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338"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 id="284" r:id="rId29"/>
    <p:sldId id="285" r:id="rId30"/>
    <p:sldId id="288" r:id="rId31"/>
    <p:sldId id="289" r:id="rId32"/>
    <p:sldId id="290" r:id="rId33"/>
    <p:sldId id="291" r:id="rId34"/>
    <p:sldId id="292" r:id="rId35"/>
    <p:sldId id="293" r:id="rId36"/>
    <p:sldId id="294" r:id="rId37"/>
    <p:sldId id="295" r:id="rId38"/>
    <p:sldId id="296" r:id="rId39"/>
    <p:sldId id="297" r:id="rId40"/>
    <p:sldId id="299" r:id="rId41"/>
    <p:sldId id="298" r:id="rId42"/>
    <p:sldId id="300" r:id="rId43"/>
    <p:sldId id="301" r:id="rId44"/>
    <p:sldId id="302" r:id="rId45"/>
    <p:sldId id="303" r:id="rId46"/>
    <p:sldId id="304" r:id="rId47"/>
    <p:sldId id="306" r:id="rId48"/>
    <p:sldId id="307" r:id="rId49"/>
    <p:sldId id="308" r:id="rId50"/>
    <p:sldId id="309" r:id="rId51"/>
    <p:sldId id="313" r:id="rId52"/>
    <p:sldId id="310" r:id="rId53"/>
    <p:sldId id="311" r:id="rId54"/>
    <p:sldId id="333" r:id="rId55"/>
    <p:sldId id="334" r:id="rId56"/>
    <p:sldId id="337" r:id="rId57"/>
    <p:sldId id="314" r:id="rId58"/>
    <p:sldId id="315" r:id="rId59"/>
    <p:sldId id="316" r:id="rId60"/>
    <p:sldId id="329" r:id="rId61"/>
    <p:sldId id="330" r:id="rId62"/>
    <p:sldId id="331" r:id="rId63"/>
    <p:sldId id="332" r:id="rId64"/>
    <p:sldId id="317" r:id="rId65"/>
    <p:sldId id="318" r:id="rId66"/>
    <p:sldId id="319" r:id="rId67"/>
    <p:sldId id="320" r:id="rId68"/>
    <p:sldId id="321" r:id="rId69"/>
    <p:sldId id="339" r:id="rId70"/>
    <p:sldId id="340" r:id="rId71"/>
    <p:sldId id="342" r:id="rId72"/>
    <p:sldId id="344" r:id="rId73"/>
    <p:sldId id="345" r:id="rId74"/>
    <p:sldId id="346" r:id="rId75"/>
    <p:sldId id="322" r:id="rId76"/>
    <p:sldId id="328" r:id="rId77"/>
    <p:sldId id="323" r:id="rId78"/>
    <p:sldId id="324" r:id="rId79"/>
    <p:sldId id="326" r:id="rId80"/>
    <p:sldId id="327" r:id="rId81"/>
    <p:sldId id="348" r:id="rId82"/>
    <p:sldId id="349" r:id="rId83"/>
    <p:sldId id="351" r:id="rId84"/>
    <p:sldId id="352" r:id="rId85"/>
    <p:sldId id="353" r:id="rId86"/>
    <p:sldId id="354" r:id="rId87"/>
    <p:sldId id="355" r:id="rId88"/>
    <p:sldId id="356" r:id="rId89"/>
    <p:sldId id="357" r:id="rId90"/>
    <p:sldId id="359" r:id="rId91"/>
    <p:sldId id="360" r:id="rId92"/>
    <p:sldId id="363" r:id="rId93"/>
    <p:sldId id="365" r:id="rId94"/>
    <p:sldId id="366" r:id="rId95"/>
    <p:sldId id="367" r:id="rId96"/>
    <p:sldId id="368" r:id="rId97"/>
    <p:sldId id="370" r:id="rId98"/>
    <p:sldId id="371" r:id="rId99"/>
    <p:sldId id="372" r:id="rId100"/>
    <p:sldId id="373"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94660"/>
  </p:normalViewPr>
  <p:slideViewPr>
    <p:cSldViewPr>
      <p:cViewPr varScale="1">
        <p:scale>
          <a:sx n="101" d="100"/>
          <a:sy n="101" d="100"/>
        </p:scale>
        <p:origin x="183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5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112B38-F219-4B68-BCF6-4DC11E61093D}" type="datetimeFigureOut">
              <a:rPr lang="el-GR" smtClean="0"/>
              <a:pPr/>
              <a:t>13/10/2023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E36894-8186-4680-A22E-F6ADC4AE6463}" type="slidenum">
              <a:rPr lang="el-GR" smtClean="0"/>
              <a:pPr/>
              <a:t>‹#›</a:t>
            </a:fld>
            <a:endParaRPr lang="el-GR"/>
          </a:p>
        </p:txBody>
      </p:sp>
    </p:spTree>
    <p:extLst>
      <p:ext uri="{BB962C8B-B14F-4D97-AF65-F5344CB8AC3E}">
        <p14:creationId xmlns:p14="http://schemas.microsoft.com/office/powerpoint/2010/main" val="178560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CE36894-8186-4680-A22E-F6ADC4AE6463}" type="slidenum">
              <a:rPr lang="el-GR" smtClean="0"/>
              <a:pPr/>
              <a:t>3</a:t>
            </a:fld>
            <a:endParaRPr lang="el-GR"/>
          </a:p>
        </p:txBody>
      </p:sp>
    </p:spTree>
    <p:extLst>
      <p:ext uri="{BB962C8B-B14F-4D97-AF65-F5344CB8AC3E}">
        <p14:creationId xmlns:p14="http://schemas.microsoft.com/office/powerpoint/2010/main" val="3665355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CE36894-8186-4680-A22E-F6ADC4AE6463}" type="slidenum">
              <a:rPr lang="el-GR" smtClean="0"/>
              <a:pPr/>
              <a:t>72</a:t>
            </a:fld>
            <a:endParaRPr lang="el-GR"/>
          </a:p>
        </p:txBody>
      </p:sp>
    </p:spTree>
    <p:extLst>
      <p:ext uri="{BB962C8B-B14F-4D97-AF65-F5344CB8AC3E}">
        <p14:creationId xmlns:p14="http://schemas.microsoft.com/office/powerpoint/2010/main" val="77281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CE36894-8186-4680-A22E-F6ADC4AE6463}" type="slidenum">
              <a:rPr lang="el-GR" smtClean="0"/>
              <a:pPr/>
              <a:t>74</a:t>
            </a:fld>
            <a:endParaRPr lang="el-GR"/>
          </a:p>
        </p:txBody>
      </p:sp>
    </p:spTree>
    <p:extLst>
      <p:ext uri="{BB962C8B-B14F-4D97-AF65-F5344CB8AC3E}">
        <p14:creationId xmlns:p14="http://schemas.microsoft.com/office/powerpoint/2010/main" val="64962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CE36894-8186-4680-A22E-F6ADC4AE6463}" type="slidenum">
              <a:rPr lang="el-GR" smtClean="0"/>
              <a:pPr/>
              <a:t>81</a:t>
            </a:fld>
            <a:endParaRPr lang="el-GR"/>
          </a:p>
        </p:txBody>
      </p:sp>
    </p:spTree>
    <p:extLst>
      <p:ext uri="{BB962C8B-B14F-4D97-AF65-F5344CB8AC3E}">
        <p14:creationId xmlns:p14="http://schemas.microsoft.com/office/powerpoint/2010/main" val="4153146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2A081BE2-EE60-4E81-B363-9DABDF60A754}" type="datetimeFigureOut">
              <a:rPr lang="en-US" smtClean="0"/>
              <a:pPr/>
              <a:t>10/13/2023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66ECEDD8-C552-4625-889D-5F4F1F744A9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2A081BE2-EE60-4E81-B363-9DABDF60A754}" type="datetimeFigureOut">
              <a:rPr lang="en-US" smtClean="0"/>
              <a:pPr/>
              <a:t>10/13/2023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66ECEDD8-C552-4625-889D-5F4F1F744A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2A081BE2-EE60-4E81-B363-9DABDF60A754}" type="datetimeFigureOut">
              <a:rPr lang="en-US" smtClean="0"/>
              <a:pPr/>
              <a:t>10/13/2023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66ECEDD8-C552-4625-889D-5F4F1F744A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2A081BE2-EE60-4E81-B363-9DABDF60A754}" type="datetimeFigureOut">
              <a:rPr lang="en-US" smtClean="0"/>
              <a:pPr/>
              <a:t>10/13/2023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66ECEDD8-C552-4625-889D-5F4F1F744A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A081BE2-EE60-4E81-B363-9DABDF60A754}" type="datetimeFigureOut">
              <a:rPr lang="en-US" smtClean="0"/>
              <a:pPr/>
              <a:t>10/13/2023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66ECEDD8-C552-4625-889D-5F4F1F744A9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ημερομηνίας"/>
          <p:cNvSpPr>
            <a:spLocks noGrp="1"/>
          </p:cNvSpPr>
          <p:nvPr>
            <p:ph type="dt" sz="half" idx="10"/>
          </p:nvPr>
        </p:nvSpPr>
        <p:spPr/>
        <p:txBody>
          <a:bodyPr/>
          <a:lstStyle/>
          <a:p>
            <a:fld id="{2A081BE2-EE60-4E81-B363-9DABDF60A754}" type="datetimeFigureOut">
              <a:rPr lang="en-US" smtClean="0"/>
              <a:pPr/>
              <a:t>10/13/2023</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66ECEDD8-C552-4625-889D-5F4F1F744A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6 - Θέση ημερομηνίας"/>
          <p:cNvSpPr>
            <a:spLocks noGrp="1"/>
          </p:cNvSpPr>
          <p:nvPr>
            <p:ph type="dt" sz="half" idx="10"/>
          </p:nvPr>
        </p:nvSpPr>
        <p:spPr/>
        <p:txBody>
          <a:bodyPr/>
          <a:lstStyle/>
          <a:p>
            <a:fld id="{2A081BE2-EE60-4E81-B363-9DABDF60A754}" type="datetimeFigureOut">
              <a:rPr lang="en-US" smtClean="0"/>
              <a:pPr/>
              <a:t>10/13/2023</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66ECEDD8-C552-4625-889D-5F4F1F744A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2A081BE2-EE60-4E81-B363-9DABDF60A754}" type="datetimeFigureOut">
              <a:rPr lang="en-US" smtClean="0"/>
              <a:pPr/>
              <a:t>10/13/2023</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66ECEDD8-C552-4625-889D-5F4F1F744A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A081BE2-EE60-4E81-B363-9DABDF60A754}" type="datetimeFigureOut">
              <a:rPr lang="en-US" smtClean="0"/>
              <a:pPr/>
              <a:t>10/13/2023</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66ECEDD8-C552-4625-889D-5F4F1F744A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A081BE2-EE60-4E81-B363-9DABDF60A754}" type="datetimeFigureOut">
              <a:rPr lang="en-US" smtClean="0"/>
              <a:pPr/>
              <a:t>10/13/2023</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66ECEDD8-C552-4625-889D-5F4F1F744A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A081BE2-EE60-4E81-B363-9DABDF60A754}" type="datetimeFigureOut">
              <a:rPr lang="en-US" smtClean="0"/>
              <a:pPr/>
              <a:t>10/13/2023</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66ECEDD8-C552-4625-889D-5F4F1F744A9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Bitmap Image" r:id="rId13" imgW="3048426" imgH="2029108" progId="PBrush">
                  <p:embed/>
                </p:oleObj>
              </mc:Choice>
              <mc:Fallback>
                <p:oleObj name="Bitmap Image" r:id="rId13" imgW="3048426" imgH="2029108" progId="PBrush">
                  <p:embed/>
                  <p:pic>
                    <p:nvPicPr>
                      <p:cNvPr id="0" name="Picture 2"/>
                      <p:cNvPicPr>
                        <a:picLocks noChangeAspect="1" noChangeArrowheads="1"/>
                      </p:cNvPicPr>
                      <p:nvPr/>
                    </p:nvPicPr>
                    <p:blipFill>
                      <a:blip r:embed="rId14">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81BE2-EE60-4E81-B363-9DABDF60A754}" type="datetimeFigureOut">
              <a:rPr lang="en-US" smtClean="0"/>
              <a:pPr/>
              <a:t>10/13/2023</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CEDD8-C552-4625-889D-5F4F1F744A91}" type="slidenum">
              <a:rPr lang="en-US" smtClean="0"/>
              <a:pPr/>
              <a:t>‹#›</a:t>
            </a:fld>
            <a:endParaRPr lang="en-US"/>
          </a:p>
        </p:txBody>
      </p:sp>
      <p:pic>
        <p:nvPicPr>
          <p:cNvPr id="8" name="Picture 4" descr="medlab_logo"/>
          <p:cNvPicPr>
            <a:picLocks noChangeAspect="1" noChangeArrowheads="1"/>
          </p:cNvPicPr>
          <p:nvPr userDrawn="1"/>
        </p:nvPicPr>
        <p:blipFill>
          <a:blip r:embed="rId15" cstate="print"/>
          <a:srcRect/>
          <a:stretch>
            <a:fillRect/>
          </a:stretch>
        </p:blipFill>
        <p:spPr bwMode="auto">
          <a:xfrm>
            <a:off x="107950" y="6269038"/>
            <a:ext cx="1079500" cy="544512"/>
          </a:xfrm>
          <a:prstGeom prst="rect">
            <a:avLst/>
          </a:prstGeom>
          <a:noFill/>
        </p:spPr>
      </p:pic>
      <p:sp>
        <p:nvSpPr>
          <p:cNvPr id="9" name="Line 3"/>
          <p:cNvSpPr>
            <a:spLocks noChangeShapeType="1"/>
          </p:cNvSpPr>
          <p:nvPr userDrawn="1"/>
        </p:nvSpPr>
        <p:spPr bwMode="auto">
          <a:xfrm>
            <a:off x="107950" y="6237288"/>
            <a:ext cx="8964613" cy="0"/>
          </a:xfrm>
          <a:prstGeom prst="line">
            <a:avLst/>
          </a:prstGeom>
          <a:noFill/>
          <a:ln w="22225">
            <a:solidFill>
              <a:srgbClr val="1C3EEA"/>
            </a:solidFill>
            <a:round/>
            <a:headEnd/>
            <a:tailEnd/>
          </a:ln>
          <a:effectLst>
            <a:outerShdw dist="107763" dir="13500000" algn="ctr" rotWithShape="0">
              <a:schemeClr val="bg2">
                <a:alpha val="50000"/>
              </a:schemeClr>
            </a:outerShdw>
          </a:effectLst>
        </p:spPr>
        <p:txBody>
          <a:bodyPr/>
          <a:lstStyle/>
          <a:p>
            <a:endParaRPr lang="el-GR"/>
          </a:p>
        </p:txBody>
      </p:sp>
      <p:sp>
        <p:nvSpPr>
          <p:cNvPr id="11" name="TextBox 12"/>
          <p:cNvSpPr txBox="1"/>
          <p:nvPr userDrawn="1"/>
        </p:nvSpPr>
        <p:spPr>
          <a:xfrm>
            <a:off x="1223628" y="6392361"/>
            <a:ext cx="7596844" cy="276999"/>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t>Το</a:t>
            </a:r>
            <a:r>
              <a:rPr lang="el-GR" sz="1200" baseline="0" dirty="0"/>
              <a:t> περιεχόμενο βασίζεται στο βιβλίο: Μ.Ν. </a:t>
            </a:r>
            <a:r>
              <a:rPr lang="el-GR" sz="1200" baseline="0" dirty="0" err="1"/>
              <a:t>Βραχάτης</a:t>
            </a:r>
            <a:r>
              <a:rPr lang="el-GR" sz="1200" baseline="0" dirty="0"/>
              <a:t>, Αριθμητική Ανάλυση, Κλειδάριθμος, 2012.</a:t>
            </a:r>
            <a:endParaRPr lang="en-GB"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2.wmf"/><Relationship Id="rId12" Type="http://schemas.openxmlformats.org/officeDocument/2006/relationships/oleObject" Target="../embeddings/oleObject51.bin"/><Relationship Id="rId2" Type="http://schemas.openxmlformats.org/officeDocument/2006/relationships/oleObject" Target="../embeddings/oleObject46.bin"/><Relationship Id="rId1" Type="http://schemas.openxmlformats.org/officeDocument/2006/relationships/slideLayout" Target="../slideLayouts/slideLayout2.xml"/><Relationship Id="rId6" Type="http://schemas.openxmlformats.org/officeDocument/2006/relationships/oleObject" Target="../embeddings/oleObject48.bin"/><Relationship Id="rId11" Type="http://schemas.openxmlformats.org/officeDocument/2006/relationships/image" Target="../media/image54.wmf"/><Relationship Id="rId5" Type="http://schemas.openxmlformats.org/officeDocument/2006/relationships/image" Target="../media/image51.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53.wmf"/></Relationships>
</file>

<file path=ppt/slides/_rels/slide100.xml.rels><?xml version="1.0" encoding="UTF-8" standalone="yes"?>
<Relationships xmlns="http://schemas.openxmlformats.org/package/2006/relationships"><Relationship Id="rId8" Type="http://schemas.openxmlformats.org/officeDocument/2006/relationships/oleObject" Target="../embeddings/oleObject603.bin"/><Relationship Id="rId3" Type="http://schemas.openxmlformats.org/officeDocument/2006/relationships/image" Target="../media/image572.wmf"/><Relationship Id="rId7" Type="http://schemas.openxmlformats.org/officeDocument/2006/relationships/image" Target="../media/image574.wmf"/><Relationship Id="rId2" Type="http://schemas.openxmlformats.org/officeDocument/2006/relationships/oleObject" Target="../embeddings/oleObject600.bin"/><Relationship Id="rId1" Type="http://schemas.openxmlformats.org/officeDocument/2006/relationships/slideLayout" Target="../slideLayouts/slideLayout2.xml"/><Relationship Id="rId6" Type="http://schemas.openxmlformats.org/officeDocument/2006/relationships/oleObject" Target="../embeddings/oleObject602.bin"/><Relationship Id="rId5" Type="http://schemas.openxmlformats.org/officeDocument/2006/relationships/image" Target="../media/image573.wmf"/><Relationship Id="rId4" Type="http://schemas.openxmlformats.org/officeDocument/2006/relationships/oleObject" Target="../embeddings/oleObject601.bin"/><Relationship Id="rId9" Type="http://schemas.openxmlformats.org/officeDocument/2006/relationships/image" Target="../media/image575.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61.wmf"/><Relationship Id="rId18" Type="http://schemas.openxmlformats.org/officeDocument/2006/relationships/image" Target="../media/image63.wmf"/><Relationship Id="rId3" Type="http://schemas.openxmlformats.org/officeDocument/2006/relationships/image" Target="../media/image56.wmf"/><Relationship Id="rId21" Type="http://schemas.openxmlformats.org/officeDocument/2006/relationships/oleObject" Target="../embeddings/oleObject62.bin"/><Relationship Id="rId7" Type="http://schemas.openxmlformats.org/officeDocument/2006/relationships/image" Target="../media/image58.wmf"/><Relationship Id="rId12" Type="http://schemas.openxmlformats.org/officeDocument/2006/relationships/oleObject" Target="../embeddings/oleObject57.bin"/><Relationship Id="rId17" Type="http://schemas.openxmlformats.org/officeDocument/2006/relationships/oleObject" Target="../embeddings/oleObject60.bin"/><Relationship Id="rId2" Type="http://schemas.openxmlformats.org/officeDocument/2006/relationships/oleObject" Target="../embeddings/oleObject52.bin"/><Relationship Id="rId16" Type="http://schemas.openxmlformats.org/officeDocument/2006/relationships/oleObject" Target="../embeddings/oleObject59.bin"/><Relationship Id="rId20" Type="http://schemas.openxmlformats.org/officeDocument/2006/relationships/image" Target="../media/image64.wmf"/><Relationship Id="rId1" Type="http://schemas.openxmlformats.org/officeDocument/2006/relationships/slideLayout" Target="../slideLayouts/slideLayout2.xml"/><Relationship Id="rId6" Type="http://schemas.openxmlformats.org/officeDocument/2006/relationships/oleObject" Target="../embeddings/oleObject54.bin"/><Relationship Id="rId11" Type="http://schemas.openxmlformats.org/officeDocument/2006/relationships/image" Target="../media/image60.wmf"/><Relationship Id="rId5" Type="http://schemas.openxmlformats.org/officeDocument/2006/relationships/image" Target="../media/image57.wmf"/><Relationship Id="rId15" Type="http://schemas.openxmlformats.org/officeDocument/2006/relationships/image" Target="../media/image62.wmf"/><Relationship Id="rId10" Type="http://schemas.openxmlformats.org/officeDocument/2006/relationships/oleObject" Target="../embeddings/oleObject56.bin"/><Relationship Id="rId19" Type="http://schemas.openxmlformats.org/officeDocument/2006/relationships/oleObject" Target="../embeddings/oleObject61.bin"/><Relationship Id="rId4" Type="http://schemas.openxmlformats.org/officeDocument/2006/relationships/oleObject" Target="../embeddings/oleObject53.bin"/><Relationship Id="rId9" Type="http://schemas.openxmlformats.org/officeDocument/2006/relationships/image" Target="../media/image59.wmf"/><Relationship Id="rId14" Type="http://schemas.openxmlformats.org/officeDocument/2006/relationships/oleObject" Target="../embeddings/oleObject58.bin"/><Relationship Id="rId22" Type="http://schemas.openxmlformats.org/officeDocument/2006/relationships/oleObject" Target="../embeddings/oleObject6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70.wmf"/><Relationship Id="rId18" Type="http://schemas.openxmlformats.org/officeDocument/2006/relationships/image" Target="../media/image72.wmf"/><Relationship Id="rId3" Type="http://schemas.openxmlformats.org/officeDocument/2006/relationships/image" Target="../media/image65.wmf"/><Relationship Id="rId7" Type="http://schemas.openxmlformats.org/officeDocument/2006/relationships/image" Target="../media/image67.wmf"/><Relationship Id="rId12" Type="http://schemas.openxmlformats.org/officeDocument/2006/relationships/oleObject" Target="../embeddings/oleObject69.bin"/><Relationship Id="rId17" Type="http://schemas.openxmlformats.org/officeDocument/2006/relationships/oleObject" Target="../embeddings/oleObject72.bin"/><Relationship Id="rId2" Type="http://schemas.openxmlformats.org/officeDocument/2006/relationships/oleObject" Target="../embeddings/oleObject64.bin"/><Relationship Id="rId16" Type="http://schemas.openxmlformats.org/officeDocument/2006/relationships/oleObject" Target="../embeddings/oleObject71.bin"/><Relationship Id="rId1" Type="http://schemas.openxmlformats.org/officeDocument/2006/relationships/slideLayout" Target="../slideLayouts/slideLayout2.xml"/><Relationship Id="rId6" Type="http://schemas.openxmlformats.org/officeDocument/2006/relationships/oleObject" Target="../embeddings/oleObject66.bin"/><Relationship Id="rId11" Type="http://schemas.openxmlformats.org/officeDocument/2006/relationships/image" Target="../media/image69.wmf"/><Relationship Id="rId5" Type="http://schemas.openxmlformats.org/officeDocument/2006/relationships/image" Target="../media/image66.wmf"/><Relationship Id="rId15" Type="http://schemas.openxmlformats.org/officeDocument/2006/relationships/image" Target="../media/image71.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68.wmf"/><Relationship Id="rId14" Type="http://schemas.openxmlformats.org/officeDocument/2006/relationships/oleObject" Target="../embeddings/oleObject70.bin"/></Relationships>
</file>

<file path=ppt/slides/_rels/slide13.xml.rels><?xml version="1.0" encoding="UTF-8" standalone="yes"?>
<Relationships xmlns="http://schemas.openxmlformats.org/package/2006/relationships"><Relationship Id="rId13" Type="http://schemas.openxmlformats.org/officeDocument/2006/relationships/oleObject" Target="../embeddings/oleObject79.bin"/><Relationship Id="rId18" Type="http://schemas.openxmlformats.org/officeDocument/2006/relationships/oleObject" Target="../embeddings/oleObject82.bin"/><Relationship Id="rId26" Type="http://schemas.openxmlformats.org/officeDocument/2006/relationships/oleObject" Target="../embeddings/oleObject86.bin"/><Relationship Id="rId3" Type="http://schemas.openxmlformats.org/officeDocument/2006/relationships/image" Target="../media/image73.wmf"/><Relationship Id="rId21" Type="http://schemas.openxmlformats.org/officeDocument/2006/relationships/image" Target="../media/image81.wmf"/><Relationship Id="rId7" Type="http://schemas.openxmlformats.org/officeDocument/2006/relationships/image" Target="../media/image75.wmf"/><Relationship Id="rId12" Type="http://schemas.openxmlformats.org/officeDocument/2006/relationships/oleObject" Target="../embeddings/oleObject78.bin"/><Relationship Id="rId17" Type="http://schemas.openxmlformats.org/officeDocument/2006/relationships/image" Target="../media/image79.wmf"/><Relationship Id="rId25" Type="http://schemas.openxmlformats.org/officeDocument/2006/relationships/image" Target="../media/image83.wmf"/><Relationship Id="rId33" Type="http://schemas.openxmlformats.org/officeDocument/2006/relationships/image" Target="../media/image87.wmf"/><Relationship Id="rId2" Type="http://schemas.openxmlformats.org/officeDocument/2006/relationships/oleObject" Target="../embeddings/oleObject73.bin"/><Relationship Id="rId16" Type="http://schemas.openxmlformats.org/officeDocument/2006/relationships/oleObject" Target="../embeddings/oleObject81.bin"/><Relationship Id="rId20" Type="http://schemas.openxmlformats.org/officeDocument/2006/relationships/oleObject" Target="../embeddings/oleObject83.bin"/><Relationship Id="rId29" Type="http://schemas.openxmlformats.org/officeDocument/2006/relationships/image" Target="../media/image85.wmf"/><Relationship Id="rId1" Type="http://schemas.openxmlformats.org/officeDocument/2006/relationships/slideLayout" Target="../slideLayouts/slideLayout2.xml"/><Relationship Id="rId6" Type="http://schemas.openxmlformats.org/officeDocument/2006/relationships/oleObject" Target="../embeddings/oleObject75.bin"/><Relationship Id="rId11" Type="http://schemas.openxmlformats.org/officeDocument/2006/relationships/image" Target="../media/image77.wmf"/><Relationship Id="rId24" Type="http://schemas.openxmlformats.org/officeDocument/2006/relationships/oleObject" Target="../embeddings/oleObject85.bin"/><Relationship Id="rId32" Type="http://schemas.openxmlformats.org/officeDocument/2006/relationships/oleObject" Target="../embeddings/oleObject89.bin"/><Relationship Id="rId5" Type="http://schemas.openxmlformats.org/officeDocument/2006/relationships/image" Target="../media/image74.wmf"/><Relationship Id="rId15" Type="http://schemas.openxmlformats.org/officeDocument/2006/relationships/oleObject" Target="../embeddings/oleObject80.bin"/><Relationship Id="rId23" Type="http://schemas.openxmlformats.org/officeDocument/2006/relationships/image" Target="../media/image82.wmf"/><Relationship Id="rId28" Type="http://schemas.openxmlformats.org/officeDocument/2006/relationships/oleObject" Target="../embeddings/oleObject87.bin"/><Relationship Id="rId10" Type="http://schemas.openxmlformats.org/officeDocument/2006/relationships/oleObject" Target="../embeddings/oleObject77.bin"/><Relationship Id="rId19" Type="http://schemas.openxmlformats.org/officeDocument/2006/relationships/image" Target="../media/image80.wmf"/><Relationship Id="rId31" Type="http://schemas.openxmlformats.org/officeDocument/2006/relationships/image" Target="../media/image86.wmf"/><Relationship Id="rId4" Type="http://schemas.openxmlformats.org/officeDocument/2006/relationships/oleObject" Target="../embeddings/oleObject74.bin"/><Relationship Id="rId9" Type="http://schemas.openxmlformats.org/officeDocument/2006/relationships/image" Target="../media/image76.wmf"/><Relationship Id="rId14" Type="http://schemas.openxmlformats.org/officeDocument/2006/relationships/image" Target="../media/image78.wmf"/><Relationship Id="rId22" Type="http://schemas.openxmlformats.org/officeDocument/2006/relationships/oleObject" Target="../embeddings/oleObject84.bin"/><Relationship Id="rId27" Type="http://schemas.openxmlformats.org/officeDocument/2006/relationships/image" Target="../media/image84.wmf"/><Relationship Id="rId30" Type="http://schemas.openxmlformats.org/officeDocument/2006/relationships/oleObject" Target="../embeddings/oleObject88.bin"/><Relationship Id="rId8" Type="http://schemas.openxmlformats.org/officeDocument/2006/relationships/oleObject" Target="../embeddings/oleObject76.bin"/></Relationships>
</file>

<file path=ppt/slides/_rels/slide14.xml.rels><?xml version="1.0" encoding="UTF-8" standalone="yes"?>
<Relationships xmlns="http://schemas.openxmlformats.org/package/2006/relationships"><Relationship Id="rId13" Type="http://schemas.openxmlformats.org/officeDocument/2006/relationships/oleObject" Target="../embeddings/oleObject97.bin"/><Relationship Id="rId18" Type="http://schemas.openxmlformats.org/officeDocument/2006/relationships/image" Target="../media/image94.wmf"/><Relationship Id="rId26" Type="http://schemas.openxmlformats.org/officeDocument/2006/relationships/image" Target="../media/image98.wmf"/><Relationship Id="rId39" Type="http://schemas.openxmlformats.org/officeDocument/2006/relationships/oleObject" Target="../embeddings/oleObject111.bin"/><Relationship Id="rId21" Type="http://schemas.openxmlformats.org/officeDocument/2006/relationships/oleObject" Target="../embeddings/oleObject101.bin"/><Relationship Id="rId34" Type="http://schemas.openxmlformats.org/officeDocument/2006/relationships/image" Target="../media/image102.wmf"/><Relationship Id="rId7" Type="http://schemas.openxmlformats.org/officeDocument/2006/relationships/oleObject" Target="../embeddings/oleObject93.bin"/><Relationship Id="rId2" Type="http://schemas.openxmlformats.org/officeDocument/2006/relationships/oleObject" Target="../embeddings/oleObject90.bin"/><Relationship Id="rId16" Type="http://schemas.openxmlformats.org/officeDocument/2006/relationships/image" Target="../media/image93.wmf"/><Relationship Id="rId20" Type="http://schemas.openxmlformats.org/officeDocument/2006/relationships/image" Target="../media/image95.wmf"/><Relationship Id="rId29" Type="http://schemas.openxmlformats.org/officeDocument/2006/relationships/oleObject" Target="../embeddings/oleObject105.bin"/><Relationship Id="rId41" Type="http://schemas.openxmlformats.org/officeDocument/2006/relationships/image" Target="../media/image104.wmf"/><Relationship Id="rId1" Type="http://schemas.openxmlformats.org/officeDocument/2006/relationships/slideLayout" Target="../slideLayouts/slideLayout2.xml"/><Relationship Id="rId6" Type="http://schemas.openxmlformats.org/officeDocument/2006/relationships/oleObject" Target="../embeddings/oleObject92.bin"/><Relationship Id="rId11" Type="http://schemas.openxmlformats.org/officeDocument/2006/relationships/oleObject" Target="../embeddings/oleObject96.bin"/><Relationship Id="rId24" Type="http://schemas.openxmlformats.org/officeDocument/2006/relationships/image" Target="../media/image97.wmf"/><Relationship Id="rId32" Type="http://schemas.openxmlformats.org/officeDocument/2006/relationships/image" Target="../media/image101.wmf"/><Relationship Id="rId37" Type="http://schemas.openxmlformats.org/officeDocument/2006/relationships/oleObject" Target="../embeddings/oleObject109.bin"/><Relationship Id="rId40" Type="http://schemas.openxmlformats.org/officeDocument/2006/relationships/oleObject" Target="../embeddings/oleObject112.bin"/><Relationship Id="rId5" Type="http://schemas.openxmlformats.org/officeDocument/2006/relationships/image" Target="../media/image89.wmf"/><Relationship Id="rId15" Type="http://schemas.openxmlformats.org/officeDocument/2006/relationships/oleObject" Target="../embeddings/oleObject98.bin"/><Relationship Id="rId23" Type="http://schemas.openxmlformats.org/officeDocument/2006/relationships/oleObject" Target="../embeddings/oleObject102.bin"/><Relationship Id="rId28" Type="http://schemas.openxmlformats.org/officeDocument/2006/relationships/image" Target="../media/image99.wmf"/><Relationship Id="rId36" Type="http://schemas.openxmlformats.org/officeDocument/2006/relationships/image" Target="../media/image103.wmf"/><Relationship Id="rId10" Type="http://schemas.openxmlformats.org/officeDocument/2006/relationships/image" Target="../media/image90.wmf"/><Relationship Id="rId19" Type="http://schemas.openxmlformats.org/officeDocument/2006/relationships/oleObject" Target="../embeddings/oleObject100.bin"/><Relationship Id="rId31" Type="http://schemas.openxmlformats.org/officeDocument/2006/relationships/oleObject" Target="../embeddings/oleObject106.bin"/><Relationship Id="rId4" Type="http://schemas.openxmlformats.org/officeDocument/2006/relationships/oleObject" Target="../embeddings/oleObject91.bin"/><Relationship Id="rId9" Type="http://schemas.openxmlformats.org/officeDocument/2006/relationships/oleObject" Target="../embeddings/oleObject95.bin"/><Relationship Id="rId14" Type="http://schemas.openxmlformats.org/officeDocument/2006/relationships/image" Target="../media/image92.wmf"/><Relationship Id="rId22" Type="http://schemas.openxmlformats.org/officeDocument/2006/relationships/image" Target="../media/image96.wmf"/><Relationship Id="rId27" Type="http://schemas.openxmlformats.org/officeDocument/2006/relationships/oleObject" Target="../embeddings/oleObject104.bin"/><Relationship Id="rId30" Type="http://schemas.openxmlformats.org/officeDocument/2006/relationships/image" Target="../media/image100.wmf"/><Relationship Id="rId35" Type="http://schemas.openxmlformats.org/officeDocument/2006/relationships/oleObject" Target="../embeddings/oleObject108.bin"/><Relationship Id="rId8" Type="http://schemas.openxmlformats.org/officeDocument/2006/relationships/oleObject" Target="../embeddings/oleObject94.bin"/><Relationship Id="rId3" Type="http://schemas.openxmlformats.org/officeDocument/2006/relationships/image" Target="../media/image88.wmf"/><Relationship Id="rId12" Type="http://schemas.openxmlformats.org/officeDocument/2006/relationships/image" Target="../media/image91.wmf"/><Relationship Id="rId17" Type="http://schemas.openxmlformats.org/officeDocument/2006/relationships/oleObject" Target="../embeddings/oleObject99.bin"/><Relationship Id="rId25" Type="http://schemas.openxmlformats.org/officeDocument/2006/relationships/oleObject" Target="../embeddings/oleObject103.bin"/><Relationship Id="rId33" Type="http://schemas.openxmlformats.org/officeDocument/2006/relationships/oleObject" Target="../embeddings/oleObject107.bin"/><Relationship Id="rId38" Type="http://schemas.openxmlformats.org/officeDocument/2006/relationships/oleObject" Target="../embeddings/oleObject110.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16.bin"/><Relationship Id="rId13" Type="http://schemas.openxmlformats.org/officeDocument/2006/relationships/image" Target="../media/image110.wmf"/><Relationship Id="rId3" Type="http://schemas.openxmlformats.org/officeDocument/2006/relationships/image" Target="../media/image105.wmf"/><Relationship Id="rId7" Type="http://schemas.openxmlformats.org/officeDocument/2006/relationships/image" Target="../media/image107.wmf"/><Relationship Id="rId12" Type="http://schemas.openxmlformats.org/officeDocument/2006/relationships/oleObject" Target="../embeddings/oleObject118.bin"/><Relationship Id="rId2" Type="http://schemas.openxmlformats.org/officeDocument/2006/relationships/oleObject" Target="../embeddings/oleObject113.bin"/><Relationship Id="rId1" Type="http://schemas.openxmlformats.org/officeDocument/2006/relationships/slideLayout" Target="../slideLayouts/slideLayout2.xml"/><Relationship Id="rId6" Type="http://schemas.openxmlformats.org/officeDocument/2006/relationships/oleObject" Target="../embeddings/oleObject115.bin"/><Relationship Id="rId11" Type="http://schemas.openxmlformats.org/officeDocument/2006/relationships/image" Target="../media/image109.wmf"/><Relationship Id="rId5" Type="http://schemas.openxmlformats.org/officeDocument/2006/relationships/image" Target="../media/image106.wmf"/><Relationship Id="rId10" Type="http://schemas.openxmlformats.org/officeDocument/2006/relationships/oleObject" Target="../embeddings/oleObject117.bin"/><Relationship Id="rId4" Type="http://schemas.openxmlformats.org/officeDocument/2006/relationships/oleObject" Target="../embeddings/oleObject114.bin"/><Relationship Id="rId9" Type="http://schemas.openxmlformats.org/officeDocument/2006/relationships/image" Target="../media/image108.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22.bin"/><Relationship Id="rId13" Type="http://schemas.openxmlformats.org/officeDocument/2006/relationships/oleObject" Target="../embeddings/oleObject125.bin"/><Relationship Id="rId18" Type="http://schemas.openxmlformats.org/officeDocument/2006/relationships/oleObject" Target="../embeddings/oleObject128.bin"/><Relationship Id="rId26" Type="http://schemas.openxmlformats.org/officeDocument/2006/relationships/oleObject" Target="../embeddings/oleObject132.bin"/><Relationship Id="rId3" Type="http://schemas.openxmlformats.org/officeDocument/2006/relationships/image" Target="../media/image111.wmf"/><Relationship Id="rId21" Type="http://schemas.openxmlformats.org/officeDocument/2006/relationships/image" Target="../media/image119.wmf"/><Relationship Id="rId7" Type="http://schemas.openxmlformats.org/officeDocument/2006/relationships/image" Target="../media/image113.wmf"/><Relationship Id="rId12" Type="http://schemas.openxmlformats.org/officeDocument/2006/relationships/oleObject" Target="../embeddings/oleObject124.bin"/><Relationship Id="rId17" Type="http://schemas.openxmlformats.org/officeDocument/2006/relationships/image" Target="../media/image117.wmf"/><Relationship Id="rId25" Type="http://schemas.openxmlformats.org/officeDocument/2006/relationships/image" Target="../media/image121.wmf"/><Relationship Id="rId2" Type="http://schemas.openxmlformats.org/officeDocument/2006/relationships/oleObject" Target="../embeddings/oleObject119.bin"/><Relationship Id="rId16" Type="http://schemas.openxmlformats.org/officeDocument/2006/relationships/oleObject" Target="../embeddings/oleObject127.bin"/><Relationship Id="rId20" Type="http://schemas.openxmlformats.org/officeDocument/2006/relationships/oleObject" Target="../embeddings/oleObject129.bin"/><Relationship Id="rId29" Type="http://schemas.openxmlformats.org/officeDocument/2006/relationships/image" Target="../media/image123.wmf"/><Relationship Id="rId1" Type="http://schemas.openxmlformats.org/officeDocument/2006/relationships/slideLayout" Target="../slideLayouts/slideLayout2.xml"/><Relationship Id="rId6" Type="http://schemas.openxmlformats.org/officeDocument/2006/relationships/oleObject" Target="../embeddings/oleObject121.bin"/><Relationship Id="rId11" Type="http://schemas.openxmlformats.org/officeDocument/2006/relationships/image" Target="../media/image115.wmf"/><Relationship Id="rId24" Type="http://schemas.openxmlformats.org/officeDocument/2006/relationships/oleObject" Target="../embeddings/oleObject131.bin"/><Relationship Id="rId5" Type="http://schemas.openxmlformats.org/officeDocument/2006/relationships/image" Target="../media/image112.wmf"/><Relationship Id="rId15" Type="http://schemas.openxmlformats.org/officeDocument/2006/relationships/image" Target="../media/image116.wmf"/><Relationship Id="rId23" Type="http://schemas.openxmlformats.org/officeDocument/2006/relationships/image" Target="../media/image120.wmf"/><Relationship Id="rId28" Type="http://schemas.openxmlformats.org/officeDocument/2006/relationships/oleObject" Target="../embeddings/oleObject133.bin"/><Relationship Id="rId10" Type="http://schemas.openxmlformats.org/officeDocument/2006/relationships/oleObject" Target="../embeddings/oleObject123.bin"/><Relationship Id="rId19" Type="http://schemas.openxmlformats.org/officeDocument/2006/relationships/image" Target="../media/image118.wmf"/><Relationship Id="rId4" Type="http://schemas.openxmlformats.org/officeDocument/2006/relationships/oleObject" Target="../embeddings/oleObject120.bin"/><Relationship Id="rId9" Type="http://schemas.openxmlformats.org/officeDocument/2006/relationships/image" Target="../media/image114.wmf"/><Relationship Id="rId14" Type="http://schemas.openxmlformats.org/officeDocument/2006/relationships/oleObject" Target="../embeddings/oleObject126.bin"/><Relationship Id="rId22" Type="http://schemas.openxmlformats.org/officeDocument/2006/relationships/oleObject" Target="../embeddings/oleObject130.bin"/><Relationship Id="rId27" Type="http://schemas.openxmlformats.org/officeDocument/2006/relationships/image" Target="../media/image122.wmf"/><Relationship Id="rId30" Type="http://schemas.openxmlformats.org/officeDocument/2006/relationships/oleObject" Target="../embeddings/oleObject134.bin"/></Relationships>
</file>

<file path=ppt/slides/_rels/slide17.xml.rels><?xml version="1.0" encoding="UTF-8" standalone="yes"?>
<Relationships xmlns="http://schemas.openxmlformats.org/package/2006/relationships"><Relationship Id="rId13" Type="http://schemas.openxmlformats.org/officeDocument/2006/relationships/image" Target="../media/image129.wmf"/><Relationship Id="rId18" Type="http://schemas.openxmlformats.org/officeDocument/2006/relationships/oleObject" Target="../embeddings/oleObject143.bin"/><Relationship Id="rId26" Type="http://schemas.openxmlformats.org/officeDocument/2006/relationships/image" Target="../media/image135.wmf"/><Relationship Id="rId3" Type="http://schemas.openxmlformats.org/officeDocument/2006/relationships/image" Target="../media/image124.wmf"/><Relationship Id="rId21" Type="http://schemas.openxmlformats.org/officeDocument/2006/relationships/oleObject" Target="../embeddings/oleObject145.bin"/><Relationship Id="rId7" Type="http://schemas.openxmlformats.org/officeDocument/2006/relationships/image" Target="../media/image126.wmf"/><Relationship Id="rId12" Type="http://schemas.openxmlformats.org/officeDocument/2006/relationships/oleObject" Target="../embeddings/oleObject140.bin"/><Relationship Id="rId17" Type="http://schemas.openxmlformats.org/officeDocument/2006/relationships/image" Target="../media/image131.wmf"/><Relationship Id="rId25" Type="http://schemas.openxmlformats.org/officeDocument/2006/relationships/oleObject" Target="../embeddings/oleObject147.bin"/><Relationship Id="rId33" Type="http://schemas.openxmlformats.org/officeDocument/2006/relationships/image" Target="../media/image138.wmf"/><Relationship Id="rId2" Type="http://schemas.openxmlformats.org/officeDocument/2006/relationships/oleObject" Target="../embeddings/oleObject135.bin"/><Relationship Id="rId16" Type="http://schemas.openxmlformats.org/officeDocument/2006/relationships/oleObject" Target="../embeddings/oleObject142.bin"/><Relationship Id="rId20" Type="http://schemas.openxmlformats.org/officeDocument/2006/relationships/oleObject" Target="../embeddings/oleObject144.bin"/><Relationship Id="rId29" Type="http://schemas.openxmlformats.org/officeDocument/2006/relationships/oleObject" Target="../embeddings/oleObject149.bin"/><Relationship Id="rId1" Type="http://schemas.openxmlformats.org/officeDocument/2006/relationships/slideLayout" Target="../slideLayouts/slideLayout2.xml"/><Relationship Id="rId6" Type="http://schemas.openxmlformats.org/officeDocument/2006/relationships/oleObject" Target="../embeddings/oleObject137.bin"/><Relationship Id="rId11" Type="http://schemas.openxmlformats.org/officeDocument/2006/relationships/image" Target="../media/image128.wmf"/><Relationship Id="rId24" Type="http://schemas.openxmlformats.org/officeDocument/2006/relationships/image" Target="../media/image134.wmf"/><Relationship Id="rId32" Type="http://schemas.openxmlformats.org/officeDocument/2006/relationships/oleObject" Target="../embeddings/oleObject151.bin"/><Relationship Id="rId5" Type="http://schemas.openxmlformats.org/officeDocument/2006/relationships/image" Target="../media/image125.wmf"/><Relationship Id="rId15" Type="http://schemas.openxmlformats.org/officeDocument/2006/relationships/image" Target="../media/image130.wmf"/><Relationship Id="rId23" Type="http://schemas.openxmlformats.org/officeDocument/2006/relationships/oleObject" Target="../embeddings/oleObject146.bin"/><Relationship Id="rId28" Type="http://schemas.openxmlformats.org/officeDocument/2006/relationships/image" Target="../media/image136.wmf"/><Relationship Id="rId10" Type="http://schemas.openxmlformats.org/officeDocument/2006/relationships/oleObject" Target="../embeddings/oleObject139.bin"/><Relationship Id="rId19" Type="http://schemas.openxmlformats.org/officeDocument/2006/relationships/image" Target="../media/image132.wmf"/><Relationship Id="rId31" Type="http://schemas.openxmlformats.org/officeDocument/2006/relationships/image" Target="../media/image137.wmf"/><Relationship Id="rId4" Type="http://schemas.openxmlformats.org/officeDocument/2006/relationships/oleObject" Target="../embeddings/oleObject136.bin"/><Relationship Id="rId9" Type="http://schemas.openxmlformats.org/officeDocument/2006/relationships/image" Target="../media/image127.wmf"/><Relationship Id="rId14" Type="http://schemas.openxmlformats.org/officeDocument/2006/relationships/oleObject" Target="../embeddings/oleObject141.bin"/><Relationship Id="rId22" Type="http://schemas.openxmlformats.org/officeDocument/2006/relationships/image" Target="../media/image133.wmf"/><Relationship Id="rId27" Type="http://schemas.openxmlformats.org/officeDocument/2006/relationships/oleObject" Target="../embeddings/oleObject148.bin"/><Relationship Id="rId30" Type="http://schemas.openxmlformats.org/officeDocument/2006/relationships/oleObject" Target="../embeddings/oleObject150.bin"/><Relationship Id="rId8" Type="http://schemas.openxmlformats.org/officeDocument/2006/relationships/oleObject" Target="../embeddings/oleObject138.bin"/></Relationships>
</file>

<file path=ppt/slides/_rels/slide18.x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oleObject" Target="../embeddings/oleObject152.bin"/><Relationship Id="rId1" Type="http://schemas.openxmlformats.org/officeDocument/2006/relationships/slideLayout" Target="../slideLayouts/slideLayout2.xml"/><Relationship Id="rId5" Type="http://schemas.openxmlformats.org/officeDocument/2006/relationships/image" Target="../media/image140.wmf"/><Relationship Id="rId4" Type="http://schemas.openxmlformats.org/officeDocument/2006/relationships/oleObject" Target="../embeddings/oleObject153.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57.bin"/><Relationship Id="rId3" Type="http://schemas.openxmlformats.org/officeDocument/2006/relationships/image" Target="../media/image141.wmf"/><Relationship Id="rId7" Type="http://schemas.openxmlformats.org/officeDocument/2006/relationships/image" Target="../media/image143.wmf"/><Relationship Id="rId2" Type="http://schemas.openxmlformats.org/officeDocument/2006/relationships/oleObject" Target="../embeddings/oleObject154.bin"/><Relationship Id="rId1" Type="http://schemas.openxmlformats.org/officeDocument/2006/relationships/slideLayout" Target="../slideLayouts/slideLayout2.xml"/><Relationship Id="rId6" Type="http://schemas.openxmlformats.org/officeDocument/2006/relationships/oleObject" Target="../embeddings/oleObject156.bin"/><Relationship Id="rId11" Type="http://schemas.openxmlformats.org/officeDocument/2006/relationships/image" Target="../media/image145.wmf"/><Relationship Id="rId5" Type="http://schemas.openxmlformats.org/officeDocument/2006/relationships/image" Target="../media/image142.wmf"/><Relationship Id="rId10" Type="http://schemas.openxmlformats.org/officeDocument/2006/relationships/oleObject" Target="../embeddings/oleObject158.bin"/><Relationship Id="rId4" Type="http://schemas.openxmlformats.org/officeDocument/2006/relationships/oleObject" Target="../embeddings/oleObject155.bin"/><Relationship Id="rId9" Type="http://schemas.openxmlformats.org/officeDocument/2006/relationships/image" Target="../media/image14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62.bin"/><Relationship Id="rId3" Type="http://schemas.openxmlformats.org/officeDocument/2006/relationships/image" Target="../media/image146.wmf"/><Relationship Id="rId7" Type="http://schemas.openxmlformats.org/officeDocument/2006/relationships/image" Target="../media/image148.wmf"/><Relationship Id="rId2" Type="http://schemas.openxmlformats.org/officeDocument/2006/relationships/oleObject" Target="../embeddings/oleObject159.bin"/><Relationship Id="rId1" Type="http://schemas.openxmlformats.org/officeDocument/2006/relationships/slideLayout" Target="../slideLayouts/slideLayout2.xml"/><Relationship Id="rId6" Type="http://schemas.openxmlformats.org/officeDocument/2006/relationships/oleObject" Target="../embeddings/oleObject161.bin"/><Relationship Id="rId5" Type="http://schemas.openxmlformats.org/officeDocument/2006/relationships/image" Target="../media/image147.wmf"/><Relationship Id="rId4" Type="http://schemas.openxmlformats.org/officeDocument/2006/relationships/oleObject" Target="../embeddings/oleObject160.bin"/><Relationship Id="rId9" Type="http://schemas.openxmlformats.org/officeDocument/2006/relationships/image" Target="../media/image149.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66.bin"/><Relationship Id="rId13" Type="http://schemas.openxmlformats.org/officeDocument/2006/relationships/oleObject" Target="../embeddings/oleObject169.bin"/><Relationship Id="rId3" Type="http://schemas.openxmlformats.org/officeDocument/2006/relationships/image" Target="../media/image150.wmf"/><Relationship Id="rId7" Type="http://schemas.openxmlformats.org/officeDocument/2006/relationships/image" Target="../media/image152.wmf"/><Relationship Id="rId12" Type="http://schemas.openxmlformats.org/officeDocument/2006/relationships/image" Target="../media/image154.wmf"/><Relationship Id="rId2" Type="http://schemas.openxmlformats.org/officeDocument/2006/relationships/oleObject" Target="../embeddings/oleObject163.bin"/><Relationship Id="rId16" Type="http://schemas.openxmlformats.org/officeDocument/2006/relationships/image" Target="../media/image156.wmf"/><Relationship Id="rId1" Type="http://schemas.openxmlformats.org/officeDocument/2006/relationships/slideLayout" Target="../slideLayouts/slideLayout2.xml"/><Relationship Id="rId6" Type="http://schemas.openxmlformats.org/officeDocument/2006/relationships/oleObject" Target="../embeddings/oleObject165.bin"/><Relationship Id="rId11" Type="http://schemas.openxmlformats.org/officeDocument/2006/relationships/oleObject" Target="../embeddings/oleObject168.bin"/><Relationship Id="rId5" Type="http://schemas.openxmlformats.org/officeDocument/2006/relationships/image" Target="../media/image151.wmf"/><Relationship Id="rId15" Type="http://schemas.openxmlformats.org/officeDocument/2006/relationships/oleObject" Target="../embeddings/oleObject170.bin"/><Relationship Id="rId10" Type="http://schemas.openxmlformats.org/officeDocument/2006/relationships/image" Target="../media/image153.wmf"/><Relationship Id="rId4" Type="http://schemas.openxmlformats.org/officeDocument/2006/relationships/oleObject" Target="../embeddings/oleObject164.bin"/><Relationship Id="rId9" Type="http://schemas.openxmlformats.org/officeDocument/2006/relationships/oleObject" Target="../embeddings/oleObject167.bin"/><Relationship Id="rId14" Type="http://schemas.openxmlformats.org/officeDocument/2006/relationships/image" Target="../media/image155.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74.bin"/><Relationship Id="rId13" Type="http://schemas.openxmlformats.org/officeDocument/2006/relationships/oleObject" Target="../embeddings/oleObject177.bin"/><Relationship Id="rId3" Type="http://schemas.openxmlformats.org/officeDocument/2006/relationships/image" Target="../media/image157.wmf"/><Relationship Id="rId7" Type="http://schemas.openxmlformats.org/officeDocument/2006/relationships/image" Target="../media/image159.wmf"/><Relationship Id="rId12" Type="http://schemas.openxmlformats.org/officeDocument/2006/relationships/image" Target="../media/image161.wmf"/><Relationship Id="rId2" Type="http://schemas.openxmlformats.org/officeDocument/2006/relationships/oleObject" Target="../embeddings/oleObject171.bin"/><Relationship Id="rId1" Type="http://schemas.openxmlformats.org/officeDocument/2006/relationships/slideLayout" Target="../slideLayouts/slideLayout2.xml"/><Relationship Id="rId6" Type="http://schemas.openxmlformats.org/officeDocument/2006/relationships/oleObject" Target="../embeddings/oleObject173.bin"/><Relationship Id="rId11" Type="http://schemas.openxmlformats.org/officeDocument/2006/relationships/oleObject" Target="../embeddings/oleObject176.bin"/><Relationship Id="rId5" Type="http://schemas.openxmlformats.org/officeDocument/2006/relationships/image" Target="../media/image158.wmf"/><Relationship Id="rId10" Type="http://schemas.openxmlformats.org/officeDocument/2006/relationships/oleObject" Target="../embeddings/oleObject175.bin"/><Relationship Id="rId4" Type="http://schemas.openxmlformats.org/officeDocument/2006/relationships/oleObject" Target="../embeddings/oleObject172.bin"/><Relationship Id="rId9" Type="http://schemas.openxmlformats.org/officeDocument/2006/relationships/image" Target="../media/image160.wmf"/></Relationships>
</file>

<file path=ppt/slides/_rels/slide23.xml.rels><?xml version="1.0" encoding="UTF-8" standalone="yes"?>
<Relationships xmlns="http://schemas.openxmlformats.org/package/2006/relationships"><Relationship Id="rId8" Type="http://schemas.openxmlformats.org/officeDocument/2006/relationships/image" Target="../media/image164.wmf"/><Relationship Id="rId13" Type="http://schemas.openxmlformats.org/officeDocument/2006/relationships/oleObject" Target="../embeddings/oleObject184.bin"/><Relationship Id="rId18" Type="http://schemas.openxmlformats.org/officeDocument/2006/relationships/image" Target="../media/image169.wmf"/><Relationship Id="rId3" Type="http://schemas.openxmlformats.org/officeDocument/2006/relationships/image" Target="../media/image162.wmf"/><Relationship Id="rId7" Type="http://schemas.openxmlformats.org/officeDocument/2006/relationships/oleObject" Target="../embeddings/oleObject181.bin"/><Relationship Id="rId12" Type="http://schemas.openxmlformats.org/officeDocument/2006/relationships/image" Target="../media/image166.wmf"/><Relationship Id="rId17" Type="http://schemas.openxmlformats.org/officeDocument/2006/relationships/oleObject" Target="../embeddings/oleObject186.bin"/><Relationship Id="rId2" Type="http://schemas.openxmlformats.org/officeDocument/2006/relationships/oleObject" Target="../embeddings/oleObject178.bin"/><Relationship Id="rId16" Type="http://schemas.openxmlformats.org/officeDocument/2006/relationships/image" Target="../media/image168.wmf"/><Relationship Id="rId20" Type="http://schemas.openxmlformats.org/officeDocument/2006/relationships/oleObject" Target="../embeddings/oleObject188.bin"/><Relationship Id="rId1" Type="http://schemas.openxmlformats.org/officeDocument/2006/relationships/slideLayout" Target="../slideLayouts/slideLayout2.xml"/><Relationship Id="rId6" Type="http://schemas.openxmlformats.org/officeDocument/2006/relationships/oleObject" Target="../embeddings/oleObject180.bin"/><Relationship Id="rId11" Type="http://schemas.openxmlformats.org/officeDocument/2006/relationships/oleObject" Target="../embeddings/oleObject183.bin"/><Relationship Id="rId5" Type="http://schemas.openxmlformats.org/officeDocument/2006/relationships/image" Target="../media/image163.wmf"/><Relationship Id="rId15" Type="http://schemas.openxmlformats.org/officeDocument/2006/relationships/oleObject" Target="../embeddings/oleObject185.bin"/><Relationship Id="rId10" Type="http://schemas.openxmlformats.org/officeDocument/2006/relationships/image" Target="../media/image165.wmf"/><Relationship Id="rId19" Type="http://schemas.openxmlformats.org/officeDocument/2006/relationships/oleObject" Target="../embeddings/oleObject187.bin"/><Relationship Id="rId4" Type="http://schemas.openxmlformats.org/officeDocument/2006/relationships/oleObject" Target="../embeddings/oleObject179.bin"/><Relationship Id="rId9" Type="http://schemas.openxmlformats.org/officeDocument/2006/relationships/oleObject" Target="../embeddings/oleObject182.bin"/><Relationship Id="rId14" Type="http://schemas.openxmlformats.org/officeDocument/2006/relationships/image" Target="../media/image167.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91.bin"/><Relationship Id="rId13" Type="http://schemas.openxmlformats.org/officeDocument/2006/relationships/oleObject" Target="../embeddings/oleObject194.bin"/><Relationship Id="rId18" Type="http://schemas.openxmlformats.org/officeDocument/2006/relationships/image" Target="../media/image177.wmf"/><Relationship Id="rId3" Type="http://schemas.openxmlformats.org/officeDocument/2006/relationships/oleObject" Target="../embeddings/oleObject189.bin"/><Relationship Id="rId21" Type="http://schemas.openxmlformats.org/officeDocument/2006/relationships/oleObject" Target="../embeddings/oleObject199.bin"/><Relationship Id="rId7" Type="http://schemas.openxmlformats.org/officeDocument/2006/relationships/image" Target="../media/image173.png"/><Relationship Id="rId12" Type="http://schemas.openxmlformats.org/officeDocument/2006/relationships/image" Target="../media/image175.wmf"/><Relationship Id="rId17" Type="http://schemas.openxmlformats.org/officeDocument/2006/relationships/oleObject" Target="../embeddings/oleObject197.bin"/><Relationship Id="rId2" Type="http://schemas.openxmlformats.org/officeDocument/2006/relationships/image" Target="../media/image170.png"/><Relationship Id="rId16" Type="http://schemas.openxmlformats.org/officeDocument/2006/relationships/oleObject" Target="../embeddings/oleObject196.bin"/><Relationship Id="rId20" Type="http://schemas.openxmlformats.org/officeDocument/2006/relationships/image" Target="../media/image178.wmf"/><Relationship Id="rId1" Type="http://schemas.openxmlformats.org/officeDocument/2006/relationships/slideLayout" Target="../slideLayouts/slideLayout2.xml"/><Relationship Id="rId6" Type="http://schemas.openxmlformats.org/officeDocument/2006/relationships/oleObject" Target="../embeddings/oleObject190.bin"/><Relationship Id="rId11" Type="http://schemas.openxmlformats.org/officeDocument/2006/relationships/oleObject" Target="../embeddings/oleObject193.bin"/><Relationship Id="rId24" Type="http://schemas.openxmlformats.org/officeDocument/2006/relationships/image" Target="../media/image180.wmf"/><Relationship Id="rId5" Type="http://schemas.openxmlformats.org/officeDocument/2006/relationships/image" Target="../media/image172.png"/><Relationship Id="rId15" Type="http://schemas.openxmlformats.org/officeDocument/2006/relationships/oleObject" Target="../embeddings/oleObject195.bin"/><Relationship Id="rId23" Type="http://schemas.openxmlformats.org/officeDocument/2006/relationships/oleObject" Target="../embeddings/oleObject200.bin"/><Relationship Id="rId10" Type="http://schemas.openxmlformats.org/officeDocument/2006/relationships/oleObject" Target="../embeddings/oleObject192.bin"/><Relationship Id="rId19" Type="http://schemas.openxmlformats.org/officeDocument/2006/relationships/oleObject" Target="../embeddings/oleObject198.bin"/><Relationship Id="rId4" Type="http://schemas.openxmlformats.org/officeDocument/2006/relationships/image" Target="../media/image171.wmf"/><Relationship Id="rId9" Type="http://schemas.openxmlformats.org/officeDocument/2006/relationships/image" Target="../media/image174.wmf"/><Relationship Id="rId14" Type="http://schemas.openxmlformats.org/officeDocument/2006/relationships/image" Target="../media/image176.wmf"/><Relationship Id="rId22" Type="http://schemas.openxmlformats.org/officeDocument/2006/relationships/image" Target="../media/image179.wmf"/></Relationships>
</file>

<file path=ppt/slides/_rels/slide25.xml.rels><?xml version="1.0" encoding="UTF-8" standalone="yes"?>
<Relationships xmlns="http://schemas.openxmlformats.org/package/2006/relationships"><Relationship Id="rId8" Type="http://schemas.openxmlformats.org/officeDocument/2006/relationships/image" Target="../media/image183.wmf"/><Relationship Id="rId3" Type="http://schemas.openxmlformats.org/officeDocument/2006/relationships/image" Target="../media/image181.wmf"/><Relationship Id="rId7" Type="http://schemas.openxmlformats.org/officeDocument/2006/relationships/oleObject" Target="../embeddings/oleObject204.bin"/><Relationship Id="rId2" Type="http://schemas.openxmlformats.org/officeDocument/2006/relationships/oleObject" Target="../embeddings/oleObject201.bin"/><Relationship Id="rId1" Type="http://schemas.openxmlformats.org/officeDocument/2006/relationships/slideLayout" Target="../slideLayouts/slideLayout2.xml"/><Relationship Id="rId6" Type="http://schemas.openxmlformats.org/officeDocument/2006/relationships/oleObject" Target="../embeddings/oleObject203.bin"/><Relationship Id="rId5" Type="http://schemas.openxmlformats.org/officeDocument/2006/relationships/image" Target="../media/image182.wmf"/><Relationship Id="rId4" Type="http://schemas.openxmlformats.org/officeDocument/2006/relationships/oleObject" Target="../embeddings/oleObject202.bin"/><Relationship Id="rId9" Type="http://schemas.openxmlformats.org/officeDocument/2006/relationships/oleObject" Target="../embeddings/oleObject205.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09.bin"/><Relationship Id="rId13" Type="http://schemas.openxmlformats.org/officeDocument/2006/relationships/oleObject" Target="../embeddings/oleObject211.bin"/><Relationship Id="rId18" Type="http://schemas.openxmlformats.org/officeDocument/2006/relationships/image" Target="../media/image192.wmf"/><Relationship Id="rId3" Type="http://schemas.openxmlformats.org/officeDocument/2006/relationships/image" Target="../media/image184.wmf"/><Relationship Id="rId7" Type="http://schemas.openxmlformats.org/officeDocument/2006/relationships/image" Target="../media/image186.wmf"/><Relationship Id="rId12" Type="http://schemas.openxmlformats.org/officeDocument/2006/relationships/image" Target="../media/image189.png"/><Relationship Id="rId17" Type="http://schemas.openxmlformats.org/officeDocument/2006/relationships/oleObject" Target="../embeddings/oleObject213.bin"/><Relationship Id="rId2" Type="http://schemas.openxmlformats.org/officeDocument/2006/relationships/oleObject" Target="../embeddings/oleObject206.bin"/><Relationship Id="rId16" Type="http://schemas.openxmlformats.org/officeDocument/2006/relationships/image" Target="../media/image191.wmf"/><Relationship Id="rId20" Type="http://schemas.openxmlformats.org/officeDocument/2006/relationships/image" Target="../media/image193.wmf"/><Relationship Id="rId1" Type="http://schemas.openxmlformats.org/officeDocument/2006/relationships/slideLayout" Target="../slideLayouts/slideLayout2.xml"/><Relationship Id="rId6" Type="http://schemas.openxmlformats.org/officeDocument/2006/relationships/oleObject" Target="../embeddings/oleObject208.bin"/><Relationship Id="rId11" Type="http://schemas.openxmlformats.org/officeDocument/2006/relationships/image" Target="../media/image188.wmf"/><Relationship Id="rId5" Type="http://schemas.openxmlformats.org/officeDocument/2006/relationships/image" Target="../media/image185.wmf"/><Relationship Id="rId15" Type="http://schemas.openxmlformats.org/officeDocument/2006/relationships/oleObject" Target="../embeddings/oleObject212.bin"/><Relationship Id="rId10" Type="http://schemas.openxmlformats.org/officeDocument/2006/relationships/oleObject" Target="../embeddings/oleObject210.bin"/><Relationship Id="rId19" Type="http://schemas.openxmlformats.org/officeDocument/2006/relationships/oleObject" Target="../embeddings/oleObject214.bin"/><Relationship Id="rId4" Type="http://schemas.openxmlformats.org/officeDocument/2006/relationships/oleObject" Target="../embeddings/oleObject207.bin"/><Relationship Id="rId9" Type="http://schemas.openxmlformats.org/officeDocument/2006/relationships/image" Target="../media/image187.wmf"/><Relationship Id="rId14" Type="http://schemas.openxmlformats.org/officeDocument/2006/relationships/image" Target="../media/image190.wmf"/></Relationships>
</file>

<file path=ppt/slides/_rels/slide27.xml.rels><?xml version="1.0" encoding="UTF-8" standalone="yes"?>
<Relationships xmlns="http://schemas.openxmlformats.org/package/2006/relationships"><Relationship Id="rId8" Type="http://schemas.openxmlformats.org/officeDocument/2006/relationships/image" Target="../media/image196.wmf"/><Relationship Id="rId13" Type="http://schemas.openxmlformats.org/officeDocument/2006/relationships/oleObject" Target="../embeddings/oleObject222.bin"/><Relationship Id="rId3" Type="http://schemas.openxmlformats.org/officeDocument/2006/relationships/image" Target="../media/image194.wmf"/><Relationship Id="rId7" Type="http://schemas.openxmlformats.org/officeDocument/2006/relationships/oleObject" Target="../embeddings/oleObject218.bin"/><Relationship Id="rId12" Type="http://schemas.openxmlformats.org/officeDocument/2006/relationships/image" Target="../media/image197.wmf"/><Relationship Id="rId2" Type="http://schemas.openxmlformats.org/officeDocument/2006/relationships/oleObject" Target="../embeddings/oleObject215.bin"/><Relationship Id="rId1" Type="http://schemas.openxmlformats.org/officeDocument/2006/relationships/slideLayout" Target="../slideLayouts/slideLayout2.xml"/><Relationship Id="rId6" Type="http://schemas.openxmlformats.org/officeDocument/2006/relationships/image" Target="../media/image195.wmf"/><Relationship Id="rId11" Type="http://schemas.openxmlformats.org/officeDocument/2006/relationships/oleObject" Target="../embeddings/oleObject221.bin"/><Relationship Id="rId5" Type="http://schemas.openxmlformats.org/officeDocument/2006/relationships/oleObject" Target="../embeddings/oleObject217.bin"/><Relationship Id="rId10" Type="http://schemas.openxmlformats.org/officeDocument/2006/relationships/oleObject" Target="../embeddings/oleObject220.bin"/><Relationship Id="rId4" Type="http://schemas.openxmlformats.org/officeDocument/2006/relationships/oleObject" Target="../embeddings/oleObject216.bin"/><Relationship Id="rId9" Type="http://schemas.openxmlformats.org/officeDocument/2006/relationships/oleObject" Target="../embeddings/oleObject219.bin"/><Relationship Id="rId14" Type="http://schemas.openxmlformats.org/officeDocument/2006/relationships/image" Target="../media/image198.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02.wmf"/><Relationship Id="rId3" Type="http://schemas.openxmlformats.org/officeDocument/2006/relationships/oleObject" Target="../embeddings/oleObject223.bin"/><Relationship Id="rId7" Type="http://schemas.openxmlformats.org/officeDocument/2006/relationships/oleObject" Target="../embeddings/oleObject225.bin"/><Relationship Id="rId2" Type="http://schemas.openxmlformats.org/officeDocument/2006/relationships/image" Target="../media/image199.png"/><Relationship Id="rId1" Type="http://schemas.openxmlformats.org/officeDocument/2006/relationships/slideLayout" Target="../slideLayouts/slideLayout2.xml"/><Relationship Id="rId6" Type="http://schemas.openxmlformats.org/officeDocument/2006/relationships/image" Target="../media/image201.wmf"/><Relationship Id="rId5" Type="http://schemas.openxmlformats.org/officeDocument/2006/relationships/oleObject" Target="../embeddings/oleObject224.bin"/><Relationship Id="rId4" Type="http://schemas.openxmlformats.org/officeDocument/2006/relationships/image" Target="../media/image200.wmf"/></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oleObject" Target="../embeddings/oleObject3.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8" Type="http://schemas.openxmlformats.org/officeDocument/2006/relationships/image" Target="../media/image205.wmf"/><Relationship Id="rId3" Type="http://schemas.openxmlformats.org/officeDocument/2006/relationships/image" Target="../media/image200.wmf"/><Relationship Id="rId7" Type="http://schemas.openxmlformats.org/officeDocument/2006/relationships/oleObject" Target="../embeddings/oleObject228.bin"/><Relationship Id="rId12" Type="http://schemas.openxmlformats.org/officeDocument/2006/relationships/image" Target="../media/image207.wmf"/><Relationship Id="rId2" Type="http://schemas.openxmlformats.org/officeDocument/2006/relationships/oleObject" Target="../embeddings/oleObject226.bin"/><Relationship Id="rId1" Type="http://schemas.openxmlformats.org/officeDocument/2006/relationships/slideLayout" Target="../slideLayouts/slideLayout2.xml"/><Relationship Id="rId6" Type="http://schemas.openxmlformats.org/officeDocument/2006/relationships/image" Target="../media/image204.wmf"/><Relationship Id="rId11" Type="http://schemas.openxmlformats.org/officeDocument/2006/relationships/oleObject" Target="../embeddings/oleObject230.bin"/><Relationship Id="rId5" Type="http://schemas.openxmlformats.org/officeDocument/2006/relationships/oleObject" Target="../embeddings/oleObject227.bin"/><Relationship Id="rId10" Type="http://schemas.openxmlformats.org/officeDocument/2006/relationships/image" Target="../media/image206.wmf"/><Relationship Id="rId4" Type="http://schemas.openxmlformats.org/officeDocument/2006/relationships/image" Target="../media/image203.png"/><Relationship Id="rId9" Type="http://schemas.openxmlformats.org/officeDocument/2006/relationships/oleObject" Target="../embeddings/oleObject229.bin"/></Relationships>
</file>

<file path=ppt/slides/_rels/slide31.xml.rels><?xml version="1.0" encoding="UTF-8" standalone="yes"?>
<Relationships xmlns="http://schemas.openxmlformats.org/package/2006/relationships"><Relationship Id="rId8" Type="http://schemas.openxmlformats.org/officeDocument/2006/relationships/image" Target="../media/image211.wmf"/><Relationship Id="rId3" Type="http://schemas.openxmlformats.org/officeDocument/2006/relationships/oleObject" Target="../embeddings/oleObject231.bin"/><Relationship Id="rId7" Type="http://schemas.openxmlformats.org/officeDocument/2006/relationships/oleObject" Target="../embeddings/oleObject233.bin"/><Relationship Id="rId2" Type="http://schemas.openxmlformats.org/officeDocument/2006/relationships/image" Target="../media/image208.png"/><Relationship Id="rId1" Type="http://schemas.openxmlformats.org/officeDocument/2006/relationships/slideLayout" Target="../slideLayouts/slideLayout2.xml"/><Relationship Id="rId6" Type="http://schemas.openxmlformats.org/officeDocument/2006/relationships/image" Target="../media/image210.wmf"/><Relationship Id="rId11" Type="http://schemas.openxmlformats.org/officeDocument/2006/relationships/image" Target="../media/image213.wmf"/><Relationship Id="rId5" Type="http://schemas.openxmlformats.org/officeDocument/2006/relationships/oleObject" Target="../embeddings/oleObject232.bin"/><Relationship Id="rId10" Type="http://schemas.openxmlformats.org/officeDocument/2006/relationships/oleObject" Target="../embeddings/oleObject234.bin"/><Relationship Id="rId4" Type="http://schemas.openxmlformats.org/officeDocument/2006/relationships/image" Target="../media/image209.wmf"/><Relationship Id="rId9" Type="http://schemas.openxmlformats.org/officeDocument/2006/relationships/image" Target="../media/image212.pn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38.bin"/><Relationship Id="rId3" Type="http://schemas.openxmlformats.org/officeDocument/2006/relationships/image" Target="../media/image214.wmf"/><Relationship Id="rId7" Type="http://schemas.openxmlformats.org/officeDocument/2006/relationships/image" Target="../media/image216.wmf"/><Relationship Id="rId2" Type="http://schemas.openxmlformats.org/officeDocument/2006/relationships/oleObject" Target="../embeddings/oleObject235.bin"/><Relationship Id="rId1" Type="http://schemas.openxmlformats.org/officeDocument/2006/relationships/slideLayout" Target="../slideLayouts/slideLayout2.xml"/><Relationship Id="rId6" Type="http://schemas.openxmlformats.org/officeDocument/2006/relationships/oleObject" Target="../embeddings/oleObject237.bin"/><Relationship Id="rId11" Type="http://schemas.openxmlformats.org/officeDocument/2006/relationships/image" Target="../media/image218.wmf"/><Relationship Id="rId5" Type="http://schemas.openxmlformats.org/officeDocument/2006/relationships/image" Target="../media/image215.wmf"/><Relationship Id="rId10" Type="http://schemas.openxmlformats.org/officeDocument/2006/relationships/oleObject" Target="../embeddings/oleObject239.bin"/><Relationship Id="rId4" Type="http://schemas.openxmlformats.org/officeDocument/2006/relationships/oleObject" Target="../embeddings/oleObject236.bin"/><Relationship Id="rId9" Type="http://schemas.openxmlformats.org/officeDocument/2006/relationships/image" Target="../media/image217.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43.bin"/><Relationship Id="rId13" Type="http://schemas.openxmlformats.org/officeDocument/2006/relationships/image" Target="../media/image224.wmf"/><Relationship Id="rId18" Type="http://schemas.openxmlformats.org/officeDocument/2006/relationships/image" Target="../media/image227.png"/><Relationship Id="rId3" Type="http://schemas.openxmlformats.org/officeDocument/2006/relationships/image" Target="../media/image219.wmf"/><Relationship Id="rId7" Type="http://schemas.openxmlformats.org/officeDocument/2006/relationships/image" Target="../media/image221.wmf"/><Relationship Id="rId12" Type="http://schemas.openxmlformats.org/officeDocument/2006/relationships/oleObject" Target="../embeddings/oleObject245.bin"/><Relationship Id="rId17" Type="http://schemas.openxmlformats.org/officeDocument/2006/relationships/image" Target="../media/image226.wmf"/><Relationship Id="rId2" Type="http://schemas.openxmlformats.org/officeDocument/2006/relationships/oleObject" Target="../embeddings/oleObject240.bin"/><Relationship Id="rId16" Type="http://schemas.openxmlformats.org/officeDocument/2006/relationships/oleObject" Target="../embeddings/oleObject247.bin"/><Relationship Id="rId1" Type="http://schemas.openxmlformats.org/officeDocument/2006/relationships/slideLayout" Target="../slideLayouts/slideLayout2.xml"/><Relationship Id="rId6" Type="http://schemas.openxmlformats.org/officeDocument/2006/relationships/oleObject" Target="../embeddings/oleObject242.bin"/><Relationship Id="rId11" Type="http://schemas.openxmlformats.org/officeDocument/2006/relationships/image" Target="../media/image223.wmf"/><Relationship Id="rId5" Type="http://schemas.openxmlformats.org/officeDocument/2006/relationships/image" Target="../media/image220.wmf"/><Relationship Id="rId15" Type="http://schemas.openxmlformats.org/officeDocument/2006/relationships/image" Target="../media/image225.wmf"/><Relationship Id="rId10" Type="http://schemas.openxmlformats.org/officeDocument/2006/relationships/oleObject" Target="../embeddings/oleObject244.bin"/><Relationship Id="rId19" Type="http://schemas.openxmlformats.org/officeDocument/2006/relationships/oleObject" Target="../embeddings/oleObject248.bin"/><Relationship Id="rId4" Type="http://schemas.openxmlformats.org/officeDocument/2006/relationships/oleObject" Target="../embeddings/oleObject241.bin"/><Relationship Id="rId9" Type="http://schemas.openxmlformats.org/officeDocument/2006/relationships/image" Target="../media/image222.wmf"/><Relationship Id="rId14" Type="http://schemas.openxmlformats.org/officeDocument/2006/relationships/oleObject" Target="../embeddings/oleObject246.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52.bin"/><Relationship Id="rId13" Type="http://schemas.openxmlformats.org/officeDocument/2006/relationships/image" Target="../media/image233.wmf"/><Relationship Id="rId3" Type="http://schemas.openxmlformats.org/officeDocument/2006/relationships/image" Target="../media/image228.wmf"/><Relationship Id="rId7" Type="http://schemas.openxmlformats.org/officeDocument/2006/relationships/image" Target="../media/image230.wmf"/><Relationship Id="rId12" Type="http://schemas.openxmlformats.org/officeDocument/2006/relationships/oleObject" Target="../embeddings/oleObject254.bin"/><Relationship Id="rId2" Type="http://schemas.openxmlformats.org/officeDocument/2006/relationships/oleObject" Target="../embeddings/oleObject249.bin"/><Relationship Id="rId1" Type="http://schemas.openxmlformats.org/officeDocument/2006/relationships/slideLayout" Target="../slideLayouts/slideLayout2.xml"/><Relationship Id="rId6" Type="http://schemas.openxmlformats.org/officeDocument/2006/relationships/oleObject" Target="../embeddings/oleObject251.bin"/><Relationship Id="rId11" Type="http://schemas.openxmlformats.org/officeDocument/2006/relationships/image" Target="../media/image232.wmf"/><Relationship Id="rId5" Type="http://schemas.openxmlformats.org/officeDocument/2006/relationships/image" Target="../media/image229.wmf"/><Relationship Id="rId15" Type="http://schemas.openxmlformats.org/officeDocument/2006/relationships/image" Target="../media/image234.wmf"/><Relationship Id="rId10" Type="http://schemas.openxmlformats.org/officeDocument/2006/relationships/oleObject" Target="../embeddings/oleObject253.bin"/><Relationship Id="rId4" Type="http://schemas.openxmlformats.org/officeDocument/2006/relationships/oleObject" Target="../embeddings/oleObject250.bin"/><Relationship Id="rId9" Type="http://schemas.openxmlformats.org/officeDocument/2006/relationships/image" Target="../media/image231.wmf"/><Relationship Id="rId14" Type="http://schemas.openxmlformats.org/officeDocument/2006/relationships/oleObject" Target="../embeddings/oleObject255.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59.bin"/><Relationship Id="rId13" Type="http://schemas.openxmlformats.org/officeDocument/2006/relationships/image" Target="../media/image240.wmf"/><Relationship Id="rId3" Type="http://schemas.openxmlformats.org/officeDocument/2006/relationships/image" Target="../media/image235.wmf"/><Relationship Id="rId7" Type="http://schemas.openxmlformats.org/officeDocument/2006/relationships/image" Target="../media/image237.wmf"/><Relationship Id="rId12" Type="http://schemas.openxmlformats.org/officeDocument/2006/relationships/oleObject" Target="../embeddings/oleObject261.bin"/><Relationship Id="rId17" Type="http://schemas.openxmlformats.org/officeDocument/2006/relationships/image" Target="../media/image242.wmf"/><Relationship Id="rId2" Type="http://schemas.openxmlformats.org/officeDocument/2006/relationships/oleObject" Target="../embeddings/oleObject256.bin"/><Relationship Id="rId16" Type="http://schemas.openxmlformats.org/officeDocument/2006/relationships/oleObject" Target="../embeddings/oleObject263.bin"/><Relationship Id="rId1" Type="http://schemas.openxmlformats.org/officeDocument/2006/relationships/slideLayout" Target="../slideLayouts/slideLayout2.xml"/><Relationship Id="rId6" Type="http://schemas.openxmlformats.org/officeDocument/2006/relationships/oleObject" Target="../embeddings/oleObject258.bin"/><Relationship Id="rId11" Type="http://schemas.openxmlformats.org/officeDocument/2006/relationships/image" Target="../media/image239.wmf"/><Relationship Id="rId5" Type="http://schemas.openxmlformats.org/officeDocument/2006/relationships/image" Target="../media/image236.wmf"/><Relationship Id="rId15" Type="http://schemas.openxmlformats.org/officeDocument/2006/relationships/image" Target="../media/image241.wmf"/><Relationship Id="rId10" Type="http://schemas.openxmlformats.org/officeDocument/2006/relationships/oleObject" Target="../embeddings/oleObject260.bin"/><Relationship Id="rId4" Type="http://schemas.openxmlformats.org/officeDocument/2006/relationships/oleObject" Target="../embeddings/oleObject257.bin"/><Relationship Id="rId9" Type="http://schemas.openxmlformats.org/officeDocument/2006/relationships/image" Target="../media/image238.wmf"/><Relationship Id="rId14" Type="http://schemas.openxmlformats.org/officeDocument/2006/relationships/oleObject" Target="../embeddings/oleObject262.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67.bin"/><Relationship Id="rId13" Type="http://schemas.openxmlformats.org/officeDocument/2006/relationships/image" Target="../media/image248.wmf"/><Relationship Id="rId3" Type="http://schemas.openxmlformats.org/officeDocument/2006/relationships/image" Target="../media/image243.wmf"/><Relationship Id="rId7" Type="http://schemas.openxmlformats.org/officeDocument/2006/relationships/image" Target="../media/image245.wmf"/><Relationship Id="rId12" Type="http://schemas.openxmlformats.org/officeDocument/2006/relationships/oleObject" Target="../embeddings/oleObject269.bin"/><Relationship Id="rId2" Type="http://schemas.openxmlformats.org/officeDocument/2006/relationships/oleObject" Target="../embeddings/oleObject264.bin"/><Relationship Id="rId1" Type="http://schemas.openxmlformats.org/officeDocument/2006/relationships/slideLayout" Target="../slideLayouts/slideLayout2.xml"/><Relationship Id="rId6" Type="http://schemas.openxmlformats.org/officeDocument/2006/relationships/oleObject" Target="../embeddings/oleObject266.bin"/><Relationship Id="rId11" Type="http://schemas.openxmlformats.org/officeDocument/2006/relationships/image" Target="../media/image247.wmf"/><Relationship Id="rId5" Type="http://schemas.openxmlformats.org/officeDocument/2006/relationships/image" Target="../media/image244.wmf"/><Relationship Id="rId15" Type="http://schemas.openxmlformats.org/officeDocument/2006/relationships/image" Target="../media/image249.wmf"/><Relationship Id="rId10" Type="http://schemas.openxmlformats.org/officeDocument/2006/relationships/oleObject" Target="../embeddings/oleObject268.bin"/><Relationship Id="rId4" Type="http://schemas.openxmlformats.org/officeDocument/2006/relationships/oleObject" Target="../embeddings/oleObject265.bin"/><Relationship Id="rId9" Type="http://schemas.openxmlformats.org/officeDocument/2006/relationships/image" Target="../media/image246.wmf"/><Relationship Id="rId14" Type="http://schemas.openxmlformats.org/officeDocument/2006/relationships/oleObject" Target="../embeddings/oleObject270.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74.bin"/><Relationship Id="rId13" Type="http://schemas.openxmlformats.org/officeDocument/2006/relationships/image" Target="../media/image255.wmf"/><Relationship Id="rId18" Type="http://schemas.openxmlformats.org/officeDocument/2006/relationships/oleObject" Target="../embeddings/oleObject279.bin"/><Relationship Id="rId3" Type="http://schemas.openxmlformats.org/officeDocument/2006/relationships/image" Target="../media/image250.wmf"/><Relationship Id="rId7" Type="http://schemas.openxmlformats.org/officeDocument/2006/relationships/image" Target="../media/image252.wmf"/><Relationship Id="rId12" Type="http://schemas.openxmlformats.org/officeDocument/2006/relationships/oleObject" Target="../embeddings/oleObject276.bin"/><Relationship Id="rId17" Type="http://schemas.openxmlformats.org/officeDocument/2006/relationships/image" Target="../media/image257.wmf"/><Relationship Id="rId2" Type="http://schemas.openxmlformats.org/officeDocument/2006/relationships/oleObject" Target="../embeddings/oleObject271.bin"/><Relationship Id="rId16" Type="http://schemas.openxmlformats.org/officeDocument/2006/relationships/oleObject" Target="../embeddings/oleObject278.bin"/><Relationship Id="rId1" Type="http://schemas.openxmlformats.org/officeDocument/2006/relationships/slideLayout" Target="../slideLayouts/slideLayout2.xml"/><Relationship Id="rId6" Type="http://schemas.openxmlformats.org/officeDocument/2006/relationships/oleObject" Target="../embeddings/oleObject273.bin"/><Relationship Id="rId11" Type="http://schemas.openxmlformats.org/officeDocument/2006/relationships/image" Target="../media/image254.wmf"/><Relationship Id="rId5" Type="http://schemas.openxmlformats.org/officeDocument/2006/relationships/image" Target="../media/image251.wmf"/><Relationship Id="rId15" Type="http://schemas.openxmlformats.org/officeDocument/2006/relationships/image" Target="../media/image256.wmf"/><Relationship Id="rId10" Type="http://schemas.openxmlformats.org/officeDocument/2006/relationships/oleObject" Target="../embeddings/oleObject275.bin"/><Relationship Id="rId19" Type="http://schemas.openxmlformats.org/officeDocument/2006/relationships/oleObject" Target="../embeddings/oleObject280.bin"/><Relationship Id="rId4" Type="http://schemas.openxmlformats.org/officeDocument/2006/relationships/oleObject" Target="../embeddings/oleObject272.bin"/><Relationship Id="rId9" Type="http://schemas.openxmlformats.org/officeDocument/2006/relationships/image" Target="../media/image253.wmf"/><Relationship Id="rId14" Type="http://schemas.openxmlformats.org/officeDocument/2006/relationships/oleObject" Target="../embeddings/oleObject277.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84.bin"/><Relationship Id="rId13" Type="http://schemas.openxmlformats.org/officeDocument/2006/relationships/image" Target="../media/image263.wmf"/><Relationship Id="rId18" Type="http://schemas.openxmlformats.org/officeDocument/2006/relationships/oleObject" Target="../embeddings/oleObject289.bin"/><Relationship Id="rId3" Type="http://schemas.openxmlformats.org/officeDocument/2006/relationships/image" Target="../media/image258.wmf"/><Relationship Id="rId7" Type="http://schemas.openxmlformats.org/officeDocument/2006/relationships/image" Target="../media/image260.wmf"/><Relationship Id="rId12" Type="http://schemas.openxmlformats.org/officeDocument/2006/relationships/oleObject" Target="../embeddings/oleObject286.bin"/><Relationship Id="rId17" Type="http://schemas.openxmlformats.org/officeDocument/2006/relationships/image" Target="../media/image265.wmf"/><Relationship Id="rId2" Type="http://schemas.openxmlformats.org/officeDocument/2006/relationships/oleObject" Target="../embeddings/oleObject281.bin"/><Relationship Id="rId16" Type="http://schemas.openxmlformats.org/officeDocument/2006/relationships/oleObject" Target="../embeddings/oleObject288.bin"/><Relationship Id="rId1" Type="http://schemas.openxmlformats.org/officeDocument/2006/relationships/slideLayout" Target="../slideLayouts/slideLayout2.xml"/><Relationship Id="rId6" Type="http://schemas.openxmlformats.org/officeDocument/2006/relationships/oleObject" Target="../embeddings/oleObject283.bin"/><Relationship Id="rId11" Type="http://schemas.openxmlformats.org/officeDocument/2006/relationships/image" Target="../media/image262.wmf"/><Relationship Id="rId5" Type="http://schemas.openxmlformats.org/officeDocument/2006/relationships/image" Target="../media/image259.wmf"/><Relationship Id="rId15" Type="http://schemas.openxmlformats.org/officeDocument/2006/relationships/image" Target="../media/image264.wmf"/><Relationship Id="rId10" Type="http://schemas.openxmlformats.org/officeDocument/2006/relationships/oleObject" Target="../embeddings/oleObject285.bin"/><Relationship Id="rId19" Type="http://schemas.openxmlformats.org/officeDocument/2006/relationships/image" Target="../media/image266.wmf"/><Relationship Id="rId4" Type="http://schemas.openxmlformats.org/officeDocument/2006/relationships/oleObject" Target="../embeddings/oleObject282.bin"/><Relationship Id="rId9" Type="http://schemas.openxmlformats.org/officeDocument/2006/relationships/image" Target="../media/image261.wmf"/><Relationship Id="rId14" Type="http://schemas.openxmlformats.org/officeDocument/2006/relationships/oleObject" Target="../embeddings/oleObject287.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93.bin"/><Relationship Id="rId13" Type="http://schemas.openxmlformats.org/officeDocument/2006/relationships/image" Target="../media/image272.wmf"/><Relationship Id="rId3" Type="http://schemas.openxmlformats.org/officeDocument/2006/relationships/image" Target="../media/image267.wmf"/><Relationship Id="rId7" Type="http://schemas.openxmlformats.org/officeDocument/2006/relationships/image" Target="../media/image269.wmf"/><Relationship Id="rId12" Type="http://schemas.openxmlformats.org/officeDocument/2006/relationships/oleObject" Target="../embeddings/oleObject295.bin"/><Relationship Id="rId2" Type="http://schemas.openxmlformats.org/officeDocument/2006/relationships/oleObject" Target="../embeddings/oleObject290.bin"/><Relationship Id="rId1" Type="http://schemas.openxmlformats.org/officeDocument/2006/relationships/slideLayout" Target="../slideLayouts/slideLayout2.xml"/><Relationship Id="rId6" Type="http://schemas.openxmlformats.org/officeDocument/2006/relationships/oleObject" Target="../embeddings/oleObject292.bin"/><Relationship Id="rId11" Type="http://schemas.openxmlformats.org/officeDocument/2006/relationships/image" Target="../media/image271.wmf"/><Relationship Id="rId5" Type="http://schemas.openxmlformats.org/officeDocument/2006/relationships/image" Target="../media/image268.wmf"/><Relationship Id="rId10" Type="http://schemas.openxmlformats.org/officeDocument/2006/relationships/oleObject" Target="../embeddings/oleObject294.bin"/><Relationship Id="rId4" Type="http://schemas.openxmlformats.org/officeDocument/2006/relationships/oleObject" Target="../embeddings/oleObject291.bin"/><Relationship Id="rId9" Type="http://schemas.openxmlformats.org/officeDocument/2006/relationships/image" Target="../media/image270.wmf"/></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3.png"/><Relationship Id="rId3" Type="http://schemas.openxmlformats.org/officeDocument/2006/relationships/image" Target="../media/image7.wmf"/><Relationship Id="rId7" Type="http://schemas.openxmlformats.org/officeDocument/2006/relationships/oleObject" Target="../embeddings/oleObject8.bin"/><Relationship Id="rId12" Type="http://schemas.openxmlformats.org/officeDocument/2006/relationships/image" Target="../media/image12.w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image" Target="../media/image9.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image" Target="../media/image14.wmf"/><Relationship Id="rId10" Type="http://schemas.openxmlformats.org/officeDocument/2006/relationships/image" Target="../media/image11.wmf"/><Relationship Id="rId4" Type="http://schemas.openxmlformats.org/officeDocument/2006/relationships/image" Target="../media/image8.png"/><Relationship Id="rId9" Type="http://schemas.openxmlformats.org/officeDocument/2006/relationships/oleObject" Target="../embeddings/oleObject9.bin"/><Relationship Id="rId14" Type="http://schemas.openxmlformats.org/officeDocument/2006/relationships/oleObject" Target="../embeddings/oleObject11.bin"/></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99.bin"/><Relationship Id="rId3" Type="http://schemas.openxmlformats.org/officeDocument/2006/relationships/image" Target="../media/image273.wmf"/><Relationship Id="rId7" Type="http://schemas.openxmlformats.org/officeDocument/2006/relationships/image" Target="../media/image275.wmf"/><Relationship Id="rId2" Type="http://schemas.openxmlformats.org/officeDocument/2006/relationships/oleObject" Target="../embeddings/oleObject296.bin"/><Relationship Id="rId1" Type="http://schemas.openxmlformats.org/officeDocument/2006/relationships/slideLayout" Target="../slideLayouts/slideLayout2.xml"/><Relationship Id="rId6" Type="http://schemas.openxmlformats.org/officeDocument/2006/relationships/oleObject" Target="../embeddings/oleObject298.bin"/><Relationship Id="rId5" Type="http://schemas.openxmlformats.org/officeDocument/2006/relationships/image" Target="../media/image274.wmf"/><Relationship Id="rId4" Type="http://schemas.openxmlformats.org/officeDocument/2006/relationships/oleObject" Target="../embeddings/oleObject297.bin"/><Relationship Id="rId9" Type="http://schemas.openxmlformats.org/officeDocument/2006/relationships/image" Target="../media/image276.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03.bin"/><Relationship Id="rId3" Type="http://schemas.openxmlformats.org/officeDocument/2006/relationships/image" Target="../media/image277.wmf"/><Relationship Id="rId7" Type="http://schemas.openxmlformats.org/officeDocument/2006/relationships/image" Target="../media/image279.wmf"/><Relationship Id="rId12" Type="http://schemas.openxmlformats.org/officeDocument/2006/relationships/image" Target="../media/image282.png"/><Relationship Id="rId2" Type="http://schemas.openxmlformats.org/officeDocument/2006/relationships/oleObject" Target="../embeddings/oleObject300.bin"/><Relationship Id="rId1" Type="http://schemas.openxmlformats.org/officeDocument/2006/relationships/slideLayout" Target="../slideLayouts/slideLayout2.xml"/><Relationship Id="rId6" Type="http://schemas.openxmlformats.org/officeDocument/2006/relationships/oleObject" Target="../embeddings/oleObject302.bin"/><Relationship Id="rId11" Type="http://schemas.openxmlformats.org/officeDocument/2006/relationships/image" Target="../media/image281.wmf"/><Relationship Id="rId5" Type="http://schemas.openxmlformats.org/officeDocument/2006/relationships/image" Target="../media/image278.wmf"/><Relationship Id="rId10" Type="http://schemas.openxmlformats.org/officeDocument/2006/relationships/oleObject" Target="../embeddings/oleObject304.bin"/><Relationship Id="rId4" Type="http://schemas.openxmlformats.org/officeDocument/2006/relationships/oleObject" Target="../embeddings/oleObject301.bin"/><Relationship Id="rId9" Type="http://schemas.openxmlformats.org/officeDocument/2006/relationships/image" Target="../media/image280.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308.bin"/><Relationship Id="rId13" Type="http://schemas.openxmlformats.org/officeDocument/2006/relationships/oleObject" Target="../embeddings/oleObject311.bin"/><Relationship Id="rId3" Type="http://schemas.openxmlformats.org/officeDocument/2006/relationships/image" Target="../media/image283.wmf"/><Relationship Id="rId7" Type="http://schemas.openxmlformats.org/officeDocument/2006/relationships/image" Target="../media/image285.wmf"/><Relationship Id="rId12" Type="http://schemas.openxmlformats.org/officeDocument/2006/relationships/image" Target="../media/image287.wmf"/><Relationship Id="rId2" Type="http://schemas.openxmlformats.org/officeDocument/2006/relationships/oleObject" Target="../embeddings/oleObject305.bin"/><Relationship Id="rId1" Type="http://schemas.openxmlformats.org/officeDocument/2006/relationships/slideLayout" Target="../slideLayouts/slideLayout2.xml"/><Relationship Id="rId6" Type="http://schemas.openxmlformats.org/officeDocument/2006/relationships/oleObject" Target="../embeddings/oleObject307.bin"/><Relationship Id="rId11" Type="http://schemas.openxmlformats.org/officeDocument/2006/relationships/oleObject" Target="../embeddings/oleObject310.bin"/><Relationship Id="rId5" Type="http://schemas.openxmlformats.org/officeDocument/2006/relationships/image" Target="../media/image284.wmf"/><Relationship Id="rId10" Type="http://schemas.openxmlformats.org/officeDocument/2006/relationships/image" Target="../media/image286.wmf"/><Relationship Id="rId4" Type="http://schemas.openxmlformats.org/officeDocument/2006/relationships/oleObject" Target="../embeddings/oleObject306.bin"/><Relationship Id="rId9" Type="http://schemas.openxmlformats.org/officeDocument/2006/relationships/oleObject" Target="../embeddings/oleObject309.bin"/><Relationship Id="rId14" Type="http://schemas.openxmlformats.org/officeDocument/2006/relationships/image" Target="../media/image288.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15.bin"/><Relationship Id="rId13" Type="http://schemas.openxmlformats.org/officeDocument/2006/relationships/image" Target="../media/image294.wmf"/><Relationship Id="rId18" Type="http://schemas.openxmlformats.org/officeDocument/2006/relationships/oleObject" Target="../embeddings/oleObject320.bin"/><Relationship Id="rId3" Type="http://schemas.openxmlformats.org/officeDocument/2006/relationships/image" Target="../media/image289.wmf"/><Relationship Id="rId7" Type="http://schemas.openxmlformats.org/officeDocument/2006/relationships/image" Target="../media/image291.wmf"/><Relationship Id="rId12" Type="http://schemas.openxmlformats.org/officeDocument/2006/relationships/oleObject" Target="../embeddings/oleObject317.bin"/><Relationship Id="rId17" Type="http://schemas.openxmlformats.org/officeDocument/2006/relationships/image" Target="../media/image296.wmf"/><Relationship Id="rId2" Type="http://schemas.openxmlformats.org/officeDocument/2006/relationships/oleObject" Target="../embeddings/oleObject312.bin"/><Relationship Id="rId16" Type="http://schemas.openxmlformats.org/officeDocument/2006/relationships/oleObject" Target="../embeddings/oleObject319.bin"/><Relationship Id="rId1" Type="http://schemas.openxmlformats.org/officeDocument/2006/relationships/slideLayout" Target="../slideLayouts/slideLayout2.xml"/><Relationship Id="rId6" Type="http://schemas.openxmlformats.org/officeDocument/2006/relationships/oleObject" Target="../embeddings/oleObject314.bin"/><Relationship Id="rId11" Type="http://schemas.openxmlformats.org/officeDocument/2006/relationships/image" Target="../media/image293.wmf"/><Relationship Id="rId5" Type="http://schemas.openxmlformats.org/officeDocument/2006/relationships/image" Target="../media/image290.wmf"/><Relationship Id="rId15" Type="http://schemas.openxmlformats.org/officeDocument/2006/relationships/image" Target="../media/image295.wmf"/><Relationship Id="rId10" Type="http://schemas.openxmlformats.org/officeDocument/2006/relationships/oleObject" Target="../embeddings/oleObject316.bin"/><Relationship Id="rId19" Type="http://schemas.openxmlformats.org/officeDocument/2006/relationships/image" Target="../media/image297.wmf"/><Relationship Id="rId4" Type="http://schemas.openxmlformats.org/officeDocument/2006/relationships/oleObject" Target="../embeddings/oleObject313.bin"/><Relationship Id="rId9" Type="http://schemas.openxmlformats.org/officeDocument/2006/relationships/image" Target="../media/image292.wmf"/><Relationship Id="rId14" Type="http://schemas.openxmlformats.org/officeDocument/2006/relationships/oleObject" Target="../embeddings/oleObject318.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24.bin"/><Relationship Id="rId13" Type="http://schemas.openxmlformats.org/officeDocument/2006/relationships/image" Target="../media/image303.wmf"/><Relationship Id="rId3" Type="http://schemas.openxmlformats.org/officeDocument/2006/relationships/image" Target="../media/image298.wmf"/><Relationship Id="rId7" Type="http://schemas.openxmlformats.org/officeDocument/2006/relationships/image" Target="../media/image300.wmf"/><Relationship Id="rId12" Type="http://schemas.openxmlformats.org/officeDocument/2006/relationships/oleObject" Target="../embeddings/oleObject326.bin"/><Relationship Id="rId2" Type="http://schemas.openxmlformats.org/officeDocument/2006/relationships/oleObject" Target="../embeddings/oleObject321.bin"/><Relationship Id="rId1" Type="http://schemas.openxmlformats.org/officeDocument/2006/relationships/slideLayout" Target="../slideLayouts/slideLayout2.xml"/><Relationship Id="rId6" Type="http://schemas.openxmlformats.org/officeDocument/2006/relationships/oleObject" Target="../embeddings/oleObject323.bin"/><Relationship Id="rId11" Type="http://schemas.openxmlformats.org/officeDocument/2006/relationships/image" Target="../media/image302.wmf"/><Relationship Id="rId5" Type="http://schemas.openxmlformats.org/officeDocument/2006/relationships/image" Target="../media/image299.wmf"/><Relationship Id="rId15" Type="http://schemas.openxmlformats.org/officeDocument/2006/relationships/image" Target="../media/image304.wmf"/><Relationship Id="rId10" Type="http://schemas.openxmlformats.org/officeDocument/2006/relationships/oleObject" Target="../embeddings/oleObject325.bin"/><Relationship Id="rId4" Type="http://schemas.openxmlformats.org/officeDocument/2006/relationships/oleObject" Target="../embeddings/oleObject322.bin"/><Relationship Id="rId9" Type="http://schemas.openxmlformats.org/officeDocument/2006/relationships/image" Target="../media/image301.wmf"/><Relationship Id="rId14" Type="http://schemas.openxmlformats.org/officeDocument/2006/relationships/oleObject" Target="../embeddings/oleObject327.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331.bin"/><Relationship Id="rId13" Type="http://schemas.openxmlformats.org/officeDocument/2006/relationships/image" Target="../media/image310.wmf"/><Relationship Id="rId3" Type="http://schemas.openxmlformats.org/officeDocument/2006/relationships/image" Target="../media/image305.wmf"/><Relationship Id="rId7" Type="http://schemas.openxmlformats.org/officeDocument/2006/relationships/image" Target="../media/image307.wmf"/><Relationship Id="rId12" Type="http://schemas.openxmlformats.org/officeDocument/2006/relationships/oleObject" Target="../embeddings/oleObject333.bin"/><Relationship Id="rId2" Type="http://schemas.openxmlformats.org/officeDocument/2006/relationships/oleObject" Target="../embeddings/oleObject328.bin"/><Relationship Id="rId1" Type="http://schemas.openxmlformats.org/officeDocument/2006/relationships/slideLayout" Target="../slideLayouts/slideLayout2.xml"/><Relationship Id="rId6" Type="http://schemas.openxmlformats.org/officeDocument/2006/relationships/oleObject" Target="../embeddings/oleObject330.bin"/><Relationship Id="rId11" Type="http://schemas.openxmlformats.org/officeDocument/2006/relationships/image" Target="../media/image309.wmf"/><Relationship Id="rId5" Type="http://schemas.openxmlformats.org/officeDocument/2006/relationships/image" Target="../media/image306.wmf"/><Relationship Id="rId10" Type="http://schemas.openxmlformats.org/officeDocument/2006/relationships/oleObject" Target="../embeddings/oleObject332.bin"/><Relationship Id="rId4" Type="http://schemas.openxmlformats.org/officeDocument/2006/relationships/oleObject" Target="../embeddings/oleObject329.bin"/><Relationship Id="rId9" Type="http://schemas.openxmlformats.org/officeDocument/2006/relationships/image" Target="../media/image308.w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337.bin"/><Relationship Id="rId13" Type="http://schemas.openxmlformats.org/officeDocument/2006/relationships/image" Target="../media/image316.wmf"/><Relationship Id="rId18" Type="http://schemas.openxmlformats.org/officeDocument/2006/relationships/oleObject" Target="../embeddings/oleObject342.bin"/><Relationship Id="rId26" Type="http://schemas.openxmlformats.org/officeDocument/2006/relationships/oleObject" Target="../embeddings/oleObject346.bin"/><Relationship Id="rId3" Type="http://schemas.openxmlformats.org/officeDocument/2006/relationships/image" Target="../media/image311.wmf"/><Relationship Id="rId21" Type="http://schemas.openxmlformats.org/officeDocument/2006/relationships/image" Target="../media/image320.wmf"/><Relationship Id="rId7" Type="http://schemas.openxmlformats.org/officeDocument/2006/relationships/image" Target="../media/image313.wmf"/><Relationship Id="rId12" Type="http://schemas.openxmlformats.org/officeDocument/2006/relationships/oleObject" Target="../embeddings/oleObject339.bin"/><Relationship Id="rId17" Type="http://schemas.openxmlformats.org/officeDocument/2006/relationships/image" Target="../media/image318.wmf"/><Relationship Id="rId25" Type="http://schemas.openxmlformats.org/officeDocument/2006/relationships/image" Target="../media/image322.wmf"/><Relationship Id="rId2" Type="http://schemas.openxmlformats.org/officeDocument/2006/relationships/oleObject" Target="../embeddings/oleObject334.bin"/><Relationship Id="rId16" Type="http://schemas.openxmlformats.org/officeDocument/2006/relationships/oleObject" Target="../embeddings/oleObject341.bin"/><Relationship Id="rId20" Type="http://schemas.openxmlformats.org/officeDocument/2006/relationships/oleObject" Target="../embeddings/oleObject343.bin"/><Relationship Id="rId29" Type="http://schemas.openxmlformats.org/officeDocument/2006/relationships/image" Target="../media/image324.wmf"/><Relationship Id="rId1" Type="http://schemas.openxmlformats.org/officeDocument/2006/relationships/slideLayout" Target="../slideLayouts/slideLayout2.xml"/><Relationship Id="rId6" Type="http://schemas.openxmlformats.org/officeDocument/2006/relationships/oleObject" Target="../embeddings/oleObject336.bin"/><Relationship Id="rId11" Type="http://schemas.openxmlformats.org/officeDocument/2006/relationships/image" Target="../media/image315.wmf"/><Relationship Id="rId24" Type="http://schemas.openxmlformats.org/officeDocument/2006/relationships/oleObject" Target="../embeddings/oleObject345.bin"/><Relationship Id="rId5" Type="http://schemas.openxmlformats.org/officeDocument/2006/relationships/image" Target="../media/image312.wmf"/><Relationship Id="rId15" Type="http://schemas.openxmlformats.org/officeDocument/2006/relationships/image" Target="../media/image317.wmf"/><Relationship Id="rId23" Type="http://schemas.openxmlformats.org/officeDocument/2006/relationships/image" Target="../media/image321.wmf"/><Relationship Id="rId28" Type="http://schemas.openxmlformats.org/officeDocument/2006/relationships/oleObject" Target="../embeddings/oleObject347.bin"/><Relationship Id="rId10" Type="http://schemas.openxmlformats.org/officeDocument/2006/relationships/oleObject" Target="../embeddings/oleObject338.bin"/><Relationship Id="rId19" Type="http://schemas.openxmlformats.org/officeDocument/2006/relationships/image" Target="../media/image319.wmf"/><Relationship Id="rId4" Type="http://schemas.openxmlformats.org/officeDocument/2006/relationships/oleObject" Target="../embeddings/oleObject335.bin"/><Relationship Id="rId9" Type="http://schemas.openxmlformats.org/officeDocument/2006/relationships/image" Target="../media/image314.wmf"/><Relationship Id="rId14" Type="http://schemas.openxmlformats.org/officeDocument/2006/relationships/oleObject" Target="../embeddings/oleObject340.bin"/><Relationship Id="rId22" Type="http://schemas.openxmlformats.org/officeDocument/2006/relationships/oleObject" Target="../embeddings/oleObject344.bin"/><Relationship Id="rId27" Type="http://schemas.openxmlformats.org/officeDocument/2006/relationships/image" Target="../media/image323.wmf"/></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351.bin"/><Relationship Id="rId13" Type="http://schemas.openxmlformats.org/officeDocument/2006/relationships/oleObject" Target="../embeddings/oleObject354.bin"/><Relationship Id="rId3" Type="http://schemas.openxmlformats.org/officeDocument/2006/relationships/image" Target="../media/image325.wmf"/><Relationship Id="rId7" Type="http://schemas.openxmlformats.org/officeDocument/2006/relationships/image" Target="../media/image327.wmf"/><Relationship Id="rId12" Type="http://schemas.openxmlformats.org/officeDocument/2006/relationships/image" Target="../media/image329.wmf"/><Relationship Id="rId2" Type="http://schemas.openxmlformats.org/officeDocument/2006/relationships/oleObject" Target="../embeddings/oleObject348.bin"/><Relationship Id="rId1" Type="http://schemas.openxmlformats.org/officeDocument/2006/relationships/slideLayout" Target="../slideLayouts/slideLayout2.xml"/><Relationship Id="rId6" Type="http://schemas.openxmlformats.org/officeDocument/2006/relationships/oleObject" Target="../embeddings/oleObject350.bin"/><Relationship Id="rId11" Type="http://schemas.openxmlformats.org/officeDocument/2006/relationships/oleObject" Target="../embeddings/oleObject353.bin"/><Relationship Id="rId5" Type="http://schemas.openxmlformats.org/officeDocument/2006/relationships/image" Target="../media/image326.wmf"/><Relationship Id="rId10" Type="http://schemas.openxmlformats.org/officeDocument/2006/relationships/image" Target="../media/image328.wmf"/><Relationship Id="rId4" Type="http://schemas.openxmlformats.org/officeDocument/2006/relationships/oleObject" Target="../embeddings/oleObject349.bin"/><Relationship Id="rId9" Type="http://schemas.openxmlformats.org/officeDocument/2006/relationships/oleObject" Target="../embeddings/oleObject352.bin"/><Relationship Id="rId14" Type="http://schemas.openxmlformats.org/officeDocument/2006/relationships/image" Target="../media/image330.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357.bin"/><Relationship Id="rId3" Type="http://schemas.openxmlformats.org/officeDocument/2006/relationships/image" Target="../media/image332.png"/><Relationship Id="rId7" Type="http://schemas.openxmlformats.org/officeDocument/2006/relationships/image" Target="../media/image334.wmf"/><Relationship Id="rId2" Type="http://schemas.openxmlformats.org/officeDocument/2006/relationships/image" Target="../media/image331.png"/><Relationship Id="rId1" Type="http://schemas.openxmlformats.org/officeDocument/2006/relationships/slideLayout" Target="../slideLayouts/slideLayout2.xml"/><Relationship Id="rId6" Type="http://schemas.openxmlformats.org/officeDocument/2006/relationships/oleObject" Target="../embeddings/oleObject356.bin"/><Relationship Id="rId11" Type="http://schemas.openxmlformats.org/officeDocument/2006/relationships/image" Target="../media/image336.wmf"/><Relationship Id="rId5" Type="http://schemas.openxmlformats.org/officeDocument/2006/relationships/image" Target="../media/image333.wmf"/><Relationship Id="rId10" Type="http://schemas.openxmlformats.org/officeDocument/2006/relationships/oleObject" Target="../embeddings/oleObject358.bin"/><Relationship Id="rId4" Type="http://schemas.openxmlformats.org/officeDocument/2006/relationships/oleObject" Target="../embeddings/oleObject355.bin"/><Relationship Id="rId9" Type="http://schemas.openxmlformats.org/officeDocument/2006/relationships/image" Target="../media/image335.wmf"/></Relationships>
</file>

<file path=ppt/slides/_rels/slide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2.bin"/><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oleObject" Target="../embeddings/oleObject13.bin"/></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362.bin"/><Relationship Id="rId13" Type="http://schemas.openxmlformats.org/officeDocument/2006/relationships/oleObject" Target="../embeddings/oleObject365.bin"/><Relationship Id="rId3" Type="http://schemas.openxmlformats.org/officeDocument/2006/relationships/image" Target="../media/image337.wmf"/><Relationship Id="rId7" Type="http://schemas.openxmlformats.org/officeDocument/2006/relationships/image" Target="../media/image339.wmf"/><Relationship Id="rId12" Type="http://schemas.openxmlformats.org/officeDocument/2006/relationships/image" Target="../media/image341.wmf"/><Relationship Id="rId2" Type="http://schemas.openxmlformats.org/officeDocument/2006/relationships/oleObject" Target="../embeddings/oleObject359.bin"/><Relationship Id="rId16" Type="http://schemas.openxmlformats.org/officeDocument/2006/relationships/image" Target="../media/image343.wmf"/><Relationship Id="rId1" Type="http://schemas.openxmlformats.org/officeDocument/2006/relationships/slideLayout" Target="../slideLayouts/slideLayout2.xml"/><Relationship Id="rId6" Type="http://schemas.openxmlformats.org/officeDocument/2006/relationships/oleObject" Target="../embeddings/oleObject361.bin"/><Relationship Id="rId11" Type="http://schemas.openxmlformats.org/officeDocument/2006/relationships/oleObject" Target="../embeddings/oleObject364.bin"/><Relationship Id="rId5" Type="http://schemas.openxmlformats.org/officeDocument/2006/relationships/image" Target="../media/image338.wmf"/><Relationship Id="rId15" Type="http://schemas.openxmlformats.org/officeDocument/2006/relationships/oleObject" Target="../embeddings/oleObject366.bin"/><Relationship Id="rId10" Type="http://schemas.openxmlformats.org/officeDocument/2006/relationships/oleObject" Target="../embeddings/oleObject363.bin"/><Relationship Id="rId4" Type="http://schemas.openxmlformats.org/officeDocument/2006/relationships/oleObject" Target="../embeddings/oleObject360.bin"/><Relationship Id="rId9" Type="http://schemas.openxmlformats.org/officeDocument/2006/relationships/image" Target="../media/image340.wmf"/><Relationship Id="rId14" Type="http://schemas.openxmlformats.org/officeDocument/2006/relationships/image" Target="../media/image342.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370.bin"/><Relationship Id="rId3" Type="http://schemas.openxmlformats.org/officeDocument/2006/relationships/image" Target="../media/image344.wmf"/><Relationship Id="rId7" Type="http://schemas.openxmlformats.org/officeDocument/2006/relationships/image" Target="../media/image346.wmf"/><Relationship Id="rId2" Type="http://schemas.openxmlformats.org/officeDocument/2006/relationships/oleObject" Target="../embeddings/oleObject367.bin"/><Relationship Id="rId1" Type="http://schemas.openxmlformats.org/officeDocument/2006/relationships/slideLayout" Target="../slideLayouts/slideLayout2.xml"/><Relationship Id="rId6" Type="http://schemas.openxmlformats.org/officeDocument/2006/relationships/oleObject" Target="../embeddings/oleObject369.bin"/><Relationship Id="rId5" Type="http://schemas.openxmlformats.org/officeDocument/2006/relationships/image" Target="../media/image345.wmf"/><Relationship Id="rId4" Type="http://schemas.openxmlformats.org/officeDocument/2006/relationships/oleObject" Target="../embeddings/oleObject368.bin"/><Relationship Id="rId9" Type="http://schemas.openxmlformats.org/officeDocument/2006/relationships/image" Target="../media/image347.wmf"/></Relationships>
</file>

<file path=ppt/slides/_rels/slide52.xml.rels><?xml version="1.0" encoding="UTF-8" standalone="yes"?>
<Relationships xmlns="http://schemas.openxmlformats.org/package/2006/relationships"><Relationship Id="rId3" Type="http://schemas.openxmlformats.org/officeDocument/2006/relationships/image" Target="../media/image348.wmf"/><Relationship Id="rId2" Type="http://schemas.openxmlformats.org/officeDocument/2006/relationships/oleObject" Target="../embeddings/oleObject371.bin"/><Relationship Id="rId1" Type="http://schemas.openxmlformats.org/officeDocument/2006/relationships/slideLayout" Target="../slideLayouts/slideLayout2.xml"/><Relationship Id="rId5" Type="http://schemas.openxmlformats.org/officeDocument/2006/relationships/image" Target="../media/image349.wmf"/><Relationship Id="rId4" Type="http://schemas.openxmlformats.org/officeDocument/2006/relationships/oleObject" Target="../embeddings/oleObject372.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376.bin"/><Relationship Id="rId3" Type="http://schemas.openxmlformats.org/officeDocument/2006/relationships/image" Target="../media/image350.wmf"/><Relationship Id="rId7" Type="http://schemas.openxmlformats.org/officeDocument/2006/relationships/image" Target="../media/image352.wmf"/><Relationship Id="rId2" Type="http://schemas.openxmlformats.org/officeDocument/2006/relationships/oleObject" Target="../embeddings/oleObject373.bin"/><Relationship Id="rId1" Type="http://schemas.openxmlformats.org/officeDocument/2006/relationships/slideLayout" Target="../slideLayouts/slideLayout2.xml"/><Relationship Id="rId6" Type="http://schemas.openxmlformats.org/officeDocument/2006/relationships/oleObject" Target="../embeddings/oleObject375.bin"/><Relationship Id="rId5" Type="http://schemas.openxmlformats.org/officeDocument/2006/relationships/image" Target="../media/image351.wmf"/><Relationship Id="rId4" Type="http://schemas.openxmlformats.org/officeDocument/2006/relationships/oleObject" Target="../embeddings/oleObject374.bin"/><Relationship Id="rId9" Type="http://schemas.openxmlformats.org/officeDocument/2006/relationships/image" Target="../media/image353.wmf"/></Relationships>
</file>

<file path=ppt/slides/_rels/slide54.xml.rels><?xml version="1.0" encoding="UTF-8" standalone="yes"?>
<Relationships xmlns="http://schemas.openxmlformats.org/package/2006/relationships"><Relationship Id="rId3" Type="http://schemas.openxmlformats.org/officeDocument/2006/relationships/image" Target="../media/image354.wmf"/><Relationship Id="rId2" Type="http://schemas.openxmlformats.org/officeDocument/2006/relationships/oleObject" Target="../embeddings/oleObject377.bin"/><Relationship Id="rId1" Type="http://schemas.openxmlformats.org/officeDocument/2006/relationships/slideLayout" Target="../slideLayouts/slideLayout2.xml"/><Relationship Id="rId5" Type="http://schemas.openxmlformats.org/officeDocument/2006/relationships/image" Target="../media/image355.wmf"/><Relationship Id="rId4" Type="http://schemas.openxmlformats.org/officeDocument/2006/relationships/oleObject" Target="../embeddings/oleObject378.bin"/></Relationships>
</file>

<file path=ppt/slides/_rels/slide55.xml.rels><?xml version="1.0" encoding="UTF-8" standalone="yes"?>
<Relationships xmlns="http://schemas.openxmlformats.org/package/2006/relationships"><Relationship Id="rId3" Type="http://schemas.openxmlformats.org/officeDocument/2006/relationships/image" Target="../media/image356.wmf"/><Relationship Id="rId2" Type="http://schemas.openxmlformats.org/officeDocument/2006/relationships/oleObject" Target="../embeddings/oleObject379.bin"/><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7.wmf"/><Relationship Id="rId2" Type="http://schemas.openxmlformats.org/officeDocument/2006/relationships/oleObject" Target="../embeddings/oleObject380.bin"/><Relationship Id="rId1" Type="http://schemas.openxmlformats.org/officeDocument/2006/relationships/slideLayout" Target="../slideLayouts/slideLayout2.xml"/><Relationship Id="rId5" Type="http://schemas.openxmlformats.org/officeDocument/2006/relationships/image" Target="../media/image358.wmf"/><Relationship Id="rId4" Type="http://schemas.openxmlformats.org/officeDocument/2006/relationships/oleObject" Target="../embeddings/oleObject381.bin"/></Relationships>
</file>

<file path=ppt/slides/_rels/slide57.xml.rels><?xml version="1.0" encoding="UTF-8" standalone="yes"?>
<Relationships xmlns="http://schemas.openxmlformats.org/package/2006/relationships"><Relationship Id="rId2" Type="http://schemas.openxmlformats.org/officeDocument/2006/relationships/image" Target="../media/image3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385.bin"/><Relationship Id="rId13" Type="http://schemas.openxmlformats.org/officeDocument/2006/relationships/image" Target="../media/image365.wmf"/><Relationship Id="rId18" Type="http://schemas.openxmlformats.org/officeDocument/2006/relationships/oleObject" Target="../embeddings/oleObject390.bin"/><Relationship Id="rId3" Type="http://schemas.openxmlformats.org/officeDocument/2006/relationships/image" Target="../media/image360.wmf"/><Relationship Id="rId21" Type="http://schemas.openxmlformats.org/officeDocument/2006/relationships/image" Target="../media/image369.wmf"/><Relationship Id="rId7" Type="http://schemas.openxmlformats.org/officeDocument/2006/relationships/image" Target="../media/image362.wmf"/><Relationship Id="rId12" Type="http://schemas.openxmlformats.org/officeDocument/2006/relationships/oleObject" Target="../embeddings/oleObject387.bin"/><Relationship Id="rId17" Type="http://schemas.openxmlformats.org/officeDocument/2006/relationships/image" Target="../media/image367.wmf"/><Relationship Id="rId2" Type="http://schemas.openxmlformats.org/officeDocument/2006/relationships/oleObject" Target="../embeddings/oleObject382.bin"/><Relationship Id="rId16" Type="http://schemas.openxmlformats.org/officeDocument/2006/relationships/oleObject" Target="../embeddings/oleObject389.bin"/><Relationship Id="rId20" Type="http://schemas.openxmlformats.org/officeDocument/2006/relationships/oleObject" Target="../embeddings/oleObject391.bin"/><Relationship Id="rId1" Type="http://schemas.openxmlformats.org/officeDocument/2006/relationships/slideLayout" Target="../slideLayouts/slideLayout2.xml"/><Relationship Id="rId6" Type="http://schemas.openxmlformats.org/officeDocument/2006/relationships/oleObject" Target="../embeddings/oleObject384.bin"/><Relationship Id="rId11" Type="http://schemas.openxmlformats.org/officeDocument/2006/relationships/image" Target="../media/image364.wmf"/><Relationship Id="rId5" Type="http://schemas.openxmlformats.org/officeDocument/2006/relationships/image" Target="../media/image361.wmf"/><Relationship Id="rId15" Type="http://schemas.openxmlformats.org/officeDocument/2006/relationships/image" Target="../media/image366.wmf"/><Relationship Id="rId10" Type="http://schemas.openxmlformats.org/officeDocument/2006/relationships/oleObject" Target="../embeddings/oleObject386.bin"/><Relationship Id="rId19" Type="http://schemas.openxmlformats.org/officeDocument/2006/relationships/image" Target="../media/image368.wmf"/><Relationship Id="rId4" Type="http://schemas.openxmlformats.org/officeDocument/2006/relationships/oleObject" Target="../embeddings/oleObject383.bin"/><Relationship Id="rId9" Type="http://schemas.openxmlformats.org/officeDocument/2006/relationships/image" Target="../media/image363.wmf"/><Relationship Id="rId14" Type="http://schemas.openxmlformats.org/officeDocument/2006/relationships/oleObject" Target="../embeddings/oleObject388.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395.bin"/><Relationship Id="rId3" Type="http://schemas.openxmlformats.org/officeDocument/2006/relationships/image" Target="../media/image352.wmf"/><Relationship Id="rId7" Type="http://schemas.openxmlformats.org/officeDocument/2006/relationships/image" Target="../media/image371.wmf"/><Relationship Id="rId2" Type="http://schemas.openxmlformats.org/officeDocument/2006/relationships/oleObject" Target="../embeddings/oleObject392.bin"/><Relationship Id="rId1" Type="http://schemas.openxmlformats.org/officeDocument/2006/relationships/slideLayout" Target="../slideLayouts/slideLayout2.xml"/><Relationship Id="rId6" Type="http://schemas.openxmlformats.org/officeDocument/2006/relationships/oleObject" Target="../embeddings/oleObject394.bin"/><Relationship Id="rId5" Type="http://schemas.openxmlformats.org/officeDocument/2006/relationships/image" Target="../media/image370.wmf"/><Relationship Id="rId4" Type="http://schemas.openxmlformats.org/officeDocument/2006/relationships/oleObject" Target="../embeddings/oleObject393.bin"/><Relationship Id="rId9" Type="http://schemas.openxmlformats.org/officeDocument/2006/relationships/image" Target="../media/image372.wmf"/></Relationships>
</file>

<file path=ppt/slides/_rels/slide6.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20.bin"/><Relationship Id="rId18" Type="http://schemas.openxmlformats.org/officeDocument/2006/relationships/image" Target="../media/image24.wmf"/><Relationship Id="rId3" Type="http://schemas.openxmlformats.org/officeDocument/2006/relationships/image" Target="../media/image17.wmf"/><Relationship Id="rId7" Type="http://schemas.openxmlformats.org/officeDocument/2006/relationships/oleObject" Target="../embeddings/oleObject17.bin"/><Relationship Id="rId12" Type="http://schemas.openxmlformats.org/officeDocument/2006/relationships/image" Target="../media/image21.wmf"/><Relationship Id="rId17" Type="http://schemas.openxmlformats.org/officeDocument/2006/relationships/oleObject" Target="../embeddings/oleObject22.bin"/><Relationship Id="rId2" Type="http://schemas.openxmlformats.org/officeDocument/2006/relationships/oleObject" Target="../embeddings/oleObject14.bin"/><Relationship Id="rId16" Type="http://schemas.openxmlformats.org/officeDocument/2006/relationships/image" Target="../media/image23.wmf"/><Relationship Id="rId20" Type="http://schemas.openxmlformats.org/officeDocument/2006/relationships/image" Target="../media/image25.wmf"/><Relationship Id="rId1" Type="http://schemas.openxmlformats.org/officeDocument/2006/relationships/slideLayout" Target="../slideLayouts/slideLayout2.xml"/><Relationship Id="rId6" Type="http://schemas.openxmlformats.org/officeDocument/2006/relationships/image" Target="../media/image18.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20.wmf"/><Relationship Id="rId19" Type="http://schemas.openxmlformats.org/officeDocument/2006/relationships/oleObject" Target="../embeddings/oleObject23.bin"/><Relationship Id="rId4" Type="http://schemas.openxmlformats.org/officeDocument/2006/relationships/oleObject" Target="../embeddings/oleObject15.bin"/><Relationship Id="rId9" Type="http://schemas.openxmlformats.org/officeDocument/2006/relationships/oleObject" Target="../embeddings/oleObject18.bin"/><Relationship Id="rId14" Type="http://schemas.openxmlformats.org/officeDocument/2006/relationships/image" Target="../media/image22.wmf"/></Relationships>
</file>

<file path=ppt/slides/_rels/slide60.xml.rels><?xml version="1.0" encoding="UTF-8" standalone="yes"?>
<Relationships xmlns="http://schemas.openxmlformats.org/package/2006/relationships"><Relationship Id="rId3" Type="http://schemas.openxmlformats.org/officeDocument/2006/relationships/image" Target="../media/image354.wmf"/><Relationship Id="rId2" Type="http://schemas.openxmlformats.org/officeDocument/2006/relationships/oleObject" Target="../embeddings/oleObject396.bin"/><Relationship Id="rId1" Type="http://schemas.openxmlformats.org/officeDocument/2006/relationships/slideLayout" Target="../slideLayouts/slideLayout2.xml"/><Relationship Id="rId5" Type="http://schemas.openxmlformats.org/officeDocument/2006/relationships/image" Target="../media/image373.wmf"/><Relationship Id="rId4" Type="http://schemas.openxmlformats.org/officeDocument/2006/relationships/oleObject" Target="../embeddings/oleObject397.bin"/></Relationships>
</file>

<file path=ppt/slides/_rels/slide61.xml.rels><?xml version="1.0" encoding="UTF-8" standalone="yes"?>
<Relationships xmlns="http://schemas.openxmlformats.org/package/2006/relationships"><Relationship Id="rId3" Type="http://schemas.openxmlformats.org/officeDocument/2006/relationships/image" Target="../media/image374.wmf"/><Relationship Id="rId2" Type="http://schemas.openxmlformats.org/officeDocument/2006/relationships/oleObject" Target="../embeddings/oleObject398.bin"/><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5.wmf"/><Relationship Id="rId2" Type="http://schemas.openxmlformats.org/officeDocument/2006/relationships/oleObject" Target="../embeddings/oleObject399.bin"/><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6.wmf"/><Relationship Id="rId2" Type="http://schemas.openxmlformats.org/officeDocument/2006/relationships/oleObject" Target="../embeddings/oleObject400.bin"/><Relationship Id="rId1" Type="http://schemas.openxmlformats.org/officeDocument/2006/relationships/slideLayout" Target="../slideLayouts/slideLayout2.xml"/><Relationship Id="rId5" Type="http://schemas.openxmlformats.org/officeDocument/2006/relationships/image" Target="../media/image377.wmf"/><Relationship Id="rId4" Type="http://schemas.openxmlformats.org/officeDocument/2006/relationships/oleObject" Target="../embeddings/oleObject401.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405.bin"/><Relationship Id="rId3" Type="http://schemas.openxmlformats.org/officeDocument/2006/relationships/image" Target="../media/image378.wmf"/><Relationship Id="rId7" Type="http://schemas.openxmlformats.org/officeDocument/2006/relationships/image" Target="../media/image380.wmf"/><Relationship Id="rId2" Type="http://schemas.openxmlformats.org/officeDocument/2006/relationships/oleObject" Target="../embeddings/oleObject402.bin"/><Relationship Id="rId1" Type="http://schemas.openxmlformats.org/officeDocument/2006/relationships/slideLayout" Target="../slideLayouts/slideLayout2.xml"/><Relationship Id="rId6" Type="http://schemas.openxmlformats.org/officeDocument/2006/relationships/oleObject" Target="../embeddings/oleObject404.bin"/><Relationship Id="rId11" Type="http://schemas.openxmlformats.org/officeDocument/2006/relationships/image" Target="../media/image382.wmf"/><Relationship Id="rId5" Type="http://schemas.openxmlformats.org/officeDocument/2006/relationships/image" Target="../media/image379.wmf"/><Relationship Id="rId10" Type="http://schemas.openxmlformats.org/officeDocument/2006/relationships/oleObject" Target="../embeddings/oleObject406.bin"/><Relationship Id="rId4" Type="http://schemas.openxmlformats.org/officeDocument/2006/relationships/oleObject" Target="../embeddings/oleObject403.bin"/><Relationship Id="rId9" Type="http://schemas.openxmlformats.org/officeDocument/2006/relationships/image" Target="../media/image381.wmf"/></Relationships>
</file>

<file path=ppt/slides/_rels/slide65.xml.rels><?xml version="1.0" encoding="UTF-8" standalone="yes"?>
<Relationships xmlns="http://schemas.openxmlformats.org/package/2006/relationships"><Relationship Id="rId3" Type="http://schemas.openxmlformats.org/officeDocument/2006/relationships/image" Target="../media/image383.wmf"/><Relationship Id="rId2" Type="http://schemas.openxmlformats.org/officeDocument/2006/relationships/oleObject" Target="../embeddings/oleObject407.bin"/><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411.bin"/><Relationship Id="rId3" Type="http://schemas.openxmlformats.org/officeDocument/2006/relationships/image" Target="../media/image384.wmf"/><Relationship Id="rId7" Type="http://schemas.openxmlformats.org/officeDocument/2006/relationships/image" Target="../media/image386.wmf"/><Relationship Id="rId2" Type="http://schemas.openxmlformats.org/officeDocument/2006/relationships/oleObject" Target="../embeddings/oleObject408.bin"/><Relationship Id="rId1" Type="http://schemas.openxmlformats.org/officeDocument/2006/relationships/slideLayout" Target="../slideLayouts/slideLayout2.xml"/><Relationship Id="rId6" Type="http://schemas.openxmlformats.org/officeDocument/2006/relationships/oleObject" Target="../embeddings/oleObject410.bin"/><Relationship Id="rId11" Type="http://schemas.openxmlformats.org/officeDocument/2006/relationships/image" Target="../media/image388.wmf"/><Relationship Id="rId5" Type="http://schemas.openxmlformats.org/officeDocument/2006/relationships/image" Target="../media/image385.wmf"/><Relationship Id="rId10" Type="http://schemas.openxmlformats.org/officeDocument/2006/relationships/oleObject" Target="../embeddings/oleObject412.bin"/><Relationship Id="rId4" Type="http://schemas.openxmlformats.org/officeDocument/2006/relationships/oleObject" Target="../embeddings/oleObject409.bin"/><Relationship Id="rId9" Type="http://schemas.openxmlformats.org/officeDocument/2006/relationships/image" Target="../media/image387.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9.wmf"/><Relationship Id="rId7" Type="http://schemas.openxmlformats.org/officeDocument/2006/relationships/image" Target="../media/image391.wmf"/><Relationship Id="rId2" Type="http://schemas.openxmlformats.org/officeDocument/2006/relationships/oleObject" Target="../embeddings/oleObject413.bin"/><Relationship Id="rId1" Type="http://schemas.openxmlformats.org/officeDocument/2006/relationships/slideLayout" Target="../slideLayouts/slideLayout2.xml"/><Relationship Id="rId6" Type="http://schemas.openxmlformats.org/officeDocument/2006/relationships/oleObject" Target="../embeddings/oleObject415.bin"/><Relationship Id="rId5" Type="http://schemas.openxmlformats.org/officeDocument/2006/relationships/image" Target="../media/image390.wmf"/><Relationship Id="rId4" Type="http://schemas.openxmlformats.org/officeDocument/2006/relationships/oleObject" Target="../embeddings/oleObject414.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419.bin"/><Relationship Id="rId13" Type="http://schemas.openxmlformats.org/officeDocument/2006/relationships/image" Target="../media/image397.wmf"/><Relationship Id="rId3" Type="http://schemas.openxmlformats.org/officeDocument/2006/relationships/image" Target="../media/image392.wmf"/><Relationship Id="rId7" Type="http://schemas.openxmlformats.org/officeDocument/2006/relationships/image" Target="../media/image394.wmf"/><Relationship Id="rId12" Type="http://schemas.openxmlformats.org/officeDocument/2006/relationships/oleObject" Target="../embeddings/oleObject421.bin"/><Relationship Id="rId2" Type="http://schemas.openxmlformats.org/officeDocument/2006/relationships/oleObject" Target="../embeddings/oleObject416.bin"/><Relationship Id="rId1" Type="http://schemas.openxmlformats.org/officeDocument/2006/relationships/slideLayout" Target="../slideLayouts/slideLayout2.xml"/><Relationship Id="rId6" Type="http://schemas.openxmlformats.org/officeDocument/2006/relationships/oleObject" Target="../embeddings/oleObject418.bin"/><Relationship Id="rId11" Type="http://schemas.openxmlformats.org/officeDocument/2006/relationships/image" Target="../media/image396.wmf"/><Relationship Id="rId5" Type="http://schemas.openxmlformats.org/officeDocument/2006/relationships/image" Target="../media/image393.wmf"/><Relationship Id="rId15" Type="http://schemas.openxmlformats.org/officeDocument/2006/relationships/image" Target="../media/image398.wmf"/><Relationship Id="rId10" Type="http://schemas.openxmlformats.org/officeDocument/2006/relationships/oleObject" Target="../embeddings/oleObject420.bin"/><Relationship Id="rId4" Type="http://schemas.openxmlformats.org/officeDocument/2006/relationships/oleObject" Target="../embeddings/oleObject417.bin"/><Relationship Id="rId9" Type="http://schemas.openxmlformats.org/officeDocument/2006/relationships/image" Target="../media/image395.wmf"/><Relationship Id="rId14" Type="http://schemas.openxmlformats.org/officeDocument/2006/relationships/oleObject" Target="../embeddings/oleObject42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32.wmf"/><Relationship Id="rId3" Type="http://schemas.openxmlformats.org/officeDocument/2006/relationships/image" Target="../media/image26.wmf"/><Relationship Id="rId7" Type="http://schemas.openxmlformats.org/officeDocument/2006/relationships/image" Target="../media/image29.png"/><Relationship Id="rId12" Type="http://schemas.openxmlformats.org/officeDocument/2006/relationships/oleObject" Target="../embeddings/oleObject28.bin"/><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1.wmf"/><Relationship Id="rId5" Type="http://schemas.openxmlformats.org/officeDocument/2006/relationships/image" Target="../media/image27.wmf"/><Relationship Id="rId10" Type="http://schemas.openxmlformats.org/officeDocument/2006/relationships/oleObject" Target="../embeddings/oleObject27.bin"/><Relationship Id="rId4" Type="http://schemas.openxmlformats.org/officeDocument/2006/relationships/oleObject" Target="../embeddings/oleObject25.bin"/><Relationship Id="rId9" Type="http://schemas.openxmlformats.org/officeDocument/2006/relationships/image" Target="../media/image30.wmf"/></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426.bin"/><Relationship Id="rId13" Type="http://schemas.openxmlformats.org/officeDocument/2006/relationships/image" Target="../media/image404.wmf"/><Relationship Id="rId3" Type="http://schemas.openxmlformats.org/officeDocument/2006/relationships/image" Target="../media/image399.wmf"/><Relationship Id="rId7" Type="http://schemas.openxmlformats.org/officeDocument/2006/relationships/image" Target="../media/image401.wmf"/><Relationship Id="rId12" Type="http://schemas.openxmlformats.org/officeDocument/2006/relationships/oleObject" Target="../embeddings/oleObject428.bin"/><Relationship Id="rId2" Type="http://schemas.openxmlformats.org/officeDocument/2006/relationships/oleObject" Target="../embeddings/oleObject423.bin"/><Relationship Id="rId1" Type="http://schemas.openxmlformats.org/officeDocument/2006/relationships/slideLayout" Target="../slideLayouts/slideLayout2.xml"/><Relationship Id="rId6" Type="http://schemas.openxmlformats.org/officeDocument/2006/relationships/oleObject" Target="../embeddings/oleObject425.bin"/><Relationship Id="rId11" Type="http://schemas.openxmlformats.org/officeDocument/2006/relationships/image" Target="../media/image403.wmf"/><Relationship Id="rId5" Type="http://schemas.openxmlformats.org/officeDocument/2006/relationships/image" Target="../media/image400.wmf"/><Relationship Id="rId10" Type="http://schemas.openxmlformats.org/officeDocument/2006/relationships/oleObject" Target="../embeddings/oleObject427.bin"/><Relationship Id="rId4" Type="http://schemas.openxmlformats.org/officeDocument/2006/relationships/oleObject" Target="../embeddings/oleObject424.bin"/><Relationship Id="rId9" Type="http://schemas.openxmlformats.org/officeDocument/2006/relationships/image" Target="../media/image402.wmf"/></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432.bin"/><Relationship Id="rId13" Type="http://schemas.openxmlformats.org/officeDocument/2006/relationships/image" Target="../media/image409.wmf"/><Relationship Id="rId3" Type="http://schemas.openxmlformats.org/officeDocument/2006/relationships/image" Target="../media/image405.wmf"/><Relationship Id="rId7" Type="http://schemas.openxmlformats.org/officeDocument/2006/relationships/image" Target="../media/image407.wmf"/><Relationship Id="rId12" Type="http://schemas.openxmlformats.org/officeDocument/2006/relationships/oleObject" Target="../embeddings/oleObject434.bin"/><Relationship Id="rId2" Type="http://schemas.openxmlformats.org/officeDocument/2006/relationships/oleObject" Target="../embeddings/oleObject429.bin"/><Relationship Id="rId1" Type="http://schemas.openxmlformats.org/officeDocument/2006/relationships/slideLayout" Target="../slideLayouts/slideLayout2.xml"/><Relationship Id="rId6" Type="http://schemas.openxmlformats.org/officeDocument/2006/relationships/oleObject" Target="../embeddings/oleObject431.bin"/><Relationship Id="rId11" Type="http://schemas.openxmlformats.org/officeDocument/2006/relationships/image" Target="../media/image408.wmf"/><Relationship Id="rId5" Type="http://schemas.openxmlformats.org/officeDocument/2006/relationships/image" Target="../media/image406.wmf"/><Relationship Id="rId15" Type="http://schemas.openxmlformats.org/officeDocument/2006/relationships/image" Target="../media/image410.wmf"/><Relationship Id="rId10" Type="http://schemas.openxmlformats.org/officeDocument/2006/relationships/oleObject" Target="../embeddings/oleObject433.bin"/><Relationship Id="rId4" Type="http://schemas.openxmlformats.org/officeDocument/2006/relationships/oleObject" Target="../embeddings/oleObject430.bin"/><Relationship Id="rId9" Type="http://schemas.openxmlformats.org/officeDocument/2006/relationships/image" Target="../media/image404.wmf"/><Relationship Id="rId14" Type="http://schemas.openxmlformats.org/officeDocument/2006/relationships/oleObject" Target="../embeddings/oleObject435.bin"/></Relationships>
</file>

<file path=ppt/slides/_rels/slide72.xml.rels><?xml version="1.0" encoding="UTF-8" standalone="yes"?>
<Relationships xmlns="http://schemas.openxmlformats.org/package/2006/relationships"><Relationship Id="rId13" Type="http://schemas.openxmlformats.org/officeDocument/2006/relationships/oleObject" Target="../embeddings/oleObject441.bin"/><Relationship Id="rId18" Type="http://schemas.openxmlformats.org/officeDocument/2006/relationships/oleObject" Target="../embeddings/oleObject444.bin"/><Relationship Id="rId26" Type="http://schemas.openxmlformats.org/officeDocument/2006/relationships/oleObject" Target="../embeddings/oleObject448.bin"/><Relationship Id="rId3" Type="http://schemas.openxmlformats.org/officeDocument/2006/relationships/oleObject" Target="../embeddings/oleObject436.bin"/><Relationship Id="rId21" Type="http://schemas.openxmlformats.org/officeDocument/2006/relationships/image" Target="../media/image419.wmf"/><Relationship Id="rId7" Type="http://schemas.openxmlformats.org/officeDocument/2006/relationships/oleObject" Target="../embeddings/oleObject438.bin"/><Relationship Id="rId12" Type="http://schemas.openxmlformats.org/officeDocument/2006/relationships/image" Target="../media/image415.wmf"/><Relationship Id="rId17" Type="http://schemas.openxmlformats.org/officeDocument/2006/relationships/image" Target="../media/image417.wmf"/><Relationship Id="rId25" Type="http://schemas.openxmlformats.org/officeDocument/2006/relationships/image" Target="../media/image421.wmf"/><Relationship Id="rId33" Type="http://schemas.openxmlformats.org/officeDocument/2006/relationships/image" Target="../media/image425.wmf"/><Relationship Id="rId2" Type="http://schemas.openxmlformats.org/officeDocument/2006/relationships/notesSlide" Target="../notesSlides/notesSlide2.xml"/><Relationship Id="rId16" Type="http://schemas.openxmlformats.org/officeDocument/2006/relationships/oleObject" Target="../embeddings/oleObject443.bin"/><Relationship Id="rId20" Type="http://schemas.openxmlformats.org/officeDocument/2006/relationships/oleObject" Target="../embeddings/oleObject445.bin"/><Relationship Id="rId29" Type="http://schemas.openxmlformats.org/officeDocument/2006/relationships/image" Target="../media/image423.wmf"/><Relationship Id="rId1" Type="http://schemas.openxmlformats.org/officeDocument/2006/relationships/slideLayout" Target="../slideLayouts/slideLayout2.xml"/><Relationship Id="rId6" Type="http://schemas.openxmlformats.org/officeDocument/2006/relationships/image" Target="../media/image412.wmf"/><Relationship Id="rId11" Type="http://schemas.openxmlformats.org/officeDocument/2006/relationships/oleObject" Target="../embeddings/oleObject440.bin"/><Relationship Id="rId24" Type="http://schemas.openxmlformats.org/officeDocument/2006/relationships/oleObject" Target="../embeddings/oleObject447.bin"/><Relationship Id="rId32" Type="http://schemas.openxmlformats.org/officeDocument/2006/relationships/oleObject" Target="../embeddings/oleObject451.bin"/><Relationship Id="rId5" Type="http://schemas.openxmlformats.org/officeDocument/2006/relationships/oleObject" Target="../embeddings/oleObject437.bin"/><Relationship Id="rId15" Type="http://schemas.openxmlformats.org/officeDocument/2006/relationships/image" Target="../media/image416.wmf"/><Relationship Id="rId23" Type="http://schemas.openxmlformats.org/officeDocument/2006/relationships/image" Target="../media/image420.wmf"/><Relationship Id="rId28" Type="http://schemas.openxmlformats.org/officeDocument/2006/relationships/oleObject" Target="../embeddings/oleObject449.bin"/><Relationship Id="rId10" Type="http://schemas.openxmlformats.org/officeDocument/2006/relationships/image" Target="../media/image414.wmf"/><Relationship Id="rId19" Type="http://schemas.openxmlformats.org/officeDocument/2006/relationships/image" Target="../media/image418.wmf"/><Relationship Id="rId31" Type="http://schemas.openxmlformats.org/officeDocument/2006/relationships/image" Target="../media/image424.wmf"/><Relationship Id="rId4" Type="http://schemas.openxmlformats.org/officeDocument/2006/relationships/image" Target="../media/image411.wmf"/><Relationship Id="rId9" Type="http://schemas.openxmlformats.org/officeDocument/2006/relationships/oleObject" Target="../embeddings/oleObject439.bin"/><Relationship Id="rId14" Type="http://schemas.openxmlformats.org/officeDocument/2006/relationships/oleObject" Target="../embeddings/oleObject442.bin"/><Relationship Id="rId22" Type="http://schemas.openxmlformats.org/officeDocument/2006/relationships/oleObject" Target="../embeddings/oleObject446.bin"/><Relationship Id="rId27" Type="http://schemas.openxmlformats.org/officeDocument/2006/relationships/image" Target="../media/image422.wmf"/><Relationship Id="rId30" Type="http://schemas.openxmlformats.org/officeDocument/2006/relationships/oleObject" Target="../embeddings/oleObject450.bin"/><Relationship Id="rId8" Type="http://schemas.openxmlformats.org/officeDocument/2006/relationships/image" Target="../media/image413.wmf"/></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455.bin"/><Relationship Id="rId13" Type="http://schemas.openxmlformats.org/officeDocument/2006/relationships/oleObject" Target="../embeddings/oleObject458.bin"/><Relationship Id="rId3" Type="http://schemas.openxmlformats.org/officeDocument/2006/relationships/image" Target="../media/image426.wmf"/><Relationship Id="rId7" Type="http://schemas.openxmlformats.org/officeDocument/2006/relationships/image" Target="../media/image428.wmf"/><Relationship Id="rId12" Type="http://schemas.openxmlformats.org/officeDocument/2006/relationships/image" Target="../media/image430.wmf"/><Relationship Id="rId2" Type="http://schemas.openxmlformats.org/officeDocument/2006/relationships/oleObject" Target="../embeddings/oleObject452.bin"/><Relationship Id="rId16" Type="http://schemas.openxmlformats.org/officeDocument/2006/relationships/image" Target="../media/image432.wmf"/><Relationship Id="rId1" Type="http://schemas.openxmlformats.org/officeDocument/2006/relationships/slideLayout" Target="../slideLayouts/slideLayout2.xml"/><Relationship Id="rId6" Type="http://schemas.openxmlformats.org/officeDocument/2006/relationships/oleObject" Target="../embeddings/oleObject454.bin"/><Relationship Id="rId11" Type="http://schemas.openxmlformats.org/officeDocument/2006/relationships/oleObject" Target="../embeddings/oleObject457.bin"/><Relationship Id="rId5" Type="http://schemas.openxmlformats.org/officeDocument/2006/relationships/image" Target="../media/image427.wmf"/><Relationship Id="rId15" Type="http://schemas.openxmlformats.org/officeDocument/2006/relationships/oleObject" Target="../embeddings/oleObject459.bin"/><Relationship Id="rId10" Type="http://schemas.openxmlformats.org/officeDocument/2006/relationships/image" Target="../media/image429.wmf"/><Relationship Id="rId4" Type="http://schemas.openxmlformats.org/officeDocument/2006/relationships/oleObject" Target="../embeddings/oleObject453.bin"/><Relationship Id="rId9" Type="http://schemas.openxmlformats.org/officeDocument/2006/relationships/oleObject" Target="../embeddings/oleObject456.bin"/><Relationship Id="rId14" Type="http://schemas.openxmlformats.org/officeDocument/2006/relationships/image" Target="../media/image431.wmf"/></Relationships>
</file>

<file path=ppt/slides/_rels/slide74.xml.rels><?xml version="1.0" encoding="UTF-8" standalone="yes"?>
<Relationships xmlns="http://schemas.openxmlformats.org/package/2006/relationships"><Relationship Id="rId8" Type="http://schemas.openxmlformats.org/officeDocument/2006/relationships/image" Target="../media/image435.wmf"/><Relationship Id="rId13" Type="http://schemas.openxmlformats.org/officeDocument/2006/relationships/oleObject" Target="../embeddings/oleObject465.bin"/><Relationship Id="rId18" Type="http://schemas.openxmlformats.org/officeDocument/2006/relationships/image" Target="../media/image440.wmf"/><Relationship Id="rId3" Type="http://schemas.openxmlformats.org/officeDocument/2006/relationships/oleObject" Target="../embeddings/oleObject460.bin"/><Relationship Id="rId21" Type="http://schemas.openxmlformats.org/officeDocument/2006/relationships/oleObject" Target="../embeddings/oleObject469.bin"/><Relationship Id="rId7" Type="http://schemas.openxmlformats.org/officeDocument/2006/relationships/oleObject" Target="../embeddings/oleObject462.bin"/><Relationship Id="rId12" Type="http://schemas.openxmlformats.org/officeDocument/2006/relationships/image" Target="../media/image437.wmf"/><Relationship Id="rId17" Type="http://schemas.openxmlformats.org/officeDocument/2006/relationships/oleObject" Target="../embeddings/oleObject467.bin"/><Relationship Id="rId2" Type="http://schemas.openxmlformats.org/officeDocument/2006/relationships/notesSlide" Target="../notesSlides/notesSlide3.xml"/><Relationship Id="rId16" Type="http://schemas.openxmlformats.org/officeDocument/2006/relationships/image" Target="../media/image439.wmf"/><Relationship Id="rId20" Type="http://schemas.openxmlformats.org/officeDocument/2006/relationships/image" Target="../media/image441.wmf"/><Relationship Id="rId1" Type="http://schemas.openxmlformats.org/officeDocument/2006/relationships/slideLayout" Target="../slideLayouts/slideLayout2.xml"/><Relationship Id="rId6" Type="http://schemas.openxmlformats.org/officeDocument/2006/relationships/image" Target="../media/image434.wmf"/><Relationship Id="rId11" Type="http://schemas.openxmlformats.org/officeDocument/2006/relationships/oleObject" Target="../embeddings/oleObject464.bin"/><Relationship Id="rId5" Type="http://schemas.openxmlformats.org/officeDocument/2006/relationships/oleObject" Target="../embeddings/oleObject461.bin"/><Relationship Id="rId15" Type="http://schemas.openxmlformats.org/officeDocument/2006/relationships/oleObject" Target="../embeddings/oleObject466.bin"/><Relationship Id="rId23" Type="http://schemas.openxmlformats.org/officeDocument/2006/relationships/image" Target="../media/image442.wmf"/><Relationship Id="rId10" Type="http://schemas.openxmlformats.org/officeDocument/2006/relationships/image" Target="../media/image436.wmf"/><Relationship Id="rId19" Type="http://schemas.openxmlformats.org/officeDocument/2006/relationships/oleObject" Target="../embeddings/oleObject468.bin"/><Relationship Id="rId4" Type="http://schemas.openxmlformats.org/officeDocument/2006/relationships/image" Target="../media/image433.wmf"/><Relationship Id="rId9" Type="http://schemas.openxmlformats.org/officeDocument/2006/relationships/oleObject" Target="../embeddings/oleObject463.bin"/><Relationship Id="rId14" Type="http://schemas.openxmlformats.org/officeDocument/2006/relationships/image" Target="../media/image438.wmf"/><Relationship Id="rId22" Type="http://schemas.openxmlformats.org/officeDocument/2006/relationships/oleObject" Target="../embeddings/oleObject470.bin"/></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474.bin"/><Relationship Id="rId3" Type="http://schemas.openxmlformats.org/officeDocument/2006/relationships/image" Target="../media/image443.wmf"/><Relationship Id="rId7" Type="http://schemas.openxmlformats.org/officeDocument/2006/relationships/image" Target="../media/image445.wmf"/><Relationship Id="rId2" Type="http://schemas.openxmlformats.org/officeDocument/2006/relationships/oleObject" Target="../embeddings/oleObject471.bin"/><Relationship Id="rId1" Type="http://schemas.openxmlformats.org/officeDocument/2006/relationships/slideLayout" Target="../slideLayouts/slideLayout2.xml"/><Relationship Id="rId6" Type="http://schemas.openxmlformats.org/officeDocument/2006/relationships/oleObject" Target="../embeddings/oleObject473.bin"/><Relationship Id="rId5" Type="http://schemas.openxmlformats.org/officeDocument/2006/relationships/image" Target="../media/image444.wmf"/><Relationship Id="rId4" Type="http://schemas.openxmlformats.org/officeDocument/2006/relationships/oleObject" Target="../embeddings/oleObject472.bin"/><Relationship Id="rId9" Type="http://schemas.openxmlformats.org/officeDocument/2006/relationships/image" Target="../media/image446.wmf"/></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478.bin"/><Relationship Id="rId3" Type="http://schemas.openxmlformats.org/officeDocument/2006/relationships/image" Target="../media/image447.wmf"/><Relationship Id="rId7" Type="http://schemas.openxmlformats.org/officeDocument/2006/relationships/image" Target="../media/image449.wmf"/><Relationship Id="rId2" Type="http://schemas.openxmlformats.org/officeDocument/2006/relationships/oleObject" Target="../embeddings/oleObject475.bin"/><Relationship Id="rId1" Type="http://schemas.openxmlformats.org/officeDocument/2006/relationships/slideLayout" Target="../slideLayouts/slideLayout2.xml"/><Relationship Id="rId6" Type="http://schemas.openxmlformats.org/officeDocument/2006/relationships/oleObject" Target="../embeddings/oleObject477.bin"/><Relationship Id="rId11" Type="http://schemas.openxmlformats.org/officeDocument/2006/relationships/image" Target="../media/image451.wmf"/><Relationship Id="rId5" Type="http://schemas.openxmlformats.org/officeDocument/2006/relationships/image" Target="../media/image448.wmf"/><Relationship Id="rId10" Type="http://schemas.openxmlformats.org/officeDocument/2006/relationships/oleObject" Target="../embeddings/oleObject479.bin"/><Relationship Id="rId4" Type="http://schemas.openxmlformats.org/officeDocument/2006/relationships/oleObject" Target="../embeddings/oleObject476.bin"/><Relationship Id="rId9" Type="http://schemas.openxmlformats.org/officeDocument/2006/relationships/image" Target="../media/image450.wmf"/></Relationships>
</file>

<file path=ppt/slides/_rels/slide77.xml.rels><?xml version="1.0" encoding="UTF-8" standalone="yes"?>
<Relationships xmlns="http://schemas.openxmlformats.org/package/2006/relationships"><Relationship Id="rId3" Type="http://schemas.openxmlformats.org/officeDocument/2006/relationships/image" Target="../media/image452.wmf"/><Relationship Id="rId2" Type="http://schemas.openxmlformats.org/officeDocument/2006/relationships/oleObject" Target="../embeddings/oleObject480.bin"/><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484.bin"/><Relationship Id="rId13" Type="http://schemas.openxmlformats.org/officeDocument/2006/relationships/image" Target="../media/image458.wmf"/><Relationship Id="rId18" Type="http://schemas.openxmlformats.org/officeDocument/2006/relationships/oleObject" Target="../embeddings/oleObject489.bin"/><Relationship Id="rId3" Type="http://schemas.openxmlformats.org/officeDocument/2006/relationships/image" Target="../media/image453.wmf"/><Relationship Id="rId21" Type="http://schemas.openxmlformats.org/officeDocument/2006/relationships/oleObject" Target="../embeddings/oleObject491.bin"/><Relationship Id="rId7" Type="http://schemas.openxmlformats.org/officeDocument/2006/relationships/image" Target="../media/image455.wmf"/><Relationship Id="rId12" Type="http://schemas.openxmlformats.org/officeDocument/2006/relationships/oleObject" Target="../embeddings/oleObject486.bin"/><Relationship Id="rId17" Type="http://schemas.openxmlformats.org/officeDocument/2006/relationships/image" Target="../media/image460.wmf"/><Relationship Id="rId2" Type="http://schemas.openxmlformats.org/officeDocument/2006/relationships/oleObject" Target="../embeddings/oleObject481.bin"/><Relationship Id="rId16" Type="http://schemas.openxmlformats.org/officeDocument/2006/relationships/oleObject" Target="../embeddings/oleObject488.bin"/><Relationship Id="rId20" Type="http://schemas.openxmlformats.org/officeDocument/2006/relationships/oleObject" Target="../embeddings/oleObject490.bin"/><Relationship Id="rId1" Type="http://schemas.openxmlformats.org/officeDocument/2006/relationships/slideLayout" Target="../slideLayouts/slideLayout2.xml"/><Relationship Id="rId6" Type="http://schemas.openxmlformats.org/officeDocument/2006/relationships/oleObject" Target="../embeddings/oleObject483.bin"/><Relationship Id="rId11" Type="http://schemas.openxmlformats.org/officeDocument/2006/relationships/image" Target="../media/image457.wmf"/><Relationship Id="rId5" Type="http://schemas.openxmlformats.org/officeDocument/2006/relationships/image" Target="../media/image454.wmf"/><Relationship Id="rId15" Type="http://schemas.openxmlformats.org/officeDocument/2006/relationships/image" Target="../media/image459.wmf"/><Relationship Id="rId10" Type="http://schemas.openxmlformats.org/officeDocument/2006/relationships/oleObject" Target="../embeddings/oleObject485.bin"/><Relationship Id="rId19" Type="http://schemas.openxmlformats.org/officeDocument/2006/relationships/image" Target="../media/image461.wmf"/><Relationship Id="rId4" Type="http://schemas.openxmlformats.org/officeDocument/2006/relationships/oleObject" Target="../embeddings/oleObject482.bin"/><Relationship Id="rId9" Type="http://schemas.openxmlformats.org/officeDocument/2006/relationships/image" Target="../media/image456.wmf"/><Relationship Id="rId14" Type="http://schemas.openxmlformats.org/officeDocument/2006/relationships/oleObject" Target="../embeddings/oleObject487.bin"/><Relationship Id="rId22" Type="http://schemas.openxmlformats.org/officeDocument/2006/relationships/image" Target="../media/image462.wmf"/></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495.bin"/><Relationship Id="rId3" Type="http://schemas.openxmlformats.org/officeDocument/2006/relationships/image" Target="../media/image463.wmf"/><Relationship Id="rId7" Type="http://schemas.openxmlformats.org/officeDocument/2006/relationships/image" Target="../media/image465.wmf"/><Relationship Id="rId2" Type="http://schemas.openxmlformats.org/officeDocument/2006/relationships/oleObject" Target="../embeddings/oleObject492.bin"/><Relationship Id="rId1" Type="http://schemas.openxmlformats.org/officeDocument/2006/relationships/slideLayout" Target="../slideLayouts/slideLayout2.xml"/><Relationship Id="rId6" Type="http://schemas.openxmlformats.org/officeDocument/2006/relationships/oleObject" Target="../embeddings/oleObject494.bin"/><Relationship Id="rId11" Type="http://schemas.openxmlformats.org/officeDocument/2006/relationships/image" Target="../media/image467.wmf"/><Relationship Id="rId5" Type="http://schemas.openxmlformats.org/officeDocument/2006/relationships/image" Target="../media/image464.wmf"/><Relationship Id="rId10" Type="http://schemas.openxmlformats.org/officeDocument/2006/relationships/oleObject" Target="../embeddings/oleObject496.bin"/><Relationship Id="rId4" Type="http://schemas.openxmlformats.org/officeDocument/2006/relationships/oleObject" Target="../embeddings/oleObject493.bin"/><Relationship Id="rId9" Type="http://schemas.openxmlformats.org/officeDocument/2006/relationships/image" Target="../media/image466.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38.wmf"/><Relationship Id="rId18" Type="http://schemas.openxmlformats.org/officeDocument/2006/relationships/oleObject" Target="../embeddings/oleObject37.bin"/><Relationship Id="rId3" Type="http://schemas.openxmlformats.org/officeDocument/2006/relationships/image" Target="../media/image33.wmf"/><Relationship Id="rId21" Type="http://schemas.openxmlformats.org/officeDocument/2006/relationships/image" Target="../media/image42.wmf"/><Relationship Id="rId7" Type="http://schemas.openxmlformats.org/officeDocument/2006/relationships/image" Target="../media/image35.wmf"/><Relationship Id="rId12" Type="http://schemas.openxmlformats.org/officeDocument/2006/relationships/oleObject" Target="../embeddings/oleObject34.bin"/><Relationship Id="rId17" Type="http://schemas.openxmlformats.org/officeDocument/2006/relationships/image" Target="../media/image40.wmf"/><Relationship Id="rId2" Type="http://schemas.openxmlformats.org/officeDocument/2006/relationships/oleObject" Target="../embeddings/oleObject29.bin"/><Relationship Id="rId16" Type="http://schemas.openxmlformats.org/officeDocument/2006/relationships/oleObject" Target="../embeddings/oleObject36.bin"/><Relationship Id="rId20"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31.bin"/><Relationship Id="rId11" Type="http://schemas.openxmlformats.org/officeDocument/2006/relationships/image" Target="../media/image37.wmf"/><Relationship Id="rId5" Type="http://schemas.openxmlformats.org/officeDocument/2006/relationships/image" Target="../media/image34.wmf"/><Relationship Id="rId15" Type="http://schemas.openxmlformats.org/officeDocument/2006/relationships/image" Target="../media/image39.wmf"/><Relationship Id="rId10" Type="http://schemas.openxmlformats.org/officeDocument/2006/relationships/oleObject" Target="../embeddings/oleObject33.bin"/><Relationship Id="rId19" Type="http://schemas.openxmlformats.org/officeDocument/2006/relationships/image" Target="../media/image41.wmf"/><Relationship Id="rId4" Type="http://schemas.openxmlformats.org/officeDocument/2006/relationships/oleObject" Target="../embeddings/oleObject30.bin"/><Relationship Id="rId9" Type="http://schemas.openxmlformats.org/officeDocument/2006/relationships/image" Target="../media/image36.wmf"/><Relationship Id="rId14" Type="http://schemas.openxmlformats.org/officeDocument/2006/relationships/oleObject" Target="../embeddings/oleObject35.bin"/></Relationships>
</file>

<file path=ppt/slides/_rels/slide80.xml.rels><?xml version="1.0" encoding="UTF-8" standalone="yes"?>
<Relationships xmlns="http://schemas.openxmlformats.org/package/2006/relationships"><Relationship Id="rId3" Type="http://schemas.openxmlformats.org/officeDocument/2006/relationships/image" Target="../media/image468.wmf"/><Relationship Id="rId2" Type="http://schemas.openxmlformats.org/officeDocument/2006/relationships/oleObject" Target="../embeddings/oleObject497.bin"/><Relationship Id="rId1" Type="http://schemas.openxmlformats.org/officeDocument/2006/relationships/slideLayout" Target="../slideLayouts/slideLayout2.xml"/><Relationship Id="rId5" Type="http://schemas.openxmlformats.org/officeDocument/2006/relationships/image" Target="../media/image469.wmf"/><Relationship Id="rId4" Type="http://schemas.openxmlformats.org/officeDocument/2006/relationships/oleObject" Target="../embeddings/oleObject498.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99.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70.wmf"/></Relationships>
</file>

<file path=ppt/slides/_rels/slide82.xml.rels><?xml version="1.0" encoding="UTF-8" standalone="yes"?>
<Relationships xmlns="http://schemas.openxmlformats.org/package/2006/relationships"><Relationship Id="rId8" Type="http://schemas.openxmlformats.org/officeDocument/2006/relationships/image" Target="../media/image475.wmf"/><Relationship Id="rId3" Type="http://schemas.openxmlformats.org/officeDocument/2006/relationships/image" Target="../media/image472.png"/><Relationship Id="rId7" Type="http://schemas.openxmlformats.org/officeDocument/2006/relationships/oleObject" Target="../embeddings/oleObject501.bin"/><Relationship Id="rId2" Type="http://schemas.openxmlformats.org/officeDocument/2006/relationships/image" Target="../media/image471.png"/><Relationship Id="rId1" Type="http://schemas.openxmlformats.org/officeDocument/2006/relationships/slideLayout" Target="../slideLayouts/slideLayout2.xml"/><Relationship Id="rId6" Type="http://schemas.openxmlformats.org/officeDocument/2006/relationships/image" Target="../media/image474.wmf"/><Relationship Id="rId5" Type="http://schemas.openxmlformats.org/officeDocument/2006/relationships/oleObject" Target="../embeddings/oleObject500.bin"/><Relationship Id="rId4" Type="http://schemas.openxmlformats.org/officeDocument/2006/relationships/image" Target="../media/image473.png"/></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505.bin"/><Relationship Id="rId13" Type="http://schemas.openxmlformats.org/officeDocument/2006/relationships/image" Target="../media/image480.wmf"/><Relationship Id="rId18" Type="http://schemas.openxmlformats.org/officeDocument/2006/relationships/image" Target="../media/image483.png"/><Relationship Id="rId3" Type="http://schemas.openxmlformats.org/officeDocument/2006/relationships/image" Target="../media/image476.wmf"/><Relationship Id="rId7" Type="http://schemas.openxmlformats.org/officeDocument/2006/relationships/image" Target="../media/image478.wmf"/><Relationship Id="rId12" Type="http://schemas.openxmlformats.org/officeDocument/2006/relationships/oleObject" Target="../embeddings/oleObject508.bin"/><Relationship Id="rId17" Type="http://schemas.openxmlformats.org/officeDocument/2006/relationships/image" Target="../media/image482.wmf"/><Relationship Id="rId2" Type="http://schemas.openxmlformats.org/officeDocument/2006/relationships/oleObject" Target="../embeddings/oleObject502.bin"/><Relationship Id="rId16" Type="http://schemas.openxmlformats.org/officeDocument/2006/relationships/oleObject" Target="../embeddings/oleObject510.bin"/><Relationship Id="rId1" Type="http://schemas.openxmlformats.org/officeDocument/2006/relationships/slideLayout" Target="../slideLayouts/slideLayout2.xml"/><Relationship Id="rId6" Type="http://schemas.openxmlformats.org/officeDocument/2006/relationships/oleObject" Target="../embeddings/oleObject504.bin"/><Relationship Id="rId11" Type="http://schemas.openxmlformats.org/officeDocument/2006/relationships/oleObject" Target="../embeddings/oleObject507.bin"/><Relationship Id="rId5" Type="http://schemas.openxmlformats.org/officeDocument/2006/relationships/image" Target="../media/image477.wmf"/><Relationship Id="rId15" Type="http://schemas.openxmlformats.org/officeDocument/2006/relationships/image" Target="../media/image481.wmf"/><Relationship Id="rId10" Type="http://schemas.openxmlformats.org/officeDocument/2006/relationships/image" Target="../media/image479.wmf"/><Relationship Id="rId4" Type="http://schemas.openxmlformats.org/officeDocument/2006/relationships/oleObject" Target="../embeddings/oleObject503.bin"/><Relationship Id="rId9" Type="http://schemas.openxmlformats.org/officeDocument/2006/relationships/oleObject" Target="../embeddings/oleObject506.bin"/><Relationship Id="rId14" Type="http://schemas.openxmlformats.org/officeDocument/2006/relationships/oleObject" Target="../embeddings/oleObject509.bin"/></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514.bin"/><Relationship Id="rId13" Type="http://schemas.openxmlformats.org/officeDocument/2006/relationships/image" Target="../media/image489.wmf"/><Relationship Id="rId3" Type="http://schemas.openxmlformats.org/officeDocument/2006/relationships/image" Target="../media/image484.wmf"/><Relationship Id="rId7" Type="http://schemas.openxmlformats.org/officeDocument/2006/relationships/image" Target="../media/image486.wmf"/><Relationship Id="rId12" Type="http://schemas.openxmlformats.org/officeDocument/2006/relationships/oleObject" Target="../embeddings/oleObject516.bin"/><Relationship Id="rId2" Type="http://schemas.openxmlformats.org/officeDocument/2006/relationships/oleObject" Target="../embeddings/oleObject511.bin"/><Relationship Id="rId1" Type="http://schemas.openxmlformats.org/officeDocument/2006/relationships/slideLayout" Target="../slideLayouts/slideLayout2.xml"/><Relationship Id="rId6" Type="http://schemas.openxmlformats.org/officeDocument/2006/relationships/oleObject" Target="../embeddings/oleObject513.bin"/><Relationship Id="rId11" Type="http://schemas.openxmlformats.org/officeDocument/2006/relationships/image" Target="../media/image488.wmf"/><Relationship Id="rId5" Type="http://schemas.openxmlformats.org/officeDocument/2006/relationships/image" Target="../media/image485.wmf"/><Relationship Id="rId10" Type="http://schemas.openxmlformats.org/officeDocument/2006/relationships/oleObject" Target="../embeddings/oleObject515.bin"/><Relationship Id="rId4" Type="http://schemas.openxmlformats.org/officeDocument/2006/relationships/oleObject" Target="../embeddings/oleObject512.bin"/><Relationship Id="rId9" Type="http://schemas.openxmlformats.org/officeDocument/2006/relationships/image" Target="../media/image487.wmf"/><Relationship Id="rId14" Type="http://schemas.openxmlformats.org/officeDocument/2006/relationships/image" Target="../media/image490.png"/></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520.bin"/><Relationship Id="rId13" Type="http://schemas.openxmlformats.org/officeDocument/2006/relationships/image" Target="../media/image496.wmf"/><Relationship Id="rId3" Type="http://schemas.openxmlformats.org/officeDocument/2006/relationships/image" Target="../media/image491.wmf"/><Relationship Id="rId7" Type="http://schemas.openxmlformats.org/officeDocument/2006/relationships/image" Target="../media/image493.wmf"/><Relationship Id="rId12" Type="http://schemas.openxmlformats.org/officeDocument/2006/relationships/oleObject" Target="../embeddings/oleObject522.bin"/><Relationship Id="rId2" Type="http://schemas.openxmlformats.org/officeDocument/2006/relationships/oleObject" Target="../embeddings/oleObject517.bin"/><Relationship Id="rId1" Type="http://schemas.openxmlformats.org/officeDocument/2006/relationships/slideLayout" Target="../slideLayouts/slideLayout2.xml"/><Relationship Id="rId6" Type="http://schemas.openxmlformats.org/officeDocument/2006/relationships/oleObject" Target="../embeddings/oleObject519.bin"/><Relationship Id="rId11" Type="http://schemas.openxmlformats.org/officeDocument/2006/relationships/image" Target="../media/image495.wmf"/><Relationship Id="rId5" Type="http://schemas.openxmlformats.org/officeDocument/2006/relationships/image" Target="../media/image492.wmf"/><Relationship Id="rId10" Type="http://schemas.openxmlformats.org/officeDocument/2006/relationships/oleObject" Target="../embeddings/oleObject521.bin"/><Relationship Id="rId4" Type="http://schemas.openxmlformats.org/officeDocument/2006/relationships/oleObject" Target="../embeddings/oleObject518.bin"/><Relationship Id="rId9" Type="http://schemas.openxmlformats.org/officeDocument/2006/relationships/image" Target="../media/image494.wmf"/></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526.bin"/><Relationship Id="rId13" Type="http://schemas.openxmlformats.org/officeDocument/2006/relationships/image" Target="../media/image502.wmf"/><Relationship Id="rId3" Type="http://schemas.openxmlformats.org/officeDocument/2006/relationships/image" Target="../media/image497.wmf"/><Relationship Id="rId7" Type="http://schemas.openxmlformats.org/officeDocument/2006/relationships/image" Target="../media/image499.wmf"/><Relationship Id="rId12" Type="http://schemas.openxmlformats.org/officeDocument/2006/relationships/oleObject" Target="../embeddings/oleObject528.bin"/><Relationship Id="rId2" Type="http://schemas.openxmlformats.org/officeDocument/2006/relationships/oleObject" Target="../embeddings/oleObject523.bin"/><Relationship Id="rId1" Type="http://schemas.openxmlformats.org/officeDocument/2006/relationships/slideLayout" Target="../slideLayouts/slideLayout2.xml"/><Relationship Id="rId6" Type="http://schemas.openxmlformats.org/officeDocument/2006/relationships/oleObject" Target="../embeddings/oleObject525.bin"/><Relationship Id="rId11" Type="http://schemas.openxmlformats.org/officeDocument/2006/relationships/image" Target="../media/image501.wmf"/><Relationship Id="rId5" Type="http://schemas.openxmlformats.org/officeDocument/2006/relationships/image" Target="../media/image498.wmf"/><Relationship Id="rId15" Type="http://schemas.openxmlformats.org/officeDocument/2006/relationships/image" Target="../media/image503.wmf"/><Relationship Id="rId10" Type="http://schemas.openxmlformats.org/officeDocument/2006/relationships/oleObject" Target="../embeddings/oleObject527.bin"/><Relationship Id="rId4" Type="http://schemas.openxmlformats.org/officeDocument/2006/relationships/oleObject" Target="../embeddings/oleObject524.bin"/><Relationship Id="rId9" Type="http://schemas.openxmlformats.org/officeDocument/2006/relationships/image" Target="../media/image500.wmf"/><Relationship Id="rId14" Type="http://schemas.openxmlformats.org/officeDocument/2006/relationships/oleObject" Target="../embeddings/oleObject529.bin"/></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533.bin"/><Relationship Id="rId3" Type="http://schemas.openxmlformats.org/officeDocument/2006/relationships/image" Target="../media/image504.wmf"/><Relationship Id="rId7" Type="http://schemas.openxmlformats.org/officeDocument/2006/relationships/image" Target="../media/image506.wmf"/><Relationship Id="rId2" Type="http://schemas.openxmlformats.org/officeDocument/2006/relationships/oleObject" Target="../embeddings/oleObject530.bin"/><Relationship Id="rId1" Type="http://schemas.openxmlformats.org/officeDocument/2006/relationships/slideLayout" Target="../slideLayouts/slideLayout2.xml"/><Relationship Id="rId6" Type="http://schemas.openxmlformats.org/officeDocument/2006/relationships/oleObject" Target="../embeddings/oleObject532.bin"/><Relationship Id="rId11" Type="http://schemas.openxmlformats.org/officeDocument/2006/relationships/image" Target="../media/image508.wmf"/><Relationship Id="rId5" Type="http://schemas.openxmlformats.org/officeDocument/2006/relationships/image" Target="../media/image505.wmf"/><Relationship Id="rId10" Type="http://schemas.openxmlformats.org/officeDocument/2006/relationships/oleObject" Target="../embeddings/oleObject534.bin"/><Relationship Id="rId4" Type="http://schemas.openxmlformats.org/officeDocument/2006/relationships/oleObject" Target="../embeddings/oleObject531.bin"/><Relationship Id="rId9" Type="http://schemas.openxmlformats.org/officeDocument/2006/relationships/image" Target="../media/image507.wmf"/></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538.bin"/><Relationship Id="rId13" Type="http://schemas.openxmlformats.org/officeDocument/2006/relationships/image" Target="../media/image514.wmf"/><Relationship Id="rId3" Type="http://schemas.openxmlformats.org/officeDocument/2006/relationships/image" Target="../media/image509.wmf"/><Relationship Id="rId7" Type="http://schemas.openxmlformats.org/officeDocument/2006/relationships/image" Target="../media/image511.wmf"/><Relationship Id="rId12" Type="http://schemas.openxmlformats.org/officeDocument/2006/relationships/oleObject" Target="../embeddings/oleObject540.bin"/><Relationship Id="rId2" Type="http://schemas.openxmlformats.org/officeDocument/2006/relationships/oleObject" Target="../embeddings/oleObject535.bin"/><Relationship Id="rId1" Type="http://schemas.openxmlformats.org/officeDocument/2006/relationships/slideLayout" Target="../slideLayouts/slideLayout2.xml"/><Relationship Id="rId6" Type="http://schemas.openxmlformats.org/officeDocument/2006/relationships/oleObject" Target="../embeddings/oleObject537.bin"/><Relationship Id="rId11" Type="http://schemas.openxmlformats.org/officeDocument/2006/relationships/image" Target="../media/image513.wmf"/><Relationship Id="rId5" Type="http://schemas.openxmlformats.org/officeDocument/2006/relationships/image" Target="../media/image510.wmf"/><Relationship Id="rId10" Type="http://schemas.openxmlformats.org/officeDocument/2006/relationships/oleObject" Target="../embeddings/oleObject539.bin"/><Relationship Id="rId4" Type="http://schemas.openxmlformats.org/officeDocument/2006/relationships/oleObject" Target="../embeddings/oleObject536.bin"/><Relationship Id="rId9" Type="http://schemas.openxmlformats.org/officeDocument/2006/relationships/image" Target="../media/image512.wmf"/></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544.bin"/><Relationship Id="rId13" Type="http://schemas.openxmlformats.org/officeDocument/2006/relationships/image" Target="../media/image520.wmf"/><Relationship Id="rId3" Type="http://schemas.openxmlformats.org/officeDocument/2006/relationships/image" Target="../media/image515.wmf"/><Relationship Id="rId7" Type="http://schemas.openxmlformats.org/officeDocument/2006/relationships/image" Target="../media/image517.wmf"/><Relationship Id="rId12" Type="http://schemas.openxmlformats.org/officeDocument/2006/relationships/oleObject" Target="../embeddings/oleObject546.bin"/><Relationship Id="rId2" Type="http://schemas.openxmlformats.org/officeDocument/2006/relationships/oleObject" Target="../embeddings/oleObject541.bin"/><Relationship Id="rId1" Type="http://schemas.openxmlformats.org/officeDocument/2006/relationships/slideLayout" Target="../slideLayouts/slideLayout2.xml"/><Relationship Id="rId6" Type="http://schemas.openxmlformats.org/officeDocument/2006/relationships/oleObject" Target="../embeddings/oleObject543.bin"/><Relationship Id="rId11" Type="http://schemas.openxmlformats.org/officeDocument/2006/relationships/image" Target="../media/image519.wmf"/><Relationship Id="rId5" Type="http://schemas.openxmlformats.org/officeDocument/2006/relationships/image" Target="../media/image516.wmf"/><Relationship Id="rId15" Type="http://schemas.openxmlformats.org/officeDocument/2006/relationships/image" Target="../media/image521.wmf"/><Relationship Id="rId10" Type="http://schemas.openxmlformats.org/officeDocument/2006/relationships/oleObject" Target="../embeddings/oleObject545.bin"/><Relationship Id="rId4" Type="http://schemas.openxmlformats.org/officeDocument/2006/relationships/oleObject" Target="../embeddings/oleObject542.bin"/><Relationship Id="rId9" Type="http://schemas.openxmlformats.org/officeDocument/2006/relationships/image" Target="../media/image518.wmf"/><Relationship Id="rId14" Type="http://schemas.openxmlformats.org/officeDocument/2006/relationships/oleObject" Target="../embeddings/oleObject547.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48.wmf"/><Relationship Id="rId3" Type="http://schemas.openxmlformats.org/officeDocument/2006/relationships/image" Target="../media/image43.wmf"/><Relationship Id="rId7" Type="http://schemas.openxmlformats.org/officeDocument/2006/relationships/image" Target="../media/image45.wmf"/><Relationship Id="rId12" Type="http://schemas.openxmlformats.org/officeDocument/2006/relationships/oleObject" Target="../embeddings/oleObject44.bin"/><Relationship Id="rId2" Type="http://schemas.openxmlformats.org/officeDocument/2006/relationships/oleObject" Target="../embeddings/oleObject39.bin"/><Relationship Id="rId1" Type="http://schemas.openxmlformats.org/officeDocument/2006/relationships/slideLayout" Target="../slideLayouts/slideLayout2.xml"/><Relationship Id="rId6" Type="http://schemas.openxmlformats.org/officeDocument/2006/relationships/oleObject" Target="../embeddings/oleObject41.bin"/><Relationship Id="rId11" Type="http://schemas.openxmlformats.org/officeDocument/2006/relationships/image" Target="../media/image47.wmf"/><Relationship Id="rId5" Type="http://schemas.openxmlformats.org/officeDocument/2006/relationships/image" Target="../media/image44.wmf"/><Relationship Id="rId15" Type="http://schemas.openxmlformats.org/officeDocument/2006/relationships/image" Target="../media/image49.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46.wmf"/><Relationship Id="rId14" Type="http://schemas.openxmlformats.org/officeDocument/2006/relationships/oleObject" Target="../embeddings/oleObject45.bin"/></Relationships>
</file>

<file path=ppt/slides/_rels/slide90.xml.rels><?xml version="1.0" encoding="UTF-8" standalone="yes"?>
<Relationships xmlns="http://schemas.openxmlformats.org/package/2006/relationships"><Relationship Id="rId3" Type="http://schemas.openxmlformats.org/officeDocument/2006/relationships/image" Target="../media/image522.wmf"/><Relationship Id="rId2" Type="http://schemas.openxmlformats.org/officeDocument/2006/relationships/oleObject" Target="../embeddings/oleObject548.bin"/><Relationship Id="rId1" Type="http://schemas.openxmlformats.org/officeDocument/2006/relationships/slideLayout" Target="../slideLayouts/slideLayout2.xml"/><Relationship Id="rId4" Type="http://schemas.openxmlformats.org/officeDocument/2006/relationships/image" Target="../media/image523.png"/></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552.bin"/><Relationship Id="rId13" Type="http://schemas.openxmlformats.org/officeDocument/2006/relationships/oleObject" Target="../embeddings/oleObject554.bin"/><Relationship Id="rId18" Type="http://schemas.openxmlformats.org/officeDocument/2006/relationships/image" Target="../media/image532.wmf"/><Relationship Id="rId3" Type="http://schemas.openxmlformats.org/officeDocument/2006/relationships/image" Target="../media/image524.wmf"/><Relationship Id="rId7" Type="http://schemas.openxmlformats.org/officeDocument/2006/relationships/image" Target="../media/image526.wmf"/><Relationship Id="rId12" Type="http://schemas.openxmlformats.org/officeDocument/2006/relationships/image" Target="../media/image529.png"/><Relationship Id="rId17" Type="http://schemas.openxmlformats.org/officeDocument/2006/relationships/oleObject" Target="../embeddings/oleObject556.bin"/><Relationship Id="rId2" Type="http://schemas.openxmlformats.org/officeDocument/2006/relationships/oleObject" Target="../embeddings/oleObject549.bin"/><Relationship Id="rId16" Type="http://schemas.openxmlformats.org/officeDocument/2006/relationships/image" Target="../media/image531.wmf"/><Relationship Id="rId20" Type="http://schemas.openxmlformats.org/officeDocument/2006/relationships/image" Target="../media/image533.wmf"/><Relationship Id="rId1" Type="http://schemas.openxmlformats.org/officeDocument/2006/relationships/slideLayout" Target="../slideLayouts/slideLayout2.xml"/><Relationship Id="rId6" Type="http://schemas.openxmlformats.org/officeDocument/2006/relationships/oleObject" Target="../embeddings/oleObject551.bin"/><Relationship Id="rId11" Type="http://schemas.openxmlformats.org/officeDocument/2006/relationships/image" Target="../media/image528.wmf"/><Relationship Id="rId5" Type="http://schemas.openxmlformats.org/officeDocument/2006/relationships/image" Target="../media/image525.wmf"/><Relationship Id="rId15" Type="http://schemas.openxmlformats.org/officeDocument/2006/relationships/oleObject" Target="../embeddings/oleObject555.bin"/><Relationship Id="rId10" Type="http://schemas.openxmlformats.org/officeDocument/2006/relationships/oleObject" Target="../embeddings/oleObject553.bin"/><Relationship Id="rId19" Type="http://schemas.openxmlformats.org/officeDocument/2006/relationships/oleObject" Target="../embeddings/oleObject557.bin"/><Relationship Id="rId4" Type="http://schemas.openxmlformats.org/officeDocument/2006/relationships/oleObject" Target="../embeddings/oleObject550.bin"/><Relationship Id="rId9" Type="http://schemas.openxmlformats.org/officeDocument/2006/relationships/image" Target="../media/image527.wmf"/><Relationship Id="rId14" Type="http://schemas.openxmlformats.org/officeDocument/2006/relationships/image" Target="../media/image530.wmf"/></Relationships>
</file>

<file path=ppt/slides/_rels/slide92.xml.rels><?xml version="1.0" encoding="UTF-8" standalone="yes"?>
<Relationships xmlns="http://schemas.openxmlformats.org/package/2006/relationships"><Relationship Id="rId3" Type="http://schemas.openxmlformats.org/officeDocument/2006/relationships/image" Target="../media/image534.wmf"/><Relationship Id="rId7" Type="http://schemas.openxmlformats.org/officeDocument/2006/relationships/image" Target="../media/image536.wmf"/><Relationship Id="rId2" Type="http://schemas.openxmlformats.org/officeDocument/2006/relationships/oleObject" Target="../embeddings/oleObject558.bin"/><Relationship Id="rId1" Type="http://schemas.openxmlformats.org/officeDocument/2006/relationships/slideLayout" Target="../slideLayouts/slideLayout2.xml"/><Relationship Id="rId6" Type="http://schemas.openxmlformats.org/officeDocument/2006/relationships/oleObject" Target="../embeddings/oleObject560.bin"/><Relationship Id="rId5" Type="http://schemas.openxmlformats.org/officeDocument/2006/relationships/image" Target="../media/image535.wmf"/><Relationship Id="rId4" Type="http://schemas.openxmlformats.org/officeDocument/2006/relationships/oleObject" Target="../embeddings/oleObject559.bin"/></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564.bin"/><Relationship Id="rId13" Type="http://schemas.openxmlformats.org/officeDocument/2006/relationships/oleObject" Target="../embeddings/oleObject566.bin"/><Relationship Id="rId18" Type="http://schemas.openxmlformats.org/officeDocument/2006/relationships/image" Target="../media/image532.wmf"/><Relationship Id="rId3" Type="http://schemas.openxmlformats.org/officeDocument/2006/relationships/image" Target="../media/image537.wmf"/><Relationship Id="rId7" Type="http://schemas.openxmlformats.org/officeDocument/2006/relationships/image" Target="../media/image538.wmf"/><Relationship Id="rId12" Type="http://schemas.openxmlformats.org/officeDocument/2006/relationships/image" Target="../media/image541.png"/><Relationship Id="rId17" Type="http://schemas.openxmlformats.org/officeDocument/2006/relationships/oleObject" Target="../embeddings/oleObject568.bin"/><Relationship Id="rId2" Type="http://schemas.openxmlformats.org/officeDocument/2006/relationships/oleObject" Target="../embeddings/oleObject561.bin"/><Relationship Id="rId16" Type="http://schemas.openxmlformats.org/officeDocument/2006/relationships/image" Target="../media/image531.wmf"/><Relationship Id="rId20" Type="http://schemas.openxmlformats.org/officeDocument/2006/relationships/image" Target="../media/image533.wmf"/><Relationship Id="rId1" Type="http://schemas.openxmlformats.org/officeDocument/2006/relationships/slideLayout" Target="../slideLayouts/slideLayout2.xml"/><Relationship Id="rId6" Type="http://schemas.openxmlformats.org/officeDocument/2006/relationships/oleObject" Target="../embeddings/oleObject563.bin"/><Relationship Id="rId11" Type="http://schemas.openxmlformats.org/officeDocument/2006/relationships/image" Target="../media/image540.wmf"/><Relationship Id="rId5" Type="http://schemas.openxmlformats.org/officeDocument/2006/relationships/image" Target="../media/image525.wmf"/><Relationship Id="rId15" Type="http://schemas.openxmlformats.org/officeDocument/2006/relationships/oleObject" Target="../embeddings/oleObject567.bin"/><Relationship Id="rId10" Type="http://schemas.openxmlformats.org/officeDocument/2006/relationships/oleObject" Target="../embeddings/oleObject565.bin"/><Relationship Id="rId19" Type="http://schemas.openxmlformats.org/officeDocument/2006/relationships/oleObject" Target="../embeddings/oleObject569.bin"/><Relationship Id="rId4" Type="http://schemas.openxmlformats.org/officeDocument/2006/relationships/oleObject" Target="../embeddings/oleObject562.bin"/><Relationship Id="rId9" Type="http://schemas.openxmlformats.org/officeDocument/2006/relationships/image" Target="../media/image539.wmf"/><Relationship Id="rId14" Type="http://schemas.openxmlformats.org/officeDocument/2006/relationships/image" Target="../media/image542.wmf"/></Relationships>
</file>

<file path=ppt/slides/_rels/slide94.xml.rels><?xml version="1.0" encoding="UTF-8" standalone="yes"?>
<Relationships xmlns="http://schemas.openxmlformats.org/package/2006/relationships"><Relationship Id="rId3" Type="http://schemas.openxmlformats.org/officeDocument/2006/relationships/image" Target="../media/image543.wmf"/><Relationship Id="rId7" Type="http://schemas.openxmlformats.org/officeDocument/2006/relationships/image" Target="../media/image536.wmf"/><Relationship Id="rId2" Type="http://schemas.openxmlformats.org/officeDocument/2006/relationships/oleObject" Target="../embeddings/oleObject570.bin"/><Relationship Id="rId1" Type="http://schemas.openxmlformats.org/officeDocument/2006/relationships/slideLayout" Target="../slideLayouts/slideLayout2.xml"/><Relationship Id="rId6" Type="http://schemas.openxmlformats.org/officeDocument/2006/relationships/oleObject" Target="../embeddings/oleObject572.bin"/><Relationship Id="rId5" Type="http://schemas.openxmlformats.org/officeDocument/2006/relationships/image" Target="../media/image544.wmf"/><Relationship Id="rId4" Type="http://schemas.openxmlformats.org/officeDocument/2006/relationships/oleObject" Target="../embeddings/oleObject571.bin"/></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576.bin"/><Relationship Id="rId3" Type="http://schemas.openxmlformats.org/officeDocument/2006/relationships/image" Target="../media/image545.wmf"/><Relationship Id="rId7" Type="http://schemas.openxmlformats.org/officeDocument/2006/relationships/image" Target="../media/image547.wmf"/><Relationship Id="rId2" Type="http://schemas.openxmlformats.org/officeDocument/2006/relationships/oleObject" Target="../embeddings/oleObject573.bin"/><Relationship Id="rId1" Type="http://schemas.openxmlformats.org/officeDocument/2006/relationships/slideLayout" Target="../slideLayouts/slideLayout2.xml"/><Relationship Id="rId6" Type="http://schemas.openxmlformats.org/officeDocument/2006/relationships/oleObject" Target="../embeddings/oleObject575.bin"/><Relationship Id="rId11" Type="http://schemas.openxmlformats.org/officeDocument/2006/relationships/image" Target="../media/image549.wmf"/><Relationship Id="rId5" Type="http://schemas.openxmlformats.org/officeDocument/2006/relationships/image" Target="../media/image546.wmf"/><Relationship Id="rId10" Type="http://schemas.openxmlformats.org/officeDocument/2006/relationships/oleObject" Target="../embeddings/oleObject577.bin"/><Relationship Id="rId4" Type="http://schemas.openxmlformats.org/officeDocument/2006/relationships/oleObject" Target="../embeddings/oleObject574.bin"/><Relationship Id="rId9" Type="http://schemas.openxmlformats.org/officeDocument/2006/relationships/image" Target="../media/image548.wmf"/></Relationships>
</file>

<file path=ppt/slides/_rels/slide96.xml.rels><?xml version="1.0" encoding="UTF-8" standalone="yes"?>
<Relationships xmlns="http://schemas.openxmlformats.org/package/2006/relationships"><Relationship Id="rId3" Type="http://schemas.openxmlformats.org/officeDocument/2006/relationships/image" Target="../media/image550.wmf"/><Relationship Id="rId2" Type="http://schemas.openxmlformats.org/officeDocument/2006/relationships/oleObject" Target="../embeddings/oleObject578.bin"/><Relationship Id="rId1" Type="http://schemas.openxmlformats.org/officeDocument/2006/relationships/slideLayout" Target="../slideLayouts/slideLayout2.xml"/><Relationship Id="rId5" Type="http://schemas.openxmlformats.org/officeDocument/2006/relationships/image" Target="../media/image551.wmf"/><Relationship Id="rId4" Type="http://schemas.openxmlformats.org/officeDocument/2006/relationships/oleObject" Target="../embeddings/oleObject579.bin"/></Relationships>
</file>

<file path=ppt/slides/_rels/slide97.xml.rels><?xml version="1.0" encoding="UTF-8" standalone="yes"?>
<Relationships xmlns="http://schemas.openxmlformats.org/package/2006/relationships"><Relationship Id="rId8" Type="http://schemas.openxmlformats.org/officeDocument/2006/relationships/oleObject" Target="../embeddings/oleObject583.bin"/><Relationship Id="rId13" Type="http://schemas.openxmlformats.org/officeDocument/2006/relationships/image" Target="../media/image557.wmf"/><Relationship Id="rId3" Type="http://schemas.openxmlformats.org/officeDocument/2006/relationships/image" Target="../media/image552.wmf"/><Relationship Id="rId7" Type="http://schemas.openxmlformats.org/officeDocument/2006/relationships/image" Target="../media/image554.wmf"/><Relationship Id="rId12" Type="http://schemas.openxmlformats.org/officeDocument/2006/relationships/oleObject" Target="../embeddings/oleObject585.bin"/><Relationship Id="rId2" Type="http://schemas.openxmlformats.org/officeDocument/2006/relationships/oleObject" Target="../embeddings/oleObject580.bin"/><Relationship Id="rId1" Type="http://schemas.openxmlformats.org/officeDocument/2006/relationships/slideLayout" Target="../slideLayouts/slideLayout2.xml"/><Relationship Id="rId6" Type="http://schemas.openxmlformats.org/officeDocument/2006/relationships/oleObject" Target="../embeddings/oleObject582.bin"/><Relationship Id="rId11" Type="http://schemas.openxmlformats.org/officeDocument/2006/relationships/image" Target="../media/image556.wmf"/><Relationship Id="rId5" Type="http://schemas.openxmlformats.org/officeDocument/2006/relationships/image" Target="../media/image553.wmf"/><Relationship Id="rId10" Type="http://schemas.openxmlformats.org/officeDocument/2006/relationships/oleObject" Target="../embeddings/oleObject584.bin"/><Relationship Id="rId4" Type="http://schemas.openxmlformats.org/officeDocument/2006/relationships/oleObject" Target="../embeddings/oleObject581.bin"/><Relationship Id="rId9" Type="http://schemas.openxmlformats.org/officeDocument/2006/relationships/image" Target="../media/image555.wmf"/></Relationships>
</file>

<file path=ppt/slides/_rels/slide98.xml.rels><?xml version="1.0" encoding="UTF-8" standalone="yes"?>
<Relationships xmlns="http://schemas.openxmlformats.org/package/2006/relationships"><Relationship Id="rId8" Type="http://schemas.openxmlformats.org/officeDocument/2006/relationships/oleObject" Target="../embeddings/oleObject589.bin"/><Relationship Id="rId13" Type="http://schemas.openxmlformats.org/officeDocument/2006/relationships/image" Target="../media/image563.wmf"/><Relationship Id="rId18" Type="http://schemas.openxmlformats.org/officeDocument/2006/relationships/oleObject" Target="../embeddings/oleObject594.bin"/><Relationship Id="rId3" Type="http://schemas.openxmlformats.org/officeDocument/2006/relationships/image" Target="../media/image558.wmf"/><Relationship Id="rId7" Type="http://schemas.openxmlformats.org/officeDocument/2006/relationships/image" Target="../media/image560.wmf"/><Relationship Id="rId12" Type="http://schemas.openxmlformats.org/officeDocument/2006/relationships/oleObject" Target="../embeddings/oleObject591.bin"/><Relationship Id="rId17" Type="http://schemas.openxmlformats.org/officeDocument/2006/relationships/image" Target="../media/image565.wmf"/><Relationship Id="rId2" Type="http://schemas.openxmlformats.org/officeDocument/2006/relationships/oleObject" Target="../embeddings/oleObject586.bin"/><Relationship Id="rId16" Type="http://schemas.openxmlformats.org/officeDocument/2006/relationships/oleObject" Target="../embeddings/oleObject593.bin"/><Relationship Id="rId1" Type="http://schemas.openxmlformats.org/officeDocument/2006/relationships/slideLayout" Target="../slideLayouts/slideLayout2.xml"/><Relationship Id="rId6" Type="http://schemas.openxmlformats.org/officeDocument/2006/relationships/oleObject" Target="../embeddings/oleObject588.bin"/><Relationship Id="rId11" Type="http://schemas.openxmlformats.org/officeDocument/2006/relationships/image" Target="../media/image562.wmf"/><Relationship Id="rId5" Type="http://schemas.openxmlformats.org/officeDocument/2006/relationships/image" Target="../media/image559.wmf"/><Relationship Id="rId15" Type="http://schemas.openxmlformats.org/officeDocument/2006/relationships/image" Target="../media/image564.wmf"/><Relationship Id="rId10" Type="http://schemas.openxmlformats.org/officeDocument/2006/relationships/oleObject" Target="../embeddings/oleObject590.bin"/><Relationship Id="rId19" Type="http://schemas.openxmlformats.org/officeDocument/2006/relationships/image" Target="../media/image566.wmf"/><Relationship Id="rId4" Type="http://schemas.openxmlformats.org/officeDocument/2006/relationships/oleObject" Target="../embeddings/oleObject587.bin"/><Relationship Id="rId9" Type="http://schemas.openxmlformats.org/officeDocument/2006/relationships/image" Target="../media/image561.wmf"/><Relationship Id="rId14" Type="http://schemas.openxmlformats.org/officeDocument/2006/relationships/oleObject" Target="../embeddings/oleObject592.bin"/></Relationships>
</file>

<file path=ppt/slides/_rels/slide99.xml.rels><?xml version="1.0" encoding="UTF-8" standalone="yes"?>
<Relationships xmlns="http://schemas.openxmlformats.org/package/2006/relationships"><Relationship Id="rId8" Type="http://schemas.openxmlformats.org/officeDocument/2006/relationships/oleObject" Target="../embeddings/oleObject598.bin"/><Relationship Id="rId3" Type="http://schemas.openxmlformats.org/officeDocument/2006/relationships/image" Target="../media/image567.wmf"/><Relationship Id="rId7" Type="http://schemas.openxmlformats.org/officeDocument/2006/relationships/image" Target="../media/image569.wmf"/><Relationship Id="rId2" Type="http://schemas.openxmlformats.org/officeDocument/2006/relationships/oleObject" Target="../embeddings/oleObject595.bin"/><Relationship Id="rId1" Type="http://schemas.openxmlformats.org/officeDocument/2006/relationships/slideLayout" Target="../slideLayouts/slideLayout2.xml"/><Relationship Id="rId6" Type="http://schemas.openxmlformats.org/officeDocument/2006/relationships/oleObject" Target="../embeddings/oleObject597.bin"/><Relationship Id="rId11" Type="http://schemas.openxmlformats.org/officeDocument/2006/relationships/image" Target="../media/image571.wmf"/><Relationship Id="rId5" Type="http://schemas.openxmlformats.org/officeDocument/2006/relationships/image" Target="../media/image568.wmf"/><Relationship Id="rId10" Type="http://schemas.openxmlformats.org/officeDocument/2006/relationships/oleObject" Target="../embeddings/oleObject599.bin"/><Relationship Id="rId4" Type="http://schemas.openxmlformats.org/officeDocument/2006/relationships/oleObject" Target="../embeddings/oleObject596.bin"/><Relationship Id="rId9" Type="http://schemas.openxmlformats.org/officeDocument/2006/relationships/image" Target="../media/image57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071546"/>
            <a:ext cx="7772400" cy="1470025"/>
          </a:xfrm>
        </p:spPr>
        <p:txBody>
          <a:bodyPr>
            <a:normAutofit fontScale="90000"/>
          </a:bodyPr>
          <a:lstStyle/>
          <a:p>
            <a:r>
              <a:rPr lang="el-GR" sz="4800" dirty="0"/>
              <a:t>Αριθμητική Ανάλυση και Εφαρμογές</a:t>
            </a:r>
          </a:p>
        </p:txBody>
      </p:sp>
      <p:sp>
        <p:nvSpPr>
          <p:cNvPr id="3" name="2 - Υπότιτλος"/>
          <p:cNvSpPr>
            <a:spLocks noGrp="1"/>
          </p:cNvSpPr>
          <p:nvPr>
            <p:ph type="subTitle" idx="1"/>
          </p:nvPr>
        </p:nvSpPr>
        <p:spPr>
          <a:xfrm>
            <a:off x="1371600" y="4714884"/>
            <a:ext cx="6400800" cy="1143008"/>
          </a:xfrm>
        </p:spPr>
        <p:txBody>
          <a:bodyPr>
            <a:normAutofit/>
          </a:bodyPr>
          <a:lstStyle/>
          <a:p>
            <a:r>
              <a:rPr lang="el-GR" sz="2400" dirty="0">
                <a:solidFill>
                  <a:schemeClr val="tx1"/>
                </a:solidFill>
              </a:rPr>
              <a:t>Τμήμα Μηχανικών Επιστήμης Υλικών</a:t>
            </a:r>
          </a:p>
          <a:p>
            <a:r>
              <a:rPr lang="el-GR" sz="2400" dirty="0">
                <a:solidFill>
                  <a:schemeClr val="tx1"/>
                </a:solidFill>
              </a:rPr>
              <a:t>Ιωάννινα 20</a:t>
            </a:r>
            <a:r>
              <a:rPr lang="en-US" sz="2400" dirty="0">
                <a:solidFill>
                  <a:schemeClr val="tx1"/>
                </a:solidFill>
              </a:rPr>
              <a:t>23-2024</a:t>
            </a:r>
            <a:endParaRPr lang="el-GR" sz="2400" dirty="0">
              <a:solidFill>
                <a:schemeClr val="tx1"/>
              </a:solidFill>
            </a:endParaRPr>
          </a:p>
        </p:txBody>
      </p:sp>
      <p:sp>
        <p:nvSpPr>
          <p:cNvPr id="4" name="3 - TextBox"/>
          <p:cNvSpPr txBox="1"/>
          <p:nvPr/>
        </p:nvSpPr>
        <p:spPr>
          <a:xfrm>
            <a:off x="1928794" y="3571876"/>
            <a:ext cx="5286412" cy="800219"/>
          </a:xfrm>
          <a:prstGeom prst="rect">
            <a:avLst/>
          </a:prstGeom>
          <a:noFill/>
        </p:spPr>
        <p:txBody>
          <a:bodyPr wrap="square" rtlCol="0">
            <a:spAutoFit/>
          </a:bodyPr>
          <a:lstStyle/>
          <a:p>
            <a:pPr algn="ctr"/>
            <a:r>
              <a:rPr lang="el-GR" sz="2800" dirty="0">
                <a:solidFill>
                  <a:schemeClr val="tx1"/>
                </a:solidFill>
              </a:rPr>
              <a:t>Διδάσκων: Δημήτριος Ι. Φωτιάδης</a:t>
            </a: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33387" y="1357200"/>
            <a:ext cx="8229600" cy="4770000"/>
          </a:xfrm>
        </p:spPr>
        <p:txBody>
          <a:bodyPr/>
          <a:lstStyle/>
          <a:p>
            <a:pPr marL="514350" indent="-514350">
              <a:buNone/>
            </a:pPr>
            <a:r>
              <a:rPr lang="el-GR" sz="2000" dirty="0"/>
              <a:t>β)	Αν ισχύει ότι</a:t>
            </a:r>
            <a:r>
              <a:rPr lang="en-US" sz="2000" dirty="0"/>
              <a:t>              </a:t>
            </a:r>
            <a:r>
              <a:rPr lang="el-GR" sz="2000" dirty="0"/>
              <a:t>για</a:t>
            </a:r>
            <a:r>
              <a:rPr lang="en-US" sz="2000" dirty="0"/>
              <a:t>           </a:t>
            </a:r>
            <a:r>
              <a:rPr lang="el-GR" sz="2000" dirty="0"/>
              <a:t>τότε το μητρώο λέγεται κάτω τριγωνικό και σημειώνεται με τη μορφή:</a:t>
            </a:r>
          </a:p>
          <a:p>
            <a:pPr marL="514350" indent="-514350">
              <a:buFont typeface="+mj-lt"/>
              <a:buAutoNum type="alphaLcParenR" startAt="2"/>
            </a:pPr>
            <a:endParaRPr lang="el-GR" sz="2200" dirty="0"/>
          </a:p>
          <a:p>
            <a:pPr marL="514350" indent="-514350">
              <a:buFont typeface="+mj-lt"/>
              <a:buAutoNum type="alphaLcParenR" startAt="2"/>
            </a:pPr>
            <a:endParaRPr lang="el-GR" sz="2200" dirty="0"/>
          </a:p>
          <a:p>
            <a:pPr marL="514350" indent="-514350">
              <a:buFont typeface="+mj-lt"/>
              <a:buAutoNum type="alphaLcParenR" startAt="2"/>
            </a:pPr>
            <a:endParaRPr lang="el-GR" sz="2200" dirty="0"/>
          </a:p>
          <a:p>
            <a:pPr marL="514350" indent="-514350">
              <a:buNone/>
            </a:pPr>
            <a:endParaRPr lang="el-GR" sz="2200" dirty="0"/>
          </a:p>
          <a:p>
            <a:pPr marL="514350" indent="-514350">
              <a:spcBef>
                <a:spcPts val="1800"/>
              </a:spcBef>
              <a:buNone/>
            </a:pPr>
            <a:r>
              <a:rPr lang="el-GR" sz="2000" dirty="0"/>
              <a:t>γ)	Αν ισχύει ότι</a:t>
            </a:r>
            <a:r>
              <a:rPr lang="en-US" sz="2000" dirty="0"/>
              <a:t>              </a:t>
            </a:r>
            <a:r>
              <a:rPr lang="el-GR" sz="2000" dirty="0"/>
              <a:t>για</a:t>
            </a:r>
            <a:r>
              <a:rPr lang="en-US" sz="2000" dirty="0"/>
              <a:t>           </a:t>
            </a:r>
            <a:r>
              <a:rPr lang="el-GR" sz="2000" dirty="0"/>
              <a:t>τότε το μητρώο λέγεται άνω τριγωνικό και σημειώνεται με τη μορφή:</a:t>
            </a:r>
          </a:p>
          <a:p>
            <a:endParaRPr lang="el-GR" dirty="0"/>
          </a:p>
        </p:txBody>
      </p:sp>
      <p:graphicFrame>
        <p:nvGraphicFramePr>
          <p:cNvPr id="120834" name="Object 2"/>
          <p:cNvGraphicFramePr>
            <a:graphicFrameLocks noChangeAspect="1"/>
          </p:cNvGraphicFramePr>
          <p:nvPr>
            <p:extLst>
              <p:ext uri="{D42A27DB-BD31-4B8C-83A1-F6EECF244321}">
                <p14:modId xmlns:p14="http://schemas.microsoft.com/office/powerpoint/2010/main" val="745479736"/>
              </p:ext>
            </p:extLst>
          </p:nvPr>
        </p:nvGraphicFramePr>
        <p:xfrm>
          <a:off x="834231" y="2082123"/>
          <a:ext cx="7427913" cy="1598613"/>
        </p:xfrm>
        <a:graphic>
          <a:graphicData uri="http://schemas.openxmlformats.org/presentationml/2006/ole">
            <mc:AlternateContent xmlns:mc="http://schemas.openxmlformats.org/markup-compatibility/2006">
              <mc:Choice xmlns:v="urn:schemas-microsoft-com:vml" Requires="v">
                <p:oleObj name="Equation" r:id="rId2" imgW="4368600" imgH="939600" progId="Equation.DSMT4">
                  <p:embed/>
                </p:oleObj>
              </mc:Choice>
              <mc:Fallback>
                <p:oleObj name="Equation" r:id="rId2" imgW="4368600" imgH="939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231" y="2082123"/>
                        <a:ext cx="7427913" cy="159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35" name="Object 3"/>
          <p:cNvGraphicFramePr>
            <a:graphicFrameLocks noChangeAspect="1"/>
          </p:cNvGraphicFramePr>
          <p:nvPr>
            <p:extLst>
              <p:ext uri="{D42A27DB-BD31-4B8C-83A1-F6EECF244321}">
                <p14:modId xmlns:p14="http://schemas.microsoft.com/office/powerpoint/2010/main" val="1387404353"/>
              </p:ext>
            </p:extLst>
          </p:nvPr>
        </p:nvGraphicFramePr>
        <p:xfrm>
          <a:off x="864393" y="4532349"/>
          <a:ext cx="7367588" cy="1598613"/>
        </p:xfrm>
        <a:graphic>
          <a:graphicData uri="http://schemas.openxmlformats.org/presentationml/2006/ole">
            <mc:AlternateContent xmlns:mc="http://schemas.openxmlformats.org/markup-compatibility/2006">
              <mc:Choice xmlns:v="urn:schemas-microsoft-com:vml" Requires="v">
                <p:oleObj name="Equation" r:id="rId4" imgW="4330440" imgH="939600" progId="Equation.DSMT4">
                  <p:embed/>
                </p:oleObj>
              </mc:Choice>
              <mc:Fallback>
                <p:oleObj name="Equation" r:id="rId4" imgW="4330440" imgH="939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393" y="4532349"/>
                        <a:ext cx="7367588" cy="159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36" name="Object 4"/>
          <p:cNvGraphicFramePr>
            <a:graphicFrameLocks noChangeAspect="1"/>
          </p:cNvGraphicFramePr>
          <p:nvPr>
            <p:extLst>
              <p:ext uri="{D42A27DB-BD31-4B8C-83A1-F6EECF244321}">
                <p14:modId xmlns:p14="http://schemas.microsoft.com/office/powerpoint/2010/main" val="618616484"/>
              </p:ext>
            </p:extLst>
          </p:nvPr>
        </p:nvGraphicFramePr>
        <p:xfrm>
          <a:off x="2373973" y="1384272"/>
          <a:ext cx="777875" cy="411163"/>
        </p:xfrm>
        <a:graphic>
          <a:graphicData uri="http://schemas.openxmlformats.org/presentationml/2006/ole">
            <mc:AlternateContent xmlns:mc="http://schemas.openxmlformats.org/markup-compatibility/2006">
              <mc:Choice xmlns:v="urn:schemas-microsoft-com:vml" Requires="v">
                <p:oleObj name="Equation" r:id="rId6" imgW="457200" imgH="241200" progId="Equation.DSMT4">
                  <p:embed/>
                </p:oleObj>
              </mc:Choice>
              <mc:Fallback>
                <p:oleObj name="Equation" r:id="rId6" imgW="457200" imgH="2412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3973" y="1384272"/>
                        <a:ext cx="77787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37" name="Object 5"/>
          <p:cNvGraphicFramePr>
            <a:graphicFrameLocks noChangeAspect="1"/>
          </p:cNvGraphicFramePr>
          <p:nvPr>
            <p:extLst>
              <p:ext uri="{D42A27DB-BD31-4B8C-83A1-F6EECF244321}">
                <p14:modId xmlns:p14="http://schemas.microsoft.com/office/powerpoint/2010/main" val="3281223542"/>
              </p:ext>
            </p:extLst>
          </p:nvPr>
        </p:nvGraphicFramePr>
        <p:xfrm>
          <a:off x="3509283" y="1427816"/>
          <a:ext cx="604838" cy="323850"/>
        </p:xfrm>
        <a:graphic>
          <a:graphicData uri="http://schemas.openxmlformats.org/presentationml/2006/ole">
            <mc:AlternateContent xmlns:mc="http://schemas.openxmlformats.org/markup-compatibility/2006">
              <mc:Choice xmlns:v="urn:schemas-microsoft-com:vml" Requires="v">
                <p:oleObj name="Equation" r:id="rId8" imgW="355320" imgH="190440" progId="Equation.DSMT4">
                  <p:embed/>
                </p:oleObj>
              </mc:Choice>
              <mc:Fallback>
                <p:oleObj name="Equation" r:id="rId8" imgW="355320" imgH="1904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9283" y="1427816"/>
                        <a:ext cx="604838"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38" name="Object 6"/>
          <p:cNvGraphicFramePr>
            <a:graphicFrameLocks noChangeAspect="1"/>
          </p:cNvGraphicFramePr>
          <p:nvPr>
            <p:extLst>
              <p:ext uri="{D42A27DB-BD31-4B8C-83A1-F6EECF244321}">
                <p14:modId xmlns:p14="http://schemas.microsoft.com/office/powerpoint/2010/main" val="2674111299"/>
              </p:ext>
            </p:extLst>
          </p:nvPr>
        </p:nvGraphicFramePr>
        <p:xfrm>
          <a:off x="2379862" y="3832009"/>
          <a:ext cx="777875" cy="411163"/>
        </p:xfrm>
        <a:graphic>
          <a:graphicData uri="http://schemas.openxmlformats.org/presentationml/2006/ole">
            <mc:AlternateContent xmlns:mc="http://schemas.openxmlformats.org/markup-compatibility/2006">
              <mc:Choice xmlns:v="urn:schemas-microsoft-com:vml" Requires="v">
                <p:oleObj name="Equation" r:id="rId10" imgW="457200" imgH="241200" progId="Equation.DSMT4">
                  <p:embed/>
                </p:oleObj>
              </mc:Choice>
              <mc:Fallback>
                <p:oleObj name="Equation" r:id="rId10" imgW="457200" imgH="2412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79862" y="3832009"/>
                        <a:ext cx="77787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39" name="Object 7"/>
          <p:cNvGraphicFramePr>
            <a:graphicFrameLocks noChangeAspect="1"/>
          </p:cNvGraphicFramePr>
          <p:nvPr>
            <p:extLst>
              <p:ext uri="{D42A27DB-BD31-4B8C-83A1-F6EECF244321}">
                <p14:modId xmlns:p14="http://schemas.microsoft.com/office/powerpoint/2010/main" val="814187781"/>
              </p:ext>
            </p:extLst>
          </p:nvPr>
        </p:nvGraphicFramePr>
        <p:xfrm>
          <a:off x="3516299" y="3878042"/>
          <a:ext cx="604838" cy="323850"/>
        </p:xfrm>
        <a:graphic>
          <a:graphicData uri="http://schemas.openxmlformats.org/presentationml/2006/ole">
            <mc:AlternateContent xmlns:mc="http://schemas.openxmlformats.org/markup-compatibility/2006">
              <mc:Choice xmlns:v="urn:schemas-microsoft-com:vml" Requires="v">
                <p:oleObj name="Equation" r:id="rId12" imgW="355320" imgH="190440" progId="Equation.DSMT4">
                  <p:embed/>
                </p:oleObj>
              </mc:Choice>
              <mc:Fallback>
                <p:oleObj name="Equation" r:id="rId12" imgW="355320" imgH="19044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16299" y="3878042"/>
                        <a:ext cx="604838"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Μέθοδος του </a:t>
            </a:r>
            <a:r>
              <a:rPr lang="en-US" dirty="0"/>
              <a:t>Jacobi </a:t>
            </a:r>
            <a:r>
              <a:rPr lang="el-GR" dirty="0"/>
              <a:t>και Μέθοδος των </a:t>
            </a:r>
            <a:r>
              <a:rPr lang="en-US" dirty="0"/>
              <a:t>Gauss – Seidel</a:t>
            </a:r>
            <a:endParaRPr lang="el-GR" dirty="0"/>
          </a:p>
        </p:txBody>
      </p:sp>
      <p:sp>
        <p:nvSpPr>
          <p:cNvPr id="3" name="2 - Θέση περιεχομένου"/>
          <p:cNvSpPr>
            <a:spLocks noGrp="1"/>
          </p:cNvSpPr>
          <p:nvPr>
            <p:ph idx="1"/>
          </p:nvPr>
        </p:nvSpPr>
        <p:spPr>
          <a:xfrm>
            <a:off x="457200" y="1445082"/>
            <a:ext cx="8229600" cy="4770000"/>
          </a:xfrm>
        </p:spPr>
        <p:txBody>
          <a:bodyPr>
            <a:normAutofit fontScale="92500" lnSpcReduction="10000"/>
          </a:bodyPr>
          <a:lstStyle/>
          <a:p>
            <a:pPr marL="0" indent="0">
              <a:spcBef>
                <a:spcPts val="600"/>
              </a:spcBef>
              <a:buNone/>
            </a:pPr>
            <a:r>
              <a:rPr lang="el-GR" sz="2200" b="1" dirty="0"/>
              <a:t>Εφαρμογή μεθόδου</a:t>
            </a:r>
            <a:endParaRPr lang="en-US" sz="2200" dirty="0"/>
          </a:p>
          <a:p>
            <a:pPr marL="0" indent="0">
              <a:spcBef>
                <a:spcPts val="600"/>
              </a:spcBef>
              <a:buNone/>
            </a:pPr>
            <a:r>
              <a:rPr lang="el-GR" sz="2200" dirty="0"/>
              <a:t>Αν στις παραπάνω σχέσεις θέσουμε</a:t>
            </a:r>
            <a:r>
              <a:rPr lang="en-US" sz="2200" dirty="0"/>
              <a:t>                                                   </a:t>
            </a:r>
            <a:r>
              <a:rPr lang="el-GR" sz="2200" dirty="0"/>
              <a:t>        μπορούμε να πάρουμε διαδοχικά τις παρακάτω προσεγγίσεις της λύσης:</a:t>
            </a:r>
            <a:endParaRPr lang="en-US" sz="2200" dirty="0"/>
          </a:p>
          <a:p>
            <a:pPr marL="0" indent="0">
              <a:spcBef>
                <a:spcPts val="600"/>
              </a:spcBef>
              <a:buNone/>
            </a:pPr>
            <a:endParaRPr lang="en-US" sz="2200" dirty="0"/>
          </a:p>
          <a:p>
            <a:pPr marL="0" indent="0">
              <a:spcBef>
                <a:spcPts val="600"/>
              </a:spcBef>
              <a:buNone/>
            </a:pPr>
            <a:endParaRPr lang="en-US" sz="2200" dirty="0"/>
          </a:p>
          <a:p>
            <a:pPr marL="0" indent="0">
              <a:spcBef>
                <a:spcPts val="600"/>
              </a:spcBef>
              <a:buNone/>
            </a:pPr>
            <a:endParaRPr lang="en-US" sz="2200" dirty="0"/>
          </a:p>
          <a:p>
            <a:pPr marL="0" indent="0">
              <a:spcBef>
                <a:spcPts val="600"/>
              </a:spcBef>
              <a:buNone/>
            </a:pPr>
            <a:endParaRPr lang="el-GR" sz="2200" dirty="0"/>
          </a:p>
          <a:p>
            <a:pPr marL="0" indent="0">
              <a:spcBef>
                <a:spcPts val="600"/>
              </a:spcBef>
              <a:buNone/>
            </a:pPr>
            <a:endParaRPr lang="en-US" sz="2200" dirty="0"/>
          </a:p>
          <a:p>
            <a:pPr marL="0" indent="0">
              <a:spcBef>
                <a:spcPts val="1200"/>
              </a:spcBef>
              <a:buNone/>
            </a:pPr>
            <a:r>
              <a:rPr lang="el-GR" sz="2200" dirty="0"/>
              <a:t>Παρατηρούμε ότι οι δύο τελευταίες προσεγγίσεις ταυτίζονται, δηλαδή ικανοποιούν το κριτήριο τερματισμού:</a:t>
            </a:r>
            <a:endParaRPr lang="en-US" sz="2200" dirty="0"/>
          </a:p>
          <a:p>
            <a:pPr marL="0" indent="0">
              <a:spcBef>
                <a:spcPts val="600"/>
              </a:spcBef>
              <a:buNone/>
            </a:pPr>
            <a:endParaRPr lang="el-GR" sz="2200" dirty="0"/>
          </a:p>
          <a:p>
            <a:pPr marL="0" indent="0">
              <a:spcBef>
                <a:spcPts val="600"/>
              </a:spcBef>
              <a:buNone/>
            </a:pPr>
            <a:endParaRPr lang="el-GR" sz="2200" dirty="0"/>
          </a:p>
          <a:p>
            <a:pPr marL="0" indent="0">
              <a:spcBef>
                <a:spcPts val="2400"/>
              </a:spcBef>
              <a:buNone/>
            </a:pPr>
            <a:r>
              <a:rPr lang="el-GR" sz="2200" dirty="0"/>
              <a:t>για την προσέγγιση της λύσης με</a:t>
            </a:r>
            <a:r>
              <a:rPr lang="en-US" sz="2200" dirty="0"/>
              <a:t>      </a:t>
            </a:r>
            <a:r>
              <a:rPr lang="el-GR" sz="2200" dirty="0"/>
              <a:t> σημαντικά ψηφία.</a:t>
            </a:r>
          </a:p>
        </p:txBody>
      </p:sp>
      <p:graphicFrame>
        <p:nvGraphicFramePr>
          <p:cNvPr id="133122" name="Object 2"/>
          <p:cNvGraphicFramePr>
            <a:graphicFrameLocks noChangeAspect="1"/>
          </p:cNvGraphicFramePr>
          <p:nvPr>
            <p:extLst>
              <p:ext uri="{D42A27DB-BD31-4B8C-83A1-F6EECF244321}">
                <p14:modId xmlns:p14="http://schemas.microsoft.com/office/powerpoint/2010/main" val="280095584"/>
              </p:ext>
            </p:extLst>
          </p:nvPr>
        </p:nvGraphicFramePr>
        <p:xfrm>
          <a:off x="4350278" y="1655098"/>
          <a:ext cx="3368675" cy="582612"/>
        </p:xfrm>
        <a:graphic>
          <a:graphicData uri="http://schemas.openxmlformats.org/presentationml/2006/ole">
            <mc:AlternateContent xmlns:mc="http://schemas.openxmlformats.org/markup-compatibility/2006">
              <mc:Choice xmlns:v="urn:schemas-microsoft-com:vml" Requires="v">
                <p:oleObj name="Equation" r:id="rId2" imgW="1981080" imgH="342720" progId="Equation.DSMT4">
                  <p:embed/>
                </p:oleObj>
              </mc:Choice>
              <mc:Fallback>
                <p:oleObj name="Equation" r:id="rId2" imgW="1981080" imgH="3427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278" y="1655098"/>
                        <a:ext cx="3368675"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3" name="Object 3"/>
          <p:cNvGraphicFramePr>
            <a:graphicFrameLocks noChangeAspect="1"/>
          </p:cNvGraphicFramePr>
          <p:nvPr>
            <p:extLst>
              <p:ext uri="{D42A27DB-BD31-4B8C-83A1-F6EECF244321}">
                <p14:modId xmlns:p14="http://schemas.microsoft.com/office/powerpoint/2010/main" val="3325380904"/>
              </p:ext>
            </p:extLst>
          </p:nvPr>
        </p:nvGraphicFramePr>
        <p:xfrm>
          <a:off x="2500298" y="2407741"/>
          <a:ext cx="3627438" cy="1770062"/>
        </p:xfrm>
        <a:graphic>
          <a:graphicData uri="http://schemas.openxmlformats.org/presentationml/2006/ole">
            <mc:AlternateContent xmlns:mc="http://schemas.openxmlformats.org/markup-compatibility/2006">
              <mc:Choice xmlns:v="urn:schemas-microsoft-com:vml" Requires="v">
                <p:oleObj name="Equation" r:id="rId4" imgW="2133360" imgH="1041120" progId="Equation.DSMT4">
                  <p:embed/>
                </p:oleObj>
              </mc:Choice>
              <mc:Fallback>
                <p:oleObj name="Equation" r:id="rId4" imgW="2133360" imgH="10411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298" y="2407741"/>
                        <a:ext cx="3627438" cy="177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5" name="Object 5"/>
          <p:cNvGraphicFramePr>
            <a:graphicFrameLocks noChangeAspect="1"/>
          </p:cNvGraphicFramePr>
          <p:nvPr>
            <p:extLst>
              <p:ext uri="{D42A27DB-BD31-4B8C-83A1-F6EECF244321}">
                <p14:modId xmlns:p14="http://schemas.microsoft.com/office/powerpoint/2010/main" val="2046136270"/>
              </p:ext>
            </p:extLst>
          </p:nvPr>
        </p:nvGraphicFramePr>
        <p:xfrm>
          <a:off x="3993088" y="5874336"/>
          <a:ext cx="298450" cy="252413"/>
        </p:xfrm>
        <a:graphic>
          <a:graphicData uri="http://schemas.openxmlformats.org/presentationml/2006/ole">
            <mc:AlternateContent xmlns:mc="http://schemas.openxmlformats.org/markup-compatibility/2006">
              <mc:Choice xmlns:v="urn:schemas-microsoft-com:vml" Requires="v">
                <p:oleObj name="Equation" r:id="rId6" imgW="164880" imgH="139680" progId="Equation.DSMT4">
                  <p:embed/>
                </p:oleObj>
              </mc:Choice>
              <mc:Fallback>
                <p:oleObj name="Equation" r:id="rId6" imgW="164880" imgH="1396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3088" y="5874336"/>
                        <a:ext cx="29845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6" name="Object 6"/>
          <p:cNvGraphicFramePr>
            <a:graphicFrameLocks noChangeAspect="1"/>
          </p:cNvGraphicFramePr>
          <p:nvPr>
            <p:extLst>
              <p:ext uri="{D42A27DB-BD31-4B8C-83A1-F6EECF244321}">
                <p14:modId xmlns:p14="http://schemas.microsoft.com/office/powerpoint/2010/main" val="2353353424"/>
              </p:ext>
            </p:extLst>
          </p:nvPr>
        </p:nvGraphicFramePr>
        <p:xfrm>
          <a:off x="3571868" y="4854279"/>
          <a:ext cx="2201862" cy="993775"/>
        </p:xfrm>
        <a:graphic>
          <a:graphicData uri="http://schemas.openxmlformats.org/presentationml/2006/ole">
            <mc:AlternateContent xmlns:mc="http://schemas.openxmlformats.org/markup-compatibility/2006">
              <mc:Choice xmlns:v="urn:schemas-microsoft-com:vml" Requires="v">
                <p:oleObj name="Equation" r:id="rId8" imgW="1295280" imgH="583920" progId="Equation.DSMT4">
                  <p:embed/>
                </p:oleObj>
              </mc:Choice>
              <mc:Fallback>
                <p:oleObj name="Equation" r:id="rId8" imgW="1295280" imgH="58392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1868" y="4854279"/>
                        <a:ext cx="2201862"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57200" y="1357200"/>
            <a:ext cx="8229600" cy="4770000"/>
          </a:xfrm>
        </p:spPr>
        <p:txBody>
          <a:bodyPr>
            <a:normAutofit/>
          </a:bodyPr>
          <a:lstStyle/>
          <a:p>
            <a:pPr>
              <a:lnSpc>
                <a:spcPct val="110000"/>
              </a:lnSpc>
            </a:pPr>
            <a:r>
              <a:rPr lang="el-GR" sz="2200" b="1" dirty="0"/>
              <a:t>Ορισμός: </a:t>
            </a:r>
            <a:r>
              <a:rPr lang="el-GR" sz="2200" dirty="0"/>
              <a:t>Σαν </a:t>
            </a:r>
            <a:r>
              <a:rPr lang="el-GR" sz="2200" b="1" dirty="0"/>
              <a:t>ανάστροφο μητρώο </a:t>
            </a:r>
            <a:r>
              <a:rPr lang="el-GR" sz="2200" dirty="0"/>
              <a:t>ενός μητρώου </a:t>
            </a:r>
            <a:r>
              <a:rPr lang="el-GR" sz="2200" dirty="0">
                <a:solidFill>
                  <a:schemeClr val="bg1"/>
                </a:solidFill>
              </a:rPr>
              <a:t>….. </a:t>
            </a:r>
            <a:r>
              <a:rPr lang="el-GR" sz="2200" dirty="0"/>
              <a:t>                                            ορίζεται το μητρώο                                                                </a:t>
            </a:r>
            <a:r>
              <a:rPr lang="el-GR" sz="2200" dirty="0">
                <a:solidFill>
                  <a:schemeClr val="bg1"/>
                </a:solidFill>
              </a:rPr>
              <a:t>…</a:t>
            </a:r>
            <a:endParaRPr lang="el-GR" sz="2200" dirty="0"/>
          </a:p>
          <a:p>
            <a:pPr lvl="1">
              <a:lnSpc>
                <a:spcPct val="110000"/>
              </a:lnSpc>
            </a:pPr>
            <a:r>
              <a:rPr lang="el-GR" sz="2000" dirty="0"/>
              <a:t>Τα στοιχεία των γραμμών του      γίνονται στοιχεία των στηλών του </a:t>
            </a:r>
            <a:r>
              <a:rPr lang="el-GR" sz="2000" dirty="0">
                <a:solidFill>
                  <a:schemeClr val="bg1"/>
                </a:solidFill>
              </a:rPr>
              <a:t>… 	    </a:t>
            </a:r>
            <a:r>
              <a:rPr lang="el-GR" sz="2000" dirty="0"/>
              <a:t>ενώ τα στοιχεία των στηλών του       γίνονται στοιχεία των γραμμών του</a:t>
            </a:r>
          </a:p>
          <a:p>
            <a:pPr>
              <a:lnSpc>
                <a:spcPct val="110000"/>
              </a:lnSpc>
              <a:spcBef>
                <a:spcPts val="1800"/>
              </a:spcBef>
            </a:pPr>
            <a:r>
              <a:rPr lang="el-GR" sz="2200" b="1" dirty="0"/>
              <a:t>Ορισμός: </a:t>
            </a:r>
            <a:r>
              <a:rPr lang="el-GR" sz="2200" dirty="0"/>
              <a:t>Το μητρώο      για το οποίο ισχύει η ισότητα            ονομάζεται </a:t>
            </a:r>
            <a:r>
              <a:rPr lang="el-GR" sz="2200" b="1" dirty="0"/>
              <a:t>συμμετρικό μητρώο</a:t>
            </a:r>
            <a:r>
              <a:rPr lang="el-GR" sz="2200" dirty="0"/>
              <a:t>. </a:t>
            </a:r>
          </a:p>
          <a:p>
            <a:pPr lvl="1">
              <a:lnSpc>
                <a:spcPct val="110000"/>
              </a:lnSpc>
            </a:pPr>
            <a:r>
              <a:rPr lang="el-GR" sz="2000" dirty="0"/>
              <a:t>Στην περίπτωση όπου τα στοιχεία ενός μητρώου      είναι μιγαδικοί αριθμοί και ισχύει ότι                τότε το μητρώο ονομάζεται </a:t>
            </a:r>
            <a:r>
              <a:rPr lang="el-GR" sz="2000" b="1" dirty="0" err="1"/>
              <a:t>Ερμιτιανό</a:t>
            </a:r>
            <a:r>
              <a:rPr lang="el-GR" sz="2000" b="1" dirty="0"/>
              <a:t> μητρώο</a:t>
            </a:r>
            <a:r>
              <a:rPr lang="el-GR" sz="2000" dirty="0"/>
              <a:t>. </a:t>
            </a:r>
          </a:p>
          <a:p>
            <a:pPr lvl="1">
              <a:lnSpc>
                <a:spcPct val="110000"/>
              </a:lnSpc>
            </a:pPr>
            <a:r>
              <a:rPr lang="el-GR" sz="2000" dirty="0"/>
              <a:t>Το μητρώο                                         αποτελείται από τα αντίστοιχα συζυγή μιγαδικά στοιχεία του ανάστροφου του μητρώου  </a:t>
            </a:r>
          </a:p>
          <a:p>
            <a:pPr>
              <a:lnSpc>
                <a:spcPct val="110000"/>
              </a:lnSpc>
            </a:pPr>
            <a:endParaRPr lang="el-GR" sz="2400" dirty="0"/>
          </a:p>
          <a:p>
            <a:endParaRPr lang="el-GR" dirty="0"/>
          </a:p>
        </p:txBody>
      </p:sp>
      <p:graphicFrame>
        <p:nvGraphicFramePr>
          <p:cNvPr id="124930" name="Object 2"/>
          <p:cNvGraphicFramePr>
            <a:graphicFrameLocks noChangeAspect="1"/>
          </p:cNvGraphicFramePr>
          <p:nvPr>
            <p:extLst>
              <p:ext uri="{D42A27DB-BD31-4B8C-83A1-F6EECF244321}">
                <p14:modId xmlns:p14="http://schemas.microsoft.com/office/powerpoint/2010/main" val="3100680589"/>
              </p:ext>
            </p:extLst>
          </p:nvPr>
        </p:nvGraphicFramePr>
        <p:xfrm>
          <a:off x="6571826" y="1307391"/>
          <a:ext cx="1350963" cy="595313"/>
        </p:xfrm>
        <a:graphic>
          <a:graphicData uri="http://schemas.openxmlformats.org/presentationml/2006/ole">
            <mc:AlternateContent xmlns:mc="http://schemas.openxmlformats.org/markup-compatibility/2006">
              <mc:Choice xmlns:v="urn:schemas-microsoft-com:vml" Requires="v">
                <p:oleObj name="Equation" r:id="rId2" imgW="711000" imgH="330120" progId="Equation.DSMT4">
                  <p:embed/>
                </p:oleObj>
              </mc:Choice>
              <mc:Fallback>
                <p:oleObj name="Equation" r:id="rId2" imgW="711000" imgH="3301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826" y="1307391"/>
                        <a:ext cx="1350963"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1" name="Object 3"/>
          <p:cNvGraphicFramePr>
            <a:graphicFrameLocks noChangeAspect="1"/>
          </p:cNvGraphicFramePr>
          <p:nvPr>
            <p:extLst>
              <p:ext uri="{D42A27DB-BD31-4B8C-83A1-F6EECF244321}">
                <p14:modId xmlns:p14="http://schemas.microsoft.com/office/powerpoint/2010/main" val="1905379892"/>
              </p:ext>
            </p:extLst>
          </p:nvPr>
        </p:nvGraphicFramePr>
        <p:xfrm>
          <a:off x="3148241" y="1657350"/>
          <a:ext cx="1617663" cy="595313"/>
        </p:xfrm>
        <a:graphic>
          <a:graphicData uri="http://schemas.openxmlformats.org/presentationml/2006/ole">
            <mc:AlternateContent xmlns:mc="http://schemas.openxmlformats.org/markup-compatibility/2006">
              <mc:Choice xmlns:v="urn:schemas-microsoft-com:vml" Requires="v">
                <p:oleObj name="Equation" r:id="rId4" imgW="850680" imgH="330120" progId="Equation.DSMT4">
                  <p:embed/>
                </p:oleObj>
              </mc:Choice>
              <mc:Fallback>
                <p:oleObj name="Equation" r:id="rId4" imgW="850680" imgH="3301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8241" y="1657350"/>
                        <a:ext cx="1617663"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3" name="Object 5"/>
          <p:cNvGraphicFramePr>
            <a:graphicFrameLocks noChangeAspect="1"/>
          </p:cNvGraphicFramePr>
          <p:nvPr>
            <p:extLst>
              <p:ext uri="{D42A27DB-BD31-4B8C-83A1-F6EECF244321}">
                <p14:modId xmlns:p14="http://schemas.microsoft.com/office/powerpoint/2010/main" val="679144340"/>
              </p:ext>
            </p:extLst>
          </p:nvPr>
        </p:nvGraphicFramePr>
        <p:xfrm>
          <a:off x="4391141" y="2200862"/>
          <a:ext cx="258763" cy="280988"/>
        </p:xfrm>
        <a:graphic>
          <a:graphicData uri="http://schemas.openxmlformats.org/presentationml/2006/ole">
            <mc:AlternateContent xmlns:mc="http://schemas.openxmlformats.org/markup-compatibility/2006">
              <mc:Choice xmlns:v="urn:schemas-microsoft-com:vml" Requires="v">
                <p:oleObj name="Equation" r:id="rId6" imgW="152280" imgH="164880" progId="Equation.DSMT4">
                  <p:embed/>
                </p:oleObj>
              </mc:Choice>
              <mc:Fallback>
                <p:oleObj name="Equation" r:id="rId6" imgW="152280" imgH="1648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1141" y="2200862"/>
                        <a:ext cx="25876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4" name="Object 6"/>
          <p:cNvGraphicFramePr>
            <a:graphicFrameLocks noChangeAspect="1"/>
          </p:cNvGraphicFramePr>
          <p:nvPr>
            <p:extLst>
              <p:ext uri="{D42A27DB-BD31-4B8C-83A1-F6EECF244321}">
                <p14:modId xmlns:p14="http://schemas.microsoft.com/office/powerpoint/2010/main" val="2313056031"/>
              </p:ext>
            </p:extLst>
          </p:nvPr>
        </p:nvGraphicFramePr>
        <p:xfrm>
          <a:off x="5021042" y="2505289"/>
          <a:ext cx="366713" cy="323850"/>
        </p:xfrm>
        <a:graphic>
          <a:graphicData uri="http://schemas.openxmlformats.org/presentationml/2006/ole">
            <mc:AlternateContent xmlns:mc="http://schemas.openxmlformats.org/markup-compatibility/2006">
              <mc:Choice xmlns:v="urn:schemas-microsoft-com:vml" Requires="v">
                <p:oleObj name="Equation" r:id="rId8" imgW="215640" imgH="190440" progId="Equation.DSMT4">
                  <p:embed/>
                </p:oleObj>
              </mc:Choice>
              <mc:Fallback>
                <p:oleObj name="Equation" r:id="rId8" imgW="215640" imgH="1904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1042" y="2505289"/>
                        <a:ext cx="3667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5" name="Object 7"/>
          <p:cNvGraphicFramePr>
            <a:graphicFrameLocks noChangeAspect="1"/>
          </p:cNvGraphicFramePr>
          <p:nvPr>
            <p:extLst>
              <p:ext uri="{D42A27DB-BD31-4B8C-83A1-F6EECF244321}">
                <p14:modId xmlns:p14="http://schemas.microsoft.com/office/powerpoint/2010/main" val="4054590924"/>
              </p:ext>
            </p:extLst>
          </p:nvPr>
        </p:nvGraphicFramePr>
        <p:xfrm>
          <a:off x="2688065" y="2888336"/>
          <a:ext cx="301625" cy="303212"/>
        </p:xfrm>
        <a:graphic>
          <a:graphicData uri="http://schemas.openxmlformats.org/presentationml/2006/ole">
            <mc:AlternateContent xmlns:mc="http://schemas.openxmlformats.org/markup-compatibility/2006">
              <mc:Choice xmlns:v="urn:schemas-microsoft-com:vml" Requires="v">
                <p:oleObj name="Equation" r:id="rId10" imgW="177480" imgH="177480" progId="Equation.DSMT4">
                  <p:embed/>
                </p:oleObj>
              </mc:Choice>
              <mc:Fallback>
                <p:oleObj name="Equation" r:id="rId10" imgW="177480" imgH="1774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88065" y="2888336"/>
                        <a:ext cx="30162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6" name="Object 8"/>
          <p:cNvGraphicFramePr>
            <a:graphicFrameLocks noChangeAspect="1"/>
          </p:cNvGraphicFramePr>
          <p:nvPr>
            <p:extLst>
              <p:ext uri="{D42A27DB-BD31-4B8C-83A1-F6EECF244321}">
                <p14:modId xmlns:p14="http://schemas.microsoft.com/office/powerpoint/2010/main" val="3039670958"/>
              </p:ext>
            </p:extLst>
          </p:nvPr>
        </p:nvGraphicFramePr>
        <p:xfrm>
          <a:off x="3290661" y="3453948"/>
          <a:ext cx="274638" cy="300037"/>
        </p:xfrm>
        <a:graphic>
          <a:graphicData uri="http://schemas.openxmlformats.org/presentationml/2006/ole">
            <mc:AlternateContent xmlns:mc="http://schemas.openxmlformats.org/markup-compatibility/2006">
              <mc:Choice xmlns:v="urn:schemas-microsoft-com:vml" Requires="v">
                <p:oleObj name="Equation" r:id="rId12" imgW="152280" imgH="164880" progId="Equation.DSMT4">
                  <p:embed/>
                </p:oleObj>
              </mc:Choice>
              <mc:Fallback>
                <p:oleObj name="Equation" r:id="rId12" imgW="152280" imgH="1648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90661" y="3453948"/>
                        <a:ext cx="274638"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7" name="Object 9"/>
          <p:cNvGraphicFramePr>
            <a:graphicFrameLocks noChangeAspect="1"/>
          </p:cNvGraphicFramePr>
          <p:nvPr>
            <p:extLst>
              <p:ext uri="{D42A27DB-BD31-4B8C-83A1-F6EECF244321}">
                <p14:modId xmlns:p14="http://schemas.microsoft.com/office/powerpoint/2010/main" val="2650042535"/>
              </p:ext>
            </p:extLst>
          </p:nvPr>
        </p:nvGraphicFramePr>
        <p:xfrm>
          <a:off x="7018564" y="3411087"/>
          <a:ext cx="841375" cy="341312"/>
        </p:xfrm>
        <a:graphic>
          <a:graphicData uri="http://schemas.openxmlformats.org/presentationml/2006/ole">
            <mc:AlternateContent xmlns:mc="http://schemas.openxmlformats.org/markup-compatibility/2006">
              <mc:Choice xmlns:v="urn:schemas-microsoft-com:vml" Requires="v">
                <p:oleObj name="Equation" r:id="rId14" imgW="469800" imgH="190440" progId="Equation.DSMT4">
                  <p:embed/>
                </p:oleObj>
              </mc:Choice>
              <mc:Fallback>
                <p:oleObj name="Equation" r:id="rId14" imgW="469800" imgH="19044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8564" y="3411087"/>
                        <a:ext cx="84137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8" name="Object 10"/>
          <p:cNvGraphicFramePr>
            <a:graphicFrameLocks noChangeAspect="1"/>
          </p:cNvGraphicFramePr>
          <p:nvPr>
            <p:extLst>
              <p:ext uri="{D42A27DB-BD31-4B8C-83A1-F6EECF244321}">
                <p14:modId xmlns:p14="http://schemas.microsoft.com/office/powerpoint/2010/main" val="4272247116"/>
              </p:ext>
            </p:extLst>
          </p:nvPr>
        </p:nvGraphicFramePr>
        <p:xfrm>
          <a:off x="6302852" y="4232286"/>
          <a:ext cx="274637" cy="300038"/>
        </p:xfrm>
        <a:graphic>
          <a:graphicData uri="http://schemas.openxmlformats.org/presentationml/2006/ole">
            <mc:AlternateContent xmlns:mc="http://schemas.openxmlformats.org/markup-compatibility/2006">
              <mc:Choice xmlns:v="urn:schemas-microsoft-com:vml" Requires="v">
                <p:oleObj name="Equation" r:id="rId16" imgW="152280" imgH="164880" progId="Equation.DSMT4">
                  <p:embed/>
                </p:oleObj>
              </mc:Choice>
              <mc:Fallback>
                <p:oleObj name="Equation" r:id="rId16" imgW="152280" imgH="16488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02852" y="4232286"/>
                        <a:ext cx="274637"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9" name="Object 11"/>
          <p:cNvGraphicFramePr>
            <a:graphicFrameLocks noChangeAspect="1"/>
          </p:cNvGraphicFramePr>
          <p:nvPr>
            <p:extLst>
              <p:ext uri="{D42A27DB-BD31-4B8C-83A1-F6EECF244321}">
                <p14:modId xmlns:p14="http://schemas.microsoft.com/office/powerpoint/2010/main" val="2703978691"/>
              </p:ext>
            </p:extLst>
          </p:nvPr>
        </p:nvGraphicFramePr>
        <p:xfrm>
          <a:off x="3582990" y="4538683"/>
          <a:ext cx="842962" cy="387350"/>
        </p:xfrm>
        <a:graphic>
          <a:graphicData uri="http://schemas.openxmlformats.org/presentationml/2006/ole">
            <mc:AlternateContent xmlns:mc="http://schemas.openxmlformats.org/markup-compatibility/2006">
              <mc:Choice xmlns:v="urn:schemas-microsoft-com:vml" Requires="v">
                <p:oleObj name="Equation" r:id="rId17" imgW="495000" imgH="228600" progId="Equation.DSMT4">
                  <p:embed/>
                </p:oleObj>
              </mc:Choice>
              <mc:Fallback>
                <p:oleObj name="Equation" r:id="rId17" imgW="495000" imgH="22860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82990" y="4538683"/>
                        <a:ext cx="842962"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40" name="Object 12"/>
          <p:cNvGraphicFramePr>
            <a:graphicFrameLocks noChangeAspect="1"/>
          </p:cNvGraphicFramePr>
          <p:nvPr>
            <p:extLst>
              <p:ext uri="{D42A27DB-BD31-4B8C-83A1-F6EECF244321}">
                <p14:modId xmlns:p14="http://schemas.microsoft.com/office/powerpoint/2010/main" val="2945251856"/>
              </p:ext>
            </p:extLst>
          </p:nvPr>
        </p:nvGraphicFramePr>
        <p:xfrm>
          <a:off x="2428860" y="5192713"/>
          <a:ext cx="2268538" cy="517525"/>
        </p:xfrm>
        <a:graphic>
          <a:graphicData uri="http://schemas.openxmlformats.org/presentationml/2006/ole">
            <mc:AlternateContent xmlns:mc="http://schemas.openxmlformats.org/markup-compatibility/2006">
              <mc:Choice xmlns:v="urn:schemas-microsoft-com:vml" Requires="v">
                <p:oleObj name="Equation" r:id="rId19" imgW="1333440" imgH="304560" progId="Equation.DSMT4">
                  <p:embed/>
                </p:oleObj>
              </mc:Choice>
              <mc:Fallback>
                <p:oleObj name="Equation" r:id="rId19" imgW="1333440" imgH="30456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28860" y="5192713"/>
                        <a:ext cx="22685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42" name="Object 14"/>
          <p:cNvGraphicFramePr>
            <a:graphicFrameLocks noChangeAspect="1"/>
          </p:cNvGraphicFramePr>
          <p:nvPr>
            <p:extLst>
              <p:ext uri="{D42A27DB-BD31-4B8C-83A1-F6EECF244321}">
                <p14:modId xmlns:p14="http://schemas.microsoft.com/office/powerpoint/2010/main" val="3730822699"/>
              </p:ext>
            </p:extLst>
          </p:nvPr>
        </p:nvGraphicFramePr>
        <p:xfrm>
          <a:off x="1285830" y="2501434"/>
          <a:ext cx="366712" cy="323850"/>
        </p:xfrm>
        <a:graphic>
          <a:graphicData uri="http://schemas.openxmlformats.org/presentationml/2006/ole">
            <mc:AlternateContent xmlns:mc="http://schemas.openxmlformats.org/markup-compatibility/2006">
              <mc:Choice xmlns:v="urn:schemas-microsoft-com:vml" Requires="v">
                <p:oleObj name="Equation" r:id="rId21" imgW="215640" imgH="190440" progId="Equation.DSMT4">
                  <p:embed/>
                </p:oleObj>
              </mc:Choice>
              <mc:Fallback>
                <p:oleObj name="Equation" r:id="rId21" imgW="215640" imgH="190440" progId="Equation.DSMT4">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5830" y="2501434"/>
                        <a:ext cx="36671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43" name="Object 15"/>
          <p:cNvGraphicFramePr>
            <a:graphicFrameLocks noChangeAspect="1"/>
          </p:cNvGraphicFramePr>
          <p:nvPr>
            <p:extLst>
              <p:ext uri="{D42A27DB-BD31-4B8C-83A1-F6EECF244321}">
                <p14:modId xmlns:p14="http://schemas.microsoft.com/office/powerpoint/2010/main" val="1450632632"/>
              </p:ext>
            </p:extLst>
          </p:nvPr>
        </p:nvGraphicFramePr>
        <p:xfrm>
          <a:off x="7199333" y="5657697"/>
          <a:ext cx="301625" cy="303213"/>
        </p:xfrm>
        <a:graphic>
          <a:graphicData uri="http://schemas.openxmlformats.org/presentationml/2006/ole">
            <mc:AlternateContent xmlns:mc="http://schemas.openxmlformats.org/markup-compatibility/2006">
              <mc:Choice xmlns:v="urn:schemas-microsoft-com:vml" Requires="v">
                <p:oleObj name="Equation" r:id="rId22" imgW="177480" imgH="177480" progId="Equation.DSMT4">
                  <p:embed/>
                </p:oleObj>
              </mc:Choice>
              <mc:Fallback>
                <p:oleObj name="Equation" r:id="rId22" imgW="177480" imgH="177480" progId="Equation.DSMT4">
                  <p:embed/>
                  <p:pic>
                    <p:nvPicPr>
                      <p:cNvPr id="0"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99333" y="5657697"/>
                        <a:ext cx="301625"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43345" y="1357200"/>
            <a:ext cx="8229600" cy="4770000"/>
          </a:xfrm>
        </p:spPr>
        <p:txBody>
          <a:bodyPr>
            <a:normAutofit/>
          </a:bodyPr>
          <a:lstStyle/>
          <a:p>
            <a:r>
              <a:rPr lang="el-GR" sz="2400" b="1" dirty="0"/>
              <a:t>Ορισμός: </a:t>
            </a:r>
            <a:r>
              <a:rPr lang="el-GR" sz="2400" dirty="0"/>
              <a:t>Δύο μητρώα                                  τάξης            είναι </a:t>
            </a:r>
            <a:r>
              <a:rPr lang="el-GR" sz="2400" b="1" dirty="0"/>
              <a:t>ίσα </a:t>
            </a:r>
            <a:r>
              <a:rPr lang="el-GR" sz="2400" dirty="0"/>
              <a:t>όταν για τα στοιχεία τους ισχύει ότι: </a:t>
            </a:r>
            <a:endParaRPr lang="el-GR" sz="1200" dirty="0"/>
          </a:p>
          <a:p>
            <a:pPr>
              <a:buNone/>
            </a:pPr>
            <a:r>
              <a:rPr lang="el-GR" sz="1200" dirty="0"/>
              <a:t>	</a:t>
            </a:r>
          </a:p>
          <a:p>
            <a:pPr>
              <a:spcBef>
                <a:spcPts val="600"/>
              </a:spcBef>
              <a:buNone/>
            </a:pPr>
            <a:r>
              <a:rPr lang="el-GR" sz="2400" dirty="0"/>
              <a:t>	</a:t>
            </a:r>
          </a:p>
          <a:p>
            <a:pPr>
              <a:spcBef>
                <a:spcPts val="600"/>
              </a:spcBef>
              <a:buNone/>
            </a:pPr>
            <a:r>
              <a:rPr lang="el-GR" sz="2400" dirty="0"/>
              <a:t>	Δηλαδή τα στοιχεία των ίσων μητρώων στις ίδιες θέσεις είναι ίσα.</a:t>
            </a:r>
          </a:p>
          <a:p>
            <a:pPr>
              <a:spcBef>
                <a:spcPts val="1800"/>
              </a:spcBef>
            </a:pPr>
            <a:r>
              <a:rPr lang="el-GR" sz="2400" b="1" dirty="0"/>
              <a:t>Ορισμός: </a:t>
            </a:r>
            <a:r>
              <a:rPr lang="el-GR" sz="2400" dirty="0"/>
              <a:t>Ως </a:t>
            </a:r>
            <a:r>
              <a:rPr lang="el-GR" sz="2400" b="1" dirty="0"/>
              <a:t>άθροισμα δύο μητρώων                                  </a:t>
            </a:r>
            <a:r>
              <a:rPr lang="el-GR" sz="2400" dirty="0"/>
              <a:t>ίδιων τάξεων             ορίζεται το μητρώο              </a:t>
            </a:r>
            <a:r>
              <a:rPr lang="en-US" sz="2400" dirty="0"/>
              <a:t>   </a:t>
            </a:r>
            <a:r>
              <a:rPr lang="el-GR" sz="2400" dirty="0"/>
              <a:t>τάξης           του οποίου τα στοιχεία ορίζονται ως εξής:</a:t>
            </a:r>
          </a:p>
          <a:p>
            <a:pPr>
              <a:spcBef>
                <a:spcPts val="1800"/>
              </a:spcBef>
            </a:pPr>
            <a:endParaRPr lang="el-GR" sz="2400" dirty="0"/>
          </a:p>
          <a:p>
            <a:pPr>
              <a:spcBef>
                <a:spcPts val="600"/>
              </a:spcBef>
              <a:buNone/>
            </a:pPr>
            <a:r>
              <a:rPr lang="el-GR" sz="2400" dirty="0"/>
              <a:t>	Την αντίστοιχη πράξη τη συμβολίζουμε ως </a:t>
            </a:r>
          </a:p>
        </p:txBody>
      </p:sp>
      <p:graphicFrame>
        <p:nvGraphicFramePr>
          <p:cNvPr id="126978" name="Object 2"/>
          <p:cNvGraphicFramePr>
            <a:graphicFrameLocks noChangeAspect="1"/>
          </p:cNvGraphicFramePr>
          <p:nvPr>
            <p:extLst>
              <p:ext uri="{D42A27DB-BD31-4B8C-83A1-F6EECF244321}">
                <p14:modId xmlns:p14="http://schemas.microsoft.com/office/powerpoint/2010/main" val="112149478"/>
              </p:ext>
            </p:extLst>
          </p:nvPr>
        </p:nvGraphicFramePr>
        <p:xfrm>
          <a:off x="3697518" y="1304925"/>
          <a:ext cx="2309813" cy="557213"/>
        </p:xfrm>
        <a:graphic>
          <a:graphicData uri="http://schemas.openxmlformats.org/presentationml/2006/ole">
            <mc:AlternateContent xmlns:mc="http://schemas.openxmlformats.org/markup-compatibility/2006">
              <mc:Choice xmlns:v="urn:schemas-microsoft-com:vml" Requires="v">
                <p:oleObj name="Equation" r:id="rId2" imgW="1155600" imgH="279360" progId="Equation.DSMT4">
                  <p:embed/>
                </p:oleObj>
              </mc:Choice>
              <mc:Fallback>
                <p:oleObj name="Equation" r:id="rId2" imgW="1155600" imgH="2793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518" y="1304925"/>
                        <a:ext cx="2309813"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79" name="Object 3"/>
          <p:cNvGraphicFramePr>
            <a:graphicFrameLocks noChangeAspect="1"/>
          </p:cNvGraphicFramePr>
          <p:nvPr>
            <p:extLst>
              <p:ext uri="{D42A27DB-BD31-4B8C-83A1-F6EECF244321}">
                <p14:modId xmlns:p14="http://schemas.microsoft.com/office/powerpoint/2010/main" val="1037332518"/>
              </p:ext>
            </p:extLst>
          </p:nvPr>
        </p:nvGraphicFramePr>
        <p:xfrm>
          <a:off x="6739885" y="1469221"/>
          <a:ext cx="712787" cy="280987"/>
        </p:xfrm>
        <a:graphic>
          <a:graphicData uri="http://schemas.openxmlformats.org/presentationml/2006/ole">
            <mc:AlternateContent xmlns:mc="http://schemas.openxmlformats.org/markup-compatibility/2006">
              <mc:Choice xmlns:v="urn:schemas-microsoft-com:vml" Requires="v">
                <p:oleObj name="Equation" r:id="rId4" imgW="355320" imgH="139680" progId="Equation.DSMT4">
                  <p:embed/>
                </p:oleObj>
              </mc:Choice>
              <mc:Fallback>
                <p:oleObj name="Equation" r:id="rId4" imgW="355320" imgH="139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9885" y="1469221"/>
                        <a:ext cx="712787"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0" name="Object 4"/>
          <p:cNvGraphicFramePr>
            <a:graphicFrameLocks noChangeAspect="1"/>
          </p:cNvGraphicFramePr>
          <p:nvPr>
            <p:extLst>
              <p:ext uri="{D42A27DB-BD31-4B8C-83A1-F6EECF244321}">
                <p14:modId xmlns:p14="http://schemas.microsoft.com/office/powerpoint/2010/main" val="2129481422"/>
              </p:ext>
            </p:extLst>
          </p:nvPr>
        </p:nvGraphicFramePr>
        <p:xfrm>
          <a:off x="2707481" y="2300279"/>
          <a:ext cx="3729038" cy="508000"/>
        </p:xfrm>
        <a:graphic>
          <a:graphicData uri="http://schemas.openxmlformats.org/presentationml/2006/ole">
            <mc:AlternateContent xmlns:mc="http://schemas.openxmlformats.org/markup-compatibility/2006">
              <mc:Choice xmlns:v="urn:schemas-microsoft-com:vml" Requires="v">
                <p:oleObj name="Equation" r:id="rId6" imgW="1866600" imgH="253800" progId="Equation.DSMT4">
                  <p:embed/>
                </p:oleObj>
              </mc:Choice>
              <mc:Fallback>
                <p:oleObj name="Equation" r:id="rId6" imgW="186660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7481" y="2300279"/>
                        <a:ext cx="3729038"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2" name="Object 6"/>
          <p:cNvGraphicFramePr>
            <a:graphicFrameLocks noChangeAspect="1"/>
          </p:cNvGraphicFramePr>
          <p:nvPr>
            <p:extLst>
              <p:ext uri="{D42A27DB-BD31-4B8C-83A1-F6EECF244321}">
                <p14:modId xmlns:p14="http://schemas.microsoft.com/office/powerpoint/2010/main" val="3651992619"/>
              </p:ext>
            </p:extLst>
          </p:nvPr>
        </p:nvGraphicFramePr>
        <p:xfrm>
          <a:off x="2600298" y="4268799"/>
          <a:ext cx="788987" cy="331788"/>
        </p:xfrm>
        <a:graphic>
          <a:graphicData uri="http://schemas.openxmlformats.org/presentationml/2006/ole">
            <mc:AlternateContent xmlns:mc="http://schemas.openxmlformats.org/markup-compatibility/2006">
              <mc:Choice xmlns:v="urn:schemas-microsoft-com:vml" Requires="v">
                <p:oleObj name="Equation" r:id="rId8" imgW="393480" imgH="164880" progId="Equation.DSMT4">
                  <p:embed/>
                </p:oleObj>
              </mc:Choice>
              <mc:Fallback>
                <p:oleObj name="Equation" r:id="rId8" imgW="393480" imgH="1648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0298" y="4268799"/>
                        <a:ext cx="788987"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3" name="Object 7"/>
          <p:cNvGraphicFramePr>
            <a:graphicFrameLocks noChangeAspect="1"/>
          </p:cNvGraphicFramePr>
          <p:nvPr>
            <p:extLst>
              <p:ext uri="{D42A27DB-BD31-4B8C-83A1-F6EECF244321}">
                <p14:modId xmlns:p14="http://schemas.microsoft.com/office/powerpoint/2010/main" val="2440167200"/>
              </p:ext>
            </p:extLst>
          </p:nvPr>
        </p:nvGraphicFramePr>
        <p:xfrm>
          <a:off x="2441575" y="5027868"/>
          <a:ext cx="4260850" cy="508000"/>
        </p:xfrm>
        <a:graphic>
          <a:graphicData uri="http://schemas.openxmlformats.org/presentationml/2006/ole">
            <mc:AlternateContent xmlns:mc="http://schemas.openxmlformats.org/markup-compatibility/2006">
              <mc:Choice xmlns:v="urn:schemas-microsoft-com:vml" Requires="v">
                <p:oleObj name="Equation" r:id="rId10" imgW="2133360" imgH="253800" progId="Equation.DSMT4">
                  <p:embed/>
                </p:oleObj>
              </mc:Choice>
              <mc:Fallback>
                <p:oleObj name="Equation" r:id="rId10" imgW="213336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1575" y="5027868"/>
                        <a:ext cx="42608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4" name="Object 8"/>
          <p:cNvGraphicFramePr>
            <a:graphicFrameLocks noChangeAspect="1"/>
          </p:cNvGraphicFramePr>
          <p:nvPr>
            <p:extLst>
              <p:ext uri="{D42A27DB-BD31-4B8C-83A1-F6EECF244321}">
                <p14:modId xmlns:p14="http://schemas.microsoft.com/office/powerpoint/2010/main" val="4268037481"/>
              </p:ext>
            </p:extLst>
          </p:nvPr>
        </p:nvGraphicFramePr>
        <p:xfrm>
          <a:off x="5825709" y="4127362"/>
          <a:ext cx="1117600" cy="558800"/>
        </p:xfrm>
        <a:graphic>
          <a:graphicData uri="http://schemas.openxmlformats.org/presentationml/2006/ole">
            <mc:AlternateContent xmlns:mc="http://schemas.openxmlformats.org/markup-compatibility/2006">
              <mc:Choice xmlns:v="urn:schemas-microsoft-com:vml" Requires="v">
                <p:oleObj name="Equation" r:id="rId12" imgW="558720" imgH="279360" progId="Equation.DSMT4">
                  <p:embed/>
                </p:oleObj>
              </mc:Choice>
              <mc:Fallback>
                <p:oleObj name="Equation" r:id="rId12" imgW="558720" imgH="27936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25709" y="4127362"/>
                        <a:ext cx="1117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5" name="Object 9"/>
          <p:cNvGraphicFramePr>
            <a:graphicFrameLocks noChangeAspect="1"/>
          </p:cNvGraphicFramePr>
          <p:nvPr>
            <p:extLst>
              <p:ext uri="{D42A27DB-BD31-4B8C-83A1-F6EECF244321}">
                <p14:modId xmlns:p14="http://schemas.microsoft.com/office/powerpoint/2010/main" val="829670422"/>
              </p:ext>
            </p:extLst>
          </p:nvPr>
        </p:nvGraphicFramePr>
        <p:xfrm>
          <a:off x="7715272" y="4275830"/>
          <a:ext cx="712788" cy="280988"/>
        </p:xfrm>
        <a:graphic>
          <a:graphicData uri="http://schemas.openxmlformats.org/presentationml/2006/ole">
            <mc:AlternateContent xmlns:mc="http://schemas.openxmlformats.org/markup-compatibility/2006">
              <mc:Choice xmlns:v="urn:schemas-microsoft-com:vml" Requires="v">
                <p:oleObj name="Equation" r:id="rId14" imgW="355320" imgH="139680" progId="Equation.DSMT4">
                  <p:embed/>
                </p:oleObj>
              </mc:Choice>
              <mc:Fallback>
                <p:oleObj name="Equation" r:id="rId14" imgW="355320" imgH="13968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15272" y="4275830"/>
                        <a:ext cx="712788"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6" name="Object 10"/>
          <p:cNvGraphicFramePr>
            <a:graphicFrameLocks noChangeAspect="1"/>
          </p:cNvGraphicFramePr>
          <p:nvPr>
            <p:extLst>
              <p:ext uri="{D42A27DB-BD31-4B8C-83A1-F6EECF244321}">
                <p14:modId xmlns:p14="http://schemas.microsoft.com/office/powerpoint/2010/main" val="3049028621"/>
              </p:ext>
            </p:extLst>
          </p:nvPr>
        </p:nvGraphicFramePr>
        <p:xfrm>
          <a:off x="5675100" y="3766017"/>
          <a:ext cx="2309813" cy="557212"/>
        </p:xfrm>
        <a:graphic>
          <a:graphicData uri="http://schemas.openxmlformats.org/presentationml/2006/ole">
            <mc:AlternateContent xmlns:mc="http://schemas.openxmlformats.org/markup-compatibility/2006">
              <mc:Choice xmlns:v="urn:schemas-microsoft-com:vml" Requires="v">
                <p:oleObj name="Equation" r:id="rId16" imgW="1155600" imgH="279360" progId="Equation.DSMT4">
                  <p:embed/>
                </p:oleObj>
              </mc:Choice>
              <mc:Fallback>
                <p:oleObj name="Equation" r:id="rId16" imgW="1155600" imgH="279360" progId="Equation.DSMT4">
                  <p:embed/>
                  <p:pic>
                    <p:nvPicPr>
                      <p:cNvPr id="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100" y="3766017"/>
                        <a:ext cx="2309813"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7" name="Object 11"/>
          <p:cNvGraphicFramePr>
            <a:graphicFrameLocks noChangeAspect="1"/>
          </p:cNvGraphicFramePr>
          <p:nvPr>
            <p:extLst>
              <p:ext uri="{D42A27DB-BD31-4B8C-83A1-F6EECF244321}">
                <p14:modId xmlns:p14="http://schemas.microsoft.com/office/powerpoint/2010/main" val="3543733612"/>
              </p:ext>
            </p:extLst>
          </p:nvPr>
        </p:nvGraphicFramePr>
        <p:xfrm>
          <a:off x="6207125" y="5607050"/>
          <a:ext cx="1346200" cy="355600"/>
        </p:xfrm>
        <a:graphic>
          <a:graphicData uri="http://schemas.openxmlformats.org/presentationml/2006/ole">
            <mc:AlternateContent xmlns:mc="http://schemas.openxmlformats.org/markup-compatibility/2006">
              <mc:Choice xmlns:v="urn:schemas-microsoft-com:vml" Requires="v">
                <p:oleObj name="Equation" r:id="rId17" imgW="672840" imgH="177480" progId="Equation.DSMT4">
                  <p:embed/>
                </p:oleObj>
              </mc:Choice>
              <mc:Fallback>
                <p:oleObj name="Equation" r:id="rId17" imgW="672840" imgH="17748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07125" y="5607050"/>
                        <a:ext cx="1346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57200" y="1357200"/>
            <a:ext cx="8229600" cy="4770000"/>
          </a:xfrm>
        </p:spPr>
        <p:txBody>
          <a:bodyPr>
            <a:normAutofit/>
          </a:bodyPr>
          <a:lstStyle/>
          <a:p>
            <a:pPr>
              <a:lnSpc>
                <a:spcPct val="120000"/>
              </a:lnSpc>
            </a:pPr>
            <a:r>
              <a:rPr lang="el-GR" sz="2200" b="1" dirty="0"/>
              <a:t>Ορισμός: </a:t>
            </a:r>
            <a:r>
              <a:rPr lang="el-GR" sz="2200" dirty="0"/>
              <a:t>Αν      είναι ένα μητρώο τάξης            και     είναι ένας αριθμός, τότε το </a:t>
            </a:r>
            <a:r>
              <a:rPr lang="el-GR" sz="2200" b="1" dirty="0"/>
              <a:t>γινόμενο</a:t>
            </a:r>
            <a:r>
              <a:rPr lang="el-GR" sz="2200" dirty="0"/>
              <a:t> του      </a:t>
            </a:r>
            <a:r>
              <a:rPr lang="el-GR" sz="2200" b="1" dirty="0"/>
              <a:t>επί      </a:t>
            </a:r>
            <a:r>
              <a:rPr lang="el-GR" sz="2200" dirty="0"/>
              <a:t>είναι το μητρώο               το οποίο αποτελείται από τα αντίστοιχα στοιχεία του πολλαπλασιασμένα με τον αριθμό </a:t>
            </a:r>
          </a:p>
          <a:p>
            <a:pPr lvl="1">
              <a:lnSpc>
                <a:spcPct val="120000"/>
              </a:lnSpc>
            </a:pPr>
            <a:r>
              <a:rPr lang="el-GR" sz="2000" dirty="0"/>
              <a:t>Αν               τότε το μητρώο                       ονομάζεται </a:t>
            </a:r>
            <a:r>
              <a:rPr lang="el-GR" sz="2000" b="1" dirty="0"/>
              <a:t>αντίθετο</a:t>
            </a:r>
            <a:r>
              <a:rPr lang="el-GR" sz="2000" dirty="0"/>
              <a:t> του μητρώου      και ισχύει ότι</a:t>
            </a:r>
          </a:p>
          <a:p>
            <a:pPr>
              <a:lnSpc>
                <a:spcPct val="120000"/>
              </a:lnSpc>
              <a:spcBef>
                <a:spcPts val="1800"/>
              </a:spcBef>
            </a:pPr>
            <a:r>
              <a:rPr lang="el-GR" sz="2200" b="1" dirty="0"/>
              <a:t>Ορισμός: </a:t>
            </a:r>
            <a:r>
              <a:rPr lang="el-GR" sz="2200" dirty="0"/>
              <a:t>Η </a:t>
            </a:r>
            <a:r>
              <a:rPr lang="el-GR" sz="2200" b="1" dirty="0"/>
              <a:t>διαφορά</a:t>
            </a:r>
            <a:r>
              <a:rPr lang="el-GR" sz="2200" dirty="0"/>
              <a:t> δύο μητρώων      και      της ίδιας τάξης, ορίζεται ως</a:t>
            </a:r>
          </a:p>
          <a:p>
            <a:pPr lvl="1">
              <a:lnSpc>
                <a:spcPct val="120000"/>
              </a:lnSpc>
            </a:pPr>
            <a:r>
              <a:rPr lang="el-GR" sz="2000" dirty="0"/>
              <a:t>Η πράξη της </a:t>
            </a:r>
            <a:r>
              <a:rPr lang="el-GR" sz="2000" b="1" dirty="0"/>
              <a:t>αφαίρεσης δύο μητρώων</a:t>
            </a:r>
            <a:r>
              <a:rPr lang="el-GR" sz="2000" dirty="0"/>
              <a:t> ορίζεται ως τα στοιχεία ενός μητρώου                      που προκύπτουν από τη σχέση: </a:t>
            </a:r>
          </a:p>
        </p:txBody>
      </p:sp>
      <p:graphicFrame>
        <p:nvGraphicFramePr>
          <p:cNvPr id="128002" name="Object 2"/>
          <p:cNvGraphicFramePr>
            <a:graphicFrameLocks noChangeAspect="1"/>
          </p:cNvGraphicFramePr>
          <p:nvPr>
            <p:extLst>
              <p:ext uri="{D42A27DB-BD31-4B8C-83A1-F6EECF244321}">
                <p14:modId xmlns:p14="http://schemas.microsoft.com/office/powerpoint/2010/main" val="975969127"/>
              </p:ext>
            </p:extLst>
          </p:nvPr>
        </p:nvGraphicFramePr>
        <p:xfrm>
          <a:off x="2358090" y="1449365"/>
          <a:ext cx="277813" cy="300037"/>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090" y="1449365"/>
                        <a:ext cx="277813"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3" name="Object 3"/>
          <p:cNvGraphicFramePr>
            <a:graphicFrameLocks noChangeAspect="1"/>
          </p:cNvGraphicFramePr>
          <p:nvPr>
            <p:extLst>
              <p:ext uri="{D42A27DB-BD31-4B8C-83A1-F6EECF244321}">
                <p14:modId xmlns:p14="http://schemas.microsoft.com/office/powerpoint/2010/main" val="4094209012"/>
              </p:ext>
            </p:extLst>
          </p:nvPr>
        </p:nvGraphicFramePr>
        <p:xfrm>
          <a:off x="5433011" y="1522433"/>
          <a:ext cx="641350" cy="252413"/>
        </p:xfrm>
        <a:graphic>
          <a:graphicData uri="http://schemas.openxmlformats.org/presentationml/2006/ole">
            <mc:AlternateContent xmlns:mc="http://schemas.openxmlformats.org/markup-compatibility/2006">
              <mc:Choice xmlns:v="urn:schemas-microsoft-com:vml" Requires="v">
                <p:oleObj name="Equation" r:id="rId4" imgW="355320" imgH="139680" progId="Equation.DSMT4">
                  <p:embed/>
                </p:oleObj>
              </mc:Choice>
              <mc:Fallback>
                <p:oleObj name="Equation" r:id="rId4" imgW="355320" imgH="139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3011" y="1522433"/>
                        <a:ext cx="64135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4" name="Object 4"/>
          <p:cNvGraphicFramePr>
            <a:graphicFrameLocks noChangeAspect="1"/>
          </p:cNvGraphicFramePr>
          <p:nvPr>
            <p:extLst>
              <p:ext uri="{D42A27DB-BD31-4B8C-83A1-F6EECF244321}">
                <p14:modId xmlns:p14="http://schemas.microsoft.com/office/powerpoint/2010/main" val="2157633895"/>
              </p:ext>
            </p:extLst>
          </p:nvPr>
        </p:nvGraphicFramePr>
        <p:xfrm>
          <a:off x="5189395" y="1858966"/>
          <a:ext cx="230187" cy="320675"/>
        </p:xfrm>
        <a:graphic>
          <a:graphicData uri="http://schemas.openxmlformats.org/presentationml/2006/ole">
            <mc:AlternateContent xmlns:mc="http://schemas.openxmlformats.org/markup-compatibility/2006">
              <mc:Choice xmlns:v="urn:schemas-microsoft-com:vml" Requires="v">
                <p:oleObj name="Equation" r:id="rId6" imgW="126720" imgH="177480" progId="Equation.DSMT4">
                  <p:embed/>
                </p:oleObj>
              </mc:Choice>
              <mc:Fallback>
                <p:oleObj name="Equation" r:id="rId6" imgW="12672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9395" y="1858966"/>
                        <a:ext cx="23018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5" name="Object 5"/>
          <p:cNvGraphicFramePr>
            <a:graphicFrameLocks noChangeAspect="1"/>
          </p:cNvGraphicFramePr>
          <p:nvPr>
            <p:extLst>
              <p:ext uri="{D42A27DB-BD31-4B8C-83A1-F6EECF244321}">
                <p14:modId xmlns:p14="http://schemas.microsoft.com/office/powerpoint/2010/main" val="2026111698"/>
              </p:ext>
            </p:extLst>
          </p:nvPr>
        </p:nvGraphicFramePr>
        <p:xfrm>
          <a:off x="4385583" y="1844200"/>
          <a:ext cx="277813" cy="300037"/>
        </p:xfrm>
        <a:graphic>
          <a:graphicData uri="http://schemas.openxmlformats.org/presentationml/2006/ole">
            <mc:AlternateContent xmlns:mc="http://schemas.openxmlformats.org/markup-compatibility/2006">
              <mc:Choice xmlns:v="urn:schemas-microsoft-com:vml" Requires="v">
                <p:oleObj name="Equation" r:id="rId8" imgW="152280" imgH="164880" progId="Equation.DSMT4">
                  <p:embed/>
                </p:oleObj>
              </mc:Choice>
              <mc:Fallback>
                <p:oleObj name="Equation" r:id="rId8" imgW="152280" imgH="1648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5583" y="1844200"/>
                        <a:ext cx="277813"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6" name="Object 6"/>
          <p:cNvGraphicFramePr>
            <a:graphicFrameLocks noChangeAspect="1"/>
          </p:cNvGraphicFramePr>
          <p:nvPr>
            <p:extLst>
              <p:ext uri="{D42A27DB-BD31-4B8C-83A1-F6EECF244321}">
                <p14:modId xmlns:p14="http://schemas.microsoft.com/office/powerpoint/2010/main" val="2813267110"/>
              </p:ext>
            </p:extLst>
          </p:nvPr>
        </p:nvGraphicFramePr>
        <p:xfrm>
          <a:off x="7364463" y="1858941"/>
          <a:ext cx="895350" cy="366713"/>
        </p:xfrm>
        <a:graphic>
          <a:graphicData uri="http://schemas.openxmlformats.org/presentationml/2006/ole">
            <mc:AlternateContent xmlns:mc="http://schemas.openxmlformats.org/markup-compatibility/2006">
              <mc:Choice xmlns:v="urn:schemas-microsoft-com:vml" Requires="v">
                <p:oleObj name="Equation" r:id="rId10" imgW="495000" imgH="203040" progId="Equation.DSMT4">
                  <p:embed/>
                </p:oleObj>
              </mc:Choice>
              <mc:Fallback>
                <p:oleObj name="Equation" r:id="rId10" imgW="495000" imgH="2030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64463" y="1858941"/>
                        <a:ext cx="89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7" name="Object 7"/>
          <p:cNvGraphicFramePr>
            <a:graphicFrameLocks noChangeAspect="1"/>
          </p:cNvGraphicFramePr>
          <p:nvPr>
            <p:extLst>
              <p:ext uri="{D42A27DB-BD31-4B8C-83A1-F6EECF244321}">
                <p14:modId xmlns:p14="http://schemas.microsoft.com/office/powerpoint/2010/main" val="2948985918"/>
              </p:ext>
            </p:extLst>
          </p:nvPr>
        </p:nvGraphicFramePr>
        <p:xfrm>
          <a:off x="6546644" y="1454150"/>
          <a:ext cx="230188" cy="320675"/>
        </p:xfrm>
        <a:graphic>
          <a:graphicData uri="http://schemas.openxmlformats.org/presentationml/2006/ole">
            <mc:AlternateContent xmlns:mc="http://schemas.openxmlformats.org/markup-compatibility/2006">
              <mc:Choice xmlns:v="urn:schemas-microsoft-com:vml" Requires="v">
                <p:oleObj name="Equation" r:id="rId12" imgW="126720" imgH="177480" progId="Equation.DSMT4">
                  <p:embed/>
                </p:oleObj>
              </mc:Choice>
              <mc:Fallback>
                <p:oleObj name="Equation" r:id="rId12" imgW="126720" imgH="17748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6644" y="1454150"/>
                        <a:ext cx="2301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9" name="Object 9"/>
          <p:cNvGraphicFramePr>
            <a:graphicFrameLocks noChangeAspect="1"/>
          </p:cNvGraphicFramePr>
          <p:nvPr>
            <p:extLst>
              <p:ext uri="{D42A27DB-BD31-4B8C-83A1-F6EECF244321}">
                <p14:modId xmlns:p14="http://schemas.microsoft.com/office/powerpoint/2010/main" val="336518083"/>
              </p:ext>
            </p:extLst>
          </p:nvPr>
        </p:nvGraphicFramePr>
        <p:xfrm>
          <a:off x="4859363" y="2633657"/>
          <a:ext cx="307975" cy="357187"/>
        </p:xfrm>
        <a:graphic>
          <a:graphicData uri="http://schemas.openxmlformats.org/presentationml/2006/ole">
            <mc:AlternateContent xmlns:mc="http://schemas.openxmlformats.org/markup-compatibility/2006">
              <mc:Choice xmlns:v="urn:schemas-microsoft-com:vml" Requires="v">
                <p:oleObj name="Equation" r:id="rId13" imgW="152280" imgH="177480" progId="Equation.DSMT4">
                  <p:embed/>
                </p:oleObj>
              </mc:Choice>
              <mc:Fallback>
                <p:oleObj name="Equation" r:id="rId13" imgW="152280" imgH="1774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59363" y="2633657"/>
                        <a:ext cx="307975"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10" name="Object 10"/>
          <p:cNvGraphicFramePr>
            <a:graphicFrameLocks noChangeAspect="1"/>
          </p:cNvGraphicFramePr>
          <p:nvPr>
            <p:extLst>
              <p:ext uri="{D42A27DB-BD31-4B8C-83A1-F6EECF244321}">
                <p14:modId xmlns:p14="http://schemas.microsoft.com/office/powerpoint/2010/main" val="243510066"/>
              </p:ext>
            </p:extLst>
          </p:nvPr>
        </p:nvGraphicFramePr>
        <p:xfrm>
          <a:off x="6651641" y="2252650"/>
          <a:ext cx="277813" cy="300038"/>
        </p:xfrm>
        <a:graphic>
          <a:graphicData uri="http://schemas.openxmlformats.org/presentationml/2006/ole">
            <mc:AlternateContent xmlns:mc="http://schemas.openxmlformats.org/markup-compatibility/2006">
              <mc:Choice xmlns:v="urn:schemas-microsoft-com:vml" Requires="v">
                <p:oleObj name="Equation" r:id="rId15" imgW="152280" imgH="164880" progId="Equation.DSMT4">
                  <p:embed/>
                </p:oleObj>
              </mc:Choice>
              <mc:Fallback>
                <p:oleObj name="Equation" r:id="rId15" imgW="152280" imgH="164880" progId="Equation.DSMT4">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1641" y="2252650"/>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11" name="Object 11"/>
          <p:cNvGraphicFramePr>
            <a:graphicFrameLocks noChangeAspect="1"/>
          </p:cNvGraphicFramePr>
          <p:nvPr>
            <p:extLst>
              <p:ext uri="{D42A27DB-BD31-4B8C-83A1-F6EECF244321}">
                <p14:modId xmlns:p14="http://schemas.microsoft.com/office/powerpoint/2010/main" val="2668486980"/>
              </p:ext>
            </p:extLst>
          </p:nvPr>
        </p:nvGraphicFramePr>
        <p:xfrm>
          <a:off x="1595851" y="3120572"/>
          <a:ext cx="798512" cy="346075"/>
        </p:xfrm>
        <a:graphic>
          <a:graphicData uri="http://schemas.openxmlformats.org/presentationml/2006/ole">
            <mc:AlternateContent xmlns:mc="http://schemas.openxmlformats.org/markup-compatibility/2006">
              <mc:Choice xmlns:v="urn:schemas-microsoft-com:vml" Requires="v">
                <p:oleObj name="Equation" r:id="rId16" imgW="469800" imgH="203040" progId="Equation.DSMT4">
                  <p:embed/>
                </p:oleObj>
              </mc:Choice>
              <mc:Fallback>
                <p:oleObj name="Equation" r:id="rId16" imgW="469800" imgH="20304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95851" y="3120572"/>
                        <a:ext cx="79851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12" name="Object 12"/>
          <p:cNvGraphicFramePr>
            <a:graphicFrameLocks noChangeAspect="1"/>
          </p:cNvGraphicFramePr>
          <p:nvPr>
            <p:extLst>
              <p:ext uri="{D42A27DB-BD31-4B8C-83A1-F6EECF244321}">
                <p14:modId xmlns:p14="http://schemas.microsoft.com/office/powerpoint/2010/main" val="719654837"/>
              </p:ext>
            </p:extLst>
          </p:nvPr>
        </p:nvGraphicFramePr>
        <p:xfrm>
          <a:off x="3987792" y="3074081"/>
          <a:ext cx="1312863" cy="431800"/>
        </p:xfrm>
        <a:graphic>
          <a:graphicData uri="http://schemas.openxmlformats.org/presentationml/2006/ole">
            <mc:AlternateContent xmlns:mc="http://schemas.openxmlformats.org/markup-compatibility/2006">
              <mc:Choice xmlns:v="urn:schemas-microsoft-com:vml" Requires="v">
                <p:oleObj name="Equation" r:id="rId18" imgW="774360" imgH="253800" progId="Equation.DSMT4">
                  <p:embed/>
                </p:oleObj>
              </mc:Choice>
              <mc:Fallback>
                <p:oleObj name="Equation" r:id="rId18" imgW="774360" imgH="253800" progId="Equation.DSMT4">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87792" y="3074081"/>
                        <a:ext cx="13128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13" name="Object 13"/>
          <p:cNvGraphicFramePr>
            <a:graphicFrameLocks noChangeAspect="1"/>
          </p:cNvGraphicFramePr>
          <p:nvPr>
            <p:extLst>
              <p:ext uri="{D42A27DB-BD31-4B8C-83A1-F6EECF244321}">
                <p14:modId xmlns:p14="http://schemas.microsoft.com/office/powerpoint/2010/main" val="1870687201"/>
              </p:ext>
            </p:extLst>
          </p:nvPr>
        </p:nvGraphicFramePr>
        <p:xfrm>
          <a:off x="2263292" y="3461658"/>
          <a:ext cx="258763" cy="279400"/>
        </p:xfrm>
        <a:graphic>
          <a:graphicData uri="http://schemas.openxmlformats.org/presentationml/2006/ole">
            <mc:AlternateContent xmlns:mc="http://schemas.openxmlformats.org/markup-compatibility/2006">
              <mc:Choice xmlns:v="urn:schemas-microsoft-com:vml" Requires="v">
                <p:oleObj name="Equation" r:id="rId20" imgW="152280" imgH="164880" progId="Equation.DSMT4">
                  <p:embed/>
                </p:oleObj>
              </mc:Choice>
              <mc:Fallback>
                <p:oleObj name="Equation" r:id="rId20" imgW="152280" imgH="164880" progId="Equation.DSMT4">
                  <p:embed/>
                  <p:pic>
                    <p:nvPicPr>
                      <p:cNvPr id="0" name="Picture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63292" y="3461658"/>
                        <a:ext cx="258763"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14" name="Object 14"/>
          <p:cNvGraphicFramePr>
            <a:graphicFrameLocks noChangeAspect="1"/>
          </p:cNvGraphicFramePr>
          <p:nvPr>
            <p:extLst>
              <p:ext uri="{D42A27DB-BD31-4B8C-83A1-F6EECF244321}">
                <p14:modId xmlns:p14="http://schemas.microsoft.com/office/powerpoint/2010/main" val="1254265349"/>
              </p:ext>
            </p:extLst>
          </p:nvPr>
        </p:nvGraphicFramePr>
        <p:xfrm>
          <a:off x="3987123" y="3476399"/>
          <a:ext cx="1141412" cy="301625"/>
        </p:xfrm>
        <a:graphic>
          <a:graphicData uri="http://schemas.openxmlformats.org/presentationml/2006/ole">
            <mc:AlternateContent xmlns:mc="http://schemas.openxmlformats.org/markup-compatibility/2006">
              <mc:Choice xmlns:v="urn:schemas-microsoft-com:vml" Requires="v">
                <p:oleObj name="Equation" r:id="rId22" imgW="672840" imgH="177480" progId="Equation.DSMT4">
                  <p:embed/>
                </p:oleObj>
              </mc:Choice>
              <mc:Fallback>
                <p:oleObj name="Equation" r:id="rId22" imgW="672840" imgH="177480" progId="Equation.DSMT4">
                  <p:embed/>
                  <p:pic>
                    <p:nvPicPr>
                      <p:cNvPr id="0" name="Picture 1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87123" y="3476399"/>
                        <a:ext cx="11414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15" name="Object 15"/>
          <p:cNvGraphicFramePr>
            <a:graphicFrameLocks noChangeAspect="1"/>
          </p:cNvGraphicFramePr>
          <p:nvPr>
            <p:extLst>
              <p:ext uri="{D42A27DB-BD31-4B8C-83A1-F6EECF244321}">
                <p14:modId xmlns:p14="http://schemas.microsoft.com/office/powerpoint/2010/main" val="1241567735"/>
              </p:ext>
            </p:extLst>
          </p:nvPr>
        </p:nvGraphicFramePr>
        <p:xfrm>
          <a:off x="5004943" y="4078301"/>
          <a:ext cx="277812" cy="300037"/>
        </p:xfrm>
        <a:graphic>
          <a:graphicData uri="http://schemas.openxmlformats.org/presentationml/2006/ole">
            <mc:AlternateContent xmlns:mc="http://schemas.openxmlformats.org/markup-compatibility/2006">
              <mc:Choice xmlns:v="urn:schemas-microsoft-com:vml" Requires="v">
                <p:oleObj name="Equation" r:id="rId24" imgW="152280" imgH="164880" progId="Equation.DSMT4">
                  <p:embed/>
                </p:oleObj>
              </mc:Choice>
              <mc:Fallback>
                <p:oleObj name="Equation" r:id="rId24" imgW="152280" imgH="164880" progId="Equation.DSMT4">
                  <p:embed/>
                  <p:pic>
                    <p:nvPicPr>
                      <p:cNvPr id="0" name="Picture 1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04943" y="4078301"/>
                        <a:ext cx="277812"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16" name="Object 16"/>
          <p:cNvGraphicFramePr>
            <a:graphicFrameLocks noChangeAspect="1"/>
          </p:cNvGraphicFramePr>
          <p:nvPr>
            <p:extLst>
              <p:ext uri="{D42A27DB-BD31-4B8C-83A1-F6EECF244321}">
                <p14:modId xmlns:p14="http://schemas.microsoft.com/office/powerpoint/2010/main" val="2949476249"/>
              </p:ext>
            </p:extLst>
          </p:nvPr>
        </p:nvGraphicFramePr>
        <p:xfrm>
          <a:off x="5736802" y="4071485"/>
          <a:ext cx="277813" cy="300037"/>
        </p:xfrm>
        <a:graphic>
          <a:graphicData uri="http://schemas.openxmlformats.org/presentationml/2006/ole">
            <mc:AlternateContent xmlns:mc="http://schemas.openxmlformats.org/markup-compatibility/2006">
              <mc:Choice xmlns:v="urn:schemas-microsoft-com:vml" Requires="v">
                <p:oleObj name="Equation" r:id="rId26" imgW="152280" imgH="164880" progId="Equation.DSMT4">
                  <p:embed/>
                </p:oleObj>
              </mc:Choice>
              <mc:Fallback>
                <p:oleObj name="Equation" r:id="rId26" imgW="152280" imgH="164880" progId="Equation.DSMT4">
                  <p:embed/>
                  <p:pic>
                    <p:nvPicPr>
                      <p:cNvPr id="0" name="Picture 1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36802" y="4071485"/>
                        <a:ext cx="277813"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17" name="Object 17"/>
          <p:cNvGraphicFramePr>
            <a:graphicFrameLocks noChangeAspect="1"/>
          </p:cNvGraphicFramePr>
          <p:nvPr>
            <p:extLst>
              <p:ext uri="{D42A27DB-BD31-4B8C-83A1-F6EECF244321}">
                <p14:modId xmlns:p14="http://schemas.microsoft.com/office/powerpoint/2010/main" val="1414793723"/>
              </p:ext>
            </p:extLst>
          </p:nvPr>
        </p:nvGraphicFramePr>
        <p:xfrm>
          <a:off x="2247466" y="4446175"/>
          <a:ext cx="2124075" cy="457200"/>
        </p:xfrm>
        <a:graphic>
          <a:graphicData uri="http://schemas.openxmlformats.org/presentationml/2006/ole">
            <mc:AlternateContent xmlns:mc="http://schemas.openxmlformats.org/markup-compatibility/2006">
              <mc:Choice xmlns:v="urn:schemas-microsoft-com:vml" Requires="v">
                <p:oleObj name="Equation" r:id="rId28" imgW="1180800" imgH="253800" progId="Equation.DSMT4">
                  <p:embed/>
                </p:oleObj>
              </mc:Choice>
              <mc:Fallback>
                <p:oleObj name="Equation" r:id="rId28" imgW="1180800" imgH="253800" progId="Equation.DSMT4">
                  <p:embed/>
                  <p:pic>
                    <p:nvPicPr>
                      <p:cNvPr id="0" name="Picture 1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47466" y="4446175"/>
                        <a:ext cx="2124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18" name="Object 18"/>
          <p:cNvGraphicFramePr>
            <a:graphicFrameLocks noChangeAspect="1"/>
          </p:cNvGraphicFramePr>
          <p:nvPr>
            <p:extLst>
              <p:ext uri="{D42A27DB-BD31-4B8C-83A1-F6EECF244321}">
                <p14:modId xmlns:p14="http://schemas.microsoft.com/office/powerpoint/2010/main" val="925495321"/>
              </p:ext>
            </p:extLst>
          </p:nvPr>
        </p:nvGraphicFramePr>
        <p:xfrm>
          <a:off x="2313412" y="5302024"/>
          <a:ext cx="1101725" cy="303212"/>
        </p:xfrm>
        <a:graphic>
          <a:graphicData uri="http://schemas.openxmlformats.org/presentationml/2006/ole">
            <mc:AlternateContent xmlns:mc="http://schemas.openxmlformats.org/markup-compatibility/2006">
              <mc:Choice xmlns:v="urn:schemas-microsoft-com:vml" Requires="v">
                <p:oleObj name="Equation" r:id="rId30" imgW="647640" imgH="177480" progId="Equation.DSMT4">
                  <p:embed/>
                </p:oleObj>
              </mc:Choice>
              <mc:Fallback>
                <p:oleObj name="Equation" r:id="rId30" imgW="647640" imgH="177480" progId="Equation.DSMT4">
                  <p:embed/>
                  <p:pic>
                    <p:nvPicPr>
                      <p:cNvPr id="0" name="Picture 1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313412" y="5302024"/>
                        <a:ext cx="110172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19" name="Object 19"/>
          <p:cNvGraphicFramePr>
            <a:graphicFrameLocks noChangeAspect="1"/>
          </p:cNvGraphicFramePr>
          <p:nvPr>
            <p:extLst>
              <p:ext uri="{D42A27DB-BD31-4B8C-83A1-F6EECF244321}">
                <p14:modId xmlns:p14="http://schemas.microsoft.com/office/powerpoint/2010/main" val="189831642"/>
              </p:ext>
            </p:extLst>
          </p:nvPr>
        </p:nvGraphicFramePr>
        <p:xfrm>
          <a:off x="2758282" y="5692775"/>
          <a:ext cx="3627437" cy="431800"/>
        </p:xfrm>
        <a:graphic>
          <a:graphicData uri="http://schemas.openxmlformats.org/presentationml/2006/ole">
            <mc:AlternateContent xmlns:mc="http://schemas.openxmlformats.org/markup-compatibility/2006">
              <mc:Choice xmlns:v="urn:schemas-microsoft-com:vml" Requires="v">
                <p:oleObj name="Equation" r:id="rId32" imgW="2133360" imgH="253800" progId="Equation.DSMT4">
                  <p:embed/>
                </p:oleObj>
              </mc:Choice>
              <mc:Fallback>
                <p:oleObj name="Equation" r:id="rId32" imgW="2133360" imgH="253800" progId="Equation.DSMT4">
                  <p:embed/>
                  <p:pic>
                    <p:nvPicPr>
                      <p:cNvPr id="0" name="Picture 1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758282" y="5692775"/>
                        <a:ext cx="36274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57200" y="1357199"/>
            <a:ext cx="8229600" cy="4919815"/>
          </a:xfrm>
        </p:spPr>
        <p:txBody>
          <a:bodyPr>
            <a:normAutofit fontScale="77500" lnSpcReduction="20000"/>
          </a:bodyPr>
          <a:lstStyle/>
          <a:p>
            <a:pPr>
              <a:lnSpc>
                <a:spcPct val="120000"/>
              </a:lnSpc>
              <a:spcBef>
                <a:spcPts val="600"/>
              </a:spcBef>
              <a:buNone/>
            </a:pPr>
            <a:r>
              <a:rPr lang="el-GR" b="1" dirty="0"/>
              <a:t>Ορισμός: </a:t>
            </a:r>
          </a:p>
          <a:p>
            <a:pPr>
              <a:lnSpc>
                <a:spcPct val="120000"/>
              </a:lnSpc>
              <a:spcBef>
                <a:spcPts val="600"/>
              </a:spcBef>
            </a:pPr>
            <a:r>
              <a:rPr lang="el-GR" sz="2600" dirty="0"/>
              <a:t>Δύο μητρώα       και        για τα οποία ο αριθμός των στηλών του      ισούται με τον αριθμό των γραμμών του       ονομάζονται </a:t>
            </a:r>
            <a:r>
              <a:rPr lang="el-GR" sz="2600" b="1" dirty="0"/>
              <a:t>σύμμορφα</a:t>
            </a:r>
            <a:r>
              <a:rPr lang="el-GR" sz="2600" dirty="0"/>
              <a:t> ή </a:t>
            </a:r>
            <a:r>
              <a:rPr lang="el-GR" sz="2600" b="1" dirty="0" err="1"/>
              <a:t>συμμορφοτά</a:t>
            </a:r>
            <a:r>
              <a:rPr lang="el-GR" sz="2600" dirty="0"/>
              <a:t>.</a:t>
            </a:r>
          </a:p>
          <a:p>
            <a:pPr>
              <a:lnSpc>
                <a:spcPct val="120000"/>
              </a:lnSpc>
              <a:spcBef>
                <a:spcPts val="600"/>
              </a:spcBef>
            </a:pPr>
            <a:r>
              <a:rPr lang="el-GR" sz="2600" dirty="0"/>
              <a:t>Αν το πρώτο μητρώο       είναι τάξης             και πολλαπλασιαστεί με το δεύτερο μητρώο       τάξης             το </a:t>
            </a:r>
            <a:r>
              <a:rPr lang="el-GR" sz="2600" b="1" dirty="0"/>
              <a:t>γινόμενο των μητρώων </a:t>
            </a:r>
            <a:r>
              <a:rPr lang="el-GR" sz="2600" dirty="0"/>
              <a:t>συμβολίζεται ως                 και είναι το μητρώο       τάξης             με στοιχεία:</a:t>
            </a:r>
          </a:p>
          <a:p>
            <a:pPr marL="381000" lvl="1" indent="-19050">
              <a:lnSpc>
                <a:spcPct val="120000"/>
              </a:lnSpc>
              <a:spcBef>
                <a:spcPts val="600"/>
              </a:spcBef>
              <a:buNone/>
            </a:pPr>
            <a:endParaRPr lang="el-GR" sz="2600" dirty="0"/>
          </a:p>
          <a:p>
            <a:pPr marL="381000" lvl="1" indent="-19050">
              <a:lnSpc>
                <a:spcPct val="120000"/>
              </a:lnSpc>
              <a:spcBef>
                <a:spcPts val="600"/>
              </a:spcBef>
              <a:buNone/>
            </a:pPr>
            <a:endParaRPr lang="el-GR" sz="2600" dirty="0"/>
          </a:p>
          <a:p>
            <a:pPr marL="381000" lvl="1" indent="-19050">
              <a:lnSpc>
                <a:spcPct val="120000"/>
              </a:lnSpc>
              <a:spcBef>
                <a:spcPts val="600"/>
              </a:spcBef>
              <a:buNone/>
            </a:pPr>
            <a:r>
              <a:rPr lang="el-GR" sz="2600" dirty="0"/>
              <a:t>όπου το διάνυσμα              συμβολίζει την     γραμμή του μητρώου       ενώ το διάνυσμα              συμβολίζει την     στήλη του μητρώου</a:t>
            </a:r>
          </a:p>
          <a:p>
            <a:pPr marL="381000" lvl="1" indent="-381000">
              <a:lnSpc>
                <a:spcPct val="120000"/>
              </a:lnSpc>
              <a:spcBef>
                <a:spcPts val="600"/>
              </a:spcBef>
              <a:buNone/>
            </a:pPr>
            <a:r>
              <a:rPr lang="el-GR" sz="2600" dirty="0"/>
              <a:t>	Επομένως, το στοιχείο       του γινομένου προκύπτει αν αθροίσουμε τα επιμέρους γινόμενα της [γραμμής    του      ] επί τα αντίστοιχα στοιχεία της [στήλης      του      ]. </a:t>
            </a:r>
          </a:p>
        </p:txBody>
      </p:sp>
      <p:graphicFrame>
        <p:nvGraphicFramePr>
          <p:cNvPr id="129026" name="Object 2"/>
          <p:cNvGraphicFramePr>
            <a:graphicFrameLocks noChangeAspect="1"/>
          </p:cNvGraphicFramePr>
          <p:nvPr>
            <p:extLst>
              <p:ext uri="{D42A27DB-BD31-4B8C-83A1-F6EECF244321}">
                <p14:modId xmlns:p14="http://schemas.microsoft.com/office/powerpoint/2010/main" val="4019615819"/>
              </p:ext>
            </p:extLst>
          </p:nvPr>
        </p:nvGraphicFramePr>
        <p:xfrm>
          <a:off x="2258451" y="1864938"/>
          <a:ext cx="258763" cy="280988"/>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451" y="1864938"/>
                        <a:ext cx="25876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7" name="Object 3"/>
          <p:cNvGraphicFramePr>
            <a:graphicFrameLocks noChangeAspect="1"/>
          </p:cNvGraphicFramePr>
          <p:nvPr>
            <p:extLst>
              <p:ext uri="{D42A27DB-BD31-4B8C-83A1-F6EECF244321}">
                <p14:modId xmlns:p14="http://schemas.microsoft.com/office/powerpoint/2010/main" val="607889740"/>
              </p:ext>
            </p:extLst>
          </p:nvPr>
        </p:nvGraphicFramePr>
        <p:xfrm>
          <a:off x="2975481" y="1858941"/>
          <a:ext cx="323850" cy="346075"/>
        </p:xfrm>
        <a:graphic>
          <a:graphicData uri="http://schemas.openxmlformats.org/presentationml/2006/ole">
            <mc:AlternateContent xmlns:mc="http://schemas.openxmlformats.org/markup-compatibility/2006">
              <mc:Choice xmlns:v="urn:schemas-microsoft-com:vml" Requires="v">
                <p:oleObj name="Equation" r:id="rId4" imgW="190440" imgH="203040" progId="Equation.DSMT4">
                  <p:embed/>
                </p:oleObj>
              </mc:Choice>
              <mc:Fallback>
                <p:oleObj name="Equation" r:id="rId4" imgW="190440" imgH="2030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5481" y="1858941"/>
                        <a:ext cx="3238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8" name="Object 4"/>
          <p:cNvGraphicFramePr>
            <a:graphicFrameLocks noChangeAspect="1"/>
          </p:cNvGraphicFramePr>
          <p:nvPr>
            <p:extLst>
              <p:ext uri="{D42A27DB-BD31-4B8C-83A1-F6EECF244321}">
                <p14:modId xmlns:p14="http://schemas.microsoft.com/office/powerpoint/2010/main" val="525133929"/>
              </p:ext>
            </p:extLst>
          </p:nvPr>
        </p:nvGraphicFramePr>
        <p:xfrm>
          <a:off x="7493040" y="1858769"/>
          <a:ext cx="258762" cy="280987"/>
        </p:xfrm>
        <a:graphic>
          <a:graphicData uri="http://schemas.openxmlformats.org/presentationml/2006/ole">
            <mc:AlternateContent xmlns:mc="http://schemas.openxmlformats.org/markup-compatibility/2006">
              <mc:Choice xmlns:v="urn:schemas-microsoft-com:vml" Requires="v">
                <p:oleObj name="Equation" r:id="rId6" imgW="152280" imgH="164880" progId="Equation.DSMT4">
                  <p:embed/>
                </p:oleObj>
              </mc:Choice>
              <mc:Fallback>
                <p:oleObj name="Equation" r:id="rId6" imgW="152280" imgH="16488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40" y="1858769"/>
                        <a:ext cx="258762"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9" name="Object 5"/>
          <p:cNvGraphicFramePr>
            <a:graphicFrameLocks noChangeAspect="1"/>
          </p:cNvGraphicFramePr>
          <p:nvPr>
            <p:extLst>
              <p:ext uri="{D42A27DB-BD31-4B8C-83A1-F6EECF244321}">
                <p14:modId xmlns:p14="http://schemas.microsoft.com/office/powerpoint/2010/main" val="3491281023"/>
              </p:ext>
            </p:extLst>
          </p:nvPr>
        </p:nvGraphicFramePr>
        <p:xfrm>
          <a:off x="5128338" y="2162334"/>
          <a:ext cx="323850" cy="346075"/>
        </p:xfrm>
        <a:graphic>
          <a:graphicData uri="http://schemas.openxmlformats.org/presentationml/2006/ole">
            <mc:AlternateContent xmlns:mc="http://schemas.openxmlformats.org/markup-compatibility/2006">
              <mc:Choice xmlns:v="urn:schemas-microsoft-com:vml" Requires="v">
                <p:oleObj name="Equation" r:id="rId7" imgW="190440" imgH="203040" progId="Equation.DSMT4">
                  <p:embed/>
                </p:oleObj>
              </mc:Choice>
              <mc:Fallback>
                <p:oleObj name="Equation" r:id="rId7" imgW="190440" imgH="2030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8338" y="2162334"/>
                        <a:ext cx="3238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0" name="Object 6"/>
          <p:cNvGraphicFramePr>
            <a:graphicFrameLocks noChangeAspect="1"/>
          </p:cNvGraphicFramePr>
          <p:nvPr>
            <p:extLst>
              <p:ext uri="{D42A27DB-BD31-4B8C-83A1-F6EECF244321}">
                <p14:modId xmlns:p14="http://schemas.microsoft.com/office/powerpoint/2010/main" val="2717583095"/>
              </p:ext>
            </p:extLst>
          </p:nvPr>
        </p:nvGraphicFramePr>
        <p:xfrm>
          <a:off x="3108309" y="2848143"/>
          <a:ext cx="258762" cy="280987"/>
        </p:xfrm>
        <a:graphic>
          <a:graphicData uri="http://schemas.openxmlformats.org/presentationml/2006/ole">
            <mc:AlternateContent xmlns:mc="http://schemas.openxmlformats.org/markup-compatibility/2006">
              <mc:Choice xmlns:v="urn:schemas-microsoft-com:vml" Requires="v">
                <p:oleObj name="Equation" r:id="rId8" imgW="152280" imgH="164880" progId="Equation.DSMT4">
                  <p:embed/>
                </p:oleObj>
              </mc:Choice>
              <mc:Fallback>
                <p:oleObj name="Equation" r:id="rId8" imgW="152280" imgH="16488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309" y="2848143"/>
                        <a:ext cx="258762"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1" name="Object 7"/>
          <p:cNvGraphicFramePr>
            <a:graphicFrameLocks noChangeAspect="1"/>
          </p:cNvGraphicFramePr>
          <p:nvPr>
            <p:extLst>
              <p:ext uri="{D42A27DB-BD31-4B8C-83A1-F6EECF244321}">
                <p14:modId xmlns:p14="http://schemas.microsoft.com/office/powerpoint/2010/main" val="709173634"/>
              </p:ext>
            </p:extLst>
          </p:nvPr>
        </p:nvGraphicFramePr>
        <p:xfrm>
          <a:off x="4648377" y="2909880"/>
          <a:ext cx="647700" cy="280988"/>
        </p:xfrm>
        <a:graphic>
          <a:graphicData uri="http://schemas.openxmlformats.org/presentationml/2006/ole">
            <mc:AlternateContent xmlns:mc="http://schemas.openxmlformats.org/markup-compatibility/2006">
              <mc:Choice xmlns:v="urn:schemas-microsoft-com:vml" Requires="v">
                <p:oleObj name="Equation" r:id="rId9" imgW="380880" imgH="164880" progId="Equation.DSMT4">
                  <p:embed/>
                </p:oleObj>
              </mc:Choice>
              <mc:Fallback>
                <p:oleObj name="Equation" r:id="rId9" imgW="380880" imgH="1648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377" y="2909880"/>
                        <a:ext cx="6477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2" name="Object 8"/>
          <p:cNvGraphicFramePr>
            <a:graphicFrameLocks noChangeAspect="1"/>
          </p:cNvGraphicFramePr>
          <p:nvPr>
            <p:extLst>
              <p:ext uri="{D42A27DB-BD31-4B8C-83A1-F6EECF244321}">
                <p14:modId xmlns:p14="http://schemas.microsoft.com/office/powerpoint/2010/main" val="3917848535"/>
              </p:ext>
            </p:extLst>
          </p:nvPr>
        </p:nvGraphicFramePr>
        <p:xfrm>
          <a:off x="2696607" y="3154182"/>
          <a:ext cx="258763" cy="280988"/>
        </p:xfrm>
        <a:graphic>
          <a:graphicData uri="http://schemas.openxmlformats.org/presentationml/2006/ole">
            <mc:AlternateContent xmlns:mc="http://schemas.openxmlformats.org/markup-compatibility/2006">
              <mc:Choice xmlns:v="urn:schemas-microsoft-com:vml" Requires="v">
                <p:oleObj name="Equation" r:id="rId11" imgW="152280" imgH="164880" progId="Equation.DSMT4">
                  <p:embed/>
                </p:oleObj>
              </mc:Choice>
              <mc:Fallback>
                <p:oleObj name="Equation" r:id="rId11" imgW="152280" imgH="16488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96607" y="3154182"/>
                        <a:ext cx="25876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3" name="Object 9"/>
          <p:cNvGraphicFramePr>
            <a:graphicFrameLocks noChangeAspect="1"/>
          </p:cNvGraphicFramePr>
          <p:nvPr>
            <p:extLst>
              <p:ext uri="{D42A27DB-BD31-4B8C-83A1-F6EECF244321}">
                <p14:modId xmlns:p14="http://schemas.microsoft.com/office/powerpoint/2010/main" val="3497295943"/>
              </p:ext>
            </p:extLst>
          </p:nvPr>
        </p:nvGraphicFramePr>
        <p:xfrm>
          <a:off x="3615429" y="3195987"/>
          <a:ext cx="690563" cy="298450"/>
        </p:xfrm>
        <a:graphic>
          <a:graphicData uri="http://schemas.openxmlformats.org/presentationml/2006/ole">
            <mc:AlternateContent xmlns:mc="http://schemas.openxmlformats.org/markup-compatibility/2006">
              <mc:Choice xmlns:v="urn:schemas-microsoft-com:vml" Requires="v">
                <p:oleObj name="Equation" r:id="rId13" imgW="380880" imgH="164880" progId="Equation.DSMT4">
                  <p:embed/>
                </p:oleObj>
              </mc:Choice>
              <mc:Fallback>
                <p:oleObj name="Equation" r:id="rId13" imgW="380880" imgH="16488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15429" y="3195987"/>
                        <a:ext cx="69056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4" name="Object 10"/>
          <p:cNvGraphicFramePr>
            <a:graphicFrameLocks noChangeAspect="1"/>
          </p:cNvGraphicFramePr>
          <p:nvPr>
            <p:extLst>
              <p:ext uri="{D42A27DB-BD31-4B8C-83A1-F6EECF244321}">
                <p14:modId xmlns:p14="http://schemas.microsoft.com/office/powerpoint/2010/main" val="812249836"/>
              </p:ext>
            </p:extLst>
          </p:nvPr>
        </p:nvGraphicFramePr>
        <p:xfrm>
          <a:off x="1249317" y="3471510"/>
          <a:ext cx="863600" cy="301625"/>
        </p:xfrm>
        <a:graphic>
          <a:graphicData uri="http://schemas.openxmlformats.org/presentationml/2006/ole">
            <mc:AlternateContent xmlns:mc="http://schemas.openxmlformats.org/markup-compatibility/2006">
              <mc:Choice xmlns:v="urn:schemas-microsoft-com:vml" Requires="v">
                <p:oleObj name="Equation" r:id="rId15" imgW="507960" imgH="177480" progId="Equation.DSMT4">
                  <p:embed/>
                </p:oleObj>
              </mc:Choice>
              <mc:Fallback>
                <p:oleObj name="Equation" r:id="rId15" imgW="507960" imgH="17748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49317" y="3471510"/>
                        <a:ext cx="8636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5" name="Object 11"/>
          <p:cNvGraphicFramePr>
            <a:graphicFrameLocks noChangeAspect="1"/>
          </p:cNvGraphicFramePr>
          <p:nvPr>
            <p:extLst>
              <p:ext uri="{D42A27DB-BD31-4B8C-83A1-F6EECF244321}">
                <p14:modId xmlns:p14="http://schemas.microsoft.com/office/powerpoint/2010/main" val="2741336412"/>
              </p:ext>
            </p:extLst>
          </p:nvPr>
        </p:nvGraphicFramePr>
        <p:xfrm>
          <a:off x="4264020" y="3461989"/>
          <a:ext cx="258763" cy="301625"/>
        </p:xfrm>
        <a:graphic>
          <a:graphicData uri="http://schemas.openxmlformats.org/presentationml/2006/ole">
            <mc:AlternateContent xmlns:mc="http://schemas.openxmlformats.org/markup-compatibility/2006">
              <mc:Choice xmlns:v="urn:schemas-microsoft-com:vml" Requires="v">
                <p:oleObj name="Equation" r:id="rId17" imgW="152280" imgH="177480" progId="Equation.DSMT4">
                  <p:embed/>
                </p:oleObj>
              </mc:Choice>
              <mc:Fallback>
                <p:oleObj name="Equation" r:id="rId17" imgW="152280" imgH="17748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64020" y="3461989"/>
                        <a:ext cx="25876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6" name="Object 12"/>
          <p:cNvGraphicFramePr>
            <a:graphicFrameLocks noChangeAspect="1"/>
          </p:cNvGraphicFramePr>
          <p:nvPr>
            <p:extLst>
              <p:ext uri="{D42A27DB-BD31-4B8C-83A1-F6EECF244321}">
                <p14:modId xmlns:p14="http://schemas.microsoft.com/office/powerpoint/2010/main" val="1634937794"/>
              </p:ext>
            </p:extLst>
          </p:nvPr>
        </p:nvGraphicFramePr>
        <p:xfrm>
          <a:off x="5237028" y="3528055"/>
          <a:ext cx="604838" cy="238125"/>
        </p:xfrm>
        <a:graphic>
          <a:graphicData uri="http://schemas.openxmlformats.org/presentationml/2006/ole">
            <mc:AlternateContent xmlns:mc="http://schemas.openxmlformats.org/markup-compatibility/2006">
              <mc:Choice xmlns:v="urn:schemas-microsoft-com:vml" Requires="v">
                <p:oleObj name="Equation" r:id="rId19" imgW="355320" imgH="139680" progId="Equation.DSMT4">
                  <p:embed/>
                </p:oleObj>
              </mc:Choice>
              <mc:Fallback>
                <p:oleObj name="Equation" r:id="rId19" imgW="355320" imgH="139680" progId="Equation.DSMT4">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37028" y="3528055"/>
                        <a:ext cx="60483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7" name="Object 13"/>
          <p:cNvGraphicFramePr>
            <a:graphicFrameLocks noChangeAspect="1"/>
          </p:cNvGraphicFramePr>
          <p:nvPr>
            <p:extLst>
              <p:ext uri="{D42A27DB-BD31-4B8C-83A1-F6EECF244321}">
                <p14:modId xmlns:p14="http://schemas.microsoft.com/office/powerpoint/2010/main" val="575942267"/>
              </p:ext>
            </p:extLst>
          </p:nvPr>
        </p:nvGraphicFramePr>
        <p:xfrm>
          <a:off x="1927225" y="3827478"/>
          <a:ext cx="5289550" cy="733425"/>
        </p:xfrm>
        <a:graphic>
          <a:graphicData uri="http://schemas.openxmlformats.org/presentationml/2006/ole">
            <mc:AlternateContent xmlns:mc="http://schemas.openxmlformats.org/markup-compatibility/2006">
              <mc:Choice xmlns:v="urn:schemas-microsoft-com:vml" Requires="v">
                <p:oleObj name="Equation" r:id="rId21" imgW="3111480" imgH="431640" progId="Equation.DSMT4">
                  <p:embed/>
                </p:oleObj>
              </mc:Choice>
              <mc:Fallback>
                <p:oleObj name="Equation" r:id="rId21" imgW="3111480" imgH="431640" progId="Equation.DSMT4">
                  <p:embed/>
                  <p:pic>
                    <p:nvPicPr>
                      <p:cNvPr id="0" name="Picture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27225" y="3827478"/>
                        <a:ext cx="52895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8" name="Object 14"/>
          <p:cNvGraphicFramePr>
            <a:graphicFrameLocks noChangeAspect="1"/>
          </p:cNvGraphicFramePr>
          <p:nvPr>
            <p:extLst>
              <p:ext uri="{D42A27DB-BD31-4B8C-83A1-F6EECF244321}">
                <p14:modId xmlns:p14="http://schemas.microsoft.com/office/powerpoint/2010/main" val="860241677"/>
              </p:ext>
            </p:extLst>
          </p:nvPr>
        </p:nvGraphicFramePr>
        <p:xfrm>
          <a:off x="2901045" y="4555970"/>
          <a:ext cx="712788" cy="431800"/>
        </p:xfrm>
        <a:graphic>
          <a:graphicData uri="http://schemas.openxmlformats.org/presentationml/2006/ole">
            <mc:AlternateContent xmlns:mc="http://schemas.openxmlformats.org/markup-compatibility/2006">
              <mc:Choice xmlns:v="urn:schemas-microsoft-com:vml" Requires="v">
                <p:oleObj name="Equation" r:id="rId23" imgW="419040" imgH="253800" progId="Equation.DSMT4">
                  <p:embed/>
                </p:oleObj>
              </mc:Choice>
              <mc:Fallback>
                <p:oleObj name="Equation" r:id="rId23" imgW="419040" imgH="253800" progId="Equation.DSMT4">
                  <p:embed/>
                  <p:pic>
                    <p:nvPicPr>
                      <p:cNvPr id="0" name="Picture 1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01045" y="4555970"/>
                        <a:ext cx="7127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9" name="Object 15"/>
          <p:cNvGraphicFramePr>
            <a:graphicFrameLocks noChangeAspect="1"/>
          </p:cNvGraphicFramePr>
          <p:nvPr>
            <p:extLst>
              <p:ext uri="{D42A27DB-BD31-4B8C-83A1-F6EECF244321}">
                <p14:modId xmlns:p14="http://schemas.microsoft.com/office/powerpoint/2010/main" val="2605746536"/>
              </p:ext>
            </p:extLst>
          </p:nvPr>
        </p:nvGraphicFramePr>
        <p:xfrm>
          <a:off x="5251812" y="4631283"/>
          <a:ext cx="150813" cy="280988"/>
        </p:xfrm>
        <a:graphic>
          <a:graphicData uri="http://schemas.openxmlformats.org/presentationml/2006/ole">
            <mc:AlternateContent xmlns:mc="http://schemas.openxmlformats.org/markup-compatibility/2006">
              <mc:Choice xmlns:v="urn:schemas-microsoft-com:vml" Requires="v">
                <p:oleObj name="Equation" r:id="rId25" imgW="88560" imgH="164880" progId="Equation.DSMT4">
                  <p:embed/>
                </p:oleObj>
              </mc:Choice>
              <mc:Fallback>
                <p:oleObj name="Equation" r:id="rId25" imgW="88560" imgH="164880" progId="Equation.DSMT4">
                  <p:embed/>
                  <p:pic>
                    <p:nvPicPr>
                      <p:cNvPr id="0" name="Picture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51812" y="4631283"/>
                        <a:ext cx="15081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40" name="Object 16"/>
          <p:cNvGraphicFramePr>
            <a:graphicFrameLocks noChangeAspect="1"/>
          </p:cNvGraphicFramePr>
          <p:nvPr>
            <p:extLst>
              <p:ext uri="{D42A27DB-BD31-4B8C-83A1-F6EECF244321}">
                <p14:modId xmlns:p14="http://schemas.microsoft.com/office/powerpoint/2010/main" val="4162591381"/>
              </p:ext>
            </p:extLst>
          </p:nvPr>
        </p:nvGraphicFramePr>
        <p:xfrm>
          <a:off x="7734696" y="4606059"/>
          <a:ext cx="258763" cy="280988"/>
        </p:xfrm>
        <a:graphic>
          <a:graphicData uri="http://schemas.openxmlformats.org/presentationml/2006/ole">
            <mc:AlternateContent xmlns:mc="http://schemas.openxmlformats.org/markup-compatibility/2006">
              <mc:Choice xmlns:v="urn:schemas-microsoft-com:vml" Requires="v">
                <p:oleObj name="Equation" r:id="rId27" imgW="152280" imgH="164880" progId="Equation.DSMT4">
                  <p:embed/>
                </p:oleObj>
              </mc:Choice>
              <mc:Fallback>
                <p:oleObj name="Equation" r:id="rId27" imgW="152280" imgH="164880" progId="Equation.DSMT4">
                  <p:embed/>
                  <p:pic>
                    <p:nvPicPr>
                      <p:cNvPr id="0" name="Picture 1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734696" y="4606059"/>
                        <a:ext cx="25876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41" name="Object 17"/>
          <p:cNvGraphicFramePr>
            <a:graphicFrameLocks noChangeAspect="1"/>
          </p:cNvGraphicFramePr>
          <p:nvPr>
            <p:extLst>
              <p:ext uri="{D42A27DB-BD31-4B8C-83A1-F6EECF244321}">
                <p14:modId xmlns:p14="http://schemas.microsoft.com/office/powerpoint/2010/main" val="4074396583"/>
              </p:ext>
            </p:extLst>
          </p:nvPr>
        </p:nvGraphicFramePr>
        <p:xfrm>
          <a:off x="2300089" y="4864296"/>
          <a:ext cx="690563" cy="431800"/>
        </p:xfrm>
        <a:graphic>
          <a:graphicData uri="http://schemas.openxmlformats.org/presentationml/2006/ole">
            <mc:AlternateContent xmlns:mc="http://schemas.openxmlformats.org/markup-compatibility/2006">
              <mc:Choice xmlns:v="urn:schemas-microsoft-com:vml" Requires="v">
                <p:oleObj name="Equation" r:id="rId29" imgW="406080" imgH="253800" progId="Equation.DSMT4">
                  <p:embed/>
                </p:oleObj>
              </mc:Choice>
              <mc:Fallback>
                <p:oleObj name="Equation" r:id="rId29" imgW="406080" imgH="253800" progId="Equation.DSMT4">
                  <p:embed/>
                  <p:pic>
                    <p:nvPicPr>
                      <p:cNvPr id="0" name="Picture 1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300089" y="4864296"/>
                        <a:ext cx="6905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42" name="Object 18"/>
          <p:cNvGraphicFramePr>
            <a:graphicFrameLocks noChangeAspect="1"/>
          </p:cNvGraphicFramePr>
          <p:nvPr>
            <p:extLst>
              <p:ext uri="{D42A27DB-BD31-4B8C-83A1-F6EECF244321}">
                <p14:modId xmlns:p14="http://schemas.microsoft.com/office/powerpoint/2010/main" val="855225739"/>
              </p:ext>
            </p:extLst>
          </p:nvPr>
        </p:nvGraphicFramePr>
        <p:xfrm>
          <a:off x="4583289" y="4934676"/>
          <a:ext cx="215900" cy="323850"/>
        </p:xfrm>
        <a:graphic>
          <a:graphicData uri="http://schemas.openxmlformats.org/presentationml/2006/ole">
            <mc:AlternateContent xmlns:mc="http://schemas.openxmlformats.org/markup-compatibility/2006">
              <mc:Choice xmlns:v="urn:schemas-microsoft-com:vml" Requires="v">
                <p:oleObj name="Equation" r:id="rId31" imgW="126720" imgH="190440" progId="Equation.DSMT4">
                  <p:embed/>
                </p:oleObj>
              </mc:Choice>
              <mc:Fallback>
                <p:oleObj name="Equation" r:id="rId31" imgW="126720" imgH="190440" progId="Equation.DSMT4">
                  <p:embed/>
                  <p:pic>
                    <p:nvPicPr>
                      <p:cNvPr id="0" name="Picture 1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583289" y="4934676"/>
                        <a:ext cx="2159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43" name="Object 19"/>
          <p:cNvGraphicFramePr>
            <a:graphicFrameLocks noChangeAspect="1"/>
          </p:cNvGraphicFramePr>
          <p:nvPr>
            <p:extLst>
              <p:ext uri="{D42A27DB-BD31-4B8C-83A1-F6EECF244321}">
                <p14:modId xmlns:p14="http://schemas.microsoft.com/office/powerpoint/2010/main" val="4163389988"/>
              </p:ext>
            </p:extLst>
          </p:nvPr>
        </p:nvGraphicFramePr>
        <p:xfrm>
          <a:off x="6959985" y="4914744"/>
          <a:ext cx="301625" cy="303212"/>
        </p:xfrm>
        <a:graphic>
          <a:graphicData uri="http://schemas.openxmlformats.org/presentationml/2006/ole">
            <mc:AlternateContent xmlns:mc="http://schemas.openxmlformats.org/markup-compatibility/2006">
              <mc:Choice xmlns:v="urn:schemas-microsoft-com:vml" Requires="v">
                <p:oleObj name="Equation" r:id="rId33" imgW="177480" imgH="177480" progId="Equation.DSMT4">
                  <p:embed/>
                </p:oleObj>
              </mc:Choice>
              <mc:Fallback>
                <p:oleObj name="Equation" r:id="rId33" imgW="177480" imgH="177480" progId="Equation.DSMT4">
                  <p:embed/>
                  <p:pic>
                    <p:nvPicPr>
                      <p:cNvPr id="0" name="Picture 1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959985" y="4914744"/>
                        <a:ext cx="30162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44" name="Object 20"/>
          <p:cNvGraphicFramePr>
            <a:graphicFrameLocks noChangeAspect="1"/>
          </p:cNvGraphicFramePr>
          <p:nvPr>
            <p:extLst>
              <p:ext uri="{D42A27DB-BD31-4B8C-83A1-F6EECF244321}">
                <p14:modId xmlns:p14="http://schemas.microsoft.com/office/powerpoint/2010/main" val="1536371631"/>
              </p:ext>
            </p:extLst>
          </p:nvPr>
        </p:nvGraphicFramePr>
        <p:xfrm>
          <a:off x="3319974" y="5265939"/>
          <a:ext cx="280988" cy="409575"/>
        </p:xfrm>
        <a:graphic>
          <a:graphicData uri="http://schemas.openxmlformats.org/presentationml/2006/ole">
            <mc:AlternateContent xmlns:mc="http://schemas.openxmlformats.org/markup-compatibility/2006">
              <mc:Choice xmlns:v="urn:schemas-microsoft-com:vml" Requires="v">
                <p:oleObj name="Equation" r:id="rId35" imgW="164880" imgH="241200" progId="Equation.DSMT4">
                  <p:embed/>
                </p:oleObj>
              </mc:Choice>
              <mc:Fallback>
                <p:oleObj name="Equation" r:id="rId35" imgW="164880" imgH="241200" progId="Equation.DSMT4">
                  <p:embed/>
                  <p:pic>
                    <p:nvPicPr>
                      <p:cNvPr id="0" name="Picture 2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319974" y="5265939"/>
                        <a:ext cx="28098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46" name="Object 22"/>
          <p:cNvGraphicFramePr>
            <a:graphicFrameLocks noChangeAspect="1"/>
          </p:cNvGraphicFramePr>
          <p:nvPr>
            <p:extLst>
              <p:ext uri="{D42A27DB-BD31-4B8C-83A1-F6EECF244321}">
                <p14:modId xmlns:p14="http://schemas.microsoft.com/office/powerpoint/2010/main" val="2176319213"/>
              </p:ext>
            </p:extLst>
          </p:nvPr>
        </p:nvGraphicFramePr>
        <p:xfrm>
          <a:off x="4485039" y="5619780"/>
          <a:ext cx="150812" cy="280988"/>
        </p:xfrm>
        <a:graphic>
          <a:graphicData uri="http://schemas.openxmlformats.org/presentationml/2006/ole">
            <mc:AlternateContent xmlns:mc="http://schemas.openxmlformats.org/markup-compatibility/2006">
              <mc:Choice xmlns:v="urn:schemas-microsoft-com:vml" Requires="v">
                <p:oleObj name="Equation" r:id="rId37" imgW="88560" imgH="164880" progId="Equation.DSMT4">
                  <p:embed/>
                </p:oleObj>
              </mc:Choice>
              <mc:Fallback>
                <p:oleObj name="Equation" r:id="rId37" imgW="88560" imgH="164880" progId="Equation.DSMT4">
                  <p:embed/>
                  <p:pic>
                    <p:nvPicPr>
                      <p:cNvPr id="0" name="Picture 2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85039" y="5619780"/>
                        <a:ext cx="15081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49" name="Object 25"/>
          <p:cNvGraphicFramePr>
            <a:graphicFrameLocks noChangeAspect="1"/>
          </p:cNvGraphicFramePr>
          <p:nvPr>
            <p:extLst>
              <p:ext uri="{D42A27DB-BD31-4B8C-83A1-F6EECF244321}">
                <p14:modId xmlns:p14="http://schemas.microsoft.com/office/powerpoint/2010/main" val="839314910"/>
              </p:ext>
            </p:extLst>
          </p:nvPr>
        </p:nvGraphicFramePr>
        <p:xfrm>
          <a:off x="5091825" y="5580621"/>
          <a:ext cx="258762" cy="280987"/>
        </p:xfrm>
        <a:graphic>
          <a:graphicData uri="http://schemas.openxmlformats.org/presentationml/2006/ole">
            <mc:AlternateContent xmlns:mc="http://schemas.openxmlformats.org/markup-compatibility/2006">
              <mc:Choice xmlns:v="urn:schemas-microsoft-com:vml" Requires="v">
                <p:oleObj name="Equation" r:id="rId38" imgW="152280" imgH="164880" progId="Equation.DSMT4">
                  <p:embed/>
                </p:oleObj>
              </mc:Choice>
              <mc:Fallback>
                <p:oleObj name="Equation" r:id="rId38" imgW="152280" imgH="164880" progId="Equation.DSMT4">
                  <p:embed/>
                  <p:pic>
                    <p:nvPicPr>
                      <p:cNvPr id="0" name="Picture 2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091825" y="5580621"/>
                        <a:ext cx="258762"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51" name="Object 27"/>
          <p:cNvGraphicFramePr>
            <a:graphicFrameLocks noChangeAspect="1"/>
          </p:cNvGraphicFramePr>
          <p:nvPr>
            <p:extLst>
              <p:ext uri="{D42A27DB-BD31-4B8C-83A1-F6EECF244321}">
                <p14:modId xmlns:p14="http://schemas.microsoft.com/office/powerpoint/2010/main" val="3345139744"/>
              </p:ext>
            </p:extLst>
          </p:nvPr>
        </p:nvGraphicFramePr>
        <p:xfrm>
          <a:off x="2203416" y="5911884"/>
          <a:ext cx="215900" cy="323850"/>
        </p:xfrm>
        <a:graphic>
          <a:graphicData uri="http://schemas.openxmlformats.org/presentationml/2006/ole">
            <mc:AlternateContent xmlns:mc="http://schemas.openxmlformats.org/markup-compatibility/2006">
              <mc:Choice xmlns:v="urn:schemas-microsoft-com:vml" Requires="v">
                <p:oleObj name="Equation" r:id="rId39" imgW="126720" imgH="190440" progId="Equation.DSMT4">
                  <p:embed/>
                </p:oleObj>
              </mc:Choice>
              <mc:Fallback>
                <p:oleObj name="Equation" r:id="rId39" imgW="126720" imgH="190440" progId="Equation.DSMT4">
                  <p:embed/>
                  <p:pic>
                    <p:nvPicPr>
                      <p:cNvPr id="0" name="Picture 2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203416" y="5911884"/>
                        <a:ext cx="2159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53" name="Object 29"/>
          <p:cNvGraphicFramePr>
            <a:graphicFrameLocks noChangeAspect="1"/>
          </p:cNvGraphicFramePr>
          <p:nvPr>
            <p:extLst>
              <p:ext uri="{D42A27DB-BD31-4B8C-83A1-F6EECF244321}">
                <p14:modId xmlns:p14="http://schemas.microsoft.com/office/powerpoint/2010/main" val="3184664872"/>
              </p:ext>
            </p:extLst>
          </p:nvPr>
        </p:nvGraphicFramePr>
        <p:xfrm>
          <a:off x="2903895" y="5897739"/>
          <a:ext cx="258762" cy="280988"/>
        </p:xfrm>
        <a:graphic>
          <a:graphicData uri="http://schemas.openxmlformats.org/presentationml/2006/ole">
            <mc:AlternateContent xmlns:mc="http://schemas.openxmlformats.org/markup-compatibility/2006">
              <mc:Choice xmlns:v="urn:schemas-microsoft-com:vml" Requires="v">
                <p:oleObj name="Equation" r:id="rId40" imgW="152280" imgH="164880" progId="Equation.DSMT4">
                  <p:embed/>
                </p:oleObj>
              </mc:Choice>
              <mc:Fallback>
                <p:oleObj name="Equation" r:id="rId40" imgW="152280" imgH="164880" progId="Equation.DSMT4">
                  <p:embed/>
                  <p:pic>
                    <p:nvPicPr>
                      <p:cNvPr id="0" name="Picture 2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903895" y="5897739"/>
                        <a:ext cx="2587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57200" y="1357200"/>
            <a:ext cx="8229600" cy="4770000"/>
          </a:xfrm>
        </p:spPr>
        <p:txBody>
          <a:bodyPr>
            <a:normAutofit/>
          </a:bodyPr>
          <a:lstStyle/>
          <a:p>
            <a:pPr>
              <a:lnSpc>
                <a:spcPct val="110000"/>
              </a:lnSpc>
            </a:pPr>
            <a:r>
              <a:rPr lang="el-GR" sz="2200" dirty="0"/>
              <a:t>Για τον πολλαπλασιασμό δεν ισχύει πάντα η </a:t>
            </a:r>
            <a:r>
              <a:rPr lang="el-GR" sz="2200" b="1" dirty="0" err="1"/>
              <a:t>αντιμεταθετική</a:t>
            </a:r>
            <a:r>
              <a:rPr lang="el-GR" sz="2200" b="1" dirty="0"/>
              <a:t> ιδιότητα</a:t>
            </a:r>
            <a:r>
              <a:rPr lang="el-GR" sz="2200" dirty="0"/>
              <a:t>.</a:t>
            </a:r>
          </a:p>
          <a:p>
            <a:pPr>
              <a:lnSpc>
                <a:spcPct val="110000"/>
              </a:lnSpc>
              <a:buNone/>
            </a:pPr>
            <a:r>
              <a:rPr lang="el-GR" sz="2200" dirty="0"/>
              <a:t>	</a:t>
            </a:r>
            <a:r>
              <a:rPr lang="el-GR" sz="2200" b="1" dirty="0"/>
              <a:t>Παράδειγμα: </a:t>
            </a:r>
            <a:r>
              <a:rPr lang="el-GR" sz="2200" dirty="0"/>
              <a:t>Για τα μητρώα</a:t>
            </a:r>
          </a:p>
          <a:p>
            <a:pPr>
              <a:lnSpc>
                <a:spcPct val="110000"/>
              </a:lnSpc>
              <a:spcBef>
                <a:spcPts val="1200"/>
              </a:spcBef>
              <a:buNone/>
            </a:pPr>
            <a:r>
              <a:rPr lang="el-GR" sz="2200" dirty="0"/>
              <a:t>	δεν ισχύει ότι                   διότι:</a:t>
            </a:r>
          </a:p>
          <a:p>
            <a:pPr>
              <a:lnSpc>
                <a:spcPct val="110000"/>
              </a:lnSpc>
              <a:buNone/>
            </a:pPr>
            <a:endParaRPr lang="el-GR" sz="2200" dirty="0"/>
          </a:p>
          <a:p>
            <a:pPr>
              <a:lnSpc>
                <a:spcPct val="110000"/>
              </a:lnSpc>
              <a:spcBef>
                <a:spcPts val="1200"/>
              </a:spcBef>
              <a:buNone/>
            </a:pPr>
            <a:r>
              <a:rPr lang="el-GR" sz="2200" dirty="0"/>
              <a:t>	ενώ</a:t>
            </a:r>
          </a:p>
          <a:p>
            <a:pPr>
              <a:lnSpc>
                <a:spcPct val="110000"/>
              </a:lnSpc>
            </a:pPr>
            <a:endParaRPr lang="el-GR" sz="2200" dirty="0"/>
          </a:p>
          <a:p>
            <a:pPr>
              <a:lnSpc>
                <a:spcPct val="110000"/>
              </a:lnSpc>
            </a:pPr>
            <a:endParaRPr lang="el-GR" sz="2200" b="1" dirty="0"/>
          </a:p>
          <a:p>
            <a:pPr>
              <a:lnSpc>
                <a:spcPct val="110000"/>
              </a:lnSpc>
              <a:spcBef>
                <a:spcPts val="1800"/>
              </a:spcBef>
            </a:pPr>
            <a:r>
              <a:rPr lang="el-GR" sz="2200" b="1" dirty="0"/>
              <a:t>Ορισμός: </a:t>
            </a:r>
            <a:r>
              <a:rPr lang="el-GR" sz="2200" dirty="0"/>
              <a:t>Τα μητρώα          για τα οποία ισχύει η </a:t>
            </a:r>
            <a:r>
              <a:rPr lang="el-GR" sz="2200" dirty="0" err="1"/>
              <a:t>αντιμεταθετική</a:t>
            </a:r>
            <a:r>
              <a:rPr lang="el-GR" sz="2200" dirty="0"/>
              <a:t> ιδιότητα                  ονομάζονται </a:t>
            </a:r>
            <a:r>
              <a:rPr lang="el-GR" sz="2200" b="1" dirty="0" err="1"/>
              <a:t>αντιμεταθετικά</a:t>
            </a:r>
            <a:r>
              <a:rPr lang="el-GR" sz="2200" b="1" dirty="0"/>
              <a:t> μητρώα</a:t>
            </a:r>
            <a:r>
              <a:rPr lang="el-GR" sz="2200" dirty="0"/>
              <a:t>.</a:t>
            </a:r>
          </a:p>
          <a:p>
            <a:pPr>
              <a:lnSpc>
                <a:spcPct val="110000"/>
              </a:lnSpc>
            </a:pPr>
            <a:endParaRPr lang="el-GR" sz="2200" b="1" dirty="0"/>
          </a:p>
        </p:txBody>
      </p:sp>
      <p:graphicFrame>
        <p:nvGraphicFramePr>
          <p:cNvPr id="131074" name="Object 2"/>
          <p:cNvGraphicFramePr>
            <a:graphicFrameLocks noChangeAspect="1"/>
          </p:cNvGraphicFramePr>
          <p:nvPr>
            <p:extLst>
              <p:ext uri="{D42A27DB-BD31-4B8C-83A1-F6EECF244321}">
                <p14:modId xmlns:p14="http://schemas.microsoft.com/office/powerpoint/2010/main" val="3565776515"/>
              </p:ext>
            </p:extLst>
          </p:nvPr>
        </p:nvGraphicFramePr>
        <p:xfrm>
          <a:off x="4171767" y="2002347"/>
          <a:ext cx="3386138" cy="823912"/>
        </p:xfrm>
        <a:graphic>
          <a:graphicData uri="http://schemas.openxmlformats.org/presentationml/2006/ole">
            <mc:AlternateContent xmlns:mc="http://schemas.openxmlformats.org/markup-compatibility/2006">
              <mc:Choice xmlns:v="urn:schemas-microsoft-com:vml" Requires="v">
                <p:oleObj name="Equation" r:id="rId2" imgW="1879560" imgH="457200" progId="Equation.DSMT4">
                  <p:embed/>
                </p:oleObj>
              </mc:Choice>
              <mc:Fallback>
                <p:oleObj name="Equation" r:id="rId2" imgW="1879560" imgH="457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767" y="2002347"/>
                        <a:ext cx="338613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5" name="Object 3"/>
          <p:cNvGraphicFramePr>
            <a:graphicFrameLocks noChangeAspect="1"/>
          </p:cNvGraphicFramePr>
          <p:nvPr>
            <p:extLst>
              <p:ext uri="{D42A27DB-BD31-4B8C-83A1-F6EECF244321}">
                <p14:modId xmlns:p14="http://schemas.microsoft.com/office/powerpoint/2010/main" val="492725126"/>
              </p:ext>
            </p:extLst>
          </p:nvPr>
        </p:nvGraphicFramePr>
        <p:xfrm>
          <a:off x="2514587" y="2748135"/>
          <a:ext cx="1108075" cy="363537"/>
        </p:xfrm>
        <a:graphic>
          <a:graphicData uri="http://schemas.openxmlformats.org/presentationml/2006/ole">
            <mc:AlternateContent xmlns:mc="http://schemas.openxmlformats.org/markup-compatibility/2006">
              <mc:Choice xmlns:v="urn:schemas-microsoft-com:vml" Requires="v">
                <p:oleObj name="Equation" r:id="rId4" imgW="622080" imgH="203040" progId="Equation.DSMT4">
                  <p:embed/>
                </p:oleObj>
              </mc:Choice>
              <mc:Fallback>
                <p:oleObj name="Equation" r:id="rId4" imgW="622080" imgH="2030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587" y="2748135"/>
                        <a:ext cx="11080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6" name="Object 4"/>
          <p:cNvGraphicFramePr>
            <a:graphicFrameLocks noChangeAspect="1"/>
          </p:cNvGraphicFramePr>
          <p:nvPr>
            <p:extLst>
              <p:ext uri="{D42A27DB-BD31-4B8C-83A1-F6EECF244321}">
                <p14:modId xmlns:p14="http://schemas.microsoft.com/office/powerpoint/2010/main" val="2207215886"/>
              </p:ext>
            </p:extLst>
          </p:nvPr>
        </p:nvGraphicFramePr>
        <p:xfrm>
          <a:off x="2936082" y="3109924"/>
          <a:ext cx="3271837" cy="823912"/>
        </p:xfrm>
        <a:graphic>
          <a:graphicData uri="http://schemas.openxmlformats.org/presentationml/2006/ole">
            <mc:AlternateContent xmlns:mc="http://schemas.openxmlformats.org/markup-compatibility/2006">
              <mc:Choice xmlns:v="urn:schemas-microsoft-com:vml" Requires="v">
                <p:oleObj name="Equation" r:id="rId6" imgW="1815840" imgH="457200" progId="Equation.DSMT4">
                  <p:embed/>
                </p:oleObj>
              </mc:Choice>
              <mc:Fallback>
                <p:oleObj name="Equation" r:id="rId6" imgW="1815840" imgH="4572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6082" y="3109924"/>
                        <a:ext cx="3271837"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7" name="Object 5"/>
          <p:cNvGraphicFramePr>
            <a:graphicFrameLocks noChangeAspect="1"/>
          </p:cNvGraphicFramePr>
          <p:nvPr>
            <p:extLst>
              <p:ext uri="{D42A27DB-BD31-4B8C-83A1-F6EECF244321}">
                <p14:modId xmlns:p14="http://schemas.microsoft.com/office/powerpoint/2010/main" val="1560311240"/>
              </p:ext>
            </p:extLst>
          </p:nvPr>
        </p:nvGraphicFramePr>
        <p:xfrm>
          <a:off x="2924175" y="4205288"/>
          <a:ext cx="3294063" cy="823912"/>
        </p:xfrm>
        <a:graphic>
          <a:graphicData uri="http://schemas.openxmlformats.org/presentationml/2006/ole">
            <mc:AlternateContent xmlns:mc="http://schemas.openxmlformats.org/markup-compatibility/2006">
              <mc:Choice xmlns:v="urn:schemas-microsoft-com:vml" Requires="v">
                <p:oleObj name="Equation" r:id="rId8" imgW="1828800" imgH="457200" progId="Equation.DSMT4">
                  <p:embed/>
                </p:oleObj>
              </mc:Choice>
              <mc:Fallback>
                <p:oleObj name="Equation" r:id="rId8" imgW="1828800" imgH="4572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4175" y="4205288"/>
                        <a:ext cx="3294063"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8" name="Object 6"/>
          <p:cNvGraphicFramePr>
            <a:graphicFrameLocks noChangeAspect="1"/>
          </p:cNvGraphicFramePr>
          <p:nvPr>
            <p:extLst>
              <p:ext uri="{D42A27DB-BD31-4B8C-83A1-F6EECF244321}">
                <p14:modId xmlns:p14="http://schemas.microsoft.com/office/powerpoint/2010/main" val="833812424"/>
              </p:ext>
            </p:extLst>
          </p:nvPr>
        </p:nvGraphicFramePr>
        <p:xfrm>
          <a:off x="3327912" y="5180041"/>
          <a:ext cx="550863" cy="366713"/>
        </p:xfrm>
        <a:graphic>
          <a:graphicData uri="http://schemas.openxmlformats.org/presentationml/2006/ole">
            <mc:AlternateContent xmlns:mc="http://schemas.openxmlformats.org/markup-compatibility/2006">
              <mc:Choice xmlns:v="urn:schemas-microsoft-com:vml" Requires="v">
                <p:oleObj name="Equation" r:id="rId10" imgW="304560" imgH="203040" progId="Equation.DSMT4">
                  <p:embed/>
                </p:oleObj>
              </mc:Choice>
              <mc:Fallback>
                <p:oleObj name="Equation" r:id="rId10" imgW="304560" imgH="2030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27912" y="5180041"/>
                        <a:ext cx="550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9" name="Object 7"/>
          <p:cNvGraphicFramePr>
            <a:graphicFrameLocks noChangeAspect="1"/>
          </p:cNvGraphicFramePr>
          <p:nvPr>
            <p:extLst>
              <p:ext uri="{D42A27DB-BD31-4B8C-83A1-F6EECF244321}">
                <p14:modId xmlns:p14="http://schemas.microsoft.com/office/powerpoint/2010/main" val="2954463929"/>
              </p:ext>
            </p:extLst>
          </p:nvPr>
        </p:nvGraphicFramePr>
        <p:xfrm>
          <a:off x="1917840" y="5545700"/>
          <a:ext cx="1057275" cy="298450"/>
        </p:xfrm>
        <a:graphic>
          <a:graphicData uri="http://schemas.openxmlformats.org/presentationml/2006/ole">
            <mc:AlternateContent xmlns:mc="http://schemas.openxmlformats.org/markup-compatibility/2006">
              <mc:Choice xmlns:v="urn:schemas-microsoft-com:vml" Requires="v">
                <p:oleObj name="Equation" r:id="rId12" imgW="583920" imgH="164880" progId="Equation.DSMT4">
                  <p:embed/>
                </p:oleObj>
              </mc:Choice>
              <mc:Fallback>
                <p:oleObj name="Equation" r:id="rId12" imgW="583920" imgH="1648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17840" y="5545700"/>
                        <a:ext cx="105727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57200" y="1357200"/>
            <a:ext cx="8229600" cy="5065866"/>
          </a:xfrm>
        </p:spPr>
        <p:txBody>
          <a:bodyPr>
            <a:normAutofit fontScale="62500" lnSpcReduction="20000"/>
          </a:bodyPr>
          <a:lstStyle/>
          <a:p>
            <a:pPr>
              <a:lnSpc>
                <a:spcPct val="120000"/>
              </a:lnSpc>
            </a:pPr>
            <a:r>
              <a:rPr lang="el-GR" b="1" dirty="0"/>
              <a:t>Ορισμός: </a:t>
            </a:r>
            <a:r>
              <a:rPr lang="el-GR" dirty="0"/>
              <a:t>Για ένα τετραγωνικό μητρώο       αν υπάρχουν μητρώα        και   έτσι ώστε να ισχύει:</a:t>
            </a:r>
          </a:p>
          <a:p>
            <a:pPr>
              <a:lnSpc>
                <a:spcPct val="120000"/>
              </a:lnSpc>
            </a:pPr>
            <a:endParaRPr lang="el-GR" dirty="0"/>
          </a:p>
          <a:p>
            <a:pPr>
              <a:lnSpc>
                <a:spcPct val="120000"/>
              </a:lnSpc>
              <a:buNone/>
            </a:pPr>
            <a:r>
              <a:rPr lang="el-GR" dirty="0"/>
              <a:t>	τότε ισχύει ότι               και ότι το μητρώο        ή      είναι μοναδικό, συμβολίζεται ως          και ονομάζεται </a:t>
            </a:r>
            <a:r>
              <a:rPr lang="el-GR" b="1" dirty="0"/>
              <a:t>αντίστροφο μητρώο </a:t>
            </a:r>
            <a:r>
              <a:rPr lang="el-GR" dirty="0"/>
              <a:t>του </a:t>
            </a:r>
          </a:p>
          <a:p>
            <a:pPr>
              <a:lnSpc>
                <a:spcPct val="120000"/>
              </a:lnSpc>
              <a:spcBef>
                <a:spcPts val="1800"/>
              </a:spcBef>
              <a:buNone/>
            </a:pPr>
            <a:r>
              <a:rPr lang="el-GR" dirty="0"/>
              <a:t>	</a:t>
            </a:r>
            <a:r>
              <a:rPr lang="el-GR" b="1" dirty="0"/>
              <a:t>Δεν έχουν όλα τα μητρώα αντίστροφο. Έτσι:</a:t>
            </a:r>
          </a:p>
          <a:p>
            <a:pPr>
              <a:lnSpc>
                <a:spcPct val="120000"/>
              </a:lnSpc>
              <a:spcBef>
                <a:spcPts val="1200"/>
              </a:spcBef>
            </a:pPr>
            <a:r>
              <a:rPr lang="el-GR" b="1" dirty="0"/>
              <a:t>Ορισμός: </a:t>
            </a:r>
            <a:r>
              <a:rPr lang="el-GR" dirty="0"/>
              <a:t>Αν για ένα μητρώο       υπάρχει το          τότε το μητρώο     ονομάζεται </a:t>
            </a:r>
            <a:r>
              <a:rPr lang="el-GR" b="1" dirty="0"/>
              <a:t>αντιστρέψιμο</a:t>
            </a:r>
            <a:r>
              <a:rPr lang="el-GR" dirty="0"/>
              <a:t> και λέγεται ότι είναι </a:t>
            </a:r>
            <a:r>
              <a:rPr lang="el-GR" b="1" dirty="0"/>
              <a:t>ομαλό</a:t>
            </a:r>
            <a:r>
              <a:rPr lang="el-GR" dirty="0"/>
              <a:t> ή </a:t>
            </a:r>
            <a:r>
              <a:rPr lang="el-GR" b="1" dirty="0"/>
              <a:t>μη ιδιάζον </a:t>
            </a:r>
            <a:r>
              <a:rPr lang="el-GR" dirty="0"/>
              <a:t>διαφορετικά λέγεται </a:t>
            </a:r>
            <a:r>
              <a:rPr lang="el-GR" b="1" dirty="0"/>
              <a:t>μη ομαλό </a:t>
            </a:r>
            <a:r>
              <a:rPr lang="el-GR" dirty="0"/>
              <a:t>ή </a:t>
            </a:r>
            <a:r>
              <a:rPr lang="el-GR" b="1" dirty="0"/>
              <a:t>ιδιάζον</a:t>
            </a:r>
            <a:r>
              <a:rPr lang="el-GR" dirty="0"/>
              <a:t>.</a:t>
            </a:r>
          </a:p>
          <a:p>
            <a:pPr>
              <a:lnSpc>
                <a:spcPct val="120000"/>
              </a:lnSpc>
              <a:spcBef>
                <a:spcPts val="1200"/>
              </a:spcBef>
              <a:buNone/>
            </a:pPr>
            <a:r>
              <a:rPr lang="el-GR" dirty="0"/>
              <a:t>	Το αντίστροφο ενός μητρώου έχει μεγάλη σημασία στην επίλυση συστημάτων γραμμικών εξισώσεων. Αν το αντίστροφο         του μητρώου        </a:t>
            </a:r>
            <a:r>
              <a:rPr lang="el-GR" dirty="0">
                <a:solidFill>
                  <a:schemeClr val="bg1"/>
                </a:solidFill>
              </a:rPr>
              <a:t>,….</a:t>
            </a:r>
            <a:r>
              <a:rPr lang="el-GR" dirty="0"/>
              <a:t>είναι γνωστό, τότε η λύση του συστήματος                 μπορεί να αποκτηθεί ως εξής:</a:t>
            </a:r>
          </a:p>
          <a:p>
            <a:pPr>
              <a:lnSpc>
                <a:spcPct val="120000"/>
              </a:lnSpc>
            </a:pPr>
            <a:endParaRPr lang="el-GR" dirty="0"/>
          </a:p>
        </p:txBody>
      </p:sp>
      <p:graphicFrame>
        <p:nvGraphicFramePr>
          <p:cNvPr id="132098" name="Object 2"/>
          <p:cNvGraphicFramePr>
            <a:graphicFrameLocks noChangeAspect="1"/>
          </p:cNvGraphicFramePr>
          <p:nvPr>
            <p:extLst>
              <p:ext uri="{D42A27DB-BD31-4B8C-83A1-F6EECF244321}">
                <p14:modId xmlns:p14="http://schemas.microsoft.com/office/powerpoint/2010/main" val="421942170"/>
              </p:ext>
            </p:extLst>
          </p:nvPr>
        </p:nvGraphicFramePr>
        <p:xfrm>
          <a:off x="4946478" y="1384272"/>
          <a:ext cx="273050" cy="296863"/>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478" y="1384272"/>
                        <a:ext cx="273050"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099" name="Object 3"/>
          <p:cNvGraphicFramePr>
            <a:graphicFrameLocks noChangeAspect="1"/>
          </p:cNvGraphicFramePr>
          <p:nvPr>
            <p:extLst>
              <p:ext uri="{D42A27DB-BD31-4B8C-83A1-F6EECF244321}">
                <p14:modId xmlns:p14="http://schemas.microsoft.com/office/powerpoint/2010/main" val="251810121"/>
              </p:ext>
            </p:extLst>
          </p:nvPr>
        </p:nvGraphicFramePr>
        <p:xfrm>
          <a:off x="7578060" y="1382160"/>
          <a:ext cx="320675" cy="296862"/>
        </p:xfrm>
        <a:graphic>
          <a:graphicData uri="http://schemas.openxmlformats.org/presentationml/2006/ole">
            <mc:AlternateContent xmlns:mc="http://schemas.openxmlformats.org/markup-compatibility/2006">
              <mc:Choice xmlns:v="urn:schemas-microsoft-com:vml" Requires="v">
                <p:oleObj name="Equation" r:id="rId4" imgW="177480" imgH="164880" progId="Equation.DSMT4">
                  <p:embed/>
                </p:oleObj>
              </mc:Choice>
              <mc:Fallback>
                <p:oleObj name="Equation" r:id="rId4" imgW="177480" imgH="164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8060" y="1382160"/>
                        <a:ext cx="320675"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0" name="Object 4"/>
          <p:cNvGraphicFramePr>
            <a:graphicFrameLocks noChangeAspect="1"/>
          </p:cNvGraphicFramePr>
          <p:nvPr>
            <p:extLst>
              <p:ext uri="{D42A27DB-BD31-4B8C-83A1-F6EECF244321}">
                <p14:modId xmlns:p14="http://schemas.microsoft.com/office/powerpoint/2010/main" val="2596836391"/>
              </p:ext>
            </p:extLst>
          </p:nvPr>
        </p:nvGraphicFramePr>
        <p:xfrm>
          <a:off x="8358011" y="1386946"/>
          <a:ext cx="252413" cy="298450"/>
        </p:xfrm>
        <a:graphic>
          <a:graphicData uri="http://schemas.openxmlformats.org/presentationml/2006/ole">
            <mc:AlternateContent xmlns:mc="http://schemas.openxmlformats.org/markup-compatibility/2006">
              <mc:Choice xmlns:v="urn:schemas-microsoft-com:vml" Requires="v">
                <p:oleObj name="Equation" r:id="rId6" imgW="139680" imgH="164880" progId="Equation.DSMT4">
                  <p:embed/>
                </p:oleObj>
              </mc:Choice>
              <mc:Fallback>
                <p:oleObj name="Equation" r:id="rId6" imgW="139680" imgH="1648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58011" y="1386946"/>
                        <a:ext cx="2524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1" name="Object 5"/>
          <p:cNvGraphicFramePr>
            <a:graphicFrameLocks noChangeAspect="1"/>
          </p:cNvGraphicFramePr>
          <p:nvPr>
            <p:extLst>
              <p:ext uri="{D42A27DB-BD31-4B8C-83A1-F6EECF244321}">
                <p14:modId xmlns:p14="http://schemas.microsoft.com/office/powerpoint/2010/main" val="3017213559"/>
              </p:ext>
            </p:extLst>
          </p:nvPr>
        </p:nvGraphicFramePr>
        <p:xfrm>
          <a:off x="3799681" y="2038788"/>
          <a:ext cx="1544638" cy="363537"/>
        </p:xfrm>
        <a:graphic>
          <a:graphicData uri="http://schemas.openxmlformats.org/presentationml/2006/ole">
            <mc:AlternateContent xmlns:mc="http://schemas.openxmlformats.org/markup-compatibility/2006">
              <mc:Choice xmlns:v="urn:schemas-microsoft-com:vml" Requires="v">
                <p:oleObj name="Equation" r:id="rId8" imgW="863280" imgH="203040" progId="Equation.DSMT4">
                  <p:embed/>
                </p:oleObj>
              </mc:Choice>
              <mc:Fallback>
                <p:oleObj name="Equation" r:id="rId8" imgW="863280" imgH="2030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9681" y="2038788"/>
                        <a:ext cx="1544638"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2" name="Object 6"/>
          <p:cNvGraphicFramePr>
            <a:graphicFrameLocks noChangeAspect="1"/>
          </p:cNvGraphicFramePr>
          <p:nvPr>
            <p:extLst>
              <p:ext uri="{D42A27DB-BD31-4B8C-83A1-F6EECF244321}">
                <p14:modId xmlns:p14="http://schemas.microsoft.com/office/powerpoint/2010/main" val="7608648"/>
              </p:ext>
            </p:extLst>
          </p:nvPr>
        </p:nvGraphicFramePr>
        <p:xfrm>
          <a:off x="2454246" y="2420571"/>
          <a:ext cx="781050" cy="298450"/>
        </p:xfrm>
        <a:graphic>
          <a:graphicData uri="http://schemas.openxmlformats.org/presentationml/2006/ole">
            <mc:AlternateContent xmlns:mc="http://schemas.openxmlformats.org/markup-compatibility/2006">
              <mc:Choice xmlns:v="urn:schemas-microsoft-com:vml" Requires="v">
                <p:oleObj name="Equation" r:id="rId10" imgW="431640" imgH="164880" progId="Equation.DSMT4">
                  <p:embed/>
                </p:oleObj>
              </mc:Choice>
              <mc:Fallback>
                <p:oleObj name="Equation" r:id="rId10" imgW="431640" imgH="1648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54246" y="2420571"/>
                        <a:ext cx="78105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3" name="Object 7"/>
          <p:cNvGraphicFramePr>
            <a:graphicFrameLocks noChangeAspect="1"/>
          </p:cNvGraphicFramePr>
          <p:nvPr>
            <p:extLst>
              <p:ext uri="{D42A27DB-BD31-4B8C-83A1-F6EECF244321}">
                <p14:modId xmlns:p14="http://schemas.microsoft.com/office/powerpoint/2010/main" val="1738892289"/>
              </p:ext>
            </p:extLst>
          </p:nvPr>
        </p:nvGraphicFramePr>
        <p:xfrm>
          <a:off x="5136981" y="2415279"/>
          <a:ext cx="320675" cy="296862"/>
        </p:xfrm>
        <a:graphic>
          <a:graphicData uri="http://schemas.openxmlformats.org/presentationml/2006/ole">
            <mc:AlternateContent xmlns:mc="http://schemas.openxmlformats.org/markup-compatibility/2006">
              <mc:Choice xmlns:v="urn:schemas-microsoft-com:vml" Requires="v">
                <p:oleObj name="Equation" r:id="rId12" imgW="177480" imgH="164880" progId="Equation.DSMT4">
                  <p:embed/>
                </p:oleObj>
              </mc:Choice>
              <mc:Fallback>
                <p:oleObj name="Equation" r:id="rId12" imgW="177480" imgH="16488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6981" y="2415279"/>
                        <a:ext cx="320675"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5" name="Object 9"/>
          <p:cNvGraphicFramePr>
            <a:graphicFrameLocks noChangeAspect="1"/>
          </p:cNvGraphicFramePr>
          <p:nvPr>
            <p:extLst>
              <p:ext uri="{D42A27DB-BD31-4B8C-83A1-F6EECF244321}">
                <p14:modId xmlns:p14="http://schemas.microsoft.com/office/powerpoint/2010/main" val="3693687729"/>
              </p:ext>
            </p:extLst>
          </p:nvPr>
        </p:nvGraphicFramePr>
        <p:xfrm>
          <a:off x="5717133" y="2409282"/>
          <a:ext cx="252413" cy="298450"/>
        </p:xfrm>
        <a:graphic>
          <a:graphicData uri="http://schemas.openxmlformats.org/presentationml/2006/ole">
            <mc:AlternateContent xmlns:mc="http://schemas.openxmlformats.org/markup-compatibility/2006">
              <mc:Choice xmlns:v="urn:schemas-microsoft-com:vml" Requires="v">
                <p:oleObj name="Equation" r:id="rId13" imgW="139680" imgH="164880" progId="Equation.DSMT4">
                  <p:embed/>
                </p:oleObj>
              </mc:Choice>
              <mc:Fallback>
                <p:oleObj name="Equation" r:id="rId13" imgW="139680" imgH="16488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7133" y="2409282"/>
                        <a:ext cx="2524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6" name="Object 10"/>
          <p:cNvGraphicFramePr>
            <a:graphicFrameLocks noChangeAspect="1"/>
          </p:cNvGraphicFramePr>
          <p:nvPr>
            <p:extLst>
              <p:ext uri="{D42A27DB-BD31-4B8C-83A1-F6EECF244321}">
                <p14:modId xmlns:p14="http://schemas.microsoft.com/office/powerpoint/2010/main" val="2339881123"/>
              </p:ext>
            </p:extLst>
          </p:nvPr>
        </p:nvGraphicFramePr>
        <p:xfrm>
          <a:off x="2672088" y="2686044"/>
          <a:ext cx="431800" cy="341313"/>
        </p:xfrm>
        <a:graphic>
          <a:graphicData uri="http://schemas.openxmlformats.org/presentationml/2006/ole">
            <mc:AlternateContent xmlns:mc="http://schemas.openxmlformats.org/markup-compatibility/2006">
              <mc:Choice xmlns:v="urn:schemas-microsoft-com:vml" Requires="v">
                <p:oleObj name="Equation" r:id="rId14" imgW="241200" imgH="190440" progId="Equation.DSMT4">
                  <p:embed/>
                </p:oleObj>
              </mc:Choice>
              <mc:Fallback>
                <p:oleObj name="Equation" r:id="rId14" imgW="241200" imgH="19044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72088" y="2686044"/>
                        <a:ext cx="43180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7" name="Object 11"/>
          <p:cNvGraphicFramePr>
            <a:graphicFrameLocks noChangeAspect="1"/>
          </p:cNvGraphicFramePr>
          <p:nvPr>
            <p:extLst>
              <p:ext uri="{D42A27DB-BD31-4B8C-83A1-F6EECF244321}">
                <p14:modId xmlns:p14="http://schemas.microsoft.com/office/powerpoint/2010/main" val="2166896470"/>
              </p:ext>
            </p:extLst>
          </p:nvPr>
        </p:nvGraphicFramePr>
        <p:xfrm>
          <a:off x="7409430" y="2733493"/>
          <a:ext cx="319087" cy="319088"/>
        </p:xfrm>
        <a:graphic>
          <a:graphicData uri="http://schemas.openxmlformats.org/presentationml/2006/ole">
            <mc:AlternateContent xmlns:mc="http://schemas.openxmlformats.org/markup-compatibility/2006">
              <mc:Choice xmlns:v="urn:schemas-microsoft-com:vml" Requires="v">
                <p:oleObj name="Equation" r:id="rId16" imgW="177480" imgH="177480" progId="Equation.DSMT4">
                  <p:embed/>
                </p:oleObj>
              </mc:Choice>
              <mc:Fallback>
                <p:oleObj name="Equation" r:id="rId16" imgW="177480" imgH="17748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09430" y="2733493"/>
                        <a:ext cx="319087"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8" name="Object 12"/>
          <p:cNvGraphicFramePr>
            <a:graphicFrameLocks noChangeAspect="1"/>
          </p:cNvGraphicFramePr>
          <p:nvPr>
            <p:extLst>
              <p:ext uri="{D42A27DB-BD31-4B8C-83A1-F6EECF244321}">
                <p14:modId xmlns:p14="http://schemas.microsoft.com/office/powerpoint/2010/main" val="2916801526"/>
              </p:ext>
            </p:extLst>
          </p:nvPr>
        </p:nvGraphicFramePr>
        <p:xfrm>
          <a:off x="3918117" y="3716346"/>
          <a:ext cx="273050" cy="296862"/>
        </p:xfrm>
        <a:graphic>
          <a:graphicData uri="http://schemas.openxmlformats.org/presentationml/2006/ole">
            <mc:AlternateContent xmlns:mc="http://schemas.openxmlformats.org/markup-compatibility/2006">
              <mc:Choice xmlns:v="urn:schemas-microsoft-com:vml" Requires="v">
                <p:oleObj name="Equation" r:id="rId18" imgW="152280" imgH="164880" progId="Equation.DSMT4">
                  <p:embed/>
                </p:oleObj>
              </mc:Choice>
              <mc:Fallback>
                <p:oleObj name="Equation" r:id="rId18" imgW="152280" imgH="164880" progId="Equation.DSMT4">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18117" y="3716346"/>
                        <a:ext cx="273050"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9" name="Object 13"/>
          <p:cNvGraphicFramePr>
            <a:graphicFrameLocks noChangeAspect="1"/>
          </p:cNvGraphicFramePr>
          <p:nvPr>
            <p:extLst>
              <p:ext uri="{D42A27DB-BD31-4B8C-83A1-F6EECF244321}">
                <p14:modId xmlns:p14="http://schemas.microsoft.com/office/powerpoint/2010/main" val="1327913784"/>
              </p:ext>
            </p:extLst>
          </p:nvPr>
        </p:nvGraphicFramePr>
        <p:xfrm>
          <a:off x="5412504" y="3680531"/>
          <a:ext cx="522288" cy="409575"/>
        </p:xfrm>
        <a:graphic>
          <a:graphicData uri="http://schemas.openxmlformats.org/presentationml/2006/ole">
            <mc:AlternateContent xmlns:mc="http://schemas.openxmlformats.org/markup-compatibility/2006">
              <mc:Choice xmlns:v="urn:schemas-microsoft-com:vml" Requires="v">
                <p:oleObj name="Equation" r:id="rId20" imgW="291960" imgH="228600" progId="Equation.DSMT4">
                  <p:embed/>
                </p:oleObj>
              </mc:Choice>
              <mc:Fallback>
                <p:oleObj name="Equation" r:id="rId20" imgW="291960" imgH="228600" progId="Equation.DSMT4">
                  <p:embed/>
                  <p:pic>
                    <p:nvPicPr>
                      <p:cNvPr id="0" name="Picture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12504" y="3680531"/>
                        <a:ext cx="52228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10" name="Object 14"/>
          <p:cNvGraphicFramePr>
            <a:graphicFrameLocks noChangeAspect="1"/>
          </p:cNvGraphicFramePr>
          <p:nvPr>
            <p:extLst>
              <p:ext uri="{D42A27DB-BD31-4B8C-83A1-F6EECF244321}">
                <p14:modId xmlns:p14="http://schemas.microsoft.com/office/powerpoint/2010/main" val="515263274"/>
              </p:ext>
            </p:extLst>
          </p:nvPr>
        </p:nvGraphicFramePr>
        <p:xfrm>
          <a:off x="870252" y="5395944"/>
          <a:ext cx="273050" cy="296862"/>
        </p:xfrm>
        <a:graphic>
          <a:graphicData uri="http://schemas.openxmlformats.org/presentationml/2006/ole">
            <mc:AlternateContent xmlns:mc="http://schemas.openxmlformats.org/markup-compatibility/2006">
              <mc:Choice xmlns:v="urn:schemas-microsoft-com:vml" Requires="v">
                <p:oleObj name="Equation" r:id="rId22" imgW="152280" imgH="164880" progId="Equation.DSMT4">
                  <p:embed/>
                </p:oleObj>
              </mc:Choice>
              <mc:Fallback>
                <p:oleObj name="Equation" r:id="rId22" imgW="152280" imgH="164880" progId="Equation.DSMT4">
                  <p:embed/>
                  <p:pic>
                    <p:nvPicPr>
                      <p:cNvPr id="0" name="Picture 1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70252" y="5395944"/>
                        <a:ext cx="273050"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11" name="Object 15"/>
          <p:cNvGraphicFramePr>
            <a:graphicFrameLocks noChangeAspect="1"/>
          </p:cNvGraphicFramePr>
          <p:nvPr>
            <p:extLst>
              <p:ext uri="{D42A27DB-BD31-4B8C-83A1-F6EECF244321}">
                <p14:modId xmlns:p14="http://schemas.microsoft.com/office/powerpoint/2010/main" val="2747400435"/>
              </p:ext>
            </p:extLst>
          </p:nvPr>
        </p:nvGraphicFramePr>
        <p:xfrm>
          <a:off x="6558342" y="5035572"/>
          <a:ext cx="431800" cy="341313"/>
        </p:xfrm>
        <a:graphic>
          <a:graphicData uri="http://schemas.openxmlformats.org/presentationml/2006/ole">
            <mc:AlternateContent xmlns:mc="http://schemas.openxmlformats.org/markup-compatibility/2006">
              <mc:Choice xmlns:v="urn:schemas-microsoft-com:vml" Requires="v">
                <p:oleObj name="Equation" r:id="rId24" imgW="241200" imgH="190440" progId="Equation.DSMT4">
                  <p:embed/>
                </p:oleObj>
              </mc:Choice>
              <mc:Fallback>
                <p:oleObj name="Equation" r:id="rId24" imgW="241200" imgH="190440" progId="Equation.DSMT4">
                  <p:embed/>
                  <p:pic>
                    <p:nvPicPr>
                      <p:cNvPr id="0" name="Picture 1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558342" y="5035572"/>
                        <a:ext cx="43180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12" name="Object 16"/>
          <p:cNvGraphicFramePr>
            <a:graphicFrameLocks noChangeAspect="1"/>
          </p:cNvGraphicFramePr>
          <p:nvPr>
            <p:extLst>
              <p:ext uri="{D42A27DB-BD31-4B8C-83A1-F6EECF244321}">
                <p14:modId xmlns:p14="http://schemas.microsoft.com/office/powerpoint/2010/main" val="671682641"/>
              </p:ext>
            </p:extLst>
          </p:nvPr>
        </p:nvGraphicFramePr>
        <p:xfrm>
          <a:off x="5680794" y="5386767"/>
          <a:ext cx="803275" cy="320675"/>
        </p:xfrm>
        <a:graphic>
          <a:graphicData uri="http://schemas.openxmlformats.org/presentationml/2006/ole">
            <mc:AlternateContent xmlns:mc="http://schemas.openxmlformats.org/markup-compatibility/2006">
              <mc:Choice xmlns:v="urn:schemas-microsoft-com:vml" Requires="v">
                <p:oleObj name="Equation" r:id="rId26" imgW="444240" imgH="177480" progId="Equation.DSMT4">
                  <p:embed/>
                </p:oleObj>
              </mc:Choice>
              <mc:Fallback>
                <p:oleObj name="Equation" r:id="rId26" imgW="444240" imgH="177480" progId="Equation.DSMT4">
                  <p:embed/>
                  <p:pic>
                    <p:nvPicPr>
                      <p:cNvPr id="0" name="Picture 1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80794" y="5386767"/>
                        <a:ext cx="8032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13" name="Object 17"/>
          <p:cNvGraphicFramePr>
            <a:graphicFrameLocks noChangeAspect="1"/>
          </p:cNvGraphicFramePr>
          <p:nvPr>
            <p:extLst>
              <p:ext uri="{D42A27DB-BD31-4B8C-83A1-F6EECF244321}">
                <p14:modId xmlns:p14="http://schemas.microsoft.com/office/powerpoint/2010/main" val="3924371166"/>
              </p:ext>
            </p:extLst>
          </p:nvPr>
        </p:nvGraphicFramePr>
        <p:xfrm>
          <a:off x="2965442" y="5656293"/>
          <a:ext cx="1022350" cy="363538"/>
        </p:xfrm>
        <a:graphic>
          <a:graphicData uri="http://schemas.openxmlformats.org/presentationml/2006/ole">
            <mc:AlternateContent xmlns:mc="http://schemas.openxmlformats.org/markup-compatibility/2006">
              <mc:Choice xmlns:v="urn:schemas-microsoft-com:vml" Requires="v">
                <p:oleObj name="Equation" r:id="rId28" imgW="571320" imgH="203040" progId="Equation.DSMT4">
                  <p:embed/>
                </p:oleObj>
              </mc:Choice>
              <mc:Fallback>
                <p:oleObj name="Equation" r:id="rId28" imgW="571320" imgH="203040" progId="Equation.DSMT4">
                  <p:embed/>
                  <p:pic>
                    <p:nvPicPr>
                      <p:cNvPr id="0" name="Picture 1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965442" y="5656293"/>
                        <a:ext cx="102235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15" name="Object 19"/>
          <p:cNvGraphicFramePr>
            <a:graphicFrameLocks noChangeAspect="1"/>
          </p:cNvGraphicFramePr>
          <p:nvPr>
            <p:extLst>
              <p:ext uri="{D42A27DB-BD31-4B8C-83A1-F6EECF244321}">
                <p14:modId xmlns:p14="http://schemas.microsoft.com/office/powerpoint/2010/main" val="736045276"/>
              </p:ext>
            </p:extLst>
          </p:nvPr>
        </p:nvGraphicFramePr>
        <p:xfrm>
          <a:off x="7585120" y="3716346"/>
          <a:ext cx="273050" cy="296862"/>
        </p:xfrm>
        <a:graphic>
          <a:graphicData uri="http://schemas.openxmlformats.org/presentationml/2006/ole">
            <mc:AlternateContent xmlns:mc="http://schemas.openxmlformats.org/markup-compatibility/2006">
              <mc:Choice xmlns:v="urn:schemas-microsoft-com:vml" Requires="v">
                <p:oleObj name="Equation" r:id="rId30" imgW="152280" imgH="164880" progId="Equation.DSMT4">
                  <p:embed/>
                </p:oleObj>
              </mc:Choice>
              <mc:Fallback>
                <p:oleObj name="Equation" r:id="rId30" imgW="152280" imgH="164880" progId="Equation.DSMT4">
                  <p:embed/>
                  <p:pic>
                    <p:nvPicPr>
                      <p:cNvPr id="0" name="Picture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85120" y="3716346"/>
                        <a:ext cx="273050"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21 - Στρογγυλεμένο ορθογώνιο"/>
          <p:cNvSpPr/>
          <p:nvPr/>
        </p:nvSpPr>
        <p:spPr>
          <a:xfrm>
            <a:off x="701622" y="4670442"/>
            <a:ext cx="7959834" cy="1424007"/>
          </a:xfrm>
          <a:prstGeom prst="roundRect">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57200" y="1357200"/>
            <a:ext cx="8229600" cy="4770000"/>
          </a:xfrm>
        </p:spPr>
        <p:txBody>
          <a:bodyPr>
            <a:normAutofit fontScale="92500"/>
          </a:bodyPr>
          <a:lstStyle/>
          <a:p>
            <a:pPr>
              <a:lnSpc>
                <a:spcPct val="120000"/>
              </a:lnSpc>
            </a:pPr>
            <a:r>
              <a:rPr lang="el-GR" sz="2200" b="1" dirty="0"/>
              <a:t>Ορισμός: </a:t>
            </a:r>
            <a:r>
              <a:rPr lang="el-GR" sz="2200" dirty="0"/>
              <a:t>Ένα μητρώο      είναι </a:t>
            </a:r>
            <a:r>
              <a:rPr lang="el-GR" sz="2200" b="1" dirty="0"/>
              <a:t>μη ιδιάζον μητρώο </a:t>
            </a:r>
            <a:r>
              <a:rPr lang="el-GR" sz="2200" dirty="0"/>
              <a:t>όταν η </a:t>
            </a:r>
            <a:r>
              <a:rPr lang="el-GR" sz="2200" b="1" dirty="0"/>
              <a:t>ορίζουσα</a:t>
            </a:r>
            <a:r>
              <a:rPr lang="el-GR" sz="2200" dirty="0"/>
              <a:t> του είναι διάφορη του μηδενός. Η ορίζουσα ενός τετραγωνικού μητρώου      τάξης            συμβολίζεται ως                ή ως        και εκφράζει έναν αριθμό που υπολογίζεται συναρτήσει των στοιχείων του μητρώου      </a:t>
            </a:r>
          </a:p>
          <a:p>
            <a:pPr indent="19050">
              <a:lnSpc>
                <a:spcPct val="120000"/>
              </a:lnSpc>
              <a:spcBef>
                <a:spcPts val="1200"/>
              </a:spcBef>
              <a:buFont typeface="Wingdings" pitchFamily="2" charset="2"/>
              <a:buChar char="Ø"/>
              <a:tabLst>
                <a:tab pos="631825" algn="l"/>
              </a:tabLst>
            </a:pPr>
            <a:r>
              <a:rPr lang="el-GR" sz="2200" dirty="0"/>
              <a:t>	Αν το μητρώο      είναι τάξης          τότε ισχύει ότι</a:t>
            </a:r>
          </a:p>
          <a:p>
            <a:pPr indent="19050">
              <a:lnSpc>
                <a:spcPct val="120000"/>
              </a:lnSpc>
              <a:buFont typeface="Wingdings" pitchFamily="2" charset="2"/>
              <a:buChar char="Ø"/>
              <a:tabLst>
                <a:tab pos="631825" algn="l"/>
              </a:tabLst>
            </a:pPr>
            <a:r>
              <a:rPr lang="el-GR" sz="2200" dirty="0"/>
              <a:t>	Αν το μητρώο      είναι τάξης            τότε η ορίζουσά του ορίζεται με τη βοήθεια οριζουσών μητρώων τάξης                             ως εξής:</a:t>
            </a:r>
          </a:p>
          <a:p>
            <a:pPr>
              <a:lnSpc>
                <a:spcPct val="120000"/>
              </a:lnSpc>
            </a:pPr>
            <a:endParaRPr lang="el-GR" sz="2200" dirty="0"/>
          </a:p>
          <a:p>
            <a:pPr>
              <a:lnSpc>
                <a:spcPct val="120000"/>
              </a:lnSpc>
            </a:pPr>
            <a:endParaRPr lang="el-GR" sz="2200" dirty="0"/>
          </a:p>
          <a:p>
            <a:pPr>
              <a:lnSpc>
                <a:spcPct val="120000"/>
              </a:lnSpc>
              <a:buNone/>
            </a:pPr>
            <a:r>
              <a:rPr lang="el-GR" sz="2200" dirty="0"/>
              <a:t>	όπου         είναι ένα μητρώο τάξης                              που προκύπτει αν απαλειφθεί η πρώτη γραμμή και η     στήλη του μητρώου</a:t>
            </a:r>
          </a:p>
        </p:txBody>
      </p:sp>
      <p:graphicFrame>
        <p:nvGraphicFramePr>
          <p:cNvPr id="133122" name="Object 2"/>
          <p:cNvGraphicFramePr>
            <a:graphicFrameLocks noChangeAspect="1"/>
          </p:cNvGraphicFramePr>
          <p:nvPr>
            <p:extLst>
              <p:ext uri="{D42A27DB-BD31-4B8C-83A1-F6EECF244321}">
                <p14:modId xmlns:p14="http://schemas.microsoft.com/office/powerpoint/2010/main" val="2233080695"/>
              </p:ext>
            </p:extLst>
          </p:nvPr>
        </p:nvGraphicFramePr>
        <p:xfrm>
          <a:off x="3217847" y="1433489"/>
          <a:ext cx="258763" cy="279400"/>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847" y="1433489"/>
                        <a:ext cx="258763"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3" name="Object 3"/>
          <p:cNvGraphicFramePr>
            <a:graphicFrameLocks noChangeAspect="1"/>
          </p:cNvGraphicFramePr>
          <p:nvPr>
            <p:extLst>
              <p:ext uri="{D42A27DB-BD31-4B8C-83A1-F6EECF244321}">
                <p14:modId xmlns:p14="http://schemas.microsoft.com/office/powerpoint/2010/main" val="735040498"/>
              </p:ext>
            </p:extLst>
          </p:nvPr>
        </p:nvGraphicFramePr>
        <p:xfrm>
          <a:off x="8094256" y="1778057"/>
          <a:ext cx="277813" cy="300038"/>
        </p:xfrm>
        <a:graphic>
          <a:graphicData uri="http://schemas.openxmlformats.org/presentationml/2006/ole">
            <mc:AlternateContent xmlns:mc="http://schemas.openxmlformats.org/markup-compatibility/2006">
              <mc:Choice xmlns:v="urn:schemas-microsoft-com:vml" Requires="v">
                <p:oleObj name="Equation" r:id="rId4" imgW="152280" imgH="164880" progId="Equation.DSMT4">
                  <p:embed/>
                </p:oleObj>
              </mc:Choice>
              <mc:Fallback>
                <p:oleObj name="Equation" r:id="rId4" imgW="152280" imgH="164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4256" y="1778057"/>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5" name="Object 5"/>
          <p:cNvGraphicFramePr>
            <a:graphicFrameLocks noChangeAspect="1"/>
          </p:cNvGraphicFramePr>
          <p:nvPr>
            <p:extLst>
              <p:ext uri="{D42A27DB-BD31-4B8C-83A1-F6EECF244321}">
                <p14:modId xmlns:p14="http://schemas.microsoft.com/office/powerpoint/2010/main" val="3388624277"/>
              </p:ext>
            </p:extLst>
          </p:nvPr>
        </p:nvGraphicFramePr>
        <p:xfrm>
          <a:off x="1535095" y="2246233"/>
          <a:ext cx="536575" cy="236538"/>
        </p:xfrm>
        <a:graphic>
          <a:graphicData uri="http://schemas.openxmlformats.org/presentationml/2006/ole">
            <mc:AlternateContent xmlns:mc="http://schemas.openxmlformats.org/markup-compatibility/2006">
              <mc:Choice xmlns:v="urn:schemas-microsoft-com:vml" Requires="v">
                <p:oleObj name="Equation" r:id="rId6" imgW="317160" imgH="139680" progId="Equation.DSMT4">
                  <p:embed/>
                </p:oleObj>
              </mc:Choice>
              <mc:Fallback>
                <p:oleObj name="Equation" r:id="rId6" imgW="317160" imgH="1396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5095" y="2246233"/>
                        <a:ext cx="5365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6" name="Object 6"/>
          <p:cNvGraphicFramePr>
            <a:graphicFrameLocks noChangeAspect="1"/>
          </p:cNvGraphicFramePr>
          <p:nvPr>
            <p:extLst>
              <p:ext uri="{D42A27DB-BD31-4B8C-83A1-F6EECF244321}">
                <p14:modId xmlns:p14="http://schemas.microsoft.com/office/powerpoint/2010/main" val="1533231291"/>
              </p:ext>
            </p:extLst>
          </p:nvPr>
        </p:nvGraphicFramePr>
        <p:xfrm>
          <a:off x="3914766" y="2122841"/>
          <a:ext cx="798513" cy="431800"/>
        </p:xfrm>
        <a:graphic>
          <a:graphicData uri="http://schemas.openxmlformats.org/presentationml/2006/ole">
            <mc:AlternateContent xmlns:mc="http://schemas.openxmlformats.org/markup-compatibility/2006">
              <mc:Choice xmlns:v="urn:schemas-microsoft-com:vml" Requires="v">
                <p:oleObj name="Equation" r:id="rId8" imgW="469800" imgH="253800" progId="Equation.DSMT4">
                  <p:embed/>
                </p:oleObj>
              </mc:Choice>
              <mc:Fallback>
                <p:oleObj name="Equation" r:id="rId8" imgW="46980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4766" y="2122841"/>
                        <a:ext cx="79851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7" name="Object 7"/>
          <p:cNvGraphicFramePr>
            <a:graphicFrameLocks noChangeAspect="1"/>
          </p:cNvGraphicFramePr>
          <p:nvPr>
            <p:extLst>
              <p:ext uri="{D42A27DB-BD31-4B8C-83A1-F6EECF244321}">
                <p14:modId xmlns:p14="http://schemas.microsoft.com/office/powerpoint/2010/main" val="633779156"/>
              </p:ext>
            </p:extLst>
          </p:nvPr>
        </p:nvGraphicFramePr>
        <p:xfrm>
          <a:off x="5315664" y="2121077"/>
          <a:ext cx="346075" cy="433387"/>
        </p:xfrm>
        <a:graphic>
          <a:graphicData uri="http://schemas.openxmlformats.org/presentationml/2006/ole">
            <mc:AlternateContent xmlns:mc="http://schemas.openxmlformats.org/markup-compatibility/2006">
              <mc:Choice xmlns:v="urn:schemas-microsoft-com:vml" Requires="v">
                <p:oleObj name="Equation" r:id="rId10" imgW="203040" imgH="253800" progId="Equation.DSMT4">
                  <p:embed/>
                </p:oleObj>
              </mc:Choice>
              <mc:Fallback>
                <p:oleObj name="Equation" r:id="rId10" imgW="20304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15664" y="2121077"/>
                        <a:ext cx="3460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8" name="Object 8"/>
          <p:cNvGraphicFramePr>
            <a:graphicFrameLocks noChangeAspect="1"/>
          </p:cNvGraphicFramePr>
          <p:nvPr>
            <p:extLst>
              <p:ext uri="{D42A27DB-BD31-4B8C-83A1-F6EECF244321}">
                <p14:modId xmlns:p14="http://schemas.microsoft.com/office/powerpoint/2010/main" val="702565581"/>
              </p:ext>
            </p:extLst>
          </p:nvPr>
        </p:nvGraphicFramePr>
        <p:xfrm>
          <a:off x="6981858" y="2527300"/>
          <a:ext cx="301625" cy="301625"/>
        </p:xfrm>
        <a:graphic>
          <a:graphicData uri="http://schemas.openxmlformats.org/presentationml/2006/ole">
            <mc:AlternateContent xmlns:mc="http://schemas.openxmlformats.org/markup-compatibility/2006">
              <mc:Choice xmlns:v="urn:schemas-microsoft-com:vml" Requires="v">
                <p:oleObj name="Equation" r:id="rId12" imgW="177480" imgH="177480" progId="Equation.DSMT4">
                  <p:embed/>
                </p:oleObj>
              </mc:Choice>
              <mc:Fallback>
                <p:oleObj name="Equation" r:id="rId12" imgW="177480" imgH="1774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81858" y="2527300"/>
                        <a:ext cx="3016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30" name="Object 10"/>
          <p:cNvGraphicFramePr>
            <a:graphicFrameLocks noChangeAspect="1"/>
          </p:cNvGraphicFramePr>
          <p:nvPr>
            <p:extLst>
              <p:ext uri="{D42A27DB-BD31-4B8C-83A1-F6EECF244321}">
                <p14:modId xmlns:p14="http://schemas.microsoft.com/office/powerpoint/2010/main" val="1451594568"/>
              </p:ext>
            </p:extLst>
          </p:nvPr>
        </p:nvGraphicFramePr>
        <p:xfrm>
          <a:off x="2642454" y="3479368"/>
          <a:ext cx="258762" cy="280988"/>
        </p:xfrm>
        <a:graphic>
          <a:graphicData uri="http://schemas.openxmlformats.org/presentationml/2006/ole">
            <mc:AlternateContent xmlns:mc="http://schemas.openxmlformats.org/markup-compatibility/2006">
              <mc:Choice xmlns:v="urn:schemas-microsoft-com:vml" Requires="v">
                <p:oleObj name="Equation" r:id="rId14" imgW="152280" imgH="164880" progId="Equation.DSMT4">
                  <p:embed/>
                </p:oleObj>
              </mc:Choice>
              <mc:Fallback>
                <p:oleObj name="Equation" r:id="rId14" imgW="152280" imgH="16488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42454" y="3479368"/>
                        <a:ext cx="2587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31" name="Object 11"/>
          <p:cNvGraphicFramePr>
            <a:graphicFrameLocks noChangeAspect="1"/>
          </p:cNvGraphicFramePr>
          <p:nvPr>
            <p:extLst>
              <p:ext uri="{D42A27DB-BD31-4B8C-83A1-F6EECF244321}">
                <p14:modId xmlns:p14="http://schemas.microsoft.com/office/powerpoint/2010/main" val="3109212812"/>
              </p:ext>
            </p:extLst>
          </p:nvPr>
        </p:nvGraphicFramePr>
        <p:xfrm>
          <a:off x="4133844" y="3063870"/>
          <a:ext cx="496887" cy="346075"/>
        </p:xfrm>
        <a:graphic>
          <a:graphicData uri="http://schemas.openxmlformats.org/presentationml/2006/ole">
            <mc:AlternateContent xmlns:mc="http://schemas.openxmlformats.org/markup-compatibility/2006">
              <mc:Choice xmlns:v="urn:schemas-microsoft-com:vml" Requires="v">
                <p:oleObj name="Equation" r:id="rId16" imgW="291960" imgH="203040" progId="Equation.DSMT4">
                  <p:embed/>
                </p:oleObj>
              </mc:Choice>
              <mc:Fallback>
                <p:oleObj name="Equation" r:id="rId16" imgW="291960" imgH="20304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33844" y="3063870"/>
                        <a:ext cx="496887"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32" name="Object 12"/>
          <p:cNvGraphicFramePr>
            <a:graphicFrameLocks noChangeAspect="1"/>
          </p:cNvGraphicFramePr>
          <p:nvPr>
            <p:extLst>
              <p:ext uri="{D42A27DB-BD31-4B8C-83A1-F6EECF244321}">
                <p14:modId xmlns:p14="http://schemas.microsoft.com/office/powerpoint/2010/main" val="2505279168"/>
              </p:ext>
            </p:extLst>
          </p:nvPr>
        </p:nvGraphicFramePr>
        <p:xfrm>
          <a:off x="6178572" y="3002133"/>
          <a:ext cx="1385887" cy="431800"/>
        </p:xfrm>
        <a:graphic>
          <a:graphicData uri="http://schemas.openxmlformats.org/presentationml/2006/ole">
            <mc:AlternateContent xmlns:mc="http://schemas.openxmlformats.org/markup-compatibility/2006">
              <mc:Choice xmlns:v="urn:schemas-microsoft-com:vml" Requires="v">
                <p:oleObj name="Equation" r:id="rId18" imgW="812520" imgH="253800" progId="Equation.DSMT4">
                  <p:embed/>
                </p:oleObj>
              </mc:Choice>
              <mc:Fallback>
                <p:oleObj name="Equation" r:id="rId18" imgW="812520" imgH="25380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78572" y="3002133"/>
                        <a:ext cx="13858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33" name="Object 13"/>
          <p:cNvGraphicFramePr>
            <a:graphicFrameLocks noChangeAspect="1"/>
          </p:cNvGraphicFramePr>
          <p:nvPr>
            <p:extLst>
              <p:ext uri="{D42A27DB-BD31-4B8C-83A1-F6EECF244321}">
                <p14:modId xmlns:p14="http://schemas.microsoft.com/office/powerpoint/2010/main" val="3928877544"/>
              </p:ext>
            </p:extLst>
          </p:nvPr>
        </p:nvGraphicFramePr>
        <p:xfrm>
          <a:off x="2640290" y="3052501"/>
          <a:ext cx="258763" cy="280988"/>
        </p:xfrm>
        <a:graphic>
          <a:graphicData uri="http://schemas.openxmlformats.org/presentationml/2006/ole">
            <mc:AlternateContent xmlns:mc="http://schemas.openxmlformats.org/markup-compatibility/2006">
              <mc:Choice xmlns:v="urn:schemas-microsoft-com:vml" Requires="v">
                <p:oleObj name="Equation" r:id="rId20" imgW="152280" imgH="164880" progId="Equation.DSMT4">
                  <p:embed/>
                </p:oleObj>
              </mc:Choice>
              <mc:Fallback>
                <p:oleObj name="Equation" r:id="rId20" imgW="152280" imgH="164880" progId="Equation.DSMT4">
                  <p:embed/>
                  <p:pic>
                    <p:nvPicPr>
                      <p:cNvPr id="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40290" y="3052501"/>
                        <a:ext cx="25876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34" name="Object 14"/>
          <p:cNvGraphicFramePr>
            <a:graphicFrameLocks noChangeAspect="1"/>
          </p:cNvGraphicFramePr>
          <p:nvPr>
            <p:extLst>
              <p:ext uri="{D42A27DB-BD31-4B8C-83A1-F6EECF244321}">
                <p14:modId xmlns:p14="http://schemas.microsoft.com/office/powerpoint/2010/main" val="262215072"/>
              </p:ext>
            </p:extLst>
          </p:nvPr>
        </p:nvGraphicFramePr>
        <p:xfrm>
          <a:off x="4143372" y="3538539"/>
          <a:ext cx="601662" cy="280987"/>
        </p:xfrm>
        <a:graphic>
          <a:graphicData uri="http://schemas.openxmlformats.org/presentationml/2006/ole">
            <mc:AlternateContent xmlns:mc="http://schemas.openxmlformats.org/markup-compatibility/2006">
              <mc:Choice xmlns:v="urn:schemas-microsoft-com:vml" Requires="v">
                <p:oleObj name="Equation" r:id="rId21" imgW="355320" imgH="164880" progId="Equation.DSMT4">
                  <p:embed/>
                </p:oleObj>
              </mc:Choice>
              <mc:Fallback>
                <p:oleObj name="Equation" r:id="rId21" imgW="355320" imgH="16488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43372" y="3538539"/>
                        <a:ext cx="601662"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35" name="Object 15"/>
          <p:cNvGraphicFramePr>
            <a:graphicFrameLocks noChangeAspect="1"/>
          </p:cNvGraphicFramePr>
          <p:nvPr>
            <p:extLst>
              <p:ext uri="{D42A27DB-BD31-4B8C-83A1-F6EECF244321}">
                <p14:modId xmlns:p14="http://schemas.microsoft.com/office/powerpoint/2010/main" val="3289645828"/>
              </p:ext>
            </p:extLst>
          </p:nvPr>
        </p:nvGraphicFramePr>
        <p:xfrm>
          <a:off x="4645026" y="3800486"/>
          <a:ext cx="1554163" cy="431800"/>
        </p:xfrm>
        <a:graphic>
          <a:graphicData uri="http://schemas.openxmlformats.org/presentationml/2006/ole">
            <mc:AlternateContent xmlns:mc="http://schemas.openxmlformats.org/markup-compatibility/2006">
              <mc:Choice xmlns:v="urn:schemas-microsoft-com:vml" Requires="v">
                <p:oleObj name="Equation" r:id="rId23" imgW="914400" imgH="253800" progId="Equation.DSMT4">
                  <p:embed/>
                </p:oleObj>
              </mc:Choice>
              <mc:Fallback>
                <p:oleObj name="Equation" r:id="rId23" imgW="914400" imgH="253800" progId="Equation.DSMT4">
                  <p:embed/>
                  <p:pic>
                    <p:nvPicPr>
                      <p:cNvPr id="0" name="Picture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45026" y="3800486"/>
                        <a:ext cx="1554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36" name="Object 16"/>
          <p:cNvGraphicFramePr>
            <a:graphicFrameLocks noChangeAspect="1"/>
          </p:cNvGraphicFramePr>
          <p:nvPr>
            <p:extLst>
              <p:ext uri="{D42A27DB-BD31-4B8C-83A1-F6EECF244321}">
                <p14:modId xmlns:p14="http://schemas.microsoft.com/office/powerpoint/2010/main" val="387904179"/>
              </p:ext>
            </p:extLst>
          </p:nvPr>
        </p:nvGraphicFramePr>
        <p:xfrm>
          <a:off x="2563813" y="4271119"/>
          <a:ext cx="3890962" cy="755650"/>
        </p:xfrm>
        <a:graphic>
          <a:graphicData uri="http://schemas.openxmlformats.org/presentationml/2006/ole">
            <mc:AlternateContent xmlns:mc="http://schemas.openxmlformats.org/markup-compatibility/2006">
              <mc:Choice xmlns:v="urn:schemas-microsoft-com:vml" Requires="v">
                <p:oleObj name="Equation" r:id="rId25" imgW="2286000" imgH="444240" progId="Equation.DSMT4">
                  <p:embed/>
                </p:oleObj>
              </mc:Choice>
              <mc:Fallback>
                <p:oleObj name="Equation" r:id="rId25" imgW="2286000" imgH="444240" progId="Equation.DSMT4">
                  <p:embed/>
                  <p:pic>
                    <p:nvPicPr>
                      <p:cNvPr id="0" name="Picture 1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63813" y="4271119"/>
                        <a:ext cx="3890962"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37" name="Object 17"/>
          <p:cNvGraphicFramePr>
            <a:graphicFrameLocks noChangeAspect="1"/>
          </p:cNvGraphicFramePr>
          <p:nvPr>
            <p:extLst>
              <p:ext uri="{D42A27DB-BD31-4B8C-83A1-F6EECF244321}">
                <p14:modId xmlns:p14="http://schemas.microsoft.com/office/powerpoint/2010/main" val="1586800187"/>
              </p:ext>
            </p:extLst>
          </p:nvPr>
        </p:nvGraphicFramePr>
        <p:xfrm>
          <a:off x="1517613" y="5100666"/>
          <a:ext cx="388938" cy="409575"/>
        </p:xfrm>
        <a:graphic>
          <a:graphicData uri="http://schemas.openxmlformats.org/presentationml/2006/ole">
            <mc:AlternateContent xmlns:mc="http://schemas.openxmlformats.org/markup-compatibility/2006">
              <mc:Choice xmlns:v="urn:schemas-microsoft-com:vml" Requires="v">
                <p:oleObj name="Equation" r:id="rId27" imgW="228600" imgH="241200" progId="Equation.DSMT4">
                  <p:embed/>
                </p:oleObj>
              </mc:Choice>
              <mc:Fallback>
                <p:oleObj name="Equation" r:id="rId27" imgW="228600" imgH="241200" progId="Equation.DSMT4">
                  <p:embed/>
                  <p:pic>
                    <p:nvPicPr>
                      <p:cNvPr id="0" name="Picture 1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17613" y="5100666"/>
                        <a:ext cx="38893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38" name="Object 18"/>
          <p:cNvGraphicFramePr>
            <a:graphicFrameLocks noChangeAspect="1"/>
          </p:cNvGraphicFramePr>
          <p:nvPr>
            <p:extLst>
              <p:ext uri="{D42A27DB-BD31-4B8C-83A1-F6EECF244321}">
                <p14:modId xmlns:p14="http://schemas.microsoft.com/office/powerpoint/2010/main" val="2182764177"/>
              </p:ext>
            </p:extLst>
          </p:nvPr>
        </p:nvGraphicFramePr>
        <p:xfrm>
          <a:off x="4448526" y="5081087"/>
          <a:ext cx="1619250" cy="431800"/>
        </p:xfrm>
        <a:graphic>
          <a:graphicData uri="http://schemas.openxmlformats.org/presentationml/2006/ole">
            <mc:AlternateContent xmlns:mc="http://schemas.openxmlformats.org/markup-compatibility/2006">
              <mc:Choice xmlns:v="urn:schemas-microsoft-com:vml" Requires="v">
                <p:oleObj name="Equation" r:id="rId29" imgW="914400" imgH="253800" progId="Equation.DSMT4">
                  <p:embed/>
                </p:oleObj>
              </mc:Choice>
              <mc:Fallback>
                <p:oleObj name="Equation" r:id="rId29" imgW="914400" imgH="253800" progId="Equation.DSMT4">
                  <p:embed/>
                  <p:pic>
                    <p:nvPicPr>
                      <p:cNvPr id="0" name="Picture 1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48526" y="5081087"/>
                        <a:ext cx="16192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39" name="Object 19"/>
          <p:cNvGraphicFramePr>
            <a:graphicFrameLocks noChangeAspect="1"/>
          </p:cNvGraphicFramePr>
          <p:nvPr>
            <p:extLst>
              <p:ext uri="{D42A27DB-BD31-4B8C-83A1-F6EECF244321}">
                <p14:modId xmlns:p14="http://schemas.microsoft.com/office/powerpoint/2010/main" val="887106379"/>
              </p:ext>
            </p:extLst>
          </p:nvPr>
        </p:nvGraphicFramePr>
        <p:xfrm>
          <a:off x="4502152" y="5515008"/>
          <a:ext cx="215900" cy="323850"/>
        </p:xfrm>
        <a:graphic>
          <a:graphicData uri="http://schemas.openxmlformats.org/presentationml/2006/ole">
            <mc:AlternateContent xmlns:mc="http://schemas.openxmlformats.org/markup-compatibility/2006">
              <mc:Choice xmlns:v="urn:schemas-microsoft-com:vml" Requires="v">
                <p:oleObj name="Equation" r:id="rId30" imgW="126720" imgH="190440" progId="Equation.DSMT4">
                  <p:embed/>
                </p:oleObj>
              </mc:Choice>
              <mc:Fallback>
                <p:oleObj name="Equation" r:id="rId30" imgW="126720" imgH="190440" progId="Equation.DSMT4">
                  <p:embed/>
                  <p:pic>
                    <p:nvPicPr>
                      <p:cNvPr id="0" name="Picture 1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502152" y="5515008"/>
                        <a:ext cx="2159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41" name="Object 21"/>
          <p:cNvGraphicFramePr>
            <a:graphicFrameLocks noChangeAspect="1"/>
          </p:cNvGraphicFramePr>
          <p:nvPr>
            <p:extLst>
              <p:ext uri="{D42A27DB-BD31-4B8C-83A1-F6EECF244321}">
                <p14:modId xmlns:p14="http://schemas.microsoft.com/office/powerpoint/2010/main" val="2122316356"/>
              </p:ext>
            </p:extLst>
          </p:nvPr>
        </p:nvGraphicFramePr>
        <p:xfrm>
          <a:off x="6862798" y="5473728"/>
          <a:ext cx="301625" cy="301625"/>
        </p:xfrm>
        <a:graphic>
          <a:graphicData uri="http://schemas.openxmlformats.org/presentationml/2006/ole">
            <mc:AlternateContent xmlns:mc="http://schemas.openxmlformats.org/markup-compatibility/2006">
              <mc:Choice xmlns:v="urn:schemas-microsoft-com:vml" Requires="v">
                <p:oleObj name="Equation" r:id="rId32" imgW="177480" imgH="177480" progId="Equation.DSMT4">
                  <p:embed/>
                </p:oleObj>
              </mc:Choice>
              <mc:Fallback>
                <p:oleObj name="Equation" r:id="rId32" imgW="177480" imgH="177480" progId="Equation.DSMT4">
                  <p:embed/>
                  <p:pic>
                    <p:nvPicPr>
                      <p:cNvPr id="0" name="Picture 1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862798" y="5473728"/>
                        <a:ext cx="3016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57200" y="1357200"/>
            <a:ext cx="8229600" cy="4525963"/>
          </a:xfrm>
        </p:spPr>
        <p:txBody>
          <a:bodyPr>
            <a:normAutofit lnSpcReduction="10000"/>
          </a:bodyPr>
          <a:lstStyle/>
          <a:p>
            <a:pPr>
              <a:buNone/>
            </a:pPr>
            <a:r>
              <a:rPr lang="el-GR" sz="2400" dirty="0"/>
              <a:t>	</a:t>
            </a:r>
            <a:r>
              <a:rPr lang="el-GR" sz="2400" b="1" dirty="0"/>
              <a:t>Παράδειγμα: </a:t>
            </a:r>
            <a:r>
              <a:rPr lang="el-GR" sz="2400" dirty="0"/>
              <a:t>Η ορίζουσα του μητρώου των συντελεστών των αγνώστων του συστήματος </a:t>
            </a:r>
          </a:p>
          <a:p>
            <a:endParaRPr lang="el-GR" sz="2400" dirty="0"/>
          </a:p>
          <a:p>
            <a:endParaRPr lang="el-GR" sz="2400" dirty="0"/>
          </a:p>
          <a:p>
            <a:pPr>
              <a:spcBef>
                <a:spcPts val="4200"/>
              </a:spcBef>
              <a:buNone/>
            </a:pPr>
            <a:r>
              <a:rPr lang="el-GR" sz="2400" dirty="0"/>
              <a:t>	είναι </a:t>
            </a:r>
          </a:p>
          <a:p>
            <a:endParaRPr lang="el-GR" sz="2400" dirty="0"/>
          </a:p>
          <a:p>
            <a:endParaRPr lang="el-GR" sz="2400" dirty="0"/>
          </a:p>
          <a:p>
            <a:pPr>
              <a:spcBef>
                <a:spcPts val="6600"/>
              </a:spcBef>
              <a:buNone/>
            </a:pPr>
            <a:r>
              <a:rPr lang="el-GR" sz="2400" dirty="0"/>
              <a:t>	και επομένως το αντίστοιχο σύστημα έχει μοναδική λύση.</a:t>
            </a:r>
          </a:p>
        </p:txBody>
      </p:sp>
      <p:graphicFrame>
        <p:nvGraphicFramePr>
          <p:cNvPr id="134145" name="Object 1"/>
          <p:cNvGraphicFramePr>
            <a:graphicFrameLocks noChangeAspect="1"/>
          </p:cNvGraphicFramePr>
          <p:nvPr>
            <p:extLst>
              <p:ext uri="{D42A27DB-BD31-4B8C-83A1-F6EECF244321}">
                <p14:modId xmlns:p14="http://schemas.microsoft.com/office/powerpoint/2010/main" val="2912695392"/>
              </p:ext>
            </p:extLst>
          </p:nvPr>
        </p:nvGraphicFramePr>
        <p:xfrm>
          <a:off x="1536700" y="3921296"/>
          <a:ext cx="6070600" cy="1320800"/>
        </p:xfrm>
        <a:graphic>
          <a:graphicData uri="http://schemas.openxmlformats.org/presentationml/2006/ole">
            <mc:AlternateContent xmlns:mc="http://schemas.openxmlformats.org/markup-compatibility/2006">
              <mc:Choice xmlns:v="urn:schemas-microsoft-com:vml" Requires="v">
                <p:oleObj name="Equation" r:id="rId2" imgW="3035160" imgH="660240" progId="Equation.DSMT4">
                  <p:embed/>
                </p:oleObj>
              </mc:Choice>
              <mc:Fallback>
                <p:oleObj name="Equation" r:id="rId2" imgW="3035160" imgH="660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3921296"/>
                        <a:ext cx="6070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46" name="Object 2"/>
          <p:cNvGraphicFramePr>
            <a:graphicFrameLocks noChangeAspect="1"/>
          </p:cNvGraphicFramePr>
          <p:nvPr>
            <p:extLst>
              <p:ext uri="{D42A27DB-BD31-4B8C-83A1-F6EECF244321}">
                <p14:modId xmlns:p14="http://schemas.microsoft.com/office/powerpoint/2010/main" val="4121078484"/>
              </p:ext>
            </p:extLst>
          </p:nvPr>
        </p:nvGraphicFramePr>
        <p:xfrm>
          <a:off x="3363913" y="2191906"/>
          <a:ext cx="2417762" cy="1322387"/>
        </p:xfrm>
        <a:graphic>
          <a:graphicData uri="http://schemas.openxmlformats.org/presentationml/2006/ole">
            <mc:AlternateContent xmlns:mc="http://schemas.openxmlformats.org/markup-compatibility/2006">
              <mc:Choice xmlns:v="urn:schemas-microsoft-com:vml" Requires="v">
                <p:oleObj name="Equation" r:id="rId4" imgW="1206360" imgH="660240" progId="Equation.DSMT4">
                  <p:embed/>
                </p:oleObj>
              </mc:Choice>
              <mc:Fallback>
                <p:oleObj name="Equation" r:id="rId4" imgW="1206360" imgH="660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3913" y="2191906"/>
                        <a:ext cx="2417762"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endParaRPr lang="en-US" dirty="0"/>
          </a:p>
        </p:txBody>
      </p:sp>
      <p:sp>
        <p:nvSpPr>
          <p:cNvPr id="3" name="2 - Θέση περιεχομένου"/>
          <p:cNvSpPr>
            <a:spLocks noGrp="1"/>
          </p:cNvSpPr>
          <p:nvPr>
            <p:ph idx="1"/>
          </p:nvPr>
        </p:nvSpPr>
        <p:spPr>
          <a:xfrm>
            <a:off x="457200" y="1357200"/>
            <a:ext cx="8229600" cy="4770000"/>
          </a:xfrm>
        </p:spPr>
        <p:txBody>
          <a:bodyPr>
            <a:normAutofit/>
          </a:bodyPr>
          <a:lstStyle/>
          <a:p>
            <a:r>
              <a:rPr lang="el-GR" sz="2200" dirty="0"/>
              <a:t>Μπορεί εύκολα να αποδειχθεί ότι η ορίζουσα ενός διαγώνιου ή τριγωνικού μητρώου ισούται με το γινόμενο των διαγωνίων στοιχείων του μητρώου. </a:t>
            </a:r>
          </a:p>
          <a:p>
            <a:pPr>
              <a:spcBef>
                <a:spcPts val="1200"/>
              </a:spcBef>
            </a:pPr>
            <a:r>
              <a:rPr lang="el-GR" sz="2200" b="1" dirty="0"/>
              <a:t>Ορισμός: </a:t>
            </a:r>
            <a:r>
              <a:rPr lang="el-GR" sz="2200" dirty="0"/>
              <a:t>Το πλήθος των γραμμικών ανεξάρτητων διανυσμάτων τα οποία αποτελούν ένα μητρώο      λέγεται βαθμός του μητρώου και συμβολίζεται ως</a:t>
            </a:r>
          </a:p>
          <a:p>
            <a:pPr>
              <a:spcBef>
                <a:spcPts val="1200"/>
              </a:spcBef>
            </a:pPr>
            <a:r>
              <a:rPr lang="el-GR" sz="2200" b="1" dirty="0"/>
              <a:t>Παράδειγμα: </a:t>
            </a:r>
            <a:r>
              <a:rPr lang="el-GR" sz="2200" dirty="0"/>
              <a:t>Ο βαθμός του μητρώου </a:t>
            </a:r>
          </a:p>
          <a:p>
            <a:endParaRPr lang="el-GR" sz="2200" dirty="0"/>
          </a:p>
          <a:p>
            <a:pPr>
              <a:buNone/>
            </a:pPr>
            <a:endParaRPr lang="el-GR" sz="2200" dirty="0"/>
          </a:p>
          <a:p>
            <a:endParaRPr lang="el-GR" sz="2200" dirty="0"/>
          </a:p>
          <a:p>
            <a:pPr>
              <a:buNone/>
            </a:pPr>
            <a:r>
              <a:rPr lang="el-GR" sz="2200" dirty="0"/>
              <a:t>	είναι 2, εφόσον                                                                          </a:t>
            </a:r>
          </a:p>
          <a:p>
            <a:endParaRPr lang="en-US" sz="2200" dirty="0"/>
          </a:p>
        </p:txBody>
      </p:sp>
      <p:graphicFrame>
        <p:nvGraphicFramePr>
          <p:cNvPr id="135170" name="Object 2"/>
          <p:cNvGraphicFramePr>
            <a:graphicFrameLocks noChangeAspect="1"/>
          </p:cNvGraphicFramePr>
          <p:nvPr>
            <p:extLst>
              <p:ext uri="{D42A27DB-BD31-4B8C-83A1-F6EECF244321}">
                <p14:modId xmlns:p14="http://schemas.microsoft.com/office/powerpoint/2010/main" val="3560475832"/>
              </p:ext>
            </p:extLst>
          </p:nvPr>
        </p:nvGraphicFramePr>
        <p:xfrm>
          <a:off x="4344348" y="2887307"/>
          <a:ext cx="277813" cy="300037"/>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348" y="2887307"/>
                        <a:ext cx="277813"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1" name="Object 3"/>
          <p:cNvGraphicFramePr>
            <a:graphicFrameLocks noChangeAspect="1"/>
          </p:cNvGraphicFramePr>
          <p:nvPr>
            <p:extLst>
              <p:ext uri="{D42A27DB-BD31-4B8C-83A1-F6EECF244321}">
                <p14:modId xmlns:p14="http://schemas.microsoft.com/office/powerpoint/2010/main" val="1140812833"/>
              </p:ext>
            </p:extLst>
          </p:nvPr>
        </p:nvGraphicFramePr>
        <p:xfrm>
          <a:off x="2804663" y="3204526"/>
          <a:ext cx="1119187" cy="457200"/>
        </p:xfrm>
        <a:graphic>
          <a:graphicData uri="http://schemas.openxmlformats.org/presentationml/2006/ole">
            <mc:AlternateContent xmlns:mc="http://schemas.openxmlformats.org/markup-compatibility/2006">
              <mc:Choice xmlns:v="urn:schemas-microsoft-com:vml" Requires="v">
                <p:oleObj name="Equation" r:id="rId4" imgW="622080" imgH="253800" progId="Equation.DSMT4">
                  <p:embed/>
                </p:oleObj>
              </mc:Choice>
              <mc:Fallback>
                <p:oleObj name="Equation" r:id="rId4" imgW="6220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4663" y="3204526"/>
                        <a:ext cx="1119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2" name="Object 4"/>
          <p:cNvGraphicFramePr>
            <a:graphicFrameLocks noChangeAspect="1"/>
          </p:cNvGraphicFramePr>
          <p:nvPr>
            <p:extLst>
              <p:ext uri="{D42A27DB-BD31-4B8C-83A1-F6EECF244321}">
                <p14:modId xmlns:p14="http://schemas.microsoft.com/office/powerpoint/2010/main" val="425972098"/>
              </p:ext>
            </p:extLst>
          </p:nvPr>
        </p:nvGraphicFramePr>
        <p:xfrm>
          <a:off x="3454400" y="4049721"/>
          <a:ext cx="2235200" cy="1276350"/>
        </p:xfrm>
        <a:graphic>
          <a:graphicData uri="http://schemas.openxmlformats.org/presentationml/2006/ole">
            <mc:AlternateContent xmlns:mc="http://schemas.openxmlformats.org/markup-compatibility/2006">
              <mc:Choice xmlns:v="urn:schemas-microsoft-com:vml" Requires="v">
                <p:oleObj name="Equation" r:id="rId6" imgW="1244520" imgH="711000" progId="Equation.DSMT4">
                  <p:embed/>
                </p:oleObj>
              </mc:Choice>
              <mc:Fallback>
                <p:oleObj name="Equation" r:id="rId6" imgW="1244520" imgH="7110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4400" y="4049721"/>
                        <a:ext cx="22352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3" name="Object 5"/>
          <p:cNvGraphicFramePr>
            <a:graphicFrameLocks noChangeAspect="1"/>
          </p:cNvGraphicFramePr>
          <p:nvPr>
            <p:extLst>
              <p:ext uri="{D42A27DB-BD31-4B8C-83A1-F6EECF244321}">
                <p14:modId xmlns:p14="http://schemas.microsoft.com/office/powerpoint/2010/main" val="3317103698"/>
              </p:ext>
            </p:extLst>
          </p:nvPr>
        </p:nvGraphicFramePr>
        <p:xfrm>
          <a:off x="2671819" y="5299384"/>
          <a:ext cx="6026150" cy="457200"/>
        </p:xfrm>
        <a:graphic>
          <a:graphicData uri="http://schemas.openxmlformats.org/presentationml/2006/ole">
            <mc:AlternateContent xmlns:mc="http://schemas.openxmlformats.org/markup-compatibility/2006">
              <mc:Choice xmlns:v="urn:schemas-microsoft-com:vml" Requires="v">
                <p:oleObj name="Equation" r:id="rId8" imgW="3352680" imgH="253800" progId="Equation.DSMT4">
                  <p:embed/>
                </p:oleObj>
              </mc:Choice>
              <mc:Fallback>
                <p:oleObj name="Equation" r:id="rId8" imgW="335268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1819" y="5299384"/>
                        <a:ext cx="602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4" name="Object 6"/>
          <p:cNvGraphicFramePr>
            <a:graphicFrameLocks noChangeAspect="1"/>
          </p:cNvGraphicFramePr>
          <p:nvPr>
            <p:extLst>
              <p:ext uri="{D42A27DB-BD31-4B8C-83A1-F6EECF244321}">
                <p14:modId xmlns:p14="http://schemas.microsoft.com/office/powerpoint/2010/main" val="4206560122"/>
              </p:ext>
            </p:extLst>
          </p:nvPr>
        </p:nvGraphicFramePr>
        <p:xfrm>
          <a:off x="856891" y="5569619"/>
          <a:ext cx="7164387" cy="709612"/>
        </p:xfrm>
        <a:graphic>
          <a:graphicData uri="http://schemas.openxmlformats.org/presentationml/2006/ole">
            <mc:AlternateContent xmlns:mc="http://schemas.openxmlformats.org/markup-compatibility/2006">
              <mc:Choice xmlns:v="urn:schemas-microsoft-com:vml" Requires="v">
                <p:oleObj name="Equation" r:id="rId10" imgW="3974760" imgH="393480" progId="Equation.DSMT4">
                  <p:embed/>
                </p:oleObj>
              </mc:Choice>
              <mc:Fallback>
                <p:oleObj name="Equation" r:id="rId10" imgW="3974760" imgH="3934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6891" y="5569619"/>
                        <a:ext cx="7164387"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Συστήματα Γραμμικών Εξισώσεων</a:t>
            </a:r>
          </a:p>
        </p:txBody>
      </p:sp>
      <p:sp>
        <p:nvSpPr>
          <p:cNvPr id="3" name="Subtitle 2"/>
          <p:cNvSpPr>
            <a:spLocks noGrp="1"/>
          </p:cNvSpPr>
          <p:nvPr>
            <p:ph type="subTitle" idx="1"/>
          </p:nvPr>
        </p:nvSpPr>
        <p:spPr/>
        <p:txBody>
          <a:bodyPr/>
          <a:lstStyle/>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endParaRPr lang="en-US" dirty="0"/>
          </a:p>
        </p:txBody>
      </p:sp>
      <p:sp>
        <p:nvSpPr>
          <p:cNvPr id="3" name="2 - Θέση περιεχομένου"/>
          <p:cNvSpPr>
            <a:spLocks noGrp="1"/>
          </p:cNvSpPr>
          <p:nvPr>
            <p:ph idx="1"/>
          </p:nvPr>
        </p:nvSpPr>
        <p:spPr>
          <a:xfrm>
            <a:off x="457200" y="1357200"/>
            <a:ext cx="8229600" cy="4929320"/>
          </a:xfrm>
        </p:spPr>
        <p:txBody>
          <a:bodyPr>
            <a:normAutofit/>
          </a:bodyPr>
          <a:lstStyle/>
          <a:p>
            <a:r>
              <a:rPr lang="el-GR" sz="2200" b="1" dirty="0"/>
              <a:t>Ορισμός: </a:t>
            </a:r>
            <a:r>
              <a:rPr lang="el-GR" sz="2200" dirty="0"/>
              <a:t>Μια </a:t>
            </a:r>
            <a:r>
              <a:rPr lang="el-GR" sz="2200" b="1" dirty="0" err="1"/>
              <a:t>ελλάσων</a:t>
            </a:r>
            <a:r>
              <a:rPr lang="el-GR" sz="2200" b="1" dirty="0"/>
              <a:t> ορίζουσα </a:t>
            </a:r>
            <a:r>
              <a:rPr lang="el-GR" sz="2200" dirty="0"/>
              <a:t>μπορεί να σχηματιστεί από τα στοιχεία ενός μητρώου που αντιστοιχούν σε ίσο αριθμό γραμμών και στηλών.</a:t>
            </a:r>
          </a:p>
          <a:p>
            <a:pPr>
              <a:spcBef>
                <a:spcPts val="1200"/>
              </a:spcBef>
            </a:pPr>
            <a:r>
              <a:rPr lang="el-GR" sz="2200" b="1" dirty="0"/>
              <a:t>Παράδειγμα: </a:t>
            </a:r>
            <a:r>
              <a:rPr lang="el-GR" sz="2200" dirty="0"/>
              <a:t>Η </a:t>
            </a:r>
            <a:r>
              <a:rPr lang="el-GR" sz="2200" dirty="0" err="1"/>
              <a:t>ελλάσων</a:t>
            </a:r>
            <a:r>
              <a:rPr lang="el-GR" sz="2200" dirty="0"/>
              <a:t> ορίζουσα που σχηματίζεται από τις γραμμές 1 και 3 και τις στήλες 2 και 3 του μητρώου</a:t>
            </a:r>
          </a:p>
          <a:p>
            <a:pPr>
              <a:spcBef>
                <a:spcPts val="1200"/>
              </a:spcBef>
            </a:pPr>
            <a:endParaRPr lang="el-GR" sz="2200" dirty="0"/>
          </a:p>
          <a:p>
            <a:pPr>
              <a:spcBef>
                <a:spcPts val="1200"/>
              </a:spcBef>
            </a:pPr>
            <a:endParaRPr lang="el-GR" sz="2200" dirty="0"/>
          </a:p>
          <a:p>
            <a:pPr>
              <a:spcBef>
                <a:spcPts val="4800"/>
              </a:spcBef>
            </a:pPr>
            <a:r>
              <a:rPr lang="el-GR" sz="2200" dirty="0"/>
              <a:t>Αν ένα μητρώο έχει βαθμό      τότε θα πρέπει να υπάρχει τουλάχιστον μία μη μηδενική </a:t>
            </a:r>
            <a:r>
              <a:rPr lang="el-GR" sz="2200" dirty="0" err="1"/>
              <a:t>ελλάσων</a:t>
            </a:r>
            <a:r>
              <a:rPr lang="el-GR" sz="2200" dirty="0"/>
              <a:t> ορίζουσα τάξης          και καμία άλλη μη μηδενική </a:t>
            </a:r>
            <a:r>
              <a:rPr lang="el-GR" sz="2200" dirty="0" err="1"/>
              <a:t>ελλάσων</a:t>
            </a:r>
            <a:r>
              <a:rPr lang="el-GR" sz="2200" dirty="0"/>
              <a:t> ορίζουσα δεν έχει τάξη μεγαλύτερη από  </a:t>
            </a:r>
          </a:p>
        </p:txBody>
      </p:sp>
      <p:graphicFrame>
        <p:nvGraphicFramePr>
          <p:cNvPr id="136194" name="Object 2"/>
          <p:cNvGraphicFramePr>
            <a:graphicFrameLocks noChangeAspect="1"/>
          </p:cNvGraphicFramePr>
          <p:nvPr>
            <p:extLst>
              <p:ext uri="{D42A27DB-BD31-4B8C-83A1-F6EECF244321}">
                <p14:modId xmlns:p14="http://schemas.microsoft.com/office/powerpoint/2010/main" val="852960659"/>
              </p:ext>
            </p:extLst>
          </p:nvPr>
        </p:nvGraphicFramePr>
        <p:xfrm>
          <a:off x="2540794" y="3355992"/>
          <a:ext cx="4062412" cy="1277937"/>
        </p:xfrm>
        <a:graphic>
          <a:graphicData uri="http://schemas.openxmlformats.org/presentationml/2006/ole">
            <mc:AlternateContent xmlns:mc="http://schemas.openxmlformats.org/markup-compatibility/2006">
              <mc:Choice xmlns:v="urn:schemas-microsoft-com:vml" Requires="v">
                <p:oleObj name="Equation" r:id="rId2" imgW="2260440" imgH="711000" progId="Equation.DSMT4">
                  <p:embed/>
                </p:oleObj>
              </mc:Choice>
              <mc:Fallback>
                <p:oleObj name="Equation" r:id="rId2" imgW="2260440" imgH="711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794" y="3355992"/>
                        <a:ext cx="4062412" cy="127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6" name="Object 4"/>
          <p:cNvGraphicFramePr>
            <a:graphicFrameLocks noChangeAspect="1"/>
          </p:cNvGraphicFramePr>
          <p:nvPr>
            <p:extLst>
              <p:ext uri="{D42A27DB-BD31-4B8C-83A1-F6EECF244321}">
                <p14:modId xmlns:p14="http://schemas.microsoft.com/office/powerpoint/2010/main" val="1926668341"/>
              </p:ext>
            </p:extLst>
          </p:nvPr>
        </p:nvGraphicFramePr>
        <p:xfrm>
          <a:off x="4000496" y="4875665"/>
          <a:ext cx="277813" cy="300038"/>
        </p:xfrm>
        <a:graphic>
          <a:graphicData uri="http://schemas.openxmlformats.org/presentationml/2006/ole">
            <mc:AlternateContent xmlns:mc="http://schemas.openxmlformats.org/markup-compatibility/2006">
              <mc:Choice xmlns:v="urn:schemas-microsoft-com:vml" Requires="v">
                <p:oleObj name="Equation" r:id="rId4" imgW="152280" imgH="164880" progId="Equation.DSMT4">
                  <p:embed/>
                </p:oleObj>
              </mc:Choice>
              <mc:Fallback>
                <p:oleObj name="Equation" r:id="rId4" imgW="152280" imgH="164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496" y="4875665"/>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7" name="Object 5"/>
          <p:cNvGraphicFramePr>
            <a:graphicFrameLocks noChangeAspect="1"/>
          </p:cNvGraphicFramePr>
          <p:nvPr>
            <p:extLst>
              <p:ext uri="{D42A27DB-BD31-4B8C-83A1-F6EECF244321}">
                <p14:modId xmlns:p14="http://schemas.microsoft.com/office/powerpoint/2010/main" val="389143734"/>
              </p:ext>
            </p:extLst>
          </p:nvPr>
        </p:nvGraphicFramePr>
        <p:xfrm>
          <a:off x="7183812" y="5214950"/>
          <a:ext cx="554038" cy="230188"/>
        </p:xfrm>
        <a:graphic>
          <a:graphicData uri="http://schemas.openxmlformats.org/presentationml/2006/ole">
            <mc:AlternateContent xmlns:mc="http://schemas.openxmlformats.org/markup-compatibility/2006">
              <mc:Choice xmlns:v="urn:schemas-microsoft-com:vml" Requires="v">
                <p:oleObj name="Equation" r:id="rId6" imgW="304560" imgH="126720" progId="Equation.DSMT4">
                  <p:embed/>
                </p:oleObj>
              </mc:Choice>
              <mc:Fallback>
                <p:oleObj name="Equation" r:id="rId6" imgW="304560" imgH="1267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3812" y="5214950"/>
                        <a:ext cx="554038"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8" name="Object 6"/>
          <p:cNvGraphicFramePr>
            <a:graphicFrameLocks noChangeAspect="1"/>
          </p:cNvGraphicFramePr>
          <p:nvPr>
            <p:extLst>
              <p:ext uri="{D42A27DB-BD31-4B8C-83A1-F6EECF244321}">
                <p14:modId xmlns:p14="http://schemas.microsoft.com/office/powerpoint/2010/main" val="2717391060"/>
              </p:ext>
            </p:extLst>
          </p:nvPr>
        </p:nvGraphicFramePr>
        <p:xfrm>
          <a:off x="2827859" y="5891759"/>
          <a:ext cx="593725" cy="250825"/>
        </p:xfrm>
        <a:graphic>
          <a:graphicData uri="http://schemas.openxmlformats.org/presentationml/2006/ole">
            <mc:AlternateContent xmlns:mc="http://schemas.openxmlformats.org/markup-compatibility/2006">
              <mc:Choice xmlns:v="urn:schemas-microsoft-com:vml" Requires="v">
                <p:oleObj name="Equation" r:id="rId8" imgW="330120" imgH="139680" progId="Equation.DSMT4">
                  <p:embed/>
                </p:oleObj>
              </mc:Choice>
              <mc:Fallback>
                <p:oleObj name="Equation" r:id="rId8" imgW="330120" imgH="1396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7859" y="5891759"/>
                        <a:ext cx="59372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endParaRPr lang="en-US" dirty="0"/>
          </a:p>
        </p:txBody>
      </p:sp>
      <p:sp>
        <p:nvSpPr>
          <p:cNvPr id="3" name="2 - Θέση περιεχομένου"/>
          <p:cNvSpPr>
            <a:spLocks noGrp="1"/>
          </p:cNvSpPr>
          <p:nvPr>
            <p:ph idx="1"/>
          </p:nvPr>
        </p:nvSpPr>
        <p:spPr>
          <a:xfrm>
            <a:off x="457200" y="1357200"/>
            <a:ext cx="8229600" cy="4770000"/>
          </a:xfrm>
        </p:spPr>
        <p:txBody>
          <a:bodyPr>
            <a:normAutofit/>
          </a:bodyPr>
          <a:lstStyle/>
          <a:p>
            <a:r>
              <a:rPr lang="el-GR" sz="2400" b="1" dirty="0"/>
              <a:t>Ορισμός: </a:t>
            </a:r>
            <a:r>
              <a:rPr lang="el-GR" sz="2400" dirty="0"/>
              <a:t>Ένα συμμετρικό μητρώο      ονομάζεται </a:t>
            </a:r>
            <a:r>
              <a:rPr lang="el-GR" sz="2400" b="1" dirty="0"/>
              <a:t>θετικά ορισμένο </a:t>
            </a:r>
            <a:r>
              <a:rPr lang="el-GR" sz="2400" dirty="0"/>
              <a:t>αν για κάθε διάνυσμα     διάφορο του μηδενός ισχύει ότι:</a:t>
            </a:r>
          </a:p>
          <a:p>
            <a:endParaRPr lang="el-GR" sz="2400" dirty="0"/>
          </a:p>
          <a:p>
            <a:pPr>
              <a:buNone/>
            </a:pPr>
            <a:r>
              <a:rPr lang="el-GR" sz="2400" dirty="0"/>
              <a:t>	ενώ ονομάζεται </a:t>
            </a:r>
            <a:r>
              <a:rPr lang="el-GR" sz="2400" b="1" dirty="0"/>
              <a:t>θετικά </a:t>
            </a:r>
            <a:r>
              <a:rPr lang="el-GR" sz="2400" b="1" dirty="0" err="1"/>
              <a:t>ημιορισμένο</a:t>
            </a:r>
            <a:r>
              <a:rPr lang="el-GR" sz="2400" b="1" dirty="0"/>
              <a:t> </a:t>
            </a:r>
            <a:r>
              <a:rPr lang="el-GR" sz="2400" dirty="0"/>
              <a:t>αν για κάθε διάνυσμα διάφορο του μηδενός ισχύει ότι:</a:t>
            </a:r>
          </a:p>
          <a:p>
            <a:pPr>
              <a:buNone/>
            </a:pPr>
            <a:endParaRPr lang="el-GR" sz="2400" dirty="0"/>
          </a:p>
          <a:p>
            <a:pPr>
              <a:spcBef>
                <a:spcPts val="1800"/>
              </a:spcBef>
            </a:pPr>
            <a:r>
              <a:rPr lang="el-GR" sz="2400" b="1" dirty="0"/>
              <a:t>Παράδειγμα: </a:t>
            </a:r>
            <a:r>
              <a:rPr lang="el-GR" sz="2400" dirty="0"/>
              <a:t>Το μοναδιαίο μητρώο     είναι θετικά ορισμένο, διότι, για κάθε διάνυσμα                                      ισχύει ότι:</a:t>
            </a:r>
            <a:endParaRPr lang="en-US" sz="2400" dirty="0"/>
          </a:p>
        </p:txBody>
      </p:sp>
      <p:graphicFrame>
        <p:nvGraphicFramePr>
          <p:cNvPr id="137218" name="Object 2"/>
          <p:cNvGraphicFramePr>
            <a:graphicFrameLocks noChangeAspect="1"/>
          </p:cNvGraphicFramePr>
          <p:nvPr>
            <p:extLst>
              <p:ext uri="{D42A27DB-BD31-4B8C-83A1-F6EECF244321}">
                <p14:modId xmlns:p14="http://schemas.microsoft.com/office/powerpoint/2010/main" val="2768827893"/>
              </p:ext>
            </p:extLst>
          </p:nvPr>
        </p:nvGraphicFramePr>
        <p:xfrm>
          <a:off x="5164207" y="1406039"/>
          <a:ext cx="306388" cy="331788"/>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207" y="1406039"/>
                        <a:ext cx="30638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19" name="Object 3"/>
          <p:cNvGraphicFramePr>
            <a:graphicFrameLocks noChangeAspect="1"/>
          </p:cNvGraphicFramePr>
          <p:nvPr>
            <p:extLst>
              <p:ext uri="{D42A27DB-BD31-4B8C-83A1-F6EECF244321}">
                <p14:modId xmlns:p14="http://schemas.microsoft.com/office/powerpoint/2010/main" val="3212476962"/>
              </p:ext>
            </p:extLst>
          </p:nvPr>
        </p:nvGraphicFramePr>
        <p:xfrm>
          <a:off x="4927346" y="1824219"/>
          <a:ext cx="255588" cy="255588"/>
        </p:xfrm>
        <a:graphic>
          <a:graphicData uri="http://schemas.openxmlformats.org/presentationml/2006/ole">
            <mc:AlternateContent xmlns:mc="http://schemas.openxmlformats.org/markup-compatibility/2006">
              <mc:Choice xmlns:v="urn:schemas-microsoft-com:vml" Requires="v">
                <p:oleObj name="Equation" r:id="rId4" imgW="126720" imgH="126720" progId="Equation.DSMT4">
                  <p:embed/>
                </p:oleObj>
              </mc:Choice>
              <mc:Fallback>
                <p:oleObj name="Equation" r:id="rId4" imgW="126720" imgH="1267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346" y="1824219"/>
                        <a:ext cx="255588"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0" name="Object 4"/>
          <p:cNvGraphicFramePr>
            <a:graphicFrameLocks noChangeAspect="1"/>
          </p:cNvGraphicFramePr>
          <p:nvPr>
            <p:extLst>
              <p:ext uri="{D42A27DB-BD31-4B8C-83A1-F6EECF244321}">
                <p14:modId xmlns:p14="http://schemas.microsoft.com/office/powerpoint/2010/main" val="2056603459"/>
              </p:ext>
            </p:extLst>
          </p:nvPr>
        </p:nvGraphicFramePr>
        <p:xfrm>
          <a:off x="3949700" y="2370123"/>
          <a:ext cx="1244600" cy="457200"/>
        </p:xfrm>
        <a:graphic>
          <a:graphicData uri="http://schemas.openxmlformats.org/presentationml/2006/ole">
            <mc:AlternateContent xmlns:mc="http://schemas.openxmlformats.org/markup-compatibility/2006">
              <mc:Choice xmlns:v="urn:schemas-microsoft-com:vml" Requires="v">
                <p:oleObj name="Equation" r:id="rId6" imgW="622080" imgH="228600" progId="Equation.DSMT4">
                  <p:embed/>
                </p:oleObj>
              </mc:Choice>
              <mc:Fallback>
                <p:oleObj name="Equation" r:id="rId6" imgW="62208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9700" y="2370123"/>
                        <a:ext cx="124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1" name="Object 5"/>
          <p:cNvGraphicFramePr>
            <a:graphicFrameLocks noChangeAspect="1"/>
          </p:cNvGraphicFramePr>
          <p:nvPr>
            <p:extLst>
              <p:ext uri="{D42A27DB-BD31-4B8C-83A1-F6EECF244321}">
                <p14:modId xmlns:p14="http://schemas.microsoft.com/office/powerpoint/2010/main" val="331065552"/>
              </p:ext>
            </p:extLst>
          </p:nvPr>
        </p:nvGraphicFramePr>
        <p:xfrm>
          <a:off x="8249089" y="3073657"/>
          <a:ext cx="255587" cy="255588"/>
        </p:xfrm>
        <a:graphic>
          <a:graphicData uri="http://schemas.openxmlformats.org/presentationml/2006/ole">
            <mc:AlternateContent xmlns:mc="http://schemas.openxmlformats.org/markup-compatibility/2006">
              <mc:Choice xmlns:v="urn:schemas-microsoft-com:vml" Requires="v">
                <p:oleObj name="Equation" r:id="rId8" imgW="126720" imgH="126720" progId="Equation.DSMT4">
                  <p:embed/>
                </p:oleObj>
              </mc:Choice>
              <mc:Fallback>
                <p:oleObj name="Equation" r:id="rId8" imgW="126720" imgH="12672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9089" y="3073657"/>
                        <a:ext cx="255587"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2" name="Object 6"/>
          <p:cNvGraphicFramePr>
            <a:graphicFrameLocks noChangeAspect="1"/>
          </p:cNvGraphicFramePr>
          <p:nvPr>
            <p:extLst>
              <p:ext uri="{D42A27DB-BD31-4B8C-83A1-F6EECF244321}">
                <p14:modId xmlns:p14="http://schemas.microsoft.com/office/powerpoint/2010/main" val="817155474"/>
              </p:ext>
            </p:extLst>
          </p:nvPr>
        </p:nvGraphicFramePr>
        <p:xfrm>
          <a:off x="3961606" y="3794130"/>
          <a:ext cx="1220788" cy="406400"/>
        </p:xfrm>
        <a:graphic>
          <a:graphicData uri="http://schemas.openxmlformats.org/presentationml/2006/ole">
            <mc:AlternateContent xmlns:mc="http://schemas.openxmlformats.org/markup-compatibility/2006">
              <mc:Choice xmlns:v="urn:schemas-microsoft-com:vml" Requires="v">
                <p:oleObj name="Equation" r:id="rId9" imgW="609480" imgH="203040" progId="Equation.DSMT4">
                  <p:embed/>
                </p:oleObj>
              </mc:Choice>
              <mc:Fallback>
                <p:oleObj name="Equation" r:id="rId9" imgW="609480" imgH="2030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1606" y="3794130"/>
                        <a:ext cx="122078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3" name="Object 7"/>
          <p:cNvGraphicFramePr>
            <a:graphicFrameLocks noChangeAspect="1"/>
          </p:cNvGraphicFramePr>
          <p:nvPr>
            <p:extLst>
              <p:ext uri="{D42A27DB-BD31-4B8C-83A1-F6EECF244321}">
                <p14:modId xmlns:p14="http://schemas.microsoft.com/office/powerpoint/2010/main" val="1499018947"/>
              </p:ext>
            </p:extLst>
          </p:nvPr>
        </p:nvGraphicFramePr>
        <p:xfrm>
          <a:off x="5370492" y="4414851"/>
          <a:ext cx="255588" cy="331788"/>
        </p:xfrm>
        <a:graphic>
          <a:graphicData uri="http://schemas.openxmlformats.org/presentationml/2006/ole">
            <mc:AlternateContent xmlns:mc="http://schemas.openxmlformats.org/markup-compatibility/2006">
              <mc:Choice xmlns:v="urn:schemas-microsoft-com:vml" Requires="v">
                <p:oleObj name="Equation" r:id="rId11" imgW="126720" imgH="164880" progId="Equation.DSMT4">
                  <p:embed/>
                </p:oleObj>
              </mc:Choice>
              <mc:Fallback>
                <p:oleObj name="Equation" r:id="rId11" imgW="126720" imgH="1648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70492" y="4414851"/>
                        <a:ext cx="25558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4" name="Object 8"/>
          <p:cNvGraphicFramePr>
            <a:graphicFrameLocks noChangeAspect="1"/>
          </p:cNvGraphicFramePr>
          <p:nvPr>
            <p:extLst>
              <p:ext uri="{D42A27DB-BD31-4B8C-83A1-F6EECF244321}">
                <p14:modId xmlns:p14="http://schemas.microsoft.com/office/powerpoint/2010/main" val="1097804747"/>
              </p:ext>
            </p:extLst>
          </p:nvPr>
        </p:nvGraphicFramePr>
        <p:xfrm>
          <a:off x="4057423" y="4680229"/>
          <a:ext cx="2562225" cy="558800"/>
        </p:xfrm>
        <a:graphic>
          <a:graphicData uri="http://schemas.openxmlformats.org/presentationml/2006/ole">
            <mc:AlternateContent xmlns:mc="http://schemas.openxmlformats.org/markup-compatibility/2006">
              <mc:Choice xmlns:v="urn:schemas-microsoft-com:vml" Requires="v">
                <p:oleObj name="Equation" r:id="rId13" imgW="1282680" imgH="279360" progId="Equation.DSMT4">
                  <p:embed/>
                </p:oleObj>
              </mc:Choice>
              <mc:Fallback>
                <p:oleObj name="Equation" r:id="rId13" imgW="1282680" imgH="2793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57423" y="4680229"/>
                        <a:ext cx="256222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5" name="Object 9"/>
          <p:cNvGraphicFramePr>
            <a:graphicFrameLocks noChangeAspect="1"/>
          </p:cNvGraphicFramePr>
          <p:nvPr>
            <p:extLst>
              <p:ext uri="{D42A27DB-BD31-4B8C-83A1-F6EECF244321}">
                <p14:modId xmlns:p14="http://schemas.microsoft.com/office/powerpoint/2010/main" val="815818619"/>
              </p:ext>
            </p:extLst>
          </p:nvPr>
        </p:nvGraphicFramePr>
        <p:xfrm>
          <a:off x="1322388" y="5254650"/>
          <a:ext cx="6499225" cy="965200"/>
        </p:xfrm>
        <a:graphic>
          <a:graphicData uri="http://schemas.openxmlformats.org/presentationml/2006/ole">
            <mc:AlternateContent xmlns:mc="http://schemas.openxmlformats.org/markup-compatibility/2006">
              <mc:Choice xmlns:v="urn:schemas-microsoft-com:vml" Requires="v">
                <p:oleObj name="Equation" r:id="rId15" imgW="3251160" imgH="482400" progId="Equation.DSMT4">
                  <p:embed/>
                </p:oleObj>
              </mc:Choice>
              <mc:Fallback>
                <p:oleObj name="Equation" r:id="rId15" imgW="3251160" imgH="4824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22388" y="5254650"/>
                        <a:ext cx="6499225"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endParaRPr lang="en-US" dirty="0"/>
          </a:p>
        </p:txBody>
      </p:sp>
      <p:sp>
        <p:nvSpPr>
          <p:cNvPr id="3" name="2 - Θέση περιεχομένου"/>
          <p:cNvSpPr>
            <a:spLocks noGrp="1"/>
          </p:cNvSpPr>
          <p:nvPr>
            <p:ph idx="1"/>
          </p:nvPr>
        </p:nvSpPr>
        <p:spPr>
          <a:xfrm>
            <a:off x="457200" y="1357200"/>
            <a:ext cx="8229600" cy="4770000"/>
          </a:xfrm>
        </p:spPr>
        <p:txBody>
          <a:bodyPr>
            <a:normAutofit/>
          </a:bodyPr>
          <a:lstStyle/>
          <a:p>
            <a:r>
              <a:rPr lang="el-GR" sz="2200" b="1" dirty="0"/>
              <a:t>Ορισμός: </a:t>
            </a:r>
            <a:r>
              <a:rPr lang="el-GR" sz="2200" dirty="0"/>
              <a:t>Ένα τετραγωνικό, τάξης            μητρώο      λέγεται ότι έχει </a:t>
            </a:r>
            <a:r>
              <a:rPr lang="el-GR" sz="2200" b="1" dirty="0"/>
              <a:t>αυστηρά διαγώνια κυριαρχία κατά γραμμές</a:t>
            </a:r>
            <a:r>
              <a:rPr lang="el-GR" sz="2200" dirty="0"/>
              <a:t> αν ισχύει ότι:</a:t>
            </a:r>
          </a:p>
          <a:p>
            <a:endParaRPr lang="el-GR" sz="2200" dirty="0"/>
          </a:p>
          <a:p>
            <a:pPr>
              <a:buNone/>
            </a:pPr>
            <a:endParaRPr lang="el-GR" sz="2200" dirty="0"/>
          </a:p>
          <a:p>
            <a:pPr>
              <a:buNone/>
            </a:pPr>
            <a:r>
              <a:rPr lang="el-GR" sz="2200" dirty="0"/>
              <a:t>	Ενώ, αν ισχύει:</a:t>
            </a:r>
          </a:p>
          <a:p>
            <a:endParaRPr lang="el-GR" sz="2200" dirty="0"/>
          </a:p>
          <a:p>
            <a:endParaRPr lang="el-GR" sz="2200" dirty="0"/>
          </a:p>
          <a:p>
            <a:pPr>
              <a:spcBef>
                <a:spcPts val="0"/>
              </a:spcBef>
              <a:buNone/>
            </a:pPr>
            <a:r>
              <a:rPr lang="el-GR" sz="2200" dirty="0"/>
              <a:t>	τότε το μητρώο      λέγεται ότι έχει </a:t>
            </a:r>
            <a:r>
              <a:rPr lang="el-GR" sz="2200" b="1" dirty="0"/>
              <a:t>αυστηρά διαγώνια κυριαρχία κατά στήλες</a:t>
            </a:r>
            <a:r>
              <a:rPr lang="el-GR" sz="2200" dirty="0"/>
              <a:t>.</a:t>
            </a:r>
          </a:p>
          <a:p>
            <a:pPr>
              <a:spcBef>
                <a:spcPts val="1200"/>
              </a:spcBef>
            </a:pPr>
            <a:r>
              <a:rPr lang="el-GR" sz="2200" dirty="0"/>
              <a:t>Όταν το μητρώο      έχει αυστηρά διαγώνια κυριαρχία κατά γραμμές (ή κατά στήλες ), τότε ισχύουν ότι:</a:t>
            </a:r>
          </a:p>
          <a:p>
            <a:endParaRPr lang="en-US" sz="2200" dirty="0"/>
          </a:p>
        </p:txBody>
      </p:sp>
      <p:graphicFrame>
        <p:nvGraphicFramePr>
          <p:cNvPr id="138242" name="Object 2"/>
          <p:cNvGraphicFramePr>
            <a:graphicFrameLocks noChangeAspect="1"/>
          </p:cNvGraphicFramePr>
          <p:nvPr>
            <p:extLst>
              <p:ext uri="{D42A27DB-BD31-4B8C-83A1-F6EECF244321}">
                <p14:modId xmlns:p14="http://schemas.microsoft.com/office/powerpoint/2010/main" val="2992958356"/>
              </p:ext>
            </p:extLst>
          </p:nvPr>
        </p:nvGraphicFramePr>
        <p:xfrm>
          <a:off x="4757931" y="1470946"/>
          <a:ext cx="641350" cy="298450"/>
        </p:xfrm>
        <a:graphic>
          <a:graphicData uri="http://schemas.openxmlformats.org/presentationml/2006/ole">
            <mc:AlternateContent xmlns:mc="http://schemas.openxmlformats.org/markup-compatibility/2006">
              <mc:Choice xmlns:v="urn:schemas-microsoft-com:vml" Requires="v">
                <p:oleObj name="Equation" r:id="rId2" imgW="355320" imgH="164880" progId="Equation.DSMT4">
                  <p:embed/>
                </p:oleObj>
              </mc:Choice>
              <mc:Fallback>
                <p:oleObj name="Equation" r:id="rId2" imgW="355320" imgH="164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931" y="1470946"/>
                        <a:ext cx="64135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43" name="Object 3"/>
          <p:cNvGraphicFramePr>
            <a:graphicFrameLocks noChangeAspect="1"/>
          </p:cNvGraphicFramePr>
          <p:nvPr>
            <p:extLst>
              <p:ext uri="{D42A27DB-BD31-4B8C-83A1-F6EECF244321}">
                <p14:modId xmlns:p14="http://schemas.microsoft.com/office/powerpoint/2010/main" val="2287730652"/>
              </p:ext>
            </p:extLst>
          </p:nvPr>
        </p:nvGraphicFramePr>
        <p:xfrm>
          <a:off x="6397272" y="1411596"/>
          <a:ext cx="277812" cy="300038"/>
        </p:xfrm>
        <a:graphic>
          <a:graphicData uri="http://schemas.openxmlformats.org/presentationml/2006/ole">
            <mc:AlternateContent xmlns:mc="http://schemas.openxmlformats.org/markup-compatibility/2006">
              <mc:Choice xmlns:v="urn:schemas-microsoft-com:vml" Requires="v">
                <p:oleObj name="Equation" r:id="rId4" imgW="152280" imgH="164880" progId="Equation.DSMT4">
                  <p:embed/>
                </p:oleObj>
              </mc:Choice>
              <mc:Fallback>
                <p:oleObj name="Equation" r:id="rId4" imgW="152280" imgH="164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7272" y="1411596"/>
                        <a:ext cx="277812"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44" name="Object 4"/>
          <p:cNvGraphicFramePr>
            <a:graphicFrameLocks noChangeAspect="1"/>
          </p:cNvGraphicFramePr>
          <p:nvPr>
            <p:extLst>
              <p:ext uri="{D42A27DB-BD31-4B8C-83A1-F6EECF244321}">
                <p14:modId xmlns:p14="http://schemas.microsoft.com/office/powerpoint/2010/main" val="1288772081"/>
              </p:ext>
            </p:extLst>
          </p:nvPr>
        </p:nvGraphicFramePr>
        <p:xfrm>
          <a:off x="3225800" y="2041525"/>
          <a:ext cx="2692400" cy="957263"/>
        </p:xfrm>
        <a:graphic>
          <a:graphicData uri="http://schemas.openxmlformats.org/presentationml/2006/ole">
            <mc:AlternateContent xmlns:mc="http://schemas.openxmlformats.org/markup-compatibility/2006">
              <mc:Choice xmlns:v="urn:schemas-microsoft-com:vml" Requires="v">
                <p:oleObj name="Equation" r:id="rId6" imgW="1498320" imgH="533160" progId="Equation.DSMT4">
                  <p:embed/>
                </p:oleObj>
              </mc:Choice>
              <mc:Fallback>
                <p:oleObj name="Equation" r:id="rId6" imgW="1498320" imgH="5331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5800" y="2041525"/>
                        <a:ext cx="26924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45" name="Object 5"/>
          <p:cNvGraphicFramePr>
            <a:graphicFrameLocks noChangeAspect="1"/>
          </p:cNvGraphicFramePr>
          <p:nvPr>
            <p:extLst>
              <p:ext uri="{D42A27DB-BD31-4B8C-83A1-F6EECF244321}">
                <p14:modId xmlns:p14="http://schemas.microsoft.com/office/powerpoint/2010/main" val="2357672226"/>
              </p:ext>
            </p:extLst>
          </p:nvPr>
        </p:nvGraphicFramePr>
        <p:xfrm>
          <a:off x="3204369" y="3201997"/>
          <a:ext cx="2735263" cy="957263"/>
        </p:xfrm>
        <a:graphic>
          <a:graphicData uri="http://schemas.openxmlformats.org/presentationml/2006/ole">
            <mc:AlternateContent xmlns:mc="http://schemas.openxmlformats.org/markup-compatibility/2006">
              <mc:Choice xmlns:v="urn:schemas-microsoft-com:vml" Requires="v">
                <p:oleObj name="Equation" r:id="rId8" imgW="1523880" imgH="533160" progId="Equation.DSMT4">
                  <p:embed/>
                </p:oleObj>
              </mc:Choice>
              <mc:Fallback>
                <p:oleObj name="Equation" r:id="rId8" imgW="1523880" imgH="5331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4369" y="3201997"/>
                        <a:ext cx="2735263"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47" name="Object 7"/>
          <p:cNvGraphicFramePr>
            <a:graphicFrameLocks noChangeAspect="1"/>
          </p:cNvGraphicFramePr>
          <p:nvPr>
            <p:extLst>
              <p:ext uri="{D42A27DB-BD31-4B8C-83A1-F6EECF244321}">
                <p14:modId xmlns:p14="http://schemas.microsoft.com/office/powerpoint/2010/main" val="293787085"/>
              </p:ext>
            </p:extLst>
          </p:nvPr>
        </p:nvGraphicFramePr>
        <p:xfrm>
          <a:off x="2691048" y="4095451"/>
          <a:ext cx="277812" cy="300038"/>
        </p:xfrm>
        <a:graphic>
          <a:graphicData uri="http://schemas.openxmlformats.org/presentationml/2006/ole">
            <mc:AlternateContent xmlns:mc="http://schemas.openxmlformats.org/markup-compatibility/2006">
              <mc:Choice xmlns:v="urn:schemas-microsoft-com:vml" Requires="v">
                <p:oleObj name="Equation" r:id="rId10" imgW="152280" imgH="164880" progId="Equation.DSMT4">
                  <p:embed/>
                </p:oleObj>
              </mc:Choice>
              <mc:Fallback>
                <p:oleObj name="Equation" r:id="rId10" imgW="152280" imgH="16488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1048" y="4095451"/>
                        <a:ext cx="277812"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48" name="Object 8"/>
          <p:cNvGraphicFramePr>
            <a:graphicFrameLocks noChangeAspect="1"/>
          </p:cNvGraphicFramePr>
          <p:nvPr>
            <p:extLst>
              <p:ext uri="{D42A27DB-BD31-4B8C-83A1-F6EECF244321}">
                <p14:modId xmlns:p14="http://schemas.microsoft.com/office/powerpoint/2010/main" val="21575588"/>
              </p:ext>
            </p:extLst>
          </p:nvPr>
        </p:nvGraphicFramePr>
        <p:xfrm>
          <a:off x="2309813" y="5656293"/>
          <a:ext cx="4524375" cy="457200"/>
        </p:xfrm>
        <a:graphic>
          <a:graphicData uri="http://schemas.openxmlformats.org/presentationml/2006/ole">
            <mc:AlternateContent xmlns:mc="http://schemas.openxmlformats.org/markup-compatibility/2006">
              <mc:Choice xmlns:v="urn:schemas-microsoft-com:vml" Requires="v">
                <p:oleObj name="Equation" r:id="rId11" imgW="2514600" imgH="253800" progId="Equation.DSMT4">
                  <p:embed/>
                </p:oleObj>
              </mc:Choice>
              <mc:Fallback>
                <p:oleObj name="Equation" r:id="rId11" imgW="2514600" imgH="253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09813" y="5656293"/>
                        <a:ext cx="4524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49" name="Object 9"/>
          <p:cNvGraphicFramePr>
            <a:graphicFrameLocks noChangeAspect="1"/>
          </p:cNvGraphicFramePr>
          <p:nvPr>
            <p:extLst>
              <p:ext uri="{D42A27DB-BD31-4B8C-83A1-F6EECF244321}">
                <p14:modId xmlns:p14="http://schemas.microsoft.com/office/powerpoint/2010/main" val="1561846836"/>
              </p:ext>
            </p:extLst>
          </p:nvPr>
        </p:nvGraphicFramePr>
        <p:xfrm>
          <a:off x="2766279" y="4916816"/>
          <a:ext cx="277813" cy="300037"/>
        </p:xfrm>
        <a:graphic>
          <a:graphicData uri="http://schemas.openxmlformats.org/presentationml/2006/ole">
            <mc:AlternateContent xmlns:mc="http://schemas.openxmlformats.org/markup-compatibility/2006">
              <mc:Choice xmlns:v="urn:schemas-microsoft-com:vml" Requires="v">
                <p:oleObj name="Equation" r:id="rId13" imgW="152280" imgH="164880" progId="Equation.DSMT4">
                  <p:embed/>
                </p:oleObj>
              </mc:Choice>
              <mc:Fallback>
                <p:oleObj name="Equation" r:id="rId13" imgW="152280" imgH="16488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6279" y="4916816"/>
                        <a:ext cx="277813"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endParaRPr lang="en-US" dirty="0"/>
          </a:p>
        </p:txBody>
      </p:sp>
      <p:sp>
        <p:nvSpPr>
          <p:cNvPr id="3" name="2 - Θέση περιεχομένου"/>
          <p:cNvSpPr>
            <a:spLocks noGrp="1"/>
          </p:cNvSpPr>
          <p:nvPr>
            <p:ph idx="1"/>
          </p:nvPr>
        </p:nvSpPr>
        <p:spPr>
          <a:xfrm>
            <a:off x="457200" y="1357200"/>
            <a:ext cx="8229600" cy="4770000"/>
          </a:xfrm>
        </p:spPr>
        <p:txBody>
          <a:bodyPr>
            <a:normAutofit/>
          </a:bodyPr>
          <a:lstStyle/>
          <a:p>
            <a:r>
              <a:rPr lang="el-GR" sz="2200" b="1" dirty="0"/>
              <a:t>Ορισμός: </a:t>
            </a:r>
            <a:r>
              <a:rPr lang="el-GR" sz="2200" dirty="0"/>
              <a:t>Αν σε ένα πραγματικό μητρώο      ισχύει ότι                             </a:t>
            </a:r>
            <a:r>
              <a:rPr lang="el-GR" sz="2200" dirty="0">
                <a:solidFill>
                  <a:schemeClr val="bg1"/>
                </a:solidFill>
              </a:rPr>
              <a:t> </a:t>
            </a:r>
            <a:r>
              <a:rPr lang="el-GR" sz="2200" dirty="0"/>
              <a:t>τότε το μητρώο      ονομάζεται ορθογώνιο μητρώο.</a:t>
            </a:r>
          </a:p>
          <a:p>
            <a:pPr>
              <a:spcBef>
                <a:spcPts val="1200"/>
              </a:spcBef>
            </a:pPr>
            <a:r>
              <a:rPr lang="el-GR" sz="2200" b="1" dirty="0"/>
              <a:t>Παράδειγμα: </a:t>
            </a:r>
            <a:r>
              <a:rPr lang="el-GR" sz="2200" dirty="0"/>
              <a:t>Τα παρακάτω μητρώα είναι ορθογώνια:</a:t>
            </a:r>
          </a:p>
          <a:p>
            <a:endParaRPr lang="el-GR" sz="2200" dirty="0"/>
          </a:p>
          <a:p>
            <a:endParaRPr lang="el-GR" sz="2200" dirty="0"/>
          </a:p>
          <a:p>
            <a:pPr>
              <a:spcBef>
                <a:spcPts val="3600"/>
              </a:spcBef>
            </a:pPr>
            <a:r>
              <a:rPr lang="el-GR" sz="2200" b="1" dirty="0"/>
              <a:t>Ορισμός: </a:t>
            </a:r>
            <a:r>
              <a:rPr lang="el-GR" sz="2200" dirty="0"/>
              <a:t>Δύο μητρώα      και      ονομάζονται όμοια αν υπάρχει μητρώο      τέτοιο ώστε να ισχύει</a:t>
            </a:r>
          </a:p>
          <a:p>
            <a:pPr>
              <a:spcBef>
                <a:spcPts val="1200"/>
              </a:spcBef>
            </a:pPr>
            <a:r>
              <a:rPr lang="el-GR" sz="2200" b="1" dirty="0"/>
              <a:t>Παράδειγμα: </a:t>
            </a:r>
            <a:r>
              <a:rPr lang="el-GR" sz="2200" dirty="0"/>
              <a:t> Τα παρακάτω μητρώα      και      είναι όμοια:</a:t>
            </a:r>
            <a:endParaRPr lang="en-US" sz="2200" dirty="0"/>
          </a:p>
        </p:txBody>
      </p:sp>
      <p:graphicFrame>
        <p:nvGraphicFramePr>
          <p:cNvPr id="139266" name="Object 2"/>
          <p:cNvGraphicFramePr>
            <a:graphicFrameLocks noChangeAspect="1"/>
          </p:cNvGraphicFramePr>
          <p:nvPr>
            <p:extLst>
              <p:ext uri="{D42A27DB-BD31-4B8C-83A1-F6EECF244321}">
                <p14:modId xmlns:p14="http://schemas.microsoft.com/office/powerpoint/2010/main" val="765675155"/>
              </p:ext>
            </p:extLst>
          </p:nvPr>
        </p:nvGraphicFramePr>
        <p:xfrm>
          <a:off x="5534180" y="1397741"/>
          <a:ext cx="277813" cy="300038"/>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180" y="1397741"/>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67" name="Object 3"/>
          <p:cNvGraphicFramePr>
            <a:graphicFrameLocks noChangeAspect="1"/>
          </p:cNvGraphicFramePr>
          <p:nvPr>
            <p:extLst>
              <p:ext uri="{D42A27DB-BD31-4B8C-83A1-F6EECF244321}">
                <p14:modId xmlns:p14="http://schemas.microsoft.com/office/powerpoint/2010/main" val="2082644618"/>
              </p:ext>
            </p:extLst>
          </p:nvPr>
        </p:nvGraphicFramePr>
        <p:xfrm>
          <a:off x="7007283" y="1361407"/>
          <a:ext cx="1800225" cy="411163"/>
        </p:xfrm>
        <a:graphic>
          <a:graphicData uri="http://schemas.openxmlformats.org/presentationml/2006/ole">
            <mc:AlternateContent xmlns:mc="http://schemas.openxmlformats.org/markup-compatibility/2006">
              <mc:Choice xmlns:v="urn:schemas-microsoft-com:vml" Requires="v">
                <p:oleObj name="Equation" r:id="rId4" imgW="1002960" imgH="228600" progId="Equation.DSMT4">
                  <p:embed/>
                </p:oleObj>
              </mc:Choice>
              <mc:Fallback>
                <p:oleObj name="Equation" r:id="rId4" imgW="100296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283" y="1361407"/>
                        <a:ext cx="180022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68" name="Object 4"/>
          <p:cNvGraphicFramePr>
            <a:graphicFrameLocks noChangeAspect="1"/>
          </p:cNvGraphicFramePr>
          <p:nvPr>
            <p:extLst>
              <p:ext uri="{D42A27DB-BD31-4B8C-83A1-F6EECF244321}">
                <p14:modId xmlns:p14="http://schemas.microsoft.com/office/powerpoint/2010/main" val="3265795565"/>
              </p:ext>
            </p:extLst>
          </p:nvPr>
        </p:nvGraphicFramePr>
        <p:xfrm>
          <a:off x="2710286" y="1735547"/>
          <a:ext cx="277813" cy="300037"/>
        </p:xfrm>
        <a:graphic>
          <a:graphicData uri="http://schemas.openxmlformats.org/presentationml/2006/ole">
            <mc:AlternateContent xmlns:mc="http://schemas.openxmlformats.org/markup-compatibility/2006">
              <mc:Choice xmlns:v="urn:schemas-microsoft-com:vml" Requires="v">
                <p:oleObj name="Equation" r:id="rId6" imgW="152280" imgH="164880" progId="Equation.DSMT4">
                  <p:embed/>
                </p:oleObj>
              </mc:Choice>
              <mc:Fallback>
                <p:oleObj name="Equation" r:id="rId6" imgW="152280" imgH="16488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0286" y="1735547"/>
                        <a:ext cx="277813"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69" name="Object 5"/>
          <p:cNvGraphicFramePr>
            <a:graphicFrameLocks noChangeAspect="1"/>
          </p:cNvGraphicFramePr>
          <p:nvPr>
            <p:extLst>
              <p:ext uri="{D42A27DB-BD31-4B8C-83A1-F6EECF244321}">
                <p14:modId xmlns:p14="http://schemas.microsoft.com/office/powerpoint/2010/main" val="3921123781"/>
              </p:ext>
            </p:extLst>
          </p:nvPr>
        </p:nvGraphicFramePr>
        <p:xfrm>
          <a:off x="1030239" y="2634931"/>
          <a:ext cx="7569200" cy="957263"/>
        </p:xfrm>
        <a:graphic>
          <a:graphicData uri="http://schemas.openxmlformats.org/presentationml/2006/ole">
            <mc:AlternateContent xmlns:mc="http://schemas.openxmlformats.org/markup-compatibility/2006">
              <mc:Choice xmlns:v="urn:schemas-microsoft-com:vml" Requires="v">
                <p:oleObj name="Equation" r:id="rId7" imgW="4216320" imgH="533160" progId="Equation.DSMT4">
                  <p:embed/>
                </p:oleObj>
              </mc:Choice>
              <mc:Fallback>
                <p:oleObj name="Equation" r:id="rId7" imgW="4216320" imgH="5331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0239" y="2634931"/>
                        <a:ext cx="75692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70" name="Object 6"/>
          <p:cNvGraphicFramePr>
            <a:graphicFrameLocks noChangeAspect="1"/>
          </p:cNvGraphicFramePr>
          <p:nvPr>
            <p:extLst>
              <p:ext uri="{D42A27DB-BD31-4B8C-83A1-F6EECF244321}">
                <p14:modId xmlns:p14="http://schemas.microsoft.com/office/powerpoint/2010/main" val="4291162935"/>
              </p:ext>
            </p:extLst>
          </p:nvPr>
        </p:nvGraphicFramePr>
        <p:xfrm>
          <a:off x="3481685" y="3827140"/>
          <a:ext cx="277812" cy="300038"/>
        </p:xfrm>
        <a:graphic>
          <a:graphicData uri="http://schemas.openxmlformats.org/presentationml/2006/ole">
            <mc:AlternateContent xmlns:mc="http://schemas.openxmlformats.org/markup-compatibility/2006">
              <mc:Choice xmlns:v="urn:schemas-microsoft-com:vml" Requires="v">
                <p:oleObj name="Equation" r:id="rId9" imgW="152280" imgH="164880" progId="Equation.DSMT4">
                  <p:embed/>
                </p:oleObj>
              </mc:Choice>
              <mc:Fallback>
                <p:oleObj name="Equation" r:id="rId9" imgW="152280" imgH="1648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81685" y="3827140"/>
                        <a:ext cx="277812"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71" name="Object 7"/>
          <p:cNvGraphicFramePr>
            <a:graphicFrameLocks noChangeAspect="1"/>
          </p:cNvGraphicFramePr>
          <p:nvPr>
            <p:extLst>
              <p:ext uri="{D42A27DB-BD31-4B8C-83A1-F6EECF244321}">
                <p14:modId xmlns:p14="http://schemas.microsoft.com/office/powerpoint/2010/main" val="3061621238"/>
              </p:ext>
            </p:extLst>
          </p:nvPr>
        </p:nvGraphicFramePr>
        <p:xfrm>
          <a:off x="4217986" y="3822709"/>
          <a:ext cx="244475" cy="300038"/>
        </p:xfrm>
        <a:graphic>
          <a:graphicData uri="http://schemas.openxmlformats.org/presentationml/2006/ole">
            <mc:AlternateContent xmlns:mc="http://schemas.openxmlformats.org/markup-compatibility/2006">
              <mc:Choice xmlns:v="urn:schemas-microsoft-com:vml" Requires="v">
                <p:oleObj name="Equation" r:id="rId11" imgW="152280" imgH="164880" progId="Equation.DSMT4">
                  <p:embed/>
                </p:oleObj>
              </mc:Choice>
              <mc:Fallback>
                <p:oleObj name="Equation" r:id="rId11" imgW="152280" imgH="1648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17986" y="3822709"/>
                        <a:ext cx="244475"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72" name="Object 8"/>
          <p:cNvGraphicFramePr>
            <a:graphicFrameLocks noChangeAspect="1"/>
          </p:cNvGraphicFramePr>
          <p:nvPr>
            <p:extLst>
              <p:ext uri="{D42A27DB-BD31-4B8C-83A1-F6EECF244321}">
                <p14:modId xmlns:p14="http://schemas.microsoft.com/office/powerpoint/2010/main" val="3824397237"/>
              </p:ext>
            </p:extLst>
          </p:nvPr>
        </p:nvGraphicFramePr>
        <p:xfrm>
          <a:off x="1836704" y="4167202"/>
          <a:ext cx="252412" cy="320675"/>
        </p:xfrm>
        <a:graphic>
          <a:graphicData uri="http://schemas.openxmlformats.org/presentationml/2006/ole">
            <mc:AlternateContent xmlns:mc="http://schemas.openxmlformats.org/markup-compatibility/2006">
              <mc:Choice xmlns:v="urn:schemas-microsoft-com:vml" Requires="v">
                <p:oleObj name="Equation" r:id="rId13" imgW="139680" imgH="177480" progId="Equation.DSMT4">
                  <p:embed/>
                </p:oleObj>
              </mc:Choice>
              <mc:Fallback>
                <p:oleObj name="Equation" r:id="rId13" imgW="139680" imgH="1774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36704" y="4167202"/>
                        <a:ext cx="25241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73" name="Object 9"/>
          <p:cNvGraphicFramePr>
            <a:graphicFrameLocks noChangeAspect="1"/>
          </p:cNvGraphicFramePr>
          <p:nvPr>
            <p:extLst>
              <p:ext uri="{D42A27DB-BD31-4B8C-83A1-F6EECF244321}">
                <p14:modId xmlns:p14="http://schemas.microsoft.com/office/powerpoint/2010/main" val="3857147859"/>
              </p:ext>
            </p:extLst>
          </p:nvPr>
        </p:nvGraphicFramePr>
        <p:xfrm>
          <a:off x="4700607" y="4121164"/>
          <a:ext cx="1258887" cy="366713"/>
        </p:xfrm>
        <a:graphic>
          <a:graphicData uri="http://schemas.openxmlformats.org/presentationml/2006/ole">
            <mc:AlternateContent xmlns:mc="http://schemas.openxmlformats.org/markup-compatibility/2006">
              <mc:Choice xmlns:v="urn:schemas-microsoft-com:vml" Requires="v">
                <p:oleObj name="Equation" r:id="rId15" imgW="698400" imgH="203040" progId="Equation.DSMT4">
                  <p:embed/>
                </p:oleObj>
              </mc:Choice>
              <mc:Fallback>
                <p:oleObj name="Equation" r:id="rId15" imgW="698400" imgH="20304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00607" y="4121164"/>
                        <a:ext cx="12588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74" name="Object 10"/>
          <p:cNvGraphicFramePr>
            <a:graphicFrameLocks noChangeAspect="1"/>
          </p:cNvGraphicFramePr>
          <p:nvPr>
            <p:extLst>
              <p:ext uri="{D42A27DB-BD31-4B8C-83A1-F6EECF244321}">
                <p14:modId xmlns:p14="http://schemas.microsoft.com/office/powerpoint/2010/main" val="1618008187"/>
              </p:ext>
            </p:extLst>
          </p:nvPr>
        </p:nvGraphicFramePr>
        <p:xfrm>
          <a:off x="1723986" y="5176855"/>
          <a:ext cx="5746750" cy="823913"/>
        </p:xfrm>
        <a:graphic>
          <a:graphicData uri="http://schemas.openxmlformats.org/presentationml/2006/ole">
            <mc:AlternateContent xmlns:mc="http://schemas.openxmlformats.org/markup-compatibility/2006">
              <mc:Choice xmlns:v="urn:schemas-microsoft-com:vml" Requires="v">
                <p:oleObj name="Equation" r:id="rId17" imgW="3187440" imgH="457200" progId="Equation.DSMT4">
                  <p:embed/>
                </p:oleObj>
              </mc:Choice>
              <mc:Fallback>
                <p:oleObj name="Equation" r:id="rId17" imgW="3187440" imgH="45720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23986" y="5176855"/>
                        <a:ext cx="57467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75" name="Object 11"/>
          <p:cNvGraphicFramePr>
            <a:graphicFrameLocks noChangeAspect="1"/>
          </p:cNvGraphicFramePr>
          <p:nvPr>
            <p:extLst>
              <p:ext uri="{D42A27DB-BD31-4B8C-83A1-F6EECF244321}">
                <p14:modId xmlns:p14="http://schemas.microsoft.com/office/powerpoint/2010/main" val="3669063958"/>
              </p:ext>
            </p:extLst>
          </p:nvPr>
        </p:nvGraphicFramePr>
        <p:xfrm>
          <a:off x="5121570" y="4636099"/>
          <a:ext cx="277813" cy="300038"/>
        </p:xfrm>
        <a:graphic>
          <a:graphicData uri="http://schemas.openxmlformats.org/presentationml/2006/ole">
            <mc:AlternateContent xmlns:mc="http://schemas.openxmlformats.org/markup-compatibility/2006">
              <mc:Choice xmlns:v="urn:schemas-microsoft-com:vml" Requires="v">
                <p:oleObj name="Equation" r:id="rId19" imgW="152280" imgH="164880" progId="Equation.DSMT4">
                  <p:embed/>
                </p:oleObj>
              </mc:Choice>
              <mc:Fallback>
                <p:oleObj name="Equation" r:id="rId19" imgW="152280" imgH="164880" progId="Equation.DSMT4">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21570" y="4636099"/>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76" name="Object 12"/>
          <p:cNvGraphicFramePr>
            <a:graphicFrameLocks noChangeAspect="1"/>
          </p:cNvGraphicFramePr>
          <p:nvPr>
            <p:extLst>
              <p:ext uri="{D42A27DB-BD31-4B8C-83A1-F6EECF244321}">
                <p14:modId xmlns:p14="http://schemas.microsoft.com/office/powerpoint/2010/main" val="1065555697"/>
              </p:ext>
            </p:extLst>
          </p:nvPr>
        </p:nvGraphicFramePr>
        <p:xfrm>
          <a:off x="5851969" y="4643016"/>
          <a:ext cx="277812" cy="300037"/>
        </p:xfrm>
        <a:graphic>
          <a:graphicData uri="http://schemas.openxmlformats.org/presentationml/2006/ole">
            <mc:AlternateContent xmlns:mc="http://schemas.openxmlformats.org/markup-compatibility/2006">
              <mc:Choice xmlns:v="urn:schemas-microsoft-com:vml" Requires="v">
                <p:oleObj name="Equation" r:id="rId20" imgW="152280" imgH="164880" progId="Equation.DSMT4">
                  <p:embed/>
                </p:oleObj>
              </mc:Choice>
              <mc:Fallback>
                <p:oleObj name="Equation" r:id="rId20" imgW="152280" imgH="164880" progId="Equation.DSMT4">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51969" y="4643016"/>
                        <a:ext cx="277812"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endParaRPr lang="en-US" dirty="0"/>
          </a:p>
        </p:txBody>
      </p:sp>
      <p:sp>
        <p:nvSpPr>
          <p:cNvPr id="3" name="2 - Θέση περιεχομένου"/>
          <p:cNvSpPr>
            <a:spLocks noGrp="1"/>
          </p:cNvSpPr>
          <p:nvPr>
            <p:ph idx="1"/>
          </p:nvPr>
        </p:nvSpPr>
        <p:spPr>
          <a:xfrm>
            <a:off x="457200" y="1357200"/>
            <a:ext cx="8229600" cy="4770000"/>
          </a:xfrm>
        </p:spPr>
        <p:txBody>
          <a:bodyPr>
            <a:normAutofit fontScale="92500" lnSpcReduction="20000"/>
          </a:bodyPr>
          <a:lstStyle/>
          <a:p>
            <a:pPr>
              <a:buNone/>
            </a:pPr>
            <a:r>
              <a:rPr lang="el-GR" sz="2400" b="1" dirty="0"/>
              <a:t>Ιδιοτιμές και </a:t>
            </a:r>
            <a:r>
              <a:rPr lang="el-GR" sz="2400" b="1" dirty="0" err="1"/>
              <a:t>Ιδιοδιανύσματα</a:t>
            </a:r>
            <a:endParaRPr lang="el-GR" sz="2400" b="1" dirty="0"/>
          </a:p>
          <a:p>
            <a:r>
              <a:rPr lang="el-GR" sz="2400" dirty="0"/>
              <a:t>Για κάθε μητρώο               υπάρχουν      ιδιοτιμές                               και      μη μηδενικά </a:t>
            </a:r>
            <a:r>
              <a:rPr lang="el-GR" sz="2400" dirty="0" err="1"/>
              <a:t>ιδιοδιανύσματα</a:t>
            </a:r>
            <a:r>
              <a:rPr lang="el-GR" sz="2400" dirty="0"/>
              <a:t>                                   τέτοια ώστε να επαληθεύουν τις εξισώσεις:                                                                          </a:t>
            </a:r>
          </a:p>
          <a:p>
            <a:pPr>
              <a:spcBef>
                <a:spcPts val="1200"/>
              </a:spcBef>
            </a:pPr>
            <a:r>
              <a:rPr lang="el-GR" sz="2400" dirty="0"/>
              <a:t>Οι      ιδιοτιμές μπορούν να βρεθούν από την επίλυση της εξίσωσης:</a:t>
            </a:r>
          </a:p>
          <a:p>
            <a:pPr>
              <a:spcBef>
                <a:spcPts val="1200"/>
              </a:spcBef>
            </a:pPr>
            <a:r>
              <a:rPr lang="el-GR" sz="2400" dirty="0"/>
              <a:t>Ενώ τα αντίστοιχα      </a:t>
            </a:r>
            <a:r>
              <a:rPr lang="el-GR" sz="2400" dirty="0" err="1"/>
              <a:t>ιδιοδιανύσματα</a:t>
            </a:r>
            <a:r>
              <a:rPr lang="el-GR" sz="2400" dirty="0"/>
              <a:t> μπορούν να βρεθούν από την επίλυση των παρακάτω     γραμμικών συστημάτων</a:t>
            </a:r>
          </a:p>
          <a:p>
            <a:endParaRPr lang="el-GR" sz="2400" dirty="0"/>
          </a:p>
          <a:p>
            <a:pPr>
              <a:spcBef>
                <a:spcPts val="1200"/>
              </a:spcBef>
            </a:pPr>
            <a:r>
              <a:rPr lang="el-GR" sz="2400" dirty="0"/>
              <a:t>Αναπτύσσοντας την ορίζουσα προκύπτει η χαρακτηριστική εξίσωση του μητρώου</a:t>
            </a:r>
          </a:p>
          <a:p>
            <a:endParaRPr lang="el-GR" sz="2400" dirty="0"/>
          </a:p>
          <a:p>
            <a:pPr>
              <a:spcBef>
                <a:spcPts val="1800"/>
              </a:spcBef>
            </a:pPr>
            <a:r>
              <a:rPr lang="el-GR" sz="2400" dirty="0"/>
              <a:t>Οι ρίζες                       της παραπάνω εξίσωσης δεν είναι </a:t>
            </a:r>
            <a:r>
              <a:rPr lang="el-GR" sz="2400" dirty="0" err="1"/>
              <a:t>κατ΄ανάγκη</a:t>
            </a:r>
            <a:r>
              <a:rPr lang="el-GR" sz="2400" dirty="0"/>
              <a:t> διακεκριμένες (απλές) και αποτελούν τις ιδιοτιμές του μητρώου </a:t>
            </a:r>
          </a:p>
        </p:txBody>
      </p:sp>
      <mc:AlternateContent xmlns:mc="http://schemas.openxmlformats.org/markup-compatibility/2006">
        <mc:Choice xmlns:a14="http://schemas.microsoft.com/office/drawing/2010/main" Requires="a14">
          <p:sp>
            <p:nvSpPr>
              <p:cNvPr id="140290" name="Object 2"/>
              <p:cNvSpPr txBox="1"/>
              <p:nvPr/>
            </p:nvSpPr>
            <p:spPr bwMode="auto">
              <a:xfrm>
                <a:off x="2801938" y="1635125"/>
                <a:ext cx="958850" cy="342900"/>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l-GR" i="1">
                          <a:solidFill>
                            <a:srgbClr val="000000"/>
                          </a:solidFill>
                          <a:latin typeface="Cambria Math" panose="02040503050406030204" pitchFamily="18" charset="0"/>
                        </a:rPr>
                        <m:t>𝐴</m:t>
                      </m:r>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r>
                            <a:rPr lang="el-GR" i="1">
                              <a:solidFill>
                                <a:srgbClr val="000000"/>
                              </a:solidFill>
                              <a:latin typeface="Cambria Math" panose="02040503050406030204" pitchFamily="18" charset="0"/>
                            </a:rPr>
                            <m:t>ℂ</m:t>
                          </m:r>
                        </m:e>
                        <m:sup>
                          <m:r>
                            <a:rPr lang="el-GR" i="1">
                              <a:solidFill>
                                <a:srgbClr val="000000"/>
                              </a:solidFill>
                              <a:latin typeface="Cambria Math" panose="02040503050406030204" pitchFamily="18" charset="0"/>
                            </a:rPr>
                            <m:t>𝑛</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𝑛</m:t>
                          </m:r>
                        </m:sup>
                      </m:sSup>
                    </m:oMath>
                  </m:oMathPara>
                </a14:m>
                <a:endParaRPr lang="el-GR" dirty="0"/>
              </a:p>
            </p:txBody>
          </p:sp>
        </mc:Choice>
        <mc:Fallback>
          <p:sp>
            <p:nvSpPr>
              <p:cNvPr id="140290" name="Object 2"/>
              <p:cNvSpPr txBox="1">
                <a:spLocks noRot="1" noChangeAspect="1" noMove="1" noResize="1" noEditPoints="1" noAdjustHandles="1" noChangeArrowheads="1" noChangeShapeType="1" noTextEdit="1"/>
              </p:cNvSpPr>
              <p:nvPr/>
            </p:nvSpPr>
            <p:spPr bwMode="auto">
              <a:xfrm>
                <a:off x="2801938" y="1635125"/>
                <a:ext cx="958850" cy="342900"/>
              </a:xfrm>
              <a:prstGeom prst="rect">
                <a:avLst/>
              </a:prstGeom>
              <a:blipFill>
                <a:blip r:embed="rId2"/>
                <a:stretch>
                  <a:fillRect/>
                </a:stretch>
              </a:blipFill>
              <a:ln>
                <a:noFill/>
              </a:ln>
              <a:effectLst/>
            </p:spPr>
            <p:txBody>
              <a:bodyPr/>
              <a:lstStyle/>
              <a:p>
                <a:r>
                  <a:rPr lang="el-GR">
                    <a:noFill/>
                  </a:rPr>
                  <a:t> </a:t>
                </a:r>
              </a:p>
            </p:txBody>
          </p:sp>
        </mc:Fallback>
      </mc:AlternateContent>
      <p:graphicFrame>
        <p:nvGraphicFramePr>
          <p:cNvPr id="140291" name="Object 3"/>
          <p:cNvGraphicFramePr>
            <a:graphicFrameLocks noChangeAspect="1"/>
          </p:cNvGraphicFramePr>
          <p:nvPr>
            <p:extLst>
              <p:ext uri="{D42A27DB-BD31-4B8C-83A1-F6EECF244321}">
                <p14:modId xmlns:p14="http://schemas.microsoft.com/office/powerpoint/2010/main" val="3474596938"/>
              </p:ext>
            </p:extLst>
          </p:nvPr>
        </p:nvGraphicFramePr>
        <p:xfrm>
          <a:off x="4976182" y="1749425"/>
          <a:ext cx="230187" cy="252413"/>
        </p:xfrm>
        <a:graphic>
          <a:graphicData uri="http://schemas.openxmlformats.org/presentationml/2006/ole">
            <mc:AlternateContent xmlns:mc="http://schemas.openxmlformats.org/markup-compatibility/2006">
              <mc:Choice xmlns:v="urn:schemas-microsoft-com:vml" Requires="v">
                <p:oleObj name="Equation" r:id="rId3" imgW="126720" imgH="139680" progId="Equation.DSMT4">
                  <p:embed/>
                </p:oleObj>
              </mc:Choice>
              <mc:Fallback>
                <p:oleObj name="Equation" r:id="rId3" imgW="126720" imgH="1396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6182" y="1749425"/>
                        <a:ext cx="230187"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140292" name="Object 4"/>
              <p:cNvSpPr txBox="1"/>
              <p:nvPr/>
            </p:nvSpPr>
            <p:spPr bwMode="auto">
              <a:xfrm>
                <a:off x="6337300" y="1639888"/>
                <a:ext cx="1830388" cy="457200"/>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𝜆</m:t>
                          </m:r>
                        </m:e>
                        <m:sub>
                          <m:r>
                            <a:rPr lang="el-GR" i="1">
                              <a:solidFill>
                                <a:srgbClr val="000000"/>
                              </a:solidFill>
                              <a:latin typeface="Cambria Math" panose="02040503050406030204" pitchFamily="18" charset="0"/>
                            </a:rPr>
                            <m:t>𝑖</m:t>
                          </m:r>
                        </m:sub>
                      </m:sSub>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ℂ</m:t>
                      </m:r>
                      <m:r>
                        <a:rPr lang="el-GR" i="1">
                          <a:solidFill>
                            <a:srgbClr val="000000"/>
                          </a:solidFill>
                          <a:latin typeface="Cambria Math" panose="02040503050406030204" pitchFamily="18" charset="0"/>
                        </a:rPr>
                        <m:t>, </m:t>
                      </m:r>
                      <m:r>
                        <a:rPr lang="el-GR" i="1">
                          <a:solidFill>
                            <a:srgbClr val="000000"/>
                          </a:solidFill>
                          <a:latin typeface="Cambria Math" panose="02040503050406030204" pitchFamily="18" charset="0"/>
                        </a:rPr>
                        <m:t>𝑖</m:t>
                      </m:r>
                      <m:r>
                        <a:rPr lang="el-GR" i="1">
                          <a:solidFill>
                            <a:srgbClr val="000000"/>
                          </a:solidFill>
                          <a:latin typeface="Cambria Math" panose="02040503050406030204" pitchFamily="18" charset="0"/>
                        </a:rPr>
                        <m:t>=1</m:t>
                      </m:r>
                      <m:d>
                        <m:dPr>
                          <m:ctrlPr>
                            <a:rPr lang="el-GR" i="1">
                              <a:solidFill>
                                <a:srgbClr val="000000"/>
                              </a:solidFill>
                              <a:latin typeface="Cambria Math" panose="02040503050406030204" pitchFamily="18" charset="0"/>
                            </a:rPr>
                          </m:ctrlPr>
                        </m:dPr>
                        <m:e>
                          <m:r>
                            <a:rPr lang="el-GR" i="1">
                              <a:solidFill>
                                <a:srgbClr val="000000"/>
                              </a:solidFill>
                              <a:latin typeface="Cambria Math" panose="02040503050406030204" pitchFamily="18" charset="0"/>
                            </a:rPr>
                            <m:t>1</m:t>
                          </m:r>
                        </m:e>
                      </m:d>
                      <m:r>
                        <a:rPr lang="el-GR" i="1">
                          <a:solidFill>
                            <a:srgbClr val="000000"/>
                          </a:solidFill>
                          <a:latin typeface="Cambria Math" panose="02040503050406030204" pitchFamily="18" charset="0"/>
                        </a:rPr>
                        <m:t>𝑛</m:t>
                      </m:r>
                    </m:oMath>
                  </m:oMathPara>
                </a14:m>
                <a:endParaRPr lang="el-GR" dirty="0"/>
              </a:p>
            </p:txBody>
          </p:sp>
        </mc:Choice>
        <mc:Fallback>
          <p:sp>
            <p:nvSpPr>
              <p:cNvPr id="140292" name="Object 4"/>
              <p:cNvSpPr txBox="1">
                <a:spLocks noRot="1" noChangeAspect="1" noMove="1" noResize="1" noEditPoints="1" noAdjustHandles="1" noChangeArrowheads="1" noChangeShapeType="1" noTextEdit="1"/>
              </p:cNvSpPr>
              <p:nvPr/>
            </p:nvSpPr>
            <p:spPr bwMode="auto">
              <a:xfrm>
                <a:off x="6337300" y="1639888"/>
                <a:ext cx="1830388" cy="457200"/>
              </a:xfrm>
              <a:prstGeom prst="rect">
                <a:avLst/>
              </a:prstGeom>
              <a:blipFill>
                <a:blip r:embed="rId5"/>
                <a:stretch>
                  <a:fillRect/>
                </a:stretch>
              </a:blipFill>
              <a:ln>
                <a:noFill/>
              </a:ln>
              <a:effectLst/>
            </p:spPr>
            <p:txBody>
              <a:bodyPr/>
              <a:lstStyle/>
              <a:p>
                <a:r>
                  <a:rPr lang="el-GR">
                    <a:noFill/>
                  </a:rPr>
                  <a:t> </a:t>
                </a:r>
              </a:p>
            </p:txBody>
          </p:sp>
        </mc:Fallback>
      </mc:AlternateContent>
      <p:graphicFrame>
        <p:nvGraphicFramePr>
          <p:cNvPr id="140293" name="Object 5"/>
          <p:cNvGraphicFramePr>
            <a:graphicFrameLocks noChangeAspect="1"/>
          </p:cNvGraphicFramePr>
          <p:nvPr>
            <p:extLst>
              <p:ext uri="{D42A27DB-BD31-4B8C-83A1-F6EECF244321}">
                <p14:modId xmlns:p14="http://schemas.microsoft.com/office/powerpoint/2010/main" val="2866124819"/>
              </p:ext>
            </p:extLst>
          </p:nvPr>
        </p:nvGraphicFramePr>
        <p:xfrm>
          <a:off x="1302017" y="2032289"/>
          <a:ext cx="230187" cy="252413"/>
        </p:xfrm>
        <a:graphic>
          <a:graphicData uri="http://schemas.openxmlformats.org/presentationml/2006/ole">
            <mc:AlternateContent xmlns:mc="http://schemas.openxmlformats.org/markup-compatibility/2006">
              <mc:Choice xmlns:v="urn:schemas-microsoft-com:vml" Requires="v">
                <p:oleObj name="Equation" r:id="rId6" imgW="126720" imgH="139680" progId="Equation.DSMT4">
                  <p:embed/>
                </p:oleObj>
              </mc:Choice>
              <mc:Fallback>
                <p:oleObj name="Equation" r:id="rId6" imgW="126720" imgH="13968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2017" y="2032289"/>
                        <a:ext cx="230187"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140294" name="Object 6"/>
              <p:cNvSpPr txBox="1"/>
              <p:nvPr/>
            </p:nvSpPr>
            <p:spPr bwMode="auto">
              <a:xfrm>
                <a:off x="4999038" y="1922463"/>
                <a:ext cx="2127250" cy="457200"/>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𝑞</m:t>
                          </m:r>
                        </m:e>
                        <m:sub>
                          <m:r>
                            <a:rPr lang="el-GR" i="1">
                              <a:solidFill>
                                <a:srgbClr val="000000"/>
                              </a:solidFill>
                              <a:latin typeface="Cambria Math" panose="02040503050406030204" pitchFamily="18" charset="0"/>
                            </a:rPr>
                            <m:t>𝑖</m:t>
                          </m:r>
                        </m:sub>
                      </m:sSub>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ℂ</m:t>
                      </m:r>
                      <m:r>
                        <a:rPr lang="el-GR" i="1">
                          <a:solidFill>
                            <a:srgbClr val="000000"/>
                          </a:solidFill>
                          <a:latin typeface="Cambria Math" panose="02040503050406030204" pitchFamily="18" charset="0"/>
                        </a:rPr>
                        <m:t>\0, </m:t>
                      </m:r>
                      <m:r>
                        <a:rPr lang="el-GR" i="1">
                          <a:solidFill>
                            <a:srgbClr val="000000"/>
                          </a:solidFill>
                          <a:latin typeface="Cambria Math" panose="02040503050406030204" pitchFamily="18" charset="0"/>
                        </a:rPr>
                        <m:t>𝑖</m:t>
                      </m:r>
                      <m:r>
                        <a:rPr lang="el-GR" i="1">
                          <a:solidFill>
                            <a:srgbClr val="000000"/>
                          </a:solidFill>
                          <a:latin typeface="Cambria Math" panose="02040503050406030204" pitchFamily="18" charset="0"/>
                        </a:rPr>
                        <m:t>=1</m:t>
                      </m:r>
                      <m:d>
                        <m:dPr>
                          <m:ctrlPr>
                            <a:rPr lang="el-GR" i="1">
                              <a:solidFill>
                                <a:srgbClr val="000000"/>
                              </a:solidFill>
                              <a:latin typeface="Cambria Math" panose="02040503050406030204" pitchFamily="18" charset="0"/>
                            </a:rPr>
                          </m:ctrlPr>
                        </m:dPr>
                        <m:e>
                          <m:r>
                            <a:rPr lang="el-GR" i="1">
                              <a:solidFill>
                                <a:srgbClr val="000000"/>
                              </a:solidFill>
                              <a:latin typeface="Cambria Math" panose="02040503050406030204" pitchFamily="18" charset="0"/>
                            </a:rPr>
                            <m:t>1</m:t>
                          </m:r>
                        </m:e>
                      </m:d>
                      <m:r>
                        <a:rPr lang="el-GR" i="1">
                          <a:solidFill>
                            <a:srgbClr val="000000"/>
                          </a:solidFill>
                          <a:latin typeface="Cambria Math" panose="02040503050406030204" pitchFamily="18" charset="0"/>
                        </a:rPr>
                        <m:t>𝑛</m:t>
                      </m:r>
                    </m:oMath>
                  </m:oMathPara>
                </a14:m>
                <a:endParaRPr lang="el-GR" dirty="0"/>
              </a:p>
            </p:txBody>
          </p:sp>
        </mc:Choice>
        <mc:Fallback>
          <p:sp>
            <p:nvSpPr>
              <p:cNvPr id="140294" name="Object 6"/>
              <p:cNvSpPr txBox="1">
                <a:spLocks noRot="1" noChangeAspect="1" noMove="1" noResize="1" noEditPoints="1" noAdjustHandles="1" noChangeArrowheads="1" noChangeShapeType="1" noTextEdit="1"/>
              </p:cNvSpPr>
              <p:nvPr/>
            </p:nvSpPr>
            <p:spPr bwMode="auto">
              <a:xfrm>
                <a:off x="4999038" y="1922463"/>
                <a:ext cx="2127250" cy="457200"/>
              </a:xfrm>
              <a:prstGeom prst="rect">
                <a:avLst/>
              </a:prstGeom>
              <a:blipFill>
                <a:blip r:embed="rId7"/>
                <a:stretch>
                  <a:fillRect/>
                </a:stretch>
              </a:blipFill>
              <a:ln>
                <a:noFill/>
              </a:ln>
              <a:effectLst/>
            </p:spPr>
            <p:txBody>
              <a:bodyPr/>
              <a:lstStyle/>
              <a:p>
                <a:r>
                  <a:rPr lang="el-GR">
                    <a:noFill/>
                  </a:rPr>
                  <a:t> </a:t>
                </a:r>
              </a:p>
            </p:txBody>
          </p:sp>
        </mc:Fallback>
      </mc:AlternateContent>
      <p:graphicFrame>
        <p:nvGraphicFramePr>
          <p:cNvPr id="140295" name="Object 7"/>
          <p:cNvGraphicFramePr>
            <a:graphicFrameLocks noChangeAspect="1"/>
          </p:cNvGraphicFramePr>
          <p:nvPr>
            <p:extLst>
              <p:ext uri="{D42A27DB-BD31-4B8C-83A1-F6EECF244321}">
                <p14:modId xmlns:p14="http://schemas.microsoft.com/office/powerpoint/2010/main" val="662876987"/>
              </p:ext>
            </p:extLst>
          </p:nvPr>
        </p:nvGraphicFramePr>
        <p:xfrm>
          <a:off x="4500562" y="2187575"/>
          <a:ext cx="2471738" cy="457200"/>
        </p:xfrm>
        <a:graphic>
          <a:graphicData uri="http://schemas.openxmlformats.org/presentationml/2006/ole">
            <mc:AlternateContent xmlns:mc="http://schemas.openxmlformats.org/markup-compatibility/2006">
              <mc:Choice xmlns:v="urn:schemas-microsoft-com:vml" Requires="v">
                <p:oleObj name="Equation" r:id="rId8" imgW="1371600" imgH="253800" progId="Equation.DSMT4">
                  <p:embed/>
                </p:oleObj>
              </mc:Choice>
              <mc:Fallback>
                <p:oleObj name="Equation" r:id="rId8" imgW="1371600" imgH="2538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0562" y="2187575"/>
                        <a:ext cx="2471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296" name="Object 8"/>
          <p:cNvGraphicFramePr>
            <a:graphicFrameLocks noChangeAspect="1"/>
          </p:cNvGraphicFramePr>
          <p:nvPr>
            <p:extLst>
              <p:ext uri="{D42A27DB-BD31-4B8C-83A1-F6EECF244321}">
                <p14:modId xmlns:p14="http://schemas.microsoft.com/office/powerpoint/2010/main" val="1141130129"/>
              </p:ext>
            </p:extLst>
          </p:nvPr>
        </p:nvGraphicFramePr>
        <p:xfrm>
          <a:off x="1216880" y="2711136"/>
          <a:ext cx="230187" cy="252412"/>
        </p:xfrm>
        <a:graphic>
          <a:graphicData uri="http://schemas.openxmlformats.org/presentationml/2006/ole">
            <mc:AlternateContent xmlns:mc="http://schemas.openxmlformats.org/markup-compatibility/2006">
              <mc:Choice xmlns:v="urn:schemas-microsoft-com:vml" Requires="v">
                <p:oleObj name="Equation" r:id="rId10" imgW="126720" imgH="139680" progId="Equation.DSMT4">
                  <p:embed/>
                </p:oleObj>
              </mc:Choice>
              <mc:Fallback>
                <p:oleObj name="Equation" r:id="rId10" imgW="126720" imgH="139680" progId="Equation.DSMT4">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880" y="2711136"/>
                        <a:ext cx="230187"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297" name="Object 9"/>
          <p:cNvGraphicFramePr>
            <a:graphicFrameLocks noChangeAspect="1"/>
          </p:cNvGraphicFramePr>
          <p:nvPr>
            <p:extLst>
              <p:ext uri="{D42A27DB-BD31-4B8C-83A1-F6EECF244321}">
                <p14:modId xmlns:p14="http://schemas.microsoft.com/office/powerpoint/2010/main" val="4102374272"/>
              </p:ext>
            </p:extLst>
          </p:nvPr>
        </p:nvGraphicFramePr>
        <p:xfrm>
          <a:off x="2143108" y="2881313"/>
          <a:ext cx="1871663" cy="457200"/>
        </p:xfrm>
        <a:graphic>
          <a:graphicData uri="http://schemas.openxmlformats.org/presentationml/2006/ole">
            <mc:AlternateContent xmlns:mc="http://schemas.openxmlformats.org/markup-compatibility/2006">
              <mc:Choice xmlns:v="urn:schemas-microsoft-com:vml" Requires="v">
                <p:oleObj name="Equation" r:id="rId11" imgW="1041120" imgH="253800" progId="Equation.DSMT4">
                  <p:embed/>
                </p:oleObj>
              </mc:Choice>
              <mc:Fallback>
                <p:oleObj name="Equation" r:id="rId11" imgW="1041120" imgH="25380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43108" y="2881313"/>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298" name="Object 10"/>
          <p:cNvGraphicFramePr>
            <a:graphicFrameLocks noChangeAspect="1"/>
          </p:cNvGraphicFramePr>
          <p:nvPr>
            <p:extLst>
              <p:ext uri="{D42A27DB-BD31-4B8C-83A1-F6EECF244321}">
                <p14:modId xmlns:p14="http://schemas.microsoft.com/office/powerpoint/2010/main" val="1790843914"/>
              </p:ext>
            </p:extLst>
          </p:nvPr>
        </p:nvGraphicFramePr>
        <p:xfrm>
          <a:off x="3064669" y="3935413"/>
          <a:ext cx="3014663" cy="457200"/>
        </p:xfrm>
        <a:graphic>
          <a:graphicData uri="http://schemas.openxmlformats.org/presentationml/2006/ole">
            <mc:AlternateContent xmlns:mc="http://schemas.openxmlformats.org/markup-compatibility/2006">
              <mc:Choice xmlns:v="urn:schemas-microsoft-com:vml" Requires="v">
                <p:oleObj name="Equation" r:id="rId13" imgW="1676160" imgH="253800" progId="Equation.DSMT4">
                  <p:embed/>
                </p:oleObj>
              </mc:Choice>
              <mc:Fallback>
                <p:oleObj name="Equation" r:id="rId13" imgW="1676160" imgH="25380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64669" y="3935413"/>
                        <a:ext cx="3014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300" name="Object 12"/>
          <p:cNvGraphicFramePr>
            <a:graphicFrameLocks noChangeAspect="1"/>
          </p:cNvGraphicFramePr>
          <p:nvPr>
            <p:extLst>
              <p:ext uri="{D42A27DB-BD31-4B8C-83A1-F6EECF244321}">
                <p14:modId xmlns:p14="http://schemas.microsoft.com/office/powerpoint/2010/main" val="3033352693"/>
              </p:ext>
            </p:extLst>
          </p:nvPr>
        </p:nvGraphicFramePr>
        <p:xfrm>
          <a:off x="3024096" y="3392487"/>
          <a:ext cx="230188" cy="252412"/>
        </p:xfrm>
        <a:graphic>
          <a:graphicData uri="http://schemas.openxmlformats.org/presentationml/2006/ole">
            <mc:AlternateContent xmlns:mc="http://schemas.openxmlformats.org/markup-compatibility/2006">
              <mc:Choice xmlns:v="urn:schemas-microsoft-com:vml" Requires="v">
                <p:oleObj name="Equation" r:id="rId15" imgW="126720" imgH="139680" progId="Equation.DSMT4">
                  <p:embed/>
                </p:oleObj>
              </mc:Choice>
              <mc:Fallback>
                <p:oleObj name="Equation" r:id="rId15" imgW="126720" imgH="139680" progId="Equation.DSMT4">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096" y="3392487"/>
                        <a:ext cx="230188"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302" name="Object 14"/>
          <p:cNvGraphicFramePr>
            <a:graphicFrameLocks noChangeAspect="1"/>
          </p:cNvGraphicFramePr>
          <p:nvPr>
            <p:extLst>
              <p:ext uri="{D42A27DB-BD31-4B8C-83A1-F6EECF244321}">
                <p14:modId xmlns:p14="http://schemas.microsoft.com/office/powerpoint/2010/main" val="4197232816"/>
              </p:ext>
            </p:extLst>
          </p:nvPr>
        </p:nvGraphicFramePr>
        <p:xfrm>
          <a:off x="4049708" y="3674121"/>
          <a:ext cx="230188" cy="252413"/>
        </p:xfrm>
        <a:graphic>
          <a:graphicData uri="http://schemas.openxmlformats.org/presentationml/2006/ole">
            <mc:AlternateContent xmlns:mc="http://schemas.openxmlformats.org/markup-compatibility/2006">
              <mc:Choice xmlns:v="urn:schemas-microsoft-com:vml" Requires="v">
                <p:oleObj name="Equation" r:id="rId16" imgW="126720" imgH="139680" progId="Equation.DSMT4">
                  <p:embed/>
                </p:oleObj>
              </mc:Choice>
              <mc:Fallback>
                <p:oleObj name="Equation" r:id="rId16" imgW="126720" imgH="139680" progId="Equation.DSMT4">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9708" y="3674121"/>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303" name="Object 15"/>
          <p:cNvGraphicFramePr>
            <a:graphicFrameLocks noChangeAspect="1"/>
          </p:cNvGraphicFramePr>
          <p:nvPr>
            <p:extLst>
              <p:ext uri="{D42A27DB-BD31-4B8C-83A1-F6EECF244321}">
                <p14:modId xmlns:p14="http://schemas.microsoft.com/office/powerpoint/2010/main" val="1014892623"/>
              </p:ext>
            </p:extLst>
          </p:nvPr>
        </p:nvGraphicFramePr>
        <p:xfrm>
          <a:off x="2338388" y="4983163"/>
          <a:ext cx="4467225" cy="434975"/>
        </p:xfrm>
        <a:graphic>
          <a:graphicData uri="http://schemas.openxmlformats.org/presentationml/2006/ole">
            <mc:AlternateContent xmlns:mc="http://schemas.openxmlformats.org/markup-compatibility/2006">
              <mc:Choice xmlns:v="urn:schemas-microsoft-com:vml" Requires="v">
                <p:oleObj name="Equation" r:id="rId17" imgW="2476440" imgH="241200" progId="Equation.DSMT4">
                  <p:embed/>
                </p:oleObj>
              </mc:Choice>
              <mc:Fallback>
                <p:oleObj name="Equation" r:id="rId17" imgW="2476440" imgH="241200" progId="Equation.DSMT4">
                  <p:embed/>
                  <p:pic>
                    <p:nvPicPr>
                      <p:cNvPr id="0"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38388" y="4983163"/>
                        <a:ext cx="44672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304" name="Object 16"/>
          <p:cNvGraphicFramePr>
            <a:graphicFrameLocks noChangeAspect="1"/>
          </p:cNvGraphicFramePr>
          <p:nvPr>
            <p:extLst>
              <p:ext uri="{D42A27DB-BD31-4B8C-83A1-F6EECF244321}">
                <p14:modId xmlns:p14="http://schemas.microsoft.com/office/powerpoint/2010/main" val="3170274110"/>
              </p:ext>
            </p:extLst>
          </p:nvPr>
        </p:nvGraphicFramePr>
        <p:xfrm>
          <a:off x="1824308" y="5427695"/>
          <a:ext cx="1346200" cy="411163"/>
        </p:xfrm>
        <a:graphic>
          <a:graphicData uri="http://schemas.openxmlformats.org/presentationml/2006/ole">
            <mc:AlternateContent xmlns:mc="http://schemas.openxmlformats.org/markup-compatibility/2006">
              <mc:Choice xmlns:v="urn:schemas-microsoft-com:vml" Requires="v">
                <p:oleObj name="Equation" r:id="rId19" imgW="749160" imgH="228600" progId="Equation.DSMT4">
                  <p:embed/>
                </p:oleObj>
              </mc:Choice>
              <mc:Fallback>
                <p:oleObj name="Equation" r:id="rId19" imgW="749160" imgH="228600" progId="Equation.DSMT4">
                  <p:embed/>
                  <p:pic>
                    <p:nvPicPr>
                      <p:cNvPr id="0" name="Picture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24308" y="5427695"/>
                        <a:ext cx="13462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305" name="Object 17"/>
          <p:cNvGraphicFramePr>
            <a:graphicFrameLocks noChangeAspect="1"/>
          </p:cNvGraphicFramePr>
          <p:nvPr>
            <p:extLst>
              <p:ext uri="{D42A27DB-BD31-4B8C-83A1-F6EECF244321}">
                <p14:modId xmlns:p14="http://schemas.microsoft.com/office/powerpoint/2010/main" val="42818848"/>
              </p:ext>
            </p:extLst>
          </p:nvPr>
        </p:nvGraphicFramePr>
        <p:xfrm>
          <a:off x="3436931" y="4620281"/>
          <a:ext cx="277813" cy="300038"/>
        </p:xfrm>
        <a:graphic>
          <a:graphicData uri="http://schemas.openxmlformats.org/presentationml/2006/ole">
            <mc:AlternateContent xmlns:mc="http://schemas.openxmlformats.org/markup-compatibility/2006">
              <mc:Choice xmlns:v="urn:schemas-microsoft-com:vml" Requires="v">
                <p:oleObj name="Equation" r:id="rId21" imgW="152280" imgH="164880" progId="Equation.DSMT4">
                  <p:embed/>
                </p:oleObj>
              </mc:Choice>
              <mc:Fallback>
                <p:oleObj name="Equation" r:id="rId21" imgW="152280" imgH="164880" progId="Equation.DSMT4">
                  <p:embed/>
                  <p:pic>
                    <p:nvPicPr>
                      <p:cNvPr id="0" name="Picture 1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36931" y="4620281"/>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306" name="Object 18"/>
          <p:cNvGraphicFramePr>
            <a:graphicFrameLocks noChangeAspect="1"/>
          </p:cNvGraphicFramePr>
          <p:nvPr>
            <p:extLst>
              <p:ext uri="{D42A27DB-BD31-4B8C-83A1-F6EECF244321}">
                <p14:modId xmlns:p14="http://schemas.microsoft.com/office/powerpoint/2010/main" val="1951511860"/>
              </p:ext>
            </p:extLst>
          </p:nvPr>
        </p:nvGraphicFramePr>
        <p:xfrm>
          <a:off x="8173398" y="5713413"/>
          <a:ext cx="323850" cy="323850"/>
        </p:xfrm>
        <a:graphic>
          <a:graphicData uri="http://schemas.openxmlformats.org/presentationml/2006/ole">
            <mc:AlternateContent xmlns:mc="http://schemas.openxmlformats.org/markup-compatibility/2006">
              <mc:Choice xmlns:v="urn:schemas-microsoft-com:vml" Requires="v">
                <p:oleObj name="Equation" r:id="rId23" imgW="177480" imgH="177480" progId="Equation.DSMT4">
                  <p:embed/>
                </p:oleObj>
              </mc:Choice>
              <mc:Fallback>
                <p:oleObj name="Equation" r:id="rId23" imgW="177480" imgH="177480" progId="Equation.DSMT4">
                  <p:embed/>
                  <p:pic>
                    <p:nvPicPr>
                      <p:cNvPr id="0" name="Picture 1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173398" y="5713413"/>
                        <a:ext cx="323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endParaRPr lang="en-US" dirty="0"/>
          </a:p>
        </p:txBody>
      </p:sp>
      <p:sp>
        <p:nvSpPr>
          <p:cNvPr id="3" name="2 - Θέση περιεχομένου"/>
          <p:cNvSpPr>
            <a:spLocks noGrp="1"/>
          </p:cNvSpPr>
          <p:nvPr>
            <p:ph idx="1"/>
          </p:nvPr>
        </p:nvSpPr>
        <p:spPr>
          <a:xfrm>
            <a:off x="457200" y="1357200"/>
            <a:ext cx="8229600" cy="4770000"/>
          </a:xfrm>
        </p:spPr>
        <p:txBody>
          <a:bodyPr>
            <a:normAutofit/>
          </a:bodyPr>
          <a:lstStyle/>
          <a:p>
            <a:pPr>
              <a:buNone/>
            </a:pPr>
            <a:r>
              <a:rPr lang="el-GR" sz="2400" b="1" dirty="0"/>
              <a:t>Ιδιοτιμές και </a:t>
            </a:r>
            <a:r>
              <a:rPr lang="el-GR" sz="2400" b="1" dirty="0" err="1"/>
              <a:t>Ιδιοδιανύσματα</a:t>
            </a:r>
            <a:endParaRPr lang="el-GR" sz="2400" b="1" dirty="0"/>
          </a:p>
          <a:p>
            <a:r>
              <a:rPr lang="el-GR" sz="2400" b="1" dirty="0"/>
              <a:t>Ορισμός: </a:t>
            </a:r>
            <a:r>
              <a:rPr lang="el-GR" sz="2400" dirty="0"/>
              <a:t>Το σύνολο των </a:t>
            </a:r>
            <a:r>
              <a:rPr lang="el-GR" sz="2400" dirty="0" err="1"/>
              <a:t>ιδιοτιμών</a:t>
            </a:r>
            <a:r>
              <a:rPr lang="el-GR" sz="2400" dirty="0"/>
              <a:t> ενός μητρώου    ονομάζεται φάσμα των </a:t>
            </a:r>
            <a:r>
              <a:rPr lang="el-GR" sz="2400" dirty="0" err="1"/>
              <a:t>ιδιοτιμών</a:t>
            </a:r>
            <a:r>
              <a:rPr lang="el-GR" sz="2400" dirty="0"/>
              <a:t> του     και συμβολίζεται:</a:t>
            </a:r>
          </a:p>
          <a:p>
            <a:endParaRPr lang="el-GR" sz="2400" dirty="0"/>
          </a:p>
          <a:p>
            <a:pPr>
              <a:buNone/>
            </a:pPr>
            <a:endParaRPr lang="el-GR" sz="2400" dirty="0"/>
          </a:p>
          <a:p>
            <a:pPr>
              <a:spcBef>
                <a:spcPts val="1800"/>
              </a:spcBef>
              <a:buNone/>
            </a:pPr>
            <a:r>
              <a:rPr lang="el-GR" sz="2400" dirty="0"/>
              <a:t>	Η απολύτως μεγαλύτερη </a:t>
            </a:r>
            <a:r>
              <a:rPr lang="el-GR" sz="2400" dirty="0" err="1"/>
              <a:t>ιδιοτιμή</a:t>
            </a:r>
            <a:r>
              <a:rPr lang="el-GR" sz="2400" dirty="0"/>
              <a:t> του μητρώου     ονομάζεται φασματική ακτίνα και συμβολίζεται:</a:t>
            </a:r>
            <a:endParaRPr lang="en-US" sz="2400" dirty="0"/>
          </a:p>
        </p:txBody>
      </p:sp>
      <p:graphicFrame>
        <p:nvGraphicFramePr>
          <p:cNvPr id="142338" name="Object 2"/>
          <p:cNvGraphicFramePr>
            <a:graphicFrameLocks noChangeAspect="1"/>
          </p:cNvGraphicFramePr>
          <p:nvPr>
            <p:extLst>
              <p:ext uri="{D42A27DB-BD31-4B8C-83A1-F6EECF244321}">
                <p14:modId xmlns:p14="http://schemas.microsoft.com/office/powerpoint/2010/main" val="4076553123"/>
              </p:ext>
            </p:extLst>
          </p:nvPr>
        </p:nvGraphicFramePr>
        <p:xfrm>
          <a:off x="7049743" y="1849724"/>
          <a:ext cx="306388" cy="331788"/>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9743" y="1849724"/>
                        <a:ext cx="30638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39" name="Object 3"/>
          <p:cNvGraphicFramePr>
            <a:graphicFrameLocks noChangeAspect="1"/>
          </p:cNvGraphicFramePr>
          <p:nvPr>
            <p:extLst>
              <p:ext uri="{D42A27DB-BD31-4B8C-83A1-F6EECF244321}">
                <p14:modId xmlns:p14="http://schemas.microsoft.com/office/powerpoint/2010/main" val="3258453468"/>
              </p:ext>
            </p:extLst>
          </p:nvPr>
        </p:nvGraphicFramePr>
        <p:xfrm>
          <a:off x="3150394" y="2808279"/>
          <a:ext cx="2843213" cy="508000"/>
        </p:xfrm>
        <a:graphic>
          <a:graphicData uri="http://schemas.openxmlformats.org/presentationml/2006/ole">
            <mc:AlternateContent xmlns:mc="http://schemas.openxmlformats.org/markup-compatibility/2006">
              <mc:Choice xmlns:v="urn:schemas-microsoft-com:vml" Requires="v">
                <p:oleObj name="Equation" r:id="rId4" imgW="1422360" imgH="253800" progId="Equation.DSMT4">
                  <p:embed/>
                </p:oleObj>
              </mc:Choice>
              <mc:Fallback>
                <p:oleObj name="Equation" r:id="rId4" imgW="142236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0394" y="2808279"/>
                        <a:ext cx="284321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0" name="Object 4"/>
          <p:cNvGraphicFramePr>
            <a:graphicFrameLocks noChangeAspect="1"/>
          </p:cNvGraphicFramePr>
          <p:nvPr>
            <p:extLst>
              <p:ext uri="{D42A27DB-BD31-4B8C-83A1-F6EECF244321}">
                <p14:modId xmlns:p14="http://schemas.microsoft.com/office/powerpoint/2010/main" val="3120378666"/>
              </p:ext>
            </p:extLst>
          </p:nvPr>
        </p:nvGraphicFramePr>
        <p:xfrm>
          <a:off x="6785645" y="3681420"/>
          <a:ext cx="306388" cy="331788"/>
        </p:xfrm>
        <a:graphic>
          <a:graphicData uri="http://schemas.openxmlformats.org/presentationml/2006/ole">
            <mc:AlternateContent xmlns:mc="http://schemas.openxmlformats.org/markup-compatibility/2006">
              <mc:Choice xmlns:v="urn:schemas-microsoft-com:vml" Requires="v">
                <p:oleObj name="Equation" r:id="rId6" imgW="152280" imgH="164880" progId="Equation.DSMT4">
                  <p:embed/>
                </p:oleObj>
              </mc:Choice>
              <mc:Fallback>
                <p:oleObj name="Equation" r:id="rId6" imgW="152280" imgH="16488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645" y="3681420"/>
                        <a:ext cx="30638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1" name="Object 5"/>
          <p:cNvGraphicFramePr>
            <a:graphicFrameLocks noChangeAspect="1"/>
          </p:cNvGraphicFramePr>
          <p:nvPr>
            <p:extLst>
              <p:ext uri="{D42A27DB-BD31-4B8C-83A1-F6EECF244321}">
                <p14:modId xmlns:p14="http://schemas.microsoft.com/office/powerpoint/2010/main" val="1204376171"/>
              </p:ext>
            </p:extLst>
          </p:nvPr>
        </p:nvGraphicFramePr>
        <p:xfrm>
          <a:off x="3533775" y="4621237"/>
          <a:ext cx="2076450" cy="633413"/>
        </p:xfrm>
        <a:graphic>
          <a:graphicData uri="http://schemas.openxmlformats.org/presentationml/2006/ole">
            <mc:AlternateContent xmlns:mc="http://schemas.openxmlformats.org/markup-compatibility/2006">
              <mc:Choice xmlns:v="urn:schemas-microsoft-com:vml" Requires="v">
                <p:oleObj name="Equation" r:id="rId7" imgW="1041120" imgH="317160" progId="Equation.DSMT4">
                  <p:embed/>
                </p:oleObj>
              </mc:Choice>
              <mc:Fallback>
                <p:oleObj name="Equation" r:id="rId7" imgW="1041120" imgH="3171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3775" y="4621237"/>
                        <a:ext cx="207645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3" name="Object 7"/>
          <p:cNvGraphicFramePr>
            <a:graphicFrameLocks noChangeAspect="1"/>
          </p:cNvGraphicFramePr>
          <p:nvPr>
            <p:extLst>
              <p:ext uri="{D42A27DB-BD31-4B8C-83A1-F6EECF244321}">
                <p14:modId xmlns:p14="http://schemas.microsoft.com/office/powerpoint/2010/main" val="618260548"/>
              </p:ext>
            </p:extLst>
          </p:nvPr>
        </p:nvGraphicFramePr>
        <p:xfrm>
          <a:off x="5584792" y="2216469"/>
          <a:ext cx="306388" cy="331788"/>
        </p:xfrm>
        <a:graphic>
          <a:graphicData uri="http://schemas.openxmlformats.org/presentationml/2006/ole">
            <mc:AlternateContent xmlns:mc="http://schemas.openxmlformats.org/markup-compatibility/2006">
              <mc:Choice xmlns:v="urn:schemas-microsoft-com:vml" Requires="v">
                <p:oleObj name="Equation" r:id="rId9" imgW="152280" imgH="164880" progId="Equation.DSMT4">
                  <p:embed/>
                </p:oleObj>
              </mc:Choice>
              <mc:Fallback>
                <p:oleObj name="Equation" r:id="rId9" imgW="152280" imgH="16488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792" y="2216469"/>
                        <a:ext cx="30638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endParaRPr lang="en-US" dirty="0"/>
          </a:p>
        </p:txBody>
      </p:sp>
      <p:sp>
        <p:nvSpPr>
          <p:cNvPr id="3" name="2 - Θέση περιεχομένου"/>
          <p:cNvSpPr>
            <a:spLocks noGrp="1"/>
          </p:cNvSpPr>
          <p:nvPr>
            <p:ph idx="1"/>
          </p:nvPr>
        </p:nvSpPr>
        <p:spPr>
          <a:xfrm>
            <a:off x="457200" y="1357200"/>
            <a:ext cx="8229600" cy="4770000"/>
          </a:xfrm>
        </p:spPr>
        <p:txBody>
          <a:bodyPr>
            <a:noAutofit/>
          </a:bodyPr>
          <a:lstStyle/>
          <a:p>
            <a:pPr>
              <a:buNone/>
            </a:pPr>
            <a:r>
              <a:rPr lang="el-GR" sz="2400" b="1" dirty="0"/>
              <a:t>Ιδιοτιμές και </a:t>
            </a:r>
            <a:r>
              <a:rPr lang="el-GR" sz="2400" b="1" dirty="0" err="1"/>
              <a:t>Ιδιοδιανύσματα</a:t>
            </a:r>
            <a:r>
              <a:rPr lang="el-GR" sz="2400" b="1" dirty="0"/>
              <a:t> – Παρατηρήσεις </a:t>
            </a:r>
          </a:p>
          <a:p>
            <a:r>
              <a:rPr lang="el-GR" sz="2400" dirty="0"/>
              <a:t>Αφού </a:t>
            </a:r>
          </a:p>
          <a:p>
            <a:pPr lvl="1"/>
            <a:r>
              <a:rPr lang="el-GR" sz="2400" dirty="0"/>
              <a:t>τα      γραμμικά συστήματα έχουν μητρώα συντελεστών των αγνώστων μη αντιστρέψιμα και </a:t>
            </a:r>
          </a:p>
          <a:p>
            <a:pPr lvl="1"/>
            <a:r>
              <a:rPr lang="el-GR" sz="2400" dirty="0"/>
              <a:t>οι λύσεις που αναζητούνται είναι μη μηδενικές.</a:t>
            </a:r>
          </a:p>
          <a:p>
            <a:pPr>
              <a:spcBef>
                <a:spcPts val="1200"/>
              </a:spcBef>
            </a:pPr>
            <a:r>
              <a:rPr lang="el-GR" sz="2400" dirty="0"/>
              <a:t>Αν      είναι ένα </a:t>
            </a:r>
            <a:r>
              <a:rPr lang="el-GR" sz="2400" dirty="0" err="1"/>
              <a:t>ιδιοδιάνυσμα</a:t>
            </a:r>
            <a:r>
              <a:rPr lang="el-GR" sz="2400" dirty="0"/>
              <a:t> του μητρώου       τότε το       όπου                 είναι επίσης </a:t>
            </a:r>
            <a:r>
              <a:rPr lang="el-GR" sz="2400" dirty="0" err="1"/>
              <a:t>ιδιοδιάνυσμα</a:t>
            </a:r>
            <a:r>
              <a:rPr lang="el-GR" sz="2400" dirty="0"/>
              <a:t> το οποίο όμως δεν θεωρείται διαφορετικό από το</a:t>
            </a:r>
          </a:p>
          <a:p>
            <a:pPr>
              <a:spcBef>
                <a:spcPts val="1200"/>
              </a:spcBef>
            </a:pPr>
            <a:r>
              <a:rPr lang="el-GR" sz="2400" dirty="0"/>
              <a:t>Υπάρχει περίπτωση ένα μητρώο      να έχει      γραμμικά ανεξάρτητα </a:t>
            </a:r>
            <a:r>
              <a:rPr lang="el-GR" sz="2400" dirty="0" err="1"/>
              <a:t>ιδιοδιανύσματα</a:t>
            </a:r>
            <a:r>
              <a:rPr lang="el-GR" sz="2400" dirty="0"/>
              <a:t>, οπότε αυτά αποτελούν και μία βάση του χώρου</a:t>
            </a:r>
          </a:p>
        </p:txBody>
      </p:sp>
      <p:graphicFrame>
        <p:nvGraphicFramePr>
          <p:cNvPr id="141314" name="Object 2"/>
          <p:cNvGraphicFramePr>
            <a:graphicFrameLocks noChangeAspect="1"/>
          </p:cNvGraphicFramePr>
          <p:nvPr>
            <p:extLst>
              <p:ext uri="{D42A27DB-BD31-4B8C-83A1-F6EECF244321}">
                <p14:modId xmlns:p14="http://schemas.microsoft.com/office/powerpoint/2010/main" val="4234606606"/>
              </p:ext>
            </p:extLst>
          </p:nvPr>
        </p:nvGraphicFramePr>
        <p:xfrm>
          <a:off x="1613737" y="1799563"/>
          <a:ext cx="2079625" cy="508000"/>
        </p:xfrm>
        <a:graphic>
          <a:graphicData uri="http://schemas.openxmlformats.org/presentationml/2006/ole">
            <mc:AlternateContent xmlns:mc="http://schemas.openxmlformats.org/markup-compatibility/2006">
              <mc:Choice xmlns:v="urn:schemas-microsoft-com:vml" Requires="v">
                <p:oleObj name="Equation" r:id="rId2" imgW="1041120" imgH="253800" progId="Equation.DSMT4">
                  <p:embed/>
                </p:oleObj>
              </mc:Choice>
              <mc:Fallback>
                <p:oleObj name="Equation" r:id="rId2" imgW="104112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737" y="1799563"/>
                        <a:ext cx="207962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5" name="Object 3"/>
          <p:cNvGraphicFramePr>
            <a:graphicFrameLocks noChangeAspect="1"/>
          </p:cNvGraphicFramePr>
          <p:nvPr>
            <p:extLst>
              <p:ext uri="{D42A27DB-BD31-4B8C-83A1-F6EECF244321}">
                <p14:modId xmlns:p14="http://schemas.microsoft.com/office/powerpoint/2010/main" val="668095113"/>
              </p:ext>
            </p:extLst>
          </p:nvPr>
        </p:nvGraphicFramePr>
        <p:xfrm>
          <a:off x="1641743" y="2360906"/>
          <a:ext cx="255588" cy="280988"/>
        </p:xfrm>
        <a:graphic>
          <a:graphicData uri="http://schemas.openxmlformats.org/presentationml/2006/ole">
            <mc:AlternateContent xmlns:mc="http://schemas.openxmlformats.org/markup-compatibility/2006">
              <mc:Choice xmlns:v="urn:schemas-microsoft-com:vml" Requires="v">
                <p:oleObj name="Equation" r:id="rId4" imgW="126720" imgH="139680" progId="Equation.DSMT4">
                  <p:embed/>
                </p:oleObj>
              </mc:Choice>
              <mc:Fallback>
                <p:oleObj name="Equation" r:id="rId4" imgW="126720" imgH="139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1743" y="2360906"/>
                        <a:ext cx="255588"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6" name="Object 4"/>
          <p:cNvGraphicFramePr>
            <a:graphicFrameLocks noChangeAspect="1"/>
          </p:cNvGraphicFramePr>
          <p:nvPr>
            <p:extLst>
              <p:ext uri="{D42A27DB-BD31-4B8C-83A1-F6EECF244321}">
                <p14:modId xmlns:p14="http://schemas.microsoft.com/office/powerpoint/2010/main" val="3750099376"/>
              </p:ext>
            </p:extLst>
          </p:nvPr>
        </p:nvGraphicFramePr>
        <p:xfrm>
          <a:off x="1271472" y="3675374"/>
          <a:ext cx="255588" cy="331788"/>
        </p:xfrm>
        <a:graphic>
          <a:graphicData uri="http://schemas.openxmlformats.org/presentationml/2006/ole">
            <mc:AlternateContent xmlns:mc="http://schemas.openxmlformats.org/markup-compatibility/2006">
              <mc:Choice xmlns:v="urn:schemas-microsoft-com:vml" Requires="v">
                <p:oleObj name="Equation" r:id="rId6" imgW="126720" imgH="164880" progId="Equation.DSMT4">
                  <p:embed/>
                </p:oleObj>
              </mc:Choice>
              <mc:Fallback>
                <p:oleObj name="Equation" r:id="rId6" imgW="126720" imgH="1648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1472" y="3675374"/>
                        <a:ext cx="25558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7" name="Object 5"/>
          <p:cNvGraphicFramePr>
            <a:graphicFrameLocks noChangeAspect="1"/>
          </p:cNvGraphicFramePr>
          <p:nvPr>
            <p:extLst>
              <p:ext uri="{D42A27DB-BD31-4B8C-83A1-F6EECF244321}">
                <p14:modId xmlns:p14="http://schemas.microsoft.com/office/powerpoint/2010/main" val="3944032530"/>
              </p:ext>
            </p:extLst>
          </p:nvPr>
        </p:nvGraphicFramePr>
        <p:xfrm>
          <a:off x="6244945" y="3602022"/>
          <a:ext cx="381000" cy="406400"/>
        </p:xfrm>
        <a:graphic>
          <a:graphicData uri="http://schemas.openxmlformats.org/presentationml/2006/ole">
            <mc:AlternateContent xmlns:mc="http://schemas.openxmlformats.org/markup-compatibility/2006">
              <mc:Choice xmlns:v="urn:schemas-microsoft-com:vml" Requires="v">
                <p:oleObj name="Equation" r:id="rId8" imgW="190440" imgH="203040" progId="Equation.DSMT4">
                  <p:embed/>
                </p:oleObj>
              </mc:Choice>
              <mc:Fallback>
                <p:oleObj name="Equation" r:id="rId8" imgW="190440" imgH="2030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4945" y="3602022"/>
                        <a:ext cx="3810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8" name="Object 6"/>
          <p:cNvGraphicFramePr>
            <a:graphicFrameLocks noChangeAspect="1"/>
          </p:cNvGraphicFramePr>
          <p:nvPr>
            <p:extLst>
              <p:ext uri="{D42A27DB-BD31-4B8C-83A1-F6EECF244321}">
                <p14:modId xmlns:p14="http://schemas.microsoft.com/office/powerpoint/2010/main" val="1456403927"/>
              </p:ext>
            </p:extLst>
          </p:nvPr>
        </p:nvGraphicFramePr>
        <p:xfrm>
          <a:off x="7643168" y="3673791"/>
          <a:ext cx="457200" cy="330200"/>
        </p:xfrm>
        <a:graphic>
          <a:graphicData uri="http://schemas.openxmlformats.org/presentationml/2006/ole">
            <mc:AlternateContent xmlns:mc="http://schemas.openxmlformats.org/markup-compatibility/2006">
              <mc:Choice xmlns:v="urn:schemas-microsoft-com:vml" Requires="v">
                <p:oleObj name="Equation" r:id="rId10" imgW="228600" imgH="164880" progId="Equation.DSMT4">
                  <p:embed/>
                </p:oleObj>
              </mc:Choice>
              <mc:Fallback>
                <p:oleObj name="Equation" r:id="rId10" imgW="228600" imgH="1648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43168" y="3673791"/>
                        <a:ext cx="457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141319" name="Object 7"/>
              <p:cNvSpPr txBox="1"/>
              <p:nvPr/>
            </p:nvSpPr>
            <p:spPr bwMode="auto">
              <a:xfrm>
                <a:off x="1547813" y="3971925"/>
                <a:ext cx="1169987" cy="4064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l-GR" i="1">
                          <a:solidFill>
                            <a:srgbClr val="000000"/>
                          </a:solidFill>
                          <a:latin typeface="Cambria Math" panose="02040503050406030204" pitchFamily="18" charset="0"/>
                        </a:rPr>
                        <m:t>𝑐</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ℂ</m:t>
                      </m:r>
                      <m:r>
                        <a:rPr lang="el-GR" i="1">
                          <a:solidFill>
                            <a:srgbClr val="000000"/>
                          </a:solidFill>
                          <a:latin typeface="Cambria Math" panose="02040503050406030204" pitchFamily="18" charset="0"/>
                        </a:rPr>
                        <m:t>\0,</m:t>
                      </m:r>
                    </m:oMath>
                  </m:oMathPara>
                </a14:m>
                <a:endParaRPr lang="el-GR" dirty="0"/>
              </a:p>
            </p:txBody>
          </p:sp>
        </mc:Choice>
        <mc:Fallback>
          <p:sp>
            <p:nvSpPr>
              <p:cNvPr id="141319" name="Object 7"/>
              <p:cNvSpPr txBox="1">
                <a:spLocks noRot="1" noChangeAspect="1" noMove="1" noResize="1" noEditPoints="1" noAdjustHandles="1" noChangeArrowheads="1" noChangeShapeType="1" noTextEdit="1"/>
              </p:cNvSpPr>
              <p:nvPr/>
            </p:nvSpPr>
            <p:spPr bwMode="auto">
              <a:xfrm>
                <a:off x="1547813" y="3971925"/>
                <a:ext cx="1169987" cy="406400"/>
              </a:xfrm>
              <a:prstGeom prst="rect">
                <a:avLst/>
              </a:prstGeom>
              <a:blipFill>
                <a:blip r:embed="rId12"/>
                <a:stretch>
                  <a:fillRect b="-3030"/>
                </a:stretch>
              </a:blipFill>
              <a:ln>
                <a:noFill/>
              </a:ln>
              <a:effectLst/>
            </p:spPr>
            <p:txBody>
              <a:bodyPr/>
              <a:lstStyle/>
              <a:p>
                <a:r>
                  <a:rPr lang="el-GR">
                    <a:noFill/>
                  </a:rPr>
                  <a:t> </a:t>
                </a:r>
              </a:p>
            </p:txBody>
          </p:sp>
        </mc:Fallback>
      </mc:AlternateContent>
      <p:graphicFrame>
        <p:nvGraphicFramePr>
          <p:cNvPr id="141320" name="Object 8"/>
          <p:cNvGraphicFramePr>
            <a:graphicFrameLocks noChangeAspect="1"/>
          </p:cNvGraphicFramePr>
          <p:nvPr>
            <p:extLst>
              <p:ext uri="{D42A27DB-BD31-4B8C-83A1-F6EECF244321}">
                <p14:modId xmlns:p14="http://schemas.microsoft.com/office/powerpoint/2010/main" val="3039124167"/>
              </p:ext>
            </p:extLst>
          </p:nvPr>
        </p:nvGraphicFramePr>
        <p:xfrm>
          <a:off x="4733642" y="4412969"/>
          <a:ext cx="306388" cy="331788"/>
        </p:xfrm>
        <a:graphic>
          <a:graphicData uri="http://schemas.openxmlformats.org/presentationml/2006/ole">
            <mc:AlternateContent xmlns:mc="http://schemas.openxmlformats.org/markup-compatibility/2006">
              <mc:Choice xmlns:v="urn:schemas-microsoft-com:vml" Requires="v">
                <p:oleObj name="Equation" r:id="rId13" imgW="152280" imgH="164880" progId="Equation.DSMT4">
                  <p:embed/>
                </p:oleObj>
              </mc:Choice>
              <mc:Fallback>
                <p:oleObj name="Equation" r:id="rId13" imgW="152280" imgH="1648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3642" y="4412969"/>
                        <a:ext cx="30638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21" name="Object 9"/>
          <p:cNvGraphicFramePr>
            <a:graphicFrameLocks noChangeAspect="1"/>
          </p:cNvGraphicFramePr>
          <p:nvPr>
            <p:extLst>
              <p:ext uri="{D42A27DB-BD31-4B8C-83A1-F6EECF244321}">
                <p14:modId xmlns:p14="http://schemas.microsoft.com/office/powerpoint/2010/main" val="674260870"/>
              </p:ext>
            </p:extLst>
          </p:nvPr>
        </p:nvGraphicFramePr>
        <p:xfrm>
          <a:off x="4917986" y="4868270"/>
          <a:ext cx="306388" cy="331788"/>
        </p:xfrm>
        <a:graphic>
          <a:graphicData uri="http://schemas.openxmlformats.org/presentationml/2006/ole">
            <mc:AlternateContent xmlns:mc="http://schemas.openxmlformats.org/markup-compatibility/2006">
              <mc:Choice xmlns:v="urn:schemas-microsoft-com:vml" Requires="v">
                <p:oleObj name="Equation" r:id="rId15" imgW="152280" imgH="164880" progId="Equation.DSMT4">
                  <p:embed/>
                </p:oleObj>
              </mc:Choice>
              <mc:Fallback>
                <p:oleObj name="Equation" r:id="rId15" imgW="152280" imgH="16488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17986" y="4868270"/>
                        <a:ext cx="30638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22" name="Object 10"/>
          <p:cNvGraphicFramePr>
            <a:graphicFrameLocks noChangeAspect="1"/>
          </p:cNvGraphicFramePr>
          <p:nvPr>
            <p:extLst>
              <p:ext uri="{D42A27DB-BD31-4B8C-83A1-F6EECF244321}">
                <p14:modId xmlns:p14="http://schemas.microsoft.com/office/powerpoint/2010/main" val="3706302675"/>
              </p:ext>
            </p:extLst>
          </p:nvPr>
        </p:nvGraphicFramePr>
        <p:xfrm>
          <a:off x="6219161" y="4937149"/>
          <a:ext cx="255588" cy="280988"/>
        </p:xfrm>
        <a:graphic>
          <a:graphicData uri="http://schemas.openxmlformats.org/presentationml/2006/ole">
            <mc:AlternateContent xmlns:mc="http://schemas.openxmlformats.org/markup-compatibility/2006">
              <mc:Choice xmlns:v="urn:schemas-microsoft-com:vml" Requires="v">
                <p:oleObj name="Equation" r:id="rId17" imgW="126720" imgH="139680" progId="Equation.DSMT4">
                  <p:embed/>
                </p:oleObj>
              </mc:Choice>
              <mc:Fallback>
                <p:oleObj name="Equation" r:id="rId17" imgW="126720" imgH="13968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19161" y="4937149"/>
                        <a:ext cx="255588"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23" name="Object 11"/>
          <p:cNvGraphicFramePr>
            <a:graphicFrameLocks noChangeAspect="1"/>
          </p:cNvGraphicFramePr>
          <p:nvPr>
            <p:extLst>
              <p:ext uri="{D42A27DB-BD31-4B8C-83A1-F6EECF244321}">
                <p14:modId xmlns:p14="http://schemas.microsoft.com/office/powerpoint/2010/main" val="233080711"/>
              </p:ext>
            </p:extLst>
          </p:nvPr>
        </p:nvGraphicFramePr>
        <p:xfrm>
          <a:off x="2925763" y="5541963"/>
          <a:ext cx="482600" cy="406400"/>
        </p:xfrm>
        <a:graphic>
          <a:graphicData uri="http://schemas.openxmlformats.org/presentationml/2006/ole">
            <mc:AlternateContent xmlns:mc="http://schemas.openxmlformats.org/markup-compatibility/2006">
              <mc:Choice xmlns:v="urn:schemas-microsoft-com:vml" Requires="v">
                <p:oleObj name="Equation" r:id="rId19" imgW="241200" imgH="203040" progId="Equation.DSMT4">
                  <p:embed/>
                </p:oleObj>
              </mc:Choice>
              <mc:Fallback>
                <p:oleObj name="Equation" r:id="rId19" imgW="241200" imgH="20304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25763" y="5541963"/>
                        <a:ext cx="4826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endParaRPr lang="en-US" dirty="0"/>
          </a:p>
        </p:txBody>
      </p:sp>
      <p:sp>
        <p:nvSpPr>
          <p:cNvPr id="3" name="2 - Θέση περιεχομένου"/>
          <p:cNvSpPr>
            <a:spLocks noGrp="1"/>
          </p:cNvSpPr>
          <p:nvPr>
            <p:ph idx="1"/>
          </p:nvPr>
        </p:nvSpPr>
        <p:spPr>
          <a:xfrm>
            <a:off x="457200" y="1357200"/>
            <a:ext cx="8229600" cy="4770000"/>
          </a:xfrm>
        </p:spPr>
        <p:txBody>
          <a:bodyPr>
            <a:normAutofit fontScale="92500"/>
          </a:bodyPr>
          <a:lstStyle/>
          <a:p>
            <a:pPr>
              <a:spcBef>
                <a:spcPts val="600"/>
              </a:spcBef>
              <a:buNone/>
            </a:pPr>
            <a:r>
              <a:rPr lang="el-GR" sz="2400" b="1" dirty="0"/>
              <a:t>Ιδιοτιμές και </a:t>
            </a:r>
            <a:r>
              <a:rPr lang="el-GR" sz="2400" b="1" dirty="0" err="1"/>
              <a:t>Ιδιοδιανύσματα</a:t>
            </a:r>
            <a:r>
              <a:rPr lang="el-GR" sz="2400" b="1" dirty="0"/>
              <a:t> – Παρατηρήσεις</a:t>
            </a:r>
          </a:p>
          <a:p>
            <a:pPr>
              <a:spcBef>
                <a:spcPts val="600"/>
              </a:spcBef>
            </a:pPr>
            <a:r>
              <a:rPr lang="el-GR" sz="2400" dirty="0"/>
              <a:t>Οι ιδιοτιμές ενός διαγώνιου ή τριγωνικού μητρώου ταυτίζονται με τα διαγώνια στοιχεία του μητρώου.</a:t>
            </a:r>
          </a:p>
          <a:p>
            <a:pPr>
              <a:spcBef>
                <a:spcPts val="600"/>
              </a:spcBef>
            </a:pPr>
            <a:r>
              <a:rPr lang="el-GR" sz="2400" dirty="0"/>
              <a:t>Αν      είναι μία </a:t>
            </a:r>
            <a:r>
              <a:rPr lang="el-GR" sz="2400" dirty="0" err="1"/>
              <a:t>ιδιοτιμή</a:t>
            </a:r>
            <a:r>
              <a:rPr lang="el-GR" sz="2400" dirty="0"/>
              <a:t> του μητρώου      και το      είναι μη ιδιάζον, τότε η τιμή        θα είναι </a:t>
            </a:r>
            <a:r>
              <a:rPr lang="el-GR" sz="2400" dirty="0" err="1"/>
              <a:t>ιδιοτιμή</a:t>
            </a:r>
            <a:r>
              <a:rPr lang="el-GR" sz="2400" dirty="0"/>
              <a:t> του</a:t>
            </a:r>
          </a:p>
          <a:p>
            <a:pPr>
              <a:spcBef>
                <a:spcPts val="600"/>
              </a:spcBef>
            </a:pPr>
            <a:r>
              <a:rPr lang="el-GR" sz="2400" dirty="0"/>
              <a:t>Αν το      είναι ιδιάζον, τότε έχει τουλάχιστον μία μηδενική </a:t>
            </a:r>
            <a:r>
              <a:rPr lang="el-GR" sz="2400" dirty="0" err="1"/>
              <a:t>ιδιοτιμή</a:t>
            </a:r>
            <a:r>
              <a:rPr lang="el-GR" sz="2400" dirty="0"/>
              <a:t>.</a:t>
            </a:r>
          </a:p>
          <a:p>
            <a:pPr>
              <a:spcBef>
                <a:spcPts val="600"/>
              </a:spcBef>
            </a:pPr>
            <a:r>
              <a:rPr lang="el-GR" sz="2400" dirty="0"/>
              <a:t>Ο βαθμός του μητρώου      ισούται με το πλήθος των μη μηδενικών </a:t>
            </a:r>
            <a:r>
              <a:rPr lang="el-GR" sz="2400" dirty="0" err="1"/>
              <a:t>ιδιοτιμών</a:t>
            </a:r>
            <a:r>
              <a:rPr lang="el-GR" sz="2400" dirty="0"/>
              <a:t> του.</a:t>
            </a:r>
          </a:p>
          <a:p>
            <a:pPr>
              <a:spcBef>
                <a:spcPts val="600"/>
              </a:spcBef>
            </a:pPr>
            <a:r>
              <a:rPr lang="el-GR" sz="2400" dirty="0"/>
              <a:t>Εναλλάσσοντας δύο γραμμές ή δύο στήλες του       οι ιδιοτιμές παραμένουν οι ίδιες.</a:t>
            </a:r>
          </a:p>
          <a:p>
            <a:pPr>
              <a:spcBef>
                <a:spcPts val="600"/>
              </a:spcBef>
            </a:pPr>
            <a:r>
              <a:rPr lang="el-GR" sz="2400" dirty="0"/>
              <a:t>Τα θετικά ορισμένα μητρώα έχουν θετικές ιδιοτιμές, ενώ τα θετικά </a:t>
            </a:r>
            <a:r>
              <a:rPr lang="el-GR" sz="2400" dirty="0" err="1"/>
              <a:t>ημιορισμένα</a:t>
            </a:r>
            <a:r>
              <a:rPr lang="el-GR" sz="2400" dirty="0"/>
              <a:t> μητρώα έχουν μη αρνητικές ιδιοτιμές.</a:t>
            </a:r>
            <a:endParaRPr lang="en-US" sz="2400" dirty="0"/>
          </a:p>
        </p:txBody>
      </p:sp>
      <p:graphicFrame>
        <p:nvGraphicFramePr>
          <p:cNvPr id="143365" name="Object 5"/>
          <p:cNvGraphicFramePr>
            <a:graphicFrameLocks noChangeAspect="1"/>
          </p:cNvGraphicFramePr>
          <p:nvPr>
            <p:extLst>
              <p:ext uri="{D42A27DB-BD31-4B8C-83A1-F6EECF244321}">
                <p14:modId xmlns:p14="http://schemas.microsoft.com/office/powerpoint/2010/main" val="972468958"/>
              </p:ext>
            </p:extLst>
          </p:nvPr>
        </p:nvGraphicFramePr>
        <p:xfrm>
          <a:off x="5179006" y="2567619"/>
          <a:ext cx="277813" cy="300038"/>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006" y="2567619"/>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7" name="Object 7"/>
          <p:cNvGraphicFramePr>
            <a:graphicFrameLocks noChangeAspect="1"/>
          </p:cNvGraphicFramePr>
          <p:nvPr>
            <p:extLst>
              <p:ext uri="{D42A27DB-BD31-4B8C-83A1-F6EECF244321}">
                <p14:modId xmlns:p14="http://schemas.microsoft.com/office/powerpoint/2010/main" val="1666337515"/>
              </p:ext>
            </p:extLst>
          </p:nvPr>
        </p:nvGraphicFramePr>
        <p:xfrm>
          <a:off x="6255319" y="2567619"/>
          <a:ext cx="277813" cy="300038"/>
        </p:xfrm>
        <a:graphic>
          <a:graphicData uri="http://schemas.openxmlformats.org/presentationml/2006/ole">
            <mc:AlternateContent xmlns:mc="http://schemas.openxmlformats.org/markup-compatibility/2006">
              <mc:Choice xmlns:v="urn:schemas-microsoft-com:vml" Requires="v">
                <p:oleObj name="Equation" r:id="rId4" imgW="152280" imgH="164880" progId="Equation.DSMT4">
                  <p:embed/>
                </p:oleObj>
              </mc:Choice>
              <mc:Fallback>
                <p:oleObj name="Equation" r:id="rId4" imgW="152280" imgH="1648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319" y="2567619"/>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8" name="Object 8"/>
          <p:cNvGraphicFramePr>
            <a:graphicFrameLocks noChangeAspect="1"/>
          </p:cNvGraphicFramePr>
          <p:nvPr>
            <p:extLst>
              <p:ext uri="{D42A27DB-BD31-4B8C-83A1-F6EECF244321}">
                <p14:modId xmlns:p14="http://schemas.microsoft.com/office/powerpoint/2010/main" val="3990385982"/>
              </p:ext>
            </p:extLst>
          </p:nvPr>
        </p:nvGraphicFramePr>
        <p:xfrm>
          <a:off x="2170649" y="2864487"/>
          <a:ext cx="414338" cy="368300"/>
        </p:xfrm>
        <a:graphic>
          <a:graphicData uri="http://schemas.openxmlformats.org/presentationml/2006/ole">
            <mc:AlternateContent xmlns:mc="http://schemas.openxmlformats.org/markup-compatibility/2006">
              <mc:Choice xmlns:v="urn:schemas-microsoft-com:vml" Requires="v">
                <p:oleObj name="Equation" r:id="rId5" imgW="228600" imgH="203040" progId="Equation.DSMT4">
                  <p:embed/>
                </p:oleObj>
              </mc:Choice>
              <mc:Fallback>
                <p:oleObj name="Equation" r:id="rId5" imgW="228600" imgH="2030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0649" y="2864487"/>
                        <a:ext cx="41433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9" name="Object 143368"/>
          <p:cNvGraphicFramePr>
            <a:graphicFrameLocks noChangeAspect="1"/>
          </p:cNvGraphicFramePr>
          <p:nvPr>
            <p:extLst>
              <p:ext uri="{D42A27DB-BD31-4B8C-83A1-F6EECF244321}">
                <p14:modId xmlns:p14="http://schemas.microsoft.com/office/powerpoint/2010/main" val="4038012601"/>
              </p:ext>
            </p:extLst>
          </p:nvPr>
        </p:nvGraphicFramePr>
        <p:xfrm>
          <a:off x="5078041" y="2867662"/>
          <a:ext cx="503238" cy="365125"/>
        </p:xfrm>
        <a:graphic>
          <a:graphicData uri="http://schemas.openxmlformats.org/presentationml/2006/ole">
            <mc:AlternateContent xmlns:mc="http://schemas.openxmlformats.org/markup-compatibility/2006">
              <mc:Choice xmlns:v="urn:schemas-microsoft-com:vml" Requires="v">
                <p:oleObj name="Equation" r:id="rId7" imgW="279360" imgH="203040" progId="Equation.DSMT4">
                  <p:embed/>
                </p:oleObj>
              </mc:Choice>
              <mc:Fallback>
                <p:oleObj name="Equation" r:id="rId7" imgW="279360" imgH="2030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8041" y="2867662"/>
                        <a:ext cx="5032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70" name="Object 10"/>
          <p:cNvGraphicFramePr>
            <a:graphicFrameLocks noChangeAspect="1"/>
          </p:cNvGraphicFramePr>
          <p:nvPr>
            <p:extLst>
              <p:ext uri="{D42A27DB-BD31-4B8C-83A1-F6EECF244321}">
                <p14:modId xmlns:p14="http://schemas.microsoft.com/office/powerpoint/2010/main" val="292231424"/>
              </p:ext>
            </p:extLst>
          </p:nvPr>
        </p:nvGraphicFramePr>
        <p:xfrm>
          <a:off x="1541731" y="3311527"/>
          <a:ext cx="277813" cy="300038"/>
        </p:xfrm>
        <a:graphic>
          <a:graphicData uri="http://schemas.openxmlformats.org/presentationml/2006/ole">
            <mc:AlternateContent xmlns:mc="http://schemas.openxmlformats.org/markup-compatibility/2006">
              <mc:Choice xmlns:v="urn:schemas-microsoft-com:vml" Requires="v">
                <p:oleObj name="Equation" r:id="rId9" imgW="152280" imgH="164880" progId="Equation.DSMT4">
                  <p:embed/>
                </p:oleObj>
              </mc:Choice>
              <mc:Fallback>
                <p:oleObj name="Equation" r:id="rId9" imgW="152280" imgH="16488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731" y="3311527"/>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72" name="Object 12"/>
          <p:cNvGraphicFramePr>
            <a:graphicFrameLocks noChangeAspect="1"/>
          </p:cNvGraphicFramePr>
          <p:nvPr>
            <p:extLst>
              <p:ext uri="{D42A27DB-BD31-4B8C-83A1-F6EECF244321}">
                <p14:modId xmlns:p14="http://schemas.microsoft.com/office/powerpoint/2010/main" val="1092932870"/>
              </p:ext>
            </p:extLst>
          </p:nvPr>
        </p:nvGraphicFramePr>
        <p:xfrm>
          <a:off x="3609657" y="3725535"/>
          <a:ext cx="277813" cy="300037"/>
        </p:xfrm>
        <a:graphic>
          <a:graphicData uri="http://schemas.openxmlformats.org/presentationml/2006/ole">
            <mc:AlternateContent xmlns:mc="http://schemas.openxmlformats.org/markup-compatibility/2006">
              <mc:Choice xmlns:v="urn:schemas-microsoft-com:vml" Requires="v">
                <p:oleObj name="Equation" r:id="rId10" imgW="152280" imgH="164880" progId="Equation.DSMT4">
                  <p:embed/>
                </p:oleObj>
              </mc:Choice>
              <mc:Fallback>
                <p:oleObj name="Equation" r:id="rId10" imgW="152280" imgH="16488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657" y="3725535"/>
                        <a:ext cx="277813"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74" name="Object 14"/>
          <p:cNvGraphicFramePr>
            <a:graphicFrameLocks noChangeAspect="1"/>
          </p:cNvGraphicFramePr>
          <p:nvPr>
            <p:extLst>
              <p:ext uri="{D42A27DB-BD31-4B8C-83A1-F6EECF244321}">
                <p14:modId xmlns:p14="http://schemas.microsoft.com/office/powerpoint/2010/main" val="3151225215"/>
              </p:ext>
            </p:extLst>
          </p:nvPr>
        </p:nvGraphicFramePr>
        <p:xfrm>
          <a:off x="6293877" y="4463618"/>
          <a:ext cx="347662" cy="368300"/>
        </p:xfrm>
        <a:graphic>
          <a:graphicData uri="http://schemas.openxmlformats.org/presentationml/2006/ole">
            <mc:AlternateContent xmlns:mc="http://schemas.openxmlformats.org/markup-compatibility/2006">
              <mc:Choice xmlns:v="urn:schemas-microsoft-com:vml" Requires="v">
                <p:oleObj name="Equation" r:id="rId11" imgW="190440" imgH="203040" progId="Equation.DSMT4">
                  <p:embed/>
                </p:oleObj>
              </mc:Choice>
              <mc:Fallback>
                <p:oleObj name="Equation" r:id="rId11" imgW="190440" imgH="20304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93877" y="4463618"/>
                        <a:ext cx="34766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75" name="Object 15"/>
          <p:cNvGraphicFramePr>
            <a:graphicFrameLocks noChangeAspect="1"/>
          </p:cNvGraphicFramePr>
          <p:nvPr>
            <p:extLst>
              <p:ext uri="{D42A27DB-BD31-4B8C-83A1-F6EECF244321}">
                <p14:modId xmlns:p14="http://schemas.microsoft.com/office/powerpoint/2010/main" val="3880878252"/>
              </p:ext>
            </p:extLst>
          </p:nvPr>
        </p:nvGraphicFramePr>
        <p:xfrm>
          <a:off x="1230528" y="2569847"/>
          <a:ext cx="252413" cy="320675"/>
        </p:xfrm>
        <a:graphic>
          <a:graphicData uri="http://schemas.openxmlformats.org/presentationml/2006/ole">
            <mc:AlternateContent xmlns:mc="http://schemas.openxmlformats.org/markup-compatibility/2006">
              <mc:Choice xmlns:v="urn:schemas-microsoft-com:vml" Requires="v">
                <p:oleObj name="Equation" r:id="rId13" imgW="139680" imgH="177480" progId="Equation.DSMT4">
                  <p:embed/>
                </p:oleObj>
              </mc:Choice>
              <mc:Fallback>
                <p:oleObj name="Equation" r:id="rId13" imgW="139680" imgH="17748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30528" y="2569847"/>
                        <a:ext cx="2524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και Εκτίμηση Σφάλματος</a:t>
            </a:r>
            <a:endParaRPr lang="en-US" dirty="0"/>
          </a:p>
        </p:txBody>
      </p:sp>
      <p:sp>
        <p:nvSpPr>
          <p:cNvPr id="3" name="2 - Θέση περιεχομένου"/>
          <p:cNvSpPr>
            <a:spLocks noGrp="1"/>
          </p:cNvSpPr>
          <p:nvPr>
            <p:ph idx="1"/>
          </p:nvPr>
        </p:nvSpPr>
        <p:spPr>
          <a:xfrm>
            <a:off x="457200" y="1516520"/>
            <a:ext cx="8229600" cy="4770000"/>
          </a:xfrm>
        </p:spPr>
        <p:txBody>
          <a:bodyPr/>
          <a:lstStyle/>
          <a:p>
            <a:pPr marL="0" indent="0">
              <a:spcBef>
                <a:spcPts val="1200"/>
              </a:spcBef>
              <a:buNone/>
            </a:pPr>
            <a:r>
              <a:rPr lang="el-GR" sz="2800" dirty="0"/>
              <a:t>Μελέτη των σφαλμάτων που προκύπτουν κατά την αριθμητική επίλυση συστημάτων γραμμικών εξισώσεων.</a:t>
            </a:r>
          </a:p>
          <a:p>
            <a:pPr lvl="1">
              <a:spcBef>
                <a:spcPts val="1200"/>
              </a:spcBef>
            </a:pPr>
            <a:r>
              <a:rPr lang="el-GR" sz="2400" dirty="0"/>
              <a:t>Στάθμη διανύσματος και στάθμη μητρώου</a:t>
            </a:r>
          </a:p>
          <a:p>
            <a:pPr lvl="1">
              <a:spcBef>
                <a:spcPts val="1200"/>
              </a:spcBef>
            </a:pPr>
            <a:r>
              <a:rPr lang="el-GR" sz="2400" dirty="0"/>
              <a:t>Εκτίμηση σφάλματος</a:t>
            </a:r>
          </a:p>
          <a:p>
            <a:pPr lvl="1">
              <a:spcBef>
                <a:spcPts val="1200"/>
              </a:spcBef>
            </a:pPr>
            <a:r>
              <a:rPr lang="el-GR" sz="2400" dirty="0"/>
              <a:t>Ασταθή συστήματα γραμμικών εξισώσεων</a:t>
            </a:r>
          </a:p>
          <a:p>
            <a:pPr lvl="1">
              <a:spcBef>
                <a:spcPts val="1200"/>
              </a:spcBef>
            </a:pPr>
            <a:r>
              <a:rPr lang="el-GR" sz="2400" dirty="0"/>
              <a:t>Επαναληπτική βελτίωση προσεγγιστικής λύσης </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Στάθμη Διανύσματος και Στάθμη Μητρώου </a:t>
            </a:r>
            <a:endParaRPr lang="en-US" dirty="0"/>
          </a:p>
        </p:txBody>
      </p:sp>
      <p:sp>
        <p:nvSpPr>
          <p:cNvPr id="3" name="2 - Θέση περιεχομένου"/>
          <p:cNvSpPr>
            <a:spLocks noGrp="1"/>
          </p:cNvSpPr>
          <p:nvPr>
            <p:ph idx="1"/>
          </p:nvPr>
        </p:nvSpPr>
        <p:spPr>
          <a:xfrm>
            <a:off x="457200" y="1587958"/>
            <a:ext cx="8229600" cy="4770000"/>
          </a:xfrm>
        </p:spPr>
        <p:txBody>
          <a:bodyPr>
            <a:normAutofit/>
          </a:bodyPr>
          <a:lstStyle/>
          <a:p>
            <a:r>
              <a:rPr lang="el-GR" sz="2400" dirty="0"/>
              <a:t>Μία οικογένεια από </a:t>
            </a:r>
            <a:r>
              <a:rPr lang="el-GR" sz="2400" b="1" dirty="0"/>
              <a:t>στάθμες ενός διανύσματος  </a:t>
            </a:r>
            <a:r>
              <a:rPr lang="el-GR" sz="2400" dirty="0"/>
              <a:t>            με συνιστώσες                         περιγράφεται από τη σχέση:</a:t>
            </a:r>
          </a:p>
          <a:p>
            <a:endParaRPr lang="el-GR" sz="2400" dirty="0"/>
          </a:p>
          <a:p>
            <a:pPr>
              <a:buNone/>
            </a:pPr>
            <a:endParaRPr lang="el-GR" sz="2000" dirty="0"/>
          </a:p>
          <a:p>
            <a:pPr>
              <a:spcBef>
                <a:spcPts val="1200"/>
              </a:spcBef>
            </a:pPr>
            <a:r>
              <a:rPr lang="el-GR" sz="2000" dirty="0"/>
              <a:t>  </a:t>
            </a:r>
            <a:r>
              <a:rPr lang="el-GR" sz="2400" dirty="0"/>
              <a:t>Συγκεκριμένα:</a:t>
            </a:r>
            <a:endParaRPr lang="el-GR" sz="2000" dirty="0"/>
          </a:p>
        </p:txBody>
      </p:sp>
      <mc:AlternateContent xmlns:mc="http://schemas.openxmlformats.org/markup-compatibility/2006">
        <mc:Choice xmlns:a14="http://schemas.microsoft.com/office/drawing/2010/main" Requires="a14">
          <p:sp>
            <p:nvSpPr>
              <p:cNvPr id="28674" name="Object 2"/>
              <p:cNvSpPr txBox="1"/>
              <p:nvPr/>
            </p:nvSpPr>
            <p:spPr bwMode="auto">
              <a:xfrm>
                <a:off x="6945313" y="1587500"/>
                <a:ext cx="863600" cy="4064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l-GR" i="1">
                          <a:solidFill>
                            <a:srgbClr val="000000"/>
                          </a:solidFill>
                          <a:latin typeface="Cambria Math" panose="02040503050406030204" pitchFamily="18" charset="0"/>
                        </a:rPr>
                        <m:t>𝑥</m:t>
                      </m:r>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r>
                            <a:rPr lang="el-GR" i="1">
                              <a:solidFill>
                                <a:srgbClr val="000000"/>
                              </a:solidFill>
                              <a:latin typeface="Cambria Math" panose="02040503050406030204" pitchFamily="18" charset="0"/>
                            </a:rPr>
                            <m:t>ℂ</m:t>
                          </m:r>
                        </m:e>
                        <m:sup>
                          <m:r>
                            <a:rPr lang="el-GR" i="1">
                              <a:solidFill>
                                <a:srgbClr val="000000"/>
                              </a:solidFill>
                              <a:latin typeface="Cambria Math" panose="02040503050406030204" pitchFamily="18" charset="0"/>
                            </a:rPr>
                            <m:t>𝑛</m:t>
                          </m:r>
                        </m:sup>
                      </m:sSup>
                    </m:oMath>
                  </m:oMathPara>
                </a14:m>
                <a:endParaRPr lang="el-GR" dirty="0"/>
              </a:p>
            </p:txBody>
          </p:sp>
        </mc:Choice>
        <mc:Fallback>
          <p:sp>
            <p:nvSpPr>
              <p:cNvPr id="28674" name="Object 2"/>
              <p:cNvSpPr txBox="1">
                <a:spLocks noRot="1" noChangeAspect="1" noMove="1" noResize="1" noEditPoints="1" noAdjustHandles="1" noChangeArrowheads="1" noChangeShapeType="1" noTextEdit="1"/>
              </p:cNvSpPr>
              <p:nvPr/>
            </p:nvSpPr>
            <p:spPr bwMode="auto">
              <a:xfrm>
                <a:off x="6945313" y="1587500"/>
                <a:ext cx="863600" cy="406400"/>
              </a:xfrm>
              <a:prstGeom prst="rect">
                <a:avLst/>
              </a:prstGeom>
              <a:blipFill>
                <a:blip r:embed="rId2"/>
                <a:stretch>
                  <a:fillRect/>
                </a:stretch>
              </a:blipFill>
              <a:ln>
                <a:noFill/>
              </a:ln>
              <a:effectLst/>
            </p:spPr>
            <p:txBody>
              <a:bodyPr/>
              <a:lstStyle/>
              <a:p>
                <a:r>
                  <a:rPr lang="el-GR">
                    <a:noFill/>
                  </a:rPr>
                  <a:t> </a:t>
                </a:r>
              </a:p>
            </p:txBody>
          </p:sp>
        </mc:Fallback>
      </mc:AlternateContent>
      <p:graphicFrame>
        <p:nvGraphicFramePr>
          <p:cNvPr id="28675" name="Object 3"/>
          <p:cNvGraphicFramePr>
            <a:graphicFrameLocks noChangeAspect="1"/>
          </p:cNvGraphicFramePr>
          <p:nvPr>
            <p:extLst>
              <p:ext uri="{D42A27DB-BD31-4B8C-83A1-F6EECF244321}">
                <p14:modId xmlns:p14="http://schemas.microsoft.com/office/powerpoint/2010/main" val="489984333"/>
              </p:ext>
            </p:extLst>
          </p:nvPr>
        </p:nvGraphicFramePr>
        <p:xfrm>
          <a:off x="2461773" y="1953330"/>
          <a:ext cx="1573213" cy="508000"/>
        </p:xfrm>
        <a:graphic>
          <a:graphicData uri="http://schemas.openxmlformats.org/presentationml/2006/ole">
            <mc:AlternateContent xmlns:mc="http://schemas.openxmlformats.org/markup-compatibility/2006">
              <mc:Choice xmlns:v="urn:schemas-microsoft-com:vml" Requires="v">
                <p:oleObj name="Equation" r:id="rId3" imgW="787320" imgH="253800" progId="Equation.DSMT4">
                  <p:embed/>
                </p:oleObj>
              </mc:Choice>
              <mc:Fallback>
                <p:oleObj name="Equation" r:id="rId3" imgW="787320" imgH="253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1773" y="1953330"/>
                        <a:ext cx="157321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6" name="Object 4"/>
          <p:cNvGraphicFramePr>
            <a:graphicFrameLocks noChangeAspect="1"/>
          </p:cNvGraphicFramePr>
          <p:nvPr>
            <p:extLst>
              <p:ext uri="{D42A27DB-BD31-4B8C-83A1-F6EECF244321}">
                <p14:modId xmlns:p14="http://schemas.microsoft.com/office/powerpoint/2010/main" val="1369631978"/>
              </p:ext>
            </p:extLst>
          </p:nvPr>
        </p:nvGraphicFramePr>
        <p:xfrm>
          <a:off x="3059113" y="2408808"/>
          <a:ext cx="2386012" cy="965200"/>
        </p:xfrm>
        <a:graphic>
          <a:graphicData uri="http://schemas.openxmlformats.org/presentationml/2006/ole">
            <mc:AlternateContent xmlns:mc="http://schemas.openxmlformats.org/markup-compatibility/2006">
              <mc:Choice xmlns:v="urn:schemas-microsoft-com:vml" Requires="v">
                <p:oleObj name="Equation" r:id="rId5" imgW="1193760" imgH="482400" progId="Equation.DSMT4">
                  <p:embed/>
                </p:oleObj>
              </mc:Choice>
              <mc:Fallback>
                <p:oleObj name="Equation" r:id="rId5" imgW="1193760" imgH="4824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2408808"/>
                        <a:ext cx="2386012"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5" name="Object 13"/>
          <p:cNvGraphicFramePr>
            <a:graphicFrameLocks noChangeAspect="1"/>
          </p:cNvGraphicFramePr>
          <p:nvPr>
            <p:extLst>
              <p:ext uri="{D42A27DB-BD31-4B8C-83A1-F6EECF244321}">
                <p14:modId xmlns:p14="http://schemas.microsoft.com/office/powerpoint/2010/main" val="153490585"/>
              </p:ext>
            </p:extLst>
          </p:nvPr>
        </p:nvGraphicFramePr>
        <p:xfrm>
          <a:off x="1104900" y="3714752"/>
          <a:ext cx="3686175" cy="2441575"/>
        </p:xfrm>
        <a:graphic>
          <a:graphicData uri="http://schemas.openxmlformats.org/presentationml/2006/ole">
            <mc:AlternateContent xmlns:mc="http://schemas.openxmlformats.org/markup-compatibility/2006">
              <mc:Choice xmlns:v="urn:schemas-microsoft-com:vml" Requires="v">
                <p:oleObj name="Equation" r:id="rId7" imgW="1841400" imgH="1218960" progId="Equation.DSMT4">
                  <p:embed/>
                </p:oleObj>
              </mc:Choice>
              <mc:Fallback>
                <p:oleObj name="Equation" r:id="rId7" imgW="1841400" imgH="1218960" progId="Equation.DSMT4">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4900" y="3714752"/>
                        <a:ext cx="3686175"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57200" y="1357298"/>
            <a:ext cx="8229600" cy="4768865"/>
          </a:xfrm>
        </p:spPr>
        <p:txBody>
          <a:bodyPr>
            <a:normAutofit/>
          </a:bodyPr>
          <a:lstStyle/>
          <a:p>
            <a:pPr>
              <a:lnSpc>
                <a:spcPct val="110000"/>
              </a:lnSpc>
              <a:spcBef>
                <a:spcPts val="0"/>
              </a:spcBef>
              <a:buNone/>
            </a:pPr>
            <a:r>
              <a:rPr lang="en-US" sz="2200" dirty="0"/>
              <a:t>	</a:t>
            </a:r>
            <a:r>
              <a:rPr lang="el-GR" sz="2200" b="1" dirty="0"/>
              <a:t>Σύστημα γραμμικών εξισώσεων</a:t>
            </a:r>
            <a:endParaRPr lang="en-US" sz="2200" b="1" dirty="0"/>
          </a:p>
          <a:p>
            <a:pPr>
              <a:lnSpc>
                <a:spcPct val="110000"/>
              </a:lnSpc>
              <a:spcBef>
                <a:spcPts val="1200"/>
              </a:spcBef>
            </a:pPr>
            <a:endParaRPr lang="en-US" sz="2200" dirty="0"/>
          </a:p>
          <a:p>
            <a:pPr>
              <a:lnSpc>
                <a:spcPct val="110000"/>
              </a:lnSpc>
              <a:spcBef>
                <a:spcPts val="1200"/>
              </a:spcBef>
            </a:pPr>
            <a:endParaRPr lang="en-US" sz="2200" dirty="0"/>
          </a:p>
          <a:p>
            <a:pPr>
              <a:lnSpc>
                <a:spcPct val="110000"/>
              </a:lnSpc>
              <a:spcBef>
                <a:spcPts val="1200"/>
              </a:spcBef>
            </a:pPr>
            <a:endParaRPr lang="el-GR" sz="2200" dirty="0"/>
          </a:p>
          <a:p>
            <a:pPr>
              <a:lnSpc>
                <a:spcPct val="110000"/>
              </a:lnSpc>
              <a:spcBef>
                <a:spcPts val="3600"/>
              </a:spcBef>
              <a:buFont typeface="Wingdings" pitchFamily="2" charset="2"/>
              <a:buChar char="Ø"/>
            </a:pPr>
            <a:r>
              <a:rPr lang="el-GR" sz="2200" dirty="0"/>
              <a:t>Οι πραγματικοί ή μιγαδικοί αριθμοί</a:t>
            </a:r>
            <a:r>
              <a:rPr lang="en-US" sz="2200" dirty="0"/>
              <a:t>                                          </a:t>
            </a:r>
            <a:r>
              <a:rPr lang="el-GR" sz="2200" dirty="0"/>
              <a:t>του συστήματος ονομάζονται </a:t>
            </a:r>
            <a:r>
              <a:rPr lang="el-GR" sz="2200" b="1" dirty="0"/>
              <a:t>συντελεστές</a:t>
            </a:r>
            <a:r>
              <a:rPr lang="el-GR" sz="2200" dirty="0"/>
              <a:t> των </a:t>
            </a:r>
            <a:r>
              <a:rPr lang="el-GR" sz="2200" b="1" dirty="0"/>
              <a:t>αγνώστων</a:t>
            </a:r>
            <a:r>
              <a:rPr lang="el-GR" sz="2200" dirty="0"/>
              <a:t> ή </a:t>
            </a:r>
            <a:r>
              <a:rPr lang="el-GR" sz="2200" b="1" dirty="0"/>
              <a:t>μεταβλητών</a:t>
            </a:r>
          </a:p>
          <a:p>
            <a:pPr>
              <a:lnSpc>
                <a:spcPct val="110000"/>
              </a:lnSpc>
              <a:spcBef>
                <a:spcPts val="1800"/>
              </a:spcBef>
              <a:buFont typeface="Wingdings" pitchFamily="2" charset="2"/>
              <a:buChar char="Ø"/>
            </a:pPr>
            <a:r>
              <a:rPr lang="el-GR" sz="2200" dirty="0"/>
              <a:t>Οι πραγματικοί ή μιγαδικοί αριθμοί</a:t>
            </a:r>
            <a:r>
              <a:rPr lang="en-US" sz="2200" dirty="0"/>
              <a:t>                       </a:t>
            </a:r>
            <a:r>
              <a:rPr lang="el-GR" sz="2200" dirty="0"/>
              <a:t>ονομάζονται </a:t>
            </a:r>
            <a:r>
              <a:rPr lang="el-GR" sz="2200" b="1" dirty="0"/>
              <a:t>δεύτερα μέλη </a:t>
            </a:r>
            <a:r>
              <a:rPr lang="el-GR" sz="2200" dirty="0"/>
              <a:t>του συστήματος</a:t>
            </a:r>
            <a:r>
              <a:rPr lang="en-US" sz="2200" dirty="0"/>
              <a:t>.</a:t>
            </a:r>
            <a:endParaRPr lang="el-GR" sz="2200" dirty="0"/>
          </a:p>
        </p:txBody>
      </p:sp>
      <p:graphicFrame>
        <p:nvGraphicFramePr>
          <p:cNvPr id="4" name="3 - Αντικείμενο"/>
          <p:cNvGraphicFramePr>
            <a:graphicFrameLocks noChangeAspect="1"/>
          </p:cNvGraphicFramePr>
          <p:nvPr>
            <p:extLst>
              <p:ext uri="{D42A27DB-BD31-4B8C-83A1-F6EECF244321}">
                <p14:modId xmlns:p14="http://schemas.microsoft.com/office/powerpoint/2010/main" val="3710087262"/>
              </p:ext>
            </p:extLst>
          </p:nvPr>
        </p:nvGraphicFramePr>
        <p:xfrm>
          <a:off x="2677319" y="1903413"/>
          <a:ext cx="3789362" cy="1692275"/>
        </p:xfrm>
        <a:graphic>
          <a:graphicData uri="http://schemas.openxmlformats.org/presentationml/2006/ole">
            <mc:AlternateContent xmlns:mc="http://schemas.openxmlformats.org/markup-compatibility/2006">
              <mc:Choice xmlns:v="urn:schemas-microsoft-com:vml" Requires="v">
                <p:oleObj name="Equation" r:id="rId3" imgW="2108160" imgH="939600" progId="Equation.DSMT4">
                  <p:embed/>
                </p:oleObj>
              </mc:Choice>
              <mc:Fallback>
                <p:oleObj name="Equation" r:id="rId3" imgW="2108160" imgH="939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7319" y="1903413"/>
                        <a:ext cx="3789362" cy="169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21" name="Object 5"/>
          <p:cNvGraphicFramePr>
            <a:graphicFrameLocks noChangeAspect="1"/>
          </p:cNvGraphicFramePr>
          <p:nvPr>
            <p:extLst>
              <p:ext uri="{D42A27DB-BD31-4B8C-83A1-F6EECF244321}">
                <p14:modId xmlns:p14="http://schemas.microsoft.com/office/powerpoint/2010/main" val="1347966768"/>
              </p:ext>
            </p:extLst>
          </p:nvPr>
        </p:nvGraphicFramePr>
        <p:xfrm>
          <a:off x="2396456" y="4500570"/>
          <a:ext cx="1392237" cy="457200"/>
        </p:xfrm>
        <a:graphic>
          <a:graphicData uri="http://schemas.openxmlformats.org/presentationml/2006/ole">
            <mc:AlternateContent xmlns:mc="http://schemas.openxmlformats.org/markup-compatibility/2006">
              <mc:Choice xmlns:v="urn:schemas-microsoft-com:vml" Requires="v">
                <p:oleObj name="Equation" r:id="rId5" imgW="774360" imgH="253800" progId="Equation.DSMT4">
                  <p:embed/>
                </p:oleObj>
              </mc:Choice>
              <mc:Fallback>
                <p:oleObj name="Equation" r:id="rId5" imgW="77436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6456" y="4500570"/>
                        <a:ext cx="1392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2" name="Object 6"/>
          <p:cNvGraphicFramePr>
            <a:graphicFrameLocks noChangeAspect="1"/>
          </p:cNvGraphicFramePr>
          <p:nvPr>
            <p:extLst>
              <p:ext uri="{D42A27DB-BD31-4B8C-83A1-F6EECF244321}">
                <p14:modId xmlns:p14="http://schemas.microsoft.com/office/powerpoint/2010/main" val="991903536"/>
              </p:ext>
            </p:extLst>
          </p:nvPr>
        </p:nvGraphicFramePr>
        <p:xfrm>
          <a:off x="5016284" y="5114940"/>
          <a:ext cx="1347788" cy="457200"/>
        </p:xfrm>
        <a:graphic>
          <a:graphicData uri="http://schemas.openxmlformats.org/presentationml/2006/ole">
            <mc:AlternateContent xmlns:mc="http://schemas.openxmlformats.org/markup-compatibility/2006">
              <mc:Choice xmlns:v="urn:schemas-microsoft-com:vml" Requires="v">
                <p:oleObj name="Equation" r:id="rId7" imgW="749160" imgH="253800" progId="Equation.DSMT4">
                  <p:embed/>
                </p:oleObj>
              </mc:Choice>
              <mc:Fallback>
                <p:oleObj name="Equation" r:id="rId7" imgW="74916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6284" y="5114940"/>
                        <a:ext cx="1347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3" name="Object 7"/>
          <p:cNvGraphicFramePr>
            <a:graphicFrameLocks noChangeAspect="1"/>
          </p:cNvGraphicFramePr>
          <p:nvPr>
            <p:extLst>
              <p:ext uri="{D42A27DB-BD31-4B8C-83A1-F6EECF244321}">
                <p14:modId xmlns:p14="http://schemas.microsoft.com/office/powerpoint/2010/main" val="1480017747"/>
              </p:ext>
            </p:extLst>
          </p:nvPr>
        </p:nvGraphicFramePr>
        <p:xfrm>
          <a:off x="5000628" y="3757618"/>
          <a:ext cx="2536825" cy="457200"/>
        </p:xfrm>
        <a:graphic>
          <a:graphicData uri="http://schemas.openxmlformats.org/presentationml/2006/ole">
            <mc:AlternateContent xmlns:mc="http://schemas.openxmlformats.org/markup-compatibility/2006">
              <mc:Choice xmlns:v="urn:schemas-microsoft-com:vml" Requires="v">
                <p:oleObj name="Equation" r:id="rId9" imgW="1409400" imgH="253800" progId="Equation.DSMT4">
                  <p:embed/>
                </p:oleObj>
              </mc:Choice>
              <mc:Fallback>
                <p:oleObj name="Equation" r:id="rId9" imgW="140940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0628" y="3757618"/>
                        <a:ext cx="2536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Στάθμη Διανύσματος και Στάθμη Μητρώου </a:t>
            </a:r>
            <a:endParaRPr lang="en-US" dirty="0"/>
          </a:p>
        </p:txBody>
      </p:sp>
      <p:sp>
        <p:nvSpPr>
          <p:cNvPr id="3" name="2 - Θέση περιεχομένου"/>
          <p:cNvSpPr>
            <a:spLocks noGrp="1"/>
          </p:cNvSpPr>
          <p:nvPr>
            <p:ph idx="1"/>
          </p:nvPr>
        </p:nvSpPr>
        <p:spPr>
          <a:xfrm>
            <a:off x="457200" y="1587958"/>
            <a:ext cx="8229600" cy="4770000"/>
          </a:xfrm>
        </p:spPr>
        <p:txBody>
          <a:bodyPr>
            <a:normAutofit/>
          </a:bodyPr>
          <a:lstStyle/>
          <a:p>
            <a:r>
              <a:rPr lang="el-GR" sz="2400" dirty="0"/>
              <a:t>Όλες οι στάθμες ενός διανύσματος             με συνιστώσες </a:t>
            </a:r>
            <a:r>
              <a:rPr lang="el-GR" sz="2400" dirty="0">
                <a:solidFill>
                  <a:schemeClr val="bg1"/>
                </a:solidFill>
              </a:rPr>
              <a:t>…</a:t>
            </a:r>
            <a:r>
              <a:rPr lang="el-GR" sz="2400" dirty="0"/>
              <a:t> </a:t>
            </a:r>
            <a:r>
              <a:rPr lang="en-US" sz="2400" dirty="0"/>
              <a:t>		 </a:t>
            </a:r>
            <a:r>
              <a:rPr lang="el-GR" sz="2400" dirty="0"/>
              <a:t>εκφράζουν έναν μη αρνητικό αριθμό και ορίζονται ώστε να ικανοποιούν τις συνθήκες:</a:t>
            </a:r>
          </a:p>
          <a:p>
            <a:endParaRPr lang="el-GR" sz="2400" dirty="0"/>
          </a:p>
          <a:p>
            <a:endParaRPr lang="el-GR" sz="2400" dirty="0"/>
          </a:p>
          <a:p>
            <a:endParaRPr lang="el-GR" sz="2400" dirty="0"/>
          </a:p>
          <a:p>
            <a:endParaRPr lang="el-GR" sz="2400" dirty="0"/>
          </a:p>
          <a:p>
            <a:r>
              <a:rPr lang="el-GR" sz="2400" dirty="0"/>
              <a:t>Αν στη σχέση (γ) θέσουμε                   τότε:</a:t>
            </a:r>
          </a:p>
          <a:p>
            <a:pPr>
              <a:spcBef>
                <a:spcPts val="1200"/>
              </a:spcBef>
              <a:buNone/>
            </a:pPr>
            <a:endParaRPr lang="el-GR" sz="2400" dirty="0"/>
          </a:p>
          <a:p>
            <a:pPr>
              <a:spcBef>
                <a:spcPts val="2400"/>
              </a:spcBef>
              <a:buNone/>
            </a:pPr>
            <a:r>
              <a:rPr lang="el-GR" sz="2400" dirty="0"/>
              <a:t>	οπότε γενικά ισχύει ότι:</a:t>
            </a:r>
          </a:p>
        </p:txBody>
      </p:sp>
      <p:graphicFrame>
        <p:nvGraphicFramePr>
          <p:cNvPr id="28675" name="Object 28674"/>
          <p:cNvGraphicFramePr>
            <a:graphicFrameLocks noChangeAspect="1"/>
          </p:cNvGraphicFramePr>
          <p:nvPr>
            <p:extLst>
              <p:ext uri="{D42A27DB-BD31-4B8C-83A1-F6EECF244321}">
                <p14:modId xmlns:p14="http://schemas.microsoft.com/office/powerpoint/2010/main" val="2141349692"/>
              </p:ext>
            </p:extLst>
          </p:nvPr>
        </p:nvGraphicFramePr>
        <p:xfrm>
          <a:off x="857224" y="1947150"/>
          <a:ext cx="1573213" cy="508000"/>
        </p:xfrm>
        <a:graphic>
          <a:graphicData uri="http://schemas.openxmlformats.org/presentationml/2006/ole">
            <mc:AlternateContent xmlns:mc="http://schemas.openxmlformats.org/markup-compatibility/2006">
              <mc:Choice xmlns:v="urn:schemas-microsoft-com:vml" Requires="v">
                <p:oleObj name="Equation" r:id="rId2" imgW="787320" imgH="253800" progId="Equation.DSMT4">
                  <p:embed/>
                </p:oleObj>
              </mc:Choice>
              <mc:Fallback>
                <p:oleObj name="Equation" r:id="rId2" imgW="787320" imgH="253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24" y="1947150"/>
                        <a:ext cx="157321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28678" name="Object 6"/>
              <p:cNvSpPr txBox="1"/>
              <p:nvPr/>
            </p:nvSpPr>
            <p:spPr bwMode="auto">
              <a:xfrm>
                <a:off x="5248275" y="1587500"/>
                <a:ext cx="863600" cy="4064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l-GR" i="1">
                          <a:solidFill>
                            <a:srgbClr val="000000"/>
                          </a:solidFill>
                          <a:latin typeface="Cambria Math" panose="02040503050406030204" pitchFamily="18" charset="0"/>
                        </a:rPr>
                        <m:t>𝑥</m:t>
                      </m:r>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r>
                            <a:rPr lang="el-GR" i="1">
                              <a:solidFill>
                                <a:srgbClr val="000000"/>
                              </a:solidFill>
                              <a:latin typeface="Cambria Math" panose="02040503050406030204" pitchFamily="18" charset="0"/>
                            </a:rPr>
                            <m:t>ℂ</m:t>
                          </m:r>
                        </m:e>
                        <m:sup>
                          <m:r>
                            <a:rPr lang="el-GR" i="1">
                              <a:solidFill>
                                <a:srgbClr val="000000"/>
                              </a:solidFill>
                              <a:latin typeface="Cambria Math" panose="02040503050406030204" pitchFamily="18" charset="0"/>
                            </a:rPr>
                            <m:t>𝑛</m:t>
                          </m:r>
                        </m:sup>
                      </m:sSup>
                    </m:oMath>
                  </m:oMathPara>
                </a14:m>
                <a:endParaRPr lang="el-GR" dirty="0"/>
              </a:p>
            </p:txBody>
          </p:sp>
        </mc:Choice>
        <mc:Fallback>
          <p:sp>
            <p:nvSpPr>
              <p:cNvPr id="28678" name="Object 6"/>
              <p:cNvSpPr txBox="1">
                <a:spLocks noRot="1" noChangeAspect="1" noMove="1" noResize="1" noEditPoints="1" noAdjustHandles="1" noChangeArrowheads="1" noChangeShapeType="1" noTextEdit="1"/>
              </p:cNvSpPr>
              <p:nvPr/>
            </p:nvSpPr>
            <p:spPr bwMode="auto">
              <a:xfrm>
                <a:off x="5248275" y="1587500"/>
                <a:ext cx="863600" cy="406400"/>
              </a:xfrm>
              <a:prstGeom prst="rect">
                <a:avLst/>
              </a:prstGeom>
              <a:blipFill>
                <a:blip r:embed="rId4"/>
                <a:stretch>
                  <a:fillRect/>
                </a:stretch>
              </a:blipFill>
              <a:ln>
                <a:noFill/>
              </a:ln>
              <a:effectLst/>
            </p:spPr>
            <p:txBody>
              <a:bodyPr/>
              <a:lstStyle/>
              <a:p>
                <a:r>
                  <a:rPr lang="el-GR">
                    <a:noFill/>
                  </a:rPr>
                  <a:t> </a:t>
                </a:r>
              </a:p>
            </p:txBody>
          </p:sp>
        </mc:Fallback>
      </mc:AlternateContent>
      <p:graphicFrame>
        <p:nvGraphicFramePr>
          <p:cNvPr id="30730" name="Object 10"/>
          <p:cNvGraphicFramePr>
            <a:graphicFrameLocks noChangeAspect="1"/>
          </p:cNvGraphicFramePr>
          <p:nvPr>
            <p:extLst>
              <p:ext uri="{D42A27DB-BD31-4B8C-83A1-F6EECF244321}">
                <p14:modId xmlns:p14="http://schemas.microsoft.com/office/powerpoint/2010/main" val="1763064693"/>
              </p:ext>
            </p:extLst>
          </p:nvPr>
        </p:nvGraphicFramePr>
        <p:xfrm>
          <a:off x="857224" y="2775525"/>
          <a:ext cx="5265738" cy="1527175"/>
        </p:xfrm>
        <a:graphic>
          <a:graphicData uri="http://schemas.openxmlformats.org/presentationml/2006/ole">
            <mc:AlternateContent xmlns:mc="http://schemas.openxmlformats.org/markup-compatibility/2006">
              <mc:Choice xmlns:v="urn:schemas-microsoft-com:vml" Requires="v">
                <p:oleObj name="Equation" r:id="rId5" imgW="2628720" imgH="761760" progId="Equation.DSMT4">
                  <p:embed/>
                </p:oleObj>
              </mc:Choice>
              <mc:Fallback>
                <p:oleObj name="Equation" r:id="rId5" imgW="2628720" imgH="761760" progId="Equation.DSMT4">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24" y="2775525"/>
                        <a:ext cx="5265738"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31" name="Object 11"/>
          <p:cNvGraphicFramePr>
            <a:graphicFrameLocks noChangeAspect="1"/>
          </p:cNvGraphicFramePr>
          <p:nvPr>
            <p:extLst>
              <p:ext uri="{D42A27DB-BD31-4B8C-83A1-F6EECF244321}">
                <p14:modId xmlns:p14="http://schemas.microsoft.com/office/powerpoint/2010/main" val="1392434196"/>
              </p:ext>
            </p:extLst>
          </p:nvPr>
        </p:nvGraphicFramePr>
        <p:xfrm>
          <a:off x="4152901" y="4641564"/>
          <a:ext cx="1223963" cy="331788"/>
        </p:xfrm>
        <a:graphic>
          <a:graphicData uri="http://schemas.openxmlformats.org/presentationml/2006/ole">
            <mc:AlternateContent xmlns:mc="http://schemas.openxmlformats.org/markup-compatibility/2006">
              <mc:Choice xmlns:v="urn:schemas-microsoft-com:vml" Requires="v">
                <p:oleObj name="Equation" r:id="rId7" imgW="609480" imgH="164880" progId="Equation.DSMT4">
                  <p:embed/>
                </p:oleObj>
              </mc:Choice>
              <mc:Fallback>
                <p:oleObj name="Equation" r:id="rId7" imgW="609480" imgH="164880" progId="Equation.DSMT4">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2901" y="4641564"/>
                        <a:ext cx="122396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32" name="Object 12"/>
          <p:cNvGraphicFramePr>
            <a:graphicFrameLocks noChangeAspect="1"/>
          </p:cNvGraphicFramePr>
          <p:nvPr>
            <p:extLst>
              <p:ext uri="{D42A27DB-BD31-4B8C-83A1-F6EECF244321}">
                <p14:modId xmlns:p14="http://schemas.microsoft.com/office/powerpoint/2010/main" val="2214127473"/>
              </p:ext>
            </p:extLst>
          </p:nvPr>
        </p:nvGraphicFramePr>
        <p:xfrm>
          <a:off x="2212975" y="5094289"/>
          <a:ext cx="4719638" cy="508000"/>
        </p:xfrm>
        <a:graphic>
          <a:graphicData uri="http://schemas.openxmlformats.org/presentationml/2006/ole">
            <mc:AlternateContent xmlns:mc="http://schemas.openxmlformats.org/markup-compatibility/2006">
              <mc:Choice xmlns:v="urn:schemas-microsoft-com:vml" Requires="v">
                <p:oleObj name="Equation" r:id="rId9" imgW="2361960" imgH="253800" progId="Equation.DSMT4">
                  <p:embed/>
                </p:oleObj>
              </mc:Choice>
              <mc:Fallback>
                <p:oleObj name="Equation" r:id="rId9" imgW="2361960" imgH="253800" progId="Equation.DSMT4">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2975" y="5094289"/>
                        <a:ext cx="4719638"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33" name="Object 30732"/>
          <p:cNvGraphicFramePr>
            <a:graphicFrameLocks noChangeAspect="1"/>
          </p:cNvGraphicFramePr>
          <p:nvPr>
            <p:extLst>
              <p:ext uri="{D42A27DB-BD31-4B8C-83A1-F6EECF244321}">
                <p14:modId xmlns:p14="http://schemas.microsoft.com/office/powerpoint/2010/main" val="425807750"/>
              </p:ext>
            </p:extLst>
          </p:nvPr>
        </p:nvGraphicFramePr>
        <p:xfrm>
          <a:off x="3937011" y="5708799"/>
          <a:ext cx="2206625" cy="508000"/>
        </p:xfrm>
        <a:graphic>
          <a:graphicData uri="http://schemas.openxmlformats.org/presentationml/2006/ole">
            <mc:AlternateContent xmlns:mc="http://schemas.openxmlformats.org/markup-compatibility/2006">
              <mc:Choice xmlns:v="urn:schemas-microsoft-com:vml" Requires="v">
                <p:oleObj name="Equation" r:id="rId11" imgW="1104840" imgH="253800" progId="Equation.DSMT4">
                  <p:embed/>
                </p:oleObj>
              </mc:Choice>
              <mc:Fallback>
                <p:oleObj name="Equation" r:id="rId11" imgW="1104840" imgH="253800" progId="Equation.DSMT4">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37011" y="5708799"/>
                        <a:ext cx="220662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Στάθμη Διανύσματος και Στάθμη Μητρώου </a:t>
            </a:r>
            <a:endParaRPr lang="en-US" dirty="0"/>
          </a:p>
        </p:txBody>
      </p:sp>
      <p:sp>
        <p:nvSpPr>
          <p:cNvPr id="3" name="2 - Θέση περιεχομένου"/>
          <p:cNvSpPr>
            <a:spLocks noGrp="1"/>
          </p:cNvSpPr>
          <p:nvPr>
            <p:ph idx="1"/>
          </p:nvPr>
        </p:nvSpPr>
        <p:spPr>
          <a:xfrm>
            <a:off x="457200" y="1516520"/>
            <a:ext cx="8229600" cy="4770000"/>
          </a:xfrm>
        </p:spPr>
        <p:txBody>
          <a:bodyPr>
            <a:normAutofit/>
          </a:bodyPr>
          <a:lstStyle/>
          <a:p>
            <a:pPr marL="0" indent="0">
              <a:buNone/>
              <a:tabLst>
                <a:tab pos="0" algn="l"/>
              </a:tabLst>
            </a:pPr>
            <a:r>
              <a:rPr lang="el-GR" sz="2400" dirty="0"/>
              <a:t>Με ανάλογο τρόπο ορίζεται και η </a:t>
            </a:r>
            <a:r>
              <a:rPr lang="el-GR" sz="2400" b="1" dirty="0"/>
              <a:t>στάθμη ενός μητρώου</a:t>
            </a:r>
          </a:p>
          <a:p>
            <a:r>
              <a:rPr lang="el-GR" sz="2400" dirty="0"/>
              <a:t>Αν                 είναι ένα μητρώο με στοιχεία                                </a:t>
            </a:r>
            <a:r>
              <a:rPr lang="en-US" sz="2400" dirty="0"/>
              <a:t>	          </a:t>
            </a:r>
            <a:r>
              <a:rPr lang="el-GR" sz="2400" dirty="0"/>
              <a:t>τότε η στάθμη         εκφράζει έναν μη αρνητικό αριθμό και ορίζεται ώστε να ικανοποιεί τις συνθήκες:</a:t>
            </a:r>
          </a:p>
          <a:p>
            <a:endParaRPr lang="el-GR" sz="2400" dirty="0"/>
          </a:p>
          <a:p>
            <a:endParaRPr lang="el-GR" sz="2400" dirty="0"/>
          </a:p>
          <a:p>
            <a:endParaRPr lang="el-GR" sz="2400" dirty="0"/>
          </a:p>
          <a:p>
            <a:endParaRPr lang="el-GR" sz="2400" dirty="0"/>
          </a:p>
          <a:p>
            <a:endParaRPr lang="el-GR" sz="2400" dirty="0"/>
          </a:p>
          <a:p>
            <a:pPr>
              <a:spcBef>
                <a:spcPts val="1800"/>
              </a:spcBef>
              <a:buNone/>
            </a:pPr>
            <a:r>
              <a:rPr lang="el-GR" sz="2400" b="1" dirty="0"/>
              <a:t>	</a:t>
            </a:r>
            <a:r>
              <a:rPr lang="en-US" sz="2400" b="1" dirty="0"/>
              <a:t>Frobenius </a:t>
            </a:r>
            <a:r>
              <a:rPr lang="el-GR" sz="2400" b="1" dirty="0"/>
              <a:t>στάθμη:</a:t>
            </a:r>
            <a:endParaRPr lang="en-US" sz="2400" b="1" dirty="0"/>
          </a:p>
        </p:txBody>
      </p:sp>
      <mc:AlternateContent xmlns:mc="http://schemas.openxmlformats.org/markup-compatibility/2006">
        <mc:Choice xmlns:a14="http://schemas.microsoft.com/office/drawing/2010/main" Requires="a14">
          <p:sp>
            <p:nvSpPr>
              <p:cNvPr id="31747" name="Object 31746"/>
              <p:cNvSpPr txBox="1"/>
              <p:nvPr/>
            </p:nvSpPr>
            <p:spPr bwMode="auto">
              <a:xfrm>
                <a:off x="1225550" y="1968500"/>
                <a:ext cx="1119188" cy="3810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sty m:val="p"/>
                        </m:rPr>
                        <a:rPr lang="el-GR" i="1">
                          <a:solidFill>
                            <a:srgbClr val="000000"/>
                          </a:solidFill>
                          <a:latin typeface="Cambria Math" panose="02040503050406030204" pitchFamily="18" charset="0"/>
                        </a:rPr>
                        <m:t>Α</m:t>
                      </m:r>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r>
                            <a:rPr lang="el-GR" i="1">
                              <a:solidFill>
                                <a:srgbClr val="000000"/>
                              </a:solidFill>
                              <a:latin typeface="Cambria Math" panose="02040503050406030204" pitchFamily="18" charset="0"/>
                            </a:rPr>
                            <m:t>ℂ</m:t>
                          </m:r>
                        </m:e>
                        <m:sup>
                          <m:r>
                            <a:rPr lang="el-GR" i="1">
                              <a:solidFill>
                                <a:srgbClr val="000000"/>
                              </a:solidFill>
                              <a:latin typeface="Cambria Math" panose="02040503050406030204" pitchFamily="18" charset="0"/>
                            </a:rPr>
                            <m:t>𝑚</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𝑛</m:t>
                          </m:r>
                        </m:sup>
                      </m:sSup>
                    </m:oMath>
                  </m:oMathPara>
                </a14:m>
                <a:endParaRPr lang="el-GR" dirty="0"/>
              </a:p>
            </p:txBody>
          </p:sp>
        </mc:Choice>
        <mc:Fallback>
          <p:sp>
            <p:nvSpPr>
              <p:cNvPr id="31747" name="Object 31746"/>
              <p:cNvSpPr txBox="1">
                <a:spLocks noRot="1" noChangeAspect="1" noMove="1" noResize="1" noEditPoints="1" noAdjustHandles="1" noChangeArrowheads="1" noChangeShapeType="1" noTextEdit="1"/>
              </p:cNvSpPr>
              <p:nvPr/>
            </p:nvSpPr>
            <p:spPr bwMode="auto">
              <a:xfrm>
                <a:off x="1225550" y="1968500"/>
                <a:ext cx="1119188" cy="381000"/>
              </a:xfrm>
              <a:prstGeom prst="rect">
                <a:avLst/>
              </a:prstGeom>
              <a:blipFill>
                <a:blip r:embed="rId2"/>
                <a:stretch>
                  <a:fillRect/>
                </a:stretch>
              </a:blipFill>
              <a:ln>
                <a:noFill/>
              </a:ln>
              <a:effectLst/>
            </p:spPr>
            <p:txBody>
              <a:bodyPr/>
              <a:lstStyle/>
              <a:p>
                <a:r>
                  <a:rPr lang="el-GR">
                    <a:noFill/>
                  </a:rPr>
                  <a:t> </a:t>
                </a:r>
              </a:p>
            </p:txBody>
          </p:sp>
        </mc:Fallback>
      </mc:AlternateContent>
      <p:graphicFrame>
        <p:nvGraphicFramePr>
          <p:cNvPr id="31748" name="Object 4"/>
          <p:cNvGraphicFramePr>
            <a:graphicFrameLocks noChangeAspect="1"/>
          </p:cNvGraphicFramePr>
          <p:nvPr>
            <p:extLst>
              <p:ext uri="{D42A27DB-BD31-4B8C-83A1-F6EECF244321}">
                <p14:modId xmlns:p14="http://schemas.microsoft.com/office/powerpoint/2010/main" val="3770480940"/>
              </p:ext>
            </p:extLst>
          </p:nvPr>
        </p:nvGraphicFramePr>
        <p:xfrm>
          <a:off x="6143636" y="1955801"/>
          <a:ext cx="1801812" cy="508000"/>
        </p:xfrm>
        <a:graphic>
          <a:graphicData uri="http://schemas.openxmlformats.org/presentationml/2006/ole">
            <mc:AlternateContent xmlns:mc="http://schemas.openxmlformats.org/markup-compatibility/2006">
              <mc:Choice xmlns:v="urn:schemas-microsoft-com:vml" Requires="v">
                <p:oleObj name="Equation" r:id="rId3" imgW="901440" imgH="253800" progId="Equation.DSMT4">
                  <p:embed/>
                </p:oleObj>
              </mc:Choice>
              <mc:Fallback>
                <p:oleObj name="Equation" r:id="rId3" imgW="901440" imgH="2538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36" y="1955801"/>
                        <a:ext cx="1801812"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9" name="Object 5"/>
          <p:cNvGraphicFramePr>
            <a:graphicFrameLocks noChangeAspect="1"/>
          </p:cNvGraphicFramePr>
          <p:nvPr>
            <p:extLst>
              <p:ext uri="{D42A27DB-BD31-4B8C-83A1-F6EECF244321}">
                <p14:modId xmlns:p14="http://schemas.microsoft.com/office/powerpoint/2010/main" val="2396145328"/>
              </p:ext>
            </p:extLst>
          </p:nvPr>
        </p:nvGraphicFramePr>
        <p:xfrm>
          <a:off x="842231" y="2323563"/>
          <a:ext cx="1292225" cy="506412"/>
        </p:xfrm>
        <a:graphic>
          <a:graphicData uri="http://schemas.openxmlformats.org/presentationml/2006/ole">
            <mc:AlternateContent xmlns:mc="http://schemas.openxmlformats.org/markup-compatibility/2006">
              <mc:Choice xmlns:v="urn:schemas-microsoft-com:vml" Requires="v">
                <p:oleObj name="Equation" r:id="rId5" imgW="647640" imgH="253800" progId="Equation.DSMT4">
                  <p:embed/>
                </p:oleObj>
              </mc:Choice>
              <mc:Fallback>
                <p:oleObj name="Equation" r:id="rId5" imgW="647640" imgH="2538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231" y="2323563"/>
                        <a:ext cx="1292225"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0" name="Object 6"/>
          <p:cNvGraphicFramePr>
            <a:graphicFrameLocks noChangeAspect="1"/>
          </p:cNvGraphicFramePr>
          <p:nvPr>
            <p:extLst>
              <p:ext uri="{D42A27DB-BD31-4B8C-83A1-F6EECF244321}">
                <p14:modId xmlns:p14="http://schemas.microsoft.com/office/powerpoint/2010/main" val="1890053330"/>
              </p:ext>
            </p:extLst>
          </p:nvPr>
        </p:nvGraphicFramePr>
        <p:xfrm>
          <a:off x="4004107" y="2329720"/>
          <a:ext cx="482600" cy="508000"/>
        </p:xfrm>
        <a:graphic>
          <a:graphicData uri="http://schemas.openxmlformats.org/presentationml/2006/ole">
            <mc:AlternateContent xmlns:mc="http://schemas.openxmlformats.org/markup-compatibility/2006">
              <mc:Choice xmlns:v="urn:schemas-microsoft-com:vml" Requires="v">
                <p:oleObj name="Equation" r:id="rId7" imgW="241200" imgH="253800" progId="Equation.DSMT4">
                  <p:embed/>
                </p:oleObj>
              </mc:Choice>
              <mc:Fallback>
                <p:oleObj name="Equation" r:id="rId7" imgW="241200" imgH="2538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4107" y="2329720"/>
                        <a:ext cx="4826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31751" name="Object 7"/>
              <p:cNvSpPr txBox="1"/>
              <p:nvPr/>
            </p:nvSpPr>
            <p:spPr bwMode="auto">
              <a:xfrm>
                <a:off x="915988" y="3203575"/>
                <a:ext cx="6176292" cy="20828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d>
                        <m:dPr>
                          <m:ctrlPr>
                            <a:rPr lang="el-GR" sz="2400" i="1">
                              <a:solidFill>
                                <a:srgbClr val="000000"/>
                              </a:solidFill>
                              <a:latin typeface="Cambria Math" panose="02040503050406030204" pitchFamily="18" charset="0"/>
                            </a:rPr>
                          </m:ctrlPr>
                        </m:dPr>
                        <m:e>
                          <m:r>
                            <m:rPr>
                              <m:sty m:val="p"/>
                            </m:rPr>
                            <a:rPr lang="el-GR" sz="2400" i="0">
                              <a:solidFill>
                                <a:srgbClr val="000000"/>
                              </a:solidFill>
                              <a:latin typeface="Cambria Math" panose="02040503050406030204" pitchFamily="18" charset="0"/>
                            </a:rPr>
                            <m:t>α</m:t>
                          </m:r>
                        </m:e>
                      </m:d>
                      <m:r>
                        <a:rPr lang="el-GR" sz="2400" i="0">
                          <a:solidFill>
                            <a:srgbClr val="000000"/>
                          </a:solidFill>
                          <a:latin typeface="Cambria Math" panose="02040503050406030204" pitchFamily="18" charset="0"/>
                        </a:rPr>
                        <m:t> </m:t>
                      </m:r>
                      <m:d>
                        <m:dPr>
                          <m:begChr m:val="‖"/>
                          <m:endChr m:val="‖"/>
                          <m:ctrlPr>
                            <a:rPr lang="el-GR" sz="2400" i="1">
                              <a:solidFill>
                                <a:srgbClr val="000000"/>
                              </a:solidFill>
                              <a:latin typeface="Cambria Math" panose="02040503050406030204" pitchFamily="18" charset="0"/>
                            </a:rPr>
                          </m:ctrlPr>
                        </m:dPr>
                        <m:e>
                          <m:r>
                            <a:rPr lang="el-GR" sz="2400" i="1">
                              <a:solidFill>
                                <a:srgbClr val="000000"/>
                              </a:solidFill>
                              <a:latin typeface="Cambria Math" panose="02040503050406030204" pitchFamily="18" charset="0"/>
                            </a:rPr>
                            <m:t>𝐴</m:t>
                          </m:r>
                        </m:e>
                      </m:d>
                      <m:r>
                        <a:rPr lang="el-GR" sz="2400" i="1">
                          <a:solidFill>
                            <a:srgbClr val="000000"/>
                          </a:solidFill>
                          <a:latin typeface="Cambria Math" panose="02040503050406030204" pitchFamily="18" charset="0"/>
                        </a:rPr>
                        <m:t>&gt;0,</m:t>
                      </m:r>
                      <m:r>
                        <m:rPr>
                          <m:nor/>
                        </m:rPr>
                        <a:rPr lang="el-GR" sz="2400" i="0">
                          <a:solidFill>
                            <a:srgbClr val="000000"/>
                          </a:solidFill>
                          <a:latin typeface="Cambria Math" panose="02040503050406030204" pitchFamily="18" charset="0"/>
                        </a:rPr>
                        <m:t> </m:t>
                      </m:r>
                      <m:r>
                        <m:rPr>
                          <m:nor/>
                        </m:rPr>
                        <a:rPr lang="el-GR" sz="2400" i="0">
                          <a:solidFill>
                            <a:srgbClr val="000000"/>
                          </a:solidFill>
                          <a:latin typeface="Cambria Math" panose="02040503050406030204" pitchFamily="18" charset="0"/>
                        </a:rPr>
                        <m:t>εκτός</m:t>
                      </m:r>
                      <m:r>
                        <m:rPr>
                          <m:nor/>
                        </m:rPr>
                        <a:rPr lang="el-GR" sz="2400" i="0">
                          <a:solidFill>
                            <a:srgbClr val="000000"/>
                          </a:solidFill>
                          <a:latin typeface="Cambria Math" panose="02040503050406030204" pitchFamily="18" charset="0"/>
                        </a:rPr>
                        <m:t> </m:t>
                      </m:r>
                      <m:r>
                        <m:rPr>
                          <m:nor/>
                        </m:rPr>
                        <a:rPr lang="el-GR" sz="2400" i="0">
                          <a:solidFill>
                            <a:srgbClr val="000000"/>
                          </a:solidFill>
                          <a:latin typeface="Cambria Math" panose="02040503050406030204" pitchFamily="18" charset="0"/>
                        </a:rPr>
                        <m:t>αν</m:t>
                      </m:r>
                      <m:r>
                        <m:rPr>
                          <m:nor/>
                        </m:rPr>
                        <a:rPr lang="el-GR" sz="2400" i="0">
                          <a:solidFill>
                            <a:srgbClr val="000000"/>
                          </a:solidFill>
                          <a:latin typeface="Cambria Math" panose="02040503050406030204" pitchFamily="18" charset="0"/>
                        </a:rPr>
                        <m:t> </m:t>
                      </m:r>
                      <m:r>
                        <m:rPr>
                          <m:nor/>
                        </m:rPr>
                        <a:rPr lang="el-GR" sz="2400" i="0">
                          <a:solidFill>
                            <a:srgbClr val="000000"/>
                          </a:solidFill>
                          <a:latin typeface="Cambria Math" panose="02040503050406030204" pitchFamily="18" charset="0"/>
                        </a:rPr>
                        <m:t>A</m:t>
                      </m:r>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𝑂</m:t>
                      </m:r>
                      <m:r>
                        <a:rPr lang="el-GR" sz="2400" i="1">
                          <a:solidFill>
                            <a:srgbClr val="000000"/>
                          </a:solidFill>
                          <a:latin typeface="Cambria Math" panose="02040503050406030204" pitchFamily="18" charset="0"/>
                        </a:rPr>
                        <m:t>,</m:t>
                      </m:r>
                      <m:r>
                        <m:rPr>
                          <m:nor/>
                        </m:rPr>
                        <a:rPr lang="el-GR" sz="2400" i="0">
                          <a:solidFill>
                            <a:srgbClr val="000000"/>
                          </a:solidFill>
                          <a:latin typeface="Cambria Math" panose="02040503050406030204" pitchFamily="18" charset="0"/>
                        </a:rPr>
                        <m:t> </m:t>
                      </m:r>
                      <m:r>
                        <m:rPr>
                          <m:nor/>
                        </m:rPr>
                        <a:rPr lang="el-GR" sz="2400" i="0">
                          <a:solidFill>
                            <a:srgbClr val="000000"/>
                          </a:solidFill>
                          <a:latin typeface="Cambria Math" panose="02040503050406030204" pitchFamily="18" charset="0"/>
                        </a:rPr>
                        <m:t>οπότε</m:t>
                      </m:r>
                      <m:r>
                        <m:rPr>
                          <m:nor/>
                        </m:rPr>
                        <a:rPr lang="el-GR" sz="2400" i="0">
                          <a:solidFill>
                            <a:srgbClr val="000000"/>
                          </a:solidFill>
                          <a:latin typeface="Cambria Math" panose="02040503050406030204" pitchFamily="18" charset="0"/>
                        </a:rPr>
                        <m:t> </m:t>
                      </m:r>
                      <m:d>
                        <m:dPr>
                          <m:begChr m:val="‖"/>
                          <m:endChr m:val="‖"/>
                          <m:ctrlPr>
                            <a:rPr lang="el-GR" sz="2400" i="1">
                              <a:solidFill>
                                <a:srgbClr val="000000"/>
                              </a:solidFill>
                              <a:latin typeface="Cambria Math" panose="02040503050406030204" pitchFamily="18" charset="0"/>
                            </a:rPr>
                          </m:ctrlPr>
                        </m:dPr>
                        <m:e>
                          <m:r>
                            <a:rPr lang="el-GR" sz="2400" i="1">
                              <a:solidFill>
                                <a:srgbClr val="000000"/>
                              </a:solidFill>
                              <a:latin typeface="Cambria Math" panose="02040503050406030204" pitchFamily="18" charset="0"/>
                            </a:rPr>
                            <m:t>𝑂</m:t>
                          </m:r>
                        </m:e>
                      </m:d>
                      <m:r>
                        <a:rPr lang="el-GR" sz="2400" i="1">
                          <a:solidFill>
                            <a:srgbClr val="000000"/>
                          </a:solidFill>
                          <a:latin typeface="Cambria Math" panose="02040503050406030204" pitchFamily="18" charset="0"/>
                        </a:rPr>
                        <m:t>=0,</m:t>
                      </m:r>
                    </m:oMath>
                    <m:oMath xmlns:m="http://schemas.openxmlformats.org/officeDocument/2006/math">
                      <m:d>
                        <m:dPr>
                          <m:ctrlPr>
                            <a:rPr lang="el-GR" sz="2400" i="1">
                              <a:solidFill>
                                <a:srgbClr val="000000"/>
                              </a:solidFill>
                              <a:latin typeface="Cambria Math" panose="02040503050406030204" pitchFamily="18" charset="0"/>
                            </a:rPr>
                          </m:ctrlPr>
                        </m:dPr>
                        <m:e>
                          <m:r>
                            <m:rPr>
                              <m:sty m:val="p"/>
                            </m:rPr>
                            <a:rPr lang="el-GR" sz="2400" i="0">
                              <a:solidFill>
                                <a:srgbClr val="000000"/>
                              </a:solidFill>
                              <a:latin typeface="Cambria Math" panose="02040503050406030204" pitchFamily="18" charset="0"/>
                            </a:rPr>
                            <m:t>β</m:t>
                          </m:r>
                        </m:e>
                      </m:d>
                      <m:r>
                        <a:rPr lang="el-GR" sz="2400" i="0">
                          <a:solidFill>
                            <a:srgbClr val="000000"/>
                          </a:solidFill>
                          <a:latin typeface="Cambria Math" panose="02040503050406030204" pitchFamily="18" charset="0"/>
                        </a:rPr>
                        <m:t> </m:t>
                      </m:r>
                      <m:d>
                        <m:dPr>
                          <m:begChr m:val="‖"/>
                          <m:endChr m:val="‖"/>
                          <m:ctrlPr>
                            <a:rPr lang="el-GR" sz="2400" i="1">
                              <a:solidFill>
                                <a:srgbClr val="000000"/>
                              </a:solidFill>
                              <a:latin typeface="Cambria Math" panose="02040503050406030204" pitchFamily="18" charset="0"/>
                            </a:rPr>
                          </m:ctrlPr>
                        </m:dPr>
                        <m:e>
                          <m:r>
                            <a:rPr lang="el-GR" sz="2400" i="1">
                              <a:solidFill>
                                <a:srgbClr val="000000"/>
                              </a:solidFill>
                              <a:latin typeface="Cambria Math" panose="02040503050406030204" pitchFamily="18" charset="0"/>
                            </a:rPr>
                            <m:t>𝑐𝐴</m:t>
                          </m:r>
                        </m:e>
                      </m:d>
                      <m:r>
                        <a:rPr lang="el-GR" sz="2400" i="1">
                          <a:solidFill>
                            <a:srgbClr val="000000"/>
                          </a:solidFill>
                          <a:latin typeface="Cambria Math" panose="02040503050406030204" pitchFamily="18" charset="0"/>
                        </a:rPr>
                        <m:t>=</m:t>
                      </m:r>
                      <m:d>
                        <m:dPr>
                          <m:begChr m:val="|"/>
                          <m:endChr m:val="|"/>
                          <m:ctrlPr>
                            <a:rPr lang="el-GR" sz="2400" i="1">
                              <a:solidFill>
                                <a:srgbClr val="000000"/>
                              </a:solidFill>
                              <a:latin typeface="Cambria Math" panose="02040503050406030204" pitchFamily="18" charset="0"/>
                            </a:rPr>
                          </m:ctrlPr>
                        </m:dPr>
                        <m:e>
                          <m:r>
                            <a:rPr lang="el-GR" sz="2400" i="1">
                              <a:solidFill>
                                <a:srgbClr val="000000"/>
                              </a:solidFill>
                              <a:latin typeface="Cambria Math" panose="02040503050406030204" pitchFamily="18" charset="0"/>
                            </a:rPr>
                            <m:t>𝑐</m:t>
                          </m:r>
                        </m:e>
                      </m:d>
                      <m:d>
                        <m:dPr>
                          <m:begChr m:val="‖"/>
                          <m:endChr m:val="‖"/>
                          <m:ctrlPr>
                            <a:rPr lang="el-GR" sz="2400" i="1">
                              <a:solidFill>
                                <a:srgbClr val="000000"/>
                              </a:solidFill>
                              <a:latin typeface="Cambria Math" panose="02040503050406030204" pitchFamily="18" charset="0"/>
                            </a:rPr>
                          </m:ctrlPr>
                        </m:dPr>
                        <m:e>
                          <m:r>
                            <a:rPr lang="el-GR" sz="2400" i="1">
                              <a:solidFill>
                                <a:srgbClr val="000000"/>
                              </a:solidFill>
                              <a:latin typeface="Cambria Math" panose="02040503050406030204" pitchFamily="18" charset="0"/>
                            </a:rPr>
                            <m:t>𝐴</m:t>
                          </m:r>
                        </m:e>
                      </m:d>
                      <m:r>
                        <a:rPr lang="el-GR" sz="2400" i="1">
                          <a:solidFill>
                            <a:srgbClr val="000000"/>
                          </a:solidFill>
                          <a:latin typeface="Cambria Math" panose="02040503050406030204" pitchFamily="18" charset="0"/>
                        </a:rPr>
                        <m:t>,</m:t>
                      </m:r>
                      <m:r>
                        <m:rPr>
                          <m:nor/>
                        </m:rPr>
                        <a:rPr lang="el-GR" sz="2400" i="0">
                          <a:solidFill>
                            <a:srgbClr val="000000"/>
                          </a:solidFill>
                          <a:latin typeface="Cambria Math" panose="02040503050406030204" pitchFamily="18" charset="0"/>
                        </a:rPr>
                        <m:t> </m:t>
                      </m:r>
                      <m:r>
                        <m:rPr>
                          <m:nor/>
                        </m:rPr>
                        <a:rPr lang="el-GR" sz="2400" i="0">
                          <a:solidFill>
                            <a:srgbClr val="000000"/>
                          </a:solidFill>
                          <a:latin typeface="Cambria Math" panose="02040503050406030204" pitchFamily="18" charset="0"/>
                        </a:rPr>
                        <m:t>όπου</m:t>
                      </m:r>
                      <m:r>
                        <m:rPr>
                          <m:nor/>
                        </m:rPr>
                        <a:rPr lang="el-GR" sz="2400" i="0">
                          <a:solidFill>
                            <a:srgbClr val="000000"/>
                          </a:solidFill>
                          <a:latin typeface="Cambria Math" panose="02040503050406030204" pitchFamily="18" charset="0"/>
                        </a:rPr>
                        <m:t> </m:t>
                      </m:r>
                      <m:r>
                        <m:rPr>
                          <m:nor/>
                        </m:rPr>
                        <a:rPr lang="el-GR" sz="2400" i="0">
                          <a:solidFill>
                            <a:srgbClr val="000000"/>
                          </a:solidFill>
                          <a:latin typeface="Cambria Math" panose="02040503050406030204" pitchFamily="18" charset="0"/>
                        </a:rPr>
                        <m:t>c</m:t>
                      </m:r>
                      <m:r>
                        <m:rPr>
                          <m:nor/>
                        </m:rPr>
                        <a:rPr lang="el-GR" sz="2400" i="0">
                          <a:solidFill>
                            <a:srgbClr val="000000"/>
                          </a:solidFill>
                          <a:latin typeface="Cambria Math" panose="02040503050406030204" pitchFamily="18" charset="0"/>
                        </a:rPr>
                        <m:t> </m:t>
                      </m:r>
                      <m:r>
                        <m:rPr>
                          <m:nor/>
                        </m:rPr>
                        <a:rPr lang="el-GR" sz="2400" i="0">
                          <a:solidFill>
                            <a:srgbClr val="000000"/>
                          </a:solidFill>
                          <a:latin typeface="Cambria Math" panose="02040503050406030204" pitchFamily="18" charset="0"/>
                        </a:rPr>
                        <m:t>σταθερά</m:t>
                      </m:r>
                      <m:r>
                        <m:rPr>
                          <m:nor/>
                        </m:rPr>
                        <a:rPr lang="el-GR" sz="2400" i="0">
                          <a:solidFill>
                            <a:srgbClr val="000000"/>
                          </a:solidFill>
                          <a:latin typeface="Cambria Math" panose="02040503050406030204" pitchFamily="18" charset="0"/>
                        </a:rPr>
                        <m:t>,</m:t>
                      </m:r>
                    </m:oMath>
                    <m:oMath xmlns:m="http://schemas.openxmlformats.org/officeDocument/2006/math">
                      <m:d>
                        <m:dPr>
                          <m:ctrlPr>
                            <a:rPr lang="el-GR" sz="2400" i="1">
                              <a:solidFill>
                                <a:srgbClr val="000000"/>
                              </a:solidFill>
                              <a:latin typeface="Cambria Math" panose="02040503050406030204" pitchFamily="18" charset="0"/>
                            </a:rPr>
                          </m:ctrlPr>
                        </m:dPr>
                        <m:e>
                          <m:r>
                            <m:rPr>
                              <m:sty m:val="p"/>
                            </m:rPr>
                            <a:rPr lang="el-GR" sz="2400" i="0">
                              <a:solidFill>
                                <a:srgbClr val="000000"/>
                              </a:solidFill>
                              <a:latin typeface="Cambria Math" panose="02040503050406030204" pitchFamily="18" charset="0"/>
                            </a:rPr>
                            <m:t>γ</m:t>
                          </m:r>
                        </m:e>
                      </m:d>
                      <m:r>
                        <a:rPr lang="el-GR" sz="2400" i="0">
                          <a:solidFill>
                            <a:srgbClr val="000000"/>
                          </a:solidFill>
                          <a:latin typeface="Cambria Math" panose="02040503050406030204" pitchFamily="18" charset="0"/>
                        </a:rPr>
                        <m:t> </m:t>
                      </m:r>
                      <m:d>
                        <m:dPr>
                          <m:begChr m:val="‖"/>
                          <m:endChr m:val="‖"/>
                          <m:ctrlPr>
                            <a:rPr lang="el-GR" sz="2400" i="1">
                              <a:solidFill>
                                <a:srgbClr val="000000"/>
                              </a:solidFill>
                              <a:latin typeface="Cambria Math" panose="02040503050406030204" pitchFamily="18" charset="0"/>
                            </a:rPr>
                          </m:ctrlPr>
                        </m:dPr>
                        <m:e>
                          <m:r>
                            <a:rPr lang="el-GR" sz="2400" i="1">
                              <a:solidFill>
                                <a:srgbClr val="000000"/>
                              </a:solidFill>
                              <a:latin typeface="Cambria Math" panose="02040503050406030204" pitchFamily="18" charset="0"/>
                            </a:rPr>
                            <m:t>𝐴</m:t>
                          </m:r>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𝐵</m:t>
                          </m:r>
                        </m:e>
                      </m:d>
                      <m:r>
                        <a:rPr lang="el-GR" sz="2400" i="1">
                          <a:solidFill>
                            <a:srgbClr val="000000"/>
                          </a:solidFill>
                          <a:latin typeface="Cambria Math" panose="02040503050406030204" pitchFamily="18" charset="0"/>
                        </a:rPr>
                        <m:t>≤</m:t>
                      </m:r>
                      <m:d>
                        <m:dPr>
                          <m:begChr m:val="‖"/>
                          <m:endChr m:val="‖"/>
                          <m:ctrlPr>
                            <a:rPr lang="el-GR" sz="2400" i="1">
                              <a:solidFill>
                                <a:srgbClr val="000000"/>
                              </a:solidFill>
                              <a:latin typeface="Cambria Math" panose="02040503050406030204" pitchFamily="18" charset="0"/>
                            </a:rPr>
                          </m:ctrlPr>
                        </m:dPr>
                        <m:e>
                          <m:r>
                            <a:rPr lang="el-GR" sz="2400" i="1">
                              <a:solidFill>
                                <a:srgbClr val="000000"/>
                              </a:solidFill>
                              <a:latin typeface="Cambria Math" panose="02040503050406030204" pitchFamily="18" charset="0"/>
                            </a:rPr>
                            <m:t>𝐴</m:t>
                          </m:r>
                        </m:e>
                      </m:d>
                      <m:r>
                        <a:rPr lang="el-GR" sz="2400" i="1">
                          <a:solidFill>
                            <a:srgbClr val="000000"/>
                          </a:solidFill>
                          <a:latin typeface="Cambria Math" panose="02040503050406030204" pitchFamily="18" charset="0"/>
                        </a:rPr>
                        <m:t>+</m:t>
                      </m:r>
                      <m:d>
                        <m:dPr>
                          <m:begChr m:val="‖"/>
                          <m:endChr m:val="‖"/>
                          <m:ctrlPr>
                            <a:rPr lang="el-GR" sz="2400" i="1">
                              <a:solidFill>
                                <a:srgbClr val="000000"/>
                              </a:solidFill>
                              <a:latin typeface="Cambria Math" panose="02040503050406030204" pitchFamily="18" charset="0"/>
                            </a:rPr>
                          </m:ctrlPr>
                        </m:dPr>
                        <m:e>
                          <m:r>
                            <a:rPr lang="el-GR" sz="2400" i="1">
                              <a:solidFill>
                                <a:srgbClr val="000000"/>
                              </a:solidFill>
                              <a:latin typeface="Cambria Math" panose="02040503050406030204" pitchFamily="18" charset="0"/>
                            </a:rPr>
                            <m:t>𝐵</m:t>
                          </m:r>
                        </m:e>
                      </m:d>
                      <m:r>
                        <a:rPr lang="el-GR" sz="2400" i="1">
                          <a:solidFill>
                            <a:srgbClr val="000000"/>
                          </a:solidFill>
                          <a:latin typeface="Cambria Math" panose="02040503050406030204" pitchFamily="18" charset="0"/>
                        </a:rPr>
                        <m:t>,</m:t>
                      </m:r>
                      <m:r>
                        <m:rPr>
                          <m:nor/>
                        </m:rPr>
                        <a:rPr lang="el-GR" sz="2400" i="0">
                          <a:solidFill>
                            <a:srgbClr val="000000"/>
                          </a:solidFill>
                          <a:latin typeface="Cambria Math" panose="02040503050406030204" pitchFamily="18" charset="0"/>
                        </a:rPr>
                        <m:t> </m:t>
                      </m:r>
                      <m:r>
                        <m:rPr>
                          <m:nor/>
                        </m:rPr>
                        <a:rPr lang="el-GR" sz="2400" i="0">
                          <a:solidFill>
                            <a:srgbClr val="000000"/>
                          </a:solidFill>
                          <a:latin typeface="Cambria Math" panose="02040503050406030204" pitchFamily="18" charset="0"/>
                        </a:rPr>
                        <m:t>όπου</m:t>
                      </m:r>
                      <m:r>
                        <m:rPr>
                          <m:nor/>
                        </m:rPr>
                        <a:rPr lang="el-GR" sz="2400" i="0">
                          <a:solidFill>
                            <a:srgbClr val="000000"/>
                          </a:solidFill>
                          <a:latin typeface="Cambria Math" panose="02040503050406030204" pitchFamily="18" charset="0"/>
                        </a:rPr>
                        <m:t> </m:t>
                      </m:r>
                      <m:r>
                        <m:rPr>
                          <m:nor/>
                        </m:rPr>
                        <a:rPr lang="el-GR" sz="2400" i="0">
                          <a:solidFill>
                            <a:srgbClr val="000000"/>
                          </a:solidFill>
                          <a:latin typeface="Cambria Math" panose="02040503050406030204" pitchFamily="18" charset="0"/>
                        </a:rPr>
                        <m:t>B</m:t>
                      </m:r>
                      <m:r>
                        <a:rPr lang="el-GR" sz="2400" i="1">
                          <a:solidFill>
                            <a:srgbClr val="000000"/>
                          </a:solidFill>
                          <a:latin typeface="Cambria Math" panose="02040503050406030204" pitchFamily="18" charset="0"/>
                        </a:rPr>
                        <m:t>∈</m:t>
                      </m:r>
                      <m:sSup>
                        <m:sSupPr>
                          <m:ctrlPr>
                            <a:rPr lang="el-GR" sz="2400" i="1">
                              <a:solidFill>
                                <a:srgbClr val="000000"/>
                              </a:solidFill>
                              <a:latin typeface="Cambria Math" panose="02040503050406030204" pitchFamily="18" charset="0"/>
                            </a:rPr>
                          </m:ctrlPr>
                        </m:sSupPr>
                        <m:e>
                          <m:r>
                            <a:rPr lang="el-GR" sz="2400" i="1">
                              <a:solidFill>
                                <a:srgbClr val="000000"/>
                              </a:solidFill>
                              <a:latin typeface="Cambria Math" panose="02040503050406030204" pitchFamily="18" charset="0"/>
                            </a:rPr>
                            <m:t>ℂ</m:t>
                          </m:r>
                        </m:e>
                        <m:sup>
                          <m:r>
                            <m:rPr>
                              <m:nor/>
                            </m:rPr>
                            <a:rPr lang="el-GR" sz="2400" i="0">
                              <a:solidFill>
                                <a:srgbClr val="000000"/>
                              </a:solidFill>
                              <a:latin typeface="Cambria Math" panose="02040503050406030204" pitchFamily="18" charset="0"/>
                            </a:rPr>
                            <m:t>m</m:t>
                          </m:r>
                          <m:r>
                            <m:rPr>
                              <m:nor/>
                            </m:rPr>
                            <a:rPr lang="el-GR" sz="2400" i="0">
                              <a:solidFill>
                                <a:srgbClr val="000000"/>
                              </a:solidFill>
                              <a:latin typeface="Cambria Math" panose="02040503050406030204" pitchFamily="18" charset="0"/>
                            </a:rPr>
                            <m:t>,</m:t>
                          </m:r>
                          <m:r>
                            <m:rPr>
                              <m:nor/>
                            </m:rPr>
                            <a:rPr lang="el-GR" sz="2400" i="0">
                              <a:solidFill>
                                <a:srgbClr val="000000"/>
                              </a:solidFill>
                              <a:latin typeface="Cambria Math" panose="02040503050406030204" pitchFamily="18" charset="0"/>
                            </a:rPr>
                            <m:t>n</m:t>
                          </m:r>
                        </m:sup>
                      </m:sSup>
                      <m:r>
                        <a:rPr lang="el-GR" sz="2400" i="1">
                          <a:solidFill>
                            <a:srgbClr val="000000"/>
                          </a:solidFill>
                          <a:latin typeface="Cambria Math" panose="02040503050406030204" pitchFamily="18" charset="0"/>
                        </a:rPr>
                        <m:t>,</m:t>
                      </m:r>
                    </m:oMath>
                    <m:oMath xmlns:m="http://schemas.openxmlformats.org/officeDocument/2006/math">
                      <m:d>
                        <m:dPr>
                          <m:ctrlPr>
                            <a:rPr lang="el-GR" sz="2400" i="1">
                              <a:solidFill>
                                <a:srgbClr val="000000"/>
                              </a:solidFill>
                              <a:latin typeface="Cambria Math" panose="02040503050406030204" pitchFamily="18" charset="0"/>
                            </a:rPr>
                          </m:ctrlPr>
                        </m:dPr>
                        <m:e>
                          <m:r>
                            <m:rPr>
                              <m:sty m:val="p"/>
                            </m:rPr>
                            <a:rPr lang="el-GR" sz="2400" i="0">
                              <a:solidFill>
                                <a:srgbClr val="000000"/>
                              </a:solidFill>
                              <a:latin typeface="Cambria Math" panose="02040503050406030204" pitchFamily="18" charset="0"/>
                            </a:rPr>
                            <m:t>δ</m:t>
                          </m:r>
                        </m:e>
                      </m:d>
                      <m:r>
                        <a:rPr lang="el-GR" sz="2400" i="0">
                          <a:solidFill>
                            <a:srgbClr val="000000"/>
                          </a:solidFill>
                          <a:latin typeface="Cambria Math" panose="02040503050406030204" pitchFamily="18" charset="0"/>
                        </a:rPr>
                        <m:t> </m:t>
                      </m:r>
                      <m:d>
                        <m:dPr>
                          <m:begChr m:val="‖"/>
                          <m:endChr m:val="‖"/>
                          <m:ctrlPr>
                            <a:rPr lang="el-GR" sz="2400" i="1">
                              <a:solidFill>
                                <a:srgbClr val="000000"/>
                              </a:solidFill>
                              <a:latin typeface="Cambria Math" panose="02040503050406030204" pitchFamily="18" charset="0"/>
                            </a:rPr>
                          </m:ctrlPr>
                        </m:dPr>
                        <m:e>
                          <m:r>
                            <a:rPr lang="el-GR" sz="2400" i="1">
                              <a:solidFill>
                                <a:srgbClr val="000000"/>
                              </a:solidFill>
                              <a:latin typeface="Cambria Math" panose="02040503050406030204" pitchFamily="18" charset="0"/>
                            </a:rPr>
                            <m:t>𝐴𝐵</m:t>
                          </m:r>
                        </m:e>
                      </m:d>
                      <m:r>
                        <a:rPr lang="el-GR" sz="2400" i="1">
                          <a:solidFill>
                            <a:srgbClr val="000000"/>
                          </a:solidFill>
                          <a:latin typeface="Cambria Math" panose="02040503050406030204" pitchFamily="18" charset="0"/>
                        </a:rPr>
                        <m:t>≤</m:t>
                      </m:r>
                      <m:d>
                        <m:dPr>
                          <m:begChr m:val="‖"/>
                          <m:endChr m:val="‖"/>
                          <m:ctrlPr>
                            <a:rPr lang="el-GR" sz="2400" i="1">
                              <a:solidFill>
                                <a:srgbClr val="000000"/>
                              </a:solidFill>
                              <a:latin typeface="Cambria Math" panose="02040503050406030204" pitchFamily="18" charset="0"/>
                            </a:rPr>
                          </m:ctrlPr>
                        </m:dPr>
                        <m:e>
                          <m:r>
                            <a:rPr lang="el-GR" sz="2400" i="1">
                              <a:solidFill>
                                <a:srgbClr val="000000"/>
                              </a:solidFill>
                              <a:latin typeface="Cambria Math" panose="02040503050406030204" pitchFamily="18" charset="0"/>
                            </a:rPr>
                            <m:t>𝐴</m:t>
                          </m:r>
                        </m:e>
                      </m:d>
                      <m:d>
                        <m:dPr>
                          <m:begChr m:val="‖"/>
                          <m:endChr m:val="‖"/>
                          <m:ctrlPr>
                            <a:rPr lang="el-GR" sz="2400" i="1">
                              <a:solidFill>
                                <a:srgbClr val="000000"/>
                              </a:solidFill>
                              <a:latin typeface="Cambria Math" panose="02040503050406030204" pitchFamily="18" charset="0"/>
                            </a:rPr>
                          </m:ctrlPr>
                        </m:dPr>
                        <m:e>
                          <m:r>
                            <a:rPr lang="el-GR" sz="2400" i="1">
                              <a:solidFill>
                                <a:srgbClr val="000000"/>
                              </a:solidFill>
                              <a:latin typeface="Cambria Math" panose="02040503050406030204" pitchFamily="18" charset="0"/>
                            </a:rPr>
                            <m:t>𝐵</m:t>
                          </m:r>
                        </m:e>
                      </m:d>
                      <m:r>
                        <a:rPr lang="el-GR" sz="2400" i="1">
                          <a:solidFill>
                            <a:srgbClr val="000000"/>
                          </a:solidFill>
                          <a:latin typeface="Cambria Math" panose="02040503050406030204" pitchFamily="18" charset="0"/>
                        </a:rPr>
                        <m:t>,</m:t>
                      </m:r>
                      <m:r>
                        <m:rPr>
                          <m:nor/>
                        </m:rPr>
                        <a:rPr lang="el-GR" sz="2400" i="0">
                          <a:solidFill>
                            <a:srgbClr val="000000"/>
                          </a:solidFill>
                          <a:latin typeface="Cambria Math" panose="02040503050406030204" pitchFamily="18" charset="0"/>
                        </a:rPr>
                        <m:t> </m:t>
                      </m:r>
                      <m:r>
                        <m:rPr>
                          <m:nor/>
                        </m:rPr>
                        <a:rPr lang="el-GR" sz="2400" i="0">
                          <a:solidFill>
                            <a:srgbClr val="000000"/>
                          </a:solidFill>
                          <a:latin typeface="Cambria Math" panose="02040503050406030204" pitchFamily="18" charset="0"/>
                        </a:rPr>
                        <m:t>όπου</m:t>
                      </m:r>
                      <m:r>
                        <m:rPr>
                          <m:nor/>
                        </m:rPr>
                        <a:rPr lang="el-GR" sz="2400" i="0">
                          <a:solidFill>
                            <a:srgbClr val="000000"/>
                          </a:solidFill>
                          <a:latin typeface="Cambria Math" panose="02040503050406030204" pitchFamily="18" charset="0"/>
                        </a:rPr>
                        <m:t> </m:t>
                      </m:r>
                      <m:r>
                        <m:rPr>
                          <m:nor/>
                        </m:rPr>
                        <a:rPr lang="el-GR" sz="2400" i="0">
                          <a:solidFill>
                            <a:srgbClr val="000000"/>
                          </a:solidFill>
                          <a:latin typeface="Cambria Math" panose="02040503050406030204" pitchFamily="18" charset="0"/>
                        </a:rPr>
                        <m:t>B</m:t>
                      </m:r>
                      <m:r>
                        <a:rPr lang="el-GR" sz="2400" i="1">
                          <a:solidFill>
                            <a:srgbClr val="000000"/>
                          </a:solidFill>
                          <a:latin typeface="Cambria Math" panose="02040503050406030204" pitchFamily="18" charset="0"/>
                        </a:rPr>
                        <m:t>∈</m:t>
                      </m:r>
                      <m:sSup>
                        <m:sSupPr>
                          <m:ctrlPr>
                            <a:rPr lang="el-GR" sz="2400" i="1">
                              <a:solidFill>
                                <a:srgbClr val="000000"/>
                              </a:solidFill>
                              <a:latin typeface="Cambria Math" panose="02040503050406030204" pitchFamily="18" charset="0"/>
                            </a:rPr>
                          </m:ctrlPr>
                        </m:sSupPr>
                        <m:e>
                          <m:r>
                            <a:rPr lang="el-GR" sz="2400" i="1">
                              <a:solidFill>
                                <a:srgbClr val="000000"/>
                              </a:solidFill>
                              <a:latin typeface="Cambria Math" panose="02040503050406030204" pitchFamily="18" charset="0"/>
                            </a:rPr>
                            <m:t>ℂ</m:t>
                          </m:r>
                        </m:e>
                        <m:sup>
                          <m:r>
                            <m:rPr>
                              <m:nor/>
                            </m:rPr>
                            <a:rPr lang="el-GR" sz="2400" i="0">
                              <a:solidFill>
                                <a:srgbClr val="000000"/>
                              </a:solidFill>
                              <a:latin typeface="Cambria Math" panose="02040503050406030204" pitchFamily="18" charset="0"/>
                            </a:rPr>
                            <m:t>m</m:t>
                          </m:r>
                          <m:r>
                            <m:rPr>
                              <m:nor/>
                            </m:rPr>
                            <a:rPr lang="el-GR" sz="2400" i="0">
                              <a:solidFill>
                                <a:srgbClr val="000000"/>
                              </a:solidFill>
                              <a:latin typeface="Cambria Math" panose="02040503050406030204" pitchFamily="18" charset="0"/>
                            </a:rPr>
                            <m:t>,</m:t>
                          </m:r>
                          <m:r>
                            <m:rPr>
                              <m:nor/>
                            </m:rPr>
                            <a:rPr lang="el-GR" sz="2400" i="0">
                              <a:solidFill>
                                <a:srgbClr val="000000"/>
                              </a:solidFill>
                              <a:latin typeface="Cambria Math" panose="02040503050406030204" pitchFamily="18" charset="0"/>
                            </a:rPr>
                            <m:t>n</m:t>
                          </m:r>
                        </m:sup>
                      </m:sSup>
                      <m:r>
                        <a:rPr lang="el-GR" sz="2400" i="1">
                          <a:solidFill>
                            <a:srgbClr val="000000"/>
                          </a:solidFill>
                          <a:latin typeface="Cambria Math" panose="02040503050406030204" pitchFamily="18" charset="0"/>
                        </a:rPr>
                        <m:t>.</m:t>
                      </m:r>
                    </m:oMath>
                  </m:oMathPara>
                </a14:m>
                <a:endParaRPr lang="el-GR" sz="2400" dirty="0"/>
              </a:p>
            </p:txBody>
          </p:sp>
        </mc:Choice>
        <mc:Fallback>
          <p:sp>
            <p:nvSpPr>
              <p:cNvPr id="31751" name="Object 7"/>
              <p:cNvSpPr txBox="1">
                <a:spLocks noRot="1" noChangeAspect="1" noMove="1" noResize="1" noEditPoints="1" noAdjustHandles="1" noChangeArrowheads="1" noChangeShapeType="1" noTextEdit="1"/>
              </p:cNvSpPr>
              <p:nvPr/>
            </p:nvSpPr>
            <p:spPr bwMode="auto">
              <a:xfrm>
                <a:off x="915988" y="3203575"/>
                <a:ext cx="6176292" cy="2082800"/>
              </a:xfrm>
              <a:prstGeom prst="rect">
                <a:avLst/>
              </a:prstGeom>
              <a:blipFill>
                <a:blip r:embed="rId9"/>
                <a:stretch>
                  <a:fillRect/>
                </a:stretch>
              </a:blipFill>
              <a:ln>
                <a:noFill/>
              </a:ln>
              <a:effectLst/>
            </p:spPr>
            <p:txBody>
              <a:bodyPr/>
              <a:lstStyle/>
              <a:p>
                <a:r>
                  <a:rPr lang="el-GR">
                    <a:noFill/>
                  </a:rPr>
                  <a:t> </a:t>
                </a:r>
              </a:p>
            </p:txBody>
          </p:sp>
        </mc:Fallback>
      </mc:AlternateContent>
      <p:graphicFrame>
        <p:nvGraphicFramePr>
          <p:cNvPr id="31752" name="Object 8"/>
          <p:cNvGraphicFramePr>
            <a:graphicFrameLocks noChangeAspect="1"/>
          </p:cNvGraphicFramePr>
          <p:nvPr>
            <p:extLst>
              <p:ext uri="{D42A27DB-BD31-4B8C-83A1-F6EECF244321}">
                <p14:modId xmlns:p14="http://schemas.microsoft.com/office/powerpoint/2010/main" val="2271686514"/>
              </p:ext>
            </p:extLst>
          </p:nvPr>
        </p:nvGraphicFramePr>
        <p:xfrm>
          <a:off x="3257560" y="5173385"/>
          <a:ext cx="2814638" cy="1039813"/>
        </p:xfrm>
        <a:graphic>
          <a:graphicData uri="http://schemas.openxmlformats.org/presentationml/2006/ole">
            <mc:AlternateContent xmlns:mc="http://schemas.openxmlformats.org/markup-compatibility/2006">
              <mc:Choice xmlns:v="urn:schemas-microsoft-com:vml" Requires="v">
                <p:oleObj name="Equation" r:id="rId10" imgW="1409400" imgH="520560" progId="Equation.DSMT4">
                  <p:embed/>
                </p:oleObj>
              </mc:Choice>
              <mc:Fallback>
                <p:oleObj name="Equation" r:id="rId10" imgW="1409400" imgH="52056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57560" y="5173385"/>
                        <a:ext cx="2814638"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Στάθμη Διανύσματος και Στάθμη Μητρώου </a:t>
            </a:r>
            <a:endParaRPr lang="en-US" dirty="0"/>
          </a:p>
        </p:txBody>
      </p:sp>
      <p:sp>
        <p:nvSpPr>
          <p:cNvPr id="3" name="2 - Θέση περιεχομένου"/>
          <p:cNvSpPr>
            <a:spLocks noGrp="1"/>
          </p:cNvSpPr>
          <p:nvPr>
            <p:ph idx="1"/>
          </p:nvPr>
        </p:nvSpPr>
        <p:spPr>
          <a:xfrm>
            <a:off x="457200" y="1714488"/>
            <a:ext cx="8229600" cy="4770000"/>
          </a:xfrm>
        </p:spPr>
        <p:txBody>
          <a:bodyPr>
            <a:normAutofit/>
          </a:bodyPr>
          <a:lstStyle/>
          <a:p>
            <a:r>
              <a:rPr lang="el-GR" sz="2400" dirty="0"/>
              <a:t>Στάθμες μητρώων:</a:t>
            </a:r>
          </a:p>
          <a:p>
            <a:endParaRPr lang="el-GR" sz="2400" dirty="0"/>
          </a:p>
          <a:p>
            <a:endParaRPr lang="el-GR" sz="2400" dirty="0"/>
          </a:p>
          <a:p>
            <a:endParaRPr lang="el-GR" sz="2400" dirty="0"/>
          </a:p>
          <a:p>
            <a:endParaRPr lang="el-GR" sz="2400" dirty="0"/>
          </a:p>
          <a:p>
            <a:endParaRPr lang="el-GR" sz="2400" dirty="0"/>
          </a:p>
          <a:p>
            <a:endParaRPr lang="el-GR" sz="2400" dirty="0"/>
          </a:p>
          <a:p>
            <a:pPr>
              <a:spcBef>
                <a:spcPts val="1800"/>
              </a:spcBef>
              <a:buNone/>
            </a:pPr>
            <a:r>
              <a:rPr lang="el-GR" sz="2400" dirty="0"/>
              <a:t>	όπου             είναι η φασματική ακτίνα του μητρώου      </a:t>
            </a:r>
            <a:r>
              <a:rPr lang="en-US" sz="2400" dirty="0"/>
              <a:t> </a:t>
            </a:r>
            <a:r>
              <a:rPr lang="el-GR" sz="2400" dirty="0"/>
              <a:t>ενώ </a:t>
            </a:r>
            <a:r>
              <a:rPr lang="el-GR" sz="2400" dirty="0">
                <a:solidFill>
                  <a:schemeClr val="bg1"/>
                </a:solidFill>
              </a:rPr>
              <a:t>..... </a:t>
            </a:r>
            <a:r>
              <a:rPr lang="el-GR" sz="2400" dirty="0"/>
              <a:t>είναι το συζυγές ανάστροφο μητρώο του </a:t>
            </a:r>
            <a:endParaRPr lang="en-US" sz="2400" dirty="0"/>
          </a:p>
        </p:txBody>
      </p:sp>
      <p:graphicFrame>
        <p:nvGraphicFramePr>
          <p:cNvPr id="32770" name="Object 2"/>
          <p:cNvGraphicFramePr>
            <a:graphicFrameLocks noChangeAspect="1"/>
          </p:cNvGraphicFramePr>
          <p:nvPr>
            <p:extLst>
              <p:ext uri="{D42A27DB-BD31-4B8C-83A1-F6EECF244321}">
                <p14:modId xmlns:p14="http://schemas.microsoft.com/office/powerpoint/2010/main" val="3187075457"/>
              </p:ext>
            </p:extLst>
          </p:nvPr>
        </p:nvGraphicFramePr>
        <p:xfrm>
          <a:off x="928662" y="2319019"/>
          <a:ext cx="3178175" cy="2466975"/>
        </p:xfrm>
        <a:graphic>
          <a:graphicData uri="http://schemas.openxmlformats.org/presentationml/2006/ole">
            <mc:AlternateContent xmlns:mc="http://schemas.openxmlformats.org/markup-compatibility/2006">
              <mc:Choice xmlns:v="urn:schemas-microsoft-com:vml" Requires="v">
                <p:oleObj name="Equation" r:id="rId2" imgW="1587240" imgH="1231560" progId="Equation.DSMT4">
                  <p:embed/>
                </p:oleObj>
              </mc:Choice>
              <mc:Fallback>
                <p:oleObj name="Equation" r:id="rId2" imgW="1587240" imgH="1231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62" y="2319019"/>
                        <a:ext cx="317817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3"/>
          <p:cNvGraphicFramePr>
            <a:graphicFrameLocks noChangeAspect="1"/>
          </p:cNvGraphicFramePr>
          <p:nvPr>
            <p:extLst>
              <p:ext uri="{D42A27DB-BD31-4B8C-83A1-F6EECF244321}">
                <p14:modId xmlns:p14="http://schemas.microsoft.com/office/powerpoint/2010/main" val="3829646510"/>
              </p:ext>
            </p:extLst>
          </p:nvPr>
        </p:nvGraphicFramePr>
        <p:xfrm>
          <a:off x="1599895" y="4962501"/>
          <a:ext cx="787400" cy="508000"/>
        </p:xfrm>
        <a:graphic>
          <a:graphicData uri="http://schemas.openxmlformats.org/presentationml/2006/ole">
            <mc:AlternateContent xmlns:mc="http://schemas.openxmlformats.org/markup-compatibility/2006">
              <mc:Choice xmlns:v="urn:schemas-microsoft-com:vml" Requires="v">
                <p:oleObj name="Equation" r:id="rId4" imgW="393480" imgH="253800" progId="Equation.DSMT4">
                  <p:embed/>
                </p:oleObj>
              </mc:Choice>
              <mc:Fallback>
                <p:oleObj name="Equation" r:id="rId4" imgW="3934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9895" y="4962501"/>
                        <a:ext cx="7874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2" name="Object 4"/>
          <p:cNvGraphicFramePr>
            <a:graphicFrameLocks noChangeAspect="1"/>
          </p:cNvGraphicFramePr>
          <p:nvPr>
            <p:extLst>
              <p:ext uri="{D42A27DB-BD31-4B8C-83A1-F6EECF244321}">
                <p14:modId xmlns:p14="http://schemas.microsoft.com/office/powerpoint/2010/main" val="1213294190"/>
              </p:ext>
            </p:extLst>
          </p:nvPr>
        </p:nvGraphicFramePr>
        <p:xfrm>
          <a:off x="7374249" y="5003343"/>
          <a:ext cx="382588" cy="409575"/>
        </p:xfrm>
        <a:graphic>
          <a:graphicData uri="http://schemas.openxmlformats.org/presentationml/2006/ole">
            <mc:AlternateContent xmlns:mc="http://schemas.openxmlformats.org/markup-compatibility/2006">
              <mc:Choice xmlns:v="urn:schemas-microsoft-com:vml" Requires="v">
                <p:oleObj name="Equation" r:id="rId6" imgW="190440" imgH="203040" progId="Equation.DSMT4">
                  <p:embed/>
                </p:oleObj>
              </mc:Choice>
              <mc:Fallback>
                <p:oleObj name="Equation" r:id="rId6" imgW="190440" imgH="203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4249" y="5003343"/>
                        <a:ext cx="38258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5"/>
          <p:cNvGraphicFramePr>
            <a:graphicFrameLocks noChangeAspect="1"/>
          </p:cNvGraphicFramePr>
          <p:nvPr>
            <p:extLst>
              <p:ext uri="{D42A27DB-BD31-4B8C-83A1-F6EECF244321}">
                <p14:modId xmlns:p14="http://schemas.microsoft.com/office/powerpoint/2010/main" val="2075895770"/>
              </p:ext>
            </p:extLst>
          </p:nvPr>
        </p:nvGraphicFramePr>
        <p:xfrm>
          <a:off x="886235" y="5317670"/>
          <a:ext cx="457200" cy="381000"/>
        </p:xfrm>
        <a:graphic>
          <a:graphicData uri="http://schemas.openxmlformats.org/presentationml/2006/ole">
            <mc:AlternateContent xmlns:mc="http://schemas.openxmlformats.org/markup-compatibility/2006">
              <mc:Choice xmlns:v="urn:schemas-microsoft-com:vml" Requires="v">
                <p:oleObj name="Equation" r:id="rId8" imgW="228600" imgH="190440" progId="Equation.DSMT4">
                  <p:embed/>
                </p:oleObj>
              </mc:Choice>
              <mc:Fallback>
                <p:oleObj name="Equation" r:id="rId8" imgW="228600" imgH="1904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6235" y="531767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4" name="Object 6"/>
          <p:cNvGraphicFramePr>
            <a:graphicFrameLocks noChangeAspect="1"/>
          </p:cNvGraphicFramePr>
          <p:nvPr>
            <p:extLst>
              <p:ext uri="{D42A27DB-BD31-4B8C-83A1-F6EECF244321}">
                <p14:modId xmlns:p14="http://schemas.microsoft.com/office/powerpoint/2010/main" val="757773570"/>
              </p:ext>
            </p:extLst>
          </p:nvPr>
        </p:nvGraphicFramePr>
        <p:xfrm>
          <a:off x="6429390" y="5371355"/>
          <a:ext cx="357188" cy="357188"/>
        </p:xfrm>
        <a:graphic>
          <a:graphicData uri="http://schemas.openxmlformats.org/presentationml/2006/ole">
            <mc:AlternateContent xmlns:mc="http://schemas.openxmlformats.org/markup-compatibility/2006">
              <mc:Choice xmlns:v="urn:schemas-microsoft-com:vml" Requires="v">
                <p:oleObj name="Equation" r:id="rId10" imgW="177480" imgH="177480" progId="Equation.DSMT4">
                  <p:embed/>
                </p:oleObj>
              </mc:Choice>
              <mc:Fallback>
                <p:oleObj name="Equation" r:id="rId10" imgW="177480" imgH="1774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29390" y="5371355"/>
                        <a:ext cx="357188"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Στάθμη Διανύσματος και Στάθμη Μητρώου </a:t>
            </a:r>
            <a:endParaRPr lang="en-US" dirty="0"/>
          </a:p>
        </p:txBody>
      </p:sp>
      <p:sp>
        <p:nvSpPr>
          <p:cNvPr id="3" name="2 - Θέση περιεχομένου"/>
          <p:cNvSpPr>
            <a:spLocks noGrp="1"/>
          </p:cNvSpPr>
          <p:nvPr>
            <p:ph idx="1"/>
          </p:nvPr>
        </p:nvSpPr>
        <p:spPr>
          <a:xfrm>
            <a:off x="457200" y="1587958"/>
            <a:ext cx="8229600" cy="4770000"/>
          </a:xfrm>
        </p:spPr>
        <p:txBody>
          <a:bodyPr>
            <a:normAutofit lnSpcReduction="10000"/>
          </a:bodyPr>
          <a:lstStyle/>
          <a:p>
            <a:r>
              <a:rPr lang="el-GR" sz="2400" b="1" dirty="0"/>
              <a:t>Ορισμός: </a:t>
            </a:r>
            <a:r>
              <a:rPr lang="el-GR" sz="2400" dirty="0"/>
              <a:t>Ο </a:t>
            </a:r>
            <a:r>
              <a:rPr lang="el-GR" sz="2400" b="1" dirty="0"/>
              <a:t>αριθμός κατάστασης</a:t>
            </a:r>
            <a:r>
              <a:rPr lang="el-GR" sz="2400" dirty="0"/>
              <a:t>, </a:t>
            </a:r>
            <a:r>
              <a:rPr lang="el-GR" sz="2400" b="1" dirty="0"/>
              <a:t>συντελεστής κατάστασης </a:t>
            </a:r>
            <a:r>
              <a:rPr lang="el-GR" sz="2400" dirty="0"/>
              <a:t>ή </a:t>
            </a:r>
            <a:r>
              <a:rPr lang="el-GR" sz="2400" b="1" dirty="0"/>
              <a:t>δείκτης κατάστασης </a:t>
            </a:r>
            <a:r>
              <a:rPr lang="el-GR" sz="2400" dirty="0"/>
              <a:t>του τετραγωνικού και ομαλού μητρώου </a:t>
            </a:r>
            <a:r>
              <a:rPr lang="el-GR" sz="2400" dirty="0">
                <a:solidFill>
                  <a:schemeClr val="bg1"/>
                </a:solidFill>
              </a:rPr>
              <a:t>…</a:t>
            </a:r>
            <a:r>
              <a:rPr lang="el-GR" sz="2400" dirty="0"/>
              <a:t>                         είναι το μέγεθος που εκφράζεται από την σχέση:</a:t>
            </a:r>
          </a:p>
          <a:p>
            <a:pPr>
              <a:buNone/>
            </a:pPr>
            <a:endParaRPr lang="el-GR" sz="2400" dirty="0"/>
          </a:p>
          <a:p>
            <a:pPr>
              <a:spcBef>
                <a:spcPts val="1800"/>
              </a:spcBef>
            </a:pPr>
            <a:r>
              <a:rPr lang="el-GR" sz="2400" dirty="0"/>
              <a:t>Ο αριθμός κατάστασης που αντιστοιχεί στη στάθμη συμβολίζεται με</a:t>
            </a:r>
          </a:p>
          <a:p>
            <a:pPr>
              <a:spcBef>
                <a:spcPts val="1800"/>
              </a:spcBef>
            </a:pPr>
            <a:r>
              <a:rPr lang="el-GR" sz="2400" b="1" dirty="0"/>
              <a:t>Ορισμός: </a:t>
            </a:r>
            <a:r>
              <a:rPr lang="el-GR" sz="2400" dirty="0"/>
              <a:t>Το σύστημα               είναι </a:t>
            </a:r>
            <a:r>
              <a:rPr lang="el-GR" sz="2400" b="1" dirty="0"/>
              <a:t>ασταθές</a:t>
            </a:r>
            <a:r>
              <a:rPr lang="el-GR" sz="2400" dirty="0"/>
              <a:t> ή το μητρώο είναι </a:t>
            </a:r>
            <a:r>
              <a:rPr lang="el-GR" sz="2400" b="1" dirty="0"/>
              <a:t>ασταθές αναφορικά με το σύστημα </a:t>
            </a:r>
            <a:r>
              <a:rPr lang="el-GR" sz="2400" dirty="0"/>
              <a:t>              όταν ο αριθμός κατάστασης       είναι μεγάλος αριθμός               </a:t>
            </a:r>
            <a:r>
              <a:rPr lang="en-US" sz="2400" dirty="0"/>
              <a:t>   </a:t>
            </a:r>
            <a:r>
              <a:rPr lang="el-GR" sz="2400" dirty="0"/>
              <a:t>Σε διαφορετική περίπτωση, όταν ο αριθμός κατάστασης        είναι πλησίον του ένα, το σύστημα είναι </a:t>
            </a:r>
            <a:r>
              <a:rPr lang="el-GR" sz="2400" b="1" dirty="0"/>
              <a:t>ευσταθές</a:t>
            </a:r>
            <a:r>
              <a:rPr lang="el-GR" sz="2400" dirty="0"/>
              <a:t>. </a:t>
            </a:r>
            <a:endParaRPr lang="en-US" sz="2400" dirty="0"/>
          </a:p>
        </p:txBody>
      </p:sp>
      <p:graphicFrame>
        <p:nvGraphicFramePr>
          <p:cNvPr id="33794" name="Object 2"/>
          <p:cNvGraphicFramePr>
            <a:graphicFrameLocks noChangeAspect="1"/>
          </p:cNvGraphicFramePr>
          <p:nvPr>
            <p:extLst>
              <p:ext uri="{D42A27DB-BD31-4B8C-83A1-F6EECF244321}">
                <p14:modId xmlns:p14="http://schemas.microsoft.com/office/powerpoint/2010/main" val="69663716"/>
              </p:ext>
            </p:extLst>
          </p:nvPr>
        </p:nvGraphicFramePr>
        <p:xfrm>
          <a:off x="2080918" y="2206620"/>
          <a:ext cx="1878013" cy="508000"/>
        </p:xfrm>
        <a:graphic>
          <a:graphicData uri="http://schemas.openxmlformats.org/presentationml/2006/ole">
            <mc:AlternateContent xmlns:mc="http://schemas.openxmlformats.org/markup-compatibility/2006">
              <mc:Choice xmlns:v="urn:schemas-microsoft-com:vml" Requires="v">
                <p:oleObj name="Equation" r:id="rId2" imgW="939600" imgH="253800" progId="Equation.DSMT4">
                  <p:embed/>
                </p:oleObj>
              </mc:Choice>
              <mc:Fallback>
                <p:oleObj name="Equation" r:id="rId2" imgW="93960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918" y="2206620"/>
                        <a:ext cx="187801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5" name="Object 3"/>
          <p:cNvGraphicFramePr>
            <a:graphicFrameLocks noChangeAspect="1"/>
          </p:cNvGraphicFramePr>
          <p:nvPr>
            <p:extLst>
              <p:ext uri="{D42A27DB-BD31-4B8C-83A1-F6EECF244321}">
                <p14:modId xmlns:p14="http://schemas.microsoft.com/office/powerpoint/2010/main" val="914943685"/>
              </p:ext>
            </p:extLst>
          </p:nvPr>
        </p:nvGraphicFramePr>
        <p:xfrm>
          <a:off x="3240088" y="2928934"/>
          <a:ext cx="2663825" cy="558800"/>
        </p:xfrm>
        <a:graphic>
          <a:graphicData uri="http://schemas.openxmlformats.org/presentationml/2006/ole">
            <mc:AlternateContent xmlns:mc="http://schemas.openxmlformats.org/markup-compatibility/2006">
              <mc:Choice xmlns:v="urn:schemas-microsoft-com:vml" Requires="v">
                <p:oleObj name="Equation" r:id="rId4" imgW="1333440" imgH="279360" progId="Equation.DSMT4">
                  <p:embed/>
                </p:oleObj>
              </mc:Choice>
              <mc:Fallback>
                <p:oleObj name="Equation" r:id="rId4" imgW="1333440" imgH="2793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0088" y="2928934"/>
                        <a:ext cx="266382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6" name="Object 4"/>
          <p:cNvGraphicFramePr>
            <a:graphicFrameLocks noChangeAspect="1"/>
          </p:cNvGraphicFramePr>
          <p:nvPr>
            <p:extLst>
              <p:ext uri="{D42A27DB-BD31-4B8C-83A1-F6EECF244321}">
                <p14:modId xmlns:p14="http://schemas.microsoft.com/office/powerpoint/2010/main" val="4113776090"/>
              </p:ext>
            </p:extLst>
          </p:nvPr>
        </p:nvGraphicFramePr>
        <p:xfrm>
          <a:off x="7354910" y="3500438"/>
          <a:ext cx="431800" cy="508000"/>
        </p:xfrm>
        <a:graphic>
          <a:graphicData uri="http://schemas.openxmlformats.org/presentationml/2006/ole">
            <mc:AlternateContent xmlns:mc="http://schemas.openxmlformats.org/markup-compatibility/2006">
              <mc:Choice xmlns:v="urn:schemas-microsoft-com:vml" Requires="v">
                <p:oleObj name="Equation" r:id="rId6" imgW="215640" imgH="253800" progId="Equation.DSMT4">
                  <p:embed/>
                </p:oleObj>
              </mc:Choice>
              <mc:Fallback>
                <p:oleObj name="Equation" r:id="rId6" imgW="21564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4910" y="3500438"/>
                        <a:ext cx="431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7" name="Object 5"/>
          <p:cNvGraphicFramePr>
            <a:graphicFrameLocks noChangeAspect="1"/>
          </p:cNvGraphicFramePr>
          <p:nvPr>
            <p:extLst>
              <p:ext uri="{D42A27DB-BD31-4B8C-83A1-F6EECF244321}">
                <p14:modId xmlns:p14="http://schemas.microsoft.com/office/powerpoint/2010/main" val="2551137189"/>
              </p:ext>
            </p:extLst>
          </p:nvPr>
        </p:nvGraphicFramePr>
        <p:xfrm>
          <a:off x="2982183" y="3857628"/>
          <a:ext cx="431800" cy="457200"/>
        </p:xfrm>
        <a:graphic>
          <a:graphicData uri="http://schemas.openxmlformats.org/presentationml/2006/ole">
            <mc:AlternateContent xmlns:mc="http://schemas.openxmlformats.org/markup-compatibility/2006">
              <mc:Choice xmlns:v="urn:schemas-microsoft-com:vml" Requires="v">
                <p:oleObj name="Equation" r:id="rId8" imgW="215640" imgH="228600" progId="Equation.DSMT4">
                  <p:embed/>
                </p:oleObj>
              </mc:Choice>
              <mc:Fallback>
                <p:oleObj name="Equation" r:id="rId8" imgW="21564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183" y="3857628"/>
                        <a:ext cx="43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8" name="Object 6"/>
          <p:cNvGraphicFramePr>
            <a:graphicFrameLocks noChangeAspect="1"/>
          </p:cNvGraphicFramePr>
          <p:nvPr>
            <p:extLst>
              <p:ext uri="{D42A27DB-BD31-4B8C-83A1-F6EECF244321}">
                <p14:modId xmlns:p14="http://schemas.microsoft.com/office/powerpoint/2010/main" val="392521215"/>
              </p:ext>
            </p:extLst>
          </p:nvPr>
        </p:nvGraphicFramePr>
        <p:xfrm>
          <a:off x="3662364" y="4456842"/>
          <a:ext cx="892175" cy="357188"/>
        </p:xfrm>
        <a:graphic>
          <a:graphicData uri="http://schemas.openxmlformats.org/presentationml/2006/ole">
            <mc:AlternateContent xmlns:mc="http://schemas.openxmlformats.org/markup-compatibility/2006">
              <mc:Choice xmlns:v="urn:schemas-microsoft-com:vml" Requires="v">
                <p:oleObj name="Equation" r:id="rId10" imgW="444240" imgH="177480" progId="Equation.DSMT4">
                  <p:embed/>
                </p:oleObj>
              </mc:Choice>
              <mc:Fallback>
                <p:oleObj name="Equation" r:id="rId10" imgW="444240" imgH="1774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62364" y="4456842"/>
                        <a:ext cx="89217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9" name="Object 7"/>
          <p:cNvGraphicFramePr>
            <a:graphicFrameLocks noChangeAspect="1"/>
          </p:cNvGraphicFramePr>
          <p:nvPr>
            <p:extLst>
              <p:ext uri="{D42A27DB-BD31-4B8C-83A1-F6EECF244321}">
                <p14:modId xmlns:p14="http://schemas.microsoft.com/office/powerpoint/2010/main" val="1540761482"/>
              </p:ext>
            </p:extLst>
          </p:nvPr>
        </p:nvGraphicFramePr>
        <p:xfrm>
          <a:off x="8024408" y="4442987"/>
          <a:ext cx="306388" cy="331788"/>
        </p:xfrm>
        <a:graphic>
          <a:graphicData uri="http://schemas.openxmlformats.org/presentationml/2006/ole">
            <mc:AlternateContent xmlns:mc="http://schemas.openxmlformats.org/markup-compatibility/2006">
              <mc:Choice xmlns:v="urn:schemas-microsoft-com:vml" Requires="v">
                <p:oleObj name="Equation" r:id="rId12" imgW="152280" imgH="164880" progId="Equation.DSMT4">
                  <p:embed/>
                </p:oleObj>
              </mc:Choice>
              <mc:Fallback>
                <p:oleObj name="Equation" r:id="rId12" imgW="152280" imgH="1648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4408" y="4442987"/>
                        <a:ext cx="30638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0" name="Object 8"/>
          <p:cNvGraphicFramePr>
            <a:graphicFrameLocks noChangeAspect="1"/>
          </p:cNvGraphicFramePr>
          <p:nvPr>
            <p:extLst>
              <p:ext uri="{D42A27DB-BD31-4B8C-83A1-F6EECF244321}">
                <p14:modId xmlns:p14="http://schemas.microsoft.com/office/powerpoint/2010/main" val="2349115903"/>
              </p:ext>
            </p:extLst>
          </p:nvPr>
        </p:nvGraphicFramePr>
        <p:xfrm>
          <a:off x="6130493" y="4760481"/>
          <a:ext cx="968375" cy="407988"/>
        </p:xfrm>
        <a:graphic>
          <a:graphicData uri="http://schemas.openxmlformats.org/presentationml/2006/ole">
            <mc:AlternateContent xmlns:mc="http://schemas.openxmlformats.org/markup-compatibility/2006">
              <mc:Choice xmlns:v="urn:schemas-microsoft-com:vml" Requires="v">
                <p:oleObj name="Equation" r:id="rId14" imgW="482400" imgH="203040" progId="Equation.DSMT4">
                  <p:embed/>
                </p:oleObj>
              </mc:Choice>
              <mc:Fallback>
                <p:oleObj name="Equation" r:id="rId14" imgW="482400" imgH="20304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30493" y="4760481"/>
                        <a:ext cx="968375"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1" name="Object 9"/>
          <p:cNvGraphicFramePr>
            <a:graphicFrameLocks noChangeAspect="1"/>
          </p:cNvGraphicFramePr>
          <p:nvPr>
            <p:extLst>
              <p:ext uri="{D42A27DB-BD31-4B8C-83A1-F6EECF244321}">
                <p14:modId xmlns:p14="http://schemas.microsoft.com/office/powerpoint/2010/main" val="3897169222"/>
              </p:ext>
            </p:extLst>
          </p:nvPr>
        </p:nvGraphicFramePr>
        <p:xfrm>
          <a:off x="3604781" y="5185077"/>
          <a:ext cx="280988" cy="255588"/>
        </p:xfrm>
        <a:graphic>
          <a:graphicData uri="http://schemas.openxmlformats.org/presentationml/2006/ole">
            <mc:AlternateContent xmlns:mc="http://schemas.openxmlformats.org/markup-compatibility/2006">
              <mc:Choice xmlns:v="urn:schemas-microsoft-com:vml" Requires="v">
                <p:oleObj name="Equation" r:id="rId16" imgW="139680" imgH="126720" progId="Equation.DSMT4">
                  <p:embed/>
                </p:oleObj>
              </mc:Choice>
              <mc:Fallback>
                <p:oleObj name="Equation" r:id="rId16" imgW="139680" imgH="12672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04781" y="5185077"/>
                        <a:ext cx="280988"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33802" name="Object 10"/>
              <p:cNvSpPr txBox="1"/>
              <p:nvPr/>
            </p:nvSpPr>
            <p:spPr bwMode="auto">
              <a:xfrm>
                <a:off x="6837362" y="5072063"/>
                <a:ext cx="1187045" cy="507999"/>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d>
                        <m:dPr>
                          <m:ctrlPr>
                            <a:rPr lang="el-GR" i="1">
                              <a:solidFill>
                                <a:srgbClr val="000000"/>
                              </a:solidFill>
                              <a:latin typeface="Cambria Math" panose="02040503050406030204" pitchFamily="18" charset="0"/>
                            </a:rPr>
                          </m:ctrlPr>
                        </m:dPr>
                        <m:e>
                          <m:r>
                            <a:rPr lang="el-GR" i="1">
                              <a:solidFill>
                                <a:srgbClr val="000000"/>
                              </a:solidFill>
                              <a:latin typeface="Cambria Math" panose="02040503050406030204" pitchFamily="18" charset="0"/>
                            </a:rPr>
                            <m:t>𝜅</m:t>
                          </m:r>
                          <m:r>
                            <a:rPr lang="el-GR" i="1">
                              <a:solidFill>
                                <a:srgbClr val="000000"/>
                              </a:solidFill>
                              <a:latin typeface="Cambria Math" panose="02040503050406030204" pitchFamily="18" charset="0"/>
                            </a:rPr>
                            <m:t>≫1</m:t>
                          </m:r>
                        </m:e>
                      </m:d>
                      <m:r>
                        <a:rPr lang="el-GR" i="1">
                          <a:solidFill>
                            <a:srgbClr val="000000"/>
                          </a:solidFill>
                          <a:latin typeface="Cambria Math" panose="02040503050406030204" pitchFamily="18" charset="0"/>
                        </a:rPr>
                        <m:t>.</m:t>
                      </m:r>
                    </m:oMath>
                  </m:oMathPara>
                </a14:m>
                <a:endParaRPr lang="el-GR" dirty="0"/>
              </a:p>
            </p:txBody>
          </p:sp>
        </mc:Choice>
        <mc:Fallback>
          <p:sp>
            <p:nvSpPr>
              <p:cNvPr id="33802" name="Object 10"/>
              <p:cNvSpPr txBox="1">
                <a:spLocks noRot="1" noChangeAspect="1" noMove="1" noResize="1" noEditPoints="1" noAdjustHandles="1" noChangeArrowheads="1" noChangeShapeType="1" noTextEdit="1"/>
              </p:cNvSpPr>
              <p:nvPr/>
            </p:nvSpPr>
            <p:spPr bwMode="auto">
              <a:xfrm>
                <a:off x="6837362" y="5072063"/>
                <a:ext cx="1187045" cy="507999"/>
              </a:xfrm>
              <a:prstGeom prst="rect">
                <a:avLst/>
              </a:prstGeom>
              <a:blipFill>
                <a:blip r:embed="rId18"/>
                <a:stretch>
                  <a:fillRect/>
                </a:stretch>
              </a:blipFill>
              <a:ln>
                <a:noFill/>
              </a:ln>
              <a:effectLst/>
            </p:spPr>
            <p:txBody>
              <a:bodyPr/>
              <a:lstStyle/>
              <a:p>
                <a:r>
                  <a:rPr lang="el-GR">
                    <a:noFill/>
                  </a:rPr>
                  <a:t> </a:t>
                </a:r>
              </a:p>
            </p:txBody>
          </p:sp>
        </mc:Fallback>
      </mc:AlternateContent>
      <p:graphicFrame>
        <p:nvGraphicFramePr>
          <p:cNvPr id="33803" name="Object 11"/>
          <p:cNvGraphicFramePr>
            <a:graphicFrameLocks noChangeAspect="1"/>
          </p:cNvGraphicFramePr>
          <p:nvPr>
            <p:extLst>
              <p:ext uri="{D42A27DB-BD31-4B8C-83A1-F6EECF244321}">
                <p14:modId xmlns:p14="http://schemas.microsoft.com/office/powerpoint/2010/main" val="4275029471"/>
              </p:ext>
            </p:extLst>
          </p:nvPr>
        </p:nvGraphicFramePr>
        <p:xfrm>
          <a:off x="7572396" y="5500702"/>
          <a:ext cx="280988" cy="255588"/>
        </p:xfrm>
        <a:graphic>
          <a:graphicData uri="http://schemas.openxmlformats.org/presentationml/2006/ole">
            <mc:AlternateContent xmlns:mc="http://schemas.openxmlformats.org/markup-compatibility/2006">
              <mc:Choice xmlns:v="urn:schemas-microsoft-com:vml" Requires="v">
                <p:oleObj name="Equation" r:id="rId19" imgW="139680" imgH="126720" progId="Equation.DSMT4">
                  <p:embed/>
                </p:oleObj>
              </mc:Choice>
              <mc:Fallback>
                <p:oleObj name="Equation" r:id="rId19" imgW="139680" imgH="126720" progId="Equation.DSMT4">
                  <p:embed/>
                  <p:pic>
                    <p:nvPicPr>
                      <p:cNvPr id="0"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72396" y="5500702"/>
                        <a:ext cx="280988"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Εκτίμηση Σφάλματος</a:t>
            </a:r>
            <a:endParaRPr lang="en-US" dirty="0"/>
          </a:p>
        </p:txBody>
      </p:sp>
      <p:sp>
        <p:nvSpPr>
          <p:cNvPr id="3" name="2 - Θέση περιεχομένου"/>
          <p:cNvSpPr>
            <a:spLocks noGrp="1"/>
          </p:cNvSpPr>
          <p:nvPr>
            <p:ph idx="1"/>
          </p:nvPr>
        </p:nvSpPr>
        <p:spPr>
          <a:xfrm>
            <a:off x="457200" y="1516520"/>
            <a:ext cx="8229600" cy="4770000"/>
          </a:xfrm>
        </p:spPr>
        <p:txBody>
          <a:bodyPr>
            <a:normAutofit/>
          </a:bodyPr>
          <a:lstStyle/>
          <a:p>
            <a:r>
              <a:rPr lang="el-GR" sz="2400" b="1" dirty="0"/>
              <a:t>Ορισμός: </a:t>
            </a:r>
            <a:r>
              <a:rPr lang="el-GR" sz="2400" dirty="0"/>
              <a:t>Ορίζεται ως </a:t>
            </a:r>
            <a:r>
              <a:rPr lang="el-GR" sz="2400" b="1" dirty="0"/>
              <a:t>σφάλμα</a:t>
            </a:r>
            <a:r>
              <a:rPr lang="el-GR" sz="2400" dirty="0"/>
              <a:t> και συμβολίζεται ως      η διαφορά των διανυσμάτων:</a:t>
            </a:r>
          </a:p>
          <a:p>
            <a:pPr>
              <a:buNone/>
            </a:pPr>
            <a:endParaRPr lang="el-GR" sz="2400" dirty="0"/>
          </a:p>
          <a:p>
            <a:pPr>
              <a:buNone/>
            </a:pPr>
            <a:r>
              <a:rPr lang="el-GR" sz="2400" dirty="0"/>
              <a:t>	όπου       είναι μία προσεγγιστική λύση του συστήματος          </a:t>
            </a:r>
            <a:r>
              <a:rPr lang="en-US" sz="2400" dirty="0"/>
              <a:t>	                                         </a:t>
            </a:r>
            <a:r>
              <a:rPr lang="el-GR" sz="2400" dirty="0"/>
              <a:t>και                  είναι η ακριβής λύση του συστήματος .</a:t>
            </a:r>
          </a:p>
          <a:p>
            <a:pPr>
              <a:spcBef>
                <a:spcPts val="2400"/>
              </a:spcBef>
            </a:pPr>
            <a:r>
              <a:rPr lang="el-GR" sz="2400" dirty="0"/>
              <a:t>Στην πράξη δεν είναι γνωστή η ακριβής τιμή του      οπότε αντί για το σφάλμα χρησιμοποιείται ένα άνω φράγμα για τη στάθμη του διανύσματος</a:t>
            </a:r>
            <a:endParaRPr lang="en-US" sz="2400" dirty="0"/>
          </a:p>
        </p:txBody>
      </p:sp>
      <p:graphicFrame>
        <p:nvGraphicFramePr>
          <p:cNvPr id="34818" name="Object 2"/>
          <p:cNvGraphicFramePr>
            <a:graphicFrameLocks noChangeAspect="1"/>
          </p:cNvGraphicFramePr>
          <p:nvPr>
            <p:extLst>
              <p:ext uri="{D42A27DB-BD31-4B8C-83A1-F6EECF244321}">
                <p14:modId xmlns:p14="http://schemas.microsoft.com/office/powerpoint/2010/main" val="1451854572"/>
              </p:ext>
            </p:extLst>
          </p:nvPr>
        </p:nvGraphicFramePr>
        <p:xfrm>
          <a:off x="7361122" y="1643476"/>
          <a:ext cx="255588" cy="280988"/>
        </p:xfrm>
        <a:graphic>
          <a:graphicData uri="http://schemas.openxmlformats.org/presentationml/2006/ole">
            <mc:AlternateContent xmlns:mc="http://schemas.openxmlformats.org/markup-compatibility/2006">
              <mc:Choice xmlns:v="urn:schemas-microsoft-com:vml" Requires="v">
                <p:oleObj name="Equation" r:id="rId2" imgW="126720" imgH="139680" progId="Equation.DSMT4">
                  <p:embed/>
                </p:oleObj>
              </mc:Choice>
              <mc:Fallback>
                <p:oleObj name="Equation" r:id="rId2" imgW="126720" imgH="139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1122" y="1643476"/>
                        <a:ext cx="255588"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19" name="Object 3"/>
          <p:cNvGraphicFramePr>
            <a:graphicFrameLocks noChangeAspect="1"/>
          </p:cNvGraphicFramePr>
          <p:nvPr>
            <p:extLst>
              <p:ext uri="{D42A27DB-BD31-4B8C-83A1-F6EECF244321}">
                <p14:modId xmlns:p14="http://schemas.microsoft.com/office/powerpoint/2010/main" val="2943435708"/>
              </p:ext>
            </p:extLst>
          </p:nvPr>
        </p:nvGraphicFramePr>
        <p:xfrm>
          <a:off x="3643313" y="2302436"/>
          <a:ext cx="1320800" cy="457200"/>
        </p:xfrm>
        <a:graphic>
          <a:graphicData uri="http://schemas.openxmlformats.org/presentationml/2006/ole">
            <mc:AlternateContent xmlns:mc="http://schemas.openxmlformats.org/markup-compatibility/2006">
              <mc:Choice xmlns:v="urn:schemas-microsoft-com:vml" Requires="v">
                <p:oleObj name="Equation" r:id="rId4" imgW="660240" imgH="228600" progId="Equation.DSMT4">
                  <p:embed/>
                </p:oleObj>
              </mc:Choice>
              <mc:Fallback>
                <p:oleObj name="Equation" r:id="rId4" imgW="66024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3313" y="2302436"/>
                        <a:ext cx="132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0" name="Object 4"/>
          <p:cNvGraphicFramePr>
            <a:graphicFrameLocks noChangeAspect="1"/>
          </p:cNvGraphicFramePr>
          <p:nvPr>
            <p:extLst>
              <p:ext uri="{D42A27DB-BD31-4B8C-83A1-F6EECF244321}">
                <p14:modId xmlns:p14="http://schemas.microsoft.com/office/powerpoint/2010/main" val="1346032570"/>
              </p:ext>
            </p:extLst>
          </p:nvPr>
        </p:nvGraphicFramePr>
        <p:xfrm>
          <a:off x="1619584" y="2750253"/>
          <a:ext cx="331788" cy="407988"/>
        </p:xfrm>
        <a:graphic>
          <a:graphicData uri="http://schemas.openxmlformats.org/presentationml/2006/ole">
            <mc:AlternateContent xmlns:mc="http://schemas.openxmlformats.org/markup-compatibility/2006">
              <mc:Choice xmlns:v="urn:schemas-microsoft-com:vml" Requires="v">
                <p:oleObj name="Equation" r:id="rId6" imgW="164880" imgH="203040" progId="Equation.DSMT4">
                  <p:embed/>
                </p:oleObj>
              </mc:Choice>
              <mc:Fallback>
                <p:oleObj name="Equation" r:id="rId6" imgW="164880" imgH="203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584" y="2750253"/>
                        <a:ext cx="331788"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1" name="Object 5"/>
          <p:cNvGraphicFramePr>
            <a:graphicFrameLocks noChangeAspect="1"/>
          </p:cNvGraphicFramePr>
          <p:nvPr>
            <p:extLst>
              <p:ext uri="{D42A27DB-BD31-4B8C-83A1-F6EECF244321}">
                <p14:modId xmlns:p14="http://schemas.microsoft.com/office/powerpoint/2010/main" val="1443073242"/>
              </p:ext>
            </p:extLst>
          </p:nvPr>
        </p:nvGraphicFramePr>
        <p:xfrm>
          <a:off x="864809" y="3124025"/>
          <a:ext cx="3324225" cy="508000"/>
        </p:xfrm>
        <a:graphic>
          <a:graphicData uri="http://schemas.openxmlformats.org/presentationml/2006/ole">
            <mc:AlternateContent xmlns:mc="http://schemas.openxmlformats.org/markup-compatibility/2006">
              <mc:Choice xmlns:v="urn:schemas-microsoft-com:vml" Requires="v">
                <p:oleObj name="Equation" r:id="rId8" imgW="1663560" imgH="253800" progId="Equation.DSMT4">
                  <p:embed/>
                </p:oleObj>
              </mc:Choice>
              <mc:Fallback>
                <p:oleObj name="Equation" r:id="rId8" imgW="166356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4809" y="3124025"/>
                        <a:ext cx="332422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2" name="Object 6"/>
          <p:cNvGraphicFramePr>
            <a:graphicFrameLocks noChangeAspect="1"/>
          </p:cNvGraphicFramePr>
          <p:nvPr>
            <p:extLst>
              <p:ext uri="{D42A27DB-BD31-4B8C-83A1-F6EECF244321}">
                <p14:modId xmlns:p14="http://schemas.microsoft.com/office/powerpoint/2010/main" val="2271196322"/>
              </p:ext>
            </p:extLst>
          </p:nvPr>
        </p:nvGraphicFramePr>
        <p:xfrm>
          <a:off x="4706959" y="3131982"/>
          <a:ext cx="1093788" cy="406400"/>
        </p:xfrm>
        <a:graphic>
          <a:graphicData uri="http://schemas.openxmlformats.org/presentationml/2006/ole">
            <mc:AlternateContent xmlns:mc="http://schemas.openxmlformats.org/markup-compatibility/2006">
              <mc:Choice xmlns:v="urn:schemas-microsoft-com:vml" Requires="v">
                <p:oleObj name="Equation" r:id="rId10" imgW="545760" imgH="203040" progId="Equation.DSMT4">
                  <p:embed/>
                </p:oleObj>
              </mc:Choice>
              <mc:Fallback>
                <p:oleObj name="Equation" r:id="rId10" imgW="545760" imgH="2030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06959" y="3131982"/>
                        <a:ext cx="109378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3" name="Object 7"/>
          <p:cNvGraphicFramePr>
            <a:graphicFrameLocks noChangeAspect="1"/>
          </p:cNvGraphicFramePr>
          <p:nvPr>
            <p:extLst>
              <p:ext uri="{D42A27DB-BD31-4B8C-83A1-F6EECF244321}">
                <p14:modId xmlns:p14="http://schemas.microsoft.com/office/powerpoint/2010/main" val="1383810036"/>
              </p:ext>
            </p:extLst>
          </p:nvPr>
        </p:nvGraphicFramePr>
        <p:xfrm>
          <a:off x="6899581" y="4284375"/>
          <a:ext cx="333375" cy="331787"/>
        </p:xfrm>
        <a:graphic>
          <a:graphicData uri="http://schemas.openxmlformats.org/presentationml/2006/ole">
            <mc:AlternateContent xmlns:mc="http://schemas.openxmlformats.org/markup-compatibility/2006">
              <mc:Choice xmlns:v="urn:schemas-microsoft-com:vml" Requires="v">
                <p:oleObj name="Equation" r:id="rId12" imgW="164880" imgH="164880" progId="Equation.DSMT4">
                  <p:embed/>
                </p:oleObj>
              </mc:Choice>
              <mc:Fallback>
                <p:oleObj name="Equation" r:id="rId12" imgW="164880" imgH="1648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99581" y="4284375"/>
                        <a:ext cx="333375"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4" name="Object 8"/>
          <p:cNvGraphicFramePr>
            <a:graphicFrameLocks noChangeAspect="1"/>
          </p:cNvGraphicFramePr>
          <p:nvPr>
            <p:extLst>
              <p:ext uri="{D42A27DB-BD31-4B8C-83A1-F6EECF244321}">
                <p14:modId xmlns:p14="http://schemas.microsoft.com/office/powerpoint/2010/main" val="358950951"/>
              </p:ext>
            </p:extLst>
          </p:nvPr>
        </p:nvGraphicFramePr>
        <p:xfrm>
          <a:off x="4067317" y="5024446"/>
          <a:ext cx="306387" cy="280987"/>
        </p:xfrm>
        <a:graphic>
          <a:graphicData uri="http://schemas.openxmlformats.org/presentationml/2006/ole">
            <mc:AlternateContent xmlns:mc="http://schemas.openxmlformats.org/markup-compatibility/2006">
              <mc:Choice xmlns:v="urn:schemas-microsoft-com:vml" Requires="v">
                <p:oleObj name="Equation" r:id="rId14" imgW="152280" imgH="139680" progId="Equation.DSMT4">
                  <p:embed/>
                </p:oleObj>
              </mc:Choice>
              <mc:Fallback>
                <p:oleObj name="Equation" r:id="rId14" imgW="152280" imgH="13968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67317" y="5024446"/>
                        <a:ext cx="306387"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Εκτίμηση Σφάλματος</a:t>
            </a:r>
            <a:endParaRPr lang="en-US" dirty="0"/>
          </a:p>
        </p:txBody>
      </p:sp>
      <p:sp>
        <p:nvSpPr>
          <p:cNvPr id="3" name="2 - Θέση περιεχομένου"/>
          <p:cNvSpPr>
            <a:spLocks noGrp="1"/>
          </p:cNvSpPr>
          <p:nvPr>
            <p:ph idx="1"/>
          </p:nvPr>
        </p:nvSpPr>
        <p:spPr>
          <a:xfrm>
            <a:off x="457200" y="1357200"/>
            <a:ext cx="8229600" cy="4770000"/>
          </a:xfrm>
        </p:spPr>
        <p:txBody>
          <a:bodyPr>
            <a:normAutofit fontScale="92500" lnSpcReduction="20000"/>
          </a:bodyPr>
          <a:lstStyle/>
          <a:p>
            <a:r>
              <a:rPr lang="el-GR" sz="2400" b="1" dirty="0"/>
              <a:t>Ορισμός: </a:t>
            </a:r>
            <a:r>
              <a:rPr lang="el-GR" sz="2400" dirty="0"/>
              <a:t>Ο αριθμός:</a:t>
            </a:r>
          </a:p>
          <a:p>
            <a:pPr>
              <a:buNone/>
            </a:pPr>
            <a:r>
              <a:rPr lang="el-GR" sz="2400" dirty="0"/>
              <a:t>	</a:t>
            </a:r>
          </a:p>
          <a:p>
            <a:pPr>
              <a:buNone/>
            </a:pPr>
            <a:r>
              <a:rPr lang="el-GR" sz="2400" dirty="0"/>
              <a:t>	ονομάζεται </a:t>
            </a:r>
            <a:r>
              <a:rPr lang="el-GR" sz="2400" b="1" dirty="0"/>
              <a:t>απόλυτο σφάλμα </a:t>
            </a:r>
            <a:r>
              <a:rPr lang="el-GR" sz="2400" dirty="0"/>
              <a:t>της προσεγγιστικής λύσης</a:t>
            </a:r>
          </a:p>
          <a:p>
            <a:pPr>
              <a:spcBef>
                <a:spcPts val="1800"/>
              </a:spcBef>
            </a:pPr>
            <a:r>
              <a:rPr lang="el-GR" sz="2400" b="1" dirty="0"/>
              <a:t>Ορισμός: </a:t>
            </a:r>
            <a:r>
              <a:rPr lang="el-GR" sz="2400" dirty="0"/>
              <a:t>Ο αριθμός που εκφράζει το λόγο του σφάλματος        προς τη στάθμη της ακριβής λύσης                 δηλαδή ο αριθμός:</a:t>
            </a:r>
          </a:p>
          <a:p>
            <a:pPr>
              <a:buNone/>
            </a:pPr>
            <a:r>
              <a:rPr lang="el-GR" sz="2400" dirty="0"/>
              <a:t>	</a:t>
            </a:r>
          </a:p>
          <a:p>
            <a:pPr>
              <a:buNone/>
            </a:pPr>
            <a:endParaRPr lang="el-GR" sz="2400" dirty="0"/>
          </a:p>
          <a:p>
            <a:pPr>
              <a:spcBef>
                <a:spcPts val="2400"/>
              </a:spcBef>
              <a:buNone/>
            </a:pPr>
            <a:r>
              <a:rPr lang="el-GR" sz="2400" dirty="0"/>
              <a:t>	ονομάζεται </a:t>
            </a:r>
            <a:r>
              <a:rPr lang="el-GR" sz="2400" b="1" dirty="0"/>
              <a:t>σχετικό σφάλμα </a:t>
            </a:r>
            <a:r>
              <a:rPr lang="el-GR" sz="2400" dirty="0"/>
              <a:t>της προσεγγιστικής λύσης</a:t>
            </a:r>
          </a:p>
          <a:p>
            <a:pPr>
              <a:spcBef>
                <a:spcPts val="1800"/>
              </a:spcBef>
            </a:pPr>
            <a:r>
              <a:rPr lang="el-GR" sz="2400" b="1" dirty="0"/>
              <a:t>Ορισμός: </a:t>
            </a:r>
            <a:r>
              <a:rPr lang="el-GR" sz="2400" dirty="0"/>
              <a:t>Ως </a:t>
            </a:r>
            <a:r>
              <a:rPr lang="el-GR" sz="2400" b="1" dirty="0"/>
              <a:t>υπόλοιπο διάνυσμα </a:t>
            </a:r>
            <a:r>
              <a:rPr lang="el-GR" sz="2400" dirty="0"/>
              <a:t>ή</a:t>
            </a:r>
            <a:r>
              <a:rPr lang="el-GR" sz="2400" b="1" dirty="0"/>
              <a:t> κατάλοιπο διάνυσμα </a:t>
            </a:r>
            <a:r>
              <a:rPr lang="el-GR" sz="2400" dirty="0"/>
              <a:t>ορίζεται το διάνυσμα:</a:t>
            </a:r>
          </a:p>
          <a:p>
            <a:pPr>
              <a:buNone/>
            </a:pPr>
            <a:r>
              <a:rPr lang="el-GR" sz="2400" dirty="0"/>
              <a:t>	</a:t>
            </a:r>
          </a:p>
          <a:p>
            <a:pPr>
              <a:buNone/>
            </a:pPr>
            <a:r>
              <a:rPr lang="el-GR" sz="2400" dirty="0"/>
              <a:t>	Το υπόλοιπο διάνυσμα είναι γνωστό, διότι, με δεδομένα             μπορεί να υπολογιστεί.  </a:t>
            </a:r>
            <a:endParaRPr lang="en-US" sz="2400" dirty="0"/>
          </a:p>
        </p:txBody>
      </p:sp>
      <p:graphicFrame>
        <p:nvGraphicFramePr>
          <p:cNvPr id="35842" name="Object 2"/>
          <p:cNvGraphicFramePr>
            <a:graphicFrameLocks noChangeAspect="1"/>
          </p:cNvGraphicFramePr>
          <p:nvPr>
            <p:extLst>
              <p:ext uri="{D42A27DB-BD31-4B8C-83A1-F6EECF244321}">
                <p14:modId xmlns:p14="http://schemas.microsoft.com/office/powerpoint/2010/main" val="2265438215"/>
              </p:ext>
            </p:extLst>
          </p:nvPr>
        </p:nvGraphicFramePr>
        <p:xfrm>
          <a:off x="3798094" y="1571612"/>
          <a:ext cx="1547813" cy="500063"/>
        </p:xfrm>
        <a:graphic>
          <a:graphicData uri="http://schemas.openxmlformats.org/presentationml/2006/ole">
            <mc:AlternateContent xmlns:mc="http://schemas.openxmlformats.org/markup-compatibility/2006">
              <mc:Choice xmlns:v="urn:schemas-microsoft-com:vml" Requires="v">
                <p:oleObj name="Equation" r:id="rId2" imgW="863280" imgH="279360" progId="Equation.DSMT4">
                  <p:embed/>
                </p:oleObj>
              </mc:Choice>
              <mc:Fallback>
                <p:oleObj name="Equation" r:id="rId2" imgW="863280" imgH="2793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094" y="1571612"/>
                        <a:ext cx="15478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3" name="Object 3"/>
          <p:cNvGraphicFramePr>
            <a:graphicFrameLocks noChangeAspect="1"/>
          </p:cNvGraphicFramePr>
          <p:nvPr>
            <p:extLst>
              <p:ext uri="{D42A27DB-BD31-4B8C-83A1-F6EECF244321}">
                <p14:modId xmlns:p14="http://schemas.microsoft.com/office/powerpoint/2010/main" val="2692830093"/>
              </p:ext>
            </p:extLst>
          </p:nvPr>
        </p:nvGraphicFramePr>
        <p:xfrm>
          <a:off x="7404850" y="1972530"/>
          <a:ext cx="366712" cy="366712"/>
        </p:xfrm>
        <a:graphic>
          <a:graphicData uri="http://schemas.openxmlformats.org/presentationml/2006/ole">
            <mc:AlternateContent xmlns:mc="http://schemas.openxmlformats.org/markup-compatibility/2006">
              <mc:Choice xmlns:v="urn:schemas-microsoft-com:vml" Requires="v">
                <p:oleObj name="Equation" r:id="rId4" imgW="203040" imgH="203040" progId="Equation.DSMT4">
                  <p:embed/>
                </p:oleObj>
              </mc:Choice>
              <mc:Fallback>
                <p:oleObj name="Equation" r:id="rId4" imgW="203040" imgH="2030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4850" y="1972530"/>
                        <a:ext cx="3667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noChangeAspect="1"/>
          </p:cNvGraphicFramePr>
          <p:nvPr>
            <p:extLst>
              <p:ext uri="{D42A27DB-BD31-4B8C-83A1-F6EECF244321}">
                <p14:modId xmlns:p14="http://schemas.microsoft.com/office/powerpoint/2010/main" val="4002175666"/>
              </p:ext>
            </p:extLst>
          </p:nvPr>
        </p:nvGraphicFramePr>
        <p:xfrm>
          <a:off x="7612087" y="2485589"/>
          <a:ext cx="388937" cy="457200"/>
        </p:xfrm>
        <a:graphic>
          <a:graphicData uri="http://schemas.openxmlformats.org/presentationml/2006/ole">
            <mc:AlternateContent xmlns:mc="http://schemas.openxmlformats.org/markup-compatibility/2006">
              <mc:Choice xmlns:v="urn:schemas-microsoft-com:vml" Requires="v">
                <p:oleObj name="Equation" r:id="rId6" imgW="215640" imgH="253800" progId="Equation.DSMT4">
                  <p:embed/>
                </p:oleObj>
              </mc:Choice>
              <mc:Fallback>
                <p:oleObj name="Equation" r:id="rId6" imgW="21564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2087" y="2485589"/>
                        <a:ext cx="388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5" name="Object 5"/>
          <p:cNvGraphicFramePr>
            <a:graphicFrameLocks noChangeAspect="1"/>
          </p:cNvGraphicFramePr>
          <p:nvPr>
            <p:extLst>
              <p:ext uri="{D42A27DB-BD31-4B8C-83A1-F6EECF244321}">
                <p14:modId xmlns:p14="http://schemas.microsoft.com/office/powerpoint/2010/main" val="3479521865"/>
              </p:ext>
            </p:extLst>
          </p:nvPr>
        </p:nvGraphicFramePr>
        <p:xfrm>
          <a:off x="4940882" y="2714620"/>
          <a:ext cx="965200" cy="508000"/>
        </p:xfrm>
        <a:graphic>
          <a:graphicData uri="http://schemas.openxmlformats.org/presentationml/2006/ole">
            <mc:AlternateContent xmlns:mc="http://schemas.openxmlformats.org/markup-compatibility/2006">
              <mc:Choice xmlns:v="urn:schemas-microsoft-com:vml" Requires="v">
                <p:oleObj name="Equation" r:id="rId8" imgW="482400" imgH="253800" progId="Equation.DSMT4">
                  <p:embed/>
                </p:oleObj>
              </mc:Choice>
              <mc:Fallback>
                <p:oleObj name="Equation" r:id="rId8" imgW="48240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0882" y="2714620"/>
                        <a:ext cx="965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6" name="Object 6"/>
          <p:cNvGraphicFramePr>
            <a:graphicFrameLocks noChangeAspect="1"/>
          </p:cNvGraphicFramePr>
          <p:nvPr>
            <p:extLst>
              <p:ext uri="{D42A27DB-BD31-4B8C-83A1-F6EECF244321}">
                <p14:modId xmlns:p14="http://schemas.microsoft.com/office/powerpoint/2010/main" val="4079115122"/>
              </p:ext>
            </p:extLst>
          </p:nvPr>
        </p:nvGraphicFramePr>
        <p:xfrm>
          <a:off x="3452813" y="3157542"/>
          <a:ext cx="2238375" cy="914400"/>
        </p:xfrm>
        <a:graphic>
          <a:graphicData uri="http://schemas.openxmlformats.org/presentationml/2006/ole">
            <mc:AlternateContent xmlns:mc="http://schemas.openxmlformats.org/markup-compatibility/2006">
              <mc:Choice xmlns:v="urn:schemas-microsoft-com:vml" Requires="v">
                <p:oleObj name="Equation" r:id="rId10" imgW="1244520" imgH="507960" progId="Equation.DSMT4">
                  <p:embed/>
                </p:oleObj>
              </mc:Choice>
              <mc:Fallback>
                <p:oleObj name="Equation" r:id="rId10" imgW="1244520" imgH="5079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52813" y="3157542"/>
                        <a:ext cx="22383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7" name="Object 7"/>
          <p:cNvGraphicFramePr>
            <a:graphicFrameLocks noChangeAspect="1"/>
          </p:cNvGraphicFramePr>
          <p:nvPr>
            <p:extLst>
              <p:ext uri="{D42A27DB-BD31-4B8C-83A1-F6EECF244321}">
                <p14:modId xmlns:p14="http://schemas.microsoft.com/office/powerpoint/2010/main" val="94857054"/>
              </p:ext>
            </p:extLst>
          </p:nvPr>
        </p:nvGraphicFramePr>
        <p:xfrm>
          <a:off x="7271503" y="3984483"/>
          <a:ext cx="366713" cy="366712"/>
        </p:xfrm>
        <a:graphic>
          <a:graphicData uri="http://schemas.openxmlformats.org/presentationml/2006/ole">
            <mc:AlternateContent xmlns:mc="http://schemas.openxmlformats.org/markup-compatibility/2006">
              <mc:Choice xmlns:v="urn:schemas-microsoft-com:vml" Requires="v">
                <p:oleObj name="Equation" r:id="rId12" imgW="203040" imgH="203040" progId="Equation.DSMT4">
                  <p:embed/>
                </p:oleObj>
              </mc:Choice>
              <mc:Fallback>
                <p:oleObj name="Equation" r:id="rId12" imgW="203040" imgH="20304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71503" y="3984483"/>
                        <a:ext cx="3667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8" name="Object 8"/>
          <p:cNvGraphicFramePr>
            <a:graphicFrameLocks noChangeAspect="1"/>
          </p:cNvGraphicFramePr>
          <p:nvPr>
            <p:extLst>
              <p:ext uri="{D42A27DB-BD31-4B8C-83A1-F6EECF244321}">
                <p14:modId xmlns:p14="http://schemas.microsoft.com/office/powerpoint/2010/main" val="4241875358"/>
              </p:ext>
            </p:extLst>
          </p:nvPr>
        </p:nvGraphicFramePr>
        <p:xfrm>
          <a:off x="3906044" y="5000636"/>
          <a:ext cx="1331913" cy="368300"/>
        </p:xfrm>
        <a:graphic>
          <a:graphicData uri="http://schemas.openxmlformats.org/presentationml/2006/ole">
            <mc:AlternateContent xmlns:mc="http://schemas.openxmlformats.org/markup-compatibility/2006">
              <mc:Choice xmlns:v="urn:schemas-microsoft-com:vml" Requires="v">
                <p:oleObj name="Equation" r:id="rId14" imgW="736560" imgH="203040" progId="Equation.DSMT4">
                  <p:embed/>
                </p:oleObj>
              </mc:Choice>
              <mc:Fallback>
                <p:oleObj name="Equation" r:id="rId14" imgW="736560" imgH="20304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06044" y="5000636"/>
                        <a:ext cx="13319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9" name="Object 9"/>
          <p:cNvGraphicFramePr>
            <a:graphicFrameLocks noChangeAspect="1"/>
          </p:cNvGraphicFramePr>
          <p:nvPr>
            <p:extLst>
              <p:ext uri="{D42A27DB-BD31-4B8C-83A1-F6EECF244321}">
                <p14:modId xmlns:p14="http://schemas.microsoft.com/office/powerpoint/2010/main" val="877323909"/>
              </p:ext>
            </p:extLst>
          </p:nvPr>
        </p:nvGraphicFramePr>
        <p:xfrm>
          <a:off x="7395321" y="5427101"/>
          <a:ext cx="1252538" cy="409575"/>
        </p:xfrm>
        <a:graphic>
          <a:graphicData uri="http://schemas.openxmlformats.org/presentationml/2006/ole">
            <mc:AlternateContent xmlns:mc="http://schemas.openxmlformats.org/markup-compatibility/2006">
              <mc:Choice xmlns:v="urn:schemas-microsoft-com:vml" Requires="v">
                <p:oleObj name="Equation" r:id="rId16" imgW="698400" imgH="228600" progId="Equation.DSMT4">
                  <p:embed/>
                </p:oleObj>
              </mc:Choice>
              <mc:Fallback>
                <p:oleObj name="Equation" r:id="rId16" imgW="698400" imgH="2286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95321" y="5427101"/>
                        <a:ext cx="125253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Εκτίμηση Σφάλματος</a:t>
            </a:r>
            <a:endParaRPr lang="en-US" dirty="0"/>
          </a:p>
        </p:txBody>
      </p:sp>
      <p:sp>
        <p:nvSpPr>
          <p:cNvPr id="3" name="2 - Θέση περιεχομένου"/>
          <p:cNvSpPr>
            <a:spLocks noGrp="1"/>
          </p:cNvSpPr>
          <p:nvPr>
            <p:ph idx="1"/>
          </p:nvPr>
        </p:nvSpPr>
        <p:spPr>
          <a:xfrm>
            <a:off x="457200" y="1357200"/>
            <a:ext cx="8229600" cy="4770000"/>
          </a:xfrm>
        </p:spPr>
        <p:txBody>
          <a:bodyPr/>
          <a:lstStyle/>
          <a:p>
            <a:r>
              <a:rPr lang="el-GR" sz="2400" dirty="0"/>
              <a:t>Με βάση το υπόλοιπο διάνυσμα      μπορούν να εκτιμηθούν τα σφάλματα της προσεγγιστικής λύσης        Αυτό μπορεί να γίνει ως εξής:</a:t>
            </a:r>
          </a:p>
          <a:p>
            <a:endParaRPr lang="el-GR" sz="2400" dirty="0"/>
          </a:p>
          <a:p>
            <a:pPr>
              <a:spcBef>
                <a:spcPts val="1800"/>
              </a:spcBef>
              <a:buNone/>
            </a:pPr>
            <a:r>
              <a:rPr lang="el-GR" sz="2400" dirty="0"/>
              <a:t>	Ή ισοδύναμα χρησιμοποιώντας κάποια στάθμη, για το σφάλμα αποκοπής της προσεγγιστικής λύσης      ισχύει:</a:t>
            </a:r>
          </a:p>
          <a:p>
            <a:pPr>
              <a:buNone/>
            </a:pPr>
            <a:endParaRPr lang="el-GR" sz="2400" dirty="0"/>
          </a:p>
          <a:p>
            <a:pPr>
              <a:spcBef>
                <a:spcPts val="1800"/>
              </a:spcBef>
            </a:pPr>
            <a:r>
              <a:rPr lang="el-GR" sz="2400" dirty="0"/>
              <a:t>Με όμοιο τρόπο εξάγεται η παρακάτω έκφραση για το σχετικό σφάλμα της προσεγγιστικής λύσης </a:t>
            </a:r>
          </a:p>
          <a:p>
            <a:endParaRPr lang="en-US" dirty="0"/>
          </a:p>
        </p:txBody>
      </p:sp>
      <p:graphicFrame>
        <p:nvGraphicFramePr>
          <p:cNvPr id="36866" name="Object 2"/>
          <p:cNvGraphicFramePr>
            <a:graphicFrameLocks noChangeAspect="1"/>
          </p:cNvGraphicFramePr>
          <p:nvPr>
            <p:extLst>
              <p:ext uri="{D42A27DB-BD31-4B8C-83A1-F6EECF244321}">
                <p14:modId xmlns:p14="http://schemas.microsoft.com/office/powerpoint/2010/main" val="1908847028"/>
              </p:ext>
            </p:extLst>
          </p:nvPr>
        </p:nvGraphicFramePr>
        <p:xfrm>
          <a:off x="966788" y="2500313"/>
          <a:ext cx="7210425" cy="558800"/>
        </p:xfrm>
        <a:graphic>
          <a:graphicData uri="http://schemas.openxmlformats.org/presentationml/2006/ole">
            <mc:AlternateContent xmlns:mc="http://schemas.openxmlformats.org/markup-compatibility/2006">
              <mc:Choice xmlns:v="urn:schemas-microsoft-com:vml" Requires="v">
                <p:oleObj name="Equation" r:id="rId2" imgW="3606480" imgH="279360" progId="Equation.DSMT4">
                  <p:embed/>
                </p:oleObj>
              </mc:Choice>
              <mc:Fallback>
                <p:oleObj name="Equation" r:id="rId2" imgW="3606480" imgH="2793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8" y="2500313"/>
                        <a:ext cx="721042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7" name="Object 3"/>
          <p:cNvGraphicFramePr>
            <a:graphicFrameLocks noChangeAspect="1"/>
          </p:cNvGraphicFramePr>
          <p:nvPr>
            <p:extLst>
              <p:ext uri="{D42A27DB-BD31-4B8C-83A1-F6EECF244321}">
                <p14:modId xmlns:p14="http://schemas.microsoft.com/office/powerpoint/2010/main" val="1239872157"/>
              </p:ext>
            </p:extLst>
          </p:nvPr>
        </p:nvGraphicFramePr>
        <p:xfrm>
          <a:off x="3215481" y="3899193"/>
          <a:ext cx="2713038" cy="557213"/>
        </p:xfrm>
        <a:graphic>
          <a:graphicData uri="http://schemas.openxmlformats.org/presentationml/2006/ole">
            <mc:AlternateContent xmlns:mc="http://schemas.openxmlformats.org/markup-compatibility/2006">
              <mc:Choice xmlns:v="urn:schemas-microsoft-com:vml" Requires="v">
                <p:oleObj name="Equation" r:id="rId4" imgW="1358640" imgH="279360" progId="Equation.DSMT4">
                  <p:embed/>
                </p:oleObj>
              </mc:Choice>
              <mc:Fallback>
                <p:oleObj name="Equation" r:id="rId4" imgW="1358640" imgH="2793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5481" y="3899193"/>
                        <a:ext cx="2713038"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8" name="Object 4"/>
          <p:cNvGraphicFramePr>
            <a:graphicFrameLocks noChangeAspect="1"/>
          </p:cNvGraphicFramePr>
          <p:nvPr>
            <p:extLst>
              <p:ext uri="{D42A27DB-BD31-4B8C-83A1-F6EECF244321}">
                <p14:modId xmlns:p14="http://schemas.microsoft.com/office/powerpoint/2010/main" val="1414045505"/>
              </p:ext>
            </p:extLst>
          </p:nvPr>
        </p:nvGraphicFramePr>
        <p:xfrm>
          <a:off x="2300288" y="5286375"/>
          <a:ext cx="4543425" cy="939800"/>
        </p:xfrm>
        <a:graphic>
          <a:graphicData uri="http://schemas.openxmlformats.org/presentationml/2006/ole">
            <mc:AlternateContent xmlns:mc="http://schemas.openxmlformats.org/markup-compatibility/2006">
              <mc:Choice xmlns:v="urn:schemas-microsoft-com:vml" Requires="v">
                <p:oleObj name="Equation" r:id="rId6" imgW="2273040" imgH="469800" progId="Equation.DSMT4">
                  <p:embed/>
                </p:oleObj>
              </mc:Choice>
              <mc:Fallback>
                <p:oleObj name="Equation" r:id="rId6" imgW="227304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0288" y="5286375"/>
                        <a:ext cx="4543425"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9" name="Object 5"/>
          <p:cNvGraphicFramePr>
            <a:graphicFrameLocks noChangeAspect="1"/>
          </p:cNvGraphicFramePr>
          <p:nvPr>
            <p:extLst>
              <p:ext uri="{D42A27DB-BD31-4B8C-83A1-F6EECF244321}">
                <p14:modId xmlns:p14="http://schemas.microsoft.com/office/powerpoint/2010/main" val="4266344638"/>
              </p:ext>
            </p:extLst>
          </p:nvPr>
        </p:nvGraphicFramePr>
        <p:xfrm>
          <a:off x="6599974" y="3493368"/>
          <a:ext cx="331788" cy="407988"/>
        </p:xfrm>
        <a:graphic>
          <a:graphicData uri="http://schemas.openxmlformats.org/presentationml/2006/ole">
            <mc:AlternateContent xmlns:mc="http://schemas.openxmlformats.org/markup-compatibility/2006">
              <mc:Choice xmlns:v="urn:schemas-microsoft-com:vml" Requires="v">
                <p:oleObj name="Equation" r:id="rId8" imgW="164880" imgH="203040" progId="Equation.DSMT4">
                  <p:embed/>
                </p:oleObj>
              </mc:Choice>
              <mc:Fallback>
                <p:oleObj name="Equation" r:id="rId8" imgW="164880" imgH="2030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99974" y="3493368"/>
                        <a:ext cx="331788"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0" name="Object 6"/>
          <p:cNvGraphicFramePr>
            <a:graphicFrameLocks noChangeAspect="1"/>
          </p:cNvGraphicFramePr>
          <p:nvPr>
            <p:extLst>
              <p:ext uri="{D42A27DB-BD31-4B8C-83A1-F6EECF244321}">
                <p14:modId xmlns:p14="http://schemas.microsoft.com/office/powerpoint/2010/main" val="1580595723"/>
              </p:ext>
            </p:extLst>
          </p:nvPr>
        </p:nvGraphicFramePr>
        <p:xfrm>
          <a:off x="6224899" y="4885460"/>
          <a:ext cx="407988" cy="407988"/>
        </p:xfrm>
        <a:graphic>
          <a:graphicData uri="http://schemas.openxmlformats.org/presentationml/2006/ole">
            <mc:AlternateContent xmlns:mc="http://schemas.openxmlformats.org/markup-compatibility/2006">
              <mc:Choice xmlns:v="urn:schemas-microsoft-com:vml" Requires="v">
                <p:oleObj name="Equation" r:id="rId10" imgW="203040" imgH="203040" progId="Equation.DSMT4">
                  <p:embed/>
                </p:oleObj>
              </mc:Choice>
              <mc:Fallback>
                <p:oleObj name="Equation" r:id="rId10" imgW="203040" imgH="2030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4899" y="4885460"/>
                        <a:ext cx="407988"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1" name="Object 7"/>
          <p:cNvGraphicFramePr>
            <a:graphicFrameLocks noChangeAspect="1"/>
          </p:cNvGraphicFramePr>
          <p:nvPr>
            <p:extLst>
              <p:ext uri="{D42A27DB-BD31-4B8C-83A1-F6EECF244321}">
                <p14:modId xmlns:p14="http://schemas.microsoft.com/office/powerpoint/2010/main" val="749478483"/>
              </p:ext>
            </p:extLst>
          </p:nvPr>
        </p:nvGraphicFramePr>
        <p:xfrm>
          <a:off x="5028338" y="1486610"/>
          <a:ext cx="230188" cy="255588"/>
        </p:xfrm>
        <a:graphic>
          <a:graphicData uri="http://schemas.openxmlformats.org/presentationml/2006/ole">
            <mc:AlternateContent xmlns:mc="http://schemas.openxmlformats.org/markup-compatibility/2006">
              <mc:Choice xmlns:v="urn:schemas-microsoft-com:vml" Requires="v">
                <p:oleObj name="Equation" r:id="rId12" imgW="114120" imgH="126720" progId="Equation.DSMT4">
                  <p:embed/>
                </p:oleObj>
              </mc:Choice>
              <mc:Fallback>
                <p:oleObj name="Equation" r:id="rId12" imgW="114120" imgH="12672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8338" y="1486610"/>
                        <a:ext cx="230188"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2" name="Object 8"/>
          <p:cNvGraphicFramePr>
            <a:graphicFrameLocks noChangeAspect="1"/>
          </p:cNvGraphicFramePr>
          <p:nvPr>
            <p:extLst>
              <p:ext uri="{D42A27DB-BD31-4B8C-83A1-F6EECF244321}">
                <p14:modId xmlns:p14="http://schemas.microsoft.com/office/powerpoint/2010/main" val="767136196"/>
              </p:ext>
            </p:extLst>
          </p:nvPr>
        </p:nvGraphicFramePr>
        <p:xfrm>
          <a:off x="5918507" y="1726180"/>
          <a:ext cx="407988" cy="407987"/>
        </p:xfrm>
        <a:graphic>
          <a:graphicData uri="http://schemas.openxmlformats.org/presentationml/2006/ole">
            <mc:AlternateContent xmlns:mc="http://schemas.openxmlformats.org/markup-compatibility/2006">
              <mc:Choice xmlns:v="urn:schemas-microsoft-com:vml" Requires="v">
                <p:oleObj name="Equation" r:id="rId14" imgW="203040" imgH="203040" progId="Equation.DSMT4">
                  <p:embed/>
                </p:oleObj>
              </mc:Choice>
              <mc:Fallback>
                <p:oleObj name="Equation" r:id="rId14" imgW="203040" imgH="20304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18507" y="1726180"/>
                        <a:ext cx="407988"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Εκτίμηση Σφάλματος</a:t>
            </a:r>
            <a:endParaRPr lang="en-US" dirty="0"/>
          </a:p>
        </p:txBody>
      </p:sp>
      <p:sp>
        <p:nvSpPr>
          <p:cNvPr id="3" name="2 - Θέση περιεχομένου"/>
          <p:cNvSpPr>
            <a:spLocks noGrp="1"/>
          </p:cNvSpPr>
          <p:nvPr>
            <p:ph idx="1"/>
          </p:nvPr>
        </p:nvSpPr>
        <p:spPr>
          <a:xfrm>
            <a:off x="457200" y="1357200"/>
            <a:ext cx="8229600" cy="4770000"/>
          </a:xfrm>
        </p:spPr>
        <p:txBody>
          <a:bodyPr>
            <a:normAutofit fontScale="92500"/>
          </a:bodyPr>
          <a:lstStyle/>
          <a:p>
            <a:r>
              <a:rPr lang="el-GR" sz="2400" dirty="0"/>
              <a:t>Είναι προφανές ότι, αν η στάθμη        του υπόλοιπου     είναι μικρή, αυτό δεν σημαίνει ότι αναγκαστικά το απόλυτο σφάλμα        ή το σχετικό σφάλμα        θα είναι μικρά.</a:t>
            </a:r>
          </a:p>
          <a:p>
            <a:pPr>
              <a:spcBef>
                <a:spcPts val="1800"/>
              </a:spcBef>
            </a:pPr>
            <a:r>
              <a:rPr lang="el-GR" sz="2400" b="1" dirty="0"/>
              <a:t>Εφαρμογή: </a:t>
            </a:r>
            <a:r>
              <a:rPr lang="el-GR" sz="2400" dirty="0"/>
              <a:t>Έστω το σύστημα γραμμικών εξισώσεων               που δίνεται με τη μορφή:</a:t>
            </a:r>
          </a:p>
          <a:p>
            <a:pPr>
              <a:buNone/>
            </a:pPr>
            <a:r>
              <a:rPr lang="el-GR" sz="2400" dirty="0"/>
              <a:t>	</a:t>
            </a:r>
          </a:p>
          <a:p>
            <a:pPr>
              <a:buNone/>
            </a:pPr>
            <a:endParaRPr lang="el-GR" sz="2400" dirty="0"/>
          </a:p>
          <a:p>
            <a:pPr>
              <a:buNone/>
            </a:pPr>
            <a:r>
              <a:rPr lang="el-GR" sz="2400" dirty="0"/>
              <a:t>	Το σύστημα έχει ακριβή λύση </a:t>
            </a:r>
          </a:p>
          <a:p>
            <a:pPr>
              <a:buNone/>
            </a:pPr>
            <a:r>
              <a:rPr lang="el-GR" sz="2400" dirty="0"/>
              <a:t>	Παίρνοντας μία προσεγγιστική λύση, όπως την                        θα δούμε ότι, ενώ η στάθμη        είναι μικρή, το απόλυτο σφάλμα     για αυτήν την προσεγγιστική λύση είναι αρκετά μεγάλο.</a:t>
            </a:r>
          </a:p>
          <a:p>
            <a:pPr>
              <a:buNone/>
            </a:pPr>
            <a:r>
              <a:rPr lang="el-GR" sz="2400" dirty="0"/>
              <a:t>	Θα εξετάσουμε και θα δικαιολογήσουμε γιατί αυτό συμβαίνει.</a:t>
            </a:r>
            <a:endParaRPr lang="en-US" sz="2400" dirty="0"/>
          </a:p>
        </p:txBody>
      </p:sp>
      <p:graphicFrame>
        <p:nvGraphicFramePr>
          <p:cNvPr id="37890" name="Object 2"/>
          <p:cNvGraphicFramePr>
            <a:graphicFrameLocks noChangeAspect="1"/>
          </p:cNvGraphicFramePr>
          <p:nvPr>
            <p:extLst>
              <p:ext uri="{D42A27DB-BD31-4B8C-83A1-F6EECF244321}">
                <p14:modId xmlns:p14="http://schemas.microsoft.com/office/powerpoint/2010/main" val="655363054"/>
              </p:ext>
            </p:extLst>
          </p:nvPr>
        </p:nvGraphicFramePr>
        <p:xfrm>
          <a:off x="4704061" y="1370867"/>
          <a:ext cx="366712" cy="458787"/>
        </p:xfrm>
        <a:graphic>
          <a:graphicData uri="http://schemas.openxmlformats.org/presentationml/2006/ole">
            <mc:AlternateContent xmlns:mc="http://schemas.openxmlformats.org/markup-compatibility/2006">
              <mc:Choice xmlns:v="urn:schemas-microsoft-com:vml" Requires="v">
                <p:oleObj name="Equation" r:id="rId2" imgW="203040" imgH="253800" progId="Equation.DSMT4">
                  <p:embed/>
                </p:oleObj>
              </mc:Choice>
              <mc:Fallback>
                <p:oleObj name="Equation" r:id="rId2" imgW="20304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061" y="1370867"/>
                        <a:ext cx="366712"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1" name="Object 3"/>
          <p:cNvGraphicFramePr>
            <a:graphicFrameLocks noChangeAspect="1"/>
          </p:cNvGraphicFramePr>
          <p:nvPr>
            <p:extLst>
              <p:ext uri="{D42A27DB-BD31-4B8C-83A1-F6EECF244321}">
                <p14:modId xmlns:p14="http://schemas.microsoft.com/office/powerpoint/2010/main" val="4282635224"/>
              </p:ext>
            </p:extLst>
          </p:nvPr>
        </p:nvGraphicFramePr>
        <p:xfrm>
          <a:off x="6934657" y="1473620"/>
          <a:ext cx="204787" cy="227013"/>
        </p:xfrm>
        <a:graphic>
          <a:graphicData uri="http://schemas.openxmlformats.org/presentationml/2006/ole">
            <mc:AlternateContent xmlns:mc="http://schemas.openxmlformats.org/markup-compatibility/2006">
              <mc:Choice xmlns:v="urn:schemas-microsoft-com:vml" Requires="v">
                <p:oleObj name="Equation" r:id="rId4" imgW="114120" imgH="126720" progId="Equation.DSMT4">
                  <p:embed/>
                </p:oleObj>
              </mc:Choice>
              <mc:Fallback>
                <p:oleObj name="Equation" r:id="rId4" imgW="114120" imgH="1267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657" y="1473620"/>
                        <a:ext cx="204787"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2" name="Object 4"/>
          <p:cNvGraphicFramePr>
            <a:graphicFrameLocks noChangeAspect="1"/>
          </p:cNvGraphicFramePr>
          <p:nvPr>
            <p:extLst>
              <p:ext uri="{D42A27DB-BD31-4B8C-83A1-F6EECF244321}">
                <p14:modId xmlns:p14="http://schemas.microsoft.com/office/powerpoint/2010/main" val="1869612941"/>
              </p:ext>
            </p:extLst>
          </p:nvPr>
        </p:nvGraphicFramePr>
        <p:xfrm>
          <a:off x="7324172" y="1699771"/>
          <a:ext cx="388937" cy="457200"/>
        </p:xfrm>
        <a:graphic>
          <a:graphicData uri="http://schemas.openxmlformats.org/presentationml/2006/ole">
            <mc:AlternateContent xmlns:mc="http://schemas.openxmlformats.org/markup-compatibility/2006">
              <mc:Choice xmlns:v="urn:schemas-microsoft-com:vml" Requires="v">
                <p:oleObj name="Equation" r:id="rId6" imgW="215640" imgH="253800" progId="Equation.DSMT4">
                  <p:embed/>
                </p:oleObj>
              </mc:Choice>
              <mc:Fallback>
                <p:oleObj name="Equation" r:id="rId6" imgW="21564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4172" y="1699771"/>
                        <a:ext cx="388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3" name="Object 5"/>
          <p:cNvGraphicFramePr>
            <a:graphicFrameLocks noChangeAspect="1"/>
          </p:cNvGraphicFramePr>
          <p:nvPr>
            <p:extLst>
              <p:ext uri="{D42A27DB-BD31-4B8C-83A1-F6EECF244321}">
                <p14:modId xmlns:p14="http://schemas.microsoft.com/office/powerpoint/2010/main" val="1201692975"/>
              </p:ext>
            </p:extLst>
          </p:nvPr>
        </p:nvGraphicFramePr>
        <p:xfrm>
          <a:off x="2791248" y="2041805"/>
          <a:ext cx="409575" cy="455612"/>
        </p:xfrm>
        <a:graphic>
          <a:graphicData uri="http://schemas.openxmlformats.org/presentationml/2006/ole">
            <mc:AlternateContent xmlns:mc="http://schemas.openxmlformats.org/markup-compatibility/2006">
              <mc:Choice xmlns:v="urn:schemas-microsoft-com:vml" Requires="v">
                <p:oleObj name="Equation" r:id="rId8" imgW="228600" imgH="253800" progId="Equation.DSMT4">
                  <p:embed/>
                </p:oleObj>
              </mc:Choice>
              <mc:Fallback>
                <p:oleObj name="Equation" r:id="rId8" imgW="22860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1248" y="2041805"/>
                        <a:ext cx="409575"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4" name="Object 6"/>
          <p:cNvGraphicFramePr>
            <a:graphicFrameLocks noChangeAspect="1"/>
          </p:cNvGraphicFramePr>
          <p:nvPr>
            <p:extLst>
              <p:ext uri="{D42A27DB-BD31-4B8C-83A1-F6EECF244321}">
                <p14:modId xmlns:p14="http://schemas.microsoft.com/office/powerpoint/2010/main" val="2782760695"/>
              </p:ext>
            </p:extLst>
          </p:nvPr>
        </p:nvGraphicFramePr>
        <p:xfrm>
          <a:off x="6946632" y="2643182"/>
          <a:ext cx="798513" cy="319088"/>
        </p:xfrm>
        <a:graphic>
          <a:graphicData uri="http://schemas.openxmlformats.org/presentationml/2006/ole">
            <mc:AlternateContent xmlns:mc="http://schemas.openxmlformats.org/markup-compatibility/2006">
              <mc:Choice xmlns:v="urn:schemas-microsoft-com:vml" Requires="v">
                <p:oleObj name="Equation" r:id="rId10" imgW="444240" imgH="177480" progId="Equation.DSMT4">
                  <p:embed/>
                </p:oleObj>
              </mc:Choice>
              <mc:Fallback>
                <p:oleObj name="Equation" r:id="rId10" imgW="444240" imgH="1774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6632" y="2643182"/>
                        <a:ext cx="798513"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5" name="Object 7"/>
          <p:cNvGraphicFramePr>
            <a:graphicFrameLocks noChangeAspect="1"/>
          </p:cNvGraphicFramePr>
          <p:nvPr>
            <p:extLst>
              <p:ext uri="{D42A27DB-BD31-4B8C-83A1-F6EECF244321}">
                <p14:modId xmlns:p14="http://schemas.microsoft.com/office/powerpoint/2010/main" val="1589815707"/>
              </p:ext>
            </p:extLst>
          </p:nvPr>
        </p:nvGraphicFramePr>
        <p:xfrm>
          <a:off x="2940050" y="3286125"/>
          <a:ext cx="3265488" cy="868363"/>
        </p:xfrm>
        <a:graphic>
          <a:graphicData uri="http://schemas.openxmlformats.org/presentationml/2006/ole">
            <mc:AlternateContent xmlns:mc="http://schemas.openxmlformats.org/markup-compatibility/2006">
              <mc:Choice xmlns:v="urn:schemas-microsoft-com:vml" Requires="v">
                <p:oleObj name="Equation" r:id="rId12" imgW="1815840" imgH="482400" progId="Equation.DSMT4">
                  <p:embed/>
                </p:oleObj>
              </mc:Choice>
              <mc:Fallback>
                <p:oleObj name="Equation" r:id="rId12" imgW="1815840" imgH="4824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40050" y="3286125"/>
                        <a:ext cx="3265488"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6" name="Object 8"/>
          <p:cNvGraphicFramePr>
            <a:graphicFrameLocks noChangeAspect="1"/>
          </p:cNvGraphicFramePr>
          <p:nvPr>
            <p:extLst>
              <p:ext uri="{D42A27DB-BD31-4B8C-83A1-F6EECF244321}">
                <p14:modId xmlns:p14="http://schemas.microsoft.com/office/powerpoint/2010/main" val="430815563"/>
              </p:ext>
            </p:extLst>
          </p:nvPr>
        </p:nvGraphicFramePr>
        <p:xfrm>
          <a:off x="4310069" y="4085797"/>
          <a:ext cx="1190625" cy="503238"/>
        </p:xfrm>
        <a:graphic>
          <a:graphicData uri="http://schemas.openxmlformats.org/presentationml/2006/ole">
            <mc:AlternateContent xmlns:mc="http://schemas.openxmlformats.org/markup-compatibility/2006">
              <mc:Choice xmlns:v="urn:schemas-microsoft-com:vml" Requires="v">
                <p:oleObj name="Equation" r:id="rId14" imgW="660240" imgH="279360" progId="Equation.DSMT4">
                  <p:embed/>
                </p:oleObj>
              </mc:Choice>
              <mc:Fallback>
                <p:oleObj name="Equation" r:id="rId14" imgW="660240" imgH="27936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10069" y="4085797"/>
                        <a:ext cx="11906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7" name="Object 9"/>
          <p:cNvGraphicFramePr>
            <a:graphicFrameLocks noChangeAspect="1"/>
          </p:cNvGraphicFramePr>
          <p:nvPr>
            <p:extLst>
              <p:ext uri="{D42A27DB-BD31-4B8C-83A1-F6EECF244321}">
                <p14:modId xmlns:p14="http://schemas.microsoft.com/office/powerpoint/2010/main" val="2524290089"/>
              </p:ext>
            </p:extLst>
          </p:nvPr>
        </p:nvGraphicFramePr>
        <p:xfrm>
          <a:off x="6318272" y="4484552"/>
          <a:ext cx="1397000" cy="503238"/>
        </p:xfrm>
        <a:graphic>
          <a:graphicData uri="http://schemas.openxmlformats.org/presentationml/2006/ole">
            <mc:AlternateContent xmlns:mc="http://schemas.openxmlformats.org/markup-compatibility/2006">
              <mc:Choice xmlns:v="urn:schemas-microsoft-com:vml" Requires="v">
                <p:oleObj name="Equation" r:id="rId16" imgW="774360" imgH="279360" progId="Equation.DSMT4">
                  <p:embed/>
                </p:oleObj>
              </mc:Choice>
              <mc:Fallback>
                <p:oleObj name="Equation" r:id="rId16" imgW="774360" imgH="27936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18272" y="4484552"/>
                        <a:ext cx="13970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8" name="Object 10"/>
          <p:cNvGraphicFramePr>
            <a:graphicFrameLocks noChangeAspect="1"/>
          </p:cNvGraphicFramePr>
          <p:nvPr>
            <p:extLst>
              <p:ext uri="{D42A27DB-BD31-4B8C-83A1-F6EECF244321}">
                <p14:modId xmlns:p14="http://schemas.microsoft.com/office/powerpoint/2010/main" val="1678237354"/>
              </p:ext>
            </p:extLst>
          </p:nvPr>
        </p:nvGraphicFramePr>
        <p:xfrm>
          <a:off x="3806533" y="4885470"/>
          <a:ext cx="366712" cy="458787"/>
        </p:xfrm>
        <a:graphic>
          <a:graphicData uri="http://schemas.openxmlformats.org/presentationml/2006/ole">
            <mc:AlternateContent xmlns:mc="http://schemas.openxmlformats.org/markup-compatibility/2006">
              <mc:Choice xmlns:v="urn:schemas-microsoft-com:vml" Requires="v">
                <p:oleObj name="Equation" r:id="rId18" imgW="203040" imgH="253800" progId="Equation.DSMT4">
                  <p:embed/>
                </p:oleObj>
              </mc:Choice>
              <mc:Fallback>
                <p:oleObj name="Equation" r:id="rId18" imgW="203040" imgH="253800" progId="Equation.DSMT4">
                  <p:embed/>
                  <p:pic>
                    <p:nvPicPr>
                      <p:cNvPr id="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533" y="4885470"/>
                        <a:ext cx="366712"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900" name="Object 12"/>
          <p:cNvGraphicFramePr>
            <a:graphicFrameLocks noChangeAspect="1"/>
          </p:cNvGraphicFramePr>
          <p:nvPr>
            <p:extLst>
              <p:ext uri="{D42A27DB-BD31-4B8C-83A1-F6EECF244321}">
                <p14:modId xmlns:p14="http://schemas.microsoft.com/office/powerpoint/2010/main" val="3611671289"/>
              </p:ext>
            </p:extLst>
          </p:nvPr>
        </p:nvGraphicFramePr>
        <p:xfrm>
          <a:off x="8026860" y="4886771"/>
          <a:ext cx="388937" cy="457200"/>
        </p:xfrm>
        <a:graphic>
          <a:graphicData uri="http://schemas.openxmlformats.org/presentationml/2006/ole">
            <mc:AlternateContent xmlns:mc="http://schemas.openxmlformats.org/markup-compatibility/2006">
              <mc:Choice xmlns:v="urn:schemas-microsoft-com:vml" Requires="v">
                <p:oleObj name="Equation" r:id="rId19" imgW="215640" imgH="253800" progId="Equation.DSMT4">
                  <p:embed/>
                </p:oleObj>
              </mc:Choice>
              <mc:Fallback>
                <p:oleObj name="Equation" r:id="rId19" imgW="215640" imgH="253800" progId="Equation.DSMT4">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6860" y="4886771"/>
                        <a:ext cx="388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Εκτίμηση Σφάλματος</a:t>
            </a:r>
            <a:endParaRPr lang="en-US" dirty="0"/>
          </a:p>
        </p:txBody>
      </p:sp>
      <p:sp>
        <p:nvSpPr>
          <p:cNvPr id="3" name="2 - Θέση περιεχομένου"/>
          <p:cNvSpPr>
            <a:spLocks noGrp="1"/>
          </p:cNvSpPr>
          <p:nvPr>
            <p:ph idx="1"/>
          </p:nvPr>
        </p:nvSpPr>
        <p:spPr>
          <a:xfrm>
            <a:off x="457200" y="1357200"/>
            <a:ext cx="8229600" cy="4770000"/>
          </a:xfrm>
        </p:spPr>
        <p:txBody>
          <a:bodyPr>
            <a:normAutofit fontScale="92500" lnSpcReduction="20000"/>
          </a:bodyPr>
          <a:lstStyle/>
          <a:p>
            <a:pPr>
              <a:buNone/>
            </a:pPr>
            <a:r>
              <a:rPr lang="el-GR" sz="2400" b="1" dirty="0"/>
              <a:t>Λύση:</a:t>
            </a:r>
          </a:p>
          <a:p>
            <a:r>
              <a:rPr lang="el-GR" sz="2400" dirty="0"/>
              <a:t>Το υπόλοιπο     για την προσεγγιστική λύση                     είναι:</a:t>
            </a:r>
          </a:p>
          <a:p>
            <a:endParaRPr lang="el-GR" sz="2400" dirty="0"/>
          </a:p>
          <a:p>
            <a:endParaRPr lang="el-GR" sz="2400" dirty="0"/>
          </a:p>
          <a:p>
            <a:pPr>
              <a:spcBef>
                <a:spcPts val="2400"/>
              </a:spcBef>
            </a:pPr>
            <a:r>
              <a:rPr lang="el-GR" sz="2400" dirty="0"/>
              <a:t>Παίρνοντας μια στάθμη έχουμε ότι </a:t>
            </a:r>
          </a:p>
          <a:p>
            <a:pPr>
              <a:spcBef>
                <a:spcPts val="1200"/>
              </a:spcBef>
            </a:pPr>
            <a:r>
              <a:rPr lang="el-GR" sz="2400" dirty="0"/>
              <a:t>Το σφάλμα για αυτήν την προσεγγιστική τιμή είναι:</a:t>
            </a:r>
          </a:p>
          <a:p>
            <a:endParaRPr lang="el-GR" sz="2400" dirty="0"/>
          </a:p>
          <a:p>
            <a:endParaRPr lang="el-GR" sz="2400" dirty="0"/>
          </a:p>
          <a:p>
            <a:pPr>
              <a:spcBef>
                <a:spcPts val="1200"/>
              </a:spcBef>
            </a:pPr>
            <a:r>
              <a:rPr lang="el-GR" sz="2400" dirty="0"/>
              <a:t>Οπότε για το απόλυτο σφάλμα έχουμε:</a:t>
            </a:r>
          </a:p>
          <a:p>
            <a:endParaRPr lang="el-GR" sz="2400" dirty="0"/>
          </a:p>
          <a:p>
            <a:pPr>
              <a:lnSpc>
                <a:spcPct val="120000"/>
              </a:lnSpc>
              <a:spcBef>
                <a:spcPts val="1800"/>
              </a:spcBef>
            </a:pPr>
            <a:r>
              <a:rPr lang="el-GR" sz="2400" dirty="0"/>
              <a:t>Βλέπουμε ότι, ενώ η στάθμη                         του υπόλοιπου     είναι μικρή, το απόλυτο σφάλμα                 είναι αρκετά μεγάλο.</a:t>
            </a:r>
            <a:endParaRPr lang="en-US" sz="2400" dirty="0"/>
          </a:p>
        </p:txBody>
      </p:sp>
      <p:graphicFrame>
        <p:nvGraphicFramePr>
          <p:cNvPr id="38914" name="Object 2"/>
          <p:cNvGraphicFramePr>
            <a:graphicFrameLocks noChangeAspect="1"/>
          </p:cNvGraphicFramePr>
          <p:nvPr>
            <p:extLst>
              <p:ext uri="{D42A27DB-BD31-4B8C-83A1-F6EECF244321}">
                <p14:modId xmlns:p14="http://schemas.microsoft.com/office/powerpoint/2010/main" val="3991263785"/>
              </p:ext>
            </p:extLst>
          </p:nvPr>
        </p:nvGraphicFramePr>
        <p:xfrm>
          <a:off x="2364788" y="1758216"/>
          <a:ext cx="204788" cy="227012"/>
        </p:xfrm>
        <a:graphic>
          <a:graphicData uri="http://schemas.openxmlformats.org/presentationml/2006/ole">
            <mc:AlternateContent xmlns:mc="http://schemas.openxmlformats.org/markup-compatibility/2006">
              <mc:Choice xmlns:v="urn:schemas-microsoft-com:vml" Requires="v">
                <p:oleObj name="Equation" r:id="rId2" imgW="114120" imgH="126720" progId="Equation.DSMT4">
                  <p:embed/>
                </p:oleObj>
              </mc:Choice>
              <mc:Fallback>
                <p:oleObj name="Equation" r:id="rId2" imgW="114120" imgH="1267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4788" y="1758216"/>
                        <a:ext cx="204788"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5" name="Object 3"/>
          <p:cNvGraphicFramePr>
            <a:graphicFrameLocks noChangeAspect="1"/>
          </p:cNvGraphicFramePr>
          <p:nvPr>
            <p:extLst>
              <p:ext uri="{D42A27DB-BD31-4B8C-83A1-F6EECF244321}">
                <p14:modId xmlns:p14="http://schemas.microsoft.com/office/powerpoint/2010/main" val="757865787"/>
              </p:ext>
            </p:extLst>
          </p:nvPr>
        </p:nvGraphicFramePr>
        <p:xfrm>
          <a:off x="5859048" y="1587630"/>
          <a:ext cx="1227137" cy="500062"/>
        </p:xfrm>
        <a:graphic>
          <a:graphicData uri="http://schemas.openxmlformats.org/presentationml/2006/ole">
            <mc:AlternateContent xmlns:mc="http://schemas.openxmlformats.org/markup-compatibility/2006">
              <mc:Choice xmlns:v="urn:schemas-microsoft-com:vml" Requires="v">
                <p:oleObj name="Equation" r:id="rId4" imgW="685800" imgH="279360" progId="Equation.DSMT4">
                  <p:embed/>
                </p:oleObj>
              </mc:Choice>
              <mc:Fallback>
                <p:oleObj name="Equation" r:id="rId4" imgW="685800" imgH="2793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9048" y="1587630"/>
                        <a:ext cx="122713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6" name="Object 4"/>
          <p:cNvGraphicFramePr>
            <a:graphicFrameLocks noChangeAspect="1"/>
          </p:cNvGraphicFramePr>
          <p:nvPr>
            <p:extLst>
              <p:ext uri="{D42A27DB-BD31-4B8C-83A1-F6EECF244321}">
                <p14:modId xmlns:p14="http://schemas.microsoft.com/office/powerpoint/2010/main" val="2262303453"/>
              </p:ext>
            </p:extLst>
          </p:nvPr>
        </p:nvGraphicFramePr>
        <p:xfrm>
          <a:off x="1635919" y="2014538"/>
          <a:ext cx="5872162" cy="822325"/>
        </p:xfrm>
        <a:graphic>
          <a:graphicData uri="http://schemas.openxmlformats.org/presentationml/2006/ole">
            <mc:AlternateContent xmlns:mc="http://schemas.openxmlformats.org/markup-compatibility/2006">
              <mc:Choice xmlns:v="urn:schemas-microsoft-com:vml" Requires="v">
                <p:oleObj name="Equation" r:id="rId6" imgW="3263760" imgH="457200" progId="Equation.DSMT4">
                  <p:embed/>
                </p:oleObj>
              </mc:Choice>
              <mc:Fallback>
                <p:oleObj name="Equation" r:id="rId6" imgW="3263760" imgH="4572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5919" y="2014538"/>
                        <a:ext cx="58721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7" name="Object 5"/>
          <p:cNvGraphicFramePr>
            <a:graphicFrameLocks noChangeAspect="1"/>
          </p:cNvGraphicFramePr>
          <p:nvPr>
            <p:extLst>
              <p:ext uri="{D42A27DB-BD31-4B8C-83A1-F6EECF244321}">
                <p14:modId xmlns:p14="http://schemas.microsoft.com/office/powerpoint/2010/main" val="4171422533"/>
              </p:ext>
            </p:extLst>
          </p:nvPr>
        </p:nvGraphicFramePr>
        <p:xfrm>
          <a:off x="4952574" y="2883043"/>
          <a:ext cx="1601788" cy="457200"/>
        </p:xfrm>
        <a:graphic>
          <a:graphicData uri="http://schemas.openxmlformats.org/presentationml/2006/ole">
            <mc:AlternateContent xmlns:mc="http://schemas.openxmlformats.org/markup-compatibility/2006">
              <mc:Choice xmlns:v="urn:schemas-microsoft-com:vml" Requires="v">
                <p:oleObj name="Equation" r:id="rId8" imgW="888840" imgH="253800" progId="Equation.DSMT4">
                  <p:embed/>
                </p:oleObj>
              </mc:Choice>
              <mc:Fallback>
                <p:oleObj name="Equation" r:id="rId8" imgW="88884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2574" y="2883043"/>
                        <a:ext cx="1601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8" name="Object 6"/>
          <p:cNvGraphicFramePr>
            <a:graphicFrameLocks noChangeAspect="1"/>
          </p:cNvGraphicFramePr>
          <p:nvPr>
            <p:extLst>
              <p:ext uri="{D42A27DB-BD31-4B8C-83A1-F6EECF244321}">
                <p14:modId xmlns:p14="http://schemas.microsoft.com/office/powerpoint/2010/main" val="619140750"/>
              </p:ext>
            </p:extLst>
          </p:nvPr>
        </p:nvGraphicFramePr>
        <p:xfrm>
          <a:off x="2983677" y="3655006"/>
          <a:ext cx="3228975" cy="823913"/>
        </p:xfrm>
        <a:graphic>
          <a:graphicData uri="http://schemas.openxmlformats.org/presentationml/2006/ole">
            <mc:AlternateContent xmlns:mc="http://schemas.openxmlformats.org/markup-compatibility/2006">
              <mc:Choice xmlns:v="urn:schemas-microsoft-com:vml" Requires="v">
                <p:oleObj name="Equation" r:id="rId10" imgW="1790640" imgH="457200" progId="Equation.DSMT4">
                  <p:embed/>
                </p:oleObj>
              </mc:Choice>
              <mc:Fallback>
                <p:oleObj name="Equation" r:id="rId10" imgW="1790640" imgH="4572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3677" y="3655006"/>
                        <a:ext cx="32289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9" name="Object 7"/>
          <p:cNvGraphicFramePr>
            <a:graphicFrameLocks noChangeAspect="1"/>
          </p:cNvGraphicFramePr>
          <p:nvPr>
            <p:extLst>
              <p:ext uri="{D42A27DB-BD31-4B8C-83A1-F6EECF244321}">
                <p14:modId xmlns:p14="http://schemas.microsoft.com/office/powerpoint/2010/main" val="3209900926"/>
              </p:ext>
            </p:extLst>
          </p:nvPr>
        </p:nvGraphicFramePr>
        <p:xfrm>
          <a:off x="2622520" y="4756449"/>
          <a:ext cx="3951288" cy="525463"/>
        </p:xfrm>
        <a:graphic>
          <a:graphicData uri="http://schemas.openxmlformats.org/presentationml/2006/ole">
            <mc:AlternateContent xmlns:mc="http://schemas.openxmlformats.org/markup-compatibility/2006">
              <mc:Choice xmlns:v="urn:schemas-microsoft-com:vml" Requires="v">
                <p:oleObj name="Equation" r:id="rId12" imgW="2197080" imgH="291960" progId="Equation.DSMT4">
                  <p:embed/>
                </p:oleObj>
              </mc:Choice>
              <mc:Fallback>
                <p:oleObj name="Equation" r:id="rId12" imgW="2197080" imgH="29196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22520" y="4756449"/>
                        <a:ext cx="3951288"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0" name="Object 8"/>
          <p:cNvGraphicFramePr>
            <a:graphicFrameLocks noChangeAspect="1"/>
          </p:cNvGraphicFramePr>
          <p:nvPr>
            <p:extLst>
              <p:ext uri="{D42A27DB-BD31-4B8C-83A1-F6EECF244321}">
                <p14:modId xmlns:p14="http://schemas.microsoft.com/office/powerpoint/2010/main" val="2743271890"/>
              </p:ext>
            </p:extLst>
          </p:nvPr>
        </p:nvGraphicFramePr>
        <p:xfrm>
          <a:off x="4157227" y="5301544"/>
          <a:ext cx="1554163" cy="457200"/>
        </p:xfrm>
        <a:graphic>
          <a:graphicData uri="http://schemas.openxmlformats.org/presentationml/2006/ole">
            <mc:AlternateContent xmlns:mc="http://schemas.openxmlformats.org/markup-compatibility/2006">
              <mc:Choice xmlns:v="urn:schemas-microsoft-com:vml" Requires="v">
                <p:oleObj name="Equation" r:id="rId14" imgW="863280" imgH="253800" progId="Equation.DSMT4">
                  <p:embed/>
                </p:oleObj>
              </mc:Choice>
              <mc:Fallback>
                <p:oleObj name="Equation" r:id="rId14" imgW="863280" imgH="2538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57227" y="5301544"/>
                        <a:ext cx="155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1" name="Object 9"/>
          <p:cNvGraphicFramePr>
            <a:graphicFrameLocks noChangeAspect="1"/>
          </p:cNvGraphicFramePr>
          <p:nvPr>
            <p:extLst>
              <p:ext uri="{D42A27DB-BD31-4B8C-83A1-F6EECF244321}">
                <p14:modId xmlns:p14="http://schemas.microsoft.com/office/powerpoint/2010/main" val="1071142381"/>
              </p:ext>
            </p:extLst>
          </p:nvPr>
        </p:nvGraphicFramePr>
        <p:xfrm>
          <a:off x="7507309" y="5399535"/>
          <a:ext cx="207963" cy="230188"/>
        </p:xfrm>
        <a:graphic>
          <a:graphicData uri="http://schemas.openxmlformats.org/presentationml/2006/ole">
            <mc:AlternateContent xmlns:mc="http://schemas.openxmlformats.org/markup-compatibility/2006">
              <mc:Choice xmlns:v="urn:schemas-microsoft-com:vml" Requires="v">
                <p:oleObj name="Equation" r:id="rId16" imgW="114120" imgH="126720" progId="Equation.DSMT4">
                  <p:embed/>
                </p:oleObj>
              </mc:Choice>
              <mc:Fallback>
                <p:oleObj name="Equation" r:id="rId16" imgW="114120" imgH="12672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07309" y="5399535"/>
                        <a:ext cx="207963"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2" name="Object 10"/>
          <p:cNvGraphicFramePr>
            <a:graphicFrameLocks noChangeAspect="1"/>
          </p:cNvGraphicFramePr>
          <p:nvPr>
            <p:extLst>
              <p:ext uri="{D42A27DB-BD31-4B8C-83A1-F6EECF244321}">
                <p14:modId xmlns:p14="http://schemas.microsoft.com/office/powerpoint/2010/main" val="583361452"/>
              </p:ext>
            </p:extLst>
          </p:nvPr>
        </p:nvGraphicFramePr>
        <p:xfrm>
          <a:off x="4030661" y="5655270"/>
          <a:ext cx="960438" cy="457200"/>
        </p:xfrm>
        <a:graphic>
          <a:graphicData uri="http://schemas.openxmlformats.org/presentationml/2006/ole">
            <mc:AlternateContent xmlns:mc="http://schemas.openxmlformats.org/markup-compatibility/2006">
              <mc:Choice xmlns:v="urn:schemas-microsoft-com:vml" Requires="v">
                <p:oleObj name="Equation" r:id="rId18" imgW="533160" imgH="253800" progId="Equation.DSMT4">
                  <p:embed/>
                </p:oleObj>
              </mc:Choice>
              <mc:Fallback>
                <p:oleObj name="Equation" r:id="rId18" imgW="533160" imgH="25380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30661" y="5655270"/>
                        <a:ext cx="960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Εκτίμηση Σφάλματος</a:t>
            </a:r>
            <a:endParaRPr lang="en-US" dirty="0"/>
          </a:p>
        </p:txBody>
      </p:sp>
      <p:sp>
        <p:nvSpPr>
          <p:cNvPr id="3" name="2 - Θέση περιεχομένου"/>
          <p:cNvSpPr>
            <a:spLocks noGrp="1"/>
          </p:cNvSpPr>
          <p:nvPr>
            <p:ph idx="1"/>
          </p:nvPr>
        </p:nvSpPr>
        <p:spPr>
          <a:xfrm>
            <a:off x="457200" y="1357200"/>
            <a:ext cx="8229600" cy="4770000"/>
          </a:xfrm>
        </p:spPr>
        <p:txBody>
          <a:bodyPr>
            <a:noAutofit/>
          </a:bodyPr>
          <a:lstStyle/>
          <a:p>
            <a:pPr>
              <a:lnSpc>
                <a:spcPct val="120000"/>
              </a:lnSpc>
              <a:buNone/>
            </a:pPr>
            <a:r>
              <a:rPr lang="el-GR" sz="2200" b="1" dirty="0"/>
              <a:t>συνέχεια λύσης…</a:t>
            </a:r>
          </a:p>
          <a:p>
            <a:pPr>
              <a:lnSpc>
                <a:spcPct val="120000"/>
              </a:lnSpc>
            </a:pPr>
            <a:r>
              <a:rPr lang="el-GR" sz="2200" dirty="0"/>
              <a:t>Ο όρος            στη σχέση                            αν είναι πολύ μεγάλος, τότε επηρεάζει κατά πολύ το απόλυτο σφάλμα ανεξάρτητα από την τιμή της στάθμης </a:t>
            </a:r>
          </a:p>
          <a:p>
            <a:pPr>
              <a:lnSpc>
                <a:spcPct val="120000"/>
              </a:lnSpc>
            </a:pPr>
            <a:r>
              <a:rPr lang="el-GR" sz="2200" dirty="0"/>
              <a:t>Το αντίστροφο του μητρώου       είναι το μητρώο:</a:t>
            </a:r>
          </a:p>
          <a:p>
            <a:pPr>
              <a:lnSpc>
                <a:spcPct val="120000"/>
              </a:lnSpc>
              <a:buNone/>
            </a:pPr>
            <a:endParaRPr lang="el-GR" sz="2200" dirty="0"/>
          </a:p>
          <a:p>
            <a:pPr>
              <a:lnSpc>
                <a:spcPct val="120000"/>
              </a:lnSpc>
              <a:buNone/>
            </a:pPr>
            <a:r>
              <a:rPr lang="el-GR" sz="2200" dirty="0"/>
              <a:t>	</a:t>
            </a:r>
          </a:p>
          <a:p>
            <a:pPr>
              <a:lnSpc>
                <a:spcPct val="120000"/>
              </a:lnSpc>
              <a:buNone/>
            </a:pPr>
            <a:r>
              <a:rPr lang="el-GR" sz="2200" dirty="0"/>
              <a:t>	η στάθμη του οποίου είναι:</a:t>
            </a:r>
          </a:p>
          <a:p>
            <a:pPr>
              <a:lnSpc>
                <a:spcPct val="120000"/>
              </a:lnSpc>
            </a:pPr>
            <a:endParaRPr lang="el-GR" sz="2200" dirty="0"/>
          </a:p>
          <a:p>
            <a:pPr>
              <a:lnSpc>
                <a:spcPct val="120000"/>
              </a:lnSpc>
            </a:pPr>
            <a:endParaRPr lang="el-GR" sz="2200" dirty="0"/>
          </a:p>
          <a:p>
            <a:pPr>
              <a:lnSpc>
                <a:spcPct val="120000"/>
              </a:lnSpc>
            </a:pPr>
            <a:endParaRPr lang="el-GR" sz="2200" b="1" dirty="0"/>
          </a:p>
        </p:txBody>
      </p:sp>
      <p:graphicFrame>
        <p:nvGraphicFramePr>
          <p:cNvPr id="39939" name="Object 39938"/>
          <p:cNvGraphicFramePr>
            <a:graphicFrameLocks noChangeAspect="1"/>
          </p:cNvGraphicFramePr>
          <p:nvPr>
            <p:extLst>
              <p:ext uri="{D42A27DB-BD31-4B8C-83A1-F6EECF244321}">
                <p14:modId xmlns:p14="http://schemas.microsoft.com/office/powerpoint/2010/main" val="3458198069"/>
              </p:ext>
            </p:extLst>
          </p:nvPr>
        </p:nvGraphicFramePr>
        <p:xfrm>
          <a:off x="3668717" y="1857368"/>
          <a:ext cx="1617663" cy="500062"/>
        </p:xfrm>
        <a:graphic>
          <a:graphicData uri="http://schemas.openxmlformats.org/presentationml/2006/ole">
            <mc:AlternateContent xmlns:mc="http://schemas.openxmlformats.org/markup-compatibility/2006">
              <mc:Choice xmlns:v="urn:schemas-microsoft-com:vml" Requires="v">
                <p:oleObj name="Equation" r:id="rId2" imgW="901440" imgH="279360" progId="Equation.DSMT4">
                  <p:embed/>
                </p:oleObj>
              </mc:Choice>
              <mc:Fallback>
                <p:oleObj name="Equation" r:id="rId2" imgW="901440" imgH="2793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8717" y="1857368"/>
                        <a:ext cx="161766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0" name="Object 4"/>
          <p:cNvGraphicFramePr>
            <a:graphicFrameLocks noChangeAspect="1"/>
          </p:cNvGraphicFramePr>
          <p:nvPr>
            <p:extLst>
              <p:ext uri="{D42A27DB-BD31-4B8C-83A1-F6EECF244321}">
                <p14:modId xmlns:p14="http://schemas.microsoft.com/office/powerpoint/2010/main" val="1905512328"/>
              </p:ext>
            </p:extLst>
          </p:nvPr>
        </p:nvGraphicFramePr>
        <p:xfrm>
          <a:off x="1782763" y="1868488"/>
          <a:ext cx="617537" cy="504825"/>
        </p:xfrm>
        <a:graphic>
          <a:graphicData uri="http://schemas.openxmlformats.org/presentationml/2006/ole">
            <mc:AlternateContent xmlns:mc="http://schemas.openxmlformats.org/markup-compatibility/2006">
              <mc:Choice xmlns:v="urn:schemas-microsoft-com:vml" Requires="v">
                <p:oleObj name="Equation" r:id="rId4" imgW="342720" imgH="279360" progId="Equation.DSMT4">
                  <p:embed/>
                </p:oleObj>
              </mc:Choice>
              <mc:Fallback>
                <p:oleObj name="Equation" r:id="rId4" imgW="342720" imgH="2793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2763" y="1868488"/>
                        <a:ext cx="617537"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1" name="Object 5"/>
          <p:cNvGraphicFramePr>
            <a:graphicFrameLocks noChangeAspect="1"/>
          </p:cNvGraphicFramePr>
          <p:nvPr>
            <p:extLst>
              <p:ext uri="{D42A27DB-BD31-4B8C-83A1-F6EECF244321}">
                <p14:modId xmlns:p14="http://schemas.microsoft.com/office/powerpoint/2010/main" val="4025794753"/>
              </p:ext>
            </p:extLst>
          </p:nvPr>
        </p:nvGraphicFramePr>
        <p:xfrm>
          <a:off x="2351075" y="2684460"/>
          <a:ext cx="434975" cy="458788"/>
        </p:xfrm>
        <a:graphic>
          <a:graphicData uri="http://schemas.openxmlformats.org/presentationml/2006/ole">
            <mc:AlternateContent xmlns:mc="http://schemas.openxmlformats.org/markup-compatibility/2006">
              <mc:Choice xmlns:v="urn:schemas-microsoft-com:vml" Requires="v">
                <p:oleObj name="Equation" r:id="rId6" imgW="241200" imgH="253800" progId="Equation.DSMT4">
                  <p:embed/>
                </p:oleObj>
              </mc:Choice>
              <mc:Fallback>
                <p:oleObj name="Equation" r:id="rId6" imgW="241200" imgH="253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1075" y="2684460"/>
                        <a:ext cx="4349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2" name="Object 6"/>
          <p:cNvGraphicFramePr>
            <a:graphicFrameLocks noChangeAspect="1"/>
          </p:cNvGraphicFramePr>
          <p:nvPr>
            <p:extLst>
              <p:ext uri="{D42A27DB-BD31-4B8C-83A1-F6EECF244321}">
                <p14:modId xmlns:p14="http://schemas.microsoft.com/office/powerpoint/2010/main" val="1088129757"/>
              </p:ext>
            </p:extLst>
          </p:nvPr>
        </p:nvGraphicFramePr>
        <p:xfrm>
          <a:off x="4222749" y="3200400"/>
          <a:ext cx="277813" cy="300038"/>
        </p:xfrm>
        <a:graphic>
          <a:graphicData uri="http://schemas.openxmlformats.org/presentationml/2006/ole">
            <mc:AlternateContent xmlns:mc="http://schemas.openxmlformats.org/markup-compatibility/2006">
              <mc:Choice xmlns:v="urn:schemas-microsoft-com:vml" Requires="v">
                <p:oleObj name="Equation" r:id="rId8" imgW="152280" imgH="164880" progId="Equation.DSMT4">
                  <p:embed/>
                </p:oleObj>
              </mc:Choice>
              <mc:Fallback>
                <p:oleObj name="Equation" r:id="rId8" imgW="152280" imgH="1648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2749" y="3200400"/>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3" name="Object 7"/>
          <p:cNvGraphicFramePr>
            <a:graphicFrameLocks noChangeAspect="1"/>
          </p:cNvGraphicFramePr>
          <p:nvPr>
            <p:extLst>
              <p:ext uri="{D42A27DB-BD31-4B8C-83A1-F6EECF244321}">
                <p14:modId xmlns:p14="http://schemas.microsoft.com/office/powerpoint/2010/main" val="3439252955"/>
              </p:ext>
            </p:extLst>
          </p:nvPr>
        </p:nvGraphicFramePr>
        <p:xfrm>
          <a:off x="3214678" y="3643314"/>
          <a:ext cx="2860675" cy="823913"/>
        </p:xfrm>
        <a:graphic>
          <a:graphicData uri="http://schemas.openxmlformats.org/presentationml/2006/ole">
            <mc:AlternateContent xmlns:mc="http://schemas.openxmlformats.org/markup-compatibility/2006">
              <mc:Choice xmlns:v="urn:schemas-microsoft-com:vml" Requires="v">
                <p:oleObj name="Equation" r:id="rId10" imgW="1587240" imgH="457200" progId="Equation.DSMT4">
                  <p:embed/>
                </p:oleObj>
              </mc:Choice>
              <mc:Fallback>
                <p:oleObj name="Equation" r:id="rId10" imgW="1587240" imgH="4572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14678" y="3643314"/>
                        <a:ext cx="28606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4" name="Object 8"/>
          <p:cNvGraphicFramePr>
            <a:graphicFrameLocks noChangeAspect="1"/>
          </p:cNvGraphicFramePr>
          <p:nvPr>
            <p:extLst>
              <p:ext uri="{D42A27DB-BD31-4B8C-83A1-F6EECF244321}">
                <p14:modId xmlns:p14="http://schemas.microsoft.com/office/powerpoint/2010/main" val="3616302331"/>
              </p:ext>
            </p:extLst>
          </p:nvPr>
        </p:nvGraphicFramePr>
        <p:xfrm>
          <a:off x="1857356" y="5072074"/>
          <a:ext cx="6084888" cy="1003300"/>
        </p:xfrm>
        <a:graphic>
          <a:graphicData uri="http://schemas.openxmlformats.org/presentationml/2006/ole">
            <mc:AlternateContent xmlns:mc="http://schemas.openxmlformats.org/markup-compatibility/2006">
              <mc:Choice xmlns:v="urn:schemas-microsoft-com:vml" Requires="v">
                <p:oleObj name="Equation" r:id="rId12" imgW="3390840" imgH="558720" progId="Equation.DSMT4">
                  <p:embed/>
                </p:oleObj>
              </mc:Choice>
              <mc:Fallback>
                <p:oleObj name="Equation" r:id="rId12" imgW="3390840" imgH="55872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7356" y="5072074"/>
                        <a:ext cx="6084888"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57200" y="1357200"/>
            <a:ext cx="8229600" cy="4770000"/>
          </a:xfrm>
        </p:spPr>
        <p:txBody>
          <a:bodyPr>
            <a:normAutofit/>
          </a:bodyPr>
          <a:lstStyle/>
          <a:p>
            <a:pPr>
              <a:lnSpc>
                <a:spcPct val="120000"/>
              </a:lnSpc>
            </a:pPr>
            <a:r>
              <a:rPr lang="el-GR" sz="2000" dirty="0"/>
              <a:t>Το σύστημα (1) ονομάζεται σύστημα γραμμικών εξισώσεων, διότι μπορεί να γραφεί στη μορφή:</a:t>
            </a:r>
          </a:p>
          <a:p>
            <a:pPr>
              <a:lnSpc>
                <a:spcPct val="120000"/>
              </a:lnSpc>
            </a:pPr>
            <a:endParaRPr lang="el-GR" sz="2000" dirty="0"/>
          </a:p>
          <a:p>
            <a:pPr>
              <a:lnSpc>
                <a:spcPct val="120000"/>
              </a:lnSpc>
              <a:spcBef>
                <a:spcPts val="1200"/>
              </a:spcBef>
              <a:buNone/>
            </a:pPr>
            <a:r>
              <a:rPr lang="el-GR" sz="2000" dirty="0"/>
              <a:t>	όπου όλες οι συναρτήσεις                                είναι γραμμικές συναρτήσεις. </a:t>
            </a:r>
          </a:p>
          <a:p>
            <a:pPr>
              <a:lnSpc>
                <a:spcPct val="120000"/>
              </a:lnSpc>
              <a:spcBef>
                <a:spcPts val="1200"/>
              </a:spcBef>
              <a:buNone/>
            </a:pPr>
            <a:r>
              <a:rPr lang="el-GR" sz="2000" dirty="0"/>
              <a:t>	Δηλαδή για κάθε                                 και                                  που ανήκουν στην περιοχή       και για όλα τα     ισχύουν ότι:</a:t>
            </a:r>
          </a:p>
          <a:p>
            <a:pPr>
              <a:lnSpc>
                <a:spcPct val="120000"/>
              </a:lnSpc>
            </a:pPr>
            <a:endParaRPr lang="el-GR" sz="2000" dirty="0"/>
          </a:p>
          <a:p>
            <a:pPr>
              <a:lnSpc>
                <a:spcPct val="120000"/>
              </a:lnSpc>
              <a:buNone/>
            </a:pPr>
            <a:endParaRPr lang="el-GR" sz="2000" dirty="0"/>
          </a:p>
          <a:p>
            <a:pPr>
              <a:lnSpc>
                <a:spcPct val="120000"/>
              </a:lnSpc>
              <a:spcBef>
                <a:spcPts val="2400"/>
              </a:spcBef>
            </a:pPr>
            <a:r>
              <a:rPr lang="el-GR" sz="2000" b="1" dirty="0"/>
              <a:t>Ορισμός:  </a:t>
            </a:r>
            <a:r>
              <a:rPr lang="el-GR" sz="2000" dirty="0"/>
              <a:t>Αν τα δεύτερα μέλη του συστήματος (1) είναι όλα μηδέν, δηλαδή                               τότε το σύστημα ονομάζεται </a:t>
            </a:r>
            <a:r>
              <a:rPr lang="el-GR" sz="2000" b="1" dirty="0"/>
              <a:t>ομογενές</a:t>
            </a:r>
            <a:r>
              <a:rPr lang="el-GR" sz="2000" dirty="0"/>
              <a:t>.</a:t>
            </a:r>
          </a:p>
        </p:txBody>
      </p:sp>
      <p:graphicFrame>
        <p:nvGraphicFramePr>
          <p:cNvPr id="113667" name="Object 113666"/>
          <p:cNvGraphicFramePr>
            <a:graphicFrameLocks noChangeAspect="1"/>
          </p:cNvGraphicFramePr>
          <p:nvPr>
            <p:extLst>
              <p:ext uri="{D42A27DB-BD31-4B8C-83A1-F6EECF244321}">
                <p14:modId xmlns:p14="http://schemas.microsoft.com/office/powerpoint/2010/main" val="1898044612"/>
              </p:ext>
            </p:extLst>
          </p:nvPr>
        </p:nvGraphicFramePr>
        <p:xfrm>
          <a:off x="2711450" y="2179638"/>
          <a:ext cx="3516313" cy="431800"/>
        </p:xfrm>
        <a:graphic>
          <a:graphicData uri="http://schemas.openxmlformats.org/presentationml/2006/ole">
            <mc:AlternateContent xmlns:mc="http://schemas.openxmlformats.org/markup-compatibility/2006">
              <mc:Choice xmlns:v="urn:schemas-microsoft-com:vml" Requires="v">
                <p:oleObj name="Equation" r:id="rId2" imgW="2070000" imgH="253800" progId="Equation.DSMT4">
                  <p:embed/>
                </p:oleObj>
              </mc:Choice>
              <mc:Fallback>
                <p:oleObj name="Equation" r:id="rId2" imgW="207000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450" y="2179638"/>
                        <a:ext cx="351631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113668" name="Object 4"/>
              <p:cNvSpPr txBox="1"/>
              <p:nvPr/>
            </p:nvSpPr>
            <p:spPr bwMode="auto">
              <a:xfrm>
                <a:off x="3600450" y="2725738"/>
                <a:ext cx="1792288" cy="409575"/>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𝑓</m:t>
                          </m:r>
                        </m:e>
                        <m:sub>
                          <m:r>
                            <a:rPr lang="el-GR" i="1">
                              <a:solidFill>
                                <a:srgbClr val="000000"/>
                              </a:solidFill>
                              <a:latin typeface="Cambria Math" panose="02040503050406030204" pitchFamily="18" charset="0"/>
                            </a:rPr>
                            <m:t>𝑖</m:t>
                          </m:r>
                        </m:sub>
                      </m:sSub>
                      <m:r>
                        <a:rPr lang="el-GR" i="1">
                          <a:solidFill>
                            <a:srgbClr val="000000"/>
                          </a:solidFill>
                          <a:latin typeface="Cambria Math" panose="02040503050406030204" pitchFamily="18" charset="0"/>
                        </a:rPr>
                        <m:t> : </m:t>
                      </m:r>
                      <m:r>
                        <a:rPr lang="el-GR" i="1">
                          <a:solidFill>
                            <a:srgbClr val="000000"/>
                          </a:solidFill>
                          <a:latin typeface="Cambria Math" panose="02040503050406030204" pitchFamily="18" charset="0"/>
                        </a:rPr>
                        <m:t>𝐷</m:t>
                      </m:r>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r>
                            <a:rPr lang="el-GR" i="1">
                              <a:solidFill>
                                <a:srgbClr val="000000"/>
                              </a:solidFill>
                              <a:latin typeface="Cambria Math" panose="02040503050406030204" pitchFamily="18" charset="0"/>
                            </a:rPr>
                            <m:t>ℝ</m:t>
                          </m:r>
                        </m:e>
                        <m:sup>
                          <m:r>
                            <a:rPr lang="el-GR" i="1">
                              <a:solidFill>
                                <a:srgbClr val="000000"/>
                              </a:solidFill>
                              <a:latin typeface="Cambria Math" panose="02040503050406030204" pitchFamily="18" charset="0"/>
                            </a:rPr>
                            <m:t>𝑛</m:t>
                          </m:r>
                        </m:sup>
                      </m:sSup>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ℝ</m:t>
                      </m:r>
                    </m:oMath>
                  </m:oMathPara>
                </a14:m>
                <a:endParaRPr lang="el-GR" dirty="0"/>
              </a:p>
            </p:txBody>
          </p:sp>
        </mc:Choice>
        <mc:Fallback>
          <p:sp>
            <p:nvSpPr>
              <p:cNvPr id="113668" name="Object 4"/>
              <p:cNvSpPr txBox="1">
                <a:spLocks noRot="1" noChangeAspect="1" noMove="1" noResize="1" noEditPoints="1" noAdjustHandles="1" noChangeArrowheads="1" noChangeShapeType="1" noTextEdit="1"/>
              </p:cNvSpPr>
              <p:nvPr/>
            </p:nvSpPr>
            <p:spPr bwMode="auto">
              <a:xfrm>
                <a:off x="3600450" y="2725738"/>
                <a:ext cx="1792288" cy="409575"/>
              </a:xfrm>
              <a:prstGeom prst="rect">
                <a:avLst/>
              </a:prstGeom>
              <a:blipFill>
                <a:blip r:embed="rId4"/>
                <a:stretch>
                  <a:fillRect l="-680"/>
                </a:stretch>
              </a:blipFill>
              <a:ln>
                <a:noFill/>
              </a:ln>
              <a:effectLst/>
            </p:spPr>
            <p:txBody>
              <a:bodyPr/>
              <a:lstStyle/>
              <a:p>
                <a:r>
                  <a:rPr lang="el-GR">
                    <a:noFill/>
                  </a:rPr>
                  <a:t> </a:t>
                </a:r>
              </a:p>
            </p:txBody>
          </p:sp>
        </mc:Fallback>
      </mc:AlternateContent>
      <p:graphicFrame>
        <p:nvGraphicFramePr>
          <p:cNvPr id="113669" name="Object 5"/>
          <p:cNvGraphicFramePr>
            <a:graphicFrameLocks noChangeAspect="1"/>
          </p:cNvGraphicFramePr>
          <p:nvPr>
            <p:extLst>
              <p:ext uri="{D42A27DB-BD31-4B8C-83A1-F6EECF244321}">
                <p14:modId xmlns:p14="http://schemas.microsoft.com/office/powerpoint/2010/main" val="2803071141"/>
              </p:ext>
            </p:extLst>
          </p:nvPr>
        </p:nvGraphicFramePr>
        <p:xfrm>
          <a:off x="2643226" y="3220893"/>
          <a:ext cx="1854200" cy="431800"/>
        </p:xfrm>
        <a:graphic>
          <a:graphicData uri="http://schemas.openxmlformats.org/presentationml/2006/ole">
            <mc:AlternateContent xmlns:mc="http://schemas.openxmlformats.org/markup-compatibility/2006">
              <mc:Choice xmlns:v="urn:schemas-microsoft-com:vml" Requires="v">
                <p:oleObj name="Equation" r:id="rId5" imgW="1091880" imgH="253800" progId="Equation.DSMT4">
                  <p:embed/>
                </p:oleObj>
              </mc:Choice>
              <mc:Fallback>
                <p:oleObj name="Equation" r:id="rId5" imgW="1091880" imgH="253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3226" y="3220893"/>
                        <a:ext cx="1854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0" name="Object 6"/>
          <p:cNvGraphicFramePr>
            <a:graphicFrameLocks noChangeAspect="1"/>
          </p:cNvGraphicFramePr>
          <p:nvPr>
            <p:extLst>
              <p:ext uri="{D42A27DB-BD31-4B8C-83A1-F6EECF244321}">
                <p14:modId xmlns:p14="http://schemas.microsoft.com/office/powerpoint/2010/main" val="609141896"/>
              </p:ext>
            </p:extLst>
          </p:nvPr>
        </p:nvGraphicFramePr>
        <p:xfrm>
          <a:off x="4857487" y="3224068"/>
          <a:ext cx="1917700" cy="431800"/>
        </p:xfrm>
        <a:graphic>
          <a:graphicData uri="http://schemas.openxmlformats.org/presentationml/2006/ole">
            <mc:AlternateContent xmlns:mc="http://schemas.openxmlformats.org/markup-compatibility/2006">
              <mc:Choice xmlns:v="urn:schemas-microsoft-com:vml" Requires="v">
                <p:oleObj name="Equation" r:id="rId7" imgW="1130040" imgH="253800" progId="Equation.DSMT4">
                  <p:embed/>
                </p:oleObj>
              </mc:Choice>
              <mc:Fallback>
                <p:oleObj name="Equation" r:id="rId7" imgW="1130040" imgH="253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7487" y="3224068"/>
                        <a:ext cx="1917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1" name="Object 7"/>
          <p:cNvGraphicFramePr>
            <a:graphicFrameLocks noChangeAspect="1"/>
          </p:cNvGraphicFramePr>
          <p:nvPr>
            <p:extLst>
              <p:ext uri="{D42A27DB-BD31-4B8C-83A1-F6EECF244321}">
                <p14:modId xmlns:p14="http://schemas.microsoft.com/office/powerpoint/2010/main" val="212027842"/>
              </p:ext>
            </p:extLst>
          </p:nvPr>
        </p:nvGraphicFramePr>
        <p:xfrm>
          <a:off x="2328320" y="3647018"/>
          <a:ext cx="280987" cy="280988"/>
        </p:xfrm>
        <a:graphic>
          <a:graphicData uri="http://schemas.openxmlformats.org/presentationml/2006/ole">
            <mc:AlternateContent xmlns:mc="http://schemas.openxmlformats.org/markup-compatibility/2006">
              <mc:Choice xmlns:v="urn:schemas-microsoft-com:vml" Requires="v">
                <p:oleObj name="Equation" r:id="rId9" imgW="164880" imgH="164880" progId="Equation.DSMT4">
                  <p:embed/>
                </p:oleObj>
              </mc:Choice>
              <mc:Fallback>
                <p:oleObj name="Equation" r:id="rId9" imgW="164880" imgH="1648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28320" y="3647018"/>
                        <a:ext cx="280987"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2" name="Object 8"/>
          <p:cNvGraphicFramePr>
            <a:graphicFrameLocks noChangeAspect="1"/>
          </p:cNvGraphicFramePr>
          <p:nvPr>
            <p:extLst>
              <p:ext uri="{D42A27DB-BD31-4B8C-83A1-F6EECF244321}">
                <p14:modId xmlns:p14="http://schemas.microsoft.com/office/powerpoint/2010/main" val="394681857"/>
              </p:ext>
            </p:extLst>
          </p:nvPr>
        </p:nvGraphicFramePr>
        <p:xfrm flipH="1">
          <a:off x="4177239" y="3662188"/>
          <a:ext cx="187325" cy="279400"/>
        </p:xfrm>
        <a:graphic>
          <a:graphicData uri="http://schemas.openxmlformats.org/presentationml/2006/ole">
            <mc:AlternateContent xmlns:mc="http://schemas.openxmlformats.org/markup-compatibility/2006">
              <mc:Choice xmlns:v="urn:schemas-microsoft-com:vml" Requires="v">
                <p:oleObj name="Equation" r:id="rId11" imgW="88560" imgH="164880" progId="Equation.DSMT4">
                  <p:embed/>
                </p:oleObj>
              </mc:Choice>
              <mc:Fallback>
                <p:oleObj name="Equation" r:id="rId11" imgW="88560" imgH="1648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4177239" y="3662188"/>
                        <a:ext cx="187325"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113673" name="Object 9"/>
              <p:cNvSpPr txBox="1"/>
              <p:nvPr/>
            </p:nvSpPr>
            <p:spPr bwMode="auto">
              <a:xfrm>
                <a:off x="2890838" y="4024313"/>
                <a:ext cx="3553370" cy="86518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𝑓</m:t>
                          </m:r>
                        </m:e>
                        <m:sub>
                          <m:r>
                            <a:rPr lang="el-GR" i="1">
                              <a:solidFill>
                                <a:srgbClr val="000000"/>
                              </a:solidFill>
                              <a:latin typeface="Cambria Math" panose="02040503050406030204" pitchFamily="18" charset="0"/>
                            </a:rPr>
                            <m:t>𝑖</m:t>
                          </m:r>
                        </m:sub>
                      </m:sSub>
                      <m:d>
                        <m:dPr>
                          <m:ctrlPr>
                            <a:rPr lang="el-GR" i="1">
                              <a:solidFill>
                                <a:srgbClr val="000000"/>
                              </a:solidFill>
                              <a:latin typeface="Cambria Math" panose="02040503050406030204" pitchFamily="18" charset="0"/>
                            </a:rPr>
                          </m:ctrlPr>
                        </m:dPr>
                        <m:e>
                          <m:r>
                            <a:rPr lang="el-GR" i="1">
                              <a:solidFill>
                                <a:srgbClr val="000000"/>
                              </a:solidFill>
                              <a:latin typeface="Cambria Math" panose="02040503050406030204" pitchFamily="18" charset="0"/>
                            </a:rPr>
                            <m:t>𝑥</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𝑦</m:t>
                          </m:r>
                        </m:e>
                      </m:d>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𝑓</m:t>
                          </m:r>
                        </m:e>
                        <m:sub>
                          <m:r>
                            <a:rPr lang="el-GR" i="1">
                              <a:solidFill>
                                <a:srgbClr val="000000"/>
                              </a:solidFill>
                              <a:latin typeface="Cambria Math" panose="02040503050406030204" pitchFamily="18" charset="0"/>
                            </a:rPr>
                            <m:t>𝑖</m:t>
                          </m:r>
                        </m:sub>
                      </m:sSub>
                      <m:d>
                        <m:dPr>
                          <m:ctrlPr>
                            <a:rPr lang="el-GR" i="1">
                              <a:solidFill>
                                <a:srgbClr val="000000"/>
                              </a:solidFill>
                              <a:latin typeface="Cambria Math" panose="02040503050406030204" pitchFamily="18" charset="0"/>
                            </a:rPr>
                          </m:ctrlPr>
                        </m:dPr>
                        <m:e>
                          <m:r>
                            <a:rPr lang="el-GR" i="1">
                              <a:solidFill>
                                <a:srgbClr val="000000"/>
                              </a:solidFill>
                              <a:latin typeface="Cambria Math" panose="02040503050406030204" pitchFamily="18" charset="0"/>
                            </a:rPr>
                            <m:t>𝑥</m:t>
                          </m:r>
                        </m:e>
                      </m:d>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𝑓</m:t>
                          </m:r>
                        </m:e>
                        <m:sub>
                          <m:r>
                            <a:rPr lang="el-GR" i="1">
                              <a:solidFill>
                                <a:srgbClr val="000000"/>
                              </a:solidFill>
                              <a:latin typeface="Cambria Math" panose="02040503050406030204" pitchFamily="18" charset="0"/>
                            </a:rPr>
                            <m:t>𝑖</m:t>
                          </m:r>
                        </m:sub>
                      </m:sSub>
                      <m:d>
                        <m:dPr>
                          <m:ctrlPr>
                            <a:rPr lang="el-GR" i="1">
                              <a:solidFill>
                                <a:srgbClr val="000000"/>
                              </a:solidFill>
                              <a:latin typeface="Cambria Math" panose="02040503050406030204" pitchFamily="18" charset="0"/>
                            </a:rPr>
                          </m:ctrlPr>
                        </m:dPr>
                        <m:e>
                          <m:r>
                            <a:rPr lang="el-GR" i="1">
                              <a:solidFill>
                                <a:srgbClr val="000000"/>
                              </a:solidFill>
                              <a:latin typeface="Cambria Math" panose="02040503050406030204" pitchFamily="18" charset="0"/>
                            </a:rPr>
                            <m:t>𝑦</m:t>
                          </m:r>
                        </m:e>
                      </m:d>
                      <m:r>
                        <a:rPr lang="el-GR" i="1">
                          <a:solidFill>
                            <a:srgbClr val="000000"/>
                          </a:solidFill>
                          <a:latin typeface="Cambria Math" panose="02040503050406030204" pitchFamily="18" charset="0"/>
                        </a:rPr>
                        <m:t>,</m:t>
                      </m:r>
                    </m:oMath>
                    <m:oMath xmlns:m="http://schemas.openxmlformats.org/officeDocument/2006/math">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𝑓</m:t>
                          </m:r>
                        </m:e>
                        <m:sub>
                          <m:r>
                            <a:rPr lang="el-GR" i="1">
                              <a:solidFill>
                                <a:srgbClr val="000000"/>
                              </a:solidFill>
                              <a:latin typeface="Cambria Math" panose="02040503050406030204" pitchFamily="18" charset="0"/>
                            </a:rPr>
                            <m:t>𝑖</m:t>
                          </m:r>
                        </m:sub>
                      </m:sSub>
                      <m:d>
                        <m:dPr>
                          <m:ctrlPr>
                            <a:rPr lang="el-GR" i="1">
                              <a:solidFill>
                                <a:srgbClr val="000000"/>
                              </a:solidFill>
                              <a:latin typeface="Cambria Math" panose="02040503050406030204" pitchFamily="18" charset="0"/>
                            </a:rPr>
                          </m:ctrlPr>
                        </m:dPr>
                        <m:e>
                          <m:r>
                            <a:rPr lang="el-GR" i="1">
                              <a:solidFill>
                                <a:srgbClr val="000000"/>
                              </a:solidFill>
                              <a:latin typeface="Cambria Math" panose="02040503050406030204" pitchFamily="18" charset="0"/>
                            </a:rPr>
                            <m:t>𝑘𝑥</m:t>
                          </m:r>
                        </m:e>
                      </m:d>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𝑘</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𝑓</m:t>
                          </m:r>
                        </m:e>
                        <m:sub>
                          <m:r>
                            <a:rPr lang="el-GR" i="1">
                              <a:solidFill>
                                <a:srgbClr val="000000"/>
                              </a:solidFill>
                              <a:latin typeface="Cambria Math" panose="02040503050406030204" pitchFamily="18" charset="0"/>
                            </a:rPr>
                            <m:t>𝑖</m:t>
                          </m:r>
                        </m:sub>
                      </m:sSub>
                      <m:d>
                        <m:dPr>
                          <m:ctrlPr>
                            <a:rPr lang="el-GR" i="1">
                              <a:solidFill>
                                <a:srgbClr val="000000"/>
                              </a:solidFill>
                              <a:latin typeface="Cambria Math" panose="02040503050406030204" pitchFamily="18" charset="0"/>
                            </a:rPr>
                          </m:ctrlPr>
                        </m:dPr>
                        <m:e>
                          <m:r>
                            <a:rPr lang="el-GR" i="1">
                              <a:solidFill>
                                <a:srgbClr val="000000"/>
                              </a:solidFill>
                              <a:latin typeface="Cambria Math" panose="02040503050406030204" pitchFamily="18" charset="0"/>
                            </a:rPr>
                            <m:t>𝑥</m:t>
                          </m:r>
                        </m:e>
                      </m:d>
                      <m:r>
                        <a:rPr lang="el-GR" i="1">
                          <a:solidFill>
                            <a:srgbClr val="000000"/>
                          </a:solidFill>
                          <a:latin typeface="Cambria Math" panose="02040503050406030204" pitchFamily="18" charset="0"/>
                        </a:rPr>
                        <m:t>,</m:t>
                      </m:r>
                      <m:r>
                        <m:rPr>
                          <m:nor/>
                        </m:rPr>
                        <a:rPr lang="el-GR" i="0">
                          <a:solidFill>
                            <a:srgbClr val="000000"/>
                          </a:solidFill>
                          <a:latin typeface="Cambria Math" panose="02040503050406030204" pitchFamily="18" charset="0"/>
                        </a:rPr>
                        <m:t>   </m:t>
                      </m:r>
                      <m:r>
                        <m:rPr>
                          <m:nor/>
                        </m:rPr>
                        <a:rPr lang="el-GR" i="0">
                          <a:solidFill>
                            <a:srgbClr val="000000"/>
                          </a:solidFill>
                          <a:latin typeface="Cambria Math" panose="02040503050406030204" pitchFamily="18" charset="0"/>
                        </a:rPr>
                        <m:t>για</m:t>
                      </m:r>
                      <m:r>
                        <m:rPr>
                          <m:nor/>
                        </m:rPr>
                        <a:rPr lang="el-GR" i="0">
                          <a:solidFill>
                            <a:srgbClr val="000000"/>
                          </a:solidFill>
                          <a:latin typeface="Cambria Math" panose="02040503050406030204" pitchFamily="18" charset="0"/>
                        </a:rPr>
                        <m:t>   </m:t>
                      </m:r>
                      <m:r>
                        <m:rPr>
                          <m:nor/>
                        </m:rPr>
                        <a:rPr lang="el-GR" i="0">
                          <a:solidFill>
                            <a:srgbClr val="000000"/>
                          </a:solidFill>
                          <a:latin typeface="Cambria Math" panose="02040503050406030204" pitchFamily="18" charset="0"/>
                        </a:rPr>
                        <m:t>k</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ℂ</m:t>
                      </m:r>
                      <m:r>
                        <m:rPr>
                          <m:nor/>
                        </m:rPr>
                        <a:rPr lang="el-GR" i="0">
                          <a:solidFill>
                            <a:srgbClr val="000000"/>
                          </a:solidFill>
                          <a:latin typeface="Cambria Math" panose="02040503050406030204" pitchFamily="18" charset="0"/>
                        </a:rPr>
                        <m:t>. </m:t>
                      </m:r>
                    </m:oMath>
                  </m:oMathPara>
                </a14:m>
                <a:endParaRPr lang="el-GR" dirty="0"/>
              </a:p>
            </p:txBody>
          </p:sp>
        </mc:Choice>
        <mc:Fallback>
          <p:sp>
            <p:nvSpPr>
              <p:cNvPr id="113673" name="Object 9"/>
              <p:cNvSpPr txBox="1">
                <a:spLocks noRot="1" noChangeAspect="1" noMove="1" noResize="1" noEditPoints="1" noAdjustHandles="1" noChangeArrowheads="1" noChangeShapeType="1" noTextEdit="1"/>
              </p:cNvSpPr>
              <p:nvPr/>
            </p:nvSpPr>
            <p:spPr bwMode="auto">
              <a:xfrm>
                <a:off x="2890838" y="4024313"/>
                <a:ext cx="3553370" cy="865187"/>
              </a:xfrm>
              <a:prstGeom prst="rect">
                <a:avLst/>
              </a:prstGeom>
              <a:blipFill>
                <a:blip r:embed="rId13"/>
                <a:stretch>
                  <a:fillRect l="-515"/>
                </a:stretch>
              </a:blipFill>
              <a:ln>
                <a:noFill/>
              </a:ln>
              <a:effectLst/>
            </p:spPr>
            <p:txBody>
              <a:bodyPr/>
              <a:lstStyle/>
              <a:p>
                <a:r>
                  <a:rPr lang="el-GR">
                    <a:noFill/>
                  </a:rPr>
                  <a:t> </a:t>
                </a:r>
              </a:p>
            </p:txBody>
          </p:sp>
        </mc:Fallback>
      </mc:AlternateContent>
      <p:graphicFrame>
        <p:nvGraphicFramePr>
          <p:cNvPr id="113675" name="Object 11"/>
          <p:cNvGraphicFramePr>
            <a:graphicFrameLocks noChangeAspect="1"/>
          </p:cNvGraphicFramePr>
          <p:nvPr>
            <p:extLst>
              <p:ext uri="{D42A27DB-BD31-4B8C-83A1-F6EECF244321}">
                <p14:modId xmlns:p14="http://schemas.microsoft.com/office/powerpoint/2010/main" val="1056699300"/>
              </p:ext>
            </p:extLst>
          </p:nvPr>
        </p:nvGraphicFramePr>
        <p:xfrm>
          <a:off x="1714480" y="5490986"/>
          <a:ext cx="1704975" cy="431800"/>
        </p:xfrm>
        <a:graphic>
          <a:graphicData uri="http://schemas.openxmlformats.org/presentationml/2006/ole">
            <mc:AlternateContent xmlns:mc="http://schemas.openxmlformats.org/markup-compatibility/2006">
              <mc:Choice xmlns:v="urn:schemas-microsoft-com:vml" Requires="v">
                <p:oleObj name="Equation" r:id="rId14" imgW="1002960" imgH="253800" progId="Equation.DSMT4">
                  <p:embed/>
                </p:oleObj>
              </mc:Choice>
              <mc:Fallback>
                <p:oleObj name="Equation" r:id="rId14" imgW="1002960" imgH="2538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14480" y="5490986"/>
                        <a:ext cx="17049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Εκτίμηση Σφάλματος</a:t>
            </a:r>
            <a:endParaRPr lang="en-US" dirty="0"/>
          </a:p>
        </p:txBody>
      </p:sp>
      <p:sp>
        <p:nvSpPr>
          <p:cNvPr id="3" name="2 - Θέση περιεχομένου"/>
          <p:cNvSpPr>
            <a:spLocks noGrp="1"/>
          </p:cNvSpPr>
          <p:nvPr>
            <p:ph idx="1"/>
          </p:nvPr>
        </p:nvSpPr>
        <p:spPr>
          <a:xfrm>
            <a:off x="457200" y="1516520"/>
            <a:ext cx="8229600" cy="4770000"/>
          </a:xfrm>
        </p:spPr>
        <p:txBody>
          <a:bodyPr>
            <a:normAutofit/>
          </a:bodyPr>
          <a:lstStyle/>
          <a:p>
            <a:pPr>
              <a:lnSpc>
                <a:spcPct val="120000"/>
              </a:lnSpc>
              <a:buNone/>
            </a:pPr>
            <a:r>
              <a:rPr lang="el-GR" sz="2200" b="1" dirty="0"/>
              <a:t>συνέχεια λύσης … </a:t>
            </a:r>
            <a:endParaRPr lang="en-US" sz="2200" b="1" dirty="0"/>
          </a:p>
          <a:p>
            <a:pPr>
              <a:lnSpc>
                <a:spcPct val="120000"/>
              </a:lnSpc>
            </a:pPr>
            <a:r>
              <a:rPr lang="el-GR" sz="2200" dirty="0"/>
              <a:t>Έτσι, μπορούμε να πάρουμε ότι:</a:t>
            </a:r>
          </a:p>
          <a:p>
            <a:pPr>
              <a:lnSpc>
                <a:spcPct val="120000"/>
              </a:lnSpc>
              <a:buNone/>
            </a:pPr>
            <a:endParaRPr lang="el-GR" sz="2200" dirty="0"/>
          </a:p>
          <a:p>
            <a:pPr>
              <a:lnSpc>
                <a:spcPct val="120000"/>
              </a:lnSpc>
              <a:spcBef>
                <a:spcPts val="4200"/>
              </a:spcBef>
            </a:pPr>
            <a:r>
              <a:rPr lang="el-GR" sz="2200" dirty="0"/>
              <a:t>Και κατά συνέπεια έχουμε ότι: </a:t>
            </a:r>
          </a:p>
          <a:p>
            <a:pPr>
              <a:lnSpc>
                <a:spcPct val="120000"/>
              </a:lnSpc>
              <a:spcBef>
                <a:spcPts val="5400"/>
              </a:spcBef>
            </a:pPr>
            <a:r>
              <a:rPr lang="el-GR" sz="2200" dirty="0"/>
              <a:t>Επίσης, μπορούμε να πάρουμε και ένα άνω φράγμα για το απόλυτο σφάλμα της προσεγγιστικής τιμής                     ως εξής:</a:t>
            </a:r>
            <a:endParaRPr lang="en-US" sz="2200" dirty="0"/>
          </a:p>
          <a:p>
            <a:endParaRPr lang="en-US" sz="2200" dirty="0"/>
          </a:p>
        </p:txBody>
      </p:sp>
      <p:graphicFrame>
        <p:nvGraphicFramePr>
          <p:cNvPr id="40962" name="Object 2"/>
          <p:cNvGraphicFramePr>
            <a:graphicFrameLocks noChangeAspect="1"/>
          </p:cNvGraphicFramePr>
          <p:nvPr>
            <p:extLst>
              <p:ext uri="{D42A27DB-BD31-4B8C-83A1-F6EECF244321}">
                <p14:modId xmlns:p14="http://schemas.microsoft.com/office/powerpoint/2010/main" val="33137605"/>
              </p:ext>
            </p:extLst>
          </p:nvPr>
        </p:nvGraphicFramePr>
        <p:xfrm>
          <a:off x="2143108" y="2445312"/>
          <a:ext cx="4808538" cy="823913"/>
        </p:xfrm>
        <a:graphic>
          <a:graphicData uri="http://schemas.openxmlformats.org/presentationml/2006/ole">
            <mc:AlternateContent xmlns:mc="http://schemas.openxmlformats.org/markup-compatibility/2006">
              <mc:Choice xmlns:v="urn:schemas-microsoft-com:vml" Requires="v">
                <p:oleObj name="Equation" r:id="rId2" imgW="2666880" imgH="457200" progId="Equation.DSMT4">
                  <p:embed/>
                </p:oleObj>
              </mc:Choice>
              <mc:Fallback>
                <p:oleObj name="Equation" r:id="rId2" imgW="2666880" imgH="457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08" y="2445312"/>
                        <a:ext cx="48085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3" name="Object 3"/>
          <p:cNvGraphicFramePr>
            <a:graphicFrameLocks noChangeAspect="1"/>
          </p:cNvGraphicFramePr>
          <p:nvPr>
            <p:extLst>
              <p:ext uri="{D42A27DB-BD31-4B8C-83A1-F6EECF244321}">
                <p14:modId xmlns:p14="http://schemas.microsoft.com/office/powerpoint/2010/main" val="1336330289"/>
              </p:ext>
            </p:extLst>
          </p:nvPr>
        </p:nvGraphicFramePr>
        <p:xfrm>
          <a:off x="2664619" y="3871909"/>
          <a:ext cx="3814763" cy="525463"/>
        </p:xfrm>
        <a:graphic>
          <a:graphicData uri="http://schemas.openxmlformats.org/presentationml/2006/ole">
            <mc:AlternateContent xmlns:mc="http://schemas.openxmlformats.org/markup-compatibility/2006">
              <mc:Choice xmlns:v="urn:schemas-microsoft-com:vml" Requires="v">
                <p:oleObj name="Equation" r:id="rId4" imgW="2120760" imgH="291960" progId="Equation.DSMT4">
                  <p:embed/>
                </p:oleObj>
              </mc:Choice>
              <mc:Fallback>
                <p:oleObj name="Equation" r:id="rId4" imgW="2120760" imgH="2919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4619" y="3871909"/>
                        <a:ext cx="3814763"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4" name="Object 4"/>
          <p:cNvGraphicFramePr>
            <a:graphicFrameLocks noChangeAspect="1"/>
          </p:cNvGraphicFramePr>
          <p:nvPr>
            <p:extLst>
              <p:ext uri="{D42A27DB-BD31-4B8C-83A1-F6EECF244321}">
                <p14:modId xmlns:p14="http://schemas.microsoft.com/office/powerpoint/2010/main" val="892366900"/>
              </p:ext>
            </p:extLst>
          </p:nvPr>
        </p:nvGraphicFramePr>
        <p:xfrm>
          <a:off x="5888634" y="4888059"/>
          <a:ext cx="1258888" cy="503238"/>
        </p:xfrm>
        <a:graphic>
          <a:graphicData uri="http://schemas.openxmlformats.org/presentationml/2006/ole">
            <mc:AlternateContent xmlns:mc="http://schemas.openxmlformats.org/markup-compatibility/2006">
              <mc:Choice xmlns:v="urn:schemas-microsoft-com:vml" Requires="v">
                <p:oleObj name="Equation" r:id="rId6" imgW="698400" imgH="279360" progId="Equation.DSMT4">
                  <p:embed/>
                </p:oleObj>
              </mc:Choice>
              <mc:Fallback>
                <p:oleObj name="Equation" r:id="rId6" imgW="698400" imgH="2793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8634" y="4888059"/>
                        <a:ext cx="1258888"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5" name="Object 5"/>
          <p:cNvGraphicFramePr>
            <a:graphicFrameLocks noChangeAspect="1"/>
          </p:cNvGraphicFramePr>
          <p:nvPr>
            <p:extLst>
              <p:ext uri="{D42A27DB-BD31-4B8C-83A1-F6EECF244321}">
                <p14:modId xmlns:p14="http://schemas.microsoft.com/office/powerpoint/2010/main" val="872566293"/>
              </p:ext>
            </p:extLst>
          </p:nvPr>
        </p:nvGraphicFramePr>
        <p:xfrm>
          <a:off x="2364565" y="5374270"/>
          <a:ext cx="4365625" cy="525463"/>
        </p:xfrm>
        <a:graphic>
          <a:graphicData uri="http://schemas.openxmlformats.org/presentationml/2006/ole">
            <mc:AlternateContent xmlns:mc="http://schemas.openxmlformats.org/markup-compatibility/2006">
              <mc:Choice xmlns:v="urn:schemas-microsoft-com:vml" Requires="v">
                <p:oleObj name="Equation" r:id="rId8" imgW="2425680" imgH="291960" progId="Equation.DSMT4">
                  <p:embed/>
                </p:oleObj>
              </mc:Choice>
              <mc:Fallback>
                <p:oleObj name="Equation" r:id="rId8" imgW="2425680" imgH="2919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4565" y="5374270"/>
                        <a:ext cx="43656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Εκτίμηση Σφάλματος</a:t>
            </a:r>
            <a:endParaRPr lang="en-US" dirty="0"/>
          </a:p>
        </p:txBody>
      </p:sp>
      <p:sp>
        <p:nvSpPr>
          <p:cNvPr id="3" name="2 - Θέση περιεχομένου"/>
          <p:cNvSpPr>
            <a:spLocks noGrp="1"/>
          </p:cNvSpPr>
          <p:nvPr>
            <p:ph idx="1"/>
          </p:nvPr>
        </p:nvSpPr>
        <p:spPr>
          <a:xfrm>
            <a:off x="457200" y="1516520"/>
            <a:ext cx="8229600" cy="4770000"/>
          </a:xfrm>
        </p:spPr>
        <p:txBody>
          <a:bodyPr>
            <a:normAutofit/>
          </a:bodyPr>
          <a:lstStyle/>
          <a:p>
            <a:pPr>
              <a:buNone/>
            </a:pPr>
            <a:r>
              <a:rPr lang="el-GR" sz="2200" b="1" dirty="0"/>
              <a:t>συνέχεια λύσης …</a:t>
            </a:r>
          </a:p>
          <a:p>
            <a:r>
              <a:rPr lang="el-GR" sz="2200" dirty="0"/>
              <a:t>Η δυσκολία του παραπάνω προβλήματος μπορεί να επεξηγηθεί παρατηρώντας ότι η ακριβής λύση                   του δοθέντος συστήματος εκφράζει την τομή των ευθειών:</a:t>
            </a:r>
          </a:p>
          <a:p>
            <a:endParaRPr lang="el-GR" sz="2200" dirty="0"/>
          </a:p>
          <a:p>
            <a:endParaRPr lang="el-GR" sz="2200" dirty="0"/>
          </a:p>
          <a:p>
            <a:pPr>
              <a:spcBef>
                <a:spcPts val="3000"/>
              </a:spcBef>
            </a:pPr>
            <a:r>
              <a:rPr lang="el-GR" sz="2200" dirty="0"/>
              <a:t>Επίσης, το σημείο                    βρίσκεται στην ευθεία      αφού την επαληθεύει, είναι όμως πολύ κοντά και στην ευθεία       αφού      </a:t>
            </a:r>
            <a:r>
              <a:rPr lang="el-GR" sz="2200" dirty="0">
                <a:solidFill>
                  <a:schemeClr val="bg1"/>
                </a:solidFill>
              </a:rPr>
              <a:t>…</a:t>
            </a:r>
            <a:endParaRPr lang="el-GR" sz="2200" dirty="0"/>
          </a:p>
          <a:p>
            <a:pPr>
              <a:spcBef>
                <a:spcPts val="4800"/>
              </a:spcBef>
            </a:pPr>
            <a:r>
              <a:rPr lang="el-GR" sz="2200" dirty="0"/>
              <a:t>Έτσι, το παραπάνω πρόβλημα προκύπτει επειδή οι δύο ευθείες είναι σχεδόν παράλληλες.</a:t>
            </a:r>
            <a:endParaRPr lang="en-US" sz="2200" dirty="0"/>
          </a:p>
        </p:txBody>
      </p:sp>
      <p:graphicFrame>
        <p:nvGraphicFramePr>
          <p:cNvPr id="41986" name="Object 2"/>
          <p:cNvGraphicFramePr>
            <a:graphicFrameLocks noChangeAspect="1"/>
          </p:cNvGraphicFramePr>
          <p:nvPr>
            <p:extLst>
              <p:ext uri="{D42A27DB-BD31-4B8C-83A1-F6EECF244321}">
                <p14:modId xmlns:p14="http://schemas.microsoft.com/office/powerpoint/2010/main" val="1896286780"/>
              </p:ext>
            </p:extLst>
          </p:nvPr>
        </p:nvGraphicFramePr>
        <p:xfrm>
          <a:off x="4906683" y="2224509"/>
          <a:ext cx="1076325" cy="503238"/>
        </p:xfrm>
        <a:graphic>
          <a:graphicData uri="http://schemas.openxmlformats.org/presentationml/2006/ole">
            <mc:AlternateContent xmlns:mc="http://schemas.openxmlformats.org/markup-compatibility/2006">
              <mc:Choice xmlns:v="urn:schemas-microsoft-com:vml" Requires="v">
                <p:oleObj name="Equation" r:id="rId2" imgW="596880" imgH="279360" progId="Equation.DSMT4">
                  <p:embed/>
                </p:oleObj>
              </mc:Choice>
              <mc:Fallback>
                <p:oleObj name="Equation" r:id="rId2" imgW="596880" imgH="2793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683" y="2224509"/>
                        <a:ext cx="10763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7" name="Object 3"/>
          <p:cNvGraphicFramePr>
            <a:graphicFrameLocks noChangeAspect="1"/>
          </p:cNvGraphicFramePr>
          <p:nvPr>
            <p:extLst>
              <p:ext uri="{D42A27DB-BD31-4B8C-83A1-F6EECF244321}">
                <p14:modId xmlns:p14="http://schemas.microsoft.com/office/powerpoint/2010/main" val="1442790639"/>
              </p:ext>
            </p:extLst>
          </p:nvPr>
        </p:nvGraphicFramePr>
        <p:xfrm>
          <a:off x="2947194" y="3072236"/>
          <a:ext cx="3249613" cy="823913"/>
        </p:xfrm>
        <a:graphic>
          <a:graphicData uri="http://schemas.openxmlformats.org/presentationml/2006/ole">
            <mc:AlternateContent xmlns:mc="http://schemas.openxmlformats.org/markup-compatibility/2006">
              <mc:Choice xmlns:v="urn:schemas-microsoft-com:vml" Requires="v">
                <p:oleObj name="Equation" r:id="rId4" imgW="1803240" imgH="457200" progId="Equation.DSMT4">
                  <p:embed/>
                </p:oleObj>
              </mc:Choice>
              <mc:Fallback>
                <p:oleObj name="Equation" r:id="rId4" imgW="1803240" imgH="457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7194" y="3072236"/>
                        <a:ext cx="324961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9" name="Object 5"/>
          <p:cNvGraphicFramePr>
            <a:graphicFrameLocks noChangeAspect="1"/>
          </p:cNvGraphicFramePr>
          <p:nvPr>
            <p:extLst>
              <p:ext uri="{D42A27DB-BD31-4B8C-83A1-F6EECF244321}">
                <p14:modId xmlns:p14="http://schemas.microsoft.com/office/powerpoint/2010/main" val="239442991"/>
              </p:ext>
            </p:extLst>
          </p:nvPr>
        </p:nvGraphicFramePr>
        <p:xfrm>
          <a:off x="3002107" y="4071359"/>
          <a:ext cx="1166812" cy="503238"/>
        </p:xfrm>
        <a:graphic>
          <a:graphicData uri="http://schemas.openxmlformats.org/presentationml/2006/ole">
            <mc:AlternateContent xmlns:mc="http://schemas.openxmlformats.org/markup-compatibility/2006">
              <mc:Choice xmlns:v="urn:schemas-microsoft-com:vml" Requires="v">
                <p:oleObj name="Equation" r:id="rId6" imgW="647640" imgH="279360" progId="Equation.DSMT4">
                  <p:embed/>
                </p:oleObj>
              </mc:Choice>
              <mc:Fallback>
                <p:oleObj name="Equation" r:id="rId6" imgW="647640" imgH="2793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2107" y="4071359"/>
                        <a:ext cx="1166812"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0" name="Object 6"/>
          <p:cNvGraphicFramePr>
            <a:graphicFrameLocks noChangeAspect="1"/>
          </p:cNvGraphicFramePr>
          <p:nvPr>
            <p:extLst>
              <p:ext uri="{D42A27DB-BD31-4B8C-83A1-F6EECF244321}">
                <p14:modId xmlns:p14="http://schemas.microsoft.com/office/powerpoint/2010/main" val="2143648258"/>
              </p:ext>
            </p:extLst>
          </p:nvPr>
        </p:nvGraphicFramePr>
        <p:xfrm>
          <a:off x="6867542" y="4141643"/>
          <a:ext cx="204788" cy="385763"/>
        </p:xfrm>
        <a:graphic>
          <a:graphicData uri="http://schemas.openxmlformats.org/presentationml/2006/ole">
            <mc:AlternateContent xmlns:mc="http://schemas.openxmlformats.org/markup-compatibility/2006">
              <mc:Choice xmlns:v="urn:schemas-microsoft-com:vml" Requires="v">
                <p:oleObj name="Equation" r:id="rId8" imgW="114120" imgH="215640" progId="Equation.DSMT4">
                  <p:embed/>
                </p:oleObj>
              </mc:Choice>
              <mc:Fallback>
                <p:oleObj name="Equation" r:id="rId8" imgW="114120" imgH="2156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67542" y="4141643"/>
                        <a:ext cx="204788"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1" name="Object 7"/>
          <p:cNvGraphicFramePr>
            <a:graphicFrameLocks noChangeAspect="1"/>
          </p:cNvGraphicFramePr>
          <p:nvPr>
            <p:extLst>
              <p:ext uri="{D42A27DB-BD31-4B8C-83A1-F6EECF244321}">
                <p14:modId xmlns:p14="http://schemas.microsoft.com/office/powerpoint/2010/main" val="1755021514"/>
              </p:ext>
            </p:extLst>
          </p:nvPr>
        </p:nvGraphicFramePr>
        <p:xfrm>
          <a:off x="6939127" y="4452218"/>
          <a:ext cx="230188" cy="392113"/>
        </p:xfrm>
        <a:graphic>
          <a:graphicData uri="http://schemas.openxmlformats.org/presentationml/2006/ole">
            <mc:AlternateContent xmlns:mc="http://schemas.openxmlformats.org/markup-compatibility/2006">
              <mc:Choice xmlns:v="urn:schemas-microsoft-com:vml" Requires="v">
                <p:oleObj name="Equation" r:id="rId10" imgW="126720" imgH="215640" progId="Equation.DSMT4">
                  <p:embed/>
                </p:oleObj>
              </mc:Choice>
              <mc:Fallback>
                <p:oleObj name="Equation" r:id="rId10" imgW="126720" imgH="2156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9127" y="4452218"/>
                        <a:ext cx="230188"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41992" name="Object 8"/>
              <p:cNvSpPr txBox="1"/>
              <p:nvPr/>
            </p:nvSpPr>
            <p:spPr bwMode="auto">
              <a:xfrm>
                <a:off x="887412" y="4894263"/>
                <a:ext cx="4332659" cy="44721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l-GR" i="1">
                          <a:solidFill>
                            <a:srgbClr val="000000"/>
                          </a:solidFill>
                          <a:latin typeface="Cambria Math" panose="02040503050406030204" pitchFamily="18" charset="0"/>
                        </a:rPr>
                        <m:t>1.0001×3+2×0=3.0003≃3.0001.</m:t>
                      </m:r>
                    </m:oMath>
                  </m:oMathPara>
                </a14:m>
                <a:endParaRPr lang="el-GR" dirty="0"/>
              </a:p>
            </p:txBody>
          </p:sp>
        </mc:Choice>
        <mc:Fallback>
          <p:sp>
            <p:nvSpPr>
              <p:cNvPr id="41992" name="Object 8"/>
              <p:cNvSpPr txBox="1">
                <a:spLocks noRot="1" noChangeAspect="1" noMove="1" noResize="1" noEditPoints="1" noAdjustHandles="1" noChangeArrowheads="1" noChangeShapeType="1" noTextEdit="1"/>
              </p:cNvSpPr>
              <p:nvPr/>
            </p:nvSpPr>
            <p:spPr bwMode="auto">
              <a:xfrm>
                <a:off x="887412" y="4894263"/>
                <a:ext cx="4332659" cy="447217"/>
              </a:xfrm>
              <a:prstGeom prst="rect">
                <a:avLst/>
              </a:prstGeom>
              <a:blipFill>
                <a:blip r:embed="rId12"/>
                <a:stretch>
                  <a:fillRect/>
                </a:stretch>
              </a:blipFill>
              <a:ln>
                <a:noFill/>
              </a:ln>
              <a:effectLst/>
            </p:spPr>
            <p:txBody>
              <a:bodyPr/>
              <a:lstStyle/>
              <a:p>
                <a:r>
                  <a:rPr lang="el-GR">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Ασταθή Συστήματα Γραμμικών Εξισώσεων</a:t>
            </a:r>
            <a:endParaRPr lang="en-US" dirty="0"/>
          </a:p>
        </p:txBody>
      </p:sp>
      <p:sp>
        <p:nvSpPr>
          <p:cNvPr id="3" name="2 - Θέση περιεχομένου"/>
          <p:cNvSpPr>
            <a:spLocks noGrp="1"/>
          </p:cNvSpPr>
          <p:nvPr>
            <p:ph idx="1"/>
          </p:nvPr>
        </p:nvSpPr>
        <p:spPr>
          <a:xfrm>
            <a:off x="457200" y="1571612"/>
            <a:ext cx="8229600" cy="4770000"/>
          </a:xfrm>
        </p:spPr>
        <p:txBody>
          <a:bodyPr>
            <a:normAutofit/>
          </a:bodyPr>
          <a:lstStyle/>
          <a:p>
            <a:r>
              <a:rPr lang="el-GR" sz="2200" dirty="0"/>
              <a:t>Όταν ένα σύστημα γραμμικών εξισώσεων               είναι ασταθές, τότε μία μικρή μεταβολή ή διατάραξη στα στοιχεία του μητρώου     ή και του διανύσματος      μπορεί να επιφέρει μεγάλη μεταβολή στη μονοσήμαντα ορισμένη λύση του συστήματος.</a:t>
            </a:r>
          </a:p>
          <a:p>
            <a:pPr>
              <a:spcBef>
                <a:spcPts val="1200"/>
              </a:spcBef>
            </a:pPr>
            <a:r>
              <a:rPr lang="el-GR" sz="2200" b="1" dirty="0"/>
              <a:t>Παράδειγμα: </a:t>
            </a:r>
            <a:r>
              <a:rPr lang="el-GR" sz="2200" dirty="0"/>
              <a:t>Έστω το σύστημα των γραμμικών εξισώσεων           που δίνεται με τη μορφή (α) και έστω ότι μεταβάλλουμε μερικά από τα στοιχεία του με πολύ μικρές διαταράξεις ώστε να το φέρουμε στη μορφή (β):  </a:t>
            </a:r>
          </a:p>
          <a:p>
            <a:endParaRPr lang="el-GR" sz="2200" dirty="0"/>
          </a:p>
          <a:p>
            <a:endParaRPr lang="el-GR" sz="2200" dirty="0"/>
          </a:p>
          <a:p>
            <a:pPr>
              <a:spcBef>
                <a:spcPts val="1800"/>
              </a:spcBef>
              <a:buNone/>
            </a:pPr>
            <a:r>
              <a:rPr lang="el-GR" sz="2200" dirty="0"/>
              <a:t>	Το σύστημα (α) δέχεται ως λύση την                     ενώ το σύστημα (β) δέχεται ως λύση την </a:t>
            </a:r>
          </a:p>
        </p:txBody>
      </p:sp>
      <p:graphicFrame>
        <p:nvGraphicFramePr>
          <p:cNvPr id="56322" name="Object 2"/>
          <p:cNvGraphicFramePr>
            <a:graphicFrameLocks noChangeAspect="1"/>
          </p:cNvGraphicFramePr>
          <p:nvPr>
            <p:extLst>
              <p:ext uri="{D42A27DB-BD31-4B8C-83A1-F6EECF244321}">
                <p14:modId xmlns:p14="http://schemas.microsoft.com/office/powerpoint/2010/main" val="1758157933"/>
              </p:ext>
            </p:extLst>
          </p:nvPr>
        </p:nvGraphicFramePr>
        <p:xfrm>
          <a:off x="5724537" y="1640559"/>
          <a:ext cx="803275" cy="320675"/>
        </p:xfrm>
        <a:graphic>
          <a:graphicData uri="http://schemas.openxmlformats.org/presentationml/2006/ole">
            <mc:AlternateContent xmlns:mc="http://schemas.openxmlformats.org/markup-compatibility/2006">
              <mc:Choice xmlns:v="urn:schemas-microsoft-com:vml" Requires="v">
                <p:oleObj name="Equation" r:id="rId2" imgW="444240" imgH="177480" progId="Equation.DSMT4">
                  <p:embed/>
                </p:oleObj>
              </mc:Choice>
              <mc:Fallback>
                <p:oleObj name="Equation" r:id="rId2" imgW="44424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37" y="1640559"/>
                        <a:ext cx="8032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3" name="Object 3"/>
          <p:cNvGraphicFramePr>
            <a:graphicFrameLocks noChangeAspect="1"/>
          </p:cNvGraphicFramePr>
          <p:nvPr>
            <p:extLst>
              <p:ext uri="{D42A27DB-BD31-4B8C-83A1-F6EECF244321}">
                <p14:modId xmlns:p14="http://schemas.microsoft.com/office/powerpoint/2010/main" val="1733735797"/>
              </p:ext>
            </p:extLst>
          </p:nvPr>
        </p:nvGraphicFramePr>
        <p:xfrm>
          <a:off x="8310160" y="1954021"/>
          <a:ext cx="277813" cy="300038"/>
        </p:xfrm>
        <a:graphic>
          <a:graphicData uri="http://schemas.openxmlformats.org/presentationml/2006/ole">
            <mc:AlternateContent xmlns:mc="http://schemas.openxmlformats.org/markup-compatibility/2006">
              <mc:Choice xmlns:v="urn:schemas-microsoft-com:vml" Requires="v">
                <p:oleObj name="Equation" r:id="rId4" imgW="152280" imgH="164880" progId="Equation.DSMT4">
                  <p:embed/>
                </p:oleObj>
              </mc:Choice>
              <mc:Fallback>
                <p:oleObj name="Equation" r:id="rId4" imgW="152280" imgH="164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0160" y="1954021"/>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4" name="Object 4"/>
          <p:cNvGraphicFramePr>
            <a:graphicFrameLocks noChangeAspect="1"/>
          </p:cNvGraphicFramePr>
          <p:nvPr>
            <p:extLst>
              <p:ext uri="{D42A27DB-BD31-4B8C-83A1-F6EECF244321}">
                <p14:modId xmlns:p14="http://schemas.microsoft.com/office/powerpoint/2010/main" val="382319042"/>
              </p:ext>
            </p:extLst>
          </p:nvPr>
        </p:nvGraphicFramePr>
        <p:xfrm>
          <a:off x="3563216" y="2297356"/>
          <a:ext cx="230188" cy="322263"/>
        </p:xfrm>
        <a:graphic>
          <a:graphicData uri="http://schemas.openxmlformats.org/presentationml/2006/ole">
            <mc:AlternateContent xmlns:mc="http://schemas.openxmlformats.org/markup-compatibility/2006">
              <mc:Choice xmlns:v="urn:schemas-microsoft-com:vml" Requires="v">
                <p:oleObj name="Equation" r:id="rId6" imgW="126720" imgH="177480" progId="Equation.DSMT4">
                  <p:embed/>
                </p:oleObj>
              </mc:Choice>
              <mc:Fallback>
                <p:oleObj name="Equation" r:id="rId6" imgW="12672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216" y="2297356"/>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5" name="Object 5"/>
          <p:cNvGraphicFramePr>
            <a:graphicFrameLocks noChangeAspect="1"/>
          </p:cNvGraphicFramePr>
          <p:nvPr>
            <p:extLst>
              <p:ext uri="{D42A27DB-BD31-4B8C-83A1-F6EECF244321}">
                <p14:modId xmlns:p14="http://schemas.microsoft.com/office/powerpoint/2010/main" val="868146710"/>
              </p:ext>
            </p:extLst>
          </p:nvPr>
        </p:nvGraphicFramePr>
        <p:xfrm>
          <a:off x="7665055" y="3135707"/>
          <a:ext cx="803275" cy="320675"/>
        </p:xfrm>
        <a:graphic>
          <a:graphicData uri="http://schemas.openxmlformats.org/presentationml/2006/ole">
            <mc:AlternateContent xmlns:mc="http://schemas.openxmlformats.org/markup-compatibility/2006">
              <mc:Choice xmlns:v="urn:schemas-microsoft-com:vml" Requires="v">
                <p:oleObj name="Equation" r:id="rId8" imgW="444240" imgH="177480" progId="Equation.DSMT4">
                  <p:embed/>
                </p:oleObj>
              </mc:Choice>
              <mc:Fallback>
                <p:oleObj name="Equation" r:id="rId8" imgW="444240" imgH="17748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055" y="3135707"/>
                        <a:ext cx="8032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6" name="Object 6"/>
          <p:cNvGraphicFramePr>
            <a:graphicFrameLocks noChangeAspect="1"/>
          </p:cNvGraphicFramePr>
          <p:nvPr>
            <p:extLst>
              <p:ext uri="{D42A27DB-BD31-4B8C-83A1-F6EECF244321}">
                <p14:modId xmlns:p14="http://schemas.microsoft.com/office/powerpoint/2010/main" val="4084694474"/>
              </p:ext>
            </p:extLst>
          </p:nvPr>
        </p:nvGraphicFramePr>
        <p:xfrm>
          <a:off x="854246" y="4484224"/>
          <a:ext cx="7805738" cy="866775"/>
        </p:xfrm>
        <a:graphic>
          <a:graphicData uri="http://schemas.openxmlformats.org/presentationml/2006/ole">
            <mc:AlternateContent xmlns:mc="http://schemas.openxmlformats.org/markup-compatibility/2006">
              <mc:Choice xmlns:v="urn:schemas-microsoft-com:vml" Requires="v">
                <p:oleObj name="Equation" r:id="rId9" imgW="4343400" imgH="482400" progId="Equation.DSMT4">
                  <p:embed/>
                </p:oleObj>
              </mc:Choice>
              <mc:Fallback>
                <p:oleObj name="Equation" r:id="rId9" imgW="4343400" imgH="4824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4246" y="4484224"/>
                        <a:ext cx="7805738"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7" name="Object 7"/>
          <p:cNvGraphicFramePr>
            <a:graphicFrameLocks noChangeAspect="1"/>
          </p:cNvGraphicFramePr>
          <p:nvPr>
            <p:extLst>
              <p:ext uri="{D42A27DB-BD31-4B8C-83A1-F6EECF244321}">
                <p14:modId xmlns:p14="http://schemas.microsoft.com/office/powerpoint/2010/main" val="1991957145"/>
              </p:ext>
            </p:extLst>
          </p:nvPr>
        </p:nvGraphicFramePr>
        <p:xfrm>
          <a:off x="5093287" y="5410755"/>
          <a:ext cx="1212850" cy="503238"/>
        </p:xfrm>
        <a:graphic>
          <a:graphicData uri="http://schemas.openxmlformats.org/presentationml/2006/ole">
            <mc:AlternateContent xmlns:mc="http://schemas.openxmlformats.org/markup-compatibility/2006">
              <mc:Choice xmlns:v="urn:schemas-microsoft-com:vml" Requires="v">
                <p:oleObj name="Equation" r:id="rId11" imgW="672840" imgH="279360" progId="Equation.DSMT4">
                  <p:embed/>
                </p:oleObj>
              </mc:Choice>
              <mc:Fallback>
                <p:oleObj name="Equation" r:id="rId11" imgW="672840" imgH="2793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93287" y="5410755"/>
                        <a:ext cx="12128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8" name="Object 8"/>
          <p:cNvGraphicFramePr>
            <a:graphicFrameLocks noChangeAspect="1"/>
          </p:cNvGraphicFramePr>
          <p:nvPr>
            <p:extLst>
              <p:ext uri="{D42A27DB-BD31-4B8C-83A1-F6EECF244321}">
                <p14:modId xmlns:p14="http://schemas.microsoft.com/office/powerpoint/2010/main" val="2228450022"/>
              </p:ext>
            </p:extLst>
          </p:nvPr>
        </p:nvGraphicFramePr>
        <p:xfrm>
          <a:off x="3267935" y="5740235"/>
          <a:ext cx="1420812" cy="504825"/>
        </p:xfrm>
        <a:graphic>
          <a:graphicData uri="http://schemas.openxmlformats.org/presentationml/2006/ole">
            <mc:AlternateContent xmlns:mc="http://schemas.openxmlformats.org/markup-compatibility/2006">
              <mc:Choice xmlns:v="urn:schemas-microsoft-com:vml" Requires="v">
                <p:oleObj name="Equation" r:id="rId13" imgW="787320" imgH="279360" progId="Equation.DSMT4">
                  <p:embed/>
                </p:oleObj>
              </mc:Choice>
              <mc:Fallback>
                <p:oleObj name="Equation" r:id="rId13" imgW="787320" imgH="2793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67935" y="5740235"/>
                        <a:ext cx="142081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Ασταθή Συστήματα Γραμμικών Εξισώσεων</a:t>
            </a:r>
            <a:endParaRPr lang="en-US" dirty="0"/>
          </a:p>
        </p:txBody>
      </p:sp>
      <p:sp>
        <p:nvSpPr>
          <p:cNvPr id="3" name="2 - Θέση περιεχομένου"/>
          <p:cNvSpPr>
            <a:spLocks noGrp="1"/>
          </p:cNvSpPr>
          <p:nvPr>
            <p:ph idx="1"/>
          </p:nvPr>
        </p:nvSpPr>
        <p:spPr>
          <a:xfrm>
            <a:off x="457200" y="1571612"/>
            <a:ext cx="8229600" cy="4770000"/>
          </a:xfrm>
        </p:spPr>
        <p:txBody>
          <a:bodyPr>
            <a:normAutofit/>
          </a:bodyPr>
          <a:lstStyle/>
          <a:p>
            <a:pPr>
              <a:spcBef>
                <a:spcPts val="1200"/>
              </a:spcBef>
            </a:pPr>
            <a:r>
              <a:rPr lang="el-GR" sz="2400" dirty="0"/>
              <a:t>Έστω         ένα μητρώο ίδιας τάξης με την τάξη του       το οποίο εκφράζει τις διαταράξεις ή τα σφάλματα που υπάρχουν στα στοιχεία του </a:t>
            </a:r>
          </a:p>
          <a:p>
            <a:pPr>
              <a:spcBef>
                <a:spcPts val="1200"/>
              </a:spcBef>
            </a:pPr>
            <a:r>
              <a:rPr lang="el-GR" sz="2400" dirty="0"/>
              <a:t>Έστω        το διάνυσμα που εκφράζει τις διαταράξεις ή σφάλματα για το διάνυσμα</a:t>
            </a:r>
          </a:p>
          <a:p>
            <a:pPr>
              <a:spcBef>
                <a:spcPts val="1200"/>
              </a:spcBef>
            </a:pPr>
            <a:r>
              <a:rPr lang="el-GR" sz="2400" dirty="0"/>
              <a:t>Υποθέτοντας ότι κατά την επίλυση του συστήματος δεν θα σχηματιστούν επιπρόσθετα σφάλματα, τότε αντί της ακριβούς λύσης       θα βρούμε μία λύση </a:t>
            </a:r>
          </a:p>
          <a:p>
            <a:pPr>
              <a:spcBef>
                <a:spcPts val="1200"/>
              </a:spcBef>
            </a:pPr>
            <a:r>
              <a:rPr lang="el-GR" sz="2400" dirty="0"/>
              <a:t>Η λύση               θα επαληθεύει το σύστημα γραμμικών εξισώσεων:</a:t>
            </a:r>
            <a:endParaRPr lang="en-US" sz="2400" dirty="0"/>
          </a:p>
        </p:txBody>
      </p:sp>
      <p:graphicFrame>
        <p:nvGraphicFramePr>
          <p:cNvPr id="57346" name="Object 2"/>
          <p:cNvGraphicFramePr>
            <a:graphicFrameLocks noChangeAspect="1"/>
          </p:cNvGraphicFramePr>
          <p:nvPr>
            <p:extLst>
              <p:ext uri="{D42A27DB-BD31-4B8C-83A1-F6EECF244321}">
                <p14:modId xmlns:p14="http://schemas.microsoft.com/office/powerpoint/2010/main" val="574394239"/>
              </p:ext>
            </p:extLst>
          </p:nvPr>
        </p:nvGraphicFramePr>
        <p:xfrm>
          <a:off x="1601477" y="1626704"/>
          <a:ext cx="485775" cy="333375"/>
        </p:xfrm>
        <a:graphic>
          <a:graphicData uri="http://schemas.openxmlformats.org/presentationml/2006/ole">
            <mc:AlternateContent xmlns:mc="http://schemas.openxmlformats.org/markup-compatibility/2006">
              <mc:Choice xmlns:v="urn:schemas-microsoft-com:vml" Requires="v">
                <p:oleObj name="Equation" r:id="rId2" imgW="241200" imgH="164880" progId="Equation.DSMT4">
                  <p:embed/>
                </p:oleObj>
              </mc:Choice>
              <mc:Fallback>
                <p:oleObj name="Equation" r:id="rId2" imgW="241200" imgH="164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477" y="1626704"/>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7" name="Object 3"/>
          <p:cNvGraphicFramePr>
            <a:graphicFrameLocks noChangeAspect="1"/>
          </p:cNvGraphicFramePr>
          <p:nvPr>
            <p:extLst>
              <p:ext uri="{D42A27DB-BD31-4B8C-83A1-F6EECF244321}">
                <p14:modId xmlns:p14="http://schemas.microsoft.com/office/powerpoint/2010/main" val="3797852584"/>
              </p:ext>
            </p:extLst>
          </p:nvPr>
        </p:nvGraphicFramePr>
        <p:xfrm>
          <a:off x="7137279" y="1626704"/>
          <a:ext cx="382588" cy="407988"/>
        </p:xfrm>
        <a:graphic>
          <a:graphicData uri="http://schemas.openxmlformats.org/presentationml/2006/ole">
            <mc:AlternateContent xmlns:mc="http://schemas.openxmlformats.org/markup-compatibility/2006">
              <mc:Choice xmlns:v="urn:schemas-microsoft-com:vml" Requires="v">
                <p:oleObj name="Equation" r:id="rId4" imgW="190440" imgH="203040" progId="Equation.DSMT4">
                  <p:embed/>
                </p:oleObj>
              </mc:Choice>
              <mc:Fallback>
                <p:oleObj name="Equation" r:id="rId4" imgW="190440" imgH="2030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7279" y="1626704"/>
                        <a:ext cx="382588"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8" name="Object 4"/>
          <p:cNvGraphicFramePr>
            <a:graphicFrameLocks noChangeAspect="1"/>
          </p:cNvGraphicFramePr>
          <p:nvPr>
            <p:extLst>
              <p:ext uri="{D42A27DB-BD31-4B8C-83A1-F6EECF244321}">
                <p14:modId xmlns:p14="http://schemas.microsoft.com/office/powerpoint/2010/main" val="290215610"/>
              </p:ext>
            </p:extLst>
          </p:nvPr>
        </p:nvGraphicFramePr>
        <p:xfrm>
          <a:off x="4325650" y="2350475"/>
          <a:ext cx="357188" cy="357188"/>
        </p:xfrm>
        <a:graphic>
          <a:graphicData uri="http://schemas.openxmlformats.org/presentationml/2006/ole">
            <mc:AlternateContent xmlns:mc="http://schemas.openxmlformats.org/markup-compatibility/2006">
              <mc:Choice xmlns:v="urn:schemas-microsoft-com:vml" Requires="v">
                <p:oleObj name="Equation" r:id="rId6" imgW="177480" imgH="177480" progId="Equation.DSMT4">
                  <p:embed/>
                </p:oleObj>
              </mc:Choice>
              <mc:Fallback>
                <p:oleObj name="Equation" r:id="rId6" imgW="17748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5650" y="2350475"/>
                        <a:ext cx="357188"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9" name="Object 5"/>
          <p:cNvGraphicFramePr>
            <a:graphicFrameLocks noChangeAspect="1"/>
          </p:cNvGraphicFramePr>
          <p:nvPr>
            <p:extLst>
              <p:ext uri="{D42A27DB-BD31-4B8C-83A1-F6EECF244321}">
                <p14:modId xmlns:p14="http://schemas.microsoft.com/office/powerpoint/2010/main" val="4161439317"/>
              </p:ext>
            </p:extLst>
          </p:nvPr>
        </p:nvGraphicFramePr>
        <p:xfrm>
          <a:off x="1581133" y="2884878"/>
          <a:ext cx="431800" cy="355600"/>
        </p:xfrm>
        <a:graphic>
          <a:graphicData uri="http://schemas.openxmlformats.org/presentationml/2006/ole">
            <mc:AlternateContent xmlns:mc="http://schemas.openxmlformats.org/markup-compatibility/2006">
              <mc:Choice xmlns:v="urn:schemas-microsoft-com:vml" Requires="v">
                <p:oleObj name="Equation" r:id="rId8" imgW="215640" imgH="177480" progId="Equation.DSMT4">
                  <p:embed/>
                </p:oleObj>
              </mc:Choice>
              <mc:Fallback>
                <p:oleObj name="Equation" r:id="rId8" imgW="215640" imgH="1774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1133" y="2884878"/>
                        <a:ext cx="4318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0" name="Object 6"/>
          <p:cNvGraphicFramePr>
            <a:graphicFrameLocks noChangeAspect="1"/>
          </p:cNvGraphicFramePr>
          <p:nvPr>
            <p:extLst>
              <p:ext uri="{D42A27DB-BD31-4B8C-83A1-F6EECF244321}">
                <p14:modId xmlns:p14="http://schemas.microsoft.com/office/powerpoint/2010/main" val="440963886"/>
              </p:ext>
            </p:extLst>
          </p:nvPr>
        </p:nvGraphicFramePr>
        <p:xfrm>
          <a:off x="4351197" y="3240198"/>
          <a:ext cx="280988" cy="357187"/>
        </p:xfrm>
        <a:graphic>
          <a:graphicData uri="http://schemas.openxmlformats.org/presentationml/2006/ole">
            <mc:AlternateContent xmlns:mc="http://schemas.openxmlformats.org/markup-compatibility/2006">
              <mc:Choice xmlns:v="urn:schemas-microsoft-com:vml" Requires="v">
                <p:oleObj name="Equation" r:id="rId10" imgW="139680" imgH="177480" progId="Equation.DSMT4">
                  <p:embed/>
                </p:oleObj>
              </mc:Choice>
              <mc:Fallback>
                <p:oleObj name="Equation" r:id="rId10" imgW="139680" imgH="1774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51197" y="3240198"/>
                        <a:ext cx="280988"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1" name="Object 7"/>
          <p:cNvGraphicFramePr>
            <a:graphicFrameLocks noChangeAspect="1"/>
          </p:cNvGraphicFramePr>
          <p:nvPr>
            <p:extLst>
              <p:ext uri="{D42A27DB-BD31-4B8C-83A1-F6EECF244321}">
                <p14:modId xmlns:p14="http://schemas.microsoft.com/office/powerpoint/2010/main" val="1695527152"/>
              </p:ext>
            </p:extLst>
          </p:nvPr>
        </p:nvGraphicFramePr>
        <p:xfrm>
          <a:off x="2970491" y="4565191"/>
          <a:ext cx="331788" cy="331788"/>
        </p:xfrm>
        <a:graphic>
          <a:graphicData uri="http://schemas.openxmlformats.org/presentationml/2006/ole">
            <mc:AlternateContent xmlns:mc="http://schemas.openxmlformats.org/markup-compatibility/2006">
              <mc:Choice xmlns:v="urn:schemas-microsoft-com:vml" Requires="v">
                <p:oleObj name="Equation" r:id="rId12" imgW="164880" imgH="164880" progId="Equation.DSMT4">
                  <p:embed/>
                </p:oleObj>
              </mc:Choice>
              <mc:Fallback>
                <p:oleObj name="Equation" r:id="rId12" imgW="164880" imgH="1648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0491" y="4565191"/>
                        <a:ext cx="33178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2" name="Object 8"/>
          <p:cNvGraphicFramePr>
            <a:graphicFrameLocks noChangeAspect="1"/>
          </p:cNvGraphicFramePr>
          <p:nvPr>
            <p:extLst>
              <p:ext uri="{D42A27DB-BD31-4B8C-83A1-F6EECF244321}">
                <p14:modId xmlns:p14="http://schemas.microsoft.com/office/powerpoint/2010/main" val="1961547031"/>
              </p:ext>
            </p:extLst>
          </p:nvPr>
        </p:nvGraphicFramePr>
        <p:xfrm>
          <a:off x="5936688" y="4523482"/>
          <a:ext cx="917575" cy="331787"/>
        </p:xfrm>
        <a:graphic>
          <a:graphicData uri="http://schemas.openxmlformats.org/presentationml/2006/ole">
            <mc:AlternateContent xmlns:mc="http://schemas.openxmlformats.org/markup-compatibility/2006">
              <mc:Choice xmlns:v="urn:schemas-microsoft-com:vml" Requires="v">
                <p:oleObj name="Equation" r:id="rId14" imgW="457200" imgH="164880" progId="Equation.DSMT4">
                  <p:embed/>
                </p:oleObj>
              </mc:Choice>
              <mc:Fallback>
                <p:oleObj name="Equation" r:id="rId14" imgW="457200" imgH="16488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36688" y="4523482"/>
                        <a:ext cx="917575"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3" name="Object 9"/>
          <p:cNvGraphicFramePr>
            <a:graphicFrameLocks noChangeAspect="1"/>
          </p:cNvGraphicFramePr>
          <p:nvPr>
            <p:extLst>
              <p:ext uri="{D42A27DB-BD31-4B8C-83A1-F6EECF244321}">
                <p14:modId xmlns:p14="http://schemas.microsoft.com/office/powerpoint/2010/main" val="1959156923"/>
              </p:ext>
            </p:extLst>
          </p:nvPr>
        </p:nvGraphicFramePr>
        <p:xfrm>
          <a:off x="1864722" y="5053420"/>
          <a:ext cx="865188" cy="331788"/>
        </p:xfrm>
        <a:graphic>
          <a:graphicData uri="http://schemas.openxmlformats.org/presentationml/2006/ole">
            <mc:AlternateContent xmlns:mc="http://schemas.openxmlformats.org/markup-compatibility/2006">
              <mc:Choice xmlns:v="urn:schemas-microsoft-com:vml" Requires="v">
                <p:oleObj name="Equation" r:id="rId16" imgW="431640" imgH="164880" progId="Equation.DSMT4">
                  <p:embed/>
                </p:oleObj>
              </mc:Choice>
              <mc:Fallback>
                <p:oleObj name="Equation" r:id="rId16" imgW="431640" imgH="16488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64722" y="5053420"/>
                        <a:ext cx="86518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4" name="Object 10"/>
          <p:cNvGraphicFramePr>
            <a:graphicFrameLocks noChangeAspect="1"/>
          </p:cNvGraphicFramePr>
          <p:nvPr>
            <p:extLst>
              <p:ext uri="{D42A27DB-BD31-4B8C-83A1-F6EECF244321}">
                <p14:modId xmlns:p14="http://schemas.microsoft.com/office/powerpoint/2010/main" val="3481284760"/>
              </p:ext>
            </p:extLst>
          </p:nvPr>
        </p:nvGraphicFramePr>
        <p:xfrm>
          <a:off x="2896394" y="5707082"/>
          <a:ext cx="3351212" cy="508000"/>
        </p:xfrm>
        <a:graphic>
          <a:graphicData uri="http://schemas.openxmlformats.org/presentationml/2006/ole">
            <mc:AlternateContent xmlns:mc="http://schemas.openxmlformats.org/markup-compatibility/2006">
              <mc:Choice xmlns:v="urn:schemas-microsoft-com:vml" Requires="v">
                <p:oleObj name="Equation" r:id="rId18" imgW="1676160" imgH="253800" progId="Equation.DSMT4">
                  <p:embed/>
                </p:oleObj>
              </mc:Choice>
              <mc:Fallback>
                <p:oleObj name="Equation" r:id="rId18" imgW="1676160" imgH="25380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96394" y="5707082"/>
                        <a:ext cx="3351212"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Ασταθή Συστήματα Γραμμικών Εξισώσεων</a:t>
            </a:r>
            <a:endParaRPr lang="en-US" dirty="0"/>
          </a:p>
        </p:txBody>
      </p:sp>
      <p:sp>
        <p:nvSpPr>
          <p:cNvPr id="3" name="2 - Θέση περιεχομένου"/>
          <p:cNvSpPr>
            <a:spLocks noGrp="1"/>
          </p:cNvSpPr>
          <p:nvPr>
            <p:ph idx="1"/>
          </p:nvPr>
        </p:nvSpPr>
        <p:spPr>
          <a:xfrm>
            <a:off x="457200" y="1445082"/>
            <a:ext cx="8229600" cy="4770000"/>
          </a:xfrm>
        </p:spPr>
        <p:txBody>
          <a:bodyPr>
            <a:normAutofit/>
          </a:bodyPr>
          <a:lstStyle/>
          <a:p>
            <a:r>
              <a:rPr lang="el-GR" sz="2400" dirty="0"/>
              <a:t>Αν το μητρώο      είναι ομαλό και η διατάραξη του         είναι τέτοια ώστε να ισχύει:</a:t>
            </a:r>
          </a:p>
          <a:p>
            <a:pPr>
              <a:spcBef>
                <a:spcPts val="1800"/>
              </a:spcBef>
              <a:buNone/>
            </a:pPr>
            <a:endParaRPr lang="el-GR" sz="2400" dirty="0"/>
          </a:p>
          <a:p>
            <a:pPr>
              <a:spcBef>
                <a:spcPts val="3000"/>
              </a:spcBef>
              <a:buNone/>
            </a:pPr>
            <a:r>
              <a:rPr lang="el-GR" sz="2400" dirty="0"/>
              <a:t>	τότε για τη σχετική διατάραξη της λύσης      ισχύει:</a:t>
            </a:r>
          </a:p>
          <a:p>
            <a:endParaRPr lang="el-GR" sz="2400" dirty="0"/>
          </a:p>
          <a:p>
            <a:pPr>
              <a:buNone/>
            </a:pPr>
            <a:endParaRPr lang="el-GR" sz="2400" dirty="0"/>
          </a:p>
          <a:p>
            <a:pPr>
              <a:spcBef>
                <a:spcPts val="3000"/>
              </a:spcBef>
            </a:pPr>
            <a:r>
              <a:rPr lang="el-GR" sz="2400" dirty="0"/>
              <a:t>Επίσης με βάση τη σχέση                           </a:t>
            </a:r>
            <a:r>
              <a:rPr lang="en-US" sz="2400" dirty="0"/>
              <a:t>  </a:t>
            </a:r>
            <a:r>
              <a:rPr lang="el-GR" sz="2400" dirty="0"/>
              <a:t>ισχύει:</a:t>
            </a:r>
          </a:p>
        </p:txBody>
      </p:sp>
      <p:graphicFrame>
        <p:nvGraphicFramePr>
          <p:cNvPr id="58370" name="Object 2"/>
          <p:cNvGraphicFramePr>
            <a:graphicFrameLocks noChangeAspect="1"/>
          </p:cNvGraphicFramePr>
          <p:nvPr>
            <p:extLst>
              <p:ext uri="{D42A27DB-BD31-4B8C-83A1-F6EECF244321}">
                <p14:modId xmlns:p14="http://schemas.microsoft.com/office/powerpoint/2010/main" val="1632486444"/>
              </p:ext>
            </p:extLst>
          </p:nvPr>
        </p:nvGraphicFramePr>
        <p:xfrm>
          <a:off x="2636394" y="1500188"/>
          <a:ext cx="306387" cy="330200"/>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394" y="1500188"/>
                        <a:ext cx="30638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1" name="Object 3"/>
          <p:cNvGraphicFramePr>
            <a:graphicFrameLocks noChangeAspect="1"/>
          </p:cNvGraphicFramePr>
          <p:nvPr>
            <p:extLst>
              <p:ext uri="{D42A27DB-BD31-4B8C-83A1-F6EECF244321}">
                <p14:modId xmlns:p14="http://schemas.microsoft.com/office/powerpoint/2010/main" val="3647931050"/>
              </p:ext>
            </p:extLst>
          </p:nvPr>
        </p:nvGraphicFramePr>
        <p:xfrm>
          <a:off x="7121261" y="1509558"/>
          <a:ext cx="485775" cy="331788"/>
        </p:xfrm>
        <a:graphic>
          <a:graphicData uri="http://schemas.openxmlformats.org/presentationml/2006/ole">
            <mc:AlternateContent xmlns:mc="http://schemas.openxmlformats.org/markup-compatibility/2006">
              <mc:Choice xmlns:v="urn:schemas-microsoft-com:vml" Requires="v">
                <p:oleObj name="Equation" r:id="rId4" imgW="241200" imgH="164880" progId="Equation.DSMT4">
                  <p:embed/>
                </p:oleObj>
              </mc:Choice>
              <mc:Fallback>
                <p:oleObj name="Equation" r:id="rId4" imgW="241200" imgH="164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1261" y="1509558"/>
                        <a:ext cx="48577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2" name="Object 4"/>
          <p:cNvGraphicFramePr>
            <a:graphicFrameLocks noChangeAspect="1"/>
          </p:cNvGraphicFramePr>
          <p:nvPr>
            <p:extLst>
              <p:ext uri="{D42A27DB-BD31-4B8C-83A1-F6EECF244321}">
                <p14:modId xmlns:p14="http://schemas.microsoft.com/office/powerpoint/2010/main" val="272771531"/>
              </p:ext>
            </p:extLst>
          </p:nvPr>
        </p:nvGraphicFramePr>
        <p:xfrm>
          <a:off x="2833688" y="2225675"/>
          <a:ext cx="3476625" cy="938213"/>
        </p:xfrm>
        <a:graphic>
          <a:graphicData uri="http://schemas.openxmlformats.org/presentationml/2006/ole">
            <mc:AlternateContent xmlns:mc="http://schemas.openxmlformats.org/markup-compatibility/2006">
              <mc:Choice xmlns:v="urn:schemas-microsoft-com:vml" Requires="v">
                <p:oleObj name="Equation" r:id="rId6" imgW="1739880" imgH="469800" progId="Equation.DSMT4">
                  <p:embed/>
                </p:oleObj>
              </mc:Choice>
              <mc:Fallback>
                <p:oleObj name="Equation" r:id="rId6" imgW="173988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3688" y="2225675"/>
                        <a:ext cx="347662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3" name="Object 5"/>
          <p:cNvGraphicFramePr>
            <a:graphicFrameLocks noChangeAspect="1"/>
          </p:cNvGraphicFramePr>
          <p:nvPr>
            <p:extLst>
              <p:ext uri="{D42A27DB-BD31-4B8C-83A1-F6EECF244321}">
                <p14:modId xmlns:p14="http://schemas.microsoft.com/office/powerpoint/2010/main" val="4166844515"/>
              </p:ext>
            </p:extLst>
          </p:nvPr>
        </p:nvGraphicFramePr>
        <p:xfrm>
          <a:off x="6001637" y="3283961"/>
          <a:ext cx="255588" cy="280987"/>
        </p:xfrm>
        <a:graphic>
          <a:graphicData uri="http://schemas.openxmlformats.org/presentationml/2006/ole">
            <mc:AlternateContent xmlns:mc="http://schemas.openxmlformats.org/markup-compatibility/2006">
              <mc:Choice xmlns:v="urn:schemas-microsoft-com:vml" Requires="v">
                <p:oleObj name="Equation" r:id="rId8" imgW="126720" imgH="139680" progId="Equation.DSMT4">
                  <p:embed/>
                </p:oleObj>
              </mc:Choice>
              <mc:Fallback>
                <p:oleObj name="Equation" r:id="rId8" imgW="126720" imgH="1396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1637" y="3283961"/>
                        <a:ext cx="255588"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4" name="Object 6"/>
          <p:cNvGraphicFramePr>
            <a:graphicFrameLocks noChangeAspect="1"/>
          </p:cNvGraphicFramePr>
          <p:nvPr>
            <p:extLst>
              <p:ext uri="{D42A27DB-BD31-4B8C-83A1-F6EECF244321}">
                <p14:modId xmlns:p14="http://schemas.microsoft.com/office/powerpoint/2010/main" val="361337132"/>
              </p:ext>
            </p:extLst>
          </p:nvPr>
        </p:nvGraphicFramePr>
        <p:xfrm>
          <a:off x="1185863" y="3659332"/>
          <a:ext cx="6772275" cy="1014412"/>
        </p:xfrm>
        <a:graphic>
          <a:graphicData uri="http://schemas.openxmlformats.org/presentationml/2006/ole">
            <mc:AlternateContent xmlns:mc="http://schemas.openxmlformats.org/markup-compatibility/2006">
              <mc:Choice xmlns:v="urn:schemas-microsoft-com:vml" Requires="v">
                <p:oleObj name="Equation" r:id="rId10" imgW="3390840" imgH="507960" progId="Equation.DSMT4">
                  <p:embed/>
                </p:oleObj>
              </mc:Choice>
              <mc:Fallback>
                <p:oleObj name="Equation" r:id="rId10" imgW="3390840" imgH="5079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5863" y="3659332"/>
                        <a:ext cx="6772275"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5" name="Object 7"/>
          <p:cNvGraphicFramePr>
            <a:graphicFrameLocks noChangeAspect="1"/>
          </p:cNvGraphicFramePr>
          <p:nvPr>
            <p:extLst>
              <p:ext uri="{D42A27DB-BD31-4B8C-83A1-F6EECF244321}">
                <p14:modId xmlns:p14="http://schemas.microsoft.com/office/powerpoint/2010/main" val="525119050"/>
              </p:ext>
            </p:extLst>
          </p:nvPr>
        </p:nvGraphicFramePr>
        <p:xfrm>
          <a:off x="4081320" y="4781550"/>
          <a:ext cx="1825625" cy="506413"/>
        </p:xfrm>
        <a:graphic>
          <a:graphicData uri="http://schemas.openxmlformats.org/presentationml/2006/ole">
            <mc:AlternateContent xmlns:mc="http://schemas.openxmlformats.org/markup-compatibility/2006">
              <mc:Choice xmlns:v="urn:schemas-microsoft-com:vml" Requires="v">
                <p:oleObj name="Equation" r:id="rId12" imgW="914400" imgH="253800" progId="Equation.DSMT4">
                  <p:embed/>
                </p:oleObj>
              </mc:Choice>
              <mc:Fallback>
                <p:oleObj name="Equation" r:id="rId12" imgW="914400" imgH="253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81320" y="4781550"/>
                        <a:ext cx="182562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6" name="Object 8"/>
          <p:cNvGraphicFramePr>
            <a:graphicFrameLocks noChangeAspect="1"/>
          </p:cNvGraphicFramePr>
          <p:nvPr>
            <p:extLst>
              <p:ext uri="{D42A27DB-BD31-4B8C-83A1-F6EECF244321}">
                <p14:modId xmlns:p14="http://schemas.microsoft.com/office/powerpoint/2010/main" val="1243176770"/>
              </p:ext>
            </p:extLst>
          </p:nvPr>
        </p:nvGraphicFramePr>
        <p:xfrm>
          <a:off x="3049588" y="5214950"/>
          <a:ext cx="3044825" cy="1014413"/>
        </p:xfrm>
        <a:graphic>
          <a:graphicData uri="http://schemas.openxmlformats.org/presentationml/2006/ole">
            <mc:AlternateContent xmlns:mc="http://schemas.openxmlformats.org/markup-compatibility/2006">
              <mc:Choice xmlns:v="urn:schemas-microsoft-com:vml" Requires="v">
                <p:oleObj name="Equation" r:id="rId14" imgW="1523880" imgH="507960" progId="Equation.DSMT4">
                  <p:embed/>
                </p:oleObj>
              </mc:Choice>
              <mc:Fallback>
                <p:oleObj name="Equation" r:id="rId14" imgW="1523880" imgH="50796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9588" y="5214950"/>
                        <a:ext cx="3044825"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Ασταθή Συστήματα Γραμμικών Εξισώσεων</a:t>
            </a:r>
            <a:endParaRPr lang="en-US" dirty="0"/>
          </a:p>
        </p:txBody>
      </p:sp>
      <p:sp>
        <p:nvSpPr>
          <p:cNvPr id="3" name="2 - Θέση περιεχομένου"/>
          <p:cNvSpPr>
            <a:spLocks noGrp="1"/>
          </p:cNvSpPr>
          <p:nvPr>
            <p:ph idx="1"/>
          </p:nvPr>
        </p:nvSpPr>
        <p:spPr>
          <a:xfrm>
            <a:off x="457200" y="1445082"/>
            <a:ext cx="8229600" cy="4770000"/>
          </a:xfrm>
        </p:spPr>
        <p:txBody>
          <a:bodyPr/>
          <a:lstStyle/>
          <a:p>
            <a:r>
              <a:rPr lang="el-GR" sz="2400" dirty="0"/>
              <a:t>Αν η διατάραξη του μητρώου      είναι μηδέν, τότε ισχύει:</a:t>
            </a:r>
          </a:p>
          <a:p>
            <a:endParaRPr lang="el-GR" sz="2400" dirty="0"/>
          </a:p>
          <a:p>
            <a:pPr>
              <a:buNone/>
            </a:pPr>
            <a:endParaRPr lang="el-GR" sz="2400" dirty="0"/>
          </a:p>
          <a:p>
            <a:pPr>
              <a:spcBef>
                <a:spcPts val="2400"/>
              </a:spcBef>
            </a:pPr>
            <a:r>
              <a:rPr lang="el-GR" sz="2400" dirty="0"/>
              <a:t>Αν η διατάραξη του διανύσματος      είναι μικρή και η συνθήκη                            ικανοποιείται, τότε η σχέση</a:t>
            </a:r>
          </a:p>
          <a:p>
            <a:endParaRPr lang="el-GR" sz="2400" dirty="0"/>
          </a:p>
          <a:p>
            <a:pPr>
              <a:buNone/>
            </a:pPr>
            <a:endParaRPr lang="el-GR" sz="2400" dirty="0"/>
          </a:p>
          <a:p>
            <a:pPr>
              <a:spcBef>
                <a:spcPts val="2400"/>
              </a:spcBef>
              <a:buNone/>
            </a:pPr>
            <a:r>
              <a:rPr lang="el-GR" sz="2400" dirty="0"/>
              <a:t>	απλοποιείται στην</a:t>
            </a:r>
            <a:endParaRPr lang="en-US" dirty="0"/>
          </a:p>
        </p:txBody>
      </p:sp>
      <p:graphicFrame>
        <p:nvGraphicFramePr>
          <p:cNvPr id="59394" name="Object 2"/>
          <p:cNvGraphicFramePr>
            <a:graphicFrameLocks noChangeAspect="1"/>
          </p:cNvGraphicFramePr>
          <p:nvPr>
            <p:extLst>
              <p:ext uri="{D42A27DB-BD31-4B8C-83A1-F6EECF244321}">
                <p14:modId xmlns:p14="http://schemas.microsoft.com/office/powerpoint/2010/main" val="3646483514"/>
              </p:ext>
            </p:extLst>
          </p:nvPr>
        </p:nvGraphicFramePr>
        <p:xfrm>
          <a:off x="4579366" y="1486319"/>
          <a:ext cx="306388" cy="331788"/>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366" y="1486319"/>
                        <a:ext cx="30638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5" name="Object 3"/>
          <p:cNvGraphicFramePr>
            <a:graphicFrameLocks noChangeAspect="1"/>
          </p:cNvGraphicFramePr>
          <p:nvPr>
            <p:extLst>
              <p:ext uri="{D42A27DB-BD31-4B8C-83A1-F6EECF244321}">
                <p14:modId xmlns:p14="http://schemas.microsoft.com/office/powerpoint/2010/main" val="4190222711"/>
              </p:ext>
            </p:extLst>
          </p:nvPr>
        </p:nvGraphicFramePr>
        <p:xfrm>
          <a:off x="3506788" y="1898650"/>
          <a:ext cx="2130425" cy="1014413"/>
        </p:xfrm>
        <a:graphic>
          <a:graphicData uri="http://schemas.openxmlformats.org/presentationml/2006/ole">
            <mc:AlternateContent xmlns:mc="http://schemas.openxmlformats.org/markup-compatibility/2006">
              <mc:Choice xmlns:v="urn:schemas-microsoft-com:vml" Requires="v">
                <p:oleObj name="Equation" r:id="rId4" imgW="1066680" imgH="507960" progId="Equation.DSMT4">
                  <p:embed/>
                </p:oleObj>
              </mc:Choice>
              <mc:Fallback>
                <p:oleObj name="Equation" r:id="rId4" imgW="1066680" imgH="5079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6788" y="1898650"/>
                        <a:ext cx="2130425"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6" name="Object 4"/>
          <p:cNvGraphicFramePr>
            <a:graphicFrameLocks noChangeAspect="1"/>
          </p:cNvGraphicFramePr>
          <p:nvPr>
            <p:extLst>
              <p:ext uri="{D42A27DB-BD31-4B8C-83A1-F6EECF244321}">
                <p14:modId xmlns:p14="http://schemas.microsoft.com/office/powerpoint/2010/main" val="1406616625"/>
              </p:ext>
            </p:extLst>
          </p:nvPr>
        </p:nvGraphicFramePr>
        <p:xfrm>
          <a:off x="5132689" y="3044102"/>
          <a:ext cx="255588" cy="357188"/>
        </p:xfrm>
        <a:graphic>
          <a:graphicData uri="http://schemas.openxmlformats.org/presentationml/2006/ole">
            <mc:AlternateContent xmlns:mc="http://schemas.openxmlformats.org/markup-compatibility/2006">
              <mc:Choice xmlns:v="urn:schemas-microsoft-com:vml" Requires="v">
                <p:oleObj name="Equation" r:id="rId6" imgW="126720" imgH="177480" progId="Equation.DSMT4">
                  <p:embed/>
                </p:oleObj>
              </mc:Choice>
              <mc:Fallback>
                <p:oleObj name="Equation" r:id="rId6" imgW="12672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2689" y="3044102"/>
                        <a:ext cx="255588"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7" name="Object 5"/>
          <p:cNvGraphicFramePr>
            <a:graphicFrameLocks noChangeAspect="1"/>
          </p:cNvGraphicFramePr>
          <p:nvPr>
            <p:extLst>
              <p:ext uri="{D42A27DB-BD31-4B8C-83A1-F6EECF244321}">
                <p14:modId xmlns:p14="http://schemas.microsoft.com/office/powerpoint/2010/main" val="3303732343"/>
              </p:ext>
            </p:extLst>
          </p:nvPr>
        </p:nvGraphicFramePr>
        <p:xfrm>
          <a:off x="2102420" y="3344143"/>
          <a:ext cx="1698625" cy="557213"/>
        </p:xfrm>
        <a:graphic>
          <a:graphicData uri="http://schemas.openxmlformats.org/presentationml/2006/ole">
            <mc:AlternateContent xmlns:mc="http://schemas.openxmlformats.org/markup-compatibility/2006">
              <mc:Choice xmlns:v="urn:schemas-microsoft-com:vml" Requires="v">
                <p:oleObj name="Equation" r:id="rId8" imgW="850680" imgH="279360" progId="Equation.DSMT4">
                  <p:embed/>
                </p:oleObj>
              </mc:Choice>
              <mc:Fallback>
                <p:oleObj name="Equation" r:id="rId8" imgW="850680" imgH="2793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2420" y="3344143"/>
                        <a:ext cx="1698625"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8" name="Object 6"/>
          <p:cNvGraphicFramePr>
            <a:graphicFrameLocks noChangeAspect="1"/>
          </p:cNvGraphicFramePr>
          <p:nvPr>
            <p:extLst>
              <p:ext uri="{D42A27DB-BD31-4B8C-83A1-F6EECF244321}">
                <p14:modId xmlns:p14="http://schemas.microsoft.com/office/powerpoint/2010/main" val="2379844803"/>
              </p:ext>
            </p:extLst>
          </p:nvPr>
        </p:nvGraphicFramePr>
        <p:xfrm>
          <a:off x="1173163" y="3798455"/>
          <a:ext cx="6797675" cy="1014413"/>
        </p:xfrm>
        <a:graphic>
          <a:graphicData uri="http://schemas.openxmlformats.org/presentationml/2006/ole">
            <mc:AlternateContent xmlns:mc="http://schemas.openxmlformats.org/markup-compatibility/2006">
              <mc:Choice xmlns:v="urn:schemas-microsoft-com:vml" Requires="v">
                <p:oleObj name="Equation" r:id="rId10" imgW="3403440" imgH="507960" progId="Equation.DSMT4">
                  <p:embed/>
                </p:oleObj>
              </mc:Choice>
              <mc:Fallback>
                <p:oleObj name="Equation" r:id="rId10" imgW="3403440" imgH="5079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73163" y="3798455"/>
                        <a:ext cx="6797675"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9" name="Object 7"/>
          <p:cNvGraphicFramePr>
            <a:graphicFrameLocks noChangeAspect="1"/>
          </p:cNvGraphicFramePr>
          <p:nvPr>
            <p:extLst>
              <p:ext uri="{D42A27DB-BD31-4B8C-83A1-F6EECF244321}">
                <p14:modId xmlns:p14="http://schemas.microsoft.com/office/powerpoint/2010/main" val="3836923735"/>
              </p:ext>
            </p:extLst>
          </p:nvPr>
        </p:nvGraphicFramePr>
        <p:xfrm>
          <a:off x="1858169" y="5235162"/>
          <a:ext cx="5427663" cy="1065213"/>
        </p:xfrm>
        <a:graphic>
          <a:graphicData uri="http://schemas.openxmlformats.org/presentationml/2006/ole">
            <mc:AlternateContent xmlns:mc="http://schemas.openxmlformats.org/markup-compatibility/2006">
              <mc:Choice xmlns:v="urn:schemas-microsoft-com:vml" Requires="v">
                <p:oleObj name="Equation" r:id="rId12" imgW="2717640" imgH="533160" progId="Equation.DSMT4">
                  <p:embed/>
                </p:oleObj>
              </mc:Choice>
              <mc:Fallback>
                <p:oleObj name="Equation" r:id="rId12" imgW="2717640" imgH="53316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8169" y="5235162"/>
                        <a:ext cx="5427663" cy="106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Επαναληπτική Βελτίωση Προσεγγιστικής Λύσης</a:t>
            </a:r>
            <a:endParaRPr lang="en-US" dirty="0"/>
          </a:p>
        </p:txBody>
      </p:sp>
      <p:sp>
        <p:nvSpPr>
          <p:cNvPr id="3" name="2 - Θέση περιεχομένου"/>
          <p:cNvSpPr>
            <a:spLocks noGrp="1"/>
          </p:cNvSpPr>
          <p:nvPr>
            <p:ph idx="1"/>
          </p:nvPr>
        </p:nvSpPr>
        <p:spPr>
          <a:xfrm>
            <a:off x="457200" y="1445082"/>
            <a:ext cx="8229600" cy="4770000"/>
          </a:xfrm>
        </p:spPr>
        <p:txBody>
          <a:bodyPr>
            <a:normAutofit/>
          </a:bodyPr>
          <a:lstStyle/>
          <a:p>
            <a:pPr>
              <a:spcBef>
                <a:spcPts val="1800"/>
              </a:spcBef>
            </a:pPr>
            <a:r>
              <a:rPr lang="el-GR" sz="2200" dirty="0"/>
              <a:t>Έστω ότι                  είναι η ακριβής λύση του συστήματος  </a:t>
            </a:r>
            <a:r>
              <a:rPr lang="el-GR" sz="2200" dirty="0">
                <a:solidFill>
                  <a:schemeClr val="bg1"/>
                </a:solidFill>
              </a:rPr>
              <a:t>……………                                        ……………………………..            </a:t>
            </a:r>
            <a:r>
              <a:rPr lang="el-GR" sz="2200" dirty="0"/>
              <a:t>και ότι        </a:t>
            </a:r>
            <a:r>
              <a:rPr lang="en-US" sz="2200" dirty="0"/>
              <a:t> </a:t>
            </a:r>
            <a:r>
              <a:rPr lang="el-GR" sz="2200" dirty="0"/>
              <a:t>είναι μία προσεγγιστική λύση του ίδιου συστήματος.</a:t>
            </a:r>
          </a:p>
          <a:p>
            <a:pPr>
              <a:spcBef>
                <a:spcPts val="1800"/>
              </a:spcBef>
            </a:pPr>
            <a:r>
              <a:rPr lang="el-GR" sz="2200" dirty="0"/>
              <a:t>Το σφάλμα      που περιέχει η        δίνεται από τη διαφορά </a:t>
            </a:r>
            <a:r>
              <a:rPr lang="el-GR" sz="2200" dirty="0">
                <a:solidFill>
                  <a:schemeClr val="bg1"/>
                </a:solidFill>
              </a:rPr>
              <a:t>.</a:t>
            </a:r>
            <a:r>
              <a:rPr lang="en-US" sz="2200" dirty="0">
                <a:solidFill>
                  <a:schemeClr val="bg1"/>
                </a:solidFill>
              </a:rPr>
              <a:t>			</a:t>
            </a:r>
            <a:endParaRPr lang="el-GR" sz="2200" dirty="0">
              <a:solidFill>
                <a:schemeClr val="bg1"/>
              </a:solidFill>
            </a:endParaRPr>
          </a:p>
          <a:p>
            <a:pPr>
              <a:spcBef>
                <a:spcPts val="1800"/>
              </a:spcBef>
            </a:pPr>
            <a:r>
              <a:rPr lang="el-GR" sz="2200" dirty="0"/>
              <a:t>Το υπόλοιπο διάνυσμα        υπολογίζεται ως                            και ισχύει </a:t>
            </a:r>
          </a:p>
          <a:p>
            <a:pPr>
              <a:spcBef>
                <a:spcPts val="1800"/>
              </a:spcBef>
            </a:pPr>
            <a:r>
              <a:rPr lang="el-GR" sz="2200" dirty="0"/>
              <a:t>Στην πράξη, αντί της ακριβούς λύσης      του συστήματος </a:t>
            </a:r>
            <a:r>
              <a:rPr lang="el-GR" sz="2200" dirty="0">
                <a:solidFill>
                  <a:schemeClr val="bg1"/>
                </a:solidFill>
              </a:rPr>
              <a:t>…………….</a:t>
            </a:r>
            <a:r>
              <a:rPr lang="el-GR" sz="2200" dirty="0"/>
              <a:t>βρίσκεται μία προσεγγιστική της τιμή</a:t>
            </a:r>
          </a:p>
          <a:p>
            <a:pPr>
              <a:spcBef>
                <a:spcPts val="1800"/>
              </a:spcBef>
            </a:pPr>
            <a:r>
              <a:rPr lang="el-GR" sz="2200" dirty="0"/>
              <a:t>Οπότε η τιμή                              παρέχει μία βελτίωση της προσεγγιστικής τιμής</a:t>
            </a:r>
          </a:p>
        </p:txBody>
      </p:sp>
      <p:graphicFrame>
        <p:nvGraphicFramePr>
          <p:cNvPr id="60418" name="Object 2"/>
          <p:cNvGraphicFramePr>
            <a:graphicFrameLocks noChangeAspect="1"/>
          </p:cNvGraphicFramePr>
          <p:nvPr>
            <p:extLst>
              <p:ext uri="{D42A27DB-BD31-4B8C-83A1-F6EECF244321}">
                <p14:modId xmlns:p14="http://schemas.microsoft.com/office/powerpoint/2010/main" val="1196558456"/>
              </p:ext>
            </p:extLst>
          </p:nvPr>
        </p:nvGraphicFramePr>
        <p:xfrm>
          <a:off x="1966033" y="1450975"/>
          <a:ext cx="989012" cy="366713"/>
        </p:xfrm>
        <a:graphic>
          <a:graphicData uri="http://schemas.openxmlformats.org/presentationml/2006/ole">
            <mc:AlternateContent xmlns:mc="http://schemas.openxmlformats.org/markup-compatibility/2006">
              <mc:Choice xmlns:v="urn:schemas-microsoft-com:vml" Requires="v">
                <p:oleObj name="Equation" r:id="rId2" imgW="545760" imgH="203040" progId="Equation.DSMT4">
                  <p:embed/>
                </p:oleObj>
              </mc:Choice>
              <mc:Fallback>
                <p:oleObj name="Equation" r:id="rId2" imgW="545760" imgH="2030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033" y="1450975"/>
                        <a:ext cx="9890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19" name="Object 3"/>
          <p:cNvGraphicFramePr>
            <a:graphicFrameLocks noChangeAspect="1"/>
          </p:cNvGraphicFramePr>
          <p:nvPr>
            <p:extLst>
              <p:ext uri="{D42A27DB-BD31-4B8C-83A1-F6EECF244321}">
                <p14:modId xmlns:p14="http://schemas.microsoft.com/office/powerpoint/2010/main" val="2048049417"/>
              </p:ext>
            </p:extLst>
          </p:nvPr>
        </p:nvGraphicFramePr>
        <p:xfrm>
          <a:off x="881057" y="1814513"/>
          <a:ext cx="2976563" cy="457200"/>
        </p:xfrm>
        <a:graphic>
          <a:graphicData uri="http://schemas.openxmlformats.org/presentationml/2006/ole">
            <mc:AlternateContent xmlns:mc="http://schemas.openxmlformats.org/markup-compatibility/2006">
              <mc:Choice xmlns:v="urn:schemas-microsoft-com:vml" Requires="v">
                <p:oleObj name="Equation" r:id="rId4" imgW="1650960" imgH="253800" progId="Equation.DSMT4">
                  <p:embed/>
                </p:oleObj>
              </mc:Choice>
              <mc:Fallback>
                <p:oleObj name="Equation" r:id="rId4" imgW="165096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57" y="1814513"/>
                        <a:ext cx="2976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0" name="Object 4"/>
          <p:cNvGraphicFramePr>
            <a:graphicFrameLocks noChangeAspect="1"/>
          </p:cNvGraphicFramePr>
          <p:nvPr>
            <p:extLst>
              <p:ext uri="{D42A27DB-BD31-4B8C-83A1-F6EECF244321}">
                <p14:modId xmlns:p14="http://schemas.microsoft.com/office/powerpoint/2010/main" val="1411503356"/>
              </p:ext>
            </p:extLst>
          </p:nvPr>
        </p:nvGraphicFramePr>
        <p:xfrm>
          <a:off x="4756441" y="1769920"/>
          <a:ext cx="434975" cy="388938"/>
        </p:xfrm>
        <a:graphic>
          <a:graphicData uri="http://schemas.openxmlformats.org/presentationml/2006/ole">
            <mc:AlternateContent xmlns:mc="http://schemas.openxmlformats.org/markup-compatibility/2006">
              <mc:Choice xmlns:v="urn:schemas-microsoft-com:vml" Requires="v">
                <p:oleObj name="Equation" r:id="rId6" imgW="241200" imgH="215640" progId="Equation.DSMT4">
                  <p:embed/>
                </p:oleObj>
              </mc:Choice>
              <mc:Fallback>
                <p:oleObj name="Equation" r:id="rId6" imgW="241200" imgH="2156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6441" y="1769920"/>
                        <a:ext cx="43497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1" name="Object 5"/>
          <p:cNvGraphicFramePr>
            <a:graphicFrameLocks noChangeAspect="1"/>
          </p:cNvGraphicFramePr>
          <p:nvPr>
            <p:extLst>
              <p:ext uri="{D42A27DB-BD31-4B8C-83A1-F6EECF244321}">
                <p14:modId xmlns:p14="http://schemas.microsoft.com/office/powerpoint/2010/main" val="3956919897"/>
              </p:ext>
            </p:extLst>
          </p:nvPr>
        </p:nvGraphicFramePr>
        <p:xfrm>
          <a:off x="2221912" y="2799913"/>
          <a:ext cx="230187" cy="252413"/>
        </p:xfrm>
        <a:graphic>
          <a:graphicData uri="http://schemas.openxmlformats.org/presentationml/2006/ole">
            <mc:AlternateContent xmlns:mc="http://schemas.openxmlformats.org/markup-compatibility/2006">
              <mc:Choice xmlns:v="urn:schemas-microsoft-com:vml" Requires="v">
                <p:oleObj name="Equation" r:id="rId8" imgW="126720" imgH="139680" progId="Equation.DSMT4">
                  <p:embed/>
                </p:oleObj>
              </mc:Choice>
              <mc:Fallback>
                <p:oleObj name="Equation" r:id="rId8" imgW="126720" imgH="1396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1912" y="2799913"/>
                        <a:ext cx="230187"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2" name="Object 6"/>
          <p:cNvGraphicFramePr>
            <a:graphicFrameLocks noChangeAspect="1"/>
          </p:cNvGraphicFramePr>
          <p:nvPr>
            <p:extLst>
              <p:ext uri="{D42A27DB-BD31-4B8C-83A1-F6EECF244321}">
                <p14:modId xmlns:p14="http://schemas.microsoft.com/office/powerpoint/2010/main" val="3084945783"/>
              </p:ext>
            </p:extLst>
          </p:nvPr>
        </p:nvGraphicFramePr>
        <p:xfrm>
          <a:off x="4263883" y="2669017"/>
          <a:ext cx="434975" cy="388938"/>
        </p:xfrm>
        <a:graphic>
          <a:graphicData uri="http://schemas.openxmlformats.org/presentationml/2006/ole">
            <mc:AlternateContent xmlns:mc="http://schemas.openxmlformats.org/markup-compatibility/2006">
              <mc:Choice xmlns:v="urn:schemas-microsoft-com:vml" Requires="v">
                <p:oleObj name="Equation" r:id="rId10" imgW="241200" imgH="215640" progId="Equation.DSMT4">
                  <p:embed/>
                </p:oleObj>
              </mc:Choice>
              <mc:Fallback>
                <p:oleObj name="Equation" r:id="rId10" imgW="241200" imgH="2156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3883" y="2669017"/>
                        <a:ext cx="43497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3" name="Object 7"/>
          <p:cNvGraphicFramePr>
            <a:graphicFrameLocks noChangeAspect="1"/>
          </p:cNvGraphicFramePr>
          <p:nvPr>
            <p:extLst>
              <p:ext uri="{D42A27DB-BD31-4B8C-83A1-F6EECF244321}">
                <p14:modId xmlns:p14="http://schemas.microsoft.com/office/powerpoint/2010/main" val="3309198590"/>
              </p:ext>
            </p:extLst>
          </p:nvPr>
        </p:nvGraphicFramePr>
        <p:xfrm>
          <a:off x="911209" y="3011947"/>
          <a:ext cx="1303337" cy="388938"/>
        </p:xfrm>
        <a:graphic>
          <a:graphicData uri="http://schemas.openxmlformats.org/presentationml/2006/ole">
            <mc:AlternateContent xmlns:mc="http://schemas.openxmlformats.org/markup-compatibility/2006">
              <mc:Choice xmlns:v="urn:schemas-microsoft-com:vml" Requires="v">
                <p:oleObj name="Equation" r:id="rId12" imgW="723600" imgH="215640" progId="Equation.DSMT4">
                  <p:embed/>
                </p:oleObj>
              </mc:Choice>
              <mc:Fallback>
                <p:oleObj name="Equation" r:id="rId12" imgW="723600" imgH="21564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1209" y="3011947"/>
                        <a:ext cx="1303337"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4" name="Object 8"/>
          <p:cNvGraphicFramePr>
            <a:graphicFrameLocks noChangeAspect="1"/>
          </p:cNvGraphicFramePr>
          <p:nvPr>
            <p:extLst>
              <p:ext uri="{D42A27DB-BD31-4B8C-83A1-F6EECF244321}">
                <p14:modId xmlns:p14="http://schemas.microsoft.com/office/powerpoint/2010/main" val="3643138099"/>
              </p:ext>
            </p:extLst>
          </p:nvPr>
        </p:nvGraphicFramePr>
        <p:xfrm>
          <a:off x="3583996" y="3571876"/>
          <a:ext cx="414337" cy="368300"/>
        </p:xfrm>
        <a:graphic>
          <a:graphicData uri="http://schemas.openxmlformats.org/presentationml/2006/ole">
            <mc:AlternateContent xmlns:mc="http://schemas.openxmlformats.org/markup-compatibility/2006">
              <mc:Choice xmlns:v="urn:schemas-microsoft-com:vml" Requires="v">
                <p:oleObj name="Equation" r:id="rId14" imgW="228600" imgH="203040" progId="Equation.DSMT4">
                  <p:embed/>
                </p:oleObj>
              </mc:Choice>
              <mc:Fallback>
                <p:oleObj name="Equation" r:id="rId14" imgW="228600" imgH="20304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3996" y="3571876"/>
                        <a:ext cx="41433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5" name="Object 9"/>
          <p:cNvGraphicFramePr>
            <a:graphicFrameLocks noChangeAspect="1"/>
          </p:cNvGraphicFramePr>
          <p:nvPr>
            <p:extLst>
              <p:ext uri="{D42A27DB-BD31-4B8C-83A1-F6EECF244321}">
                <p14:modId xmlns:p14="http://schemas.microsoft.com/office/powerpoint/2010/main" val="4125506151"/>
              </p:ext>
            </p:extLst>
          </p:nvPr>
        </p:nvGraphicFramePr>
        <p:xfrm>
          <a:off x="5943177" y="3571875"/>
          <a:ext cx="1644650" cy="388938"/>
        </p:xfrm>
        <a:graphic>
          <a:graphicData uri="http://schemas.openxmlformats.org/presentationml/2006/ole">
            <mc:AlternateContent xmlns:mc="http://schemas.openxmlformats.org/markup-compatibility/2006">
              <mc:Choice xmlns:v="urn:schemas-microsoft-com:vml" Requires="v">
                <p:oleObj name="Equation" r:id="rId16" imgW="914400" imgH="215640" progId="Equation.DSMT4">
                  <p:embed/>
                </p:oleObj>
              </mc:Choice>
              <mc:Fallback>
                <p:oleObj name="Equation" r:id="rId16" imgW="914400" imgH="21564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43177" y="3571875"/>
                        <a:ext cx="164465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6" name="Object 10"/>
          <p:cNvGraphicFramePr>
            <a:graphicFrameLocks noChangeAspect="1"/>
          </p:cNvGraphicFramePr>
          <p:nvPr>
            <p:extLst>
              <p:ext uri="{D42A27DB-BD31-4B8C-83A1-F6EECF244321}">
                <p14:modId xmlns:p14="http://schemas.microsoft.com/office/powerpoint/2010/main" val="626107361"/>
              </p:ext>
            </p:extLst>
          </p:nvPr>
        </p:nvGraphicFramePr>
        <p:xfrm>
          <a:off x="1678118" y="3913048"/>
          <a:ext cx="1096962" cy="387350"/>
        </p:xfrm>
        <a:graphic>
          <a:graphicData uri="http://schemas.openxmlformats.org/presentationml/2006/ole">
            <mc:AlternateContent xmlns:mc="http://schemas.openxmlformats.org/markup-compatibility/2006">
              <mc:Choice xmlns:v="urn:schemas-microsoft-com:vml" Requires="v">
                <p:oleObj name="Equation" r:id="rId18" imgW="609480" imgH="215640" progId="Equation.DSMT4">
                  <p:embed/>
                </p:oleObj>
              </mc:Choice>
              <mc:Fallback>
                <p:oleObj name="Equation" r:id="rId18" imgW="609480" imgH="21564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78118" y="3913048"/>
                        <a:ext cx="1096962"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30" name="Object 14"/>
          <p:cNvGraphicFramePr>
            <a:graphicFrameLocks noChangeAspect="1"/>
          </p:cNvGraphicFramePr>
          <p:nvPr>
            <p:extLst>
              <p:ext uri="{D42A27DB-BD31-4B8C-83A1-F6EECF244321}">
                <p14:modId xmlns:p14="http://schemas.microsoft.com/office/powerpoint/2010/main" val="2957259895"/>
              </p:ext>
            </p:extLst>
          </p:nvPr>
        </p:nvGraphicFramePr>
        <p:xfrm>
          <a:off x="5169195" y="4613573"/>
          <a:ext cx="230188" cy="252413"/>
        </p:xfrm>
        <a:graphic>
          <a:graphicData uri="http://schemas.openxmlformats.org/presentationml/2006/ole">
            <mc:AlternateContent xmlns:mc="http://schemas.openxmlformats.org/markup-compatibility/2006">
              <mc:Choice xmlns:v="urn:schemas-microsoft-com:vml" Requires="v">
                <p:oleObj name="Equation" r:id="rId20" imgW="126720" imgH="139680" progId="Equation.DSMT4">
                  <p:embed/>
                </p:oleObj>
              </mc:Choice>
              <mc:Fallback>
                <p:oleObj name="Equation" r:id="rId20" imgW="126720" imgH="139680" progId="Equation.DSMT4">
                  <p:embed/>
                  <p:pic>
                    <p:nvPicPr>
                      <p:cNvPr id="0" name="Picture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169195" y="4613573"/>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31" name="Object 15"/>
          <p:cNvGraphicFramePr>
            <a:graphicFrameLocks noChangeAspect="1"/>
          </p:cNvGraphicFramePr>
          <p:nvPr>
            <p:extLst>
              <p:ext uri="{D42A27DB-BD31-4B8C-83A1-F6EECF244321}">
                <p14:modId xmlns:p14="http://schemas.microsoft.com/office/powerpoint/2010/main" val="1656101961"/>
              </p:ext>
            </p:extLst>
          </p:nvPr>
        </p:nvGraphicFramePr>
        <p:xfrm>
          <a:off x="928662" y="4800177"/>
          <a:ext cx="1028700" cy="388937"/>
        </p:xfrm>
        <a:graphic>
          <a:graphicData uri="http://schemas.openxmlformats.org/presentationml/2006/ole">
            <mc:AlternateContent xmlns:mc="http://schemas.openxmlformats.org/markup-compatibility/2006">
              <mc:Choice xmlns:v="urn:schemas-microsoft-com:vml" Requires="v">
                <p:oleObj name="Equation" r:id="rId22" imgW="571320" imgH="215640" progId="Equation.DSMT4">
                  <p:embed/>
                </p:oleObj>
              </mc:Choice>
              <mc:Fallback>
                <p:oleObj name="Equation" r:id="rId22" imgW="571320" imgH="215640" progId="Equation.DSMT4">
                  <p:embed/>
                  <p:pic>
                    <p:nvPicPr>
                      <p:cNvPr id="0" name="Picture 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28662" y="4800177"/>
                        <a:ext cx="1028700"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32" name="Object 16"/>
          <p:cNvGraphicFramePr>
            <a:graphicFrameLocks noChangeAspect="1"/>
          </p:cNvGraphicFramePr>
          <p:nvPr>
            <p:extLst>
              <p:ext uri="{D42A27DB-BD31-4B8C-83A1-F6EECF244321}">
                <p14:modId xmlns:p14="http://schemas.microsoft.com/office/powerpoint/2010/main" val="2586845617"/>
              </p:ext>
            </p:extLst>
          </p:nvPr>
        </p:nvGraphicFramePr>
        <p:xfrm>
          <a:off x="6268331" y="4800600"/>
          <a:ext cx="504825" cy="388938"/>
        </p:xfrm>
        <a:graphic>
          <a:graphicData uri="http://schemas.openxmlformats.org/presentationml/2006/ole">
            <mc:AlternateContent xmlns:mc="http://schemas.openxmlformats.org/markup-compatibility/2006">
              <mc:Choice xmlns:v="urn:schemas-microsoft-com:vml" Requires="v">
                <p:oleObj name="Equation" r:id="rId24" imgW="279360" imgH="215640" progId="Equation.DSMT4">
                  <p:embed/>
                </p:oleObj>
              </mc:Choice>
              <mc:Fallback>
                <p:oleObj name="Equation" r:id="rId24" imgW="279360" imgH="215640" progId="Equation.DSMT4">
                  <p:embed/>
                  <p:pic>
                    <p:nvPicPr>
                      <p:cNvPr id="0" name="Picture 1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68331" y="4800600"/>
                        <a:ext cx="50482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33" name="Object 17"/>
          <p:cNvGraphicFramePr>
            <a:graphicFrameLocks noChangeAspect="1"/>
          </p:cNvGraphicFramePr>
          <p:nvPr>
            <p:extLst>
              <p:ext uri="{D42A27DB-BD31-4B8C-83A1-F6EECF244321}">
                <p14:modId xmlns:p14="http://schemas.microsoft.com/office/powerpoint/2010/main" val="1746422603"/>
              </p:ext>
            </p:extLst>
          </p:nvPr>
        </p:nvGraphicFramePr>
        <p:xfrm>
          <a:off x="2436226" y="5371681"/>
          <a:ext cx="1763713" cy="434975"/>
        </p:xfrm>
        <a:graphic>
          <a:graphicData uri="http://schemas.openxmlformats.org/presentationml/2006/ole">
            <mc:AlternateContent xmlns:mc="http://schemas.openxmlformats.org/markup-compatibility/2006">
              <mc:Choice xmlns:v="urn:schemas-microsoft-com:vml" Requires="v">
                <p:oleObj name="Equation" r:id="rId26" imgW="977760" imgH="241200" progId="Equation.DSMT4">
                  <p:embed/>
                </p:oleObj>
              </mc:Choice>
              <mc:Fallback>
                <p:oleObj name="Equation" r:id="rId26" imgW="977760" imgH="241200" progId="Equation.DSMT4">
                  <p:embed/>
                  <p:pic>
                    <p:nvPicPr>
                      <p:cNvPr id="0" name="Picture 1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36226" y="5371681"/>
                        <a:ext cx="176371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34" name="Object 18"/>
          <p:cNvGraphicFramePr>
            <a:graphicFrameLocks noChangeAspect="1"/>
          </p:cNvGraphicFramePr>
          <p:nvPr>
            <p:extLst>
              <p:ext uri="{D42A27DB-BD31-4B8C-83A1-F6EECF244321}">
                <p14:modId xmlns:p14="http://schemas.microsoft.com/office/powerpoint/2010/main" val="620290511"/>
              </p:ext>
            </p:extLst>
          </p:nvPr>
        </p:nvGraphicFramePr>
        <p:xfrm>
          <a:off x="3409803" y="5701161"/>
          <a:ext cx="503237" cy="388938"/>
        </p:xfrm>
        <a:graphic>
          <a:graphicData uri="http://schemas.openxmlformats.org/presentationml/2006/ole">
            <mc:AlternateContent xmlns:mc="http://schemas.openxmlformats.org/markup-compatibility/2006">
              <mc:Choice xmlns:v="urn:schemas-microsoft-com:vml" Requires="v">
                <p:oleObj name="Equation" r:id="rId28" imgW="279360" imgH="215640" progId="Equation.DSMT4">
                  <p:embed/>
                </p:oleObj>
              </mc:Choice>
              <mc:Fallback>
                <p:oleObj name="Equation" r:id="rId28" imgW="279360" imgH="215640" progId="Equation.DSMT4">
                  <p:embed/>
                  <p:pic>
                    <p:nvPicPr>
                      <p:cNvPr id="0" name="Picture 1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09803" y="5701161"/>
                        <a:ext cx="503237"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Επαναληπτική Βελτίωση Προσεγγιστικής Λύσης</a:t>
            </a:r>
            <a:endParaRPr lang="en-US" dirty="0"/>
          </a:p>
        </p:txBody>
      </p:sp>
      <p:sp>
        <p:nvSpPr>
          <p:cNvPr id="3" name="2 - Θέση περιεχομένου"/>
          <p:cNvSpPr>
            <a:spLocks noGrp="1"/>
          </p:cNvSpPr>
          <p:nvPr>
            <p:ph idx="1"/>
          </p:nvPr>
        </p:nvSpPr>
        <p:spPr>
          <a:xfrm>
            <a:off x="457200" y="1659396"/>
            <a:ext cx="8229600" cy="4770000"/>
          </a:xfrm>
        </p:spPr>
        <p:txBody>
          <a:bodyPr>
            <a:normAutofit/>
          </a:bodyPr>
          <a:lstStyle/>
          <a:p>
            <a:pPr>
              <a:buNone/>
            </a:pPr>
            <a:r>
              <a:rPr lang="el-GR" sz="2400" b="1" dirty="0"/>
              <a:t>Επαναληπτική διαδικασία:</a:t>
            </a:r>
          </a:p>
          <a:p>
            <a:pPr>
              <a:buNone/>
            </a:pPr>
            <a:endParaRPr lang="el-GR" sz="2400" dirty="0"/>
          </a:p>
          <a:p>
            <a:endParaRPr lang="el-GR" sz="2400" dirty="0"/>
          </a:p>
          <a:p>
            <a:pPr>
              <a:buNone/>
            </a:pPr>
            <a:r>
              <a:rPr lang="el-GR" sz="2400" dirty="0"/>
              <a:t>	Το σφάλμα         δίνεται από τη λύση του συστήματος:</a:t>
            </a:r>
          </a:p>
          <a:p>
            <a:pPr>
              <a:buNone/>
            </a:pPr>
            <a:endParaRPr lang="el-GR" sz="2400" dirty="0"/>
          </a:p>
          <a:p>
            <a:pPr>
              <a:spcBef>
                <a:spcPts val="4200"/>
              </a:spcBef>
              <a:buFont typeface="Wingdings" pitchFamily="2" charset="2"/>
              <a:buChar char="Ø"/>
            </a:pPr>
            <a:r>
              <a:rPr lang="el-GR" sz="2400" dirty="0"/>
              <a:t>Το σφάλμα         τείνει στο μηδέν, καθώς οι επαναλήψεις αυξάνουν.</a:t>
            </a:r>
          </a:p>
          <a:p>
            <a:pPr>
              <a:spcBef>
                <a:spcPts val="1800"/>
              </a:spcBef>
              <a:buFont typeface="Wingdings" pitchFamily="2" charset="2"/>
              <a:buChar char="Ø"/>
            </a:pPr>
            <a:r>
              <a:rPr lang="el-GR" sz="2400" dirty="0"/>
              <a:t>Επομένως, οι προσεγγιστικές τιμές         πλησιάζουν την ακριβή λύση</a:t>
            </a:r>
          </a:p>
          <a:p>
            <a:endParaRPr lang="en-US" sz="2400" dirty="0"/>
          </a:p>
        </p:txBody>
      </p:sp>
      <p:graphicFrame>
        <p:nvGraphicFramePr>
          <p:cNvPr id="61442" name="Object 2"/>
          <p:cNvGraphicFramePr>
            <a:graphicFrameLocks noChangeAspect="1"/>
          </p:cNvGraphicFramePr>
          <p:nvPr>
            <p:extLst>
              <p:ext uri="{D42A27DB-BD31-4B8C-83A1-F6EECF244321}">
                <p14:modId xmlns:p14="http://schemas.microsoft.com/office/powerpoint/2010/main" val="1153916447"/>
              </p:ext>
            </p:extLst>
          </p:nvPr>
        </p:nvGraphicFramePr>
        <p:xfrm>
          <a:off x="2567781" y="2071678"/>
          <a:ext cx="4008438" cy="482600"/>
        </p:xfrm>
        <a:graphic>
          <a:graphicData uri="http://schemas.openxmlformats.org/presentationml/2006/ole">
            <mc:AlternateContent xmlns:mc="http://schemas.openxmlformats.org/markup-compatibility/2006">
              <mc:Choice xmlns:v="urn:schemas-microsoft-com:vml" Requires="v">
                <p:oleObj name="Equation" r:id="rId2" imgW="2006280" imgH="241200" progId="Equation.DSMT4">
                  <p:embed/>
                </p:oleObj>
              </mc:Choice>
              <mc:Fallback>
                <p:oleObj name="Equation" r:id="rId2" imgW="2006280" imgH="241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781" y="2071678"/>
                        <a:ext cx="40084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3" name="Object 3"/>
          <p:cNvGraphicFramePr>
            <a:graphicFrameLocks noChangeAspect="1"/>
          </p:cNvGraphicFramePr>
          <p:nvPr>
            <p:extLst>
              <p:ext uri="{D42A27DB-BD31-4B8C-83A1-F6EECF244321}">
                <p14:modId xmlns:p14="http://schemas.microsoft.com/office/powerpoint/2010/main" val="1329625018"/>
              </p:ext>
            </p:extLst>
          </p:nvPr>
        </p:nvGraphicFramePr>
        <p:xfrm>
          <a:off x="2334495" y="2937051"/>
          <a:ext cx="508000" cy="431800"/>
        </p:xfrm>
        <a:graphic>
          <a:graphicData uri="http://schemas.openxmlformats.org/presentationml/2006/ole">
            <mc:AlternateContent xmlns:mc="http://schemas.openxmlformats.org/markup-compatibility/2006">
              <mc:Choice xmlns:v="urn:schemas-microsoft-com:vml" Requires="v">
                <p:oleObj name="Equation" r:id="rId4" imgW="253800" imgH="215640" progId="Equation.DSMT4">
                  <p:embed/>
                </p:oleObj>
              </mc:Choice>
              <mc:Fallback>
                <p:oleObj name="Equation" r:id="rId4" imgW="253800" imgH="215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4495" y="2937051"/>
                        <a:ext cx="508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4" name="Object 4"/>
          <p:cNvGraphicFramePr>
            <a:graphicFrameLocks noChangeAspect="1"/>
          </p:cNvGraphicFramePr>
          <p:nvPr>
            <p:extLst>
              <p:ext uri="{D42A27DB-BD31-4B8C-83A1-F6EECF244321}">
                <p14:modId xmlns:p14="http://schemas.microsoft.com/office/powerpoint/2010/main" val="1519498766"/>
              </p:ext>
            </p:extLst>
          </p:nvPr>
        </p:nvGraphicFramePr>
        <p:xfrm>
          <a:off x="2000232" y="3286124"/>
          <a:ext cx="5456238" cy="482600"/>
        </p:xfrm>
        <a:graphic>
          <a:graphicData uri="http://schemas.openxmlformats.org/presentationml/2006/ole">
            <mc:AlternateContent xmlns:mc="http://schemas.openxmlformats.org/markup-compatibility/2006">
              <mc:Choice xmlns:v="urn:schemas-microsoft-com:vml" Requires="v">
                <p:oleObj name="Equation" r:id="rId6" imgW="2730240" imgH="241200" progId="Equation.DSMT4">
                  <p:embed/>
                </p:oleObj>
              </mc:Choice>
              <mc:Fallback>
                <p:oleObj name="Equation" r:id="rId6" imgW="2730240" imgH="2412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0232" y="3286124"/>
                        <a:ext cx="54562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5" name="Object 5"/>
          <p:cNvGraphicFramePr>
            <a:graphicFrameLocks noChangeAspect="1"/>
          </p:cNvGraphicFramePr>
          <p:nvPr>
            <p:extLst>
              <p:ext uri="{D42A27DB-BD31-4B8C-83A1-F6EECF244321}">
                <p14:modId xmlns:p14="http://schemas.microsoft.com/office/powerpoint/2010/main" val="3034724746"/>
              </p:ext>
            </p:extLst>
          </p:nvPr>
        </p:nvGraphicFramePr>
        <p:xfrm>
          <a:off x="2337078" y="4283084"/>
          <a:ext cx="508000" cy="431800"/>
        </p:xfrm>
        <a:graphic>
          <a:graphicData uri="http://schemas.openxmlformats.org/presentationml/2006/ole">
            <mc:AlternateContent xmlns:mc="http://schemas.openxmlformats.org/markup-compatibility/2006">
              <mc:Choice xmlns:v="urn:schemas-microsoft-com:vml" Requires="v">
                <p:oleObj name="Equation" r:id="rId8" imgW="253800" imgH="215640" progId="Equation.DSMT4">
                  <p:embed/>
                </p:oleObj>
              </mc:Choice>
              <mc:Fallback>
                <p:oleObj name="Equation" r:id="rId8" imgW="253800" imgH="2156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7078" y="4283084"/>
                        <a:ext cx="508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6" name="Object 6"/>
          <p:cNvGraphicFramePr>
            <a:graphicFrameLocks noChangeAspect="1"/>
          </p:cNvGraphicFramePr>
          <p:nvPr>
            <p:extLst>
              <p:ext uri="{D42A27DB-BD31-4B8C-83A1-F6EECF244321}">
                <p14:modId xmlns:p14="http://schemas.microsoft.com/office/powerpoint/2010/main" val="524714749"/>
              </p:ext>
            </p:extLst>
          </p:nvPr>
        </p:nvGraphicFramePr>
        <p:xfrm>
          <a:off x="7925260" y="4440679"/>
          <a:ext cx="306388" cy="331788"/>
        </p:xfrm>
        <a:graphic>
          <a:graphicData uri="http://schemas.openxmlformats.org/presentationml/2006/ole">
            <mc:AlternateContent xmlns:mc="http://schemas.openxmlformats.org/markup-compatibility/2006">
              <mc:Choice xmlns:v="urn:schemas-microsoft-com:vml" Requires="v">
                <p:oleObj name="Equation" r:id="rId9" imgW="152280" imgH="164880" progId="Equation.DSMT4">
                  <p:embed/>
                </p:oleObj>
              </mc:Choice>
              <mc:Fallback>
                <p:oleObj name="Equation" r:id="rId9" imgW="152280" imgH="1648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5260" y="4440679"/>
                        <a:ext cx="30638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7" name="Object 7"/>
          <p:cNvGraphicFramePr>
            <a:graphicFrameLocks noChangeAspect="1"/>
          </p:cNvGraphicFramePr>
          <p:nvPr>
            <p:extLst>
              <p:ext uri="{D42A27DB-BD31-4B8C-83A1-F6EECF244321}">
                <p14:modId xmlns:p14="http://schemas.microsoft.com/office/powerpoint/2010/main" val="1441518175"/>
              </p:ext>
            </p:extLst>
          </p:nvPr>
        </p:nvGraphicFramePr>
        <p:xfrm>
          <a:off x="5287975" y="5255506"/>
          <a:ext cx="508000" cy="431800"/>
        </p:xfrm>
        <a:graphic>
          <a:graphicData uri="http://schemas.openxmlformats.org/presentationml/2006/ole">
            <mc:AlternateContent xmlns:mc="http://schemas.openxmlformats.org/markup-compatibility/2006">
              <mc:Choice xmlns:v="urn:schemas-microsoft-com:vml" Requires="v">
                <p:oleObj name="Equation" r:id="rId11" imgW="253800" imgH="215640" progId="Equation.DSMT4">
                  <p:embed/>
                </p:oleObj>
              </mc:Choice>
              <mc:Fallback>
                <p:oleObj name="Equation" r:id="rId11" imgW="253800" imgH="2156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87975" y="5255506"/>
                        <a:ext cx="508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8" name="Object 8"/>
          <p:cNvGraphicFramePr>
            <a:graphicFrameLocks noChangeAspect="1"/>
          </p:cNvGraphicFramePr>
          <p:nvPr>
            <p:extLst>
              <p:ext uri="{D42A27DB-BD31-4B8C-83A1-F6EECF244321}">
                <p14:modId xmlns:p14="http://schemas.microsoft.com/office/powerpoint/2010/main" val="950239415"/>
              </p:ext>
            </p:extLst>
          </p:nvPr>
        </p:nvGraphicFramePr>
        <p:xfrm>
          <a:off x="2521228" y="5763508"/>
          <a:ext cx="306387" cy="280988"/>
        </p:xfrm>
        <a:graphic>
          <a:graphicData uri="http://schemas.openxmlformats.org/presentationml/2006/ole">
            <mc:AlternateContent xmlns:mc="http://schemas.openxmlformats.org/markup-compatibility/2006">
              <mc:Choice xmlns:v="urn:schemas-microsoft-com:vml" Requires="v">
                <p:oleObj name="Equation" r:id="rId13" imgW="152280" imgH="139680" progId="Equation.DSMT4">
                  <p:embed/>
                </p:oleObj>
              </mc:Choice>
              <mc:Fallback>
                <p:oleObj name="Equation" r:id="rId13" imgW="152280" imgH="1396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21228" y="5763508"/>
                        <a:ext cx="306387"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15 - Στρογγυλεμένο ορθογώνιο"/>
          <p:cNvSpPr/>
          <p:nvPr/>
        </p:nvSpPr>
        <p:spPr>
          <a:xfrm>
            <a:off x="537605" y="2049100"/>
            <a:ext cx="7858180" cy="2000264"/>
          </a:xfrm>
          <a:prstGeom prst="roundRect">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Άμεσες Μέθοδοι</a:t>
            </a:r>
            <a:endParaRPr lang="en-US" dirty="0"/>
          </a:p>
        </p:txBody>
      </p:sp>
      <p:sp>
        <p:nvSpPr>
          <p:cNvPr id="3" name="2 - Θέση περιεχομένου"/>
          <p:cNvSpPr>
            <a:spLocks noGrp="1"/>
          </p:cNvSpPr>
          <p:nvPr>
            <p:ph idx="1"/>
          </p:nvPr>
        </p:nvSpPr>
        <p:spPr/>
        <p:txBody>
          <a:bodyPr>
            <a:normAutofit/>
          </a:bodyPr>
          <a:lstStyle/>
          <a:p>
            <a:pPr>
              <a:spcBef>
                <a:spcPts val="1200"/>
              </a:spcBef>
            </a:pPr>
            <a:r>
              <a:rPr lang="el-GR" sz="2400" dirty="0"/>
              <a:t>Απαλοιφή του </a:t>
            </a:r>
            <a:r>
              <a:rPr lang="en-US" sz="2400" dirty="0"/>
              <a:t>Gauss</a:t>
            </a:r>
          </a:p>
          <a:p>
            <a:pPr>
              <a:spcBef>
                <a:spcPts val="1200"/>
              </a:spcBef>
            </a:pPr>
            <a:r>
              <a:rPr lang="el-GR" sz="2400" dirty="0"/>
              <a:t>Μέθοδος απαλοιφής των </a:t>
            </a:r>
            <a:r>
              <a:rPr lang="en-US" sz="2400" dirty="0"/>
              <a:t>Gauss – Jordan </a:t>
            </a:r>
          </a:p>
          <a:p>
            <a:pPr>
              <a:spcBef>
                <a:spcPts val="1200"/>
              </a:spcBef>
            </a:pPr>
            <a:r>
              <a:rPr lang="el-GR" sz="2400" dirty="0"/>
              <a:t>Ομογενή γραμμικά συστήματα</a:t>
            </a:r>
          </a:p>
          <a:p>
            <a:pPr>
              <a:spcBef>
                <a:spcPts val="1200"/>
              </a:spcBef>
            </a:pPr>
            <a:r>
              <a:rPr lang="el-GR" sz="2400" dirty="0"/>
              <a:t>Υπολογισμός ορίζουσας</a:t>
            </a:r>
          </a:p>
          <a:p>
            <a:pPr>
              <a:spcBef>
                <a:spcPts val="1200"/>
              </a:spcBef>
            </a:pPr>
            <a:r>
              <a:rPr lang="el-GR" sz="2400" dirty="0"/>
              <a:t>Επίλυση πολλών γραμμικών συστημάτων με το ίδιο μητρώο συντελεστών των αγνώστων και εύρεση του αντίστροφου</a:t>
            </a:r>
          </a:p>
          <a:p>
            <a:pPr>
              <a:spcBef>
                <a:spcPts val="1200"/>
              </a:spcBef>
            </a:pPr>
            <a:r>
              <a:rPr lang="el-GR" sz="2400" dirty="0"/>
              <a:t>Μερική και πλήρης οδήγηση </a:t>
            </a:r>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Απαλοιφή του </a:t>
            </a:r>
            <a:r>
              <a:rPr lang="en-US" dirty="0"/>
              <a:t>Gauss</a:t>
            </a:r>
          </a:p>
        </p:txBody>
      </p:sp>
      <p:sp>
        <p:nvSpPr>
          <p:cNvPr id="3" name="2 - Θέση περιεχομένου"/>
          <p:cNvSpPr>
            <a:spLocks noGrp="1"/>
          </p:cNvSpPr>
          <p:nvPr>
            <p:ph idx="1"/>
          </p:nvPr>
        </p:nvSpPr>
        <p:spPr>
          <a:xfrm>
            <a:off x="457200" y="1357200"/>
            <a:ext cx="8229600" cy="4770000"/>
          </a:xfrm>
        </p:spPr>
        <p:txBody>
          <a:bodyPr>
            <a:normAutofit fontScale="70000" lnSpcReduction="20000"/>
          </a:bodyPr>
          <a:lstStyle/>
          <a:p>
            <a:pPr>
              <a:buNone/>
            </a:pPr>
            <a:r>
              <a:rPr lang="el-GR" b="1" dirty="0"/>
              <a:t>Πρόβλημα προς επίλυση:</a:t>
            </a:r>
          </a:p>
          <a:p>
            <a:endParaRPr lang="el-GR" dirty="0"/>
          </a:p>
          <a:p>
            <a:pPr marL="0" indent="0">
              <a:spcBef>
                <a:spcPts val="2400"/>
              </a:spcBef>
              <a:buNone/>
            </a:pPr>
            <a:r>
              <a:rPr lang="el-GR" dirty="0"/>
              <a:t>Η μέθοδος απαλοιφής του </a:t>
            </a:r>
            <a:r>
              <a:rPr lang="en-US" dirty="0"/>
              <a:t>Gauss </a:t>
            </a:r>
            <a:r>
              <a:rPr lang="el-GR" dirty="0"/>
              <a:t>βασίζεται στις εξής ιδιότητες των γραμμικών συστημάτων:</a:t>
            </a:r>
          </a:p>
          <a:p>
            <a:pPr marL="360363" indent="-360363">
              <a:spcBef>
                <a:spcPts val="600"/>
              </a:spcBef>
              <a:buNone/>
            </a:pPr>
            <a:r>
              <a:rPr lang="el-GR" dirty="0"/>
              <a:t>α.	αν αντιμετατεθούν δύο οποιεσδήποτε εξισώσεις του συστήματος, </a:t>
            </a:r>
          </a:p>
          <a:p>
            <a:pPr marL="360363" indent="-360363">
              <a:spcBef>
                <a:spcPts val="600"/>
              </a:spcBef>
              <a:buNone/>
            </a:pPr>
            <a:r>
              <a:rPr lang="el-GR" dirty="0"/>
              <a:t>β.	αν πολλαπλασιαστεί μία εξίσωση του συστήματος επί έναν αριθμό            </a:t>
            </a:r>
            <a:r>
              <a:rPr lang="en-US" dirty="0"/>
              <a:t>	  </a:t>
            </a:r>
            <a:r>
              <a:rPr lang="el-GR" dirty="0"/>
              <a:t>τέτοιον ώστε</a:t>
            </a:r>
          </a:p>
          <a:p>
            <a:pPr marL="360363" indent="-360363">
              <a:spcBef>
                <a:spcPts val="600"/>
              </a:spcBef>
              <a:buNone/>
            </a:pPr>
            <a:r>
              <a:rPr lang="el-GR" dirty="0"/>
              <a:t>γ.	αν αντικατασταθεί μία εξίσωση του συστήματος με το άθροισμα αυτής και μιας άλλης πολλαπλασιασμένης επί έναν αριθμό     τέτοιον ώστε </a:t>
            </a:r>
          </a:p>
          <a:p>
            <a:pPr>
              <a:spcBef>
                <a:spcPts val="600"/>
              </a:spcBef>
              <a:buNone/>
            </a:pPr>
            <a:r>
              <a:rPr lang="el-GR" dirty="0"/>
              <a:t>τότε προκύπτει ένα σύστημα:</a:t>
            </a:r>
          </a:p>
          <a:p>
            <a:pPr>
              <a:buNone/>
            </a:pPr>
            <a:endParaRPr lang="el-GR" dirty="0"/>
          </a:p>
          <a:p>
            <a:pPr marL="0" indent="0">
              <a:spcBef>
                <a:spcPts val="1200"/>
              </a:spcBef>
              <a:buNone/>
            </a:pPr>
            <a:r>
              <a:rPr lang="el-GR" dirty="0"/>
              <a:t>το οποίο είναι ισοδύναμο με το αρχικό σύστημα, με την έννοια ότι έχουν την ίδια λύση.</a:t>
            </a:r>
          </a:p>
        </p:txBody>
      </p:sp>
      <mc:AlternateContent xmlns:mc="http://schemas.openxmlformats.org/markup-compatibility/2006">
        <mc:Choice xmlns:a14="http://schemas.microsoft.com/office/drawing/2010/main" Requires="a14">
          <p:sp>
            <p:nvSpPr>
              <p:cNvPr id="63490" name="Object 2"/>
              <p:cNvSpPr txBox="1"/>
              <p:nvPr/>
            </p:nvSpPr>
            <p:spPr bwMode="auto">
              <a:xfrm>
                <a:off x="566738" y="1714500"/>
                <a:ext cx="5949478" cy="53511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l-GR" i="1">
                          <a:solidFill>
                            <a:srgbClr val="000000"/>
                          </a:solidFill>
                          <a:latin typeface="Cambria Math" panose="02040503050406030204" pitchFamily="18" charset="0"/>
                        </a:rPr>
                        <m:t>𝐴𝑥</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𝑏</m:t>
                      </m:r>
                      <m:r>
                        <a:rPr lang="el-GR" i="1">
                          <a:solidFill>
                            <a:srgbClr val="000000"/>
                          </a:solidFill>
                          <a:latin typeface="Cambria Math" panose="02040503050406030204" pitchFamily="18" charset="0"/>
                        </a:rPr>
                        <m:t>,</m:t>
                      </m:r>
                      <m:r>
                        <m:rPr>
                          <m:nor/>
                        </m:rPr>
                        <a:rPr lang="el-GR" i="0">
                          <a:solidFill>
                            <a:srgbClr val="000000"/>
                          </a:solidFill>
                          <a:latin typeface="Cambria Math" panose="02040503050406030204" pitchFamily="18" charset="0"/>
                        </a:rPr>
                        <m:t>   </m:t>
                      </m:r>
                      <m:r>
                        <m:rPr>
                          <m:nor/>
                        </m:rPr>
                        <a:rPr lang="el-GR" i="0">
                          <a:solidFill>
                            <a:srgbClr val="000000"/>
                          </a:solidFill>
                          <a:latin typeface="Cambria Math" panose="02040503050406030204" pitchFamily="18" charset="0"/>
                        </a:rPr>
                        <m:t>όπου</m:t>
                      </m:r>
                      <m:r>
                        <m:rPr>
                          <m:nor/>
                        </m:rPr>
                        <a:rPr lang="el-GR" i="0">
                          <a:solidFill>
                            <a:srgbClr val="000000"/>
                          </a:solidFill>
                          <a:latin typeface="Cambria Math" panose="02040503050406030204" pitchFamily="18" charset="0"/>
                        </a:rPr>
                        <m:t> </m:t>
                      </m:r>
                      <m:r>
                        <m:rPr>
                          <m:sty m:val="p"/>
                        </m:rPr>
                        <a:rPr lang="el-GR" i="1">
                          <a:solidFill>
                            <a:srgbClr val="000000"/>
                          </a:solidFill>
                          <a:latin typeface="Cambria Math" panose="02040503050406030204" pitchFamily="18" charset="0"/>
                        </a:rPr>
                        <m:t>Α</m:t>
                      </m:r>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r>
                            <a:rPr lang="el-GR" i="1">
                              <a:solidFill>
                                <a:srgbClr val="000000"/>
                              </a:solidFill>
                              <a:latin typeface="Cambria Math" panose="02040503050406030204" pitchFamily="18" charset="0"/>
                            </a:rPr>
                            <m:t>ℝ</m:t>
                          </m:r>
                        </m:e>
                        <m:sup>
                          <m:r>
                            <a:rPr lang="el-GR" i="1">
                              <a:solidFill>
                                <a:srgbClr val="000000"/>
                              </a:solidFill>
                              <a:latin typeface="Cambria Math" panose="02040503050406030204" pitchFamily="18" charset="0"/>
                            </a:rPr>
                            <m:t>𝑛</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𝑛</m:t>
                          </m:r>
                        </m:sup>
                      </m:sSup>
                      <m:r>
                        <a:rPr lang="el-GR" i="1">
                          <a:solidFill>
                            <a:srgbClr val="000000"/>
                          </a:solidFill>
                          <a:latin typeface="Cambria Math" panose="02040503050406030204" pitchFamily="18" charset="0"/>
                        </a:rPr>
                        <m:t>,</m:t>
                      </m:r>
                      <m:r>
                        <a:rPr lang="el-GR" i="0">
                          <a:solidFill>
                            <a:srgbClr val="000000"/>
                          </a:solidFill>
                          <a:latin typeface="Cambria Math" panose="02040503050406030204" pitchFamily="18" charset="0"/>
                        </a:rPr>
                        <m:t> </m:t>
                      </m:r>
                      <m:func>
                        <m:funcPr>
                          <m:ctrlPr>
                            <a:rPr lang="el-GR" i="1">
                              <a:solidFill>
                                <a:srgbClr val="000000"/>
                              </a:solidFill>
                              <a:latin typeface="Cambria Math" panose="02040503050406030204" pitchFamily="18" charset="0"/>
                            </a:rPr>
                          </m:ctrlPr>
                        </m:funcPr>
                        <m:fName>
                          <m:r>
                            <m:rPr>
                              <m:sty m:val="p"/>
                            </m:rPr>
                            <a:rPr lang="el-GR" i="0">
                              <a:solidFill>
                                <a:srgbClr val="000000"/>
                              </a:solidFill>
                              <a:latin typeface="Cambria Math" panose="02040503050406030204" pitchFamily="18" charset="0"/>
                            </a:rPr>
                            <m:t>det</m:t>
                          </m:r>
                        </m:fName>
                        <m:e>
                          <m:d>
                            <m:dPr>
                              <m:ctrlPr>
                                <a:rPr lang="el-GR" i="1">
                                  <a:solidFill>
                                    <a:srgbClr val="000000"/>
                                  </a:solidFill>
                                  <a:latin typeface="Cambria Math" panose="02040503050406030204" pitchFamily="18" charset="0"/>
                                </a:rPr>
                              </m:ctrlPr>
                            </m:dPr>
                            <m:e>
                              <m:r>
                                <a:rPr lang="el-GR" i="1">
                                  <a:solidFill>
                                    <a:srgbClr val="000000"/>
                                  </a:solidFill>
                                  <a:latin typeface="Cambria Math" panose="02040503050406030204" pitchFamily="18" charset="0"/>
                                </a:rPr>
                                <m:t>𝐴</m:t>
                              </m:r>
                            </m:e>
                          </m:d>
                        </m:e>
                      </m:func>
                      <m:r>
                        <a:rPr lang="el-GR" i="1">
                          <a:solidFill>
                            <a:srgbClr val="000000"/>
                          </a:solidFill>
                          <a:latin typeface="Cambria Math" panose="02040503050406030204" pitchFamily="18" charset="0"/>
                        </a:rPr>
                        <m:t>≠0,</m:t>
                      </m:r>
                      <m:r>
                        <a:rPr lang="el-GR" i="0">
                          <a:solidFill>
                            <a:srgbClr val="000000"/>
                          </a:solidFill>
                          <a:latin typeface="Cambria Math" panose="02040503050406030204" pitchFamily="18" charset="0"/>
                        </a:rPr>
                        <m:t> </m:t>
                      </m:r>
                      <m:r>
                        <a:rPr lang="el-GR" i="1">
                          <a:solidFill>
                            <a:srgbClr val="000000"/>
                          </a:solidFill>
                          <a:latin typeface="Cambria Math" panose="02040503050406030204" pitchFamily="18" charset="0"/>
                        </a:rPr>
                        <m:t>𝑏</m:t>
                      </m:r>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r>
                            <a:rPr lang="el-GR" i="1">
                              <a:solidFill>
                                <a:srgbClr val="000000"/>
                              </a:solidFill>
                              <a:latin typeface="Cambria Math" panose="02040503050406030204" pitchFamily="18" charset="0"/>
                            </a:rPr>
                            <m:t>ℝ</m:t>
                          </m:r>
                        </m:e>
                        <m:sup>
                          <m:r>
                            <a:rPr lang="el-GR" i="1">
                              <a:solidFill>
                                <a:srgbClr val="000000"/>
                              </a:solidFill>
                              <a:latin typeface="Cambria Math" panose="02040503050406030204" pitchFamily="18" charset="0"/>
                            </a:rPr>
                            <m:t>𝑛</m:t>
                          </m:r>
                        </m:sup>
                      </m:sSup>
                      <m:r>
                        <a:rPr lang="el-GR" i="1">
                          <a:solidFill>
                            <a:srgbClr val="000000"/>
                          </a:solidFill>
                          <a:latin typeface="Cambria Math" panose="02040503050406030204" pitchFamily="18" charset="0"/>
                        </a:rPr>
                        <m:t>,</m:t>
                      </m:r>
                      <m:r>
                        <a:rPr lang="el-GR" i="0">
                          <a:solidFill>
                            <a:srgbClr val="000000"/>
                          </a:solidFill>
                          <a:latin typeface="Cambria Math" panose="02040503050406030204" pitchFamily="18" charset="0"/>
                        </a:rPr>
                        <m:t> </m:t>
                      </m:r>
                      <m:r>
                        <a:rPr lang="el-GR" i="1">
                          <a:solidFill>
                            <a:srgbClr val="000000"/>
                          </a:solidFill>
                          <a:latin typeface="Cambria Math" panose="02040503050406030204" pitchFamily="18" charset="0"/>
                        </a:rPr>
                        <m:t>𝑏</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𝑂</m:t>
                      </m:r>
                      <m:r>
                        <a:rPr lang="el-GR" i="1">
                          <a:solidFill>
                            <a:srgbClr val="000000"/>
                          </a:solidFill>
                          <a:latin typeface="Cambria Math" panose="02040503050406030204" pitchFamily="18" charset="0"/>
                        </a:rPr>
                        <m:t>.</m:t>
                      </m:r>
                    </m:oMath>
                  </m:oMathPara>
                </a14:m>
                <a:endParaRPr lang="el-GR" dirty="0"/>
              </a:p>
            </p:txBody>
          </p:sp>
        </mc:Choice>
        <mc:Fallback>
          <p:sp>
            <p:nvSpPr>
              <p:cNvPr id="63490" name="Object 2"/>
              <p:cNvSpPr txBox="1">
                <a:spLocks noRot="1" noChangeAspect="1" noMove="1" noResize="1" noEditPoints="1" noAdjustHandles="1" noChangeArrowheads="1" noChangeShapeType="1" noTextEdit="1"/>
              </p:cNvSpPr>
              <p:nvPr/>
            </p:nvSpPr>
            <p:spPr bwMode="auto">
              <a:xfrm>
                <a:off x="566738" y="1714500"/>
                <a:ext cx="5949478" cy="535118"/>
              </a:xfrm>
              <a:prstGeom prst="rect">
                <a:avLst/>
              </a:prstGeom>
              <a:blipFill>
                <a:blip r:embed="rId2"/>
                <a:stretch>
                  <a:fillRect/>
                </a:stretch>
              </a:blipFill>
              <a:ln>
                <a:noFill/>
              </a:ln>
              <a:effectLst/>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63491" name="Object 3"/>
              <p:cNvSpPr txBox="1"/>
              <p:nvPr/>
            </p:nvSpPr>
            <p:spPr bwMode="auto">
              <a:xfrm>
                <a:off x="887413" y="3489325"/>
                <a:ext cx="684212" cy="319088"/>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l-GR" i="1">
                          <a:solidFill>
                            <a:srgbClr val="000000"/>
                          </a:solidFill>
                          <a:latin typeface="Cambria Math" panose="02040503050406030204" pitchFamily="18" charset="0"/>
                        </a:rPr>
                        <m:t>𝑐</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ℝ</m:t>
                      </m:r>
                    </m:oMath>
                  </m:oMathPara>
                </a14:m>
                <a:endParaRPr lang="el-GR" dirty="0"/>
              </a:p>
            </p:txBody>
          </p:sp>
        </mc:Choice>
        <mc:Fallback>
          <p:sp>
            <p:nvSpPr>
              <p:cNvPr id="63491" name="Object 3"/>
              <p:cNvSpPr txBox="1">
                <a:spLocks noRot="1" noChangeAspect="1" noMove="1" noResize="1" noEditPoints="1" noAdjustHandles="1" noChangeArrowheads="1" noChangeShapeType="1" noTextEdit="1"/>
              </p:cNvSpPr>
              <p:nvPr/>
            </p:nvSpPr>
            <p:spPr bwMode="auto">
              <a:xfrm>
                <a:off x="887413" y="3489325"/>
                <a:ext cx="684212" cy="319088"/>
              </a:xfrm>
              <a:prstGeom prst="rect">
                <a:avLst/>
              </a:prstGeom>
              <a:blipFill>
                <a:blip r:embed="rId3"/>
                <a:stretch>
                  <a:fillRect/>
                </a:stretch>
              </a:blipFill>
              <a:ln>
                <a:noFill/>
              </a:ln>
              <a:effectLst/>
            </p:spPr>
            <p:txBody>
              <a:bodyPr/>
              <a:lstStyle/>
              <a:p>
                <a:r>
                  <a:rPr lang="el-GR">
                    <a:noFill/>
                  </a:rPr>
                  <a:t> </a:t>
                </a:r>
              </a:p>
            </p:txBody>
          </p:sp>
        </mc:Fallback>
      </mc:AlternateContent>
      <p:graphicFrame>
        <p:nvGraphicFramePr>
          <p:cNvPr id="63492" name="Object 4"/>
          <p:cNvGraphicFramePr>
            <a:graphicFrameLocks noChangeAspect="1"/>
          </p:cNvGraphicFramePr>
          <p:nvPr>
            <p:extLst>
              <p:ext uri="{D42A27DB-BD31-4B8C-83A1-F6EECF244321}">
                <p14:modId xmlns:p14="http://schemas.microsoft.com/office/powerpoint/2010/main" val="3195444693"/>
              </p:ext>
            </p:extLst>
          </p:nvPr>
        </p:nvGraphicFramePr>
        <p:xfrm>
          <a:off x="3098794" y="3486583"/>
          <a:ext cx="687388" cy="366713"/>
        </p:xfrm>
        <a:graphic>
          <a:graphicData uri="http://schemas.openxmlformats.org/presentationml/2006/ole">
            <mc:AlternateContent xmlns:mc="http://schemas.openxmlformats.org/markup-compatibility/2006">
              <mc:Choice xmlns:v="urn:schemas-microsoft-com:vml" Requires="v">
                <p:oleObj name="Equation" r:id="rId4" imgW="380880" imgH="203040" progId="Equation.DSMT4">
                  <p:embed/>
                </p:oleObj>
              </mc:Choice>
              <mc:Fallback>
                <p:oleObj name="Equation" r:id="rId4" imgW="380880" imgH="2030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8794" y="3486583"/>
                        <a:ext cx="687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3" name="Object 5"/>
          <p:cNvGraphicFramePr>
            <a:graphicFrameLocks noChangeAspect="1"/>
          </p:cNvGraphicFramePr>
          <p:nvPr>
            <p:extLst>
              <p:ext uri="{D42A27DB-BD31-4B8C-83A1-F6EECF244321}">
                <p14:modId xmlns:p14="http://schemas.microsoft.com/office/powerpoint/2010/main" val="1789686147"/>
              </p:ext>
            </p:extLst>
          </p:nvPr>
        </p:nvGraphicFramePr>
        <p:xfrm>
          <a:off x="7701711" y="4097918"/>
          <a:ext cx="684213" cy="319087"/>
        </p:xfrm>
        <a:graphic>
          <a:graphicData uri="http://schemas.openxmlformats.org/presentationml/2006/ole">
            <mc:AlternateContent xmlns:mc="http://schemas.openxmlformats.org/markup-compatibility/2006">
              <mc:Choice xmlns:v="urn:schemas-microsoft-com:vml" Requires="v">
                <p:oleObj name="Equation" r:id="rId6" imgW="380880" imgH="177480" progId="Equation.DSMT4">
                  <p:embed/>
                </p:oleObj>
              </mc:Choice>
              <mc:Fallback>
                <p:oleObj name="Equation" r:id="rId6" imgW="380880" imgH="1774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1711" y="4097918"/>
                        <a:ext cx="684213"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4" name="Object 6"/>
          <p:cNvGraphicFramePr>
            <a:graphicFrameLocks noChangeAspect="1"/>
          </p:cNvGraphicFramePr>
          <p:nvPr>
            <p:extLst>
              <p:ext uri="{D42A27DB-BD31-4B8C-83A1-F6EECF244321}">
                <p14:modId xmlns:p14="http://schemas.microsoft.com/office/powerpoint/2010/main" val="829537818"/>
              </p:ext>
            </p:extLst>
          </p:nvPr>
        </p:nvGraphicFramePr>
        <p:xfrm>
          <a:off x="2455853" y="4357694"/>
          <a:ext cx="687387" cy="366712"/>
        </p:xfrm>
        <a:graphic>
          <a:graphicData uri="http://schemas.openxmlformats.org/presentationml/2006/ole">
            <mc:AlternateContent xmlns:mc="http://schemas.openxmlformats.org/markup-compatibility/2006">
              <mc:Choice xmlns:v="urn:schemas-microsoft-com:vml" Requires="v">
                <p:oleObj name="Equation" r:id="rId8" imgW="380880" imgH="203040" progId="Equation.DSMT4">
                  <p:embed/>
                </p:oleObj>
              </mc:Choice>
              <mc:Fallback>
                <p:oleObj name="Equation" r:id="rId8" imgW="380880" imgH="2030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55853" y="4357694"/>
                        <a:ext cx="687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5" name="Object 7"/>
          <p:cNvGraphicFramePr>
            <a:graphicFrameLocks noChangeAspect="1"/>
          </p:cNvGraphicFramePr>
          <p:nvPr>
            <p:extLst>
              <p:ext uri="{D42A27DB-BD31-4B8C-83A1-F6EECF244321}">
                <p14:modId xmlns:p14="http://schemas.microsoft.com/office/powerpoint/2010/main" val="677425774"/>
              </p:ext>
            </p:extLst>
          </p:nvPr>
        </p:nvGraphicFramePr>
        <p:xfrm>
          <a:off x="3714744" y="5090261"/>
          <a:ext cx="985838" cy="366713"/>
        </p:xfrm>
        <a:graphic>
          <a:graphicData uri="http://schemas.openxmlformats.org/presentationml/2006/ole">
            <mc:AlternateContent xmlns:mc="http://schemas.openxmlformats.org/markup-compatibility/2006">
              <mc:Choice xmlns:v="urn:schemas-microsoft-com:vml" Requires="v">
                <p:oleObj name="Equation" r:id="rId10" imgW="545760" imgH="203040" progId="Equation.DSMT4">
                  <p:embed/>
                </p:oleObj>
              </mc:Choice>
              <mc:Fallback>
                <p:oleObj name="Equation" r:id="rId10" imgW="545760" imgH="2030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4744" y="5090261"/>
                        <a:ext cx="985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57200" y="1357200"/>
            <a:ext cx="8229600" cy="4770000"/>
          </a:xfrm>
        </p:spPr>
        <p:txBody>
          <a:bodyPr>
            <a:normAutofit/>
          </a:bodyPr>
          <a:lstStyle/>
          <a:p>
            <a:pPr>
              <a:buNone/>
            </a:pPr>
            <a:r>
              <a:rPr lang="el-GR" sz="2400" b="1" dirty="0"/>
              <a:t>Βασικές έννοιες μητρώων</a:t>
            </a:r>
          </a:p>
          <a:p>
            <a:pPr marL="0" indent="0">
              <a:buNone/>
            </a:pPr>
            <a:r>
              <a:rPr lang="el-GR" sz="2400" dirty="0"/>
              <a:t>Χρησιμοποιώντας μητρώα το σύστημα (1) γραμμικών εξισώσεων γράφεται ως:</a:t>
            </a:r>
          </a:p>
          <a:p>
            <a:pPr>
              <a:buNone/>
            </a:pPr>
            <a:endParaRPr lang="el-GR" sz="2400" dirty="0"/>
          </a:p>
          <a:p>
            <a:pPr marL="0" indent="0">
              <a:buNone/>
            </a:pPr>
            <a:r>
              <a:rPr lang="el-GR" sz="2400" dirty="0"/>
              <a:t>όπου</a:t>
            </a:r>
            <a:endParaRPr lang="el-GR" sz="2000" dirty="0"/>
          </a:p>
          <a:p>
            <a:endParaRPr lang="el-GR" sz="2400" dirty="0"/>
          </a:p>
        </p:txBody>
      </p:sp>
      <p:graphicFrame>
        <p:nvGraphicFramePr>
          <p:cNvPr id="115715" name="Object 115714"/>
          <p:cNvGraphicFramePr>
            <a:graphicFrameLocks noChangeAspect="1"/>
          </p:cNvGraphicFramePr>
          <p:nvPr>
            <p:extLst>
              <p:ext uri="{D42A27DB-BD31-4B8C-83A1-F6EECF244321}">
                <p14:modId xmlns:p14="http://schemas.microsoft.com/office/powerpoint/2010/main" val="1612433427"/>
              </p:ext>
            </p:extLst>
          </p:nvPr>
        </p:nvGraphicFramePr>
        <p:xfrm>
          <a:off x="4089400" y="2660190"/>
          <a:ext cx="965200" cy="406400"/>
        </p:xfrm>
        <a:graphic>
          <a:graphicData uri="http://schemas.openxmlformats.org/presentationml/2006/ole">
            <mc:AlternateContent xmlns:mc="http://schemas.openxmlformats.org/markup-compatibility/2006">
              <mc:Choice xmlns:v="urn:schemas-microsoft-com:vml" Requires="v">
                <p:oleObj name="Equation" r:id="rId2" imgW="482400" imgH="203040" progId="Equation.DSMT4">
                  <p:embed/>
                </p:oleObj>
              </mc:Choice>
              <mc:Fallback>
                <p:oleObj name="Equation" r:id="rId2" imgW="482400" imgH="2030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400" y="2660190"/>
                        <a:ext cx="965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6" name="Object 4"/>
          <p:cNvGraphicFramePr>
            <a:graphicFrameLocks noChangeAspect="1"/>
          </p:cNvGraphicFramePr>
          <p:nvPr/>
        </p:nvGraphicFramePr>
        <p:xfrm>
          <a:off x="1576388" y="3687763"/>
          <a:ext cx="5991225" cy="1878012"/>
        </p:xfrm>
        <a:graphic>
          <a:graphicData uri="http://schemas.openxmlformats.org/presentationml/2006/ole">
            <mc:AlternateContent xmlns:mc="http://schemas.openxmlformats.org/markup-compatibility/2006">
              <mc:Choice xmlns:v="urn:schemas-microsoft-com:vml" Requires="v">
                <p:oleObj name="Equation" r:id="rId4" imgW="2997000" imgH="939600" progId="Equation.DSMT4">
                  <p:embed/>
                </p:oleObj>
              </mc:Choice>
              <mc:Fallback>
                <p:oleObj name="Equation" r:id="rId4" imgW="2997000" imgH="939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6388" y="3687763"/>
                        <a:ext cx="5991225"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Απαλοιφή του </a:t>
            </a:r>
            <a:r>
              <a:rPr lang="en-US" dirty="0"/>
              <a:t>Gauss</a:t>
            </a:r>
          </a:p>
        </p:txBody>
      </p:sp>
      <p:sp>
        <p:nvSpPr>
          <p:cNvPr id="3" name="2 - Θέση περιεχομένου"/>
          <p:cNvSpPr>
            <a:spLocks noGrp="1"/>
          </p:cNvSpPr>
          <p:nvPr>
            <p:ph idx="1"/>
          </p:nvPr>
        </p:nvSpPr>
        <p:spPr>
          <a:xfrm>
            <a:off x="457200" y="1445082"/>
            <a:ext cx="8229600" cy="4770000"/>
          </a:xfrm>
        </p:spPr>
        <p:txBody>
          <a:bodyPr>
            <a:normAutofit/>
          </a:bodyPr>
          <a:lstStyle/>
          <a:p>
            <a:pPr>
              <a:buNone/>
            </a:pPr>
            <a:r>
              <a:rPr lang="el-GR" sz="2200" b="1" dirty="0"/>
              <a:t>Διαδικασία απαλοιφής:</a:t>
            </a:r>
            <a:endParaRPr lang="el-GR" sz="2200" dirty="0"/>
          </a:p>
          <a:p>
            <a:r>
              <a:rPr lang="el-GR" sz="2200" dirty="0"/>
              <a:t>Στο βήμα                       η    -</a:t>
            </a:r>
            <a:r>
              <a:rPr lang="el-GR" sz="2200" dirty="0" err="1"/>
              <a:t>οστή</a:t>
            </a:r>
            <a:r>
              <a:rPr lang="el-GR" sz="2200" dirty="0"/>
              <a:t> εξίσωση παραμένει αμετάβλητη και απαλείφεται ο άγνωστος      από όλες τις άλλες          εξισώσεις.</a:t>
            </a:r>
          </a:p>
          <a:p>
            <a:r>
              <a:rPr lang="el-GR" sz="2200" dirty="0"/>
              <a:t>Αυτό γίνεται προσθέτοντας κατάλληλα πολλαπλάσια της    -</a:t>
            </a:r>
            <a:r>
              <a:rPr lang="el-GR" sz="2200" dirty="0" err="1"/>
              <a:t>οστής</a:t>
            </a:r>
            <a:r>
              <a:rPr lang="el-GR" sz="2200" dirty="0"/>
              <a:t> εξίσωσης σε καθεμιά από τις υπόλοιπες.</a:t>
            </a:r>
          </a:p>
          <a:p>
            <a:r>
              <a:rPr lang="el-GR" sz="2200" dirty="0"/>
              <a:t>Αυτή η διαδικασία επαναλαμβάνεται έως ότου το μητρώο           του συστήματος να μετασχηματιστεί σε ένα άνω τριγωνικό μητρώο </a:t>
            </a:r>
            <a:r>
              <a:rPr lang="el-GR" sz="2200" dirty="0">
                <a:solidFill>
                  <a:schemeClr val="bg1"/>
                </a:solidFill>
              </a:rPr>
              <a:t>.....</a:t>
            </a:r>
            <a:r>
              <a:rPr lang="el-GR" sz="2200" dirty="0"/>
              <a:t>:</a:t>
            </a:r>
          </a:p>
        </p:txBody>
      </p:sp>
      <p:graphicFrame>
        <p:nvGraphicFramePr>
          <p:cNvPr id="64514" name="Object 2"/>
          <p:cNvGraphicFramePr>
            <a:graphicFrameLocks noChangeAspect="1"/>
          </p:cNvGraphicFramePr>
          <p:nvPr>
            <p:extLst>
              <p:ext uri="{D42A27DB-BD31-4B8C-83A1-F6EECF244321}">
                <p14:modId xmlns:p14="http://schemas.microsoft.com/office/powerpoint/2010/main" val="1023580638"/>
              </p:ext>
            </p:extLst>
          </p:nvPr>
        </p:nvGraphicFramePr>
        <p:xfrm>
          <a:off x="2037471" y="1859953"/>
          <a:ext cx="1303337" cy="457200"/>
        </p:xfrm>
        <a:graphic>
          <a:graphicData uri="http://schemas.openxmlformats.org/presentationml/2006/ole">
            <mc:AlternateContent xmlns:mc="http://schemas.openxmlformats.org/markup-compatibility/2006">
              <mc:Choice xmlns:v="urn:schemas-microsoft-com:vml" Requires="v">
                <p:oleObj name="Equation" r:id="rId2" imgW="723600" imgH="253800" progId="Equation.DSMT4">
                  <p:embed/>
                </p:oleObj>
              </mc:Choice>
              <mc:Fallback>
                <p:oleObj name="Equation" r:id="rId2" imgW="72360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7471" y="1859953"/>
                        <a:ext cx="1303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5" name="Object 3"/>
          <p:cNvGraphicFramePr>
            <a:graphicFrameLocks noChangeAspect="1"/>
          </p:cNvGraphicFramePr>
          <p:nvPr>
            <p:extLst>
              <p:ext uri="{D42A27DB-BD31-4B8C-83A1-F6EECF244321}">
                <p14:modId xmlns:p14="http://schemas.microsoft.com/office/powerpoint/2010/main" val="3806073314"/>
              </p:ext>
            </p:extLst>
          </p:nvPr>
        </p:nvGraphicFramePr>
        <p:xfrm>
          <a:off x="3624257" y="1929382"/>
          <a:ext cx="161925" cy="301625"/>
        </p:xfrm>
        <a:graphic>
          <a:graphicData uri="http://schemas.openxmlformats.org/presentationml/2006/ole">
            <mc:AlternateContent xmlns:mc="http://schemas.openxmlformats.org/markup-compatibility/2006">
              <mc:Choice xmlns:v="urn:schemas-microsoft-com:vml" Requires="v">
                <p:oleObj name="Equation" r:id="rId4" imgW="88560" imgH="164880" progId="Equation.DSMT4">
                  <p:embed/>
                </p:oleObj>
              </mc:Choice>
              <mc:Fallback>
                <p:oleObj name="Equation" r:id="rId4" imgW="88560" imgH="164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4257" y="1929382"/>
                        <a:ext cx="1619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6" name="Object 4"/>
          <p:cNvGraphicFramePr>
            <a:graphicFrameLocks noChangeAspect="1"/>
          </p:cNvGraphicFramePr>
          <p:nvPr>
            <p:extLst>
              <p:ext uri="{D42A27DB-BD31-4B8C-83A1-F6EECF244321}">
                <p14:modId xmlns:p14="http://schemas.microsoft.com/office/powerpoint/2010/main" val="3170924068"/>
              </p:ext>
            </p:extLst>
          </p:nvPr>
        </p:nvGraphicFramePr>
        <p:xfrm>
          <a:off x="4227512" y="2217143"/>
          <a:ext cx="273050" cy="409575"/>
        </p:xfrm>
        <a:graphic>
          <a:graphicData uri="http://schemas.openxmlformats.org/presentationml/2006/ole">
            <mc:AlternateContent xmlns:mc="http://schemas.openxmlformats.org/markup-compatibility/2006">
              <mc:Choice xmlns:v="urn:schemas-microsoft-com:vml" Requires="v">
                <p:oleObj name="Equation" r:id="rId6" imgW="152280" imgH="228600" progId="Equation.DSMT4">
                  <p:embed/>
                </p:oleObj>
              </mc:Choice>
              <mc:Fallback>
                <p:oleObj name="Equation" r:id="rId6" imgW="15228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7512" y="2217143"/>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7" name="Object 5"/>
          <p:cNvGraphicFramePr>
            <a:graphicFrameLocks noChangeAspect="1"/>
          </p:cNvGraphicFramePr>
          <p:nvPr>
            <p:extLst>
              <p:ext uri="{D42A27DB-BD31-4B8C-83A1-F6EECF244321}">
                <p14:modId xmlns:p14="http://schemas.microsoft.com/office/powerpoint/2010/main" val="2373097329"/>
              </p:ext>
            </p:extLst>
          </p:nvPr>
        </p:nvGraphicFramePr>
        <p:xfrm>
          <a:off x="6705908" y="2258708"/>
          <a:ext cx="550863" cy="298450"/>
        </p:xfrm>
        <a:graphic>
          <a:graphicData uri="http://schemas.openxmlformats.org/presentationml/2006/ole">
            <mc:AlternateContent xmlns:mc="http://schemas.openxmlformats.org/markup-compatibility/2006">
              <mc:Choice xmlns:v="urn:schemas-microsoft-com:vml" Requires="v">
                <p:oleObj name="Equation" r:id="rId8" imgW="304560" imgH="164880" progId="Equation.DSMT4">
                  <p:embed/>
                </p:oleObj>
              </mc:Choice>
              <mc:Fallback>
                <p:oleObj name="Equation" r:id="rId8" imgW="304560" imgH="1648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908" y="2258708"/>
                        <a:ext cx="55086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8" name="Object 6"/>
          <p:cNvGraphicFramePr>
            <a:graphicFrameLocks noChangeAspect="1"/>
          </p:cNvGraphicFramePr>
          <p:nvPr>
            <p:extLst>
              <p:ext uri="{D42A27DB-BD31-4B8C-83A1-F6EECF244321}">
                <p14:modId xmlns:p14="http://schemas.microsoft.com/office/powerpoint/2010/main" val="3916924282"/>
              </p:ext>
            </p:extLst>
          </p:nvPr>
        </p:nvGraphicFramePr>
        <p:xfrm>
          <a:off x="7424326" y="2659626"/>
          <a:ext cx="161925" cy="301625"/>
        </p:xfrm>
        <a:graphic>
          <a:graphicData uri="http://schemas.openxmlformats.org/presentationml/2006/ole">
            <mc:AlternateContent xmlns:mc="http://schemas.openxmlformats.org/markup-compatibility/2006">
              <mc:Choice xmlns:v="urn:schemas-microsoft-com:vml" Requires="v">
                <p:oleObj name="Equation" r:id="rId10" imgW="88560" imgH="164880" progId="Equation.DSMT4">
                  <p:embed/>
                </p:oleObj>
              </mc:Choice>
              <mc:Fallback>
                <p:oleObj name="Equation" r:id="rId10" imgW="88560" imgH="16488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326" y="2659626"/>
                        <a:ext cx="1619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9" name="Object 7"/>
          <p:cNvGraphicFramePr>
            <a:graphicFrameLocks noChangeAspect="1"/>
          </p:cNvGraphicFramePr>
          <p:nvPr>
            <p:extLst>
              <p:ext uri="{D42A27DB-BD31-4B8C-83A1-F6EECF244321}">
                <p14:modId xmlns:p14="http://schemas.microsoft.com/office/powerpoint/2010/main" val="840148318"/>
              </p:ext>
            </p:extLst>
          </p:nvPr>
        </p:nvGraphicFramePr>
        <p:xfrm>
          <a:off x="7565907" y="3360151"/>
          <a:ext cx="277813" cy="300038"/>
        </p:xfrm>
        <a:graphic>
          <a:graphicData uri="http://schemas.openxmlformats.org/presentationml/2006/ole">
            <mc:AlternateContent xmlns:mc="http://schemas.openxmlformats.org/markup-compatibility/2006">
              <mc:Choice xmlns:v="urn:schemas-microsoft-com:vml" Requires="v">
                <p:oleObj name="Equation" r:id="rId11" imgW="152280" imgH="164880" progId="Equation.DSMT4">
                  <p:embed/>
                </p:oleObj>
              </mc:Choice>
              <mc:Fallback>
                <p:oleObj name="Equation" r:id="rId11" imgW="152280" imgH="1648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65907" y="3360151"/>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20" name="Object 8"/>
          <p:cNvGraphicFramePr>
            <a:graphicFrameLocks noChangeAspect="1"/>
          </p:cNvGraphicFramePr>
          <p:nvPr>
            <p:extLst>
              <p:ext uri="{D42A27DB-BD31-4B8C-83A1-F6EECF244321}">
                <p14:modId xmlns:p14="http://schemas.microsoft.com/office/powerpoint/2010/main" val="1892215627"/>
              </p:ext>
            </p:extLst>
          </p:nvPr>
        </p:nvGraphicFramePr>
        <p:xfrm>
          <a:off x="911773" y="4046821"/>
          <a:ext cx="366713" cy="298450"/>
        </p:xfrm>
        <a:graphic>
          <a:graphicData uri="http://schemas.openxmlformats.org/presentationml/2006/ole">
            <mc:AlternateContent xmlns:mc="http://schemas.openxmlformats.org/markup-compatibility/2006">
              <mc:Choice xmlns:v="urn:schemas-microsoft-com:vml" Requires="v">
                <p:oleObj name="Equation" r:id="rId13" imgW="203040" imgH="164880" progId="Equation.DSMT4">
                  <p:embed/>
                </p:oleObj>
              </mc:Choice>
              <mc:Fallback>
                <p:oleObj name="Equation" r:id="rId13" imgW="203040" imgH="1648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1773" y="4046821"/>
                        <a:ext cx="3667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21" name="Object 9"/>
          <p:cNvGraphicFramePr>
            <a:graphicFrameLocks noChangeAspect="1"/>
          </p:cNvGraphicFramePr>
          <p:nvPr>
            <p:extLst>
              <p:ext uri="{D42A27DB-BD31-4B8C-83A1-F6EECF244321}">
                <p14:modId xmlns:p14="http://schemas.microsoft.com/office/powerpoint/2010/main" val="3930723787"/>
              </p:ext>
            </p:extLst>
          </p:nvPr>
        </p:nvGraphicFramePr>
        <p:xfrm>
          <a:off x="2743994" y="4374138"/>
          <a:ext cx="3656013" cy="1690687"/>
        </p:xfrm>
        <a:graphic>
          <a:graphicData uri="http://schemas.openxmlformats.org/presentationml/2006/ole">
            <mc:AlternateContent xmlns:mc="http://schemas.openxmlformats.org/markup-compatibility/2006">
              <mc:Choice xmlns:v="urn:schemas-microsoft-com:vml" Requires="v">
                <p:oleObj name="Equation" r:id="rId15" imgW="2031840" imgH="939600" progId="Equation.DSMT4">
                  <p:embed/>
                </p:oleObj>
              </mc:Choice>
              <mc:Fallback>
                <p:oleObj name="Equation" r:id="rId15" imgW="2031840" imgH="9396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43994" y="4374138"/>
                        <a:ext cx="3656013" cy="169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Απαλοιφή του </a:t>
            </a:r>
            <a:r>
              <a:rPr lang="en-US" dirty="0"/>
              <a:t>Gauss</a:t>
            </a:r>
          </a:p>
        </p:txBody>
      </p:sp>
      <p:sp>
        <p:nvSpPr>
          <p:cNvPr id="3" name="2 - Θέση περιεχομένου"/>
          <p:cNvSpPr>
            <a:spLocks noGrp="1"/>
          </p:cNvSpPr>
          <p:nvPr>
            <p:ph idx="1"/>
          </p:nvPr>
        </p:nvSpPr>
        <p:spPr>
          <a:xfrm>
            <a:off x="457200" y="1357200"/>
            <a:ext cx="8229600" cy="4770000"/>
          </a:xfrm>
        </p:spPr>
        <p:txBody>
          <a:bodyPr>
            <a:normAutofit/>
          </a:bodyPr>
          <a:lstStyle/>
          <a:p>
            <a:r>
              <a:rPr lang="el-GR" sz="2400" dirty="0"/>
              <a:t>Τα στοιχεία</a:t>
            </a:r>
            <a:r>
              <a:rPr lang="en-US" sz="2400" dirty="0"/>
              <a:t>       </a:t>
            </a:r>
            <a:r>
              <a:rPr lang="el-GR" sz="2400" dirty="0"/>
              <a:t>ονομάζονται </a:t>
            </a:r>
            <a:r>
              <a:rPr lang="el-GR" sz="2400" b="1" dirty="0"/>
              <a:t>οδηγοί</a:t>
            </a:r>
            <a:r>
              <a:rPr lang="el-GR" sz="2400" dirty="0"/>
              <a:t> ή </a:t>
            </a:r>
            <a:r>
              <a:rPr lang="el-GR" sz="2400" b="1" dirty="0"/>
              <a:t>οδηγά στοιχεία </a:t>
            </a:r>
            <a:r>
              <a:rPr lang="el-GR" sz="2400" dirty="0"/>
              <a:t>και κάθε μία από τις αντίστοιχες γραμμές ονομάζεται </a:t>
            </a:r>
            <a:r>
              <a:rPr lang="el-GR" sz="2400" b="1" dirty="0"/>
              <a:t>οδηγός γραμμή</a:t>
            </a:r>
            <a:r>
              <a:rPr lang="el-GR" sz="2400" dirty="0"/>
              <a:t>.</a:t>
            </a:r>
          </a:p>
          <a:p>
            <a:pPr>
              <a:spcBef>
                <a:spcPts val="1200"/>
              </a:spcBef>
            </a:pPr>
            <a:r>
              <a:rPr lang="el-GR" sz="2400" dirty="0"/>
              <a:t>Αν κατά τη διαδικασία απαλοιφής προκύψει οδηγός να είναι μηδέν, τότε ανταλλάσσεται η εξίσωση αυτή με μία επόμενη με οδηγό διάφορο του μηδενός</a:t>
            </a:r>
            <a:r>
              <a:rPr lang="en-US" sz="2400" dirty="0"/>
              <a:t>                     </a:t>
            </a:r>
            <a:endParaRPr lang="el-GR" sz="2400" dirty="0"/>
          </a:p>
          <a:p>
            <a:pPr>
              <a:spcBef>
                <a:spcPts val="1200"/>
              </a:spcBef>
            </a:pPr>
            <a:r>
              <a:rPr lang="el-GR" sz="2400" dirty="0"/>
              <a:t>Το </a:t>
            </a:r>
            <a:r>
              <a:rPr lang="el-GR" sz="2400" b="1" dirty="0"/>
              <a:t>επαυξημένο μητρώο </a:t>
            </a:r>
            <a:r>
              <a:rPr lang="el-GR" sz="2400" dirty="0"/>
              <a:t>του συστήματος                ορίζεται ως:</a:t>
            </a:r>
          </a:p>
          <a:p>
            <a:endParaRPr lang="en-US" sz="2400" dirty="0"/>
          </a:p>
        </p:txBody>
      </p:sp>
      <p:graphicFrame>
        <p:nvGraphicFramePr>
          <p:cNvPr id="65538" name="Object 2"/>
          <p:cNvGraphicFramePr>
            <a:graphicFrameLocks noChangeAspect="1"/>
          </p:cNvGraphicFramePr>
          <p:nvPr>
            <p:extLst>
              <p:ext uri="{D42A27DB-BD31-4B8C-83A1-F6EECF244321}">
                <p14:modId xmlns:p14="http://schemas.microsoft.com/office/powerpoint/2010/main" val="2049293849"/>
              </p:ext>
            </p:extLst>
          </p:nvPr>
        </p:nvGraphicFramePr>
        <p:xfrm>
          <a:off x="2391048" y="1385008"/>
          <a:ext cx="355600" cy="457200"/>
        </p:xfrm>
        <a:graphic>
          <a:graphicData uri="http://schemas.openxmlformats.org/presentationml/2006/ole">
            <mc:AlternateContent xmlns:mc="http://schemas.openxmlformats.org/markup-compatibility/2006">
              <mc:Choice xmlns:v="urn:schemas-microsoft-com:vml" Requires="v">
                <p:oleObj name="Equation" r:id="rId2" imgW="177480" imgH="228600" progId="Equation.DSMT4">
                  <p:embed/>
                </p:oleObj>
              </mc:Choice>
              <mc:Fallback>
                <p:oleObj name="Equation" r:id="rId2" imgW="17748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048" y="1385008"/>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39" name="Object 3"/>
          <p:cNvGraphicFramePr>
            <a:graphicFrameLocks noChangeAspect="1"/>
          </p:cNvGraphicFramePr>
          <p:nvPr>
            <p:extLst>
              <p:ext uri="{D42A27DB-BD31-4B8C-83A1-F6EECF244321}">
                <p14:modId xmlns:p14="http://schemas.microsoft.com/office/powerpoint/2010/main" val="3726346393"/>
              </p:ext>
            </p:extLst>
          </p:nvPr>
        </p:nvGraphicFramePr>
        <p:xfrm>
          <a:off x="4902357" y="3343707"/>
          <a:ext cx="1727200" cy="508000"/>
        </p:xfrm>
        <a:graphic>
          <a:graphicData uri="http://schemas.openxmlformats.org/presentationml/2006/ole">
            <mc:AlternateContent xmlns:mc="http://schemas.openxmlformats.org/markup-compatibility/2006">
              <mc:Choice xmlns:v="urn:schemas-microsoft-com:vml" Requires="v">
                <p:oleObj name="Equation" r:id="rId4" imgW="863280" imgH="253800" progId="Equation.DSMT4">
                  <p:embed/>
                </p:oleObj>
              </mc:Choice>
              <mc:Fallback>
                <p:oleObj name="Equation" r:id="rId4" imgW="8632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357" y="3343707"/>
                        <a:ext cx="1727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0" name="Object 4"/>
          <p:cNvGraphicFramePr>
            <a:graphicFrameLocks noChangeAspect="1"/>
          </p:cNvGraphicFramePr>
          <p:nvPr>
            <p:extLst>
              <p:ext uri="{D42A27DB-BD31-4B8C-83A1-F6EECF244321}">
                <p14:modId xmlns:p14="http://schemas.microsoft.com/office/powerpoint/2010/main" val="586579289"/>
              </p:ext>
            </p:extLst>
          </p:nvPr>
        </p:nvGraphicFramePr>
        <p:xfrm>
          <a:off x="6031510" y="3915211"/>
          <a:ext cx="968375" cy="407987"/>
        </p:xfrm>
        <a:graphic>
          <a:graphicData uri="http://schemas.openxmlformats.org/presentationml/2006/ole">
            <mc:AlternateContent xmlns:mc="http://schemas.openxmlformats.org/markup-compatibility/2006">
              <mc:Choice xmlns:v="urn:schemas-microsoft-com:vml" Requires="v">
                <p:oleObj name="Equation" r:id="rId6" imgW="482400" imgH="203040" progId="Equation.DSMT4">
                  <p:embed/>
                </p:oleObj>
              </mc:Choice>
              <mc:Fallback>
                <p:oleObj name="Equation" r:id="rId6" imgW="482400" imgH="203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1510" y="3915211"/>
                        <a:ext cx="96837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1" name="Object 5"/>
          <p:cNvGraphicFramePr>
            <a:graphicFrameLocks noChangeAspect="1"/>
          </p:cNvGraphicFramePr>
          <p:nvPr>
            <p:extLst>
              <p:ext uri="{D42A27DB-BD31-4B8C-83A1-F6EECF244321}">
                <p14:modId xmlns:p14="http://schemas.microsoft.com/office/powerpoint/2010/main" val="1868642284"/>
              </p:ext>
            </p:extLst>
          </p:nvPr>
        </p:nvGraphicFramePr>
        <p:xfrm>
          <a:off x="2211388" y="4277305"/>
          <a:ext cx="4721225" cy="1878013"/>
        </p:xfrm>
        <a:graphic>
          <a:graphicData uri="http://schemas.openxmlformats.org/presentationml/2006/ole">
            <mc:AlternateContent xmlns:mc="http://schemas.openxmlformats.org/markup-compatibility/2006">
              <mc:Choice xmlns:v="urn:schemas-microsoft-com:vml" Requires="v">
                <p:oleObj name="Equation" r:id="rId8" imgW="2361960" imgH="939600" progId="Equation.DSMT4">
                  <p:embed/>
                </p:oleObj>
              </mc:Choice>
              <mc:Fallback>
                <p:oleObj name="Equation" r:id="rId8" imgW="2361960" imgH="939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1388" y="4277305"/>
                        <a:ext cx="4721225"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Απαλοιφή του </a:t>
            </a:r>
            <a:r>
              <a:rPr lang="en-US" dirty="0"/>
              <a:t>Gauss</a:t>
            </a:r>
          </a:p>
        </p:txBody>
      </p:sp>
      <p:sp>
        <p:nvSpPr>
          <p:cNvPr id="3" name="2 - Θέση περιεχομένου"/>
          <p:cNvSpPr>
            <a:spLocks noGrp="1"/>
          </p:cNvSpPr>
          <p:nvPr>
            <p:ph idx="1"/>
          </p:nvPr>
        </p:nvSpPr>
        <p:spPr>
          <a:xfrm>
            <a:off x="457200" y="1516520"/>
            <a:ext cx="8229600" cy="4770000"/>
          </a:xfrm>
        </p:spPr>
        <p:txBody>
          <a:bodyPr>
            <a:normAutofit/>
          </a:bodyPr>
          <a:lstStyle/>
          <a:p>
            <a:r>
              <a:rPr lang="el-GR" sz="2400" dirty="0"/>
              <a:t>Η λύση του μετασχηματιζόμενου συστήματος προκύπτει εφαρμόζοντας τη διαδικασία της </a:t>
            </a:r>
            <a:r>
              <a:rPr lang="el-GR" sz="2400" b="1" dirty="0"/>
              <a:t>προς τα πίσω αντικατάστασης</a:t>
            </a:r>
            <a:r>
              <a:rPr lang="en-US" sz="2400" dirty="0"/>
              <a:t>.</a:t>
            </a:r>
            <a:endParaRPr lang="el-GR" sz="2400" b="1" dirty="0"/>
          </a:p>
          <a:p>
            <a:pPr>
              <a:spcBef>
                <a:spcPts val="1800"/>
              </a:spcBef>
            </a:pPr>
            <a:r>
              <a:rPr lang="el-GR" sz="2400" dirty="0"/>
              <a:t>Οι τιμές των συνιστωσών της λύσης</a:t>
            </a:r>
            <a:r>
              <a:rPr lang="en-US" sz="2400" dirty="0"/>
              <a:t>      </a:t>
            </a:r>
            <a:r>
              <a:rPr lang="el-GR" sz="2400" dirty="0"/>
              <a:t>προκύπτουν ως εξής:</a:t>
            </a:r>
          </a:p>
        </p:txBody>
      </p:sp>
      <p:graphicFrame>
        <p:nvGraphicFramePr>
          <p:cNvPr id="66562" name="Object 2"/>
          <p:cNvGraphicFramePr>
            <a:graphicFrameLocks noChangeAspect="1"/>
          </p:cNvGraphicFramePr>
          <p:nvPr>
            <p:extLst>
              <p:ext uri="{D42A27DB-BD31-4B8C-83A1-F6EECF244321}">
                <p14:modId xmlns:p14="http://schemas.microsoft.com/office/powerpoint/2010/main" val="3988205556"/>
              </p:ext>
            </p:extLst>
          </p:nvPr>
        </p:nvGraphicFramePr>
        <p:xfrm>
          <a:off x="5413238" y="2971938"/>
          <a:ext cx="255588" cy="280987"/>
        </p:xfrm>
        <a:graphic>
          <a:graphicData uri="http://schemas.openxmlformats.org/presentationml/2006/ole">
            <mc:AlternateContent xmlns:mc="http://schemas.openxmlformats.org/markup-compatibility/2006">
              <mc:Choice xmlns:v="urn:schemas-microsoft-com:vml" Requires="v">
                <p:oleObj name="Equation" r:id="rId2" imgW="126720" imgH="139680" progId="Equation.DSMT4">
                  <p:embed/>
                </p:oleObj>
              </mc:Choice>
              <mc:Fallback>
                <p:oleObj name="Equation" r:id="rId2" imgW="126720" imgH="139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238" y="2971938"/>
                        <a:ext cx="255588"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3" name="Object 3"/>
          <p:cNvGraphicFramePr>
            <a:graphicFrameLocks noChangeAspect="1"/>
          </p:cNvGraphicFramePr>
          <p:nvPr>
            <p:extLst>
              <p:ext uri="{D42A27DB-BD31-4B8C-83A1-F6EECF244321}">
                <p14:modId xmlns:p14="http://schemas.microsoft.com/office/powerpoint/2010/main" val="1278985410"/>
              </p:ext>
            </p:extLst>
          </p:nvPr>
        </p:nvGraphicFramePr>
        <p:xfrm>
          <a:off x="827088" y="3731196"/>
          <a:ext cx="7489825" cy="965200"/>
        </p:xfrm>
        <a:graphic>
          <a:graphicData uri="http://schemas.openxmlformats.org/presentationml/2006/ole">
            <mc:AlternateContent xmlns:mc="http://schemas.openxmlformats.org/markup-compatibility/2006">
              <mc:Choice xmlns:v="urn:schemas-microsoft-com:vml" Requires="v">
                <p:oleObj name="Equation" r:id="rId4" imgW="3746160" imgH="482400" progId="Equation.DSMT4">
                  <p:embed/>
                </p:oleObj>
              </mc:Choice>
              <mc:Fallback>
                <p:oleObj name="Equation" r:id="rId4" imgW="374616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3731196"/>
                        <a:ext cx="7489825"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Απαλοιφή του </a:t>
            </a:r>
            <a:r>
              <a:rPr lang="en-US" dirty="0"/>
              <a:t>Gauss</a:t>
            </a:r>
          </a:p>
        </p:txBody>
      </p:sp>
      <p:sp>
        <p:nvSpPr>
          <p:cNvPr id="3" name="2 - Θέση περιεχομένου"/>
          <p:cNvSpPr>
            <a:spLocks noGrp="1"/>
          </p:cNvSpPr>
          <p:nvPr>
            <p:ph idx="1"/>
          </p:nvPr>
        </p:nvSpPr>
        <p:spPr>
          <a:xfrm>
            <a:off x="457200" y="1516520"/>
            <a:ext cx="8229600" cy="4770000"/>
          </a:xfrm>
        </p:spPr>
        <p:txBody>
          <a:bodyPr/>
          <a:lstStyle/>
          <a:p>
            <a:pPr marL="0" indent="0">
              <a:spcBef>
                <a:spcPts val="1800"/>
              </a:spcBef>
              <a:buNone/>
            </a:pPr>
            <a:r>
              <a:rPr lang="el-GR" sz="2400" b="1" dirty="0"/>
              <a:t>Χρονική πολυπλοκότητα της μεθόδου απαλοιφής και της προς τα πίσω αντικατάστασης</a:t>
            </a:r>
            <a:endParaRPr lang="en-US" sz="2400" b="1" dirty="0"/>
          </a:p>
          <a:p>
            <a:pPr>
              <a:spcBef>
                <a:spcPts val="1800"/>
              </a:spcBef>
            </a:pPr>
            <a:r>
              <a:rPr lang="el-GR" sz="2400" dirty="0"/>
              <a:t>Το συνολικό πλήθος πολλαπλασιασμών και διαιρέσεων είναι</a:t>
            </a:r>
          </a:p>
          <a:p>
            <a:pPr>
              <a:spcBef>
                <a:spcPts val="1800"/>
              </a:spcBef>
            </a:pPr>
            <a:endParaRPr lang="el-GR" sz="2400" dirty="0"/>
          </a:p>
          <a:p>
            <a:pPr>
              <a:spcBef>
                <a:spcPts val="1800"/>
              </a:spcBef>
            </a:pPr>
            <a:r>
              <a:rPr lang="el-GR" sz="2400" dirty="0"/>
              <a:t>Το συνολικό πλήθος των προσθέσεων και αφαιρέσεων είναι </a:t>
            </a:r>
            <a:r>
              <a:rPr lang="el-GR" sz="2400" dirty="0">
                <a:solidFill>
                  <a:schemeClr val="bg1"/>
                </a:solidFill>
              </a:rPr>
              <a:t>…</a:t>
            </a:r>
          </a:p>
          <a:p>
            <a:pPr>
              <a:spcBef>
                <a:spcPts val="3600"/>
              </a:spcBef>
            </a:pPr>
            <a:r>
              <a:rPr lang="el-GR" sz="2400" dirty="0"/>
              <a:t>Επομένως, για μεγάλα      αυτοί οι αριθμοί μπορεί να θεωρηθούν ότι είναι της τάξης </a:t>
            </a:r>
            <a:endParaRPr lang="en-US" sz="2400" dirty="0"/>
          </a:p>
        </p:txBody>
      </p:sp>
      <p:graphicFrame>
        <p:nvGraphicFramePr>
          <p:cNvPr id="67586" name="Object 2"/>
          <p:cNvGraphicFramePr>
            <a:graphicFrameLocks noChangeAspect="1"/>
          </p:cNvGraphicFramePr>
          <p:nvPr>
            <p:extLst>
              <p:ext uri="{D42A27DB-BD31-4B8C-83A1-F6EECF244321}">
                <p14:modId xmlns:p14="http://schemas.microsoft.com/office/powerpoint/2010/main" val="1545128796"/>
              </p:ext>
            </p:extLst>
          </p:nvPr>
        </p:nvGraphicFramePr>
        <p:xfrm>
          <a:off x="857224" y="2873940"/>
          <a:ext cx="1831975" cy="788988"/>
        </p:xfrm>
        <a:graphic>
          <a:graphicData uri="http://schemas.openxmlformats.org/presentationml/2006/ole">
            <mc:AlternateContent xmlns:mc="http://schemas.openxmlformats.org/markup-compatibility/2006">
              <mc:Choice xmlns:v="urn:schemas-microsoft-com:vml" Requires="v">
                <p:oleObj name="Equation" r:id="rId2" imgW="914400" imgH="393480" progId="Equation.DSMT4">
                  <p:embed/>
                </p:oleObj>
              </mc:Choice>
              <mc:Fallback>
                <p:oleObj name="Equation" r:id="rId2" imgW="914400" imgH="393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24" y="2873940"/>
                        <a:ext cx="1831975"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7" name="Object 3"/>
          <p:cNvGraphicFramePr>
            <a:graphicFrameLocks noChangeAspect="1"/>
          </p:cNvGraphicFramePr>
          <p:nvPr>
            <p:extLst>
              <p:ext uri="{D42A27DB-BD31-4B8C-83A1-F6EECF244321}">
                <p14:modId xmlns:p14="http://schemas.microsoft.com/office/powerpoint/2010/main" val="3718883807"/>
              </p:ext>
            </p:extLst>
          </p:nvPr>
        </p:nvGraphicFramePr>
        <p:xfrm>
          <a:off x="857224" y="4016948"/>
          <a:ext cx="2084388" cy="787400"/>
        </p:xfrm>
        <a:graphic>
          <a:graphicData uri="http://schemas.openxmlformats.org/presentationml/2006/ole">
            <mc:AlternateContent xmlns:mc="http://schemas.openxmlformats.org/markup-compatibility/2006">
              <mc:Choice xmlns:v="urn:schemas-microsoft-com:vml" Requires="v">
                <p:oleObj name="Equation" r:id="rId4" imgW="1041120" imgH="393480" progId="Equation.DSMT4">
                  <p:embed/>
                </p:oleObj>
              </mc:Choice>
              <mc:Fallback>
                <p:oleObj name="Equation" r:id="rId4" imgW="1041120" imgH="393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24" y="4016948"/>
                        <a:ext cx="2084388"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8" name="Object 4"/>
          <p:cNvGraphicFramePr>
            <a:graphicFrameLocks noChangeAspect="1"/>
          </p:cNvGraphicFramePr>
          <p:nvPr>
            <p:extLst>
              <p:ext uri="{D42A27DB-BD31-4B8C-83A1-F6EECF244321}">
                <p14:modId xmlns:p14="http://schemas.microsoft.com/office/powerpoint/2010/main" val="3962202941"/>
              </p:ext>
            </p:extLst>
          </p:nvPr>
        </p:nvGraphicFramePr>
        <p:xfrm>
          <a:off x="3772618" y="4987207"/>
          <a:ext cx="255588" cy="280988"/>
        </p:xfrm>
        <a:graphic>
          <a:graphicData uri="http://schemas.openxmlformats.org/presentationml/2006/ole">
            <mc:AlternateContent xmlns:mc="http://schemas.openxmlformats.org/markup-compatibility/2006">
              <mc:Choice xmlns:v="urn:schemas-microsoft-com:vml" Requires="v">
                <p:oleObj name="Equation" r:id="rId6" imgW="126720" imgH="139680" progId="Equation.DSMT4">
                  <p:embed/>
                </p:oleObj>
              </mc:Choice>
              <mc:Fallback>
                <p:oleObj name="Equation" r:id="rId6" imgW="126720" imgH="1396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2618" y="4987207"/>
                        <a:ext cx="255588"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9" name="Object 5"/>
          <p:cNvGraphicFramePr>
            <a:graphicFrameLocks noChangeAspect="1"/>
          </p:cNvGraphicFramePr>
          <p:nvPr>
            <p:extLst>
              <p:ext uri="{D42A27DB-BD31-4B8C-83A1-F6EECF244321}">
                <p14:modId xmlns:p14="http://schemas.microsoft.com/office/powerpoint/2010/main" val="2939052323"/>
              </p:ext>
            </p:extLst>
          </p:nvPr>
        </p:nvGraphicFramePr>
        <p:xfrm>
          <a:off x="4757745" y="5231394"/>
          <a:ext cx="814387" cy="458788"/>
        </p:xfrm>
        <a:graphic>
          <a:graphicData uri="http://schemas.openxmlformats.org/presentationml/2006/ole">
            <mc:AlternateContent xmlns:mc="http://schemas.openxmlformats.org/markup-compatibility/2006">
              <mc:Choice xmlns:v="urn:schemas-microsoft-com:vml" Requires="v">
                <p:oleObj name="Equation" r:id="rId8" imgW="406080" imgH="228600" progId="Equation.DSMT4">
                  <p:embed/>
                </p:oleObj>
              </mc:Choice>
              <mc:Fallback>
                <p:oleObj name="Equation" r:id="rId8" imgW="40608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7745" y="5231394"/>
                        <a:ext cx="8143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Απαλοιφή του </a:t>
            </a:r>
            <a:r>
              <a:rPr lang="en-US" dirty="0"/>
              <a:t>Gauss</a:t>
            </a:r>
            <a:endParaRPr lang="el-GR" dirty="0"/>
          </a:p>
        </p:txBody>
      </p:sp>
      <p:sp>
        <p:nvSpPr>
          <p:cNvPr id="3" name="2 - Θέση περιεχομένου"/>
          <p:cNvSpPr>
            <a:spLocks noGrp="1"/>
          </p:cNvSpPr>
          <p:nvPr>
            <p:ph idx="1"/>
          </p:nvPr>
        </p:nvSpPr>
        <p:spPr>
          <a:xfrm>
            <a:off x="457200" y="1516520"/>
            <a:ext cx="8229600" cy="4770000"/>
          </a:xfrm>
        </p:spPr>
        <p:txBody>
          <a:bodyPr>
            <a:normAutofit/>
          </a:bodyPr>
          <a:lstStyle/>
          <a:p>
            <a:pPr marL="0" indent="0">
              <a:buNone/>
            </a:pPr>
            <a:r>
              <a:rPr lang="el-GR" sz="2400" b="1" dirty="0"/>
              <a:t>Εφαρμογή:</a:t>
            </a:r>
            <a:r>
              <a:rPr lang="el-GR" sz="2400" dirty="0"/>
              <a:t> Εφαρμόζοντας την απαλοιφή </a:t>
            </a:r>
            <a:r>
              <a:rPr lang="en-US" sz="2400" dirty="0"/>
              <a:t>Gauss, </a:t>
            </a:r>
            <a:r>
              <a:rPr lang="el-GR" sz="2400" dirty="0"/>
              <a:t>θα επιλύσουμε το σύστημα των γραμμικών εξισώσεων               του οποίου το επαυξημένο μητρώο έχει τη μορφή που ακολουθεί: </a:t>
            </a:r>
          </a:p>
        </p:txBody>
      </p:sp>
      <p:graphicFrame>
        <p:nvGraphicFramePr>
          <p:cNvPr id="84994" name="Object 2"/>
          <p:cNvGraphicFramePr>
            <a:graphicFrameLocks noChangeAspect="1"/>
          </p:cNvGraphicFramePr>
          <p:nvPr>
            <p:extLst>
              <p:ext uri="{D42A27DB-BD31-4B8C-83A1-F6EECF244321}">
                <p14:modId xmlns:p14="http://schemas.microsoft.com/office/powerpoint/2010/main" val="1699466296"/>
              </p:ext>
            </p:extLst>
          </p:nvPr>
        </p:nvGraphicFramePr>
        <p:xfrm>
          <a:off x="5418144" y="1930253"/>
          <a:ext cx="965200" cy="406400"/>
        </p:xfrm>
        <a:graphic>
          <a:graphicData uri="http://schemas.openxmlformats.org/presentationml/2006/ole">
            <mc:AlternateContent xmlns:mc="http://schemas.openxmlformats.org/markup-compatibility/2006">
              <mc:Choice xmlns:v="urn:schemas-microsoft-com:vml" Requires="v">
                <p:oleObj name="Equation" r:id="rId2" imgW="482400" imgH="203040" progId="Equation.DSMT4">
                  <p:embed/>
                </p:oleObj>
              </mc:Choice>
              <mc:Fallback>
                <p:oleObj name="Equation" r:id="rId2" imgW="482400" imgH="2030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144" y="1930253"/>
                        <a:ext cx="965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995" name="Object 3"/>
          <p:cNvGraphicFramePr>
            <a:graphicFrameLocks noChangeAspect="1"/>
          </p:cNvGraphicFramePr>
          <p:nvPr>
            <p:extLst>
              <p:ext uri="{D42A27DB-BD31-4B8C-83A1-F6EECF244321}">
                <p14:modId xmlns:p14="http://schemas.microsoft.com/office/powerpoint/2010/main" val="2483960901"/>
              </p:ext>
            </p:extLst>
          </p:nvPr>
        </p:nvGraphicFramePr>
        <p:xfrm>
          <a:off x="2782888" y="2945378"/>
          <a:ext cx="3578225" cy="1420813"/>
        </p:xfrm>
        <a:graphic>
          <a:graphicData uri="http://schemas.openxmlformats.org/presentationml/2006/ole">
            <mc:AlternateContent xmlns:mc="http://schemas.openxmlformats.org/markup-compatibility/2006">
              <mc:Choice xmlns:v="urn:schemas-microsoft-com:vml" Requires="v">
                <p:oleObj name="Equation" r:id="rId4" imgW="1790640" imgH="711000" progId="Equation.DSMT4">
                  <p:embed/>
                </p:oleObj>
              </mc:Choice>
              <mc:Fallback>
                <p:oleObj name="Equation" r:id="rId4" imgW="1790640" imgH="711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2888" y="2945378"/>
                        <a:ext cx="3578225"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Απαλοιφή του </a:t>
            </a:r>
            <a:r>
              <a:rPr lang="en-US" dirty="0"/>
              <a:t>Gauss</a:t>
            </a:r>
            <a:endParaRPr lang="el-GR" dirty="0"/>
          </a:p>
        </p:txBody>
      </p:sp>
      <p:sp>
        <p:nvSpPr>
          <p:cNvPr id="3" name="2 - Θέση περιεχομένου"/>
          <p:cNvSpPr>
            <a:spLocks noGrp="1"/>
          </p:cNvSpPr>
          <p:nvPr>
            <p:ph idx="1"/>
          </p:nvPr>
        </p:nvSpPr>
        <p:spPr>
          <a:xfrm>
            <a:off x="457200" y="1357200"/>
            <a:ext cx="8229600" cy="4770000"/>
          </a:xfrm>
        </p:spPr>
        <p:txBody>
          <a:bodyPr/>
          <a:lstStyle/>
          <a:p>
            <a:pPr>
              <a:buNone/>
            </a:pPr>
            <a:r>
              <a:rPr lang="el-GR" sz="2000" b="1" dirty="0"/>
              <a:t>Λύση:</a:t>
            </a:r>
          </a:p>
          <a:p>
            <a:pPr marL="0" indent="0">
              <a:buNone/>
            </a:pPr>
            <a:r>
              <a:rPr lang="el-GR" sz="2000" dirty="0"/>
              <a:t>Κρατάμε την πρώτη γραμμή του επαυξημένου μητρώου αμετάβλητη και θα μηδενίσουμε τα υπόλοιπα στοιχεία της πρώτης στήλης, χρησιμοποιώντας τους ακόλουθους μετασχηματισμούς:</a:t>
            </a:r>
          </a:p>
          <a:p>
            <a:pPr>
              <a:buNone/>
            </a:pPr>
            <a:endParaRPr lang="el-GR" dirty="0"/>
          </a:p>
        </p:txBody>
      </p:sp>
      <p:sp>
        <p:nvSpPr>
          <p:cNvPr id="5" name="4 - Ορθογώνιο"/>
          <p:cNvSpPr/>
          <p:nvPr/>
        </p:nvSpPr>
        <p:spPr>
          <a:xfrm>
            <a:off x="691770" y="3748619"/>
            <a:ext cx="214314"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680481" y="5809032"/>
            <a:ext cx="214314"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90115" name="Object 90114"/>
          <p:cNvGraphicFramePr>
            <a:graphicFrameLocks noChangeAspect="1"/>
          </p:cNvGraphicFramePr>
          <p:nvPr>
            <p:extLst>
              <p:ext uri="{D42A27DB-BD31-4B8C-83A1-F6EECF244321}">
                <p14:modId xmlns:p14="http://schemas.microsoft.com/office/powerpoint/2010/main" val="2381300908"/>
              </p:ext>
            </p:extLst>
          </p:nvPr>
        </p:nvGraphicFramePr>
        <p:xfrm>
          <a:off x="571500" y="2857500"/>
          <a:ext cx="3454400" cy="3281363"/>
        </p:xfrm>
        <a:graphic>
          <a:graphicData uri="http://schemas.openxmlformats.org/presentationml/2006/ole">
            <mc:AlternateContent xmlns:mc="http://schemas.openxmlformats.org/markup-compatibility/2006">
              <mc:Choice xmlns:v="urn:schemas-microsoft-com:vml" Requires="v">
                <p:oleObj name="Equation" r:id="rId2" imgW="2031840" imgH="1930320" progId="Equation.DSMT4">
                  <p:embed/>
                </p:oleObj>
              </mc:Choice>
              <mc:Fallback>
                <p:oleObj name="Equation" r:id="rId2" imgW="2031840" imgH="19303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857500"/>
                        <a:ext cx="3454400" cy="328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Απαλοιφή του </a:t>
            </a:r>
            <a:r>
              <a:rPr lang="en-US" dirty="0"/>
              <a:t>Gauss</a:t>
            </a:r>
            <a:endParaRPr lang="el-GR" dirty="0"/>
          </a:p>
        </p:txBody>
      </p:sp>
      <p:sp>
        <p:nvSpPr>
          <p:cNvPr id="3" name="2 - Θέση περιεχομένου"/>
          <p:cNvSpPr>
            <a:spLocks noGrp="1"/>
          </p:cNvSpPr>
          <p:nvPr>
            <p:ph idx="1"/>
          </p:nvPr>
        </p:nvSpPr>
        <p:spPr>
          <a:xfrm>
            <a:off x="457200" y="1516520"/>
            <a:ext cx="8229600" cy="4770000"/>
          </a:xfrm>
        </p:spPr>
        <p:txBody>
          <a:bodyPr/>
          <a:lstStyle/>
          <a:p>
            <a:pPr>
              <a:buNone/>
            </a:pPr>
            <a:r>
              <a:rPr lang="el-GR" sz="2000" b="1" dirty="0"/>
              <a:t>συνέχεια λύσης …</a:t>
            </a:r>
          </a:p>
          <a:p>
            <a:pPr marL="0" indent="0">
              <a:buNone/>
            </a:pPr>
            <a:r>
              <a:rPr lang="el-GR" sz="2000" dirty="0"/>
              <a:t>Κρατάμε την δεύτερη γραμμή του προκύπτοντος επαυξημένου μητρώου αμετάβλητη και θα μηδενίσουμε τα στοιχεία της δεύτερης στήλης, κάτω από την οδηγό γραμμή, χρησιμοποιώντας τους ακόλουθους μετασχηματισμούς:</a:t>
            </a:r>
          </a:p>
          <a:p>
            <a:pPr>
              <a:buNone/>
            </a:pPr>
            <a:endParaRPr lang="el-GR" dirty="0"/>
          </a:p>
        </p:txBody>
      </p:sp>
      <p:sp>
        <p:nvSpPr>
          <p:cNvPr id="6" name="5 - Ορθογώνιο"/>
          <p:cNvSpPr/>
          <p:nvPr/>
        </p:nvSpPr>
        <p:spPr>
          <a:xfrm>
            <a:off x="1067834" y="4276566"/>
            <a:ext cx="214314"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93187" name="Object 93186"/>
          <p:cNvGraphicFramePr>
            <a:graphicFrameLocks noChangeAspect="1"/>
          </p:cNvGraphicFramePr>
          <p:nvPr>
            <p:extLst>
              <p:ext uri="{D42A27DB-BD31-4B8C-83A1-F6EECF244321}">
                <p14:modId xmlns:p14="http://schemas.microsoft.com/office/powerpoint/2010/main" val="2080754616"/>
              </p:ext>
            </p:extLst>
          </p:nvPr>
        </p:nvGraphicFramePr>
        <p:xfrm>
          <a:off x="545190" y="2979393"/>
          <a:ext cx="3303588" cy="1641475"/>
        </p:xfrm>
        <a:graphic>
          <a:graphicData uri="http://schemas.openxmlformats.org/presentationml/2006/ole">
            <mc:AlternateContent xmlns:mc="http://schemas.openxmlformats.org/markup-compatibility/2006">
              <mc:Choice xmlns:v="urn:schemas-microsoft-com:vml" Requires="v">
                <p:oleObj name="Equation" r:id="rId2" imgW="1942920" imgH="965160" progId="Equation.DSMT4">
                  <p:embed/>
                </p:oleObj>
              </mc:Choice>
              <mc:Fallback>
                <p:oleObj name="Equation" r:id="rId2" imgW="1942920" imgH="9651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90" y="2979393"/>
                        <a:ext cx="3303588" cy="164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7 - TextBox"/>
          <p:cNvSpPr txBox="1"/>
          <p:nvPr/>
        </p:nvSpPr>
        <p:spPr>
          <a:xfrm>
            <a:off x="4071934" y="2947923"/>
            <a:ext cx="4143404" cy="1554272"/>
          </a:xfrm>
          <a:prstGeom prst="rect">
            <a:avLst/>
          </a:prstGeom>
          <a:noFill/>
        </p:spPr>
        <p:txBody>
          <a:bodyPr wrap="square" rtlCol="0">
            <a:spAutoFit/>
          </a:bodyPr>
          <a:lstStyle/>
          <a:p>
            <a:pPr>
              <a:buFont typeface="Wingdings" pitchFamily="2" charset="2"/>
              <a:buChar char="Ø"/>
            </a:pPr>
            <a:r>
              <a:rPr lang="el-GR" dirty="0"/>
              <a:t>Το αρχικό μητρώο των συντελεστών των αγνώστων έχει γίνει άνω τριγωνικό.</a:t>
            </a:r>
          </a:p>
          <a:p>
            <a:pPr>
              <a:spcBef>
                <a:spcPts val="600"/>
              </a:spcBef>
              <a:buFont typeface="Wingdings" pitchFamily="2" charset="2"/>
              <a:buChar char="Ø"/>
            </a:pPr>
            <a:r>
              <a:rPr lang="el-GR" dirty="0"/>
              <a:t>Εφαρμόζοντας τη διαδικασία της προς τα πίσω αντικατάστασης προκύπτει η λύση                        του συστήματος.</a:t>
            </a:r>
          </a:p>
        </p:txBody>
      </p:sp>
      <p:graphicFrame>
        <p:nvGraphicFramePr>
          <p:cNvPr id="93188" name="Object 4"/>
          <p:cNvGraphicFramePr>
            <a:graphicFrameLocks noChangeAspect="1"/>
          </p:cNvGraphicFramePr>
          <p:nvPr>
            <p:extLst>
              <p:ext uri="{D42A27DB-BD31-4B8C-83A1-F6EECF244321}">
                <p14:modId xmlns:p14="http://schemas.microsoft.com/office/powerpoint/2010/main" val="980544306"/>
              </p:ext>
            </p:extLst>
          </p:nvPr>
        </p:nvGraphicFramePr>
        <p:xfrm>
          <a:off x="4690542" y="4098224"/>
          <a:ext cx="1204913" cy="420688"/>
        </p:xfrm>
        <a:graphic>
          <a:graphicData uri="http://schemas.openxmlformats.org/presentationml/2006/ole">
            <mc:AlternateContent xmlns:mc="http://schemas.openxmlformats.org/markup-compatibility/2006">
              <mc:Choice xmlns:v="urn:schemas-microsoft-com:vml" Requires="v">
                <p:oleObj name="Equation" r:id="rId4" imgW="799920" imgH="279360" progId="Equation.DSMT4">
                  <p:embed/>
                </p:oleObj>
              </mc:Choice>
              <mc:Fallback>
                <p:oleObj name="Equation" r:id="rId4" imgW="799920" imgH="2793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0542" y="4098224"/>
                        <a:ext cx="120491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9 - Στρογγυλεμένο ορθογώνιο"/>
          <p:cNvSpPr/>
          <p:nvPr/>
        </p:nvSpPr>
        <p:spPr>
          <a:xfrm>
            <a:off x="3929058" y="2858770"/>
            <a:ext cx="4429156" cy="1785950"/>
          </a:xfrm>
          <a:prstGeom prst="roundRect">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Μέθοδος Απαλοιφής των</a:t>
            </a:r>
            <a:br>
              <a:rPr lang="en-US" dirty="0"/>
            </a:br>
            <a:r>
              <a:rPr lang="en-US" dirty="0"/>
              <a:t>Gauss – Jordan</a:t>
            </a:r>
          </a:p>
        </p:txBody>
      </p:sp>
      <p:sp>
        <p:nvSpPr>
          <p:cNvPr id="3" name="2 - Θέση περιεχομένου"/>
          <p:cNvSpPr>
            <a:spLocks noGrp="1"/>
          </p:cNvSpPr>
          <p:nvPr>
            <p:ph idx="1"/>
          </p:nvPr>
        </p:nvSpPr>
        <p:spPr>
          <a:xfrm>
            <a:off x="457200" y="1659396"/>
            <a:ext cx="8229600" cy="4770000"/>
          </a:xfrm>
        </p:spPr>
        <p:txBody>
          <a:bodyPr>
            <a:normAutofit/>
          </a:bodyPr>
          <a:lstStyle/>
          <a:p>
            <a:pPr>
              <a:buNone/>
            </a:pPr>
            <a:r>
              <a:rPr lang="el-GR" sz="2400" b="1" dirty="0"/>
              <a:t>Πρόβλημα προς επίλυση:</a:t>
            </a:r>
            <a:endParaRPr lang="el-GR" sz="2400" dirty="0"/>
          </a:p>
          <a:p>
            <a:endParaRPr lang="el-GR" sz="2400" dirty="0"/>
          </a:p>
          <a:p>
            <a:pPr>
              <a:spcBef>
                <a:spcPts val="2400"/>
              </a:spcBef>
            </a:pPr>
            <a:r>
              <a:rPr lang="el-GR" sz="2400" dirty="0"/>
              <a:t>Η μέθοδος απαλοιφής των </a:t>
            </a:r>
            <a:r>
              <a:rPr lang="en-US" sz="2400" dirty="0"/>
              <a:t>Gauss – Jordan </a:t>
            </a:r>
            <a:r>
              <a:rPr lang="el-GR" sz="2400" dirty="0"/>
              <a:t>αποτελεί μία απλοποίηση της κλασικής μεθόδου απαλοιφής του </a:t>
            </a:r>
            <a:r>
              <a:rPr lang="en-US" sz="2400" dirty="0"/>
              <a:t>Gauss.</a:t>
            </a:r>
          </a:p>
          <a:p>
            <a:pPr>
              <a:spcBef>
                <a:spcPts val="2400"/>
              </a:spcBef>
            </a:pPr>
            <a:r>
              <a:rPr lang="el-GR" sz="2400" dirty="0"/>
              <a:t>Η μέθοδος αυτή συνίσταται σε μία </a:t>
            </a:r>
            <a:r>
              <a:rPr lang="el-GR" sz="2400" b="1" dirty="0"/>
              <a:t>συστηματική εφαρμογή των μετασχηματισμών γραμμών</a:t>
            </a:r>
            <a:r>
              <a:rPr lang="el-GR" sz="2400" dirty="0"/>
              <a:t>, όπως και στην απαλοιφή </a:t>
            </a:r>
            <a:r>
              <a:rPr lang="en-US" sz="2400" dirty="0"/>
              <a:t>Gauss, </a:t>
            </a:r>
            <a:r>
              <a:rPr lang="el-GR" sz="2400" dirty="0"/>
              <a:t>έτσι </a:t>
            </a:r>
            <a:r>
              <a:rPr lang="el-GR" sz="2400" b="1" dirty="0"/>
              <a:t>ώστε</a:t>
            </a:r>
            <a:r>
              <a:rPr lang="en-US" sz="2400" b="1" dirty="0"/>
              <a:t> </a:t>
            </a:r>
            <a:r>
              <a:rPr lang="el-GR" sz="2400" b="1" dirty="0"/>
              <a:t>το μητρώο των συντελεστών των αγνώστων </a:t>
            </a:r>
            <a:r>
              <a:rPr lang="el-GR" sz="2400" dirty="0"/>
              <a:t>του τελικού μετασχηματιζόμενου συστήματος </a:t>
            </a:r>
            <a:r>
              <a:rPr lang="el-GR" sz="2400" b="1" dirty="0"/>
              <a:t>να είναι διαγώνιο</a:t>
            </a:r>
            <a:r>
              <a:rPr lang="el-GR" sz="2400" dirty="0"/>
              <a:t>, αντί να είναι άνω τριγωνικό.</a:t>
            </a:r>
          </a:p>
          <a:p>
            <a:pPr>
              <a:buNone/>
            </a:pPr>
            <a:endParaRPr lang="el-GR" sz="2400" dirty="0"/>
          </a:p>
        </p:txBody>
      </p:sp>
      <mc:AlternateContent xmlns:mc="http://schemas.openxmlformats.org/markup-compatibility/2006">
        <mc:Choice xmlns:a14="http://schemas.microsoft.com/office/drawing/2010/main" Requires="a14">
          <p:sp>
            <p:nvSpPr>
              <p:cNvPr id="68611" name="Object 68610"/>
              <p:cNvSpPr txBox="1"/>
              <p:nvPr/>
            </p:nvSpPr>
            <p:spPr bwMode="auto">
              <a:xfrm>
                <a:off x="573088" y="2071688"/>
                <a:ext cx="6519192" cy="63723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l-GR" sz="2000" i="1">
                          <a:solidFill>
                            <a:srgbClr val="000000"/>
                          </a:solidFill>
                          <a:latin typeface="Cambria Math" panose="02040503050406030204" pitchFamily="18" charset="0"/>
                        </a:rPr>
                        <m:t>𝐴𝑥</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𝑏</m:t>
                      </m:r>
                      <m:r>
                        <a:rPr lang="el-GR" sz="2000" i="1">
                          <a:solidFill>
                            <a:srgbClr val="000000"/>
                          </a:solidFill>
                          <a:latin typeface="Cambria Math" panose="02040503050406030204" pitchFamily="18" charset="0"/>
                        </a:rPr>
                        <m:t>,</m:t>
                      </m:r>
                      <m:r>
                        <m:rPr>
                          <m:nor/>
                        </m:rPr>
                        <a:rPr lang="el-GR" sz="2000" i="0">
                          <a:solidFill>
                            <a:srgbClr val="000000"/>
                          </a:solidFill>
                          <a:latin typeface="Cambria Math" panose="02040503050406030204" pitchFamily="18" charset="0"/>
                        </a:rPr>
                        <m:t>   </m:t>
                      </m:r>
                      <m:r>
                        <m:rPr>
                          <m:nor/>
                        </m:rPr>
                        <a:rPr lang="el-GR" sz="2000" i="0">
                          <a:solidFill>
                            <a:srgbClr val="000000"/>
                          </a:solidFill>
                          <a:latin typeface="Cambria Math" panose="02040503050406030204" pitchFamily="18" charset="0"/>
                        </a:rPr>
                        <m:t>όπου</m:t>
                      </m:r>
                      <m:r>
                        <m:rPr>
                          <m:nor/>
                        </m:rPr>
                        <a:rPr lang="el-GR" sz="2000" i="0">
                          <a:solidFill>
                            <a:srgbClr val="000000"/>
                          </a:solidFill>
                          <a:latin typeface="Cambria Math" panose="02040503050406030204" pitchFamily="18" charset="0"/>
                        </a:rPr>
                        <m:t> </m:t>
                      </m:r>
                      <m:r>
                        <m:rPr>
                          <m:sty m:val="p"/>
                        </m:rPr>
                        <a:rPr lang="el-GR" sz="2000" i="1">
                          <a:solidFill>
                            <a:srgbClr val="000000"/>
                          </a:solidFill>
                          <a:latin typeface="Cambria Math" panose="02040503050406030204" pitchFamily="18" charset="0"/>
                        </a:rPr>
                        <m:t>Α</m:t>
                      </m:r>
                      <m:r>
                        <a:rPr lang="el-GR" sz="2000" i="1">
                          <a:solidFill>
                            <a:srgbClr val="000000"/>
                          </a:solidFill>
                          <a:latin typeface="Cambria Math" panose="02040503050406030204" pitchFamily="18" charset="0"/>
                        </a:rPr>
                        <m:t>∈</m:t>
                      </m:r>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ℝ</m:t>
                          </m:r>
                        </m:e>
                        <m:sup>
                          <m:r>
                            <a:rPr lang="el-GR" sz="2000" i="1">
                              <a:solidFill>
                                <a:srgbClr val="000000"/>
                              </a:solidFill>
                              <a:latin typeface="Cambria Math" panose="02040503050406030204" pitchFamily="18" charset="0"/>
                            </a:rPr>
                            <m:t>𝑛</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𝑛</m:t>
                          </m:r>
                        </m:sup>
                      </m:sSup>
                      <m:r>
                        <a:rPr lang="el-GR" sz="2000" i="1">
                          <a:solidFill>
                            <a:srgbClr val="000000"/>
                          </a:solidFill>
                          <a:latin typeface="Cambria Math" panose="02040503050406030204" pitchFamily="18" charset="0"/>
                        </a:rPr>
                        <m:t>,</m:t>
                      </m:r>
                      <m:r>
                        <a:rPr lang="el-GR" sz="2000" i="0">
                          <a:solidFill>
                            <a:srgbClr val="000000"/>
                          </a:solidFill>
                          <a:latin typeface="Cambria Math" panose="02040503050406030204" pitchFamily="18" charset="0"/>
                        </a:rPr>
                        <m:t> </m:t>
                      </m:r>
                      <m:func>
                        <m:funcPr>
                          <m:ctrlPr>
                            <a:rPr lang="el-GR" sz="2000" i="1">
                              <a:solidFill>
                                <a:srgbClr val="000000"/>
                              </a:solidFill>
                              <a:latin typeface="Cambria Math" panose="02040503050406030204" pitchFamily="18" charset="0"/>
                            </a:rPr>
                          </m:ctrlPr>
                        </m:funcPr>
                        <m:fName>
                          <m:r>
                            <m:rPr>
                              <m:sty m:val="p"/>
                            </m:rPr>
                            <a:rPr lang="el-GR" sz="2000" i="0">
                              <a:solidFill>
                                <a:srgbClr val="000000"/>
                              </a:solidFill>
                              <a:latin typeface="Cambria Math" panose="02040503050406030204" pitchFamily="18" charset="0"/>
                            </a:rPr>
                            <m:t>det</m:t>
                          </m:r>
                        </m:fName>
                        <m:e>
                          <m:d>
                            <m:dPr>
                              <m:ctrlPr>
                                <a:rPr lang="el-GR" sz="2000" i="1">
                                  <a:solidFill>
                                    <a:srgbClr val="000000"/>
                                  </a:solidFill>
                                  <a:latin typeface="Cambria Math" panose="02040503050406030204" pitchFamily="18" charset="0"/>
                                </a:rPr>
                              </m:ctrlPr>
                            </m:dPr>
                            <m:e>
                              <m:r>
                                <a:rPr lang="el-GR" sz="2000" i="1">
                                  <a:solidFill>
                                    <a:srgbClr val="000000"/>
                                  </a:solidFill>
                                  <a:latin typeface="Cambria Math" panose="02040503050406030204" pitchFamily="18" charset="0"/>
                                </a:rPr>
                                <m:t>𝐴</m:t>
                              </m:r>
                            </m:e>
                          </m:d>
                        </m:e>
                      </m:func>
                      <m:r>
                        <a:rPr lang="el-GR" sz="2000" i="1">
                          <a:solidFill>
                            <a:srgbClr val="000000"/>
                          </a:solidFill>
                          <a:latin typeface="Cambria Math" panose="02040503050406030204" pitchFamily="18" charset="0"/>
                        </a:rPr>
                        <m:t>≠0,</m:t>
                      </m:r>
                      <m:r>
                        <a:rPr lang="el-GR" sz="2000" i="0">
                          <a:solidFill>
                            <a:srgbClr val="000000"/>
                          </a:solidFill>
                          <a:latin typeface="Cambria Math" panose="02040503050406030204" pitchFamily="18" charset="0"/>
                        </a:rPr>
                        <m:t> </m:t>
                      </m:r>
                      <m:r>
                        <a:rPr lang="el-GR" sz="2000" i="1">
                          <a:solidFill>
                            <a:srgbClr val="000000"/>
                          </a:solidFill>
                          <a:latin typeface="Cambria Math" panose="02040503050406030204" pitchFamily="18" charset="0"/>
                        </a:rPr>
                        <m:t>𝑏</m:t>
                      </m:r>
                      <m:r>
                        <a:rPr lang="el-GR" sz="2000" i="1">
                          <a:solidFill>
                            <a:srgbClr val="000000"/>
                          </a:solidFill>
                          <a:latin typeface="Cambria Math" panose="02040503050406030204" pitchFamily="18" charset="0"/>
                        </a:rPr>
                        <m:t>∈</m:t>
                      </m:r>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ℝ</m:t>
                          </m:r>
                        </m:e>
                        <m:sup>
                          <m:r>
                            <a:rPr lang="el-GR" sz="2000" i="1">
                              <a:solidFill>
                                <a:srgbClr val="000000"/>
                              </a:solidFill>
                              <a:latin typeface="Cambria Math" panose="02040503050406030204" pitchFamily="18" charset="0"/>
                            </a:rPr>
                            <m:t>𝑛</m:t>
                          </m:r>
                        </m:sup>
                      </m:sSup>
                      <m:r>
                        <a:rPr lang="el-GR" sz="2000" i="1">
                          <a:solidFill>
                            <a:srgbClr val="000000"/>
                          </a:solidFill>
                          <a:latin typeface="Cambria Math" panose="02040503050406030204" pitchFamily="18" charset="0"/>
                        </a:rPr>
                        <m:t>,</m:t>
                      </m:r>
                      <m:r>
                        <a:rPr lang="el-GR" sz="2000" i="0">
                          <a:solidFill>
                            <a:srgbClr val="000000"/>
                          </a:solidFill>
                          <a:latin typeface="Cambria Math" panose="02040503050406030204" pitchFamily="18" charset="0"/>
                        </a:rPr>
                        <m:t> </m:t>
                      </m:r>
                      <m:r>
                        <a:rPr lang="el-GR" sz="2000" i="1">
                          <a:solidFill>
                            <a:srgbClr val="000000"/>
                          </a:solidFill>
                          <a:latin typeface="Cambria Math" panose="02040503050406030204" pitchFamily="18" charset="0"/>
                        </a:rPr>
                        <m:t>𝑏</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𝑂</m:t>
                      </m:r>
                      <m:r>
                        <a:rPr lang="el-GR" sz="2000" i="1">
                          <a:solidFill>
                            <a:srgbClr val="000000"/>
                          </a:solidFill>
                          <a:latin typeface="Cambria Math" panose="02040503050406030204" pitchFamily="18" charset="0"/>
                        </a:rPr>
                        <m:t>.</m:t>
                      </m:r>
                    </m:oMath>
                  </m:oMathPara>
                </a14:m>
                <a:endParaRPr lang="el-GR" sz="2000" dirty="0"/>
              </a:p>
            </p:txBody>
          </p:sp>
        </mc:Choice>
        <mc:Fallback>
          <p:sp>
            <p:nvSpPr>
              <p:cNvPr id="68611" name="Object 68610"/>
              <p:cNvSpPr txBox="1">
                <a:spLocks noRot="1" noChangeAspect="1" noMove="1" noResize="1" noEditPoints="1" noAdjustHandles="1" noChangeArrowheads="1" noChangeShapeType="1" noTextEdit="1"/>
              </p:cNvSpPr>
              <p:nvPr/>
            </p:nvSpPr>
            <p:spPr bwMode="auto">
              <a:xfrm>
                <a:off x="573088" y="2071688"/>
                <a:ext cx="6519192" cy="637232"/>
              </a:xfrm>
              <a:prstGeom prst="rect">
                <a:avLst/>
              </a:prstGeom>
              <a:blipFill>
                <a:blip r:embed="rId2"/>
                <a:stretch>
                  <a:fillRect/>
                </a:stretch>
              </a:blipFill>
              <a:ln>
                <a:noFill/>
              </a:ln>
              <a:effectLst/>
            </p:spPr>
            <p:txBody>
              <a:bodyPr/>
              <a:lstStyle/>
              <a:p>
                <a:r>
                  <a:rPr lang="el-GR">
                    <a:noFill/>
                  </a:rPr>
                  <a:t> </a:t>
                </a:r>
              </a:p>
            </p:txBody>
          </p:sp>
        </mc:Fallback>
      </mc:AlternateContent>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Μέθοδος Απαλοιφής των</a:t>
            </a:r>
            <a:br>
              <a:rPr lang="en-US" dirty="0"/>
            </a:br>
            <a:r>
              <a:rPr lang="en-US" dirty="0"/>
              <a:t>Gauss – Jordan</a:t>
            </a:r>
          </a:p>
        </p:txBody>
      </p:sp>
      <p:sp>
        <p:nvSpPr>
          <p:cNvPr id="3" name="2 - Θέση περιεχομένου"/>
          <p:cNvSpPr>
            <a:spLocks noGrp="1"/>
          </p:cNvSpPr>
          <p:nvPr>
            <p:ph idx="1"/>
          </p:nvPr>
        </p:nvSpPr>
        <p:spPr>
          <a:xfrm>
            <a:off x="457200" y="1445082"/>
            <a:ext cx="8229600" cy="4770000"/>
          </a:xfrm>
        </p:spPr>
        <p:txBody>
          <a:bodyPr>
            <a:normAutofit lnSpcReduction="10000"/>
          </a:bodyPr>
          <a:lstStyle/>
          <a:p>
            <a:pPr>
              <a:buNone/>
            </a:pPr>
            <a:r>
              <a:rPr lang="el-GR" sz="2400" b="1" dirty="0"/>
              <a:t>Διαδικασία απαλοιφής:</a:t>
            </a:r>
          </a:p>
          <a:p>
            <a:pPr>
              <a:spcBef>
                <a:spcPts val="600"/>
              </a:spcBef>
            </a:pPr>
            <a:r>
              <a:rPr lang="el-GR" sz="2200" dirty="0"/>
              <a:t>Κατά το    -οστό βήμα της διαδικασίας ο άγνωστος      απαλείφεται από τις τελευταίες             εξισώσεις και από τις             πρώτες εξισώσεις.</a:t>
            </a:r>
          </a:p>
          <a:p>
            <a:pPr>
              <a:spcBef>
                <a:spcPts val="600"/>
              </a:spcBef>
            </a:pPr>
            <a:r>
              <a:rPr lang="el-GR" sz="2200" dirty="0"/>
              <a:t>Το προκύπτον σύστημα                είναι ισοδύναμο με το αρχικό </a:t>
            </a:r>
          </a:p>
          <a:p>
            <a:pPr>
              <a:spcBef>
                <a:spcPts val="600"/>
              </a:spcBef>
              <a:buNone/>
            </a:pPr>
            <a:r>
              <a:rPr lang="el-GR" sz="2200" dirty="0"/>
              <a:t>	</a:t>
            </a:r>
          </a:p>
          <a:p>
            <a:pPr>
              <a:spcBef>
                <a:spcPts val="600"/>
              </a:spcBef>
              <a:buNone/>
            </a:pPr>
            <a:endParaRPr lang="el-GR" sz="2200" dirty="0"/>
          </a:p>
          <a:p>
            <a:pPr>
              <a:spcBef>
                <a:spcPts val="600"/>
              </a:spcBef>
              <a:buNone/>
            </a:pPr>
            <a:r>
              <a:rPr lang="el-GR" sz="2200" dirty="0"/>
              <a:t>	</a:t>
            </a:r>
          </a:p>
          <a:p>
            <a:pPr>
              <a:spcBef>
                <a:spcPts val="600"/>
              </a:spcBef>
              <a:buNone/>
            </a:pPr>
            <a:r>
              <a:rPr lang="el-GR" sz="2200" dirty="0"/>
              <a:t>	</a:t>
            </a:r>
          </a:p>
          <a:p>
            <a:pPr>
              <a:spcBef>
                <a:spcPts val="600"/>
              </a:spcBef>
              <a:buNone/>
            </a:pPr>
            <a:endParaRPr lang="el-GR" sz="2200" dirty="0"/>
          </a:p>
          <a:p>
            <a:pPr>
              <a:spcBef>
                <a:spcPts val="600"/>
              </a:spcBef>
            </a:pPr>
            <a:r>
              <a:rPr lang="el-GR" sz="2200" dirty="0"/>
              <a:t>Οι οδηγοί είναι τα στοιχεία </a:t>
            </a:r>
          </a:p>
          <a:p>
            <a:pPr>
              <a:spcBef>
                <a:spcPts val="600"/>
              </a:spcBef>
            </a:pPr>
            <a:r>
              <a:rPr lang="el-GR" sz="2200" dirty="0"/>
              <a:t>Οι τιμές των συνιστωσών της λύσης</a:t>
            </a:r>
            <a:r>
              <a:rPr lang="en-US" sz="2200" dirty="0"/>
              <a:t>      </a:t>
            </a:r>
            <a:r>
              <a:rPr lang="el-GR" sz="2200" dirty="0"/>
              <a:t>προκύπτουν από τη σχέση</a:t>
            </a:r>
          </a:p>
        </p:txBody>
      </p:sp>
      <p:graphicFrame>
        <p:nvGraphicFramePr>
          <p:cNvPr id="70658" name="Object 2"/>
          <p:cNvGraphicFramePr>
            <a:graphicFrameLocks noChangeAspect="1"/>
          </p:cNvGraphicFramePr>
          <p:nvPr>
            <p:extLst>
              <p:ext uri="{D42A27DB-BD31-4B8C-83A1-F6EECF244321}">
                <p14:modId xmlns:p14="http://schemas.microsoft.com/office/powerpoint/2010/main" val="2007731249"/>
              </p:ext>
            </p:extLst>
          </p:nvPr>
        </p:nvGraphicFramePr>
        <p:xfrm>
          <a:off x="1842363" y="1891231"/>
          <a:ext cx="161925" cy="298450"/>
        </p:xfrm>
        <a:graphic>
          <a:graphicData uri="http://schemas.openxmlformats.org/presentationml/2006/ole">
            <mc:AlternateContent xmlns:mc="http://schemas.openxmlformats.org/markup-compatibility/2006">
              <mc:Choice xmlns:v="urn:schemas-microsoft-com:vml" Requires="v">
                <p:oleObj name="Equation" r:id="rId2" imgW="88560" imgH="164880" progId="Equation.DSMT4">
                  <p:embed/>
                </p:oleObj>
              </mc:Choice>
              <mc:Fallback>
                <p:oleObj name="Equation" r:id="rId2" imgW="88560" imgH="164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363" y="1891231"/>
                        <a:ext cx="16192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59" name="Object 3"/>
          <p:cNvGraphicFramePr>
            <a:graphicFrameLocks noChangeAspect="1"/>
          </p:cNvGraphicFramePr>
          <p:nvPr>
            <p:extLst>
              <p:ext uri="{D42A27DB-BD31-4B8C-83A1-F6EECF244321}">
                <p14:modId xmlns:p14="http://schemas.microsoft.com/office/powerpoint/2010/main" val="3923502312"/>
              </p:ext>
            </p:extLst>
          </p:nvPr>
        </p:nvGraphicFramePr>
        <p:xfrm>
          <a:off x="6700132" y="1855201"/>
          <a:ext cx="273050" cy="409575"/>
        </p:xfrm>
        <a:graphic>
          <a:graphicData uri="http://schemas.openxmlformats.org/presentationml/2006/ole">
            <mc:AlternateContent xmlns:mc="http://schemas.openxmlformats.org/markup-compatibility/2006">
              <mc:Choice xmlns:v="urn:schemas-microsoft-com:vml" Requires="v">
                <p:oleObj name="Equation" r:id="rId4" imgW="152280" imgH="228600" progId="Equation.DSMT4">
                  <p:embed/>
                </p:oleObj>
              </mc:Choice>
              <mc:Fallback>
                <p:oleObj name="Equation" r:id="rId4" imgW="15228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0132" y="1855201"/>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0" name="Object 4"/>
          <p:cNvGraphicFramePr>
            <a:graphicFrameLocks noChangeAspect="1"/>
          </p:cNvGraphicFramePr>
          <p:nvPr>
            <p:extLst>
              <p:ext uri="{D42A27DB-BD31-4B8C-83A1-F6EECF244321}">
                <p14:modId xmlns:p14="http://schemas.microsoft.com/office/powerpoint/2010/main" val="3390430779"/>
              </p:ext>
            </p:extLst>
          </p:nvPr>
        </p:nvGraphicFramePr>
        <p:xfrm>
          <a:off x="3044387" y="2129261"/>
          <a:ext cx="755650" cy="458788"/>
        </p:xfrm>
        <a:graphic>
          <a:graphicData uri="http://schemas.openxmlformats.org/presentationml/2006/ole">
            <mc:AlternateContent xmlns:mc="http://schemas.openxmlformats.org/markup-compatibility/2006">
              <mc:Choice xmlns:v="urn:schemas-microsoft-com:vml" Requires="v">
                <p:oleObj name="Equation" r:id="rId6" imgW="419040" imgH="253800" progId="Equation.DSMT4">
                  <p:embed/>
                </p:oleObj>
              </mc:Choice>
              <mc:Fallback>
                <p:oleObj name="Equation" r:id="rId6" imgW="41904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4387" y="2129261"/>
                        <a:ext cx="755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1" name="Object 5"/>
          <p:cNvGraphicFramePr>
            <a:graphicFrameLocks noChangeAspect="1"/>
          </p:cNvGraphicFramePr>
          <p:nvPr>
            <p:extLst>
              <p:ext uri="{D42A27DB-BD31-4B8C-83A1-F6EECF244321}">
                <p14:modId xmlns:p14="http://schemas.microsoft.com/office/powerpoint/2010/main" val="3071714418"/>
              </p:ext>
            </p:extLst>
          </p:nvPr>
        </p:nvGraphicFramePr>
        <p:xfrm>
          <a:off x="6302530" y="2143116"/>
          <a:ext cx="709613" cy="458788"/>
        </p:xfrm>
        <a:graphic>
          <a:graphicData uri="http://schemas.openxmlformats.org/presentationml/2006/ole">
            <mc:AlternateContent xmlns:mc="http://schemas.openxmlformats.org/markup-compatibility/2006">
              <mc:Choice xmlns:v="urn:schemas-microsoft-com:vml" Requires="v">
                <p:oleObj name="Equation" r:id="rId8" imgW="393480" imgH="253800" progId="Equation.DSMT4">
                  <p:embed/>
                </p:oleObj>
              </mc:Choice>
              <mc:Fallback>
                <p:oleObj name="Equation" r:id="rId8" imgW="39348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2530" y="2143116"/>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4" name="Object 8"/>
          <p:cNvGraphicFramePr>
            <a:graphicFrameLocks noChangeAspect="1"/>
          </p:cNvGraphicFramePr>
          <p:nvPr>
            <p:extLst>
              <p:ext uri="{D42A27DB-BD31-4B8C-83A1-F6EECF244321}">
                <p14:modId xmlns:p14="http://schemas.microsoft.com/office/powerpoint/2010/main" val="2089296204"/>
              </p:ext>
            </p:extLst>
          </p:nvPr>
        </p:nvGraphicFramePr>
        <p:xfrm>
          <a:off x="3600164" y="2871351"/>
          <a:ext cx="939800" cy="320675"/>
        </p:xfrm>
        <a:graphic>
          <a:graphicData uri="http://schemas.openxmlformats.org/presentationml/2006/ole">
            <mc:AlternateContent xmlns:mc="http://schemas.openxmlformats.org/markup-compatibility/2006">
              <mc:Choice xmlns:v="urn:schemas-microsoft-com:vml" Requires="v">
                <p:oleObj name="Equation" r:id="rId10" imgW="520560" imgH="177480" progId="Equation.DSMT4">
                  <p:embed/>
                </p:oleObj>
              </mc:Choice>
              <mc:Fallback>
                <p:oleObj name="Equation" r:id="rId10" imgW="520560" imgH="17748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00164" y="2871351"/>
                        <a:ext cx="939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6" name="Object 10"/>
          <p:cNvGraphicFramePr>
            <a:graphicFrameLocks noChangeAspect="1"/>
          </p:cNvGraphicFramePr>
          <p:nvPr>
            <p:extLst>
              <p:ext uri="{D42A27DB-BD31-4B8C-83A1-F6EECF244321}">
                <p14:modId xmlns:p14="http://schemas.microsoft.com/office/powerpoint/2010/main" val="4232834255"/>
              </p:ext>
            </p:extLst>
          </p:nvPr>
        </p:nvGraphicFramePr>
        <p:xfrm>
          <a:off x="7959725" y="2867025"/>
          <a:ext cx="801688" cy="320675"/>
        </p:xfrm>
        <a:graphic>
          <a:graphicData uri="http://schemas.openxmlformats.org/presentationml/2006/ole">
            <mc:AlternateContent xmlns:mc="http://schemas.openxmlformats.org/markup-compatibility/2006">
              <mc:Choice xmlns:v="urn:schemas-microsoft-com:vml" Requires="v">
                <p:oleObj name="Equation" r:id="rId12" imgW="444240" imgH="177480" progId="Equation.DSMT4">
                  <p:embed/>
                </p:oleObj>
              </mc:Choice>
              <mc:Fallback>
                <p:oleObj name="Equation" r:id="rId12" imgW="444240" imgH="17748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59725" y="2867025"/>
                        <a:ext cx="8016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7" name="Object 11"/>
          <p:cNvGraphicFramePr>
            <a:graphicFrameLocks noChangeAspect="1"/>
          </p:cNvGraphicFramePr>
          <p:nvPr>
            <p:extLst>
              <p:ext uri="{D42A27DB-BD31-4B8C-83A1-F6EECF244321}">
                <p14:modId xmlns:p14="http://schemas.microsoft.com/office/powerpoint/2010/main" val="2334465948"/>
              </p:ext>
            </p:extLst>
          </p:nvPr>
        </p:nvGraphicFramePr>
        <p:xfrm>
          <a:off x="2940050" y="3214688"/>
          <a:ext cx="3633788" cy="1690687"/>
        </p:xfrm>
        <a:graphic>
          <a:graphicData uri="http://schemas.openxmlformats.org/presentationml/2006/ole">
            <mc:AlternateContent xmlns:mc="http://schemas.openxmlformats.org/markup-compatibility/2006">
              <mc:Choice xmlns:v="urn:schemas-microsoft-com:vml" Requires="v">
                <p:oleObj name="Equation" r:id="rId14" imgW="2019240" imgH="939600" progId="Equation.DSMT4">
                  <p:embed/>
                </p:oleObj>
              </mc:Choice>
              <mc:Fallback>
                <p:oleObj name="Equation" r:id="rId14" imgW="2019240" imgH="939600" progId="Equation.DSMT4">
                  <p:embed/>
                  <p:pic>
                    <p:nvPicPr>
                      <p:cNvPr id="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40050" y="3214688"/>
                        <a:ext cx="3633788" cy="169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8" name="Object 12"/>
          <p:cNvGraphicFramePr>
            <a:graphicFrameLocks noChangeAspect="1"/>
          </p:cNvGraphicFramePr>
          <p:nvPr>
            <p:extLst>
              <p:ext uri="{D42A27DB-BD31-4B8C-83A1-F6EECF244321}">
                <p14:modId xmlns:p14="http://schemas.microsoft.com/office/powerpoint/2010/main" val="836605033"/>
              </p:ext>
            </p:extLst>
          </p:nvPr>
        </p:nvGraphicFramePr>
        <p:xfrm>
          <a:off x="4035572" y="5085929"/>
          <a:ext cx="1828800" cy="457200"/>
        </p:xfrm>
        <a:graphic>
          <a:graphicData uri="http://schemas.openxmlformats.org/presentationml/2006/ole">
            <mc:AlternateContent xmlns:mc="http://schemas.openxmlformats.org/markup-compatibility/2006">
              <mc:Choice xmlns:v="urn:schemas-microsoft-com:vml" Requires="v">
                <p:oleObj name="Equation" r:id="rId16" imgW="1015920" imgH="253800" progId="Equation.DSMT4">
                  <p:embed/>
                </p:oleObj>
              </mc:Choice>
              <mc:Fallback>
                <p:oleObj name="Equation" r:id="rId16" imgW="1015920" imgH="253800" progId="Equation.DSMT4">
                  <p:embed/>
                  <p:pic>
                    <p:nvPicPr>
                      <p:cNvPr id="0" name="Picture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35572" y="5085929"/>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9" name="Object 13"/>
          <p:cNvGraphicFramePr>
            <a:graphicFrameLocks noChangeAspect="1"/>
          </p:cNvGraphicFramePr>
          <p:nvPr>
            <p:extLst>
              <p:ext uri="{D42A27DB-BD31-4B8C-83A1-F6EECF244321}">
                <p14:modId xmlns:p14="http://schemas.microsoft.com/office/powerpoint/2010/main" val="1611243232"/>
              </p:ext>
            </p:extLst>
          </p:nvPr>
        </p:nvGraphicFramePr>
        <p:xfrm>
          <a:off x="5031145" y="5463131"/>
          <a:ext cx="277813" cy="417512"/>
        </p:xfrm>
        <a:graphic>
          <a:graphicData uri="http://schemas.openxmlformats.org/presentationml/2006/ole">
            <mc:AlternateContent xmlns:mc="http://schemas.openxmlformats.org/markup-compatibility/2006">
              <mc:Choice xmlns:v="urn:schemas-microsoft-com:vml" Requires="v">
                <p:oleObj name="Equation" r:id="rId18" imgW="152280" imgH="228600" progId="Equation.DSMT4">
                  <p:embed/>
                </p:oleObj>
              </mc:Choice>
              <mc:Fallback>
                <p:oleObj name="Equation" r:id="rId18" imgW="152280" imgH="228600" progId="Equation.DSMT4">
                  <p:embed/>
                  <p:pic>
                    <p:nvPicPr>
                      <p:cNvPr id="0" name="Picture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31145" y="5463131"/>
                        <a:ext cx="277813"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70" name="Object 14"/>
          <p:cNvGraphicFramePr>
            <a:graphicFrameLocks noChangeAspect="1"/>
          </p:cNvGraphicFramePr>
          <p:nvPr>
            <p:extLst>
              <p:ext uri="{D42A27DB-BD31-4B8C-83A1-F6EECF244321}">
                <p14:modId xmlns:p14="http://schemas.microsoft.com/office/powerpoint/2010/main" val="1717442522"/>
              </p:ext>
            </p:extLst>
          </p:nvPr>
        </p:nvGraphicFramePr>
        <p:xfrm>
          <a:off x="884934" y="5787755"/>
          <a:ext cx="2652713" cy="457200"/>
        </p:xfrm>
        <a:graphic>
          <a:graphicData uri="http://schemas.openxmlformats.org/presentationml/2006/ole">
            <mc:AlternateContent xmlns:mc="http://schemas.openxmlformats.org/markup-compatibility/2006">
              <mc:Choice xmlns:v="urn:schemas-microsoft-com:vml" Requires="v">
                <p:oleObj name="Equation" r:id="rId20" imgW="1473120" imgH="253800" progId="Equation.DSMT4">
                  <p:embed/>
                </p:oleObj>
              </mc:Choice>
              <mc:Fallback>
                <p:oleObj name="Equation" r:id="rId20" imgW="1473120" imgH="253800" progId="Equation.DSMT4">
                  <p:embed/>
                  <p:pic>
                    <p:nvPicPr>
                      <p:cNvPr id="0" name="Picture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84934" y="5787755"/>
                        <a:ext cx="2652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Μέθοδος Απαλοιφής των</a:t>
            </a:r>
            <a:br>
              <a:rPr lang="en-US" dirty="0"/>
            </a:br>
            <a:r>
              <a:rPr lang="en-US" dirty="0"/>
              <a:t>Gauss – Jordan</a:t>
            </a:r>
          </a:p>
        </p:txBody>
      </p:sp>
      <p:sp>
        <p:nvSpPr>
          <p:cNvPr id="3" name="2 - Θέση περιεχομένου"/>
          <p:cNvSpPr>
            <a:spLocks noGrp="1"/>
          </p:cNvSpPr>
          <p:nvPr>
            <p:ph idx="1"/>
          </p:nvPr>
        </p:nvSpPr>
        <p:spPr>
          <a:xfrm>
            <a:off x="457200" y="1659396"/>
            <a:ext cx="8229600" cy="4770000"/>
          </a:xfrm>
        </p:spPr>
        <p:txBody>
          <a:bodyPr/>
          <a:lstStyle/>
          <a:p>
            <a:pPr marL="0" indent="0">
              <a:spcBef>
                <a:spcPts val="1800"/>
              </a:spcBef>
              <a:buNone/>
            </a:pPr>
            <a:r>
              <a:rPr lang="el-GR" sz="2400" b="1" dirty="0"/>
              <a:t>Χρονική πολυπλοκότητα της μεθόδου απαλοιφής των </a:t>
            </a:r>
            <a:r>
              <a:rPr lang="en-US" sz="2400" b="1" dirty="0"/>
              <a:t>Gauss - Jordan</a:t>
            </a:r>
          </a:p>
          <a:p>
            <a:pPr>
              <a:spcBef>
                <a:spcPts val="1800"/>
              </a:spcBef>
            </a:pPr>
            <a:r>
              <a:rPr lang="el-GR" sz="2400" dirty="0"/>
              <a:t>Το συνολικό πλήθος πολλαπλασιασμών και διαιρέσεων είναι</a:t>
            </a:r>
          </a:p>
          <a:p>
            <a:pPr>
              <a:spcBef>
                <a:spcPts val="1800"/>
              </a:spcBef>
            </a:pPr>
            <a:endParaRPr lang="el-GR" sz="2400" dirty="0"/>
          </a:p>
          <a:p>
            <a:pPr>
              <a:spcBef>
                <a:spcPts val="1800"/>
              </a:spcBef>
            </a:pPr>
            <a:r>
              <a:rPr lang="el-GR" sz="2400" dirty="0"/>
              <a:t>Το συνολικό πλήθος των προσθέσεων και αφαιρέσεων είναι </a:t>
            </a:r>
            <a:r>
              <a:rPr lang="el-GR" sz="2400" dirty="0">
                <a:solidFill>
                  <a:schemeClr val="bg1"/>
                </a:solidFill>
              </a:rPr>
              <a:t>…</a:t>
            </a:r>
          </a:p>
          <a:p>
            <a:pPr>
              <a:spcBef>
                <a:spcPts val="3600"/>
              </a:spcBef>
            </a:pPr>
            <a:r>
              <a:rPr lang="el-GR" sz="2400" dirty="0"/>
              <a:t>Επομένως, για μεγάλα      αυτοί οι αριθμοί μπορεί να θεωρηθούν ότι είναι της τάξης </a:t>
            </a:r>
            <a:endParaRPr lang="en-US" sz="2400" dirty="0"/>
          </a:p>
        </p:txBody>
      </p:sp>
      <p:graphicFrame>
        <p:nvGraphicFramePr>
          <p:cNvPr id="67588" name="Object 4"/>
          <p:cNvGraphicFramePr>
            <a:graphicFrameLocks noChangeAspect="1"/>
          </p:cNvGraphicFramePr>
          <p:nvPr>
            <p:extLst>
              <p:ext uri="{D42A27DB-BD31-4B8C-83A1-F6EECF244321}">
                <p14:modId xmlns:p14="http://schemas.microsoft.com/office/powerpoint/2010/main" val="1097148587"/>
              </p:ext>
            </p:extLst>
          </p:nvPr>
        </p:nvGraphicFramePr>
        <p:xfrm>
          <a:off x="3756197" y="5103120"/>
          <a:ext cx="255588" cy="280988"/>
        </p:xfrm>
        <a:graphic>
          <a:graphicData uri="http://schemas.openxmlformats.org/presentationml/2006/ole">
            <mc:AlternateContent xmlns:mc="http://schemas.openxmlformats.org/markup-compatibility/2006">
              <mc:Choice xmlns:v="urn:schemas-microsoft-com:vml" Requires="v">
                <p:oleObj name="Equation" r:id="rId2" imgW="126720" imgH="139680" progId="Equation.DSMT4">
                  <p:embed/>
                </p:oleObj>
              </mc:Choice>
              <mc:Fallback>
                <p:oleObj name="Equation" r:id="rId2" imgW="126720" imgH="13968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197" y="5103120"/>
                        <a:ext cx="255588"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9" name="Object 67588"/>
          <p:cNvGraphicFramePr>
            <a:graphicFrameLocks noChangeAspect="1"/>
          </p:cNvGraphicFramePr>
          <p:nvPr>
            <p:extLst>
              <p:ext uri="{D42A27DB-BD31-4B8C-83A1-F6EECF244321}">
                <p14:modId xmlns:p14="http://schemas.microsoft.com/office/powerpoint/2010/main" val="1659079653"/>
              </p:ext>
            </p:extLst>
          </p:nvPr>
        </p:nvGraphicFramePr>
        <p:xfrm>
          <a:off x="4757745" y="5383373"/>
          <a:ext cx="814387" cy="458788"/>
        </p:xfrm>
        <a:graphic>
          <a:graphicData uri="http://schemas.openxmlformats.org/presentationml/2006/ole">
            <mc:AlternateContent xmlns:mc="http://schemas.openxmlformats.org/markup-compatibility/2006">
              <mc:Choice xmlns:v="urn:schemas-microsoft-com:vml" Requires="v">
                <p:oleObj name="Equation" r:id="rId4" imgW="406080" imgH="228600" progId="Equation.DSMT4">
                  <p:embed/>
                </p:oleObj>
              </mc:Choice>
              <mc:Fallback>
                <p:oleObj name="Equation" r:id="rId4" imgW="406080" imgH="2286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7745" y="5383373"/>
                        <a:ext cx="8143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8" name="Object 6"/>
          <p:cNvGraphicFramePr>
            <a:graphicFrameLocks noChangeAspect="1"/>
          </p:cNvGraphicFramePr>
          <p:nvPr>
            <p:extLst>
              <p:ext uri="{D42A27DB-BD31-4B8C-83A1-F6EECF244321}">
                <p14:modId xmlns:p14="http://schemas.microsoft.com/office/powerpoint/2010/main" val="3537423633"/>
              </p:ext>
            </p:extLst>
          </p:nvPr>
        </p:nvGraphicFramePr>
        <p:xfrm>
          <a:off x="873242" y="2928934"/>
          <a:ext cx="1690688" cy="708025"/>
        </p:xfrm>
        <a:graphic>
          <a:graphicData uri="http://schemas.openxmlformats.org/presentationml/2006/ole">
            <mc:AlternateContent xmlns:mc="http://schemas.openxmlformats.org/markup-compatibility/2006">
              <mc:Choice xmlns:v="urn:schemas-microsoft-com:vml" Requires="v">
                <p:oleObj name="Equation" r:id="rId6" imgW="939600" imgH="393480" progId="Equation.DSMT4">
                  <p:embed/>
                </p:oleObj>
              </mc:Choice>
              <mc:Fallback>
                <p:oleObj name="Equation" r:id="rId6" imgW="939600" imgH="3934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3242" y="2928934"/>
                        <a:ext cx="16906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9" name="Object 7"/>
          <p:cNvGraphicFramePr>
            <a:graphicFrameLocks noChangeAspect="1"/>
          </p:cNvGraphicFramePr>
          <p:nvPr>
            <p:extLst>
              <p:ext uri="{D42A27DB-BD31-4B8C-83A1-F6EECF244321}">
                <p14:modId xmlns:p14="http://schemas.microsoft.com/office/powerpoint/2010/main" val="2251544828"/>
              </p:ext>
            </p:extLst>
          </p:nvPr>
        </p:nvGraphicFramePr>
        <p:xfrm>
          <a:off x="873242" y="4143380"/>
          <a:ext cx="1187450" cy="708025"/>
        </p:xfrm>
        <a:graphic>
          <a:graphicData uri="http://schemas.openxmlformats.org/presentationml/2006/ole">
            <mc:AlternateContent xmlns:mc="http://schemas.openxmlformats.org/markup-compatibility/2006">
              <mc:Choice xmlns:v="urn:schemas-microsoft-com:vml" Requires="v">
                <p:oleObj name="Equation" r:id="rId8" imgW="660240" imgH="393480" progId="Equation.DSMT4">
                  <p:embed/>
                </p:oleObj>
              </mc:Choice>
              <mc:Fallback>
                <p:oleObj name="Equation" r:id="rId8" imgW="660240" imgH="3934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3242" y="4143380"/>
                        <a:ext cx="11874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57200" y="1357199"/>
            <a:ext cx="8229600" cy="4770000"/>
          </a:xfrm>
        </p:spPr>
        <p:txBody>
          <a:bodyPr>
            <a:normAutofit lnSpcReduction="10000"/>
          </a:bodyPr>
          <a:lstStyle/>
          <a:p>
            <a:pPr>
              <a:lnSpc>
                <a:spcPct val="120000"/>
              </a:lnSpc>
              <a:spcBef>
                <a:spcPts val="1200"/>
              </a:spcBef>
              <a:buNone/>
            </a:pPr>
            <a:r>
              <a:rPr lang="el-GR" sz="2000" b="1" dirty="0"/>
              <a:t>	Ορισμός: </a:t>
            </a:r>
            <a:r>
              <a:rPr lang="el-GR" sz="2000" dirty="0"/>
              <a:t>Με την ονομασία </a:t>
            </a:r>
            <a:r>
              <a:rPr lang="el-GR" sz="2000" b="1" dirty="0"/>
              <a:t>μητρώο</a:t>
            </a:r>
            <a:r>
              <a:rPr lang="el-GR" sz="2000" dirty="0"/>
              <a:t>, </a:t>
            </a:r>
            <a:r>
              <a:rPr lang="el-GR" sz="2000" b="1" dirty="0"/>
              <a:t>μήτρα </a:t>
            </a:r>
            <a:r>
              <a:rPr lang="el-GR" sz="2000" dirty="0"/>
              <a:t>ή </a:t>
            </a:r>
            <a:r>
              <a:rPr lang="el-GR" sz="2000" b="1" dirty="0" err="1"/>
              <a:t>μητρείο</a:t>
            </a:r>
            <a:r>
              <a:rPr lang="el-GR" sz="2000" b="1" dirty="0"/>
              <a:t> τύπου </a:t>
            </a:r>
            <a:r>
              <a:rPr lang="el-GR" sz="2000" dirty="0"/>
              <a:t>ή </a:t>
            </a:r>
            <a:r>
              <a:rPr lang="el-GR" sz="2000" b="1" dirty="0"/>
              <a:t>τάξης           </a:t>
            </a:r>
            <a:r>
              <a:rPr lang="en-US" sz="2000" b="1" dirty="0"/>
              <a:t>	  </a:t>
            </a:r>
            <a:r>
              <a:rPr lang="el-GR" sz="2000" dirty="0"/>
              <a:t>εννοούμε            το πλήθος πραγματικούς ή μιγαδικούς αριθμούς                                                            </a:t>
            </a:r>
            <a:r>
              <a:rPr lang="en-US" sz="2000" dirty="0"/>
              <a:t>	                                  </a:t>
            </a:r>
            <a:r>
              <a:rPr lang="el-GR" sz="2000" dirty="0"/>
              <a:t>που έχουν διαταχθεί ορθογώνια σε</a:t>
            </a:r>
            <a:r>
              <a:rPr lang="en-US" sz="2000" dirty="0"/>
              <a:t>      </a:t>
            </a:r>
            <a:r>
              <a:rPr lang="el-GR" sz="2000" dirty="0"/>
              <a:t>γραμμές και</a:t>
            </a:r>
            <a:r>
              <a:rPr lang="en-US" sz="2000" dirty="0"/>
              <a:t>     </a:t>
            </a:r>
            <a:r>
              <a:rPr lang="el-GR" sz="2000" dirty="0"/>
              <a:t>στήλες όπως:</a:t>
            </a:r>
          </a:p>
          <a:p>
            <a:pPr>
              <a:lnSpc>
                <a:spcPct val="120000"/>
              </a:lnSpc>
              <a:spcBef>
                <a:spcPts val="1200"/>
              </a:spcBef>
            </a:pPr>
            <a:endParaRPr lang="el-GR" sz="2000" dirty="0"/>
          </a:p>
          <a:p>
            <a:pPr>
              <a:lnSpc>
                <a:spcPct val="120000"/>
              </a:lnSpc>
              <a:spcBef>
                <a:spcPts val="1200"/>
              </a:spcBef>
            </a:pPr>
            <a:endParaRPr lang="el-GR" sz="2000" dirty="0"/>
          </a:p>
          <a:p>
            <a:pPr>
              <a:lnSpc>
                <a:spcPct val="120000"/>
              </a:lnSpc>
              <a:spcBef>
                <a:spcPts val="1200"/>
              </a:spcBef>
            </a:pPr>
            <a:endParaRPr lang="el-GR" sz="2000" dirty="0"/>
          </a:p>
          <a:p>
            <a:pPr>
              <a:lnSpc>
                <a:spcPct val="120000"/>
              </a:lnSpc>
              <a:spcBef>
                <a:spcPts val="1200"/>
              </a:spcBef>
            </a:pPr>
            <a:endParaRPr lang="el-GR" sz="2000" dirty="0"/>
          </a:p>
          <a:p>
            <a:pPr>
              <a:lnSpc>
                <a:spcPct val="120000"/>
              </a:lnSpc>
              <a:spcBef>
                <a:spcPts val="1200"/>
              </a:spcBef>
              <a:buNone/>
            </a:pPr>
            <a:r>
              <a:rPr lang="el-GR" sz="2000" dirty="0"/>
              <a:t>	Οι αριθμοί                                             καλούνται </a:t>
            </a:r>
            <a:r>
              <a:rPr lang="el-GR" sz="2000" b="1" dirty="0"/>
              <a:t>στοιχεία του μητρώου </a:t>
            </a:r>
            <a:r>
              <a:rPr lang="el-GR" sz="2000" dirty="0"/>
              <a:t>και ο αντίστοιχος συμβολισμός του      υποδηλώνει ότι το στοιχείο αυτό βρίσκεται στην    γραμμή και στην    στήλη του μητρώου.</a:t>
            </a:r>
          </a:p>
        </p:txBody>
      </p:sp>
      <p:graphicFrame>
        <p:nvGraphicFramePr>
          <p:cNvPr id="116739" name="Object 116738"/>
          <p:cNvGraphicFramePr>
            <a:graphicFrameLocks noChangeAspect="1"/>
          </p:cNvGraphicFramePr>
          <p:nvPr>
            <p:extLst>
              <p:ext uri="{D42A27DB-BD31-4B8C-83A1-F6EECF244321}">
                <p14:modId xmlns:p14="http://schemas.microsoft.com/office/powerpoint/2010/main" val="3234590765"/>
              </p:ext>
            </p:extLst>
          </p:nvPr>
        </p:nvGraphicFramePr>
        <p:xfrm>
          <a:off x="2611828" y="1819738"/>
          <a:ext cx="604838" cy="238125"/>
        </p:xfrm>
        <a:graphic>
          <a:graphicData uri="http://schemas.openxmlformats.org/presentationml/2006/ole">
            <mc:AlternateContent xmlns:mc="http://schemas.openxmlformats.org/markup-compatibility/2006">
              <mc:Choice xmlns:v="urn:schemas-microsoft-com:vml" Requires="v">
                <p:oleObj name="Equation" r:id="rId2" imgW="355320" imgH="139680" progId="Equation.DSMT4">
                  <p:embed/>
                </p:oleObj>
              </mc:Choice>
              <mc:Fallback>
                <p:oleObj name="Equation" r:id="rId2" imgW="355320" imgH="139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828" y="1819738"/>
                        <a:ext cx="60483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0" name="Object 4"/>
          <p:cNvGraphicFramePr>
            <a:graphicFrameLocks noChangeAspect="1"/>
          </p:cNvGraphicFramePr>
          <p:nvPr>
            <p:extLst>
              <p:ext uri="{D42A27DB-BD31-4B8C-83A1-F6EECF244321}">
                <p14:modId xmlns:p14="http://schemas.microsoft.com/office/powerpoint/2010/main" val="2956253580"/>
              </p:ext>
            </p:extLst>
          </p:nvPr>
        </p:nvGraphicFramePr>
        <p:xfrm>
          <a:off x="903524" y="1819990"/>
          <a:ext cx="604838" cy="238125"/>
        </p:xfrm>
        <a:graphic>
          <a:graphicData uri="http://schemas.openxmlformats.org/presentationml/2006/ole">
            <mc:AlternateContent xmlns:mc="http://schemas.openxmlformats.org/markup-compatibility/2006">
              <mc:Choice xmlns:v="urn:schemas-microsoft-com:vml" Requires="v">
                <p:oleObj name="Equation" r:id="rId4" imgW="355320" imgH="139680" progId="Equation.DSMT4">
                  <p:embed/>
                </p:oleObj>
              </mc:Choice>
              <mc:Fallback>
                <p:oleObj name="Equation" r:id="rId4" imgW="355320" imgH="1396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524" y="1819990"/>
                        <a:ext cx="60483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1" name="Object 5"/>
          <p:cNvGraphicFramePr>
            <a:graphicFrameLocks noChangeAspect="1"/>
          </p:cNvGraphicFramePr>
          <p:nvPr>
            <p:extLst>
              <p:ext uri="{D42A27DB-BD31-4B8C-83A1-F6EECF244321}">
                <p14:modId xmlns:p14="http://schemas.microsoft.com/office/powerpoint/2010/main" val="2952129260"/>
              </p:ext>
            </p:extLst>
          </p:nvPr>
        </p:nvGraphicFramePr>
        <p:xfrm>
          <a:off x="905512" y="2046540"/>
          <a:ext cx="2457450" cy="431800"/>
        </p:xfrm>
        <a:graphic>
          <a:graphicData uri="http://schemas.openxmlformats.org/presentationml/2006/ole">
            <mc:AlternateContent xmlns:mc="http://schemas.openxmlformats.org/markup-compatibility/2006">
              <mc:Choice xmlns:v="urn:schemas-microsoft-com:vml" Requires="v">
                <p:oleObj name="Equation" r:id="rId5" imgW="1447560" imgH="253800" progId="Equation.DSMT4">
                  <p:embed/>
                </p:oleObj>
              </mc:Choice>
              <mc:Fallback>
                <p:oleObj name="Equation" r:id="rId5" imgW="1447560" imgH="253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512" y="2046540"/>
                        <a:ext cx="24574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2" name="Object 6"/>
          <p:cNvGraphicFramePr>
            <a:graphicFrameLocks noChangeAspect="1"/>
          </p:cNvGraphicFramePr>
          <p:nvPr>
            <p:extLst>
              <p:ext uri="{D42A27DB-BD31-4B8C-83A1-F6EECF244321}">
                <p14:modId xmlns:p14="http://schemas.microsoft.com/office/powerpoint/2010/main" val="3334089216"/>
              </p:ext>
            </p:extLst>
          </p:nvPr>
        </p:nvGraphicFramePr>
        <p:xfrm>
          <a:off x="7087672" y="2151140"/>
          <a:ext cx="280987" cy="238125"/>
        </p:xfrm>
        <a:graphic>
          <a:graphicData uri="http://schemas.openxmlformats.org/presentationml/2006/ole">
            <mc:AlternateContent xmlns:mc="http://schemas.openxmlformats.org/markup-compatibility/2006">
              <mc:Choice xmlns:v="urn:schemas-microsoft-com:vml" Requires="v">
                <p:oleObj name="Equation" r:id="rId7" imgW="164880" imgH="139680" progId="Equation.DSMT4">
                  <p:embed/>
                </p:oleObj>
              </mc:Choice>
              <mc:Fallback>
                <p:oleObj name="Equation" r:id="rId7" imgW="164880" imgH="1396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7672" y="2151140"/>
                        <a:ext cx="28098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3" name="Object 7"/>
          <p:cNvGraphicFramePr>
            <a:graphicFrameLocks noChangeAspect="1"/>
          </p:cNvGraphicFramePr>
          <p:nvPr>
            <p:extLst>
              <p:ext uri="{D42A27DB-BD31-4B8C-83A1-F6EECF244321}">
                <p14:modId xmlns:p14="http://schemas.microsoft.com/office/powerpoint/2010/main" val="2601116264"/>
              </p:ext>
            </p:extLst>
          </p:nvPr>
        </p:nvGraphicFramePr>
        <p:xfrm>
          <a:off x="1251712" y="2491237"/>
          <a:ext cx="215900" cy="236538"/>
        </p:xfrm>
        <a:graphic>
          <a:graphicData uri="http://schemas.openxmlformats.org/presentationml/2006/ole">
            <mc:AlternateContent xmlns:mc="http://schemas.openxmlformats.org/markup-compatibility/2006">
              <mc:Choice xmlns:v="urn:schemas-microsoft-com:vml" Requires="v">
                <p:oleObj name="Equation" r:id="rId9" imgW="126720" imgH="139680" progId="Equation.DSMT4">
                  <p:embed/>
                </p:oleObj>
              </mc:Choice>
              <mc:Fallback>
                <p:oleObj name="Equation" r:id="rId9" imgW="126720" imgH="1396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1712" y="2491237"/>
                        <a:ext cx="215900"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4" name="Object 8"/>
          <p:cNvGraphicFramePr>
            <a:graphicFrameLocks noChangeAspect="1"/>
          </p:cNvGraphicFramePr>
          <p:nvPr/>
        </p:nvGraphicFramePr>
        <p:xfrm>
          <a:off x="1408113" y="2973392"/>
          <a:ext cx="6327775" cy="1598613"/>
        </p:xfrm>
        <a:graphic>
          <a:graphicData uri="http://schemas.openxmlformats.org/presentationml/2006/ole">
            <mc:AlternateContent xmlns:mc="http://schemas.openxmlformats.org/markup-compatibility/2006">
              <mc:Choice xmlns:v="urn:schemas-microsoft-com:vml" Requires="v">
                <p:oleObj name="Equation" r:id="rId11" imgW="3720960" imgH="939600" progId="Equation.DSMT4">
                  <p:embed/>
                </p:oleObj>
              </mc:Choice>
              <mc:Fallback>
                <p:oleObj name="Equation" r:id="rId11" imgW="3720960" imgH="9396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08113" y="2973392"/>
                        <a:ext cx="6327775" cy="159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5" name="Object 9"/>
          <p:cNvGraphicFramePr>
            <a:graphicFrameLocks noChangeAspect="1"/>
          </p:cNvGraphicFramePr>
          <p:nvPr>
            <p:extLst>
              <p:ext uri="{D42A27DB-BD31-4B8C-83A1-F6EECF244321}">
                <p14:modId xmlns:p14="http://schemas.microsoft.com/office/powerpoint/2010/main" val="2878741047"/>
              </p:ext>
            </p:extLst>
          </p:nvPr>
        </p:nvGraphicFramePr>
        <p:xfrm>
          <a:off x="2048454" y="4808576"/>
          <a:ext cx="2462213" cy="431800"/>
        </p:xfrm>
        <a:graphic>
          <a:graphicData uri="http://schemas.openxmlformats.org/presentationml/2006/ole">
            <mc:AlternateContent xmlns:mc="http://schemas.openxmlformats.org/markup-compatibility/2006">
              <mc:Choice xmlns:v="urn:schemas-microsoft-com:vml" Requires="v">
                <p:oleObj name="Equation" r:id="rId13" imgW="1447560" imgH="253800" progId="Equation.DSMT4">
                  <p:embed/>
                </p:oleObj>
              </mc:Choice>
              <mc:Fallback>
                <p:oleObj name="Equation" r:id="rId13" imgW="1447560" imgH="2538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48454" y="4808576"/>
                        <a:ext cx="246221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6" name="Object 10"/>
          <p:cNvGraphicFramePr>
            <a:graphicFrameLocks noChangeAspect="1"/>
          </p:cNvGraphicFramePr>
          <p:nvPr>
            <p:extLst>
              <p:ext uri="{D42A27DB-BD31-4B8C-83A1-F6EECF244321}">
                <p14:modId xmlns:p14="http://schemas.microsoft.com/office/powerpoint/2010/main" val="2440169873"/>
              </p:ext>
            </p:extLst>
          </p:nvPr>
        </p:nvGraphicFramePr>
        <p:xfrm>
          <a:off x="4172411" y="5173692"/>
          <a:ext cx="301625" cy="409575"/>
        </p:xfrm>
        <a:graphic>
          <a:graphicData uri="http://schemas.openxmlformats.org/presentationml/2006/ole">
            <mc:AlternateContent xmlns:mc="http://schemas.openxmlformats.org/markup-compatibility/2006">
              <mc:Choice xmlns:v="urn:schemas-microsoft-com:vml" Requires="v">
                <p:oleObj name="Equation" r:id="rId15" imgW="177480" imgH="241200" progId="Equation.DSMT4">
                  <p:embed/>
                </p:oleObj>
              </mc:Choice>
              <mc:Fallback>
                <p:oleObj name="Equation" r:id="rId15" imgW="177480" imgH="2412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72411" y="5173692"/>
                        <a:ext cx="3016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7" name="Object 11"/>
          <p:cNvGraphicFramePr>
            <a:graphicFrameLocks noChangeAspect="1"/>
          </p:cNvGraphicFramePr>
          <p:nvPr>
            <p:extLst>
              <p:ext uri="{D42A27DB-BD31-4B8C-83A1-F6EECF244321}">
                <p14:modId xmlns:p14="http://schemas.microsoft.com/office/powerpoint/2010/main" val="1244702235"/>
              </p:ext>
            </p:extLst>
          </p:nvPr>
        </p:nvGraphicFramePr>
        <p:xfrm>
          <a:off x="2467368" y="5557870"/>
          <a:ext cx="150812" cy="280988"/>
        </p:xfrm>
        <a:graphic>
          <a:graphicData uri="http://schemas.openxmlformats.org/presentationml/2006/ole">
            <mc:AlternateContent xmlns:mc="http://schemas.openxmlformats.org/markup-compatibility/2006">
              <mc:Choice xmlns:v="urn:schemas-microsoft-com:vml" Requires="v">
                <p:oleObj name="Equation" r:id="rId17" imgW="88560" imgH="164880" progId="Equation.DSMT4">
                  <p:embed/>
                </p:oleObj>
              </mc:Choice>
              <mc:Fallback>
                <p:oleObj name="Equation" r:id="rId17" imgW="88560" imgH="16488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67368" y="5557870"/>
                        <a:ext cx="15081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8" name="Object 12"/>
          <p:cNvGraphicFramePr>
            <a:graphicFrameLocks noChangeAspect="1"/>
          </p:cNvGraphicFramePr>
          <p:nvPr>
            <p:extLst>
              <p:ext uri="{D42A27DB-BD31-4B8C-83A1-F6EECF244321}">
                <p14:modId xmlns:p14="http://schemas.microsoft.com/office/powerpoint/2010/main" val="381165247"/>
              </p:ext>
            </p:extLst>
          </p:nvPr>
        </p:nvGraphicFramePr>
        <p:xfrm>
          <a:off x="4395711" y="5545176"/>
          <a:ext cx="215900" cy="323850"/>
        </p:xfrm>
        <a:graphic>
          <a:graphicData uri="http://schemas.openxmlformats.org/presentationml/2006/ole">
            <mc:AlternateContent xmlns:mc="http://schemas.openxmlformats.org/markup-compatibility/2006">
              <mc:Choice xmlns:v="urn:schemas-microsoft-com:vml" Requires="v">
                <p:oleObj name="Equation" r:id="rId19" imgW="126720" imgH="190440" progId="Equation.DSMT4">
                  <p:embed/>
                </p:oleObj>
              </mc:Choice>
              <mc:Fallback>
                <p:oleObj name="Equation" r:id="rId19" imgW="126720" imgH="19044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95711" y="5545176"/>
                        <a:ext cx="2159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Μέθοδος Απαλοιφής των</a:t>
            </a:r>
            <a:br>
              <a:rPr lang="en-US" dirty="0"/>
            </a:br>
            <a:r>
              <a:rPr lang="en-US" dirty="0"/>
              <a:t>Gauss – Jordan</a:t>
            </a:r>
            <a:endParaRPr lang="el-GR" dirty="0"/>
          </a:p>
        </p:txBody>
      </p:sp>
      <p:sp>
        <p:nvSpPr>
          <p:cNvPr id="3" name="2 - Θέση περιεχομένου"/>
          <p:cNvSpPr>
            <a:spLocks noGrp="1"/>
          </p:cNvSpPr>
          <p:nvPr>
            <p:ph idx="1"/>
          </p:nvPr>
        </p:nvSpPr>
        <p:spPr>
          <a:xfrm>
            <a:off x="457200" y="1659396"/>
            <a:ext cx="8229600" cy="4770000"/>
          </a:xfrm>
        </p:spPr>
        <p:txBody>
          <a:bodyPr>
            <a:normAutofit/>
          </a:bodyPr>
          <a:lstStyle/>
          <a:p>
            <a:pPr marL="0" indent="0">
              <a:buNone/>
            </a:pPr>
            <a:r>
              <a:rPr lang="el-GR" sz="2400" b="1" dirty="0"/>
              <a:t>Εφαρμογή:</a:t>
            </a:r>
            <a:r>
              <a:rPr lang="el-GR" sz="2400" dirty="0"/>
              <a:t> Εφαρμόζοντας την απαλοιφή </a:t>
            </a:r>
            <a:r>
              <a:rPr lang="en-US" sz="2400" dirty="0"/>
              <a:t>Gauss – Jordan, </a:t>
            </a:r>
            <a:r>
              <a:rPr lang="el-GR" sz="2400" dirty="0"/>
              <a:t>θα επιλύσουμε το σύστημα των γραμμικών εξισώσεων               του οποίου το επαυξημένο μητρώο έχει τη μορφή που ακολουθεί: </a:t>
            </a:r>
          </a:p>
        </p:txBody>
      </p:sp>
      <p:graphicFrame>
        <p:nvGraphicFramePr>
          <p:cNvPr id="84994" name="Object 2"/>
          <p:cNvGraphicFramePr>
            <a:graphicFrameLocks noChangeAspect="1"/>
          </p:cNvGraphicFramePr>
          <p:nvPr>
            <p:extLst>
              <p:ext uri="{D42A27DB-BD31-4B8C-83A1-F6EECF244321}">
                <p14:modId xmlns:p14="http://schemas.microsoft.com/office/powerpoint/2010/main" val="2323802653"/>
              </p:ext>
            </p:extLst>
          </p:nvPr>
        </p:nvGraphicFramePr>
        <p:xfrm>
          <a:off x="6986076" y="2071678"/>
          <a:ext cx="965200" cy="406400"/>
        </p:xfrm>
        <a:graphic>
          <a:graphicData uri="http://schemas.openxmlformats.org/presentationml/2006/ole">
            <mc:AlternateContent xmlns:mc="http://schemas.openxmlformats.org/markup-compatibility/2006">
              <mc:Choice xmlns:v="urn:schemas-microsoft-com:vml" Requires="v">
                <p:oleObj name="Equation" r:id="rId2" imgW="482400" imgH="203040" progId="Equation.DSMT4">
                  <p:embed/>
                </p:oleObj>
              </mc:Choice>
              <mc:Fallback>
                <p:oleObj name="Equation" r:id="rId2" imgW="482400" imgH="2030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6076" y="2071678"/>
                        <a:ext cx="965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995" name="Object 3"/>
          <p:cNvGraphicFramePr>
            <a:graphicFrameLocks noChangeAspect="1"/>
          </p:cNvGraphicFramePr>
          <p:nvPr>
            <p:extLst>
              <p:ext uri="{D42A27DB-BD31-4B8C-83A1-F6EECF244321}">
                <p14:modId xmlns:p14="http://schemas.microsoft.com/office/powerpoint/2010/main" val="4010582071"/>
              </p:ext>
            </p:extLst>
          </p:nvPr>
        </p:nvGraphicFramePr>
        <p:xfrm>
          <a:off x="2533650" y="3071814"/>
          <a:ext cx="3552825" cy="1420813"/>
        </p:xfrm>
        <a:graphic>
          <a:graphicData uri="http://schemas.openxmlformats.org/presentationml/2006/ole">
            <mc:AlternateContent xmlns:mc="http://schemas.openxmlformats.org/markup-compatibility/2006">
              <mc:Choice xmlns:v="urn:schemas-microsoft-com:vml" Requires="v">
                <p:oleObj name="Equation" r:id="rId4" imgW="1777680" imgH="711000" progId="Equation.DSMT4">
                  <p:embed/>
                </p:oleObj>
              </mc:Choice>
              <mc:Fallback>
                <p:oleObj name="Equation" r:id="rId4" imgW="1777680" imgH="711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3650" y="3071814"/>
                        <a:ext cx="3552825"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Μέθοδος Απαλοιφής των</a:t>
            </a:r>
            <a:br>
              <a:rPr lang="en-US" dirty="0"/>
            </a:br>
            <a:r>
              <a:rPr lang="en-US" dirty="0"/>
              <a:t>Gauss – Jordan</a:t>
            </a:r>
            <a:endParaRPr lang="el-GR" dirty="0"/>
          </a:p>
        </p:txBody>
      </p:sp>
      <p:sp>
        <p:nvSpPr>
          <p:cNvPr id="3" name="2 - Θέση περιεχομένου"/>
          <p:cNvSpPr>
            <a:spLocks noGrp="1"/>
          </p:cNvSpPr>
          <p:nvPr>
            <p:ph idx="1"/>
          </p:nvPr>
        </p:nvSpPr>
        <p:spPr>
          <a:xfrm>
            <a:off x="457200" y="1445082"/>
            <a:ext cx="8229600" cy="4770000"/>
          </a:xfrm>
        </p:spPr>
        <p:txBody>
          <a:bodyPr/>
          <a:lstStyle/>
          <a:p>
            <a:pPr>
              <a:buNone/>
            </a:pPr>
            <a:r>
              <a:rPr lang="el-GR" sz="2000" b="1" dirty="0"/>
              <a:t>Λύση:</a:t>
            </a:r>
          </a:p>
          <a:p>
            <a:pPr marL="0" indent="0">
              <a:buNone/>
            </a:pPr>
            <a:r>
              <a:rPr lang="el-GR" sz="2000" dirty="0"/>
              <a:t>Κρατάμε την πρώτη γραμμή του επαυξημένου μητρώου αμετάβλητη και θα μηδενίσουμε τα υπόλοιπα στοιχεία της πρώτης στήλης, χρησιμοποιώντας τους ακόλουθους μετασχηματισμούς:</a:t>
            </a:r>
          </a:p>
          <a:p>
            <a:pPr>
              <a:buNone/>
            </a:pPr>
            <a:endParaRPr lang="el-GR" dirty="0"/>
          </a:p>
        </p:txBody>
      </p:sp>
      <p:graphicFrame>
        <p:nvGraphicFramePr>
          <p:cNvPr id="86018" name="Object 2"/>
          <p:cNvGraphicFramePr>
            <a:graphicFrameLocks noChangeAspect="1"/>
          </p:cNvGraphicFramePr>
          <p:nvPr>
            <p:extLst>
              <p:ext uri="{D42A27DB-BD31-4B8C-83A1-F6EECF244321}">
                <p14:modId xmlns:p14="http://schemas.microsoft.com/office/powerpoint/2010/main" val="3706179729"/>
              </p:ext>
            </p:extLst>
          </p:nvPr>
        </p:nvGraphicFramePr>
        <p:xfrm>
          <a:off x="571472" y="2857496"/>
          <a:ext cx="3454400" cy="3281362"/>
        </p:xfrm>
        <a:graphic>
          <a:graphicData uri="http://schemas.openxmlformats.org/presentationml/2006/ole">
            <mc:AlternateContent xmlns:mc="http://schemas.openxmlformats.org/markup-compatibility/2006">
              <mc:Choice xmlns:v="urn:schemas-microsoft-com:vml" Requires="v">
                <p:oleObj name="Equation" r:id="rId2" imgW="2031840" imgH="1930320" progId="Equation.DSMT4">
                  <p:embed/>
                </p:oleObj>
              </mc:Choice>
              <mc:Fallback>
                <p:oleObj name="Equation" r:id="rId2" imgW="2031840" imgH="1930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72" y="2857496"/>
                        <a:ext cx="3454400" cy="328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4 - Ορθογώνιο"/>
          <p:cNvSpPr/>
          <p:nvPr/>
        </p:nvSpPr>
        <p:spPr>
          <a:xfrm>
            <a:off x="676777" y="3748619"/>
            <a:ext cx="214314"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691770" y="5809032"/>
            <a:ext cx="214314"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Μέθοδος Απαλοιφής των</a:t>
            </a:r>
            <a:br>
              <a:rPr lang="en-US" dirty="0"/>
            </a:br>
            <a:r>
              <a:rPr lang="en-US" dirty="0"/>
              <a:t>Gauss – Jordan</a:t>
            </a:r>
            <a:endParaRPr lang="el-GR" dirty="0"/>
          </a:p>
        </p:txBody>
      </p:sp>
      <p:sp>
        <p:nvSpPr>
          <p:cNvPr id="3" name="2 - Θέση περιεχομένου"/>
          <p:cNvSpPr>
            <a:spLocks noGrp="1"/>
          </p:cNvSpPr>
          <p:nvPr>
            <p:ph idx="1"/>
          </p:nvPr>
        </p:nvSpPr>
        <p:spPr>
          <a:xfrm>
            <a:off x="457200" y="1445082"/>
            <a:ext cx="8229600" cy="4770000"/>
          </a:xfrm>
        </p:spPr>
        <p:txBody>
          <a:bodyPr/>
          <a:lstStyle/>
          <a:p>
            <a:pPr>
              <a:buNone/>
            </a:pPr>
            <a:r>
              <a:rPr lang="el-GR" sz="2000" b="1" dirty="0"/>
              <a:t>συνέχεια λύσης …</a:t>
            </a:r>
          </a:p>
          <a:p>
            <a:pPr marL="0" indent="0">
              <a:buNone/>
            </a:pPr>
            <a:r>
              <a:rPr lang="el-GR" sz="2000" dirty="0"/>
              <a:t>Κρατάμε τη δεύτερη γραμμή του προκύπτοντος επαυξημένου μητρώου αμετάβλητη και θα μηδενίσουμε τα υπόλοιπα στοιχεία της δεύτερης στήλης, χρησιμοποιώντας τους ακόλουθους μετασχηματισμούς:</a:t>
            </a:r>
          </a:p>
          <a:p>
            <a:pPr>
              <a:buNone/>
            </a:pPr>
            <a:endParaRPr lang="el-GR" dirty="0"/>
          </a:p>
        </p:txBody>
      </p:sp>
      <p:sp>
        <p:nvSpPr>
          <p:cNvPr id="5" name="4 - Ορθογώνιο"/>
          <p:cNvSpPr/>
          <p:nvPr/>
        </p:nvSpPr>
        <p:spPr>
          <a:xfrm>
            <a:off x="1105405" y="4154669"/>
            <a:ext cx="214314"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1105405" y="5809032"/>
            <a:ext cx="214314"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87043" name="Object 87042"/>
          <p:cNvGraphicFramePr>
            <a:graphicFrameLocks noChangeAspect="1"/>
          </p:cNvGraphicFramePr>
          <p:nvPr>
            <p:extLst>
              <p:ext uri="{D42A27DB-BD31-4B8C-83A1-F6EECF244321}">
                <p14:modId xmlns:p14="http://schemas.microsoft.com/office/powerpoint/2010/main" val="1469780797"/>
              </p:ext>
            </p:extLst>
          </p:nvPr>
        </p:nvGraphicFramePr>
        <p:xfrm>
          <a:off x="571500" y="2857500"/>
          <a:ext cx="3303588" cy="3281363"/>
        </p:xfrm>
        <a:graphic>
          <a:graphicData uri="http://schemas.openxmlformats.org/presentationml/2006/ole">
            <mc:AlternateContent xmlns:mc="http://schemas.openxmlformats.org/markup-compatibility/2006">
              <mc:Choice xmlns:v="urn:schemas-microsoft-com:vml" Requires="v">
                <p:oleObj name="Equation" r:id="rId2" imgW="1942920" imgH="1930320" progId="Equation.DSMT4">
                  <p:embed/>
                </p:oleObj>
              </mc:Choice>
              <mc:Fallback>
                <p:oleObj name="Equation" r:id="rId2" imgW="1942920" imgH="19303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857500"/>
                        <a:ext cx="3303588" cy="328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Μέθοδος Απαλοιφής των</a:t>
            </a:r>
            <a:br>
              <a:rPr lang="en-US" dirty="0"/>
            </a:br>
            <a:r>
              <a:rPr lang="en-US" dirty="0"/>
              <a:t>Gauss – Jordan</a:t>
            </a:r>
            <a:endParaRPr lang="el-GR" dirty="0"/>
          </a:p>
        </p:txBody>
      </p:sp>
      <p:sp>
        <p:nvSpPr>
          <p:cNvPr id="3" name="2 - Θέση περιεχομένου"/>
          <p:cNvSpPr>
            <a:spLocks noGrp="1"/>
          </p:cNvSpPr>
          <p:nvPr>
            <p:ph idx="1"/>
          </p:nvPr>
        </p:nvSpPr>
        <p:spPr>
          <a:xfrm>
            <a:off x="457200" y="1445082"/>
            <a:ext cx="8229600" cy="4770000"/>
          </a:xfrm>
        </p:spPr>
        <p:txBody>
          <a:bodyPr/>
          <a:lstStyle/>
          <a:p>
            <a:pPr>
              <a:buNone/>
            </a:pPr>
            <a:r>
              <a:rPr lang="el-GR" sz="2000" b="1" dirty="0"/>
              <a:t>συνέχεια λύσης …</a:t>
            </a:r>
          </a:p>
          <a:p>
            <a:pPr marL="0" indent="0">
              <a:buNone/>
            </a:pPr>
            <a:r>
              <a:rPr lang="el-GR" sz="2000" dirty="0"/>
              <a:t>Κρατάμε την τρίτη γραμμή του προκύπτοντος επαυξημένου μητρώου αμετάβλητη και θα μηδενίσουμε τα υπόλοιπα στοιχεία της τρίτης στήλης, χρησιμοποιώντας τους ακόλουθους μετασχηματισμούς:</a:t>
            </a:r>
          </a:p>
          <a:p>
            <a:pPr>
              <a:buNone/>
            </a:pPr>
            <a:endParaRPr lang="el-GR" dirty="0"/>
          </a:p>
        </p:txBody>
      </p:sp>
      <p:sp>
        <p:nvSpPr>
          <p:cNvPr id="5" name="4 - Ορθογώνιο"/>
          <p:cNvSpPr/>
          <p:nvPr/>
        </p:nvSpPr>
        <p:spPr>
          <a:xfrm>
            <a:off x="1549026" y="5023214"/>
            <a:ext cx="214314"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1609175" y="3748619"/>
            <a:ext cx="214314"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88067" name="Object 88066"/>
          <p:cNvGraphicFramePr>
            <a:graphicFrameLocks noChangeAspect="1"/>
          </p:cNvGraphicFramePr>
          <p:nvPr>
            <p:extLst>
              <p:ext uri="{D42A27DB-BD31-4B8C-83A1-F6EECF244321}">
                <p14:modId xmlns:p14="http://schemas.microsoft.com/office/powerpoint/2010/main" val="2073097761"/>
              </p:ext>
            </p:extLst>
          </p:nvPr>
        </p:nvGraphicFramePr>
        <p:xfrm>
          <a:off x="571500" y="2857500"/>
          <a:ext cx="3519488" cy="3281363"/>
        </p:xfrm>
        <a:graphic>
          <a:graphicData uri="http://schemas.openxmlformats.org/presentationml/2006/ole">
            <mc:AlternateContent xmlns:mc="http://schemas.openxmlformats.org/markup-compatibility/2006">
              <mc:Choice xmlns:v="urn:schemas-microsoft-com:vml" Requires="v">
                <p:oleObj name="Equation" r:id="rId2" imgW="2070000" imgH="1930320" progId="Equation.DSMT4">
                  <p:embed/>
                </p:oleObj>
              </mc:Choice>
              <mc:Fallback>
                <p:oleObj name="Equation" r:id="rId2" imgW="2070000" imgH="19303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857500"/>
                        <a:ext cx="3519488" cy="328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7 - TextBox"/>
          <p:cNvSpPr txBox="1"/>
          <p:nvPr/>
        </p:nvSpPr>
        <p:spPr>
          <a:xfrm>
            <a:off x="4714876" y="4778390"/>
            <a:ext cx="3714776" cy="1200329"/>
          </a:xfrm>
          <a:prstGeom prst="rect">
            <a:avLst/>
          </a:prstGeom>
          <a:noFill/>
        </p:spPr>
        <p:txBody>
          <a:bodyPr wrap="square" rtlCol="0">
            <a:spAutoFit/>
          </a:bodyPr>
          <a:lstStyle/>
          <a:p>
            <a:r>
              <a:rPr lang="el-GR" dirty="0"/>
              <a:t>Το αρχικό μητρώο των συντελεστών των αγνώστων έχει γίνει διαγώνιο και, επομένως, η λύση του συστήματος είναι η </a:t>
            </a:r>
          </a:p>
        </p:txBody>
      </p:sp>
      <p:graphicFrame>
        <p:nvGraphicFramePr>
          <p:cNvPr id="88068" name="Object 4"/>
          <p:cNvGraphicFramePr>
            <a:graphicFrameLocks noChangeAspect="1"/>
          </p:cNvGraphicFramePr>
          <p:nvPr>
            <p:extLst>
              <p:ext uri="{D42A27DB-BD31-4B8C-83A1-F6EECF244321}">
                <p14:modId xmlns:p14="http://schemas.microsoft.com/office/powerpoint/2010/main" val="1976027288"/>
              </p:ext>
            </p:extLst>
          </p:nvPr>
        </p:nvGraphicFramePr>
        <p:xfrm>
          <a:off x="6663266" y="5583255"/>
          <a:ext cx="1120775" cy="417513"/>
        </p:xfrm>
        <a:graphic>
          <a:graphicData uri="http://schemas.openxmlformats.org/presentationml/2006/ole">
            <mc:AlternateContent xmlns:mc="http://schemas.openxmlformats.org/markup-compatibility/2006">
              <mc:Choice xmlns:v="urn:schemas-microsoft-com:vml" Requires="v">
                <p:oleObj name="Equation" r:id="rId4" imgW="749160" imgH="279360" progId="Equation.DSMT4">
                  <p:embed/>
                </p:oleObj>
              </mc:Choice>
              <mc:Fallback>
                <p:oleObj name="Equation" r:id="rId4" imgW="749160" imgH="2793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3266" y="5583255"/>
                        <a:ext cx="1120775"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10 - Στρογγυλεμένο ορθογώνιο"/>
          <p:cNvSpPr/>
          <p:nvPr/>
        </p:nvSpPr>
        <p:spPr>
          <a:xfrm>
            <a:off x="4500562" y="4643446"/>
            <a:ext cx="4143404" cy="1500198"/>
          </a:xfrm>
          <a:prstGeom prst="round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Ομογενή Γραμμικά Συστήματα</a:t>
            </a:r>
            <a:endParaRPr lang="en-US" dirty="0"/>
          </a:p>
        </p:txBody>
      </p:sp>
      <p:sp>
        <p:nvSpPr>
          <p:cNvPr id="3" name="2 - Θέση περιεχομένου"/>
          <p:cNvSpPr>
            <a:spLocks noGrp="1"/>
          </p:cNvSpPr>
          <p:nvPr>
            <p:ph idx="1"/>
          </p:nvPr>
        </p:nvSpPr>
        <p:spPr>
          <a:xfrm>
            <a:off x="457200" y="1516520"/>
            <a:ext cx="8229600" cy="4770000"/>
          </a:xfrm>
        </p:spPr>
        <p:txBody>
          <a:bodyPr>
            <a:normAutofit/>
          </a:bodyPr>
          <a:lstStyle/>
          <a:p>
            <a:r>
              <a:rPr lang="el-GR" sz="2400" dirty="0"/>
              <a:t>Το σύστημα               τάξης            ονομάζεται </a:t>
            </a:r>
            <a:r>
              <a:rPr lang="el-GR" sz="2400" b="1" dirty="0"/>
              <a:t>ομογενές</a:t>
            </a:r>
            <a:r>
              <a:rPr lang="el-GR" sz="2400" dirty="0"/>
              <a:t>, όταν  </a:t>
            </a:r>
            <a:r>
              <a:rPr lang="en-US" sz="2400" dirty="0">
                <a:solidFill>
                  <a:schemeClr val="bg1"/>
                </a:solidFill>
              </a:rPr>
              <a:t>	</a:t>
            </a:r>
            <a:r>
              <a:rPr lang="el-GR" sz="2400" dirty="0">
                <a:solidFill>
                  <a:schemeClr val="bg1"/>
                </a:solidFill>
              </a:rPr>
              <a:t>  </a:t>
            </a:r>
            <a:r>
              <a:rPr lang="el-GR" sz="2400" dirty="0"/>
              <a:t>      </a:t>
            </a:r>
          </a:p>
          <a:p>
            <a:r>
              <a:rPr lang="el-GR" sz="2400" dirty="0"/>
              <a:t>Η γενική μορφή ενός ομογενούς γραμμικού συστήματος είναι:</a:t>
            </a:r>
          </a:p>
          <a:p>
            <a:endParaRPr lang="el-GR" sz="2400" dirty="0"/>
          </a:p>
          <a:p>
            <a:endParaRPr lang="el-GR" sz="2400" dirty="0"/>
          </a:p>
          <a:p>
            <a:endParaRPr lang="el-GR" sz="2400" dirty="0"/>
          </a:p>
          <a:p>
            <a:pPr>
              <a:buNone/>
            </a:pPr>
            <a:endParaRPr lang="el-GR" sz="2400" dirty="0"/>
          </a:p>
          <a:p>
            <a:pPr>
              <a:spcBef>
                <a:spcPts val="2400"/>
              </a:spcBef>
            </a:pPr>
            <a:r>
              <a:rPr lang="el-GR" sz="2400" dirty="0"/>
              <a:t>Το σημείο                                                             επαληθεύει πάντα το σύστημα και ονομάζεται </a:t>
            </a:r>
            <a:r>
              <a:rPr lang="el-GR" sz="2400" b="1" dirty="0"/>
              <a:t>τετριμμένη</a:t>
            </a:r>
            <a:r>
              <a:rPr lang="el-GR" sz="2400" dirty="0"/>
              <a:t> ή </a:t>
            </a:r>
            <a:r>
              <a:rPr lang="el-GR" sz="2400" b="1" dirty="0"/>
              <a:t>ευτελής λύση</a:t>
            </a:r>
            <a:r>
              <a:rPr lang="el-GR" sz="2400" dirty="0"/>
              <a:t>. </a:t>
            </a:r>
            <a:endParaRPr lang="en-US" sz="2400" dirty="0"/>
          </a:p>
        </p:txBody>
      </p:sp>
      <p:graphicFrame>
        <p:nvGraphicFramePr>
          <p:cNvPr id="71682" name="Object 2"/>
          <p:cNvGraphicFramePr>
            <a:graphicFrameLocks noChangeAspect="1"/>
          </p:cNvGraphicFramePr>
          <p:nvPr>
            <p:extLst>
              <p:ext uri="{D42A27DB-BD31-4B8C-83A1-F6EECF244321}">
                <p14:modId xmlns:p14="http://schemas.microsoft.com/office/powerpoint/2010/main" val="2872810747"/>
              </p:ext>
            </p:extLst>
          </p:nvPr>
        </p:nvGraphicFramePr>
        <p:xfrm>
          <a:off x="2394661" y="1562238"/>
          <a:ext cx="968375" cy="407987"/>
        </p:xfrm>
        <a:graphic>
          <a:graphicData uri="http://schemas.openxmlformats.org/presentationml/2006/ole">
            <mc:AlternateContent xmlns:mc="http://schemas.openxmlformats.org/markup-compatibility/2006">
              <mc:Choice xmlns:v="urn:schemas-microsoft-com:vml" Requires="v">
                <p:oleObj name="Equation" r:id="rId2" imgW="482400" imgH="203040" progId="Equation.DSMT4">
                  <p:embed/>
                </p:oleObj>
              </mc:Choice>
              <mc:Fallback>
                <p:oleObj name="Equation" r:id="rId2" imgW="482400" imgH="2030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661" y="1562238"/>
                        <a:ext cx="96837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3" name="Object 3"/>
          <p:cNvGraphicFramePr>
            <a:graphicFrameLocks noChangeAspect="1"/>
          </p:cNvGraphicFramePr>
          <p:nvPr>
            <p:extLst>
              <p:ext uri="{D42A27DB-BD31-4B8C-83A1-F6EECF244321}">
                <p14:modId xmlns:p14="http://schemas.microsoft.com/office/powerpoint/2010/main" val="822052335"/>
              </p:ext>
            </p:extLst>
          </p:nvPr>
        </p:nvGraphicFramePr>
        <p:xfrm>
          <a:off x="4132557" y="1645943"/>
          <a:ext cx="714375" cy="331787"/>
        </p:xfrm>
        <a:graphic>
          <a:graphicData uri="http://schemas.openxmlformats.org/presentationml/2006/ole">
            <mc:AlternateContent xmlns:mc="http://schemas.openxmlformats.org/markup-compatibility/2006">
              <mc:Choice xmlns:v="urn:schemas-microsoft-com:vml" Requires="v">
                <p:oleObj name="Equation" r:id="rId4" imgW="355320" imgH="164880" progId="Equation.DSMT4">
                  <p:embed/>
                </p:oleObj>
              </mc:Choice>
              <mc:Fallback>
                <p:oleObj name="Equation" r:id="rId4" imgW="355320" imgH="164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2557" y="1645943"/>
                        <a:ext cx="714375"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4" name="Object 4"/>
          <p:cNvGraphicFramePr>
            <a:graphicFrameLocks noChangeAspect="1"/>
          </p:cNvGraphicFramePr>
          <p:nvPr>
            <p:extLst>
              <p:ext uri="{D42A27DB-BD31-4B8C-83A1-F6EECF244321}">
                <p14:modId xmlns:p14="http://schemas.microsoft.com/office/powerpoint/2010/main" val="1378454446"/>
              </p:ext>
            </p:extLst>
          </p:nvPr>
        </p:nvGraphicFramePr>
        <p:xfrm>
          <a:off x="917373" y="1873808"/>
          <a:ext cx="1979613" cy="508000"/>
        </p:xfrm>
        <a:graphic>
          <a:graphicData uri="http://schemas.openxmlformats.org/presentationml/2006/ole">
            <mc:AlternateContent xmlns:mc="http://schemas.openxmlformats.org/markup-compatibility/2006">
              <mc:Choice xmlns:v="urn:schemas-microsoft-com:vml" Requires="v">
                <p:oleObj name="Equation" r:id="rId6" imgW="990360" imgH="253800" progId="Equation.DSMT4">
                  <p:embed/>
                </p:oleObj>
              </mc:Choice>
              <mc:Fallback>
                <p:oleObj name="Equation" r:id="rId6" imgW="99036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373" y="1873808"/>
                        <a:ext cx="197961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5" name="Object 5"/>
          <p:cNvGraphicFramePr>
            <a:graphicFrameLocks noChangeAspect="1"/>
          </p:cNvGraphicFramePr>
          <p:nvPr>
            <p:extLst>
              <p:ext uri="{D42A27DB-BD31-4B8C-83A1-F6EECF244321}">
                <p14:modId xmlns:p14="http://schemas.microsoft.com/office/powerpoint/2010/main" val="2337576319"/>
              </p:ext>
            </p:extLst>
          </p:nvPr>
        </p:nvGraphicFramePr>
        <p:xfrm>
          <a:off x="2681288" y="3040063"/>
          <a:ext cx="3781425" cy="1827212"/>
        </p:xfrm>
        <a:graphic>
          <a:graphicData uri="http://schemas.openxmlformats.org/presentationml/2006/ole">
            <mc:AlternateContent xmlns:mc="http://schemas.openxmlformats.org/markup-compatibility/2006">
              <mc:Choice xmlns:v="urn:schemas-microsoft-com:vml" Requires="v">
                <p:oleObj name="Equation" r:id="rId8" imgW="1892160" imgH="914400" progId="Equation.DSMT4">
                  <p:embed/>
                </p:oleObj>
              </mc:Choice>
              <mc:Fallback>
                <p:oleObj name="Equation" r:id="rId8" imgW="1892160" imgH="914400" progId="Equation.DSMT4">
                  <p:embed/>
                  <p:pic>
                    <p:nvPicPr>
                      <p:cNvPr id="0" name="Picture 5"/>
                      <p:cNvPicPr>
                        <a:picLocks noChangeAspect="1" noChangeArrowheads="1"/>
                      </p:cNvPicPr>
                      <p:nvPr/>
                    </p:nvPicPr>
                    <p:blipFill>
                      <a:blip r:embed="rId9"/>
                      <a:srcRect/>
                      <a:stretch>
                        <a:fillRect/>
                      </a:stretch>
                    </p:blipFill>
                    <p:spPr bwMode="auto">
                      <a:xfrm>
                        <a:off x="2681288" y="3040063"/>
                        <a:ext cx="3781425" cy="182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6" name="Object 6"/>
          <p:cNvGraphicFramePr>
            <a:graphicFrameLocks noChangeAspect="1"/>
          </p:cNvGraphicFramePr>
          <p:nvPr>
            <p:extLst>
              <p:ext uri="{D42A27DB-BD31-4B8C-83A1-F6EECF244321}">
                <p14:modId xmlns:p14="http://schemas.microsoft.com/office/powerpoint/2010/main" val="1353766961"/>
              </p:ext>
            </p:extLst>
          </p:nvPr>
        </p:nvGraphicFramePr>
        <p:xfrm>
          <a:off x="2136619" y="5072936"/>
          <a:ext cx="4156075" cy="557213"/>
        </p:xfrm>
        <a:graphic>
          <a:graphicData uri="http://schemas.openxmlformats.org/presentationml/2006/ole">
            <mc:AlternateContent xmlns:mc="http://schemas.openxmlformats.org/markup-compatibility/2006">
              <mc:Choice xmlns:v="urn:schemas-microsoft-com:vml" Requires="v">
                <p:oleObj name="Equation" r:id="rId10" imgW="2082600" imgH="279360" progId="Equation.DSMT4">
                  <p:embed/>
                </p:oleObj>
              </mc:Choice>
              <mc:Fallback>
                <p:oleObj name="Equation" r:id="rId10" imgW="2082600" imgH="2793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36619" y="5072936"/>
                        <a:ext cx="4156075"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Ομογενή Γραμμικά Συστήματα</a:t>
            </a:r>
            <a:endParaRPr lang="en-US" dirty="0"/>
          </a:p>
        </p:txBody>
      </p:sp>
      <p:sp>
        <p:nvSpPr>
          <p:cNvPr id="3" name="2 - Θέση περιεχομένου"/>
          <p:cNvSpPr>
            <a:spLocks noGrp="1"/>
          </p:cNvSpPr>
          <p:nvPr>
            <p:ph idx="1"/>
          </p:nvPr>
        </p:nvSpPr>
        <p:spPr>
          <a:xfrm>
            <a:off x="457200" y="1516520"/>
            <a:ext cx="8229600" cy="4770000"/>
          </a:xfrm>
        </p:spPr>
        <p:txBody>
          <a:bodyPr>
            <a:normAutofit/>
          </a:bodyPr>
          <a:lstStyle/>
          <a:p>
            <a:pPr marL="0" indent="0">
              <a:buNone/>
            </a:pPr>
            <a:r>
              <a:rPr lang="el-GR" sz="2400" b="1" dirty="0"/>
              <a:t>Εφαρμογή: </a:t>
            </a:r>
            <a:r>
              <a:rPr lang="el-GR" sz="2400" dirty="0"/>
              <a:t>Θα επιλύσουμε το παρακάτω ομογενές σύστημα γραμμικών εξισώσεων:</a:t>
            </a:r>
          </a:p>
          <a:p>
            <a:pPr>
              <a:buNone/>
            </a:pPr>
            <a:endParaRPr lang="el-GR" sz="2400" dirty="0"/>
          </a:p>
          <a:p>
            <a:pPr>
              <a:buNone/>
            </a:pPr>
            <a:endParaRPr lang="el-GR" sz="2400" dirty="0"/>
          </a:p>
          <a:p>
            <a:pPr>
              <a:buNone/>
            </a:pPr>
            <a:endParaRPr lang="el-GR" sz="2400" dirty="0"/>
          </a:p>
          <a:p>
            <a:pPr>
              <a:buNone/>
            </a:pPr>
            <a:r>
              <a:rPr lang="el-GR" sz="2400" dirty="0"/>
              <a:t>εφαρμόζοντας την απαλοιφή του </a:t>
            </a:r>
            <a:r>
              <a:rPr lang="en-US" sz="2400" dirty="0"/>
              <a:t>Gauss.</a:t>
            </a:r>
          </a:p>
        </p:txBody>
      </p:sp>
      <p:graphicFrame>
        <p:nvGraphicFramePr>
          <p:cNvPr id="72706" name="Object 2"/>
          <p:cNvGraphicFramePr>
            <a:graphicFrameLocks noChangeAspect="1"/>
          </p:cNvGraphicFramePr>
          <p:nvPr>
            <p:extLst>
              <p:ext uri="{D42A27DB-BD31-4B8C-83A1-F6EECF244321}">
                <p14:modId xmlns:p14="http://schemas.microsoft.com/office/powerpoint/2010/main" val="2711640873"/>
              </p:ext>
            </p:extLst>
          </p:nvPr>
        </p:nvGraphicFramePr>
        <p:xfrm>
          <a:off x="3378994" y="2233161"/>
          <a:ext cx="2386013" cy="1370013"/>
        </p:xfrm>
        <a:graphic>
          <a:graphicData uri="http://schemas.openxmlformats.org/presentationml/2006/ole">
            <mc:AlternateContent xmlns:mc="http://schemas.openxmlformats.org/markup-compatibility/2006">
              <mc:Choice xmlns:v="urn:schemas-microsoft-com:vml" Requires="v">
                <p:oleObj name="Equation" r:id="rId2" imgW="1193760" imgH="685800" progId="Equation.DSMT4">
                  <p:embed/>
                </p:oleObj>
              </mc:Choice>
              <mc:Fallback>
                <p:oleObj name="Equation" r:id="rId2" imgW="1193760" imgH="685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994" y="2233161"/>
                        <a:ext cx="2386013"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Ομογενή Γραμμικά Συστήματα</a:t>
            </a:r>
            <a:endParaRPr lang="en-US" dirty="0"/>
          </a:p>
        </p:txBody>
      </p:sp>
      <p:sp>
        <p:nvSpPr>
          <p:cNvPr id="3" name="2 - Θέση περιεχομένου"/>
          <p:cNvSpPr>
            <a:spLocks noGrp="1"/>
          </p:cNvSpPr>
          <p:nvPr>
            <p:ph idx="1"/>
          </p:nvPr>
        </p:nvSpPr>
        <p:spPr>
          <a:xfrm>
            <a:off x="457200" y="1357200"/>
            <a:ext cx="8229600" cy="4770000"/>
          </a:xfrm>
        </p:spPr>
        <p:txBody>
          <a:bodyPr/>
          <a:lstStyle/>
          <a:p>
            <a:pPr>
              <a:buNone/>
            </a:pPr>
            <a:r>
              <a:rPr lang="el-GR" sz="2200" b="1" dirty="0"/>
              <a:t>Λύση: </a:t>
            </a:r>
            <a:r>
              <a:rPr lang="el-GR" sz="2200" dirty="0"/>
              <a:t>Χρησιμοποιούμε τους ακόλουθους μετασχηματισμούς: </a:t>
            </a:r>
          </a:p>
          <a:p>
            <a:endParaRPr lang="el-GR" dirty="0"/>
          </a:p>
        </p:txBody>
      </p:sp>
      <p:graphicFrame>
        <p:nvGraphicFramePr>
          <p:cNvPr id="73731" name="Object 73730"/>
          <p:cNvGraphicFramePr>
            <a:graphicFrameLocks noChangeAspect="1"/>
          </p:cNvGraphicFramePr>
          <p:nvPr>
            <p:extLst>
              <p:ext uri="{D42A27DB-BD31-4B8C-83A1-F6EECF244321}">
                <p14:modId xmlns:p14="http://schemas.microsoft.com/office/powerpoint/2010/main" val="3294612093"/>
              </p:ext>
            </p:extLst>
          </p:nvPr>
        </p:nvGraphicFramePr>
        <p:xfrm>
          <a:off x="571472" y="1714488"/>
          <a:ext cx="3044825" cy="4340225"/>
        </p:xfrm>
        <a:graphic>
          <a:graphicData uri="http://schemas.openxmlformats.org/presentationml/2006/ole">
            <mc:AlternateContent xmlns:mc="http://schemas.openxmlformats.org/markup-compatibility/2006">
              <mc:Choice xmlns:v="urn:schemas-microsoft-com:vml" Requires="v">
                <p:oleObj name="Equation" r:id="rId2" imgW="2031840" imgH="2895480" progId="Equation.DSMT4">
                  <p:embed/>
                </p:oleObj>
              </mc:Choice>
              <mc:Fallback>
                <p:oleObj name="Equation" r:id="rId2" imgW="2031840" imgH="28954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72" y="1714488"/>
                        <a:ext cx="3044825"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5 - TextBox"/>
          <p:cNvSpPr txBox="1"/>
          <p:nvPr/>
        </p:nvSpPr>
        <p:spPr>
          <a:xfrm>
            <a:off x="3929058" y="2214554"/>
            <a:ext cx="4929222" cy="2616101"/>
          </a:xfrm>
          <a:prstGeom prst="rect">
            <a:avLst/>
          </a:prstGeom>
          <a:noFill/>
        </p:spPr>
        <p:txBody>
          <a:bodyPr wrap="square" rtlCol="0">
            <a:spAutoFit/>
          </a:bodyPr>
          <a:lstStyle/>
          <a:p>
            <a:pPr>
              <a:buFont typeface="Wingdings" pitchFamily="2" charset="2"/>
              <a:buChar char="Ø"/>
            </a:pPr>
            <a:r>
              <a:rPr lang="el-GR" sz="2200" dirty="0"/>
              <a:t> Έχουμε άπειρες λύσεις, επειδή </a:t>
            </a:r>
          </a:p>
          <a:p>
            <a:pPr>
              <a:spcBef>
                <a:spcPts val="1200"/>
              </a:spcBef>
              <a:buFont typeface="Wingdings" pitchFamily="2" charset="2"/>
              <a:buChar char="Ø"/>
            </a:pPr>
            <a:r>
              <a:rPr lang="el-GR" sz="2200" dirty="0"/>
              <a:t> Αν υποθέσουμε ότι              τότε </a:t>
            </a:r>
          </a:p>
          <a:p>
            <a:r>
              <a:rPr lang="el-GR" sz="2200" dirty="0"/>
              <a:t>                                            </a:t>
            </a:r>
          </a:p>
          <a:p>
            <a:endParaRPr lang="el-GR" sz="2200" dirty="0"/>
          </a:p>
          <a:p>
            <a:endParaRPr lang="el-GR" sz="2200" dirty="0"/>
          </a:p>
          <a:p>
            <a:pPr marL="263525"/>
            <a:r>
              <a:rPr lang="el-GR" sz="2200" dirty="0"/>
              <a:t>όπου     είναι ένας αυθαίρετος       αριθμός.</a:t>
            </a:r>
            <a:endParaRPr lang="en-US" sz="2200" dirty="0"/>
          </a:p>
        </p:txBody>
      </p:sp>
      <p:graphicFrame>
        <p:nvGraphicFramePr>
          <p:cNvPr id="73732" name="Object 4"/>
          <p:cNvGraphicFramePr>
            <a:graphicFrameLocks noChangeAspect="1"/>
          </p:cNvGraphicFramePr>
          <p:nvPr>
            <p:extLst>
              <p:ext uri="{D42A27DB-BD31-4B8C-83A1-F6EECF244321}">
                <p14:modId xmlns:p14="http://schemas.microsoft.com/office/powerpoint/2010/main" val="1553715700"/>
              </p:ext>
            </p:extLst>
          </p:nvPr>
        </p:nvGraphicFramePr>
        <p:xfrm>
          <a:off x="7859599" y="2256119"/>
          <a:ext cx="911225" cy="409575"/>
        </p:xfrm>
        <a:graphic>
          <a:graphicData uri="http://schemas.openxmlformats.org/presentationml/2006/ole">
            <mc:AlternateContent xmlns:mc="http://schemas.openxmlformats.org/markup-compatibility/2006">
              <mc:Choice xmlns:v="urn:schemas-microsoft-com:vml" Requires="v">
                <p:oleObj name="Equation" r:id="rId4" imgW="507960" imgH="228600" progId="Equation.DSMT4">
                  <p:embed/>
                </p:oleObj>
              </mc:Choice>
              <mc:Fallback>
                <p:oleObj name="Equation" r:id="rId4" imgW="507960" imgH="2286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9599" y="2256119"/>
                        <a:ext cx="911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3" name="Object 5"/>
          <p:cNvGraphicFramePr>
            <a:graphicFrameLocks noChangeAspect="1"/>
          </p:cNvGraphicFramePr>
          <p:nvPr>
            <p:extLst>
              <p:ext uri="{D42A27DB-BD31-4B8C-83A1-F6EECF244321}">
                <p14:modId xmlns:p14="http://schemas.microsoft.com/office/powerpoint/2010/main" val="4130518248"/>
              </p:ext>
            </p:extLst>
          </p:nvPr>
        </p:nvGraphicFramePr>
        <p:xfrm>
          <a:off x="6516216" y="2708920"/>
          <a:ext cx="773112" cy="409575"/>
        </p:xfrm>
        <a:graphic>
          <a:graphicData uri="http://schemas.openxmlformats.org/presentationml/2006/ole">
            <mc:AlternateContent xmlns:mc="http://schemas.openxmlformats.org/markup-compatibility/2006">
              <mc:Choice xmlns:v="urn:schemas-microsoft-com:vml" Requires="v">
                <p:oleObj name="Equation" r:id="rId6" imgW="431640" imgH="228600" progId="Equation.DSMT4">
                  <p:embed/>
                </p:oleObj>
              </mc:Choice>
              <mc:Fallback>
                <p:oleObj name="Equation" r:id="rId6" imgW="431640" imgH="2286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216" y="2708920"/>
                        <a:ext cx="773112"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4" name="Object 6"/>
          <p:cNvGraphicFramePr>
            <a:graphicFrameLocks noChangeAspect="1"/>
          </p:cNvGraphicFramePr>
          <p:nvPr>
            <p:extLst>
              <p:ext uri="{D42A27DB-BD31-4B8C-83A1-F6EECF244321}">
                <p14:modId xmlns:p14="http://schemas.microsoft.com/office/powerpoint/2010/main" val="2358866185"/>
              </p:ext>
            </p:extLst>
          </p:nvPr>
        </p:nvGraphicFramePr>
        <p:xfrm>
          <a:off x="5014913" y="3154366"/>
          <a:ext cx="2105025" cy="846138"/>
        </p:xfrm>
        <a:graphic>
          <a:graphicData uri="http://schemas.openxmlformats.org/presentationml/2006/ole">
            <mc:AlternateContent xmlns:mc="http://schemas.openxmlformats.org/markup-compatibility/2006">
              <mc:Choice xmlns:v="urn:schemas-microsoft-com:vml" Requires="v">
                <p:oleObj name="Equation" r:id="rId8" imgW="1168200" imgH="469800" progId="Equation.DSMT4">
                  <p:embed/>
                </p:oleObj>
              </mc:Choice>
              <mc:Fallback>
                <p:oleObj name="Equation" r:id="rId8" imgW="1168200" imgH="469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4913" y="3154366"/>
                        <a:ext cx="2105025"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5" name="Object 7"/>
          <p:cNvGraphicFramePr>
            <a:graphicFrameLocks noChangeAspect="1"/>
          </p:cNvGraphicFramePr>
          <p:nvPr>
            <p:extLst>
              <p:ext uri="{D42A27DB-BD31-4B8C-83A1-F6EECF244321}">
                <p14:modId xmlns:p14="http://schemas.microsoft.com/office/powerpoint/2010/main" val="151280385"/>
              </p:ext>
            </p:extLst>
          </p:nvPr>
        </p:nvGraphicFramePr>
        <p:xfrm>
          <a:off x="4936556" y="4164452"/>
          <a:ext cx="204788" cy="250825"/>
        </p:xfrm>
        <a:graphic>
          <a:graphicData uri="http://schemas.openxmlformats.org/presentationml/2006/ole">
            <mc:AlternateContent xmlns:mc="http://schemas.openxmlformats.org/markup-compatibility/2006">
              <mc:Choice xmlns:v="urn:schemas-microsoft-com:vml" Requires="v">
                <p:oleObj name="Equation" r:id="rId10" imgW="114120" imgH="139680" progId="Equation.DSMT4">
                  <p:embed/>
                </p:oleObj>
              </mc:Choice>
              <mc:Fallback>
                <p:oleObj name="Equation" r:id="rId10" imgW="114120" imgH="1396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6556" y="4164452"/>
                        <a:ext cx="2047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10 - Ορθογώνιο"/>
          <p:cNvSpPr/>
          <p:nvPr/>
        </p:nvSpPr>
        <p:spPr>
          <a:xfrm>
            <a:off x="629055" y="2444886"/>
            <a:ext cx="285752"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11 - Ορθογώνιο"/>
          <p:cNvSpPr/>
          <p:nvPr/>
        </p:nvSpPr>
        <p:spPr>
          <a:xfrm>
            <a:off x="629055" y="4272401"/>
            <a:ext cx="285752"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2 - Ορθογώνιο"/>
          <p:cNvSpPr/>
          <p:nvPr/>
        </p:nvSpPr>
        <p:spPr>
          <a:xfrm>
            <a:off x="939951" y="5724142"/>
            <a:ext cx="285752"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13 - Στρογγυλεμένο ορθογώνιο"/>
          <p:cNvSpPr/>
          <p:nvPr/>
        </p:nvSpPr>
        <p:spPr>
          <a:xfrm>
            <a:off x="3891250" y="2132856"/>
            <a:ext cx="4929222" cy="2714644"/>
          </a:xfrm>
          <a:prstGeom prst="roundRect">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Ομογενή Γραμμικά Συστήματα</a:t>
            </a:r>
            <a:endParaRPr lang="en-US" dirty="0"/>
          </a:p>
        </p:txBody>
      </p:sp>
      <p:sp>
        <p:nvSpPr>
          <p:cNvPr id="3" name="2 - Θέση περιεχομένου"/>
          <p:cNvSpPr>
            <a:spLocks noGrp="1"/>
          </p:cNvSpPr>
          <p:nvPr>
            <p:ph idx="1"/>
          </p:nvPr>
        </p:nvSpPr>
        <p:spPr>
          <a:xfrm>
            <a:off x="457200" y="1516520"/>
            <a:ext cx="8229600" cy="4770000"/>
          </a:xfrm>
        </p:spPr>
        <p:txBody>
          <a:bodyPr anchor="ctr" anchorCtr="0">
            <a:normAutofit/>
          </a:bodyPr>
          <a:lstStyle/>
          <a:p>
            <a:pPr>
              <a:spcBef>
                <a:spcPts val="1800"/>
              </a:spcBef>
            </a:pPr>
            <a:r>
              <a:rPr lang="el-GR" sz="2400" dirty="0"/>
              <a:t>Είδαμε στην προηγούμενη εφαρμογή πως το συγκεκριμένο ομογενές σύστημα έχει μία </a:t>
            </a:r>
            <a:r>
              <a:rPr lang="el-GR" sz="2400" b="1" dirty="0" err="1"/>
              <a:t>μονοπαραμετρική</a:t>
            </a:r>
            <a:r>
              <a:rPr lang="el-GR" sz="2400" dirty="0"/>
              <a:t> </a:t>
            </a:r>
            <a:r>
              <a:rPr lang="el-GR" sz="2400" b="1" dirty="0"/>
              <a:t>απειρία</a:t>
            </a:r>
            <a:r>
              <a:rPr lang="el-GR" sz="2400" dirty="0"/>
              <a:t> </a:t>
            </a:r>
            <a:r>
              <a:rPr lang="el-GR" sz="2400" b="1" dirty="0"/>
              <a:t>λύσεων</a:t>
            </a:r>
            <a:r>
              <a:rPr lang="el-GR" sz="2400" dirty="0"/>
              <a:t>.</a:t>
            </a:r>
          </a:p>
          <a:p>
            <a:pPr>
              <a:spcBef>
                <a:spcPts val="1800"/>
              </a:spcBef>
            </a:pPr>
            <a:r>
              <a:rPr lang="el-GR" sz="2400" dirty="0"/>
              <a:t>Ο λόγος είναι ότι οι εξισώσεις του συστήματος είναι γραμμικά εξαρτημένες.</a:t>
            </a:r>
          </a:p>
          <a:p>
            <a:pPr>
              <a:spcBef>
                <a:spcPts val="1800"/>
              </a:spcBef>
            </a:pPr>
            <a:r>
              <a:rPr lang="el-GR" sz="2400" dirty="0"/>
              <a:t>Αυτό ισοδυναμεί με τη μηδενική τιμή της ορίζουσας των συντελεστών των αγνώστων.</a:t>
            </a:r>
          </a:p>
          <a:p>
            <a:pPr>
              <a:spcBef>
                <a:spcPts val="1800"/>
              </a:spcBef>
            </a:pPr>
            <a:r>
              <a:rPr lang="el-GR" sz="2400" dirty="0"/>
              <a:t>Διαφορετικά το σύστημα θα δεχόταν μόνο την τετριμμένη λύση.</a:t>
            </a:r>
            <a:endParaRPr lang="en-US" sz="2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Υπολογισμός Ορίζουσας</a:t>
            </a:r>
            <a:endParaRPr lang="en-US" dirty="0"/>
          </a:p>
        </p:txBody>
      </p:sp>
      <p:sp>
        <p:nvSpPr>
          <p:cNvPr id="3" name="2 - Θέση περιεχομένου"/>
          <p:cNvSpPr>
            <a:spLocks noGrp="1"/>
          </p:cNvSpPr>
          <p:nvPr>
            <p:ph idx="1"/>
          </p:nvPr>
        </p:nvSpPr>
        <p:spPr>
          <a:xfrm>
            <a:off x="457200" y="1516520"/>
            <a:ext cx="8229600" cy="4770000"/>
          </a:xfrm>
        </p:spPr>
        <p:txBody>
          <a:bodyPr>
            <a:normAutofit/>
          </a:bodyPr>
          <a:lstStyle/>
          <a:p>
            <a:pPr>
              <a:buNone/>
            </a:pPr>
            <a:r>
              <a:rPr lang="el-GR" sz="2400" dirty="0"/>
              <a:t>Για την τιμή της ορίζουσας του μητρώου       ισχύει:</a:t>
            </a:r>
          </a:p>
          <a:p>
            <a:endParaRPr lang="en-US" sz="2400" dirty="0"/>
          </a:p>
          <a:p>
            <a:endParaRPr lang="en-US" sz="2400" dirty="0"/>
          </a:p>
          <a:p>
            <a:endParaRPr lang="en-US" sz="2400" dirty="0"/>
          </a:p>
          <a:p>
            <a:endParaRPr lang="en-US" sz="2400" dirty="0"/>
          </a:p>
          <a:p>
            <a:endParaRPr lang="en-US" sz="2400" dirty="0"/>
          </a:p>
          <a:p>
            <a:endParaRPr lang="en-US" sz="2400" dirty="0"/>
          </a:p>
          <a:p>
            <a:pPr marL="0" indent="0">
              <a:buNone/>
            </a:pPr>
            <a:r>
              <a:rPr lang="el-GR" sz="2400" dirty="0"/>
              <a:t>όπου      το πλήθος των εναλλαγών γραμμών σε όλη τη διαδικασία της απαλοιφής </a:t>
            </a:r>
            <a:r>
              <a:rPr lang="en-US" sz="2400" dirty="0"/>
              <a:t>Gauss.</a:t>
            </a:r>
          </a:p>
        </p:txBody>
      </p:sp>
      <p:graphicFrame>
        <p:nvGraphicFramePr>
          <p:cNvPr id="74754" name="Object 2"/>
          <p:cNvGraphicFramePr>
            <a:graphicFrameLocks noChangeAspect="1"/>
          </p:cNvGraphicFramePr>
          <p:nvPr>
            <p:extLst>
              <p:ext uri="{D42A27DB-BD31-4B8C-83A1-F6EECF244321}">
                <p14:modId xmlns:p14="http://schemas.microsoft.com/office/powerpoint/2010/main" val="1443639225"/>
              </p:ext>
            </p:extLst>
          </p:nvPr>
        </p:nvGraphicFramePr>
        <p:xfrm>
          <a:off x="5638952" y="1572038"/>
          <a:ext cx="306388" cy="331788"/>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952" y="1572038"/>
                        <a:ext cx="30638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5" name="Object 3"/>
          <p:cNvGraphicFramePr>
            <a:graphicFrameLocks noChangeAspect="1"/>
          </p:cNvGraphicFramePr>
          <p:nvPr>
            <p:extLst>
              <p:ext uri="{D42A27DB-BD31-4B8C-83A1-F6EECF244321}">
                <p14:modId xmlns:p14="http://schemas.microsoft.com/office/powerpoint/2010/main" val="3243413802"/>
              </p:ext>
            </p:extLst>
          </p:nvPr>
        </p:nvGraphicFramePr>
        <p:xfrm>
          <a:off x="214282" y="2281811"/>
          <a:ext cx="8580438" cy="1878013"/>
        </p:xfrm>
        <a:graphic>
          <a:graphicData uri="http://schemas.openxmlformats.org/presentationml/2006/ole">
            <mc:AlternateContent xmlns:mc="http://schemas.openxmlformats.org/markup-compatibility/2006">
              <mc:Choice xmlns:v="urn:schemas-microsoft-com:vml" Requires="v">
                <p:oleObj name="Equation" r:id="rId4" imgW="4292280" imgH="939600" progId="Equation.DSMT4">
                  <p:embed/>
                </p:oleObj>
              </mc:Choice>
              <mc:Fallback>
                <p:oleObj name="Equation" r:id="rId4" imgW="4292280" imgH="939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82" y="2281811"/>
                        <a:ext cx="8580438"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6" name="Object 4"/>
          <p:cNvGraphicFramePr>
            <a:graphicFrameLocks noChangeAspect="1"/>
          </p:cNvGraphicFramePr>
          <p:nvPr>
            <p:extLst>
              <p:ext uri="{D42A27DB-BD31-4B8C-83A1-F6EECF244321}">
                <p14:modId xmlns:p14="http://schemas.microsoft.com/office/powerpoint/2010/main" val="2697439417"/>
              </p:ext>
            </p:extLst>
          </p:nvPr>
        </p:nvGraphicFramePr>
        <p:xfrm>
          <a:off x="1279363" y="4646035"/>
          <a:ext cx="255588" cy="357188"/>
        </p:xfrm>
        <a:graphic>
          <a:graphicData uri="http://schemas.openxmlformats.org/presentationml/2006/ole">
            <mc:AlternateContent xmlns:mc="http://schemas.openxmlformats.org/markup-compatibility/2006">
              <mc:Choice xmlns:v="urn:schemas-microsoft-com:vml" Requires="v">
                <p:oleObj name="Equation" r:id="rId6" imgW="126720" imgH="177480" progId="Equation.DSMT4">
                  <p:embed/>
                </p:oleObj>
              </mc:Choice>
              <mc:Fallback>
                <p:oleObj name="Equation" r:id="rId6" imgW="12672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9363" y="4646035"/>
                        <a:ext cx="255588"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a:t>Επίλυση Πολλών Γραμμικών Συστημάτων με το Ίδιο Μητρώο Συντελεστών των Αγνώστων και Εύρεση Αντιστρόφου</a:t>
            </a:r>
          </a:p>
        </p:txBody>
      </p:sp>
      <p:sp>
        <p:nvSpPr>
          <p:cNvPr id="3" name="2 - Θέση περιεχομένου"/>
          <p:cNvSpPr>
            <a:spLocks noGrp="1"/>
          </p:cNvSpPr>
          <p:nvPr>
            <p:ph idx="1"/>
          </p:nvPr>
        </p:nvSpPr>
        <p:spPr>
          <a:xfrm>
            <a:off x="457200" y="1689119"/>
            <a:ext cx="8229600" cy="4525963"/>
          </a:xfrm>
        </p:spPr>
        <p:txBody>
          <a:bodyPr>
            <a:normAutofit/>
          </a:bodyPr>
          <a:lstStyle/>
          <a:p>
            <a:pPr>
              <a:spcBef>
                <a:spcPts val="1200"/>
              </a:spcBef>
            </a:pPr>
            <a:r>
              <a:rPr lang="el-GR" sz="2000" dirty="0"/>
              <a:t>Έστω το σύνολο των συστημάτων γραμμικών εξισώσεων:</a:t>
            </a:r>
          </a:p>
          <a:p>
            <a:pPr>
              <a:spcBef>
                <a:spcPts val="1200"/>
              </a:spcBef>
              <a:buNone/>
            </a:pPr>
            <a:endParaRPr lang="en-US" sz="2000" dirty="0"/>
          </a:p>
          <a:p>
            <a:pPr>
              <a:spcBef>
                <a:spcPts val="600"/>
              </a:spcBef>
              <a:buNone/>
            </a:pPr>
            <a:r>
              <a:rPr lang="en-US" sz="2000" dirty="0"/>
              <a:t>	</a:t>
            </a:r>
            <a:r>
              <a:rPr lang="el-GR" sz="2000" dirty="0"/>
              <a:t>όπου        και        είναι τα διανύσματα στήλες των αγνώστων και των δεύτερων μελών του    -οστού συστήματος, και όπου το     εκφράζει το πλήθος των συστημάτων.</a:t>
            </a:r>
          </a:p>
          <a:p>
            <a:pPr>
              <a:spcBef>
                <a:spcPts val="1800"/>
              </a:spcBef>
            </a:pPr>
            <a:r>
              <a:rPr lang="el-GR" sz="2000" dirty="0"/>
              <a:t>Για να αποφευχθεί η επανάληψη της ίδιας διαδικασίας για την </a:t>
            </a:r>
            <a:r>
              <a:rPr lang="el-GR" sz="2000" dirty="0" err="1"/>
              <a:t>τριγωνοποίηση</a:t>
            </a:r>
            <a:r>
              <a:rPr lang="el-GR" sz="2000" dirty="0"/>
              <a:t> του      χρησιμοποιείται το επαυξημένο μητρώο:</a:t>
            </a:r>
          </a:p>
          <a:p>
            <a:pPr>
              <a:spcBef>
                <a:spcPts val="1200"/>
              </a:spcBef>
            </a:pPr>
            <a:endParaRPr lang="el-GR" sz="2000" dirty="0"/>
          </a:p>
        </p:txBody>
      </p:sp>
      <p:graphicFrame>
        <p:nvGraphicFramePr>
          <p:cNvPr id="97282" name="Object 2"/>
          <p:cNvGraphicFramePr>
            <a:graphicFrameLocks noChangeAspect="1"/>
          </p:cNvGraphicFramePr>
          <p:nvPr>
            <p:extLst>
              <p:ext uri="{D42A27DB-BD31-4B8C-83A1-F6EECF244321}">
                <p14:modId xmlns:p14="http://schemas.microsoft.com/office/powerpoint/2010/main" val="2121493680"/>
              </p:ext>
            </p:extLst>
          </p:nvPr>
        </p:nvGraphicFramePr>
        <p:xfrm>
          <a:off x="3306763" y="2071688"/>
          <a:ext cx="2530475" cy="454025"/>
        </p:xfrm>
        <a:graphic>
          <a:graphicData uri="http://schemas.openxmlformats.org/presentationml/2006/ole">
            <mc:AlternateContent xmlns:mc="http://schemas.openxmlformats.org/markup-compatibility/2006">
              <mc:Choice xmlns:v="urn:schemas-microsoft-com:vml" Requires="v">
                <p:oleObj name="Equation" r:id="rId2" imgW="1485720" imgH="266400" progId="Equation.DSMT4">
                  <p:embed/>
                </p:oleObj>
              </mc:Choice>
              <mc:Fallback>
                <p:oleObj name="Equation" r:id="rId2" imgW="1485720" imgH="266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6763" y="2071688"/>
                        <a:ext cx="25304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3" name="Object 3"/>
          <p:cNvGraphicFramePr>
            <a:graphicFrameLocks noChangeAspect="1"/>
          </p:cNvGraphicFramePr>
          <p:nvPr>
            <p:extLst>
              <p:ext uri="{D42A27DB-BD31-4B8C-83A1-F6EECF244321}">
                <p14:modId xmlns:p14="http://schemas.microsoft.com/office/powerpoint/2010/main" val="4236768524"/>
              </p:ext>
            </p:extLst>
          </p:nvPr>
        </p:nvGraphicFramePr>
        <p:xfrm>
          <a:off x="1481648" y="2511595"/>
          <a:ext cx="409575" cy="366713"/>
        </p:xfrm>
        <a:graphic>
          <a:graphicData uri="http://schemas.openxmlformats.org/presentationml/2006/ole">
            <mc:AlternateContent xmlns:mc="http://schemas.openxmlformats.org/markup-compatibility/2006">
              <mc:Choice xmlns:v="urn:schemas-microsoft-com:vml" Requires="v">
                <p:oleObj name="Equation" r:id="rId4" imgW="241200" imgH="215640" progId="Equation.DSMT4">
                  <p:embed/>
                </p:oleObj>
              </mc:Choice>
              <mc:Fallback>
                <p:oleObj name="Equation" r:id="rId4" imgW="241200" imgH="215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1648" y="2511595"/>
                        <a:ext cx="409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4" name="Object 4"/>
          <p:cNvGraphicFramePr>
            <a:graphicFrameLocks noChangeAspect="1"/>
          </p:cNvGraphicFramePr>
          <p:nvPr>
            <p:extLst>
              <p:ext uri="{D42A27DB-BD31-4B8C-83A1-F6EECF244321}">
                <p14:modId xmlns:p14="http://schemas.microsoft.com/office/powerpoint/2010/main" val="3313389643"/>
              </p:ext>
            </p:extLst>
          </p:nvPr>
        </p:nvGraphicFramePr>
        <p:xfrm>
          <a:off x="2274872" y="2515299"/>
          <a:ext cx="409575" cy="366712"/>
        </p:xfrm>
        <a:graphic>
          <a:graphicData uri="http://schemas.openxmlformats.org/presentationml/2006/ole">
            <mc:AlternateContent xmlns:mc="http://schemas.openxmlformats.org/markup-compatibility/2006">
              <mc:Choice xmlns:v="urn:schemas-microsoft-com:vml" Requires="v">
                <p:oleObj name="Equation" r:id="rId6" imgW="241200" imgH="215640" progId="Equation.DSMT4">
                  <p:embed/>
                </p:oleObj>
              </mc:Choice>
              <mc:Fallback>
                <p:oleObj name="Equation" r:id="rId6" imgW="241200" imgH="2156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4872" y="2515299"/>
                        <a:ext cx="409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5" name="Object 5"/>
          <p:cNvGraphicFramePr>
            <a:graphicFrameLocks noChangeAspect="1"/>
          </p:cNvGraphicFramePr>
          <p:nvPr>
            <p:extLst>
              <p:ext uri="{D42A27DB-BD31-4B8C-83A1-F6EECF244321}">
                <p14:modId xmlns:p14="http://schemas.microsoft.com/office/powerpoint/2010/main" val="2341401715"/>
              </p:ext>
            </p:extLst>
          </p:nvPr>
        </p:nvGraphicFramePr>
        <p:xfrm>
          <a:off x="3062631" y="2906356"/>
          <a:ext cx="215900" cy="323850"/>
        </p:xfrm>
        <a:graphic>
          <a:graphicData uri="http://schemas.openxmlformats.org/presentationml/2006/ole">
            <mc:AlternateContent xmlns:mc="http://schemas.openxmlformats.org/markup-compatibility/2006">
              <mc:Choice xmlns:v="urn:schemas-microsoft-com:vml" Requires="v">
                <p:oleObj name="Equation" r:id="rId8" imgW="126720" imgH="190440" progId="Equation.DSMT4">
                  <p:embed/>
                </p:oleObj>
              </mc:Choice>
              <mc:Fallback>
                <p:oleObj name="Equation" r:id="rId8" imgW="126720" imgH="1904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62631" y="2906356"/>
                        <a:ext cx="2159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6" name="Object 6"/>
          <p:cNvGraphicFramePr>
            <a:graphicFrameLocks noChangeAspect="1"/>
          </p:cNvGraphicFramePr>
          <p:nvPr>
            <p:extLst>
              <p:ext uri="{D42A27DB-BD31-4B8C-83A1-F6EECF244321}">
                <p14:modId xmlns:p14="http://schemas.microsoft.com/office/powerpoint/2010/main" val="4174803886"/>
              </p:ext>
            </p:extLst>
          </p:nvPr>
        </p:nvGraphicFramePr>
        <p:xfrm>
          <a:off x="6694680" y="2880074"/>
          <a:ext cx="215900" cy="301625"/>
        </p:xfrm>
        <a:graphic>
          <a:graphicData uri="http://schemas.openxmlformats.org/presentationml/2006/ole">
            <mc:AlternateContent xmlns:mc="http://schemas.openxmlformats.org/markup-compatibility/2006">
              <mc:Choice xmlns:v="urn:schemas-microsoft-com:vml" Requires="v">
                <p:oleObj name="Equation" r:id="rId10" imgW="126720" imgH="177480" progId="Equation.DSMT4">
                  <p:embed/>
                </p:oleObj>
              </mc:Choice>
              <mc:Fallback>
                <p:oleObj name="Equation" r:id="rId10" imgW="126720" imgH="1774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94680" y="2880074"/>
                        <a:ext cx="2159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7" name="Object 7"/>
          <p:cNvGraphicFramePr>
            <a:graphicFrameLocks noChangeAspect="1"/>
          </p:cNvGraphicFramePr>
          <p:nvPr>
            <p:extLst>
              <p:ext uri="{D42A27DB-BD31-4B8C-83A1-F6EECF244321}">
                <p14:modId xmlns:p14="http://schemas.microsoft.com/office/powerpoint/2010/main" val="189706727"/>
              </p:ext>
            </p:extLst>
          </p:nvPr>
        </p:nvGraphicFramePr>
        <p:xfrm>
          <a:off x="2928206" y="4009627"/>
          <a:ext cx="258762" cy="279400"/>
        </p:xfrm>
        <a:graphic>
          <a:graphicData uri="http://schemas.openxmlformats.org/presentationml/2006/ole">
            <mc:AlternateContent xmlns:mc="http://schemas.openxmlformats.org/markup-compatibility/2006">
              <mc:Choice xmlns:v="urn:schemas-microsoft-com:vml" Requires="v">
                <p:oleObj name="Equation" r:id="rId12" imgW="152280" imgH="164880" progId="Equation.DSMT4">
                  <p:embed/>
                </p:oleObj>
              </mc:Choice>
              <mc:Fallback>
                <p:oleObj name="Equation" r:id="rId12" imgW="152280" imgH="1648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8206" y="4009627"/>
                        <a:ext cx="258762"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8" name="Object 8"/>
          <p:cNvGraphicFramePr>
            <a:graphicFrameLocks noChangeAspect="1"/>
          </p:cNvGraphicFramePr>
          <p:nvPr>
            <p:extLst>
              <p:ext uri="{D42A27DB-BD31-4B8C-83A1-F6EECF244321}">
                <p14:modId xmlns:p14="http://schemas.microsoft.com/office/powerpoint/2010/main" val="2662570158"/>
              </p:ext>
            </p:extLst>
          </p:nvPr>
        </p:nvGraphicFramePr>
        <p:xfrm>
          <a:off x="933450" y="4373581"/>
          <a:ext cx="7277100" cy="1770063"/>
        </p:xfrm>
        <a:graphic>
          <a:graphicData uri="http://schemas.openxmlformats.org/presentationml/2006/ole">
            <mc:AlternateContent xmlns:mc="http://schemas.openxmlformats.org/markup-compatibility/2006">
              <mc:Choice xmlns:v="urn:schemas-microsoft-com:vml" Requires="v">
                <p:oleObj name="Equation" r:id="rId14" imgW="4279680" imgH="1041120" progId="Equation.DSMT4">
                  <p:embed/>
                </p:oleObj>
              </mc:Choice>
              <mc:Fallback>
                <p:oleObj name="Equation" r:id="rId14" imgW="4279680" imgH="104112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3450" y="4373581"/>
                        <a:ext cx="7277100" cy="177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57200" y="1357200"/>
            <a:ext cx="8229600" cy="4770000"/>
          </a:xfrm>
        </p:spPr>
        <p:txBody>
          <a:bodyPr>
            <a:noAutofit/>
          </a:bodyPr>
          <a:lstStyle/>
          <a:p>
            <a:r>
              <a:rPr lang="el-GR" sz="2200" dirty="0"/>
              <a:t>Ένα           μητρώο γράφεται και ως </a:t>
            </a:r>
          </a:p>
          <a:p>
            <a:pPr lvl="1">
              <a:spcBef>
                <a:spcPts val="1200"/>
              </a:spcBef>
            </a:pPr>
            <a:r>
              <a:rPr lang="el-GR" sz="2000" dirty="0"/>
              <a:t>Αν τα στοιχεία του είναι μιγαδικοί αριθμοί, συμβολίζεται ως </a:t>
            </a:r>
          </a:p>
          <a:p>
            <a:pPr lvl="1">
              <a:spcBef>
                <a:spcPts val="1200"/>
              </a:spcBef>
            </a:pPr>
            <a:r>
              <a:rPr lang="el-GR" sz="2000" dirty="0"/>
              <a:t>Αν τα στοιχεία του είναι πραγματικοί αριθμοί συμβολίζεται ως </a:t>
            </a:r>
          </a:p>
          <a:p>
            <a:pPr>
              <a:spcBef>
                <a:spcPts val="2400"/>
              </a:spcBef>
            </a:pPr>
            <a:r>
              <a:rPr lang="el-GR" sz="2200" b="1" dirty="0"/>
              <a:t>Ορισμός: </a:t>
            </a:r>
            <a:r>
              <a:rPr lang="el-GR" sz="2200" dirty="0"/>
              <a:t>Ανάλογα με την πυκνότητα των μηδενικών στοιχείων σε ένα μητρώο, τα μητρώα διακρίνονται σε </a:t>
            </a:r>
            <a:r>
              <a:rPr lang="el-GR" sz="2200" b="1" dirty="0"/>
              <a:t>αραιά</a:t>
            </a:r>
            <a:r>
              <a:rPr lang="el-GR" sz="2200" dirty="0"/>
              <a:t> ή </a:t>
            </a:r>
            <a:r>
              <a:rPr lang="el-GR" sz="2200" b="1" dirty="0"/>
              <a:t>σποραδικά</a:t>
            </a:r>
            <a:r>
              <a:rPr lang="el-GR" sz="2200" dirty="0"/>
              <a:t> μητρώα αν το πλήθος των μη μηδενικών στοιχείων του είναι μικρό. </a:t>
            </a:r>
          </a:p>
          <a:p>
            <a:pPr lvl="1">
              <a:spcBef>
                <a:spcPts val="1200"/>
              </a:spcBef>
            </a:pPr>
            <a:r>
              <a:rPr lang="el-GR" sz="2000" dirty="0"/>
              <a:t>Αν το μητρώο είναι τάξης           τότε θεωρείται </a:t>
            </a:r>
            <a:r>
              <a:rPr lang="el-GR" sz="2000" b="1" dirty="0"/>
              <a:t>αραιό</a:t>
            </a:r>
            <a:r>
              <a:rPr lang="el-GR" sz="2000" dirty="0"/>
              <a:t> αν το πλήθος των μη μηδενικών στοιχείων του είναι της τάξης  </a:t>
            </a:r>
          </a:p>
          <a:p>
            <a:pPr lvl="1">
              <a:spcBef>
                <a:spcPts val="1200"/>
              </a:spcBef>
            </a:pPr>
            <a:r>
              <a:rPr lang="el-GR" sz="2000" dirty="0"/>
              <a:t>Αν το πλήθος αυτό είναι της τάξης               το μητρώο θεωρείται </a:t>
            </a:r>
            <a:r>
              <a:rPr lang="el-GR" sz="2000" b="1" dirty="0"/>
              <a:t>πυκνό</a:t>
            </a:r>
            <a:r>
              <a:rPr lang="el-GR" sz="2000" dirty="0"/>
              <a:t> ή </a:t>
            </a:r>
            <a:r>
              <a:rPr lang="el-GR" sz="2000" b="1" dirty="0"/>
              <a:t>αποθηκεύσιμο</a:t>
            </a:r>
            <a:r>
              <a:rPr lang="el-GR" sz="2000" dirty="0"/>
              <a:t> και γενικά απαιτεί τόση χωρητικότητα για την αποθήκευσή του όση και η τάξη του.</a:t>
            </a:r>
          </a:p>
        </p:txBody>
      </p:sp>
      <p:graphicFrame>
        <p:nvGraphicFramePr>
          <p:cNvPr id="117763" name="Object 117762"/>
          <p:cNvGraphicFramePr>
            <a:graphicFrameLocks noChangeAspect="1"/>
          </p:cNvGraphicFramePr>
          <p:nvPr>
            <p:extLst>
              <p:ext uri="{D42A27DB-BD31-4B8C-83A1-F6EECF244321}">
                <p14:modId xmlns:p14="http://schemas.microsoft.com/office/powerpoint/2010/main" val="2698420660"/>
              </p:ext>
            </p:extLst>
          </p:nvPr>
        </p:nvGraphicFramePr>
        <p:xfrm>
          <a:off x="1374740" y="1468184"/>
          <a:ext cx="641350" cy="252413"/>
        </p:xfrm>
        <a:graphic>
          <a:graphicData uri="http://schemas.openxmlformats.org/presentationml/2006/ole">
            <mc:AlternateContent xmlns:mc="http://schemas.openxmlformats.org/markup-compatibility/2006">
              <mc:Choice xmlns:v="urn:schemas-microsoft-com:vml" Requires="v">
                <p:oleObj name="Equation" r:id="rId2" imgW="355320" imgH="139680" progId="Equation.DSMT4">
                  <p:embed/>
                </p:oleObj>
              </mc:Choice>
              <mc:Fallback>
                <p:oleObj name="Equation" r:id="rId2" imgW="355320" imgH="139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740" y="1468184"/>
                        <a:ext cx="64135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4" name="Object 4"/>
          <p:cNvGraphicFramePr>
            <a:graphicFrameLocks noChangeAspect="1"/>
          </p:cNvGraphicFramePr>
          <p:nvPr>
            <p:extLst>
              <p:ext uri="{D42A27DB-BD31-4B8C-83A1-F6EECF244321}">
                <p14:modId xmlns:p14="http://schemas.microsoft.com/office/powerpoint/2010/main" val="866226380"/>
              </p:ext>
            </p:extLst>
          </p:nvPr>
        </p:nvGraphicFramePr>
        <p:xfrm>
          <a:off x="4881132" y="1252961"/>
          <a:ext cx="1425575" cy="661988"/>
        </p:xfrm>
        <a:graphic>
          <a:graphicData uri="http://schemas.openxmlformats.org/presentationml/2006/ole">
            <mc:AlternateContent xmlns:mc="http://schemas.openxmlformats.org/markup-compatibility/2006">
              <mc:Choice xmlns:v="urn:schemas-microsoft-com:vml" Requires="v">
                <p:oleObj name="Equation" r:id="rId4" imgW="711000" imgH="330120" progId="Equation.DSMT4">
                  <p:embed/>
                </p:oleObj>
              </mc:Choice>
              <mc:Fallback>
                <p:oleObj name="Equation" r:id="rId4" imgW="711000" imgH="3301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1132" y="1252961"/>
                        <a:ext cx="1425575"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117765" name="Object 5"/>
              <p:cNvSpPr txBox="1"/>
              <p:nvPr/>
            </p:nvSpPr>
            <p:spPr bwMode="auto">
              <a:xfrm>
                <a:off x="7558088" y="1844675"/>
                <a:ext cx="993775" cy="346075"/>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l-GR" i="1">
                          <a:solidFill>
                            <a:srgbClr val="000000"/>
                          </a:solidFill>
                          <a:latin typeface="Cambria Math" panose="02040503050406030204" pitchFamily="18" charset="0"/>
                        </a:rPr>
                        <m:t>𝐴</m:t>
                      </m:r>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r>
                            <a:rPr lang="el-GR" i="1">
                              <a:solidFill>
                                <a:srgbClr val="000000"/>
                              </a:solidFill>
                              <a:latin typeface="Cambria Math" panose="02040503050406030204" pitchFamily="18" charset="0"/>
                            </a:rPr>
                            <m:t>ℂ</m:t>
                          </m:r>
                        </m:e>
                        <m:sup>
                          <m:r>
                            <a:rPr lang="el-GR" i="1">
                              <a:solidFill>
                                <a:srgbClr val="000000"/>
                              </a:solidFill>
                              <a:latin typeface="Cambria Math" panose="02040503050406030204" pitchFamily="18" charset="0"/>
                            </a:rPr>
                            <m:t>𝑚</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𝑛</m:t>
                          </m:r>
                        </m:sup>
                      </m:sSup>
                      <m:r>
                        <a:rPr lang="el-GR" i="1">
                          <a:solidFill>
                            <a:srgbClr val="000000"/>
                          </a:solidFill>
                          <a:latin typeface="Cambria Math" panose="02040503050406030204" pitchFamily="18" charset="0"/>
                        </a:rPr>
                        <m:t>.</m:t>
                      </m:r>
                    </m:oMath>
                  </m:oMathPara>
                </a14:m>
                <a:endParaRPr lang="el-GR" dirty="0"/>
              </a:p>
            </p:txBody>
          </p:sp>
        </mc:Choice>
        <mc:Fallback>
          <p:sp>
            <p:nvSpPr>
              <p:cNvPr id="117765" name="Object 5"/>
              <p:cNvSpPr txBox="1">
                <a:spLocks noRot="1" noChangeAspect="1" noMove="1" noResize="1" noEditPoints="1" noAdjustHandles="1" noChangeArrowheads="1" noChangeShapeType="1" noTextEdit="1"/>
              </p:cNvSpPr>
              <p:nvPr/>
            </p:nvSpPr>
            <p:spPr bwMode="auto">
              <a:xfrm>
                <a:off x="7558088" y="1844675"/>
                <a:ext cx="993775" cy="346075"/>
              </a:xfrm>
              <a:prstGeom prst="rect">
                <a:avLst/>
              </a:prstGeom>
              <a:blipFill>
                <a:blip r:embed="rId6"/>
                <a:stretch>
                  <a:fillRect/>
                </a:stretch>
              </a:blipFill>
              <a:ln>
                <a:noFill/>
              </a:ln>
              <a:effectLst/>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117766" name="Object 6"/>
              <p:cNvSpPr txBox="1"/>
              <p:nvPr/>
            </p:nvSpPr>
            <p:spPr bwMode="auto">
              <a:xfrm>
                <a:off x="7788275" y="2293938"/>
                <a:ext cx="1019175" cy="346075"/>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l-GR" i="1">
                          <a:solidFill>
                            <a:srgbClr val="000000"/>
                          </a:solidFill>
                          <a:latin typeface="Cambria Math" panose="02040503050406030204" pitchFamily="18" charset="0"/>
                        </a:rPr>
                        <m:t>𝐴</m:t>
                      </m:r>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r>
                            <a:rPr lang="el-GR" i="1">
                              <a:solidFill>
                                <a:srgbClr val="000000"/>
                              </a:solidFill>
                              <a:latin typeface="Cambria Math" panose="02040503050406030204" pitchFamily="18" charset="0"/>
                            </a:rPr>
                            <m:t>ℝ</m:t>
                          </m:r>
                        </m:e>
                        <m:sup>
                          <m:r>
                            <a:rPr lang="el-GR" i="1">
                              <a:solidFill>
                                <a:srgbClr val="000000"/>
                              </a:solidFill>
                              <a:latin typeface="Cambria Math" panose="02040503050406030204" pitchFamily="18" charset="0"/>
                            </a:rPr>
                            <m:t>𝑚</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𝑛</m:t>
                          </m:r>
                        </m:sup>
                      </m:sSup>
                      <m:r>
                        <a:rPr lang="el-GR" i="1">
                          <a:solidFill>
                            <a:srgbClr val="000000"/>
                          </a:solidFill>
                          <a:latin typeface="Cambria Math" panose="02040503050406030204" pitchFamily="18" charset="0"/>
                        </a:rPr>
                        <m:t>.</m:t>
                      </m:r>
                    </m:oMath>
                  </m:oMathPara>
                </a14:m>
                <a:endParaRPr lang="el-GR" dirty="0"/>
              </a:p>
            </p:txBody>
          </p:sp>
        </mc:Choice>
        <mc:Fallback>
          <p:sp>
            <p:nvSpPr>
              <p:cNvPr id="117766" name="Object 6"/>
              <p:cNvSpPr txBox="1">
                <a:spLocks noRot="1" noChangeAspect="1" noMove="1" noResize="1" noEditPoints="1" noAdjustHandles="1" noChangeArrowheads="1" noChangeShapeType="1" noTextEdit="1"/>
              </p:cNvSpPr>
              <p:nvPr/>
            </p:nvSpPr>
            <p:spPr bwMode="auto">
              <a:xfrm>
                <a:off x="7788275" y="2293938"/>
                <a:ext cx="1019175" cy="346075"/>
              </a:xfrm>
              <a:prstGeom prst="rect">
                <a:avLst/>
              </a:prstGeom>
              <a:blipFill>
                <a:blip r:embed="rId7"/>
                <a:stretch>
                  <a:fillRect/>
                </a:stretch>
              </a:blipFill>
              <a:ln>
                <a:noFill/>
              </a:ln>
              <a:effectLst/>
            </p:spPr>
            <p:txBody>
              <a:bodyPr/>
              <a:lstStyle/>
              <a:p>
                <a:r>
                  <a:rPr lang="el-GR">
                    <a:noFill/>
                  </a:rPr>
                  <a:t> </a:t>
                </a:r>
              </a:p>
            </p:txBody>
          </p:sp>
        </mc:Fallback>
      </mc:AlternateContent>
      <p:graphicFrame>
        <p:nvGraphicFramePr>
          <p:cNvPr id="117767" name="Object 7"/>
          <p:cNvGraphicFramePr>
            <a:graphicFrameLocks noChangeAspect="1"/>
          </p:cNvGraphicFramePr>
          <p:nvPr>
            <p:extLst>
              <p:ext uri="{D42A27DB-BD31-4B8C-83A1-F6EECF244321}">
                <p14:modId xmlns:p14="http://schemas.microsoft.com/office/powerpoint/2010/main" val="3790955516"/>
              </p:ext>
            </p:extLst>
          </p:nvPr>
        </p:nvGraphicFramePr>
        <p:xfrm>
          <a:off x="3912735" y="4182610"/>
          <a:ext cx="603250" cy="280987"/>
        </p:xfrm>
        <a:graphic>
          <a:graphicData uri="http://schemas.openxmlformats.org/presentationml/2006/ole">
            <mc:AlternateContent xmlns:mc="http://schemas.openxmlformats.org/markup-compatibility/2006">
              <mc:Choice xmlns:v="urn:schemas-microsoft-com:vml" Requires="v">
                <p:oleObj name="Equation" r:id="rId8" imgW="355320" imgH="164880" progId="Equation.DSMT4">
                  <p:embed/>
                </p:oleObj>
              </mc:Choice>
              <mc:Fallback>
                <p:oleObj name="Equation" r:id="rId8" imgW="355320" imgH="1648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2735" y="4182610"/>
                        <a:ext cx="603250"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8" name="Object 8"/>
          <p:cNvGraphicFramePr>
            <a:graphicFrameLocks noChangeAspect="1"/>
          </p:cNvGraphicFramePr>
          <p:nvPr>
            <p:extLst>
              <p:ext uri="{D42A27DB-BD31-4B8C-83A1-F6EECF244321}">
                <p14:modId xmlns:p14="http://schemas.microsoft.com/office/powerpoint/2010/main" val="916111578"/>
              </p:ext>
            </p:extLst>
          </p:nvPr>
        </p:nvGraphicFramePr>
        <p:xfrm>
          <a:off x="6288088" y="4389438"/>
          <a:ext cx="690562" cy="431800"/>
        </p:xfrm>
        <a:graphic>
          <a:graphicData uri="http://schemas.openxmlformats.org/presentationml/2006/ole">
            <mc:AlternateContent xmlns:mc="http://schemas.openxmlformats.org/markup-compatibility/2006">
              <mc:Choice xmlns:v="urn:schemas-microsoft-com:vml" Requires="v">
                <p:oleObj name="Equation" r:id="rId10" imgW="406080" imgH="253800" progId="Equation.DSMT4">
                  <p:embed/>
                </p:oleObj>
              </mc:Choice>
              <mc:Fallback>
                <p:oleObj name="Equation" r:id="rId10" imgW="406080" imgH="253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88088" y="4389438"/>
                        <a:ext cx="69056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9" name="Object 9"/>
          <p:cNvGraphicFramePr>
            <a:graphicFrameLocks noChangeAspect="1"/>
          </p:cNvGraphicFramePr>
          <p:nvPr>
            <p:extLst>
              <p:ext uri="{D42A27DB-BD31-4B8C-83A1-F6EECF244321}">
                <p14:modId xmlns:p14="http://schemas.microsoft.com/office/powerpoint/2010/main" val="3022316466"/>
              </p:ext>
            </p:extLst>
          </p:nvPr>
        </p:nvGraphicFramePr>
        <p:xfrm>
          <a:off x="4860927" y="4827588"/>
          <a:ext cx="819150" cy="474662"/>
        </p:xfrm>
        <a:graphic>
          <a:graphicData uri="http://schemas.openxmlformats.org/presentationml/2006/ole">
            <mc:AlternateContent xmlns:mc="http://schemas.openxmlformats.org/markup-compatibility/2006">
              <mc:Choice xmlns:v="urn:schemas-microsoft-com:vml" Requires="v">
                <p:oleObj name="Equation" r:id="rId12" imgW="482400" imgH="279360" progId="Equation.DSMT4">
                  <p:embed/>
                </p:oleObj>
              </mc:Choice>
              <mc:Fallback>
                <p:oleObj name="Equation" r:id="rId12" imgW="482400" imgH="27936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60927" y="4827588"/>
                        <a:ext cx="819150"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a:t>Επίλυση Πολλών Γραμμικών Συστημάτων με το Ίδιο Μητρώο Συντελεστών των Αγνώστων και Εύρεση Αντιστρόφου</a:t>
            </a:r>
          </a:p>
        </p:txBody>
      </p:sp>
      <p:sp>
        <p:nvSpPr>
          <p:cNvPr id="3" name="2 - Θέση περιεχομένου"/>
          <p:cNvSpPr>
            <a:spLocks noGrp="1"/>
          </p:cNvSpPr>
          <p:nvPr>
            <p:ph idx="1"/>
          </p:nvPr>
        </p:nvSpPr>
        <p:spPr>
          <a:xfrm>
            <a:off x="457200" y="1689119"/>
            <a:ext cx="8229600" cy="4525963"/>
          </a:xfrm>
        </p:spPr>
        <p:txBody>
          <a:bodyPr>
            <a:normAutofit lnSpcReduction="10000"/>
          </a:bodyPr>
          <a:lstStyle/>
          <a:p>
            <a:r>
              <a:rPr lang="el-GR" sz="2000" dirty="0"/>
              <a:t>Σύμφωνα με τη μέθοδο της απαλοιφής του </a:t>
            </a:r>
            <a:r>
              <a:rPr lang="en-US" sz="2000" dirty="0"/>
              <a:t>Gauss, </a:t>
            </a:r>
            <a:r>
              <a:rPr lang="el-GR" sz="2000" dirty="0"/>
              <a:t>πραγματοποιώντας κατάλληλους μετασχηματισμούς γραμμών στο επαυξημένο μητρώο, προκύπτει το μητρώο:</a:t>
            </a:r>
          </a:p>
          <a:p>
            <a:endParaRPr lang="el-GR" sz="2000" dirty="0"/>
          </a:p>
          <a:p>
            <a:endParaRPr lang="el-GR" sz="2000" dirty="0"/>
          </a:p>
          <a:p>
            <a:endParaRPr lang="el-GR" sz="2000" dirty="0"/>
          </a:p>
          <a:p>
            <a:endParaRPr lang="el-GR" sz="2000" dirty="0"/>
          </a:p>
          <a:p>
            <a:endParaRPr lang="el-GR" sz="2000" dirty="0"/>
          </a:p>
          <a:p>
            <a:pPr>
              <a:lnSpc>
                <a:spcPct val="110000"/>
              </a:lnSpc>
              <a:spcBef>
                <a:spcPts val="2400"/>
              </a:spcBef>
            </a:pPr>
            <a:r>
              <a:rPr lang="el-GR" sz="2000" dirty="0"/>
              <a:t>Ακολουθώντας τη διαδικασία της προς τα πίσω αντικατάστασης για κάθε διάνυσμα            προκύπτει η αντίστοιχη λύση         του    -οστού    συστήματος.</a:t>
            </a:r>
          </a:p>
          <a:p>
            <a:pPr>
              <a:spcBef>
                <a:spcPts val="1200"/>
              </a:spcBef>
            </a:pPr>
            <a:r>
              <a:rPr lang="el-GR" sz="2000" dirty="0"/>
              <a:t>Η χρονική πολυπλοκότητα της μεθόδου απαλοιφής του </a:t>
            </a:r>
            <a:r>
              <a:rPr lang="en-US" sz="2000" dirty="0"/>
              <a:t>Gauss</a:t>
            </a:r>
            <a:r>
              <a:rPr lang="el-GR" sz="2000" dirty="0"/>
              <a:t>, όταν </a:t>
            </a:r>
            <a:r>
              <a:rPr lang="en-US" sz="2000" dirty="0"/>
              <a:t> </a:t>
            </a:r>
            <a:r>
              <a:rPr lang="el-GR" sz="2000" dirty="0"/>
              <a:t>εφαρμοστεί στο μητρώο</a:t>
            </a:r>
            <a:r>
              <a:rPr lang="en-US" sz="2000" dirty="0"/>
              <a:t> </a:t>
            </a:r>
            <a:r>
              <a:rPr lang="el-GR" sz="2000" dirty="0"/>
              <a:t>                                                 είναι της τάξης </a:t>
            </a:r>
          </a:p>
        </p:txBody>
      </p:sp>
      <p:graphicFrame>
        <p:nvGraphicFramePr>
          <p:cNvPr id="98306" name="Object 2"/>
          <p:cNvGraphicFramePr>
            <a:graphicFrameLocks noChangeAspect="1"/>
          </p:cNvGraphicFramePr>
          <p:nvPr>
            <p:extLst>
              <p:ext uri="{D42A27DB-BD31-4B8C-83A1-F6EECF244321}">
                <p14:modId xmlns:p14="http://schemas.microsoft.com/office/powerpoint/2010/main" val="3234301906"/>
              </p:ext>
            </p:extLst>
          </p:nvPr>
        </p:nvGraphicFramePr>
        <p:xfrm>
          <a:off x="1857375" y="2587631"/>
          <a:ext cx="5118100" cy="1770063"/>
        </p:xfrm>
        <a:graphic>
          <a:graphicData uri="http://schemas.openxmlformats.org/presentationml/2006/ole">
            <mc:AlternateContent xmlns:mc="http://schemas.openxmlformats.org/markup-compatibility/2006">
              <mc:Choice xmlns:v="urn:schemas-microsoft-com:vml" Requires="v">
                <p:oleObj name="Equation" r:id="rId2" imgW="3009600" imgH="1041120" progId="Equation.DSMT4">
                  <p:embed/>
                </p:oleObj>
              </mc:Choice>
              <mc:Fallback>
                <p:oleObj name="Equation" r:id="rId2" imgW="3009600" imgH="10411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2587631"/>
                        <a:ext cx="5118100" cy="177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07" name="Object 3"/>
          <p:cNvGraphicFramePr>
            <a:graphicFrameLocks noChangeAspect="1"/>
          </p:cNvGraphicFramePr>
          <p:nvPr>
            <p:extLst>
              <p:ext uri="{D42A27DB-BD31-4B8C-83A1-F6EECF244321}">
                <p14:modId xmlns:p14="http://schemas.microsoft.com/office/powerpoint/2010/main" val="697812949"/>
              </p:ext>
            </p:extLst>
          </p:nvPr>
        </p:nvGraphicFramePr>
        <p:xfrm>
          <a:off x="2002191" y="4770614"/>
          <a:ext cx="539750" cy="411163"/>
        </p:xfrm>
        <a:graphic>
          <a:graphicData uri="http://schemas.openxmlformats.org/presentationml/2006/ole">
            <mc:AlternateContent xmlns:mc="http://schemas.openxmlformats.org/markup-compatibility/2006">
              <mc:Choice xmlns:v="urn:schemas-microsoft-com:vml" Requires="v">
                <p:oleObj name="Equation" r:id="rId4" imgW="317160" imgH="241200" progId="Equation.DSMT4">
                  <p:embed/>
                </p:oleObj>
              </mc:Choice>
              <mc:Fallback>
                <p:oleObj name="Equation" r:id="rId4" imgW="317160" imgH="241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2191" y="4770614"/>
                        <a:ext cx="5397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08" name="Object 4"/>
          <p:cNvGraphicFramePr>
            <a:graphicFrameLocks noChangeAspect="1"/>
          </p:cNvGraphicFramePr>
          <p:nvPr>
            <p:extLst>
              <p:ext uri="{D42A27DB-BD31-4B8C-83A1-F6EECF244321}">
                <p14:modId xmlns:p14="http://schemas.microsoft.com/office/powerpoint/2010/main" val="3073461696"/>
              </p:ext>
            </p:extLst>
          </p:nvPr>
        </p:nvGraphicFramePr>
        <p:xfrm>
          <a:off x="5662444" y="4781903"/>
          <a:ext cx="409575" cy="366713"/>
        </p:xfrm>
        <a:graphic>
          <a:graphicData uri="http://schemas.openxmlformats.org/presentationml/2006/ole">
            <mc:AlternateContent xmlns:mc="http://schemas.openxmlformats.org/markup-compatibility/2006">
              <mc:Choice xmlns:v="urn:schemas-microsoft-com:vml" Requires="v">
                <p:oleObj name="Equation" r:id="rId6" imgW="241200" imgH="215640" progId="Equation.DSMT4">
                  <p:embed/>
                </p:oleObj>
              </mc:Choice>
              <mc:Fallback>
                <p:oleObj name="Equation" r:id="rId6" imgW="241200" imgH="2156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2444" y="4781903"/>
                        <a:ext cx="409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09" name="Object 5"/>
          <p:cNvGraphicFramePr>
            <a:graphicFrameLocks noChangeAspect="1"/>
          </p:cNvGraphicFramePr>
          <p:nvPr>
            <p:extLst>
              <p:ext uri="{D42A27DB-BD31-4B8C-83A1-F6EECF244321}">
                <p14:modId xmlns:p14="http://schemas.microsoft.com/office/powerpoint/2010/main" val="3786905280"/>
              </p:ext>
            </p:extLst>
          </p:nvPr>
        </p:nvGraphicFramePr>
        <p:xfrm>
          <a:off x="6509103" y="4846814"/>
          <a:ext cx="215900" cy="323850"/>
        </p:xfrm>
        <a:graphic>
          <a:graphicData uri="http://schemas.openxmlformats.org/presentationml/2006/ole">
            <mc:AlternateContent xmlns:mc="http://schemas.openxmlformats.org/markup-compatibility/2006">
              <mc:Choice xmlns:v="urn:schemas-microsoft-com:vml" Requires="v">
                <p:oleObj name="Equation" r:id="rId8" imgW="126720" imgH="190440" progId="Equation.DSMT4">
                  <p:embed/>
                </p:oleObj>
              </mc:Choice>
              <mc:Fallback>
                <p:oleObj name="Equation" r:id="rId8" imgW="126720" imgH="1904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09103" y="4846814"/>
                        <a:ext cx="2159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10" name="Object 6"/>
          <p:cNvGraphicFramePr>
            <a:graphicFrameLocks noChangeAspect="1"/>
          </p:cNvGraphicFramePr>
          <p:nvPr>
            <p:extLst>
              <p:ext uri="{D42A27DB-BD31-4B8C-83A1-F6EECF244321}">
                <p14:modId xmlns:p14="http://schemas.microsoft.com/office/powerpoint/2010/main" val="1534721006"/>
              </p:ext>
            </p:extLst>
          </p:nvPr>
        </p:nvGraphicFramePr>
        <p:xfrm>
          <a:off x="7908397" y="5840413"/>
          <a:ext cx="690562" cy="388937"/>
        </p:xfrm>
        <a:graphic>
          <a:graphicData uri="http://schemas.openxmlformats.org/presentationml/2006/ole">
            <mc:AlternateContent xmlns:mc="http://schemas.openxmlformats.org/markup-compatibility/2006">
              <mc:Choice xmlns:v="urn:schemas-microsoft-com:vml" Requires="v">
                <p:oleObj name="Equation" r:id="rId10" imgW="406080" imgH="228600" progId="Equation.DSMT4">
                  <p:embed/>
                </p:oleObj>
              </mc:Choice>
              <mc:Fallback>
                <p:oleObj name="Equation" r:id="rId10" imgW="406080" imgH="2286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08397" y="5840413"/>
                        <a:ext cx="690562"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11" name="Object 7"/>
          <p:cNvGraphicFramePr>
            <a:graphicFrameLocks noChangeAspect="1"/>
          </p:cNvGraphicFramePr>
          <p:nvPr>
            <p:extLst>
              <p:ext uri="{D42A27DB-BD31-4B8C-83A1-F6EECF244321}">
                <p14:modId xmlns:p14="http://schemas.microsoft.com/office/powerpoint/2010/main" val="2607184270"/>
              </p:ext>
            </p:extLst>
          </p:nvPr>
        </p:nvGraphicFramePr>
        <p:xfrm>
          <a:off x="3500430" y="5768995"/>
          <a:ext cx="2698750" cy="517525"/>
        </p:xfrm>
        <a:graphic>
          <a:graphicData uri="http://schemas.openxmlformats.org/presentationml/2006/ole">
            <mc:AlternateContent xmlns:mc="http://schemas.openxmlformats.org/markup-compatibility/2006">
              <mc:Choice xmlns:v="urn:schemas-microsoft-com:vml" Requires="v">
                <p:oleObj name="Equation" r:id="rId12" imgW="1587240" imgH="304560" progId="Equation.DSMT4">
                  <p:embed/>
                </p:oleObj>
              </mc:Choice>
              <mc:Fallback>
                <p:oleObj name="Equation" r:id="rId12" imgW="1587240" imgH="30456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00430" y="5768995"/>
                        <a:ext cx="26987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a:t>Επίλυση Πολλών Γραμμικών Συστημάτων με το Ίδιο Μητρώο Συντελεστών των Αγνώστων και Εύρεση Αντιστρόφου</a:t>
            </a:r>
          </a:p>
        </p:txBody>
      </p:sp>
      <p:sp>
        <p:nvSpPr>
          <p:cNvPr id="3" name="2 - Θέση περιεχομένου"/>
          <p:cNvSpPr>
            <a:spLocks noGrp="1"/>
          </p:cNvSpPr>
          <p:nvPr>
            <p:ph idx="1"/>
          </p:nvPr>
        </p:nvSpPr>
        <p:spPr>
          <a:xfrm>
            <a:off x="457200" y="1689119"/>
            <a:ext cx="8229600" cy="4525963"/>
          </a:xfrm>
        </p:spPr>
        <p:txBody>
          <a:bodyPr>
            <a:normAutofit/>
          </a:bodyPr>
          <a:lstStyle/>
          <a:p>
            <a:r>
              <a:rPr lang="el-GR" sz="2000" dirty="0"/>
              <a:t>Αν</a:t>
            </a:r>
            <a:r>
              <a:rPr lang="en-US" sz="2000" dirty="0"/>
              <a:t> </a:t>
            </a:r>
            <a:r>
              <a:rPr lang="el-GR" sz="2000" dirty="0"/>
              <a:t>εφαρμοστεί η απαλοιφή των </a:t>
            </a:r>
            <a:r>
              <a:rPr lang="en-US" sz="2000" dirty="0"/>
              <a:t>Gauss – Jordan, </a:t>
            </a:r>
            <a:r>
              <a:rPr lang="el-GR" sz="2000" dirty="0"/>
              <a:t>το επαυξημένο μητρώο μετασχηματίζεται στη μορφή:</a:t>
            </a:r>
          </a:p>
          <a:p>
            <a:endParaRPr lang="el-GR" sz="2000" dirty="0"/>
          </a:p>
          <a:p>
            <a:endParaRPr lang="el-GR" sz="2000" dirty="0"/>
          </a:p>
          <a:p>
            <a:endParaRPr lang="el-GR" sz="2000" dirty="0"/>
          </a:p>
          <a:p>
            <a:endParaRPr lang="el-GR" sz="2000" dirty="0"/>
          </a:p>
          <a:p>
            <a:pPr>
              <a:buNone/>
            </a:pPr>
            <a:endParaRPr lang="el-GR" sz="2000" dirty="0"/>
          </a:p>
          <a:p>
            <a:pPr>
              <a:spcBef>
                <a:spcPts val="1800"/>
              </a:spcBef>
            </a:pPr>
            <a:r>
              <a:rPr lang="el-GR" sz="2000" dirty="0"/>
              <a:t>Είναι προφανές ότι το κάθε διάνυσμα         αποτελεί την αντίστοιχη λύση </a:t>
            </a:r>
            <a:r>
              <a:rPr lang="el-GR" sz="2000" dirty="0">
                <a:solidFill>
                  <a:schemeClr val="bg1"/>
                </a:solidFill>
              </a:rPr>
              <a:t>…</a:t>
            </a:r>
            <a:r>
              <a:rPr lang="el-GR" sz="2000" dirty="0"/>
              <a:t>     του    -οστού συστήματος.</a:t>
            </a:r>
          </a:p>
          <a:p>
            <a:pPr>
              <a:spcBef>
                <a:spcPts val="1200"/>
              </a:spcBef>
            </a:pPr>
            <a:r>
              <a:rPr lang="el-GR" sz="2000" dirty="0"/>
              <a:t>Η χρονική πολυπλοκότητα της μεθόδου απαλοιφής των </a:t>
            </a:r>
            <a:r>
              <a:rPr lang="en-US" sz="2000" dirty="0"/>
              <a:t>Gauss – Jordan, </a:t>
            </a:r>
            <a:r>
              <a:rPr lang="el-GR" sz="2000" dirty="0"/>
              <a:t>όταν </a:t>
            </a:r>
            <a:r>
              <a:rPr lang="en-US" sz="2000" dirty="0"/>
              <a:t> </a:t>
            </a:r>
            <a:r>
              <a:rPr lang="el-GR" sz="2000" dirty="0"/>
              <a:t>εφαρμοστεί στο μητρώο                                                είναι της τάξης </a:t>
            </a:r>
          </a:p>
        </p:txBody>
      </p:sp>
      <p:graphicFrame>
        <p:nvGraphicFramePr>
          <p:cNvPr id="99334" name="Object 6"/>
          <p:cNvGraphicFramePr>
            <a:graphicFrameLocks noChangeAspect="1"/>
          </p:cNvGraphicFramePr>
          <p:nvPr>
            <p:extLst>
              <p:ext uri="{D42A27DB-BD31-4B8C-83A1-F6EECF244321}">
                <p14:modId xmlns:p14="http://schemas.microsoft.com/office/powerpoint/2010/main" val="478248789"/>
              </p:ext>
            </p:extLst>
          </p:nvPr>
        </p:nvGraphicFramePr>
        <p:xfrm>
          <a:off x="2214546" y="2507891"/>
          <a:ext cx="4686300" cy="1770063"/>
        </p:xfrm>
        <a:graphic>
          <a:graphicData uri="http://schemas.openxmlformats.org/presentationml/2006/ole">
            <mc:AlternateContent xmlns:mc="http://schemas.openxmlformats.org/markup-compatibility/2006">
              <mc:Choice xmlns:v="urn:schemas-microsoft-com:vml" Requires="v">
                <p:oleObj name="Equation" r:id="rId2" imgW="2755800" imgH="1041120" progId="Equation.DSMT4">
                  <p:embed/>
                </p:oleObj>
              </mc:Choice>
              <mc:Fallback>
                <p:oleObj name="Equation" r:id="rId2" imgW="2755800" imgH="104112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46" y="2507891"/>
                        <a:ext cx="4686300" cy="177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5" name="Object 7"/>
          <p:cNvGraphicFramePr>
            <a:graphicFrameLocks noChangeAspect="1"/>
          </p:cNvGraphicFramePr>
          <p:nvPr>
            <p:extLst>
              <p:ext uri="{D42A27DB-BD31-4B8C-83A1-F6EECF244321}">
                <p14:modId xmlns:p14="http://schemas.microsoft.com/office/powerpoint/2010/main" val="477447689"/>
              </p:ext>
            </p:extLst>
          </p:nvPr>
        </p:nvGraphicFramePr>
        <p:xfrm>
          <a:off x="8388377" y="1665628"/>
          <a:ext cx="258763" cy="344488"/>
        </p:xfrm>
        <a:graphic>
          <a:graphicData uri="http://schemas.openxmlformats.org/presentationml/2006/ole">
            <mc:AlternateContent xmlns:mc="http://schemas.openxmlformats.org/markup-compatibility/2006">
              <mc:Choice xmlns:v="urn:schemas-microsoft-com:vml" Requires="v">
                <p:oleObj name="Equation" r:id="rId4" imgW="152280" imgH="203040" progId="Equation.DSMT4">
                  <p:embed/>
                </p:oleObj>
              </mc:Choice>
              <mc:Fallback>
                <p:oleObj name="Equation" r:id="rId4" imgW="152280" imgH="20304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8377" y="1665628"/>
                        <a:ext cx="25876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7" name="Object 9"/>
          <p:cNvGraphicFramePr>
            <a:graphicFrameLocks noChangeAspect="1"/>
          </p:cNvGraphicFramePr>
          <p:nvPr>
            <p:extLst>
              <p:ext uri="{D42A27DB-BD31-4B8C-83A1-F6EECF244321}">
                <p14:modId xmlns:p14="http://schemas.microsoft.com/office/powerpoint/2010/main" val="2896428157"/>
              </p:ext>
            </p:extLst>
          </p:nvPr>
        </p:nvGraphicFramePr>
        <p:xfrm>
          <a:off x="911225" y="5802313"/>
          <a:ext cx="690563" cy="388937"/>
        </p:xfrm>
        <a:graphic>
          <a:graphicData uri="http://schemas.openxmlformats.org/presentationml/2006/ole">
            <mc:AlternateContent xmlns:mc="http://schemas.openxmlformats.org/markup-compatibility/2006">
              <mc:Choice xmlns:v="urn:schemas-microsoft-com:vml" Requires="v">
                <p:oleObj name="Equation" r:id="rId6" imgW="406080" imgH="228600" progId="Equation.DSMT4">
                  <p:embed/>
                </p:oleObj>
              </mc:Choice>
              <mc:Fallback>
                <p:oleObj name="Equation" r:id="rId6" imgW="406080" imgH="22860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225" y="5802313"/>
                        <a:ext cx="690563"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8" name="Object 10"/>
          <p:cNvGraphicFramePr>
            <a:graphicFrameLocks noChangeAspect="1"/>
          </p:cNvGraphicFramePr>
          <p:nvPr>
            <p:extLst>
              <p:ext uri="{D42A27DB-BD31-4B8C-83A1-F6EECF244321}">
                <p14:modId xmlns:p14="http://schemas.microsoft.com/office/powerpoint/2010/main" val="1768805331"/>
              </p:ext>
            </p:extLst>
          </p:nvPr>
        </p:nvGraphicFramePr>
        <p:xfrm>
          <a:off x="4053961" y="5380404"/>
          <a:ext cx="2698750" cy="517525"/>
        </p:xfrm>
        <a:graphic>
          <a:graphicData uri="http://schemas.openxmlformats.org/presentationml/2006/ole">
            <mc:AlternateContent xmlns:mc="http://schemas.openxmlformats.org/markup-compatibility/2006">
              <mc:Choice xmlns:v="urn:schemas-microsoft-com:vml" Requires="v">
                <p:oleObj name="Equation" r:id="rId8" imgW="1587240" imgH="304560" progId="Equation.DSMT4">
                  <p:embed/>
                </p:oleObj>
              </mc:Choice>
              <mc:Fallback>
                <p:oleObj name="Equation" r:id="rId8" imgW="1587240" imgH="304560"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3961" y="5380404"/>
                        <a:ext cx="26987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40" name="Object 12"/>
          <p:cNvGraphicFramePr>
            <a:graphicFrameLocks noChangeAspect="1"/>
          </p:cNvGraphicFramePr>
          <p:nvPr>
            <p:extLst>
              <p:ext uri="{D42A27DB-BD31-4B8C-83A1-F6EECF244321}">
                <p14:modId xmlns:p14="http://schemas.microsoft.com/office/powerpoint/2010/main" val="1449768813"/>
              </p:ext>
            </p:extLst>
          </p:nvPr>
        </p:nvGraphicFramePr>
        <p:xfrm>
          <a:off x="4820181" y="4342701"/>
          <a:ext cx="496888" cy="366713"/>
        </p:xfrm>
        <a:graphic>
          <a:graphicData uri="http://schemas.openxmlformats.org/presentationml/2006/ole">
            <mc:AlternateContent xmlns:mc="http://schemas.openxmlformats.org/markup-compatibility/2006">
              <mc:Choice xmlns:v="urn:schemas-microsoft-com:vml" Requires="v">
                <p:oleObj name="Equation" r:id="rId10" imgW="291960" imgH="215640" progId="Equation.DSMT4">
                  <p:embed/>
                </p:oleObj>
              </mc:Choice>
              <mc:Fallback>
                <p:oleObj name="Equation" r:id="rId10" imgW="291960" imgH="215640" progId="Equation.DSMT4">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20181" y="4342701"/>
                        <a:ext cx="496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41" name="Object 99340"/>
          <p:cNvGraphicFramePr>
            <a:graphicFrameLocks noChangeAspect="1"/>
          </p:cNvGraphicFramePr>
          <p:nvPr>
            <p:extLst>
              <p:ext uri="{D42A27DB-BD31-4B8C-83A1-F6EECF244321}">
                <p14:modId xmlns:p14="http://schemas.microsoft.com/office/powerpoint/2010/main" val="2150715096"/>
              </p:ext>
            </p:extLst>
          </p:nvPr>
        </p:nvGraphicFramePr>
        <p:xfrm>
          <a:off x="909788" y="4645212"/>
          <a:ext cx="409575" cy="366713"/>
        </p:xfrm>
        <a:graphic>
          <a:graphicData uri="http://schemas.openxmlformats.org/presentationml/2006/ole">
            <mc:AlternateContent xmlns:mc="http://schemas.openxmlformats.org/markup-compatibility/2006">
              <mc:Choice xmlns:v="urn:schemas-microsoft-com:vml" Requires="v">
                <p:oleObj name="Equation" r:id="rId12" imgW="241200" imgH="215640" progId="Equation.DSMT4">
                  <p:embed/>
                </p:oleObj>
              </mc:Choice>
              <mc:Fallback>
                <p:oleObj name="Equation" r:id="rId12" imgW="241200" imgH="215640" progId="Equation.DSMT4">
                  <p:embed/>
                  <p:pic>
                    <p:nvPicPr>
                      <p:cNvPr id="0"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9788" y="4645212"/>
                        <a:ext cx="409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42" name="Object 14"/>
          <p:cNvGraphicFramePr>
            <a:graphicFrameLocks noChangeAspect="1"/>
          </p:cNvGraphicFramePr>
          <p:nvPr>
            <p:extLst>
              <p:ext uri="{D42A27DB-BD31-4B8C-83A1-F6EECF244321}">
                <p14:modId xmlns:p14="http://schemas.microsoft.com/office/powerpoint/2010/main" val="1157578155"/>
              </p:ext>
            </p:extLst>
          </p:nvPr>
        </p:nvGraphicFramePr>
        <p:xfrm>
          <a:off x="1739176" y="4714884"/>
          <a:ext cx="215900" cy="323850"/>
        </p:xfrm>
        <a:graphic>
          <a:graphicData uri="http://schemas.openxmlformats.org/presentationml/2006/ole">
            <mc:AlternateContent xmlns:mc="http://schemas.openxmlformats.org/markup-compatibility/2006">
              <mc:Choice xmlns:v="urn:schemas-microsoft-com:vml" Requires="v">
                <p:oleObj name="Equation" r:id="rId14" imgW="126720" imgH="190440" progId="Equation.DSMT4">
                  <p:embed/>
                </p:oleObj>
              </mc:Choice>
              <mc:Fallback>
                <p:oleObj name="Equation" r:id="rId14" imgW="126720" imgH="190440" progId="Equation.DSMT4">
                  <p:embed/>
                  <p:pic>
                    <p:nvPicPr>
                      <p:cNvPr id="0"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39176" y="4714884"/>
                        <a:ext cx="2159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a:t>Επίλυση Πολλών Γραμμικών Συστημάτων με το Ίδιο Μητρώο Συντελεστών των Αγνώστων και Εύρεση Αντιστρόφου</a:t>
            </a:r>
          </a:p>
        </p:txBody>
      </p:sp>
      <p:sp>
        <p:nvSpPr>
          <p:cNvPr id="3" name="2 - Θέση περιεχομένου"/>
          <p:cNvSpPr>
            <a:spLocks noGrp="1"/>
          </p:cNvSpPr>
          <p:nvPr>
            <p:ph idx="1"/>
          </p:nvPr>
        </p:nvSpPr>
        <p:spPr>
          <a:xfrm>
            <a:off x="457200" y="1885074"/>
            <a:ext cx="8229600" cy="4525963"/>
          </a:xfrm>
        </p:spPr>
        <p:txBody>
          <a:bodyPr>
            <a:normAutofit/>
          </a:bodyPr>
          <a:lstStyle/>
          <a:p>
            <a:pPr>
              <a:spcAft>
                <a:spcPts val="1200"/>
              </a:spcAft>
              <a:buNone/>
            </a:pPr>
            <a:r>
              <a:rPr lang="el-GR" sz="2000" b="1" dirty="0"/>
              <a:t>Εύρεση του αντιστρόφου ενός μητρώου</a:t>
            </a:r>
          </a:p>
          <a:p>
            <a:r>
              <a:rPr lang="el-GR" sz="2000" dirty="0"/>
              <a:t>Έστω</a:t>
            </a:r>
            <a:r>
              <a:rPr lang="en-US" sz="2000" dirty="0"/>
              <a:t>         </a:t>
            </a:r>
            <a:r>
              <a:rPr lang="el-GR" sz="2000" dirty="0"/>
              <a:t>το αντίστροφο μητρώο του</a:t>
            </a:r>
            <a:r>
              <a:rPr lang="en-US" sz="2000" dirty="0"/>
              <a:t>      </a:t>
            </a:r>
            <a:r>
              <a:rPr lang="el-GR" sz="2000" dirty="0"/>
              <a:t>          η    -</a:t>
            </a:r>
            <a:r>
              <a:rPr lang="el-GR" sz="2000" dirty="0" err="1"/>
              <a:t>οστή</a:t>
            </a:r>
            <a:r>
              <a:rPr lang="el-GR" sz="2000" dirty="0"/>
              <a:t> στήλη του μητρώου       και         η    -</a:t>
            </a:r>
            <a:r>
              <a:rPr lang="el-GR" sz="2000" dirty="0" err="1"/>
              <a:t>οστή</a:t>
            </a:r>
            <a:r>
              <a:rPr lang="el-GR" sz="2000" dirty="0"/>
              <a:t> στήλη του μοναδιαίου μητρώου</a:t>
            </a:r>
          </a:p>
          <a:p>
            <a:pPr>
              <a:spcBef>
                <a:spcPts val="1200"/>
              </a:spcBef>
            </a:pPr>
            <a:r>
              <a:rPr lang="el-GR" sz="2000" dirty="0"/>
              <a:t>Ισχύει:</a:t>
            </a:r>
          </a:p>
          <a:p>
            <a:endParaRPr lang="el-GR" sz="2000" dirty="0"/>
          </a:p>
          <a:p>
            <a:pPr>
              <a:spcBef>
                <a:spcPts val="1800"/>
              </a:spcBef>
            </a:pPr>
            <a:r>
              <a:rPr lang="el-GR" sz="2000" dirty="0"/>
              <a:t>Οι παραπάνω σχέσεις εκφράζουν      το πλήθος συστήματα γραμμικών εξισώσεων, τα οποία έχουν το ίδιο μητρώο συντελεστών των αγνώστων </a:t>
            </a:r>
            <a:r>
              <a:rPr lang="el-GR" sz="2000" dirty="0">
                <a:solidFill>
                  <a:schemeClr val="bg1"/>
                </a:solidFill>
              </a:rPr>
              <a:t>……</a:t>
            </a:r>
            <a:r>
              <a:rPr lang="el-GR" sz="2000" dirty="0"/>
              <a:t>αλλά διαφέρουν στα δεύτερα μέλη.</a:t>
            </a:r>
          </a:p>
          <a:p>
            <a:pPr>
              <a:spcBef>
                <a:spcPts val="1800"/>
              </a:spcBef>
            </a:pPr>
            <a:r>
              <a:rPr lang="el-GR" sz="2000" dirty="0"/>
              <a:t>Η λύση        του    -οστού συστήματος                      παρέχει την    </a:t>
            </a:r>
            <a:r>
              <a:rPr lang="en-US" sz="2000" dirty="0"/>
              <a:t>-</a:t>
            </a:r>
            <a:r>
              <a:rPr lang="el-GR" sz="2000" dirty="0" err="1"/>
              <a:t>οστή</a:t>
            </a:r>
            <a:r>
              <a:rPr lang="el-GR" sz="2000" dirty="0"/>
              <a:t> στήλη του ζητούμενου αντιστρόφου</a:t>
            </a:r>
          </a:p>
        </p:txBody>
      </p:sp>
      <p:graphicFrame>
        <p:nvGraphicFramePr>
          <p:cNvPr id="100362" name="Object 10"/>
          <p:cNvGraphicFramePr>
            <a:graphicFrameLocks noChangeAspect="1"/>
          </p:cNvGraphicFramePr>
          <p:nvPr>
            <p:extLst>
              <p:ext uri="{D42A27DB-BD31-4B8C-83A1-F6EECF244321}">
                <p14:modId xmlns:p14="http://schemas.microsoft.com/office/powerpoint/2010/main" val="4226945656"/>
              </p:ext>
            </p:extLst>
          </p:nvPr>
        </p:nvGraphicFramePr>
        <p:xfrm>
          <a:off x="1491509" y="2390770"/>
          <a:ext cx="409575" cy="323850"/>
        </p:xfrm>
        <a:graphic>
          <a:graphicData uri="http://schemas.openxmlformats.org/presentationml/2006/ole">
            <mc:AlternateContent xmlns:mc="http://schemas.openxmlformats.org/markup-compatibility/2006">
              <mc:Choice xmlns:v="urn:schemas-microsoft-com:vml" Requires="v">
                <p:oleObj name="Equation" r:id="rId3" imgW="241200" imgH="190440" progId="Equation.DSMT4">
                  <p:embed/>
                </p:oleObj>
              </mc:Choice>
              <mc:Fallback>
                <p:oleObj name="Equation" r:id="rId3" imgW="241200" imgH="19044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509" y="2390770"/>
                        <a:ext cx="4095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63" name="Object 11"/>
          <p:cNvGraphicFramePr>
            <a:graphicFrameLocks noChangeAspect="1"/>
          </p:cNvGraphicFramePr>
          <p:nvPr>
            <p:extLst>
              <p:ext uri="{D42A27DB-BD31-4B8C-83A1-F6EECF244321}">
                <p14:modId xmlns:p14="http://schemas.microsoft.com/office/powerpoint/2010/main" val="2796200262"/>
              </p:ext>
            </p:extLst>
          </p:nvPr>
        </p:nvGraphicFramePr>
        <p:xfrm>
          <a:off x="4803636" y="2456471"/>
          <a:ext cx="323850" cy="346075"/>
        </p:xfrm>
        <a:graphic>
          <a:graphicData uri="http://schemas.openxmlformats.org/presentationml/2006/ole">
            <mc:AlternateContent xmlns:mc="http://schemas.openxmlformats.org/markup-compatibility/2006">
              <mc:Choice xmlns:v="urn:schemas-microsoft-com:vml" Requires="v">
                <p:oleObj name="Equation" r:id="rId5" imgW="190440" imgH="203040" progId="Equation.DSMT4">
                  <p:embed/>
                </p:oleObj>
              </mc:Choice>
              <mc:Fallback>
                <p:oleObj name="Equation" r:id="rId5" imgW="190440" imgH="203040" progId="Equation.DSMT4">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3636" y="2456471"/>
                        <a:ext cx="3238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64" name="Object 12"/>
          <p:cNvGraphicFramePr>
            <a:graphicFrameLocks noChangeAspect="1"/>
          </p:cNvGraphicFramePr>
          <p:nvPr>
            <p:extLst>
              <p:ext uri="{D42A27DB-BD31-4B8C-83A1-F6EECF244321}">
                <p14:modId xmlns:p14="http://schemas.microsoft.com/office/powerpoint/2010/main" val="1157740108"/>
              </p:ext>
            </p:extLst>
          </p:nvPr>
        </p:nvGraphicFramePr>
        <p:xfrm>
          <a:off x="5208287" y="2401792"/>
          <a:ext cx="409575" cy="366713"/>
        </p:xfrm>
        <a:graphic>
          <a:graphicData uri="http://schemas.openxmlformats.org/presentationml/2006/ole">
            <mc:AlternateContent xmlns:mc="http://schemas.openxmlformats.org/markup-compatibility/2006">
              <mc:Choice xmlns:v="urn:schemas-microsoft-com:vml" Requires="v">
                <p:oleObj name="Equation" r:id="rId7" imgW="241200" imgH="215640" progId="Equation.DSMT4">
                  <p:embed/>
                </p:oleObj>
              </mc:Choice>
              <mc:Fallback>
                <p:oleObj name="Equation" r:id="rId7" imgW="241200" imgH="215640" progId="Equation.DSMT4">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8287" y="2401792"/>
                        <a:ext cx="409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65" name="Object 13"/>
          <p:cNvGraphicFramePr>
            <a:graphicFrameLocks noChangeAspect="1"/>
          </p:cNvGraphicFramePr>
          <p:nvPr>
            <p:extLst>
              <p:ext uri="{D42A27DB-BD31-4B8C-83A1-F6EECF244321}">
                <p14:modId xmlns:p14="http://schemas.microsoft.com/office/powerpoint/2010/main" val="3501702018"/>
              </p:ext>
            </p:extLst>
          </p:nvPr>
        </p:nvGraphicFramePr>
        <p:xfrm>
          <a:off x="2609263" y="2691242"/>
          <a:ext cx="388938" cy="366713"/>
        </p:xfrm>
        <a:graphic>
          <a:graphicData uri="http://schemas.openxmlformats.org/presentationml/2006/ole">
            <mc:AlternateContent xmlns:mc="http://schemas.openxmlformats.org/markup-compatibility/2006">
              <mc:Choice xmlns:v="urn:schemas-microsoft-com:vml" Requires="v">
                <p:oleObj name="Equation" r:id="rId9" imgW="228600" imgH="215640" progId="Equation.DSMT4">
                  <p:embed/>
                </p:oleObj>
              </mc:Choice>
              <mc:Fallback>
                <p:oleObj name="Equation" r:id="rId9" imgW="228600" imgH="215640" progId="Equation.DSMT4">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9263" y="2691242"/>
                        <a:ext cx="388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66" name="Object 14"/>
          <p:cNvGraphicFramePr>
            <a:graphicFrameLocks noChangeAspect="1"/>
          </p:cNvGraphicFramePr>
          <p:nvPr>
            <p:extLst>
              <p:ext uri="{D42A27DB-BD31-4B8C-83A1-F6EECF244321}">
                <p14:modId xmlns:p14="http://schemas.microsoft.com/office/powerpoint/2010/main" val="2415744792"/>
              </p:ext>
            </p:extLst>
          </p:nvPr>
        </p:nvGraphicFramePr>
        <p:xfrm>
          <a:off x="5830016" y="2462208"/>
          <a:ext cx="215900" cy="323850"/>
        </p:xfrm>
        <a:graphic>
          <a:graphicData uri="http://schemas.openxmlformats.org/presentationml/2006/ole">
            <mc:AlternateContent xmlns:mc="http://schemas.openxmlformats.org/markup-compatibility/2006">
              <mc:Choice xmlns:v="urn:schemas-microsoft-com:vml" Requires="v">
                <p:oleObj name="Equation" r:id="rId11" imgW="126720" imgH="190440" progId="Equation.DSMT4">
                  <p:embed/>
                </p:oleObj>
              </mc:Choice>
              <mc:Fallback>
                <p:oleObj name="Equation" r:id="rId11" imgW="126720" imgH="190440" progId="Equation.DSMT4">
                  <p:embed/>
                  <p:pic>
                    <p:nvPicPr>
                      <p:cNvPr id="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0016" y="2462208"/>
                        <a:ext cx="2159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67" name="Object 15"/>
          <p:cNvGraphicFramePr>
            <a:graphicFrameLocks noChangeAspect="1"/>
          </p:cNvGraphicFramePr>
          <p:nvPr>
            <p:extLst>
              <p:ext uri="{D42A27DB-BD31-4B8C-83A1-F6EECF244321}">
                <p14:modId xmlns:p14="http://schemas.microsoft.com/office/powerpoint/2010/main" val="1790534263"/>
              </p:ext>
            </p:extLst>
          </p:nvPr>
        </p:nvGraphicFramePr>
        <p:xfrm>
          <a:off x="3247520" y="2747960"/>
          <a:ext cx="215900" cy="323850"/>
        </p:xfrm>
        <a:graphic>
          <a:graphicData uri="http://schemas.openxmlformats.org/presentationml/2006/ole">
            <mc:AlternateContent xmlns:mc="http://schemas.openxmlformats.org/markup-compatibility/2006">
              <mc:Choice xmlns:v="urn:schemas-microsoft-com:vml" Requires="v">
                <p:oleObj name="Equation" r:id="rId13" imgW="126720" imgH="190440" progId="Equation.DSMT4">
                  <p:embed/>
                </p:oleObj>
              </mc:Choice>
              <mc:Fallback>
                <p:oleObj name="Equation" r:id="rId13" imgW="126720" imgH="190440" progId="Equation.DSMT4">
                  <p:embed/>
                  <p:pic>
                    <p:nvPicPr>
                      <p:cNvPr id="0"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47520" y="2747960"/>
                        <a:ext cx="2159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68" name="Object 16"/>
          <p:cNvGraphicFramePr>
            <a:graphicFrameLocks noChangeAspect="1"/>
          </p:cNvGraphicFramePr>
          <p:nvPr>
            <p:extLst>
              <p:ext uri="{D42A27DB-BD31-4B8C-83A1-F6EECF244321}">
                <p14:modId xmlns:p14="http://schemas.microsoft.com/office/powerpoint/2010/main" val="3379139761"/>
              </p:ext>
            </p:extLst>
          </p:nvPr>
        </p:nvGraphicFramePr>
        <p:xfrm>
          <a:off x="1896903" y="2748682"/>
          <a:ext cx="301625" cy="279400"/>
        </p:xfrm>
        <a:graphic>
          <a:graphicData uri="http://schemas.openxmlformats.org/presentationml/2006/ole">
            <mc:AlternateContent xmlns:mc="http://schemas.openxmlformats.org/markup-compatibility/2006">
              <mc:Choice xmlns:v="urn:schemas-microsoft-com:vml" Requires="v">
                <p:oleObj name="Equation" r:id="rId14" imgW="177480" imgH="164880" progId="Equation.DSMT4">
                  <p:embed/>
                </p:oleObj>
              </mc:Choice>
              <mc:Fallback>
                <p:oleObj name="Equation" r:id="rId14" imgW="177480" imgH="164880" progId="Equation.DSMT4">
                  <p:embed/>
                  <p:pic>
                    <p:nvPicPr>
                      <p:cNvPr id="0"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96903" y="2748682"/>
                        <a:ext cx="301625"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69" name="Object 100368"/>
          <p:cNvGraphicFramePr>
            <a:graphicFrameLocks noChangeAspect="1"/>
          </p:cNvGraphicFramePr>
          <p:nvPr>
            <p:extLst>
              <p:ext uri="{D42A27DB-BD31-4B8C-83A1-F6EECF244321}">
                <p14:modId xmlns:p14="http://schemas.microsoft.com/office/powerpoint/2010/main" val="1901000346"/>
              </p:ext>
            </p:extLst>
          </p:nvPr>
        </p:nvGraphicFramePr>
        <p:xfrm>
          <a:off x="7461129" y="2754743"/>
          <a:ext cx="238125" cy="303212"/>
        </p:xfrm>
        <a:graphic>
          <a:graphicData uri="http://schemas.openxmlformats.org/presentationml/2006/ole">
            <mc:AlternateContent xmlns:mc="http://schemas.openxmlformats.org/markup-compatibility/2006">
              <mc:Choice xmlns:v="urn:schemas-microsoft-com:vml" Requires="v">
                <p:oleObj name="Equation" r:id="rId16" imgW="139680" imgH="177480" progId="Equation.DSMT4">
                  <p:embed/>
                </p:oleObj>
              </mc:Choice>
              <mc:Fallback>
                <p:oleObj name="Equation" r:id="rId16" imgW="139680" imgH="177480" progId="Equation.DSMT4">
                  <p:embed/>
                  <p:pic>
                    <p:nvPicPr>
                      <p:cNvPr id="0"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61129" y="2754743"/>
                        <a:ext cx="23812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70" name="Object 18"/>
          <p:cNvGraphicFramePr>
            <a:graphicFrameLocks noChangeAspect="1"/>
          </p:cNvGraphicFramePr>
          <p:nvPr>
            <p:extLst>
              <p:ext uri="{D42A27DB-BD31-4B8C-83A1-F6EECF244321}">
                <p14:modId xmlns:p14="http://schemas.microsoft.com/office/powerpoint/2010/main" val="2863095328"/>
              </p:ext>
            </p:extLst>
          </p:nvPr>
        </p:nvGraphicFramePr>
        <p:xfrm>
          <a:off x="2758281" y="3562497"/>
          <a:ext cx="3627438" cy="454025"/>
        </p:xfrm>
        <a:graphic>
          <a:graphicData uri="http://schemas.openxmlformats.org/presentationml/2006/ole">
            <mc:AlternateContent xmlns:mc="http://schemas.openxmlformats.org/markup-compatibility/2006">
              <mc:Choice xmlns:v="urn:schemas-microsoft-com:vml" Requires="v">
                <p:oleObj name="Equation" r:id="rId18" imgW="2133360" imgH="266400" progId="Equation.DSMT4">
                  <p:embed/>
                </p:oleObj>
              </mc:Choice>
              <mc:Fallback>
                <p:oleObj name="Equation" r:id="rId18" imgW="2133360" imgH="266400" progId="Equation.DSMT4">
                  <p:embed/>
                  <p:pic>
                    <p:nvPicPr>
                      <p:cNvPr id="0" name="Picture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58281" y="3562497"/>
                        <a:ext cx="36274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71" name="Object 19"/>
          <p:cNvGraphicFramePr>
            <a:graphicFrameLocks noChangeAspect="1"/>
          </p:cNvGraphicFramePr>
          <p:nvPr>
            <p:extLst>
              <p:ext uri="{D42A27DB-BD31-4B8C-83A1-F6EECF244321}">
                <p14:modId xmlns:p14="http://schemas.microsoft.com/office/powerpoint/2010/main" val="1479748567"/>
              </p:ext>
            </p:extLst>
          </p:nvPr>
        </p:nvGraphicFramePr>
        <p:xfrm>
          <a:off x="4397665" y="4177152"/>
          <a:ext cx="215900" cy="238125"/>
        </p:xfrm>
        <a:graphic>
          <a:graphicData uri="http://schemas.openxmlformats.org/presentationml/2006/ole">
            <mc:AlternateContent xmlns:mc="http://schemas.openxmlformats.org/markup-compatibility/2006">
              <mc:Choice xmlns:v="urn:schemas-microsoft-com:vml" Requires="v">
                <p:oleObj name="Equation" r:id="rId20" imgW="126720" imgH="139680" progId="Equation.DSMT4">
                  <p:embed/>
                </p:oleObj>
              </mc:Choice>
              <mc:Fallback>
                <p:oleObj name="Equation" r:id="rId20" imgW="126720" imgH="139680" progId="Equation.DSMT4">
                  <p:embed/>
                  <p:pic>
                    <p:nvPicPr>
                      <p:cNvPr id="0" name="Picture 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97665" y="4177152"/>
                        <a:ext cx="2159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72" name="Object 20"/>
          <p:cNvGraphicFramePr>
            <a:graphicFrameLocks noChangeAspect="1"/>
          </p:cNvGraphicFramePr>
          <p:nvPr>
            <p:extLst>
              <p:ext uri="{D42A27DB-BD31-4B8C-83A1-F6EECF244321}">
                <p14:modId xmlns:p14="http://schemas.microsoft.com/office/powerpoint/2010/main" val="4211939672"/>
              </p:ext>
            </p:extLst>
          </p:nvPr>
        </p:nvGraphicFramePr>
        <p:xfrm>
          <a:off x="872959" y="4709981"/>
          <a:ext cx="323850" cy="346075"/>
        </p:xfrm>
        <a:graphic>
          <a:graphicData uri="http://schemas.openxmlformats.org/presentationml/2006/ole">
            <mc:AlternateContent xmlns:mc="http://schemas.openxmlformats.org/markup-compatibility/2006">
              <mc:Choice xmlns:v="urn:schemas-microsoft-com:vml" Requires="v">
                <p:oleObj name="Equation" r:id="rId22" imgW="190440" imgH="203040" progId="Equation.DSMT4">
                  <p:embed/>
                </p:oleObj>
              </mc:Choice>
              <mc:Fallback>
                <p:oleObj name="Equation" r:id="rId22" imgW="190440" imgH="203040" progId="Equation.DSMT4">
                  <p:embed/>
                  <p:pic>
                    <p:nvPicPr>
                      <p:cNvPr id="0" name="Picture 2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72959" y="4709981"/>
                        <a:ext cx="3238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73" name="Object 21"/>
          <p:cNvGraphicFramePr>
            <a:graphicFrameLocks noChangeAspect="1"/>
          </p:cNvGraphicFramePr>
          <p:nvPr>
            <p:extLst>
              <p:ext uri="{D42A27DB-BD31-4B8C-83A1-F6EECF244321}">
                <p14:modId xmlns:p14="http://schemas.microsoft.com/office/powerpoint/2010/main" val="3932925274"/>
              </p:ext>
            </p:extLst>
          </p:nvPr>
        </p:nvGraphicFramePr>
        <p:xfrm>
          <a:off x="1662095" y="5191572"/>
          <a:ext cx="409575" cy="366713"/>
        </p:xfrm>
        <a:graphic>
          <a:graphicData uri="http://schemas.openxmlformats.org/presentationml/2006/ole">
            <mc:AlternateContent xmlns:mc="http://schemas.openxmlformats.org/markup-compatibility/2006">
              <mc:Choice xmlns:v="urn:schemas-microsoft-com:vml" Requires="v">
                <p:oleObj name="Equation" r:id="rId24" imgW="241200" imgH="215640" progId="Equation.DSMT4">
                  <p:embed/>
                </p:oleObj>
              </mc:Choice>
              <mc:Fallback>
                <p:oleObj name="Equation" r:id="rId24" imgW="241200" imgH="215640" progId="Equation.DSMT4">
                  <p:embed/>
                  <p:pic>
                    <p:nvPicPr>
                      <p:cNvPr id="0" name="Picture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62095" y="5191572"/>
                        <a:ext cx="409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74" name="Object 22"/>
          <p:cNvGraphicFramePr>
            <a:graphicFrameLocks noChangeAspect="1"/>
          </p:cNvGraphicFramePr>
          <p:nvPr>
            <p:extLst>
              <p:ext uri="{D42A27DB-BD31-4B8C-83A1-F6EECF244321}">
                <p14:modId xmlns:p14="http://schemas.microsoft.com/office/powerpoint/2010/main" val="1531499220"/>
              </p:ext>
            </p:extLst>
          </p:nvPr>
        </p:nvGraphicFramePr>
        <p:xfrm>
          <a:off x="2500298" y="5262145"/>
          <a:ext cx="215900" cy="323850"/>
        </p:xfrm>
        <a:graphic>
          <a:graphicData uri="http://schemas.openxmlformats.org/presentationml/2006/ole">
            <mc:AlternateContent xmlns:mc="http://schemas.openxmlformats.org/markup-compatibility/2006">
              <mc:Choice xmlns:v="urn:schemas-microsoft-com:vml" Requires="v">
                <p:oleObj name="Equation" r:id="rId26" imgW="126720" imgH="190440" progId="Equation.DSMT4">
                  <p:embed/>
                </p:oleObj>
              </mc:Choice>
              <mc:Fallback>
                <p:oleObj name="Equation" r:id="rId26" imgW="126720" imgH="190440" progId="Equation.DSMT4">
                  <p:embed/>
                  <p:pic>
                    <p:nvPicPr>
                      <p:cNvPr id="0" name="Picture 2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500298" y="5262145"/>
                        <a:ext cx="2159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75" name="Object 23"/>
          <p:cNvGraphicFramePr>
            <a:graphicFrameLocks noChangeAspect="1"/>
          </p:cNvGraphicFramePr>
          <p:nvPr>
            <p:extLst>
              <p:ext uri="{D42A27DB-BD31-4B8C-83A1-F6EECF244321}">
                <p14:modId xmlns:p14="http://schemas.microsoft.com/office/powerpoint/2010/main" val="2674092464"/>
              </p:ext>
            </p:extLst>
          </p:nvPr>
        </p:nvGraphicFramePr>
        <p:xfrm>
          <a:off x="4763913" y="5205427"/>
          <a:ext cx="1187450" cy="366713"/>
        </p:xfrm>
        <a:graphic>
          <a:graphicData uri="http://schemas.openxmlformats.org/presentationml/2006/ole">
            <mc:AlternateContent xmlns:mc="http://schemas.openxmlformats.org/markup-compatibility/2006">
              <mc:Choice xmlns:v="urn:schemas-microsoft-com:vml" Requires="v">
                <p:oleObj name="Equation" r:id="rId28" imgW="698400" imgH="215640" progId="Equation.DSMT4">
                  <p:embed/>
                </p:oleObj>
              </mc:Choice>
              <mc:Fallback>
                <p:oleObj name="Equation" r:id="rId28" imgW="698400" imgH="215640" progId="Equation.DSMT4">
                  <p:embed/>
                  <p:pic>
                    <p:nvPicPr>
                      <p:cNvPr id="0" name="Picture 2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763913" y="5205427"/>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76" name="Object 24"/>
          <p:cNvGraphicFramePr>
            <a:graphicFrameLocks noChangeAspect="1"/>
          </p:cNvGraphicFramePr>
          <p:nvPr>
            <p:extLst>
              <p:ext uri="{D42A27DB-BD31-4B8C-83A1-F6EECF244321}">
                <p14:modId xmlns:p14="http://schemas.microsoft.com/office/powerpoint/2010/main" val="1692636926"/>
              </p:ext>
            </p:extLst>
          </p:nvPr>
        </p:nvGraphicFramePr>
        <p:xfrm>
          <a:off x="7228613" y="5262145"/>
          <a:ext cx="215900" cy="323850"/>
        </p:xfrm>
        <a:graphic>
          <a:graphicData uri="http://schemas.openxmlformats.org/presentationml/2006/ole">
            <mc:AlternateContent xmlns:mc="http://schemas.openxmlformats.org/markup-compatibility/2006">
              <mc:Choice xmlns:v="urn:schemas-microsoft-com:vml" Requires="v">
                <p:oleObj name="Equation" r:id="rId30" imgW="126720" imgH="190440" progId="Equation.DSMT4">
                  <p:embed/>
                </p:oleObj>
              </mc:Choice>
              <mc:Fallback>
                <p:oleObj name="Equation" r:id="rId30" imgW="126720" imgH="190440" progId="Equation.DSMT4">
                  <p:embed/>
                  <p:pic>
                    <p:nvPicPr>
                      <p:cNvPr id="0" name="Picture 2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228613" y="5262145"/>
                        <a:ext cx="2159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77" name="Object 25"/>
          <p:cNvGraphicFramePr>
            <a:graphicFrameLocks noChangeAspect="1"/>
          </p:cNvGraphicFramePr>
          <p:nvPr>
            <p:extLst>
              <p:ext uri="{D42A27DB-BD31-4B8C-83A1-F6EECF244321}">
                <p14:modId xmlns:p14="http://schemas.microsoft.com/office/powerpoint/2010/main" val="2622784832"/>
              </p:ext>
            </p:extLst>
          </p:nvPr>
        </p:nvGraphicFramePr>
        <p:xfrm>
          <a:off x="4670429" y="5511817"/>
          <a:ext cx="473075" cy="346075"/>
        </p:xfrm>
        <a:graphic>
          <a:graphicData uri="http://schemas.openxmlformats.org/presentationml/2006/ole">
            <mc:AlternateContent xmlns:mc="http://schemas.openxmlformats.org/markup-compatibility/2006">
              <mc:Choice xmlns:v="urn:schemas-microsoft-com:vml" Requires="v">
                <p:oleObj name="Equation" r:id="rId32" imgW="279360" imgH="203040" progId="Equation.DSMT4">
                  <p:embed/>
                </p:oleObj>
              </mc:Choice>
              <mc:Fallback>
                <p:oleObj name="Equation" r:id="rId32" imgW="279360" imgH="203040" progId="Equation.DSMT4">
                  <p:embed/>
                  <p:pic>
                    <p:nvPicPr>
                      <p:cNvPr id="0" name="Picture 2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670429" y="5511817"/>
                        <a:ext cx="47307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a:t>Επίλυση Πολλών Γραμμικών Συστημάτων με το Ίδιο Μητρώο Συντελεστών των Αγνώστων και Εύρεση Αντιστρόφου</a:t>
            </a:r>
          </a:p>
        </p:txBody>
      </p:sp>
      <p:sp>
        <p:nvSpPr>
          <p:cNvPr id="3" name="2 - Θέση περιεχομένου"/>
          <p:cNvSpPr>
            <a:spLocks noGrp="1"/>
          </p:cNvSpPr>
          <p:nvPr>
            <p:ph idx="1"/>
          </p:nvPr>
        </p:nvSpPr>
        <p:spPr>
          <a:xfrm>
            <a:off x="457200" y="1889578"/>
            <a:ext cx="8229600" cy="4525963"/>
          </a:xfrm>
        </p:spPr>
        <p:txBody>
          <a:bodyPr>
            <a:normAutofit/>
          </a:bodyPr>
          <a:lstStyle/>
          <a:p>
            <a:pPr marL="0" indent="0">
              <a:spcBef>
                <a:spcPts val="1800"/>
              </a:spcBef>
              <a:buNone/>
            </a:pPr>
            <a:r>
              <a:rPr lang="el-GR" sz="2000" dirty="0"/>
              <a:t>Η εύρεση του        απαιτεί την επίλυση      γραμμικών συστημάτων.</a:t>
            </a:r>
          </a:p>
          <a:p>
            <a:pPr marL="271463" indent="-271463">
              <a:spcBef>
                <a:spcPts val="1200"/>
              </a:spcBef>
              <a:buFont typeface="Wingdings" pitchFamily="2" charset="2"/>
              <a:buChar char="Ø"/>
            </a:pPr>
            <a:r>
              <a:rPr lang="el-GR" sz="2000" dirty="0"/>
              <a:t>Χρονική πολυπλοκότητα της μεθόδου απαλοιφής του </a:t>
            </a:r>
            <a:r>
              <a:rPr lang="en-US" sz="2000" dirty="0"/>
              <a:t>Gauss</a:t>
            </a:r>
            <a:r>
              <a:rPr lang="el-GR" sz="2000" dirty="0"/>
              <a:t> και της προς τα πίσω αντικατάστασης όταν εφαρμοστούν στο επαυξημένο μητρώο</a:t>
            </a:r>
          </a:p>
          <a:p>
            <a:pPr>
              <a:spcBef>
                <a:spcPts val="600"/>
              </a:spcBef>
            </a:pPr>
            <a:endParaRPr lang="el-GR" sz="1800" dirty="0"/>
          </a:p>
          <a:p>
            <a:pPr>
              <a:spcBef>
                <a:spcPts val="1200"/>
              </a:spcBef>
              <a:buNone/>
            </a:pPr>
            <a:r>
              <a:rPr lang="el-GR" sz="1800" dirty="0"/>
              <a:t>	Το συνολικό πλήθος πολλαπλασιασμών και διαιρέσεων είναι</a:t>
            </a:r>
          </a:p>
          <a:p>
            <a:pPr>
              <a:spcBef>
                <a:spcPts val="600"/>
              </a:spcBef>
              <a:buNone/>
            </a:pPr>
            <a:r>
              <a:rPr lang="el-GR" sz="1800" dirty="0"/>
              <a:t>	Το συνολικό πλήθος των προσθέσεων και αφαιρέσεων είναι </a:t>
            </a:r>
            <a:r>
              <a:rPr lang="el-GR" sz="2000" dirty="0">
                <a:solidFill>
                  <a:schemeClr val="bg1"/>
                </a:solidFill>
              </a:rPr>
              <a:t>…</a:t>
            </a:r>
            <a:endParaRPr lang="el-GR" sz="2000" b="1" dirty="0"/>
          </a:p>
          <a:p>
            <a:pPr marL="271463" indent="-271463">
              <a:spcBef>
                <a:spcPts val="1200"/>
              </a:spcBef>
              <a:buFont typeface="Wingdings" pitchFamily="2" charset="2"/>
              <a:buChar char="Ø"/>
            </a:pPr>
            <a:r>
              <a:rPr lang="el-GR" sz="2000" dirty="0"/>
              <a:t>Χρονική πολυπλοκότητα της μεθόδου απαλοιφής των </a:t>
            </a:r>
            <a:r>
              <a:rPr lang="en-US" sz="2000" dirty="0"/>
              <a:t>Gauss</a:t>
            </a:r>
            <a:r>
              <a:rPr lang="el-GR" sz="2000" dirty="0"/>
              <a:t> – </a:t>
            </a:r>
            <a:r>
              <a:rPr lang="en-US" sz="2000" dirty="0"/>
              <a:t>Jordan </a:t>
            </a:r>
            <a:r>
              <a:rPr lang="el-GR" sz="2000" dirty="0"/>
              <a:t>όταν εφαρμοστεί στο επαυξημένο μητρώο</a:t>
            </a:r>
            <a:endParaRPr lang="en-US" sz="2000" b="1" dirty="0"/>
          </a:p>
          <a:p>
            <a:pPr>
              <a:spcBef>
                <a:spcPts val="1200"/>
              </a:spcBef>
              <a:buNone/>
            </a:pPr>
            <a:r>
              <a:rPr lang="el-GR" sz="1800" dirty="0"/>
              <a:t>	Το συνολικό πλήθος πολλαπλασιασμών και διαιρέσεων είναι</a:t>
            </a:r>
          </a:p>
          <a:p>
            <a:pPr>
              <a:spcBef>
                <a:spcPts val="600"/>
              </a:spcBef>
              <a:buNone/>
            </a:pPr>
            <a:r>
              <a:rPr lang="el-GR" sz="1800" dirty="0"/>
              <a:t>	Το συνολικό πλήθος των προσθέσεων και αφαιρέσεων είναι </a:t>
            </a:r>
            <a:r>
              <a:rPr lang="el-GR" sz="1800" dirty="0">
                <a:solidFill>
                  <a:schemeClr val="bg1"/>
                </a:solidFill>
              </a:rPr>
              <a:t>…</a:t>
            </a:r>
          </a:p>
        </p:txBody>
      </p:sp>
      <p:graphicFrame>
        <p:nvGraphicFramePr>
          <p:cNvPr id="101378" name="Object 2"/>
          <p:cNvGraphicFramePr>
            <a:graphicFrameLocks noChangeAspect="1"/>
          </p:cNvGraphicFramePr>
          <p:nvPr>
            <p:extLst>
              <p:ext uri="{D42A27DB-BD31-4B8C-83A1-F6EECF244321}">
                <p14:modId xmlns:p14="http://schemas.microsoft.com/office/powerpoint/2010/main" val="4106166608"/>
              </p:ext>
            </p:extLst>
          </p:nvPr>
        </p:nvGraphicFramePr>
        <p:xfrm>
          <a:off x="790563" y="2986517"/>
          <a:ext cx="2138363" cy="517525"/>
        </p:xfrm>
        <a:graphic>
          <a:graphicData uri="http://schemas.openxmlformats.org/presentationml/2006/ole">
            <mc:AlternateContent xmlns:mc="http://schemas.openxmlformats.org/markup-compatibility/2006">
              <mc:Choice xmlns:v="urn:schemas-microsoft-com:vml" Requires="v">
                <p:oleObj name="Equation" r:id="rId2" imgW="1257120" imgH="304560" progId="Equation.DSMT4">
                  <p:embed/>
                </p:oleObj>
              </mc:Choice>
              <mc:Fallback>
                <p:oleObj name="Equation" r:id="rId2" imgW="1257120" imgH="304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63" y="2986517"/>
                        <a:ext cx="21383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0" name="Object 4"/>
          <p:cNvGraphicFramePr>
            <a:graphicFrameLocks noChangeAspect="1"/>
          </p:cNvGraphicFramePr>
          <p:nvPr>
            <p:extLst>
              <p:ext uri="{D42A27DB-BD31-4B8C-83A1-F6EECF244321}">
                <p14:modId xmlns:p14="http://schemas.microsoft.com/office/powerpoint/2010/main" val="3534018535"/>
              </p:ext>
            </p:extLst>
          </p:nvPr>
        </p:nvGraphicFramePr>
        <p:xfrm>
          <a:off x="6623077" y="3486442"/>
          <a:ext cx="1252538" cy="341313"/>
        </p:xfrm>
        <a:graphic>
          <a:graphicData uri="http://schemas.openxmlformats.org/presentationml/2006/ole">
            <mc:AlternateContent xmlns:mc="http://schemas.openxmlformats.org/markup-compatibility/2006">
              <mc:Choice xmlns:v="urn:schemas-microsoft-com:vml" Requires="v">
                <p:oleObj name="Equation" r:id="rId4" imgW="838080" imgH="228600" progId="Equation.DSMT4">
                  <p:embed/>
                </p:oleObj>
              </mc:Choice>
              <mc:Fallback>
                <p:oleObj name="Equation" r:id="rId4" imgW="838080" imgH="2286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3077" y="3486442"/>
                        <a:ext cx="1252538"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1" name="Object 5"/>
          <p:cNvGraphicFramePr>
            <a:graphicFrameLocks noChangeAspect="1"/>
          </p:cNvGraphicFramePr>
          <p:nvPr>
            <p:extLst>
              <p:ext uri="{D42A27DB-BD31-4B8C-83A1-F6EECF244321}">
                <p14:modId xmlns:p14="http://schemas.microsoft.com/office/powerpoint/2010/main" val="3597298446"/>
              </p:ext>
            </p:extLst>
          </p:nvPr>
        </p:nvGraphicFramePr>
        <p:xfrm>
          <a:off x="6623077" y="3859650"/>
          <a:ext cx="2011363" cy="341313"/>
        </p:xfrm>
        <a:graphic>
          <a:graphicData uri="http://schemas.openxmlformats.org/presentationml/2006/ole">
            <mc:AlternateContent xmlns:mc="http://schemas.openxmlformats.org/markup-compatibility/2006">
              <mc:Choice xmlns:v="urn:schemas-microsoft-com:vml" Requires="v">
                <p:oleObj name="Equation" r:id="rId6" imgW="1346040" imgH="228600" progId="Equation.DSMT4">
                  <p:embed/>
                </p:oleObj>
              </mc:Choice>
              <mc:Fallback>
                <p:oleObj name="Equation" r:id="rId6" imgW="1346040" imgH="2286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3077" y="3859650"/>
                        <a:ext cx="2011363"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3" name="Object 7"/>
          <p:cNvGraphicFramePr>
            <a:graphicFrameLocks noChangeAspect="1"/>
          </p:cNvGraphicFramePr>
          <p:nvPr>
            <p:extLst>
              <p:ext uri="{D42A27DB-BD31-4B8C-83A1-F6EECF244321}">
                <p14:modId xmlns:p14="http://schemas.microsoft.com/office/powerpoint/2010/main" val="1741490062"/>
              </p:ext>
            </p:extLst>
          </p:nvPr>
        </p:nvGraphicFramePr>
        <p:xfrm>
          <a:off x="4730942" y="4529405"/>
          <a:ext cx="2138363" cy="517525"/>
        </p:xfrm>
        <a:graphic>
          <a:graphicData uri="http://schemas.openxmlformats.org/presentationml/2006/ole">
            <mc:AlternateContent xmlns:mc="http://schemas.openxmlformats.org/markup-compatibility/2006">
              <mc:Choice xmlns:v="urn:schemas-microsoft-com:vml" Requires="v">
                <p:oleObj name="Equation" r:id="rId8" imgW="1257120" imgH="304560" progId="Equation.DSMT4">
                  <p:embed/>
                </p:oleObj>
              </mc:Choice>
              <mc:Fallback>
                <p:oleObj name="Equation" r:id="rId8" imgW="1257120" imgH="30456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942" y="4529405"/>
                        <a:ext cx="21383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4" name="Object 8"/>
          <p:cNvGraphicFramePr>
            <a:graphicFrameLocks noChangeAspect="1"/>
          </p:cNvGraphicFramePr>
          <p:nvPr>
            <p:extLst>
              <p:ext uri="{D42A27DB-BD31-4B8C-83A1-F6EECF244321}">
                <p14:modId xmlns:p14="http://schemas.microsoft.com/office/powerpoint/2010/main" val="4221306451"/>
              </p:ext>
            </p:extLst>
          </p:nvPr>
        </p:nvGraphicFramePr>
        <p:xfrm>
          <a:off x="6623077" y="5043226"/>
          <a:ext cx="1274762" cy="342900"/>
        </p:xfrm>
        <a:graphic>
          <a:graphicData uri="http://schemas.openxmlformats.org/presentationml/2006/ole">
            <mc:AlternateContent xmlns:mc="http://schemas.openxmlformats.org/markup-compatibility/2006">
              <mc:Choice xmlns:v="urn:schemas-microsoft-com:vml" Requires="v">
                <p:oleObj name="Equation" r:id="rId9" imgW="850680" imgH="228600" progId="Equation.DSMT4">
                  <p:embed/>
                </p:oleObj>
              </mc:Choice>
              <mc:Fallback>
                <p:oleObj name="Equation" r:id="rId9" imgW="850680" imgH="22860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3077" y="5043226"/>
                        <a:ext cx="127476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5" name="Object 9"/>
          <p:cNvGraphicFramePr>
            <a:graphicFrameLocks noChangeAspect="1"/>
          </p:cNvGraphicFramePr>
          <p:nvPr>
            <p:extLst>
              <p:ext uri="{D42A27DB-BD31-4B8C-83A1-F6EECF244321}">
                <p14:modId xmlns:p14="http://schemas.microsoft.com/office/powerpoint/2010/main" val="3018602932"/>
              </p:ext>
            </p:extLst>
          </p:nvPr>
        </p:nvGraphicFramePr>
        <p:xfrm>
          <a:off x="6623077" y="5395913"/>
          <a:ext cx="1806575" cy="342900"/>
        </p:xfrm>
        <a:graphic>
          <a:graphicData uri="http://schemas.openxmlformats.org/presentationml/2006/ole">
            <mc:AlternateContent xmlns:mc="http://schemas.openxmlformats.org/markup-compatibility/2006">
              <mc:Choice xmlns:v="urn:schemas-microsoft-com:vml" Requires="v">
                <p:oleObj name="Equation" r:id="rId11" imgW="1206360" imgH="228600" progId="Equation.DSMT4">
                  <p:embed/>
                </p:oleObj>
              </mc:Choice>
              <mc:Fallback>
                <p:oleObj name="Equation" r:id="rId11" imgW="1206360" imgH="22860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3077" y="5395913"/>
                        <a:ext cx="18065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6" name="Object 10"/>
          <p:cNvGraphicFramePr>
            <a:graphicFrameLocks noChangeAspect="1"/>
          </p:cNvGraphicFramePr>
          <p:nvPr>
            <p:extLst>
              <p:ext uri="{D42A27DB-BD31-4B8C-83A1-F6EECF244321}">
                <p14:modId xmlns:p14="http://schemas.microsoft.com/office/powerpoint/2010/main" val="2191102592"/>
              </p:ext>
            </p:extLst>
          </p:nvPr>
        </p:nvGraphicFramePr>
        <p:xfrm>
          <a:off x="1985239" y="1888665"/>
          <a:ext cx="409575" cy="323850"/>
        </p:xfrm>
        <a:graphic>
          <a:graphicData uri="http://schemas.openxmlformats.org/presentationml/2006/ole">
            <mc:AlternateContent xmlns:mc="http://schemas.openxmlformats.org/markup-compatibility/2006">
              <mc:Choice xmlns:v="urn:schemas-microsoft-com:vml" Requires="v">
                <p:oleObj name="Equation" r:id="rId13" imgW="241200" imgH="190440" progId="Equation.DSMT4">
                  <p:embed/>
                </p:oleObj>
              </mc:Choice>
              <mc:Fallback>
                <p:oleObj name="Equation" r:id="rId13" imgW="241200" imgH="19044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85239" y="1888665"/>
                        <a:ext cx="4095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7" name="Object 11"/>
          <p:cNvGraphicFramePr>
            <a:graphicFrameLocks noChangeAspect="1"/>
          </p:cNvGraphicFramePr>
          <p:nvPr>
            <p:extLst>
              <p:ext uri="{D42A27DB-BD31-4B8C-83A1-F6EECF244321}">
                <p14:modId xmlns:p14="http://schemas.microsoft.com/office/powerpoint/2010/main" val="1880246264"/>
              </p:ext>
            </p:extLst>
          </p:nvPr>
        </p:nvGraphicFramePr>
        <p:xfrm>
          <a:off x="4559125" y="1990301"/>
          <a:ext cx="215900" cy="238125"/>
        </p:xfrm>
        <a:graphic>
          <a:graphicData uri="http://schemas.openxmlformats.org/presentationml/2006/ole">
            <mc:AlternateContent xmlns:mc="http://schemas.openxmlformats.org/markup-compatibility/2006">
              <mc:Choice xmlns:v="urn:schemas-microsoft-com:vml" Requires="v">
                <p:oleObj name="Equation" r:id="rId15" imgW="126720" imgH="139680" progId="Equation.DSMT4">
                  <p:embed/>
                </p:oleObj>
              </mc:Choice>
              <mc:Fallback>
                <p:oleObj name="Equation" r:id="rId15" imgW="126720" imgH="139680" progId="Equation.DSMT4">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59125" y="1990301"/>
                        <a:ext cx="2159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a:t>Επίλυση Πολλών Γραμμικών Συστημάτων με το Ίδιο Μητρώο Συντελεστών των Αγνώστων και Εύρεση Αντιστρόφου</a:t>
            </a:r>
          </a:p>
        </p:txBody>
      </p:sp>
      <p:sp>
        <p:nvSpPr>
          <p:cNvPr id="3" name="2 - Θέση περιεχομένου"/>
          <p:cNvSpPr>
            <a:spLocks noGrp="1"/>
          </p:cNvSpPr>
          <p:nvPr>
            <p:ph idx="1"/>
          </p:nvPr>
        </p:nvSpPr>
        <p:spPr>
          <a:xfrm>
            <a:off x="457200" y="1689119"/>
            <a:ext cx="8229600" cy="4525963"/>
          </a:xfrm>
        </p:spPr>
        <p:txBody>
          <a:bodyPr>
            <a:normAutofit/>
          </a:bodyPr>
          <a:lstStyle/>
          <a:p>
            <a:pPr marL="0" indent="0">
              <a:buNone/>
            </a:pPr>
            <a:r>
              <a:rPr lang="el-GR" sz="1800" b="1" dirty="0"/>
              <a:t>Εφαρμογή: </a:t>
            </a:r>
            <a:r>
              <a:rPr lang="el-GR" sz="1800" dirty="0"/>
              <a:t>Θα βρούμε εφαρμόζοντας την απαλοιφή </a:t>
            </a:r>
            <a:r>
              <a:rPr lang="en-US" sz="1800" dirty="0"/>
              <a:t>Gauss</a:t>
            </a:r>
            <a:r>
              <a:rPr lang="el-GR" sz="1800" dirty="0"/>
              <a:t> το αντίστροφο        του μητρώου </a:t>
            </a:r>
          </a:p>
          <a:p>
            <a:pPr>
              <a:spcBef>
                <a:spcPts val="2400"/>
              </a:spcBef>
              <a:buNone/>
            </a:pPr>
            <a:r>
              <a:rPr lang="el-GR" sz="1800" b="1" dirty="0"/>
              <a:t>Λύση:</a:t>
            </a:r>
            <a:r>
              <a:rPr lang="el-GR" sz="1800" dirty="0"/>
              <a:t> </a:t>
            </a:r>
          </a:p>
          <a:p>
            <a:pPr marL="0" indent="0">
              <a:buNone/>
            </a:pPr>
            <a:r>
              <a:rPr lang="el-GR" sz="1800" dirty="0"/>
              <a:t>Το επαυξημένο μητρώο που προκύπτει θέτοντας δεξιά του μητρώου      τις στήλες του μοναδιαίου μητρώου     είναι:</a:t>
            </a:r>
          </a:p>
          <a:p>
            <a:pPr marL="0" indent="0">
              <a:buNone/>
            </a:pPr>
            <a:endParaRPr lang="el-GR" sz="1800" dirty="0"/>
          </a:p>
          <a:p>
            <a:pPr marL="0" indent="0">
              <a:spcBef>
                <a:spcPts val="1800"/>
              </a:spcBef>
              <a:buNone/>
            </a:pPr>
            <a:r>
              <a:rPr lang="el-GR" sz="1800" dirty="0"/>
              <a:t>Πραγματοποιώντας το μετασχηματισμό γραμμών                                                    έχουμε:</a:t>
            </a:r>
          </a:p>
          <a:p>
            <a:pPr marL="0" indent="0">
              <a:buNone/>
            </a:pPr>
            <a:endParaRPr lang="el-GR" sz="1800" dirty="0"/>
          </a:p>
          <a:p>
            <a:pPr marL="0" indent="0">
              <a:spcBef>
                <a:spcPts val="1800"/>
              </a:spcBef>
              <a:buNone/>
            </a:pPr>
            <a:r>
              <a:rPr lang="el-GR" sz="1800" dirty="0"/>
              <a:t>Επομένως το ζητούμενο αντίστροφο         του μητρώου       είναι:</a:t>
            </a:r>
          </a:p>
          <a:p>
            <a:pPr>
              <a:buNone/>
            </a:pPr>
            <a:endParaRPr lang="el-GR" sz="1800" dirty="0"/>
          </a:p>
          <a:p>
            <a:endParaRPr lang="el-GR" sz="1800" b="1" dirty="0"/>
          </a:p>
        </p:txBody>
      </p:sp>
      <p:graphicFrame>
        <p:nvGraphicFramePr>
          <p:cNvPr id="104466" name="Object 18"/>
          <p:cNvGraphicFramePr>
            <a:graphicFrameLocks noChangeAspect="1"/>
          </p:cNvGraphicFramePr>
          <p:nvPr>
            <p:extLst>
              <p:ext uri="{D42A27DB-BD31-4B8C-83A1-F6EECF244321}">
                <p14:modId xmlns:p14="http://schemas.microsoft.com/office/powerpoint/2010/main" val="2632769304"/>
              </p:ext>
            </p:extLst>
          </p:nvPr>
        </p:nvGraphicFramePr>
        <p:xfrm>
          <a:off x="7527417" y="1703199"/>
          <a:ext cx="360363" cy="285750"/>
        </p:xfrm>
        <a:graphic>
          <a:graphicData uri="http://schemas.openxmlformats.org/presentationml/2006/ole">
            <mc:AlternateContent xmlns:mc="http://schemas.openxmlformats.org/markup-compatibility/2006">
              <mc:Choice xmlns:v="urn:schemas-microsoft-com:vml" Requires="v">
                <p:oleObj name="Equation" r:id="rId3" imgW="241200" imgH="190440" progId="Equation.DSMT4">
                  <p:embed/>
                </p:oleObj>
              </mc:Choice>
              <mc:Fallback>
                <p:oleObj name="Equation" r:id="rId3" imgW="241200" imgH="190440" progId="Equation.DSMT4">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7417" y="1703199"/>
                        <a:ext cx="36036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67" name="Object 19"/>
          <p:cNvGraphicFramePr>
            <a:graphicFrameLocks noChangeAspect="1"/>
          </p:cNvGraphicFramePr>
          <p:nvPr>
            <p:extLst>
              <p:ext uri="{D42A27DB-BD31-4B8C-83A1-F6EECF244321}">
                <p14:modId xmlns:p14="http://schemas.microsoft.com/office/powerpoint/2010/main" val="1410976679"/>
              </p:ext>
            </p:extLst>
          </p:nvPr>
        </p:nvGraphicFramePr>
        <p:xfrm>
          <a:off x="1421320" y="2007130"/>
          <a:ext cx="301625" cy="265112"/>
        </p:xfrm>
        <a:graphic>
          <a:graphicData uri="http://schemas.openxmlformats.org/presentationml/2006/ole">
            <mc:AlternateContent xmlns:mc="http://schemas.openxmlformats.org/markup-compatibility/2006">
              <mc:Choice xmlns:v="urn:schemas-microsoft-com:vml" Requires="v">
                <p:oleObj name="Equation" r:id="rId5" imgW="203040" imgH="177480" progId="Equation.DSMT4">
                  <p:embed/>
                </p:oleObj>
              </mc:Choice>
              <mc:Fallback>
                <p:oleObj name="Equation" r:id="rId5" imgW="203040" imgH="177480" progId="Equation.DSMT4">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1320" y="2007130"/>
                        <a:ext cx="301625" cy="26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68" name="Object 20"/>
          <p:cNvGraphicFramePr>
            <a:graphicFrameLocks noChangeAspect="1"/>
          </p:cNvGraphicFramePr>
          <p:nvPr>
            <p:extLst>
              <p:ext uri="{D42A27DB-BD31-4B8C-83A1-F6EECF244321}">
                <p14:modId xmlns:p14="http://schemas.microsoft.com/office/powerpoint/2010/main" val="2371972794"/>
              </p:ext>
            </p:extLst>
          </p:nvPr>
        </p:nvGraphicFramePr>
        <p:xfrm>
          <a:off x="3821907" y="2038350"/>
          <a:ext cx="1500187" cy="682625"/>
        </p:xfrm>
        <a:graphic>
          <a:graphicData uri="http://schemas.openxmlformats.org/presentationml/2006/ole">
            <mc:AlternateContent xmlns:mc="http://schemas.openxmlformats.org/markup-compatibility/2006">
              <mc:Choice xmlns:v="urn:schemas-microsoft-com:vml" Requires="v">
                <p:oleObj name="Equation" r:id="rId7" imgW="1002960" imgH="457200" progId="Equation.DSMT4">
                  <p:embed/>
                </p:oleObj>
              </mc:Choice>
              <mc:Fallback>
                <p:oleObj name="Equation" r:id="rId7" imgW="1002960" imgH="457200" progId="Equation.DSMT4">
                  <p:embed/>
                  <p:pic>
                    <p:nvPicPr>
                      <p:cNvPr id="0"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1907" y="2038350"/>
                        <a:ext cx="150018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69" name="Object 21"/>
          <p:cNvGraphicFramePr>
            <a:graphicFrameLocks noChangeAspect="1"/>
          </p:cNvGraphicFramePr>
          <p:nvPr>
            <p:extLst>
              <p:ext uri="{D42A27DB-BD31-4B8C-83A1-F6EECF244321}">
                <p14:modId xmlns:p14="http://schemas.microsoft.com/office/powerpoint/2010/main" val="3891335057"/>
              </p:ext>
            </p:extLst>
          </p:nvPr>
        </p:nvGraphicFramePr>
        <p:xfrm>
          <a:off x="6973729" y="2910060"/>
          <a:ext cx="230188" cy="249237"/>
        </p:xfrm>
        <a:graphic>
          <a:graphicData uri="http://schemas.openxmlformats.org/presentationml/2006/ole">
            <mc:AlternateContent xmlns:mc="http://schemas.openxmlformats.org/markup-compatibility/2006">
              <mc:Choice xmlns:v="urn:schemas-microsoft-com:vml" Requires="v">
                <p:oleObj name="Equation" r:id="rId9" imgW="152280" imgH="164880" progId="Equation.DSMT4">
                  <p:embed/>
                </p:oleObj>
              </mc:Choice>
              <mc:Fallback>
                <p:oleObj name="Equation" r:id="rId9" imgW="152280" imgH="164880" progId="Equation.DSMT4">
                  <p:embed/>
                  <p:pic>
                    <p:nvPicPr>
                      <p:cNvPr id="0"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73729" y="2910060"/>
                        <a:ext cx="230188"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70" name="Object 22"/>
          <p:cNvGraphicFramePr>
            <a:graphicFrameLocks noChangeAspect="1"/>
          </p:cNvGraphicFramePr>
          <p:nvPr>
            <p:extLst>
              <p:ext uri="{D42A27DB-BD31-4B8C-83A1-F6EECF244321}">
                <p14:modId xmlns:p14="http://schemas.microsoft.com/office/powerpoint/2010/main" val="2614411857"/>
              </p:ext>
            </p:extLst>
          </p:nvPr>
        </p:nvGraphicFramePr>
        <p:xfrm>
          <a:off x="2611568" y="3199693"/>
          <a:ext cx="190500" cy="247650"/>
        </p:xfrm>
        <a:graphic>
          <a:graphicData uri="http://schemas.openxmlformats.org/presentationml/2006/ole">
            <mc:AlternateContent xmlns:mc="http://schemas.openxmlformats.org/markup-compatibility/2006">
              <mc:Choice xmlns:v="urn:schemas-microsoft-com:vml" Requires="v">
                <p:oleObj name="Equation" r:id="rId11" imgW="126720" imgH="164880" progId="Equation.DSMT4">
                  <p:embed/>
                </p:oleObj>
              </mc:Choice>
              <mc:Fallback>
                <p:oleObj name="Equation" r:id="rId11" imgW="126720" imgH="164880" progId="Equation.DSMT4">
                  <p:embed/>
                  <p:pic>
                    <p:nvPicPr>
                      <p:cNvPr id="0"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11568" y="3199693"/>
                        <a:ext cx="190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71" name="Object 23"/>
          <p:cNvGraphicFramePr>
            <a:graphicFrameLocks noChangeAspect="1"/>
          </p:cNvGraphicFramePr>
          <p:nvPr>
            <p:extLst>
              <p:ext uri="{D42A27DB-BD31-4B8C-83A1-F6EECF244321}">
                <p14:modId xmlns:p14="http://schemas.microsoft.com/office/powerpoint/2010/main" val="3669797347"/>
              </p:ext>
            </p:extLst>
          </p:nvPr>
        </p:nvGraphicFramePr>
        <p:xfrm>
          <a:off x="3683000" y="3286125"/>
          <a:ext cx="1778000" cy="687388"/>
        </p:xfrm>
        <a:graphic>
          <a:graphicData uri="http://schemas.openxmlformats.org/presentationml/2006/ole">
            <mc:AlternateContent xmlns:mc="http://schemas.openxmlformats.org/markup-compatibility/2006">
              <mc:Choice xmlns:v="urn:schemas-microsoft-com:vml" Requires="v">
                <p:oleObj name="Equation" r:id="rId13" imgW="1180800" imgH="457200" progId="Equation.DSMT4">
                  <p:embed/>
                </p:oleObj>
              </mc:Choice>
              <mc:Fallback>
                <p:oleObj name="Equation" r:id="rId13" imgW="1180800" imgH="457200" progId="Equation.DSMT4">
                  <p:embed/>
                  <p:pic>
                    <p:nvPicPr>
                      <p:cNvPr id="0" name="Picture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83000" y="3286125"/>
                        <a:ext cx="1778000"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72" name="Object 24"/>
          <p:cNvGraphicFramePr>
            <a:graphicFrameLocks noChangeAspect="1"/>
          </p:cNvGraphicFramePr>
          <p:nvPr>
            <p:extLst>
              <p:ext uri="{D42A27DB-BD31-4B8C-83A1-F6EECF244321}">
                <p14:modId xmlns:p14="http://schemas.microsoft.com/office/powerpoint/2010/main" val="125583077"/>
              </p:ext>
            </p:extLst>
          </p:nvPr>
        </p:nvGraphicFramePr>
        <p:xfrm>
          <a:off x="5208614" y="3989215"/>
          <a:ext cx="3149600" cy="381000"/>
        </p:xfrm>
        <a:graphic>
          <a:graphicData uri="http://schemas.openxmlformats.org/presentationml/2006/ole">
            <mc:AlternateContent xmlns:mc="http://schemas.openxmlformats.org/markup-compatibility/2006">
              <mc:Choice xmlns:v="urn:schemas-microsoft-com:vml" Requires="v">
                <p:oleObj name="Equation" r:id="rId15" imgW="2095200" imgH="253800" progId="Equation.DSMT4">
                  <p:embed/>
                </p:oleObj>
              </mc:Choice>
              <mc:Fallback>
                <p:oleObj name="Equation" r:id="rId15" imgW="2095200" imgH="253800" progId="Equation.DSMT4">
                  <p:embed/>
                  <p:pic>
                    <p:nvPicPr>
                      <p:cNvPr id="0" name="Picture 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08614" y="3989215"/>
                        <a:ext cx="314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73" name="Object 25"/>
          <p:cNvGraphicFramePr>
            <a:graphicFrameLocks noChangeAspect="1"/>
          </p:cNvGraphicFramePr>
          <p:nvPr>
            <p:extLst>
              <p:ext uri="{D42A27DB-BD31-4B8C-83A1-F6EECF244321}">
                <p14:modId xmlns:p14="http://schemas.microsoft.com/office/powerpoint/2010/main" val="828302948"/>
              </p:ext>
            </p:extLst>
          </p:nvPr>
        </p:nvGraphicFramePr>
        <p:xfrm>
          <a:off x="3532188" y="4357688"/>
          <a:ext cx="2079625" cy="687387"/>
        </p:xfrm>
        <a:graphic>
          <a:graphicData uri="http://schemas.openxmlformats.org/presentationml/2006/ole">
            <mc:AlternateContent xmlns:mc="http://schemas.openxmlformats.org/markup-compatibility/2006">
              <mc:Choice xmlns:v="urn:schemas-microsoft-com:vml" Requires="v">
                <p:oleObj name="Equation" r:id="rId17" imgW="1384200" imgH="457200" progId="Equation.DSMT4">
                  <p:embed/>
                </p:oleObj>
              </mc:Choice>
              <mc:Fallback>
                <p:oleObj name="Equation" r:id="rId17" imgW="1384200" imgH="457200" progId="Equation.DSMT4">
                  <p:embed/>
                  <p:pic>
                    <p:nvPicPr>
                      <p:cNvPr id="0" name="Picture 2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32188" y="4357688"/>
                        <a:ext cx="2079625"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74" name="Object 26"/>
          <p:cNvGraphicFramePr>
            <a:graphicFrameLocks noChangeAspect="1"/>
          </p:cNvGraphicFramePr>
          <p:nvPr>
            <p:extLst>
              <p:ext uri="{D42A27DB-BD31-4B8C-83A1-F6EECF244321}">
                <p14:modId xmlns:p14="http://schemas.microsoft.com/office/powerpoint/2010/main" val="3595833780"/>
              </p:ext>
            </p:extLst>
          </p:nvPr>
        </p:nvGraphicFramePr>
        <p:xfrm>
          <a:off x="3154363" y="5444257"/>
          <a:ext cx="2835275" cy="798512"/>
        </p:xfrm>
        <a:graphic>
          <a:graphicData uri="http://schemas.openxmlformats.org/presentationml/2006/ole">
            <mc:AlternateContent xmlns:mc="http://schemas.openxmlformats.org/markup-compatibility/2006">
              <mc:Choice xmlns:v="urn:schemas-microsoft-com:vml" Requires="v">
                <p:oleObj name="Equation" r:id="rId19" imgW="1892160" imgH="533160" progId="Equation.DSMT4">
                  <p:embed/>
                </p:oleObj>
              </mc:Choice>
              <mc:Fallback>
                <p:oleObj name="Equation" r:id="rId19" imgW="1892160" imgH="533160" progId="Equation.DSMT4">
                  <p:embed/>
                  <p:pic>
                    <p:nvPicPr>
                      <p:cNvPr id="0" name="Picture 2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54363" y="5444257"/>
                        <a:ext cx="2835275"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76" name="Object 28"/>
          <p:cNvGraphicFramePr>
            <a:graphicFrameLocks noChangeAspect="1"/>
          </p:cNvGraphicFramePr>
          <p:nvPr>
            <p:extLst>
              <p:ext uri="{D42A27DB-BD31-4B8C-83A1-F6EECF244321}">
                <p14:modId xmlns:p14="http://schemas.microsoft.com/office/powerpoint/2010/main" val="1939952080"/>
              </p:ext>
            </p:extLst>
          </p:nvPr>
        </p:nvGraphicFramePr>
        <p:xfrm>
          <a:off x="3978449" y="5098358"/>
          <a:ext cx="360363" cy="285750"/>
        </p:xfrm>
        <a:graphic>
          <a:graphicData uri="http://schemas.openxmlformats.org/presentationml/2006/ole">
            <mc:AlternateContent xmlns:mc="http://schemas.openxmlformats.org/markup-compatibility/2006">
              <mc:Choice xmlns:v="urn:schemas-microsoft-com:vml" Requires="v">
                <p:oleObj name="Equation" r:id="rId21" imgW="241200" imgH="190440" progId="Equation.DSMT4">
                  <p:embed/>
                </p:oleObj>
              </mc:Choice>
              <mc:Fallback>
                <p:oleObj name="Equation" r:id="rId21" imgW="241200" imgH="190440" progId="Equation.DSMT4">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8449" y="5098358"/>
                        <a:ext cx="36036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77" name="Object 29"/>
          <p:cNvGraphicFramePr>
            <a:graphicFrameLocks noChangeAspect="1"/>
          </p:cNvGraphicFramePr>
          <p:nvPr>
            <p:extLst>
              <p:ext uri="{D42A27DB-BD31-4B8C-83A1-F6EECF244321}">
                <p14:modId xmlns:p14="http://schemas.microsoft.com/office/powerpoint/2010/main" val="2503392639"/>
              </p:ext>
            </p:extLst>
          </p:nvPr>
        </p:nvGraphicFramePr>
        <p:xfrm>
          <a:off x="5713598" y="5130447"/>
          <a:ext cx="227013" cy="246063"/>
        </p:xfrm>
        <a:graphic>
          <a:graphicData uri="http://schemas.openxmlformats.org/presentationml/2006/ole">
            <mc:AlternateContent xmlns:mc="http://schemas.openxmlformats.org/markup-compatibility/2006">
              <mc:Choice xmlns:v="urn:schemas-microsoft-com:vml" Requires="v">
                <p:oleObj name="Equation" r:id="rId22" imgW="152280" imgH="164880" progId="Equation.DSMT4">
                  <p:embed/>
                </p:oleObj>
              </mc:Choice>
              <mc:Fallback>
                <p:oleObj name="Equation" r:id="rId22" imgW="152280" imgH="164880" progId="Equation.DSMT4">
                  <p:embed/>
                  <p:pic>
                    <p:nvPicPr>
                      <p:cNvPr id="0" name="Picture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713598" y="5130447"/>
                        <a:ext cx="2270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Μερική και Πλήρης Οδήγηση</a:t>
            </a:r>
            <a:endParaRPr lang="en-US" dirty="0"/>
          </a:p>
        </p:txBody>
      </p:sp>
      <p:sp>
        <p:nvSpPr>
          <p:cNvPr id="3" name="2 - Θέση περιεχομένου"/>
          <p:cNvSpPr>
            <a:spLocks noGrp="1"/>
          </p:cNvSpPr>
          <p:nvPr>
            <p:ph idx="1"/>
          </p:nvPr>
        </p:nvSpPr>
        <p:spPr>
          <a:xfrm>
            <a:off x="457200" y="1427629"/>
            <a:ext cx="8229600" cy="4770000"/>
          </a:xfrm>
        </p:spPr>
        <p:txBody>
          <a:bodyPr>
            <a:normAutofit fontScale="62500" lnSpcReduction="20000"/>
          </a:bodyPr>
          <a:lstStyle/>
          <a:p>
            <a:pPr>
              <a:lnSpc>
                <a:spcPct val="120000"/>
              </a:lnSpc>
            </a:pPr>
            <a:r>
              <a:rPr lang="el-GR" dirty="0"/>
              <a:t>Οι τεχνικές της μερικούς και της πλήρους οδήγησης αντιμετωπίζουν τη συσσώρευση των σφαλμάτων στρογγυλοποίησης.</a:t>
            </a:r>
          </a:p>
          <a:p>
            <a:pPr>
              <a:lnSpc>
                <a:spcPct val="120000"/>
              </a:lnSpc>
              <a:spcBef>
                <a:spcPts val="1200"/>
              </a:spcBef>
            </a:pPr>
            <a:r>
              <a:rPr lang="el-GR" b="1" dirty="0"/>
              <a:t>Παράδειγμα: </a:t>
            </a:r>
            <a:r>
              <a:rPr lang="el-GR" dirty="0"/>
              <a:t>Ας υποθέσουμε ότι εφαρμόζουμε την απαλοιφή </a:t>
            </a:r>
            <a:r>
              <a:rPr lang="en-US" dirty="0"/>
              <a:t>Gauss </a:t>
            </a:r>
            <a:r>
              <a:rPr lang="el-GR" dirty="0"/>
              <a:t>στο παρακάτω σύστημα γραμμικών εξισώσεων:</a:t>
            </a:r>
          </a:p>
          <a:p>
            <a:pPr>
              <a:lnSpc>
                <a:spcPct val="120000"/>
              </a:lnSpc>
            </a:pPr>
            <a:endParaRPr lang="en-US" dirty="0"/>
          </a:p>
          <a:p>
            <a:pPr>
              <a:lnSpc>
                <a:spcPct val="120000"/>
              </a:lnSpc>
              <a:buNone/>
            </a:pPr>
            <a:endParaRPr lang="en-US" dirty="0"/>
          </a:p>
          <a:p>
            <a:pPr>
              <a:lnSpc>
                <a:spcPct val="120000"/>
              </a:lnSpc>
              <a:spcBef>
                <a:spcPts val="1200"/>
              </a:spcBef>
              <a:buNone/>
            </a:pPr>
            <a:r>
              <a:rPr lang="en-US" dirty="0"/>
              <a:t>	</a:t>
            </a:r>
            <a:r>
              <a:rPr lang="el-GR" dirty="0"/>
              <a:t>η  ακριβής λύση του οποίου είναι η </a:t>
            </a:r>
          </a:p>
          <a:p>
            <a:pPr>
              <a:lnSpc>
                <a:spcPct val="120000"/>
              </a:lnSpc>
              <a:spcBef>
                <a:spcPts val="1800"/>
              </a:spcBef>
              <a:buNone/>
            </a:pPr>
            <a:r>
              <a:rPr lang="el-GR" dirty="0"/>
              <a:t>	Σύμφωνα με την απαλοιφή </a:t>
            </a:r>
            <a:r>
              <a:rPr lang="en-US" dirty="0"/>
              <a:t>Gauss</a:t>
            </a:r>
            <a:r>
              <a:rPr lang="el-GR" dirty="0"/>
              <a:t>, θα πρέπει να πολλαπλασιάσουμε την πρώτη εξίσωση με το μεγάλο σε μέγεθος αριθμό           και τα αντίστοιχα πολλαπλάσια να τα προσθέσουμε στη δεύτερη εξίσωση.</a:t>
            </a:r>
          </a:p>
          <a:p>
            <a:pPr>
              <a:lnSpc>
                <a:spcPct val="120000"/>
              </a:lnSpc>
              <a:spcBef>
                <a:spcPts val="1200"/>
              </a:spcBef>
              <a:buNone/>
            </a:pPr>
            <a:r>
              <a:rPr lang="el-GR" dirty="0"/>
              <a:t>	Επομένως, η δεύτερη εξίσωση μετασχηματίζεται στην </a:t>
            </a:r>
          </a:p>
        </p:txBody>
      </p:sp>
      <p:graphicFrame>
        <p:nvGraphicFramePr>
          <p:cNvPr id="82945" name="Object 1"/>
          <p:cNvGraphicFramePr>
            <a:graphicFrameLocks noChangeAspect="1"/>
          </p:cNvGraphicFramePr>
          <p:nvPr>
            <p:extLst>
              <p:ext uri="{D42A27DB-BD31-4B8C-83A1-F6EECF244321}">
                <p14:modId xmlns:p14="http://schemas.microsoft.com/office/powerpoint/2010/main" val="636633430"/>
              </p:ext>
            </p:extLst>
          </p:nvPr>
        </p:nvGraphicFramePr>
        <p:xfrm>
          <a:off x="3610769" y="2856487"/>
          <a:ext cx="1922462" cy="846137"/>
        </p:xfrm>
        <a:graphic>
          <a:graphicData uri="http://schemas.openxmlformats.org/presentationml/2006/ole">
            <mc:AlternateContent xmlns:mc="http://schemas.openxmlformats.org/markup-compatibility/2006">
              <mc:Choice xmlns:v="urn:schemas-microsoft-com:vml" Requires="v">
                <p:oleObj name="Equation" r:id="rId2" imgW="1066680" imgH="469800" progId="Equation.DSMT4">
                  <p:embed/>
                </p:oleObj>
              </mc:Choice>
              <mc:Fallback>
                <p:oleObj name="Equation" r:id="rId2" imgW="1066680" imgH="46980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769" y="2856487"/>
                        <a:ext cx="1922462"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46" name="Object 2"/>
          <p:cNvGraphicFramePr>
            <a:graphicFrameLocks noChangeAspect="1"/>
          </p:cNvGraphicFramePr>
          <p:nvPr>
            <p:extLst>
              <p:ext uri="{D42A27DB-BD31-4B8C-83A1-F6EECF244321}">
                <p14:modId xmlns:p14="http://schemas.microsoft.com/office/powerpoint/2010/main" val="1396284604"/>
              </p:ext>
            </p:extLst>
          </p:nvPr>
        </p:nvGraphicFramePr>
        <p:xfrm>
          <a:off x="4571119" y="3615317"/>
          <a:ext cx="3321050" cy="503237"/>
        </p:xfrm>
        <a:graphic>
          <a:graphicData uri="http://schemas.openxmlformats.org/presentationml/2006/ole">
            <mc:AlternateContent xmlns:mc="http://schemas.openxmlformats.org/markup-compatibility/2006">
              <mc:Choice xmlns:v="urn:schemas-microsoft-com:vml" Requires="v">
                <p:oleObj name="Equation" r:id="rId4" imgW="1841400" imgH="279360" progId="Equation.DSMT4">
                  <p:embed/>
                </p:oleObj>
              </mc:Choice>
              <mc:Fallback>
                <p:oleObj name="Equation" r:id="rId4" imgW="1841400" imgH="2793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119" y="3615317"/>
                        <a:ext cx="33210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47" name="Object 3"/>
          <p:cNvGraphicFramePr>
            <a:graphicFrameLocks noChangeAspect="1"/>
          </p:cNvGraphicFramePr>
          <p:nvPr>
            <p:extLst>
              <p:ext uri="{D42A27DB-BD31-4B8C-83A1-F6EECF244321}">
                <p14:modId xmlns:p14="http://schemas.microsoft.com/office/powerpoint/2010/main" val="2848195725"/>
              </p:ext>
            </p:extLst>
          </p:nvPr>
        </p:nvGraphicFramePr>
        <p:xfrm>
          <a:off x="5951900" y="4495857"/>
          <a:ext cx="596900" cy="368300"/>
        </p:xfrm>
        <a:graphic>
          <a:graphicData uri="http://schemas.openxmlformats.org/presentationml/2006/ole">
            <mc:AlternateContent xmlns:mc="http://schemas.openxmlformats.org/markup-compatibility/2006">
              <mc:Choice xmlns:v="urn:schemas-microsoft-com:vml" Requires="v">
                <p:oleObj name="Equation" r:id="rId6" imgW="330120" imgH="203040" progId="Equation.DSMT4">
                  <p:embed/>
                </p:oleObj>
              </mc:Choice>
              <mc:Fallback>
                <p:oleObj name="Equation" r:id="rId6" imgW="330120" imgH="20304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1900" y="4495857"/>
                        <a:ext cx="596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48" name="Object 4"/>
          <p:cNvGraphicFramePr>
            <a:graphicFrameLocks noChangeAspect="1"/>
          </p:cNvGraphicFramePr>
          <p:nvPr>
            <p:extLst>
              <p:ext uri="{D42A27DB-BD31-4B8C-83A1-F6EECF244321}">
                <p14:modId xmlns:p14="http://schemas.microsoft.com/office/powerpoint/2010/main" val="2622417922"/>
              </p:ext>
            </p:extLst>
          </p:nvPr>
        </p:nvGraphicFramePr>
        <p:xfrm>
          <a:off x="3071802" y="5711844"/>
          <a:ext cx="2792413" cy="503238"/>
        </p:xfrm>
        <a:graphic>
          <a:graphicData uri="http://schemas.openxmlformats.org/presentationml/2006/ole">
            <mc:AlternateContent xmlns:mc="http://schemas.openxmlformats.org/markup-compatibility/2006">
              <mc:Choice xmlns:v="urn:schemas-microsoft-com:vml" Requires="v">
                <p:oleObj name="Equation" r:id="rId8" imgW="1549080" imgH="279360" progId="Equation.DSMT4">
                  <p:embed/>
                </p:oleObj>
              </mc:Choice>
              <mc:Fallback>
                <p:oleObj name="Equation" r:id="rId8" imgW="1549080" imgH="27936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1802" y="5711844"/>
                        <a:ext cx="2792413"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Μερική και Πλήρης Οδήγηση</a:t>
            </a:r>
          </a:p>
        </p:txBody>
      </p:sp>
      <p:sp>
        <p:nvSpPr>
          <p:cNvPr id="3" name="2 - Θέση περιεχομένου"/>
          <p:cNvSpPr>
            <a:spLocks noGrp="1"/>
          </p:cNvSpPr>
          <p:nvPr>
            <p:ph idx="1"/>
          </p:nvPr>
        </p:nvSpPr>
        <p:spPr>
          <a:xfrm>
            <a:off x="457200" y="1445082"/>
            <a:ext cx="8229600" cy="4770000"/>
          </a:xfrm>
        </p:spPr>
        <p:txBody>
          <a:bodyPr>
            <a:normAutofit/>
          </a:bodyPr>
          <a:lstStyle/>
          <a:p>
            <a:pPr>
              <a:buNone/>
            </a:pPr>
            <a:r>
              <a:rPr lang="el-GR" sz="2000" b="1" dirty="0"/>
              <a:t>συνέχεια παραδείγματος …</a:t>
            </a:r>
          </a:p>
          <a:p>
            <a:pPr>
              <a:spcBef>
                <a:spcPts val="1200"/>
              </a:spcBef>
              <a:buNone/>
            </a:pPr>
            <a:r>
              <a:rPr lang="el-GR" sz="2000" dirty="0"/>
              <a:t>	Ας υποθέσουμε ότι στους υπολογισμούς μας εργαζόμαστε με πέντε σημαντικά ψηφία.</a:t>
            </a:r>
          </a:p>
          <a:p>
            <a:pPr>
              <a:spcBef>
                <a:spcPts val="1200"/>
              </a:spcBef>
              <a:buNone/>
            </a:pPr>
            <a:r>
              <a:rPr lang="el-GR" sz="2000" dirty="0"/>
              <a:t>	Έτσι από την παραπάνω εξίσωση έχουμε ότι:</a:t>
            </a:r>
          </a:p>
          <a:p>
            <a:pPr>
              <a:spcBef>
                <a:spcPts val="1200"/>
              </a:spcBef>
            </a:pPr>
            <a:endParaRPr lang="el-GR" sz="2000" dirty="0"/>
          </a:p>
          <a:p>
            <a:pPr>
              <a:spcBef>
                <a:spcPts val="1200"/>
              </a:spcBef>
              <a:buNone/>
            </a:pPr>
            <a:r>
              <a:rPr lang="el-GR" sz="2000" dirty="0"/>
              <a:t>	από την οποία παίρνουμε ότι </a:t>
            </a:r>
          </a:p>
          <a:p>
            <a:pPr>
              <a:spcBef>
                <a:spcPts val="1200"/>
              </a:spcBef>
              <a:buNone/>
            </a:pPr>
            <a:r>
              <a:rPr lang="el-GR" sz="2000" dirty="0"/>
              <a:t>	Αν εφαρμόσουμε τη μέθοδο της προς τα πίσω αντικατάστασης θα έχουμε</a:t>
            </a:r>
          </a:p>
          <a:p>
            <a:pPr>
              <a:spcBef>
                <a:spcPts val="1200"/>
              </a:spcBef>
            </a:pPr>
            <a:endParaRPr lang="el-GR" sz="2000" dirty="0"/>
          </a:p>
          <a:p>
            <a:pPr>
              <a:spcBef>
                <a:spcPts val="1200"/>
              </a:spcBef>
              <a:buNone/>
            </a:pPr>
            <a:r>
              <a:rPr lang="el-GR" sz="2000" dirty="0"/>
              <a:t>	από την οποία παίρνουμε </a:t>
            </a:r>
          </a:p>
          <a:p>
            <a:pPr>
              <a:spcBef>
                <a:spcPts val="1200"/>
              </a:spcBef>
              <a:buNone/>
            </a:pPr>
            <a:r>
              <a:rPr lang="el-GR" sz="2000" dirty="0"/>
              <a:t>	Έτσι η λύση                          που βρήκαμε απέχει πολύ από την πραγματική λύση. </a:t>
            </a:r>
            <a:endParaRPr lang="en-US" sz="2000" dirty="0"/>
          </a:p>
          <a:p>
            <a:endParaRPr lang="el-GR" sz="2000" dirty="0"/>
          </a:p>
        </p:txBody>
      </p:sp>
      <p:graphicFrame>
        <p:nvGraphicFramePr>
          <p:cNvPr id="83970" name="Object 2"/>
          <p:cNvGraphicFramePr>
            <a:graphicFrameLocks noChangeAspect="1"/>
          </p:cNvGraphicFramePr>
          <p:nvPr>
            <p:extLst>
              <p:ext uri="{D42A27DB-BD31-4B8C-83A1-F6EECF244321}">
                <p14:modId xmlns:p14="http://schemas.microsoft.com/office/powerpoint/2010/main" val="501125782"/>
              </p:ext>
            </p:extLst>
          </p:nvPr>
        </p:nvGraphicFramePr>
        <p:xfrm>
          <a:off x="2761456" y="3088254"/>
          <a:ext cx="3621088" cy="434975"/>
        </p:xfrm>
        <a:graphic>
          <a:graphicData uri="http://schemas.openxmlformats.org/presentationml/2006/ole">
            <mc:AlternateContent xmlns:mc="http://schemas.openxmlformats.org/markup-compatibility/2006">
              <mc:Choice xmlns:v="urn:schemas-microsoft-com:vml" Requires="v">
                <p:oleObj name="Equation" r:id="rId2" imgW="2006280" imgH="241200" progId="Equation.DSMT4">
                  <p:embed/>
                </p:oleObj>
              </mc:Choice>
              <mc:Fallback>
                <p:oleObj name="Equation" r:id="rId2" imgW="2006280" imgH="241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1456" y="3088254"/>
                        <a:ext cx="362108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1" name="Object 3"/>
          <p:cNvGraphicFramePr>
            <a:graphicFrameLocks noChangeAspect="1"/>
          </p:cNvGraphicFramePr>
          <p:nvPr>
            <p:extLst>
              <p:ext uri="{D42A27DB-BD31-4B8C-83A1-F6EECF244321}">
                <p14:modId xmlns:p14="http://schemas.microsoft.com/office/powerpoint/2010/main" val="3352402967"/>
              </p:ext>
            </p:extLst>
          </p:nvPr>
        </p:nvGraphicFramePr>
        <p:xfrm>
          <a:off x="3966806" y="3561332"/>
          <a:ext cx="2017712" cy="434975"/>
        </p:xfrm>
        <a:graphic>
          <a:graphicData uri="http://schemas.openxmlformats.org/presentationml/2006/ole">
            <mc:AlternateContent xmlns:mc="http://schemas.openxmlformats.org/markup-compatibility/2006">
              <mc:Choice xmlns:v="urn:schemas-microsoft-com:vml" Requires="v">
                <p:oleObj name="Equation" r:id="rId4" imgW="1117440" imgH="241200" progId="Equation.DSMT4">
                  <p:embed/>
                </p:oleObj>
              </mc:Choice>
              <mc:Fallback>
                <p:oleObj name="Equation" r:id="rId4" imgW="1117440" imgH="241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06" y="3561332"/>
                        <a:ext cx="2017712"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2" name="Object 4"/>
          <p:cNvGraphicFramePr>
            <a:graphicFrameLocks noChangeAspect="1"/>
          </p:cNvGraphicFramePr>
          <p:nvPr>
            <p:extLst>
              <p:ext uri="{D42A27DB-BD31-4B8C-83A1-F6EECF244321}">
                <p14:modId xmlns:p14="http://schemas.microsoft.com/office/powerpoint/2010/main" val="3366964794"/>
              </p:ext>
            </p:extLst>
          </p:nvPr>
        </p:nvGraphicFramePr>
        <p:xfrm>
          <a:off x="3532188" y="4445576"/>
          <a:ext cx="2079625" cy="457200"/>
        </p:xfrm>
        <a:graphic>
          <a:graphicData uri="http://schemas.openxmlformats.org/presentationml/2006/ole">
            <mc:AlternateContent xmlns:mc="http://schemas.openxmlformats.org/markup-compatibility/2006">
              <mc:Choice xmlns:v="urn:schemas-microsoft-com:vml" Requires="v">
                <p:oleObj name="Equation" r:id="rId6" imgW="1155600" imgH="253800" progId="Equation.DSMT4">
                  <p:embed/>
                </p:oleObj>
              </mc:Choice>
              <mc:Fallback>
                <p:oleObj name="Equation" r:id="rId6" imgW="115560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2188" y="4445576"/>
                        <a:ext cx="2079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3" name="Object 5"/>
          <p:cNvGraphicFramePr>
            <a:graphicFrameLocks noChangeAspect="1"/>
          </p:cNvGraphicFramePr>
          <p:nvPr>
            <p:extLst>
              <p:ext uri="{D42A27DB-BD31-4B8C-83A1-F6EECF244321}">
                <p14:modId xmlns:p14="http://schemas.microsoft.com/office/powerpoint/2010/main" val="3298421022"/>
              </p:ext>
            </p:extLst>
          </p:nvPr>
        </p:nvGraphicFramePr>
        <p:xfrm>
          <a:off x="3605211" y="4970786"/>
          <a:ext cx="752475" cy="411163"/>
        </p:xfrm>
        <a:graphic>
          <a:graphicData uri="http://schemas.openxmlformats.org/presentationml/2006/ole">
            <mc:AlternateContent xmlns:mc="http://schemas.openxmlformats.org/markup-compatibility/2006">
              <mc:Choice xmlns:v="urn:schemas-microsoft-com:vml" Requires="v">
                <p:oleObj name="Equation" r:id="rId8" imgW="419040" imgH="228600" progId="Equation.DSMT4">
                  <p:embed/>
                </p:oleObj>
              </mc:Choice>
              <mc:Fallback>
                <p:oleObj name="Equation" r:id="rId8" imgW="41904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5211" y="4970786"/>
                        <a:ext cx="75247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4" name="Object 6"/>
          <p:cNvGraphicFramePr>
            <a:graphicFrameLocks noChangeAspect="1"/>
          </p:cNvGraphicFramePr>
          <p:nvPr>
            <p:extLst>
              <p:ext uri="{D42A27DB-BD31-4B8C-83A1-F6EECF244321}">
                <p14:modId xmlns:p14="http://schemas.microsoft.com/office/powerpoint/2010/main" val="538126357"/>
              </p:ext>
            </p:extLst>
          </p:nvPr>
        </p:nvGraphicFramePr>
        <p:xfrm>
          <a:off x="2143285" y="5336699"/>
          <a:ext cx="1349375" cy="503237"/>
        </p:xfrm>
        <a:graphic>
          <a:graphicData uri="http://schemas.openxmlformats.org/presentationml/2006/ole">
            <mc:AlternateContent xmlns:mc="http://schemas.openxmlformats.org/markup-compatibility/2006">
              <mc:Choice xmlns:v="urn:schemas-microsoft-com:vml" Requires="v">
                <p:oleObj name="Equation" r:id="rId10" imgW="749160" imgH="279360" progId="Equation.DSMT4">
                  <p:embed/>
                </p:oleObj>
              </mc:Choice>
              <mc:Fallback>
                <p:oleObj name="Equation" r:id="rId10" imgW="749160" imgH="2793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3285" y="5336699"/>
                        <a:ext cx="134937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Μερική και Πλήρης Οδήγηση</a:t>
            </a:r>
            <a:endParaRPr lang="en-US" dirty="0"/>
          </a:p>
        </p:txBody>
      </p:sp>
      <p:sp>
        <p:nvSpPr>
          <p:cNvPr id="3" name="2 - Θέση περιεχομένου"/>
          <p:cNvSpPr>
            <a:spLocks noGrp="1"/>
          </p:cNvSpPr>
          <p:nvPr>
            <p:ph idx="1"/>
          </p:nvPr>
        </p:nvSpPr>
        <p:spPr>
          <a:xfrm>
            <a:off x="457200" y="1601813"/>
            <a:ext cx="8229600" cy="4770000"/>
          </a:xfrm>
        </p:spPr>
        <p:txBody>
          <a:bodyPr>
            <a:normAutofit/>
          </a:bodyPr>
          <a:lstStyle/>
          <a:p>
            <a:pPr>
              <a:spcBef>
                <a:spcPts val="1200"/>
              </a:spcBef>
              <a:buNone/>
            </a:pPr>
            <a:r>
              <a:rPr lang="el-GR" sz="2200" b="1" dirty="0"/>
              <a:t>συνέχεια παραδείγματος …</a:t>
            </a:r>
            <a:r>
              <a:rPr lang="el-GR" sz="2200" dirty="0"/>
              <a:t>	</a:t>
            </a:r>
          </a:p>
          <a:p>
            <a:pPr>
              <a:spcBef>
                <a:spcPts val="1200"/>
              </a:spcBef>
              <a:buNone/>
            </a:pPr>
            <a:r>
              <a:rPr lang="el-GR" sz="2200" dirty="0"/>
              <a:t>	Η αιτία για αυτό είναι ότι προσθέσαμε στους συντελεστές της αρχικής δεύτερης εξίσωσης ποσότητες τόσο μεγάλες σε μέγεθος, ώστε χρησιμοποιώντας μόνο πέντε σημαντικά ψηφία, τα μεγέθη των παλιών συντελεστών να γίνουν αμελητέα.</a:t>
            </a:r>
          </a:p>
          <a:p>
            <a:pPr>
              <a:spcBef>
                <a:spcPts val="1200"/>
              </a:spcBef>
              <a:buNone/>
            </a:pPr>
            <a:r>
              <a:rPr lang="el-GR" sz="2200" dirty="0"/>
              <a:t>	Αν επιλύσουμε το ίδιο σύστημα με την ίδια μέθοδο και χρησιμοποιώντας την ίδια ακρίβεια, αλλά με εναλλαγή των εξισώσεων, τότε θα πάρουμε τη λύση</a:t>
            </a:r>
          </a:p>
          <a:p>
            <a:pPr>
              <a:spcBef>
                <a:spcPts val="1200"/>
              </a:spcBef>
              <a:buNone/>
            </a:pPr>
            <a:r>
              <a:rPr lang="el-GR" sz="2200" dirty="0"/>
              <a:t>	Η λύση αυτή δεν απέχει πολύ από την πραγματική λύση.</a:t>
            </a:r>
          </a:p>
        </p:txBody>
      </p:sp>
      <p:graphicFrame>
        <p:nvGraphicFramePr>
          <p:cNvPr id="81921" name="Object 1"/>
          <p:cNvGraphicFramePr>
            <a:graphicFrameLocks noChangeAspect="1"/>
          </p:cNvGraphicFramePr>
          <p:nvPr>
            <p:extLst>
              <p:ext uri="{D42A27DB-BD31-4B8C-83A1-F6EECF244321}">
                <p14:modId xmlns:p14="http://schemas.microsoft.com/office/powerpoint/2010/main" val="2411387835"/>
              </p:ext>
            </p:extLst>
          </p:nvPr>
        </p:nvGraphicFramePr>
        <p:xfrm>
          <a:off x="5214942" y="4207546"/>
          <a:ext cx="2770188" cy="503237"/>
        </p:xfrm>
        <a:graphic>
          <a:graphicData uri="http://schemas.openxmlformats.org/presentationml/2006/ole">
            <mc:AlternateContent xmlns:mc="http://schemas.openxmlformats.org/markup-compatibility/2006">
              <mc:Choice xmlns:v="urn:schemas-microsoft-com:vml" Requires="v">
                <p:oleObj name="Equation" r:id="rId2" imgW="1536480" imgH="279360" progId="Equation.DSMT4">
                  <p:embed/>
                </p:oleObj>
              </mc:Choice>
              <mc:Fallback>
                <p:oleObj name="Equation" r:id="rId2" imgW="1536480" imgH="27936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42" y="4207546"/>
                        <a:ext cx="277018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Μερική και Πλήρης Οδήγηση</a:t>
            </a:r>
            <a:endParaRPr lang="en-US" dirty="0"/>
          </a:p>
        </p:txBody>
      </p:sp>
      <p:sp>
        <p:nvSpPr>
          <p:cNvPr id="3" name="2 - Θέση περιεχομένου"/>
          <p:cNvSpPr>
            <a:spLocks noGrp="1"/>
          </p:cNvSpPr>
          <p:nvPr>
            <p:ph idx="1"/>
          </p:nvPr>
        </p:nvSpPr>
        <p:spPr>
          <a:xfrm>
            <a:off x="457200" y="1357200"/>
            <a:ext cx="8229600" cy="4770000"/>
          </a:xfrm>
        </p:spPr>
        <p:txBody>
          <a:bodyPr>
            <a:normAutofit fontScale="85000" lnSpcReduction="20000"/>
          </a:bodyPr>
          <a:lstStyle/>
          <a:p>
            <a:pPr>
              <a:lnSpc>
                <a:spcPct val="110000"/>
              </a:lnSpc>
              <a:spcBef>
                <a:spcPts val="1200"/>
              </a:spcBef>
            </a:pPr>
            <a:r>
              <a:rPr lang="el-GR" sz="2200" b="1" dirty="0"/>
              <a:t>Ορισμός: </a:t>
            </a:r>
            <a:r>
              <a:rPr lang="el-GR" sz="2200" dirty="0"/>
              <a:t>Σύμφωνα με τη </a:t>
            </a:r>
            <a:r>
              <a:rPr lang="el-GR" sz="2200" b="1" dirty="0"/>
              <a:t>μερική οδήγηση </a:t>
            </a:r>
            <a:r>
              <a:rPr lang="el-GR" sz="2200" dirty="0"/>
              <a:t>στο    -οστό στάδιο της απαλοιφής </a:t>
            </a:r>
            <a:r>
              <a:rPr lang="en-US" sz="2200" dirty="0"/>
              <a:t>Gauss, </a:t>
            </a:r>
            <a:r>
              <a:rPr lang="el-GR" sz="2200" dirty="0"/>
              <a:t>επιλέγεται ως οδηγό στοιχείο το στοιχείο         που βρίσκεται στην     –</a:t>
            </a:r>
            <a:r>
              <a:rPr lang="el-GR" sz="2200" dirty="0" err="1"/>
              <a:t>οστή</a:t>
            </a:r>
            <a:r>
              <a:rPr lang="el-GR" sz="2200" dirty="0"/>
              <a:t> γραμμή για </a:t>
            </a:r>
            <a:r>
              <a:rPr lang="el-GR" sz="2200" dirty="0">
                <a:solidFill>
                  <a:schemeClr val="bg1"/>
                </a:solidFill>
              </a:rPr>
              <a:t>….   </a:t>
            </a:r>
            <a:r>
              <a:rPr lang="el-GR" sz="2200" dirty="0"/>
              <a:t>             και για το οποίο ισχύει ότι:</a:t>
            </a:r>
          </a:p>
          <a:p>
            <a:pPr>
              <a:lnSpc>
                <a:spcPct val="110000"/>
              </a:lnSpc>
              <a:spcBef>
                <a:spcPts val="1200"/>
              </a:spcBef>
              <a:buNone/>
            </a:pPr>
            <a:endParaRPr lang="el-GR" sz="2200" dirty="0"/>
          </a:p>
          <a:p>
            <a:pPr>
              <a:lnSpc>
                <a:spcPct val="110000"/>
              </a:lnSpc>
              <a:spcBef>
                <a:spcPts val="1600"/>
              </a:spcBef>
            </a:pPr>
            <a:r>
              <a:rPr lang="el-GR" sz="2200" dirty="0"/>
              <a:t>Στη συνέχεια ανταλλάσσεται η γραμμή     με τη γραμμή     και συνεχίζεται η διαδικασία απαλοιφής.</a:t>
            </a:r>
          </a:p>
          <a:p>
            <a:pPr>
              <a:lnSpc>
                <a:spcPct val="110000"/>
              </a:lnSpc>
              <a:spcBef>
                <a:spcPts val="1800"/>
              </a:spcBef>
            </a:pPr>
            <a:r>
              <a:rPr lang="el-GR" sz="2200" dirty="0"/>
              <a:t>Για να απαλειφθεί το άγνωστο      σε μία από τις επόμενες γραμμές, έστω την      </a:t>
            </a:r>
            <a:r>
              <a:rPr lang="el-GR" sz="2200" dirty="0">
                <a:solidFill>
                  <a:schemeClr val="bg1"/>
                </a:solidFill>
              </a:rPr>
              <a:t>….</a:t>
            </a:r>
            <a:r>
              <a:rPr lang="el-GR" sz="2200" dirty="0"/>
              <a:t>-</a:t>
            </a:r>
            <a:r>
              <a:rPr lang="el-GR" sz="2200" dirty="0" err="1"/>
              <a:t>οστή</a:t>
            </a:r>
            <a:r>
              <a:rPr lang="el-GR" sz="2200" dirty="0"/>
              <a:t>, πρέπει να πολλαπλασιαστούν τα στοιχεία της νέας    -</a:t>
            </a:r>
            <a:r>
              <a:rPr lang="el-GR" sz="2200" dirty="0" err="1"/>
              <a:t>οστής</a:t>
            </a:r>
            <a:r>
              <a:rPr lang="el-GR" sz="2200" dirty="0"/>
              <a:t> οδηγού γραμμής με το συντελεστή:</a:t>
            </a:r>
          </a:p>
          <a:p>
            <a:pPr>
              <a:lnSpc>
                <a:spcPct val="110000"/>
              </a:lnSpc>
              <a:spcBef>
                <a:spcPts val="1200"/>
              </a:spcBef>
              <a:buNone/>
            </a:pPr>
            <a:endParaRPr lang="el-GR" sz="2200" dirty="0"/>
          </a:p>
          <a:p>
            <a:pPr>
              <a:lnSpc>
                <a:spcPct val="110000"/>
              </a:lnSpc>
              <a:spcBef>
                <a:spcPts val="2400"/>
              </a:spcBef>
              <a:buNone/>
            </a:pPr>
            <a:r>
              <a:rPr lang="el-GR" sz="2200" dirty="0"/>
              <a:t>	ο οποίος γενικά ονομάζεται πολλαπλασιαστής.</a:t>
            </a:r>
          </a:p>
          <a:p>
            <a:pPr>
              <a:lnSpc>
                <a:spcPct val="110000"/>
              </a:lnSpc>
              <a:spcBef>
                <a:spcPts val="1800"/>
              </a:spcBef>
            </a:pPr>
            <a:r>
              <a:rPr lang="el-GR" sz="2200" dirty="0"/>
              <a:t>Ο πολλαπλασιαστής είναι απολύτως μικρότερος της μονάδας και επομένως δεν προκαλεί μεγέθυνση στα σφάλματα στρογγυλοποίησης.</a:t>
            </a:r>
          </a:p>
        </p:txBody>
      </p:sp>
      <p:graphicFrame>
        <p:nvGraphicFramePr>
          <p:cNvPr id="80898" name="Object 2"/>
          <p:cNvGraphicFramePr>
            <a:graphicFrameLocks noChangeAspect="1"/>
          </p:cNvGraphicFramePr>
          <p:nvPr>
            <p:extLst>
              <p:ext uri="{D42A27DB-BD31-4B8C-83A1-F6EECF244321}">
                <p14:modId xmlns:p14="http://schemas.microsoft.com/office/powerpoint/2010/main" val="1866572259"/>
              </p:ext>
            </p:extLst>
          </p:nvPr>
        </p:nvGraphicFramePr>
        <p:xfrm>
          <a:off x="5540094" y="1377694"/>
          <a:ext cx="204787" cy="285750"/>
        </p:xfrm>
        <a:graphic>
          <a:graphicData uri="http://schemas.openxmlformats.org/presentationml/2006/ole">
            <mc:AlternateContent xmlns:mc="http://schemas.openxmlformats.org/markup-compatibility/2006">
              <mc:Choice xmlns:v="urn:schemas-microsoft-com:vml" Requires="v">
                <p:oleObj name="Equation" r:id="rId2" imgW="126720" imgH="177480" progId="Equation.DSMT4">
                  <p:embed/>
                </p:oleObj>
              </mc:Choice>
              <mc:Fallback>
                <p:oleObj name="Equation" r:id="rId2" imgW="12672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094" y="1377694"/>
                        <a:ext cx="20478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899" name="Object 3"/>
          <p:cNvGraphicFramePr>
            <a:graphicFrameLocks noChangeAspect="1"/>
          </p:cNvGraphicFramePr>
          <p:nvPr>
            <p:extLst>
              <p:ext uri="{D42A27DB-BD31-4B8C-83A1-F6EECF244321}">
                <p14:modId xmlns:p14="http://schemas.microsoft.com/office/powerpoint/2010/main" val="2601337570"/>
              </p:ext>
            </p:extLst>
          </p:nvPr>
        </p:nvGraphicFramePr>
        <p:xfrm>
          <a:off x="5677614" y="1575153"/>
          <a:ext cx="406400" cy="425450"/>
        </p:xfrm>
        <a:graphic>
          <a:graphicData uri="http://schemas.openxmlformats.org/presentationml/2006/ole">
            <mc:AlternateContent xmlns:mc="http://schemas.openxmlformats.org/markup-compatibility/2006">
              <mc:Choice xmlns:v="urn:schemas-microsoft-com:vml" Requires="v">
                <p:oleObj name="Equation" r:id="rId4" imgW="253800" imgH="266400" progId="Equation.DSMT4">
                  <p:embed/>
                </p:oleObj>
              </mc:Choice>
              <mc:Fallback>
                <p:oleObj name="Equation" r:id="rId4" imgW="253800" imgH="266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7614" y="1575153"/>
                        <a:ext cx="40640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0" name="Object 4"/>
          <p:cNvGraphicFramePr>
            <a:graphicFrameLocks noChangeAspect="1"/>
          </p:cNvGraphicFramePr>
          <p:nvPr>
            <p:extLst>
              <p:ext uri="{D42A27DB-BD31-4B8C-83A1-F6EECF244321}">
                <p14:modId xmlns:p14="http://schemas.microsoft.com/office/powerpoint/2010/main" val="4096256330"/>
              </p:ext>
            </p:extLst>
          </p:nvPr>
        </p:nvGraphicFramePr>
        <p:xfrm>
          <a:off x="8072462" y="1643050"/>
          <a:ext cx="204788" cy="306387"/>
        </p:xfrm>
        <a:graphic>
          <a:graphicData uri="http://schemas.openxmlformats.org/presentationml/2006/ole">
            <mc:AlternateContent xmlns:mc="http://schemas.openxmlformats.org/markup-compatibility/2006">
              <mc:Choice xmlns:v="urn:schemas-microsoft-com:vml" Requires="v">
                <p:oleObj name="Equation" r:id="rId6" imgW="126720" imgH="190440" progId="Equation.DSMT4">
                  <p:embed/>
                </p:oleObj>
              </mc:Choice>
              <mc:Fallback>
                <p:oleObj name="Equation" r:id="rId6" imgW="126720" imgH="1904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2462" y="1643050"/>
                        <a:ext cx="204788"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1" name="Object 5"/>
          <p:cNvGraphicFramePr>
            <a:graphicFrameLocks noChangeAspect="1"/>
          </p:cNvGraphicFramePr>
          <p:nvPr>
            <p:extLst>
              <p:ext uri="{D42A27DB-BD31-4B8C-83A1-F6EECF244321}">
                <p14:modId xmlns:p14="http://schemas.microsoft.com/office/powerpoint/2010/main" val="1522186898"/>
              </p:ext>
            </p:extLst>
          </p:nvPr>
        </p:nvGraphicFramePr>
        <p:xfrm>
          <a:off x="2620427" y="1857364"/>
          <a:ext cx="1019175" cy="407988"/>
        </p:xfrm>
        <a:graphic>
          <a:graphicData uri="http://schemas.openxmlformats.org/presentationml/2006/ole">
            <mc:AlternateContent xmlns:mc="http://schemas.openxmlformats.org/markup-compatibility/2006">
              <mc:Choice xmlns:v="urn:schemas-microsoft-com:vml" Requires="v">
                <p:oleObj name="Equation" r:id="rId8" imgW="634680" imgH="253800" progId="Equation.DSMT4">
                  <p:embed/>
                </p:oleObj>
              </mc:Choice>
              <mc:Fallback>
                <p:oleObj name="Equation" r:id="rId8" imgW="63468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0427" y="1857364"/>
                        <a:ext cx="1019175"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2" name="Object 6"/>
          <p:cNvGraphicFramePr>
            <a:graphicFrameLocks noChangeAspect="1"/>
          </p:cNvGraphicFramePr>
          <p:nvPr>
            <p:extLst>
              <p:ext uri="{D42A27DB-BD31-4B8C-83A1-F6EECF244321}">
                <p14:modId xmlns:p14="http://schemas.microsoft.com/office/powerpoint/2010/main" val="1714420010"/>
              </p:ext>
            </p:extLst>
          </p:nvPr>
        </p:nvGraphicFramePr>
        <p:xfrm>
          <a:off x="3709988" y="2199394"/>
          <a:ext cx="1724025" cy="546100"/>
        </p:xfrm>
        <a:graphic>
          <a:graphicData uri="http://schemas.openxmlformats.org/presentationml/2006/ole">
            <mc:AlternateContent xmlns:mc="http://schemas.openxmlformats.org/markup-compatibility/2006">
              <mc:Choice xmlns:v="urn:schemas-microsoft-com:vml" Requires="v">
                <p:oleObj name="Equation" r:id="rId10" imgW="1079280" imgH="342720" progId="Equation.DSMT4">
                  <p:embed/>
                </p:oleObj>
              </mc:Choice>
              <mc:Fallback>
                <p:oleObj name="Equation" r:id="rId10" imgW="1079280" imgH="34272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09988" y="2199394"/>
                        <a:ext cx="1724025"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3" name="Object 7"/>
          <p:cNvGraphicFramePr>
            <a:graphicFrameLocks noChangeAspect="1"/>
          </p:cNvGraphicFramePr>
          <p:nvPr>
            <p:extLst>
              <p:ext uri="{D42A27DB-BD31-4B8C-83A1-F6EECF244321}">
                <p14:modId xmlns:p14="http://schemas.microsoft.com/office/powerpoint/2010/main" val="4140237571"/>
              </p:ext>
            </p:extLst>
          </p:nvPr>
        </p:nvGraphicFramePr>
        <p:xfrm>
          <a:off x="4743595" y="2784396"/>
          <a:ext cx="201613" cy="282575"/>
        </p:xfrm>
        <a:graphic>
          <a:graphicData uri="http://schemas.openxmlformats.org/presentationml/2006/ole">
            <mc:AlternateContent xmlns:mc="http://schemas.openxmlformats.org/markup-compatibility/2006">
              <mc:Choice xmlns:v="urn:schemas-microsoft-com:vml" Requires="v">
                <p:oleObj name="Equation" r:id="rId12" imgW="126720" imgH="177480" progId="Equation.DSMT4">
                  <p:embed/>
                </p:oleObj>
              </mc:Choice>
              <mc:Fallback>
                <p:oleObj name="Equation" r:id="rId12" imgW="126720" imgH="1774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3595" y="2784396"/>
                        <a:ext cx="201613"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5" name="Object 9"/>
          <p:cNvGraphicFramePr>
            <a:graphicFrameLocks noChangeAspect="1"/>
          </p:cNvGraphicFramePr>
          <p:nvPr>
            <p:extLst>
              <p:ext uri="{D42A27DB-BD31-4B8C-83A1-F6EECF244321}">
                <p14:modId xmlns:p14="http://schemas.microsoft.com/office/powerpoint/2010/main" val="1148109660"/>
              </p:ext>
            </p:extLst>
          </p:nvPr>
        </p:nvGraphicFramePr>
        <p:xfrm>
          <a:off x="6337200" y="2789158"/>
          <a:ext cx="204788" cy="309563"/>
        </p:xfrm>
        <a:graphic>
          <a:graphicData uri="http://schemas.openxmlformats.org/presentationml/2006/ole">
            <mc:AlternateContent xmlns:mc="http://schemas.openxmlformats.org/markup-compatibility/2006">
              <mc:Choice xmlns:v="urn:schemas-microsoft-com:vml" Requires="v">
                <p:oleObj name="Equation" r:id="rId14" imgW="126720" imgH="190440" progId="Equation.DSMT4">
                  <p:embed/>
                </p:oleObj>
              </mc:Choice>
              <mc:Fallback>
                <p:oleObj name="Equation" r:id="rId14" imgW="126720" imgH="19044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37200" y="2789158"/>
                        <a:ext cx="204788"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6" name="Object 10"/>
          <p:cNvGraphicFramePr>
            <a:graphicFrameLocks noChangeAspect="1"/>
          </p:cNvGraphicFramePr>
          <p:nvPr>
            <p:extLst>
              <p:ext uri="{D42A27DB-BD31-4B8C-83A1-F6EECF244321}">
                <p14:modId xmlns:p14="http://schemas.microsoft.com/office/powerpoint/2010/main" val="4165366820"/>
              </p:ext>
            </p:extLst>
          </p:nvPr>
        </p:nvGraphicFramePr>
        <p:xfrm>
          <a:off x="3934255" y="3503183"/>
          <a:ext cx="266700" cy="368300"/>
        </p:xfrm>
        <a:graphic>
          <a:graphicData uri="http://schemas.openxmlformats.org/presentationml/2006/ole">
            <mc:AlternateContent xmlns:mc="http://schemas.openxmlformats.org/markup-compatibility/2006">
              <mc:Choice xmlns:v="urn:schemas-microsoft-com:vml" Requires="v">
                <p:oleObj name="Equation" r:id="rId16" imgW="164880" imgH="228600" progId="Equation.DSMT4">
                  <p:embed/>
                </p:oleObj>
              </mc:Choice>
              <mc:Fallback>
                <p:oleObj name="Equation" r:id="rId16" imgW="164880" imgH="2286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34255" y="3503183"/>
                        <a:ext cx="266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7" name="Object 11"/>
          <p:cNvGraphicFramePr>
            <a:graphicFrameLocks noChangeAspect="1"/>
          </p:cNvGraphicFramePr>
          <p:nvPr>
            <p:extLst>
              <p:ext uri="{D42A27DB-BD31-4B8C-83A1-F6EECF244321}">
                <p14:modId xmlns:p14="http://schemas.microsoft.com/office/powerpoint/2010/main" val="3915422926"/>
              </p:ext>
            </p:extLst>
          </p:nvPr>
        </p:nvGraphicFramePr>
        <p:xfrm>
          <a:off x="884124" y="3850621"/>
          <a:ext cx="244475" cy="263525"/>
        </p:xfrm>
        <a:graphic>
          <a:graphicData uri="http://schemas.openxmlformats.org/presentationml/2006/ole">
            <mc:AlternateContent xmlns:mc="http://schemas.openxmlformats.org/markup-compatibility/2006">
              <mc:Choice xmlns:v="urn:schemas-microsoft-com:vml" Requires="v">
                <p:oleObj name="Equation" r:id="rId18" imgW="152280" imgH="164880" progId="Equation.DSMT4">
                  <p:embed/>
                </p:oleObj>
              </mc:Choice>
              <mc:Fallback>
                <p:oleObj name="Equation" r:id="rId18" imgW="152280" imgH="164880" progId="Equation.DSMT4">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84124" y="3850621"/>
                        <a:ext cx="244475"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9" name="Object 13"/>
          <p:cNvGraphicFramePr>
            <a:graphicFrameLocks noChangeAspect="1"/>
          </p:cNvGraphicFramePr>
          <p:nvPr>
            <p:extLst>
              <p:ext uri="{D42A27DB-BD31-4B8C-83A1-F6EECF244321}">
                <p14:modId xmlns:p14="http://schemas.microsoft.com/office/powerpoint/2010/main" val="1356159071"/>
              </p:ext>
            </p:extLst>
          </p:nvPr>
        </p:nvGraphicFramePr>
        <p:xfrm>
          <a:off x="6800433" y="3789367"/>
          <a:ext cx="201613" cy="282575"/>
        </p:xfrm>
        <a:graphic>
          <a:graphicData uri="http://schemas.openxmlformats.org/presentationml/2006/ole">
            <mc:AlternateContent xmlns:mc="http://schemas.openxmlformats.org/markup-compatibility/2006">
              <mc:Choice xmlns:v="urn:schemas-microsoft-com:vml" Requires="v">
                <p:oleObj name="Equation" r:id="rId20" imgW="126720" imgH="177480" progId="Equation.DSMT4">
                  <p:embed/>
                </p:oleObj>
              </mc:Choice>
              <mc:Fallback>
                <p:oleObj name="Equation" r:id="rId20" imgW="126720" imgH="177480" progId="Equation.DSMT4">
                  <p:embed/>
                  <p:pic>
                    <p:nvPicPr>
                      <p:cNvPr id="0"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00433" y="3789367"/>
                        <a:ext cx="201613"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10" name="Object 14"/>
          <p:cNvGraphicFramePr>
            <a:graphicFrameLocks noChangeAspect="1"/>
          </p:cNvGraphicFramePr>
          <p:nvPr>
            <p:extLst>
              <p:ext uri="{D42A27DB-BD31-4B8C-83A1-F6EECF244321}">
                <p14:modId xmlns:p14="http://schemas.microsoft.com/office/powerpoint/2010/main" val="271130574"/>
              </p:ext>
            </p:extLst>
          </p:nvPr>
        </p:nvGraphicFramePr>
        <p:xfrm>
          <a:off x="3912394" y="4259567"/>
          <a:ext cx="1319212" cy="792163"/>
        </p:xfrm>
        <a:graphic>
          <a:graphicData uri="http://schemas.openxmlformats.org/presentationml/2006/ole">
            <mc:AlternateContent xmlns:mc="http://schemas.openxmlformats.org/markup-compatibility/2006">
              <mc:Choice xmlns:v="urn:schemas-microsoft-com:vml" Requires="v">
                <p:oleObj name="Equation" r:id="rId21" imgW="825480" imgH="495000" progId="Equation.DSMT4">
                  <p:embed/>
                </p:oleObj>
              </mc:Choice>
              <mc:Fallback>
                <p:oleObj name="Equation" r:id="rId21" imgW="825480" imgH="495000" progId="Equation.DSMT4">
                  <p:embed/>
                  <p:pic>
                    <p:nvPicPr>
                      <p:cNvPr id="0" name="Picture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12394" y="4259567"/>
                        <a:ext cx="1319212"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Μερική και Πλήρης Οδήγηση</a:t>
            </a:r>
            <a:endParaRPr lang="en-US" dirty="0"/>
          </a:p>
        </p:txBody>
      </p:sp>
      <p:sp>
        <p:nvSpPr>
          <p:cNvPr id="3" name="2 - Θέση περιεχομένου"/>
          <p:cNvSpPr>
            <a:spLocks noGrp="1"/>
          </p:cNvSpPr>
          <p:nvPr>
            <p:ph idx="1"/>
          </p:nvPr>
        </p:nvSpPr>
        <p:spPr>
          <a:xfrm>
            <a:off x="457200" y="1587958"/>
            <a:ext cx="8229600" cy="4770000"/>
          </a:xfrm>
        </p:spPr>
        <p:txBody>
          <a:bodyPr>
            <a:normAutofit/>
          </a:bodyPr>
          <a:lstStyle/>
          <a:p>
            <a:pPr>
              <a:spcBef>
                <a:spcPts val="1200"/>
              </a:spcBef>
            </a:pPr>
            <a:r>
              <a:rPr lang="el-GR" sz="2200" b="1" dirty="0"/>
              <a:t>Ορισμός: </a:t>
            </a:r>
            <a:r>
              <a:rPr lang="el-GR" sz="2200" dirty="0"/>
              <a:t>Η μέθοδος που επιλέγει σε κάθε στάδιο της απαλοιφής ως οδηγό στοιχείο τον απολύτως μεγαλύτερο συντελεστή σε όλο το μητρώο ονομάζεται </a:t>
            </a:r>
            <a:r>
              <a:rPr lang="el-GR" sz="2200" b="1" dirty="0"/>
              <a:t>πλήρης οδήγηση</a:t>
            </a:r>
            <a:r>
              <a:rPr lang="el-GR" sz="2200" dirty="0"/>
              <a:t>.</a:t>
            </a:r>
          </a:p>
          <a:p>
            <a:pPr>
              <a:spcBef>
                <a:spcPts val="1200"/>
              </a:spcBef>
            </a:pPr>
            <a:r>
              <a:rPr lang="el-GR" sz="2200" dirty="0"/>
              <a:t>Στην πλήρη οδήγηση δεν αναδιατάσσουμε μόνο τις γραμμές αλλά και τις στήλες.</a:t>
            </a:r>
          </a:p>
          <a:p>
            <a:pPr>
              <a:spcBef>
                <a:spcPts val="1200"/>
              </a:spcBef>
            </a:pPr>
            <a:r>
              <a:rPr lang="el-GR" sz="2200" dirty="0"/>
              <a:t>Στην αρχή του    -οστού σταδίου της απαλοιφής, επιλέγουμε ως οδηγό στοιχείο το στοιχείο          που βρίσκεται στην    -</a:t>
            </a:r>
            <a:r>
              <a:rPr lang="el-GR" sz="2200" dirty="0" err="1"/>
              <a:t>οστή</a:t>
            </a:r>
            <a:r>
              <a:rPr lang="el-GR" sz="2200" dirty="0"/>
              <a:t> γραμμή και την     -</a:t>
            </a:r>
            <a:r>
              <a:rPr lang="el-GR" sz="2200" dirty="0" err="1"/>
              <a:t>οστή</a:t>
            </a:r>
            <a:r>
              <a:rPr lang="el-GR" sz="2200" dirty="0"/>
              <a:t> στήλη και για το οποίο ισχύει ότι:</a:t>
            </a:r>
            <a:endParaRPr lang="en-US" sz="2200" dirty="0"/>
          </a:p>
        </p:txBody>
      </p:sp>
      <p:graphicFrame>
        <p:nvGraphicFramePr>
          <p:cNvPr id="78849" name="Object 1"/>
          <p:cNvGraphicFramePr>
            <a:graphicFrameLocks noChangeAspect="1"/>
          </p:cNvGraphicFramePr>
          <p:nvPr>
            <p:extLst>
              <p:ext uri="{D42A27DB-BD31-4B8C-83A1-F6EECF244321}">
                <p14:modId xmlns:p14="http://schemas.microsoft.com/office/powerpoint/2010/main" val="841270993"/>
              </p:ext>
            </p:extLst>
          </p:nvPr>
        </p:nvGraphicFramePr>
        <p:xfrm>
          <a:off x="2557881" y="3624577"/>
          <a:ext cx="230187" cy="320675"/>
        </p:xfrm>
        <a:graphic>
          <a:graphicData uri="http://schemas.openxmlformats.org/presentationml/2006/ole">
            <mc:AlternateContent xmlns:mc="http://schemas.openxmlformats.org/markup-compatibility/2006">
              <mc:Choice xmlns:v="urn:schemas-microsoft-com:vml" Requires="v">
                <p:oleObj name="Equation" r:id="rId2" imgW="126720" imgH="177480" progId="Equation.DSMT4">
                  <p:embed/>
                </p:oleObj>
              </mc:Choice>
              <mc:Fallback>
                <p:oleObj name="Equation" r:id="rId2" imgW="126720" imgH="17748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881" y="3624577"/>
                        <a:ext cx="23018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0" name="Object 2"/>
          <p:cNvGraphicFramePr>
            <a:graphicFrameLocks noChangeAspect="1"/>
          </p:cNvGraphicFramePr>
          <p:nvPr>
            <p:extLst>
              <p:ext uri="{D42A27DB-BD31-4B8C-83A1-F6EECF244321}">
                <p14:modId xmlns:p14="http://schemas.microsoft.com/office/powerpoint/2010/main" val="1295931672"/>
              </p:ext>
            </p:extLst>
          </p:nvPr>
        </p:nvGraphicFramePr>
        <p:xfrm>
          <a:off x="4041199" y="3893411"/>
          <a:ext cx="457200" cy="479425"/>
        </p:xfrm>
        <a:graphic>
          <a:graphicData uri="http://schemas.openxmlformats.org/presentationml/2006/ole">
            <mc:AlternateContent xmlns:mc="http://schemas.openxmlformats.org/markup-compatibility/2006">
              <mc:Choice xmlns:v="urn:schemas-microsoft-com:vml" Requires="v">
                <p:oleObj name="Equation" r:id="rId4" imgW="253800" imgH="266400" progId="Equation.DSMT4">
                  <p:embed/>
                </p:oleObj>
              </mc:Choice>
              <mc:Fallback>
                <p:oleObj name="Equation" r:id="rId4" imgW="253800" imgH="2664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1199" y="3893411"/>
                        <a:ext cx="4572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1" name="Object 3"/>
          <p:cNvGraphicFramePr>
            <a:graphicFrameLocks noChangeAspect="1"/>
          </p:cNvGraphicFramePr>
          <p:nvPr>
            <p:extLst>
              <p:ext uri="{D42A27DB-BD31-4B8C-83A1-F6EECF244321}">
                <p14:modId xmlns:p14="http://schemas.microsoft.com/office/powerpoint/2010/main" val="1084574362"/>
              </p:ext>
            </p:extLst>
          </p:nvPr>
        </p:nvGraphicFramePr>
        <p:xfrm>
          <a:off x="6828143" y="3984507"/>
          <a:ext cx="227013" cy="341313"/>
        </p:xfrm>
        <a:graphic>
          <a:graphicData uri="http://schemas.openxmlformats.org/presentationml/2006/ole">
            <mc:AlternateContent xmlns:mc="http://schemas.openxmlformats.org/markup-compatibility/2006">
              <mc:Choice xmlns:v="urn:schemas-microsoft-com:vml" Requires="v">
                <p:oleObj name="Equation" r:id="rId6" imgW="126720" imgH="190440" progId="Equation.DSMT4">
                  <p:embed/>
                </p:oleObj>
              </mc:Choice>
              <mc:Fallback>
                <p:oleObj name="Equation" r:id="rId6" imgW="126720" imgH="19044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8143" y="3984507"/>
                        <a:ext cx="227013"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2" name="Object 4"/>
          <p:cNvGraphicFramePr>
            <a:graphicFrameLocks noChangeAspect="1"/>
          </p:cNvGraphicFramePr>
          <p:nvPr>
            <p:extLst>
              <p:ext uri="{D42A27DB-BD31-4B8C-83A1-F6EECF244321}">
                <p14:modId xmlns:p14="http://schemas.microsoft.com/office/powerpoint/2010/main" val="4035682824"/>
              </p:ext>
            </p:extLst>
          </p:nvPr>
        </p:nvGraphicFramePr>
        <p:xfrm>
          <a:off x="2684739" y="4359413"/>
          <a:ext cx="298450" cy="252413"/>
        </p:xfrm>
        <a:graphic>
          <a:graphicData uri="http://schemas.openxmlformats.org/presentationml/2006/ole">
            <mc:AlternateContent xmlns:mc="http://schemas.openxmlformats.org/markup-compatibility/2006">
              <mc:Choice xmlns:v="urn:schemas-microsoft-com:vml" Requires="v">
                <p:oleObj name="Equation" r:id="rId8" imgW="164880" imgH="139680" progId="Equation.DSMT4">
                  <p:embed/>
                </p:oleObj>
              </mc:Choice>
              <mc:Fallback>
                <p:oleObj name="Equation" r:id="rId8" imgW="164880" imgH="13968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84739" y="4359413"/>
                        <a:ext cx="29845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3" name="Object 5"/>
          <p:cNvGraphicFramePr>
            <a:graphicFrameLocks noChangeAspect="1"/>
          </p:cNvGraphicFramePr>
          <p:nvPr>
            <p:extLst>
              <p:ext uri="{D42A27DB-BD31-4B8C-83A1-F6EECF244321}">
                <p14:modId xmlns:p14="http://schemas.microsoft.com/office/powerpoint/2010/main" val="3928681288"/>
              </p:ext>
            </p:extLst>
          </p:nvPr>
        </p:nvGraphicFramePr>
        <p:xfrm>
          <a:off x="3286125" y="4731321"/>
          <a:ext cx="2119313" cy="614362"/>
        </p:xfrm>
        <a:graphic>
          <a:graphicData uri="http://schemas.openxmlformats.org/presentationml/2006/ole">
            <mc:AlternateContent xmlns:mc="http://schemas.openxmlformats.org/markup-compatibility/2006">
              <mc:Choice xmlns:v="urn:schemas-microsoft-com:vml" Requires="v">
                <p:oleObj name="Equation" r:id="rId10" imgW="1180800" imgH="342720" progId="Equation.DSMT4">
                  <p:embed/>
                </p:oleObj>
              </mc:Choice>
              <mc:Fallback>
                <p:oleObj name="Equation" r:id="rId10" imgW="1180800" imgH="34272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86125" y="4731321"/>
                        <a:ext cx="2119313"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57200" y="1357200"/>
            <a:ext cx="8229600" cy="4770000"/>
          </a:xfrm>
        </p:spPr>
        <p:txBody>
          <a:bodyPr>
            <a:normAutofit fontScale="77500" lnSpcReduction="20000"/>
          </a:bodyPr>
          <a:lstStyle/>
          <a:p>
            <a:pPr>
              <a:lnSpc>
                <a:spcPct val="120000"/>
              </a:lnSpc>
            </a:pPr>
            <a:r>
              <a:rPr lang="el-GR" sz="2800" b="1" dirty="0"/>
              <a:t>Ορισμός: </a:t>
            </a:r>
            <a:r>
              <a:rPr lang="el-GR" sz="2800" dirty="0"/>
              <a:t>Αν όλα τα στοιχεία ενός μητρώου είναι μηδέν, τότε το μητρώο ονομάζεται </a:t>
            </a:r>
            <a:r>
              <a:rPr lang="el-GR" sz="2800" b="1" dirty="0"/>
              <a:t>μηδενικό μητρώο </a:t>
            </a:r>
            <a:r>
              <a:rPr lang="el-GR" sz="2800" dirty="0"/>
              <a:t>και σημειώνεται ως </a:t>
            </a:r>
            <a:r>
              <a:rPr lang="el-GR" sz="2800" dirty="0">
                <a:solidFill>
                  <a:schemeClr val="bg1"/>
                </a:solidFill>
              </a:rPr>
              <a:t>…</a:t>
            </a:r>
            <a:r>
              <a:rPr lang="el-GR" sz="2800" dirty="0"/>
              <a:t> .</a:t>
            </a:r>
            <a:endParaRPr lang="el-GR" sz="2800" dirty="0">
              <a:solidFill>
                <a:srgbClr val="FF0000"/>
              </a:solidFill>
            </a:endParaRPr>
          </a:p>
          <a:p>
            <a:pPr>
              <a:lnSpc>
                <a:spcPct val="120000"/>
              </a:lnSpc>
              <a:spcBef>
                <a:spcPts val="2400"/>
              </a:spcBef>
            </a:pPr>
            <a:r>
              <a:rPr lang="el-GR" sz="2800" b="1" dirty="0"/>
              <a:t>Ορισμός: </a:t>
            </a:r>
            <a:r>
              <a:rPr lang="el-GR" sz="2800" dirty="0"/>
              <a:t>Αν έχουμε            ή           τότε το μητρώο λέγεται </a:t>
            </a:r>
            <a:r>
              <a:rPr lang="el-GR" sz="2800" b="1" dirty="0"/>
              <a:t>διάνυσμα γραμμής </a:t>
            </a:r>
            <a:r>
              <a:rPr lang="el-GR" sz="2800" dirty="0"/>
              <a:t>ή </a:t>
            </a:r>
            <a:r>
              <a:rPr lang="el-GR" sz="2800" b="1" dirty="0"/>
              <a:t>διάνυσμα στήλης</a:t>
            </a:r>
            <a:r>
              <a:rPr lang="el-GR" sz="2800" dirty="0"/>
              <a:t>, αντίστοιχα. </a:t>
            </a:r>
          </a:p>
          <a:p>
            <a:pPr lvl="1">
              <a:lnSpc>
                <a:spcPct val="120000"/>
              </a:lnSpc>
              <a:spcBef>
                <a:spcPts val="600"/>
              </a:spcBef>
            </a:pPr>
            <a:r>
              <a:rPr lang="el-GR" sz="2600" dirty="0"/>
              <a:t>Αν            και           τότε το μητρώο αποτελείται από ένα μοναδικό στοιχείο.</a:t>
            </a:r>
            <a:r>
              <a:rPr lang="el-GR" sz="2600" b="1" dirty="0"/>
              <a:t> </a:t>
            </a:r>
          </a:p>
          <a:p>
            <a:pPr lvl="1">
              <a:lnSpc>
                <a:spcPct val="120000"/>
              </a:lnSpc>
              <a:spcBef>
                <a:spcPts val="600"/>
              </a:spcBef>
            </a:pPr>
            <a:r>
              <a:rPr lang="el-GR" sz="2600" dirty="0"/>
              <a:t>Αν             τότε το μητρώο καλείται </a:t>
            </a:r>
            <a:r>
              <a:rPr lang="el-GR" sz="2600" b="1" dirty="0"/>
              <a:t>τετραγωνικό μητρώο </a:t>
            </a:r>
            <a:r>
              <a:rPr lang="el-GR" sz="2600" dirty="0"/>
              <a:t>τάξης </a:t>
            </a:r>
            <a:r>
              <a:rPr lang="el-GR" sz="2600" dirty="0">
                <a:solidFill>
                  <a:schemeClr val="bg1"/>
                </a:solidFill>
              </a:rPr>
              <a:t>…  </a:t>
            </a:r>
            <a:r>
              <a:rPr lang="el-GR" sz="2600" dirty="0"/>
              <a:t>ή </a:t>
            </a:r>
          </a:p>
          <a:p>
            <a:pPr lvl="1">
              <a:lnSpc>
                <a:spcPct val="120000"/>
              </a:lnSpc>
              <a:spcBef>
                <a:spcPts val="600"/>
              </a:spcBef>
            </a:pPr>
            <a:r>
              <a:rPr lang="el-GR" sz="2600" dirty="0"/>
              <a:t>Σε τετραγωνικό μητρώο τα στοιχεία                             ονομάζονται </a:t>
            </a:r>
            <a:r>
              <a:rPr lang="el-GR" sz="2600" b="1" dirty="0"/>
              <a:t>διαγώνια</a:t>
            </a:r>
            <a:r>
              <a:rPr lang="el-GR" sz="2600" dirty="0"/>
              <a:t> και όλα μαζί αποτελούν την κύρια διαγώνιο του μητρώου.</a:t>
            </a:r>
          </a:p>
          <a:p>
            <a:pPr lvl="1">
              <a:lnSpc>
                <a:spcPct val="120000"/>
              </a:lnSpc>
              <a:spcBef>
                <a:spcPts val="600"/>
              </a:spcBef>
            </a:pPr>
            <a:r>
              <a:rPr lang="el-GR" sz="2600" dirty="0"/>
              <a:t>Το άθροισμα των διαγώνιων στοιχείων ονομάζεται </a:t>
            </a:r>
            <a:r>
              <a:rPr lang="el-GR" sz="2600" b="1" dirty="0"/>
              <a:t>ίχνος</a:t>
            </a:r>
            <a:r>
              <a:rPr lang="el-GR" sz="2600" dirty="0"/>
              <a:t> του μητρώου.</a:t>
            </a:r>
            <a:endParaRPr lang="el-GR" sz="2600" b="1" dirty="0"/>
          </a:p>
        </p:txBody>
      </p:sp>
      <p:graphicFrame>
        <p:nvGraphicFramePr>
          <p:cNvPr id="118786" name="Object 2"/>
          <p:cNvGraphicFramePr>
            <a:graphicFrameLocks noChangeAspect="1"/>
          </p:cNvGraphicFramePr>
          <p:nvPr>
            <p:extLst>
              <p:ext uri="{D42A27DB-BD31-4B8C-83A1-F6EECF244321}">
                <p14:modId xmlns:p14="http://schemas.microsoft.com/office/powerpoint/2010/main" val="2949683111"/>
              </p:ext>
            </p:extLst>
          </p:nvPr>
        </p:nvGraphicFramePr>
        <p:xfrm>
          <a:off x="7626848" y="1756457"/>
          <a:ext cx="273050" cy="319087"/>
        </p:xfrm>
        <a:graphic>
          <a:graphicData uri="http://schemas.openxmlformats.org/presentationml/2006/ole">
            <mc:AlternateContent xmlns:mc="http://schemas.openxmlformats.org/markup-compatibility/2006">
              <mc:Choice xmlns:v="urn:schemas-microsoft-com:vml" Requires="v">
                <p:oleObj name="Equation" r:id="rId2" imgW="152280" imgH="177480" progId="Equation.DSMT4">
                  <p:embed/>
                </p:oleObj>
              </mc:Choice>
              <mc:Fallback>
                <p:oleObj name="Equation" r:id="rId2" imgW="15228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848" y="1756457"/>
                        <a:ext cx="273050"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7" name="Object 3"/>
          <p:cNvGraphicFramePr>
            <a:graphicFrameLocks noChangeAspect="1"/>
          </p:cNvGraphicFramePr>
          <p:nvPr>
            <p:extLst>
              <p:ext uri="{D42A27DB-BD31-4B8C-83A1-F6EECF244321}">
                <p14:modId xmlns:p14="http://schemas.microsoft.com/office/powerpoint/2010/main" val="2404908510"/>
              </p:ext>
            </p:extLst>
          </p:nvPr>
        </p:nvGraphicFramePr>
        <p:xfrm>
          <a:off x="3249143" y="2381009"/>
          <a:ext cx="641350" cy="322262"/>
        </p:xfrm>
        <a:graphic>
          <a:graphicData uri="http://schemas.openxmlformats.org/presentationml/2006/ole">
            <mc:AlternateContent xmlns:mc="http://schemas.openxmlformats.org/markup-compatibility/2006">
              <mc:Choice xmlns:v="urn:schemas-microsoft-com:vml" Requires="v">
                <p:oleObj name="Equation" r:id="rId4" imgW="355320" imgH="177480" progId="Equation.DSMT4">
                  <p:embed/>
                </p:oleObj>
              </mc:Choice>
              <mc:Fallback>
                <p:oleObj name="Equation" r:id="rId4" imgW="355320" imgH="177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9143" y="2381009"/>
                        <a:ext cx="641350"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8" name="Object 4"/>
          <p:cNvGraphicFramePr>
            <a:graphicFrameLocks noChangeAspect="1"/>
          </p:cNvGraphicFramePr>
          <p:nvPr>
            <p:extLst>
              <p:ext uri="{D42A27DB-BD31-4B8C-83A1-F6EECF244321}">
                <p14:modId xmlns:p14="http://schemas.microsoft.com/office/powerpoint/2010/main" val="2424448181"/>
              </p:ext>
            </p:extLst>
          </p:nvPr>
        </p:nvGraphicFramePr>
        <p:xfrm>
          <a:off x="4154258" y="2394167"/>
          <a:ext cx="641350" cy="366713"/>
        </p:xfrm>
        <a:graphic>
          <a:graphicData uri="http://schemas.openxmlformats.org/presentationml/2006/ole">
            <mc:AlternateContent xmlns:mc="http://schemas.openxmlformats.org/markup-compatibility/2006">
              <mc:Choice xmlns:v="urn:schemas-microsoft-com:vml" Requires="v">
                <p:oleObj name="Equation" r:id="rId6" imgW="355320" imgH="203040" progId="Equation.DSMT4">
                  <p:embed/>
                </p:oleObj>
              </mc:Choice>
              <mc:Fallback>
                <p:oleObj name="Equation" r:id="rId6" imgW="355320" imgH="203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4258" y="2394167"/>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9" name="Object 5"/>
          <p:cNvGraphicFramePr>
            <a:graphicFrameLocks noChangeAspect="1"/>
          </p:cNvGraphicFramePr>
          <p:nvPr>
            <p:extLst>
              <p:ext uri="{D42A27DB-BD31-4B8C-83A1-F6EECF244321}">
                <p14:modId xmlns:p14="http://schemas.microsoft.com/office/powerpoint/2010/main" val="3910959621"/>
              </p:ext>
            </p:extLst>
          </p:nvPr>
        </p:nvGraphicFramePr>
        <p:xfrm>
          <a:off x="1577255" y="3111269"/>
          <a:ext cx="604837" cy="303212"/>
        </p:xfrm>
        <a:graphic>
          <a:graphicData uri="http://schemas.openxmlformats.org/presentationml/2006/ole">
            <mc:AlternateContent xmlns:mc="http://schemas.openxmlformats.org/markup-compatibility/2006">
              <mc:Choice xmlns:v="urn:schemas-microsoft-com:vml" Requires="v">
                <p:oleObj name="Equation" r:id="rId8" imgW="355320" imgH="177480" progId="Equation.DSMT4">
                  <p:embed/>
                </p:oleObj>
              </mc:Choice>
              <mc:Fallback>
                <p:oleObj name="Equation" r:id="rId8" imgW="355320" imgH="1774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7255" y="3111269"/>
                        <a:ext cx="604837"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90" name="Object 6"/>
          <p:cNvGraphicFramePr>
            <a:graphicFrameLocks noChangeAspect="1"/>
          </p:cNvGraphicFramePr>
          <p:nvPr>
            <p:extLst>
              <p:ext uri="{D42A27DB-BD31-4B8C-83A1-F6EECF244321}">
                <p14:modId xmlns:p14="http://schemas.microsoft.com/office/powerpoint/2010/main" val="2158107189"/>
              </p:ext>
            </p:extLst>
          </p:nvPr>
        </p:nvGraphicFramePr>
        <p:xfrm>
          <a:off x="2577847" y="3117851"/>
          <a:ext cx="604837" cy="347662"/>
        </p:xfrm>
        <a:graphic>
          <a:graphicData uri="http://schemas.openxmlformats.org/presentationml/2006/ole">
            <mc:AlternateContent xmlns:mc="http://schemas.openxmlformats.org/markup-compatibility/2006">
              <mc:Choice xmlns:v="urn:schemas-microsoft-com:vml" Requires="v">
                <p:oleObj name="Equation" r:id="rId10" imgW="355320" imgH="203040" progId="Equation.DSMT4">
                  <p:embed/>
                </p:oleObj>
              </mc:Choice>
              <mc:Fallback>
                <p:oleObj name="Equation" r:id="rId10" imgW="355320" imgH="2030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77847" y="3117851"/>
                        <a:ext cx="604837"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91" name="Object 7"/>
          <p:cNvGraphicFramePr>
            <a:graphicFrameLocks noChangeAspect="1"/>
          </p:cNvGraphicFramePr>
          <p:nvPr>
            <p:extLst>
              <p:ext uri="{D42A27DB-BD31-4B8C-83A1-F6EECF244321}">
                <p14:modId xmlns:p14="http://schemas.microsoft.com/office/powerpoint/2010/main" val="1728200129"/>
              </p:ext>
            </p:extLst>
          </p:nvPr>
        </p:nvGraphicFramePr>
        <p:xfrm>
          <a:off x="1573181" y="3874187"/>
          <a:ext cx="735013" cy="280988"/>
        </p:xfrm>
        <a:graphic>
          <a:graphicData uri="http://schemas.openxmlformats.org/presentationml/2006/ole">
            <mc:AlternateContent xmlns:mc="http://schemas.openxmlformats.org/markup-compatibility/2006">
              <mc:Choice xmlns:v="urn:schemas-microsoft-com:vml" Requires="v">
                <p:oleObj name="Equation" r:id="rId12" imgW="431640" imgH="164880" progId="Equation.DSMT4">
                  <p:embed/>
                </p:oleObj>
              </mc:Choice>
              <mc:Fallback>
                <p:oleObj name="Equation" r:id="rId12" imgW="431640" imgH="1648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73181" y="3874187"/>
                        <a:ext cx="73501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93" name="Object 9"/>
          <p:cNvGraphicFramePr>
            <a:graphicFrameLocks noChangeAspect="1"/>
          </p:cNvGraphicFramePr>
          <p:nvPr>
            <p:extLst>
              <p:ext uri="{D42A27DB-BD31-4B8C-83A1-F6EECF244321}">
                <p14:modId xmlns:p14="http://schemas.microsoft.com/office/powerpoint/2010/main" val="2642435632"/>
              </p:ext>
            </p:extLst>
          </p:nvPr>
        </p:nvGraphicFramePr>
        <p:xfrm>
          <a:off x="7772221" y="3880767"/>
          <a:ext cx="280987" cy="238125"/>
        </p:xfrm>
        <a:graphic>
          <a:graphicData uri="http://schemas.openxmlformats.org/presentationml/2006/ole">
            <mc:AlternateContent xmlns:mc="http://schemas.openxmlformats.org/markup-compatibility/2006">
              <mc:Choice xmlns:v="urn:schemas-microsoft-com:vml" Requires="v">
                <p:oleObj name="Equation" r:id="rId14" imgW="164880" imgH="139680" progId="Equation.DSMT4">
                  <p:embed/>
                </p:oleObj>
              </mc:Choice>
              <mc:Fallback>
                <p:oleObj name="Equation" r:id="rId14" imgW="164880" imgH="13968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72221" y="3880767"/>
                        <a:ext cx="28098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94" name="Object 10"/>
          <p:cNvGraphicFramePr>
            <a:graphicFrameLocks noChangeAspect="1"/>
          </p:cNvGraphicFramePr>
          <p:nvPr>
            <p:extLst>
              <p:ext uri="{D42A27DB-BD31-4B8C-83A1-F6EECF244321}">
                <p14:modId xmlns:p14="http://schemas.microsoft.com/office/powerpoint/2010/main" val="3195887097"/>
              </p:ext>
            </p:extLst>
          </p:nvPr>
        </p:nvGraphicFramePr>
        <p:xfrm>
          <a:off x="8254600" y="3886209"/>
          <a:ext cx="258763" cy="236538"/>
        </p:xfrm>
        <a:graphic>
          <a:graphicData uri="http://schemas.openxmlformats.org/presentationml/2006/ole">
            <mc:AlternateContent xmlns:mc="http://schemas.openxmlformats.org/markup-compatibility/2006">
              <mc:Choice xmlns:v="urn:schemas-microsoft-com:vml" Requires="v">
                <p:oleObj name="Equation" r:id="rId16" imgW="152280" imgH="139680" progId="Equation.DSMT4">
                  <p:embed/>
                </p:oleObj>
              </mc:Choice>
              <mc:Fallback>
                <p:oleObj name="Equation" r:id="rId16" imgW="152280" imgH="13968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54600" y="3886209"/>
                        <a:ext cx="258763"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95" name="Object 11"/>
          <p:cNvGraphicFramePr>
            <a:graphicFrameLocks noChangeAspect="1"/>
          </p:cNvGraphicFramePr>
          <p:nvPr>
            <p:extLst>
              <p:ext uri="{D42A27DB-BD31-4B8C-83A1-F6EECF244321}">
                <p14:modId xmlns:p14="http://schemas.microsoft.com/office/powerpoint/2010/main" val="3423604290"/>
              </p:ext>
            </p:extLst>
          </p:nvPr>
        </p:nvGraphicFramePr>
        <p:xfrm>
          <a:off x="5002446" y="4141722"/>
          <a:ext cx="1606572" cy="419181"/>
        </p:xfrm>
        <a:graphic>
          <a:graphicData uri="http://schemas.openxmlformats.org/presentationml/2006/ole">
            <mc:AlternateContent xmlns:mc="http://schemas.openxmlformats.org/markup-compatibility/2006">
              <mc:Choice xmlns:v="urn:schemas-microsoft-com:vml" Requires="v">
                <p:oleObj name="Equation" r:id="rId18" imgW="876240" imgH="228600" progId="Equation.DSMT4">
                  <p:embed/>
                </p:oleObj>
              </mc:Choice>
              <mc:Fallback>
                <p:oleObj name="Equation" r:id="rId18" imgW="876240" imgH="22860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02446" y="4141722"/>
                        <a:ext cx="1606572" cy="41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96" name="Object 12"/>
          <p:cNvGraphicFramePr>
            <a:graphicFrameLocks noChangeAspect="1"/>
          </p:cNvGraphicFramePr>
          <p:nvPr>
            <p:extLst>
              <p:ext uri="{D42A27DB-BD31-4B8C-83A1-F6EECF244321}">
                <p14:modId xmlns:p14="http://schemas.microsoft.com/office/powerpoint/2010/main" val="2448860734"/>
              </p:ext>
            </p:extLst>
          </p:nvPr>
        </p:nvGraphicFramePr>
        <p:xfrm>
          <a:off x="3211513" y="5539095"/>
          <a:ext cx="2720975" cy="431800"/>
        </p:xfrm>
        <a:graphic>
          <a:graphicData uri="http://schemas.openxmlformats.org/presentationml/2006/ole">
            <mc:AlternateContent xmlns:mc="http://schemas.openxmlformats.org/markup-compatibility/2006">
              <mc:Choice xmlns:v="urn:schemas-microsoft-com:vml" Requires="v">
                <p:oleObj name="Equation" r:id="rId20" imgW="1600200" imgH="253800" progId="Equation.DSMT4">
                  <p:embed/>
                </p:oleObj>
              </mc:Choice>
              <mc:Fallback>
                <p:oleObj name="Equation" r:id="rId20" imgW="1600200" imgH="25380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11513" y="5539095"/>
                        <a:ext cx="27209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Μερική και Πλήρης Οδήγηση</a:t>
            </a:r>
            <a:endParaRPr lang="en-US" dirty="0"/>
          </a:p>
        </p:txBody>
      </p:sp>
      <p:sp>
        <p:nvSpPr>
          <p:cNvPr id="3" name="2 - Θέση περιεχομένου"/>
          <p:cNvSpPr>
            <a:spLocks noGrp="1"/>
          </p:cNvSpPr>
          <p:nvPr>
            <p:ph idx="1"/>
          </p:nvPr>
        </p:nvSpPr>
        <p:spPr>
          <a:xfrm>
            <a:off x="457200" y="1659396"/>
            <a:ext cx="8229600" cy="4770000"/>
          </a:xfrm>
        </p:spPr>
        <p:txBody>
          <a:bodyPr>
            <a:normAutofit/>
          </a:bodyPr>
          <a:lstStyle/>
          <a:p>
            <a:pPr>
              <a:spcBef>
                <a:spcPts val="1200"/>
              </a:spcBef>
            </a:pPr>
            <a:r>
              <a:rPr lang="el-GR" sz="2400" dirty="0"/>
              <a:t>Η μερική οδήγηση απαιτεί για την εύρεση του απολύτως μεγαλύτερου στοιχείου πράξεις της τάξης                ενώ αυτής της πλήρους οδήγησης απαιτεί πράξεις της τάξης του </a:t>
            </a:r>
          </a:p>
          <a:p>
            <a:pPr>
              <a:spcBef>
                <a:spcPts val="2400"/>
              </a:spcBef>
            </a:pPr>
            <a:r>
              <a:rPr lang="el-GR" sz="2400" dirty="0"/>
              <a:t>Όταν ένα μητρώο έχει αυστηρά διαγώνια κυριαρχία, τότε η τεχνική της οδήγησης δεν είναι απαραίτητη.</a:t>
            </a:r>
          </a:p>
          <a:p>
            <a:pPr lvl="1">
              <a:spcBef>
                <a:spcPts val="1200"/>
              </a:spcBef>
            </a:pPr>
            <a:r>
              <a:rPr lang="el-GR" sz="2000" dirty="0"/>
              <a:t>Πολλές φορές μειώνει την αποδοτικότητα των αντίστοιχων αλγορίθμων χωρίς οδήγηση. </a:t>
            </a:r>
            <a:endParaRPr lang="en-US" sz="2000" dirty="0"/>
          </a:p>
        </p:txBody>
      </p:sp>
      <p:graphicFrame>
        <p:nvGraphicFramePr>
          <p:cNvPr id="77825" name="Object 1"/>
          <p:cNvGraphicFramePr>
            <a:graphicFrameLocks noChangeAspect="1"/>
          </p:cNvGraphicFramePr>
          <p:nvPr>
            <p:extLst>
              <p:ext uri="{D42A27DB-BD31-4B8C-83A1-F6EECF244321}">
                <p14:modId xmlns:p14="http://schemas.microsoft.com/office/powerpoint/2010/main" val="1425503154"/>
              </p:ext>
            </p:extLst>
          </p:nvPr>
        </p:nvGraphicFramePr>
        <p:xfrm>
          <a:off x="6128643" y="2014395"/>
          <a:ext cx="965200" cy="558800"/>
        </p:xfrm>
        <a:graphic>
          <a:graphicData uri="http://schemas.openxmlformats.org/presentationml/2006/ole">
            <mc:AlternateContent xmlns:mc="http://schemas.openxmlformats.org/markup-compatibility/2006">
              <mc:Choice xmlns:v="urn:schemas-microsoft-com:vml" Requires="v">
                <p:oleObj name="Equation" r:id="rId2" imgW="482400" imgH="279360" progId="Equation.DSMT4">
                  <p:embed/>
                </p:oleObj>
              </mc:Choice>
              <mc:Fallback>
                <p:oleObj name="Equation" r:id="rId2" imgW="482400" imgH="27936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643" y="2014395"/>
                        <a:ext cx="965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26" name="Object 2"/>
          <p:cNvGraphicFramePr>
            <a:graphicFrameLocks noChangeAspect="1"/>
          </p:cNvGraphicFramePr>
          <p:nvPr>
            <p:extLst>
              <p:ext uri="{D42A27DB-BD31-4B8C-83A1-F6EECF244321}">
                <p14:modId xmlns:p14="http://schemas.microsoft.com/office/powerpoint/2010/main" val="1243582263"/>
              </p:ext>
            </p:extLst>
          </p:nvPr>
        </p:nvGraphicFramePr>
        <p:xfrm>
          <a:off x="7534825" y="2373874"/>
          <a:ext cx="939800" cy="558800"/>
        </p:xfrm>
        <a:graphic>
          <a:graphicData uri="http://schemas.openxmlformats.org/presentationml/2006/ole">
            <mc:AlternateContent xmlns:mc="http://schemas.openxmlformats.org/markup-compatibility/2006">
              <mc:Choice xmlns:v="urn:schemas-microsoft-com:vml" Requires="v">
                <p:oleObj name="Equation" r:id="rId4" imgW="469800" imgH="279360" progId="Equation.DSMT4">
                  <p:embed/>
                </p:oleObj>
              </mc:Choice>
              <mc:Fallback>
                <p:oleObj name="Equation" r:id="rId4" imgW="469800" imgH="2793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4825" y="2373874"/>
                        <a:ext cx="9398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Επαναληπτικές Μέθοδοι</a:t>
            </a:r>
            <a:endParaRPr lang="en-US" dirty="0"/>
          </a:p>
        </p:txBody>
      </p:sp>
      <p:sp>
        <p:nvSpPr>
          <p:cNvPr id="3" name="2 - Θέση περιεχομένου"/>
          <p:cNvSpPr>
            <a:spLocks noGrp="1"/>
          </p:cNvSpPr>
          <p:nvPr>
            <p:ph idx="1"/>
          </p:nvPr>
        </p:nvSpPr>
        <p:spPr>
          <a:xfrm>
            <a:off x="457200" y="1516520"/>
            <a:ext cx="8229600" cy="4770000"/>
          </a:xfrm>
        </p:spPr>
        <p:txBody>
          <a:bodyPr anchor="t" anchorCtr="0">
            <a:normAutofit/>
          </a:bodyPr>
          <a:lstStyle/>
          <a:p>
            <a:pPr>
              <a:spcBef>
                <a:spcPts val="1200"/>
              </a:spcBef>
            </a:pPr>
            <a:r>
              <a:rPr lang="el-GR" sz="2200" dirty="0"/>
              <a:t>Οι </a:t>
            </a:r>
            <a:r>
              <a:rPr lang="el-GR" sz="2200" b="1" dirty="0"/>
              <a:t>έμμεσες</a:t>
            </a:r>
            <a:r>
              <a:rPr lang="el-GR" sz="2200" dirty="0"/>
              <a:t> ή </a:t>
            </a:r>
            <a:r>
              <a:rPr lang="el-GR" sz="2200" b="1" dirty="0"/>
              <a:t>επαναληπτικές</a:t>
            </a:r>
            <a:r>
              <a:rPr lang="el-GR" sz="2200" dirty="0"/>
              <a:t> </a:t>
            </a:r>
            <a:r>
              <a:rPr lang="el-GR" sz="2200" b="1" dirty="0"/>
              <a:t>μέθοδοι</a:t>
            </a:r>
            <a:r>
              <a:rPr lang="el-GR" sz="2200" dirty="0"/>
              <a:t> αριθμητικής επίλυσης γραμμικών συστημάτων, σε σχέση με τις αντίστοιχες άμεσες, χρησιμοποιούνται κυρίως </a:t>
            </a:r>
          </a:p>
          <a:p>
            <a:pPr lvl="1">
              <a:spcBef>
                <a:spcPts val="1200"/>
              </a:spcBef>
            </a:pPr>
            <a:r>
              <a:rPr lang="el-GR" sz="1800" dirty="0"/>
              <a:t>όταν είναι γνωστό από πριν ότι η σύγκλισή τους είναι πολύ γρήγορη ή</a:t>
            </a:r>
          </a:p>
          <a:p>
            <a:pPr lvl="1">
              <a:spcBef>
                <a:spcPts val="1200"/>
              </a:spcBef>
            </a:pPr>
            <a:r>
              <a:rPr lang="el-GR" sz="1800" dirty="0"/>
              <a:t>όταν το μητρώο      είναι μεγάλης τάξης και αραιό.</a:t>
            </a:r>
          </a:p>
          <a:p>
            <a:pPr>
              <a:spcBef>
                <a:spcPts val="1800"/>
              </a:spcBef>
            </a:pPr>
            <a:r>
              <a:rPr lang="el-GR" sz="2200" dirty="0"/>
              <a:t>Στις περιπτώσεις αυτές το πλήθος των πράξεων, που απαιτείται για την εύρεση της λύσης με μία επαναληπτική μέθοδο, είναι συνήθως πολύ μικρότερο από το αντίστοιχο πλήθος με μία άμεση μέθοδο.</a:t>
            </a:r>
          </a:p>
          <a:p>
            <a:pPr>
              <a:spcBef>
                <a:spcPts val="1800"/>
              </a:spcBef>
            </a:pPr>
            <a:r>
              <a:rPr lang="el-GR" sz="2200" dirty="0"/>
              <a:t>Οι επαναληπτικές μέθοδοι προγραμματίζονται πολύ εύκολα σε έναν υπολογιστή παράλληλης επεξεργασίας.</a:t>
            </a:r>
          </a:p>
        </p:txBody>
      </p:sp>
      <p:graphicFrame>
        <p:nvGraphicFramePr>
          <p:cNvPr id="107522" name="Object 2"/>
          <p:cNvGraphicFramePr>
            <a:graphicFrameLocks noChangeAspect="1"/>
          </p:cNvGraphicFramePr>
          <p:nvPr>
            <p:extLst>
              <p:ext uri="{D42A27DB-BD31-4B8C-83A1-F6EECF244321}">
                <p14:modId xmlns:p14="http://schemas.microsoft.com/office/powerpoint/2010/main" val="1308344751"/>
              </p:ext>
            </p:extLst>
          </p:nvPr>
        </p:nvGraphicFramePr>
        <p:xfrm>
          <a:off x="2827759" y="3157103"/>
          <a:ext cx="230188" cy="249238"/>
        </p:xfrm>
        <a:graphic>
          <a:graphicData uri="http://schemas.openxmlformats.org/presentationml/2006/ole">
            <mc:AlternateContent xmlns:mc="http://schemas.openxmlformats.org/markup-compatibility/2006">
              <mc:Choice xmlns:v="urn:schemas-microsoft-com:vml" Requires="v">
                <p:oleObj name="Equation" r:id="rId3" imgW="152280" imgH="164880" progId="Equation.DSMT4">
                  <p:embed/>
                </p:oleObj>
              </mc:Choice>
              <mc:Fallback>
                <p:oleObj name="Equation" r:id="rId3" imgW="152280" imgH="164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759" y="3157103"/>
                        <a:ext cx="230188"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Επαναληπτικές Μέθοδοι</a:t>
            </a:r>
            <a:endParaRPr lang="en-US" dirty="0"/>
          </a:p>
        </p:txBody>
      </p:sp>
      <p:sp>
        <p:nvSpPr>
          <p:cNvPr id="3" name="2 - Θέση περιεχομένου"/>
          <p:cNvSpPr>
            <a:spLocks noGrp="1"/>
          </p:cNvSpPr>
          <p:nvPr>
            <p:ph idx="1"/>
          </p:nvPr>
        </p:nvSpPr>
        <p:spPr>
          <a:xfrm>
            <a:off x="457200" y="1516520"/>
            <a:ext cx="8329642" cy="4770000"/>
          </a:xfrm>
        </p:spPr>
        <p:txBody>
          <a:bodyPr anchor="t" anchorCtr="0">
            <a:normAutofit/>
          </a:bodyPr>
          <a:lstStyle/>
          <a:p>
            <a:r>
              <a:rPr lang="el-GR" sz="2200" dirty="0"/>
              <a:t>Θα παρουσιαστούν επαναληπτικές αριθμητικές μέθοδοι επίλυσης του προβλήματος:</a:t>
            </a:r>
          </a:p>
          <a:p>
            <a:pPr>
              <a:buNone/>
            </a:pPr>
            <a:endParaRPr lang="el-GR" sz="2200" dirty="0"/>
          </a:p>
          <a:p>
            <a:pPr>
              <a:spcBef>
                <a:spcPts val="1200"/>
              </a:spcBef>
              <a:buNone/>
            </a:pPr>
            <a:r>
              <a:rPr lang="el-GR" sz="2200" dirty="0"/>
              <a:t>	οι οποίες μπορούν να εφαρμοστούν και σε περιπτώσεις μιγαδικών συστημάτων, δηλαδή όταν               και </a:t>
            </a:r>
          </a:p>
          <a:p>
            <a:pPr>
              <a:spcBef>
                <a:spcPts val="1800"/>
              </a:spcBef>
              <a:spcAft>
                <a:spcPts val="600"/>
              </a:spcAft>
            </a:pPr>
            <a:r>
              <a:rPr lang="el-GR" sz="2200" dirty="0"/>
              <a:t>Γενικά, οι επαναληπτικές μέθοδοι</a:t>
            </a:r>
          </a:p>
          <a:p>
            <a:pPr lvl="1"/>
            <a:r>
              <a:rPr lang="el-GR" sz="2000" dirty="0"/>
              <a:t>χρησιμοποιώντας μία αυθαίρετη προσέγγιση της λύσης, έστω τη</a:t>
            </a:r>
          </a:p>
          <a:p>
            <a:pPr lvl="1">
              <a:spcAft>
                <a:spcPts val="480"/>
              </a:spcAft>
            </a:pPr>
            <a:r>
              <a:rPr lang="el-GR" sz="2000" dirty="0"/>
              <a:t>και με βάση έναν αναδρομικό αλγόριθμο,</a:t>
            </a:r>
          </a:p>
          <a:p>
            <a:pPr>
              <a:spcBef>
                <a:spcPts val="600"/>
              </a:spcBef>
              <a:buNone/>
            </a:pPr>
            <a:r>
              <a:rPr lang="el-GR" sz="2200" dirty="0"/>
              <a:t>	κατασκευάζουν διαδοχικά του όρους μίας ακολουθίας διανυσμάτων                    </a:t>
            </a:r>
            <a:r>
              <a:rPr lang="en-US" sz="2200" dirty="0">
                <a:solidFill>
                  <a:schemeClr val="bg1"/>
                </a:solidFill>
              </a:rPr>
              <a:t>	       </a:t>
            </a:r>
            <a:r>
              <a:rPr lang="el-GR" sz="2200" dirty="0"/>
              <a:t>η οποία</a:t>
            </a:r>
            <a:r>
              <a:rPr lang="en-US" sz="2200" dirty="0"/>
              <a:t> </a:t>
            </a:r>
            <a:r>
              <a:rPr lang="el-GR" sz="2200" dirty="0"/>
              <a:t>κάτω από ορισμένες προϋποθέσεις συγκλίνει στη λύση του προβλήματος.</a:t>
            </a:r>
            <a:endParaRPr lang="en-US" sz="2200" dirty="0"/>
          </a:p>
        </p:txBody>
      </p:sp>
      <mc:AlternateContent xmlns:mc="http://schemas.openxmlformats.org/markup-compatibility/2006">
        <mc:Choice xmlns:a14="http://schemas.microsoft.com/office/drawing/2010/main" Requires="a14">
          <p:sp>
            <p:nvSpPr>
              <p:cNvPr id="108546" name="Object 2"/>
              <p:cNvSpPr txBox="1"/>
              <p:nvPr/>
            </p:nvSpPr>
            <p:spPr bwMode="auto">
              <a:xfrm>
                <a:off x="1789113" y="2301875"/>
                <a:ext cx="5667375" cy="4572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l-GR" sz="2000" i="1">
                          <a:solidFill>
                            <a:srgbClr val="000000"/>
                          </a:solidFill>
                          <a:latin typeface="Cambria Math" panose="02040503050406030204" pitchFamily="18" charset="0"/>
                        </a:rPr>
                        <m:t>𝐴𝑥</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𝑏</m:t>
                      </m:r>
                      <m:r>
                        <a:rPr lang="el-GR" sz="2000" i="1">
                          <a:solidFill>
                            <a:srgbClr val="000000"/>
                          </a:solidFill>
                          <a:latin typeface="Cambria Math" panose="02040503050406030204" pitchFamily="18" charset="0"/>
                        </a:rPr>
                        <m:t>,</m:t>
                      </m:r>
                      <m:r>
                        <m:rPr>
                          <m:nor/>
                        </m:rPr>
                        <a:rPr lang="el-GR" sz="2000" i="0">
                          <a:solidFill>
                            <a:srgbClr val="000000"/>
                          </a:solidFill>
                          <a:latin typeface="Cambria Math" panose="02040503050406030204" pitchFamily="18" charset="0"/>
                        </a:rPr>
                        <m:t> </m:t>
                      </m:r>
                      <m:r>
                        <m:rPr>
                          <m:nor/>
                        </m:rPr>
                        <a:rPr lang="el-GR" sz="2000" i="0">
                          <a:solidFill>
                            <a:srgbClr val="000000"/>
                          </a:solidFill>
                          <a:latin typeface="Cambria Math" panose="02040503050406030204" pitchFamily="18" charset="0"/>
                        </a:rPr>
                        <m:t>όπου</m:t>
                      </m:r>
                      <m:r>
                        <m:rPr>
                          <m:nor/>
                        </m:rPr>
                        <a:rPr lang="el-GR" sz="2000" i="0">
                          <a:solidFill>
                            <a:srgbClr val="000000"/>
                          </a:solidFill>
                          <a:latin typeface="Cambria Math" panose="02040503050406030204" pitchFamily="18" charset="0"/>
                        </a:rPr>
                        <m:t> </m:t>
                      </m:r>
                      <m:r>
                        <m:rPr>
                          <m:sty m:val="p"/>
                        </m:rPr>
                        <a:rPr lang="el-GR" sz="2000" i="1">
                          <a:solidFill>
                            <a:srgbClr val="000000"/>
                          </a:solidFill>
                          <a:latin typeface="Cambria Math" panose="02040503050406030204" pitchFamily="18" charset="0"/>
                        </a:rPr>
                        <m:t>Α</m:t>
                      </m:r>
                      <m:r>
                        <a:rPr lang="el-GR" sz="2000" i="1">
                          <a:solidFill>
                            <a:srgbClr val="000000"/>
                          </a:solidFill>
                          <a:latin typeface="Cambria Math" panose="02040503050406030204" pitchFamily="18" charset="0"/>
                        </a:rPr>
                        <m:t>∈</m:t>
                      </m:r>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ℝ</m:t>
                          </m:r>
                        </m:e>
                        <m:sup>
                          <m:r>
                            <a:rPr lang="el-GR" sz="2000" i="1">
                              <a:solidFill>
                                <a:srgbClr val="000000"/>
                              </a:solidFill>
                              <a:latin typeface="Cambria Math" panose="02040503050406030204" pitchFamily="18" charset="0"/>
                            </a:rPr>
                            <m:t>𝑛</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𝑛</m:t>
                          </m:r>
                        </m:sup>
                      </m:sSup>
                      <m:r>
                        <a:rPr lang="el-GR" sz="2000" i="1">
                          <a:solidFill>
                            <a:srgbClr val="000000"/>
                          </a:solidFill>
                          <a:latin typeface="Cambria Math" panose="02040503050406030204" pitchFamily="18" charset="0"/>
                        </a:rPr>
                        <m:t>,</m:t>
                      </m:r>
                      <m:r>
                        <a:rPr lang="el-GR" sz="2000" i="0">
                          <a:solidFill>
                            <a:srgbClr val="000000"/>
                          </a:solidFill>
                          <a:latin typeface="Cambria Math" panose="02040503050406030204" pitchFamily="18" charset="0"/>
                        </a:rPr>
                        <m:t> </m:t>
                      </m:r>
                      <m:func>
                        <m:funcPr>
                          <m:ctrlPr>
                            <a:rPr lang="el-GR" sz="2000" i="1">
                              <a:solidFill>
                                <a:srgbClr val="000000"/>
                              </a:solidFill>
                              <a:latin typeface="Cambria Math" panose="02040503050406030204" pitchFamily="18" charset="0"/>
                            </a:rPr>
                          </m:ctrlPr>
                        </m:funcPr>
                        <m:fName>
                          <m:r>
                            <m:rPr>
                              <m:sty m:val="p"/>
                            </m:rPr>
                            <a:rPr lang="el-GR" sz="2000" i="0">
                              <a:solidFill>
                                <a:srgbClr val="000000"/>
                              </a:solidFill>
                              <a:latin typeface="Cambria Math" panose="02040503050406030204" pitchFamily="18" charset="0"/>
                            </a:rPr>
                            <m:t>det</m:t>
                          </m:r>
                        </m:fName>
                        <m:e>
                          <m:d>
                            <m:dPr>
                              <m:ctrlPr>
                                <a:rPr lang="el-GR" sz="2000" i="1">
                                  <a:solidFill>
                                    <a:srgbClr val="000000"/>
                                  </a:solidFill>
                                  <a:latin typeface="Cambria Math" panose="02040503050406030204" pitchFamily="18" charset="0"/>
                                </a:rPr>
                              </m:ctrlPr>
                            </m:dPr>
                            <m:e>
                              <m:r>
                                <a:rPr lang="el-GR" sz="2000" i="1">
                                  <a:solidFill>
                                    <a:srgbClr val="000000"/>
                                  </a:solidFill>
                                  <a:latin typeface="Cambria Math" panose="02040503050406030204" pitchFamily="18" charset="0"/>
                                </a:rPr>
                                <m:t>𝐴</m:t>
                              </m:r>
                            </m:e>
                          </m:d>
                        </m:e>
                      </m:func>
                      <m:r>
                        <a:rPr lang="el-GR" sz="2000" i="1">
                          <a:solidFill>
                            <a:srgbClr val="000000"/>
                          </a:solidFill>
                          <a:latin typeface="Cambria Math" panose="02040503050406030204" pitchFamily="18" charset="0"/>
                        </a:rPr>
                        <m:t>≠0,</m:t>
                      </m:r>
                      <m:r>
                        <a:rPr lang="el-GR" sz="2000" i="0">
                          <a:solidFill>
                            <a:srgbClr val="000000"/>
                          </a:solidFill>
                          <a:latin typeface="Cambria Math" panose="02040503050406030204" pitchFamily="18" charset="0"/>
                        </a:rPr>
                        <m:t> </m:t>
                      </m:r>
                      <m:r>
                        <a:rPr lang="el-GR" sz="2000" i="1">
                          <a:solidFill>
                            <a:srgbClr val="000000"/>
                          </a:solidFill>
                          <a:latin typeface="Cambria Math" panose="02040503050406030204" pitchFamily="18" charset="0"/>
                        </a:rPr>
                        <m:t>𝑏</m:t>
                      </m:r>
                      <m:r>
                        <a:rPr lang="el-GR" sz="2000" i="1">
                          <a:solidFill>
                            <a:srgbClr val="000000"/>
                          </a:solidFill>
                          <a:latin typeface="Cambria Math" panose="02040503050406030204" pitchFamily="18" charset="0"/>
                        </a:rPr>
                        <m:t>∈</m:t>
                      </m:r>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ℝ</m:t>
                          </m:r>
                        </m:e>
                        <m:sup>
                          <m:r>
                            <a:rPr lang="el-GR" sz="2000" i="1">
                              <a:solidFill>
                                <a:srgbClr val="000000"/>
                              </a:solidFill>
                              <a:latin typeface="Cambria Math" panose="02040503050406030204" pitchFamily="18" charset="0"/>
                            </a:rPr>
                            <m:t>𝑛</m:t>
                          </m:r>
                        </m:sup>
                      </m:sSup>
                      <m:r>
                        <a:rPr lang="el-GR" sz="2000" i="1">
                          <a:solidFill>
                            <a:srgbClr val="000000"/>
                          </a:solidFill>
                          <a:latin typeface="Cambria Math" panose="02040503050406030204" pitchFamily="18" charset="0"/>
                        </a:rPr>
                        <m:t>,</m:t>
                      </m:r>
                      <m:r>
                        <a:rPr lang="el-GR" sz="2000" i="0">
                          <a:solidFill>
                            <a:srgbClr val="000000"/>
                          </a:solidFill>
                          <a:latin typeface="Cambria Math" panose="02040503050406030204" pitchFamily="18" charset="0"/>
                        </a:rPr>
                        <m:t> </m:t>
                      </m:r>
                      <m:r>
                        <a:rPr lang="el-GR" sz="2000" i="1">
                          <a:solidFill>
                            <a:srgbClr val="000000"/>
                          </a:solidFill>
                          <a:latin typeface="Cambria Math" panose="02040503050406030204" pitchFamily="18" charset="0"/>
                        </a:rPr>
                        <m:t>𝑏</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𝑂</m:t>
                      </m:r>
                      <m:r>
                        <a:rPr lang="el-GR" sz="2000" i="1">
                          <a:solidFill>
                            <a:srgbClr val="000000"/>
                          </a:solidFill>
                          <a:latin typeface="Cambria Math" panose="02040503050406030204" pitchFamily="18" charset="0"/>
                        </a:rPr>
                        <m:t>,</m:t>
                      </m:r>
                    </m:oMath>
                  </m:oMathPara>
                </a14:m>
                <a:endParaRPr lang="el-GR" sz="2000" dirty="0"/>
              </a:p>
            </p:txBody>
          </p:sp>
        </mc:Choice>
        <mc:Fallback>
          <p:sp>
            <p:nvSpPr>
              <p:cNvPr id="108546" name="Object 2"/>
              <p:cNvSpPr txBox="1">
                <a:spLocks noRot="1" noChangeAspect="1" noMove="1" noResize="1" noEditPoints="1" noAdjustHandles="1" noChangeArrowheads="1" noChangeShapeType="1" noTextEdit="1"/>
              </p:cNvSpPr>
              <p:nvPr/>
            </p:nvSpPr>
            <p:spPr bwMode="auto">
              <a:xfrm>
                <a:off x="1789113" y="2301875"/>
                <a:ext cx="5667375" cy="457200"/>
              </a:xfrm>
              <a:prstGeom prst="rect">
                <a:avLst/>
              </a:prstGeom>
              <a:blipFill>
                <a:blip r:embed="rId2"/>
                <a:stretch>
                  <a:fillRect/>
                </a:stretch>
              </a:blipFill>
              <a:ln>
                <a:noFill/>
              </a:ln>
              <a:effectLst/>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108547" name="Object 3"/>
              <p:cNvSpPr txBox="1"/>
              <p:nvPr/>
            </p:nvSpPr>
            <p:spPr bwMode="auto">
              <a:xfrm>
                <a:off x="3960812" y="3087688"/>
                <a:ext cx="1043235" cy="34131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l-GR" i="1">
                          <a:solidFill>
                            <a:srgbClr val="000000"/>
                          </a:solidFill>
                          <a:latin typeface="Cambria Math" panose="02040503050406030204" pitchFamily="18" charset="0"/>
                        </a:rPr>
                        <m:t>𝐴</m:t>
                      </m:r>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r>
                            <a:rPr lang="el-GR" i="1">
                              <a:solidFill>
                                <a:srgbClr val="000000"/>
                              </a:solidFill>
                              <a:latin typeface="Cambria Math" panose="02040503050406030204" pitchFamily="18" charset="0"/>
                            </a:rPr>
                            <m:t>ℂ</m:t>
                          </m:r>
                        </m:e>
                        <m:sup>
                          <m:r>
                            <a:rPr lang="el-GR" i="1">
                              <a:solidFill>
                                <a:srgbClr val="000000"/>
                              </a:solidFill>
                              <a:latin typeface="Cambria Math" panose="02040503050406030204" pitchFamily="18" charset="0"/>
                            </a:rPr>
                            <m:t>𝑛</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𝑛</m:t>
                          </m:r>
                        </m:sup>
                      </m:sSup>
                    </m:oMath>
                  </m:oMathPara>
                </a14:m>
                <a:endParaRPr lang="el-GR" dirty="0"/>
              </a:p>
            </p:txBody>
          </p:sp>
        </mc:Choice>
        <mc:Fallback>
          <p:sp>
            <p:nvSpPr>
              <p:cNvPr id="108547" name="Object 3"/>
              <p:cNvSpPr txBox="1">
                <a:spLocks noRot="1" noChangeAspect="1" noMove="1" noResize="1" noEditPoints="1" noAdjustHandles="1" noChangeArrowheads="1" noChangeShapeType="1" noTextEdit="1"/>
              </p:cNvSpPr>
              <p:nvPr/>
            </p:nvSpPr>
            <p:spPr bwMode="auto">
              <a:xfrm>
                <a:off x="3960812" y="3087688"/>
                <a:ext cx="1043235" cy="341312"/>
              </a:xfrm>
              <a:prstGeom prst="rect">
                <a:avLst/>
              </a:prstGeom>
              <a:blipFill>
                <a:blip r:embed="rId3"/>
                <a:stretch>
                  <a:fillRect/>
                </a:stretch>
              </a:blipFill>
              <a:ln>
                <a:noFill/>
              </a:ln>
              <a:effectLst/>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108548" name="Object 4"/>
              <p:cNvSpPr txBox="1"/>
              <p:nvPr/>
            </p:nvSpPr>
            <p:spPr bwMode="auto">
              <a:xfrm>
                <a:off x="5305424" y="3101975"/>
                <a:ext cx="994767" cy="3635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l-GR" i="1">
                          <a:solidFill>
                            <a:srgbClr val="000000"/>
                          </a:solidFill>
                          <a:latin typeface="Cambria Math" panose="02040503050406030204" pitchFamily="18" charset="0"/>
                        </a:rPr>
                        <m:t>𝑏</m:t>
                      </m:r>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r>
                            <a:rPr lang="el-GR" i="1">
                              <a:solidFill>
                                <a:srgbClr val="000000"/>
                              </a:solidFill>
                              <a:latin typeface="Cambria Math" panose="02040503050406030204" pitchFamily="18" charset="0"/>
                            </a:rPr>
                            <m:t>ℂ</m:t>
                          </m:r>
                        </m:e>
                        <m:sup>
                          <m:r>
                            <a:rPr lang="el-GR" i="1">
                              <a:solidFill>
                                <a:srgbClr val="000000"/>
                              </a:solidFill>
                              <a:latin typeface="Cambria Math" panose="02040503050406030204" pitchFamily="18" charset="0"/>
                            </a:rPr>
                            <m:t>𝑛</m:t>
                          </m:r>
                        </m:sup>
                      </m:sSup>
                      <m:r>
                        <a:rPr lang="el-GR" i="1">
                          <a:solidFill>
                            <a:srgbClr val="000000"/>
                          </a:solidFill>
                          <a:latin typeface="Cambria Math" panose="02040503050406030204" pitchFamily="18" charset="0"/>
                        </a:rPr>
                        <m:t>.</m:t>
                      </m:r>
                    </m:oMath>
                  </m:oMathPara>
                </a14:m>
                <a:endParaRPr lang="el-GR" dirty="0"/>
              </a:p>
            </p:txBody>
          </p:sp>
        </mc:Choice>
        <mc:Fallback>
          <p:sp>
            <p:nvSpPr>
              <p:cNvPr id="108548" name="Object 4"/>
              <p:cNvSpPr txBox="1">
                <a:spLocks noRot="1" noChangeAspect="1" noMove="1" noResize="1" noEditPoints="1" noAdjustHandles="1" noChangeArrowheads="1" noChangeShapeType="1" noTextEdit="1"/>
              </p:cNvSpPr>
              <p:nvPr/>
            </p:nvSpPr>
            <p:spPr bwMode="auto">
              <a:xfrm>
                <a:off x="5305424" y="3101975"/>
                <a:ext cx="994767" cy="363538"/>
              </a:xfrm>
              <a:prstGeom prst="rect">
                <a:avLst/>
              </a:prstGeom>
              <a:blipFill>
                <a:blip r:embed="rId4"/>
                <a:stretch>
                  <a:fillRect/>
                </a:stretch>
              </a:blipFill>
              <a:ln>
                <a:noFill/>
              </a:ln>
              <a:effectLst/>
            </p:spPr>
            <p:txBody>
              <a:bodyPr/>
              <a:lstStyle/>
              <a:p>
                <a:r>
                  <a:rPr lang="el-GR">
                    <a:noFill/>
                  </a:rPr>
                  <a:t> </a:t>
                </a:r>
              </a:p>
            </p:txBody>
          </p:sp>
        </mc:Fallback>
      </mc:AlternateContent>
      <p:graphicFrame>
        <p:nvGraphicFramePr>
          <p:cNvPr id="108549" name="Object 5"/>
          <p:cNvGraphicFramePr>
            <a:graphicFrameLocks noChangeAspect="1"/>
          </p:cNvGraphicFramePr>
          <p:nvPr>
            <p:extLst>
              <p:ext uri="{D42A27DB-BD31-4B8C-83A1-F6EECF244321}">
                <p14:modId xmlns:p14="http://schemas.microsoft.com/office/powerpoint/2010/main" val="2025186820"/>
              </p:ext>
            </p:extLst>
          </p:nvPr>
        </p:nvGraphicFramePr>
        <p:xfrm>
          <a:off x="8033932" y="4106147"/>
          <a:ext cx="409575" cy="366713"/>
        </p:xfrm>
        <a:graphic>
          <a:graphicData uri="http://schemas.openxmlformats.org/presentationml/2006/ole">
            <mc:AlternateContent xmlns:mc="http://schemas.openxmlformats.org/markup-compatibility/2006">
              <mc:Choice xmlns:v="urn:schemas-microsoft-com:vml" Requires="v">
                <p:oleObj name="Equation" r:id="rId5" imgW="241200" imgH="215640" progId="Equation.DSMT4">
                  <p:embed/>
                </p:oleObj>
              </mc:Choice>
              <mc:Fallback>
                <p:oleObj name="Equation" r:id="rId5" imgW="241200" imgH="2156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3932" y="4106147"/>
                        <a:ext cx="409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550" name="Object 6"/>
          <p:cNvGraphicFramePr>
            <a:graphicFrameLocks noChangeAspect="1"/>
          </p:cNvGraphicFramePr>
          <p:nvPr>
            <p:extLst>
              <p:ext uri="{D42A27DB-BD31-4B8C-83A1-F6EECF244321}">
                <p14:modId xmlns:p14="http://schemas.microsoft.com/office/powerpoint/2010/main" val="1088083607"/>
              </p:ext>
            </p:extLst>
          </p:nvPr>
        </p:nvGraphicFramePr>
        <p:xfrm>
          <a:off x="845935" y="5154801"/>
          <a:ext cx="1014413" cy="603250"/>
        </p:xfrm>
        <a:graphic>
          <a:graphicData uri="http://schemas.openxmlformats.org/presentationml/2006/ole">
            <mc:AlternateContent xmlns:mc="http://schemas.openxmlformats.org/markup-compatibility/2006">
              <mc:Choice xmlns:v="urn:schemas-microsoft-com:vml" Requires="v">
                <p:oleObj name="Equation" r:id="rId7" imgW="596880" imgH="355320" progId="Equation.DSMT4">
                  <p:embed/>
                </p:oleObj>
              </mc:Choice>
              <mc:Fallback>
                <p:oleObj name="Equation" r:id="rId7" imgW="596880" imgH="35532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5935" y="5154801"/>
                        <a:ext cx="10144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Επαναληπτικές Μέθοδοι</a:t>
            </a:r>
            <a:endParaRPr lang="en-US" dirty="0"/>
          </a:p>
        </p:txBody>
      </p:sp>
      <p:sp>
        <p:nvSpPr>
          <p:cNvPr id="3" name="2 - Θέση περιεχομένου"/>
          <p:cNvSpPr>
            <a:spLocks noGrp="1"/>
          </p:cNvSpPr>
          <p:nvPr>
            <p:ph idx="1"/>
          </p:nvPr>
        </p:nvSpPr>
        <p:spPr>
          <a:xfrm>
            <a:off x="457200" y="1516520"/>
            <a:ext cx="8229600" cy="4770000"/>
          </a:xfrm>
        </p:spPr>
        <p:txBody>
          <a:bodyPr>
            <a:normAutofit/>
          </a:bodyPr>
          <a:lstStyle/>
          <a:p>
            <a:pPr marL="0" indent="0">
              <a:spcBef>
                <a:spcPts val="600"/>
              </a:spcBef>
              <a:buNone/>
            </a:pPr>
            <a:r>
              <a:rPr lang="el-GR" sz="2200" b="1" dirty="0"/>
              <a:t>Κατασκευή μίας επαναληπτικής μεθόδου για την επίλυση του συστήματος </a:t>
            </a:r>
          </a:p>
          <a:p>
            <a:pPr>
              <a:spcBef>
                <a:spcPts val="600"/>
              </a:spcBef>
            </a:pPr>
            <a:r>
              <a:rPr lang="el-GR" sz="2200" dirty="0"/>
              <a:t>Θεωρείται μία διάσπαση του μητρώου     :                       όπου το μητρώο       ονομάζεται </a:t>
            </a:r>
            <a:r>
              <a:rPr lang="el-GR" sz="2200" b="1" dirty="0"/>
              <a:t>μητρώο ρυθμιστής</a:t>
            </a:r>
            <a:r>
              <a:rPr lang="el-GR" sz="2200" dirty="0"/>
              <a:t>.</a:t>
            </a:r>
          </a:p>
          <a:p>
            <a:pPr>
              <a:spcBef>
                <a:spcPts val="600"/>
              </a:spcBef>
            </a:pPr>
            <a:r>
              <a:rPr lang="el-GR" sz="2200" dirty="0"/>
              <a:t>Οι βασικοί περιορισμοί που πρέπει να ισχύουν σε ένα μητρώο ρυθμιστή       είναι:</a:t>
            </a:r>
          </a:p>
          <a:p>
            <a:pPr lvl="1">
              <a:spcBef>
                <a:spcPts val="600"/>
              </a:spcBef>
            </a:pPr>
            <a:r>
              <a:rPr lang="el-GR" sz="2000" dirty="0"/>
              <a:t>να είναι αντιστρέψιμο (δηλαδή                       ) και</a:t>
            </a:r>
          </a:p>
          <a:p>
            <a:pPr lvl="1">
              <a:spcBef>
                <a:spcPts val="600"/>
              </a:spcBef>
            </a:pPr>
            <a:r>
              <a:rPr lang="el-GR" sz="2000" dirty="0"/>
              <a:t>το μητρώο να είναι τέτοιο ώστε ένα γραμμικό σύστημα με μητρώο συντελεστών των αγνώστων       να λύνεται με λιγότερες πράξεις από ένα άλλο σύστημα με μητρώο συντελεστών των αγνώστων</a:t>
            </a:r>
          </a:p>
          <a:p>
            <a:pPr>
              <a:spcBef>
                <a:spcPts val="600"/>
              </a:spcBef>
            </a:pPr>
            <a:r>
              <a:rPr lang="el-GR" sz="2200" dirty="0"/>
              <a:t>Έτσι, η εξίσωση              μπορεί να γραφεί ως:</a:t>
            </a:r>
          </a:p>
          <a:p>
            <a:pPr>
              <a:spcBef>
                <a:spcPts val="600"/>
              </a:spcBef>
            </a:pPr>
            <a:endParaRPr lang="el-GR" sz="2200" dirty="0"/>
          </a:p>
        </p:txBody>
      </p:sp>
      <p:graphicFrame>
        <p:nvGraphicFramePr>
          <p:cNvPr id="109571" name="Object 109570"/>
          <p:cNvGraphicFramePr>
            <a:graphicFrameLocks noChangeAspect="1"/>
          </p:cNvGraphicFramePr>
          <p:nvPr>
            <p:extLst>
              <p:ext uri="{D42A27DB-BD31-4B8C-83A1-F6EECF244321}">
                <p14:modId xmlns:p14="http://schemas.microsoft.com/office/powerpoint/2010/main" val="2500450756"/>
              </p:ext>
            </p:extLst>
          </p:nvPr>
        </p:nvGraphicFramePr>
        <p:xfrm>
          <a:off x="5306011" y="2313702"/>
          <a:ext cx="277813" cy="300038"/>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6011" y="2313702"/>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72" name="Object 4"/>
          <p:cNvGraphicFramePr>
            <a:graphicFrameLocks noChangeAspect="1"/>
          </p:cNvGraphicFramePr>
          <p:nvPr>
            <p:extLst>
              <p:ext uri="{D42A27DB-BD31-4B8C-83A1-F6EECF244321}">
                <p14:modId xmlns:p14="http://schemas.microsoft.com/office/powerpoint/2010/main" val="480555431"/>
              </p:ext>
            </p:extLst>
          </p:nvPr>
        </p:nvGraphicFramePr>
        <p:xfrm>
          <a:off x="5738838" y="2302436"/>
          <a:ext cx="1352550" cy="366713"/>
        </p:xfrm>
        <a:graphic>
          <a:graphicData uri="http://schemas.openxmlformats.org/presentationml/2006/ole">
            <mc:AlternateContent xmlns:mc="http://schemas.openxmlformats.org/markup-compatibility/2006">
              <mc:Choice xmlns:v="urn:schemas-microsoft-com:vml" Requires="v">
                <p:oleObj name="Equation" r:id="rId4" imgW="749160" imgH="203040" progId="Equation.DSMT4">
                  <p:embed/>
                </p:oleObj>
              </mc:Choice>
              <mc:Fallback>
                <p:oleObj name="Equation" r:id="rId4" imgW="749160" imgH="2030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8838" y="2302436"/>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73" name="Object 5"/>
          <p:cNvGraphicFramePr>
            <a:graphicFrameLocks noChangeAspect="1"/>
          </p:cNvGraphicFramePr>
          <p:nvPr>
            <p:extLst>
              <p:ext uri="{D42A27DB-BD31-4B8C-83A1-F6EECF244321}">
                <p14:modId xmlns:p14="http://schemas.microsoft.com/office/powerpoint/2010/main" val="1245447637"/>
              </p:ext>
            </p:extLst>
          </p:nvPr>
        </p:nvGraphicFramePr>
        <p:xfrm>
          <a:off x="1845670" y="2658194"/>
          <a:ext cx="366713" cy="298450"/>
        </p:xfrm>
        <a:graphic>
          <a:graphicData uri="http://schemas.openxmlformats.org/presentationml/2006/ole">
            <mc:AlternateContent xmlns:mc="http://schemas.openxmlformats.org/markup-compatibility/2006">
              <mc:Choice xmlns:v="urn:schemas-microsoft-com:vml" Requires="v">
                <p:oleObj name="Equation" r:id="rId6" imgW="203040" imgH="164880" progId="Equation.DSMT4">
                  <p:embed/>
                </p:oleObj>
              </mc:Choice>
              <mc:Fallback>
                <p:oleObj name="Equation" r:id="rId6" imgW="203040" imgH="1648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5670" y="2658194"/>
                        <a:ext cx="3667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75" name="Object 7"/>
          <p:cNvGraphicFramePr>
            <a:graphicFrameLocks noChangeAspect="1"/>
          </p:cNvGraphicFramePr>
          <p:nvPr>
            <p:extLst>
              <p:ext uri="{D42A27DB-BD31-4B8C-83A1-F6EECF244321}">
                <p14:modId xmlns:p14="http://schemas.microsoft.com/office/powerpoint/2010/main" val="3154336230"/>
              </p:ext>
            </p:extLst>
          </p:nvPr>
        </p:nvGraphicFramePr>
        <p:xfrm>
          <a:off x="2050455" y="3401716"/>
          <a:ext cx="366713" cy="298450"/>
        </p:xfrm>
        <a:graphic>
          <a:graphicData uri="http://schemas.openxmlformats.org/presentationml/2006/ole">
            <mc:AlternateContent xmlns:mc="http://schemas.openxmlformats.org/markup-compatibility/2006">
              <mc:Choice xmlns:v="urn:schemas-microsoft-com:vml" Requires="v">
                <p:oleObj name="Equation" r:id="rId8" imgW="203040" imgH="164880" progId="Equation.DSMT4">
                  <p:embed/>
                </p:oleObj>
              </mc:Choice>
              <mc:Fallback>
                <p:oleObj name="Equation" r:id="rId8" imgW="203040" imgH="16488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0455" y="3401716"/>
                        <a:ext cx="3667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76" name="Object 8"/>
          <p:cNvGraphicFramePr>
            <a:graphicFrameLocks noChangeAspect="1"/>
          </p:cNvGraphicFramePr>
          <p:nvPr>
            <p:extLst>
              <p:ext uri="{D42A27DB-BD31-4B8C-83A1-F6EECF244321}">
                <p14:modId xmlns:p14="http://schemas.microsoft.com/office/powerpoint/2010/main" val="848474929"/>
              </p:ext>
            </p:extLst>
          </p:nvPr>
        </p:nvGraphicFramePr>
        <p:xfrm>
          <a:off x="4591058" y="3772761"/>
          <a:ext cx="1295400" cy="431800"/>
        </p:xfrm>
        <a:graphic>
          <a:graphicData uri="http://schemas.openxmlformats.org/presentationml/2006/ole">
            <mc:AlternateContent xmlns:mc="http://schemas.openxmlformats.org/markup-compatibility/2006">
              <mc:Choice xmlns:v="urn:schemas-microsoft-com:vml" Requires="v">
                <p:oleObj name="Equation" r:id="rId9" imgW="761760" imgH="253800" progId="Equation.DSMT4">
                  <p:embed/>
                </p:oleObj>
              </mc:Choice>
              <mc:Fallback>
                <p:oleObj name="Equation" r:id="rId9" imgW="761760" imgH="25380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91058" y="3772761"/>
                        <a:ext cx="1295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77" name="Object 9"/>
          <p:cNvGraphicFramePr>
            <a:graphicFrameLocks noChangeAspect="1"/>
          </p:cNvGraphicFramePr>
          <p:nvPr>
            <p:extLst>
              <p:ext uri="{D42A27DB-BD31-4B8C-83A1-F6EECF244321}">
                <p14:modId xmlns:p14="http://schemas.microsoft.com/office/powerpoint/2010/main" val="1922928312"/>
              </p:ext>
            </p:extLst>
          </p:nvPr>
        </p:nvGraphicFramePr>
        <p:xfrm>
          <a:off x="4239780" y="4489892"/>
          <a:ext cx="346075" cy="282575"/>
        </p:xfrm>
        <a:graphic>
          <a:graphicData uri="http://schemas.openxmlformats.org/presentationml/2006/ole">
            <mc:AlternateContent xmlns:mc="http://schemas.openxmlformats.org/markup-compatibility/2006">
              <mc:Choice xmlns:v="urn:schemas-microsoft-com:vml" Requires="v">
                <p:oleObj name="Equation" r:id="rId11" imgW="203040" imgH="164880" progId="Equation.DSMT4">
                  <p:embed/>
                </p:oleObj>
              </mc:Choice>
              <mc:Fallback>
                <p:oleObj name="Equation" r:id="rId11" imgW="203040" imgH="16488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9780" y="4489892"/>
                        <a:ext cx="34607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78" name="Object 10"/>
          <p:cNvGraphicFramePr>
            <a:graphicFrameLocks noChangeAspect="1"/>
          </p:cNvGraphicFramePr>
          <p:nvPr>
            <p:extLst>
              <p:ext uri="{D42A27DB-BD31-4B8C-83A1-F6EECF244321}">
                <p14:modId xmlns:p14="http://schemas.microsoft.com/office/powerpoint/2010/main" val="869826497"/>
              </p:ext>
            </p:extLst>
          </p:nvPr>
        </p:nvGraphicFramePr>
        <p:xfrm>
          <a:off x="7413647" y="4798487"/>
          <a:ext cx="301625" cy="301625"/>
        </p:xfrm>
        <a:graphic>
          <a:graphicData uri="http://schemas.openxmlformats.org/presentationml/2006/ole">
            <mc:AlternateContent xmlns:mc="http://schemas.openxmlformats.org/markup-compatibility/2006">
              <mc:Choice xmlns:v="urn:schemas-microsoft-com:vml" Requires="v">
                <p:oleObj name="Equation" r:id="rId12" imgW="177480" imgH="177480" progId="Equation.DSMT4">
                  <p:embed/>
                </p:oleObj>
              </mc:Choice>
              <mc:Fallback>
                <p:oleObj name="Equation" r:id="rId12" imgW="177480" imgH="17748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13647" y="4798487"/>
                        <a:ext cx="3016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82" name="Object 14"/>
          <p:cNvGraphicFramePr>
            <a:graphicFrameLocks noChangeAspect="1"/>
          </p:cNvGraphicFramePr>
          <p:nvPr>
            <p:extLst>
              <p:ext uri="{D42A27DB-BD31-4B8C-83A1-F6EECF244321}">
                <p14:modId xmlns:p14="http://schemas.microsoft.com/office/powerpoint/2010/main" val="1789967404"/>
              </p:ext>
            </p:extLst>
          </p:nvPr>
        </p:nvGraphicFramePr>
        <p:xfrm>
          <a:off x="2680922" y="5178943"/>
          <a:ext cx="801688" cy="320675"/>
        </p:xfrm>
        <a:graphic>
          <a:graphicData uri="http://schemas.openxmlformats.org/presentationml/2006/ole">
            <mc:AlternateContent xmlns:mc="http://schemas.openxmlformats.org/markup-compatibility/2006">
              <mc:Choice xmlns:v="urn:schemas-microsoft-com:vml" Requires="v">
                <p:oleObj name="Equation" r:id="rId14" imgW="444240" imgH="177480" progId="Equation.DSMT4">
                  <p:embed/>
                </p:oleObj>
              </mc:Choice>
              <mc:Fallback>
                <p:oleObj name="Equation" r:id="rId14" imgW="444240" imgH="177480" progId="Equation.DSMT4">
                  <p:embed/>
                  <p:pic>
                    <p:nvPicPr>
                      <p:cNvPr id="0"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80922" y="5178943"/>
                        <a:ext cx="8016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83" name="Object 15"/>
          <p:cNvGraphicFramePr>
            <a:graphicFrameLocks noChangeAspect="1"/>
          </p:cNvGraphicFramePr>
          <p:nvPr>
            <p:extLst>
              <p:ext uri="{D42A27DB-BD31-4B8C-83A1-F6EECF244321}">
                <p14:modId xmlns:p14="http://schemas.microsoft.com/office/powerpoint/2010/main" val="461960506"/>
              </p:ext>
            </p:extLst>
          </p:nvPr>
        </p:nvGraphicFramePr>
        <p:xfrm>
          <a:off x="2880519" y="5645305"/>
          <a:ext cx="3382963" cy="457200"/>
        </p:xfrm>
        <a:graphic>
          <a:graphicData uri="http://schemas.openxmlformats.org/presentationml/2006/ole">
            <mc:AlternateContent xmlns:mc="http://schemas.openxmlformats.org/markup-compatibility/2006">
              <mc:Choice xmlns:v="urn:schemas-microsoft-com:vml" Requires="v">
                <p:oleObj name="Equation" r:id="rId16" imgW="1879560" imgH="253800" progId="Equation.DSMT4">
                  <p:embed/>
                </p:oleObj>
              </mc:Choice>
              <mc:Fallback>
                <p:oleObj name="Equation" r:id="rId16" imgW="1879560" imgH="253800" progId="Equation.DSMT4">
                  <p:embed/>
                  <p:pic>
                    <p:nvPicPr>
                      <p:cNvPr id="0"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0519" y="5645305"/>
                        <a:ext cx="3382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109584" name="Object 16"/>
              <p:cNvSpPr txBox="1"/>
              <p:nvPr/>
            </p:nvSpPr>
            <p:spPr bwMode="auto">
              <a:xfrm>
                <a:off x="2027238" y="1873250"/>
                <a:ext cx="5137050" cy="4572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l-GR" sz="2000" i="1">
                          <a:solidFill>
                            <a:srgbClr val="000000"/>
                          </a:solidFill>
                          <a:latin typeface="Cambria Math" panose="02040503050406030204" pitchFamily="18" charset="0"/>
                        </a:rPr>
                        <m:t>𝐴𝑥</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𝑏</m:t>
                      </m:r>
                      <m:r>
                        <a:rPr lang="el-GR" sz="2000" i="1">
                          <a:solidFill>
                            <a:srgbClr val="000000"/>
                          </a:solidFill>
                          <a:latin typeface="Cambria Math" panose="02040503050406030204" pitchFamily="18" charset="0"/>
                        </a:rPr>
                        <m:t>,</m:t>
                      </m:r>
                      <m:r>
                        <a:rPr lang="el-GR" sz="2000" i="0">
                          <a:solidFill>
                            <a:srgbClr val="000000"/>
                          </a:solidFill>
                          <a:latin typeface="Cambria Math" panose="02040503050406030204" pitchFamily="18" charset="0"/>
                        </a:rPr>
                        <m:t> </m:t>
                      </m:r>
                      <m:r>
                        <m:rPr>
                          <m:sty m:val="p"/>
                        </m:rPr>
                        <a:rPr lang="el-GR" sz="2000" i="1">
                          <a:solidFill>
                            <a:srgbClr val="000000"/>
                          </a:solidFill>
                          <a:latin typeface="Cambria Math" panose="02040503050406030204" pitchFamily="18" charset="0"/>
                        </a:rPr>
                        <m:t>Α</m:t>
                      </m:r>
                      <m:r>
                        <a:rPr lang="el-GR" sz="2000" i="1">
                          <a:solidFill>
                            <a:srgbClr val="000000"/>
                          </a:solidFill>
                          <a:latin typeface="Cambria Math" panose="02040503050406030204" pitchFamily="18" charset="0"/>
                        </a:rPr>
                        <m:t>∈</m:t>
                      </m:r>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ℝ</m:t>
                          </m:r>
                        </m:e>
                        <m:sup>
                          <m:r>
                            <a:rPr lang="el-GR" sz="2000" i="1">
                              <a:solidFill>
                                <a:srgbClr val="000000"/>
                              </a:solidFill>
                              <a:latin typeface="Cambria Math" panose="02040503050406030204" pitchFamily="18" charset="0"/>
                            </a:rPr>
                            <m:t>𝑛</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𝑛</m:t>
                          </m:r>
                        </m:sup>
                      </m:sSup>
                      <m:r>
                        <a:rPr lang="el-GR" sz="2000" i="1">
                          <a:solidFill>
                            <a:srgbClr val="000000"/>
                          </a:solidFill>
                          <a:latin typeface="Cambria Math" panose="02040503050406030204" pitchFamily="18" charset="0"/>
                        </a:rPr>
                        <m:t>,</m:t>
                      </m:r>
                      <m:r>
                        <a:rPr lang="el-GR" sz="2000" i="0">
                          <a:solidFill>
                            <a:srgbClr val="000000"/>
                          </a:solidFill>
                          <a:latin typeface="Cambria Math" panose="02040503050406030204" pitchFamily="18" charset="0"/>
                        </a:rPr>
                        <m:t> </m:t>
                      </m:r>
                      <m:func>
                        <m:funcPr>
                          <m:ctrlPr>
                            <a:rPr lang="el-GR" sz="2000" i="1">
                              <a:solidFill>
                                <a:srgbClr val="000000"/>
                              </a:solidFill>
                              <a:latin typeface="Cambria Math" panose="02040503050406030204" pitchFamily="18" charset="0"/>
                            </a:rPr>
                          </m:ctrlPr>
                        </m:funcPr>
                        <m:fName>
                          <m:r>
                            <m:rPr>
                              <m:sty m:val="p"/>
                            </m:rPr>
                            <a:rPr lang="el-GR" sz="2000" i="0">
                              <a:solidFill>
                                <a:srgbClr val="000000"/>
                              </a:solidFill>
                              <a:latin typeface="Cambria Math" panose="02040503050406030204" pitchFamily="18" charset="0"/>
                            </a:rPr>
                            <m:t>det</m:t>
                          </m:r>
                        </m:fName>
                        <m:e>
                          <m:d>
                            <m:dPr>
                              <m:ctrlPr>
                                <a:rPr lang="el-GR" sz="2000" i="1">
                                  <a:solidFill>
                                    <a:srgbClr val="000000"/>
                                  </a:solidFill>
                                  <a:latin typeface="Cambria Math" panose="02040503050406030204" pitchFamily="18" charset="0"/>
                                </a:rPr>
                              </m:ctrlPr>
                            </m:dPr>
                            <m:e>
                              <m:r>
                                <a:rPr lang="el-GR" sz="2000" i="1">
                                  <a:solidFill>
                                    <a:srgbClr val="000000"/>
                                  </a:solidFill>
                                  <a:latin typeface="Cambria Math" panose="02040503050406030204" pitchFamily="18" charset="0"/>
                                </a:rPr>
                                <m:t>𝐴</m:t>
                              </m:r>
                            </m:e>
                          </m:d>
                        </m:e>
                      </m:func>
                      <m:r>
                        <a:rPr lang="el-GR" sz="2000" i="1">
                          <a:solidFill>
                            <a:srgbClr val="000000"/>
                          </a:solidFill>
                          <a:latin typeface="Cambria Math" panose="02040503050406030204" pitchFamily="18" charset="0"/>
                        </a:rPr>
                        <m:t>≠0,</m:t>
                      </m:r>
                      <m:r>
                        <a:rPr lang="el-GR" sz="2000" i="0">
                          <a:solidFill>
                            <a:srgbClr val="000000"/>
                          </a:solidFill>
                          <a:latin typeface="Cambria Math" panose="02040503050406030204" pitchFamily="18" charset="0"/>
                        </a:rPr>
                        <m:t> </m:t>
                      </m:r>
                      <m:r>
                        <a:rPr lang="el-GR" sz="2000" i="1">
                          <a:solidFill>
                            <a:srgbClr val="000000"/>
                          </a:solidFill>
                          <a:latin typeface="Cambria Math" panose="02040503050406030204" pitchFamily="18" charset="0"/>
                        </a:rPr>
                        <m:t>𝑏</m:t>
                      </m:r>
                      <m:r>
                        <a:rPr lang="el-GR" sz="2000" i="1">
                          <a:solidFill>
                            <a:srgbClr val="000000"/>
                          </a:solidFill>
                          <a:latin typeface="Cambria Math" panose="02040503050406030204" pitchFamily="18" charset="0"/>
                        </a:rPr>
                        <m:t>∈</m:t>
                      </m:r>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ℝ</m:t>
                          </m:r>
                        </m:e>
                        <m:sup>
                          <m:r>
                            <a:rPr lang="el-GR" sz="2000" i="1">
                              <a:solidFill>
                                <a:srgbClr val="000000"/>
                              </a:solidFill>
                              <a:latin typeface="Cambria Math" panose="02040503050406030204" pitchFamily="18" charset="0"/>
                            </a:rPr>
                            <m:t>𝑛</m:t>
                          </m:r>
                        </m:sup>
                      </m:sSup>
                      <m:r>
                        <a:rPr lang="el-GR" sz="2000" i="1">
                          <a:solidFill>
                            <a:srgbClr val="000000"/>
                          </a:solidFill>
                          <a:latin typeface="Cambria Math" panose="02040503050406030204" pitchFamily="18" charset="0"/>
                        </a:rPr>
                        <m:t>,</m:t>
                      </m:r>
                      <m:r>
                        <a:rPr lang="el-GR" sz="2000" i="0">
                          <a:solidFill>
                            <a:srgbClr val="000000"/>
                          </a:solidFill>
                          <a:latin typeface="Cambria Math" panose="02040503050406030204" pitchFamily="18" charset="0"/>
                        </a:rPr>
                        <m:t> </m:t>
                      </m:r>
                      <m:r>
                        <a:rPr lang="el-GR" sz="2000" i="1">
                          <a:solidFill>
                            <a:srgbClr val="000000"/>
                          </a:solidFill>
                          <a:latin typeface="Cambria Math" panose="02040503050406030204" pitchFamily="18" charset="0"/>
                        </a:rPr>
                        <m:t>𝑏</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𝑂</m:t>
                      </m:r>
                      <m:r>
                        <a:rPr lang="el-GR" sz="2000" i="1">
                          <a:solidFill>
                            <a:srgbClr val="000000"/>
                          </a:solidFill>
                          <a:latin typeface="Cambria Math" panose="02040503050406030204" pitchFamily="18" charset="0"/>
                        </a:rPr>
                        <m:t>.</m:t>
                      </m:r>
                    </m:oMath>
                  </m:oMathPara>
                </a14:m>
                <a:endParaRPr lang="el-GR" sz="2000" dirty="0"/>
              </a:p>
            </p:txBody>
          </p:sp>
        </mc:Choice>
        <mc:Fallback>
          <p:sp>
            <p:nvSpPr>
              <p:cNvPr id="109584" name="Object 16"/>
              <p:cNvSpPr txBox="1">
                <a:spLocks noRot="1" noChangeAspect="1" noMove="1" noResize="1" noEditPoints="1" noAdjustHandles="1" noChangeArrowheads="1" noChangeShapeType="1" noTextEdit="1"/>
              </p:cNvSpPr>
              <p:nvPr/>
            </p:nvSpPr>
            <p:spPr bwMode="auto">
              <a:xfrm>
                <a:off x="2027238" y="1873250"/>
                <a:ext cx="5137050" cy="457200"/>
              </a:xfrm>
              <a:prstGeom prst="rect">
                <a:avLst/>
              </a:prstGeom>
              <a:blipFill>
                <a:blip r:embed="rId18"/>
                <a:stretch>
                  <a:fillRect/>
                </a:stretch>
              </a:blipFill>
              <a:ln>
                <a:noFill/>
              </a:ln>
              <a:effectLst/>
            </p:spPr>
            <p:txBody>
              <a:bodyPr/>
              <a:lstStyle/>
              <a:p>
                <a:r>
                  <a:rPr lang="el-GR">
                    <a:noFill/>
                  </a:rPr>
                  <a:t> </a:t>
                </a:r>
              </a:p>
            </p:txBody>
          </p:sp>
        </mc:Fallback>
      </mc:AlternateContent>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Επαναληπτικές Μέθοδοι</a:t>
            </a:r>
            <a:endParaRPr lang="en-US" dirty="0"/>
          </a:p>
        </p:txBody>
      </p:sp>
      <p:sp>
        <p:nvSpPr>
          <p:cNvPr id="3" name="2 - Θέση περιεχομένου"/>
          <p:cNvSpPr>
            <a:spLocks noGrp="1"/>
          </p:cNvSpPr>
          <p:nvPr>
            <p:ph idx="1"/>
          </p:nvPr>
        </p:nvSpPr>
        <p:spPr>
          <a:xfrm>
            <a:off x="457200" y="1516520"/>
            <a:ext cx="8229600" cy="4770000"/>
          </a:xfrm>
        </p:spPr>
        <p:txBody>
          <a:bodyPr/>
          <a:lstStyle/>
          <a:p>
            <a:pPr marL="0" indent="0">
              <a:spcBef>
                <a:spcPts val="600"/>
              </a:spcBef>
              <a:buNone/>
            </a:pPr>
            <a:r>
              <a:rPr lang="el-GR" sz="2200" b="1" dirty="0"/>
              <a:t>Κατασκευή μίας επαναληπτικής μεθόδου για την επίλυση του συστήματος</a:t>
            </a:r>
            <a:endParaRPr lang="el-GR" sz="2200" dirty="0"/>
          </a:p>
          <a:p>
            <a:pPr>
              <a:spcBef>
                <a:spcPts val="600"/>
              </a:spcBef>
            </a:pPr>
            <a:r>
              <a:rPr lang="el-GR" sz="2200" dirty="0"/>
              <a:t>Αν         είναι μία αρχική προσέγγιση της ακριβούς λύσης             τότε:</a:t>
            </a:r>
          </a:p>
          <a:p>
            <a:pPr>
              <a:spcBef>
                <a:spcPts val="600"/>
              </a:spcBef>
              <a:buNone/>
            </a:pPr>
            <a:endParaRPr lang="el-GR" sz="2200" dirty="0"/>
          </a:p>
          <a:p>
            <a:pPr>
              <a:spcBef>
                <a:spcPts val="1800"/>
              </a:spcBef>
            </a:pPr>
            <a:r>
              <a:rPr lang="el-GR" sz="2200" dirty="0"/>
              <a:t>Επειδή το αντίστροφο         υπάρχει, ισχύει:</a:t>
            </a:r>
          </a:p>
          <a:p>
            <a:pPr>
              <a:spcBef>
                <a:spcPts val="600"/>
              </a:spcBef>
              <a:buNone/>
            </a:pPr>
            <a:endParaRPr lang="el-GR" sz="2200" dirty="0"/>
          </a:p>
          <a:p>
            <a:pPr>
              <a:spcBef>
                <a:spcPts val="1800"/>
              </a:spcBef>
              <a:buNone/>
            </a:pPr>
            <a:r>
              <a:rPr lang="el-GR" sz="2200" dirty="0"/>
              <a:t>	με        δεδομένο.</a:t>
            </a:r>
            <a:endParaRPr lang="en-US" sz="2200" dirty="0"/>
          </a:p>
        </p:txBody>
      </p:sp>
      <p:graphicFrame>
        <p:nvGraphicFramePr>
          <p:cNvPr id="110597" name="Object 5"/>
          <p:cNvGraphicFramePr>
            <a:graphicFrameLocks noChangeAspect="1"/>
          </p:cNvGraphicFramePr>
          <p:nvPr>
            <p:extLst>
              <p:ext uri="{D42A27DB-BD31-4B8C-83A1-F6EECF244321}">
                <p14:modId xmlns:p14="http://schemas.microsoft.com/office/powerpoint/2010/main" val="2230298837"/>
              </p:ext>
            </p:extLst>
          </p:nvPr>
        </p:nvGraphicFramePr>
        <p:xfrm>
          <a:off x="1263487" y="2244853"/>
          <a:ext cx="434975" cy="388938"/>
        </p:xfrm>
        <a:graphic>
          <a:graphicData uri="http://schemas.openxmlformats.org/presentationml/2006/ole">
            <mc:AlternateContent xmlns:mc="http://schemas.openxmlformats.org/markup-compatibility/2006">
              <mc:Choice xmlns:v="urn:schemas-microsoft-com:vml" Requires="v">
                <p:oleObj name="Equation" r:id="rId2" imgW="241200" imgH="215640" progId="Equation.DSMT4">
                  <p:embed/>
                </p:oleObj>
              </mc:Choice>
              <mc:Fallback>
                <p:oleObj name="Equation" r:id="rId2" imgW="241200" imgH="21564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487" y="2244853"/>
                        <a:ext cx="43497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8" name="Object 6"/>
          <p:cNvGraphicFramePr>
            <a:graphicFrameLocks noChangeAspect="1"/>
          </p:cNvGraphicFramePr>
          <p:nvPr>
            <p:extLst>
              <p:ext uri="{D42A27DB-BD31-4B8C-83A1-F6EECF244321}">
                <p14:modId xmlns:p14="http://schemas.microsoft.com/office/powerpoint/2010/main" val="4043876691"/>
              </p:ext>
            </p:extLst>
          </p:nvPr>
        </p:nvGraphicFramePr>
        <p:xfrm>
          <a:off x="7381902" y="2275172"/>
          <a:ext cx="1047750" cy="409575"/>
        </p:xfrm>
        <a:graphic>
          <a:graphicData uri="http://schemas.openxmlformats.org/presentationml/2006/ole">
            <mc:AlternateContent xmlns:mc="http://schemas.openxmlformats.org/markup-compatibility/2006">
              <mc:Choice xmlns:v="urn:schemas-microsoft-com:vml" Requires="v">
                <p:oleObj name="Equation" r:id="rId4" imgW="583920" imgH="228600" progId="Equation.DSMT4">
                  <p:embed/>
                </p:oleObj>
              </mc:Choice>
              <mc:Fallback>
                <p:oleObj name="Equation" r:id="rId4" imgW="583920" imgH="2286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1902" y="2275172"/>
                        <a:ext cx="10477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9" name="Object 110598"/>
          <p:cNvGraphicFramePr>
            <a:graphicFrameLocks noChangeAspect="1"/>
          </p:cNvGraphicFramePr>
          <p:nvPr>
            <p:extLst>
              <p:ext uri="{D42A27DB-BD31-4B8C-83A1-F6EECF244321}">
                <p14:modId xmlns:p14="http://schemas.microsoft.com/office/powerpoint/2010/main" val="1432580842"/>
              </p:ext>
            </p:extLst>
          </p:nvPr>
        </p:nvGraphicFramePr>
        <p:xfrm>
          <a:off x="2714625" y="2873375"/>
          <a:ext cx="3714750" cy="434975"/>
        </p:xfrm>
        <a:graphic>
          <a:graphicData uri="http://schemas.openxmlformats.org/presentationml/2006/ole">
            <mc:AlternateContent xmlns:mc="http://schemas.openxmlformats.org/markup-compatibility/2006">
              <mc:Choice xmlns:v="urn:schemas-microsoft-com:vml" Requires="v">
                <p:oleObj name="Equation" r:id="rId6" imgW="2057400" imgH="241200" progId="Equation.DSMT4">
                  <p:embed/>
                </p:oleObj>
              </mc:Choice>
              <mc:Fallback>
                <p:oleObj name="Equation" r:id="rId6" imgW="2057400" imgH="241200" progId="Equation.DSMT4">
                  <p:embed/>
                  <p:pic>
                    <p:nvPicPr>
                      <p:cNvPr id="0" name="Picture 7"/>
                      <p:cNvPicPr>
                        <a:picLocks noChangeAspect="1" noChangeArrowheads="1"/>
                      </p:cNvPicPr>
                      <p:nvPr/>
                    </p:nvPicPr>
                    <p:blipFill>
                      <a:blip r:embed="rId7"/>
                      <a:srcRect/>
                      <a:stretch>
                        <a:fillRect/>
                      </a:stretch>
                    </p:blipFill>
                    <p:spPr bwMode="auto">
                      <a:xfrm>
                        <a:off x="2714625" y="2873375"/>
                        <a:ext cx="37147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600" name="Object 8"/>
          <p:cNvGraphicFramePr>
            <a:graphicFrameLocks noChangeAspect="1"/>
          </p:cNvGraphicFramePr>
          <p:nvPr>
            <p:extLst>
              <p:ext uri="{D42A27DB-BD31-4B8C-83A1-F6EECF244321}">
                <p14:modId xmlns:p14="http://schemas.microsoft.com/office/powerpoint/2010/main" val="1922992285"/>
              </p:ext>
            </p:extLst>
          </p:nvPr>
        </p:nvGraphicFramePr>
        <p:xfrm>
          <a:off x="3447323" y="3572737"/>
          <a:ext cx="525463" cy="342900"/>
        </p:xfrm>
        <a:graphic>
          <a:graphicData uri="http://schemas.openxmlformats.org/presentationml/2006/ole">
            <mc:AlternateContent xmlns:mc="http://schemas.openxmlformats.org/markup-compatibility/2006">
              <mc:Choice xmlns:v="urn:schemas-microsoft-com:vml" Requires="v">
                <p:oleObj name="Equation" r:id="rId8" imgW="291960" imgH="190440" progId="Equation.DSMT4">
                  <p:embed/>
                </p:oleObj>
              </mc:Choice>
              <mc:Fallback>
                <p:oleObj name="Equation" r:id="rId8" imgW="291960" imgH="19044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7323" y="3572737"/>
                        <a:ext cx="52546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601" name="Object 9"/>
          <p:cNvGraphicFramePr>
            <a:graphicFrameLocks noChangeAspect="1"/>
          </p:cNvGraphicFramePr>
          <p:nvPr>
            <p:extLst>
              <p:ext uri="{D42A27DB-BD31-4B8C-83A1-F6EECF244321}">
                <p14:modId xmlns:p14="http://schemas.microsoft.com/office/powerpoint/2010/main" val="3034292572"/>
              </p:ext>
            </p:extLst>
          </p:nvPr>
        </p:nvGraphicFramePr>
        <p:xfrm>
          <a:off x="2370138" y="4087813"/>
          <a:ext cx="4402137" cy="434975"/>
        </p:xfrm>
        <a:graphic>
          <a:graphicData uri="http://schemas.openxmlformats.org/presentationml/2006/ole">
            <mc:AlternateContent xmlns:mc="http://schemas.openxmlformats.org/markup-compatibility/2006">
              <mc:Choice xmlns:v="urn:schemas-microsoft-com:vml" Requires="v">
                <p:oleObj name="Equation" r:id="rId10" imgW="2438280" imgH="241200" progId="Equation.DSMT4">
                  <p:embed/>
                </p:oleObj>
              </mc:Choice>
              <mc:Fallback>
                <p:oleObj name="Equation" r:id="rId10" imgW="2438280" imgH="241200" progId="Equation.DSMT4">
                  <p:embed/>
                  <p:pic>
                    <p:nvPicPr>
                      <p:cNvPr id="0" name="Picture 9"/>
                      <p:cNvPicPr>
                        <a:picLocks noChangeAspect="1" noChangeArrowheads="1"/>
                      </p:cNvPicPr>
                      <p:nvPr/>
                    </p:nvPicPr>
                    <p:blipFill>
                      <a:blip r:embed="rId11"/>
                      <a:srcRect/>
                      <a:stretch>
                        <a:fillRect/>
                      </a:stretch>
                    </p:blipFill>
                    <p:spPr bwMode="auto">
                      <a:xfrm>
                        <a:off x="2370138" y="4087813"/>
                        <a:ext cx="4402137"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602" name="Object 10"/>
          <p:cNvGraphicFramePr>
            <a:graphicFrameLocks noChangeAspect="1"/>
          </p:cNvGraphicFramePr>
          <p:nvPr>
            <p:extLst>
              <p:ext uri="{D42A27DB-BD31-4B8C-83A1-F6EECF244321}">
                <p14:modId xmlns:p14="http://schemas.microsoft.com/office/powerpoint/2010/main" val="210495491"/>
              </p:ext>
            </p:extLst>
          </p:nvPr>
        </p:nvGraphicFramePr>
        <p:xfrm>
          <a:off x="1221922" y="4540260"/>
          <a:ext cx="434975" cy="388938"/>
        </p:xfrm>
        <a:graphic>
          <a:graphicData uri="http://schemas.openxmlformats.org/presentationml/2006/ole">
            <mc:AlternateContent xmlns:mc="http://schemas.openxmlformats.org/markup-compatibility/2006">
              <mc:Choice xmlns:v="urn:schemas-microsoft-com:vml" Requires="v">
                <p:oleObj name="Equation" r:id="rId12" imgW="241200" imgH="215640" progId="Equation.DSMT4">
                  <p:embed/>
                </p:oleObj>
              </mc:Choice>
              <mc:Fallback>
                <p:oleObj name="Equation" r:id="rId12" imgW="241200" imgH="21564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21922" y="4540260"/>
                        <a:ext cx="43497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110603" name="Object 11"/>
              <p:cNvSpPr txBox="1"/>
              <p:nvPr/>
            </p:nvSpPr>
            <p:spPr bwMode="auto">
              <a:xfrm>
                <a:off x="2027238" y="1873250"/>
                <a:ext cx="5097516" cy="4572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l-GR" sz="2000" i="1">
                          <a:solidFill>
                            <a:srgbClr val="000000"/>
                          </a:solidFill>
                          <a:latin typeface="Cambria Math" panose="02040503050406030204" pitchFamily="18" charset="0"/>
                        </a:rPr>
                        <m:t>𝐴𝑥</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𝑏</m:t>
                      </m:r>
                      <m:r>
                        <a:rPr lang="el-GR" sz="2000" i="1">
                          <a:solidFill>
                            <a:srgbClr val="000000"/>
                          </a:solidFill>
                          <a:latin typeface="Cambria Math" panose="02040503050406030204" pitchFamily="18" charset="0"/>
                        </a:rPr>
                        <m:t>,</m:t>
                      </m:r>
                      <m:r>
                        <a:rPr lang="el-GR" sz="2000" i="0">
                          <a:solidFill>
                            <a:srgbClr val="000000"/>
                          </a:solidFill>
                          <a:latin typeface="Cambria Math" panose="02040503050406030204" pitchFamily="18" charset="0"/>
                        </a:rPr>
                        <m:t> </m:t>
                      </m:r>
                      <m:r>
                        <m:rPr>
                          <m:sty m:val="p"/>
                        </m:rPr>
                        <a:rPr lang="el-GR" sz="2000" i="1">
                          <a:solidFill>
                            <a:srgbClr val="000000"/>
                          </a:solidFill>
                          <a:latin typeface="Cambria Math" panose="02040503050406030204" pitchFamily="18" charset="0"/>
                        </a:rPr>
                        <m:t>Α</m:t>
                      </m:r>
                      <m:r>
                        <a:rPr lang="el-GR" sz="2000" i="1">
                          <a:solidFill>
                            <a:srgbClr val="000000"/>
                          </a:solidFill>
                          <a:latin typeface="Cambria Math" panose="02040503050406030204" pitchFamily="18" charset="0"/>
                        </a:rPr>
                        <m:t>∈</m:t>
                      </m:r>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ℝ</m:t>
                          </m:r>
                        </m:e>
                        <m:sup>
                          <m:r>
                            <a:rPr lang="el-GR" sz="2000" i="1">
                              <a:solidFill>
                                <a:srgbClr val="000000"/>
                              </a:solidFill>
                              <a:latin typeface="Cambria Math" panose="02040503050406030204" pitchFamily="18" charset="0"/>
                            </a:rPr>
                            <m:t>𝑛</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𝑛</m:t>
                          </m:r>
                        </m:sup>
                      </m:sSup>
                      <m:r>
                        <a:rPr lang="el-GR" sz="2000" i="1">
                          <a:solidFill>
                            <a:srgbClr val="000000"/>
                          </a:solidFill>
                          <a:latin typeface="Cambria Math" panose="02040503050406030204" pitchFamily="18" charset="0"/>
                        </a:rPr>
                        <m:t>,</m:t>
                      </m:r>
                      <m:r>
                        <a:rPr lang="el-GR" sz="2000" i="0">
                          <a:solidFill>
                            <a:srgbClr val="000000"/>
                          </a:solidFill>
                          <a:latin typeface="Cambria Math" panose="02040503050406030204" pitchFamily="18" charset="0"/>
                        </a:rPr>
                        <m:t> </m:t>
                      </m:r>
                      <m:func>
                        <m:funcPr>
                          <m:ctrlPr>
                            <a:rPr lang="el-GR" sz="2000" i="1">
                              <a:solidFill>
                                <a:srgbClr val="000000"/>
                              </a:solidFill>
                              <a:latin typeface="Cambria Math" panose="02040503050406030204" pitchFamily="18" charset="0"/>
                            </a:rPr>
                          </m:ctrlPr>
                        </m:funcPr>
                        <m:fName>
                          <m:r>
                            <m:rPr>
                              <m:sty m:val="p"/>
                            </m:rPr>
                            <a:rPr lang="el-GR" sz="2000" i="0">
                              <a:solidFill>
                                <a:srgbClr val="000000"/>
                              </a:solidFill>
                              <a:latin typeface="Cambria Math" panose="02040503050406030204" pitchFamily="18" charset="0"/>
                            </a:rPr>
                            <m:t>det</m:t>
                          </m:r>
                        </m:fName>
                        <m:e>
                          <m:d>
                            <m:dPr>
                              <m:ctrlPr>
                                <a:rPr lang="el-GR" sz="2000" i="1">
                                  <a:solidFill>
                                    <a:srgbClr val="000000"/>
                                  </a:solidFill>
                                  <a:latin typeface="Cambria Math" panose="02040503050406030204" pitchFamily="18" charset="0"/>
                                </a:rPr>
                              </m:ctrlPr>
                            </m:dPr>
                            <m:e>
                              <m:r>
                                <a:rPr lang="el-GR" sz="2000" i="1">
                                  <a:solidFill>
                                    <a:srgbClr val="000000"/>
                                  </a:solidFill>
                                  <a:latin typeface="Cambria Math" panose="02040503050406030204" pitchFamily="18" charset="0"/>
                                </a:rPr>
                                <m:t>𝐴</m:t>
                              </m:r>
                            </m:e>
                          </m:d>
                        </m:e>
                      </m:func>
                      <m:r>
                        <a:rPr lang="el-GR" sz="2000" i="1">
                          <a:solidFill>
                            <a:srgbClr val="000000"/>
                          </a:solidFill>
                          <a:latin typeface="Cambria Math" panose="02040503050406030204" pitchFamily="18" charset="0"/>
                        </a:rPr>
                        <m:t>≠0,</m:t>
                      </m:r>
                      <m:r>
                        <a:rPr lang="el-GR" sz="2000" i="0">
                          <a:solidFill>
                            <a:srgbClr val="000000"/>
                          </a:solidFill>
                          <a:latin typeface="Cambria Math" panose="02040503050406030204" pitchFamily="18" charset="0"/>
                        </a:rPr>
                        <m:t> </m:t>
                      </m:r>
                      <m:r>
                        <a:rPr lang="el-GR" sz="2000" i="1">
                          <a:solidFill>
                            <a:srgbClr val="000000"/>
                          </a:solidFill>
                          <a:latin typeface="Cambria Math" panose="02040503050406030204" pitchFamily="18" charset="0"/>
                        </a:rPr>
                        <m:t>𝑏</m:t>
                      </m:r>
                      <m:r>
                        <a:rPr lang="el-GR" sz="2000" i="1">
                          <a:solidFill>
                            <a:srgbClr val="000000"/>
                          </a:solidFill>
                          <a:latin typeface="Cambria Math" panose="02040503050406030204" pitchFamily="18" charset="0"/>
                        </a:rPr>
                        <m:t>∈</m:t>
                      </m:r>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ℝ</m:t>
                          </m:r>
                        </m:e>
                        <m:sup>
                          <m:r>
                            <a:rPr lang="el-GR" sz="2000" i="1">
                              <a:solidFill>
                                <a:srgbClr val="000000"/>
                              </a:solidFill>
                              <a:latin typeface="Cambria Math" panose="02040503050406030204" pitchFamily="18" charset="0"/>
                            </a:rPr>
                            <m:t>𝑛</m:t>
                          </m:r>
                        </m:sup>
                      </m:sSup>
                      <m:r>
                        <a:rPr lang="el-GR" sz="2000" i="1">
                          <a:solidFill>
                            <a:srgbClr val="000000"/>
                          </a:solidFill>
                          <a:latin typeface="Cambria Math" panose="02040503050406030204" pitchFamily="18" charset="0"/>
                        </a:rPr>
                        <m:t>,</m:t>
                      </m:r>
                      <m:r>
                        <a:rPr lang="el-GR" sz="2000" i="0">
                          <a:solidFill>
                            <a:srgbClr val="000000"/>
                          </a:solidFill>
                          <a:latin typeface="Cambria Math" panose="02040503050406030204" pitchFamily="18" charset="0"/>
                        </a:rPr>
                        <m:t> </m:t>
                      </m:r>
                      <m:r>
                        <a:rPr lang="el-GR" sz="2000" i="1">
                          <a:solidFill>
                            <a:srgbClr val="000000"/>
                          </a:solidFill>
                          <a:latin typeface="Cambria Math" panose="02040503050406030204" pitchFamily="18" charset="0"/>
                        </a:rPr>
                        <m:t>𝑏</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𝑂</m:t>
                      </m:r>
                    </m:oMath>
                  </m:oMathPara>
                </a14:m>
                <a:endParaRPr lang="el-GR" sz="2000" dirty="0"/>
              </a:p>
            </p:txBody>
          </p:sp>
        </mc:Choice>
        <mc:Fallback>
          <p:sp>
            <p:nvSpPr>
              <p:cNvPr id="110603" name="Object 11"/>
              <p:cNvSpPr txBox="1">
                <a:spLocks noRot="1" noChangeAspect="1" noMove="1" noResize="1" noEditPoints="1" noAdjustHandles="1" noChangeArrowheads="1" noChangeShapeType="1" noTextEdit="1"/>
              </p:cNvSpPr>
              <p:nvPr/>
            </p:nvSpPr>
            <p:spPr bwMode="auto">
              <a:xfrm>
                <a:off x="2027238" y="1873250"/>
                <a:ext cx="5097516" cy="457200"/>
              </a:xfrm>
              <a:prstGeom prst="rect">
                <a:avLst/>
              </a:prstGeom>
              <a:blipFill>
                <a:blip r:embed="rId14"/>
                <a:stretch>
                  <a:fillRect/>
                </a:stretch>
              </a:blipFill>
              <a:ln>
                <a:noFill/>
              </a:ln>
              <a:effectLst/>
            </p:spPr>
            <p:txBody>
              <a:bodyPr/>
              <a:lstStyle/>
              <a:p>
                <a:r>
                  <a:rPr lang="el-GR">
                    <a:noFill/>
                  </a:rPr>
                  <a:t> </a:t>
                </a:r>
              </a:p>
            </p:txBody>
          </p:sp>
        </mc:Fallback>
      </mc:AlternateContent>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Επαναληπτικές Μέθοδοι</a:t>
            </a:r>
            <a:endParaRPr lang="en-US" dirty="0"/>
          </a:p>
        </p:txBody>
      </p:sp>
      <p:sp>
        <p:nvSpPr>
          <p:cNvPr id="3" name="2 - Θέση περιεχομένου"/>
          <p:cNvSpPr>
            <a:spLocks noGrp="1"/>
          </p:cNvSpPr>
          <p:nvPr>
            <p:ph idx="1"/>
          </p:nvPr>
        </p:nvSpPr>
        <p:spPr>
          <a:xfrm>
            <a:off x="457200" y="1516520"/>
            <a:ext cx="8229600" cy="4770000"/>
          </a:xfrm>
        </p:spPr>
        <p:txBody>
          <a:bodyPr>
            <a:normAutofit/>
          </a:bodyPr>
          <a:lstStyle/>
          <a:p>
            <a:pPr>
              <a:spcBef>
                <a:spcPts val="1200"/>
              </a:spcBef>
            </a:pPr>
            <a:r>
              <a:rPr lang="el-GR" sz="2400" b="1" dirty="0"/>
              <a:t>Θεώρημα: </a:t>
            </a:r>
            <a:r>
              <a:rPr lang="el-GR" sz="2400" dirty="0"/>
              <a:t>Ο επαναληπτικός τύπος καθορίζει μία ακολουθία διανυσμάτων                    η οποία, αν συγκλίνει, θα συγκλίνει στη μονοσήμαντα ορισμένη λύση του συστήματος</a:t>
            </a:r>
          </a:p>
          <a:p>
            <a:pPr>
              <a:spcBef>
                <a:spcPts val="1800"/>
              </a:spcBef>
            </a:pPr>
            <a:r>
              <a:rPr lang="el-GR" sz="2400" b="1" dirty="0"/>
              <a:t>Θεώρημα: </a:t>
            </a:r>
            <a:r>
              <a:rPr lang="el-GR" sz="2400" dirty="0"/>
              <a:t>Αναγκαία και ικανή συνθήκη για τη σύγκλιση της ακολουθίας των παραγόμενων από τον επαναληπτικών τύπο διανυσμάτων στη λύση                  του συστήματος είναι:</a:t>
            </a:r>
          </a:p>
          <a:p>
            <a:pPr>
              <a:spcBef>
                <a:spcPts val="5400"/>
              </a:spcBef>
              <a:buNone/>
            </a:pPr>
            <a:r>
              <a:rPr lang="el-GR" sz="2400" dirty="0"/>
              <a:t>	και όπου            συμβολίζει τη φασματική ακτίνα του μητρώου </a:t>
            </a:r>
            <a:endParaRPr lang="en-US" sz="2400" dirty="0"/>
          </a:p>
        </p:txBody>
      </p:sp>
      <p:graphicFrame>
        <p:nvGraphicFramePr>
          <p:cNvPr id="111618" name="Object 2"/>
          <p:cNvGraphicFramePr>
            <a:graphicFrameLocks noChangeAspect="1"/>
          </p:cNvGraphicFramePr>
          <p:nvPr>
            <p:extLst>
              <p:ext uri="{D42A27DB-BD31-4B8C-83A1-F6EECF244321}">
                <p14:modId xmlns:p14="http://schemas.microsoft.com/office/powerpoint/2010/main" val="2315018523"/>
              </p:ext>
            </p:extLst>
          </p:nvPr>
        </p:nvGraphicFramePr>
        <p:xfrm>
          <a:off x="2699471" y="1758655"/>
          <a:ext cx="1190625" cy="709613"/>
        </p:xfrm>
        <a:graphic>
          <a:graphicData uri="http://schemas.openxmlformats.org/presentationml/2006/ole">
            <mc:AlternateContent xmlns:mc="http://schemas.openxmlformats.org/markup-compatibility/2006">
              <mc:Choice xmlns:v="urn:schemas-microsoft-com:vml" Requires="v">
                <p:oleObj name="Equation" r:id="rId2" imgW="596880" imgH="355320" progId="Equation.DSMT4">
                  <p:embed/>
                </p:oleObj>
              </mc:Choice>
              <mc:Fallback>
                <p:oleObj name="Equation" r:id="rId2" imgW="596880" imgH="355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471" y="1758655"/>
                        <a:ext cx="1190625"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19" name="Object 3"/>
          <p:cNvGraphicFramePr>
            <a:graphicFrameLocks noChangeAspect="1"/>
          </p:cNvGraphicFramePr>
          <p:nvPr>
            <p:extLst>
              <p:ext uri="{D42A27DB-BD31-4B8C-83A1-F6EECF244321}">
                <p14:modId xmlns:p14="http://schemas.microsoft.com/office/powerpoint/2010/main" val="1733509712"/>
              </p:ext>
            </p:extLst>
          </p:nvPr>
        </p:nvGraphicFramePr>
        <p:xfrm>
          <a:off x="7200925" y="2286418"/>
          <a:ext cx="942975" cy="357187"/>
        </p:xfrm>
        <a:graphic>
          <a:graphicData uri="http://schemas.openxmlformats.org/presentationml/2006/ole">
            <mc:AlternateContent xmlns:mc="http://schemas.openxmlformats.org/markup-compatibility/2006">
              <mc:Choice xmlns:v="urn:schemas-microsoft-com:vml" Requires="v">
                <p:oleObj name="Equation" r:id="rId4" imgW="469800" imgH="177480" progId="Equation.DSMT4">
                  <p:embed/>
                </p:oleObj>
              </mc:Choice>
              <mc:Fallback>
                <p:oleObj name="Equation" r:id="rId4" imgW="469800" imgH="177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925" y="2286418"/>
                        <a:ext cx="942975"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0" name="Object 4"/>
          <p:cNvGraphicFramePr>
            <a:graphicFrameLocks noChangeAspect="1"/>
          </p:cNvGraphicFramePr>
          <p:nvPr>
            <p:extLst>
              <p:ext uri="{D42A27DB-BD31-4B8C-83A1-F6EECF244321}">
                <p14:modId xmlns:p14="http://schemas.microsoft.com/office/powerpoint/2010/main" val="1911885741"/>
              </p:ext>
            </p:extLst>
          </p:nvPr>
        </p:nvGraphicFramePr>
        <p:xfrm>
          <a:off x="3849257" y="3566820"/>
          <a:ext cx="1093788" cy="406400"/>
        </p:xfrm>
        <a:graphic>
          <a:graphicData uri="http://schemas.openxmlformats.org/presentationml/2006/ole">
            <mc:AlternateContent xmlns:mc="http://schemas.openxmlformats.org/markup-compatibility/2006">
              <mc:Choice xmlns:v="urn:schemas-microsoft-com:vml" Requires="v">
                <p:oleObj name="Equation" r:id="rId6" imgW="545760" imgH="203040" progId="Equation.DSMT4">
                  <p:embed/>
                </p:oleObj>
              </mc:Choice>
              <mc:Fallback>
                <p:oleObj name="Equation" r:id="rId6" imgW="545760" imgH="203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9257" y="3566820"/>
                        <a:ext cx="109378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1" name="Object 5"/>
          <p:cNvGraphicFramePr>
            <a:graphicFrameLocks noChangeAspect="1"/>
          </p:cNvGraphicFramePr>
          <p:nvPr>
            <p:extLst>
              <p:ext uri="{D42A27DB-BD31-4B8C-83A1-F6EECF244321}">
                <p14:modId xmlns:p14="http://schemas.microsoft.com/office/powerpoint/2010/main" val="774217563"/>
              </p:ext>
            </p:extLst>
          </p:nvPr>
        </p:nvGraphicFramePr>
        <p:xfrm>
          <a:off x="2714612" y="4068760"/>
          <a:ext cx="3729038" cy="508000"/>
        </p:xfrm>
        <a:graphic>
          <a:graphicData uri="http://schemas.openxmlformats.org/presentationml/2006/ole">
            <mc:AlternateContent xmlns:mc="http://schemas.openxmlformats.org/markup-compatibility/2006">
              <mc:Choice xmlns:v="urn:schemas-microsoft-com:vml" Requires="v">
                <p:oleObj name="Equation" r:id="rId8" imgW="1866600" imgH="253800" progId="Equation.DSMT4">
                  <p:embed/>
                </p:oleObj>
              </mc:Choice>
              <mc:Fallback>
                <p:oleObj name="Equation" r:id="rId8" imgW="186660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4612" y="4068760"/>
                        <a:ext cx="3729038"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2" name="Object 6"/>
          <p:cNvGraphicFramePr>
            <a:graphicFrameLocks noChangeAspect="1"/>
          </p:cNvGraphicFramePr>
          <p:nvPr>
            <p:extLst>
              <p:ext uri="{D42A27DB-BD31-4B8C-83A1-F6EECF244321}">
                <p14:modId xmlns:p14="http://schemas.microsoft.com/office/powerpoint/2010/main" val="3160177614"/>
              </p:ext>
            </p:extLst>
          </p:nvPr>
        </p:nvGraphicFramePr>
        <p:xfrm>
          <a:off x="2013370" y="4630017"/>
          <a:ext cx="758825" cy="506412"/>
        </p:xfrm>
        <a:graphic>
          <a:graphicData uri="http://schemas.openxmlformats.org/presentationml/2006/ole">
            <mc:AlternateContent xmlns:mc="http://schemas.openxmlformats.org/markup-compatibility/2006">
              <mc:Choice xmlns:v="urn:schemas-microsoft-com:vml" Requires="v">
                <p:oleObj name="Equation" r:id="rId10" imgW="380880" imgH="253800" progId="Equation.DSMT4">
                  <p:embed/>
                </p:oleObj>
              </mc:Choice>
              <mc:Fallback>
                <p:oleObj name="Equation" r:id="rId10" imgW="38088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3370" y="4630017"/>
                        <a:ext cx="758825"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4" name="Object 8"/>
          <p:cNvGraphicFramePr>
            <a:graphicFrameLocks noChangeAspect="1"/>
          </p:cNvGraphicFramePr>
          <p:nvPr>
            <p:extLst>
              <p:ext uri="{D42A27DB-BD31-4B8C-83A1-F6EECF244321}">
                <p14:modId xmlns:p14="http://schemas.microsoft.com/office/powerpoint/2010/main" val="1229063018"/>
              </p:ext>
            </p:extLst>
          </p:nvPr>
        </p:nvGraphicFramePr>
        <p:xfrm>
          <a:off x="8595912" y="4678510"/>
          <a:ext cx="327025" cy="352425"/>
        </p:xfrm>
        <a:graphic>
          <a:graphicData uri="http://schemas.openxmlformats.org/presentationml/2006/ole">
            <mc:AlternateContent xmlns:mc="http://schemas.openxmlformats.org/markup-compatibility/2006">
              <mc:Choice xmlns:v="urn:schemas-microsoft-com:vml" Requires="v">
                <p:oleObj name="Equation" r:id="rId12" imgW="164880" imgH="177480" progId="Equation.DSMT4">
                  <p:embed/>
                </p:oleObj>
              </mc:Choice>
              <mc:Fallback>
                <p:oleObj name="Equation" r:id="rId12" imgW="164880" imgH="1774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95912" y="4678510"/>
                        <a:ext cx="3270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Επαναληπτικές Μέθοδοι</a:t>
            </a:r>
            <a:endParaRPr lang="en-US" dirty="0"/>
          </a:p>
        </p:txBody>
      </p:sp>
      <p:sp>
        <p:nvSpPr>
          <p:cNvPr id="3" name="2 - Θέση περιεχομένου"/>
          <p:cNvSpPr>
            <a:spLocks noGrp="1"/>
          </p:cNvSpPr>
          <p:nvPr>
            <p:ph idx="1"/>
          </p:nvPr>
        </p:nvSpPr>
        <p:spPr>
          <a:xfrm>
            <a:off x="457200" y="1516520"/>
            <a:ext cx="8229600" cy="4770000"/>
          </a:xfrm>
        </p:spPr>
        <p:txBody>
          <a:bodyPr>
            <a:normAutofit fontScale="92500" lnSpcReduction="10000"/>
          </a:bodyPr>
          <a:lstStyle/>
          <a:p>
            <a:pPr>
              <a:spcBef>
                <a:spcPts val="1200"/>
              </a:spcBef>
            </a:pPr>
            <a:r>
              <a:rPr lang="el-GR" sz="2400" b="1" dirty="0"/>
              <a:t>Πόρισμα: </a:t>
            </a:r>
            <a:r>
              <a:rPr lang="el-GR" sz="2400" dirty="0"/>
              <a:t>Μια ικανή συνθήκη για τη σύγκλιση της ακολουθίας των παραγόμενων από τον επαναληπτικό τύπο διανυσμάτων στη λύση                   του συστήματος                  είναι για μια οποιαδήποτε στάθμη να ισχύει</a:t>
            </a:r>
            <a:endParaRPr lang="el-GR" sz="2400" b="1" dirty="0"/>
          </a:p>
          <a:p>
            <a:pPr>
              <a:spcBef>
                <a:spcPts val="1800"/>
              </a:spcBef>
            </a:pPr>
            <a:r>
              <a:rPr lang="el-GR" sz="2400" b="1" dirty="0"/>
              <a:t>Πόρισμα: </a:t>
            </a:r>
            <a:r>
              <a:rPr lang="el-GR" sz="2400" dirty="0"/>
              <a:t>Αν για κάποια στάθμη και για κάποιο θετικό ακέραιο      για το μητρώο του επαναληπτικού τύπου ισχύει ότι                 τότε ο επαναληπτικός τύπος συγκλίνει.</a:t>
            </a:r>
          </a:p>
          <a:p>
            <a:pPr>
              <a:spcBef>
                <a:spcPts val="1800"/>
              </a:spcBef>
            </a:pPr>
            <a:r>
              <a:rPr lang="el-GR" sz="2400" dirty="0"/>
              <a:t>Στην πράξη, πρώτα εξετάζεται αν ικανοποιείται η ικανή συνθήκη </a:t>
            </a:r>
          </a:p>
          <a:p>
            <a:pPr>
              <a:spcBef>
                <a:spcPts val="1200"/>
              </a:spcBef>
            </a:pPr>
            <a:endParaRPr lang="el-GR" sz="2400" dirty="0"/>
          </a:p>
          <a:p>
            <a:pPr>
              <a:spcBef>
                <a:spcPts val="1800"/>
              </a:spcBef>
              <a:buNone/>
            </a:pPr>
            <a:r>
              <a:rPr lang="el-GR" sz="2400" dirty="0"/>
              <a:t>	οπότε σύμφωνα με τη σχέση                       θα ισχύει η αναγκαία και ικανή συνθήκη                   για  τη σύγκλιση του επαναληπτικού τύπου.</a:t>
            </a:r>
          </a:p>
        </p:txBody>
      </p:sp>
      <p:graphicFrame>
        <p:nvGraphicFramePr>
          <p:cNvPr id="112642" name="Object 2"/>
          <p:cNvGraphicFramePr>
            <a:graphicFrameLocks noChangeAspect="1"/>
          </p:cNvGraphicFramePr>
          <p:nvPr>
            <p:extLst>
              <p:ext uri="{D42A27DB-BD31-4B8C-83A1-F6EECF244321}">
                <p14:modId xmlns:p14="http://schemas.microsoft.com/office/powerpoint/2010/main" val="3348138156"/>
              </p:ext>
            </p:extLst>
          </p:nvPr>
        </p:nvGraphicFramePr>
        <p:xfrm>
          <a:off x="2840897" y="2088122"/>
          <a:ext cx="989013" cy="366712"/>
        </p:xfrm>
        <a:graphic>
          <a:graphicData uri="http://schemas.openxmlformats.org/presentationml/2006/ole">
            <mc:AlternateContent xmlns:mc="http://schemas.openxmlformats.org/markup-compatibility/2006">
              <mc:Choice xmlns:v="urn:schemas-microsoft-com:vml" Requires="v">
                <p:oleObj name="Equation" r:id="rId2" imgW="545760" imgH="203040" progId="Equation.DSMT4">
                  <p:embed/>
                </p:oleObj>
              </mc:Choice>
              <mc:Fallback>
                <p:oleObj name="Equation" r:id="rId2" imgW="545760" imgH="2030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897" y="2088122"/>
                        <a:ext cx="9890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3" name="Object 3"/>
          <p:cNvGraphicFramePr>
            <a:graphicFrameLocks noChangeAspect="1"/>
          </p:cNvGraphicFramePr>
          <p:nvPr>
            <p:extLst>
              <p:ext uri="{D42A27DB-BD31-4B8C-83A1-F6EECF244321}">
                <p14:modId xmlns:p14="http://schemas.microsoft.com/office/powerpoint/2010/main" val="3346957005"/>
              </p:ext>
            </p:extLst>
          </p:nvPr>
        </p:nvGraphicFramePr>
        <p:xfrm>
          <a:off x="1681871" y="2400722"/>
          <a:ext cx="846137" cy="457200"/>
        </p:xfrm>
        <a:graphic>
          <a:graphicData uri="http://schemas.openxmlformats.org/presentationml/2006/ole">
            <mc:AlternateContent xmlns:mc="http://schemas.openxmlformats.org/markup-compatibility/2006">
              <mc:Choice xmlns:v="urn:schemas-microsoft-com:vml" Requires="v">
                <p:oleObj name="Equation" r:id="rId4" imgW="469800" imgH="253800" progId="Equation.DSMT4">
                  <p:embed/>
                </p:oleObj>
              </mc:Choice>
              <mc:Fallback>
                <p:oleObj name="Equation" r:id="rId4" imgW="46980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1871" y="2400722"/>
                        <a:ext cx="846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4" name="Object 4"/>
          <p:cNvGraphicFramePr>
            <a:graphicFrameLocks noChangeAspect="1"/>
          </p:cNvGraphicFramePr>
          <p:nvPr>
            <p:extLst>
              <p:ext uri="{D42A27DB-BD31-4B8C-83A1-F6EECF244321}">
                <p14:modId xmlns:p14="http://schemas.microsoft.com/office/powerpoint/2010/main" val="18664557"/>
              </p:ext>
            </p:extLst>
          </p:nvPr>
        </p:nvGraphicFramePr>
        <p:xfrm>
          <a:off x="8128027" y="2973088"/>
          <a:ext cx="230187" cy="320675"/>
        </p:xfrm>
        <a:graphic>
          <a:graphicData uri="http://schemas.openxmlformats.org/presentationml/2006/ole">
            <mc:AlternateContent xmlns:mc="http://schemas.openxmlformats.org/markup-compatibility/2006">
              <mc:Choice xmlns:v="urn:schemas-microsoft-com:vml" Requires="v">
                <p:oleObj name="Equation" r:id="rId6" imgW="126720" imgH="177480" progId="Equation.DSMT4">
                  <p:embed/>
                </p:oleObj>
              </mc:Choice>
              <mc:Fallback>
                <p:oleObj name="Equation" r:id="rId6" imgW="12672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8027" y="2973088"/>
                        <a:ext cx="23018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5" name="Object 5"/>
          <p:cNvGraphicFramePr>
            <a:graphicFrameLocks noChangeAspect="1"/>
          </p:cNvGraphicFramePr>
          <p:nvPr>
            <p:extLst>
              <p:ext uri="{D42A27DB-BD31-4B8C-83A1-F6EECF244321}">
                <p14:modId xmlns:p14="http://schemas.microsoft.com/office/powerpoint/2010/main" val="2204053923"/>
              </p:ext>
            </p:extLst>
          </p:nvPr>
        </p:nvGraphicFramePr>
        <p:xfrm>
          <a:off x="6812417" y="3196498"/>
          <a:ext cx="960438" cy="504825"/>
        </p:xfrm>
        <a:graphic>
          <a:graphicData uri="http://schemas.openxmlformats.org/presentationml/2006/ole">
            <mc:AlternateContent xmlns:mc="http://schemas.openxmlformats.org/markup-compatibility/2006">
              <mc:Choice xmlns:v="urn:schemas-microsoft-com:vml" Requires="v">
                <p:oleObj name="Equation" r:id="rId8" imgW="533160" imgH="279360" progId="Equation.DSMT4">
                  <p:embed/>
                </p:oleObj>
              </mc:Choice>
              <mc:Fallback>
                <p:oleObj name="Equation" r:id="rId8" imgW="533160" imgH="2793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2417" y="3196498"/>
                        <a:ext cx="960438"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7" name="Object 7"/>
          <p:cNvGraphicFramePr>
            <a:graphicFrameLocks noChangeAspect="1"/>
          </p:cNvGraphicFramePr>
          <p:nvPr>
            <p:extLst>
              <p:ext uri="{D42A27DB-BD31-4B8C-83A1-F6EECF244321}">
                <p14:modId xmlns:p14="http://schemas.microsoft.com/office/powerpoint/2010/main" val="3100122630"/>
              </p:ext>
            </p:extLst>
          </p:nvPr>
        </p:nvGraphicFramePr>
        <p:xfrm>
          <a:off x="2357438" y="4487863"/>
          <a:ext cx="4695825" cy="547687"/>
        </p:xfrm>
        <a:graphic>
          <a:graphicData uri="http://schemas.openxmlformats.org/presentationml/2006/ole">
            <mc:AlternateContent xmlns:mc="http://schemas.openxmlformats.org/markup-compatibility/2006">
              <mc:Choice xmlns:v="urn:schemas-microsoft-com:vml" Requires="v">
                <p:oleObj name="Equation" r:id="rId10" imgW="2616120" imgH="304560" progId="Equation.DSMT4">
                  <p:embed/>
                </p:oleObj>
              </mc:Choice>
              <mc:Fallback>
                <p:oleObj name="Equation" r:id="rId10" imgW="2616120" imgH="304560" progId="Equation.DSMT4">
                  <p:embed/>
                  <p:pic>
                    <p:nvPicPr>
                      <p:cNvPr id="0" name="Picture 7"/>
                      <p:cNvPicPr>
                        <a:picLocks noChangeAspect="1" noChangeArrowheads="1"/>
                      </p:cNvPicPr>
                      <p:nvPr/>
                    </p:nvPicPr>
                    <p:blipFill>
                      <a:blip r:embed="rId11"/>
                      <a:srcRect/>
                      <a:stretch>
                        <a:fillRect/>
                      </a:stretch>
                    </p:blipFill>
                    <p:spPr bwMode="auto">
                      <a:xfrm>
                        <a:off x="2357438" y="4487863"/>
                        <a:ext cx="4695825"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8" name="Object 8"/>
          <p:cNvGraphicFramePr>
            <a:graphicFrameLocks noChangeAspect="1"/>
          </p:cNvGraphicFramePr>
          <p:nvPr>
            <p:extLst>
              <p:ext uri="{D42A27DB-BD31-4B8C-83A1-F6EECF244321}">
                <p14:modId xmlns:p14="http://schemas.microsoft.com/office/powerpoint/2010/main" val="4155366950"/>
              </p:ext>
            </p:extLst>
          </p:nvPr>
        </p:nvGraphicFramePr>
        <p:xfrm>
          <a:off x="4249454" y="5044790"/>
          <a:ext cx="1281113" cy="457200"/>
        </p:xfrm>
        <a:graphic>
          <a:graphicData uri="http://schemas.openxmlformats.org/presentationml/2006/ole">
            <mc:AlternateContent xmlns:mc="http://schemas.openxmlformats.org/markup-compatibility/2006">
              <mc:Choice xmlns:v="urn:schemas-microsoft-com:vml" Requires="v">
                <p:oleObj name="Equation" r:id="rId12" imgW="711000" imgH="253800" progId="Equation.DSMT4">
                  <p:embed/>
                </p:oleObj>
              </mc:Choice>
              <mc:Fallback>
                <p:oleObj name="Equation" r:id="rId12" imgW="711000" imgH="2538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49454" y="5044790"/>
                        <a:ext cx="1281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9" name="Object 9"/>
          <p:cNvGraphicFramePr>
            <a:graphicFrameLocks noChangeAspect="1"/>
          </p:cNvGraphicFramePr>
          <p:nvPr>
            <p:extLst>
              <p:ext uri="{D42A27DB-BD31-4B8C-83A1-F6EECF244321}">
                <p14:modId xmlns:p14="http://schemas.microsoft.com/office/powerpoint/2010/main" val="1932264619"/>
              </p:ext>
            </p:extLst>
          </p:nvPr>
        </p:nvGraphicFramePr>
        <p:xfrm>
          <a:off x="2654866" y="5359553"/>
          <a:ext cx="1100138" cy="457200"/>
        </p:xfrm>
        <a:graphic>
          <a:graphicData uri="http://schemas.openxmlformats.org/presentationml/2006/ole">
            <mc:AlternateContent xmlns:mc="http://schemas.openxmlformats.org/markup-compatibility/2006">
              <mc:Choice xmlns:v="urn:schemas-microsoft-com:vml" Requires="v">
                <p:oleObj name="Equation" r:id="rId14" imgW="609480" imgH="253800" progId="Equation.DSMT4">
                  <p:embed/>
                </p:oleObj>
              </mc:Choice>
              <mc:Fallback>
                <p:oleObj name="Equation" r:id="rId14" imgW="609480" imgH="2538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54866" y="5359553"/>
                        <a:ext cx="1100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Επαναληπτικές Μέθοδοι</a:t>
            </a:r>
            <a:endParaRPr lang="en-US" dirty="0"/>
          </a:p>
        </p:txBody>
      </p:sp>
      <p:sp>
        <p:nvSpPr>
          <p:cNvPr id="3" name="2 - Θέση περιεχομένου"/>
          <p:cNvSpPr>
            <a:spLocks noGrp="1"/>
          </p:cNvSpPr>
          <p:nvPr>
            <p:ph idx="1"/>
          </p:nvPr>
        </p:nvSpPr>
        <p:spPr>
          <a:xfrm>
            <a:off x="457200" y="1357298"/>
            <a:ext cx="8229600" cy="4770000"/>
          </a:xfrm>
        </p:spPr>
        <p:txBody>
          <a:bodyPr>
            <a:normAutofit/>
          </a:bodyPr>
          <a:lstStyle/>
          <a:p>
            <a:r>
              <a:rPr lang="el-GR" sz="2200" dirty="0"/>
              <a:t>Τα συνηθέστερα κριτήρια τερματισμού των επαναληπτικών μεθόδων είναι:</a:t>
            </a:r>
          </a:p>
          <a:p>
            <a:endParaRPr lang="el-GR" sz="2200" dirty="0"/>
          </a:p>
          <a:p>
            <a:endParaRPr lang="el-GR" sz="2200" dirty="0"/>
          </a:p>
          <a:p>
            <a:pPr>
              <a:buNone/>
            </a:pPr>
            <a:r>
              <a:rPr lang="el-GR" sz="2200" dirty="0"/>
              <a:t>	όπου τα       και       είναι μικροί θετικοί αριθμοί.</a:t>
            </a:r>
          </a:p>
          <a:p>
            <a:pPr>
              <a:spcBef>
                <a:spcPts val="1200"/>
              </a:spcBef>
            </a:pPr>
            <a:r>
              <a:rPr lang="el-GR" sz="2200" dirty="0"/>
              <a:t>Το πρώτο κριτήριο συσχετίζεται με το απόλυτο σφάλμα, ενώ το δεύτερο κριτήριο, το οποίο συνήθως εφαρμόζεται στην πράξη, συσχετίζεται με το σχετικό σφάλμα.</a:t>
            </a:r>
          </a:p>
          <a:p>
            <a:pPr>
              <a:spcBef>
                <a:spcPts val="1200"/>
              </a:spcBef>
            </a:pPr>
            <a:r>
              <a:rPr lang="el-GR" sz="2200" dirty="0"/>
              <a:t>Στην πράξη, αν επιθυμούμε προσέγγιση της λύσης με      σημαντικά ψηφία και θεωρώντας το δεύτερο κριτήριο χρησιμοποιώντας την άπειρο στάθμη, τότε μπορούμε να πάρουμε</a:t>
            </a:r>
          </a:p>
        </p:txBody>
      </p:sp>
      <p:graphicFrame>
        <p:nvGraphicFramePr>
          <p:cNvPr id="114689" name="Object 1"/>
          <p:cNvGraphicFramePr>
            <a:graphicFrameLocks noChangeAspect="1"/>
          </p:cNvGraphicFramePr>
          <p:nvPr>
            <p:extLst>
              <p:ext uri="{D42A27DB-BD31-4B8C-83A1-F6EECF244321}">
                <p14:modId xmlns:p14="http://schemas.microsoft.com/office/powerpoint/2010/main" val="2132048407"/>
              </p:ext>
            </p:extLst>
          </p:nvPr>
        </p:nvGraphicFramePr>
        <p:xfrm>
          <a:off x="1985963" y="1928802"/>
          <a:ext cx="5172075" cy="1098550"/>
        </p:xfrm>
        <a:graphic>
          <a:graphicData uri="http://schemas.openxmlformats.org/presentationml/2006/ole">
            <mc:AlternateContent xmlns:mc="http://schemas.openxmlformats.org/markup-compatibility/2006">
              <mc:Choice xmlns:v="urn:schemas-microsoft-com:vml" Requires="v">
                <p:oleObj name="Equation" r:id="rId2" imgW="2869920" imgH="609480" progId="Equation.DSMT4">
                  <p:embed/>
                </p:oleObj>
              </mc:Choice>
              <mc:Fallback>
                <p:oleObj name="Equation" r:id="rId2" imgW="2869920" imgH="60948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963" y="1928802"/>
                        <a:ext cx="5172075"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0" name="Object 2"/>
          <p:cNvGraphicFramePr>
            <a:graphicFrameLocks noChangeAspect="1"/>
          </p:cNvGraphicFramePr>
          <p:nvPr>
            <p:extLst>
              <p:ext uri="{D42A27DB-BD31-4B8C-83A1-F6EECF244321}">
                <p14:modId xmlns:p14="http://schemas.microsoft.com/office/powerpoint/2010/main" val="3358252656"/>
              </p:ext>
            </p:extLst>
          </p:nvPr>
        </p:nvGraphicFramePr>
        <p:xfrm>
          <a:off x="1911623" y="2928934"/>
          <a:ext cx="273050" cy="387350"/>
        </p:xfrm>
        <a:graphic>
          <a:graphicData uri="http://schemas.openxmlformats.org/presentationml/2006/ole">
            <mc:AlternateContent xmlns:mc="http://schemas.openxmlformats.org/markup-compatibility/2006">
              <mc:Choice xmlns:v="urn:schemas-microsoft-com:vml" Requires="v">
                <p:oleObj name="Equation" r:id="rId4" imgW="152280" imgH="215640" progId="Equation.DSMT4">
                  <p:embed/>
                </p:oleObj>
              </mc:Choice>
              <mc:Fallback>
                <p:oleObj name="Equation" r:id="rId4" imgW="152280" imgH="2156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1623" y="2928934"/>
                        <a:ext cx="27305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1" name="Object 3"/>
          <p:cNvGraphicFramePr>
            <a:graphicFrameLocks noChangeAspect="1"/>
          </p:cNvGraphicFramePr>
          <p:nvPr>
            <p:extLst>
              <p:ext uri="{D42A27DB-BD31-4B8C-83A1-F6EECF244321}">
                <p14:modId xmlns:p14="http://schemas.microsoft.com/office/powerpoint/2010/main" val="281506689"/>
              </p:ext>
            </p:extLst>
          </p:nvPr>
        </p:nvGraphicFramePr>
        <p:xfrm>
          <a:off x="2703073" y="2931097"/>
          <a:ext cx="320675" cy="388937"/>
        </p:xfrm>
        <a:graphic>
          <a:graphicData uri="http://schemas.openxmlformats.org/presentationml/2006/ole">
            <mc:AlternateContent xmlns:mc="http://schemas.openxmlformats.org/markup-compatibility/2006">
              <mc:Choice xmlns:v="urn:schemas-microsoft-com:vml" Requires="v">
                <p:oleObj name="Equation" r:id="rId6" imgW="177480" imgH="215640" progId="Equation.DSMT4">
                  <p:embed/>
                </p:oleObj>
              </mc:Choice>
              <mc:Fallback>
                <p:oleObj name="Equation" r:id="rId6" imgW="177480" imgH="21564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3073" y="2931097"/>
                        <a:ext cx="320675"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5" name="Object 7"/>
          <p:cNvGraphicFramePr>
            <a:graphicFrameLocks noChangeAspect="1"/>
          </p:cNvGraphicFramePr>
          <p:nvPr>
            <p:extLst>
              <p:ext uri="{D42A27DB-BD31-4B8C-83A1-F6EECF244321}">
                <p14:modId xmlns:p14="http://schemas.microsoft.com/office/powerpoint/2010/main" val="3538455559"/>
              </p:ext>
            </p:extLst>
          </p:nvPr>
        </p:nvGraphicFramePr>
        <p:xfrm>
          <a:off x="7025433" y="4668993"/>
          <a:ext cx="298450" cy="252412"/>
        </p:xfrm>
        <a:graphic>
          <a:graphicData uri="http://schemas.openxmlformats.org/presentationml/2006/ole">
            <mc:AlternateContent xmlns:mc="http://schemas.openxmlformats.org/markup-compatibility/2006">
              <mc:Choice xmlns:v="urn:schemas-microsoft-com:vml" Requires="v">
                <p:oleObj name="Equation" r:id="rId8" imgW="164880" imgH="139680" progId="Equation.DSMT4">
                  <p:embed/>
                </p:oleObj>
              </mc:Choice>
              <mc:Fallback>
                <p:oleObj name="Equation" r:id="rId8" imgW="164880" imgH="1396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5433" y="4668993"/>
                        <a:ext cx="29845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6" name="Object 8"/>
          <p:cNvGraphicFramePr>
            <a:graphicFrameLocks noChangeAspect="1"/>
          </p:cNvGraphicFramePr>
          <p:nvPr>
            <p:extLst>
              <p:ext uri="{D42A27DB-BD31-4B8C-83A1-F6EECF244321}">
                <p14:modId xmlns:p14="http://schemas.microsoft.com/office/powerpoint/2010/main" val="1915970080"/>
              </p:ext>
            </p:extLst>
          </p:nvPr>
        </p:nvGraphicFramePr>
        <p:xfrm>
          <a:off x="3898900" y="5521488"/>
          <a:ext cx="1346200" cy="709612"/>
        </p:xfrm>
        <a:graphic>
          <a:graphicData uri="http://schemas.openxmlformats.org/presentationml/2006/ole">
            <mc:AlternateContent xmlns:mc="http://schemas.openxmlformats.org/markup-compatibility/2006">
              <mc:Choice xmlns:v="urn:schemas-microsoft-com:vml" Requires="v">
                <p:oleObj name="Equation" r:id="rId10" imgW="749160" imgH="393480" progId="Equation.DSMT4">
                  <p:embed/>
                </p:oleObj>
              </mc:Choice>
              <mc:Fallback>
                <p:oleObj name="Equation" r:id="rId10" imgW="749160" imgH="39348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98900" y="5521488"/>
                        <a:ext cx="1346200"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Επαναληπτικές Μέθοδοι</a:t>
            </a:r>
            <a:endParaRPr lang="en-US" dirty="0"/>
          </a:p>
        </p:txBody>
      </p:sp>
      <p:sp>
        <p:nvSpPr>
          <p:cNvPr id="3" name="2 - Θέση περιεχομένου"/>
          <p:cNvSpPr>
            <a:spLocks noGrp="1"/>
          </p:cNvSpPr>
          <p:nvPr>
            <p:ph idx="1"/>
          </p:nvPr>
        </p:nvSpPr>
        <p:spPr>
          <a:xfrm>
            <a:off x="457200" y="1516520"/>
            <a:ext cx="8229600" cy="4770000"/>
          </a:xfrm>
        </p:spPr>
        <p:txBody>
          <a:bodyPr>
            <a:normAutofit/>
          </a:bodyPr>
          <a:lstStyle/>
          <a:p>
            <a:pPr>
              <a:buNone/>
            </a:pPr>
            <a:r>
              <a:rPr lang="el-GR" sz="2200" b="1" dirty="0"/>
              <a:t>	Θεώρημα: </a:t>
            </a:r>
            <a:r>
              <a:rPr lang="el-GR" sz="2200" dirty="0"/>
              <a:t>Αν για κάποια στάθμη του επαναληπτικού μητρώου </a:t>
            </a:r>
            <a:r>
              <a:rPr lang="el-GR" sz="2200" dirty="0">
                <a:solidFill>
                  <a:schemeClr val="bg1"/>
                </a:solidFill>
              </a:rPr>
              <a:t>……………..  </a:t>
            </a:r>
            <a:r>
              <a:rPr lang="el-GR" sz="2200" dirty="0"/>
              <a:t>ισχύει ότι              τότε το ελάχιστο πλήθος των επαναλήψεων που αρκούν, ώστε να ισχύει                         δίνεται από τον τύπο                                όπου</a:t>
            </a:r>
          </a:p>
          <a:p>
            <a:endParaRPr lang="el-GR" sz="2200" dirty="0"/>
          </a:p>
          <a:p>
            <a:endParaRPr lang="el-GR" sz="2200" dirty="0"/>
          </a:p>
          <a:p>
            <a:endParaRPr lang="el-GR" sz="2200" dirty="0"/>
          </a:p>
          <a:p>
            <a:endParaRPr lang="el-GR" sz="2200" dirty="0"/>
          </a:p>
          <a:p>
            <a:pPr>
              <a:spcBef>
                <a:spcPts val="4200"/>
              </a:spcBef>
              <a:buNone/>
            </a:pPr>
            <a:r>
              <a:rPr lang="el-GR" sz="2200" dirty="0"/>
              <a:t>	όπου ο συμβολισμός        δηλώνει το μικρότερο ακέραιο, ο οποίος είναι μεγαλύτερος ή ίσος του αριθμού που βρίσκεται μέσα στο όρισμα.</a:t>
            </a:r>
            <a:endParaRPr lang="en-US" sz="2200" dirty="0"/>
          </a:p>
        </p:txBody>
      </p:sp>
      <p:graphicFrame>
        <p:nvGraphicFramePr>
          <p:cNvPr id="116739" name="Object 116738"/>
          <p:cNvGraphicFramePr>
            <a:graphicFrameLocks noChangeAspect="1"/>
          </p:cNvGraphicFramePr>
          <p:nvPr>
            <p:extLst>
              <p:ext uri="{D42A27DB-BD31-4B8C-83A1-F6EECF244321}">
                <p14:modId xmlns:p14="http://schemas.microsoft.com/office/powerpoint/2010/main" val="2841498515"/>
              </p:ext>
            </p:extLst>
          </p:nvPr>
        </p:nvGraphicFramePr>
        <p:xfrm>
          <a:off x="3266643" y="1857375"/>
          <a:ext cx="846137" cy="457200"/>
        </p:xfrm>
        <a:graphic>
          <a:graphicData uri="http://schemas.openxmlformats.org/presentationml/2006/ole">
            <mc:AlternateContent xmlns:mc="http://schemas.openxmlformats.org/markup-compatibility/2006">
              <mc:Choice xmlns:v="urn:schemas-microsoft-com:vml" Requires="v">
                <p:oleObj name="Equation" r:id="rId2" imgW="469800" imgH="253800" progId="Equation.DSMT4">
                  <p:embed/>
                </p:oleObj>
              </mc:Choice>
              <mc:Fallback>
                <p:oleObj name="Equation" r:id="rId2" imgW="469800" imgH="253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6643" y="1857375"/>
                        <a:ext cx="846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0" name="Object 4"/>
          <p:cNvGraphicFramePr>
            <a:graphicFrameLocks noChangeAspect="1"/>
          </p:cNvGraphicFramePr>
          <p:nvPr>
            <p:extLst>
              <p:ext uri="{D42A27DB-BD31-4B8C-83A1-F6EECF244321}">
                <p14:modId xmlns:p14="http://schemas.microsoft.com/office/powerpoint/2010/main" val="2674637859"/>
              </p:ext>
            </p:extLst>
          </p:nvPr>
        </p:nvGraphicFramePr>
        <p:xfrm>
          <a:off x="5873047" y="2145705"/>
          <a:ext cx="1457325" cy="546100"/>
        </p:xfrm>
        <a:graphic>
          <a:graphicData uri="http://schemas.openxmlformats.org/presentationml/2006/ole">
            <mc:AlternateContent xmlns:mc="http://schemas.openxmlformats.org/markup-compatibility/2006">
              <mc:Choice xmlns:v="urn:schemas-microsoft-com:vml" Requires="v">
                <p:oleObj name="Equation" r:id="rId4" imgW="812520" imgH="304560" progId="Equation.DSMT4">
                  <p:embed/>
                </p:oleObj>
              </mc:Choice>
              <mc:Fallback>
                <p:oleObj name="Equation" r:id="rId4" imgW="812520" imgH="3045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047" y="2145705"/>
                        <a:ext cx="1457325"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1" name="Object 5"/>
          <p:cNvGraphicFramePr>
            <a:graphicFrameLocks noChangeAspect="1"/>
          </p:cNvGraphicFramePr>
          <p:nvPr>
            <p:extLst>
              <p:ext uri="{D42A27DB-BD31-4B8C-83A1-F6EECF244321}">
                <p14:modId xmlns:p14="http://schemas.microsoft.com/office/powerpoint/2010/main" val="1010932663"/>
              </p:ext>
            </p:extLst>
          </p:nvPr>
        </p:nvGraphicFramePr>
        <p:xfrm>
          <a:off x="2477225" y="2530605"/>
          <a:ext cx="1917700" cy="457200"/>
        </p:xfrm>
        <a:graphic>
          <a:graphicData uri="http://schemas.openxmlformats.org/presentationml/2006/ole">
            <mc:AlternateContent xmlns:mc="http://schemas.openxmlformats.org/markup-compatibility/2006">
              <mc:Choice xmlns:v="urn:schemas-microsoft-com:vml" Requires="v">
                <p:oleObj name="Equation" r:id="rId6" imgW="1066680" imgH="253800" progId="Equation.DSMT4">
                  <p:embed/>
                </p:oleObj>
              </mc:Choice>
              <mc:Fallback>
                <p:oleObj name="Equation" r:id="rId6" imgW="1066680" imgH="253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7225" y="2530605"/>
                        <a:ext cx="191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2" name="Object 6"/>
          <p:cNvGraphicFramePr>
            <a:graphicFrameLocks noChangeAspect="1"/>
          </p:cNvGraphicFramePr>
          <p:nvPr>
            <p:extLst>
              <p:ext uri="{D42A27DB-BD31-4B8C-83A1-F6EECF244321}">
                <p14:modId xmlns:p14="http://schemas.microsoft.com/office/powerpoint/2010/main" val="2486949240"/>
              </p:ext>
            </p:extLst>
          </p:nvPr>
        </p:nvGraphicFramePr>
        <p:xfrm>
          <a:off x="1754188" y="2952037"/>
          <a:ext cx="5635625" cy="2116137"/>
        </p:xfrm>
        <a:graphic>
          <a:graphicData uri="http://schemas.openxmlformats.org/presentationml/2006/ole">
            <mc:AlternateContent xmlns:mc="http://schemas.openxmlformats.org/markup-compatibility/2006">
              <mc:Choice xmlns:v="urn:schemas-microsoft-com:vml" Requires="v">
                <p:oleObj name="Equation" r:id="rId8" imgW="3517560" imgH="1320480" progId="Equation.DSMT4">
                  <p:embed/>
                </p:oleObj>
              </mc:Choice>
              <mc:Fallback>
                <p:oleObj name="Equation" r:id="rId8" imgW="3517560" imgH="13204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4188" y="2952037"/>
                        <a:ext cx="5635625"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3" name="Object 7"/>
          <p:cNvGraphicFramePr>
            <a:graphicFrameLocks noChangeAspect="1"/>
          </p:cNvGraphicFramePr>
          <p:nvPr>
            <p:extLst>
              <p:ext uri="{D42A27DB-BD31-4B8C-83A1-F6EECF244321}">
                <p14:modId xmlns:p14="http://schemas.microsoft.com/office/powerpoint/2010/main" val="3935569707"/>
              </p:ext>
            </p:extLst>
          </p:nvPr>
        </p:nvGraphicFramePr>
        <p:xfrm>
          <a:off x="3370609" y="4996955"/>
          <a:ext cx="366713" cy="458788"/>
        </p:xfrm>
        <a:graphic>
          <a:graphicData uri="http://schemas.openxmlformats.org/presentationml/2006/ole">
            <mc:AlternateContent xmlns:mc="http://schemas.openxmlformats.org/markup-compatibility/2006">
              <mc:Choice xmlns:v="urn:schemas-microsoft-com:vml" Requires="v">
                <p:oleObj name="Equation" r:id="rId10" imgW="203040" imgH="253800" progId="Equation.DSMT4">
                  <p:embed/>
                </p:oleObj>
              </mc:Choice>
              <mc:Fallback>
                <p:oleObj name="Equation" r:id="rId10" imgW="203040" imgH="253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0609" y="4996955"/>
                        <a:ext cx="3667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38" name="Object 2"/>
          <p:cNvGraphicFramePr>
            <a:graphicFrameLocks noChangeAspect="1"/>
          </p:cNvGraphicFramePr>
          <p:nvPr>
            <p:extLst>
              <p:ext uri="{D42A27DB-BD31-4B8C-83A1-F6EECF244321}">
                <p14:modId xmlns:p14="http://schemas.microsoft.com/office/powerpoint/2010/main" val="4075397330"/>
              </p:ext>
            </p:extLst>
          </p:nvPr>
        </p:nvGraphicFramePr>
        <p:xfrm>
          <a:off x="871079" y="1857790"/>
          <a:ext cx="1216025" cy="366713"/>
        </p:xfrm>
        <a:graphic>
          <a:graphicData uri="http://schemas.openxmlformats.org/presentationml/2006/ole">
            <mc:AlternateContent xmlns:mc="http://schemas.openxmlformats.org/markup-compatibility/2006">
              <mc:Choice xmlns:v="urn:schemas-microsoft-com:vml" Requires="v">
                <p:oleObj name="Equation" r:id="rId12" imgW="672840" imgH="203040" progId="Equation.DSMT4">
                  <p:embed/>
                </p:oleObj>
              </mc:Choice>
              <mc:Fallback>
                <p:oleObj name="Equation" r:id="rId12" imgW="672840" imgH="203040" progId="Equation.DSMT4">
                  <p:embed/>
                  <p:pic>
                    <p:nvPicPr>
                      <p:cNvPr id="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1079" y="1857790"/>
                        <a:ext cx="1216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Μέθοδος του </a:t>
            </a:r>
            <a:r>
              <a:rPr lang="en-US" dirty="0"/>
              <a:t>Jacobi </a:t>
            </a:r>
            <a:r>
              <a:rPr lang="el-GR" dirty="0"/>
              <a:t>και Μέθοδος των </a:t>
            </a:r>
            <a:r>
              <a:rPr lang="en-US" dirty="0"/>
              <a:t>Gauss – Seidel</a:t>
            </a:r>
            <a:endParaRPr lang="el-GR" dirty="0"/>
          </a:p>
        </p:txBody>
      </p:sp>
      <p:sp>
        <p:nvSpPr>
          <p:cNvPr id="3" name="2 - Θέση περιεχομένου"/>
          <p:cNvSpPr>
            <a:spLocks noGrp="1"/>
          </p:cNvSpPr>
          <p:nvPr>
            <p:ph idx="1"/>
          </p:nvPr>
        </p:nvSpPr>
        <p:spPr>
          <a:xfrm>
            <a:off x="457200" y="1587958"/>
            <a:ext cx="8229600" cy="4770000"/>
          </a:xfrm>
        </p:spPr>
        <p:txBody>
          <a:bodyPr>
            <a:normAutofit/>
          </a:bodyPr>
          <a:lstStyle/>
          <a:p>
            <a:pPr marL="0" indent="0">
              <a:buNone/>
            </a:pPr>
            <a:r>
              <a:rPr lang="el-GR" sz="2200" dirty="0"/>
              <a:t>Οι δύο μέθοδοι βασίζονται στη διάσπαση του μητρώου των συντελεστών των αγνώστων</a:t>
            </a:r>
          </a:p>
          <a:p>
            <a:pPr marL="0" indent="0">
              <a:buNone/>
            </a:pPr>
            <a:endParaRPr lang="el-GR" sz="2200" dirty="0"/>
          </a:p>
          <a:p>
            <a:pPr marL="0" indent="0">
              <a:buNone/>
            </a:pPr>
            <a:endParaRPr lang="el-GR" sz="2200" dirty="0"/>
          </a:p>
          <a:p>
            <a:pPr marL="0" indent="0">
              <a:buNone/>
            </a:pPr>
            <a:r>
              <a:rPr lang="el-GR" sz="2200" dirty="0"/>
              <a:t>όπου                                               διαγώνιο μητρώο με διαγώνια στοιχεία τα αντίστοιχα του       ενώ το μητρώο      είναι αυστηρά κάτω τριγωνικό μητρώο και το      αυστηρά άνω τριγωνικό μητρώο:</a:t>
            </a:r>
          </a:p>
        </p:txBody>
      </p:sp>
      <p:graphicFrame>
        <p:nvGraphicFramePr>
          <p:cNvPr id="118786" name="Object 2"/>
          <p:cNvGraphicFramePr>
            <a:graphicFrameLocks noChangeAspect="1"/>
          </p:cNvGraphicFramePr>
          <p:nvPr>
            <p:extLst>
              <p:ext uri="{D42A27DB-BD31-4B8C-83A1-F6EECF244321}">
                <p14:modId xmlns:p14="http://schemas.microsoft.com/office/powerpoint/2010/main" val="1943994190"/>
              </p:ext>
            </p:extLst>
          </p:nvPr>
        </p:nvGraphicFramePr>
        <p:xfrm>
          <a:off x="3769074" y="1973958"/>
          <a:ext cx="366713" cy="320675"/>
        </p:xfrm>
        <a:graphic>
          <a:graphicData uri="http://schemas.openxmlformats.org/presentationml/2006/ole">
            <mc:AlternateContent xmlns:mc="http://schemas.openxmlformats.org/markup-compatibility/2006">
              <mc:Choice xmlns:v="urn:schemas-microsoft-com:vml" Requires="v">
                <p:oleObj name="Equation" r:id="rId2" imgW="203040" imgH="177480" progId="Equation.DSMT4">
                  <p:embed/>
                </p:oleObj>
              </mc:Choice>
              <mc:Fallback>
                <p:oleObj name="Equation" r:id="rId2" imgW="20304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074" y="1973958"/>
                        <a:ext cx="3667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7" name="Object 3"/>
          <p:cNvGraphicFramePr>
            <a:graphicFrameLocks noChangeAspect="1"/>
          </p:cNvGraphicFramePr>
          <p:nvPr>
            <p:extLst>
              <p:ext uri="{D42A27DB-BD31-4B8C-83A1-F6EECF244321}">
                <p14:modId xmlns:p14="http://schemas.microsoft.com/office/powerpoint/2010/main" val="4030656567"/>
              </p:ext>
            </p:extLst>
          </p:nvPr>
        </p:nvGraphicFramePr>
        <p:xfrm>
          <a:off x="3735388" y="2571744"/>
          <a:ext cx="1673225" cy="366713"/>
        </p:xfrm>
        <a:graphic>
          <a:graphicData uri="http://schemas.openxmlformats.org/presentationml/2006/ole">
            <mc:AlternateContent xmlns:mc="http://schemas.openxmlformats.org/markup-compatibility/2006">
              <mc:Choice xmlns:v="urn:schemas-microsoft-com:vml" Requires="v">
                <p:oleObj name="Equation" r:id="rId4" imgW="927000" imgH="203040" progId="Equation.DSMT4">
                  <p:embed/>
                </p:oleObj>
              </mc:Choice>
              <mc:Fallback>
                <p:oleObj name="Equation" r:id="rId4" imgW="927000" imgH="2030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5388" y="2571744"/>
                        <a:ext cx="1673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8" name="Object 4"/>
          <p:cNvGraphicFramePr>
            <a:graphicFrameLocks noChangeAspect="1"/>
          </p:cNvGraphicFramePr>
          <p:nvPr>
            <p:extLst>
              <p:ext uri="{D42A27DB-BD31-4B8C-83A1-F6EECF244321}">
                <p14:modId xmlns:p14="http://schemas.microsoft.com/office/powerpoint/2010/main" val="3083026136"/>
              </p:ext>
            </p:extLst>
          </p:nvPr>
        </p:nvGraphicFramePr>
        <p:xfrm>
          <a:off x="1191503" y="3139544"/>
          <a:ext cx="2947988" cy="457200"/>
        </p:xfrm>
        <a:graphic>
          <a:graphicData uri="http://schemas.openxmlformats.org/presentationml/2006/ole">
            <mc:AlternateContent xmlns:mc="http://schemas.openxmlformats.org/markup-compatibility/2006">
              <mc:Choice xmlns:v="urn:schemas-microsoft-com:vml" Requires="v">
                <p:oleObj name="Equation" r:id="rId6" imgW="1638000" imgH="253800" progId="Equation.DSMT4">
                  <p:embed/>
                </p:oleObj>
              </mc:Choice>
              <mc:Fallback>
                <p:oleObj name="Equation" r:id="rId6" imgW="163800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1503" y="3139544"/>
                        <a:ext cx="2947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9" name="Object 5"/>
          <p:cNvGraphicFramePr>
            <a:graphicFrameLocks noChangeAspect="1"/>
          </p:cNvGraphicFramePr>
          <p:nvPr>
            <p:extLst>
              <p:ext uri="{D42A27DB-BD31-4B8C-83A1-F6EECF244321}">
                <p14:modId xmlns:p14="http://schemas.microsoft.com/office/powerpoint/2010/main" val="3686372644"/>
              </p:ext>
            </p:extLst>
          </p:nvPr>
        </p:nvGraphicFramePr>
        <p:xfrm>
          <a:off x="3624609" y="3511727"/>
          <a:ext cx="346075" cy="368300"/>
        </p:xfrm>
        <a:graphic>
          <a:graphicData uri="http://schemas.openxmlformats.org/presentationml/2006/ole">
            <mc:AlternateContent xmlns:mc="http://schemas.openxmlformats.org/markup-compatibility/2006">
              <mc:Choice xmlns:v="urn:schemas-microsoft-com:vml" Requires="v">
                <p:oleObj name="Equation" r:id="rId8" imgW="190440" imgH="203040" progId="Equation.DSMT4">
                  <p:embed/>
                </p:oleObj>
              </mc:Choice>
              <mc:Fallback>
                <p:oleObj name="Equation" r:id="rId8" imgW="190440" imgH="2030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4609" y="3511727"/>
                        <a:ext cx="3460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90" name="Object 6"/>
          <p:cNvGraphicFramePr>
            <a:graphicFrameLocks noChangeAspect="1"/>
          </p:cNvGraphicFramePr>
          <p:nvPr>
            <p:extLst>
              <p:ext uri="{D42A27DB-BD31-4B8C-83A1-F6EECF244321}">
                <p14:modId xmlns:p14="http://schemas.microsoft.com/office/powerpoint/2010/main" val="2382940832"/>
              </p:ext>
            </p:extLst>
          </p:nvPr>
        </p:nvGraphicFramePr>
        <p:xfrm>
          <a:off x="5816081" y="3511727"/>
          <a:ext cx="252413" cy="298450"/>
        </p:xfrm>
        <a:graphic>
          <a:graphicData uri="http://schemas.openxmlformats.org/presentationml/2006/ole">
            <mc:AlternateContent xmlns:mc="http://schemas.openxmlformats.org/markup-compatibility/2006">
              <mc:Choice xmlns:v="urn:schemas-microsoft-com:vml" Requires="v">
                <p:oleObj name="Equation" r:id="rId10" imgW="139680" imgH="164880" progId="Equation.DSMT4">
                  <p:embed/>
                </p:oleObj>
              </mc:Choice>
              <mc:Fallback>
                <p:oleObj name="Equation" r:id="rId10" imgW="139680" imgH="1648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16081" y="3511727"/>
                        <a:ext cx="2524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91" name="Object 7"/>
          <p:cNvGraphicFramePr>
            <a:graphicFrameLocks noChangeAspect="1"/>
          </p:cNvGraphicFramePr>
          <p:nvPr>
            <p:extLst>
              <p:ext uri="{D42A27DB-BD31-4B8C-83A1-F6EECF244321}">
                <p14:modId xmlns:p14="http://schemas.microsoft.com/office/powerpoint/2010/main" val="1499899352"/>
              </p:ext>
            </p:extLst>
          </p:nvPr>
        </p:nvGraphicFramePr>
        <p:xfrm>
          <a:off x="3400276" y="3878491"/>
          <a:ext cx="298450" cy="320675"/>
        </p:xfrm>
        <a:graphic>
          <a:graphicData uri="http://schemas.openxmlformats.org/presentationml/2006/ole">
            <mc:AlternateContent xmlns:mc="http://schemas.openxmlformats.org/markup-compatibility/2006">
              <mc:Choice xmlns:v="urn:schemas-microsoft-com:vml" Requires="v">
                <p:oleObj name="Equation" r:id="rId12" imgW="164880" imgH="177480" progId="Equation.DSMT4">
                  <p:embed/>
                </p:oleObj>
              </mc:Choice>
              <mc:Fallback>
                <p:oleObj name="Equation" r:id="rId12" imgW="164880" imgH="1774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00276" y="3878491"/>
                        <a:ext cx="2984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92" name="Object 8"/>
          <p:cNvGraphicFramePr>
            <a:graphicFrameLocks noChangeAspect="1"/>
          </p:cNvGraphicFramePr>
          <p:nvPr>
            <p:extLst>
              <p:ext uri="{D42A27DB-BD31-4B8C-83A1-F6EECF244321}">
                <p14:modId xmlns:p14="http://schemas.microsoft.com/office/powerpoint/2010/main" val="1389295482"/>
              </p:ext>
            </p:extLst>
          </p:nvPr>
        </p:nvGraphicFramePr>
        <p:xfrm>
          <a:off x="1497013" y="4379931"/>
          <a:ext cx="6149975" cy="1692275"/>
        </p:xfrm>
        <a:graphic>
          <a:graphicData uri="http://schemas.openxmlformats.org/presentationml/2006/ole">
            <mc:AlternateContent xmlns:mc="http://schemas.openxmlformats.org/markup-compatibility/2006">
              <mc:Choice xmlns:v="urn:schemas-microsoft-com:vml" Requires="v">
                <p:oleObj name="Equation" r:id="rId14" imgW="3416040" imgH="939600" progId="Equation.DSMT4">
                  <p:embed/>
                </p:oleObj>
              </mc:Choice>
              <mc:Fallback>
                <p:oleObj name="Equation" r:id="rId14" imgW="3416040" imgH="9396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97013" y="4379931"/>
                        <a:ext cx="6149975"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57200" y="1357200"/>
            <a:ext cx="8229600" cy="4770000"/>
          </a:xfrm>
        </p:spPr>
        <p:txBody>
          <a:bodyPr>
            <a:noAutofit/>
          </a:bodyPr>
          <a:lstStyle/>
          <a:p>
            <a:pPr>
              <a:buNone/>
            </a:pPr>
            <a:r>
              <a:rPr lang="el-GR" sz="2200" dirty="0"/>
              <a:t>Για τα τετραγωνικά μητρώα ισχύουν τα εξής:</a:t>
            </a:r>
          </a:p>
          <a:p>
            <a:pPr>
              <a:buNone/>
            </a:pPr>
            <a:r>
              <a:rPr lang="el-GR" sz="2200" b="1" dirty="0"/>
              <a:t>Ορισμός: </a:t>
            </a:r>
          </a:p>
          <a:p>
            <a:pPr marL="514350" indent="-514350">
              <a:spcBef>
                <a:spcPts val="600"/>
              </a:spcBef>
              <a:spcAft>
                <a:spcPts val="600"/>
              </a:spcAft>
              <a:buNone/>
            </a:pPr>
            <a:r>
              <a:rPr lang="el-GR" sz="2200" dirty="0"/>
              <a:t>α)	Αν ισχύει ότι             για           τότε το μητρώο λέγεται </a:t>
            </a:r>
            <a:r>
              <a:rPr lang="el-GR" sz="2200" b="1" dirty="0"/>
              <a:t>διαγώνιο</a:t>
            </a:r>
            <a:r>
              <a:rPr lang="el-GR" sz="2200" dirty="0"/>
              <a:t>, σημειώνεται ως                                       και γράφεται με τη μορφή:</a:t>
            </a:r>
          </a:p>
          <a:p>
            <a:pPr marL="514350" indent="-514350">
              <a:buFont typeface="+mj-lt"/>
              <a:buAutoNum type="alphaLcParenR"/>
            </a:pPr>
            <a:endParaRPr lang="el-GR" sz="2200" dirty="0"/>
          </a:p>
          <a:p>
            <a:pPr marL="514350" indent="-514350">
              <a:buNone/>
            </a:pPr>
            <a:r>
              <a:rPr lang="el-GR" sz="2200" dirty="0"/>
              <a:t>	</a:t>
            </a:r>
          </a:p>
          <a:p>
            <a:pPr marL="514350" indent="-514350">
              <a:buNone/>
            </a:pPr>
            <a:endParaRPr lang="el-GR" sz="2200" dirty="0"/>
          </a:p>
          <a:p>
            <a:pPr marL="514350" indent="-514350">
              <a:buNone/>
            </a:pPr>
            <a:r>
              <a:rPr lang="el-GR" sz="2200" dirty="0"/>
              <a:t>	</a:t>
            </a:r>
          </a:p>
          <a:p>
            <a:pPr marL="514350" indent="-514350">
              <a:buNone/>
            </a:pPr>
            <a:r>
              <a:rPr lang="el-GR" sz="2200" dirty="0"/>
              <a:t>	</a:t>
            </a:r>
          </a:p>
          <a:p>
            <a:pPr marL="514350" indent="-514350">
              <a:buNone/>
            </a:pPr>
            <a:r>
              <a:rPr lang="el-GR" sz="2200" dirty="0"/>
              <a:t>	Ειδικότερα, το διαγώνιο μητρώο διάστασης      που έχει όλα τα στοιχεία του ίσα με τη μονάδα καλείται </a:t>
            </a:r>
            <a:r>
              <a:rPr lang="el-GR" sz="2200" b="1" dirty="0"/>
              <a:t>μοναδιαίο μητρώο </a:t>
            </a:r>
            <a:r>
              <a:rPr lang="el-GR" sz="2200" dirty="0"/>
              <a:t>και σημειώνεται ως     ή ως </a:t>
            </a:r>
          </a:p>
        </p:txBody>
      </p:sp>
      <p:graphicFrame>
        <p:nvGraphicFramePr>
          <p:cNvPr id="119810" name="Object 2"/>
          <p:cNvGraphicFramePr>
            <a:graphicFrameLocks noChangeAspect="1"/>
          </p:cNvGraphicFramePr>
          <p:nvPr>
            <p:extLst>
              <p:ext uri="{D42A27DB-BD31-4B8C-83A1-F6EECF244321}">
                <p14:modId xmlns:p14="http://schemas.microsoft.com/office/powerpoint/2010/main" val="2898794222"/>
              </p:ext>
            </p:extLst>
          </p:nvPr>
        </p:nvGraphicFramePr>
        <p:xfrm>
          <a:off x="2522738" y="2198449"/>
          <a:ext cx="823913" cy="434975"/>
        </p:xfrm>
        <a:graphic>
          <a:graphicData uri="http://schemas.openxmlformats.org/presentationml/2006/ole">
            <mc:AlternateContent xmlns:mc="http://schemas.openxmlformats.org/markup-compatibility/2006">
              <mc:Choice xmlns:v="urn:schemas-microsoft-com:vml" Requires="v">
                <p:oleObj name="Equation" r:id="rId2" imgW="457200" imgH="241200" progId="Equation.DSMT4">
                  <p:embed/>
                </p:oleObj>
              </mc:Choice>
              <mc:Fallback>
                <p:oleObj name="Equation" r:id="rId2" imgW="457200" imgH="241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738" y="2198449"/>
                        <a:ext cx="82391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1" name="Object 3"/>
          <p:cNvGraphicFramePr>
            <a:graphicFrameLocks noChangeAspect="1"/>
          </p:cNvGraphicFramePr>
          <p:nvPr>
            <p:extLst>
              <p:ext uri="{D42A27DB-BD31-4B8C-83A1-F6EECF244321}">
                <p14:modId xmlns:p14="http://schemas.microsoft.com/office/powerpoint/2010/main" val="3577095276"/>
              </p:ext>
            </p:extLst>
          </p:nvPr>
        </p:nvGraphicFramePr>
        <p:xfrm>
          <a:off x="3734698" y="2245860"/>
          <a:ext cx="636587" cy="341312"/>
        </p:xfrm>
        <a:graphic>
          <a:graphicData uri="http://schemas.openxmlformats.org/presentationml/2006/ole">
            <mc:AlternateContent xmlns:mc="http://schemas.openxmlformats.org/markup-compatibility/2006">
              <mc:Choice xmlns:v="urn:schemas-microsoft-com:vml" Requires="v">
                <p:oleObj name="Equation" r:id="rId4" imgW="355320" imgH="190440" progId="Equation.DSMT4">
                  <p:embed/>
                </p:oleObj>
              </mc:Choice>
              <mc:Fallback>
                <p:oleObj name="Equation" r:id="rId4" imgW="355320" imgH="1904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4698" y="2245860"/>
                        <a:ext cx="636587"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2" name="Object 4"/>
          <p:cNvGraphicFramePr>
            <a:graphicFrameLocks noChangeAspect="1"/>
          </p:cNvGraphicFramePr>
          <p:nvPr>
            <p:extLst>
              <p:ext uri="{D42A27DB-BD31-4B8C-83A1-F6EECF244321}">
                <p14:modId xmlns:p14="http://schemas.microsoft.com/office/powerpoint/2010/main" val="3717274067"/>
              </p:ext>
            </p:extLst>
          </p:nvPr>
        </p:nvGraphicFramePr>
        <p:xfrm>
          <a:off x="2957718" y="2516175"/>
          <a:ext cx="2354263" cy="457200"/>
        </p:xfrm>
        <a:graphic>
          <a:graphicData uri="http://schemas.openxmlformats.org/presentationml/2006/ole">
            <mc:AlternateContent xmlns:mc="http://schemas.openxmlformats.org/markup-compatibility/2006">
              <mc:Choice xmlns:v="urn:schemas-microsoft-com:vml" Requires="v">
                <p:oleObj name="Equation" r:id="rId6" imgW="1307880" imgH="253800" progId="Equation.DSMT4">
                  <p:embed/>
                </p:oleObj>
              </mc:Choice>
              <mc:Fallback>
                <p:oleObj name="Equation" r:id="rId6" imgW="130788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7718" y="2516175"/>
                        <a:ext cx="2354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3" name="Object 5"/>
          <p:cNvGraphicFramePr>
            <a:graphicFrameLocks noChangeAspect="1"/>
          </p:cNvGraphicFramePr>
          <p:nvPr>
            <p:extLst>
              <p:ext uri="{D42A27DB-BD31-4B8C-83A1-F6EECF244321}">
                <p14:modId xmlns:p14="http://schemas.microsoft.com/office/powerpoint/2010/main" val="2321497470"/>
              </p:ext>
            </p:extLst>
          </p:nvPr>
        </p:nvGraphicFramePr>
        <p:xfrm>
          <a:off x="687388" y="3118300"/>
          <a:ext cx="7769225" cy="1690688"/>
        </p:xfrm>
        <a:graphic>
          <a:graphicData uri="http://schemas.openxmlformats.org/presentationml/2006/ole">
            <mc:AlternateContent xmlns:mc="http://schemas.openxmlformats.org/markup-compatibility/2006">
              <mc:Choice xmlns:v="urn:schemas-microsoft-com:vml" Requires="v">
                <p:oleObj name="Equation" r:id="rId8" imgW="4317840" imgH="939600" progId="Equation.DSMT4">
                  <p:embed/>
                </p:oleObj>
              </mc:Choice>
              <mc:Fallback>
                <p:oleObj name="Equation" r:id="rId8" imgW="4317840" imgH="939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388" y="3118300"/>
                        <a:ext cx="7769225" cy="1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4" name="Object 6"/>
          <p:cNvGraphicFramePr>
            <a:graphicFrameLocks noChangeAspect="1"/>
          </p:cNvGraphicFramePr>
          <p:nvPr>
            <p:extLst>
              <p:ext uri="{D42A27DB-BD31-4B8C-83A1-F6EECF244321}">
                <p14:modId xmlns:p14="http://schemas.microsoft.com/office/powerpoint/2010/main" val="1875459990"/>
              </p:ext>
            </p:extLst>
          </p:nvPr>
        </p:nvGraphicFramePr>
        <p:xfrm>
          <a:off x="6111744" y="5118598"/>
          <a:ext cx="230188" cy="252413"/>
        </p:xfrm>
        <a:graphic>
          <a:graphicData uri="http://schemas.openxmlformats.org/presentationml/2006/ole">
            <mc:AlternateContent xmlns:mc="http://schemas.openxmlformats.org/markup-compatibility/2006">
              <mc:Choice xmlns:v="urn:schemas-microsoft-com:vml" Requires="v">
                <p:oleObj name="Equation" r:id="rId10" imgW="126720" imgH="139680" progId="Equation.DSMT4">
                  <p:embed/>
                </p:oleObj>
              </mc:Choice>
              <mc:Fallback>
                <p:oleObj name="Equation" r:id="rId10" imgW="126720" imgH="1396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1744" y="5118598"/>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5" name="Object 7"/>
          <p:cNvGraphicFramePr>
            <a:graphicFrameLocks noChangeAspect="1"/>
          </p:cNvGraphicFramePr>
          <p:nvPr>
            <p:extLst>
              <p:ext uri="{D42A27DB-BD31-4B8C-83A1-F6EECF244321}">
                <p14:modId xmlns:p14="http://schemas.microsoft.com/office/powerpoint/2010/main" val="3845259579"/>
              </p:ext>
            </p:extLst>
          </p:nvPr>
        </p:nvGraphicFramePr>
        <p:xfrm>
          <a:off x="2928915" y="5729319"/>
          <a:ext cx="230188" cy="298450"/>
        </p:xfrm>
        <a:graphic>
          <a:graphicData uri="http://schemas.openxmlformats.org/presentationml/2006/ole">
            <mc:AlternateContent xmlns:mc="http://schemas.openxmlformats.org/markup-compatibility/2006">
              <mc:Choice xmlns:v="urn:schemas-microsoft-com:vml" Requires="v">
                <p:oleObj name="Equation" r:id="rId12" imgW="126720" imgH="164880" progId="Equation.DSMT4">
                  <p:embed/>
                </p:oleObj>
              </mc:Choice>
              <mc:Fallback>
                <p:oleObj name="Equation" r:id="rId12" imgW="126720" imgH="1648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8915" y="5729319"/>
                        <a:ext cx="230188"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6" name="Object 8"/>
          <p:cNvGraphicFramePr>
            <a:graphicFrameLocks noChangeAspect="1"/>
          </p:cNvGraphicFramePr>
          <p:nvPr>
            <p:extLst>
              <p:ext uri="{D42A27DB-BD31-4B8C-83A1-F6EECF244321}">
                <p14:modId xmlns:p14="http://schemas.microsoft.com/office/powerpoint/2010/main" val="2285795926"/>
              </p:ext>
            </p:extLst>
          </p:nvPr>
        </p:nvGraphicFramePr>
        <p:xfrm>
          <a:off x="3763275" y="5717532"/>
          <a:ext cx="363538" cy="409575"/>
        </p:xfrm>
        <a:graphic>
          <a:graphicData uri="http://schemas.openxmlformats.org/presentationml/2006/ole">
            <mc:AlternateContent xmlns:mc="http://schemas.openxmlformats.org/markup-compatibility/2006">
              <mc:Choice xmlns:v="urn:schemas-microsoft-com:vml" Requires="v">
                <p:oleObj name="Equation" r:id="rId14" imgW="203040" imgH="228600" progId="Equation.DSMT4">
                  <p:embed/>
                </p:oleObj>
              </mc:Choice>
              <mc:Fallback>
                <p:oleObj name="Equation" r:id="rId14" imgW="203040" imgH="2286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63275" y="5717532"/>
                        <a:ext cx="36353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Μέθοδος του </a:t>
            </a:r>
            <a:r>
              <a:rPr lang="en-US" dirty="0"/>
              <a:t>Jacobi </a:t>
            </a:r>
            <a:r>
              <a:rPr lang="el-GR" dirty="0"/>
              <a:t>και Μέθοδος των </a:t>
            </a:r>
            <a:r>
              <a:rPr lang="en-US" dirty="0"/>
              <a:t>Gauss – Seidel</a:t>
            </a:r>
            <a:endParaRPr lang="el-GR" dirty="0"/>
          </a:p>
        </p:txBody>
      </p:sp>
      <p:sp>
        <p:nvSpPr>
          <p:cNvPr id="3" name="2 - Θέση περιεχομένου"/>
          <p:cNvSpPr>
            <a:spLocks noGrp="1"/>
          </p:cNvSpPr>
          <p:nvPr>
            <p:ph idx="1"/>
          </p:nvPr>
        </p:nvSpPr>
        <p:spPr>
          <a:xfrm>
            <a:off x="457200" y="1587600"/>
            <a:ext cx="8229600" cy="4525963"/>
          </a:xfrm>
        </p:spPr>
        <p:txBody>
          <a:bodyPr>
            <a:normAutofit/>
          </a:bodyPr>
          <a:lstStyle/>
          <a:p>
            <a:pPr marL="0" indent="0">
              <a:spcAft>
                <a:spcPts val="1200"/>
              </a:spcAft>
              <a:buNone/>
            </a:pPr>
            <a:r>
              <a:rPr lang="el-GR" sz="2200" b="1" dirty="0"/>
              <a:t>Θεώρημα: </a:t>
            </a:r>
            <a:r>
              <a:rPr lang="el-GR" sz="2200" dirty="0"/>
              <a:t>Αν το μητρώο                έχει αυστηρά διαγώνια κυριαρχία κατά γραμμές ή κατά στήλες, δηλαδή να ισχύει: </a:t>
            </a:r>
          </a:p>
          <a:p>
            <a:pPr marL="0" indent="0"/>
            <a:endParaRPr lang="el-GR" sz="2200" dirty="0"/>
          </a:p>
          <a:p>
            <a:pPr marL="0" indent="0">
              <a:buNone/>
            </a:pPr>
            <a:endParaRPr lang="el-GR" sz="2200" dirty="0"/>
          </a:p>
          <a:p>
            <a:pPr marL="0" indent="0">
              <a:spcBef>
                <a:spcPts val="1200"/>
              </a:spcBef>
              <a:buNone/>
            </a:pPr>
            <a:r>
              <a:rPr lang="el-GR" sz="2200" dirty="0"/>
              <a:t>τότε οι αντίστοιχες μέθοδοι των </a:t>
            </a:r>
            <a:r>
              <a:rPr lang="en-US" sz="2200" dirty="0"/>
              <a:t>Jacobi </a:t>
            </a:r>
            <a:r>
              <a:rPr lang="el-GR" sz="2200" dirty="0"/>
              <a:t>και </a:t>
            </a:r>
            <a:r>
              <a:rPr lang="en-US" sz="2200" dirty="0"/>
              <a:t>Gauss – Seidel </a:t>
            </a:r>
            <a:r>
              <a:rPr lang="el-GR" sz="2200" dirty="0"/>
              <a:t>συγκλίνουν.</a:t>
            </a:r>
          </a:p>
        </p:txBody>
      </p:sp>
      <p:graphicFrame>
        <p:nvGraphicFramePr>
          <p:cNvPr id="119810" name="Object 2"/>
          <p:cNvGraphicFramePr>
            <a:graphicFrameLocks noChangeAspect="1"/>
          </p:cNvGraphicFramePr>
          <p:nvPr>
            <p:extLst>
              <p:ext uri="{D42A27DB-BD31-4B8C-83A1-F6EECF244321}">
                <p14:modId xmlns:p14="http://schemas.microsoft.com/office/powerpoint/2010/main" val="2804979469"/>
              </p:ext>
            </p:extLst>
          </p:nvPr>
        </p:nvGraphicFramePr>
        <p:xfrm>
          <a:off x="1562100" y="2446356"/>
          <a:ext cx="6019800" cy="960438"/>
        </p:xfrm>
        <a:graphic>
          <a:graphicData uri="http://schemas.openxmlformats.org/presentationml/2006/ole">
            <mc:AlternateContent xmlns:mc="http://schemas.openxmlformats.org/markup-compatibility/2006">
              <mc:Choice xmlns:v="urn:schemas-microsoft-com:vml" Requires="v">
                <p:oleObj name="Equation" r:id="rId2" imgW="3340080" imgH="533160" progId="Equation.DSMT4">
                  <p:embed/>
                </p:oleObj>
              </mc:Choice>
              <mc:Fallback>
                <p:oleObj name="Equation" r:id="rId2" imgW="3340080" imgH="533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2446356"/>
                        <a:ext cx="60198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119811" name="Object 3"/>
              <p:cNvSpPr txBox="1"/>
              <p:nvPr/>
            </p:nvSpPr>
            <p:spPr bwMode="auto">
              <a:xfrm>
                <a:off x="3414712" y="1598613"/>
                <a:ext cx="1085279" cy="34131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l-GR" i="1">
                          <a:solidFill>
                            <a:srgbClr val="000000"/>
                          </a:solidFill>
                          <a:latin typeface="Cambria Math" panose="02040503050406030204" pitchFamily="18" charset="0"/>
                        </a:rPr>
                        <m:t>𝐴</m:t>
                      </m:r>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r>
                            <a:rPr lang="el-GR" i="1">
                              <a:solidFill>
                                <a:srgbClr val="000000"/>
                              </a:solidFill>
                              <a:latin typeface="Cambria Math" panose="02040503050406030204" pitchFamily="18" charset="0"/>
                            </a:rPr>
                            <m:t>ℂ</m:t>
                          </m:r>
                        </m:e>
                        <m:sup>
                          <m:r>
                            <a:rPr lang="el-GR" i="1">
                              <a:solidFill>
                                <a:srgbClr val="000000"/>
                              </a:solidFill>
                              <a:latin typeface="Cambria Math" panose="02040503050406030204" pitchFamily="18" charset="0"/>
                            </a:rPr>
                            <m:t>𝑛</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𝑛</m:t>
                          </m:r>
                        </m:sup>
                      </m:sSup>
                    </m:oMath>
                  </m:oMathPara>
                </a14:m>
                <a:endParaRPr lang="el-GR" dirty="0"/>
              </a:p>
            </p:txBody>
          </p:sp>
        </mc:Choice>
        <mc:Fallback>
          <p:sp>
            <p:nvSpPr>
              <p:cNvPr id="119811" name="Object 3"/>
              <p:cNvSpPr txBox="1">
                <a:spLocks noRot="1" noChangeAspect="1" noMove="1" noResize="1" noEditPoints="1" noAdjustHandles="1" noChangeArrowheads="1" noChangeShapeType="1" noTextEdit="1"/>
              </p:cNvSpPr>
              <p:nvPr/>
            </p:nvSpPr>
            <p:spPr bwMode="auto">
              <a:xfrm>
                <a:off x="3414712" y="1598613"/>
                <a:ext cx="1085279" cy="341312"/>
              </a:xfrm>
              <a:prstGeom prst="rect">
                <a:avLst/>
              </a:prstGeom>
              <a:blipFill>
                <a:blip r:embed="rId4"/>
                <a:stretch>
                  <a:fillRect/>
                </a:stretch>
              </a:blipFill>
              <a:ln>
                <a:noFill/>
              </a:ln>
              <a:effectLst/>
            </p:spPr>
            <p:txBody>
              <a:bodyPr/>
              <a:lstStyle/>
              <a:p>
                <a:r>
                  <a:rPr lang="el-GR">
                    <a:noFill/>
                  </a:rPr>
                  <a:t> </a:t>
                </a:r>
              </a:p>
            </p:txBody>
          </p:sp>
        </mc:Fallback>
      </mc:AlternateContent>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του </a:t>
            </a:r>
            <a:r>
              <a:rPr lang="en-US" dirty="0"/>
              <a:t>Jacobi</a:t>
            </a:r>
            <a:endParaRPr lang="el-GR" dirty="0"/>
          </a:p>
        </p:txBody>
      </p:sp>
      <p:sp>
        <p:nvSpPr>
          <p:cNvPr id="3" name="2 - Θέση περιεχομένου"/>
          <p:cNvSpPr>
            <a:spLocks noGrp="1"/>
          </p:cNvSpPr>
          <p:nvPr>
            <p:ph idx="1"/>
          </p:nvPr>
        </p:nvSpPr>
        <p:spPr>
          <a:xfrm>
            <a:off x="457200" y="1357199"/>
            <a:ext cx="8229600" cy="4770000"/>
          </a:xfrm>
        </p:spPr>
        <p:txBody>
          <a:bodyPr>
            <a:normAutofit/>
          </a:bodyPr>
          <a:lstStyle/>
          <a:p>
            <a:pPr>
              <a:spcBef>
                <a:spcPts val="1200"/>
              </a:spcBef>
            </a:pPr>
            <a:r>
              <a:rPr lang="el-GR" sz="2000" dirty="0"/>
              <a:t>Στη μέθοδο </a:t>
            </a:r>
            <a:r>
              <a:rPr lang="en-US" sz="2000" dirty="0"/>
              <a:t>Jacobi </a:t>
            </a:r>
            <a:r>
              <a:rPr lang="el-GR" sz="2000" dirty="0"/>
              <a:t>το μητρώο ρυθμιστής είναι το</a:t>
            </a:r>
          </a:p>
          <a:p>
            <a:pPr>
              <a:spcBef>
                <a:spcPts val="1200"/>
              </a:spcBef>
            </a:pPr>
            <a:r>
              <a:rPr lang="el-GR" sz="2000" dirty="0"/>
              <a:t>Για να είναι το μητρώο        αντιστρέψιμο, θα πρέπει:</a:t>
            </a:r>
          </a:p>
          <a:p>
            <a:pPr>
              <a:spcBef>
                <a:spcPts val="1200"/>
              </a:spcBef>
            </a:pPr>
            <a:endParaRPr lang="el-GR" sz="2000" dirty="0"/>
          </a:p>
          <a:p>
            <a:pPr>
              <a:spcBef>
                <a:spcPts val="1200"/>
              </a:spcBef>
            </a:pPr>
            <a:r>
              <a:rPr lang="el-GR" sz="2000" dirty="0"/>
              <a:t>Αν το αντίστροφο μητρώο          υπάρχει, το επαναληπτικό σχήμα της μεθόδου </a:t>
            </a:r>
            <a:r>
              <a:rPr lang="en-US" sz="2000" dirty="0"/>
              <a:t>Jacobi </a:t>
            </a:r>
            <a:r>
              <a:rPr lang="el-GR" sz="2000" dirty="0"/>
              <a:t>είναι:</a:t>
            </a:r>
          </a:p>
          <a:p>
            <a:pPr>
              <a:spcBef>
                <a:spcPts val="1200"/>
              </a:spcBef>
            </a:pPr>
            <a:endParaRPr lang="el-GR" sz="2000" dirty="0"/>
          </a:p>
          <a:p>
            <a:pPr>
              <a:spcBef>
                <a:spcPts val="1200"/>
              </a:spcBef>
              <a:buNone/>
            </a:pPr>
            <a:r>
              <a:rPr lang="el-GR" sz="2000" dirty="0"/>
              <a:t>	με οποιοδήποτε </a:t>
            </a:r>
          </a:p>
          <a:p>
            <a:pPr>
              <a:spcBef>
                <a:spcPts val="1200"/>
              </a:spcBef>
            </a:pPr>
            <a:r>
              <a:rPr lang="el-GR" sz="2000" dirty="0"/>
              <a:t>Οι συνιστώσες                            του διανύσματος        της    -</a:t>
            </a:r>
            <a:r>
              <a:rPr lang="el-GR" sz="2000" dirty="0" err="1"/>
              <a:t>οστής</a:t>
            </a:r>
            <a:r>
              <a:rPr lang="el-GR" sz="2000" dirty="0"/>
              <a:t> επανάληψης δίνονται από τη σχέση:</a:t>
            </a:r>
          </a:p>
        </p:txBody>
      </p:sp>
      <p:graphicFrame>
        <p:nvGraphicFramePr>
          <p:cNvPr id="122881" name="Object 1"/>
          <p:cNvGraphicFramePr>
            <a:graphicFrameLocks noChangeAspect="1"/>
          </p:cNvGraphicFramePr>
          <p:nvPr>
            <p:extLst>
              <p:ext uri="{D42A27DB-BD31-4B8C-83A1-F6EECF244321}">
                <p14:modId xmlns:p14="http://schemas.microsoft.com/office/powerpoint/2010/main" val="3836993810"/>
              </p:ext>
            </p:extLst>
          </p:nvPr>
        </p:nvGraphicFramePr>
        <p:xfrm>
          <a:off x="6000760" y="1401763"/>
          <a:ext cx="841375" cy="301625"/>
        </p:xfrm>
        <a:graphic>
          <a:graphicData uri="http://schemas.openxmlformats.org/presentationml/2006/ole">
            <mc:AlternateContent xmlns:mc="http://schemas.openxmlformats.org/markup-compatibility/2006">
              <mc:Choice xmlns:v="urn:schemas-microsoft-com:vml" Requires="v">
                <p:oleObj name="Equation" r:id="rId2" imgW="495000" imgH="177480" progId="Equation.DSMT4">
                  <p:embed/>
                </p:oleObj>
              </mc:Choice>
              <mc:Fallback>
                <p:oleObj name="Equation" r:id="rId2" imgW="495000" imgH="17748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60" y="1401763"/>
                        <a:ext cx="8413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2" name="Object 2"/>
          <p:cNvGraphicFramePr>
            <a:graphicFrameLocks noChangeAspect="1"/>
          </p:cNvGraphicFramePr>
          <p:nvPr>
            <p:extLst>
              <p:ext uri="{D42A27DB-BD31-4B8C-83A1-F6EECF244321}">
                <p14:modId xmlns:p14="http://schemas.microsoft.com/office/powerpoint/2010/main" val="3946547381"/>
              </p:ext>
            </p:extLst>
          </p:nvPr>
        </p:nvGraphicFramePr>
        <p:xfrm>
          <a:off x="3334802" y="1860541"/>
          <a:ext cx="346075" cy="282575"/>
        </p:xfrm>
        <a:graphic>
          <a:graphicData uri="http://schemas.openxmlformats.org/presentationml/2006/ole">
            <mc:AlternateContent xmlns:mc="http://schemas.openxmlformats.org/markup-compatibility/2006">
              <mc:Choice xmlns:v="urn:schemas-microsoft-com:vml" Requires="v">
                <p:oleObj name="Equation" r:id="rId4" imgW="203040" imgH="164880" progId="Equation.DSMT4">
                  <p:embed/>
                </p:oleObj>
              </mc:Choice>
              <mc:Fallback>
                <p:oleObj name="Equation" r:id="rId4" imgW="203040" imgH="1648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4802" y="1860541"/>
                        <a:ext cx="34607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3" name="Object 3"/>
          <p:cNvGraphicFramePr>
            <a:graphicFrameLocks noChangeAspect="1"/>
          </p:cNvGraphicFramePr>
          <p:nvPr>
            <p:extLst>
              <p:ext uri="{D42A27DB-BD31-4B8C-83A1-F6EECF244321}">
                <p14:modId xmlns:p14="http://schemas.microsoft.com/office/powerpoint/2010/main" val="1929963597"/>
              </p:ext>
            </p:extLst>
          </p:nvPr>
        </p:nvGraphicFramePr>
        <p:xfrm>
          <a:off x="2682875" y="2285992"/>
          <a:ext cx="3778250" cy="431800"/>
        </p:xfrm>
        <a:graphic>
          <a:graphicData uri="http://schemas.openxmlformats.org/presentationml/2006/ole">
            <mc:AlternateContent xmlns:mc="http://schemas.openxmlformats.org/markup-compatibility/2006">
              <mc:Choice xmlns:v="urn:schemas-microsoft-com:vml" Requires="v">
                <p:oleObj name="Equation" r:id="rId6" imgW="2222280" imgH="253800" progId="Equation.DSMT4">
                  <p:embed/>
                </p:oleObj>
              </mc:Choice>
              <mc:Fallback>
                <p:oleObj name="Equation" r:id="rId6" imgW="2222280" imgH="253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2875" y="2285992"/>
                        <a:ext cx="37782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7" name="Object 7"/>
          <p:cNvGraphicFramePr>
            <a:graphicFrameLocks noChangeAspect="1"/>
          </p:cNvGraphicFramePr>
          <p:nvPr>
            <p:extLst>
              <p:ext uri="{D42A27DB-BD31-4B8C-83A1-F6EECF244321}">
                <p14:modId xmlns:p14="http://schemas.microsoft.com/office/powerpoint/2010/main" val="293646299"/>
              </p:ext>
            </p:extLst>
          </p:nvPr>
        </p:nvGraphicFramePr>
        <p:xfrm>
          <a:off x="3670297" y="2732967"/>
          <a:ext cx="431800" cy="323850"/>
        </p:xfrm>
        <a:graphic>
          <a:graphicData uri="http://schemas.openxmlformats.org/presentationml/2006/ole">
            <mc:AlternateContent xmlns:mc="http://schemas.openxmlformats.org/markup-compatibility/2006">
              <mc:Choice xmlns:v="urn:schemas-microsoft-com:vml" Requires="v">
                <p:oleObj name="Equation" r:id="rId8" imgW="253800" imgH="190440" progId="Equation.DSMT4">
                  <p:embed/>
                </p:oleObj>
              </mc:Choice>
              <mc:Fallback>
                <p:oleObj name="Equation" r:id="rId8" imgW="253800" imgH="19044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0297" y="2732967"/>
                        <a:ext cx="4318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8" name="Object 8"/>
          <p:cNvGraphicFramePr>
            <a:graphicFrameLocks noChangeAspect="1"/>
          </p:cNvGraphicFramePr>
          <p:nvPr>
            <p:extLst>
              <p:ext uri="{D42A27DB-BD31-4B8C-83A1-F6EECF244321}">
                <p14:modId xmlns:p14="http://schemas.microsoft.com/office/powerpoint/2010/main" val="1354789493"/>
              </p:ext>
            </p:extLst>
          </p:nvPr>
        </p:nvGraphicFramePr>
        <p:xfrm>
          <a:off x="2171700" y="3452463"/>
          <a:ext cx="4800600" cy="454025"/>
        </p:xfrm>
        <a:graphic>
          <a:graphicData uri="http://schemas.openxmlformats.org/presentationml/2006/ole">
            <mc:AlternateContent xmlns:mc="http://schemas.openxmlformats.org/markup-compatibility/2006">
              <mc:Choice xmlns:v="urn:schemas-microsoft-com:vml" Requires="v">
                <p:oleObj name="Equation" r:id="rId10" imgW="2819160" imgH="266400" progId="Equation.DSMT4">
                  <p:embed/>
                </p:oleObj>
              </mc:Choice>
              <mc:Fallback>
                <p:oleObj name="Equation" r:id="rId10" imgW="2819160" imgH="26640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71700" y="3452463"/>
                        <a:ext cx="48006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122889" name="Object 9"/>
              <p:cNvSpPr txBox="1"/>
              <p:nvPr/>
            </p:nvSpPr>
            <p:spPr bwMode="auto">
              <a:xfrm>
                <a:off x="2625725" y="3933825"/>
                <a:ext cx="1154187" cy="36671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p>
                        <m:sSupPr>
                          <m:ctrlPr>
                            <a:rPr lang="el-GR" i="1">
                              <a:solidFill>
                                <a:srgbClr val="000000"/>
                              </a:solidFill>
                              <a:latin typeface="Cambria Math" panose="02040503050406030204" pitchFamily="18" charset="0"/>
                            </a:rPr>
                          </m:ctrlPr>
                        </m:sSupPr>
                        <m:e>
                          <m:r>
                            <a:rPr lang="el-GR" i="1">
                              <a:solidFill>
                                <a:srgbClr val="000000"/>
                              </a:solidFill>
                              <a:latin typeface="Cambria Math" panose="02040503050406030204" pitchFamily="18" charset="0"/>
                            </a:rPr>
                            <m:t>𝑥</m:t>
                          </m:r>
                        </m:e>
                        <m:sup>
                          <m:d>
                            <m:dPr>
                              <m:ctrlPr>
                                <a:rPr lang="el-GR" i="1">
                                  <a:solidFill>
                                    <a:srgbClr val="000000"/>
                                  </a:solidFill>
                                  <a:latin typeface="Cambria Math" panose="02040503050406030204" pitchFamily="18" charset="0"/>
                                </a:rPr>
                              </m:ctrlPr>
                            </m:dPr>
                            <m:e>
                              <m:r>
                                <a:rPr lang="el-GR" i="1">
                                  <a:solidFill>
                                    <a:srgbClr val="000000"/>
                                  </a:solidFill>
                                  <a:latin typeface="Cambria Math" panose="02040503050406030204" pitchFamily="18" charset="0"/>
                                </a:rPr>
                                <m:t>0</m:t>
                              </m:r>
                            </m:e>
                          </m:d>
                        </m:sup>
                      </m:sSup>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r>
                            <a:rPr lang="el-GR" i="1">
                              <a:solidFill>
                                <a:srgbClr val="000000"/>
                              </a:solidFill>
                              <a:latin typeface="Cambria Math" panose="02040503050406030204" pitchFamily="18" charset="0"/>
                            </a:rPr>
                            <m:t>ℂ</m:t>
                          </m:r>
                        </m:e>
                        <m:sup>
                          <m:r>
                            <a:rPr lang="el-GR" i="1">
                              <a:solidFill>
                                <a:srgbClr val="000000"/>
                              </a:solidFill>
                              <a:latin typeface="Cambria Math" panose="02040503050406030204" pitchFamily="18" charset="0"/>
                            </a:rPr>
                            <m:t>𝑛</m:t>
                          </m:r>
                        </m:sup>
                      </m:sSup>
                      <m:r>
                        <a:rPr lang="el-GR" i="1">
                          <a:solidFill>
                            <a:srgbClr val="000000"/>
                          </a:solidFill>
                          <a:latin typeface="Cambria Math" panose="02040503050406030204" pitchFamily="18" charset="0"/>
                        </a:rPr>
                        <m:t>.</m:t>
                      </m:r>
                    </m:oMath>
                  </m:oMathPara>
                </a14:m>
                <a:endParaRPr lang="el-GR" dirty="0"/>
              </a:p>
            </p:txBody>
          </p:sp>
        </mc:Choice>
        <mc:Fallback>
          <p:sp>
            <p:nvSpPr>
              <p:cNvPr id="122889" name="Object 9"/>
              <p:cNvSpPr txBox="1">
                <a:spLocks noRot="1" noChangeAspect="1" noMove="1" noResize="1" noEditPoints="1" noAdjustHandles="1" noChangeArrowheads="1" noChangeShapeType="1" noTextEdit="1"/>
              </p:cNvSpPr>
              <p:nvPr/>
            </p:nvSpPr>
            <p:spPr bwMode="auto">
              <a:xfrm>
                <a:off x="2625725" y="3933825"/>
                <a:ext cx="1154187" cy="366713"/>
              </a:xfrm>
              <a:prstGeom prst="rect">
                <a:avLst/>
              </a:prstGeom>
              <a:blipFill>
                <a:blip r:embed="rId12"/>
                <a:stretch>
                  <a:fillRect/>
                </a:stretch>
              </a:blipFill>
              <a:ln>
                <a:noFill/>
              </a:ln>
              <a:effectLst/>
            </p:spPr>
            <p:txBody>
              <a:bodyPr/>
              <a:lstStyle/>
              <a:p>
                <a:r>
                  <a:rPr lang="el-GR">
                    <a:noFill/>
                  </a:rPr>
                  <a:t> </a:t>
                </a:r>
              </a:p>
            </p:txBody>
          </p:sp>
        </mc:Fallback>
      </mc:AlternateContent>
      <p:graphicFrame>
        <p:nvGraphicFramePr>
          <p:cNvPr id="122893" name="Object 13"/>
          <p:cNvGraphicFramePr>
            <a:graphicFrameLocks noChangeAspect="1"/>
          </p:cNvGraphicFramePr>
          <p:nvPr>
            <p:extLst>
              <p:ext uri="{D42A27DB-BD31-4B8C-83A1-F6EECF244321}">
                <p14:modId xmlns:p14="http://schemas.microsoft.com/office/powerpoint/2010/main" val="3573804201"/>
              </p:ext>
            </p:extLst>
          </p:nvPr>
        </p:nvGraphicFramePr>
        <p:xfrm>
          <a:off x="1838325" y="5052661"/>
          <a:ext cx="5467350" cy="1123950"/>
        </p:xfrm>
        <a:graphic>
          <a:graphicData uri="http://schemas.openxmlformats.org/presentationml/2006/ole">
            <mc:AlternateContent xmlns:mc="http://schemas.openxmlformats.org/markup-compatibility/2006">
              <mc:Choice xmlns:v="urn:schemas-microsoft-com:vml" Requires="v">
                <p:oleObj name="Equation" r:id="rId13" imgW="3213000" imgH="660240" progId="Equation.DSMT4">
                  <p:embed/>
                </p:oleObj>
              </mc:Choice>
              <mc:Fallback>
                <p:oleObj name="Equation" r:id="rId13" imgW="3213000" imgH="660240" progId="Equation.DSMT4">
                  <p:embed/>
                  <p:pic>
                    <p:nvPicPr>
                      <p:cNvPr id="0"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38325" y="5052661"/>
                        <a:ext cx="54673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94" name="Object 14"/>
          <p:cNvGraphicFramePr>
            <a:graphicFrameLocks noChangeAspect="1"/>
          </p:cNvGraphicFramePr>
          <p:nvPr>
            <p:extLst>
              <p:ext uri="{D42A27DB-BD31-4B8C-83A1-F6EECF244321}">
                <p14:modId xmlns:p14="http://schemas.microsoft.com/office/powerpoint/2010/main" val="3111760552"/>
              </p:ext>
            </p:extLst>
          </p:nvPr>
        </p:nvGraphicFramePr>
        <p:xfrm>
          <a:off x="2474016" y="4380272"/>
          <a:ext cx="1446213" cy="454025"/>
        </p:xfrm>
        <a:graphic>
          <a:graphicData uri="http://schemas.openxmlformats.org/presentationml/2006/ole">
            <mc:AlternateContent xmlns:mc="http://schemas.openxmlformats.org/markup-compatibility/2006">
              <mc:Choice xmlns:v="urn:schemas-microsoft-com:vml" Requires="v">
                <p:oleObj name="Equation" r:id="rId15" imgW="850680" imgH="266400" progId="Equation.DSMT4">
                  <p:embed/>
                </p:oleObj>
              </mc:Choice>
              <mc:Fallback>
                <p:oleObj name="Equation" r:id="rId15" imgW="850680" imgH="266400" progId="Equation.DSMT4">
                  <p:embed/>
                  <p:pic>
                    <p:nvPicPr>
                      <p:cNvPr id="0"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74016" y="4380272"/>
                        <a:ext cx="14462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95" name="Object 15"/>
          <p:cNvGraphicFramePr>
            <a:graphicFrameLocks noChangeAspect="1"/>
          </p:cNvGraphicFramePr>
          <p:nvPr>
            <p:extLst>
              <p:ext uri="{D42A27DB-BD31-4B8C-83A1-F6EECF244321}">
                <p14:modId xmlns:p14="http://schemas.microsoft.com/office/powerpoint/2010/main" val="1868546622"/>
              </p:ext>
            </p:extLst>
          </p:nvPr>
        </p:nvGraphicFramePr>
        <p:xfrm>
          <a:off x="5825255" y="4357694"/>
          <a:ext cx="434975" cy="387350"/>
        </p:xfrm>
        <a:graphic>
          <a:graphicData uri="http://schemas.openxmlformats.org/presentationml/2006/ole">
            <mc:AlternateContent xmlns:mc="http://schemas.openxmlformats.org/markup-compatibility/2006">
              <mc:Choice xmlns:v="urn:schemas-microsoft-com:vml" Requires="v">
                <p:oleObj name="Equation" r:id="rId17" imgW="241200" imgH="215640" progId="Equation.DSMT4">
                  <p:embed/>
                </p:oleObj>
              </mc:Choice>
              <mc:Fallback>
                <p:oleObj name="Equation" r:id="rId17" imgW="241200" imgH="215640" progId="Equation.DSMT4">
                  <p:embed/>
                  <p:pic>
                    <p:nvPicPr>
                      <p:cNvPr id="0"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25255" y="4357694"/>
                        <a:ext cx="43497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96" name="Object 16"/>
          <p:cNvGraphicFramePr>
            <a:graphicFrameLocks noChangeAspect="1"/>
          </p:cNvGraphicFramePr>
          <p:nvPr>
            <p:extLst>
              <p:ext uri="{D42A27DB-BD31-4B8C-83A1-F6EECF244321}">
                <p14:modId xmlns:p14="http://schemas.microsoft.com/office/powerpoint/2010/main" val="3321427079"/>
              </p:ext>
            </p:extLst>
          </p:nvPr>
        </p:nvGraphicFramePr>
        <p:xfrm>
          <a:off x="6649701" y="4455414"/>
          <a:ext cx="215900" cy="301625"/>
        </p:xfrm>
        <a:graphic>
          <a:graphicData uri="http://schemas.openxmlformats.org/presentationml/2006/ole">
            <mc:AlternateContent xmlns:mc="http://schemas.openxmlformats.org/markup-compatibility/2006">
              <mc:Choice xmlns:v="urn:schemas-microsoft-com:vml" Requires="v">
                <p:oleObj name="Equation" r:id="rId19" imgW="126720" imgH="177480" progId="Equation.DSMT4">
                  <p:embed/>
                </p:oleObj>
              </mc:Choice>
              <mc:Fallback>
                <p:oleObj name="Equation" r:id="rId19" imgW="126720" imgH="177480" progId="Equation.DSMT4">
                  <p:embed/>
                  <p:pic>
                    <p:nvPicPr>
                      <p:cNvPr id="0" name="Picture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49701" y="4455414"/>
                        <a:ext cx="2159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του </a:t>
            </a:r>
            <a:r>
              <a:rPr lang="en-US" dirty="0"/>
              <a:t>Jacobi</a:t>
            </a:r>
            <a:endParaRPr lang="el-GR" dirty="0"/>
          </a:p>
        </p:txBody>
      </p:sp>
      <p:sp>
        <p:nvSpPr>
          <p:cNvPr id="3" name="2 - Θέση περιεχομένου"/>
          <p:cNvSpPr>
            <a:spLocks noGrp="1"/>
          </p:cNvSpPr>
          <p:nvPr>
            <p:ph idx="1"/>
          </p:nvPr>
        </p:nvSpPr>
        <p:spPr>
          <a:xfrm>
            <a:off x="457200" y="1617681"/>
            <a:ext cx="8229600" cy="4525963"/>
          </a:xfrm>
        </p:spPr>
        <p:txBody>
          <a:bodyPr>
            <a:normAutofit/>
          </a:bodyPr>
          <a:lstStyle/>
          <a:p>
            <a:pPr marL="0" indent="0">
              <a:spcBef>
                <a:spcPts val="800"/>
              </a:spcBef>
              <a:buNone/>
            </a:pPr>
            <a:r>
              <a:rPr lang="el-GR" sz="2400" dirty="0"/>
              <a:t>Η ικανή συνθήκη για τη σύγκλιση του επαναληπτικού σχήματος είναι το μητρώο      να έχει αυστηρά διαγώνια κυριαρχία κατά γραμμές ή κατά στήλες, ή να ισχύει ότι:</a:t>
            </a:r>
          </a:p>
          <a:p>
            <a:pPr>
              <a:spcBef>
                <a:spcPts val="800"/>
              </a:spcBef>
            </a:pPr>
            <a:endParaRPr lang="el-GR" sz="2400" dirty="0"/>
          </a:p>
          <a:p>
            <a:pPr>
              <a:spcBef>
                <a:spcPts val="600"/>
              </a:spcBef>
              <a:buNone/>
            </a:pPr>
            <a:r>
              <a:rPr lang="el-GR" sz="2400" dirty="0"/>
              <a:t>	</a:t>
            </a:r>
          </a:p>
          <a:p>
            <a:pPr>
              <a:spcBef>
                <a:spcPts val="600"/>
              </a:spcBef>
              <a:buNone/>
            </a:pPr>
            <a:r>
              <a:rPr lang="el-GR" sz="2400" dirty="0"/>
              <a:t>ενώ η αναγκαία και ικανή συνθήκη για τη σύγκλιση είναι η εξής:</a:t>
            </a:r>
          </a:p>
          <a:p>
            <a:endParaRPr lang="el-GR" sz="2400" dirty="0"/>
          </a:p>
        </p:txBody>
      </p:sp>
      <p:graphicFrame>
        <p:nvGraphicFramePr>
          <p:cNvPr id="123906" name="Object 2"/>
          <p:cNvGraphicFramePr>
            <a:graphicFrameLocks noChangeAspect="1"/>
          </p:cNvGraphicFramePr>
          <p:nvPr>
            <p:extLst>
              <p:ext uri="{D42A27DB-BD31-4B8C-83A1-F6EECF244321}">
                <p14:modId xmlns:p14="http://schemas.microsoft.com/office/powerpoint/2010/main" val="1011991596"/>
              </p:ext>
            </p:extLst>
          </p:nvPr>
        </p:nvGraphicFramePr>
        <p:xfrm>
          <a:off x="2538413" y="2976578"/>
          <a:ext cx="4067175" cy="558800"/>
        </p:xfrm>
        <a:graphic>
          <a:graphicData uri="http://schemas.openxmlformats.org/presentationml/2006/ole">
            <mc:AlternateContent xmlns:mc="http://schemas.openxmlformats.org/markup-compatibility/2006">
              <mc:Choice xmlns:v="urn:schemas-microsoft-com:vml" Requires="v">
                <p:oleObj name="Equation" r:id="rId2" imgW="2031840" imgH="279360" progId="Equation.DSMT4">
                  <p:embed/>
                </p:oleObj>
              </mc:Choice>
              <mc:Fallback>
                <p:oleObj name="Equation" r:id="rId2" imgW="2031840" imgH="2793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413" y="2976578"/>
                        <a:ext cx="406717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07" name="Object 3"/>
          <p:cNvGraphicFramePr>
            <a:graphicFrameLocks noChangeAspect="1"/>
          </p:cNvGraphicFramePr>
          <p:nvPr>
            <p:extLst>
              <p:ext uri="{D42A27DB-BD31-4B8C-83A1-F6EECF244321}">
                <p14:modId xmlns:p14="http://schemas.microsoft.com/office/powerpoint/2010/main" val="2637297203"/>
              </p:ext>
            </p:extLst>
          </p:nvPr>
        </p:nvGraphicFramePr>
        <p:xfrm>
          <a:off x="2083594" y="4303737"/>
          <a:ext cx="4976813" cy="557213"/>
        </p:xfrm>
        <a:graphic>
          <a:graphicData uri="http://schemas.openxmlformats.org/presentationml/2006/ole">
            <mc:AlternateContent xmlns:mc="http://schemas.openxmlformats.org/markup-compatibility/2006">
              <mc:Choice xmlns:v="urn:schemas-microsoft-com:vml" Requires="v">
                <p:oleObj name="Equation" r:id="rId4" imgW="2489040" imgH="279360" progId="Equation.DSMT4">
                  <p:embed/>
                </p:oleObj>
              </mc:Choice>
              <mc:Fallback>
                <p:oleObj name="Equation" r:id="rId4" imgW="2489040" imgH="2793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3594" y="4303737"/>
                        <a:ext cx="4976813"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08" name="Object 4"/>
          <p:cNvGraphicFramePr>
            <a:graphicFrameLocks noChangeAspect="1"/>
          </p:cNvGraphicFramePr>
          <p:nvPr>
            <p:extLst>
              <p:ext uri="{D42A27DB-BD31-4B8C-83A1-F6EECF244321}">
                <p14:modId xmlns:p14="http://schemas.microsoft.com/office/powerpoint/2010/main" val="2445664172"/>
              </p:ext>
            </p:extLst>
          </p:nvPr>
        </p:nvGraphicFramePr>
        <p:xfrm>
          <a:off x="2577382" y="2040299"/>
          <a:ext cx="306388" cy="331788"/>
        </p:xfrm>
        <a:graphic>
          <a:graphicData uri="http://schemas.openxmlformats.org/presentationml/2006/ole">
            <mc:AlternateContent xmlns:mc="http://schemas.openxmlformats.org/markup-compatibility/2006">
              <mc:Choice xmlns:v="urn:schemas-microsoft-com:vml" Requires="v">
                <p:oleObj name="Equation" r:id="rId6" imgW="152280" imgH="164880" progId="Equation.DSMT4">
                  <p:embed/>
                </p:oleObj>
              </mc:Choice>
              <mc:Fallback>
                <p:oleObj name="Equation" r:id="rId6" imgW="152280" imgH="1648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7382" y="2040299"/>
                        <a:ext cx="30638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Gauss – Seidel</a:t>
            </a:r>
            <a:endParaRPr lang="el-GR" dirty="0"/>
          </a:p>
        </p:txBody>
      </p:sp>
      <p:sp>
        <p:nvSpPr>
          <p:cNvPr id="3" name="2 - Θέση περιεχομένου"/>
          <p:cNvSpPr>
            <a:spLocks noGrp="1"/>
          </p:cNvSpPr>
          <p:nvPr>
            <p:ph idx="1"/>
          </p:nvPr>
        </p:nvSpPr>
        <p:spPr>
          <a:xfrm>
            <a:off x="457200" y="1445082"/>
            <a:ext cx="8229600" cy="4770000"/>
          </a:xfrm>
        </p:spPr>
        <p:txBody>
          <a:bodyPr>
            <a:normAutofit/>
          </a:bodyPr>
          <a:lstStyle/>
          <a:p>
            <a:pPr>
              <a:spcBef>
                <a:spcPts val="1200"/>
              </a:spcBef>
            </a:pPr>
            <a:r>
              <a:rPr lang="el-GR" sz="2000" dirty="0"/>
              <a:t>Στη μέθοδο </a:t>
            </a:r>
            <a:r>
              <a:rPr lang="en-US" sz="2000" dirty="0"/>
              <a:t>Gauss – Seidel </a:t>
            </a:r>
            <a:r>
              <a:rPr lang="el-GR" sz="2000" dirty="0"/>
              <a:t>το μητρώο ρυθμιστής είναι το</a:t>
            </a:r>
          </a:p>
          <a:p>
            <a:pPr>
              <a:spcBef>
                <a:spcPts val="1200"/>
              </a:spcBef>
            </a:pPr>
            <a:r>
              <a:rPr lang="el-GR" sz="2000" dirty="0"/>
              <a:t>Για να είναι το μητρώο        αντιστρέψιμο, θα πρέπει:</a:t>
            </a:r>
            <a:endParaRPr lang="en-US" sz="2000" dirty="0"/>
          </a:p>
          <a:p>
            <a:pPr>
              <a:spcBef>
                <a:spcPts val="1200"/>
              </a:spcBef>
            </a:pPr>
            <a:endParaRPr lang="el-GR" sz="2000" dirty="0"/>
          </a:p>
          <a:p>
            <a:pPr>
              <a:spcBef>
                <a:spcPts val="1200"/>
              </a:spcBef>
            </a:pPr>
            <a:r>
              <a:rPr lang="el-GR" sz="2000" dirty="0"/>
              <a:t>Αν το αντίστροφο μητρώο                    υπάρχει, το επαναληπτικό σχήμα της μεθόδου </a:t>
            </a:r>
            <a:r>
              <a:rPr lang="en-US" sz="2000" dirty="0"/>
              <a:t>Gauss – Seidel </a:t>
            </a:r>
            <a:r>
              <a:rPr lang="el-GR" sz="2000" dirty="0"/>
              <a:t>είναι:</a:t>
            </a:r>
          </a:p>
          <a:p>
            <a:pPr>
              <a:spcBef>
                <a:spcPts val="1200"/>
              </a:spcBef>
            </a:pPr>
            <a:endParaRPr lang="el-GR" sz="2000" dirty="0"/>
          </a:p>
          <a:p>
            <a:pPr>
              <a:spcBef>
                <a:spcPts val="1200"/>
              </a:spcBef>
              <a:buNone/>
            </a:pPr>
            <a:r>
              <a:rPr lang="el-GR" sz="2000" dirty="0"/>
              <a:t>	με οποιοδήποτε </a:t>
            </a:r>
          </a:p>
          <a:p>
            <a:pPr>
              <a:spcBef>
                <a:spcPts val="1200"/>
              </a:spcBef>
            </a:pPr>
            <a:r>
              <a:rPr lang="el-GR" sz="2000" dirty="0"/>
              <a:t>Οι συνιστώσες                            του διανύσματος         της     -</a:t>
            </a:r>
            <a:r>
              <a:rPr lang="el-GR" sz="2000" dirty="0" err="1"/>
              <a:t>οστής</a:t>
            </a:r>
            <a:r>
              <a:rPr lang="el-GR" sz="2000" dirty="0"/>
              <a:t> επανάληψης δίνονται από τη σχέση:</a:t>
            </a:r>
          </a:p>
        </p:txBody>
      </p:sp>
      <p:graphicFrame>
        <p:nvGraphicFramePr>
          <p:cNvPr id="122881" name="Object 1"/>
          <p:cNvGraphicFramePr>
            <a:graphicFrameLocks noChangeAspect="1"/>
          </p:cNvGraphicFramePr>
          <p:nvPr>
            <p:extLst>
              <p:ext uri="{D42A27DB-BD31-4B8C-83A1-F6EECF244321}">
                <p14:modId xmlns:p14="http://schemas.microsoft.com/office/powerpoint/2010/main" val="2620650013"/>
              </p:ext>
            </p:extLst>
          </p:nvPr>
        </p:nvGraphicFramePr>
        <p:xfrm>
          <a:off x="6786578" y="1490337"/>
          <a:ext cx="1230312" cy="301625"/>
        </p:xfrm>
        <a:graphic>
          <a:graphicData uri="http://schemas.openxmlformats.org/presentationml/2006/ole">
            <mc:AlternateContent xmlns:mc="http://schemas.openxmlformats.org/markup-compatibility/2006">
              <mc:Choice xmlns:v="urn:schemas-microsoft-com:vml" Requires="v">
                <p:oleObj name="Equation" r:id="rId2" imgW="723600" imgH="177480" progId="Equation.DSMT4">
                  <p:embed/>
                </p:oleObj>
              </mc:Choice>
              <mc:Fallback>
                <p:oleObj name="Equation" r:id="rId2" imgW="72360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78" y="1490337"/>
                        <a:ext cx="12303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2" name="Object 2"/>
          <p:cNvGraphicFramePr>
            <a:graphicFrameLocks noChangeAspect="1"/>
          </p:cNvGraphicFramePr>
          <p:nvPr>
            <p:extLst>
              <p:ext uri="{D42A27DB-BD31-4B8C-83A1-F6EECF244321}">
                <p14:modId xmlns:p14="http://schemas.microsoft.com/office/powerpoint/2010/main" val="3667595104"/>
              </p:ext>
            </p:extLst>
          </p:nvPr>
        </p:nvGraphicFramePr>
        <p:xfrm>
          <a:off x="3308520" y="1948424"/>
          <a:ext cx="346075" cy="282575"/>
        </p:xfrm>
        <a:graphic>
          <a:graphicData uri="http://schemas.openxmlformats.org/presentationml/2006/ole">
            <mc:AlternateContent xmlns:mc="http://schemas.openxmlformats.org/markup-compatibility/2006">
              <mc:Choice xmlns:v="urn:schemas-microsoft-com:vml" Requires="v">
                <p:oleObj name="Equation" r:id="rId4" imgW="203040" imgH="164880" progId="Equation.DSMT4">
                  <p:embed/>
                </p:oleObj>
              </mc:Choice>
              <mc:Fallback>
                <p:oleObj name="Equation" r:id="rId4" imgW="203040" imgH="164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8520" y="1948424"/>
                        <a:ext cx="34607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3" name="Object 3"/>
          <p:cNvGraphicFramePr>
            <a:graphicFrameLocks noChangeAspect="1"/>
          </p:cNvGraphicFramePr>
          <p:nvPr>
            <p:extLst>
              <p:ext uri="{D42A27DB-BD31-4B8C-83A1-F6EECF244321}">
                <p14:modId xmlns:p14="http://schemas.microsoft.com/office/powerpoint/2010/main" val="2277332955"/>
              </p:ext>
            </p:extLst>
          </p:nvPr>
        </p:nvGraphicFramePr>
        <p:xfrm>
          <a:off x="3201194" y="2370703"/>
          <a:ext cx="2741612" cy="431800"/>
        </p:xfrm>
        <a:graphic>
          <a:graphicData uri="http://schemas.openxmlformats.org/presentationml/2006/ole">
            <mc:AlternateContent xmlns:mc="http://schemas.openxmlformats.org/markup-compatibility/2006">
              <mc:Choice xmlns:v="urn:schemas-microsoft-com:vml" Requires="v">
                <p:oleObj name="Equation" r:id="rId6" imgW="1612800" imgH="253800" progId="Equation.DSMT4">
                  <p:embed/>
                </p:oleObj>
              </mc:Choice>
              <mc:Fallback>
                <p:oleObj name="Equation" r:id="rId6" imgW="161280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1194" y="2370703"/>
                        <a:ext cx="274161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7" name="Object 7"/>
          <p:cNvGraphicFramePr>
            <a:graphicFrameLocks noChangeAspect="1"/>
          </p:cNvGraphicFramePr>
          <p:nvPr>
            <p:extLst>
              <p:ext uri="{D42A27DB-BD31-4B8C-83A1-F6EECF244321}">
                <p14:modId xmlns:p14="http://schemas.microsoft.com/office/powerpoint/2010/main" val="2257211144"/>
              </p:ext>
            </p:extLst>
          </p:nvPr>
        </p:nvGraphicFramePr>
        <p:xfrm>
          <a:off x="3666774" y="2779925"/>
          <a:ext cx="1014412" cy="474663"/>
        </p:xfrm>
        <a:graphic>
          <a:graphicData uri="http://schemas.openxmlformats.org/presentationml/2006/ole">
            <mc:AlternateContent xmlns:mc="http://schemas.openxmlformats.org/markup-compatibility/2006">
              <mc:Choice xmlns:v="urn:schemas-microsoft-com:vml" Requires="v">
                <p:oleObj name="Equation" r:id="rId8" imgW="596880" imgH="279360" progId="Equation.DSMT4">
                  <p:embed/>
                </p:oleObj>
              </mc:Choice>
              <mc:Fallback>
                <p:oleObj name="Equation" r:id="rId8" imgW="596880" imgH="2793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6774" y="2779925"/>
                        <a:ext cx="1014412"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8" name="Object 8"/>
          <p:cNvGraphicFramePr>
            <a:graphicFrameLocks noChangeAspect="1"/>
          </p:cNvGraphicFramePr>
          <p:nvPr>
            <p:extLst>
              <p:ext uri="{D42A27DB-BD31-4B8C-83A1-F6EECF244321}">
                <p14:modId xmlns:p14="http://schemas.microsoft.com/office/powerpoint/2010/main" val="2646817822"/>
              </p:ext>
            </p:extLst>
          </p:nvPr>
        </p:nvGraphicFramePr>
        <p:xfrm>
          <a:off x="1901031" y="3516883"/>
          <a:ext cx="5341938" cy="476250"/>
        </p:xfrm>
        <a:graphic>
          <a:graphicData uri="http://schemas.openxmlformats.org/presentationml/2006/ole">
            <mc:AlternateContent xmlns:mc="http://schemas.openxmlformats.org/markup-compatibility/2006">
              <mc:Choice xmlns:v="urn:schemas-microsoft-com:vml" Requires="v">
                <p:oleObj name="Equation" r:id="rId10" imgW="3136680" imgH="279360" progId="Equation.DSMT4">
                  <p:embed/>
                </p:oleObj>
              </mc:Choice>
              <mc:Fallback>
                <p:oleObj name="Equation" r:id="rId10" imgW="3136680" imgH="2793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1031" y="3516883"/>
                        <a:ext cx="53419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122889" name="Object 9"/>
              <p:cNvSpPr txBox="1"/>
              <p:nvPr/>
            </p:nvSpPr>
            <p:spPr bwMode="auto">
              <a:xfrm>
                <a:off x="2627312" y="4021138"/>
                <a:ext cx="1224607" cy="36671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p>
                        <m:sSupPr>
                          <m:ctrlPr>
                            <a:rPr lang="el-GR" i="1">
                              <a:solidFill>
                                <a:srgbClr val="000000"/>
                              </a:solidFill>
                              <a:latin typeface="Cambria Math" panose="02040503050406030204" pitchFamily="18" charset="0"/>
                            </a:rPr>
                          </m:ctrlPr>
                        </m:sSupPr>
                        <m:e>
                          <m:r>
                            <a:rPr lang="el-GR" i="1">
                              <a:solidFill>
                                <a:srgbClr val="000000"/>
                              </a:solidFill>
                              <a:latin typeface="Cambria Math" panose="02040503050406030204" pitchFamily="18" charset="0"/>
                            </a:rPr>
                            <m:t>𝑥</m:t>
                          </m:r>
                        </m:e>
                        <m:sup>
                          <m:d>
                            <m:dPr>
                              <m:ctrlPr>
                                <a:rPr lang="el-GR" i="1">
                                  <a:solidFill>
                                    <a:srgbClr val="000000"/>
                                  </a:solidFill>
                                  <a:latin typeface="Cambria Math" panose="02040503050406030204" pitchFamily="18" charset="0"/>
                                </a:rPr>
                              </m:ctrlPr>
                            </m:dPr>
                            <m:e>
                              <m:r>
                                <a:rPr lang="el-GR" i="1">
                                  <a:solidFill>
                                    <a:srgbClr val="000000"/>
                                  </a:solidFill>
                                  <a:latin typeface="Cambria Math" panose="02040503050406030204" pitchFamily="18" charset="0"/>
                                </a:rPr>
                                <m:t>0</m:t>
                              </m:r>
                            </m:e>
                          </m:d>
                        </m:sup>
                      </m:sSup>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r>
                            <a:rPr lang="el-GR" i="1">
                              <a:solidFill>
                                <a:srgbClr val="000000"/>
                              </a:solidFill>
                              <a:latin typeface="Cambria Math" panose="02040503050406030204" pitchFamily="18" charset="0"/>
                            </a:rPr>
                            <m:t>ℂ</m:t>
                          </m:r>
                        </m:e>
                        <m:sup>
                          <m:r>
                            <a:rPr lang="el-GR" i="1">
                              <a:solidFill>
                                <a:srgbClr val="000000"/>
                              </a:solidFill>
                              <a:latin typeface="Cambria Math" panose="02040503050406030204" pitchFamily="18" charset="0"/>
                            </a:rPr>
                            <m:t>𝑛</m:t>
                          </m:r>
                        </m:sup>
                      </m:sSup>
                      <m:r>
                        <a:rPr lang="el-GR" i="1">
                          <a:solidFill>
                            <a:srgbClr val="000000"/>
                          </a:solidFill>
                          <a:latin typeface="Cambria Math" panose="02040503050406030204" pitchFamily="18" charset="0"/>
                        </a:rPr>
                        <m:t>.</m:t>
                      </m:r>
                    </m:oMath>
                  </m:oMathPara>
                </a14:m>
                <a:endParaRPr lang="el-GR" dirty="0"/>
              </a:p>
            </p:txBody>
          </p:sp>
        </mc:Choice>
        <mc:Fallback>
          <p:sp>
            <p:nvSpPr>
              <p:cNvPr id="122889" name="Object 9"/>
              <p:cNvSpPr txBox="1">
                <a:spLocks noRot="1" noChangeAspect="1" noMove="1" noResize="1" noEditPoints="1" noAdjustHandles="1" noChangeArrowheads="1" noChangeShapeType="1" noTextEdit="1"/>
              </p:cNvSpPr>
              <p:nvPr/>
            </p:nvSpPr>
            <p:spPr bwMode="auto">
              <a:xfrm>
                <a:off x="2627312" y="4021138"/>
                <a:ext cx="1224607" cy="366712"/>
              </a:xfrm>
              <a:prstGeom prst="rect">
                <a:avLst/>
              </a:prstGeom>
              <a:blipFill>
                <a:blip r:embed="rId12"/>
                <a:stretch>
                  <a:fillRect/>
                </a:stretch>
              </a:blipFill>
              <a:ln>
                <a:noFill/>
              </a:ln>
              <a:effectLst/>
            </p:spPr>
            <p:txBody>
              <a:bodyPr/>
              <a:lstStyle/>
              <a:p>
                <a:r>
                  <a:rPr lang="el-GR">
                    <a:noFill/>
                  </a:rPr>
                  <a:t> </a:t>
                </a:r>
              </a:p>
            </p:txBody>
          </p:sp>
        </mc:Fallback>
      </mc:AlternateContent>
      <p:graphicFrame>
        <p:nvGraphicFramePr>
          <p:cNvPr id="122893" name="Object 13"/>
          <p:cNvGraphicFramePr>
            <a:graphicFrameLocks noChangeAspect="1"/>
          </p:cNvGraphicFramePr>
          <p:nvPr>
            <p:extLst>
              <p:ext uri="{D42A27DB-BD31-4B8C-83A1-F6EECF244321}">
                <p14:modId xmlns:p14="http://schemas.microsoft.com/office/powerpoint/2010/main" val="581534389"/>
              </p:ext>
            </p:extLst>
          </p:nvPr>
        </p:nvGraphicFramePr>
        <p:xfrm>
          <a:off x="1158081" y="5251468"/>
          <a:ext cx="6827838" cy="820738"/>
        </p:xfrm>
        <a:graphic>
          <a:graphicData uri="http://schemas.openxmlformats.org/presentationml/2006/ole">
            <mc:AlternateContent xmlns:mc="http://schemas.openxmlformats.org/markup-compatibility/2006">
              <mc:Choice xmlns:v="urn:schemas-microsoft-com:vml" Requires="v">
                <p:oleObj name="Equation" r:id="rId13" imgW="4012920" imgH="482400" progId="Equation.DSMT4">
                  <p:embed/>
                </p:oleObj>
              </mc:Choice>
              <mc:Fallback>
                <p:oleObj name="Equation" r:id="rId13" imgW="4012920" imgH="4824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58081" y="5251468"/>
                        <a:ext cx="6827838"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94" name="Object 14"/>
          <p:cNvGraphicFramePr>
            <a:graphicFrameLocks noChangeAspect="1"/>
          </p:cNvGraphicFramePr>
          <p:nvPr>
            <p:extLst>
              <p:ext uri="{D42A27DB-BD31-4B8C-83A1-F6EECF244321}">
                <p14:modId xmlns:p14="http://schemas.microsoft.com/office/powerpoint/2010/main" val="1614701598"/>
              </p:ext>
            </p:extLst>
          </p:nvPr>
        </p:nvGraphicFramePr>
        <p:xfrm>
          <a:off x="2482845" y="4456866"/>
          <a:ext cx="1446213" cy="454025"/>
        </p:xfrm>
        <a:graphic>
          <a:graphicData uri="http://schemas.openxmlformats.org/presentationml/2006/ole">
            <mc:AlternateContent xmlns:mc="http://schemas.openxmlformats.org/markup-compatibility/2006">
              <mc:Choice xmlns:v="urn:schemas-microsoft-com:vml" Requires="v">
                <p:oleObj name="Equation" r:id="rId15" imgW="850680" imgH="266400" progId="Equation.DSMT4">
                  <p:embed/>
                </p:oleObj>
              </mc:Choice>
              <mc:Fallback>
                <p:oleObj name="Equation" r:id="rId15" imgW="850680" imgH="2664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82845" y="4456866"/>
                        <a:ext cx="14462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95" name="Object 15"/>
          <p:cNvGraphicFramePr>
            <a:graphicFrameLocks noChangeAspect="1"/>
          </p:cNvGraphicFramePr>
          <p:nvPr>
            <p:extLst>
              <p:ext uri="{D42A27DB-BD31-4B8C-83A1-F6EECF244321}">
                <p14:modId xmlns:p14="http://schemas.microsoft.com/office/powerpoint/2010/main" val="3422699561"/>
              </p:ext>
            </p:extLst>
          </p:nvPr>
        </p:nvGraphicFramePr>
        <p:xfrm>
          <a:off x="5851537" y="4441699"/>
          <a:ext cx="434975" cy="387350"/>
        </p:xfrm>
        <a:graphic>
          <a:graphicData uri="http://schemas.openxmlformats.org/presentationml/2006/ole">
            <mc:AlternateContent xmlns:mc="http://schemas.openxmlformats.org/markup-compatibility/2006">
              <mc:Choice xmlns:v="urn:schemas-microsoft-com:vml" Requires="v">
                <p:oleObj name="Equation" r:id="rId17" imgW="241200" imgH="215640" progId="Equation.DSMT4">
                  <p:embed/>
                </p:oleObj>
              </mc:Choice>
              <mc:Fallback>
                <p:oleObj name="Equation" r:id="rId17" imgW="241200" imgH="21564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51537" y="4441699"/>
                        <a:ext cx="43497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96" name="Object 16"/>
          <p:cNvGraphicFramePr>
            <a:graphicFrameLocks noChangeAspect="1"/>
          </p:cNvGraphicFramePr>
          <p:nvPr>
            <p:extLst>
              <p:ext uri="{D42A27DB-BD31-4B8C-83A1-F6EECF244321}">
                <p14:modId xmlns:p14="http://schemas.microsoft.com/office/powerpoint/2010/main" val="3740571560"/>
              </p:ext>
            </p:extLst>
          </p:nvPr>
        </p:nvGraphicFramePr>
        <p:xfrm>
          <a:off x="6713554" y="4539593"/>
          <a:ext cx="215900" cy="301625"/>
        </p:xfrm>
        <a:graphic>
          <a:graphicData uri="http://schemas.openxmlformats.org/presentationml/2006/ole">
            <mc:AlternateContent xmlns:mc="http://schemas.openxmlformats.org/markup-compatibility/2006">
              <mc:Choice xmlns:v="urn:schemas-microsoft-com:vml" Requires="v">
                <p:oleObj name="Equation" r:id="rId19" imgW="126720" imgH="177480" progId="Equation.DSMT4">
                  <p:embed/>
                </p:oleObj>
              </mc:Choice>
              <mc:Fallback>
                <p:oleObj name="Equation" r:id="rId19" imgW="126720" imgH="17748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13554" y="4539593"/>
                        <a:ext cx="2159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Gauss - Seidel</a:t>
            </a:r>
            <a:endParaRPr lang="el-GR" dirty="0"/>
          </a:p>
        </p:txBody>
      </p:sp>
      <p:sp>
        <p:nvSpPr>
          <p:cNvPr id="3" name="2 - Θέση περιεχομένου"/>
          <p:cNvSpPr>
            <a:spLocks noGrp="1"/>
          </p:cNvSpPr>
          <p:nvPr>
            <p:ph idx="1"/>
          </p:nvPr>
        </p:nvSpPr>
        <p:spPr>
          <a:xfrm>
            <a:off x="457200" y="1617681"/>
            <a:ext cx="8229600" cy="4525963"/>
          </a:xfrm>
        </p:spPr>
        <p:txBody>
          <a:bodyPr>
            <a:normAutofit/>
          </a:bodyPr>
          <a:lstStyle/>
          <a:p>
            <a:pPr marL="0" indent="0">
              <a:spcBef>
                <a:spcPts val="800"/>
              </a:spcBef>
              <a:buNone/>
            </a:pPr>
            <a:r>
              <a:rPr lang="el-GR" sz="2400" dirty="0"/>
              <a:t>Η ικανή συνθήκη για τη σύγκλιση του επαναληπτικού σχήματος είναι το μητρώο      να έχει αυστηρά διαγώνια κυριαρχία κατά γραμμές ή κατά στήλες, ή να ισχύει ότι:</a:t>
            </a:r>
          </a:p>
          <a:p>
            <a:pPr>
              <a:spcBef>
                <a:spcPts val="800"/>
              </a:spcBef>
            </a:pPr>
            <a:endParaRPr lang="el-GR" sz="2400" dirty="0"/>
          </a:p>
          <a:p>
            <a:pPr>
              <a:spcBef>
                <a:spcPts val="600"/>
              </a:spcBef>
              <a:buNone/>
            </a:pPr>
            <a:r>
              <a:rPr lang="el-GR" sz="2400" dirty="0"/>
              <a:t>	</a:t>
            </a:r>
          </a:p>
          <a:p>
            <a:pPr>
              <a:spcBef>
                <a:spcPts val="600"/>
              </a:spcBef>
              <a:buNone/>
            </a:pPr>
            <a:r>
              <a:rPr lang="el-GR" sz="2400" dirty="0"/>
              <a:t>ενώ η αναγκαία και ικανή συνθήκη για τη σύγκλιση είναι η εξής:</a:t>
            </a:r>
          </a:p>
          <a:p>
            <a:endParaRPr lang="el-GR" sz="2400" dirty="0"/>
          </a:p>
        </p:txBody>
      </p:sp>
      <p:graphicFrame>
        <p:nvGraphicFramePr>
          <p:cNvPr id="123906" name="Object 2"/>
          <p:cNvGraphicFramePr>
            <a:graphicFrameLocks noChangeAspect="1"/>
          </p:cNvGraphicFramePr>
          <p:nvPr>
            <p:extLst>
              <p:ext uri="{D42A27DB-BD31-4B8C-83A1-F6EECF244321}">
                <p14:modId xmlns:p14="http://schemas.microsoft.com/office/powerpoint/2010/main" val="2164373630"/>
              </p:ext>
            </p:extLst>
          </p:nvPr>
        </p:nvGraphicFramePr>
        <p:xfrm>
          <a:off x="2538413" y="2925781"/>
          <a:ext cx="4067175" cy="660400"/>
        </p:xfrm>
        <a:graphic>
          <a:graphicData uri="http://schemas.openxmlformats.org/presentationml/2006/ole">
            <mc:AlternateContent xmlns:mc="http://schemas.openxmlformats.org/markup-compatibility/2006">
              <mc:Choice xmlns:v="urn:schemas-microsoft-com:vml" Requires="v">
                <p:oleObj name="Equation" r:id="rId2" imgW="2031840" imgH="330120" progId="Equation.DSMT4">
                  <p:embed/>
                </p:oleObj>
              </mc:Choice>
              <mc:Fallback>
                <p:oleObj name="Equation" r:id="rId2" imgW="2031840" imgH="3301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413" y="2925781"/>
                        <a:ext cx="4067175"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07" name="Object 3"/>
          <p:cNvGraphicFramePr>
            <a:graphicFrameLocks noChangeAspect="1"/>
          </p:cNvGraphicFramePr>
          <p:nvPr>
            <p:extLst>
              <p:ext uri="{D42A27DB-BD31-4B8C-83A1-F6EECF244321}">
                <p14:modId xmlns:p14="http://schemas.microsoft.com/office/powerpoint/2010/main" val="4293789797"/>
              </p:ext>
            </p:extLst>
          </p:nvPr>
        </p:nvGraphicFramePr>
        <p:xfrm>
          <a:off x="2096294" y="4252931"/>
          <a:ext cx="4951412" cy="658813"/>
        </p:xfrm>
        <a:graphic>
          <a:graphicData uri="http://schemas.openxmlformats.org/presentationml/2006/ole">
            <mc:AlternateContent xmlns:mc="http://schemas.openxmlformats.org/markup-compatibility/2006">
              <mc:Choice xmlns:v="urn:schemas-microsoft-com:vml" Requires="v">
                <p:oleObj name="Equation" r:id="rId4" imgW="2476440" imgH="330120" progId="Equation.DSMT4">
                  <p:embed/>
                </p:oleObj>
              </mc:Choice>
              <mc:Fallback>
                <p:oleObj name="Equation" r:id="rId4" imgW="2476440" imgH="3301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6294" y="4252931"/>
                        <a:ext cx="4951412"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08" name="Object 4"/>
          <p:cNvGraphicFramePr>
            <a:graphicFrameLocks noChangeAspect="1"/>
          </p:cNvGraphicFramePr>
          <p:nvPr>
            <p:extLst>
              <p:ext uri="{D42A27DB-BD31-4B8C-83A1-F6EECF244321}">
                <p14:modId xmlns:p14="http://schemas.microsoft.com/office/powerpoint/2010/main" val="3901232012"/>
              </p:ext>
            </p:extLst>
          </p:nvPr>
        </p:nvGraphicFramePr>
        <p:xfrm>
          <a:off x="2577382" y="2040299"/>
          <a:ext cx="306388" cy="331788"/>
        </p:xfrm>
        <a:graphic>
          <a:graphicData uri="http://schemas.openxmlformats.org/presentationml/2006/ole">
            <mc:AlternateContent xmlns:mc="http://schemas.openxmlformats.org/markup-compatibility/2006">
              <mc:Choice xmlns:v="urn:schemas-microsoft-com:vml" Requires="v">
                <p:oleObj name="Equation" r:id="rId6" imgW="152280" imgH="164880" progId="Equation.DSMT4">
                  <p:embed/>
                </p:oleObj>
              </mc:Choice>
              <mc:Fallback>
                <p:oleObj name="Equation" r:id="rId6" imgW="152280" imgH="1648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7382" y="2040299"/>
                        <a:ext cx="30638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Μέθοδος του </a:t>
            </a:r>
            <a:r>
              <a:rPr lang="en-US" dirty="0"/>
              <a:t>Jacobi </a:t>
            </a:r>
            <a:r>
              <a:rPr lang="el-GR" dirty="0"/>
              <a:t>και Μέθοδος των </a:t>
            </a:r>
            <a:r>
              <a:rPr lang="en-US" dirty="0"/>
              <a:t>Gauss – Seidel</a:t>
            </a:r>
            <a:endParaRPr lang="el-GR" dirty="0"/>
          </a:p>
        </p:txBody>
      </p:sp>
      <p:sp>
        <p:nvSpPr>
          <p:cNvPr id="3" name="2 - Θέση περιεχομένου"/>
          <p:cNvSpPr>
            <a:spLocks noGrp="1"/>
          </p:cNvSpPr>
          <p:nvPr>
            <p:ph idx="1"/>
          </p:nvPr>
        </p:nvSpPr>
        <p:spPr>
          <a:xfrm>
            <a:off x="457200" y="3714752"/>
            <a:ext cx="8229600" cy="2482849"/>
          </a:xfrm>
        </p:spPr>
        <p:txBody>
          <a:bodyPr>
            <a:normAutofit/>
          </a:bodyPr>
          <a:lstStyle/>
          <a:p>
            <a:pPr>
              <a:spcBef>
                <a:spcPts val="600"/>
              </a:spcBef>
            </a:pPr>
            <a:r>
              <a:rPr lang="el-GR" sz="1800" dirty="0"/>
              <a:t>Για την εύρεση της συνιστώσας           της νέας επανάληψης </a:t>
            </a:r>
          </a:p>
          <a:p>
            <a:pPr lvl="1">
              <a:spcBef>
                <a:spcPts val="600"/>
              </a:spcBef>
            </a:pPr>
            <a:r>
              <a:rPr lang="el-GR" sz="1600" dirty="0"/>
              <a:t>στη μέθοδο </a:t>
            </a:r>
            <a:r>
              <a:rPr lang="en-US" sz="1600" dirty="0"/>
              <a:t>Jacobi </a:t>
            </a:r>
            <a:r>
              <a:rPr lang="el-GR" sz="1600" dirty="0"/>
              <a:t>χρησιμοποιούνται όλες οι συνιστώσες</a:t>
            </a:r>
          </a:p>
          <a:p>
            <a:pPr lvl="1">
              <a:spcBef>
                <a:spcPts val="600"/>
              </a:spcBef>
            </a:pPr>
            <a:r>
              <a:rPr lang="el-GR" sz="1600" dirty="0"/>
              <a:t>στη μέθοδο </a:t>
            </a:r>
            <a:r>
              <a:rPr lang="en-US" sz="1600" dirty="0"/>
              <a:t>Gauss – Seidel </a:t>
            </a:r>
            <a:r>
              <a:rPr lang="el-GR" sz="1600" dirty="0"/>
              <a:t>χρησιμοποιούνται οι συνιστώσες                                   της τρέχουσας επανάληψης και οι συνιστώσες                                   της προηγούμενης επανάληψης.</a:t>
            </a:r>
          </a:p>
          <a:p>
            <a:pPr>
              <a:spcBef>
                <a:spcPts val="1200"/>
              </a:spcBef>
            </a:pPr>
            <a:r>
              <a:rPr lang="el-GR" sz="1800" dirty="0"/>
              <a:t>Εκτελώντας τη μέθοδο </a:t>
            </a:r>
            <a:r>
              <a:rPr lang="en-US" sz="1800" dirty="0"/>
              <a:t>Jacobi </a:t>
            </a:r>
            <a:r>
              <a:rPr lang="el-GR" sz="1800" dirty="0"/>
              <a:t>σε έναν υπολογιστή με παράλληλη αρχιτεκτονική, είναι δυνατόν όλες οι συνιστώσες της νέας επανάληψης να βρεθούν σε ένα χρονικό βήμα από όλες της προηγούμενης επανάληψης.</a:t>
            </a:r>
          </a:p>
        </p:txBody>
      </p:sp>
      <p:graphicFrame>
        <p:nvGraphicFramePr>
          <p:cNvPr id="126978" name="Object 2"/>
          <p:cNvGraphicFramePr>
            <a:graphicFrameLocks noChangeAspect="1"/>
          </p:cNvGraphicFramePr>
          <p:nvPr>
            <p:extLst>
              <p:ext uri="{D42A27DB-BD31-4B8C-83A1-F6EECF244321}">
                <p14:modId xmlns:p14="http://schemas.microsoft.com/office/powerpoint/2010/main" val="2103234414"/>
              </p:ext>
            </p:extLst>
          </p:nvPr>
        </p:nvGraphicFramePr>
        <p:xfrm>
          <a:off x="2219353" y="1643050"/>
          <a:ext cx="6424613" cy="1871662"/>
        </p:xfrm>
        <a:graphic>
          <a:graphicData uri="http://schemas.openxmlformats.org/presentationml/2006/ole">
            <mc:AlternateContent xmlns:mc="http://schemas.openxmlformats.org/markup-compatibility/2006">
              <mc:Choice xmlns:v="urn:schemas-microsoft-com:vml" Requires="v">
                <p:oleObj name="Equation" r:id="rId2" imgW="4012920" imgH="1168200" progId="Equation.DSMT4">
                  <p:embed/>
                </p:oleObj>
              </mc:Choice>
              <mc:Fallback>
                <p:oleObj name="Equation" r:id="rId2" imgW="4012920" imgH="1168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353" y="1643050"/>
                        <a:ext cx="6424613"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0" name="Object 4"/>
          <p:cNvGraphicFramePr>
            <a:graphicFrameLocks noChangeAspect="1"/>
          </p:cNvGraphicFramePr>
          <p:nvPr>
            <p:extLst>
              <p:ext uri="{D42A27DB-BD31-4B8C-83A1-F6EECF244321}">
                <p14:modId xmlns:p14="http://schemas.microsoft.com/office/powerpoint/2010/main" val="3878327775"/>
              </p:ext>
            </p:extLst>
          </p:nvPr>
        </p:nvGraphicFramePr>
        <p:xfrm>
          <a:off x="3855330" y="3690237"/>
          <a:ext cx="528638" cy="407987"/>
        </p:xfrm>
        <a:graphic>
          <a:graphicData uri="http://schemas.openxmlformats.org/presentationml/2006/ole">
            <mc:AlternateContent xmlns:mc="http://schemas.openxmlformats.org/markup-compatibility/2006">
              <mc:Choice xmlns:v="urn:schemas-microsoft-com:vml" Requires="v">
                <p:oleObj name="Equation" r:id="rId4" imgW="330120" imgH="253800" progId="Equation.DSMT4">
                  <p:embed/>
                </p:oleObj>
              </mc:Choice>
              <mc:Fallback>
                <p:oleObj name="Equation" r:id="rId4" imgW="330120" imgH="253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5330" y="3690237"/>
                        <a:ext cx="528638"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 TextBox"/>
          <p:cNvSpPr txBox="1"/>
          <p:nvPr/>
        </p:nvSpPr>
        <p:spPr>
          <a:xfrm>
            <a:off x="745305" y="1885074"/>
            <a:ext cx="1071570" cy="646331"/>
          </a:xfrm>
          <a:prstGeom prst="rect">
            <a:avLst/>
          </a:prstGeom>
          <a:noFill/>
        </p:spPr>
        <p:txBody>
          <a:bodyPr wrap="square" rtlCol="0">
            <a:spAutoFit/>
          </a:bodyPr>
          <a:lstStyle/>
          <a:p>
            <a:pPr algn="ctr"/>
            <a:r>
              <a:rPr lang="el-GR" dirty="0"/>
              <a:t>Μέθοδος </a:t>
            </a:r>
            <a:r>
              <a:rPr lang="en-US" dirty="0"/>
              <a:t>Jacobi</a:t>
            </a:r>
            <a:endParaRPr lang="el-GR" dirty="0"/>
          </a:p>
        </p:txBody>
      </p:sp>
      <p:sp>
        <p:nvSpPr>
          <p:cNvPr id="8" name="7 - TextBox"/>
          <p:cNvSpPr txBox="1"/>
          <p:nvPr/>
        </p:nvSpPr>
        <p:spPr>
          <a:xfrm>
            <a:off x="500034" y="2780506"/>
            <a:ext cx="1562112" cy="646331"/>
          </a:xfrm>
          <a:prstGeom prst="rect">
            <a:avLst/>
          </a:prstGeom>
          <a:noFill/>
        </p:spPr>
        <p:txBody>
          <a:bodyPr wrap="square" rtlCol="0">
            <a:spAutoFit/>
          </a:bodyPr>
          <a:lstStyle/>
          <a:p>
            <a:pPr algn="ctr"/>
            <a:r>
              <a:rPr lang="el-GR" dirty="0"/>
              <a:t>Μέθοδος </a:t>
            </a:r>
            <a:r>
              <a:rPr lang="en-US" dirty="0"/>
              <a:t>Gauss – Seidel</a:t>
            </a:r>
            <a:endParaRPr lang="el-GR" dirty="0"/>
          </a:p>
        </p:txBody>
      </p:sp>
      <p:graphicFrame>
        <p:nvGraphicFramePr>
          <p:cNvPr id="126981" name="Object 5"/>
          <p:cNvGraphicFramePr>
            <a:graphicFrameLocks noChangeAspect="1"/>
          </p:cNvGraphicFramePr>
          <p:nvPr>
            <p:extLst>
              <p:ext uri="{D42A27DB-BD31-4B8C-83A1-F6EECF244321}">
                <p14:modId xmlns:p14="http://schemas.microsoft.com/office/powerpoint/2010/main" val="1042624991"/>
              </p:ext>
            </p:extLst>
          </p:nvPr>
        </p:nvGraphicFramePr>
        <p:xfrm>
          <a:off x="6120009" y="4065595"/>
          <a:ext cx="1249362" cy="363537"/>
        </p:xfrm>
        <a:graphic>
          <a:graphicData uri="http://schemas.openxmlformats.org/presentationml/2006/ole">
            <mc:AlternateContent xmlns:mc="http://schemas.openxmlformats.org/markup-compatibility/2006">
              <mc:Choice xmlns:v="urn:schemas-microsoft-com:vml" Requires="v">
                <p:oleObj name="Equation" r:id="rId6" imgW="914400" imgH="266400" progId="Equation.DSMT4">
                  <p:embed/>
                </p:oleObj>
              </mc:Choice>
              <mc:Fallback>
                <p:oleObj name="Equation" r:id="rId6" imgW="914400" imgH="266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0009" y="4065595"/>
                        <a:ext cx="1249362"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2" name="Object 6"/>
          <p:cNvGraphicFramePr>
            <a:graphicFrameLocks noChangeAspect="1"/>
          </p:cNvGraphicFramePr>
          <p:nvPr>
            <p:extLst>
              <p:ext uri="{D42A27DB-BD31-4B8C-83A1-F6EECF244321}">
                <p14:modId xmlns:p14="http://schemas.microsoft.com/office/powerpoint/2010/main" val="3063782574"/>
              </p:ext>
            </p:extLst>
          </p:nvPr>
        </p:nvGraphicFramePr>
        <p:xfrm>
          <a:off x="6369239" y="4366340"/>
          <a:ext cx="1468438" cy="363537"/>
        </p:xfrm>
        <a:graphic>
          <a:graphicData uri="http://schemas.openxmlformats.org/presentationml/2006/ole">
            <mc:AlternateContent xmlns:mc="http://schemas.openxmlformats.org/markup-compatibility/2006">
              <mc:Choice xmlns:v="urn:schemas-microsoft-com:vml" Requires="v">
                <p:oleObj name="Equation" r:id="rId8" imgW="1079280" imgH="266400" progId="Equation.DSMT4">
                  <p:embed/>
                </p:oleObj>
              </mc:Choice>
              <mc:Fallback>
                <p:oleObj name="Equation" r:id="rId8" imgW="1079280" imgH="2664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69239" y="4366340"/>
                        <a:ext cx="1468438"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3" name="Object 7"/>
          <p:cNvGraphicFramePr>
            <a:graphicFrameLocks noChangeAspect="1"/>
          </p:cNvGraphicFramePr>
          <p:nvPr>
            <p:extLst>
              <p:ext uri="{D42A27DB-BD31-4B8C-83A1-F6EECF244321}">
                <p14:modId xmlns:p14="http://schemas.microsoft.com/office/powerpoint/2010/main" val="3068300017"/>
              </p:ext>
            </p:extLst>
          </p:nvPr>
        </p:nvGraphicFramePr>
        <p:xfrm>
          <a:off x="4915618" y="4622105"/>
          <a:ext cx="1457325" cy="363538"/>
        </p:xfrm>
        <a:graphic>
          <a:graphicData uri="http://schemas.openxmlformats.org/presentationml/2006/ole">
            <mc:AlternateContent xmlns:mc="http://schemas.openxmlformats.org/markup-compatibility/2006">
              <mc:Choice xmlns:v="urn:schemas-microsoft-com:vml" Requires="v">
                <p:oleObj name="Equation" r:id="rId10" imgW="1066680" imgH="266400" progId="Equation.DSMT4">
                  <p:embed/>
                </p:oleObj>
              </mc:Choice>
              <mc:Fallback>
                <p:oleObj name="Equation" r:id="rId10" imgW="1066680" imgH="2664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15618" y="4622105"/>
                        <a:ext cx="14573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Μέθοδος του </a:t>
            </a:r>
            <a:r>
              <a:rPr lang="en-US" dirty="0"/>
              <a:t>Jacobi </a:t>
            </a:r>
            <a:r>
              <a:rPr lang="el-GR" dirty="0"/>
              <a:t>και Μέθοδος των </a:t>
            </a:r>
            <a:r>
              <a:rPr lang="en-US" dirty="0"/>
              <a:t>Gauss – Seidel</a:t>
            </a:r>
            <a:endParaRPr lang="el-GR" dirty="0"/>
          </a:p>
        </p:txBody>
      </p:sp>
      <p:sp>
        <p:nvSpPr>
          <p:cNvPr id="3" name="2 - Θέση περιεχομένου"/>
          <p:cNvSpPr>
            <a:spLocks noGrp="1"/>
          </p:cNvSpPr>
          <p:nvPr>
            <p:ph idx="1"/>
          </p:nvPr>
        </p:nvSpPr>
        <p:spPr>
          <a:xfrm>
            <a:off x="457200" y="1714488"/>
            <a:ext cx="8229600" cy="4525963"/>
          </a:xfrm>
        </p:spPr>
        <p:txBody>
          <a:bodyPr>
            <a:normAutofit/>
          </a:bodyPr>
          <a:lstStyle/>
          <a:p>
            <a:pPr marL="0" indent="0">
              <a:buNone/>
            </a:pPr>
            <a:r>
              <a:rPr lang="el-GR" sz="2400" b="1" dirty="0"/>
              <a:t>Εφαρμογή: </a:t>
            </a:r>
            <a:r>
              <a:rPr lang="el-GR" sz="2400" dirty="0"/>
              <a:t>Θα εφαρμόσουμε τη μέθοδο του </a:t>
            </a:r>
            <a:r>
              <a:rPr lang="en-US" sz="2400" dirty="0"/>
              <a:t>Jacobi </a:t>
            </a:r>
            <a:r>
              <a:rPr lang="el-GR" sz="2400" dirty="0"/>
              <a:t>για να επιλύσουμε το παρακάτω σύστημα των γραμμικών εξισώσεων:</a:t>
            </a:r>
          </a:p>
          <a:p>
            <a:pPr marL="0" indent="0">
              <a:buNone/>
            </a:pPr>
            <a:endParaRPr lang="el-GR" sz="2400" dirty="0"/>
          </a:p>
          <a:p>
            <a:pPr marL="0" indent="0">
              <a:buNone/>
            </a:pPr>
            <a:endParaRPr lang="el-GR" sz="2400" dirty="0"/>
          </a:p>
          <a:p>
            <a:pPr marL="0" indent="0">
              <a:buNone/>
            </a:pPr>
            <a:endParaRPr lang="el-GR" sz="2400" dirty="0"/>
          </a:p>
          <a:p>
            <a:pPr marL="0" indent="0">
              <a:spcBef>
                <a:spcPts val="2400"/>
              </a:spcBef>
              <a:buNone/>
            </a:pPr>
            <a:r>
              <a:rPr lang="el-GR" sz="2400" dirty="0"/>
              <a:t>χρησιμοποιώντας ως αρχική εκτίμηση της λύσης την</a:t>
            </a:r>
          </a:p>
        </p:txBody>
      </p:sp>
      <p:graphicFrame>
        <p:nvGraphicFramePr>
          <p:cNvPr id="129026" name="Object 2"/>
          <p:cNvGraphicFramePr>
            <a:graphicFrameLocks noChangeAspect="1"/>
          </p:cNvGraphicFramePr>
          <p:nvPr>
            <p:extLst>
              <p:ext uri="{D42A27DB-BD31-4B8C-83A1-F6EECF244321}">
                <p14:modId xmlns:p14="http://schemas.microsoft.com/office/powerpoint/2010/main" val="2087708457"/>
              </p:ext>
            </p:extLst>
          </p:nvPr>
        </p:nvGraphicFramePr>
        <p:xfrm>
          <a:off x="3286116" y="2615309"/>
          <a:ext cx="2184400" cy="1371600"/>
        </p:xfrm>
        <a:graphic>
          <a:graphicData uri="http://schemas.openxmlformats.org/presentationml/2006/ole">
            <mc:AlternateContent xmlns:mc="http://schemas.openxmlformats.org/markup-compatibility/2006">
              <mc:Choice xmlns:v="urn:schemas-microsoft-com:vml" Requires="v">
                <p:oleObj name="Equation" r:id="rId2" imgW="1091880" imgH="685800" progId="Equation.DSMT4">
                  <p:embed/>
                </p:oleObj>
              </mc:Choice>
              <mc:Fallback>
                <p:oleObj name="Equation" r:id="rId2" imgW="1091880" imgH="685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16" y="2615309"/>
                        <a:ext cx="2184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7" name="Object 3"/>
          <p:cNvGraphicFramePr>
            <a:graphicFrameLocks noChangeAspect="1"/>
          </p:cNvGraphicFramePr>
          <p:nvPr>
            <p:extLst>
              <p:ext uri="{D42A27DB-BD31-4B8C-83A1-F6EECF244321}">
                <p14:modId xmlns:p14="http://schemas.microsoft.com/office/powerpoint/2010/main" val="1655372818"/>
              </p:ext>
            </p:extLst>
          </p:nvPr>
        </p:nvGraphicFramePr>
        <p:xfrm>
          <a:off x="7061218" y="4028361"/>
          <a:ext cx="1749425" cy="557213"/>
        </p:xfrm>
        <a:graphic>
          <a:graphicData uri="http://schemas.openxmlformats.org/presentationml/2006/ole">
            <mc:AlternateContent xmlns:mc="http://schemas.openxmlformats.org/markup-compatibility/2006">
              <mc:Choice xmlns:v="urn:schemas-microsoft-com:vml" Requires="v">
                <p:oleObj name="Equation" r:id="rId4" imgW="876240" imgH="279360" progId="Equation.DSMT4">
                  <p:embed/>
                </p:oleObj>
              </mc:Choice>
              <mc:Fallback>
                <p:oleObj name="Equation" r:id="rId4" imgW="876240" imgH="2793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1218" y="4028361"/>
                        <a:ext cx="1749425"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Μέθοδος του </a:t>
            </a:r>
            <a:r>
              <a:rPr lang="en-US" dirty="0"/>
              <a:t>Jacobi </a:t>
            </a:r>
            <a:r>
              <a:rPr lang="el-GR" dirty="0"/>
              <a:t>και Μέθοδος των </a:t>
            </a:r>
            <a:r>
              <a:rPr lang="en-US" dirty="0"/>
              <a:t>Gauss – Seidel</a:t>
            </a:r>
            <a:endParaRPr lang="el-GR" dirty="0"/>
          </a:p>
        </p:txBody>
      </p:sp>
      <p:sp>
        <p:nvSpPr>
          <p:cNvPr id="3" name="2 - Θέση περιεχομένου"/>
          <p:cNvSpPr>
            <a:spLocks noGrp="1"/>
          </p:cNvSpPr>
          <p:nvPr>
            <p:ph idx="1"/>
          </p:nvPr>
        </p:nvSpPr>
        <p:spPr>
          <a:xfrm>
            <a:off x="457200" y="1357200"/>
            <a:ext cx="8229600" cy="4770000"/>
          </a:xfrm>
        </p:spPr>
        <p:txBody>
          <a:bodyPr>
            <a:normAutofit/>
          </a:bodyPr>
          <a:lstStyle/>
          <a:p>
            <a:pPr>
              <a:buNone/>
            </a:pPr>
            <a:r>
              <a:rPr lang="el-GR" sz="2000" b="1" dirty="0"/>
              <a:t>Λύση:</a:t>
            </a:r>
          </a:p>
          <a:p>
            <a:pPr marL="0" indent="0">
              <a:spcBef>
                <a:spcPts val="600"/>
              </a:spcBef>
              <a:buNone/>
            </a:pPr>
            <a:r>
              <a:rPr lang="el-GR" sz="2000" dirty="0"/>
              <a:t>Το μητρώο των συντελεστών των αγνώστων και το σταθερό διάνυσμα είναι:</a:t>
            </a:r>
          </a:p>
          <a:p>
            <a:pPr>
              <a:spcBef>
                <a:spcPts val="600"/>
              </a:spcBef>
            </a:pPr>
            <a:endParaRPr lang="el-GR" sz="2000" dirty="0"/>
          </a:p>
          <a:p>
            <a:pPr>
              <a:spcBef>
                <a:spcPts val="600"/>
              </a:spcBef>
              <a:buNone/>
            </a:pPr>
            <a:endParaRPr lang="el-GR" sz="2000" dirty="0"/>
          </a:p>
          <a:p>
            <a:pPr>
              <a:spcBef>
                <a:spcPts val="3000"/>
              </a:spcBef>
              <a:buNone/>
            </a:pPr>
            <a:r>
              <a:rPr lang="el-GR" sz="2000" dirty="0"/>
              <a:t>Διασπάμε το μητρώο       σε                              όπου:</a:t>
            </a:r>
          </a:p>
          <a:p>
            <a:pPr>
              <a:spcBef>
                <a:spcPts val="600"/>
              </a:spcBef>
            </a:pPr>
            <a:endParaRPr lang="el-GR" sz="2000" b="1" dirty="0"/>
          </a:p>
          <a:p>
            <a:pPr>
              <a:spcBef>
                <a:spcPts val="600"/>
              </a:spcBef>
            </a:pPr>
            <a:endParaRPr lang="el-GR" sz="2000" dirty="0"/>
          </a:p>
          <a:p>
            <a:pPr>
              <a:spcBef>
                <a:spcPts val="4200"/>
              </a:spcBef>
              <a:buNone/>
            </a:pPr>
            <a:r>
              <a:rPr lang="el-GR" sz="2000" dirty="0"/>
              <a:t>Οπότε το επαναληπτικό μητρώο       είναι:</a:t>
            </a:r>
          </a:p>
        </p:txBody>
      </p:sp>
      <p:graphicFrame>
        <p:nvGraphicFramePr>
          <p:cNvPr id="130050" name="Object 2"/>
          <p:cNvGraphicFramePr>
            <a:graphicFrameLocks noChangeAspect="1"/>
          </p:cNvGraphicFramePr>
          <p:nvPr>
            <p:extLst>
              <p:ext uri="{D42A27DB-BD31-4B8C-83A1-F6EECF244321}">
                <p14:modId xmlns:p14="http://schemas.microsoft.com/office/powerpoint/2010/main" val="3636006611"/>
              </p:ext>
            </p:extLst>
          </p:nvPr>
        </p:nvGraphicFramePr>
        <p:xfrm>
          <a:off x="3305175" y="2071678"/>
          <a:ext cx="2533650" cy="1065212"/>
        </p:xfrm>
        <a:graphic>
          <a:graphicData uri="http://schemas.openxmlformats.org/presentationml/2006/ole">
            <mc:AlternateContent xmlns:mc="http://schemas.openxmlformats.org/markup-compatibility/2006">
              <mc:Choice xmlns:v="urn:schemas-microsoft-com:vml" Requires="v">
                <p:oleObj name="Equation" r:id="rId2" imgW="1688760" imgH="711000" progId="Equation.DSMT4">
                  <p:embed/>
                </p:oleObj>
              </mc:Choice>
              <mc:Fallback>
                <p:oleObj name="Equation" r:id="rId2" imgW="1688760" imgH="711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175" y="2071678"/>
                        <a:ext cx="2533650" cy="106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1" name="Object 3"/>
          <p:cNvGraphicFramePr>
            <a:graphicFrameLocks noChangeAspect="1"/>
          </p:cNvGraphicFramePr>
          <p:nvPr>
            <p:extLst>
              <p:ext uri="{D42A27DB-BD31-4B8C-83A1-F6EECF244321}">
                <p14:modId xmlns:p14="http://schemas.microsoft.com/office/powerpoint/2010/main" val="246832182"/>
              </p:ext>
            </p:extLst>
          </p:nvPr>
        </p:nvGraphicFramePr>
        <p:xfrm>
          <a:off x="2792305" y="3233560"/>
          <a:ext cx="261938" cy="279400"/>
        </p:xfrm>
        <a:graphic>
          <a:graphicData uri="http://schemas.openxmlformats.org/presentationml/2006/ole">
            <mc:AlternateContent xmlns:mc="http://schemas.openxmlformats.org/markup-compatibility/2006">
              <mc:Choice xmlns:v="urn:schemas-microsoft-com:vml" Requires="v">
                <p:oleObj name="Equation" r:id="rId4" imgW="152280" imgH="164880" progId="Equation.DSMT4">
                  <p:embed/>
                </p:oleObj>
              </mc:Choice>
              <mc:Fallback>
                <p:oleObj name="Equation" r:id="rId4" imgW="152280" imgH="164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2305" y="3233560"/>
                        <a:ext cx="261938"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2" name="Object 4"/>
          <p:cNvGraphicFramePr>
            <a:graphicFrameLocks noChangeAspect="1"/>
          </p:cNvGraphicFramePr>
          <p:nvPr>
            <p:extLst>
              <p:ext uri="{D42A27DB-BD31-4B8C-83A1-F6EECF244321}">
                <p14:modId xmlns:p14="http://schemas.microsoft.com/office/powerpoint/2010/main" val="3544203357"/>
              </p:ext>
            </p:extLst>
          </p:nvPr>
        </p:nvGraphicFramePr>
        <p:xfrm>
          <a:off x="3422503" y="3232071"/>
          <a:ext cx="1576388" cy="346075"/>
        </p:xfrm>
        <a:graphic>
          <a:graphicData uri="http://schemas.openxmlformats.org/presentationml/2006/ole">
            <mc:AlternateContent xmlns:mc="http://schemas.openxmlformats.org/markup-compatibility/2006">
              <mc:Choice xmlns:v="urn:schemas-microsoft-com:vml" Requires="v">
                <p:oleObj name="Equation" r:id="rId6" imgW="927000" imgH="203040" progId="Equation.DSMT4">
                  <p:embed/>
                </p:oleObj>
              </mc:Choice>
              <mc:Fallback>
                <p:oleObj name="Equation" r:id="rId6" imgW="927000" imgH="203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2503" y="3232071"/>
                        <a:ext cx="1576388"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3" name="Object 5"/>
          <p:cNvGraphicFramePr>
            <a:graphicFrameLocks noChangeAspect="1"/>
          </p:cNvGraphicFramePr>
          <p:nvPr>
            <p:extLst>
              <p:ext uri="{D42A27DB-BD31-4B8C-83A1-F6EECF244321}">
                <p14:modId xmlns:p14="http://schemas.microsoft.com/office/powerpoint/2010/main" val="1604190294"/>
              </p:ext>
            </p:extLst>
          </p:nvPr>
        </p:nvGraphicFramePr>
        <p:xfrm>
          <a:off x="1921669" y="3628321"/>
          <a:ext cx="5300662" cy="1068387"/>
        </p:xfrm>
        <a:graphic>
          <a:graphicData uri="http://schemas.openxmlformats.org/presentationml/2006/ole">
            <mc:AlternateContent xmlns:mc="http://schemas.openxmlformats.org/markup-compatibility/2006">
              <mc:Choice xmlns:v="urn:schemas-microsoft-com:vml" Requires="v">
                <p:oleObj name="Equation" r:id="rId8" imgW="3530520" imgH="711000" progId="Equation.DSMT4">
                  <p:embed/>
                </p:oleObj>
              </mc:Choice>
              <mc:Fallback>
                <p:oleObj name="Equation" r:id="rId8" imgW="3530520" imgH="7110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1669" y="3628321"/>
                        <a:ext cx="5300662"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4" name="Object 6"/>
          <p:cNvGraphicFramePr>
            <a:graphicFrameLocks noChangeAspect="1"/>
          </p:cNvGraphicFramePr>
          <p:nvPr>
            <p:extLst>
              <p:ext uri="{D42A27DB-BD31-4B8C-83A1-F6EECF244321}">
                <p14:modId xmlns:p14="http://schemas.microsoft.com/office/powerpoint/2010/main" val="1810165895"/>
              </p:ext>
            </p:extLst>
          </p:nvPr>
        </p:nvGraphicFramePr>
        <p:xfrm>
          <a:off x="3008313" y="5117230"/>
          <a:ext cx="3127375" cy="1068388"/>
        </p:xfrm>
        <a:graphic>
          <a:graphicData uri="http://schemas.openxmlformats.org/presentationml/2006/ole">
            <mc:AlternateContent xmlns:mc="http://schemas.openxmlformats.org/markup-compatibility/2006">
              <mc:Choice xmlns:v="urn:schemas-microsoft-com:vml" Requires="v">
                <p:oleObj name="Equation" r:id="rId10" imgW="2082600" imgH="711000" progId="Equation.DSMT4">
                  <p:embed/>
                </p:oleObj>
              </mc:Choice>
              <mc:Fallback>
                <p:oleObj name="Equation" r:id="rId10" imgW="2082600" imgH="7110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08313" y="5117230"/>
                        <a:ext cx="3127375"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5" name="Object 7"/>
          <p:cNvGraphicFramePr>
            <a:graphicFrameLocks noChangeAspect="1"/>
          </p:cNvGraphicFramePr>
          <p:nvPr>
            <p:extLst>
              <p:ext uri="{D42A27DB-BD31-4B8C-83A1-F6EECF244321}">
                <p14:modId xmlns:p14="http://schemas.microsoft.com/office/powerpoint/2010/main" val="3571866810"/>
              </p:ext>
            </p:extLst>
          </p:nvPr>
        </p:nvGraphicFramePr>
        <p:xfrm>
          <a:off x="3969982" y="4808900"/>
          <a:ext cx="252413" cy="298450"/>
        </p:xfrm>
        <a:graphic>
          <a:graphicData uri="http://schemas.openxmlformats.org/presentationml/2006/ole">
            <mc:AlternateContent xmlns:mc="http://schemas.openxmlformats.org/markup-compatibility/2006">
              <mc:Choice xmlns:v="urn:schemas-microsoft-com:vml" Requires="v">
                <p:oleObj name="Equation" r:id="rId12" imgW="139680" imgH="164880" progId="Equation.DSMT4">
                  <p:embed/>
                </p:oleObj>
              </mc:Choice>
              <mc:Fallback>
                <p:oleObj name="Equation" r:id="rId12" imgW="139680" imgH="1648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69982" y="4808900"/>
                        <a:ext cx="2524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Μέθοδος του </a:t>
            </a:r>
            <a:r>
              <a:rPr lang="en-US" dirty="0"/>
              <a:t>Jacobi </a:t>
            </a:r>
            <a:r>
              <a:rPr lang="el-GR" dirty="0"/>
              <a:t>και Μέθοδος των </a:t>
            </a:r>
            <a:r>
              <a:rPr lang="en-US" dirty="0"/>
              <a:t>Gauss – Seidel</a:t>
            </a:r>
            <a:endParaRPr lang="el-GR" dirty="0"/>
          </a:p>
        </p:txBody>
      </p:sp>
      <p:sp>
        <p:nvSpPr>
          <p:cNvPr id="3" name="2 - Θέση περιεχομένου"/>
          <p:cNvSpPr>
            <a:spLocks noGrp="1"/>
          </p:cNvSpPr>
          <p:nvPr>
            <p:ph idx="1"/>
          </p:nvPr>
        </p:nvSpPr>
        <p:spPr>
          <a:xfrm>
            <a:off x="457200" y="1516520"/>
            <a:ext cx="8229600" cy="4770000"/>
          </a:xfrm>
        </p:spPr>
        <p:txBody>
          <a:bodyPr>
            <a:normAutofit/>
          </a:bodyPr>
          <a:lstStyle/>
          <a:p>
            <a:pPr>
              <a:spcBef>
                <a:spcPts val="600"/>
              </a:spcBef>
              <a:buNone/>
            </a:pPr>
            <a:r>
              <a:rPr lang="el-GR" sz="2000" b="1" dirty="0"/>
              <a:t>Σύγκλιση μεθόδου</a:t>
            </a:r>
          </a:p>
          <a:p>
            <a:pPr marL="0" indent="0">
              <a:spcBef>
                <a:spcPts val="600"/>
              </a:spcBef>
              <a:buNone/>
            </a:pPr>
            <a:r>
              <a:rPr lang="el-GR" sz="2000" dirty="0"/>
              <a:t>Το μητρώο      δεν έχει αυστηρά διαγώνια κυριαρχία κατά γραμμές ή κατά στήλες και, επιπλέον, για το επαναληπτικό μητρώο      ισχύει ότι:</a:t>
            </a:r>
          </a:p>
          <a:p>
            <a:pPr marL="0" indent="0">
              <a:spcBef>
                <a:spcPts val="600"/>
              </a:spcBef>
              <a:buNone/>
            </a:pPr>
            <a:endParaRPr lang="el-GR" sz="2000" dirty="0"/>
          </a:p>
          <a:p>
            <a:pPr marL="0" indent="0">
              <a:spcBef>
                <a:spcPts val="1200"/>
              </a:spcBef>
              <a:spcAft>
                <a:spcPts val="1200"/>
              </a:spcAft>
              <a:buNone/>
            </a:pPr>
            <a:r>
              <a:rPr lang="el-GR" sz="2000" dirty="0"/>
              <a:t>επομένως δεν μπορούμε να συμπεράνουμε ότι η μέθοδος συγκλίνει.</a:t>
            </a:r>
          </a:p>
          <a:p>
            <a:pPr marL="0" indent="0">
              <a:spcBef>
                <a:spcPts val="0"/>
              </a:spcBef>
              <a:buNone/>
            </a:pPr>
            <a:r>
              <a:rPr lang="el-GR" sz="2000" u="sng" dirty="0"/>
              <a:t>Υπολογισμός της φασματικής ακτίνας του μητρώου</a:t>
            </a:r>
          </a:p>
          <a:p>
            <a:pPr marL="0" indent="0">
              <a:spcBef>
                <a:spcPts val="600"/>
              </a:spcBef>
              <a:buNone/>
            </a:pPr>
            <a:r>
              <a:rPr lang="el-GR" sz="2000" dirty="0"/>
              <a:t>Από την εξίσωση                              έχουμε ότι:</a:t>
            </a:r>
          </a:p>
          <a:p>
            <a:pPr marL="0" indent="0">
              <a:spcBef>
                <a:spcPts val="600"/>
              </a:spcBef>
              <a:buNone/>
            </a:pPr>
            <a:endParaRPr lang="el-GR" sz="2000" dirty="0"/>
          </a:p>
          <a:p>
            <a:pPr marL="0" indent="0">
              <a:spcBef>
                <a:spcPts val="1200"/>
              </a:spcBef>
              <a:buNone/>
            </a:pPr>
            <a:r>
              <a:rPr lang="el-GR" sz="2000" dirty="0"/>
              <a:t>Επομένως, οι </a:t>
            </a:r>
            <a:r>
              <a:rPr lang="el-GR" sz="2000" dirty="0" err="1"/>
              <a:t>ιδιοτιμές</a:t>
            </a:r>
            <a:r>
              <a:rPr lang="el-GR" sz="2000" dirty="0"/>
              <a:t> είναι                                 οπότε:</a:t>
            </a:r>
          </a:p>
          <a:p>
            <a:pPr marL="0" indent="0">
              <a:spcBef>
                <a:spcPts val="600"/>
              </a:spcBef>
              <a:buNone/>
            </a:pPr>
            <a:endParaRPr lang="el-GR" sz="2000" dirty="0"/>
          </a:p>
          <a:p>
            <a:pPr marL="0" indent="0">
              <a:spcBef>
                <a:spcPts val="2400"/>
              </a:spcBef>
              <a:buNone/>
            </a:pPr>
            <a:r>
              <a:rPr lang="el-GR" sz="2000" dirty="0"/>
              <a:t>δηλαδή η                           Επομένως, η μέθοδος του </a:t>
            </a:r>
            <a:r>
              <a:rPr lang="en-US" sz="2000" dirty="0"/>
              <a:t>Jacobi </a:t>
            </a:r>
            <a:r>
              <a:rPr lang="el-GR" sz="2000" dirty="0"/>
              <a:t>συγκλίνει.</a:t>
            </a:r>
          </a:p>
        </p:txBody>
      </p:sp>
      <p:graphicFrame>
        <p:nvGraphicFramePr>
          <p:cNvPr id="131074" name="Object 2"/>
          <p:cNvGraphicFramePr>
            <a:graphicFrameLocks noChangeAspect="1"/>
          </p:cNvGraphicFramePr>
          <p:nvPr>
            <p:extLst>
              <p:ext uri="{D42A27DB-BD31-4B8C-83A1-F6EECF244321}">
                <p14:modId xmlns:p14="http://schemas.microsoft.com/office/powerpoint/2010/main" val="3918095665"/>
              </p:ext>
            </p:extLst>
          </p:nvPr>
        </p:nvGraphicFramePr>
        <p:xfrm>
          <a:off x="1680790" y="1945246"/>
          <a:ext cx="258763" cy="279400"/>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790" y="1945246"/>
                        <a:ext cx="258763"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5" name="Object 3"/>
          <p:cNvGraphicFramePr>
            <a:graphicFrameLocks noChangeAspect="1"/>
          </p:cNvGraphicFramePr>
          <p:nvPr>
            <p:extLst>
              <p:ext uri="{D42A27DB-BD31-4B8C-83A1-F6EECF244321}">
                <p14:modId xmlns:p14="http://schemas.microsoft.com/office/powerpoint/2010/main" val="857100506"/>
              </p:ext>
            </p:extLst>
          </p:nvPr>
        </p:nvGraphicFramePr>
        <p:xfrm>
          <a:off x="3286125" y="2625766"/>
          <a:ext cx="1985963" cy="431800"/>
        </p:xfrm>
        <a:graphic>
          <a:graphicData uri="http://schemas.openxmlformats.org/presentationml/2006/ole">
            <mc:AlternateContent xmlns:mc="http://schemas.openxmlformats.org/markup-compatibility/2006">
              <mc:Choice xmlns:v="urn:schemas-microsoft-com:vml" Requires="v">
                <p:oleObj name="Equation" r:id="rId4" imgW="1168200" imgH="253800" progId="Equation.DSMT4">
                  <p:embed/>
                </p:oleObj>
              </mc:Choice>
              <mc:Fallback>
                <p:oleObj name="Equation" r:id="rId4" imgW="116820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25" y="2625766"/>
                        <a:ext cx="19859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6" name="Object 4"/>
          <p:cNvGraphicFramePr>
            <a:graphicFrameLocks noChangeAspect="1"/>
          </p:cNvGraphicFramePr>
          <p:nvPr>
            <p:extLst>
              <p:ext uri="{D42A27DB-BD31-4B8C-83A1-F6EECF244321}">
                <p14:modId xmlns:p14="http://schemas.microsoft.com/office/powerpoint/2010/main" val="1506706498"/>
              </p:ext>
            </p:extLst>
          </p:nvPr>
        </p:nvGraphicFramePr>
        <p:xfrm>
          <a:off x="5894222" y="2253586"/>
          <a:ext cx="238125" cy="280987"/>
        </p:xfrm>
        <a:graphic>
          <a:graphicData uri="http://schemas.openxmlformats.org/presentationml/2006/ole">
            <mc:AlternateContent xmlns:mc="http://schemas.openxmlformats.org/markup-compatibility/2006">
              <mc:Choice xmlns:v="urn:schemas-microsoft-com:vml" Requires="v">
                <p:oleObj name="Equation" r:id="rId6" imgW="139680" imgH="164880" progId="Equation.DSMT4">
                  <p:embed/>
                </p:oleObj>
              </mc:Choice>
              <mc:Fallback>
                <p:oleObj name="Equation" r:id="rId6" imgW="139680" imgH="1648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4222" y="2253586"/>
                        <a:ext cx="238125"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8" name="Object 6"/>
          <p:cNvGraphicFramePr>
            <a:graphicFrameLocks noChangeAspect="1"/>
          </p:cNvGraphicFramePr>
          <p:nvPr>
            <p:extLst>
              <p:ext uri="{D42A27DB-BD31-4B8C-83A1-F6EECF244321}">
                <p14:modId xmlns:p14="http://schemas.microsoft.com/office/powerpoint/2010/main" val="10817558"/>
              </p:ext>
            </p:extLst>
          </p:nvPr>
        </p:nvGraphicFramePr>
        <p:xfrm>
          <a:off x="5889460" y="3543164"/>
          <a:ext cx="284162" cy="304800"/>
        </p:xfrm>
        <a:graphic>
          <a:graphicData uri="http://schemas.openxmlformats.org/presentationml/2006/ole">
            <mc:AlternateContent xmlns:mc="http://schemas.openxmlformats.org/markup-compatibility/2006">
              <mc:Choice xmlns:v="urn:schemas-microsoft-com:vml" Requires="v">
                <p:oleObj name="Equation" r:id="rId8" imgW="164880" imgH="177480" progId="Equation.DSMT4">
                  <p:embed/>
                </p:oleObj>
              </mc:Choice>
              <mc:Fallback>
                <p:oleObj name="Equation" r:id="rId8" imgW="164880" imgH="1774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89460" y="3543164"/>
                        <a:ext cx="2841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9" name="Object 7"/>
          <p:cNvGraphicFramePr>
            <a:graphicFrameLocks noChangeAspect="1"/>
          </p:cNvGraphicFramePr>
          <p:nvPr>
            <p:extLst>
              <p:ext uri="{D42A27DB-BD31-4B8C-83A1-F6EECF244321}">
                <p14:modId xmlns:p14="http://schemas.microsoft.com/office/powerpoint/2010/main" val="1080028107"/>
              </p:ext>
            </p:extLst>
          </p:nvPr>
        </p:nvGraphicFramePr>
        <p:xfrm>
          <a:off x="2350554" y="3870367"/>
          <a:ext cx="1616075" cy="431800"/>
        </p:xfrm>
        <a:graphic>
          <a:graphicData uri="http://schemas.openxmlformats.org/presentationml/2006/ole">
            <mc:AlternateContent xmlns:mc="http://schemas.openxmlformats.org/markup-compatibility/2006">
              <mc:Choice xmlns:v="urn:schemas-microsoft-com:vml" Requires="v">
                <p:oleObj name="Equation" r:id="rId10" imgW="952200" imgH="253800" progId="Equation.DSMT4">
                  <p:embed/>
                </p:oleObj>
              </mc:Choice>
              <mc:Fallback>
                <p:oleObj name="Equation" r:id="rId10" imgW="952200" imgH="253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50554" y="3870367"/>
                        <a:ext cx="16160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82" name="Object 10"/>
          <p:cNvGraphicFramePr>
            <a:graphicFrameLocks noChangeAspect="1"/>
          </p:cNvGraphicFramePr>
          <p:nvPr>
            <p:extLst>
              <p:ext uri="{D42A27DB-BD31-4B8C-83A1-F6EECF244321}">
                <p14:modId xmlns:p14="http://schemas.microsoft.com/office/powerpoint/2010/main" val="3187484610"/>
              </p:ext>
            </p:extLst>
          </p:nvPr>
        </p:nvGraphicFramePr>
        <p:xfrm>
          <a:off x="1928794" y="4272537"/>
          <a:ext cx="5570537" cy="474662"/>
        </p:xfrm>
        <a:graphic>
          <a:graphicData uri="http://schemas.openxmlformats.org/presentationml/2006/ole">
            <mc:AlternateContent xmlns:mc="http://schemas.openxmlformats.org/markup-compatibility/2006">
              <mc:Choice xmlns:v="urn:schemas-microsoft-com:vml" Requires="v">
                <p:oleObj name="Equation" r:id="rId12" imgW="3276360" imgH="279360" progId="Equation.DSMT4">
                  <p:embed/>
                </p:oleObj>
              </mc:Choice>
              <mc:Fallback>
                <p:oleObj name="Equation" r:id="rId12" imgW="3276360" imgH="27936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8794" y="4272537"/>
                        <a:ext cx="5570537"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83" name="Object 11"/>
          <p:cNvGraphicFramePr>
            <a:graphicFrameLocks noChangeAspect="1"/>
          </p:cNvGraphicFramePr>
          <p:nvPr>
            <p:extLst>
              <p:ext uri="{D42A27DB-BD31-4B8C-83A1-F6EECF244321}">
                <p14:modId xmlns:p14="http://schemas.microsoft.com/office/powerpoint/2010/main" val="3122790892"/>
              </p:ext>
            </p:extLst>
          </p:nvPr>
        </p:nvGraphicFramePr>
        <p:xfrm>
          <a:off x="3563590" y="4737151"/>
          <a:ext cx="1730375" cy="388938"/>
        </p:xfrm>
        <a:graphic>
          <a:graphicData uri="http://schemas.openxmlformats.org/presentationml/2006/ole">
            <mc:AlternateContent xmlns:mc="http://schemas.openxmlformats.org/markup-compatibility/2006">
              <mc:Choice xmlns:v="urn:schemas-microsoft-com:vml" Requires="v">
                <p:oleObj name="Equation" r:id="rId14" imgW="1015920" imgH="228600" progId="Equation.DSMT4">
                  <p:embed/>
                </p:oleObj>
              </mc:Choice>
              <mc:Fallback>
                <p:oleObj name="Equation" r:id="rId14" imgW="1015920" imgH="228600" progId="Equation.DSMT4">
                  <p:embed/>
                  <p:pic>
                    <p:nvPicPr>
                      <p:cNvPr id="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63590" y="4737151"/>
                        <a:ext cx="173037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84" name="Object 12"/>
          <p:cNvGraphicFramePr>
            <a:graphicFrameLocks noChangeAspect="1"/>
          </p:cNvGraphicFramePr>
          <p:nvPr>
            <p:extLst>
              <p:ext uri="{D42A27DB-BD31-4B8C-83A1-F6EECF244321}">
                <p14:modId xmlns:p14="http://schemas.microsoft.com/office/powerpoint/2010/main" val="2986097653"/>
              </p:ext>
            </p:extLst>
          </p:nvPr>
        </p:nvGraphicFramePr>
        <p:xfrm>
          <a:off x="2071670" y="5171245"/>
          <a:ext cx="4735512" cy="474663"/>
        </p:xfrm>
        <a:graphic>
          <a:graphicData uri="http://schemas.openxmlformats.org/presentationml/2006/ole">
            <mc:AlternateContent xmlns:mc="http://schemas.openxmlformats.org/markup-compatibility/2006">
              <mc:Choice xmlns:v="urn:schemas-microsoft-com:vml" Requires="v">
                <p:oleObj name="Equation" r:id="rId16" imgW="2781000" imgH="279360" progId="Equation.DSMT4">
                  <p:embed/>
                </p:oleObj>
              </mc:Choice>
              <mc:Fallback>
                <p:oleObj name="Equation" r:id="rId16" imgW="2781000" imgH="279360" progId="Equation.DSMT4">
                  <p:embed/>
                  <p:pic>
                    <p:nvPicPr>
                      <p:cNvPr id="0" name="Picture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71670" y="5171245"/>
                        <a:ext cx="4735512"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85" name="Object 13"/>
          <p:cNvGraphicFramePr>
            <a:graphicFrameLocks noChangeAspect="1"/>
          </p:cNvGraphicFramePr>
          <p:nvPr>
            <p:extLst>
              <p:ext uri="{D42A27DB-BD31-4B8C-83A1-F6EECF244321}">
                <p14:modId xmlns:p14="http://schemas.microsoft.com/office/powerpoint/2010/main" val="786592420"/>
              </p:ext>
            </p:extLst>
          </p:nvPr>
        </p:nvGraphicFramePr>
        <p:xfrm>
          <a:off x="1620827" y="5715411"/>
          <a:ext cx="1450975" cy="433388"/>
        </p:xfrm>
        <a:graphic>
          <a:graphicData uri="http://schemas.openxmlformats.org/presentationml/2006/ole">
            <mc:AlternateContent xmlns:mc="http://schemas.openxmlformats.org/markup-compatibility/2006">
              <mc:Choice xmlns:v="urn:schemas-microsoft-com:vml" Requires="v">
                <p:oleObj name="Equation" r:id="rId18" imgW="850680" imgH="253800" progId="Equation.DSMT4">
                  <p:embed/>
                </p:oleObj>
              </mc:Choice>
              <mc:Fallback>
                <p:oleObj name="Equation" r:id="rId18" imgW="850680" imgH="253800" progId="Equation.DSMT4">
                  <p:embed/>
                  <p:pic>
                    <p:nvPicPr>
                      <p:cNvPr id="0" name="Picture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20827" y="5715411"/>
                        <a:ext cx="14509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Μέθοδος του </a:t>
            </a:r>
            <a:r>
              <a:rPr lang="en-US" dirty="0"/>
              <a:t>Jacobi </a:t>
            </a:r>
            <a:r>
              <a:rPr lang="el-GR" dirty="0"/>
              <a:t>και Μέθοδος των </a:t>
            </a:r>
            <a:r>
              <a:rPr lang="en-US" dirty="0"/>
              <a:t>Gauss – Seidel</a:t>
            </a:r>
            <a:endParaRPr lang="el-GR" dirty="0"/>
          </a:p>
        </p:txBody>
      </p:sp>
      <p:sp>
        <p:nvSpPr>
          <p:cNvPr id="3" name="2 - Θέση περιεχομένου"/>
          <p:cNvSpPr>
            <a:spLocks noGrp="1"/>
          </p:cNvSpPr>
          <p:nvPr>
            <p:ph idx="1"/>
          </p:nvPr>
        </p:nvSpPr>
        <p:spPr>
          <a:xfrm>
            <a:off x="457200" y="1515600"/>
            <a:ext cx="8229600" cy="4525963"/>
          </a:xfrm>
        </p:spPr>
        <p:txBody>
          <a:bodyPr>
            <a:normAutofit/>
          </a:bodyPr>
          <a:lstStyle/>
          <a:p>
            <a:pPr marL="0" indent="0">
              <a:spcBef>
                <a:spcPts val="600"/>
              </a:spcBef>
              <a:buNone/>
            </a:pPr>
            <a:r>
              <a:rPr lang="el-GR" sz="2200" b="1" dirty="0"/>
              <a:t>Εφαρμογή μεθόδου</a:t>
            </a:r>
          </a:p>
          <a:p>
            <a:pPr marL="0" indent="0">
              <a:spcBef>
                <a:spcPts val="600"/>
              </a:spcBef>
              <a:buNone/>
            </a:pPr>
            <a:r>
              <a:rPr lang="el-GR" sz="2200" dirty="0"/>
              <a:t>Ξεκινώντας από το αρχικό σύστημα και λύνοντας την πρώτη εξίσωση ως προς </a:t>
            </a:r>
            <a:r>
              <a:rPr lang="el-GR" sz="2200" dirty="0">
                <a:solidFill>
                  <a:schemeClr val="bg1"/>
                </a:solidFill>
              </a:rPr>
              <a:t>…   </a:t>
            </a:r>
            <a:r>
              <a:rPr lang="el-GR" sz="2200" dirty="0"/>
              <a:t>τη δεύτερη ως προς      και την τρίτη ως προς       έχουμε:</a:t>
            </a:r>
          </a:p>
          <a:p>
            <a:pPr marL="0" indent="0">
              <a:spcBef>
                <a:spcPts val="600"/>
              </a:spcBef>
              <a:buNone/>
            </a:pPr>
            <a:endParaRPr lang="el-GR" sz="2200" dirty="0"/>
          </a:p>
          <a:p>
            <a:pPr marL="0" indent="0">
              <a:spcBef>
                <a:spcPts val="600"/>
              </a:spcBef>
              <a:buNone/>
            </a:pPr>
            <a:endParaRPr lang="el-GR" sz="2200" dirty="0"/>
          </a:p>
          <a:p>
            <a:pPr marL="0" indent="0">
              <a:spcBef>
                <a:spcPts val="600"/>
              </a:spcBef>
              <a:buNone/>
            </a:pPr>
            <a:endParaRPr lang="en-US" sz="2200" dirty="0"/>
          </a:p>
          <a:p>
            <a:pPr marL="0" indent="0">
              <a:spcBef>
                <a:spcPts val="1200"/>
              </a:spcBef>
              <a:buNone/>
            </a:pPr>
            <a:r>
              <a:rPr lang="el-GR" sz="2200" dirty="0"/>
              <a:t>Η επαναληπτική μορφή της μεθόδου </a:t>
            </a:r>
            <a:r>
              <a:rPr lang="en-US" sz="2200" dirty="0"/>
              <a:t>Jacobi </a:t>
            </a:r>
            <a:r>
              <a:rPr lang="el-GR" sz="2200" dirty="0"/>
              <a:t>για το συγκεκριμένο σύστημα είναι:</a:t>
            </a:r>
            <a:endParaRPr lang="en-US" sz="2200" dirty="0"/>
          </a:p>
          <a:p>
            <a:pPr marL="0" indent="0">
              <a:spcBef>
                <a:spcPts val="600"/>
              </a:spcBef>
              <a:buNone/>
            </a:pPr>
            <a:endParaRPr lang="en-US" sz="2200" dirty="0"/>
          </a:p>
          <a:p>
            <a:pPr marL="0" indent="0">
              <a:spcBef>
                <a:spcPts val="600"/>
              </a:spcBef>
              <a:buNone/>
            </a:pPr>
            <a:endParaRPr lang="en-US" sz="2200" dirty="0"/>
          </a:p>
          <a:p>
            <a:pPr marL="0" indent="0">
              <a:spcBef>
                <a:spcPts val="600"/>
              </a:spcBef>
              <a:buNone/>
            </a:pPr>
            <a:endParaRPr lang="en-US" sz="2200" dirty="0"/>
          </a:p>
          <a:p>
            <a:pPr marL="0" indent="0">
              <a:spcBef>
                <a:spcPts val="600"/>
              </a:spcBef>
              <a:buNone/>
            </a:pPr>
            <a:endParaRPr lang="el-GR" sz="2200" dirty="0"/>
          </a:p>
        </p:txBody>
      </p:sp>
      <p:graphicFrame>
        <p:nvGraphicFramePr>
          <p:cNvPr id="132098" name="Object 2"/>
          <p:cNvGraphicFramePr>
            <a:graphicFrameLocks noChangeAspect="1"/>
          </p:cNvGraphicFramePr>
          <p:nvPr>
            <p:extLst>
              <p:ext uri="{D42A27DB-BD31-4B8C-83A1-F6EECF244321}">
                <p14:modId xmlns:p14="http://schemas.microsoft.com/office/powerpoint/2010/main" val="1842861202"/>
              </p:ext>
            </p:extLst>
          </p:nvPr>
        </p:nvGraphicFramePr>
        <p:xfrm>
          <a:off x="1523691" y="2307692"/>
          <a:ext cx="363538" cy="409575"/>
        </p:xfrm>
        <a:graphic>
          <a:graphicData uri="http://schemas.openxmlformats.org/presentationml/2006/ole">
            <mc:AlternateContent xmlns:mc="http://schemas.openxmlformats.org/markup-compatibility/2006">
              <mc:Choice xmlns:v="urn:schemas-microsoft-com:vml" Requires="v">
                <p:oleObj name="Equation" r:id="rId2" imgW="203040" imgH="228600" progId="Equation.DSMT4">
                  <p:embed/>
                </p:oleObj>
              </mc:Choice>
              <mc:Fallback>
                <p:oleObj name="Equation" r:id="rId2" imgW="20304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691" y="2307692"/>
                        <a:ext cx="36353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099" name="Object 3"/>
          <p:cNvGraphicFramePr>
            <a:graphicFrameLocks noChangeAspect="1"/>
          </p:cNvGraphicFramePr>
          <p:nvPr>
            <p:extLst>
              <p:ext uri="{D42A27DB-BD31-4B8C-83A1-F6EECF244321}">
                <p14:modId xmlns:p14="http://schemas.microsoft.com/office/powerpoint/2010/main" val="248980860"/>
              </p:ext>
            </p:extLst>
          </p:nvPr>
        </p:nvGraphicFramePr>
        <p:xfrm>
          <a:off x="4235160" y="2303988"/>
          <a:ext cx="295275" cy="409575"/>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5160" y="2303988"/>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0" name="Object 4"/>
          <p:cNvGraphicFramePr>
            <a:graphicFrameLocks noChangeAspect="1"/>
          </p:cNvGraphicFramePr>
          <p:nvPr>
            <p:extLst>
              <p:ext uri="{D42A27DB-BD31-4B8C-83A1-F6EECF244321}">
                <p14:modId xmlns:p14="http://schemas.microsoft.com/office/powerpoint/2010/main" val="4171700826"/>
              </p:ext>
            </p:extLst>
          </p:nvPr>
        </p:nvGraphicFramePr>
        <p:xfrm>
          <a:off x="7068293" y="2307692"/>
          <a:ext cx="388937" cy="411162"/>
        </p:xfrm>
        <a:graphic>
          <a:graphicData uri="http://schemas.openxmlformats.org/presentationml/2006/ole">
            <mc:AlternateContent xmlns:mc="http://schemas.openxmlformats.org/markup-compatibility/2006">
              <mc:Choice xmlns:v="urn:schemas-microsoft-com:vml" Requires="v">
                <p:oleObj name="Equation" r:id="rId6" imgW="215640" imgH="228600" progId="Equation.DSMT4">
                  <p:embed/>
                </p:oleObj>
              </mc:Choice>
              <mc:Fallback>
                <p:oleObj name="Equation" r:id="rId6" imgW="21564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8293" y="2307692"/>
                        <a:ext cx="388937"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1" name="Object 5"/>
          <p:cNvGraphicFramePr>
            <a:graphicFrameLocks noChangeAspect="1"/>
          </p:cNvGraphicFramePr>
          <p:nvPr>
            <p:extLst>
              <p:ext uri="{D42A27DB-BD31-4B8C-83A1-F6EECF244321}">
                <p14:modId xmlns:p14="http://schemas.microsoft.com/office/powerpoint/2010/main" val="241042638"/>
              </p:ext>
            </p:extLst>
          </p:nvPr>
        </p:nvGraphicFramePr>
        <p:xfrm>
          <a:off x="3587750" y="2765429"/>
          <a:ext cx="1968500" cy="1235075"/>
        </p:xfrm>
        <a:graphic>
          <a:graphicData uri="http://schemas.openxmlformats.org/presentationml/2006/ole">
            <mc:AlternateContent xmlns:mc="http://schemas.openxmlformats.org/markup-compatibility/2006">
              <mc:Choice xmlns:v="urn:schemas-microsoft-com:vml" Requires="v">
                <p:oleObj name="Equation" r:id="rId8" imgW="1091880" imgH="685800" progId="Equation.DSMT4">
                  <p:embed/>
                </p:oleObj>
              </mc:Choice>
              <mc:Fallback>
                <p:oleObj name="Equation" r:id="rId8" imgW="1091880" imgH="685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7750" y="2765429"/>
                        <a:ext cx="19685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2" name="Object 6"/>
          <p:cNvGraphicFramePr>
            <a:graphicFrameLocks noChangeAspect="1"/>
          </p:cNvGraphicFramePr>
          <p:nvPr>
            <p:extLst>
              <p:ext uri="{D42A27DB-BD31-4B8C-83A1-F6EECF244321}">
                <p14:modId xmlns:p14="http://schemas.microsoft.com/office/powerpoint/2010/main" val="2521325492"/>
              </p:ext>
            </p:extLst>
          </p:nvPr>
        </p:nvGraphicFramePr>
        <p:xfrm>
          <a:off x="3283744" y="4643446"/>
          <a:ext cx="2576512" cy="1528762"/>
        </p:xfrm>
        <a:graphic>
          <a:graphicData uri="http://schemas.openxmlformats.org/presentationml/2006/ole">
            <mc:AlternateContent xmlns:mc="http://schemas.openxmlformats.org/markup-compatibility/2006">
              <mc:Choice xmlns:v="urn:schemas-microsoft-com:vml" Requires="v">
                <p:oleObj name="Equation" r:id="rId10" imgW="1434960" imgH="850680" progId="Equation.DSMT4">
                  <p:embed/>
                </p:oleObj>
              </mc:Choice>
              <mc:Fallback>
                <p:oleObj name="Equation" r:id="rId10" imgW="1434960" imgH="8506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83744" y="4643446"/>
                        <a:ext cx="2576512" cy="152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2877</TotalTime>
  <Words>5862</Words>
  <Application>Microsoft Office PowerPoint</Application>
  <PresentationFormat>On-screen Show (4:3)</PresentationFormat>
  <Paragraphs>705</Paragraphs>
  <Slides>100</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100</vt:i4>
      </vt:variant>
    </vt:vector>
  </HeadingPairs>
  <TitlesOfParts>
    <vt:vector size="107" baseType="lpstr">
      <vt:lpstr>Arial</vt:lpstr>
      <vt:lpstr>Calibri</vt:lpstr>
      <vt:lpstr>Cambria Math</vt:lpstr>
      <vt:lpstr>Wingdings</vt:lpstr>
      <vt:lpstr>Θέμα του Office</vt:lpstr>
      <vt:lpstr>Bitmap Image</vt:lpstr>
      <vt:lpstr>Equation</vt:lpstr>
      <vt:lpstr>Αριθμητική Ανάλυση και Εφαρμογές</vt:lpstr>
      <vt:lpstr>Συστήματα Γραμμικών Εξισώσεων</vt:lpstr>
      <vt:lpstr>Εισαγωγή</vt:lpstr>
      <vt:lpstr>Εισαγωγή</vt:lpstr>
      <vt:lpstr>Εισαγωγή</vt:lpstr>
      <vt:lpstr>Εισαγωγή</vt:lpstr>
      <vt:lpstr>Εισαγωγή</vt:lpstr>
      <vt:lpstr>Εισαγωγή</vt:lpstr>
      <vt:lpstr>Εισαγωγή</vt:lpstr>
      <vt:lpstr>Εισαγωγή</vt:lpstr>
      <vt:lpstr>Εισαγωγή</vt:lpstr>
      <vt:lpstr>Εισαγωγή</vt:lpstr>
      <vt:lpstr>Εισαγωγή</vt:lpstr>
      <vt:lpstr>Εισαγωγή</vt:lpstr>
      <vt:lpstr>Εισαγωγή</vt:lpstr>
      <vt:lpstr>Εισαγωγή</vt:lpstr>
      <vt:lpstr>Εισαγωγή</vt:lpstr>
      <vt:lpstr>Εισαγωγή</vt:lpstr>
      <vt:lpstr>Εισαγωγή</vt:lpstr>
      <vt:lpstr>Εισαγωγή</vt:lpstr>
      <vt:lpstr>Εισαγωγή</vt:lpstr>
      <vt:lpstr>Εισαγωγή</vt:lpstr>
      <vt:lpstr>Εισαγωγή</vt:lpstr>
      <vt:lpstr>Εισαγωγή</vt:lpstr>
      <vt:lpstr>Εισαγωγή</vt:lpstr>
      <vt:lpstr>Εισαγωγή</vt:lpstr>
      <vt:lpstr>Εισαγωγή</vt:lpstr>
      <vt:lpstr>Ανάλυση και Εκτίμηση Σφάλματος</vt:lpstr>
      <vt:lpstr>Στάθμη Διανύσματος και Στάθμη Μητρώου </vt:lpstr>
      <vt:lpstr>Στάθμη Διανύσματος και Στάθμη Μητρώου </vt:lpstr>
      <vt:lpstr>Στάθμη Διανύσματος και Στάθμη Μητρώου </vt:lpstr>
      <vt:lpstr>Στάθμη Διανύσματος και Στάθμη Μητρώου </vt:lpstr>
      <vt:lpstr>Στάθμη Διανύσματος και Στάθμη Μητρώου </vt:lpstr>
      <vt:lpstr>Εκτίμηση Σφάλματος</vt:lpstr>
      <vt:lpstr>Εκτίμηση Σφάλματος</vt:lpstr>
      <vt:lpstr>Εκτίμηση Σφάλματος</vt:lpstr>
      <vt:lpstr>Εκτίμηση Σφάλματος</vt:lpstr>
      <vt:lpstr>Εκτίμηση Σφάλματος</vt:lpstr>
      <vt:lpstr>Εκτίμηση Σφάλματος</vt:lpstr>
      <vt:lpstr>Εκτίμηση Σφάλματος</vt:lpstr>
      <vt:lpstr>Εκτίμηση Σφάλματος</vt:lpstr>
      <vt:lpstr>Ασταθή Συστήματα Γραμμικών Εξισώσεων</vt:lpstr>
      <vt:lpstr>Ασταθή Συστήματα Γραμμικών Εξισώσεων</vt:lpstr>
      <vt:lpstr>Ασταθή Συστήματα Γραμμικών Εξισώσεων</vt:lpstr>
      <vt:lpstr>Ασταθή Συστήματα Γραμμικών Εξισώσεων</vt:lpstr>
      <vt:lpstr>Επαναληπτική Βελτίωση Προσεγγιστικής Λύσης</vt:lpstr>
      <vt:lpstr>Επαναληπτική Βελτίωση Προσεγγιστικής Λύσης</vt:lpstr>
      <vt:lpstr>Άμεσες Μέθοδοι</vt:lpstr>
      <vt:lpstr>Απαλοιφή του Gauss</vt:lpstr>
      <vt:lpstr>Απαλοιφή του Gauss</vt:lpstr>
      <vt:lpstr>Απαλοιφή του Gauss</vt:lpstr>
      <vt:lpstr>Απαλοιφή του Gauss</vt:lpstr>
      <vt:lpstr>Απαλοιφή του Gauss</vt:lpstr>
      <vt:lpstr>Απαλοιφή του Gauss</vt:lpstr>
      <vt:lpstr>Απαλοιφή του Gauss</vt:lpstr>
      <vt:lpstr>Απαλοιφή του Gauss</vt:lpstr>
      <vt:lpstr>Μέθοδος Απαλοιφής των Gauss – Jordan</vt:lpstr>
      <vt:lpstr>Μέθοδος Απαλοιφής των Gauss – Jordan</vt:lpstr>
      <vt:lpstr>Μέθοδος Απαλοιφής των Gauss – Jordan</vt:lpstr>
      <vt:lpstr>Μέθοδος Απαλοιφής των Gauss – Jordan</vt:lpstr>
      <vt:lpstr>Μέθοδος Απαλοιφής των Gauss – Jordan</vt:lpstr>
      <vt:lpstr>Μέθοδος Απαλοιφής των Gauss – Jordan</vt:lpstr>
      <vt:lpstr>Μέθοδος Απαλοιφής των Gauss – Jordan</vt:lpstr>
      <vt:lpstr>Ομογενή Γραμμικά Συστήματα</vt:lpstr>
      <vt:lpstr>Ομογενή Γραμμικά Συστήματα</vt:lpstr>
      <vt:lpstr>Ομογενή Γραμμικά Συστήματα</vt:lpstr>
      <vt:lpstr>Ομογενή Γραμμικά Συστήματα</vt:lpstr>
      <vt:lpstr>Υπολογισμός Ορίζουσας</vt:lpstr>
      <vt:lpstr>Επίλυση Πολλών Γραμμικών Συστημάτων με το Ίδιο Μητρώο Συντελεστών των Αγνώστων και Εύρεση Αντιστρόφου</vt:lpstr>
      <vt:lpstr>Επίλυση Πολλών Γραμμικών Συστημάτων με το Ίδιο Μητρώο Συντελεστών των Αγνώστων και Εύρεση Αντιστρόφου</vt:lpstr>
      <vt:lpstr>Επίλυση Πολλών Γραμμικών Συστημάτων με το Ίδιο Μητρώο Συντελεστών των Αγνώστων και Εύρεση Αντιστρόφου</vt:lpstr>
      <vt:lpstr>Επίλυση Πολλών Γραμμικών Συστημάτων με το Ίδιο Μητρώο Συντελεστών των Αγνώστων και Εύρεση Αντιστρόφου</vt:lpstr>
      <vt:lpstr>Επίλυση Πολλών Γραμμικών Συστημάτων με το Ίδιο Μητρώο Συντελεστών των Αγνώστων και Εύρεση Αντιστρόφου</vt:lpstr>
      <vt:lpstr>Επίλυση Πολλών Γραμμικών Συστημάτων με το Ίδιο Μητρώο Συντελεστών των Αγνώστων και Εύρεση Αντιστρόφου</vt:lpstr>
      <vt:lpstr>Μερική και Πλήρης Οδήγηση</vt:lpstr>
      <vt:lpstr>Μερική και Πλήρης Οδήγηση</vt:lpstr>
      <vt:lpstr>Μερική και Πλήρης Οδήγηση</vt:lpstr>
      <vt:lpstr>Μερική και Πλήρης Οδήγηση</vt:lpstr>
      <vt:lpstr>Μερική και Πλήρης Οδήγηση</vt:lpstr>
      <vt:lpstr>Μερική και Πλήρης Οδήγηση</vt:lpstr>
      <vt:lpstr>Επαναληπτικές Μέθοδοι</vt:lpstr>
      <vt:lpstr>Επαναληπτικές Μέθοδοι</vt:lpstr>
      <vt:lpstr>Επαναληπτικές Μέθοδοι</vt:lpstr>
      <vt:lpstr>Επαναληπτικές Μέθοδοι</vt:lpstr>
      <vt:lpstr>Επαναληπτικές Μέθοδοι</vt:lpstr>
      <vt:lpstr>Επαναληπτικές Μέθοδοι</vt:lpstr>
      <vt:lpstr>Επαναληπτικές Μέθοδοι</vt:lpstr>
      <vt:lpstr>Επαναληπτικές Μέθοδοι</vt:lpstr>
      <vt:lpstr>Μέθοδος του Jacobi και Μέθοδος των Gauss – Seidel</vt:lpstr>
      <vt:lpstr>Μέθοδος του Jacobi και Μέθοδος των Gauss – Seidel</vt:lpstr>
      <vt:lpstr>Μέθοδος του Jacobi</vt:lpstr>
      <vt:lpstr>Μέθοδος του Jacobi</vt:lpstr>
      <vt:lpstr>Μέθοδος των Gauss – Seidel</vt:lpstr>
      <vt:lpstr>Μέθοδος των Gauss - Seidel</vt:lpstr>
      <vt:lpstr>Μέθοδος του Jacobi και Μέθοδος των Gauss – Seidel</vt:lpstr>
      <vt:lpstr>Μέθοδος του Jacobi και Μέθοδος των Gauss – Seidel</vt:lpstr>
      <vt:lpstr>Μέθοδος του Jacobi και Μέθοδος των Gauss – Seidel</vt:lpstr>
      <vt:lpstr>Μέθοδος του Jacobi και Μέθοδος των Gauss – Seidel</vt:lpstr>
      <vt:lpstr>Μέθοδος του Jacobi και Μέθοδος των Gauss – Seidel</vt:lpstr>
      <vt:lpstr>Μέθοδος του Jacobi και Μέθοδος των Gauss – Seidel</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egeorga</dc:creator>
  <cp:lastModifiedBy>KT</cp:lastModifiedBy>
  <cp:revision>467</cp:revision>
  <dcterms:created xsi:type="dcterms:W3CDTF">2009-10-18T13:18:00Z</dcterms:created>
  <dcterms:modified xsi:type="dcterms:W3CDTF">2023-10-13T10:07:50Z</dcterms:modified>
</cp:coreProperties>
</file>