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74" r:id="rId3"/>
    <p:sldId id="325" r:id="rId4"/>
    <p:sldId id="326" r:id="rId5"/>
    <p:sldId id="327" r:id="rId6"/>
    <p:sldId id="279" r:id="rId7"/>
    <p:sldId id="280"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2" r:id="rId37"/>
    <p:sldId id="286" r:id="rId38"/>
    <p:sldId id="323" r:id="rId39"/>
    <p:sldId id="324" r:id="rId40"/>
    <p:sldId id="328" r:id="rId41"/>
    <p:sldId id="337" r:id="rId42"/>
    <p:sldId id="338" r:id="rId43"/>
    <p:sldId id="329" r:id="rId44"/>
    <p:sldId id="339" r:id="rId45"/>
    <p:sldId id="330" r:id="rId46"/>
    <p:sldId id="331" r:id="rId47"/>
    <p:sldId id="332" r:id="rId48"/>
    <p:sldId id="333" r:id="rId49"/>
    <p:sldId id="334" r:id="rId50"/>
    <p:sldId id="335" r:id="rId51"/>
    <p:sldId id="341" r:id="rId52"/>
    <p:sldId id="336" r:id="rId53"/>
    <p:sldId id="342" r:id="rId54"/>
    <p:sldId id="343" r:id="rId55"/>
    <p:sldId id="344" r:id="rId56"/>
    <p:sldId id="345" r:id="rId57"/>
    <p:sldId id="349" r:id="rId58"/>
    <p:sldId id="346" r:id="rId59"/>
    <p:sldId id="347" r:id="rId60"/>
    <p:sldId id="348" r:id="rId61"/>
    <p:sldId id="291" r:id="rId62"/>
    <p:sldId id="350" r:id="rId63"/>
    <p:sldId id="351" r:id="rId64"/>
    <p:sldId id="352" r:id="rId65"/>
    <p:sldId id="353" r:id="rId66"/>
    <p:sldId id="354" r:id="rId67"/>
    <p:sldId id="355" r:id="rId68"/>
    <p:sldId id="356" r:id="rId69"/>
    <p:sldId id="358" r:id="rId70"/>
    <p:sldId id="359" r:id="rId71"/>
    <p:sldId id="360" r:id="rId7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27" autoAdjust="0"/>
    <p:restoredTop sz="94619" autoAdjust="0"/>
  </p:normalViewPr>
  <p:slideViewPr>
    <p:cSldViewPr>
      <p:cViewPr varScale="1">
        <p:scale>
          <a:sx n="75" d="100"/>
          <a:sy n="75" d="100"/>
        </p:scale>
        <p:origin x="1565" y="53"/>
      </p:cViewPr>
      <p:guideLst>
        <p:guide orient="horz" pos="2160"/>
        <p:guide pos="2880"/>
      </p:guideLst>
    </p:cSldViewPr>
  </p:slideViewPr>
  <p:outlineViewPr>
    <p:cViewPr>
      <p:scale>
        <a:sx n="33" d="100"/>
        <a:sy n="33" d="100"/>
      </p:scale>
      <p:origin x="0" y="32106"/>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5187FE-FEB4-4F51-AB14-B53E3A1888F6}" type="datetimeFigureOut">
              <a:rPr lang="en-US" smtClean="0"/>
              <a:pPr/>
              <a:t>9/28/2023</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BB3AB-2641-463D-8E29-1FAA2D37E88A}" type="slidenum">
              <a:rPr lang="en-US" smtClean="0"/>
              <a:pPr/>
              <a:t>‹#›</a:t>
            </a:fld>
            <a:endParaRPr lang="en-US"/>
          </a:p>
        </p:txBody>
      </p:sp>
    </p:spTree>
    <p:extLst>
      <p:ext uri="{BB962C8B-B14F-4D97-AF65-F5344CB8AC3E}">
        <p14:creationId xmlns:p14="http://schemas.microsoft.com/office/powerpoint/2010/main" val="4126673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33BB3AB-2641-463D-8E29-1FAA2D37E88A}" type="slidenum">
              <a:rPr lang="en-US" smtClean="0"/>
              <a:pPr/>
              <a:t>11</a:t>
            </a:fld>
            <a:endParaRPr lang="en-US"/>
          </a:p>
        </p:txBody>
      </p:sp>
    </p:spTree>
    <p:extLst>
      <p:ext uri="{BB962C8B-B14F-4D97-AF65-F5344CB8AC3E}">
        <p14:creationId xmlns:p14="http://schemas.microsoft.com/office/powerpoint/2010/main" val="133500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lstStyle/>
          <a:p>
            <a:r>
              <a:rPr lang="el-GR" dirty="0" err="1"/>
              <a:t>Kλικ</a:t>
            </a:r>
            <a:r>
              <a:rPr lang="el-GR" dirty="0"/>
              <a:t> για επεξεργασία του τίτλου</a:t>
            </a:r>
          </a:p>
        </p:txBody>
      </p:sp>
      <p:sp>
        <p:nvSpPr>
          <p:cNvPr id="3" name="2 - Θέση περιεχομένου"/>
          <p:cNvSpPr>
            <a:spLocks noGrp="1"/>
          </p:cNvSpPr>
          <p:nvPr>
            <p:ph idx="1"/>
          </p:nvPr>
        </p:nvSpPr>
        <p:spPr>
          <a:xfrm>
            <a:off x="457200" y="1420784"/>
            <a:ext cx="8229600" cy="4748400"/>
          </a:xfrm>
        </p:spPr>
        <p:txBody>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3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422000"/>
            <a:ext cx="4038600" cy="474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422000"/>
            <a:ext cx="4038600" cy="474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13D76B-5EA2-4B22-BCA2-189EDA9EF494}" type="datetimeFigureOut">
              <a:rPr lang="el-GR" smtClean="0"/>
              <a:pPr/>
              <a:t>28/9/2023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7CD733-A2E7-494C-AA54-F5FC14485DA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4058924357"/>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name="Bitmap Image" r:id="rId13" imgW="3048426" imgH="2029108" progId="PBrush">
                  <p:embed/>
                </p:oleObj>
              </mc:Choice>
              <mc:Fallback>
                <p:oleObj name="Bitmap Image" r:id="rId13" imgW="3048426" imgH="2029108" progId="PBrush">
                  <p:embed/>
                  <p:pic>
                    <p:nvPicPr>
                      <p:cNvPr id="0" name="Picture 2"/>
                      <p:cNvPicPr>
                        <a:picLocks noChangeAspect="1" noChangeArrowheads="1"/>
                      </p:cNvPicPr>
                      <p:nvPr/>
                    </p:nvPicPr>
                    <p:blipFill>
                      <a:blip r:embed="rId14">
                        <a:lum bright="70000" contrast="-70000"/>
                        <a:graysc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1 - Θέση τίτλου"/>
          <p:cNvSpPr>
            <a:spLocks noGrp="1"/>
          </p:cNvSpPr>
          <p:nvPr>
            <p:ph type="title"/>
          </p:nvPr>
        </p:nvSpPr>
        <p:spPr>
          <a:xfrm>
            <a:off x="457200" y="121564"/>
            <a:ext cx="8229600" cy="1143000"/>
          </a:xfrm>
          <a:prstGeom prst="rect">
            <a:avLst/>
          </a:prstGeom>
        </p:spPr>
        <p:txBody>
          <a:bodyPr vert="horz" lIns="91440" tIns="45720" rIns="91440" bIns="45720" rtlCol="0" anchor="ctr">
            <a:normAutofit/>
          </a:bodyPr>
          <a:lstStyle/>
          <a:p>
            <a:r>
              <a:rPr lang="el-GR" dirty="0" err="1"/>
              <a:t>Kλικ</a:t>
            </a:r>
            <a:r>
              <a:rPr lang="el-GR" dirty="0"/>
              <a:t> για επεξεργασία του τίτλου</a:t>
            </a:r>
          </a:p>
        </p:txBody>
      </p:sp>
      <p:sp>
        <p:nvSpPr>
          <p:cNvPr id="3" name="2 - Θέση κειμένου"/>
          <p:cNvSpPr>
            <a:spLocks noGrp="1"/>
          </p:cNvSpPr>
          <p:nvPr>
            <p:ph type="body" idx="1"/>
          </p:nvPr>
        </p:nvSpPr>
        <p:spPr>
          <a:xfrm>
            <a:off x="457200" y="1420785"/>
            <a:ext cx="8229600" cy="4746690"/>
          </a:xfrm>
          <a:prstGeom prst="rect">
            <a:avLst/>
          </a:prstGeom>
        </p:spPr>
        <p:txBody>
          <a:bodyPr vert="horz" lIns="91440" tIns="45720" rIns="91440" bIns="45720" rtlCol="0">
            <a:normAutofit/>
          </a:bodyPr>
          <a:lstStyle/>
          <a:p>
            <a:pPr lvl="0"/>
            <a:r>
              <a:rPr lang="el-GR" dirty="0"/>
              <a:t>Kλικ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3D76B-5EA2-4B22-BCA2-189EDA9EF494}" type="datetimeFigureOut">
              <a:rPr lang="el-GR" smtClean="0"/>
              <a:pPr/>
              <a:t>28/9/2023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CD733-A2E7-494C-AA54-F5FC14485DA2}" type="slidenum">
              <a:rPr lang="el-GR" smtClean="0"/>
              <a:pPr/>
              <a:t>‹#›</a:t>
            </a:fld>
            <a:endParaRPr lang="el-GR"/>
          </a:p>
        </p:txBody>
      </p:sp>
      <p:pic>
        <p:nvPicPr>
          <p:cNvPr id="9" name="Picture 4" descr="medlab_logo"/>
          <p:cNvPicPr>
            <a:picLocks noChangeAspect="1" noChangeArrowheads="1"/>
          </p:cNvPicPr>
          <p:nvPr userDrawn="1"/>
        </p:nvPicPr>
        <p:blipFill>
          <a:blip r:embed="rId15" cstate="print"/>
          <a:srcRect/>
          <a:stretch>
            <a:fillRect/>
          </a:stretch>
        </p:blipFill>
        <p:spPr bwMode="auto">
          <a:xfrm>
            <a:off x="107950" y="6269038"/>
            <a:ext cx="1079500" cy="544512"/>
          </a:xfrm>
          <a:prstGeom prst="rect">
            <a:avLst/>
          </a:prstGeom>
          <a:noFill/>
        </p:spPr>
      </p:pic>
      <p:sp>
        <p:nvSpPr>
          <p:cNvPr id="10" name="Line 3"/>
          <p:cNvSpPr>
            <a:spLocks noChangeShapeType="1"/>
          </p:cNvSpPr>
          <p:nvPr userDrawn="1"/>
        </p:nvSpPr>
        <p:spPr bwMode="auto">
          <a:xfrm>
            <a:off x="107950" y="6237288"/>
            <a:ext cx="8964613" cy="0"/>
          </a:xfrm>
          <a:prstGeom prst="line">
            <a:avLst/>
          </a:prstGeom>
          <a:noFill/>
          <a:ln w="22225">
            <a:solidFill>
              <a:srgbClr val="1C3EEA"/>
            </a:solidFill>
            <a:round/>
            <a:headEnd/>
            <a:tailEnd/>
          </a:ln>
          <a:effectLst>
            <a:outerShdw dist="107763" dir="13500000" algn="ctr" rotWithShape="0">
              <a:schemeClr val="bg2">
                <a:alpha val="50000"/>
              </a:schemeClr>
            </a:outerShdw>
          </a:effectLst>
        </p:spPr>
        <p:txBody>
          <a:bodyPr/>
          <a:lstStyle/>
          <a:p>
            <a:endParaRPr lang="el-GR"/>
          </a:p>
        </p:txBody>
      </p:sp>
      <p:sp>
        <p:nvSpPr>
          <p:cNvPr id="13" name="TextBox 12"/>
          <p:cNvSpPr txBox="1"/>
          <p:nvPr userDrawn="1"/>
        </p:nvSpPr>
        <p:spPr>
          <a:xfrm>
            <a:off x="1259632" y="6392361"/>
            <a:ext cx="7596844" cy="276999"/>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Το</a:t>
            </a:r>
            <a:r>
              <a:rPr lang="el-GR" sz="1200" baseline="0" dirty="0"/>
              <a:t> περιεχόμενο βασίζεται στο βιβλίο: Μ.Ν. </a:t>
            </a:r>
            <a:r>
              <a:rPr lang="el-GR" sz="1200" baseline="0" dirty="0" err="1"/>
              <a:t>Βραχάτης</a:t>
            </a:r>
            <a:r>
              <a:rPr lang="el-GR" sz="1200" baseline="0" dirty="0"/>
              <a:t>, Αριθμητική Ανάλυση, Κλειδάριθμος, 2012.</a:t>
            </a:r>
            <a:endParaRPr lang="en-GB"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26.wmf"/><Relationship Id="rId7" Type="http://schemas.openxmlformats.org/officeDocument/2006/relationships/image" Target="../media/image28.wmf"/><Relationship Id="rId2" Type="http://schemas.openxmlformats.org/officeDocument/2006/relationships/oleObject" Target="../embeddings/oleObject25.bin"/><Relationship Id="rId1" Type="http://schemas.openxmlformats.org/officeDocument/2006/relationships/slideLayout" Target="../slideLayouts/slideLayout2.x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9.wmf"/></Relationships>
</file>

<file path=ppt/slides/_rels/slide11.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2.wmf"/><Relationship Id="rId5" Type="http://schemas.openxmlformats.org/officeDocument/2006/relationships/oleObject" Target="../embeddings/oleObject31.bin"/><Relationship Id="rId4" Type="http://schemas.openxmlformats.org/officeDocument/2006/relationships/image" Target="../media/image31.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image" Target="../media/image26.wmf"/><Relationship Id="rId7" Type="http://schemas.openxmlformats.org/officeDocument/2006/relationships/image" Target="../media/image35.wmf"/><Relationship Id="rId2" Type="http://schemas.openxmlformats.org/officeDocument/2006/relationships/oleObject" Target="../embeddings/oleObject33.bin"/><Relationship Id="rId1" Type="http://schemas.openxmlformats.org/officeDocument/2006/relationships/slideLayout" Target="../slideLayouts/slideLayout2.xml"/><Relationship Id="rId6" Type="http://schemas.openxmlformats.org/officeDocument/2006/relationships/oleObject" Target="../embeddings/oleObject35.bin"/><Relationship Id="rId11" Type="http://schemas.openxmlformats.org/officeDocument/2006/relationships/image" Target="../media/image37.wmf"/><Relationship Id="rId5" Type="http://schemas.openxmlformats.org/officeDocument/2006/relationships/image" Target="../media/image34.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0.wmf"/><Relationship Id="rId12" Type="http://schemas.openxmlformats.org/officeDocument/2006/relationships/oleObject" Target="../embeddings/oleObject43.bin"/><Relationship Id="rId2" Type="http://schemas.openxmlformats.org/officeDocument/2006/relationships/oleObject" Target="../embeddings/oleObject38.bin"/><Relationship Id="rId1" Type="http://schemas.openxmlformats.org/officeDocument/2006/relationships/slideLayout" Target="../slideLayouts/slideLayout2.xml"/><Relationship Id="rId6" Type="http://schemas.openxmlformats.org/officeDocument/2006/relationships/oleObject" Target="../embeddings/oleObject40.bin"/><Relationship Id="rId11" Type="http://schemas.openxmlformats.org/officeDocument/2006/relationships/image" Target="../media/image42.wmf"/><Relationship Id="rId5" Type="http://schemas.openxmlformats.org/officeDocument/2006/relationships/image" Target="../media/image39.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image" Target="../media/image49.wmf"/><Relationship Id="rId18" Type="http://schemas.openxmlformats.org/officeDocument/2006/relationships/oleObject" Target="../embeddings/oleObject52.bin"/><Relationship Id="rId3" Type="http://schemas.openxmlformats.org/officeDocument/2006/relationships/image" Target="../media/image44.wmf"/><Relationship Id="rId21" Type="http://schemas.openxmlformats.org/officeDocument/2006/relationships/image" Target="../media/image53.wmf"/><Relationship Id="rId7" Type="http://schemas.openxmlformats.org/officeDocument/2006/relationships/image" Target="../media/image46.wmf"/><Relationship Id="rId12" Type="http://schemas.openxmlformats.org/officeDocument/2006/relationships/oleObject" Target="../embeddings/oleObject49.bin"/><Relationship Id="rId17" Type="http://schemas.openxmlformats.org/officeDocument/2006/relationships/image" Target="../media/image51.wmf"/><Relationship Id="rId2" Type="http://schemas.openxmlformats.org/officeDocument/2006/relationships/oleObject" Target="../embeddings/oleObject44.bin"/><Relationship Id="rId16" Type="http://schemas.openxmlformats.org/officeDocument/2006/relationships/oleObject" Target="../embeddings/oleObject51.bin"/><Relationship Id="rId20" Type="http://schemas.openxmlformats.org/officeDocument/2006/relationships/oleObject" Target="../embeddings/oleObject53.bin"/><Relationship Id="rId1" Type="http://schemas.openxmlformats.org/officeDocument/2006/relationships/slideLayout" Target="../slideLayouts/slideLayout2.xml"/><Relationship Id="rId6" Type="http://schemas.openxmlformats.org/officeDocument/2006/relationships/oleObject" Target="../embeddings/oleObject46.bin"/><Relationship Id="rId11" Type="http://schemas.openxmlformats.org/officeDocument/2006/relationships/image" Target="../media/image48.wmf"/><Relationship Id="rId5" Type="http://schemas.openxmlformats.org/officeDocument/2006/relationships/image" Target="../media/image45.wmf"/><Relationship Id="rId15" Type="http://schemas.openxmlformats.org/officeDocument/2006/relationships/image" Target="../media/image50.wmf"/><Relationship Id="rId23" Type="http://schemas.openxmlformats.org/officeDocument/2006/relationships/image" Target="../media/image54.wmf"/><Relationship Id="rId10" Type="http://schemas.openxmlformats.org/officeDocument/2006/relationships/oleObject" Target="../embeddings/oleObject48.bin"/><Relationship Id="rId19" Type="http://schemas.openxmlformats.org/officeDocument/2006/relationships/image" Target="../media/image52.wmf"/><Relationship Id="rId4" Type="http://schemas.openxmlformats.org/officeDocument/2006/relationships/oleObject" Target="../embeddings/oleObject45.bin"/><Relationship Id="rId9" Type="http://schemas.openxmlformats.org/officeDocument/2006/relationships/image" Target="../media/image47.wmf"/><Relationship Id="rId14" Type="http://schemas.openxmlformats.org/officeDocument/2006/relationships/oleObject" Target="../embeddings/oleObject50.bin"/><Relationship Id="rId22" Type="http://schemas.openxmlformats.org/officeDocument/2006/relationships/oleObject" Target="../embeddings/oleObject54.bin"/></Relationships>
</file>

<file path=ppt/slides/_rels/slide15.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55.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oleObject" Target="../embeddings/oleObject56.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59.wmf"/><Relationship Id="rId12" Type="http://schemas.openxmlformats.org/officeDocument/2006/relationships/oleObject" Target="../embeddings/oleObject62.bin"/><Relationship Id="rId2" Type="http://schemas.openxmlformats.org/officeDocument/2006/relationships/oleObject" Target="../embeddings/oleObject57.bin"/><Relationship Id="rId1" Type="http://schemas.openxmlformats.org/officeDocument/2006/relationships/slideLayout" Target="../slideLayouts/slideLayout2.xml"/><Relationship Id="rId6" Type="http://schemas.openxmlformats.org/officeDocument/2006/relationships/oleObject" Target="../embeddings/oleObject59.bin"/><Relationship Id="rId11" Type="http://schemas.openxmlformats.org/officeDocument/2006/relationships/image" Target="../media/image61.wmf"/><Relationship Id="rId5" Type="http://schemas.openxmlformats.org/officeDocument/2006/relationships/image" Target="../media/image58.wmf"/><Relationship Id="rId15" Type="http://schemas.openxmlformats.org/officeDocument/2006/relationships/image" Target="../media/image63.wmf"/><Relationship Id="rId10" Type="http://schemas.openxmlformats.org/officeDocument/2006/relationships/oleObject" Target="../embeddings/oleObject61.bin"/><Relationship Id="rId4" Type="http://schemas.openxmlformats.org/officeDocument/2006/relationships/oleObject" Target="../embeddings/oleObject58.bin"/><Relationship Id="rId9" Type="http://schemas.openxmlformats.org/officeDocument/2006/relationships/image" Target="../media/image60.wmf"/><Relationship Id="rId14" Type="http://schemas.openxmlformats.org/officeDocument/2006/relationships/oleObject" Target="../embeddings/oleObject63.bin"/></Relationships>
</file>

<file path=ppt/slides/_rels/slide18.x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oleObject" Target="../embeddings/oleObject64.bin"/><Relationship Id="rId1" Type="http://schemas.openxmlformats.org/officeDocument/2006/relationships/slideLayout" Target="../slideLayouts/slideLayout2.xml"/><Relationship Id="rId5" Type="http://schemas.openxmlformats.org/officeDocument/2006/relationships/image" Target="../media/image65.wmf"/><Relationship Id="rId4" Type="http://schemas.openxmlformats.org/officeDocument/2006/relationships/oleObject" Target="../embeddings/oleObject65.bin"/></Relationships>
</file>

<file path=ppt/slides/_rels/slide19.x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oleObject" Target="../embeddings/oleObject66.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0.bin"/><Relationship Id="rId13" Type="http://schemas.openxmlformats.org/officeDocument/2006/relationships/image" Target="../media/image72.wmf"/><Relationship Id="rId18" Type="http://schemas.openxmlformats.org/officeDocument/2006/relationships/oleObject" Target="../embeddings/oleObject75.bin"/><Relationship Id="rId3" Type="http://schemas.openxmlformats.org/officeDocument/2006/relationships/image" Target="../media/image67.wmf"/><Relationship Id="rId21" Type="http://schemas.openxmlformats.org/officeDocument/2006/relationships/image" Target="../media/image76.wmf"/><Relationship Id="rId7" Type="http://schemas.openxmlformats.org/officeDocument/2006/relationships/image" Target="../media/image69.wmf"/><Relationship Id="rId12" Type="http://schemas.openxmlformats.org/officeDocument/2006/relationships/oleObject" Target="../embeddings/oleObject72.bin"/><Relationship Id="rId17" Type="http://schemas.openxmlformats.org/officeDocument/2006/relationships/image" Target="../media/image74.wmf"/><Relationship Id="rId25" Type="http://schemas.openxmlformats.org/officeDocument/2006/relationships/image" Target="../media/image78.wmf"/><Relationship Id="rId2" Type="http://schemas.openxmlformats.org/officeDocument/2006/relationships/oleObject" Target="../embeddings/oleObject67.bin"/><Relationship Id="rId16" Type="http://schemas.openxmlformats.org/officeDocument/2006/relationships/oleObject" Target="../embeddings/oleObject74.bin"/><Relationship Id="rId20" Type="http://schemas.openxmlformats.org/officeDocument/2006/relationships/oleObject" Target="../embeddings/oleObject76.bin"/><Relationship Id="rId1" Type="http://schemas.openxmlformats.org/officeDocument/2006/relationships/slideLayout" Target="../slideLayouts/slideLayout2.xml"/><Relationship Id="rId6" Type="http://schemas.openxmlformats.org/officeDocument/2006/relationships/oleObject" Target="../embeddings/oleObject69.bin"/><Relationship Id="rId11" Type="http://schemas.openxmlformats.org/officeDocument/2006/relationships/image" Target="../media/image71.wmf"/><Relationship Id="rId24" Type="http://schemas.openxmlformats.org/officeDocument/2006/relationships/oleObject" Target="../embeddings/oleObject78.bin"/><Relationship Id="rId5" Type="http://schemas.openxmlformats.org/officeDocument/2006/relationships/image" Target="../media/image68.wmf"/><Relationship Id="rId15" Type="http://schemas.openxmlformats.org/officeDocument/2006/relationships/image" Target="../media/image73.wmf"/><Relationship Id="rId23" Type="http://schemas.openxmlformats.org/officeDocument/2006/relationships/image" Target="../media/image77.wmf"/><Relationship Id="rId10" Type="http://schemas.openxmlformats.org/officeDocument/2006/relationships/oleObject" Target="../embeddings/oleObject71.bin"/><Relationship Id="rId19" Type="http://schemas.openxmlformats.org/officeDocument/2006/relationships/image" Target="../media/image75.wmf"/><Relationship Id="rId4" Type="http://schemas.openxmlformats.org/officeDocument/2006/relationships/oleObject" Target="../embeddings/oleObject68.bin"/><Relationship Id="rId9" Type="http://schemas.openxmlformats.org/officeDocument/2006/relationships/image" Target="../media/image70.wmf"/><Relationship Id="rId14" Type="http://schemas.openxmlformats.org/officeDocument/2006/relationships/oleObject" Target="../embeddings/oleObject73.bin"/><Relationship Id="rId22" Type="http://schemas.openxmlformats.org/officeDocument/2006/relationships/oleObject" Target="../embeddings/oleObject77.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2.bin"/><Relationship Id="rId13"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1.wmf"/><Relationship Id="rId12" Type="http://schemas.openxmlformats.org/officeDocument/2006/relationships/oleObject" Target="../embeddings/oleObject84.bin"/><Relationship Id="rId2" Type="http://schemas.openxmlformats.org/officeDocument/2006/relationships/oleObject" Target="../embeddings/oleObject79.bin"/><Relationship Id="rId1" Type="http://schemas.openxmlformats.org/officeDocument/2006/relationships/slideLayout" Target="../slideLayouts/slideLayout2.xml"/><Relationship Id="rId6" Type="http://schemas.openxmlformats.org/officeDocument/2006/relationships/oleObject" Target="../embeddings/oleObject81.bin"/><Relationship Id="rId11" Type="http://schemas.openxmlformats.org/officeDocument/2006/relationships/image" Target="../media/image83.wmf"/><Relationship Id="rId5" Type="http://schemas.openxmlformats.org/officeDocument/2006/relationships/image" Target="../media/image80.wmf"/><Relationship Id="rId15" Type="http://schemas.openxmlformats.org/officeDocument/2006/relationships/image" Target="../media/image85.wmf"/><Relationship Id="rId10" Type="http://schemas.openxmlformats.org/officeDocument/2006/relationships/oleObject" Target="../embeddings/oleObject83.bin"/><Relationship Id="rId4" Type="http://schemas.openxmlformats.org/officeDocument/2006/relationships/oleObject" Target="../embeddings/oleObject80.bin"/><Relationship Id="rId9" Type="http://schemas.openxmlformats.org/officeDocument/2006/relationships/image" Target="../media/image82.wmf"/><Relationship Id="rId14" Type="http://schemas.openxmlformats.org/officeDocument/2006/relationships/oleObject" Target="../embeddings/oleObject85.bin"/></Relationships>
</file>

<file path=ppt/slides/_rels/slide22.xml.rels><?xml version="1.0" encoding="UTF-8" standalone="yes"?>
<Relationships xmlns="http://schemas.openxmlformats.org/package/2006/relationships"><Relationship Id="rId3" Type="http://schemas.openxmlformats.org/officeDocument/2006/relationships/image" Target="../media/image86.wmf"/><Relationship Id="rId7" Type="http://schemas.openxmlformats.org/officeDocument/2006/relationships/image" Target="../media/image88.wmf"/><Relationship Id="rId2" Type="http://schemas.openxmlformats.org/officeDocument/2006/relationships/oleObject" Target="../embeddings/oleObject86.bin"/><Relationship Id="rId1" Type="http://schemas.openxmlformats.org/officeDocument/2006/relationships/slideLayout" Target="../slideLayouts/slideLayout2.xml"/><Relationship Id="rId6" Type="http://schemas.openxmlformats.org/officeDocument/2006/relationships/oleObject" Target="../embeddings/oleObject88.bin"/><Relationship Id="rId5" Type="http://schemas.openxmlformats.org/officeDocument/2006/relationships/image" Target="../media/image87.wmf"/><Relationship Id="rId4" Type="http://schemas.openxmlformats.org/officeDocument/2006/relationships/oleObject" Target="../embeddings/oleObject87.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2.bin"/><Relationship Id="rId13"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1.wmf"/><Relationship Id="rId12" Type="http://schemas.openxmlformats.org/officeDocument/2006/relationships/oleObject" Target="../embeddings/oleObject94.bin"/><Relationship Id="rId2" Type="http://schemas.openxmlformats.org/officeDocument/2006/relationships/oleObject" Target="../embeddings/oleObject89.bin"/><Relationship Id="rId1" Type="http://schemas.openxmlformats.org/officeDocument/2006/relationships/slideLayout" Target="../slideLayouts/slideLayout2.xml"/><Relationship Id="rId6" Type="http://schemas.openxmlformats.org/officeDocument/2006/relationships/oleObject" Target="../embeddings/oleObject91.bin"/><Relationship Id="rId11" Type="http://schemas.openxmlformats.org/officeDocument/2006/relationships/image" Target="../media/image93.wmf"/><Relationship Id="rId5" Type="http://schemas.openxmlformats.org/officeDocument/2006/relationships/image" Target="../media/image90.wmf"/><Relationship Id="rId10" Type="http://schemas.openxmlformats.org/officeDocument/2006/relationships/oleObject" Target="../embeddings/oleObject93.bin"/><Relationship Id="rId4" Type="http://schemas.openxmlformats.org/officeDocument/2006/relationships/oleObject" Target="../embeddings/oleObject90.bin"/><Relationship Id="rId9" Type="http://schemas.openxmlformats.org/officeDocument/2006/relationships/image" Target="../media/image92.wmf"/></Relationships>
</file>

<file path=ppt/slides/_rels/slide24.x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oleObject" Target="../embeddings/oleObject95.bin"/><Relationship Id="rId1" Type="http://schemas.openxmlformats.org/officeDocument/2006/relationships/slideLayout" Target="../slideLayouts/slideLayout2.xml"/><Relationship Id="rId5" Type="http://schemas.openxmlformats.org/officeDocument/2006/relationships/image" Target="../media/image96.wmf"/><Relationship Id="rId4" Type="http://schemas.openxmlformats.org/officeDocument/2006/relationships/oleObject" Target="../embeddings/oleObject96.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image" Target="../media/image102.wmf"/><Relationship Id="rId18" Type="http://schemas.openxmlformats.org/officeDocument/2006/relationships/oleObject" Target="../embeddings/oleObject105.bin"/><Relationship Id="rId3" Type="http://schemas.openxmlformats.org/officeDocument/2006/relationships/image" Target="../media/image97.wmf"/><Relationship Id="rId7" Type="http://schemas.openxmlformats.org/officeDocument/2006/relationships/image" Target="../media/image99.wmf"/><Relationship Id="rId12" Type="http://schemas.openxmlformats.org/officeDocument/2006/relationships/oleObject" Target="../embeddings/oleObject102.bin"/><Relationship Id="rId17" Type="http://schemas.openxmlformats.org/officeDocument/2006/relationships/image" Target="../media/image104.wmf"/><Relationship Id="rId2" Type="http://schemas.openxmlformats.org/officeDocument/2006/relationships/oleObject" Target="../embeddings/oleObject97.bin"/><Relationship Id="rId16" Type="http://schemas.openxmlformats.org/officeDocument/2006/relationships/oleObject" Target="../embeddings/oleObject104.bin"/><Relationship Id="rId1" Type="http://schemas.openxmlformats.org/officeDocument/2006/relationships/slideLayout" Target="../slideLayouts/slideLayout2.xml"/><Relationship Id="rId6" Type="http://schemas.openxmlformats.org/officeDocument/2006/relationships/oleObject" Target="../embeddings/oleObject99.bin"/><Relationship Id="rId11" Type="http://schemas.openxmlformats.org/officeDocument/2006/relationships/image" Target="../media/image101.wmf"/><Relationship Id="rId5" Type="http://schemas.openxmlformats.org/officeDocument/2006/relationships/image" Target="../media/image98.wmf"/><Relationship Id="rId15" Type="http://schemas.openxmlformats.org/officeDocument/2006/relationships/image" Target="../media/image103.wmf"/><Relationship Id="rId10" Type="http://schemas.openxmlformats.org/officeDocument/2006/relationships/oleObject" Target="../embeddings/oleObject101.bin"/><Relationship Id="rId19" Type="http://schemas.openxmlformats.org/officeDocument/2006/relationships/image" Target="../media/image105.wmf"/><Relationship Id="rId4" Type="http://schemas.openxmlformats.org/officeDocument/2006/relationships/oleObject" Target="../embeddings/oleObject98.bin"/><Relationship Id="rId9" Type="http://schemas.openxmlformats.org/officeDocument/2006/relationships/image" Target="../media/image100.wmf"/><Relationship Id="rId14" Type="http://schemas.openxmlformats.org/officeDocument/2006/relationships/oleObject" Target="../embeddings/oleObject10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09.bin"/><Relationship Id="rId13" Type="http://schemas.openxmlformats.org/officeDocument/2006/relationships/image" Target="../media/image111.wmf"/><Relationship Id="rId3" Type="http://schemas.openxmlformats.org/officeDocument/2006/relationships/image" Target="../media/image106.wmf"/><Relationship Id="rId7" Type="http://schemas.openxmlformats.org/officeDocument/2006/relationships/image" Target="../media/image108.wmf"/><Relationship Id="rId12" Type="http://schemas.openxmlformats.org/officeDocument/2006/relationships/oleObject" Target="../embeddings/oleObject111.bin"/><Relationship Id="rId2" Type="http://schemas.openxmlformats.org/officeDocument/2006/relationships/oleObject" Target="../embeddings/oleObject106.bin"/><Relationship Id="rId1" Type="http://schemas.openxmlformats.org/officeDocument/2006/relationships/slideLayout" Target="../slideLayouts/slideLayout2.xml"/><Relationship Id="rId6" Type="http://schemas.openxmlformats.org/officeDocument/2006/relationships/oleObject" Target="../embeddings/oleObject108.bin"/><Relationship Id="rId11" Type="http://schemas.openxmlformats.org/officeDocument/2006/relationships/image" Target="../media/image110.wmf"/><Relationship Id="rId5" Type="http://schemas.openxmlformats.org/officeDocument/2006/relationships/image" Target="../media/image107.wmf"/><Relationship Id="rId10" Type="http://schemas.openxmlformats.org/officeDocument/2006/relationships/oleObject" Target="../embeddings/oleObject110.bin"/><Relationship Id="rId4" Type="http://schemas.openxmlformats.org/officeDocument/2006/relationships/oleObject" Target="../embeddings/oleObject107.bin"/><Relationship Id="rId9" Type="http://schemas.openxmlformats.org/officeDocument/2006/relationships/image" Target="../media/image109.wmf"/></Relationships>
</file>

<file path=ppt/slides/_rels/slide27.xml.rels><?xml version="1.0" encoding="UTF-8" standalone="yes"?>
<Relationships xmlns="http://schemas.openxmlformats.org/package/2006/relationships"><Relationship Id="rId3" Type="http://schemas.openxmlformats.org/officeDocument/2006/relationships/image" Target="../media/image112.wmf"/><Relationship Id="rId2" Type="http://schemas.openxmlformats.org/officeDocument/2006/relationships/oleObject" Target="../embeddings/oleObject112.bin"/><Relationship Id="rId1" Type="http://schemas.openxmlformats.org/officeDocument/2006/relationships/slideLayout" Target="../slideLayouts/slideLayout2.xml"/><Relationship Id="rId5" Type="http://schemas.openxmlformats.org/officeDocument/2006/relationships/image" Target="../media/image113.wmf"/><Relationship Id="rId4" Type="http://schemas.openxmlformats.org/officeDocument/2006/relationships/oleObject" Target="../embeddings/oleObject113.bin"/></Relationships>
</file>

<file path=ppt/slides/_rels/slide28.x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oleObject" Target="../embeddings/oleObject114.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18.bin"/><Relationship Id="rId3" Type="http://schemas.openxmlformats.org/officeDocument/2006/relationships/image" Target="../media/image115.wmf"/><Relationship Id="rId7" Type="http://schemas.openxmlformats.org/officeDocument/2006/relationships/image" Target="../media/image117.wmf"/><Relationship Id="rId2" Type="http://schemas.openxmlformats.org/officeDocument/2006/relationships/oleObject" Target="../embeddings/oleObject115.bin"/><Relationship Id="rId1" Type="http://schemas.openxmlformats.org/officeDocument/2006/relationships/slideLayout" Target="../slideLayouts/slideLayout2.xml"/><Relationship Id="rId6" Type="http://schemas.openxmlformats.org/officeDocument/2006/relationships/oleObject" Target="../embeddings/oleObject117.bin"/><Relationship Id="rId11" Type="http://schemas.openxmlformats.org/officeDocument/2006/relationships/image" Target="../media/image119.wmf"/><Relationship Id="rId5" Type="http://schemas.openxmlformats.org/officeDocument/2006/relationships/image" Target="../media/image116.wmf"/><Relationship Id="rId10" Type="http://schemas.openxmlformats.org/officeDocument/2006/relationships/oleObject" Target="../embeddings/oleObject119.bin"/><Relationship Id="rId4" Type="http://schemas.openxmlformats.org/officeDocument/2006/relationships/oleObject" Target="../embeddings/oleObject116.bin"/><Relationship Id="rId9" Type="http://schemas.openxmlformats.org/officeDocument/2006/relationships/image" Target="../media/image118.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23.bin"/><Relationship Id="rId13" Type="http://schemas.openxmlformats.org/officeDocument/2006/relationships/image" Target="../media/image125.wmf"/><Relationship Id="rId3" Type="http://schemas.openxmlformats.org/officeDocument/2006/relationships/image" Target="../media/image120.wmf"/><Relationship Id="rId7" Type="http://schemas.openxmlformats.org/officeDocument/2006/relationships/image" Target="../media/image122.wmf"/><Relationship Id="rId12" Type="http://schemas.openxmlformats.org/officeDocument/2006/relationships/oleObject" Target="../embeddings/oleObject125.bin"/><Relationship Id="rId2" Type="http://schemas.openxmlformats.org/officeDocument/2006/relationships/oleObject" Target="../embeddings/oleObject120.bin"/><Relationship Id="rId1" Type="http://schemas.openxmlformats.org/officeDocument/2006/relationships/slideLayout" Target="../slideLayouts/slideLayout2.xml"/><Relationship Id="rId6" Type="http://schemas.openxmlformats.org/officeDocument/2006/relationships/oleObject" Target="../embeddings/oleObject122.bin"/><Relationship Id="rId11" Type="http://schemas.openxmlformats.org/officeDocument/2006/relationships/image" Target="../media/image124.wmf"/><Relationship Id="rId5" Type="http://schemas.openxmlformats.org/officeDocument/2006/relationships/image" Target="../media/image121.wmf"/><Relationship Id="rId15" Type="http://schemas.openxmlformats.org/officeDocument/2006/relationships/image" Target="../media/image126.wmf"/><Relationship Id="rId10" Type="http://schemas.openxmlformats.org/officeDocument/2006/relationships/oleObject" Target="../embeddings/oleObject124.bin"/><Relationship Id="rId4" Type="http://schemas.openxmlformats.org/officeDocument/2006/relationships/oleObject" Target="../embeddings/oleObject121.bin"/><Relationship Id="rId9" Type="http://schemas.openxmlformats.org/officeDocument/2006/relationships/image" Target="../media/image123.wmf"/><Relationship Id="rId14" Type="http://schemas.openxmlformats.org/officeDocument/2006/relationships/oleObject" Target="../embeddings/oleObject126.bin"/></Relationships>
</file>

<file path=ppt/slides/_rels/slide31.xml.rels><?xml version="1.0" encoding="UTF-8" standalone="yes"?>
<Relationships xmlns="http://schemas.openxmlformats.org/package/2006/relationships"><Relationship Id="rId3" Type="http://schemas.openxmlformats.org/officeDocument/2006/relationships/image" Target="../media/image127.wmf"/><Relationship Id="rId2" Type="http://schemas.openxmlformats.org/officeDocument/2006/relationships/oleObject" Target="../embeddings/oleObject127.bin"/><Relationship Id="rId1" Type="http://schemas.openxmlformats.org/officeDocument/2006/relationships/slideLayout" Target="../slideLayouts/slideLayout2.xml"/><Relationship Id="rId5" Type="http://schemas.openxmlformats.org/officeDocument/2006/relationships/image" Target="../media/image128.wmf"/><Relationship Id="rId4" Type="http://schemas.openxmlformats.org/officeDocument/2006/relationships/oleObject" Target="../embeddings/oleObject128.bin"/></Relationships>
</file>

<file path=ppt/slides/_rels/slide32.xml.rels><?xml version="1.0" encoding="UTF-8" standalone="yes"?>
<Relationships xmlns="http://schemas.openxmlformats.org/package/2006/relationships"><Relationship Id="rId8" Type="http://schemas.openxmlformats.org/officeDocument/2006/relationships/image" Target="../media/image131.wmf"/><Relationship Id="rId13" Type="http://schemas.openxmlformats.org/officeDocument/2006/relationships/oleObject" Target="../embeddings/oleObject135.bin"/><Relationship Id="rId3" Type="http://schemas.openxmlformats.org/officeDocument/2006/relationships/image" Target="../media/image129.wmf"/><Relationship Id="rId7" Type="http://schemas.openxmlformats.org/officeDocument/2006/relationships/oleObject" Target="../embeddings/oleObject132.bin"/><Relationship Id="rId12" Type="http://schemas.openxmlformats.org/officeDocument/2006/relationships/image" Target="../media/image133.wmf"/><Relationship Id="rId2" Type="http://schemas.openxmlformats.org/officeDocument/2006/relationships/oleObject" Target="../embeddings/oleObject129.bin"/><Relationship Id="rId1" Type="http://schemas.openxmlformats.org/officeDocument/2006/relationships/slideLayout" Target="../slideLayouts/slideLayout2.xml"/><Relationship Id="rId6" Type="http://schemas.openxmlformats.org/officeDocument/2006/relationships/oleObject" Target="../embeddings/oleObject131.bin"/><Relationship Id="rId11" Type="http://schemas.openxmlformats.org/officeDocument/2006/relationships/oleObject" Target="../embeddings/oleObject134.bin"/><Relationship Id="rId5" Type="http://schemas.openxmlformats.org/officeDocument/2006/relationships/image" Target="../media/image130.wmf"/><Relationship Id="rId10" Type="http://schemas.openxmlformats.org/officeDocument/2006/relationships/image" Target="../media/image132.wmf"/><Relationship Id="rId4" Type="http://schemas.openxmlformats.org/officeDocument/2006/relationships/oleObject" Target="../embeddings/oleObject130.bin"/><Relationship Id="rId9" Type="http://schemas.openxmlformats.org/officeDocument/2006/relationships/oleObject" Target="../embeddings/oleObject133.bin"/></Relationships>
</file>

<file path=ppt/slides/_rels/slide33.x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oleObject" Target="../embeddings/oleObject136.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40.bin"/><Relationship Id="rId13" Type="http://schemas.openxmlformats.org/officeDocument/2006/relationships/image" Target="../media/image140.wmf"/><Relationship Id="rId3" Type="http://schemas.openxmlformats.org/officeDocument/2006/relationships/image" Target="../media/image135.wmf"/><Relationship Id="rId7" Type="http://schemas.openxmlformats.org/officeDocument/2006/relationships/image" Target="../media/image137.wmf"/><Relationship Id="rId12" Type="http://schemas.openxmlformats.org/officeDocument/2006/relationships/oleObject" Target="../embeddings/oleObject142.bin"/><Relationship Id="rId2" Type="http://schemas.openxmlformats.org/officeDocument/2006/relationships/oleObject" Target="../embeddings/oleObject137.bin"/><Relationship Id="rId1" Type="http://schemas.openxmlformats.org/officeDocument/2006/relationships/slideLayout" Target="../slideLayouts/slideLayout2.xml"/><Relationship Id="rId6" Type="http://schemas.openxmlformats.org/officeDocument/2006/relationships/oleObject" Target="../embeddings/oleObject139.bin"/><Relationship Id="rId11" Type="http://schemas.openxmlformats.org/officeDocument/2006/relationships/image" Target="../media/image139.wmf"/><Relationship Id="rId5" Type="http://schemas.openxmlformats.org/officeDocument/2006/relationships/image" Target="../media/image136.wmf"/><Relationship Id="rId10" Type="http://schemas.openxmlformats.org/officeDocument/2006/relationships/oleObject" Target="../embeddings/oleObject141.bin"/><Relationship Id="rId4" Type="http://schemas.openxmlformats.org/officeDocument/2006/relationships/oleObject" Target="../embeddings/oleObject138.bin"/><Relationship Id="rId9" Type="http://schemas.openxmlformats.org/officeDocument/2006/relationships/image" Target="../media/image138.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46.bin"/><Relationship Id="rId3" Type="http://schemas.openxmlformats.org/officeDocument/2006/relationships/image" Target="../media/image141.wmf"/><Relationship Id="rId7" Type="http://schemas.openxmlformats.org/officeDocument/2006/relationships/image" Target="../media/image143.wmf"/><Relationship Id="rId2" Type="http://schemas.openxmlformats.org/officeDocument/2006/relationships/oleObject" Target="../embeddings/oleObject143.bin"/><Relationship Id="rId1" Type="http://schemas.openxmlformats.org/officeDocument/2006/relationships/slideLayout" Target="../slideLayouts/slideLayout2.xml"/><Relationship Id="rId6" Type="http://schemas.openxmlformats.org/officeDocument/2006/relationships/oleObject" Target="../embeddings/oleObject145.bin"/><Relationship Id="rId5" Type="http://schemas.openxmlformats.org/officeDocument/2006/relationships/image" Target="../media/image142.wmf"/><Relationship Id="rId4" Type="http://schemas.openxmlformats.org/officeDocument/2006/relationships/oleObject" Target="../embeddings/oleObject144.bin"/><Relationship Id="rId9" Type="http://schemas.openxmlformats.org/officeDocument/2006/relationships/image" Target="../media/image144.wmf"/></Relationships>
</file>

<file path=ppt/slides/_rels/slide36.xml.rels><?xml version="1.0" encoding="UTF-8" standalone="yes"?>
<Relationships xmlns="http://schemas.openxmlformats.org/package/2006/relationships"><Relationship Id="rId3" Type="http://schemas.openxmlformats.org/officeDocument/2006/relationships/image" Target="../media/image145.wmf"/><Relationship Id="rId2" Type="http://schemas.openxmlformats.org/officeDocument/2006/relationships/oleObject" Target="../embeddings/oleObject147.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51.bin"/><Relationship Id="rId13" Type="http://schemas.openxmlformats.org/officeDocument/2006/relationships/image" Target="../media/image151.wmf"/><Relationship Id="rId3" Type="http://schemas.openxmlformats.org/officeDocument/2006/relationships/image" Target="../media/image146.wmf"/><Relationship Id="rId7" Type="http://schemas.openxmlformats.org/officeDocument/2006/relationships/image" Target="../media/image148.wmf"/><Relationship Id="rId12" Type="http://schemas.openxmlformats.org/officeDocument/2006/relationships/oleObject" Target="../embeddings/oleObject153.bin"/><Relationship Id="rId2" Type="http://schemas.openxmlformats.org/officeDocument/2006/relationships/oleObject" Target="../embeddings/oleObject148.bin"/><Relationship Id="rId1" Type="http://schemas.openxmlformats.org/officeDocument/2006/relationships/slideLayout" Target="../slideLayouts/slideLayout2.xml"/><Relationship Id="rId6" Type="http://schemas.openxmlformats.org/officeDocument/2006/relationships/oleObject" Target="../embeddings/oleObject150.bin"/><Relationship Id="rId11" Type="http://schemas.openxmlformats.org/officeDocument/2006/relationships/image" Target="../media/image150.wmf"/><Relationship Id="rId5" Type="http://schemas.openxmlformats.org/officeDocument/2006/relationships/image" Target="../media/image147.wmf"/><Relationship Id="rId10" Type="http://schemas.openxmlformats.org/officeDocument/2006/relationships/oleObject" Target="../embeddings/oleObject152.bin"/><Relationship Id="rId4" Type="http://schemas.openxmlformats.org/officeDocument/2006/relationships/oleObject" Target="../embeddings/oleObject149.bin"/><Relationship Id="rId9" Type="http://schemas.openxmlformats.org/officeDocument/2006/relationships/image" Target="../media/image149.wmf"/></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57.bin"/><Relationship Id="rId3" Type="http://schemas.openxmlformats.org/officeDocument/2006/relationships/image" Target="../media/image152.wmf"/><Relationship Id="rId7" Type="http://schemas.openxmlformats.org/officeDocument/2006/relationships/image" Target="../media/image154.wmf"/><Relationship Id="rId2" Type="http://schemas.openxmlformats.org/officeDocument/2006/relationships/oleObject" Target="../embeddings/oleObject154.bin"/><Relationship Id="rId1" Type="http://schemas.openxmlformats.org/officeDocument/2006/relationships/slideLayout" Target="../slideLayouts/slideLayout8.xml"/><Relationship Id="rId6" Type="http://schemas.openxmlformats.org/officeDocument/2006/relationships/oleObject" Target="../embeddings/oleObject156.bin"/><Relationship Id="rId5" Type="http://schemas.openxmlformats.org/officeDocument/2006/relationships/image" Target="../media/image153.wmf"/><Relationship Id="rId4" Type="http://schemas.openxmlformats.org/officeDocument/2006/relationships/oleObject" Target="../embeddings/oleObject155.bin"/><Relationship Id="rId9" Type="http://schemas.openxmlformats.org/officeDocument/2006/relationships/image" Target="../media/image155.wmf"/></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61.bin"/><Relationship Id="rId13" Type="http://schemas.openxmlformats.org/officeDocument/2006/relationships/image" Target="../media/image161.wmf"/><Relationship Id="rId3" Type="http://schemas.openxmlformats.org/officeDocument/2006/relationships/image" Target="../media/image156.wmf"/><Relationship Id="rId7" Type="http://schemas.openxmlformats.org/officeDocument/2006/relationships/image" Target="../media/image158.wmf"/><Relationship Id="rId12" Type="http://schemas.openxmlformats.org/officeDocument/2006/relationships/oleObject" Target="../embeddings/oleObject163.bin"/><Relationship Id="rId2" Type="http://schemas.openxmlformats.org/officeDocument/2006/relationships/oleObject" Target="../embeddings/oleObject158.bin"/><Relationship Id="rId1" Type="http://schemas.openxmlformats.org/officeDocument/2006/relationships/slideLayout" Target="../slideLayouts/slideLayout2.xml"/><Relationship Id="rId6" Type="http://schemas.openxmlformats.org/officeDocument/2006/relationships/oleObject" Target="../embeddings/oleObject160.bin"/><Relationship Id="rId11" Type="http://schemas.openxmlformats.org/officeDocument/2006/relationships/image" Target="../media/image160.wmf"/><Relationship Id="rId5" Type="http://schemas.openxmlformats.org/officeDocument/2006/relationships/image" Target="../media/image157.wmf"/><Relationship Id="rId15" Type="http://schemas.openxmlformats.org/officeDocument/2006/relationships/image" Target="../media/image162.wmf"/><Relationship Id="rId10" Type="http://schemas.openxmlformats.org/officeDocument/2006/relationships/oleObject" Target="../embeddings/oleObject162.bin"/><Relationship Id="rId4" Type="http://schemas.openxmlformats.org/officeDocument/2006/relationships/oleObject" Target="../embeddings/oleObject159.bin"/><Relationship Id="rId9" Type="http://schemas.openxmlformats.org/officeDocument/2006/relationships/image" Target="../media/image159.wmf"/><Relationship Id="rId14" Type="http://schemas.openxmlformats.org/officeDocument/2006/relationships/oleObject" Target="../embeddings/oleObject164.bin"/></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68.bin"/><Relationship Id="rId13" Type="http://schemas.openxmlformats.org/officeDocument/2006/relationships/image" Target="../media/image168.wmf"/><Relationship Id="rId3" Type="http://schemas.openxmlformats.org/officeDocument/2006/relationships/image" Target="../media/image163.wmf"/><Relationship Id="rId7" Type="http://schemas.openxmlformats.org/officeDocument/2006/relationships/image" Target="../media/image165.wmf"/><Relationship Id="rId12" Type="http://schemas.openxmlformats.org/officeDocument/2006/relationships/oleObject" Target="../embeddings/oleObject170.bin"/><Relationship Id="rId2" Type="http://schemas.openxmlformats.org/officeDocument/2006/relationships/oleObject" Target="../embeddings/oleObject165.bin"/><Relationship Id="rId1" Type="http://schemas.openxmlformats.org/officeDocument/2006/relationships/slideLayout" Target="../slideLayouts/slideLayout2.xml"/><Relationship Id="rId6" Type="http://schemas.openxmlformats.org/officeDocument/2006/relationships/oleObject" Target="../embeddings/oleObject167.bin"/><Relationship Id="rId11" Type="http://schemas.openxmlformats.org/officeDocument/2006/relationships/image" Target="../media/image167.wmf"/><Relationship Id="rId5" Type="http://schemas.openxmlformats.org/officeDocument/2006/relationships/image" Target="../media/image164.wmf"/><Relationship Id="rId10" Type="http://schemas.openxmlformats.org/officeDocument/2006/relationships/oleObject" Target="../embeddings/oleObject169.bin"/><Relationship Id="rId4" Type="http://schemas.openxmlformats.org/officeDocument/2006/relationships/oleObject" Target="../embeddings/oleObject166.bin"/><Relationship Id="rId9" Type="http://schemas.openxmlformats.org/officeDocument/2006/relationships/image" Target="../media/image166.wmf"/></Relationships>
</file>

<file path=ppt/slides/_rels/slide41.xml.rels><?xml version="1.0" encoding="UTF-8" standalone="yes"?>
<Relationships xmlns="http://schemas.openxmlformats.org/package/2006/relationships"><Relationship Id="rId3" Type="http://schemas.openxmlformats.org/officeDocument/2006/relationships/image" Target="../media/image169.wmf"/><Relationship Id="rId2" Type="http://schemas.openxmlformats.org/officeDocument/2006/relationships/oleObject" Target="../embeddings/oleObject17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75.bin"/><Relationship Id="rId13" Type="http://schemas.openxmlformats.org/officeDocument/2006/relationships/image" Target="../media/image175.wmf"/><Relationship Id="rId18" Type="http://schemas.openxmlformats.org/officeDocument/2006/relationships/oleObject" Target="../embeddings/oleObject180.bin"/><Relationship Id="rId3" Type="http://schemas.openxmlformats.org/officeDocument/2006/relationships/image" Target="../media/image170.wmf"/><Relationship Id="rId7" Type="http://schemas.openxmlformats.org/officeDocument/2006/relationships/image" Target="../media/image172.wmf"/><Relationship Id="rId12" Type="http://schemas.openxmlformats.org/officeDocument/2006/relationships/oleObject" Target="../embeddings/oleObject177.bin"/><Relationship Id="rId17" Type="http://schemas.openxmlformats.org/officeDocument/2006/relationships/image" Target="../media/image177.wmf"/><Relationship Id="rId2" Type="http://schemas.openxmlformats.org/officeDocument/2006/relationships/oleObject" Target="../embeddings/oleObject172.bin"/><Relationship Id="rId16" Type="http://schemas.openxmlformats.org/officeDocument/2006/relationships/oleObject" Target="../embeddings/oleObject179.bin"/><Relationship Id="rId1" Type="http://schemas.openxmlformats.org/officeDocument/2006/relationships/slideLayout" Target="../slideLayouts/slideLayout2.xml"/><Relationship Id="rId6" Type="http://schemas.openxmlformats.org/officeDocument/2006/relationships/oleObject" Target="../embeddings/oleObject174.bin"/><Relationship Id="rId11" Type="http://schemas.openxmlformats.org/officeDocument/2006/relationships/image" Target="../media/image174.wmf"/><Relationship Id="rId5" Type="http://schemas.openxmlformats.org/officeDocument/2006/relationships/image" Target="../media/image171.wmf"/><Relationship Id="rId15" Type="http://schemas.openxmlformats.org/officeDocument/2006/relationships/image" Target="../media/image176.wmf"/><Relationship Id="rId10" Type="http://schemas.openxmlformats.org/officeDocument/2006/relationships/oleObject" Target="../embeddings/oleObject176.bin"/><Relationship Id="rId19" Type="http://schemas.openxmlformats.org/officeDocument/2006/relationships/image" Target="../media/image178.wmf"/><Relationship Id="rId4" Type="http://schemas.openxmlformats.org/officeDocument/2006/relationships/oleObject" Target="../embeddings/oleObject173.bin"/><Relationship Id="rId9" Type="http://schemas.openxmlformats.org/officeDocument/2006/relationships/image" Target="../media/image173.wmf"/><Relationship Id="rId14" Type="http://schemas.openxmlformats.org/officeDocument/2006/relationships/oleObject" Target="../embeddings/oleObject178.bin"/></Relationships>
</file>

<file path=ppt/slides/_rels/slide44.xml.rels><?xml version="1.0" encoding="UTF-8" standalone="yes"?>
<Relationships xmlns="http://schemas.openxmlformats.org/package/2006/relationships"><Relationship Id="rId3" Type="http://schemas.openxmlformats.org/officeDocument/2006/relationships/image" Target="../media/image179.wmf"/><Relationship Id="rId2" Type="http://schemas.openxmlformats.org/officeDocument/2006/relationships/oleObject" Target="../embeddings/oleObject181.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85.bin"/><Relationship Id="rId13" Type="http://schemas.openxmlformats.org/officeDocument/2006/relationships/image" Target="../media/image185.wmf"/><Relationship Id="rId3" Type="http://schemas.openxmlformats.org/officeDocument/2006/relationships/image" Target="../media/image180.wmf"/><Relationship Id="rId7" Type="http://schemas.openxmlformats.org/officeDocument/2006/relationships/image" Target="../media/image182.wmf"/><Relationship Id="rId12" Type="http://schemas.openxmlformats.org/officeDocument/2006/relationships/oleObject" Target="../embeddings/oleObject187.bin"/><Relationship Id="rId2" Type="http://schemas.openxmlformats.org/officeDocument/2006/relationships/oleObject" Target="../embeddings/oleObject182.bin"/><Relationship Id="rId1" Type="http://schemas.openxmlformats.org/officeDocument/2006/relationships/slideLayout" Target="../slideLayouts/slideLayout2.xml"/><Relationship Id="rId6" Type="http://schemas.openxmlformats.org/officeDocument/2006/relationships/oleObject" Target="../embeddings/oleObject184.bin"/><Relationship Id="rId11" Type="http://schemas.openxmlformats.org/officeDocument/2006/relationships/image" Target="../media/image184.wmf"/><Relationship Id="rId5" Type="http://schemas.openxmlformats.org/officeDocument/2006/relationships/image" Target="../media/image181.wmf"/><Relationship Id="rId10" Type="http://schemas.openxmlformats.org/officeDocument/2006/relationships/oleObject" Target="../embeddings/oleObject186.bin"/><Relationship Id="rId4" Type="http://schemas.openxmlformats.org/officeDocument/2006/relationships/oleObject" Target="../embeddings/oleObject183.bin"/><Relationship Id="rId9" Type="http://schemas.openxmlformats.org/officeDocument/2006/relationships/image" Target="../media/image183.wmf"/></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191.bin"/><Relationship Id="rId3" Type="http://schemas.openxmlformats.org/officeDocument/2006/relationships/image" Target="../media/image186.wmf"/><Relationship Id="rId7" Type="http://schemas.openxmlformats.org/officeDocument/2006/relationships/image" Target="../media/image188.wmf"/><Relationship Id="rId2" Type="http://schemas.openxmlformats.org/officeDocument/2006/relationships/oleObject" Target="../embeddings/oleObject188.bin"/><Relationship Id="rId1" Type="http://schemas.openxmlformats.org/officeDocument/2006/relationships/slideLayout" Target="../slideLayouts/slideLayout2.xml"/><Relationship Id="rId6" Type="http://schemas.openxmlformats.org/officeDocument/2006/relationships/oleObject" Target="../embeddings/oleObject190.bin"/><Relationship Id="rId11" Type="http://schemas.openxmlformats.org/officeDocument/2006/relationships/image" Target="../media/image190.wmf"/><Relationship Id="rId5" Type="http://schemas.openxmlformats.org/officeDocument/2006/relationships/image" Target="../media/image187.wmf"/><Relationship Id="rId10" Type="http://schemas.openxmlformats.org/officeDocument/2006/relationships/oleObject" Target="../embeddings/oleObject192.bin"/><Relationship Id="rId4" Type="http://schemas.openxmlformats.org/officeDocument/2006/relationships/oleObject" Target="../embeddings/oleObject189.bin"/><Relationship Id="rId9" Type="http://schemas.openxmlformats.org/officeDocument/2006/relationships/image" Target="../media/image189.wmf"/></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96.bin"/><Relationship Id="rId3" Type="http://schemas.openxmlformats.org/officeDocument/2006/relationships/image" Target="../media/image191.wmf"/><Relationship Id="rId7" Type="http://schemas.openxmlformats.org/officeDocument/2006/relationships/image" Target="../media/image193.wmf"/><Relationship Id="rId2" Type="http://schemas.openxmlformats.org/officeDocument/2006/relationships/oleObject" Target="../embeddings/oleObject193.bin"/><Relationship Id="rId1" Type="http://schemas.openxmlformats.org/officeDocument/2006/relationships/slideLayout" Target="../slideLayouts/slideLayout2.xml"/><Relationship Id="rId6" Type="http://schemas.openxmlformats.org/officeDocument/2006/relationships/oleObject" Target="../embeddings/oleObject195.bin"/><Relationship Id="rId11" Type="http://schemas.openxmlformats.org/officeDocument/2006/relationships/image" Target="../media/image195.wmf"/><Relationship Id="rId5" Type="http://schemas.openxmlformats.org/officeDocument/2006/relationships/image" Target="../media/image192.wmf"/><Relationship Id="rId10" Type="http://schemas.openxmlformats.org/officeDocument/2006/relationships/oleObject" Target="../embeddings/oleObject197.bin"/><Relationship Id="rId4" Type="http://schemas.openxmlformats.org/officeDocument/2006/relationships/oleObject" Target="../embeddings/oleObject194.bin"/><Relationship Id="rId9" Type="http://schemas.openxmlformats.org/officeDocument/2006/relationships/image" Target="../media/image194.wmf"/></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201.bin"/><Relationship Id="rId13" Type="http://schemas.openxmlformats.org/officeDocument/2006/relationships/image" Target="../media/image201.wmf"/><Relationship Id="rId3" Type="http://schemas.openxmlformats.org/officeDocument/2006/relationships/image" Target="../media/image196.wmf"/><Relationship Id="rId7" Type="http://schemas.openxmlformats.org/officeDocument/2006/relationships/image" Target="../media/image198.wmf"/><Relationship Id="rId12" Type="http://schemas.openxmlformats.org/officeDocument/2006/relationships/oleObject" Target="../embeddings/oleObject203.bin"/><Relationship Id="rId2" Type="http://schemas.openxmlformats.org/officeDocument/2006/relationships/oleObject" Target="../embeddings/oleObject198.bin"/><Relationship Id="rId1" Type="http://schemas.openxmlformats.org/officeDocument/2006/relationships/slideLayout" Target="../slideLayouts/slideLayout2.xml"/><Relationship Id="rId6" Type="http://schemas.openxmlformats.org/officeDocument/2006/relationships/oleObject" Target="../embeddings/oleObject200.bin"/><Relationship Id="rId11" Type="http://schemas.openxmlformats.org/officeDocument/2006/relationships/image" Target="../media/image200.wmf"/><Relationship Id="rId5" Type="http://schemas.openxmlformats.org/officeDocument/2006/relationships/image" Target="../media/image197.wmf"/><Relationship Id="rId15" Type="http://schemas.openxmlformats.org/officeDocument/2006/relationships/image" Target="../media/image202.wmf"/><Relationship Id="rId10" Type="http://schemas.openxmlformats.org/officeDocument/2006/relationships/oleObject" Target="../embeddings/oleObject202.bin"/><Relationship Id="rId4" Type="http://schemas.openxmlformats.org/officeDocument/2006/relationships/oleObject" Target="../embeddings/oleObject199.bin"/><Relationship Id="rId9" Type="http://schemas.openxmlformats.org/officeDocument/2006/relationships/image" Target="../media/image199.wmf"/><Relationship Id="rId14" Type="http://schemas.openxmlformats.org/officeDocument/2006/relationships/oleObject" Target="../embeddings/oleObject204.bin"/></Relationships>
</file>

<file path=ppt/slides/_rels/slide49.xml.rels><?xml version="1.0" encoding="UTF-8" standalone="yes"?>
<Relationships xmlns="http://schemas.openxmlformats.org/package/2006/relationships"><Relationship Id="rId3" Type="http://schemas.openxmlformats.org/officeDocument/2006/relationships/image" Target="../media/image203.wmf"/><Relationship Id="rId2" Type="http://schemas.openxmlformats.org/officeDocument/2006/relationships/oleObject" Target="../embeddings/oleObject205.bin"/><Relationship Id="rId1" Type="http://schemas.openxmlformats.org/officeDocument/2006/relationships/slideLayout" Target="../slideLayouts/slideLayout2.xml"/><Relationship Id="rId5" Type="http://schemas.openxmlformats.org/officeDocument/2006/relationships/image" Target="../media/image204.wmf"/><Relationship Id="rId4" Type="http://schemas.openxmlformats.org/officeDocument/2006/relationships/oleObject" Target="../embeddings/oleObject206.bin"/></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10.bin"/><Relationship Id="rId3" Type="http://schemas.openxmlformats.org/officeDocument/2006/relationships/image" Target="../media/image205.wmf"/><Relationship Id="rId7" Type="http://schemas.openxmlformats.org/officeDocument/2006/relationships/image" Target="../media/image207.wmf"/><Relationship Id="rId2" Type="http://schemas.openxmlformats.org/officeDocument/2006/relationships/oleObject" Target="../embeddings/oleObject207.bin"/><Relationship Id="rId1" Type="http://schemas.openxmlformats.org/officeDocument/2006/relationships/slideLayout" Target="../slideLayouts/slideLayout2.xml"/><Relationship Id="rId6" Type="http://schemas.openxmlformats.org/officeDocument/2006/relationships/oleObject" Target="../embeddings/oleObject209.bin"/><Relationship Id="rId11" Type="http://schemas.openxmlformats.org/officeDocument/2006/relationships/image" Target="../media/image209.wmf"/><Relationship Id="rId5" Type="http://schemas.openxmlformats.org/officeDocument/2006/relationships/image" Target="../media/image206.wmf"/><Relationship Id="rId10" Type="http://schemas.openxmlformats.org/officeDocument/2006/relationships/oleObject" Target="../embeddings/oleObject211.bin"/><Relationship Id="rId4" Type="http://schemas.openxmlformats.org/officeDocument/2006/relationships/oleObject" Target="../embeddings/oleObject208.bin"/><Relationship Id="rId9" Type="http://schemas.openxmlformats.org/officeDocument/2006/relationships/image" Target="../media/image208.wmf"/></Relationships>
</file>

<file path=ppt/slides/_rels/slide51.xml.rels><?xml version="1.0" encoding="UTF-8" standalone="yes"?>
<Relationships xmlns="http://schemas.openxmlformats.org/package/2006/relationships"><Relationship Id="rId3" Type="http://schemas.openxmlformats.org/officeDocument/2006/relationships/image" Target="../media/image210.wmf"/><Relationship Id="rId2" Type="http://schemas.openxmlformats.org/officeDocument/2006/relationships/oleObject" Target="../embeddings/oleObject212.bin"/><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216.bin"/><Relationship Id="rId3" Type="http://schemas.openxmlformats.org/officeDocument/2006/relationships/image" Target="../media/image211.wmf"/><Relationship Id="rId7" Type="http://schemas.openxmlformats.org/officeDocument/2006/relationships/image" Target="../media/image213.wmf"/><Relationship Id="rId2" Type="http://schemas.openxmlformats.org/officeDocument/2006/relationships/oleObject" Target="../embeddings/oleObject213.bin"/><Relationship Id="rId1" Type="http://schemas.openxmlformats.org/officeDocument/2006/relationships/slideLayout" Target="../slideLayouts/slideLayout2.xml"/><Relationship Id="rId6" Type="http://schemas.openxmlformats.org/officeDocument/2006/relationships/oleObject" Target="../embeddings/oleObject215.bin"/><Relationship Id="rId5" Type="http://schemas.openxmlformats.org/officeDocument/2006/relationships/image" Target="../media/image212.wmf"/><Relationship Id="rId4" Type="http://schemas.openxmlformats.org/officeDocument/2006/relationships/oleObject" Target="../embeddings/oleObject214.bin"/><Relationship Id="rId9" Type="http://schemas.openxmlformats.org/officeDocument/2006/relationships/image" Target="../media/image214.wmf"/></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220.bin"/><Relationship Id="rId13" Type="http://schemas.openxmlformats.org/officeDocument/2006/relationships/image" Target="../media/image220.wmf"/><Relationship Id="rId3" Type="http://schemas.openxmlformats.org/officeDocument/2006/relationships/image" Target="../media/image215.wmf"/><Relationship Id="rId7" Type="http://schemas.openxmlformats.org/officeDocument/2006/relationships/image" Target="../media/image217.wmf"/><Relationship Id="rId12" Type="http://schemas.openxmlformats.org/officeDocument/2006/relationships/oleObject" Target="../embeddings/oleObject222.bin"/><Relationship Id="rId17" Type="http://schemas.openxmlformats.org/officeDocument/2006/relationships/image" Target="../media/image222.wmf"/><Relationship Id="rId2" Type="http://schemas.openxmlformats.org/officeDocument/2006/relationships/oleObject" Target="../embeddings/oleObject217.bin"/><Relationship Id="rId16" Type="http://schemas.openxmlformats.org/officeDocument/2006/relationships/oleObject" Target="../embeddings/oleObject224.bin"/><Relationship Id="rId1" Type="http://schemas.openxmlformats.org/officeDocument/2006/relationships/slideLayout" Target="../slideLayouts/slideLayout2.xml"/><Relationship Id="rId6" Type="http://schemas.openxmlformats.org/officeDocument/2006/relationships/oleObject" Target="../embeddings/oleObject219.bin"/><Relationship Id="rId11" Type="http://schemas.openxmlformats.org/officeDocument/2006/relationships/image" Target="../media/image219.wmf"/><Relationship Id="rId5" Type="http://schemas.openxmlformats.org/officeDocument/2006/relationships/image" Target="../media/image216.wmf"/><Relationship Id="rId15" Type="http://schemas.openxmlformats.org/officeDocument/2006/relationships/image" Target="../media/image221.wmf"/><Relationship Id="rId10" Type="http://schemas.openxmlformats.org/officeDocument/2006/relationships/oleObject" Target="../embeddings/oleObject221.bin"/><Relationship Id="rId4" Type="http://schemas.openxmlformats.org/officeDocument/2006/relationships/oleObject" Target="../embeddings/oleObject218.bin"/><Relationship Id="rId9" Type="http://schemas.openxmlformats.org/officeDocument/2006/relationships/image" Target="../media/image218.wmf"/><Relationship Id="rId14" Type="http://schemas.openxmlformats.org/officeDocument/2006/relationships/oleObject" Target="../embeddings/oleObject223.bin"/></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228.bin"/><Relationship Id="rId3" Type="http://schemas.openxmlformats.org/officeDocument/2006/relationships/image" Target="../media/image223.wmf"/><Relationship Id="rId7" Type="http://schemas.openxmlformats.org/officeDocument/2006/relationships/image" Target="../media/image225.wmf"/><Relationship Id="rId2" Type="http://schemas.openxmlformats.org/officeDocument/2006/relationships/oleObject" Target="../embeddings/oleObject225.bin"/><Relationship Id="rId1" Type="http://schemas.openxmlformats.org/officeDocument/2006/relationships/slideLayout" Target="../slideLayouts/slideLayout2.xml"/><Relationship Id="rId6" Type="http://schemas.openxmlformats.org/officeDocument/2006/relationships/oleObject" Target="../embeddings/oleObject227.bin"/><Relationship Id="rId11" Type="http://schemas.openxmlformats.org/officeDocument/2006/relationships/image" Target="../media/image227.wmf"/><Relationship Id="rId5" Type="http://schemas.openxmlformats.org/officeDocument/2006/relationships/image" Target="../media/image224.wmf"/><Relationship Id="rId10" Type="http://schemas.openxmlformats.org/officeDocument/2006/relationships/oleObject" Target="../embeddings/oleObject229.bin"/><Relationship Id="rId4" Type="http://schemas.openxmlformats.org/officeDocument/2006/relationships/oleObject" Target="../embeddings/oleObject226.bin"/><Relationship Id="rId9" Type="http://schemas.openxmlformats.org/officeDocument/2006/relationships/image" Target="../media/image226.wmf"/></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233.bin"/><Relationship Id="rId13" Type="http://schemas.openxmlformats.org/officeDocument/2006/relationships/image" Target="../media/image233.wmf"/><Relationship Id="rId3" Type="http://schemas.openxmlformats.org/officeDocument/2006/relationships/image" Target="../media/image228.wmf"/><Relationship Id="rId7" Type="http://schemas.openxmlformats.org/officeDocument/2006/relationships/image" Target="../media/image230.wmf"/><Relationship Id="rId12" Type="http://schemas.openxmlformats.org/officeDocument/2006/relationships/oleObject" Target="../embeddings/oleObject235.bin"/><Relationship Id="rId2" Type="http://schemas.openxmlformats.org/officeDocument/2006/relationships/oleObject" Target="../embeddings/oleObject230.bin"/><Relationship Id="rId1" Type="http://schemas.openxmlformats.org/officeDocument/2006/relationships/slideLayout" Target="../slideLayouts/slideLayout2.xml"/><Relationship Id="rId6" Type="http://schemas.openxmlformats.org/officeDocument/2006/relationships/oleObject" Target="../embeddings/oleObject232.bin"/><Relationship Id="rId11" Type="http://schemas.openxmlformats.org/officeDocument/2006/relationships/image" Target="../media/image232.wmf"/><Relationship Id="rId5" Type="http://schemas.openxmlformats.org/officeDocument/2006/relationships/image" Target="../media/image229.wmf"/><Relationship Id="rId10" Type="http://schemas.openxmlformats.org/officeDocument/2006/relationships/oleObject" Target="../embeddings/oleObject234.bin"/><Relationship Id="rId4" Type="http://schemas.openxmlformats.org/officeDocument/2006/relationships/oleObject" Target="../embeddings/oleObject231.bin"/><Relationship Id="rId9" Type="http://schemas.openxmlformats.org/officeDocument/2006/relationships/image" Target="../media/image231.wmf"/></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239.bin"/><Relationship Id="rId13" Type="http://schemas.openxmlformats.org/officeDocument/2006/relationships/image" Target="../media/image239.wmf"/><Relationship Id="rId18" Type="http://schemas.openxmlformats.org/officeDocument/2006/relationships/oleObject" Target="../embeddings/oleObject244.bin"/><Relationship Id="rId26" Type="http://schemas.openxmlformats.org/officeDocument/2006/relationships/image" Target="../media/image244.wmf"/><Relationship Id="rId3" Type="http://schemas.openxmlformats.org/officeDocument/2006/relationships/image" Target="../media/image234.wmf"/><Relationship Id="rId21" Type="http://schemas.openxmlformats.org/officeDocument/2006/relationships/oleObject" Target="../embeddings/oleObject246.bin"/><Relationship Id="rId7" Type="http://schemas.openxmlformats.org/officeDocument/2006/relationships/image" Target="../media/image236.wmf"/><Relationship Id="rId12" Type="http://schemas.openxmlformats.org/officeDocument/2006/relationships/oleObject" Target="../embeddings/oleObject241.bin"/><Relationship Id="rId17" Type="http://schemas.openxmlformats.org/officeDocument/2006/relationships/image" Target="../media/image241.wmf"/><Relationship Id="rId25" Type="http://schemas.openxmlformats.org/officeDocument/2006/relationships/oleObject" Target="../embeddings/oleObject249.bin"/><Relationship Id="rId2" Type="http://schemas.openxmlformats.org/officeDocument/2006/relationships/oleObject" Target="../embeddings/oleObject236.bin"/><Relationship Id="rId16" Type="http://schemas.openxmlformats.org/officeDocument/2006/relationships/oleObject" Target="../embeddings/oleObject243.bin"/><Relationship Id="rId20" Type="http://schemas.openxmlformats.org/officeDocument/2006/relationships/oleObject" Target="../embeddings/oleObject245.bin"/><Relationship Id="rId1" Type="http://schemas.openxmlformats.org/officeDocument/2006/relationships/slideLayout" Target="../slideLayouts/slideLayout2.xml"/><Relationship Id="rId6" Type="http://schemas.openxmlformats.org/officeDocument/2006/relationships/oleObject" Target="../embeddings/oleObject238.bin"/><Relationship Id="rId11" Type="http://schemas.openxmlformats.org/officeDocument/2006/relationships/image" Target="../media/image238.wmf"/><Relationship Id="rId24" Type="http://schemas.openxmlformats.org/officeDocument/2006/relationships/oleObject" Target="../embeddings/oleObject248.bin"/><Relationship Id="rId5" Type="http://schemas.openxmlformats.org/officeDocument/2006/relationships/image" Target="../media/image235.wmf"/><Relationship Id="rId15" Type="http://schemas.openxmlformats.org/officeDocument/2006/relationships/image" Target="../media/image240.wmf"/><Relationship Id="rId23" Type="http://schemas.openxmlformats.org/officeDocument/2006/relationships/oleObject" Target="../embeddings/oleObject247.bin"/><Relationship Id="rId10" Type="http://schemas.openxmlformats.org/officeDocument/2006/relationships/oleObject" Target="../embeddings/oleObject240.bin"/><Relationship Id="rId19" Type="http://schemas.openxmlformats.org/officeDocument/2006/relationships/image" Target="../media/image242.wmf"/><Relationship Id="rId4" Type="http://schemas.openxmlformats.org/officeDocument/2006/relationships/oleObject" Target="../embeddings/oleObject237.bin"/><Relationship Id="rId9" Type="http://schemas.openxmlformats.org/officeDocument/2006/relationships/image" Target="../media/image237.wmf"/><Relationship Id="rId14" Type="http://schemas.openxmlformats.org/officeDocument/2006/relationships/oleObject" Target="../embeddings/oleObject242.bin"/><Relationship Id="rId22" Type="http://schemas.openxmlformats.org/officeDocument/2006/relationships/image" Target="../media/image243.wmf"/></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253.bin"/><Relationship Id="rId13" Type="http://schemas.openxmlformats.org/officeDocument/2006/relationships/image" Target="../media/image250.wmf"/><Relationship Id="rId18" Type="http://schemas.openxmlformats.org/officeDocument/2006/relationships/oleObject" Target="../embeddings/oleObject258.bin"/><Relationship Id="rId3" Type="http://schemas.openxmlformats.org/officeDocument/2006/relationships/image" Target="../media/image245.wmf"/><Relationship Id="rId21" Type="http://schemas.openxmlformats.org/officeDocument/2006/relationships/image" Target="../media/image253.wmf"/><Relationship Id="rId7" Type="http://schemas.openxmlformats.org/officeDocument/2006/relationships/image" Target="../media/image247.wmf"/><Relationship Id="rId12" Type="http://schemas.openxmlformats.org/officeDocument/2006/relationships/oleObject" Target="../embeddings/oleObject255.bin"/><Relationship Id="rId17" Type="http://schemas.openxmlformats.org/officeDocument/2006/relationships/image" Target="../media/image252.wmf"/><Relationship Id="rId2" Type="http://schemas.openxmlformats.org/officeDocument/2006/relationships/oleObject" Target="../embeddings/oleObject250.bin"/><Relationship Id="rId16" Type="http://schemas.openxmlformats.org/officeDocument/2006/relationships/oleObject" Target="../embeddings/oleObject257.bin"/><Relationship Id="rId20" Type="http://schemas.openxmlformats.org/officeDocument/2006/relationships/oleObject" Target="../embeddings/oleObject260.bin"/><Relationship Id="rId1" Type="http://schemas.openxmlformats.org/officeDocument/2006/relationships/slideLayout" Target="../slideLayouts/slideLayout2.xml"/><Relationship Id="rId6" Type="http://schemas.openxmlformats.org/officeDocument/2006/relationships/oleObject" Target="../embeddings/oleObject252.bin"/><Relationship Id="rId11" Type="http://schemas.openxmlformats.org/officeDocument/2006/relationships/image" Target="../media/image249.wmf"/><Relationship Id="rId5" Type="http://schemas.openxmlformats.org/officeDocument/2006/relationships/image" Target="../media/image246.wmf"/><Relationship Id="rId15" Type="http://schemas.openxmlformats.org/officeDocument/2006/relationships/image" Target="../media/image251.wmf"/><Relationship Id="rId10" Type="http://schemas.openxmlformats.org/officeDocument/2006/relationships/oleObject" Target="../embeddings/oleObject254.bin"/><Relationship Id="rId19" Type="http://schemas.openxmlformats.org/officeDocument/2006/relationships/oleObject" Target="../embeddings/oleObject259.bin"/><Relationship Id="rId4" Type="http://schemas.openxmlformats.org/officeDocument/2006/relationships/oleObject" Target="../embeddings/oleObject251.bin"/><Relationship Id="rId9" Type="http://schemas.openxmlformats.org/officeDocument/2006/relationships/image" Target="../media/image248.wmf"/><Relationship Id="rId14" Type="http://schemas.openxmlformats.org/officeDocument/2006/relationships/oleObject" Target="../embeddings/oleObject256.bin"/><Relationship Id="rId22" Type="http://schemas.openxmlformats.org/officeDocument/2006/relationships/oleObject" Target="../embeddings/oleObject261.bin"/></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265.bin"/><Relationship Id="rId13" Type="http://schemas.openxmlformats.org/officeDocument/2006/relationships/oleObject" Target="../embeddings/oleObject268.bin"/><Relationship Id="rId18" Type="http://schemas.openxmlformats.org/officeDocument/2006/relationships/image" Target="../media/image261.wmf"/><Relationship Id="rId26" Type="http://schemas.openxmlformats.org/officeDocument/2006/relationships/image" Target="../media/image264.wmf"/><Relationship Id="rId3" Type="http://schemas.openxmlformats.org/officeDocument/2006/relationships/image" Target="../media/image254.wmf"/><Relationship Id="rId21" Type="http://schemas.openxmlformats.org/officeDocument/2006/relationships/image" Target="../media/image262.wmf"/><Relationship Id="rId7" Type="http://schemas.openxmlformats.org/officeDocument/2006/relationships/image" Target="../media/image256.wmf"/><Relationship Id="rId12" Type="http://schemas.openxmlformats.org/officeDocument/2006/relationships/image" Target="../media/image258.wmf"/><Relationship Id="rId17" Type="http://schemas.openxmlformats.org/officeDocument/2006/relationships/oleObject" Target="../embeddings/oleObject270.bin"/><Relationship Id="rId25" Type="http://schemas.openxmlformats.org/officeDocument/2006/relationships/oleObject" Target="../embeddings/oleObject275.bin"/><Relationship Id="rId2" Type="http://schemas.openxmlformats.org/officeDocument/2006/relationships/oleObject" Target="../embeddings/oleObject262.bin"/><Relationship Id="rId16" Type="http://schemas.openxmlformats.org/officeDocument/2006/relationships/image" Target="../media/image260.wmf"/><Relationship Id="rId20" Type="http://schemas.openxmlformats.org/officeDocument/2006/relationships/oleObject" Target="../embeddings/oleObject272.bin"/><Relationship Id="rId1" Type="http://schemas.openxmlformats.org/officeDocument/2006/relationships/slideLayout" Target="../slideLayouts/slideLayout2.xml"/><Relationship Id="rId6" Type="http://schemas.openxmlformats.org/officeDocument/2006/relationships/oleObject" Target="../embeddings/oleObject264.bin"/><Relationship Id="rId11" Type="http://schemas.openxmlformats.org/officeDocument/2006/relationships/oleObject" Target="../embeddings/oleObject267.bin"/><Relationship Id="rId24" Type="http://schemas.openxmlformats.org/officeDocument/2006/relationships/image" Target="../media/image263.wmf"/><Relationship Id="rId5" Type="http://schemas.openxmlformats.org/officeDocument/2006/relationships/image" Target="../media/image255.wmf"/><Relationship Id="rId15" Type="http://schemas.openxmlformats.org/officeDocument/2006/relationships/oleObject" Target="../embeddings/oleObject269.bin"/><Relationship Id="rId23" Type="http://schemas.openxmlformats.org/officeDocument/2006/relationships/oleObject" Target="../embeddings/oleObject274.bin"/><Relationship Id="rId10" Type="http://schemas.openxmlformats.org/officeDocument/2006/relationships/image" Target="../media/image257.wmf"/><Relationship Id="rId19" Type="http://schemas.openxmlformats.org/officeDocument/2006/relationships/oleObject" Target="../embeddings/oleObject271.bin"/><Relationship Id="rId4" Type="http://schemas.openxmlformats.org/officeDocument/2006/relationships/oleObject" Target="../embeddings/oleObject263.bin"/><Relationship Id="rId9" Type="http://schemas.openxmlformats.org/officeDocument/2006/relationships/oleObject" Target="../embeddings/oleObject266.bin"/><Relationship Id="rId14" Type="http://schemas.openxmlformats.org/officeDocument/2006/relationships/image" Target="../media/image259.wmf"/><Relationship Id="rId22" Type="http://schemas.openxmlformats.org/officeDocument/2006/relationships/oleObject" Target="../embeddings/oleObject273.bin"/></Relationships>
</file>

<file path=ppt/slides/_rels/slide59.xml.rels><?xml version="1.0" encoding="UTF-8" standalone="yes"?>
<Relationships xmlns="http://schemas.openxmlformats.org/package/2006/relationships"><Relationship Id="rId3" Type="http://schemas.openxmlformats.org/officeDocument/2006/relationships/image" Target="../media/image265.wmf"/><Relationship Id="rId2" Type="http://schemas.openxmlformats.org/officeDocument/2006/relationships/oleObject" Target="../embeddings/oleObject276.bin"/><Relationship Id="rId1" Type="http://schemas.openxmlformats.org/officeDocument/2006/relationships/slideLayout" Target="../slideLayouts/slideLayout2.xml"/><Relationship Id="rId5" Type="http://schemas.openxmlformats.org/officeDocument/2006/relationships/image" Target="../media/image266.wmf"/><Relationship Id="rId4" Type="http://schemas.openxmlformats.org/officeDocument/2006/relationships/oleObject" Target="../embeddings/oleObject27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4.wmf"/><Relationship Id="rId18" Type="http://schemas.openxmlformats.org/officeDocument/2006/relationships/oleObject" Target="../embeddings/oleObject16.bin"/><Relationship Id="rId3" Type="http://schemas.openxmlformats.org/officeDocument/2006/relationships/image" Target="../media/image9.wmf"/><Relationship Id="rId21" Type="http://schemas.openxmlformats.org/officeDocument/2006/relationships/image" Target="../media/image18.wmf"/><Relationship Id="rId7" Type="http://schemas.openxmlformats.org/officeDocument/2006/relationships/image" Target="../media/image11.wmf"/><Relationship Id="rId12" Type="http://schemas.openxmlformats.org/officeDocument/2006/relationships/oleObject" Target="../embeddings/oleObject13.bin"/><Relationship Id="rId17" Type="http://schemas.openxmlformats.org/officeDocument/2006/relationships/image" Target="../media/image16.wmf"/><Relationship Id="rId2" Type="http://schemas.openxmlformats.org/officeDocument/2006/relationships/oleObject" Target="../embeddings/oleObject8.bin"/><Relationship Id="rId16" Type="http://schemas.openxmlformats.org/officeDocument/2006/relationships/oleObject" Target="../embeddings/oleObject15.bin"/><Relationship Id="rId20"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0.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2.bin"/><Relationship Id="rId19" Type="http://schemas.openxmlformats.org/officeDocument/2006/relationships/image" Target="../media/image17.wmf"/><Relationship Id="rId4" Type="http://schemas.openxmlformats.org/officeDocument/2006/relationships/oleObject" Target="../embeddings/oleObject9.bin"/><Relationship Id="rId9" Type="http://schemas.openxmlformats.org/officeDocument/2006/relationships/image" Target="../media/image12.wmf"/><Relationship Id="rId14" Type="http://schemas.openxmlformats.org/officeDocument/2006/relationships/oleObject" Target="../embeddings/oleObject14.bin"/></Relationships>
</file>

<file path=ppt/slides/_rels/slide60.xml.rels><?xml version="1.0" encoding="UTF-8" standalone="yes"?>
<Relationships xmlns="http://schemas.openxmlformats.org/package/2006/relationships"><Relationship Id="rId8" Type="http://schemas.openxmlformats.org/officeDocument/2006/relationships/oleObject" Target="../embeddings/oleObject281.bin"/><Relationship Id="rId3" Type="http://schemas.openxmlformats.org/officeDocument/2006/relationships/image" Target="../media/image267.wmf"/><Relationship Id="rId7" Type="http://schemas.openxmlformats.org/officeDocument/2006/relationships/image" Target="../media/image269.wmf"/><Relationship Id="rId2" Type="http://schemas.openxmlformats.org/officeDocument/2006/relationships/oleObject" Target="../embeddings/oleObject278.bin"/><Relationship Id="rId1" Type="http://schemas.openxmlformats.org/officeDocument/2006/relationships/slideLayout" Target="../slideLayouts/slideLayout2.xml"/><Relationship Id="rId6" Type="http://schemas.openxmlformats.org/officeDocument/2006/relationships/oleObject" Target="../embeddings/oleObject280.bin"/><Relationship Id="rId5" Type="http://schemas.openxmlformats.org/officeDocument/2006/relationships/image" Target="../media/image268.wmf"/><Relationship Id="rId4" Type="http://schemas.openxmlformats.org/officeDocument/2006/relationships/oleObject" Target="../embeddings/oleObject279.bin"/></Relationships>
</file>

<file path=ppt/slides/_rels/slide61.xml.rels><?xml version="1.0" encoding="UTF-8" standalone="yes"?>
<Relationships xmlns="http://schemas.openxmlformats.org/package/2006/relationships"><Relationship Id="rId3" Type="http://schemas.openxmlformats.org/officeDocument/2006/relationships/image" Target="../media/image270.wmf"/><Relationship Id="rId2" Type="http://schemas.openxmlformats.org/officeDocument/2006/relationships/oleObject" Target="../embeddings/oleObject282.bin"/><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71.wmf"/><Relationship Id="rId2" Type="http://schemas.openxmlformats.org/officeDocument/2006/relationships/oleObject" Target="../embeddings/oleObject283.bin"/><Relationship Id="rId1" Type="http://schemas.openxmlformats.org/officeDocument/2006/relationships/slideLayout" Target="../slideLayouts/slideLayout2.xml"/><Relationship Id="rId5" Type="http://schemas.openxmlformats.org/officeDocument/2006/relationships/image" Target="../media/image272.wmf"/><Relationship Id="rId4" Type="http://schemas.openxmlformats.org/officeDocument/2006/relationships/oleObject" Target="../embeddings/oleObject284.bin"/></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288.bin"/><Relationship Id="rId13" Type="http://schemas.openxmlformats.org/officeDocument/2006/relationships/image" Target="../media/image278.wmf"/><Relationship Id="rId18" Type="http://schemas.openxmlformats.org/officeDocument/2006/relationships/oleObject" Target="../embeddings/oleObject293.bin"/><Relationship Id="rId3" Type="http://schemas.openxmlformats.org/officeDocument/2006/relationships/image" Target="../media/image273.wmf"/><Relationship Id="rId7" Type="http://schemas.openxmlformats.org/officeDocument/2006/relationships/image" Target="../media/image275.wmf"/><Relationship Id="rId12" Type="http://schemas.openxmlformats.org/officeDocument/2006/relationships/oleObject" Target="../embeddings/oleObject290.bin"/><Relationship Id="rId17" Type="http://schemas.openxmlformats.org/officeDocument/2006/relationships/image" Target="../media/image280.wmf"/><Relationship Id="rId2" Type="http://schemas.openxmlformats.org/officeDocument/2006/relationships/oleObject" Target="../embeddings/oleObject285.bin"/><Relationship Id="rId16" Type="http://schemas.openxmlformats.org/officeDocument/2006/relationships/oleObject" Target="../embeddings/oleObject292.bin"/><Relationship Id="rId20" Type="http://schemas.openxmlformats.org/officeDocument/2006/relationships/image" Target="../media/image281.wmf"/><Relationship Id="rId1" Type="http://schemas.openxmlformats.org/officeDocument/2006/relationships/slideLayout" Target="../slideLayouts/slideLayout2.xml"/><Relationship Id="rId6" Type="http://schemas.openxmlformats.org/officeDocument/2006/relationships/oleObject" Target="../embeddings/oleObject287.bin"/><Relationship Id="rId11" Type="http://schemas.openxmlformats.org/officeDocument/2006/relationships/image" Target="../media/image277.wmf"/><Relationship Id="rId5" Type="http://schemas.openxmlformats.org/officeDocument/2006/relationships/image" Target="../media/image274.wmf"/><Relationship Id="rId15" Type="http://schemas.openxmlformats.org/officeDocument/2006/relationships/image" Target="../media/image279.wmf"/><Relationship Id="rId10" Type="http://schemas.openxmlformats.org/officeDocument/2006/relationships/oleObject" Target="../embeddings/oleObject289.bin"/><Relationship Id="rId19" Type="http://schemas.openxmlformats.org/officeDocument/2006/relationships/oleObject" Target="../embeddings/oleObject294.bin"/><Relationship Id="rId4" Type="http://schemas.openxmlformats.org/officeDocument/2006/relationships/oleObject" Target="../embeddings/oleObject286.bin"/><Relationship Id="rId9" Type="http://schemas.openxmlformats.org/officeDocument/2006/relationships/image" Target="../media/image276.wmf"/><Relationship Id="rId14" Type="http://schemas.openxmlformats.org/officeDocument/2006/relationships/oleObject" Target="../embeddings/oleObject291.bin"/></Relationships>
</file>

<file path=ppt/slides/_rels/slide64.xml.rels><?xml version="1.0" encoding="UTF-8" standalone="yes"?>
<Relationships xmlns="http://schemas.openxmlformats.org/package/2006/relationships"><Relationship Id="rId3" Type="http://schemas.openxmlformats.org/officeDocument/2006/relationships/image" Target="../media/image282.wmf"/><Relationship Id="rId7" Type="http://schemas.openxmlformats.org/officeDocument/2006/relationships/image" Target="../media/image284.wmf"/><Relationship Id="rId2" Type="http://schemas.openxmlformats.org/officeDocument/2006/relationships/oleObject" Target="../embeddings/oleObject295.bin"/><Relationship Id="rId1" Type="http://schemas.openxmlformats.org/officeDocument/2006/relationships/slideLayout" Target="../slideLayouts/slideLayout2.xml"/><Relationship Id="rId6" Type="http://schemas.openxmlformats.org/officeDocument/2006/relationships/oleObject" Target="../embeddings/oleObject297.bin"/><Relationship Id="rId5" Type="http://schemas.openxmlformats.org/officeDocument/2006/relationships/image" Target="../media/image283.wmf"/><Relationship Id="rId4" Type="http://schemas.openxmlformats.org/officeDocument/2006/relationships/oleObject" Target="../embeddings/oleObject296.bin"/></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301.bin"/><Relationship Id="rId13" Type="http://schemas.openxmlformats.org/officeDocument/2006/relationships/image" Target="../media/image290.wmf"/><Relationship Id="rId3" Type="http://schemas.openxmlformats.org/officeDocument/2006/relationships/image" Target="../media/image285.wmf"/><Relationship Id="rId7" Type="http://schemas.openxmlformats.org/officeDocument/2006/relationships/image" Target="../media/image287.wmf"/><Relationship Id="rId12" Type="http://schemas.openxmlformats.org/officeDocument/2006/relationships/oleObject" Target="../embeddings/oleObject303.bin"/><Relationship Id="rId17" Type="http://schemas.openxmlformats.org/officeDocument/2006/relationships/image" Target="../media/image292.wmf"/><Relationship Id="rId2" Type="http://schemas.openxmlformats.org/officeDocument/2006/relationships/oleObject" Target="../embeddings/oleObject298.bin"/><Relationship Id="rId16" Type="http://schemas.openxmlformats.org/officeDocument/2006/relationships/oleObject" Target="../embeddings/oleObject305.bin"/><Relationship Id="rId1" Type="http://schemas.openxmlformats.org/officeDocument/2006/relationships/slideLayout" Target="../slideLayouts/slideLayout2.xml"/><Relationship Id="rId6" Type="http://schemas.openxmlformats.org/officeDocument/2006/relationships/oleObject" Target="../embeddings/oleObject300.bin"/><Relationship Id="rId11" Type="http://schemas.openxmlformats.org/officeDocument/2006/relationships/image" Target="../media/image289.wmf"/><Relationship Id="rId5" Type="http://schemas.openxmlformats.org/officeDocument/2006/relationships/image" Target="../media/image286.wmf"/><Relationship Id="rId15" Type="http://schemas.openxmlformats.org/officeDocument/2006/relationships/image" Target="../media/image291.wmf"/><Relationship Id="rId10" Type="http://schemas.openxmlformats.org/officeDocument/2006/relationships/oleObject" Target="../embeddings/oleObject302.bin"/><Relationship Id="rId4" Type="http://schemas.openxmlformats.org/officeDocument/2006/relationships/oleObject" Target="../embeddings/oleObject299.bin"/><Relationship Id="rId9" Type="http://schemas.openxmlformats.org/officeDocument/2006/relationships/image" Target="../media/image288.wmf"/><Relationship Id="rId14" Type="http://schemas.openxmlformats.org/officeDocument/2006/relationships/oleObject" Target="../embeddings/oleObject304.bin"/></Relationships>
</file>

<file path=ppt/slides/_rels/slide66.xml.rels><?xml version="1.0" encoding="UTF-8" standalone="yes"?>
<Relationships xmlns="http://schemas.openxmlformats.org/package/2006/relationships"><Relationship Id="rId8" Type="http://schemas.openxmlformats.org/officeDocument/2006/relationships/image" Target="../media/image295.wmf"/><Relationship Id="rId13" Type="http://schemas.openxmlformats.org/officeDocument/2006/relationships/oleObject" Target="../embeddings/oleObject312.bin"/><Relationship Id="rId3" Type="http://schemas.openxmlformats.org/officeDocument/2006/relationships/image" Target="../media/image293.wmf"/><Relationship Id="rId7" Type="http://schemas.openxmlformats.org/officeDocument/2006/relationships/oleObject" Target="../embeddings/oleObject309.bin"/><Relationship Id="rId12" Type="http://schemas.openxmlformats.org/officeDocument/2006/relationships/image" Target="../media/image297.wmf"/><Relationship Id="rId2" Type="http://schemas.openxmlformats.org/officeDocument/2006/relationships/oleObject" Target="../embeddings/oleObject306.bin"/><Relationship Id="rId1" Type="http://schemas.openxmlformats.org/officeDocument/2006/relationships/slideLayout" Target="../slideLayouts/slideLayout2.xml"/><Relationship Id="rId6" Type="http://schemas.openxmlformats.org/officeDocument/2006/relationships/image" Target="../media/image294.wmf"/><Relationship Id="rId11" Type="http://schemas.openxmlformats.org/officeDocument/2006/relationships/oleObject" Target="../embeddings/oleObject311.bin"/><Relationship Id="rId5" Type="http://schemas.openxmlformats.org/officeDocument/2006/relationships/oleObject" Target="../embeddings/oleObject308.bin"/><Relationship Id="rId10" Type="http://schemas.openxmlformats.org/officeDocument/2006/relationships/image" Target="../media/image296.wmf"/><Relationship Id="rId4" Type="http://schemas.openxmlformats.org/officeDocument/2006/relationships/oleObject" Target="../embeddings/oleObject307.bin"/><Relationship Id="rId9" Type="http://schemas.openxmlformats.org/officeDocument/2006/relationships/oleObject" Target="../embeddings/oleObject310.bin"/><Relationship Id="rId14" Type="http://schemas.openxmlformats.org/officeDocument/2006/relationships/image" Target="../media/image298.wmf"/></Relationships>
</file>

<file path=ppt/slides/_rels/slide67.xml.rels><?xml version="1.0" encoding="UTF-8" standalone="yes"?>
<Relationships xmlns="http://schemas.openxmlformats.org/package/2006/relationships"><Relationship Id="rId8" Type="http://schemas.openxmlformats.org/officeDocument/2006/relationships/oleObject" Target="../embeddings/oleObject316.bin"/><Relationship Id="rId13" Type="http://schemas.openxmlformats.org/officeDocument/2006/relationships/image" Target="../media/image304.wmf"/><Relationship Id="rId3" Type="http://schemas.openxmlformats.org/officeDocument/2006/relationships/image" Target="../media/image299.wmf"/><Relationship Id="rId7" Type="http://schemas.openxmlformats.org/officeDocument/2006/relationships/image" Target="../media/image301.wmf"/><Relationship Id="rId12" Type="http://schemas.openxmlformats.org/officeDocument/2006/relationships/oleObject" Target="../embeddings/oleObject318.bin"/><Relationship Id="rId2" Type="http://schemas.openxmlformats.org/officeDocument/2006/relationships/oleObject" Target="../embeddings/oleObject313.bin"/><Relationship Id="rId1" Type="http://schemas.openxmlformats.org/officeDocument/2006/relationships/slideLayout" Target="../slideLayouts/slideLayout2.xml"/><Relationship Id="rId6" Type="http://schemas.openxmlformats.org/officeDocument/2006/relationships/oleObject" Target="../embeddings/oleObject315.bin"/><Relationship Id="rId11" Type="http://schemas.openxmlformats.org/officeDocument/2006/relationships/image" Target="../media/image303.wmf"/><Relationship Id="rId5" Type="http://schemas.openxmlformats.org/officeDocument/2006/relationships/image" Target="../media/image300.wmf"/><Relationship Id="rId10" Type="http://schemas.openxmlformats.org/officeDocument/2006/relationships/oleObject" Target="../embeddings/oleObject317.bin"/><Relationship Id="rId4" Type="http://schemas.openxmlformats.org/officeDocument/2006/relationships/oleObject" Target="../embeddings/oleObject314.bin"/><Relationship Id="rId9" Type="http://schemas.openxmlformats.org/officeDocument/2006/relationships/image" Target="../media/image302.wmf"/></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322.bin"/><Relationship Id="rId3" Type="http://schemas.openxmlformats.org/officeDocument/2006/relationships/image" Target="../media/image305.wmf"/><Relationship Id="rId7" Type="http://schemas.openxmlformats.org/officeDocument/2006/relationships/image" Target="../media/image307.wmf"/><Relationship Id="rId2" Type="http://schemas.openxmlformats.org/officeDocument/2006/relationships/oleObject" Target="../embeddings/oleObject319.bin"/><Relationship Id="rId1" Type="http://schemas.openxmlformats.org/officeDocument/2006/relationships/slideLayout" Target="../slideLayouts/slideLayout2.xml"/><Relationship Id="rId6" Type="http://schemas.openxmlformats.org/officeDocument/2006/relationships/oleObject" Target="../embeddings/oleObject321.bin"/><Relationship Id="rId11" Type="http://schemas.openxmlformats.org/officeDocument/2006/relationships/image" Target="../media/image309.wmf"/><Relationship Id="rId5" Type="http://schemas.openxmlformats.org/officeDocument/2006/relationships/image" Target="../media/image306.wmf"/><Relationship Id="rId10" Type="http://schemas.openxmlformats.org/officeDocument/2006/relationships/oleObject" Target="../embeddings/oleObject323.bin"/><Relationship Id="rId4" Type="http://schemas.openxmlformats.org/officeDocument/2006/relationships/oleObject" Target="../embeddings/oleObject320.bin"/><Relationship Id="rId9" Type="http://schemas.openxmlformats.org/officeDocument/2006/relationships/image" Target="../media/image308.wmf"/></Relationships>
</file>

<file path=ppt/slides/_rels/slide69.xml.rels><?xml version="1.0" encoding="UTF-8" standalone="yes"?>
<Relationships xmlns="http://schemas.openxmlformats.org/package/2006/relationships"><Relationship Id="rId8" Type="http://schemas.openxmlformats.org/officeDocument/2006/relationships/oleObject" Target="../embeddings/oleObject327.bin"/><Relationship Id="rId13" Type="http://schemas.openxmlformats.org/officeDocument/2006/relationships/image" Target="../media/image315.wmf"/><Relationship Id="rId3" Type="http://schemas.openxmlformats.org/officeDocument/2006/relationships/image" Target="../media/image310.wmf"/><Relationship Id="rId7" Type="http://schemas.openxmlformats.org/officeDocument/2006/relationships/image" Target="../media/image312.wmf"/><Relationship Id="rId12" Type="http://schemas.openxmlformats.org/officeDocument/2006/relationships/oleObject" Target="../embeddings/oleObject329.bin"/><Relationship Id="rId2" Type="http://schemas.openxmlformats.org/officeDocument/2006/relationships/oleObject" Target="../embeddings/oleObject324.bin"/><Relationship Id="rId1" Type="http://schemas.openxmlformats.org/officeDocument/2006/relationships/slideLayout" Target="../slideLayouts/slideLayout2.xml"/><Relationship Id="rId6" Type="http://schemas.openxmlformats.org/officeDocument/2006/relationships/oleObject" Target="../embeddings/oleObject326.bin"/><Relationship Id="rId11" Type="http://schemas.openxmlformats.org/officeDocument/2006/relationships/image" Target="../media/image314.wmf"/><Relationship Id="rId5" Type="http://schemas.openxmlformats.org/officeDocument/2006/relationships/image" Target="../media/image311.wmf"/><Relationship Id="rId15" Type="http://schemas.openxmlformats.org/officeDocument/2006/relationships/image" Target="../media/image316.wmf"/><Relationship Id="rId10" Type="http://schemas.openxmlformats.org/officeDocument/2006/relationships/oleObject" Target="../embeddings/oleObject328.bin"/><Relationship Id="rId4" Type="http://schemas.openxmlformats.org/officeDocument/2006/relationships/oleObject" Target="../embeddings/oleObject325.bin"/><Relationship Id="rId9" Type="http://schemas.openxmlformats.org/officeDocument/2006/relationships/image" Target="../media/image313.wmf"/><Relationship Id="rId14" Type="http://schemas.openxmlformats.org/officeDocument/2006/relationships/oleObject" Target="../embeddings/oleObject330.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8.bin"/><Relationship Id="rId1" Type="http://schemas.openxmlformats.org/officeDocument/2006/relationships/slideLayout" Target="../slideLayouts/slideLayout2.x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 Id="rId9" Type="http://schemas.openxmlformats.org/officeDocument/2006/relationships/image" Target="../media/image22.wmf"/></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334.bin"/><Relationship Id="rId13" Type="http://schemas.openxmlformats.org/officeDocument/2006/relationships/image" Target="../media/image322.wmf"/><Relationship Id="rId3" Type="http://schemas.openxmlformats.org/officeDocument/2006/relationships/image" Target="../media/image317.wmf"/><Relationship Id="rId7" Type="http://schemas.openxmlformats.org/officeDocument/2006/relationships/image" Target="../media/image319.wmf"/><Relationship Id="rId12" Type="http://schemas.openxmlformats.org/officeDocument/2006/relationships/oleObject" Target="../embeddings/oleObject336.bin"/><Relationship Id="rId2" Type="http://schemas.openxmlformats.org/officeDocument/2006/relationships/oleObject" Target="../embeddings/oleObject331.bin"/><Relationship Id="rId16" Type="http://schemas.openxmlformats.org/officeDocument/2006/relationships/oleObject" Target="../embeddings/oleObject338.bin"/><Relationship Id="rId1" Type="http://schemas.openxmlformats.org/officeDocument/2006/relationships/slideLayout" Target="../slideLayouts/slideLayout2.xml"/><Relationship Id="rId6" Type="http://schemas.openxmlformats.org/officeDocument/2006/relationships/oleObject" Target="../embeddings/oleObject333.bin"/><Relationship Id="rId11" Type="http://schemas.openxmlformats.org/officeDocument/2006/relationships/image" Target="../media/image321.wmf"/><Relationship Id="rId5" Type="http://schemas.openxmlformats.org/officeDocument/2006/relationships/image" Target="../media/image318.wmf"/><Relationship Id="rId15" Type="http://schemas.openxmlformats.org/officeDocument/2006/relationships/image" Target="../media/image323.wmf"/><Relationship Id="rId10" Type="http://schemas.openxmlformats.org/officeDocument/2006/relationships/oleObject" Target="../embeddings/oleObject335.bin"/><Relationship Id="rId4" Type="http://schemas.openxmlformats.org/officeDocument/2006/relationships/oleObject" Target="../embeddings/oleObject332.bin"/><Relationship Id="rId9" Type="http://schemas.openxmlformats.org/officeDocument/2006/relationships/image" Target="../media/image320.wmf"/><Relationship Id="rId14" Type="http://schemas.openxmlformats.org/officeDocument/2006/relationships/oleObject" Target="../embeddings/oleObject337.bin"/></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342.bin"/><Relationship Id="rId13" Type="http://schemas.openxmlformats.org/officeDocument/2006/relationships/image" Target="../media/image329.wmf"/><Relationship Id="rId3" Type="http://schemas.openxmlformats.org/officeDocument/2006/relationships/image" Target="../media/image324.wmf"/><Relationship Id="rId7" Type="http://schemas.openxmlformats.org/officeDocument/2006/relationships/image" Target="../media/image326.wmf"/><Relationship Id="rId12" Type="http://schemas.openxmlformats.org/officeDocument/2006/relationships/oleObject" Target="../embeddings/oleObject344.bin"/><Relationship Id="rId17" Type="http://schemas.openxmlformats.org/officeDocument/2006/relationships/image" Target="../media/image331.wmf"/><Relationship Id="rId2" Type="http://schemas.openxmlformats.org/officeDocument/2006/relationships/oleObject" Target="../embeddings/oleObject339.bin"/><Relationship Id="rId16" Type="http://schemas.openxmlformats.org/officeDocument/2006/relationships/oleObject" Target="../embeddings/oleObject346.bin"/><Relationship Id="rId1" Type="http://schemas.openxmlformats.org/officeDocument/2006/relationships/slideLayout" Target="../slideLayouts/slideLayout2.xml"/><Relationship Id="rId6" Type="http://schemas.openxmlformats.org/officeDocument/2006/relationships/oleObject" Target="../embeddings/oleObject341.bin"/><Relationship Id="rId11" Type="http://schemas.openxmlformats.org/officeDocument/2006/relationships/image" Target="../media/image328.wmf"/><Relationship Id="rId5" Type="http://schemas.openxmlformats.org/officeDocument/2006/relationships/image" Target="../media/image325.wmf"/><Relationship Id="rId15" Type="http://schemas.openxmlformats.org/officeDocument/2006/relationships/image" Target="../media/image330.wmf"/><Relationship Id="rId10" Type="http://schemas.openxmlformats.org/officeDocument/2006/relationships/oleObject" Target="../embeddings/oleObject343.bin"/><Relationship Id="rId4" Type="http://schemas.openxmlformats.org/officeDocument/2006/relationships/oleObject" Target="../embeddings/oleObject340.bin"/><Relationship Id="rId9" Type="http://schemas.openxmlformats.org/officeDocument/2006/relationships/image" Target="../media/image327.wmf"/><Relationship Id="rId14" Type="http://schemas.openxmlformats.org/officeDocument/2006/relationships/oleObject" Target="../embeddings/oleObject345.bin"/></Relationships>
</file>

<file path=ppt/slides/_rels/slide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2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3.bin"/><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71546"/>
            <a:ext cx="7772400" cy="1470025"/>
          </a:xfrm>
        </p:spPr>
        <p:txBody>
          <a:bodyPr>
            <a:normAutofit fontScale="90000"/>
          </a:bodyPr>
          <a:lstStyle/>
          <a:p>
            <a:r>
              <a:rPr lang="el-GR" sz="4800" dirty="0"/>
              <a:t>Αριθμητική Ανάλυση και Εφαρμογές</a:t>
            </a:r>
          </a:p>
        </p:txBody>
      </p:sp>
      <p:sp>
        <p:nvSpPr>
          <p:cNvPr id="3" name="2 - Υπότιτλος"/>
          <p:cNvSpPr>
            <a:spLocks noGrp="1"/>
          </p:cNvSpPr>
          <p:nvPr>
            <p:ph type="subTitle" idx="1"/>
          </p:nvPr>
        </p:nvSpPr>
        <p:spPr>
          <a:xfrm>
            <a:off x="1371600" y="4714884"/>
            <a:ext cx="6400800" cy="1143008"/>
          </a:xfrm>
        </p:spPr>
        <p:txBody>
          <a:bodyPr>
            <a:normAutofit/>
          </a:bodyPr>
          <a:lstStyle/>
          <a:p>
            <a:r>
              <a:rPr lang="el-GR" sz="2400" dirty="0">
                <a:solidFill>
                  <a:schemeClr val="tx1"/>
                </a:solidFill>
              </a:rPr>
              <a:t>Τμήμα Μηχανικών Επιστήμης Υλικών</a:t>
            </a:r>
          </a:p>
          <a:p>
            <a:r>
              <a:rPr lang="el-GR" sz="2400" dirty="0">
                <a:solidFill>
                  <a:schemeClr val="tx1"/>
                </a:solidFill>
              </a:rPr>
              <a:t>Ιωάννινα 20</a:t>
            </a:r>
            <a:r>
              <a:rPr lang="en-US" sz="2400" dirty="0">
                <a:solidFill>
                  <a:schemeClr val="tx1"/>
                </a:solidFill>
              </a:rPr>
              <a:t>23-2024</a:t>
            </a:r>
            <a:endParaRPr lang="el-GR" sz="2400" dirty="0">
              <a:solidFill>
                <a:schemeClr val="tx1"/>
              </a:solidFill>
            </a:endParaRPr>
          </a:p>
        </p:txBody>
      </p:sp>
      <p:sp>
        <p:nvSpPr>
          <p:cNvPr id="4" name="3 - TextBox"/>
          <p:cNvSpPr txBox="1"/>
          <p:nvPr/>
        </p:nvSpPr>
        <p:spPr>
          <a:xfrm>
            <a:off x="1928794" y="3571876"/>
            <a:ext cx="5286412" cy="800219"/>
          </a:xfrm>
          <a:prstGeom prst="rect">
            <a:avLst/>
          </a:prstGeom>
          <a:noFill/>
        </p:spPr>
        <p:txBody>
          <a:bodyPr wrap="square" rtlCol="0">
            <a:spAutoFit/>
          </a:bodyPr>
          <a:lstStyle/>
          <a:p>
            <a:pPr algn="ctr"/>
            <a:r>
              <a:rPr lang="el-GR" sz="2800" dirty="0">
                <a:solidFill>
                  <a:schemeClr val="tx1"/>
                </a:solidFill>
              </a:rPr>
              <a:t>Διδάσκων: Δημήτριος Ι. Φωτιάδης</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p:txBody>
          <a:bodyPr>
            <a:normAutofit/>
          </a:bodyPr>
          <a:lstStyle/>
          <a:p>
            <a:r>
              <a:rPr lang="el-GR" sz="2200" dirty="0"/>
              <a:t>Οι εκφράσεις των          σε όρους των                             μπορούν να δοθούν με χρήση του </a:t>
            </a:r>
            <a:r>
              <a:rPr lang="el-GR" sz="2200" b="1" dirty="0"/>
              <a:t>τριγώνου του </a:t>
            </a:r>
            <a:r>
              <a:rPr lang="en-US" sz="2200" b="1" dirty="0"/>
              <a:t>Pascal</a:t>
            </a:r>
            <a:r>
              <a:rPr lang="el-GR" sz="2200" dirty="0"/>
              <a:t>.</a:t>
            </a:r>
            <a:endParaRPr lang="en-US" sz="2200" dirty="0"/>
          </a:p>
          <a:p>
            <a:pPr>
              <a:spcBef>
                <a:spcPts val="2400"/>
              </a:spcBef>
            </a:pPr>
            <a:r>
              <a:rPr lang="el-GR" sz="2200" b="1" dirty="0"/>
              <a:t>Ορισμός 4.4  </a:t>
            </a:r>
            <a:r>
              <a:rPr lang="el-GR" sz="2200" dirty="0"/>
              <a:t>Το </a:t>
            </a:r>
            <a:r>
              <a:rPr lang="el-GR" sz="2200" b="1" dirty="0"/>
              <a:t>τρίγωνο του </a:t>
            </a:r>
            <a:r>
              <a:rPr lang="en-US" sz="2200" b="1" dirty="0"/>
              <a:t>Pascal </a:t>
            </a:r>
            <a:r>
              <a:rPr lang="el-GR" sz="2200" dirty="0"/>
              <a:t>είναι μία τριγωνική διάταξη αριθμών, οι οποίοι αποτελούν τους συντελεστές της έκφρασης    			    δηλαδή συμπίπτουν με τους συντελεστές του αναπτύγματος του διώνυμου του </a:t>
            </a:r>
            <a:r>
              <a:rPr lang="en-US" sz="2200" dirty="0"/>
              <a:t>Newton. </a:t>
            </a:r>
            <a:r>
              <a:rPr lang="el-GR" sz="2200" dirty="0"/>
              <a:t>Το τρίγωνο επεκτείνεται προς τα κάτω και οι συντελεστές της έκφρασης βρίσκονται στο     επίπεδο (γραμμή), αρχίζοντας από το μηδέν. Το τρίγωνο του </a:t>
            </a:r>
            <a:r>
              <a:rPr lang="en-US" sz="2200" dirty="0"/>
              <a:t>Pascal </a:t>
            </a:r>
            <a:r>
              <a:rPr lang="el-GR" sz="2200" dirty="0"/>
              <a:t>έχει την εξής μορφή:</a:t>
            </a:r>
          </a:p>
        </p:txBody>
      </p:sp>
      <p:graphicFrame>
        <p:nvGraphicFramePr>
          <p:cNvPr id="37890" name="Object 2"/>
          <p:cNvGraphicFramePr>
            <a:graphicFrameLocks noChangeAspect="1"/>
          </p:cNvGraphicFramePr>
          <p:nvPr/>
        </p:nvGraphicFramePr>
        <p:xfrm>
          <a:off x="2954805" y="1437420"/>
          <a:ext cx="571500" cy="433388"/>
        </p:xfrm>
        <a:graphic>
          <a:graphicData uri="http://schemas.openxmlformats.org/presentationml/2006/ole">
            <mc:AlternateContent xmlns:mc="http://schemas.openxmlformats.org/markup-compatibility/2006">
              <mc:Choice xmlns:v="urn:schemas-microsoft-com:vml" Requires="v">
                <p:oleObj name="Equation" r:id="rId2" imgW="317160" imgH="241200" progId="Equation.DSMT4">
                  <p:embed/>
                </p:oleObj>
              </mc:Choice>
              <mc:Fallback>
                <p:oleObj name="Equation" r:id="rId2" imgW="317160" imgH="2412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805" y="1437420"/>
                        <a:ext cx="571500"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1" name="Object 3"/>
          <p:cNvGraphicFramePr>
            <a:graphicFrameLocks noChangeAspect="1"/>
          </p:cNvGraphicFramePr>
          <p:nvPr/>
        </p:nvGraphicFramePr>
        <p:xfrm>
          <a:off x="5124204" y="1435011"/>
          <a:ext cx="1781175" cy="457200"/>
        </p:xfrm>
        <a:graphic>
          <a:graphicData uri="http://schemas.openxmlformats.org/presentationml/2006/ole">
            <mc:AlternateContent xmlns:mc="http://schemas.openxmlformats.org/markup-compatibility/2006">
              <mc:Choice xmlns:v="urn:schemas-microsoft-com:vml" Requires="v">
                <p:oleObj name="Equation" r:id="rId4" imgW="990360" imgH="253800" progId="Equation.DSMT4">
                  <p:embed/>
                </p:oleObj>
              </mc:Choice>
              <mc:Fallback>
                <p:oleObj name="Equation" r:id="rId4" imgW="99036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24204" y="1435011"/>
                        <a:ext cx="178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2" name="Object 4"/>
          <p:cNvGraphicFramePr>
            <a:graphicFrameLocks noChangeAspect="1"/>
          </p:cNvGraphicFramePr>
          <p:nvPr/>
        </p:nvGraphicFramePr>
        <p:xfrm>
          <a:off x="866278" y="3035301"/>
          <a:ext cx="2633663" cy="503238"/>
        </p:xfrm>
        <a:graphic>
          <a:graphicData uri="http://schemas.openxmlformats.org/presentationml/2006/ole">
            <mc:AlternateContent xmlns:mc="http://schemas.openxmlformats.org/markup-compatibility/2006">
              <mc:Choice xmlns:v="urn:schemas-microsoft-com:vml" Requires="v">
                <p:oleObj name="Equation" r:id="rId6" imgW="1460160" imgH="279360" progId="Equation.DSMT4">
                  <p:embed/>
                </p:oleObj>
              </mc:Choice>
              <mc:Fallback>
                <p:oleObj name="Equation" r:id="rId6" imgW="1460160" imgH="27936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6278" y="3035301"/>
                        <a:ext cx="2633663"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3" name="Object 5"/>
          <p:cNvGraphicFramePr>
            <a:graphicFrameLocks noChangeAspect="1"/>
          </p:cNvGraphicFramePr>
          <p:nvPr/>
        </p:nvGraphicFramePr>
        <p:xfrm>
          <a:off x="7781290" y="3700887"/>
          <a:ext cx="939800" cy="504825"/>
        </p:xfrm>
        <a:graphic>
          <a:graphicData uri="http://schemas.openxmlformats.org/presentationml/2006/ole">
            <mc:AlternateContent xmlns:mc="http://schemas.openxmlformats.org/markup-compatibility/2006">
              <mc:Choice xmlns:v="urn:schemas-microsoft-com:vml" Requires="v">
                <p:oleObj name="Equation" r:id="rId8" imgW="520560" imgH="279360" progId="Equation.DSMT4">
                  <p:embed/>
                </p:oleObj>
              </mc:Choice>
              <mc:Fallback>
                <p:oleObj name="Equation" r:id="rId8" imgW="520560" imgH="27936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81290" y="3700887"/>
                        <a:ext cx="939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4" name="Object 6"/>
          <p:cNvGraphicFramePr>
            <a:graphicFrameLocks noChangeAspect="1"/>
          </p:cNvGraphicFramePr>
          <p:nvPr/>
        </p:nvGraphicFramePr>
        <p:xfrm>
          <a:off x="2658762" y="4122405"/>
          <a:ext cx="230187" cy="322263"/>
        </p:xfrm>
        <a:graphic>
          <a:graphicData uri="http://schemas.openxmlformats.org/presentationml/2006/ole">
            <mc:AlternateContent xmlns:mc="http://schemas.openxmlformats.org/markup-compatibility/2006">
              <mc:Choice xmlns:v="urn:schemas-microsoft-com:vml" Requires="v">
                <p:oleObj name="Equation" r:id="rId10" imgW="126720" imgH="177480" progId="Equation.DSMT4">
                  <p:embed/>
                </p:oleObj>
              </mc:Choice>
              <mc:Fallback>
                <p:oleObj name="Equation" r:id="rId10" imgW="126720" imgH="17748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58762" y="4122405"/>
                        <a:ext cx="230187"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p:txBody>
          <a:bodyPr>
            <a:normAutofit/>
          </a:bodyPr>
          <a:lstStyle/>
          <a:p>
            <a:endParaRPr lang="el-GR" sz="2200" dirty="0"/>
          </a:p>
          <a:p>
            <a:endParaRPr lang="el-GR" sz="2200" dirty="0"/>
          </a:p>
          <a:p>
            <a:endParaRPr lang="el-GR" sz="2200" dirty="0"/>
          </a:p>
          <a:p>
            <a:pPr>
              <a:buNone/>
            </a:pPr>
            <a:endParaRPr lang="el-GR" sz="2200" dirty="0"/>
          </a:p>
          <a:p>
            <a:pPr>
              <a:buNone/>
            </a:pPr>
            <a:endParaRPr lang="el-GR" sz="2200" dirty="0"/>
          </a:p>
          <a:p>
            <a:pPr>
              <a:spcBef>
                <a:spcPts val="2400"/>
              </a:spcBef>
              <a:buNone/>
            </a:pPr>
            <a:r>
              <a:rPr lang="el-GR" sz="2200" dirty="0"/>
              <a:t>	όπου η αριστερή και η δεξιά πλευρά αποτελούνται από μονάδες και κάθε αριθμός στο    -στο επίπεδο στο εσωτερικό του τριγώνου είναι το άθροισμα των δύο αριθμών που βρίσκονται στο προηγούμενο             -στο επίπεδο και είναι αριστερά και δεξιά του αριθμού αυτού. Η διάταξη είναι συμμετρική αναφορικά με την κατακόρυφη γραμμή που περνά από την «κορυφή».</a:t>
            </a:r>
          </a:p>
        </p:txBody>
      </p:sp>
      <p:graphicFrame>
        <p:nvGraphicFramePr>
          <p:cNvPr id="38914" name="Object 2"/>
          <p:cNvGraphicFramePr>
            <a:graphicFrameLocks noChangeAspect="1"/>
          </p:cNvGraphicFramePr>
          <p:nvPr/>
        </p:nvGraphicFramePr>
        <p:xfrm>
          <a:off x="957213" y="1566863"/>
          <a:ext cx="4387850" cy="2011362"/>
        </p:xfrm>
        <a:graphic>
          <a:graphicData uri="http://schemas.openxmlformats.org/presentationml/2006/ole">
            <mc:AlternateContent xmlns:mc="http://schemas.openxmlformats.org/markup-compatibility/2006">
              <mc:Choice xmlns:v="urn:schemas-microsoft-com:vml" Requires="v">
                <p:oleObj name="Equation" r:id="rId3" imgW="2438280" imgH="1117440" progId="Equation.DSMT4">
                  <p:embed/>
                </p:oleObj>
              </mc:Choice>
              <mc:Fallback>
                <p:oleObj name="Equation" r:id="rId3" imgW="2438280" imgH="11174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13" y="1566863"/>
                        <a:ext cx="4387850" cy="20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6" name="Object 4"/>
          <p:cNvGraphicFramePr>
            <a:graphicFrameLocks noChangeAspect="1"/>
          </p:cNvGraphicFramePr>
          <p:nvPr/>
        </p:nvGraphicFramePr>
        <p:xfrm>
          <a:off x="3392474" y="4049721"/>
          <a:ext cx="230188" cy="322263"/>
        </p:xfrm>
        <a:graphic>
          <a:graphicData uri="http://schemas.openxmlformats.org/presentationml/2006/ole">
            <mc:AlternateContent xmlns:mc="http://schemas.openxmlformats.org/markup-compatibility/2006">
              <mc:Choice xmlns:v="urn:schemas-microsoft-com:vml" Requires="v">
                <p:oleObj name="Equation" r:id="rId5" imgW="126720" imgH="177480" progId="Equation.DSMT4">
                  <p:embed/>
                </p:oleObj>
              </mc:Choice>
              <mc:Fallback>
                <p:oleObj name="Equation" r:id="rId5" imgW="126720" imgH="17748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2474" y="4049721"/>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7" name="Object 5"/>
          <p:cNvGraphicFramePr>
            <a:graphicFrameLocks noChangeAspect="1"/>
          </p:cNvGraphicFramePr>
          <p:nvPr/>
        </p:nvGraphicFramePr>
        <p:xfrm>
          <a:off x="2527272" y="4680381"/>
          <a:ext cx="777875" cy="457200"/>
        </p:xfrm>
        <a:graphic>
          <a:graphicData uri="http://schemas.openxmlformats.org/presentationml/2006/ole">
            <mc:AlternateContent xmlns:mc="http://schemas.openxmlformats.org/markup-compatibility/2006">
              <mc:Choice xmlns:v="urn:schemas-microsoft-com:vml" Requires="v">
                <p:oleObj name="Equation" r:id="rId7" imgW="431640" imgH="253800" progId="Equation.DSMT4">
                  <p:embed/>
                </p:oleObj>
              </mc:Choice>
              <mc:Fallback>
                <p:oleObj name="Equation" r:id="rId7" imgW="431640" imgH="25380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7272" y="4680381"/>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Εφαρμογή 4.1  </a:t>
            </a:r>
            <a:r>
              <a:rPr lang="el-GR" sz="2200" dirty="0"/>
              <a:t>Με χρήση του τριγώνου του </a:t>
            </a:r>
            <a:r>
              <a:rPr lang="en-US" sz="2200" dirty="0"/>
              <a:t>Pascal </a:t>
            </a:r>
            <a:r>
              <a:rPr lang="el-GR" sz="2200" dirty="0"/>
              <a:t>θα δώσουμε τις εκφράσεις των           σε όρους των</a:t>
            </a:r>
          </a:p>
          <a:p>
            <a:pPr>
              <a:spcBef>
                <a:spcPts val="2400"/>
              </a:spcBef>
              <a:buNone/>
            </a:pPr>
            <a:r>
              <a:rPr lang="el-GR" sz="2200" b="1" dirty="0"/>
              <a:t>	Λύση: </a:t>
            </a:r>
            <a:r>
              <a:rPr lang="el-GR" sz="2200" dirty="0"/>
              <a:t>Στο τρίγωνο του </a:t>
            </a:r>
            <a:r>
              <a:rPr lang="en-US" sz="2200" dirty="0"/>
              <a:t>Pascal </a:t>
            </a:r>
            <a:r>
              <a:rPr lang="el-GR" sz="2200" dirty="0"/>
              <a:t>αλλάζουμε εναλλάξ τα πρόσημα των αριθμών που βρίσκονται στο ίδιο επίπεδο      αρχίζοντας πάντα από τα αριστερά με το       και παίρνουμε:</a:t>
            </a:r>
          </a:p>
          <a:p>
            <a:pPr>
              <a:buNone/>
            </a:pPr>
            <a:endParaRPr lang="el-GR" sz="2200" dirty="0"/>
          </a:p>
          <a:p>
            <a:endParaRPr lang="el-GR" sz="2200" dirty="0"/>
          </a:p>
          <a:p>
            <a:endParaRPr lang="el-GR" sz="2200" dirty="0"/>
          </a:p>
          <a:p>
            <a:endParaRPr lang="el-GR" sz="2200" dirty="0"/>
          </a:p>
          <a:p>
            <a:endParaRPr lang="el-GR" sz="2200" dirty="0"/>
          </a:p>
          <a:p>
            <a:pPr>
              <a:buNone/>
            </a:pPr>
            <a:endParaRPr lang="el-GR" sz="2200" dirty="0"/>
          </a:p>
        </p:txBody>
      </p:sp>
      <p:graphicFrame>
        <p:nvGraphicFramePr>
          <p:cNvPr id="39938" name="Object 2"/>
          <p:cNvGraphicFramePr>
            <a:graphicFrameLocks noChangeAspect="1"/>
          </p:cNvGraphicFramePr>
          <p:nvPr/>
        </p:nvGraphicFramePr>
        <p:xfrm>
          <a:off x="2649519" y="1774049"/>
          <a:ext cx="571500" cy="433387"/>
        </p:xfrm>
        <a:graphic>
          <a:graphicData uri="http://schemas.openxmlformats.org/presentationml/2006/ole">
            <mc:AlternateContent xmlns:mc="http://schemas.openxmlformats.org/markup-compatibility/2006">
              <mc:Choice xmlns:v="urn:schemas-microsoft-com:vml" Requires="v">
                <p:oleObj name="Equation" r:id="rId2" imgW="317160" imgH="241200" progId="Equation.DSMT4">
                  <p:embed/>
                </p:oleObj>
              </mc:Choice>
              <mc:Fallback>
                <p:oleObj name="Equation" r:id="rId2" imgW="317160" imgH="2412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9519" y="1774049"/>
                        <a:ext cx="5715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39" name="Object 3"/>
          <p:cNvGraphicFramePr>
            <a:graphicFrameLocks noChangeAspect="1"/>
          </p:cNvGraphicFramePr>
          <p:nvPr/>
        </p:nvGraphicFramePr>
        <p:xfrm>
          <a:off x="4862542" y="1766888"/>
          <a:ext cx="1827212" cy="457200"/>
        </p:xfrm>
        <a:graphic>
          <a:graphicData uri="http://schemas.openxmlformats.org/presentationml/2006/ole">
            <mc:AlternateContent xmlns:mc="http://schemas.openxmlformats.org/markup-compatibility/2006">
              <mc:Choice xmlns:v="urn:schemas-microsoft-com:vml" Requires="v">
                <p:oleObj name="Equation" r:id="rId4" imgW="1015920" imgH="253800" progId="Equation.DSMT4">
                  <p:embed/>
                </p:oleObj>
              </mc:Choice>
              <mc:Fallback>
                <p:oleObj name="Equation" r:id="rId4" imgW="101592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2542" y="1766888"/>
                        <a:ext cx="182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2" name="Object 6"/>
          <p:cNvGraphicFramePr>
            <a:graphicFrameLocks noChangeAspect="1"/>
          </p:cNvGraphicFramePr>
          <p:nvPr/>
        </p:nvGraphicFramePr>
        <p:xfrm>
          <a:off x="5753880" y="2778948"/>
          <a:ext cx="295275" cy="341313"/>
        </p:xfrm>
        <a:graphic>
          <a:graphicData uri="http://schemas.openxmlformats.org/presentationml/2006/ole">
            <mc:AlternateContent xmlns:mc="http://schemas.openxmlformats.org/markup-compatibility/2006">
              <mc:Choice xmlns:v="urn:schemas-microsoft-com:vml" Requires="v">
                <p:oleObj name="Equation" r:id="rId6" imgW="164880" imgH="190440" progId="Equation.DSMT4">
                  <p:embed/>
                </p:oleObj>
              </mc:Choice>
              <mc:Fallback>
                <p:oleObj name="Equation" r:id="rId6" imgW="164880" imgH="190440" progId="Equation.DSMT4">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3880" y="2778948"/>
                        <a:ext cx="29527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3" name="Object 7"/>
          <p:cNvGraphicFramePr>
            <a:graphicFrameLocks noChangeAspect="1"/>
          </p:cNvGraphicFramePr>
          <p:nvPr/>
        </p:nvGraphicFramePr>
        <p:xfrm>
          <a:off x="3509600" y="3128962"/>
          <a:ext cx="346075" cy="300038"/>
        </p:xfrm>
        <a:graphic>
          <a:graphicData uri="http://schemas.openxmlformats.org/presentationml/2006/ole">
            <mc:AlternateContent xmlns:mc="http://schemas.openxmlformats.org/markup-compatibility/2006">
              <mc:Choice xmlns:v="urn:schemas-microsoft-com:vml" Requires="v">
                <p:oleObj name="Equation" r:id="rId8" imgW="190440" imgH="164880" progId="Equation.DSMT4">
                  <p:embed/>
                </p:oleObj>
              </mc:Choice>
              <mc:Fallback>
                <p:oleObj name="Equation" r:id="rId8" imgW="190440" imgH="164880" progId="Equation.DSMT4">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9600" y="3128962"/>
                        <a:ext cx="346075"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4" name="Object 8"/>
          <p:cNvGraphicFramePr>
            <a:graphicFrameLocks noChangeAspect="1"/>
          </p:cNvGraphicFramePr>
          <p:nvPr/>
        </p:nvGraphicFramePr>
        <p:xfrm>
          <a:off x="1931988" y="3754469"/>
          <a:ext cx="5280025" cy="2011363"/>
        </p:xfrm>
        <a:graphic>
          <a:graphicData uri="http://schemas.openxmlformats.org/presentationml/2006/ole">
            <mc:AlternateContent xmlns:mc="http://schemas.openxmlformats.org/markup-compatibility/2006">
              <mc:Choice xmlns:v="urn:schemas-microsoft-com:vml" Requires="v">
                <p:oleObj name="Equation" r:id="rId10" imgW="2933640" imgH="1117440" progId="Equation.DSMT4">
                  <p:embed/>
                </p:oleObj>
              </mc:Choice>
              <mc:Fallback>
                <p:oleObj name="Equation" r:id="rId10" imgW="2933640" imgH="1117440" progId="Equation.DSMT4">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31988" y="3754469"/>
                        <a:ext cx="5280025"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dirty="0"/>
              <a:t>	Στη συνέχεια πολλαπλασιάζουμε κάθε αριθμό του τριγώνου του </a:t>
            </a:r>
            <a:r>
              <a:rPr lang="en-US" sz="2200" dirty="0"/>
              <a:t>Pascal </a:t>
            </a:r>
            <a:r>
              <a:rPr lang="el-GR" sz="2200" dirty="0"/>
              <a:t>με τους όρους                                       ως εξής: για κάθε επίπεδο     πολλαπλασιάζουμε τον πρώτο αριθμό αρχίζοντας από τα δεξιά με     και τον αμέσως αριστερό του με        και αυξάνοντας πάντα το συντελεστή κατά ένα πολλαπλασιάζουμε τον αμέσως αριστερό του με        </a:t>
            </a:r>
            <a:r>
              <a:rPr lang="el-GR" sz="2200" dirty="0" err="1"/>
              <a:t>κ.λ.π</a:t>
            </a:r>
            <a:r>
              <a:rPr lang="el-GR" sz="2200" dirty="0"/>
              <a:t>. Έτσι παίρνουμε:</a:t>
            </a:r>
          </a:p>
          <a:p>
            <a:endParaRPr lang="el-GR" sz="2200" dirty="0"/>
          </a:p>
          <a:p>
            <a:endParaRPr lang="el-GR" sz="2200" dirty="0"/>
          </a:p>
          <a:p>
            <a:endParaRPr lang="el-GR" sz="2200" dirty="0"/>
          </a:p>
          <a:p>
            <a:endParaRPr lang="el-GR" sz="2200" dirty="0"/>
          </a:p>
          <a:p>
            <a:endParaRPr lang="el-GR" sz="2200" dirty="0"/>
          </a:p>
        </p:txBody>
      </p:sp>
      <p:graphicFrame>
        <p:nvGraphicFramePr>
          <p:cNvPr id="40962" name="Object 2"/>
          <p:cNvGraphicFramePr>
            <a:graphicFrameLocks noChangeAspect="1"/>
          </p:cNvGraphicFramePr>
          <p:nvPr/>
        </p:nvGraphicFramePr>
        <p:xfrm>
          <a:off x="3332178" y="1785915"/>
          <a:ext cx="2371725" cy="411163"/>
        </p:xfrm>
        <a:graphic>
          <a:graphicData uri="http://schemas.openxmlformats.org/presentationml/2006/ole">
            <mc:AlternateContent xmlns:mc="http://schemas.openxmlformats.org/markup-compatibility/2006">
              <mc:Choice xmlns:v="urn:schemas-microsoft-com:vml" Requires="v">
                <p:oleObj name="Equation" r:id="rId2" imgW="1320480" imgH="228600" progId="Equation.DSMT4">
                  <p:embed/>
                </p:oleObj>
              </mc:Choice>
              <mc:Fallback>
                <p:oleObj name="Equation" r:id="rId2" imgW="1320480" imgH="228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78" y="1785915"/>
                        <a:ext cx="237172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3" name="Object 3"/>
          <p:cNvGraphicFramePr>
            <a:graphicFrameLocks noChangeAspect="1"/>
          </p:cNvGraphicFramePr>
          <p:nvPr/>
        </p:nvGraphicFramePr>
        <p:xfrm>
          <a:off x="1870038" y="2144349"/>
          <a:ext cx="230188" cy="322263"/>
        </p:xfrm>
        <a:graphic>
          <a:graphicData uri="http://schemas.openxmlformats.org/presentationml/2006/ole">
            <mc:AlternateContent xmlns:mc="http://schemas.openxmlformats.org/markup-compatibility/2006">
              <mc:Choice xmlns:v="urn:schemas-microsoft-com:vml" Requires="v">
                <p:oleObj name="Equation" r:id="rId4" imgW="126720" imgH="177480" progId="Equation.DSMT4">
                  <p:embed/>
                </p:oleObj>
              </mc:Choice>
              <mc:Fallback>
                <p:oleObj name="Equation" r:id="rId4" imgW="126720" imgH="1774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038" y="2144349"/>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4" name="Object 4"/>
          <p:cNvGraphicFramePr>
            <a:graphicFrameLocks noChangeAspect="1"/>
          </p:cNvGraphicFramePr>
          <p:nvPr/>
        </p:nvGraphicFramePr>
        <p:xfrm>
          <a:off x="2198655" y="2459784"/>
          <a:ext cx="273050" cy="409575"/>
        </p:xfrm>
        <a:graphic>
          <a:graphicData uri="http://schemas.openxmlformats.org/presentationml/2006/ole">
            <mc:AlternateContent xmlns:mc="http://schemas.openxmlformats.org/markup-compatibility/2006">
              <mc:Choice xmlns:v="urn:schemas-microsoft-com:vml" Requires="v">
                <p:oleObj name="Equation" r:id="rId6" imgW="152280" imgH="228600" progId="Equation.DSMT4">
                  <p:embed/>
                </p:oleObj>
              </mc:Choice>
              <mc:Fallback>
                <p:oleObj name="Equation" r:id="rId6" imgW="15228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8655" y="2459784"/>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5" name="Object 5"/>
          <p:cNvGraphicFramePr>
            <a:graphicFrameLocks noChangeAspect="1"/>
          </p:cNvGraphicFramePr>
          <p:nvPr/>
        </p:nvGraphicFramePr>
        <p:xfrm>
          <a:off x="6221441" y="2453088"/>
          <a:ext cx="431800" cy="409575"/>
        </p:xfrm>
        <a:graphic>
          <a:graphicData uri="http://schemas.openxmlformats.org/presentationml/2006/ole">
            <mc:AlternateContent xmlns:mc="http://schemas.openxmlformats.org/markup-compatibility/2006">
              <mc:Choice xmlns:v="urn:schemas-microsoft-com:vml" Requires="v">
                <p:oleObj name="Equation" r:id="rId8" imgW="241200" imgH="228600" progId="Equation.DSMT4">
                  <p:embed/>
                </p:oleObj>
              </mc:Choice>
              <mc:Fallback>
                <p:oleObj name="Equation" r:id="rId8" imgW="241200" imgH="2286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1441" y="2453088"/>
                        <a:ext cx="4318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6" name="Object 6"/>
          <p:cNvGraphicFramePr>
            <a:graphicFrameLocks noChangeAspect="1"/>
          </p:cNvGraphicFramePr>
          <p:nvPr/>
        </p:nvGraphicFramePr>
        <p:xfrm>
          <a:off x="2791289" y="3127376"/>
          <a:ext cx="479425" cy="411163"/>
        </p:xfrm>
        <a:graphic>
          <a:graphicData uri="http://schemas.openxmlformats.org/presentationml/2006/ole">
            <mc:AlternateContent xmlns:mc="http://schemas.openxmlformats.org/markup-compatibility/2006">
              <mc:Choice xmlns:v="urn:schemas-microsoft-com:vml" Requires="v">
                <p:oleObj name="Equation" r:id="rId10" imgW="266400" imgH="228600" progId="Equation.DSMT4">
                  <p:embed/>
                </p:oleObj>
              </mc:Choice>
              <mc:Fallback>
                <p:oleObj name="Equation" r:id="rId10" imgW="266400" imgH="2286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91289" y="3127376"/>
                        <a:ext cx="47942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7" name="Object 7"/>
          <p:cNvGraphicFramePr>
            <a:graphicFrameLocks noChangeAspect="1"/>
          </p:cNvGraphicFramePr>
          <p:nvPr/>
        </p:nvGraphicFramePr>
        <p:xfrm>
          <a:off x="591344" y="3816383"/>
          <a:ext cx="7961313" cy="2058988"/>
        </p:xfrm>
        <a:graphic>
          <a:graphicData uri="http://schemas.openxmlformats.org/presentationml/2006/ole">
            <mc:AlternateContent xmlns:mc="http://schemas.openxmlformats.org/markup-compatibility/2006">
              <mc:Choice xmlns:v="urn:schemas-microsoft-com:vml" Requires="v">
                <p:oleObj name="Equation" r:id="rId12" imgW="4419360" imgH="1143000" progId="Equation.DSMT4">
                  <p:embed/>
                </p:oleObj>
              </mc:Choice>
              <mc:Fallback>
                <p:oleObj name="Equation" r:id="rId12" imgW="4419360" imgH="11430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1344" y="3816383"/>
                        <a:ext cx="7961313" cy="205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πίσω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Ορισμός 4.5  </a:t>
            </a:r>
            <a:r>
              <a:rPr lang="el-GR" sz="2200" dirty="0"/>
              <a:t>Έστω                   μια πραγματική συνάρτηση και έστω 	                              οι              τιμές της συνάρτησης στα προκαθορισμένα σημεία                        Τη διαφορά </a:t>
            </a:r>
          </a:p>
          <a:p>
            <a:endParaRPr lang="el-GR" sz="2200" dirty="0"/>
          </a:p>
          <a:p>
            <a:pPr>
              <a:spcBef>
                <a:spcPts val="1800"/>
              </a:spcBef>
              <a:buNone/>
            </a:pPr>
            <a:r>
              <a:rPr lang="el-GR" sz="2200" dirty="0"/>
              <a:t>	θα την ονομάζουμε </a:t>
            </a:r>
            <a:r>
              <a:rPr lang="el-GR" sz="2200" b="1" dirty="0"/>
              <a:t>προς τα πίσω διαφορά πρώτης τάξης </a:t>
            </a:r>
            <a:r>
              <a:rPr lang="el-GR" sz="2200" dirty="0"/>
              <a:t>της συνάρτησης     στη θέση      και θα τη συμβολίζουμε με: </a:t>
            </a:r>
          </a:p>
          <a:p>
            <a:pPr>
              <a:spcBef>
                <a:spcPts val="5400"/>
              </a:spcBef>
              <a:buNone/>
            </a:pPr>
            <a:r>
              <a:rPr lang="el-GR" sz="2200" dirty="0"/>
              <a:t>	Το σύμβολο      </a:t>
            </a:r>
            <a:r>
              <a:rPr lang="en-US" sz="2200" dirty="0"/>
              <a:t> </a:t>
            </a:r>
            <a:r>
              <a:rPr lang="el-GR" sz="2200" b="1" dirty="0" err="1"/>
              <a:t>ανάδελτα</a:t>
            </a:r>
            <a:r>
              <a:rPr lang="el-GR" sz="2200" dirty="0"/>
              <a:t>, θα το καλούμε </a:t>
            </a:r>
            <a:r>
              <a:rPr lang="el-GR" sz="2200" b="1" dirty="0"/>
              <a:t>τελεστή προς τα πίσω διαφοράς</a:t>
            </a:r>
            <a:r>
              <a:rPr lang="el-GR" sz="2200" dirty="0"/>
              <a:t>. Τις προς τα πίσω διαφορές ανώτερης τάξης θα τις ορίζουμε επαγωγικά για                      ως εξής:</a:t>
            </a:r>
          </a:p>
        </p:txBody>
      </p:sp>
      <p:graphicFrame>
        <p:nvGraphicFramePr>
          <p:cNvPr id="41986" name="Object 2"/>
          <p:cNvGraphicFramePr>
            <a:graphicFrameLocks noChangeAspect="1"/>
          </p:cNvGraphicFramePr>
          <p:nvPr/>
        </p:nvGraphicFramePr>
        <p:xfrm>
          <a:off x="3073394" y="1428315"/>
          <a:ext cx="1096963" cy="457200"/>
        </p:xfrm>
        <a:graphic>
          <a:graphicData uri="http://schemas.openxmlformats.org/presentationml/2006/ole">
            <mc:AlternateContent xmlns:mc="http://schemas.openxmlformats.org/markup-compatibility/2006">
              <mc:Choice xmlns:v="urn:schemas-microsoft-com:vml" Requires="v">
                <p:oleObj name="Equation" r:id="rId2" imgW="609480" imgH="253800" progId="Equation.DSMT4">
                  <p:embed/>
                </p:oleObj>
              </mc:Choice>
              <mc:Fallback>
                <p:oleObj name="Equation" r:id="rId2" imgW="6094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3394" y="1428315"/>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7" name="Object 3"/>
          <p:cNvGraphicFramePr>
            <a:graphicFrameLocks noChangeAspect="1"/>
          </p:cNvGraphicFramePr>
          <p:nvPr/>
        </p:nvGraphicFramePr>
        <p:xfrm>
          <a:off x="927186" y="1769280"/>
          <a:ext cx="2400300" cy="457200"/>
        </p:xfrm>
        <a:graphic>
          <a:graphicData uri="http://schemas.openxmlformats.org/presentationml/2006/ole">
            <mc:AlternateContent xmlns:mc="http://schemas.openxmlformats.org/markup-compatibility/2006">
              <mc:Choice xmlns:v="urn:schemas-microsoft-com:vml" Requires="v">
                <p:oleObj name="Equation" r:id="rId4" imgW="1333440" imgH="253800" progId="Equation.DSMT4">
                  <p:embed/>
                </p:oleObj>
              </mc:Choice>
              <mc:Fallback>
                <p:oleObj name="Equation" r:id="rId4" imgW="133344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186" y="1769280"/>
                        <a:ext cx="2400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nvGraphicFramePr>
        <p:xfrm>
          <a:off x="3654769" y="1769280"/>
          <a:ext cx="777875" cy="457200"/>
        </p:xfrm>
        <a:graphic>
          <a:graphicData uri="http://schemas.openxmlformats.org/presentationml/2006/ole">
            <mc:AlternateContent xmlns:mc="http://schemas.openxmlformats.org/markup-compatibility/2006">
              <mc:Choice xmlns:v="urn:schemas-microsoft-com:vml" Requires="v">
                <p:oleObj name="Equation" r:id="rId6" imgW="431640" imgH="253800" progId="Equation.DSMT4">
                  <p:embed/>
                </p:oleObj>
              </mc:Choice>
              <mc:Fallback>
                <p:oleObj name="Equation" r:id="rId6" imgW="431640" imgH="2538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4769" y="176928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5"/>
          <p:cNvGraphicFramePr>
            <a:graphicFrameLocks noChangeAspect="1"/>
          </p:cNvGraphicFramePr>
          <p:nvPr/>
        </p:nvGraphicFramePr>
        <p:xfrm>
          <a:off x="3762038" y="2104593"/>
          <a:ext cx="1460500" cy="455613"/>
        </p:xfrm>
        <a:graphic>
          <a:graphicData uri="http://schemas.openxmlformats.org/presentationml/2006/ole">
            <mc:AlternateContent xmlns:mc="http://schemas.openxmlformats.org/markup-compatibility/2006">
              <mc:Choice xmlns:v="urn:schemas-microsoft-com:vml" Requires="v">
                <p:oleObj name="Equation" r:id="rId8" imgW="812520" imgH="253800" progId="Equation.DSMT4">
                  <p:embed/>
                </p:oleObj>
              </mc:Choice>
              <mc:Fallback>
                <p:oleObj name="Equation" r:id="rId8" imgW="81252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2038" y="2104593"/>
                        <a:ext cx="14605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0" name="Object 6"/>
          <p:cNvGraphicFramePr>
            <a:graphicFrameLocks noChangeAspect="1"/>
          </p:cNvGraphicFramePr>
          <p:nvPr/>
        </p:nvGraphicFramePr>
        <p:xfrm>
          <a:off x="3236913" y="2552700"/>
          <a:ext cx="2668587" cy="411163"/>
        </p:xfrm>
        <a:graphic>
          <a:graphicData uri="http://schemas.openxmlformats.org/presentationml/2006/ole">
            <mc:AlternateContent xmlns:mc="http://schemas.openxmlformats.org/markup-compatibility/2006">
              <mc:Choice xmlns:v="urn:schemas-microsoft-com:vml" Requires="v">
                <p:oleObj name="Equation" r:id="rId10" imgW="1485720" imgH="228600" progId="Equation.DSMT4">
                  <p:embed/>
                </p:oleObj>
              </mc:Choice>
              <mc:Fallback>
                <p:oleObj name="Equation" r:id="rId10" imgW="1485720" imgH="2286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6913" y="2552700"/>
                        <a:ext cx="2668587"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1" name="Object 7"/>
          <p:cNvGraphicFramePr>
            <a:graphicFrameLocks noChangeAspect="1"/>
          </p:cNvGraphicFramePr>
          <p:nvPr/>
        </p:nvGraphicFramePr>
        <p:xfrm>
          <a:off x="2322485" y="3468756"/>
          <a:ext cx="277813" cy="371475"/>
        </p:xfrm>
        <a:graphic>
          <a:graphicData uri="http://schemas.openxmlformats.org/presentationml/2006/ole">
            <mc:AlternateContent xmlns:mc="http://schemas.openxmlformats.org/markup-compatibility/2006">
              <mc:Choice xmlns:v="urn:schemas-microsoft-com:vml" Requires="v">
                <p:oleObj name="Equation" r:id="rId12" imgW="152280" imgH="203040" progId="Equation.DSMT4">
                  <p:embed/>
                </p:oleObj>
              </mc:Choice>
              <mc:Fallback>
                <p:oleObj name="Equation" r:id="rId12" imgW="152280" imgH="20304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22485" y="3468756"/>
                        <a:ext cx="2778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2" name="Object 8"/>
          <p:cNvGraphicFramePr>
            <a:graphicFrameLocks noChangeAspect="1"/>
          </p:cNvGraphicFramePr>
          <p:nvPr/>
        </p:nvGraphicFramePr>
        <p:xfrm>
          <a:off x="3694864" y="3429000"/>
          <a:ext cx="273050" cy="409575"/>
        </p:xfrm>
        <a:graphic>
          <a:graphicData uri="http://schemas.openxmlformats.org/presentationml/2006/ole">
            <mc:AlternateContent xmlns:mc="http://schemas.openxmlformats.org/markup-compatibility/2006">
              <mc:Choice xmlns:v="urn:schemas-microsoft-com:vml" Requires="v">
                <p:oleObj name="Equation" r:id="rId14" imgW="152280" imgH="228600" progId="Equation.DSMT4">
                  <p:embed/>
                </p:oleObj>
              </mc:Choice>
              <mc:Fallback>
                <p:oleObj name="Equation" r:id="rId14" imgW="152280" imgH="2286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94864" y="3429000"/>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3" name="Object 9"/>
          <p:cNvGraphicFramePr>
            <a:graphicFrameLocks noChangeAspect="1"/>
          </p:cNvGraphicFramePr>
          <p:nvPr/>
        </p:nvGraphicFramePr>
        <p:xfrm>
          <a:off x="3762375" y="3857637"/>
          <a:ext cx="1619250" cy="411162"/>
        </p:xfrm>
        <a:graphic>
          <a:graphicData uri="http://schemas.openxmlformats.org/presentationml/2006/ole">
            <mc:AlternateContent xmlns:mc="http://schemas.openxmlformats.org/markup-compatibility/2006">
              <mc:Choice xmlns:v="urn:schemas-microsoft-com:vml" Requires="v">
                <p:oleObj name="Equation" r:id="rId16" imgW="901440" imgH="228600" progId="Equation.DSMT4">
                  <p:embed/>
                </p:oleObj>
              </mc:Choice>
              <mc:Fallback>
                <p:oleObj name="Equation" r:id="rId16" imgW="901440" imgH="22860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62375" y="3857637"/>
                        <a:ext cx="16192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4" name="Object 10"/>
          <p:cNvGraphicFramePr>
            <a:graphicFrameLocks noChangeAspect="1"/>
          </p:cNvGraphicFramePr>
          <p:nvPr/>
        </p:nvGraphicFramePr>
        <p:xfrm>
          <a:off x="2295499" y="4478424"/>
          <a:ext cx="341312" cy="341313"/>
        </p:xfrm>
        <a:graphic>
          <a:graphicData uri="http://schemas.openxmlformats.org/presentationml/2006/ole">
            <mc:AlternateContent xmlns:mc="http://schemas.openxmlformats.org/markup-compatibility/2006">
              <mc:Choice xmlns:v="urn:schemas-microsoft-com:vml" Requires="v">
                <p:oleObj name="Equation" r:id="rId18" imgW="190440" imgH="190440" progId="Equation.DSMT4">
                  <p:embed/>
                </p:oleObj>
              </mc:Choice>
              <mc:Fallback>
                <p:oleObj name="Equation" r:id="rId18" imgW="190440" imgH="19044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95499" y="4478424"/>
                        <a:ext cx="341312"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5" name="Object 11"/>
          <p:cNvGraphicFramePr>
            <a:graphicFrameLocks noChangeAspect="1"/>
          </p:cNvGraphicFramePr>
          <p:nvPr/>
        </p:nvGraphicFramePr>
        <p:xfrm>
          <a:off x="3725869" y="5141658"/>
          <a:ext cx="1320800" cy="341312"/>
        </p:xfrm>
        <a:graphic>
          <a:graphicData uri="http://schemas.openxmlformats.org/presentationml/2006/ole">
            <mc:AlternateContent xmlns:mc="http://schemas.openxmlformats.org/markup-compatibility/2006">
              <mc:Choice xmlns:v="urn:schemas-microsoft-com:vml" Requires="v">
                <p:oleObj name="Equation" r:id="rId20" imgW="736560" imgH="190440" progId="Equation.DSMT4">
                  <p:embed/>
                </p:oleObj>
              </mc:Choice>
              <mc:Fallback>
                <p:oleObj name="Equation" r:id="rId20" imgW="736560" imgH="190440" progId="Equation.DSMT4">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725869" y="5141658"/>
                        <a:ext cx="1320800"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96" name="Object 12"/>
          <p:cNvGraphicFramePr>
            <a:graphicFrameLocks noChangeAspect="1"/>
          </p:cNvGraphicFramePr>
          <p:nvPr/>
        </p:nvGraphicFramePr>
        <p:xfrm>
          <a:off x="2545557" y="5583267"/>
          <a:ext cx="4052887" cy="503238"/>
        </p:xfrm>
        <a:graphic>
          <a:graphicData uri="http://schemas.openxmlformats.org/presentationml/2006/ole">
            <mc:AlternateContent xmlns:mc="http://schemas.openxmlformats.org/markup-compatibility/2006">
              <mc:Choice xmlns:v="urn:schemas-microsoft-com:vml" Requires="v">
                <p:oleObj name="Equation" r:id="rId22" imgW="2247840" imgH="279360" progId="Equation.DSMT4">
                  <p:embed/>
                </p:oleObj>
              </mc:Choice>
              <mc:Fallback>
                <p:oleObj name="Equation" r:id="rId22" imgW="2247840" imgH="279360" progId="Equation.DSMT4">
                  <p:embed/>
                  <p:pic>
                    <p:nvPicPr>
                      <p:cNvPr id="0" name="Picture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45557" y="5583267"/>
                        <a:ext cx="405288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πίσω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Παράδειγμα: </a:t>
            </a:r>
            <a:r>
              <a:rPr lang="el-GR" sz="2200" dirty="0"/>
              <a:t>Από την παραπάνω σχέση η δεύτερη προς τα πίσω διαφορά μπορεί να οριστεί ως εξής:</a:t>
            </a:r>
          </a:p>
          <a:p>
            <a:pPr>
              <a:buNone/>
            </a:pPr>
            <a:endParaRPr lang="el-GR" sz="2200" dirty="0"/>
          </a:p>
        </p:txBody>
      </p:sp>
      <p:graphicFrame>
        <p:nvGraphicFramePr>
          <p:cNvPr id="43010" name="Object 2"/>
          <p:cNvGraphicFramePr>
            <a:graphicFrameLocks noChangeAspect="1"/>
          </p:cNvGraphicFramePr>
          <p:nvPr/>
        </p:nvGraphicFramePr>
        <p:xfrm>
          <a:off x="2881313" y="2479662"/>
          <a:ext cx="3381375" cy="1325562"/>
        </p:xfrm>
        <a:graphic>
          <a:graphicData uri="http://schemas.openxmlformats.org/presentationml/2006/ole">
            <mc:AlternateContent xmlns:mc="http://schemas.openxmlformats.org/markup-compatibility/2006">
              <mc:Choice xmlns:v="urn:schemas-microsoft-com:vml" Requires="v">
                <p:oleObj name="Equation" r:id="rId2" imgW="1879560" imgH="736560" progId="Equation.DSMT4">
                  <p:embed/>
                </p:oleObj>
              </mc:Choice>
              <mc:Fallback>
                <p:oleObj name="Equation" r:id="rId2" imgW="1879560" imgH="73656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1313" y="2479662"/>
                        <a:ext cx="3381375" cy="132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πίσω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n-US" sz="2200" dirty="0"/>
              <a:t>	</a:t>
            </a:r>
            <a:r>
              <a:rPr lang="el-GR" sz="2200" dirty="0"/>
              <a:t>Όταν χρησιμοποιείται ο συμβολισμός των προς τα πίσω διαφορών, τότε ο πίνακας διαφορών έχει την εξής μορφή:</a:t>
            </a:r>
          </a:p>
          <a:p>
            <a:endParaRPr lang="el-GR" sz="2200" dirty="0"/>
          </a:p>
        </p:txBody>
      </p:sp>
      <p:graphicFrame>
        <p:nvGraphicFramePr>
          <p:cNvPr id="44034" name="Object 2"/>
          <p:cNvGraphicFramePr>
            <a:graphicFrameLocks noChangeAspect="1"/>
          </p:cNvGraphicFramePr>
          <p:nvPr/>
        </p:nvGraphicFramePr>
        <p:xfrm>
          <a:off x="2147888" y="2297097"/>
          <a:ext cx="4848225" cy="3705225"/>
        </p:xfrm>
        <a:graphic>
          <a:graphicData uri="http://schemas.openxmlformats.org/presentationml/2006/ole">
            <mc:AlternateContent xmlns:mc="http://schemas.openxmlformats.org/markup-compatibility/2006">
              <mc:Choice xmlns:v="urn:schemas-microsoft-com:vml" Requires="v">
                <p:oleObj name="Equation" r:id="rId2" imgW="2692080" imgH="2057400" progId="Equation.DSMT4">
                  <p:embed/>
                </p:oleObj>
              </mc:Choice>
              <mc:Fallback>
                <p:oleObj name="Equation" r:id="rId2" imgW="2692080" imgH="20574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7888" y="2297097"/>
                        <a:ext cx="4848225"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Κεντρικές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Ορισμός 4.6  </a:t>
            </a:r>
            <a:r>
              <a:rPr lang="el-GR" sz="2200" dirty="0"/>
              <a:t>Έστω                  μία πραγματική συνάρτηση και έστω 			οι              τιμές της συνάρτησης στα προκαθορισμένα σημεία                         Η </a:t>
            </a:r>
            <a:r>
              <a:rPr lang="el-GR" sz="2200" b="1" dirty="0"/>
              <a:t>κεντρική διαφορά πρώτης τάξης </a:t>
            </a:r>
            <a:r>
              <a:rPr lang="el-GR" sz="2200" dirty="0"/>
              <a:t>ορίζεται από τη σχέση:</a:t>
            </a:r>
          </a:p>
          <a:p>
            <a:pPr>
              <a:buNone/>
            </a:pPr>
            <a:endParaRPr lang="el-GR" sz="2200" dirty="0"/>
          </a:p>
          <a:p>
            <a:pPr>
              <a:spcBef>
                <a:spcPts val="2400"/>
              </a:spcBef>
              <a:buNone/>
            </a:pPr>
            <a:r>
              <a:rPr lang="el-GR" sz="2200" dirty="0"/>
              <a:t>	Το σύμβολο     θα το καλούμε </a:t>
            </a:r>
            <a:r>
              <a:rPr lang="el-GR" sz="2200" b="1" dirty="0"/>
              <a:t>τελεστή κεντρικής διαφοράς</a:t>
            </a:r>
            <a:r>
              <a:rPr lang="el-GR" sz="2200" dirty="0"/>
              <a:t>. Οι </a:t>
            </a:r>
            <a:r>
              <a:rPr lang="el-GR" sz="2200" b="1" dirty="0"/>
              <a:t>δεύτερες κεντρικές διαφορές </a:t>
            </a:r>
            <a:r>
              <a:rPr lang="el-GR" sz="2200" dirty="0"/>
              <a:t>ή </a:t>
            </a:r>
            <a:r>
              <a:rPr lang="el-GR" sz="2200" b="1" dirty="0"/>
              <a:t>κεντρικές διαφορές δεύτερης τάξης</a:t>
            </a:r>
            <a:r>
              <a:rPr lang="el-GR" sz="2200" dirty="0"/>
              <a:t> ορίζονται από τη σχέση:</a:t>
            </a:r>
          </a:p>
          <a:p>
            <a:pPr>
              <a:spcBef>
                <a:spcPts val="2400"/>
              </a:spcBef>
            </a:pPr>
            <a:endParaRPr lang="el-GR" sz="2200" dirty="0"/>
          </a:p>
        </p:txBody>
      </p:sp>
      <p:graphicFrame>
        <p:nvGraphicFramePr>
          <p:cNvPr id="45058" name="Object 2"/>
          <p:cNvGraphicFramePr>
            <a:graphicFrameLocks noChangeAspect="1"/>
          </p:cNvGraphicFramePr>
          <p:nvPr/>
        </p:nvGraphicFramePr>
        <p:xfrm>
          <a:off x="3046820" y="1424028"/>
          <a:ext cx="1096963" cy="457200"/>
        </p:xfrm>
        <a:graphic>
          <a:graphicData uri="http://schemas.openxmlformats.org/presentationml/2006/ole">
            <mc:AlternateContent xmlns:mc="http://schemas.openxmlformats.org/markup-compatibility/2006">
              <mc:Choice xmlns:v="urn:schemas-microsoft-com:vml" Requires="v">
                <p:oleObj name="Equation" r:id="rId2" imgW="609480" imgH="253800" progId="Equation.DSMT4">
                  <p:embed/>
                </p:oleObj>
              </mc:Choice>
              <mc:Fallback>
                <p:oleObj name="Equation" r:id="rId2" imgW="6094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6820" y="1424028"/>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59" name="Object 3"/>
          <p:cNvGraphicFramePr>
            <a:graphicFrameLocks noChangeAspect="1"/>
          </p:cNvGraphicFramePr>
          <p:nvPr/>
        </p:nvGraphicFramePr>
        <p:xfrm>
          <a:off x="874248" y="1766871"/>
          <a:ext cx="2400300" cy="457200"/>
        </p:xfrm>
        <a:graphic>
          <a:graphicData uri="http://schemas.openxmlformats.org/presentationml/2006/ole">
            <mc:AlternateContent xmlns:mc="http://schemas.openxmlformats.org/markup-compatibility/2006">
              <mc:Choice xmlns:v="urn:schemas-microsoft-com:vml" Requires="v">
                <p:oleObj name="Equation" r:id="rId4" imgW="1333440" imgH="253800" progId="Equation.DSMT4">
                  <p:embed/>
                </p:oleObj>
              </mc:Choice>
              <mc:Fallback>
                <p:oleObj name="Equation" r:id="rId4" imgW="133344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248" y="1766871"/>
                        <a:ext cx="2400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60" name="Object 4"/>
          <p:cNvGraphicFramePr>
            <a:graphicFrameLocks noChangeAspect="1"/>
          </p:cNvGraphicFramePr>
          <p:nvPr/>
        </p:nvGraphicFramePr>
        <p:xfrm>
          <a:off x="3575047" y="1769280"/>
          <a:ext cx="777875" cy="457200"/>
        </p:xfrm>
        <a:graphic>
          <a:graphicData uri="http://schemas.openxmlformats.org/presentationml/2006/ole">
            <mc:AlternateContent xmlns:mc="http://schemas.openxmlformats.org/markup-compatibility/2006">
              <mc:Choice xmlns:v="urn:schemas-microsoft-com:vml" Requires="v">
                <p:oleObj name="Equation" r:id="rId6" imgW="431640" imgH="253800" progId="Equation.DSMT4">
                  <p:embed/>
                </p:oleObj>
              </mc:Choice>
              <mc:Fallback>
                <p:oleObj name="Equation" r:id="rId6" imgW="431640" imgH="2538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5047" y="176928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61" name="Object 5"/>
          <p:cNvGraphicFramePr>
            <a:graphicFrameLocks noChangeAspect="1"/>
          </p:cNvGraphicFramePr>
          <p:nvPr/>
        </p:nvGraphicFramePr>
        <p:xfrm>
          <a:off x="3768734" y="2097897"/>
          <a:ext cx="1460500" cy="455612"/>
        </p:xfrm>
        <a:graphic>
          <a:graphicData uri="http://schemas.openxmlformats.org/presentationml/2006/ole">
            <mc:AlternateContent xmlns:mc="http://schemas.openxmlformats.org/markup-compatibility/2006">
              <mc:Choice xmlns:v="urn:schemas-microsoft-com:vml" Requires="v">
                <p:oleObj name="Equation" r:id="rId8" imgW="812520" imgH="253800" progId="Equation.DSMT4">
                  <p:embed/>
                </p:oleObj>
              </mc:Choice>
              <mc:Fallback>
                <p:oleObj name="Equation" r:id="rId8" imgW="81252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8734" y="2097897"/>
                        <a:ext cx="14605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62" name="Object 6"/>
          <p:cNvGraphicFramePr>
            <a:graphicFrameLocks noChangeAspect="1"/>
          </p:cNvGraphicFramePr>
          <p:nvPr/>
        </p:nvGraphicFramePr>
        <p:xfrm>
          <a:off x="3654425" y="2882901"/>
          <a:ext cx="1835150" cy="619125"/>
        </p:xfrm>
        <a:graphic>
          <a:graphicData uri="http://schemas.openxmlformats.org/presentationml/2006/ole">
            <mc:AlternateContent xmlns:mc="http://schemas.openxmlformats.org/markup-compatibility/2006">
              <mc:Choice xmlns:v="urn:schemas-microsoft-com:vml" Requires="v">
                <p:oleObj name="Equation" r:id="rId10" imgW="1015920" imgH="342720" progId="Equation.DSMT4">
                  <p:embed/>
                </p:oleObj>
              </mc:Choice>
              <mc:Fallback>
                <p:oleObj name="Equation" r:id="rId10" imgW="1015920" imgH="34272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4425" y="2882901"/>
                        <a:ext cx="1835150"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63" name="Object 7"/>
          <p:cNvGraphicFramePr>
            <a:graphicFrameLocks noChangeAspect="1"/>
          </p:cNvGraphicFramePr>
          <p:nvPr/>
        </p:nvGraphicFramePr>
        <p:xfrm>
          <a:off x="2271681" y="3511965"/>
          <a:ext cx="252413" cy="320675"/>
        </p:xfrm>
        <a:graphic>
          <a:graphicData uri="http://schemas.openxmlformats.org/presentationml/2006/ole">
            <mc:AlternateContent xmlns:mc="http://schemas.openxmlformats.org/markup-compatibility/2006">
              <mc:Choice xmlns:v="urn:schemas-microsoft-com:vml" Requires="v">
                <p:oleObj name="Equation" r:id="rId12" imgW="139680" imgH="177480" progId="Equation.DSMT4">
                  <p:embed/>
                </p:oleObj>
              </mc:Choice>
              <mc:Fallback>
                <p:oleObj name="Equation" r:id="rId12" imgW="139680" imgH="17748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1681" y="3511965"/>
                        <a:ext cx="2524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64" name="Object 8"/>
          <p:cNvGraphicFramePr>
            <a:graphicFrameLocks noChangeAspect="1"/>
          </p:cNvGraphicFramePr>
          <p:nvPr/>
        </p:nvGraphicFramePr>
        <p:xfrm>
          <a:off x="2913063" y="4597416"/>
          <a:ext cx="3317875" cy="1533525"/>
        </p:xfrm>
        <a:graphic>
          <a:graphicData uri="http://schemas.openxmlformats.org/presentationml/2006/ole">
            <mc:AlternateContent xmlns:mc="http://schemas.openxmlformats.org/markup-compatibility/2006">
              <mc:Choice xmlns:v="urn:schemas-microsoft-com:vml" Requires="v">
                <p:oleObj name="Equation" r:id="rId14" imgW="1841400" imgH="850680" progId="Equation.DSMT4">
                  <p:embed/>
                </p:oleObj>
              </mc:Choice>
              <mc:Fallback>
                <p:oleObj name="Equation" r:id="rId14" imgW="1841400" imgH="85068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13063" y="4597416"/>
                        <a:ext cx="3317875"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Κεντρικές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συνέχεια ορισμού 4.6  </a:t>
            </a:r>
            <a:r>
              <a:rPr lang="el-GR" sz="2200" dirty="0"/>
              <a:t>Τις </a:t>
            </a:r>
            <a:r>
              <a:rPr lang="el-GR" sz="2200" b="1" dirty="0"/>
              <a:t>κεντρικές διαφορές περιττής τάξης </a:t>
            </a:r>
            <a:r>
              <a:rPr lang="el-GR" sz="2200" dirty="0"/>
              <a:t>θα τις ορίζουμε επαγωγικά από τις παρακάτω σχέσεις:</a:t>
            </a:r>
          </a:p>
          <a:p>
            <a:endParaRPr lang="el-GR" sz="2200" dirty="0"/>
          </a:p>
          <a:p>
            <a:endParaRPr lang="el-GR" sz="2200" dirty="0"/>
          </a:p>
          <a:p>
            <a:endParaRPr lang="el-GR" sz="2200" dirty="0"/>
          </a:p>
          <a:p>
            <a:endParaRPr lang="el-GR" sz="2200" dirty="0"/>
          </a:p>
          <a:p>
            <a:pPr>
              <a:buNone/>
            </a:pPr>
            <a:r>
              <a:rPr lang="el-GR" sz="2200" dirty="0"/>
              <a:t>	Ενώ τις </a:t>
            </a:r>
            <a:r>
              <a:rPr lang="el-GR" sz="2200" b="1" dirty="0"/>
              <a:t>κεντρικές διαφορές άρτιας τάξης </a:t>
            </a:r>
            <a:r>
              <a:rPr lang="el-GR" sz="2200" dirty="0"/>
              <a:t>θα τις ορίζουμε επαγωγικά από τις σχέσεις που ακολουθούν:</a:t>
            </a:r>
          </a:p>
        </p:txBody>
      </p:sp>
      <p:graphicFrame>
        <p:nvGraphicFramePr>
          <p:cNvPr id="46082" name="Object 2"/>
          <p:cNvGraphicFramePr>
            <a:graphicFrameLocks noChangeAspect="1"/>
          </p:cNvGraphicFramePr>
          <p:nvPr/>
        </p:nvGraphicFramePr>
        <p:xfrm>
          <a:off x="2950369" y="2297097"/>
          <a:ext cx="3243263" cy="1323975"/>
        </p:xfrm>
        <a:graphic>
          <a:graphicData uri="http://schemas.openxmlformats.org/presentationml/2006/ole">
            <mc:AlternateContent xmlns:mc="http://schemas.openxmlformats.org/markup-compatibility/2006">
              <mc:Choice xmlns:v="urn:schemas-microsoft-com:vml" Requires="v">
                <p:oleObj name="Equation" r:id="rId2" imgW="1803240" imgH="736560" progId="Equation.DSMT4">
                  <p:embed/>
                </p:oleObj>
              </mc:Choice>
              <mc:Fallback>
                <p:oleObj name="Equation" r:id="rId2" imgW="1803240" imgH="73656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0369" y="2297097"/>
                        <a:ext cx="3243263"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3" name="Object 3"/>
          <p:cNvGraphicFramePr>
            <a:graphicFrameLocks noChangeAspect="1"/>
          </p:cNvGraphicFramePr>
          <p:nvPr/>
        </p:nvGraphicFramePr>
        <p:xfrm>
          <a:off x="3029744" y="4706955"/>
          <a:ext cx="3084512" cy="1187450"/>
        </p:xfrm>
        <a:graphic>
          <a:graphicData uri="http://schemas.openxmlformats.org/presentationml/2006/ole">
            <mc:AlternateContent xmlns:mc="http://schemas.openxmlformats.org/markup-compatibility/2006">
              <mc:Choice xmlns:v="urn:schemas-microsoft-com:vml" Requires="v">
                <p:oleObj name="Equation" r:id="rId4" imgW="1714320" imgH="660240" progId="Equation.DSMT4">
                  <p:embed/>
                </p:oleObj>
              </mc:Choice>
              <mc:Fallback>
                <p:oleObj name="Equation" r:id="rId4" imgW="1714320" imgH="6602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9744" y="4706955"/>
                        <a:ext cx="30845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Κεντρικές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n-US" sz="2200" dirty="0"/>
              <a:t>	</a:t>
            </a:r>
            <a:r>
              <a:rPr lang="el-GR" sz="2200" dirty="0"/>
              <a:t>Όταν χρησιμοποιείται ο συμβολισμός των κεντρικών διαφορών, τότε ο πίνακας διαφορών έχει την εξής μορφή:</a:t>
            </a:r>
          </a:p>
          <a:p>
            <a:endParaRPr lang="el-GR" sz="2200" dirty="0"/>
          </a:p>
        </p:txBody>
      </p:sp>
      <p:graphicFrame>
        <p:nvGraphicFramePr>
          <p:cNvPr id="47106" name="Object 2"/>
          <p:cNvGraphicFramePr>
            <a:graphicFrameLocks noChangeAspect="1"/>
          </p:cNvGraphicFramePr>
          <p:nvPr/>
        </p:nvGraphicFramePr>
        <p:xfrm>
          <a:off x="2549525" y="2114532"/>
          <a:ext cx="4044950" cy="4106862"/>
        </p:xfrm>
        <a:graphic>
          <a:graphicData uri="http://schemas.openxmlformats.org/presentationml/2006/ole">
            <mc:AlternateContent xmlns:mc="http://schemas.openxmlformats.org/markup-compatibility/2006">
              <mc:Choice xmlns:v="urn:schemas-microsoft-com:vml" Requires="v">
                <p:oleObj name="Equation" r:id="rId2" imgW="2527200" imgH="2565360" progId="Equation.DSMT4">
                  <p:embed/>
                </p:oleObj>
              </mc:Choice>
              <mc:Fallback>
                <p:oleObj name="Equation" r:id="rId2" imgW="2527200" imgH="256536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9525" y="2114532"/>
                        <a:ext cx="4044950" cy="410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Πεπερασμένες και Διαιρεμένες Διαφορές</a:t>
            </a:r>
          </a:p>
        </p:txBody>
      </p:sp>
      <p:sp>
        <p:nvSpPr>
          <p:cNvPr id="3" name="Subtitle 2"/>
          <p:cNvSpPr>
            <a:spLocks noGrp="1"/>
          </p:cNvSpPr>
          <p:nvPr>
            <p:ph type="subTitle" idx="1"/>
          </p:nvPr>
        </p:nvSpPr>
        <p:spPr/>
        <p:txBody>
          <a:bodyPr/>
          <a:lstStyle/>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Ορισμός 4.7  </a:t>
            </a:r>
            <a:r>
              <a:rPr lang="el-GR" sz="2200" dirty="0"/>
              <a:t>Έστω                                       είναι οι              δεδομένες τιμές μίας πραγματικής (ή και μιγαδικής) συνάρτησης υπολογισμένες στα             διακεκριμένα και όχι κατά ανάγκη </a:t>
            </a:r>
            <a:r>
              <a:rPr lang="el-GR" sz="2200" dirty="0" err="1"/>
              <a:t>ισαπέχοντα</a:t>
            </a:r>
            <a:r>
              <a:rPr lang="el-GR" sz="2200" dirty="0"/>
              <a:t> σημεία                        τότε οι </a:t>
            </a:r>
            <a:r>
              <a:rPr lang="el-GR" sz="2200" b="1" dirty="0"/>
              <a:t>διαιρεμένες διαφορές </a:t>
            </a:r>
            <a:r>
              <a:rPr lang="el-GR" sz="2200" dirty="0"/>
              <a:t>ορίζονται ως ακολούθως: Η </a:t>
            </a:r>
            <a:r>
              <a:rPr lang="el-GR" sz="2200" b="1" dirty="0"/>
              <a:t>διαιρεμένη διαφορά μηδενικής τάξης </a:t>
            </a:r>
            <a:r>
              <a:rPr lang="el-GR" sz="2200" dirty="0"/>
              <a:t>στο σημείο      συμβολίζεται με            και ορίζεται για όλα τα         	          ως εξής:</a:t>
            </a:r>
          </a:p>
          <a:p>
            <a:endParaRPr lang="el-GR" sz="2200" dirty="0"/>
          </a:p>
          <a:p>
            <a:pPr>
              <a:spcBef>
                <a:spcPts val="1800"/>
              </a:spcBef>
              <a:buNone/>
            </a:pPr>
            <a:r>
              <a:rPr lang="el-GR" sz="2200" dirty="0"/>
              <a:t>	Η </a:t>
            </a:r>
            <a:r>
              <a:rPr lang="el-GR" sz="2200" b="1" dirty="0"/>
              <a:t>διαιρεμένη διαφορά πρώτης τάξης </a:t>
            </a:r>
            <a:r>
              <a:rPr lang="el-GR" sz="2200" dirty="0"/>
              <a:t>των σημείων            συμβολίζεται με                   και ορίζεται ως εξής:</a:t>
            </a:r>
          </a:p>
          <a:p>
            <a:pPr>
              <a:buNone/>
            </a:pPr>
            <a:endParaRPr lang="el-GR" sz="2200" dirty="0"/>
          </a:p>
        </p:txBody>
      </p:sp>
      <p:graphicFrame>
        <p:nvGraphicFramePr>
          <p:cNvPr id="48130" name="Object 2"/>
          <p:cNvGraphicFramePr>
            <a:graphicFrameLocks noChangeAspect="1"/>
          </p:cNvGraphicFramePr>
          <p:nvPr/>
        </p:nvGraphicFramePr>
        <p:xfrm>
          <a:off x="3054708" y="1420785"/>
          <a:ext cx="2400300" cy="457200"/>
        </p:xfrm>
        <a:graphic>
          <a:graphicData uri="http://schemas.openxmlformats.org/presentationml/2006/ole">
            <mc:AlternateContent xmlns:mc="http://schemas.openxmlformats.org/markup-compatibility/2006">
              <mc:Choice xmlns:v="urn:schemas-microsoft-com:vml" Requires="v">
                <p:oleObj name="Equation" r:id="rId2" imgW="1333440" imgH="253800" progId="Equation.DSMT4">
                  <p:embed/>
                </p:oleObj>
              </mc:Choice>
              <mc:Fallback>
                <p:oleObj name="Equation" r:id="rId2" imgW="133344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708" y="1420785"/>
                        <a:ext cx="2400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1" name="Object 3"/>
          <p:cNvGraphicFramePr>
            <a:graphicFrameLocks noChangeAspect="1"/>
          </p:cNvGraphicFramePr>
          <p:nvPr/>
        </p:nvGraphicFramePr>
        <p:xfrm>
          <a:off x="6403183" y="1430724"/>
          <a:ext cx="777875" cy="457200"/>
        </p:xfrm>
        <a:graphic>
          <a:graphicData uri="http://schemas.openxmlformats.org/presentationml/2006/ole">
            <mc:AlternateContent xmlns:mc="http://schemas.openxmlformats.org/markup-compatibility/2006">
              <mc:Choice xmlns:v="urn:schemas-microsoft-com:vml" Requires="v">
                <p:oleObj name="Equation" r:id="rId4" imgW="431640" imgH="253800" progId="Equation.DSMT4">
                  <p:embed/>
                </p:oleObj>
              </mc:Choice>
              <mc:Fallback>
                <p:oleObj name="Equation" r:id="rId4" imgW="43164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3183" y="1430724"/>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2" name="Object 4"/>
          <p:cNvGraphicFramePr>
            <a:graphicFrameLocks noChangeAspect="1"/>
          </p:cNvGraphicFramePr>
          <p:nvPr/>
        </p:nvGraphicFramePr>
        <p:xfrm>
          <a:off x="7069946" y="1769280"/>
          <a:ext cx="1096963" cy="457200"/>
        </p:xfrm>
        <a:graphic>
          <a:graphicData uri="http://schemas.openxmlformats.org/presentationml/2006/ole">
            <mc:AlternateContent xmlns:mc="http://schemas.openxmlformats.org/markup-compatibility/2006">
              <mc:Choice xmlns:v="urn:schemas-microsoft-com:vml" Requires="v">
                <p:oleObj name="Equation" r:id="rId6" imgW="609480" imgH="253800" progId="Equation.DSMT4">
                  <p:embed/>
                </p:oleObj>
              </mc:Choice>
              <mc:Fallback>
                <p:oleObj name="Equation" r:id="rId6" imgW="609480" imgH="2538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9946" y="1769280"/>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3" name="Object 5"/>
          <p:cNvGraphicFramePr>
            <a:graphicFrameLocks noChangeAspect="1"/>
          </p:cNvGraphicFramePr>
          <p:nvPr/>
        </p:nvGraphicFramePr>
        <p:xfrm>
          <a:off x="3128115" y="2104593"/>
          <a:ext cx="777875" cy="457200"/>
        </p:xfrm>
        <a:graphic>
          <a:graphicData uri="http://schemas.openxmlformats.org/presentationml/2006/ole">
            <mc:AlternateContent xmlns:mc="http://schemas.openxmlformats.org/markup-compatibility/2006">
              <mc:Choice xmlns:v="urn:schemas-microsoft-com:vml" Requires="v">
                <p:oleObj name="Equation" r:id="rId8" imgW="431640" imgH="253800" progId="Equation.DSMT4">
                  <p:embed/>
                </p:oleObj>
              </mc:Choice>
              <mc:Fallback>
                <p:oleObj name="Equation" r:id="rId8" imgW="43164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8115" y="2104593"/>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4" name="Object 6"/>
          <p:cNvGraphicFramePr>
            <a:graphicFrameLocks noChangeAspect="1"/>
          </p:cNvGraphicFramePr>
          <p:nvPr/>
        </p:nvGraphicFramePr>
        <p:xfrm>
          <a:off x="3134484" y="2433210"/>
          <a:ext cx="1417638" cy="457200"/>
        </p:xfrm>
        <a:graphic>
          <a:graphicData uri="http://schemas.openxmlformats.org/presentationml/2006/ole">
            <mc:AlternateContent xmlns:mc="http://schemas.openxmlformats.org/markup-compatibility/2006">
              <mc:Choice xmlns:v="urn:schemas-microsoft-com:vml" Requires="v">
                <p:oleObj name="Equation" r:id="rId10" imgW="787320" imgH="253800" progId="Equation.DSMT4">
                  <p:embed/>
                </p:oleObj>
              </mc:Choice>
              <mc:Fallback>
                <p:oleObj name="Equation" r:id="rId10" imgW="78732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34484" y="2433210"/>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5" name="Object 7"/>
          <p:cNvGraphicFramePr>
            <a:graphicFrameLocks noChangeAspect="1"/>
          </p:cNvGraphicFramePr>
          <p:nvPr/>
        </p:nvGraphicFramePr>
        <p:xfrm>
          <a:off x="2211013" y="3136896"/>
          <a:ext cx="273050" cy="409575"/>
        </p:xfrm>
        <a:graphic>
          <a:graphicData uri="http://schemas.openxmlformats.org/presentationml/2006/ole">
            <mc:AlternateContent xmlns:mc="http://schemas.openxmlformats.org/markup-compatibility/2006">
              <mc:Choice xmlns:v="urn:schemas-microsoft-com:vml" Requires="v">
                <p:oleObj name="Equation" r:id="rId12" imgW="152280" imgH="228600" progId="Equation.DSMT4">
                  <p:embed/>
                </p:oleObj>
              </mc:Choice>
              <mc:Fallback>
                <p:oleObj name="Equation" r:id="rId12" imgW="152280" imgH="2286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11013" y="3136896"/>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6" name="Object 8"/>
          <p:cNvGraphicFramePr>
            <a:graphicFrameLocks noChangeAspect="1"/>
          </p:cNvGraphicFramePr>
          <p:nvPr/>
        </p:nvGraphicFramePr>
        <p:xfrm>
          <a:off x="4445826" y="3110322"/>
          <a:ext cx="661988" cy="455613"/>
        </p:xfrm>
        <a:graphic>
          <a:graphicData uri="http://schemas.openxmlformats.org/presentationml/2006/ole">
            <mc:AlternateContent xmlns:mc="http://schemas.openxmlformats.org/markup-compatibility/2006">
              <mc:Choice xmlns:v="urn:schemas-microsoft-com:vml" Requires="v">
                <p:oleObj name="Equation" r:id="rId14" imgW="368280" imgH="253800" progId="Equation.DSMT4">
                  <p:embed/>
                </p:oleObj>
              </mc:Choice>
              <mc:Fallback>
                <p:oleObj name="Equation" r:id="rId14" imgW="36828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45826" y="3110322"/>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8" name="Object 10"/>
          <p:cNvGraphicFramePr>
            <a:graphicFrameLocks noChangeAspect="1"/>
          </p:cNvGraphicFramePr>
          <p:nvPr/>
        </p:nvGraphicFramePr>
        <p:xfrm>
          <a:off x="3954463" y="3921138"/>
          <a:ext cx="1235075" cy="457200"/>
        </p:xfrm>
        <a:graphic>
          <a:graphicData uri="http://schemas.openxmlformats.org/presentationml/2006/ole">
            <mc:AlternateContent xmlns:mc="http://schemas.openxmlformats.org/markup-compatibility/2006">
              <mc:Choice xmlns:v="urn:schemas-microsoft-com:vml" Requires="v">
                <p:oleObj name="Equation" r:id="rId16" imgW="685800" imgH="253800" progId="Equation.DSMT4">
                  <p:embed/>
                </p:oleObj>
              </mc:Choice>
              <mc:Fallback>
                <p:oleObj name="Equation" r:id="rId16" imgW="685800" imgH="253800" progId="Equation.DSMT4">
                  <p:embed/>
                  <p:pic>
                    <p:nvPicPr>
                      <p:cNvPr id="0"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54463" y="3921138"/>
                        <a:ext cx="1235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40" name="Object 12"/>
          <p:cNvGraphicFramePr>
            <a:graphicFrameLocks noChangeAspect="1"/>
          </p:cNvGraphicFramePr>
          <p:nvPr/>
        </p:nvGraphicFramePr>
        <p:xfrm>
          <a:off x="894834" y="3429000"/>
          <a:ext cx="1144587" cy="457200"/>
        </p:xfrm>
        <a:graphic>
          <a:graphicData uri="http://schemas.openxmlformats.org/presentationml/2006/ole">
            <mc:AlternateContent xmlns:mc="http://schemas.openxmlformats.org/markup-compatibility/2006">
              <mc:Choice xmlns:v="urn:schemas-microsoft-com:vml" Requires="v">
                <p:oleObj name="Equation" r:id="rId18" imgW="634680" imgH="253800" progId="Equation.DSMT4">
                  <p:embed/>
                </p:oleObj>
              </mc:Choice>
              <mc:Fallback>
                <p:oleObj name="Equation" r:id="rId18" imgW="634680" imgH="253800" progId="Equation.DSMT4">
                  <p:embed/>
                  <p:pic>
                    <p:nvPicPr>
                      <p:cNvPr id="0" name="Picture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94834" y="3429000"/>
                        <a:ext cx="1144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41" name="Object 13"/>
          <p:cNvGraphicFramePr>
            <a:graphicFrameLocks noChangeAspect="1"/>
          </p:cNvGraphicFramePr>
          <p:nvPr/>
        </p:nvGraphicFramePr>
        <p:xfrm>
          <a:off x="6799293" y="4434729"/>
          <a:ext cx="641350" cy="434975"/>
        </p:xfrm>
        <a:graphic>
          <a:graphicData uri="http://schemas.openxmlformats.org/presentationml/2006/ole">
            <mc:AlternateContent xmlns:mc="http://schemas.openxmlformats.org/markup-compatibility/2006">
              <mc:Choice xmlns:v="urn:schemas-microsoft-com:vml" Requires="v">
                <p:oleObj name="Equation" r:id="rId20" imgW="355320" imgH="241200" progId="Equation.DSMT4">
                  <p:embed/>
                </p:oleObj>
              </mc:Choice>
              <mc:Fallback>
                <p:oleObj name="Equation" r:id="rId20" imgW="355320" imgH="241200" progId="Equation.DSMT4">
                  <p:embed/>
                  <p:pic>
                    <p:nvPicPr>
                      <p:cNvPr id="0" name="Picture 1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799293" y="4434729"/>
                        <a:ext cx="64135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42" name="Object 14"/>
          <p:cNvGraphicFramePr>
            <a:graphicFrameLocks noChangeAspect="1"/>
          </p:cNvGraphicFramePr>
          <p:nvPr/>
        </p:nvGraphicFramePr>
        <p:xfrm>
          <a:off x="2802741" y="4730286"/>
          <a:ext cx="1096962" cy="503238"/>
        </p:xfrm>
        <a:graphic>
          <a:graphicData uri="http://schemas.openxmlformats.org/presentationml/2006/ole">
            <mc:AlternateContent xmlns:mc="http://schemas.openxmlformats.org/markup-compatibility/2006">
              <mc:Choice xmlns:v="urn:schemas-microsoft-com:vml" Requires="v">
                <p:oleObj name="Equation" r:id="rId22" imgW="609480" imgH="279360" progId="Equation.DSMT4">
                  <p:embed/>
                </p:oleObj>
              </mc:Choice>
              <mc:Fallback>
                <p:oleObj name="Equation" r:id="rId22" imgW="609480" imgH="279360" progId="Equation.DSMT4">
                  <p:embed/>
                  <p:pic>
                    <p:nvPicPr>
                      <p:cNvPr id="0" name="Picture 1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02741" y="4730286"/>
                        <a:ext cx="1096962"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43" name="Object 15"/>
          <p:cNvGraphicFramePr>
            <a:graphicFrameLocks noChangeAspect="1"/>
          </p:cNvGraphicFramePr>
          <p:nvPr/>
        </p:nvGraphicFramePr>
        <p:xfrm>
          <a:off x="2559844" y="5326101"/>
          <a:ext cx="4024312" cy="914400"/>
        </p:xfrm>
        <a:graphic>
          <a:graphicData uri="http://schemas.openxmlformats.org/presentationml/2006/ole">
            <mc:AlternateContent xmlns:mc="http://schemas.openxmlformats.org/markup-compatibility/2006">
              <mc:Choice xmlns:v="urn:schemas-microsoft-com:vml" Requires="v">
                <p:oleObj name="Equation" r:id="rId24" imgW="2234880" imgH="507960" progId="Equation.DSMT4">
                  <p:embed/>
                </p:oleObj>
              </mc:Choice>
              <mc:Fallback>
                <p:oleObj name="Equation" r:id="rId24" imgW="2234880" imgH="507960" progId="Equation.DSMT4">
                  <p:embed/>
                  <p:pic>
                    <p:nvPicPr>
                      <p:cNvPr id="0" name="Picture 1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559844" y="5326101"/>
                        <a:ext cx="40243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συνέχεια ορισμού 4.7  </a:t>
            </a:r>
            <a:r>
              <a:rPr lang="el-GR" sz="2200" dirty="0"/>
              <a:t>Η </a:t>
            </a:r>
            <a:r>
              <a:rPr lang="el-GR" sz="2200" b="1" dirty="0"/>
              <a:t>διαιρεμένη διαφορά δεύτερης τάξης</a:t>
            </a:r>
            <a:r>
              <a:rPr lang="el-GR" sz="2200" dirty="0"/>
              <a:t> των σημείων                  συμβολίζεται με                         και ορίζεται ως:</a:t>
            </a:r>
          </a:p>
          <a:p>
            <a:endParaRPr lang="el-GR" sz="2200" dirty="0"/>
          </a:p>
          <a:p>
            <a:endParaRPr lang="el-GR" sz="2200" dirty="0"/>
          </a:p>
          <a:p>
            <a:pPr>
              <a:spcBef>
                <a:spcPts val="2400"/>
              </a:spcBef>
              <a:buNone/>
            </a:pPr>
            <a:r>
              <a:rPr lang="el-GR" sz="2200" dirty="0"/>
              <a:t>	και γενικά χρησιμοποιώντας τις προηγούμενης τάξης διαφορές, η </a:t>
            </a:r>
            <a:r>
              <a:rPr lang="el-GR" sz="2200" b="1" dirty="0"/>
              <a:t>διαιρεμένη διαφορά</a:t>
            </a:r>
            <a:r>
              <a:rPr lang="el-GR" sz="2200" dirty="0"/>
              <a:t>       </a:t>
            </a:r>
            <a:r>
              <a:rPr lang="el-GR" sz="2200" b="1" dirty="0"/>
              <a:t>τάξης</a:t>
            </a:r>
            <a:r>
              <a:rPr lang="el-GR" sz="2200" dirty="0"/>
              <a:t> για                       συμβολίζεται με   	                                και ορίζεται ως εξής:</a:t>
            </a:r>
          </a:p>
          <a:p>
            <a:pPr>
              <a:buNone/>
            </a:pPr>
            <a:endParaRPr lang="el-GR" sz="2200" dirty="0"/>
          </a:p>
          <a:p>
            <a:pPr>
              <a:spcBef>
                <a:spcPts val="6000"/>
              </a:spcBef>
              <a:buNone/>
            </a:pPr>
            <a:r>
              <a:rPr lang="el-GR" sz="2200" dirty="0"/>
              <a:t>	Οι διαιρεμένες διαφορές πολλές φορές ονομάζονται και </a:t>
            </a:r>
            <a:r>
              <a:rPr lang="el-GR" sz="2200" b="1" dirty="0"/>
              <a:t>πηλίκα διαφορών </a:t>
            </a:r>
            <a:r>
              <a:rPr lang="el-GR" sz="2200" dirty="0"/>
              <a:t>ή </a:t>
            </a:r>
            <a:r>
              <a:rPr lang="el-GR" sz="2200" b="1" dirty="0"/>
              <a:t>κλίσεις</a:t>
            </a:r>
            <a:r>
              <a:rPr lang="el-GR" sz="2200" dirty="0"/>
              <a:t>.</a:t>
            </a:r>
          </a:p>
        </p:txBody>
      </p:sp>
      <p:graphicFrame>
        <p:nvGraphicFramePr>
          <p:cNvPr id="49154" name="Object 2"/>
          <p:cNvGraphicFramePr>
            <a:graphicFrameLocks noChangeAspect="1"/>
          </p:cNvGraphicFramePr>
          <p:nvPr/>
        </p:nvGraphicFramePr>
        <p:xfrm>
          <a:off x="1940731" y="1785853"/>
          <a:ext cx="1008062" cy="434975"/>
        </p:xfrm>
        <a:graphic>
          <a:graphicData uri="http://schemas.openxmlformats.org/presentationml/2006/ole">
            <mc:AlternateContent xmlns:mc="http://schemas.openxmlformats.org/markup-compatibility/2006">
              <mc:Choice xmlns:v="urn:schemas-microsoft-com:vml" Requires="v">
                <p:oleObj name="Equation" r:id="rId2" imgW="558720" imgH="241200" progId="Equation.DSMT4">
                  <p:embed/>
                </p:oleObj>
              </mc:Choice>
              <mc:Fallback>
                <p:oleObj name="Equation" r:id="rId2" imgW="558720" imgH="2412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0731" y="1785853"/>
                        <a:ext cx="1008062"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3"/>
          <p:cNvGraphicFramePr>
            <a:graphicFrameLocks noChangeAspect="1"/>
          </p:cNvGraphicFramePr>
          <p:nvPr/>
        </p:nvGraphicFramePr>
        <p:xfrm>
          <a:off x="4932387" y="1754103"/>
          <a:ext cx="1465263" cy="503238"/>
        </p:xfrm>
        <a:graphic>
          <a:graphicData uri="http://schemas.openxmlformats.org/presentationml/2006/ole">
            <mc:AlternateContent xmlns:mc="http://schemas.openxmlformats.org/markup-compatibility/2006">
              <mc:Choice xmlns:v="urn:schemas-microsoft-com:vml" Requires="v">
                <p:oleObj name="Equation" r:id="rId4" imgW="812520" imgH="279360" progId="Equation.DSMT4">
                  <p:embed/>
                </p:oleObj>
              </mc:Choice>
              <mc:Fallback>
                <p:oleObj name="Equation" r:id="rId4" imgW="812520" imgH="27936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387" y="1754103"/>
                        <a:ext cx="1465263"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6" name="Object 4"/>
          <p:cNvGraphicFramePr>
            <a:graphicFrameLocks noChangeAspect="1"/>
          </p:cNvGraphicFramePr>
          <p:nvPr/>
        </p:nvGraphicFramePr>
        <p:xfrm>
          <a:off x="2477294" y="2281234"/>
          <a:ext cx="4189413" cy="892175"/>
        </p:xfrm>
        <a:graphic>
          <a:graphicData uri="http://schemas.openxmlformats.org/presentationml/2006/ole">
            <mc:AlternateContent xmlns:mc="http://schemas.openxmlformats.org/markup-compatibility/2006">
              <mc:Choice xmlns:v="urn:schemas-microsoft-com:vml" Requires="v">
                <p:oleObj name="Equation" r:id="rId6" imgW="2323800" imgH="495000" progId="Equation.DSMT4">
                  <p:embed/>
                </p:oleObj>
              </mc:Choice>
              <mc:Fallback>
                <p:oleObj name="Equation" r:id="rId6" imgW="2323800" imgH="4950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7294" y="2281234"/>
                        <a:ext cx="418941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7" name="Object 5"/>
          <p:cNvGraphicFramePr>
            <a:graphicFrameLocks noChangeAspect="1"/>
          </p:cNvGraphicFramePr>
          <p:nvPr/>
        </p:nvGraphicFramePr>
        <p:xfrm>
          <a:off x="3413523" y="3654499"/>
          <a:ext cx="298450" cy="252413"/>
        </p:xfrm>
        <a:graphic>
          <a:graphicData uri="http://schemas.openxmlformats.org/presentationml/2006/ole">
            <mc:AlternateContent xmlns:mc="http://schemas.openxmlformats.org/markup-compatibility/2006">
              <mc:Choice xmlns:v="urn:schemas-microsoft-com:vml" Requires="v">
                <p:oleObj name="Equation" r:id="rId8" imgW="164880" imgH="139680" progId="Equation.DSMT4">
                  <p:embed/>
                </p:oleObj>
              </mc:Choice>
              <mc:Fallback>
                <p:oleObj name="Equation" r:id="rId8" imgW="164880" imgH="1396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3523" y="3654499"/>
                        <a:ext cx="29845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8" name="Object 6"/>
          <p:cNvGraphicFramePr>
            <a:graphicFrameLocks noChangeAspect="1"/>
          </p:cNvGraphicFramePr>
          <p:nvPr/>
        </p:nvGraphicFramePr>
        <p:xfrm>
          <a:off x="4916511" y="3539373"/>
          <a:ext cx="1371600" cy="457200"/>
        </p:xfrm>
        <a:graphic>
          <a:graphicData uri="http://schemas.openxmlformats.org/presentationml/2006/ole">
            <mc:AlternateContent xmlns:mc="http://schemas.openxmlformats.org/markup-compatibility/2006">
              <mc:Choice xmlns:v="urn:schemas-microsoft-com:vml" Requires="v">
                <p:oleObj name="Equation" r:id="rId10" imgW="761760" imgH="253800" progId="Equation.DSMT4">
                  <p:embed/>
                </p:oleObj>
              </mc:Choice>
              <mc:Fallback>
                <p:oleObj name="Equation" r:id="rId10" imgW="76176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16511" y="3539373"/>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9" name="Object 7"/>
          <p:cNvGraphicFramePr>
            <a:graphicFrameLocks noChangeAspect="1"/>
          </p:cNvGraphicFramePr>
          <p:nvPr/>
        </p:nvGraphicFramePr>
        <p:xfrm>
          <a:off x="954073" y="3883791"/>
          <a:ext cx="2559050" cy="457200"/>
        </p:xfrm>
        <a:graphic>
          <a:graphicData uri="http://schemas.openxmlformats.org/presentationml/2006/ole">
            <mc:AlternateContent xmlns:mc="http://schemas.openxmlformats.org/markup-compatibility/2006">
              <mc:Choice xmlns:v="urn:schemas-microsoft-com:vml" Requires="v">
                <p:oleObj name="Equation" r:id="rId12" imgW="1422360" imgH="253800" progId="Equation.DSMT4">
                  <p:embed/>
                </p:oleObj>
              </mc:Choice>
              <mc:Fallback>
                <p:oleObj name="Equation" r:id="rId12" imgW="142236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4073" y="3883791"/>
                        <a:ext cx="255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60" name="Object 8"/>
          <p:cNvGraphicFramePr>
            <a:graphicFrameLocks noChangeAspect="1"/>
          </p:cNvGraphicFramePr>
          <p:nvPr/>
        </p:nvGraphicFramePr>
        <p:xfrm>
          <a:off x="566738" y="4467250"/>
          <a:ext cx="8010525" cy="823913"/>
        </p:xfrm>
        <a:graphic>
          <a:graphicData uri="http://schemas.openxmlformats.org/presentationml/2006/ole">
            <mc:AlternateContent xmlns:mc="http://schemas.openxmlformats.org/markup-compatibility/2006">
              <mc:Choice xmlns:v="urn:schemas-microsoft-com:vml" Requires="v">
                <p:oleObj name="Equation" r:id="rId14" imgW="4444920" imgH="457200" progId="Equation.DSMT4">
                  <p:embed/>
                </p:oleObj>
              </mc:Choice>
              <mc:Fallback>
                <p:oleObj name="Equation" r:id="rId14" imgW="4444920" imgH="4572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6738" y="4467250"/>
                        <a:ext cx="80105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p:txBody>
          <a:bodyPr>
            <a:normAutofit/>
          </a:bodyPr>
          <a:lstStyle/>
          <a:p>
            <a:pPr>
              <a:buNone/>
            </a:pPr>
            <a:r>
              <a:rPr lang="en-US" sz="2200" dirty="0"/>
              <a:t>	</a:t>
            </a:r>
            <a:r>
              <a:rPr lang="el-GR" sz="2200" dirty="0"/>
              <a:t>Όπως και στην περίπτωση των πεπερασμένων διαφορών, μπορούμε να κατασκευάσουμε για τα δεδομένα                             τον αντίστοιχο πίνακα των διαιρεμένων διαφορών (π.χ.           )</a:t>
            </a:r>
          </a:p>
        </p:txBody>
      </p:sp>
      <p:graphicFrame>
        <p:nvGraphicFramePr>
          <p:cNvPr id="50178" name="Object 2"/>
          <p:cNvGraphicFramePr>
            <a:graphicFrameLocks noChangeAspect="1"/>
          </p:cNvGraphicFramePr>
          <p:nvPr/>
        </p:nvGraphicFramePr>
        <p:xfrm>
          <a:off x="6470676" y="1769280"/>
          <a:ext cx="1760538" cy="457200"/>
        </p:xfrm>
        <a:graphic>
          <a:graphicData uri="http://schemas.openxmlformats.org/presentationml/2006/ole">
            <mc:AlternateContent xmlns:mc="http://schemas.openxmlformats.org/markup-compatibility/2006">
              <mc:Choice xmlns:v="urn:schemas-microsoft-com:vml" Requires="v">
                <p:oleObj name="Equation" r:id="rId2" imgW="977760" imgH="253800" progId="Equation.DSMT4">
                  <p:embed/>
                </p:oleObj>
              </mc:Choice>
              <mc:Fallback>
                <p:oleObj name="Equation" r:id="rId2" imgW="97776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0676" y="1769280"/>
                        <a:ext cx="176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noChangeAspect="1"/>
          </p:cNvGraphicFramePr>
          <p:nvPr/>
        </p:nvGraphicFramePr>
        <p:xfrm>
          <a:off x="7273962" y="2151045"/>
          <a:ext cx="641350" cy="320675"/>
        </p:xfrm>
        <a:graphic>
          <a:graphicData uri="http://schemas.openxmlformats.org/presentationml/2006/ole">
            <mc:AlternateContent xmlns:mc="http://schemas.openxmlformats.org/markup-compatibility/2006">
              <mc:Choice xmlns:v="urn:schemas-microsoft-com:vml" Requires="v">
                <p:oleObj name="Equation" r:id="rId4" imgW="355320" imgH="177480" progId="Equation.DSMT4">
                  <p:embed/>
                </p:oleObj>
              </mc:Choice>
              <mc:Fallback>
                <p:oleObj name="Equation" r:id="rId4" imgW="355320" imgH="1774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3962" y="2151045"/>
                        <a:ext cx="64135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80" name="Object 4"/>
          <p:cNvGraphicFramePr>
            <a:graphicFrameLocks noChangeAspect="1"/>
          </p:cNvGraphicFramePr>
          <p:nvPr/>
        </p:nvGraphicFramePr>
        <p:xfrm>
          <a:off x="509643" y="2540039"/>
          <a:ext cx="8151813" cy="3700462"/>
        </p:xfrm>
        <a:graphic>
          <a:graphicData uri="http://schemas.openxmlformats.org/presentationml/2006/ole">
            <mc:AlternateContent xmlns:mc="http://schemas.openxmlformats.org/markup-compatibility/2006">
              <mc:Choice xmlns:v="urn:schemas-microsoft-com:vml" Requires="v">
                <p:oleObj name="Equation" r:id="rId6" imgW="5092560" imgH="2311200" progId="Equation.DSMT4">
                  <p:embed/>
                </p:oleObj>
              </mc:Choice>
              <mc:Fallback>
                <p:oleObj name="Equation" r:id="rId6" imgW="5092560" imgH="2311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643" y="2540039"/>
                        <a:ext cx="8151813" cy="370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Άσκηση</a:t>
            </a:r>
            <a:r>
              <a:rPr lang="el-GR" sz="2200" dirty="0"/>
              <a:t>  Υπολογίστε τις διαιρεμένες διαφορές μέχρι και τρίτης τάξης για τις δοθείσες τιμές                            για                   που υπολογίστηκαν στα σημεία                         για </a:t>
            </a:r>
          </a:p>
          <a:p>
            <a:pPr>
              <a:spcBef>
                <a:spcPts val="1800"/>
              </a:spcBef>
              <a:buNone/>
            </a:pPr>
            <a:r>
              <a:rPr lang="el-GR" sz="2200" b="1" dirty="0"/>
              <a:t>	Λύση</a:t>
            </a:r>
            <a:r>
              <a:rPr lang="en-US" sz="2200" b="1" dirty="0"/>
              <a:t>:</a:t>
            </a:r>
            <a:r>
              <a:rPr lang="el-GR" sz="2200" dirty="0"/>
              <a:t>  Από τους τύπους των διαιρεμένων διαφορών μπορούμε να πάρουμε ότι:</a:t>
            </a:r>
          </a:p>
          <a:p>
            <a:pPr>
              <a:buNone/>
            </a:pPr>
            <a:r>
              <a:rPr lang="el-GR" sz="2200" dirty="0"/>
              <a:t>	</a:t>
            </a:r>
          </a:p>
          <a:p>
            <a:pPr>
              <a:buNone/>
            </a:pPr>
            <a:endParaRPr lang="el-GR" sz="2200" dirty="0"/>
          </a:p>
          <a:p>
            <a:pPr>
              <a:spcBef>
                <a:spcPts val="0"/>
              </a:spcBef>
              <a:buNone/>
            </a:pPr>
            <a:r>
              <a:rPr lang="el-GR" sz="2200" dirty="0"/>
              <a:t>	και ότι: </a:t>
            </a:r>
          </a:p>
        </p:txBody>
      </p:sp>
      <p:graphicFrame>
        <p:nvGraphicFramePr>
          <p:cNvPr id="51202" name="Object 2"/>
          <p:cNvGraphicFramePr>
            <a:graphicFrameLocks noChangeAspect="1"/>
          </p:cNvGraphicFramePr>
          <p:nvPr/>
        </p:nvGraphicFramePr>
        <p:xfrm>
          <a:off x="4105637" y="1785915"/>
          <a:ext cx="1641475" cy="411163"/>
        </p:xfrm>
        <a:graphic>
          <a:graphicData uri="http://schemas.openxmlformats.org/presentationml/2006/ole">
            <mc:AlternateContent xmlns:mc="http://schemas.openxmlformats.org/markup-compatibility/2006">
              <mc:Choice xmlns:v="urn:schemas-microsoft-com:vml" Requires="v">
                <p:oleObj name="Equation" r:id="rId2" imgW="914400" imgH="228600" progId="Equation.DSMT4">
                  <p:embed/>
                </p:oleObj>
              </mc:Choice>
              <mc:Fallback>
                <p:oleObj name="Equation" r:id="rId2" imgW="914400" imgH="228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5637" y="1785915"/>
                        <a:ext cx="16414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03" name="Object 3"/>
          <p:cNvGraphicFramePr>
            <a:graphicFrameLocks noChangeAspect="1"/>
          </p:cNvGraphicFramePr>
          <p:nvPr/>
        </p:nvGraphicFramePr>
        <p:xfrm>
          <a:off x="6259550" y="1769280"/>
          <a:ext cx="1050925" cy="457200"/>
        </p:xfrm>
        <a:graphic>
          <a:graphicData uri="http://schemas.openxmlformats.org/presentationml/2006/ole">
            <mc:AlternateContent xmlns:mc="http://schemas.openxmlformats.org/markup-compatibility/2006">
              <mc:Choice xmlns:v="urn:schemas-microsoft-com:vml" Requires="v">
                <p:oleObj name="Equation" r:id="rId4" imgW="583920" imgH="253800" progId="Equation.DSMT4">
                  <p:embed/>
                </p:oleObj>
              </mc:Choice>
              <mc:Fallback>
                <p:oleObj name="Equation" r:id="rId4" imgW="58392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9550" y="1769280"/>
                        <a:ext cx="1050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04" name="Object 4"/>
          <p:cNvGraphicFramePr>
            <a:graphicFrameLocks noChangeAspect="1"/>
          </p:cNvGraphicFramePr>
          <p:nvPr/>
        </p:nvGraphicFramePr>
        <p:xfrm>
          <a:off x="4038613" y="2134410"/>
          <a:ext cx="1482725" cy="411163"/>
        </p:xfrm>
        <a:graphic>
          <a:graphicData uri="http://schemas.openxmlformats.org/presentationml/2006/ole">
            <mc:AlternateContent xmlns:mc="http://schemas.openxmlformats.org/markup-compatibility/2006">
              <mc:Choice xmlns:v="urn:schemas-microsoft-com:vml" Requires="v">
                <p:oleObj name="Equation" r:id="rId6" imgW="825480" imgH="228600" progId="Equation.DSMT4">
                  <p:embed/>
                </p:oleObj>
              </mc:Choice>
              <mc:Fallback>
                <p:oleObj name="Equation" r:id="rId6" imgW="82548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13" y="2134410"/>
                        <a:ext cx="148272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05" name="Object 5"/>
          <p:cNvGraphicFramePr>
            <a:graphicFrameLocks noChangeAspect="1"/>
          </p:cNvGraphicFramePr>
          <p:nvPr/>
        </p:nvGraphicFramePr>
        <p:xfrm>
          <a:off x="5992087" y="2107836"/>
          <a:ext cx="1119188" cy="457200"/>
        </p:xfrm>
        <a:graphic>
          <a:graphicData uri="http://schemas.openxmlformats.org/presentationml/2006/ole">
            <mc:AlternateContent xmlns:mc="http://schemas.openxmlformats.org/markup-compatibility/2006">
              <mc:Choice xmlns:v="urn:schemas-microsoft-com:vml" Requires="v">
                <p:oleObj name="Equation" r:id="rId8" imgW="622080" imgH="253800" progId="Equation.DSMT4">
                  <p:embed/>
                </p:oleObj>
              </mc:Choice>
              <mc:Fallback>
                <p:oleObj name="Equation" r:id="rId8" imgW="62208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92087" y="2107836"/>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06" name="Object 6"/>
          <p:cNvGraphicFramePr>
            <a:graphicFrameLocks noChangeAspect="1"/>
          </p:cNvGraphicFramePr>
          <p:nvPr/>
        </p:nvGraphicFramePr>
        <p:xfrm>
          <a:off x="3519488" y="3282948"/>
          <a:ext cx="2105025" cy="777875"/>
        </p:xfrm>
        <a:graphic>
          <a:graphicData uri="http://schemas.openxmlformats.org/presentationml/2006/ole">
            <mc:AlternateContent xmlns:mc="http://schemas.openxmlformats.org/markup-compatibility/2006">
              <mc:Choice xmlns:v="urn:schemas-microsoft-com:vml" Requires="v">
                <p:oleObj name="Equation" r:id="rId10" imgW="1168200" imgH="431640" progId="Equation.DSMT4">
                  <p:embed/>
                </p:oleObj>
              </mc:Choice>
              <mc:Fallback>
                <p:oleObj name="Equation" r:id="rId10" imgW="1168200" imgH="4316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9488" y="3282948"/>
                        <a:ext cx="21050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07" name="Object 7"/>
          <p:cNvGraphicFramePr>
            <a:graphicFrameLocks noChangeAspect="1"/>
          </p:cNvGraphicFramePr>
          <p:nvPr/>
        </p:nvGraphicFramePr>
        <p:xfrm>
          <a:off x="616744" y="4232286"/>
          <a:ext cx="7910512" cy="2011363"/>
        </p:xfrm>
        <a:graphic>
          <a:graphicData uri="http://schemas.openxmlformats.org/presentationml/2006/ole">
            <mc:AlternateContent xmlns:mc="http://schemas.openxmlformats.org/markup-compatibility/2006">
              <mc:Choice xmlns:v="urn:schemas-microsoft-com:vml" Requires="v">
                <p:oleObj name="Equation" r:id="rId12" imgW="4394160" imgH="1117440" progId="Equation.DSMT4">
                  <p:embed/>
                </p:oleObj>
              </mc:Choice>
              <mc:Fallback>
                <p:oleObj name="Equation" r:id="rId12" imgW="4394160" imgH="111744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6744" y="4232286"/>
                        <a:ext cx="7910512"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dirty="0"/>
              <a:t>	</a:t>
            </a:r>
            <a:r>
              <a:rPr lang="el-GR" sz="2200" b="1" dirty="0"/>
              <a:t>συνέχεια λύσης  </a:t>
            </a:r>
            <a:r>
              <a:rPr lang="el-GR" sz="2200" dirty="0"/>
              <a:t>Επαγωγικά μπορεί να δειχθεί ότι ισχύει ο ακόλουθος γενικός τύπος:</a:t>
            </a:r>
          </a:p>
          <a:p>
            <a:pPr>
              <a:buNone/>
            </a:pPr>
            <a:endParaRPr lang="el-GR" sz="2200" dirty="0"/>
          </a:p>
          <a:p>
            <a:pPr>
              <a:buNone/>
            </a:pPr>
            <a:endParaRPr lang="el-GR" sz="2200" dirty="0"/>
          </a:p>
          <a:p>
            <a:pPr>
              <a:buNone/>
            </a:pPr>
            <a:r>
              <a:rPr lang="el-GR" sz="2200" dirty="0"/>
              <a:t>	</a:t>
            </a:r>
          </a:p>
          <a:p>
            <a:pPr>
              <a:buNone/>
            </a:pPr>
            <a:endParaRPr lang="el-GR" sz="2200" dirty="0"/>
          </a:p>
          <a:p>
            <a:pPr>
              <a:buNone/>
            </a:pPr>
            <a:endParaRPr lang="el-GR" sz="2200" dirty="0"/>
          </a:p>
          <a:p>
            <a:pPr>
              <a:buNone/>
            </a:pPr>
            <a:endParaRPr lang="el-GR" sz="2200" dirty="0"/>
          </a:p>
          <a:p>
            <a:pPr>
              <a:buNone/>
            </a:pPr>
            <a:r>
              <a:rPr lang="el-GR" sz="2200" dirty="0"/>
              <a:t>	</a:t>
            </a:r>
            <a:r>
              <a:rPr lang="en-US" sz="2200" dirty="0"/>
              <a:t>o </a:t>
            </a:r>
            <a:r>
              <a:rPr lang="el-GR" sz="2200" dirty="0"/>
              <a:t>οποίος σε συντομότερη έκφραση μπορεί να γραφεί και ως εξής:</a:t>
            </a:r>
          </a:p>
        </p:txBody>
      </p:sp>
      <p:graphicFrame>
        <p:nvGraphicFramePr>
          <p:cNvPr id="52226" name="Object 2"/>
          <p:cNvGraphicFramePr>
            <a:graphicFrameLocks noChangeAspect="1"/>
          </p:cNvGraphicFramePr>
          <p:nvPr/>
        </p:nvGraphicFramePr>
        <p:xfrm>
          <a:off x="1531938" y="2078038"/>
          <a:ext cx="6078537" cy="2468562"/>
        </p:xfrm>
        <a:graphic>
          <a:graphicData uri="http://schemas.openxmlformats.org/presentationml/2006/ole">
            <mc:AlternateContent xmlns:mc="http://schemas.openxmlformats.org/markup-compatibility/2006">
              <mc:Choice xmlns:v="urn:schemas-microsoft-com:vml" Requires="v">
                <p:oleObj name="Equation" r:id="rId2" imgW="3377880" imgH="1371600" progId="Equation.DSMT4">
                  <p:embed/>
                </p:oleObj>
              </mc:Choice>
              <mc:Fallback>
                <p:oleObj name="Equation" r:id="rId2" imgW="3377880" imgH="1371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938" y="2078038"/>
                        <a:ext cx="6078537" cy="246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7" name="Object 3"/>
          <p:cNvGraphicFramePr>
            <a:graphicFrameLocks noChangeAspect="1"/>
          </p:cNvGraphicFramePr>
          <p:nvPr/>
        </p:nvGraphicFramePr>
        <p:xfrm>
          <a:off x="2660650" y="4962546"/>
          <a:ext cx="3822700" cy="1350963"/>
        </p:xfrm>
        <a:graphic>
          <a:graphicData uri="http://schemas.openxmlformats.org/presentationml/2006/ole">
            <mc:AlternateContent xmlns:mc="http://schemas.openxmlformats.org/markup-compatibility/2006">
              <mc:Choice xmlns:v="urn:schemas-microsoft-com:vml" Requires="v">
                <p:oleObj name="Equation" r:id="rId4" imgW="2120760" imgH="749160" progId="Equation.DSMT4">
                  <p:embed/>
                </p:oleObj>
              </mc:Choice>
              <mc:Fallback>
                <p:oleObj name="Equation" r:id="rId4" imgW="2120760" imgH="74916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0650" y="4962546"/>
                        <a:ext cx="3822700" cy="135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n-US" sz="2200" b="1" dirty="0"/>
              <a:t>	</a:t>
            </a:r>
            <a:r>
              <a:rPr lang="el-GR" sz="2200" b="1" dirty="0"/>
              <a:t>Παρατήρηση</a:t>
            </a:r>
            <a:r>
              <a:rPr lang="el-GR" sz="2200" dirty="0"/>
              <a:t>  Από τον παραπάνω τύπο προκύπτει ότι η                 	                     είναι μία συμμετρική συνάρτηση των σημείων		  δεν εξαρτάται από τη σειρά των σημείων αυτών και συνεπώς δεν μεταβάλλεται με οποιαδήποτε μετάθεση αυτών. </a:t>
            </a:r>
          </a:p>
          <a:p>
            <a:pPr>
              <a:spcBef>
                <a:spcPts val="1800"/>
              </a:spcBef>
              <a:buNone/>
            </a:pPr>
            <a:r>
              <a:rPr lang="el-GR" sz="2200" dirty="0"/>
              <a:t>	Δηλαδή, για     και     τέτοια ώστε                          ισχύει ότι:</a:t>
            </a:r>
          </a:p>
          <a:p>
            <a:endParaRPr lang="el-GR" sz="2200" dirty="0"/>
          </a:p>
          <a:p>
            <a:pPr>
              <a:buNone/>
            </a:pPr>
            <a:endParaRPr lang="el-GR" sz="2200" dirty="0"/>
          </a:p>
          <a:p>
            <a:pPr>
              <a:spcBef>
                <a:spcPts val="1200"/>
              </a:spcBef>
              <a:buNone/>
            </a:pPr>
            <a:r>
              <a:rPr lang="en-US" sz="2200" dirty="0"/>
              <a:t>	</a:t>
            </a:r>
            <a:r>
              <a:rPr lang="el-GR" sz="2200" dirty="0"/>
              <a:t>Επίσης, ισχύει ότι:</a:t>
            </a:r>
          </a:p>
          <a:p>
            <a:pPr>
              <a:buNone/>
            </a:pPr>
            <a:endParaRPr lang="el-GR" sz="2200" dirty="0"/>
          </a:p>
          <a:p>
            <a:pPr>
              <a:spcBef>
                <a:spcPts val="4800"/>
              </a:spcBef>
              <a:buNone/>
            </a:pPr>
            <a:r>
              <a:rPr lang="en-US" sz="2200" dirty="0"/>
              <a:t>	</a:t>
            </a:r>
            <a:r>
              <a:rPr lang="el-GR" sz="2200" dirty="0"/>
              <a:t>όπου           είναι σταθερές και          συναρτήσεις.</a:t>
            </a:r>
          </a:p>
        </p:txBody>
      </p:sp>
      <p:graphicFrame>
        <p:nvGraphicFramePr>
          <p:cNvPr id="53250" name="Object 2"/>
          <p:cNvGraphicFramePr>
            <a:graphicFrameLocks noChangeAspect="1"/>
          </p:cNvGraphicFramePr>
          <p:nvPr/>
        </p:nvGraphicFramePr>
        <p:xfrm>
          <a:off x="847674" y="1785915"/>
          <a:ext cx="1874837" cy="457200"/>
        </p:xfrm>
        <a:graphic>
          <a:graphicData uri="http://schemas.openxmlformats.org/presentationml/2006/ole">
            <mc:AlternateContent xmlns:mc="http://schemas.openxmlformats.org/markup-compatibility/2006">
              <mc:Choice xmlns:v="urn:schemas-microsoft-com:vml" Requires="v">
                <p:oleObj name="Equation" r:id="rId2" imgW="1041120" imgH="253800" progId="Equation.DSMT4">
                  <p:embed/>
                </p:oleObj>
              </mc:Choice>
              <mc:Fallback>
                <p:oleObj name="Equation" r:id="rId2" imgW="104112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674" y="1785915"/>
                        <a:ext cx="1874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1" name="Object 3"/>
          <p:cNvGraphicFramePr>
            <a:graphicFrameLocks noChangeAspect="1"/>
          </p:cNvGraphicFramePr>
          <p:nvPr/>
        </p:nvGraphicFramePr>
        <p:xfrm>
          <a:off x="847674" y="2124471"/>
          <a:ext cx="1573213" cy="411163"/>
        </p:xfrm>
        <a:graphic>
          <a:graphicData uri="http://schemas.openxmlformats.org/presentationml/2006/ole">
            <mc:AlternateContent xmlns:mc="http://schemas.openxmlformats.org/markup-compatibility/2006">
              <mc:Choice xmlns:v="urn:schemas-microsoft-com:vml" Requires="v">
                <p:oleObj name="Equation" r:id="rId4" imgW="876240" imgH="228600" progId="Equation.DSMT4">
                  <p:embed/>
                </p:oleObj>
              </mc:Choice>
              <mc:Fallback>
                <p:oleObj name="Equation" r:id="rId4" imgW="876240" imgH="2286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674" y="2124471"/>
                        <a:ext cx="1573213"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2" name="Object 4"/>
          <p:cNvGraphicFramePr>
            <a:graphicFrameLocks noChangeAspect="1"/>
          </p:cNvGraphicFramePr>
          <p:nvPr/>
        </p:nvGraphicFramePr>
        <p:xfrm>
          <a:off x="2313719" y="3043650"/>
          <a:ext cx="230188" cy="322263"/>
        </p:xfrm>
        <a:graphic>
          <a:graphicData uri="http://schemas.openxmlformats.org/presentationml/2006/ole">
            <mc:AlternateContent xmlns:mc="http://schemas.openxmlformats.org/markup-compatibility/2006">
              <mc:Choice xmlns:v="urn:schemas-microsoft-com:vml" Requires="v">
                <p:oleObj name="Equation" r:id="rId6" imgW="126720" imgH="177480" progId="Equation.DSMT4">
                  <p:embed/>
                </p:oleObj>
              </mc:Choice>
              <mc:Fallback>
                <p:oleObj name="Equation" r:id="rId6" imgW="126720" imgH="17748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3719" y="3043650"/>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3" name="Object 5"/>
          <p:cNvGraphicFramePr>
            <a:graphicFrameLocks noChangeAspect="1"/>
          </p:cNvGraphicFramePr>
          <p:nvPr/>
        </p:nvGraphicFramePr>
        <p:xfrm>
          <a:off x="3012642" y="3048759"/>
          <a:ext cx="161925" cy="323850"/>
        </p:xfrm>
        <a:graphic>
          <a:graphicData uri="http://schemas.openxmlformats.org/presentationml/2006/ole">
            <mc:AlternateContent xmlns:mc="http://schemas.openxmlformats.org/markup-compatibility/2006">
              <mc:Choice xmlns:v="urn:schemas-microsoft-com:vml" Requires="v">
                <p:oleObj name="Equation" r:id="rId8" imgW="88560" imgH="177480" progId="Equation.DSMT4">
                  <p:embed/>
                </p:oleObj>
              </mc:Choice>
              <mc:Fallback>
                <p:oleObj name="Equation" r:id="rId8" imgW="88560" imgH="1774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2642" y="3048759"/>
                        <a:ext cx="1619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4" name="Object 6"/>
          <p:cNvGraphicFramePr>
            <a:graphicFrameLocks noChangeAspect="1"/>
          </p:cNvGraphicFramePr>
          <p:nvPr/>
        </p:nvGraphicFramePr>
        <p:xfrm>
          <a:off x="4689497" y="3043992"/>
          <a:ext cx="1525588" cy="341313"/>
        </p:xfrm>
        <a:graphic>
          <a:graphicData uri="http://schemas.openxmlformats.org/presentationml/2006/ole">
            <mc:AlternateContent xmlns:mc="http://schemas.openxmlformats.org/markup-compatibility/2006">
              <mc:Choice xmlns:v="urn:schemas-microsoft-com:vml" Requires="v">
                <p:oleObj name="Equation" r:id="rId10" imgW="850680" imgH="190440" progId="Equation.DSMT4">
                  <p:embed/>
                </p:oleObj>
              </mc:Choice>
              <mc:Fallback>
                <p:oleObj name="Equation" r:id="rId10" imgW="850680" imgH="1904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89497" y="3043992"/>
                        <a:ext cx="1525588"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5" name="Object 7"/>
          <p:cNvGraphicFramePr>
            <a:graphicFrameLocks noChangeAspect="1"/>
          </p:cNvGraphicFramePr>
          <p:nvPr/>
        </p:nvGraphicFramePr>
        <p:xfrm>
          <a:off x="994569" y="3629034"/>
          <a:ext cx="7154863" cy="457200"/>
        </p:xfrm>
        <a:graphic>
          <a:graphicData uri="http://schemas.openxmlformats.org/presentationml/2006/ole">
            <mc:AlternateContent xmlns:mc="http://schemas.openxmlformats.org/markup-compatibility/2006">
              <mc:Choice xmlns:v="urn:schemas-microsoft-com:vml" Requires="v">
                <p:oleObj name="Equation" r:id="rId12" imgW="3974760" imgH="253800" progId="Equation.DSMT4">
                  <p:embed/>
                </p:oleObj>
              </mc:Choice>
              <mc:Fallback>
                <p:oleObj name="Equation" r:id="rId12" imgW="397476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4569" y="3629034"/>
                        <a:ext cx="7154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6" name="Object 8"/>
          <p:cNvGraphicFramePr>
            <a:graphicFrameLocks noChangeAspect="1"/>
          </p:cNvGraphicFramePr>
          <p:nvPr/>
        </p:nvGraphicFramePr>
        <p:xfrm>
          <a:off x="812800" y="4906989"/>
          <a:ext cx="7518400" cy="457200"/>
        </p:xfrm>
        <a:graphic>
          <a:graphicData uri="http://schemas.openxmlformats.org/presentationml/2006/ole">
            <mc:AlternateContent xmlns:mc="http://schemas.openxmlformats.org/markup-compatibility/2006">
              <mc:Choice xmlns:v="urn:schemas-microsoft-com:vml" Requires="v">
                <p:oleObj name="Equation" r:id="rId14" imgW="4178160" imgH="253800" progId="Equation.DSMT4">
                  <p:embed/>
                </p:oleObj>
              </mc:Choice>
              <mc:Fallback>
                <p:oleObj name="Equation" r:id="rId14" imgW="417816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2800" y="4906989"/>
                        <a:ext cx="751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7" name="Object 9"/>
          <p:cNvGraphicFramePr>
            <a:graphicFrameLocks noChangeAspect="1"/>
          </p:cNvGraphicFramePr>
          <p:nvPr/>
        </p:nvGraphicFramePr>
        <p:xfrm>
          <a:off x="1546192" y="5656712"/>
          <a:ext cx="615950" cy="411163"/>
        </p:xfrm>
        <a:graphic>
          <a:graphicData uri="http://schemas.openxmlformats.org/presentationml/2006/ole">
            <mc:AlternateContent xmlns:mc="http://schemas.openxmlformats.org/markup-compatibility/2006">
              <mc:Choice xmlns:v="urn:schemas-microsoft-com:vml" Requires="v">
                <p:oleObj name="Equation" r:id="rId16" imgW="342720" imgH="228600" progId="Equation.DSMT4">
                  <p:embed/>
                </p:oleObj>
              </mc:Choice>
              <mc:Fallback>
                <p:oleObj name="Equation" r:id="rId16" imgW="342720" imgH="22860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46192" y="5656712"/>
                        <a:ext cx="6159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8" name="Object 10"/>
          <p:cNvGraphicFramePr>
            <a:graphicFrameLocks noChangeAspect="1"/>
          </p:cNvGraphicFramePr>
          <p:nvPr/>
        </p:nvGraphicFramePr>
        <p:xfrm>
          <a:off x="4372326" y="5696054"/>
          <a:ext cx="571500" cy="365125"/>
        </p:xfrm>
        <a:graphic>
          <a:graphicData uri="http://schemas.openxmlformats.org/presentationml/2006/ole">
            <mc:AlternateContent xmlns:mc="http://schemas.openxmlformats.org/markup-compatibility/2006">
              <mc:Choice xmlns:v="urn:schemas-microsoft-com:vml" Requires="v">
                <p:oleObj name="Equation" r:id="rId18" imgW="317160" imgH="203040" progId="Equation.DSMT4">
                  <p:embed/>
                </p:oleObj>
              </mc:Choice>
              <mc:Fallback>
                <p:oleObj name="Equation" r:id="rId18" imgW="317160" imgH="20304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72326" y="5696054"/>
                        <a:ext cx="5715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Διαιρεμένες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Σημείωση</a:t>
            </a:r>
            <a:r>
              <a:rPr lang="el-GR" sz="2200" dirty="0"/>
              <a:t>  Αν η συνάρτηση            είναι επαρκώς </a:t>
            </a:r>
            <a:r>
              <a:rPr lang="el-GR" sz="2200" dirty="0" err="1"/>
              <a:t>παραγωγίσιμη</a:t>
            </a:r>
            <a:r>
              <a:rPr lang="el-GR" sz="2200" dirty="0"/>
              <a:t>, τότε η διαιρεμένη διαφορά                               μπορεί να οριστεί και στην περίπτωση όπου κάποια από τα σημεία                  συμπίπτουν. </a:t>
            </a:r>
          </a:p>
          <a:p>
            <a:pPr>
              <a:spcBef>
                <a:spcPts val="2400"/>
              </a:spcBef>
              <a:buNone/>
            </a:pPr>
            <a:r>
              <a:rPr lang="el-GR" sz="2200" dirty="0"/>
              <a:t>	Έτσι για παράδειγμα αν υπάρχει η παράγωγος της συνάρτησης    στο σημείο      μπορεί να οριστεί ότι: </a:t>
            </a:r>
          </a:p>
          <a:p>
            <a:pPr>
              <a:spcBef>
                <a:spcPts val="2400"/>
              </a:spcBef>
            </a:pPr>
            <a:endParaRPr lang="el-GR" sz="2200" dirty="0"/>
          </a:p>
        </p:txBody>
      </p:sp>
      <p:graphicFrame>
        <p:nvGraphicFramePr>
          <p:cNvPr id="55297" name="Object 1"/>
          <p:cNvGraphicFramePr>
            <a:graphicFrameLocks noChangeAspect="1"/>
          </p:cNvGraphicFramePr>
          <p:nvPr/>
        </p:nvGraphicFramePr>
        <p:xfrm>
          <a:off x="4062760" y="1450602"/>
          <a:ext cx="661988" cy="455613"/>
        </p:xfrm>
        <a:graphic>
          <a:graphicData uri="http://schemas.openxmlformats.org/presentationml/2006/ole">
            <mc:AlternateContent xmlns:mc="http://schemas.openxmlformats.org/markup-compatibility/2006">
              <mc:Choice xmlns:v="urn:schemas-microsoft-com:vml" Requires="v">
                <p:oleObj name="Equation" r:id="rId2" imgW="368280" imgH="253800" progId="Equation.DSMT4">
                  <p:embed/>
                </p:oleObj>
              </mc:Choice>
              <mc:Fallback>
                <p:oleObj name="Equation" r:id="rId2" imgW="368280" imgH="2538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2760" y="1450602"/>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298" name="Object 2"/>
          <p:cNvGraphicFramePr>
            <a:graphicFrameLocks noChangeAspect="1"/>
          </p:cNvGraphicFramePr>
          <p:nvPr/>
        </p:nvGraphicFramePr>
        <p:xfrm>
          <a:off x="4077960" y="1766037"/>
          <a:ext cx="1874838" cy="457200"/>
        </p:xfrm>
        <a:graphic>
          <a:graphicData uri="http://schemas.openxmlformats.org/presentationml/2006/ole">
            <mc:AlternateContent xmlns:mc="http://schemas.openxmlformats.org/markup-compatibility/2006">
              <mc:Choice xmlns:v="urn:schemas-microsoft-com:vml" Requires="v">
                <p:oleObj name="Equation" r:id="rId4" imgW="1041120" imgH="253800" progId="Equation.DSMT4">
                  <p:embed/>
                </p:oleObj>
              </mc:Choice>
              <mc:Fallback>
                <p:oleObj name="Equation" r:id="rId4" imgW="1041120" imgH="2538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7960" y="1766037"/>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299" name="Object 3"/>
          <p:cNvGraphicFramePr>
            <a:graphicFrameLocks noChangeAspect="1"/>
          </p:cNvGraphicFramePr>
          <p:nvPr/>
        </p:nvGraphicFramePr>
        <p:xfrm>
          <a:off x="6060288" y="2094654"/>
          <a:ext cx="1485900" cy="457200"/>
        </p:xfrm>
        <a:graphic>
          <a:graphicData uri="http://schemas.openxmlformats.org/presentationml/2006/ole">
            <mc:AlternateContent xmlns:mc="http://schemas.openxmlformats.org/markup-compatibility/2006">
              <mc:Choice xmlns:v="urn:schemas-microsoft-com:vml" Requires="v">
                <p:oleObj name="Equation" r:id="rId6" imgW="825480" imgH="253800" progId="Equation.DSMT4">
                  <p:embed/>
                </p:oleObj>
              </mc:Choice>
              <mc:Fallback>
                <p:oleObj name="Equation" r:id="rId6" imgW="825480" imgH="2538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60288" y="2094654"/>
                        <a:ext cx="148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0" name="Object 4"/>
          <p:cNvGraphicFramePr>
            <a:graphicFrameLocks noChangeAspect="1"/>
          </p:cNvGraphicFramePr>
          <p:nvPr/>
        </p:nvGraphicFramePr>
        <p:xfrm>
          <a:off x="8057370" y="3100383"/>
          <a:ext cx="661988" cy="455613"/>
        </p:xfrm>
        <a:graphic>
          <a:graphicData uri="http://schemas.openxmlformats.org/presentationml/2006/ole">
            <mc:AlternateContent xmlns:mc="http://schemas.openxmlformats.org/markup-compatibility/2006">
              <mc:Choice xmlns:v="urn:schemas-microsoft-com:vml" Requires="v">
                <p:oleObj name="Equation" r:id="rId8" imgW="368280" imgH="253800" progId="Equation.DSMT4">
                  <p:embed/>
                </p:oleObj>
              </mc:Choice>
              <mc:Fallback>
                <p:oleObj name="Equation" r:id="rId8" imgW="368280" imgH="2538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57370" y="3100383"/>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1" name="Object 5"/>
          <p:cNvGraphicFramePr>
            <a:graphicFrameLocks noChangeAspect="1"/>
          </p:cNvGraphicFramePr>
          <p:nvPr/>
        </p:nvGraphicFramePr>
        <p:xfrm>
          <a:off x="2202180" y="3438939"/>
          <a:ext cx="295275" cy="409575"/>
        </p:xfrm>
        <a:graphic>
          <a:graphicData uri="http://schemas.openxmlformats.org/presentationml/2006/ole">
            <mc:AlternateContent xmlns:mc="http://schemas.openxmlformats.org/markup-compatibility/2006">
              <mc:Choice xmlns:v="urn:schemas-microsoft-com:vml" Requires="v">
                <p:oleObj name="Equation" r:id="rId10" imgW="164880" imgH="228600" progId="Equation.DSMT4">
                  <p:embed/>
                </p:oleObj>
              </mc:Choice>
              <mc:Fallback>
                <p:oleObj name="Equation" r:id="rId10" imgW="164880" imgH="2286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2180" y="3438939"/>
                        <a:ext cx="2952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2" name="Object 6"/>
          <p:cNvGraphicFramePr>
            <a:graphicFrameLocks noChangeAspect="1"/>
          </p:cNvGraphicFramePr>
          <p:nvPr/>
        </p:nvGraphicFramePr>
        <p:xfrm>
          <a:off x="3498056" y="3867156"/>
          <a:ext cx="2147888" cy="457200"/>
        </p:xfrm>
        <a:graphic>
          <a:graphicData uri="http://schemas.openxmlformats.org/presentationml/2006/ole">
            <mc:AlternateContent xmlns:mc="http://schemas.openxmlformats.org/markup-compatibility/2006">
              <mc:Choice xmlns:v="urn:schemas-microsoft-com:vml" Requires="v">
                <p:oleObj name="Equation" r:id="rId12" imgW="1193760" imgH="253800" progId="Equation.DSMT4">
                  <p:embed/>
                </p:oleObj>
              </mc:Choice>
              <mc:Fallback>
                <p:oleObj name="Equation" r:id="rId12" imgW="1193760" imgH="2538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8056" y="3867156"/>
                        <a:ext cx="214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Σχέσεις μεταξύ των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Οι πίνακες διαφορών που χρησιμοποιούν τις τρεις προαναφερόμενες διαφορές συμπίπτουν απόλυτα, δηλαδή περιέχουν τις ίδιες τιμές στις ίδιες θέσεις.</a:t>
            </a:r>
          </a:p>
          <a:p>
            <a:pPr>
              <a:spcBef>
                <a:spcPts val="1800"/>
              </a:spcBef>
            </a:pPr>
            <a:r>
              <a:rPr lang="el-GR" sz="2200" dirty="0"/>
              <a:t>Αυτό συμβαίνει διότι αν συσχετίσουμε τις διαφορές μεταξύ τους παρατηρούμε ότι ισχύει:</a:t>
            </a:r>
          </a:p>
          <a:p>
            <a:endParaRPr lang="el-GR" sz="2200" dirty="0"/>
          </a:p>
          <a:p>
            <a:endParaRPr lang="el-GR" sz="2200" dirty="0"/>
          </a:p>
          <a:p>
            <a:pPr>
              <a:spcBef>
                <a:spcPts val="1800"/>
              </a:spcBef>
            </a:pPr>
            <a:r>
              <a:rPr lang="el-GR" sz="2200" dirty="0"/>
              <a:t>Και γενικά ότι ισχύει:</a:t>
            </a:r>
          </a:p>
        </p:txBody>
      </p:sp>
      <p:graphicFrame>
        <p:nvGraphicFramePr>
          <p:cNvPr id="56322" name="Object 2"/>
          <p:cNvGraphicFramePr>
            <a:graphicFrameLocks noChangeAspect="1"/>
          </p:cNvGraphicFramePr>
          <p:nvPr/>
        </p:nvGraphicFramePr>
        <p:xfrm>
          <a:off x="3471069" y="3576648"/>
          <a:ext cx="2201863" cy="619125"/>
        </p:xfrm>
        <a:graphic>
          <a:graphicData uri="http://schemas.openxmlformats.org/presentationml/2006/ole">
            <mc:AlternateContent xmlns:mc="http://schemas.openxmlformats.org/markup-compatibility/2006">
              <mc:Choice xmlns:v="urn:schemas-microsoft-com:vml" Requires="v">
                <p:oleObj name="Equation" r:id="rId2" imgW="1218960" imgH="342720" progId="Equation.DSMT4">
                  <p:embed/>
                </p:oleObj>
              </mc:Choice>
              <mc:Fallback>
                <p:oleObj name="Equation" r:id="rId2" imgW="1218960" imgH="34272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069" y="3576648"/>
                        <a:ext cx="2201863"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3" name="Object 3"/>
          <p:cNvGraphicFramePr>
            <a:graphicFrameLocks noChangeAspect="1"/>
          </p:cNvGraphicFramePr>
          <p:nvPr/>
        </p:nvGraphicFramePr>
        <p:xfrm>
          <a:off x="3267075" y="4978430"/>
          <a:ext cx="2609850" cy="641350"/>
        </p:xfrm>
        <a:graphic>
          <a:graphicData uri="http://schemas.openxmlformats.org/presentationml/2006/ole">
            <mc:AlternateContent xmlns:mc="http://schemas.openxmlformats.org/markup-compatibility/2006">
              <mc:Choice xmlns:v="urn:schemas-microsoft-com:vml" Requires="v">
                <p:oleObj name="Equation" r:id="rId4" imgW="1447560" imgH="355320" progId="Equation.DSMT4">
                  <p:embed/>
                </p:oleObj>
              </mc:Choice>
              <mc:Fallback>
                <p:oleObj name="Equation" r:id="rId4" imgW="1447560" imgH="35532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7075" y="4978430"/>
                        <a:ext cx="260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Σχέσεις μεταξύ των διαφορών</a:t>
            </a:r>
          </a:p>
        </p:txBody>
      </p:sp>
      <p:sp>
        <p:nvSpPr>
          <p:cNvPr id="3" name="2 - Θέση περιεχομένου"/>
          <p:cNvSpPr>
            <a:spLocks noGrp="1"/>
          </p:cNvSpPr>
          <p:nvPr>
            <p:ph idx="1"/>
          </p:nvPr>
        </p:nvSpPr>
        <p:spPr>
          <a:xfrm>
            <a:off x="457200" y="1201707"/>
            <a:ext cx="8229600" cy="4748400"/>
          </a:xfrm>
        </p:spPr>
        <p:txBody>
          <a:bodyPr>
            <a:normAutofit/>
          </a:bodyPr>
          <a:lstStyle/>
          <a:p>
            <a:pPr>
              <a:buNone/>
            </a:pPr>
            <a:r>
              <a:rPr lang="en-US" sz="2200" dirty="0"/>
              <a:t>	</a:t>
            </a:r>
            <a:r>
              <a:rPr lang="el-GR" sz="2200" dirty="0"/>
              <a:t>Στον παρακάτω πίνακα φαίνεται η ταύτιση αυτή.</a:t>
            </a:r>
          </a:p>
        </p:txBody>
      </p:sp>
      <p:graphicFrame>
        <p:nvGraphicFramePr>
          <p:cNvPr id="57346" name="Object 2"/>
          <p:cNvGraphicFramePr>
            <a:graphicFrameLocks noChangeAspect="1"/>
          </p:cNvGraphicFramePr>
          <p:nvPr/>
        </p:nvGraphicFramePr>
        <p:xfrm>
          <a:off x="1485900" y="1639863"/>
          <a:ext cx="6172200" cy="4618038"/>
        </p:xfrm>
        <a:graphic>
          <a:graphicData uri="http://schemas.openxmlformats.org/presentationml/2006/ole">
            <mc:AlternateContent xmlns:mc="http://schemas.openxmlformats.org/markup-compatibility/2006">
              <mc:Choice xmlns:v="urn:schemas-microsoft-com:vml" Requires="v">
                <p:oleObj name="Equation" r:id="rId2" imgW="3429000" imgH="2565360" progId="Equation.DSMT4">
                  <p:embed/>
                </p:oleObj>
              </mc:Choice>
              <mc:Fallback>
                <p:oleObj name="Equation" r:id="rId2" imgW="3429000" imgH="256536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639863"/>
                        <a:ext cx="6172200" cy="461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Σχέσεις μεταξύ των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Θεώρημα 4.1  </a:t>
            </a:r>
            <a:r>
              <a:rPr lang="el-GR" sz="2200" dirty="0"/>
              <a:t>Έστω                                       είναι              </a:t>
            </a:r>
            <a:r>
              <a:rPr lang="el-GR" sz="2200" dirty="0" err="1"/>
              <a:t>ισαπέχοντα</a:t>
            </a:r>
            <a:r>
              <a:rPr lang="el-GR" sz="2200" dirty="0"/>
              <a:t> σημεία που απέχουν μεταξύ τους κατά      τότε για                      ισχύει ότι:</a:t>
            </a:r>
          </a:p>
          <a:p>
            <a:endParaRPr lang="el-GR" sz="2200" dirty="0"/>
          </a:p>
          <a:p>
            <a:pPr>
              <a:buNone/>
            </a:pPr>
            <a:endParaRPr lang="el-GR" sz="2200" b="1" dirty="0"/>
          </a:p>
          <a:p>
            <a:pPr>
              <a:spcBef>
                <a:spcPts val="1800"/>
              </a:spcBef>
              <a:buNone/>
            </a:pPr>
            <a:r>
              <a:rPr lang="el-GR" sz="2200" b="1" dirty="0"/>
              <a:t>	</a:t>
            </a:r>
            <a:endParaRPr lang="el-GR" sz="2200" dirty="0"/>
          </a:p>
        </p:txBody>
      </p:sp>
      <p:graphicFrame>
        <p:nvGraphicFramePr>
          <p:cNvPr id="58371" name="Object 3"/>
          <p:cNvGraphicFramePr>
            <a:graphicFrameLocks noChangeAspect="1"/>
          </p:cNvGraphicFramePr>
          <p:nvPr/>
        </p:nvGraphicFramePr>
        <p:xfrm>
          <a:off x="3207456" y="1430724"/>
          <a:ext cx="2400300" cy="457200"/>
        </p:xfrm>
        <a:graphic>
          <a:graphicData uri="http://schemas.openxmlformats.org/presentationml/2006/ole">
            <mc:AlternateContent xmlns:mc="http://schemas.openxmlformats.org/markup-compatibility/2006">
              <mc:Choice xmlns:v="urn:schemas-microsoft-com:vml" Requires="v">
                <p:oleObj name="Equation" r:id="rId2" imgW="1333440" imgH="253800" progId="Equation.DSMT4">
                  <p:embed/>
                </p:oleObj>
              </mc:Choice>
              <mc:Fallback>
                <p:oleObj name="Equation" r:id="rId2" imgW="1333440" imgH="253800" progId="Equation.DSMT4">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7456" y="1430724"/>
                        <a:ext cx="2400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372" name="Object 4"/>
          <p:cNvGraphicFramePr>
            <a:graphicFrameLocks noChangeAspect="1"/>
          </p:cNvGraphicFramePr>
          <p:nvPr/>
        </p:nvGraphicFramePr>
        <p:xfrm>
          <a:off x="6261537" y="1433967"/>
          <a:ext cx="777875" cy="457200"/>
        </p:xfrm>
        <a:graphic>
          <a:graphicData uri="http://schemas.openxmlformats.org/presentationml/2006/ole">
            <mc:AlternateContent xmlns:mc="http://schemas.openxmlformats.org/markup-compatibility/2006">
              <mc:Choice xmlns:v="urn:schemas-microsoft-com:vml" Requires="v">
                <p:oleObj name="Equation" r:id="rId4" imgW="431640" imgH="253800" progId="Equation.DSMT4">
                  <p:embed/>
                </p:oleObj>
              </mc:Choice>
              <mc:Fallback>
                <p:oleObj name="Equation" r:id="rId4" imgW="431640" imgH="2538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1537" y="1433967"/>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373" name="Object 5"/>
          <p:cNvGraphicFramePr>
            <a:graphicFrameLocks noChangeAspect="1"/>
          </p:cNvGraphicFramePr>
          <p:nvPr/>
        </p:nvGraphicFramePr>
        <p:xfrm>
          <a:off x="5387298" y="1815732"/>
          <a:ext cx="230187" cy="322263"/>
        </p:xfrm>
        <a:graphic>
          <a:graphicData uri="http://schemas.openxmlformats.org/presentationml/2006/ole">
            <mc:AlternateContent xmlns:mc="http://schemas.openxmlformats.org/markup-compatibility/2006">
              <mc:Choice xmlns:v="urn:schemas-microsoft-com:vml" Requires="v">
                <p:oleObj name="Equation" r:id="rId6" imgW="126720" imgH="177480" progId="Equation.DSMT4">
                  <p:embed/>
                </p:oleObj>
              </mc:Choice>
              <mc:Fallback>
                <p:oleObj name="Equation" r:id="rId6" imgW="126720" imgH="17748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87298" y="1815732"/>
                        <a:ext cx="230187"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374" name="Object 6"/>
          <p:cNvGraphicFramePr>
            <a:graphicFrameLocks noChangeAspect="1"/>
          </p:cNvGraphicFramePr>
          <p:nvPr/>
        </p:nvGraphicFramePr>
        <p:xfrm>
          <a:off x="6679815" y="1812489"/>
          <a:ext cx="1738313" cy="320675"/>
        </p:xfrm>
        <a:graphic>
          <a:graphicData uri="http://schemas.openxmlformats.org/presentationml/2006/ole">
            <mc:AlternateContent xmlns:mc="http://schemas.openxmlformats.org/markup-compatibility/2006">
              <mc:Choice xmlns:v="urn:schemas-microsoft-com:vml" Requires="v">
                <p:oleObj name="Equation" r:id="rId8" imgW="965160" imgH="177480" progId="Equation.DSMT4">
                  <p:embed/>
                </p:oleObj>
              </mc:Choice>
              <mc:Fallback>
                <p:oleObj name="Equation" r:id="rId8" imgW="965160" imgH="17748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9815" y="1812489"/>
                        <a:ext cx="17383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375" name="Object 7"/>
          <p:cNvGraphicFramePr>
            <a:graphicFrameLocks noChangeAspect="1"/>
          </p:cNvGraphicFramePr>
          <p:nvPr/>
        </p:nvGraphicFramePr>
        <p:xfrm>
          <a:off x="3071019" y="2479662"/>
          <a:ext cx="3001963" cy="755650"/>
        </p:xfrm>
        <a:graphic>
          <a:graphicData uri="http://schemas.openxmlformats.org/presentationml/2006/ole">
            <mc:AlternateContent xmlns:mc="http://schemas.openxmlformats.org/markup-compatibility/2006">
              <mc:Choice xmlns:v="urn:schemas-microsoft-com:vml" Requires="v">
                <p:oleObj name="Equation" r:id="rId10" imgW="1663560" imgH="419040" progId="Equation.DSMT4">
                  <p:embed/>
                </p:oleObj>
              </mc:Choice>
              <mc:Fallback>
                <p:oleObj name="Equation" r:id="rId10" imgW="1663560" imgH="41904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71019" y="2479662"/>
                        <a:ext cx="300196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lstStyle/>
          <a:p>
            <a:r>
              <a:rPr lang="el-GR" dirty="0"/>
              <a:t>Εισαγωγή</a:t>
            </a:r>
          </a:p>
        </p:txBody>
      </p:sp>
      <p:sp>
        <p:nvSpPr>
          <p:cNvPr id="3" name="2 - Θέση περιεχομένου"/>
          <p:cNvSpPr>
            <a:spLocks noGrp="1"/>
          </p:cNvSpPr>
          <p:nvPr>
            <p:ph idx="1"/>
          </p:nvPr>
        </p:nvSpPr>
        <p:spPr/>
        <p:txBody>
          <a:bodyPr>
            <a:normAutofit/>
          </a:bodyPr>
          <a:lstStyle/>
          <a:p>
            <a:pPr>
              <a:buNone/>
            </a:pPr>
            <a:r>
              <a:rPr lang="el-GR" sz="2200" dirty="0"/>
              <a:t>	Θα εισάγουμε την έννοια των διαφορών με ένα παράδειγμα.</a:t>
            </a:r>
          </a:p>
          <a:p>
            <a:pPr>
              <a:spcBef>
                <a:spcPts val="1200"/>
              </a:spcBef>
              <a:buNone/>
            </a:pPr>
            <a:r>
              <a:rPr lang="el-GR" sz="2200" b="1" dirty="0"/>
              <a:t>	Παράδειγμα: </a:t>
            </a:r>
            <a:r>
              <a:rPr lang="el-GR" sz="2200" dirty="0"/>
              <a:t>Έστω                   μία πραγματική συνάρτηση:</a:t>
            </a:r>
          </a:p>
          <a:p>
            <a:endParaRPr lang="el-GR" sz="2200" dirty="0"/>
          </a:p>
          <a:p>
            <a:endParaRPr lang="el-GR" sz="2200" dirty="0"/>
          </a:p>
          <a:p>
            <a:endParaRPr lang="el-GR" sz="2200" dirty="0"/>
          </a:p>
          <a:p>
            <a:endParaRPr lang="el-GR" sz="2200" dirty="0"/>
          </a:p>
          <a:p>
            <a:pPr>
              <a:buNone/>
            </a:pPr>
            <a:r>
              <a:rPr lang="el-GR" sz="2200" dirty="0"/>
              <a:t>	Για να εξάγουμε περισσότερες πληροφορίες από τα παραπάνω δεδομένα γράφουμε τον πίνακα σε πιο εκτεταμένη μορφή, που ονομάζεται </a:t>
            </a:r>
            <a:r>
              <a:rPr lang="el-GR" sz="2200" b="1" dirty="0"/>
              <a:t>πίνακας πεπερασμένων διαφορών</a:t>
            </a:r>
            <a:r>
              <a:rPr lang="el-GR" sz="2200" dirty="0"/>
              <a:t>, όπως παρακάτω:</a:t>
            </a:r>
            <a:endParaRPr lang="el-GR" sz="2200" b="1" dirty="0"/>
          </a:p>
        </p:txBody>
      </p:sp>
      <p:graphicFrame>
        <p:nvGraphicFramePr>
          <p:cNvPr id="69634" name="Object 2"/>
          <p:cNvGraphicFramePr>
            <a:graphicFrameLocks noChangeAspect="1"/>
          </p:cNvGraphicFramePr>
          <p:nvPr/>
        </p:nvGraphicFramePr>
        <p:xfrm>
          <a:off x="3136481" y="1919619"/>
          <a:ext cx="1096963" cy="457200"/>
        </p:xfrm>
        <a:graphic>
          <a:graphicData uri="http://schemas.openxmlformats.org/presentationml/2006/ole">
            <mc:AlternateContent xmlns:mc="http://schemas.openxmlformats.org/markup-compatibility/2006">
              <mc:Choice xmlns:v="urn:schemas-microsoft-com:vml" Requires="v">
                <p:oleObj name="Equation" r:id="rId2" imgW="609480" imgH="253800" progId="Equation.DSMT4">
                  <p:embed/>
                </p:oleObj>
              </mc:Choice>
              <mc:Fallback>
                <p:oleObj name="Equation" r:id="rId2" imgW="6094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481" y="1919619"/>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9635" name="Object 3"/>
          <p:cNvGraphicFramePr>
            <a:graphicFrameLocks noChangeAspect="1"/>
          </p:cNvGraphicFramePr>
          <p:nvPr/>
        </p:nvGraphicFramePr>
        <p:xfrm>
          <a:off x="1570831" y="2735253"/>
          <a:ext cx="6002338" cy="866775"/>
        </p:xfrm>
        <a:graphic>
          <a:graphicData uri="http://schemas.openxmlformats.org/presentationml/2006/ole">
            <mc:AlternateContent xmlns:mc="http://schemas.openxmlformats.org/markup-compatibility/2006">
              <mc:Choice xmlns:v="urn:schemas-microsoft-com:vml" Requires="v">
                <p:oleObj name="Equation" r:id="rId4" imgW="3340080" imgH="482400" progId="Equation.DSMT4">
                  <p:embed/>
                </p:oleObj>
              </mc:Choice>
              <mc:Fallback>
                <p:oleObj name="Equation" r:id="rId4" imgW="3340080" imgH="4824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0831" y="2735253"/>
                        <a:ext cx="6002338"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Σχέσεις μεταξύ των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spcBef>
                <a:spcPts val="1800"/>
              </a:spcBef>
              <a:buNone/>
            </a:pPr>
            <a:r>
              <a:rPr lang="el-GR" sz="2200" b="1" dirty="0"/>
              <a:t>	Απόδειξη: </a:t>
            </a:r>
            <a:r>
              <a:rPr lang="el-GR" sz="2200" dirty="0"/>
              <a:t>Η απόδειξη θα γίνει επαγωγικά. Για το σκοπό αυτό ελέγχουμε αν ισχύει η σχέση αυτή για           οπότε έχουμε ότι:</a:t>
            </a:r>
          </a:p>
          <a:p>
            <a:endParaRPr lang="el-GR" sz="2200" dirty="0"/>
          </a:p>
          <a:p>
            <a:endParaRPr lang="el-GR" sz="2200" dirty="0"/>
          </a:p>
          <a:p>
            <a:pPr>
              <a:spcBef>
                <a:spcPts val="1800"/>
              </a:spcBef>
              <a:buNone/>
            </a:pPr>
            <a:r>
              <a:rPr lang="el-GR" sz="2200" dirty="0"/>
              <a:t>	και επομένως η σχέση αυτή ισχύει για</a:t>
            </a:r>
          </a:p>
          <a:p>
            <a:pPr>
              <a:spcBef>
                <a:spcPts val="1200"/>
              </a:spcBef>
              <a:buNone/>
            </a:pPr>
            <a:r>
              <a:rPr lang="el-GR" sz="2200" b="1" dirty="0"/>
              <a:t>	</a:t>
            </a:r>
            <a:r>
              <a:rPr lang="el-GR" sz="2200" dirty="0"/>
              <a:t>Δεχόμαστε ότι η σχέση αυτή ισχύει για                  δηλαδή ότι</a:t>
            </a:r>
          </a:p>
          <a:p>
            <a:pPr>
              <a:buNone/>
            </a:pPr>
            <a:endParaRPr lang="el-GR" sz="2200" dirty="0"/>
          </a:p>
          <a:p>
            <a:pPr>
              <a:buNone/>
            </a:pPr>
            <a:endParaRPr lang="el-GR" sz="2200" dirty="0"/>
          </a:p>
          <a:p>
            <a:pPr>
              <a:spcBef>
                <a:spcPts val="1800"/>
              </a:spcBef>
              <a:buNone/>
            </a:pPr>
            <a:r>
              <a:rPr lang="el-GR" sz="2200" dirty="0"/>
              <a:t>	και θα δείξουμε ότι ισχύει για              δηλαδή ότι:</a:t>
            </a:r>
          </a:p>
        </p:txBody>
      </p:sp>
      <p:graphicFrame>
        <p:nvGraphicFramePr>
          <p:cNvPr id="59394" name="Object 2"/>
          <p:cNvGraphicFramePr>
            <a:graphicFrameLocks noChangeAspect="1"/>
          </p:cNvGraphicFramePr>
          <p:nvPr/>
        </p:nvGraphicFramePr>
        <p:xfrm>
          <a:off x="5372193" y="3662716"/>
          <a:ext cx="1028700" cy="320675"/>
        </p:xfrm>
        <a:graphic>
          <a:graphicData uri="http://schemas.openxmlformats.org/presentationml/2006/ole">
            <mc:AlternateContent xmlns:mc="http://schemas.openxmlformats.org/markup-compatibility/2006">
              <mc:Choice xmlns:v="urn:schemas-microsoft-com:vml" Requires="v">
                <p:oleObj name="Equation" r:id="rId2" imgW="571320" imgH="177480" progId="Equation.DSMT4">
                  <p:embed/>
                </p:oleObj>
              </mc:Choice>
              <mc:Fallback>
                <p:oleObj name="Equation" r:id="rId2" imgW="571320" imgH="1774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2193" y="3662716"/>
                        <a:ext cx="10287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5" name="Object 3"/>
          <p:cNvGraphicFramePr>
            <a:graphicFrameLocks noChangeAspect="1"/>
          </p:cNvGraphicFramePr>
          <p:nvPr/>
        </p:nvGraphicFramePr>
        <p:xfrm>
          <a:off x="2570957" y="4049721"/>
          <a:ext cx="4002087" cy="846138"/>
        </p:xfrm>
        <a:graphic>
          <a:graphicData uri="http://schemas.openxmlformats.org/presentationml/2006/ole">
            <mc:AlternateContent xmlns:mc="http://schemas.openxmlformats.org/markup-compatibility/2006">
              <mc:Choice xmlns:v="urn:schemas-microsoft-com:vml" Requires="v">
                <p:oleObj name="Equation" r:id="rId4" imgW="2222280" imgH="469800" progId="Equation.DSMT4">
                  <p:embed/>
                </p:oleObj>
              </mc:Choice>
              <mc:Fallback>
                <p:oleObj name="Equation" r:id="rId4" imgW="2222280" imgH="469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0957" y="4049721"/>
                        <a:ext cx="4002087"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6" name="Object 4"/>
          <p:cNvGraphicFramePr>
            <a:graphicFrameLocks noChangeAspect="1"/>
          </p:cNvGraphicFramePr>
          <p:nvPr/>
        </p:nvGraphicFramePr>
        <p:xfrm>
          <a:off x="4362651" y="5045511"/>
          <a:ext cx="773113" cy="341313"/>
        </p:xfrm>
        <a:graphic>
          <a:graphicData uri="http://schemas.openxmlformats.org/presentationml/2006/ole">
            <mc:AlternateContent xmlns:mc="http://schemas.openxmlformats.org/markup-compatibility/2006">
              <mc:Choice xmlns:v="urn:schemas-microsoft-com:vml" Requires="v">
                <p:oleObj name="Equation" r:id="rId6" imgW="431640" imgH="190440" progId="Equation.DSMT4">
                  <p:embed/>
                </p:oleObj>
              </mc:Choice>
              <mc:Fallback>
                <p:oleObj name="Equation" r:id="rId6" imgW="431640" imgH="1904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2651" y="5045511"/>
                        <a:ext cx="773113"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7" name="Object 5"/>
          <p:cNvGraphicFramePr>
            <a:graphicFrameLocks noChangeAspect="1"/>
          </p:cNvGraphicFramePr>
          <p:nvPr/>
        </p:nvGraphicFramePr>
        <p:xfrm>
          <a:off x="3013869" y="5437215"/>
          <a:ext cx="3116263" cy="755650"/>
        </p:xfrm>
        <a:graphic>
          <a:graphicData uri="http://schemas.openxmlformats.org/presentationml/2006/ole">
            <mc:AlternateContent xmlns:mc="http://schemas.openxmlformats.org/markup-compatibility/2006">
              <mc:Choice xmlns:v="urn:schemas-microsoft-com:vml" Requires="v">
                <p:oleObj name="Equation" r:id="rId8" imgW="1726920" imgH="419040" progId="Equation.DSMT4">
                  <p:embed/>
                </p:oleObj>
              </mc:Choice>
              <mc:Fallback>
                <p:oleObj name="Equation" r:id="rId8" imgW="1726920" imgH="41904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3869" y="5437215"/>
                        <a:ext cx="311626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9" name="Object 7"/>
          <p:cNvGraphicFramePr>
            <a:graphicFrameLocks noChangeAspect="1"/>
          </p:cNvGraphicFramePr>
          <p:nvPr/>
        </p:nvGraphicFramePr>
        <p:xfrm>
          <a:off x="5292743" y="1815323"/>
          <a:ext cx="593725" cy="319087"/>
        </p:xfrm>
        <a:graphic>
          <a:graphicData uri="http://schemas.openxmlformats.org/presentationml/2006/ole">
            <mc:AlternateContent xmlns:mc="http://schemas.openxmlformats.org/markup-compatibility/2006">
              <mc:Choice xmlns:v="urn:schemas-microsoft-com:vml" Requires="v">
                <p:oleObj name="Equation" r:id="rId10" imgW="330120" imgH="177480" progId="Equation.DSMT4">
                  <p:embed/>
                </p:oleObj>
              </mc:Choice>
              <mc:Fallback>
                <p:oleObj name="Equation" r:id="rId10" imgW="330120" imgH="17748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92743" y="1815323"/>
                        <a:ext cx="59372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400" name="Object 8"/>
          <p:cNvGraphicFramePr>
            <a:graphicFrameLocks noChangeAspect="1"/>
          </p:cNvGraphicFramePr>
          <p:nvPr/>
        </p:nvGraphicFramePr>
        <p:xfrm>
          <a:off x="2637632" y="2203445"/>
          <a:ext cx="3868737" cy="823912"/>
        </p:xfrm>
        <a:graphic>
          <a:graphicData uri="http://schemas.openxmlformats.org/presentationml/2006/ole">
            <mc:AlternateContent xmlns:mc="http://schemas.openxmlformats.org/markup-compatibility/2006">
              <mc:Choice xmlns:v="urn:schemas-microsoft-com:vml" Requires="v">
                <p:oleObj name="Equation" r:id="rId12" imgW="2145960" imgH="457200" progId="Equation.DSMT4">
                  <p:embed/>
                </p:oleObj>
              </mc:Choice>
              <mc:Fallback>
                <p:oleObj name="Equation" r:id="rId12" imgW="2145960" imgH="457200" progId="Equation.DSMT4">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37632" y="2203445"/>
                        <a:ext cx="3868737"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401" name="Object 9"/>
          <p:cNvGraphicFramePr>
            <a:graphicFrameLocks noChangeAspect="1"/>
          </p:cNvGraphicFramePr>
          <p:nvPr/>
        </p:nvGraphicFramePr>
        <p:xfrm>
          <a:off x="5311989" y="3190044"/>
          <a:ext cx="661987" cy="320675"/>
        </p:xfrm>
        <a:graphic>
          <a:graphicData uri="http://schemas.openxmlformats.org/presentationml/2006/ole">
            <mc:AlternateContent xmlns:mc="http://schemas.openxmlformats.org/markup-compatibility/2006">
              <mc:Choice xmlns:v="urn:schemas-microsoft-com:vml" Requires="v">
                <p:oleObj name="Equation" r:id="rId14" imgW="368280" imgH="177480" progId="Equation.DSMT4">
                  <p:embed/>
                </p:oleObj>
              </mc:Choice>
              <mc:Fallback>
                <p:oleObj name="Equation" r:id="rId14" imgW="368280" imgH="177480" progId="Equation.DSMT4">
                  <p:embed/>
                  <p:pic>
                    <p:nvPicPr>
                      <p:cNvPr id="0" name="Picture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11989" y="3190044"/>
                        <a:ext cx="661987"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Σχέσεις μεταξύ των διαφορών</a:t>
            </a:r>
          </a:p>
        </p:txBody>
      </p:sp>
      <p:sp>
        <p:nvSpPr>
          <p:cNvPr id="3" name="2 - Θέση περιεχομένου"/>
          <p:cNvSpPr>
            <a:spLocks noGrp="1"/>
          </p:cNvSpPr>
          <p:nvPr>
            <p:ph idx="1"/>
          </p:nvPr>
        </p:nvSpPr>
        <p:spPr/>
        <p:txBody>
          <a:bodyPr>
            <a:normAutofit lnSpcReduction="10000"/>
          </a:bodyPr>
          <a:lstStyle/>
          <a:p>
            <a:pPr>
              <a:buNone/>
            </a:pPr>
            <a:r>
              <a:rPr lang="el-GR" sz="2200" dirty="0"/>
              <a:t>	</a:t>
            </a:r>
            <a:r>
              <a:rPr lang="el-GR" sz="2200" b="1" dirty="0"/>
              <a:t>συνέχεια απόδειξης: </a:t>
            </a:r>
            <a:r>
              <a:rPr lang="el-GR" sz="2200" dirty="0"/>
              <a:t>Το πρώτο μέλος της παραπάνω σχέσης γράφεται διαδοχικά:</a:t>
            </a:r>
          </a:p>
          <a:p>
            <a:pPr>
              <a:buNone/>
            </a:pPr>
            <a:endParaRPr lang="el-GR" sz="2200" dirty="0"/>
          </a:p>
          <a:p>
            <a:pPr>
              <a:buNone/>
            </a:pPr>
            <a:endParaRPr lang="el-GR" sz="2200" dirty="0"/>
          </a:p>
          <a:p>
            <a:pPr>
              <a:buNone/>
            </a:pPr>
            <a:endParaRPr lang="el-GR" sz="2200" dirty="0"/>
          </a:p>
          <a:p>
            <a:pPr>
              <a:buNone/>
            </a:pPr>
            <a:endParaRPr lang="el-GR" sz="2200" dirty="0"/>
          </a:p>
          <a:p>
            <a:pPr>
              <a:buNone/>
            </a:pPr>
            <a:endParaRPr lang="el-GR" sz="2200" dirty="0"/>
          </a:p>
          <a:p>
            <a:pPr>
              <a:buNone/>
            </a:pPr>
            <a:endParaRPr lang="el-GR" sz="2200" dirty="0"/>
          </a:p>
          <a:p>
            <a:pPr>
              <a:buNone/>
            </a:pPr>
            <a:endParaRPr lang="el-GR" sz="2200" dirty="0"/>
          </a:p>
          <a:p>
            <a:pPr>
              <a:buNone/>
            </a:pPr>
            <a:r>
              <a:rPr lang="el-GR" sz="2200" dirty="0"/>
              <a:t>	Από την παραπάνω σχέση τελικά μπορούμε να πάρουμε ότι:</a:t>
            </a:r>
          </a:p>
          <a:p>
            <a:endParaRPr lang="el-GR" sz="2200" dirty="0"/>
          </a:p>
          <a:p>
            <a:pPr>
              <a:spcBef>
                <a:spcPts val="3400"/>
              </a:spcBef>
              <a:buNone/>
            </a:pPr>
            <a:r>
              <a:rPr lang="el-GR" sz="2200" dirty="0"/>
              <a:t>	το οποίο είναι το δεύτερο μέλος και έτσι το θεώρημα αποδείχτηκε.</a:t>
            </a:r>
          </a:p>
          <a:p>
            <a:endParaRPr lang="el-GR" sz="2200" dirty="0"/>
          </a:p>
        </p:txBody>
      </p:sp>
      <p:graphicFrame>
        <p:nvGraphicFramePr>
          <p:cNvPr id="60419" name="Object 3"/>
          <p:cNvGraphicFramePr>
            <a:graphicFrameLocks noChangeAspect="1"/>
          </p:cNvGraphicFramePr>
          <p:nvPr/>
        </p:nvGraphicFramePr>
        <p:xfrm>
          <a:off x="250074" y="2144729"/>
          <a:ext cx="8658225" cy="2489200"/>
        </p:xfrm>
        <a:graphic>
          <a:graphicData uri="http://schemas.openxmlformats.org/presentationml/2006/ole">
            <mc:AlternateContent xmlns:mc="http://schemas.openxmlformats.org/markup-compatibility/2006">
              <mc:Choice xmlns:v="urn:schemas-microsoft-com:vml" Requires="v">
                <p:oleObj name="Equation" r:id="rId2" imgW="4813200" imgH="1384200" progId="Equation.DSMT4">
                  <p:embed/>
                </p:oleObj>
              </mc:Choice>
              <mc:Fallback>
                <p:oleObj name="Equation" r:id="rId2" imgW="4813200" imgH="1384200" progId="Equation.DSMT4">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074" y="2144729"/>
                        <a:ext cx="8658225"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20" name="Object 4"/>
          <p:cNvGraphicFramePr>
            <a:graphicFrameLocks noChangeAspect="1"/>
          </p:cNvGraphicFramePr>
          <p:nvPr/>
        </p:nvGraphicFramePr>
        <p:xfrm>
          <a:off x="2673324" y="5046695"/>
          <a:ext cx="3116263" cy="755650"/>
        </p:xfrm>
        <a:graphic>
          <a:graphicData uri="http://schemas.openxmlformats.org/presentationml/2006/ole">
            <mc:AlternateContent xmlns:mc="http://schemas.openxmlformats.org/markup-compatibility/2006">
              <mc:Choice xmlns:v="urn:schemas-microsoft-com:vml" Requires="v">
                <p:oleObj name="Equation" r:id="rId4" imgW="1726920" imgH="419040" progId="Equation.DSMT4">
                  <p:embed/>
                </p:oleObj>
              </mc:Choice>
              <mc:Fallback>
                <p:oleObj name="Equation" r:id="rId4" imgW="1726920" imgH="41904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3324" y="5046695"/>
                        <a:ext cx="311626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6 - Ορθογώνιο"/>
          <p:cNvSpPr/>
          <p:nvPr/>
        </p:nvSpPr>
        <p:spPr>
          <a:xfrm>
            <a:off x="8584977" y="5865432"/>
            <a:ext cx="109539" cy="18256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Πεπερασμένες διαφορές σε πολυώνυμο</a:t>
            </a:r>
          </a:p>
        </p:txBody>
      </p:sp>
      <p:sp>
        <p:nvSpPr>
          <p:cNvPr id="3" name="2 - Θέση περιεχομένου"/>
          <p:cNvSpPr>
            <a:spLocks noGrp="1"/>
          </p:cNvSpPr>
          <p:nvPr>
            <p:ph idx="1"/>
          </p:nvPr>
        </p:nvSpPr>
        <p:spPr/>
        <p:txBody>
          <a:bodyPr>
            <a:normAutofit/>
          </a:bodyPr>
          <a:lstStyle/>
          <a:p>
            <a:r>
              <a:rPr lang="el-GR" sz="2200" dirty="0"/>
              <a:t>Θα δούμε πώς συμπεριφέρονται οι τιμές στον πίνακα διαφορών, όταν οι συναρτησιακές τιμές            προέρχονται από ένα πολυώνυμο βαθμού</a:t>
            </a:r>
          </a:p>
          <a:p>
            <a:pPr>
              <a:spcBef>
                <a:spcPts val="1800"/>
              </a:spcBef>
            </a:pPr>
            <a:r>
              <a:rPr lang="el-GR" sz="2200" b="1" dirty="0"/>
              <a:t>Εφαρμογή</a:t>
            </a:r>
            <a:r>
              <a:rPr lang="el-GR" sz="2200" dirty="0"/>
              <a:t>  Θα εξετάσουμε τη συμπεριφορά των τιμών στον πίνακα διαφορών, όταν οι συναρτησιακές τιμές            προέρχονται από το πολυώνυμο                                     Παίρνοντας τιμές στα σημεία</a:t>
            </a:r>
          </a:p>
          <a:p>
            <a:pPr>
              <a:spcBef>
                <a:spcPts val="1800"/>
              </a:spcBef>
            </a:pPr>
            <a:r>
              <a:rPr lang="el-GR" sz="2200" b="1" dirty="0"/>
              <a:t>Λύση: </a:t>
            </a:r>
            <a:r>
              <a:rPr lang="el-GR" sz="2200" dirty="0"/>
              <a:t>Για τις τιμές                                           βρίσκουμε τις αντίστοιχες τιμές            και σχηματίζουμε τον παρακάτω πίνακα διαφορών.</a:t>
            </a:r>
          </a:p>
        </p:txBody>
      </p:sp>
      <p:graphicFrame>
        <p:nvGraphicFramePr>
          <p:cNvPr id="61442" name="Object 2"/>
          <p:cNvGraphicFramePr>
            <a:graphicFrameLocks noChangeAspect="1"/>
          </p:cNvGraphicFramePr>
          <p:nvPr/>
        </p:nvGraphicFramePr>
        <p:xfrm>
          <a:off x="4202117" y="1766037"/>
          <a:ext cx="661987" cy="455612"/>
        </p:xfrm>
        <a:graphic>
          <a:graphicData uri="http://schemas.openxmlformats.org/presentationml/2006/ole">
            <mc:AlternateContent xmlns:mc="http://schemas.openxmlformats.org/markup-compatibility/2006">
              <mc:Choice xmlns:v="urn:schemas-microsoft-com:vml" Requires="v">
                <p:oleObj name="Equation" r:id="rId2" imgW="368280" imgH="253800" progId="Equation.DSMT4">
                  <p:embed/>
                </p:oleObj>
              </mc:Choice>
              <mc:Fallback>
                <p:oleObj name="Equation" r:id="rId2" imgW="3682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2117" y="1766037"/>
                        <a:ext cx="661987"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3" name="Object 3"/>
          <p:cNvGraphicFramePr>
            <a:graphicFrameLocks noChangeAspect="1"/>
          </p:cNvGraphicFramePr>
          <p:nvPr/>
        </p:nvGraphicFramePr>
        <p:xfrm>
          <a:off x="3235657" y="2207436"/>
          <a:ext cx="320675" cy="252413"/>
        </p:xfrm>
        <a:graphic>
          <a:graphicData uri="http://schemas.openxmlformats.org/presentationml/2006/ole">
            <mc:AlternateContent xmlns:mc="http://schemas.openxmlformats.org/markup-compatibility/2006">
              <mc:Choice xmlns:v="urn:schemas-microsoft-com:vml" Requires="v">
                <p:oleObj name="Equation" r:id="rId4" imgW="177480" imgH="139680" progId="Equation.DSMT4">
                  <p:embed/>
                </p:oleObj>
              </mc:Choice>
              <mc:Fallback>
                <p:oleObj name="Equation" r:id="rId4" imgW="177480" imgH="1396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657" y="2207436"/>
                        <a:ext cx="320675"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4" name="Object 4"/>
          <p:cNvGraphicFramePr>
            <a:graphicFrameLocks noChangeAspect="1"/>
          </p:cNvGraphicFramePr>
          <p:nvPr/>
        </p:nvGraphicFramePr>
        <p:xfrm>
          <a:off x="6366322" y="3003205"/>
          <a:ext cx="661988" cy="455612"/>
        </p:xfrm>
        <a:graphic>
          <a:graphicData uri="http://schemas.openxmlformats.org/presentationml/2006/ole">
            <mc:AlternateContent xmlns:mc="http://schemas.openxmlformats.org/markup-compatibility/2006">
              <mc:Choice xmlns:v="urn:schemas-microsoft-com:vml" Requires="v">
                <p:oleObj name="Equation" r:id="rId6" imgW="368280" imgH="253800" progId="Equation.DSMT4">
                  <p:embed/>
                </p:oleObj>
              </mc:Choice>
              <mc:Fallback>
                <p:oleObj name="Equation" r:id="rId6" imgW="368280" imgH="253800" progId="Equation.DSMT4">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6322" y="3003205"/>
                        <a:ext cx="661988"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5" name="Object 5"/>
          <p:cNvGraphicFramePr>
            <a:graphicFrameLocks noChangeAspect="1"/>
          </p:cNvGraphicFramePr>
          <p:nvPr/>
        </p:nvGraphicFramePr>
        <p:xfrm>
          <a:off x="3111480" y="3336930"/>
          <a:ext cx="2263775" cy="457200"/>
        </p:xfrm>
        <a:graphic>
          <a:graphicData uri="http://schemas.openxmlformats.org/presentationml/2006/ole">
            <mc:AlternateContent xmlns:mc="http://schemas.openxmlformats.org/markup-compatibility/2006">
              <mc:Choice xmlns:v="urn:schemas-microsoft-com:vml" Requires="v">
                <p:oleObj name="Equation" r:id="rId7" imgW="1257120" imgH="253800" progId="Equation.DSMT4">
                  <p:embed/>
                </p:oleObj>
              </mc:Choice>
              <mc:Fallback>
                <p:oleObj name="Equation" r:id="rId7" imgW="1257120" imgH="25380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1480" y="3336930"/>
                        <a:ext cx="226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6" name="Object 6"/>
          <p:cNvGraphicFramePr>
            <a:graphicFrameLocks noChangeAspect="1"/>
          </p:cNvGraphicFramePr>
          <p:nvPr/>
        </p:nvGraphicFramePr>
        <p:xfrm>
          <a:off x="1746564" y="3675063"/>
          <a:ext cx="1966912" cy="457200"/>
        </p:xfrm>
        <a:graphic>
          <a:graphicData uri="http://schemas.openxmlformats.org/presentationml/2006/ole">
            <mc:AlternateContent xmlns:mc="http://schemas.openxmlformats.org/markup-compatibility/2006">
              <mc:Choice xmlns:v="urn:schemas-microsoft-com:vml" Requires="v">
                <p:oleObj name="Equation" r:id="rId9" imgW="1091880" imgH="253800" progId="Equation.DSMT4">
                  <p:embed/>
                </p:oleObj>
              </mc:Choice>
              <mc:Fallback>
                <p:oleObj name="Equation" r:id="rId9" imgW="1091880" imgH="25380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46564" y="3675063"/>
                        <a:ext cx="1966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7" name="Object 7"/>
          <p:cNvGraphicFramePr>
            <a:graphicFrameLocks noChangeAspect="1"/>
          </p:cNvGraphicFramePr>
          <p:nvPr/>
        </p:nvGraphicFramePr>
        <p:xfrm>
          <a:off x="3068271" y="4278738"/>
          <a:ext cx="2619375" cy="341313"/>
        </p:xfrm>
        <a:graphic>
          <a:graphicData uri="http://schemas.openxmlformats.org/presentationml/2006/ole">
            <mc:AlternateContent xmlns:mc="http://schemas.openxmlformats.org/markup-compatibility/2006">
              <mc:Choice xmlns:v="urn:schemas-microsoft-com:vml" Requires="v">
                <p:oleObj name="Equation" r:id="rId11" imgW="1460160" imgH="190440" progId="Equation.DSMT4">
                  <p:embed/>
                </p:oleObj>
              </mc:Choice>
              <mc:Fallback>
                <p:oleObj name="Equation" r:id="rId11" imgW="1460160" imgH="19044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68271" y="4278738"/>
                        <a:ext cx="261937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8" name="Object 8"/>
          <p:cNvGraphicFramePr>
            <a:graphicFrameLocks noChangeAspect="1"/>
          </p:cNvGraphicFramePr>
          <p:nvPr/>
        </p:nvGraphicFramePr>
        <p:xfrm>
          <a:off x="2892402" y="4570842"/>
          <a:ext cx="661988" cy="455613"/>
        </p:xfrm>
        <a:graphic>
          <a:graphicData uri="http://schemas.openxmlformats.org/presentationml/2006/ole">
            <mc:AlternateContent xmlns:mc="http://schemas.openxmlformats.org/markup-compatibility/2006">
              <mc:Choice xmlns:v="urn:schemas-microsoft-com:vml" Requires="v">
                <p:oleObj name="Equation" r:id="rId13" imgW="368280" imgH="253800" progId="Equation.DSMT4">
                  <p:embed/>
                </p:oleObj>
              </mc:Choice>
              <mc:Fallback>
                <p:oleObj name="Equation" r:id="rId13" imgW="368280" imgH="253800" progId="Equation.DSMT4">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402" y="4570842"/>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normAutofit fontScale="90000"/>
          </a:bodyPr>
          <a:lstStyle/>
          <a:p>
            <a:r>
              <a:rPr lang="el-GR" dirty="0"/>
              <a:t>Πεπερασμένες διαφορές σε πολυώνυμο</a:t>
            </a:r>
          </a:p>
        </p:txBody>
      </p:sp>
      <p:sp>
        <p:nvSpPr>
          <p:cNvPr id="3" name="2 - Θέση περιεχομένου"/>
          <p:cNvSpPr>
            <a:spLocks noGrp="1"/>
          </p:cNvSpPr>
          <p:nvPr>
            <p:ph idx="1"/>
          </p:nvPr>
        </p:nvSpPr>
        <p:spPr/>
        <p:txBody>
          <a:bodyPr>
            <a:normAutofit/>
          </a:bodyPr>
          <a:lstStyle/>
          <a:p>
            <a:pPr>
              <a:buNone/>
            </a:pPr>
            <a:endParaRPr lang="el-GR" sz="2200" dirty="0"/>
          </a:p>
          <a:p>
            <a:endParaRPr lang="el-GR" sz="2200" dirty="0"/>
          </a:p>
          <a:p>
            <a:endParaRPr lang="el-GR" sz="2200" dirty="0"/>
          </a:p>
          <a:p>
            <a:endParaRPr lang="el-GR" sz="2200" dirty="0"/>
          </a:p>
          <a:p>
            <a:endParaRPr lang="el-GR" sz="2200" dirty="0"/>
          </a:p>
          <a:p>
            <a:endParaRPr lang="el-GR" sz="2200" dirty="0"/>
          </a:p>
        </p:txBody>
      </p:sp>
      <p:graphicFrame>
        <p:nvGraphicFramePr>
          <p:cNvPr id="62468" name="Object 4"/>
          <p:cNvGraphicFramePr>
            <a:graphicFrameLocks noChangeAspect="1"/>
          </p:cNvGraphicFramePr>
          <p:nvPr/>
        </p:nvGraphicFramePr>
        <p:xfrm>
          <a:off x="1150938" y="1311246"/>
          <a:ext cx="6842125" cy="4841875"/>
        </p:xfrm>
        <a:graphic>
          <a:graphicData uri="http://schemas.openxmlformats.org/presentationml/2006/ole">
            <mc:AlternateContent xmlns:mc="http://schemas.openxmlformats.org/markup-compatibility/2006">
              <mc:Choice xmlns:v="urn:schemas-microsoft-com:vml" Requires="v">
                <p:oleObj name="Equation" r:id="rId2" imgW="4559040" imgH="3225600" progId="Equation.DSMT4">
                  <p:embed/>
                </p:oleObj>
              </mc:Choice>
              <mc:Fallback>
                <p:oleObj name="Equation" r:id="rId2" imgW="4559040" imgH="3225600" progId="Equation.DSMT4">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0938" y="1311246"/>
                        <a:ext cx="6842125" cy="484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Πεπερασμένες διαφορές σε πολυώνυμο</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b="1" dirty="0"/>
              <a:t>Σημείωση  </a:t>
            </a:r>
            <a:r>
              <a:rPr lang="el-GR" sz="2200" dirty="0"/>
              <a:t>Οι τιμές των διαφορών στον πίνακα διαφορών εκφράζονται σε ακέραιες μονάδες της τελευταίας δεκαδικής τάξης που διατηρείται.</a:t>
            </a:r>
          </a:p>
          <a:p>
            <a:pPr>
              <a:spcBef>
                <a:spcPts val="1800"/>
              </a:spcBef>
            </a:pPr>
            <a:r>
              <a:rPr lang="el-GR" sz="2200" b="1" dirty="0"/>
              <a:t>Θεώρημα 4.2 </a:t>
            </a:r>
            <a:r>
              <a:rPr lang="el-GR" sz="2200" dirty="0"/>
              <a:t>Οι διαφορές     τάξης ενός πολυωνύμου βαθμού</a:t>
            </a:r>
          </a:p>
          <a:p>
            <a:endParaRPr lang="el-GR" sz="2200" dirty="0"/>
          </a:p>
          <a:p>
            <a:endParaRPr lang="el-GR" sz="2200" dirty="0"/>
          </a:p>
          <a:p>
            <a:pPr>
              <a:buNone/>
            </a:pPr>
            <a:r>
              <a:rPr lang="el-GR" sz="2200" dirty="0"/>
              <a:t>	έχουν όλες σταθερή τιμή:</a:t>
            </a:r>
          </a:p>
          <a:p>
            <a:endParaRPr lang="el-GR" sz="2200" dirty="0"/>
          </a:p>
          <a:p>
            <a:pPr>
              <a:spcBef>
                <a:spcPts val="1800"/>
              </a:spcBef>
              <a:buNone/>
            </a:pPr>
            <a:r>
              <a:rPr lang="el-GR" sz="2200" dirty="0"/>
              <a:t>	όπου      είναι η διαφορά μεταξύ διαδοχικών τιμών της ανεξάρτητης μεταβλητής     στις οποίες υπολογίζεται το πολυώνυμο.</a:t>
            </a:r>
          </a:p>
          <a:p>
            <a:endParaRPr lang="el-GR" sz="2200" dirty="0"/>
          </a:p>
          <a:p>
            <a:endParaRPr lang="el-GR" sz="2200" dirty="0"/>
          </a:p>
        </p:txBody>
      </p:sp>
      <p:graphicFrame>
        <p:nvGraphicFramePr>
          <p:cNvPr id="63490" name="Object 2"/>
          <p:cNvGraphicFramePr>
            <a:graphicFrameLocks noChangeAspect="1"/>
          </p:cNvGraphicFramePr>
          <p:nvPr/>
        </p:nvGraphicFramePr>
        <p:xfrm>
          <a:off x="3993317" y="2708679"/>
          <a:ext cx="230188" cy="322263"/>
        </p:xfrm>
        <a:graphic>
          <a:graphicData uri="http://schemas.openxmlformats.org/presentationml/2006/ole">
            <mc:AlternateContent xmlns:mc="http://schemas.openxmlformats.org/markup-compatibility/2006">
              <mc:Choice xmlns:v="urn:schemas-microsoft-com:vml" Requires="v">
                <p:oleObj name="Equation" r:id="rId2" imgW="126720" imgH="177480" progId="Equation.DSMT4">
                  <p:embed/>
                </p:oleObj>
              </mc:Choice>
              <mc:Fallback>
                <p:oleObj name="Equation" r:id="rId2" imgW="126720" imgH="1774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3317" y="2708679"/>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2" name="Object 4"/>
          <p:cNvGraphicFramePr>
            <a:graphicFrameLocks noChangeAspect="1"/>
          </p:cNvGraphicFramePr>
          <p:nvPr/>
        </p:nvGraphicFramePr>
        <p:xfrm>
          <a:off x="8019823" y="2708679"/>
          <a:ext cx="273050" cy="319088"/>
        </p:xfrm>
        <a:graphic>
          <a:graphicData uri="http://schemas.openxmlformats.org/presentationml/2006/ole">
            <mc:AlternateContent xmlns:mc="http://schemas.openxmlformats.org/markup-compatibility/2006">
              <mc:Choice xmlns:v="urn:schemas-microsoft-com:vml" Requires="v">
                <p:oleObj name="Equation" r:id="rId4" imgW="152280" imgH="177480" progId="Equation.DSMT4">
                  <p:embed/>
                </p:oleObj>
              </mc:Choice>
              <mc:Fallback>
                <p:oleObj name="Equation" r:id="rId4" imgW="152280" imgH="17748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9823" y="2708679"/>
                        <a:ext cx="273050"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3" name="Object 5"/>
          <p:cNvGraphicFramePr>
            <a:graphicFrameLocks noChangeAspect="1"/>
          </p:cNvGraphicFramePr>
          <p:nvPr/>
        </p:nvGraphicFramePr>
        <p:xfrm>
          <a:off x="2378869" y="3246435"/>
          <a:ext cx="4386263" cy="457200"/>
        </p:xfrm>
        <a:graphic>
          <a:graphicData uri="http://schemas.openxmlformats.org/presentationml/2006/ole">
            <mc:AlternateContent xmlns:mc="http://schemas.openxmlformats.org/markup-compatibility/2006">
              <mc:Choice xmlns:v="urn:schemas-microsoft-com:vml" Requires="v">
                <p:oleObj name="Equation" r:id="rId6" imgW="2438280" imgH="253800" progId="Equation.DSMT4">
                  <p:embed/>
                </p:oleObj>
              </mc:Choice>
              <mc:Fallback>
                <p:oleObj name="Equation" r:id="rId6" imgW="2438280" imgH="25380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8869" y="3246435"/>
                        <a:ext cx="438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4" name="Object 6"/>
          <p:cNvGraphicFramePr>
            <a:graphicFrameLocks noChangeAspect="1"/>
          </p:cNvGraphicFramePr>
          <p:nvPr/>
        </p:nvGraphicFramePr>
        <p:xfrm>
          <a:off x="3918744" y="4345006"/>
          <a:ext cx="1306512" cy="434975"/>
        </p:xfrm>
        <a:graphic>
          <a:graphicData uri="http://schemas.openxmlformats.org/presentationml/2006/ole">
            <mc:AlternateContent xmlns:mc="http://schemas.openxmlformats.org/markup-compatibility/2006">
              <mc:Choice xmlns:v="urn:schemas-microsoft-com:vml" Requires="v">
                <p:oleObj name="Equation" r:id="rId8" imgW="723600" imgH="241200" progId="Equation.DSMT4">
                  <p:embed/>
                </p:oleObj>
              </mc:Choice>
              <mc:Fallback>
                <p:oleObj name="Equation" r:id="rId8" imgW="723600" imgH="24120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8744" y="4345006"/>
                        <a:ext cx="1306512"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5" name="Object 7"/>
          <p:cNvGraphicFramePr>
            <a:graphicFrameLocks noChangeAspect="1"/>
          </p:cNvGraphicFramePr>
          <p:nvPr/>
        </p:nvGraphicFramePr>
        <p:xfrm>
          <a:off x="1566824" y="4882482"/>
          <a:ext cx="230188" cy="322263"/>
        </p:xfrm>
        <a:graphic>
          <a:graphicData uri="http://schemas.openxmlformats.org/presentationml/2006/ole">
            <mc:AlternateContent xmlns:mc="http://schemas.openxmlformats.org/markup-compatibility/2006">
              <mc:Choice xmlns:v="urn:schemas-microsoft-com:vml" Requires="v">
                <p:oleObj name="Equation" r:id="rId10" imgW="126720" imgH="177480" progId="Equation.DSMT4">
                  <p:embed/>
                </p:oleObj>
              </mc:Choice>
              <mc:Fallback>
                <p:oleObj name="Equation" r:id="rId10" imgW="126720" imgH="17748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6824" y="4882482"/>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6" name="Object 8"/>
          <p:cNvGraphicFramePr>
            <a:graphicFrameLocks noChangeAspect="1"/>
          </p:cNvGraphicFramePr>
          <p:nvPr/>
        </p:nvGraphicFramePr>
        <p:xfrm>
          <a:off x="3778653" y="5297584"/>
          <a:ext cx="230188" cy="252413"/>
        </p:xfrm>
        <a:graphic>
          <a:graphicData uri="http://schemas.openxmlformats.org/presentationml/2006/ole">
            <mc:AlternateContent xmlns:mc="http://schemas.openxmlformats.org/markup-compatibility/2006">
              <mc:Choice xmlns:v="urn:schemas-microsoft-com:vml" Requires="v">
                <p:oleObj name="Equation" r:id="rId12" imgW="126720" imgH="139680" progId="Equation.DSMT4">
                  <p:embed/>
                </p:oleObj>
              </mc:Choice>
              <mc:Fallback>
                <p:oleObj name="Equation" r:id="rId12" imgW="126720" imgH="139680" progId="Equation.DSMT4">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8653" y="5297584"/>
                        <a:ext cx="23018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Πεπερασμένες διαφορές σε πολυώνυμο</a:t>
            </a:r>
          </a:p>
        </p:txBody>
      </p:sp>
      <p:sp>
        <p:nvSpPr>
          <p:cNvPr id="3" name="2 - Θέση περιεχομένου"/>
          <p:cNvSpPr>
            <a:spLocks noGrp="1"/>
          </p:cNvSpPr>
          <p:nvPr>
            <p:ph idx="1"/>
          </p:nvPr>
        </p:nvSpPr>
        <p:spPr/>
        <p:txBody>
          <a:bodyPr>
            <a:normAutofit/>
          </a:bodyPr>
          <a:lstStyle/>
          <a:p>
            <a:pPr>
              <a:buNone/>
            </a:pPr>
            <a:r>
              <a:rPr lang="el-GR" sz="2200" b="1" dirty="0"/>
              <a:t>	Εφαρμογή</a:t>
            </a:r>
            <a:r>
              <a:rPr lang="el-GR" sz="2200" dirty="0"/>
              <a:t>  Έστω ότι μας δίνεται το παρακάτω σύνολο τιμών μίας συνάρτησης            που αντιστοιχούν σε </a:t>
            </a:r>
            <a:r>
              <a:rPr lang="el-GR" sz="2200" dirty="0" err="1"/>
              <a:t>ισαπέχουσες</a:t>
            </a:r>
            <a:r>
              <a:rPr lang="el-GR" sz="2200" dirty="0"/>
              <a:t> τιμές της ανεξάρτητης μεταβλητής </a:t>
            </a:r>
          </a:p>
          <a:p>
            <a:pPr>
              <a:buNone/>
            </a:pPr>
            <a:r>
              <a:rPr lang="el-GR" sz="2200" dirty="0"/>
              <a:t>	</a:t>
            </a:r>
          </a:p>
          <a:p>
            <a:pPr>
              <a:buNone/>
            </a:pPr>
            <a:endParaRPr lang="el-GR" sz="2200" dirty="0"/>
          </a:p>
          <a:p>
            <a:pPr>
              <a:buNone/>
            </a:pPr>
            <a:endParaRPr lang="el-GR" sz="2200" dirty="0"/>
          </a:p>
          <a:p>
            <a:pPr>
              <a:buNone/>
            </a:pPr>
            <a:r>
              <a:rPr lang="el-GR" sz="2200" dirty="0"/>
              <a:t>	Με εφαρμογή του Θεωρήματος 4.6 θα προσδιορίσουμε το μικρότερου βαθμού πολυώνυμο που προσαρμόζεται στις δοθείσες τιμές.</a:t>
            </a:r>
          </a:p>
          <a:p>
            <a:pPr>
              <a:spcBef>
                <a:spcPts val="1800"/>
              </a:spcBef>
              <a:buNone/>
            </a:pPr>
            <a:r>
              <a:rPr lang="el-GR" sz="2200" dirty="0"/>
              <a:t>	</a:t>
            </a:r>
            <a:r>
              <a:rPr lang="el-GR" sz="2200" b="1" dirty="0"/>
              <a:t>Λύση: </a:t>
            </a:r>
            <a:r>
              <a:rPr lang="el-GR" sz="2200" dirty="0"/>
              <a:t>Για τις δοθείσες συναρτησιακές τιμές            σχηματίζουμε τον παρακάτω πίνακα διαφορών:</a:t>
            </a:r>
          </a:p>
          <a:p>
            <a:pPr>
              <a:buNone/>
            </a:pPr>
            <a:endParaRPr lang="el-GR" sz="2200" dirty="0"/>
          </a:p>
        </p:txBody>
      </p:sp>
      <p:graphicFrame>
        <p:nvGraphicFramePr>
          <p:cNvPr id="64514" name="Object 2"/>
          <p:cNvGraphicFramePr>
            <a:graphicFrameLocks noChangeAspect="1"/>
          </p:cNvGraphicFramePr>
          <p:nvPr/>
        </p:nvGraphicFramePr>
        <p:xfrm>
          <a:off x="2339953" y="1772733"/>
          <a:ext cx="661988" cy="455613"/>
        </p:xfrm>
        <a:graphic>
          <a:graphicData uri="http://schemas.openxmlformats.org/presentationml/2006/ole">
            <mc:AlternateContent xmlns:mc="http://schemas.openxmlformats.org/markup-compatibility/2006">
              <mc:Choice xmlns:v="urn:schemas-microsoft-com:vml" Requires="v">
                <p:oleObj name="Equation" r:id="rId2" imgW="368280" imgH="253800" progId="Equation.DSMT4">
                  <p:embed/>
                </p:oleObj>
              </mc:Choice>
              <mc:Fallback>
                <p:oleObj name="Equation" r:id="rId2" imgW="3682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53" y="1772733"/>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5" name="Object 3"/>
          <p:cNvGraphicFramePr>
            <a:graphicFrameLocks noChangeAspect="1"/>
          </p:cNvGraphicFramePr>
          <p:nvPr/>
        </p:nvGraphicFramePr>
        <p:xfrm>
          <a:off x="3768714" y="2218898"/>
          <a:ext cx="365125" cy="250825"/>
        </p:xfrm>
        <a:graphic>
          <a:graphicData uri="http://schemas.openxmlformats.org/presentationml/2006/ole">
            <mc:AlternateContent xmlns:mc="http://schemas.openxmlformats.org/markup-compatibility/2006">
              <mc:Choice xmlns:v="urn:schemas-microsoft-com:vml" Requires="v">
                <p:oleObj name="Equation" r:id="rId4" imgW="203040" imgH="139680" progId="Equation.DSMT4">
                  <p:embed/>
                </p:oleObj>
              </mc:Choice>
              <mc:Fallback>
                <p:oleObj name="Equation" r:id="rId4" imgW="203040" imgH="1396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8714" y="2218898"/>
                        <a:ext cx="36512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6" name="Object 4"/>
          <p:cNvGraphicFramePr>
            <a:graphicFrameLocks noChangeAspect="1"/>
          </p:cNvGraphicFramePr>
          <p:nvPr/>
        </p:nvGraphicFramePr>
        <p:xfrm>
          <a:off x="1103265" y="2670176"/>
          <a:ext cx="6780213" cy="868363"/>
        </p:xfrm>
        <a:graphic>
          <a:graphicData uri="http://schemas.openxmlformats.org/presentationml/2006/ole">
            <mc:AlternateContent xmlns:mc="http://schemas.openxmlformats.org/markup-compatibility/2006">
              <mc:Choice xmlns:v="urn:schemas-microsoft-com:vml" Requires="v">
                <p:oleObj name="Equation" r:id="rId6" imgW="3771720" imgH="482400" progId="Equation.DSMT4">
                  <p:embed/>
                </p:oleObj>
              </mc:Choice>
              <mc:Fallback>
                <p:oleObj name="Equation" r:id="rId6" imgW="3771720" imgH="4824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3265" y="2670176"/>
                        <a:ext cx="6780213"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8" name="Object 6"/>
          <p:cNvGraphicFramePr>
            <a:graphicFrameLocks noChangeAspect="1"/>
          </p:cNvGraphicFramePr>
          <p:nvPr/>
        </p:nvGraphicFramePr>
        <p:xfrm>
          <a:off x="5964680" y="4955850"/>
          <a:ext cx="661987" cy="455612"/>
        </p:xfrm>
        <a:graphic>
          <a:graphicData uri="http://schemas.openxmlformats.org/presentationml/2006/ole">
            <mc:AlternateContent xmlns:mc="http://schemas.openxmlformats.org/markup-compatibility/2006">
              <mc:Choice xmlns:v="urn:schemas-microsoft-com:vml" Requires="v">
                <p:oleObj name="Equation" r:id="rId8" imgW="368280" imgH="253800" progId="Equation.DSMT4">
                  <p:embed/>
                </p:oleObj>
              </mc:Choice>
              <mc:Fallback>
                <p:oleObj name="Equation" r:id="rId8" imgW="368280" imgH="25380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4680" y="4955850"/>
                        <a:ext cx="661987"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normAutofit fontScale="90000"/>
          </a:bodyPr>
          <a:lstStyle/>
          <a:p>
            <a:r>
              <a:rPr lang="el-GR" dirty="0"/>
              <a:t>Πεπερασμένες διαφορές σε πολυώνυμο</a:t>
            </a:r>
          </a:p>
        </p:txBody>
      </p:sp>
      <p:graphicFrame>
        <p:nvGraphicFramePr>
          <p:cNvPr id="66562" name="Object 2"/>
          <p:cNvGraphicFramePr>
            <a:graphicFrameLocks noChangeAspect="1"/>
          </p:cNvGraphicFramePr>
          <p:nvPr/>
        </p:nvGraphicFramePr>
        <p:xfrm>
          <a:off x="2417763" y="1055655"/>
          <a:ext cx="4308475" cy="5164138"/>
        </p:xfrm>
        <a:graphic>
          <a:graphicData uri="http://schemas.openxmlformats.org/presentationml/2006/ole">
            <mc:AlternateContent xmlns:mc="http://schemas.openxmlformats.org/markup-compatibility/2006">
              <mc:Choice xmlns:v="urn:schemas-microsoft-com:vml" Requires="v">
                <p:oleObj name="Equation" r:id="rId2" imgW="2692080" imgH="3225600" progId="Equation.DSMT4">
                  <p:embed/>
                </p:oleObj>
              </mc:Choice>
              <mc:Fallback>
                <p:oleObj name="Equation" r:id="rId2" imgW="2692080" imgH="3225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763" y="1055655"/>
                        <a:ext cx="4308475" cy="516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Πεπερασμένες διαφορές σε πολυώνυμο</a:t>
            </a:r>
          </a:p>
        </p:txBody>
      </p:sp>
      <p:sp>
        <p:nvSpPr>
          <p:cNvPr id="5" name="4 - Θέση περιεχομένου"/>
          <p:cNvSpPr>
            <a:spLocks noGrp="1"/>
          </p:cNvSpPr>
          <p:nvPr>
            <p:ph idx="1"/>
          </p:nvPr>
        </p:nvSpPr>
        <p:spPr>
          <a:xfrm>
            <a:off x="457200" y="1420784"/>
            <a:ext cx="8229600" cy="4748400"/>
          </a:xfrm>
        </p:spPr>
        <p:txBody>
          <a:bodyPr>
            <a:normAutofit lnSpcReduction="10000"/>
          </a:bodyPr>
          <a:lstStyle/>
          <a:p>
            <a:r>
              <a:rPr lang="el-GR" sz="2200" b="1" dirty="0"/>
              <a:t>συνέχεια λύσης  </a:t>
            </a:r>
            <a:r>
              <a:rPr lang="el-GR" sz="2200" dirty="0"/>
              <a:t>Αφού οι δεύτερες διαφορές είναι όλες ίσες μεταξύ τους, τότε το ζητούμενο πολυώνυμο είναι βαθμού δύο, δηλαδή είναι της μορφής:</a:t>
            </a:r>
          </a:p>
          <a:p>
            <a:pPr>
              <a:buNone/>
            </a:pPr>
            <a:endParaRPr lang="el-GR" sz="2200" dirty="0"/>
          </a:p>
          <a:p>
            <a:pPr>
              <a:spcBef>
                <a:spcPts val="1200"/>
              </a:spcBef>
            </a:pPr>
            <a:r>
              <a:rPr lang="el-GR" sz="2200" dirty="0"/>
              <a:t>Επιπλέον, για αυτό το πολυώνυμο με βάση το Θεώρημα 4.2 πρέπει να ισχύει ότι:</a:t>
            </a:r>
          </a:p>
          <a:p>
            <a:pPr>
              <a:spcBef>
                <a:spcPts val="1200"/>
              </a:spcBef>
            </a:pPr>
            <a:endParaRPr lang="el-GR" sz="2200" dirty="0"/>
          </a:p>
          <a:p>
            <a:pPr>
              <a:spcBef>
                <a:spcPts val="1200"/>
              </a:spcBef>
              <a:buNone/>
            </a:pPr>
            <a:r>
              <a:rPr lang="en-US" sz="2200" dirty="0"/>
              <a:t>	</a:t>
            </a:r>
            <a:r>
              <a:rPr lang="el-GR" sz="2200" dirty="0"/>
              <a:t>και επομένως θα είναι  </a:t>
            </a:r>
          </a:p>
          <a:p>
            <a:pPr>
              <a:spcBef>
                <a:spcPts val="1200"/>
              </a:spcBef>
            </a:pPr>
            <a:r>
              <a:rPr lang="el-GR" sz="2200" dirty="0"/>
              <a:t>Μέχρι στιγμής έχουμε βρει ότι το ζητούμενο πολυώνυμο είναι της παρακάτω μορφής:</a:t>
            </a:r>
          </a:p>
          <a:p>
            <a:pPr>
              <a:spcBef>
                <a:spcPts val="1200"/>
              </a:spcBef>
            </a:pPr>
            <a:endParaRPr lang="el-GR" sz="2200" dirty="0"/>
          </a:p>
          <a:p>
            <a:pPr>
              <a:spcBef>
                <a:spcPts val="1200"/>
              </a:spcBef>
            </a:pPr>
            <a:r>
              <a:rPr lang="el-GR" sz="2200" dirty="0"/>
              <a:t>Με τον ίδιο τρόπο θα βρούμε τους συντελεστές      και </a:t>
            </a:r>
          </a:p>
        </p:txBody>
      </p:sp>
      <p:graphicFrame>
        <p:nvGraphicFramePr>
          <p:cNvPr id="27651" name="Object 3"/>
          <p:cNvGraphicFramePr>
            <a:graphicFrameLocks noChangeAspect="1"/>
          </p:cNvGraphicFramePr>
          <p:nvPr/>
        </p:nvGraphicFramePr>
        <p:xfrm>
          <a:off x="3303588" y="2406636"/>
          <a:ext cx="2536825" cy="457200"/>
        </p:xfrm>
        <a:graphic>
          <a:graphicData uri="http://schemas.openxmlformats.org/presentationml/2006/ole">
            <mc:AlternateContent xmlns:mc="http://schemas.openxmlformats.org/markup-compatibility/2006">
              <mc:Choice xmlns:v="urn:schemas-microsoft-com:vml" Requires="v">
                <p:oleObj name="Equation" r:id="rId2" imgW="1409400" imgH="253800" progId="Equation.DSMT4">
                  <p:embed/>
                </p:oleObj>
              </mc:Choice>
              <mc:Fallback>
                <p:oleObj name="Equation" r:id="rId2" imgW="1409400" imgH="253800" progId="Equation.DSMT4">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588" y="2406636"/>
                        <a:ext cx="2536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2" name="Object 4"/>
          <p:cNvGraphicFramePr>
            <a:graphicFrameLocks noChangeAspect="1"/>
          </p:cNvGraphicFramePr>
          <p:nvPr/>
        </p:nvGraphicFramePr>
        <p:xfrm>
          <a:off x="3609181" y="3429000"/>
          <a:ext cx="1925638" cy="504825"/>
        </p:xfrm>
        <a:graphic>
          <a:graphicData uri="http://schemas.openxmlformats.org/presentationml/2006/ole">
            <mc:AlternateContent xmlns:mc="http://schemas.openxmlformats.org/markup-compatibility/2006">
              <mc:Choice xmlns:v="urn:schemas-microsoft-com:vml" Requires="v">
                <p:oleObj name="Equation" r:id="rId4" imgW="1066680" imgH="279360" progId="Equation.DSMT4">
                  <p:embed/>
                </p:oleObj>
              </mc:Choice>
              <mc:Fallback>
                <p:oleObj name="Equation" r:id="rId4" imgW="1066680" imgH="27936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9181" y="3429000"/>
                        <a:ext cx="19256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3" name="Object 5"/>
          <p:cNvGraphicFramePr>
            <a:graphicFrameLocks noChangeAspect="1"/>
          </p:cNvGraphicFramePr>
          <p:nvPr/>
        </p:nvGraphicFramePr>
        <p:xfrm>
          <a:off x="3517896" y="4055486"/>
          <a:ext cx="798513" cy="411163"/>
        </p:xfrm>
        <a:graphic>
          <a:graphicData uri="http://schemas.openxmlformats.org/presentationml/2006/ole">
            <mc:AlternateContent xmlns:mc="http://schemas.openxmlformats.org/markup-compatibility/2006">
              <mc:Choice xmlns:v="urn:schemas-microsoft-com:vml" Requires="v">
                <p:oleObj name="Equation" r:id="rId6" imgW="444240" imgH="228600" progId="Equation.DSMT4">
                  <p:embed/>
                </p:oleObj>
              </mc:Choice>
              <mc:Fallback>
                <p:oleObj name="Equation" r:id="rId6" imgW="444240" imgH="22860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896" y="4055486"/>
                        <a:ext cx="798513"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4" name="Object 6"/>
          <p:cNvGraphicFramePr>
            <a:graphicFrameLocks noChangeAspect="1"/>
          </p:cNvGraphicFramePr>
          <p:nvPr/>
        </p:nvGraphicFramePr>
        <p:xfrm>
          <a:off x="3350419" y="5199093"/>
          <a:ext cx="2443162" cy="457200"/>
        </p:xfrm>
        <a:graphic>
          <a:graphicData uri="http://schemas.openxmlformats.org/presentationml/2006/ole">
            <mc:AlternateContent xmlns:mc="http://schemas.openxmlformats.org/markup-compatibility/2006">
              <mc:Choice xmlns:v="urn:schemas-microsoft-com:vml" Requires="v">
                <p:oleObj name="Equation" r:id="rId8" imgW="1358640" imgH="253800" progId="Equation.DSMT4">
                  <p:embed/>
                </p:oleObj>
              </mc:Choice>
              <mc:Fallback>
                <p:oleObj name="Equation" r:id="rId8" imgW="1358640" imgH="25380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0419" y="5199093"/>
                        <a:ext cx="2443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5" name="Object 7"/>
          <p:cNvGraphicFramePr>
            <a:graphicFrameLocks noChangeAspect="1"/>
          </p:cNvGraphicFramePr>
          <p:nvPr/>
        </p:nvGraphicFramePr>
        <p:xfrm>
          <a:off x="6394126" y="5704095"/>
          <a:ext cx="273050" cy="409575"/>
        </p:xfrm>
        <a:graphic>
          <a:graphicData uri="http://schemas.openxmlformats.org/presentationml/2006/ole">
            <mc:AlternateContent xmlns:mc="http://schemas.openxmlformats.org/markup-compatibility/2006">
              <mc:Choice xmlns:v="urn:schemas-microsoft-com:vml" Requires="v">
                <p:oleObj name="Equation" r:id="rId10" imgW="152280" imgH="228600" progId="Equation.DSMT4">
                  <p:embed/>
                </p:oleObj>
              </mc:Choice>
              <mc:Fallback>
                <p:oleObj name="Equation" r:id="rId10" imgW="152280" imgH="22860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94126" y="5704095"/>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6" name="Object 8"/>
          <p:cNvGraphicFramePr>
            <a:graphicFrameLocks noChangeAspect="1"/>
          </p:cNvGraphicFramePr>
          <p:nvPr/>
        </p:nvGraphicFramePr>
        <p:xfrm>
          <a:off x="7091397" y="5710098"/>
          <a:ext cx="363538" cy="409575"/>
        </p:xfrm>
        <a:graphic>
          <a:graphicData uri="http://schemas.openxmlformats.org/presentationml/2006/ole">
            <mc:AlternateContent xmlns:mc="http://schemas.openxmlformats.org/markup-compatibility/2006">
              <mc:Choice xmlns:v="urn:schemas-microsoft-com:vml" Requires="v">
                <p:oleObj name="Equation" r:id="rId12" imgW="203040" imgH="228600" progId="Equation.DSMT4">
                  <p:embed/>
                </p:oleObj>
              </mc:Choice>
              <mc:Fallback>
                <p:oleObj name="Equation" r:id="rId12" imgW="203040" imgH="228600" progId="Equation.DSMT4">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91397" y="5710098"/>
                        <a:ext cx="36353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Πεπερασμένες διαφορές σε πολυώνυμο</a:t>
            </a:r>
          </a:p>
        </p:txBody>
      </p:sp>
      <p:sp>
        <p:nvSpPr>
          <p:cNvPr id="3" name="2 - Θέση περιεχομένου"/>
          <p:cNvSpPr>
            <a:spLocks noGrp="1"/>
          </p:cNvSpPr>
          <p:nvPr>
            <p:ph idx="1"/>
          </p:nvPr>
        </p:nvSpPr>
        <p:spPr/>
        <p:txBody>
          <a:bodyPr>
            <a:normAutofit/>
          </a:bodyPr>
          <a:lstStyle/>
          <a:p>
            <a:pPr>
              <a:buNone/>
            </a:pPr>
            <a:r>
              <a:rPr lang="en-US" sz="2200" dirty="0"/>
              <a:t>	</a:t>
            </a:r>
            <a:endParaRPr lang="el-GR" sz="2200" dirty="0"/>
          </a:p>
        </p:txBody>
      </p:sp>
      <p:sp>
        <p:nvSpPr>
          <p:cNvPr id="8" name="7 - Θέση κειμένου"/>
          <p:cNvSpPr>
            <a:spLocks noGrp="1"/>
          </p:cNvSpPr>
          <p:nvPr>
            <p:ph type="body" sz="half" idx="2"/>
          </p:nvPr>
        </p:nvSpPr>
        <p:spPr/>
        <p:txBody>
          <a:bodyPr>
            <a:normAutofit/>
          </a:bodyPr>
          <a:lstStyle/>
          <a:p>
            <a:r>
              <a:rPr lang="el-GR" sz="1800" b="1" dirty="0"/>
              <a:t>συνέχεια λύσης  </a:t>
            </a:r>
            <a:r>
              <a:rPr lang="el-GR" sz="1800" dirty="0"/>
              <a:t>Έτσι, αν αφαιρέσουμε από τις δοθείσες συναρτησιακές τιμές       </a:t>
            </a:r>
            <a:r>
              <a:rPr lang="en-US" sz="1800" dirty="0"/>
              <a:t>     </a:t>
            </a:r>
            <a:r>
              <a:rPr lang="el-GR" sz="1800" dirty="0"/>
              <a:t> τις τιμές          τότε προφανώς οι νέες τιμές θα προέρχονται από το πολυώνυμο                </a:t>
            </a:r>
            <a:r>
              <a:rPr lang="en-US" sz="1800" dirty="0"/>
              <a:t> </a:t>
            </a:r>
            <a:r>
              <a:rPr lang="el-GR" sz="1800" dirty="0"/>
              <a:t>Έτσι κατασκευάζουμε τον εξής πίνακα διαφορών:</a:t>
            </a:r>
          </a:p>
        </p:txBody>
      </p:sp>
      <p:graphicFrame>
        <p:nvGraphicFramePr>
          <p:cNvPr id="67586" name="Object 2"/>
          <p:cNvGraphicFramePr>
            <a:graphicFrameLocks noChangeAspect="1"/>
          </p:cNvGraphicFramePr>
          <p:nvPr/>
        </p:nvGraphicFramePr>
        <p:xfrm>
          <a:off x="1088632" y="2283162"/>
          <a:ext cx="539750" cy="371475"/>
        </p:xfrm>
        <a:graphic>
          <a:graphicData uri="http://schemas.openxmlformats.org/presentationml/2006/ole">
            <mc:AlternateContent xmlns:mc="http://schemas.openxmlformats.org/markup-compatibility/2006">
              <mc:Choice xmlns:v="urn:schemas-microsoft-com:vml" Requires="v">
                <p:oleObj name="Equation" r:id="rId2" imgW="368280" imgH="253800" progId="Equation.DSMT4">
                  <p:embed/>
                </p:oleObj>
              </mc:Choice>
              <mc:Fallback>
                <p:oleObj name="Equation" r:id="rId2" imgW="3682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32" y="2283162"/>
                        <a:ext cx="5397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7587" name="Object 3"/>
          <p:cNvGraphicFramePr>
            <a:graphicFrameLocks noChangeAspect="1"/>
          </p:cNvGraphicFramePr>
          <p:nvPr/>
        </p:nvGraphicFramePr>
        <p:xfrm>
          <a:off x="2536803" y="2283162"/>
          <a:ext cx="428625" cy="317500"/>
        </p:xfrm>
        <a:graphic>
          <a:graphicData uri="http://schemas.openxmlformats.org/presentationml/2006/ole">
            <mc:AlternateContent xmlns:mc="http://schemas.openxmlformats.org/markup-compatibility/2006">
              <mc:Choice xmlns:v="urn:schemas-microsoft-com:vml" Requires="v">
                <p:oleObj name="Equation" r:id="rId4" imgW="291960" imgH="215640" progId="Equation.DSMT4">
                  <p:embed/>
                </p:oleObj>
              </mc:Choice>
              <mc:Fallback>
                <p:oleObj name="Equation" r:id="rId4" imgW="291960" imgH="2156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6803" y="2283162"/>
                        <a:ext cx="42862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7588" name="Object 4"/>
          <p:cNvGraphicFramePr>
            <a:graphicFrameLocks noChangeAspect="1"/>
          </p:cNvGraphicFramePr>
          <p:nvPr/>
        </p:nvGraphicFramePr>
        <p:xfrm>
          <a:off x="1698597" y="3116086"/>
          <a:ext cx="792162" cy="338138"/>
        </p:xfrm>
        <a:graphic>
          <a:graphicData uri="http://schemas.openxmlformats.org/presentationml/2006/ole">
            <mc:AlternateContent xmlns:mc="http://schemas.openxmlformats.org/markup-compatibility/2006">
              <mc:Choice xmlns:v="urn:schemas-microsoft-com:vml" Requires="v">
                <p:oleObj name="Equation" r:id="rId6" imgW="533160" imgH="228600" progId="Equation.DSMT4">
                  <p:embed/>
                </p:oleObj>
              </mc:Choice>
              <mc:Fallback>
                <p:oleObj name="Equation" r:id="rId6" imgW="53316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8597" y="3116086"/>
                        <a:ext cx="7921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7589" name="Object 5"/>
          <p:cNvGraphicFramePr>
            <a:graphicFrameLocks noChangeAspect="1"/>
          </p:cNvGraphicFramePr>
          <p:nvPr/>
        </p:nvGraphicFramePr>
        <p:xfrm>
          <a:off x="4973643" y="690525"/>
          <a:ext cx="3252788" cy="5164137"/>
        </p:xfrm>
        <a:graphic>
          <a:graphicData uri="http://schemas.openxmlformats.org/presentationml/2006/ole">
            <mc:AlternateContent xmlns:mc="http://schemas.openxmlformats.org/markup-compatibility/2006">
              <mc:Choice xmlns:v="urn:schemas-microsoft-com:vml" Requires="v">
                <p:oleObj name="Equation" r:id="rId8" imgW="2031840" imgH="3225600" progId="Equation.DSMT4">
                  <p:embed/>
                </p:oleObj>
              </mc:Choice>
              <mc:Fallback>
                <p:oleObj name="Equation" r:id="rId8" imgW="2031840" imgH="32256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73643" y="690525"/>
                        <a:ext cx="3252788" cy="516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Πεπερασμένες διαφορές σε πολυώνυμο</a:t>
            </a:r>
          </a:p>
        </p:txBody>
      </p:sp>
      <p:sp>
        <p:nvSpPr>
          <p:cNvPr id="3" name="2 - Θέση περιεχομένου"/>
          <p:cNvSpPr>
            <a:spLocks noGrp="1"/>
          </p:cNvSpPr>
          <p:nvPr>
            <p:ph idx="1"/>
          </p:nvPr>
        </p:nvSpPr>
        <p:spPr>
          <a:xfrm>
            <a:off x="457200" y="1420784"/>
            <a:ext cx="8229600" cy="4748400"/>
          </a:xfrm>
        </p:spPr>
        <p:txBody>
          <a:bodyPr>
            <a:normAutofit/>
          </a:bodyPr>
          <a:lstStyle/>
          <a:p>
            <a:pPr>
              <a:spcBef>
                <a:spcPts val="1200"/>
              </a:spcBef>
            </a:pPr>
            <a:r>
              <a:rPr lang="el-GR" sz="2200" b="1" dirty="0"/>
              <a:t>συνέχεια λύσης  </a:t>
            </a:r>
            <a:r>
              <a:rPr lang="el-GR" sz="2200" dirty="0"/>
              <a:t>Οι συναρτησιακές τιμές προέρχονται από κάποιο πολυώνυμο πρώτου βαθμού                 αφού οι πρώτες διαφορές είναι όλες ίσες μεταξύ τους.</a:t>
            </a:r>
          </a:p>
          <a:p>
            <a:pPr>
              <a:spcBef>
                <a:spcPts val="1200"/>
              </a:spcBef>
            </a:pPr>
            <a:r>
              <a:rPr lang="el-GR" sz="2200" dirty="0"/>
              <a:t>Επιπλέον, για αυτό το πολυώνυμο με βάση το Θεώρημα 4.2 πρέπει να ισχύει ότι:                               και επομένως θα είναι</a:t>
            </a:r>
          </a:p>
          <a:p>
            <a:pPr>
              <a:spcBef>
                <a:spcPts val="1200"/>
              </a:spcBef>
            </a:pPr>
            <a:r>
              <a:rPr lang="el-GR" sz="2200" dirty="0"/>
              <a:t>Μέχρι στιγμής έχουμε βρει ότι το ζητούμενο πολυώνυμο είναι της μορφής:</a:t>
            </a:r>
          </a:p>
          <a:p>
            <a:pPr>
              <a:spcBef>
                <a:spcPts val="1200"/>
              </a:spcBef>
            </a:pPr>
            <a:r>
              <a:rPr lang="el-GR" sz="2200" dirty="0"/>
              <a:t>Στη συνέχεια παρατηρούμε ότι οι συναρτησιακές τιμές               είναι όλες ίσες με </a:t>
            </a:r>
          </a:p>
          <a:p>
            <a:pPr>
              <a:spcBef>
                <a:spcPts val="1200"/>
              </a:spcBef>
            </a:pPr>
            <a:r>
              <a:rPr lang="el-GR" sz="2200" dirty="0"/>
              <a:t>Επομένως το ζητούμενο πολυώνυμο είναι το ακόλουθο:</a:t>
            </a:r>
          </a:p>
        </p:txBody>
      </p:sp>
      <p:graphicFrame>
        <p:nvGraphicFramePr>
          <p:cNvPr id="68610" name="Object 2"/>
          <p:cNvGraphicFramePr>
            <a:graphicFrameLocks noChangeAspect="1"/>
          </p:cNvGraphicFramePr>
          <p:nvPr/>
        </p:nvGraphicFramePr>
        <p:xfrm>
          <a:off x="4218159" y="1785915"/>
          <a:ext cx="979487" cy="409575"/>
        </p:xfrm>
        <a:graphic>
          <a:graphicData uri="http://schemas.openxmlformats.org/presentationml/2006/ole">
            <mc:AlternateContent xmlns:mc="http://schemas.openxmlformats.org/markup-compatibility/2006">
              <mc:Choice xmlns:v="urn:schemas-microsoft-com:vml" Requires="v">
                <p:oleObj name="Equation" r:id="rId2" imgW="545760" imgH="228600" progId="Equation.DSMT4">
                  <p:embed/>
                </p:oleObj>
              </mc:Choice>
              <mc:Fallback>
                <p:oleObj name="Equation" r:id="rId2" imgW="545760" imgH="228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159" y="1785915"/>
                        <a:ext cx="979487"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1" name="Object 3"/>
          <p:cNvGraphicFramePr>
            <a:graphicFrameLocks noChangeAspect="1"/>
          </p:cNvGraphicFramePr>
          <p:nvPr/>
        </p:nvGraphicFramePr>
        <p:xfrm>
          <a:off x="2452617" y="2935287"/>
          <a:ext cx="1897062" cy="457200"/>
        </p:xfrm>
        <a:graphic>
          <a:graphicData uri="http://schemas.openxmlformats.org/presentationml/2006/ole">
            <mc:AlternateContent xmlns:mc="http://schemas.openxmlformats.org/markup-compatibility/2006">
              <mc:Choice xmlns:v="urn:schemas-microsoft-com:vml" Requires="v">
                <p:oleObj name="Equation" r:id="rId4" imgW="1054080" imgH="253800" progId="Equation.DSMT4">
                  <p:embed/>
                </p:oleObj>
              </mc:Choice>
              <mc:Fallback>
                <p:oleObj name="Equation" r:id="rId4" imgW="105408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2617" y="2935287"/>
                        <a:ext cx="1897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2" name="Object 4"/>
          <p:cNvGraphicFramePr>
            <a:graphicFrameLocks noChangeAspect="1"/>
          </p:cNvGraphicFramePr>
          <p:nvPr/>
        </p:nvGraphicFramePr>
        <p:xfrm>
          <a:off x="6996640" y="2949642"/>
          <a:ext cx="911225" cy="409575"/>
        </p:xfrm>
        <a:graphic>
          <a:graphicData uri="http://schemas.openxmlformats.org/presentationml/2006/ole">
            <mc:AlternateContent xmlns:mc="http://schemas.openxmlformats.org/markup-compatibility/2006">
              <mc:Choice xmlns:v="urn:schemas-microsoft-com:vml" Requires="v">
                <p:oleObj name="Equation" r:id="rId6" imgW="507960" imgH="228600" progId="Equation.DSMT4">
                  <p:embed/>
                </p:oleObj>
              </mc:Choice>
              <mc:Fallback>
                <p:oleObj name="Equation" r:id="rId6" imgW="50796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96640" y="2949642"/>
                        <a:ext cx="9112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3" name="Object 5"/>
          <p:cNvGraphicFramePr>
            <a:graphicFrameLocks noChangeAspect="1"/>
          </p:cNvGraphicFramePr>
          <p:nvPr/>
        </p:nvGraphicFramePr>
        <p:xfrm>
          <a:off x="1906551" y="3748512"/>
          <a:ext cx="2354263" cy="457200"/>
        </p:xfrm>
        <a:graphic>
          <a:graphicData uri="http://schemas.openxmlformats.org/presentationml/2006/ole">
            <mc:AlternateContent xmlns:mc="http://schemas.openxmlformats.org/markup-compatibility/2006">
              <mc:Choice xmlns:v="urn:schemas-microsoft-com:vml" Requires="v">
                <p:oleObj name="Equation" r:id="rId8" imgW="1307880" imgH="253800" progId="Equation.DSMT4">
                  <p:embed/>
                </p:oleObj>
              </mc:Choice>
              <mc:Fallback>
                <p:oleObj name="Equation" r:id="rId8" imgW="130788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6551" y="3748512"/>
                        <a:ext cx="2354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4" name="Object 6"/>
          <p:cNvGraphicFramePr>
            <a:graphicFrameLocks noChangeAspect="1"/>
          </p:cNvGraphicFramePr>
          <p:nvPr/>
        </p:nvGraphicFramePr>
        <p:xfrm>
          <a:off x="7164423" y="4229877"/>
          <a:ext cx="1806575" cy="457200"/>
        </p:xfrm>
        <a:graphic>
          <a:graphicData uri="http://schemas.openxmlformats.org/presentationml/2006/ole">
            <mc:AlternateContent xmlns:mc="http://schemas.openxmlformats.org/markup-compatibility/2006">
              <mc:Choice xmlns:v="urn:schemas-microsoft-com:vml" Requires="v">
                <p:oleObj name="Equation" r:id="rId10" imgW="1002960" imgH="253800" progId="Equation.DSMT4">
                  <p:embed/>
                </p:oleObj>
              </mc:Choice>
              <mc:Fallback>
                <p:oleObj name="Equation" r:id="rId10" imgW="100296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64423" y="4229877"/>
                        <a:ext cx="180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5" name="Object 7"/>
          <p:cNvGraphicFramePr>
            <a:graphicFrameLocks noChangeAspect="1"/>
          </p:cNvGraphicFramePr>
          <p:nvPr/>
        </p:nvGraphicFramePr>
        <p:xfrm>
          <a:off x="2930511" y="4621993"/>
          <a:ext cx="619125" cy="320675"/>
        </p:xfrm>
        <a:graphic>
          <a:graphicData uri="http://schemas.openxmlformats.org/presentationml/2006/ole">
            <mc:AlternateContent xmlns:mc="http://schemas.openxmlformats.org/markup-compatibility/2006">
              <mc:Choice xmlns:v="urn:schemas-microsoft-com:vml" Requires="v">
                <p:oleObj name="Equation" r:id="rId12" imgW="342720" imgH="177480" progId="Equation.DSMT4">
                  <p:embed/>
                </p:oleObj>
              </mc:Choice>
              <mc:Fallback>
                <p:oleObj name="Equation" r:id="rId12" imgW="342720" imgH="17748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30511" y="4621993"/>
                        <a:ext cx="619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6" name="Object 8"/>
          <p:cNvGraphicFramePr>
            <a:graphicFrameLocks noChangeAspect="1"/>
          </p:cNvGraphicFramePr>
          <p:nvPr/>
        </p:nvGraphicFramePr>
        <p:xfrm>
          <a:off x="3257532" y="5564223"/>
          <a:ext cx="2605088" cy="457200"/>
        </p:xfrm>
        <a:graphic>
          <a:graphicData uri="http://schemas.openxmlformats.org/presentationml/2006/ole">
            <mc:AlternateContent xmlns:mc="http://schemas.openxmlformats.org/markup-compatibility/2006">
              <mc:Choice xmlns:v="urn:schemas-microsoft-com:vml" Requires="v">
                <p:oleObj name="Equation" r:id="rId14" imgW="1447560" imgH="253800" progId="Equation.DSMT4">
                  <p:embed/>
                </p:oleObj>
              </mc:Choice>
              <mc:Fallback>
                <p:oleObj name="Equation" r:id="rId14" imgW="144756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57532" y="5564223"/>
                        <a:ext cx="260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lstStyle/>
          <a:p>
            <a:r>
              <a:rPr lang="el-GR" dirty="0"/>
              <a:t>Εισαγωγή</a:t>
            </a:r>
          </a:p>
        </p:txBody>
      </p:sp>
      <p:graphicFrame>
        <p:nvGraphicFramePr>
          <p:cNvPr id="70658" name="Object 2"/>
          <p:cNvGraphicFramePr>
            <a:graphicFrameLocks noChangeAspect="1"/>
          </p:cNvGraphicFramePr>
          <p:nvPr/>
        </p:nvGraphicFramePr>
        <p:xfrm>
          <a:off x="568325" y="1092200"/>
          <a:ext cx="8007350" cy="5160963"/>
        </p:xfrm>
        <a:graphic>
          <a:graphicData uri="http://schemas.openxmlformats.org/presentationml/2006/ole">
            <mc:AlternateContent xmlns:mc="http://schemas.openxmlformats.org/markup-compatibility/2006">
              <mc:Choice xmlns:v="urn:schemas-microsoft-com:vml" Requires="v">
                <p:oleObj name="Equation" r:id="rId2" imgW="5003640" imgH="3225600" progId="Equation.DSMT4">
                  <p:embed/>
                </p:oleObj>
              </mc:Choice>
              <mc:Fallback>
                <p:oleObj name="Equation" r:id="rId2" imgW="5003640" imgH="3225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325" y="1092200"/>
                        <a:ext cx="8007350" cy="516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p:txBody>
          <a:bodyPr>
            <a:normAutofit fontScale="92500"/>
          </a:bodyPr>
          <a:lstStyle/>
          <a:p>
            <a:pPr>
              <a:spcBef>
                <a:spcPts val="600"/>
              </a:spcBef>
            </a:pPr>
            <a:r>
              <a:rPr lang="el-GR" sz="2400" dirty="0"/>
              <a:t>Είναι προφανές ότι αν υπάρχει σφάλμα σε μία ή περισσότερες συναρτησιακές τιμές, τότε το σφάλμα αυτό μεταδίδεται σε περισσότερες από μια τιμές του πίνακα διαφορών.</a:t>
            </a:r>
          </a:p>
          <a:p>
            <a:pPr>
              <a:spcBef>
                <a:spcPts val="1800"/>
              </a:spcBef>
            </a:pPr>
            <a:r>
              <a:rPr lang="el-GR" sz="2400" dirty="0"/>
              <a:t>Θα εξετάσουμε πώς μεταδίδεται το σφάλμα που έχει γίνει σε μία συναρτησιακή τιμή στον πίνακα διαφορών.</a:t>
            </a:r>
          </a:p>
          <a:p>
            <a:pPr lvl="1">
              <a:spcBef>
                <a:spcPts val="1000"/>
              </a:spcBef>
            </a:pPr>
            <a:r>
              <a:rPr lang="el-GR" sz="2200" dirty="0"/>
              <a:t>Θεωρούμε τις τιμές      μίας συνάρτησης            υπολογισμένες για διάφορες τιμές      της ανεξάρτητης μεταβλητής </a:t>
            </a:r>
          </a:p>
          <a:p>
            <a:pPr lvl="1">
              <a:spcBef>
                <a:spcPts val="1000"/>
              </a:spcBef>
            </a:pPr>
            <a:r>
              <a:rPr lang="el-GR" sz="2200" dirty="0"/>
              <a:t>Υποθέτουμε ότι σε μία από αυτές, έστω την      υπάρχει ένα σφάλμα </a:t>
            </a:r>
          </a:p>
          <a:p>
            <a:pPr lvl="1">
              <a:spcBef>
                <a:spcPts val="1000"/>
              </a:spcBef>
            </a:pPr>
            <a:r>
              <a:rPr lang="el-GR" sz="2200" dirty="0"/>
              <a:t>Ο παρακάτω πίνακας μας δείχνει πως μεταδίδεται το σφάλμα αυτό.</a:t>
            </a:r>
          </a:p>
          <a:p>
            <a:pPr lvl="1">
              <a:spcBef>
                <a:spcPts val="1000"/>
              </a:spcBef>
            </a:pPr>
            <a:r>
              <a:rPr lang="el-GR" sz="2200" dirty="0"/>
              <a:t>Ο πίνακας δεν περιέχει τις τιμές των διαφορών. Σε έναν πίνακα διαφορών τα σφάλματα αυτά πρέπει να προστεθούν στις αντίστοιχες τιμές.</a:t>
            </a:r>
          </a:p>
        </p:txBody>
      </p:sp>
      <p:graphicFrame>
        <p:nvGraphicFramePr>
          <p:cNvPr id="88065" name="Object 1"/>
          <p:cNvGraphicFramePr>
            <a:graphicFrameLocks noChangeAspect="1"/>
          </p:cNvGraphicFramePr>
          <p:nvPr/>
        </p:nvGraphicFramePr>
        <p:xfrm>
          <a:off x="3358377" y="3475803"/>
          <a:ext cx="247650" cy="371475"/>
        </p:xfrm>
        <a:graphic>
          <a:graphicData uri="http://schemas.openxmlformats.org/presentationml/2006/ole">
            <mc:AlternateContent xmlns:mc="http://schemas.openxmlformats.org/markup-compatibility/2006">
              <mc:Choice xmlns:v="urn:schemas-microsoft-com:vml" Requires="v">
                <p:oleObj name="Equation" r:id="rId2" imgW="152280" imgH="228600" progId="Equation.DSMT4">
                  <p:embed/>
                </p:oleObj>
              </mc:Choice>
              <mc:Fallback>
                <p:oleObj name="Equation" r:id="rId2" imgW="152280" imgH="2286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8377" y="3475803"/>
                        <a:ext cx="2476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6" name="Object 2"/>
          <p:cNvGraphicFramePr>
            <a:graphicFrameLocks noChangeAspect="1"/>
          </p:cNvGraphicFramePr>
          <p:nvPr/>
        </p:nvGraphicFramePr>
        <p:xfrm>
          <a:off x="5484825" y="3466278"/>
          <a:ext cx="604838" cy="417513"/>
        </p:xfrm>
        <a:graphic>
          <a:graphicData uri="http://schemas.openxmlformats.org/presentationml/2006/ole">
            <mc:AlternateContent xmlns:mc="http://schemas.openxmlformats.org/markup-compatibility/2006">
              <mc:Choice xmlns:v="urn:schemas-microsoft-com:vml" Requires="v">
                <p:oleObj name="Equation" r:id="rId4" imgW="368280" imgH="253800" progId="Equation.DSMT4">
                  <p:embed/>
                </p:oleObj>
              </mc:Choice>
              <mc:Fallback>
                <p:oleObj name="Equation" r:id="rId4" imgW="368280" imgH="2538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4825" y="3466278"/>
                        <a:ext cx="604838"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7" name="Object 3"/>
          <p:cNvGraphicFramePr>
            <a:graphicFrameLocks noChangeAspect="1"/>
          </p:cNvGraphicFramePr>
          <p:nvPr/>
        </p:nvGraphicFramePr>
        <p:xfrm>
          <a:off x="2911456" y="3765416"/>
          <a:ext cx="273050" cy="409575"/>
        </p:xfrm>
        <a:graphic>
          <a:graphicData uri="http://schemas.openxmlformats.org/presentationml/2006/ole">
            <mc:AlternateContent xmlns:mc="http://schemas.openxmlformats.org/markup-compatibility/2006">
              <mc:Choice xmlns:v="urn:schemas-microsoft-com:vml" Requires="v">
                <p:oleObj name="Equation" r:id="rId6" imgW="152280" imgH="228600" progId="Equation.DSMT4">
                  <p:embed/>
                </p:oleObj>
              </mc:Choice>
              <mc:Fallback>
                <p:oleObj name="Equation" r:id="rId6" imgW="152280" imgH="2286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1456" y="3765416"/>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8" name="Object 4"/>
          <p:cNvGraphicFramePr>
            <a:graphicFrameLocks noChangeAspect="1"/>
          </p:cNvGraphicFramePr>
          <p:nvPr/>
        </p:nvGraphicFramePr>
        <p:xfrm>
          <a:off x="6254776" y="3874337"/>
          <a:ext cx="252413" cy="231775"/>
        </p:xfrm>
        <a:graphic>
          <a:graphicData uri="http://schemas.openxmlformats.org/presentationml/2006/ole">
            <mc:AlternateContent xmlns:mc="http://schemas.openxmlformats.org/markup-compatibility/2006">
              <mc:Choice xmlns:v="urn:schemas-microsoft-com:vml" Requires="v">
                <p:oleObj name="Equation" r:id="rId8" imgW="152280" imgH="139680" progId="Equation.DSMT4">
                  <p:embed/>
                </p:oleObj>
              </mc:Choice>
              <mc:Fallback>
                <p:oleObj name="Equation" r:id="rId8" imgW="152280" imgH="1396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54776" y="3874337"/>
                        <a:ext cx="25241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9" name="Object 5"/>
          <p:cNvGraphicFramePr>
            <a:graphicFrameLocks noChangeAspect="1"/>
          </p:cNvGraphicFramePr>
          <p:nvPr/>
        </p:nvGraphicFramePr>
        <p:xfrm>
          <a:off x="5849955" y="4195773"/>
          <a:ext cx="247650" cy="371475"/>
        </p:xfrm>
        <a:graphic>
          <a:graphicData uri="http://schemas.openxmlformats.org/presentationml/2006/ole">
            <mc:AlternateContent xmlns:mc="http://schemas.openxmlformats.org/markup-compatibility/2006">
              <mc:Choice xmlns:v="urn:schemas-microsoft-com:vml" Requires="v">
                <p:oleObj name="Equation" r:id="rId10" imgW="152280" imgH="228600" progId="Equation.DSMT4">
                  <p:embed/>
                </p:oleObj>
              </mc:Choice>
              <mc:Fallback>
                <p:oleObj name="Equation" r:id="rId10" imgW="152280" imgH="2286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49955" y="4195773"/>
                        <a:ext cx="2476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70" name="Object 6"/>
          <p:cNvGraphicFramePr>
            <a:graphicFrameLocks noChangeAspect="1"/>
          </p:cNvGraphicFramePr>
          <p:nvPr/>
        </p:nvGraphicFramePr>
        <p:xfrm>
          <a:off x="8336017" y="4287275"/>
          <a:ext cx="252413" cy="231775"/>
        </p:xfrm>
        <a:graphic>
          <a:graphicData uri="http://schemas.openxmlformats.org/presentationml/2006/ole">
            <mc:AlternateContent xmlns:mc="http://schemas.openxmlformats.org/markup-compatibility/2006">
              <mc:Choice xmlns:v="urn:schemas-microsoft-com:vml" Requires="v">
                <p:oleObj name="Equation" r:id="rId12" imgW="152280" imgH="139680" progId="Equation.DSMT4">
                  <p:embed/>
                </p:oleObj>
              </mc:Choice>
              <mc:Fallback>
                <p:oleObj name="Equation" r:id="rId12" imgW="152280" imgH="1396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36017" y="4287275"/>
                        <a:ext cx="25241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normAutofit fontScale="90000"/>
          </a:bodyPr>
          <a:lstStyle/>
          <a:p>
            <a:r>
              <a:rPr lang="el-GR" dirty="0"/>
              <a:t>Μετάδοση σφαλμάτων σε πίνακα διαφορών</a:t>
            </a:r>
          </a:p>
        </p:txBody>
      </p:sp>
      <p:graphicFrame>
        <p:nvGraphicFramePr>
          <p:cNvPr id="89090" name="Object 2"/>
          <p:cNvGraphicFramePr>
            <a:graphicFrameLocks noChangeAspect="1"/>
          </p:cNvGraphicFramePr>
          <p:nvPr/>
        </p:nvGraphicFramePr>
        <p:xfrm>
          <a:off x="1289844" y="1712889"/>
          <a:ext cx="6564313" cy="4164013"/>
        </p:xfrm>
        <a:graphic>
          <a:graphicData uri="http://schemas.openxmlformats.org/presentationml/2006/ole">
            <mc:AlternateContent xmlns:mc="http://schemas.openxmlformats.org/markup-compatibility/2006">
              <mc:Choice xmlns:v="urn:schemas-microsoft-com:vml" Requires="v">
                <p:oleObj name="Equation" r:id="rId2" imgW="3644640" imgH="2311200" progId="Equation.DSMT4">
                  <p:embed/>
                </p:oleObj>
              </mc:Choice>
              <mc:Fallback>
                <p:oleObj name="Equation" r:id="rId2" imgW="3644640" imgH="23112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9844" y="1712889"/>
                        <a:ext cx="6564313" cy="416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p:txBody>
          <a:bodyPr>
            <a:normAutofit/>
          </a:bodyPr>
          <a:lstStyle/>
          <a:p>
            <a:pPr>
              <a:buNone/>
            </a:pPr>
            <a:r>
              <a:rPr lang="el-GR" sz="2200" b="1" dirty="0"/>
              <a:t>Παρατηρήσεις</a:t>
            </a:r>
          </a:p>
          <a:p>
            <a:pPr>
              <a:spcBef>
                <a:spcPts val="1800"/>
              </a:spcBef>
            </a:pPr>
            <a:r>
              <a:rPr lang="en-US" sz="2200" dirty="0"/>
              <a:t>O</a:t>
            </a:r>
            <a:r>
              <a:rPr lang="el-GR" sz="2200" dirty="0"/>
              <a:t>ι συντελεστές του μεταδιδόμενου σφάλματος για κάθε διαφορά συμπίπτουν με τους συντελεστές του αναπτύγματος του διωνύμου του </a:t>
            </a:r>
            <a:r>
              <a:rPr lang="en-US" sz="2200" dirty="0"/>
              <a:t>Newton.</a:t>
            </a:r>
          </a:p>
          <a:p>
            <a:pPr>
              <a:spcBef>
                <a:spcPts val="1800"/>
              </a:spcBef>
            </a:pPr>
            <a:r>
              <a:rPr lang="el-GR" sz="2200" dirty="0"/>
              <a:t>Όταν οι συναρτησιακές τιμές προέρχονται από ένα πολυώνυμο, τότε το μεμονωμένο σφάλμα θα αντιστοιχεί σε εκείνη την τιμή της συνάρτησης που βρίσκεται στην ίδια οριζόντια γραμμή με τη διαφορά που έχει το μεγαλύτερο απόλυτο σφάλμα.</a:t>
            </a:r>
          </a:p>
          <a:p>
            <a:pPr lvl="1">
              <a:spcBef>
                <a:spcPts val="1800"/>
              </a:spcBef>
            </a:pPr>
            <a:r>
              <a:rPr lang="el-GR" sz="1800" dirty="0"/>
              <a:t>Αν υπάρχουν δύο διαφορές με το μεγαλύτερο απόλυτο σφάλμα, τότε το μεμονωμένο σφάλμα θα αντιστοιχεί σε εκείνη την τιμή της συνάρτησης που βρίσκεται ανάμεσα σε αυτές τις διαφορές.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p:txBody>
          <a:bodyPr>
            <a:normAutofit/>
          </a:bodyPr>
          <a:lstStyle/>
          <a:p>
            <a:pPr>
              <a:buNone/>
            </a:pPr>
            <a:r>
              <a:rPr lang="el-GR" sz="2200" b="1" dirty="0"/>
              <a:t>	Εφαρμογή</a:t>
            </a:r>
            <a:r>
              <a:rPr lang="el-GR" sz="2200" dirty="0"/>
              <a:t>  Θα εξετάσουμε τη συμπεριφορά των τιμών στον πίνακα διαφορών, όταν οι συναρτησιακές τιμές προέρχονται από το πολυώνυμο                                            παίρνοντας τιμές στα σημεία                          και θεωρώντας ότι, όταν το               η αντίστοιχη τιμή έχει ένα σφάλμα </a:t>
            </a:r>
          </a:p>
          <a:p>
            <a:pPr>
              <a:spcBef>
                <a:spcPts val="1200"/>
              </a:spcBef>
              <a:buNone/>
            </a:pPr>
            <a:r>
              <a:rPr lang="el-GR" sz="2200" dirty="0"/>
              <a:t>	Με βάση τη συμπεριφορά των τιμών στον πίνακα διαφορών θα γίνουν εμφανή η προέλευση και η τιμή του σφάλματος.</a:t>
            </a:r>
          </a:p>
          <a:p>
            <a:pPr>
              <a:spcBef>
                <a:spcPts val="2400"/>
              </a:spcBef>
              <a:buNone/>
            </a:pPr>
            <a:r>
              <a:rPr lang="el-GR" sz="2200" b="1" dirty="0"/>
              <a:t>	Λύση: </a:t>
            </a:r>
            <a:r>
              <a:rPr lang="el-GR" sz="2200" dirty="0"/>
              <a:t>Για τις τιμές                                  βρίσκουμε τις αντίστοιχες τιμές            και λαμβάνουμε υπόψη το σφάλμα στην              δηλαδή αντί για                               παίρνουμε </a:t>
            </a:r>
          </a:p>
          <a:p>
            <a:pPr>
              <a:spcBef>
                <a:spcPts val="1200"/>
              </a:spcBef>
              <a:buNone/>
            </a:pPr>
            <a:r>
              <a:rPr lang="el-GR" sz="2200" dirty="0"/>
              <a:t>	Με βάση αυτά σχηματίζουμε τον παρακάτω πίνακα διαφορών</a:t>
            </a:r>
            <a:r>
              <a:rPr lang="en-US" sz="2200" dirty="0"/>
              <a:t>.</a:t>
            </a:r>
            <a:endParaRPr lang="el-GR" sz="2200" dirty="0"/>
          </a:p>
          <a:p>
            <a:pPr>
              <a:buNone/>
            </a:pPr>
            <a:endParaRPr lang="el-GR" sz="2200" dirty="0"/>
          </a:p>
        </p:txBody>
      </p:sp>
      <p:graphicFrame>
        <p:nvGraphicFramePr>
          <p:cNvPr id="90114" name="Object 2"/>
          <p:cNvGraphicFramePr>
            <a:graphicFrameLocks noChangeAspect="1"/>
          </p:cNvGraphicFramePr>
          <p:nvPr/>
        </p:nvGraphicFramePr>
        <p:xfrm>
          <a:off x="2600298" y="2107836"/>
          <a:ext cx="2720975" cy="457200"/>
        </p:xfrm>
        <a:graphic>
          <a:graphicData uri="http://schemas.openxmlformats.org/presentationml/2006/ole">
            <mc:AlternateContent xmlns:mc="http://schemas.openxmlformats.org/markup-compatibility/2006">
              <mc:Choice xmlns:v="urn:schemas-microsoft-com:vml" Requires="v">
                <p:oleObj name="Equation" r:id="rId2" imgW="1511280" imgH="253800" progId="Equation.DSMT4">
                  <p:embed/>
                </p:oleObj>
              </mc:Choice>
              <mc:Fallback>
                <p:oleObj name="Equation" r:id="rId2" imgW="15112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298" y="2107836"/>
                        <a:ext cx="2720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5" name="Object 3"/>
          <p:cNvGraphicFramePr>
            <a:graphicFrameLocks noChangeAspect="1"/>
          </p:cNvGraphicFramePr>
          <p:nvPr/>
        </p:nvGraphicFramePr>
        <p:xfrm>
          <a:off x="1754170" y="2432758"/>
          <a:ext cx="1576388" cy="457200"/>
        </p:xfrm>
        <a:graphic>
          <a:graphicData uri="http://schemas.openxmlformats.org/presentationml/2006/ole">
            <mc:AlternateContent xmlns:mc="http://schemas.openxmlformats.org/markup-compatibility/2006">
              <mc:Choice xmlns:v="urn:schemas-microsoft-com:vml" Requires="v">
                <p:oleObj name="Equation" r:id="rId4" imgW="876240" imgH="253800" progId="Equation.DSMT4">
                  <p:embed/>
                </p:oleObj>
              </mc:Choice>
              <mc:Fallback>
                <p:oleObj name="Equation" r:id="rId4" imgW="87624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4170" y="2432758"/>
                        <a:ext cx="157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6" name="Object 4"/>
          <p:cNvGraphicFramePr>
            <a:graphicFrameLocks noChangeAspect="1"/>
          </p:cNvGraphicFramePr>
          <p:nvPr/>
        </p:nvGraphicFramePr>
        <p:xfrm>
          <a:off x="6507189" y="2486845"/>
          <a:ext cx="911225" cy="341312"/>
        </p:xfrm>
        <a:graphic>
          <a:graphicData uri="http://schemas.openxmlformats.org/presentationml/2006/ole">
            <mc:AlternateContent xmlns:mc="http://schemas.openxmlformats.org/markup-compatibility/2006">
              <mc:Choice xmlns:v="urn:schemas-microsoft-com:vml" Requires="v">
                <p:oleObj name="Equation" r:id="rId6" imgW="507960" imgH="190440" progId="Equation.DSMT4">
                  <p:embed/>
                </p:oleObj>
              </mc:Choice>
              <mc:Fallback>
                <p:oleObj name="Equation" r:id="rId6" imgW="507960" imgH="1904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7189" y="2486845"/>
                        <a:ext cx="9112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7" name="Object 5"/>
          <p:cNvGraphicFramePr>
            <a:graphicFrameLocks noChangeAspect="1"/>
          </p:cNvGraphicFramePr>
          <p:nvPr/>
        </p:nvGraphicFramePr>
        <p:xfrm>
          <a:off x="4674843" y="2811522"/>
          <a:ext cx="1166813" cy="320675"/>
        </p:xfrm>
        <a:graphic>
          <a:graphicData uri="http://schemas.openxmlformats.org/presentationml/2006/ole">
            <mc:AlternateContent xmlns:mc="http://schemas.openxmlformats.org/markup-compatibility/2006">
              <mc:Choice xmlns:v="urn:schemas-microsoft-com:vml" Requires="v">
                <p:oleObj name="Equation" r:id="rId8" imgW="647640" imgH="177480" progId="Equation.DSMT4">
                  <p:embed/>
                </p:oleObj>
              </mc:Choice>
              <mc:Fallback>
                <p:oleObj name="Equation" r:id="rId8" imgW="647640" imgH="1774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4843" y="2811522"/>
                        <a:ext cx="11668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8" name="Object 6"/>
          <p:cNvGraphicFramePr>
            <a:graphicFrameLocks noChangeAspect="1"/>
          </p:cNvGraphicFramePr>
          <p:nvPr/>
        </p:nvGraphicFramePr>
        <p:xfrm>
          <a:off x="3072647" y="4278738"/>
          <a:ext cx="2030413" cy="342900"/>
        </p:xfrm>
        <a:graphic>
          <a:graphicData uri="http://schemas.openxmlformats.org/presentationml/2006/ole">
            <mc:AlternateContent xmlns:mc="http://schemas.openxmlformats.org/markup-compatibility/2006">
              <mc:Choice xmlns:v="urn:schemas-microsoft-com:vml" Requires="v">
                <p:oleObj name="Equation" r:id="rId10" imgW="1130040" imgH="190440" progId="Equation.DSMT4">
                  <p:embed/>
                </p:oleObj>
              </mc:Choice>
              <mc:Fallback>
                <p:oleObj name="Equation" r:id="rId10" imgW="1130040" imgH="1904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72647" y="4278738"/>
                        <a:ext cx="2030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9" name="Object 7"/>
          <p:cNvGraphicFramePr>
            <a:graphicFrameLocks noChangeAspect="1"/>
          </p:cNvGraphicFramePr>
          <p:nvPr/>
        </p:nvGraphicFramePr>
        <p:xfrm>
          <a:off x="1515299" y="4570842"/>
          <a:ext cx="661988" cy="455613"/>
        </p:xfrm>
        <a:graphic>
          <a:graphicData uri="http://schemas.openxmlformats.org/presentationml/2006/ole">
            <mc:AlternateContent xmlns:mc="http://schemas.openxmlformats.org/markup-compatibility/2006">
              <mc:Choice xmlns:v="urn:schemas-microsoft-com:vml" Requires="v">
                <p:oleObj name="Equation" r:id="rId12" imgW="368280" imgH="253800" progId="Equation.DSMT4">
                  <p:embed/>
                </p:oleObj>
              </mc:Choice>
              <mc:Fallback>
                <p:oleObj name="Equation" r:id="rId12" imgW="36828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15299" y="4570842"/>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20" name="Object 8"/>
          <p:cNvGraphicFramePr>
            <a:graphicFrameLocks noChangeAspect="1"/>
          </p:cNvGraphicFramePr>
          <p:nvPr/>
        </p:nvGraphicFramePr>
        <p:xfrm>
          <a:off x="6899320" y="4570842"/>
          <a:ext cx="958850" cy="455613"/>
        </p:xfrm>
        <a:graphic>
          <a:graphicData uri="http://schemas.openxmlformats.org/presentationml/2006/ole">
            <mc:AlternateContent xmlns:mc="http://schemas.openxmlformats.org/markup-compatibility/2006">
              <mc:Choice xmlns:v="urn:schemas-microsoft-com:vml" Requires="v">
                <p:oleObj name="Equation" r:id="rId14" imgW="533160" imgH="253800" progId="Equation.DSMT4">
                  <p:embed/>
                </p:oleObj>
              </mc:Choice>
              <mc:Fallback>
                <p:oleObj name="Equation" r:id="rId14" imgW="53316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99320" y="4570842"/>
                        <a:ext cx="95885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21" name="Object 9"/>
          <p:cNvGraphicFramePr>
            <a:graphicFrameLocks noChangeAspect="1"/>
          </p:cNvGraphicFramePr>
          <p:nvPr/>
        </p:nvGraphicFramePr>
        <p:xfrm>
          <a:off x="2754659" y="4913685"/>
          <a:ext cx="1897063" cy="457200"/>
        </p:xfrm>
        <a:graphic>
          <a:graphicData uri="http://schemas.openxmlformats.org/presentationml/2006/ole">
            <mc:AlternateContent xmlns:mc="http://schemas.openxmlformats.org/markup-compatibility/2006">
              <mc:Choice xmlns:v="urn:schemas-microsoft-com:vml" Requires="v">
                <p:oleObj name="Equation" r:id="rId16" imgW="1054080" imgH="253800" progId="Equation.DSMT4">
                  <p:embed/>
                </p:oleObj>
              </mc:Choice>
              <mc:Fallback>
                <p:oleObj name="Equation" r:id="rId16" imgW="1054080" imgH="25380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54659" y="4913685"/>
                        <a:ext cx="189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22" name="Object 10"/>
          <p:cNvGraphicFramePr>
            <a:graphicFrameLocks noChangeAspect="1"/>
          </p:cNvGraphicFramePr>
          <p:nvPr/>
        </p:nvGraphicFramePr>
        <p:xfrm>
          <a:off x="5965871" y="4909398"/>
          <a:ext cx="1965325" cy="457200"/>
        </p:xfrm>
        <a:graphic>
          <a:graphicData uri="http://schemas.openxmlformats.org/presentationml/2006/ole">
            <mc:AlternateContent xmlns:mc="http://schemas.openxmlformats.org/markup-compatibility/2006">
              <mc:Choice xmlns:v="urn:schemas-microsoft-com:vml" Requires="v">
                <p:oleObj name="Equation" r:id="rId18" imgW="1091880" imgH="253800" progId="Equation.DSMT4">
                  <p:embed/>
                </p:oleObj>
              </mc:Choice>
              <mc:Fallback>
                <p:oleObj name="Equation" r:id="rId18" imgW="1091880" imgH="25380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965871" y="4909398"/>
                        <a:ext cx="196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2"/>
          <p:cNvGraphicFramePr>
            <a:graphicFrameLocks noChangeAspect="1"/>
          </p:cNvGraphicFramePr>
          <p:nvPr/>
        </p:nvGraphicFramePr>
        <p:xfrm>
          <a:off x="1943100" y="142830"/>
          <a:ext cx="4883150" cy="5972175"/>
        </p:xfrm>
        <a:graphic>
          <a:graphicData uri="http://schemas.openxmlformats.org/presentationml/2006/ole">
            <mc:AlternateContent xmlns:mc="http://schemas.openxmlformats.org/markup-compatibility/2006">
              <mc:Choice xmlns:v="urn:schemas-microsoft-com:vml" Requires="v">
                <p:oleObj name="Equation" r:id="rId2" imgW="3759120" imgH="4597200" progId="Equation.DSMT4">
                  <p:embed/>
                </p:oleObj>
              </mc:Choice>
              <mc:Fallback>
                <p:oleObj name="Equation" r:id="rId2" imgW="3759120" imgH="45972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00" y="142830"/>
                        <a:ext cx="4883150" cy="597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p:txBody>
          <a:bodyPr>
            <a:normAutofit/>
          </a:bodyPr>
          <a:lstStyle/>
          <a:p>
            <a:pPr>
              <a:buNone/>
            </a:pPr>
            <a:r>
              <a:rPr lang="el-GR" sz="2200" b="1" dirty="0"/>
              <a:t>συνέχεια λύσης  </a:t>
            </a:r>
          </a:p>
          <a:p>
            <a:r>
              <a:rPr lang="el-GR" sz="2200" dirty="0"/>
              <a:t>Εφόσον οι διαφορές τέταρτης τάξης δεν είναι όλες ίσες με το μηδέν , τότε αυτές θα πρέπει να είναι πολλαπλάσιες των </a:t>
            </a:r>
            <a:r>
              <a:rPr lang="el-GR" sz="2200" dirty="0" err="1"/>
              <a:t>διωνυμικών</a:t>
            </a:r>
            <a:r>
              <a:rPr lang="el-GR" sz="2200" dirty="0"/>
              <a:t> συντελεστών </a:t>
            </a:r>
          </a:p>
          <a:p>
            <a:pPr>
              <a:spcBef>
                <a:spcPts val="1800"/>
              </a:spcBef>
            </a:pPr>
            <a:r>
              <a:rPr lang="el-GR" sz="2200" dirty="0"/>
              <a:t>Με βάση αυτό μπορούμε να υπολογίσουμε το σφάλμα ως εξής:</a:t>
            </a:r>
          </a:p>
          <a:p>
            <a:pPr lvl="1">
              <a:spcBef>
                <a:spcPts val="1200"/>
              </a:spcBef>
            </a:pPr>
            <a:r>
              <a:rPr lang="el-GR" sz="2200" dirty="0"/>
              <a:t>Αφού έχουμε τιμή στην τέταρτης τάξης διαφορά              τότε θα πρέπει να ισχύει                         δηλαδή το σφάλμα είναι</a:t>
            </a:r>
          </a:p>
          <a:p>
            <a:pPr lvl="1">
              <a:spcBef>
                <a:spcPts val="1200"/>
              </a:spcBef>
            </a:pPr>
            <a:r>
              <a:rPr lang="el-GR" sz="2200" dirty="0"/>
              <a:t>Αφού έχουμε μία διαφορά που έχει το μεγαλύτερο απόλυτο σφάλμα              τότε το μεμονωμένο σφάλμα αντιστοιχεί σε εκείνη την τιμή της συνάρτησης που βρίσκεται στην ίδια οριζόντια γραμμή με τη διαφορά αυτή και επομένως αντιστοιχεί στην </a:t>
            </a:r>
          </a:p>
        </p:txBody>
      </p:sp>
      <p:graphicFrame>
        <p:nvGraphicFramePr>
          <p:cNvPr id="92162" name="Object 2"/>
          <p:cNvGraphicFramePr>
            <a:graphicFrameLocks noChangeAspect="1"/>
          </p:cNvGraphicFramePr>
          <p:nvPr/>
        </p:nvGraphicFramePr>
        <p:xfrm>
          <a:off x="3838593" y="2490053"/>
          <a:ext cx="2011362" cy="457200"/>
        </p:xfrm>
        <a:graphic>
          <a:graphicData uri="http://schemas.openxmlformats.org/presentationml/2006/ole">
            <mc:AlternateContent xmlns:mc="http://schemas.openxmlformats.org/markup-compatibility/2006">
              <mc:Choice xmlns:v="urn:schemas-microsoft-com:vml" Requires="v">
                <p:oleObj name="Equation" r:id="rId2" imgW="1117440" imgH="253800" progId="Equation.DSMT4">
                  <p:embed/>
                </p:oleObj>
              </mc:Choice>
              <mc:Fallback>
                <p:oleObj name="Equation" r:id="rId2" imgW="111744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593" y="2490053"/>
                        <a:ext cx="2011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63" name="Object 3"/>
          <p:cNvGraphicFramePr>
            <a:graphicFrameLocks noChangeAspect="1"/>
          </p:cNvGraphicFramePr>
          <p:nvPr/>
        </p:nvGraphicFramePr>
        <p:xfrm>
          <a:off x="6872319" y="3598863"/>
          <a:ext cx="777875" cy="344487"/>
        </p:xfrm>
        <a:graphic>
          <a:graphicData uri="http://schemas.openxmlformats.org/presentationml/2006/ole">
            <mc:AlternateContent xmlns:mc="http://schemas.openxmlformats.org/markup-compatibility/2006">
              <mc:Choice xmlns:v="urn:schemas-microsoft-com:vml" Requires="v">
                <p:oleObj name="Equation" r:id="rId4" imgW="431640" imgH="190440" progId="Equation.DSMT4">
                  <p:embed/>
                </p:oleObj>
              </mc:Choice>
              <mc:Fallback>
                <p:oleObj name="Equation" r:id="rId4" imgW="431640" imgH="1904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2319" y="3598863"/>
                        <a:ext cx="777875"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64" name="Object 4"/>
          <p:cNvGraphicFramePr>
            <a:graphicFrameLocks noChangeAspect="1"/>
          </p:cNvGraphicFramePr>
          <p:nvPr/>
        </p:nvGraphicFramePr>
        <p:xfrm>
          <a:off x="3245266" y="3940182"/>
          <a:ext cx="1482725" cy="341313"/>
        </p:xfrm>
        <a:graphic>
          <a:graphicData uri="http://schemas.openxmlformats.org/presentationml/2006/ole">
            <mc:AlternateContent xmlns:mc="http://schemas.openxmlformats.org/markup-compatibility/2006">
              <mc:Choice xmlns:v="urn:schemas-microsoft-com:vml" Requires="v">
                <p:oleObj name="Equation" r:id="rId6" imgW="825480" imgH="190440" progId="Equation.DSMT4">
                  <p:embed/>
                </p:oleObj>
              </mc:Choice>
              <mc:Fallback>
                <p:oleObj name="Equation" r:id="rId6" imgW="825480" imgH="1904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5266" y="3940182"/>
                        <a:ext cx="148272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65" name="Object 5"/>
          <p:cNvGraphicFramePr>
            <a:graphicFrameLocks noChangeAspect="1"/>
          </p:cNvGraphicFramePr>
          <p:nvPr/>
        </p:nvGraphicFramePr>
        <p:xfrm>
          <a:off x="7604182" y="3933486"/>
          <a:ext cx="1166813" cy="320675"/>
        </p:xfrm>
        <a:graphic>
          <a:graphicData uri="http://schemas.openxmlformats.org/presentationml/2006/ole">
            <mc:AlternateContent xmlns:mc="http://schemas.openxmlformats.org/markup-compatibility/2006">
              <mc:Choice xmlns:v="urn:schemas-microsoft-com:vml" Requires="v">
                <p:oleObj name="Equation" r:id="rId8" imgW="647640" imgH="177480" progId="Equation.DSMT4">
                  <p:embed/>
                </p:oleObj>
              </mc:Choice>
              <mc:Fallback>
                <p:oleObj name="Equation" r:id="rId8" imgW="647640" imgH="1774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04182" y="3933486"/>
                        <a:ext cx="11668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66" name="Object 6"/>
          <p:cNvGraphicFramePr>
            <a:graphicFrameLocks noChangeAspect="1"/>
          </p:cNvGraphicFramePr>
          <p:nvPr/>
        </p:nvGraphicFramePr>
        <p:xfrm>
          <a:off x="2271681" y="4763346"/>
          <a:ext cx="773113" cy="341313"/>
        </p:xfrm>
        <a:graphic>
          <a:graphicData uri="http://schemas.openxmlformats.org/presentationml/2006/ole">
            <mc:AlternateContent xmlns:mc="http://schemas.openxmlformats.org/markup-compatibility/2006">
              <mc:Choice xmlns:v="urn:schemas-microsoft-com:vml" Requires="v">
                <p:oleObj name="Equation" r:id="rId10" imgW="431640" imgH="190440" progId="Equation.DSMT4">
                  <p:embed/>
                </p:oleObj>
              </mc:Choice>
              <mc:Fallback>
                <p:oleObj name="Equation" r:id="rId10" imgW="431640" imgH="1904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71681" y="4763346"/>
                        <a:ext cx="773113"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67" name="Object 7"/>
          <p:cNvGraphicFramePr>
            <a:graphicFrameLocks noChangeAspect="1"/>
          </p:cNvGraphicFramePr>
          <p:nvPr/>
        </p:nvGraphicFramePr>
        <p:xfrm>
          <a:off x="3184506" y="5726076"/>
          <a:ext cx="935038" cy="457200"/>
        </p:xfrm>
        <a:graphic>
          <a:graphicData uri="http://schemas.openxmlformats.org/presentationml/2006/ole">
            <mc:AlternateContent xmlns:mc="http://schemas.openxmlformats.org/markup-compatibility/2006">
              <mc:Choice xmlns:v="urn:schemas-microsoft-com:vml" Requires="v">
                <p:oleObj name="Equation" r:id="rId12" imgW="520560" imgH="253800" progId="Equation.DSMT4">
                  <p:embed/>
                </p:oleObj>
              </mc:Choice>
              <mc:Fallback>
                <p:oleObj name="Equation" r:id="rId12" imgW="52056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84506" y="5726076"/>
                        <a:ext cx="935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Σφάλματα στρογγυλοποίησης συναρτησιακών τιμών </a:t>
            </a:r>
            <a:endParaRPr lang="el-GR" sz="2200" dirty="0"/>
          </a:p>
          <a:p>
            <a:r>
              <a:rPr lang="el-GR" sz="2200" dirty="0"/>
              <a:t>Υποθέτουμε ότι οι συναρτησιακές τιμές είναι υπολογισμένες σε </a:t>
            </a:r>
            <a:r>
              <a:rPr lang="el-GR" sz="2200" dirty="0" err="1"/>
              <a:t>ισαπέχοντα</a:t>
            </a:r>
            <a:r>
              <a:rPr lang="el-GR" sz="2200" dirty="0"/>
              <a:t> σημεία και έχουν στρογγυλοποιηθεί σε     δεκαδικά ψηφία.</a:t>
            </a:r>
          </a:p>
          <a:p>
            <a:pPr>
              <a:spcBef>
                <a:spcPts val="1800"/>
              </a:spcBef>
            </a:pPr>
            <a:r>
              <a:rPr lang="el-GR" sz="2200" dirty="0"/>
              <a:t>Δηλαδή, αν        δηλώνει το σφάλμα στρογγυλοποίησης που αντιστοιχεί στην ακριβή συναρτησιακή τιμή       με αντίστοιχη προσεγγιστική τιμή       ισχύει:</a:t>
            </a:r>
          </a:p>
          <a:p>
            <a:pPr>
              <a:buNone/>
            </a:pPr>
            <a:endParaRPr lang="el-GR" sz="2200" dirty="0"/>
          </a:p>
        </p:txBody>
      </p:sp>
      <p:graphicFrame>
        <p:nvGraphicFramePr>
          <p:cNvPr id="93186" name="Object 2"/>
          <p:cNvGraphicFramePr>
            <a:graphicFrameLocks noChangeAspect="1"/>
          </p:cNvGraphicFramePr>
          <p:nvPr/>
        </p:nvGraphicFramePr>
        <p:xfrm>
          <a:off x="6775001" y="2217375"/>
          <a:ext cx="230188" cy="322263"/>
        </p:xfrm>
        <a:graphic>
          <a:graphicData uri="http://schemas.openxmlformats.org/presentationml/2006/ole">
            <mc:AlternateContent xmlns:mc="http://schemas.openxmlformats.org/markup-compatibility/2006">
              <mc:Choice xmlns:v="urn:schemas-microsoft-com:vml" Requires="v">
                <p:oleObj name="Equation" r:id="rId2" imgW="126720" imgH="177480" progId="Equation.DSMT4">
                  <p:embed/>
                </p:oleObj>
              </mc:Choice>
              <mc:Fallback>
                <p:oleObj name="Equation" r:id="rId2" imgW="126720" imgH="1774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5001" y="2217375"/>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87" name="Object 3"/>
          <p:cNvGraphicFramePr>
            <a:graphicFrameLocks noChangeAspect="1"/>
          </p:cNvGraphicFramePr>
          <p:nvPr/>
        </p:nvGraphicFramePr>
        <p:xfrm>
          <a:off x="2248288" y="3038130"/>
          <a:ext cx="434975" cy="457200"/>
        </p:xfrm>
        <a:graphic>
          <a:graphicData uri="http://schemas.openxmlformats.org/presentationml/2006/ole">
            <mc:AlternateContent xmlns:mc="http://schemas.openxmlformats.org/markup-compatibility/2006">
              <mc:Choice xmlns:v="urn:schemas-microsoft-com:vml" Requires="v">
                <p:oleObj name="Equation" r:id="rId4" imgW="241200" imgH="253800" progId="Equation.DSMT4">
                  <p:embed/>
                </p:oleObj>
              </mc:Choice>
              <mc:Fallback>
                <p:oleObj name="Equation" r:id="rId4" imgW="24120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8288" y="3038130"/>
                        <a:ext cx="43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88" name="Object 4"/>
          <p:cNvGraphicFramePr>
            <a:graphicFrameLocks noChangeAspect="1"/>
          </p:cNvGraphicFramePr>
          <p:nvPr/>
        </p:nvGraphicFramePr>
        <p:xfrm>
          <a:off x="5905591" y="3431007"/>
          <a:ext cx="385763" cy="409575"/>
        </p:xfrm>
        <a:graphic>
          <a:graphicData uri="http://schemas.openxmlformats.org/presentationml/2006/ole">
            <mc:AlternateContent xmlns:mc="http://schemas.openxmlformats.org/markup-compatibility/2006">
              <mc:Choice xmlns:v="urn:schemas-microsoft-com:vml" Requires="v">
                <p:oleObj name="Equation" r:id="rId6" imgW="215640" imgH="228600" progId="Equation.DSMT4">
                  <p:embed/>
                </p:oleObj>
              </mc:Choice>
              <mc:Fallback>
                <p:oleObj name="Equation" r:id="rId6" imgW="21564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5591" y="3431007"/>
                        <a:ext cx="38576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89" name="Object 5"/>
          <p:cNvGraphicFramePr>
            <a:graphicFrameLocks noChangeAspect="1"/>
          </p:cNvGraphicFramePr>
          <p:nvPr/>
        </p:nvGraphicFramePr>
        <p:xfrm>
          <a:off x="3149239" y="3734224"/>
          <a:ext cx="320675" cy="434975"/>
        </p:xfrm>
        <a:graphic>
          <a:graphicData uri="http://schemas.openxmlformats.org/presentationml/2006/ole">
            <mc:AlternateContent xmlns:mc="http://schemas.openxmlformats.org/markup-compatibility/2006">
              <mc:Choice xmlns:v="urn:schemas-microsoft-com:vml" Requires="v">
                <p:oleObj name="Equation" r:id="rId8" imgW="177480" imgH="241200" progId="Equation.DSMT4">
                  <p:embed/>
                </p:oleObj>
              </mc:Choice>
              <mc:Fallback>
                <p:oleObj name="Equation" r:id="rId8" imgW="177480" imgH="2412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49239" y="3734224"/>
                        <a:ext cx="3206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90" name="Object 6"/>
          <p:cNvGraphicFramePr>
            <a:graphicFrameLocks noChangeAspect="1"/>
          </p:cNvGraphicFramePr>
          <p:nvPr/>
        </p:nvGraphicFramePr>
        <p:xfrm>
          <a:off x="3269456" y="4341825"/>
          <a:ext cx="2605088" cy="708025"/>
        </p:xfrm>
        <a:graphic>
          <a:graphicData uri="http://schemas.openxmlformats.org/presentationml/2006/ole">
            <mc:AlternateContent xmlns:mc="http://schemas.openxmlformats.org/markup-compatibility/2006">
              <mc:Choice xmlns:v="urn:schemas-microsoft-com:vml" Requires="v">
                <p:oleObj name="Equation" r:id="rId10" imgW="1447560" imgH="393480" progId="Equation.DSMT4">
                  <p:embed/>
                </p:oleObj>
              </mc:Choice>
              <mc:Fallback>
                <p:oleObj name="Equation" r:id="rId10" imgW="1447560" imgH="39348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69456" y="4341825"/>
                        <a:ext cx="260508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Στη συνέχεια, αν        παριστάνει το σφάλμα που αντιστοιχεί στην ακριβή τιμή της πρώτης διαφοράς         με αντίστοιχη προσεγγιστική τιμή          ισχύει:</a:t>
            </a:r>
          </a:p>
          <a:p>
            <a:endParaRPr lang="el-GR" sz="2200" dirty="0"/>
          </a:p>
          <a:p>
            <a:endParaRPr lang="el-GR" sz="2200" dirty="0"/>
          </a:p>
          <a:p>
            <a:endParaRPr lang="el-GR" sz="2200" dirty="0"/>
          </a:p>
          <a:p>
            <a:endParaRPr lang="el-GR" sz="2200" dirty="0"/>
          </a:p>
          <a:p>
            <a:r>
              <a:rPr lang="el-GR" sz="2200" dirty="0"/>
              <a:t>Με βάση τα παραπάνω ισχύει ότι:</a:t>
            </a:r>
          </a:p>
        </p:txBody>
      </p:sp>
      <p:graphicFrame>
        <p:nvGraphicFramePr>
          <p:cNvPr id="94211" name="Object 3"/>
          <p:cNvGraphicFramePr>
            <a:graphicFrameLocks noChangeAspect="1"/>
          </p:cNvGraphicFramePr>
          <p:nvPr/>
        </p:nvGraphicFramePr>
        <p:xfrm>
          <a:off x="2847957" y="1400907"/>
          <a:ext cx="409575" cy="455613"/>
        </p:xfrm>
        <a:graphic>
          <a:graphicData uri="http://schemas.openxmlformats.org/presentationml/2006/ole">
            <mc:AlternateContent xmlns:mc="http://schemas.openxmlformats.org/markup-compatibility/2006">
              <mc:Choice xmlns:v="urn:schemas-microsoft-com:vml" Requires="v">
                <p:oleObj name="Equation" r:id="rId2" imgW="228600" imgH="253800" progId="Equation.DSMT4">
                  <p:embed/>
                </p:oleObj>
              </mc:Choice>
              <mc:Fallback>
                <p:oleObj name="Equation" r:id="rId2" imgW="228600" imgH="253800" progId="Equation.DSMT4">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957" y="1400907"/>
                        <a:ext cx="4095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2" name="Object 4"/>
          <p:cNvGraphicFramePr>
            <a:graphicFrameLocks noChangeAspect="1"/>
          </p:cNvGraphicFramePr>
          <p:nvPr/>
        </p:nvGraphicFramePr>
        <p:xfrm>
          <a:off x="4860521" y="1789158"/>
          <a:ext cx="431800" cy="409575"/>
        </p:xfrm>
        <a:graphic>
          <a:graphicData uri="http://schemas.openxmlformats.org/presentationml/2006/ole">
            <mc:AlternateContent xmlns:mc="http://schemas.openxmlformats.org/markup-compatibility/2006">
              <mc:Choice xmlns:v="urn:schemas-microsoft-com:vml" Requires="v">
                <p:oleObj name="Equation" r:id="rId4" imgW="241200" imgH="228600" progId="Equation.DSMT4">
                  <p:embed/>
                </p:oleObj>
              </mc:Choice>
              <mc:Fallback>
                <p:oleObj name="Equation" r:id="rId4" imgW="241200" imgH="228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521" y="1789158"/>
                        <a:ext cx="4318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3" name="Object 5"/>
          <p:cNvGraphicFramePr>
            <a:graphicFrameLocks noChangeAspect="1"/>
          </p:cNvGraphicFramePr>
          <p:nvPr/>
        </p:nvGraphicFramePr>
        <p:xfrm>
          <a:off x="3147993" y="2104593"/>
          <a:ext cx="550863" cy="436563"/>
        </p:xfrm>
        <a:graphic>
          <a:graphicData uri="http://schemas.openxmlformats.org/presentationml/2006/ole">
            <mc:AlternateContent xmlns:mc="http://schemas.openxmlformats.org/markup-compatibility/2006">
              <mc:Choice xmlns:v="urn:schemas-microsoft-com:vml" Requires="v">
                <p:oleObj name="Equation" r:id="rId6" imgW="304560" imgH="241200" progId="Equation.DSMT4">
                  <p:embed/>
                </p:oleObj>
              </mc:Choice>
              <mc:Fallback>
                <p:oleObj name="Equation" r:id="rId6" imgW="304560" imgH="24120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7993" y="2104593"/>
                        <a:ext cx="550863"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4" name="Object 6"/>
          <p:cNvGraphicFramePr>
            <a:graphicFrameLocks noChangeAspect="1"/>
          </p:cNvGraphicFramePr>
          <p:nvPr/>
        </p:nvGraphicFramePr>
        <p:xfrm>
          <a:off x="2339182" y="2771766"/>
          <a:ext cx="4465637" cy="1052512"/>
        </p:xfrm>
        <a:graphic>
          <a:graphicData uri="http://schemas.openxmlformats.org/presentationml/2006/ole">
            <mc:AlternateContent xmlns:mc="http://schemas.openxmlformats.org/markup-compatibility/2006">
              <mc:Choice xmlns:v="urn:schemas-microsoft-com:vml" Requires="v">
                <p:oleObj name="Equation" r:id="rId8" imgW="2476440" imgH="583920" progId="Equation.DSMT4">
                  <p:embed/>
                </p:oleObj>
              </mc:Choice>
              <mc:Fallback>
                <p:oleObj name="Equation" r:id="rId8" imgW="2476440" imgH="58392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182" y="2771766"/>
                        <a:ext cx="4465637"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5" name="Object 7"/>
          <p:cNvGraphicFramePr>
            <a:graphicFrameLocks noChangeAspect="1"/>
          </p:cNvGraphicFramePr>
          <p:nvPr/>
        </p:nvGraphicFramePr>
        <p:xfrm>
          <a:off x="2901950" y="4703797"/>
          <a:ext cx="3340100" cy="1281113"/>
        </p:xfrm>
        <a:graphic>
          <a:graphicData uri="http://schemas.openxmlformats.org/presentationml/2006/ole">
            <mc:AlternateContent xmlns:mc="http://schemas.openxmlformats.org/markup-compatibility/2006">
              <mc:Choice xmlns:v="urn:schemas-microsoft-com:vml" Requires="v">
                <p:oleObj name="Equation" r:id="rId10" imgW="1854000" imgH="711000" progId="Equation.DSMT4">
                  <p:embed/>
                </p:oleObj>
              </mc:Choice>
              <mc:Fallback>
                <p:oleObj name="Equation" r:id="rId10" imgW="1854000" imgH="71100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1950" y="4703797"/>
                        <a:ext cx="3340100"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Αν         παριστάνει το σφάλμα που αντιστοιχεί στην ακριβή τιμή της       τάξης διαφοράς           με αντίστοιχη προσεγγιστική τιμή     	   θα ισχύει ότι:</a:t>
            </a:r>
          </a:p>
          <a:p>
            <a:endParaRPr lang="el-GR" sz="2200" dirty="0"/>
          </a:p>
          <a:p>
            <a:endParaRPr lang="el-GR" sz="2200" dirty="0"/>
          </a:p>
          <a:p>
            <a:pPr>
              <a:spcBef>
                <a:spcPts val="4200"/>
              </a:spcBef>
            </a:pPr>
            <a:r>
              <a:rPr lang="el-GR" sz="2200" dirty="0"/>
              <a:t>Με βάση τα παραπάνω ισχύει ότι</a:t>
            </a:r>
          </a:p>
          <a:p>
            <a:pPr>
              <a:spcBef>
                <a:spcPts val="6600"/>
              </a:spcBef>
              <a:buNone/>
            </a:pPr>
            <a:r>
              <a:rPr lang="el-GR" sz="2200" dirty="0"/>
              <a:t>	και επομένως έχουμε:</a:t>
            </a:r>
          </a:p>
        </p:txBody>
      </p:sp>
      <p:graphicFrame>
        <p:nvGraphicFramePr>
          <p:cNvPr id="95234" name="Object 2"/>
          <p:cNvGraphicFramePr>
            <a:graphicFrameLocks noChangeAspect="1"/>
          </p:cNvGraphicFramePr>
          <p:nvPr/>
        </p:nvGraphicFramePr>
        <p:xfrm>
          <a:off x="1249317" y="1397454"/>
          <a:ext cx="479425" cy="457200"/>
        </p:xfrm>
        <a:graphic>
          <a:graphicData uri="http://schemas.openxmlformats.org/presentationml/2006/ole">
            <mc:AlternateContent xmlns:mc="http://schemas.openxmlformats.org/markup-compatibility/2006">
              <mc:Choice xmlns:v="urn:schemas-microsoft-com:vml" Requires="v">
                <p:oleObj name="Equation" r:id="rId2" imgW="266400" imgH="253800" progId="Equation.DSMT4">
                  <p:embed/>
                </p:oleObj>
              </mc:Choice>
              <mc:Fallback>
                <p:oleObj name="Equation" r:id="rId2" imgW="26640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317" y="1397454"/>
                        <a:ext cx="47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5" name="Object 3"/>
          <p:cNvGraphicFramePr>
            <a:graphicFrameLocks noChangeAspect="1"/>
          </p:cNvGraphicFramePr>
          <p:nvPr/>
        </p:nvGraphicFramePr>
        <p:xfrm>
          <a:off x="1342221" y="1882062"/>
          <a:ext cx="298450" cy="252413"/>
        </p:xfrm>
        <a:graphic>
          <a:graphicData uri="http://schemas.openxmlformats.org/presentationml/2006/ole">
            <mc:AlternateContent xmlns:mc="http://schemas.openxmlformats.org/markup-compatibility/2006">
              <mc:Choice xmlns:v="urn:schemas-microsoft-com:vml" Requires="v">
                <p:oleObj name="Equation" r:id="rId4" imgW="164880" imgH="139680" progId="Equation.DSMT4">
                  <p:embed/>
                </p:oleObj>
              </mc:Choice>
              <mc:Fallback>
                <p:oleObj name="Equation" r:id="rId4" imgW="164880" imgH="1396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2221" y="1882062"/>
                        <a:ext cx="29845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6" name="Object 4"/>
          <p:cNvGraphicFramePr>
            <a:graphicFrameLocks noChangeAspect="1"/>
          </p:cNvGraphicFramePr>
          <p:nvPr/>
        </p:nvGraphicFramePr>
        <p:xfrm>
          <a:off x="3609970" y="1756098"/>
          <a:ext cx="596900" cy="436563"/>
        </p:xfrm>
        <a:graphic>
          <a:graphicData uri="http://schemas.openxmlformats.org/presentationml/2006/ole">
            <mc:AlternateContent xmlns:mc="http://schemas.openxmlformats.org/markup-compatibility/2006">
              <mc:Choice xmlns:v="urn:schemas-microsoft-com:vml" Requires="v">
                <p:oleObj name="Equation" r:id="rId6" imgW="330120" imgH="241200" progId="Equation.DSMT4">
                  <p:embed/>
                </p:oleObj>
              </mc:Choice>
              <mc:Fallback>
                <p:oleObj name="Equation" r:id="rId6" imgW="330120" imgH="241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9970" y="1756098"/>
                        <a:ext cx="5969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7" name="Object 5"/>
          <p:cNvGraphicFramePr>
            <a:graphicFrameLocks noChangeAspect="1"/>
          </p:cNvGraphicFramePr>
          <p:nvPr/>
        </p:nvGraphicFramePr>
        <p:xfrm>
          <a:off x="884187" y="2107836"/>
          <a:ext cx="733425" cy="436563"/>
        </p:xfrm>
        <a:graphic>
          <a:graphicData uri="http://schemas.openxmlformats.org/presentationml/2006/ole">
            <mc:AlternateContent xmlns:mc="http://schemas.openxmlformats.org/markup-compatibility/2006">
              <mc:Choice xmlns:v="urn:schemas-microsoft-com:vml" Requires="v">
                <p:oleObj name="Equation" r:id="rId8" imgW="406080" imgH="241200" progId="Equation.DSMT4">
                  <p:embed/>
                </p:oleObj>
              </mc:Choice>
              <mc:Fallback>
                <p:oleObj name="Equation" r:id="rId8" imgW="406080" imgH="2412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4187" y="2107836"/>
                        <a:ext cx="733425"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8" name="Object 6"/>
          <p:cNvGraphicFramePr>
            <a:graphicFrameLocks noChangeAspect="1"/>
          </p:cNvGraphicFramePr>
          <p:nvPr/>
        </p:nvGraphicFramePr>
        <p:xfrm>
          <a:off x="1183482" y="2559053"/>
          <a:ext cx="6777037" cy="1052512"/>
        </p:xfrm>
        <a:graphic>
          <a:graphicData uri="http://schemas.openxmlformats.org/presentationml/2006/ole">
            <mc:AlternateContent xmlns:mc="http://schemas.openxmlformats.org/markup-compatibility/2006">
              <mc:Choice xmlns:v="urn:schemas-microsoft-com:vml" Requires="v">
                <p:oleObj name="Equation" r:id="rId10" imgW="3759120" imgH="583920" progId="Equation.DSMT4">
                  <p:embed/>
                </p:oleObj>
              </mc:Choice>
              <mc:Fallback>
                <p:oleObj name="Equation" r:id="rId10" imgW="3759120" imgH="58392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83482" y="2559053"/>
                        <a:ext cx="6777037"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9" name="Object 7"/>
          <p:cNvGraphicFramePr>
            <a:graphicFrameLocks noChangeAspect="1"/>
          </p:cNvGraphicFramePr>
          <p:nvPr/>
        </p:nvGraphicFramePr>
        <p:xfrm>
          <a:off x="3352007" y="4341833"/>
          <a:ext cx="2439987" cy="547687"/>
        </p:xfrm>
        <a:graphic>
          <a:graphicData uri="http://schemas.openxmlformats.org/presentationml/2006/ole">
            <mc:AlternateContent xmlns:mc="http://schemas.openxmlformats.org/markup-compatibility/2006">
              <mc:Choice xmlns:v="urn:schemas-microsoft-com:vml" Requires="v">
                <p:oleObj name="Equation" r:id="rId12" imgW="1358640" imgH="304560" progId="Equation.DSMT4">
                  <p:embed/>
                </p:oleObj>
              </mc:Choice>
              <mc:Fallback>
                <p:oleObj name="Equation" r:id="rId12" imgW="1358640" imgH="30456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52007" y="4341833"/>
                        <a:ext cx="2439987" cy="54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40" name="Object 8"/>
          <p:cNvGraphicFramePr>
            <a:graphicFrameLocks noChangeAspect="1"/>
          </p:cNvGraphicFramePr>
          <p:nvPr/>
        </p:nvGraphicFramePr>
        <p:xfrm>
          <a:off x="1757363" y="5510241"/>
          <a:ext cx="5629275" cy="549275"/>
        </p:xfrm>
        <a:graphic>
          <a:graphicData uri="http://schemas.openxmlformats.org/presentationml/2006/ole">
            <mc:AlternateContent xmlns:mc="http://schemas.openxmlformats.org/markup-compatibility/2006">
              <mc:Choice xmlns:v="urn:schemas-microsoft-com:vml" Requires="v">
                <p:oleObj name="Equation" r:id="rId14" imgW="3124080" imgH="304560" progId="Equation.DSMT4">
                  <p:embed/>
                </p:oleObj>
              </mc:Choice>
              <mc:Fallback>
                <p:oleObj name="Equation" r:id="rId14" imgW="3124080" imgH="30456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57363" y="5510241"/>
                        <a:ext cx="56292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p:txBody>
          <a:bodyPr>
            <a:normAutofit/>
          </a:bodyPr>
          <a:lstStyle/>
          <a:p>
            <a:pPr>
              <a:buNone/>
            </a:pPr>
            <a:r>
              <a:rPr lang="el-GR" sz="2200" b="1" dirty="0"/>
              <a:t>	Εφαρμογή</a:t>
            </a:r>
            <a:r>
              <a:rPr lang="el-GR" sz="2200" dirty="0"/>
              <a:t> </a:t>
            </a:r>
          </a:p>
          <a:p>
            <a:pPr>
              <a:buNone/>
            </a:pPr>
            <a:r>
              <a:rPr lang="el-GR" sz="2200" dirty="0"/>
              <a:t>	Θα εξετάσουμε τη συμπεριφορά των τιμών στον πίνακα διαφορών όταν οι συναρτησιακές τιμές προέρχονται από το πολυώνυμο                                    		           παίρνοντας τιμές στα σημεία             	             και θεωρώντας ότι οι συναρτησιακές τιμές έχουν </a:t>
            </a:r>
            <a:r>
              <a:rPr lang="el-GR" sz="2200" dirty="0" err="1"/>
              <a:t>στρογγυλο</a:t>
            </a:r>
            <a:r>
              <a:rPr lang="el-GR" sz="2200" dirty="0"/>
              <a:t>-ποιηθεί σε δύο δεκαδικά ψηφία.</a:t>
            </a:r>
          </a:p>
          <a:p>
            <a:pPr>
              <a:spcBef>
                <a:spcPts val="1800"/>
              </a:spcBef>
              <a:buNone/>
            </a:pPr>
            <a:r>
              <a:rPr lang="el-GR" sz="2200" dirty="0"/>
              <a:t>	Επίσης θα βρούμε ένα άνω φράγμα για το απόλυτο σφάλμα στις διαφορές τετάρτης τάξης της συνάρτησης. </a:t>
            </a:r>
          </a:p>
        </p:txBody>
      </p:sp>
      <p:graphicFrame>
        <p:nvGraphicFramePr>
          <p:cNvPr id="96258" name="Object 2"/>
          <p:cNvGraphicFramePr>
            <a:graphicFrameLocks noChangeAspect="1"/>
          </p:cNvGraphicFramePr>
          <p:nvPr/>
        </p:nvGraphicFramePr>
        <p:xfrm>
          <a:off x="880060" y="2479662"/>
          <a:ext cx="2147888" cy="457200"/>
        </p:xfrm>
        <a:graphic>
          <a:graphicData uri="http://schemas.openxmlformats.org/presentationml/2006/ole">
            <mc:AlternateContent xmlns:mc="http://schemas.openxmlformats.org/markup-compatibility/2006">
              <mc:Choice xmlns:v="urn:schemas-microsoft-com:vml" Requires="v">
                <p:oleObj name="Equation" r:id="rId2" imgW="1193760" imgH="253800" progId="Equation.DSMT4">
                  <p:embed/>
                </p:oleObj>
              </mc:Choice>
              <mc:Fallback>
                <p:oleObj name="Equation" r:id="rId2" imgW="119376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060" y="2479662"/>
                        <a:ext cx="214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6259" name="Object 3"/>
          <p:cNvGraphicFramePr>
            <a:graphicFrameLocks noChangeAspect="1"/>
          </p:cNvGraphicFramePr>
          <p:nvPr/>
        </p:nvGraphicFramePr>
        <p:xfrm>
          <a:off x="6434163" y="2489822"/>
          <a:ext cx="1371600" cy="457200"/>
        </p:xfrm>
        <a:graphic>
          <a:graphicData uri="http://schemas.openxmlformats.org/presentationml/2006/ole">
            <mc:AlternateContent xmlns:mc="http://schemas.openxmlformats.org/markup-compatibility/2006">
              <mc:Choice xmlns:v="urn:schemas-microsoft-com:vml" Requires="v">
                <p:oleObj name="Equation" r:id="rId4" imgW="761760" imgH="253800" progId="Equation.DSMT4">
                  <p:embed/>
                </p:oleObj>
              </mc:Choice>
              <mc:Fallback>
                <p:oleObj name="Equation" r:id="rId4" imgW="76176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4163" y="2489822"/>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Εισαγωγή</a:t>
            </a:r>
          </a:p>
        </p:txBody>
      </p:sp>
      <p:sp>
        <p:nvSpPr>
          <p:cNvPr id="3" name="2 - Θέση περιεχομένου"/>
          <p:cNvSpPr>
            <a:spLocks noGrp="1"/>
          </p:cNvSpPr>
          <p:nvPr>
            <p:ph idx="1"/>
          </p:nvPr>
        </p:nvSpPr>
        <p:spPr/>
        <p:txBody>
          <a:bodyPr>
            <a:normAutofit/>
          </a:bodyPr>
          <a:lstStyle/>
          <a:p>
            <a:pPr>
              <a:spcBef>
                <a:spcPts val="1800"/>
              </a:spcBef>
            </a:pPr>
            <a:r>
              <a:rPr lang="el-GR" sz="2200" dirty="0"/>
              <a:t>Οι </a:t>
            </a:r>
            <a:r>
              <a:rPr lang="el-GR" sz="2200" b="1" dirty="0"/>
              <a:t>πρώτες διαφορές </a:t>
            </a:r>
            <a:r>
              <a:rPr lang="el-GR" sz="2200" dirty="0"/>
              <a:t>ή </a:t>
            </a:r>
            <a:r>
              <a:rPr lang="el-GR" sz="2200" b="1" dirty="0"/>
              <a:t>διαφορές πρώτης τάξης </a:t>
            </a:r>
            <a:r>
              <a:rPr lang="el-GR" sz="2200" dirty="0"/>
              <a:t>αποκτώνται αφαιρώντας κάθε συναρτησιακή τιμή από εκείνη την τιμή που βρίσκεται μια θέση ακριβώς αποκάτω της στον πίνακα των πεπερασμένων διαφορών.</a:t>
            </a:r>
          </a:p>
          <a:p>
            <a:pPr>
              <a:spcBef>
                <a:spcPts val="1800"/>
              </a:spcBef>
            </a:pPr>
            <a:r>
              <a:rPr lang="el-GR" sz="2200" dirty="0"/>
              <a:t>Με τον ίδιο τρόπο μπορούμε να αποκτήσουμε δεύτερης και υψηλότερης τάξης διαφορές.</a:t>
            </a:r>
          </a:p>
          <a:p>
            <a:pPr>
              <a:spcBef>
                <a:spcPts val="1800"/>
              </a:spcBef>
            </a:pPr>
            <a:r>
              <a:rPr lang="el-GR" sz="2200" dirty="0"/>
              <a:t>Γενικά, ένας πίνακας διαφορών που δημιουργείται με βάση      τιμές εξαντλείται στη στήλη των διαφορών     τάξης.</a:t>
            </a:r>
          </a:p>
          <a:p>
            <a:pPr>
              <a:spcBef>
                <a:spcPts val="1800"/>
              </a:spcBef>
            </a:pPr>
            <a:r>
              <a:rPr lang="el-GR" sz="2200" b="1" dirty="0"/>
              <a:t>Ορισμός 4.1  </a:t>
            </a:r>
            <a:r>
              <a:rPr lang="el-GR" sz="2200" dirty="0"/>
              <a:t>Τα σύμβολα                       εκφράζουν </a:t>
            </a:r>
            <a:r>
              <a:rPr lang="el-GR" sz="2200" b="1" dirty="0"/>
              <a:t>τελεστές διαφορών</a:t>
            </a:r>
            <a:r>
              <a:rPr lang="el-GR" sz="2200" dirty="0"/>
              <a:t> και παριστάνουν τις </a:t>
            </a:r>
            <a:r>
              <a:rPr lang="el-GR" sz="2200" b="1" dirty="0"/>
              <a:t>προς τα εμπρός</a:t>
            </a:r>
            <a:r>
              <a:rPr lang="el-GR" sz="2200" dirty="0"/>
              <a:t>, τις </a:t>
            </a:r>
            <a:r>
              <a:rPr lang="el-GR" sz="2200" b="1" dirty="0"/>
              <a:t>προς τα πίσω </a:t>
            </a:r>
            <a:r>
              <a:rPr lang="el-GR" sz="2200" dirty="0"/>
              <a:t>και </a:t>
            </a:r>
            <a:r>
              <a:rPr lang="el-GR" sz="2200" b="1" dirty="0"/>
              <a:t>κεντρικές διαφορές πρώτης τάξης</a:t>
            </a:r>
            <a:r>
              <a:rPr lang="el-GR" sz="2200" dirty="0"/>
              <a:t> αντίστοιχα.</a:t>
            </a:r>
          </a:p>
        </p:txBody>
      </p:sp>
      <p:graphicFrame>
        <p:nvGraphicFramePr>
          <p:cNvPr id="71682" name="Object 2"/>
          <p:cNvGraphicFramePr>
            <a:graphicFrameLocks noChangeAspect="1"/>
          </p:cNvGraphicFramePr>
          <p:nvPr/>
        </p:nvGraphicFramePr>
        <p:xfrm>
          <a:off x="7737529" y="3903669"/>
          <a:ext cx="777875" cy="457200"/>
        </p:xfrm>
        <a:graphic>
          <a:graphicData uri="http://schemas.openxmlformats.org/presentationml/2006/ole">
            <mc:AlternateContent xmlns:mc="http://schemas.openxmlformats.org/markup-compatibility/2006">
              <mc:Choice xmlns:v="urn:schemas-microsoft-com:vml" Requires="v">
                <p:oleObj name="Equation" r:id="rId2" imgW="431640" imgH="253800" progId="Equation.DSMT4">
                  <p:embed/>
                </p:oleObj>
              </mc:Choice>
              <mc:Fallback>
                <p:oleObj name="Equation" r:id="rId2" imgW="43164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7529" y="3903669"/>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3" name="Object 3"/>
          <p:cNvGraphicFramePr>
            <a:graphicFrameLocks noChangeAspect="1"/>
          </p:cNvGraphicFramePr>
          <p:nvPr/>
        </p:nvGraphicFramePr>
        <p:xfrm>
          <a:off x="5838845" y="4272042"/>
          <a:ext cx="230188" cy="322263"/>
        </p:xfrm>
        <a:graphic>
          <a:graphicData uri="http://schemas.openxmlformats.org/presentationml/2006/ole">
            <mc:AlternateContent xmlns:mc="http://schemas.openxmlformats.org/markup-compatibility/2006">
              <mc:Choice xmlns:v="urn:schemas-microsoft-com:vml" Requires="v">
                <p:oleObj name="Equation" r:id="rId4" imgW="126720" imgH="177480" progId="Equation.DSMT4">
                  <p:embed/>
                </p:oleObj>
              </mc:Choice>
              <mc:Fallback>
                <p:oleObj name="Equation" r:id="rId4" imgW="126720" imgH="1774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8845" y="4272042"/>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4" name="Object 4"/>
          <p:cNvGraphicFramePr>
            <a:graphicFrameLocks noChangeAspect="1"/>
          </p:cNvGraphicFramePr>
          <p:nvPr/>
        </p:nvGraphicFramePr>
        <p:xfrm>
          <a:off x="3891799" y="4846311"/>
          <a:ext cx="1320800" cy="341312"/>
        </p:xfrm>
        <a:graphic>
          <a:graphicData uri="http://schemas.openxmlformats.org/presentationml/2006/ole">
            <mc:AlternateContent xmlns:mc="http://schemas.openxmlformats.org/markup-compatibility/2006">
              <mc:Choice xmlns:v="urn:schemas-microsoft-com:vml" Requires="v">
                <p:oleObj name="Equation" r:id="rId6" imgW="736560" imgH="190440" progId="Equation.DSMT4">
                  <p:embed/>
                </p:oleObj>
              </mc:Choice>
              <mc:Fallback>
                <p:oleObj name="Equation" r:id="rId6" imgW="736560" imgH="1904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91799" y="4846311"/>
                        <a:ext cx="1320800"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a:xfrm>
            <a:off x="457200" y="1420784"/>
            <a:ext cx="8229600" cy="4748400"/>
          </a:xfrm>
        </p:spPr>
        <p:txBody>
          <a:bodyPr>
            <a:normAutofit lnSpcReduction="10000"/>
          </a:bodyPr>
          <a:lstStyle/>
          <a:p>
            <a:pPr>
              <a:buNone/>
            </a:pPr>
            <a:r>
              <a:rPr lang="el-GR" sz="2200" b="1" dirty="0"/>
              <a:t>Λύση: </a:t>
            </a:r>
          </a:p>
          <a:p>
            <a:r>
              <a:rPr lang="el-GR" sz="2200" dirty="0"/>
              <a:t>Τα σφάλματα στρογγυλοποίησης που υπάρχουν στις τιμές θα ικανοποιούν τη σχέση:</a:t>
            </a:r>
          </a:p>
          <a:p>
            <a:endParaRPr lang="el-GR" sz="2200" dirty="0"/>
          </a:p>
          <a:p>
            <a:pPr>
              <a:buNone/>
            </a:pPr>
            <a:endParaRPr lang="el-GR" sz="2200" dirty="0"/>
          </a:p>
          <a:p>
            <a:r>
              <a:rPr lang="el-GR" sz="2200" dirty="0"/>
              <a:t>Συνεπώς, για τα σφάλματα στις διαφορές τέταρτης τάξης της συνάρτησης θα ισχύει:</a:t>
            </a:r>
          </a:p>
          <a:p>
            <a:endParaRPr lang="el-GR" sz="2200" dirty="0"/>
          </a:p>
          <a:p>
            <a:endParaRPr lang="el-GR" sz="2200" dirty="0"/>
          </a:p>
          <a:p>
            <a:r>
              <a:rPr lang="el-GR" sz="2200" dirty="0"/>
              <a:t>Για τις τιμές                                     βρίσκουμε τις αντίστοιχες τιμές 	         και στρογγυλοποιούμε τις τιμές αυτές σε δύο δεκαδικά ψηφία για να πάρουμε τις προσεγγιστικές τιμές</a:t>
            </a:r>
          </a:p>
          <a:p>
            <a:pPr>
              <a:spcBef>
                <a:spcPts val="1800"/>
              </a:spcBef>
            </a:pPr>
            <a:r>
              <a:rPr lang="el-GR" sz="2200" dirty="0"/>
              <a:t>Με βάση αυτά σχηματίζουμε τον παρακάτω πίνακα διαφορών:  </a:t>
            </a:r>
          </a:p>
          <a:p>
            <a:endParaRPr lang="el-GR" sz="2200" dirty="0"/>
          </a:p>
        </p:txBody>
      </p:sp>
      <p:graphicFrame>
        <p:nvGraphicFramePr>
          <p:cNvPr id="97282" name="Object 2"/>
          <p:cNvGraphicFramePr>
            <a:graphicFrameLocks noChangeAspect="1"/>
          </p:cNvGraphicFramePr>
          <p:nvPr/>
        </p:nvGraphicFramePr>
        <p:xfrm>
          <a:off x="3817938" y="2406636"/>
          <a:ext cx="1508125" cy="708025"/>
        </p:xfrm>
        <a:graphic>
          <a:graphicData uri="http://schemas.openxmlformats.org/presentationml/2006/ole">
            <mc:AlternateContent xmlns:mc="http://schemas.openxmlformats.org/markup-compatibility/2006">
              <mc:Choice xmlns:v="urn:schemas-microsoft-com:vml" Requires="v">
                <p:oleObj name="Equation" r:id="rId2" imgW="838080" imgH="393480" progId="Equation.DSMT4">
                  <p:embed/>
                </p:oleObj>
              </mc:Choice>
              <mc:Fallback>
                <p:oleObj name="Equation" r:id="rId2" imgW="838080" imgH="3934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38" y="2406636"/>
                        <a:ext cx="15081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7283" name="Object 3"/>
          <p:cNvGraphicFramePr>
            <a:graphicFrameLocks noChangeAspect="1"/>
          </p:cNvGraphicFramePr>
          <p:nvPr/>
        </p:nvGraphicFramePr>
        <p:xfrm>
          <a:off x="3221019" y="3940182"/>
          <a:ext cx="2687638" cy="546100"/>
        </p:xfrm>
        <a:graphic>
          <a:graphicData uri="http://schemas.openxmlformats.org/presentationml/2006/ole">
            <mc:AlternateContent xmlns:mc="http://schemas.openxmlformats.org/markup-compatibility/2006">
              <mc:Choice xmlns:v="urn:schemas-microsoft-com:vml" Requires="v">
                <p:oleObj name="Equation" r:id="rId4" imgW="1498320" imgH="304560" progId="Equation.DSMT4">
                  <p:embed/>
                </p:oleObj>
              </mc:Choice>
              <mc:Fallback>
                <p:oleObj name="Equation" r:id="rId4" imgW="1498320" imgH="30456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1019" y="3940182"/>
                        <a:ext cx="2687638"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7285" name="Object 5"/>
          <p:cNvGraphicFramePr>
            <a:graphicFrameLocks noChangeAspect="1"/>
          </p:cNvGraphicFramePr>
          <p:nvPr/>
        </p:nvGraphicFramePr>
        <p:xfrm>
          <a:off x="2316162" y="4613147"/>
          <a:ext cx="2255838" cy="341313"/>
        </p:xfrm>
        <a:graphic>
          <a:graphicData uri="http://schemas.openxmlformats.org/presentationml/2006/ole">
            <mc:AlternateContent xmlns:mc="http://schemas.openxmlformats.org/markup-compatibility/2006">
              <mc:Choice xmlns:v="urn:schemas-microsoft-com:vml" Requires="v">
                <p:oleObj name="Equation" r:id="rId6" imgW="1257120" imgH="190440" progId="Equation.DSMT4">
                  <p:embed/>
                </p:oleObj>
              </mc:Choice>
              <mc:Fallback>
                <p:oleObj name="Equation" r:id="rId6" imgW="1257120" imgH="19044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6162" y="4613147"/>
                        <a:ext cx="2255838"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7286" name="Object 6"/>
          <p:cNvGraphicFramePr>
            <a:graphicFrameLocks noChangeAspect="1"/>
          </p:cNvGraphicFramePr>
          <p:nvPr/>
        </p:nvGraphicFramePr>
        <p:xfrm>
          <a:off x="884187" y="4885918"/>
          <a:ext cx="1096962" cy="457200"/>
        </p:xfrm>
        <a:graphic>
          <a:graphicData uri="http://schemas.openxmlformats.org/presentationml/2006/ole">
            <mc:AlternateContent xmlns:mc="http://schemas.openxmlformats.org/markup-compatibility/2006">
              <mc:Choice xmlns:v="urn:schemas-microsoft-com:vml" Requires="v">
                <p:oleObj name="Equation" r:id="rId8" imgW="609480" imgH="253800" progId="Equation.DSMT4">
                  <p:embed/>
                </p:oleObj>
              </mc:Choice>
              <mc:Fallback>
                <p:oleObj name="Equation" r:id="rId8" imgW="609480" imgH="25380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4187" y="4885918"/>
                        <a:ext cx="1096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7287" name="Object 7"/>
          <p:cNvGraphicFramePr>
            <a:graphicFrameLocks noChangeAspect="1"/>
          </p:cNvGraphicFramePr>
          <p:nvPr/>
        </p:nvGraphicFramePr>
        <p:xfrm>
          <a:off x="6397650" y="5172105"/>
          <a:ext cx="388937" cy="411162"/>
        </p:xfrm>
        <a:graphic>
          <a:graphicData uri="http://schemas.openxmlformats.org/presentationml/2006/ole">
            <mc:AlternateContent xmlns:mc="http://schemas.openxmlformats.org/markup-compatibility/2006">
              <mc:Choice xmlns:v="urn:schemas-microsoft-com:vml" Requires="v">
                <p:oleObj name="Equation" r:id="rId10" imgW="215640" imgH="228600" progId="Equation.DSMT4">
                  <p:embed/>
                </p:oleObj>
              </mc:Choice>
              <mc:Fallback>
                <p:oleObj name="Equation" r:id="rId10" imgW="215640" imgH="22860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97650" y="5172105"/>
                        <a:ext cx="388937"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normAutofit fontScale="90000"/>
          </a:bodyPr>
          <a:lstStyle/>
          <a:p>
            <a:r>
              <a:rPr lang="el-GR" dirty="0"/>
              <a:t>Μετάδοση σφαλμάτων σε πίνακα διαφορών</a:t>
            </a:r>
          </a:p>
        </p:txBody>
      </p:sp>
      <p:graphicFrame>
        <p:nvGraphicFramePr>
          <p:cNvPr id="99330" name="Object 2"/>
          <p:cNvGraphicFramePr>
            <a:graphicFrameLocks noChangeAspect="1"/>
          </p:cNvGraphicFramePr>
          <p:nvPr/>
        </p:nvGraphicFramePr>
        <p:xfrm>
          <a:off x="1106488" y="1627223"/>
          <a:ext cx="6931025" cy="4430713"/>
        </p:xfrm>
        <a:graphic>
          <a:graphicData uri="http://schemas.openxmlformats.org/presentationml/2006/ole">
            <mc:AlternateContent xmlns:mc="http://schemas.openxmlformats.org/markup-compatibility/2006">
              <mc:Choice xmlns:v="urn:schemas-microsoft-com:vml" Requires="v">
                <p:oleObj name="Equation" r:id="rId2" imgW="4330440" imgH="2768400" progId="Equation.DSMT4">
                  <p:embed/>
                </p:oleObj>
              </mc:Choice>
              <mc:Fallback>
                <p:oleObj name="Equation" r:id="rId2" imgW="4330440" imgH="27684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6488" y="1627223"/>
                        <a:ext cx="6931025" cy="443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Μετάδοση σφαλμάτων σε πίνακα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συνέχεια λύσης</a:t>
            </a:r>
          </a:p>
          <a:p>
            <a:r>
              <a:rPr lang="el-GR" sz="2200" dirty="0"/>
              <a:t>Οι διαφορές τέταρτης τάξης θα είναι ίσες με </a:t>
            </a:r>
          </a:p>
          <a:p>
            <a:endParaRPr lang="el-GR" sz="2200" dirty="0"/>
          </a:p>
          <a:p>
            <a:pPr>
              <a:spcBef>
                <a:spcPts val="1800"/>
              </a:spcBef>
            </a:pPr>
            <a:r>
              <a:rPr lang="el-GR" sz="2200" dirty="0"/>
              <a:t>Όμως σύμφωνα με το Θεώρημα 4.2 ισχύει ότι                 και έτσι έχουμε</a:t>
            </a:r>
          </a:p>
          <a:p>
            <a:pPr>
              <a:spcBef>
                <a:spcPts val="1800"/>
              </a:spcBef>
            </a:pPr>
            <a:r>
              <a:rPr lang="el-GR" sz="2200" dirty="0"/>
              <a:t>Επομένως, οι τέταρτες διαφορές του παραπάνω πίνακα αποτελούνται από τα σφάλματα που προέρχονται από τα σφάλματα στρογγυλοποίησης στις συναρτησιακές τιμές.</a:t>
            </a:r>
          </a:p>
          <a:p>
            <a:pPr>
              <a:spcBef>
                <a:spcPts val="1800"/>
              </a:spcBef>
            </a:pPr>
            <a:r>
              <a:rPr lang="el-GR" sz="2200" dirty="0"/>
              <a:t>Με βάση αυτό οι τέταρτες διαφορές του παραπάνω πίνακα θα πρέπει να φράζονται από τον αριθμό</a:t>
            </a:r>
          </a:p>
        </p:txBody>
      </p:sp>
      <p:graphicFrame>
        <p:nvGraphicFramePr>
          <p:cNvPr id="100354" name="Object 2"/>
          <p:cNvGraphicFramePr>
            <a:graphicFrameLocks noChangeAspect="1"/>
          </p:cNvGraphicFramePr>
          <p:nvPr/>
        </p:nvGraphicFramePr>
        <p:xfrm>
          <a:off x="3542506" y="2260584"/>
          <a:ext cx="2058988" cy="457200"/>
        </p:xfrm>
        <a:graphic>
          <a:graphicData uri="http://schemas.openxmlformats.org/presentationml/2006/ole">
            <mc:AlternateContent xmlns:mc="http://schemas.openxmlformats.org/markup-compatibility/2006">
              <mc:Choice xmlns:v="urn:schemas-microsoft-com:vml" Requires="v">
                <p:oleObj name="Equation" r:id="rId2" imgW="1143000" imgH="253800" progId="Equation.DSMT4">
                  <p:embed/>
                </p:oleObj>
              </mc:Choice>
              <mc:Fallback>
                <p:oleObj name="Equation" r:id="rId2" imgW="114300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2506" y="2260584"/>
                        <a:ext cx="2058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55" name="Object 3"/>
          <p:cNvGraphicFramePr>
            <a:graphicFrameLocks noChangeAspect="1"/>
          </p:cNvGraphicFramePr>
          <p:nvPr/>
        </p:nvGraphicFramePr>
        <p:xfrm>
          <a:off x="6178572" y="2801583"/>
          <a:ext cx="985838" cy="434975"/>
        </p:xfrm>
        <a:graphic>
          <a:graphicData uri="http://schemas.openxmlformats.org/presentationml/2006/ole">
            <mc:AlternateContent xmlns:mc="http://schemas.openxmlformats.org/markup-compatibility/2006">
              <mc:Choice xmlns:v="urn:schemas-microsoft-com:vml" Requires="v">
                <p:oleObj name="Equation" r:id="rId4" imgW="545760" imgH="241200" progId="Equation.DSMT4">
                  <p:embed/>
                </p:oleObj>
              </mc:Choice>
              <mc:Fallback>
                <p:oleObj name="Equation" r:id="rId4" imgW="545760" imgH="2412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8572" y="2801583"/>
                        <a:ext cx="98583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56" name="Object 4"/>
          <p:cNvGraphicFramePr>
            <a:graphicFrameLocks noChangeAspect="1"/>
          </p:cNvGraphicFramePr>
          <p:nvPr/>
        </p:nvGraphicFramePr>
        <p:xfrm>
          <a:off x="1760499" y="3110322"/>
          <a:ext cx="1325562" cy="457200"/>
        </p:xfrm>
        <a:graphic>
          <a:graphicData uri="http://schemas.openxmlformats.org/presentationml/2006/ole">
            <mc:AlternateContent xmlns:mc="http://schemas.openxmlformats.org/markup-compatibility/2006">
              <mc:Choice xmlns:v="urn:schemas-microsoft-com:vml" Requires="v">
                <p:oleObj name="Equation" r:id="rId6" imgW="736560" imgH="253800" progId="Equation.DSMT4">
                  <p:embed/>
                </p:oleObj>
              </mc:Choice>
              <mc:Fallback>
                <p:oleObj name="Equation" r:id="rId6" imgW="736560" imgH="2538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0499" y="3110322"/>
                        <a:ext cx="1325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57" name="Object 5"/>
          <p:cNvGraphicFramePr>
            <a:graphicFrameLocks noChangeAspect="1"/>
          </p:cNvGraphicFramePr>
          <p:nvPr/>
        </p:nvGraphicFramePr>
        <p:xfrm>
          <a:off x="5156208" y="5304345"/>
          <a:ext cx="619125" cy="322263"/>
        </p:xfrm>
        <a:graphic>
          <a:graphicData uri="http://schemas.openxmlformats.org/presentationml/2006/ole">
            <mc:AlternateContent xmlns:mc="http://schemas.openxmlformats.org/markup-compatibility/2006">
              <mc:Choice xmlns:v="urn:schemas-microsoft-com:vml" Requires="v">
                <p:oleObj name="Equation" r:id="rId8" imgW="342720" imgH="177480" progId="Equation.DSMT4">
                  <p:embed/>
                </p:oleObj>
              </mc:Choice>
              <mc:Fallback>
                <p:oleObj name="Equation" r:id="rId8" imgW="342720" imgH="1774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6208" y="5304345"/>
                        <a:ext cx="619125"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dirty="0"/>
              <a:t>	Οι τελεστές                     ονομάζονται </a:t>
            </a:r>
            <a:r>
              <a:rPr lang="el-GR" sz="2200" b="1" dirty="0"/>
              <a:t>γραμμικοί τελεστές διαφορών</a:t>
            </a:r>
            <a:r>
              <a:rPr lang="el-GR" sz="2200" dirty="0"/>
              <a:t>, επειδή ικανοποιούν τη σχέση:</a:t>
            </a:r>
          </a:p>
          <a:p>
            <a:endParaRPr lang="el-GR" sz="2200" dirty="0"/>
          </a:p>
          <a:p>
            <a:endParaRPr lang="el-GR" sz="2200" dirty="0"/>
          </a:p>
          <a:p>
            <a:pPr>
              <a:buNone/>
            </a:pPr>
            <a:r>
              <a:rPr lang="el-GR" sz="2200" dirty="0"/>
              <a:t>	όπου     είναι ένας από τους τελεστές αυτούς,      και      είναι σταθερές και,           και           συναρτήσεις του </a:t>
            </a:r>
          </a:p>
        </p:txBody>
      </p:sp>
      <p:graphicFrame>
        <p:nvGraphicFramePr>
          <p:cNvPr id="101378" name="Object 2"/>
          <p:cNvGraphicFramePr>
            <a:graphicFrameLocks noChangeAspect="1"/>
          </p:cNvGraphicFramePr>
          <p:nvPr/>
        </p:nvGraphicFramePr>
        <p:xfrm>
          <a:off x="2267281" y="1481115"/>
          <a:ext cx="1252538" cy="341313"/>
        </p:xfrm>
        <a:graphic>
          <a:graphicData uri="http://schemas.openxmlformats.org/presentationml/2006/ole">
            <mc:AlternateContent xmlns:mc="http://schemas.openxmlformats.org/markup-compatibility/2006">
              <mc:Choice xmlns:v="urn:schemas-microsoft-com:vml" Requires="v">
                <p:oleObj name="Equation" r:id="rId2" imgW="698400" imgH="190440" progId="Equation.DSMT4">
                  <p:embed/>
                </p:oleObj>
              </mc:Choice>
              <mc:Fallback>
                <p:oleObj name="Equation" r:id="rId2" imgW="698400" imgH="19044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281" y="1481115"/>
                        <a:ext cx="1252538"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79" name="Object 3"/>
          <p:cNvGraphicFramePr>
            <a:graphicFrameLocks noChangeAspect="1"/>
          </p:cNvGraphicFramePr>
          <p:nvPr/>
        </p:nvGraphicFramePr>
        <p:xfrm>
          <a:off x="2262981" y="2351079"/>
          <a:ext cx="4618038" cy="457200"/>
        </p:xfrm>
        <a:graphic>
          <a:graphicData uri="http://schemas.openxmlformats.org/presentationml/2006/ole">
            <mc:AlternateContent xmlns:mc="http://schemas.openxmlformats.org/markup-compatibility/2006">
              <mc:Choice xmlns:v="urn:schemas-microsoft-com:vml" Requires="v">
                <p:oleObj name="Equation" r:id="rId4" imgW="2565360" imgH="253800" progId="Equation.DSMT4">
                  <p:embed/>
                </p:oleObj>
              </mc:Choice>
              <mc:Fallback>
                <p:oleObj name="Equation" r:id="rId4" imgW="256536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2981" y="2351079"/>
                        <a:ext cx="4618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0" name="Object 4"/>
          <p:cNvGraphicFramePr>
            <a:graphicFrameLocks noChangeAspect="1"/>
          </p:cNvGraphicFramePr>
          <p:nvPr/>
        </p:nvGraphicFramePr>
        <p:xfrm>
          <a:off x="1541421" y="3017418"/>
          <a:ext cx="252413" cy="298450"/>
        </p:xfrm>
        <a:graphic>
          <a:graphicData uri="http://schemas.openxmlformats.org/presentationml/2006/ole">
            <mc:AlternateContent xmlns:mc="http://schemas.openxmlformats.org/markup-compatibility/2006">
              <mc:Choice xmlns:v="urn:schemas-microsoft-com:vml" Requires="v">
                <p:oleObj name="Equation" r:id="rId6" imgW="139680" imgH="164880" progId="Equation.DSMT4">
                  <p:embed/>
                </p:oleObj>
              </mc:Choice>
              <mc:Fallback>
                <p:oleObj name="Equation" r:id="rId6" imgW="139680" imgH="16488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1421" y="3017418"/>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1" name="Object 5"/>
          <p:cNvGraphicFramePr>
            <a:graphicFrameLocks noChangeAspect="1"/>
          </p:cNvGraphicFramePr>
          <p:nvPr/>
        </p:nvGraphicFramePr>
        <p:xfrm>
          <a:off x="6105546" y="2999615"/>
          <a:ext cx="252413" cy="412750"/>
        </p:xfrm>
        <a:graphic>
          <a:graphicData uri="http://schemas.openxmlformats.org/presentationml/2006/ole">
            <mc:AlternateContent xmlns:mc="http://schemas.openxmlformats.org/markup-compatibility/2006">
              <mc:Choice xmlns:v="urn:schemas-microsoft-com:vml" Requires="v">
                <p:oleObj name="Equation" r:id="rId8" imgW="139680" imgH="228600" progId="Equation.DSMT4">
                  <p:embed/>
                </p:oleObj>
              </mc:Choice>
              <mc:Fallback>
                <p:oleObj name="Equation" r:id="rId8" imgW="139680" imgH="2286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05546" y="2999615"/>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2" name="Object 6"/>
          <p:cNvGraphicFramePr>
            <a:graphicFrameLocks noChangeAspect="1"/>
          </p:cNvGraphicFramePr>
          <p:nvPr/>
        </p:nvGraphicFramePr>
        <p:xfrm>
          <a:off x="6872319" y="2999615"/>
          <a:ext cx="276225" cy="412750"/>
        </p:xfrm>
        <a:graphic>
          <a:graphicData uri="http://schemas.openxmlformats.org/presentationml/2006/ole">
            <mc:AlternateContent xmlns:mc="http://schemas.openxmlformats.org/markup-compatibility/2006">
              <mc:Choice xmlns:v="urn:schemas-microsoft-com:vml" Requires="v">
                <p:oleObj name="Equation" r:id="rId10" imgW="152280" imgH="228600" progId="Equation.DSMT4">
                  <p:embed/>
                </p:oleObj>
              </mc:Choice>
              <mc:Fallback>
                <p:oleObj name="Equation" r:id="rId10" imgW="152280" imgH="2286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72319" y="2999615"/>
                        <a:ext cx="27622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3" name="Object 7"/>
          <p:cNvGraphicFramePr>
            <a:graphicFrameLocks noChangeAspect="1"/>
          </p:cNvGraphicFramePr>
          <p:nvPr/>
        </p:nvGraphicFramePr>
        <p:xfrm>
          <a:off x="2480820" y="3309522"/>
          <a:ext cx="661987" cy="455612"/>
        </p:xfrm>
        <a:graphic>
          <a:graphicData uri="http://schemas.openxmlformats.org/presentationml/2006/ole">
            <mc:AlternateContent xmlns:mc="http://schemas.openxmlformats.org/markup-compatibility/2006">
              <mc:Choice xmlns:v="urn:schemas-microsoft-com:vml" Requires="v">
                <p:oleObj name="Equation" r:id="rId12" imgW="368280" imgH="253800" progId="Equation.DSMT4">
                  <p:embed/>
                </p:oleObj>
              </mc:Choice>
              <mc:Fallback>
                <p:oleObj name="Equation" r:id="rId12" imgW="36828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80820" y="3309522"/>
                        <a:ext cx="661987"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4" name="Object 8"/>
          <p:cNvGraphicFramePr>
            <a:graphicFrameLocks noChangeAspect="1"/>
          </p:cNvGraphicFramePr>
          <p:nvPr/>
        </p:nvGraphicFramePr>
        <p:xfrm>
          <a:off x="3539697" y="3308768"/>
          <a:ext cx="641350" cy="458788"/>
        </p:xfrm>
        <a:graphic>
          <a:graphicData uri="http://schemas.openxmlformats.org/presentationml/2006/ole">
            <mc:AlternateContent xmlns:mc="http://schemas.openxmlformats.org/markup-compatibility/2006">
              <mc:Choice xmlns:v="urn:schemas-microsoft-com:vml" Requires="v">
                <p:oleObj name="Equation" r:id="rId14" imgW="355320" imgH="253800" progId="Equation.DSMT4">
                  <p:embed/>
                </p:oleObj>
              </mc:Choice>
              <mc:Fallback>
                <p:oleObj name="Equation" r:id="rId14" imgW="35532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39697" y="3308768"/>
                        <a:ext cx="64135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385" name="Object 9"/>
          <p:cNvGraphicFramePr>
            <a:graphicFrameLocks noChangeAspect="1"/>
          </p:cNvGraphicFramePr>
          <p:nvPr/>
        </p:nvGraphicFramePr>
        <p:xfrm>
          <a:off x="6124600" y="3422304"/>
          <a:ext cx="273050" cy="250825"/>
        </p:xfrm>
        <a:graphic>
          <a:graphicData uri="http://schemas.openxmlformats.org/presentationml/2006/ole">
            <mc:AlternateContent xmlns:mc="http://schemas.openxmlformats.org/markup-compatibility/2006">
              <mc:Choice xmlns:v="urn:schemas-microsoft-com:vml" Requires="v">
                <p:oleObj name="Equation" r:id="rId16" imgW="152280" imgH="139680" progId="Equation.DSMT4">
                  <p:embed/>
                </p:oleObj>
              </mc:Choice>
              <mc:Fallback>
                <p:oleObj name="Equation" r:id="rId16" imgW="152280" imgH="13968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24600" y="3422304"/>
                        <a:ext cx="27305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b="1" dirty="0"/>
              <a:t>Ορισμός 4.8  </a:t>
            </a:r>
            <a:r>
              <a:rPr lang="el-GR" sz="2200" dirty="0"/>
              <a:t>Ορίζουμε τον </a:t>
            </a:r>
            <a:r>
              <a:rPr lang="el-GR" sz="2200" b="1" dirty="0"/>
              <a:t>τελεστή μετατόπισης </a:t>
            </a:r>
            <a:r>
              <a:rPr lang="el-GR" sz="2200" dirty="0"/>
              <a:t>που σημειώνεται ως      από τους παρακάτω τύπους:</a:t>
            </a:r>
          </a:p>
          <a:p>
            <a:pPr>
              <a:buNone/>
            </a:pPr>
            <a:endParaRPr lang="el-GR" sz="2200" dirty="0"/>
          </a:p>
          <a:p>
            <a:pPr>
              <a:spcBef>
                <a:spcPts val="1800"/>
              </a:spcBef>
              <a:buNone/>
            </a:pPr>
            <a:r>
              <a:rPr lang="el-GR" sz="2200" dirty="0"/>
              <a:t>	και </a:t>
            </a:r>
          </a:p>
          <a:p>
            <a:endParaRPr lang="el-GR" sz="2200" dirty="0"/>
          </a:p>
          <a:p>
            <a:pPr>
              <a:spcBef>
                <a:spcPts val="3000"/>
              </a:spcBef>
            </a:pPr>
            <a:r>
              <a:rPr lang="el-GR" sz="2200" dirty="0"/>
              <a:t>Από τις παραπάνω σχέσεις μπορεί εύκολα να προκύψει ότι για </a:t>
            </a:r>
            <a:r>
              <a:rPr lang="el-GR" sz="2200" dirty="0" err="1"/>
              <a:t>ισαπέχοντα</a:t>
            </a:r>
            <a:r>
              <a:rPr lang="el-GR" sz="2200" dirty="0"/>
              <a:t> σημεία ισχύει η σχέση:</a:t>
            </a:r>
          </a:p>
          <a:p>
            <a:pPr>
              <a:spcBef>
                <a:spcPts val="1800"/>
              </a:spcBef>
              <a:buNone/>
            </a:pPr>
            <a:endParaRPr lang="el-GR" sz="2200" dirty="0"/>
          </a:p>
          <a:p>
            <a:pPr>
              <a:buNone/>
            </a:pPr>
            <a:r>
              <a:rPr lang="el-GR" sz="2200" dirty="0"/>
              <a:t>	ή ότι για τυχαία σημεία ισχύει η σχέση:</a:t>
            </a:r>
          </a:p>
        </p:txBody>
      </p:sp>
      <p:graphicFrame>
        <p:nvGraphicFramePr>
          <p:cNvPr id="102402" name="Object 2"/>
          <p:cNvGraphicFramePr>
            <a:graphicFrameLocks noChangeAspect="1"/>
          </p:cNvGraphicFramePr>
          <p:nvPr/>
        </p:nvGraphicFramePr>
        <p:xfrm>
          <a:off x="1249317" y="1805793"/>
          <a:ext cx="277813" cy="300038"/>
        </p:xfrm>
        <a:graphic>
          <a:graphicData uri="http://schemas.openxmlformats.org/presentationml/2006/ole">
            <mc:AlternateContent xmlns:mc="http://schemas.openxmlformats.org/markup-compatibility/2006">
              <mc:Choice xmlns:v="urn:schemas-microsoft-com:vml" Requires="v">
                <p:oleObj name="Equation" r:id="rId2" imgW="152280" imgH="164880" progId="Equation.DSMT4">
                  <p:embed/>
                </p:oleObj>
              </mc:Choice>
              <mc:Fallback>
                <p:oleObj name="Equation" r:id="rId2" imgW="152280" imgH="1648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317" y="1805793"/>
                        <a:ext cx="277813"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03" name="Object 3"/>
          <p:cNvGraphicFramePr>
            <a:graphicFrameLocks noChangeAspect="1"/>
          </p:cNvGraphicFramePr>
          <p:nvPr/>
        </p:nvGraphicFramePr>
        <p:xfrm>
          <a:off x="2857500" y="2224071"/>
          <a:ext cx="3429000" cy="457200"/>
        </p:xfrm>
        <a:graphic>
          <a:graphicData uri="http://schemas.openxmlformats.org/presentationml/2006/ole">
            <mc:AlternateContent xmlns:mc="http://schemas.openxmlformats.org/markup-compatibility/2006">
              <mc:Choice xmlns:v="urn:schemas-microsoft-com:vml" Requires="v">
                <p:oleObj name="Equation" r:id="rId4" imgW="1904760" imgH="253800" progId="Equation.DSMT4">
                  <p:embed/>
                </p:oleObj>
              </mc:Choice>
              <mc:Fallback>
                <p:oleObj name="Equation" r:id="rId4" imgW="190476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0" y="2224071"/>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04" name="Object 4"/>
          <p:cNvGraphicFramePr>
            <a:graphicFrameLocks noChangeAspect="1"/>
          </p:cNvGraphicFramePr>
          <p:nvPr/>
        </p:nvGraphicFramePr>
        <p:xfrm>
          <a:off x="2076450" y="3246435"/>
          <a:ext cx="4991100" cy="503238"/>
        </p:xfrm>
        <a:graphic>
          <a:graphicData uri="http://schemas.openxmlformats.org/presentationml/2006/ole">
            <mc:AlternateContent xmlns:mc="http://schemas.openxmlformats.org/markup-compatibility/2006">
              <mc:Choice xmlns:v="urn:schemas-microsoft-com:vml" Requires="v">
                <p:oleObj name="Equation" r:id="rId6" imgW="2768400" imgH="279360" progId="Equation.DSMT4">
                  <p:embed/>
                </p:oleObj>
              </mc:Choice>
              <mc:Fallback>
                <p:oleObj name="Equation" r:id="rId6" imgW="2768400" imgH="27936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6450" y="3246435"/>
                        <a:ext cx="49911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05" name="Object 5"/>
          <p:cNvGraphicFramePr>
            <a:graphicFrameLocks noChangeAspect="1"/>
          </p:cNvGraphicFramePr>
          <p:nvPr/>
        </p:nvGraphicFramePr>
        <p:xfrm>
          <a:off x="3360738" y="4633929"/>
          <a:ext cx="2422525" cy="457200"/>
        </p:xfrm>
        <a:graphic>
          <a:graphicData uri="http://schemas.openxmlformats.org/presentationml/2006/ole">
            <mc:AlternateContent xmlns:mc="http://schemas.openxmlformats.org/markup-compatibility/2006">
              <mc:Choice xmlns:v="urn:schemas-microsoft-com:vml" Requires="v">
                <p:oleObj name="Equation" r:id="rId8" imgW="1346040" imgH="253800" progId="Equation.DSMT4">
                  <p:embed/>
                </p:oleObj>
              </mc:Choice>
              <mc:Fallback>
                <p:oleObj name="Equation" r:id="rId8" imgW="134604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60738" y="4633929"/>
                        <a:ext cx="242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06" name="Object 6"/>
          <p:cNvGraphicFramePr>
            <a:graphicFrameLocks noChangeAspect="1"/>
          </p:cNvGraphicFramePr>
          <p:nvPr/>
        </p:nvGraphicFramePr>
        <p:xfrm>
          <a:off x="3895725" y="5656263"/>
          <a:ext cx="1352550" cy="434975"/>
        </p:xfrm>
        <a:graphic>
          <a:graphicData uri="http://schemas.openxmlformats.org/presentationml/2006/ole">
            <mc:AlternateContent xmlns:mc="http://schemas.openxmlformats.org/markup-compatibility/2006">
              <mc:Choice xmlns:v="urn:schemas-microsoft-com:vml" Requires="v">
                <p:oleObj name="Equation" r:id="rId10" imgW="749160" imgH="241200" progId="Equation.DSMT4">
                  <p:embed/>
                </p:oleObj>
              </mc:Choice>
              <mc:Fallback>
                <p:oleObj name="Equation" r:id="rId10" imgW="749160" imgH="2412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95725" y="5656263"/>
                        <a:ext cx="135255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b="1" dirty="0"/>
              <a:t>Ορισμός 4.9  </a:t>
            </a:r>
            <a:r>
              <a:rPr lang="el-GR" sz="2200" dirty="0"/>
              <a:t>Ορίζουμε τον </a:t>
            </a:r>
            <a:r>
              <a:rPr lang="el-GR" sz="2200" b="1" dirty="0" err="1"/>
              <a:t>ταυτοτικό</a:t>
            </a:r>
            <a:r>
              <a:rPr lang="el-GR" sz="2200" b="1" dirty="0"/>
              <a:t> τελεστή </a:t>
            </a:r>
            <a:r>
              <a:rPr lang="el-GR" sz="2200" dirty="0"/>
              <a:t>που σημειώνεται ως    </a:t>
            </a:r>
            <a:r>
              <a:rPr lang="el-GR" sz="2200" dirty="0">
                <a:solidFill>
                  <a:schemeClr val="bg1"/>
                </a:solidFill>
              </a:rPr>
              <a:t>…..</a:t>
            </a:r>
            <a:r>
              <a:rPr lang="el-GR" sz="2200" dirty="0"/>
              <a:t>από την παρακάτω σχέση:</a:t>
            </a:r>
          </a:p>
          <a:p>
            <a:pPr>
              <a:buNone/>
            </a:pPr>
            <a:endParaRPr lang="el-GR" sz="2200" dirty="0"/>
          </a:p>
          <a:p>
            <a:pPr>
              <a:spcBef>
                <a:spcPts val="800"/>
              </a:spcBef>
              <a:buNone/>
            </a:pPr>
            <a:r>
              <a:rPr lang="el-GR" sz="2200" dirty="0"/>
              <a:t>	και ορίζουμε ότι:</a:t>
            </a:r>
          </a:p>
          <a:p>
            <a:pPr>
              <a:buNone/>
            </a:pPr>
            <a:endParaRPr lang="el-GR" sz="2200" dirty="0"/>
          </a:p>
          <a:p>
            <a:pPr>
              <a:spcBef>
                <a:spcPts val="1800"/>
              </a:spcBef>
            </a:pPr>
            <a:r>
              <a:rPr lang="el-GR" sz="2200" b="1" dirty="0"/>
              <a:t>Ορισμός 4.10  </a:t>
            </a:r>
            <a:r>
              <a:rPr lang="el-GR" sz="2200" dirty="0"/>
              <a:t>Ορίζουμε τον </a:t>
            </a:r>
            <a:r>
              <a:rPr lang="el-GR" sz="2200" b="1" dirty="0"/>
              <a:t>τελεστή της μέσης τιμής </a:t>
            </a:r>
            <a:r>
              <a:rPr lang="el-GR" sz="2200" dirty="0"/>
              <a:t>ο οποίος συμβολίζεται με     και ορίζεται ως εξής:</a:t>
            </a:r>
          </a:p>
          <a:p>
            <a:endParaRPr lang="el-GR" sz="2200" dirty="0"/>
          </a:p>
          <a:p>
            <a:endParaRPr lang="el-GR" sz="2200" dirty="0"/>
          </a:p>
          <a:p>
            <a:pPr>
              <a:spcBef>
                <a:spcPts val="800"/>
              </a:spcBef>
              <a:buNone/>
            </a:pPr>
            <a:r>
              <a:rPr lang="el-GR" sz="2200" dirty="0"/>
              <a:t>	έτσι ώστε για παράδειγμα με αυτόν τον τελεστή να έχουμε:</a:t>
            </a:r>
          </a:p>
        </p:txBody>
      </p:sp>
      <p:graphicFrame>
        <p:nvGraphicFramePr>
          <p:cNvPr id="103426" name="Object 2"/>
          <p:cNvGraphicFramePr>
            <a:graphicFrameLocks noChangeAspect="1"/>
          </p:cNvGraphicFramePr>
          <p:nvPr/>
        </p:nvGraphicFramePr>
        <p:xfrm>
          <a:off x="920700" y="1805691"/>
          <a:ext cx="230188" cy="298450"/>
        </p:xfrm>
        <a:graphic>
          <a:graphicData uri="http://schemas.openxmlformats.org/presentationml/2006/ole">
            <mc:AlternateContent xmlns:mc="http://schemas.openxmlformats.org/markup-compatibility/2006">
              <mc:Choice xmlns:v="urn:schemas-microsoft-com:vml" Requires="v">
                <p:oleObj name="Equation" r:id="rId2" imgW="126720" imgH="164880" progId="Equation.DSMT4">
                  <p:embed/>
                </p:oleObj>
              </mc:Choice>
              <mc:Fallback>
                <p:oleObj name="Equation" r:id="rId2" imgW="126720" imgH="1648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00" y="1805691"/>
                        <a:ext cx="230188"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27" name="Object 3"/>
          <p:cNvGraphicFramePr>
            <a:graphicFrameLocks noChangeAspect="1"/>
          </p:cNvGraphicFramePr>
          <p:nvPr/>
        </p:nvGraphicFramePr>
        <p:xfrm>
          <a:off x="3736975" y="2187558"/>
          <a:ext cx="1670050" cy="457200"/>
        </p:xfrm>
        <a:graphic>
          <a:graphicData uri="http://schemas.openxmlformats.org/presentationml/2006/ole">
            <mc:AlternateContent xmlns:mc="http://schemas.openxmlformats.org/markup-compatibility/2006">
              <mc:Choice xmlns:v="urn:schemas-microsoft-com:vml" Requires="v">
                <p:oleObj name="Equation" r:id="rId4" imgW="927000" imgH="253800" progId="Equation.DSMT4">
                  <p:embed/>
                </p:oleObj>
              </mc:Choice>
              <mc:Fallback>
                <p:oleObj name="Equation" r:id="rId4" imgW="92700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6975" y="2187558"/>
                        <a:ext cx="1670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28" name="Object 4"/>
          <p:cNvGraphicFramePr>
            <a:graphicFrameLocks noChangeAspect="1"/>
          </p:cNvGraphicFramePr>
          <p:nvPr/>
        </p:nvGraphicFramePr>
        <p:xfrm>
          <a:off x="3573463" y="3027357"/>
          <a:ext cx="1997075" cy="366713"/>
        </p:xfrm>
        <a:graphic>
          <a:graphicData uri="http://schemas.openxmlformats.org/presentationml/2006/ole">
            <mc:AlternateContent xmlns:mc="http://schemas.openxmlformats.org/markup-compatibility/2006">
              <mc:Choice xmlns:v="urn:schemas-microsoft-com:vml" Requires="v">
                <p:oleObj name="Equation" r:id="rId6" imgW="1104840" imgH="203040" progId="Equation.DSMT4">
                  <p:embed/>
                </p:oleObj>
              </mc:Choice>
              <mc:Fallback>
                <p:oleObj name="Equation" r:id="rId6" imgW="1104840" imgH="2030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3463" y="3027357"/>
                        <a:ext cx="1997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29" name="Object 5"/>
          <p:cNvGraphicFramePr>
            <a:graphicFrameLocks noChangeAspect="1"/>
          </p:cNvGraphicFramePr>
          <p:nvPr/>
        </p:nvGraphicFramePr>
        <p:xfrm>
          <a:off x="2777276" y="4025152"/>
          <a:ext cx="277813" cy="300038"/>
        </p:xfrm>
        <a:graphic>
          <a:graphicData uri="http://schemas.openxmlformats.org/presentationml/2006/ole">
            <mc:AlternateContent xmlns:mc="http://schemas.openxmlformats.org/markup-compatibility/2006">
              <mc:Choice xmlns:v="urn:schemas-microsoft-com:vml" Requires="v">
                <p:oleObj name="Equation" r:id="rId8" imgW="152280" imgH="164880" progId="Equation.DSMT4">
                  <p:embed/>
                </p:oleObj>
              </mc:Choice>
              <mc:Fallback>
                <p:oleObj name="Equation" r:id="rId8" imgW="152280" imgH="1648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7276" y="4025152"/>
                        <a:ext cx="277813"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30" name="Object 6"/>
          <p:cNvGraphicFramePr>
            <a:graphicFrameLocks noChangeAspect="1"/>
          </p:cNvGraphicFramePr>
          <p:nvPr/>
        </p:nvGraphicFramePr>
        <p:xfrm>
          <a:off x="1683544" y="4305312"/>
          <a:ext cx="5776913" cy="868363"/>
        </p:xfrm>
        <a:graphic>
          <a:graphicData uri="http://schemas.openxmlformats.org/presentationml/2006/ole">
            <mc:AlternateContent xmlns:mc="http://schemas.openxmlformats.org/markup-compatibility/2006">
              <mc:Choice xmlns:v="urn:schemas-microsoft-com:vml" Requires="v">
                <p:oleObj name="Equation" r:id="rId10" imgW="3213000" imgH="482400" progId="Equation.DSMT4">
                  <p:embed/>
                </p:oleObj>
              </mc:Choice>
              <mc:Fallback>
                <p:oleObj name="Equation" r:id="rId10" imgW="3213000" imgH="4824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83544" y="4305312"/>
                        <a:ext cx="5776913"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31" name="Object 7"/>
          <p:cNvGraphicFramePr>
            <a:graphicFrameLocks noChangeAspect="1"/>
          </p:cNvGraphicFramePr>
          <p:nvPr/>
        </p:nvGraphicFramePr>
        <p:xfrm>
          <a:off x="1964531" y="5530888"/>
          <a:ext cx="5214938" cy="709613"/>
        </p:xfrm>
        <a:graphic>
          <a:graphicData uri="http://schemas.openxmlformats.org/presentationml/2006/ole">
            <mc:AlternateContent xmlns:mc="http://schemas.openxmlformats.org/markup-compatibility/2006">
              <mc:Choice xmlns:v="urn:schemas-microsoft-com:vml" Requires="v">
                <p:oleObj name="Equation" r:id="rId12" imgW="2895480" imgH="393480" progId="Equation.DSMT4">
                  <p:embed/>
                </p:oleObj>
              </mc:Choice>
              <mc:Fallback>
                <p:oleObj name="Equation" r:id="rId12" imgW="2895480" imgH="39348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64531" y="5530888"/>
                        <a:ext cx="5214938"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b="1" dirty="0"/>
              <a:t>Ορισμός 4.11  </a:t>
            </a:r>
            <a:r>
              <a:rPr lang="el-GR" sz="2200" dirty="0"/>
              <a:t>Ο </a:t>
            </a:r>
            <a:r>
              <a:rPr lang="el-GR" sz="2200" b="1" dirty="0"/>
              <a:t>τελεστής της παραγώγου </a:t>
            </a:r>
            <a:r>
              <a:rPr lang="el-GR" sz="2200" dirty="0"/>
              <a:t>συμβολίζεται με         και ορίζεται από την παρακάτω σχέση:</a:t>
            </a:r>
          </a:p>
          <a:p>
            <a:endParaRPr lang="el-GR" sz="2200" dirty="0"/>
          </a:p>
          <a:p>
            <a:endParaRPr lang="el-GR" sz="2200" dirty="0"/>
          </a:p>
          <a:p>
            <a:pPr>
              <a:spcBef>
                <a:spcPts val="1200"/>
              </a:spcBef>
            </a:pPr>
            <a:r>
              <a:rPr lang="el-GR" sz="2200" b="1" dirty="0"/>
              <a:t>Ορισμός 4.12  </a:t>
            </a:r>
            <a:r>
              <a:rPr lang="el-GR" sz="2200" dirty="0"/>
              <a:t>Δύο τελεστές      και      καλούνται </a:t>
            </a:r>
            <a:r>
              <a:rPr lang="el-GR" sz="2200" b="1" dirty="0"/>
              <a:t>ίσοι</a:t>
            </a:r>
            <a:r>
              <a:rPr lang="el-GR" sz="2200" dirty="0"/>
              <a:t>                   όταν για κάθε συνάρτηση            και για κάθε σημείο     του πεδίου ορισμού της ισχύει:</a:t>
            </a:r>
          </a:p>
          <a:p>
            <a:pPr>
              <a:spcBef>
                <a:spcPts val="1200"/>
              </a:spcBef>
            </a:pPr>
            <a:endParaRPr lang="el-GR" sz="2200" dirty="0"/>
          </a:p>
          <a:p>
            <a:pPr>
              <a:buNone/>
            </a:pPr>
            <a:r>
              <a:rPr lang="el-GR" sz="2200" dirty="0"/>
              <a:t>	Ο τελεστής     είναι το άθροισμα ή η διαφορά δύο άλλων τελεστών  </a:t>
            </a:r>
            <a:r>
              <a:rPr lang="el-GR" sz="2200" dirty="0">
                <a:solidFill>
                  <a:schemeClr val="bg1"/>
                </a:solidFill>
              </a:rPr>
              <a:t>… </a:t>
            </a:r>
            <a:r>
              <a:rPr lang="el-GR" sz="2200" dirty="0"/>
              <a:t>και      όταν για κάθε συνάρτηση           και για κάθε σημείο     του πεδίου ορισμού αυτής ισχύουν αντίστοιχα οι σχέσεις:</a:t>
            </a:r>
          </a:p>
        </p:txBody>
      </p:sp>
      <p:graphicFrame>
        <p:nvGraphicFramePr>
          <p:cNvPr id="104450" name="Object 2"/>
          <p:cNvGraphicFramePr>
            <a:graphicFrameLocks noChangeAspect="1"/>
          </p:cNvGraphicFramePr>
          <p:nvPr/>
        </p:nvGraphicFramePr>
        <p:xfrm>
          <a:off x="7705772" y="1480769"/>
          <a:ext cx="298450" cy="298450"/>
        </p:xfrm>
        <a:graphic>
          <a:graphicData uri="http://schemas.openxmlformats.org/presentationml/2006/ole">
            <mc:AlternateContent xmlns:mc="http://schemas.openxmlformats.org/markup-compatibility/2006">
              <mc:Choice xmlns:v="urn:schemas-microsoft-com:vml" Requires="v">
                <p:oleObj name="Equation" r:id="rId2" imgW="164880" imgH="164880" progId="Equation.DSMT4">
                  <p:embed/>
                </p:oleObj>
              </mc:Choice>
              <mc:Fallback>
                <p:oleObj name="Equation" r:id="rId2" imgW="164880" imgH="1648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5772" y="1480769"/>
                        <a:ext cx="298450"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1" name="Object 3"/>
          <p:cNvGraphicFramePr>
            <a:graphicFrameLocks noChangeAspect="1"/>
          </p:cNvGraphicFramePr>
          <p:nvPr/>
        </p:nvGraphicFramePr>
        <p:xfrm>
          <a:off x="3632994" y="2235194"/>
          <a:ext cx="1878013" cy="755650"/>
        </p:xfrm>
        <a:graphic>
          <a:graphicData uri="http://schemas.openxmlformats.org/presentationml/2006/ole">
            <mc:AlternateContent xmlns:mc="http://schemas.openxmlformats.org/markup-compatibility/2006">
              <mc:Choice xmlns:v="urn:schemas-microsoft-com:vml" Requires="v">
                <p:oleObj name="Equation" r:id="rId4" imgW="1041120" imgH="419040" progId="Equation.DSMT4">
                  <p:embed/>
                </p:oleObj>
              </mc:Choice>
              <mc:Fallback>
                <p:oleObj name="Equation" r:id="rId4" imgW="1041120" imgH="4190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2994" y="2235194"/>
                        <a:ext cx="187801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2" name="Object 4"/>
          <p:cNvGraphicFramePr>
            <a:graphicFrameLocks noChangeAspect="1"/>
          </p:cNvGraphicFramePr>
          <p:nvPr/>
        </p:nvGraphicFramePr>
        <p:xfrm>
          <a:off x="4143783" y="3090444"/>
          <a:ext cx="252413" cy="412750"/>
        </p:xfrm>
        <a:graphic>
          <a:graphicData uri="http://schemas.openxmlformats.org/presentationml/2006/ole">
            <mc:AlternateContent xmlns:mc="http://schemas.openxmlformats.org/markup-compatibility/2006">
              <mc:Choice xmlns:v="urn:schemas-microsoft-com:vml" Requires="v">
                <p:oleObj name="Equation" r:id="rId6" imgW="139680" imgH="228600" progId="Equation.DSMT4">
                  <p:embed/>
                </p:oleObj>
              </mc:Choice>
              <mc:Fallback>
                <p:oleObj name="Equation" r:id="rId6" imgW="13968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3783" y="3090444"/>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3" name="Object 5"/>
          <p:cNvGraphicFramePr>
            <a:graphicFrameLocks noChangeAspect="1"/>
          </p:cNvGraphicFramePr>
          <p:nvPr/>
        </p:nvGraphicFramePr>
        <p:xfrm>
          <a:off x="4864104" y="3083748"/>
          <a:ext cx="298450" cy="412750"/>
        </p:xfrm>
        <a:graphic>
          <a:graphicData uri="http://schemas.openxmlformats.org/presentationml/2006/ole">
            <mc:AlternateContent xmlns:mc="http://schemas.openxmlformats.org/markup-compatibility/2006">
              <mc:Choice xmlns:v="urn:schemas-microsoft-com:vml" Requires="v">
                <p:oleObj name="Equation" r:id="rId8" imgW="164880" imgH="228600" progId="Equation.DSMT4">
                  <p:embed/>
                </p:oleObj>
              </mc:Choice>
              <mc:Fallback>
                <p:oleObj name="Equation" r:id="rId8" imgW="164880" imgH="2286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64104" y="3083748"/>
                        <a:ext cx="29845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4" name="Object 6"/>
          <p:cNvGraphicFramePr>
            <a:graphicFrameLocks noChangeAspect="1"/>
          </p:cNvGraphicFramePr>
          <p:nvPr/>
        </p:nvGraphicFramePr>
        <p:xfrm>
          <a:off x="6945345" y="3057174"/>
          <a:ext cx="1096963" cy="457200"/>
        </p:xfrm>
        <a:graphic>
          <a:graphicData uri="http://schemas.openxmlformats.org/presentationml/2006/ole">
            <mc:AlternateContent xmlns:mc="http://schemas.openxmlformats.org/markup-compatibility/2006">
              <mc:Choice xmlns:v="urn:schemas-microsoft-com:vml" Requires="v">
                <p:oleObj name="Equation" r:id="rId10" imgW="609480" imgH="253800" progId="Equation.DSMT4">
                  <p:embed/>
                </p:oleObj>
              </mc:Choice>
              <mc:Fallback>
                <p:oleObj name="Equation" r:id="rId10" imgW="60948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45345" y="3057174"/>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5" name="Object 7"/>
          <p:cNvGraphicFramePr>
            <a:graphicFrameLocks noChangeAspect="1"/>
          </p:cNvGraphicFramePr>
          <p:nvPr/>
        </p:nvGraphicFramePr>
        <p:xfrm>
          <a:off x="3841740" y="3409122"/>
          <a:ext cx="661988" cy="455613"/>
        </p:xfrm>
        <a:graphic>
          <a:graphicData uri="http://schemas.openxmlformats.org/presentationml/2006/ole">
            <mc:AlternateContent xmlns:mc="http://schemas.openxmlformats.org/markup-compatibility/2006">
              <mc:Choice xmlns:v="urn:schemas-microsoft-com:vml" Requires="v">
                <p:oleObj name="Equation" r:id="rId12" imgW="368280" imgH="253800" progId="Equation.DSMT4">
                  <p:embed/>
                </p:oleObj>
              </mc:Choice>
              <mc:Fallback>
                <p:oleObj name="Equation" r:id="rId12" imgW="368280" imgH="253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1740" y="3409122"/>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6" name="Object 8"/>
          <p:cNvGraphicFramePr>
            <a:graphicFrameLocks noChangeAspect="1"/>
          </p:cNvGraphicFramePr>
          <p:nvPr/>
        </p:nvGraphicFramePr>
        <p:xfrm>
          <a:off x="6872319" y="3502026"/>
          <a:ext cx="230188" cy="252413"/>
        </p:xfrm>
        <a:graphic>
          <a:graphicData uri="http://schemas.openxmlformats.org/presentationml/2006/ole">
            <mc:AlternateContent xmlns:mc="http://schemas.openxmlformats.org/markup-compatibility/2006">
              <mc:Choice xmlns:v="urn:schemas-microsoft-com:vml" Requires="v">
                <p:oleObj name="Equation" r:id="rId14" imgW="126720" imgH="139680" progId="Equation.DSMT4">
                  <p:embed/>
                </p:oleObj>
              </mc:Choice>
              <mc:Fallback>
                <p:oleObj name="Equation" r:id="rId14" imgW="126720" imgH="13968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72319" y="3502026"/>
                        <a:ext cx="23018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7" name="Object 9"/>
          <p:cNvGraphicFramePr>
            <a:graphicFrameLocks noChangeAspect="1"/>
          </p:cNvGraphicFramePr>
          <p:nvPr/>
        </p:nvGraphicFramePr>
        <p:xfrm>
          <a:off x="3579019" y="4122747"/>
          <a:ext cx="1985963" cy="457200"/>
        </p:xfrm>
        <a:graphic>
          <a:graphicData uri="http://schemas.openxmlformats.org/presentationml/2006/ole">
            <mc:AlternateContent xmlns:mc="http://schemas.openxmlformats.org/markup-compatibility/2006">
              <mc:Choice xmlns:v="urn:schemas-microsoft-com:vml" Requires="v">
                <p:oleObj name="Equation" r:id="rId16" imgW="1104840" imgH="253800" progId="Equation.DSMT4">
                  <p:embed/>
                </p:oleObj>
              </mc:Choice>
              <mc:Fallback>
                <p:oleObj name="Equation" r:id="rId16" imgW="1104840" imgH="25380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79019" y="4122747"/>
                        <a:ext cx="1985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8" name="Object 10"/>
          <p:cNvGraphicFramePr>
            <a:graphicFrameLocks noChangeAspect="1"/>
          </p:cNvGraphicFramePr>
          <p:nvPr/>
        </p:nvGraphicFramePr>
        <p:xfrm>
          <a:off x="2208594" y="4674035"/>
          <a:ext cx="252413" cy="298450"/>
        </p:xfrm>
        <a:graphic>
          <a:graphicData uri="http://schemas.openxmlformats.org/presentationml/2006/ole">
            <mc:AlternateContent xmlns:mc="http://schemas.openxmlformats.org/markup-compatibility/2006">
              <mc:Choice xmlns:v="urn:schemas-microsoft-com:vml" Requires="v">
                <p:oleObj name="Equation" r:id="rId18" imgW="139680" imgH="164880" progId="Equation.DSMT4">
                  <p:embed/>
                </p:oleObj>
              </mc:Choice>
              <mc:Fallback>
                <p:oleObj name="Equation" r:id="rId18" imgW="139680" imgH="16488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08594" y="4674035"/>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9" name="Object 11"/>
          <p:cNvGraphicFramePr>
            <a:graphicFrameLocks noChangeAspect="1"/>
          </p:cNvGraphicFramePr>
          <p:nvPr/>
        </p:nvGraphicFramePr>
        <p:xfrm>
          <a:off x="884187" y="4984709"/>
          <a:ext cx="252412" cy="412750"/>
        </p:xfrm>
        <a:graphic>
          <a:graphicData uri="http://schemas.openxmlformats.org/presentationml/2006/ole">
            <mc:AlternateContent xmlns:mc="http://schemas.openxmlformats.org/markup-compatibility/2006">
              <mc:Choice xmlns:v="urn:schemas-microsoft-com:vml" Requires="v">
                <p:oleObj name="Equation" r:id="rId20" imgW="139680" imgH="228600" progId="Equation.DSMT4">
                  <p:embed/>
                </p:oleObj>
              </mc:Choice>
              <mc:Fallback>
                <p:oleObj name="Equation" r:id="rId20" imgW="139680" imgH="228600" progId="Equation.DSMT4">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4187" y="4984709"/>
                        <a:ext cx="252412"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60" name="Object 12"/>
          <p:cNvGraphicFramePr>
            <a:graphicFrameLocks noChangeAspect="1"/>
          </p:cNvGraphicFramePr>
          <p:nvPr/>
        </p:nvGraphicFramePr>
        <p:xfrm>
          <a:off x="1573175" y="4984750"/>
          <a:ext cx="296863" cy="412750"/>
        </p:xfrm>
        <a:graphic>
          <a:graphicData uri="http://schemas.openxmlformats.org/presentationml/2006/ole">
            <mc:AlternateContent xmlns:mc="http://schemas.openxmlformats.org/markup-compatibility/2006">
              <mc:Choice xmlns:v="urn:schemas-microsoft-com:vml" Requires="v">
                <p:oleObj name="Equation" r:id="rId21" imgW="164880" imgH="228600" progId="Equation.DSMT4">
                  <p:embed/>
                </p:oleObj>
              </mc:Choice>
              <mc:Fallback>
                <p:oleObj name="Equation" r:id="rId21" imgW="164880" imgH="228600" progId="Equation.DSMT4">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73175" y="4984750"/>
                        <a:ext cx="29686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61" name="Object 13"/>
          <p:cNvGraphicFramePr>
            <a:graphicFrameLocks noChangeAspect="1"/>
          </p:cNvGraphicFramePr>
          <p:nvPr/>
        </p:nvGraphicFramePr>
        <p:xfrm>
          <a:off x="4827591" y="4962546"/>
          <a:ext cx="661987" cy="455613"/>
        </p:xfrm>
        <a:graphic>
          <a:graphicData uri="http://schemas.openxmlformats.org/presentationml/2006/ole">
            <mc:AlternateContent xmlns:mc="http://schemas.openxmlformats.org/markup-compatibility/2006">
              <mc:Choice xmlns:v="urn:schemas-microsoft-com:vml" Requires="v">
                <p:oleObj name="Equation" r:id="rId23" imgW="368280" imgH="253800" progId="Equation.DSMT4">
                  <p:embed/>
                </p:oleObj>
              </mc:Choice>
              <mc:Fallback>
                <p:oleObj name="Equation" r:id="rId23" imgW="368280" imgH="253800" progId="Equation.DSMT4">
                  <p:embed/>
                  <p:pic>
                    <p:nvPicPr>
                      <p:cNvPr id="0"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27591" y="4962546"/>
                        <a:ext cx="6619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65" name="Object 17"/>
          <p:cNvGraphicFramePr>
            <a:graphicFrameLocks noChangeAspect="1"/>
          </p:cNvGraphicFramePr>
          <p:nvPr/>
        </p:nvGraphicFramePr>
        <p:xfrm>
          <a:off x="7810547" y="5075264"/>
          <a:ext cx="230188" cy="252412"/>
        </p:xfrm>
        <a:graphic>
          <a:graphicData uri="http://schemas.openxmlformats.org/presentationml/2006/ole">
            <mc:AlternateContent xmlns:mc="http://schemas.openxmlformats.org/markup-compatibility/2006">
              <mc:Choice xmlns:v="urn:schemas-microsoft-com:vml" Requires="v">
                <p:oleObj name="Equation" r:id="rId24" imgW="126720" imgH="139680" progId="Equation.DSMT4">
                  <p:embed/>
                </p:oleObj>
              </mc:Choice>
              <mc:Fallback>
                <p:oleObj name="Equation" r:id="rId24" imgW="126720" imgH="139680" progId="Equation.DSMT4">
                  <p:embed/>
                  <p:pic>
                    <p:nvPicPr>
                      <p:cNvPr id="0"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10547" y="5075264"/>
                        <a:ext cx="230188"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66" name="Object 18"/>
          <p:cNvGraphicFramePr>
            <a:graphicFrameLocks noChangeAspect="1"/>
          </p:cNvGraphicFramePr>
          <p:nvPr/>
        </p:nvGraphicFramePr>
        <p:xfrm>
          <a:off x="1635125" y="5765832"/>
          <a:ext cx="5873750" cy="457200"/>
        </p:xfrm>
        <a:graphic>
          <a:graphicData uri="http://schemas.openxmlformats.org/presentationml/2006/ole">
            <mc:AlternateContent xmlns:mc="http://schemas.openxmlformats.org/markup-compatibility/2006">
              <mc:Choice xmlns:v="urn:schemas-microsoft-com:vml" Requires="v">
                <p:oleObj name="Equation" r:id="rId25" imgW="3263760" imgH="253800" progId="Equation.DSMT4">
                  <p:embed/>
                </p:oleObj>
              </mc:Choice>
              <mc:Fallback>
                <p:oleObj name="Equation" r:id="rId25" imgW="3263760" imgH="253800" progId="Equation.DSMT4">
                  <p:embed/>
                  <p:pic>
                    <p:nvPicPr>
                      <p:cNvPr id="0" name="Picture 1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635125" y="5765832"/>
                        <a:ext cx="587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p:txBody>
          <a:bodyPr>
            <a:normAutofit/>
          </a:bodyPr>
          <a:lstStyle/>
          <a:p>
            <a:pPr>
              <a:buNone/>
            </a:pPr>
            <a:r>
              <a:rPr lang="el-GR" sz="2200" b="1" dirty="0"/>
              <a:t>	Ορισμός 4.12</a:t>
            </a:r>
          </a:p>
          <a:p>
            <a:pPr>
              <a:buNone/>
            </a:pPr>
            <a:r>
              <a:rPr lang="el-GR" sz="2200" dirty="0"/>
              <a:t>	Ο τελεστής     είναι το </a:t>
            </a:r>
            <a:r>
              <a:rPr lang="el-GR" sz="2200" b="1" dirty="0"/>
              <a:t>γινόμενο</a:t>
            </a:r>
            <a:r>
              <a:rPr lang="el-GR" sz="2200" dirty="0"/>
              <a:t> δύο άλλων τελεστών      και       	           όταν για κάθε συνάρτηση           και για κάθε σημείο    του πεδίου ορισμού αυτής ισχύουν αντίστοιχα οι σχέσεις:</a:t>
            </a:r>
          </a:p>
          <a:p>
            <a:endParaRPr lang="el-GR" sz="2200" dirty="0"/>
          </a:p>
          <a:p>
            <a:pPr>
              <a:spcBef>
                <a:spcPts val="1800"/>
              </a:spcBef>
              <a:buNone/>
            </a:pPr>
            <a:r>
              <a:rPr lang="el-GR" sz="2200" dirty="0"/>
              <a:t>	Ο τελεστής     είναι ο </a:t>
            </a:r>
            <a:r>
              <a:rPr lang="el-GR" sz="2200" b="1" dirty="0"/>
              <a:t>μοναδιαίος</a:t>
            </a:r>
            <a:r>
              <a:rPr lang="el-GR" sz="2200" dirty="0"/>
              <a:t> τελεστής, όταν για κάθε συνάρτηση           και για κάθε σημείο     του πεδίου ορισμού της ισχύει:</a:t>
            </a:r>
          </a:p>
          <a:p>
            <a:pPr>
              <a:spcBef>
                <a:spcPts val="1200"/>
              </a:spcBef>
            </a:pPr>
            <a:endParaRPr lang="el-GR" sz="2200" dirty="0"/>
          </a:p>
          <a:p>
            <a:pPr>
              <a:spcBef>
                <a:spcPts val="1200"/>
              </a:spcBef>
              <a:buNone/>
            </a:pPr>
            <a:r>
              <a:rPr lang="el-GR" sz="2200" dirty="0"/>
              <a:t>	Ο τελεστής     συμβολίζεται και με τον αριθμό 1.</a:t>
            </a:r>
          </a:p>
          <a:p>
            <a:endParaRPr lang="el-GR" sz="2200" dirty="0"/>
          </a:p>
        </p:txBody>
      </p:sp>
      <p:graphicFrame>
        <p:nvGraphicFramePr>
          <p:cNvPr id="105474" name="Object 2"/>
          <p:cNvGraphicFramePr>
            <a:graphicFrameLocks noChangeAspect="1"/>
          </p:cNvGraphicFramePr>
          <p:nvPr/>
        </p:nvGraphicFramePr>
        <p:xfrm>
          <a:off x="2182020" y="1889108"/>
          <a:ext cx="252413" cy="298450"/>
        </p:xfrm>
        <a:graphic>
          <a:graphicData uri="http://schemas.openxmlformats.org/presentationml/2006/ole">
            <mc:AlternateContent xmlns:mc="http://schemas.openxmlformats.org/markup-compatibility/2006">
              <mc:Choice xmlns:v="urn:schemas-microsoft-com:vml" Requires="v">
                <p:oleObj name="Equation" r:id="rId2" imgW="139680" imgH="164880" progId="Equation.DSMT4">
                  <p:embed/>
                </p:oleObj>
              </mc:Choice>
              <mc:Fallback>
                <p:oleObj name="Equation" r:id="rId2" imgW="139680" imgH="1648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2020" y="1889108"/>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75" name="Object 3"/>
          <p:cNvGraphicFramePr>
            <a:graphicFrameLocks noChangeAspect="1"/>
          </p:cNvGraphicFramePr>
          <p:nvPr/>
        </p:nvGraphicFramePr>
        <p:xfrm>
          <a:off x="6975097" y="1858941"/>
          <a:ext cx="252413" cy="412750"/>
        </p:xfrm>
        <a:graphic>
          <a:graphicData uri="http://schemas.openxmlformats.org/presentationml/2006/ole">
            <mc:AlternateContent xmlns:mc="http://schemas.openxmlformats.org/markup-compatibility/2006">
              <mc:Choice xmlns:v="urn:schemas-microsoft-com:vml" Requires="v">
                <p:oleObj name="Equation" r:id="rId4" imgW="139680" imgH="228600" progId="Equation.DSMT4">
                  <p:embed/>
                </p:oleObj>
              </mc:Choice>
              <mc:Fallback>
                <p:oleObj name="Equation" r:id="rId4" imgW="139680" imgH="2286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5097" y="1858941"/>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76" name="Object 4"/>
          <p:cNvGraphicFramePr>
            <a:graphicFrameLocks noChangeAspect="1"/>
          </p:cNvGraphicFramePr>
          <p:nvPr/>
        </p:nvGraphicFramePr>
        <p:xfrm>
          <a:off x="7685544" y="1862184"/>
          <a:ext cx="296862" cy="411163"/>
        </p:xfrm>
        <a:graphic>
          <a:graphicData uri="http://schemas.openxmlformats.org/presentationml/2006/ole">
            <mc:AlternateContent xmlns:mc="http://schemas.openxmlformats.org/markup-compatibility/2006">
              <mc:Choice xmlns:v="urn:schemas-microsoft-com:vml" Requires="v">
                <p:oleObj name="Equation" r:id="rId6" imgW="164880" imgH="228600" progId="Equation.DSMT4">
                  <p:embed/>
                </p:oleObj>
              </mc:Choice>
              <mc:Fallback>
                <p:oleObj name="Equation" r:id="rId6" imgW="16488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5544" y="1862184"/>
                        <a:ext cx="296862"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77" name="Object 5"/>
          <p:cNvGraphicFramePr>
            <a:graphicFrameLocks noChangeAspect="1"/>
          </p:cNvGraphicFramePr>
          <p:nvPr/>
        </p:nvGraphicFramePr>
        <p:xfrm>
          <a:off x="869916" y="2170923"/>
          <a:ext cx="1255713" cy="457200"/>
        </p:xfrm>
        <a:graphic>
          <a:graphicData uri="http://schemas.openxmlformats.org/presentationml/2006/ole">
            <mc:AlternateContent xmlns:mc="http://schemas.openxmlformats.org/markup-compatibility/2006">
              <mc:Choice xmlns:v="urn:schemas-microsoft-com:vml" Requires="v">
                <p:oleObj name="Equation" r:id="rId8" imgW="698400" imgH="253800" progId="Equation.DSMT4">
                  <p:embed/>
                </p:oleObj>
              </mc:Choice>
              <mc:Fallback>
                <p:oleObj name="Equation" r:id="rId8" imgW="69840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9916" y="2170923"/>
                        <a:ext cx="125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78" name="Object 6"/>
          <p:cNvGraphicFramePr>
            <a:graphicFrameLocks noChangeAspect="1"/>
          </p:cNvGraphicFramePr>
          <p:nvPr/>
        </p:nvGraphicFramePr>
        <p:xfrm>
          <a:off x="5095063" y="2187558"/>
          <a:ext cx="661988" cy="455613"/>
        </p:xfrm>
        <a:graphic>
          <a:graphicData uri="http://schemas.openxmlformats.org/presentationml/2006/ole">
            <mc:AlternateContent xmlns:mc="http://schemas.openxmlformats.org/markup-compatibility/2006">
              <mc:Choice xmlns:v="urn:schemas-microsoft-com:vml" Requires="v">
                <p:oleObj name="Equation" r:id="rId10" imgW="368280" imgH="253800" progId="Equation.DSMT4">
                  <p:embed/>
                </p:oleObj>
              </mc:Choice>
              <mc:Fallback>
                <p:oleObj name="Equation" r:id="rId10" imgW="36828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95063" y="2187558"/>
                        <a:ext cx="6619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79" name="Object 7"/>
          <p:cNvGraphicFramePr>
            <a:graphicFrameLocks noChangeAspect="1"/>
          </p:cNvGraphicFramePr>
          <p:nvPr/>
        </p:nvGraphicFramePr>
        <p:xfrm>
          <a:off x="8055094" y="2283705"/>
          <a:ext cx="244475" cy="250825"/>
        </p:xfrm>
        <a:graphic>
          <a:graphicData uri="http://schemas.openxmlformats.org/presentationml/2006/ole">
            <mc:AlternateContent xmlns:mc="http://schemas.openxmlformats.org/markup-compatibility/2006">
              <mc:Choice xmlns:v="urn:schemas-microsoft-com:vml" Requires="v">
                <p:oleObj name="Equation" r:id="rId12" imgW="126720" imgH="139680" progId="Equation.DSMT4">
                  <p:embed/>
                </p:oleObj>
              </mc:Choice>
              <mc:Fallback>
                <p:oleObj name="Equation" r:id="rId12" imgW="126720" imgH="13968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55094" y="2283705"/>
                        <a:ext cx="2444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0" name="Object 8"/>
          <p:cNvGraphicFramePr>
            <a:graphicFrameLocks noChangeAspect="1"/>
          </p:cNvGraphicFramePr>
          <p:nvPr/>
        </p:nvGraphicFramePr>
        <p:xfrm>
          <a:off x="3549636" y="2954331"/>
          <a:ext cx="2332037" cy="457200"/>
        </p:xfrm>
        <a:graphic>
          <a:graphicData uri="http://schemas.openxmlformats.org/presentationml/2006/ole">
            <mc:AlternateContent xmlns:mc="http://schemas.openxmlformats.org/markup-compatibility/2006">
              <mc:Choice xmlns:v="urn:schemas-microsoft-com:vml" Requires="v">
                <p:oleObj name="Equation" r:id="rId14" imgW="1295280" imgH="253800" progId="Equation.DSMT4">
                  <p:embed/>
                </p:oleObj>
              </mc:Choice>
              <mc:Fallback>
                <p:oleObj name="Equation" r:id="rId14" imgW="129528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49636" y="2954331"/>
                        <a:ext cx="2332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1" name="Object 9"/>
          <p:cNvGraphicFramePr>
            <a:graphicFrameLocks noChangeAspect="1"/>
          </p:cNvGraphicFramePr>
          <p:nvPr/>
        </p:nvGraphicFramePr>
        <p:xfrm>
          <a:off x="2204180" y="3515558"/>
          <a:ext cx="230188" cy="298450"/>
        </p:xfrm>
        <a:graphic>
          <a:graphicData uri="http://schemas.openxmlformats.org/presentationml/2006/ole">
            <mc:AlternateContent xmlns:mc="http://schemas.openxmlformats.org/markup-compatibility/2006">
              <mc:Choice xmlns:v="urn:schemas-microsoft-com:vml" Requires="v">
                <p:oleObj name="Equation" r:id="rId16" imgW="126720" imgH="164880" progId="Equation.DSMT4">
                  <p:embed/>
                </p:oleObj>
              </mc:Choice>
              <mc:Fallback>
                <p:oleObj name="Equation" r:id="rId16" imgW="126720" imgH="16488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04180" y="3515558"/>
                        <a:ext cx="230188"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2" name="Object 10"/>
          <p:cNvGraphicFramePr>
            <a:graphicFrameLocks noChangeAspect="1"/>
          </p:cNvGraphicFramePr>
          <p:nvPr/>
        </p:nvGraphicFramePr>
        <p:xfrm>
          <a:off x="2197144" y="3813187"/>
          <a:ext cx="661988" cy="455612"/>
        </p:xfrm>
        <a:graphic>
          <a:graphicData uri="http://schemas.openxmlformats.org/presentationml/2006/ole">
            <mc:AlternateContent xmlns:mc="http://schemas.openxmlformats.org/markup-compatibility/2006">
              <mc:Choice xmlns:v="urn:schemas-microsoft-com:vml" Requires="v">
                <p:oleObj name="Equation" r:id="rId18" imgW="368280" imgH="253800" progId="Equation.DSMT4">
                  <p:embed/>
                </p:oleObj>
              </mc:Choice>
              <mc:Fallback>
                <p:oleObj name="Equation" r:id="rId18" imgW="368280" imgH="253800" progId="Equation.DSMT4">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97144" y="3813187"/>
                        <a:ext cx="661988"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3" name="Object 11"/>
          <p:cNvGraphicFramePr>
            <a:graphicFrameLocks noChangeAspect="1"/>
          </p:cNvGraphicFramePr>
          <p:nvPr/>
        </p:nvGraphicFramePr>
        <p:xfrm>
          <a:off x="5167324" y="3918374"/>
          <a:ext cx="244475" cy="250825"/>
        </p:xfrm>
        <a:graphic>
          <a:graphicData uri="http://schemas.openxmlformats.org/presentationml/2006/ole">
            <mc:AlternateContent xmlns:mc="http://schemas.openxmlformats.org/markup-compatibility/2006">
              <mc:Choice xmlns:v="urn:schemas-microsoft-com:vml" Requires="v">
                <p:oleObj name="Equation" r:id="rId19" imgW="126720" imgH="139680" progId="Equation.DSMT4">
                  <p:embed/>
                </p:oleObj>
              </mc:Choice>
              <mc:Fallback>
                <p:oleObj name="Equation" r:id="rId19" imgW="126720" imgH="139680" progId="Equation.DSMT4">
                  <p:embed/>
                  <p:pic>
                    <p:nvPicPr>
                      <p:cNvPr id="0"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67324" y="3918374"/>
                        <a:ext cx="2444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4" name="Object 12"/>
          <p:cNvGraphicFramePr>
            <a:graphicFrameLocks noChangeAspect="1"/>
          </p:cNvGraphicFramePr>
          <p:nvPr/>
        </p:nvGraphicFramePr>
        <p:xfrm>
          <a:off x="3949714" y="4560903"/>
          <a:ext cx="1644650" cy="457200"/>
        </p:xfrm>
        <a:graphic>
          <a:graphicData uri="http://schemas.openxmlformats.org/presentationml/2006/ole">
            <mc:AlternateContent xmlns:mc="http://schemas.openxmlformats.org/markup-compatibility/2006">
              <mc:Choice xmlns:v="urn:schemas-microsoft-com:vml" Requires="v">
                <p:oleObj name="Equation" r:id="rId20" imgW="914400" imgH="253800" progId="Equation.DSMT4">
                  <p:embed/>
                </p:oleObj>
              </mc:Choice>
              <mc:Fallback>
                <p:oleObj name="Equation" r:id="rId20" imgW="914400" imgH="253800" progId="Equation.DSMT4">
                  <p:embed/>
                  <p:pic>
                    <p:nvPicPr>
                      <p:cNvPr id="0" name="Picture 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49714" y="4560903"/>
                        <a:ext cx="1644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487" name="Object 15"/>
          <p:cNvGraphicFramePr>
            <a:graphicFrameLocks noChangeAspect="1"/>
          </p:cNvGraphicFramePr>
          <p:nvPr/>
        </p:nvGraphicFramePr>
        <p:xfrm>
          <a:off x="2224058" y="5171685"/>
          <a:ext cx="230188" cy="298450"/>
        </p:xfrm>
        <a:graphic>
          <a:graphicData uri="http://schemas.openxmlformats.org/presentationml/2006/ole">
            <mc:AlternateContent xmlns:mc="http://schemas.openxmlformats.org/markup-compatibility/2006">
              <mc:Choice xmlns:v="urn:schemas-microsoft-com:vml" Requires="v">
                <p:oleObj name="Equation" r:id="rId22" imgW="126720" imgH="164880" progId="Equation.DSMT4">
                  <p:embed/>
                </p:oleObj>
              </mc:Choice>
              <mc:Fallback>
                <p:oleObj name="Equation" r:id="rId22" imgW="126720" imgH="164880" progId="Equation.DSMT4">
                  <p:embed/>
                  <p:pic>
                    <p:nvPicPr>
                      <p:cNvPr id="0" name="Picture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24058" y="5171685"/>
                        <a:ext cx="230188"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Ορισμός 4.12</a:t>
            </a:r>
          </a:p>
          <a:p>
            <a:pPr>
              <a:buNone/>
            </a:pPr>
            <a:r>
              <a:rPr lang="el-GR" sz="2200" dirty="0"/>
              <a:t>	Ο τελεστής      είναι ο </a:t>
            </a:r>
            <a:r>
              <a:rPr lang="el-GR" sz="2200" b="1" dirty="0"/>
              <a:t>δεξιός αντίστροφος </a:t>
            </a:r>
            <a:r>
              <a:rPr lang="el-GR" sz="2200" dirty="0"/>
              <a:t>του τελεστή     όταν ισχύει η σχέση</a:t>
            </a:r>
          </a:p>
          <a:p>
            <a:pPr>
              <a:buNone/>
            </a:pPr>
            <a:r>
              <a:rPr lang="el-GR" sz="2200" dirty="0"/>
              <a:t>	</a:t>
            </a:r>
          </a:p>
          <a:p>
            <a:pPr>
              <a:spcBef>
                <a:spcPts val="1800"/>
              </a:spcBef>
              <a:buNone/>
            </a:pPr>
            <a:r>
              <a:rPr lang="el-GR" sz="2200" dirty="0"/>
              <a:t>	Ο δεξιός αντίστροφος      συμβολίζεται με         Αν συμβαίνει ο δεξιός αντίστροφος        του      να είναι συγχρόνως και </a:t>
            </a:r>
            <a:r>
              <a:rPr lang="el-GR" sz="2200" b="1" dirty="0"/>
              <a:t>αριστερός</a:t>
            </a:r>
            <a:r>
              <a:rPr lang="el-GR" sz="2200" dirty="0"/>
              <a:t> </a:t>
            </a:r>
            <a:r>
              <a:rPr lang="el-GR" sz="2200" b="1" dirty="0"/>
              <a:t>αντίστροφος</a:t>
            </a:r>
            <a:r>
              <a:rPr lang="el-GR" sz="2200" dirty="0"/>
              <a:t> του       δηλαδή αν ισχύει η σχέση                 τότε ο καλείται αντίστροφος του       Σε αυτήν την περίπτωση ισχύει η </a:t>
            </a:r>
            <a:r>
              <a:rPr lang="el-GR" sz="2200" b="1" dirty="0"/>
              <a:t>αντιμεταθετική ιδιότητα </a:t>
            </a:r>
            <a:r>
              <a:rPr lang="el-GR" sz="2200" dirty="0"/>
              <a:t>μεταξύ των      και          δηλαδή ισχύει η σχέση: </a:t>
            </a:r>
          </a:p>
        </p:txBody>
      </p:sp>
      <p:graphicFrame>
        <p:nvGraphicFramePr>
          <p:cNvPr id="106498" name="Object 2"/>
          <p:cNvGraphicFramePr>
            <a:graphicFrameLocks noChangeAspect="1"/>
          </p:cNvGraphicFramePr>
          <p:nvPr/>
        </p:nvGraphicFramePr>
        <p:xfrm>
          <a:off x="2198590" y="1858941"/>
          <a:ext cx="252413" cy="412750"/>
        </p:xfrm>
        <a:graphic>
          <a:graphicData uri="http://schemas.openxmlformats.org/presentationml/2006/ole">
            <mc:AlternateContent xmlns:mc="http://schemas.openxmlformats.org/markup-compatibility/2006">
              <mc:Choice xmlns:v="urn:schemas-microsoft-com:vml" Requires="v">
                <p:oleObj name="Equation" r:id="rId2" imgW="139680" imgH="228600" progId="Equation.DSMT4">
                  <p:embed/>
                </p:oleObj>
              </mc:Choice>
              <mc:Fallback>
                <p:oleObj name="Equation" r:id="rId2" imgW="139680" imgH="228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8590" y="1858941"/>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499" name="Object 3"/>
          <p:cNvGraphicFramePr>
            <a:graphicFrameLocks noChangeAspect="1"/>
          </p:cNvGraphicFramePr>
          <p:nvPr/>
        </p:nvGraphicFramePr>
        <p:xfrm>
          <a:off x="7131088" y="1889108"/>
          <a:ext cx="252413" cy="298450"/>
        </p:xfrm>
        <a:graphic>
          <a:graphicData uri="http://schemas.openxmlformats.org/presentationml/2006/ole">
            <mc:AlternateContent xmlns:mc="http://schemas.openxmlformats.org/markup-compatibility/2006">
              <mc:Choice xmlns:v="urn:schemas-microsoft-com:vml" Requires="v">
                <p:oleObj name="Equation" r:id="rId4" imgW="139680" imgH="164880" progId="Equation.DSMT4">
                  <p:embed/>
                </p:oleObj>
              </mc:Choice>
              <mc:Fallback>
                <p:oleObj name="Equation" r:id="rId4" imgW="139680" imgH="1648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31088" y="1889108"/>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0" name="Object 4"/>
          <p:cNvGraphicFramePr>
            <a:graphicFrameLocks noChangeAspect="1"/>
          </p:cNvGraphicFramePr>
          <p:nvPr/>
        </p:nvGraphicFramePr>
        <p:xfrm>
          <a:off x="4362459" y="2581269"/>
          <a:ext cx="866775" cy="409575"/>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2459" y="2581269"/>
                        <a:ext cx="8667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1" name="Object 5"/>
          <p:cNvGraphicFramePr>
            <a:graphicFrameLocks noChangeAspect="1"/>
          </p:cNvGraphicFramePr>
          <p:nvPr/>
        </p:nvGraphicFramePr>
        <p:xfrm>
          <a:off x="3453279" y="3155606"/>
          <a:ext cx="252413" cy="412750"/>
        </p:xfrm>
        <a:graphic>
          <a:graphicData uri="http://schemas.openxmlformats.org/presentationml/2006/ole">
            <mc:AlternateContent xmlns:mc="http://schemas.openxmlformats.org/markup-compatibility/2006">
              <mc:Choice xmlns:v="urn:schemas-microsoft-com:vml" Requires="v">
                <p:oleObj name="Equation" r:id="rId8" imgW="139680" imgH="228600" progId="Equation.DSMT4">
                  <p:embed/>
                </p:oleObj>
              </mc:Choice>
              <mc:Fallback>
                <p:oleObj name="Equation" r:id="rId8" imgW="139680" imgH="228600" progId="Equation.DSMT4">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279" y="3155606"/>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2" name="Object 6"/>
          <p:cNvGraphicFramePr>
            <a:graphicFrameLocks noChangeAspect="1"/>
          </p:cNvGraphicFramePr>
          <p:nvPr/>
        </p:nvGraphicFramePr>
        <p:xfrm>
          <a:off x="5664222" y="3138489"/>
          <a:ext cx="477837" cy="363537"/>
        </p:xfrm>
        <a:graphic>
          <a:graphicData uri="http://schemas.openxmlformats.org/presentationml/2006/ole">
            <mc:AlternateContent xmlns:mc="http://schemas.openxmlformats.org/markup-compatibility/2006">
              <mc:Choice xmlns:v="urn:schemas-microsoft-com:vml" Requires="v">
                <p:oleObj name="Equation" r:id="rId9" imgW="266400" imgH="203040" progId="Equation.DSMT4">
                  <p:embed/>
                </p:oleObj>
              </mc:Choice>
              <mc:Fallback>
                <p:oleObj name="Equation" r:id="rId9" imgW="266400" imgH="20304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64222" y="3138489"/>
                        <a:ext cx="477837"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3" name="Object 7"/>
          <p:cNvGraphicFramePr>
            <a:graphicFrameLocks noChangeAspect="1"/>
          </p:cNvGraphicFramePr>
          <p:nvPr/>
        </p:nvGraphicFramePr>
        <p:xfrm>
          <a:off x="3203148" y="3475452"/>
          <a:ext cx="409575" cy="341312"/>
        </p:xfrm>
        <a:graphic>
          <a:graphicData uri="http://schemas.openxmlformats.org/presentationml/2006/ole">
            <mc:AlternateContent xmlns:mc="http://schemas.openxmlformats.org/markup-compatibility/2006">
              <mc:Choice xmlns:v="urn:schemas-microsoft-com:vml" Requires="v">
                <p:oleObj name="Equation" r:id="rId11" imgW="228600" imgH="190440" progId="Equation.DSMT4">
                  <p:embed/>
                </p:oleObj>
              </mc:Choice>
              <mc:Fallback>
                <p:oleObj name="Equation" r:id="rId11" imgW="228600" imgH="19044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3148" y="3475452"/>
                        <a:ext cx="4095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4" name="Object 8"/>
          <p:cNvGraphicFramePr>
            <a:graphicFrameLocks noChangeAspect="1"/>
          </p:cNvGraphicFramePr>
          <p:nvPr/>
        </p:nvGraphicFramePr>
        <p:xfrm>
          <a:off x="4092158" y="3511965"/>
          <a:ext cx="250825" cy="295275"/>
        </p:xfrm>
        <a:graphic>
          <a:graphicData uri="http://schemas.openxmlformats.org/presentationml/2006/ole">
            <mc:AlternateContent xmlns:mc="http://schemas.openxmlformats.org/markup-compatibility/2006">
              <mc:Choice xmlns:v="urn:schemas-microsoft-com:vml" Requires="v">
                <p:oleObj name="Equation" r:id="rId13" imgW="139680" imgH="164880" progId="Equation.DSMT4">
                  <p:embed/>
                </p:oleObj>
              </mc:Choice>
              <mc:Fallback>
                <p:oleObj name="Equation" r:id="rId13" imgW="139680" imgH="164880" progId="Equation.DSMT4">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2158" y="3511965"/>
                        <a:ext cx="25082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5" name="Object 9"/>
          <p:cNvGraphicFramePr>
            <a:graphicFrameLocks noChangeAspect="1"/>
          </p:cNvGraphicFramePr>
          <p:nvPr/>
        </p:nvGraphicFramePr>
        <p:xfrm>
          <a:off x="2938445" y="3851275"/>
          <a:ext cx="319087" cy="339725"/>
        </p:xfrm>
        <a:graphic>
          <a:graphicData uri="http://schemas.openxmlformats.org/presentationml/2006/ole">
            <mc:AlternateContent xmlns:mc="http://schemas.openxmlformats.org/markup-compatibility/2006">
              <mc:Choice xmlns:v="urn:schemas-microsoft-com:vml" Requires="v">
                <p:oleObj name="Equation" r:id="rId15" imgW="177480" imgH="190440" progId="Equation.DSMT4">
                  <p:embed/>
                </p:oleObj>
              </mc:Choice>
              <mc:Fallback>
                <p:oleObj name="Equation" r:id="rId15" imgW="177480" imgH="190440" progId="Equation.DSMT4">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38445" y="3851275"/>
                        <a:ext cx="31908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6" name="Object 10"/>
          <p:cNvGraphicFramePr>
            <a:graphicFrameLocks noChangeAspect="1"/>
          </p:cNvGraphicFramePr>
          <p:nvPr/>
        </p:nvGraphicFramePr>
        <p:xfrm>
          <a:off x="6288111" y="3807312"/>
          <a:ext cx="1028700" cy="388938"/>
        </p:xfrm>
        <a:graphic>
          <a:graphicData uri="http://schemas.openxmlformats.org/presentationml/2006/ole">
            <mc:AlternateContent xmlns:mc="http://schemas.openxmlformats.org/markup-compatibility/2006">
              <mc:Choice xmlns:v="urn:schemas-microsoft-com:vml" Requires="v">
                <p:oleObj name="Equation" r:id="rId17" imgW="571320" imgH="215640" progId="Equation.DSMT4">
                  <p:embed/>
                </p:oleObj>
              </mc:Choice>
              <mc:Fallback>
                <p:oleObj name="Equation" r:id="rId17" imgW="571320" imgH="215640" progId="Equation.DSMT4">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88111" y="3807312"/>
                        <a:ext cx="1028700"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7" name="Object 11"/>
          <p:cNvGraphicFramePr>
            <a:graphicFrameLocks noChangeAspect="1"/>
          </p:cNvGraphicFramePr>
          <p:nvPr/>
        </p:nvGraphicFramePr>
        <p:xfrm>
          <a:off x="8077248" y="3804069"/>
          <a:ext cx="409575" cy="341313"/>
        </p:xfrm>
        <a:graphic>
          <a:graphicData uri="http://schemas.openxmlformats.org/presentationml/2006/ole">
            <mc:AlternateContent xmlns:mc="http://schemas.openxmlformats.org/markup-compatibility/2006">
              <mc:Choice xmlns:v="urn:schemas-microsoft-com:vml" Requires="v">
                <p:oleObj name="Equation" r:id="rId19" imgW="228600" imgH="190440" progId="Equation.DSMT4">
                  <p:embed/>
                </p:oleObj>
              </mc:Choice>
              <mc:Fallback>
                <p:oleObj name="Equation" r:id="rId19" imgW="228600" imgH="190440" progId="Equation.DSMT4">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7248" y="3804069"/>
                        <a:ext cx="40957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8" name="Object 12"/>
          <p:cNvGraphicFramePr>
            <a:graphicFrameLocks noChangeAspect="1"/>
          </p:cNvGraphicFramePr>
          <p:nvPr/>
        </p:nvGraphicFramePr>
        <p:xfrm>
          <a:off x="3883434" y="4189077"/>
          <a:ext cx="296862" cy="317500"/>
        </p:xfrm>
        <a:graphic>
          <a:graphicData uri="http://schemas.openxmlformats.org/presentationml/2006/ole">
            <mc:AlternateContent xmlns:mc="http://schemas.openxmlformats.org/markup-compatibility/2006">
              <mc:Choice xmlns:v="urn:schemas-microsoft-com:vml" Requires="v">
                <p:oleObj name="Equation" r:id="rId20" imgW="164880" imgH="177480" progId="Equation.DSMT4">
                  <p:embed/>
                </p:oleObj>
              </mc:Choice>
              <mc:Fallback>
                <p:oleObj name="Equation" r:id="rId20" imgW="164880" imgH="177480" progId="Equation.DSMT4">
                  <p:embed/>
                  <p:pic>
                    <p:nvPicPr>
                      <p:cNvPr id="0" name="Picture 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83434" y="4189077"/>
                        <a:ext cx="296862"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9" name="Object 13"/>
          <p:cNvGraphicFramePr>
            <a:graphicFrameLocks noChangeAspect="1"/>
          </p:cNvGraphicFramePr>
          <p:nvPr/>
        </p:nvGraphicFramePr>
        <p:xfrm>
          <a:off x="5160974" y="4534329"/>
          <a:ext cx="250825" cy="295275"/>
        </p:xfrm>
        <a:graphic>
          <a:graphicData uri="http://schemas.openxmlformats.org/presentationml/2006/ole">
            <mc:AlternateContent xmlns:mc="http://schemas.openxmlformats.org/markup-compatibility/2006">
              <mc:Choice xmlns:v="urn:schemas-microsoft-com:vml" Requires="v">
                <p:oleObj name="Equation" r:id="rId22" imgW="139680" imgH="164880" progId="Equation.DSMT4">
                  <p:embed/>
                </p:oleObj>
              </mc:Choice>
              <mc:Fallback>
                <p:oleObj name="Equation" r:id="rId22" imgW="139680" imgH="164880" progId="Equation.DSMT4">
                  <p:embed/>
                  <p:pic>
                    <p:nvPicPr>
                      <p:cNvPr id="0"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60974" y="4534329"/>
                        <a:ext cx="25082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10" name="Object 14"/>
          <p:cNvGraphicFramePr>
            <a:graphicFrameLocks noChangeAspect="1"/>
          </p:cNvGraphicFramePr>
          <p:nvPr/>
        </p:nvGraphicFramePr>
        <p:xfrm>
          <a:off x="5910288" y="4482292"/>
          <a:ext cx="523875" cy="387350"/>
        </p:xfrm>
        <a:graphic>
          <a:graphicData uri="http://schemas.openxmlformats.org/presentationml/2006/ole">
            <mc:AlternateContent xmlns:mc="http://schemas.openxmlformats.org/markup-compatibility/2006">
              <mc:Choice xmlns:v="urn:schemas-microsoft-com:vml" Requires="v">
                <p:oleObj name="Equation" r:id="rId23" imgW="291960" imgH="215640" progId="Equation.DSMT4">
                  <p:embed/>
                </p:oleObj>
              </mc:Choice>
              <mc:Fallback>
                <p:oleObj name="Equation" r:id="rId23" imgW="291960" imgH="215640" progId="Equation.DSMT4">
                  <p:embed/>
                  <p:pic>
                    <p:nvPicPr>
                      <p:cNvPr id="0" name="Picture 1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910288" y="4482292"/>
                        <a:ext cx="5238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11" name="Object 15"/>
          <p:cNvGraphicFramePr>
            <a:graphicFrameLocks noChangeAspect="1"/>
          </p:cNvGraphicFramePr>
          <p:nvPr/>
        </p:nvGraphicFramePr>
        <p:xfrm>
          <a:off x="3654425" y="5326094"/>
          <a:ext cx="1835150" cy="366712"/>
        </p:xfrm>
        <a:graphic>
          <a:graphicData uri="http://schemas.openxmlformats.org/presentationml/2006/ole">
            <mc:AlternateContent xmlns:mc="http://schemas.openxmlformats.org/markup-compatibility/2006">
              <mc:Choice xmlns:v="urn:schemas-microsoft-com:vml" Requires="v">
                <p:oleObj name="Equation" r:id="rId25" imgW="1015920" imgH="203040" progId="Equation.DSMT4">
                  <p:embed/>
                </p:oleObj>
              </mc:Choice>
              <mc:Fallback>
                <p:oleObj name="Equation" r:id="rId25" imgW="1015920" imgH="203040" progId="Equation.DSMT4">
                  <p:embed/>
                  <p:pic>
                    <p:nvPicPr>
                      <p:cNvPr id="0" name="Picture 1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654425" y="5326094"/>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p:txBody>
          <a:bodyPr>
            <a:normAutofit/>
          </a:bodyPr>
          <a:lstStyle/>
          <a:p>
            <a:pPr>
              <a:buNone/>
            </a:pPr>
            <a:r>
              <a:rPr lang="el-GR" sz="2200" b="1" dirty="0"/>
              <a:t>Παρατήρηση</a:t>
            </a:r>
          </a:p>
          <a:p>
            <a:pPr>
              <a:spcBef>
                <a:spcPts val="1200"/>
              </a:spcBef>
            </a:pPr>
            <a:r>
              <a:rPr lang="el-GR" sz="2200" dirty="0"/>
              <a:t>Οι γραμμικοί τελεστές                                έχουν δεξιό αντίστροφο και μόνο ο      έχει αντίστροφο.</a:t>
            </a:r>
          </a:p>
          <a:p>
            <a:pPr>
              <a:spcBef>
                <a:spcPts val="1200"/>
              </a:spcBef>
            </a:pPr>
            <a:r>
              <a:rPr lang="el-GR" sz="2200" dirty="0"/>
              <a:t>Επίσης, και οι πέντε γραμμικοί τελεστές υπακούουν τους νόμους της Άλγεβρας με εξαίρεση την ιδιότητα του αντιστρόφου.</a:t>
            </a:r>
          </a:p>
          <a:p>
            <a:pPr>
              <a:spcBef>
                <a:spcPts val="1200"/>
              </a:spcBef>
            </a:pPr>
            <a:r>
              <a:rPr lang="el-GR" sz="2200" dirty="0"/>
              <a:t>Ο λογισμός αυτός λέγεται </a:t>
            </a:r>
            <a:r>
              <a:rPr lang="el-GR" sz="2200" b="1" dirty="0"/>
              <a:t>λογισμός των τελεστών </a:t>
            </a:r>
            <a:r>
              <a:rPr lang="el-GR" sz="2200" dirty="0"/>
              <a:t>και οι μέθοδοι που χρησιμοποιούνται λέγονται </a:t>
            </a:r>
            <a:r>
              <a:rPr lang="el-GR" sz="2200" b="1" dirty="0"/>
              <a:t>συμβολικές μέθοδοι</a:t>
            </a:r>
            <a:r>
              <a:rPr lang="el-GR" sz="2200" dirty="0"/>
              <a:t>.</a:t>
            </a:r>
          </a:p>
        </p:txBody>
      </p:sp>
      <p:graphicFrame>
        <p:nvGraphicFramePr>
          <p:cNvPr id="107522" name="Object 2"/>
          <p:cNvGraphicFramePr>
            <a:graphicFrameLocks noChangeAspect="1"/>
          </p:cNvGraphicFramePr>
          <p:nvPr/>
        </p:nvGraphicFramePr>
        <p:xfrm>
          <a:off x="3497274" y="1968480"/>
          <a:ext cx="1914525" cy="341313"/>
        </p:xfrm>
        <a:graphic>
          <a:graphicData uri="http://schemas.openxmlformats.org/presentationml/2006/ole">
            <mc:AlternateContent xmlns:mc="http://schemas.openxmlformats.org/markup-compatibility/2006">
              <mc:Choice xmlns:v="urn:schemas-microsoft-com:vml" Requires="v">
                <p:oleObj name="Equation" r:id="rId2" imgW="1066680" imgH="190440" progId="Equation.DSMT4">
                  <p:embed/>
                </p:oleObj>
              </mc:Choice>
              <mc:Fallback>
                <p:oleObj name="Equation" r:id="rId2" imgW="1066680" imgH="19044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7274" y="1968480"/>
                        <a:ext cx="191452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7524" name="Object 4"/>
          <p:cNvGraphicFramePr>
            <a:graphicFrameLocks noChangeAspect="1"/>
          </p:cNvGraphicFramePr>
          <p:nvPr/>
        </p:nvGraphicFramePr>
        <p:xfrm>
          <a:off x="2133224" y="2299102"/>
          <a:ext cx="277813" cy="300038"/>
        </p:xfrm>
        <a:graphic>
          <a:graphicData uri="http://schemas.openxmlformats.org/presentationml/2006/ole">
            <mc:AlternateContent xmlns:mc="http://schemas.openxmlformats.org/markup-compatibility/2006">
              <mc:Choice xmlns:v="urn:schemas-microsoft-com:vml" Requires="v">
                <p:oleObj name="Equation" r:id="rId4" imgW="152280" imgH="164880" progId="Equation.DSMT4">
                  <p:embed/>
                </p:oleObj>
              </mc:Choice>
              <mc:Fallback>
                <p:oleObj name="Equation" r:id="rId4" imgW="152280" imgH="16488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224" y="2299102"/>
                        <a:ext cx="277813"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Ορισμός 4.2  </a:t>
            </a:r>
            <a:r>
              <a:rPr lang="el-GR" sz="2200" dirty="0"/>
              <a:t>Έστω                   μια πραγματική συνάρτηση και έστω 			                   τιμές της συνάρτησης στα προκαθορισμένα σημεία                         Τη διαφορά:</a:t>
            </a:r>
          </a:p>
          <a:p>
            <a:pPr>
              <a:buNone/>
            </a:pPr>
            <a:endParaRPr lang="el-GR" sz="2200" dirty="0"/>
          </a:p>
          <a:p>
            <a:pPr>
              <a:spcBef>
                <a:spcPts val="1800"/>
              </a:spcBef>
              <a:buNone/>
            </a:pPr>
            <a:r>
              <a:rPr lang="el-GR" sz="2200" dirty="0"/>
              <a:t>	θα την ονομάζουμε </a:t>
            </a:r>
            <a:r>
              <a:rPr lang="el-GR" sz="2200" b="1" dirty="0"/>
              <a:t>προς τα εμπρός διαφορά πρώτης τάξης </a:t>
            </a:r>
            <a:r>
              <a:rPr lang="el-GR" sz="2200" dirty="0"/>
              <a:t>της συνάρτησης      στη θέση      και θα τη συμβολίζουμε με:</a:t>
            </a:r>
          </a:p>
          <a:p>
            <a:pPr>
              <a:buNone/>
            </a:pPr>
            <a:endParaRPr lang="el-GR" sz="2200" dirty="0"/>
          </a:p>
          <a:p>
            <a:pPr>
              <a:spcBef>
                <a:spcPts val="1800"/>
              </a:spcBef>
              <a:buNone/>
            </a:pPr>
            <a:r>
              <a:rPr lang="el-GR" sz="2200" dirty="0"/>
              <a:t>	Το σύμβολο      θα το καλούμε </a:t>
            </a:r>
            <a:r>
              <a:rPr lang="el-GR" sz="2200" b="1" dirty="0"/>
              <a:t>τελεστή της προς τα εμπρός διαφοράς</a:t>
            </a:r>
            <a:r>
              <a:rPr lang="el-GR" sz="2200" dirty="0"/>
              <a:t>. Τις προς τα </a:t>
            </a:r>
            <a:r>
              <a:rPr lang="el-GR" sz="2200" b="1" dirty="0"/>
              <a:t>εμπρός διαφορές ανώτερης τάξης </a:t>
            </a:r>
            <a:r>
              <a:rPr lang="el-GR" sz="2200" dirty="0"/>
              <a:t>θα τις ορίζουμε επαγωγικά για                       ως εξής:</a:t>
            </a:r>
          </a:p>
        </p:txBody>
      </p:sp>
      <p:graphicFrame>
        <p:nvGraphicFramePr>
          <p:cNvPr id="6146" name="Object 2"/>
          <p:cNvGraphicFramePr>
            <a:graphicFrameLocks noChangeAspect="1"/>
          </p:cNvGraphicFramePr>
          <p:nvPr/>
        </p:nvGraphicFramePr>
        <p:xfrm>
          <a:off x="3084683" y="1418139"/>
          <a:ext cx="1096963" cy="457200"/>
        </p:xfrm>
        <a:graphic>
          <a:graphicData uri="http://schemas.openxmlformats.org/presentationml/2006/ole">
            <mc:AlternateContent xmlns:mc="http://schemas.openxmlformats.org/markup-compatibility/2006">
              <mc:Choice xmlns:v="urn:schemas-microsoft-com:vml" Requires="v">
                <p:oleObj name="Equation" r:id="rId2" imgW="609480" imgH="253800" progId="Equation.DSMT4">
                  <p:embed/>
                </p:oleObj>
              </mc:Choice>
              <mc:Fallback>
                <p:oleObj name="Equation" r:id="rId2" imgW="609480" imgH="2538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4683" y="1418139"/>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3"/>
          <p:cNvGraphicFramePr>
            <a:graphicFrameLocks noChangeAspect="1"/>
          </p:cNvGraphicFramePr>
          <p:nvPr/>
        </p:nvGraphicFramePr>
        <p:xfrm>
          <a:off x="927274" y="1766871"/>
          <a:ext cx="3473450" cy="457200"/>
        </p:xfrm>
        <a:graphic>
          <a:graphicData uri="http://schemas.openxmlformats.org/presentationml/2006/ole">
            <mc:AlternateContent xmlns:mc="http://schemas.openxmlformats.org/markup-compatibility/2006">
              <mc:Choice xmlns:v="urn:schemas-microsoft-com:vml" Requires="v">
                <p:oleObj name="Equation" r:id="rId4" imgW="1930320" imgH="253800" progId="Equation.DSMT4">
                  <p:embed/>
                </p:oleObj>
              </mc:Choice>
              <mc:Fallback>
                <p:oleObj name="Equation" r:id="rId4" imgW="193032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274" y="1766871"/>
                        <a:ext cx="3473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4"/>
          <p:cNvGraphicFramePr>
            <a:graphicFrameLocks noChangeAspect="1"/>
          </p:cNvGraphicFramePr>
          <p:nvPr/>
        </p:nvGraphicFramePr>
        <p:xfrm>
          <a:off x="3780023" y="2108364"/>
          <a:ext cx="1460500" cy="455613"/>
        </p:xfrm>
        <a:graphic>
          <a:graphicData uri="http://schemas.openxmlformats.org/presentationml/2006/ole">
            <mc:AlternateContent xmlns:mc="http://schemas.openxmlformats.org/markup-compatibility/2006">
              <mc:Choice xmlns:v="urn:schemas-microsoft-com:vml" Requires="v">
                <p:oleObj name="Equation" r:id="rId6" imgW="812520" imgH="253800" progId="Equation.DSMT4">
                  <p:embed/>
                </p:oleObj>
              </mc:Choice>
              <mc:Fallback>
                <p:oleObj name="Equation" r:id="rId6" imgW="812520" imgH="2538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0023" y="2108364"/>
                        <a:ext cx="14605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9" name="Object 5"/>
          <p:cNvGraphicFramePr>
            <a:graphicFrameLocks noChangeAspect="1"/>
          </p:cNvGraphicFramePr>
          <p:nvPr/>
        </p:nvGraphicFramePr>
        <p:xfrm>
          <a:off x="3044031" y="2575266"/>
          <a:ext cx="3055938" cy="411163"/>
        </p:xfrm>
        <a:graphic>
          <a:graphicData uri="http://schemas.openxmlformats.org/presentationml/2006/ole">
            <mc:AlternateContent xmlns:mc="http://schemas.openxmlformats.org/markup-compatibility/2006">
              <mc:Choice xmlns:v="urn:schemas-microsoft-com:vml" Requires="v">
                <p:oleObj name="Equation" r:id="rId8" imgW="1701720" imgH="228600" progId="Equation.DSMT4">
                  <p:embed/>
                </p:oleObj>
              </mc:Choice>
              <mc:Fallback>
                <p:oleObj name="Equation" r:id="rId8" imgW="1701720" imgH="2286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4031" y="2575266"/>
                        <a:ext cx="3055938"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0" name="Object 6"/>
          <p:cNvGraphicFramePr>
            <a:graphicFrameLocks noChangeAspect="1"/>
          </p:cNvGraphicFramePr>
          <p:nvPr/>
        </p:nvGraphicFramePr>
        <p:xfrm>
          <a:off x="2344707" y="3481746"/>
          <a:ext cx="277813" cy="371475"/>
        </p:xfrm>
        <a:graphic>
          <a:graphicData uri="http://schemas.openxmlformats.org/presentationml/2006/ole">
            <mc:AlternateContent xmlns:mc="http://schemas.openxmlformats.org/markup-compatibility/2006">
              <mc:Choice xmlns:v="urn:schemas-microsoft-com:vml" Requires="v">
                <p:oleObj name="Equation" r:id="rId10" imgW="152280" imgH="203040" progId="Equation.DSMT4">
                  <p:embed/>
                </p:oleObj>
              </mc:Choice>
              <mc:Fallback>
                <p:oleObj name="Equation" r:id="rId10" imgW="152280" imgH="2030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44707" y="3481746"/>
                        <a:ext cx="2778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1" name="Object 7"/>
          <p:cNvGraphicFramePr>
            <a:graphicFrameLocks noChangeAspect="1"/>
          </p:cNvGraphicFramePr>
          <p:nvPr/>
        </p:nvGraphicFramePr>
        <p:xfrm>
          <a:off x="3762544" y="3426354"/>
          <a:ext cx="273050" cy="409575"/>
        </p:xfrm>
        <a:graphic>
          <a:graphicData uri="http://schemas.openxmlformats.org/presentationml/2006/ole">
            <mc:AlternateContent xmlns:mc="http://schemas.openxmlformats.org/markup-compatibility/2006">
              <mc:Choice xmlns:v="urn:schemas-microsoft-com:vml" Requires="v">
                <p:oleObj name="Equation" r:id="rId12" imgW="152280" imgH="228600" progId="Equation.DSMT4">
                  <p:embed/>
                </p:oleObj>
              </mc:Choice>
              <mc:Fallback>
                <p:oleObj name="Equation" r:id="rId12" imgW="152280" imgH="2286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62544" y="3426354"/>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8"/>
          <p:cNvGraphicFramePr>
            <a:graphicFrameLocks noChangeAspect="1"/>
          </p:cNvGraphicFramePr>
          <p:nvPr/>
        </p:nvGraphicFramePr>
        <p:xfrm>
          <a:off x="3762375" y="3859214"/>
          <a:ext cx="1619250" cy="411162"/>
        </p:xfrm>
        <a:graphic>
          <a:graphicData uri="http://schemas.openxmlformats.org/presentationml/2006/ole">
            <mc:AlternateContent xmlns:mc="http://schemas.openxmlformats.org/markup-compatibility/2006">
              <mc:Choice xmlns:v="urn:schemas-microsoft-com:vml" Requires="v">
                <p:oleObj name="Equation" r:id="rId14" imgW="901440" imgH="228600" progId="Equation.DSMT4">
                  <p:embed/>
                </p:oleObj>
              </mc:Choice>
              <mc:Fallback>
                <p:oleObj name="Equation" r:id="rId14" imgW="901440" imgH="2286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62375" y="3859214"/>
                        <a:ext cx="16192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3" name="Object 9"/>
          <p:cNvGraphicFramePr>
            <a:graphicFrameLocks noChangeAspect="1"/>
          </p:cNvGraphicFramePr>
          <p:nvPr/>
        </p:nvGraphicFramePr>
        <p:xfrm>
          <a:off x="2297437" y="4408505"/>
          <a:ext cx="252413" cy="298450"/>
        </p:xfrm>
        <a:graphic>
          <a:graphicData uri="http://schemas.openxmlformats.org/presentationml/2006/ole">
            <mc:AlternateContent xmlns:mc="http://schemas.openxmlformats.org/markup-compatibility/2006">
              <mc:Choice xmlns:v="urn:schemas-microsoft-com:vml" Requires="v">
                <p:oleObj name="Equation" r:id="rId16" imgW="139680" imgH="164880" progId="Equation.DSMT4">
                  <p:embed/>
                </p:oleObj>
              </mc:Choice>
              <mc:Fallback>
                <p:oleObj name="Equation" r:id="rId16" imgW="139680" imgH="16488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97437" y="4408505"/>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4" name="Object 10"/>
          <p:cNvGraphicFramePr>
            <a:graphicFrameLocks noChangeAspect="1"/>
          </p:cNvGraphicFramePr>
          <p:nvPr/>
        </p:nvGraphicFramePr>
        <p:xfrm>
          <a:off x="3725869" y="5083374"/>
          <a:ext cx="1320800" cy="341312"/>
        </p:xfrm>
        <a:graphic>
          <a:graphicData uri="http://schemas.openxmlformats.org/presentationml/2006/ole">
            <mc:AlternateContent xmlns:mc="http://schemas.openxmlformats.org/markup-compatibility/2006">
              <mc:Choice xmlns:v="urn:schemas-microsoft-com:vml" Requires="v">
                <p:oleObj name="Equation" r:id="rId18" imgW="736560" imgH="190440" progId="Equation.DSMT4">
                  <p:embed/>
                </p:oleObj>
              </mc:Choice>
              <mc:Fallback>
                <p:oleObj name="Equation" r:id="rId18" imgW="736560" imgH="190440" progId="Equation.DSMT4">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25869" y="5083374"/>
                        <a:ext cx="1320800"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5" name="Object 11"/>
          <p:cNvGraphicFramePr>
            <a:graphicFrameLocks noChangeAspect="1"/>
          </p:cNvGraphicFramePr>
          <p:nvPr/>
        </p:nvGraphicFramePr>
        <p:xfrm>
          <a:off x="2579688" y="5529474"/>
          <a:ext cx="3984625" cy="503238"/>
        </p:xfrm>
        <a:graphic>
          <a:graphicData uri="http://schemas.openxmlformats.org/presentationml/2006/ole">
            <mc:AlternateContent xmlns:mc="http://schemas.openxmlformats.org/markup-compatibility/2006">
              <mc:Choice xmlns:v="urn:schemas-microsoft-com:vml" Requires="v">
                <p:oleObj name="Equation" r:id="rId20" imgW="2209680" imgH="279360" progId="Equation.DSMT4">
                  <p:embed/>
                </p:oleObj>
              </mc:Choice>
              <mc:Fallback>
                <p:oleObj name="Equation" r:id="rId20" imgW="2209680" imgH="279360" progId="Equation.DSMT4">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579688" y="5529474"/>
                        <a:ext cx="39846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Γραμμικοί τελεστές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Εφαρμογή</a:t>
            </a:r>
            <a:r>
              <a:rPr lang="el-GR" sz="2200" dirty="0"/>
              <a:t>  Χρησιμοποιώντας λογισμό τελεστών θα δείξουμε ότι ισχύει η παρακάτω σχέση τελεστών:</a:t>
            </a:r>
          </a:p>
          <a:p>
            <a:pPr>
              <a:buNone/>
            </a:pPr>
            <a:r>
              <a:rPr lang="el-GR" sz="2200" b="1" dirty="0"/>
              <a:t>	</a:t>
            </a:r>
          </a:p>
          <a:p>
            <a:pPr>
              <a:spcBef>
                <a:spcPts val="1800"/>
              </a:spcBef>
              <a:buNone/>
            </a:pPr>
            <a:r>
              <a:rPr lang="el-GR" sz="2200" b="1" dirty="0"/>
              <a:t>	Λύση: </a:t>
            </a:r>
            <a:r>
              <a:rPr lang="el-GR" sz="2200" dirty="0"/>
              <a:t>Από τον ορισμό του τελεστή     έχουμε:</a:t>
            </a:r>
          </a:p>
          <a:p>
            <a:pPr>
              <a:buNone/>
            </a:pPr>
            <a:r>
              <a:rPr lang="el-GR" sz="2200" dirty="0"/>
              <a:t>	</a:t>
            </a:r>
          </a:p>
          <a:p>
            <a:pPr>
              <a:buNone/>
            </a:pPr>
            <a:endParaRPr lang="el-GR" sz="2200" dirty="0"/>
          </a:p>
          <a:p>
            <a:pPr>
              <a:buNone/>
            </a:pPr>
            <a:endParaRPr lang="el-GR" sz="2200" dirty="0"/>
          </a:p>
          <a:p>
            <a:pPr>
              <a:spcBef>
                <a:spcPts val="3600"/>
              </a:spcBef>
              <a:buNone/>
            </a:pPr>
            <a:r>
              <a:rPr lang="el-GR" sz="2200" dirty="0"/>
              <a:t>	Επομένως, ισχύει ότι </a:t>
            </a:r>
          </a:p>
        </p:txBody>
      </p:sp>
      <p:graphicFrame>
        <p:nvGraphicFramePr>
          <p:cNvPr id="108546" name="Object 2"/>
          <p:cNvGraphicFramePr>
            <a:graphicFrameLocks noChangeAspect="1"/>
          </p:cNvGraphicFramePr>
          <p:nvPr/>
        </p:nvGraphicFramePr>
        <p:xfrm>
          <a:off x="3999706" y="2268526"/>
          <a:ext cx="1144588" cy="320675"/>
        </p:xfrm>
        <a:graphic>
          <a:graphicData uri="http://schemas.openxmlformats.org/presentationml/2006/ole">
            <mc:AlternateContent xmlns:mc="http://schemas.openxmlformats.org/markup-compatibility/2006">
              <mc:Choice xmlns:v="urn:schemas-microsoft-com:vml" Requires="v">
                <p:oleObj name="Equation" r:id="rId2" imgW="634680" imgH="177480" progId="Equation.DSMT4">
                  <p:embed/>
                </p:oleObj>
              </mc:Choice>
              <mc:Fallback>
                <p:oleObj name="Equation" r:id="rId2" imgW="634680" imgH="17748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9706" y="2268526"/>
                        <a:ext cx="114458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547" name="Object 3"/>
          <p:cNvGraphicFramePr>
            <a:graphicFrameLocks noChangeAspect="1"/>
          </p:cNvGraphicFramePr>
          <p:nvPr/>
        </p:nvGraphicFramePr>
        <p:xfrm>
          <a:off x="4900617" y="2781705"/>
          <a:ext cx="252413" cy="298450"/>
        </p:xfrm>
        <a:graphic>
          <a:graphicData uri="http://schemas.openxmlformats.org/presentationml/2006/ole">
            <mc:AlternateContent xmlns:mc="http://schemas.openxmlformats.org/markup-compatibility/2006">
              <mc:Choice xmlns:v="urn:schemas-microsoft-com:vml" Requires="v">
                <p:oleObj name="Equation" r:id="rId4" imgW="139680" imgH="164880" progId="Equation.DSMT4">
                  <p:embed/>
                </p:oleObj>
              </mc:Choice>
              <mc:Fallback>
                <p:oleObj name="Equation" r:id="rId4" imgW="139680" imgH="1648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0617" y="2781705"/>
                        <a:ext cx="252413"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548" name="Object 4"/>
          <p:cNvGraphicFramePr>
            <a:graphicFrameLocks noChangeAspect="1"/>
          </p:cNvGraphicFramePr>
          <p:nvPr/>
        </p:nvGraphicFramePr>
        <p:xfrm>
          <a:off x="3155950" y="3263916"/>
          <a:ext cx="2832100" cy="1370013"/>
        </p:xfrm>
        <a:graphic>
          <a:graphicData uri="http://schemas.openxmlformats.org/presentationml/2006/ole">
            <mc:AlternateContent xmlns:mc="http://schemas.openxmlformats.org/markup-compatibility/2006">
              <mc:Choice xmlns:v="urn:schemas-microsoft-com:vml" Requires="v">
                <p:oleObj name="Equation" r:id="rId6" imgW="1574640" imgH="761760" progId="Equation.DSMT4">
                  <p:embed/>
                </p:oleObj>
              </mc:Choice>
              <mc:Fallback>
                <p:oleObj name="Equation" r:id="rId6" imgW="1574640" imgH="76176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5950" y="3263916"/>
                        <a:ext cx="28321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549" name="Object 5"/>
          <p:cNvGraphicFramePr>
            <a:graphicFrameLocks noChangeAspect="1"/>
          </p:cNvGraphicFramePr>
          <p:nvPr/>
        </p:nvGraphicFramePr>
        <p:xfrm>
          <a:off x="3330558" y="4784574"/>
          <a:ext cx="1146175" cy="320675"/>
        </p:xfrm>
        <a:graphic>
          <a:graphicData uri="http://schemas.openxmlformats.org/presentationml/2006/ole">
            <mc:AlternateContent xmlns:mc="http://schemas.openxmlformats.org/markup-compatibility/2006">
              <mc:Choice xmlns:v="urn:schemas-microsoft-com:vml" Requires="v">
                <p:oleObj name="Equation" r:id="rId8" imgW="634680" imgH="177480" progId="Equation.DSMT4">
                  <p:embed/>
                </p:oleObj>
              </mc:Choice>
              <mc:Fallback>
                <p:oleObj name="Equation" r:id="rId8" imgW="634680" imgH="177480" progId="Equation.DSMT4">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0558" y="4784574"/>
                        <a:ext cx="1146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400"/>
            <a:ext cx="8229600" cy="1143000"/>
          </a:xfrm>
        </p:spPr>
        <p:txBody>
          <a:bodyPr/>
          <a:lstStyle/>
          <a:p>
            <a:r>
              <a:rPr lang="el-GR" dirty="0"/>
              <a:t>Γραμμικοί τελεστές διαφορών</a:t>
            </a:r>
          </a:p>
        </p:txBody>
      </p:sp>
      <p:graphicFrame>
        <p:nvGraphicFramePr>
          <p:cNvPr id="4" name="3 - Θέση περιεχομένου"/>
          <p:cNvGraphicFramePr>
            <a:graphicFrameLocks noGrp="1" noChangeAspect="1"/>
          </p:cNvGraphicFramePr>
          <p:nvPr>
            <p:ph idx="1"/>
          </p:nvPr>
        </p:nvGraphicFramePr>
        <p:xfrm>
          <a:off x="622300" y="1876460"/>
          <a:ext cx="7899400" cy="4108450"/>
        </p:xfrm>
        <a:graphic>
          <a:graphicData uri="http://schemas.openxmlformats.org/presentationml/2006/ole">
            <mc:AlternateContent xmlns:mc="http://schemas.openxmlformats.org/markup-compatibility/2006">
              <mc:Choice xmlns:v="urn:schemas-microsoft-com:vml" Requires="v">
                <p:oleObj name="Equation" r:id="rId2" imgW="4978080" imgH="2590560" progId="Equation.DSMT4">
                  <p:embed/>
                </p:oleObj>
              </mc:Choice>
              <mc:Fallback>
                <p:oleObj name="Equation" r:id="rId2" imgW="4978080" imgH="2590560" progId="Equation.DSMT4">
                  <p:embed/>
                  <p:pic>
                    <p:nvPicPr>
                      <p:cNvPr id="0" name="3 - Θέση περιεχομένο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876460"/>
                        <a:ext cx="7899400" cy="410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4 - TextBox"/>
          <p:cNvSpPr txBox="1"/>
          <p:nvPr/>
        </p:nvSpPr>
        <p:spPr>
          <a:xfrm>
            <a:off x="592083" y="1355028"/>
            <a:ext cx="4600639" cy="430887"/>
          </a:xfrm>
          <a:prstGeom prst="rect">
            <a:avLst/>
          </a:prstGeom>
          <a:noFill/>
        </p:spPr>
        <p:txBody>
          <a:bodyPr wrap="square" rtlCol="0">
            <a:spAutoFit/>
          </a:bodyPr>
          <a:lstStyle/>
          <a:p>
            <a:r>
              <a:rPr lang="el-GR" sz="2200" b="1" dirty="0"/>
              <a:t>Σχέσεις μεταξύ των τελεστών</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lnSpcReduction="10000"/>
          </a:bodyPr>
          <a:lstStyle/>
          <a:p>
            <a:pPr>
              <a:lnSpc>
                <a:spcPct val="110000"/>
              </a:lnSpc>
              <a:spcBef>
                <a:spcPts val="600"/>
              </a:spcBef>
            </a:pPr>
            <a:r>
              <a:rPr lang="el-GR" sz="2200" dirty="0"/>
              <a:t>Οι εξισώσεις διαφορών παίζουν σημαντικό ρόλο στην ανάλυση των αριθμητικών μεθόδων επίλυσης διαφορικών εξισώσεων.</a:t>
            </a:r>
          </a:p>
          <a:p>
            <a:pPr>
              <a:lnSpc>
                <a:spcPct val="110000"/>
              </a:lnSpc>
              <a:spcBef>
                <a:spcPts val="600"/>
              </a:spcBef>
            </a:pPr>
            <a:r>
              <a:rPr lang="el-GR" sz="2200" dirty="0"/>
              <a:t>Η τυπική διαφορά μεταξύ διαφορικών εξισώσεων και εξισώσεων διαφορών είναι ότι στις εξισώσεις διαφορών οι άγνωστοι δεν είναι συναρτήσεις, αλλά ακολουθίες σημείων.</a:t>
            </a:r>
          </a:p>
          <a:p>
            <a:pPr>
              <a:lnSpc>
                <a:spcPct val="110000"/>
              </a:lnSpc>
              <a:spcBef>
                <a:spcPts val="600"/>
              </a:spcBef>
            </a:pPr>
            <a:r>
              <a:rPr lang="el-GR" sz="2200" b="1" dirty="0"/>
              <a:t> Ορισμός 4.13  </a:t>
            </a:r>
            <a:r>
              <a:rPr lang="el-GR" sz="2200" dirty="0"/>
              <a:t>Εξίσωση διαφορών λέγεται μία εξίσωση που περιέχει διαφορές.</a:t>
            </a:r>
          </a:p>
          <a:p>
            <a:pPr>
              <a:lnSpc>
                <a:spcPct val="110000"/>
              </a:lnSpc>
              <a:spcBef>
                <a:spcPts val="600"/>
              </a:spcBef>
            </a:pPr>
            <a:r>
              <a:rPr lang="el-GR" sz="2200" b="1" dirty="0"/>
              <a:t>Παράδειγμα </a:t>
            </a:r>
            <a:r>
              <a:rPr lang="el-GR" sz="2200" dirty="0"/>
              <a:t>Η παρακάτω εξίσωση </a:t>
            </a:r>
            <a:endParaRPr lang="en-US" sz="2200" dirty="0"/>
          </a:p>
          <a:p>
            <a:pPr>
              <a:lnSpc>
                <a:spcPct val="110000"/>
              </a:lnSpc>
              <a:spcBef>
                <a:spcPts val="600"/>
              </a:spcBef>
              <a:buNone/>
            </a:pPr>
            <a:endParaRPr lang="el-GR" sz="2200" dirty="0"/>
          </a:p>
          <a:p>
            <a:pPr>
              <a:lnSpc>
                <a:spcPct val="110000"/>
              </a:lnSpc>
              <a:spcBef>
                <a:spcPts val="900"/>
              </a:spcBef>
              <a:buNone/>
            </a:pPr>
            <a:r>
              <a:rPr lang="el-GR" sz="2200" dirty="0"/>
              <a:t>	από την οποία μπορούμε να πάρουμε ότι:</a:t>
            </a:r>
          </a:p>
          <a:p>
            <a:pPr>
              <a:lnSpc>
                <a:spcPct val="110000"/>
              </a:lnSpc>
              <a:spcBef>
                <a:spcPts val="600"/>
              </a:spcBef>
              <a:buNone/>
            </a:pPr>
            <a:r>
              <a:rPr lang="el-GR" sz="2200" dirty="0"/>
              <a:t>	</a:t>
            </a:r>
          </a:p>
          <a:p>
            <a:pPr>
              <a:lnSpc>
                <a:spcPct val="110000"/>
              </a:lnSpc>
              <a:spcBef>
                <a:spcPts val="900"/>
              </a:spcBef>
              <a:buNone/>
            </a:pPr>
            <a:r>
              <a:rPr lang="el-GR" sz="2200" dirty="0"/>
              <a:t>	αποτελεί μία εξίσωση διαφορών.</a:t>
            </a:r>
          </a:p>
        </p:txBody>
      </p:sp>
      <p:graphicFrame>
        <p:nvGraphicFramePr>
          <p:cNvPr id="120833" name="Object 1"/>
          <p:cNvGraphicFramePr>
            <a:graphicFrameLocks noChangeAspect="1"/>
          </p:cNvGraphicFramePr>
          <p:nvPr/>
        </p:nvGraphicFramePr>
        <p:xfrm>
          <a:off x="3494088" y="4414789"/>
          <a:ext cx="2155825" cy="434975"/>
        </p:xfrm>
        <a:graphic>
          <a:graphicData uri="http://schemas.openxmlformats.org/presentationml/2006/ole">
            <mc:AlternateContent xmlns:mc="http://schemas.openxmlformats.org/markup-compatibility/2006">
              <mc:Choice xmlns:v="urn:schemas-microsoft-com:vml" Requires="v">
                <p:oleObj name="Equation" r:id="rId2" imgW="1193760" imgH="241200" progId="Equation.DSMT4">
                  <p:embed/>
                </p:oleObj>
              </mc:Choice>
              <mc:Fallback>
                <p:oleObj name="Equation" r:id="rId2" imgW="1193760" imgH="2412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4088" y="4414789"/>
                        <a:ext cx="215582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0834" name="Object 2"/>
          <p:cNvGraphicFramePr>
            <a:graphicFrameLocks noChangeAspect="1"/>
          </p:cNvGraphicFramePr>
          <p:nvPr/>
        </p:nvGraphicFramePr>
        <p:xfrm>
          <a:off x="3546475" y="5311041"/>
          <a:ext cx="2051050" cy="409575"/>
        </p:xfrm>
        <a:graphic>
          <a:graphicData uri="http://schemas.openxmlformats.org/presentationml/2006/ole">
            <mc:AlternateContent xmlns:mc="http://schemas.openxmlformats.org/markup-compatibility/2006">
              <mc:Choice xmlns:v="urn:schemas-microsoft-com:vml" Requires="v">
                <p:oleObj name="Equation" r:id="rId4" imgW="1143000" imgH="228600" progId="Equation.DSMT4">
                  <p:embed/>
                </p:oleObj>
              </mc:Choice>
              <mc:Fallback>
                <p:oleObj name="Equation" r:id="rId4" imgW="114300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6475" y="5311041"/>
                        <a:ext cx="2051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p:txBody>
          <a:bodyPr>
            <a:normAutofit lnSpcReduction="10000"/>
          </a:bodyPr>
          <a:lstStyle/>
          <a:p>
            <a:r>
              <a:rPr lang="el-GR" sz="2200" dirty="0"/>
              <a:t>Γενικά, οι εξισώσεις διαφορών γράφονται συνήθως με τα       όπως για παράδειγμα:</a:t>
            </a:r>
          </a:p>
          <a:p>
            <a:endParaRPr lang="el-GR" sz="2200" dirty="0"/>
          </a:p>
          <a:p>
            <a:pPr>
              <a:buNone/>
            </a:pPr>
            <a:r>
              <a:rPr lang="el-GR" sz="2200" dirty="0"/>
              <a:t>	όπου      και      είναι γνωστές συναρτήσεις του </a:t>
            </a:r>
          </a:p>
          <a:p>
            <a:pPr>
              <a:spcBef>
                <a:spcPts val="1500"/>
              </a:spcBef>
            </a:pPr>
            <a:r>
              <a:rPr lang="el-GR" sz="2200" b="1" dirty="0"/>
              <a:t>Ορισμός 4.14  </a:t>
            </a:r>
            <a:r>
              <a:rPr lang="el-GR" sz="2200" dirty="0"/>
              <a:t>Εξίσωση διαφορών είναι μια σχέση μεταξύ των τιμών      μίας συνάρτησης ορισμένη για διακεκριμένες τιμές του ορίσματος </a:t>
            </a:r>
          </a:p>
          <a:p>
            <a:pPr>
              <a:spcBef>
                <a:spcPts val="1500"/>
              </a:spcBef>
            </a:pPr>
            <a:r>
              <a:rPr lang="el-GR" sz="2200" b="1" dirty="0"/>
              <a:t>Ορισμός 4.15  </a:t>
            </a:r>
            <a:r>
              <a:rPr lang="el-GR" sz="2200" dirty="0"/>
              <a:t>Λύση μιας εξίσωσης διαφορών είναι μια ακολουθία τιμών      που ικανοποιούν την εξίσωση για ένα σύνολο διαδοχικών τιμών του</a:t>
            </a:r>
          </a:p>
          <a:p>
            <a:pPr>
              <a:spcBef>
                <a:spcPts val="1500"/>
              </a:spcBef>
            </a:pPr>
            <a:r>
              <a:rPr lang="el-GR" sz="2200" b="1" dirty="0"/>
              <a:t>Ορισμός 4.16  </a:t>
            </a:r>
            <a:r>
              <a:rPr lang="el-GR" sz="2200" dirty="0"/>
              <a:t>Τάξη μιας εξίσωσης διαφορών είναι η διαφορά μεταξύ του μεγαλύτερου και του μικρότερου δείκτη (τιμών του    ) της εξίσωσης.</a:t>
            </a:r>
          </a:p>
        </p:txBody>
      </p:sp>
      <p:graphicFrame>
        <p:nvGraphicFramePr>
          <p:cNvPr id="119809" name="Object 1"/>
          <p:cNvGraphicFramePr>
            <a:graphicFrameLocks noChangeAspect="1"/>
          </p:cNvGraphicFramePr>
          <p:nvPr/>
        </p:nvGraphicFramePr>
        <p:xfrm>
          <a:off x="7490698" y="1417542"/>
          <a:ext cx="387350" cy="409575"/>
        </p:xfrm>
        <a:graphic>
          <a:graphicData uri="http://schemas.openxmlformats.org/presentationml/2006/ole">
            <mc:AlternateContent xmlns:mc="http://schemas.openxmlformats.org/markup-compatibility/2006">
              <mc:Choice xmlns:v="urn:schemas-microsoft-com:vml" Requires="v">
                <p:oleObj name="Equation" r:id="rId2" imgW="215640" imgH="228600" progId="Equation.DSMT4">
                  <p:embed/>
                </p:oleObj>
              </mc:Choice>
              <mc:Fallback>
                <p:oleObj name="Equation" r:id="rId2" imgW="215640" imgH="2286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0698" y="1417542"/>
                        <a:ext cx="3873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0" name="Object 2"/>
          <p:cNvGraphicFramePr>
            <a:graphicFrameLocks noChangeAspect="1"/>
          </p:cNvGraphicFramePr>
          <p:nvPr/>
        </p:nvGraphicFramePr>
        <p:xfrm>
          <a:off x="3738574" y="1968480"/>
          <a:ext cx="1709738" cy="409575"/>
        </p:xfrm>
        <a:graphic>
          <a:graphicData uri="http://schemas.openxmlformats.org/presentationml/2006/ole">
            <mc:AlternateContent xmlns:mc="http://schemas.openxmlformats.org/markup-compatibility/2006">
              <mc:Choice xmlns:v="urn:schemas-microsoft-com:vml" Requires="v">
                <p:oleObj name="Equation" r:id="rId4" imgW="952200" imgH="228600" progId="Equation.DSMT4">
                  <p:embed/>
                </p:oleObj>
              </mc:Choice>
              <mc:Fallback>
                <p:oleObj name="Equation" r:id="rId4" imgW="95220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8574" y="1968480"/>
                        <a:ext cx="170973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1" name="Object 3"/>
          <p:cNvGraphicFramePr>
            <a:graphicFrameLocks noChangeAspect="1"/>
          </p:cNvGraphicFramePr>
          <p:nvPr/>
        </p:nvGraphicFramePr>
        <p:xfrm>
          <a:off x="1560475" y="2461791"/>
          <a:ext cx="273050" cy="409575"/>
        </p:xfrm>
        <a:graphic>
          <a:graphicData uri="http://schemas.openxmlformats.org/presentationml/2006/ole">
            <mc:AlternateContent xmlns:mc="http://schemas.openxmlformats.org/markup-compatibility/2006">
              <mc:Choice xmlns:v="urn:schemas-microsoft-com:vml" Requires="v">
                <p:oleObj name="Equation" r:id="rId6" imgW="152280" imgH="228600" progId="Equation.DSMT4">
                  <p:embed/>
                </p:oleObj>
              </mc:Choice>
              <mc:Fallback>
                <p:oleObj name="Equation" r:id="rId6" imgW="152280" imgH="2286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0475" y="2461791"/>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2" name="Object 4"/>
          <p:cNvGraphicFramePr>
            <a:graphicFrameLocks noChangeAspect="1"/>
          </p:cNvGraphicFramePr>
          <p:nvPr/>
        </p:nvGraphicFramePr>
        <p:xfrm>
          <a:off x="2271681" y="2461791"/>
          <a:ext cx="295275" cy="409575"/>
        </p:xfrm>
        <a:graphic>
          <a:graphicData uri="http://schemas.openxmlformats.org/presentationml/2006/ole">
            <mc:AlternateContent xmlns:mc="http://schemas.openxmlformats.org/markup-compatibility/2006">
              <mc:Choice xmlns:v="urn:schemas-microsoft-com:vml" Requires="v">
                <p:oleObj name="Equation" r:id="rId8" imgW="164880" imgH="228600" progId="Equation.DSMT4">
                  <p:embed/>
                </p:oleObj>
              </mc:Choice>
              <mc:Fallback>
                <p:oleObj name="Equation" r:id="rId8" imgW="16488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71681" y="2461791"/>
                        <a:ext cx="2952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3" name="Object 5"/>
          <p:cNvGraphicFramePr>
            <a:graphicFrameLocks noChangeAspect="1"/>
          </p:cNvGraphicFramePr>
          <p:nvPr/>
        </p:nvGraphicFramePr>
        <p:xfrm>
          <a:off x="6192930" y="2506249"/>
          <a:ext cx="207963" cy="300037"/>
        </p:xfrm>
        <a:graphic>
          <a:graphicData uri="http://schemas.openxmlformats.org/presentationml/2006/ole">
            <mc:AlternateContent xmlns:mc="http://schemas.openxmlformats.org/markup-compatibility/2006">
              <mc:Choice xmlns:v="urn:schemas-microsoft-com:vml" Requires="v">
                <p:oleObj name="Equation" r:id="rId10" imgW="114120" imgH="164880" progId="Equation.DSMT4">
                  <p:embed/>
                </p:oleObj>
              </mc:Choice>
              <mc:Fallback>
                <p:oleObj name="Equation" r:id="rId10" imgW="114120" imgH="1648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92930" y="2506249"/>
                        <a:ext cx="207963"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4" name="Object 6"/>
          <p:cNvGraphicFramePr>
            <a:graphicFrameLocks noChangeAspect="1"/>
          </p:cNvGraphicFramePr>
          <p:nvPr/>
        </p:nvGraphicFramePr>
        <p:xfrm>
          <a:off x="1606927" y="3245199"/>
          <a:ext cx="273050" cy="409575"/>
        </p:xfrm>
        <a:graphic>
          <a:graphicData uri="http://schemas.openxmlformats.org/presentationml/2006/ole">
            <mc:AlternateContent xmlns:mc="http://schemas.openxmlformats.org/markup-compatibility/2006">
              <mc:Choice xmlns:v="urn:schemas-microsoft-com:vml" Requires="v">
                <p:oleObj name="Equation" r:id="rId12" imgW="152280" imgH="228600" progId="Equation.DSMT4">
                  <p:embed/>
                </p:oleObj>
              </mc:Choice>
              <mc:Fallback>
                <p:oleObj name="Equation" r:id="rId12" imgW="152280" imgH="2286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6927" y="3245199"/>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5" name="Object 7"/>
          <p:cNvGraphicFramePr>
            <a:graphicFrameLocks noChangeAspect="1"/>
          </p:cNvGraphicFramePr>
          <p:nvPr/>
        </p:nvGraphicFramePr>
        <p:xfrm>
          <a:off x="2125629" y="3549581"/>
          <a:ext cx="341313" cy="409575"/>
        </p:xfrm>
        <a:graphic>
          <a:graphicData uri="http://schemas.openxmlformats.org/presentationml/2006/ole">
            <mc:AlternateContent xmlns:mc="http://schemas.openxmlformats.org/markup-compatibility/2006">
              <mc:Choice xmlns:v="urn:schemas-microsoft-com:vml" Requires="v">
                <p:oleObj name="Equation" r:id="rId14" imgW="190440" imgH="228600" progId="Equation.DSMT4">
                  <p:embed/>
                </p:oleObj>
              </mc:Choice>
              <mc:Fallback>
                <p:oleObj name="Equation" r:id="rId14" imgW="190440" imgH="22860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25629" y="3549581"/>
                        <a:ext cx="34131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6" name="Object 8"/>
          <p:cNvGraphicFramePr>
            <a:graphicFrameLocks noChangeAspect="1"/>
          </p:cNvGraphicFramePr>
          <p:nvPr/>
        </p:nvGraphicFramePr>
        <p:xfrm>
          <a:off x="1606927" y="4350528"/>
          <a:ext cx="273050" cy="409575"/>
        </p:xfrm>
        <a:graphic>
          <a:graphicData uri="http://schemas.openxmlformats.org/presentationml/2006/ole">
            <mc:AlternateContent xmlns:mc="http://schemas.openxmlformats.org/markup-compatibility/2006">
              <mc:Choice xmlns:v="urn:schemas-microsoft-com:vml" Requires="v">
                <p:oleObj name="Equation" r:id="rId16" imgW="152280" imgH="228600" progId="Equation.DSMT4">
                  <p:embed/>
                </p:oleObj>
              </mc:Choice>
              <mc:Fallback>
                <p:oleObj name="Equation" r:id="rId16" imgW="152280" imgH="228600" progId="Equation.DSMT4">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6927" y="4350528"/>
                        <a:ext cx="2730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18" name="Object 10"/>
          <p:cNvGraphicFramePr>
            <a:graphicFrameLocks noChangeAspect="1"/>
          </p:cNvGraphicFramePr>
          <p:nvPr/>
        </p:nvGraphicFramePr>
        <p:xfrm>
          <a:off x="2063719" y="4685629"/>
          <a:ext cx="207962" cy="300038"/>
        </p:xfrm>
        <a:graphic>
          <a:graphicData uri="http://schemas.openxmlformats.org/presentationml/2006/ole">
            <mc:AlternateContent xmlns:mc="http://schemas.openxmlformats.org/markup-compatibility/2006">
              <mc:Choice xmlns:v="urn:schemas-microsoft-com:vml" Requires="v">
                <p:oleObj name="Equation" r:id="rId18" imgW="114120" imgH="164880" progId="Equation.DSMT4">
                  <p:embed/>
                </p:oleObj>
              </mc:Choice>
              <mc:Fallback>
                <p:oleObj name="Equation" r:id="rId18" imgW="114120" imgH="164880" progId="Equation.DSMT4">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63719" y="4685629"/>
                        <a:ext cx="207962"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820" name="Object 12"/>
          <p:cNvGraphicFramePr>
            <a:graphicFrameLocks noChangeAspect="1"/>
          </p:cNvGraphicFramePr>
          <p:nvPr/>
        </p:nvGraphicFramePr>
        <p:xfrm>
          <a:off x="8134401" y="5488915"/>
          <a:ext cx="161925" cy="300038"/>
        </p:xfrm>
        <a:graphic>
          <a:graphicData uri="http://schemas.openxmlformats.org/presentationml/2006/ole">
            <mc:AlternateContent xmlns:mc="http://schemas.openxmlformats.org/markup-compatibility/2006">
              <mc:Choice xmlns:v="urn:schemas-microsoft-com:vml" Requires="v">
                <p:oleObj name="Equation" r:id="rId19" imgW="88560" imgH="164880" progId="Equation.DSMT4">
                  <p:embed/>
                </p:oleObj>
              </mc:Choice>
              <mc:Fallback>
                <p:oleObj name="Equation" r:id="rId19" imgW="88560" imgH="164880" progId="Equation.DSMT4">
                  <p:embed/>
                  <p:pic>
                    <p:nvPicPr>
                      <p:cNvPr id="0" name="Picture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134401" y="5488915"/>
                        <a:ext cx="161925"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Παράδειγμα </a:t>
            </a:r>
          </a:p>
          <a:p>
            <a:pPr>
              <a:spcBef>
                <a:spcPts val="1200"/>
              </a:spcBef>
              <a:buNone/>
            </a:pPr>
            <a:r>
              <a:rPr lang="el-GR" sz="2200" dirty="0"/>
              <a:t>	Για τις παρακάτω εξισώσεις διαφορών:</a:t>
            </a:r>
          </a:p>
          <a:p>
            <a:endParaRPr lang="el-GR" sz="2200" dirty="0"/>
          </a:p>
          <a:p>
            <a:endParaRPr lang="el-GR" sz="2200" dirty="0"/>
          </a:p>
          <a:p>
            <a:endParaRPr lang="el-GR" sz="2200" dirty="0"/>
          </a:p>
          <a:p>
            <a:pPr>
              <a:spcBef>
                <a:spcPts val="1200"/>
              </a:spcBef>
              <a:buNone/>
            </a:pPr>
            <a:r>
              <a:rPr lang="el-GR" sz="2200" dirty="0"/>
              <a:t>	μπορούμε να δούμε, με απευθείας αντικατάσταση, ότι οι εξισώσεις αυτές έχουν τις παρακάτω λύσεις αντίστοιχα:</a:t>
            </a:r>
          </a:p>
          <a:p>
            <a:pPr>
              <a:buNone/>
            </a:pPr>
            <a:r>
              <a:rPr lang="el-GR" sz="2200" dirty="0"/>
              <a:t>	</a:t>
            </a:r>
          </a:p>
          <a:p>
            <a:pPr>
              <a:buNone/>
            </a:pPr>
            <a:endParaRPr lang="el-GR" sz="2200" dirty="0"/>
          </a:p>
          <a:p>
            <a:pPr>
              <a:buNone/>
            </a:pPr>
            <a:r>
              <a:rPr lang="el-GR" sz="2200" dirty="0"/>
              <a:t>	</a:t>
            </a:r>
          </a:p>
          <a:p>
            <a:pPr>
              <a:spcBef>
                <a:spcPts val="1200"/>
              </a:spcBef>
              <a:buNone/>
            </a:pPr>
            <a:r>
              <a:rPr lang="el-GR" sz="2200" dirty="0"/>
              <a:t>	όπου     είναι μια αυθαίρετη σταθερά.</a:t>
            </a:r>
          </a:p>
        </p:txBody>
      </p:sp>
      <p:graphicFrame>
        <p:nvGraphicFramePr>
          <p:cNvPr id="118785" name="Object 1"/>
          <p:cNvGraphicFramePr>
            <a:graphicFrameLocks noChangeAspect="1"/>
          </p:cNvGraphicFramePr>
          <p:nvPr/>
        </p:nvGraphicFramePr>
        <p:xfrm>
          <a:off x="2505869" y="2479662"/>
          <a:ext cx="4132263" cy="866775"/>
        </p:xfrm>
        <a:graphic>
          <a:graphicData uri="http://schemas.openxmlformats.org/presentationml/2006/ole">
            <mc:AlternateContent xmlns:mc="http://schemas.openxmlformats.org/markup-compatibility/2006">
              <mc:Choice xmlns:v="urn:schemas-microsoft-com:vml" Requires="v">
                <p:oleObj name="Equation" r:id="rId2" imgW="2298600" imgH="482400" progId="Equation.DSMT4">
                  <p:embed/>
                </p:oleObj>
              </mc:Choice>
              <mc:Fallback>
                <p:oleObj name="Equation" r:id="rId2" imgW="2298600" imgH="4824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5869" y="2479662"/>
                        <a:ext cx="4132263"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786" name="Object 2"/>
          <p:cNvGraphicFramePr>
            <a:graphicFrameLocks noChangeAspect="1"/>
          </p:cNvGraphicFramePr>
          <p:nvPr/>
        </p:nvGraphicFramePr>
        <p:xfrm>
          <a:off x="3049588" y="4560903"/>
          <a:ext cx="3044825" cy="823913"/>
        </p:xfrm>
        <a:graphic>
          <a:graphicData uri="http://schemas.openxmlformats.org/presentationml/2006/ole">
            <mc:AlternateContent xmlns:mc="http://schemas.openxmlformats.org/markup-compatibility/2006">
              <mc:Choice xmlns:v="urn:schemas-microsoft-com:vml" Requires="v">
                <p:oleObj name="Equation" r:id="rId4" imgW="1688760" imgH="457200" progId="Equation.DSMT4">
                  <p:embed/>
                </p:oleObj>
              </mc:Choice>
              <mc:Fallback>
                <p:oleObj name="Equation" r:id="rId4" imgW="1688760" imgH="457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9588" y="4560903"/>
                        <a:ext cx="30448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787" name="Object 3"/>
          <p:cNvGraphicFramePr>
            <a:graphicFrameLocks noChangeAspect="1"/>
          </p:cNvGraphicFramePr>
          <p:nvPr/>
        </p:nvGraphicFramePr>
        <p:xfrm>
          <a:off x="1532380" y="5753963"/>
          <a:ext cx="204788" cy="250825"/>
        </p:xfrm>
        <a:graphic>
          <a:graphicData uri="http://schemas.openxmlformats.org/presentationml/2006/ole">
            <mc:AlternateContent xmlns:mc="http://schemas.openxmlformats.org/markup-compatibility/2006">
              <mc:Choice xmlns:v="urn:schemas-microsoft-com:vml" Requires="v">
                <p:oleObj name="Equation" r:id="rId6" imgW="114120" imgH="139680" progId="Equation.DSMT4">
                  <p:embed/>
                </p:oleObj>
              </mc:Choice>
              <mc:Fallback>
                <p:oleObj name="Equation" r:id="rId6" imgW="114120" imgH="1396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2380" y="5753963"/>
                        <a:ext cx="204788"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marL="0" indent="0">
              <a:buNone/>
            </a:pPr>
            <a:r>
              <a:rPr lang="el-GR" sz="2200" b="1" dirty="0"/>
              <a:t>Ομογενείς γραμμικές εξισώσεις διαφορών τάξης     με σταθερούς συντελεστές</a:t>
            </a:r>
          </a:p>
          <a:p>
            <a:pPr>
              <a:buNone/>
            </a:pPr>
            <a:r>
              <a:rPr lang="el-GR" sz="2200" dirty="0"/>
              <a:t>                                </a:t>
            </a:r>
          </a:p>
          <a:p>
            <a:pPr>
              <a:spcBef>
                <a:spcPts val="3000"/>
              </a:spcBef>
            </a:pPr>
            <a:r>
              <a:rPr lang="el-GR" sz="2200" dirty="0"/>
              <a:t>Θα αναζητήσουμε λύσεις της μορφής                για όλα τα </a:t>
            </a:r>
          </a:p>
          <a:p>
            <a:pPr>
              <a:spcBef>
                <a:spcPts val="1800"/>
              </a:spcBef>
            </a:pPr>
            <a:r>
              <a:rPr lang="el-GR" sz="2200" dirty="0"/>
              <a:t>Αν αντικαταστήσουμε τις λύσεις αυτές στην παραπάνω εξίσωση θα πάρουμε:</a:t>
            </a:r>
          </a:p>
          <a:p>
            <a:endParaRPr lang="el-GR" sz="2200" dirty="0"/>
          </a:p>
          <a:p>
            <a:pPr>
              <a:spcBef>
                <a:spcPts val="1800"/>
              </a:spcBef>
            </a:pPr>
            <a:r>
              <a:rPr lang="el-GR" sz="2200" dirty="0"/>
              <a:t>Αν διαιρέσουμε με       παίρνουμε τη </a:t>
            </a:r>
            <a:r>
              <a:rPr lang="el-GR" sz="2200" b="1" dirty="0"/>
              <a:t>χαρακτηριστική εξίσωση</a:t>
            </a:r>
            <a:r>
              <a:rPr lang="el-GR" sz="2200" dirty="0"/>
              <a:t>:</a:t>
            </a:r>
          </a:p>
          <a:p>
            <a:pPr>
              <a:buNone/>
            </a:pPr>
            <a:r>
              <a:rPr lang="el-GR" sz="2200" dirty="0"/>
              <a:t>	</a:t>
            </a:r>
          </a:p>
          <a:p>
            <a:pPr>
              <a:spcBef>
                <a:spcPts val="2000"/>
              </a:spcBef>
              <a:buNone/>
            </a:pPr>
            <a:r>
              <a:rPr lang="el-GR" sz="2200" dirty="0"/>
              <a:t>	η οποία αποτελεί ένα πολυώνυμο βαθμού</a:t>
            </a:r>
          </a:p>
        </p:txBody>
      </p:sp>
      <p:graphicFrame>
        <p:nvGraphicFramePr>
          <p:cNvPr id="5" name="Object 1"/>
          <p:cNvGraphicFramePr>
            <a:graphicFrameLocks noChangeAspect="1"/>
          </p:cNvGraphicFramePr>
          <p:nvPr/>
        </p:nvGraphicFramePr>
        <p:xfrm>
          <a:off x="6277720" y="1545766"/>
          <a:ext cx="230187" cy="252413"/>
        </p:xfrm>
        <a:graphic>
          <a:graphicData uri="http://schemas.openxmlformats.org/presentationml/2006/ole">
            <mc:AlternateContent xmlns:mc="http://schemas.openxmlformats.org/markup-compatibility/2006">
              <mc:Choice xmlns:v="urn:schemas-microsoft-com:vml" Requires="v">
                <p:oleObj name="Equation" r:id="rId2" imgW="126720" imgH="139680" progId="Equation.DSMT4">
                  <p:embed/>
                </p:oleObj>
              </mc:Choice>
              <mc:Fallback>
                <p:oleObj name="Equation" r:id="rId2" imgW="126720" imgH="13968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7720" y="1545766"/>
                        <a:ext cx="230187"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3" name="Object 3"/>
          <p:cNvGraphicFramePr>
            <a:graphicFrameLocks noChangeAspect="1"/>
          </p:cNvGraphicFramePr>
          <p:nvPr/>
        </p:nvGraphicFramePr>
        <p:xfrm>
          <a:off x="2525713" y="2274888"/>
          <a:ext cx="4105275" cy="454025"/>
        </p:xfrm>
        <a:graphic>
          <a:graphicData uri="http://schemas.openxmlformats.org/presentationml/2006/ole">
            <mc:AlternateContent xmlns:mc="http://schemas.openxmlformats.org/markup-compatibility/2006">
              <mc:Choice xmlns:v="urn:schemas-microsoft-com:vml" Requires="v">
                <p:oleObj name="Equation" r:id="rId4" imgW="2286000" imgH="253800" progId="Equation.DSMT4">
                  <p:embed/>
                </p:oleObj>
              </mc:Choice>
              <mc:Fallback>
                <p:oleObj name="Equation" r:id="rId4" imgW="228600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5713" y="2274888"/>
                        <a:ext cx="41052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4" name="Object 4"/>
          <p:cNvGraphicFramePr>
            <a:graphicFrameLocks noChangeAspect="1"/>
          </p:cNvGraphicFramePr>
          <p:nvPr/>
        </p:nvGraphicFramePr>
        <p:xfrm>
          <a:off x="5213503" y="2869044"/>
          <a:ext cx="939800" cy="434975"/>
        </p:xfrm>
        <a:graphic>
          <a:graphicData uri="http://schemas.openxmlformats.org/presentationml/2006/ole">
            <mc:AlternateContent xmlns:mc="http://schemas.openxmlformats.org/markup-compatibility/2006">
              <mc:Choice xmlns:v="urn:schemas-microsoft-com:vml" Requires="v">
                <p:oleObj name="Equation" r:id="rId6" imgW="520560" imgH="241200" progId="Equation.DSMT4">
                  <p:embed/>
                </p:oleObj>
              </mc:Choice>
              <mc:Fallback>
                <p:oleObj name="Equation" r:id="rId6" imgW="520560" imgH="241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3503" y="2869044"/>
                        <a:ext cx="9398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5" name="Object 5"/>
          <p:cNvGraphicFramePr>
            <a:graphicFrameLocks noChangeAspect="1"/>
          </p:cNvGraphicFramePr>
          <p:nvPr/>
        </p:nvGraphicFramePr>
        <p:xfrm>
          <a:off x="7431129" y="2941058"/>
          <a:ext cx="207963" cy="300037"/>
        </p:xfrm>
        <a:graphic>
          <a:graphicData uri="http://schemas.openxmlformats.org/presentationml/2006/ole">
            <mc:AlternateContent xmlns:mc="http://schemas.openxmlformats.org/markup-compatibility/2006">
              <mc:Choice xmlns:v="urn:schemas-microsoft-com:vml" Requires="v">
                <p:oleObj name="Equation" r:id="rId8" imgW="114120" imgH="164880" progId="Equation.DSMT4">
                  <p:embed/>
                </p:oleObj>
              </mc:Choice>
              <mc:Fallback>
                <p:oleObj name="Equation" r:id="rId8" imgW="114120" imgH="1648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31129" y="2941058"/>
                        <a:ext cx="207963"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6" name="Object 6"/>
          <p:cNvGraphicFramePr>
            <a:graphicFrameLocks noChangeAspect="1"/>
          </p:cNvGraphicFramePr>
          <p:nvPr/>
        </p:nvGraphicFramePr>
        <p:xfrm>
          <a:off x="2424113" y="4148138"/>
          <a:ext cx="4308475" cy="457200"/>
        </p:xfrm>
        <a:graphic>
          <a:graphicData uri="http://schemas.openxmlformats.org/presentationml/2006/ole">
            <mc:AlternateContent xmlns:mc="http://schemas.openxmlformats.org/markup-compatibility/2006">
              <mc:Choice xmlns:v="urn:schemas-microsoft-com:vml" Requires="v">
                <p:oleObj name="Equation" r:id="rId10" imgW="2387520" imgH="253800" progId="Equation.DSMT4">
                  <p:embed/>
                </p:oleObj>
              </mc:Choice>
              <mc:Fallback>
                <p:oleObj name="Equation" r:id="rId10" imgW="2387520" imgH="2538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24113" y="4148138"/>
                        <a:ext cx="4308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7" name="Object 7"/>
          <p:cNvGraphicFramePr>
            <a:graphicFrameLocks noChangeAspect="1"/>
          </p:cNvGraphicFramePr>
          <p:nvPr/>
        </p:nvGraphicFramePr>
        <p:xfrm>
          <a:off x="3098784" y="4772049"/>
          <a:ext cx="341313" cy="409575"/>
        </p:xfrm>
        <a:graphic>
          <a:graphicData uri="http://schemas.openxmlformats.org/presentationml/2006/ole">
            <mc:AlternateContent xmlns:mc="http://schemas.openxmlformats.org/markup-compatibility/2006">
              <mc:Choice xmlns:v="urn:schemas-microsoft-com:vml" Requires="v">
                <p:oleObj name="Equation" r:id="rId12" imgW="190440" imgH="228600" progId="Equation.DSMT4">
                  <p:embed/>
                </p:oleObj>
              </mc:Choice>
              <mc:Fallback>
                <p:oleObj name="Equation" r:id="rId12" imgW="190440" imgH="2286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98784" y="4772049"/>
                        <a:ext cx="34131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8" name="Object 8"/>
          <p:cNvGraphicFramePr>
            <a:graphicFrameLocks noChangeAspect="1"/>
          </p:cNvGraphicFramePr>
          <p:nvPr/>
        </p:nvGraphicFramePr>
        <p:xfrm>
          <a:off x="2265363" y="5246688"/>
          <a:ext cx="4629150" cy="458787"/>
        </p:xfrm>
        <a:graphic>
          <a:graphicData uri="http://schemas.openxmlformats.org/presentationml/2006/ole">
            <mc:AlternateContent xmlns:mc="http://schemas.openxmlformats.org/markup-compatibility/2006">
              <mc:Choice xmlns:v="urn:schemas-microsoft-com:vml" Requires="v">
                <p:oleObj name="Equation" r:id="rId14" imgW="2565360" imgH="253800" progId="Equation.DSMT4">
                  <p:embed/>
                </p:oleObj>
              </mc:Choice>
              <mc:Fallback>
                <p:oleObj name="Equation" r:id="rId14" imgW="256536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65363" y="5246688"/>
                        <a:ext cx="462915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7769" name="Object 9"/>
          <p:cNvGraphicFramePr>
            <a:graphicFrameLocks noChangeAspect="1"/>
          </p:cNvGraphicFramePr>
          <p:nvPr/>
        </p:nvGraphicFramePr>
        <p:xfrm>
          <a:off x="5782048" y="5823127"/>
          <a:ext cx="273050" cy="250825"/>
        </p:xfrm>
        <a:graphic>
          <a:graphicData uri="http://schemas.openxmlformats.org/presentationml/2006/ole">
            <mc:AlternateContent xmlns:mc="http://schemas.openxmlformats.org/markup-compatibility/2006">
              <mc:Choice xmlns:v="urn:schemas-microsoft-com:vml" Requires="v">
                <p:oleObj name="Equation" r:id="rId16" imgW="152280" imgH="139680" progId="Equation.DSMT4">
                  <p:embed/>
                </p:oleObj>
              </mc:Choice>
              <mc:Fallback>
                <p:oleObj name="Equation" r:id="rId16" imgW="152280" imgH="13968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782048" y="5823127"/>
                        <a:ext cx="27305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Υποθέτουμε ότι οι ρίζες                           αυτού του πολυωνύμου είναι διακεκριμένες.</a:t>
            </a:r>
          </a:p>
          <a:p>
            <a:pPr>
              <a:spcBef>
                <a:spcPts val="1200"/>
              </a:spcBef>
            </a:pPr>
            <a:r>
              <a:rPr lang="el-GR" sz="2200" dirty="0"/>
              <a:t>Τότε οι                            είναι όλες λύσεις της δεδομένης εξίσωσης διαφορών και συνεπώς λόγω γραμμικότητας έχουμε ότι και η σχέση:</a:t>
            </a:r>
          </a:p>
          <a:p>
            <a:pPr>
              <a:spcBef>
                <a:spcPts val="1200"/>
              </a:spcBef>
            </a:pPr>
            <a:endParaRPr lang="el-GR" sz="2200" dirty="0"/>
          </a:p>
          <a:p>
            <a:pPr>
              <a:spcBef>
                <a:spcPts val="1200"/>
              </a:spcBef>
              <a:buNone/>
            </a:pPr>
            <a:r>
              <a:rPr lang="el-GR" sz="2200" dirty="0"/>
              <a:t>	για αυθαίρετες σταθερές     είναι επίσης λύση της εξίσωσης διαφορών, η οποία σε αυτήν την περίπτωση μπορεί να δειχτεί ότι είναι η γενική λύση της εξίσωσης διαφορών.</a:t>
            </a:r>
          </a:p>
          <a:p>
            <a:pPr>
              <a:spcBef>
                <a:spcPts val="1200"/>
              </a:spcBef>
            </a:pPr>
            <a:r>
              <a:rPr lang="el-GR" sz="2200" dirty="0"/>
              <a:t>Αν δίνονται οι πρώτες      αρχικές τιμές των       τότε η εξίσωση διαφορών μπορεί να δοθεί αναλυτικά (σε κλειστή μορφή) για όλες τις διαδοχικές τιμές των </a:t>
            </a:r>
          </a:p>
        </p:txBody>
      </p:sp>
      <p:graphicFrame>
        <p:nvGraphicFramePr>
          <p:cNvPr id="116737" name="Object 1"/>
          <p:cNvGraphicFramePr>
            <a:graphicFrameLocks noChangeAspect="1"/>
          </p:cNvGraphicFramePr>
          <p:nvPr/>
        </p:nvGraphicFramePr>
        <p:xfrm>
          <a:off x="3622662" y="1451958"/>
          <a:ext cx="1730375" cy="409575"/>
        </p:xfrm>
        <a:graphic>
          <a:graphicData uri="http://schemas.openxmlformats.org/presentationml/2006/ole">
            <mc:AlternateContent xmlns:mc="http://schemas.openxmlformats.org/markup-compatibility/2006">
              <mc:Choice xmlns:v="urn:schemas-microsoft-com:vml" Requires="v">
                <p:oleObj name="Equation" r:id="rId2" imgW="965160" imgH="228600" progId="Equation.DSMT4">
                  <p:embed/>
                </p:oleObj>
              </mc:Choice>
              <mc:Fallback>
                <p:oleObj name="Equation" r:id="rId2" imgW="965160" imgH="2286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2662" y="1451958"/>
                        <a:ext cx="17303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38" name="Object 2"/>
          <p:cNvGraphicFramePr>
            <a:graphicFrameLocks noChangeAspect="1"/>
          </p:cNvGraphicFramePr>
          <p:nvPr/>
        </p:nvGraphicFramePr>
        <p:xfrm>
          <a:off x="1756626" y="2260584"/>
          <a:ext cx="1730375" cy="409575"/>
        </p:xfrm>
        <a:graphic>
          <a:graphicData uri="http://schemas.openxmlformats.org/presentationml/2006/ole">
            <mc:AlternateContent xmlns:mc="http://schemas.openxmlformats.org/markup-compatibility/2006">
              <mc:Choice xmlns:v="urn:schemas-microsoft-com:vml" Requires="v">
                <p:oleObj name="Equation" r:id="rId4" imgW="965160" imgH="228600" progId="Equation.DSMT4">
                  <p:embed/>
                </p:oleObj>
              </mc:Choice>
              <mc:Fallback>
                <p:oleObj name="Equation" r:id="rId4" imgW="965160" imgH="2286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6626" y="2260584"/>
                        <a:ext cx="17303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39" name="Object 3"/>
          <p:cNvGraphicFramePr>
            <a:graphicFrameLocks noChangeAspect="1"/>
          </p:cNvGraphicFramePr>
          <p:nvPr/>
        </p:nvGraphicFramePr>
        <p:xfrm>
          <a:off x="2262188" y="3282950"/>
          <a:ext cx="4619625" cy="457200"/>
        </p:xfrm>
        <a:graphic>
          <a:graphicData uri="http://schemas.openxmlformats.org/presentationml/2006/ole">
            <mc:AlternateContent xmlns:mc="http://schemas.openxmlformats.org/markup-compatibility/2006">
              <mc:Choice xmlns:v="urn:schemas-microsoft-com:vml" Requires="v">
                <p:oleObj name="Equation" r:id="rId5" imgW="2565360" imgH="253800" progId="Equation.DSMT4">
                  <p:embed/>
                </p:oleObj>
              </mc:Choice>
              <mc:Fallback>
                <p:oleObj name="Equation" r:id="rId5" imgW="2565360" imgH="2538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2188" y="3282950"/>
                        <a:ext cx="461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40" name="Object 4"/>
          <p:cNvGraphicFramePr>
            <a:graphicFrameLocks noChangeAspect="1"/>
          </p:cNvGraphicFramePr>
          <p:nvPr/>
        </p:nvGraphicFramePr>
        <p:xfrm>
          <a:off x="3768714" y="3913344"/>
          <a:ext cx="252413" cy="412750"/>
        </p:xfrm>
        <a:graphic>
          <a:graphicData uri="http://schemas.openxmlformats.org/presentationml/2006/ole">
            <mc:AlternateContent xmlns:mc="http://schemas.openxmlformats.org/markup-compatibility/2006">
              <mc:Choice xmlns:v="urn:schemas-microsoft-com:vml" Requires="v">
                <p:oleObj name="Equation" r:id="rId7" imgW="139680" imgH="228600" progId="Equation.DSMT4">
                  <p:embed/>
                </p:oleObj>
              </mc:Choice>
              <mc:Fallback>
                <p:oleObj name="Equation" r:id="rId7" imgW="13968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8714" y="3913344"/>
                        <a:ext cx="25241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41" name="Object 5"/>
          <p:cNvGraphicFramePr>
            <a:graphicFrameLocks noChangeAspect="1"/>
          </p:cNvGraphicFramePr>
          <p:nvPr/>
        </p:nvGraphicFramePr>
        <p:xfrm>
          <a:off x="3482530" y="5165004"/>
          <a:ext cx="228600" cy="252412"/>
        </p:xfrm>
        <a:graphic>
          <a:graphicData uri="http://schemas.openxmlformats.org/presentationml/2006/ole">
            <mc:AlternateContent xmlns:mc="http://schemas.openxmlformats.org/markup-compatibility/2006">
              <mc:Choice xmlns:v="urn:schemas-microsoft-com:vml" Requires="v">
                <p:oleObj name="Equation" r:id="rId9" imgW="126720" imgH="139680" progId="Equation.DSMT4">
                  <p:embed/>
                </p:oleObj>
              </mc:Choice>
              <mc:Fallback>
                <p:oleObj name="Equation" r:id="rId9" imgW="126720" imgH="1396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82530" y="5165004"/>
                        <a:ext cx="228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42" name="Object 6"/>
          <p:cNvGraphicFramePr>
            <a:graphicFrameLocks noChangeAspect="1"/>
          </p:cNvGraphicFramePr>
          <p:nvPr/>
        </p:nvGraphicFramePr>
        <p:xfrm>
          <a:off x="5813442" y="5056354"/>
          <a:ext cx="388938" cy="411163"/>
        </p:xfrm>
        <a:graphic>
          <a:graphicData uri="http://schemas.openxmlformats.org/presentationml/2006/ole">
            <mc:AlternateContent xmlns:mc="http://schemas.openxmlformats.org/markup-compatibility/2006">
              <mc:Choice xmlns:v="urn:schemas-microsoft-com:vml" Requires="v">
                <p:oleObj name="Equation" r:id="rId11" imgW="215640" imgH="228600" progId="Equation.DSMT4">
                  <p:embed/>
                </p:oleObj>
              </mc:Choice>
              <mc:Fallback>
                <p:oleObj name="Equation" r:id="rId11" imgW="215640" imgH="2286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13442" y="5056354"/>
                        <a:ext cx="388938"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743" name="Object 7"/>
          <p:cNvGraphicFramePr>
            <a:graphicFrameLocks noChangeAspect="1"/>
          </p:cNvGraphicFramePr>
          <p:nvPr/>
        </p:nvGraphicFramePr>
        <p:xfrm>
          <a:off x="3670290" y="5784020"/>
          <a:ext cx="207963" cy="300038"/>
        </p:xfrm>
        <a:graphic>
          <a:graphicData uri="http://schemas.openxmlformats.org/presentationml/2006/ole">
            <mc:AlternateContent xmlns:mc="http://schemas.openxmlformats.org/markup-compatibility/2006">
              <mc:Choice xmlns:v="urn:schemas-microsoft-com:vml" Requires="v">
                <p:oleObj name="Equation" r:id="rId13" imgW="114120" imgH="164880" progId="Equation.DSMT4">
                  <p:embed/>
                </p:oleObj>
              </mc:Choice>
              <mc:Fallback>
                <p:oleObj name="Equation" r:id="rId13" imgW="114120" imgH="1648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70290" y="5784020"/>
                        <a:ext cx="207963"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Εφαρμογή</a:t>
            </a:r>
            <a:r>
              <a:rPr lang="el-GR" sz="2200" dirty="0"/>
              <a:t>  Έστω ότι μας δίνεται η εξίσωση διαφορών:</a:t>
            </a:r>
          </a:p>
          <a:p>
            <a:pPr>
              <a:buNone/>
            </a:pPr>
            <a:endParaRPr lang="el-GR" sz="2200" dirty="0"/>
          </a:p>
          <a:p>
            <a:pPr>
              <a:buNone/>
            </a:pPr>
            <a:r>
              <a:rPr lang="el-GR" sz="2200" dirty="0"/>
              <a:t>	με τις αρχικές συνθήκες                                           Θα βρούμε τη λύση της εξίσωσης αυτής σε κλειστή μορφή για όλες τις διαδοχικές τιμές των </a:t>
            </a:r>
          </a:p>
          <a:p>
            <a:pPr>
              <a:spcBef>
                <a:spcPts val="1800"/>
              </a:spcBef>
              <a:buNone/>
            </a:pPr>
            <a:r>
              <a:rPr lang="el-GR" sz="2200" b="1" dirty="0"/>
              <a:t>	Λύση: </a:t>
            </a:r>
            <a:r>
              <a:rPr lang="el-GR" sz="2200" dirty="0"/>
              <a:t>Η δοθείσα εξίσωση διαφορών είναι τρίτης τάξης και η χαρακτηριστική εξίσωση διαφορών είναι:</a:t>
            </a:r>
          </a:p>
          <a:p>
            <a:endParaRPr lang="el-GR" sz="2200" dirty="0"/>
          </a:p>
          <a:p>
            <a:pPr>
              <a:buNone/>
            </a:pPr>
            <a:r>
              <a:rPr lang="el-GR" sz="2200" dirty="0"/>
              <a:t>	Οι ρίζες του πολυωνύμου αυτού είναι οι </a:t>
            </a:r>
          </a:p>
          <a:p>
            <a:pPr>
              <a:buNone/>
            </a:pPr>
            <a:r>
              <a:rPr lang="el-GR" sz="2200" dirty="0"/>
              <a:t>	Επομένως, η γενική λύση της εξίσωση διαφορών είναι </a:t>
            </a:r>
          </a:p>
          <a:p>
            <a:pPr>
              <a:buNone/>
            </a:pPr>
            <a:endParaRPr lang="el-GR" sz="2200" dirty="0"/>
          </a:p>
        </p:txBody>
      </p:sp>
      <p:graphicFrame>
        <p:nvGraphicFramePr>
          <p:cNvPr id="115713" name="Object 1"/>
          <p:cNvGraphicFramePr>
            <a:graphicFrameLocks noChangeAspect="1"/>
          </p:cNvGraphicFramePr>
          <p:nvPr/>
        </p:nvGraphicFramePr>
        <p:xfrm>
          <a:off x="2681288" y="1828800"/>
          <a:ext cx="3783012" cy="454025"/>
        </p:xfrm>
        <a:graphic>
          <a:graphicData uri="http://schemas.openxmlformats.org/presentationml/2006/ole">
            <mc:AlternateContent xmlns:mc="http://schemas.openxmlformats.org/markup-compatibility/2006">
              <mc:Choice xmlns:v="urn:schemas-microsoft-com:vml" Requires="v">
                <p:oleObj name="Equation" r:id="rId2" imgW="2108160" imgH="253800" progId="Equation.DSMT4">
                  <p:embed/>
                </p:oleObj>
              </mc:Choice>
              <mc:Fallback>
                <p:oleObj name="Equation" r:id="rId2" imgW="2108160" imgH="2538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8" y="1828800"/>
                        <a:ext cx="37830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714" name="Object 2"/>
          <p:cNvGraphicFramePr>
            <a:graphicFrameLocks noChangeAspect="1"/>
          </p:cNvGraphicFramePr>
          <p:nvPr/>
        </p:nvGraphicFramePr>
        <p:xfrm>
          <a:off x="3622662" y="2242261"/>
          <a:ext cx="2619375" cy="409575"/>
        </p:xfrm>
        <a:graphic>
          <a:graphicData uri="http://schemas.openxmlformats.org/presentationml/2006/ole">
            <mc:AlternateContent xmlns:mc="http://schemas.openxmlformats.org/markup-compatibility/2006">
              <mc:Choice xmlns:v="urn:schemas-microsoft-com:vml" Requires="v">
                <p:oleObj name="Equation" r:id="rId4" imgW="1460160" imgH="228600" progId="Equation.DSMT4">
                  <p:embed/>
                </p:oleObj>
              </mc:Choice>
              <mc:Fallback>
                <p:oleObj name="Equation" r:id="rId4" imgW="146016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2662" y="2242261"/>
                        <a:ext cx="26193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715" name="Object 3"/>
          <p:cNvGraphicFramePr>
            <a:graphicFrameLocks noChangeAspect="1"/>
          </p:cNvGraphicFramePr>
          <p:nvPr/>
        </p:nvGraphicFramePr>
        <p:xfrm>
          <a:off x="1395369" y="2975113"/>
          <a:ext cx="207963" cy="300038"/>
        </p:xfrm>
        <a:graphic>
          <a:graphicData uri="http://schemas.openxmlformats.org/presentationml/2006/ole">
            <mc:AlternateContent xmlns:mc="http://schemas.openxmlformats.org/markup-compatibility/2006">
              <mc:Choice xmlns:v="urn:schemas-microsoft-com:vml" Requires="v">
                <p:oleObj name="Equation" r:id="rId6" imgW="114120" imgH="164880" progId="Equation.DSMT4">
                  <p:embed/>
                </p:oleObj>
              </mc:Choice>
              <mc:Fallback>
                <p:oleObj name="Equation" r:id="rId6" imgW="114120" imgH="1648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5369" y="2975113"/>
                        <a:ext cx="207963"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716" name="Object 4"/>
          <p:cNvGraphicFramePr>
            <a:graphicFrameLocks noChangeAspect="1"/>
          </p:cNvGraphicFramePr>
          <p:nvPr/>
        </p:nvGraphicFramePr>
        <p:xfrm>
          <a:off x="3352006" y="4222766"/>
          <a:ext cx="2439988" cy="411163"/>
        </p:xfrm>
        <a:graphic>
          <a:graphicData uri="http://schemas.openxmlformats.org/presentationml/2006/ole">
            <mc:AlternateContent xmlns:mc="http://schemas.openxmlformats.org/markup-compatibility/2006">
              <mc:Choice xmlns:v="urn:schemas-microsoft-com:vml" Requires="v">
                <p:oleObj name="Equation" r:id="rId8" imgW="1358640" imgH="228600" progId="Equation.DSMT4">
                  <p:embed/>
                </p:oleObj>
              </mc:Choice>
              <mc:Fallback>
                <p:oleObj name="Equation" r:id="rId8" imgW="135864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006" y="4222766"/>
                        <a:ext cx="2439988"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717" name="Object 5"/>
          <p:cNvGraphicFramePr>
            <a:graphicFrameLocks noChangeAspect="1"/>
          </p:cNvGraphicFramePr>
          <p:nvPr/>
        </p:nvGraphicFramePr>
        <p:xfrm>
          <a:off x="5557895" y="4631048"/>
          <a:ext cx="3213100" cy="409575"/>
        </p:xfrm>
        <a:graphic>
          <a:graphicData uri="http://schemas.openxmlformats.org/presentationml/2006/ole">
            <mc:AlternateContent xmlns:mc="http://schemas.openxmlformats.org/markup-compatibility/2006">
              <mc:Choice xmlns:v="urn:schemas-microsoft-com:vml" Requires="v">
                <p:oleObj name="Equation" r:id="rId10" imgW="1790640" imgH="228600" progId="Equation.DSMT4">
                  <p:embed/>
                </p:oleObj>
              </mc:Choice>
              <mc:Fallback>
                <p:oleObj name="Equation" r:id="rId10" imgW="1790640" imgH="2286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57895" y="4631048"/>
                        <a:ext cx="32131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719" name="Object 7"/>
          <p:cNvGraphicFramePr>
            <a:graphicFrameLocks noChangeAspect="1"/>
          </p:cNvGraphicFramePr>
          <p:nvPr/>
        </p:nvGraphicFramePr>
        <p:xfrm>
          <a:off x="1201738" y="5394325"/>
          <a:ext cx="6740525" cy="846138"/>
        </p:xfrm>
        <a:graphic>
          <a:graphicData uri="http://schemas.openxmlformats.org/presentationml/2006/ole">
            <mc:AlternateContent xmlns:mc="http://schemas.openxmlformats.org/markup-compatibility/2006">
              <mc:Choice xmlns:v="urn:schemas-microsoft-com:vml" Requires="v">
                <p:oleObj name="Equation" r:id="rId12" imgW="3746160" imgH="469800" progId="Equation.DSMT4">
                  <p:embed/>
                </p:oleObj>
              </mc:Choice>
              <mc:Fallback>
                <p:oleObj name="Equation" r:id="rId12" imgW="3746160" imgH="4698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01738" y="5394325"/>
                        <a:ext cx="6740525"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Autofit/>
          </a:bodyPr>
          <a:lstStyle/>
          <a:p>
            <a:pPr>
              <a:buNone/>
            </a:pPr>
            <a:r>
              <a:rPr lang="el-GR" sz="2200" b="1" dirty="0"/>
              <a:t>	συνέχεια  λύσης  </a:t>
            </a:r>
            <a:r>
              <a:rPr lang="el-GR" sz="2200" dirty="0"/>
              <a:t>Χρησιμοποιώντας τη σχέση 4.5 και τις αρχικές συνθήκες για                    αποκτάμε το ακόλουθο  σύστημα γραμμικών εξισώσεων για τις σταθερές</a:t>
            </a:r>
          </a:p>
          <a:p>
            <a:endParaRPr lang="el-GR" sz="2200" dirty="0"/>
          </a:p>
          <a:p>
            <a:endParaRPr lang="el-GR" sz="2200" dirty="0"/>
          </a:p>
          <a:p>
            <a:endParaRPr lang="el-GR" sz="2200" dirty="0"/>
          </a:p>
          <a:p>
            <a:pPr>
              <a:buNone/>
            </a:pPr>
            <a:endParaRPr lang="el-GR" sz="2200" dirty="0"/>
          </a:p>
          <a:p>
            <a:pPr>
              <a:spcBef>
                <a:spcPts val="1800"/>
              </a:spcBef>
              <a:buNone/>
            </a:pPr>
            <a:r>
              <a:rPr lang="el-GR" sz="2200" dirty="0"/>
              <a:t>	η λύση του οποίου είναι </a:t>
            </a:r>
          </a:p>
          <a:p>
            <a:pPr>
              <a:buNone/>
            </a:pPr>
            <a:r>
              <a:rPr lang="el-GR" sz="2400" dirty="0"/>
              <a:t>	Έτσι, η έκφραση </a:t>
            </a:r>
          </a:p>
          <a:p>
            <a:pPr>
              <a:buNone/>
            </a:pPr>
            <a:r>
              <a:rPr lang="el-GR" sz="2400" dirty="0"/>
              <a:t>	</a:t>
            </a:r>
          </a:p>
          <a:p>
            <a:pPr>
              <a:spcBef>
                <a:spcPts val="2400"/>
              </a:spcBef>
              <a:buNone/>
            </a:pPr>
            <a:r>
              <a:rPr lang="el-GR" sz="2400" dirty="0"/>
              <a:t>	αποτελεί τη ζητούμενη λύση.</a:t>
            </a:r>
          </a:p>
          <a:p>
            <a:pPr>
              <a:spcBef>
                <a:spcPts val="1200"/>
              </a:spcBef>
              <a:buNone/>
            </a:pPr>
            <a:endParaRPr lang="el-GR" sz="2200" dirty="0"/>
          </a:p>
        </p:txBody>
      </p:sp>
      <p:graphicFrame>
        <p:nvGraphicFramePr>
          <p:cNvPr id="114689" name="Object 1"/>
          <p:cNvGraphicFramePr>
            <a:graphicFrameLocks noChangeAspect="1"/>
          </p:cNvGraphicFramePr>
          <p:nvPr/>
        </p:nvGraphicFramePr>
        <p:xfrm>
          <a:off x="2464637" y="1796306"/>
          <a:ext cx="1162050" cy="341313"/>
        </p:xfrm>
        <a:graphic>
          <a:graphicData uri="http://schemas.openxmlformats.org/presentationml/2006/ole">
            <mc:AlternateContent xmlns:mc="http://schemas.openxmlformats.org/markup-compatibility/2006">
              <mc:Choice xmlns:v="urn:schemas-microsoft-com:vml" Requires="v">
                <p:oleObj name="Equation" r:id="rId2" imgW="647640" imgH="190440" progId="Equation.DSMT4">
                  <p:embed/>
                </p:oleObj>
              </mc:Choice>
              <mc:Fallback>
                <p:oleObj name="Equation" r:id="rId2" imgW="647640" imgH="19044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4637" y="1796306"/>
                        <a:ext cx="11620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0" name="Object 2"/>
          <p:cNvGraphicFramePr>
            <a:graphicFrameLocks noChangeAspect="1"/>
          </p:cNvGraphicFramePr>
          <p:nvPr/>
        </p:nvGraphicFramePr>
        <p:xfrm>
          <a:off x="5406459" y="2114532"/>
          <a:ext cx="1093788" cy="409575"/>
        </p:xfrm>
        <a:graphic>
          <a:graphicData uri="http://schemas.openxmlformats.org/presentationml/2006/ole">
            <mc:AlternateContent xmlns:mc="http://schemas.openxmlformats.org/markup-compatibility/2006">
              <mc:Choice xmlns:v="urn:schemas-microsoft-com:vml" Requires="v">
                <p:oleObj name="Equation" r:id="rId4" imgW="609480" imgH="228600" progId="Equation.DSMT4">
                  <p:embed/>
                </p:oleObj>
              </mc:Choice>
              <mc:Fallback>
                <p:oleObj name="Equation" r:id="rId4" imgW="60948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06459" y="2114532"/>
                        <a:ext cx="1093788"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1" name="Object 3"/>
          <p:cNvGraphicFramePr>
            <a:graphicFrameLocks noChangeAspect="1"/>
          </p:cNvGraphicFramePr>
          <p:nvPr/>
        </p:nvGraphicFramePr>
        <p:xfrm>
          <a:off x="3623469" y="2479662"/>
          <a:ext cx="1897063" cy="1874838"/>
        </p:xfrm>
        <a:graphic>
          <a:graphicData uri="http://schemas.openxmlformats.org/presentationml/2006/ole">
            <mc:AlternateContent xmlns:mc="http://schemas.openxmlformats.org/markup-compatibility/2006">
              <mc:Choice xmlns:v="urn:schemas-microsoft-com:vml" Requires="v">
                <p:oleObj name="Equation" r:id="rId6" imgW="1054080" imgH="1041120" progId="Equation.DSMT4">
                  <p:embed/>
                </p:oleObj>
              </mc:Choice>
              <mc:Fallback>
                <p:oleObj name="Equation" r:id="rId6" imgW="1054080" imgH="10411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3469" y="2479662"/>
                        <a:ext cx="1897063"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2" name="Object 4"/>
          <p:cNvGraphicFramePr>
            <a:graphicFrameLocks noChangeAspect="1"/>
          </p:cNvGraphicFramePr>
          <p:nvPr/>
        </p:nvGraphicFramePr>
        <p:xfrm>
          <a:off x="3732245" y="4289581"/>
          <a:ext cx="3213100" cy="409575"/>
        </p:xfrm>
        <a:graphic>
          <a:graphicData uri="http://schemas.openxmlformats.org/presentationml/2006/ole">
            <mc:AlternateContent xmlns:mc="http://schemas.openxmlformats.org/markup-compatibility/2006">
              <mc:Choice xmlns:v="urn:schemas-microsoft-com:vml" Requires="v">
                <p:oleObj name="Equation" r:id="rId8" imgW="1790640" imgH="228600" progId="Equation.DSMT4">
                  <p:embed/>
                </p:oleObj>
              </mc:Choice>
              <mc:Fallback>
                <p:oleObj name="Equation" r:id="rId8" imgW="179064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2245" y="4289581"/>
                        <a:ext cx="32131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3" name="Object 5"/>
          <p:cNvGraphicFramePr>
            <a:graphicFrameLocks noChangeAspect="1"/>
          </p:cNvGraphicFramePr>
          <p:nvPr/>
        </p:nvGraphicFramePr>
        <p:xfrm>
          <a:off x="915973" y="5051458"/>
          <a:ext cx="2633663" cy="823913"/>
        </p:xfrm>
        <a:graphic>
          <a:graphicData uri="http://schemas.openxmlformats.org/presentationml/2006/ole">
            <mc:AlternateContent xmlns:mc="http://schemas.openxmlformats.org/markup-compatibility/2006">
              <mc:Choice xmlns:v="urn:schemas-microsoft-com:vml" Requires="v">
                <p:oleObj name="Equation" r:id="rId10" imgW="1460160" imgH="457200" progId="Equation.DSMT4">
                  <p:embed/>
                </p:oleObj>
              </mc:Choice>
              <mc:Fallback>
                <p:oleObj name="Equation" r:id="rId10" imgW="1460160" imgH="4572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5973" y="5051458"/>
                        <a:ext cx="263366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Αν το χαρακτηριστικό πολυώνυμο έχει ένα ζεύγος συζυγών μιγαδικών ριζών, τότε  μπορούμε επίσης να εκφράσουμε τη λύση σε πραγματική μορφή.</a:t>
            </a:r>
          </a:p>
          <a:p>
            <a:r>
              <a:rPr lang="el-GR" sz="2200" dirty="0"/>
              <a:t>Έτσι, αν                                                μπορούμε να εκφράσουμε τα . . </a:t>
            </a:r>
            <a:r>
              <a:rPr lang="el-GR" sz="2200" dirty="0">
                <a:solidFill>
                  <a:schemeClr val="bg1"/>
                </a:solidFill>
              </a:rPr>
              <a:t>.. </a:t>
            </a:r>
            <a:r>
              <a:rPr lang="el-GR" sz="2200" dirty="0"/>
              <a:t>    σε πολική μορφή:                                      όπου  </a:t>
            </a:r>
          </a:p>
          <a:p>
            <a:pPr>
              <a:buNone/>
            </a:pPr>
            <a:endParaRPr lang="el-GR" sz="2200" dirty="0"/>
          </a:p>
          <a:p>
            <a:r>
              <a:rPr lang="el-GR" sz="2200" dirty="0"/>
              <a:t>Τότε η λύση της 4.2 που αντιστοιχεί σε αυτό το ζεύγος ριζών είναι:</a:t>
            </a:r>
          </a:p>
          <a:p>
            <a:endParaRPr lang="el-GR" sz="2200" dirty="0"/>
          </a:p>
          <a:p>
            <a:endParaRPr lang="el-GR" sz="2200" dirty="0"/>
          </a:p>
          <a:p>
            <a:endParaRPr lang="el-GR" sz="2200" dirty="0"/>
          </a:p>
          <a:p>
            <a:endParaRPr lang="el-GR" sz="2200" dirty="0"/>
          </a:p>
          <a:p>
            <a:pPr>
              <a:spcBef>
                <a:spcPts val="1200"/>
              </a:spcBef>
              <a:buNone/>
            </a:pPr>
            <a:r>
              <a:rPr lang="el-GR" sz="2200" dirty="0"/>
              <a:t>	όπου </a:t>
            </a:r>
          </a:p>
        </p:txBody>
      </p:sp>
      <p:graphicFrame>
        <p:nvGraphicFramePr>
          <p:cNvPr id="112641" name="Object 1"/>
          <p:cNvGraphicFramePr>
            <a:graphicFrameLocks noChangeAspect="1"/>
          </p:cNvGraphicFramePr>
          <p:nvPr/>
        </p:nvGraphicFramePr>
        <p:xfrm>
          <a:off x="1833566" y="2521226"/>
          <a:ext cx="2957512" cy="434975"/>
        </p:xfrm>
        <a:graphic>
          <a:graphicData uri="http://schemas.openxmlformats.org/presentationml/2006/ole">
            <mc:AlternateContent xmlns:mc="http://schemas.openxmlformats.org/markup-compatibility/2006">
              <mc:Choice xmlns:v="urn:schemas-microsoft-com:vml" Requires="v">
                <p:oleObj name="Equation" r:id="rId2" imgW="1638000" imgH="241200" progId="Equation.DSMT4">
                  <p:embed/>
                </p:oleObj>
              </mc:Choice>
              <mc:Fallback>
                <p:oleObj name="Equation" r:id="rId2" imgW="1638000" imgH="2412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566" y="2521226"/>
                        <a:ext cx="2957512"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2" name="Object 2"/>
          <p:cNvGraphicFramePr>
            <a:graphicFrameLocks noChangeAspect="1"/>
          </p:cNvGraphicFramePr>
          <p:nvPr/>
        </p:nvGraphicFramePr>
        <p:xfrm>
          <a:off x="884187" y="2844792"/>
          <a:ext cx="434975" cy="434975"/>
        </p:xfrm>
        <a:graphic>
          <a:graphicData uri="http://schemas.openxmlformats.org/presentationml/2006/ole">
            <mc:AlternateContent xmlns:mc="http://schemas.openxmlformats.org/markup-compatibility/2006">
              <mc:Choice xmlns:v="urn:schemas-microsoft-com:vml" Requires="v">
                <p:oleObj name="Equation" r:id="rId4" imgW="241200" imgH="241200" progId="Equation.DSMT4">
                  <p:embed/>
                </p:oleObj>
              </mc:Choice>
              <mc:Fallback>
                <p:oleObj name="Equation" r:id="rId4" imgW="241200" imgH="241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187" y="2844792"/>
                        <a:ext cx="4349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3" name="Object 3"/>
          <p:cNvGraphicFramePr>
            <a:graphicFrameLocks noChangeAspect="1"/>
          </p:cNvGraphicFramePr>
          <p:nvPr/>
        </p:nvGraphicFramePr>
        <p:xfrm>
          <a:off x="3444892" y="2837582"/>
          <a:ext cx="2332037" cy="434975"/>
        </p:xfrm>
        <a:graphic>
          <a:graphicData uri="http://schemas.openxmlformats.org/presentationml/2006/ole">
            <mc:AlternateContent xmlns:mc="http://schemas.openxmlformats.org/markup-compatibility/2006">
              <mc:Choice xmlns:v="urn:schemas-microsoft-com:vml" Requires="v">
                <p:oleObj name="Equation" r:id="rId6" imgW="1295280" imgH="241200" progId="Equation.DSMT4">
                  <p:embed/>
                </p:oleObj>
              </mc:Choice>
              <mc:Fallback>
                <p:oleObj name="Equation" r:id="rId6" imgW="1295280" imgH="241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4892" y="2837582"/>
                        <a:ext cx="2332037"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5" name="Object 5"/>
          <p:cNvGraphicFramePr>
            <a:graphicFrameLocks noChangeAspect="1"/>
          </p:cNvGraphicFramePr>
          <p:nvPr/>
        </p:nvGraphicFramePr>
        <p:xfrm>
          <a:off x="884187" y="3192466"/>
          <a:ext cx="2462213" cy="455612"/>
        </p:xfrm>
        <a:graphic>
          <a:graphicData uri="http://schemas.openxmlformats.org/presentationml/2006/ole">
            <mc:AlternateContent xmlns:mc="http://schemas.openxmlformats.org/markup-compatibility/2006">
              <mc:Choice xmlns:v="urn:schemas-microsoft-com:vml" Requires="v">
                <p:oleObj name="Equation" r:id="rId8" imgW="1371600" imgH="253800" progId="Equation.DSMT4">
                  <p:embed/>
                </p:oleObj>
              </mc:Choice>
              <mc:Fallback>
                <p:oleObj name="Equation" r:id="rId8" imgW="1371600" imgH="2538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4187" y="3192466"/>
                        <a:ext cx="246221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6" name="Object 6"/>
          <p:cNvGraphicFramePr>
            <a:graphicFrameLocks noChangeAspect="1"/>
          </p:cNvGraphicFramePr>
          <p:nvPr/>
        </p:nvGraphicFramePr>
        <p:xfrm>
          <a:off x="6397650" y="2766434"/>
          <a:ext cx="1892300" cy="547687"/>
        </p:xfrm>
        <a:graphic>
          <a:graphicData uri="http://schemas.openxmlformats.org/presentationml/2006/ole">
            <mc:AlternateContent xmlns:mc="http://schemas.openxmlformats.org/markup-compatibility/2006">
              <mc:Choice xmlns:v="urn:schemas-microsoft-com:vml" Requires="v">
                <p:oleObj name="Equation" r:id="rId10" imgW="1054080" imgH="304560" progId="Equation.DSMT4">
                  <p:embed/>
                </p:oleObj>
              </mc:Choice>
              <mc:Fallback>
                <p:oleObj name="Equation" r:id="rId10" imgW="1054080" imgH="30456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97650" y="2766434"/>
                        <a:ext cx="1892300" cy="54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7" name="Object 7"/>
          <p:cNvGraphicFramePr>
            <a:graphicFrameLocks noChangeAspect="1"/>
          </p:cNvGraphicFramePr>
          <p:nvPr/>
        </p:nvGraphicFramePr>
        <p:xfrm>
          <a:off x="1984375" y="4149754"/>
          <a:ext cx="5175250" cy="1397000"/>
        </p:xfrm>
        <a:graphic>
          <a:graphicData uri="http://schemas.openxmlformats.org/presentationml/2006/ole">
            <mc:AlternateContent xmlns:mc="http://schemas.openxmlformats.org/markup-compatibility/2006">
              <mc:Choice xmlns:v="urn:schemas-microsoft-com:vml" Requires="v">
                <p:oleObj name="Equation" r:id="rId12" imgW="2869920" imgH="774360" progId="Equation.DSMT4">
                  <p:embed/>
                </p:oleObj>
              </mc:Choice>
              <mc:Fallback>
                <p:oleObj name="Equation" r:id="rId12" imgW="2869920" imgH="77436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4375" y="4149754"/>
                        <a:ext cx="5175250" cy="139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48" name="Object 8"/>
          <p:cNvGraphicFramePr>
            <a:graphicFrameLocks noChangeAspect="1"/>
          </p:cNvGraphicFramePr>
          <p:nvPr/>
        </p:nvGraphicFramePr>
        <p:xfrm>
          <a:off x="1541421" y="5720666"/>
          <a:ext cx="3382963" cy="457200"/>
        </p:xfrm>
        <a:graphic>
          <a:graphicData uri="http://schemas.openxmlformats.org/presentationml/2006/ole">
            <mc:AlternateContent xmlns:mc="http://schemas.openxmlformats.org/markup-compatibility/2006">
              <mc:Choice xmlns:v="urn:schemas-microsoft-com:vml" Requires="v">
                <p:oleObj name="Equation" r:id="rId14" imgW="1879560" imgH="253800" progId="Equation.DSMT4">
                  <p:embed/>
                </p:oleObj>
              </mc:Choice>
              <mc:Fallback>
                <p:oleObj name="Equation" r:id="rId14" imgW="1879560" imgH="2538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1421" y="5720666"/>
                        <a:ext cx="3382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Παράδειγμα</a:t>
            </a:r>
            <a:r>
              <a:rPr lang="el-GR" sz="2200" dirty="0"/>
              <a:t>  Από την παραπάνω σχέση προκύπτει ότι η δεύτερη προς τα εμπρός διαφορά μπορεί να οριστεί ως εξής:</a:t>
            </a:r>
          </a:p>
          <a:p>
            <a:pPr>
              <a:buNone/>
            </a:pPr>
            <a:endParaRPr lang="el-GR" sz="2200" dirty="0"/>
          </a:p>
          <a:p>
            <a:pPr>
              <a:buNone/>
            </a:pPr>
            <a:endParaRPr lang="el-GR" sz="2200" dirty="0"/>
          </a:p>
          <a:p>
            <a:pPr>
              <a:buNone/>
            </a:pPr>
            <a:endParaRPr lang="el-GR" sz="2200" dirty="0"/>
          </a:p>
          <a:p>
            <a:pPr>
              <a:buNone/>
            </a:pPr>
            <a:r>
              <a:rPr lang="el-GR" sz="2200" b="1" dirty="0"/>
              <a:t>	Ορισμός 4.3  </a:t>
            </a:r>
            <a:r>
              <a:rPr lang="el-GR" sz="2200" dirty="0"/>
              <a:t>Γενικότερα η    -στη προς τα εμπρός διαφορά μπορεί να οριστεί ως εξής:</a:t>
            </a:r>
          </a:p>
          <a:p>
            <a:endParaRPr lang="el-GR" sz="2200" dirty="0"/>
          </a:p>
          <a:p>
            <a:endParaRPr lang="el-GR" sz="2200" dirty="0"/>
          </a:p>
          <a:p>
            <a:pPr>
              <a:buNone/>
            </a:pPr>
            <a:r>
              <a:rPr lang="el-GR" sz="2200" dirty="0"/>
              <a:t>	όπου</a:t>
            </a:r>
            <a:r>
              <a:rPr lang="en-US" sz="2200" dirty="0"/>
              <a:t> </a:t>
            </a:r>
            <a:r>
              <a:rPr lang="el-GR" sz="2200" dirty="0"/>
              <a:t>χρησιμοποιήσαμε το γνωστό τύπο των </a:t>
            </a:r>
            <a:r>
              <a:rPr lang="el-GR" sz="2200" dirty="0" err="1"/>
              <a:t>διωνυμικών</a:t>
            </a:r>
            <a:r>
              <a:rPr lang="el-GR" sz="2200" dirty="0"/>
              <a:t> συντελεστών</a:t>
            </a:r>
          </a:p>
        </p:txBody>
      </p:sp>
      <p:graphicFrame>
        <p:nvGraphicFramePr>
          <p:cNvPr id="20481" name="Object 1"/>
          <p:cNvGraphicFramePr>
            <a:graphicFrameLocks noChangeAspect="1"/>
          </p:cNvGraphicFramePr>
          <p:nvPr/>
        </p:nvGraphicFramePr>
        <p:xfrm>
          <a:off x="1897856" y="2260584"/>
          <a:ext cx="5348288" cy="914400"/>
        </p:xfrm>
        <a:graphic>
          <a:graphicData uri="http://schemas.openxmlformats.org/presentationml/2006/ole">
            <mc:AlternateContent xmlns:mc="http://schemas.openxmlformats.org/markup-compatibility/2006">
              <mc:Choice xmlns:v="urn:schemas-microsoft-com:vml" Requires="v">
                <p:oleObj name="Equation" r:id="rId2" imgW="2971800" imgH="507960" progId="Equation.DSMT4">
                  <p:embed/>
                </p:oleObj>
              </mc:Choice>
              <mc:Fallback>
                <p:oleObj name="Equation" r:id="rId2" imgW="2971800" imgH="50796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7856" y="2260584"/>
                        <a:ext cx="53482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2" name="Object 2"/>
          <p:cNvGraphicFramePr>
            <a:graphicFrameLocks noChangeAspect="1"/>
          </p:cNvGraphicFramePr>
          <p:nvPr/>
        </p:nvGraphicFramePr>
        <p:xfrm>
          <a:off x="3914766" y="3429000"/>
          <a:ext cx="230188" cy="322263"/>
        </p:xfrm>
        <a:graphic>
          <a:graphicData uri="http://schemas.openxmlformats.org/presentationml/2006/ole">
            <mc:AlternateContent xmlns:mc="http://schemas.openxmlformats.org/markup-compatibility/2006">
              <mc:Choice xmlns:v="urn:schemas-microsoft-com:vml" Requires="v">
                <p:oleObj name="Equation" r:id="rId4" imgW="126720" imgH="177480" progId="Equation.DSMT4">
                  <p:embed/>
                </p:oleObj>
              </mc:Choice>
              <mc:Fallback>
                <p:oleObj name="Equation" r:id="rId4" imgW="12672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4766" y="3429000"/>
                        <a:ext cx="230188"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3" name="Object 3"/>
          <p:cNvGraphicFramePr>
            <a:graphicFrameLocks noChangeAspect="1"/>
          </p:cNvGraphicFramePr>
          <p:nvPr/>
        </p:nvGraphicFramePr>
        <p:xfrm>
          <a:off x="3060700" y="4086234"/>
          <a:ext cx="3022600" cy="823912"/>
        </p:xfrm>
        <a:graphic>
          <a:graphicData uri="http://schemas.openxmlformats.org/presentationml/2006/ole">
            <mc:AlternateContent xmlns:mc="http://schemas.openxmlformats.org/markup-compatibility/2006">
              <mc:Choice xmlns:v="urn:schemas-microsoft-com:vml" Requires="v">
                <p:oleObj name="Equation" r:id="rId6" imgW="1676160" imgH="457200" progId="Equation.DSMT4">
                  <p:embed/>
                </p:oleObj>
              </mc:Choice>
              <mc:Fallback>
                <p:oleObj name="Equation" r:id="rId6" imgW="1676160" imgH="457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0700" y="4086234"/>
                        <a:ext cx="3022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4" name="Object 4"/>
          <p:cNvGraphicFramePr>
            <a:graphicFrameLocks noChangeAspect="1"/>
          </p:cNvGraphicFramePr>
          <p:nvPr/>
        </p:nvGraphicFramePr>
        <p:xfrm>
          <a:off x="3532188" y="5357813"/>
          <a:ext cx="2081212" cy="846137"/>
        </p:xfrm>
        <a:graphic>
          <a:graphicData uri="http://schemas.openxmlformats.org/presentationml/2006/ole">
            <mc:AlternateContent xmlns:mc="http://schemas.openxmlformats.org/markup-compatibility/2006">
              <mc:Choice xmlns:v="urn:schemas-microsoft-com:vml" Requires="v">
                <p:oleObj name="Equation" r:id="rId8" imgW="1155600" imgH="469800" progId="Equation.DSMT4">
                  <p:embed/>
                </p:oleObj>
              </mc:Choice>
              <mc:Fallback>
                <p:oleObj name="Equation" r:id="rId8" imgW="1155600" imgH="4698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32188" y="5357813"/>
                        <a:ext cx="2081212"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a:bodyPr>
          <a:lstStyle/>
          <a:p>
            <a:r>
              <a:rPr lang="el-GR" sz="2200" dirty="0"/>
              <a:t>Αν       είναι διπλή ρίζα του χαρακτηριστικού πολυωνύμου 4.3 τότε μια δεύτερη λύση αυτού είναι η </a:t>
            </a:r>
          </a:p>
          <a:p>
            <a:pPr>
              <a:spcBef>
                <a:spcPts val="1800"/>
              </a:spcBef>
            </a:pPr>
            <a:r>
              <a:rPr lang="el-GR" sz="2200" dirty="0"/>
              <a:t>Για αν επαληθεύσουμε ότι η        είναι λύση, αντικαθιστούμε            στην 4.1 και βρίσκουμε ότι:</a:t>
            </a:r>
          </a:p>
          <a:p>
            <a:endParaRPr lang="el-GR" sz="2200" dirty="0"/>
          </a:p>
          <a:p>
            <a:endParaRPr lang="el-GR" sz="2200" dirty="0"/>
          </a:p>
          <a:p>
            <a:endParaRPr lang="el-GR" sz="2200" dirty="0"/>
          </a:p>
          <a:p>
            <a:endParaRPr lang="el-GR" sz="2200" dirty="0"/>
          </a:p>
          <a:p>
            <a:pPr>
              <a:spcBef>
                <a:spcPts val="1200"/>
              </a:spcBef>
              <a:buNone/>
            </a:pPr>
            <a:r>
              <a:rPr lang="el-GR" sz="2200" dirty="0"/>
              <a:t>	αφού  </a:t>
            </a:r>
          </a:p>
          <a:p>
            <a:pPr>
              <a:spcBef>
                <a:spcPts val="1800"/>
              </a:spcBef>
            </a:pPr>
            <a:r>
              <a:rPr lang="el-GR" sz="2200" dirty="0"/>
              <a:t>Μπορεί να δειχτεί ότι όλες αυτές οι λύσεις δηλαδή οι       και     είναι γραμμικά ανεξάρτητες.</a:t>
            </a:r>
          </a:p>
        </p:txBody>
      </p:sp>
      <p:graphicFrame>
        <p:nvGraphicFramePr>
          <p:cNvPr id="111617" name="Object 1"/>
          <p:cNvGraphicFramePr>
            <a:graphicFrameLocks noChangeAspect="1"/>
          </p:cNvGraphicFramePr>
          <p:nvPr/>
        </p:nvGraphicFramePr>
        <p:xfrm>
          <a:off x="4572000" y="1760538"/>
          <a:ext cx="482600" cy="436562"/>
        </p:xfrm>
        <a:graphic>
          <a:graphicData uri="http://schemas.openxmlformats.org/presentationml/2006/ole">
            <mc:AlternateContent xmlns:mc="http://schemas.openxmlformats.org/markup-compatibility/2006">
              <mc:Choice xmlns:v="urn:schemas-microsoft-com:vml" Requires="v">
                <p:oleObj name="Equation" r:id="rId2" imgW="266400" imgH="241200" progId="Equation.DSMT4">
                  <p:embed/>
                </p:oleObj>
              </mc:Choice>
              <mc:Fallback>
                <p:oleObj name="Equation" r:id="rId2" imgW="266400" imgH="2412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60538"/>
                        <a:ext cx="482600" cy="43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18" name="Object 2"/>
          <p:cNvGraphicFramePr>
            <a:graphicFrameLocks noChangeAspect="1"/>
          </p:cNvGraphicFramePr>
          <p:nvPr/>
        </p:nvGraphicFramePr>
        <p:xfrm>
          <a:off x="1249317" y="1436227"/>
          <a:ext cx="295275" cy="409575"/>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9317" y="1436227"/>
                        <a:ext cx="2952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0" name="Object 4"/>
          <p:cNvGraphicFramePr>
            <a:graphicFrameLocks noChangeAspect="1"/>
          </p:cNvGraphicFramePr>
          <p:nvPr/>
        </p:nvGraphicFramePr>
        <p:xfrm>
          <a:off x="4170357" y="2338379"/>
          <a:ext cx="411163" cy="433387"/>
        </p:xfrm>
        <a:graphic>
          <a:graphicData uri="http://schemas.openxmlformats.org/presentationml/2006/ole">
            <mc:AlternateContent xmlns:mc="http://schemas.openxmlformats.org/markup-compatibility/2006">
              <mc:Choice xmlns:v="urn:schemas-microsoft-com:vml" Requires="v">
                <p:oleObj name="Equation" r:id="rId6" imgW="228600" imgH="241200" progId="Equation.DSMT4">
                  <p:embed/>
                </p:oleObj>
              </mc:Choice>
              <mc:Fallback>
                <p:oleObj name="Equation" r:id="rId6" imgW="228600" imgH="241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0357" y="2338379"/>
                        <a:ext cx="41116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3" name="Object 7"/>
          <p:cNvGraphicFramePr>
            <a:graphicFrameLocks noChangeAspect="1"/>
          </p:cNvGraphicFramePr>
          <p:nvPr/>
        </p:nvGraphicFramePr>
        <p:xfrm>
          <a:off x="7785144" y="2310669"/>
          <a:ext cx="917575" cy="434975"/>
        </p:xfrm>
        <a:graphic>
          <a:graphicData uri="http://schemas.openxmlformats.org/presentationml/2006/ole">
            <mc:AlternateContent xmlns:mc="http://schemas.openxmlformats.org/markup-compatibility/2006">
              <mc:Choice xmlns:v="urn:schemas-microsoft-com:vml" Requires="v">
                <p:oleObj name="Equation" r:id="rId8" imgW="507960" imgH="241200" progId="Equation.DSMT4">
                  <p:embed/>
                </p:oleObj>
              </mc:Choice>
              <mc:Fallback>
                <p:oleObj name="Equation" r:id="rId8" imgW="507960" imgH="241200" progId="Equation.DSMT4">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85144" y="2310669"/>
                        <a:ext cx="9175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4" name="Object 8"/>
          <p:cNvGraphicFramePr>
            <a:graphicFrameLocks noChangeAspect="1"/>
          </p:cNvGraphicFramePr>
          <p:nvPr/>
        </p:nvGraphicFramePr>
        <p:xfrm>
          <a:off x="702469" y="3173413"/>
          <a:ext cx="7739062" cy="1533525"/>
        </p:xfrm>
        <a:graphic>
          <a:graphicData uri="http://schemas.openxmlformats.org/presentationml/2006/ole">
            <mc:AlternateContent xmlns:mc="http://schemas.openxmlformats.org/markup-compatibility/2006">
              <mc:Choice xmlns:v="urn:schemas-microsoft-com:vml" Requires="v">
                <p:oleObj name="Equation" r:id="rId10" imgW="4292280" imgH="850680" progId="Equation.DSMT4">
                  <p:embed/>
                </p:oleObj>
              </mc:Choice>
              <mc:Fallback>
                <p:oleObj name="Equation" r:id="rId10" imgW="4292280" imgH="850680" progId="Equation.DSMT4">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2469" y="3173413"/>
                        <a:ext cx="7739062"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5" name="Object 9"/>
          <p:cNvGraphicFramePr>
            <a:graphicFrameLocks noChangeAspect="1"/>
          </p:cNvGraphicFramePr>
          <p:nvPr/>
        </p:nvGraphicFramePr>
        <p:xfrm>
          <a:off x="1566852" y="4750257"/>
          <a:ext cx="2238375" cy="457200"/>
        </p:xfrm>
        <a:graphic>
          <a:graphicData uri="http://schemas.openxmlformats.org/presentationml/2006/ole">
            <mc:AlternateContent xmlns:mc="http://schemas.openxmlformats.org/markup-compatibility/2006">
              <mc:Choice xmlns:v="urn:schemas-microsoft-com:vml" Requires="v">
                <p:oleObj name="Equation" r:id="rId12" imgW="1244520" imgH="253800" progId="Equation.DSMT4">
                  <p:embed/>
                </p:oleObj>
              </mc:Choice>
              <mc:Fallback>
                <p:oleObj name="Equation" r:id="rId12" imgW="1244520" imgH="253800" progId="Equation.DSMT4">
                  <p:embed/>
                  <p:pic>
                    <p:nvPicPr>
                      <p:cNvPr id="0"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66852" y="4750257"/>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6" name="Object 10"/>
          <p:cNvGraphicFramePr>
            <a:graphicFrameLocks noChangeAspect="1"/>
          </p:cNvGraphicFramePr>
          <p:nvPr/>
        </p:nvGraphicFramePr>
        <p:xfrm>
          <a:off x="7042189" y="5323641"/>
          <a:ext cx="341312" cy="431800"/>
        </p:xfrm>
        <a:graphic>
          <a:graphicData uri="http://schemas.openxmlformats.org/presentationml/2006/ole">
            <mc:AlternateContent xmlns:mc="http://schemas.openxmlformats.org/markup-compatibility/2006">
              <mc:Choice xmlns:v="urn:schemas-microsoft-com:vml" Requires="v">
                <p:oleObj name="Equation" r:id="rId14" imgW="190440" imgH="241200" progId="Equation.DSMT4">
                  <p:embed/>
                </p:oleObj>
              </mc:Choice>
              <mc:Fallback>
                <p:oleObj name="Equation" r:id="rId14" imgW="190440" imgH="241200" progId="Equation.DSMT4">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42189" y="5323641"/>
                        <a:ext cx="34131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1627" name="Object 11"/>
          <p:cNvGraphicFramePr>
            <a:graphicFrameLocks noChangeAspect="1"/>
          </p:cNvGraphicFramePr>
          <p:nvPr/>
        </p:nvGraphicFramePr>
        <p:xfrm>
          <a:off x="7848650" y="5327104"/>
          <a:ext cx="411163" cy="433388"/>
        </p:xfrm>
        <a:graphic>
          <a:graphicData uri="http://schemas.openxmlformats.org/presentationml/2006/ole">
            <mc:AlternateContent xmlns:mc="http://schemas.openxmlformats.org/markup-compatibility/2006">
              <mc:Choice xmlns:v="urn:schemas-microsoft-com:vml" Requires="v">
                <p:oleObj name="Equation" r:id="rId16" imgW="228600" imgH="241200" progId="Equation.DSMT4">
                  <p:embed/>
                </p:oleObj>
              </mc:Choice>
              <mc:Fallback>
                <p:oleObj name="Equation" r:id="rId16" imgW="228600" imgH="241200" progId="Equation.DSMT4">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50" y="5327104"/>
                        <a:ext cx="4111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Στοιχεία εξισώσεων διαφορών</a:t>
            </a:r>
          </a:p>
        </p:txBody>
      </p:sp>
      <p:sp>
        <p:nvSpPr>
          <p:cNvPr id="3" name="2 - Θέση περιεχομένου"/>
          <p:cNvSpPr>
            <a:spLocks noGrp="1"/>
          </p:cNvSpPr>
          <p:nvPr>
            <p:ph idx="1"/>
          </p:nvPr>
        </p:nvSpPr>
        <p:spPr>
          <a:xfrm>
            <a:off x="457200" y="1420784"/>
            <a:ext cx="8229600" cy="4748400"/>
          </a:xfrm>
        </p:spPr>
        <p:txBody>
          <a:bodyPr>
            <a:normAutofit lnSpcReduction="10000"/>
          </a:bodyPr>
          <a:lstStyle/>
          <a:p>
            <a:pPr marL="0" indent="0">
              <a:buNone/>
            </a:pPr>
            <a:r>
              <a:rPr lang="el-GR" sz="2200" b="1" dirty="0"/>
              <a:t>Γενική λύση μη ομογενούς γραμμικής εξίσωσης διαφορών με σταθερούς συντελεστές</a:t>
            </a:r>
          </a:p>
          <a:p>
            <a:pPr>
              <a:buNone/>
            </a:pPr>
            <a:endParaRPr lang="el-GR" sz="2200" dirty="0"/>
          </a:p>
          <a:p>
            <a:pPr>
              <a:spcBef>
                <a:spcPts val="1200"/>
              </a:spcBef>
            </a:pPr>
            <a:r>
              <a:rPr lang="el-GR" sz="2200" dirty="0"/>
              <a:t>Η γενική λύση μπορεί να γραφεί στη μορφή:</a:t>
            </a:r>
          </a:p>
          <a:p>
            <a:pPr>
              <a:buNone/>
            </a:pPr>
            <a:r>
              <a:rPr lang="el-GR" sz="2200" dirty="0"/>
              <a:t>	όπου        είναι η γενική λύση της ομογενούς και        είναι μια μερική λύση.</a:t>
            </a:r>
          </a:p>
          <a:p>
            <a:pPr>
              <a:spcBef>
                <a:spcPts val="1200"/>
              </a:spcBef>
            </a:pPr>
            <a:r>
              <a:rPr lang="el-GR" sz="2200" dirty="0"/>
              <a:t>Στην ειδική περίπτωση όπου            είναι σταθερά, μια μερική λύση μπορεί να δημιουργηθεί θέτοντας               (μια σταθερά) και αντικαθιστώντας όπου             προσδιορίζοντας έτσι το</a:t>
            </a:r>
          </a:p>
          <a:p>
            <a:endParaRPr lang="el-GR" sz="2200" dirty="0"/>
          </a:p>
          <a:p>
            <a:endParaRPr lang="el-GR" sz="2200" dirty="0"/>
          </a:p>
          <a:p>
            <a:pPr>
              <a:spcBef>
                <a:spcPts val="1200"/>
              </a:spcBef>
              <a:buNone/>
            </a:pPr>
            <a:r>
              <a:rPr lang="el-GR" sz="2200" dirty="0"/>
              <a:t>	λαμβάνοντας υπόψη ότι το άθροισμα των συντελεστών δεν είναι μηδέν.</a:t>
            </a:r>
          </a:p>
        </p:txBody>
      </p:sp>
      <p:graphicFrame>
        <p:nvGraphicFramePr>
          <p:cNvPr id="110593" name="Object 1"/>
          <p:cNvGraphicFramePr>
            <a:graphicFrameLocks noChangeAspect="1"/>
          </p:cNvGraphicFramePr>
          <p:nvPr/>
        </p:nvGraphicFramePr>
        <p:xfrm>
          <a:off x="2873375" y="2078019"/>
          <a:ext cx="3397250" cy="409575"/>
        </p:xfrm>
        <a:graphic>
          <a:graphicData uri="http://schemas.openxmlformats.org/presentationml/2006/ole">
            <mc:AlternateContent xmlns:mc="http://schemas.openxmlformats.org/markup-compatibility/2006">
              <mc:Choice xmlns:v="urn:schemas-microsoft-com:vml" Requires="v">
                <p:oleObj name="Equation" r:id="rId2" imgW="1892160" imgH="228600" progId="Equation.DSMT4">
                  <p:embed/>
                </p:oleObj>
              </mc:Choice>
              <mc:Fallback>
                <p:oleObj name="Equation" r:id="rId2" imgW="1892160" imgH="22860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75" y="2078019"/>
                        <a:ext cx="33972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595" name="Object 3"/>
          <p:cNvGraphicFramePr>
            <a:graphicFrameLocks noChangeAspect="1"/>
          </p:cNvGraphicFramePr>
          <p:nvPr/>
        </p:nvGraphicFramePr>
        <p:xfrm>
          <a:off x="6032520" y="2479662"/>
          <a:ext cx="1627188" cy="434975"/>
        </p:xfrm>
        <a:graphic>
          <a:graphicData uri="http://schemas.openxmlformats.org/presentationml/2006/ole">
            <mc:AlternateContent xmlns:mc="http://schemas.openxmlformats.org/markup-compatibility/2006">
              <mc:Choice xmlns:v="urn:schemas-microsoft-com:vml" Requires="v">
                <p:oleObj name="Equation" r:id="rId4" imgW="901440" imgH="241200" progId="Equation.DSMT4">
                  <p:embed/>
                </p:oleObj>
              </mc:Choice>
              <mc:Fallback>
                <p:oleObj name="Equation" r:id="rId4" imgW="901440" imgH="2412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520" y="2479662"/>
                        <a:ext cx="162718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596" name="Object 4"/>
          <p:cNvGraphicFramePr>
            <a:graphicFrameLocks noChangeAspect="1"/>
          </p:cNvGraphicFramePr>
          <p:nvPr/>
        </p:nvGraphicFramePr>
        <p:xfrm>
          <a:off x="1554126" y="2863704"/>
          <a:ext cx="388938" cy="434975"/>
        </p:xfrm>
        <a:graphic>
          <a:graphicData uri="http://schemas.openxmlformats.org/presentationml/2006/ole">
            <mc:AlternateContent xmlns:mc="http://schemas.openxmlformats.org/markup-compatibility/2006">
              <mc:Choice xmlns:v="urn:schemas-microsoft-com:vml" Requires="v">
                <p:oleObj name="Equation" r:id="rId6" imgW="215640" imgH="241200" progId="Equation.DSMT4">
                  <p:embed/>
                </p:oleObj>
              </mc:Choice>
              <mc:Fallback>
                <p:oleObj name="Equation" r:id="rId6" imgW="215640" imgH="241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4126" y="2863704"/>
                        <a:ext cx="38893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597" name="Object 5"/>
          <p:cNvGraphicFramePr>
            <a:graphicFrameLocks noChangeAspect="1"/>
          </p:cNvGraphicFramePr>
          <p:nvPr/>
        </p:nvGraphicFramePr>
        <p:xfrm>
          <a:off x="6400831" y="2881305"/>
          <a:ext cx="434975" cy="434975"/>
        </p:xfrm>
        <a:graphic>
          <a:graphicData uri="http://schemas.openxmlformats.org/presentationml/2006/ole">
            <mc:AlternateContent xmlns:mc="http://schemas.openxmlformats.org/markup-compatibility/2006">
              <mc:Choice xmlns:v="urn:schemas-microsoft-com:vml" Requires="v">
                <p:oleObj name="Equation" r:id="rId8" imgW="241200" imgH="241200" progId="Equation.DSMT4">
                  <p:embed/>
                </p:oleObj>
              </mc:Choice>
              <mc:Fallback>
                <p:oleObj name="Equation" r:id="rId8" imgW="241200" imgH="2412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00831" y="2881305"/>
                        <a:ext cx="4349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598" name="Object 6"/>
          <p:cNvGraphicFramePr>
            <a:graphicFrameLocks noChangeAspect="1"/>
          </p:cNvGraphicFramePr>
          <p:nvPr/>
        </p:nvGraphicFramePr>
        <p:xfrm>
          <a:off x="4200673" y="3663520"/>
          <a:ext cx="684213" cy="411163"/>
        </p:xfrm>
        <a:graphic>
          <a:graphicData uri="http://schemas.openxmlformats.org/presentationml/2006/ole">
            <mc:AlternateContent xmlns:mc="http://schemas.openxmlformats.org/markup-compatibility/2006">
              <mc:Choice xmlns:v="urn:schemas-microsoft-com:vml" Requires="v">
                <p:oleObj name="Equation" r:id="rId10" imgW="380880" imgH="228600" progId="Equation.DSMT4">
                  <p:embed/>
                </p:oleObj>
              </mc:Choice>
              <mc:Fallback>
                <p:oleObj name="Equation" r:id="rId10" imgW="380880" imgH="2286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0673" y="3663520"/>
                        <a:ext cx="684213"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599" name="Object 7"/>
          <p:cNvGraphicFramePr>
            <a:graphicFrameLocks noChangeAspect="1"/>
          </p:cNvGraphicFramePr>
          <p:nvPr/>
        </p:nvGraphicFramePr>
        <p:xfrm>
          <a:off x="4827591" y="3929791"/>
          <a:ext cx="892175" cy="434975"/>
        </p:xfrm>
        <a:graphic>
          <a:graphicData uri="http://schemas.openxmlformats.org/presentationml/2006/ole">
            <mc:AlternateContent xmlns:mc="http://schemas.openxmlformats.org/markup-compatibility/2006">
              <mc:Choice xmlns:v="urn:schemas-microsoft-com:vml" Requires="v">
                <p:oleObj name="Equation" r:id="rId12" imgW="495000" imgH="241200" progId="Equation.DSMT4">
                  <p:embed/>
                </p:oleObj>
              </mc:Choice>
              <mc:Fallback>
                <p:oleObj name="Equation" r:id="rId12" imgW="495000" imgH="2412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27591" y="3929791"/>
                        <a:ext cx="8921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600" name="Object 8"/>
          <p:cNvGraphicFramePr>
            <a:graphicFrameLocks noChangeAspect="1"/>
          </p:cNvGraphicFramePr>
          <p:nvPr/>
        </p:nvGraphicFramePr>
        <p:xfrm>
          <a:off x="3513123" y="4248017"/>
          <a:ext cx="773113" cy="409575"/>
        </p:xfrm>
        <a:graphic>
          <a:graphicData uri="http://schemas.openxmlformats.org/presentationml/2006/ole">
            <mc:AlternateContent xmlns:mc="http://schemas.openxmlformats.org/markup-compatibility/2006">
              <mc:Choice xmlns:v="urn:schemas-microsoft-com:vml" Requires="v">
                <p:oleObj name="Equation" r:id="rId14" imgW="431640" imgH="228600" progId="Equation.DSMT4">
                  <p:embed/>
                </p:oleObj>
              </mc:Choice>
              <mc:Fallback>
                <p:oleObj name="Equation" r:id="rId14" imgW="431640" imgH="2286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13123" y="4248017"/>
                        <a:ext cx="77311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0601" name="Object 9"/>
          <p:cNvGraphicFramePr>
            <a:graphicFrameLocks noChangeAspect="1"/>
          </p:cNvGraphicFramePr>
          <p:nvPr/>
        </p:nvGraphicFramePr>
        <p:xfrm>
          <a:off x="3382963" y="4659340"/>
          <a:ext cx="2378075" cy="777875"/>
        </p:xfrm>
        <a:graphic>
          <a:graphicData uri="http://schemas.openxmlformats.org/presentationml/2006/ole">
            <mc:AlternateContent xmlns:mc="http://schemas.openxmlformats.org/markup-compatibility/2006">
              <mc:Choice xmlns:v="urn:schemas-microsoft-com:vml" Requires="v">
                <p:oleObj name="Equation" r:id="rId16" imgW="1320480" imgH="431640" progId="Equation.DSMT4">
                  <p:embed/>
                </p:oleObj>
              </mc:Choice>
              <mc:Fallback>
                <p:oleObj name="Equation" r:id="rId16" imgW="1320480" imgH="43164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82963" y="4659340"/>
                        <a:ext cx="23780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dirty="0"/>
              <a:t>	Όταν χρησιμοποιείται ο συμβολισμός των προς τα εμπρός διαφορών, τότε ο πίνακας διαφορών έχει την εξής μορφή:</a:t>
            </a:r>
          </a:p>
        </p:txBody>
      </p:sp>
      <p:graphicFrame>
        <p:nvGraphicFramePr>
          <p:cNvPr id="35842" name="Object 2"/>
          <p:cNvGraphicFramePr>
            <a:graphicFrameLocks noChangeAspect="1"/>
          </p:cNvGraphicFramePr>
          <p:nvPr/>
        </p:nvGraphicFramePr>
        <p:xfrm>
          <a:off x="2194719" y="2281272"/>
          <a:ext cx="4754563" cy="3703638"/>
        </p:xfrm>
        <a:graphic>
          <a:graphicData uri="http://schemas.openxmlformats.org/presentationml/2006/ole">
            <mc:AlternateContent xmlns:mc="http://schemas.openxmlformats.org/markup-compatibility/2006">
              <mc:Choice xmlns:v="urn:schemas-microsoft-com:vml" Requires="v">
                <p:oleObj name="Equation" r:id="rId2" imgW="2641320" imgH="2057400" progId="Equation.DSMT4">
                  <p:embed/>
                </p:oleObj>
              </mc:Choice>
              <mc:Fallback>
                <p:oleObj name="Equation" r:id="rId2" imgW="2641320" imgH="205740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719" y="2281272"/>
                        <a:ext cx="4754563" cy="370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Προς τα εμπρός διαφορές</a:t>
            </a:r>
          </a:p>
        </p:txBody>
      </p:sp>
      <p:sp>
        <p:nvSpPr>
          <p:cNvPr id="3" name="2 - Θέση περιεχομένου"/>
          <p:cNvSpPr>
            <a:spLocks noGrp="1"/>
          </p:cNvSpPr>
          <p:nvPr>
            <p:ph idx="1"/>
          </p:nvPr>
        </p:nvSpPr>
        <p:spPr>
          <a:xfrm>
            <a:off x="457200" y="1420784"/>
            <a:ext cx="8229600" cy="4748400"/>
          </a:xfrm>
        </p:spPr>
        <p:txBody>
          <a:bodyPr>
            <a:normAutofit/>
          </a:bodyPr>
          <a:lstStyle/>
          <a:p>
            <a:pPr>
              <a:buNone/>
            </a:pPr>
            <a:r>
              <a:rPr lang="el-GR" sz="2200" b="1" dirty="0"/>
              <a:t>	Παρατήρηση</a:t>
            </a:r>
          </a:p>
          <a:p>
            <a:pPr>
              <a:buNone/>
            </a:pPr>
            <a:r>
              <a:rPr lang="en-US" sz="2200" dirty="0"/>
              <a:t>	</a:t>
            </a:r>
            <a:r>
              <a:rPr lang="el-GR" sz="2200" dirty="0"/>
              <a:t>Το άθροισμα των όρων της τρίτης στήλης του πίνακα διαφορών ισούται με τη διαφορά των δύο ακραίων όρων της δεύτερης στήλης. Δηλαδή ισχύει ότι:</a:t>
            </a:r>
          </a:p>
          <a:p>
            <a:endParaRPr lang="el-GR" sz="2200" dirty="0"/>
          </a:p>
          <a:p>
            <a:pPr>
              <a:buNone/>
            </a:pPr>
            <a:endParaRPr lang="el-GR" sz="2200" dirty="0"/>
          </a:p>
          <a:p>
            <a:pPr>
              <a:spcBef>
                <a:spcPts val="1800"/>
              </a:spcBef>
              <a:buNone/>
            </a:pPr>
            <a:r>
              <a:rPr lang="el-GR" sz="2200" dirty="0"/>
              <a:t>	Αυτό εύκολα αποδεικνύεται στη γενική περίπτωση ως εξής:</a:t>
            </a:r>
          </a:p>
          <a:p>
            <a:endParaRPr lang="el-GR" sz="2200" dirty="0"/>
          </a:p>
          <a:p>
            <a:endParaRPr lang="el-GR" sz="2200" dirty="0"/>
          </a:p>
        </p:txBody>
      </p:sp>
      <p:graphicFrame>
        <p:nvGraphicFramePr>
          <p:cNvPr id="36866" name="Object 2"/>
          <p:cNvGraphicFramePr>
            <a:graphicFrameLocks noChangeAspect="1"/>
          </p:cNvGraphicFramePr>
          <p:nvPr/>
        </p:nvGraphicFramePr>
        <p:xfrm>
          <a:off x="3394075" y="2881313"/>
          <a:ext cx="2355850" cy="777875"/>
        </p:xfrm>
        <a:graphic>
          <a:graphicData uri="http://schemas.openxmlformats.org/presentationml/2006/ole">
            <mc:AlternateContent xmlns:mc="http://schemas.openxmlformats.org/markup-compatibility/2006">
              <mc:Choice xmlns:v="urn:schemas-microsoft-com:vml" Requires="v">
                <p:oleObj name="Equation" r:id="rId2" imgW="1307880" imgH="431640" progId="Equation.DSMT4">
                  <p:embed/>
                </p:oleObj>
              </mc:Choice>
              <mc:Fallback>
                <p:oleObj name="Equation" r:id="rId2" imgW="1307880" imgH="431640"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4075" y="2881313"/>
                        <a:ext cx="23558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7" name="Object 3"/>
          <p:cNvGraphicFramePr>
            <a:graphicFrameLocks noChangeAspect="1"/>
          </p:cNvGraphicFramePr>
          <p:nvPr/>
        </p:nvGraphicFramePr>
        <p:xfrm>
          <a:off x="1300956" y="4305312"/>
          <a:ext cx="6542088" cy="1670050"/>
        </p:xfrm>
        <a:graphic>
          <a:graphicData uri="http://schemas.openxmlformats.org/presentationml/2006/ole">
            <mc:AlternateContent xmlns:mc="http://schemas.openxmlformats.org/markup-compatibility/2006">
              <mc:Choice xmlns:v="urn:schemas-microsoft-com:vml" Requires="v">
                <p:oleObj name="Equation" r:id="rId4" imgW="3632040" imgH="927000" progId="Equation.DSMT4">
                  <p:embed/>
                </p:oleObj>
              </mc:Choice>
              <mc:Fallback>
                <p:oleObj name="Equation" r:id="rId4" imgW="3632040" imgH="9270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956" y="4305312"/>
                        <a:ext cx="6542088"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5309</TotalTime>
  <Words>3457</Words>
  <Application>Microsoft Office PowerPoint</Application>
  <PresentationFormat>On-screen Show (4:3)</PresentationFormat>
  <Paragraphs>410</Paragraphs>
  <Slides>71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76" baseType="lpstr">
      <vt:lpstr>Arial</vt:lpstr>
      <vt:lpstr>Calibri</vt:lpstr>
      <vt:lpstr>Θέμα του Office</vt:lpstr>
      <vt:lpstr>Bitmap Image</vt:lpstr>
      <vt:lpstr>Equation</vt:lpstr>
      <vt:lpstr>Αριθμητική Ανάλυση και Εφαρμογές</vt:lpstr>
      <vt:lpstr>Πεπερασμένες και Διαιρεμένες Διαφορές</vt:lpstr>
      <vt:lpstr>Εισαγωγή</vt:lpstr>
      <vt:lpstr>Εισαγωγή</vt:lpstr>
      <vt:lpstr>Εισαγωγή</vt:lpstr>
      <vt:lpstr>Προς τα εμπρός διαφορές</vt:lpstr>
      <vt:lpstr>Προς τα εμπρός διαφορές</vt:lpstr>
      <vt:lpstr>Προς τα εμπρός διαφορές</vt:lpstr>
      <vt:lpstr>Προς τα εμπρός διαφορές</vt:lpstr>
      <vt:lpstr>Προς τα εμπρός διαφορές</vt:lpstr>
      <vt:lpstr>Προς τα εμπρός διαφορές</vt:lpstr>
      <vt:lpstr>Προς τα εμπρός διαφορές</vt:lpstr>
      <vt:lpstr>Προς τα εμπρός διαφορές</vt:lpstr>
      <vt:lpstr>Προς τα πίσω διαφορές</vt:lpstr>
      <vt:lpstr>Προς τα πίσω διαφορές</vt:lpstr>
      <vt:lpstr>Προς τα πίσω διαφορές</vt:lpstr>
      <vt:lpstr>Κεντρικές διαφορές</vt:lpstr>
      <vt:lpstr>Κεντρικές διαφορές</vt:lpstr>
      <vt:lpstr>Κεντρικές διαφορές</vt:lpstr>
      <vt:lpstr>Διαιρεμένες διαφορές</vt:lpstr>
      <vt:lpstr>Διαιρεμένες διαφορές</vt:lpstr>
      <vt:lpstr>Διαιρεμένες διαφορές</vt:lpstr>
      <vt:lpstr>Διαιρεμένες διαφορές</vt:lpstr>
      <vt:lpstr>Διαιρεμένες διαφορές</vt:lpstr>
      <vt:lpstr>Διαιρεμένες διαφορές</vt:lpstr>
      <vt:lpstr>Διαιρεμένες διαφορές</vt:lpstr>
      <vt:lpstr>Σχέσεις μεταξύ των διαφορών</vt:lpstr>
      <vt:lpstr>Σχέσεις μεταξύ των διαφορών</vt:lpstr>
      <vt:lpstr>Σχέσεις μεταξύ των διαφορών</vt:lpstr>
      <vt:lpstr>Σχέσεις μεταξύ των διαφορών</vt:lpstr>
      <vt:lpstr>Σχέσεις μεταξύ των διαφορών</vt:lpstr>
      <vt:lpstr>Πεπερασμένες διαφορές σε πολυώνυμο</vt:lpstr>
      <vt:lpstr>Πεπερασμένες διαφορές σε πολυώνυμο</vt:lpstr>
      <vt:lpstr>Πεπερασμένες διαφορές σε πολυώνυμο</vt:lpstr>
      <vt:lpstr>Πεπερασμένες διαφορές σε πολυώνυμο</vt:lpstr>
      <vt:lpstr>Πεπερασμένες διαφορές σε πολυώνυμο</vt:lpstr>
      <vt:lpstr>Πεπερασμένες διαφορές σε πολυώνυμο</vt:lpstr>
      <vt:lpstr>Πεπερασμένες διαφορές σε πολυώνυμο</vt:lpstr>
      <vt:lpstr>Πεπερασμένες διαφορές σε πολυώνυμο</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PowerPoint Presentation</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Μετάδοση σφαλμάτων σε πίνακα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Γραμμικοί τελεστές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lpstr>Στοιχεία εξισώσεων διαφορών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Αριθμητική Ανάλυση</dc:title>
  <dc:creator>User</dc:creator>
  <cp:lastModifiedBy>Konstantina-Helen Tsarapatsani</cp:lastModifiedBy>
  <cp:revision>599</cp:revision>
  <dcterms:created xsi:type="dcterms:W3CDTF">2009-10-03T09:52:05Z</dcterms:created>
  <dcterms:modified xsi:type="dcterms:W3CDTF">2023-09-27T22:28:06Z</dcterms:modified>
</cp:coreProperties>
</file>