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theme/themeOverride1.xml" ContentType="application/vnd.openxmlformats-officedocument.themeOverr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8"/>
  </p:notesMasterIdLst>
  <p:sldIdLst>
    <p:sldId id="256" r:id="rId3"/>
    <p:sldId id="274" r:id="rId4"/>
    <p:sldId id="341" r:id="rId5"/>
    <p:sldId id="342" r:id="rId6"/>
    <p:sldId id="343" r:id="rId7"/>
    <p:sldId id="344" r:id="rId8"/>
    <p:sldId id="345" r:id="rId9"/>
    <p:sldId id="346" r:id="rId10"/>
    <p:sldId id="347" r:id="rId11"/>
    <p:sldId id="348" r:id="rId12"/>
    <p:sldId id="349" r:id="rId13"/>
    <p:sldId id="375" r:id="rId14"/>
    <p:sldId id="328" r:id="rId15"/>
    <p:sldId id="351" r:id="rId16"/>
    <p:sldId id="352" r:id="rId17"/>
    <p:sldId id="353" r:id="rId18"/>
    <p:sldId id="354" r:id="rId19"/>
    <p:sldId id="357" r:id="rId20"/>
    <p:sldId id="358" r:id="rId21"/>
    <p:sldId id="376" r:id="rId22"/>
    <p:sldId id="361" r:id="rId23"/>
    <p:sldId id="377" r:id="rId24"/>
    <p:sldId id="362" r:id="rId25"/>
    <p:sldId id="363" r:id="rId26"/>
    <p:sldId id="364" r:id="rId27"/>
    <p:sldId id="365" r:id="rId28"/>
    <p:sldId id="366" r:id="rId29"/>
    <p:sldId id="367" r:id="rId30"/>
    <p:sldId id="378" r:id="rId31"/>
    <p:sldId id="370" r:id="rId32"/>
    <p:sldId id="372" r:id="rId33"/>
    <p:sldId id="373" r:id="rId34"/>
    <p:sldId id="374" r:id="rId35"/>
    <p:sldId id="389" r:id="rId36"/>
    <p:sldId id="391" r:id="rId37"/>
    <p:sldId id="380" r:id="rId38"/>
    <p:sldId id="381" r:id="rId39"/>
    <p:sldId id="392" r:id="rId40"/>
    <p:sldId id="383" r:id="rId41"/>
    <p:sldId id="384" r:id="rId42"/>
    <p:sldId id="393" r:id="rId43"/>
    <p:sldId id="386" r:id="rId44"/>
    <p:sldId id="387" r:id="rId45"/>
    <p:sldId id="394" r:id="rId46"/>
    <p:sldId id="388" r:id="rId47"/>
    <p:sldId id="395" r:id="rId48"/>
    <p:sldId id="396" r:id="rId49"/>
    <p:sldId id="397" r:id="rId50"/>
    <p:sldId id="399" r:id="rId51"/>
    <p:sldId id="400" r:id="rId52"/>
    <p:sldId id="401" r:id="rId53"/>
    <p:sldId id="402" r:id="rId54"/>
    <p:sldId id="403" r:id="rId55"/>
    <p:sldId id="406" r:id="rId56"/>
    <p:sldId id="404" r:id="rId57"/>
    <p:sldId id="409" r:id="rId58"/>
    <p:sldId id="410" r:id="rId59"/>
    <p:sldId id="408" r:id="rId60"/>
    <p:sldId id="411" r:id="rId61"/>
    <p:sldId id="412" r:id="rId62"/>
    <p:sldId id="422" r:id="rId63"/>
    <p:sldId id="413" r:id="rId64"/>
    <p:sldId id="414" r:id="rId65"/>
    <p:sldId id="415" r:id="rId66"/>
    <p:sldId id="416" r:id="rId67"/>
    <p:sldId id="417" r:id="rId68"/>
    <p:sldId id="418" r:id="rId69"/>
    <p:sldId id="419" r:id="rId70"/>
    <p:sldId id="420" r:id="rId71"/>
    <p:sldId id="421" r:id="rId72"/>
    <p:sldId id="424" r:id="rId73"/>
    <p:sldId id="425" r:id="rId74"/>
    <p:sldId id="423" r:id="rId75"/>
    <p:sldId id="432" r:id="rId76"/>
    <p:sldId id="433" r:id="rId77"/>
    <p:sldId id="434" r:id="rId78"/>
    <p:sldId id="435" r:id="rId79"/>
    <p:sldId id="436" r:id="rId80"/>
    <p:sldId id="437" r:id="rId81"/>
    <p:sldId id="438" r:id="rId82"/>
    <p:sldId id="455" r:id="rId83"/>
    <p:sldId id="439" r:id="rId84"/>
    <p:sldId id="440" r:id="rId85"/>
    <p:sldId id="441" r:id="rId86"/>
    <p:sldId id="442" r:id="rId87"/>
    <p:sldId id="443" r:id="rId88"/>
    <p:sldId id="456" r:id="rId89"/>
    <p:sldId id="444" r:id="rId90"/>
    <p:sldId id="457" r:id="rId91"/>
    <p:sldId id="445" r:id="rId92"/>
    <p:sldId id="446" r:id="rId93"/>
    <p:sldId id="447" r:id="rId94"/>
    <p:sldId id="448" r:id="rId95"/>
    <p:sldId id="450" r:id="rId96"/>
    <p:sldId id="451" r:id="rId97"/>
    <p:sldId id="452" r:id="rId98"/>
    <p:sldId id="458" r:id="rId99"/>
    <p:sldId id="453" r:id="rId100"/>
    <p:sldId id="454" r:id="rId101"/>
    <p:sldId id="459" r:id="rId102"/>
    <p:sldId id="460" r:id="rId103"/>
    <p:sldId id="461" r:id="rId104"/>
    <p:sldId id="462" r:id="rId105"/>
    <p:sldId id="464" r:id="rId106"/>
    <p:sldId id="465" r:id="rId107"/>
    <p:sldId id="466" r:id="rId108"/>
    <p:sldId id="467" r:id="rId109"/>
    <p:sldId id="498" r:id="rId110"/>
    <p:sldId id="469" r:id="rId111"/>
    <p:sldId id="499" r:id="rId112"/>
    <p:sldId id="481" r:id="rId113"/>
    <p:sldId id="500" r:id="rId114"/>
    <p:sldId id="470" r:id="rId115"/>
    <p:sldId id="471" r:id="rId116"/>
    <p:sldId id="473" r:id="rId117"/>
    <p:sldId id="475" r:id="rId118"/>
    <p:sldId id="476" r:id="rId119"/>
    <p:sldId id="482" r:id="rId120"/>
    <p:sldId id="477" r:id="rId121"/>
    <p:sldId id="478" r:id="rId122"/>
    <p:sldId id="479" r:id="rId123"/>
    <p:sldId id="480" r:id="rId124"/>
    <p:sldId id="483" r:id="rId125"/>
    <p:sldId id="484" r:id="rId126"/>
    <p:sldId id="494" r:id="rId127"/>
    <p:sldId id="495" r:id="rId128"/>
    <p:sldId id="496" r:id="rId129"/>
    <p:sldId id="485" r:id="rId130"/>
    <p:sldId id="486" r:id="rId131"/>
    <p:sldId id="487" r:id="rId132"/>
    <p:sldId id="488" r:id="rId133"/>
    <p:sldId id="497" r:id="rId134"/>
    <p:sldId id="489" r:id="rId135"/>
    <p:sldId id="490" r:id="rId136"/>
    <p:sldId id="491" r:id="rId13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60" autoAdjust="0"/>
    <p:restoredTop sz="94619" autoAdjust="0"/>
  </p:normalViewPr>
  <p:slideViewPr>
    <p:cSldViewPr>
      <p:cViewPr varScale="1">
        <p:scale>
          <a:sx n="101" d="100"/>
          <a:sy n="101" d="100"/>
        </p:scale>
        <p:origin x="1734" y="102"/>
      </p:cViewPr>
      <p:guideLst>
        <p:guide orient="horz" pos="2160"/>
        <p:guide pos="2880"/>
      </p:guideLst>
    </p:cSldViewPr>
  </p:slideViewPr>
  <p:outlineViewPr>
    <p:cViewPr>
      <p:scale>
        <a:sx n="33" d="100"/>
        <a:sy n="33" d="100"/>
      </p:scale>
      <p:origin x="0" y="32106"/>
    </p:cViewPr>
  </p:outlineViewPr>
  <p:notesTextViewPr>
    <p:cViewPr>
      <p:scale>
        <a:sx n="100" d="100"/>
        <a:sy n="100" d="100"/>
      </p:scale>
      <p:origin x="0" y="0"/>
    </p:cViewPr>
  </p:notesTextViewPr>
  <p:sorterViewPr>
    <p:cViewPr>
      <p:scale>
        <a:sx n="66" d="100"/>
        <a:sy n="66" d="100"/>
      </p:scale>
      <p:origin x="0" y="7488"/>
    </p:cViewPr>
  </p:sorterViewPr>
  <p:gridSpacing cx="36004" cy="36004"/>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notesMaster" Target="notesMasters/notesMaster1.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presProps" Target="presProp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tableStyles" Target="tableStyles.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6"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5187FE-FEB4-4F51-AB14-B53E3A1888F6}" type="datetimeFigureOut">
              <a:rPr lang="en-US" smtClean="0"/>
              <a:pPr/>
              <a:t>10/13/2023</a:t>
            </a:fld>
            <a:endParaRPr lang="en-US"/>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3BB3AB-2641-463D-8E29-1FAA2D37E88A}" type="slidenum">
              <a:rPr lang="en-US" smtClean="0"/>
              <a:pPr/>
              <a:t>‹#›</a:t>
            </a:fld>
            <a:endParaRPr lang="en-US"/>
          </a:p>
        </p:txBody>
      </p:sp>
    </p:spTree>
    <p:extLst>
      <p:ext uri="{BB962C8B-B14F-4D97-AF65-F5344CB8AC3E}">
        <p14:creationId xmlns:p14="http://schemas.microsoft.com/office/powerpoint/2010/main" val="365856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1</a:t>
            </a:fld>
            <a:endParaRPr lang="en-US"/>
          </a:p>
        </p:txBody>
      </p:sp>
    </p:spTree>
    <p:extLst>
      <p:ext uri="{BB962C8B-B14F-4D97-AF65-F5344CB8AC3E}">
        <p14:creationId xmlns:p14="http://schemas.microsoft.com/office/powerpoint/2010/main" val="4052486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10</a:t>
            </a:fld>
            <a:endParaRPr lang="en-US"/>
          </a:p>
        </p:txBody>
      </p:sp>
    </p:spTree>
    <p:extLst>
      <p:ext uri="{BB962C8B-B14F-4D97-AF65-F5344CB8AC3E}">
        <p14:creationId xmlns:p14="http://schemas.microsoft.com/office/powerpoint/2010/main" val="219689905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100</a:t>
            </a:fld>
            <a:endParaRPr lang="en-US"/>
          </a:p>
        </p:txBody>
      </p:sp>
    </p:spTree>
    <p:extLst>
      <p:ext uri="{BB962C8B-B14F-4D97-AF65-F5344CB8AC3E}">
        <p14:creationId xmlns:p14="http://schemas.microsoft.com/office/powerpoint/2010/main" val="250917954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101</a:t>
            </a:fld>
            <a:endParaRPr lang="en-US"/>
          </a:p>
        </p:txBody>
      </p:sp>
    </p:spTree>
    <p:extLst>
      <p:ext uri="{BB962C8B-B14F-4D97-AF65-F5344CB8AC3E}">
        <p14:creationId xmlns:p14="http://schemas.microsoft.com/office/powerpoint/2010/main" val="59682756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102</a:t>
            </a:fld>
            <a:endParaRPr lang="en-US"/>
          </a:p>
        </p:txBody>
      </p:sp>
    </p:spTree>
    <p:extLst>
      <p:ext uri="{BB962C8B-B14F-4D97-AF65-F5344CB8AC3E}">
        <p14:creationId xmlns:p14="http://schemas.microsoft.com/office/powerpoint/2010/main" val="324232224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103</a:t>
            </a:fld>
            <a:endParaRPr lang="en-US"/>
          </a:p>
        </p:txBody>
      </p:sp>
    </p:spTree>
    <p:extLst>
      <p:ext uri="{BB962C8B-B14F-4D97-AF65-F5344CB8AC3E}">
        <p14:creationId xmlns:p14="http://schemas.microsoft.com/office/powerpoint/2010/main" val="31532360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104</a:t>
            </a:fld>
            <a:endParaRPr lang="en-US"/>
          </a:p>
        </p:txBody>
      </p:sp>
    </p:spTree>
    <p:extLst>
      <p:ext uri="{BB962C8B-B14F-4D97-AF65-F5344CB8AC3E}">
        <p14:creationId xmlns:p14="http://schemas.microsoft.com/office/powerpoint/2010/main" val="149249260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105</a:t>
            </a:fld>
            <a:endParaRPr lang="en-US"/>
          </a:p>
        </p:txBody>
      </p:sp>
    </p:spTree>
    <p:extLst>
      <p:ext uri="{BB962C8B-B14F-4D97-AF65-F5344CB8AC3E}">
        <p14:creationId xmlns:p14="http://schemas.microsoft.com/office/powerpoint/2010/main" val="243852505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106</a:t>
            </a:fld>
            <a:endParaRPr lang="en-US"/>
          </a:p>
        </p:txBody>
      </p:sp>
    </p:spTree>
    <p:extLst>
      <p:ext uri="{BB962C8B-B14F-4D97-AF65-F5344CB8AC3E}">
        <p14:creationId xmlns:p14="http://schemas.microsoft.com/office/powerpoint/2010/main" val="320917495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107</a:t>
            </a:fld>
            <a:endParaRPr lang="en-US"/>
          </a:p>
        </p:txBody>
      </p:sp>
    </p:spTree>
    <p:extLst>
      <p:ext uri="{BB962C8B-B14F-4D97-AF65-F5344CB8AC3E}">
        <p14:creationId xmlns:p14="http://schemas.microsoft.com/office/powerpoint/2010/main" val="282720449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108</a:t>
            </a:fld>
            <a:endParaRPr lang="en-US"/>
          </a:p>
        </p:txBody>
      </p:sp>
    </p:spTree>
    <p:extLst>
      <p:ext uri="{BB962C8B-B14F-4D97-AF65-F5344CB8AC3E}">
        <p14:creationId xmlns:p14="http://schemas.microsoft.com/office/powerpoint/2010/main" val="311386187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109</a:t>
            </a:fld>
            <a:endParaRPr lang="en-US"/>
          </a:p>
        </p:txBody>
      </p:sp>
    </p:spTree>
    <p:extLst>
      <p:ext uri="{BB962C8B-B14F-4D97-AF65-F5344CB8AC3E}">
        <p14:creationId xmlns:p14="http://schemas.microsoft.com/office/powerpoint/2010/main" val="770177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11</a:t>
            </a:fld>
            <a:endParaRPr lang="en-US"/>
          </a:p>
        </p:txBody>
      </p:sp>
    </p:spTree>
    <p:extLst>
      <p:ext uri="{BB962C8B-B14F-4D97-AF65-F5344CB8AC3E}">
        <p14:creationId xmlns:p14="http://schemas.microsoft.com/office/powerpoint/2010/main" val="47990036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110</a:t>
            </a:fld>
            <a:endParaRPr lang="en-US"/>
          </a:p>
        </p:txBody>
      </p:sp>
    </p:spTree>
    <p:extLst>
      <p:ext uri="{BB962C8B-B14F-4D97-AF65-F5344CB8AC3E}">
        <p14:creationId xmlns:p14="http://schemas.microsoft.com/office/powerpoint/2010/main" val="257328564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111</a:t>
            </a:fld>
            <a:endParaRPr lang="en-US"/>
          </a:p>
        </p:txBody>
      </p:sp>
    </p:spTree>
    <p:extLst>
      <p:ext uri="{BB962C8B-B14F-4D97-AF65-F5344CB8AC3E}">
        <p14:creationId xmlns:p14="http://schemas.microsoft.com/office/powerpoint/2010/main" val="9457453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112</a:t>
            </a:fld>
            <a:endParaRPr lang="en-US"/>
          </a:p>
        </p:txBody>
      </p:sp>
    </p:spTree>
    <p:extLst>
      <p:ext uri="{BB962C8B-B14F-4D97-AF65-F5344CB8AC3E}">
        <p14:creationId xmlns:p14="http://schemas.microsoft.com/office/powerpoint/2010/main" val="419970877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113</a:t>
            </a:fld>
            <a:endParaRPr lang="en-US"/>
          </a:p>
        </p:txBody>
      </p:sp>
    </p:spTree>
    <p:extLst>
      <p:ext uri="{BB962C8B-B14F-4D97-AF65-F5344CB8AC3E}">
        <p14:creationId xmlns:p14="http://schemas.microsoft.com/office/powerpoint/2010/main" val="348611211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114</a:t>
            </a:fld>
            <a:endParaRPr lang="en-US"/>
          </a:p>
        </p:txBody>
      </p:sp>
    </p:spTree>
    <p:extLst>
      <p:ext uri="{BB962C8B-B14F-4D97-AF65-F5344CB8AC3E}">
        <p14:creationId xmlns:p14="http://schemas.microsoft.com/office/powerpoint/2010/main" val="321865643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115</a:t>
            </a:fld>
            <a:endParaRPr lang="en-US"/>
          </a:p>
        </p:txBody>
      </p:sp>
    </p:spTree>
    <p:extLst>
      <p:ext uri="{BB962C8B-B14F-4D97-AF65-F5344CB8AC3E}">
        <p14:creationId xmlns:p14="http://schemas.microsoft.com/office/powerpoint/2010/main" val="187064185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116</a:t>
            </a:fld>
            <a:endParaRPr lang="en-US"/>
          </a:p>
        </p:txBody>
      </p:sp>
    </p:spTree>
    <p:extLst>
      <p:ext uri="{BB962C8B-B14F-4D97-AF65-F5344CB8AC3E}">
        <p14:creationId xmlns:p14="http://schemas.microsoft.com/office/powerpoint/2010/main" val="90880599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117</a:t>
            </a:fld>
            <a:endParaRPr lang="en-US"/>
          </a:p>
        </p:txBody>
      </p:sp>
    </p:spTree>
    <p:extLst>
      <p:ext uri="{BB962C8B-B14F-4D97-AF65-F5344CB8AC3E}">
        <p14:creationId xmlns:p14="http://schemas.microsoft.com/office/powerpoint/2010/main" val="233343141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118</a:t>
            </a:fld>
            <a:endParaRPr lang="en-US"/>
          </a:p>
        </p:txBody>
      </p:sp>
    </p:spTree>
    <p:extLst>
      <p:ext uri="{BB962C8B-B14F-4D97-AF65-F5344CB8AC3E}">
        <p14:creationId xmlns:p14="http://schemas.microsoft.com/office/powerpoint/2010/main" val="157649358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119</a:t>
            </a:fld>
            <a:endParaRPr lang="en-US"/>
          </a:p>
        </p:txBody>
      </p:sp>
    </p:spTree>
    <p:extLst>
      <p:ext uri="{BB962C8B-B14F-4D97-AF65-F5344CB8AC3E}">
        <p14:creationId xmlns:p14="http://schemas.microsoft.com/office/powerpoint/2010/main" val="2599158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12</a:t>
            </a:fld>
            <a:endParaRPr lang="en-US"/>
          </a:p>
        </p:txBody>
      </p:sp>
    </p:spTree>
    <p:extLst>
      <p:ext uri="{BB962C8B-B14F-4D97-AF65-F5344CB8AC3E}">
        <p14:creationId xmlns:p14="http://schemas.microsoft.com/office/powerpoint/2010/main" val="299766655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120</a:t>
            </a:fld>
            <a:endParaRPr lang="en-US"/>
          </a:p>
        </p:txBody>
      </p:sp>
    </p:spTree>
    <p:extLst>
      <p:ext uri="{BB962C8B-B14F-4D97-AF65-F5344CB8AC3E}">
        <p14:creationId xmlns:p14="http://schemas.microsoft.com/office/powerpoint/2010/main" val="323826391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121</a:t>
            </a:fld>
            <a:endParaRPr lang="en-US"/>
          </a:p>
        </p:txBody>
      </p:sp>
    </p:spTree>
    <p:extLst>
      <p:ext uri="{BB962C8B-B14F-4D97-AF65-F5344CB8AC3E}">
        <p14:creationId xmlns:p14="http://schemas.microsoft.com/office/powerpoint/2010/main" val="237113876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122</a:t>
            </a:fld>
            <a:endParaRPr lang="en-US"/>
          </a:p>
        </p:txBody>
      </p:sp>
    </p:spTree>
    <p:extLst>
      <p:ext uri="{BB962C8B-B14F-4D97-AF65-F5344CB8AC3E}">
        <p14:creationId xmlns:p14="http://schemas.microsoft.com/office/powerpoint/2010/main" val="228457838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123</a:t>
            </a:fld>
            <a:endParaRPr lang="en-US"/>
          </a:p>
        </p:txBody>
      </p:sp>
    </p:spTree>
    <p:extLst>
      <p:ext uri="{BB962C8B-B14F-4D97-AF65-F5344CB8AC3E}">
        <p14:creationId xmlns:p14="http://schemas.microsoft.com/office/powerpoint/2010/main" val="322458705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124</a:t>
            </a:fld>
            <a:endParaRPr lang="en-US"/>
          </a:p>
        </p:txBody>
      </p:sp>
    </p:spTree>
    <p:extLst>
      <p:ext uri="{BB962C8B-B14F-4D97-AF65-F5344CB8AC3E}">
        <p14:creationId xmlns:p14="http://schemas.microsoft.com/office/powerpoint/2010/main" val="116790701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125</a:t>
            </a:fld>
            <a:endParaRPr lang="en-US"/>
          </a:p>
        </p:txBody>
      </p:sp>
    </p:spTree>
    <p:extLst>
      <p:ext uri="{BB962C8B-B14F-4D97-AF65-F5344CB8AC3E}">
        <p14:creationId xmlns:p14="http://schemas.microsoft.com/office/powerpoint/2010/main" val="347590360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126</a:t>
            </a:fld>
            <a:endParaRPr lang="en-US"/>
          </a:p>
        </p:txBody>
      </p:sp>
    </p:spTree>
    <p:extLst>
      <p:ext uri="{BB962C8B-B14F-4D97-AF65-F5344CB8AC3E}">
        <p14:creationId xmlns:p14="http://schemas.microsoft.com/office/powerpoint/2010/main" val="235715338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127</a:t>
            </a:fld>
            <a:endParaRPr lang="en-US"/>
          </a:p>
        </p:txBody>
      </p:sp>
    </p:spTree>
    <p:extLst>
      <p:ext uri="{BB962C8B-B14F-4D97-AF65-F5344CB8AC3E}">
        <p14:creationId xmlns:p14="http://schemas.microsoft.com/office/powerpoint/2010/main" val="109911740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128</a:t>
            </a:fld>
            <a:endParaRPr lang="en-US"/>
          </a:p>
        </p:txBody>
      </p:sp>
    </p:spTree>
    <p:extLst>
      <p:ext uri="{BB962C8B-B14F-4D97-AF65-F5344CB8AC3E}">
        <p14:creationId xmlns:p14="http://schemas.microsoft.com/office/powerpoint/2010/main" val="4212725373"/>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129</a:t>
            </a:fld>
            <a:endParaRPr lang="en-US"/>
          </a:p>
        </p:txBody>
      </p:sp>
    </p:spTree>
    <p:extLst>
      <p:ext uri="{BB962C8B-B14F-4D97-AF65-F5344CB8AC3E}">
        <p14:creationId xmlns:p14="http://schemas.microsoft.com/office/powerpoint/2010/main" val="1904061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13</a:t>
            </a:fld>
            <a:endParaRPr lang="en-US"/>
          </a:p>
        </p:txBody>
      </p:sp>
    </p:spTree>
    <p:extLst>
      <p:ext uri="{BB962C8B-B14F-4D97-AF65-F5344CB8AC3E}">
        <p14:creationId xmlns:p14="http://schemas.microsoft.com/office/powerpoint/2010/main" val="3245418942"/>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130</a:t>
            </a:fld>
            <a:endParaRPr lang="en-US"/>
          </a:p>
        </p:txBody>
      </p:sp>
    </p:spTree>
    <p:extLst>
      <p:ext uri="{BB962C8B-B14F-4D97-AF65-F5344CB8AC3E}">
        <p14:creationId xmlns:p14="http://schemas.microsoft.com/office/powerpoint/2010/main" val="416196053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131</a:t>
            </a:fld>
            <a:endParaRPr lang="en-US"/>
          </a:p>
        </p:txBody>
      </p:sp>
    </p:spTree>
    <p:extLst>
      <p:ext uri="{BB962C8B-B14F-4D97-AF65-F5344CB8AC3E}">
        <p14:creationId xmlns:p14="http://schemas.microsoft.com/office/powerpoint/2010/main" val="4152111475"/>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132</a:t>
            </a:fld>
            <a:endParaRPr lang="en-US"/>
          </a:p>
        </p:txBody>
      </p:sp>
    </p:spTree>
    <p:extLst>
      <p:ext uri="{BB962C8B-B14F-4D97-AF65-F5344CB8AC3E}">
        <p14:creationId xmlns:p14="http://schemas.microsoft.com/office/powerpoint/2010/main" val="2424586123"/>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133</a:t>
            </a:fld>
            <a:endParaRPr lang="en-US"/>
          </a:p>
        </p:txBody>
      </p:sp>
    </p:spTree>
    <p:extLst>
      <p:ext uri="{BB962C8B-B14F-4D97-AF65-F5344CB8AC3E}">
        <p14:creationId xmlns:p14="http://schemas.microsoft.com/office/powerpoint/2010/main" val="1486062496"/>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134</a:t>
            </a:fld>
            <a:endParaRPr lang="en-US"/>
          </a:p>
        </p:txBody>
      </p:sp>
    </p:spTree>
    <p:extLst>
      <p:ext uri="{BB962C8B-B14F-4D97-AF65-F5344CB8AC3E}">
        <p14:creationId xmlns:p14="http://schemas.microsoft.com/office/powerpoint/2010/main" val="101481206"/>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135</a:t>
            </a:fld>
            <a:endParaRPr lang="en-US"/>
          </a:p>
        </p:txBody>
      </p:sp>
    </p:spTree>
    <p:extLst>
      <p:ext uri="{BB962C8B-B14F-4D97-AF65-F5344CB8AC3E}">
        <p14:creationId xmlns:p14="http://schemas.microsoft.com/office/powerpoint/2010/main" val="200963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14</a:t>
            </a:fld>
            <a:endParaRPr lang="en-US"/>
          </a:p>
        </p:txBody>
      </p:sp>
    </p:spTree>
    <p:extLst>
      <p:ext uri="{BB962C8B-B14F-4D97-AF65-F5344CB8AC3E}">
        <p14:creationId xmlns:p14="http://schemas.microsoft.com/office/powerpoint/2010/main" val="381125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15</a:t>
            </a:fld>
            <a:endParaRPr lang="en-US"/>
          </a:p>
        </p:txBody>
      </p:sp>
    </p:spTree>
    <p:extLst>
      <p:ext uri="{BB962C8B-B14F-4D97-AF65-F5344CB8AC3E}">
        <p14:creationId xmlns:p14="http://schemas.microsoft.com/office/powerpoint/2010/main" val="760440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16</a:t>
            </a:fld>
            <a:endParaRPr lang="en-US"/>
          </a:p>
        </p:txBody>
      </p:sp>
    </p:spTree>
    <p:extLst>
      <p:ext uri="{BB962C8B-B14F-4D97-AF65-F5344CB8AC3E}">
        <p14:creationId xmlns:p14="http://schemas.microsoft.com/office/powerpoint/2010/main" val="3203532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17</a:t>
            </a:fld>
            <a:endParaRPr lang="en-US"/>
          </a:p>
        </p:txBody>
      </p:sp>
    </p:spTree>
    <p:extLst>
      <p:ext uri="{BB962C8B-B14F-4D97-AF65-F5344CB8AC3E}">
        <p14:creationId xmlns:p14="http://schemas.microsoft.com/office/powerpoint/2010/main" val="4278441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18</a:t>
            </a:fld>
            <a:endParaRPr lang="en-US"/>
          </a:p>
        </p:txBody>
      </p:sp>
    </p:spTree>
    <p:extLst>
      <p:ext uri="{BB962C8B-B14F-4D97-AF65-F5344CB8AC3E}">
        <p14:creationId xmlns:p14="http://schemas.microsoft.com/office/powerpoint/2010/main" val="244409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19</a:t>
            </a:fld>
            <a:endParaRPr lang="en-US"/>
          </a:p>
        </p:txBody>
      </p:sp>
    </p:spTree>
    <p:extLst>
      <p:ext uri="{BB962C8B-B14F-4D97-AF65-F5344CB8AC3E}">
        <p14:creationId xmlns:p14="http://schemas.microsoft.com/office/powerpoint/2010/main" val="1967296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2</a:t>
            </a:fld>
            <a:endParaRPr lang="en-US"/>
          </a:p>
        </p:txBody>
      </p:sp>
    </p:spTree>
    <p:extLst>
      <p:ext uri="{BB962C8B-B14F-4D97-AF65-F5344CB8AC3E}">
        <p14:creationId xmlns:p14="http://schemas.microsoft.com/office/powerpoint/2010/main" val="2415839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20</a:t>
            </a:fld>
            <a:endParaRPr lang="en-US"/>
          </a:p>
        </p:txBody>
      </p:sp>
    </p:spTree>
    <p:extLst>
      <p:ext uri="{BB962C8B-B14F-4D97-AF65-F5344CB8AC3E}">
        <p14:creationId xmlns:p14="http://schemas.microsoft.com/office/powerpoint/2010/main" val="3567219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21</a:t>
            </a:fld>
            <a:endParaRPr lang="en-US"/>
          </a:p>
        </p:txBody>
      </p:sp>
    </p:spTree>
    <p:extLst>
      <p:ext uri="{BB962C8B-B14F-4D97-AF65-F5344CB8AC3E}">
        <p14:creationId xmlns:p14="http://schemas.microsoft.com/office/powerpoint/2010/main" val="1314994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22</a:t>
            </a:fld>
            <a:endParaRPr lang="en-US"/>
          </a:p>
        </p:txBody>
      </p:sp>
    </p:spTree>
    <p:extLst>
      <p:ext uri="{BB962C8B-B14F-4D97-AF65-F5344CB8AC3E}">
        <p14:creationId xmlns:p14="http://schemas.microsoft.com/office/powerpoint/2010/main" val="20833562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23</a:t>
            </a:fld>
            <a:endParaRPr lang="en-US"/>
          </a:p>
        </p:txBody>
      </p:sp>
    </p:spTree>
    <p:extLst>
      <p:ext uri="{BB962C8B-B14F-4D97-AF65-F5344CB8AC3E}">
        <p14:creationId xmlns:p14="http://schemas.microsoft.com/office/powerpoint/2010/main" val="30573125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24</a:t>
            </a:fld>
            <a:endParaRPr lang="en-US"/>
          </a:p>
        </p:txBody>
      </p:sp>
    </p:spTree>
    <p:extLst>
      <p:ext uri="{BB962C8B-B14F-4D97-AF65-F5344CB8AC3E}">
        <p14:creationId xmlns:p14="http://schemas.microsoft.com/office/powerpoint/2010/main" val="35268990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25</a:t>
            </a:fld>
            <a:endParaRPr lang="en-US"/>
          </a:p>
        </p:txBody>
      </p:sp>
    </p:spTree>
    <p:extLst>
      <p:ext uri="{BB962C8B-B14F-4D97-AF65-F5344CB8AC3E}">
        <p14:creationId xmlns:p14="http://schemas.microsoft.com/office/powerpoint/2010/main" val="17210927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26</a:t>
            </a:fld>
            <a:endParaRPr lang="en-US"/>
          </a:p>
        </p:txBody>
      </p:sp>
    </p:spTree>
    <p:extLst>
      <p:ext uri="{BB962C8B-B14F-4D97-AF65-F5344CB8AC3E}">
        <p14:creationId xmlns:p14="http://schemas.microsoft.com/office/powerpoint/2010/main" val="27398157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27</a:t>
            </a:fld>
            <a:endParaRPr lang="en-US"/>
          </a:p>
        </p:txBody>
      </p:sp>
    </p:spTree>
    <p:extLst>
      <p:ext uri="{BB962C8B-B14F-4D97-AF65-F5344CB8AC3E}">
        <p14:creationId xmlns:p14="http://schemas.microsoft.com/office/powerpoint/2010/main" val="11908511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33BB3AB-2641-463D-8E29-1FAA2D37E88A}" type="slidenum">
              <a:rPr lang="en-US" smtClean="0"/>
              <a:pPr/>
              <a:t>28</a:t>
            </a:fld>
            <a:endParaRPr lang="en-US"/>
          </a:p>
        </p:txBody>
      </p:sp>
    </p:spTree>
    <p:extLst>
      <p:ext uri="{BB962C8B-B14F-4D97-AF65-F5344CB8AC3E}">
        <p14:creationId xmlns:p14="http://schemas.microsoft.com/office/powerpoint/2010/main" val="40350153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33BB3AB-2641-463D-8E29-1FAA2D37E88A}" type="slidenum">
              <a:rPr lang="en-US" smtClean="0"/>
              <a:pPr/>
              <a:t>29</a:t>
            </a:fld>
            <a:endParaRPr lang="en-US"/>
          </a:p>
        </p:txBody>
      </p:sp>
    </p:spTree>
    <p:extLst>
      <p:ext uri="{BB962C8B-B14F-4D97-AF65-F5344CB8AC3E}">
        <p14:creationId xmlns:p14="http://schemas.microsoft.com/office/powerpoint/2010/main" val="3872659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3</a:t>
            </a:fld>
            <a:endParaRPr lang="en-US"/>
          </a:p>
        </p:txBody>
      </p:sp>
    </p:spTree>
    <p:extLst>
      <p:ext uri="{BB962C8B-B14F-4D97-AF65-F5344CB8AC3E}">
        <p14:creationId xmlns:p14="http://schemas.microsoft.com/office/powerpoint/2010/main" val="41817031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33BB3AB-2641-463D-8E29-1FAA2D37E88A}" type="slidenum">
              <a:rPr lang="en-US" smtClean="0"/>
              <a:pPr/>
              <a:t>30</a:t>
            </a:fld>
            <a:endParaRPr lang="en-US"/>
          </a:p>
        </p:txBody>
      </p:sp>
    </p:spTree>
    <p:extLst>
      <p:ext uri="{BB962C8B-B14F-4D97-AF65-F5344CB8AC3E}">
        <p14:creationId xmlns:p14="http://schemas.microsoft.com/office/powerpoint/2010/main" val="40787783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31</a:t>
            </a:fld>
            <a:endParaRPr lang="en-US"/>
          </a:p>
        </p:txBody>
      </p:sp>
    </p:spTree>
    <p:extLst>
      <p:ext uri="{BB962C8B-B14F-4D97-AF65-F5344CB8AC3E}">
        <p14:creationId xmlns:p14="http://schemas.microsoft.com/office/powerpoint/2010/main" val="19713011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32</a:t>
            </a:fld>
            <a:endParaRPr lang="en-US"/>
          </a:p>
        </p:txBody>
      </p:sp>
    </p:spTree>
    <p:extLst>
      <p:ext uri="{BB962C8B-B14F-4D97-AF65-F5344CB8AC3E}">
        <p14:creationId xmlns:p14="http://schemas.microsoft.com/office/powerpoint/2010/main" val="9200591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33</a:t>
            </a:fld>
            <a:endParaRPr lang="en-US"/>
          </a:p>
        </p:txBody>
      </p:sp>
    </p:spTree>
    <p:extLst>
      <p:ext uri="{BB962C8B-B14F-4D97-AF65-F5344CB8AC3E}">
        <p14:creationId xmlns:p14="http://schemas.microsoft.com/office/powerpoint/2010/main" val="33946219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34</a:t>
            </a:fld>
            <a:endParaRPr lang="en-US"/>
          </a:p>
        </p:txBody>
      </p:sp>
    </p:spTree>
    <p:extLst>
      <p:ext uri="{BB962C8B-B14F-4D97-AF65-F5344CB8AC3E}">
        <p14:creationId xmlns:p14="http://schemas.microsoft.com/office/powerpoint/2010/main" val="23904567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35</a:t>
            </a:fld>
            <a:endParaRPr lang="en-US"/>
          </a:p>
        </p:txBody>
      </p:sp>
    </p:spTree>
    <p:extLst>
      <p:ext uri="{BB962C8B-B14F-4D97-AF65-F5344CB8AC3E}">
        <p14:creationId xmlns:p14="http://schemas.microsoft.com/office/powerpoint/2010/main" val="41784095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36</a:t>
            </a:fld>
            <a:endParaRPr lang="en-US"/>
          </a:p>
        </p:txBody>
      </p:sp>
    </p:spTree>
    <p:extLst>
      <p:ext uri="{BB962C8B-B14F-4D97-AF65-F5344CB8AC3E}">
        <p14:creationId xmlns:p14="http://schemas.microsoft.com/office/powerpoint/2010/main" val="34866934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37</a:t>
            </a:fld>
            <a:endParaRPr lang="en-US"/>
          </a:p>
        </p:txBody>
      </p:sp>
    </p:spTree>
    <p:extLst>
      <p:ext uri="{BB962C8B-B14F-4D97-AF65-F5344CB8AC3E}">
        <p14:creationId xmlns:p14="http://schemas.microsoft.com/office/powerpoint/2010/main" val="34998856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38</a:t>
            </a:fld>
            <a:endParaRPr lang="en-US"/>
          </a:p>
        </p:txBody>
      </p:sp>
    </p:spTree>
    <p:extLst>
      <p:ext uri="{BB962C8B-B14F-4D97-AF65-F5344CB8AC3E}">
        <p14:creationId xmlns:p14="http://schemas.microsoft.com/office/powerpoint/2010/main" val="3596405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39</a:t>
            </a:fld>
            <a:endParaRPr lang="en-US"/>
          </a:p>
        </p:txBody>
      </p:sp>
    </p:spTree>
    <p:extLst>
      <p:ext uri="{BB962C8B-B14F-4D97-AF65-F5344CB8AC3E}">
        <p14:creationId xmlns:p14="http://schemas.microsoft.com/office/powerpoint/2010/main" val="1140811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4</a:t>
            </a:fld>
            <a:endParaRPr lang="en-US"/>
          </a:p>
        </p:txBody>
      </p:sp>
    </p:spTree>
    <p:extLst>
      <p:ext uri="{BB962C8B-B14F-4D97-AF65-F5344CB8AC3E}">
        <p14:creationId xmlns:p14="http://schemas.microsoft.com/office/powerpoint/2010/main" val="31198072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40</a:t>
            </a:fld>
            <a:endParaRPr lang="en-US"/>
          </a:p>
        </p:txBody>
      </p:sp>
    </p:spTree>
    <p:extLst>
      <p:ext uri="{BB962C8B-B14F-4D97-AF65-F5344CB8AC3E}">
        <p14:creationId xmlns:p14="http://schemas.microsoft.com/office/powerpoint/2010/main" val="19208019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41</a:t>
            </a:fld>
            <a:endParaRPr lang="en-US"/>
          </a:p>
        </p:txBody>
      </p:sp>
    </p:spTree>
    <p:extLst>
      <p:ext uri="{BB962C8B-B14F-4D97-AF65-F5344CB8AC3E}">
        <p14:creationId xmlns:p14="http://schemas.microsoft.com/office/powerpoint/2010/main" val="42015175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42</a:t>
            </a:fld>
            <a:endParaRPr lang="en-US"/>
          </a:p>
        </p:txBody>
      </p:sp>
    </p:spTree>
    <p:extLst>
      <p:ext uri="{BB962C8B-B14F-4D97-AF65-F5344CB8AC3E}">
        <p14:creationId xmlns:p14="http://schemas.microsoft.com/office/powerpoint/2010/main" val="9596875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43</a:t>
            </a:fld>
            <a:endParaRPr lang="en-US"/>
          </a:p>
        </p:txBody>
      </p:sp>
    </p:spTree>
    <p:extLst>
      <p:ext uri="{BB962C8B-B14F-4D97-AF65-F5344CB8AC3E}">
        <p14:creationId xmlns:p14="http://schemas.microsoft.com/office/powerpoint/2010/main" val="22934741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33BB3AB-2641-463D-8E29-1FAA2D37E88A}" type="slidenum">
              <a:rPr lang="en-US" smtClean="0"/>
              <a:pPr/>
              <a:t>44</a:t>
            </a:fld>
            <a:endParaRPr lang="en-US"/>
          </a:p>
        </p:txBody>
      </p:sp>
    </p:spTree>
    <p:extLst>
      <p:ext uri="{BB962C8B-B14F-4D97-AF65-F5344CB8AC3E}">
        <p14:creationId xmlns:p14="http://schemas.microsoft.com/office/powerpoint/2010/main" val="7005184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45</a:t>
            </a:fld>
            <a:endParaRPr lang="en-US"/>
          </a:p>
        </p:txBody>
      </p:sp>
    </p:spTree>
    <p:extLst>
      <p:ext uri="{BB962C8B-B14F-4D97-AF65-F5344CB8AC3E}">
        <p14:creationId xmlns:p14="http://schemas.microsoft.com/office/powerpoint/2010/main" val="26386295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46</a:t>
            </a:fld>
            <a:endParaRPr lang="en-US"/>
          </a:p>
        </p:txBody>
      </p:sp>
    </p:spTree>
    <p:extLst>
      <p:ext uri="{BB962C8B-B14F-4D97-AF65-F5344CB8AC3E}">
        <p14:creationId xmlns:p14="http://schemas.microsoft.com/office/powerpoint/2010/main" val="10567126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47</a:t>
            </a:fld>
            <a:endParaRPr lang="en-US"/>
          </a:p>
        </p:txBody>
      </p:sp>
    </p:spTree>
    <p:extLst>
      <p:ext uri="{BB962C8B-B14F-4D97-AF65-F5344CB8AC3E}">
        <p14:creationId xmlns:p14="http://schemas.microsoft.com/office/powerpoint/2010/main" val="24194563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48</a:t>
            </a:fld>
            <a:endParaRPr lang="en-US"/>
          </a:p>
        </p:txBody>
      </p:sp>
    </p:spTree>
    <p:extLst>
      <p:ext uri="{BB962C8B-B14F-4D97-AF65-F5344CB8AC3E}">
        <p14:creationId xmlns:p14="http://schemas.microsoft.com/office/powerpoint/2010/main" val="3914637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49</a:t>
            </a:fld>
            <a:endParaRPr lang="en-US"/>
          </a:p>
        </p:txBody>
      </p:sp>
    </p:spTree>
    <p:extLst>
      <p:ext uri="{BB962C8B-B14F-4D97-AF65-F5344CB8AC3E}">
        <p14:creationId xmlns:p14="http://schemas.microsoft.com/office/powerpoint/2010/main" val="29075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5</a:t>
            </a:fld>
            <a:endParaRPr lang="en-US"/>
          </a:p>
        </p:txBody>
      </p:sp>
    </p:spTree>
    <p:extLst>
      <p:ext uri="{BB962C8B-B14F-4D97-AF65-F5344CB8AC3E}">
        <p14:creationId xmlns:p14="http://schemas.microsoft.com/office/powerpoint/2010/main" val="23877982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50</a:t>
            </a:fld>
            <a:endParaRPr lang="en-US"/>
          </a:p>
        </p:txBody>
      </p:sp>
    </p:spTree>
    <p:extLst>
      <p:ext uri="{BB962C8B-B14F-4D97-AF65-F5344CB8AC3E}">
        <p14:creationId xmlns:p14="http://schemas.microsoft.com/office/powerpoint/2010/main" val="4819666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51</a:t>
            </a:fld>
            <a:endParaRPr lang="en-US"/>
          </a:p>
        </p:txBody>
      </p:sp>
    </p:spTree>
    <p:extLst>
      <p:ext uri="{BB962C8B-B14F-4D97-AF65-F5344CB8AC3E}">
        <p14:creationId xmlns:p14="http://schemas.microsoft.com/office/powerpoint/2010/main" val="15881161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52</a:t>
            </a:fld>
            <a:endParaRPr lang="en-US"/>
          </a:p>
        </p:txBody>
      </p:sp>
    </p:spTree>
    <p:extLst>
      <p:ext uri="{BB962C8B-B14F-4D97-AF65-F5344CB8AC3E}">
        <p14:creationId xmlns:p14="http://schemas.microsoft.com/office/powerpoint/2010/main" val="39702937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53</a:t>
            </a:fld>
            <a:endParaRPr lang="en-US"/>
          </a:p>
        </p:txBody>
      </p:sp>
    </p:spTree>
    <p:extLst>
      <p:ext uri="{BB962C8B-B14F-4D97-AF65-F5344CB8AC3E}">
        <p14:creationId xmlns:p14="http://schemas.microsoft.com/office/powerpoint/2010/main" val="41279679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54</a:t>
            </a:fld>
            <a:endParaRPr lang="en-US"/>
          </a:p>
        </p:txBody>
      </p:sp>
    </p:spTree>
    <p:extLst>
      <p:ext uri="{BB962C8B-B14F-4D97-AF65-F5344CB8AC3E}">
        <p14:creationId xmlns:p14="http://schemas.microsoft.com/office/powerpoint/2010/main" val="9284431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55</a:t>
            </a:fld>
            <a:endParaRPr lang="en-US"/>
          </a:p>
        </p:txBody>
      </p:sp>
    </p:spTree>
    <p:extLst>
      <p:ext uri="{BB962C8B-B14F-4D97-AF65-F5344CB8AC3E}">
        <p14:creationId xmlns:p14="http://schemas.microsoft.com/office/powerpoint/2010/main" val="2394478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56</a:t>
            </a:fld>
            <a:endParaRPr lang="en-US"/>
          </a:p>
        </p:txBody>
      </p:sp>
    </p:spTree>
    <p:extLst>
      <p:ext uri="{BB962C8B-B14F-4D97-AF65-F5344CB8AC3E}">
        <p14:creationId xmlns:p14="http://schemas.microsoft.com/office/powerpoint/2010/main" val="37257871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57</a:t>
            </a:fld>
            <a:endParaRPr lang="en-US"/>
          </a:p>
        </p:txBody>
      </p:sp>
    </p:spTree>
    <p:extLst>
      <p:ext uri="{BB962C8B-B14F-4D97-AF65-F5344CB8AC3E}">
        <p14:creationId xmlns:p14="http://schemas.microsoft.com/office/powerpoint/2010/main" val="16419975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58</a:t>
            </a:fld>
            <a:endParaRPr lang="en-US"/>
          </a:p>
        </p:txBody>
      </p:sp>
    </p:spTree>
    <p:extLst>
      <p:ext uri="{BB962C8B-B14F-4D97-AF65-F5344CB8AC3E}">
        <p14:creationId xmlns:p14="http://schemas.microsoft.com/office/powerpoint/2010/main" val="27909165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59</a:t>
            </a:fld>
            <a:endParaRPr lang="en-US"/>
          </a:p>
        </p:txBody>
      </p:sp>
    </p:spTree>
    <p:extLst>
      <p:ext uri="{BB962C8B-B14F-4D97-AF65-F5344CB8AC3E}">
        <p14:creationId xmlns:p14="http://schemas.microsoft.com/office/powerpoint/2010/main" val="3123511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6</a:t>
            </a:fld>
            <a:endParaRPr lang="en-US"/>
          </a:p>
        </p:txBody>
      </p:sp>
    </p:spTree>
    <p:extLst>
      <p:ext uri="{BB962C8B-B14F-4D97-AF65-F5344CB8AC3E}">
        <p14:creationId xmlns:p14="http://schemas.microsoft.com/office/powerpoint/2010/main" val="46497715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60</a:t>
            </a:fld>
            <a:endParaRPr lang="en-US"/>
          </a:p>
        </p:txBody>
      </p:sp>
    </p:spTree>
    <p:extLst>
      <p:ext uri="{BB962C8B-B14F-4D97-AF65-F5344CB8AC3E}">
        <p14:creationId xmlns:p14="http://schemas.microsoft.com/office/powerpoint/2010/main" val="26957139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61</a:t>
            </a:fld>
            <a:endParaRPr lang="en-US"/>
          </a:p>
        </p:txBody>
      </p:sp>
    </p:spTree>
    <p:extLst>
      <p:ext uri="{BB962C8B-B14F-4D97-AF65-F5344CB8AC3E}">
        <p14:creationId xmlns:p14="http://schemas.microsoft.com/office/powerpoint/2010/main" val="279876029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62</a:t>
            </a:fld>
            <a:endParaRPr lang="en-US"/>
          </a:p>
        </p:txBody>
      </p:sp>
    </p:spTree>
    <p:extLst>
      <p:ext uri="{BB962C8B-B14F-4D97-AF65-F5344CB8AC3E}">
        <p14:creationId xmlns:p14="http://schemas.microsoft.com/office/powerpoint/2010/main" val="25149900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63</a:t>
            </a:fld>
            <a:endParaRPr lang="en-US"/>
          </a:p>
        </p:txBody>
      </p:sp>
    </p:spTree>
    <p:extLst>
      <p:ext uri="{BB962C8B-B14F-4D97-AF65-F5344CB8AC3E}">
        <p14:creationId xmlns:p14="http://schemas.microsoft.com/office/powerpoint/2010/main" val="33757335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64</a:t>
            </a:fld>
            <a:endParaRPr lang="en-US"/>
          </a:p>
        </p:txBody>
      </p:sp>
    </p:spTree>
    <p:extLst>
      <p:ext uri="{BB962C8B-B14F-4D97-AF65-F5344CB8AC3E}">
        <p14:creationId xmlns:p14="http://schemas.microsoft.com/office/powerpoint/2010/main" val="22722197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65</a:t>
            </a:fld>
            <a:endParaRPr lang="en-US"/>
          </a:p>
        </p:txBody>
      </p:sp>
    </p:spTree>
    <p:extLst>
      <p:ext uri="{BB962C8B-B14F-4D97-AF65-F5344CB8AC3E}">
        <p14:creationId xmlns:p14="http://schemas.microsoft.com/office/powerpoint/2010/main" val="174903393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66</a:t>
            </a:fld>
            <a:endParaRPr lang="en-US"/>
          </a:p>
        </p:txBody>
      </p:sp>
    </p:spTree>
    <p:extLst>
      <p:ext uri="{BB962C8B-B14F-4D97-AF65-F5344CB8AC3E}">
        <p14:creationId xmlns:p14="http://schemas.microsoft.com/office/powerpoint/2010/main" val="249273148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67</a:t>
            </a:fld>
            <a:endParaRPr lang="en-US"/>
          </a:p>
        </p:txBody>
      </p:sp>
    </p:spTree>
    <p:extLst>
      <p:ext uri="{BB962C8B-B14F-4D97-AF65-F5344CB8AC3E}">
        <p14:creationId xmlns:p14="http://schemas.microsoft.com/office/powerpoint/2010/main" val="178330801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68</a:t>
            </a:fld>
            <a:endParaRPr lang="en-US"/>
          </a:p>
        </p:txBody>
      </p:sp>
    </p:spTree>
    <p:extLst>
      <p:ext uri="{BB962C8B-B14F-4D97-AF65-F5344CB8AC3E}">
        <p14:creationId xmlns:p14="http://schemas.microsoft.com/office/powerpoint/2010/main" val="310432265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69</a:t>
            </a:fld>
            <a:endParaRPr lang="en-US"/>
          </a:p>
        </p:txBody>
      </p:sp>
    </p:spTree>
    <p:extLst>
      <p:ext uri="{BB962C8B-B14F-4D97-AF65-F5344CB8AC3E}">
        <p14:creationId xmlns:p14="http://schemas.microsoft.com/office/powerpoint/2010/main" val="1595778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33BB3AB-2641-463D-8E29-1FAA2D37E88A}" type="slidenum">
              <a:rPr lang="en-US" smtClean="0"/>
              <a:pPr/>
              <a:t>7</a:t>
            </a:fld>
            <a:endParaRPr lang="en-US"/>
          </a:p>
        </p:txBody>
      </p:sp>
    </p:spTree>
    <p:extLst>
      <p:ext uri="{BB962C8B-B14F-4D97-AF65-F5344CB8AC3E}">
        <p14:creationId xmlns:p14="http://schemas.microsoft.com/office/powerpoint/2010/main" val="59499223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33BB3AB-2641-463D-8E29-1FAA2D37E88A}" type="slidenum">
              <a:rPr lang="en-US" smtClean="0"/>
              <a:pPr/>
              <a:t>70</a:t>
            </a:fld>
            <a:endParaRPr lang="en-US"/>
          </a:p>
        </p:txBody>
      </p:sp>
    </p:spTree>
    <p:extLst>
      <p:ext uri="{BB962C8B-B14F-4D97-AF65-F5344CB8AC3E}">
        <p14:creationId xmlns:p14="http://schemas.microsoft.com/office/powerpoint/2010/main" val="397712568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71</a:t>
            </a:fld>
            <a:endParaRPr lang="en-US"/>
          </a:p>
        </p:txBody>
      </p:sp>
    </p:spTree>
    <p:extLst>
      <p:ext uri="{BB962C8B-B14F-4D97-AF65-F5344CB8AC3E}">
        <p14:creationId xmlns:p14="http://schemas.microsoft.com/office/powerpoint/2010/main" val="108012833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72</a:t>
            </a:fld>
            <a:endParaRPr lang="en-US"/>
          </a:p>
        </p:txBody>
      </p:sp>
    </p:spTree>
    <p:extLst>
      <p:ext uri="{BB962C8B-B14F-4D97-AF65-F5344CB8AC3E}">
        <p14:creationId xmlns:p14="http://schemas.microsoft.com/office/powerpoint/2010/main" val="377188325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73</a:t>
            </a:fld>
            <a:endParaRPr lang="en-US"/>
          </a:p>
        </p:txBody>
      </p:sp>
    </p:spTree>
    <p:extLst>
      <p:ext uri="{BB962C8B-B14F-4D97-AF65-F5344CB8AC3E}">
        <p14:creationId xmlns:p14="http://schemas.microsoft.com/office/powerpoint/2010/main" val="411902849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33BB3AB-2641-463D-8E29-1FAA2D37E88A}" type="slidenum">
              <a:rPr lang="en-US" smtClean="0"/>
              <a:pPr/>
              <a:t>74</a:t>
            </a:fld>
            <a:endParaRPr lang="en-US"/>
          </a:p>
        </p:txBody>
      </p:sp>
    </p:spTree>
    <p:extLst>
      <p:ext uri="{BB962C8B-B14F-4D97-AF65-F5344CB8AC3E}">
        <p14:creationId xmlns:p14="http://schemas.microsoft.com/office/powerpoint/2010/main" val="111779332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75</a:t>
            </a:fld>
            <a:endParaRPr lang="en-US"/>
          </a:p>
        </p:txBody>
      </p:sp>
    </p:spTree>
    <p:extLst>
      <p:ext uri="{BB962C8B-B14F-4D97-AF65-F5344CB8AC3E}">
        <p14:creationId xmlns:p14="http://schemas.microsoft.com/office/powerpoint/2010/main" val="166895371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76</a:t>
            </a:fld>
            <a:endParaRPr lang="en-US"/>
          </a:p>
        </p:txBody>
      </p:sp>
    </p:spTree>
    <p:extLst>
      <p:ext uri="{BB962C8B-B14F-4D97-AF65-F5344CB8AC3E}">
        <p14:creationId xmlns:p14="http://schemas.microsoft.com/office/powerpoint/2010/main" val="345466502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77</a:t>
            </a:fld>
            <a:endParaRPr lang="en-US"/>
          </a:p>
        </p:txBody>
      </p:sp>
    </p:spTree>
    <p:extLst>
      <p:ext uri="{BB962C8B-B14F-4D97-AF65-F5344CB8AC3E}">
        <p14:creationId xmlns:p14="http://schemas.microsoft.com/office/powerpoint/2010/main" val="77962620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78</a:t>
            </a:fld>
            <a:endParaRPr lang="en-US"/>
          </a:p>
        </p:txBody>
      </p:sp>
    </p:spTree>
    <p:extLst>
      <p:ext uri="{BB962C8B-B14F-4D97-AF65-F5344CB8AC3E}">
        <p14:creationId xmlns:p14="http://schemas.microsoft.com/office/powerpoint/2010/main" val="355962314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79</a:t>
            </a:fld>
            <a:endParaRPr lang="en-US"/>
          </a:p>
        </p:txBody>
      </p:sp>
    </p:spTree>
    <p:extLst>
      <p:ext uri="{BB962C8B-B14F-4D97-AF65-F5344CB8AC3E}">
        <p14:creationId xmlns:p14="http://schemas.microsoft.com/office/powerpoint/2010/main" val="2595782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8</a:t>
            </a:fld>
            <a:endParaRPr lang="en-US"/>
          </a:p>
        </p:txBody>
      </p:sp>
    </p:spTree>
    <p:extLst>
      <p:ext uri="{BB962C8B-B14F-4D97-AF65-F5344CB8AC3E}">
        <p14:creationId xmlns:p14="http://schemas.microsoft.com/office/powerpoint/2010/main" val="136742407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80</a:t>
            </a:fld>
            <a:endParaRPr lang="en-US"/>
          </a:p>
        </p:txBody>
      </p:sp>
    </p:spTree>
    <p:extLst>
      <p:ext uri="{BB962C8B-B14F-4D97-AF65-F5344CB8AC3E}">
        <p14:creationId xmlns:p14="http://schemas.microsoft.com/office/powerpoint/2010/main" val="55764508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81</a:t>
            </a:fld>
            <a:endParaRPr lang="en-US"/>
          </a:p>
        </p:txBody>
      </p:sp>
    </p:spTree>
    <p:extLst>
      <p:ext uri="{BB962C8B-B14F-4D97-AF65-F5344CB8AC3E}">
        <p14:creationId xmlns:p14="http://schemas.microsoft.com/office/powerpoint/2010/main" val="115469822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82</a:t>
            </a:fld>
            <a:endParaRPr lang="en-US"/>
          </a:p>
        </p:txBody>
      </p:sp>
    </p:spTree>
    <p:extLst>
      <p:ext uri="{BB962C8B-B14F-4D97-AF65-F5344CB8AC3E}">
        <p14:creationId xmlns:p14="http://schemas.microsoft.com/office/powerpoint/2010/main" val="145049508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33BB3AB-2641-463D-8E29-1FAA2D37E88A}" type="slidenum">
              <a:rPr lang="en-US" smtClean="0"/>
              <a:pPr/>
              <a:t>83</a:t>
            </a:fld>
            <a:endParaRPr lang="en-US"/>
          </a:p>
        </p:txBody>
      </p:sp>
    </p:spTree>
    <p:extLst>
      <p:ext uri="{BB962C8B-B14F-4D97-AF65-F5344CB8AC3E}">
        <p14:creationId xmlns:p14="http://schemas.microsoft.com/office/powerpoint/2010/main" val="133442036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84</a:t>
            </a:fld>
            <a:endParaRPr lang="en-US"/>
          </a:p>
        </p:txBody>
      </p:sp>
    </p:spTree>
    <p:extLst>
      <p:ext uri="{BB962C8B-B14F-4D97-AF65-F5344CB8AC3E}">
        <p14:creationId xmlns:p14="http://schemas.microsoft.com/office/powerpoint/2010/main" val="407031501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85</a:t>
            </a:fld>
            <a:endParaRPr lang="en-US"/>
          </a:p>
        </p:txBody>
      </p:sp>
    </p:spTree>
    <p:extLst>
      <p:ext uri="{BB962C8B-B14F-4D97-AF65-F5344CB8AC3E}">
        <p14:creationId xmlns:p14="http://schemas.microsoft.com/office/powerpoint/2010/main" val="419761616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86</a:t>
            </a:fld>
            <a:endParaRPr lang="en-US"/>
          </a:p>
        </p:txBody>
      </p:sp>
    </p:spTree>
    <p:extLst>
      <p:ext uri="{BB962C8B-B14F-4D97-AF65-F5344CB8AC3E}">
        <p14:creationId xmlns:p14="http://schemas.microsoft.com/office/powerpoint/2010/main" val="275408557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87</a:t>
            </a:fld>
            <a:endParaRPr lang="en-US"/>
          </a:p>
        </p:txBody>
      </p:sp>
    </p:spTree>
    <p:extLst>
      <p:ext uri="{BB962C8B-B14F-4D97-AF65-F5344CB8AC3E}">
        <p14:creationId xmlns:p14="http://schemas.microsoft.com/office/powerpoint/2010/main" val="303744477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88</a:t>
            </a:fld>
            <a:endParaRPr lang="en-US"/>
          </a:p>
        </p:txBody>
      </p:sp>
    </p:spTree>
    <p:extLst>
      <p:ext uri="{BB962C8B-B14F-4D97-AF65-F5344CB8AC3E}">
        <p14:creationId xmlns:p14="http://schemas.microsoft.com/office/powerpoint/2010/main" val="43050957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89</a:t>
            </a:fld>
            <a:endParaRPr lang="en-US"/>
          </a:p>
        </p:txBody>
      </p:sp>
    </p:spTree>
    <p:extLst>
      <p:ext uri="{BB962C8B-B14F-4D97-AF65-F5344CB8AC3E}">
        <p14:creationId xmlns:p14="http://schemas.microsoft.com/office/powerpoint/2010/main" val="2815280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9</a:t>
            </a:fld>
            <a:endParaRPr lang="en-US"/>
          </a:p>
        </p:txBody>
      </p:sp>
    </p:spTree>
    <p:extLst>
      <p:ext uri="{BB962C8B-B14F-4D97-AF65-F5344CB8AC3E}">
        <p14:creationId xmlns:p14="http://schemas.microsoft.com/office/powerpoint/2010/main" val="212787378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90</a:t>
            </a:fld>
            <a:endParaRPr lang="en-US"/>
          </a:p>
        </p:txBody>
      </p:sp>
    </p:spTree>
    <p:extLst>
      <p:ext uri="{BB962C8B-B14F-4D97-AF65-F5344CB8AC3E}">
        <p14:creationId xmlns:p14="http://schemas.microsoft.com/office/powerpoint/2010/main" val="105524074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91</a:t>
            </a:fld>
            <a:endParaRPr lang="en-US"/>
          </a:p>
        </p:txBody>
      </p:sp>
    </p:spTree>
    <p:extLst>
      <p:ext uri="{BB962C8B-B14F-4D97-AF65-F5344CB8AC3E}">
        <p14:creationId xmlns:p14="http://schemas.microsoft.com/office/powerpoint/2010/main" val="80897725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92</a:t>
            </a:fld>
            <a:endParaRPr lang="en-US"/>
          </a:p>
        </p:txBody>
      </p:sp>
    </p:spTree>
    <p:extLst>
      <p:ext uri="{BB962C8B-B14F-4D97-AF65-F5344CB8AC3E}">
        <p14:creationId xmlns:p14="http://schemas.microsoft.com/office/powerpoint/2010/main" val="234214052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93</a:t>
            </a:fld>
            <a:endParaRPr lang="en-US"/>
          </a:p>
        </p:txBody>
      </p:sp>
    </p:spTree>
    <p:extLst>
      <p:ext uri="{BB962C8B-B14F-4D97-AF65-F5344CB8AC3E}">
        <p14:creationId xmlns:p14="http://schemas.microsoft.com/office/powerpoint/2010/main" val="376456947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94</a:t>
            </a:fld>
            <a:endParaRPr lang="en-US"/>
          </a:p>
        </p:txBody>
      </p:sp>
    </p:spTree>
    <p:extLst>
      <p:ext uri="{BB962C8B-B14F-4D97-AF65-F5344CB8AC3E}">
        <p14:creationId xmlns:p14="http://schemas.microsoft.com/office/powerpoint/2010/main" val="39881100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95</a:t>
            </a:fld>
            <a:endParaRPr lang="en-US"/>
          </a:p>
        </p:txBody>
      </p:sp>
    </p:spTree>
    <p:extLst>
      <p:ext uri="{BB962C8B-B14F-4D97-AF65-F5344CB8AC3E}">
        <p14:creationId xmlns:p14="http://schemas.microsoft.com/office/powerpoint/2010/main" val="93484226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96</a:t>
            </a:fld>
            <a:endParaRPr lang="en-US"/>
          </a:p>
        </p:txBody>
      </p:sp>
    </p:spTree>
    <p:extLst>
      <p:ext uri="{BB962C8B-B14F-4D97-AF65-F5344CB8AC3E}">
        <p14:creationId xmlns:p14="http://schemas.microsoft.com/office/powerpoint/2010/main" val="279025747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97</a:t>
            </a:fld>
            <a:endParaRPr lang="en-US"/>
          </a:p>
        </p:txBody>
      </p:sp>
    </p:spTree>
    <p:extLst>
      <p:ext uri="{BB962C8B-B14F-4D97-AF65-F5344CB8AC3E}">
        <p14:creationId xmlns:p14="http://schemas.microsoft.com/office/powerpoint/2010/main" val="337743011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98</a:t>
            </a:fld>
            <a:endParaRPr lang="en-US"/>
          </a:p>
        </p:txBody>
      </p:sp>
    </p:spTree>
    <p:extLst>
      <p:ext uri="{BB962C8B-B14F-4D97-AF65-F5344CB8AC3E}">
        <p14:creationId xmlns:p14="http://schemas.microsoft.com/office/powerpoint/2010/main" val="63201587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3BB3AB-2641-463D-8E29-1FAA2D37E88A}" type="slidenum">
              <a:rPr lang="en-US" smtClean="0"/>
              <a:pPr/>
              <a:t>99</a:t>
            </a:fld>
            <a:endParaRPr lang="en-US"/>
          </a:p>
        </p:txBody>
      </p:sp>
    </p:spTree>
    <p:extLst>
      <p:ext uri="{BB962C8B-B14F-4D97-AF65-F5344CB8AC3E}">
        <p14:creationId xmlns:p14="http://schemas.microsoft.com/office/powerpoint/2010/main" val="2867832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a:xfrm>
            <a:off x="457200" y="6356350"/>
            <a:ext cx="2133600" cy="365125"/>
          </a:xfrm>
          <a:prstGeom prst="rect">
            <a:avLst/>
          </a:prstGeom>
        </p:spPr>
        <p:txBody>
          <a:bodyPr/>
          <a:lstStyle/>
          <a:p>
            <a:fld id="{6C13D76B-5EA2-4B22-BCA2-189EDA9EF494}" type="datetimeFigureOut">
              <a:rPr lang="el-GR" smtClean="0"/>
              <a:pPr/>
              <a:t>13/10/2023</a:t>
            </a:fld>
            <a:endParaRPr lang="el-GR"/>
          </a:p>
        </p:txBody>
      </p:sp>
      <p:sp>
        <p:nvSpPr>
          <p:cNvPr id="5" name="4 - Θέση υποσέλιδου"/>
          <p:cNvSpPr>
            <a:spLocks noGrp="1"/>
          </p:cNvSpPr>
          <p:nvPr>
            <p:ph type="ftr" sz="quarter" idx="11"/>
          </p:nvPr>
        </p:nvSpPr>
        <p:spPr>
          <a:xfrm>
            <a:off x="1259632" y="5553236"/>
            <a:ext cx="7236804" cy="365125"/>
          </a:xfrm>
          <a:prstGeom prst="rect">
            <a:avLst/>
          </a:prstGeom>
        </p:spPr>
        <p:txBody>
          <a:bodyPr/>
          <a:lstStyle/>
          <a:p>
            <a:endParaRPr lang="el-GR"/>
          </a:p>
        </p:txBody>
      </p:sp>
      <p:sp>
        <p:nvSpPr>
          <p:cNvPr id="6" name="5 - Θέση αριθμού διαφάνειας"/>
          <p:cNvSpPr>
            <a:spLocks noGrp="1"/>
          </p:cNvSpPr>
          <p:nvPr>
            <p:ph type="sldNum" sz="quarter" idx="12"/>
          </p:nvPr>
        </p:nvSpPr>
        <p:spPr>
          <a:xfrm>
            <a:off x="6553200" y="6356350"/>
            <a:ext cx="2133600" cy="365125"/>
          </a:xfrm>
          <a:prstGeom prst="rect">
            <a:avLst/>
          </a:prstGeom>
        </p:spPr>
        <p:txBody>
          <a:bodyPr/>
          <a:lstStyle/>
          <a:p>
            <a:fld id="{3C7CD733-A2E7-494C-AA54-F5FC14485DA2}"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a:xfrm>
            <a:off x="457200" y="6356350"/>
            <a:ext cx="2133600" cy="365125"/>
          </a:xfrm>
          <a:prstGeom prst="rect">
            <a:avLst/>
          </a:prstGeom>
        </p:spPr>
        <p:txBody>
          <a:bodyPr/>
          <a:lstStyle/>
          <a:p>
            <a:fld id="{6C13D76B-5EA2-4B22-BCA2-189EDA9EF494}" type="datetimeFigureOut">
              <a:rPr lang="el-GR" smtClean="0"/>
              <a:pPr/>
              <a:t>13/10/2023</a:t>
            </a:fld>
            <a:endParaRPr lang="el-GR"/>
          </a:p>
        </p:txBody>
      </p:sp>
      <p:sp>
        <p:nvSpPr>
          <p:cNvPr id="5" name="4 - Θέση υποσέλιδου"/>
          <p:cNvSpPr>
            <a:spLocks noGrp="1"/>
          </p:cNvSpPr>
          <p:nvPr>
            <p:ph type="ftr" sz="quarter" idx="11"/>
          </p:nvPr>
        </p:nvSpPr>
        <p:spPr>
          <a:xfrm>
            <a:off x="1259632" y="5553236"/>
            <a:ext cx="7236804" cy="365125"/>
          </a:xfrm>
          <a:prstGeom prst="rect">
            <a:avLst/>
          </a:prstGeom>
        </p:spPr>
        <p:txBody>
          <a:bodyPr/>
          <a:lstStyle/>
          <a:p>
            <a:endParaRPr lang="el-GR"/>
          </a:p>
        </p:txBody>
      </p:sp>
      <p:sp>
        <p:nvSpPr>
          <p:cNvPr id="6" name="5 - Θέση αριθμού διαφάνειας"/>
          <p:cNvSpPr>
            <a:spLocks noGrp="1"/>
          </p:cNvSpPr>
          <p:nvPr>
            <p:ph type="sldNum" sz="quarter" idx="12"/>
          </p:nvPr>
        </p:nvSpPr>
        <p:spPr>
          <a:xfrm>
            <a:off x="6553200" y="6356350"/>
            <a:ext cx="2133600" cy="365125"/>
          </a:xfrm>
          <a:prstGeom prst="rect">
            <a:avLst/>
          </a:prstGeom>
        </p:spPr>
        <p:txBody>
          <a:bodyPr/>
          <a:lstStyle/>
          <a:p>
            <a:fld id="{3C7CD733-A2E7-494C-AA54-F5FC14485DA2}"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42260FD7-DDE4-4A34-9976-95283AB4032F}" type="datetimeFigureOut">
              <a:rPr lang="el-GR" smtClean="0"/>
              <a:pPr/>
              <a:t>13/10/2023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8A64A3E-8663-4380-AB58-6BD3C4143073}" type="slidenum">
              <a:rPr lang="el-GR" smtClean="0"/>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42260FD7-DDE4-4A34-9976-95283AB4032F}" type="datetimeFigureOut">
              <a:rPr lang="el-GR" smtClean="0"/>
              <a:pPr/>
              <a:t>13/10/2023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8A64A3E-8663-4380-AB58-6BD3C4143073}" type="slidenum">
              <a:rPr lang="el-GR" smtClean="0"/>
              <a:pPr/>
              <a:t>‹#›</a:t>
            </a:fld>
            <a:endParaRPr 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260FD7-DDE4-4A34-9976-95283AB4032F}" type="datetimeFigureOut">
              <a:rPr lang="el-GR" smtClean="0"/>
              <a:pPr/>
              <a:t>13/10/2023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8A64A3E-8663-4380-AB58-6BD3C4143073}" type="slidenum">
              <a:rPr lang="el-GR" smtClean="0"/>
              <a:pPr/>
              <a:t>‹#›</a:t>
            </a:fld>
            <a:endParaRPr lang="el-G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42260FD7-DDE4-4A34-9976-95283AB4032F}" type="datetimeFigureOut">
              <a:rPr lang="el-GR" smtClean="0"/>
              <a:pPr/>
              <a:t>13/10/2023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8A64A3E-8663-4380-AB58-6BD3C4143073}" type="slidenum">
              <a:rPr lang="el-GR" smtClean="0"/>
              <a:pPr/>
              <a:t>‹#›</a:t>
            </a:fld>
            <a:endParaRPr lang="el-G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42260FD7-DDE4-4A34-9976-95283AB4032F}" type="datetimeFigureOut">
              <a:rPr lang="el-GR" smtClean="0"/>
              <a:pPr/>
              <a:t>13/10/2023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38A64A3E-8663-4380-AB58-6BD3C4143073}" type="slidenum">
              <a:rPr lang="el-GR" smtClean="0"/>
              <a:pPr/>
              <a:t>‹#›</a:t>
            </a:fld>
            <a:endParaRPr lang="el-G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42260FD7-DDE4-4A34-9976-95283AB4032F}" type="datetimeFigureOut">
              <a:rPr lang="el-GR" smtClean="0"/>
              <a:pPr/>
              <a:t>13/10/2023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38A64A3E-8663-4380-AB58-6BD3C4143073}" type="slidenum">
              <a:rPr lang="el-GR" smtClean="0"/>
              <a:pPr/>
              <a:t>‹#›</a:t>
            </a:fld>
            <a:endParaRPr lang="el-G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260FD7-DDE4-4A34-9976-95283AB4032F}" type="datetimeFigureOut">
              <a:rPr lang="el-GR" smtClean="0"/>
              <a:pPr/>
              <a:t>13/10/2023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38A64A3E-8663-4380-AB58-6BD3C4143073}" type="slidenum">
              <a:rPr lang="el-GR" smtClean="0"/>
              <a:pPr/>
              <a:t>‹#›</a:t>
            </a:fld>
            <a:endParaRPr lang="el-G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260FD7-DDE4-4A34-9976-95283AB4032F}" type="datetimeFigureOut">
              <a:rPr lang="el-GR" smtClean="0"/>
              <a:pPr/>
              <a:t>13/10/2023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8A64A3E-8663-4380-AB58-6BD3C4143073}"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22400"/>
            <a:ext cx="8229600" cy="1143000"/>
          </a:xfrm>
        </p:spPr>
        <p:txBody>
          <a:bodyPr/>
          <a:lstStyle/>
          <a:p>
            <a:r>
              <a:rPr lang="el-GR" dirty="0" err="1"/>
              <a:t>Kλικ</a:t>
            </a:r>
            <a:r>
              <a:rPr lang="el-GR" dirty="0"/>
              <a:t> για επεξεργασία του τίτλου</a:t>
            </a:r>
          </a:p>
        </p:txBody>
      </p:sp>
      <p:sp>
        <p:nvSpPr>
          <p:cNvPr id="3" name="2 - Θέση περιεχομένου"/>
          <p:cNvSpPr>
            <a:spLocks noGrp="1"/>
          </p:cNvSpPr>
          <p:nvPr>
            <p:ph idx="1"/>
          </p:nvPr>
        </p:nvSpPr>
        <p:spPr>
          <a:xfrm>
            <a:off x="457200" y="1420784"/>
            <a:ext cx="8229600" cy="4748400"/>
          </a:xfrm>
        </p:spPr>
        <p:txBody>
          <a:bodyPr/>
          <a:lstStyle/>
          <a:p>
            <a:pPr lvl="0"/>
            <a:r>
              <a:rPr lang="el-GR" dirty="0" err="1"/>
              <a:t>Kλικ</a:t>
            </a:r>
            <a:r>
              <a:rPr lang="el-GR" dirty="0"/>
              <a:t> για επεξεργασία των στυλ του υποδείγματος</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7" name="4 - Θέση υποσέλιδου"/>
          <p:cNvSpPr>
            <a:spLocks noGrp="1"/>
          </p:cNvSpPr>
          <p:nvPr>
            <p:ph type="ftr" sz="quarter" idx="3"/>
          </p:nvPr>
        </p:nvSpPr>
        <p:spPr>
          <a:xfrm>
            <a:off x="1331640" y="6345324"/>
            <a:ext cx="723680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dirty="0"/>
              <a:t>Το περιεχόμενο βασίζεται στο βιβλίο: Μ.Ν. </a:t>
            </a:r>
            <a:r>
              <a:rPr lang="el-GR" dirty="0" err="1"/>
              <a:t>Βραχάτης</a:t>
            </a:r>
            <a:r>
              <a:rPr lang="el-GR" dirty="0"/>
              <a:t>, Αριθμητική Ανάλυση, Ελληνικά Γράμματα, Αθήνα 2002</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260FD7-DDE4-4A34-9976-95283AB4032F}" type="datetimeFigureOut">
              <a:rPr lang="el-GR" smtClean="0"/>
              <a:pPr/>
              <a:t>13/10/2023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8A64A3E-8663-4380-AB58-6BD3C4143073}" type="slidenum">
              <a:rPr lang="el-GR" smtClean="0"/>
              <a:pPr/>
              <a:t>‹#›</a:t>
            </a:fld>
            <a:endParaRPr lang="el-G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42260FD7-DDE4-4A34-9976-95283AB4032F}" type="datetimeFigureOut">
              <a:rPr lang="el-GR" smtClean="0"/>
              <a:pPr/>
              <a:t>13/10/2023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8A64A3E-8663-4380-AB58-6BD3C4143073}" type="slidenum">
              <a:rPr lang="el-GR" smtClean="0"/>
              <a:pPr/>
              <a:t>‹#›</a:t>
            </a:fld>
            <a:endParaRPr lang="el-G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42260FD7-DDE4-4A34-9976-95283AB4032F}" type="datetimeFigureOut">
              <a:rPr lang="el-GR" smtClean="0"/>
              <a:pPr/>
              <a:t>13/10/2023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8A64A3E-8663-4380-AB58-6BD3C4143073}"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422000"/>
            <a:ext cx="4038600" cy="474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422000"/>
            <a:ext cx="4038600" cy="474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a:xfrm>
            <a:off x="457200" y="6356350"/>
            <a:ext cx="2133600" cy="365125"/>
          </a:xfrm>
          <a:prstGeom prst="rect">
            <a:avLst/>
          </a:prstGeom>
        </p:spPr>
        <p:txBody>
          <a:bodyPr/>
          <a:lstStyle/>
          <a:p>
            <a:fld id="{6C13D76B-5EA2-4B22-BCA2-189EDA9EF494}" type="datetimeFigureOut">
              <a:rPr lang="el-GR" smtClean="0"/>
              <a:pPr/>
              <a:t>13/10/2023</a:t>
            </a:fld>
            <a:endParaRPr lang="el-GR"/>
          </a:p>
        </p:txBody>
      </p:sp>
      <p:sp>
        <p:nvSpPr>
          <p:cNvPr id="6" name="5 - Θέση υποσέλιδου"/>
          <p:cNvSpPr>
            <a:spLocks noGrp="1"/>
          </p:cNvSpPr>
          <p:nvPr>
            <p:ph type="ftr" sz="quarter" idx="11"/>
          </p:nvPr>
        </p:nvSpPr>
        <p:spPr>
          <a:xfrm>
            <a:off x="1259632" y="5553236"/>
            <a:ext cx="7236804" cy="365125"/>
          </a:xfrm>
          <a:prstGeom prst="rect">
            <a:avLst/>
          </a:prstGeom>
        </p:spPr>
        <p:txBody>
          <a:bodyPr/>
          <a:lstStyle/>
          <a:p>
            <a:endParaRPr lang="el-GR"/>
          </a:p>
        </p:txBody>
      </p:sp>
      <p:sp>
        <p:nvSpPr>
          <p:cNvPr id="7" name="6 - Θέση αριθμού διαφάνειας"/>
          <p:cNvSpPr>
            <a:spLocks noGrp="1"/>
          </p:cNvSpPr>
          <p:nvPr>
            <p:ph type="sldNum" sz="quarter" idx="12"/>
          </p:nvPr>
        </p:nvSpPr>
        <p:spPr>
          <a:xfrm>
            <a:off x="6553200" y="6356350"/>
            <a:ext cx="2133600" cy="365125"/>
          </a:xfrm>
          <a:prstGeom prst="rect">
            <a:avLst/>
          </a:prstGeom>
        </p:spPr>
        <p:txBody>
          <a:bodyPr/>
          <a:lstStyle/>
          <a:p>
            <a:fld id="{3C7CD733-A2E7-494C-AA54-F5FC14485DA2}"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a:xfrm>
            <a:off x="457200" y="6356350"/>
            <a:ext cx="2133600" cy="365125"/>
          </a:xfrm>
          <a:prstGeom prst="rect">
            <a:avLst/>
          </a:prstGeom>
        </p:spPr>
        <p:txBody>
          <a:bodyPr/>
          <a:lstStyle/>
          <a:p>
            <a:fld id="{6C13D76B-5EA2-4B22-BCA2-189EDA9EF494}" type="datetimeFigureOut">
              <a:rPr lang="el-GR" smtClean="0"/>
              <a:pPr/>
              <a:t>13/10/2023</a:t>
            </a:fld>
            <a:endParaRPr lang="el-GR"/>
          </a:p>
        </p:txBody>
      </p:sp>
      <p:sp>
        <p:nvSpPr>
          <p:cNvPr id="8" name="7 - Θέση υποσέλιδου"/>
          <p:cNvSpPr>
            <a:spLocks noGrp="1"/>
          </p:cNvSpPr>
          <p:nvPr>
            <p:ph type="ftr" sz="quarter" idx="11"/>
          </p:nvPr>
        </p:nvSpPr>
        <p:spPr>
          <a:xfrm>
            <a:off x="1259632" y="5553236"/>
            <a:ext cx="7236804" cy="365125"/>
          </a:xfrm>
          <a:prstGeom prst="rect">
            <a:avLst/>
          </a:prstGeom>
        </p:spPr>
        <p:txBody>
          <a:bodyPr/>
          <a:lstStyle/>
          <a:p>
            <a:endParaRPr lang="el-GR"/>
          </a:p>
        </p:txBody>
      </p:sp>
      <p:sp>
        <p:nvSpPr>
          <p:cNvPr id="9" name="8 - Θέση αριθμού διαφάνειας"/>
          <p:cNvSpPr>
            <a:spLocks noGrp="1"/>
          </p:cNvSpPr>
          <p:nvPr>
            <p:ph type="sldNum" sz="quarter" idx="12"/>
          </p:nvPr>
        </p:nvSpPr>
        <p:spPr>
          <a:xfrm>
            <a:off x="6553200" y="6356350"/>
            <a:ext cx="2133600" cy="365125"/>
          </a:xfrm>
          <a:prstGeom prst="rect">
            <a:avLst/>
          </a:prstGeom>
        </p:spPr>
        <p:txBody>
          <a:bodyPr/>
          <a:lstStyle/>
          <a:p>
            <a:fld id="{3C7CD733-A2E7-494C-AA54-F5FC14485DA2}"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a:xfrm>
            <a:off x="457200" y="6356350"/>
            <a:ext cx="2133600" cy="365125"/>
          </a:xfrm>
          <a:prstGeom prst="rect">
            <a:avLst/>
          </a:prstGeom>
        </p:spPr>
        <p:txBody>
          <a:bodyPr/>
          <a:lstStyle/>
          <a:p>
            <a:fld id="{6C13D76B-5EA2-4B22-BCA2-189EDA9EF494}" type="datetimeFigureOut">
              <a:rPr lang="el-GR" smtClean="0"/>
              <a:pPr/>
              <a:t>13/10/2023</a:t>
            </a:fld>
            <a:endParaRPr lang="el-GR"/>
          </a:p>
        </p:txBody>
      </p:sp>
      <p:sp>
        <p:nvSpPr>
          <p:cNvPr id="4" name="3 - Θέση υποσέλιδου"/>
          <p:cNvSpPr>
            <a:spLocks noGrp="1"/>
          </p:cNvSpPr>
          <p:nvPr>
            <p:ph type="ftr" sz="quarter" idx="11"/>
          </p:nvPr>
        </p:nvSpPr>
        <p:spPr>
          <a:xfrm>
            <a:off x="1259632" y="5553236"/>
            <a:ext cx="7236804" cy="365125"/>
          </a:xfrm>
          <a:prstGeom prst="rect">
            <a:avLst/>
          </a:prstGeom>
        </p:spPr>
        <p:txBody>
          <a:bodyPr/>
          <a:lstStyle/>
          <a:p>
            <a:endParaRPr lang="el-GR"/>
          </a:p>
        </p:txBody>
      </p:sp>
      <p:sp>
        <p:nvSpPr>
          <p:cNvPr id="5" name="4 - Θέση αριθμού διαφάνειας"/>
          <p:cNvSpPr>
            <a:spLocks noGrp="1"/>
          </p:cNvSpPr>
          <p:nvPr>
            <p:ph type="sldNum" sz="quarter" idx="12"/>
          </p:nvPr>
        </p:nvSpPr>
        <p:spPr>
          <a:xfrm>
            <a:off x="6553200" y="6356350"/>
            <a:ext cx="2133600" cy="365125"/>
          </a:xfrm>
          <a:prstGeom prst="rect">
            <a:avLst/>
          </a:prstGeom>
        </p:spPr>
        <p:txBody>
          <a:bodyPr/>
          <a:lstStyle/>
          <a:p>
            <a:fld id="{3C7CD733-A2E7-494C-AA54-F5FC14485DA2}"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a:xfrm>
            <a:off x="457200" y="6356350"/>
            <a:ext cx="2133600" cy="365125"/>
          </a:xfrm>
          <a:prstGeom prst="rect">
            <a:avLst/>
          </a:prstGeom>
        </p:spPr>
        <p:txBody>
          <a:bodyPr/>
          <a:lstStyle/>
          <a:p>
            <a:fld id="{6C13D76B-5EA2-4B22-BCA2-189EDA9EF494}" type="datetimeFigureOut">
              <a:rPr lang="el-GR" smtClean="0"/>
              <a:pPr/>
              <a:t>13/10/2023</a:t>
            </a:fld>
            <a:endParaRPr lang="el-GR"/>
          </a:p>
        </p:txBody>
      </p:sp>
      <p:sp>
        <p:nvSpPr>
          <p:cNvPr id="3" name="2 - Θέση υποσέλιδου"/>
          <p:cNvSpPr>
            <a:spLocks noGrp="1"/>
          </p:cNvSpPr>
          <p:nvPr>
            <p:ph type="ftr" sz="quarter" idx="11"/>
          </p:nvPr>
        </p:nvSpPr>
        <p:spPr>
          <a:xfrm>
            <a:off x="1259632" y="5553236"/>
            <a:ext cx="7236804" cy="365125"/>
          </a:xfrm>
          <a:prstGeom prst="rect">
            <a:avLst/>
          </a:prstGeom>
        </p:spPr>
        <p:txBody>
          <a:bodyPr/>
          <a:lstStyle/>
          <a:p>
            <a:endParaRPr lang="el-GR"/>
          </a:p>
        </p:txBody>
      </p:sp>
      <p:sp>
        <p:nvSpPr>
          <p:cNvPr id="4" name="3 - Θέση αριθμού διαφάνειας"/>
          <p:cNvSpPr>
            <a:spLocks noGrp="1"/>
          </p:cNvSpPr>
          <p:nvPr>
            <p:ph type="sldNum" sz="quarter" idx="12"/>
          </p:nvPr>
        </p:nvSpPr>
        <p:spPr>
          <a:xfrm>
            <a:off x="6553200" y="6356350"/>
            <a:ext cx="2133600" cy="365125"/>
          </a:xfrm>
          <a:prstGeom prst="rect">
            <a:avLst/>
          </a:prstGeom>
        </p:spPr>
        <p:txBody>
          <a:bodyPr/>
          <a:lstStyle/>
          <a:p>
            <a:fld id="{3C7CD733-A2E7-494C-AA54-F5FC14485DA2}"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a:xfrm>
            <a:off x="457200" y="6356350"/>
            <a:ext cx="2133600" cy="365125"/>
          </a:xfrm>
          <a:prstGeom prst="rect">
            <a:avLst/>
          </a:prstGeom>
        </p:spPr>
        <p:txBody>
          <a:bodyPr/>
          <a:lstStyle/>
          <a:p>
            <a:fld id="{6C13D76B-5EA2-4B22-BCA2-189EDA9EF494}" type="datetimeFigureOut">
              <a:rPr lang="el-GR" smtClean="0"/>
              <a:pPr/>
              <a:t>13/10/2023</a:t>
            </a:fld>
            <a:endParaRPr lang="el-GR"/>
          </a:p>
        </p:txBody>
      </p:sp>
      <p:sp>
        <p:nvSpPr>
          <p:cNvPr id="6" name="5 - Θέση υποσέλιδου"/>
          <p:cNvSpPr>
            <a:spLocks noGrp="1"/>
          </p:cNvSpPr>
          <p:nvPr>
            <p:ph type="ftr" sz="quarter" idx="11"/>
          </p:nvPr>
        </p:nvSpPr>
        <p:spPr>
          <a:xfrm>
            <a:off x="1259632" y="5553236"/>
            <a:ext cx="7236804" cy="365125"/>
          </a:xfrm>
          <a:prstGeom prst="rect">
            <a:avLst/>
          </a:prstGeom>
        </p:spPr>
        <p:txBody>
          <a:bodyPr/>
          <a:lstStyle/>
          <a:p>
            <a:endParaRPr lang="el-GR"/>
          </a:p>
        </p:txBody>
      </p:sp>
      <p:sp>
        <p:nvSpPr>
          <p:cNvPr id="7" name="6 - Θέση αριθμού διαφάνειας"/>
          <p:cNvSpPr>
            <a:spLocks noGrp="1"/>
          </p:cNvSpPr>
          <p:nvPr>
            <p:ph type="sldNum" sz="quarter" idx="12"/>
          </p:nvPr>
        </p:nvSpPr>
        <p:spPr>
          <a:xfrm>
            <a:off x="6553200" y="6356350"/>
            <a:ext cx="2133600" cy="365125"/>
          </a:xfrm>
          <a:prstGeom prst="rect">
            <a:avLst/>
          </a:prstGeom>
        </p:spPr>
        <p:txBody>
          <a:bodyPr/>
          <a:lstStyle/>
          <a:p>
            <a:fld id="{3C7CD733-A2E7-494C-AA54-F5FC14485DA2}"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a:xfrm>
            <a:off x="457200" y="6356350"/>
            <a:ext cx="2133600" cy="365125"/>
          </a:xfrm>
          <a:prstGeom prst="rect">
            <a:avLst/>
          </a:prstGeom>
        </p:spPr>
        <p:txBody>
          <a:bodyPr/>
          <a:lstStyle/>
          <a:p>
            <a:fld id="{6C13D76B-5EA2-4B22-BCA2-189EDA9EF494}" type="datetimeFigureOut">
              <a:rPr lang="el-GR" smtClean="0"/>
              <a:pPr/>
              <a:t>13/10/2023</a:t>
            </a:fld>
            <a:endParaRPr lang="el-GR"/>
          </a:p>
        </p:txBody>
      </p:sp>
      <p:sp>
        <p:nvSpPr>
          <p:cNvPr id="6" name="5 - Θέση υποσέλιδου"/>
          <p:cNvSpPr>
            <a:spLocks noGrp="1"/>
          </p:cNvSpPr>
          <p:nvPr>
            <p:ph type="ftr" sz="quarter" idx="11"/>
          </p:nvPr>
        </p:nvSpPr>
        <p:spPr>
          <a:xfrm>
            <a:off x="1259632" y="5553236"/>
            <a:ext cx="7236804" cy="365125"/>
          </a:xfrm>
          <a:prstGeom prst="rect">
            <a:avLst/>
          </a:prstGeom>
        </p:spPr>
        <p:txBody>
          <a:bodyPr/>
          <a:lstStyle/>
          <a:p>
            <a:endParaRPr lang="el-GR"/>
          </a:p>
        </p:txBody>
      </p:sp>
      <p:sp>
        <p:nvSpPr>
          <p:cNvPr id="7" name="6 - Θέση αριθμού διαφάνειας"/>
          <p:cNvSpPr>
            <a:spLocks noGrp="1"/>
          </p:cNvSpPr>
          <p:nvPr>
            <p:ph type="sldNum" sz="quarter" idx="12"/>
          </p:nvPr>
        </p:nvSpPr>
        <p:spPr>
          <a:xfrm>
            <a:off x="6553200" y="6356350"/>
            <a:ext cx="2133600" cy="365125"/>
          </a:xfrm>
          <a:prstGeom prst="rect">
            <a:avLst/>
          </a:prstGeom>
        </p:spPr>
        <p:txBody>
          <a:bodyPr/>
          <a:lstStyle/>
          <a:p>
            <a:fld id="{3C7CD733-A2E7-494C-AA54-F5FC14485DA2}"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name="Bitmap Image" r:id="rId13" imgW="3048426" imgH="2029108" progId="PBrush">
                  <p:embed/>
                </p:oleObj>
              </mc:Choice>
              <mc:Fallback>
                <p:oleObj name="Bitmap Image" r:id="rId13" imgW="3048426" imgH="2029108" progId="PBrush">
                  <p:embed/>
                  <p:pic>
                    <p:nvPicPr>
                      <p:cNvPr id="0" name="Picture 2"/>
                      <p:cNvPicPr>
                        <a:picLocks noChangeAspect="1" noChangeArrowheads="1"/>
                      </p:cNvPicPr>
                      <p:nvPr/>
                    </p:nvPicPr>
                    <p:blipFill>
                      <a:blip r:embed="rId14">
                        <a:lum bright="70000" contrast="-70000"/>
                        <a:graysc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1 - Θέση τίτλου"/>
          <p:cNvSpPr>
            <a:spLocks noGrp="1"/>
          </p:cNvSpPr>
          <p:nvPr>
            <p:ph type="title"/>
          </p:nvPr>
        </p:nvSpPr>
        <p:spPr>
          <a:xfrm>
            <a:off x="457200" y="121564"/>
            <a:ext cx="8229600" cy="1143000"/>
          </a:xfrm>
          <a:prstGeom prst="rect">
            <a:avLst/>
          </a:prstGeom>
        </p:spPr>
        <p:txBody>
          <a:bodyPr vert="horz" lIns="91440" tIns="45720" rIns="91440" bIns="45720" rtlCol="0" anchor="ctr">
            <a:normAutofit/>
          </a:bodyPr>
          <a:lstStyle/>
          <a:p>
            <a:r>
              <a:rPr lang="el-GR" dirty="0" err="1"/>
              <a:t>Kλικ</a:t>
            </a:r>
            <a:r>
              <a:rPr lang="el-GR" dirty="0"/>
              <a:t> για επεξεργασία του τίτλου</a:t>
            </a:r>
          </a:p>
        </p:txBody>
      </p:sp>
      <p:sp>
        <p:nvSpPr>
          <p:cNvPr id="3" name="2 - Θέση κειμένου"/>
          <p:cNvSpPr>
            <a:spLocks noGrp="1"/>
          </p:cNvSpPr>
          <p:nvPr>
            <p:ph type="body" idx="1"/>
          </p:nvPr>
        </p:nvSpPr>
        <p:spPr>
          <a:xfrm>
            <a:off x="457200" y="1420785"/>
            <a:ext cx="8229600" cy="4746690"/>
          </a:xfrm>
          <a:prstGeom prst="rect">
            <a:avLst/>
          </a:prstGeom>
        </p:spPr>
        <p:txBody>
          <a:bodyPr vert="horz" lIns="91440" tIns="45720" rIns="91440" bIns="45720" rtlCol="0">
            <a:normAutofit/>
          </a:bodyPr>
          <a:lstStyle/>
          <a:p>
            <a:pPr lvl="0"/>
            <a:r>
              <a:rPr lang="el-GR" dirty="0"/>
              <a:t>Kλικ για επεξεργασία των στυλ του υποδείγματος</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9" name="Picture 4" descr="medlab_logo"/>
          <p:cNvPicPr>
            <a:picLocks noChangeAspect="1" noChangeArrowheads="1"/>
          </p:cNvPicPr>
          <p:nvPr userDrawn="1"/>
        </p:nvPicPr>
        <p:blipFill>
          <a:blip r:embed="rId15" cstate="print"/>
          <a:srcRect/>
          <a:stretch>
            <a:fillRect/>
          </a:stretch>
        </p:blipFill>
        <p:spPr bwMode="auto">
          <a:xfrm>
            <a:off x="107950" y="6269038"/>
            <a:ext cx="1079500" cy="544512"/>
          </a:xfrm>
          <a:prstGeom prst="rect">
            <a:avLst/>
          </a:prstGeom>
          <a:noFill/>
        </p:spPr>
      </p:pic>
      <p:sp>
        <p:nvSpPr>
          <p:cNvPr id="10" name="Line 3"/>
          <p:cNvSpPr>
            <a:spLocks noChangeShapeType="1"/>
          </p:cNvSpPr>
          <p:nvPr userDrawn="1"/>
        </p:nvSpPr>
        <p:spPr bwMode="auto">
          <a:xfrm>
            <a:off x="107950" y="6237288"/>
            <a:ext cx="8964613" cy="0"/>
          </a:xfrm>
          <a:prstGeom prst="line">
            <a:avLst/>
          </a:prstGeom>
          <a:noFill/>
          <a:ln w="22225">
            <a:solidFill>
              <a:srgbClr val="1C3EEA"/>
            </a:solidFill>
            <a:round/>
            <a:headEnd/>
            <a:tailEnd/>
          </a:ln>
          <a:effectLst>
            <a:outerShdw dist="107763" dir="13500000" algn="ctr" rotWithShape="0">
              <a:schemeClr val="bg2">
                <a:alpha val="50000"/>
              </a:schemeClr>
            </a:outerShdw>
          </a:effectLst>
        </p:spPr>
        <p:txBody>
          <a:bodyPr/>
          <a:lstStyle/>
          <a:p>
            <a:endParaRPr lang="el-GR"/>
          </a:p>
        </p:txBody>
      </p:sp>
      <p:sp>
        <p:nvSpPr>
          <p:cNvPr id="11" name="TextBox 10"/>
          <p:cNvSpPr txBox="1"/>
          <p:nvPr userDrawn="1"/>
        </p:nvSpPr>
        <p:spPr>
          <a:xfrm>
            <a:off x="1295636" y="6402794"/>
            <a:ext cx="7596844" cy="276999"/>
          </a:xfrm>
          <a:prstGeom prst="rect">
            <a:avLst/>
          </a:prstGeom>
          <a:noFill/>
        </p:spPr>
        <p:txBody>
          <a:bodyPr wrap="square" rtlCol="0">
            <a:spAutoFit/>
          </a:bodyPr>
          <a:lstStyle/>
          <a:p>
            <a:r>
              <a:rPr lang="el-GR" sz="1200" dirty="0"/>
              <a:t>Το</a:t>
            </a:r>
            <a:r>
              <a:rPr lang="el-GR" sz="1200" baseline="0" dirty="0"/>
              <a:t> περιεχόμενο βασίζεται στο βιβλίο: Μ.Ν. </a:t>
            </a:r>
            <a:r>
              <a:rPr lang="el-GR" sz="1200" baseline="0" dirty="0" err="1"/>
              <a:t>Βραχάτης</a:t>
            </a:r>
            <a:r>
              <a:rPr lang="el-GR" sz="1200" baseline="0" dirty="0"/>
              <a:t>, Αριθμητική Ανάλυση, Κλειδάριθμος, 2012.</a:t>
            </a:r>
            <a:endParaRPr lang="en-GB" sz="12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260FD7-DDE4-4A34-9976-95283AB4032F}" type="datetimeFigureOut">
              <a:rPr lang="el-GR" smtClean="0"/>
              <a:pPr/>
              <a:t>13/10/2023</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A64A3E-8663-4380-AB58-6BD3C4143073}"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687.png"/><Relationship Id="rId2" Type="http://schemas.openxmlformats.org/officeDocument/2006/relationships/notesSlide" Target="../notesSlides/notesSlide100.xml"/><Relationship Id="rId1" Type="http://schemas.openxmlformats.org/officeDocument/2006/relationships/slideLayout" Target="../slideLayouts/slideLayout2.xml"/><Relationship Id="rId5" Type="http://schemas.openxmlformats.org/officeDocument/2006/relationships/image" Target="../media/image688.wmf"/><Relationship Id="rId4" Type="http://schemas.openxmlformats.org/officeDocument/2006/relationships/oleObject" Target="../embeddings/oleObject675.bin"/></Relationships>
</file>

<file path=ppt/slides/_rels/slide101.xml.rels><?xml version="1.0" encoding="UTF-8" standalone="yes"?>
<Relationships xmlns="http://schemas.openxmlformats.org/package/2006/relationships"><Relationship Id="rId8" Type="http://schemas.openxmlformats.org/officeDocument/2006/relationships/oleObject" Target="../embeddings/oleObject678.bin"/><Relationship Id="rId3" Type="http://schemas.openxmlformats.org/officeDocument/2006/relationships/oleObject" Target="../embeddings/oleObject676.bin"/><Relationship Id="rId7" Type="http://schemas.openxmlformats.org/officeDocument/2006/relationships/image" Target="../media/image691.wmf"/><Relationship Id="rId2" Type="http://schemas.openxmlformats.org/officeDocument/2006/relationships/notesSlide" Target="../notesSlides/notesSlide101.xml"/><Relationship Id="rId1" Type="http://schemas.openxmlformats.org/officeDocument/2006/relationships/slideLayout" Target="../slideLayouts/slideLayout2.xml"/><Relationship Id="rId6" Type="http://schemas.openxmlformats.org/officeDocument/2006/relationships/oleObject" Target="../embeddings/oleObject677.bin"/><Relationship Id="rId5" Type="http://schemas.openxmlformats.org/officeDocument/2006/relationships/image" Target="../media/image690.png"/><Relationship Id="rId4" Type="http://schemas.openxmlformats.org/officeDocument/2006/relationships/image" Target="../media/image689.wmf"/><Relationship Id="rId9" Type="http://schemas.openxmlformats.org/officeDocument/2006/relationships/image" Target="../media/image692.wmf"/></Relationships>
</file>

<file path=ppt/slides/_rels/slide102.xml.rels><?xml version="1.0" encoding="UTF-8" standalone="yes"?>
<Relationships xmlns="http://schemas.openxmlformats.org/package/2006/relationships"><Relationship Id="rId8" Type="http://schemas.openxmlformats.org/officeDocument/2006/relationships/image" Target="../media/image695.wmf"/><Relationship Id="rId3" Type="http://schemas.openxmlformats.org/officeDocument/2006/relationships/oleObject" Target="../embeddings/oleObject679.bin"/><Relationship Id="rId7" Type="http://schemas.openxmlformats.org/officeDocument/2006/relationships/oleObject" Target="../embeddings/oleObject681.bin"/><Relationship Id="rId2" Type="http://schemas.openxmlformats.org/officeDocument/2006/relationships/notesSlide" Target="../notesSlides/notesSlide102.xml"/><Relationship Id="rId1" Type="http://schemas.openxmlformats.org/officeDocument/2006/relationships/slideLayout" Target="../slideLayouts/slideLayout2.xml"/><Relationship Id="rId6" Type="http://schemas.openxmlformats.org/officeDocument/2006/relationships/image" Target="../media/image694.wmf"/><Relationship Id="rId11" Type="http://schemas.openxmlformats.org/officeDocument/2006/relationships/image" Target="../media/image697.png"/><Relationship Id="rId5" Type="http://schemas.openxmlformats.org/officeDocument/2006/relationships/oleObject" Target="../embeddings/oleObject680.bin"/><Relationship Id="rId10" Type="http://schemas.openxmlformats.org/officeDocument/2006/relationships/image" Target="../media/image696.wmf"/><Relationship Id="rId4" Type="http://schemas.openxmlformats.org/officeDocument/2006/relationships/image" Target="../media/image693.wmf"/><Relationship Id="rId9" Type="http://schemas.openxmlformats.org/officeDocument/2006/relationships/oleObject" Target="../embeddings/oleObject682.bin"/></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683.bin"/><Relationship Id="rId2" Type="http://schemas.openxmlformats.org/officeDocument/2006/relationships/notesSlide" Target="../notesSlides/notesSlide103.xml"/><Relationship Id="rId1" Type="http://schemas.openxmlformats.org/officeDocument/2006/relationships/slideLayout" Target="../slideLayouts/slideLayout2.xml"/><Relationship Id="rId6" Type="http://schemas.openxmlformats.org/officeDocument/2006/relationships/image" Target="../media/image699.wmf"/><Relationship Id="rId5" Type="http://schemas.openxmlformats.org/officeDocument/2006/relationships/oleObject" Target="../embeddings/oleObject684.bin"/><Relationship Id="rId4" Type="http://schemas.openxmlformats.org/officeDocument/2006/relationships/image" Target="../media/image698.wmf"/></Relationships>
</file>

<file path=ppt/slides/_rels/slide104.xml.rels><?xml version="1.0" encoding="UTF-8" standalone="yes"?>
<Relationships xmlns="http://schemas.openxmlformats.org/package/2006/relationships"><Relationship Id="rId8" Type="http://schemas.openxmlformats.org/officeDocument/2006/relationships/oleObject" Target="../embeddings/oleObject687.bin"/><Relationship Id="rId13" Type="http://schemas.openxmlformats.org/officeDocument/2006/relationships/image" Target="../media/image705.wmf"/><Relationship Id="rId18" Type="http://schemas.openxmlformats.org/officeDocument/2006/relationships/oleObject" Target="../embeddings/oleObject692.bin"/><Relationship Id="rId3" Type="http://schemas.openxmlformats.org/officeDocument/2006/relationships/oleObject" Target="../embeddings/oleObject685.bin"/><Relationship Id="rId21" Type="http://schemas.openxmlformats.org/officeDocument/2006/relationships/image" Target="../media/image709.wmf"/><Relationship Id="rId7" Type="http://schemas.openxmlformats.org/officeDocument/2006/relationships/image" Target="../media/image702.png"/><Relationship Id="rId12" Type="http://schemas.openxmlformats.org/officeDocument/2006/relationships/oleObject" Target="../embeddings/oleObject689.bin"/><Relationship Id="rId17" Type="http://schemas.openxmlformats.org/officeDocument/2006/relationships/image" Target="../media/image707.wmf"/><Relationship Id="rId2" Type="http://schemas.openxmlformats.org/officeDocument/2006/relationships/notesSlide" Target="../notesSlides/notesSlide104.xml"/><Relationship Id="rId16" Type="http://schemas.openxmlformats.org/officeDocument/2006/relationships/oleObject" Target="../embeddings/oleObject691.bin"/><Relationship Id="rId20" Type="http://schemas.openxmlformats.org/officeDocument/2006/relationships/oleObject" Target="../embeddings/oleObject693.bin"/><Relationship Id="rId1" Type="http://schemas.openxmlformats.org/officeDocument/2006/relationships/slideLayout" Target="../slideLayouts/slideLayout2.xml"/><Relationship Id="rId6" Type="http://schemas.openxmlformats.org/officeDocument/2006/relationships/image" Target="../media/image701.wmf"/><Relationship Id="rId11" Type="http://schemas.openxmlformats.org/officeDocument/2006/relationships/image" Target="../media/image704.wmf"/><Relationship Id="rId5" Type="http://schemas.openxmlformats.org/officeDocument/2006/relationships/oleObject" Target="../embeddings/oleObject686.bin"/><Relationship Id="rId15" Type="http://schemas.openxmlformats.org/officeDocument/2006/relationships/image" Target="../media/image706.wmf"/><Relationship Id="rId10" Type="http://schemas.openxmlformats.org/officeDocument/2006/relationships/oleObject" Target="../embeddings/oleObject688.bin"/><Relationship Id="rId19" Type="http://schemas.openxmlformats.org/officeDocument/2006/relationships/image" Target="../media/image708.wmf"/><Relationship Id="rId4" Type="http://schemas.openxmlformats.org/officeDocument/2006/relationships/image" Target="../media/image700.wmf"/><Relationship Id="rId9" Type="http://schemas.openxmlformats.org/officeDocument/2006/relationships/image" Target="../media/image703.wmf"/><Relationship Id="rId14" Type="http://schemas.openxmlformats.org/officeDocument/2006/relationships/oleObject" Target="../embeddings/oleObject690.bin"/><Relationship Id="rId22" Type="http://schemas.openxmlformats.org/officeDocument/2006/relationships/image" Target="../media/image710.png"/></Relationships>
</file>

<file path=ppt/slides/_rels/slide105.xml.rels><?xml version="1.0" encoding="UTF-8" standalone="yes"?>
<Relationships xmlns="http://schemas.openxmlformats.org/package/2006/relationships"><Relationship Id="rId8" Type="http://schemas.openxmlformats.org/officeDocument/2006/relationships/image" Target="../media/image713.wmf"/><Relationship Id="rId3" Type="http://schemas.openxmlformats.org/officeDocument/2006/relationships/oleObject" Target="../embeddings/oleObject694.bin"/><Relationship Id="rId7" Type="http://schemas.openxmlformats.org/officeDocument/2006/relationships/oleObject" Target="../embeddings/oleObject696.bin"/><Relationship Id="rId12" Type="http://schemas.openxmlformats.org/officeDocument/2006/relationships/image" Target="../media/image715.wmf"/><Relationship Id="rId2" Type="http://schemas.openxmlformats.org/officeDocument/2006/relationships/notesSlide" Target="../notesSlides/notesSlide105.xml"/><Relationship Id="rId1" Type="http://schemas.openxmlformats.org/officeDocument/2006/relationships/slideLayout" Target="../slideLayouts/slideLayout2.xml"/><Relationship Id="rId6" Type="http://schemas.openxmlformats.org/officeDocument/2006/relationships/image" Target="../media/image712.wmf"/><Relationship Id="rId11" Type="http://schemas.openxmlformats.org/officeDocument/2006/relationships/oleObject" Target="../embeddings/oleObject698.bin"/><Relationship Id="rId5" Type="http://schemas.openxmlformats.org/officeDocument/2006/relationships/oleObject" Target="../embeddings/oleObject695.bin"/><Relationship Id="rId10" Type="http://schemas.openxmlformats.org/officeDocument/2006/relationships/image" Target="../media/image714.wmf"/><Relationship Id="rId4" Type="http://schemas.openxmlformats.org/officeDocument/2006/relationships/image" Target="../media/image711.wmf"/><Relationship Id="rId9" Type="http://schemas.openxmlformats.org/officeDocument/2006/relationships/oleObject" Target="../embeddings/oleObject697.bin"/></Relationships>
</file>

<file path=ppt/slides/_rels/slide106.xml.rels><?xml version="1.0" encoding="UTF-8" standalone="yes"?>
<Relationships xmlns="http://schemas.openxmlformats.org/package/2006/relationships"><Relationship Id="rId8" Type="http://schemas.openxmlformats.org/officeDocument/2006/relationships/image" Target="../media/image718.wmf"/><Relationship Id="rId13" Type="http://schemas.openxmlformats.org/officeDocument/2006/relationships/oleObject" Target="../embeddings/oleObject704.bin"/><Relationship Id="rId18" Type="http://schemas.openxmlformats.org/officeDocument/2006/relationships/image" Target="../media/image723.wmf"/><Relationship Id="rId3" Type="http://schemas.openxmlformats.org/officeDocument/2006/relationships/oleObject" Target="../embeddings/oleObject699.bin"/><Relationship Id="rId7" Type="http://schemas.openxmlformats.org/officeDocument/2006/relationships/oleObject" Target="../embeddings/oleObject701.bin"/><Relationship Id="rId12" Type="http://schemas.openxmlformats.org/officeDocument/2006/relationships/image" Target="../media/image720.wmf"/><Relationship Id="rId17" Type="http://schemas.openxmlformats.org/officeDocument/2006/relationships/oleObject" Target="../embeddings/oleObject706.bin"/><Relationship Id="rId2" Type="http://schemas.openxmlformats.org/officeDocument/2006/relationships/notesSlide" Target="../notesSlides/notesSlide106.xml"/><Relationship Id="rId16" Type="http://schemas.openxmlformats.org/officeDocument/2006/relationships/image" Target="../media/image722.wmf"/><Relationship Id="rId20" Type="http://schemas.openxmlformats.org/officeDocument/2006/relationships/image" Target="../media/image724.wmf"/><Relationship Id="rId1" Type="http://schemas.openxmlformats.org/officeDocument/2006/relationships/slideLayout" Target="../slideLayouts/slideLayout2.xml"/><Relationship Id="rId6" Type="http://schemas.openxmlformats.org/officeDocument/2006/relationships/image" Target="../media/image717.wmf"/><Relationship Id="rId11" Type="http://schemas.openxmlformats.org/officeDocument/2006/relationships/oleObject" Target="../embeddings/oleObject703.bin"/><Relationship Id="rId5" Type="http://schemas.openxmlformats.org/officeDocument/2006/relationships/oleObject" Target="../embeddings/oleObject700.bin"/><Relationship Id="rId15" Type="http://schemas.openxmlformats.org/officeDocument/2006/relationships/oleObject" Target="../embeddings/oleObject705.bin"/><Relationship Id="rId10" Type="http://schemas.openxmlformats.org/officeDocument/2006/relationships/image" Target="../media/image719.wmf"/><Relationship Id="rId19" Type="http://schemas.openxmlformats.org/officeDocument/2006/relationships/oleObject" Target="../embeddings/oleObject707.bin"/><Relationship Id="rId4" Type="http://schemas.openxmlformats.org/officeDocument/2006/relationships/image" Target="../media/image716.wmf"/><Relationship Id="rId9" Type="http://schemas.openxmlformats.org/officeDocument/2006/relationships/oleObject" Target="../embeddings/oleObject702.bin"/><Relationship Id="rId14" Type="http://schemas.openxmlformats.org/officeDocument/2006/relationships/image" Target="../media/image721.wmf"/></Relationships>
</file>

<file path=ppt/slides/_rels/slide107.xml.rels><?xml version="1.0" encoding="UTF-8" standalone="yes"?>
<Relationships xmlns="http://schemas.openxmlformats.org/package/2006/relationships"><Relationship Id="rId8" Type="http://schemas.openxmlformats.org/officeDocument/2006/relationships/image" Target="../media/image727.wmf"/><Relationship Id="rId3" Type="http://schemas.openxmlformats.org/officeDocument/2006/relationships/oleObject" Target="../embeddings/oleObject708.bin"/><Relationship Id="rId7" Type="http://schemas.openxmlformats.org/officeDocument/2006/relationships/oleObject" Target="../embeddings/oleObject710.bin"/><Relationship Id="rId2" Type="http://schemas.openxmlformats.org/officeDocument/2006/relationships/notesSlide" Target="../notesSlides/notesSlide107.xml"/><Relationship Id="rId1" Type="http://schemas.openxmlformats.org/officeDocument/2006/relationships/slideLayout" Target="../slideLayouts/slideLayout2.xml"/><Relationship Id="rId6" Type="http://schemas.openxmlformats.org/officeDocument/2006/relationships/image" Target="../media/image726.wmf"/><Relationship Id="rId5" Type="http://schemas.openxmlformats.org/officeDocument/2006/relationships/oleObject" Target="../embeddings/oleObject709.bin"/><Relationship Id="rId10" Type="http://schemas.openxmlformats.org/officeDocument/2006/relationships/image" Target="../media/image728.wmf"/><Relationship Id="rId4" Type="http://schemas.openxmlformats.org/officeDocument/2006/relationships/image" Target="../media/image725.wmf"/><Relationship Id="rId9" Type="http://schemas.openxmlformats.org/officeDocument/2006/relationships/oleObject" Target="../embeddings/oleObject711.bin"/></Relationships>
</file>

<file path=ppt/slides/_rels/slide108.xml.rels><?xml version="1.0" encoding="UTF-8" standalone="yes"?>
<Relationships xmlns="http://schemas.openxmlformats.org/package/2006/relationships"><Relationship Id="rId3" Type="http://schemas.openxmlformats.org/officeDocument/2006/relationships/image" Target="../media/image729.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712.bin"/><Relationship Id="rId2" Type="http://schemas.openxmlformats.org/officeDocument/2006/relationships/notesSlide" Target="../notesSlides/notesSlide109.xml"/><Relationship Id="rId1" Type="http://schemas.openxmlformats.org/officeDocument/2006/relationships/slideLayout" Target="../slideLayouts/slideLayout2.xml"/><Relationship Id="rId6" Type="http://schemas.openxmlformats.org/officeDocument/2006/relationships/image" Target="../media/image731.wmf"/><Relationship Id="rId5" Type="http://schemas.openxmlformats.org/officeDocument/2006/relationships/oleObject" Target="../embeddings/oleObject713.bin"/><Relationship Id="rId4" Type="http://schemas.openxmlformats.org/officeDocument/2006/relationships/image" Target="../media/image730.wmf"/></Relationships>
</file>

<file path=ppt/slides/_rels/slide11.xml.rels><?xml version="1.0" encoding="UTF-8" standalone="yes"?>
<Relationships xmlns="http://schemas.openxmlformats.org/package/2006/relationships"><Relationship Id="rId13" Type="http://schemas.openxmlformats.org/officeDocument/2006/relationships/oleObject" Target="../embeddings/oleObject47.bin"/><Relationship Id="rId18" Type="http://schemas.openxmlformats.org/officeDocument/2006/relationships/image" Target="../media/image51.wmf"/><Relationship Id="rId26" Type="http://schemas.openxmlformats.org/officeDocument/2006/relationships/image" Target="../media/image55.wmf"/><Relationship Id="rId39" Type="http://schemas.openxmlformats.org/officeDocument/2006/relationships/oleObject" Target="../embeddings/oleObject60.bin"/><Relationship Id="rId21" Type="http://schemas.openxmlformats.org/officeDocument/2006/relationships/oleObject" Target="../embeddings/oleObject51.bin"/><Relationship Id="rId34" Type="http://schemas.openxmlformats.org/officeDocument/2006/relationships/image" Target="../media/image59.wmf"/><Relationship Id="rId42" Type="http://schemas.openxmlformats.org/officeDocument/2006/relationships/image" Target="../media/image63.wmf"/><Relationship Id="rId7" Type="http://schemas.openxmlformats.org/officeDocument/2006/relationships/oleObject" Target="../embeddings/oleObject44.bin"/><Relationship Id="rId2" Type="http://schemas.openxmlformats.org/officeDocument/2006/relationships/notesSlide" Target="../notesSlides/notesSlide11.xml"/><Relationship Id="rId16" Type="http://schemas.openxmlformats.org/officeDocument/2006/relationships/image" Target="../media/image50.wmf"/><Relationship Id="rId20" Type="http://schemas.openxmlformats.org/officeDocument/2006/relationships/image" Target="../media/image52.wmf"/><Relationship Id="rId29" Type="http://schemas.openxmlformats.org/officeDocument/2006/relationships/oleObject" Target="../embeddings/oleObject55.bin"/><Relationship Id="rId41" Type="http://schemas.openxmlformats.org/officeDocument/2006/relationships/oleObject" Target="../embeddings/oleObject61.bin"/><Relationship Id="rId1" Type="http://schemas.openxmlformats.org/officeDocument/2006/relationships/slideLayout" Target="../slideLayouts/slideLayout2.xml"/><Relationship Id="rId6" Type="http://schemas.openxmlformats.org/officeDocument/2006/relationships/image" Target="../media/image45.wmf"/><Relationship Id="rId11" Type="http://schemas.openxmlformats.org/officeDocument/2006/relationships/oleObject" Target="../embeddings/oleObject46.bin"/><Relationship Id="rId24" Type="http://schemas.openxmlformats.org/officeDocument/2006/relationships/image" Target="../media/image54.wmf"/><Relationship Id="rId32" Type="http://schemas.openxmlformats.org/officeDocument/2006/relationships/image" Target="../media/image58.wmf"/><Relationship Id="rId37" Type="http://schemas.openxmlformats.org/officeDocument/2006/relationships/oleObject" Target="../embeddings/oleObject59.bin"/><Relationship Id="rId40" Type="http://schemas.openxmlformats.org/officeDocument/2006/relationships/image" Target="../media/image62.wmf"/><Relationship Id="rId5" Type="http://schemas.openxmlformats.org/officeDocument/2006/relationships/oleObject" Target="../embeddings/oleObject43.bin"/><Relationship Id="rId15" Type="http://schemas.openxmlformats.org/officeDocument/2006/relationships/oleObject" Target="../embeddings/oleObject48.bin"/><Relationship Id="rId23" Type="http://schemas.openxmlformats.org/officeDocument/2006/relationships/oleObject" Target="../embeddings/oleObject52.bin"/><Relationship Id="rId28" Type="http://schemas.openxmlformats.org/officeDocument/2006/relationships/image" Target="../media/image56.wmf"/><Relationship Id="rId36" Type="http://schemas.openxmlformats.org/officeDocument/2006/relationships/image" Target="../media/image60.wmf"/><Relationship Id="rId10" Type="http://schemas.openxmlformats.org/officeDocument/2006/relationships/image" Target="../media/image47.wmf"/><Relationship Id="rId19" Type="http://schemas.openxmlformats.org/officeDocument/2006/relationships/oleObject" Target="../embeddings/oleObject50.bin"/><Relationship Id="rId31" Type="http://schemas.openxmlformats.org/officeDocument/2006/relationships/oleObject" Target="../embeddings/oleObject56.bin"/><Relationship Id="rId4" Type="http://schemas.openxmlformats.org/officeDocument/2006/relationships/image" Target="../media/image44.wmf"/><Relationship Id="rId9" Type="http://schemas.openxmlformats.org/officeDocument/2006/relationships/oleObject" Target="../embeddings/oleObject45.bin"/><Relationship Id="rId14" Type="http://schemas.openxmlformats.org/officeDocument/2006/relationships/image" Target="../media/image49.wmf"/><Relationship Id="rId22" Type="http://schemas.openxmlformats.org/officeDocument/2006/relationships/image" Target="../media/image53.wmf"/><Relationship Id="rId27" Type="http://schemas.openxmlformats.org/officeDocument/2006/relationships/oleObject" Target="../embeddings/oleObject54.bin"/><Relationship Id="rId30" Type="http://schemas.openxmlformats.org/officeDocument/2006/relationships/image" Target="../media/image57.wmf"/><Relationship Id="rId35" Type="http://schemas.openxmlformats.org/officeDocument/2006/relationships/oleObject" Target="../embeddings/oleObject58.bin"/><Relationship Id="rId8" Type="http://schemas.openxmlformats.org/officeDocument/2006/relationships/image" Target="../media/image46.wmf"/><Relationship Id="rId3" Type="http://schemas.openxmlformats.org/officeDocument/2006/relationships/oleObject" Target="../embeddings/oleObject42.bin"/><Relationship Id="rId12" Type="http://schemas.openxmlformats.org/officeDocument/2006/relationships/image" Target="../media/image48.wmf"/><Relationship Id="rId17" Type="http://schemas.openxmlformats.org/officeDocument/2006/relationships/oleObject" Target="../embeddings/oleObject49.bin"/><Relationship Id="rId25" Type="http://schemas.openxmlformats.org/officeDocument/2006/relationships/oleObject" Target="../embeddings/oleObject53.bin"/><Relationship Id="rId33" Type="http://schemas.openxmlformats.org/officeDocument/2006/relationships/oleObject" Target="../embeddings/oleObject57.bin"/><Relationship Id="rId38" Type="http://schemas.openxmlformats.org/officeDocument/2006/relationships/image" Target="../media/image61.wmf"/></Relationships>
</file>

<file path=ppt/slides/_rels/slide110.xml.rels><?xml version="1.0" encoding="UTF-8" standalone="yes"?>
<Relationships xmlns="http://schemas.openxmlformats.org/package/2006/relationships"><Relationship Id="rId3" Type="http://schemas.openxmlformats.org/officeDocument/2006/relationships/image" Target="../media/image732.pn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8" Type="http://schemas.openxmlformats.org/officeDocument/2006/relationships/image" Target="../media/image735.wmf"/><Relationship Id="rId3" Type="http://schemas.openxmlformats.org/officeDocument/2006/relationships/oleObject" Target="../embeddings/oleObject714.bin"/><Relationship Id="rId7" Type="http://schemas.openxmlformats.org/officeDocument/2006/relationships/oleObject" Target="../embeddings/oleObject716.bin"/><Relationship Id="rId2" Type="http://schemas.openxmlformats.org/officeDocument/2006/relationships/notesSlide" Target="../notesSlides/notesSlide111.xml"/><Relationship Id="rId1" Type="http://schemas.openxmlformats.org/officeDocument/2006/relationships/slideLayout" Target="../slideLayouts/slideLayout2.xml"/><Relationship Id="rId6" Type="http://schemas.openxmlformats.org/officeDocument/2006/relationships/image" Target="../media/image734.wmf"/><Relationship Id="rId5" Type="http://schemas.openxmlformats.org/officeDocument/2006/relationships/oleObject" Target="../embeddings/oleObject715.bin"/><Relationship Id="rId4" Type="http://schemas.openxmlformats.org/officeDocument/2006/relationships/image" Target="../media/image733.wmf"/></Relationships>
</file>

<file path=ppt/slides/_rels/slide112.xml.rels><?xml version="1.0" encoding="UTF-8" standalone="yes"?>
<Relationships xmlns="http://schemas.openxmlformats.org/package/2006/relationships"><Relationship Id="rId3" Type="http://schemas.openxmlformats.org/officeDocument/2006/relationships/image" Target="../media/image736.pn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8" Type="http://schemas.openxmlformats.org/officeDocument/2006/relationships/image" Target="../media/image739.wmf"/><Relationship Id="rId3" Type="http://schemas.openxmlformats.org/officeDocument/2006/relationships/oleObject" Target="../embeddings/oleObject717.bin"/><Relationship Id="rId7" Type="http://schemas.openxmlformats.org/officeDocument/2006/relationships/oleObject" Target="../embeddings/oleObject719.bin"/><Relationship Id="rId2" Type="http://schemas.openxmlformats.org/officeDocument/2006/relationships/notesSlide" Target="../notesSlides/notesSlide113.xml"/><Relationship Id="rId1" Type="http://schemas.openxmlformats.org/officeDocument/2006/relationships/slideLayout" Target="../slideLayouts/slideLayout2.xml"/><Relationship Id="rId6" Type="http://schemas.openxmlformats.org/officeDocument/2006/relationships/image" Target="../media/image738.wmf"/><Relationship Id="rId5" Type="http://schemas.openxmlformats.org/officeDocument/2006/relationships/oleObject" Target="../embeddings/oleObject718.bin"/><Relationship Id="rId10" Type="http://schemas.openxmlformats.org/officeDocument/2006/relationships/image" Target="../media/image740.wmf"/><Relationship Id="rId4" Type="http://schemas.openxmlformats.org/officeDocument/2006/relationships/image" Target="../media/image737.wmf"/><Relationship Id="rId9" Type="http://schemas.openxmlformats.org/officeDocument/2006/relationships/oleObject" Target="../embeddings/oleObject720.bin"/></Relationships>
</file>

<file path=ppt/slides/_rels/slide114.xml.rels><?xml version="1.0" encoding="UTF-8" standalone="yes"?>
<Relationships xmlns="http://schemas.openxmlformats.org/package/2006/relationships"><Relationship Id="rId8" Type="http://schemas.openxmlformats.org/officeDocument/2006/relationships/oleObject" Target="../embeddings/oleObject723.bin"/><Relationship Id="rId13" Type="http://schemas.openxmlformats.org/officeDocument/2006/relationships/image" Target="../media/image746.wmf"/><Relationship Id="rId18" Type="http://schemas.openxmlformats.org/officeDocument/2006/relationships/oleObject" Target="../embeddings/oleObject728.bin"/><Relationship Id="rId26" Type="http://schemas.openxmlformats.org/officeDocument/2006/relationships/oleObject" Target="../embeddings/oleObject733.bin"/><Relationship Id="rId3" Type="http://schemas.openxmlformats.org/officeDocument/2006/relationships/image" Target="../media/image741.png"/><Relationship Id="rId21" Type="http://schemas.openxmlformats.org/officeDocument/2006/relationships/image" Target="../media/image750.wmf"/><Relationship Id="rId7" Type="http://schemas.openxmlformats.org/officeDocument/2006/relationships/image" Target="../media/image743.wmf"/><Relationship Id="rId12" Type="http://schemas.openxmlformats.org/officeDocument/2006/relationships/oleObject" Target="../embeddings/oleObject725.bin"/><Relationship Id="rId17" Type="http://schemas.openxmlformats.org/officeDocument/2006/relationships/image" Target="../media/image748.wmf"/><Relationship Id="rId25" Type="http://schemas.openxmlformats.org/officeDocument/2006/relationships/oleObject" Target="../embeddings/oleObject732.bin"/><Relationship Id="rId2" Type="http://schemas.openxmlformats.org/officeDocument/2006/relationships/notesSlide" Target="../notesSlides/notesSlide114.xml"/><Relationship Id="rId16" Type="http://schemas.openxmlformats.org/officeDocument/2006/relationships/oleObject" Target="../embeddings/oleObject727.bin"/><Relationship Id="rId20" Type="http://schemas.openxmlformats.org/officeDocument/2006/relationships/oleObject" Target="../embeddings/oleObject729.bin"/><Relationship Id="rId29" Type="http://schemas.openxmlformats.org/officeDocument/2006/relationships/image" Target="../media/image753.wmf"/><Relationship Id="rId1" Type="http://schemas.openxmlformats.org/officeDocument/2006/relationships/slideLayout" Target="../slideLayouts/slideLayout4.xml"/><Relationship Id="rId6" Type="http://schemas.openxmlformats.org/officeDocument/2006/relationships/oleObject" Target="../embeddings/oleObject722.bin"/><Relationship Id="rId11" Type="http://schemas.openxmlformats.org/officeDocument/2006/relationships/image" Target="../media/image745.wmf"/><Relationship Id="rId24" Type="http://schemas.openxmlformats.org/officeDocument/2006/relationships/image" Target="../media/image751.wmf"/><Relationship Id="rId5" Type="http://schemas.openxmlformats.org/officeDocument/2006/relationships/image" Target="../media/image742.wmf"/><Relationship Id="rId15" Type="http://schemas.openxmlformats.org/officeDocument/2006/relationships/image" Target="../media/image747.wmf"/><Relationship Id="rId23" Type="http://schemas.openxmlformats.org/officeDocument/2006/relationships/oleObject" Target="../embeddings/oleObject731.bin"/><Relationship Id="rId28" Type="http://schemas.openxmlformats.org/officeDocument/2006/relationships/oleObject" Target="../embeddings/oleObject734.bin"/><Relationship Id="rId10" Type="http://schemas.openxmlformats.org/officeDocument/2006/relationships/oleObject" Target="../embeddings/oleObject724.bin"/><Relationship Id="rId19" Type="http://schemas.openxmlformats.org/officeDocument/2006/relationships/image" Target="../media/image749.wmf"/><Relationship Id="rId31" Type="http://schemas.openxmlformats.org/officeDocument/2006/relationships/image" Target="../media/image754.wmf"/><Relationship Id="rId4" Type="http://schemas.openxmlformats.org/officeDocument/2006/relationships/oleObject" Target="../embeddings/oleObject721.bin"/><Relationship Id="rId9" Type="http://schemas.openxmlformats.org/officeDocument/2006/relationships/image" Target="../media/image744.wmf"/><Relationship Id="rId14" Type="http://schemas.openxmlformats.org/officeDocument/2006/relationships/oleObject" Target="../embeddings/oleObject726.bin"/><Relationship Id="rId22" Type="http://schemas.openxmlformats.org/officeDocument/2006/relationships/oleObject" Target="../embeddings/oleObject730.bin"/><Relationship Id="rId27" Type="http://schemas.openxmlformats.org/officeDocument/2006/relationships/image" Target="../media/image752.wmf"/><Relationship Id="rId30" Type="http://schemas.openxmlformats.org/officeDocument/2006/relationships/oleObject" Target="../embeddings/oleObject735.bin"/></Relationships>
</file>

<file path=ppt/slides/_rels/slide115.xml.rels><?xml version="1.0" encoding="UTF-8" standalone="yes"?>
<Relationships xmlns="http://schemas.openxmlformats.org/package/2006/relationships"><Relationship Id="rId8" Type="http://schemas.openxmlformats.org/officeDocument/2006/relationships/image" Target="../media/image757.wmf"/><Relationship Id="rId13" Type="http://schemas.openxmlformats.org/officeDocument/2006/relationships/oleObject" Target="../embeddings/oleObject741.bin"/><Relationship Id="rId18" Type="http://schemas.openxmlformats.org/officeDocument/2006/relationships/image" Target="../media/image762.wmf"/><Relationship Id="rId26" Type="http://schemas.openxmlformats.org/officeDocument/2006/relationships/image" Target="../media/image766.wmf"/><Relationship Id="rId3" Type="http://schemas.openxmlformats.org/officeDocument/2006/relationships/oleObject" Target="../embeddings/oleObject736.bin"/><Relationship Id="rId21" Type="http://schemas.openxmlformats.org/officeDocument/2006/relationships/oleObject" Target="../embeddings/oleObject745.bin"/><Relationship Id="rId7" Type="http://schemas.openxmlformats.org/officeDocument/2006/relationships/oleObject" Target="../embeddings/oleObject738.bin"/><Relationship Id="rId12" Type="http://schemas.openxmlformats.org/officeDocument/2006/relationships/image" Target="../media/image759.wmf"/><Relationship Id="rId17" Type="http://schemas.openxmlformats.org/officeDocument/2006/relationships/oleObject" Target="../embeddings/oleObject743.bin"/><Relationship Id="rId25" Type="http://schemas.openxmlformats.org/officeDocument/2006/relationships/oleObject" Target="../embeddings/oleObject747.bin"/><Relationship Id="rId2" Type="http://schemas.openxmlformats.org/officeDocument/2006/relationships/notesSlide" Target="../notesSlides/notesSlide115.xml"/><Relationship Id="rId16" Type="http://schemas.openxmlformats.org/officeDocument/2006/relationships/image" Target="../media/image761.wmf"/><Relationship Id="rId20" Type="http://schemas.openxmlformats.org/officeDocument/2006/relationships/image" Target="../media/image763.wmf"/><Relationship Id="rId1" Type="http://schemas.openxmlformats.org/officeDocument/2006/relationships/slideLayout" Target="../slideLayouts/slideLayout2.xml"/><Relationship Id="rId6" Type="http://schemas.openxmlformats.org/officeDocument/2006/relationships/image" Target="../media/image756.wmf"/><Relationship Id="rId11" Type="http://schemas.openxmlformats.org/officeDocument/2006/relationships/oleObject" Target="../embeddings/oleObject740.bin"/><Relationship Id="rId24" Type="http://schemas.openxmlformats.org/officeDocument/2006/relationships/image" Target="../media/image765.wmf"/><Relationship Id="rId5" Type="http://schemas.openxmlformats.org/officeDocument/2006/relationships/oleObject" Target="../embeddings/oleObject737.bin"/><Relationship Id="rId15" Type="http://schemas.openxmlformats.org/officeDocument/2006/relationships/oleObject" Target="../embeddings/oleObject742.bin"/><Relationship Id="rId23" Type="http://schemas.openxmlformats.org/officeDocument/2006/relationships/oleObject" Target="../embeddings/oleObject746.bin"/><Relationship Id="rId10" Type="http://schemas.openxmlformats.org/officeDocument/2006/relationships/image" Target="../media/image758.wmf"/><Relationship Id="rId19" Type="http://schemas.openxmlformats.org/officeDocument/2006/relationships/oleObject" Target="../embeddings/oleObject744.bin"/><Relationship Id="rId4" Type="http://schemas.openxmlformats.org/officeDocument/2006/relationships/image" Target="../media/image755.wmf"/><Relationship Id="rId9" Type="http://schemas.openxmlformats.org/officeDocument/2006/relationships/oleObject" Target="../embeddings/oleObject739.bin"/><Relationship Id="rId14" Type="http://schemas.openxmlformats.org/officeDocument/2006/relationships/image" Target="../media/image760.wmf"/><Relationship Id="rId22" Type="http://schemas.openxmlformats.org/officeDocument/2006/relationships/image" Target="../media/image764.wmf"/></Relationships>
</file>

<file path=ppt/slides/_rels/slide116.xml.rels><?xml version="1.0" encoding="UTF-8" standalone="yes"?>
<Relationships xmlns="http://schemas.openxmlformats.org/package/2006/relationships"><Relationship Id="rId8" Type="http://schemas.openxmlformats.org/officeDocument/2006/relationships/image" Target="../media/image769.wmf"/><Relationship Id="rId3" Type="http://schemas.openxmlformats.org/officeDocument/2006/relationships/oleObject" Target="../embeddings/oleObject748.bin"/><Relationship Id="rId7" Type="http://schemas.openxmlformats.org/officeDocument/2006/relationships/oleObject" Target="../embeddings/oleObject750.bin"/><Relationship Id="rId2" Type="http://schemas.openxmlformats.org/officeDocument/2006/relationships/notesSlide" Target="../notesSlides/notesSlide116.xml"/><Relationship Id="rId1" Type="http://schemas.openxmlformats.org/officeDocument/2006/relationships/slideLayout" Target="../slideLayouts/slideLayout2.xml"/><Relationship Id="rId6" Type="http://schemas.openxmlformats.org/officeDocument/2006/relationships/image" Target="../media/image768.wmf"/><Relationship Id="rId5" Type="http://schemas.openxmlformats.org/officeDocument/2006/relationships/oleObject" Target="../embeddings/oleObject749.bin"/><Relationship Id="rId10" Type="http://schemas.openxmlformats.org/officeDocument/2006/relationships/image" Target="../media/image770.wmf"/><Relationship Id="rId4" Type="http://schemas.openxmlformats.org/officeDocument/2006/relationships/image" Target="../media/image767.wmf"/><Relationship Id="rId9" Type="http://schemas.openxmlformats.org/officeDocument/2006/relationships/oleObject" Target="../embeddings/oleObject751.bin"/></Relationships>
</file>

<file path=ppt/slides/_rels/slide117.xml.rels><?xml version="1.0" encoding="UTF-8" standalone="yes"?>
<Relationships xmlns="http://schemas.openxmlformats.org/package/2006/relationships"><Relationship Id="rId3" Type="http://schemas.openxmlformats.org/officeDocument/2006/relationships/oleObject" Target="../embeddings/oleObject752.bin"/><Relationship Id="rId2" Type="http://schemas.openxmlformats.org/officeDocument/2006/relationships/notesSlide" Target="../notesSlides/notesSlide117.xml"/><Relationship Id="rId1" Type="http://schemas.openxmlformats.org/officeDocument/2006/relationships/slideLayout" Target="../slideLayouts/slideLayout2.xml"/><Relationship Id="rId6" Type="http://schemas.openxmlformats.org/officeDocument/2006/relationships/image" Target="../media/image772.wmf"/><Relationship Id="rId5" Type="http://schemas.openxmlformats.org/officeDocument/2006/relationships/oleObject" Target="../embeddings/oleObject753.bin"/><Relationship Id="rId4" Type="http://schemas.openxmlformats.org/officeDocument/2006/relationships/image" Target="../media/image771.wmf"/></Relationships>
</file>

<file path=ppt/slides/_rels/slide118.xml.rels><?xml version="1.0" encoding="UTF-8" standalone="yes"?>
<Relationships xmlns="http://schemas.openxmlformats.org/package/2006/relationships"><Relationship Id="rId3" Type="http://schemas.openxmlformats.org/officeDocument/2006/relationships/oleObject" Target="../embeddings/oleObject754.bin"/><Relationship Id="rId2" Type="http://schemas.openxmlformats.org/officeDocument/2006/relationships/notesSlide" Target="../notesSlides/notesSlide118.xml"/><Relationship Id="rId1" Type="http://schemas.openxmlformats.org/officeDocument/2006/relationships/slideLayout" Target="../slideLayouts/slideLayout2.xml"/><Relationship Id="rId4" Type="http://schemas.openxmlformats.org/officeDocument/2006/relationships/image" Target="../media/image773.wmf"/></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755.bin"/><Relationship Id="rId2" Type="http://schemas.openxmlformats.org/officeDocument/2006/relationships/notesSlide" Target="../notesSlides/notesSlide119.xml"/><Relationship Id="rId1" Type="http://schemas.openxmlformats.org/officeDocument/2006/relationships/slideLayout" Target="../slideLayouts/slideLayout2.xml"/><Relationship Id="rId4" Type="http://schemas.openxmlformats.org/officeDocument/2006/relationships/image" Target="../media/image774.wmf"/></Relationships>
</file>

<file path=ppt/slides/_rels/slide12.xml.rels><?xml version="1.0" encoding="UTF-8" standalone="yes"?>
<Relationships xmlns="http://schemas.openxmlformats.org/package/2006/relationships"><Relationship Id="rId8" Type="http://schemas.openxmlformats.org/officeDocument/2006/relationships/image" Target="../media/image66.wmf"/><Relationship Id="rId13" Type="http://schemas.openxmlformats.org/officeDocument/2006/relationships/oleObject" Target="../embeddings/oleObject67.bin"/><Relationship Id="rId18" Type="http://schemas.openxmlformats.org/officeDocument/2006/relationships/image" Target="../media/image71.wmf"/><Relationship Id="rId3" Type="http://schemas.openxmlformats.org/officeDocument/2006/relationships/oleObject" Target="../embeddings/oleObject62.bin"/><Relationship Id="rId7" Type="http://schemas.openxmlformats.org/officeDocument/2006/relationships/oleObject" Target="../embeddings/oleObject64.bin"/><Relationship Id="rId12" Type="http://schemas.openxmlformats.org/officeDocument/2006/relationships/image" Target="../media/image68.wmf"/><Relationship Id="rId17" Type="http://schemas.openxmlformats.org/officeDocument/2006/relationships/oleObject" Target="../embeddings/oleObject69.bin"/><Relationship Id="rId2" Type="http://schemas.openxmlformats.org/officeDocument/2006/relationships/notesSlide" Target="../notesSlides/notesSlide12.xml"/><Relationship Id="rId16" Type="http://schemas.openxmlformats.org/officeDocument/2006/relationships/image" Target="../media/image70.wmf"/><Relationship Id="rId20" Type="http://schemas.openxmlformats.org/officeDocument/2006/relationships/image" Target="../media/image72.wmf"/><Relationship Id="rId1" Type="http://schemas.openxmlformats.org/officeDocument/2006/relationships/slideLayout" Target="../slideLayouts/slideLayout2.xml"/><Relationship Id="rId6" Type="http://schemas.openxmlformats.org/officeDocument/2006/relationships/image" Target="../media/image65.wmf"/><Relationship Id="rId11" Type="http://schemas.openxmlformats.org/officeDocument/2006/relationships/oleObject" Target="../embeddings/oleObject66.bin"/><Relationship Id="rId5" Type="http://schemas.openxmlformats.org/officeDocument/2006/relationships/oleObject" Target="../embeddings/oleObject63.bin"/><Relationship Id="rId15" Type="http://schemas.openxmlformats.org/officeDocument/2006/relationships/oleObject" Target="../embeddings/oleObject68.bin"/><Relationship Id="rId10" Type="http://schemas.openxmlformats.org/officeDocument/2006/relationships/image" Target="../media/image67.wmf"/><Relationship Id="rId19" Type="http://schemas.openxmlformats.org/officeDocument/2006/relationships/oleObject" Target="../embeddings/oleObject70.bin"/><Relationship Id="rId4" Type="http://schemas.openxmlformats.org/officeDocument/2006/relationships/image" Target="../media/image64.wmf"/><Relationship Id="rId9" Type="http://schemas.openxmlformats.org/officeDocument/2006/relationships/oleObject" Target="../embeddings/oleObject65.bin"/><Relationship Id="rId14" Type="http://schemas.openxmlformats.org/officeDocument/2006/relationships/image" Target="../media/image69.wmf"/></Relationships>
</file>

<file path=ppt/slides/_rels/slide120.xml.rels><?xml version="1.0" encoding="UTF-8" standalone="yes"?>
<Relationships xmlns="http://schemas.openxmlformats.org/package/2006/relationships"><Relationship Id="rId8" Type="http://schemas.openxmlformats.org/officeDocument/2006/relationships/image" Target="../media/image777.wmf"/><Relationship Id="rId3" Type="http://schemas.openxmlformats.org/officeDocument/2006/relationships/oleObject" Target="../embeddings/oleObject756.bin"/><Relationship Id="rId7" Type="http://schemas.openxmlformats.org/officeDocument/2006/relationships/oleObject" Target="../embeddings/oleObject758.bin"/><Relationship Id="rId2" Type="http://schemas.openxmlformats.org/officeDocument/2006/relationships/notesSlide" Target="../notesSlides/notesSlide120.xml"/><Relationship Id="rId1" Type="http://schemas.openxmlformats.org/officeDocument/2006/relationships/slideLayout" Target="../slideLayouts/slideLayout2.xml"/><Relationship Id="rId6" Type="http://schemas.openxmlformats.org/officeDocument/2006/relationships/image" Target="../media/image776.wmf"/><Relationship Id="rId5" Type="http://schemas.openxmlformats.org/officeDocument/2006/relationships/oleObject" Target="../embeddings/oleObject757.bin"/><Relationship Id="rId4" Type="http://schemas.openxmlformats.org/officeDocument/2006/relationships/image" Target="../media/image775.wmf"/></Relationships>
</file>

<file path=ppt/slides/_rels/slide121.xml.rels><?xml version="1.0" encoding="UTF-8" standalone="yes"?>
<Relationships xmlns="http://schemas.openxmlformats.org/package/2006/relationships"><Relationship Id="rId8" Type="http://schemas.openxmlformats.org/officeDocument/2006/relationships/image" Target="../media/image780.wmf"/><Relationship Id="rId3" Type="http://schemas.openxmlformats.org/officeDocument/2006/relationships/oleObject" Target="../embeddings/oleObject759.bin"/><Relationship Id="rId7" Type="http://schemas.openxmlformats.org/officeDocument/2006/relationships/oleObject" Target="../embeddings/oleObject761.bin"/><Relationship Id="rId12" Type="http://schemas.openxmlformats.org/officeDocument/2006/relationships/image" Target="../media/image782.wmf"/><Relationship Id="rId2" Type="http://schemas.openxmlformats.org/officeDocument/2006/relationships/notesSlide" Target="../notesSlides/notesSlide121.xml"/><Relationship Id="rId1" Type="http://schemas.openxmlformats.org/officeDocument/2006/relationships/slideLayout" Target="../slideLayouts/slideLayout2.xml"/><Relationship Id="rId6" Type="http://schemas.openxmlformats.org/officeDocument/2006/relationships/image" Target="../media/image779.wmf"/><Relationship Id="rId11" Type="http://schemas.openxmlformats.org/officeDocument/2006/relationships/oleObject" Target="../embeddings/oleObject763.bin"/><Relationship Id="rId5" Type="http://schemas.openxmlformats.org/officeDocument/2006/relationships/oleObject" Target="../embeddings/oleObject760.bin"/><Relationship Id="rId10" Type="http://schemas.openxmlformats.org/officeDocument/2006/relationships/image" Target="../media/image781.wmf"/><Relationship Id="rId4" Type="http://schemas.openxmlformats.org/officeDocument/2006/relationships/image" Target="../media/image778.wmf"/><Relationship Id="rId9" Type="http://schemas.openxmlformats.org/officeDocument/2006/relationships/oleObject" Target="../embeddings/oleObject762.bin"/></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8" Type="http://schemas.openxmlformats.org/officeDocument/2006/relationships/oleObject" Target="../embeddings/oleObject766.bin"/><Relationship Id="rId13" Type="http://schemas.openxmlformats.org/officeDocument/2006/relationships/oleObject" Target="../embeddings/oleObject768.bin"/><Relationship Id="rId18" Type="http://schemas.openxmlformats.org/officeDocument/2006/relationships/oleObject" Target="../embeddings/oleObject770.bin"/><Relationship Id="rId3" Type="http://schemas.openxmlformats.org/officeDocument/2006/relationships/image" Target="../media/image783.png"/><Relationship Id="rId21" Type="http://schemas.openxmlformats.org/officeDocument/2006/relationships/image" Target="../media/image793.wmf"/><Relationship Id="rId7" Type="http://schemas.openxmlformats.org/officeDocument/2006/relationships/image" Target="../media/image785.wmf"/><Relationship Id="rId12" Type="http://schemas.openxmlformats.org/officeDocument/2006/relationships/image" Target="../media/image788.wmf"/><Relationship Id="rId17" Type="http://schemas.openxmlformats.org/officeDocument/2006/relationships/image" Target="../media/image791.wmf"/><Relationship Id="rId2" Type="http://schemas.openxmlformats.org/officeDocument/2006/relationships/notesSlide" Target="../notesSlides/notesSlide123.xml"/><Relationship Id="rId16" Type="http://schemas.openxmlformats.org/officeDocument/2006/relationships/oleObject" Target="../embeddings/oleObject769.bin"/><Relationship Id="rId20" Type="http://schemas.openxmlformats.org/officeDocument/2006/relationships/oleObject" Target="../embeddings/oleObject771.bin"/><Relationship Id="rId1" Type="http://schemas.openxmlformats.org/officeDocument/2006/relationships/slideLayout" Target="../slideLayouts/slideLayout2.xml"/><Relationship Id="rId6" Type="http://schemas.openxmlformats.org/officeDocument/2006/relationships/oleObject" Target="../embeddings/oleObject765.bin"/><Relationship Id="rId11" Type="http://schemas.openxmlformats.org/officeDocument/2006/relationships/oleObject" Target="../embeddings/oleObject767.bin"/><Relationship Id="rId5" Type="http://schemas.openxmlformats.org/officeDocument/2006/relationships/image" Target="../media/image784.wmf"/><Relationship Id="rId15" Type="http://schemas.openxmlformats.org/officeDocument/2006/relationships/image" Target="../media/image790.png"/><Relationship Id="rId23" Type="http://schemas.openxmlformats.org/officeDocument/2006/relationships/image" Target="../media/image794.wmf"/><Relationship Id="rId10" Type="http://schemas.openxmlformats.org/officeDocument/2006/relationships/image" Target="../media/image787.png"/><Relationship Id="rId19" Type="http://schemas.openxmlformats.org/officeDocument/2006/relationships/image" Target="../media/image792.wmf"/><Relationship Id="rId4" Type="http://schemas.openxmlformats.org/officeDocument/2006/relationships/oleObject" Target="../embeddings/oleObject764.bin"/><Relationship Id="rId9" Type="http://schemas.openxmlformats.org/officeDocument/2006/relationships/image" Target="../media/image786.wmf"/><Relationship Id="rId14" Type="http://schemas.openxmlformats.org/officeDocument/2006/relationships/image" Target="../media/image789.wmf"/><Relationship Id="rId22" Type="http://schemas.openxmlformats.org/officeDocument/2006/relationships/oleObject" Target="../embeddings/oleObject772.bin"/></Relationships>
</file>

<file path=ppt/slides/_rels/slide124.xml.rels><?xml version="1.0" encoding="UTF-8" standalone="yes"?>
<Relationships xmlns="http://schemas.openxmlformats.org/package/2006/relationships"><Relationship Id="rId8" Type="http://schemas.openxmlformats.org/officeDocument/2006/relationships/image" Target="../media/image797.wmf"/><Relationship Id="rId13" Type="http://schemas.openxmlformats.org/officeDocument/2006/relationships/oleObject" Target="../embeddings/oleObject778.bin"/><Relationship Id="rId3" Type="http://schemas.openxmlformats.org/officeDocument/2006/relationships/oleObject" Target="../embeddings/oleObject773.bin"/><Relationship Id="rId7" Type="http://schemas.openxmlformats.org/officeDocument/2006/relationships/oleObject" Target="../embeddings/oleObject775.bin"/><Relationship Id="rId12" Type="http://schemas.openxmlformats.org/officeDocument/2006/relationships/image" Target="../media/image799.wmf"/><Relationship Id="rId2" Type="http://schemas.openxmlformats.org/officeDocument/2006/relationships/notesSlide" Target="../notesSlides/notesSlide124.xml"/><Relationship Id="rId16" Type="http://schemas.openxmlformats.org/officeDocument/2006/relationships/image" Target="../media/image801.wmf"/><Relationship Id="rId1" Type="http://schemas.openxmlformats.org/officeDocument/2006/relationships/slideLayout" Target="../slideLayouts/slideLayout2.xml"/><Relationship Id="rId6" Type="http://schemas.openxmlformats.org/officeDocument/2006/relationships/image" Target="../media/image796.wmf"/><Relationship Id="rId11" Type="http://schemas.openxmlformats.org/officeDocument/2006/relationships/oleObject" Target="../embeddings/oleObject777.bin"/><Relationship Id="rId5" Type="http://schemas.openxmlformats.org/officeDocument/2006/relationships/oleObject" Target="../embeddings/oleObject774.bin"/><Relationship Id="rId15" Type="http://schemas.openxmlformats.org/officeDocument/2006/relationships/oleObject" Target="../embeddings/oleObject779.bin"/><Relationship Id="rId10" Type="http://schemas.openxmlformats.org/officeDocument/2006/relationships/image" Target="../media/image798.wmf"/><Relationship Id="rId4" Type="http://schemas.openxmlformats.org/officeDocument/2006/relationships/image" Target="../media/image795.wmf"/><Relationship Id="rId9" Type="http://schemas.openxmlformats.org/officeDocument/2006/relationships/oleObject" Target="../embeddings/oleObject776.bin"/><Relationship Id="rId14" Type="http://schemas.openxmlformats.org/officeDocument/2006/relationships/image" Target="../media/image800.wmf"/></Relationships>
</file>

<file path=ppt/slides/_rels/slide125.xml.rels><?xml version="1.0" encoding="UTF-8" standalone="yes"?>
<Relationships xmlns="http://schemas.openxmlformats.org/package/2006/relationships"><Relationship Id="rId8" Type="http://schemas.openxmlformats.org/officeDocument/2006/relationships/image" Target="../media/image804.wmf"/><Relationship Id="rId3" Type="http://schemas.openxmlformats.org/officeDocument/2006/relationships/oleObject" Target="../embeddings/oleObject780.bin"/><Relationship Id="rId7" Type="http://schemas.openxmlformats.org/officeDocument/2006/relationships/oleObject" Target="../embeddings/oleObject782.bin"/><Relationship Id="rId2" Type="http://schemas.openxmlformats.org/officeDocument/2006/relationships/notesSlide" Target="../notesSlides/notesSlide125.xml"/><Relationship Id="rId1" Type="http://schemas.openxmlformats.org/officeDocument/2006/relationships/slideLayout" Target="../slideLayouts/slideLayout2.xml"/><Relationship Id="rId6" Type="http://schemas.openxmlformats.org/officeDocument/2006/relationships/image" Target="../media/image803.wmf"/><Relationship Id="rId5" Type="http://schemas.openxmlformats.org/officeDocument/2006/relationships/oleObject" Target="../embeddings/oleObject781.bin"/><Relationship Id="rId4" Type="http://schemas.openxmlformats.org/officeDocument/2006/relationships/image" Target="../media/image802.wmf"/></Relationships>
</file>

<file path=ppt/slides/_rels/slide126.xml.rels><?xml version="1.0" encoding="UTF-8" standalone="yes"?>
<Relationships xmlns="http://schemas.openxmlformats.org/package/2006/relationships"><Relationship Id="rId3" Type="http://schemas.openxmlformats.org/officeDocument/2006/relationships/image" Target="../media/image805.pn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8" Type="http://schemas.openxmlformats.org/officeDocument/2006/relationships/image" Target="../media/image808.wmf"/><Relationship Id="rId3" Type="http://schemas.openxmlformats.org/officeDocument/2006/relationships/oleObject" Target="../embeddings/oleObject783.bin"/><Relationship Id="rId7" Type="http://schemas.openxmlformats.org/officeDocument/2006/relationships/oleObject" Target="../embeddings/oleObject785.bin"/><Relationship Id="rId12" Type="http://schemas.openxmlformats.org/officeDocument/2006/relationships/image" Target="../media/image810.wmf"/><Relationship Id="rId2" Type="http://schemas.openxmlformats.org/officeDocument/2006/relationships/notesSlide" Target="../notesSlides/notesSlide127.xml"/><Relationship Id="rId1" Type="http://schemas.openxmlformats.org/officeDocument/2006/relationships/slideLayout" Target="../slideLayouts/slideLayout2.xml"/><Relationship Id="rId6" Type="http://schemas.openxmlformats.org/officeDocument/2006/relationships/image" Target="../media/image807.wmf"/><Relationship Id="rId11" Type="http://schemas.openxmlformats.org/officeDocument/2006/relationships/oleObject" Target="../embeddings/oleObject787.bin"/><Relationship Id="rId5" Type="http://schemas.openxmlformats.org/officeDocument/2006/relationships/oleObject" Target="../embeddings/oleObject784.bin"/><Relationship Id="rId10" Type="http://schemas.openxmlformats.org/officeDocument/2006/relationships/image" Target="../media/image809.wmf"/><Relationship Id="rId4" Type="http://schemas.openxmlformats.org/officeDocument/2006/relationships/image" Target="../media/image806.wmf"/><Relationship Id="rId9" Type="http://schemas.openxmlformats.org/officeDocument/2006/relationships/oleObject" Target="../embeddings/oleObject786.bin"/></Relationships>
</file>

<file path=ppt/slides/_rels/slide128.xml.rels><?xml version="1.0" encoding="UTF-8" standalone="yes"?>
<Relationships xmlns="http://schemas.openxmlformats.org/package/2006/relationships"><Relationship Id="rId8" Type="http://schemas.openxmlformats.org/officeDocument/2006/relationships/image" Target="../media/image813.wmf"/><Relationship Id="rId3" Type="http://schemas.openxmlformats.org/officeDocument/2006/relationships/oleObject" Target="../embeddings/oleObject788.bin"/><Relationship Id="rId7" Type="http://schemas.openxmlformats.org/officeDocument/2006/relationships/oleObject" Target="../embeddings/oleObject790.bin"/><Relationship Id="rId2" Type="http://schemas.openxmlformats.org/officeDocument/2006/relationships/notesSlide" Target="../notesSlides/notesSlide128.xml"/><Relationship Id="rId1" Type="http://schemas.openxmlformats.org/officeDocument/2006/relationships/slideLayout" Target="../slideLayouts/slideLayout2.xml"/><Relationship Id="rId6" Type="http://schemas.openxmlformats.org/officeDocument/2006/relationships/image" Target="../media/image812.wmf"/><Relationship Id="rId5" Type="http://schemas.openxmlformats.org/officeDocument/2006/relationships/oleObject" Target="../embeddings/oleObject789.bin"/><Relationship Id="rId4" Type="http://schemas.openxmlformats.org/officeDocument/2006/relationships/image" Target="../media/image811.wmf"/></Relationships>
</file>

<file path=ppt/slides/_rels/slide129.xml.rels><?xml version="1.0" encoding="UTF-8" standalone="yes"?>
<Relationships xmlns="http://schemas.openxmlformats.org/package/2006/relationships"><Relationship Id="rId8" Type="http://schemas.openxmlformats.org/officeDocument/2006/relationships/image" Target="../media/image816.wmf"/><Relationship Id="rId13" Type="http://schemas.openxmlformats.org/officeDocument/2006/relationships/oleObject" Target="../embeddings/oleObject796.bin"/><Relationship Id="rId3" Type="http://schemas.openxmlformats.org/officeDocument/2006/relationships/oleObject" Target="../embeddings/oleObject791.bin"/><Relationship Id="rId7" Type="http://schemas.openxmlformats.org/officeDocument/2006/relationships/oleObject" Target="../embeddings/oleObject793.bin"/><Relationship Id="rId12" Type="http://schemas.openxmlformats.org/officeDocument/2006/relationships/image" Target="../media/image818.wmf"/><Relationship Id="rId2" Type="http://schemas.openxmlformats.org/officeDocument/2006/relationships/notesSlide" Target="../notesSlides/notesSlide129.xml"/><Relationship Id="rId16" Type="http://schemas.openxmlformats.org/officeDocument/2006/relationships/image" Target="../media/image820.wmf"/><Relationship Id="rId1" Type="http://schemas.openxmlformats.org/officeDocument/2006/relationships/slideLayout" Target="../slideLayouts/slideLayout2.xml"/><Relationship Id="rId6" Type="http://schemas.openxmlformats.org/officeDocument/2006/relationships/image" Target="../media/image815.wmf"/><Relationship Id="rId11" Type="http://schemas.openxmlformats.org/officeDocument/2006/relationships/oleObject" Target="../embeddings/oleObject795.bin"/><Relationship Id="rId5" Type="http://schemas.openxmlformats.org/officeDocument/2006/relationships/oleObject" Target="../embeddings/oleObject792.bin"/><Relationship Id="rId15" Type="http://schemas.openxmlformats.org/officeDocument/2006/relationships/oleObject" Target="../embeddings/oleObject797.bin"/><Relationship Id="rId10" Type="http://schemas.openxmlformats.org/officeDocument/2006/relationships/image" Target="../media/image817.wmf"/><Relationship Id="rId4" Type="http://schemas.openxmlformats.org/officeDocument/2006/relationships/image" Target="../media/image814.wmf"/><Relationship Id="rId9" Type="http://schemas.openxmlformats.org/officeDocument/2006/relationships/oleObject" Target="../embeddings/oleObject794.bin"/><Relationship Id="rId14" Type="http://schemas.openxmlformats.org/officeDocument/2006/relationships/image" Target="../media/image819.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8" Type="http://schemas.openxmlformats.org/officeDocument/2006/relationships/image" Target="../media/image823.wmf"/><Relationship Id="rId13" Type="http://schemas.openxmlformats.org/officeDocument/2006/relationships/oleObject" Target="../embeddings/oleObject803.bin"/><Relationship Id="rId18" Type="http://schemas.openxmlformats.org/officeDocument/2006/relationships/image" Target="../media/image828.wmf"/><Relationship Id="rId3" Type="http://schemas.openxmlformats.org/officeDocument/2006/relationships/oleObject" Target="../embeddings/oleObject798.bin"/><Relationship Id="rId21" Type="http://schemas.openxmlformats.org/officeDocument/2006/relationships/oleObject" Target="../embeddings/oleObject807.bin"/><Relationship Id="rId7" Type="http://schemas.openxmlformats.org/officeDocument/2006/relationships/oleObject" Target="../embeddings/oleObject800.bin"/><Relationship Id="rId12" Type="http://schemas.openxmlformats.org/officeDocument/2006/relationships/image" Target="../media/image825.wmf"/><Relationship Id="rId17" Type="http://schemas.openxmlformats.org/officeDocument/2006/relationships/oleObject" Target="../embeddings/oleObject805.bin"/><Relationship Id="rId2" Type="http://schemas.openxmlformats.org/officeDocument/2006/relationships/notesSlide" Target="../notesSlides/notesSlide130.xml"/><Relationship Id="rId16" Type="http://schemas.openxmlformats.org/officeDocument/2006/relationships/image" Target="../media/image827.wmf"/><Relationship Id="rId20" Type="http://schemas.openxmlformats.org/officeDocument/2006/relationships/image" Target="../media/image829.wmf"/><Relationship Id="rId1" Type="http://schemas.openxmlformats.org/officeDocument/2006/relationships/slideLayout" Target="../slideLayouts/slideLayout2.xml"/><Relationship Id="rId6" Type="http://schemas.openxmlformats.org/officeDocument/2006/relationships/image" Target="../media/image822.wmf"/><Relationship Id="rId11" Type="http://schemas.openxmlformats.org/officeDocument/2006/relationships/oleObject" Target="../embeddings/oleObject802.bin"/><Relationship Id="rId5" Type="http://schemas.openxmlformats.org/officeDocument/2006/relationships/oleObject" Target="../embeddings/oleObject799.bin"/><Relationship Id="rId15" Type="http://schemas.openxmlformats.org/officeDocument/2006/relationships/oleObject" Target="../embeddings/oleObject804.bin"/><Relationship Id="rId10" Type="http://schemas.openxmlformats.org/officeDocument/2006/relationships/image" Target="../media/image824.wmf"/><Relationship Id="rId19" Type="http://schemas.openxmlformats.org/officeDocument/2006/relationships/oleObject" Target="../embeddings/oleObject806.bin"/><Relationship Id="rId4" Type="http://schemas.openxmlformats.org/officeDocument/2006/relationships/image" Target="../media/image821.wmf"/><Relationship Id="rId9" Type="http://schemas.openxmlformats.org/officeDocument/2006/relationships/oleObject" Target="../embeddings/oleObject801.bin"/><Relationship Id="rId14" Type="http://schemas.openxmlformats.org/officeDocument/2006/relationships/image" Target="../media/image826.wmf"/><Relationship Id="rId22" Type="http://schemas.openxmlformats.org/officeDocument/2006/relationships/image" Target="../media/image830.wmf"/></Relationships>
</file>

<file path=ppt/slides/_rels/slide131.xml.rels><?xml version="1.0" encoding="UTF-8" standalone="yes"?>
<Relationships xmlns="http://schemas.openxmlformats.org/package/2006/relationships"><Relationship Id="rId8" Type="http://schemas.openxmlformats.org/officeDocument/2006/relationships/image" Target="../media/image833.wmf"/><Relationship Id="rId3" Type="http://schemas.openxmlformats.org/officeDocument/2006/relationships/oleObject" Target="../embeddings/oleObject808.bin"/><Relationship Id="rId7" Type="http://schemas.openxmlformats.org/officeDocument/2006/relationships/oleObject" Target="../embeddings/oleObject810.bin"/><Relationship Id="rId2" Type="http://schemas.openxmlformats.org/officeDocument/2006/relationships/notesSlide" Target="../notesSlides/notesSlide131.xml"/><Relationship Id="rId1" Type="http://schemas.openxmlformats.org/officeDocument/2006/relationships/slideLayout" Target="../slideLayouts/slideLayout2.xml"/><Relationship Id="rId6" Type="http://schemas.openxmlformats.org/officeDocument/2006/relationships/image" Target="../media/image832.wmf"/><Relationship Id="rId5" Type="http://schemas.openxmlformats.org/officeDocument/2006/relationships/oleObject" Target="../embeddings/oleObject809.bin"/><Relationship Id="rId10" Type="http://schemas.openxmlformats.org/officeDocument/2006/relationships/image" Target="../media/image834.wmf"/><Relationship Id="rId4" Type="http://schemas.openxmlformats.org/officeDocument/2006/relationships/image" Target="../media/image831.wmf"/><Relationship Id="rId9" Type="http://schemas.openxmlformats.org/officeDocument/2006/relationships/oleObject" Target="../embeddings/oleObject811.bin"/></Relationships>
</file>

<file path=ppt/slides/_rels/slide132.xml.rels><?xml version="1.0" encoding="UTF-8" standalone="yes"?>
<Relationships xmlns="http://schemas.openxmlformats.org/package/2006/relationships"><Relationship Id="rId8" Type="http://schemas.openxmlformats.org/officeDocument/2006/relationships/image" Target="../media/image837.wmf"/><Relationship Id="rId13" Type="http://schemas.openxmlformats.org/officeDocument/2006/relationships/oleObject" Target="../embeddings/oleObject817.bin"/><Relationship Id="rId3" Type="http://schemas.openxmlformats.org/officeDocument/2006/relationships/oleObject" Target="../embeddings/oleObject812.bin"/><Relationship Id="rId7" Type="http://schemas.openxmlformats.org/officeDocument/2006/relationships/oleObject" Target="../embeddings/oleObject814.bin"/><Relationship Id="rId12" Type="http://schemas.openxmlformats.org/officeDocument/2006/relationships/image" Target="../media/image839.wmf"/><Relationship Id="rId2" Type="http://schemas.openxmlformats.org/officeDocument/2006/relationships/notesSlide" Target="../notesSlides/notesSlide132.xml"/><Relationship Id="rId1" Type="http://schemas.openxmlformats.org/officeDocument/2006/relationships/slideLayout" Target="../slideLayouts/slideLayout2.xml"/><Relationship Id="rId6" Type="http://schemas.openxmlformats.org/officeDocument/2006/relationships/image" Target="../media/image836.wmf"/><Relationship Id="rId11" Type="http://schemas.openxmlformats.org/officeDocument/2006/relationships/oleObject" Target="../embeddings/oleObject816.bin"/><Relationship Id="rId5" Type="http://schemas.openxmlformats.org/officeDocument/2006/relationships/oleObject" Target="../embeddings/oleObject813.bin"/><Relationship Id="rId10" Type="http://schemas.openxmlformats.org/officeDocument/2006/relationships/image" Target="../media/image838.wmf"/><Relationship Id="rId4" Type="http://schemas.openxmlformats.org/officeDocument/2006/relationships/image" Target="../media/image835.wmf"/><Relationship Id="rId9" Type="http://schemas.openxmlformats.org/officeDocument/2006/relationships/oleObject" Target="../embeddings/oleObject815.bin"/><Relationship Id="rId14" Type="http://schemas.openxmlformats.org/officeDocument/2006/relationships/image" Target="../media/image840.wmf"/></Relationships>
</file>

<file path=ppt/slides/_rels/slide133.xml.rels><?xml version="1.0" encoding="UTF-8" standalone="yes"?>
<Relationships xmlns="http://schemas.openxmlformats.org/package/2006/relationships"><Relationship Id="rId8" Type="http://schemas.openxmlformats.org/officeDocument/2006/relationships/image" Target="../media/image843.wmf"/><Relationship Id="rId13" Type="http://schemas.openxmlformats.org/officeDocument/2006/relationships/oleObject" Target="../embeddings/oleObject823.bin"/><Relationship Id="rId3" Type="http://schemas.openxmlformats.org/officeDocument/2006/relationships/oleObject" Target="../embeddings/oleObject818.bin"/><Relationship Id="rId7" Type="http://schemas.openxmlformats.org/officeDocument/2006/relationships/oleObject" Target="../embeddings/oleObject820.bin"/><Relationship Id="rId12" Type="http://schemas.openxmlformats.org/officeDocument/2006/relationships/image" Target="../media/image845.wmf"/><Relationship Id="rId2" Type="http://schemas.openxmlformats.org/officeDocument/2006/relationships/notesSlide" Target="../notesSlides/notesSlide133.xml"/><Relationship Id="rId1" Type="http://schemas.openxmlformats.org/officeDocument/2006/relationships/slideLayout" Target="../slideLayouts/slideLayout2.xml"/><Relationship Id="rId6" Type="http://schemas.openxmlformats.org/officeDocument/2006/relationships/image" Target="../media/image842.wmf"/><Relationship Id="rId11" Type="http://schemas.openxmlformats.org/officeDocument/2006/relationships/oleObject" Target="../embeddings/oleObject822.bin"/><Relationship Id="rId5" Type="http://schemas.openxmlformats.org/officeDocument/2006/relationships/oleObject" Target="../embeddings/oleObject819.bin"/><Relationship Id="rId10" Type="http://schemas.openxmlformats.org/officeDocument/2006/relationships/image" Target="../media/image844.wmf"/><Relationship Id="rId4" Type="http://schemas.openxmlformats.org/officeDocument/2006/relationships/image" Target="../media/image841.wmf"/><Relationship Id="rId9" Type="http://schemas.openxmlformats.org/officeDocument/2006/relationships/oleObject" Target="../embeddings/oleObject821.bin"/><Relationship Id="rId14" Type="http://schemas.openxmlformats.org/officeDocument/2006/relationships/image" Target="../media/image846.wmf"/></Relationships>
</file>

<file path=ppt/slides/_rels/slide134.xml.rels><?xml version="1.0" encoding="UTF-8" standalone="yes"?>
<Relationships xmlns="http://schemas.openxmlformats.org/package/2006/relationships"><Relationship Id="rId8" Type="http://schemas.openxmlformats.org/officeDocument/2006/relationships/image" Target="../media/image849.wmf"/><Relationship Id="rId3" Type="http://schemas.openxmlformats.org/officeDocument/2006/relationships/oleObject" Target="../embeddings/oleObject824.bin"/><Relationship Id="rId7" Type="http://schemas.openxmlformats.org/officeDocument/2006/relationships/oleObject" Target="../embeddings/oleObject826.bin"/><Relationship Id="rId2" Type="http://schemas.openxmlformats.org/officeDocument/2006/relationships/notesSlide" Target="../notesSlides/notesSlide134.xml"/><Relationship Id="rId1" Type="http://schemas.openxmlformats.org/officeDocument/2006/relationships/slideLayout" Target="../slideLayouts/slideLayout2.xml"/><Relationship Id="rId6" Type="http://schemas.openxmlformats.org/officeDocument/2006/relationships/image" Target="../media/image848.wmf"/><Relationship Id="rId5" Type="http://schemas.openxmlformats.org/officeDocument/2006/relationships/oleObject" Target="../embeddings/oleObject825.bin"/><Relationship Id="rId10" Type="http://schemas.openxmlformats.org/officeDocument/2006/relationships/image" Target="../media/image850.wmf"/><Relationship Id="rId4" Type="http://schemas.openxmlformats.org/officeDocument/2006/relationships/image" Target="../media/image847.wmf"/><Relationship Id="rId9" Type="http://schemas.openxmlformats.org/officeDocument/2006/relationships/oleObject" Target="../embeddings/oleObject827.bin"/></Relationships>
</file>

<file path=ppt/slides/_rels/slide135.xml.rels><?xml version="1.0" encoding="UTF-8" standalone="yes"?>
<Relationships xmlns="http://schemas.openxmlformats.org/package/2006/relationships"><Relationship Id="rId8" Type="http://schemas.openxmlformats.org/officeDocument/2006/relationships/image" Target="../media/image853.wmf"/><Relationship Id="rId3" Type="http://schemas.openxmlformats.org/officeDocument/2006/relationships/oleObject" Target="../embeddings/oleObject828.bin"/><Relationship Id="rId7" Type="http://schemas.openxmlformats.org/officeDocument/2006/relationships/oleObject" Target="../embeddings/oleObject830.bin"/><Relationship Id="rId2" Type="http://schemas.openxmlformats.org/officeDocument/2006/relationships/notesSlide" Target="../notesSlides/notesSlide135.xml"/><Relationship Id="rId1" Type="http://schemas.openxmlformats.org/officeDocument/2006/relationships/slideLayout" Target="../slideLayouts/slideLayout2.xml"/><Relationship Id="rId6" Type="http://schemas.openxmlformats.org/officeDocument/2006/relationships/image" Target="../media/image852.wmf"/><Relationship Id="rId5" Type="http://schemas.openxmlformats.org/officeDocument/2006/relationships/oleObject" Target="../embeddings/oleObject829.bin"/><Relationship Id="rId10" Type="http://schemas.openxmlformats.org/officeDocument/2006/relationships/image" Target="../media/image854.wmf"/><Relationship Id="rId4" Type="http://schemas.openxmlformats.org/officeDocument/2006/relationships/image" Target="../media/image851.wmf"/><Relationship Id="rId9" Type="http://schemas.openxmlformats.org/officeDocument/2006/relationships/oleObject" Target="../embeddings/oleObject831.bin"/></Relationships>
</file>

<file path=ppt/slides/_rels/slide14.xml.rels><?xml version="1.0" encoding="UTF-8" standalone="yes"?>
<Relationships xmlns="http://schemas.openxmlformats.org/package/2006/relationships"><Relationship Id="rId8" Type="http://schemas.openxmlformats.org/officeDocument/2006/relationships/image" Target="../media/image75.wmf"/><Relationship Id="rId13" Type="http://schemas.openxmlformats.org/officeDocument/2006/relationships/image" Target="../media/image78.wmf"/><Relationship Id="rId3" Type="http://schemas.openxmlformats.org/officeDocument/2006/relationships/oleObject" Target="../embeddings/oleObject71.bin"/><Relationship Id="rId7" Type="http://schemas.openxmlformats.org/officeDocument/2006/relationships/oleObject" Target="../embeddings/oleObject73.bin"/><Relationship Id="rId12" Type="http://schemas.openxmlformats.org/officeDocument/2006/relationships/oleObject" Target="../embeddings/oleObject75.bin"/><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4.wmf"/><Relationship Id="rId11" Type="http://schemas.openxmlformats.org/officeDocument/2006/relationships/image" Target="../media/image77.wmf"/><Relationship Id="rId5" Type="http://schemas.openxmlformats.org/officeDocument/2006/relationships/oleObject" Target="../embeddings/oleObject72.bin"/><Relationship Id="rId10" Type="http://schemas.openxmlformats.org/officeDocument/2006/relationships/oleObject" Target="../embeddings/oleObject74.bin"/><Relationship Id="rId4" Type="http://schemas.openxmlformats.org/officeDocument/2006/relationships/image" Target="../media/image73.wmf"/><Relationship Id="rId9" Type="http://schemas.openxmlformats.org/officeDocument/2006/relationships/image" Target="../media/image76.pn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79.bin"/><Relationship Id="rId13" Type="http://schemas.openxmlformats.org/officeDocument/2006/relationships/image" Target="../media/image83.wmf"/><Relationship Id="rId3" Type="http://schemas.openxmlformats.org/officeDocument/2006/relationships/oleObject" Target="../embeddings/oleObject76.bin"/><Relationship Id="rId7" Type="http://schemas.openxmlformats.org/officeDocument/2006/relationships/image" Target="../media/image80.wmf"/><Relationship Id="rId12" Type="http://schemas.openxmlformats.org/officeDocument/2006/relationships/oleObject" Target="../embeddings/oleObject81.bin"/><Relationship Id="rId17" Type="http://schemas.openxmlformats.org/officeDocument/2006/relationships/image" Target="../media/image85.wmf"/><Relationship Id="rId2" Type="http://schemas.openxmlformats.org/officeDocument/2006/relationships/notesSlide" Target="../notesSlides/notesSlide15.xml"/><Relationship Id="rId16" Type="http://schemas.openxmlformats.org/officeDocument/2006/relationships/oleObject" Target="../embeddings/oleObject83.bin"/><Relationship Id="rId1" Type="http://schemas.openxmlformats.org/officeDocument/2006/relationships/slideLayout" Target="../slideLayouts/slideLayout2.xml"/><Relationship Id="rId6" Type="http://schemas.openxmlformats.org/officeDocument/2006/relationships/oleObject" Target="../embeddings/oleObject78.bin"/><Relationship Id="rId11" Type="http://schemas.openxmlformats.org/officeDocument/2006/relationships/image" Target="../media/image82.wmf"/><Relationship Id="rId5" Type="http://schemas.openxmlformats.org/officeDocument/2006/relationships/oleObject" Target="../embeddings/oleObject77.bin"/><Relationship Id="rId15" Type="http://schemas.openxmlformats.org/officeDocument/2006/relationships/image" Target="../media/image84.wmf"/><Relationship Id="rId10" Type="http://schemas.openxmlformats.org/officeDocument/2006/relationships/oleObject" Target="../embeddings/oleObject80.bin"/><Relationship Id="rId4" Type="http://schemas.openxmlformats.org/officeDocument/2006/relationships/image" Target="../media/image79.wmf"/><Relationship Id="rId9" Type="http://schemas.openxmlformats.org/officeDocument/2006/relationships/image" Target="../media/image81.wmf"/><Relationship Id="rId14" Type="http://schemas.openxmlformats.org/officeDocument/2006/relationships/oleObject" Target="../embeddings/oleObject82.bin"/></Relationships>
</file>

<file path=ppt/slides/_rels/slide16.xml.rels><?xml version="1.0" encoding="UTF-8" standalone="yes"?>
<Relationships xmlns="http://schemas.openxmlformats.org/package/2006/relationships"><Relationship Id="rId8" Type="http://schemas.openxmlformats.org/officeDocument/2006/relationships/image" Target="../media/image88.wmf"/><Relationship Id="rId13" Type="http://schemas.openxmlformats.org/officeDocument/2006/relationships/oleObject" Target="../embeddings/oleObject89.bin"/><Relationship Id="rId18" Type="http://schemas.openxmlformats.org/officeDocument/2006/relationships/image" Target="../media/image93.wmf"/><Relationship Id="rId26" Type="http://schemas.openxmlformats.org/officeDocument/2006/relationships/image" Target="../media/image97.wmf"/><Relationship Id="rId3" Type="http://schemas.openxmlformats.org/officeDocument/2006/relationships/oleObject" Target="../embeddings/oleObject84.bin"/><Relationship Id="rId21" Type="http://schemas.openxmlformats.org/officeDocument/2006/relationships/oleObject" Target="../embeddings/oleObject93.bin"/><Relationship Id="rId7" Type="http://schemas.openxmlformats.org/officeDocument/2006/relationships/oleObject" Target="../embeddings/oleObject86.bin"/><Relationship Id="rId12" Type="http://schemas.openxmlformats.org/officeDocument/2006/relationships/image" Target="../media/image90.wmf"/><Relationship Id="rId17" Type="http://schemas.openxmlformats.org/officeDocument/2006/relationships/oleObject" Target="../embeddings/oleObject91.bin"/><Relationship Id="rId25" Type="http://schemas.openxmlformats.org/officeDocument/2006/relationships/oleObject" Target="../embeddings/oleObject95.bin"/><Relationship Id="rId2" Type="http://schemas.openxmlformats.org/officeDocument/2006/relationships/notesSlide" Target="../notesSlides/notesSlide16.xml"/><Relationship Id="rId16" Type="http://schemas.openxmlformats.org/officeDocument/2006/relationships/image" Target="../media/image92.wmf"/><Relationship Id="rId20" Type="http://schemas.openxmlformats.org/officeDocument/2006/relationships/image" Target="../media/image94.wmf"/><Relationship Id="rId1" Type="http://schemas.openxmlformats.org/officeDocument/2006/relationships/slideLayout" Target="../slideLayouts/slideLayout2.xml"/><Relationship Id="rId6" Type="http://schemas.openxmlformats.org/officeDocument/2006/relationships/image" Target="../media/image87.wmf"/><Relationship Id="rId11" Type="http://schemas.openxmlformats.org/officeDocument/2006/relationships/oleObject" Target="../embeddings/oleObject88.bin"/><Relationship Id="rId24" Type="http://schemas.openxmlformats.org/officeDocument/2006/relationships/image" Target="../media/image96.wmf"/><Relationship Id="rId5" Type="http://schemas.openxmlformats.org/officeDocument/2006/relationships/oleObject" Target="../embeddings/oleObject85.bin"/><Relationship Id="rId15" Type="http://schemas.openxmlformats.org/officeDocument/2006/relationships/oleObject" Target="../embeddings/oleObject90.bin"/><Relationship Id="rId23" Type="http://schemas.openxmlformats.org/officeDocument/2006/relationships/oleObject" Target="../embeddings/oleObject94.bin"/><Relationship Id="rId10" Type="http://schemas.openxmlformats.org/officeDocument/2006/relationships/image" Target="../media/image89.wmf"/><Relationship Id="rId19" Type="http://schemas.openxmlformats.org/officeDocument/2006/relationships/oleObject" Target="../embeddings/oleObject92.bin"/><Relationship Id="rId4" Type="http://schemas.openxmlformats.org/officeDocument/2006/relationships/image" Target="../media/image86.wmf"/><Relationship Id="rId9" Type="http://schemas.openxmlformats.org/officeDocument/2006/relationships/oleObject" Target="../embeddings/oleObject87.bin"/><Relationship Id="rId14" Type="http://schemas.openxmlformats.org/officeDocument/2006/relationships/image" Target="../media/image91.wmf"/><Relationship Id="rId22" Type="http://schemas.openxmlformats.org/officeDocument/2006/relationships/image" Target="../media/image95.wmf"/></Relationships>
</file>

<file path=ppt/slides/_rels/slide17.xml.rels><?xml version="1.0" encoding="UTF-8" standalone="yes"?>
<Relationships xmlns="http://schemas.openxmlformats.org/package/2006/relationships"><Relationship Id="rId13" Type="http://schemas.openxmlformats.org/officeDocument/2006/relationships/image" Target="../media/image102.wmf"/><Relationship Id="rId18" Type="http://schemas.openxmlformats.org/officeDocument/2006/relationships/oleObject" Target="../embeddings/oleObject104.bin"/><Relationship Id="rId26" Type="http://schemas.openxmlformats.org/officeDocument/2006/relationships/oleObject" Target="../embeddings/oleObject108.bin"/><Relationship Id="rId21" Type="http://schemas.openxmlformats.org/officeDocument/2006/relationships/image" Target="../media/image106.wmf"/><Relationship Id="rId34" Type="http://schemas.openxmlformats.org/officeDocument/2006/relationships/oleObject" Target="../embeddings/oleObject113.bin"/><Relationship Id="rId7" Type="http://schemas.openxmlformats.org/officeDocument/2006/relationships/oleObject" Target="../embeddings/oleObject98.bin"/><Relationship Id="rId12" Type="http://schemas.openxmlformats.org/officeDocument/2006/relationships/oleObject" Target="../embeddings/oleObject101.bin"/><Relationship Id="rId17" Type="http://schemas.openxmlformats.org/officeDocument/2006/relationships/image" Target="../media/image104.wmf"/><Relationship Id="rId25" Type="http://schemas.openxmlformats.org/officeDocument/2006/relationships/image" Target="../media/image108.wmf"/><Relationship Id="rId33" Type="http://schemas.openxmlformats.org/officeDocument/2006/relationships/image" Target="../media/image111.wmf"/><Relationship Id="rId2" Type="http://schemas.openxmlformats.org/officeDocument/2006/relationships/notesSlide" Target="../notesSlides/notesSlide17.xml"/><Relationship Id="rId16" Type="http://schemas.openxmlformats.org/officeDocument/2006/relationships/oleObject" Target="../embeddings/oleObject103.bin"/><Relationship Id="rId20" Type="http://schemas.openxmlformats.org/officeDocument/2006/relationships/oleObject" Target="../embeddings/oleObject105.bin"/><Relationship Id="rId29" Type="http://schemas.openxmlformats.org/officeDocument/2006/relationships/image" Target="../media/image110.wmf"/><Relationship Id="rId1" Type="http://schemas.openxmlformats.org/officeDocument/2006/relationships/slideLayout" Target="../slideLayouts/slideLayout2.xml"/><Relationship Id="rId6" Type="http://schemas.openxmlformats.org/officeDocument/2006/relationships/image" Target="../media/image99.wmf"/><Relationship Id="rId11" Type="http://schemas.openxmlformats.org/officeDocument/2006/relationships/oleObject" Target="../embeddings/oleObject100.bin"/><Relationship Id="rId24" Type="http://schemas.openxmlformats.org/officeDocument/2006/relationships/oleObject" Target="../embeddings/oleObject107.bin"/><Relationship Id="rId32" Type="http://schemas.openxmlformats.org/officeDocument/2006/relationships/oleObject" Target="../embeddings/oleObject112.bin"/><Relationship Id="rId37" Type="http://schemas.openxmlformats.org/officeDocument/2006/relationships/image" Target="../media/image113.wmf"/><Relationship Id="rId5" Type="http://schemas.openxmlformats.org/officeDocument/2006/relationships/oleObject" Target="../embeddings/oleObject97.bin"/><Relationship Id="rId15" Type="http://schemas.openxmlformats.org/officeDocument/2006/relationships/image" Target="../media/image103.wmf"/><Relationship Id="rId23" Type="http://schemas.openxmlformats.org/officeDocument/2006/relationships/image" Target="../media/image107.wmf"/><Relationship Id="rId28" Type="http://schemas.openxmlformats.org/officeDocument/2006/relationships/oleObject" Target="../embeddings/oleObject109.bin"/><Relationship Id="rId36" Type="http://schemas.openxmlformats.org/officeDocument/2006/relationships/oleObject" Target="../embeddings/oleObject114.bin"/><Relationship Id="rId10" Type="http://schemas.openxmlformats.org/officeDocument/2006/relationships/image" Target="../media/image101.wmf"/><Relationship Id="rId19" Type="http://schemas.openxmlformats.org/officeDocument/2006/relationships/image" Target="../media/image105.wmf"/><Relationship Id="rId31" Type="http://schemas.openxmlformats.org/officeDocument/2006/relationships/oleObject" Target="../embeddings/oleObject111.bin"/><Relationship Id="rId4" Type="http://schemas.openxmlformats.org/officeDocument/2006/relationships/image" Target="../media/image98.wmf"/><Relationship Id="rId9" Type="http://schemas.openxmlformats.org/officeDocument/2006/relationships/oleObject" Target="../embeddings/oleObject99.bin"/><Relationship Id="rId14" Type="http://schemas.openxmlformats.org/officeDocument/2006/relationships/oleObject" Target="../embeddings/oleObject102.bin"/><Relationship Id="rId22" Type="http://schemas.openxmlformats.org/officeDocument/2006/relationships/oleObject" Target="../embeddings/oleObject106.bin"/><Relationship Id="rId27" Type="http://schemas.openxmlformats.org/officeDocument/2006/relationships/image" Target="../media/image109.wmf"/><Relationship Id="rId30" Type="http://schemas.openxmlformats.org/officeDocument/2006/relationships/oleObject" Target="../embeddings/oleObject110.bin"/><Relationship Id="rId35" Type="http://schemas.openxmlformats.org/officeDocument/2006/relationships/image" Target="../media/image112.wmf"/><Relationship Id="rId8" Type="http://schemas.openxmlformats.org/officeDocument/2006/relationships/image" Target="../media/image100.wmf"/><Relationship Id="rId3" Type="http://schemas.openxmlformats.org/officeDocument/2006/relationships/oleObject" Target="../embeddings/oleObject96.bin"/></Relationships>
</file>

<file path=ppt/slides/_rels/slide18.xml.rels><?xml version="1.0" encoding="UTF-8" standalone="yes"?>
<Relationships xmlns="http://schemas.openxmlformats.org/package/2006/relationships"><Relationship Id="rId8" Type="http://schemas.openxmlformats.org/officeDocument/2006/relationships/image" Target="../media/image116.wmf"/><Relationship Id="rId13" Type="http://schemas.openxmlformats.org/officeDocument/2006/relationships/oleObject" Target="../embeddings/oleObject120.bin"/><Relationship Id="rId18" Type="http://schemas.openxmlformats.org/officeDocument/2006/relationships/image" Target="../media/image121.wmf"/><Relationship Id="rId3" Type="http://schemas.openxmlformats.org/officeDocument/2006/relationships/oleObject" Target="../embeddings/oleObject115.bin"/><Relationship Id="rId21" Type="http://schemas.openxmlformats.org/officeDocument/2006/relationships/oleObject" Target="../embeddings/oleObject124.bin"/><Relationship Id="rId7" Type="http://schemas.openxmlformats.org/officeDocument/2006/relationships/oleObject" Target="../embeddings/oleObject117.bin"/><Relationship Id="rId12" Type="http://schemas.openxmlformats.org/officeDocument/2006/relationships/image" Target="../media/image118.wmf"/><Relationship Id="rId17" Type="http://schemas.openxmlformats.org/officeDocument/2006/relationships/oleObject" Target="../embeddings/oleObject122.bin"/><Relationship Id="rId2" Type="http://schemas.openxmlformats.org/officeDocument/2006/relationships/notesSlide" Target="../notesSlides/notesSlide18.xml"/><Relationship Id="rId16" Type="http://schemas.openxmlformats.org/officeDocument/2006/relationships/image" Target="../media/image120.wmf"/><Relationship Id="rId20" Type="http://schemas.openxmlformats.org/officeDocument/2006/relationships/image" Target="../media/image122.wmf"/><Relationship Id="rId1" Type="http://schemas.openxmlformats.org/officeDocument/2006/relationships/slideLayout" Target="../slideLayouts/slideLayout2.xml"/><Relationship Id="rId6" Type="http://schemas.openxmlformats.org/officeDocument/2006/relationships/image" Target="../media/image115.wmf"/><Relationship Id="rId11" Type="http://schemas.openxmlformats.org/officeDocument/2006/relationships/oleObject" Target="../embeddings/oleObject119.bin"/><Relationship Id="rId5" Type="http://schemas.openxmlformats.org/officeDocument/2006/relationships/oleObject" Target="../embeddings/oleObject116.bin"/><Relationship Id="rId15" Type="http://schemas.openxmlformats.org/officeDocument/2006/relationships/oleObject" Target="../embeddings/oleObject121.bin"/><Relationship Id="rId10" Type="http://schemas.openxmlformats.org/officeDocument/2006/relationships/image" Target="../media/image117.wmf"/><Relationship Id="rId19" Type="http://schemas.openxmlformats.org/officeDocument/2006/relationships/oleObject" Target="../embeddings/oleObject123.bin"/><Relationship Id="rId4" Type="http://schemas.openxmlformats.org/officeDocument/2006/relationships/image" Target="../media/image114.wmf"/><Relationship Id="rId9" Type="http://schemas.openxmlformats.org/officeDocument/2006/relationships/oleObject" Target="../embeddings/oleObject118.bin"/><Relationship Id="rId14" Type="http://schemas.openxmlformats.org/officeDocument/2006/relationships/image" Target="../media/image119.wmf"/><Relationship Id="rId22" Type="http://schemas.openxmlformats.org/officeDocument/2006/relationships/image" Target="../media/image123.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28.bin"/><Relationship Id="rId13" Type="http://schemas.openxmlformats.org/officeDocument/2006/relationships/image" Target="../media/image128.wmf"/><Relationship Id="rId18" Type="http://schemas.openxmlformats.org/officeDocument/2006/relationships/oleObject" Target="../embeddings/oleObject133.bin"/><Relationship Id="rId3" Type="http://schemas.openxmlformats.org/officeDocument/2006/relationships/oleObject" Target="../embeddings/oleObject125.bin"/><Relationship Id="rId21" Type="http://schemas.openxmlformats.org/officeDocument/2006/relationships/image" Target="../media/image132.wmf"/><Relationship Id="rId7" Type="http://schemas.openxmlformats.org/officeDocument/2006/relationships/image" Target="../media/image125.wmf"/><Relationship Id="rId12" Type="http://schemas.openxmlformats.org/officeDocument/2006/relationships/oleObject" Target="../embeddings/oleObject130.bin"/><Relationship Id="rId17" Type="http://schemas.openxmlformats.org/officeDocument/2006/relationships/image" Target="../media/image130.wmf"/><Relationship Id="rId25" Type="http://schemas.openxmlformats.org/officeDocument/2006/relationships/image" Target="../media/image134.wmf"/><Relationship Id="rId2" Type="http://schemas.openxmlformats.org/officeDocument/2006/relationships/notesSlide" Target="../notesSlides/notesSlide19.xml"/><Relationship Id="rId16" Type="http://schemas.openxmlformats.org/officeDocument/2006/relationships/oleObject" Target="../embeddings/oleObject132.bin"/><Relationship Id="rId20" Type="http://schemas.openxmlformats.org/officeDocument/2006/relationships/oleObject" Target="../embeddings/oleObject134.bin"/><Relationship Id="rId1" Type="http://schemas.openxmlformats.org/officeDocument/2006/relationships/slideLayout" Target="../slideLayouts/slideLayout2.xml"/><Relationship Id="rId6" Type="http://schemas.openxmlformats.org/officeDocument/2006/relationships/oleObject" Target="../embeddings/oleObject127.bin"/><Relationship Id="rId11" Type="http://schemas.openxmlformats.org/officeDocument/2006/relationships/image" Target="../media/image127.wmf"/><Relationship Id="rId24" Type="http://schemas.openxmlformats.org/officeDocument/2006/relationships/oleObject" Target="../embeddings/oleObject136.bin"/><Relationship Id="rId5" Type="http://schemas.openxmlformats.org/officeDocument/2006/relationships/oleObject" Target="../embeddings/oleObject126.bin"/><Relationship Id="rId15" Type="http://schemas.openxmlformats.org/officeDocument/2006/relationships/image" Target="../media/image129.wmf"/><Relationship Id="rId23" Type="http://schemas.openxmlformats.org/officeDocument/2006/relationships/image" Target="../media/image133.wmf"/><Relationship Id="rId10" Type="http://schemas.openxmlformats.org/officeDocument/2006/relationships/oleObject" Target="../embeddings/oleObject129.bin"/><Relationship Id="rId19" Type="http://schemas.openxmlformats.org/officeDocument/2006/relationships/image" Target="../media/image131.wmf"/><Relationship Id="rId4" Type="http://schemas.openxmlformats.org/officeDocument/2006/relationships/image" Target="../media/image124.wmf"/><Relationship Id="rId9" Type="http://schemas.openxmlformats.org/officeDocument/2006/relationships/image" Target="../media/image126.wmf"/><Relationship Id="rId14" Type="http://schemas.openxmlformats.org/officeDocument/2006/relationships/oleObject" Target="../embeddings/oleObject131.bin"/><Relationship Id="rId22" Type="http://schemas.openxmlformats.org/officeDocument/2006/relationships/oleObject" Target="../embeddings/oleObject135.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38.wmf"/><Relationship Id="rId13" Type="http://schemas.openxmlformats.org/officeDocument/2006/relationships/oleObject" Target="../embeddings/oleObject141.bin"/><Relationship Id="rId18" Type="http://schemas.openxmlformats.org/officeDocument/2006/relationships/image" Target="../media/image143.wmf"/><Relationship Id="rId26" Type="http://schemas.openxmlformats.org/officeDocument/2006/relationships/image" Target="../media/image147.wmf"/><Relationship Id="rId3" Type="http://schemas.openxmlformats.org/officeDocument/2006/relationships/image" Target="../media/image135.png"/><Relationship Id="rId21" Type="http://schemas.openxmlformats.org/officeDocument/2006/relationships/oleObject" Target="../embeddings/oleObject145.bin"/><Relationship Id="rId7" Type="http://schemas.openxmlformats.org/officeDocument/2006/relationships/oleObject" Target="../embeddings/oleObject138.bin"/><Relationship Id="rId12" Type="http://schemas.openxmlformats.org/officeDocument/2006/relationships/image" Target="../media/image140.wmf"/><Relationship Id="rId17" Type="http://schemas.openxmlformats.org/officeDocument/2006/relationships/oleObject" Target="../embeddings/oleObject143.bin"/><Relationship Id="rId25" Type="http://schemas.openxmlformats.org/officeDocument/2006/relationships/oleObject" Target="../embeddings/oleObject147.bin"/><Relationship Id="rId2" Type="http://schemas.openxmlformats.org/officeDocument/2006/relationships/notesSlide" Target="../notesSlides/notesSlide20.xml"/><Relationship Id="rId16" Type="http://schemas.openxmlformats.org/officeDocument/2006/relationships/image" Target="../media/image142.wmf"/><Relationship Id="rId20" Type="http://schemas.openxmlformats.org/officeDocument/2006/relationships/image" Target="../media/image144.wmf"/><Relationship Id="rId29" Type="http://schemas.openxmlformats.org/officeDocument/2006/relationships/oleObject" Target="../embeddings/oleObject149.bin"/><Relationship Id="rId1" Type="http://schemas.openxmlformats.org/officeDocument/2006/relationships/slideLayout" Target="../slideLayouts/slideLayout8.xml"/><Relationship Id="rId6" Type="http://schemas.openxmlformats.org/officeDocument/2006/relationships/image" Target="../media/image137.wmf"/><Relationship Id="rId11" Type="http://schemas.openxmlformats.org/officeDocument/2006/relationships/oleObject" Target="../embeddings/oleObject140.bin"/><Relationship Id="rId24" Type="http://schemas.openxmlformats.org/officeDocument/2006/relationships/image" Target="../media/image146.wmf"/><Relationship Id="rId32" Type="http://schemas.openxmlformats.org/officeDocument/2006/relationships/image" Target="../media/image150.wmf"/><Relationship Id="rId5" Type="http://schemas.openxmlformats.org/officeDocument/2006/relationships/oleObject" Target="../embeddings/oleObject137.bin"/><Relationship Id="rId15" Type="http://schemas.openxmlformats.org/officeDocument/2006/relationships/oleObject" Target="../embeddings/oleObject142.bin"/><Relationship Id="rId23" Type="http://schemas.openxmlformats.org/officeDocument/2006/relationships/oleObject" Target="../embeddings/oleObject146.bin"/><Relationship Id="rId28" Type="http://schemas.openxmlformats.org/officeDocument/2006/relationships/image" Target="../media/image148.wmf"/><Relationship Id="rId10" Type="http://schemas.openxmlformats.org/officeDocument/2006/relationships/image" Target="../media/image139.wmf"/><Relationship Id="rId19" Type="http://schemas.openxmlformats.org/officeDocument/2006/relationships/oleObject" Target="../embeddings/oleObject144.bin"/><Relationship Id="rId31" Type="http://schemas.openxmlformats.org/officeDocument/2006/relationships/oleObject" Target="../embeddings/oleObject150.bin"/><Relationship Id="rId4" Type="http://schemas.openxmlformats.org/officeDocument/2006/relationships/image" Target="../media/image136.png"/><Relationship Id="rId9" Type="http://schemas.openxmlformats.org/officeDocument/2006/relationships/oleObject" Target="../embeddings/oleObject139.bin"/><Relationship Id="rId14" Type="http://schemas.openxmlformats.org/officeDocument/2006/relationships/image" Target="../media/image141.wmf"/><Relationship Id="rId22" Type="http://schemas.openxmlformats.org/officeDocument/2006/relationships/image" Target="../media/image145.wmf"/><Relationship Id="rId27" Type="http://schemas.openxmlformats.org/officeDocument/2006/relationships/oleObject" Target="../embeddings/oleObject148.bin"/><Relationship Id="rId30" Type="http://schemas.openxmlformats.org/officeDocument/2006/relationships/image" Target="../media/image149.wmf"/></Relationships>
</file>

<file path=ppt/slides/_rels/slide21.xml.rels><?xml version="1.0" encoding="UTF-8" standalone="yes"?>
<Relationships xmlns="http://schemas.openxmlformats.org/package/2006/relationships"><Relationship Id="rId8" Type="http://schemas.openxmlformats.org/officeDocument/2006/relationships/image" Target="../media/image153.wmf"/><Relationship Id="rId13" Type="http://schemas.openxmlformats.org/officeDocument/2006/relationships/oleObject" Target="../embeddings/oleObject156.bin"/><Relationship Id="rId18" Type="http://schemas.openxmlformats.org/officeDocument/2006/relationships/image" Target="../media/image158.wmf"/><Relationship Id="rId3" Type="http://schemas.openxmlformats.org/officeDocument/2006/relationships/oleObject" Target="../embeddings/oleObject151.bin"/><Relationship Id="rId7" Type="http://schemas.openxmlformats.org/officeDocument/2006/relationships/oleObject" Target="../embeddings/oleObject153.bin"/><Relationship Id="rId12" Type="http://schemas.openxmlformats.org/officeDocument/2006/relationships/image" Target="../media/image155.wmf"/><Relationship Id="rId17" Type="http://schemas.openxmlformats.org/officeDocument/2006/relationships/oleObject" Target="../embeddings/oleObject158.bin"/><Relationship Id="rId2" Type="http://schemas.openxmlformats.org/officeDocument/2006/relationships/notesSlide" Target="../notesSlides/notesSlide21.xml"/><Relationship Id="rId16" Type="http://schemas.openxmlformats.org/officeDocument/2006/relationships/image" Target="../media/image157.wmf"/><Relationship Id="rId1" Type="http://schemas.openxmlformats.org/officeDocument/2006/relationships/slideLayout" Target="../slideLayouts/slideLayout2.xml"/><Relationship Id="rId6" Type="http://schemas.openxmlformats.org/officeDocument/2006/relationships/image" Target="../media/image152.wmf"/><Relationship Id="rId11" Type="http://schemas.openxmlformats.org/officeDocument/2006/relationships/oleObject" Target="../embeddings/oleObject155.bin"/><Relationship Id="rId5" Type="http://schemas.openxmlformats.org/officeDocument/2006/relationships/oleObject" Target="../embeddings/oleObject152.bin"/><Relationship Id="rId15" Type="http://schemas.openxmlformats.org/officeDocument/2006/relationships/oleObject" Target="../embeddings/oleObject157.bin"/><Relationship Id="rId10" Type="http://schemas.openxmlformats.org/officeDocument/2006/relationships/image" Target="../media/image154.wmf"/><Relationship Id="rId4" Type="http://schemas.openxmlformats.org/officeDocument/2006/relationships/image" Target="../media/image151.wmf"/><Relationship Id="rId9" Type="http://schemas.openxmlformats.org/officeDocument/2006/relationships/oleObject" Target="../embeddings/oleObject154.bin"/><Relationship Id="rId14" Type="http://schemas.openxmlformats.org/officeDocument/2006/relationships/image" Target="../media/image156.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61.bin"/><Relationship Id="rId13" Type="http://schemas.openxmlformats.org/officeDocument/2006/relationships/image" Target="../media/image163.wmf"/><Relationship Id="rId3" Type="http://schemas.openxmlformats.org/officeDocument/2006/relationships/image" Target="../media/image159.png"/><Relationship Id="rId7" Type="http://schemas.openxmlformats.org/officeDocument/2006/relationships/image" Target="../media/image161.wmf"/><Relationship Id="rId12" Type="http://schemas.openxmlformats.org/officeDocument/2006/relationships/oleObject" Target="../embeddings/oleObject164.bin"/><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oleObject" Target="../embeddings/oleObject160.bin"/><Relationship Id="rId11" Type="http://schemas.openxmlformats.org/officeDocument/2006/relationships/oleObject" Target="../embeddings/oleObject163.bin"/><Relationship Id="rId5" Type="http://schemas.openxmlformats.org/officeDocument/2006/relationships/image" Target="../media/image160.wmf"/><Relationship Id="rId15" Type="http://schemas.openxmlformats.org/officeDocument/2006/relationships/image" Target="../media/image164.wmf"/><Relationship Id="rId10" Type="http://schemas.openxmlformats.org/officeDocument/2006/relationships/oleObject" Target="../embeddings/oleObject162.bin"/><Relationship Id="rId4" Type="http://schemas.openxmlformats.org/officeDocument/2006/relationships/oleObject" Target="../embeddings/oleObject159.bin"/><Relationship Id="rId9" Type="http://schemas.openxmlformats.org/officeDocument/2006/relationships/image" Target="../media/image162.wmf"/><Relationship Id="rId14" Type="http://schemas.openxmlformats.org/officeDocument/2006/relationships/oleObject" Target="../embeddings/oleObject165.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69.bin"/><Relationship Id="rId13" Type="http://schemas.openxmlformats.org/officeDocument/2006/relationships/image" Target="../media/image169.wmf"/><Relationship Id="rId18" Type="http://schemas.openxmlformats.org/officeDocument/2006/relationships/oleObject" Target="../embeddings/oleObject174.bin"/><Relationship Id="rId3" Type="http://schemas.openxmlformats.org/officeDocument/2006/relationships/oleObject" Target="../embeddings/oleObject166.bin"/><Relationship Id="rId21" Type="http://schemas.openxmlformats.org/officeDocument/2006/relationships/image" Target="../media/image173.wmf"/><Relationship Id="rId7" Type="http://schemas.openxmlformats.org/officeDocument/2006/relationships/oleObject" Target="../embeddings/oleObject168.bin"/><Relationship Id="rId12" Type="http://schemas.openxmlformats.org/officeDocument/2006/relationships/oleObject" Target="../embeddings/oleObject171.bin"/><Relationship Id="rId17" Type="http://schemas.openxmlformats.org/officeDocument/2006/relationships/image" Target="../media/image171.wmf"/><Relationship Id="rId2" Type="http://schemas.openxmlformats.org/officeDocument/2006/relationships/notesSlide" Target="../notesSlides/notesSlide23.xml"/><Relationship Id="rId16" Type="http://schemas.openxmlformats.org/officeDocument/2006/relationships/oleObject" Target="../embeddings/oleObject173.bin"/><Relationship Id="rId20" Type="http://schemas.openxmlformats.org/officeDocument/2006/relationships/oleObject" Target="../embeddings/oleObject175.bin"/><Relationship Id="rId1" Type="http://schemas.openxmlformats.org/officeDocument/2006/relationships/slideLayout" Target="../slideLayouts/slideLayout2.xml"/><Relationship Id="rId6" Type="http://schemas.openxmlformats.org/officeDocument/2006/relationships/image" Target="../media/image166.wmf"/><Relationship Id="rId11" Type="http://schemas.openxmlformats.org/officeDocument/2006/relationships/image" Target="../media/image168.wmf"/><Relationship Id="rId5" Type="http://schemas.openxmlformats.org/officeDocument/2006/relationships/oleObject" Target="../embeddings/oleObject167.bin"/><Relationship Id="rId15" Type="http://schemas.openxmlformats.org/officeDocument/2006/relationships/image" Target="../media/image170.wmf"/><Relationship Id="rId10" Type="http://schemas.openxmlformats.org/officeDocument/2006/relationships/oleObject" Target="../embeddings/oleObject170.bin"/><Relationship Id="rId19" Type="http://schemas.openxmlformats.org/officeDocument/2006/relationships/image" Target="../media/image172.wmf"/><Relationship Id="rId4" Type="http://schemas.openxmlformats.org/officeDocument/2006/relationships/image" Target="../media/image165.wmf"/><Relationship Id="rId9" Type="http://schemas.openxmlformats.org/officeDocument/2006/relationships/image" Target="../media/image167.wmf"/><Relationship Id="rId14" Type="http://schemas.openxmlformats.org/officeDocument/2006/relationships/oleObject" Target="../embeddings/oleObject172.bin"/></Relationships>
</file>

<file path=ppt/slides/_rels/slide24.xml.rels><?xml version="1.0" encoding="UTF-8" standalone="yes"?>
<Relationships xmlns="http://schemas.openxmlformats.org/package/2006/relationships"><Relationship Id="rId8" Type="http://schemas.openxmlformats.org/officeDocument/2006/relationships/image" Target="../media/image176.wmf"/><Relationship Id="rId13" Type="http://schemas.openxmlformats.org/officeDocument/2006/relationships/oleObject" Target="../embeddings/oleObject181.bin"/><Relationship Id="rId18" Type="http://schemas.openxmlformats.org/officeDocument/2006/relationships/oleObject" Target="../embeddings/oleObject184.bin"/><Relationship Id="rId3" Type="http://schemas.openxmlformats.org/officeDocument/2006/relationships/oleObject" Target="../embeddings/oleObject176.bin"/><Relationship Id="rId7" Type="http://schemas.openxmlformats.org/officeDocument/2006/relationships/oleObject" Target="../embeddings/oleObject178.bin"/><Relationship Id="rId12" Type="http://schemas.openxmlformats.org/officeDocument/2006/relationships/image" Target="../media/image178.wmf"/><Relationship Id="rId17" Type="http://schemas.openxmlformats.org/officeDocument/2006/relationships/image" Target="../media/image180.wmf"/><Relationship Id="rId2" Type="http://schemas.openxmlformats.org/officeDocument/2006/relationships/notesSlide" Target="../notesSlides/notesSlide24.xml"/><Relationship Id="rId16" Type="http://schemas.openxmlformats.org/officeDocument/2006/relationships/oleObject" Target="../embeddings/oleObject183.bin"/><Relationship Id="rId1" Type="http://schemas.openxmlformats.org/officeDocument/2006/relationships/slideLayout" Target="../slideLayouts/slideLayout2.xml"/><Relationship Id="rId6" Type="http://schemas.openxmlformats.org/officeDocument/2006/relationships/image" Target="../media/image175.wmf"/><Relationship Id="rId11" Type="http://schemas.openxmlformats.org/officeDocument/2006/relationships/oleObject" Target="../embeddings/oleObject180.bin"/><Relationship Id="rId5" Type="http://schemas.openxmlformats.org/officeDocument/2006/relationships/oleObject" Target="../embeddings/oleObject177.bin"/><Relationship Id="rId15" Type="http://schemas.openxmlformats.org/officeDocument/2006/relationships/oleObject" Target="../embeddings/oleObject182.bin"/><Relationship Id="rId10" Type="http://schemas.openxmlformats.org/officeDocument/2006/relationships/image" Target="../media/image177.wmf"/><Relationship Id="rId19" Type="http://schemas.openxmlformats.org/officeDocument/2006/relationships/image" Target="../media/image181.wmf"/><Relationship Id="rId4" Type="http://schemas.openxmlformats.org/officeDocument/2006/relationships/image" Target="../media/image174.wmf"/><Relationship Id="rId9" Type="http://schemas.openxmlformats.org/officeDocument/2006/relationships/oleObject" Target="../embeddings/oleObject179.bin"/><Relationship Id="rId14" Type="http://schemas.openxmlformats.org/officeDocument/2006/relationships/image" Target="../media/image179.wmf"/></Relationships>
</file>

<file path=ppt/slides/_rels/slide25.xml.rels><?xml version="1.0" encoding="UTF-8" standalone="yes"?>
<Relationships xmlns="http://schemas.openxmlformats.org/package/2006/relationships"><Relationship Id="rId8" Type="http://schemas.openxmlformats.org/officeDocument/2006/relationships/image" Target="../media/image184.wmf"/><Relationship Id="rId3" Type="http://schemas.openxmlformats.org/officeDocument/2006/relationships/oleObject" Target="../embeddings/oleObject185.bin"/><Relationship Id="rId7" Type="http://schemas.openxmlformats.org/officeDocument/2006/relationships/oleObject" Target="../embeddings/oleObject187.bin"/><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183.wmf"/><Relationship Id="rId5" Type="http://schemas.openxmlformats.org/officeDocument/2006/relationships/oleObject" Target="../embeddings/oleObject186.bin"/><Relationship Id="rId4" Type="http://schemas.openxmlformats.org/officeDocument/2006/relationships/image" Target="../media/image182.wmf"/><Relationship Id="rId9" Type="http://schemas.openxmlformats.org/officeDocument/2006/relationships/image" Target="../media/image18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88.wmf"/><Relationship Id="rId13" Type="http://schemas.openxmlformats.org/officeDocument/2006/relationships/oleObject" Target="../embeddings/oleObject193.bin"/><Relationship Id="rId18" Type="http://schemas.openxmlformats.org/officeDocument/2006/relationships/image" Target="../media/image193.wmf"/><Relationship Id="rId3" Type="http://schemas.openxmlformats.org/officeDocument/2006/relationships/oleObject" Target="../embeddings/oleObject188.bin"/><Relationship Id="rId7" Type="http://schemas.openxmlformats.org/officeDocument/2006/relationships/oleObject" Target="../embeddings/oleObject190.bin"/><Relationship Id="rId12" Type="http://schemas.openxmlformats.org/officeDocument/2006/relationships/image" Target="../media/image190.wmf"/><Relationship Id="rId17" Type="http://schemas.openxmlformats.org/officeDocument/2006/relationships/oleObject" Target="../embeddings/oleObject195.bin"/><Relationship Id="rId2" Type="http://schemas.openxmlformats.org/officeDocument/2006/relationships/notesSlide" Target="../notesSlides/notesSlide27.xml"/><Relationship Id="rId16" Type="http://schemas.openxmlformats.org/officeDocument/2006/relationships/image" Target="../media/image192.wmf"/><Relationship Id="rId1" Type="http://schemas.openxmlformats.org/officeDocument/2006/relationships/slideLayout" Target="../slideLayouts/slideLayout2.xml"/><Relationship Id="rId6" Type="http://schemas.openxmlformats.org/officeDocument/2006/relationships/image" Target="../media/image187.wmf"/><Relationship Id="rId11" Type="http://schemas.openxmlformats.org/officeDocument/2006/relationships/oleObject" Target="../embeddings/oleObject192.bin"/><Relationship Id="rId5" Type="http://schemas.openxmlformats.org/officeDocument/2006/relationships/oleObject" Target="../embeddings/oleObject189.bin"/><Relationship Id="rId15" Type="http://schemas.openxmlformats.org/officeDocument/2006/relationships/oleObject" Target="../embeddings/oleObject194.bin"/><Relationship Id="rId10" Type="http://schemas.openxmlformats.org/officeDocument/2006/relationships/image" Target="../media/image189.wmf"/><Relationship Id="rId4" Type="http://schemas.openxmlformats.org/officeDocument/2006/relationships/image" Target="../media/image186.wmf"/><Relationship Id="rId9" Type="http://schemas.openxmlformats.org/officeDocument/2006/relationships/oleObject" Target="../embeddings/oleObject191.bin"/><Relationship Id="rId14" Type="http://schemas.openxmlformats.org/officeDocument/2006/relationships/image" Target="../media/image191.wmf"/></Relationships>
</file>

<file path=ppt/slides/_rels/slide28.xml.rels><?xml version="1.0" encoding="UTF-8" standalone="yes"?>
<Relationships xmlns="http://schemas.openxmlformats.org/package/2006/relationships"><Relationship Id="rId8" Type="http://schemas.openxmlformats.org/officeDocument/2006/relationships/image" Target="../media/image196.wmf"/><Relationship Id="rId13" Type="http://schemas.openxmlformats.org/officeDocument/2006/relationships/oleObject" Target="../embeddings/oleObject201.bin"/><Relationship Id="rId18" Type="http://schemas.openxmlformats.org/officeDocument/2006/relationships/oleObject" Target="../embeddings/oleObject204.bin"/><Relationship Id="rId3" Type="http://schemas.openxmlformats.org/officeDocument/2006/relationships/oleObject" Target="../embeddings/oleObject196.bin"/><Relationship Id="rId21" Type="http://schemas.openxmlformats.org/officeDocument/2006/relationships/image" Target="../media/image202.wmf"/><Relationship Id="rId7" Type="http://schemas.openxmlformats.org/officeDocument/2006/relationships/oleObject" Target="../embeddings/oleObject198.bin"/><Relationship Id="rId12" Type="http://schemas.openxmlformats.org/officeDocument/2006/relationships/image" Target="../media/image198.wmf"/><Relationship Id="rId17" Type="http://schemas.openxmlformats.org/officeDocument/2006/relationships/image" Target="../media/image200.wmf"/><Relationship Id="rId2" Type="http://schemas.openxmlformats.org/officeDocument/2006/relationships/notesSlide" Target="../notesSlides/notesSlide28.xml"/><Relationship Id="rId16" Type="http://schemas.openxmlformats.org/officeDocument/2006/relationships/oleObject" Target="../embeddings/oleObject203.bin"/><Relationship Id="rId20" Type="http://schemas.openxmlformats.org/officeDocument/2006/relationships/oleObject" Target="../embeddings/oleObject205.bin"/><Relationship Id="rId1" Type="http://schemas.openxmlformats.org/officeDocument/2006/relationships/slideLayout" Target="../slideLayouts/slideLayout2.xml"/><Relationship Id="rId6" Type="http://schemas.openxmlformats.org/officeDocument/2006/relationships/image" Target="../media/image195.wmf"/><Relationship Id="rId11" Type="http://schemas.openxmlformats.org/officeDocument/2006/relationships/oleObject" Target="../embeddings/oleObject200.bin"/><Relationship Id="rId5" Type="http://schemas.openxmlformats.org/officeDocument/2006/relationships/oleObject" Target="../embeddings/oleObject197.bin"/><Relationship Id="rId15" Type="http://schemas.openxmlformats.org/officeDocument/2006/relationships/oleObject" Target="../embeddings/oleObject202.bin"/><Relationship Id="rId23" Type="http://schemas.openxmlformats.org/officeDocument/2006/relationships/image" Target="../media/image203.wmf"/><Relationship Id="rId10" Type="http://schemas.openxmlformats.org/officeDocument/2006/relationships/image" Target="../media/image197.wmf"/><Relationship Id="rId19" Type="http://schemas.openxmlformats.org/officeDocument/2006/relationships/image" Target="../media/image201.wmf"/><Relationship Id="rId4" Type="http://schemas.openxmlformats.org/officeDocument/2006/relationships/image" Target="../media/image194.wmf"/><Relationship Id="rId9" Type="http://schemas.openxmlformats.org/officeDocument/2006/relationships/oleObject" Target="../embeddings/oleObject199.bin"/><Relationship Id="rId14" Type="http://schemas.openxmlformats.org/officeDocument/2006/relationships/image" Target="../media/image199.wmf"/><Relationship Id="rId22" Type="http://schemas.openxmlformats.org/officeDocument/2006/relationships/oleObject" Target="../embeddings/oleObject206.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209.bin"/><Relationship Id="rId13" Type="http://schemas.openxmlformats.org/officeDocument/2006/relationships/image" Target="../media/image209.wmf"/><Relationship Id="rId18" Type="http://schemas.openxmlformats.org/officeDocument/2006/relationships/oleObject" Target="../embeddings/oleObject214.bin"/><Relationship Id="rId3" Type="http://schemas.openxmlformats.org/officeDocument/2006/relationships/image" Target="../media/image204.png"/><Relationship Id="rId21" Type="http://schemas.openxmlformats.org/officeDocument/2006/relationships/image" Target="../media/image213.wmf"/><Relationship Id="rId7" Type="http://schemas.openxmlformats.org/officeDocument/2006/relationships/image" Target="../media/image206.wmf"/><Relationship Id="rId12" Type="http://schemas.openxmlformats.org/officeDocument/2006/relationships/oleObject" Target="../embeddings/oleObject211.bin"/><Relationship Id="rId17" Type="http://schemas.openxmlformats.org/officeDocument/2006/relationships/image" Target="../media/image211.wmf"/><Relationship Id="rId2" Type="http://schemas.openxmlformats.org/officeDocument/2006/relationships/notesSlide" Target="../notesSlides/notesSlide29.xml"/><Relationship Id="rId16" Type="http://schemas.openxmlformats.org/officeDocument/2006/relationships/oleObject" Target="../embeddings/oleObject213.bin"/><Relationship Id="rId20" Type="http://schemas.openxmlformats.org/officeDocument/2006/relationships/oleObject" Target="../embeddings/oleObject215.bin"/><Relationship Id="rId1" Type="http://schemas.openxmlformats.org/officeDocument/2006/relationships/slideLayout" Target="../slideLayouts/slideLayout2.xml"/><Relationship Id="rId6" Type="http://schemas.openxmlformats.org/officeDocument/2006/relationships/oleObject" Target="../embeddings/oleObject208.bin"/><Relationship Id="rId11" Type="http://schemas.openxmlformats.org/officeDocument/2006/relationships/image" Target="../media/image208.wmf"/><Relationship Id="rId5" Type="http://schemas.openxmlformats.org/officeDocument/2006/relationships/image" Target="../media/image205.wmf"/><Relationship Id="rId15" Type="http://schemas.openxmlformats.org/officeDocument/2006/relationships/image" Target="../media/image210.wmf"/><Relationship Id="rId23" Type="http://schemas.openxmlformats.org/officeDocument/2006/relationships/image" Target="../media/image214.wmf"/><Relationship Id="rId10" Type="http://schemas.openxmlformats.org/officeDocument/2006/relationships/oleObject" Target="../embeddings/oleObject210.bin"/><Relationship Id="rId19" Type="http://schemas.openxmlformats.org/officeDocument/2006/relationships/image" Target="../media/image212.wmf"/><Relationship Id="rId4" Type="http://schemas.openxmlformats.org/officeDocument/2006/relationships/oleObject" Target="../embeddings/oleObject207.bin"/><Relationship Id="rId9" Type="http://schemas.openxmlformats.org/officeDocument/2006/relationships/image" Target="../media/image207.wmf"/><Relationship Id="rId14" Type="http://schemas.openxmlformats.org/officeDocument/2006/relationships/oleObject" Target="../embeddings/oleObject212.bin"/><Relationship Id="rId22" Type="http://schemas.openxmlformats.org/officeDocument/2006/relationships/oleObject" Target="../embeddings/oleObject216.bin"/></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oleObject" Target="../embeddings/oleObject6.bin"/><Relationship Id="rId18" Type="http://schemas.openxmlformats.org/officeDocument/2006/relationships/image" Target="../media/image11.wmf"/><Relationship Id="rId26" Type="http://schemas.openxmlformats.org/officeDocument/2006/relationships/image" Target="../media/image15.wmf"/><Relationship Id="rId3" Type="http://schemas.openxmlformats.org/officeDocument/2006/relationships/image" Target="../media/image3.png"/><Relationship Id="rId21" Type="http://schemas.openxmlformats.org/officeDocument/2006/relationships/oleObject" Target="../embeddings/oleObject10.bin"/><Relationship Id="rId7" Type="http://schemas.openxmlformats.org/officeDocument/2006/relationships/image" Target="../media/image5.wmf"/><Relationship Id="rId12" Type="http://schemas.openxmlformats.org/officeDocument/2006/relationships/image" Target="../media/image8.wmf"/><Relationship Id="rId17" Type="http://schemas.openxmlformats.org/officeDocument/2006/relationships/oleObject" Target="../embeddings/oleObject8.bin"/><Relationship Id="rId25" Type="http://schemas.openxmlformats.org/officeDocument/2006/relationships/oleObject" Target="../embeddings/oleObject12.bin"/><Relationship Id="rId2" Type="http://schemas.openxmlformats.org/officeDocument/2006/relationships/notesSlide" Target="../notesSlides/notesSlide3.xml"/><Relationship Id="rId16" Type="http://schemas.openxmlformats.org/officeDocument/2006/relationships/image" Target="../media/image10.wmf"/><Relationship Id="rId20" Type="http://schemas.openxmlformats.org/officeDocument/2006/relationships/image" Target="../media/image12.wmf"/><Relationship Id="rId1" Type="http://schemas.openxmlformats.org/officeDocument/2006/relationships/slideLayout" Target="../slideLayouts/slideLayout2.xml"/><Relationship Id="rId6" Type="http://schemas.openxmlformats.org/officeDocument/2006/relationships/oleObject" Target="../embeddings/oleObject3.bin"/><Relationship Id="rId11" Type="http://schemas.openxmlformats.org/officeDocument/2006/relationships/oleObject" Target="../embeddings/oleObject5.bin"/><Relationship Id="rId24" Type="http://schemas.openxmlformats.org/officeDocument/2006/relationships/image" Target="../media/image14.wmf"/><Relationship Id="rId5" Type="http://schemas.openxmlformats.org/officeDocument/2006/relationships/image" Target="../media/image4.wmf"/><Relationship Id="rId15" Type="http://schemas.openxmlformats.org/officeDocument/2006/relationships/oleObject" Target="../embeddings/oleObject7.bin"/><Relationship Id="rId23" Type="http://schemas.openxmlformats.org/officeDocument/2006/relationships/oleObject" Target="../embeddings/oleObject11.bin"/><Relationship Id="rId10" Type="http://schemas.openxmlformats.org/officeDocument/2006/relationships/image" Target="../media/image7.wmf"/><Relationship Id="rId19" Type="http://schemas.openxmlformats.org/officeDocument/2006/relationships/oleObject" Target="../embeddings/oleObject9.bin"/><Relationship Id="rId4" Type="http://schemas.openxmlformats.org/officeDocument/2006/relationships/oleObject" Target="../embeddings/oleObject2.bin"/><Relationship Id="rId9" Type="http://schemas.openxmlformats.org/officeDocument/2006/relationships/oleObject" Target="../embeddings/oleObject4.bin"/><Relationship Id="rId14" Type="http://schemas.openxmlformats.org/officeDocument/2006/relationships/image" Target="../media/image9.wmf"/><Relationship Id="rId22" Type="http://schemas.openxmlformats.org/officeDocument/2006/relationships/image" Target="../media/image13.wmf"/></Relationships>
</file>

<file path=ppt/slides/_rels/slide30.xml.rels><?xml version="1.0" encoding="UTF-8" standalone="yes"?>
<Relationships xmlns="http://schemas.openxmlformats.org/package/2006/relationships"><Relationship Id="rId8" Type="http://schemas.openxmlformats.org/officeDocument/2006/relationships/image" Target="../media/image217.wmf"/><Relationship Id="rId13" Type="http://schemas.openxmlformats.org/officeDocument/2006/relationships/oleObject" Target="../embeddings/oleObject222.bin"/><Relationship Id="rId18" Type="http://schemas.openxmlformats.org/officeDocument/2006/relationships/image" Target="../media/image222.wmf"/><Relationship Id="rId3" Type="http://schemas.openxmlformats.org/officeDocument/2006/relationships/oleObject" Target="../embeddings/oleObject217.bin"/><Relationship Id="rId21" Type="http://schemas.openxmlformats.org/officeDocument/2006/relationships/image" Target="../media/image224.png"/><Relationship Id="rId7" Type="http://schemas.openxmlformats.org/officeDocument/2006/relationships/oleObject" Target="../embeddings/oleObject219.bin"/><Relationship Id="rId12" Type="http://schemas.openxmlformats.org/officeDocument/2006/relationships/image" Target="../media/image219.wmf"/><Relationship Id="rId17" Type="http://schemas.openxmlformats.org/officeDocument/2006/relationships/oleObject" Target="../embeddings/oleObject224.bin"/><Relationship Id="rId2" Type="http://schemas.openxmlformats.org/officeDocument/2006/relationships/notesSlide" Target="../notesSlides/notesSlide30.xml"/><Relationship Id="rId16" Type="http://schemas.openxmlformats.org/officeDocument/2006/relationships/image" Target="../media/image221.wmf"/><Relationship Id="rId20" Type="http://schemas.openxmlformats.org/officeDocument/2006/relationships/image" Target="../media/image223.wmf"/><Relationship Id="rId1" Type="http://schemas.openxmlformats.org/officeDocument/2006/relationships/slideLayout" Target="../slideLayouts/slideLayout8.xml"/><Relationship Id="rId6" Type="http://schemas.openxmlformats.org/officeDocument/2006/relationships/image" Target="../media/image216.wmf"/><Relationship Id="rId11" Type="http://schemas.openxmlformats.org/officeDocument/2006/relationships/oleObject" Target="../embeddings/oleObject221.bin"/><Relationship Id="rId5" Type="http://schemas.openxmlformats.org/officeDocument/2006/relationships/oleObject" Target="../embeddings/oleObject218.bin"/><Relationship Id="rId15" Type="http://schemas.openxmlformats.org/officeDocument/2006/relationships/oleObject" Target="../embeddings/oleObject223.bin"/><Relationship Id="rId10" Type="http://schemas.openxmlformats.org/officeDocument/2006/relationships/image" Target="../media/image218.wmf"/><Relationship Id="rId19" Type="http://schemas.openxmlformats.org/officeDocument/2006/relationships/oleObject" Target="../embeddings/oleObject225.bin"/><Relationship Id="rId4" Type="http://schemas.openxmlformats.org/officeDocument/2006/relationships/image" Target="../media/image215.wmf"/><Relationship Id="rId9" Type="http://schemas.openxmlformats.org/officeDocument/2006/relationships/oleObject" Target="../embeddings/oleObject220.bin"/><Relationship Id="rId14" Type="http://schemas.openxmlformats.org/officeDocument/2006/relationships/image" Target="../media/image220.wmf"/><Relationship Id="rId22" Type="http://schemas.openxmlformats.org/officeDocument/2006/relationships/image" Target="../media/image225.png"/></Relationships>
</file>

<file path=ppt/slides/_rels/slide31.xml.rels><?xml version="1.0" encoding="UTF-8" standalone="yes"?>
<Relationships xmlns="http://schemas.openxmlformats.org/package/2006/relationships"><Relationship Id="rId8" Type="http://schemas.openxmlformats.org/officeDocument/2006/relationships/image" Target="../media/image228.wmf"/><Relationship Id="rId3" Type="http://schemas.openxmlformats.org/officeDocument/2006/relationships/oleObject" Target="../embeddings/oleObject226.bin"/><Relationship Id="rId7" Type="http://schemas.openxmlformats.org/officeDocument/2006/relationships/oleObject" Target="../embeddings/oleObject228.bin"/><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27.wmf"/><Relationship Id="rId5" Type="http://schemas.openxmlformats.org/officeDocument/2006/relationships/oleObject" Target="../embeddings/oleObject227.bin"/><Relationship Id="rId4" Type="http://schemas.openxmlformats.org/officeDocument/2006/relationships/image" Target="../media/image226.wmf"/></Relationships>
</file>

<file path=ppt/slides/_rels/slide32.xml.rels><?xml version="1.0" encoding="UTF-8" standalone="yes"?>
<Relationships xmlns="http://schemas.openxmlformats.org/package/2006/relationships"><Relationship Id="rId8" Type="http://schemas.openxmlformats.org/officeDocument/2006/relationships/image" Target="../media/image231.wmf"/><Relationship Id="rId13" Type="http://schemas.openxmlformats.org/officeDocument/2006/relationships/oleObject" Target="../embeddings/oleObject235.bin"/><Relationship Id="rId18" Type="http://schemas.openxmlformats.org/officeDocument/2006/relationships/image" Target="../media/image235.wmf"/><Relationship Id="rId3" Type="http://schemas.openxmlformats.org/officeDocument/2006/relationships/oleObject" Target="../embeddings/oleObject229.bin"/><Relationship Id="rId7" Type="http://schemas.openxmlformats.org/officeDocument/2006/relationships/oleObject" Target="../embeddings/oleObject231.bin"/><Relationship Id="rId12" Type="http://schemas.openxmlformats.org/officeDocument/2006/relationships/oleObject" Target="../embeddings/oleObject234.bin"/><Relationship Id="rId17" Type="http://schemas.openxmlformats.org/officeDocument/2006/relationships/oleObject" Target="../embeddings/oleObject237.bin"/><Relationship Id="rId2" Type="http://schemas.openxmlformats.org/officeDocument/2006/relationships/notesSlide" Target="../notesSlides/notesSlide32.xml"/><Relationship Id="rId16" Type="http://schemas.openxmlformats.org/officeDocument/2006/relationships/image" Target="../media/image234.wmf"/><Relationship Id="rId20" Type="http://schemas.openxmlformats.org/officeDocument/2006/relationships/image" Target="../media/image236.wmf"/><Relationship Id="rId1" Type="http://schemas.openxmlformats.org/officeDocument/2006/relationships/slideLayout" Target="../slideLayouts/slideLayout2.xml"/><Relationship Id="rId6" Type="http://schemas.openxmlformats.org/officeDocument/2006/relationships/image" Target="../media/image230.wmf"/><Relationship Id="rId11" Type="http://schemas.openxmlformats.org/officeDocument/2006/relationships/image" Target="../media/image232.wmf"/><Relationship Id="rId5" Type="http://schemas.openxmlformats.org/officeDocument/2006/relationships/oleObject" Target="../embeddings/oleObject230.bin"/><Relationship Id="rId15" Type="http://schemas.openxmlformats.org/officeDocument/2006/relationships/oleObject" Target="../embeddings/oleObject236.bin"/><Relationship Id="rId10" Type="http://schemas.openxmlformats.org/officeDocument/2006/relationships/oleObject" Target="../embeddings/oleObject233.bin"/><Relationship Id="rId19" Type="http://schemas.openxmlformats.org/officeDocument/2006/relationships/oleObject" Target="../embeddings/oleObject238.bin"/><Relationship Id="rId4" Type="http://schemas.openxmlformats.org/officeDocument/2006/relationships/image" Target="../media/image229.wmf"/><Relationship Id="rId9" Type="http://schemas.openxmlformats.org/officeDocument/2006/relationships/oleObject" Target="../embeddings/oleObject232.bin"/><Relationship Id="rId14" Type="http://schemas.openxmlformats.org/officeDocument/2006/relationships/image" Target="../media/image233.wmf"/></Relationships>
</file>

<file path=ppt/slides/_rels/slide33.xml.rels><?xml version="1.0" encoding="UTF-8" standalone="yes"?>
<Relationships xmlns="http://schemas.openxmlformats.org/package/2006/relationships"><Relationship Id="rId8" Type="http://schemas.openxmlformats.org/officeDocument/2006/relationships/image" Target="../media/image239.wmf"/><Relationship Id="rId13" Type="http://schemas.openxmlformats.org/officeDocument/2006/relationships/oleObject" Target="../embeddings/oleObject244.bin"/><Relationship Id="rId18" Type="http://schemas.openxmlformats.org/officeDocument/2006/relationships/image" Target="../media/image244.wmf"/><Relationship Id="rId26" Type="http://schemas.openxmlformats.org/officeDocument/2006/relationships/image" Target="../media/image248.wmf"/><Relationship Id="rId3" Type="http://schemas.openxmlformats.org/officeDocument/2006/relationships/oleObject" Target="../embeddings/oleObject239.bin"/><Relationship Id="rId21" Type="http://schemas.openxmlformats.org/officeDocument/2006/relationships/oleObject" Target="../embeddings/oleObject248.bin"/><Relationship Id="rId7" Type="http://schemas.openxmlformats.org/officeDocument/2006/relationships/oleObject" Target="../embeddings/oleObject241.bin"/><Relationship Id="rId12" Type="http://schemas.openxmlformats.org/officeDocument/2006/relationships/image" Target="../media/image241.wmf"/><Relationship Id="rId17" Type="http://schemas.openxmlformats.org/officeDocument/2006/relationships/oleObject" Target="../embeddings/oleObject246.bin"/><Relationship Id="rId25" Type="http://schemas.openxmlformats.org/officeDocument/2006/relationships/oleObject" Target="../embeddings/oleObject250.bin"/><Relationship Id="rId2" Type="http://schemas.openxmlformats.org/officeDocument/2006/relationships/notesSlide" Target="../notesSlides/notesSlide33.xml"/><Relationship Id="rId16" Type="http://schemas.openxmlformats.org/officeDocument/2006/relationships/image" Target="../media/image243.wmf"/><Relationship Id="rId20" Type="http://schemas.openxmlformats.org/officeDocument/2006/relationships/image" Target="../media/image245.wmf"/><Relationship Id="rId1" Type="http://schemas.openxmlformats.org/officeDocument/2006/relationships/slideLayout" Target="../slideLayouts/slideLayout2.xml"/><Relationship Id="rId6" Type="http://schemas.openxmlformats.org/officeDocument/2006/relationships/image" Target="../media/image238.wmf"/><Relationship Id="rId11" Type="http://schemas.openxmlformats.org/officeDocument/2006/relationships/oleObject" Target="../embeddings/oleObject243.bin"/><Relationship Id="rId24" Type="http://schemas.openxmlformats.org/officeDocument/2006/relationships/image" Target="../media/image247.wmf"/><Relationship Id="rId5" Type="http://schemas.openxmlformats.org/officeDocument/2006/relationships/oleObject" Target="../embeddings/oleObject240.bin"/><Relationship Id="rId15" Type="http://schemas.openxmlformats.org/officeDocument/2006/relationships/oleObject" Target="../embeddings/oleObject245.bin"/><Relationship Id="rId23" Type="http://schemas.openxmlformats.org/officeDocument/2006/relationships/oleObject" Target="../embeddings/oleObject249.bin"/><Relationship Id="rId28" Type="http://schemas.openxmlformats.org/officeDocument/2006/relationships/image" Target="../media/image249.wmf"/><Relationship Id="rId10" Type="http://schemas.openxmlformats.org/officeDocument/2006/relationships/image" Target="../media/image240.wmf"/><Relationship Id="rId19" Type="http://schemas.openxmlformats.org/officeDocument/2006/relationships/oleObject" Target="../embeddings/oleObject247.bin"/><Relationship Id="rId4" Type="http://schemas.openxmlformats.org/officeDocument/2006/relationships/image" Target="../media/image237.wmf"/><Relationship Id="rId9" Type="http://schemas.openxmlformats.org/officeDocument/2006/relationships/oleObject" Target="../embeddings/oleObject242.bin"/><Relationship Id="rId14" Type="http://schemas.openxmlformats.org/officeDocument/2006/relationships/image" Target="../media/image242.wmf"/><Relationship Id="rId22" Type="http://schemas.openxmlformats.org/officeDocument/2006/relationships/image" Target="../media/image246.wmf"/><Relationship Id="rId27" Type="http://schemas.openxmlformats.org/officeDocument/2006/relationships/oleObject" Target="../embeddings/oleObject251.bin"/></Relationships>
</file>

<file path=ppt/slides/_rels/slide34.xml.rels><?xml version="1.0" encoding="UTF-8" standalone="yes"?>
<Relationships xmlns="http://schemas.openxmlformats.org/package/2006/relationships"><Relationship Id="rId13" Type="http://schemas.openxmlformats.org/officeDocument/2006/relationships/image" Target="../media/image255.wmf"/><Relationship Id="rId18" Type="http://schemas.openxmlformats.org/officeDocument/2006/relationships/oleObject" Target="../embeddings/oleObject259.bin"/><Relationship Id="rId26" Type="http://schemas.openxmlformats.org/officeDocument/2006/relationships/oleObject" Target="../embeddings/oleObject263.bin"/><Relationship Id="rId21" Type="http://schemas.openxmlformats.org/officeDocument/2006/relationships/image" Target="../media/image259.wmf"/><Relationship Id="rId34" Type="http://schemas.openxmlformats.org/officeDocument/2006/relationships/oleObject" Target="../embeddings/oleObject267.bin"/><Relationship Id="rId7" Type="http://schemas.openxmlformats.org/officeDocument/2006/relationships/image" Target="../media/image252.wmf"/><Relationship Id="rId12" Type="http://schemas.openxmlformats.org/officeDocument/2006/relationships/oleObject" Target="../embeddings/oleObject256.bin"/><Relationship Id="rId17" Type="http://schemas.openxmlformats.org/officeDocument/2006/relationships/image" Target="../media/image257.wmf"/><Relationship Id="rId25" Type="http://schemas.openxmlformats.org/officeDocument/2006/relationships/image" Target="../media/image261.wmf"/><Relationship Id="rId33" Type="http://schemas.openxmlformats.org/officeDocument/2006/relationships/image" Target="../media/image265.wmf"/><Relationship Id="rId2" Type="http://schemas.openxmlformats.org/officeDocument/2006/relationships/notesSlide" Target="../notesSlides/notesSlide34.xml"/><Relationship Id="rId16" Type="http://schemas.openxmlformats.org/officeDocument/2006/relationships/oleObject" Target="../embeddings/oleObject258.bin"/><Relationship Id="rId20" Type="http://schemas.openxmlformats.org/officeDocument/2006/relationships/oleObject" Target="../embeddings/oleObject260.bin"/><Relationship Id="rId29" Type="http://schemas.openxmlformats.org/officeDocument/2006/relationships/image" Target="../media/image263.wmf"/><Relationship Id="rId1" Type="http://schemas.openxmlformats.org/officeDocument/2006/relationships/slideLayout" Target="../slideLayouts/slideLayout8.xml"/><Relationship Id="rId6" Type="http://schemas.openxmlformats.org/officeDocument/2006/relationships/oleObject" Target="../embeddings/oleObject253.bin"/><Relationship Id="rId11" Type="http://schemas.openxmlformats.org/officeDocument/2006/relationships/image" Target="../media/image254.wmf"/><Relationship Id="rId24" Type="http://schemas.openxmlformats.org/officeDocument/2006/relationships/oleObject" Target="../embeddings/oleObject262.bin"/><Relationship Id="rId32" Type="http://schemas.openxmlformats.org/officeDocument/2006/relationships/oleObject" Target="../embeddings/oleObject266.bin"/><Relationship Id="rId37" Type="http://schemas.openxmlformats.org/officeDocument/2006/relationships/image" Target="../media/image267.wmf"/><Relationship Id="rId5" Type="http://schemas.openxmlformats.org/officeDocument/2006/relationships/image" Target="../media/image251.wmf"/><Relationship Id="rId15" Type="http://schemas.openxmlformats.org/officeDocument/2006/relationships/image" Target="../media/image256.wmf"/><Relationship Id="rId23" Type="http://schemas.openxmlformats.org/officeDocument/2006/relationships/image" Target="../media/image260.wmf"/><Relationship Id="rId28" Type="http://schemas.openxmlformats.org/officeDocument/2006/relationships/oleObject" Target="../embeddings/oleObject264.bin"/><Relationship Id="rId36" Type="http://schemas.openxmlformats.org/officeDocument/2006/relationships/oleObject" Target="../embeddings/oleObject268.bin"/><Relationship Id="rId10" Type="http://schemas.openxmlformats.org/officeDocument/2006/relationships/oleObject" Target="../embeddings/oleObject255.bin"/><Relationship Id="rId19" Type="http://schemas.openxmlformats.org/officeDocument/2006/relationships/image" Target="../media/image258.wmf"/><Relationship Id="rId31" Type="http://schemas.openxmlformats.org/officeDocument/2006/relationships/image" Target="../media/image264.wmf"/><Relationship Id="rId4" Type="http://schemas.openxmlformats.org/officeDocument/2006/relationships/oleObject" Target="../embeddings/oleObject252.bin"/><Relationship Id="rId9" Type="http://schemas.openxmlformats.org/officeDocument/2006/relationships/image" Target="../media/image253.wmf"/><Relationship Id="rId14" Type="http://schemas.openxmlformats.org/officeDocument/2006/relationships/oleObject" Target="../embeddings/oleObject257.bin"/><Relationship Id="rId22" Type="http://schemas.openxmlformats.org/officeDocument/2006/relationships/oleObject" Target="../embeddings/oleObject261.bin"/><Relationship Id="rId27" Type="http://schemas.openxmlformats.org/officeDocument/2006/relationships/image" Target="../media/image262.wmf"/><Relationship Id="rId30" Type="http://schemas.openxmlformats.org/officeDocument/2006/relationships/oleObject" Target="../embeddings/oleObject265.bin"/><Relationship Id="rId35" Type="http://schemas.openxmlformats.org/officeDocument/2006/relationships/image" Target="../media/image266.wmf"/><Relationship Id="rId8" Type="http://schemas.openxmlformats.org/officeDocument/2006/relationships/oleObject" Target="../embeddings/oleObject254.bin"/><Relationship Id="rId3" Type="http://schemas.openxmlformats.org/officeDocument/2006/relationships/image" Target="../media/image250.png"/></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271.bin"/><Relationship Id="rId13" Type="http://schemas.openxmlformats.org/officeDocument/2006/relationships/image" Target="../media/image272.wmf"/><Relationship Id="rId18" Type="http://schemas.openxmlformats.org/officeDocument/2006/relationships/oleObject" Target="../embeddings/oleObject276.bin"/><Relationship Id="rId26" Type="http://schemas.openxmlformats.org/officeDocument/2006/relationships/oleObject" Target="../embeddings/oleObject280.bin"/><Relationship Id="rId3" Type="http://schemas.openxmlformats.org/officeDocument/2006/relationships/image" Target="../media/image250.png"/><Relationship Id="rId21" Type="http://schemas.openxmlformats.org/officeDocument/2006/relationships/image" Target="../media/image276.wmf"/><Relationship Id="rId7" Type="http://schemas.openxmlformats.org/officeDocument/2006/relationships/image" Target="../media/image269.wmf"/><Relationship Id="rId12" Type="http://schemas.openxmlformats.org/officeDocument/2006/relationships/oleObject" Target="../embeddings/oleObject273.bin"/><Relationship Id="rId17" Type="http://schemas.openxmlformats.org/officeDocument/2006/relationships/image" Target="../media/image274.wmf"/><Relationship Id="rId25" Type="http://schemas.openxmlformats.org/officeDocument/2006/relationships/image" Target="../media/image278.wmf"/><Relationship Id="rId2" Type="http://schemas.openxmlformats.org/officeDocument/2006/relationships/notesSlide" Target="../notesSlides/notesSlide35.xml"/><Relationship Id="rId16" Type="http://schemas.openxmlformats.org/officeDocument/2006/relationships/oleObject" Target="../embeddings/oleObject275.bin"/><Relationship Id="rId20" Type="http://schemas.openxmlformats.org/officeDocument/2006/relationships/oleObject" Target="../embeddings/oleObject277.bin"/><Relationship Id="rId29" Type="http://schemas.openxmlformats.org/officeDocument/2006/relationships/image" Target="../media/image280.wmf"/><Relationship Id="rId1" Type="http://schemas.openxmlformats.org/officeDocument/2006/relationships/slideLayout" Target="../slideLayouts/slideLayout8.xml"/><Relationship Id="rId6" Type="http://schemas.openxmlformats.org/officeDocument/2006/relationships/oleObject" Target="../embeddings/oleObject270.bin"/><Relationship Id="rId11" Type="http://schemas.openxmlformats.org/officeDocument/2006/relationships/image" Target="../media/image271.wmf"/><Relationship Id="rId24" Type="http://schemas.openxmlformats.org/officeDocument/2006/relationships/oleObject" Target="../embeddings/oleObject279.bin"/><Relationship Id="rId5" Type="http://schemas.openxmlformats.org/officeDocument/2006/relationships/image" Target="../media/image268.wmf"/><Relationship Id="rId15" Type="http://schemas.openxmlformats.org/officeDocument/2006/relationships/image" Target="../media/image273.wmf"/><Relationship Id="rId23" Type="http://schemas.openxmlformats.org/officeDocument/2006/relationships/image" Target="../media/image277.wmf"/><Relationship Id="rId28" Type="http://schemas.openxmlformats.org/officeDocument/2006/relationships/oleObject" Target="../embeddings/oleObject281.bin"/><Relationship Id="rId10" Type="http://schemas.openxmlformats.org/officeDocument/2006/relationships/oleObject" Target="../embeddings/oleObject272.bin"/><Relationship Id="rId19" Type="http://schemas.openxmlformats.org/officeDocument/2006/relationships/image" Target="../media/image275.wmf"/><Relationship Id="rId4" Type="http://schemas.openxmlformats.org/officeDocument/2006/relationships/oleObject" Target="../embeddings/oleObject269.bin"/><Relationship Id="rId9" Type="http://schemas.openxmlformats.org/officeDocument/2006/relationships/image" Target="../media/image270.wmf"/><Relationship Id="rId14" Type="http://schemas.openxmlformats.org/officeDocument/2006/relationships/oleObject" Target="../embeddings/oleObject274.bin"/><Relationship Id="rId22" Type="http://schemas.openxmlformats.org/officeDocument/2006/relationships/oleObject" Target="../embeddings/oleObject278.bin"/><Relationship Id="rId27" Type="http://schemas.openxmlformats.org/officeDocument/2006/relationships/image" Target="../media/image279.wmf"/></Relationships>
</file>

<file path=ppt/slides/_rels/slide36.xml.rels><?xml version="1.0" encoding="UTF-8" standalone="yes"?>
<Relationships xmlns="http://schemas.openxmlformats.org/package/2006/relationships"><Relationship Id="rId8" Type="http://schemas.openxmlformats.org/officeDocument/2006/relationships/image" Target="../media/image283.wmf"/><Relationship Id="rId13" Type="http://schemas.openxmlformats.org/officeDocument/2006/relationships/oleObject" Target="../embeddings/oleObject287.bin"/><Relationship Id="rId18" Type="http://schemas.openxmlformats.org/officeDocument/2006/relationships/image" Target="../media/image288.wmf"/><Relationship Id="rId3" Type="http://schemas.openxmlformats.org/officeDocument/2006/relationships/oleObject" Target="../embeddings/oleObject282.bin"/><Relationship Id="rId7" Type="http://schemas.openxmlformats.org/officeDocument/2006/relationships/oleObject" Target="../embeddings/oleObject284.bin"/><Relationship Id="rId12" Type="http://schemas.openxmlformats.org/officeDocument/2006/relationships/image" Target="../media/image285.wmf"/><Relationship Id="rId17" Type="http://schemas.openxmlformats.org/officeDocument/2006/relationships/oleObject" Target="../embeddings/oleObject289.bin"/><Relationship Id="rId2" Type="http://schemas.openxmlformats.org/officeDocument/2006/relationships/notesSlide" Target="../notesSlides/notesSlide36.xml"/><Relationship Id="rId16" Type="http://schemas.openxmlformats.org/officeDocument/2006/relationships/image" Target="../media/image287.wmf"/><Relationship Id="rId1" Type="http://schemas.openxmlformats.org/officeDocument/2006/relationships/slideLayout" Target="../slideLayouts/slideLayout2.xml"/><Relationship Id="rId6" Type="http://schemas.openxmlformats.org/officeDocument/2006/relationships/image" Target="../media/image282.wmf"/><Relationship Id="rId11" Type="http://schemas.openxmlformats.org/officeDocument/2006/relationships/oleObject" Target="../embeddings/oleObject286.bin"/><Relationship Id="rId5" Type="http://schemas.openxmlformats.org/officeDocument/2006/relationships/oleObject" Target="../embeddings/oleObject283.bin"/><Relationship Id="rId15" Type="http://schemas.openxmlformats.org/officeDocument/2006/relationships/oleObject" Target="../embeddings/oleObject288.bin"/><Relationship Id="rId10" Type="http://schemas.openxmlformats.org/officeDocument/2006/relationships/image" Target="../media/image284.wmf"/><Relationship Id="rId4" Type="http://schemas.openxmlformats.org/officeDocument/2006/relationships/image" Target="../media/image281.wmf"/><Relationship Id="rId9" Type="http://schemas.openxmlformats.org/officeDocument/2006/relationships/oleObject" Target="../embeddings/oleObject285.bin"/><Relationship Id="rId14" Type="http://schemas.openxmlformats.org/officeDocument/2006/relationships/image" Target="../media/image286.wmf"/></Relationships>
</file>

<file path=ppt/slides/_rels/slide37.xml.rels><?xml version="1.0" encoding="UTF-8" standalone="yes"?>
<Relationships xmlns="http://schemas.openxmlformats.org/package/2006/relationships"><Relationship Id="rId8" Type="http://schemas.openxmlformats.org/officeDocument/2006/relationships/image" Target="../media/image290.wmf"/><Relationship Id="rId13" Type="http://schemas.openxmlformats.org/officeDocument/2006/relationships/oleObject" Target="../embeddings/oleObject295.bin"/><Relationship Id="rId18" Type="http://schemas.openxmlformats.org/officeDocument/2006/relationships/image" Target="../media/image295.wmf"/><Relationship Id="rId3" Type="http://schemas.openxmlformats.org/officeDocument/2006/relationships/oleObject" Target="../embeddings/oleObject290.bin"/><Relationship Id="rId7" Type="http://schemas.openxmlformats.org/officeDocument/2006/relationships/oleObject" Target="../embeddings/oleObject292.bin"/><Relationship Id="rId12" Type="http://schemas.openxmlformats.org/officeDocument/2006/relationships/image" Target="../media/image292.wmf"/><Relationship Id="rId17" Type="http://schemas.openxmlformats.org/officeDocument/2006/relationships/oleObject" Target="../embeddings/oleObject297.bin"/><Relationship Id="rId2" Type="http://schemas.openxmlformats.org/officeDocument/2006/relationships/notesSlide" Target="../notesSlides/notesSlide37.xml"/><Relationship Id="rId16" Type="http://schemas.openxmlformats.org/officeDocument/2006/relationships/image" Target="../media/image294.wmf"/><Relationship Id="rId20" Type="http://schemas.openxmlformats.org/officeDocument/2006/relationships/image" Target="../media/image296.wmf"/><Relationship Id="rId1" Type="http://schemas.openxmlformats.org/officeDocument/2006/relationships/slideLayout" Target="../slideLayouts/slideLayout2.xml"/><Relationship Id="rId6" Type="http://schemas.openxmlformats.org/officeDocument/2006/relationships/image" Target="../media/image289.wmf"/><Relationship Id="rId11" Type="http://schemas.openxmlformats.org/officeDocument/2006/relationships/oleObject" Target="../embeddings/oleObject294.bin"/><Relationship Id="rId5" Type="http://schemas.openxmlformats.org/officeDocument/2006/relationships/oleObject" Target="../embeddings/oleObject291.bin"/><Relationship Id="rId15" Type="http://schemas.openxmlformats.org/officeDocument/2006/relationships/oleObject" Target="../embeddings/oleObject296.bin"/><Relationship Id="rId10" Type="http://schemas.openxmlformats.org/officeDocument/2006/relationships/image" Target="../media/image291.wmf"/><Relationship Id="rId19" Type="http://schemas.openxmlformats.org/officeDocument/2006/relationships/oleObject" Target="../embeddings/oleObject298.bin"/><Relationship Id="rId4" Type="http://schemas.openxmlformats.org/officeDocument/2006/relationships/image" Target="../media/image281.wmf"/><Relationship Id="rId9" Type="http://schemas.openxmlformats.org/officeDocument/2006/relationships/oleObject" Target="../embeddings/oleObject293.bin"/><Relationship Id="rId14" Type="http://schemas.openxmlformats.org/officeDocument/2006/relationships/image" Target="../media/image293.wmf"/></Relationships>
</file>

<file path=ppt/slides/_rels/slide38.xml.rels><?xml version="1.0" encoding="UTF-8" standalone="yes"?>
<Relationships xmlns="http://schemas.openxmlformats.org/package/2006/relationships"><Relationship Id="rId8" Type="http://schemas.openxmlformats.org/officeDocument/2006/relationships/image" Target="../media/image299.wmf"/><Relationship Id="rId13" Type="http://schemas.openxmlformats.org/officeDocument/2006/relationships/oleObject" Target="../embeddings/oleObject304.bin"/><Relationship Id="rId3" Type="http://schemas.openxmlformats.org/officeDocument/2006/relationships/oleObject" Target="../embeddings/oleObject299.bin"/><Relationship Id="rId7" Type="http://schemas.openxmlformats.org/officeDocument/2006/relationships/oleObject" Target="../embeddings/oleObject301.bin"/><Relationship Id="rId12" Type="http://schemas.openxmlformats.org/officeDocument/2006/relationships/image" Target="../media/image301.wmf"/><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298.wmf"/><Relationship Id="rId11" Type="http://schemas.openxmlformats.org/officeDocument/2006/relationships/oleObject" Target="../embeddings/oleObject303.bin"/><Relationship Id="rId5" Type="http://schemas.openxmlformats.org/officeDocument/2006/relationships/oleObject" Target="../embeddings/oleObject300.bin"/><Relationship Id="rId10" Type="http://schemas.openxmlformats.org/officeDocument/2006/relationships/image" Target="../media/image300.wmf"/><Relationship Id="rId4" Type="http://schemas.openxmlformats.org/officeDocument/2006/relationships/image" Target="../media/image297.wmf"/><Relationship Id="rId9" Type="http://schemas.openxmlformats.org/officeDocument/2006/relationships/oleObject" Target="../embeddings/oleObject302.bin"/><Relationship Id="rId14" Type="http://schemas.openxmlformats.org/officeDocument/2006/relationships/image" Target="../media/image302.wmf"/></Relationships>
</file>

<file path=ppt/slides/_rels/slide39.xml.rels><?xml version="1.0" encoding="UTF-8" standalone="yes"?>
<Relationships xmlns="http://schemas.openxmlformats.org/package/2006/relationships"><Relationship Id="rId8" Type="http://schemas.openxmlformats.org/officeDocument/2006/relationships/image" Target="../media/image305.wmf"/><Relationship Id="rId13" Type="http://schemas.openxmlformats.org/officeDocument/2006/relationships/oleObject" Target="../embeddings/oleObject310.bin"/><Relationship Id="rId18" Type="http://schemas.openxmlformats.org/officeDocument/2006/relationships/image" Target="../media/image310.wmf"/><Relationship Id="rId3" Type="http://schemas.openxmlformats.org/officeDocument/2006/relationships/oleObject" Target="../embeddings/oleObject305.bin"/><Relationship Id="rId21" Type="http://schemas.openxmlformats.org/officeDocument/2006/relationships/oleObject" Target="../embeddings/oleObject314.bin"/><Relationship Id="rId7" Type="http://schemas.openxmlformats.org/officeDocument/2006/relationships/oleObject" Target="../embeddings/oleObject307.bin"/><Relationship Id="rId12" Type="http://schemas.openxmlformats.org/officeDocument/2006/relationships/image" Target="../media/image307.wmf"/><Relationship Id="rId17" Type="http://schemas.openxmlformats.org/officeDocument/2006/relationships/oleObject" Target="../embeddings/oleObject312.bin"/><Relationship Id="rId2" Type="http://schemas.openxmlformats.org/officeDocument/2006/relationships/notesSlide" Target="../notesSlides/notesSlide39.xml"/><Relationship Id="rId16" Type="http://schemas.openxmlformats.org/officeDocument/2006/relationships/image" Target="../media/image309.wmf"/><Relationship Id="rId20" Type="http://schemas.openxmlformats.org/officeDocument/2006/relationships/image" Target="../media/image311.wmf"/><Relationship Id="rId1" Type="http://schemas.openxmlformats.org/officeDocument/2006/relationships/slideLayout" Target="../slideLayouts/slideLayout2.xml"/><Relationship Id="rId6" Type="http://schemas.openxmlformats.org/officeDocument/2006/relationships/image" Target="../media/image304.wmf"/><Relationship Id="rId11" Type="http://schemas.openxmlformats.org/officeDocument/2006/relationships/oleObject" Target="../embeddings/oleObject309.bin"/><Relationship Id="rId5" Type="http://schemas.openxmlformats.org/officeDocument/2006/relationships/oleObject" Target="../embeddings/oleObject306.bin"/><Relationship Id="rId15" Type="http://schemas.openxmlformats.org/officeDocument/2006/relationships/oleObject" Target="../embeddings/oleObject311.bin"/><Relationship Id="rId10" Type="http://schemas.openxmlformats.org/officeDocument/2006/relationships/image" Target="../media/image306.wmf"/><Relationship Id="rId19" Type="http://schemas.openxmlformats.org/officeDocument/2006/relationships/oleObject" Target="../embeddings/oleObject313.bin"/><Relationship Id="rId4" Type="http://schemas.openxmlformats.org/officeDocument/2006/relationships/image" Target="../media/image303.wmf"/><Relationship Id="rId9" Type="http://schemas.openxmlformats.org/officeDocument/2006/relationships/oleObject" Target="../embeddings/oleObject308.bin"/><Relationship Id="rId14" Type="http://schemas.openxmlformats.org/officeDocument/2006/relationships/image" Target="../media/image308.wmf"/><Relationship Id="rId22" Type="http://schemas.openxmlformats.org/officeDocument/2006/relationships/image" Target="../media/image312.wmf"/></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wmf"/><Relationship Id="rId12" Type="http://schemas.openxmlformats.org/officeDocument/2006/relationships/image" Target="../media/image21.w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oleObject" Target="../embeddings/oleObject14.bin"/><Relationship Id="rId11" Type="http://schemas.openxmlformats.org/officeDocument/2006/relationships/oleObject" Target="../embeddings/oleObject16.bin"/><Relationship Id="rId5" Type="http://schemas.openxmlformats.org/officeDocument/2006/relationships/image" Target="../media/image17.wmf"/><Relationship Id="rId10" Type="http://schemas.openxmlformats.org/officeDocument/2006/relationships/image" Target="../media/image20.wmf"/><Relationship Id="rId4" Type="http://schemas.openxmlformats.org/officeDocument/2006/relationships/oleObject" Target="../embeddings/oleObject13.bin"/><Relationship Id="rId9" Type="http://schemas.openxmlformats.org/officeDocument/2006/relationships/oleObject" Target="../embeddings/oleObject15.bin"/></Relationships>
</file>

<file path=ppt/slides/_rels/slide40.xml.rels><?xml version="1.0" encoding="UTF-8" standalone="yes"?>
<Relationships xmlns="http://schemas.openxmlformats.org/package/2006/relationships"><Relationship Id="rId8" Type="http://schemas.openxmlformats.org/officeDocument/2006/relationships/image" Target="../media/image315.wmf"/><Relationship Id="rId13" Type="http://schemas.openxmlformats.org/officeDocument/2006/relationships/oleObject" Target="../embeddings/oleObject320.bin"/><Relationship Id="rId3" Type="http://schemas.openxmlformats.org/officeDocument/2006/relationships/oleObject" Target="../embeddings/oleObject315.bin"/><Relationship Id="rId7" Type="http://schemas.openxmlformats.org/officeDocument/2006/relationships/oleObject" Target="../embeddings/oleObject317.bin"/><Relationship Id="rId12" Type="http://schemas.openxmlformats.org/officeDocument/2006/relationships/image" Target="../media/image317.wmf"/><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314.wmf"/><Relationship Id="rId11" Type="http://schemas.openxmlformats.org/officeDocument/2006/relationships/oleObject" Target="../embeddings/oleObject319.bin"/><Relationship Id="rId5" Type="http://schemas.openxmlformats.org/officeDocument/2006/relationships/oleObject" Target="../embeddings/oleObject316.bin"/><Relationship Id="rId10" Type="http://schemas.openxmlformats.org/officeDocument/2006/relationships/image" Target="../media/image316.wmf"/><Relationship Id="rId4" Type="http://schemas.openxmlformats.org/officeDocument/2006/relationships/image" Target="../media/image313.wmf"/><Relationship Id="rId9" Type="http://schemas.openxmlformats.org/officeDocument/2006/relationships/oleObject" Target="../embeddings/oleObject318.bin"/><Relationship Id="rId14" Type="http://schemas.openxmlformats.org/officeDocument/2006/relationships/image" Target="../media/image318.wmf"/></Relationships>
</file>

<file path=ppt/slides/_rels/slide41.xml.rels><?xml version="1.0" encoding="UTF-8" standalone="yes"?>
<Relationships xmlns="http://schemas.openxmlformats.org/package/2006/relationships"><Relationship Id="rId8" Type="http://schemas.openxmlformats.org/officeDocument/2006/relationships/image" Target="../media/image321.wmf"/><Relationship Id="rId13" Type="http://schemas.openxmlformats.org/officeDocument/2006/relationships/image" Target="../media/image324.png"/><Relationship Id="rId18" Type="http://schemas.openxmlformats.org/officeDocument/2006/relationships/oleObject" Target="../embeddings/oleObject328.bin"/><Relationship Id="rId3" Type="http://schemas.openxmlformats.org/officeDocument/2006/relationships/oleObject" Target="../embeddings/oleObject321.bin"/><Relationship Id="rId7" Type="http://schemas.openxmlformats.org/officeDocument/2006/relationships/oleObject" Target="../embeddings/oleObject323.bin"/><Relationship Id="rId12" Type="http://schemas.openxmlformats.org/officeDocument/2006/relationships/image" Target="../media/image323.wmf"/><Relationship Id="rId17" Type="http://schemas.openxmlformats.org/officeDocument/2006/relationships/image" Target="../media/image326.wmf"/><Relationship Id="rId2" Type="http://schemas.openxmlformats.org/officeDocument/2006/relationships/notesSlide" Target="../notesSlides/notesSlide41.xml"/><Relationship Id="rId16" Type="http://schemas.openxmlformats.org/officeDocument/2006/relationships/oleObject" Target="../embeddings/oleObject327.bin"/><Relationship Id="rId1" Type="http://schemas.openxmlformats.org/officeDocument/2006/relationships/slideLayout" Target="../slideLayouts/slideLayout2.xml"/><Relationship Id="rId6" Type="http://schemas.openxmlformats.org/officeDocument/2006/relationships/image" Target="../media/image320.wmf"/><Relationship Id="rId11" Type="http://schemas.openxmlformats.org/officeDocument/2006/relationships/oleObject" Target="../embeddings/oleObject325.bin"/><Relationship Id="rId5" Type="http://schemas.openxmlformats.org/officeDocument/2006/relationships/oleObject" Target="../embeddings/oleObject322.bin"/><Relationship Id="rId15" Type="http://schemas.openxmlformats.org/officeDocument/2006/relationships/image" Target="../media/image325.wmf"/><Relationship Id="rId10" Type="http://schemas.openxmlformats.org/officeDocument/2006/relationships/image" Target="../media/image322.wmf"/><Relationship Id="rId19" Type="http://schemas.openxmlformats.org/officeDocument/2006/relationships/image" Target="../media/image327.wmf"/><Relationship Id="rId4" Type="http://schemas.openxmlformats.org/officeDocument/2006/relationships/image" Target="../media/image319.wmf"/><Relationship Id="rId9" Type="http://schemas.openxmlformats.org/officeDocument/2006/relationships/oleObject" Target="../embeddings/oleObject324.bin"/><Relationship Id="rId14" Type="http://schemas.openxmlformats.org/officeDocument/2006/relationships/oleObject" Target="../embeddings/oleObject326.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29.bin"/><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329.wmf"/><Relationship Id="rId5" Type="http://schemas.openxmlformats.org/officeDocument/2006/relationships/oleObject" Target="../embeddings/oleObject330.bin"/><Relationship Id="rId4" Type="http://schemas.openxmlformats.org/officeDocument/2006/relationships/image" Target="../media/image328.wmf"/></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334.bin"/><Relationship Id="rId13" Type="http://schemas.openxmlformats.org/officeDocument/2006/relationships/image" Target="../media/image334.wmf"/><Relationship Id="rId18" Type="http://schemas.openxmlformats.org/officeDocument/2006/relationships/image" Target="../media/image337.png"/><Relationship Id="rId3" Type="http://schemas.openxmlformats.org/officeDocument/2006/relationships/oleObject" Target="../embeddings/oleObject331.bin"/><Relationship Id="rId7" Type="http://schemas.openxmlformats.org/officeDocument/2006/relationships/oleObject" Target="../embeddings/oleObject333.bin"/><Relationship Id="rId12" Type="http://schemas.openxmlformats.org/officeDocument/2006/relationships/oleObject" Target="../embeddings/oleObject336.bin"/><Relationship Id="rId17" Type="http://schemas.openxmlformats.org/officeDocument/2006/relationships/image" Target="../media/image336.wmf"/><Relationship Id="rId2" Type="http://schemas.openxmlformats.org/officeDocument/2006/relationships/notesSlide" Target="../notesSlides/notesSlide43.xml"/><Relationship Id="rId16" Type="http://schemas.openxmlformats.org/officeDocument/2006/relationships/oleObject" Target="../embeddings/oleObject338.bin"/><Relationship Id="rId1" Type="http://schemas.openxmlformats.org/officeDocument/2006/relationships/slideLayout" Target="../slideLayouts/slideLayout2.xml"/><Relationship Id="rId6" Type="http://schemas.openxmlformats.org/officeDocument/2006/relationships/image" Target="../media/image331.wmf"/><Relationship Id="rId11" Type="http://schemas.openxmlformats.org/officeDocument/2006/relationships/image" Target="../media/image333.wmf"/><Relationship Id="rId5" Type="http://schemas.openxmlformats.org/officeDocument/2006/relationships/oleObject" Target="../embeddings/oleObject332.bin"/><Relationship Id="rId15" Type="http://schemas.openxmlformats.org/officeDocument/2006/relationships/image" Target="../media/image335.wmf"/><Relationship Id="rId10" Type="http://schemas.openxmlformats.org/officeDocument/2006/relationships/oleObject" Target="../embeddings/oleObject335.bin"/><Relationship Id="rId4" Type="http://schemas.openxmlformats.org/officeDocument/2006/relationships/image" Target="../media/image330.wmf"/><Relationship Id="rId9" Type="http://schemas.openxmlformats.org/officeDocument/2006/relationships/image" Target="../media/image332.wmf"/><Relationship Id="rId14" Type="http://schemas.openxmlformats.org/officeDocument/2006/relationships/oleObject" Target="../embeddings/oleObject337.bin"/></Relationships>
</file>

<file path=ppt/slides/_rels/slide44.xml.rels><?xml version="1.0" encoding="UTF-8" standalone="yes"?>
<Relationships xmlns="http://schemas.openxmlformats.org/package/2006/relationships"><Relationship Id="rId8" Type="http://schemas.openxmlformats.org/officeDocument/2006/relationships/image" Target="../media/image340.wmf"/><Relationship Id="rId3" Type="http://schemas.openxmlformats.org/officeDocument/2006/relationships/oleObject" Target="../embeddings/oleObject339.bin"/><Relationship Id="rId7" Type="http://schemas.openxmlformats.org/officeDocument/2006/relationships/oleObject" Target="../embeddings/oleObject341.bin"/><Relationship Id="rId2" Type="http://schemas.openxmlformats.org/officeDocument/2006/relationships/notesSlide" Target="../notesSlides/notesSlide44.xml"/><Relationship Id="rId1" Type="http://schemas.openxmlformats.org/officeDocument/2006/relationships/slideLayout" Target="../slideLayouts/slideLayout8.xml"/><Relationship Id="rId6" Type="http://schemas.openxmlformats.org/officeDocument/2006/relationships/image" Target="../media/image339.wmf"/><Relationship Id="rId5" Type="http://schemas.openxmlformats.org/officeDocument/2006/relationships/oleObject" Target="../embeddings/oleObject340.bin"/><Relationship Id="rId10" Type="http://schemas.openxmlformats.org/officeDocument/2006/relationships/image" Target="../media/image341.wmf"/><Relationship Id="rId4" Type="http://schemas.openxmlformats.org/officeDocument/2006/relationships/image" Target="../media/image338.wmf"/><Relationship Id="rId9" Type="http://schemas.openxmlformats.org/officeDocument/2006/relationships/oleObject" Target="../embeddings/oleObject342.bin"/></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345.bin"/><Relationship Id="rId13" Type="http://schemas.openxmlformats.org/officeDocument/2006/relationships/image" Target="../media/image347.wmf"/><Relationship Id="rId3" Type="http://schemas.openxmlformats.org/officeDocument/2006/relationships/oleObject" Target="../embeddings/oleObject343.bin"/><Relationship Id="rId7" Type="http://schemas.openxmlformats.org/officeDocument/2006/relationships/image" Target="../media/image344.wmf"/><Relationship Id="rId12" Type="http://schemas.openxmlformats.org/officeDocument/2006/relationships/oleObject" Target="../embeddings/oleObject347.bin"/><Relationship Id="rId17" Type="http://schemas.openxmlformats.org/officeDocument/2006/relationships/image" Target="../media/image349.wmf"/><Relationship Id="rId2" Type="http://schemas.openxmlformats.org/officeDocument/2006/relationships/notesSlide" Target="../notesSlides/notesSlide45.xml"/><Relationship Id="rId16" Type="http://schemas.openxmlformats.org/officeDocument/2006/relationships/oleObject" Target="../embeddings/oleObject349.bin"/><Relationship Id="rId1" Type="http://schemas.openxmlformats.org/officeDocument/2006/relationships/slideLayout" Target="../slideLayouts/slideLayout2.xml"/><Relationship Id="rId6" Type="http://schemas.openxmlformats.org/officeDocument/2006/relationships/oleObject" Target="../embeddings/oleObject344.bin"/><Relationship Id="rId11" Type="http://schemas.openxmlformats.org/officeDocument/2006/relationships/image" Target="../media/image346.wmf"/><Relationship Id="rId5" Type="http://schemas.openxmlformats.org/officeDocument/2006/relationships/image" Target="../media/image343.png"/><Relationship Id="rId15" Type="http://schemas.openxmlformats.org/officeDocument/2006/relationships/image" Target="../media/image348.wmf"/><Relationship Id="rId10" Type="http://schemas.openxmlformats.org/officeDocument/2006/relationships/oleObject" Target="../embeddings/oleObject346.bin"/><Relationship Id="rId4" Type="http://schemas.openxmlformats.org/officeDocument/2006/relationships/image" Target="../media/image342.wmf"/><Relationship Id="rId9" Type="http://schemas.openxmlformats.org/officeDocument/2006/relationships/image" Target="../media/image345.wmf"/><Relationship Id="rId14" Type="http://schemas.openxmlformats.org/officeDocument/2006/relationships/oleObject" Target="../embeddings/oleObject348.bin"/></Relationships>
</file>

<file path=ppt/slides/_rels/slide46.xml.rels><?xml version="1.0" encoding="UTF-8" standalone="yes"?>
<Relationships xmlns="http://schemas.openxmlformats.org/package/2006/relationships"><Relationship Id="rId8" Type="http://schemas.openxmlformats.org/officeDocument/2006/relationships/image" Target="../media/image352.wmf"/><Relationship Id="rId13" Type="http://schemas.openxmlformats.org/officeDocument/2006/relationships/oleObject" Target="../embeddings/oleObject355.bin"/><Relationship Id="rId18" Type="http://schemas.openxmlformats.org/officeDocument/2006/relationships/image" Target="../media/image357.wmf"/><Relationship Id="rId3" Type="http://schemas.openxmlformats.org/officeDocument/2006/relationships/oleObject" Target="../embeddings/oleObject350.bin"/><Relationship Id="rId7" Type="http://schemas.openxmlformats.org/officeDocument/2006/relationships/oleObject" Target="../embeddings/oleObject352.bin"/><Relationship Id="rId12" Type="http://schemas.openxmlformats.org/officeDocument/2006/relationships/image" Target="../media/image354.wmf"/><Relationship Id="rId17" Type="http://schemas.openxmlformats.org/officeDocument/2006/relationships/oleObject" Target="../embeddings/oleObject357.bin"/><Relationship Id="rId2" Type="http://schemas.openxmlformats.org/officeDocument/2006/relationships/notesSlide" Target="../notesSlides/notesSlide46.xml"/><Relationship Id="rId16" Type="http://schemas.openxmlformats.org/officeDocument/2006/relationships/image" Target="../media/image356.wmf"/><Relationship Id="rId20" Type="http://schemas.openxmlformats.org/officeDocument/2006/relationships/image" Target="../media/image358.wmf"/><Relationship Id="rId1" Type="http://schemas.openxmlformats.org/officeDocument/2006/relationships/slideLayout" Target="../slideLayouts/slideLayout2.xml"/><Relationship Id="rId6" Type="http://schemas.openxmlformats.org/officeDocument/2006/relationships/image" Target="../media/image351.wmf"/><Relationship Id="rId11" Type="http://schemas.openxmlformats.org/officeDocument/2006/relationships/oleObject" Target="../embeddings/oleObject354.bin"/><Relationship Id="rId5" Type="http://schemas.openxmlformats.org/officeDocument/2006/relationships/oleObject" Target="../embeddings/oleObject351.bin"/><Relationship Id="rId15" Type="http://schemas.openxmlformats.org/officeDocument/2006/relationships/oleObject" Target="../embeddings/oleObject356.bin"/><Relationship Id="rId10" Type="http://schemas.openxmlformats.org/officeDocument/2006/relationships/image" Target="../media/image353.wmf"/><Relationship Id="rId19" Type="http://schemas.openxmlformats.org/officeDocument/2006/relationships/oleObject" Target="../embeddings/oleObject358.bin"/><Relationship Id="rId4" Type="http://schemas.openxmlformats.org/officeDocument/2006/relationships/image" Target="../media/image350.wmf"/><Relationship Id="rId9" Type="http://schemas.openxmlformats.org/officeDocument/2006/relationships/oleObject" Target="../embeddings/oleObject353.bin"/><Relationship Id="rId14" Type="http://schemas.openxmlformats.org/officeDocument/2006/relationships/image" Target="../media/image355.wmf"/></Relationships>
</file>

<file path=ppt/slides/_rels/slide47.xml.rels><?xml version="1.0" encoding="UTF-8" standalone="yes"?>
<Relationships xmlns="http://schemas.openxmlformats.org/package/2006/relationships"><Relationship Id="rId8" Type="http://schemas.openxmlformats.org/officeDocument/2006/relationships/image" Target="../media/image362.png"/><Relationship Id="rId13" Type="http://schemas.openxmlformats.org/officeDocument/2006/relationships/oleObject" Target="../embeddings/oleObject363.bin"/><Relationship Id="rId18" Type="http://schemas.openxmlformats.org/officeDocument/2006/relationships/image" Target="../media/image367.wmf"/><Relationship Id="rId3" Type="http://schemas.openxmlformats.org/officeDocument/2006/relationships/image" Target="../media/image359.png"/><Relationship Id="rId7" Type="http://schemas.openxmlformats.org/officeDocument/2006/relationships/image" Target="../media/image361.wmf"/><Relationship Id="rId12" Type="http://schemas.openxmlformats.org/officeDocument/2006/relationships/image" Target="../media/image364.wmf"/><Relationship Id="rId17" Type="http://schemas.openxmlformats.org/officeDocument/2006/relationships/oleObject" Target="../embeddings/oleObject365.bin"/><Relationship Id="rId2" Type="http://schemas.openxmlformats.org/officeDocument/2006/relationships/notesSlide" Target="../notesSlides/notesSlide47.xml"/><Relationship Id="rId16" Type="http://schemas.openxmlformats.org/officeDocument/2006/relationships/image" Target="../media/image366.wmf"/><Relationship Id="rId20" Type="http://schemas.openxmlformats.org/officeDocument/2006/relationships/image" Target="../media/image368.wmf"/><Relationship Id="rId1" Type="http://schemas.openxmlformats.org/officeDocument/2006/relationships/slideLayout" Target="../slideLayouts/slideLayout2.xml"/><Relationship Id="rId6" Type="http://schemas.openxmlformats.org/officeDocument/2006/relationships/oleObject" Target="../embeddings/oleObject360.bin"/><Relationship Id="rId11" Type="http://schemas.openxmlformats.org/officeDocument/2006/relationships/oleObject" Target="../embeddings/oleObject362.bin"/><Relationship Id="rId5" Type="http://schemas.openxmlformats.org/officeDocument/2006/relationships/image" Target="../media/image360.wmf"/><Relationship Id="rId15" Type="http://schemas.openxmlformats.org/officeDocument/2006/relationships/oleObject" Target="../embeddings/oleObject364.bin"/><Relationship Id="rId10" Type="http://schemas.openxmlformats.org/officeDocument/2006/relationships/image" Target="../media/image363.wmf"/><Relationship Id="rId19" Type="http://schemas.openxmlformats.org/officeDocument/2006/relationships/oleObject" Target="../embeddings/oleObject366.bin"/><Relationship Id="rId4" Type="http://schemas.openxmlformats.org/officeDocument/2006/relationships/oleObject" Target="../embeddings/oleObject359.bin"/><Relationship Id="rId9" Type="http://schemas.openxmlformats.org/officeDocument/2006/relationships/oleObject" Target="../embeddings/oleObject361.bin"/><Relationship Id="rId14" Type="http://schemas.openxmlformats.org/officeDocument/2006/relationships/image" Target="../media/image365.wmf"/></Relationships>
</file>

<file path=ppt/slides/_rels/slide48.xml.rels><?xml version="1.0" encoding="UTF-8" standalone="yes"?>
<Relationships xmlns="http://schemas.openxmlformats.org/package/2006/relationships"><Relationship Id="rId13" Type="http://schemas.openxmlformats.org/officeDocument/2006/relationships/image" Target="../media/image374.wmf"/><Relationship Id="rId18" Type="http://schemas.openxmlformats.org/officeDocument/2006/relationships/oleObject" Target="../embeddings/oleObject374.bin"/><Relationship Id="rId26" Type="http://schemas.openxmlformats.org/officeDocument/2006/relationships/oleObject" Target="../embeddings/oleObject378.bin"/><Relationship Id="rId3" Type="http://schemas.openxmlformats.org/officeDocument/2006/relationships/image" Target="../media/image369.png"/><Relationship Id="rId21" Type="http://schemas.openxmlformats.org/officeDocument/2006/relationships/image" Target="../media/image378.wmf"/><Relationship Id="rId7" Type="http://schemas.openxmlformats.org/officeDocument/2006/relationships/image" Target="../media/image371.wmf"/><Relationship Id="rId12" Type="http://schemas.openxmlformats.org/officeDocument/2006/relationships/oleObject" Target="../embeddings/oleObject371.bin"/><Relationship Id="rId17" Type="http://schemas.openxmlformats.org/officeDocument/2006/relationships/image" Target="../media/image376.wmf"/><Relationship Id="rId25" Type="http://schemas.openxmlformats.org/officeDocument/2006/relationships/image" Target="../media/image380.wmf"/><Relationship Id="rId33" Type="http://schemas.openxmlformats.org/officeDocument/2006/relationships/image" Target="../media/image384.wmf"/><Relationship Id="rId2" Type="http://schemas.openxmlformats.org/officeDocument/2006/relationships/notesSlide" Target="../notesSlides/notesSlide48.xml"/><Relationship Id="rId16" Type="http://schemas.openxmlformats.org/officeDocument/2006/relationships/oleObject" Target="../embeddings/oleObject373.bin"/><Relationship Id="rId20" Type="http://schemas.openxmlformats.org/officeDocument/2006/relationships/oleObject" Target="../embeddings/oleObject375.bin"/><Relationship Id="rId29" Type="http://schemas.openxmlformats.org/officeDocument/2006/relationships/image" Target="../media/image382.wmf"/><Relationship Id="rId1" Type="http://schemas.openxmlformats.org/officeDocument/2006/relationships/slideLayout" Target="../slideLayouts/slideLayout2.xml"/><Relationship Id="rId6" Type="http://schemas.openxmlformats.org/officeDocument/2006/relationships/oleObject" Target="../embeddings/oleObject368.bin"/><Relationship Id="rId11" Type="http://schemas.openxmlformats.org/officeDocument/2006/relationships/image" Target="../media/image373.wmf"/><Relationship Id="rId24" Type="http://schemas.openxmlformats.org/officeDocument/2006/relationships/oleObject" Target="../embeddings/oleObject377.bin"/><Relationship Id="rId32" Type="http://schemas.openxmlformats.org/officeDocument/2006/relationships/oleObject" Target="../embeddings/oleObject381.bin"/><Relationship Id="rId5" Type="http://schemas.openxmlformats.org/officeDocument/2006/relationships/image" Target="../media/image370.wmf"/><Relationship Id="rId15" Type="http://schemas.openxmlformats.org/officeDocument/2006/relationships/image" Target="../media/image375.wmf"/><Relationship Id="rId23" Type="http://schemas.openxmlformats.org/officeDocument/2006/relationships/image" Target="../media/image379.wmf"/><Relationship Id="rId28" Type="http://schemas.openxmlformats.org/officeDocument/2006/relationships/oleObject" Target="../embeddings/oleObject379.bin"/><Relationship Id="rId10" Type="http://schemas.openxmlformats.org/officeDocument/2006/relationships/oleObject" Target="../embeddings/oleObject370.bin"/><Relationship Id="rId19" Type="http://schemas.openxmlformats.org/officeDocument/2006/relationships/image" Target="../media/image377.wmf"/><Relationship Id="rId31" Type="http://schemas.openxmlformats.org/officeDocument/2006/relationships/image" Target="../media/image383.wmf"/><Relationship Id="rId4" Type="http://schemas.openxmlformats.org/officeDocument/2006/relationships/oleObject" Target="../embeddings/oleObject367.bin"/><Relationship Id="rId9" Type="http://schemas.openxmlformats.org/officeDocument/2006/relationships/image" Target="../media/image372.wmf"/><Relationship Id="rId14" Type="http://schemas.openxmlformats.org/officeDocument/2006/relationships/oleObject" Target="../embeddings/oleObject372.bin"/><Relationship Id="rId22" Type="http://schemas.openxmlformats.org/officeDocument/2006/relationships/oleObject" Target="../embeddings/oleObject376.bin"/><Relationship Id="rId27" Type="http://schemas.openxmlformats.org/officeDocument/2006/relationships/image" Target="../media/image381.wmf"/><Relationship Id="rId30" Type="http://schemas.openxmlformats.org/officeDocument/2006/relationships/oleObject" Target="../embeddings/oleObject380.bin"/><Relationship Id="rId8" Type="http://schemas.openxmlformats.org/officeDocument/2006/relationships/oleObject" Target="../embeddings/oleObject369.bin"/></Relationships>
</file>

<file path=ppt/slides/_rels/slide49.xml.rels><?xml version="1.0" encoding="UTF-8" standalone="yes"?>
<Relationships xmlns="http://schemas.openxmlformats.org/package/2006/relationships"><Relationship Id="rId8" Type="http://schemas.openxmlformats.org/officeDocument/2006/relationships/image" Target="../media/image387.wmf"/><Relationship Id="rId13" Type="http://schemas.openxmlformats.org/officeDocument/2006/relationships/oleObject" Target="../embeddings/oleObject387.bin"/><Relationship Id="rId18" Type="http://schemas.openxmlformats.org/officeDocument/2006/relationships/image" Target="../media/image392.wmf"/><Relationship Id="rId26" Type="http://schemas.openxmlformats.org/officeDocument/2006/relationships/image" Target="../media/image396.wmf"/><Relationship Id="rId3" Type="http://schemas.openxmlformats.org/officeDocument/2006/relationships/oleObject" Target="../embeddings/oleObject382.bin"/><Relationship Id="rId21" Type="http://schemas.openxmlformats.org/officeDocument/2006/relationships/oleObject" Target="../embeddings/oleObject391.bin"/><Relationship Id="rId7" Type="http://schemas.openxmlformats.org/officeDocument/2006/relationships/oleObject" Target="../embeddings/oleObject384.bin"/><Relationship Id="rId12" Type="http://schemas.openxmlformats.org/officeDocument/2006/relationships/image" Target="../media/image389.wmf"/><Relationship Id="rId17" Type="http://schemas.openxmlformats.org/officeDocument/2006/relationships/oleObject" Target="../embeddings/oleObject389.bin"/><Relationship Id="rId25" Type="http://schemas.openxmlformats.org/officeDocument/2006/relationships/oleObject" Target="../embeddings/oleObject393.bin"/><Relationship Id="rId2" Type="http://schemas.openxmlformats.org/officeDocument/2006/relationships/notesSlide" Target="../notesSlides/notesSlide49.xml"/><Relationship Id="rId16" Type="http://schemas.openxmlformats.org/officeDocument/2006/relationships/image" Target="../media/image391.wmf"/><Relationship Id="rId20" Type="http://schemas.openxmlformats.org/officeDocument/2006/relationships/image" Target="../media/image393.wmf"/><Relationship Id="rId29" Type="http://schemas.openxmlformats.org/officeDocument/2006/relationships/oleObject" Target="../embeddings/oleObject395.bin"/><Relationship Id="rId1" Type="http://schemas.openxmlformats.org/officeDocument/2006/relationships/slideLayout" Target="../slideLayouts/slideLayout8.xml"/><Relationship Id="rId6" Type="http://schemas.openxmlformats.org/officeDocument/2006/relationships/image" Target="../media/image386.wmf"/><Relationship Id="rId11" Type="http://schemas.openxmlformats.org/officeDocument/2006/relationships/oleObject" Target="../embeddings/oleObject386.bin"/><Relationship Id="rId24" Type="http://schemas.openxmlformats.org/officeDocument/2006/relationships/image" Target="../media/image395.wmf"/><Relationship Id="rId5" Type="http://schemas.openxmlformats.org/officeDocument/2006/relationships/oleObject" Target="../embeddings/oleObject383.bin"/><Relationship Id="rId15" Type="http://schemas.openxmlformats.org/officeDocument/2006/relationships/oleObject" Target="../embeddings/oleObject388.bin"/><Relationship Id="rId23" Type="http://schemas.openxmlformats.org/officeDocument/2006/relationships/oleObject" Target="../embeddings/oleObject392.bin"/><Relationship Id="rId28" Type="http://schemas.openxmlformats.org/officeDocument/2006/relationships/image" Target="../media/image397.wmf"/><Relationship Id="rId10" Type="http://schemas.openxmlformats.org/officeDocument/2006/relationships/image" Target="../media/image388.wmf"/><Relationship Id="rId19" Type="http://schemas.openxmlformats.org/officeDocument/2006/relationships/oleObject" Target="../embeddings/oleObject390.bin"/><Relationship Id="rId31" Type="http://schemas.openxmlformats.org/officeDocument/2006/relationships/image" Target="../media/image399.png"/><Relationship Id="rId4" Type="http://schemas.openxmlformats.org/officeDocument/2006/relationships/image" Target="../media/image385.wmf"/><Relationship Id="rId9" Type="http://schemas.openxmlformats.org/officeDocument/2006/relationships/oleObject" Target="../embeddings/oleObject385.bin"/><Relationship Id="rId14" Type="http://schemas.openxmlformats.org/officeDocument/2006/relationships/image" Target="../media/image390.wmf"/><Relationship Id="rId22" Type="http://schemas.openxmlformats.org/officeDocument/2006/relationships/image" Target="../media/image394.wmf"/><Relationship Id="rId27" Type="http://schemas.openxmlformats.org/officeDocument/2006/relationships/oleObject" Target="../embeddings/oleObject394.bin"/><Relationship Id="rId30" Type="http://schemas.openxmlformats.org/officeDocument/2006/relationships/image" Target="../media/image398.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oleObject" Target="../embeddings/oleObject17.bin"/><Relationship Id="rId7" Type="http://schemas.openxmlformats.org/officeDocument/2006/relationships/image" Target="../media/image24.w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oleObject" Target="../embeddings/oleObject18.bin"/><Relationship Id="rId5" Type="http://schemas.openxmlformats.org/officeDocument/2006/relationships/image" Target="../media/image23.png"/><Relationship Id="rId4" Type="http://schemas.openxmlformats.org/officeDocument/2006/relationships/image" Target="../media/image22.wmf"/><Relationship Id="rId9" Type="http://schemas.openxmlformats.org/officeDocument/2006/relationships/image" Target="../media/image25.wmf"/></Relationships>
</file>

<file path=ppt/slides/_rels/slide50.xml.rels><?xml version="1.0" encoding="UTF-8" standalone="yes"?>
<Relationships xmlns="http://schemas.openxmlformats.org/package/2006/relationships"><Relationship Id="rId8" Type="http://schemas.openxmlformats.org/officeDocument/2006/relationships/image" Target="../media/image402.wmf"/><Relationship Id="rId13" Type="http://schemas.openxmlformats.org/officeDocument/2006/relationships/oleObject" Target="../embeddings/oleObject401.bin"/><Relationship Id="rId3" Type="http://schemas.openxmlformats.org/officeDocument/2006/relationships/oleObject" Target="../embeddings/oleObject396.bin"/><Relationship Id="rId7" Type="http://schemas.openxmlformats.org/officeDocument/2006/relationships/oleObject" Target="../embeddings/oleObject398.bin"/><Relationship Id="rId12" Type="http://schemas.openxmlformats.org/officeDocument/2006/relationships/image" Target="../media/image404.wmf"/><Relationship Id="rId2" Type="http://schemas.openxmlformats.org/officeDocument/2006/relationships/notesSlide" Target="../notesSlides/notesSlide50.xml"/><Relationship Id="rId16" Type="http://schemas.openxmlformats.org/officeDocument/2006/relationships/image" Target="../media/image406.wmf"/><Relationship Id="rId1" Type="http://schemas.openxmlformats.org/officeDocument/2006/relationships/slideLayout" Target="../slideLayouts/slideLayout2.xml"/><Relationship Id="rId6" Type="http://schemas.openxmlformats.org/officeDocument/2006/relationships/image" Target="../media/image401.wmf"/><Relationship Id="rId11" Type="http://schemas.openxmlformats.org/officeDocument/2006/relationships/oleObject" Target="../embeddings/oleObject400.bin"/><Relationship Id="rId5" Type="http://schemas.openxmlformats.org/officeDocument/2006/relationships/oleObject" Target="../embeddings/oleObject397.bin"/><Relationship Id="rId15" Type="http://schemas.openxmlformats.org/officeDocument/2006/relationships/oleObject" Target="../embeddings/oleObject402.bin"/><Relationship Id="rId10" Type="http://schemas.openxmlformats.org/officeDocument/2006/relationships/image" Target="../media/image403.wmf"/><Relationship Id="rId4" Type="http://schemas.openxmlformats.org/officeDocument/2006/relationships/image" Target="../media/image400.wmf"/><Relationship Id="rId9" Type="http://schemas.openxmlformats.org/officeDocument/2006/relationships/oleObject" Target="../embeddings/oleObject399.bin"/><Relationship Id="rId14" Type="http://schemas.openxmlformats.org/officeDocument/2006/relationships/image" Target="../media/image405.wmf"/></Relationships>
</file>

<file path=ppt/slides/_rels/slide51.xml.rels><?xml version="1.0" encoding="UTF-8" standalone="yes"?>
<Relationships xmlns="http://schemas.openxmlformats.org/package/2006/relationships"><Relationship Id="rId8" Type="http://schemas.openxmlformats.org/officeDocument/2006/relationships/image" Target="../media/image409.wmf"/><Relationship Id="rId13" Type="http://schemas.openxmlformats.org/officeDocument/2006/relationships/oleObject" Target="../embeddings/oleObject408.bin"/><Relationship Id="rId3" Type="http://schemas.openxmlformats.org/officeDocument/2006/relationships/oleObject" Target="../embeddings/oleObject403.bin"/><Relationship Id="rId7" Type="http://schemas.openxmlformats.org/officeDocument/2006/relationships/oleObject" Target="../embeddings/oleObject405.bin"/><Relationship Id="rId12" Type="http://schemas.openxmlformats.org/officeDocument/2006/relationships/image" Target="../media/image411.wmf"/><Relationship Id="rId2" Type="http://schemas.openxmlformats.org/officeDocument/2006/relationships/notesSlide" Target="../notesSlides/notesSlide51.xml"/><Relationship Id="rId16" Type="http://schemas.openxmlformats.org/officeDocument/2006/relationships/image" Target="../media/image413.wmf"/><Relationship Id="rId1" Type="http://schemas.openxmlformats.org/officeDocument/2006/relationships/slideLayout" Target="../slideLayouts/slideLayout2.xml"/><Relationship Id="rId6" Type="http://schemas.openxmlformats.org/officeDocument/2006/relationships/image" Target="../media/image408.wmf"/><Relationship Id="rId11" Type="http://schemas.openxmlformats.org/officeDocument/2006/relationships/oleObject" Target="../embeddings/oleObject407.bin"/><Relationship Id="rId5" Type="http://schemas.openxmlformats.org/officeDocument/2006/relationships/oleObject" Target="../embeddings/oleObject404.bin"/><Relationship Id="rId15" Type="http://schemas.openxmlformats.org/officeDocument/2006/relationships/oleObject" Target="../embeddings/oleObject409.bin"/><Relationship Id="rId10" Type="http://schemas.openxmlformats.org/officeDocument/2006/relationships/image" Target="../media/image410.wmf"/><Relationship Id="rId4" Type="http://schemas.openxmlformats.org/officeDocument/2006/relationships/image" Target="../media/image407.wmf"/><Relationship Id="rId9" Type="http://schemas.openxmlformats.org/officeDocument/2006/relationships/oleObject" Target="../embeddings/oleObject406.bin"/><Relationship Id="rId14" Type="http://schemas.openxmlformats.org/officeDocument/2006/relationships/image" Target="../media/image412.wmf"/></Relationships>
</file>

<file path=ppt/slides/_rels/slide52.xml.rels><?xml version="1.0" encoding="UTF-8" standalone="yes"?>
<Relationships xmlns="http://schemas.openxmlformats.org/package/2006/relationships"><Relationship Id="rId8" Type="http://schemas.openxmlformats.org/officeDocument/2006/relationships/image" Target="../media/image416.wmf"/><Relationship Id="rId13" Type="http://schemas.openxmlformats.org/officeDocument/2006/relationships/oleObject" Target="../embeddings/oleObject415.bin"/><Relationship Id="rId18" Type="http://schemas.openxmlformats.org/officeDocument/2006/relationships/image" Target="../media/image421.wmf"/><Relationship Id="rId3" Type="http://schemas.openxmlformats.org/officeDocument/2006/relationships/oleObject" Target="../embeddings/oleObject410.bin"/><Relationship Id="rId7" Type="http://schemas.openxmlformats.org/officeDocument/2006/relationships/oleObject" Target="../embeddings/oleObject412.bin"/><Relationship Id="rId12" Type="http://schemas.openxmlformats.org/officeDocument/2006/relationships/image" Target="../media/image418.wmf"/><Relationship Id="rId17" Type="http://schemas.openxmlformats.org/officeDocument/2006/relationships/oleObject" Target="../embeddings/oleObject417.bin"/><Relationship Id="rId2" Type="http://schemas.openxmlformats.org/officeDocument/2006/relationships/notesSlide" Target="../notesSlides/notesSlide52.xml"/><Relationship Id="rId16" Type="http://schemas.openxmlformats.org/officeDocument/2006/relationships/image" Target="../media/image420.wmf"/><Relationship Id="rId20" Type="http://schemas.openxmlformats.org/officeDocument/2006/relationships/image" Target="../media/image422.wmf"/><Relationship Id="rId1" Type="http://schemas.openxmlformats.org/officeDocument/2006/relationships/slideLayout" Target="../slideLayouts/slideLayout2.xml"/><Relationship Id="rId6" Type="http://schemas.openxmlformats.org/officeDocument/2006/relationships/image" Target="../media/image415.wmf"/><Relationship Id="rId11" Type="http://schemas.openxmlformats.org/officeDocument/2006/relationships/oleObject" Target="../embeddings/oleObject414.bin"/><Relationship Id="rId5" Type="http://schemas.openxmlformats.org/officeDocument/2006/relationships/oleObject" Target="../embeddings/oleObject411.bin"/><Relationship Id="rId15" Type="http://schemas.openxmlformats.org/officeDocument/2006/relationships/oleObject" Target="../embeddings/oleObject416.bin"/><Relationship Id="rId10" Type="http://schemas.openxmlformats.org/officeDocument/2006/relationships/image" Target="../media/image417.wmf"/><Relationship Id="rId19" Type="http://schemas.openxmlformats.org/officeDocument/2006/relationships/oleObject" Target="../embeddings/oleObject418.bin"/><Relationship Id="rId4" Type="http://schemas.openxmlformats.org/officeDocument/2006/relationships/image" Target="../media/image414.wmf"/><Relationship Id="rId9" Type="http://schemas.openxmlformats.org/officeDocument/2006/relationships/oleObject" Target="../embeddings/oleObject413.bin"/><Relationship Id="rId14" Type="http://schemas.openxmlformats.org/officeDocument/2006/relationships/image" Target="../media/image419.wmf"/></Relationships>
</file>

<file path=ppt/slides/_rels/slide53.xml.rels><?xml version="1.0" encoding="UTF-8" standalone="yes"?>
<Relationships xmlns="http://schemas.openxmlformats.org/package/2006/relationships"><Relationship Id="rId8" Type="http://schemas.openxmlformats.org/officeDocument/2006/relationships/image" Target="../media/image425.wmf"/><Relationship Id="rId13" Type="http://schemas.openxmlformats.org/officeDocument/2006/relationships/oleObject" Target="../embeddings/oleObject424.bin"/><Relationship Id="rId3" Type="http://schemas.openxmlformats.org/officeDocument/2006/relationships/oleObject" Target="../embeddings/oleObject419.bin"/><Relationship Id="rId7" Type="http://schemas.openxmlformats.org/officeDocument/2006/relationships/oleObject" Target="../embeddings/oleObject421.bin"/><Relationship Id="rId12" Type="http://schemas.openxmlformats.org/officeDocument/2006/relationships/image" Target="../media/image427.wmf"/><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424.wmf"/><Relationship Id="rId11" Type="http://schemas.openxmlformats.org/officeDocument/2006/relationships/oleObject" Target="../embeddings/oleObject423.bin"/><Relationship Id="rId5" Type="http://schemas.openxmlformats.org/officeDocument/2006/relationships/oleObject" Target="../embeddings/oleObject420.bin"/><Relationship Id="rId10" Type="http://schemas.openxmlformats.org/officeDocument/2006/relationships/image" Target="../media/image426.wmf"/><Relationship Id="rId4" Type="http://schemas.openxmlformats.org/officeDocument/2006/relationships/image" Target="../media/image423.wmf"/><Relationship Id="rId9" Type="http://schemas.openxmlformats.org/officeDocument/2006/relationships/oleObject" Target="../embeddings/oleObject422.bin"/><Relationship Id="rId14" Type="http://schemas.openxmlformats.org/officeDocument/2006/relationships/image" Target="../media/image428.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425.bin"/><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429.wmf"/></Relationships>
</file>

<file path=ppt/slides/_rels/slide55.xml.rels><?xml version="1.0" encoding="UTF-8" standalone="yes"?>
<Relationships xmlns="http://schemas.openxmlformats.org/package/2006/relationships"><Relationship Id="rId8" Type="http://schemas.openxmlformats.org/officeDocument/2006/relationships/image" Target="../media/image432.wmf"/><Relationship Id="rId13" Type="http://schemas.openxmlformats.org/officeDocument/2006/relationships/oleObject" Target="../embeddings/oleObject431.bin"/><Relationship Id="rId3" Type="http://schemas.openxmlformats.org/officeDocument/2006/relationships/oleObject" Target="../embeddings/oleObject426.bin"/><Relationship Id="rId7" Type="http://schemas.openxmlformats.org/officeDocument/2006/relationships/oleObject" Target="../embeddings/oleObject428.bin"/><Relationship Id="rId12" Type="http://schemas.openxmlformats.org/officeDocument/2006/relationships/image" Target="../media/image434.wmf"/><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431.wmf"/><Relationship Id="rId11" Type="http://schemas.openxmlformats.org/officeDocument/2006/relationships/oleObject" Target="../embeddings/oleObject430.bin"/><Relationship Id="rId5" Type="http://schemas.openxmlformats.org/officeDocument/2006/relationships/oleObject" Target="../embeddings/oleObject427.bin"/><Relationship Id="rId10" Type="http://schemas.openxmlformats.org/officeDocument/2006/relationships/image" Target="../media/image433.wmf"/><Relationship Id="rId4" Type="http://schemas.openxmlformats.org/officeDocument/2006/relationships/image" Target="../media/image430.wmf"/><Relationship Id="rId9" Type="http://schemas.openxmlformats.org/officeDocument/2006/relationships/oleObject" Target="../embeddings/oleObject429.bin"/><Relationship Id="rId14" Type="http://schemas.openxmlformats.org/officeDocument/2006/relationships/image" Target="../media/image435.wmf"/></Relationships>
</file>

<file path=ppt/slides/_rels/slide56.xml.rels><?xml version="1.0" encoding="UTF-8" standalone="yes"?>
<Relationships xmlns="http://schemas.openxmlformats.org/package/2006/relationships"><Relationship Id="rId8" Type="http://schemas.openxmlformats.org/officeDocument/2006/relationships/image" Target="../media/image438.wmf"/><Relationship Id="rId13" Type="http://schemas.openxmlformats.org/officeDocument/2006/relationships/oleObject" Target="../embeddings/oleObject437.bin"/><Relationship Id="rId18" Type="http://schemas.openxmlformats.org/officeDocument/2006/relationships/image" Target="../media/image443.wmf"/><Relationship Id="rId3" Type="http://schemas.openxmlformats.org/officeDocument/2006/relationships/oleObject" Target="../embeddings/oleObject432.bin"/><Relationship Id="rId21" Type="http://schemas.openxmlformats.org/officeDocument/2006/relationships/oleObject" Target="../embeddings/oleObject441.bin"/><Relationship Id="rId7" Type="http://schemas.openxmlformats.org/officeDocument/2006/relationships/oleObject" Target="../embeddings/oleObject434.bin"/><Relationship Id="rId12" Type="http://schemas.openxmlformats.org/officeDocument/2006/relationships/image" Target="../media/image440.wmf"/><Relationship Id="rId17" Type="http://schemas.openxmlformats.org/officeDocument/2006/relationships/oleObject" Target="../embeddings/oleObject439.bin"/><Relationship Id="rId2" Type="http://schemas.openxmlformats.org/officeDocument/2006/relationships/notesSlide" Target="../notesSlides/notesSlide56.xml"/><Relationship Id="rId16" Type="http://schemas.openxmlformats.org/officeDocument/2006/relationships/image" Target="../media/image442.wmf"/><Relationship Id="rId20" Type="http://schemas.openxmlformats.org/officeDocument/2006/relationships/image" Target="../media/image444.wmf"/><Relationship Id="rId1" Type="http://schemas.openxmlformats.org/officeDocument/2006/relationships/slideLayout" Target="../slideLayouts/slideLayout2.xml"/><Relationship Id="rId6" Type="http://schemas.openxmlformats.org/officeDocument/2006/relationships/image" Target="../media/image437.wmf"/><Relationship Id="rId11" Type="http://schemas.openxmlformats.org/officeDocument/2006/relationships/oleObject" Target="../embeddings/oleObject436.bin"/><Relationship Id="rId5" Type="http://schemas.openxmlformats.org/officeDocument/2006/relationships/oleObject" Target="../embeddings/oleObject433.bin"/><Relationship Id="rId15" Type="http://schemas.openxmlformats.org/officeDocument/2006/relationships/oleObject" Target="../embeddings/oleObject438.bin"/><Relationship Id="rId10" Type="http://schemas.openxmlformats.org/officeDocument/2006/relationships/image" Target="../media/image439.wmf"/><Relationship Id="rId19" Type="http://schemas.openxmlformats.org/officeDocument/2006/relationships/oleObject" Target="../embeddings/oleObject440.bin"/><Relationship Id="rId4" Type="http://schemas.openxmlformats.org/officeDocument/2006/relationships/image" Target="../media/image436.wmf"/><Relationship Id="rId9" Type="http://schemas.openxmlformats.org/officeDocument/2006/relationships/oleObject" Target="../embeddings/oleObject435.bin"/><Relationship Id="rId14" Type="http://schemas.openxmlformats.org/officeDocument/2006/relationships/image" Target="../media/image441.wmf"/><Relationship Id="rId22" Type="http://schemas.openxmlformats.org/officeDocument/2006/relationships/image" Target="../media/image445.wmf"/></Relationships>
</file>

<file path=ppt/slides/_rels/slide57.xml.rels><?xml version="1.0" encoding="UTF-8" standalone="yes"?>
<Relationships xmlns="http://schemas.openxmlformats.org/package/2006/relationships"><Relationship Id="rId8" Type="http://schemas.openxmlformats.org/officeDocument/2006/relationships/image" Target="../media/image448.wmf"/><Relationship Id="rId13" Type="http://schemas.openxmlformats.org/officeDocument/2006/relationships/image" Target="../media/image451.wmf"/><Relationship Id="rId3" Type="http://schemas.openxmlformats.org/officeDocument/2006/relationships/oleObject" Target="../embeddings/oleObject442.bin"/><Relationship Id="rId7" Type="http://schemas.openxmlformats.org/officeDocument/2006/relationships/oleObject" Target="../embeddings/oleObject444.bin"/><Relationship Id="rId12" Type="http://schemas.openxmlformats.org/officeDocument/2006/relationships/oleObject" Target="../embeddings/oleObject446.bin"/><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447.wmf"/><Relationship Id="rId11" Type="http://schemas.openxmlformats.org/officeDocument/2006/relationships/image" Target="../media/image450.wmf"/><Relationship Id="rId5" Type="http://schemas.openxmlformats.org/officeDocument/2006/relationships/oleObject" Target="../embeddings/oleObject443.bin"/><Relationship Id="rId10" Type="http://schemas.openxmlformats.org/officeDocument/2006/relationships/oleObject" Target="../embeddings/oleObject445.bin"/><Relationship Id="rId4" Type="http://schemas.openxmlformats.org/officeDocument/2006/relationships/image" Target="../media/image446.wmf"/><Relationship Id="rId9" Type="http://schemas.openxmlformats.org/officeDocument/2006/relationships/image" Target="../media/image449.png"/></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449.bin"/><Relationship Id="rId13" Type="http://schemas.openxmlformats.org/officeDocument/2006/relationships/image" Target="../media/image457.wmf"/><Relationship Id="rId18" Type="http://schemas.openxmlformats.org/officeDocument/2006/relationships/oleObject" Target="../embeddings/oleObject454.bin"/><Relationship Id="rId26" Type="http://schemas.openxmlformats.org/officeDocument/2006/relationships/oleObject" Target="../embeddings/oleObject458.bin"/><Relationship Id="rId3" Type="http://schemas.openxmlformats.org/officeDocument/2006/relationships/image" Target="../media/image452.png"/><Relationship Id="rId21" Type="http://schemas.openxmlformats.org/officeDocument/2006/relationships/image" Target="../media/image461.wmf"/><Relationship Id="rId7" Type="http://schemas.openxmlformats.org/officeDocument/2006/relationships/image" Target="../media/image454.wmf"/><Relationship Id="rId12" Type="http://schemas.openxmlformats.org/officeDocument/2006/relationships/oleObject" Target="../embeddings/oleObject451.bin"/><Relationship Id="rId17" Type="http://schemas.openxmlformats.org/officeDocument/2006/relationships/image" Target="../media/image459.wmf"/><Relationship Id="rId25" Type="http://schemas.openxmlformats.org/officeDocument/2006/relationships/image" Target="../media/image463.wmf"/><Relationship Id="rId2" Type="http://schemas.openxmlformats.org/officeDocument/2006/relationships/notesSlide" Target="../notesSlides/notesSlide58.xml"/><Relationship Id="rId16" Type="http://schemas.openxmlformats.org/officeDocument/2006/relationships/oleObject" Target="../embeddings/oleObject453.bin"/><Relationship Id="rId20" Type="http://schemas.openxmlformats.org/officeDocument/2006/relationships/oleObject" Target="../embeddings/oleObject455.bin"/><Relationship Id="rId29" Type="http://schemas.openxmlformats.org/officeDocument/2006/relationships/image" Target="../media/image465.wmf"/><Relationship Id="rId1" Type="http://schemas.openxmlformats.org/officeDocument/2006/relationships/slideLayout" Target="../slideLayouts/slideLayout2.xml"/><Relationship Id="rId6" Type="http://schemas.openxmlformats.org/officeDocument/2006/relationships/oleObject" Target="../embeddings/oleObject448.bin"/><Relationship Id="rId11" Type="http://schemas.openxmlformats.org/officeDocument/2006/relationships/image" Target="../media/image456.wmf"/><Relationship Id="rId24" Type="http://schemas.openxmlformats.org/officeDocument/2006/relationships/oleObject" Target="../embeddings/oleObject457.bin"/><Relationship Id="rId5" Type="http://schemas.openxmlformats.org/officeDocument/2006/relationships/image" Target="../media/image453.wmf"/><Relationship Id="rId15" Type="http://schemas.openxmlformats.org/officeDocument/2006/relationships/image" Target="../media/image458.wmf"/><Relationship Id="rId23" Type="http://schemas.openxmlformats.org/officeDocument/2006/relationships/image" Target="../media/image462.wmf"/><Relationship Id="rId28" Type="http://schemas.openxmlformats.org/officeDocument/2006/relationships/oleObject" Target="../embeddings/oleObject459.bin"/><Relationship Id="rId10" Type="http://schemas.openxmlformats.org/officeDocument/2006/relationships/oleObject" Target="../embeddings/oleObject450.bin"/><Relationship Id="rId19" Type="http://schemas.openxmlformats.org/officeDocument/2006/relationships/image" Target="../media/image460.wmf"/><Relationship Id="rId31" Type="http://schemas.openxmlformats.org/officeDocument/2006/relationships/image" Target="../media/image466.wmf"/><Relationship Id="rId4" Type="http://schemas.openxmlformats.org/officeDocument/2006/relationships/oleObject" Target="../embeddings/oleObject447.bin"/><Relationship Id="rId9" Type="http://schemas.openxmlformats.org/officeDocument/2006/relationships/image" Target="../media/image455.wmf"/><Relationship Id="rId14" Type="http://schemas.openxmlformats.org/officeDocument/2006/relationships/oleObject" Target="../embeddings/oleObject452.bin"/><Relationship Id="rId22" Type="http://schemas.openxmlformats.org/officeDocument/2006/relationships/oleObject" Target="../embeddings/oleObject456.bin"/><Relationship Id="rId27" Type="http://schemas.openxmlformats.org/officeDocument/2006/relationships/image" Target="../media/image464.wmf"/><Relationship Id="rId30" Type="http://schemas.openxmlformats.org/officeDocument/2006/relationships/oleObject" Target="../embeddings/oleObject460.bin"/></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463.bin"/><Relationship Id="rId13" Type="http://schemas.openxmlformats.org/officeDocument/2006/relationships/image" Target="../media/image472.wmf"/><Relationship Id="rId3" Type="http://schemas.openxmlformats.org/officeDocument/2006/relationships/oleObject" Target="../embeddings/oleObject461.bin"/><Relationship Id="rId7" Type="http://schemas.openxmlformats.org/officeDocument/2006/relationships/image" Target="../media/image469.png"/><Relationship Id="rId12" Type="http://schemas.openxmlformats.org/officeDocument/2006/relationships/oleObject" Target="../embeddings/oleObject465.bin"/><Relationship Id="rId2" Type="http://schemas.openxmlformats.org/officeDocument/2006/relationships/notesSlide" Target="../notesSlides/notesSlide59.xml"/><Relationship Id="rId16" Type="http://schemas.openxmlformats.org/officeDocument/2006/relationships/image" Target="../media/image475.png"/><Relationship Id="rId1" Type="http://schemas.openxmlformats.org/officeDocument/2006/relationships/slideLayout" Target="../slideLayouts/slideLayout2.xml"/><Relationship Id="rId6" Type="http://schemas.openxmlformats.org/officeDocument/2006/relationships/image" Target="../media/image468.wmf"/><Relationship Id="rId11" Type="http://schemas.openxmlformats.org/officeDocument/2006/relationships/image" Target="../media/image471.wmf"/><Relationship Id="rId5" Type="http://schemas.openxmlformats.org/officeDocument/2006/relationships/oleObject" Target="../embeddings/oleObject462.bin"/><Relationship Id="rId15" Type="http://schemas.openxmlformats.org/officeDocument/2006/relationships/image" Target="../media/image474.png"/><Relationship Id="rId10" Type="http://schemas.openxmlformats.org/officeDocument/2006/relationships/oleObject" Target="../embeddings/oleObject464.bin"/><Relationship Id="rId4" Type="http://schemas.openxmlformats.org/officeDocument/2006/relationships/image" Target="../media/image467.wmf"/><Relationship Id="rId9" Type="http://schemas.openxmlformats.org/officeDocument/2006/relationships/image" Target="../media/image470.wmf"/><Relationship Id="rId14" Type="http://schemas.openxmlformats.org/officeDocument/2006/relationships/image" Target="../media/image473.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oleObject" Target="../embeddings/oleObject26.bin"/><Relationship Id="rId18" Type="http://schemas.openxmlformats.org/officeDocument/2006/relationships/oleObject" Target="../embeddings/oleObject29.bin"/><Relationship Id="rId3" Type="http://schemas.openxmlformats.org/officeDocument/2006/relationships/oleObject" Target="../embeddings/oleObject20.bin"/><Relationship Id="rId7" Type="http://schemas.openxmlformats.org/officeDocument/2006/relationships/image" Target="../media/image27.wmf"/><Relationship Id="rId12" Type="http://schemas.openxmlformats.org/officeDocument/2006/relationships/image" Target="../media/image29.wmf"/><Relationship Id="rId17" Type="http://schemas.openxmlformats.org/officeDocument/2006/relationships/image" Target="../media/image31.wmf"/><Relationship Id="rId2" Type="http://schemas.openxmlformats.org/officeDocument/2006/relationships/notesSlide" Target="../notesSlides/notesSlide6.xml"/><Relationship Id="rId16" Type="http://schemas.openxmlformats.org/officeDocument/2006/relationships/oleObject" Target="../embeddings/oleObject28.bin"/><Relationship Id="rId20" Type="http://schemas.openxmlformats.org/officeDocument/2006/relationships/oleObject" Target="../embeddings/oleObject30.bin"/><Relationship Id="rId1" Type="http://schemas.openxmlformats.org/officeDocument/2006/relationships/slideLayout" Target="../slideLayouts/slideLayout2.xml"/><Relationship Id="rId6" Type="http://schemas.openxmlformats.org/officeDocument/2006/relationships/oleObject" Target="../embeddings/oleObject22.bin"/><Relationship Id="rId11" Type="http://schemas.openxmlformats.org/officeDocument/2006/relationships/oleObject" Target="../embeddings/oleObject25.bin"/><Relationship Id="rId5" Type="http://schemas.openxmlformats.org/officeDocument/2006/relationships/oleObject" Target="../embeddings/oleObject21.bin"/><Relationship Id="rId15" Type="http://schemas.openxmlformats.org/officeDocument/2006/relationships/oleObject" Target="../embeddings/oleObject27.bin"/><Relationship Id="rId10" Type="http://schemas.openxmlformats.org/officeDocument/2006/relationships/oleObject" Target="../embeddings/oleObject24.bin"/><Relationship Id="rId19" Type="http://schemas.openxmlformats.org/officeDocument/2006/relationships/image" Target="../media/image32.wmf"/><Relationship Id="rId4" Type="http://schemas.openxmlformats.org/officeDocument/2006/relationships/image" Target="../media/image26.wmf"/><Relationship Id="rId9" Type="http://schemas.openxmlformats.org/officeDocument/2006/relationships/image" Target="../media/image28.wmf"/><Relationship Id="rId14" Type="http://schemas.openxmlformats.org/officeDocument/2006/relationships/image" Target="../media/image30.wmf"/></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468.bin"/><Relationship Id="rId3" Type="http://schemas.openxmlformats.org/officeDocument/2006/relationships/oleObject" Target="../embeddings/oleObject466.bin"/><Relationship Id="rId7" Type="http://schemas.openxmlformats.org/officeDocument/2006/relationships/image" Target="../media/image478.wmf"/><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oleObject" Target="../embeddings/oleObject467.bin"/><Relationship Id="rId5" Type="http://schemas.openxmlformats.org/officeDocument/2006/relationships/image" Target="../media/image477.png"/><Relationship Id="rId10" Type="http://schemas.openxmlformats.org/officeDocument/2006/relationships/image" Target="../media/image480.png"/><Relationship Id="rId4" Type="http://schemas.openxmlformats.org/officeDocument/2006/relationships/image" Target="../media/image476.wmf"/><Relationship Id="rId9" Type="http://schemas.openxmlformats.org/officeDocument/2006/relationships/image" Target="../media/image479.wmf"/></Relationships>
</file>

<file path=ppt/slides/_rels/slide61.xml.rels><?xml version="1.0" encoding="UTF-8" standalone="yes"?>
<Relationships xmlns="http://schemas.openxmlformats.org/package/2006/relationships"><Relationship Id="rId8" Type="http://schemas.openxmlformats.org/officeDocument/2006/relationships/image" Target="../media/image483.wmf"/><Relationship Id="rId3" Type="http://schemas.openxmlformats.org/officeDocument/2006/relationships/oleObject" Target="../embeddings/oleObject469.bin"/><Relationship Id="rId7" Type="http://schemas.openxmlformats.org/officeDocument/2006/relationships/oleObject" Target="../embeddings/oleObject471.bin"/><Relationship Id="rId12" Type="http://schemas.openxmlformats.org/officeDocument/2006/relationships/image" Target="../media/image485.wmf"/><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482.wmf"/><Relationship Id="rId11" Type="http://schemas.openxmlformats.org/officeDocument/2006/relationships/oleObject" Target="../embeddings/oleObject473.bin"/><Relationship Id="rId5" Type="http://schemas.openxmlformats.org/officeDocument/2006/relationships/oleObject" Target="../embeddings/oleObject470.bin"/><Relationship Id="rId10" Type="http://schemas.openxmlformats.org/officeDocument/2006/relationships/image" Target="../media/image484.wmf"/><Relationship Id="rId4" Type="http://schemas.openxmlformats.org/officeDocument/2006/relationships/image" Target="../media/image481.wmf"/><Relationship Id="rId9" Type="http://schemas.openxmlformats.org/officeDocument/2006/relationships/oleObject" Target="../embeddings/oleObject472.bin"/></Relationships>
</file>

<file path=ppt/slides/_rels/slide62.xml.rels><?xml version="1.0" encoding="UTF-8" standalone="yes"?>
<Relationships xmlns="http://schemas.openxmlformats.org/package/2006/relationships"><Relationship Id="rId8" Type="http://schemas.openxmlformats.org/officeDocument/2006/relationships/image" Target="../media/image488.wmf"/><Relationship Id="rId13" Type="http://schemas.openxmlformats.org/officeDocument/2006/relationships/oleObject" Target="../embeddings/oleObject479.bin"/><Relationship Id="rId18" Type="http://schemas.openxmlformats.org/officeDocument/2006/relationships/oleObject" Target="../embeddings/oleObject482.bin"/><Relationship Id="rId3" Type="http://schemas.openxmlformats.org/officeDocument/2006/relationships/oleObject" Target="../embeddings/oleObject474.bin"/><Relationship Id="rId7" Type="http://schemas.openxmlformats.org/officeDocument/2006/relationships/oleObject" Target="../embeddings/oleObject476.bin"/><Relationship Id="rId12" Type="http://schemas.openxmlformats.org/officeDocument/2006/relationships/image" Target="../media/image490.wmf"/><Relationship Id="rId17" Type="http://schemas.openxmlformats.org/officeDocument/2006/relationships/oleObject" Target="../embeddings/oleObject481.bin"/><Relationship Id="rId2" Type="http://schemas.openxmlformats.org/officeDocument/2006/relationships/notesSlide" Target="../notesSlides/notesSlide62.xml"/><Relationship Id="rId16" Type="http://schemas.openxmlformats.org/officeDocument/2006/relationships/image" Target="../media/image492.wmf"/><Relationship Id="rId20" Type="http://schemas.openxmlformats.org/officeDocument/2006/relationships/image" Target="../media/image493.wmf"/><Relationship Id="rId1" Type="http://schemas.openxmlformats.org/officeDocument/2006/relationships/slideLayout" Target="../slideLayouts/slideLayout2.xml"/><Relationship Id="rId6" Type="http://schemas.openxmlformats.org/officeDocument/2006/relationships/image" Target="../media/image487.wmf"/><Relationship Id="rId11" Type="http://schemas.openxmlformats.org/officeDocument/2006/relationships/oleObject" Target="../embeddings/oleObject478.bin"/><Relationship Id="rId5" Type="http://schemas.openxmlformats.org/officeDocument/2006/relationships/oleObject" Target="../embeddings/oleObject475.bin"/><Relationship Id="rId15" Type="http://schemas.openxmlformats.org/officeDocument/2006/relationships/oleObject" Target="../embeddings/oleObject480.bin"/><Relationship Id="rId10" Type="http://schemas.openxmlformats.org/officeDocument/2006/relationships/image" Target="../media/image489.wmf"/><Relationship Id="rId19" Type="http://schemas.openxmlformats.org/officeDocument/2006/relationships/oleObject" Target="../embeddings/oleObject483.bin"/><Relationship Id="rId4" Type="http://schemas.openxmlformats.org/officeDocument/2006/relationships/image" Target="../media/image486.wmf"/><Relationship Id="rId9" Type="http://schemas.openxmlformats.org/officeDocument/2006/relationships/oleObject" Target="../embeddings/oleObject477.bin"/><Relationship Id="rId14" Type="http://schemas.openxmlformats.org/officeDocument/2006/relationships/image" Target="../media/image491.w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484.bin"/><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495.wmf"/><Relationship Id="rId5" Type="http://schemas.openxmlformats.org/officeDocument/2006/relationships/oleObject" Target="../embeddings/oleObject485.bin"/><Relationship Id="rId4" Type="http://schemas.openxmlformats.org/officeDocument/2006/relationships/image" Target="../media/image494.wmf"/></Relationships>
</file>

<file path=ppt/slides/_rels/slide64.xml.rels><?xml version="1.0" encoding="UTF-8" standalone="yes"?>
<Relationships xmlns="http://schemas.openxmlformats.org/package/2006/relationships"><Relationship Id="rId8" Type="http://schemas.openxmlformats.org/officeDocument/2006/relationships/image" Target="../media/image498.wmf"/><Relationship Id="rId13" Type="http://schemas.openxmlformats.org/officeDocument/2006/relationships/image" Target="../media/image500.wmf"/><Relationship Id="rId3" Type="http://schemas.openxmlformats.org/officeDocument/2006/relationships/oleObject" Target="../embeddings/oleObject486.bin"/><Relationship Id="rId7" Type="http://schemas.openxmlformats.org/officeDocument/2006/relationships/oleObject" Target="../embeddings/oleObject488.bin"/><Relationship Id="rId12" Type="http://schemas.openxmlformats.org/officeDocument/2006/relationships/oleObject" Target="../embeddings/oleObject491.bin"/><Relationship Id="rId17" Type="http://schemas.openxmlformats.org/officeDocument/2006/relationships/image" Target="../media/image502.wmf"/><Relationship Id="rId2" Type="http://schemas.openxmlformats.org/officeDocument/2006/relationships/notesSlide" Target="../notesSlides/notesSlide64.xml"/><Relationship Id="rId16" Type="http://schemas.openxmlformats.org/officeDocument/2006/relationships/oleObject" Target="../embeddings/oleObject493.bin"/><Relationship Id="rId1" Type="http://schemas.openxmlformats.org/officeDocument/2006/relationships/slideLayout" Target="../slideLayouts/slideLayout2.xml"/><Relationship Id="rId6" Type="http://schemas.openxmlformats.org/officeDocument/2006/relationships/image" Target="../media/image497.wmf"/><Relationship Id="rId11" Type="http://schemas.openxmlformats.org/officeDocument/2006/relationships/oleObject" Target="../embeddings/oleObject490.bin"/><Relationship Id="rId5" Type="http://schemas.openxmlformats.org/officeDocument/2006/relationships/oleObject" Target="../embeddings/oleObject487.bin"/><Relationship Id="rId15" Type="http://schemas.openxmlformats.org/officeDocument/2006/relationships/image" Target="../media/image501.wmf"/><Relationship Id="rId10" Type="http://schemas.openxmlformats.org/officeDocument/2006/relationships/image" Target="../media/image499.wmf"/><Relationship Id="rId4" Type="http://schemas.openxmlformats.org/officeDocument/2006/relationships/image" Target="../media/image496.wmf"/><Relationship Id="rId9" Type="http://schemas.openxmlformats.org/officeDocument/2006/relationships/oleObject" Target="../embeddings/oleObject489.bin"/><Relationship Id="rId14" Type="http://schemas.openxmlformats.org/officeDocument/2006/relationships/oleObject" Target="../embeddings/oleObject492.bin"/></Relationships>
</file>

<file path=ppt/slides/_rels/slide65.xml.rels><?xml version="1.0" encoding="UTF-8" standalone="yes"?>
<Relationships xmlns="http://schemas.openxmlformats.org/package/2006/relationships"><Relationship Id="rId8" Type="http://schemas.openxmlformats.org/officeDocument/2006/relationships/image" Target="../media/image505.wmf"/><Relationship Id="rId13" Type="http://schemas.openxmlformats.org/officeDocument/2006/relationships/oleObject" Target="../embeddings/oleObject499.bin"/><Relationship Id="rId3" Type="http://schemas.openxmlformats.org/officeDocument/2006/relationships/oleObject" Target="../embeddings/oleObject494.bin"/><Relationship Id="rId7" Type="http://schemas.openxmlformats.org/officeDocument/2006/relationships/oleObject" Target="../embeddings/oleObject496.bin"/><Relationship Id="rId12" Type="http://schemas.openxmlformats.org/officeDocument/2006/relationships/image" Target="../media/image507.wmf"/><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504.wmf"/><Relationship Id="rId11" Type="http://schemas.openxmlformats.org/officeDocument/2006/relationships/oleObject" Target="../embeddings/oleObject498.bin"/><Relationship Id="rId5" Type="http://schemas.openxmlformats.org/officeDocument/2006/relationships/oleObject" Target="../embeddings/oleObject495.bin"/><Relationship Id="rId10" Type="http://schemas.openxmlformats.org/officeDocument/2006/relationships/image" Target="../media/image506.wmf"/><Relationship Id="rId4" Type="http://schemas.openxmlformats.org/officeDocument/2006/relationships/image" Target="../media/image503.wmf"/><Relationship Id="rId9" Type="http://schemas.openxmlformats.org/officeDocument/2006/relationships/oleObject" Target="../embeddings/oleObject497.bin"/><Relationship Id="rId14" Type="http://schemas.openxmlformats.org/officeDocument/2006/relationships/image" Target="../media/image508.wmf"/></Relationships>
</file>

<file path=ppt/slides/_rels/slide66.xml.rels><?xml version="1.0" encoding="UTF-8" standalone="yes"?>
<Relationships xmlns="http://schemas.openxmlformats.org/package/2006/relationships"><Relationship Id="rId8" Type="http://schemas.openxmlformats.org/officeDocument/2006/relationships/image" Target="../media/image511.wmf"/><Relationship Id="rId13" Type="http://schemas.openxmlformats.org/officeDocument/2006/relationships/oleObject" Target="../embeddings/oleObject505.bin"/><Relationship Id="rId18" Type="http://schemas.openxmlformats.org/officeDocument/2006/relationships/image" Target="../media/image516.wmf"/><Relationship Id="rId3" Type="http://schemas.openxmlformats.org/officeDocument/2006/relationships/oleObject" Target="../embeddings/oleObject500.bin"/><Relationship Id="rId21" Type="http://schemas.openxmlformats.org/officeDocument/2006/relationships/oleObject" Target="../embeddings/oleObject509.bin"/><Relationship Id="rId7" Type="http://schemas.openxmlformats.org/officeDocument/2006/relationships/oleObject" Target="../embeddings/oleObject502.bin"/><Relationship Id="rId12" Type="http://schemas.openxmlformats.org/officeDocument/2006/relationships/image" Target="../media/image513.wmf"/><Relationship Id="rId17" Type="http://schemas.openxmlformats.org/officeDocument/2006/relationships/oleObject" Target="../embeddings/oleObject507.bin"/><Relationship Id="rId2" Type="http://schemas.openxmlformats.org/officeDocument/2006/relationships/notesSlide" Target="../notesSlides/notesSlide66.xml"/><Relationship Id="rId16" Type="http://schemas.openxmlformats.org/officeDocument/2006/relationships/image" Target="../media/image515.wmf"/><Relationship Id="rId20" Type="http://schemas.openxmlformats.org/officeDocument/2006/relationships/image" Target="../media/image517.wmf"/><Relationship Id="rId1" Type="http://schemas.openxmlformats.org/officeDocument/2006/relationships/slideLayout" Target="../slideLayouts/slideLayout2.xml"/><Relationship Id="rId6" Type="http://schemas.openxmlformats.org/officeDocument/2006/relationships/image" Target="../media/image510.wmf"/><Relationship Id="rId11" Type="http://schemas.openxmlformats.org/officeDocument/2006/relationships/oleObject" Target="../embeddings/oleObject504.bin"/><Relationship Id="rId5" Type="http://schemas.openxmlformats.org/officeDocument/2006/relationships/oleObject" Target="../embeddings/oleObject501.bin"/><Relationship Id="rId15" Type="http://schemas.openxmlformats.org/officeDocument/2006/relationships/oleObject" Target="../embeddings/oleObject506.bin"/><Relationship Id="rId10" Type="http://schemas.openxmlformats.org/officeDocument/2006/relationships/image" Target="../media/image512.wmf"/><Relationship Id="rId19" Type="http://schemas.openxmlformats.org/officeDocument/2006/relationships/oleObject" Target="../embeddings/oleObject508.bin"/><Relationship Id="rId4" Type="http://schemas.openxmlformats.org/officeDocument/2006/relationships/image" Target="../media/image509.wmf"/><Relationship Id="rId9" Type="http://schemas.openxmlformats.org/officeDocument/2006/relationships/oleObject" Target="../embeddings/oleObject503.bin"/><Relationship Id="rId14" Type="http://schemas.openxmlformats.org/officeDocument/2006/relationships/image" Target="../media/image514.wmf"/><Relationship Id="rId22" Type="http://schemas.openxmlformats.org/officeDocument/2006/relationships/image" Target="../media/image518.wmf"/></Relationships>
</file>

<file path=ppt/slides/_rels/slide67.xml.rels><?xml version="1.0" encoding="UTF-8" standalone="yes"?>
<Relationships xmlns="http://schemas.openxmlformats.org/package/2006/relationships"><Relationship Id="rId8" Type="http://schemas.openxmlformats.org/officeDocument/2006/relationships/image" Target="../media/image521.wmf"/><Relationship Id="rId3" Type="http://schemas.openxmlformats.org/officeDocument/2006/relationships/oleObject" Target="../embeddings/oleObject510.bin"/><Relationship Id="rId7" Type="http://schemas.openxmlformats.org/officeDocument/2006/relationships/oleObject" Target="../embeddings/oleObject512.bin"/><Relationship Id="rId12" Type="http://schemas.openxmlformats.org/officeDocument/2006/relationships/image" Target="../media/image523.wmf"/><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520.wmf"/><Relationship Id="rId11" Type="http://schemas.openxmlformats.org/officeDocument/2006/relationships/oleObject" Target="../embeddings/oleObject514.bin"/><Relationship Id="rId5" Type="http://schemas.openxmlformats.org/officeDocument/2006/relationships/oleObject" Target="../embeddings/oleObject511.bin"/><Relationship Id="rId10" Type="http://schemas.openxmlformats.org/officeDocument/2006/relationships/image" Target="../media/image522.wmf"/><Relationship Id="rId4" Type="http://schemas.openxmlformats.org/officeDocument/2006/relationships/image" Target="../media/image519.wmf"/><Relationship Id="rId9" Type="http://schemas.openxmlformats.org/officeDocument/2006/relationships/oleObject" Target="../embeddings/oleObject513.bin"/></Relationships>
</file>

<file path=ppt/slides/_rels/slide68.xml.rels><?xml version="1.0" encoding="UTF-8" standalone="yes"?>
<Relationships xmlns="http://schemas.openxmlformats.org/package/2006/relationships"><Relationship Id="rId8" Type="http://schemas.openxmlformats.org/officeDocument/2006/relationships/image" Target="../media/image526.wmf"/><Relationship Id="rId13" Type="http://schemas.openxmlformats.org/officeDocument/2006/relationships/oleObject" Target="../embeddings/oleObject520.bin"/><Relationship Id="rId18" Type="http://schemas.openxmlformats.org/officeDocument/2006/relationships/image" Target="../media/image531.wmf"/><Relationship Id="rId3" Type="http://schemas.openxmlformats.org/officeDocument/2006/relationships/oleObject" Target="../embeddings/oleObject515.bin"/><Relationship Id="rId7" Type="http://schemas.openxmlformats.org/officeDocument/2006/relationships/oleObject" Target="../embeddings/oleObject517.bin"/><Relationship Id="rId12" Type="http://schemas.openxmlformats.org/officeDocument/2006/relationships/image" Target="../media/image528.wmf"/><Relationship Id="rId17" Type="http://schemas.openxmlformats.org/officeDocument/2006/relationships/oleObject" Target="../embeddings/oleObject522.bin"/><Relationship Id="rId2" Type="http://schemas.openxmlformats.org/officeDocument/2006/relationships/notesSlide" Target="../notesSlides/notesSlide68.xml"/><Relationship Id="rId16" Type="http://schemas.openxmlformats.org/officeDocument/2006/relationships/image" Target="../media/image530.wmf"/><Relationship Id="rId1" Type="http://schemas.openxmlformats.org/officeDocument/2006/relationships/slideLayout" Target="../slideLayouts/slideLayout2.xml"/><Relationship Id="rId6" Type="http://schemas.openxmlformats.org/officeDocument/2006/relationships/image" Target="../media/image525.wmf"/><Relationship Id="rId11" Type="http://schemas.openxmlformats.org/officeDocument/2006/relationships/oleObject" Target="../embeddings/oleObject519.bin"/><Relationship Id="rId5" Type="http://schemas.openxmlformats.org/officeDocument/2006/relationships/oleObject" Target="../embeddings/oleObject516.bin"/><Relationship Id="rId15" Type="http://schemas.openxmlformats.org/officeDocument/2006/relationships/oleObject" Target="../embeddings/oleObject521.bin"/><Relationship Id="rId10" Type="http://schemas.openxmlformats.org/officeDocument/2006/relationships/image" Target="../media/image527.wmf"/><Relationship Id="rId4" Type="http://schemas.openxmlformats.org/officeDocument/2006/relationships/image" Target="../media/image524.wmf"/><Relationship Id="rId9" Type="http://schemas.openxmlformats.org/officeDocument/2006/relationships/oleObject" Target="../embeddings/oleObject518.bin"/><Relationship Id="rId14" Type="http://schemas.openxmlformats.org/officeDocument/2006/relationships/image" Target="../media/image529.wmf"/></Relationships>
</file>

<file path=ppt/slides/_rels/slide69.xml.rels><?xml version="1.0" encoding="UTF-8" standalone="yes"?>
<Relationships xmlns="http://schemas.openxmlformats.org/package/2006/relationships"><Relationship Id="rId8" Type="http://schemas.openxmlformats.org/officeDocument/2006/relationships/image" Target="../media/image534.wmf"/><Relationship Id="rId3" Type="http://schemas.openxmlformats.org/officeDocument/2006/relationships/oleObject" Target="../embeddings/oleObject523.bin"/><Relationship Id="rId7" Type="http://schemas.openxmlformats.org/officeDocument/2006/relationships/oleObject" Target="../embeddings/oleObject525.bin"/><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533.wmf"/><Relationship Id="rId5" Type="http://schemas.openxmlformats.org/officeDocument/2006/relationships/oleObject" Target="../embeddings/oleObject524.bin"/><Relationship Id="rId10" Type="http://schemas.openxmlformats.org/officeDocument/2006/relationships/image" Target="../media/image535.wmf"/><Relationship Id="rId4" Type="http://schemas.openxmlformats.org/officeDocument/2006/relationships/image" Target="../media/image532.wmf"/><Relationship Id="rId9" Type="http://schemas.openxmlformats.org/officeDocument/2006/relationships/oleObject" Target="../embeddings/oleObject526.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4.bin"/><Relationship Id="rId13" Type="http://schemas.openxmlformats.org/officeDocument/2006/relationships/oleObject" Target="../embeddings/oleObject37.bin"/><Relationship Id="rId3" Type="http://schemas.openxmlformats.org/officeDocument/2006/relationships/oleObject" Target="../embeddings/oleObject31.bin"/><Relationship Id="rId7" Type="http://schemas.openxmlformats.org/officeDocument/2006/relationships/image" Target="../media/image34.wmf"/><Relationship Id="rId12" Type="http://schemas.openxmlformats.org/officeDocument/2006/relationships/image" Target="../media/image36.wmf"/><Relationship Id="rId2" Type="http://schemas.openxmlformats.org/officeDocument/2006/relationships/notesSlide" Target="../notesSlides/notesSlide7.xml"/><Relationship Id="rId16" Type="http://schemas.openxmlformats.org/officeDocument/2006/relationships/image" Target="../media/image38.wmf"/><Relationship Id="rId1" Type="http://schemas.openxmlformats.org/officeDocument/2006/relationships/slideLayout" Target="../slideLayouts/slideLayout2.xml"/><Relationship Id="rId6" Type="http://schemas.openxmlformats.org/officeDocument/2006/relationships/oleObject" Target="../embeddings/oleObject33.bin"/><Relationship Id="rId11" Type="http://schemas.openxmlformats.org/officeDocument/2006/relationships/oleObject" Target="../embeddings/oleObject36.bin"/><Relationship Id="rId5" Type="http://schemas.openxmlformats.org/officeDocument/2006/relationships/oleObject" Target="../embeddings/oleObject32.bin"/><Relationship Id="rId15" Type="http://schemas.openxmlformats.org/officeDocument/2006/relationships/oleObject" Target="../embeddings/oleObject38.bin"/><Relationship Id="rId10" Type="http://schemas.openxmlformats.org/officeDocument/2006/relationships/oleObject" Target="../embeddings/oleObject35.bin"/><Relationship Id="rId4" Type="http://schemas.openxmlformats.org/officeDocument/2006/relationships/image" Target="../media/image33.wmf"/><Relationship Id="rId9" Type="http://schemas.openxmlformats.org/officeDocument/2006/relationships/image" Target="../media/image35.wmf"/><Relationship Id="rId14" Type="http://schemas.openxmlformats.org/officeDocument/2006/relationships/image" Target="../media/image37.wmf"/></Relationships>
</file>

<file path=ppt/slides/_rels/slide70.xml.rels><?xml version="1.0" encoding="UTF-8" standalone="yes"?>
<Relationships xmlns="http://schemas.openxmlformats.org/package/2006/relationships"><Relationship Id="rId8" Type="http://schemas.openxmlformats.org/officeDocument/2006/relationships/image" Target="../media/image538.wmf"/><Relationship Id="rId3" Type="http://schemas.openxmlformats.org/officeDocument/2006/relationships/oleObject" Target="../embeddings/oleObject527.bin"/><Relationship Id="rId7" Type="http://schemas.openxmlformats.org/officeDocument/2006/relationships/oleObject" Target="../embeddings/oleObject529.bin"/><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537.wmf"/><Relationship Id="rId5" Type="http://schemas.openxmlformats.org/officeDocument/2006/relationships/oleObject" Target="../embeddings/oleObject528.bin"/><Relationship Id="rId10" Type="http://schemas.openxmlformats.org/officeDocument/2006/relationships/image" Target="../media/image539.wmf"/><Relationship Id="rId4" Type="http://schemas.openxmlformats.org/officeDocument/2006/relationships/image" Target="../media/image536.wmf"/><Relationship Id="rId9" Type="http://schemas.openxmlformats.org/officeDocument/2006/relationships/oleObject" Target="../embeddings/oleObject530.bin"/></Relationships>
</file>

<file path=ppt/slides/_rels/slide71.xml.rels><?xml version="1.0" encoding="UTF-8" standalone="yes"?>
<Relationships xmlns="http://schemas.openxmlformats.org/package/2006/relationships"><Relationship Id="rId8" Type="http://schemas.openxmlformats.org/officeDocument/2006/relationships/image" Target="../media/image542.wmf"/><Relationship Id="rId3" Type="http://schemas.openxmlformats.org/officeDocument/2006/relationships/oleObject" Target="../embeddings/oleObject531.bin"/><Relationship Id="rId7" Type="http://schemas.openxmlformats.org/officeDocument/2006/relationships/oleObject" Target="../embeddings/oleObject533.bin"/><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image" Target="../media/image541.wmf"/><Relationship Id="rId5" Type="http://schemas.openxmlformats.org/officeDocument/2006/relationships/oleObject" Target="../embeddings/oleObject532.bin"/><Relationship Id="rId4" Type="http://schemas.openxmlformats.org/officeDocument/2006/relationships/image" Target="../media/image540.wmf"/></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534.bin"/><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image" Target="../media/image543.wmf"/></Relationships>
</file>

<file path=ppt/slides/_rels/slide73.xml.rels><?xml version="1.0" encoding="UTF-8" standalone="yes"?>
<Relationships xmlns="http://schemas.openxmlformats.org/package/2006/relationships"><Relationship Id="rId8" Type="http://schemas.openxmlformats.org/officeDocument/2006/relationships/image" Target="../media/image546.wmf"/><Relationship Id="rId3" Type="http://schemas.openxmlformats.org/officeDocument/2006/relationships/oleObject" Target="../embeddings/oleObject535.bin"/><Relationship Id="rId7" Type="http://schemas.openxmlformats.org/officeDocument/2006/relationships/oleObject" Target="../embeddings/oleObject537.bin"/><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image" Target="../media/image545.wmf"/><Relationship Id="rId5" Type="http://schemas.openxmlformats.org/officeDocument/2006/relationships/oleObject" Target="../embeddings/oleObject536.bin"/><Relationship Id="rId10" Type="http://schemas.openxmlformats.org/officeDocument/2006/relationships/image" Target="../media/image547.wmf"/><Relationship Id="rId4" Type="http://schemas.openxmlformats.org/officeDocument/2006/relationships/image" Target="../media/image544.wmf"/><Relationship Id="rId9" Type="http://schemas.openxmlformats.org/officeDocument/2006/relationships/oleObject" Target="../embeddings/oleObject538.bin"/></Relationships>
</file>

<file path=ppt/slides/_rels/slide74.xml.rels><?xml version="1.0" encoding="UTF-8" standalone="yes"?>
<Relationships xmlns="http://schemas.openxmlformats.org/package/2006/relationships"><Relationship Id="rId8" Type="http://schemas.openxmlformats.org/officeDocument/2006/relationships/image" Target="../media/image550.wmf"/><Relationship Id="rId13" Type="http://schemas.openxmlformats.org/officeDocument/2006/relationships/oleObject" Target="../embeddings/oleObject544.bin"/><Relationship Id="rId18" Type="http://schemas.openxmlformats.org/officeDocument/2006/relationships/image" Target="../media/image555.wmf"/><Relationship Id="rId3" Type="http://schemas.openxmlformats.org/officeDocument/2006/relationships/oleObject" Target="../embeddings/oleObject539.bin"/><Relationship Id="rId21" Type="http://schemas.openxmlformats.org/officeDocument/2006/relationships/oleObject" Target="../embeddings/oleObject548.bin"/><Relationship Id="rId7" Type="http://schemas.openxmlformats.org/officeDocument/2006/relationships/oleObject" Target="../embeddings/oleObject541.bin"/><Relationship Id="rId12" Type="http://schemas.openxmlformats.org/officeDocument/2006/relationships/image" Target="../media/image552.wmf"/><Relationship Id="rId17" Type="http://schemas.openxmlformats.org/officeDocument/2006/relationships/oleObject" Target="../embeddings/oleObject546.bin"/><Relationship Id="rId2" Type="http://schemas.openxmlformats.org/officeDocument/2006/relationships/notesSlide" Target="../notesSlides/notesSlide74.xml"/><Relationship Id="rId16" Type="http://schemas.openxmlformats.org/officeDocument/2006/relationships/image" Target="../media/image554.wmf"/><Relationship Id="rId20" Type="http://schemas.openxmlformats.org/officeDocument/2006/relationships/image" Target="../media/image556.wmf"/><Relationship Id="rId1" Type="http://schemas.openxmlformats.org/officeDocument/2006/relationships/slideLayout" Target="../slideLayouts/slideLayout2.xml"/><Relationship Id="rId6" Type="http://schemas.openxmlformats.org/officeDocument/2006/relationships/image" Target="../media/image549.wmf"/><Relationship Id="rId11" Type="http://schemas.openxmlformats.org/officeDocument/2006/relationships/oleObject" Target="../embeddings/oleObject543.bin"/><Relationship Id="rId5" Type="http://schemas.openxmlformats.org/officeDocument/2006/relationships/oleObject" Target="../embeddings/oleObject540.bin"/><Relationship Id="rId15" Type="http://schemas.openxmlformats.org/officeDocument/2006/relationships/oleObject" Target="../embeddings/oleObject545.bin"/><Relationship Id="rId10" Type="http://schemas.openxmlformats.org/officeDocument/2006/relationships/image" Target="../media/image551.wmf"/><Relationship Id="rId19" Type="http://schemas.openxmlformats.org/officeDocument/2006/relationships/oleObject" Target="../embeddings/oleObject547.bin"/><Relationship Id="rId4" Type="http://schemas.openxmlformats.org/officeDocument/2006/relationships/image" Target="../media/image548.wmf"/><Relationship Id="rId9" Type="http://schemas.openxmlformats.org/officeDocument/2006/relationships/oleObject" Target="../embeddings/oleObject542.bin"/><Relationship Id="rId14" Type="http://schemas.openxmlformats.org/officeDocument/2006/relationships/image" Target="../media/image553.wmf"/><Relationship Id="rId22" Type="http://schemas.openxmlformats.org/officeDocument/2006/relationships/image" Target="../media/image557.wmf"/></Relationships>
</file>

<file path=ppt/slides/_rels/slide75.xml.rels><?xml version="1.0" encoding="UTF-8" standalone="yes"?>
<Relationships xmlns="http://schemas.openxmlformats.org/package/2006/relationships"><Relationship Id="rId8" Type="http://schemas.openxmlformats.org/officeDocument/2006/relationships/image" Target="../media/image560.wmf"/><Relationship Id="rId13" Type="http://schemas.openxmlformats.org/officeDocument/2006/relationships/oleObject" Target="../embeddings/oleObject554.bin"/><Relationship Id="rId18" Type="http://schemas.openxmlformats.org/officeDocument/2006/relationships/image" Target="../media/image565.wmf"/><Relationship Id="rId3" Type="http://schemas.openxmlformats.org/officeDocument/2006/relationships/oleObject" Target="../embeddings/oleObject549.bin"/><Relationship Id="rId21" Type="http://schemas.openxmlformats.org/officeDocument/2006/relationships/oleObject" Target="../embeddings/oleObject558.bin"/><Relationship Id="rId7" Type="http://schemas.openxmlformats.org/officeDocument/2006/relationships/oleObject" Target="../embeddings/oleObject551.bin"/><Relationship Id="rId12" Type="http://schemas.openxmlformats.org/officeDocument/2006/relationships/image" Target="../media/image562.wmf"/><Relationship Id="rId17" Type="http://schemas.openxmlformats.org/officeDocument/2006/relationships/oleObject" Target="../embeddings/oleObject556.bin"/><Relationship Id="rId2" Type="http://schemas.openxmlformats.org/officeDocument/2006/relationships/notesSlide" Target="../notesSlides/notesSlide75.xml"/><Relationship Id="rId16" Type="http://schemas.openxmlformats.org/officeDocument/2006/relationships/image" Target="../media/image564.wmf"/><Relationship Id="rId20" Type="http://schemas.openxmlformats.org/officeDocument/2006/relationships/image" Target="../media/image566.wmf"/><Relationship Id="rId1" Type="http://schemas.openxmlformats.org/officeDocument/2006/relationships/slideLayout" Target="../slideLayouts/slideLayout2.xml"/><Relationship Id="rId6" Type="http://schemas.openxmlformats.org/officeDocument/2006/relationships/image" Target="../media/image559.wmf"/><Relationship Id="rId11" Type="http://schemas.openxmlformats.org/officeDocument/2006/relationships/oleObject" Target="../embeddings/oleObject553.bin"/><Relationship Id="rId5" Type="http://schemas.openxmlformats.org/officeDocument/2006/relationships/oleObject" Target="../embeddings/oleObject550.bin"/><Relationship Id="rId15" Type="http://schemas.openxmlformats.org/officeDocument/2006/relationships/oleObject" Target="../embeddings/oleObject555.bin"/><Relationship Id="rId10" Type="http://schemas.openxmlformats.org/officeDocument/2006/relationships/image" Target="../media/image561.wmf"/><Relationship Id="rId19" Type="http://schemas.openxmlformats.org/officeDocument/2006/relationships/oleObject" Target="../embeddings/oleObject557.bin"/><Relationship Id="rId4" Type="http://schemas.openxmlformats.org/officeDocument/2006/relationships/image" Target="../media/image558.wmf"/><Relationship Id="rId9" Type="http://schemas.openxmlformats.org/officeDocument/2006/relationships/oleObject" Target="../embeddings/oleObject552.bin"/><Relationship Id="rId14" Type="http://schemas.openxmlformats.org/officeDocument/2006/relationships/image" Target="../media/image563.wmf"/><Relationship Id="rId22" Type="http://schemas.openxmlformats.org/officeDocument/2006/relationships/image" Target="../media/image567.wmf"/></Relationships>
</file>

<file path=ppt/slides/_rels/slide76.xml.rels><?xml version="1.0" encoding="UTF-8" standalone="yes"?>
<Relationships xmlns="http://schemas.openxmlformats.org/package/2006/relationships"><Relationship Id="rId8" Type="http://schemas.openxmlformats.org/officeDocument/2006/relationships/oleObject" Target="../embeddings/oleObject561.bin"/><Relationship Id="rId13" Type="http://schemas.openxmlformats.org/officeDocument/2006/relationships/image" Target="../media/image573.wmf"/><Relationship Id="rId18" Type="http://schemas.openxmlformats.org/officeDocument/2006/relationships/oleObject" Target="../embeddings/oleObject566.bin"/><Relationship Id="rId3" Type="http://schemas.openxmlformats.org/officeDocument/2006/relationships/image" Target="../media/image568.png"/><Relationship Id="rId21" Type="http://schemas.openxmlformats.org/officeDocument/2006/relationships/image" Target="../media/image577.wmf"/><Relationship Id="rId7" Type="http://schemas.openxmlformats.org/officeDocument/2006/relationships/image" Target="../media/image570.wmf"/><Relationship Id="rId12" Type="http://schemas.openxmlformats.org/officeDocument/2006/relationships/oleObject" Target="../embeddings/oleObject563.bin"/><Relationship Id="rId17" Type="http://schemas.openxmlformats.org/officeDocument/2006/relationships/image" Target="../media/image575.wmf"/><Relationship Id="rId2" Type="http://schemas.openxmlformats.org/officeDocument/2006/relationships/notesSlide" Target="../notesSlides/notesSlide76.xml"/><Relationship Id="rId16" Type="http://schemas.openxmlformats.org/officeDocument/2006/relationships/oleObject" Target="../embeddings/oleObject565.bin"/><Relationship Id="rId20" Type="http://schemas.openxmlformats.org/officeDocument/2006/relationships/oleObject" Target="../embeddings/oleObject567.bin"/><Relationship Id="rId1" Type="http://schemas.openxmlformats.org/officeDocument/2006/relationships/slideLayout" Target="../slideLayouts/slideLayout8.xml"/><Relationship Id="rId6" Type="http://schemas.openxmlformats.org/officeDocument/2006/relationships/oleObject" Target="../embeddings/oleObject560.bin"/><Relationship Id="rId11" Type="http://schemas.openxmlformats.org/officeDocument/2006/relationships/image" Target="../media/image572.wmf"/><Relationship Id="rId5" Type="http://schemas.openxmlformats.org/officeDocument/2006/relationships/image" Target="../media/image569.wmf"/><Relationship Id="rId15" Type="http://schemas.openxmlformats.org/officeDocument/2006/relationships/image" Target="../media/image574.wmf"/><Relationship Id="rId10" Type="http://schemas.openxmlformats.org/officeDocument/2006/relationships/oleObject" Target="../embeddings/oleObject562.bin"/><Relationship Id="rId19" Type="http://schemas.openxmlformats.org/officeDocument/2006/relationships/image" Target="../media/image576.wmf"/><Relationship Id="rId4" Type="http://schemas.openxmlformats.org/officeDocument/2006/relationships/oleObject" Target="../embeddings/oleObject559.bin"/><Relationship Id="rId9" Type="http://schemas.openxmlformats.org/officeDocument/2006/relationships/image" Target="../media/image571.wmf"/><Relationship Id="rId14" Type="http://schemas.openxmlformats.org/officeDocument/2006/relationships/oleObject" Target="../embeddings/oleObject564.bin"/></Relationships>
</file>

<file path=ppt/slides/_rels/slide77.xml.rels><?xml version="1.0" encoding="UTF-8" standalone="yes"?>
<Relationships xmlns="http://schemas.openxmlformats.org/package/2006/relationships"><Relationship Id="rId8" Type="http://schemas.openxmlformats.org/officeDocument/2006/relationships/image" Target="../media/image581.wmf"/><Relationship Id="rId3" Type="http://schemas.openxmlformats.org/officeDocument/2006/relationships/image" Target="../media/image578.png"/><Relationship Id="rId7" Type="http://schemas.openxmlformats.org/officeDocument/2006/relationships/oleObject" Target="../embeddings/oleObject569.bin"/><Relationship Id="rId2" Type="http://schemas.openxmlformats.org/officeDocument/2006/relationships/notesSlide" Target="../notesSlides/notesSlide77.xml"/><Relationship Id="rId1" Type="http://schemas.openxmlformats.org/officeDocument/2006/relationships/slideLayout" Target="../slideLayouts/slideLayout8.xml"/><Relationship Id="rId6" Type="http://schemas.openxmlformats.org/officeDocument/2006/relationships/image" Target="../media/image580.wmf"/><Relationship Id="rId11" Type="http://schemas.openxmlformats.org/officeDocument/2006/relationships/oleObject" Target="../embeddings/oleObject571.bin"/><Relationship Id="rId5" Type="http://schemas.openxmlformats.org/officeDocument/2006/relationships/oleObject" Target="../embeddings/oleObject568.bin"/><Relationship Id="rId10" Type="http://schemas.openxmlformats.org/officeDocument/2006/relationships/image" Target="../media/image582.wmf"/><Relationship Id="rId4" Type="http://schemas.openxmlformats.org/officeDocument/2006/relationships/image" Target="../media/image579.png"/><Relationship Id="rId9" Type="http://schemas.openxmlformats.org/officeDocument/2006/relationships/oleObject" Target="../embeddings/oleObject570.bin"/></Relationships>
</file>

<file path=ppt/slides/_rels/slide78.xml.rels><?xml version="1.0" encoding="UTF-8" standalone="yes"?>
<Relationships xmlns="http://schemas.openxmlformats.org/package/2006/relationships"><Relationship Id="rId8" Type="http://schemas.openxmlformats.org/officeDocument/2006/relationships/image" Target="../media/image585.wmf"/><Relationship Id="rId13" Type="http://schemas.openxmlformats.org/officeDocument/2006/relationships/oleObject" Target="../embeddings/oleObject577.bin"/><Relationship Id="rId18" Type="http://schemas.openxmlformats.org/officeDocument/2006/relationships/image" Target="../media/image590.wmf"/><Relationship Id="rId26" Type="http://schemas.openxmlformats.org/officeDocument/2006/relationships/image" Target="../media/image594.wmf"/><Relationship Id="rId3" Type="http://schemas.openxmlformats.org/officeDocument/2006/relationships/oleObject" Target="../embeddings/oleObject572.bin"/><Relationship Id="rId21" Type="http://schemas.openxmlformats.org/officeDocument/2006/relationships/oleObject" Target="../embeddings/oleObject581.bin"/><Relationship Id="rId7" Type="http://schemas.openxmlformats.org/officeDocument/2006/relationships/oleObject" Target="../embeddings/oleObject574.bin"/><Relationship Id="rId12" Type="http://schemas.openxmlformats.org/officeDocument/2006/relationships/image" Target="../media/image587.wmf"/><Relationship Id="rId17" Type="http://schemas.openxmlformats.org/officeDocument/2006/relationships/oleObject" Target="../embeddings/oleObject579.bin"/><Relationship Id="rId25" Type="http://schemas.openxmlformats.org/officeDocument/2006/relationships/oleObject" Target="../embeddings/oleObject583.bin"/><Relationship Id="rId2" Type="http://schemas.openxmlformats.org/officeDocument/2006/relationships/notesSlide" Target="../notesSlides/notesSlide78.xml"/><Relationship Id="rId16" Type="http://schemas.openxmlformats.org/officeDocument/2006/relationships/image" Target="../media/image589.wmf"/><Relationship Id="rId20" Type="http://schemas.openxmlformats.org/officeDocument/2006/relationships/image" Target="../media/image591.wmf"/><Relationship Id="rId1" Type="http://schemas.openxmlformats.org/officeDocument/2006/relationships/slideLayout" Target="../slideLayouts/slideLayout2.xml"/><Relationship Id="rId6" Type="http://schemas.openxmlformats.org/officeDocument/2006/relationships/image" Target="../media/image584.wmf"/><Relationship Id="rId11" Type="http://schemas.openxmlformats.org/officeDocument/2006/relationships/oleObject" Target="../embeddings/oleObject576.bin"/><Relationship Id="rId24" Type="http://schemas.openxmlformats.org/officeDocument/2006/relationships/image" Target="../media/image593.wmf"/><Relationship Id="rId5" Type="http://schemas.openxmlformats.org/officeDocument/2006/relationships/oleObject" Target="../embeddings/oleObject573.bin"/><Relationship Id="rId15" Type="http://schemas.openxmlformats.org/officeDocument/2006/relationships/oleObject" Target="../embeddings/oleObject578.bin"/><Relationship Id="rId23" Type="http://schemas.openxmlformats.org/officeDocument/2006/relationships/oleObject" Target="../embeddings/oleObject582.bin"/><Relationship Id="rId28" Type="http://schemas.openxmlformats.org/officeDocument/2006/relationships/image" Target="../media/image595.wmf"/><Relationship Id="rId10" Type="http://schemas.openxmlformats.org/officeDocument/2006/relationships/image" Target="../media/image586.wmf"/><Relationship Id="rId19" Type="http://schemas.openxmlformats.org/officeDocument/2006/relationships/oleObject" Target="../embeddings/oleObject580.bin"/><Relationship Id="rId4" Type="http://schemas.openxmlformats.org/officeDocument/2006/relationships/image" Target="../media/image583.wmf"/><Relationship Id="rId9" Type="http://schemas.openxmlformats.org/officeDocument/2006/relationships/oleObject" Target="../embeddings/oleObject575.bin"/><Relationship Id="rId14" Type="http://schemas.openxmlformats.org/officeDocument/2006/relationships/image" Target="../media/image588.wmf"/><Relationship Id="rId22" Type="http://schemas.openxmlformats.org/officeDocument/2006/relationships/image" Target="../media/image592.wmf"/><Relationship Id="rId27" Type="http://schemas.openxmlformats.org/officeDocument/2006/relationships/oleObject" Target="../embeddings/oleObject584.bin"/></Relationships>
</file>

<file path=ppt/slides/_rels/slide79.xml.rels><?xml version="1.0" encoding="UTF-8" standalone="yes"?>
<Relationships xmlns="http://schemas.openxmlformats.org/package/2006/relationships"><Relationship Id="rId8" Type="http://schemas.openxmlformats.org/officeDocument/2006/relationships/image" Target="../media/image598.wmf"/><Relationship Id="rId13" Type="http://schemas.openxmlformats.org/officeDocument/2006/relationships/oleObject" Target="../embeddings/oleObject590.bin"/><Relationship Id="rId18" Type="http://schemas.openxmlformats.org/officeDocument/2006/relationships/image" Target="../media/image603.wmf"/><Relationship Id="rId26" Type="http://schemas.openxmlformats.org/officeDocument/2006/relationships/image" Target="../media/image607.wmf"/><Relationship Id="rId3" Type="http://schemas.openxmlformats.org/officeDocument/2006/relationships/oleObject" Target="../embeddings/oleObject585.bin"/><Relationship Id="rId21" Type="http://schemas.openxmlformats.org/officeDocument/2006/relationships/oleObject" Target="../embeddings/oleObject594.bin"/><Relationship Id="rId7" Type="http://schemas.openxmlformats.org/officeDocument/2006/relationships/oleObject" Target="../embeddings/oleObject587.bin"/><Relationship Id="rId12" Type="http://schemas.openxmlformats.org/officeDocument/2006/relationships/image" Target="../media/image600.wmf"/><Relationship Id="rId17" Type="http://schemas.openxmlformats.org/officeDocument/2006/relationships/oleObject" Target="../embeddings/oleObject592.bin"/><Relationship Id="rId25" Type="http://schemas.openxmlformats.org/officeDocument/2006/relationships/oleObject" Target="../embeddings/oleObject596.bin"/><Relationship Id="rId2" Type="http://schemas.openxmlformats.org/officeDocument/2006/relationships/notesSlide" Target="../notesSlides/notesSlide79.xml"/><Relationship Id="rId16" Type="http://schemas.openxmlformats.org/officeDocument/2006/relationships/image" Target="../media/image602.wmf"/><Relationship Id="rId20" Type="http://schemas.openxmlformats.org/officeDocument/2006/relationships/image" Target="../media/image604.wmf"/><Relationship Id="rId29" Type="http://schemas.openxmlformats.org/officeDocument/2006/relationships/oleObject" Target="../embeddings/oleObject598.bin"/><Relationship Id="rId1" Type="http://schemas.openxmlformats.org/officeDocument/2006/relationships/slideLayout" Target="../slideLayouts/slideLayout2.xml"/><Relationship Id="rId6" Type="http://schemas.openxmlformats.org/officeDocument/2006/relationships/image" Target="../media/image597.wmf"/><Relationship Id="rId11" Type="http://schemas.openxmlformats.org/officeDocument/2006/relationships/oleObject" Target="../embeddings/oleObject589.bin"/><Relationship Id="rId24" Type="http://schemas.openxmlformats.org/officeDocument/2006/relationships/image" Target="../media/image606.wmf"/><Relationship Id="rId5" Type="http://schemas.openxmlformats.org/officeDocument/2006/relationships/oleObject" Target="../embeddings/oleObject586.bin"/><Relationship Id="rId15" Type="http://schemas.openxmlformats.org/officeDocument/2006/relationships/oleObject" Target="../embeddings/oleObject591.bin"/><Relationship Id="rId23" Type="http://schemas.openxmlformats.org/officeDocument/2006/relationships/oleObject" Target="../embeddings/oleObject595.bin"/><Relationship Id="rId28" Type="http://schemas.openxmlformats.org/officeDocument/2006/relationships/image" Target="../media/image608.wmf"/><Relationship Id="rId10" Type="http://schemas.openxmlformats.org/officeDocument/2006/relationships/image" Target="../media/image599.wmf"/><Relationship Id="rId19" Type="http://schemas.openxmlformats.org/officeDocument/2006/relationships/oleObject" Target="../embeddings/oleObject593.bin"/><Relationship Id="rId4" Type="http://schemas.openxmlformats.org/officeDocument/2006/relationships/image" Target="../media/image596.wmf"/><Relationship Id="rId9" Type="http://schemas.openxmlformats.org/officeDocument/2006/relationships/oleObject" Target="../embeddings/oleObject588.bin"/><Relationship Id="rId14" Type="http://schemas.openxmlformats.org/officeDocument/2006/relationships/image" Target="../media/image601.wmf"/><Relationship Id="rId22" Type="http://schemas.openxmlformats.org/officeDocument/2006/relationships/image" Target="../media/image605.wmf"/><Relationship Id="rId27" Type="http://schemas.openxmlformats.org/officeDocument/2006/relationships/oleObject" Target="../embeddings/oleObject597.bin"/><Relationship Id="rId30" Type="http://schemas.openxmlformats.org/officeDocument/2006/relationships/image" Target="../media/image609.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wmf"/></Relationships>
</file>

<file path=ppt/slides/_rels/slide80.xml.rels><?xml version="1.0" encoding="UTF-8" standalone="yes"?>
<Relationships xmlns="http://schemas.openxmlformats.org/package/2006/relationships"><Relationship Id="rId8" Type="http://schemas.openxmlformats.org/officeDocument/2006/relationships/image" Target="../media/image612.wmf"/><Relationship Id="rId13" Type="http://schemas.openxmlformats.org/officeDocument/2006/relationships/image" Target="../media/image614.wmf"/><Relationship Id="rId18" Type="http://schemas.openxmlformats.org/officeDocument/2006/relationships/oleObject" Target="../embeddings/oleObject607.bin"/><Relationship Id="rId3" Type="http://schemas.openxmlformats.org/officeDocument/2006/relationships/oleObject" Target="../embeddings/oleObject599.bin"/><Relationship Id="rId7" Type="http://schemas.openxmlformats.org/officeDocument/2006/relationships/oleObject" Target="../embeddings/oleObject601.bin"/><Relationship Id="rId12" Type="http://schemas.openxmlformats.org/officeDocument/2006/relationships/oleObject" Target="../embeddings/oleObject604.bin"/><Relationship Id="rId17" Type="http://schemas.openxmlformats.org/officeDocument/2006/relationships/image" Target="../media/image616.wmf"/><Relationship Id="rId2" Type="http://schemas.openxmlformats.org/officeDocument/2006/relationships/notesSlide" Target="../notesSlides/notesSlide80.xml"/><Relationship Id="rId16" Type="http://schemas.openxmlformats.org/officeDocument/2006/relationships/oleObject" Target="../embeddings/oleObject606.bin"/><Relationship Id="rId1" Type="http://schemas.openxmlformats.org/officeDocument/2006/relationships/slideLayout" Target="../slideLayouts/slideLayout2.xml"/><Relationship Id="rId6" Type="http://schemas.openxmlformats.org/officeDocument/2006/relationships/image" Target="../media/image611.wmf"/><Relationship Id="rId11" Type="http://schemas.openxmlformats.org/officeDocument/2006/relationships/oleObject" Target="../embeddings/oleObject603.bin"/><Relationship Id="rId5" Type="http://schemas.openxmlformats.org/officeDocument/2006/relationships/oleObject" Target="../embeddings/oleObject600.bin"/><Relationship Id="rId15" Type="http://schemas.openxmlformats.org/officeDocument/2006/relationships/image" Target="../media/image615.wmf"/><Relationship Id="rId10" Type="http://schemas.openxmlformats.org/officeDocument/2006/relationships/image" Target="../media/image613.wmf"/><Relationship Id="rId19" Type="http://schemas.openxmlformats.org/officeDocument/2006/relationships/image" Target="../media/image617.wmf"/><Relationship Id="rId4" Type="http://schemas.openxmlformats.org/officeDocument/2006/relationships/image" Target="../media/image610.wmf"/><Relationship Id="rId9" Type="http://schemas.openxmlformats.org/officeDocument/2006/relationships/oleObject" Target="../embeddings/oleObject602.bin"/><Relationship Id="rId14" Type="http://schemas.openxmlformats.org/officeDocument/2006/relationships/oleObject" Target="../embeddings/oleObject605.bin"/></Relationships>
</file>

<file path=ppt/slides/_rels/slide81.xml.rels><?xml version="1.0" encoding="UTF-8" standalone="yes"?>
<Relationships xmlns="http://schemas.openxmlformats.org/package/2006/relationships"><Relationship Id="rId8" Type="http://schemas.openxmlformats.org/officeDocument/2006/relationships/image" Target="../media/image619.wmf"/><Relationship Id="rId3" Type="http://schemas.openxmlformats.org/officeDocument/2006/relationships/oleObject" Target="../embeddings/oleObject608.bin"/><Relationship Id="rId7" Type="http://schemas.openxmlformats.org/officeDocument/2006/relationships/oleObject" Target="../embeddings/oleObject610.bin"/><Relationship Id="rId12" Type="http://schemas.openxmlformats.org/officeDocument/2006/relationships/image" Target="../media/image621.wmf"/><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image" Target="../media/image618.wmf"/><Relationship Id="rId11" Type="http://schemas.openxmlformats.org/officeDocument/2006/relationships/oleObject" Target="../embeddings/oleObject612.bin"/><Relationship Id="rId5" Type="http://schemas.openxmlformats.org/officeDocument/2006/relationships/oleObject" Target="../embeddings/oleObject609.bin"/><Relationship Id="rId10" Type="http://schemas.openxmlformats.org/officeDocument/2006/relationships/image" Target="../media/image620.wmf"/><Relationship Id="rId4" Type="http://schemas.openxmlformats.org/officeDocument/2006/relationships/image" Target="../media/image607.wmf"/><Relationship Id="rId9" Type="http://schemas.openxmlformats.org/officeDocument/2006/relationships/oleObject" Target="../embeddings/oleObject611.bin"/></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8" Type="http://schemas.openxmlformats.org/officeDocument/2006/relationships/image" Target="../media/image624.wmf"/><Relationship Id="rId3" Type="http://schemas.openxmlformats.org/officeDocument/2006/relationships/oleObject" Target="../embeddings/oleObject613.bin"/><Relationship Id="rId7" Type="http://schemas.openxmlformats.org/officeDocument/2006/relationships/oleObject" Target="../embeddings/oleObject615.bin"/><Relationship Id="rId12" Type="http://schemas.openxmlformats.org/officeDocument/2006/relationships/image" Target="../media/image626.wmf"/><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image" Target="../media/image623.wmf"/><Relationship Id="rId11" Type="http://schemas.openxmlformats.org/officeDocument/2006/relationships/oleObject" Target="../embeddings/oleObject617.bin"/><Relationship Id="rId5" Type="http://schemas.openxmlformats.org/officeDocument/2006/relationships/oleObject" Target="../embeddings/oleObject614.bin"/><Relationship Id="rId10" Type="http://schemas.openxmlformats.org/officeDocument/2006/relationships/image" Target="../media/image625.wmf"/><Relationship Id="rId4" Type="http://schemas.openxmlformats.org/officeDocument/2006/relationships/image" Target="../media/image622.wmf"/><Relationship Id="rId9" Type="http://schemas.openxmlformats.org/officeDocument/2006/relationships/oleObject" Target="../embeddings/oleObject616.bin"/></Relationships>
</file>

<file path=ppt/slides/_rels/slide84.xml.rels><?xml version="1.0" encoding="UTF-8" standalone="yes"?>
<Relationships xmlns="http://schemas.openxmlformats.org/package/2006/relationships"><Relationship Id="rId8" Type="http://schemas.openxmlformats.org/officeDocument/2006/relationships/image" Target="../media/image629.wmf"/><Relationship Id="rId13" Type="http://schemas.openxmlformats.org/officeDocument/2006/relationships/oleObject" Target="../embeddings/oleObject623.bin"/><Relationship Id="rId18" Type="http://schemas.openxmlformats.org/officeDocument/2006/relationships/image" Target="../media/image634.wmf"/><Relationship Id="rId3" Type="http://schemas.openxmlformats.org/officeDocument/2006/relationships/oleObject" Target="../embeddings/oleObject618.bin"/><Relationship Id="rId7" Type="http://schemas.openxmlformats.org/officeDocument/2006/relationships/oleObject" Target="../embeddings/oleObject620.bin"/><Relationship Id="rId12" Type="http://schemas.openxmlformats.org/officeDocument/2006/relationships/image" Target="../media/image631.wmf"/><Relationship Id="rId17" Type="http://schemas.openxmlformats.org/officeDocument/2006/relationships/oleObject" Target="../embeddings/oleObject625.bin"/><Relationship Id="rId2" Type="http://schemas.openxmlformats.org/officeDocument/2006/relationships/notesSlide" Target="../notesSlides/notesSlide84.xml"/><Relationship Id="rId16" Type="http://schemas.openxmlformats.org/officeDocument/2006/relationships/image" Target="../media/image633.wmf"/><Relationship Id="rId1" Type="http://schemas.openxmlformats.org/officeDocument/2006/relationships/slideLayout" Target="../slideLayouts/slideLayout2.xml"/><Relationship Id="rId6" Type="http://schemas.openxmlformats.org/officeDocument/2006/relationships/image" Target="../media/image628.wmf"/><Relationship Id="rId11" Type="http://schemas.openxmlformats.org/officeDocument/2006/relationships/oleObject" Target="../embeddings/oleObject622.bin"/><Relationship Id="rId5" Type="http://schemas.openxmlformats.org/officeDocument/2006/relationships/oleObject" Target="../embeddings/oleObject619.bin"/><Relationship Id="rId15" Type="http://schemas.openxmlformats.org/officeDocument/2006/relationships/oleObject" Target="../embeddings/oleObject624.bin"/><Relationship Id="rId10" Type="http://schemas.openxmlformats.org/officeDocument/2006/relationships/image" Target="../media/image630.wmf"/><Relationship Id="rId4" Type="http://schemas.openxmlformats.org/officeDocument/2006/relationships/image" Target="../media/image627.wmf"/><Relationship Id="rId9" Type="http://schemas.openxmlformats.org/officeDocument/2006/relationships/oleObject" Target="../embeddings/oleObject621.bin"/><Relationship Id="rId14" Type="http://schemas.openxmlformats.org/officeDocument/2006/relationships/image" Target="../media/image632.wmf"/></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626.bin"/><Relationship Id="rId2" Type="http://schemas.openxmlformats.org/officeDocument/2006/relationships/notesSlide" Target="../notesSlides/notesSlide85.xml"/><Relationship Id="rId1" Type="http://schemas.openxmlformats.org/officeDocument/2006/relationships/slideLayout" Target="../slideLayouts/slideLayout2.xml"/><Relationship Id="rId6" Type="http://schemas.openxmlformats.org/officeDocument/2006/relationships/image" Target="../media/image636.wmf"/><Relationship Id="rId5" Type="http://schemas.openxmlformats.org/officeDocument/2006/relationships/oleObject" Target="../embeddings/oleObject627.bin"/><Relationship Id="rId4" Type="http://schemas.openxmlformats.org/officeDocument/2006/relationships/image" Target="../media/image635.wmf"/></Relationships>
</file>

<file path=ppt/slides/_rels/slide86.xml.rels><?xml version="1.0" encoding="UTF-8" standalone="yes"?>
<Relationships xmlns="http://schemas.openxmlformats.org/package/2006/relationships"><Relationship Id="rId8" Type="http://schemas.openxmlformats.org/officeDocument/2006/relationships/oleObject" Target="../embeddings/oleObject630.bin"/><Relationship Id="rId13" Type="http://schemas.openxmlformats.org/officeDocument/2006/relationships/image" Target="../media/image640.wmf"/><Relationship Id="rId3" Type="http://schemas.openxmlformats.org/officeDocument/2006/relationships/notesSlide" Target="../notesSlides/notesSlide86.xml"/><Relationship Id="rId7" Type="http://schemas.openxmlformats.org/officeDocument/2006/relationships/image" Target="../media/image637.wmf"/><Relationship Id="rId12" Type="http://schemas.openxmlformats.org/officeDocument/2006/relationships/oleObject" Target="../embeddings/oleObject632.bin"/><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oleObject" Target="../embeddings/oleObject629.bin"/><Relationship Id="rId11" Type="http://schemas.openxmlformats.org/officeDocument/2006/relationships/image" Target="../media/image639.wmf"/><Relationship Id="rId5" Type="http://schemas.openxmlformats.org/officeDocument/2006/relationships/image" Target="../media/image635.wmf"/><Relationship Id="rId10" Type="http://schemas.openxmlformats.org/officeDocument/2006/relationships/oleObject" Target="../embeddings/oleObject631.bin"/><Relationship Id="rId4" Type="http://schemas.openxmlformats.org/officeDocument/2006/relationships/oleObject" Target="../embeddings/oleObject628.bin"/><Relationship Id="rId9" Type="http://schemas.openxmlformats.org/officeDocument/2006/relationships/image" Target="../media/image638.wmf"/></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633.bin"/><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641.wmf"/></Relationships>
</file>

<file path=ppt/slides/_rels/slide88.xml.rels><?xml version="1.0" encoding="UTF-8" standalone="yes"?>
<Relationships xmlns="http://schemas.openxmlformats.org/package/2006/relationships"><Relationship Id="rId8" Type="http://schemas.openxmlformats.org/officeDocument/2006/relationships/image" Target="../media/image644.wmf"/><Relationship Id="rId3" Type="http://schemas.openxmlformats.org/officeDocument/2006/relationships/oleObject" Target="../embeddings/oleObject634.bin"/><Relationship Id="rId7" Type="http://schemas.openxmlformats.org/officeDocument/2006/relationships/oleObject" Target="../embeddings/oleObject636.bin"/><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image" Target="../media/image643.wmf"/><Relationship Id="rId5" Type="http://schemas.openxmlformats.org/officeDocument/2006/relationships/oleObject" Target="../embeddings/oleObject635.bin"/><Relationship Id="rId10" Type="http://schemas.openxmlformats.org/officeDocument/2006/relationships/image" Target="../media/image645.wmf"/><Relationship Id="rId4" Type="http://schemas.openxmlformats.org/officeDocument/2006/relationships/image" Target="../media/image642.wmf"/><Relationship Id="rId9" Type="http://schemas.openxmlformats.org/officeDocument/2006/relationships/oleObject" Target="../embeddings/oleObject637.bin"/></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638.bin"/><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646.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3.wmf"/><Relationship Id="rId5" Type="http://schemas.openxmlformats.org/officeDocument/2006/relationships/oleObject" Target="../embeddings/oleObject41.bin"/><Relationship Id="rId4" Type="http://schemas.openxmlformats.org/officeDocument/2006/relationships/image" Target="../media/image42.wmf"/></Relationships>
</file>

<file path=ppt/slides/_rels/slide90.xml.rels><?xml version="1.0" encoding="UTF-8" standalone="yes"?>
<Relationships xmlns="http://schemas.openxmlformats.org/package/2006/relationships"><Relationship Id="rId8" Type="http://schemas.openxmlformats.org/officeDocument/2006/relationships/image" Target="../media/image649.wmf"/><Relationship Id="rId13" Type="http://schemas.openxmlformats.org/officeDocument/2006/relationships/oleObject" Target="../embeddings/oleObject644.bin"/><Relationship Id="rId3" Type="http://schemas.openxmlformats.org/officeDocument/2006/relationships/oleObject" Target="../embeddings/oleObject639.bin"/><Relationship Id="rId7" Type="http://schemas.openxmlformats.org/officeDocument/2006/relationships/oleObject" Target="../embeddings/oleObject641.bin"/><Relationship Id="rId12" Type="http://schemas.openxmlformats.org/officeDocument/2006/relationships/image" Target="../media/image651.wmf"/><Relationship Id="rId2" Type="http://schemas.openxmlformats.org/officeDocument/2006/relationships/notesSlide" Target="../notesSlides/notesSlide90.xml"/><Relationship Id="rId1" Type="http://schemas.openxmlformats.org/officeDocument/2006/relationships/slideLayout" Target="../slideLayouts/slideLayout2.xml"/><Relationship Id="rId6" Type="http://schemas.openxmlformats.org/officeDocument/2006/relationships/image" Target="../media/image648.wmf"/><Relationship Id="rId11" Type="http://schemas.openxmlformats.org/officeDocument/2006/relationships/oleObject" Target="../embeddings/oleObject643.bin"/><Relationship Id="rId5" Type="http://schemas.openxmlformats.org/officeDocument/2006/relationships/oleObject" Target="../embeddings/oleObject640.bin"/><Relationship Id="rId10" Type="http://schemas.openxmlformats.org/officeDocument/2006/relationships/image" Target="../media/image650.wmf"/><Relationship Id="rId4" Type="http://schemas.openxmlformats.org/officeDocument/2006/relationships/image" Target="../media/image647.wmf"/><Relationship Id="rId9" Type="http://schemas.openxmlformats.org/officeDocument/2006/relationships/oleObject" Target="../embeddings/oleObject642.bin"/><Relationship Id="rId14" Type="http://schemas.openxmlformats.org/officeDocument/2006/relationships/image" Target="../media/image652.wmf"/></Relationships>
</file>

<file path=ppt/slides/_rels/slide91.xml.rels><?xml version="1.0" encoding="UTF-8" standalone="yes"?>
<Relationships xmlns="http://schemas.openxmlformats.org/package/2006/relationships"><Relationship Id="rId8" Type="http://schemas.openxmlformats.org/officeDocument/2006/relationships/oleObject" Target="../embeddings/oleObject647.bin"/><Relationship Id="rId3" Type="http://schemas.openxmlformats.org/officeDocument/2006/relationships/image" Target="../media/image653.png"/><Relationship Id="rId7" Type="http://schemas.openxmlformats.org/officeDocument/2006/relationships/image" Target="../media/image655.wmf"/><Relationship Id="rId2" Type="http://schemas.openxmlformats.org/officeDocument/2006/relationships/notesSlide" Target="../notesSlides/notesSlide91.xml"/><Relationship Id="rId1" Type="http://schemas.openxmlformats.org/officeDocument/2006/relationships/slideLayout" Target="../slideLayouts/slideLayout2.xml"/><Relationship Id="rId6" Type="http://schemas.openxmlformats.org/officeDocument/2006/relationships/oleObject" Target="../embeddings/oleObject646.bin"/><Relationship Id="rId11" Type="http://schemas.openxmlformats.org/officeDocument/2006/relationships/image" Target="../media/image657.wmf"/><Relationship Id="rId5" Type="http://schemas.openxmlformats.org/officeDocument/2006/relationships/image" Target="../media/image654.wmf"/><Relationship Id="rId10" Type="http://schemas.openxmlformats.org/officeDocument/2006/relationships/oleObject" Target="../embeddings/oleObject648.bin"/><Relationship Id="rId4" Type="http://schemas.openxmlformats.org/officeDocument/2006/relationships/oleObject" Target="../embeddings/oleObject645.bin"/><Relationship Id="rId9" Type="http://schemas.openxmlformats.org/officeDocument/2006/relationships/image" Target="../media/image656.wmf"/></Relationships>
</file>

<file path=ppt/slides/_rels/slide92.xml.rels><?xml version="1.0" encoding="UTF-8" standalone="yes"?>
<Relationships xmlns="http://schemas.openxmlformats.org/package/2006/relationships"><Relationship Id="rId3" Type="http://schemas.openxmlformats.org/officeDocument/2006/relationships/image" Target="../media/image658.png"/><Relationship Id="rId7" Type="http://schemas.openxmlformats.org/officeDocument/2006/relationships/image" Target="../media/image660.wmf"/><Relationship Id="rId2" Type="http://schemas.openxmlformats.org/officeDocument/2006/relationships/notesSlide" Target="../notesSlides/notesSlide92.xml"/><Relationship Id="rId1" Type="http://schemas.openxmlformats.org/officeDocument/2006/relationships/slideLayout" Target="../slideLayouts/slideLayout2.xml"/><Relationship Id="rId6" Type="http://schemas.openxmlformats.org/officeDocument/2006/relationships/oleObject" Target="../embeddings/oleObject650.bin"/><Relationship Id="rId5" Type="http://schemas.openxmlformats.org/officeDocument/2006/relationships/image" Target="../media/image659.wmf"/><Relationship Id="rId4" Type="http://schemas.openxmlformats.org/officeDocument/2006/relationships/oleObject" Target="../embeddings/oleObject649.bin"/></Relationships>
</file>

<file path=ppt/slides/_rels/slide93.xml.rels><?xml version="1.0" encoding="UTF-8" standalone="yes"?>
<Relationships xmlns="http://schemas.openxmlformats.org/package/2006/relationships"><Relationship Id="rId8" Type="http://schemas.openxmlformats.org/officeDocument/2006/relationships/image" Target="../media/image663.wmf"/><Relationship Id="rId3" Type="http://schemas.openxmlformats.org/officeDocument/2006/relationships/oleObject" Target="../embeddings/oleObject651.bin"/><Relationship Id="rId7" Type="http://schemas.openxmlformats.org/officeDocument/2006/relationships/oleObject" Target="../embeddings/oleObject653.bin"/><Relationship Id="rId2" Type="http://schemas.openxmlformats.org/officeDocument/2006/relationships/notesSlide" Target="../notesSlides/notesSlide93.xml"/><Relationship Id="rId1" Type="http://schemas.openxmlformats.org/officeDocument/2006/relationships/slideLayout" Target="../slideLayouts/slideLayout2.xml"/><Relationship Id="rId6" Type="http://schemas.openxmlformats.org/officeDocument/2006/relationships/image" Target="../media/image662.wmf"/><Relationship Id="rId5" Type="http://schemas.openxmlformats.org/officeDocument/2006/relationships/oleObject" Target="../embeddings/oleObject652.bin"/><Relationship Id="rId4" Type="http://schemas.openxmlformats.org/officeDocument/2006/relationships/image" Target="../media/image661.wmf"/></Relationships>
</file>

<file path=ppt/slides/_rels/slide94.xml.rels><?xml version="1.0" encoding="UTF-8" standalone="yes"?>
<Relationships xmlns="http://schemas.openxmlformats.org/package/2006/relationships"><Relationship Id="rId8" Type="http://schemas.openxmlformats.org/officeDocument/2006/relationships/image" Target="../media/image666.wmf"/><Relationship Id="rId13" Type="http://schemas.openxmlformats.org/officeDocument/2006/relationships/oleObject" Target="../embeddings/oleObject659.bin"/><Relationship Id="rId3" Type="http://schemas.openxmlformats.org/officeDocument/2006/relationships/oleObject" Target="../embeddings/oleObject654.bin"/><Relationship Id="rId7" Type="http://schemas.openxmlformats.org/officeDocument/2006/relationships/oleObject" Target="../embeddings/oleObject656.bin"/><Relationship Id="rId12" Type="http://schemas.openxmlformats.org/officeDocument/2006/relationships/image" Target="../media/image668.wmf"/><Relationship Id="rId2" Type="http://schemas.openxmlformats.org/officeDocument/2006/relationships/notesSlide" Target="../notesSlides/notesSlide94.xml"/><Relationship Id="rId16" Type="http://schemas.openxmlformats.org/officeDocument/2006/relationships/image" Target="../media/image670.wmf"/><Relationship Id="rId1" Type="http://schemas.openxmlformats.org/officeDocument/2006/relationships/slideLayout" Target="../slideLayouts/slideLayout2.xml"/><Relationship Id="rId6" Type="http://schemas.openxmlformats.org/officeDocument/2006/relationships/image" Target="../media/image665.wmf"/><Relationship Id="rId11" Type="http://schemas.openxmlformats.org/officeDocument/2006/relationships/oleObject" Target="../embeddings/oleObject658.bin"/><Relationship Id="rId5" Type="http://schemas.openxmlformats.org/officeDocument/2006/relationships/oleObject" Target="../embeddings/oleObject655.bin"/><Relationship Id="rId15" Type="http://schemas.openxmlformats.org/officeDocument/2006/relationships/oleObject" Target="../embeddings/oleObject660.bin"/><Relationship Id="rId10" Type="http://schemas.openxmlformats.org/officeDocument/2006/relationships/image" Target="../media/image667.wmf"/><Relationship Id="rId4" Type="http://schemas.openxmlformats.org/officeDocument/2006/relationships/image" Target="../media/image664.wmf"/><Relationship Id="rId9" Type="http://schemas.openxmlformats.org/officeDocument/2006/relationships/oleObject" Target="../embeddings/oleObject657.bin"/><Relationship Id="rId14" Type="http://schemas.openxmlformats.org/officeDocument/2006/relationships/image" Target="../media/image669.wmf"/></Relationships>
</file>

<file path=ppt/slides/_rels/slide95.xml.rels><?xml version="1.0" encoding="UTF-8" standalone="yes"?>
<Relationships xmlns="http://schemas.openxmlformats.org/package/2006/relationships"><Relationship Id="rId8" Type="http://schemas.openxmlformats.org/officeDocument/2006/relationships/image" Target="../media/image673.wmf"/><Relationship Id="rId3" Type="http://schemas.openxmlformats.org/officeDocument/2006/relationships/oleObject" Target="../embeddings/oleObject661.bin"/><Relationship Id="rId7" Type="http://schemas.openxmlformats.org/officeDocument/2006/relationships/oleObject" Target="../embeddings/oleObject663.bin"/><Relationship Id="rId2" Type="http://schemas.openxmlformats.org/officeDocument/2006/relationships/notesSlide" Target="../notesSlides/notesSlide95.xml"/><Relationship Id="rId1" Type="http://schemas.openxmlformats.org/officeDocument/2006/relationships/slideLayout" Target="../slideLayouts/slideLayout2.xml"/><Relationship Id="rId6" Type="http://schemas.openxmlformats.org/officeDocument/2006/relationships/image" Target="../media/image672.wmf"/><Relationship Id="rId5" Type="http://schemas.openxmlformats.org/officeDocument/2006/relationships/oleObject" Target="../embeddings/oleObject662.bin"/><Relationship Id="rId10" Type="http://schemas.openxmlformats.org/officeDocument/2006/relationships/image" Target="../media/image674.wmf"/><Relationship Id="rId4" Type="http://schemas.openxmlformats.org/officeDocument/2006/relationships/image" Target="../media/image671.wmf"/><Relationship Id="rId9" Type="http://schemas.openxmlformats.org/officeDocument/2006/relationships/oleObject" Target="../embeddings/oleObject664.bin"/></Relationships>
</file>

<file path=ppt/slides/_rels/slide96.xml.rels><?xml version="1.0" encoding="UTF-8" standalone="yes"?>
<Relationships xmlns="http://schemas.openxmlformats.org/package/2006/relationships"><Relationship Id="rId8" Type="http://schemas.openxmlformats.org/officeDocument/2006/relationships/image" Target="../media/image677.wmf"/><Relationship Id="rId3" Type="http://schemas.openxmlformats.org/officeDocument/2006/relationships/oleObject" Target="../embeddings/oleObject665.bin"/><Relationship Id="rId7" Type="http://schemas.openxmlformats.org/officeDocument/2006/relationships/oleObject" Target="../embeddings/oleObject667.bin"/><Relationship Id="rId2" Type="http://schemas.openxmlformats.org/officeDocument/2006/relationships/notesSlide" Target="../notesSlides/notesSlide96.xml"/><Relationship Id="rId1" Type="http://schemas.openxmlformats.org/officeDocument/2006/relationships/slideLayout" Target="../slideLayouts/slideLayout2.xml"/><Relationship Id="rId6" Type="http://schemas.openxmlformats.org/officeDocument/2006/relationships/image" Target="../media/image676.wmf"/><Relationship Id="rId5" Type="http://schemas.openxmlformats.org/officeDocument/2006/relationships/oleObject" Target="../embeddings/oleObject666.bin"/><Relationship Id="rId10" Type="http://schemas.openxmlformats.org/officeDocument/2006/relationships/image" Target="../media/image678.wmf"/><Relationship Id="rId4" Type="http://schemas.openxmlformats.org/officeDocument/2006/relationships/image" Target="../media/image675.wmf"/><Relationship Id="rId9" Type="http://schemas.openxmlformats.org/officeDocument/2006/relationships/oleObject" Target="../embeddings/oleObject668.bin"/></Relationships>
</file>

<file path=ppt/slides/_rels/slide97.xml.rels><?xml version="1.0" encoding="UTF-8" standalone="yes"?>
<Relationships xmlns="http://schemas.openxmlformats.org/package/2006/relationships"><Relationship Id="rId3" Type="http://schemas.openxmlformats.org/officeDocument/2006/relationships/image" Target="../media/image679.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8" Type="http://schemas.openxmlformats.org/officeDocument/2006/relationships/image" Target="../media/image682.wmf"/><Relationship Id="rId3" Type="http://schemas.openxmlformats.org/officeDocument/2006/relationships/oleObject" Target="../embeddings/oleObject669.bin"/><Relationship Id="rId7" Type="http://schemas.openxmlformats.org/officeDocument/2006/relationships/oleObject" Target="../embeddings/oleObject671.bin"/><Relationship Id="rId2" Type="http://schemas.openxmlformats.org/officeDocument/2006/relationships/notesSlide" Target="../notesSlides/notesSlide98.xml"/><Relationship Id="rId1" Type="http://schemas.openxmlformats.org/officeDocument/2006/relationships/slideLayout" Target="../slideLayouts/slideLayout2.xml"/><Relationship Id="rId6" Type="http://schemas.openxmlformats.org/officeDocument/2006/relationships/image" Target="../media/image681.wmf"/><Relationship Id="rId5" Type="http://schemas.openxmlformats.org/officeDocument/2006/relationships/oleObject" Target="../embeddings/oleObject670.bin"/><Relationship Id="rId10" Type="http://schemas.openxmlformats.org/officeDocument/2006/relationships/image" Target="../media/image683.wmf"/><Relationship Id="rId4" Type="http://schemas.openxmlformats.org/officeDocument/2006/relationships/image" Target="../media/image680.wmf"/><Relationship Id="rId9" Type="http://schemas.openxmlformats.org/officeDocument/2006/relationships/oleObject" Target="../embeddings/oleObject672.bin"/></Relationships>
</file>

<file path=ppt/slides/_rels/slide99.xml.rels><?xml version="1.0" encoding="UTF-8" standalone="yes"?>
<Relationships xmlns="http://schemas.openxmlformats.org/package/2006/relationships"><Relationship Id="rId3" Type="http://schemas.openxmlformats.org/officeDocument/2006/relationships/image" Target="../media/image684.png"/><Relationship Id="rId7" Type="http://schemas.openxmlformats.org/officeDocument/2006/relationships/image" Target="../media/image686.wmf"/><Relationship Id="rId2" Type="http://schemas.openxmlformats.org/officeDocument/2006/relationships/notesSlide" Target="../notesSlides/notesSlide99.xml"/><Relationship Id="rId1" Type="http://schemas.openxmlformats.org/officeDocument/2006/relationships/slideLayout" Target="../slideLayouts/slideLayout2.xml"/><Relationship Id="rId6" Type="http://schemas.openxmlformats.org/officeDocument/2006/relationships/oleObject" Target="../embeddings/oleObject674.bin"/><Relationship Id="rId5" Type="http://schemas.openxmlformats.org/officeDocument/2006/relationships/image" Target="../media/image685.wmf"/><Relationship Id="rId4" Type="http://schemas.openxmlformats.org/officeDocument/2006/relationships/oleObject" Target="../embeddings/oleObject67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071546"/>
            <a:ext cx="7772400" cy="1470025"/>
          </a:xfrm>
        </p:spPr>
        <p:txBody>
          <a:bodyPr>
            <a:normAutofit fontScale="90000"/>
          </a:bodyPr>
          <a:lstStyle/>
          <a:p>
            <a:r>
              <a:rPr lang="el-GR" sz="4800" dirty="0"/>
              <a:t>Αριθμητική Ανάλυση και Εφαρμογές</a:t>
            </a:r>
          </a:p>
        </p:txBody>
      </p:sp>
      <p:sp>
        <p:nvSpPr>
          <p:cNvPr id="3" name="2 - Υπότιτλος"/>
          <p:cNvSpPr>
            <a:spLocks noGrp="1"/>
          </p:cNvSpPr>
          <p:nvPr>
            <p:ph type="subTitle" idx="1"/>
          </p:nvPr>
        </p:nvSpPr>
        <p:spPr>
          <a:xfrm>
            <a:off x="1371600" y="4714884"/>
            <a:ext cx="6400800" cy="1143008"/>
          </a:xfrm>
        </p:spPr>
        <p:txBody>
          <a:bodyPr>
            <a:normAutofit/>
          </a:bodyPr>
          <a:lstStyle/>
          <a:p>
            <a:r>
              <a:rPr lang="el-GR" sz="2400" dirty="0">
                <a:solidFill>
                  <a:schemeClr val="tx1"/>
                </a:solidFill>
              </a:rPr>
              <a:t>Τμήμα Μηχανικών Επιστήμης Υλικών</a:t>
            </a:r>
          </a:p>
          <a:p>
            <a:r>
              <a:rPr lang="el-GR" sz="2400" dirty="0">
                <a:solidFill>
                  <a:schemeClr val="tx1"/>
                </a:solidFill>
              </a:rPr>
              <a:t>Ιωάννινα 20</a:t>
            </a:r>
            <a:r>
              <a:rPr lang="en-US" sz="2400">
                <a:solidFill>
                  <a:schemeClr val="tx1"/>
                </a:solidFill>
              </a:rPr>
              <a:t>23-2024</a:t>
            </a:r>
            <a:endParaRPr lang="el-GR" sz="2400" dirty="0">
              <a:solidFill>
                <a:schemeClr val="tx1"/>
              </a:solidFill>
            </a:endParaRPr>
          </a:p>
        </p:txBody>
      </p:sp>
      <p:sp>
        <p:nvSpPr>
          <p:cNvPr id="4" name="3 - TextBox"/>
          <p:cNvSpPr txBox="1"/>
          <p:nvPr/>
        </p:nvSpPr>
        <p:spPr>
          <a:xfrm>
            <a:off x="1928794" y="3571876"/>
            <a:ext cx="5286412" cy="800219"/>
          </a:xfrm>
          <a:prstGeom prst="rect">
            <a:avLst/>
          </a:prstGeom>
          <a:noFill/>
        </p:spPr>
        <p:txBody>
          <a:bodyPr wrap="square" rtlCol="0">
            <a:spAutoFit/>
          </a:bodyPr>
          <a:lstStyle/>
          <a:p>
            <a:pPr algn="ctr"/>
            <a:r>
              <a:rPr lang="el-GR" sz="2800" dirty="0">
                <a:solidFill>
                  <a:schemeClr val="tx1"/>
                </a:solidFill>
              </a:rPr>
              <a:t>Διδάσκων: Δημήτριος Ι. Φωτιάδης</a:t>
            </a:r>
          </a:p>
          <a:p>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Εισαγωγή</a:t>
            </a:r>
          </a:p>
        </p:txBody>
      </p:sp>
      <p:sp>
        <p:nvSpPr>
          <p:cNvPr id="3" name="2 - Θέση περιεχομένου"/>
          <p:cNvSpPr>
            <a:spLocks noGrp="1"/>
          </p:cNvSpPr>
          <p:nvPr>
            <p:ph idx="1"/>
          </p:nvPr>
        </p:nvSpPr>
        <p:spPr/>
        <p:txBody>
          <a:bodyPr>
            <a:normAutofit/>
          </a:bodyPr>
          <a:lstStyle/>
          <a:p>
            <a:pPr>
              <a:spcBef>
                <a:spcPts val="1800"/>
              </a:spcBef>
            </a:pPr>
            <a:r>
              <a:rPr lang="el-GR" sz="2200" dirty="0"/>
              <a:t>Το πρόβλημα της </a:t>
            </a:r>
            <a:r>
              <a:rPr lang="el-GR" sz="2200" b="1" dirty="0"/>
              <a:t>επίλυσης μιας αλγεβρικής ή υπερβατικής εξίσωσης</a:t>
            </a:r>
            <a:r>
              <a:rPr lang="el-GR" sz="2200" dirty="0"/>
              <a:t> είναι ένα από τα πιο ενδιαφέροντα προβλήματα των υπολογιστικών μαθηματικών.</a:t>
            </a:r>
          </a:p>
          <a:p>
            <a:pPr>
              <a:spcBef>
                <a:spcPts val="1800"/>
              </a:spcBef>
            </a:pPr>
            <a:r>
              <a:rPr lang="el-GR" sz="2200" dirty="0"/>
              <a:t>Γενικά, δεν υπάρχουν αναλυτικές μέθοδοι για την επίλυση εξισώσεων και για αυτό το λόγο χρησιμοποιούνται αριθμητικές μέθοδοι επίλυσης εξισώσεων.</a:t>
            </a:r>
          </a:p>
          <a:p>
            <a:pPr>
              <a:spcBef>
                <a:spcPts val="1800"/>
              </a:spcBef>
            </a:pPr>
            <a:r>
              <a:rPr lang="el-GR" sz="2200" b="1" dirty="0"/>
              <a:t>Ορισμός 5.9  </a:t>
            </a:r>
            <a:r>
              <a:rPr lang="el-GR" sz="2200" dirty="0"/>
              <a:t>Μια </a:t>
            </a:r>
            <a:r>
              <a:rPr lang="el-GR" sz="2200" b="1" dirty="0"/>
              <a:t>αριθμητική μέθοδος </a:t>
            </a:r>
            <a:r>
              <a:rPr lang="el-GR" sz="2200" dirty="0"/>
              <a:t>για την αριθμητική επίλυση μιας αλγεβρικής ή υπερβατικής εξίσωσης είναι η μέθοδος η οποία προσδιορίζει με αριθμητικές τιμές τη λύση (ή τις λύσεις) της εξίσωσης ως όρια συγκλινουσών ακολουθιών, των οποίων οι διαδοχικοί όροι μπορούν να θεωρηθούν ότι αποτελούν διαδοχικές προσεγγίσεις των ζητούμενων λύσεων.</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Μέθοδος των </a:t>
            </a:r>
            <a:r>
              <a:rPr lang="en-US" dirty="0"/>
              <a:t>Newton-</a:t>
            </a:r>
            <a:r>
              <a:rPr lang="en-US" dirty="0" err="1"/>
              <a:t>Raphson</a:t>
            </a:r>
            <a:endParaRPr lang="el-GR" b="1" dirty="0"/>
          </a:p>
        </p:txBody>
      </p:sp>
      <p:sp>
        <p:nvSpPr>
          <p:cNvPr id="3" name="2 - Θέση περιεχομένου"/>
          <p:cNvSpPr>
            <a:spLocks noGrp="1"/>
          </p:cNvSpPr>
          <p:nvPr>
            <p:ph idx="1"/>
          </p:nvPr>
        </p:nvSpPr>
        <p:spPr>
          <a:xfrm>
            <a:off x="457200" y="1420784"/>
            <a:ext cx="8229600" cy="1898677"/>
          </a:xfrm>
        </p:spPr>
        <p:txBody>
          <a:bodyPr>
            <a:normAutofit fontScale="77500" lnSpcReduction="20000"/>
          </a:bodyPr>
          <a:lstStyle/>
          <a:p>
            <a:pPr marL="0" indent="0">
              <a:buNone/>
            </a:pPr>
            <a:r>
              <a:rPr lang="el-GR" sz="2600" b="1" dirty="0"/>
              <a:t>Περιοχές σύγκλισης – </a:t>
            </a:r>
            <a:r>
              <a:rPr lang="el-GR" sz="2600" b="1" dirty="0" err="1"/>
              <a:t>μορφοκλασματικές</a:t>
            </a:r>
            <a:r>
              <a:rPr lang="el-GR" sz="2600" b="1" dirty="0"/>
              <a:t> δομές</a:t>
            </a:r>
          </a:p>
          <a:p>
            <a:pPr>
              <a:spcBef>
                <a:spcPts val="1200"/>
              </a:spcBef>
            </a:pPr>
            <a:r>
              <a:rPr lang="el-GR" sz="2600" b="1" dirty="0"/>
              <a:t>Ορισμός 5.17  </a:t>
            </a:r>
            <a:r>
              <a:rPr lang="el-GR" sz="2600" b="1" dirty="0" err="1"/>
              <a:t>Μορφοκλασματική</a:t>
            </a:r>
            <a:r>
              <a:rPr lang="el-GR" sz="2600" dirty="0"/>
              <a:t> λέγεται μια δομή η οποία παρουσιάζει αυτό-ομοιότητα που επαναλαμβάνεται σε όλες τις κλίμακες μεγέθυνσης.</a:t>
            </a:r>
          </a:p>
          <a:p>
            <a:pPr>
              <a:spcBef>
                <a:spcPts val="1200"/>
              </a:spcBef>
            </a:pPr>
            <a:r>
              <a:rPr lang="el-GR" sz="2600" dirty="0"/>
              <a:t>Αυτό φαίνεται στο προηγούμενο σχήμα, όπου η συνολικά αρχική μορφή εμφανίζεται και σε μικρότερες περιοχές. Το ίδιο θα συμβεί αν μεγεθύνουμε ένα μικρό τετράγωνο στο σύνορο μίας περιοχής σύγκλισης.</a:t>
            </a:r>
            <a:endParaRPr lang="el-GR" sz="2000" dirty="0"/>
          </a:p>
        </p:txBody>
      </p:sp>
      <p:pic>
        <p:nvPicPr>
          <p:cNvPr id="4" name="Picture 6"/>
          <p:cNvPicPr>
            <a:picLocks noChangeAspect="1" noChangeArrowheads="1"/>
          </p:cNvPicPr>
          <p:nvPr/>
        </p:nvPicPr>
        <p:blipFill rotWithShape="1">
          <a:blip r:embed="rId3" cstate="print"/>
          <a:srcRect b="3659"/>
          <a:stretch/>
        </p:blipFill>
        <p:spPr bwMode="auto">
          <a:xfrm>
            <a:off x="5192721" y="3246477"/>
            <a:ext cx="3305175" cy="2954831"/>
          </a:xfrm>
          <a:prstGeom prst="rect">
            <a:avLst/>
          </a:prstGeom>
          <a:noFill/>
          <a:ln>
            <a:noFill/>
          </a:ln>
        </p:spPr>
      </p:pic>
      <p:sp>
        <p:nvSpPr>
          <p:cNvPr id="5" name="4 - TextBox"/>
          <p:cNvSpPr txBox="1"/>
          <p:nvPr/>
        </p:nvSpPr>
        <p:spPr>
          <a:xfrm>
            <a:off x="457200" y="3355974"/>
            <a:ext cx="4308534" cy="1015663"/>
          </a:xfrm>
          <a:prstGeom prst="rect">
            <a:avLst/>
          </a:prstGeom>
          <a:noFill/>
        </p:spPr>
        <p:txBody>
          <a:bodyPr wrap="square" rtlCol="0">
            <a:spAutoFit/>
          </a:bodyPr>
          <a:lstStyle/>
          <a:p>
            <a:pPr marL="361950" indent="-361950">
              <a:buFont typeface="Arial" pitchFamily="34" charset="0"/>
              <a:buChar char="•"/>
            </a:pPr>
            <a:r>
              <a:rPr lang="el-GR" sz="2000" b="1" dirty="0"/>
              <a:t>Παράδειγμα</a:t>
            </a:r>
            <a:r>
              <a:rPr lang="el-GR" sz="2000" dirty="0"/>
              <a:t>   Μεγέθυνση της περιοχής σύγκλισης στο τετράγωνο </a:t>
            </a:r>
          </a:p>
          <a:p>
            <a:endParaRPr lang="el-GR" sz="2000" dirty="0"/>
          </a:p>
        </p:txBody>
      </p:sp>
      <p:graphicFrame>
        <p:nvGraphicFramePr>
          <p:cNvPr id="307201" name="Object 1"/>
          <p:cNvGraphicFramePr>
            <a:graphicFrameLocks noChangeAspect="1"/>
          </p:cNvGraphicFramePr>
          <p:nvPr>
            <p:extLst>
              <p:ext uri="{D42A27DB-BD31-4B8C-83A1-F6EECF244321}">
                <p14:modId xmlns:p14="http://schemas.microsoft.com/office/powerpoint/2010/main" val="4070084879"/>
              </p:ext>
            </p:extLst>
          </p:nvPr>
        </p:nvGraphicFramePr>
        <p:xfrm>
          <a:off x="894469" y="3984625"/>
          <a:ext cx="3065463" cy="414338"/>
        </p:xfrm>
        <a:graphic>
          <a:graphicData uri="http://schemas.openxmlformats.org/presentationml/2006/ole">
            <mc:AlternateContent xmlns:mc="http://schemas.openxmlformats.org/markup-compatibility/2006">
              <mc:Choice xmlns:v="urn:schemas-microsoft-com:vml" Requires="v">
                <p:oleObj name="Equation" r:id="rId4" imgW="1879560" imgH="253800" progId="Equation.DSMT4">
                  <p:embed/>
                </p:oleObj>
              </mc:Choice>
              <mc:Fallback>
                <p:oleObj name="Equation" r:id="rId4" imgW="1879560" imgH="253800" progId="Equation.DSMT4">
                  <p:embed/>
                  <p:pic>
                    <p:nvPicPr>
                      <p:cNvPr id="0" name="Picture 1"/>
                      <p:cNvPicPr>
                        <a:picLocks noChangeAspect="1" noChangeArrowheads="1"/>
                      </p:cNvPicPr>
                      <p:nvPr/>
                    </p:nvPicPr>
                    <p:blipFill>
                      <a:blip r:embed="rId5"/>
                      <a:srcRect/>
                      <a:stretch>
                        <a:fillRect/>
                      </a:stretch>
                    </p:blipFill>
                    <p:spPr bwMode="auto">
                      <a:xfrm>
                        <a:off x="894469" y="3984625"/>
                        <a:ext cx="3065463"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6 - TextBox"/>
          <p:cNvSpPr txBox="1"/>
          <p:nvPr/>
        </p:nvSpPr>
        <p:spPr>
          <a:xfrm>
            <a:off x="482544" y="4465299"/>
            <a:ext cx="4783203" cy="1908215"/>
          </a:xfrm>
          <a:prstGeom prst="rect">
            <a:avLst/>
          </a:prstGeom>
          <a:noFill/>
        </p:spPr>
        <p:txBody>
          <a:bodyPr wrap="square" rtlCol="0">
            <a:spAutoFit/>
          </a:bodyPr>
          <a:lstStyle/>
          <a:p>
            <a:pPr marL="361950" indent="-361950">
              <a:buFont typeface="Arial" pitchFamily="34" charset="0"/>
              <a:buChar char="•"/>
            </a:pPr>
            <a:r>
              <a:rPr lang="en-US" sz="2000" dirty="0"/>
              <a:t>H </a:t>
            </a:r>
            <a:r>
              <a:rPr lang="el-GR" sz="2000" dirty="0"/>
              <a:t>μορφή περιοχών σύγκλισης ήταν η αφορμή να εμφανιστεί ένας νέος κλάδος της επιστήμης και συγκεκριμένα η </a:t>
            </a:r>
            <a:r>
              <a:rPr lang="el-GR" sz="2000" b="1" dirty="0"/>
              <a:t>γεωμετρία των </a:t>
            </a:r>
            <a:r>
              <a:rPr lang="el-GR" sz="2000" b="1" dirty="0" err="1"/>
              <a:t>μορφοκλασματικών</a:t>
            </a:r>
            <a:r>
              <a:rPr lang="el-GR" sz="2000" b="1" dirty="0"/>
              <a:t> δομών</a:t>
            </a:r>
            <a:r>
              <a:rPr lang="el-GR" sz="2000" dirty="0"/>
              <a:t>.</a:t>
            </a:r>
          </a:p>
          <a:p>
            <a:endParaRPr lang="el-GR"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Μέθοδος της τέμνουσας</a:t>
            </a:r>
          </a:p>
        </p:txBody>
      </p:sp>
      <p:sp>
        <p:nvSpPr>
          <p:cNvPr id="3" name="2 - Θέση περιεχομένου"/>
          <p:cNvSpPr>
            <a:spLocks noGrp="1"/>
          </p:cNvSpPr>
          <p:nvPr>
            <p:ph idx="1"/>
          </p:nvPr>
        </p:nvSpPr>
        <p:spPr>
          <a:xfrm>
            <a:off x="457200" y="1420784"/>
            <a:ext cx="8229600" cy="4748400"/>
          </a:xfrm>
        </p:spPr>
        <p:txBody>
          <a:bodyPr>
            <a:normAutofit/>
          </a:bodyPr>
          <a:lstStyle/>
          <a:p>
            <a:r>
              <a:rPr lang="el-GR" sz="2200" dirty="0"/>
              <a:t>Αν η παράγωγος της      στη μέθοδο των </a:t>
            </a:r>
            <a:r>
              <a:rPr lang="en-US" sz="2200" dirty="0"/>
              <a:t>Newton-</a:t>
            </a:r>
            <a:r>
              <a:rPr lang="en-US" sz="2200" dirty="0" err="1"/>
              <a:t>Raphson</a:t>
            </a:r>
            <a:r>
              <a:rPr lang="en-US" sz="2200" dirty="0"/>
              <a:t> </a:t>
            </a:r>
            <a:r>
              <a:rPr lang="el-GR" sz="2200" dirty="0"/>
              <a:t>αντικατασταθεί με την προσέγγιση </a:t>
            </a:r>
          </a:p>
          <a:p>
            <a:endParaRPr lang="el-GR" sz="2200" dirty="0"/>
          </a:p>
          <a:p>
            <a:endParaRPr lang="el-GR" sz="2200" dirty="0"/>
          </a:p>
          <a:p>
            <a:pPr>
              <a:buNone/>
            </a:pPr>
            <a:r>
              <a:rPr lang="en-US" sz="2200" dirty="0"/>
              <a:t>	</a:t>
            </a:r>
            <a:r>
              <a:rPr lang="el-GR" sz="2200" dirty="0"/>
              <a:t>τότε προκύπτει το ακόλουθο επαναληπτικό σχήμα:</a:t>
            </a:r>
          </a:p>
          <a:p>
            <a:pPr>
              <a:buNone/>
            </a:pPr>
            <a:endParaRPr lang="el-GR" sz="2200" dirty="0"/>
          </a:p>
          <a:p>
            <a:pPr>
              <a:buNone/>
            </a:pPr>
            <a:endParaRPr lang="el-GR" sz="2200" dirty="0"/>
          </a:p>
          <a:p>
            <a:pPr>
              <a:buNone/>
            </a:pPr>
            <a:r>
              <a:rPr lang="el-GR" sz="2200" dirty="0"/>
              <a:t>	ή ισοδύναμα:</a:t>
            </a:r>
          </a:p>
          <a:p>
            <a:endParaRPr lang="el-GR" sz="2200" dirty="0"/>
          </a:p>
          <a:p>
            <a:endParaRPr lang="el-GR" sz="2200" dirty="0"/>
          </a:p>
          <a:p>
            <a:pPr>
              <a:spcBef>
                <a:spcPts val="600"/>
              </a:spcBef>
            </a:pPr>
            <a:r>
              <a:rPr lang="el-GR" sz="2200" dirty="0"/>
              <a:t>Αυτό το επαναληπτικό σχήμα είναι γνωστό ως </a:t>
            </a:r>
            <a:r>
              <a:rPr lang="el-GR" sz="2200" b="1" dirty="0"/>
              <a:t>μέθοδος της τέμνουσας</a:t>
            </a:r>
            <a:r>
              <a:rPr lang="el-GR" sz="2200" dirty="0"/>
              <a:t>.  </a:t>
            </a:r>
          </a:p>
        </p:txBody>
      </p:sp>
      <p:graphicFrame>
        <p:nvGraphicFramePr>
          <p:cNvPr id="320513" name="Object 1"/>
          <p:cNvGraphicFramePr>
            <a:graphicFrameLocks noChangeAspect="1"/>
          </p:cNvGraphicFramePr>
          <p:nvPr/>
        </p:nvGraphicFramePr>
        <p:xfrm>
          <a:off x="3274998" y="1473200"/>
          <a:ext cx="274638" cy="365125"/>
        </p:xfrm>
        <a:graphic>
          <a:graphicData uri="http://schemas.openxmlformats.org/presentationml/2006/ole">
            <mc:AlternateContent xmlns:mc="http://schemas.openxmlformats.org/markup-compatibility/2006">
              <mc:Choice xmlns:v="urn:schemas-microsoft-com:vml" Requires="v">
                <p:oleObj name="Equation" r:id="rId3" imgW="152280" imgH="203040" progId="Equation.DSMT4">
                  <p:embed/>
                </p:oleObj>
              </mc:Choice>
              <mc:Fallback>
                <p:oleObj name="Equation" r:id="rId3" imgW="152280" imgH="20304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4998" y="1473200"/>
                        <a:ext cx="2746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mc:Choice xmlns:a14="http://schemas.microsoft.com/office/drawing/2010/main" Requires="a14">
          <p:sp>
            <p:nvSpPr>
              <p:cNvPr id="320514" name="Object 2"/>
              <p:cNvSpPr txBox="1"/>
              <p:nvPr/>
            </p:nvSpPr>
            <p:spPr bwMode="auto">
              <a:xfrm>
                <a:off x="3060700" y="2198688"/>
                <a:ext cx="3383508" cy="823912"/>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sSup>
                        <m:sSupPr>
                          <m:ctrlPr>
                            <a:rPr lang="el-GR" sz="2000" i="1">
                              <a:solidFill>
                                <a:srgbClr val="000000"/>
                              </a:solidFill>
                              <a:latin typeface="Cambria Math" panose="02040503050406030204" pitchFamily="18" charset="0"/>
                            </a:rPr>
                          </m:ctrlPr>
                        </m:sSupPr>
                        <m:e>
                          <m:r>
                            <a:rPr lang="el-GR" sz="2000" i="1">
                              <a:solidFill>
                                <a:srgbClr val="000000"/>
                              </a:solidFill>
                              <a:latin typeface="Cambria Math" panose="02040503050406030204" pitchFamily="18" charset="0"/>
                            </a:rPr>
                            <m:t>𝑓</m:t>
                          </m:r>
                        </m:e>
                        <m:sup>
                          <m:r>
                            <a:rPr lang="el-GR" sz="2000" i="1">
                              <a:solidFill>
                                <a:srgbClr val="000000"/>
                              </a:solidFill>
                              <a:latin typeface="Cambria Math" panose="02040503050406030204" pitchFamily="18" charset="0"/>
                            </a:rPr>
                            <m:t>′</m:t>
                          </m:r>
                        </m:sup>
                      </m:sSup>
                      <m:d>
                        <m:dPr>
                          <m:ctrlPr>
                            <a:rPr lang="el-GR" sz="2000" i="1">
                              <a:solidFill>
                                <a:srgbClr val="000000"/>
                              </a:solidFill>
                              <a:latin typeface="Cambria Math" panose="02040503050406030204" pitchFamily="18" charset="0"/>
                            </a:rPr>
                          </m:ctrlPr>
                        </m:dPr>
                        <m:e>
                          <m:sSub>
                            <m:sSubPr>
                              <m:ctrlPr>
                                <a:rPr lang="el-GR" sz="2000" i="1">
                                  <a:solidFill>
                                    <a:srgbClr val="000000"/>
                                  </a:solidFill>
                                  <a:latin typeface="Cambria Math" panose="02040503050406030204" pitchFamily="18" charset="0"/>
                                </a:rPr>
                              </m:ctrlPr>
                            </m:sSubPr>
                            <m:e>
                              <m:r>
                                <a:rPr lang="el-GR" sz="2000" i="1">
                                  <a:solidFill>
                                    <a:srgbClr val="000000"/>
                                  </a:solidFill>
                                  <a:latin typeface="Cambria Math" panose="02040503050406030204" pitchFamily="18" charset="0"/>
                                </a:rPr>
                                <m:t>𝑥</m:t>
                              </m:r>
                            </m:e>
                            <m:sub>
                              <m:r>
                                <a:rPr lang="el-GR" sz="2000" i="1">
                                  <a:solidFill>
                                    <a:srgbClr val="000000"/>
                                  </a:solidFill>
                                  <a:latin typeface="Cambria Math" panose="02040503050406030204" pitchFamily="18" charset="0"/>
                                </a:rPr>
                                <m:t>𝑘</m:t>
                              </m:r>
                            </m:sub>
                          </m:sSub>
                        </m:e>
                      </m:d>
                      <m:r>
                        <a:rPr lang="el-GR" sz="2000" i="1">
                          <a:solidFill>
                            <a:srgbClr val="000000"/>
                          </a:solidFill>
                          <a:latin typeface="Cambria Math" panose="02040503050406030204" pitchFamily="18" charset="0"/>
                        </a:rPr>
                        <m:t>≃</m:t>
                      </m:r>
                      <m:f>
                        <m:fPr>
                          <m:ctrlPr>
                            <a:rPr lang="el-GR" sz="2000" i="1">
                              <a:solidFill>
                                <a:srgbClr val="000000"/>
                              </a:solidFill>
                              <a:latin typeface="Cambria Math" panose="02040503050406030204" pitchFamily="18" charset="0"/>
                            </a:rPr>
                          </m:ctrlPr>
                        </m:fPr>
                        <m:num>
                          <m:r>
                            <a:rPr lang="el-GR" sz="2000" i="1">
                              <a:solidFill>
                                <a:srgbClr val="000000"/>
                              </a:solidFill>
                              <a:latin typeface="Cambria Math" panose="02040503050406030204" pitchFamily="18" charset="0"/>
                            </a:rPr>
                            <m:t>𝑓</m:t>
                          </m:r>
                          <m:d>
                            <m:dPr>
                              <m:ctrlPr>
                                <a:rPr lang="el-GR" sz="2000" i="1">
                                  <a:solidFill>
                                    <a:srgbClr val="000000"/>
                                  </a:solidFill>
                                  <a:latin typeface="Cambria Math" panose="02040503050406030204" pitchFamily="18" charset="0"/>
                                </a:rPr>
                              </m:ctrlPr>
                            </m:dPr>
                            <m:e>
                              <m:sSub>
                                <m:sSubPr>
                                  <m:ctrlPr>
                                    <a:rPr lang="el-GR" sz="2000" i="1">
                                      <a:solidFill>
                                        <a:srgbClr val="000000"/>
                                      </a:solidFill>
                                      <a:latin typeface="Cambria Math" panose="02040503050406030204" pitchFamily="18" charset="0"/>
                                    </a:rPr>
                                  </m:ctrlPr>
                                </m:sSubPr>
                                <m:e>
                                  <m:r>
                                    <a:rPr lang="el-GR" sz="2000" i="1">
                                      <a:solidFill>
                                        <a:srgbClr val="000000"/>
                                      </a:solidFill>
                                      <a:latin typeface="Cambria Math" panose="02040503050406030204" pitchFamily="18" charset="0"/>
                                    </a:rPr>
                                    <m:t>𝑥</m:t>
                                  </m:r>
                                </m:e>
                                <m:sub>
                                  <m:r>
                                    <a:rPr lang="el-GR" sz="2000" i="1">
                                      <a:solidFill>
                                        <a:srgbClr val="000000"/>
                                      </a:solidFill>
                                      <a:latin typeface="Cambria Math" panose="02040503050406030204" pitchFamily="18" charset="0"/>
                                    </a:rPr>
                                    <m:t>𝑘</m:t>
                                  </m:r>
                                </m:sub>
                              </m:sSub>
                            </m:e>
                          </m:d>
                          <m:r>
                            <a:rPr lang="el-GR" sz="2000" i="1">
                              <a:solidFill>
                                <a:srgbClr val="000000"/>
                              </a:solidFill>
                              <a:latin typeface="Cambria Math" panose="02040503050406030204" pitchFamily="18" charset="0"/>
                            </a:rPr>
                            <m:t>−</m:t>
                          </m:r>
                          <m:r>
                            <a:rPr lang="el-GR" sz="2000" i="1">
                              <a:solidFill>
                                <a:srgbClr val="000000"/>
                              </a:solidFill>
                              <a:latin typeface="Cambria Math" panose="02040503050406030204" pitchFamily="18" charset="0"/>
                            </a:rPr>
                            <m:t>𝑓</m:t>
                          </m:r>
                          <m:d>
                            <m:dPr>
                              <m:ctrlPr>
                                <a:rPr lang="el-GR" sz="2000" i="1">
                                  <a:solidFill>
                                    <a:srgbClr val="000000"/>
                                  </a:solidFill>
                                  <a:latin typeface="Cambria Math" panose="02040503050406030204" pitchFamily="18" charset="0"/>
                                </a:rPr>
                              </m:ctrlPr>
                            </m:dPr>
                            <m:e>
                              <m:sSub>
                                <m:sSubPr>
                                  <m:ctrlPr>
                                    <a:rPr lang="el-GR" sz="2000" i="1">
                                      <a:solidFill>
                                        <a:srgbClr val="000000"/>
                                      </a:solidFill>
                                      <a:latin typeface="Cambria Math" panose="02040503050406030204" pitchFamily="18" charset="0"/>
                                    </a:rPr>
                                  </m:ctrlPr>
                                </m:sSubPr>
                                <m:e>
                                  <m:r>
                                    <a:rPr lang="el-GR" sz="2000" i="1">
                                      <a:solidFill>
                                        <a:srgbClr val="000000"/>
                                      </a:solidFill>
                                      <a:latin typeface="Cambria Math" panose="02040503050406030204" pitchFamily="18" charset="0"/>
                                    </a:rPr>
                                    <m:t>𝑥</m:t>
                                  </m:r>
                                </m:e>
                                <m:sub>
                                  <m:r>
                                    <a:rPr lang="el-GR" sz="2000" i="1">
                                      <a:solidFill>
                                        <a:srgbClr val="000000"/>
                                      </a:solidFill>
                                      <a:latin typeface="Cambria Math" panose="02040503050406030204" pitchFamily="18" charset="0"/>
                                    </a:rPr>
                                    <m:t>𝑘</m:t>
                                  </m:r>
                                  <m:r>
                                    <a:rPr lang="el-GR" sz="2000" i="1">
                                      <a:solidFill>
                                        <a:srgbClr val="000000"/>
                                      </a:solidFill>
                                      <a:latin typeface="Cambria Math" panose="02040503050406030204" pitchFamily="18" charset="0"/>
                                    </a:rPr>
                                    <m:t>−1</m:t>
                                  </m:r>
                                </m:sub>
                              </m:sSub>
                            </m:e>
                          </m:d>
                        </m:num>
                        <m:den>
                          <m:sSub>
                            <m:sSubPr>
                              <m:ctrlPr>
                                <a:rPr lang="el-GR" sz="2000" i="1">
                                  <a:solidFill>
                                    <a:srgbClr val="000000"/>
                                  </a:solidFill>
                                  <a:latin typeface="Cambria Math" panose="02040503050406030204" pitchFamily="18" charset="0"/>
                                </a:rPr>
                              </m:ctrlPr>
                            </m:sSubPr>
                            <m:e>
                              <m:r>
                                <a:rPr lang="el-GR" sz="2000" i="1">
                                  <a:solidFill>
                                    <a:srgbClr val="000000"/>
                                  </a:solidFill>
                                  <a:latin typeface="Cambria Math" panose="02040503050406030204" pitchFamily="18" charset="0"/>
                                </a:rPr>
                                <m:t>𝑥</m:t>
                              </m:r>
                            </m:e>
                            <m:sub>
                              <m:r>
                                <a:rPr lang="el-GR" sz="2000" i="1">
                                  <a:solidFill>
                                    <a:srgbClr val="000000"/>
                                  </a:solidFill>
                                  <a:latin typeface="Cambria Math" panose="02040503050406030204" pitchFamily="18" charset="0"/>
                                </a:rPr>
                                <m:t>𝑘</m:t>
                              </m:r>
                            </m:sub>
                          </m:sSub>
                          <m:r>
                            <a:rPr lang="el-GR" sz="2000" i="1">
                              <a:solidFill>
                                <a:srgbClr val="000000"/>
                              </a:solidFill>
                              <a:latin typeface="Cambria Math" panose="02040503050406030204" pitchFamily="18" charset="0"/>
                            </a:rPr>
                            <m:t>−</m:t>
                          </m:r>
                          <m:sSub>
                            <m:sSubPr>
                              <m:ctrlPr>
                                <a:rPr lang="el-GR" sz="2000" i="1">
                                  <a:solidFill>
                                    <a:srgbClr val="000000"/>
                                  </a:solidFill>
                                  <a:latin typeface="Cambria Math" panose="02040503050406030204" pitchFamily="18" charset="0"/>
                                </a:rPr>
                              </m:ctrlPr>
                            </m:sSubPr>
                            <m:e>
                              <m:r>
                                <a:rPr lang="el-GR" sz="2000" i="1">
                                  <a:solidFill>
                                    <a:srgbClr val="000000"/>
                                  </a:solidFill>
                                  <a:latin typeface="Cambria Math" panose="02040503050406030204" pitchFamily="18" charset="0"/>
                                </a:rPr>
                                <m:t>𝑥</m:t>
                              </m:r>
                            </m:e>
                            <m:sub>
                              <m:r>
                                <a:rPr lang="el-GR" sz="2000" i="1">
                                  <a:solidFill>
                                    <a:srgbClr val="000000"/>
                                  </a:solidFill>
                                  <a:latin typeface="Cambria Math" panose="02040503050406030204" pitchFamily="18" charset="0"/>
                                </a:rPr>
                                <m:t>𝑘</m:t>
                              </m:r>
                              <m:r>
                                <a:rPr lang="el-GR" sz="2000" i="1">
                                  <a:solidFill>
                                    <a:srgbClr val="000000"/>
                                  </a:solidFill>
                                  <a:latin typeface="Cambria Math" panose="02040503050406030204" pitchFamily="18" charset="0"/>
                                </a:rPr>
                                <m:t>−1</m:t>
                              </m:r>
                            </m:sub>
                          </m:sSub>
                        </m:den>
                      </m:f>
                      <m:r>
                        <a:rPr lang="el-GR" sz="2000" i="0">
                          <a:solidFill>
                            <a:srgbClr val="000000"/>
                          </a:solidFill>
                          <a:latin typeface="Cambria Math" panose="02040503050406030204" pitchFamily="18" charset="0"/>
                        </a:rPr>
                        <m:t>,</m:t>
                      </m:r>
                    </m:oMath>
                  </m:oMathPara>
                </a14:m>
                <a:endParaRPr lang="el-GR" sz="2000" dirty="0"/>
              </a:p>
            </p:txBody>
          </p:sp>
        </mc:Choice>
        <mc:Fallback>
          <p:sp>
            <p:nvSpPr>
              <p:cNvPr id="320514" name="Object 2"/>
              <p:cNvSpPr txBox="1">
                <a:spLocks noRot="1" noChangeAspect="1" noMove="1" noResize="1" noEditPoints="1" noAdjustHandles="1" noChangeArrowheads="1" noChangeShapeType="1" noTextEdit="1"/>
              </p:cNvSpPr>
              <p:nvPr/>
            </p:nvSpPr>
            <p:spPr bwMode="auto">
              <a:xfrm>
                <a:off x="3060700" y="2198688"/>
                <a:ext cx="3383508" cy="823912"/>
              </a:xfrm>
              <a:prstGeom prst="rect">
                <a:avLst/>
              </a:prstGeom>
              <a:blipFill>
                <a:blip r:embed="rId5"/>
                <a:stretch>
                  <a:fillRect/>
                </a:stretch>
              </a:blipFill>
              <a:ln>
                <a:noFill/>
              </a:ln>
              <a:effectLst/>
            </p:spPr>
            <p:txBody>
              <a:bodyPr/>
              <a:lstStyle/>
              <a:p>
                <a:r>
                  <a:rPr lang="el-GR">
                    <a:noFill/>
                  </a:rPr>
                  <a:t> </a:t>
                </a:r>
              </a:p>
            </p:txBody>
          </p:sp>
        </mc:Fallback>
      </mc:AlternateContent>
      <p:graphicFrame>
        <p:nvGraphicFramePr>
          <p:cNvPr id="320515" name="Object 3"/>
          <p:cNvGraphicFramePr>
            <a:graphicFrameLocks noChangeAspect="1"/>
          </p:cNvGraphicFramePr>
          <p:nvPr/>
        </p:nvGraphicFramePr>
        <p:xfrm>
          <a:off x="1843882" y="3403776"/>
          <a:ext cx="5456237" cy="798512"/>
        </p:xfrm>
        <a:graphic>
          <a:graphicData uri="http://schemas.openxmlformats.org/presentationml/2006/ole">
            <mc:AlternateContent xmlns:mc="http://schemas.openxmlformats.org/markup-compatibility/2006">
              <mc:Choice xmlns:v="urn:schemas-microsoft-com:vml" Requires="v">
                <p:oleObj name="Equation" r:id="rId6" imgW="3035160" imgH="444240" progId="Equation.DSMT4">
                  <p:embed/>
                </p:oleObj>
              </mc:Choice>
              <mc:Fallback>
                <p:oleObj name="Equation" r:id="rId6" imgW="3035160" imgH="44424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43882" y="3403776"/>
                        <a:ext cx="5456237" cy="79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0516" name="Object 4"/>
          <p:cNvGraphicFramePr>
            <a:graphicFrameLocks noChangeAspect="1"/>
          </p:cNvGraphicFramePr>
          <p:nvPr/>
        </p:nvGraphicFramePr>
        <p:xfrm>
          <a:off x="1885156" y="4633929"/>
          <a:ext cx="5373688" cy="846137"/>
        </p:xfrm>
        <a:graphic>
          <a:graphicData uri="http://schemas.openxmlformats.org/presentationml/2006/ole">
            <mc:AlternateContent xmlns:mc="http://schemas.openxmlformats.org/markup-compatibility/2006">
              <mc:Choice xmlns:v="urn:schemas-microsoft-com:vml" Requires="v">
                <p:oleObj name="Equation" r:id="rId8" imgW="2984400" imgH="469800" progId="Equation.DSMT4">
                  <p:embed/>
                </p:oleObj>
              </mc:Choice>
              <mc:Fallback>
                <p:oleObj name="Equation" r:id="rId8" imgW="2984400" imgH="46980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85156" y="4633929"/>
                        <a:ext cx="5373688" cy="84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Μέθοδος της τέμνουσας</a:t>
            </a:r>
          </a:p>
        </p:txBody>
      </p:sp>
      <p:sp>
        <p:nvSpPr>
          <p:cNvPr id="3" name="2 - Θέση περιεχομένου"/>
          <p:cNvSpPr>
            <a:spLocks noGrp="1"/>
          </p:cNvSpPr>
          <p:nvPr>
            <p:ph idx="1"/>
          </p:nvPr>
        </p:nvSpPr>
        <p:spPr>
          <a:xfrm>
            <a:off x="457200" y="1420784"/>
            <a:ext cx="8229600" cy="4748400"/>
          </a:xfrm>
        </p:spPr>
        <p:txBody>
          <a:bodyPr>
            <a:normAutofit/>
          </a:bodyPr>
          <a:lstStyle/>
          <a:p>
            <a:r>
              <a:rPr lang="el-GR" sz="2200" dirty="0"/>
              <a:t>Στη μέθοδο της τέμνουσας η              προσέγγιση προκύπτει από την τομή της ευθείας που διέρχεται από τα σημεία                                 	                με τον άξονα των </a:t>
            </a:r>
          </a:p>
          <a:p>
            <a:endParaRPr lang="el-GR" sz="2200" dirty="0"/>
          </a:p>
        </p:txBody>
      </p:sp>
      <p:graphicFrame>
        <p:nvGraphicFramePr>
          <p:cNvPr id="339969" name="Object 1"/>
          <p:cNvGraphicFramePr>
            <a:graphicFrameLocks noChangeAspect="1"/>
          </p:cNvGraphicFramePr>
          <p:nvPr/>
        </p:nvGraphicFramePr>
        <p:xfrm>
          <a:off x="4206870" y="1432074"/>
          <a:ext cx="777875" cy="457200"/>
        </p:xfrm>
        <a:graphic>
          <a:graphicData uri="http://schemas.openxmlformats.org/presentationml/2006/ole">
            <mc:AlternateContent xmlns:mc="http://schemas.openxmlformats.org/markup-compatibility/2006">
              <mc:Choice xmlns:v="urn:schemas-microsoft-com:vml" Requires="v">
                <p:oleObj name="Equation" r:id="rId3" imgW="431640" imgH="253800" progId="Equation.DSMT4">
                  <p:embed/>
                </p:oleObj>
              </mc:Choice>
              <mc:Fallback>
                <p:oleObj name="Equation" r:id="rId3" imgW="431640" imgH="2538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6870" y="1432074"/>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9970" name="Object 2"/>
          <p:cNvGraphicFramePr>
            <a:graphicFrameLocks noChangeAspect="1"/>
          </p:cNvGraphicFramePr>
          <p:nvPr/>
        </p:nvGraphicFramePr>
        <p:xfrm>
          <a:off x="6726267" y="1785915"/>
          <a:ext cx="1782762" cy="457200"/>
        </p:xfrm>
        <a:graphic>
          <a:graphicData uri="http://schemas.openxmlformats.org/presentationml/2006/ole">
            <mc:AlternateContent xmlns:mc="http://schemas.openxmlformats.org/markup-compatibility/2006">
              <mc:Choice xmlns:v="urn:schemas-microsoft-com:vml" Requires="v">
                <p:oleObj name="Equation" r:id="rId5" imgW="990360" imgH="253800" progId="Equation.DSMT4">
                  <p:embed/>
                </p:oleObj>
              </mc:Choice>
              <mc:Fallback>
                <p:oleObj name="Equation" r:id="rId5" imgW="990360" imgH="2538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6267" y="1785915"/>
                        <a:ext cx="1782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9971" name="Object 3"/>
          <p:cNvGraphicFramePr>
            <a:graphicFrameLocks noChangeAspect="1"/>
          </p:cNvGraphicFramePr>
          <p:nvPr/>
        </p:nvGraphicFramePr>
        <p:xfrm>
          <a:off x="843110" y="2114532"/>
          <a:ext cx="1622425" cy="457200"/>
        </p:xfrm>
        <a:graphic>
          <a:graphicData uri="http://schemas.openxmlformats.org/presentationml/2006/ole">
            <mc:AlternateContent xmlns:mc="http://schemas.openxmlformats.org/markup-compatibility/2006">
              <mc:Choice xmlns:v="urn:schemas-microsoft-com:vml" Requires="v">
                <p:oleObj name="Equation" r:id="rId7" imgW="901440" imgH="253800" progId="Equation.DSMT4">
                  <p:embed/>
                </p:oleObj>
              </mc:Choice>
              <mc:Fallback>
                <p:oleObj name="Equation" r:id="rId7" imgW="901440" imgH="25380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3110" y="2114532"/>
                        <a:ext cx="1622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9972" name="Object 4"/>
          <p:cNvGraphicFramePr>
            <a:graphicFrameLocks noChangeAspect="1"/>
          </p:cNvGraphicFramePr>
          <p:nvPr/>
        </p:nvGraphicFramePr>
        <p:xfrm>
          <a:off x="4498974" y="2210136"/>
          <a:ext cx="276225" cy="252412"/>
        </p:xfrm>
        <a:graphic>
          <a:graphicData uri="http://schemas.openxmlformats.org/presentationml/2006/ole">
            <mc:AlternateContent xmlns:mc="http://schemas.openxmlformats.org/markup-compatibility/2006">
              <mc:Choice xmlns:v="urn:schemas-microsoft-com:vml" Requires="v">
                <p:oleObj name="Equation" r:id="rId9" imgW="152280" imgH="139680" progId="Equation.DSMT4">
                  <p:embed/>
                </p:oleObj>
              </mc:Choice>
              <mc:Fallback>
                <p:oleObj name="Equation" r:id="rId9" imgW="152280" imgH="13968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98974" y="2210136"/>
                        <a:ext cx="276225"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39974" name="Picture 6"/>
          <p:cNvPicPr>
            <a:picLocks noChangeAspect="1" noChangeArrowheads="1"/>
          </p:cNvPicPr>
          <p:nvPr/>
        </p:nvPicPr>
        <p:blipFill>
          <a:blip r:embed="rId11" cstate="print"/>
          <a:srcRect/>
          <a:stretch>
            <a:fillRect/>
          </a:stretch>
        </p:blipFill>
        <p:spPr bwMode="auto">
          <a:xfrm>
            <a:off x="2614613" y="2735253"/>
            <a:ext cx="3914775" cy="3105150"/>
          </a:xfrm>
          <a:prstGeom prst="rect">
            <a:avLst/>
          </a:prstGeom>
          <a:noFill/>
          <a:ln w="9525">
            <a:noFill/>
            <a:miter lim="800000"/>
            <a:headEnd/>
            <a:tailEnd/>
          </a:ln>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Μέθοδος της τέμνουσας</a:t>
            </a:r>
          </a:p>
        </p:txBody>
      </p:sp>
      <p:sp>
        <p:nvSpPr>
          <p:cNvPr id="3" name="2 - Θέση περιεχομένου"/>
          <p:cNvSpPr>
            <a:spLocks noGrp="1"/>
          </p:cNvSpPr>
          <p:nvPr>
            <p:ph idx="1"/>
          </p:nvPr>
        </p:nvSpPr>
        <p:spPr>
          <a:xfrm>
            <a:off x="457200" y="1420784"/>
            <a:ext cx="8229600" cy="4748400"/>
          </a:xfrm>
        </p:spPr>
        <p:txBody>
          <a:bodyPr>
            <a:normAutofit/>
          </a:bodyPr>
          <a:lstStyle/>
          <a:p>
            <a:r>
              <a:rPr lang="el-GR" sz="2200" b="1" dirty="0"/>
              <a:t>Παρατήρηση</a:t>
            </a:r>
            <a:r>
              <a:rPr lang="el-GR" sz="2200" dirty="0"/>
              <a:t>  Οι δύο προηγούμενοι τύποι έχουν στον αριθμητή και τον παρανομαστή του κλάσματος κάποιες διαφορές που, όταν πλησιάζουμε τη ρίζα, υπάρχει περίπτωση να μηδενίζονται.</a:t>
            </a:r>
          </a:p>
          <a:p>
            <a:pPr>
              <a:spcBef>
                <a:spcPts val="1800"/>
              </a:spcBef>
            </a:pPr>
            <a:r>
              <a:rPr lang="el-GR" sz="2200" dirty="0"/>
              <a:t>Για να αποφευχθεί αυτό το πρόβλημα εναλλακτικά προτείνεται το ακόλουθο ισοδύναμο επαναληπτικό σχήμα:</a:t>
            </a:r>
          </a:p>
          <a:p>
            <a:pPr>
              <a:spcBef>
                <a:spcPts val="15600"/>
              </a:spcBef>
              <a:buNone/>
            </a:pPr>
            <a:r>
              <a:rPr lang="el-GR" sz="2200" dirty="0"/>
              <a:t>	που προϋποθέτει ότι    </a:t>
            </a:r>
          </a:p>
        </p:txBody>
      </p:sp>
      <p:graphicFrame>
        <p:nvGraphicFramePr>
          <p:cNvPr id="338945" name="Object 1"/>
          <p:cNvGraphicFramePr>
            <a:graphicFrameLocks noChangeAspect="1"/>
          </p:cNvGraphicFramePr>
          <p:nvPr/>
        </p:nvGraphicFramePr>
        <p:xfrm>
          <a:off x="1910556" y="3500461"/>
          <a:ext cx="5322888" cy="1644650"/>
        </p:xfrm>
        <a:graphic>
          <a:graphicData uri="http://schemas.openxmlformats.org/presentationml/2006/ole">
            <mc:AlternateContent xmlns:mc="http://schemas.openxmlformats.org/markup-compatibility/2006">
              <mc:Choice xmlns:v="urn:schemas-microsoft-com:vml" Requires="v">
                <p:oleObj name="Equation" r:id="rId3" imgW="2958840" imgH="914400" progId="Equation.DSMT4">
                  <p:embed/>
                </p:oleObj>
              </mc:Choice>
              <mc:Fallback>
                <p:oleObj name="Equation" r:id="rId3" imgW="2958840" imgH="9144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0556" y="3500461"/>
                        <a:ext cx="5322888" cy="164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8946" name="Object 2"/>
          <p:cNvGraphicFramePr>
            <a:graphicFrameLocks noChangeAspect="1"/>
          </p:cNvGraphicFramePr>
          <p:nvPr/>
        </p:nvGraphicFramePr>
        <p:xfrm>
          <a:off x="3354400" y="5282526"/>
          <a:ext cx="2130425" cy="503238"/>
        </p:xfrm>
        <a:graphic>
          <a:graphicData uri="http://schemas.openxmlformats.org/presentationml/2006/ole">
            <mc:AlternateContent xmlns:mc="http://schemas.openxmlformats.org/markup-compatibility/2006">
              <mc:Choice xmlns:v="urn:schemas-microsoft-com:vml" Requires="v">
                <p:oleObj name="Equation" r:id="rId5" imgW="1180800" imgH="279360" progId="Equation.DSMT4">
                  <p:embed/>
                </p:oleObj>
              </mc:Choice>
              <mc:Fallback>
                <p:oleObj name="Equation" r:id="rId5" imgW="1180800" imgH="27936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4400" y="5282526"/>
                        <a:ext cx="213042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Μέθοδος της τέμνουσας</a:t>
            </a:r>
          </a:p>
        </p:txBody>
      </p:sp>
      <p:sp>
        <p:nvSpPr>
          <p:cNvPr id="3" name="2 - Θέση περιεχομένου"/>
          <p:cNvSpPr>
            <a:spLocks noGrp="1"/>
          </p:cNvSpPr>
          <p:nvPr>
            <p:ph idx="1"/>
          </p:nvPr>
        </p:nvSpPr>
        <p:spPr/>
        <p:txBody>
          <a:bodyPr>
            <a:normAutofit/>
          </a:bodyPr>
          <a:lstStyle/>
          <a:p>
            <a:r>
              <a:rPr lang="el-GR" sz="2200" dirty="0"/>
              <a:t>Η σύγκλιση της μεθόδου καθορίζεται από το θεώρημα που ακολουθεί.</a:t>
            </a:r>
            <a:endParaRPr lang="el-GR" sz="2200" b="1" dirty="0"/>
          </a:p>
          <a:p>
            <a:r>
              <a:rPr lang="el-GR" sz="2200" b="1" dirty="0"/>
              <a:t>Θεώρημα 5.9 [Θεώρημα σύγκλισης της μεθόδου της τέμνουσας]. </a:t>
            </a:r>
            <a:r>
              <a:rPr lang="el-GR" sz="2200" dirty="0"/>
              <a:t>Υποθέτουμε ότι      είναι μια ρίζα της συνάρτησης      και έστω               			                                                                      Τότε υπάρχει ένα διάστημα     το οποίο περιέχει την      τέτοιο ώστε για κάθε                                       η ακολουθία             που παράγεται από τη μέθοδο της τέμνουσας με αρχικές συνθήκες τις τιμές              συγκλίνει στην     με ταχύτητα σύγκλισης της τάξης του</a:t>
            </a:r>
          </a:p>
        </p:txBody>
      </p:sp>
      <p:graphicFrame>
        <p:nvGraphicFramePr>
          <p:cNvPr id="336897" name="Object 1"/>
          <p:cNvGraphicFramePr>
            <a:graphicFrameLocks noChangeAspect="1"/>
          </p:cNvGraphicFramePr>
          <p:nvPr/>
        </p:nvGraphicFramePr>
        <p:xfrm>
          <a:off x="2780922" y="2600490"/>
          <a:ext cx="207963" cy="230188"/>
        </p:xfrm>
        <a:graphic>
          <a:graphicData uri="http://schemas.openxmlformats.org/presentationml/2006/ole">
            <mc:AlternateContent xmlns:mc="http://schemas.openxmlformats.org/markup-compatibility/2006">
              <mc:Choice xmlns:v="urn:schemas-microsoft-com:vml" Requires="v">
                <p:oleObj name="Equation" r:id="rId3" imgW="114120" imgH="126720" progId="Equation.DSMT4">
                  <p:embed/>
                </p:oleObj>
              </mc:Choice>
              <mc:Fallback>
                <p:oleObj name="Equation" r:id="rId3" imgW="114120" imgH="12672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0922" y="2600490"/>
                        <a:ext cx="207963"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6898" name="Object 2"/>
          <p:cNvGraphicFramePr>
            <a:graphicFrameLocks noChangeAspect="1"/>
          </p:cNvGraphicFramePr>
          <p:nvPr/>
        </p:nvGraphicFramePr>
        <p:xfrm>
          <a:off x="6557993" y="2552688"/>
          <a:ext cx="277813" cy="371475"/>
        </p:xfrm>
        <a:graphic>
          <a:graphicData uri="http://schemas.openxmlformats.org/presentationml/2006/ole">
            <mc:AlternateContent xmlns:mc="http://schemas.openxmlformats.org/markup-compatibility/2006">
              <mc:Choice xmlns:v="urn:schemas-microsoft-com:vml" Requires="v">
                <p:oleObj name="Equation" r:id="rId5" imgW="152280" imgH="203040" progId="Equation.DSMT4">
                  <p:embed/>
                </p:oleObj>
              </mc:Choice>
              <mc:Fallback>
                <p:oleObj name="Equation" r:id="rId5" imgW="152280" imgH="20304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7993" y="2552688"/>
                        <a:ext cx="277813"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mc:Choice xmlns:a14="http://schemas.microsoft.com/office/drawing/2010/main" Requires="a14">
          <p:sp>
            <p:nvSpPr>
              <p:cNvPr id="336900" name="Object 4"/>
              <p:cNvSpPr txBox="1"/>
              <p:nvPr/>
            </p:nvSpPr>
            <p:spPr bwMode="auto">
              <a:xfrm>
                <a:off x="884238" y="2808288"/>
                <a:ext cx="6802437" cy="503237"/>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d>
                        <m:dPr>
                          <m:ctrlPr>
                            <a:rPr lang="el-GR" sz="2000" i="1">
                              <a:solidFill>
                                <a:srgbClr val="000000"/>
                              </a:solidFill>
                              <a:latin typeface="Cambria Math" panose="02040503050406030204" pitchFamily="18" charset="0"/>
                            </a:rPr>
                          </m:ctrlPr>
                        </m:dPr>
                        <m:e>
                          <m:r>
                            <a:rPr lang="el-GR" sz="2000" i="1">
                              <a:solidFill>
                                <a:srgbClr val="000000"/>
                              </a:solidFill>
                              <a:latin typeface="Cambria Math" panose="02040503050406030204" pitchFamily="18" charset="0"/>
                            </a:rPr>
                            <m:t>𝑎</m:t>
                          </m:r>
                          <m:r>
                            <m:rPr>
                              <m:nor/>
                            </m:rPr>
                            <a:rPr lang="el-GR" sz="2000" i="0">
                              <a:solidFill>
                                <a:srgbClr val="000000"/>
                              </a:solidFill>
                              <a:latin typeface="Cambria Math" panose="02040503050406030204" pitchFamily="18" charset="0"/>
                            </a:rPr>
                            <m:t>, </m:t>
                          </m:r>
                          <m:r>
                            <a:rPr lang="el-GR" sz="2000" i="1">
                              <a:solidFill>
                                <a:srgbClr val="000000"/>
                              </a:solidFill>
                              <a:latin typeface="Cambria Math" panose="02040503050406030204" pitchFamily="18" charset="0"/>
                            </a:rPr>
                            <m:t>𝑏</m:t>
                          </m:r>
                        </m:e>
                      </m:d>
                      <m:r>
                        <a:rPr lang="el-GR" sz="2000" i="1">
                          <a:solidFill>
                            <a:srgbClr val="000000"/>
                          </a:solidFill>
                          <a:latin typeface="Cambria Math" panose="02040503050406030204" pitchFamily="18" charset="0"/>
                        </a:rPr>
                        <m:t>⊂</m:t>
                      </m:r>
                      <m:r>
                        <a:rPr lang="el-GR" sz="2000" i="1">
                          <a:solidFill>
                            <a:srgbClr val="000000"/>
                          </a:solidFill>
                          <a:latin typeface="Cambria Math" panose="02040503050406030204" pitchFamily="18" charset="0"/>
                        </a:rPr>
                        <m:t>ℝ</m:t>
                      </m:r>
                      <m:r>
                        <m:rPr>
                          <m:nor/>
                        </m:rPr>
                        <a:rPr lang="el-GR" sz="2000" i="0">
                          <a:solidFill>
                            <a:srgbClr val="000000"/>
                          </a:solidFill>
                          <a:latin typeface="Cambria Math" panose="02040503050406030204" pitchFamily="18" charset="0"/>
                        </a:rPr>
                        <m:t> </m:t>
                      </m:r>
                      <m:r>
                        <m:rPr>
                          <m:nor/>
                        </m:rPr>
                        <a:rPr lang="el-GR" sz="2000" i="0">
                          <a:solidFill>
                            <a:srgbClr val="000000"/>
                          </a:solidFill>
                          <a:latin typeface="Cambria Math" panose="02040503050406030204" pitchFamily="18" charset="0"/>
                        </a:rPr>
                        <m:t>με</m:t>
                      </m:r>
                      <m:r>
                        <m:rPr>
                          <m:nor/>
                        </m:rPr>
                        <a:rPr lang="el-GR" sz="2000" i="0">
                          <a:solidFill>
                            <a:srgbClr val="000000"/>
                          </a:solidFill>
                          <a:latin typeface="Cambria Math" panose="02040503050406030204" pitchFamily="18" charset="0"/>
                        </a:rPr>
                        <m:t> </m:t>
                      </m:r>
                      <m:r>
                        <a:rPr lang="el-GR" sz="2000" i="1">
                          <a:solidFill>
                            <a:srgbClr val="000000"/>
                          </a:solidFill>
                          <a:latin typeface="Cambria Math" panose="02040503050406030204" pitchFamily="18" charset="0"/>
                        </a:rPr>
                        <m:t>𝑟</m:t>
                      </m:r>
                      <m:r>
                        <a:rPr lang="el-GR" sz="2000" i="1">
                          <a:solidFill>
                            <a:srgbClr val="000000"/>
                          </a:solidFill>
                          <a:latin typeface="Cambria Math" panose="02040503050406030204" pitchFamily="18" charset="0"/>
                        </a:rPr>
                        <m:t>∈</m:t>
                      </m:r>
                      <m:d>
                        <m:dPr>
                          <m:ctrlPr>
                            <a:rPr lang="el-GR" sz="2000" i="1">
                              <a:solidFill>
                                <a:srgbClr val="000000"/>
                              </a:solidFill>
                              <a:latin typeface="Cambria Math" panose="02040503050406030204" pitchFamily="18" charset="0"/>
                            </a:rPr>
                          </m:ctrlPr>
                        </m:dPr>
                        <m:e>
                          <m:r>
                            <a:rPr lang="el-GR" sz="2000" i="1">
                              <a:solidFill>
                                <a:srgbClr val="000000"/>
                              </a:solidFill>
                              <a:latin typeface="Cambria Math" panose="02040503050406030204" pitchFamily="18" charset="0"/>
                            </a:rPr>
                            <m:t>𝑎</m:t>
                          </m:r>
                          <m:r>
                            <m:rPr>
                              <m:nor/>
                            </m:rPr>
                            <a:rPr lang="el-GR" sz="2000" i="0">
                              <a:solidFill>
                                <a:srgbClr val="000000"/>
                              </a:solidFill>
                              <a:latin typeface="Cambria Math" panose="02040503050406030204" pitchFamily="18" charset="0"/>
                            </a:rPr>
                            <m:t>, </m:t>
                          </m:r>
                          <m:r>
                            <a:rPr lang="el-GR" sz="2000" i="1">
                              <a:solidFill>
                                <a:srgbClr val="000000"/>
                              </a:solidFill>
                              <a:latin typeface="Cambria Math" panose="02040503050406030204" pitchFamily="18" charset="0"/>
                            </a:rPr>
                            <m:t>𝑏</m:t>
                          </m:r>
                        </m:e>
                      </m:d>
                      <m:r>
                        <m:rPr>
                          <m:nor/>
                        </m:rPr>
                        <a:rPr lang="el-GR" sz="2000" i="0">
                          <a:solidFill>
                            <a:srgbClr val="000000"/>
                          </a:solidFill>
                          <a:latin typeface="Cambria Math" panose="02040503050406030204" pitchFamily="18" charset="0"/>
                        </a:rPr>
                        <m:t>, </m:t>
                      </m:r>
                      <m:r>
                        <a:rPr lang="el-GR" sz="2000" i="1">
                          <a:solidFill>
                            <a:srgbClr val="000000"/>
                          </a:solidFill>
                          <a:latin typeface="Cambria Math" panose="02040503050406030204" pitchFamily="18" charset="0"/>
                        </a:rPr>
                        <m:t>𝑓</m:t>
                      </m:r>
                      <m:r>
                        <a:rPr lang="el-GR" sz="2000" i="1">
                          <a:solidFill>
                            <a:srgbClr val="000000"/>
                          </a:solidFill>
                          <a:latin typeface="Cambria Math" panose="02040503050406030204" pitchFamily="18" charset="0"/>
                        </a:rPr>
                        <m:t>∈</m:t>
                      </m:r>
                      <m:sSup>
                        <m:sSupPr>
                          <m:ctrlPr>
                            <a:rPr lang="el-GR" sz="2000" i="1">
                              <a:solidFill>
                                <a:srgbClr val="000000"/>
                              </a:solidFill>
                              <a:latin typeface="Cambria Math" panose="02040503050406030204" pitchFamily="18" charset="0"/>
                            </a:rPr>
                          </m:ctrlPr>
                        </m:sSupPr>
                        <m:e>
                          <m:r>
                            <a:rPr lang="el-GR" sz="2000" i="1">
                              <a:solidFill>
                                <a:srgbClr val="000000"/>
                              </a:solidFill>
                              <a:latin typeface="Cambria Math" panose="02040503050406030204" pitchFamily="18" charset="0"/>
                            </a:rPr>
                            <m:t>ℂ</m:t>
                          </m:r>
                        </m:e>
                        <m:sup>
                          <m:r>
                            <a:rPr lang="el-GR" sz="2000" i="1">
                              <a:solidFill>
                                <a:srgbClr val="000000"/>
                              </a:solidFill>
                              <a:latin typeface="Cambria Math" panose="02040503050406030204" pitchFamily="18" charset="0"/>
                            </a:rPr>
                            <m:t>2</m:t>
                          </m:r>
                        </m:sup>
                      </m:sSup>
                      <m:d>
                        <m:dPr>
                          <m:ctrlPr>
                            <a:rPr lang="el-GR" sz="2000" i="1">
                              <a:solidFill>
                                <a:srgbClr val="000000"/>
                              </a:solidFill>
                              <a:latin typeface="Cambria Math" panose="02040503050406030204" pitchFamily="18" charset="0"/>
                            </a:rPr>
                          </m:ctrlPr>
                        </m:dPr>
                        <m:e>
                          <m:r>
                            <a:rPr lang="el-GR" sz="2000" i="1">
                              <a:solidFill>
                                <a:srgbClr val="000000"/>
                              </a:solidFill>
                              <a:latin typeface="Cambria Math" panose="02040503050406030204" pitchFamily="18" charset="0"/>
                            </a:rPr>
                            <m:t>𝑎</m:t>
                          </m:r>
                          <m:r>
                            <m:rPr>
                              <m:nor/>
                            </m:rPr>
                            <a:rPr lang="el-GR" sz="2000" i="0">
                              <a:solidFill>
                                <a:srgbClr val="000000"/>
                              </a:solidFill>
                              <a:latin typeface="Cambria Math" panose="02040503050406030204" pitchFamily="18" charset="0"/>
                            </a:rPr>
                            <m:t>, </m:t>
                          </m:r>
                          <m:r>
                            <a:rPr lang="el-GR" sz="2000" i="1">
                              <a:solidFill>
                                <a:srgbClr val="000000"/>
                              </a:solidFill>
                              <a:latin typeface="Cambria Math" panose="02040503050406030204" pitchFamily="18" charset="0"/>
                            </a:rPr>
                            <m:t>𝑏</m:t>
                          </m:r>
                        </m:e>
                      </m:d>
                      <m:r>
                        <m:rPr>
                          <m:nor/>
                        </m:rPr>
                        <a:rPr lang="el-GR" sz="2000" i="0">
                          <a:solidFill>
                            <a:srgbClr val="000000"/>
                          </a:solidFill>
                          <a:latin typeface="Cambria Math" panose="02040503050406030204" pitchFamily="18" charset="0"/>
                        </a:rPr>
                        <m:t>, </m:t>
                      </m:r>
                      <m:sSup>
                        <m:sSupPr>
                          <m:ctrlPr>
                            <a:rPr lang="el-GR" sz="2000" i="1">
                              <a:solidFill>
                                <a:srgbClr val="000000"/>
                              </a:solidFill>
                              <a:latin typeface="Cambria Math" panose="02040503050406030204" pitchFamily="18" charset="0"/>
                            </a:rPr>
                          </m:ctrlPr>
                        </m:sSupPr>
                        <m:e>
                          <m:r>
                            <a:rPr lang="el-GR" sz="2000" i="1">
                              <a:solidFill>
                                <a:srgbClr val="000000"/>
                              </a:solidFill>
                              <a:latin typeface="Cambria Math" panose="02040503050406030204" pitchFamily="18" charset="0"/>
                            </a:rPr>
                            <m:t>𝑓</m:t>
                          </m:r>
                        </m:e>
                        <m:sup>
                          <m:r>
                            <a:rPr lang="el-GR" sz="2000" i="1">
                              <a:solidFill>
                                <a:srgbClr val="000000"/>
                              </a:solidFill>
                              <a:latin typeface="Cambria Math" panose="02040503050406030204" pitchFamily="18" charset="0"/>
                            </a:rPr>
                            <m:t>′</m:t>
                          </m:r>
                        </m:sup>
                      </m:sSup>
                      <m:d>
                        <m:dPr>
                          <m:ctrlPr>
                            <a:rPr lang="el-GR" sz="2000" i="1">
                              <a:solidFill>
                                <a:srgbClr val="000000"/>
                              </a:solidFill>
                              <a:latin typeface="Cambria Math" panose="02040503050406030204" pitchFamily="18" charset="0"/>
                            </a:rPr>
                          </m:ctrlPr>
                        </m:dPr>
                        <m:e>
                          <m:sSup>
                            <m:sSupPr>
                              <m:ctrlPr>
                                <a:rPr lang="el-GR" sz="2000" i="1">
                                  <a:solidFill>
                                    <a:srgbClr val="000000"/>
                                  </a:solidFill>
                                  <a:latin typeface="Cambria Math" panose="02040503050406030204" pitchFamily="18" charset="0"/>
                                </a:rPr>
                              </m:ctrlPr>
                            </m:sSupPr>
                            <m:e>
                              <m:r>
                                <a:rPr lang="el-GR" sz="2000" i="1">
                                  <a:solidFill>
                                    <a:srgbClr val="000000"/>
                                  </a:solidFill>
                                  <a:latin typeface="Cambria Math" panose="02040503050406030204" pitchFamily="18" charset="0"/>
                                </a:rPr>
                                <m:t>𝑥</m:t>
                              </m:r>
                            </m:e>
                            <m:sup>
                              <m:r>
                                <a:rPr lang="el-GR" sz="2000" i="1">
                                  <a:solidFill>
                                    <a:srgbClr val="000000"/>
                                  </a:solidFill>
                                  <a:latin typeface="Cambria Math" panose="02040503050406030204" pitchFamily="18" charset="0"/>
                                </a:rPr>
                                <m:t>∗</m:t>
                              </m:r>
                            </m:sup>
                          </m:sSup>
                        </m:e>
                      </m:d>
                      <m:r>
                        <a:rPr lang="el-GR" sz="2000" i="1">
                          <a:solidFill>
                            <a:srgbClr val="000000"/>
                          </a:solidFill>
                          <a:latin typeface="Cambria Math" panose="02040503050406030204" pitchFamily="18" charset="0"/>
                        </a:rPr>
                        <m:t>≠0</m:t>
                      </m:r>
                      <m:r>
                        <m:rPr>
                          <m:nor/>
                        </m:rPr>
                        <a:rPr lang="el-GR" sz="2000" i="0">
                          <a:solidFill>
                            <a:srgbClr val="000000"/>
                          </a:solidFill>
                          <a:latin typeface="Cambria Math" panose="02040503050406030204" pitchFamily="18" charset="0"/>
                        </a:rPr>
                        <m:t>, </m:t>
                      </m:r>
                      <m:sSup>
                        <m:sSupPr>
                          <m:ctrlPr>
                            <a:rPr lang="el-GR" sz="2000" i="1">
                              <a:solidFill>
                                <a:srgbClr val="000000"/>
                              </a:solidFill>
                              <a:latin typeface="Cambria Math" panose="02040503050406030204" pitchFamily="18" charset="0"/>
                            </a:rPr>
                          </m:ctrlPr>
                        </m:sSupPr>
                        <m:e>
                          <m:r>
                            <a:rPr lang="el-GR" sz="2000" i="1">
                              <a:solidFill>
                                <a:srgbClr val="000000"/>
                              </a:solidFill>
                              <a:latin typeface="Cambria Math" panose="02040503050406030204" pitchFamily="18" charset="0"/>
                            </a:rPr>
                            <m:t>𝑓</m:t>
                          </m:r>
                        </m:e>
                        <m:sup>
                          <m:r>
                            <a:rPr lang="el-GR" sz="2000" i="1">
                              <a:solidFill>
                                <a:srgbClr val="000000"/>
                              </a:solidFill>
                              <a:latin typeface="Cambria Math" panose="02040503050406030204" pitchFamily="18" charset="0"/>
                            </a:rPr>
                            <m:t>″</m:t>
                          </m:r>
                        </m:sup>
                      </m:sSup>
                      <m:d>
                        <m:dPr>
                          <m:ctrlPr>
                            <a:rPr lang="el-GR" sz="2000" i="1">
                              <a:solidFill>
                                <a:srgbClr val="000000"/>
                              </a:solidFill>
                              <a:latin typeface="Cambria Math" panose="02040503050406030204" pitchFamily="18" charset="0"/>
                            </a:rPr>
                          </m:ctrlPr>
                        </m:dPr>
                        <m:e>
                          <m:sSup>
                            <m:sSupPr>
                              <m:ctrlPr>
                                <a:rPr lang="el-GR" sz="2000" i="1">
                                  <a:solidFill>
                                    <a:srgbClr val="000000"/>
                                  </a:solidFill>
                                  <a:latin typeface="Cambria Math" panose="02040503050406030204" pitchFamily="18" charset="0"/>
                                </a:rPr>
                              </m:ctrlPr>
                            </m:sSupPr>
                            <m:e>
                              <m:r>
                                <a:rPr lang="el-GR" sz="2000" i="1">
                                  <a:solidFill>
                                    <a:srgbClr val="000000"/>
                                  </a:solidFill>
                                  <a:latin typeface="Cambria Math" panose="02040503050406030204" pitchFamily="18" charset="0"/>
                                </a:rPr>
                                <m:t>𝑥</m:t>
                              </m:r>
                            </m:e>
                            <m:sup>
                              <m:r>
                                <a:rPr lang="el-GR" sz="2000" i="1">
                                  <a:solidFill>
                                    <a:srgbClr val="000000"/>
                                  </a:solidFill>
                                  <a:latin typeface="Cambria Math" panose="02040503050406030204" pitchFamily="18" charset="0"/>
                                </a:rPr>
                                <m:t>∗</m:t>
                              </m:r>
                            </m:sup>
                          </m:sSup>
                        </m:e>
                      </m:d>
                      <m:r>
                        <a:rPr lang="el-GR" sz="2000" i="1">
                          <a:solidFill>
                            <a:srgbClr val="000000"/>
                          </a:solidFill>
                          <a:latin typeface="Cambria Math" panose="02040503050406030204" pitchFamily="18" charset="0"/>
                        </a:rPr>
                        <m:t>≠0.</m:t>
                      </m:r>
                    </m:oMath>
                  </m:oMathPara>
                </a14:m>
                <a:endParaRPr lang="el-GR" sz="2000" dirty="0"/>
              </a:p>
            </p:txBody>
          </p:sp>
        </mc:Choice>
        <mc:Fallback>
          <p:sp>
            <p:nvSpPr>
              <p:cNvPr id="336900" name="Object 4"/>
              <p:cNvSpPr txBox="1">
                <a:spLocks noRot="1" noChangeAspect="1" noMove="1" noResize="1" noEditPoints="1" noAdjustHandles="1" noChangeArrowheads="1" noChangeShapeType="1" noTextEdit="1"/>
              </p:cNvSpPr>
              <p:nvPr/>
            </p:nvSpPr>
            <p:spPr bwMode="auto">
              <a:xfrm>
                <a:off x="884238" y="2808288"/>
                <a:ext cx="6802437" cy="503237"/>
              </a:xfrm>
              <a:prstGeom prst="rect">
                <a:avLst/>
              </a:prstGeom>
              <a:blipFill>
                <a:blip r:embed="rId7"/>
                <a:stretch>
                  <a:fillRect/>
                </a:stretch>
              </a:blipFill>
              <a:ln>
                <a:noFill/>
              </a:ln>
              <a:effectLst/>
            </p:spPr>
            <p:txBody>
              <a:bodyPr/>
              <a:lstStyle/>
              <a:p>
                <a:r>
                  <a:rPr lang="el-GR">
                    <a:noFill/>
                  </a:rPr>
                  <a:t> </a:t>
                </a:r>
              </a:p>
            </p:txBody>
          </p:sp>
        </mc:Fallback>
      </mc:AlternateContent>
      <p:graphicFrame>
        <p:nvGraphicFramePr>
          <p:cNvPr id="336901" name="Object 5"/>
          <p:cNvGraphicFramePr>
            <a:graphicFrameLocks noChangeAspect="1"/>
          </p:cNvGraphicFramePr>
          <p:nvPr/>
        </p:nvGraphicFramePr>
        <p:xfrm>
          <a:off x="3499188" y="3218565"/>
          <a:ext cx="230188" cy="298450"/>
        </p:xfrm>
        <a:graphic>
          <a:graphicData uri="http://schemas.openxmlformats.org/presentationml/2006/ole">
            <mc:AlternateContent xmlns:mc="http://schemas.openxmlformats.org/markup-compatibility/2006">
              <mc:Choice xmlns:v="urn:schemas-microsoft-com:vml" Requires="v">
                <p:oleObj name="Equation" r:id="rId8" imgW="126720" imgH="164880" progId="Equation.DSMT4">
                  <p:embed/>
                </p:oleObj>
              </mc:Choice>
              <mc:Fallback>
                <p:oleObj name="Equation" r:id="rId8" imgW="126720" imgH="16488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99188" y="3218565"/>
                        <a:ext cx="230188"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6902" name="Object 6"/>
          <p:cNvGraphicFramePr>
            <a:graphicFrameLocks noChangeAspect="1"/>
          </p:cNvGraphicFramePr>
          <p:nvPr/>
        </p:nvGraphicFramePr>
        <p:xfrm>
          <a:off x="6274881" y="3280302"/>
          <a:ext cx="273050" cy="273050"/>
        </p:xfrm>
        <a:graphic>
          <a:graphicData uri="http://schemas.openxmlformats.org/presentationml/2006/ole">
            <mc:AlternateContent xmlns:mc="http://schemas.openxmlformats.org/markup-compatibility/2006">
              <mc:Choice xmlns:v="urn:schemas-microsoft-com:vml" Requires="v">
                <p:oleObj name="Equation" r:id="rId10" imgW="152280" imgH="152280" progId="Equation.DSMT4">
                  <p:embed/>
                </p:oleObj>
              </mc:Choice>
              <mc:Fallback>
                <p:oleObj name="Equation" r:id="rId10" imgW="152280" imgH="15228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74881" y="3280302"/>
                        <a:ext cx="27305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6903" name="Object 7"/>
          <p:cNvGraphicFramePr>
            <a:graphicFrameLocks noChangeAspect="1"/>
          </p:cNvGraphicFramePr>
          <p:nvPr/>
        </p:nvGraphicFramePr>
        <p:xfrm>
          <a:off x="1506528" y="3524604"/>
          <a:ext cx="2371725" cy="411163"/>
        </p:xfrm>
        <a:graphic>
          <a:graphicData uri="http://schemas.openxmlformats.org/presentationml/2006/ole">
            <mc:AlternateContent xmlns:mc="http://schemas.openxmlformats.org/markup-compatibility/2006">
              <mc:Choice xmlns:v="urn:schemas-microsoft-com:vml" Requires="v">
                <p:oleObj name="Equation" r:id="rId12" imgW="1320480" imgH="228600" progId="Equation.DSMT4">
                  <p:embed/>
                </p:oleObj>
              </mc:Choice>
              <mc:Fallback>
                <p:oleObj name="Equation" r:id="rId12" imgW="1320480" imgH="22860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06528" y="3524604"/>
                        <a:ext cx="2371725"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6904" name="Object 8"/>
          <p:cNvGraphicFramePr>
            <a:graphicFrameLocks noChangeAspect="1"/>
          </p:cNvGraphicFramePr>
          <p:nvPr/>
        </p:nvGraphicFramePr>
        <p:xfrm>
          <a:off x="5375286" y="3462867"/>
          <a:ext cx="823913" cy="503238"/>
        </p:xfrm>
        <a:graphic>
          <a:graphicData uri="http://schemas.openxmlformats.org/presentationml/2006/ole">
            <mc:AlternateContent xmlns:mc="http://schemas.openxmlformats.org/markup-compatibility/2006">
              <mc:Choice xmlns:v="urn:schemas-microsoft-com:vml" Requires="v">
                <p:oleObj name="Equation" r:id="rId14" imgW="457200" imgH="279360" progId="Equation.DSMT4">
                  <p:embed/>
                </p:oleObj>
              </mc:Choice>
              <mc:Fallback>
                <p:oleObj name="Equation" r:id="rId14" imgW="457200" imgH="27936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75286" y="3462867"/>
                        <a:ext cx="823913"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6905" name="Object 9"/>
          <p:cNvGraphicFramePr>
            <a:graphicFrameLocks noChangeAspect="1"/>
          </p:cNvGraphicFramePr>
          <p:nvPr/>
        </p:nvGraphicFramePr>
        <p:xfrm>
          <a:off x="7273962" y="3864510"/>
          <a:ext cx="979488" cy="409575"/>
        </p:xfrm>
        <a:graphic>
          <a:graphicData uri="http://schemas.openxmlformats.org/presentationml/2006/ole">
            <mc:AlternateContent xmlns:mc="http://schemas.openxmlformats.org/markup-compatibility/2006">
              <mc:Choice xmlns:v="urn:schemas-microsoft-com:vml" Requires="v">
                <p:oleObj name="Equation" r:id="rId16" imgW="545760" imgH="228600" progId="Equation.DSMT4">
                  <p:embed/>
                </p:oleObj>
              </mc:Choice>
              <mc:Fallback>
                <p:oleObj name="Equation" r:id="rId16" imgW="545760" imgH="228600" progId="Equation.DSMT4">
                  <p:embed/>
                  <p:pic>
                    <p:nvPicPr>
                      <p:cNvPr id="0"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273962" y="3864510"/>
                        <a:ext cx="979488"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6906" name="Object 10"/>
          <p:cNvGraphicFramePr>
            <a:graphicFrameLocks noChangeAspect="1"/>
          </p:cNvGraphicFramePr>
          <p:nvPr/>
        </p:nvGraphicFramePr>
        <p:xfrm>
          <a:off x="2611413" y="4291377"/>
          <a:ext cx="207963" cy="230188"/>
        </p:xfrm>
        <a:graphic>
          <a:graphicData uri="http://schemas.openxmlformats.org/presentationml/2006/ole">
            <mc:AlternateContent xmlns:mc="http://schemas.openxmlformats.org/markup-compatibility/2006">
              <mc:Choice xmlns:v="urn:schemas-microsoft-com:vml" Requires="v">
                <p:oleObj name="Equation" r:id="rId18" imgW="114120" imgH="126720" progId="Equation.DSMT4">
                  <p:embed/>
                </p:oleObj>
              </mc:Choice>
              <mc:Fallback>
                <p:oleObj name="Equation" r:id="rId18" imgW="114120" imgH="126720" progId="Equation.DSMT4">
                  <p:embed/>
                  <p:pic>
                    <p:nvPicPr>
                      <p:cNvPr id="0" name="Picture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611413" y="4291377"/>
                        <a:ext cx="207963"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6907" name="Object 11"/>
          <p:cNvGraphicFramePr>
            <a:graphicFrameLocks noChangeAspect="1"/>
          </p:cNvGraphicFramePr>
          <p:nvPr/>
        </p:nvGraphicFramePr>
        <p:xfrm>
          <a:off x="7164423" y="4122738"/>
          <a:ext cx="1254125" cy="547687"/>
        </p:xfrm>
        <a:graphic>
          <a:graphicData uri="http://schemas.openxmlformats.org/presentationml/2006/ole">
            <mc:AlternateContent xmlns:mc="http://schemas.openxmlformats.org/markup-compatibility/2006">
              <mc:Choice xmlns:v="urn:schemas-microsoft-com:vml" Requires="v">
                <p:oleObj name="Equation" r:id="rId20" imgW="698400" imgH="304560" progId="Equation.DSMT4">
                  <p:embed/>
                </p:oleObj>
              </mc:Choice>
              <mc:Fallback>
                <p:oleObj name="Equation" r:id="rId20" imgW="698400" imgH="304560" progId="Equation.DSMT4">
                  <p:embed/>
                  <p:pic>
                    <p:nvPicPr>
                      <p:cNvPr id="0" name="Picture 1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164423" y="4122738"/>
                        <a:ext cx="1254125" cy="54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mc:Choice xmlns:a14="http://schemas.microsoft.com/office/drawing/2010/main" Requires="a14">
          <p:sp>
            <p:nvSpPr>
              <p:cNvPr id="336908" name="Object 12"/>
              <p:cNvSpPr txBox="1"/>
              <p:nvPr/>
            </p:nvSpPr>
            <p:spPr bwMode="auto">
              <a:xfrm>
                <a:off x="920750" y="4597400"/>
                <a:ext cx="803275" cy="320675"/>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l-GR" sz="2000" i="1">
                          <a:solidFill>
                            <a:srgbClr val="000000"/>
                          </a:solidFill>
                          <a:latin typeface="Cambria Math" panose="02040503050406030204" pitchFamily="18" charset="0"/>
                        </a:rPr>
                        <m:t>≃1.62.</m:t>
                      </m:r>
                    </m:oMath>
                  </m:oMathPara>
                </a14:m>
                <a:endParaRPr lang="el-GR" sz="2000" dirty="0"/>
              </a:p>
            </p:txBody>
          </p:sp>
        </mc:Choice>
        <mc:Fallback>
          <p:sp>
            <p:nvSpPr>
              <p:cNvPr id="336908" name="Object 12"/>
              <p:cNvSpPr txBox="1">
                <a:spLocks noRot="1" noChangeAspect="1" noMove="1" noResize="1" noEditPoints="1" noAdjustHandles="1" noChangeArrowheads="1" noChangeShapeType="1" noTextEdit="1"/>
              </p:cNvSpPr>
              <p:nvPr/>
            </p:nvSpPr>
            <p:spPr bwMode="auto">
              <a:xfrm>
                <a:off x="920750" y="4597400"/>
                <a:ext cx="803275" cy="320675"/>
              </a:xfrm>
              <a:prstGeom prst="rect">
                <a:avLst/>
              </a:prstGeom>
              <a:blipFill>
                <a:blip r:embed="rId22"/>
                <a:stretch>
                  <a:fillRect r="-14394" b="-15094"/>
                </a:stretch>
              </a:blipFill>
              <a:ln>
                <a:noFill/>
              </a:ln>
              <a:effectLst/>
            </p:spPr>
            <p:txBody>
              <a:bodyPr/>
              <a:lstStyle/>
              <a:p>
                <a:r>
                  <a:rPr lang="el-GR">
                    <a:noFill/>
                  </a:rPr>
                  <a:t> </a:t>
                </a:r>
              </a:p>
            </p:txBody>
          </p:sp>
        </mc:Fallback>
      </mc:AlternateContent>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Μέθοδος της τέμνουσας</a:t>
            </a:r>
          </a:p>
        </p:txBody>
      </p:sp>
      <p:sp>
        <p:nvSpPr>
          <p:cNvPr id="3" name="2 - Θέση περιεχομένου"/>
          <p:cNvSpPr>
            <a:spLocks noGrp="1"/>
          </p:cNvSpPr>
          <p:nvPr>
            <p:ph idx="1"/>
          </p:nvPr>
        </p:nvSpPr>
        <p:spPr/>
        <p:txBody>
          <a:bodyPr>
            <a:normAutofit/>
          </a:bodyPr>
          <a:lstStyle/>
          <a:p>
            <a:pPr>
              <a:buNone/>
            </a:pPr>
            <a:r>
              <a:rPr lang="el-GR" sz="2200" b="1" dirty="0"/>
              <a:t>Αλγόριθμος</a:t>
            </a:r>
          </a:p>
          <a:p>
            <a:pPr>
              <a:spcBef>
                <a:spcPts val="1800"/>
              </a:spcBef>
              <a:buNone/>
            </a:pPr>
            <a:r>
              <a:rPr lang="el-GR" sz="2200" dirty="0"/>
              <a:t>	</a:t>
            </a:r>
            <a:r>
              <a:rPr lang="el-GR" sz="2200" i="1" dirty="0"/>
              <a:t>Είσοδος</a:t>
            </a:r>
          </a:p>
          <a:p>
            <a:pPr lvl="1"/>
            <a:r>
              <a:rPr lang="el-GR" sz="2200" dirty="0"/>
              <a:t>η συνάρτηση </a:t>
            </a:r>
          </a:p>
          <a:p>
            <a:pPr lvl="1"/>
            <a:r>
              <a:rPr lang="el-GR" sz="2200" dirty="0"/>
              <a:t>δύο αρχικές προσεγγίσεις</a:t>
            </a:r>
          </a:p>
          <a:p>
            <a:pPr lvl="1"/>
            <a:r>
              <a:rPr lang="el-GR" sz="2200" dirty="0"/>
              <a:t>μία επιθυμητή ακρίβεια αποτελέσματος </a:t>
            </a:r>
          </a:p>
          <a:p>
            <a:pPr lvl="1"/>
            <a:r>
              <a:rPr lang="el-GR" sz="2200" dirty="0"/>
              <a:t>το μέγιστο πλήθος επαναλήψεων </a:t>
            </a:r>
            <a:r>
              <a:rPr lang="el-GR" sz="2200" i="1" dirty="0"/>
              <a:t>ΜΙΤ</a:t>
            </a:r>
            <a:r>
              <a:rPr lang="el-GR" sz="2200" dirty="0"/>
              <a:t>.</a:t>
            </a:r>
          </a:p>
          <a:p>
            <a:pPr>
              <a:spcBef>
                <a:spcPts val="1800"/>
              </a:spcBef>
              <a:buNone/>
            </a:pPr>
            <a:r>
              <a:rPr lang="el-GR" sz="2200" dirty="0"/>
              <a:t>	</a:t>
            </a:r>
            <a:r>
              <a:rPr lang="el-GR" sz="2200" i="1" dirty="0"/>
              <a:t>Έξοδος</a:t>
            </a:r>
          </a:p>
          <a:p>
            <a:pPr lvl="1"/>
            <a:r>
              <a:rPr lang="el-GR" sz="2200" dirty="0"/>
              <a:t>η προσεγγιστική τιμή της λύσης </a:t>
            </a:r>
          </a:p>
          <a:p>
            <a:pPr lvl="1"/>
            <a:r>
              <a:rPr lang="el-GR" sz="2200" dirty="0"/>
              <a:t>η συναρτησιακή τιμή </a:t>
            </a:r>
          </a:p>
        </p:txBody>
      </p:sp>
      <p:graphicFrame>
        <p:nvGraphicFramePr>
          <p:cNvPr id="335873" name="Object 1"/>
          <p:cNvGraphicFramePr>
            <a:graphicFrameLocks noChangeAspect="1"/>
          </p:cNvGraphicFramePr>
          <p:nvPr/>
        </p:nvGraphicFramePr>
        <p:xfrm>
          <a:off x="2838431" y="2440503"/>
          <a:ext cx="346075" cy="368300"/>
        </p:xfrm>
        <a:graphic>
          <a:graphicData uri="http://schemas.openxmlformats.org/presentationml/2006/ole">
            <mc:AlternateContent xmlns:mc="http://schemas.openxmlformats.org/markup-compatibility/2006">
              <mc:Choice xmlns:v="urn:schemas-microsoft-com:vml" Requires="v">
                <p:oleObj name="Equation" r:id="rId3" imgW="190440" imgH="203040" progId="Equation.DSMT4">
                  <p:embed/>
                </p:oleObj>
              </mc:Choice>
              <mc:Fallback>
                <p:oleObj name="Equation" r:id="rId3" imgW="190440" imgH="20304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8431" y="2440503"/>
                        <a:ext cx="34607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5874" name="Object 2"/>
          <p:cNvGraphicFramePr>
            <a:graphicFrameLocks noChangeAspect="1"/>
          </p:cNvGraphicFramePr>
          <p:nvPr/>
        </p:nvGraphicFramePr>
        <p:xfrm>
          <a:off x="4279896" y="2816922"/>
          <a:ext cx="1073150" cy="411163"/>
        </p:xfrm>
        <a:graphic>
          <a:graphicData uri="http://schemas.openxmlformats.org/presentationml/2006/ole">
            <mc:AlternateContent xmlns:mc="http://schemas.openxmlformats.org/markup-compatibility/2006">
              <mc:Choice xmlns:v="urn:schemas-microsoft-com:vml" Requires="v">
                <p:oleObj name="Equation" r:id="rId5" imgW="596880" imgH="228600" progId="Equation.DSMT4">
                  <p:embed/>
                </p:oleObj>
              </mc:Choice>
              <mc:Fallback>
                <p:oleObj name="Equation" r:id="rId5" imgW="596880" imgH="2286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9896" y="2816922"/>
                        <a:ext cx="107315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5875" name="Object 3"/>
          <p:cNvGraphicFramePr>
            <a:graphicFrameLocks noChangeAspect="1"/>
          </p:cNvGraphicFramePr>
          <p:nvPr/>
        </p:nvGraphicFramePr>
        <p:xfrm>
          <a:off x="5959494" y="3319288"/>
          <a:ext cx="295275" cy="273050"/>
        </p:xfrm>
        <a:graphic>
          <a:graphicData uri="http://schemas.openxmlformats.org/presentationml/2006/ole">
            <mc:AlternateContent xmlns:mc="http://schemas.openxmlformats.org/markup-compatibility/2006">
              <mc:Choice xmlns:v="urn:schemas-microsoft-com:vml" Requires="v">
                <p:oleObj name="Equation" r:id="rId7" imgW="164880" imgH="152280" progId="Equation.DSMT4">
                  <p:embed/>
                </p:oleObj>
              </mc:Choice>
              <mc:Fallback>
                <p:oleObj name="Equation" r:id="rId7" imgW="164880" imgH="15228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59494" y="3319288"/>
                        <a:ext cx="295275"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5876" name="Object 4"/>
          <p:cNvGraphicFramePr>
            <a:graphicFrameLocks noChangeAspect="1"/>
          </p:cNvGraphicFramePr>
          <p:nvPr/>
        </p:nvGraphicFramePr>
        <p:xfrm>
          <a:off x="4973643" y="4592124"/>
          <a:ext cx="409575" cy="409575"/>
        </p:xfrm>
        <a:graphic>
          <a:graphicData uri="http://schemas.openxmlformats.org/presentationml/2006/ole">
            <mc:AlternateContent xmlns:mc="http://schemas.openxmlformats.org/markup-compatibility/2006">
              <mc:Choice xmlns:v="urn:schemas-microsoft-com:vml" Requires="v">
                <p:oleObj name="Equation" r:id="rId9" imgW="228600" imgH="228600" progId="Equation.DSMT4">
                  <p:embed/>
                </p:oleObj>
              </mc:Choice>
              <mc:Fallback>
                <p:oleObj name="Equation" r:id="rId9" imgW="228600" imgH="22860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73643" y="4592124"/>
                        <a:ext cx="4095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5877" name="Object 5"/>
          <p:cNvGraphicFramePr>
            <a:graphicFrameLocks noChangeAspect="1"/>
          </p:cNvGraphicFramePr>
          <p:nvPr/>
        </p:nvGraphicFramePr>
        <p:xfrm>
          <a:off x="3746136" y="4971189"/>
          <a:ext cx="846138" cy="457200"/>
        </p:xfrm>
        <a:graphic>
          <a:graphicData uri="http://schemas.openxmlformats.org/presentationml/2006/ole">
            <mc:AlternateContent xmlns:mc="http://schemas.openxmlformats.org/markup-compatibility/2006">
              <mc:Choice xmlns:v="urn:schemas-microsoft-com:vml" Requires="v">
                <p:oleObj name="Equation" r:id="rId11" imgW="469800" imgH="253800" progId="Equation.DSMT4">
                  <p:embed/>
                </p:oleObj>
              </mc:Choice>
              <mc:Fallback>
                <p:oleObj name="Equation" r:id="rId11" imgW="469800" imgH="253800" progId="Equation.DSMT4">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46136" y="4971189"/>
                        <a:ext cx="846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Μέθοδος της τέμνουσας</a:t>
            </a:r>
          </a:p>
        </p:txBody>
      </p:sp>
      <p:sp>
        <p:nvSpPr>
          <p:cNvPr id="3" name="2 - Θέση περιεχομένου"/>
          <p:cNvSpPr>
            <a:spLocks noGrp="1"/>
          </p:cNvSpPr>
          <p:nvPr>
            <p:ph idx="1"/>
          </p:nvPr>
        </p:nvSpPr>
        <p:spPr>
          <a:xfrm>
            <a:off x="457200" y="1420783"/>
            <a:ext cx="8229600" cy="4819717"/>
          </a:xfrm>
        </p:spPr>
        <p:txBody>
          <a:bodyPr>
            <a:normAutofit/>
          </a:bodyPr>
          <a:lstStyle/>
          <a:p>
            <a:pPr>
              <a:buNone/>
            </a:pPr>
            <a:r>
              <a:rPr lang="el-GR" sz="2200" b="1" dirty="0"/>
              <a:t>Αλγόριθμος</a:t>
            </a:r>
          </a:p>
          <a:p>
            <a:pPr>
              <a:spcBef>
                <a:spcPts val="1800"/>
              </a:spcBef>
              <a:buNone/>
            </a:pPr>
            <a:r>
              <a:rPr lang="el-GR" sz="2200" dirty="0"/>
              <a:t>Βήμα 1. Είσοδος </a:t>
            </a:r>
          </a:p>
          <a:p>
            <a:pPr marL="0" indent="0">
              <a:spcBef>
                <a:spcPts val="1800"/>
              </a:spcBef>
              <a:buNone/>
            </a:pPr>
            <a:r>
              <a:rPr lang="el-GR" sz="2200" dirty="0"/>
              <a:t>Βήμα 2. Θέσε                                                    και πήγαινε στο επόμενο βήμα.</a:t>
            </a:r>
          </a:p>
          <a:p>
            <a:pPr marL="0" indent="0">
              <a:spcBef>
                <a:spcPts val="1800"/>
              </a:spcBef>
              <a:buNone/>
            </a:pPr>
            <a:r>
              <a:rPr lang="el-GR" sz="2200" dirty="0"/>
              <a:t>Βήμα 3. Αντικατάστησε το                    και πήγαινε στο επόμενο βήμα.</a:t>
            </a:r>
          </a:p>
          <a:p>
            <a:pPr marL="0" indent="0">
              <a:spcBef>
                <a:spcPts val="1800"/>
              </a:spcBef>
              <a:buNone/>
            </a:pPr>
            <a:r>
              <a:rPr lang="el-GR" sz="2200" dirty="0"/>
              <a:t>Βήμα 4. Αν                   πήγαινε στο Βήμα 6, διαφορετικά θέσε                     		                      και πήγαινε στο Βήμα 3.</a:t>
            </a:r>
          </a:p>
          <a:p>
            <a:pPr marL="0" indent="0">
              <a:spcBef>
                <a:spcPts val="1800"/>
              </a:spcBef>
              <a:buNone/>
            </a:pPr>
            <a:r>
              <a:rPr lang="el-GR" sz="2200" dirty="0"/>
              <a:t>Βήμα 5.  Αν                     πήγαινε στο Βήμα 6, διαφορετικά θέσε                       			και πήγαινε στο Βήμα 3.</a:t>
            </a:r>
          </a:p>
          <a:p>
            <a:pPr marL="0" indent="0">
              <a:spcBef>
                <a:spcPts val="1800"/>
              </a:spcBef>
              <a:buNone/>
            </a:pPr>
            <a:r>
              <a:rPr lang="el-GR" sz="2200" dirty="0"/>
              <a:t>Βήμα 6. Έξοδος </a:t>
            </a:r>
          </a:p>
        </p:txBody>
      </p:sp>
      <p:graphicFrame>
        <p:nvGraphicFramePr>
          <p:cNvPr id="334849" name="Object 1"/>
          <p:cNvGraphicFramePr>
            <a:graphicFrameLocks noChangeAspect="1"/>
          </p:cNvGraphicFramePr>
          <p:nvPr/>
        </p:nvGraphicFramePr>
        <p:xfrm>
          <a:off x="2478094" y="1991058"/>
          <a:ext cx="2605088" cy="457200"/>
        </p:xfrm>
        <a:graphic>
          <a:graphicData uri="http://schemas.openxmlformats.org/presentationml/2006/ole">
            <mc:AlternateContent xmlns:mc="http://schemas.openxmlformats.org/markup-compatibility/2006">
              <mc:Choice xmlns:v="urn:schemas-microsoft-com:vml" Requires="v">
                <p:oleObj name="Equation" r:id="rId3" imgW="1447560" imgH="253800" progId="Equation.DSMT4">
                  <p:embed/>
                </p:oleObj>
              </mc:Choice>
              <mc:Fallback>
                <p:oleObj name="Equation" r:id="rId3" imgW="1447560" imgH="2538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8094" y="1991058"/>
                        <a:ext cx="2605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4850" name="Object 2"/>
          <p:cNvGraphicFramePr>
            <a:graphicFrameLocks noChangeAspect="1"/>
          </p:cNvGraphicFramePr>
          <p:nvPr/>
        </p:nvGraphicFramePr>
        <p:xfrm>
          <a:off x="2160598" y="2552688"/>
          <a:ext cx="3178175" cy="457200"/>
        </p:xfrm>
        <a:graphic>
          <a:graphicData uri="http://schemas.openxmlformats.org/presentationml/2006/ole">
            <mc:AlternateContent xmlns:mc="http://schemas.openxmlformats.org/markup-compatibility/2006">
              <mc:Choice xmlns:v="urn:schemas-microsoft-com:vml" Requires="v">
                <p:oleObj name="Equation" r:id="rId5" imgW="1765080" imgH="253800" progId="Equation.DSMT4">
                  <p:embed/>
                </p:oleObj>
              </mc:Choice>
              <mc:Fallback>
                <p:oleObj name="Equation" r:id="rId5" imgW="1765080" imgH="2538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0598" y="2552688"/>
                        <a:ext cx="3178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4851" name="Object 3"/>
          <p:cNvGraphicFramePr>
            <a:graphicFrameLocks noChangeAspect="1"/>
          </p:cNvGraphicFramePr>
          <p:nvPr/>
        </p:nvGraphicFramePr>
        <p:xfrm>
          <a:off x="3606978" y="3499380"/>
          <a:ext cx="1122363" cy="366713"/>
        </p:xfrm>
        <a:graphic>
          <a:graphicData uri="http://schemas.openxmlformats.org/presentationml/2006/ole">
            <mc:AlternateContent xmlns:mc="http://schemas.openxmlformats.org/markup-compatibility/2006">
              <mc:Choice xmlns:v="urn:schemas-microsoft-com:vml" Requires="v">
                <p:oleObj name="Equation" r:id="rId7" imgW="622080" imgH="203040" progId="Equation.DSMT4">
                  <p:embed/>
                </p:oleObj>
              </mc:Choice>
              <mc:Fallback>
                <p:oleObj name="Equation" r:id="rId7" imgW="622080" imgH="20304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06978" y="3499380"/>
                        <a:ext cx="1122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4852" name="Object 4"/>
          <p:cNvGraphicFramePr>
            <a:graphicFrameLocks noChangeAspect="1"/>
          </p:cNvGraphicFramePr>
          <p:nvPr/>
        </p:nvGraphicFramePr>
        <p:xfrm>
          <a:off x="1855236" y="4060825"/>
          <a:ext cx="1076325" cy="344488"/>
        </p:xfrm>
        <a:graphic>
          <a:graphicData uri="http://schemas.openxmlformats.org/presentationml/2006/ole">
            <mc:AlternateContent xmlns:mc="http://schemas.openxmlformats.org/markup-compatibility/2006">
              <mc:Choice xmlns:v="urn:schemas-microsoft-com:vml" Requires="v">
                <p:oleObj name="Equation" r:id="rId9" imgW="596880" imgH="190440" progId="Equation.DSMT4">
                  <p:embed/>
                </p:oleObj>
              </mc:Choice>
              <mc:Fallback>
                <p:oleObj name="Equation" r:id="rId9" imgW="596880" imgH="19044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55236" y="4060825"/>
                        <a:ext cx="1076325"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4853" name="Object 5"/>
          <p:cNvGraphicFramePr>
            <a:graphicFrameLocks noChangeAspect="1"/>
          </p:cNvGraphicFramePr>
          <p:nvPr/>
        </p:nvGraphicFramePr>
        <p:xfrm>
          <a:off x="580794" y="4378338"/>
          <a:ext cx="3152775" cy="457200"/>
        </p:xfrm>
        <a:graphic>
          <a:graphicData uri="http://schemas.openxmlformats.org/presentationml/2006/ole">
            <mc:AlternateContent xmlns:mc="http://schemas.openxmlformats.org/markup-compatibility/2006">
              <mc:Choice xmlns:v="urn:schemas-microsoft-com:vml" Requires="v">
                <p:oleObj name="Equation" r:id="rId11" imgW="1752480" imgH="253800" progId="Equation.DSMT4">
                  <p:embed/>
                </p:oleObj>
              </mc:Choice>
              <mc:Fallback>
                <p:oleObj name="Equation" r:id="rId11" imgW="1752480" imgH="253800" progId="Equation.DSMT4">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0794" y="4378338"/>
                        <a:ext cx="3152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4854" name="Object 6"/>
          <p:cNvGraphicFramePr>
            <a:graphicFrameLocks noChangeAspect="1"/>
          </p:cNvGraphicFramePr>
          <p:nvPr/>
        </p:nvGraphicFramePr>
        <p:xfrm>
          <a:off x="1906551" y="4920924"/>
          <a:ext cx="1235075" cy="457200"/>
        </p:xfrm>
        <a:graphic>
          <a:graphicData uri="http://schemas.openxmlformats.org/presentationml/2006/ole">
            <mc:AlternateContent xmlns:mc="http://schemas.openxmlformats.org/markup-compatibility/2006">
              <mc:Choice xmlns:v="urn:schemas-microsoft-com:vml" Requires="v">
                <p:oleObj name="Equation" r:id="rId13" imgW="685800" imgH="253800" progId="Equation.DSMT4">
                  <p:embed/>
                </p:oleObj>
              </mc:Choice>
              <mc:Fallback>
                <p:oleObj name="Equation" r:id="rId13" imgW="685800" imgH="253800" progId="Equation.DSMT4">
                  <p:embed/>
                  <p:pic>
                    <p:nvPicPr>
                      <p:cNvPr id="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06551" y="4920924"/>
                        <a:ext cx="1235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4855" name="Object 7"/>
          <p:cNvGraphicFramePr>
            <a:graphicFrameLocks noChangeAspect="1"/>
          </p:cNvGraphicFramePr>
          <p:nvPr/>
        </p:nvGraphicFramePr>
        <p:xfrm>
          <a:off x="7696255" y="4934676"/>
          <a:ext cx="892175" cy="411163"/>
        </p:xfrm>
        <a:graphic>
          <a:graphicData uri="http://schemas.openxmlformats.org/presentationml/2006/ole">
            <mc:AlternateContent xmlns:mc="http://schemas.openxmlformats.org/markup-compatibility/2006">
              <mc:Choice xmlns:v="urn:schemas-microsoft-com:vml" Requires="v">
                <p:oleObj name="Equation" r:id="rId15" imgW="495000" imgH="228600" progId="Equation.DSMT4">
                  <p:embed/>
                </p:oleObj>
              </mc:Choice>
              <mc:Fallback>
                <p:oleObj name="Equation" r:id="rId15" imgW="495000" imgH="228600" progId="Equation.DSMT4">
                  <p:embed/>
                  <p:pic>
                    <p:nvPicPr>
                      <p:cNvPr id="0"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96255" y="4934676"/>
                        <a:ext cx="892175"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4856" name="Object 8"/>
          <p:cNvGraphicFramePr>
            <a:graphicFrameLocks noChangeAspect="1"/>
          </p:cNvGraphicFramePr>
          <p:nvPr/>
        </p:nvGraphicFramePr>
        <p:xfrm>
          <a:off x="525444" y="5254650"/>
          <a:ext cx="2695575" cy="457200"/>
        </p:xfrm>
        <a:graphic>
          <a:graphicData uri="http://schemas.openxmlformats.org/presentationml/2006/ole">
            <mc:AlternateContent xmlns:mc="http://schemas.openxmlformats.org/markup-compatibility/2006">
              <mc:Choice xmlns:v="urn:schemas-microsoft-com:vml" Requires="v">
                <p:oleObj name="Equation" r:id="rId17" imgW="1498320" imgH="253800" progId="Equation.DSMT4">
                  <p:embed/>
                </p:oleObj>
              </mc:Choice>
              <mc:Fallback>
                <p:oleObj name="Equation" r:id="rId17" imgW="1498320" imgH="253800" progId="Equation.DSMT4">
                  <p:embed/>
                  <p:pic>
                    <p:nvPicPr>
                      <p:cNvPr id="0" name="Picture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5444" y="5254650"/>
                        <a:ext cx="2695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4857" name="Object 9"/>
          <p:cNvGraphicFramePr>
            <a:graphicFrameLocks noChangeAspect="1"/>
          </p:cNvGraphicFramePr>
          <p:nvPr/>
        </p:nvGraphicFramePr>
        <p:xfrm>
          <a:off x="2365367" y="5824923"/>
          <a:ext cx="1622425" cy="457200"/>
        </p:xfrm>
        <a:graphic>
          <a:graphicData uri="http://schemas.openxmlformats.org/presentationml/2006/ole">
            <mc:AlternateContent xmlns:mc="http://schemas.openxmlformats.org/markup-compatibility/2006">
              <mc:Choice xmlns:v="urn:schemas-microsoft-com:vml" Requires="v">
                <p:oleObj name="Equation" r:id="rId19" imgW="901440" imgH="253800" progId="Equation.DSMT4">
                  <p:embed/>
                </p:oleObj>
              </mc:Choice>
              <mc:Fallback>
                <p:oleObj name="Equation" r:id="rId19" imgW="901440" imgH="253800" progId="Equation.DSMT4">
                  <p:embed/>
                  <p:pic>
                    <p:nvPicPr>
                      <p:cNvPr id="0" name="Picture 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365367" y="5824923"/>
                        <a:ext cx="1622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Μέθοδος της τέμνουσας</a:t>
            </a:r>
          </a:p>
        </p:txBody>
      </p:sp>
      <p:sp>
        <p:nvSpPr>
          <p:cNvPr id="3" name="2 - Θέση περιεχομένου"/>
          <p:cNvSpPr>
            <a:spLocks noGrp="1"/>
          </p:cNvSpPr>
          <p:nvPr>
            <p:ph idx="1"/>
          </p:nvPr>
        </p:nvSpPr>
        <p:spPr/>
        <p:txBody>
          <a:bodyPr>
            <a:normAutofit/>
          </a:bodyPr>
          <a:lstStyle/>
          <a:p>
            <a:r>
              <a:rPr lang="el-GR" sz="2200" dirty="0"/>
              <a:t>Η μέθοδος της τέμνουσας, όπως και η μέθοδος των </a:t>
            </a:r>
            <a:r>
              <a:rPr lang="en-US" sz="2200" dirty="0"/>
              <a:t>Newton-</a:t>
            </a:r>
            <a:r>
              <a:rPr lang="en-US" sz="2200" dirty="0" err="1"/>
              <a:t>Raphson</a:t>
            </a:r>
            <a:r>
              <a:rPr lang="en-US" sz="2200" dirty="0"/>
              <a:t>,</a:t>
            </a:r>
            <a:r>
              <a:rPr lang="el-GR" sz="2200" dirty="0"/>
              <a:t> μπορεί να εφαρμοστεί για τον υπολογισμό μιγαδικών λύσεων.</a:t>
            </a:r>
          </a:p>
          <a:p>
            <a:r>
              <a:rPr lang="el-GR" sz="2200" b="1" dirty="0"/>
              <a:t>Εφαρμογή</a:t>
            </a:r>
            <a:r>
              <a:rPr lang="el-GR" sz="2200" dirty="0"/>
              <a:t>  Θα εφαρμόσουμε τη μέθοδο της τέμνουσας για να υπολογίσουμε τις μιγαδικές λύσεις της εξίσωσης                               με ακρίβεια δεκαπέντε δεκαδικών ψηφίων, χρησιμοποιώντας διάφορες αρχικές προσεγγίσεις για τις αρχικές τιμές </a:t>
            </a:r>
          </a:p>
          <a:p>
            <a:r>
              <a:rPr lang="el-GR" sz="2200" b="1" dirty="0"/>
              <a:t>Λύση: </a:t>
            </a:r>
          </a:p>
          <a:p>
            <a:pPr>
              <a:buNone/>
            </a:pPr>
            <a:r>
              <a:rPr lang="el-GR" sz="2200" b="1" dirty="0"/>
              <a:t>	</a:t>
            </a:r>
            <a:r>
              <a:rPr lang="el-GR" sz="2200" dirty="0"/>
              <a:t>Εφαρμόζοντας τον αλγόριθμο της τέμνουσας, χρησιμοποιώντας τις αρχικές τιμές                                                                ο αλγόριθμος συγκλίνει στη λύση </a:t>
            </a:r>
          </a:p>
          <a:p>
            <a:pPr>
              <a:spcBef>
                <a:spcPts val="600"/>
              </a:spcBef>
              <a:buNone/>
            </a:pPr>
            <a:r>
              <a:rPr lang="el-GR" sz="2200" dirty="0"/>
              <a:t>	Μερικά ενδιάμεσα αποτελέσματα για αυτές τις αρχικές τιμές εμφανίζονται στον επόμενο πίνακα.</a:t>
            </a:r>
          </a:p>
        </p:txBody>
      </p:sp>
      <p:graphicFrame>
        <p:nvGraphicFramePr>
          <p:cNvPr id="333825" name="Object 1"/>
          <p:cNvGraphicFramePr>
            <a:graphicFrameLocks noChangeAspect="1"/>
          </p:cNvGraphicFramePr>
          <p:nvPr/>
        </p:nvGraphicFramePr>
        <p:xfrm>
          <a:off x="6470676" y="2844792"/>
          <a:ext cx="1670050" cy="388938"/>
        </p:xfrm>
        <a:graphic>
          <a:graphicData uri="http://schemas.openxmlformats.org/presentationml/2006/ole">
            <mc:AlternateContent xmlns:mc="http://schemas.openxmlformats.org/markup-compatibility/2006">
              <mc:Choice xmlns:v="urn:schemas-microsoft-com:vml" Requires="v">
                <p:oleObj name="Equation" r:id="rId3" imgW="927000" imgH="215640" progId="Equation.DSMT4">
                  <p:embed/>
                </p:oleObj>
              </mc:Choice>
              <mc:Fallback>
                <p:oleObj name="Equation" r:id="rId3" imgW="927000" imgH="21564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0676" y="2844792"/>
                        <a:ext cx="1670050"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3826" name="Object 2"/>
          <p:cNvGraphicFramePr>
            <a:graphicFrameLocks noChangeAspect="1"/>
          </p:cNvGraphicFramePr>
          <p:nvPr/>
        </p:nvGraphicFramePr>
        <p:xfrm>
          <a:off x="6886254" y="3513315"/>
          <a:ext cx="1025525" cy="409575"/>
        </p:xfrm>
        <a:graphic>
          <a:graphicData uri="http://schemas.openxmlformats.org/presentationml/2006/ole">
            <mc:AlternateContent xmlns:mc="http://schemas.openxmlformats.org/markup-compatibility/2006">
              <mc:Choice xmlns:v="urn:schemas-microsoft-com:vml" Requires="v">
                <p:oleObj name="Equation" r:id="rId5" imgW="571320" imgH="228600" progId="Equation.DSMT4">
                  <p:embed/>
                </p:oleObj>
              </mc:Choice>
              <mc:Fallback>
                <p:oleObj name="Equation" r:id="rId5" imgW="571320" imgH="2286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86254" y="3513315"/>
                        <a:ext cx="102552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3827" name="Object 3"/>
          <p:cNvGraphicFramePr>
            <a:graphicFrameLocks noChangeAspect="1"/>
          </p:cNvGraphicFramePr>
          <p:nvPr/>
        </p:nvGraphicFramePr>
        <p:xfrm>
          <a:off x="2465535" y="4662510"/>
          <a:ext cx="3897313" cy="409575"/>
        </p:xfrm>
        <a:graphic>
          <a:graphicData uri="http://schemas.openxmlformats.org/presentationml/2006/ole">
            <mc:AlternateContent xmlns:mc="http://schemas.openxmlformats.org/markup-compatibility/2006">
              <mc:Choice xmlns:v="urn:schemas-microsoft-com:vml" Requires="v">
                <p:oleObj name="Equation" r:id="rId7" imgW="2171520" imgH="228600" progId="Equation.DSMT4">
                  <p:embed/>
                </p:oleObj>
              </mc:Choice>
              <mc:Fallback>
                <p:oleObj name="Equation" r:id="rId7" imgW="2171520" imgH="22860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65535" y="4662510"/>
                        <a:ext cx="3897313"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3828" name="Object 4"/>
          <p:cNvGraphicFramePr>
            <a:graphicFrameLocks noChangeAspect="1"/>
          </p:cNvGraphicFramePr>
          <p:nvPr/>
        </p:nvGraphicFramePr>
        <p:xfrm>
          <a:off x="3120123" y="5010348"/>
          <a:ext cx="5516563" cy="409575"/>
        </p:xfrm>
        <a:graphic>
          <a:graphicData uri="http://schemas.openxmlformats.org/presentationml/2006/ole">
            <mc:AlternateContent xmlns:mc="http://schemas.openxmlformats.org/markup-compatibility/2006">
              <mc:Choice xmlns:v="urn:schemas-microsoft-com:vml" Requires="v">
                <p:oleObj name="Equation" r:id="rId9" imgW="3073320" imgH="228600" progId="Equation.DSMT4">
                  <p:embed/>
                </p:oleObj>
              </mc:Choice>
              <mc:Fallback>
                <p:oleObj name="Equation" r:id="rId9" imgW="3073320" imgH="22860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20123" y="5010348"/>
                        <a:ext cx="5516563"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22400"/>
            <a:ext cx="8229600" cy="1143000"/>
          </a:xfrm>
        </p:spPr>
        <p:txBody>
          <a:bodyPr/>
          <a:lstStyle/>
          <a:p>
            <a:r>
              <a:rPr lang="el-GR" dirty="0"/>
              <a:t>Μέθοδος της τέμνουσας</a:t>
            </a:r>
          </a:p>
        </p:txBody>
      </p:sp>
      <p:pic>
        <p:nvPicPr>
          <p:cNvPr id="359426" name="Picture 2"/>
          <p:cNvPicPr>
            <a:picLocks noGrp="1" noChangeAspect="1" noChangeArrowheads="1"/>
          </p:cNvPicPr>
          <p:nvPr>
            <p:ph idx="1"/>
          </p:nvPr>
        </p:nvPicPr>
        <p:blipFill>
          <a:blip r:embed="rId3" cstate="print"/>
          <a:srcRect/>
          <a:stretch>
            <a:fillRect/>
          </a:stretch>
        </p:blipFill>
        <p:spPr bwMode="auto">
          <a:xfrm>
            <a:off x="1281113" y="1420785"/>
            <a:ext cx="6581775" cy="4686300"/>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1281113" y="1283198"/>
            <a:ext cx="6581775" cy="4686300"/>
          </a:xfrm>
          <a:prstGeom prst="rect">
            <a:avLst/>
          </a:prstGeom>
          <a:noFill/>
          <a:ln w="9525">
            <a:noFill/>
            <a:miter lim="800000"/>
            <a:headEnd/>
            <a:tailEnd/>
          </a:ln>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Μέθοδος της τέμνουσας</a:t>
            </a:r>
          </a:p>
        </p:txBody>
      </p:sp>
      <p:sp>
        <p:nvSpPr>
          <p:cNvPr id="3" name="2 - Θέση περιεχομένου"/>
          <p:cNvSpPr>
            <a:spLocks noGrp="1"/>
          </p:cNvSpPr>
          <p:nvPr>
            <p:ph idx="1"/>
          </p:nvPr>
        </p:nvSpPr>
        <p:spPr/>
        <p:txBody>
          <a:bodyPr/>
          <a:lstStyle/>
          <a:p>
            <a:r>
              <a:rPr lang="el-GR" sz="2200" b="1" dirty="0"/>
              <a:t>συνέχεια λύσης  </a:t>
            </a:r>
            <a:r>
              <a:rPr lang="el-GR" sz="2200" dirty="0"/>
              <a:t>Αν χρησιμοποιήσουμε τις αρχικές τιμές                         		                                 τότε ο αλγόριθμος συγκλίνει στη λύση                                                      δηλαδή στην πραγματική λύση της εξίσωσης. Μερικά ενδιάμεσα αποτελέσματα για αυτές τις αρχικές συνθήκες εμφανίζονται στον επόμενο πίνακα.</a:t>
            </a:r>
          </a:p>
          <a:p>
            <a:endParaRPr lang="el-GR" dirty="0"/>
          </a:p>
        </p:txBody>
      </p:sp>
      <p:graphicFrame>
        <p:nvGraphicFramePr>
          <p:cNvPr id="332801" name="Object 1"/>
          <p:cNvGraphicFramePr>
            <a:graphicFrameLocks noChangeAspect="1"/>
          </p:cNvGraphicFramePr>
          <p:nvPr/>
        </p:nvGraphicFramePr>
        <p:xfrm>
          <a:off x="872898" y="1797204"/>
          <a:ext cx="3556000" cy="409575"/>
        </p:xfrm>
        <a:graphic>
          <a:graphicData uri="http://schemas.openxmlformats.org/presentationml/2006/ole">
            <mc:AlternateContent xmlns:mc="http://schemas.openxmlformats.org/markup-compatibility/2006">
              <mc:Choice xmlns:v="urn:schemas-microsoft-com:vml" Requires="v">
                <p:oleObj name="Equation" r:id="rId3" imgW="1981080" imgH="228600" progId="Equation.DSMT4">
                  <p:embed/>
                </p:oleObj>
              </mc:Choice>
              <mc:Fallback>
                <p:oleObj name="Equation" r:id="rId3" imgW="1981080" imgH="2286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898" y="1797204"/>
                        <a:ext cx="355600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2803" name="Object 3"/>
          <p:cNvGraphicFramePr>
            <a:graphicFrameLocks noChangeAspect="1"/>
          </p:cNvGraphicFramePr>
          <p:nvPr/>
        </p:nvGraphicFramePr>
        <p:xfrm>
          <a:off x="1541421" y="2131824"/>
          <a:ext cx="3328988" cy="409575"/>
        </p:xfrm>
        <a:graphic>
          <a:graphicData uri="http://schemas.openxmlformats.org/presentationml/2006/ole">
            <mc:AlternateContent xmlns:mc="http://schemas.openxmlformats.org/markup-compatibility/2006">
              <mc:Choice xmlns:v="urn:schemas-microsoft-com:vml" Requires="v">
                <p:oleObj name="Equation" r:id="rId5" imgW="1854000" imgH="228600" progId="Equation.DSMT4">
                  <p:embed/>
                </p:oleObj>
              </mc:Choice>
              <mc:Fallback>
                <p:oleObj name="Equation" r:id="rId5" imgW="1854000" imgH="2286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1421" y="2131824"/>
                        <a:ext cx="3328988"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Εισαγωγή</a:t>
            </a:r>
          </a:p>
        </p:txBody>
      </p:sp>
      <p:sp>
        <p:nvSpPr>
          <p:cNvPr id="3" name="2 - Θέση περιεχομένου"/>
          <p:cNvSpPr>
            <a:spLocks noGrp="1"/>
          </p:cNvSpPr>
          <p:nvPr>
            <p:ph idx="1"/>
          </p:nvPr>
        </p:nvSpPr>
        <p:spPr>
          <a:xfrm>
            <a:off x="457200" y="1420784"/>
            <a:ext cx="8229600" cy="4748400"/>
          </a:xfrm>
        </p:spPr>
        <p:txBody>
          <a:bodyPr>
            <a:normAutofit fontScale="92500"/>
          </a:bodyPr>
          <a:lstStyle/>
          <a:p>
            <a:pPr>
              <a:buNone/>
            </a:pPr>
            <a:r>
              <a:rPr lang="el-GR" sz="2200" b="1" dirty="0"/>
              <a:t>	Ορισμός 5.10  </a:t>
            </a:r>
            <a:r>
              <a:rPr lang="el-GR" sz="2200" dirty="0"/>
              <a:t>Υποθέτουμε ότι έχουμε μία ακολουθία              η οποία συγκλίνει στο μηδέν και μία άλλη ακολουθία              η οποία συγκλίνει σε έναν αριθμό        Αν υπάρχει θετική σταθερά      τέτοια ώστε για      μεγάλο να ισχύει:</a:t>
            </a:r>
          </a:p>
          <a:p>
            <a:endParaRPr lang="el-GR" sz="2200" dirty="0"/>
          </a:p>
          <a:p>
            <a:pPr>
              <a:buNone/>
            </a:pPr>
            <a:r>
              <a:rPr lang="el-GR" sz="2200" dirty="0"/>
              <a:t>	τότε θα λέμε ότι η ακολουθία              συγκλίνει στον      με </a:t>
            </a:r>
            <a:r>
              <a:rPr lang="el-GR" sz="2200" b="1" dirty="0"/>
              <a:t>ρυθμό σύγκλισης </a:t>
            </a:r>
            <a:endParaRPr lang="el-GR" sz="2200" dirty="0"/>
          </a:p>
          <a:p>
            <a:pPr>
              <a:spcBef>
                <a:spcPts val="1800"/>
              </a:spcBef>
              <a:buNone/>
            </a:pPr>
            <a:r>
              <a:rPr lang="el-GR" sz="2200" b="1" dirty="0"/>
              <a:t>	Ορισμός 5.11  </a:t>
            </a:r>
            <a:r>
              <a:rPr lang="el-GR" sz="2200" dirty="0"/>
              <a:t>Υποθέτουμε ότι έχουμε μία ακολουθία               η οποία συγκλίνει σε έναν αριθμό       τέτοιον ώστε να ισχύει               για όλα τα       Αν υπάρχουν θετικές σταθερές      και      τέτοιες ώστε να ισχύει ότι:</a:t>
            </a:r>
          </a:p>
          <a:p>
            <a:endParaRPr lang="el-GR" sz="2200" dirty="0"/>
          </a:p>
          <a:p>
            <a:pPr>
              <a:spcBef>
                <a:spcPts val="2200"/>
              </a:spcBef>
              <a:buNone/>
            </a:pPr>
            <a:r>
              <a:rPr lang="el-GR" sz="2200" dirty="0"/>
              <a:t>	τότε θα λέμε ότι η ακολουθία               </a:t>
            </a:r>
            <a:r>
              <a:rPr lang="el-GR" sz="2200" b="1" dirty="0"/>
              <a:t>συγκλίνει με τάξη </a:t>
            </a:r>
            <a:r>
              <a:rPr lang="el-GR" sz="2200" dirty="0"/>
              <a:t>     </a:t>
            </a:r>
            <a:r>
              <a:rPr lang="el-GR" sz="2200" b="1" dirty="0"/>
              <a:t>στον</a:t>
            </a:r>
            <a:r>
              <a:rPr lang="el-GR" sz="2200" dirty="0"/>
              <a:t>       </a:t>
            </a:r>
            <a:r>
              <a:rPr lang="el-GR" sz="2200" b="1" dirty="0"/>
              <a:t>με </a:t>
            </a:r>
            <a:r>
              <a:rPr lang="el-GR" sz="2200" b="1" dirty="0" err="1"/>
              <a:t>ασυμπτωτική</a:t>
            </a:r>
            <a:r>
              <a:rPr lang="el-GR" sz="2200" b="1" dirty="0"/>
              <a:t> σταθερά σφάλματος </a:t>
            </a:r>
            <a:endParaRPr lang="el-GR" sz="2200" dirty="0"/>
          </a:p>
        </p:txBody>
      </p:sp>
      <p:graphicFrame>
        <p:nvGraphicFramePr>
          <p:cNvPr id="172033" name="Object 1"/>
          <p:cNvGraphicFramePr>
            <a:graphicFrameLocks noChangeAspect="1"/>
          </p:cNvGraphicFramePr>
          <p:nvPr/>
        </p:nvGraphicFramePr>
        <p:xfrm>
          <a:off x="6487796" y="1392944"/>
          <a:ext cx="727075" cy="457200"/>
        </p:xfrm>
        <a:graphic>
          <a:graphicData uri="http://schemas.openxmlformats.org/presentationml/2006/ole">
            <mc:AlternateContent xmlns:mc="http://schemas.openxmlformats.org/markup-compatibility/2006">
              <mc:Choice xmlns:v="urn:schemas-microsoft-com:vml" Requires="v">
                <p:oleObj name="Equation" r:id="rId3" imgW="444240" imgH="279360" progId="Equation.DSMT4">
                  <p:embed/>
                </p:oleObj>
              </mc:Choice>
              <mc:Fallback>
                <p:oleObj name="Equation" r:id="rId3" imgW="444240" imgH="27936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7796" y="1392944"/>
                        <a:ext cx="727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2034" name="Object 2"/>
          <p:cNvGraphicFramePr>
            <a:graphicFrameLocks noChangeAspect="1"/>
          </p:cNvGraphicFramePr>
          <p:nvPr/>
        </p:nvGraphicFramePr>
        <p:xfrm>
          <a:off x="5569679" y="1687689"/>
          <a:ext cx="727075" cy="457200"/>
        </p:xfrm>
        <a:graphic>
          <a:graphicData uri="http://schemas.openxmlformats.org/presentationml/2006/ole">
            <mc:AlternateContent xmlns:mc="http://schemas.openxmlformats.org/markup-compatibility/2006">
              <mc:Choice xmlns:v="urn:schemas-microsoft-com:vml" Requires="v">
                <p:oleObj name="Equation" r:id="rId5" imgW="444240" imgH="279360" progId="Equation.DSMT4">
                  <p:embed/>
                </p:oleObj>
              </mc:Choice>
              <mc:Fallback>
                <p:oleObj name="Equation" r:id="rId5" imgW="444240" imgH="27936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9679" y="1687689"/>
                        <a:ext cx="727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2035" name="Object 3"/>
          <p:cNvGraphicFramePr>
            <a:graphicFrameLocks noChangeAspect="1"/>
          </p:cNvGraphicFramePr>
          <p:nvPr/>
        </p:nvGraphicFramePr>
        <p:xfrm>
          <a:off x="2235168" y="2038880"/>
          <a:ext cx="331787" cy="331787"/>
        </p:xfrm>
        <a:graphic>
          <a:graphicData uri="http://schemas.openxmlformats.org/presentationml/2006/ole">
            <mc:AlternateContent xmlns:mc="http://schemas.openxmlformats.org/markup-compatibility/2006">
              <mc:Choice xmlns:v="urn:schemas-microsoft-com:vml" Requires="v">
                <p:oleObj name="Equation" r:id="rId7" imgW="203040" imgH="203040" progId="Equation.DSMT4">
                  <p:embed/>
                </p:oleObj>
              </mc:Choice>
              <mc:Fallback>
                <p:oleObj name="Equation" r:id="rId7" imgW="203040" imgH="20304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35168" y="2038880"/>
                        <a:ext cx="331787"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2036" name="Object 4"/>
          <p:cNvGraphicFramePr>
            <a:graphicFrameLocks noChangeAspect="1"/>
          </p:cNvGraphicFramePr>
          <p:nvPr>
            <p:extLst>
              <p:ext uri="{D42A27DB-BD31-4B8C-83A1-F6EECF244321}">
                <p14:modId xmlns:p14="http://schemas.microsoft.com/office/powerpoint/2010/main" val="710296869"/>
              </p:ext>
            </p:extLst>
          </p:nvPr>
        </p:nvGraphicFramePr>
        <p:xfrm>
          <a:off x="7540668" y="2078636"/>
          <a:ext cx="207963" cy="292100"/>
        </p:xfrm>
        <a:graphic>
          <a:graphicData uri="http://schemas.openxmlformats.org/presentationml/2006/ole">
            <mc:AlternateContent xmlns:mc="http://schemas.openxmlformats.org/markup-compatibility/2006">
              <mc:Choice xmlns:v="urn:schemas-microsoft-com:vml" Requires="v">
                <p:oleObj name="Equation" r:id="rId9" imgW="126720" imgH="177480" progId="Equation.DSMT4">
                  <p:embed/>
                </p:oleObj>
              </mc:Choice>
              <mc:Fallback>
                <p:oleObj name="Equation" r:id="rId9" imgW="126720" imgH="17748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40668" y="2078636"/>
                        <a:ext cx="207963"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2037" name="Object 5"/>
          <p:cNvGraphicFramePr>
            <a:graphicFrameLocks noChangeAspect="1"/>
          </p:cNvGraphicFramePr>
          <p:nvPr>
            <p:extLst>
              <p:ext uri="{D42A27DB-BD31-4B8C-83A1-F6EECF244321}">
                <p14:modId xmlns:p14="http://schemas.microsoft.com/office/powerpoint/2010/main" val="510250134"/>
              </p:ext>
            </p:extLst>
          </p:nvPr>
        </p:nvGraphicFramePr>
        <p:xfrm>
          <a:off x="5552209" y="2126433"/>
          <a:ext cx="204788" cy="250825"/>
        </p:xfrm>
        <a:graphic>
          <a:graphicData uri="http://schemas.openxmlformats.org/presentationml/2006/ole">
            <mc:AlternateContent xmlns:mc="http://schemas.openxmlformats.org/markup-compatibility/2006">
              <mc:Choice xmlns:v="urn:schemas-microsoft-com:vml" Requires="v">
                <p:oleObj name="Equation" r:id="rId11" imgW="114120" imgH="139680" progId="Equation.DSMT4">
                  <p:embed/>
                </p:oleObj>
              </mc:Choice>
              <mc:Fallback>
                <p:oleObj name="Equation" r:id="rId11" imgW="114120" imgH="139680" progId="Equation.DSMT4">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52209" y="2126433"/>
                        <a:ext cx="204788"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2038" name="Object 6"/>
          <p:cNvGraphicFramePr>
            <a:graphicFrameLocks noChangeAspect="1"/>
          </p:cNvGraphicFramePr>
          <p:nvPr/>
        </p:nvGraphicFramePr>
        <p:xfrm>
          <a:off x="3762375" y="2552688"/>
          <a:ext cx="1619250" cy="457200"/>
        </p:xfrm>
        <a:graphic>
          <a:graphicData uri="http://schemas.openxmlformats.org/presentationml/2006/ole">
            <mc:AlternateContent xmlns:mc="http://schemas.openxmlformats.org/markup-compatibility/2006">
              <mc:Choice xmlns:v="urn:schemas-microsoft-com:vml" Requires="v">
                <p:oleObj name="Equation" r:id="rId13" imgW="990360" imgH="279360" progId="Equation.DSMT4">
                  <p:embed/>
                </p:oleObj>
              </mc:Choice>
              <mc:Fallback>
                <p:oleObj name="Equation" r:id="rId13" imgW="990360" imgH="279360" progId="Equation.DSMT4">
                  <p:embed/>
                  <p:pic>
                    <p:nvPicPr>
                      <p:cNvPr id="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62375" y="2552688"/>
                        <a:ext cx="1619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2039" name="Object 7"/>
          <p:cNvGraphicFramePr>
            <a:graphicFrameLocks noChangeAspect="1"/>
          </p:cNvGraphicFramePr>
          <p:nvPr/>
        </p:nvGraphicFramePr>
        <p:xfrm>
          <a:off x="4013555" y="3044643"/>
          <a:ext cx="727075" cy="457200"/>
        </p:xfrm>
        <a:graphic>
          <a:graphicData uri="http://schemas.openxmlformats.org/presentationml/2006/ole">
            <mc:AlternateContent xmlns:mc="http://schemas.openxmlformats.org/markup-compatibility/2006">
              <mc:Choice xmlns:v="urn:schemas-microsoft-com:vml" Requires="v">
                <p:oleObj name="Equation" r:id="rId15" imgW="444240" imgH="279360" progId="Equation.DSMT4">
                  <p:embed/>
                </p:oleObj>
              </mc:Choice>
              <mc:Fallback>
                <p:oleObj name="Equation" r:id="rId15" imgW="444240" imgH="279360" progId="Equation.DSMT4">
                  <p:embed/>
                  <p:pic>
                    <p:nvPicPr>
                      <p:cNvPr id="0"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13555" y="3044643"/>
                        <a:ext cx="727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2040" name="Object 8"/>
          <p:cNvGraphicFramePr>
            <a:graphicFrameLocks noChangeAspect="1"/>
          </p:cNvGraphicFramePr>
          <p:nvPr/>
        </p:nvGraphicFramePr>
        <p:xfrm>
          <a:off x="6310340" y="3083802"/>
          <a:ext cx="269875" cy="331788"/>
        </p:xfrm>
        <a:graphic>
          <a:graphicData uri="http://schemas.openxmlformats.org/presentationml/2006/ole">
            <mc:AlternateContent xmlns:mc="http://schemas.openxmlformats.org/markup-compatibility/2006">
              <mc:Choice xmlns:v="urn:schemas-microsoft-com:vml" Requires="v">
                <p:oleObj name="Equation" r:id="rId17" imgW="164880" imgH="203040" progId="Equation.DSMT4">
                  <p:embed/>
                </p:oleObj>
              </mc:Choice>
              <mc:Fallback>
                <p:oleObj name="Equation" r:id="rId17" imgW="164880" imgH="203040" progId="Equation.DSMT4">
                  <p:embed/>
                  <p:pic>
                    <p:nvPicPr>
                      <p:cNvPr id="0" name="Picture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310340" y="3083802"/>
                        <a:ext cx="269875"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2041" name="Object 9"/>
          <p:cNvGraphicFramePr>
            <a:graphicFrameLocks noChangeAspect="1"/>
          </p:cNvGraphicFramePr>
          <p:nvPr/>
        </p:nvGraphicFramePr>
        <p:xfrm>
          <a:off x="2052603" y="3401130"/>
          <a:ext cx="773112" cy="417513"/>
        </p:xfrm>
        <a:graphic>
          <a:graphicData uri="http://schemas.openxmlformats.org/presentationml/2006/ole">
            <mc:AlternateContent xmlns:mc="http://schemas.openxmlformats.org/markup-compatibility/2006">
              <mc:Choice xmlns:v="urn:schemas-microsoft-com:vml" Requires="v">
                <p:oleObj name="Equation" r:id="rId19" imgW="469800" imgH="253800" progId="Equation.DSMT4">
                  <p:embed/>
                </p:oleObj>
              </mc:Choice>
              <mc:Fallback>
                <p:oleObj name="Equation" r:id="rId19" imgW="469800" imgH="253800" progId="Equation.DSMT4">
                  <p:embed/>
                  <p:pic>
                    <p:nvPicPr>
                      <p:cNvPr id="0" name="Picture 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052603" y="3401130"/>
                        <a:ext cx="773112"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2042" name="Object 10"/>
          <p:cNvGraphicFramePr>
            <a:graphicFrameLocks noChangeAspect="1"/>
          </p:cNvGraphicFramePr>
          <p:nvPr/>
        </p:nvGraphicFramePr>
        <p:xfrm>
          <a:off x="6496792" y="3859214"/>
          <a:ext cx="749300" cy="457200"/>
        </p:xfrm>
        <a:graphic>
          <a:graphicData uri="http://schemas.openxmlformats.org/presentationml/2006/ole">
            <mc:AlternateContent xmlns:mc="http://schemas.openxmlformats.org/markup-compatibility/2006">
              <mc:Choice xmlns:v="urn:schemas-microsoft-com:vml" Requires="v">
                <p:oleObj name="Equation" r:id="rId21" imgW="457200" imgH="279360" progId="Equation.DSMT4">
                  <p:embed/>
                </p:oleObj>
              </mc:Choice>
              <mc:Fallback>
                <p:oleObj name="Equation" r:id="rId21" imgW="457200" imgH="279360" progId="Equation.DSMT4">
                  <p:embed/>
                  <p:pic>
                    <p:nvPicPr>
                      <p:cNvPr id="0" name="Picture 1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496792" y="3859214"/>
                        <a:ext cx="749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2043" name="Object 11"/>
          <p:cNvGraphicFramePr>
            <a:graphicFrameLocks noChangeAspect="1"/>
          </p:cNvGraphicFramePr>
          <p:nvPr/>
        </p:nvGraphicFramePr>
        <p:xfrm>
          <a:off x="6356032" y="4207062"/>
          <a:ext cx="749300" cy="395288"/>
        </p:xfrm>
        <a:graphic>
          <a:graphicData uri="http://schemas.openxmlformats.org/presentationml/2006/ole">
            <mc:AlternateContent xmlns:mc="http://schemas.openxmlformats.org/markup-compatibility/2006">
              <mc:Choice xmlns:v="urn:schemas-microsoft-com:vml" Requires="v">
                <p:oleObj name="Equation" r:id="rId23" imgW="457200" imgH="241200" progId="Equation.DSMT4">
                  <p:embed/>
                </p:oleObj>
              </mc:Choice>
              <mc:Fallback>
                <p:oleObj name="Equation" r:id="rId23" imgW="457200" imgH="241200" progId="Equation.DSMT4">
                  <p:embed/>
                  <p:pic>
                    <p:nvPicPr>
                      <p:cNvPr id="0" name="Picture 1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356032" y="4207062"/>
                        <a:ext cx="749300"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2044" name="Object 12"/>
          <p:cNvGraphicFramePr>
            <a:graphicFrameLocks noChangeAspect="1"/>
          </p:cNvGraphicFramePr>
          <p:nvPr/>
        </p:nvGraphicFramePr>
        <p:xfrm>
          <a:off x="3597438" y="4207052"/>
          <a:ext cx="269875" cy="331787"/>
        </p:xfrm>
        <a:graphic>
          <a:graphicData uri="http://schemas.openxmlformats.org/presentationml/2006/ole">
            <mc:AlternateContent xmlns:mc="http://schemas.openxmlformats.org/markup-compatibility/2006">
              <mc:Choice xmlns:v="urn:schemas-microsoft-com:vml" Requires="v">
                <p:oleObj name="Equation" r:id="rId25" imgW="164880" imgH="203040" progId="Equation.DSMT4">
                  <p:embed/>
                </p:oleObj>
              </mc:Choice>
              <mc:Fallback>
                <p:oleObj name="Equation" r:id="rId25" imgW="164880" imgH="203040" progId="Equation.DSMT4">
                  <p:embed/>
                  <p:pic>
                    <p:nvPicPr>
                      <p:cNvPr id="0" name="Picture 1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597438" y="4207052"/>
                        <a:ext cx="269875"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2045" name="Object 13"/>
          <p:cNvGraphicFramePr>
            <a:graphicFrameLocks noChangeAspect="1"/>
          </p:cNvGraphicFramePr>
          <p:nvPr/>
        </p:nvGraphicFramePr>
        <p:xfrm>
          <a:off x="8279043" y="4254853"/>
          <a:ext cx="247650" cy="290513"/>
        </p:xfrm>
        <a:graphic>
          <a:graphicData uri="http://schemas.openxmlformats.org/presentationml/2006/ole">
            <mc:AlternateContent xmlns:mc="http://schemas.openxmlformats.org/markup-compatibility/2006">
              <mc:Choice xmlns:v="urn:schemas-microsoft-com:vml" Requires="v">
                <p:oleObj name="Equation" r:id="rId27" imgW="152280" imgH="177480" progId="Equation.DSMT4">
                  <p:embed/>
                </p:oleObj>
              </mc:Choice>
              <mc:Fallback>
                <p:oleObj name="Equation" r:id="rId27" imgW="152280" imgH="177480" progId="Equation.DSMT4">
                  <p:embed/>
                  <p:pic>
                    <p:nvPicPr>
                      <p:cNvPr id="0" name="Picture 13"/>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8279043" y="4254853"/>
                        <a:ext cx="247650"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2046" name="Object 14"/>
          <p:cNvGraphicFramePr>
            <a:graphicFrameLocks noChangeAspect="1"/>
          </p:cNvGraphicFramePr>
          <p:nvPr/>
        </p:nvGraphicFramePr>
        <p:xfrm>
          <a:off x="4188175" y="4611530"/>
          <a:ext cx="187325" cy="230188"/>
        </p:xfrm>
        <a:graphic>
          <a:graphicData uri="http://schemas.openxmlformats.org/presentationml/2006/ole">
            <mc:AlternateContent xmlns:mc="http://schemas.openxmlformats.org/markup-compatibility/2006">
              <mc:Choice xmlns:v="urn:schemas-microsoft-com:vml" Requires="v">
                <p:oleObj name="Equation" r:id="rId29" imgW="114120" imgH="139680" progId="Equation.DSMT4">
                  <p:embed/>
                </p:oleObj>
              </mc:Choice>
              <mc:Fallback>
                <p:oleObj name="Equation" r:id="rId29" imgW="114120" imgH="139680" progId="Equation.DSMT4">
                  <p:embed/>
                  <p:pic>
                    <p:nvPicPr>
                      <p:cNvPr id="0" name="Picture 14"/>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188175" y="4611530"/>
                        <a:ext cx="187325"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2047" name="Object 15"/>
          <p:cNvGraphicFramePr>
            <a:graphicFrameLocks noChangeAspect="1"/>
          </p:cNvGraphicFramePr>
          <p:nvPr/>
        </p:nvGraphicFramePr>
        <p:xfrm>
          <a:off x="4811010" y="4619994"/>
          <a:ext cx="207963" cy="228600"/>
        </p:xfrm>
        <a:graphic>
          <a:graphicData uri="http://schemas.openxmlformats.org/presentationml/2006/ole">
            <mc:AlternateContent xmlns:mc="http://schemas.openxmlformats.org/markup-compatibility/2006">
              <mc:Choice xmlns:v="urn:schemas-microsoft-com:vml" Requires="v">
                <p:oleObj name="Equation" r:id="rId31" imgW="126720" imgH="139680" progId="Equation.DSMT4">
                  <p:embed/>
                </p:oleObj>
              </mc:Choice>
              <mc:Fallback>
                <p:oleObj name="Equation" r:id="rId31" imgW="126720" imgH="139680" progId="Equation.DSMT4">
                  <p:embed/>
                  <p:pic>
                    <p:nvPicPr>
                      <p:cNvPr id="0" name="Picture 15"/>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811010" y="4619994"/>
                        <a:ext cx="2079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2048" name="Object 16"/>
          <p:cNvGraphicFramePr>
            <a:graphicFrameLocks noChangeAspect="1"/>
          </p:cNvGraphicFramePr>
          <p:nvPr/>
        </p:nvGraphicFramePr>
        <p:xfrm>
          <a:off x="3185319" y="4889520"/>
          <a:ext cx="2773362" cy="541337"/>
        </p:xfrm>
        <a:graphic>
          <a:graphicData uri="http://schemas.openxmlformats.org/presentationml/2006/ole">
            <mc:AlternateContent xmlns:mc="http://schemas.openxmlformats.org/markup-compatibility/2006">
              <mc:Choice xmlns:v="urn:schemas-microsoft-com:vml" Requires="v">
                <p:oleObj name="Equation" r:id="rId33" imgW="1688760" imgH="330120" progId="Equation.DSMT4">
                  <p:embed/>
                </p:oleObj>
              </mc:Choice>
              <mc:Fallback>
                <p:oleObj name="Equation" r:id="rId33" imgW="1688760" imgH="330120" progId="Equation.DSMT4">
                  <p:embed/>
                  <p:pic>
                    <p:nvPicPr>
                      <p:cNvPr id="0" name="Picture 16"/>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185319" y="4889520"/>
                        <a:ext cx="2773362" cy="54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2049" name="Object 17"/>
          <p:cNvGraphicFramePr>
            <a:graphicFrameLocks noChangeAspect="1"/>
          </p:cNvGraphicFramePr>
          <p:nvPr/>
        </p:nvGraphicFramePr>
        <p:xfrm>
          <a:off x="4024305" y="5429780"/>
          <a:ext cx="749300" cy="457200"/>
        </p:xfrm>
        <a:graphic>
          <a:graphicData uri="http://schemas.openxmlformats.org/presentationml/2006/ole">
            <mc:AlternateContent xmlns:mc="http://schemas.openxmlformats.org/markup-compatibility/2006">
              <mc:Choice xmlns:v="urn:schemas-microsoft-com:vml" Requires="v">
                <p:oleObj name="Equation" r:id="rId35" imgW="457200" imgH="279360" progId="Equation.DSMT4">
                  <p:embed/>
                </p:oleObj>
              </mc:Choice>
              <mc:Fallback>
                <p:oleObj name="Equation" r:id="rId35" imgW="457200" imgH="279360" progId="Equation.DSMT4">
                  <p:embed/>
                  <p:pic>
                    <p:nvPicPr>
                      <p:cNvPr id="0" name="Picture 17"/>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024305" y="5429780"/>
                        <a:ext cx="749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2050" name="Object 18"/>
          <p:cNvGraphicFramePr>
            <a:graphicFrameLocks noChangeAspect="1"/>
          </p:cNvGraphicFramePr>
          <p:nvPr/>
        </p:nvGraphicFramePr>
        <p:xfrm>
          <a:off x="6759960" y="5569303"/>
          <a:ext cx="207963" cy="228600"/>
        </p:xfrm>
        <a:graphic>
          <a:graphicData uri="http://schemas.openxmlformats.org/presentationml/2006/ole">
            <mc:AlternateContent xmlns:mc="http://schemas.openxmlformats.org/markup-compatibility/2006">
              <mc:Choice xmlns:v="urn:schemas-microsoft-com:vml" Requires="v">
                <p:oleObj name="Equation" r:id="rId37" imgW="126720" imgH="139680" progId="Equation.DSMT4">
                  <p:embed/>
                </p:oleObj>
              </mc:Choice>
              <mc:Fallback>
                <p:oleObj name="Equation" r:id="rId37" imgW="126720" imgH="139680" progId="Equation.DSMT4">
                  <p:embed/>
                  <p:pic>
                    <p:nvPicPr>
                      <p:cNvPr id="0" name="Picture 18"/>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6759960" y="5569303"/>
                        <a:ext cx="2079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2051" name="Object 19"/>
          <p:cNvGraphicFramePr>
            <a:graphicFrameLocks noChangeAspect="1"/>
          </p:cNvGraphicFramePr>
          <p:nvPr/>
        </p:nvGraphicFramePr>
        <p:xfrm>
          <a:off x="7582298" y="5446921"/>
          <a:ext cx="298450" cy="366713"/>
        </p:xfrm>
        <a:graphic>
          <a:graphicData uri="http://schemas.openxmlformats.org/presentationml/2006/ole">
            <mc:AlternateContent xmlns:mc="http://schemas.openxmlformats.org/markup-compatibility/2006">
              <mc:Choice xmlns:v="urn:schemas-microsoft-com:vml" Requires="v">
                <p:oleObj name="Equation" r:id="rId39" imgW="164880" imgH="203040" progId="Equation.DSMT4">
                  <p:embed/>
                </p:oleObj>
              </mc:Choice>
              <mc:Fallback>
                <p:oleObj name="Equation" r:id="rId39" imgW="164880" imgH="203040" progId="Equation.DSMT4">
                  <p:embed/>
                  <p:pic>
                    <p:nvPicPr>
                      <p:cNvPr id="0" name="Picture 19"/>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7582298" y="5446921"/>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2052" name="Object 20"/>
          <p:cNvGraphicFramePr>
            <a:graphicFrameLocks noChangeAspect="1"/>
          </p:cNvGraphicFramePr>
          <p:nvPr/>
        </p:nvGraphicFramePr>
        <p:xfrm>
          <a:off x="4670250" y="5875338"/>
          <a:ext cx="230188" cy="230187"/>
        </p:xfrm>
        <a:graphic>
          <a:graphicData uri="http://schemas.openxmlformats.org/presentationml/2006/ole">
            <mc:AlternateContent xmlns:mc="http://schemas.openxmlformats.org/markup-compatibility/2006">
              <mc:Choice xmlns:v="urn:schemas-microsoft-com:vml" Requires="v">
                <p:oleObj name="Equation" r:id="rId41" imgW="139680" imgH="139680" progId="Equation.DSMT4">
                  <p:embed/>
                </p:oleObj>
              </mc:Choice>
              <mc:Fallback>
                <p:oleObj name="Equation" r:id="rId41" imgW="139680" imgH="139680" progId="Equation.DSMT4">
                  <p:embed/>
                  <p:pic>
                    <p:nvPicPr>
                      <p:cNvPr id="0" name="Picture 20"/>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4670250" y="5875338"/>
                        <a:ext cx="230188" cy="23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0450" name="Picture 2"/>
          <p:cNvPicPr>
            <a:picLocks noChangeAspect="1" noChangeArrowheads="1"/>
          </p:cNvPicPr>
          <p:nvPr/>
        </p:nvPicPr>
        <p:blipFill>
          <a:blip r:embed="rId3" cstate="print"/>
          <a:srcRect/>
          <a:stretch>
            <a:fillRect/>
          </a:stretch>
        </p:blipFill>
        <p:spPr bwMode="auto">
          <a:xfrm>
            <a:off x="1669217" y="1055655"/>
            <a:ext cx="5805567" cy="5142560"/>
          </a:xfrm>
          <a:prstGeom prst="rect">
            <a:avLst/>
          </a:prstGeom>
          <a:noFill/>
          <a:ln w="9525">
            <a:noFill/>
            <a:miter lim="800000"/>
            <a:headEnd/>
            <a:tailEnd/>
          </a:ln>
        </p:spPr>
      </p:pic>
      <p:sp>
        <p:nvSpPr>
          <p:cNvPr id="2" name="1 - Τίτλος"/>
          <p:cNvSpPr>
            <a:spLocks noGrp="1"/>
          </p:cNvSpPr>
          <p:nvPr>
            <p:ph type="title"/>
          </p:nvPr>
        </p:nvSpPr>
        <p:spPr>
          <a:xfrm>
            <a:off x="457200" y="122400"/>
            <a:ext cx="8229600" cy="1143000"/>
          </a:xfrm>
        </p:spPr>
        <p:txBody>
          <a:bodyPr/>
          <a:lstStyle/>
          <a:p>
            <a:r>
              <a:rPr lang="el-GR" dirty="0"/>
              <a:t>Μέθοδος της τέμνουσας</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Μέθοδος της τέμνουσας</a:t>
            </a:r>
          </a:p>
        </p:txBody>
      </p:sp>
      <p:sp>
        <p:nvSpPr>
          <p:cNvPr id="3" name="2 - Θέση περιεχομένου"/>
          <p:cNvSpPr>
            <a:spLocks noGrp="1"/>
          </p:cNvSpPr>
          <p:nvPr>
            <p:ph idx="1"/>
          </p:nvPr>
        </p:nvSpPr>
        <p:spPr/>
        <p:txBody>
          <a:bodyPr/>
          <a:lstStyle/>
          <a:p>
            <a:r>
              <a:rPr lang="el-GR" sz="2200" b="1" dirty="0"/>
              <a:t>συνέχεια λύσης  </a:t>
            </a:r>
            <a:r>
              <a:rPr lang="el-GR" sz="2200" dirty="0"/>
              <a:t>Αν χρησιμοποιήσουμε τις αρχικές τιμές                         		                                   τότε ο αλγόριθμος συγκλίνει στη δεύτερη μιγαδική λύση                                                                                           που είναι συζυγής της       Μερικά ενδιάμεσα αποτελέσματα για αυτές τις αρχικές συνθήκες εμφανίζονται στον επόμενο πίνακα.</a:t>
            </a:r>
          </a:p>
          <a:p>
            <a:endParaRPr lang="el-GR" dirty="0"/>
          </a:p>
        </p:txBody>
      </p:sp>
      <p:graphicFrame>
        <p:nvGraphicFramePr>
          <p:cNvPr id="340996" name="Object 4"/>
          <p:cNvGraphicFramePr>
            <a:graphicFrameLocks noChangeAspect="1"/>
          </p:cNvGraphicFramePr>
          <p:nvPr/>
        </p:nvGraphicFramePr>
        <p:xfrm>
          <a:off x="858963" y="1797204"/>
          <a:ext cx="3714750" cy="409575"/>
        </p:xfrm>
        <a:graphic>
          <a:graphicData uri="http://schemas.openxmlformats.org/presentationml/2006/ole">
            <mc:AlternateContent xmlns:mc="http://schemas.openxmlformats.org/markup-compatibility/2006">
              <mc:Choice xmlns:v="urn:schemas-microsoft-com:vml" Requires="v">
                <p:oleObj name="Equation" r:id="rId3" imgW="2070000" imgH="228600" progId="Equation.DSMT4">
                  <p:embed/>
                </p:oleObj>
              </mc:Choice>
              <mc:Fallback>
                <p:oleObj name="Equation" r:id="rId3" imgW="2070000" imgH="2286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963" y="1797204"/>
                        <a:ext cx="371475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0997" name="Object 5"/>
          <p:cNvGraphicFramePr>
            <a:graphicFrameLocks noChangeAspect="1"/>
          </p:cNvGraphicFramePr>
          <p:nvPr/>
        </p:nvGraphicFramePr>
        <p:xfrm>
          <a:off x="3629087" y="2128467"/>
          <a:ext cx="5470525" cy="409575"/>
        </p:xfrm>
        <a:graphic>
          <a:graphicData uri="http://schemas.openxmlformats.org/presentationml/2006/ole">
            <mc:AlternateContent xmlns:mc="http://schemas.openxmlformats.org/markup-compatibility/2006">
              <mc:Choice xmlns:v="urn:schemas-microsoft-com:vml" Requires="v">
                <p:oleObj name="Equation" r:id="rId5" imgW="3047760" imgH="228600" progId="Equation.DSMT4">
                  <p:embed/>
                </p:oleObj>
              </mc:Choice>
              <mc:Fallback>
                <p:oleObj name="Equation" r:id="rId5" imgW="3047760" imgH="22860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9087" y="2128467"/>
                        <a:ext cx="547052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0998" name="Object 6"/>
          <p:cNvGraphicFramePr>
            <a:graphicFrameLocks noChangeAspect="1"/>
          </p:cNvGraphicFramePr>
          <p:nvPr/>
        </p:nvGraphicFramePr>
        <p:xfrm>
          <a:off x="3440097" y="2457084"/>
          <a:ext cx="295275" cy="409575"/>
        </p:xfrm>
        <a:graphic>
          <a:graphicData uri="http://schemas.openxmlformats.org/presentationml/2006/ole">
            <mc:AlternateContent xmlns:mc="http://schemas.openxmlformats.org/markup-compatibility/2006">
              <mc:Choice xmlns:v="urn:schemas-microsoft-com:vml" Requires="v">
                <p:oleObj name="Equation" r:id="rId7" imgW="164880" imgH="228600" progId="Equation.DSMT4">
                  <p:embed/>
                </p:oleObj>
              </mc:Choice>
              <mc:Fallback>
                <p:oleObj name="Equation" r:id="rId7" imgW="164880" imgH="22860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40097" y="2457084"/>
                        <a:ext cx="2952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22400"/>
            <a:ext cx="8229600" cy="1143000"/>
          </a:xfrm>
        </p:spPr>
        <p:txBody>
          <a:bodyPr/>
          <a:lstStyle/>
          <a:p>
            <a:r>
              <a:rPr lang="el-GR" dirty="0"/>
              <a:t>Μέθοδος της τέμνουσας</a:t>
            </a:r>
          </a:p>
        </p:txBody>
      </p:sp>
      <p:pic>
        <p:nvPicPr>
          <p:cNvPr id="361474" name="Picture 2"/>
          <p:cNvPicPr>
            <a:picLocks noChangeAspect="1" noChangeArrowheads="1"/>
          </p:cNvPicPr>
          <p:nvPr/>
        </p:nvPicPr>
        <p:blipFill>
          <a:blip r:embed="rId3" cstate="print"/>
          <a:srcRect/>
          <a:stretch>
            <a:fillRect/>
          </a:stretch>
        </p:blipFill>
        <p:spPr bwMode="auto">
          <a:xfrm>
            <a:off x="1447800" y="1347759"/>
            <a:ext cx="6248400" cy="4791075"/>
          </a:xfrm>
          <a:prstGeom prst="rect">
            <a:avLst/>
          </a:prstGeom>
          <a:noFill/>
          <a:ln w="9525">
            <a:noFill/>
            <a:miter lim="800000"/>
            <a:headEnd/>
            <a:tailEnd/>
          </a:ln>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Μέθοδος της τέμνουσας</a:t>
            </a:r>
          </a:p>
        </p:txBody>
      </p:sp>
      <p:sp>
        <p:nvSpPr>
          <p:cNvPr id="3" name="2 - Θέση περιεχομένου"/>
          <p:cNvSpPr>
            <a:spLocks noGrp="1"/>
          </p:cNvSpPr>
          <p:nvPr>
            <p:ph idx="1"/>
          </p:nvPr>
        </p:nvSpPr>
        <p:spPr/>
        <p:txBody>
          <a:bodyPr>
            <a:normAutofit fontScale="62500" lnSpcReduction="20000"/>
          </a:bodyPr>
          <a:lstStyle/>
          <a:p>
            <a:pPr>
              <a:lnSpc>
                <a:spcPct val="120000"/>
              </a:lnSpc>
              <a:spcBef>
                <a:spcPts val="600"/>
              </a:spcBef>
              <a:buNone/>
            </a:pPr>
            <a:r>
              <a:rPr lang="el-GR" sz="2900" b="1" dirty="0"/>
              <a:t>Παρατήρηση</a:t>
            </a:r>
            <a:r>
              <a:rPr lang="el-GR" sz="2900" dirty="0"/>
              <a:t> </a:t>
            </a:r>
          </a:p>
          <a:p>
            <a:pPr>
              <a:lnSpc>
                <a:spcPct val="120000"/>
              </a:lnSpc>
              <a:spcBef>
                <a:spcPts val="600"/>
              </a:spcBef>
            </a:pPr>
            <a:r>
              <a:rPr lang="el-GR" sz="2900" dirty="0"/>
              <a:t>Η μέθοδος της τέμνουσας έχει προβλήματα σύγκλισης ανάλογα με εκείνα της μεθόδου των </a:t>
            </a:r>
            <a:r>
              <a:rPr lang="en-US" sz="2900" dirty="0"/>
              <a:t>Newton-</a:t>
            </a:r>
            <a:r>
              <a:rPr lang="en-US" sz="2900" dirty="0" err="1"/>
              <a:t>Raphson</a:t>
            </a:r>
            <a:r>
              <a:rPr lang="en-US" sz="2900" dirty="0"/>
              <a:t>. </a:t>
            </a:r>
          </a:p>
          <a:p>
            <a:pPr>
              <a:lnSpc>
                <a:spcPct val="120000"/>
              </a:lnSpc>
              <a:spcBef>
                <a:spcPts val="1400"/>
              </a:spcBef>
            </a:pPr>
            <a:r>
              <a:rPr lang="el-GR" sz="2900" dirty="0"/>
              <a:t>Η ταχύτητά της είναι αρκετά καλή σε σχέση με αυτήν της μεθόδου της διχοτόμησης, αλλά μικρότερη</a:t>
            </a:r>
            <a:r>
              <a:rPr lang="en-US" sz="2900" dirty="0"/>
              <a:t> </a:t>
            </a:r>
            <a:r>
              <a:rPr lang="el-GR" sz="2900" dirty="0"/>
              <a:t>από αυτήν της </a:t>
            </a:r>
            <a:r>
              <a:rPr lang="en-US" sz="2900" dirty="0"/>
              <a:t>Newton-</a:t>
            </a:r>
            <a:r>
              <a:rPr lang="en-US" sz="2900" dirty="0" err="1"/>
              <a:t>Raphson</a:t>
            </a:r>
            <a:r>
              <a:rPr lang="en-US" sz="2900" dirty="0"/>
              <a:t>.</a:t>
            </a:r>
          </a:p>
          <a:p>
            <a:pPr>
              <a:lnSpc>
                <a:spcPct val="120000"/>
              </a:lnSpc>
              <a:spcBef>
                <a:spcPts val="1400"/>
              </a:spcBef>
            </a:pPr>
            <a:r>
              <a:rPr lang="el-GR" sz="2900" dirty="0"/>
              <a:t>Στην πράξη εφαρμόζεται συχνότερα από ότι εφαρμόζεται η μέθοδος των </a:t>
            </a:r>
            <a:r>
              <a:rPr lang="en-US" sz="2900" dirty="0"/>
              <a:t>Newton-</a:t>
            </a:r>
            <a:r>
              <a:rPr lang="en-US" sz="2900" dirty="0" err="1"/>
              <a:t>Raphson</a:t>
            </a:r>
            <a:r>
              <a:rPr lang="en-US" sz="2900" dirty="0"/>
              <a:t>, </a:t>
            </a:r>
            <a:r>
              <a:rPr lang="el-GR" sz="2900" dirty="0"/>
              <a:t>επειδή απαιτεί μόνο τη συνάρτηση     </a:t>
            </a:r>
            <a:r>
              <a:rPr lang="el-GR" sz="2900" dirty="0">
                <a:solidFill>
                  <a:schemeClr val="bg1"/>
                </a:solidFill>
              </a:rPr>
              <a:t>.</a:t>
            </a:r>
            <a:r>
              <a:rPr lang="el-GR" sz="2900" dirty="0"/>
              <a:t> και όχι την παράγωγο </a:t>
            </a:r>
          </a:p>
          <a:p>
            <a:pPr>
              <a:lnSpc>
                <a:spcPct val="120000"/>
              </a:lnSpc>
              <a:spcBef>
                <a:spcPts val="1400"/>
              </a:spcBef>
            </a:pPr>
            <a:r>
              <a:rPr lang="el-GR" sz="2900" dirty="0"/>
              <a:t>Το ποια από τις δύο μεθόδους είναι συνολικά οικονομικότερη καθορίζεται από το κόστος υπολογισμού της        σε σχέση με το κόστος υπολογισμού της</a:t>
            </a:r>
          </a:p>
          <a:p>
            <a:pPr lvl="1">
              <a:lnSpc>
                <a:spcPct val="120000"/>
              </a:lnSpc>
              <a:spcBef>
                <a:spcPts val="1400"/>
              </a:spcBef>
            </a:pPr>
            <a:r>
              <a:rPr lang="el-GR" sz="2900" dirty="0"/>
              <a:t>Αν το κόστος είναι ίδιο, τότε η μέθοδος της τέμνουσας είναι συνολικά πιο οικονομική.</a:t>
            </a:r>
          </a:p>
          <a:p>
            <a:pPr>
              <a:lnSpc>
                <a:spcPct val="120000"/>
              </a:lnSpc>
              <a:spcBef>
                <a:spcPts val="1400"/>
              </a:spcBef>
            </a:pPr>
            <a:r>
              <a:rPr lang="el-GR" sz="2900" dirty="0"/>
              <a:t>Στη συνέχεια θα αναφερθούμε σε μερικές τροποποιήσεις της μεθόδου της τέμνουσας.</a:t>
            </a:r>
          </a:p>
          <a:p>
            <a:endParaRPr lang="el-GR" dirty="0"/>
          </a:p>
        </p:txBody>
      </p:sp>
      <p:graphicFrame>
        <p:nvGraphicFramePr>
          <p:cNvPr id="331777" name="Object 1"/>
          <p:cNvGraphicFramePr>
            <a:graphicFrameLocks noChangeAspect="1"/>
          </p:cNvGraphicFramePr>
          <p:nvPr/>
        </p:nvGraphicFramePr>
        <p:xfrm>
          <a:off x="5151449" y="3561117"/>
          <a:ext cx="223837" cy="298450"/>
        </p:xfrm>
        <a:graphic>
          <a:graphicData uri="http://schemas.openxmlformats.org/presentationml/2006/ole">
            <mc:AlternateContent xmlns:mc="http://schemas.openxmlformats.org/markup-compatibility/2006">
              <mc:Choice xmlns:v="urn:schemas-microsoft-com:vml" Requires="v">
                <p:oleObj name="Equation" r:id="rId3" imgW="152280" imgH="203040" progId="Equation.DSMT4">
                  <p:embed/>
                </p:oleObj>
              </mc:Choice>
              <mc:Fallback>
                <p:oleObj name="Equation" r:id="rId3" imgW="152280" imgH="20304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1449" y="3561117"/>
                        <a:ext cx="223837"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1778" name="Object 2"/>
          <p:cNvGraphicFramePr>
            <a:graphicFrameLocks noChangeAspect="1"/>
          </p:cNvGraphicFramePr>
          <p:nvPr/>
        </p:nvGraphicFramePr>
        <p:xfrm>
          <a:off x="7494455" y="3547182"/>
          <a:ext cx="315913" cy="298450"/>
        </p:xfrm>
        <a:graphic>
          <a:graphicData uri="http://schemas.openxmlformats.org/presentationml/2006/ole">
            <mc:AlternateContent xmlns:mc="http://schemas.openxmlformats.org/markup-compatibility/2006">
              <mc:Choice xmlns:v="urn:schemas-microsoft-com:vml" Requires="v">
                <p:oleObj name="Equation" r:id="rId5" imgW="215640" imgH="203040" progId="Equation.DSMT4">
                  <p:embed/>
                </p:oleObj>
              </mc:Choice>
              <mc:Fallback>
                <p:oleObj name="Equation" r:id="rId5" imgW="215640" imgH="20304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94455" y="3547182"/>
                        <a:ext cx="315913"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1779" name="Object 3"/>
          <p:cNvGraphicFramePr>
            <a:graphicFrameLocks noChangeAspect="1"/>
          </p:cNvGraphicFramePr>
          <p:nvPr/>
        </p:nvGraphicFramePr>
        <p:xfrm>
          <a:off x="3268649" y="4268799"/>
          <a:ext cx="280987" cy="300038"/>
        </p:xfrm>
        <a:graphic>
          <a:graphicData uri="http://schemas.openxmlformats.org/presentationml/2006/ole">
            <mc:AlternateContent xmlns:mc="http://schemas.openxmlformats.org/markup-compatibility/2006">
              <mc:Choice xmlns:v="urn:schemas-microsoft-com:vml" Requires="v">
                <p:oleObj name="Equation" r:id="rId7" imgW="190440" imgH="203040" progId="Equation.DSMT4">
                  <p:embed/>
                </p:oleObj>
              </mc:Choice>
              <mc:Fallback>
                <p:oleObj name="Equation" r:id="rId7" imgW="190440" imgH="20304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68649" y="4268799"/>
                        <a:ext cx="280987"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1780" name="Object 4"/>
          <p:cNvGraphicFramePr>
            <a:graphicFrameLocks noChangeAspect="1"/>
          </p:cNvGraphicFramePr>
          <p:nvPr/>
        </p:nvGraphicFramePr>
        <p:xfrm>
          <a:off x="7413667" y="4268799"/>
          <a:ext cx="261938" cy="298450"/>
        </p:xfrm>
        <a:graphic>
          <a:graphicData uri="http://schemas.openxmlformats.org/presentationml/2006/ole">
            <mc:AlternateContent xmlns:mc="http://schemas.openxmlformats.org/markup-compatibility/2006">
              <mc:Choice xmlns:v="urn:schemas-microsoft-com:vml" Requires="v">
                <p:oleObj name="Equation" r:id="rId9" imgW="177480" imgH="203040" progId="Equation.DSMT4">
                  <p:embed/>
                </p:oleObj>
              </mc:Choice>
              <mc:Fallback>
                <p:oleObj name="Equation" r:id="rId9" imgW="177480" imgH="20304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13667" y="4268799"/>
                        <a:ext cx="261938"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chor="t" anchorCtr="0"/>
          <a:lstStyle/>
          <a:p>
            <a:r>
              <a:rPr lang="el-GR" dirty="0"/>
              <a:t>Μέθοδος της τέμνουσας</a:t>
            </a:r>
          </a:p>
        </p:txBody>
      </p:sp>
      <p:sp>
        <p:nvSpPr>
          <p:cNvPr id="3" name="2 - Θέση περιεχομένου"/>
          <p:cNvSpPr>
            <a:spLocks noGrp="1"/>
          </p:cNvSpPr>
          <p:nvPr>
            <p:ph sz="half" idx="1"/>
          </p:nvPr>
        </p:nvSpPr>
        <p:spPr>
          <a:xfrm>
            <a:off x="457199" y="1019142"/>
            <a:ext cx="5100652" cy="5151258"/>
          </a:xfrm>
        </p:spPr>
        <p:txBody>
          <a:bodyPr>
            <a:normAutofit lnSpcReduction="10000"/>
          </a:bodyPr>
          <a:lstStyle/>
          <a:p>
            <a:pPr>
              <a:buNone/>
            </a:pPr>
            <a:r>
              <a:rPr lang="el-GR" sz="1800" b="1" dirty="0"/>
              <a:t>Μέθοδος της εσφαλμένης θέσης</a:t>
            </a:r>
          </a:p>
          <a:p>
            <a:pPr marL="180975" indent="-180975">
              <a:spcBef>
                <a:spcPts val="800"/>
              </a:spcBef>
            </a:pPr>
            <a:r>
              <a:rPr lang="el-GR" sz="1800" dirty="0"/>
              <a:t>Σύμφωνα με τη μέθοδο αυτή, πρώτα επιλέγονται οι αρχικές προσεγγίσεις                  ώστε να ισχύει </a:t>
            </a:r>
            <a:r>
              <a:rPr lang="el-GR" sz="1800" dirty="0">
                <a:solidFill>
                  <a:schemeClr val="bg1"/>
                </a:solidFill>
              </a:rPr>
              <a:t>…</a:t>
            </a:r>
            <a:r>
              <a:rPr lang="el-GR" sz="1800" dirty="0"/>
              <a:t>              </a:t>
            </a:r>
          </a:p>
          <a:p>
            <a:pPr marL="180975" indent="-180975">
              <a:spcBef>
                <a:spcPts val="800"/>
              </a:spcBef>
            </a:pPr>
            <a:r>
              <a:rPr lang="el-GR" sz="1800" dirty="0"/>
              <a:t>Στη συνέχεια, η προσέγγιση       υπολογίζεται όπως και στη μέθοδο της τέμνουσας.</a:t>
            </a:r>
          </a:p>
          <a:p>
            <a:pPr marL="180975" indent="-180975">
              <a:spcBef>
                <a:spcPts val="800"/>
              </a:spcBef>
            </a:pPr>
            <a:r>
              <a:rPr lang="el-GR" sz="1800" dirty="0"/>
              <a:t>Για τον υπολογισμό του        ελέγχεται το        γινόμενο  </a:t>
            </a:r>
          </a:p>
          <a:p>
            <a:pPr marL="180975" indent="-180975">
              <a:spcBef>
                <a:spcPts val="800"/>
              </a:spcBef>
            </a:pPr>
            <a:r>
              <a:rPr lang="el-GR" sz="1800" dirty="0"/>
              <a:t>Εάν το γινόμενο είναι αρνητικό, τότε ως επιλέγεται το σημείο τομής της ευθείας που διέρχεται από τα σημεία                                              	       με τον     </a:t>
            </a:r>
            <a:r>
              <a:rPr lang="en-US" sz="1800" dirty="0"/>
              <a:t>-</a:t>
            </a:r>
            <a:r>
              <a:rPr lang="el-GR" sz="1800" dirty="0"/>
              <a:t>άξονα.</a:t>
            </a:r>
          </a:p>
          <a:p>
            <a:pPr marL="180975" indent="-180975">
              <a:spcBef>
                <a:spcPts val="800"/>
              </a:spcBef>
            </a:pPr>
            <a:r>
              <a:rPr lang="el-GR" sz="1800" dirty="0"/>
              <a:t>Διαφορετικά, επιλέγεται για       το σημείο τομής της ευθείας, που διέρχεται από τα σημεία                       			με τον     -άξονα και εναλλάσσονται οι δείκτες των </a:t>
            </a:r>
          </a:p>
          <a:p>
            <a:pPr marL="180975" indent="-180975">
              <a:spcBef>
                <a:spcPts val="800"/>
              </a:spcBef>
            </a:pPr>
            <a:r>
              <a:rPr lang="el-GR" sz="1800" dirty="0"/>
              <a:t>Η διαδικασία αυτή επαναλαμβάνεται μέχρι να βρεθεί η προσέγγιση       της λύσης</a:t>
            </a:r>
          </a:p>
        </p:txBody>
      </p:sp>
      <p:pic>
        <p:nvPicPr>
          <p:cNvPr id="330754" name="Picture 2"/>
          <p:cNvPicPr>
            <a:picLocks noChangeAspect="1" noChangeArrowheads="1"/>
          </p:cNvPicPr>
          <p:nvPr/>
        </p:nvPicPr>
        <p:blipFill rotWithShape="1">
          <a:blip r:embed="rId3" cstate="print"/>
          <a:srcRect l="1672"/>
          <a:stretch/>
        </p:blipFill>
        <p:spPr bwMode="auto">
          <a:xfrm>
            <a:off x="5334910" y="1676376"/>
            <a:ext cx="3773594" cy="3448393"/>
          </a:xfrm>
          <a:prstGeom prst="rect">
            <a:avLst/>
          </a:prstGeom>
        </p:spPr>
      </p:pic>
      <p:graphicFrame>
        <p:nvGraphicFramePr>
          <p:cNvPr id="330755" name="Object 3"/>
          <p:cNvGraphicFramePr>
            <a:graphicFrameLocks noChangeAspect="1"/>
          </p:cNvGraphicFramePr>
          <p:nvPr/>
        </p:nvGraphicFramePr>
        <p:xfrm>
          <a:off x="3013230" y="1620636"/>
          <a:ext cx="874713" cy="334963"/>
        </p:xfrm>
        <a:graphic>
          <a:graphicData uri="http://schemas.openxmlformats.org/presentationml/2006/ole">
            <mc:AlternateContent xmlns:mc="http://schemas.openxmlformats.org/markup-compatibility/2006">
              <mc:Choice xmlns:v="urn:schemas-microsoft-com:vml" Requires="v">
                <p:oleObj name="Equation" r:id="rId4" imgW="596880" imgH="228600" progId="Equation.DSMT4">
                  <p:embed/>
                </p:oleObj>
              </mc:Choice>
              <mc:Fallback>
                <p:oleObj name="Equation" r:id="rId4" imgW="596880" imgH="2286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3230" y="1620636"/>
                        <a:ext cx="874713"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0757" name="Object 5"/>
          <p:cNvGraphicFramePr>
            <a:graphicFrameLocks noChangeAspect="1"/>
          </p:cNvGraphicFramePr>
          <p:nvPr/>
        </p:nvGraphicFramePr>
        <p:xfrm>
          <a:off x="718203" y="1845006"/>
          <a:ext cx="1554163" cy="374650"/>
        </p:xfrm>
        <a:graphic>
          <a:graphicData uri="http://schemas.openxmlformats.org/presentationml/2006/ole">
            <mc:AlternateContent xmlns:mc="http://schemas.openxmlformats.org/markup-compatibility/2006">
              <mc:Choice xmlns:v="urn:schemas-microsoft-com:vml" Requires="v">
                <p:oleObj name="Equation" r:id="rId6" imgW="1054080" imgH="253800" progId="Equation.DSMT4">
                  <p:embed/>
                </p:oleObj>
              </mc:Choice>
              <mc:Fallback>
                <p:oleObj name="Equation" r:id="rId6" imgW="1054080" imgH="2538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203" y="1845006"/>
                        <a:ext cx="1554163"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0758" name="Object 6"/>
          <p:cNvGraphicFramePr>
            <a:graphicFrameLocks noChangeAspect="1"/>
          </p:cNvGraphicFramePr>
          <p:nvPr/>
        </p:nvGraphicFramePr>
        <p:xfrm>
          <a:off x="3389476" y="2211905"/>
          <a:ext cx="244475" cy="338137"/>
        </p:xfrm>
        <a:graphic>
          <a:graphicData uri="http://schemas.openxmlformats.org/presentationml/2006/ole">
            <mc:AlternateContent xmlns:mc="http://schemas.openxmlformats.org/markup-compatibility/2006">
              <mc:Choice xmlns:v="urn:schemas-microsoft-com:vml" Requires="v">
                <p:oleObj name="Equation" r:id="rId8" imgW="164880" imgH="228600" progId="Equation.DSMT4">
                  <p:embed/>
                </p:oleObj>
              </mc:Choice>
              <mc:Fallback>
                <p:oleObj name="Equation" r:id="rId8" imgW="164880" imgH="2286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89476" y="2211905"/>
                        <a:ext cx="2444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0759" name="Object 7"/>
          <p:cNvGraphicFramePr>
            <a:graphicFrameLocks noChangeAspect="1"/>
          </p:cNvGraphicFramePr>
          <p:nvPr/>
        </p:nvGraphicFramePr>
        <p:xfrm>
          <a:off x="3001941" y="2813222"/>
          <a:ext cx="315913" cy="334963"/>
        </p:xfrm>
        <a:graphic>
          <a:graphicData uri="http://schemas.openxmlformats.org/presentationml/2006/ole">
            <mc:AlternateContent xmlns:mc="http://schemas.openxmlformats.org/markup-compatibility/2006">
              <mc:Choice xmlns:v="urn:schemas-microsoft-com:vml" Requires="v">
                <p:oleObj name="Equation" r:id="rId10" imgW="215640" imgH="228600" progId="Equation.DSMT4">
                  <p:embed/>
                </p:oleObj>
              </mc:Choice>
              <mc:Fallback>
                <p:oleObj name="Equation" r:id="rId10" imgW="215640" imgH="22860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01941" y="2813222"/>
                        <a:ext cx="315913"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0760" name="Object 8"/>
          <p:cNvGraphicFramePr>
            <a:graphicFrameLocks noChangeAspect="1"/>
          </p:cNvGraphicFramePr>
          <p:nvPr/>
        </p:nvGraphicFramePr>
        <p:xfrm>
          <a:off x="1614447" y="3044648"/>
          <a:ext cx="1252538" cy="373063"/>
        </p:xfrm>
        <a:graphic>
          <a:graphicData uri="http://schemas.openxmlformats.org/presentationml/2006/ole">
            <mc:AlternateContent xmlns:mc="http://schemas.openxmlformats.org/markup-compatibility/2006">
              <mc:Choice xmlns:v="urn:schemas-microsoft-com:vml" Requires="v">
                <p:oleObj name="Equation" r:id="rId12" imgW="850680" imgH="253800" progId="Equation.DSMT4">
                  <p:embed/>
                </p:oleObj>
              </mc:Choice>
              <mc:Fallback>
                <p:oleObj name="Equation" r:id="rId12" imgW="850680" imgH="25380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14447" y="3044648"/>
                        <a:ext cx="1252538" cy="37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0762" name="Object 10"/>
          <p:cNvGraphicFramePr>
            <a:graphicFrameLocks noChangeAspect="1"/>
          </p:cNvGraphicFramePr>
          <p:nvPr/>
        </p:nvGraphicFramePr>
        <p:xfrm>
          <a:off x="3099858" y="3882860"/>
          <a:ext cx="1401762" cy="374650"/>
        </p:xfrm>
        <a:graphic>
          <a:graphicData uri="http://schemas.openxmlformats.org/presentationml/2006/ole">
            <mc:AlternateContent xmlns:mc="http://schemas.openxmlformats.org/markup-compatibility/2006">
              <mc:Choice xmlns:v="urn:schemas-microsoft-com:vml" Requires="v">
                <p:oleObj name="Equation" r:id="rId14" imgW="952200" imgH="253800" progId="Equation.DSMT4">
                  <p:embed/>
                </p:oleObj>
              </mc:Choice>
              <mc:Fallback>
                <p:oleObj name="Equation" r:id="rId14" imgW="952200" imgH="253800" progId="Equation.DSMT4">
                  <p:embed/>
                  <p:pic>
                    <p:nvPicPr>
                      <p:cNvPr id="0"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99858" y="3882860"/>
                        <a:ext cx="1401762"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0763" name="Object 11"/>
          <p:cNvGraphicFramePr>
            <a:graphicFrameLocks noChangeAspect="1"/>
          </p:cNvGraphicFramePr>
          <p:nvPr/>
        </p:nvGraphicFramePr>
        <p:xfrm>
          <a:off x="701622" y="4124516"/>
          <a:ext cx="1068388" cy="374650"/>
        </p:xfrm>
        <a:graphic>
          <a:graphicData uri="http://schemas.openxmlformats.org/presentationml/2006/ole">
            <mc:AlternateContent xmlns:mc="http://schemas.openxmlformats.org/markup-compatibility/2006">
              <mc:Choice xmlns:v="urn:schemas-microsoft-com:vml" Requires="v">
                <p:oleObj name="Equation" r:id="rId16" imgW="723600" imgH="253800" progId="Equation.DSMT4">
                  <p:embed/>
                </p:oleObj>
              </mc:Choice>
              <mc:Fallback>
                <p:oleObj name="Equation" r:id="rId16" imgW="723600" imgH="253800" progId="Equation.DSMT4">
                  <p:embed/>
                  <p:pic>
                    <p:nvPicPr>
                      <p:cNvPr id="0" name="Picture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01622" y="4124516"/>
                        <a:ext cx="1068388"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0764" name="Object 12"/>
          <p:cNvGraphicFramePr>
            <a:graphicFrameLocks noChangeAspect="1"/>
          </p:cNvGraphicFramePr>
          <p:nvPr/>
        </p:nvGraphicFramePr>
        <p:xfrm>
          <a:off x="2485999" y="4219765"/>
          <a:ext cx="187325" cy="206375"/>
        </p:xfrm>
        <a:graphic>
          <a:graphicData uri="http://schemas.openxmlformats.org/presentationml/2006/ole">
            <mc:AlternateContent xmlns:mc="http://schemas.openxmlformats.org/markup-compatibility/2006">
              <mc:Choice xmlns:v="urn:schemas-microsoft-com:vml" Requires="v">
                <p:oleObj name="Equation" r:id="rId18" imgW="126720" imgH="139680" progId="Equation.DSMT4">
                  <p:embed/>
                </p:oleObj>
              </mc:Choice>
              <mc:Fallback>
                <p:oleObj name="Equation" r:id="rId18" imgW="126720" imgH="139680" progId="Equation.DSMT4">
                  <p:embed/>
                  <p:pic>
                    <p:nvPicPr>
                      <p:cNvPr id="0" name="Picture 1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485999" y="4219765"/>
                        <a:ext cx="187325" cy="20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0765" name="Object 13"/>
          <p:cNvGraphicFramePr>
            <a:graphicFrameLocks noChangeAspect="1"/>
          </p:cNvGraphicFramePr>
          <p:nvPr/>
        </p:nvGraphicFramePr>
        <p:xfrm>
          <a:off x="4513265" y="3397431"/>
          <a:ext cx="241300" cy="334962"/>
        </p:xfrm>
        <a:graphic>
          <a:graphicData uri="http://schemas.openxmlformats.org/presentationml/2006/ole">
            <mc:AlternateContent xmlns:mc="http://schemas.openxmlformats.org/markup-compatibility/2006">
              <mc:Choice xmlns:v="urn:schemas-microsoft-com:vml" Requires="v">
                <p:oleObj name="Equation" r:id="rId20" imgW="164880" imgH="228600" progId="Equation.DSMT4">
                  <p:embed/>
                </p:oleObj>
              </mc:Choice>
              <mc:Fallback>
                <p:oleObj name="Equation" r:id="rId20" imgW="164880" imgH="228600" progId="Equation.DSMT4">
                  <p:embed/>
                  <p:pic>
                    <p:nvPicPr>
                      <p:cNvPr id="0" name="Picture 1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513265" y="3397431"/>
                        <a:ext cx="241300" cy="33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0768" name="Object 16"/>
          <p:cNvGraphicFramePr>
            <a:graphicFrameLocks noChangeAspect="1"/>
          </p:cNvGraphicFramePr>
          <p:nvPr/>
        </p:nvGraphicFramePr>
        <p:xfrm>
          <a:off x="3431810" y="4495466"/>
          <a:ext cx="241300" cy="334963"/>
        </p:xfrm>
        <a:graphic>
          <a:graphicData uri="http://schemas.openxmlformats.org/presentationml/2006/ole">
            <mc:AlternateContent xmlns:mc="http://schemas.openxmlformats.org/markup-compatibility/2006">
              <mc:Choice xmlns:v="urn:schemas-microsoft-com:vml" Requires="v">
                <p:oleObj name="Equation" r:id="rId22" imgW="164880" imgH="228600" progId="Equation.DSMT4">
                  <p:embed/>
                </p:oleObj>
              </mc:Choice>
              <mc:Fallback>
                <p:oleObj name="Equation" r:id="rId22" imgW="164880" imgH="228600" progId="Equation.DSMT4">
                  <p:embed/>
                  <p:pic>
                    <p:nvPicPr>
                      <p:cNvPr id="0" name="Picture 1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431810" y="4495466"/>
                        <a:ext cx="241300"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0769" name="Object 17"/>
          <p:cNvGraphicFramePr>
            <a:graphicFrameLocks noChangeAspect="1"/>
          </p:cNvGraphicFramePr>
          <p:nvPr/>
        </p:nvGraphicFramePr>
        <p:xfrm>
          <a:off x="704268" y="4953026"/>
          <a:ext cx="2508250" cy="374650"/>
        </p:xfrm>
        <a:graphic>
          <a:graphicData uri="http://schemas.openxmlformats.org/presentationml/2006/ole">
            <mc:AlternateContent xmlns:mc="http://schemas.openxmlformats.org/markup-compatibility/2006">
              <mc:Choice xmlns:v="urn:schemas-microsoft-com:vml" Requires="v">
                <p:oleObj name="Equation" r:id="rId23" imgW="1701720" imgH="253800" progId="Equation.DSMT4">
                  <p:embed/>
                </p:oleObj>
              </mc:Choice>
              <mc:Fallback>
                <p:oleObj name="Equation" r:id="rId23" imgW="1701720" imgH="253800" progId="Equation.DSMT4">
                  <p:embed/>
                  <p:pic>
                    <p:nvPicPr>
                      <p:cNvPr id="0" name="Picture 1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04268" y="4953026"/>
                        <a:ext cx="250825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0771" name="Object 19"/>
          <p:cNvGraphicFramePr>
            <a:graphicFrameLocks noChangeAspect="1"/>
          </p:cNvGraphicFramePr>
          <p:nvPr/>
        </p:nvGraphicFramePr>
        <p:xfrm>
          <a:off x="3951279" y="5073499"/>
          <a:ext cx="187325" cy="206375"/>
        </p:xfrm>
        <a:graphic>
          <a:graphicData uri="http://schemas.openxmlformats.org/presentationml/2006/ole">
            <mc:AlternateContent xmlns:mc="http://schemas.openxmlformats.org/markup-compatibility/2006">
              <mc:Choice xmlns:v="urn:schemas-microsoft-com:vml" Requires="v">
                <p:oleObj name="Equation" r:id="rId25" imgW="126720" imgH="139680" progId="Equation.DSMT4">
                  <p:embed/>
                </p:oleObj>
              </mc:Choice>
              <mc:Fallback>
                <p:oleObj name="Equation" r:id="rId25" imgW="126720" imgH="139680" progId="Equation.DSMT4">
                  <p:embed/>
                  <p:pic>
                    <p:nvPicPr>
                      <p:cNvPr id="0" name="Picture 1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951279" y="5073499"/>
                        <a:ext cx="187325" cy="20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0772" name="Object 20"/>
          <p:cNvGraphicFramePr>
            <a:graphicFrameLocks noChangeAspect="1"/>
          </p:cNvGraphicFramePr>
          <p:nvPr/>
        </p:nvGraphicFramePr>
        <p:xfrm>
          <a:off x="3549636" y="5245658"/>
          <a:ext cx="857250" cy="334963"/>
        </p:xfrm>
        <a:graphic>
          <a:graphicData uri="http://schemas.openxmlformats.org/presentationml/2006/ole">
            <mc:AlternateContent xmlns:mc="http://schemas.openxmlformats.org/markup-compatibility/2006">
              <mc:Choice xmlns:v="urn:schemas-microsoft-com:vml" Requires="v">
                <p:oleObj name="Equation" r:id="rId26" imgW="583920" imgH="228600" progId="Equation.DSMT4">
                  <p:embed/>
                </p:oleObj>
              </mc:Choice>
              <mc:Fallback>
                <p:oleObj name="Equation" r:id="rId26" imgW="583920" imgH="228600" progId="Equation.DSMT4">
                  <p:embed/>
                  <p:pic>
                    <p:nvPicPr>
                      <p:cNvPr id="0" name="Picture 20"/>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549636" y="5245658"/>
                        <a:ext cx="857250"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0773" name="Object 21"/>
          <p:cNvGraphicFramePr>
            <a:graphicFrameLocks noChangeAspect="1"/>
          </p:cNvGraphicFramePr>
          <p:nvPr/>
        </p:nvGraphicFramePr>
        <p:xfrm>
          <a:off x="2743704" y="5820164"/>
          <a:ext cx="241300" cy="296863"/>
        </p:xfrm>
        <a:graphic>
          <a:graphicData uri="http://schemas.openxmlformats.org/presentationml/2006/ole">
            <mc:AlternateContent xmlns:mc="http://schemas.openxmlformats.org/markup-compatibility/2006">
              <mc:Choice xmlns:v="urn:schemas-microsoft-com:vml" Requires="v">
                <p:oleObj name="Equation" r:id="rId28" imgW="164880" imgH="203040" progId="Equation.DSMT4">
                  <p:embed/>
                </p:oleObj>
              </mc:Choice>
              <mc:Fallback>
                <p:oleObj name="Equation" r:id="rId28" imgW="164880" imgH="203040" progId="Equation.DSMT4">
                  <p:embed/>
                  <p:pic>
                    <p:nvPicPr>
                      <p:cNvPr id="0" name="Picture 21"/>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743704" y="5820164"/>
                        <a:ext cx="241300" cy="29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0774" name="Object 22"/>
          <p:cNvGraphicFramePr>
            <a:graphicFrameLocks noChangeAspect="1"/>
          </p:cNvGraphicFramePr>
          <p:nvPr/>
        </p:nvGraphicFramePr>
        <p:xfrm>
          <a:off x="4058172" y="5900950"/>
          <a:ext cx="204788" cy="204788"/>
        </p:xfrm>
        <a:graphic>
          <a:graphicData uri="http://schemas.openxmlformats.org/presentationml/2006/ole">
            <mc:AlternateContent xmlns:mc="http://schemas.openxmlformats.org/markup-compatibility/2006">
              <mc:Choice xmlns:v="urn:schemas-microsoft-com:vml" Requires="v">
                <p:oleObj name="Equation" r:id="rId30" imgW="139680" imgH="139680" progId="Equation.DSMT4">
                  <p:embed/>
                </p:oleObj>
              </mc:Choice>
              <mc:Fallback>
                <p:oleObj name="Equation" r:id="rId30" imgW="139680" imgH="139680" progId="Equation.DSMT4">
                  <p:embed/>
                  <p:pic>
                    <p:nvPicPr>
                      <p:cNvPr id="0" name="Picture 22"/>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058172" y="5900950"/>
                        <a:ext cx="204788" cy="20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Μέθοδος της τέμνουσας</a:t>
            </a:r>
          </a:p>
        </p:txBody>
      </p:sp>
      <p:sp>
        <p:nvSpPr>
          <p:cNvPr id="3" name="2 - Θέση περιεχομένου"/>
          <p:cNvSpPr>
            <a:spLocks noGrp="1"/>
          </p:cNvSpPr>
          <p:nvPr>
            <p:ph idx="1"/>
          </p:nvPr>
        </p:nvSpPr>
        <p:spPr>
          <a:xfrm>
            <a:off x="457200" y="1420784"/>
            <a:ext cx="8229600" cy="4783204"/>
          </a:xfrm>
        </p:spPr>
        <p:txBody>
          <a:bodyPr>
            <a:normAutofit fontScale="92500" lnSpcReduction="20000"/>
          </a:bodyPr>
          <a:lstStyle/>
          <a:p>
            <a:pPr>
              <a:buNone/>
            </a:pPr>
            <a:r>
              <a:rPr lang="el-GR" sz="2200" b="1" dirty="0"/>
              <a:t>Αλγόριθμος της μεθόδου της εσφαλμένης θέσης</a:t>
            </a:r>
          </a:p>
          <a:p>
            <a:pPr marL="0" indent="0">
              <a:lnSpc>
                <a:spcPct val="110000"/>
              </a:lnSpc>
              <a:spcBef>
                <a:spcPts val="1200"/>
              </a:spcBef>
              <a:buNone/>
            </a:pPr>
            <a:r>
              <a:rPr lang="el-GR" sz="2200" dirty="0"/>
              <a:t>Βήμα 1.  Είσοδος </a:t>
            </a:r>
          </a:p>
          <a:p>
            <a:pPr marL="0" indent="0">
              <a:lnSpc>
                <a:spcPct val="110000"/>
              </a:lnSpc>
              <a:spcBef>
                <a:spcPts val="1400"/>
              </a:spcBef>
              <a:buNone/>
            </a:pPr>
            <a:r>
              <a:rPr lang="el-GR" sz="2200" dirty="0"/>
              <a:t>Βήμα 2.  Θέσε                                                     και πήγαινε στο επόμενο βήμα.</a:t>
            </a:r>
          </a:p>
          <a:p>
            <a:pPr marL="0" indent="0">
              <a:lnSpc>
                <a:spcPct val="110000"/>
              </a:lnSpc>
              <a:spcBef>
                <a:spcPts val="1400"/>
              </a:spcBef>
              <a:buNone/>
            </a:pPr>
            <a:r>
              <a:rPr lang="el-GR" sz="2200" dirty="0"/>
              <a:t>Βήμα 3.  Αντικατάστησε το                      και πήγαινε στο επόμενο βήμα.</a:t>
            </a:r>
          </a:p>
          <a:p>
            <a:pPr marL="0" indent="0">
              <a:lnSpc>
                <a:spcPct val="110000"/>
              </a:lnSpc>
              <a:spcBef>
                <a:spcPts val="1400"/>
              </a:spcBef>
              <a:buNone/>
            </a:pPr>
            <a:r>
              <a:rPr lang="el-GR" sz="2200" dirty="0"/>
              <a:t>Βήμα 4.  Αν                   πήγαινε στο Βήμα 8, διαφορετικά θέσε                    		         και πήγαινε στο επόμενο βήμα.</a:t>
            </a:r>
          </a:p>
          <a:p>
            <a:pPr marL="0" indent="0">
              <a:lnSpc>
                <a:spcPct val="110000"/>
              </a:lnSpc>
              <a:spcBef>
                <a:spcPts val="1400"/>
              </a:spcBef>
              <a:buNone/>
            </a:pPr>
            <a:r>
              <a:rPr lang="el-GR" sz="2200" dirty="0"/>
              <a:t>Βήμα 5.  Αν                      πήγαινε στο Βήμα 8, διαφορετικά θέσε                     και πήγαινε στο επόμενο βήμα.</a:t>
            </a:r>
          </a:p>
          <a:p>
            <a:pPr marL="0" indent="0">
              <a:lnSpc>
                <a:spcPct val="110000"/>
              </a:lnSpc>
              <a:spcBef>
                <a:spcPts val="1400"/>
              </a:spcBef>
              <a:buNone/>
            </a:pPr>
            <a:r>
              <a:rPr lang="el-GR" sz="2200" dirty="0"/>
              <a:t>Βήμα 6.  Αν                   τότε θέσε                             και πήγαινε στο επόμενο βήμα.</a:t>
            </a:r>
          </a:p>
          <a:p>
            <a:pPr marL="0" indent="0">
              <a:lnSpc>
                <a:spcPct val="110000"/>
              </a:lnSpc>
              <a:spcBef>
                <a:spcPts val="1400"/>
              </a:spcBef>
              <a:buNone/>
            </a:pPr>
            <a:r>
              <a:rPr lang="el-GR" sz="2200" dirty="0"/>
              <a:t>Βήμα 7.  Θέσε                           και πήγαινε στο Βήμα 3.</a:t>
            </a:r>
          </a:p>
          <a:p>
            <a:pPr marL="0" indent="0">
              <a:lnSpc>
                <a:spcPct val="110000"/>
              </a:lnSpc>
              <a:spcBef>
                <a:spcPts val="1400"/>
              </a:spcBef>
              <a:buNone/>
            </a:pPr>
            <a:r>
              <a:rPr lang="el-GR" sz="2200" dirty="0"/>
              <a:t>Βήμα 8.  Έξοδος </a:t>
            </a:r>
          </a:p>
        </p:txBody>
      </p:sp>
      <p:graphicFrame>
        <p:nvGraphicFramePr>
          <p:cNvPr id="328705" name="Object 1"/>
          <p:cNvGraphicFramePr>
            <a:graphicFrameLocks noChangeAspect="1"/>
          </p:cNvGraphicFramePr>
          <p:nvPr/>
        </p:nvGraphicFramePr>
        <p:xfrm>
          <a:off x="2374550" y="1794558"/>
          <a:ext cx="2357437" cy="414338"/>
        </p:xfrm>
        <a:graphic>
          <a:graphicData uri="http://schemas.openxmlformats.org/presentationml/2006/ole">
            <mc:AlternateContent xmlns:mc="http://schemas.openxmlformats.org/markup-compatibility/2006">
              <mc:Choice xmlns:v="urn:schemas-microsoft-com:vml" Requires="v">
                <p:oleObj name="Equation" r:id="rId3" imgW="1447560" imgH="253800" progId="Equation.DSMT4">
                  <p:embed/>
                </p:oleObj>
              </mc:Choice>
              <mc:Fallback>
                <p:oleObj name="Equation" r:id="rId3" imgW="1447560" imgH="2538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4550" y="1794558"/>
                        <a:ext cx="2357437"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8707" name="Object 3"/>
          <p:cNvGraphicFramePr>
            <a:graphicFrameLocks noChangeAspect="1"/>
          </p:cNvGraphicFramePr>
          <p:nvPr/>
        </p:nvGraphicFramePr>
        <p:xfrm>
          <a:off x="2076102" y="2261824"/>
          <a:ext cx="2874963" cy="414338"/>
        </p:xfrm>
        <a:graphic>
          <a:graphicData uri="http://schemas.openxmlformats.org/presentationml/2006/ole">
            <mc:AlternateContent xmlns:mc="http://schemas.openxmlformats.org/markup-compatibility/2006">
              <mc:Choice xmlns:v="urn:schemas-microsoft-com:vml" Requires="v">
                <p:oleObj name="Equation" r:id="rId5" imgW="1765080" imgH="253800" progId="Equation.DSMT4">
                  <p:embed/>
                </p:oleObj>
              </mc:Choice>
              <mc:Fallback>
                <p:oleObj name="Equation" r:id="rId5" imgW="1765080" imgH="253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6102" y="2261824"/>
                        <a:ext cx="2874963"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8708" name="Object 4"/>
          <p:cNvGraphicFramePr>
            <a:graphicFrameLocks noChangeAspect="1"/>
          </p:cNvGraphicFramePr>
          <p:nvPr/>
        </p:nvGraphicFramePr>
        <p:xfrm>
          <a:off x="3385783" y="2757831"/>
          <a:ext cx="1082675" cy="292100"/>
        </p:xfrm>
        <a:graphic>
          <a:graphicData uri="http://schemas.openxmlformats.org/presentationml/2006/ole">
            <mc:AlternateContent xmlns:mc="http://schemas.openxmlformats.org/markup-compatibility/2006">
              <mc:Choice xmlns:v="urn:schemas-microsoft-com:vml" Requires="v">
                <p:oleObj name="Equation" r:id="rId7" imgW="660240" imgH="177480" progId="Equation.DSMT4">
                  <p:embed/>
                </p:oleObj>
              </mc:Choice>
              <mc:Fallback>
                <p:oleObj name="Equation" r:id="rId7" imgW="660240" imgH="1774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85783" y="2757831"/>
                        <a:ext cx="1082675"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8709" name="Object 5"/>
          <p:cNvGraphicFramePr>
            <a:graphicFrameLocks noChangeAspect="1"/>
          </p:cNvGraphicFramePr>
          <p:nvPr/>
        </p:nvGraphicFramePr>
        <p:xfrm>
          <a:off x="1803376" y="3195987"/>
          <a:ext cx="979487" cy="312737"/>
        </p:xfrm>
        <a:graphic>
          <a:graphicData uri="http://schemas.openxmlformats.org/presentationml/2006/ole">
            <mc:AlternateContent xmlns:mc="http://schemas.openxmlformats.org/markup-compatibility/2006">
              <mc:Choice xmlns:v="urn:schemas-microsoft-com:vml" Requires="v">
                <p:oleObj name="Equation" r:id="rId9" imgW="596880" imgH="190440" progId="Equation.DSMT4">
                  <p:embed/>
                </p:oleObj>
              </mc:Choice>
              <mc:Fallback>
                <p:oleObj name="Equation" r:id="rId9" imgW="596880" imgH="19044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03376" y="3195987"/>
                        <a:ext cx="979487" cy="31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8710" name="Object 6"/>
          <p:cNvGraphicFramePr>
            <a:graphicFrameLocks noChangeAspect="1"/>
          </p:cNvGraphicFramePr>
          <p:nvPr/>
        </p:nvGraphicFramePr>
        <p:xfrm>
          <a:off x="6934243" y="3170763"/>
          <a:ext cx="814388" cy="376238"/>
        </p:xfrm>
        <a:graphic>
          <a:graphicData uri="http://schemas.openxmlformats.org/presentationml/2006/ole">
            <mc:AlternateContent xmlns:mc="http://schemas.openxmlformats.org/markup-compatibility/2006">
              <mc:Choice xmlns:v="urn:schemas-microsoft-com:vml" Requires="v">
                <p:oleObj name="Equation" r:id="rId11" imgW="495000" imgH="228600" progId="Equation.DSMT4">
                  <p:embed/>
                </p:oleObj>
              </mc:Choice>
              <mc:Fallback>
                <p:oleObj name="Equation" r:id="rId11" imgW="495000" imgH="2286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34243" y="3170763"/>
                        <a:ext cx="814388"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8711" name="Object 7"/>
          <p:cNvGraphicFramePr>
            <a:graphicFrameLocks noChangeAspect="1"/>
          </p:cNvGraphicFramePr>
          <p:nvPr/>
        </p:nvGraphicFramePr>
        <p:xfrm>
          <a:off x="1801790" y="3867156"/>
          <a:ext cx="1127125" cy="417512"/>
        </p:xfrm>
        <a:graphic>
          <a:graphicData uri="http://schemas.openxmlformats.org/presentationml/2006/ole">
            <mc:AlternateContent xmlns:mc="http://schemas.openxmlformats.org/markup-compatibility/2006">
              <mc:Choice xmlns:v="urn:schemas-microsoft-com:vml" Requires="v">
                <p:oleObj name="Equation" r:id="rId13" imgW="685800" imgH="253800" progId="Equation.DSMT4">
                  <p:embed/>
                </p:oleObj>
              </mc:Choice>
              <mc:Fallback>
                <p:oleObj name="Equation" r:id="rId13" imgW="685800" imgH="25380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01790" y="3867156"/>
                        <a:ext cx="1127125" cy="41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8712" name="Object 8"/>
          <p:cNvGraphicFramePr>
            <a:graphicFrameLocks noChangeAspect="1"/>
          </p:cNvGraphicFramePr>
          <p:nvPr/>
        </p:nvGraphicFramePr>
        <p:xfrm>
          <a:off x="7098997" y="3867156"/>
          <a:ext cx="1065212" cy="417513"/>
        </p:xfrm>
        <a:graphic>
          <a:graphicData uri="http://schemas.openxmlformats.org/presentationml/2006/ole">
            <mc:AlternateContent xmlns:mc="http://schemas.openxmlformats.org/markup-compatibility/2006">
              <mc:Choice xmlns:v="urn:schemas-microsoft-com:vml" Requires="v">
                <p:oleObj name="Equation" r:id="rId15" imgW="647640" imgH="253800" progId="Equation.DSMT4">
                  <p:embed/>
                </p:oleObj>
              </mc:Choice>
              <mc:Fallback>
                <p:oleObj name="Equation" r:id="rId15" imgW="647640" imgH="25380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98997" y="3867156"/>
                        <a:ext cx="1065212"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8713" name="Object 9"/>
          <p:cNvGraphicFramePr>
            <a:graphicFrameLocks noChangeAspect="1"/>
          </p:cNvGraphicFramePr>
          <p:nvPr/>
        </p:nvGraphicFramePr>
        <p:xfrm>
          <a:off x="1806197" y="4619994"/>
          <a:ext cx="917575" cy="374650"/>
        </p:xfrm>
        <a:graphic>
          <a:graphicData uri="http://schemas.openxmlformats.org/presentationml/2006/ole">
            <mc:AlternateContent xmlns:mc="http://schemas.openxmlformats.org/markup-compatibility/2006">
              <mc:Choice xmlns:v="urn:schemas-microsoft-com:vml" Requires="v">
                <p:oleObj name="Equation" r:id="rId17" imgW="558720" imgH="228600" progId="Equation.DSMT4">
                  <p:embed/>
                </p:oleObj>
              </mc:Choice>
              <mc:Fallback>
                <p:oleObj name="Equation" r:id="rId17" imgW="558720" imgH="22860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806197" y="4619994"/>
                        <a:ext cx="917575"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8714" name="Object 10"/>
          <p:cNvGraphicFramePr>
            <a:graphicFrameLocks noChangeAspect="1"/>
          </p:cNvGraphicFramePr>
          <p:nvPr/>
        </p:nvGraphicFramePr>
        <p:xfrm>
          <a:off x="3912120" y="4613120"/>
          <a:ext cx="1474787" cy="374650"/>
        </p:xfrm>
        <a:graphic>
          <a:graphicData uri="http://schemas.openxmlformats.org/presentationml/2006/ole">
            <mc:AlternateContent xmlns:mc="http://schemas.openxmlformats.org/markup-compatibility/2006">
              <mc:Choice xmlns:v="urn:schemas-microsoft-com:vml" Requires="v">
                <p:oleObj name="Equation" r:id="rId19" imgW="901440" imgH="228600" progId="Equation.DSMT4">
                  <p:embed/>
                </p:oleObj>
              </mc:Choice>
              <mc:Fallback>
                <p:oleObj name="Equation" r:id="rId19" imgW="901440" imgH="228600" progId="Equation.DSMT4">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912120" y="4613120"/>
                        <a:ext cx="1474787"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8715" name="Object 11"/>
          <p:cNvGraphicFramePr>
            <a:graphicFrameLocks noChangeAspect="1"/>
          </p:cNvGraphicFramePr>
          <p:nvPr/>
        </p:nvGraphicFramePr>
        <p:xfrm>
          <a:off x="2102011" y="5361543"/>
          <a:ext cx="1349375" cy="374650"/>
        </p:xfrm>
        <a:graphic>
          <a:graphicData uri="http://schemas.openxmlformats.org/presentationml/2006/ole">
            <mc:AlternateContent xmlns:mc="http://schemas.openxmlformats.org/markup-compatibility/2006">
              <mc:Choice xmlns:v="urn:schemas-microsoft-com:vml" Requires="v">
                <p:oleObj name="Equation" r:id="rId21" imgW="825480" imgH="228600" progId="Equation.DSMT4">
                  <p:embed/>
                </p:oleObj>
              </mc:Choice>
              <mc:Fallback>
                <p:oleObj name="Equation" r:id="rId21" imgW="825480" imgH="228600" progId="Equation.DSMT4">
                  <p:embed/>
                  <p:pic>
                    <p:nvPicPr>
                      <p:cNvPr id="0" name="Picture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102011" y="5361543"/>
                        <a:ext cx="1349375"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8716" name="Object 12"/>
          <p:cNvGraphicFramePr>
            <a:graphicFrameLocks noChangeAspect="1"/>
          </p:cNvGraphicFramePr>
          <p:nvPr/>
        </p:nvGraphicFramePr>
        <p:xfrm>
          <a:off x="2271681" y="5786476"/>
          <a:ext cx="1482725" cy="417512"/>
        </p:xfrm>
        <a:graphic>
          <a:graphicData uri="http://schemas.openxmlformats.org/presentationml/2006/ole">
            <mc:AlternateContent xmlns:mc="http://schemas.openxmlformats.org/markup-compatibility/2006">
              <mc:Choice xmlns:v="urn:schemas-microsoft-com:vml" Requires="v">
                <p:oleObj name="Equation" r:id="rId23" imgW="901440" imgH="253800" progId="Equation.DSMT4">
                  <p:embed/>
                </p:oleObj>
              </mc:Choice>
              <mc:Fallback>
                <p:oleObj name="Equation" r:id="rId23" imgW="901440" imgH="253800" progId="Equation.DSMT4">
                  <p:embed/>
                  <p:pic>
                    <p:nvPicPr>
                      <p:cNvPr id="0" name="Picture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271681" y="5786476"/>
                        <a:ext cx="1482725" cy="41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8717" name="Object 13"/>
          <p:cNvGraphicFramePr>
            <a:graphicFrameLocks noChangeAspect="1"/>
          </p:cNvGraphicFramePr>
          <p:nvPr>
            <p:extLst>
              <p:ext uri="{D42A27DB-BD31-4B8C-83A1-F6EECF244321}">
                <p14:modId xmlns:p14="http://schemas.microsoft.com/office/powerpoint/2010/main" val="3172102542"/>
              </p:ext>
            </p:extLst>
          </p:nvPr>
        </p:nvGraphicFramePr>
        <p:xfrm>
          <a:off x="568920" y="3454400"/>
          <a:ext cx="2274888" cy="417513"/>
        </p:xfrm>
        <a:graphic>
          <a:graphicData uri="http://schemas.openxmlformats.org/presentationml/2006/ole">
            <mc:AlternateContent xmlns:mc="http://schemas.openxmlformats.org/markup-compatibility/2006">
              <mc:Choice xmlns:v="urn:schemas-microsoft-com:vml" Requires="v">
                <p:oleObj name="Equation" r:id="rId25" imgW="1384200" imgH="253800" progId="Equation.DSMT4">
                  <p:embed/>
                </p:oleObj>
              </mc:Choice>
              <mc:Fallback>
                <p:oleObj name="Equation" r:id="rId25" imgW="1384200" imgH="253800" progId="Equation.DSMT4">
                  <p:embed/>
                  <p:pic>
                    <p:nvPicPr>
                      <p:cNvPr id="0" name="Picture 13"/>
                      <p:cNvPicPr>
                        <a:picLocks noChangeAspect="1" noChangeArrowheads="1"/>
                      </p:cNvPicPr>
                      <p:nvPr/>
                    </p:nvPicPr>
                    <p:blipFill>
                      <a:blip r:embed="rId26"/>
                      <a:srcRect/>
                      <a:stretch>
                        <a:fillRect/>
                      </a:stretch>
                    </p:blipFill>
                    <p:spPr bwMode="auto">
                      <a:xfrm>
                        <a:off x="568920" y="3454400"/>
                        <a:ext cx="2274888"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Μέθοδος της τέμνουσας</a:t>
            </a:r>
          </a:p>
        </p:txBody>
      </p:sp>
      <p:sp>
        <p:nvSpPr>
          <p:cNvPr id="3" name="2 - Θέση περιεχομένου"/>
          <p:cNvSpPr>
            <a:spLocks noGrp="1"/>
          </p:cNvSpPr>
          <p:nvPr>
            <p:ph idx="1"/>
          </p:nvPr>
        </p:nvSpPr>
        <p:spPr/>
        <p:txBody>
          <a:bodyPr>
            <a:normAutofit/>
          </a:bodyPr>
          <a:lstStyle/>
          <a:p>
            <a:pPr marL="0" indent="0">
              <a:buNone/>
            </a:pPr>
            <a:r>
              <a:rPr lang="el-GR" sz="2200" b="1" dirty="0"/>
              <a:t>Εφαρμογή</a:t>
            </a:r>
            <a:r>
              <a:rPr lang="el-GR" sz="2200" dirty="0"/>
              <a:t>  </a:t>
            </a:r>
          </a:p>
          <a:p>
            <a:pPr marL="0" indent="0">
              <a:buNone/>
            </a:pPr>
            <a:r>
              <a:rPr lang="el-GR" sz="2200" dirty="0"/>
              <a:t>Θα εφαρμόσουμε τη μέθοδο της εσφαλμένης θέσης, για να προσεγγίσουμε τη λύση                                                της εξίσωσης 		           με ακρίβεια οκτώ δεκαδικών ψηφίων και θα συγκρίνουμε τα αποτελέσματα με τα αντίστοιχα αποτελέσματα των μεθόδων </a:t>
            </a:r>
            <a:r>
              <a:rPr lang="en-US" sz="2200" dirty="0"/>
              <a:t>Newton-</a:t>
            </a:r>
            <a:r>
              <a:rPr lang="en-US" sz="2200" dirty="0" err="1"/>
              <a:t>Raphson</a:t>
            </a:r>
            <a:r>
              <a:rPr lang="en-US" sz="2200" dirty="0"/>
              <a:t> </a:t>
            </a:r>
            <a:r>
              <a:rPr lang="el-GR" sz="2200" dirty="0"/>
              <a:t>και τέμνουσας. </a:t>
            </a:r>
          </a:p>
          <a:p>
            <a:pPr marL="0" indent="0">
              <a:spcBef>
                <a:spcPts val="1200"/>
              </a:spcBef>
              <a:buNone/>
            </a:pPr>
            <a:r>
              <a:rPr lang="el-GR" sz="2200" dirty="0"/>
              <a:t>Ως αρχική τιμή για τη μέθοδο </a:t>
            </a:r>
            <a:r>
              <a:rPr lang="en-US" sz="2200" dirty="0"/>
              <a:t>Newton-</a:t>
            </a:r>
            <a:r>
              <a:rPr lang="en-US" sz="2200" dirty="0" err="1"/>
              <a:t>Raphson</a:t>
            </a:r>
            <a:r>
              <a:rPr lang="el-GR" sz="2200" dirty="0"/>
              <a:t> θα χρησιμοποιήσουμε την                 ενώ για τις μεθόδους της τέμνουσας και της εσφαλμένης θέσης θα χρησιμοποιήσουμε τις αρχικές τιμές </a:t>
            </a:r>
          </a:p>
        </p:txBody>
      </p:sp>
      <p:graphicFrame>
        <p:nvGraphicFramePr>
          <p:cNvPr id="326657" name="Object 1"/>
          <p:cNvGraphicFramePr>
            <a:graphicFrameLocks noChangeAspect="1"/>
          </p:cNvGraphicFramePr>
          <p:nvPr/>
        </p:nvGraphicFramePr>
        <p:xfrm>
          <a:off x="3330558" y="2221425"/>
          <a:ext cx="2997200" cy="320675"/>
        </p:xfrm>
        <a:graphic>
          <a:graphicData uri="http://schemas.openxmlformats.org/presentationml/2006/ole">
            <mc:AlternateContent xmlns:mc="http://schemas.openxmlformats.org/markup-compatibility/2006">
              <mc:Choice xmlns:v="urn:schemas-microsoft-com:vml" Requires="v">
                <p:oleObj name="Equation" r:id="rId3" imgW="1663560" imgH="177480" progId="Equation.DSMT4">
                  <p:embed/>
                </p:oleObj>
              </mc:Choice>
              <mc:Fallback>
                <p:oleObj name="Equation" r:id="rId3" imgW="1663560" imgH="17748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0558" y="2221425"/>
                        <a:ext cx="29972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6658" name="Object 2"/>
          <p:cNvGraphicFramePr>
            <a:graphicFrameLocks noChangeAspect="1"/>
          </p:cNvGraphicFramePr>
          <p:nvPr/>
        </p:nvGraphicFramePr>
        <p:xfrm>
          <a:off x="519057" y="2504886"/>
          <a:ext cx="2468563" cy="457200"/>
        </p:xfrm>
        <a:graphic>
          <a:graphicData uri="http://schemas.openxmlformats.org/presentationml/2006/ole">
            <mc:AlternateContent xmlns:mc="http://schemas.openxmlformats.org/markup-compatibility/2006">
              <mc:Choice xmlns:v="urn:schemas-microsoft-com:vml" Requires="v">
                <p:oleObj name="Equation" r:id="rId5" imgW="1371600" imgH="253800" progId="Equation.DSMT4">
                  <p:embed/>
                </p:oleObj>
              </mc:Choice>
              <mc:Fallback>
                <p:oleObj name="Equation" r:id="rId5" imgW="1371600" imgH="2538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057" y="2504886"/>
                        <a:ext cx="24685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6659" name="Object 3"/>
          <p:cNvGraphicFramePr>
            <a:graphicFrameLocks noChangeAspect="1"/>
          </p:cNvGraphicFramePr>
          <p:nvPr/>
        </p:nvGraphicFramePr>
        <p:xfrm>
          <a:off x="978923" y="4024497"/>
          <a:ext cx="1003300" cy="409575"/>
        </p:xfrm>
        <a:graphic>
          <a:graphicData uri="http://schemas.openxmlformats.org/presentationml/2006/ole">
            <mc:AlternateContent xmlns:mc="http://schemas.openxmlformats.org/markup-compatibility/2006">
              <mc:Choice xmlns:v="urn:schemas-microsoft-com:vml" Requires="v">
                <p:oleObj name="Equation" r:id="rId7" imgW="558720" imgH="228600" progId="Equation.DSMT4">
                  <p:embed/>
                </p:oleObj>
              </mc:Choice>
              <mc:Fallback>
                <p:oleObj name="Equation" r:id="rId7" imgW="558720" imgH="22860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8923" y="4024497"/>
                        <a:ext cx="100330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6660" name="Object 4"/>
          <p:cNvGraphicFramePr>
            <a:graphicFrameLocks noChangeAspect="1"/>
          </p:cNvGraphicFramePr>
          <p:nvPr/>
        </p:nvGraphicFramePr>
        <p:xfrm>
          <a:off x="5846632" y="4353114"/>
          <a:ext cx="2073275" cy="409575"/>
        </p:xfrm>
        <a:graphic>
          <a:graphicData uri="http://schemas.openxmlformats.org/presentationml/2006/ole">
            <mc:AlternateContent xmlns:mc="http://schemas.openxmlformats.org/markup-compatibility/2006">
              <mc:Choice xmlns:v="urn:schemas-microsoft-com:vml" Requires="v">
                <p:oleObj name="Equation" r:id="rId9" imgW="1155600" imgH="228600" progId="Equation.DSMT4">
                  <p:embed/>
                </p:oleObj>
              </mc:Choice>
              <mc:Fallback>
                <p:oleObj name="Equation" r:id="rId9" imgW="1155600" imgH="22860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46632" y="4353114"/>
                        <a:ext cx="20732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Μέθοδος της τέμνουσας</a:t>
            </a:r>
          </a:p>
        </p:txBody>
      </p:sp>
      <p:sp>
        <p:nvSpPr>
          <p:cNvPr id="3" name="2 - Θέση περιεχομένου"/>
          <p:cNvSpPr>
            <a:spLocks noGrp="1"/>
          </p:cNvSpPr>
          <p:nvPr>
            <p:ph idx="1"/>
          </p:nvPr>
        </p:nvSpPr>
        <p:spPr/>
        <p:txBody>
          <a:bodyPr>
            <a:normAutofit/>
          </a:bodyPr>
          <a:lstStyle/>
          <a:p>
            <a:r>
              <a:rPr lang="el-GR" sz="2200" b="1" dirty="0"/>
              <a:t>Λύση: </a:t>
            </a:r>
            <a:r>
              <a:rPr lang="el-GR" sz="2200" dirty="0"/>
              <a:t>Παρατηρούμε ότι ισχύει                                επομένως η μέθοδος της εσφαλμένης θέσης μπορεί να εφαρμοστεί για αυτές τις αρχικές τιμές. </a:t>
            </a:r>
          </a:p>
          <a:p>
            <a:pPr>
              <a:spcBef>
                <a:spcPts val="1200"/>
              </a:spcBef>
            </a:pPr>
            <a:r>
              <a:rPr lang="el-GR" sz="2200" dirty="0"/>
              <a:t>Εφαρμόζοντας τις μεθόδους των </a:t>
            </a:r>
            <a:r>
              <a:rPr lang="en-US" sz="2200" dirty="0"/>
              <a:t>Newton-</a:t>
            </a:r>
            <a:r>
              <a:rPr lang="en-US" sz="2200" dirty="0" err="1"/>
              <a:t>Raphson</a:t>
            </a:r>
            <a:r>
              <a:rPr lang="en-US" sz="2200" dirty="0"/>
              <a:t>, </a:t>
            </a:r>
            <a:r>
              <a:rPr lang="el-GR" sz="2200" dirty="0"/>
              <a:t>της τέμνουσας και της εσφαλμένης θέσης, χρησιμοποιώντας τις αντίστοιχες αρχικές τιμές, παρατηρούμε ότι όλες οι μέθοδοι πέτυχαν να προσεγγίσουν τη ζητούμενη λύση.</a:t>
            </a:r>
          </a:p>
          <a:p>
            <a:pPr>
              <a:spcBef>
                <a:spcPts val="1200"/>
              </a:spcBef>
            </a:pPr>
            <a:r>
              <a:rPr lang="el-GR" sz="2200" dirty="0"/>
              <a:t>Στον επόμενο πίνακα φαίνονται οι επαναλήψεις που γίνονται σε κάθε εφαρμογή των αντίστοιχων μεθόδων, έως ότου να συγκλίνουν στην προσέγγιση της ρίζας </a:t>
            </a:r>
          </a:p>
        </p:txBody>
      </p:sp>
      <p:graphicFrame>
        <p:nvGraphicFramePr>
          <p:cNvPr id="325633" name="Object 1"/>
          <p:cNvGraphicFramePr>
            <a:graphicFrameLocks noChangeAspect="1"/>
          </p:cNvGraphicFramePr>
          <p:nvPr/>
        </p:nvGraphicFramePr>
        <p:xfrm>
          <a:off x="4487685" y="1429428"/>
          <a:ext cx="1917700" cy="457200"/>
        </p:xfrm>
        <a:graphic>
          <a:graphicData uri="http://schemas.openxmlformats.org/presentationml/2006/ole">
            <mc:AlternateContent xmlns:mc="http://schemas.openxmlformats.org/markup-compatibility/2006">
              <mc:Choice xmlns:v="urn:schemas-microsoft-com:vml" Requires="v">
                <p:oleObj name="Equation" r:id="rId3" imgW="1066680" imgH="253800" progId="Equation.DSMT4">
                  <p:embed/>
                </p:oleObj>
              </mc:Choice>
              <mc:Fallback>
                <p:oleObj name="Equation" r:id="rId3" imgW="1066680" imgH="2538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7685" y="1429428"/>
                        <a:ext cx="1917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5634" name="Object 2"/>
          <p:cNvGraphicFramePr>
            <a:graphicFrameLocks noChangeAspect="1"/>
          </p:cNvGraphicFramePr>
          <p:nvPr/>
        </p:nvGraphicFramePr>
        <p:xfrm>
          <a:off x="5338773" y="4785277"/>
          <a:ext cx="1831975" cy="320675"/>
        </p:xfrm>
        <a:graphic>
          <a:graphicData uri="http://schemas.openxmlformats.org/presentationml/2006/ole">
            <mc:AlternateContent xmlns:mc="http://schemas.openxmlformats.org/markup-compatibility/2006">
              <mc:Choice xmlns:v="urn:schemas-microsoft-com:vml" Requires="v">
                <p:oleObj name="Equation" r:id="rId5" imgW="1015920" imgH="177480" progId="Equation.DSMT4">
                  <p:embed/>
                </p:oleObj>
              </mc:Choice>
              <mc:Fallback>
                <p:oleObj name="Equation" r:id="rId5" imgW="1015920" imgH="17748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8773" y="4785277"/>
                        <a:ext cx="183197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22400"/>
            <a:ext cx="8229600" cy="1143000"/>
          </a:xfrm>
        </p:spPr>
        <p:txBody>
          <a:bodyPr/>
          <a:lstStyle/>
          <a:p>
            <a:r>
              <a:rPr lang="el-GR" dirty="0"/>
              <a:t>Μέθοδος της τέμνουσας</a:t>
            </a:r>
          </a:p>
        </p:txBody>
      </p:sp>
      <p:graphicFrame>
        <p:nvGraphicFramePr>
          <p:cNvPr id="342018" name="Object 2"/>
          <p:cNvGraphicFramePr>
            <a:graphicFrameLocks noChangeAspect="1"/>
          </p:cNvGraphicFramePr>
          <p:nvPr>
            <p:extLst>
              <p:ext uri="{D42A27DB-BD31-4B8C-83A1-F6EECF244321}">
                <p14:modId xmlns:p14="http://schemas.microsoft.com/office/powerpoint/2010/main" val="3256162790"/>
              </p:ext>
            </p:extLst>
          </p:nvPr>
        </p:nvGraphicFramePr>
        <p:xfrm>
          <a:off x="1393825" y="1493811"/>
          <a:ext cx="6356350" cy="4160838"/>
        </p:xfrm>
        <a:graphic>
          <a:graphicData uri="http://schemas.openxmlformats.org/presentationml/2006/ole">
            <mc:AlternateContent xmlns:mc="http://schemas.openxmlformats.org/markup-compatibility/2006">
              <mc:Choice xmlns:v="urn:schemas-microsoft-com:vml" Requires="v">
                <p:oleObj name="Equation" r:id="rId3" imgW="3530520" imgH="2311200" progId="Equation.DSMT4">
                  <p:embed/>
                </p:oleObj>
              </mc:Choice>
              <mc:Fallback>
                <p:oleObj name="Equation" r:id="rId3" imgW="3530520" imgH="23112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3825" y="1493811"/>
                        <a:ext cx="6356350" cy="4160838"/>
                      </a:xfrm>
                      <a:prstGeom prst="rect">
                        <a:avLst/>
                      </a:prstGeom>
                      <a:solidFill>
                        <a:schemeClr val="bg1"/>
                      </a:solidFill>
                      <a:ln>
                        <a:noFill/>
                      </a:ln>
                      <a:effectLst/>
                    </p:spPr>
                  </p:pic>
                </p:oleObj>
              </mc:Fallback>
            </mc:AlternateContent>
          </a:graphicData>
        </a:graphic>
      </p:graphicFrame>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Μέθοδος της τέμνουσας</a:t>
            </a:r>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Μέθοδος </a:t>
            </a:r>
            <a:r>
              <a:rPr lang="en-US" sz="2200" b="1" dirty="0"/>
              <a:t>Z-Brent</a:t>
            </a:r>
          </a:p>
          <a:p>
            <a:pPr marL="0" indent="0">
              <a:buNone/>
            </a:pPr>
            <a:r>
              <a:rPr lang="el-GR" sz="2200" dirty="0"/>
              <a:t>Η μέθοδος δίνεται από τον παρακάτω επαναληπτικό τύπο, όταν είναι γνωστές τρεις προηγούμενες τιμές της συνάρτησης:</a:t>
            </a:r>
          </a:p>
        </p:txBody>
      </p:sp>
      <p:graphicFrame>
        <p:nvGraphicFramePr>
          <p:cNvPr id="324609" name="Object 1"/>
          <p:cNvGraphicFramePr>
            <a:graphicFrameLocks noChangeAspect="1"/>
          </p:cNvGraphicFramePr>
          <p:nvPr/>
        </p:nvGraphicFramePr>
        <p:xfrm>
          <a:off x="1964532" y="2808279"/>
          <a:ext cx="5214937" cy="2654300"/>
        </p:xfrm>
        <a:graphic>
          <a:graphicData uri="http://schemas.openxmlformats.org/presentationml/2006/ole">
            <mc:AlternateContent xmlns:mc="http://schemas.openxmlformats.org/markup-compatibility/2006">
              <mc:Choice xmlns:v="urn:schemas-microsoft-com:vml" Requires="v">
                <p:oleObj name="Equation" r:id="rId3" imgW="2895480" imgH="1473120" progId="Equation.DSMT4">
                  <p:embed/>
                </p:oleObj>
              </mc:Choice>
              <mc:Fallback>
                <p:oleObj name="Equation" r:id="rId3" imgW="2895480" imgH="147312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4532" y="2808279"/>
                        <a:ext cx="5214937"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Εισαγωγή</a:t>
            </a:r>
          </a:p>
        </p:txBody>
      </p:sp>
      <p:sp>
        <p:nvSpPr>
          <p:cNvPr id="3" name="2 - Θέση περιεχομένου"/>
          <p:cNvSpPr>
            <a:spLocks noGrp="1"/>
          </p:cNvSpPr>
          <p:nvPr>
            <p:ph idx="1"/>
          </p:nvPr>
        </p:nvSpPr>
        <p:spPr/>
        <p:txBody>
          <a:bodyPr>
            <a:normAutofit/>
          </a:bodyPr>
          <a:lstStyle/>
          <a:p>
            <a:pPr>
              <a:buNone/>
            </a:pPr>
            <a:r>
              <a:rPr lang="el-GR" sz="2200" b="1" dirty="0"/>
              <a:t>	Ορισμός 5.12  </a:t>
            </a:r>
            <a:r>
              <a:rPr lang="el-GR" sz="2200" dirty="0"/>
              <a:t>Μία επαναληπτική διαδικασία της μορφής       	    λέγεται ότι είναι </a:t>
            </a:r>
            <a:r>
              <a:rPr lang="el-GR" sz="2200" b="1" dirty="0"/>
              <a:t>τάξης</a:t>
            </a:r>
            <a:r>
              <a:rPr lang="el-GR" sz="2200" dirty="0"/>
              <a:t>      αν η ακολουθία               συγκλίνει στη λύση                  με τάξη </a:t>
            </a:r>
          </a:p>
          <a:p>
            <a:pPr>
              <a:spcBef>
                <a:spcPts val="2400"/>
              </a:spcBef>
              <a:buNone/>
            </a:pPr>
            <a:r>
              <a:rPr lang="el-GR" sz="2200" b="1" dirty="0"/>
              <a:t>	Παρατήρηση </a:t>
            </a:r>
            <a:r>
              <a:rPr lang="el-GR" sz="2200" dirty="0"/>
              <a:t> Γενικά, μια ακολουθία με μια υψηλής τάξης σύγκλιση συγκλίνει πιο γρήγορα από μια ακολουθία με χαμηλό-</a:t>
            </a:r>
            <a:r>
              <a:rPr lang="el-GR" sz="2200" dirty="0" err="1"/>
              <a:t>τερης </a:t>
            </a:r>
            <a:r>
              <a:rPr lang="el-GR" sz="2200" dirty="0"/>
              <a:t>τάξης σύγκλιση. Η </a:t>
            </a:r>
            <a:r>
              <a:rPr lang="el-GR" sz="2200" dirty="0" err="1"/>
              <a:t>ασυμπτωτική</a:t>
            </a:r>
            <a:r>
              <a:rPr lang="el-GR" sz="2200" dirty="0"/>
              <a:t> σταθερά     επηρεάζει τη σύγκλιση, αλλά δεν είναι τόσο σημαντική όσο η τάξη η οποία και προσδιορίζει τη σύγκλιση.</a:t>
            </a:r>
          </a:p>
          <a:p>
            <a:pPr>
              <a:spcBef>
                <a:spcPts val="2400"/>
              </a:spcBef>
              <a:buNone/>
            </a:pPr>
            <a:r>
              <a:rPr lang="el-GR" sz="2200" b="1" dirty="0"/>
              <a:t>	Ορισμός 5.13  </a:t>
            </a:r>
            <a:r>
              <a:rPr lang="el-GR" sz="2200" dirty="0"/>
              <a:t>Με βάση τα παραπάνω θα λέμε ότι μία ακολουθία </a:t>
            </a:r>
            <a:r>
              <a:rPr lang="el-GR" sz="2200" b="1" dirty="0"/>
              <a:t>συγκλίνει γραμμικά </a:t>
            </a:r>
            <a:r>
              <a:rPr lang="el-GR" sz="2200" dirty="0"/>
              <a:t>ή ότι είναι </a:t>
            </a:r>
            <a:r>
              <a:rPr lang="el-GR" sz="2200" b="1" dirty="0"/>
              <a:t>γραμμικώς συγκλίνουσα </a:t>
            </a:r>
            <a:r>
              <a:rPr lang="el-GR" sz="2200" dirty="0"/>
              <a:t>αν         ενώ θα λέμε ότι </a:t>
            </a:r>
            <a:r>
              <a:rPr lang="el-GR" sz="2200" b="1" dirty="0"/>
              <a:t>συγκλίνει τετραγωνικά </a:t>
            </a:r>
            <a:r>
              <a:rPr lang="el-GR" sz="2200" dirty="0"/>
              <a:t>ή ότι είναι </a:t>
            </a:r>
            <a:r>
              <a:rPr lang="el-GR" sz="2200" b="1" dirty="0" err="1"/>
              <a:t>τετραγωνικώς</a:t>
            </a:r>
            <a:r>
              <a:rPr lang="el-GR" sz="2200" b="1" dirty="0"/>
              <a:t> συγκλίνουσα </a:t>
            </a:r>
            <a:r>
              <a:rPr lang="el-GR" sz="2200" dirty="0"/>
              <a:t>αν </a:t>
            </a:r>
          </a:p>
          <a:p>
            <a:endParaRPr lang="el-GR" dirty="0"/>
          </a:p>
        </p:txBody>
      </p:sp>
      <p:graphicFrame>
        <p:nvGraphicFramePr>
          <p:cNvPr id="185346" name="Object 2"/>
          <p:cNvGraphicFramePr>
            <a:graphicFrameLocks noChangeAspect="1"/>
          </p:cNvGraphicFramePr>
          <p:nvPr/>
        </p:nvGraphicFramePr>
        <p:xfrm>
          <a:off x="7513688" y="1454652"/>
          <a:ext cx="709612" cy="412750"/>
        </p:xfrm>
        <a:graphic>
          <a:graphicData uri="http://schemas.openxmlformats.org/presentationml/2006/ole">
            <mc:AlternateContent xmlns:mc="http://schemas.openxmlformats.org/markup-compatibility/2006">
              <mc:Choice xmlns:v="urn:schemas-microsoft-com:vml" Requires="v">
                <p:oleObj name="Equation" r:id="rId3" imgW="393480" imgH="228600" progId="Equation.DSMT4">
                  <p:embed/>
                </p:oleObj>
              </mc:Choice>
              <mc:Fallback>
                <p:oleObj name="Equation" r:id="rId3" imgW="393480" imgH="2286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3688" y="1454652"/>
                        <a:ext cx="709612"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5347" name="Object 3"/>
          <p:cNvGraphicFramePr>
            <a:graphicFrameLocks noChangeAspect="1"/>
          </p:cNvGraphicFramePr>
          <p:nvPr/>
        </p:nvGraphicFramePr>
        <p:xfrm>
          <a:off x="4378325" y="1881519"/>
          <a:ext cx="230188" cy="252413"/>
        </p:xfrm>
        <a:graphic>
          <a:graphicData uri="http://schemas.openxmlformats.org/presentationml/2006/ole">
            <mc:AlternateContent xmlns:mc="http://schemas.openxmlformats.org/markup-compatibility/2006">
              <mc:Choice xmlns:v="urn:schemas-microsoft-com:vml" Requires="v">
                <p:oleObj name="Equation" r:id="rId5" imgW="126720" imgH="139680" progId="Equation.DSMT4">
                  <p:embed/>
                </p:oleObj>
              </mc:Choice>
              <mc:Fallback>
                <p:oleObj name="Equation" r:id="rId5" imgW="126720" imgH="1396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8325" y="1881519"/>
                        <a:ext cx="230188"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5348" name="Object 4"/>
          <p:cNvGraphicFramePr>
            <a:graphicFrameLocks noChangeAspect="1"/>
          </p:cNvGraphicFramePr>
          <p:nvPr/>
        </p:nvGraphicFramePr>
        <p:xfrm>
          <a:off x="6580215" y="1720833"/>
          <a:ext cx="823913" cy="503238"/>
        </p:xfrm>
        <a:graphic>
          <a:graphicData uri="http://schemas.openxmlformats.org/presentationml/2006/ole">
            <mc:AlternateContent xmlns:mc="http://schemas.openxmlformats.org/markup-compatibility/2006">
              <mc:Choice xmlns:v="urn:schemas-microsoft-com:vml" Requires="v">
                <p:oleObj name="Equation" r:id="rId7" imgW="457200" imgH="279360" progId="Equation.DSMT4">
                  <p:embed/>
                </p:oleObj>
              </mc:Choice>
              <mc:Fallback>
                <p:oleObj name="Equation" r:id="rId7" imgW="457200" imgH="27936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80215" y="1720833"/>
                        <a:ext cx="823913"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5349" name="Object 5"/>
          <p:cNvGraphicFramePr>
            <a:graphicFrameLocks noChangeAspect="1"/>
          </p:cNvGraphicFramePr>
          <p:nvPr/>
        </p:nvGraphicFramePr>
        <p:xfrm>
          <a:off x="2016090" y="2106777"/>
          <a:ext cx="1028700" cy="457200"/>
        </p:xfrm>
        <a:graphic>
          <a:graphicData uri="http://schemas.openxmlformats.org/presentationml/2006/ole">
            <mc:AlternateContent xmlns:mc="http://schemas.openxmlformats.org/markup-compatibility/2006">
              <mc:Choice xmlns:v="urn:schemas-microsoft-com:vml" Requires="v">
                <p:oleObj name="Equation" r:id="rId9" imgW="571320" imgH="253800" progId="Equation.DSMT4">
                  <p:embed/>
                </p:oleObj>
              </mc:Choice>
              <mc:Fallback>
                <p:oleObj name="Equation" r:id="rId9" imgW="571320" imgH="2538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16090" y="2106777"/>
                        <a:ext cx="1028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5350" name="Object 6"/>
          <p:cNvGraphicFramePr>
            <a:graphicFrameLocks noChangeAspect="1"/>
          </p:cNvGraphicFramePr>
          <p:nvPr/>
        </p:nvGraphicFramePr>
        <p:xfrm>
          <a:off x="4006846" y="2224071"/>
          <a:ext cx="273050" cy="250825"/>
        </p:xfrm>
        <a:graphic>
          <a:graphicData uri="http://schemas.openxmlformats.org/presentationml/2006/ole">
            <mc:AlternateContent xmlns:mc="http://schemas.openxmlformats.org/markup-compatibility/2006">
              <mc:Choice xmlns:v="urn:schemas-microsoft-com:vml" Requires="v">
                <p:oleObj name="Equation" r:id="rId11" imgW="152280" imgH="139680" progId="Equation.DSMT4">
                  <p:embed/>
                </p:oleObj>
              </mc:Choice>
              <mc:Fallback>
                <p:oleObj name="Equation" r:id="rId11" imgW="152280" imgH="13968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06846" y="2224071"/>
                        <a:ext cx="273050"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5351" name="Object 7"/>
          <p:cNvGraphicFramePr>
            <a:graphicFrameLocks noChangeAspect="1"/>
          </p:cNvGraphicFramePr>
          <p:nvPr/>
        </p:nvGraphicFramePr>
        <p:xfrm>
          <a:off x="920700" y="1769334"/>
          <a:ext cx="755650" cy="458787"/>
        </p:xfrm>
        <a:graphic>
          <a:graphicData uri="http://schemas.openxmlformats.org/presentationml/2006/ole">
            <mc:AlternateContent xmlns:mc="http://schemas.openxmlformats.org/markup-compatibility/2006">
              <mc:Choice xmlns:v="urn:schemas-microsoft-com:vml" Requires="v">
                <p:oleObj name="Equation" r:id="rId13" imgW="419040" imgH="253800" progId="Equation.DSMT4">
                  <p:embed/>
                </p:oleObj>
              </mc:Choice>
              <mc:Fallback>
                <p:oleObj name="Equation" r:id="rId13" imgW="419040" imgH="25380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20700" y="1769334"/>
                        <a:ext cx="755650"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5352" name="Object 8"/>
          <p:cNvGraphicFramePr>
            <a:graphicFrameLocks noChangeAspect="1"/>
          </p:cNvGraphicFramePr>
          <p:nvPr/>
        </p:nvGraphicFramePr>
        <p:xfrm>
          <a:off x="6364138" y="3524604"/>
          <a:ext cx="204788" cy="250825"/>
        </p:xfrm>
        <a:graphic>
          <a:graphicData uri="http://schemas.openxmlformats.org/presentationml/2006/ole">
            <mc:AlternateContent xmlns:mc="http://schemas.openxmlformats.org/markup-compatibility/2006">
              <mc:Choice xmlns:v="urn:schemas-microsoft-com:vml" Requires="v">
                <p:oleObj name="Equation" r:id="rId15" imgW="114120" imgH="139680" progId="Equation.DSMT4">
                  <p:embed/>
                </p:oleObj>
              </mc:Choice>
              <mc:Fallback>
                <p:oleObj name="Equation" r:id="rId15" imgW="114120" imgH="13968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64138" y="3524604"/>
                        <a:ext cx="204788"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5353" name="Object 9"/>
          <p:cNvGraphicFramePr>
            <a:graphicFrameLocks noChangeAspect="1"/>
          </p:cNvGraphicFramePr>
          <p:nvPr/>
        </p:nvGraphicFramePr>
        <p:xfrm>
          <a:off x="7785144" y="5083374"/>
          <a:ext cx="661988" cy="342900"/>
        </p:xfrm>
        <a:graphic>
          <a:graphicData uri="http://schemas.openxmlformats.org/presentationml/2006/ole">
            <mc:AlternateContent xmlns:mc="http://schemas.openxmlformats.org/markup-compatibility/2006">
              <mc:Choice xmlns:v="urn:schemas-microsoft-com:vml" Requires="v">
                <p:oleObj name="Equation" r:id="rId17" imgW="368280" imgH="190440" progId="Equation.DSMT4">
                  <p:embed/>
                </p:oleObj>
              </mc:Choice>
              <mc:Fallback>
                <p:oleObj name="Equation" r:id="rId17" imgW="368280" imgH="19044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785144" y="5083374"/>
                        <a:ext cx="661988"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5354" name="Object 10"/>
          <p:cNvGraphicFramePr>
            <a:graphicFrameLocks noChangeAspect="1"/>
          </p:cNvGraphicFramePr>
          <p:nvPr/>
        </p:nvGraphicFramePr>
        <p:xfrm>
          <a:off x="2855889" y="5765832"/>
          <a:ext cx="709613" cy="320675"/>
        </p:xfrm>
        <a:graphic>
          <a:graphicData uri="http://schemas.openxmlformats.org/presentationml/2006/ole">
            <mc:AlternateContent xmlns:mc="http://schemas.openxmlformats.org/markup-compatibility/2006">
              <mc:Choice xmlns:v="urn:schemas-microsoft-com:vml" Requires="v">
                <p:oleObj name="Equation" r:id="rId19" imgW="393480" imgH="177480" progId="Equation.DSMT4">
                  <p:embed/>
                </p:oleObj>
              </mc:Choice>
              <mc:Fallback>
                <p:oleObj name="Equation" r:id="rId19" imgW="393480" imgH="177480" progId="Equation.DSMT4">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855889" y="5765832"/>
                        <a:ext cx="709613"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Μέθοδος της τέμνουσας</a:t>
            </a:r>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Μέθοδος του </a:t>
            </a:r>
            <a:r>
              <a:rPr lang="en-US" sz="2200" b="1" dirty="0" err="1"/>
              <a:t>Ridders</a:t>
            </a:r>
            <a:endParaRPr lang="en-US" sz="2200" b="1" dirty="0"/>
          </a:p>
          <a:p>
            <a:pPr>
              <a:buNone/>
            </a:pPr>
            <a:r>
              <a:rPr lang="el-GR" sz="2200" dirty="0"/>
              <a:t>Η μέθοδος δίνεται από τον παρακάτω επαναληπτικό τύπο:</a:t>
            </a:r>
          </a:p>
          <a:p>
            <a:endParaRPr lang="el-GR" sz="2200" dirty="0"/>
          </a:p>
          <a:p>
            <a:endParaRPr lang="el-GR" sz="2200" dirty="0"/>
          </a:p>
          <a:p>
            <a:endParaRPr lang="el-GR" sz="2200" dirty="0"/>
          </a:p>
          <a:p>
            <a:endParaRPr lang="el-GR" sz="2200" dirty="0"/>
          </a:p>
          <a:p>
            <a:pPr marL="0" indent="0">
              <a:buNone/>
            </a:pPr>
            <a:r>
              <a:rPr lang="el-GR" sz="2200" dirty="0"/>
              <a:t>Το          πάντα βρίσκεται με βεβαιότητα στο διάστημα                      και έτσι η τρέχουσα προσέγγιση εγκλωβίζεται σε δύο προηγούμενες επαναλήψεις.  </a:t>
            </a:r>
          </a:p>
        </p:txBody>
      </p:sp>
      <p:graphicFrame>
        <p:nvGraphicFramePr>
          <p:cNvPr id="323585" name="Object 1"/>
          <p:cNvGraphicFramePr>
            <a:graphicFrameLocks noChangeAspect="1"/>
          </p:cNvGraphicFramePr>
          <p:nvPr/>
        </p:nvGraphicFramePr>
        <p:xfrm>
          <a:off x="1815306" y="2578101"/>
          <a:ext cx="5513388" cy="960438"/>
        </p:xfrm>
        <a:graphic>
          <a:graphicData uri="http://schemas.openxmlformats.org/presentationml/2006/ole">
            <mc:AlternateContent xmlns:mc="http://schemas.openxmlformats.org/markup-compatibility/2006">
              <mc:Choice xmlns:v="urn:schemas-microsoft-com:vml" Requires="v">
                <p:oleObj name="Equation" r:id="rId3" imgW="3060360" imgH="533160" progId="Equation.DSMT4">
                  <p:embed/>
                </p:oleObj>
              </mc:Choice>
              <mc:Fallback>
                <p:oleObj name="Equation" r:id="rId3" imgW="3060360" imgH="53316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5306" y="2578101"/>
                        <a:ext cx="5513388" cy="96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3586" name="Object 2"/>
          <p:cNvGraphicFramePr>
            <a:graphicFrameLocks noChangeAspect="1"/>
          </p:cNvGraphicFramePr>
          <p:nvPr/>
        </p:nvGraphicFramePr>
        <p:xfrm>
          <a:off x="6748509" y="3839286"/>
          <a:ext cx="1255713" cy="457200"/>
        </p:xfrm>
        <a:graphic>
          <a:graphicData uri="http://schemas.openxmlformats.org/presentationml/2006/ole">
            <mc:AlternateContent xmlns:mc="http://schemas.openxmlformats.org/markup-compatibility/2006">
              <mc:Choice xmlns:v="urn:schemas-microsoft-com:vml" Requires="v">
                <p:oleObj name="Equation" r:id="rId5" imgW="698400" imgH="253800" progId="Equation.DSMT4">
                  <p:embed/>
                </p:oleObj>
              </mc:Choice>
              <mc:Fallback>
                <p:oleObj name="Equation" r:id="rId5" imgW="698400" imgH="2538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8509" y="3839286"/>
                        <a:ext cx="1255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3587" name="Object 3"/>
          <p:cNvGraphicFramePr>
            <a:graphicFrameLocks noChangeAspect="1"/>
          </p:cNvGraphicFramePr>
          <p:nvPr/>
        </p:nvGraphicFramePr>
        <p:xfrm>
          <a:off x="884187" y="3830643"/>
          <a:ext cx="457200" cy="411163"/>
        </p:xfrm>
        <a:graphic>
          <a:graphicData uri="http://schemas.openxmlformats.org/presentationml/2006/ole">
            <mc:AlternateContent xmlns:mc="http://schemas.openxmlformats.org/markup-compatibility/2006">
              <mc:Choice xmlns:v="urn:schemas-microsoft-com:vml" Requires="v">
                <p:oleObj name="Equation" r:id="rId7" imgW="253800" imgH="228600" progId="Equation.DSMT4">
                  <p:embed/>
                </p:oleObj>
              </mc:Choice>
              <mc:Fallback>
                <p:oleObj name="Equation" r:id="rId7" imgW="253800" imgH="22860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4187" y="3830643"/>
                        <a:ext cx="45720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Μέθοδος της τέμνουσας</a:t>
            </a:r>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000" b="1" dirty="0"/>
              <a:t>Μέθοδοι </a:t>
            </a:r>
            <a:r>
              <a:rPr lang="en-US" sz="2000" b="1" dirty="0"/>
              <a:t>Illinois </a:t>
            </a:r>
            <a:r>
              <a:rPr lang="el-GR" sz="2000" b="1" dirty="0"/>
              <a:t>και </a:t>
            </a:r>
            <a:r>
              <a:rPr lang="en-US" sz="2000" b="1" dirty="0"/>
              <a:t>Pegasus</a:t>
            </a:r>
            <a:endParaRPr lang="el-GR" sz="2000" b="1" dirty="0"/>
          </a:p>
          <a:p>
            <a:r>
              <a:rPr lang="el-GR" sz="2000" dirty="0"/>
              <a:t>Οι μέθοδοι Ι</a:t>
            </a:r>
            <a:r>
              <a:rPr lang="en-US" sz="2000" dirty="0" err="1"/>
              <a:t>llinois</a:t>
            </a:r>
            <a:r>
              <a:rPr lang="en-US" sz="2000" dirty="0"/>
              <a:t> </a:t>
            </a:r>
            <a:r>
              <a:rPr lang="el-GR" sz="2000" dirty="0"/>
              <a:t>και </a:t>
            </a:r>
            <a:r>
              <a:rPr lang="en-US" sz="2000" dirty="0"/>
              <a:t>Pegasus</a:t>
            </a:r>
            <a:r>
              <a:rPr lang="el-GR" sz="2000" dirty="0"/>
              <a:t> αποτελούν παραλλαγές της μεθόδου της εσφαλμένης θέσης. Η γενική τους μορφή είναι η εξής:</a:t>
            </a:r>
          </a:p>
          <a:p>
            <a:endParaRPr lang="el-GR" sz="2000" dirty="0"/>
          </a:p>
          <a:p>
            <a:endParaRPr lang="el-GR" sz="2000" dirty="0"/>
          </a:p>
          <a:p>
            <a:pPr>
              <a:spcBef>
                <a:spcPts val="1800"/>
              </a:spcBef>
            </a:pPr>
            <a:r>
              <a:rPr lang="el-GR" sz="2000" dirty="0"/>
              <a:t>Οι μέθοδοι αυτές αλλάζουν το βήμα με έναν συντελεστή        ο οποίος ισούται με          για τη μέθοδο </a:t>
            </a:r>
            <a:r>
              <a:rPr lang="en-US" sz="2000" dirty="0"/>
              <a:t>Illinois </a:t>
            </a:r>
            <a:r>
              <a:rPr lang="el-GR" sz="2000" dirty="0"/>
              <a:t>και                                              για τη μέθοδο </a:t>
            </a:r>
            <a:r>
              <a:rPr lang="en-US" sz="2000" dirty="0"/>
              <a:t>Pegasus.</a:t>
            </a:r>
          </a:p>
          <a:p>
            <a:pPr>
              <a:spcBef>
                <a:spcPts val="1800"/>
              </a:spcBef>
            </a:pPr>
            <a:r>
              <a:rPr lang="el-GR" sz="2000" dirty="0"/>
              <a:t>Αυτές οι μέθοδοι είναι πολύ καλές όταν στα δύο σημεία που χρησιμοποιούν η συνάρτηση             έχει αντίθετα πρόσημα.</a:t>
            </a:r>
          </a:p>
          <a:p>
            <a:pPr>
              <a:spcBef>
                <a:spcPts val="1800"/>
              </a:spcBef>
            </a:pPr>
            <a:r>
              <a:rPr lang="el-GR" sz="2000" dirty="0"/>
              <a:t>Το μειονέκτημα αυτών των μεθόδων είναι ότι απαιτούν μεγάλη ακρίβεια όταν πλησιάζουν στη ρίζα.</a:t>
            </a:r>
          </a:p>
        </p:txBody>
      </p:sp>
      <p:graphicFrame>
        <p:nvGraphicFramePr>
          <p:cNvPr id="322561" name="Object 1"/>
          <p:cNvGraphicFramePr>
            <a:graphicFrameLocks noChangeAspect="1"/>
          </p:cNvGraphicFramePr>
          <p:nvPr/>
        </p:nvGraphicFramePr>
        <p:xfrm>
          <a:off x="1732757" y="2516175"/>
          <a:ext cx="5678487" cy="769938"/>
        </p:xfrm>
        <a:graphic>
          <a:graphicData uri="http://schemas.openxmlformats.org/presentationml/2006/ole">
            <mc:AlternateContent xmlns:mc="http://schemas.openxmlformats.org/markup-compatibility/2006">
              <mc:Choice xmlns:v="urn:schemas-microsoft-com:vml" Requires="v">
                <p:oleObj name="Equation" r:id="rId3" imgW="3466800" imgH="469800" progId="Equation.DSMT4">
                  <p:embed/>
                </p:oleObj>
              </mc:Choice>
              <mc:Fallback>
                <p:oleObj name="Equation" r:id="rId3" imgW="3466800" imgH="4698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2757" y="2516175"/>
                        <a:ext cx="5678487"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2562" name="Object 2"/>
          <p:cNvGraphicFramePr>
            <a:graphicFrameLocks noChangeAspect="1"/>
          </p:cNvGraphicFramePr>
          <p:nvPr/>
        </p:nvGraphicFramePr>
        <p:xfrm>
          <a:off x="6848511" y="3462867"/>
          <a:ext cx="315912" cy="252412"/>
        </p:xfrm>
        <a:graphic>
          <a:graphicData uri="http://schemas.openxmlformats.org/presentationml/2006/ole">
            <mc:AlternateContent xmlns:mc="http://schemas.openxmlformats.org/markup-compatibility/2006">
              <mc:Choice xmlns:v="urn:schemas-microsoft-com:vml" Requires="v">
                <p:oleObj name="Equation" r:id="rId5" imgW="190440" imgH="152280" progId="Equation.DSMT4">
                  <p:embed/>
                </p:oleObj>
              </mc:Choice>
              <mc:Fallback>
                <p:oleObj name="Equation" r:id="rId5" imgW="190440" imgH="15228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8511" y="3462867"/>
                        <a:ext cx="315912"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2563" name="Object 3"/>
          <p:cNvGraphicFramePr>
            <a:graphicFrameLocks noChangeAspect="1"/>
          </p:cNvGraphicFramePr>
          <p:nvPr/>
        </p:nvGraphicFramePr>
        <p:xfrm>
          <a:off x="2090885" y="3684591"/>
          <a:ext cx="374650" cy="354013"/>
        </p:xfrm>
        <a:graphic>
          <a:graphicData uri="http://schemas.openxmlformats.org/presentationml/2006/ole">
            <mc:AlternateContent xmlns:mc="http://schemas.openxmlformats.org/markup-compatibility/2006">
              <mc:Choice xmlns:v="urn:schemas-microsoft-com:vml" Requires="v">
                <p:oleObj name="Equation" r:id="rId7" imgW="228600" imgH="215640" progId="Equation.DSMT4">
                  <p:embed/>
                </p:oleObj>
              </mc:Choice>
              <mc:Fallback>
                <p:oleObj name="Equation" r:id="rId7" imgW="228600" imgH="21564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90885" y="3684591"/>
                        <a:ext cx="37465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2564" name="Object 4"/>
          <p:cNvGraphicFramePr>
            <a:graphicFrameLocks noChangeAspect="1"/>
          </p:cNvGraphicFramePr>
          <p:nvPr/>
        </p:nvGraphicFramePr>
        <p:xfrm>
          <a:off x="5156208" y="3668722"/>
          <a:ext cx="2522537" cy="417512"/>
        </p:xfrm>
        <a:graphic>
          <a:graphicData uri="http://schemas.openxmlformats.org/presentationml/2006/ole">
            <mc:AlternateContent xmlns:mc="http://schemas.openxmlformats.org/markup-compatibility/2006">
              <mc:Choice xmlns:v="urn:schemas-microsoft-com:vml" Requires="v">
                <p:oleObj name="Equation" r:id="rId9" imgW="1536480" imgH="253800" progId="Equation.DSMT4">
                  <p:embed/>
                </p:oleObj>
              </mc:Choice>
              <mc:Fallback>
                <p:oleObj name="Equation" r:id="rId9" imgW="1536480" imgH="25380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56208" y="3668722"/>
                        <a:ext cx="2522537" cy="41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2565" name="Object 5"/>
          <p:cNvGraphicFramePr>
            <a:graphicFrameLocks noChangeAspect="1"/>
          </p:cNvGraphicFramePr>
          <p:nvPr/>
        </p:nvGraphicFramePr>
        <p:xfrm>
          <a:off x="3939990" y="4829024"/>
          <a:ext cx="601663" cy="414337"/>
        </p:xfrm>
        <a:graphic>
          <a:graphicData uri="http://schemas.openxmlformats.org/presentationml/2006/ole">
            <mc:AlternateContent xmlns:mc="http://schemas.openxmlformats.org/markup-compatibility/2006">
              <mc:Choice xmlns:v="urn:schemas-microsoft-com:vml" Requires="v">
                <p:oleObj name="Equation" r:id="rId11" imgW="368280" imgH="253800" progId="Equation.DSMT4">
                  <p:embed/>
                </p:oleObj>
              </mc:Choice>
              <mc:Fallback>
                <p:oleObj name="Equation" r:id="rId11" imgW="368280" imgH="253800" progId="Equation.DSMT4">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39990" y="4829024"/>
                        <a:ext cx="601663"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Μέθοδος της τέμνουσας</a:t>
            </a:r>
          </a:p>
        </p:txBody>
      </p:sp>
      <p:sp>
        <p:nvSpPr>
          <p:cNvPr id="3" name="2 - Θέση περιεχομένου"/>
          <p:cNvSpPr>
            <a:spLocks noGrp="1"/>
          </p:cNvSpPr>
          <p:nvPr>
            <p:ph idx="1"/>
          </p:nvPr>
        </p:nvSpPr>
        <p:spPr/>
        <p:txBody>
          <a:bodyPr>
            <a:normAutofit/>
          </a:bodyPr>
          <a:lstStyle/>
          <a:p>
            <a:pPr>
              <a:buNone/>
            </a:pPr>
            <a:r>
              <a:rPr lang="el-GR" sz="2200" b="1" dirty="0"/>
              <a:t>Μέθοδος </a:t>
            </a:r>
            <a:r>
              <a:rPr lang="en-US" sz="2200" b="1" dirty="0"/>
              <a:t>Newton-safe</a:t>
            </a:r>
          </a:p>
          <a:p>
            <a:pPr marL="0" indent="0">
              <a:buNone/>
            </a:pPr>
            <a:r>
              <a:rPr lang="el-GR" sz="2200" dirty="0"/>
              <a:t>Η μέθοδος αυτή αποτελεί ένα συνδυασμό των μεθόδων της διχοτόμησης και των </a:t>
            </a:r>
            <a:r>
              <a:rPr lang="en-US" sz="2200" dirty="0"/>
              <a:t>Newton-</a:t>
            </a:r>
            <a:r>
              <a:rPr lang="en-US" sz="2200" dirty="0" err="1"/>
              <a:t>Raphson</a:t>
            </a:r>
            <a:r>
              <a:rPr lang="en-US" sz="2200" dirty="0"/>
              <a:t>.</a:t>
            </a:r>
            <a:r>
              <a:rPr lang="el-GR" sz="2200" dirty="0"/>
              <a:t> </a:t>
            </a:r>
          </a:p>
          <a:p>
            <a:pPr marL="0" indent="0">
              <a:spcBef>
                <a:spcPts val="1800"/>
              </a:spcBef>
              <a:buNone/>
            </a:pPr>
            <a:r>
              <a:rPr lang="el-GR" sz="2200" dirty="0"/>
              <a:t>Όταν η μέθοδος των </a:t>
            </a:r>
            <a:r>
              <a:rPr lang="en-US" sz="2200" dirty="0"/>
              <a:t>Newton-</a:t>
            </a:r>
            <a:r>
              <a:rPr lang="en-US" sz="2200" dirty="0" err="1"/>
              <a:t>Raphson</a:t>
            </a:r>
            <a:r>
              <a:rPr lang="en-US" sz="2200" dirty="0"/>
              <a:t> </a:t>
            </a:r>
            <a:r>
              <a:rPr lang="el-GR" sz="2200" dirty="0"/>
              <a:t>δίνει μια προσέγγιση της λύσης εκτός από το επιθυμητό διάστημα σύγκλισης ή όταν η σύγκλισή της είναι αργή, τότε εφαρμόζει ένα βήμα της μεθόδου της διχοτόμησης για να επιτύχει σύγκλιση. </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Μη γραμμικά συστήματα εξισώσεων</a:t>
            </a:r>
          </a:p>
        </p:txBody>
      </p:sp>
      <p:sp>
        <p:nvSpPr>
          <p:cNvPr id="3" name="2 - Θέση περιεχομένου"/>
          <p:cNvSpPr>
            <a:spLocks noGrp="1"/>
          </p:cNvSpPr>
          <p:nvPr>
            <p:ph idx="1"/>
          </p:nvPr>
        </p:nvSpPr>
        <p:spPr/>
        <p:txBody>
          <a:bodyPr>
            <a:normAutofit/>
          </a:bodyPr>
          <a:lstStyle/>
          <a:p>
            <a:pPr>
              <a:buNone/>
            </a:pPr>
            <a:r>
              <a:rPr lang="el-GR" sz="2200" b="1" dirty="0"/>
              <a:t>Μέθοδος του </a:t>
            </a:r>
            <a:r>
              <a:rPr lang="en-US" sz="2200" b="1" dirty="0"/>
              <a:t>Newton</a:t>
            </a:r>
          </a:p>
          <a:p>
            <a:r>
              <a:rPr lang="el-GR" sz="2000" dirty="0"/>
              <a:t>Το πρόβλημα της αριθμητικής επίλυσης ενός συστήματος μη-γραμμικών αλγεβρικών ή/και υπερβατικών εξισώσεων τίθεται ως εξής:</a:t>
            </a:r>
          </a:p>
          <a:p>
            <a:pPr>
              <a:spcBef>
                <a:spcPts val="1800"/>
              </a:spcBef>
              <a:buNone/>
            </a:pPr>
            <a:r>
              <a:rPr lang="en-US" sz="2000" dirty="0"/>
              <a:t>	</a:t>
            </a:r>
            <a:r>
              <a:rPr lang="el-GR" sz="2000" dirty="0"/>
              <a:t>       Δεδομένης της </a:t>
            </a:r>
          </a:p>
          <a:p>
            <a:pPr>
              <a:buNone/>
            </a:pPr>
            <a:r>
              <a:rPr lang="el-GR" sz="2000" dirty="0"/>
              <a:t>	       να βρεθεί κάποιο σημείο                έτσι ώστε </a:t>
            </a:r>
          </a:p>
          <a:p>
            <a:pPr>
              <a:spcBef>
                <a:spcPts val="2400"/>
              </a:spcBef>
              <a:buNone/>
            </a:pPr>
            <a:r>
              <a:rPr lang="en-US" sz="2000" dirty="0"/>
              <a:t>	</a:t>
            </a:r>
            <a:r>
              <a:rPr lang="el-GR" sz="2000" dirty="0"/>
              <a:t>όπου                             και όπου                                                               δηλώνει την             συνιστώσα της         η οποία γενικά θεωρείται συνεχώς </a:t>
            </a:r>
            <a:r>
              <a:rPr lang="el-GR" sz="2000" dirty="0" err="1"/>
              <a:t>παραγωγίσιμη</a:t>
            </a:r>
            <a:r>
              <a:rPr lang="el-GR" sz="2000" dirty="0"/>
              <a:t> συνάρτηση. </a:t>
            </a:r>
          </a:p>
          <a:p>
            <a:pPr>
              <a:spcBef>
                <a:spcPts val="1800"/>
              </a:spcBef>
            </a:pPr>
            <a:r>
              <a:rPr lang="el-GR" sz="2000" dirty="0"/>
              <a:t>Το σημείο                 ονομάζεται </a:t>
            </a:r>
            <a:r>
              <a:rPr lang="el-GR" sz="2000" b="1" dirty="0"/>
              <a:t>ρίζα</a:t>
            </a:r>
            <a:r>
              <a:rPr lang="el-GR" sz="2000" dirty="0"/>
              <a:t> της συνάρτησης        ή </a:t>
            </a:r>
            <a:r>
              <a:rPr lang="el-GR" sz="2000" b="1" dirty="0"/>
              <a:t>λύση</a:t>
            </a:r>
            <a:r>
              <a:rPr lang="el-GR" sz="2000" dirty="0"/>
              <a:t> της εξίσωσης                         όπου η              γράφεται ως: </a:t>
            </a:r>
          </a:p>
          <a:p>
            <a:pPr>
              <a:spcBef>
                <a:spcPts val="1800"/>
              </a:spcBef>
              <a:buNone/>
            </a:pPr>
            <a:endParaRPr lang="el-GR" sz="2200" dirty="0"/>
          </a:p>
        </p:txBody>
      </p:sp>
      <mc:AlternateContent xmlns:mc="http://schemas.openxmlformats.org/markup-compatibility/2006">
        <mc:Choice xmlns:a14="http://schemas.microsoft.com/office/drawing/2010/main" Requires="a14">
          <p:sp>
            <p:nvSpPr>
              <p:cNvPr id="346113" name="Object 1"/>
              <p:cNvSpPr txBox="1"/>
              <p:nvPr/>
            </p:nvSpPr>
            <p:spPr bwMode="auto">
              <a:xfrm>
                <a:off x="2892425" y="2667000"/>
                <a:ext cx="3695799" cy="417513"/>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sSub>
                        <m:sSubPr>
                          <m:ctrlPr>
                            <a:rPr lang="el-GR" sz="2000" i="1">
                              <a:solidFill>
                                <a:srgbClr val="000000"/>
                              </a:solidFill>
                              <a:latin typeface="Cambria Math" panose="02040503050406030204" pitchFamily="18" charset="0"/>
                            </a:rPr>
                          </m:ctrlPr>
                        </m:sSubPr>
                        <m:e>
                          <m:r>
                            <a:rPr lang="el-GR" sz="2000" i="1">
                              <a:solidFill>
                                <a:srgbClr val="000000"/>
                              </a:solidFill>
                              <a:latin typeface="Cambria Math" panose="02040503050406030204" pitchFamily="18" charset="0"/>
                            </a:rPr>
                            <m:t>𝐹</m:t>
                          </m:r>
                        </m:e>
                        <m:sub>
                          <m:r>
                            <a:rPr lang="el-GR" sz="2000" i="1">
                              <a:solidFill>
                                <a:srgbClr val="000000"/>
                              </a:solidFill>
                              <a:latin typeface="Cambria Math" panose="02040503050406030204" pitchFamily="18" charset="0"/>
                            </a:rPr>
                            <m:t>𝑛</m:t>
                          </m:r>
                        </m:sub>
                      </m:sSub>
                      <m:r>
                        <a:rPr lang="el-GR" sz="2000" i="1">
                          <a:solidFill>
                            <a:srgbClr val="000000"/>
                          </a:solidFill>
                          <a:latin typeface="Cambria Math" panose="02040503050406030204" pitchFamily="18" charset="0"/>
                        </a:rPr>
                        <m:t>=</m:t>
                      </m:r>
                      <m:d>
                        <m:dPr>
                          <m:ctrlPr>
                            <a:rPr lang="el-GR" sz="2000" i="1">
                              <a:solidFill>
                                <a:srgbClr val="000000"/>
                              </a:solidFill>
                              <a:latin typeface="Cambria Math" panose="02040503050406030204" pitchFamily="18" charset="0"/>
                            </a:rPr>
                          </m:ctrlPr>
                        </m:dPr>
                        <m:e>
                          <m:sSub>
                            <m:sSubPr>
                              <m:ctrlPr>
                                <a:rPr lang="el-GR" sz="2000" i="1">
                                  <a:solidFill>
                                    <a:srgbClr val="000000"/>
                                  </a:solidFill>
                                  <a:latin typeface="Cambria Math" panose="02040503050406030204" pitchFamily="18" charset="0"/>
                                </a:rPr>
                              </m:ctrlPr>
                            </m:sSubPr>
                            <m:e>
                              <m:r>
                                <a:rPr lang="el-GR" sz="2000" i="1">
                                  <a:solidFill>
                                    <a:srgbClr val="000000"/>
                                  </a:solidFill>
                                  <a:latin typeface="Cambria Math" panose="02040503050406030204" pitchFamily="18" charset="0"/>
                                </a:rPr>
                                <m:t>𝑓</m:t>
                              </m:r>
                            </m:e>
                            <m:sub>
                              <m:r>
                                <a:rPr lang="el-GR" sz="2000" i="1">
                                  <a:solidFill>
                                    <a:srgbClr val="000000"/>
                                  </a:solidFill>
                                  <a:latin typeface="Cambria Math" panose="02040503050406030204" pitchFamily="18" charset="0"/>
                                </a:rPr>
                                <m:t>1</m:t>
                              </m:r>
                            </m:sub>
                          </m:sSub>
                          <m:r>
                            <a:rPr lang="el-GR" sz="2000" i="0">
                              <a:solidFill>
                                <a:srgbClr val="000000"/>
                              </a:solidFill>
                              <a:latin typeface="Cambria Math" panose="02040503050406030204" pitchFamily="18" charset="0"/>
                            </a:rPr>
                            <m:t>,</m:t>
                          </m:r>
                          <m:r>
                            <a:rPr lang="el-GR" sz="2000" i="1">
                              <a:solidFill>
                                <a:srgbClr val="000000"/>
                              </a:solidFill>
                              <a:latin typeface="Cambria Math" panose="02040503050406030204" pitchFamily="18" charset="0"/>
                            </a:rPr>
                            <m:t>…</m:t>
                          </m:r>
                          <m:r>
                            <a:rPr lang="el-GR" sz="2000" i="0">
                              <a:solidFill>
                                <a:srgbClr val="000000"/>
                              </a:solidFill>
                              <a:latin typeface="Cambria Math" panose="02040503050406030204" pitchFamily="18" charset="0"/>
                            </a:rPr>
                            <m:t>,</m:t>
                          </m:r>
                          <m:sSub>
                            <m:sSubPr>
                              <m:ctrlPr>
                                <a:rPr lang="el-GR" sz="2000" i="1">
                                  <a:solidFill>
                                    <a:srgbClr val="000000"/>
                                  </a:solidFill>
                                  <a:latin typeface="Cambria Math" panose="02040503050406030204" pitchFamily="18" charset="0"/>
                                </a:rPr>
                              </m:ctrlPr>
                            </m:sSubPr>
                            <m:e>
                              <m:r>
                                <a:rPr lang="el-GR" sz="2000" i="1">
                                  <a:solidFill>
                                    <a:srgbClr val="000000"/>
                                  </a:solidFill>
                                  <a:latin typeface="Cambria Math" panose="02040503050406030204" pitchFamily="18" charset="0"/>
                                </a:rPr>
                                <m:t>𝑓</m:t>
                              </m:r>
                            </m:e>
                            <m:sub>
                              <m:r>
                                <a:rPr lang="el-GR" sz="2000" i="1">
                                  <a:solidFill>
                                    <a:srgbClr val="000000"/>
                                  </a:solidFill>
                                  <a:latin typeface="Cambria Math" panose="02040503050406030204" pitchFamily="18" charset="0"/>
                                </a:rPr>
                                <m:t>𝑛</m:t>
                              </m:r>
                            </m:sub>
                          </m:sSub>
                        </m:e>
                      </m:d>
                      <m:r>
                        <a:rPr lang="el-GR" sz="2000" i="1">
                          <a:solidFill>
                            <a:srgbClr val="000000"/>
                          </a:solidFill>
                          <a:latin typeface="Cambria Math" panose="02040503050406030204" pitchFamily="18" charset="0"/>
                        </a:rPr>
                        <m:t>:</m:t>
                      </m:r>
                      <m:sSub>
                        <m:sSubPr>
                          <m:ctrlPr>
                            <a:rPr lang="el-GR" sz="2000" i="1">
                              <a:solidFill>
                                <a:srgbClr val="000000"/>
                              </a:solidFill>
                              <a:latin typeface="Cambria Math" panose="02040503050406030204" pitchFamily="18" charset="0"/>
                            </a:rPr>
                          </m:ctrlPr>
                        </m:sSubPr>
                        <m:e>
                          <m:r>
                            <a:rPr lang="el-GR" sz="2000" i="1">
                              <a:solidFill>
                                <a:srgbClr val="000000"/>
                              </a:solidFill>
                              <a:latin typeface="Cambria Math" panose="02040503050406030204" pitchFamily="18" charset="0"/>
                            </a:rPr>
                            <m:t>𝐷</m:t>
                          </m:r>
                        </m:e>
                        <m:sub>
                          <m:r>
                            <a:rPr lang="el-GR" sz="2000" i="1">
                              <a:solidFill>
                                <a:srgbClr val="000000"/>
                              </a:solidFill>
                              <a:latin typeface="Cambria Math" panose="02040503050406030204" pitchFamily="18" charset="0"/>
                            </a:rPr>
                            <m:t>𝑛</m:t>
                          </m:r>
                        </m:sub>
                      </m:sSub>
                      <m:r>
                        <a:rPr lang="el-GR" sz="2000" i="1">
                          <a:solidFill>
                            <a:srgbClr val="000000"/>
                          </a:solidFill>
                          <a:latin typeface="Cambria Math" panose="02040503050406030204" pitchFamily="18" charset="0"/>
                        </a:rPr>
                        <m:t>⊂</m:t>
                      </m:r>
                      <m:sSup>
                        <m:sSupPr>
                          <m:ctrlPr>
                            <a:rPr lang="el-GR" sz="2000" i="1">
                              <a:solidFill>
                                <a:srgbClr val="000000"/>
                              </a:solidFill>
                              <a:latin typeface="Cambria Math" panose="02040503050406030204" pitchFamily="18" charset="0"/>
                            </a:rPr>
                          </m:ctrlPr>
                        </m:sSupPr>
                        <m:e>
                          <m:r>
                            <a:rPr lang="el-GR" sz="2000" i="1">
                              <a:solidFill>
                                <a:srgbClr val="000000"/>
                              </a:solidFill>
                              <a:latin typeface="Cambria Math" panose="02040503050406030204" pitchFamily="18" charset="0"/>
                            </a:rPr>
                            <m:t>ℝ</m:t>
                          </m:r>
                        </m:e>
                        <m:sup>
                          <m:r>
                            <a:rPr lang="el-GR" sz="2000" i="1">
                              <a:solidFill>
                                <a:srgbClr val="000000"/>
                              </a:solidFill>
                              <a:latin typeface="Cambria Math" panose="02040503050406030204" pitchFamily="18" charset="0"/>
                            </a:rPr>
                            <m:t>𝑛</m:t>
                          </m:r>
                        </m:sup>
                      </m:sSup>
                      <m:r>
                        <a:rPr lang="el-GR" sz="2000" i="1">
                          <a:solidFill>
                            <a:srgbClr val="000000"/>
                          </a:solidFill>
                          <a:latin typeface="Cambria Math" panose="02040503050406030204" pitchFamily="18" charset="0"/>
                        </a:rPr>
                        <m:t>→</m:t>
                      </m:r>
                      <m:sSup>
                        <m:sSupPr>
                          <m:ctrlPr>
                            <a:rPr lang="el-GR" sz="2000" i="1">
                              <a:solidFill>
                                <a:srgbClr val="000000"/>
                              </a:solidFill>
                              <a:latin typeface="Cambria Math" panose="02040503050406030204" pitchFamily="18" charset="0"/>
                            </a:rPr>
                          </m:ctrlPr>
                        </m:sSupPr>
                        <m:e>
                          <m:r>
                            <a:rPr lang="el-GR" sz="2000" i="1">
                              <a:solidFill>
                                <a:srgbClr val="000000"/>
                              </a:solidFill>
                              <a:latin typeface="Cambria Math" panose="02040503050406030204" pitchFamily="18" charset="0"/>
                            </a:rPr>
                            <m:t>ℝ</m:t>
                          </m:r>
                        </m:e>
                        <m:sup>
                          <m:r>
                            <a:rPr lang="el-GR" sz="2000" i="1">
                              <a:solidFill>
                                <a:srgbClr val="000000"/>
                              </a:solidFill>
                              <a:latin typeface="Cambria Math" panose="02040503050406030204" pitchFamily="18" charset="0"/>
                            </a:rPr>
                            <m:t>𝑛</m:t>
                          </m:r>
                        </m:sup>
                      </m:sSup>
                      <m:r>
                        <a:rPr lang="el-GR" sz="2000" i="0">
                          <a:solidFill>
                            <a:srgbClr val="000000"/>
                          </a:solidFill>
                          <a:latin typeface="Cambria Math" panose="02040503050406030204" pitchFamily="18" charset="0"/>
                        </a:rPr>
                        <m:t>,</m:t>
                      </m:r>
                    </m:oMath>
                  </m:oMathPara>
                </a14:m>
                <a:endParaRPr lang="el-GR" sz="2000" dirty="0"/>
              </a:p>
            </p:txBody>
          </p:sp>
        </mc:Choice>
        <mc:Fallback>
          <p:sp>
            <p:nvSpPr>
              <p:cNvPr id="346113" name="Object 1"/>
              <p:cNvSpPr txBox="1">
                <a:spLocks noRot="1" noChangeAspect="1" noMove="1" noResize="1" noEditPoints="1" noAdjustHandles="1" noChangeArrowheads="1" noChangeShapeType="1" noTextEdit="1"/>
              </p:cNvSpPr>
              <p:nvPr/>
            </p:nvSpPr>
            <p:spPr bwMode="auto">
              <a:xfrm>
                <a:off x="2892425" y="2667000"/>
                <a:ext cx="3695799" cy="417513"/>
              </a:xfrm>
              <a:prstGeom prst="rect">
                <a:avLst/>
              </a:prstGeom>
              <a:blipFill>
                <a:blip r:embed="rId3"/>
                <a:stretch>
                  <a:fillRect b="-8824"/>
                </a:stretch>
              </a:blipFill>
              <a:ln>
                <a:noFill/>
              </a:ln>
              <a:effectLst/>
            </p:spPr>
            <p:txBody>
              <a:bodyPr/>
              <a:lstStyle/>
              <a:p>
                <a:r>
                  <a:rPr lang="el-GR">
                    <a:noFill/>
                  </a:rPr>
                  <a:t> </a:t>
                </a:r>
              </a:p>
            </p:txBody>
          </p:sp>
        </mc:Fallback>
      </mc:AlternateContent>
      <p:graphicFrame>
        <p:nvGraphicFramePr>
          <p:cNvPr id="346114" name="Object 2"/>
          <p:cNvGraphicFramePr>
            <a:graphicFrameLocks noChangeAspect="1"/>
          </p:cNvGraphicFramePr>
          <p:nvPr/>
        </p:nvGraphicFramePr>
        <p:xfrm>
          <a:off x="3937179" y="3032125"/>
          <a:ext cx="792162" cy="396875"/>
        </p:xfrm>
        <a:graphic>
          <a:graphicData uri="http://schemas.openxmlformats.org/presentationml/2006/ole">
            <mc:AlternateContent xmlns:mc="http://schemas.openxmlformats.org/markup-compatibility/2006">
              <mc:Choice xmlns:v="urn:schemas-microsoft-com:vml" Requires="v">
                <p:oleObj name="Equation" r:id="rId4" imgW="482400" imgH="241200" progId="Equation.DSMT4">
                  <p:embed/>
                </p:oleObj>
              </mc:Choice>
              <mc:Fallback>
                <p:oleObj name="Equation" r:id="rId4" imgW="482400" imgH="2412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7179" y="3032125"/>
                        <a:ext cx="792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6115" name="Object 3"/>
          <p:cNvGraphicFramePr>
            <a:graphicFrameLocks noChangeAspect="1"/>
          </p:cNvGraphicFramePr>
          <p:nvPr/>
        </p:nvGraphicFramePr>
        <p:xfrm>
          <a:off x="5851561" y="3019602"/>
          <a:ext cx="1349375" cy="457200"/>
        </p:xfrm>
        <a:graphic>
          <a:graphicData uri="http://schemas.openxmlformats.org/presentationml/2006/ole">
            <mc:AlternateContent xmlns:mc="http://schemas.openxmlformats.org/markup-compatibility/2006">
              <mc:Choice xmlns:v="urn:schemas-microsoft-com:vml" Requires="v">
                <p:oleObj name="Equation" r:id="rId6" imgW="825480" imgH="279360" progId="Equation.DSMT4">
                  <p:embed/>
                </p:oleObj>
              </mc:Choice>
              <mc:Fallback>
                <p:oleObj name="Equation" r:id="rId6" imgW="825480" imgH="27936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51561" y="3019602"/>
                        <a:ext cx="1349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6116" name="Object 4"/>
          <p:cNvGraphicFramePr>
            <a:graphicFrameLocks noChangeAspect="1"/>
          </p:cNvGraphicFramePr>
          <p:nvPr/>
        </p:nvGraphicFramePr>
        <p:xfrm>
          <a:off x="1504908" y="3606456"/>
          <a:ext cx="1536700" cy="457200"/>
        </p:xfrm>
        <a:graphic>
          <a:graphicData uri="http://schemas.openxmlformats.org/presentationml/2006/ole">
            <mc:AlternateContent xmlns:mc="http://schemas.openxmlformats.org/markup-compatibility/2006">
              <mc:Choice xmlns:v="urn:schemas-microsoft-com:vml" Requires="v">
                <p:oleObj name="Equation" r:id="rId8" imgW="939600" imgH="279360" progId="Equation.DSMT4">
                  <p:embed/>
                </p:oleObj>
              </mc:Choice>
              <mc:Fallback>
                <p:oleObj name="Equation" r:id="rId8" imgW="939600" imgH="27936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04908" y="3606456"/>
                        <a:ext cx="1536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mc:Choice xmlns:a14="http://schemas.microsoft.com/office/drawing/2010/main" Requires="a14">
          <p:sp>
            <p:nvSpPr>
              <p:cNvPr id="346117" name="Object 5"/>
              <p:cNvSpPr txBox="1"/>
              <p:nvPr/>
            </p:nvSpPr>
            <p:spPr bwMode="auto">
              <a:xfrm>
                <a:off x="4068762" y="3611563"/>
                <a:ext cx="4175646" cy="457200"/>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𝑓</m:t>
                          </m:r>
                        </m:e>
                        <m:sub>
                          <m:r>
                            <a:rPr lang="el-GR" i="1">
                              <a:solidFill>
                                <a:srgbClr val="000000"/>
                              </a:solidFill>
                              <a:latin typeface="Cambria Math" panose="02040503050406030204" pitchFamily="18" charset="0"/>
                            </a:rPr>
                            <m:t>𝑖</m:t>
                          </m:r>
                        </m:sub>
                      </m:sSub>
                      <m:d>
                        <m:dPr>
                          <m:ctrlPr>
                            <a:rPr lang="el-GR" i="1">
                              <a:solidFill>
                                <a:srgbClr val="000000"/>
                              </a:solidFill>
                              <a:latin typeface="Cambria Math" panose="02040503050406030204" pitchFamily="18" charset="0"/>
                            </a:rPr>
                          </m:ctrlPr>
                        </m:dPr>
                        <m:e>
                          <m:r>
                            <a:rPr lang="el-GR" i="1">
                              <a:solidFill>
                                <a:srgbClr val="000000"/>
                              </a:solidFill>
                              <a:latin typeface="Cambria Math" panose="02040503050406030204" pitchFamily="18" charset="0"/>
                            </a:rPr>
                            <m:t>𝑥</m:t>
                          </m:r>
                        </m:e>
                      </m:d>
                      <m:r>
                        <m:rPr>
                          <m:nor/>
                        </m:rPr>
                        <a:rPr lang="el-GR" i="0">
                          <a:solidFill>
                            <a:srgbClr val="000000"/>
                          </a:solidFill>
                          <a:latin typeface="Cambria Math" panose="02040503050406030204" pitchFamily="18" charset="0"/>
                        </a:rPr>
                        <m:t>, </m:t>
                      </m:r>
                      <m:r>
                        <m:rPr>
                          <m:nor/>
                        </m:rPr>
                        <a:rPr lang="el-GR" i="0">
                          <a:solidFill>
                            <a:srgbClr val="000000"/>
                          </a:solidFill>
                          <a:latin typeface="Cambria Math" panose="02040503050406030204" pitchFamily="18" charset="0"/>
                        </a:rPr>
                        <m:t>για</m:t>
                      </m:r>
                      <m:r>
                        <m:rPr>
                          <m:nor/>
                        </m:rPr>
                        <a:rPr lang="el-GR" i="0">
                          <a:solidFill>
                            <a:srgbClr val="000000"/>
                          </a:solidFill>
                          <a:latin typeface="Cambria Math" panose="02040503050406030204" pitchFamily="18" charset="0"/>
                        </a:rPr>
                        <m:t> </m:t>
                      </m:r>
                      <m:r>
                        <a:rPr lang="el-GR" i="1">
                          <a:solidFill>
                            <a:srgbClr val="000000"/>
                          </a:solidFill>
                          <a:latin typeface="Cambria Math" panose="02040503050406030204" pitchFamily="18" charset="0"/>
                        </a:rPr>
                        <m:t>𝑥</m:t>
                      </m:r>
                      <m:r>
                        <a:rPr lang="el-GR" i="1">
                          <a:solidFill>
                            <a:srgbClr val="000000"/>
                          </a:solidFill>
                          <a:latin typeface="Cambria Math" panose="02040503050406030204" pitchFamily="18" charset="0"/>
                        </a:rPr>
                        <m:t>=</m:t>
                      </m:r>
                      <m:sSup>
                        <m:sSupPr>
                          <m:ctrlPr>
                            <a:rPr lang="el-GR" i="1">
                              <a:solidFill>
                                <a:srgbClr val="000000"/>
                              </a:solidFill>
                              <a:latin typeface="Cambria Math" panose="02040503050406030204" pitchFamily="18" charset="0"/>
                            </a:rPr>
                          </m:ctrlPr>
                        </m:sSupPr>
                        <m:e>
                          <m:d>
                            <m:dPr>
                              <m:ctrlPr>
                                <a:rPr lang="el-GR" i="1">
                                  <a:solidFill>
                                    <a:srgbClr val="000000"/>
                                  </a:solidFill>
                                  <a:latin typeface="Cambria Math" panose="02040503050406030204" pitchFamily="18" charset="0"/>
                                </a:rPr>
                              </m:ctrlPr>
                            </m:dPr>
                            <m:e>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𝑥</m:t>
                                  </m:r>
                                </m:e>
                                <m:sub>
                                  <m:r>
                                    <a:rPr lang="el-GR" i="1">
                                      <a:solidFill>
                                        <a:srgbClr val="000000"/>
                                      </a:solidFill>
                                      <a:latin typeface="Cambria Math" panose="02040503050406030204" pitchFamily="18" charset="0"/>
                                    </a:rPr>
                                    <m:t>1</m:t>
                                  </m:r>
                                </m:sub>
                              </m:sSub>
                              <m:r>
                                <m:rPr>
                                  <m:nor/>
                                </m:rPr>
                                <a:rPr lang="el-GR" i="0">
                                  <a:solidFill>
                                    <a:srgbClr val="000000"/>
                                  </a:solidFill>
                                  <a:latin typeface="Cambria Math" panose="02040503050406030204" pitchFamily="18" charset="0"/>
                                </a:rPr>
                                <m:t>, </m:t>
                              </m:r>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𝑥</m:t>
                                  </m:r>
                                </m:e>
                                <m:sub>
                                  <m:r>
                                    <a:rPr lang="el-GR" i="1">
                                      <a:solidFill>
                                        <a:srgbClr val="000000"/>
                                      </a:solidFill>
                                      <a:latin typeface="Cambria Math" panose="02040503050406030204" pitchFamily="18" charset="0"/>
                                    </a:rPr>
                                    <m:t>2</m:t>
                                  </m:r>
                                </m:sub>
                              </m:sSub>
                              <m:r>
                                <a:rPr lang="el-GR" i="0">
                                  <a:solidFill>
                                    <a:srgbClr val="000000"/>
                                  </a:solidFill>
                                  <a:latin typeface="Cambria Math" panose="02040503050406030204" pitchFamily="18" charset="0"/>
                                </a:rPr>
                                <m:t>,</m:t>
                              </m:r>
                              <m:r>
                                <a:rPr lang="el-GR" i="1">
                                  <a:solidFill>
                                    <a:srgbClr val="000000"/>
                                  </a:solidFill>
                                  <a:latin typeface="Cambria Math" panose="02040503050406030204" pitchFamily="18" charset="0"/>
                                </a:rPr>
                                <m:t>…</m:t>
                              </m:r>
                              <m:r>
                                <a:rPr lang="el-GR" i="0">
                                  <a:solidFill>
                                    <a:srgbClr val="000000"/>
                                  </a:solidFill>
                                  <a:latin typeface="Cambria Math" panose="02040503050406030204" pitchFamily="18" charset="0"/>
                                </a:rPr>
                                <m:t>,</m:t>
                              </m:r>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𝑥</m:t>
                                  </m:r>
                                </m:e>
                                <m:sub>
                                  <m:r>
                                    <a:rPr lang="el-GR" i="1">
                                      <a:solidFill>
                                        <a:srgbClr val="000000"/>
                                      </a:solidFill>
                                      <a:latin typeface="Cambria Math" panose="02040503050406030204" pitchFamily="18" charset="0"/>
                                    </a:rPr>
                                    <m:t>𝑛</m:t>
                                  </m:r>
                                </m:sub>
                              </m:sSub>
                            </m:e>
                          </m:d>
                        </m:e>
                        <m:sup>
                          <m:r>
                            <a:rPr lang="el-GR" i="1">
                              <a:solidFill>
                                <a:srgbClr val="000000"/>
                              </a:solidFill>
                              <a:latin typeface="Cambria Math" panose="02040503050406030204" pitchFamily="18" charset="0"/>
                            </a:rPr>
                            <m:t>𝑇</m:t>
                          </m:r>
                        </m:sup>
                      </m:sSup>
                      <m:r>
                        <a:rPr lang="el-GR" i="1">
                          <a:solidFill>
                            <a:srgbClr val="000000"/>
                          </a:solidFill>
                          <a:latin typeface="Cambria Math" panose="02040503050406030204" pitchFamily="18" charset="0"/>
                        </a:rPr>
                        <m:t>∈</m:t>
                      </m:r>
                      <m:sSup>
                        <m:sSupPr>
                          <m:ctrlPr>
                            <a:rPr lang="el-GR" i="1">
                              <a:solidFill>
                                <a:srgbClr val="000000"/>
                              </a:solidFill>
                              <a:latin typeface="Cambria Math" panose="02040503050406030204" pitchFamily="18" charset="0"/>
                            </a:rPr>
                          </m:ctrlPr>
                        </m:sSupPr>
                        <m:e>
                          <m:r>
                            <a:rPr lang="el-GR" i="1">
                              <a:solidFill>
                                <a:srgbClr val="000000"/>
                              </a:solidFill>
                              <a:latin typeface="Cambria Math" panose="02040503050406030204" pitchFamily="18" charset="0"/>
                            </a:rPr>
                            <m:t>ℝ</m:t>
                          </m:r>
                        </m:e>
                        <m:sup>
                          <m:r>
                            <a:rPr lang="el-GR" i="1">
                              <a:solidFill>
                                <a:srgbClr val="000000"/>
                              </a:solidFill>
                              <a:latin typeface="Cambria Math" panose="02040503050406030204" pitchFamily="18" charset="0"/>
                            </a:rPr>
                            <m:t>𝑛</m:t>
                          </m:r>
                        </m:sup>
                      </m:sSup>
                    </m:oMath>
                  </m:oMathPara>
                </a14:m>
                <a:endParaRPr lang="el-GR" dirty="0"/>
              </a:p>
            </p:txBody>
          </p:sp>
        </mc:Choice>
        <mc:Fallback>
          <p:sp>
            <p:nvSpPr>
              <p:cNvPr id="346117" name="Object 5"/>
              <p:cNvSpPr txBox="1">
                <a:spLocks noRot="1" noChangeAspect="1" noMove="1" noResize="1" noEditPoints="1" noAdjustHandles="1" noChangeArrowheads="1" noChangeShapeType="1" noTextEdit="1"/>
              </p:cNvSpPr>
              <p:nvPr/>
            </p:nvSpPr>
            <p:spPr bwMode="auto">
              <a:xfrm>
                <a:off x="4068762" y="3611563"/>
                <a:ext cx="4175646" cy="457200"/>
              </a:xfrm>
              <a:prstGeom prst="rect">
                <a:avLst/>
              </a:prstGeom>
              <a:blipFill>
                <a:blip r:embed="rId10"/>
                <a:stretch>
                  <a:fillRect l="-438"/>
                </a:stretch>
              </a:blipFill>
              <a:ln>
                <a:noFill/>
              </a:ln>
              <a:effectLst/>
            </p:spPr>
            <p:txBody>
              <a:bodyPr/>
              <a:lstStyle/>
              <a:p>
                <a:r>
                  <a:rPr lang="el-GR">
                    <a:noFill/>
                  </a:rPr>
                  <a:t> </a:t>
                </a:r>
              </a:p>
            </p:txBody>
          </p:sp>
        </mc:Fallback>
      </mc:AlternateContent>
      <p:graphicFrame>
        <p:nvGraphicFramePr>
          <p:cNvPr id="346118" name="Object 6"/>
          <p:cNvGraphicFramePr>
            <a:graphicFrameLocks noChangeAspect="1"/>
          </p:cNvGraphicFramePr>
          <p:nvPr/>
        </p:nvGraphicFramePr>
        <p:xfrm>
          <a:off x="1319697" y="4001919"/>
          <a:ext cx="582612" cy="312738"/>
        </p:xfrm>
        <a:graphic>
          <a:graphicData uri="http://schemas.openxmlformats.org/presentationml/2006/ole">
            <mc:AlternateContent xmlns:mc="http://schemas.openxmlformats.org/markup-compatibility/2006">
              <mc:Choice xmlns:v="urn:schemas-microsoft-com:vml" Requires="v">
                <p:oleObj name="Equation" r:id="rId11" imgW="355320" imgH="190440" progId="Equation.DSMT4">
                  <p:embed/>
                </p:oleObj>
              </mc:Choice>
              <mc:Fallback>
                <p:oleObj name="Equation" r:id="rId11" imgW="355320" imgH="19044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19697" y="4001919"/>
                        <a:ext cx="582612"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6119" name="Object 7"/>
          <p:cNvGraphicFramePr>
            <a:graphicFrameLocks noChangeAspect="1"/>
          </p:cNvGraphicFramePr>
          <p:nvPr/>
        </p:nvGraphicFramePr>
        <p:xfrm>
          <a:off x="3597438" y="3974049"/>
          <a:ext cx="374650" cy="374650"/>
        </p:xfrm>
        <a:graphic>
          <a:graphicData uri="http://schemas.openxmlformats.org/presentationml/2006/ole">
            <mc:AlternateContent xmlns:mc="http://schemas.openxmlformats.org/markup-compatibility/2006">
              <mc:Choice xmlns:v="urn:schemas-microsoft-com:vml" Requires="v">
                <p:oleObj name="Equation" r:id="rId13" imgW="228600" imgH="228600" progId="Equation.DSMT4">
                  <p:embed/>
                </p:oleObj>
              </mc:Choice>
              <mc:Fallback>
                <p:oleObj name="Equation" r:id="rId13" imgW="228600" imgH="22860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97438" y="3974049"/>
                        <a:ext cx="37465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10 - Ορθογώνιο"/>
          <p:cNvSpPr/>
          <p:nvPr/>
        </p:nvSpPr>
        <p:spPr>
          <a:xfrm>
            <a:off x="885600" y="2589201"/>
            <a:ext cx="7009200" cy="94933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mc:AlternateContent xmlns:mc="http://schemas.openxmlformats.org/markup-compatibility/2006">
        <mc:Choice xmlns:a14="http://schemas.microsoft.com/office/drawing/2010/main" Requires="a14">
          <p:sp>
            <p:nvSpPr>
              <p:cNvPr id="346120" name="Object 8"/>
              <p:cNvSpPr txBox="1"/>
              <p:nvPr/>
            </p:nvSpPr>
            <p:spPr bwMode="auto">
              <a:xfrm>
                <a:off x="1929253" y="4784632"/>
                <a:ext cx="1031833" cy="331788"/>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sSup>
                        <m:sSupPr>
                          <m:ctrlPr>
                            <a:rPr lang="el-GR" i="1">
                              <a:solidFill>
                                <a:srgbClr val="000000"/>
                              </a:solidFill>
                              <a:latin typeface="Cambria Math" panose="02040503050406030204" pitchFamily="18" charset="0"/>
                            </a:rPr>
                          </m:ctrlPr>
                        </m:sSupPr>
                        <m:e>
                          <m:r>
                            <a:rPr lang="el-GR" i="1">
                              <a:solidFill>
                                <a:srgbClr val="000000"/>
                              </a:solidFill>
                              <a:latin typeface="Cambria Math" panose="02040503050406030204" pitchFamily="18" charset="0"/>
                            </a:rPr>
                            <m:t>𝑥</m:t>
                          </m:r>
                        </m:e>
                        <m:sup>
                          <m:r>
                            <a:rPr lang="el-GR" i="1">
                              <a:solidFill>
                                <a:srgbClr val="000000"/>
                              </a:solidFill>
                              <a:latin typeface="Cambria Math" panose="02040503050406030204" pitchFamily="18" charset="0"/>
                            </a:rPr>
                            <m:t>∗</m:t>
                          </m:r>
                        </m:sup>
                      </m:sSup>
                      <m:r>
                        <a:rPr lang="el-GR" i="1">
                          <a:solidFill>
                            <a:srgbClr val="000000"/>
                          </a:solidFill>
                          <a:latin typeface="Cambria Math" panose="02040503050406030204" pitchFamily="18" charset="0"/>
                        </a:rPr>
                        <m:t>∈</m:t>
                      </m:r>
                      <m:sSup>
                        <m:sSupPr>
                          <m:ctrlPr>
                            <a:rPr lang="el-GR" i="1">
                              <a:solidFill>
                                <a:srgbClr val="000000"/>
                              </a:solidFill>
                              <a:latin typeface="Cambria Math" panose="02040503050406030204" pitchFamily="18" charset="0"/>
                            </a:rPr>
                          </m:ctrlPr>
                        </m:sSupPr>
                        <m:e>
                          <m:r>
                            <a:rPr lang="el-GR" i="1">
                              <a:solidFill>
                                <a:srgbClr val="000000"/>
                              </a:solidFill>
                              <a:latin typeface="Cambria Math" panose="02040503050406030204" pitchFamily="18" charset="0"/>
                            </a:rPr>
                            <m:t>ℝ</m:t>
                          </m:r>
                        </m:e>
                        <m:sup>
                          <m:r>
                            <a:rPr lang="el-GR" i="1">
                              <a:solidFill>
                                <a:srgbClr val="000000"/>
                              </a:solidFill>
                              <a:latin typeface="Cambria Math" panose="02040503050406030204" pitchFamily="18" charset="0"/>
                            </a:rPr>
                            <m:t>𝑛</m:t>
                          </m:r>
                        </m:sup>
                      </m:sSup>
                    </m:oMath>
                  </m:oMathPara>
                </a14:m>
                <a:endParaRPr lang="el-GR" dirty="0"/>
              </a:p>
            </p:txBody>
          </p:sp>
        </mc:Choice>
        <mc:Fallback>
          <p:sp>
            <p:nvSpPr>
              <p:cNvPr id="346120" name="Object 8"/>
              <p:cNvSpPr txBox="1">
                <a:spLocks noRot="1" noChangeAspect="1" noMove="1" noResize="1" noEditPoints="1" noAdjustHandles="1" noChangeArrowheads="1" noChangeShapeType="1" noTextEdit="1"/>
              </p:cNvSpPr>
              <p:nvPr/>
            </p:nvSpPr>
            <p:spPr bwMode="auto">
              <a:xfrm>
                <a:off x="1929253" y="4784632"/>
                <a:ext cx="1031833" cy="331788"/>
              </a:xfrm>
              <a:prstGeom prst="rect">
                <a:avLst/>
              </a:prstGeom>
              <a:blipFill>
                <a:blip r:embed="rId15"/>
                <a:stretch>
                  <a:fillRect b="-3704"/>
                </a:stretch>
              </a:blipFill>
              <a:ln>
                <a:noFill/>
              </a:ln>
              <a:effectLst/>
            </p:spPr>
            <p:txBody>
              <a:bodyPr/>
              <a:lstStyle/>
              <a:p>
                <a:r>
                  <a:rPr lang="el-GR">
                    <a:noFill/>
                  </a:rPr>
                  <a:t> </a:t>
                </a:r>
              </a:p>
            </p:txBody>
          </p:sp>
        </mc:Fallback>
      </mc:AlternateContent>
      <p:graphicFrame>
        <p:nvGraphicFramePr>
          <p:cNvPr id="346121" name="Object 9"/>
          <p:cNvGraphicFramePr>
            <a:graphicFrameLocks noChangeAspect="1"/>
          </p:cNvGraphicFramePr>
          <p:nvPr/>
        </p:nvGraphicFramePr>
        <p:xfrm>
          <a:off x="6372426" y="4805205"/>
          <a:ext cx="292100" cy="374650"/>
        </p:xfrm>
        <a:graphic>
          <a:graphicData uri="http://schemas.openxmlformats.org/presentationml/2006/ole">
            <mc:AlternateContent xmlns:mc="http://schemas.openxmlformats.org/markup-compatibility/2006">
              <mc:Choice xmlns:v="urn:schemas-microsoft-com:vml" Requires="v">
                <p:oleObj name="Equation" r:id="rId16" imgW="177480" imgH="228600" progId="Equation.DSMT4">
                  <p:embed/>
                </p:oleObj>
              </mc:Choice>
              <mc:Fallback>
                <p:oleObj name="Equation" r:id="rId16" imgW="177480" imgH="228600" progId="Equation.DSMT4">
                  <p:embed/>
                  <p:pic>
                    <p:nvPicPr>
                      <p:cNvPr id="0"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72426" y="4805205"/>
                        <a:ext cx="29210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6122" name="Object 10"/>
          <p:cNvGraphicFramePr>
            <a:graphicFrameLocks noChangeAspect="1"/>
          </p:cNvGraphicFramePr>
          <p:nvPr/>
        </p:nvGraphicFramePr>
        <p:xfrm>
          <a:off x="1957192" y="5094663"/>
          <a:ext cx="1252538" cy="417513"/>
        </p:xfrm>
        <a:graphic>
          <a:graphicData uri="http://schemas.openxmlformats.org/presentationml/2006/ole">
            <mc:AlternateContent xmlns:mc="http://schemas.openxmlformats.org/markup-compatibility/2006">
              <mc:Choice xmlns:v="urn:schemas-microsoft-com:vml" Requires="v">
                <p:oleObj name="Equation" r:id="rId18" imgW="761760" imgH="253800" progId="Equation.DSMT4">
                  <p:embed/>
                </p:oleObj>
              </mc:Choice>
              <mc:Fallback>
                <p:oleObj name="Equation" r:id="rId18" imgW="761760" imgH="253800" progId="Equation.DSMT4">
                  <p:embed/>
                  <p:pic>
                    <p:nvPicPr>
                      <p:cNvPr id="0" name="Picture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957192" y="5094663"/>
                        <a:ext cx="1252538"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6123" name="Object 11"/>
          <p:cNvGraphicFramePr>
            <a:graphicFrameLocks noChangeAspect="1"/>
          </p:cNvGraphicFramePr>
          <p:nvPr/>
        </p:nvGraphicFramePr>
        <p:xfrm>
          <a:off x="4067353" y="5097309"/>
          <a:ext cx="661988" cy="412750"/>
        </p:xfrm>
        <a:graphic>
          <a:graphicData uri="http://schemas.openxmlformats.org/presentationml/2006/ole">
            <mc:AlternateContent xmlns:mc="http://schemas.openxmlformats.org/markup-compatibility/2006">
              <mc:Choice xmlns:v="urn:schemas-microsoft-com:vml" Requires="v">
                <p:oleObj name="Equation" r:id="rId20" imgW="406080" imgH="253800" progId="Equation.DSMT4">
                  <p:embed/>
                </p:oleObj>
              </mc:Choice>
              <mc:Fallback>
                <p:oleObj name="Equation" r:id="rId20" imgW="406080" imgH="253800" progId="Equation.DSMT4">
                  <p:embed/>
                  <p:pic>
                    <p:nvPicPr>
                      <p:cNvPr id="0" name="Picture 1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067353" y="5097309"/>
                        <a:ext cx="661988"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6124" name="Object 12"/>
          <p:cNvGraphicFramePr>
            <a:graphicFrameLocks noChangeAspect="1"/>
          </p:cNvGraphicFramePr>
          <p:nvPr/>
        </p:nvGraphicFramePr>
        <p:xfrm>
          <a:off x="3167063" y="5510241"/>
          <a:ext cx="2809875" cy="477837"/>
        </p:xfrm>
        <a:graphic>
          <a:graphicData uri="http://schemas.openxmlformats.org/presentationml/2006/ole">
            <mc:AlternateContent xmlns:mc="http://schemas.openxmlformats.org/markup-compatibility/2006">
              <mc:Choice xmlns:v="urn:schemas-microsoft-com:vml" Requires="v">
                <p:oleObj name="Equation" r:id="rId22" imgW="1714320" imgH="291960" progId="Equation.DSMT4">
                  <p:embed/>
                </p:oleObj>
              </mc:Choice>
              <mc:Fallback>
                <p:oleObj name="Equation" r:id="rId22" imgW="1714320" imgH="291960" progId="Equation.DSMT4">
                  <p:embed/>
                  <p:pic>
                    <p:nvPicPr>
                      <p:cNvPr id="0" name="Picture 1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167063" y="5510241"/>
                        <a:ext cx="2809875" cy="47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Μη γραμμικά συστήματα εξισώσεων</a:t>
            </a:r>
          </a:p>
        </p:txBody>
      </p:sp>
      <p:sp>
        <p:nvSpPr>
          <p:cNvPr id="3" name="2 - Θέση περιεχομένου"/>
          <p:cNvSpPr>
            <a:spLocks noGrp="1"/>
          </p:cNvSpPr>
          <p:nvPr>
            <p:ph idx="1"/>
          </p:nvPr>
        </p:nvSpPr>
        <p:spPr>
          <a:xfrm>
            <a:off x="457200" y="1420783"/>
            <a:ext cx="8229600" cy="4929257"/>
          </a:xfrm>
        </p:spPr>
        <p:txBody>
          <a:bodyPr>
            <a:normAutofit fontScale="92500" lnSpcReduction="20000"/>
          </a:bodyPr>
          <a:lstStyle/>
          <a:p>
            <a:r>
              <a:rPr lang="el-GR" sz="2000" dirty="0"/>
              <a:t>Έτσι η εξίσωση                       μπορεί να γραφεί ως σύστημα εξισώσεων με την παρακάτω ισοδύναμη μορφή:</a:t>
            </a:r>
          </a:p>
          <a:p>
            <a:endParaRPr lang="el-GR" sz="2000" dirty="0"/>
          </a:p>
          <a:p>
            <a:endParaRPr lang="el-GR" sz="2000" dirty="0"/>
          </a:p>
          <a:p>
            <a:endParaRPr lang="el-GR" sz="2000" dirty="0"/>
          </a:p>
          <a:p>
            <a:endParaRPr lang="el-GR" sz="2000" dirty="0"/>
          </a:p>
          <a:p>
            <a:pPr>
              <a:buNone/>
            </a:pPr>
            <a:endParaRPr lang="el-GR" sz="2000" dirty="0"/>
          </a:p>
          <a:p>
            <a:pPr>
              <a:spcBef>
                <a:spcPts val="2400"/>
              </a:spcBef>
            </a:pPr>
            <a:r>
              <a:rPr lang="el-GR" sz="2000" dirty="0"/>
              <a:t>Έστω ότι                                       είναι μία              προσέγγιση της λύσης του συστήματος. Για την εύρεση της επόμενης προσέγγισης                                    θέτουμε:</a:t>
            </a:r>
          </a:p>
          <a:p>
            <a:endParaRPr lang="el-GR" sz="2000" dirty="0"/>
          </a:p>
          <a:p>
            <a:pPr>
              <a:buNone/>
            </a:pPr>
            <a:r>
              <a:rPr lang="el-GR" sz="2000" dirty="0"/>
              <a:t>	</a:t>
            </a:r>
          </a:p>
          <a:p>
            <a:pPr>
              <a:buNone/>
            </a:pPr>
            <a:endParaRPr lang="el-GR" sz="2000" dirty="0"/>
          </a:p>
          <a:p>
            <a:pPr>
              <a:buNone/>
            </a:pPr>
            <a:endParaRPr lang="el-GR" sz="2000" dirty="0"/>
          </a:p>
          <a:p>
            <a:pPr>
              <a:buNone/>
            </a:pPr>
            <a:r>
              <a:rPr lang="el-GR" sz="2000" dirty="0"/>
              <a:t>	</a:t>
            </a:r>
          </a:p>
          <a:p>
            <a:pPr>
              <a:spcBef>
                <a:spcPts val="1200"/>
              </a:spcBef>
              <a:buNone/>
            </a:pPr>
            <a:r>
              <a:rPr lang="el-GR" sz="2000" dirty="0"/>
              <a:t>	όπου                                     είναι η διόρθωση της προσεγγιστικής λύσης.</a:t>
            </a:r>
          </a:p>
        </p:txBody>
      </p:sp>
      <p:graphicFrame>
        <p:nvGraphicFramePr>
          <p:cNvPr id="354305" name="Object 1"/>
          <p:cNvGraphicFramePr>
            <a:graphicFrameLocks noChangeAspect="1"/>
          </p:cNvGraphicFramePr>
          <p:nvPr/>
        </p:nvGraphicFramePr>
        <p:xfrm>
          <a:off x="2411398" y="1384272"/>
          <a:ext cx="1101725" cy="393700"/>
        </p:xfrm>
        <a:graphic>
          <a:graphicData uri="http://schemas.openxmlformats.org/presentationml/2006/ole">
            <mc:AlternateContent xmlns:mc="http://schemas.openxmlformats.org/markup-compatibility/2006">
              <mc:Choice xmlns:v="urn:schemas-microsoft-com:vml" Requires="v">
                <p:oleObj name="Equation" r:id="rId3" imgW="711000" imgH="253800" progId="Equation.DSMT4">
                  <p:embed/>
                </p:oleObj>
              </mc:Choice>
              <mc:Fallback>
                <p:oleObj name="Equation" r:id="rId3" imgW="711000" imgH="2538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398" y="1384272"/>
                        <a:ext cx="11017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4306" name="Object 2"/>
          <p:cNvGraphicFramePr>
            <a:graphicFrameLocks noChangeAspect="1"/>
          </p:cNvGraphicFramePr>
          <p:nvPr/>
        </p:nvGraphicFramePr>
        <p:xfrm>
          <a:off x="3580606" y="2016282"/>
          <a:ext cx="1982788" cy="1452562"/>
        </p:xfrm>
        <a:graphic>
          <a:graphicData uri="http://schemas.openxmlformats.org/presentationml/2006/ole">
            <mc:AlternateContent xmlns:mc="http://schemas.openxmlformats.org/markup-compatibility/2006">
              <mc:Choice xmlns:v="urn:schemas-microsoft-com:vml" Requires="v">
                <p:oleObj name="Equation" r:id="rId5" imgW="1282680" imgH="939600" progId="Equation.DSMT4">
                  <p:embed/>
                </p:oleObj>
              </mc:Choice>
              <mc:Fallback>
                <p:oleObj name="Equation" r:id="rId5" imgW="1282680" imgH="9396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0606" y="2016282"/>
                        <a:ext cx="1982788" cy="145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4308" name="Object 4"/>
          <p:cNvGraphicFramePr>
            <a:graphicFrameLocks noChangeAspect="1"/>
          </p:cNvGraphicFramePr>
          <p:nvPr/>
        </p:nvGraphicFramePr>
        <p:xfrm>
          <a:off x="1831584" y="3535893"/>
          <a:ext cx="1968500" cy="471487"/>
        </p:xfrm>
        <a:graphic>
          <a:graphicData uri="http://schemas.openxmlformats.org/presentationml/2006/ole">
            <mc:AlternateContent xmlns:mc="http://schemas.openxmlformats.org/markup-compatibility/2006">
              <mc:Choice xmlns:v="urn:schemas-microsoft-com:vml" Requires="v">
                <p:oleObj name="Equation" r:id="rId7" imgW="1269720" imgH="304560" progId="Equation.DSMT4">
                  <p:embed/>
                </p:oleObj>
              </mc:Choice>
              <mc:Fallback>
                <p:oleObj name="Equation" r:id="rId7" imgW="1269720" imgH="30456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31584" y="3535893"/>
                        <a:ext cx="1968500" cy="47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4309" name="Object 5"/>
          <p:cNvGraphicFramePr>
            <a:graphicFrameLocks noChangeAspect="1"/>
          </p:cNvGraphicFramePr>
          <p:nvPr/>
        </p:nvGraphicFramePr>
        <p:xfrm>
          <a:off x="4793026" y="3645432"/>
          <a:ext cx="604838" cy="312737"/>
        </p:xfrm>
        <a:graphic>
          <a:graphicData uri="http://schemas.openxmlformats.org/presentationml/2006/ole">
            <mc:AlternateContent xmlns:mc="http://schemas.openxmlformats.org/markup-compatibility/2006">
              <mc:Choice xmlns:v="urn:schemas-microsoft-com:vml" Requires="v">
                <p:oleObj name="Equation" r:id="rId9" imgW="393480" imgH="203040" progId="Equation.DSMT4">
                  <p:embed/>
                </p:oleObj>
              </mc:Choice>
              <mc:Fallback>
                <p:oleObj name="Equation" r:id="rId9" imgW="393480" imgH="20304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93026" y="3645432"/>
                        <a:ext cx="604838" cy="31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4310" name="Object 6"/>
          <p:cNvGraphicFramePr>
            <a:graphicFrameLocks noChangeAspect="1"/>
          </p:cNvGraphicFramePr>
          <p:nvPr/>
        </p:nvGraphicFramePr>
        <p:xfrm>
          <a:off x="6406293" y="3771552"/>
          <a:ext cx="2501900" cy="471487"/>
        </p:xfrm>
        <a:graphic>
          <a:graphicData uri="http://schemas.openxmlformats.org/presentationml/2006/ole">
            <mc:AlternateContent xmlns:mc="http://schemas.openxmlformats.org/markup-compatibility/2006">
              <mc:Choice xmlns:v="urn:schemas-microsoft-com:vml" Requires="v">
                <p:oleObj name="Equation" r:id="rId11" imgW="1612800" imgH="304560" progId="Equation.DSMT4">
                  <p:embed/>
                </p:oleObj>
              </mc:Choice>
              <mc:Fallback>
                <p:oleObj name="Equation" r:id="rId11" imgW="1612800" imgH="30456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06293" y="3771552"/>
                        <a:ext cx="2501900" cy="47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4311" name="Object 7"/>
          <p:cNvGraphicFramePr>
            <a:graphicFrameLocks noChangeAspect="1"/>
          </p:cNvGraphicFramePr>
          <p:nvPr/>
        </p:nvGraphicFramePr>
        <p:xfrm>
          <a:off x="3548063" y="4341825"/>
          <a:ext cx="2047875" cy="1457325"/>
        </p:xfrm>
        <a:graphic>
          <a:graphicData uri="http://schemas.openxmlformats.org/presentationml/2006/ole">
            <mc:AlternateContent xmlns:mc="http://schemas.openxmlformats.org/markup-compatibility/2006">
              <mc:Choice xmlns:v="urn:schemas-microsoft-com:vml" Requires="v">
                <p:oleObj name="Equation" r:id="rId13" imgW="1320480" imgH="939600" progId="Equation.DSMT4">
                  <p:embed/>
                </p:oleObj>
              </mc:Choice>
              <mc:Fallback>
                <p:oleObj name="Equation" r:id="rId13" imgW="1320480" imgH="93960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48063" y="4341825"/>
                        <a:ext cx="204787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4312" name="Object 8"/>
          <p:cNvGraphicFramePr>
            <a:graphicFrameLocks noChangeAspect="1"/>
          </p:cNvGraphicFramePr>
          <p:nvPr/>
        </p:nvGraphicFramePr>
        <p:xfrm>
          <a:off x="1474947" y="5833566"/>
          <a:ext cx="1903413" cy="471488"/>
        </p:xfrm>
        <a:graphic>
          <a:graphicData uri="http://schemas.openxmlformats.org/presentationml/2006/ole">
            <mc:AlternateContent xmlns:mc="http://schemas.openxmlformats.org/markup-compatibility/2006">
              <mc:Choice xmlns:v="urn:schemas-microsoft-com:vml" Requires="v">
                <p:oleObj name="Equation" r:id="rId15" imgW="1231560" imgH="304560" progId="Equation.DSMT4">
                  <p:embed/>
                </p:oleObj>
              </mc:Choice>
              <mc:Fallback>
                <p:oleObj name="Equation" r:id="rId15" imgW="1231560" imgH="30456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74947" y="5833566"/>
                        <a:ext cx="1903413"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Μη γραμμικά συστήματα εξισώσεων</a:t>
            </a:r>
          </a:p>
        </p:txBody>
      </p:sp>
      <p:sp>
        <p:nvSpPr>
          <p:cNvPr id="3" name="2 - Θέση περιεχομένου"/>
          <p:cNvSpPr>
            <a:spLocks noGrp="1"/>
          </p:cNvSpPr>
          <p:nvPr>
            <p:ph idx="1"/>
          </p:nvPr>
        </p:nvSpPr>
        <p:spPr>
          <a:xfrm>
            <a:off x="457200" y="1055655"/>
            <a:ext cx="8229600" cy="4748400"/>
          </a:xfrm>
        </p:spPr>
        <p:txBody>
          <a:bodyPr>
            <a:normAutofit/>
          </a:bodyPr>
          <a:lstStyle/>
          <a:p>
            <a:r>
              <a:rPr lang="el-GR" sz="1900" dirty="0"/>
              <a:t>Επομένως, ισχύει:</a:t>
            </a:r>
          </a:p>
          <a:p>
            <a:endParaRPr lang="el-GR" sz="1900" dirty="0"/>
          </a:p>
          <a:p>
            <a:endParaRPr lang="el-GR" sz="1900" dirty="0"/>
          </a:p>
          <a:p>
            <a:endParaRPr lang="el-GR" sz="1900" dirty="0"/>
          </a:p>
          <a:p>
            <a:endParaRPr lang="el-GR" sz="1900" dirty="0"/>
          </a:p>
          <a:p>
            <a:endParaRPr lang="el-GR" sz="1900" dirty="0"/>
          </a:p>
          <a:p>
            <a:r>
              <a:rPr lang="el-GR" sz="1900" dirty="0"/>
              <a:t>Αναπτύσσοντας καθεμία συνιστώσα της συνάρτησης       εφαρμόζοντας τον τύπο του </a:t>
            </a:r>
            <a:r>
              <a:rPr lang="en-US" sz="1900" dirty="0"/>
              <a:t>Taylor </a:t>
            </a:r>
            <a:r>
              <a:rPr lang="el-GR" sz="1900" dirty="0"/>
              <a:t>προκύπτει:</a:t>
            </a:r>
          </a:p>
          <a:p>
            <a:endParaRPr lang="el-GR" sz="2000" dirty="0"/>
          </a:p>
          <a:p>
            <a:endParaRPr lang="el-GR" sz="2200" dirty="0"/>
          </a:p>
          <a:p>
            <a:endParaRPr lang="el-GR" sz="2200" dirty="0"/>
          </a:p>
          <a:p>
            <a:endParaRPr lang="el-GR" dirty="0"/>
          </a:p>
        </p:txBody>
      </p:sp>
      <p:graphicFrame>
        <p:nvGraphicFramePr>
          <p:cNvPr id="355330" name="Object 2"/>
          <p:cNvGraphicFramePr>
            <a:graphicFrameLocks noChangeAspect="1"/>
          </p:cNvGraphicFramePr>
          <p:nvPr/>
        </p:nvGraphicFramePr>
        <p:xfrm>
          <a:off x="3282157" y="1420785"/>
          <a:ext cx="2579687" cy="1693863"/>
        </p:xfrm>
        <a:graphic>
          <a:graphicData uri="http://schemas.openxmlformats.org/presentationml/2006/ole">
            <mc:AlternateContent xmlns:mc="http://schemas.openxmlformats.org/markup-compatibility/2006">
              <mc:Choice xmlns:v="urn:schemas-microsoft-com:vml" Requires="v">
                <p:oleObj name="Equation" r:id="rId3" imgW="1663560" imgH="1091880" progId="Equation.DSMT4">
                  <p:embed/>
                </p:oleObj>
              </mc:Choice>
              <mc:Fallback>
                <p:oleObj name="Equation" r:id="rId3" imgW="1663560" imgH="10918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2157" y="1420785"/>
                        <a:ext cx="2579687" cy="169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5331" name="Object 3"/>
          <p:cNvGraphicFramePr>
            <a:graphicFrameLocks noChangeAspect="1"/>
          </p:cNvGraphicFramePr>
          <p:nvPr/>
        </p:nvGraphicFramePr>
        <p:xfrm>
          <a:off x="6135889" y="3182052"/>
          <a:ext cx="273050" cy="350838"/>
        </p:xfrm>
        <a:graphic>
          <a:graphicData uri="http://schemas.openxmlformats.org/presentationml/2006/ole">
            <mc:AlternateContent xmlns:mc="http://schemas.openxmlformats.org/markup-compatibility/2006">
              <mc:Choice xmlns:v="urn:schemas-microsoft-com:vml" Requires="v">
                <p:oleObj name="Equation" r:id="rId5" imgW="177480" imgH="228600" progId="Equation.DSMT4">
                  <p:embed/>
                </p:oleObj>
              </mc:Choice>
              <mc:Fallback>
                <p:oleObj name="Equation" r:id="rId5" imgW="177480" imgH="2286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5889" y="3182052"/>
                        <a:ext cx="27305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5332" name="Object 4"/>
          <p:cNvGraphicFramePr>
            <a:graphicFrameLocks noChangeAspect="1"/>
          </p:cNvGraphicFramePr>
          <p:nvPr/>
        </p:nvGraphicFramePr>
        <p:xfrm>
          <a:off x="1716088" y="3561117"/>
          <a:ext cx="5711825" cy="2717800"/>
        </p:xfrm>
        <a:graphic>
          <a:graphicData uri="http://schemas.openxmlformats.org/presentationml/2006/ole">
            <mc:AlternateContent xmlns:mc="http://schemas.openxmlformats.org/markup-compatibility/2006">
              <mc:Choice xmlns:v="urn:schemas-microsoft-com:vml" Requires="v">
                <p:oleObj name="Equation" r:id="rId7" imgW="3682800" imgH="1752480" progId="Equation.DSMT4">
                  <p:embed/>
                </p:oleObj>
              </mc:Choice>
              <mc:Fallback>
                <p:oleObj name="Equation" r:id="rId7" imgW="3682800" imgH="17524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16088" y="3561117"/>
                        <a:ext cx="5711825" cy="2717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Μη γραμμικά συστήματα εξισώσεων</a:t>
            </a:r>
          </a:p>
        </p:txBody>
      </p:sp>
      <p:sp>
        <p:nvSpPr>
          <p:cNvPr id="3" name="2 - Θέση περιεχομένου"/>
          <p:cNvSpPr>
            <a:spLocks noGrp="1"/>
          </p:cNvSpPr>
          <p:nvPr>
            <p:ph idx="1"/>
          </p:nvPr>
        </p:nvSpPr>
        <p:spPr/>
        <p:txBody>
          <a:bodyPr>
            <a:normAutofit/>
          </a:bodyPr>
          <a:lstStyle/>
          <a:p>
            <a:r>
              <a:rPr lang="el-GR" sz="2200" dirty="0"/>
              <a:t>Απαιτούμε να ισχύουν τα εξής:</a:t>
            </a:r>
          </a:p>
          <a:p>
            <a:endParaRPr lang="el-GR" sz="2200" dirty="0"/>
          </a:p>
          <a:p>
            <a:endParaRPr lang="el-GR" sz="2200" dirty="0"/>
          </a:p>
          <a:p>
            <a:endParaRPr lang="el-GR" sz="2200" dirty="0"/>
          </a:p>
          <a:p>
            <a:endParaRPr lang="el-GR" sz="2200" dirty="0"/>
          </a:p>
          <a:p>
            <a:endParaRPr lang="el-GR" sz="2200" dirty="0"/>
          </a:p>
          <a:p>
            <a:endParaRPr lang="el-GR" sz="2200" dirty="0"/>
          </a:p>
          <a:p>
            <a:endParaRPr lang="el-GR" sz="2200" dirty="0"/>
          </a:p>
          <a:p>
            <a:endParaRPr lang="el-GR" sz="2200" dirty="0"/>
          </a:p>
          <a:p>
            <a:endParaRPr lang="el-GR" sz="2200" dirty="0"/>
          </a:p>
          <a:p>
            <a:endParaRPr lang="el-GR" sz="2200" dirty="0"/>
          </a:p>
        </p:txBody>
      </p:sp>
      <mc:AlternateContent xmlns:mc="http://schemas.openxmlformats.org/markup-compatibility/2006">
        <mc:Choice xmlns:a14="http://schemas.microsoft.com/office/drawing/2010/main" Requires="a14">
          <p:sp>
            <p:nvSpPr>
              <p:cNvPr id="356354" name="Object 2"/>
              <p:cNvSpPr txBox="1"/>
              <p:nvPr/>
            </p:nvSpPr>
            <p:spPr bwMode="auto">
              <a:xfrm>
                <a:off x="448841" y="2217009"/>
                <a:ext cx="7759563" cy="3155950"/>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m>
                        <m:mPr>
                          <m:plcHide m:val="on"/>
                          <m:mcs>
                            <m:mc>
                              <m:mcPr>
                                <m:count m:val="1"/>
                                <m:mcJc m:val="center"/>
                              </m:mcPr>
                            </m:mc>
                          </m:mcs>
                          <m:ctrlPr>
                            <a:rPr lang="el-GR" sz="2000" i="1">
                              <a:solidFill>
                                <a:srgbClr val="000000"/>
                              </a:solidFill>
                              <a:latin typeface="Cambria Math" panose="02040503050406030204" pitchFamily="18" charset="0"/>
                            </a:rPr>
                          </m:ctrlPr>
                        </m:mPr>
                        <m:mr>
                          <m:e>
                            <m:sSub>
                              <m:sSubPr>
                                <m:ctrlPr>
                                  <a:rPr lang="el-GR" sz="2000" i="1">
                                    <a:solidFill>
                                      <a:srgbClr val="000000"/>
                                    </a:solidFill>
                                    <a:latin typeface="Cambria Math" panose="02040503050406030204" pitchFamily="18" charset="0"/>
                                  </a:rPr>
                                </m:ctrlPr>
                              </m:sSubPr>
                              <m:e>
                                <m:r>
                                  <a:rPr lang="el-GR" sz="2000" i="1">
                                    <a:solidFill>
                                      <a:srgbClr val="000000"/>
                                    </a:solidFill>
                                    <a:latin typeface="Cambria Math" panose="02040503050406030204" pitchFamily="18" charset="0"/>
                                  </a:rPr>
                                  <m:t>𝑓</m:t>
                                </m:r>
                              </m:e>
                              <m:sub>
                                <m:r>
                                  <a:rPr lang="el-GR" sz="2000" i="1">
                                    <a:solidFill>
                                      <a:srgbClr val="000000"/>
                                    </a:solidFill>
                                    <a:latin typeface="Cambria Math" panose="02040503050406030204" pitchFamily="18" charset="0"/>
                                  </a:rPr>
                                  <m:t>1</m:t>
                                </m:r>
                              </m:sub>
                            </m:sSub>
                            <m:d>
                              <m:dPr>
                                <m:ctrlPr>
                                  <a:rPr lang="el-GR" sz="2000" i="1">
                                    <a:solidFill>
                                      <a:srgbClr val="000000"/>
                                    </a:solidFill>
                                    <a:latin typeface="Cambria Math" panose="02040503050406030204" pitchFamily="18" charset="0"/>
                                  </a:rPr>
                                </m:ctrlPr>
                              </m:dPr>
                              <m:e>
                                <m:sSubSup>
                                  <m:sSubSupPr>
                                    <m:ctrlPr>
                                      <a:rPr lang="el-GR" sz="2000" i="1">
                                        <a:solidFill>
                                          <a:srgbClr val="000000"/>
                                        </a:solidFill>
                                        <a:latin typeface="Cambria Math" panose="02040503050406030204" pitchFamily="18" charset="0"/>
                                      </a:rPr>
                                    </m:ctrlPr>
                                  </m:sSubSupPr>
                                  <m:e>
                                    <m:r>
                                      <a:rPr lang="el-GR" sz="2000" i="1">
                                        <a:solidFill>
                                          <a:srgbClr val="000000"/>
                                        </a:solidFill>
                                        <a:latin typeface="Cambria Math" panose="02040503050406030204" pitchFamily="18" charset="0"/>
                                      </a:rPr>
                                      <m:t>𝑥</m:t>
                                    </m:r>
                                  </m:e>
                                  <m:sub>
                                    <m:r>
                                      <a:rPr lang="el-GR" sz="2000" i="1">
                                        <a:solidFill>
                                          <a:srgbClr val="000000"/>
                                        </a:solidFill>
                                        <a:latin typeface="Cambria Math" panose="02040503050406030204" pitchFamily="18" charset="0"/>
                                      </a:rPr>
                                      <m:t>1</m:t>
                                    </m:r>
                                  </m:sub>
                                  <m:sup>
                                    <m:r>
                                      <a:rPr lang="el-GR" sz="2000" i="1">
                                        <a:solidFill>
                                          <a:srgbClr val="000000"/>
                                        </a:solidFill>
                                        <a:latin typeface="Cambria Math" panose="02040503050406030204" pitchFamily="18" charset="0"/>
                                      </a:rPr>
                                      <m:t>𝑘</m:t>
                                    </m:r>
                                    <m:r>
                                      <a:rPr lang="el-GR" sz="2000" i="1">
                                        <a:solidFill>
                                          <a:srgbClr val="000000"/>
                                        </a:solidFill>
                                        <a:latin typeface="Cambria Math" panose="02040503050406030204" pitchFamily="18" charset="0"/>
                                      </a:rPr>
                                      <m:t>+1</m:t>
                                    </m:r>
                                  </m:sup>
                                </m:sSubSup>
                                <m:r>
                                  <a:rPr lang="el-GR" sz="2000" i="0">
                                    <a:solidFill>
                                      <a:srgbClr val="000000"/>
                                    </a:solidFill>
                                    <a:latin typeface="Cambria Math" panose="02040503050406030204" pitchFamily="18" charset="0"/>
                                  </a:rPr>
                                  <m:t>,</m:t>
                                </m:r>
                                <m:r>
                                  <a:rPr lang="el-GR" sz="2000" i="1">
                                    <a:solidFill>
                                      <a:srgbClr val="000000"/>
                                    </a:solidFill>
                                    <a:latin typeface="Cambria Math" panose="02040503050406030204" pitchFamily="18" charset="0"/>
                                  </a:rPr>
                                  <m:t>…</m:t>
                                </m:r>
                                <m:r>
                                  <a:rPr lang="el-GR" sz="2000" i="0">
                                    <a:solidFill>
                                      <a:srgbClr val="000000"/>
                                    </a:solidFill>
                                    <a:latin typeface="Cambria Math" panose="02040503050406030204" pitchFamily="18" charset="0"/>
                                  </a:rPr>
                                  <m:t>,</m:t>
                                </m:r>
                                <m:sSubSup>
                                  <m:sSubSupPr>
                                    <m:ctrlPr>
                                      <a:rPr lang="el-GR" sz="2000" i="1">
                                        <a:solidFill>
                                          <a:srgbClr val="000000"/>
                                        </a:solidFill>
                                        <a:latin typeface="Cambria Math" panose="02040503050406030204" pitchFamily="18" charset="0"/>
                                      </a:rPr>
                                    </m:ctrlPr>
                                  </m:sSubSupPr>
                                  <m:e>
                                    <m:r>
                                      <a:rPr lang="el-GR" sz="2000" i="1">
                                        <a:solidFill>
                                          <a:srgbClr val="000000"/>
                                        </a:solidFill>
                                        <a:latin typeface="Cambria Math" panose="02040503050406030204" pitchFamily="18" charset="0"/>
                                      </a:rPr>
                                      <m:t>𝑥</m:t>
                                    </m:r>
                                  </m:e>
                                  <m:sub>
                                    <m:r>
                                      <a:rPr lang="el-GR" sz="2000" i="1">
                                        <a:solidFill>
                                          <a:srgbClr val="000000"/>
                                        </a:solidFill>
                                        <a:latin typeface="Cambria Math" panose="02040503050406030204" pitchFamily="18" charset="0"/>
                                      </a:rPr>
                                      <m:t>𝑛</m:t>
                                    </m:r>
                                  </m:sub>
                                  <m:sup>
                                    <m:r>
                                      <a:rPr lang="el-GR" sz="2000" i="1">
                                        <a:solidFill>
                                          <a:srgbClr val="000000"/>
                                        </a:solidFill>
                                        <a:latin typeface="Cambria Math" panose="02040503050406030204" pitchFamily="18" charset="0"/>
                                      </a:rPr>
                                      <m:t>𝑘</m:t>
                                    </m:r>
                                    <m:r>
                                      <a:rPr lang="el-GR" sz="2000" i="1">
                                        <a:solidFill>
                                          <a:srgbClr val="000000"/>
                                        </a:solidFill>
                                        <a:latin typeface="Cambria Math" panose="02040503050406030204" pitchFamily="18" charset="0"/>
                                      </a:rPr>
                                      <m:t>+1</m:t>
                                    </m:r>
                                  </m:sup>
                                </m:sSubSup>
                              </m:e>
                            </m:d>
                            <m:r>
                              <a:rPr lang="el-GR" sz="2000" i="1">
                                <a:solidFill>
                                  <a:srgbClr val="000000"/>
                                </a:solidFill>
                                <a:latin typeface="Cambria Math" panose="02040503050406030204" pitchFamily="18" charset="0"/>
                              </a:rPr>
                              <m:t>≃</m:t>
                            </m:r>
                            <m:sSub>
                              <m:sSubPr>
                                <m:ctrlPr>
                                  <a:rPr lang="el-GR" sz="2000" i="1">
                                    <a:solidFill>
                                      <a:srgbClr val="000000"/>
                                    </a:solidFill>
                                    <a:latin typeface="Cambria Math" panose="02040503050406030204" pitchFamily="18" charset="0"/>
                                  </a:rPr>
                                </m:ctrlPr>
                              </m:sSubPr>
                              <m:e>
                                <m:r>
                                  <a:rPr lang="el-GR" sz="2000" i="1">
                                    <a:solidFill>
                                      <a:srgbClr val="000000"/>
                                    </a:solidFill>
                                    <a:latin typeface="Cambria Math" panose="02040503050406030204" pitchFamily="18" charset="0"/>
                                  </a:rPr>
                                  <m:t>𝑓</m:t>
                                </m:r>
                              </m:e>
                              <m:sub>
                                <m:r>
                                  <a:rPr lang="el-GR" sz="2000" i="1">
                                    <a:solidFill>
                                      <a:srgbClr val="000000"/>
                                    </a:solidFill>
                                    <a:latin typeface="Cambria Math" panose="02040503050406030204" pitchFamily="18" charset="0"/>
                                  </a:rPr>
                                  <m:t>1</m:t>
                                </m:r>
                              </m:sub>
                            </m:sSub>
                            <m:d>
                              <m:dPr>
                                <m:ctrlPr>
                                  <a:rPr lang="el-GR" sz="2000" i="1">
                                    <a:solidFill>
                                      <a:srgbClr val="000000"/>
                                    </a:solidFill>
                                    <a:latin typeface="Cambria Math" panose="02040503050406030204" pitchFamily="18" charset="0"/>
                                  </a:rPr>
                                </m:ctrlPr>
                              </m:dPr>
                              <m:e>
                                <m:sSup>
                                  <m:sSupPr>
                                    <m:ctrlPr>
                                      <a:rPr lang="el-GR" sz="2000" i="1">
                                        <a:solidFill>
                                          <a:srgbClr val="000000"/>
                                        </a:solidFill>
                                        <a:latin typeface="Cambria Math" panose="02040503050406030204" pitchFamily="18" charset="0"/>
                                      </a:rPr>
                                    </m:ctrlPr>
                                  </m:sSupPr>
                                  <m:e>
                                    <m:r>
                                      <a:rPr lang="el-GR" sz="2000" i="1">
                                        <a:solidFill>
                                          <a:srgbClr val="000000"/>
                                        </a:solidFill>
                                        <a:latin typeface="Cambria Math" panose="02040503050406030204" pitchFamily="18" charset="0"/>
                                      </a:rPr>
                                      <m:t>𝑥</m:t>
                                    </m:r>
                                  </m:e>
                                  <m:sup>
                                    <m:r>
                                      <a:rPr lang="el-GR" sz="2000" i="1">
                                        <a:solidFill>
                                          <a:srgbClr val="000000"/>
                                        </a:solidFill>
                                        <a:latin typeface="Cambria Math" panose="02040503050406030204" pitchFamily="18" charset="0"/>
                                      </a:rPr>
                                      <m:t>𝑘</m:t>
                                    </m:r>
                                  </m:sup>
                                </m:sSup>
                              </m:e>
                            </m:d>
                            <m:r>
                              <a:rPr lang="el-GR" sz="2000" i="1">
                                <a:solidFill>
                                  <a:srgbClr val="000000"/>
                                </a:solidFill>
                                <a:latin typeface="Cambria Math" panose="02040503050406030204" pitchFamily="18" charset="0"/>
                              </a:rPr>
                              <m:t>+</m:t>
                            </m:r>
                            <m:sSubSup>
                              <m:sSubSupPr>
                                <m:ctrlPr>
                                  <a:rPr lang="el-GR" sz="2000" i="1">
                                    <a:solidFill>
                                      <a:srgbClr val="000000"/>
                                    </a:solidFill>
                                    <a:latin typeface="Cambria Math" panose="02040503050406030204" pitchFamily="18" charset="0"/>
                                  </a:rPr>
                                </m:ctrlPr>
                              </m:sSubSupPr>
                              <m:e>
                                <m:r>
                                  <a:rPr lang="el-GR" sz="2000" i="1">
                                    <a:solidFill>
                                      <a:srgbClr val="000000"/>
                                    </a:solidFill>
                                    <a:latin typeface="Cambria Math" panose="02040503050406030204" pitchFamily="18" charset="0"/>
                                  </a:rPr>
                                  <m:t>𝑠</m:t>
                                </m:r>
                              </m:e>
                              <m:sub>
                                <m:r>
                                  <a:rPr lang="el-GR" sz="2000" i="1">
                                    <a:solidFill>
                                      <a:srgbClr val="000000"/>
                                    </a:solidFill>
                                    <a:latin typeface="Cambria Math" panose="02040503050406030204" pitchFamily="18" charset="0"/>
                                  </a:rPr>
                                  <m:t>1</m:t>
                                </m:r>
                              </m:sub>
                              <m:sup>
                                <m:r>
                                  <a:rPr lang="el-GR" sz="2000" i="1">
                                    <a:solidFill>
                                      <a:srgbClr val="000000"/>
                                    </a:solidFill>
                                    <a:latin typeface="Cambria Math" panose="02040503050406030204" pitchFamily="18" charset="0"/>
                                  </a:rPr>
                                  <m:t>𝑘</m:t>
                                </m:r>
                              </m:sup>
                            </m:sSubSup>
                            <m:f>
                              <m:fPr>
                                <m:ctrlPr>
                                  <a:rPr lang="el-GR" sz="2000" i="1">
                                    <a:solidFill>
                                      <a:srgbClr val="000000"/>
                                    </a:solidFill>
                                    <a:latin typeface="Cambria Math" panose="02040503050406030204" pitchFamily="18" charset="0"/>
                                  </a:rPr>
                                </m:ctrlPr>
                              </m:fPr>
                              <m:num>
                                <m:r>
                                  <a:rPr lang="el-GR" sz="2000" i="1">
                                    <a:solidFill>
                                      <a:srgbClr val="000000"/>
                                    </a:solidFill>
                                    <a:latin typeface="Cambria Math" panose="02040503050406030204" pitchFamily="18" charset="0"/>
                                  </a:rPr>
                                  <m:t>𝜕</m:t>
                                </m:r>
                                <m:sSub>
                                  <m:sSubPr>
                                    <m:ctrlPr>
                                      <a:rPr lang="el-GR" sz="2000" i="1">
                                        <a:solidFill>
                                          <a:srgbClr val="000000"/>
                                        </a:solidFill>
                                        <a:latin typeface="Cambria Math" panose="02040503050406030204" pitchFamily="18" charset="0"/>
                                      </a:rPr>
                                    </m:ctrlPr>
                                  </m:sSubPr>
                                  <m:e>
                                    <m:r>
                                      <a:rPr lang="el-GR" sz="2000" i="1">
                                        <a:solidFill>
                                          <a:srgbClr val="000000"/>
                                        </a:solidFill>
                                        <a:latin typeface="Cambria Math" panose="02040503050406030204" pitchFamily="18" charset="0"/>
                                      </a:rPr>
                                      <m:t>𝑓</m:t>
                                    </m:r>
                                  </m:e>
                                  <m:sub>
                                    <m:r>
                                      <a:rPr lang="el-GR" sz="2000" i="1">
                                        <a:solidFill>
                                          <a:srgbClr val="000000"/>
                                        </a:solidFill>
                                        <a:latin typeface="Cambria Math" panose="02040503050406030204" pitchFamily="18" charset="0"/>
                                      </a:rPr>
                                      <m:t>1</m:t>
                                    </m:r>
                                  </m:sub>
                                </m:sSub>
                                <m:d>
                                  <m:dPr>
                                    <m:ctrlPr>
                                      <a:rPr lang="el-GR" sz="2000" i="1">
                                        <a:solidFill>
                                          <a:srgbClr val="000000"/>
                                        </a:solidFill>
                                        <a:latin typeface="Cambria Math" panose="02040503050406030204" pitchFamily="18" charset="0"/>
                                      </a:rPr>
                                    </m:ctrlPr>
                                  </m:dPr>
                                  <m:e>
                                    <m:sSup>
                                      <m:sSupPr>
                                        <m:ctrlPr>
                                          <a:rPr lang="el-GR" sz="2000" i="1">
                                            <a:solidFill>
                                              <a:srgbClr val="000000"/>
                                            </a:solidFill>
                                            <a:latin typeface="Cambria Math" panose="02040503050406030204" pitchFamily="18" charset="0"/>
                                          </a:rPr>
                                        </m:ctrlPr>
                                      </m:sSupPr>
                                      <m:e>
                                        <m:r>
                                          <a:rPr lang="el-GR" sz="2000" i="1">
                                            <a:solidFill>
                                              <a:srgbClr val="000000"/>
                                            </a:solidFill>
                                            <a:latin typeface="Cambria Math" panose="02040503050406030204" pitchFamily="18" charset="0"/>
                                          </a:rPr>
                                          <m:t>𝑥</m:t>
                                        </m:r>
                                      </m:e>
                                      <m:sup>
                                        <m:r>
                                          <a:rPr lang="el-GR" sz="2000" i="1">
                                            <a:solidFill>
                                              <a:srgbClr val="000000"/>
                                            </a:solidFill>
                                            <a:latin typeface="Cambria Math" panose="02040503050406030204" pitchFamily="18" charset="0"/>
                                          </a:rPr>
                                          <m:t>𝑘</m:t>
                                        </m:r>
                                      </m:sup>
                                    </m:sSup>
                                  </m:e>
                                </m:d>
                              </m:num>
                              <m:den>
                                <m:r>
                                  <a:rPr lang="el-GR" sz="2000" i="1">
                                    <a:solidFill>
                                      <a:srgbClr val="000000"/>
                                    </a:solidFill>
                                    <a:latin typeface="Cambria Math" panose="02040503050406030204" pitchFamily="18" charset="0"/>
                                  </a:rPr>
                                  <m:t>𝜕</m:t>
                                </m:r>
                                <m:sSub>
                                  <m:sSubPr>
                                    <m:ctrlPr>
                                      <a:rPr lang="el-GR" sz="2000" i="1">
                                        <a:solidFill>
                                          <a:srgbClr val="000000"/>
                                        </a:solidFill>
                                        <a:latin typeface="Cambria Math" panose="02040503050406030204" pitchFamily="18" charset="0"/>
                                      </a:rPr>
                                    </m:ctrlPr>
                                  </m:sSubPr>
                                  <m:e>
                                    <m:r>
                                      <a:rPr lang="el-GR" sz="2000" i="1">
                                        <a:solidFill>
                                          <a:srgbClr val="000000"/>
                                        </a:solidFill>
                                        <a:latin typeface="Cambria Math" panose="02040503050406030204" pitchFamily="18" charset="0"/>
                                      </a:rPr>
                                      <m:t>𝑥</m:t>
                                    </m:r>
                                  </m:e>
                                  <m:sub>
                                    <m:r>
                                      <a:rPr lang="el-GR" sz="2000" i="1">
                                        <a:solidFill>
                                          <a:srgbClr val="000000"/>
                                        </a:solidFill>
                                        <a:latin typeface="Cambria Math" panose="02040503050406030204" pitchFamily="18" charset="0"/>
                                      </a:rPr>
                                      <m:t>1</m:t>
                                    </m:r>
                                  </m:sub>
                                </m:sSub>
                              </m:den>
                            </m:f>
                            <m:r>
                              <a:rPr lang="el-GR" sz="2000" i="1">
                                <a:solidFill>
                                  <a:srgbClr val="000000"/>
                                </a:solidFill>
                                <a:latin typeface="Cambria Math" panose="02040503050406030204" pitchFamily="18" charset="0"/>
                              </a:rPr>
                              <m:t>+⋯+</m:t>
                            </m:r>
                            <m:sSubSup>
                              <m:sSubSupPr>
                                <m:ctrlPr>
                                  <a:rPr lang="el-GR" sz="2000" i="1">
                                    <a:solidFill>
                                      <a:srgbClr val="000000"/>
                                    </a:solidFill>
                                    <a:latin typeface="Cambria Math" panose="02040503050406030204" pitchFamily="18" charset="0"/>
                                  </a:rPr>
                                </m:ctrlPr>
                              </m:sSubSupPr>
                              <m:e>
                                <m:r>
                                  <a:rPr lang="el-GR" sz="2000" i="1">
                                    <a:solidFill>
                                      <a:srgbClr val="000000"/>
                                    </a:solidFill>
                                    <a:latin typeface="Cambria Math" panose="02040503050406030204" pitchFamily="18" charset="0"/>
                                  </a:rPr>
                                  <m:t>𝑠</m:t>
                                </m:r>
                              </m:e>
                              <m:sub>
                                <m:r>
                                  <a:rPr lang="el-GR" sz="2000" i="1">
                                    <a:solidFill>
                                      <a:srgbClr val="000000"/>
                                    </a:solidFill>
                                    <a:latin typeface="Cambria Math" panose="02040503050406030204" pitchFamily="18" charset="0"/>
                                  </a:rPr>
                                  <m:t>𝑛</m:t>
                                </m:r>
                              </m:sub>
                              <m:sup>
                                <m:r>
                                  <a:rPr lang="el-GR" sz="2000" i="1">
                                    <a:solidFill>
                                      <a:srgbClr val="000000"/>
                                    </a:solidFill>
                                    <a:latin typeface="Cambria Math" panose="02040503050406030204" pitchFamily="18" charset="0"/>
                                  </a:rPr>
                                  <m:t>𝑘</m:t>
                                </m:r>
                              </m:sup>
                            </m:sSubSup>
                            <m:f>
                              <m:fPr>
                                <m:ctrlPr>
                                  <a:rPr lang="el-GR" sz="2000" i="1">
                                    <a:solidFill>
                                      <a:srgbClr val="000000"/>
                                    </a:solidFill>
                                    <a:latin typeface="Cambria Math" panose="02040503050406030204" pitchFamily="18" charset="0"/>
                                  </a:rPr>
                                </m:ctrlPr>
                              </m:fPr>
                              <m:num>
                                <m:r>
                                  <a:rPr lang="el-GR" sz="2000" i="1">
                                    <a:solidFill>
                                      <a:srgbClr val="000000"/>
                                    </a:solidFill>
                                    <a:latin typeface="Cambria Math" panose="02040503050406030204" pitchFamily="18" charset="0"/>
                                  </a:rPr>
                                  <m:t>𝜕</m:t>
                                </m:r>
                                <m:sSub>
                                  <m:sSubPr>
                                    <m:ctrlPr>
                                      <a:rPr lang="el-GR" sz="2000" i="1">
                                        <a:solidFill>
                                          <a:srgbClr val="000000"/>
                                        </a:solidFill>
                                        <a:latin typeface="Cambria Math" panose="02040503050406030204" pitchFamily="18" charset="0"/>
                                      </a:rPr>
                                    </m:ctrlPr>
                                  </m:sSubPr>
                                  <m:e>
                                    <m:r>
                                      <a:rPr lang="el-GR" sz="2000" i="1">
                                        <a:solidFill>
                                          <a:srgbClr val="000000"/>
                                        </a:solidFill>
                                        <a:latin typeface="Cambria Math" panose="02040503050406030204" pitchFamily="18" charset="0"/>
                                      </a:rPr>
                                      <m:t>𝑓</m:t>
                                    </m:r>
                                  </m:e>
                                  <m:sub>
                                    <m:r>
                                      <a:rPr lang="el-GR" sz="2000" i="1">
                                        <a:solidFill>
                                          <a:srgbClr val="000000"/>
                                        </a:solidFill>
                                        <a:latin typeface="Cambria Math" panose="02040503050406030204" pitchFamily="18" charset="0"/>
                                      </a:rPr>
                                      <m:t>1</m:t>
                                    </m:r>
                                  </m:sub>
                                </m:sSub>
                                <m:d>
                                  <m:dPr>
                                    <m:ctrlPr>
                                      <a:rPr lang="el-GR" sz="2000" i="1">
                                        <a:solidFill>
                                          <a:srgbClr val="000000"/>
                                        </a:solidFill>
                                        <a:latin typeface="Cambria Math" panose="02040503050406030204" pitchFamily="18" charset="0"/>
                                      </a:rPr>
                                    </m:ctrlPr>
                                  </m:dPr>
                                  <m:e>
                                    <m:sSup>
                                      <m:sSupPr>
                                        <m:ctrlPr>
                                          <a:rPr lang="el-GR" sz="2000" i="1">
                                            <a:solidFill>
                                              <a:srgbClr val="000000"/>
                                            </a:solidFill>
                                            <a:latin typeface="Cambria Math" panose="02040503050406030204" pitchFamily="18" charset="0"/>
                                          </a:rPr>
                                        </m:ctrlPr>
                                      </m:sSupPr>
                                      <m:e>
                                        <m:r>
                                          <a:rPr lang="el-GR" sz="2000" i="1">
                                            <a:solidFill>
                                              <a:srgbClr val="000000"/>
                                            </a:solidFill>
                                            <a:latin typeface="Cambria Math" panose="02040503050406030204" pitchFamily="18" charset="0"/>
                                          </a:rPr>
                                          <m:t>𝑥</m:t>
                                        </m:r>
                                      </m:e>
                                      <m:sup>
                                        <m:r>
                                          <a:rPr lang="el-GR" sz="2000" i="1">
                                            <a:solidFill>
                                              <a:srgbClr val="000000"/>
                                            </a:solidFill>
                                            <a:latin typeface="Cambria Math" panose="02040503050406030204" pitchFamily="18" charset="0"/>
                                          </a:rPr>
                                          <m:t>𝑘</m:t>
                                        </m:r>
                                      </m:sup>
                                    </m:sSup>
                                  </m:e>
                                </m:d>
                              </m:num>
                              <m:den>
                                <m:r>
                                  <a:rPr lang="el-GR" sz="2000" i="1">
                                    <a:solidFill>
                                      <a:srgbClr val="000000"/>
                                    </a:solidFill>
                                    <a:latin typeface="Cambria Math" panose="02040503050406030204" pitchFamily="18" charset="0"/>
                                  </a:rPr>
                                  <m:t>𝜕</m:t>
                                </m:r>
                                <m:sSub>
                                  <m:sSubPr>
                                    <m:ctrlPr>
                                      <a:rPr lang="el-GR" sz="2000" i="1">
                                        <a:solidFill>
                                          <a:srgbClr val="000000"/>
                                        </a:solidFill>
                                        <a:latin typeface="Cambria Math" panose="02040503050406030204" pitchFamily="18" charset="0"/>
                                      </a:rPr>
                                    </m:ctrlPr>
                                  </m:sSubPr>
                                  <m:e>
                                    <m:r>
                                      <a:rPr lang="el-GR" sz="2000" i="1">
                                        <a:solidFill>
                                          <a:srgbClr val="000000"/>
                                        </a:solidFill>
                                        <a:latin typeface="Cambria Math" panose="02040503050406030204" pitchFamily="18" charset="0"/>
                                      </a:rPr>
                                      <m:t>𝑥</m:t>
                                    </m:r>
                                  </m:e>
                                  <m:sub>
                                    <m:r>
                                      <a:rPr lang="el-GR" sz="2000" i="1">
                                        <a:solidFill>
                                          <a:srgbClr val="000000"/>
                                        </a:solidFill>
                                        <a:latin typeface="Cambria Math" panose="02040503050406030204" pitchFamily="18" charset="0"/>
                                      </a:rPr>
                                      <m:t>𝑛</m:t>
                                    </m:r>
                                  </m:sub>
                                </m:sSub>
                              </m:den>
                            </m:f>
                            <m:r>
                              <a:rPr lang="el-GR" sz="2000" i="1">
                                <a:solidFill>
                                  <a:srgbClr val="000000"/>
                                </a:solidFill>
                                <a:latin typeface="Cambria Math" panose="02040503050406030204" pitchFamily="18" charset="0"/>
                              </a:rPr>
                              <m:t>+⋯=0</m:t>
                            </m:r>
                            <m:r>
                              <a:rPr lang="el-GR" sz="2000" i="0">
                                <a:solidFill>
                                  <a:srgbClr val="000000"/>
                                </a:solidFill>
                                <a:latin typeface="Cambria Math" panose="02040503050406030204" pitchFamily="18" charset="0"/>
                              </a:rPr>
                              <m:t>,</m:t>
                            </m:r>
                          </m:e>
                        </m:mr>
                        <m:mr>
                          <m:e>
                            <m:sSub>
                              <m:sSubPr>
                                <m:ctrlPr>
                                  <a:rPr lang="el-GR" sz="2000" i="1">
                                    <a:solidFill>
                                      <a:srgbClr val="000000"/>
                                    </a:solidFill>
                                    <a:latin typeface="Cambria Math" panose="02040503050406030204" pitchFamily="18" charset="0"/>
                                  </a:rPr>
                                </m:ctrlPr>
                              </m:sSubPr>
                              <m:e>
                                <m:r>
                                  <a:rPr lang="el-GR" sz="2000" i="1">
                                    <a:solidFill>
                                      <a:srgbClr val="000000"/>
                                    </a:solidFill>
                                    <a:latin typeface="Cambria Math" panose="02040503050406030204" pitchFamily="18" charset="0"/>
                                  </a:rPr>
                                  <m:t>𝑓</m:t>
                                </m:r>
                              </m:e>
                              <m:sub>
                                <m:r>
                                  <a:rPr lang="el-GR" sz="2000" i="1">
                                    <a:solidFill>
                                      <a:srgbClr val="000000"/>
                                    </a:solidFill>
                                    <a:latin typeface="Cambria Math" panose="02040503050406030204" pitchFamily="18" charset="0"/>
                                  </a:rPr>
                                  <m:t>2</m:t>
                                </m:r>
                              </m:sub>
                            </m:sSub>
                            <m:d>
                              <m:dPr>
                                <m:ctrlPr>
                                  <a:rPr lang="el-GR" sz="2000" i="1">
                                    <a:solidFill>
                                      <a:srgbClr val="000000"/>
                                    </a:solidFill>
                                    <a:latin typeface="Cambria Math" panose="02040503050406030204" pitchFamily="18" charset="0"/>
                                  </a:rPr>
                                </m:ctrlPr>
                              </m:dPr>
                              <m:e>
                                <m:sSubSup>
                                  <m:sSubSupPr>
                                    <m:ctrlPr>
                                      <a:rPr lang="el-GR" sz="2000" i="1">
                                        <a:solidFill>
                                          <a:srgbClr val="000000"/>
                                        </a:solidFill>
                                        <a:latin typeface="Cambria Math" panose="02040503050406030204" pitchFamily="18" charset="0"/>
                                      </a:rPr>
                                    </m:ctrlPr>
                                  </m:sSubSupPr>
                                  <m:e>
                                    <m:r>
                                      <a:rPr lang="el-GR" sz="2000" i="1">
                                        <a:solidFill>
                                          <a:srgbClr val="000000"/>
                                        </a:solidFill>
                                        <a:latin typeface="Cambria Math" panose="02040503050406030204" pitchFamily="18" charset="0"/>
                                      </a:rPr>
                                      <m:t>𝑥</m:t>
                                    </m:r>
                                  </m:e>
                                  <m:sub>
                                    <m:r>
                                      <a:rPr lang="el-GR" sz="2000" i="1">
                                        <a:solidFill>
                                          <a:srgbClr val="000000"/>
                                        </a:solidFill>
                                        <a:latin typeface="Cambria Math" panose="02040503050406030204" pitchFamily="18" charset="0"/>
                                      </a:rPr>
                                      <m:t>1</m:t>
                                    </m:r>
                                  </m:sub>
                                  <m:sup>
                                    <m:r>
                                      <a:rPr lang="el-GR" sz="2000" i="1">
                                        <a:solidFill>
                                          <a:srgbClr val="000000"/>
                                        </a:solidFill>
                                        <a:latin typeface="Cambria Math" panose="02040503050406030204" pitchFamily="18" charset="0"/>
                                      </a:rPr>
                                      <m:t>𝑘</m:t>
                                    </m:r>
                                    <m:r>
                                      <a:rPr lang="el-GR" sz="2000" i="1">
                                        <a:solidFill>
                                          <a:srgbClr val="000000"/>
                                        </a:solidFill>
                                        <a:latin typeface="Cambria Math" panose="02040503050406030204" pitchFamily="18" charset="0"/>
                                      </a:rPr>
                                      <m:t>+1</m:t>
                                    </m:r>
                                  </m:sup>
                                </m:sSubSup>
                                <m:r>
                                  <a:rPr lang="el-GR" sz="2000" i="0">
                                    <a:solidFill>
                                      <a:srgbClr val="000000"/>
                                    </a:solidFill>
                                    <a:latin typeface="Cambria Math" panose="02040503050406030204" pitchFamily="18" charset="0"/>
                                  </a:rPr>
                                  <m:t>,</m:t>
                                </m:r>
                                <m:r>
                                  <a:rPr lang="el-GR" sz="2000" i="1">
                                    <a:solidFill>
                                      <a:srgbClr val="000000"/>
                                    </a:solidFill>
                                    <a:latin typeface="Cambria Math" panose="02040503050406030204" pitchFamily="18" charset="0"/>
                                  </a:rPr>
                                  <m:t>…</m:t>
                                </m:r>
                                <m:r>
                                  <a:rPr lang="el-GR" sz="2000" i="0">
                                    <a:solidFill>
                                      <a:srgbClr val="000000"/>
                                    </a:solidFill>
                                    <a:latin typeface="Cambria Math" panose="02040503050406030204" pitchFamily="18" charset="0"/>
                                  </a:rPr>
                                  <m:t>,</m:t>
                                </m:r>
                                <m:sSubSup>
                                  <m:sSubSupPr>
                                    <m:ctrlPr>
                                      <a:rPr lang="el-GR" sz="2000" i="1">
                                        <a:solidFill>
                                          <a:srgbClr val="000000"/>
                                        </a:solidFill>
                                        <a:latin typeface="Cambria Math" panose="02040503050406030204" pitchFamily="18" charset="0"/>
                                      </a:rPr>
                                    </m:ctrlPr>
                                  </m:sSubSupPr>
                                  <m:e>
                                    <m:r>
                                      <a:rPr lang="el-GR" sz="2000" i="1">
                                        <a:solidFill>
                                          <a:srgbClr val="000000"/>
                                        </a:solidFill>
                                        <a:latin typeface="Cambria Math" panose="02040503050406030204" pitchFamily="18" charset="0"/>
                                      </a:rPr>
                                      <m:t>𝑥</m:t>
                                    </m:r>
                                  </m:e>
                                  <m:sub>
                                    <m:r>
                                      <a:rPr lang="el-GR" sz="2000" i="1">
                                        <a:solidFill>
                                          <a:srgbClr val="000000"/>
                                        </a:solidFill>
                                        <a:latin typeface="Cambria Math" panose="02040503050406030204" pitchFamily="18" charset="0"/>
                                      </a:rPr>
                                      <m:t>𝑛</m:t>
                                    </m:r>
                                  </m:sub>
                                  <m:sup>
                                    <m:r>
                                      <a:rPr lang="el-GR" sz="2000" i="1">
                                        <a:solidFill>
                                          <a:srgbClr val="000000"/>
                                        </a:solidFill>
                                        <a:latin typeface="Cambria Math" panose="02040503050406030204" pitchFamily="18" charset="0"/>
                                      </a:rPr>
                                      <m:t>𝑘</m:t>
                                    </m:r>
                                    <m:r>
                                      <a:rPr lang="el-GR" sz="2000" i="1">
                                        <a:solidFill>
                                          <a:srgbClr val="000000"/>
                                        </a:solidFill>
                                        <a:latin typeface="Cambria Math" panose="02040503050406030204" pitchFamily="18" charset="0"/>
                                      </a:rPr>
                                      <m:t>+1</m:t>
                                    </m:r>
                                  </m:sup>
                                </m:sSubSup>
                              </m:e>
                            </m:d>
                            <m:r>
                              <a:rPr lang="el-GR" sz="2000" i="1">
                                <a:solidFill>
                                  <a:srgbClr val="000000"/>
                                </a:solidFill>
                                <a:latin typeface="Cambria Math" panose="02040503050406030204" pitchFamily="18" charset="0"/>
                              </a:rPr>
                              <m:t>≃</m:t>
                            </m:r>
                            <m:sSub>
                              <m:sSubPr>
                                <m:ctrlPr>
                                  <a:rPr lang="el-GR" sz="2000" i="1">
                                    <a:solidFill>
                                      <a:srgbClr val="000000"/>
                                    </a:solidFill>
                                    <a:latin typeface="Cambria Math" panose="02040503050406030204" pitchFamily="18" charset="0"/>
                                  </a:rPr>
                                </m:ctrlPr>
                              </m:sSubPr>
                              <m:e>
                                <m:r>
                                  <a:rPr lang="el-GR" sz="2000" i="1">
                                    <a:solidFill>
                                      <a:srgbClr val="000000"/>
                                    </a:solidFill>
                                    <a:latin typeface="Cambria Math" panose="02040503050406030204" pitchFamily="18" charset="0"/>
                                  </a:rPr>
                                  <m:t>𝑓</m:t>
                                </m:r>
                              </m:e>
                              <m:sub>
                                <m:r>
                                  <a:rPr lang="el-GR" sz="2000" i="1">
                                    <a:solidFill>
                                      <a:srgbClr val="000000"/>
                                    </a:solidFill>
                                    <a:latin typeface="Cambria Math" panose="02040503050406030204" pitchFamily="18" charset="0"/>
                                  </a:rPr>
                                  <m:t>2</m:t>
                                </m:r>
                              </m:sub>
                            </m:sSub>
                            <m:d>
                              <m:dPr>
                                <m:ctrlPr>
                                  <a:rPr lang="el-GR" sz="2000" i="1">
                                    <a:solidFill>
                                      <a:srgbClr val="000000"/>
                                    </a:solidFill>
                                    <a:latin typeface="Cambria Math" panose="02040503050406030204" pitchFamily="18" charset="0"/>
                                  </a:rPr>
                                </m:ctrlPr>
                              </m:dPr>
                              <m:e>
                                <m:sSup>
                                  <m:sSupPr>
                                    <m:ctrlPr>
                                      <a:rPr lang="el-GR" sz="2000" i="1">
                                        <a:solidFill>
                                          <a:srgbClr val="000000"/>
                                        </a:solidFill>
                                        <a:latin typeface="Cambria Math" panose="02040503050406030204" pitchFamily="18" charset="0"/>
                                      </a:rPr>
                                    </m:ctrlPr>
                                  </m:sSupPr>
                                  <m:e>
                                    <m:r>
                                      <a:rPr lang="el-GR" sz="2000" i="1">
                                        <a:solidFill>
                                          <a:srgbClr val="000000"/>
                                        </a:solidFill>
                                        <a:latin typeface="Cambria Math" panose="02040503050406030204" pitchFamily="18" charset="0"/>
                                      </a:rPr>
                                      <m:t>𝑥</m:t>
                                    </m:r>
                                  </m:e>
                                  <m:sup>
                                    <m:r>
                                      <a:rPr lang="el-GR" sz="2000" i="1">
                                        <a:solidFill>
                                          <a:srgbClr val="000000"/>
                                        </a:solidFill>
                                        <a:latin typeface="Cambria Math" panose="02040503050406030204" pitchFamily="18" charset="0"/>
                                      </a:rPr>
                                      <m:t>𝑘</m:t>
                                    </m:r>
                                  </m:sup>
                                </m:sSup>
                              </m:e>
                            </m:d>
                            <m:r>
                              <a:rPr lang="el-GR" sz="2000" i="1">
                                <a:solidFill>
                                  <a:srgbClr val="000000"/>
                                </a:solidFill>
                                <a:latin typeface="Cambria Math" panose="02040503050406030204" pitchFamily="18" charset="0"/>
                              </a:rPr>
                              <m:t>+</m:t>
                            </m:r>
                            <m:sSubSup>
                              <m:sSubSupPr>
                                <m:ctrlPr>
                                  <a:rPr lang="el-GR" sz="2000" i="1">
                                    <a:solidFill>
                                      <a:srgbClr val="000000"/>
                                    </a:solidFill>
                                    <a:latin typeface="Cambria Math" panose="02040503050406030204" pitchFamily="18" charset="0"/>
                                  </a:rPr>
                                </m:ctrlPr>
                              </m:sSubSupPr>
                              <m:e>
                                <m:r>
                                  <a:rPr lang="el-GR" sz="2000" i="1">
                                    <a:solidFill>
                                      <a:srgbClr val="000000"/>
                                    </a:solidFill>
                                    <a:latin typeface="Cambria Math" panose="02040503050406030204" pitchFamily="18" charset="0"/>
                                  </a:rPr>
                                  <m:t>𝑠</m:t>
                                </m:r>
                              </m:e>
                              <m:sub>
                                <m:r>
                                  <a:rPr lang="el-GR" sz="2000" i="1">
                                    <a:solidFill>
                                      <a:srgbClr val="000000"/>
                                    </a:solidFill>
                                    <a:latin typeface="Cambria Math" panose="02040503050406030204" pitchFamily="18" charset="0"/>
                                  </a:rPr>
                                  <m:t>1</m:t>
                                </m:r>
                              </m:sub>
                              <m:sup>
                                <m:r>
                                  <a:rPr lang="el-GR" sz="2000" i="1">
                                    <a:solidFill>
                                      <a:srgbClr val="000000"/>
                                    </a:solidFill>
                                    <a:latin typeface="Cambria Math" panose="02040503050406030204" pitchFamily="18" charset="0"/>
                                  </a:rPr>
                                  <m:t>𝑘</m:t>
                                </m:r>
                              </m:sup>
                            </m:sSubSup>
                            <m:f>
                              <m:fPr>
                                <m:ctrlPr>
                                  <a:rPr lang="el-GR" sz="2000" i="1">
                                    <a:solidFill>
                                      <a:srgbClr val="000000"/>
                                    </a:solidFill>
                                    <a:latin typeface="Cambria Math" panose="02040503050406030204" pitchFamily="18" charset="0"/>
                                  </a:rPr>
                                </m:ctrlPr>
                              </m:fPr>
                              <m:num>
                                <m:r>
                                  <a:rPr lang="el-GR" sz="2000" i="1">
                                    <a:solidFill>
                                      <a:srgbClr val="000000"/>
                                    </a:solidFill>
                                    <a:latin typeface="Cambria Math" panose="02040503050406030204" pitchFamily="18" charset="0"/>
                                  </a:rPr>
                                  <m:t>𝜕</m:t>
                                </m:r>
                                <m:sSub>
                                  <m:sSubPr>
                                    <m:ctrlPr>
                                      <a:rPr lang="el-GR" sz="2000" i="1">
                                        <a:solidFill>
                                          <a:srgbClr val="000000"/>
                                        </a:solidFill>
                                        <a:latin typeface="Cambria Math" panose="02040503050406030204" pitchFamily="18" charset="0"/>
                                      </a:rPr>
                                    </m:ctrlPr>
                                  </m:sSubPr>
                                  <m:e>
                                    <m:r>
                                      <a:rPr lang="el-GR" sz="2000" i="1">
                                        <a:solidFill>
                                          <a:srgbClr val="000000"/>
                                        </a:solidFill>
                                        <a:latin typeface="Cambria Math" panose="02040503050406030204" pitchFamily="18" charset="0"/>
                                      </a:rPr>
                                      <m:t>𝑓</m:t>
                                    </m:r>
                                  </m:e>
                                  <m:sub>
                                    <m:r>
                                      <a:rPr lang="el-GR" sz="2000" i="1">
                                        <a:solidFill>
                                          <a:srgbClr val="000000"/>
                                        </a:solidFill>
                                        <a:latin typeface="Cambria Math" panose="02040503050406030204" pitchFamily="18" charset="0"/>
                                      </a:rPr>
                                      <m:t>2</m:t>
                                    </m:r>
                                  </m:sub>
                                </m:sSub>
                                <m:d>
                                  <m:dPr>
                                    <m:ctrlPr>
                                      <a:rPr lang="el-GR" sz="2000" i="1">
                                        <a:solidFill>
                                          <a:srgbClr val="000000"/>
                                        </a:solidFill>
                                        <a:latin typeface="Cambria Math" panose="02040503050406030204" pitchFamily="18" charset="0"/>
                                      </a:rPr>
                                    </m:ctrlPr>
                                  </m:dPr>
                                  <m:e>
                                    <m:sSup>
                                      <m:sSupPr>
                                        <m:ctrlPr>
                                          <a:rPr lang="el-GR" sz="2000" i="1">
                                            <a:solidFill>
                                              <a:srgbClr val="000000"/>
                                            </a:solidFill>
                                            <a:latin typeface="Cambria Math" panose="02040503050406030204" pitchFamily="18" charset="0"/>
                                          </a:rPr>
                                        </m:ctrlPr>
                                      </m:sSupPr>
                                      <m:e>
                                        <m:r>
                                          <a:rPr lang="el-GR" sz="2000" i="1">
                                            <a:solidFill>
                                              <a:srgbClr val="000000"/>
                                            </a:solidFill>
                                            <a:latin typeface="Cambria Math" panose="02040503050406030204" pitchFamily="18" charset="0"/>
                                          </a:rPr>
                                          <m:t>𝑥</m:t>
                                        </m:r>
                                      </m:e>
                                      <m:sup>
                                        <m:r>
                                          <a:rPr lang="el-GR" sz="2000" i="1">
                                            <a:solidFill>
                                              <a:srgbClr val="000000"/>
                                            </a:solidFill>
                                            <a:latin typeface="Cambria Math" panose="02040503050406030204" pitchFamily="18" charset="0"/>
                                          </a:rPr>
                                          <m:t>𝑘</m:t>
                                        </m:r>
                                      </m:sup>
                                    </m:sSup>
                                  </m:e>
                                </m:d>
                              </m:num>
                              <m:den>
                                <m:r>
                                  <a:rPr lang="el-GR" sz="2000" i="1">
                                    <a:solidFill>
                                      <a:srgbClr val="000000"/>
                                    </a:solidFill>
                                    <a:latin typeface="Cambria Math" panose="02040503050406030204" pitchFamily="18" charset="0"/>
                                  </a:rPr>
                                  <m:t>𝜕</m:t>
                                </m:r>
                                <m:sSub>
                                  <m:sSubPr>
                                    <m:ctrlPr>
                                      <a:rPr lang="el-GR" sz="2000" i="1">
                                        <a:solidFill>
                                          <a:srgbClr val="000000"/>
                                        </a:solidFill>
                                        <a:latin typeface="Cambria Math" panose="02040503050406030204" pitchFamily="18" charset="0"/>
                                      </a:rPr>
                                    </m:ctrlPr>
                                  </m:sSubPr>
                                  <m:e>
                                    <m:r>
                                      <a:rPr lang="el-GR" sz="2000" i="1">
                                        <a:solidFill>
                                          <a:srgbClr val="000000"/>
                                        </a:solidFill>
                                        <a:latin typeface="Cambria Math" panose="02040503050406030204" pitchFamily="18" charset="0"/>
                                      </a:rPr>
                                      <m:t>𝑥</m:t>
                                    </m:r>
                                  </m:e>
                                  <m:sub>
                                    <m:r>
                                      <a:rPr lang="el-GR" sz="2000" i="1">
                                        <a:solidFill>
                                          <a:srgbClr val="000000"/>
                                        </a:solidFill>
                                        <a:latin typeface="Cambria Math" panose="02040503050406030204" pitchFamily="18" charset="0"/>
                                      </a:rPr>
                                      <m:t>1</m:t>
                                    </m:r>
                                  </m:sub>
                                </m:sSub>
                              </m:den>
                            </m:f>
                            <m:r>
                              <a:rPr lang="el-GR" sz="2000" i="1">
                                <a:solidFill>
                                  <a:srgbClr val="000000"/>
                                </a:solidFill>
                                <a:latin typeface="Cambria Math" panose="02040503050406030204" pitchFamily="18" charset="0"/>
                              </a:rPr>
                              <m:t>+⋯+</m:t>
                            </m:r>
                            <m:sSubSup>
                              <m:sSubSupPr>
                                <m:ctrlPr>
                                  <a:rPr lang="el-GR" sz="2000" i="1">
                                    <a:solidFill>
                                      <a:srgbClr val="000000"/>
                                    </a:solidFill>
                                    <a:latin typeface="Cambria Math" panose="02040503050406030204" pitchFamily="18" charset="0"/>
                                  </a:rPr>
                                </m:ctrlPr>
                              </m:sSubSupPr>
                              <m:e>
                                <m:r>
                                  <a:rPr lang="el-GR" sz="2000" i="1">
                                    <a:solidFill>
                                      <a:srgbClr val="000000"/>
                                    </a:solidFill>
                                    <a:latin typeface="Cambria Math" panose="02040503050406030204" pitchFamily="18" charset="0"/>
                                  </a:rPr>
                                  <m:t>𝑠</m:t>
                                </m:r>
                              </m:e>
                              <m:sub>
                                <m:r>
                                  <a:rPr lang="el-GR" sz="2000" i="1">
                                    <a:solidFill>
                                      <a:srgbClr val="000000"/>
                                    </a:solidFill>
                                    <a:latin typeface="Cambria Math" panose="02040503050406030204" pitchFamily="18" charset="0"/>
                                  </a:rPr>
                                  <m:t>𝑛</m:t>
                                </m:r>
                              </m:sub>
                              <m:sup>
                                <m:r>
                                  <a:rPr lang="el-GR" sz="2000" i="1">
                                    <a:solidFill>
                                      <a:srgbClr val="000000"/>
                                    </a:solidFill>
                                    <a:latin typeface="Cambria Math" panose="02040503050406030204" pitchFamily="18" charset="0"/>
                                  </a:rPr>
                                  <m:t>𝑘</m:t>
                                </m:r>
                              </m:sup>
                            </m:sSubSup>
                            <m:f>
                              <m:fPr>
                                <m:ctrlPr>
                                  <a:rPr lang="el-GR" sz="2000" i="1">
                                    <a:solidFill>
                                      <a:srgbClr val="000000"/>
                                    </a:solidFill>
                                    <a:latin typeface="Cambria Math" panose="02040503050406030204" pitchFamily="18" charset="0"/>
                                  </a:rPr>
                                </m:ctrlPr>
                              </m:fPr>
                              <m:num>
                                <m:r>
                                  <a:rPr lang="el-GR" sz="2000" i="1">
                                    <a:solidFill>
                                      <a:srgbClr val="000000"/>
                                    </a:solidFill>
                                    <a:latin typeface="Cambria Math" panose="02040503050406030204" pitchFamily="18" charset="0"/>
                                  </a:rPr>
                                  <m:t>𝜕</m:t>
                                </m:r>
                                <m:sSub>
                                  <m:sSubPr>
                                    <m:ctrlPr>
                                      <a:rPr lang="el-GR" sz="2000" i="1">
                                        <a:solidFill>
                                          <a:srgbClr val="000000"/>
                                        </a:solidFill>
                                        <a:latin typeface="Cambria Math" panose="02040503050406030204" pitchFamily="18" charset="0"/>
                                      </a:rPr>
                                    </m:ctrlPr>
                                  </m:sSubPr>
                                  <m:e>
                                    <m:r>
                                      <a:rPr lang="el-GR" sz="2000" i="1">
                                        <a:solidFill>
                                          <a:srgbClr val="000000"/>
                                        </a:solidFill>
                                        <a:latin typeface="Cambria Math" panose="02040503050406030204" pitchFamily="18" charset="0"/>
                                      </a:rPr>
                                      <m:t>𝑓</m:t>
                                    </m:r>
                                  </m:e>
                                  <m:sub>
                                    <m:r>
                                      <a:rPr lang="el-GR" sz="2000" i="1">
                                        <a:solidFill>
                                          <a:srgbClr val="000000"/>
                                        </a:solidFill>
                                        <a:latin typeface="Cambria Math" panose="02040503050406030204" pitchFamily="18" charset="0"/>
                                      </a:rPr>
                                      <m:t>2</m:t>
                                    </m:r>
                                  </m:sub>
                                </m:sSub>
                                <m:d>
                                  <m:dPr>
                                    <m:ctrlPr>
                                      <a:rPr lang="el-GR" sz="2000" i="1">
                                        <a:solidFill>
                                          <a:srgbClr val="000000"/>
                                        </a:solidFill>
                                        <a:latin typeface="Cambria Math" panose="02040503050406030204" pitchFamily="18" charset="0"/>
                                      </a:rPr>
                                    </m:ctrlPr>
                                  </m:dPr>
                                  <m:e>
                                    <m:sSup>
                                      <m:sSupPr>
                                        <m:ctrlPr>
                                          <a:rPr lang="el-GR" sz="2000" i="1">
                                            <a:solidFill>
                                              <a:srgbClr val="000000"/>
                                            </a:solidFill>
                                            <a:latin typeface="Cambria Math" panose="02040503050406030204" pitchFamily="18" charset="0"/>
                                          </a:rPr>
                                        </m:ctrlPr>
                                      </m:sSupPr>
                                      <m:e>
                                        <m:r>
                                          <a:rPr lang="el-GR" sz="2000" i="1">
                                            <a:solidFill>
                                              <a:srgbClr val="000000"/>
                                            </a:solidFill>
                                            <a:latin typeface="Cambria Math" panose="02040503050406030204" pitchFamily="18" charset="0"/>
                                          </a:rPr>
                                          <m:t>𝑥</m:t>
                                        </m:r>
                                      </m:e>
                                      <m:sup>
                                        <m:r>
                                          <a:rPr lang="el-GR" sz="2000" i="1">
                                            <a:solidFill>
                                              <a:srgbClr val="000000"/>
                                            </a:solidFill>
                                            <a:latin typeface="Cambria Math" panose="02040503050406030204" pitchFamily="18" charset="0"/>
                                          </a:rPr>
                                          <m:t>𝑘</m:t>
                                        </m:r>
                                      </m:sup>
                                    </m:sSup>
                                  </m:e>
                                </m:d>
                              </m:num>
                              <m:den>
                                <m:r>
                                  <a:rPr lang="el-GR" sz="2000" i="1">
                                    <a:solidFill>
                                      <a:srgbClr val="000000"/>
                                    </a:solidFill>
                                    <a:latin typeface="Cambria Math" panose="02040503050406030204" pitchFamily="18" charset="0"/>
                                  </a:rPr>
                                  <m:t>𝜕</m:t>
                                </m:r>
                                <m:sSub>
                                  <m:sSubPr>
                                    <m:ctrlPr>
                                      <a:rPr lang="el-GR" sz="2000" i="1">
                                        <a:solidFill>
                                          <a:srgbClr val="000000"/>
                                        </a:solidFill>
                                        <a:latin typeface="Cambria Math" panose="02040503050406030204" pitchFamily="18" charset="0"/>
                                      </a:rPr>
                                    </m:ctrlPr>
                                  </m:sSubPr>
                                  <m:e>
                                    <m:r>
                                      <a:rPr lang="el-GR" sz="2000" i="1">
                                        <a:solidFill>
                                          <a:srgbClr val="000000"/>
                                        </a:solidFill>
                                        <a:latin typeface="Cambria Math" panose="02040503050406030204" pitchFamily="18" charset="0"/>
                                      </a:rPr>
                                      <m:t>𝑥</m:t>
                                    </m:r>
                                  </m:e>
                                  <m:sub>
                                    <m:r>
                                      <a:rPr lang="el-GR" sz="2000" i="1">
                                        <a:solidFill>
                                          <a:srgbClr val="000000"/>
                                        </a:solidFill>
                                        <a:latin typeface="Cambria Math" panose="02040503050406030204" pitchFamily="18" charset="0"/>
                                      </a:rPr>
                                      <m:t>𝑛</m:t>
                                    </m:r>
                                  </m:sub>
                                </m:sSub>
                              </m:den>
                            </m:f>
                            <m:r>
                              <a:rPr lang="el-GR" sz="2000" i="1">
                                <a:solidFill>
                                  <a:srgbClr val="000000"/>
                                </a:solidFill>
                                <a:latin typeface="Cambria Math" panose="02040503050406030204" pitchFamily="18" charset="0"/>
                              </a:rPr>
                              <m:t>+⋯=0</m:t>
                            </m:r>
                            <m:r>
                              <a:rPr lang="el-GR" sz="2000" i="0">
                                <a:solidFill>
                                  <a:srgbClr val="000000"/>
                                </a:solidFill>
                                <a:latin typeface="Cambria Math" panose="02040503050406030204" pitchFamily="18" charset="0"/>
                              </a:rPr>
                              <m:t>,</m:t>
                            </m:r>
                          </m:e>
                        </m:mr>
                        <m:mr>
                          <m:e>
                            <m:r>
                              <a:rPr lang="el-GR" sz="2000" i="1">
                                <a:solidFill>
                                  <a:srgbClr val="000000"/>
                                </a:solidFill>
                                <a:latin typeface="Cambria Math" panose="02040503050406030204" pitchFamily="18" charset="0"/>
                              </a:rPr>
                              <m:t>⋮</m:t>
                            </m:r>
                          </m:e>
                        </m:mr>
                        <m:mr>
                          <m:e>
                            <m:sSub>
                              <m:sSubPr>
                                <m:ctrlPr>
                                  <a:rPr lang="el-GR" sz="2000" i="1">
                                    <a:solidFill>
                                      <a:srgbClr val="000000"/>
                                    </a:solidFill>
                                    <a:latin typeface="Cambria Math" panose="02040503050406030204" pitchFamily="18" charset="0"/>
                                  </a:rPr>
                                </m:ctrlPr>
                              </m:sSubPr>
                              <m:e>
                                <m:r>
                                  <a:rPr lang="el-GR" sz="2000" i="1">
                                    <a:solidFill>
                                      <a:srgbClr val="000000"/>
                                    </a:solidFill>
                                    <a:latin typeface="Cambria Math" panose="02040503050406030204" pitchFamily="18" charset="0"/>
                                  </a:rPr>
                                  <m:t>𝑓</m:t>
                                </m:r>
                              </m:e>
                              <m:sub>
                                <m:r>
                                  <a:rPr lang="el-GR" sz="2000" i="1">
                                    <a:solidFill>
                                      <a:srgbClr val="000000"/>
                                    </a:solidFill>
                                    <a:latin typeface="Cambria Math" panose="02040503050406030204" pitchFamily="18" charset="0"/>
                                  </a:rPr>
                                  <m:t>𝑛</m:t>
                                </m:r>
                              </m:sub>
                            </m:sSub>
                            <m:d>
                              <m:dPr>
                                <m:ctrlPr>
                                  <a:rPr lang="el-GR" sz="2000" i="1">
                                    <a:solidFill>
                                      <a:srgbClr val="000000"/>
                                    </a:solidFill>
                                    <a:latin typeface="Cambria Math" panose="02040503050406030204" pitchFamily="18" charset="0"/>
                                  </a:rPr>
                                </m:ctrlPr>
                              </m:dPr>
                              <m:e>
                                <m:sSubSup>
                                  <m:sSubSupPr>
                                    <m:ctrlPr>
                                      <a:rPr lang="el-GR" sz="2000" i="1">
                                        <a:solidFill>
                                          <a:srgbClr val="000000"/>
                                        </a:solidFill>
                                        <a:latin typeface="Cambria Math" panose="02040503050406030204" pitchFamily="18" charset="0"/>
                                      </a:rPr>
                                    </m:ctrlPr>
                                  </m:sSubSupPr>
                                  <m:e>
                                    <m:r>
                                      <a:rPr lang="el-GR" sz="2000" i="1">
                                        <a:solidFill>
                                          <a:srgbClr val="000000"/>
                                        </a:solidFill>
                                        <a:latin typeface="Cambria Math" panose="02040503050406030204" pitchFamily="18" charset="0"/>
                                      </a:rPr>
                                      <m:t>𝑥</m:t>
                                    </m:r>
                                  </m:e>
                                  <m:sub>
                                    <m:r>
                                      <a:rPr lang="el-GR" sz="2000" i="1">
                                        <a:solidFill>
                                          <a:srgbClr val="000000"/>
                                        </a:solidFill>
                                        <a:latin typeface="Cambria Math" panose="02040503050406030204" pitchFamily="18" charset="0"/>
                                      </a:rPr>
                                      <m:t>1</m:t>
                                    </m:r>
                                  </m:sub>
                                  <m:sup>
                                    <m:r>
                                      <a:rPr lang="el-GR" sz="2000" i="1">
                                        <a:solidFill>
                                          <a:srgbClr val="000000"/>
                                        </a:solidFill>
                                        <a:latin typeface="Cambria Math" panose="02040503050406030204" pitchFamily="18" charset="0"/>
                                      </a:rPr>
                                      <m:t>𝑘</m:t>
                                    </m:r>
                                    <m:r>
                                      <a:rPr lang="el-GR" sz="2000" i="1">
                                        <a:solidFill>
                                          <a:srgbClr val="000000"/>
                                        </a:solidFill>
                                        <a:latin typeface="Cambria Math" panose="02040503050406030204" pitchFamily="18" charset="0"/>
                                      </a:rPr>
                                      <m:t>+1</m:t>
                                    </m:r>
                                  </m:sup>
                                </m:sSubSup>
                                <m:r>
                                  <a:rPr lang="el-GR" sz="2000" i="0">
                                    <a:solidFill>
                                      <a:srgbClr val="000000"/>
                                    </a:solidFill>
                                    <a:latin typeface="Cambria Math" panose="02040503050406030204" pitchFamily="18" charset="0"/>
                                  </a:rPr>
                                  <m:t>,</m:t>
                                </m:r>
                                <m:r>
                                  <a:rPr lang="el-GR" sz="2000" i="1">
                                    <a:solidFill>
                                      <a:srgbClr val="000000"/>
                                    </a:solidFill>
                                    <a:latin typeface="Cambria Math" panose="02040503050406030204" pitchFamily="18" charset="0"/>
                                  </a:rPr>
                                  <m:t>…</m:t>
                                </m:r>
                                <m:r>
                                  <a:rPr lang="el-GR" sz="2000" i="0">
                                    <a:solidFill>
                                      <a:srgbClr val="000000"/>
                                    </a:solidFill>
                                    <a:latin typeface="Cambria Math" panose="02040503050406030204" pitchFamily="18" charset="0"/>
                                  </a:rPr>
                                  <m:t>,</m:t>
                                </m:r>
                                <m:sSubSup>
                                  <m:sSubSupPr>
                                    <m:ctrlPr>
                                      <a:rPr lang="el-GR" sz="2000" i="1">
                                        <a:solidFill>
                                          <a:srgbClr val="000000"/>
                                        </a:solidFill>
                                        <a:latin typeface="Cambria Math" panose="02040503050406030204" pitchFamily="18" charset="0"/>
                                      </a:rPr>
                                    </m:ctrlPr>
                                  </m:sSubSupPr>
                                  <m:e>
                                    <m:r>
                                      <a:rPr lang="el-GR" sz="2000" i="1">
                                        <a:solidFill>
                                          <a:srgbClr val="000000"/>
                                        </a:solidFill>
                                        <a:latin typeface="Cambria Math" panose="02040503050406030204" pitchFamily="18" charset="0"/>
                                      </a:rPr>
                                      <m:t>𝑥</m:t>
                                    </m:r>
                                  </m:e>
                                  <m:sub>
                                    <m:r>
                                      <a:rPr lang="el-GR" sz="2000" i="1">
                                        <a:solidFill>
                                          <a:srgbClr val="000000"/>
                                        </a:solidFill>
                                        <a:latin typeface="Cambria Math" panose="02040503050406030204" pitchFamily="18" charset="0"/>
                                      </a:rPr>
                                      <m:t>𝑛</m:t>
                                    </m:r>
                                  </m:sub>
                                  <m:sup>
                                    <m:r>
                                      <a:rPr lang="el-GR" sz="2000" i="1">
                                        <a:solidFill>
                                          <a:srgbClr val="000000"/>
                                        </a:solidFill>
                                        <a:latin typeface="Cambria Math" panose="02040503050406030204" pitchFamily="18" charset="0"/>
                                      </a:rPr>
                                      <m:t>𝑘</m:t>
                                    </m:r>
                                    <m:r>
                                      <a:rPr lang="el-GR" sz="2000" i="1">
                                        <a:solidFill>
                                          <a:srgbClr val="000000"/>
                                        </a:solidFill>
                                        <a:latin typeface="Cambria Math" panose="02040503050406030204" pitchFamily="18" charset="0"/>
                                      </a:rPr>
                                      <m:t>+1</m:t>
                                    </m:r>
                                  </m:sup>
                                </m:sSubSup>
                              </m:e>
                            </m:d>
                            <m:r>
                              <a:rPr lang="el-GR" sz="2000" i="1">
                                <a:solidFill>
                                  <a:srgbClr val="000000"/>
                                </a:solidFill>
                                <a:latin typeface="Cambria Math" panose="02040503050406030204" pitchFamily="18" charset="0"/>
                              </a:rPr>
                              <m:t>≃</m:t>
                            </m:r>
                            <m:sSub>
                              <m:sSubPr>
                                <m:ctrlPr>
                                  <a:rPr lang="el-GR" sz="2000" i="1">
                                    <a:solidFill>
                                      <a:srgbClr val="000000"/>
                                    </a:solidFill>
                                    <a:latin typeface="Cambria Math" panose="02040503050406030204" pitchFamily="18" charset="0"/>
                                  </a:rPr>
                                </m:ctrlPr>
                              </m:sSubPr>
                              <m:e>
                                <m:r>
                                  <a:rPr lang="el-GR" sz="2000" i="1">
                                    <a:solidFill>
                                      <a:srgbClr val="000000"/>
                                    </a:solidFill>
                                    <a:latin typeface="Cambria Math" panose="02040503050406030204" pitchFamily="18" charset="0"/>
                                  </a:rPr>
                                  <m:t>𝑓</m:t>
                                </m:r>
                              </m:e>
                              <m:sub>
                                <m:r>
                                  <a:rPr lang="el-GR" sz="2000" i="1">
                                    <a:solidFill>
                                      <a:srgbClr val="000000"/>
                                    </a:solidFill>
                                    <a:latin typeface="Cambria Math" panose="02040503050406030204" pitchFamily="18" charset="0"/>
                                  </a:rPr>
                                  <m:t>𝑛</m:t>
                                </m:r>
                              </m:sub>
                            </m:sSub>
                            <m:d>
                              <m:dPr>
                                <m:ctrlPr>
                                  <a:rPr lang="el-GR" sz="2000" i="1">
                                    <a:solidFill>
                                      <a:srgbClr val="000000"/>
                                    </a:solidFill>
                                    <a:latin typeface="Cambria Math" panose="02040503050406030204" pitchFamily="18" charset="0"/>
                                  </a:rPr>
                                </m:ctrlPr>
                              </m:dPr>
                              <m:e>
                                <m:sSup>
                                  <m:sSupPr>
                                    <m:ctrlPr>
                                      <a:rPr lang="el-GR" sz="2000" i="1">
                                        <a:solidFill>
                                          <a:srgbClr val="000000"/>
                                        </a:solidFill>
                                        <a:latin typeface="Cambria Math" panose="02040503050406030204" pitchFamily="18" charset="0"/>
                                      </a:rPr>
                                    </m:ctrlPr>
                                  </m:sSupPr>
                                  <m:e>
                                    <m:r>
                                      <a:rPr lang="el-GR" sz="2000" i="1">
                                        <a:solidFill>
                                          <a:srgbClr val="000000"/>
                                        </a:solidFill>
                                        <a:latin typeface="Cambria Math" panose="02040503050406030204" pitchFamily="18" charset="0"/>
                                      </a:rPr>
                                      <m:t>𝑥</m:t>
                                    </m:r>
                                  </m:e>
                                  <m:sup>
                                    <m:r>
                                      <a:rPr lang="el-GR" sz="2000" i="1">
                                        <a:solidFill>
                                          <a:srgbClr val="000000"/>
                                        </a:solidFill>
                                        <a:latin typeface="Cambria Math" panose="02040503050406030204" pitchFamily="18" charset="0"/>
                                      </a:rPr>
                                      <m:t>𝑘</m:t>
                                    </m:r>
                                  </m:sup>
                                </m:sSup>
                              </m:e>
                            </m:d>
                            <m:r>
                              <a:rPr lang="el-GR" sz="2000" i="1">
                                <a:solidFill>
                                  <a:srgbClr val="000000"/>
                                </a:solidFill>
                                <a:latin typeface="Cambria Math" panose="02040503050406030204" pitchFamily="18" charset="0"/>
                              </a:rPr>
                              <m:t>+</m:t>
                            </m:r>
                            <m:sSubSup>
                              <m:sSubSupPr>
                                <m:ctrlPr>
                                  <a:rPr lang="el-GR" sz="2000" i="1">
                                    <a:solidFill>
                                      <a:srgbClr val="000000"/>
                                    </a:solidFill>
                                    <a:latin typeface="Cambria Math" panose="02040503050406030204" pitchFamily="18" charset="0"/>
                                  </a:rPr>
                                </m:ctrlPr>
                              </m:sSubSupPr>
                              <m:e>
                                <m:r>
                                  <a:rPr lang="el-GR" sz="2000" i="1">
                                    <a:solidFill>
                                      <a:srgbClr val="000000"/>
                                    </a:solidFill>
                                    <a:latin typeface="Cambria Math" panose="02040503050406030204" pitchFamily="18" charset="0"/>
                                  </a:rPr>
                                  <m:t>𝑠</m:t>
                                </m:r>
                              </m:e>
                              <m:sub>
                                <m:r>
                                  <a:rPr lang="el-GR" sz="2000" i="1">
                                    <a:solidFill>
                                      <a:srgbClr val="000000"/>
                                    </a:solidFill>
                                    <a:latin typeface="Cambria Math" panose="02040503050406030204" pitchFamily="18" charset="0"/>
                                  </a:rPr>
                                  <m:t>1</m:t>
                                </m:r>
                              </m:sub>
                              <m:sup>
                                <m:r>
                                  <a:rPr lang="el-GR" sz="2000" i="1">
                                    <a:solidFill>
                                      <a:srgbClr val="000000"/>
                                    </a:solidFill>
                                    <a:latin typeface="Cambria Math" panose="02040503050406030204" pitchFamily="18" charset="0"/>
                                  </a:rPr>
                                  <m:t>𝑘</m:t>
                                </m:r>
                              </m:sup>
                            </m:sSubSup>
                            <m:f>
                              <m:fPr>
                                <m:ctrlPr>
                                  <a:rPr lang="el-GR" sz="2000" i="1">
                                    <a:solidFill>
                                      <a:srgbClr val="000000"/>
                                    </a:solidFill>
                                    <a:latin typeface="Cambria Math" panose="02040503050406030204" pitchFamily="18" charset="0"/>
                                  </a:rPr>
                                </m:ctrlPr>
                              </m:fPr>
                              <m:num>
                                <m:r>
                                  <a:rPr lang="el-GR" sz="2000" i="1">
                                    <a:solidFill>
                                      <a:srgbClr val="000000"/>
                                    </a:solidFill>
                                    <a:latin typeface="Cambria Math" panose="02040503050406030204" pitchFamily="18" charset="0"/>
                                  </a:rPr>
                                  <m:t>𝜕</m:t>
                                </m:r>
                                <m:sSub>
                                  <m:sSubPr>
                                    <m:ctrlPr>
                                      <a:rPr lang="el-GR" sz="2000" i="1">
                                        <a:solidFill>
                                          <a:srgbClr val="000000"/>
                                        </a:solidFill>
                                        <a:latin typeface="Cambria Math" panose="02040503050406030204" pitchFamily="18" charset="0"/>
                                      </a:rPr>
                                    </m:ctrlPr>
                                  </m:sSubPr>
                                  <m:e>
                                    <m:r>
                                      <a:rPr lang="el-GR" sz="2000" i="1">
                                        <a:solidFill>
                                          <a:srgbClr val="000000"/>
                                        </a:solidFill>
                                        <a:latin typeface="Cambria Math" panose="02040503050406030204" pitchFamily="18" charset="0"/>
                                      </a:rPr>
                                      <m:t>𝑓</m:t>
                                    </m:r>
                                  </m:e>
                                  <m:sub>
                                    <m:r>
                                      <a:rPr lang="el-GR" sz="2000" i="1">
                                        <a:solidFill>
                                          <a:srgbClr val="000000"/>
                                        </a:solidFill>
                                        <a:latin typeface="Cambria Math" panose="02040503050406030204" pitchFamily="18" charset="0"/>
                                      </a:rPr>
                                      <m:t>𝑛</m:t>
                                    </m:r>
                                  </m:sub>
                                </m:sSub>
                                <m:d>
                                  <m:dPr>
                                    <m:ctrlPr>
                                      <a:rPr lang="el-GR" sz="2000" i="1">
                                        <a:solidFill>
                                          <a:srgbClr val="000000"/>
                                        </a:solidFill>
                                        <a:latin typeface="Cambria Math" panose="02040503050406030204" pitchFamily="18" charset="0"/>
                                      </a:rPr>
                                    </m:ctrlPr>
                                  </m:dPr>
                                  <m:e>
                                    <m:sSup>
                                      <m:sSupPr>
                                        <m:ctrlPr>
                                          <a:rPr lang="el-GR" sz="2000" i="1">
                                            <a:solidFill>
                                              <a:srgbClr val="000000"/>
                                            </a:solidFill>
                                            <a:latin typeface="Cambria Math" panose="02040503050406030204" pitchFamily="18" charset="0"/>
                                          </a:rPr>
                                        </m:ctrlPr>
                                      </m:sSupPr>
                                      <m:e>
                                        <m:r>
                                          <a:rPr lang="el-GR" sz="2000" i="1">
                                            <a:solidFill>
                                              <a:srgbClr val="000000"/>
                                            </a:solidFill>
                                            <a:latin typeface="Cambria Math" panose="02040503050406030204" pitchFamily="18" charset="0"/>
                                          </a:rPr>
                                          <m:t>𝑥</m:t>
                                        </m:r>
                                      </m:e>
                                      <m:sup>
                                        <m:r>
                                          <a:rPr lang="el-GR" sz="2000" i="1">
                                            <a:solidFill>
                                              <a:srgbClr val="000000"/>
                                            </a:solidFill>
                                            <a:latin typeface="Cambria Math" panose="02040503050406030204" pitchFamily="18" charset="0"/>
                                          </a:rPr>
                                          <m:t>𝑘</m:t>
                                        </m:r>
                                      </m:sup>
                                    </m:sSup>
                                  </m:e>
                                </m:d>
                              </m:num>
                              <m:den>
                                <m:r>
                                  <a:rPr lang="el-GR" sz="2000" i="1">
                                    <a:solidFill>
                                      <a:srgbClr val="000000"/>
                                    </a:solidFill>
                                    <a:latin typeface="Cambria Math" panose="02040503050406030204" pitchFamily="18" charset="0"/>
                                  </a:rPr>
                                  <m:t>𝜕</m:t>
                                </m:r>
                                <m:sSub>
                                  <m:sSubPr>
                                    <m:ctrlPr>
                                      <a:rPr lang="el-GR" sz="2000" i="1">
                                        <a:solidFill>
                                          <a:srgbClr val="000000"/>
                                        </a:solidFill>
                                        <a:latin typeface="Cambria Math" panose="02040503050406030204" pitchFamily="18" charset="0"/>
                                      </a:rPr>
                                    </m:ctrlPr>
                                  </m:sSubPr>
                                  <m:e>
                                    <m:r>
                                      <a:rPr lang="el-GR" sz="2000" i="1">
                                        <a:solidFill>
                                          <a:srgbClr val="000000"/>
                                        </a:solidFill>
                                        <a:latin typeface="Cambria Math" panose="02040503050406030204" pitchFamily="18" charset="0"/>
                                      </a:rPr>
                                      <m:t>𝑥</m:t>
                                    </m:r>
                                  </m:e>
                                  <m:sub>
                                    <m:r>
                                      <a:rPr lang="el-GR" sz="2000" i="1">
                                        <a:solidFill>
                                          <a:srgbClr val="000000"/>
                                        </a:solidFill>
                                        <a:latin typeface="Cambria Math" panose="02040503050406030204" pitchFamily="18" charset="0"/>
                                      </a:rPr>
                                      <m:t>1</m:t>
                                    </m:r>
                                  </m:sub>
                                </m:sSub>
                              </m:den>
                            </m:f>
                            <m:r>
                              <a:rPr lang="el-GR" sz="2000" i="1">
                                <a:solidFill>
                                  <a:srgbClr val="000000"/>
                                </a:solidFill>
                                <a:latin typeface="Cambria Math" panose="02040503050406030204" pitchFamily="18" charset="0"/>
                              </a:rPr>
                              <m:t>+⋯+</m:t>
                            </m:r>
                            <m:sSubSup>
                              <m:sSubSupPr>
                                <m:ctrlPr>
                                  <a:rPr lang="el-GR" sz="2000" i="1">
                                    <a:solidFill>
                                      <a:srgbClr val="000000"/>
                                    </a:solidFill>
                                    <a:latin typeface="Cambria Math" panose="02040503050406030204" pitchFamily="18" charset="0"/>
                                  </a:rPr>
                                </m:ctrlPr>
                              </m:sSubSupPr>
                              <m:e>
                                <m:r>
                                  <a:rPr lang="el-GR" sz="2000" i="1">
                                    <a:solidFill>
                                      <a:srgbClr val="000000"/>
                                    </a:solidFill>
                                    <a:latin typeface="Cambria Math" panose="02040503050406030204" pitchFamily="18" charset="0"/>
                                  </a:rPr>
                                  <m:t>𝑠</m:t>
                                </m:r>
                              </m:e>
                              <m:sub>
                                <m:r>
                                  <a:rPr lang="el-GR" sz="2000" i="1">
                                    <a:solidFill>
                                      <a:srgbClr val="000000"/>
                                    </a:solidFill>
                                    <a:latin typeface="Cambria Math" panose="02040503050406030204" pitchFamily="18" charset="0"/>
                                  </a:rPr>
                                  <m:t>𝑛</m:t>
                                </m:r>
                              </m:sub>
                              <m:sup>
                                <m:r>
                                  <a:rPr lang="el-GR" sz="2000" i="1">
                                    <a:solidFill>
                                      <a:srgbClr val="000000"/>
                                    </a:solidFill>
                                    <a:latin typeface="Cambria Math" panose="02040503050406030204" pitchFamily="18" charset="0"/>
                                  </a:rPr>
                                  <m:t>𝑘</m:t>
                                </m:r>
                              </m:sup>
                            </m:sSubSup>
                            <m:f>
                              <m:fPr>
                                <m:ctrlPr>
                                  <a:rPr lang="el-GR" sz="2000" i="1">
                                    <a:solidFill>
                                      <a:srgbClr val="000000"/>
                                    </a:solidFill>
                                    <a:latin typeface="Cambria Math" panose="02040503050406030204" pitchFamily="18" charset="0"/>
                                  </a:rPr>
                                </m:ctrlPr>
                              </m:fPr>
                              <m:num>
                                <m:r>
                                  <a:rPr lang="el-GR" sz="2000" i="1">
                                    <a:solidFill>
                                      <a:srgbClr val="000000"/>
                                    </a:solidFill>
                                    <a:latin typeface="Cambria Math" panose="02040503050406030204" pitchFamily="18" charset="0"/>
                                  </a:rPr>
                                  <m:t>𝜕</m:t>
                                </m:r>
                                <m:sSub>
                                  <m:sSubPr>
                                    <m:ctrlPr>
                                      <a:rPr lang="el-GR" sz="2000" i="1">
                                        <a:solidFill>
                                          <a:srgbClr val="000000"/>
                                        </a:solidFill>
                                        <a:latin typeface="Cambria Math" panose="02040503050406030204" pitchFamily="18" charset="0"/>
                                      </a:rPr>
                                    </m:ctrlPr>
                                  </m:sSubPr>
                                  <m:e>
                                    <m:r>
                                      <a:rPr lang="el-GR" sz="2000" i="1">
                                        <a:solidFill>
                                          <a:srgbClr val="000000"/>
                                        </a:solidFill>
                                        <a:latin typeface="Cambria Math" panose="02040503050406030204" pitchFamily="18" charset="0"/>
                                      </a:rPr>
                                      <m:t>𝑓</m:t>
                                    </m:r>
                                  </m:e>
                                  <m:sub>
                                    <m:r>
                                      <a:rPr lang="el-GR" sz="2000" i="1">
                                        <a:solidFill>
                                          <a:srgbClr val="000000"/>
                                        </a:solidFill>
                                        <a:latin typeface="Cambria Math" panose="02040503050406030204" pitchFamily="18" charset="0"/>
                                      </a:rPr>
                                      <m:t>𝑛</m:t>
                                    </m:r>
                                  </m:sub>
                                </m:sSub>
                                <m:d>
                                  <m:dPr>
                                    <m:ctrlPr>
                                      <a:rPr lang="el-GR" sz="2000" i="1">
                                        <a:solidFill>
                                          <a:srgbClr val="000000"/>
                                        </a:solidFill>
                                        <a:latin typeface="Cambria Math" panose="02040503050406030204" pitchFamily="18" charset="0"/>
                                      </a:rPr>
                                    </m:ctrlPr>
                                  </m:dPr>
                                  <m:e>
                                    <m:sSup>
                                      <m:sSupPr>
                                        <m:ctrlPr>
                                          <a:rPr lang="el-GR" sz="2000" i="1">
                                            <a:solidFill>
                                              <a:srgbClr val="000000"/>
                                            </a:solidFill>
                                            <a:latin typeface="Cambria Math" panose="02040503050406030204" pitchFamily="18" charset="0"/>
                                          </a:rPr>
                                        </m:ctrlPr>
                                      </m:sSupPr>
                                      <m:e>
                                        <m:r>
                                          <a:rPr lang="el-GR" sz="2000" i="1">
                                            <a:solidFill>
                                              <a:srgbClr val="000000"/>
                                            </a:solidFill>
                                            <a:latin typeface="Cambria Math" panose="02040503050406030204" pitchFamily="18" charset="0"/>
                                          </a:rPr>
                                          <m:t>𝑥</m:t>
                                        </m:r>
                                      </m:e>
                                      <m:sup>
                                        <m:r>
                                          <a:rPr lang="el-GR" sz="2000" i="1">
                                            <a:solidFill>
                                              <a:srgbClr val="000000"/>
                                            </a:solidFill>
                                            <a:latin typeface="Cambria Math" panose="02040503050406030204" pitchFamily="18" charset="0"/>
                                          </a:rPr>
                                          <m:t>𝑘</m:t>
                                        </m:r>
                                      </m:sup>
                                    </m:sSup>
                                  </m:e>
                                </m:d>
                              </m:num>
                              <m:den>
                                <m:r>
                                  <a:rPr lang="el-GR" sz="2000" i="1">
                                    <a:solidFill>
                                      <a:srgbClr val="000000"/>
                                    </a:solidFill>
                                    <a:latin typeface="Cambria Math" panose="02040503050406030204" pitchFamily="18" charset="0"/>
                                  </a:rPr>
                                  <m:t>𝜕</m:t>
                                </m:r>
                                <m:sSub>
                                  <m:sSubPr>
                                    <m:ctrlPr>
                                      <a:rPr lang="el-GR" sz="2000" i="1">
                                        <a:solidFill>
                                          <a:srgbClr val="000000"/>
                                        </a:solidFill>
                                        <a:latin typeface="Cambria Math" panose="02040503050406030204" pitchFamily="18" charset="0"/>
                                      </a:rPr>
                                    </m:ctrlPr>
                                  </m:sSubPr>
                                  <m:e>
                                    <m:r>
                                      <a:rPr lang="el-GR" sz="2000" i="1">
                                        <a:solidFill>
                                          <a:srgbClr val="000000"/>
                                        </a:solidFill>
                                        <a:latin typeface="Cambria Math" panose="02040503050406030204" pitchFamily="18" charset="0"/>
                                      </a:rPr>
                                      <m:t>𝑥</m:t>
                                    </m:r>
                                  </m:e>
                                  <m:sub>
                                    <m:r>
                                      <a:rPr lang="el-GR" sz="2000" i="1">
                                        <a:solidFill>
                                          <a:srgbClr val="000000"/>
                                        </a:solidFill>
                                        <a:latin typeface="Cambria Math" panose="02040503050406030204" pitchFamily="18" charset="0"/>
                                      </a:rPr>
                                      <m:t>𝑛</m:t>
                                    </m:r>
                                  </m:sub>
                                </m:sSub>
                              </m:den>
                            </m:f>
                            <m:r>
                              <a:rPr lang="el-GR" sz="2000" i="1">
                                <a:solidFill>
                                  <a:srgbClr val="000000"/>
                                </a:solidFill>
                                <a:latin typeface="Cambria Math" panose="02040503050406030204" pitchFamily="18" charset="0"/>
                              </a:rPr>
                              <m:t>+⋯=0.</m:t>
                            </m:r>
                          </m:e>
                        </m:mr>
                      </m:m>
                    </m:oMath>
                  </m:oMathPara>
                </a14:m>
                <a:endParaRPr lang="el-GR" sz="2000" dirty="0"/>
              </a:p>
            </p:txBody>
          </p:sp>
        </mc:Choice>
        <mc:Fallback>
          <p:sp>
            <p:nvSpPr>
              <p:cNvPr id="356354" name="Object 2"/>
              <p:cNvSpPr txBox="1">
                <a:spLocks noRot="1" noChangeAspect="1" noMove="1" noResize="1" noEditPoints="1" noAdjustHandles="1" noChangeArrowheads="1" noChangeShapeType="1" noTextEdit="1"/>
              </p:cNvSpPr>
              <p:nvPr/>
            </p:nvSpPr>
            <p:spPr bwMode="auto">
              <a:xfrm>
                <a:off x="448841" y="2217009"/>
                <a:ext cx="7759563" cy="3155950"/>
              </a:xfrm>
              <a:prstGeom prst="rect">
                <a:avLst/>
              </a:prstGeom>
              <a:blipFill>
                <a:blip r:embed="rId3"/>
                <a:stretch>
                  <a:fillRect/>
                </a:stretch>
              </a:blipFill>
              <a:ln>
                <a:noFill/>
              </a:ln>
              <a:effectLst/>
            </p:spPr>
            <p:txBody>
              <a:bodyPr/>
              <a:lstStyle/>
              <a:p>
                <a:r>
                  <a:rPr lang="el-GR">
                    <a:noFill/>
                  </a:rPr>
                  <a:t> </a:t>
                </a:r>
              </a:p>
            </p:txBody>
          </p:sp>
        </mc:Fallback>
      </mc:AlternateContent>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Μη γραμμικά συστήματα εξισώσεων</a:t>
            </a:r>
          </a:p>
        </p:txBody>
      </p:sp>
      <p:sp>
        <p:nvSpPr>
          <p:cNvPr id="3" name="2 - Θέση περιεχομένου"/>
          <p:cNvSpPr>
            <a:spLocks noGrp="1"/>
          </p:cNvSpPr>
          <p:nvPr>
            <p:ph idx="1"/>
          </p:nvPr>
        </p:nvSpPr>
        <p:spPr>
          <a:xfrm>
            <a:off x="457200" y="1420784"/>
            <a:ext cx="8229600" cy="4748400"/>
          </a:xfrm>
        </p:spPr>
        <p:txBody>
          <a:bodyPr/>
          <a:lstStyle/>
          <a:p>
            <a:r>
              <a:rPr lang="el-GR" sz="1900" dirty="0"/>
              <a:t>Το παραπάνω γραμμικό σύστημα ισοδύναμα μπορεί να γραφεί με την ακόλουθη συνοπτική μορφή η οποία αποτελεί τη </a:t>
            </a:r>
            <a:r>
              <a:rPr lang="el-GR" sz="1900" b="1" dirty="0"/>
              <a:t>μέθοδο του </a:t>
            </a:r>
            <a:r>
              <a:rPr lang="en-US" sz="1900" b="1" dirty="0"/>
              <a:t>Newton</a:t>
            </a:r>
            <a:r>
              <a:rPr lang="el-GR" sz="1900" dirty="0"/>
              <a:t>:</a:t>
            </a:r>
          </a:p>
          <a:p>
            <a:pPr>
              <a:buNone/>
            </a:pPr>
            <a:endParaRPr lang="en-US" sz="1900" dirty="0"/>
          </a:p>
          <a:p>
            <a:pPr>
              <a:spcBef>
                <a:spcPts val="1800"/>
              </a:spcBef>
              <a:buNone/>
            </a:pPr>
            <a:r>
              <a:rPr lang="el-GR" sz="1900" dirty="0"/>
              <a:t>	όπου       είναι μία αρχική προσέγγιση της λύσης και όπου το </a:t>
            </a:r>
            <a:r>
              <a:rPr lang="el-GR" sz="1900" dirty="0" err="1"/>
              <a:t>Ιακωβιανό</a:t>
            </a:r>
            <a:r>
              <a:rPr lang="el-GR" sz="1900" dirty="0"/>
              <a:t> μητρώο      των μερικών παραγώγων και η έκφραση               δίνονται ως ακολούθως:</a:t>
            </a:r>
          </a:p>
          <a:p>
            <a:endParaRPr lang="el-GR" dirty="0"/>
          </a:p>
        </p:txBody>
      </p:sp>
      <p:graphicFrame>
        <p:nvGraphicFramePr>
          <p:cNvPr id="357378" name="Object 2"/>
          <p:cNvGraphicFramePr>
            <a:graphicFrameLocks noChangeAspect="1"/>
          </p:cNvGraphicFramePr>
          <p:nvPr/>
        </p:nvGraphicFramePr>
        <p:xfrm>
          <a:off x="2832100" y="2151045"/>
          <a:ext cx="3479800" cy="431800"/>
        </p:xfrm>
        <a:graphic>
          <a:graphicData uri="http://schemas.openxmlformats.org/presentationml/2006/ole">
            <mc:AlternateContent xmlns:mc="http://schemas.openxmlformats.org/markup-compatibility/2006">
              <mc:Choice xmlns:v="urn:schemas-microsoft-com:vml" Requires="v">
                <p:oleObj name="Equation" r:id="rId3" imgW="2247840" imgH="279360" progId="Equation.DSMT4">
                  <p:embed/>
                </p:oleObj>
              </mc:Choice>
              <mc:Fallback>
                <p:oleObj name="Equation" r:id="rId3" imgW="2247840" imgH="2793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2100" y="2151045"/>
                        <a:ext cx="3479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7379" name="Object 3"/>
          <p:cNvGraphicFramePr>
            <a:graphicFrameLocks noChangeAspect="1"/>
          </p:cNvGraphicFramePr>
          <p:nvPr/>
        </p:nvGraphicFramePr>
        <p:xfrm>
          <a:off x="1459579" y="2589201"/>
          <a:ext cx="273050" cy="312738"/>
        </p:xfrm>
        <a:graphic>
          <a:graphicData uri="http://schemas.openxmlformats.org/presentationml/2006/ole">
            <mc:AlternateContent xmlns:mc="http://schemas.openxmlformats.org/markup-compatibility/2006">
              <mc:Choice xmlns:v="urn:schemas-microsoft-com:vml" Requires="v">
                <p:oleObj name="Equation" r:id="rId5" imgW="177480" imgH="203040" progId="Equation.DSMT4">
                  <p:embed/>
                </p:oleObj>
              </mc:Choice>
              <mc:Fallback>
                <p:oleObj name="Equation" r:id="rId5" imgW="177480" imgH="2030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59579" y="2589201"/>
                        <a:ext cx="27305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7380" name="Object 4"/>
          <p:cNvGraphicFramePr>
            <a:graphicFrameLocks noChangeAspect="1"/>
          </p:cNvGraphicFramePr>
          <p:nvPr/>
        </p:nvGraphicFramePr>
        <p:xfrm>
          <a:off x="1701940" y="2929107"/>
          <a:ext cx="215900" cy="274637"/>
        </p:xfrm>
        <a:graphic>
          <a:graphicData uri="http://schemas.openxmlformats.org/presentationml/2006/ole">
            <mc:AlternateContent xmlns:mc="http://schemas.openxmlformats.org/markup-compatibility/2006">
              <mc:Choice xmlns:v="urn:schemas-microsoft-com:vml" Requires="v">
                <p:oleObj name="Equation" r:id="rId7" imgW="139680" imgH="177480" progId="Equation.DSMT4">
                  <p:embed/>
                </p:oleObj>
              </mc:Choice>
              <mc:Fallback>
                <p:oleObj name="Equation" r:id="rId7" imgW="139680" imgH="1774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01940" y="2929107"/>
                        <a:ext cx="2159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7381" name="Object 5"/>
          <p:cNvGraphicFramePr>
            <a:graphicFrameLocks noChangeAspect="1"/>
          </p:cNvGraphicFramePr>
          <p:nvPr/>
        </p:nvGraphicFramePr>
        <p:xfrm>
          <a:off x="5987903" y="2881305"/>
          <a:ext cx="727075" cy="393700"/>
        </p:xfrm>
        <a:graphic>
          <a:graphicData uri="http://schemas.openxmlformats.org/presentationml/2006/ole">
            <mc:AlternateContent xmlns:mc="http://schemas.openxmlformats.org/markup-compatibility/2006">
              <mc:Choice xmlns:v="urn:schemas-microsoft-com:vml" Requires="v">
                <p:oleObj name="Equation" r:id="rId9" imgW="469800" imgH="253800" progId="Equation.DSMT4">
                  <p:embed/>
                </p:oleObj>
              </mc:Choice>
              <mc:Fallback>
                <p:oleObj name="Equation" r:id="rId9" imgW="469800" imgH="2538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87903" y="2881305"/>
                        <a:ext cx="72707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7382" name="Object 6"/>
          <p:cNvGraphicFramePr>
            <a:graphicFrameLocks noChangeAspect="1"/>
          </p:cNvGraphicFramePr>
          <p:nvPr/>
        </p:nvGraphicFramePr>
        <p:xfrm>
          <a:off x="1678782" y="3611565"/>
          <a:ext cx="5786437" cy="2439987"/>
        </p:xfrm>
        <a:graphic>
          <a:graphicData uri="http://schemas.openxmlformats.org/presentationml/2006/ole">
            <mc:AlternateContent xmlns:mc="http://schemas.openxmlformats.org/markup-compatibility/2006">
              <mc:Choice xmlns:v="urn:schemas-microsoft-com:vml" Requires="v">
                <p:oleObj name="Equation" r:id="rId11" imgW="3733560" imgH="1574640" progId="Equation.DSMT4">
                  <p:embed/>
                </p:oleObj>
              </mc:Choice>
              <mc:Fallback>
                <p:oleObj name="Equation" r:id="rId11" imgW="3733560" imgH="157464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78782" y="3611565"/>
                        <a:ext cx="5786437" cy="243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Μη γραμμικά συστήματα εξισώσεων</a:t>
            </a:r>
            <a:endParaRPr lang="el-GR" b="1" dirty="0"/>
          </a:p>
        </p:txBody>
      </p:sp>
      <p:sp>
        <p:nvSpPr>
          <p:cNvPr id="3" name="2 - Θέση περιεχομένου"/>
          <p:cNvSpPr>
            <a:spLocks noGrp="1"/>
          </p:cNvSpPr>
          <p:nvPr>
            <p:ph idx="1"/>
          </p:nvPr>
        </p:nvSpPr>
        <p:spPr>
          <a:xfrm>
            <a:off x="457200" y="1420784"/>
            <a:ext cx="8229600" cy="4748400"/>
          </a:xfrm>
        </p:spPr>
        <p:txBody>
          <a:bodyPr>
            <a:normAutofit/>
          </a:bodyPr>
          <a:lstStyle/>
          <a:p>
            <a:r>
              <a:rPr lang="el-GR" sz="2200" dirty="0"/>
              <a:t>Προφανώς η μέθοδος του </a:t>
            </a:r>
            <a:r>
              <a:rPr lang="en-US" sz="2200" dirty="0"/>
              <a:t>Newton </a:t>
            </a:r>
            <a:r>
              <a:rPr lang="el-GR" sz="2200" dirty="0"/>
              <a:t>για την επίλυση του συστήματος μπορεί να εκφραστεί και με την εξής μορφή:</a:t>
            </a:r>
          </a:p>
          <a:p>
            <a:pPr>
              <a:buNone/>
            </a:pPr>
            <a:endParaRPr lang="el-GR" sz="2200" dirty="0"/>
          </a:p>
          <a:p>
            <a:pPr>
              <a:buNone/>
            </a:pPr>
            <a:r>
              <a:rPr lang="el-GR" sz="2200" dirty="0"/>
              <a:t>	</a:t>
            </a:r>
          </a:p>
          <a:p>
            <a:pPr>
              <a:buNone/>
            </a:pPr>
            <a:endParaRPr lang="el-GR" sz="2200" dirty="0"/>
          </a:p>
          <a:p>
            <a:pPr>
              <a:buNone/>
            </a:pPr>
            <a:r>
              <a:rPr lang="el-GR" sz="2200" dirty="0"/>
              <a:t>	όπου</a:t>
            </a:r>
            <a:r>
              <a:rPr lang="en-US" sz="2200" dirty="0"/>
              <a:t> </a:t>
            </a:r>
            <a:r>
              <a:rPr lang="el-GR" sz="2200" dirty="0"/>
              <a:t>το μητρώο                εκφράζει το αντίστροφο μητρώο του </a:t>
            </a:r>
            <a:r>
              <a:rPr lang="el-GR" sz="2200" dirty="0" err="1"/>
              <a:t>Ιακωβιανού</a:t>
            </a:r>
            <a:r>
              <a:rPr lang="el-GR" sz="2200" dirty="0"/>
              <a:t> μητρώου στο                    είναι μια αρχική προσέγγιση της λύσης.</a:t>
            </a:r>
            <a:endParaRPr lang="en-US" sz="2200" dirty="0"/>
          </a:p>
        </p:txBody>
      </p:sp>
      <p:graphicFrame>
        <p:nvGraphicFramePr>
          <p:cNvPr id="344066" name="Object 2"/>
          <p:cNvGraphicFramePr>
            <a:graphicFrameLocks noChangeAspect="1"/>
          </p:cNvGraphicFramePr>
          <p:nvPr/>
        </p:nvGraphicFramePr>
        <p:xfrm>
          <a:off x="2178844" y="2479662"/>
          <a:ext cx="4786313" cy="547688"/>
        </p:xfrm>
        <a:graphic>
          <a:graphicData uri="http://schemas.openxmlformats.org/presentationml/2006/ole">
            <mc:AlternateContent xmlns:mc="http://schemas.openxmlformats.org/markup-compatibility/2006">
              <mc:Choice xmlns:v="urn:schemas-microsoft-com:vml" Requires="v">
                <p:oleObj name="Equation" r:id="rId3" imgW="2666880" imgH="304560" progId="Equation.DSMT4">
                  <p:embed/>
                </p:oleObj>
              </mc:Choice>
              <mc:Fallback>
                <p:oleObj name="Equation" r:id="rId3" imgW="2666880" imgH="3045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8844" y="2479662"/>
                        <a:ext cx="4786313"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4067" name="Object 3"/>
          <p:cNvGraphicFramePr>
            <a:graphicFrameLocks noChangeAspect="1"/>
          </p:cNvGraphicFramePr>
          <p:nvPr/>
        </p:nvGraphicFramePr>
        <p:xfrm>
          <a:off x="2836322" y="3305533"/>
          <a:ext cx="935038" cy="547688"/>
        </p:xfrm>
        <a:graphic>
          <a:graphicData uri="http://schemas.openxmlformats.org/presentationml/2006/ole">
            <mc:AlternateContent xmlns:mc="http://schemas.openxmlformats.org/markup-compatibility/2006">
              <mc:Choice xmlns:v="urn:schemas-microsoft-com:vml" Requires="v">
                <p:oleObj name="Equation" r:id="rId5" imgW="520560" imgH="304560" progId="Equation.DSMT4">
                  <p:embed/>
                </p:oleObj>
              </mc:Choice>
              <mc:Fallback>
                <p:oleObj name="Equation" r:id="rId5" imgW="520560" imgH="3045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6322" y="3305533"/>
                        <a:ext cx="935038"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4068" name="Object 4"/>
          <p:cNvGraphicFramePr>
            <a:graphicFrameLocks noChangeAspect="1"/>
          </p:cNvGraphicFramePr>
          <p:nvPr/>
        </p:nvGraphicFramePr>
        <p:xfrm>
          <a:off x="3876675" y="3695700"/>
          <a:ext cx="1168400" cy="388938"/>
        </p:xfrm>
        <a:graphic>
          <a:graphicData uri="http://schemas.openxmlformats.org/presentationml/2006/ole">
            <mc:AlternateContent xmlns:mc="http://schemas.openxmlformats.org/markup-compatibility/2006">
              <mc:Choice xmlns:v="urn:schemas-microsoft-com:vml" Requires="v">
                <p:oleObj name="Equation" r:id="rId7" imgW="647640" imgH="215640" progId="Equation.DSMT4">
                  <p:embed/>
                </p:oleObj>
              </mc:Choice>
              <mc:Fallback>
                <p:oleObj name="Equation" r:id="rId7" imgW="647640" imgH="2156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76675" y="3695700"/>
                        <a:ext cx="1168400"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Μη γραμμικά συστήματα εξισώσεων</a:t>
            </a:r>
          </a:p>
        </p:txBody>
      </p:sp>
      <p:sp>
        <p:nvSpPr>
          <p:cNvPr id="3" name="2 - Θέση περιεχομένου"/>
          <p:cNvSpPr>
            <a:spLocks noGrp="1"/>
          </p:cNvSpPr>
          <p:nvPr>
            <p:ph idx="1"/>
          </p:nvPr>
        </p:nvSpPr>
        <p:spPr/>
        <p:txBody>
          <a:bodyPr>
            <a:noAutofit/>
          </a:bodyPr>
          <a:lstStyle/>
          <a:p>
            <a:pPr>
              <a:buNone/>
            </a:pPr>
            <a:r>
              <a:rPr lang="el-GR" sz="2200" b="1" dirty="0"/>
              <a:t>Αλγόριθμος της μεθόδου του </a:t>
            </a:r>
            <a:r>
              <a:rPr lang="en-US" sz="2200" b="1" dirty="0"/>
              <a:t>Newton</a:t>
            </a:r>
            <a:endParaRPr lang="el-GR" sz="2200" b="1" dirty="0"/>
          </a:p>
          <a:p>
            <a:pPr>
              <a:buNone/>
            </a:pPr>
            <a:r>
              <a:rPr lang="el-GR" sz="2200" dirty="0"/>
              <a:t>	</a:t>
            </a:r>
            <a:r>
              <a:rPr lang="el-GR" sz="2200" i="1" dirty="0"/>
              <a:t>Είσοδος</a:t>
            </a:r>
          </a:p>
          <a:p>
            <a:pPr lvl="1"/>
            <a:r>
              <a:rPr lang="el-GR" sz="2200" dirty="0"/>
              <a:t>ο αριθμός των εξισώσεων και των αγνώστων </a:t>
            </a:r>
          </a:p>
          <a:p>
            <a:pPr lvl="1"/>
            <a:r>
              <a:rPr lang="el-GR" sz="2200" dirty="0"/>
              <a:t>η συνάρτηση </a:t>
            </a:r>
          </a:p>
          <a:p>
            <a:pPr lvl="1"/>
            <a:r>
              <a:rPr lang="el-GR" sz="2200" dirty="0"/>
              <a:t>η αρχική προσέγγιση της λύσης </a:t>
            </a:r>
          </a:p>
          <a:p>
            <a:pPr lvl="1"/>
            <a:r>
              <a:rPr lang="el-GR" sz="2200" dirty="0"/>
              <a:t>το μέγιστο πλήθος επαναλήψεων </a:t>
            </a:r>
            <a:r>
              <a:rPr lang="el-GR" sz="2200" i="1" dirty="0"/>
              <a:t>ΜΙΤ</a:t>
            </a:r>
            <a:r>
              <a:rPr lang="el-GR" sz="2200" dirty="0"/>
              <a:t>,</a:t>
            </a:r>
          </a:p>
          <a:p>
            <a:pPr lvl="1"/>
            <a:r>
              <a:rPr lang="el-GR" sz="2200" dirty="0"/>
              <a:t>οι επιθυμητές ακρίβειες            που εκφράζουν και τις συνθήκες τερματισμού.</a:t>
            </a:r>
          </a:p>
          <a:p>
            <a:pPr>
              <a:buNone/>
            </a:pPr>
            <a:r>
              <a:rPr lang="el-GR" sz="2200" dirty="0"/>
              <a:t>	</a:t>
            </a:r>
            <a:r>
              <a:rPr lang="el-GR" sz="2200" i="1" dirty="0"/>
              <a:t>Έξοδος</a:t>
            </a:r>
          </a:p>
          <a:p>
            <a:pPr lvl="1"/>
            <a:r>
              <a:rPr lang="el-GR" sz="2200" dirty="0"/>
              <a:t>η προσεγγιστική λύση </a:t>
            </a:r>
          </a:p>
          <a:p>
            <a:pPr lvl="1"/>
            <a:r>
              <a:rPr lang="el-GR" sz="2200" dirty="0"/>
              <a:t>η τρέχουσα επανάληψη </a:t>
            </a:r>
          </a:p>
          <a:p>
            <a:pPr lvl="1"/>
            <a:r>
              <a:rPr lang="el-GR" sz="2200" dirty="0"/>
              <a:t>η αντίστοιχη συναρτησιακή τιμή </a:t>
            </a:r>
          </a:p>
        </p:txBody>
      </p:sp>
      <p:graphicFrame>
        <p:nvGraphicFramePr>
          <p:cNvPr id="353281" name="Object 1"/>
          <p:cNvGraphicFramePr>
            <a:graphicFrameLocks noChangeAspect="1"/>
          </p:cNvGraphicFramePr>
          <p:nvPr/>
        </p:nvGraphicFramePr>
        <p:xfrm>
          <a:off x="6446157" y="2338729"/>
          <a:ext cx="295275" cy="273050"/>
        </p:xfrm>
        <a:graphic>
          <a:graphicData uri="http://schemas.openxmlformats.org/presentationml/2006/ole">
            <mc:AlternateContent xmlns:mc="http://schemas.openxmlformats.org/markup-compatibility/2006">
              <mc:Choice xmlns:v="urn:schemas-microsoft-com:vml" Requires="v">
                <p:oleObj name="Equation" r:id="rId3" imgW="164880" imgH="152280" progId="Equation.DSMT4">
                  <p:embed/>
                </p:oleObj>
              </mc:Choice>
              <mc:Fallback>
                <p:oleObj name="Equation" r:id="rId3" imgW="164880" imgH="15228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6157" y="2338729"/>
                        <a:ext cx="295275"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3282" name="Object 2"/>
          <p:cNvGraphicFramePr>
            <a:graphicFrameLocks noChangeAspect="1"/>
          </p:cNvGraphicFramePr>
          <p:nvPr/>
        </p:nvGraphicFramePr>
        <p:xfrm>
          <a:off x="2849550" y="2637003"/>
          <a:ext cx="846138" cy="457200"/>
        </p:xfrm>
        <a:graphic>
          <a:graphicData uri="http://schemas.openxmlformats.org/presentationml/2006/ole">
            <mc:AlternateContent xmlns:mc="http://schemas.openxmlformats.org/markup-compatibility/2006">
              <mc:Choice xmlns:v="urn:schemas-microsoft-com:vml" Requires="v">
                <p:oleObj name="Equation" r:id="rId5" imgW="469800" imgH="253800" progId="Equation.DSMT4">
                  <p:embed/>
                </p:oleObj>
              </mc:Choice>
              <mc:Fallback>
                <p:oleObj name="Equation" r:id="rId5" imgW="469800" imgH="2538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9550" y="2637003"/>
                        <a:ext cx="846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3283" name="Object 3"/>
          <p:cNvGraphicFramePr>
            <a:graphicFrameLocks noChangeAspect="1"/>
          </p:cNvGraphicFramePr>
          <p:nvPr/>
        </p:nvGraphicFramePr>
        <p:xfrm>
          <a:off x="4951065" y="3049935"/>
          <a:ext cx="409575" cy="387350"/>
        </p:xfrm>
        <a:graphic>
          <a:graphicData uri="http://schemas.openxmlformats.org/presentationml/2006/ole">
            <mc:AlternateContent xmlns:mc="http://schemas.openxmlformats.org/markup-compatibility/2006">
              <mc:Choice xmlns:v="urn:schemas-microsoft-com:vml" Requires="v">
                <p:oleObj name="Equation" r:id="rId7" imgW="228600" imgH="215640" progId="Equation.DSMT4">
                  <p:embed/>
                </p:oleObj>
              </mc:Choice>
              <mc:Fallback>
                <p:oleObj name="Equation" r:id="rId7" imgW="228600" imgH="21564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1065" y="3049935"/>
                        <a:ext cx="409575"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3284" name="Object 4"/>
          <p:cNvGraphicFramePr>
            <a:graphicFrameLocks noChangeAspect="1"/>
          </p:cNvGraphicFramePr>
          <p:nvPr/>
        </p:nvGraphicFramePr>
        <p:xfrm>
          <a:off x="4106512" y="3864510"/>
          <a:ext cx="661988" cy="411163"/>
        </p:xfrm>
        <a:graphic>
          <a:graphicData uri="http://schemas.openxmlformats.org/presentationml/2006/ole">
            <mc:AlternateContent xmlns:mc="http://schemas.openxmlformats.org/markup-compatibility/2006">
              <mc:Choice xmlns:v="urn:schemas-microsoft-com:vml" Requires="v">
                <p:oleObj name="Equation" r:id="rId9" imgW="368280" imgH="228600" progId="Equation.DSMT4">
                  <p:embed/>
                </p:oleObj>
              </mc:Choice>
              <mc:Fallback>
                <p:oleObj name="Equation" r:id="rId9" imgW="368280" imgH="22860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06512" y="3864510"/>
                        <a:ext cx="661988"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3285" name="Object 5"/>
          <p:cNvGraphicFramePr>
            <a:graphicFrameLocks noChangeAspect="1"/>
          </p:cNvGraphicFramePr>
          <p:nvPr/>
        </p:nvGraphicFramePr>
        <p:xfrm>
          <a:off x="3870321" y="4985124"/>
          <a:ext cx="409575" cy="387350"/>
        </p:xfrm>
        <a:graphic>
          <a:graphicData uri="http://schemas.openxmlformats.org/presentationml/2006/ole">
            <mc:AlternateContent xmlns:mc="http://schemas.openxmlformats.org/markup-compatibility/2006">
              <mc:Choice xmlns:v="urn:schemas-microsoft-com:vml" Requires="v">
                <p:oleObj name="Equation" r:id="rId11" imgW="228600" imgH="215640" progId="Equation.DSMT4">
                  <p:embed/>
                </p:oleObj>
              </mc:Choice>
              <mc:Fallback>
                <p:oleObj name="Equation" r:id="rId11" imgW="228600" imgH="215640" progId="Equation.DSMT4">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70321" y="4985124"/>
                        <a:ext cx="409575"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3286" name="Object 6"/>
          <p:cNvGraphicFramePr>
            <a:graphicFrameLocks noChangeAspect="1"/>
          </p:cNvGraphicFramePr>
          <p:nvPr/>
        </p:nvGraphicFramePr>
        <p:xfrm>
          <a:off x="4094160" y="5434569"/>
          <a:ext cx="295275" cy="341313"/>
        </p:xfrm>
        <a:graphic>
          <a:graphicData uri="http://schemas.openxmlformats.org/presentationml/2006/ole">
            <mc:AlternateContent xmlns:mc="http://schemas.openxmlformats.org/markup-compatibility/2006">
              <mc:Choice xmlns:v="urn:schemas-microsoft-com:vml" Requires="v">
                <p:oleObj name="Equation" r:id="rId13" imgW="164880" imgH="190440" progId="Equation.DSMT4">
                  <p:embed/>
                </p:oleObj>
              </mc:Choice>
              <mc:Fallback>
                <p:oleObj name="Equation" r:id="rId13" imgW="164880" imgH="190440" progId="Equation.DSMT4">
                  <p:embed/>
                  <p:pic>
                    <p:nvPicPr>
                      <p:cNvPr id="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94160" y="5434569"/>
                        <a:ext cx="295275"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3287" name="Object 7"/>
          <p:cNvGraphicFramePr>
            <a:graphicFrameLocks noChangeAspect="1"/>
          </p:cNvGraphicFramePr>
          <p:nvPr/>
        </p:nvGraphicFramePr>
        <p:xfrm>
          <a:off x="5033629" y="5760900"/>
          <a:ext cx="939800" cy="504825"/>
        </p:xfrm>
        <a:graphic>
          <a:graphicData uri="http://schemas.openxmlformats.org/presentationml/2006/ole">
            <mc:AlternateContent xmlns:mc="http://schemas.openxmlformats.org/markup-compatibility/2006">
              <mc:Choice xmlns:v="urn:schemas-microsoft-com:vml" Requires="v">
                <p:oleObj name="Equation" r:id="rId15" imgW="520560" imgH="279360" progId="Equation.DSMT4">
                  <p:embed/>
                </p:oleObj>
              </mc:Choice>
              <mc:Fallback>
                <p:oleObj name="Equation" r:id="rId15" imgW="520560" imgH="279360" progId="Equation.DSMT4">
                  <p:embed/>
                  <p:pic>
                    <p:nvPicPr>
                      <p:cNvPr id="0"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33629" y="5760900"/>
                        <a:ext cx="9398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Εντοπισμός και απομόνωση των λύσεων</a:t>
            </a:r>
          </a:p>
        </p:txBody>
      </p:sp>
      <p:sp>
        <p:nvSpPr>
          <p:cNvPr id="3" name="2 - Θέση περιεχομένου"/>
          <p:cNvSpPr>
            <a:spLocks noGrp="1"/>
          </p:cNvSpPr>
          <p:nvPr>
            <p:ph idx="1"/>
          </p:nvPr>
        </p:nvSpPr>
        <p:spPr/>
        <p:txBody>
          <a:bodyPr>
            <a:normAutofit/>
          </a:bodyPr>
          <a:lstStyle/>
          <a:p>
            <a:pPr>
              <a:spcBef>
                <a:spcPts val="2400"/>
              </a:spcBef>
            </a:pPr>
            <a:r>
              <a:rPr lang="el-GR" sz="2800" dirty="0"/>
              <a:t>Γραφικές μέθοδοι εντοπισμού και απομόνωσης</a:t>
            </a:r>
          </a:p>
          <a:p>
            <a:pPr>
              <a:spcBef>
                <a:spcPts val="2400"/>
              </a:spcBef>
            </a:pPr>
            <a:r>
              <a:rPr lang="el-GR" sz="2800" dirty="0"/>
              <a:t>Αναλυτικές μέθοδοι εντοπισμού και απομόνωσης</a:t>
            </a:r>
          </a:p>
          <a:p>
            <a:pPr>
              <a:spcBef>
                <a:spcPts val="2400"/>
              </a:spcBef>
            </a:pPr>
            <a:r>
              <a:rPr lang="el-GR" sz="2800" dirty="0"/>
              <a:t>Τεχνική της μείωσης των λύσεων</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Μη γραμμικά συστήματα εξισώσεων</a:t>
            </a:r>
          </a:p>
        </p:txBody>
      </p:sp>
      <p:sp>
        <p:nvSpPr>
          <p:cNvPr id="3" name="2 - Θέση περιεχομένου"/>
          <p:cNvSpPr>
            <a:spLocks noGrp="1"/>
          </p:cNvSpPr>
          <p:nvPr>
            <p:ph idx="1"/>
          </p:nvPr>
        </p:nvSpPr>
        <p:spPr/>
        <p:txBody>
          <a:bodyPr>
            <a:normAutofit/>
          </a:bodyPr>
          <a:lstStyle/>
          <a:p>
            <a:pPr>
              <a:buNone/>
            </a:pPr>
            <a:r>
              <a:rPr lang="el-GR" sz="2200" b="1" dirty="0"/>
              <a:t>Αλγόριθμος της μεθόδου του </a:t>
            </a:r>
            <a:r>
              <a:rPr lang="en-US" sz="2200" b="1" dirty="0"/>
              <a:t>Newton</a:t>
            </a:r>
            <a:endParaRPr lang="el-GR" sz="2200" b="1" dirty="0"/>
          </a:p>
          <a:p>
            <a:pPr marL="0" indent="0">
              <a:spcBef>
                <a:spcPts val="1200"/>
              </a:spcBef>
              <a:buNone/>
            </a:pPr>
            <a:r>
              <a:rPr lang="el-GR" sz="2200" dirty="0"/>
              <a:t>Βήμα 1. Είσοδος</a:t>
            </a:r>
            <a:r>
              <a:rPr lang="en-US" sz="2200" dirty="0"/>
              <a:t> </a:t>
            </a:r>
            <a:endParaRPr lang="el-GR" sz="2200" dirty="0"/>
          </a:p>
          <a:p>
            <a:pPr marL="0" indent="0">
              <a:spcBef>
                <a:spcPts val="1200"/>
              </a:spcBef>
              <a:buNone/>
            </a:pPr>
            <a:r>
              <a:rPr lang="el-GR" sz="2200" dirty="0"/>
              <a:t>Βήμα 2. Θέσε</a:t>
            </a:r>
          </a:p>
          <a:p>
            <a:pPr marL="0" indent="0">
              <a:spcBef>
                <a:spcPts val="1200"/>
              </a:spcBef>
              <a:buNone/>
            </a:pPr>
            <a:r>
              <a:rPr lang="el-GR" sz="2200" dirty="0"/>
              <a:t>Βήμα 3. Αν ισχύει</a:t>
            </a:r>
            <a:r>
              <a:rPr lang="en-US" sz="2200" dirty="0"/>
              <a:t>                   </a:t>
            </a:r>
            <a:r>
              <a:rPr lang="el-GR" sz="2200" dirty="0"/>
              <a:t>αντικατάστησε το</a:t>
            </a:r>
            <a:r>
              <a:rPr lang="en-US" sz="2200" dirty="0"/>
              <a:t>                    </a:t>
            </a:r>
            <a:r>
              <a:rPr lang="el-GR" sz="2200" dirty="0"/>
              <a:t>και πήγαινε στο επόμενο βήμα, διαφορετικά πήγαινε στο Βήμα 8.</a:t>
            </a:r>
          </a:p>
          <a:p>
            <a:pPr marL="0" indent="0">
              <a:spcBef>
                <a:spcPts val="1200"/>
              </a:spcBef>
              <a:buNone/>
            </a:pPr>
            <a:r>
              <a:rPr lang="el-GR" sz="2200" dirty="0"/>
              <a:t>Βήμα 4. Αν ισχύει</a:t>
            </a:r>
            <a:r>
              <a:rPr lang="en-US" sz="2200" dirty="0"/>
              <a:t>                           </a:t>
            </a:r>
            <a:r>
              <a:rPr lang="el-GR" sz="2200" dirty="0"/>
              <a:t>πήγαινε στο Βήμα 8.</a:t>
            </a:r>
          </a:p>
          <a:p>
            <a:pPr marL="0" indent="0">
              <a:spcBef>
                <a:spcPts val="1200"/>
              </a:spcBef>
              <a:buNone/>
            </a:pPr>
            <a:r>
              <a:rPr lang="el-GR" sz="2200" dirty="0"/>
              <a:t>Βήμα 5. Λύσε το γραμμικό σύστημα</a:t>
            </a:r>
            <a:r>
              <a:rPr lang="en-US" sz="2200" dirty="0"/>
              <a:t>                                      </a:t>
            </a:r>
            <a:r>
              <a:rPr lang="el-GR" sz="2200" dirty="0"/>
              <a:t>ως προς</a:t>
            </a:r>
          </a:p>
          <a:p>
            <a:pPr marL="0" indent="0">
              <a:spcBef>
                <a:spcPts val="1200"/>
              </a:spcBef>
              <a:buNone/>
            </a:pPr>
            <a:r>
              <a:rPr lang="el-GR" sz="2200" dirty="0"/>
              <a:t>Βήμα 6. Αν ισχύει</a:t>
            </a:r>
            <a:r>
              <a:rPr lang="en-US" sz="2200" dirty="0"/>
              <a:t>                   </a:t>
            </a:r>
            <a:r>
              <a:rPr lang="el-GR" sz="2200" dirty="0"/>
              <a:t>πήγαινε στο Βήμα 8.</a:t>
            </a:r>
          </a:p>
          <a:p>
            <a:pPr marL="0" indent="0">
              <a:spcBef>
                <a:spcPts val="1200"/>
              </a:spcBef>
              <a:buNone/>
            </a:pPr>
            <a:r>
              <a:rPr lang="el-GR" sz="2200" dirty="0"/>
              <a:t>Βήμα 7. Θέσε</a:t>
            </a:r>
            <a:r>
              <a:rPr lang="en-US" sz="2200" dirty="0"/>
              <a:t>                          </a:t>
            </a:r>
            <a:r>
              <a:rPr lang="el-GR" sz="2200" dirty="0"/>
              <a:t>και πήγαινε στο Βήμα 3.</a:t>
            </a:r>
          </a:p>
          <a:p>
            <a:pPr marL="0" indent="0">
              <a:spcBef>
                <a:spcPts val="1200"/>
              </a:spcBef>
              <a:buNone/>
            </a:pPr>
            <a:r>
              <a:rPr lang="el-GR" sz="2200" dirty="0"/>
              <a:t>Βήμα 8. Έξοδος</a:t>
            </a:r>
            <a:r>
              <a:rPr lang="en-US" sz="2200" dirty="0"/>
              <a:t> </a:t>
            </a:r>
            <a:endParaRPr lang="el-GR" sz="2200" dirty="0"/>
          </a:p>
        </p:txBody>
      </p:sp>
      <p:graphicFrame>
        <p:nvGraphicFramePr>
          <p:cNvPr id="352257" name="Object 1"/>
          <p:cNvGraphicFramePr>
            <a:graphicFrameLocks noChangeAspect="1"/>
          </p:cNvGraphicFramePr>
          <p:nvPr/>
        </p:nvGraphicFramePr>
        <p:xfrm>
          <a:off x="2484621" y="1884165"/>
          <a:ext cx="2609850" cy="503238"/>
        </p:xfrm>
        <a:graphic>
          <a:graphicData uri="http://schemas.openxmlformats.org/presentationml/2006/ole">
            <mc:AlternateContent xmlns:mc="http://schemas.openxmlformats.org/markup-compatibility/2006">
              <mc:Choice xmlns:v="urn:schemas-microsoft-com:vml" Requires="v">
                <p:oleObj name="Equation" r:id="rId3" imgW="1447560" imgH="279360" progId="Equation.DSMT4">
                  <p:embed/>
                </p:oleObj>
              </mc:Choice>
              <mc:Fallback>
                <p:oleObj name="Equation" r:id="rId3" imgW="1447560" imgH="27936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621" y="1884165"/>
                        <a:ext cx="260985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2258" name="Object 2"/>
          <p:cNvGraphicFramePr>
            <a:graphicFrameLocks noChangeAspect="1"/>
          </p:cNvGraphicFramePr>
          <p:nvPr/>
        </p:nvGraphicFramePr>
        <p:xfrm>
          <a:off x="2162142" y="2454438"/>
          <a:ext cx="846138" cy="320675"/>
        </p:xfrm>
        <a:graphic>
          <a:graphicData uri="http://schemas.openxmlformats.org/presentationml/2006/ole">
            <mc:AlternateContent xmlns:mc="http://schemas.openxmlformats.org/markup-compatibility/2006">
              <mc:Choice xmlns:v="urn:schemas-microsoft-com:vml" Requires="v">
                <p:oleObj name="Equation" r:id="rId5" imgW="469800" imgH="177480" progId="Equation.DSMT4">
                  <p:embed/>
                </p:oleObj>
              </mc:Choice>
              <mc:Fallback>
                <p:oleObj name="Equation" r:id="rId5" imgW="469800" imgH="17748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2142" y="2454438"/>
                        <a:ext cx="846138"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2259" name="Object 3"/>
          <p:cNvGraphicFramePr>
            <a:graphicFrameLocks noChangeAspect="1"/>
          </p:cNvGraphicFramePr>
          <p:nvPr/>
        </p:nvGraphicFramePr>
        <p:xfrm>
          <a:off x="2634870" y="2940048"/>
          <a:ext cx="1073150" cy="342900"/>
        </p:xfrm>
        <a:graphic>
          <a:graphicData uri="http://schemas.openxmlformats.org/presentationml/2006/ole">
            <mc:AlternateContent xmlns:mc="http://schemas.openxmlformats.org/markup-compatibility/2006">
              <mc:Choice xmlns:v="urn:schemas-microsoft-com:vml" Requires="v">
                <p:oleObj name="Equation" r:id="rId7" imgW="596880" imgH="190440" progId="Equation.DSMT4">
                  <p:embed/>
                </p:oleObj>
              </mc:Choice>
              <mc:Fallback>
                <p:oleObj name="Equation" r:id="rId7" imgW="596880" imgH="19044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34870" y="2940048"/>
                        <a:ext cx="10731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2260" name="Object 4"/>
          <p:cNvGraphicFramePr>
            <a:graphicFrameLocks noChangeAspect="1"/>
          </p:cNvGraphicFramePr>
          <p:nvPr/>
        </p:nvGraphicFramePr>
        <p:xfrm>
          <a:off x="5847309" y="2940396"/>
          <a:ext cx="1122363" cy="366713"/>
        </p:xfrm>
        <a:graphic>
          <a:graphicData uri="http://schemas.openxmlformats.org/presentationml/2006/ole">
            <mc:AlternateContent xmlns:mc="http://schemas.openxmlformats.org/markup-compatibility/2006">
              <mc:Choice xmlns:v="urn:schemas-microsoft-com:vml" Requires="v">
                <p:oleObj name="Equation" r:id="rId9" imgW="622080" imgH="203040" progId="Equation.DSMT4">
                  <p:embed/>
                </p:oleObj>
              </mc:Choice>
              <mc:Fallback>
                <p:oleObj name="Equation" r:id="rId9" imgW="622080" imgH="20304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47309" y="2940396"/>
                        <a:ext cx="1122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2261" name="Object 5"/>
          <p:cNvGraphicFramePr>
            <a:graphicFrameLocks noChangeAspect="1"/>
          </p:cNvGraphicFramePr>
          <p:nvPr/>
        </p:nvGraphicFramePr>
        <p:xfrm>
          <a:off x="2636811" y="3659367"/>
          <a:ext cx="1573213" cy="547688"/>
        </p:xfrm>
        <a:graphic>
          <a:graphicData uri="http://schemas.openxmlformats.org/presentationml/2006/ole">
            <mc:AlternateContent xmlns:mc="http://schemas.openxmlformats.org/markup-compatibility/2006">
              <mc:Choice xmlns:v="urn:schemas-microsoft-com:vml" Requires="v">
                <p:oleObj name="Equation" r:id="rId11" imgW="876240" imgH="304560" progId="Equation.DSMT4">
                  <p:embed/>
                </p:oleObj>
              </mc:Choice>
              <mc:Fallback>
                <p:oleObj name="Equation" r:id="rId11" imgW="876240" imgH="304560" progId="Equation.DSMT4">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36811" y="3659367"/>
                        <a:ext cx="1573213"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2262" name="Object 6"/>
          <p:cNvGraphicFramePr>
            <a:graphicFrameLocks noChangeAspect="1"/>
          </p:cNvGraphicFramePr>
          <p:nvPr/>
        </p:nvGraphicFramePr>
        <p:xfrm>
          <a:off x="4726373" y="4180081"/>
          <a:ext cx="2241550" cy="501650"/>
        </p:xfrm>
        <a:graphic>
          <a:graphicData uri="http://schemas.openxmlformats.org/presentationml/2006/ole">
            <mc:AlternateContent xmlns:mc="http://schemas.openxmlformats.org/markup-compatibility/2006">
              <mc:Choice xmlns:v="urn:schemas-microsoft-com:vml" Requires="v">
                <p:oleObj name="Equation" r:id="rId13" imgW="1244520" imgH="279360" progId="Equation.DSMT4">
                  <p:embed/>
                </p:oleObj>
              </mc:Choice>
              <mc:Fallback>
                <p:oleObj name="Equation" r:id="rId13" imgW="1244520" imgH="279360" progId="Equation.DSMT4">
                  <p:embed/>
                  <p:pic>
                    <p:nvPicPr>
                      <p:cNvPr id="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26373" y="4180081"/>
                        <a:ext cx="224155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2263" name="Object 7"/>
          <p:cNvGraphicFramePr>
            <a:graphicFrameLocks noChangeAspect="1"/>
          </p:cNvGraphicFramePr>
          <p:nvPr/>
        </p:nvGraphicFramePr>
        <p:xfrm>
          <a:off x="8040735" y="4195773"/>
          <a:ext cx="366713" cy="366713"/>
        </p:xfrm>
        <a:graphic>
          <a:graphicData uri="http://schemas.openxmlformats.org/presentationml/2006/ole">
            <mc:AlternateContent xmlns:mc="http://schemas.openxmlformats.org/markup-compatibility/2006">
              <mc:Choice xmlns:v="urn:schemas-microsoft-com:vml" Requires="v">
                <p:oleObj name="Equation" r:id="rId15" imgW="203040" imgH="203040" progId="Equation.DSMT4">
                  <p:embed/>
                </p:oleObj>
              </mc:Choice>
              <mc:Fallback>
                <p:oleObj name="Equation" r:id="rId15" imgW="203040" imgH="203040" progId="Equation.DSMT4">
                  <p:embed/>
                  <p:pic>
                    <p:nvPicPr>
                      <p:cNvPr id="0"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040735" y="4195773"/>
                        <a:ext cx="3667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2264" name="Object 8"/>
          <p:cNvGraphicFramePr>
            <a:graphicFrameLocks noChangeAspect="1"/>
          </p:cNvGraphicFramePr>
          <p:nvPr/>
        </p:nvGraphicFramePr>
        <p:xfrm>
          <a:off x="2644587" y="4670442"/>
          <a:ext cx="1076325" cy="503238"/>
        </p:xfrm>
        <a:graphic>
          <a:graphicData uri="http://schemas.openxmlformats.org/presentationml/2006/ole">
            <mc:AlternateContent xmlns:mc="http://schemas.openxmlformats.org/markup-compatibility/2006">
              <mc:Choice xmlns:v="urn:schemas-microsoft-com:vml" Requires="v">
                <p:oleObj name="Equation" r:id="rId17" imgW="596880" imgH="279360" progId="Equation.DSMT4">
                  <p:embed/>
                </p:oleObj>
              </mc:Choice>
              <mc:Fallback>
                <p:oleObj name="Equation" r:id="rId17" imgW="596880" imgH="279360" progId="Equation.DSMT4">
                  <p:embed/>
                  <p:pic>
                    <p:nvPicPr>
                      <p:cNvPr id="0" name="Picture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44587" y="4670442"/>
                        <a:ext cx="107632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2265" name="Object 9"/>
          <p:cNvGraphicFramePr>
            <a:graphicFrameLocks noChangeAspect="1"/>
          </p:cNvGraphicFramePr>
          <p:nvPr/>
        </p:nvGraphicFramePr>
        <p:xfrm>
          <a:off x="2150853" y="5181624"/>
          <a:ext cx="1514475" cy="366713"/>
        </p:xfrm>
        <a:graphic>
          <a:graphicData uri="http://schemas.openxmlformats.org/presentationml/2006/ole">
            <mc:AlternateContent xmlns:mc="http://schemas.openxmlformats.org/markup-compatibility/2006">
              <mc:Choice xmlns:v="urn:schemas-microsoft-com:vml" Requires="v">
                <p:oleObj name="Equation" r:id="rId19" imgW="838080" imgH="203040" progId="Equation.DSMT4">
                  <p:embed/>
                </p:oleObj>
              </mc:Choice>
              <mc:Fallback>
                <p:oleObj name="Equation" r:id="rId19" imgW="838080" imgH="203040" progId="Equation.DSMT4">
                  <p:embed/>
                  <p:pic>
                    <p:nvPicPr>
                      <p:cNvPr id="0" name="Picture 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150853" y="5181624"/>
                        <a:ext cx="1514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2266" name="Object 10"/>
          <p:cNvGraphicFramePr>
            <a:graphicFrameLocks noChangeAspect="1"/>
          </p:cNvGraphicFramePr>
          <p:nvPr/>
        </p:nvGraphicFramePr>
        <p:xfrm>
          <a:off x="2344707" y="5619780"/>
          <a:ext cx="1800225" cy="546100"/>
        </p:xfrm>
        <a:graphic>
          <a:graphicData uri="http://schemas.openxmlformats.org/presentationml/2006/ole">
            <mc:AlternateContent xmlns:mc="http://schemas.openxmlformats.org/markup-compatibility/2006">
              <mc:Choice xmlns:v="urn:schemas-microsoft-com:vml" Requires="v">
                <p:oleObj name="Equation" r:id="rId21" imgW="1002960" imgH="304560" progId="Equation.DSMT4">
                  <p:embed/>
                </p:oleObj>
              </mc:Choice>
              <mc:Fallback>
                <p:oleObj name="Equation" r:id="rId21" imgW="1002960" imgH="304560" progId="Equation.DSMT4">
                  <p:embed/>
                  <p:pic>
                    <p:nvPicPr>
                      <p:cNvPr id="0" name="Picture 1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344707" y="5619780"/>
                        <a:ext cx="1800225"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Μη γραμμικά συστήματα εξισώσεων</a:t>
            </a:r>
          </a:p>
        </p:txBody>
      </p:sp>
      <p:sp>
        <p:nvSpPr>
          <p:cNvPr id="3" name="2 - Θέση περιεχομένου"/>
          <p:cNvSpPr>
            <a:spLocks noGrp="1"/>
          </p:cNvSpPr>
          <p:nvPr>
            <p:ph idx="1"/>
          </p:nvPr>
        </p:nvSpPr>
        <p:spPr>
          <a:xfrm>
            <a:off x="457200" y="1420784"/>
            <a:ext cx="8229600" cy="4748400"/>
          </a:xfrm>
        </p:spPr>
        <p:txBody>
          <a:bodyPr>
            <a:normAutofit/>
          </a:bodyPr>
          <a:lstStyle/>
          <a:p>
            <a:pPr marL="0" indent="0">
              <a:buNone/>
            </a:pPr>
            <a:r>
              <a:rPr lang="el-GR" sz="2200" b="1" dirty="0"/>
              <a:t>Εφαρμογή</a:t>
            </a:r>
            <a:r>
              <a:rPr lang="el-GR" sz="2200" dirty="0"/>
              <a:t>  Θα εφαρμόσουμε τον αλγόριθμο του </a:t>
            </a:r>
            <a:r>
              <a:rPr lang="en-US" sz="2200" dirty="0"/>
              <a:t>Newton </a:t>
            </a:r>
            <a:r>
              <a:rPr lang="el-GR" sz="2200" dirty="0"/>
              <a:t>για την προσέγγιση μιας λύσης του παρακάτω συστήματος εξισώσεων:</a:t>
            </a:r>
          </a:p>
          <a:p>
            <a:pPr marL="0" indent="0">
              <a:buNone/>
            </a:pPr>
            <a:endParaRPr lang="el-GR" sz="2200" dirty="0"/>
          </a:p>
          <a:p>
            <a:pPr marL="0" indent="0">
              <a:buNone/>
            </a:pPr>
            <a:endParaRPr lang="el-GR" sz="2200" dirty="0"/>
          </a:p>
          <a:p>
            <a:pPr marL="0" indent="0">
              <a:buNone/>
            </a:pPr>
            <a:endParaRPr lang="el-GR" sz="2200" dirty="0"/>
          </a:p>
          <a:p>
            <a:pPr marL="0" indent="0">
              <a:buNone/>
            </a:pPr>
            <a:r>
              <a:rPr lang="el-GR" sz="2200" dirty="0"/>
              <a:t>χρησιμοποιώντας ως αρχική εκτίμηση της λύσης την</a:t>
            </a:r>
          </a:p>
          <a:p>
            <a:pPr marL="0" indent="0">
              <a:spcBef>
                <a:spcPts val="2400"/>
              </a:spcBef>
              <a:buNone/>
            </a:pPr>
            <a:r>
              <a:rPr lang="el-GR" sz="2200" b="1" dirty="0"/>
              <a:t>Λύση:</a:t>
            </a:r>
          </a:p>
          <a:p>
            <a:r>
              <a:rPr lang="el-GR" sz="2200" dirty="0"/>
              <a:t>Το σύστημα αυτό έχει ως λύσεις τις </a:t>
            </a:r>
          </a:p>
          <a:p>
            <a:pPr>
              <a:spcBef>
                <a:spcPts val="600"/>
              </a:spcBef>
            </a:pPr>
            <a:r>
              <a:rPr lang="el-GR" sz="2200" dirty="0"/>
              <a:t>Το αντίστοιχο </a:t>
            </a:r>
            <a:r>
              <a:rPr lang="el-GR" sz="2200" dirty="0" err="1"/>
              <a:t>Ιακωβιανό</a:t>
            </a:r>
            <a:r>
              <a:rPr lang="el-GR" sz="2200" dirty="0"/>
              <a:t> μητρώο είναι:</a:t>
            </a:r>
          </a:p>
          <a:p>
            <a:pPr marL="0" indent="0">
              <a:buNone/>
            </a:pPr>
            <a:endParaRPr lang="el-GR" sz="2200" dirty="0"/>
          </a:p>
        </p:txBody>
      </p:sp>
      <p:graphicFrame>
        <p:nvGraphicFramePr>
          <p:cNvPr id="351233" name="Object 1"/>
          <p:cNvGraphicFramePr>
            <a:graphicFrameLocks noChangeAspect="1"/>
          </p:cNvGraphicFramePr>
          <p:nvPr/>
        </p:nvGraphicFramePr>
        <p:xfrm>
          <a:off x="3051175" y="2333610"/>
          <a:ext cx="3041650" cy="914400"/>
        </p:xfrm>
        <a:graphic>
          <a:graphicData uri="http://schemas.openxmlformats.org/presentationml/2006/ole">
            <mc:AlternateContent xmlns:mc="http://schemas.openxmlformats.org/markup-compatibility/2006">
              <mc:Choice xmlns:v="urn:schemas-microsoft-com:vml" Requires="v">
                <p:oleObj name="Equation" r:id="rId3" imgW="1688760" imgH="507960" progId="Equation.DSMT4">
                  <p:embed/>
                </p:oleObj>
              </mc:Choice>
              <mc:Fallback>
                <p:oleObj name="Equation" r:id="rId3" imgW="1688760" imgH="50796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1175" y="2333610"/>
                        <a:ext cx="30416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1234" name="Object 2"/>
          <p:cNvGraphicFramePr>
            <a:graphicFrameLocks noChangeAspect="1"/>
          </p:cNvGraphicFramePr>
          <p:nvPr/>
        </p:nvGraphicFramePr>
        <p:xfrm>
          <a:off x="6580215" y="3328104"/>
          <a:ext cx="1397000" cy="503238"/>
        </p:xfrm>
        <a:graphic>
          <a:graphicData uri="http://schemas.openxmlformats.org/presentationml/2006/ole">
            <mc:AlternateContent xmlns:mc="http://schemas.openxmlformats.org/markup-compatibility/2006">
              <mc:Choice xmlns:v="urn:schemas-microsoft-com:vml" Requires="v">
                <p:oleObj name="Equation" r:id="rId5" imgW="774360" imgH="279360" progId="Equation.DSMT4">
                  <p:embed/>
                </p:oleObj>
              </mc:Choice>
              <mc:Fallback>
                <p:oleObj name="Equation" r:id="rId5" imgW="774360" imgH="27936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0215" y="3328104"/>
                        <a:ext cx="13970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1235" name="Object 3"/>
          <p:cNvGraphicFramePr>
            <a:graphicFrameLocks noChangeAspect="1"/>
          </p:cNvGraphicFramePr>
          <p:nvPr/>
        </p:nvGraphicFramePr>
        <p:xfrm>
          <a:off x="4973643" y="4367049"/>
          <a:ext cx="3228975" cy="503238"/>
        </p:xfrm>
        <a:graphic>
          <a:graphicData uri="http://schemas.openxmlformats.org/presentationml/2006/ole">
            <mc:AlternateContent xmlns:mc="http://schemas.openxmlformats.org/markup-compatibility/2006">
              <mc:Choice xmlns:v="urn:schemas-microsoft-com:vml" Requires="v">
                <p:oleObj name="Equation" r:id="rId7" imgW="1790640" imgH="279360" progId="Equation.DSMT4">
                  <p:embed/>
                </p:oleObj>
              </mc:Choice>
              <mc:Fallback>
                <p:oleObj name="Equation" r:id="rId7" imgW="1790640" imgH="27936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73643" y="4367049"/>
                        <a:ext cx="322897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1236" name="Object 4"/>
          <p:cNvGraphicFramePr>
            <a:graphicFrameLocks noChangeAspect="1"/>
          </p:cNvGraphicFramePr>
          <p:nvPr/>
        </p:nvGraphicFramePr>
        <p:xfrm>
          <a:off x="3452813" y="5291163"/>
          <a:ext cx="2238375" cy="868363"/>
        </p:xfrm>
        <a:graphic>
          <a:graphicData uri="http://schemas.openxmlformats.org/presentationml/2006/ole">
            <mc:AlternateContent xmlns:mc="http://schemas.openxmlformats.org/markup-compatibility/2006">
              <mc:Choice xmlns:v="urn:schemas-microsoft-com:vml" Requires="v">
                <p:oleObj name="Equation" r:id="rId9" imgW="1244520" imgH="482400" progId="Equation.DSMT4">
                  <p:embed/>
                </p:oleObj>
              </mc:Choice>
              <mc:Fallback>
                <p:oleObj name="Equation" r:id="rId9" imgW="1244520" imgH="48240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52813" y="5291163"/>
                        <a:ext cx="2238375" cy="8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Μη γραμμικά συστήματα εξισώσεων</a:t>
            </a:r>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000" b="1" dirty="0"/>
              <a:t>συνέχεια λύσης: </a:t>
            </a:r>
            <a:r>
              <a:rPr lang="en-US" sz="2000" b="1" dirty="0"/>
              <a:t> </a:t>
            </a:r>
            <a:endParaRPr lang="el-GR" sz="2000" dirty="0"/>
          </a:p>
          <a:p>
            <a:r>
              <a:rPr lang="el-GR" sz="2000" dirty="0"/>
              <a:t>Σύμφωνα με την αρχική εκτίμηση της λύσης                       και σύμφωνα με τον αλγόριθμο επιλύουμε το γραμμικό σύστημα:</a:t>
            </a:r>
          </a:p>
          <a:p>
            <a:endParaRPr lang="el-GR" sz="2000" dirty="0"/>
          </a:p>
          <a:p>
            <a:pPr>
              <a:spcBef>
                <a:spcPts val="1800"/>
              </a:spcBef>
              <a:buNone/>
            </a:pPr>
            <a:r>
              <a:rPr lang="el-GR" sz="2000" dirty="0"/>
              <a:t>	ως προς το        δηλαδή επιλύουμε το παρακάτω σύστημα:</a:t>
            </a:r>
          </a:p>
          <a:p>
            <a:pPr>
              <a:buNone/>
            </a:pPr>
            <a:endParaRPr lang="el-GR" sz="2000" dirty="0"/>
          </a:p>
          <a:p>
            <a:endParaRPr lang="el-GR" sz="2000" dirty="0"/>
          </a:p>
          <a:p>
            <a:pPr>
              <a:spcBef>
                <a:spcPts val="1200"/>
              </a:spcBef>
            </a:pPr>
            <a:r>
              <a:rPr lang="el-GR" sz="2000" dirty="0"/>
              <a:t>Η λύση του παραπάνω συστήματος είναι η εξής:</a:t>
            </a:r>
          </a:p>
          <a:p>
            <a:pPr>
              <a:spcBef>
                <a:spcPts val="3600"/>
              </a:spcBef>
              <a:buNone/>
            </a:pPr>
            <a:r>
              <a:rPr lang="el-GR" sz="2000" dirty="0"/>
              <a:t>	και επομένως η επόμενη εκτίμηση της λύσης θα είναι:</a:t>
            </a:r>
          </a:p>
          <a:p>
            <a:pPr>
              <a:buNone/>
            </a:pPr>
            <a:endParaRPr lang="el-GR" dirty="0"/>
          </a:p>
        </p:txBody>
      </p:sp>
      <p:graphicFrame>
        <p:nvGraphicFramePr>
          <p:cNvPr id="358404" name="Object 4"/>
          <p:cNvGraphicFramePr>
            <a:graphicFrameLocks noChangeAspect="1"/>
          </p:cNvGraphicFramePr>
          <p:nvPr/>
        </p:nvGraphicFramePr>
        <p:xfrm>
          <a:off x="5518692" y="1752936"/>
          <a:ext cx="1184275" cy="457200"/>
        </p:xfrm>
        <a:graphic>
          <a:graphicData uri="http://schemas.openxmlformats.org/presentationml/2006/ole">
            <mc:AlternateContent xmlns:mc="http://schemas.openxmlformats.org/markup-compatibility/2006">
              <mc:Choice xmlns:v="urn:schemas-microsoft-com:vml" Requires="v">
                <p:oleObj name="Equation" r:id="rId3" imgW="723600" imgH="279360" progId="Equation.DSMT4">
                  <p:embed/>
                </p:oleObj>
              </mc:Choice>
              <mc:Fallback>
                <p:oleObj name="Equation" r:id="rId3" imgW="723600" imgH="27936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8692" y="1752936"/>
                        <a:ext cx="1184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05" name="Object 5"/>
          <p:cNvGraphicFramePr>
            <a:graphicFrameLocks noChangeAspect="1"/>
          </p:cNvGraphicFramePr>
          <p:nvPr/>
        </p:nvGraphicFramePr>
        <p:xfrm>
          <a:off x="3403600" y="2533644"/>
          <a:ext cx="2119313" cy="457200"/>
        </p:xfrm>
        <a:graphic>
          <a:graphicData uri="http://schemas.openxmlformats.org/presentationml/2006/ole">
            <mc:AlternateContent xmlns:mc="http://schemas.openxmlformats.org/markup-compatibility/2006">
              <mc:Choice xmlns:v="urn:schemas-microsoft-com:vml" Requires="v">
                <p:oleObj name="Equation" r:id="rId5" imgW="1295280" imgH="279360" progId="Equation.DSMT4">
                  <p:embed/>
                </p:oleObj>
              </mc:Choice>
              <mc:Fallback>
                <p:oleObj name="Equation" r:id="rId5" imgW="1295280" imgH="27936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3600" y="2533644"/>
                        <a:ext cx="2119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06" name="Object 6"/>
          <p:cNvGraphicFramePr>
            <a:graphicFrameLocks noChangeAspect="1"/>
          </p:cNvGraphicFramePr>
          <p:nvPr/>
        </p:nvGraphicFramePr>
        <p:xfrm>
          <a:off x="2084711" y="2989085"/>
          <a:ext cx="355600" cy="355600"/>
        </p:xfrm>
        <a:graphic>
          <a:graphicData uri="http://schemas.openxmlformats.org/presentationml/2006/ole">
            <mc:AlternateContent xmlns:mc="http://schemas.openxmlformats.org/markup-compatibility/2006">
              <mc:Choice xmlns:v="urn:schemas-microsoft-com:vml" Requires="v">
                <p:oleObj name="Equation" r:id="rId7" imgW="215640" imgH="215640" progId="Equation.DSMT4">
                  <p:embed/>
                </p:oleObj>
              </mc:Choice>
              <mc:Fallback>
                <p:oleObj name="Equation" r:id="rId7" imgW="215640" imgH="21564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84711" y="2989085"/>
                        <a:ext cx="3556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07" name="Object 7"/>
          <p:cNvGraphicFramePr>
            <a:graphicFrameLocks noChangeAspect="1"/>
          </p:cNvGraphicFramePr>
          <p:nvPr/>
        </p:nvGraphicFramePr>
        <p:xfrm>
          <a:off x="3429000" y="3392487"/>
          <a:ext cx="2286000" cy="788987"/>
        </p:xfrm>
        <a:graphic>
          <a:graphicData uri="http://schemas.openxmlformats.org/presentationml/2006/ole">
            <mc:AlternateContent xmlns:mc="http://schemas.openxmlformats.org/markup-compatibility/2006">
              <mc:Choice xmlns:v="urn:schemas-microsoft-com:vml" Requires="v">
                <p:oleObj name="Equation" r:id="rId9" imgW="1396800" imgH="482400" progId="Equation.DSMT4">
                  <p:embed/>
                </p:oleObj>
              </mc:Choice>
              <mc:Fallback>
                <p:oleObj name="Equation" r:id="rId9" imgW="1396800" imgH="48240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29000" y="3392487"/>
                        <a:ext cx="2286000" cy="788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08" name="Object 8"/>
          <p:cNvGraphicFramePr>
            <a:graphicFrameLocks noChangeAspect="1"/>
          </p:cNvGraphicFramePr>
          <p:nvPr/>
        </p:nvGraphicFramePr>
        <p:xfrm>
          <a:off x="5959494" y="3718458"/>
          <a:ext cx="1500187" cy="1376362"/>
        </p:xfrm>
        <a:graphic>
          <a:graphicData uri="http://schemas.openxmlformats.org/presentationml/2006/ole">
            <mc:AlternateContent xmlns:mc="http://schemas.openxmlformats.org/markup-compatibility/2006">
              <mc:Choice xmlns:v="urn:schemas-microsoft-com:vml" Requires="v">
                <p:oleObj name="Equation" r:id="rId11" imgW="914400" imgH="838080" progId="Equation.DSMT4">
                  <p:embed/>
                </p:oleObj>
              </mc:Choice>
              <mc:Fallback>
                <p:oleObj name="Equation" r:id="rId11" imgW="914400" imgH="83808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59494" y="3718458"/>
                        <a:ext cx="1500187" cy="1376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09" name="Object 9"/>
          <p:cNvGraphicFramePr>
            <a:graphicFrameLocks noChangeAspect="1"/>
          </p:cNvGraphicFramePr>
          <p:nvPr/>
        </p:nvGraphicFramePr>
        <p:xfrm>
          <a:off x="3015456" y="5400702"/>
          <a:ext cx="3113088" cy="788988"/>
        </p:xfrm>
        <a:graphic>
          <a:graphicData uri="http://schemas.openxmlformats.org/presentationml/2006/ole">
            <mc:AlternateContent xmlns:mc="http://schemas.openxmlformats.org/markup-compatibility/2006">
              <mc:Choice xmlns:v="urn:schemas-microsoft-com:vml" Requires="v">
                <p:oleObj name="Equation" r:id="rId13" imgW="1904760" imgH="482400" progId="Equation.DSMT4">
                  <p:embed/>
                </p:oleObj>
              </mc:Choice>
              <mc:Fallback>
                <p:oleObj name="Equation" r:id="rId13" imgW="1904760" imgH="482400" progId="Equation.DSMT4">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15456" y="5400702"/>
                        <a:ext cx="3113088" cy="78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Μη γραμμικά συστήματα εξισώσεων</a:t>
            </a:r>
          </a:p>
        </p:txBody>
      </p:sp>
      <p:sp>
        <p:nvSpPr>
          <p:cNvPr id="3" name="2 - Θέση περιεχομένου"/>
          <p:cNvSpPr>
            <a:spLocks noGrp="1"/>
          </p:cNvSpPr>
          <p:nvPr>
            <p:ph idx="1"/>
          </p:nvPr>
        </p:nvSpPr>
        <p:spPr>
          <a:xfrm>
            <a:off x="457200" y="1420783"/>
            <a:ext cx="8229600" cy="4965769"/>
          </a:xfrm>
        </p:spPr>
        <p:txBody>
          <a:bodyPr>
            <a:normAutofit/>
          </a:bodyPr>
          <a:lstStyle/>
          <a:p>
            <a:pPr>
              <a:buNone/>
            </a:pPr>
            <a:r>
              <a:rPr lang="el-GR" sz="2000" b="1" dirty="0"/>
              <a:t>συνέχεια λύσης</a:t>
            </a:r>
            <a:r>
              <a:rPr lang="en-US" sz="2000" b="1" dirty="0"/>
              <a:t>:</a:t>
            </a:r>
            <a:endParaRPr lang="el-GR" sz="2000" b="1" dirty="0"/>
          </a:p>
          <a:p>
            <a:r>
              <a:rPr lang="el-GR" sz="2000" dirty="0"/>
              <a:t>Συνεχίζοντας επιλύουμε το γραμμικό σύστημα                                      ως προς το       δηλαδή επιλύουμε το παρακάτω σύστημα:</a:t>
            </a:r>
          </a:p>
          <a:p>
            <a:pPr>
              <a:spcBef>
                <a:spcPts val="1800"/>
              </a:spcBef>
              <a:buNone/>
            </a:pPr>
            <a:endParaRPr lang="el-GR" sz="2000" dirty="0"/>
          </a:p>
          <a:p>
            <a:pPr>
              <a:spcBef>
                <a:spcPts val="3600"/>
              </a:spcBef>
            </a:pPr>
            <a:r>
              <a:rPr lang="el-GR" sz="2000" dirty="0"/>
              <a:t>Η λύση του παραπάνω συστήματος είναι η εξής:</a:t>
            </a:r>
          </a:p>
          <a:p>
            <a:pPr>
              <a:spcBef>
                <a:spcPts val="1800"/>
              </a:spcBef>
              <a:buNone/>
            </a:pPr>
            <a:r>
              <a:rPr lang="el-GR" sz="2000" dirty="0"/>
              <a:t>	και επομένως η επόμενη εκτίμηση της λύσης θα είναι:</a:t>
            </a:r>
          </a:p>
          <a:p>
            <a:endParaRPr lang="el-GR" sz="2000" dirty="0"/>
          </a:p>
          <a:p>
            <a:pPr>
              <a:buNone/>
            </a:pPr>
            <a:endParaRPr lang="el-GR" sz="2000" dirty="0"/>
          </a:p>
          <a:p>
            <a:pPr>
              <a:spcBef>
                <a:spcPts val="1400"/>
              </a:spcBef>
              <a:buNone/>
            </a:pPr>
            <a:r>
              <a:rPr lang="el-GR" sz="2000" dirty="0"/>
              <a:t>	η οποία προσεγγίζει τη λύση </a:t>
            </a:r>
          </a:p>
          <a:p>
            <a:pPr>
              <a:spcBef>
                <a:spcPts val="1000"/>
              </a:spcBef>
            </a:pPr>
            <a:r>
              <a:rPr lang="el-GR" sz="2000" dirty="0"/>
              <a:t>Συνεχίζοντας αυτή τη διαδικασία μπορούμε να πάρουμε καλύτερες προσεγγίσεις της λύσης αυτής.</a:t>
            </a:r>
          </a:p>
          <a:p>
            <a:endParaRPr lang="el-GR" dirty="0"/>
          </a:p>
        </p:txBody>
      </p:sp>
      <p:graphicFrame>
        <p:nvGraphicFramePr>
          <p:cNvPr id="350209" name="Object 1"/>
          <p:cNvGraphicFramePr>
            <a:graphicFrameLocks noChangeAspect="1"/>
          </p:cNvGraphicFramePr>
          <p:nvPr/>
        </p:nvGraphicFramePr>
        <p:xfrm>
          <a:off x="5776251" y="1780806"/>
          <a:ext cx="2036763" cy="457200"/>
        </p:xfrm>
        <a:graphic>
          <a:graphicData uri="http://schemas.openxmlformats.org/presentationml/2006/ole">
            <mc:AlternateContent xmlns:mc="http://schemas.openxmlformats.org/markup-compatibility/2006">
              <mc:Choice xmlns:v="urn:schemas-microsoft-com:vml" Requires="v">
                <p:oleObj name="Equation" r:id="rId3" imgW="1244520" imgH="279360" progId="Equation.DSMT4">
                  <p:embed/>
                </p:oleObj>
              </mc:Choice>
              <mc:Fallback>
                <p:oleObj name="Equation" r:id="rId3" imgW="1244520" imgH="27936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6251" y="1780806"/>
                        <a:ext cx="2036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0210" name="Object 2"/>
          <p:cNvGraphicFramePr>
            <a:graphicFrameLocks noChangeAspect="1"/>
          </p:cNvGraphicFramePr>
          <p:nvPr/>
        </p:nvGraphicFramePr>
        <p:xfrm>
          <a:off x="1752388" y="2092664"/>
          <a:ext cx="252413" cy="336550"/>
        </p:xfrm>
        <a:graphic>
          <a:graphicData uri="http://schemas.openxmlformats.org/presentationml/2006/ole">
            <mc:AlternateContent xmlns:mc="http://schemas.openxmlformats.org/markup-compatibility/2006">
              <mc:Choice xmlns:v="urn:schemas-microsoft-com:vml" Requires="v">
                <p:oleObj name="Equation" r:id="rId5" imgW="152280" imgH="203040" progId="Equation.DSMT4">
                  <p:embed/>
                </p:oleObj>
              </mc:Choice>
              <mc:Fallback>
                <p:oleObj name="Equation" r:id="rId5" imgW="152280" imgH="20304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388" y="2092664"/>
                        <a:ext cx="2524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0211" name="Object 3"/>
          <p:cNvGraphicFramePr>
            <a:graphicFrameLocks noChangeAspect="1"/>
          </p:cNvGraphicFramePr>
          <p:nvPr/>
        </p:nvGraphicFramePr>
        <p:xfrm>
          <a:off x="2883694" y="2479662"/>
          <a:ext cx="3376613" cy="793750"/>
        </p:xfrm>
        <a:graphic>
          <a:graphicData uri="http://schemas.openxmlformats.org/presentationml/2006/ole">
            <mc:AlternateContent xmlns:mc="http://schemas.openxmlformats.org/markup-compatibility/2006">
              <mc:Choice xmlns:v="urn:schemas-microsoft-com:vml" Requires="v">
                <p:oleObj name="Equation" r:id="rId7" imgW="2057400" imgH="482400" progId="Equation.DSMT4">
                  <p:embed/>
                </p:oleObj>
              </mc:Choice>
              <mc:Fallback>
                <p:oleObj name="Equation" r:id="rId7" imgW="2057400" imgH="48240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83694" y="2479662"/>
                        <a:ext cx="3376613"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0212" name="Object 4"/>
          <p:cNvGraphicFramePr>
            <a:graphicFrameLocks noChangeAspect="1"/>
          </p:cNvGraphicFramePr>
          <p:nvPr/>
        </p:nvGraphicFramePr>
        <p:xfrm>
          <a:off x="5943647" y="3209922"/>
          <a:ext cx="2060575" cy="790575"/>
        </p:xfrm>
        <a:graphic>
          <a:graphicData uri="http://schemas.openxmlformats.org/presentationml/2006/ole">
            <mc:AlternateContent xmlns:mc="http://schemas.openxmlformats.org/markup-compatibility/2006">
              <mc:Choice xmlns:v="urn:schemas-microsoft-com:vml" Requires="v">
                <p:oleObj name="Equation" r:id="rId9" imgW="1257120" imgH="482400" progId="Equation.DSMT4">
                  <p:embed/>
                </p:oleObj>
              </mc:Choice>
              <mc:Fallback>
                <p:oleObj name="Equation" r:id="rId9" imgW="1257120" imgH="48240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3647" y="3209922"/>
                        <a:ext cx="206057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0213" name="Object 5"/>
          <p:cNvGraphicFramePr>
            <a:graphicFrameLocks noChangeAspect="1"/>
          </p:cNvGraphicFramePr>
          <p:nvPr/>
        </p:nvGraphicFramePr>
        <p:xfrm>
          <a:off x="2999582" y="4341813"/>
          <a:ext cx="3144837" cy="790575"/>
        </p:xfrm>
        <a:graphic>
          <a:graphicData uri="http://schemas.openxmlformats.org/presentationml/2006/ole">
            <mc:AlternateContent xmlns:mc="http://schemas.openxmlformats.org/markup-compatibility/2006">
              <mc:Choice xmlns:v="urn:schemas-microsoft-com:vml" Requires="v">
                <p:oleObj name="Equation" r:id="rId11" imgW="1917360" imgH="482400" progId="Equation.DSMT4">
                  <p:embed/>
                </p:oleObj>
              </mc:Choice>
              <mc:Fallback>
                <p:oleObj name="Equation" r:id="rId11" imgW="1917360" imgH="482400" progId="Equation.DSMT4">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99582" y="4341813"/>
                        <a:ext cx="3144837"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0214" name="Object 6"/>
          <p:cNvGraphicFramePr>
            <a:graphicFrameLocks noChangeAspect="1"/>
          </p:cNvGraphicFramePr>
          <p:nvPr/>
        </p:nvGraphicFramePr>
        <p:xfrm>
          <a:off x="3908433" y="5105952"/>
          <a:ext cx="1284288" cy="455613"/>
        </p:xfrm>
        <a:graphic>
          <a:graphicData uri="http://schemas.openxmlformats.org/presentationml/2006/ole">
            <mc:AlternateContent xmlns:mc="http://schemas.openxmlformats.org/markup-compatibility/2006">
              <mc:Choice xmlns:v="urn:schemas-microsoft-com:vml" Requires="v">
                <p:oleObj name="Equation" r:id="rId13" imgW="787320" imgH="279360" progId="Equation.DSMT4">
                  <p:embed/>
                </p:oleObj>
              </mc:Choice>
              <mc:Fallback>
                <p:oleObj name="Equation" r:id="rId13" imgW="787320" imgH="279360" progId="Equation.DSMT4">
                  <p:embed/>
                  <p:pic>
                    <p:nvPicPr>
                      <p:cNvPr id="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08433" y="5105952"/>
                        <a:ext cx="12842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Μη γραμμικά συστήματα εξισώσεων</a:t>
            </a:r>
          </a:p>
        </p:txBody>
      </p:sp>
      <p:sp>
        <p:nvSpPr>
          <p:cNvPr id="3" name="2 - Θέση περιεχομένου"/>
          <p:cNvSpPr>
            <a:spLocks noGrp="1"/>
          </p:cNvSpPr>
          <p:nvPr>
            <p:ph idx="1"/>
          </p:nvPr>
        </p:nvSpPr>
        <p:spPr>
          <a:xfrm>
            <a:off x="457200" y="1420784"/>
            <a:ext cx="8229600" cy="4748400"/>
          </a:xfrm>
        </p:spPr>
        <p:txBody>
          <a:bodyPr>
            <a:noAutofit/>
          </a:bodyPr>
          <a:lstStyle/>
          <a:p>
            <a:pPr>
              <a:buNone/>
            </a:pPr>
            <a:r>
              <a:rPr lang="el-GR" sz="2200" b="1" dirty="0"/>
              <a:t>Μέθοδος της διαταραχής</a:t>
            </a:r>
          </a:p>
          <a:p>
            <a:pPr>
              <a:spcBef>
                <a:spcPts val="600"/>
              </a:spcBef>
            </a:pPr>
            <a:r>
              <a:rPr lang="el-GR" sz="2200" dirty="0"/>
              <a:t>Σε πολλές εφαρμογές οι εκφράσεις των μερικών παραγώγων δεν μπορούν να δοθούν αναλυτικά και γι’ αυτό πρέπει να προσεγγιστούν οι τιμές τους.</a:t>
            </a:r>
          </a:p>
          <a:p>
            <a:pPr>
              <a:spcBef>
                <a:spcPts val="1200"/>
              </a:spcBef>
            </a:pPr>
            <a:r>
              <a:rPr lang="el-GR" sz="2200" dirty="0"/>
              <a:t>Ετσι, σχηματίζονται διάφορες τροποποιήσεις της μεθόδου του </a:t>
            </a:r>
            <a:r>
              <a:rPr lang="en-US" sz="2200" dirty="0"/>
              <a:t>Newton </a:t>
            </a:r>
            <a:r>
              <a:rPr lang="el-GR" sz="2200" dirty="0"/>
              <a:t>που ονομάζονται </a:t>
            </a:r>
            <a:r>
              <a:rPr lang="el-GR" sz="2200" b="1" dirty="0"/>
              <a:t>μέθοδοι τύπου </a:t>
            </a:r>
            <a:r>
              <a:rPr lang="en-US" sz="2200" b="1" dirty="0"/>
              <a:t>Newton</a:t>
            </a:r>
            <a:r>
              <a:rPr lang="en-US" sz="2200" dirty="0"/>
              <a:t>.</a:t>
            </a:r>
          </a:p>
          <a:p>
            <a:pPr>
              <a:spcBef>
                <a:spcPts val="1200"/>
              </a:spcBef>
            </a:pPr>
            <a:r>
              <a:rPr lang="el-GR" sz="2200" dirty="0"/>
              <a:t>Η μέθοδος της διαταραχής δίνεται από τη σχέση:</a:t>
            </a:r>
          </a:p>
          <a:p>
            <a:pPr>
              <a:spcBef>
                <a:spcPts val="1200"/>
              </a:spcBef>
            </a:pPr>
            <a:endParaRPr lang="el-GR" sz="2200" dirty="0"/>
          </a:p>
          <a:p>
            <a:pPr>
              <a:spcBef>
                <a:spcPts val="3000"/>
              </a:spcBef>
              <a:buNone/>
            </a:pPr>
            <a:r>
              <a:rPr lang="el-GR" sz="2200" dirty="0"/>
              <a:t>	όπου το      και το      είναι δεδομένες σταθερές. </a:t>
            </a:r>
          </a:p>
          <a:p>
            <a:pPr>
              <a:spcBef>
                <a:spcPts val="1200"/>
              </a:spcBef>
            </a:pPr>
            <a:r>
              <a:rPr lang="el-GR" sz="2200" dirty="0"/>
              <a:t>Προφανώς αν                       	   τότε η μέθοδος εκφράζει τη μέθοδο του </a:t>
            </a:r>
            <a:r>
              <a:rPr lang="en-US" sz="2200" dirty="0"/>
              <a:t>Newton.</a:t>
            </a:r>
            <a:endParaRPr lang="el-GR" sz="2200" dirty="0"/>
          </a:p>
        </p:txBody>
      </p:sp>
      <p:graphicFrame>
        <p:nvGraphicFramePr>
          <p:cNvPr id="349185" name="Object 1"/>
          <p:cNvGraphicFramePr>
            <a:graphicFrameLocks noChangeAspect="1"/>
          </p:cNvGraphicFramePr>
          <p:nvPr/>
        </p:nvGraphicFramePr>
        <p:xfrm>
          <a:off x="2092325" y="4368821"/>
          <a:ext cx="4959350" cy="593725"/>
        </p:xfrm>
        <a:graphic>
          <a:graphicData uri="http://schemas.openxmlformats.org/presentationml/2006/ole">
            <mc:AlternateContent xmlns:mc="http://schemas.openxmlformats.org/markup-compatibility/2006">
              <mc:Choice xmlns:v="urn:schemas-microsoft-com:vml" Requires="v">
                <p:oleObj name="Equation" r:id="rId3" imgW="2755800" imgH="330120" progId="Equation.DSMT4">
                  <p:embed/>
                </p:oleObj>
              </mc:Choice>
              <mc:Fallback>
                <p:oleObj name="Equation" r:id="rId3" imgW="2755800" imgH="33012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2325" y="4368821"/>
                        <a:ext cx="4959350" cy="59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9186" name="Object 2"/>
          <p:cNvGraphicFramePr>
            <a:graphicFrameLocks noChangeAspect="1"/>
          </p:cNvGraphicFramePr>
          <p:nvPr/>
        </p:nvGraphicFramePr>
        <p:xfrm>
          <a:off x="1873216" y="5142465"/>
          <a:ext cx="252413" cy="231775"/>
        </p:xfrm>
        <a:graphic>
          <a:graphicData uri="http://schemas.openxmlformats.org/presentationml/2006/ole">
            <mc:AlternateContent xmlns:mc="http://schemas.openxmlformats.org/markup-compatibility/2006">
              <mc:Choice xmlns:v="urn:schemas-microsoft-com:vml" Requires="v">
                <p:oleObj name="Equation" r:id="rId5" imgW="152280" imgH="139680" progId="Equation.DSMT4">
                  <p:embed/>
                </p:oleObj>
              </mc:Choice>
              <mc:Fallback>
                <p:oleObj name="Equation" r:id="rId5" imgW="152280" imgH="13968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3216" y="5142465"/>
                        <a:ext cx="2524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9187" name="Object 3"/>
          <p:cNvGraphicFramePr>
            <a:graphicFrameLocks noChangeAspect="1"/>
          </p:cNvGraphicFramePr>
          <p:nvPr/>
        </p:nvGraphicFramePr>
        <p:xfrm>
          <a:off x="2951673" y="5094663"/>
          <a:ext cx="230187" cy="292100"/>
        </p:xfrm>
        <a:graphic>
          <a:graphicData uri="http://schemas.openxmlformats.org/presentationml/2006/ole">
            <mc:AlternateContent xmlns:mc="http://schemas.openxmlformats.org/markup-compatibility/2006">
              <mc:Choice xmlns:v="urn:schemas-microsoft-com:vml" Requires="v">
                <p:oleObj name="Equation" r:id="rId7" imgW="139680" imgH="177480" progId="Equation.DSMT4">
                  <p:embed/>
                </p:oleObj>
              </mc:Choice>
              <mc:Fallback>
                <p:oleObj name="Equation" r:id="rId7" imgW="139680" imgH="17748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51673" y="5094663"/>
                        <a:ext cx="230187"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9188" name="Object 4"/>
          <p:cNvGraphicFramePr>
            <a:graphicFrameLocks noChangeAspect="1"/>
          </p:cNvGraphicFramePr>
          <p:nvPr/>
        </p:nvGraphicFramePr>
        <p:xfrm>
          <a:off x="2535234" y="5558043"/>
          <a:ext cx="1817688" cy="341313"/>
        </p:xfrm>
        <a:graphic>
          <a:graphicData uri="http://schemas.openxmlformats.org/presentationml/2006/ole">
            <mc:AlternateContent xmlns:mc="http://schemas.openxmlformats.org/markup-compatibility/2006">
              <mc:Choice xmlns:v="urn:schemas-microsoft-com:vml" Requires="v">
                <p:oleObj name="Equation" r:id="rId9" imgW="1015920" imgH="190440" progId="Equation.DSMT4">
                  <p:embed/>
                </p:oleObj>
              </mc:Choice>
              <mc:Fallback>
                <p:oleObj name="Equation" r:id="rId9" imgW="1015920" imgH="19044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35234" y="5558043"/>
                        <a:ext cx="1817688"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Μη γραμμικά συστήματα εξισώσεων</a:t>
            </a:r>
          </a:p>
        </p:txBody>
      </p:sp>
      <p:sp>
        <p:nvSpPr>
          <p:cNvPr id="3" name="2 - Θέση περιεχομένου"/>
          <p:cNvSpPr>
            <a:spLocks noGrp="1"/>
          </p:cNvSpPr>
          <p:nvPr>
            <p:ph idx="1"/>
          </p:nvPr>
        </p:nvSpPr>
        <p:spPr>
          <a:xfrm>
            <a:off x="457200" y="1420783"/>
            <a:ext cx="8229600" cy="4965769"/>
          </a:xfrm>
        </p:spPr>
        <p:txBody>
          <a:bodyPr>
            <a:normAutofit/>
          </a:bodyPr>
          <a:lstStyle/>
          <a:p>
            <a:pPr>
              <a:buNone/>
            </a:pPr>
            <a:r>
              <a:rPr lang="el-GR" sz="2200" b="1" dirty="0"/>
              <a:t>Μέθοδος της σύνθεσης</a:t>
            </a:r>
          </a:p>
          <a:p>
            <a:r>
              <a:rPr lang="el-GR" sz="2000" dirty="0"/>
              <a:t>Η μέθοδος της σύνθεσης δίνεται από την επαναληπτική σχέση:</a:t>
            </a:r>
          </a:p>
          <a:p>
            <a:endParaRPr lang="el-GR" sz="2000" dirty="0"/>
          </a:p>
          <a:p>
            <a:endParaRPr lang="el-GR" sz="2000" dirty="0"/>
          </a:p>
          <a:p>
            <a:pPr>
              <a:buNone/>
            </a:pPr>
            <a:r>
              <a:rPr lang="el-GR" sz="2000" u="sng" dirty="0"/>
              <a:t>Σχηματισμός του επαναληπτικού τύπου</a:t>
            </a:r>
          </a:p>
          <a:p>
            <a:r>
              <a:rPr lang="el-GR" sz="2000" dirty="0"/>
              <a:t>Η μέθοδος αυτή χρησιμοποιεί το ίδιο </a:t>
            </a:r>
            <a:r>
              <a:rPr lang="el-GR" sz="2000" dirty="0" err="1"/>
              <a:t>Ιακωβιανό</a:t>
            </a:r>
            <a:r>
              <a:rPr lang="el-GR" sz="2000" dirty="0"/>
              <a:t> μητρώο για δύο διαδοχικές επαναλήψεις. </a:t>
            </a:r>
          </a:p>
          <a:p>
            <a:r>
              <a:rPr lang="el-GR" sz="2000" dirty="0"/>
              <a:t>Επομένως, για το πρώτο βήμα ισχύει ότι </a:t>
            </a:r>
          </a:p>
          <a:p>
            <a:pPr>
              <a:buNone/>
            </a:pPr>
            <a:r>
              <a:rPr lang="el-GR" sz="2000" dirty="0"/>
              <a:t>	και για το δεύτερο βήμα ισχύει ότι </a:t>
            </a:r>
          </a:p>
          <a:p>
            <a:r>
              <a:rPr lang="el-GR" sz="2000" dirty="0"/>
              <a:t>Επομένως:</a:t>
            </a:r>
          </a:p>
        </p:txBody>
      </p:sp>
      <p:graphicFrame>
        <p:nvGraphicFramePr>
          <p:cNvPr id="348161" name="Object 1"/>
          <p:cNvGraphicFramePr>
            <a:graphicFrameLocks noChangeAspect="1"/>
          </p:cNvGraphicFramePr>
          <p:nvPr/>
        </p:nvGraphicFramePr>
        <p:xfrm>
          <a:off x="971550" y="2297113"/>
          <a:ext cx="7200900" cy="622300"/>
        </p:xfrm>
        <a:graphic>
          <a:graphicData uri="http://schemas.openxmlformats.org/presentationml/2006/ole">
            <mc:AlternateContent xmlns:mc="http://schemas.openxmlformats.org/markup-compatibility/2006">
              <mc:Choice xmlns:v="urn:schemas-microsoft-com:vml" Requires="v">
                <p:oleObj name="Equation" r:id="rId3" imgW="4406760" imgH="380880" progId="Equation.DSMT4">
                  <p:embed/>
                </p:oleObj>
              </mc:Choice>
              <mc:Fallback>
                <p:oleObj name="Equation" r:id="rId3" imgW="4406760" imgH="38088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2297113"/>
                        <a:ext cx="72009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162" name="Object 2"/>
          <p:cNvGraphicFramePr>
            <a:graphicFrameLocks noChangeAspect="1"/>
          </p:cNvGraphicFramePr>
          <p:nvPr/>
        </p:nvGraphicFramePr>
        <p:xfrm>
          <a:off x="5119695" y="3889734"/>
          <a:ext cx="2652712" cy="500062"/>
        </p:xfrm>
        <a:graphic>
          <a:graphicData uri="http://schemas.openxmlformats.org/presentationml/2006/ole">
            <mc:AlternateContent xmlns:mc="http://schemas.openxmlformats.org/markup-compatibility/2006">
              <mc:Choice xmlns:v="urn:schemas-microsoft-com:vml" Requires="v">
                <p:oleObj name="Equation" r:id="rId5" imgW="1612800" imgH="304560" progId="Equation.DSMT4">
                  <p:embed/>
                </p:oleObj>
              </mc:Choice>
              <mc:Fallback>
                <p:oleObj name="Equation" r:id="rId5" imgW="1612800" imgH="30456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19695" y="3889734"/>
                        <a:ext cx="2652712"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163" name="Object 3"/>
          <p:cNvGraphicFramePr>
            <a:graphicFrameLocks noChangeAspect="1"/>
          </p:cNvGraphicFramePr>
          <p:nvPr/>
        </p:nvGraphicFramePr>
        <p:xfrm>
          <a:off x="4535487" y="4266153"/>
          <a:ext cx="2774950" cy="500063"/>
        </p:xfrm>
        <a:graphic>
          <a:graphicData uri="http://schemas.openxmlformats.org/presentationml/2006/ole">
            <mc:AlternateContent xmlns:mc="http://schemas.openxmlformats.org/markup-compatibility/2006">
              <mc:Choice xmlns:v="urn:schemas-microsoft-com:vml" Requires="v">
                <p:oleObj name="Equation" r:id="rId7" imgW="1688760" imgH="304560" progId="Equation.DSMT4">
                  <p:embed/>
                </p:oleObj>
              </mc:Choice>
              <mc:Fallback>
                <p:oleObj name="Equation" r:id="rId7" imgW="1688760" imgH="30456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35487" y="4266153"/>
                        <a:ext cx="277495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164" name="Object 4"/>
          <p:cNvGraphicFramePr>
            <a:graphicFrameLocks noChangeAspect="1"/>
          </p:cNvGraphicFramePr>
          <p:nvPr/>
        </p:nvGraphicFramePr>
        <p:xfrm>
          <a:off x="1480344" y="5035572"/>
          <a:ext cx="6183312" cy="1249362"/>
        </p:xfrm>
        <a:graphic>
          <a:graphicData uri="http://schemas.openxmlformats.org/presentationml/2006/ole">
            <mc:AlternateContent xmlns:mc="http://schemas.openxmlformats.org/markup-compatibility/2006">
              <mc:Choice xmlns:v="urn:schemas-microsoft-com:vml" Requires="v">
                <p:oleObj name="Equation" r:id="rId9" imgW="3771720" imgH="761760" progId="Equation.DSMT4">
                  <p:embed/>
                </p:oleObj>
              </mc:Choice>
              <mc:Fallback>
                <p:oleObj name="Equation" r:id="rId9" imgW="3771720" imgH="76176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80344" y="5035572"/>
                        <a:ext cx="6183312" cy="124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Γραφικές μέθοδοι εντοπισμού και απομόνωσης</a:t>
            </a:r>
          </a:p>
        </p:txBody>
      </p:sp>
      <p:sp>
        <p:nvSpPr>
          <p:cNvPr id="3" name="2 - Θέση περιεχομένου"/>
          <p:cNvSpPr>
            <a:spLocks noGrp="1"/>
          </p:cNvSpPr>
          <p:nvPr>
            <p:ph idx="1"/>
          </p:nvPr>
        </p:nvSpPr>
        <p:spPr>
          <a:xfrm>
            <a:off x="457200" y="1420784"/>
            <a:ext cx="8229600" cy="1606573"/>
          </a:xfrm>
        </p:spPr>
        <p:txBody>
          <a:bodyPr>
            <a:normAutofit/>
          </a:bodyPr>
          <a:lstStyle/>
          <a:p>
            <a:pPr>
              <a:buNone/>
            </a:pPr>
            <a:r>
              <a:rPr lang="el-GR" sz="2200" dirty="0"/>
              <a:t>	Σύμφωνα με τις γραφικές μεθόδους κατασκευάζεται το γράφημα της συνάρτησης                   και οι πραγματικές λύσεις της εξίσωσης	         εντοπίζονται από τις τομές του γραφήματος αυτού με τον άξονα των αγνώστων </a:t>
            </a:r>
          </a:p>
        </p:txBody>
      </p:sp>
      <p:graphicFrame>
        <p:nvGraphicFramePr>
          <p:cNvPr id="169985" name="Object 1"/>
          <p:cNvGraphicFramePr>
            <a:graphicFrameLocks noChangeAspect="1"/>
          </p:cNvGraphicFramePr>
          <p:nvPr/>
        </p:nvGraphicFramePr>
        <p:xfrm>
          <a:off x="2772648" y="1760691"/>
          <a:ext cx="1096962" cy="457200"/>
        </p:xfrm>
        <a:graphic>
          <a:graphicData uri="http://schemas.openxmlformats.org/presentationml/2006/ole">
            <mc:AlternateContent xmlns:mc="http://schemas.openxmlformats.org/markup-compatibility/2006">
              <mc:Choice xmlns:v="urn:schemas-microsoft-com:vml" Requires="v">
                <p:oleObj name="Equation" r:id="rId3" imgW="609480" imgH="253800" progId="Equation.DSMT4">
                  <p:embed/>
                </p:oleObj>
              </mc:Choice>
              <mc:Fallback>
                <p:oleObj name="Equation" r:id="rId3" imgW="609480" imgH="2538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2648" y="1760691"/>
                        <a:ext cx="10969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9986" name="Object 2"/>
          <p:cNvGraphicFramePr>
            <a:graphicFrameLocks noChangeAspect="1"/>
          </p:cNvGraphicFramePr>
          <p:nvPr/>
        </p:nvGraphicFramePr>
        <p:xfrm>
          <a:off x="895138" y="2078019"/>
          <a:ext cx="1073150" cy="457200"/>
        </p:xfrm>
        <a:graphic>
          <a:graphicData uri="http://schemas.openxmlformats.org/presentationml/2006/ole">
            <mc:AlternateContent xmlns:mc="http://schemas.openxmlformats.org/markup-compatibility/2006">
              <mc:Choice xmlns:v="urn:schemas-microsoft-com:vml" Requires="v">
                <p:oleObj name="Equation" r:id="rId5" imgW="596880" imgH="253800" progId="Equation.DSMT4">
                  <p:embed/>
                </p:oleObj>
              </mc:Choice>
              <mc:Fallback>
                <p:oleObj name="Equation" r:id="rId5" imgW="596880" imgH="2538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5138" y="2078019"/>
                        <a:ext cx="1073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9987" name="Object 3"/>
          <p:cNvGraphicFramePr>
            <a:graphicFrameLocks noChangeAspect="1"/>
          </p:cNvGraphicFramePr>
          <p:nvPr/>
        </p:nvGraphicFramePr>
        <p:xfrm>
          <a:off x="3793938" y="2538753"/>
          <a:ext cx="273050" cy="250825"/>
        </p:xfrm>
        <a:graphic>
          <a:graphicData uri="http://schemas.openxmlformats.org/presentationml/2006/ole">
            <mc:AlternateContent xmlns:mc="http://schemas.openxmlformats.org/markup-compatibility/2006">
              <mc:Choice xmlns:v="urn:schemas-microsoft-com:vml" Requires="v">
                <p:oleObj name="Equation" r:id="rId7" imgW="152280" imgH="139680" progId="Equation.DSMT4">
                  <p:embed/>
                </p:oleObj>
              </mc:Choice>
              <mc:Fallback>
                <p:oleObj name="Equation" r:id="rId7" imgW="152280" imgH="13968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93938" y="2538753"/>
                        <a:ext cx="273050"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 name="Picture 5"/>
          <p:cNvPicPr>
            <a:picLocks noChangeAspect="1" noChangeArrowheads="1"/>
          </p:cNvPicPr>
          <p:nvPr/>
        </p:nvPicPr>
        <p:blipFill>
          <a:blip r:embed="rId9" cstate="print"/>
          <a:srcRect/>
          <a:stretch>
            <a:fillRect/>
          </a:stretch>
        </p:blipFill>
        <p:spPr bwMode="auto">
          <a:xfrm>
            <a:off x="4718052" y="2479662"/>
            <a:ext cx="4113750" cy="3724325"/>
          </a:xfrm>
          <a:prstGeom prst="rect">
            <a:avLst/>
          </a:prstGeom>
          <a:noFill/>
          <a:ln>
            <a:noFill/>
          </a:ln>
        </p:spPr>
      </p:pic>
      <p:sp>
        <p:nvSpPr>
          <p:cNvPr id="10" name="9 - TextBox"/>
          <p:cNvSpPr txBox="1"/>
          <p:nvPr/>
        </p:nvSpPr>
        <p:spPr>
          <a:xfrm>
            <a:off x="774648" y="2917818"/>
            <a:ext cx="3906891" cy="2616101"/>
          </a:xfrm>
          <a:prstGeom prst="rect">
            <a:avLst/>
          </a:prstGeom>
          <a:noFill/>
        </p:spPr>
        <p:txBody>
          <a:bodyPr wrap="square" rtlCol="0">
            <a:spAutoFit/>
          </a:bodyPr>
          <a:lstStyle/>
          <a:p>
            <a:r>
              <a:rPr lang="el-GR" sz="2200" b="1" dirty="0"/>
              <a:t>Παράδειγμα</a:t>
            </a:r>
          </a:p>
          <a:p>
            <a:r>
              <a:rPr lang="el-GR" sz="2200" dirty="0"/>
              <a:t>Τα σημεία                                      αποτελούν την απλή, διπλή και τριπλή ρίζα της συνάρτησης</a:t>
            </a:r>
          </a:p>
          <a:p>
            <a:endParaRPr lang="el-GR" sz="2200" dirty="0"/>
          </a:p>
          <a:p>
            <a:endParaRPr lang="el-GR" dirty="0"/>
          </a:p>
          <a:p>
            <a:endParaRPr lang="el-GR" dirty="0"/>
          </a:p>
          <a:p>
            <a:endParaRPr lang="el-GR" dirty="0"/>
          </a:p>
        </p:txBody>
      </p:sp>
      <p:graphicFrame>
        <p:nvGraphicFramePr>
          <p:cNvPr id="169990" name="Object 6"/>
          <p:cNvGraphicFramePr>
            <a:graphicFrameLocks noChangeAspect="1"/>
          </p:cNvGraphicFramePr>
          <p:nvPr/>
        </p:nvGraphicFramePr>
        <p:xfrm>
          <a:off x="809620" y="4276743"/>
          <a:ext cx="3433763" cy="503238"/>
        </p:xfrm>
        <a:graphic>
          <a:graphicData uri="http://schemas.openxmlformats.org/presentationml/2006/ole">
            <mc:AlternateContent xmlns:mc="http://schemas.openxmlformats.org/markup-compatibility/2006">
              <mc:Choice xmlns:v="urn:schemas-microsoft-com:vml" Requires="v">
                <p:oleObj name="Equation" r:id="rId10" imgW="1904760" imgH="279360" progId="Equation.DSMT4">
                  <p:embed/>
                </p:oleObj>
              </mc:Choice>
              <mc:Fallback>
                <p:oleObj name="Equation" r:id="rId10" imgW="1904760" imgH="27936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9620" y="4276743"/>
                        <a:ext cx="3433763"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9991" name="Object 7"/>
          <p:cNvGraphicFramePr>
            <a:graphicFrameLocks noChangeAspect="1"/>
          </p:cNvGraphicFramePr>
          <p:nvPr/>
        </p:nvGraphicFramePr>
        <p:xfrm>
          <a:off x="2100967" y="3279775"/>
          <a:ext cx="2414588" cy="414338"/>
        </p:xfrm>
        <a:graphic>
          <a:graphicData uri="http://schemas.openxmlformats.org/presentationml/2006/ole">
            <mc:AlternateContent xmlns:mc="http://schemas.openxmlformats.org/markup-compatibility/2006">
              <mc:Choice xmlns:v="urn:schemas-microsoft-com:vml" Requires="v">
                <p:oleObj name="Equation" r:id="rId12" imgW="1333440" imgH="228600" progId="Equation.DSMT4">
                  <p:embed/>
                </p:oleObj>
              </mc:Choice>
              <mc:Fallback>
                <p:oleObj name="Equation" r:id="rId12" imgW="1333440" imgH="22860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00967" y="3279775"/>
                        <a:ext cx="2414588"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Γραφικές μέθοδοι εντοπισμού και απομόνωσης</a:t>
            </a:r>
          </a:p>
        </p:txBody>
      </p:sp>
      <p:sp>
        <p:nvSpPr>
          <p:cNvPr id="3" name="2 - Θέση περιεχομένου"/>
          <p:cNvSpPr>
            <a:spLocks noGrp="1"/>
          </p:cNvSpPr>
          <p:nvPr>
            <p:ph idx="1"/>
          </p:nvPr>
        </p:nvSpPr>
        <p:spPr>
          <a:xfrm>
            <a:off x="457200" y="1420784"/>
            <a:ext cx="8229600" cy="4748400"/>
          </a:xfrm>
        </p:spPr>
        <p:txBody>
          <a:bodyPr>
            <a:noAutofit/>
          </a:bodyPr>
          <a:lstStyle/>
          <a:p>
            <a:pPr>
              <a:buNone/>
            </a:pPr>
            <a:r>
              <a:rPr lang="el-GR" sz="2000" b="1" dirty="0"/>
              <a:t>Παρατήρηση</a:t>
            </a:r>
          </a:p>
          <a:p>
            <a:r>
              <a:rPr lang="el-GR" sz="2000" dirty="0"/>
              <a:t>Στην πράξη δεν είναι γνωστές οι ρίζες της συνάρτησης            και για αυτό χρησιμοποιείται το γράφημα της            για να εντοπιστούν οι ρίζες της.</a:t>
            </a:r>
          </a:p>
          <a:p>
            <a:pPr lvl="1">
              <a:spcBef>
                <a:spcPts val="600"/>
              </a:spcBef>
            </a:pPr>
            <a:r>
              <a:rPr lang="el-GR" sz="2000" dirty="0"/>
              <a:t>Όπως για παράδειγμα με τη βοήθεια του σχήματος εντοπίζονται οι ρίζες στις περιοχές του </a:t>
            </a:r>
          </a:p>
          <a:p>
            <a:pPr>
              <a:spcBef>
                <a:spcPts val="1800"/>
              </a:spcBef>
            </a:pPr>
            <a:r>
              <a:rPr lang="el-GR" sz="2000" dirty="0"/>
              <a:t>Οι ρίζες μπορούν να απομονωθούν σε διαστήματα τα οποία περιέχουν ακριβώς μία λύση, όπως τα διαστήματα:</a:t>
            </a:r>
          </a:p>
          <a:p>
            <a:pPr>
              <a:spcBef>
                <a:spcPts val="1200"/>
              </a:spcBef>
            </a:pPr>
            <a:endParaRPr lang="el-GR" sz="2000" dirty="0"/>
          </a:p>
          <a:p>
            <a:pPr>
              <a:spcBef>
                <a:spcPts val="1200"/>
              </a:spcBef>
              <a:buNone/>
            </a:pPr>
            <a:r>
              <a:rPr lang="el-GR" sz="2000" dirty="0"/>
              <a:t>	όπου      είναι ένας μικρός θετικός αριθμός.</a:t>
            </a:r>
          </a:p>
          <a:p>
            <a:pPr>
              <a:spcBef>
                <a:spcPts val="1800"/>
              </a:spcBef>
            </a:pPr>
            <a:r>
              <a:rPr lang="el-GR" sz="2000" dirty="0"/>
              <a:t>Οι γραφικές μέθοδοι παρέχουν πληροφορίες και για το είδος των λύσεων</a:t>
            </a:r>
          </a:p>
          <a:p>
            <a:pPr lvl="1">
              <a:spcBef>
                <a:spcPts val="600"/>
              </a:spcBef>
            </a:pPr>
            <a:r>
              <a:rPr lang="el-GR" sz="2000" dirty="0"/>
              <a:t>Η λύση             είναι απλή, η λύση             είναι διπλή, ενώ η λύση       είναι τριπλή.</a:t>
            </a:r>
          </a:p>
        </p:txBody>
      </p:sp>
      <p:graphicFrame>
        <p:nvGraphicFramePr>
          <p:cNvPr id="168961" name="Object 1"/>
          <p:cNvGraphicFramePr>
            <a:graphicFrameLocks noChangeAspect="1"/>
          </p:cNvGraphicFramePr>
          <p:nvPr/>
        </p:nvGraphicFramePr>
        <p:xfrm>
          <a:off x="6537536" y="1794558"/>
          <a:ext cx="601663" cy="414337"/>
        </p:xfrm>
        <a:graphic>
          <a:graphicData uri="http://schemas.openxmlformats.org/presentationml/2006/ole">
            <mc:AlternateContent xmlns:mc="http://schemas.openxmlformats.org/markup-compatibility/2006">
              <mc:Choice xmlns:v="urn:schemas-microsoft-com:vml" Requires="v">
                <p:oleObj name="Equation" r:id="rId3" imgW="368280" imgH="253800" progId="Equation.DSMT4">
                  <p:embed/>
                </p:oleObj>
              </mc:Choice>
              <mc:Fallback>
                <p:oleObj name="Equation" r:id="rId3" imgW="368280" imgH="2538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7536" y="1794558"/>
                        <a:ext cx="601663"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8963" name="Object 3"/>
          <p:cNvGraphicFramePr>
            <a:graphicFrameLocks noChangeAspect="1"/>
          </p:cNvGraphicFramePr>
          <p:nvPr/>
        </p:nvGraphicFramePr>
        <p:xfrm>
          <a:off x="4302474" y="2114532"/>
          <a:ext cx="590550" cy="406400"/>
        </p:xfrm>
        <a:graphic>
          <a:graphicData uri="http://schemas.openxmlformats.org/presentationml/2006/ole">
            <mc:AlternateContent xmlns:mc="http://schemas.openxmlformats.org/markup-compatibility/2006">
              <mc:Choice xmlns:v="urn:schemas-microsoft-com:vml" Requires="v">
                <p:oleObj name="Equation" r:id="rId5" imgW="368280" imgH="253800" progId="Equation.DSMT4">
                  <p:embed/>
                </p:oleObj>
              </mc:Choice>
              <mc:Fallback>
                <p:oleObj name="Equation" r:id="rId5" imgW="368280" imgH="2538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2474" y="2114532"/>
                        <a:ext cx="59055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8964" name="Object 4"/>
          <p:cNvGraphicFramePr>
            <a:graphicFrameLocks noChangeAspect="1"/>
          </p:cNvGraphicFramePr>
          <p:nvPr>
            <p:extLst>
              <p:ext uri="{D42A27DB-BD31-4B8C-83A1-F6EECF244321}">
                <p14:modId xmlns:p14="http://schemas.microsoft.com/office/powerpoint/2010/main" val="4116984781"/>
              </p:ext>
            </p:extLst>
          </p:nvPr>
        </p:nvGraphicFramePr>
        <p:xfrm>
          <a:off x="3697982" y="2790825"/>
          <a:ext cx="1162050" cy="374650"/>
        </p:xfrm>
        <a:graphic>
          <a:graphicData uri="http://schemas.openxmlformats.org/presentationml/2006/ole">
            <mc:AlternateContent xmlns:mc="http://schemas.openxmlformats.org/markup-compatibility/2006">
              <mc:Choice xmlns:v="urn:schemas-microsoft-com:vml" Requires="v">
                <p:oleObj name="Equation" r:id="rId6" imgW="711000" imgH="228600" progId="Equation.DSMT4">
                  <p:embed/>
                </p:oleObj>
              </mc:Choice>
              <mc:Fallback>
                <p:oleObj name="Equation" r:id="rId6" imgW="711000" imgH="228600" progId="Equation.DSMT4">
                  <p:embed/>
                  <p:pic>
                    <p:nvPicPr>
                      <p:cNvPr id="0" name="Picture 4"/>
                      <p:cNvPicPr>
                        <a:picLocks noChangeAspect="1" noChangeArrowheads="1"/>
                      </p:cNvPicPr>
                      <p:nvPr/>
                    </p:nvPicPr>
                    <p:blipFill>
                      <a:blip r:embed="rId7"/>
                      <a:srcRect/>
                      <a:stretch>
                        <a:fillRect/>
                      </a:stretch>
                    </p:blipFill>
                    <p:spPr bwMode="auto">
                      <a:xfrm>
                        <a:off x="3697982" y="2790825"/>
                        <a:ext cx="116205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8965" name="Object 5"/>
          <p:cNvGraphicFramePr>
            <a:graphicFrameLocks noChangeAspect="1"/>
          </p:cNvGraphicFramePr>
          <p:nvPr>
            <p:extLst>
              <p:ext uri="{D42A27DB-BD31-4B8C-83A1-F6EECF244321}">
                <p14:modId xmlns:p14="http://schemas.microsoft.com/office/powerpoint/2010/main" val="743380561"/>
              </p:ext>
            </p:extLst>
          </p:nvPr>
        </p:nvGraphicFramePr>
        <p:xfrm>
          <a:off x="2119313" y="4070350"/>
          <a:ext cx="4905375" cy="417513"/>
        </p:xfrm>
        <a:graphic>
          <a:graphicData uri="http://schemas.openxmlformats.org/presentationml/2006/ole">
            <mc:AlternateContent xmlns:mc="http://schemas.openxmlformats.org/markup-compatibility/2006">
              <mc:Choice xmlns:v="urn:schemas-microsoft-com:vml" Requires="v">
                <p:oleObj name="Equation" r:id="rId8" imgW="2984400" imgH="253800" progId="Equation.DSMT4">
                  <p:embed/>
                </p:oleObj>
              </mc:Choice>
              <mc:Fallback>
                <p:oleObj name="Equation" r:id="rId8" imgW="2984400" imgH="253800" progId="Equation.DSMT4">
                  <p:embed/>
                  <p:pic>
                    <p:nvPicPr>
                      <p:cNvPr id="0" name="Picture 5"/>
                      <p:cNvPicPr>
                        <a:picLocks noChangeAspect="1" noChangeArrowheads="1"/>
                      </p:cNvPicPr>
                      <p:nvPr/>
                    </p:nvPicPr>
                    <p:blipFill>
                      <a:blip r:embed="rId9"/>
                      <a:srcRect/>
                      <a:stretch>
                        <a:fillRect/>
                      </a:stretch>
                    </p:blipFill>
                    <p:spPr bwMode="auto">
                      <a:xfrm>
                        <a:off x="2119313" y="4070350"/>
                        <a:ext cx="4905375"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8966" name="Object 6"/>
          <p:cNvGraphicFramePr>
            <a:graphicFrameLocks noChangeAspect="1"/>
          </p:cNvGraphicFramePr>
          <p:nvPr/>
        </p:nvGraphicFramePr>
        <p:xfrm>
          <a:off x="1493799" y="4566904"/>
          <a:ext cx="230187" cy="292100"/>
        </p:xfrm>
        <a:graphic>
          <a:graphicData uri="http://schemas.openxmlformats.org/presentationml/2006/ole">
            <mc:AlternateContent xmlns:mc="http://schemas.openxmlformats.org/markup-compatibility/2006">
              <mc:Choice xmlns:v="urn:schemas-microsoft-com:vml" Requires="v">
                <p:oleObj name="Equation" r:id="rId10" imgW="139680" imgH="177480" progId="Equation.DSMT4">
                  <p:embed/>
                </p:oleObj>
              </mc:Choice>
              <mc:Fallback>
                <p:oleObj name="Equation" r:id="rId10" imgW="139680" imgH="17748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93799" y="4566904"/>
                        <a:ext cx="230187"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8967" name="Object 7"/>
          <p:cNvGraphicFramePr>
            <a:graphicFrameLocks noChangeAspect="1"/>
          </p:cNvGraphicFramePr>
          <p:nvPr/>
        </p:nvGraphicFramePr>
        <p:xfrm>
          <a:off x="2093887" y="5445858"/>
          <a:ext cx="615950" cy="411162"/>
        </p:xfrm>
        <a:graphic>
          <a:graphicData uri="http://schemas.openxmlformats.org/presentationml/2006/ole">
            <mc:AlternateContent xmlns:mc="http://schemas.openxmlformats.org/markup-compatibility/2006">
              <mc:Choice xmlns:v="urn:schemas-microsoft-com:vml" Requires="v">
                <p:oleObj name="Equation" r:id="rId12" imgW="342720" imgH="228600" progId="Equation.DSMT4">
                  <p:embed/>
                </p:oleObj>
              </mc:Choice>
              <mc:Fallback>
                <p:oleObj name="Equation" r:id="rId12" imgW="342720" imgH="22860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93887" y="5445858"/>
                        <a:ext cx="615950"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8968" name="Object 8"/>
          <p:cNvGraphicFramePr>
            <a:graphicFrameLocks noChangeAspect="1"/>
          </p:cNvGraphicFramePr>
          <p:nvPr/>
        </p:nvGraphicFramePr>
        <p:xfrm>
          <a:off x="4765854" y="5471082"/>
          <a:ext cx="622300" cy="373062"/>
        </p:xfrm>
        <a:graphic>
          <a:graphicData uri="http://schemas.openxmlformats.org/presentationml/2006/ole">
            <mc:AlternateContent xmlns:mc="http://schemas.openxmlformats.org/markup-compatibility/2006">
              <mc:Choice xmlns:v="urn:schemas-microsoft-com:vml" Requires="v">
                <p:oleObj name="Equation" r:id="rId14" imgW="380880" imgH="228600" progId="Equation.DSMT4">
                  <p:embed/>
                </p:oleObj>
              </mc:Choice>
              <mc:Fallback>
                <p:oleObj name="Equation" r:id="rId14" imgW="380880" imgH="22860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65854" y="5471082"/>
                        <a:ext cx="622300" cy="37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8969" name="Object 9"/>
          <p:cNvGraphicFramePr>
            <a:graphicFrameLocks noChangeAspect="1"/>
          </p:cNvGraphicFramePr>
          <p:nvPr/>
        </p:nvGraphicFramePr>
        <p:xfrm>
          <a:off x="7967709" y="5473728"/>
          <a:ext cx="604838" cy="376237"/>
        </p:xfrm>
        <a:graphic>
          <a:graphicData uri="http://schemas.openxmlformats.org/presentationml/2006/ole">
            <mc:AlternateContent xmlns:mc="http://schemas.openxmlformats.org/markup-compatibility/2006">
              <mc:Choice xmlns:v="urn:schemas-microsoft-com:vml" Requires="v">
                <p:oleObj name="Equation" r:id="rId16" imgW="368280" imgH="228600" progId="Equation.DSMT4">
                  <p:embed/>
                </p:oleObj>
              </mc:Choice>
              <mc:Fallback>
                <p:oleObj name="Equation" r:id="rId16" imgW="368280" imgH="228600" progId="Equation.DSMT4">
                  <p:embed/>
                  <p:pic>
                    <p:nvPicPr>
                      <p:cNvPr id="0"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967709" y="5473728"/>
                        <a:ext cx="604838" cy="37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Γραφικές μέθοδοι εντοπισμού και απομόνωσης</a:t>
            </a:r>
          </a:p>
        </p:txBody>
      </p:sp>
      <p:sp>
        <p:nvSpPr>
          <p:cNvPr id="3" name="2 - Θέση περιεχομένου"/>
          <p:cNvSpPr>
            <a:spLocks noGrp="1"/>
          </p:cNvSpPr>
          <p:nvPr>
            <p:ph idx="1"/>
          </p:nvPr>
        </p:nvSpPr>
        <p:spPr>
          <a:xfrm>
            <a:off x="457200" y="1420784"/>
            <a:ext cx="8229600" cy="4748400"/>
          </a:xfrm>
        </p:spPr>
        <p:txBody>
          <a:bodyPr>
            <a:normAutofit/>
          </a:bodyPr>
          <a:lstStyle/>
          <a:p>
            <a:r>
              <a:rPr lang="el-GR" sz="2200" b="1" dirty="0"/>
              <a:t>Ορισμός 5.14  </a:t>
            </a:r>
            <a:r>
              <a:rPr lang="el-GR" sz="2200" dirty="0"/>
              <a:t>Μία λύση      της εξίσωσης                   λέγεται ότι είναι </a:t>
            </a:r>
            <a:r>
              <a:rPr lang="el-GR" sz="2200" b="1" dirty="0"/>
              <a:t>ρίζα πολλαπλότητας      </a:t>
            </a:r>
            <a:r>
              <a:rPr lang="el-GR" sz="2200" dirty="0"/>
              <a:t>της συνάρτησης     αν για           η συνάρτηση αυτή μπορεί να γραφεί ως                                       έτσι ώστε </a:t>
            </a:r>
          </a:p>
          <a:p>
            <a:pPr>
              <a:spcBef>
                <a:spcPts val="1200"/>
              </a:spcBef>
            </a:pPr>
            <a:r>
              <a:rPr lang="el-GR" sz="2200" b="1" dirty="0"/>
              <a:t>Παράδειγμα </a:t>
            </a:r>
            <a:r>
              <a:rPr lang="el-GR" sz="2200" dirty="0"/>
              <a:t> Η συνάρτηση                                                      μπορεί να γραφεί με τους παρακάτω τρεις διαφορετικούς τρόπους:</a:t>
            </a:r>
          </a:p>
          <a:p>
            <a:endParaRPr lang="el-GR" sz="2200" dirty="0"/>
          </a:p>
          <a:p>
            <a:endParaRPr lang="el-GR" sz="2200" dirty="0"/>
          </a:p>
          <a:p>
            <a:endParaRPr lang="el-GR" sz="2200" dirty="0"/>
          </a:p>
          <a:p>
            <a:pPr>
              <a:spcBef>
                <a:spcPts val="4800"/>
              </a:spcBef>
            </a:pPr>
            <a:r>
              <a:rPr lang="el-GR" sz="2200" dirty="0"/>
              <a:t>Άρα, σύμφωνα με τον Ορισμό 5.14 έχουμε ότι η λύση            είναι απλή, η λύση             είναι διπλή, ενώ η λύση            είναι τριπλή. </a:t>
            </a:r>
          </a:p>
        </p:txBody>
      </p:sp>
      <p:graphicFrame>
        <p:nvGraphicFramePr>
          <p:cNvPr id="167937" name="Object 1"/>
          <p:cNvGraphicFramePr>
            <a:graphicFrameLocks noChangeAspect="1"/>
          </p:cNvGraphicFramePr>
          <p:nvPr/>
        </p:nvGraphicFramePr>
        <p:xfrm>
          <a:off x="3754605" y="1541613"/>
          <a:ext cx="207963" cy="230188"/>
        </p:xfrm>
        <a:graphic>
          <a:graphicData uri="http://schemas.openxmlformats.org/presentationml/2006/ole">
            <mc:AlternateContent xmlns:mc="http://schemas.openxmlformats.org/markup-compatibility/2006">
              <mc:Choice xmlns:v="urn:schemas-microsoft-com:vml" Requires="v">
                <p:oleObj name="Equation" r:id="rId3" imgW="114120" imgH="126720" progId="Equation.DSMT4">
                  <p:embed/>
                </p:oleObj>
              </mc:Choice>
              <mc:Fallback>
                <p:oleObj name="Equation" r:id="rId3" imgW="114120" imgH="12672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4605" y="1541613"/>
                        <a:ext cx="207963"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7938" name="Object 2"/>
          <p:cNvGraphicFramePr>
            <a:graphicFrameLocks noChangeAspect="1"/>
          </p:cNvGraphicFramePr>
          <p:nvPr/>
        </p:nvGraphicFramePr>
        <p:xfrm>
          <a:off x="5630877" y="1434720"/>
          <a:ext cx="1073150" cy="457200"/>
        </p:xfrm>
        <a:graphic>
          <a:graphicData uri="http://schemas.openxmlformats.org/presentationml/2006/ole">
            <mc:AlternateContent xmlns:mc="http://schemas.openxmlformats.org/markup-compatibility/2006">
              <mc:Choice xmlns:v="urn:schemas-microsoft-com:vml" Requires="v">
                <p:oleObj name="Equation" r:id="rId5" imgW="596880" imgH="253800" progId="Equation.DSMT4">
                  <p:embed/>
                </p:oleObj>
              </mc:Choice>
              <mc:Fallback>
                <p:oleObj name="Equation" r:id="rId5" imgW="596880" imgH="2538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0877" y="1434720"/>
                        <a:ext cx="1073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7939" name="Object 3"/>
          <p:cNvGraphicFramePr>
            <a:graphicFrameLocks noChangeAspect="1"/>
          </p:cNvGraphicFramePr>
          <p:nvPr>
            <p:extLst>
              <p:ext uri="{D42A27DB-BD31-4B8C-83A1-F6EECF244321}">
                <p14:modId xmlns:p14="http://schemas.microsoft.com/office/powerpoint/2010/main" val="4272178207"/>
              </p:ext>
            </p:extLst>
          </p:nvPr>
        </p:nvGraphicFramePr>
        <p:xfrm>
          <a:off x="3942034" y="1870230"/>
          <a:ext cx="381000" cy="252413"/>
        </p:xfrm>
        <a:graphic>
          <a:graphicData uri="http://schemas.openxmlformats.org/presentationml/2006/ole">
            <mc:AlternateContent xmlns:mc="http://schemas.openxmlformats.org/markup-compatibility/2006">
              <mc:Choice xmlns:v="urn:schemas-microsoft-com:vml" Requires="v">
                <p:oleObj name="Equation" r:id="rId7" imgW="164880" imgH="139680" progId="Equation.DSMT4">
                  <p:embed/>
                </p:oleObj>
              </mc:Choice>
              <mc:Fallback>
                <p:oleObj name="Equation" r:id="rId7" imgW="164880" imgH="13968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42034" y="1870230"/>
                        <a:ext cx="381000"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7940" name="Object 4"/>
          <p:cNvGraphicFramePr>
            <a:graphicFrameLocks noChangeAspect="1"/>
          </p:cNvGraphicFramePr>
          <p:nvPr>
            <p:extLst>
              <p:ext uri="{D42A27DB-BD31-4B8C-83A1-F6EECF244321}">
                <p14:modId xmlns:p14="http://schemas.microsoft.com/office/powerpoint/2010/main" val="358461822"/>
              </p:ext>
            </p:extLst>
          </p:nvPr>
        </p:nvGraphicFramePr>
        <p:xfrm>
          <a:off x="6151714" y="1830018"/>
          <a:ext cx="277813" cy="371475"/>
        </p:xfrm>
        <a:graphic>
          <a:graphicData uri="http://schemas.openxmlformats.org/presentationml/2006/ole">
            <mc:AlternateContent xmlns:mc="http://schemas.openxmlformats.org/markup-compatibility/2006">
              <mc:Choice xmlns:v="urn:schemas-microsoft-com:vml" Requires="v">
                <p:oleObj name="Equation" r:id="rId9" imgW="152280" imgH="203040" progId="Equation.DSMT4">
                  <p:embed/>
                </p:oleObj>
              </mc:Choice>
              <mc:Fallback>
                <p:oleObj name="Equation" r:id="rId9" imgW="152280" imgH="20304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51714" y="1830018"/>
                        <a:ext cx="277813"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7941" name="Object 5"/>
          <p:cNvGraphicFramePr>
            <a:graphicFrameLocks noChangeAspect="1"/>
          </p:cNvGraphicFramePr>
          <p:nvPr>
            <p:extLst>
              <p:ext uri="{D42A27DB-BD31-4B8C-83A1-F6EECF244321}">
                <p14:modId xmlns:p14="http://schemas.microsoft.com/office/powerpoint/2010/main" val="662805088"/>
              </p:ext>
            </p:extLst>
          </p:nvPr>
        </p:nvGraphicFramePr>
        <p:xfrm>
          <a:off x="7164288" y="1858941"/>
          <a:ext cx="636588" cy="273050"/>
        </p:xfrm>
        <a:graphic>
          <a:graphicData uri="http://schemas.openxmlformats.org/presentationml/2006/ole">
            <mc:AlternateContent xmlns:mc="http://schemas.openxmlformats.org/markup-compatibility/2006">
              <mc:Choice xmlns:v="urn:schemas-microsoft-com:vml" Requires="v">
                <p:oleObj name="Equation" r:id="rId11" imgW="355320" imgH="152280" progId="Equation.DSMT4">
                  <p:embed/>
                </p:oleObj>
              </mc:Choice>
              <mc:Fallback>
                <p:oleObj name="Equation" r:id="rId11" imgW="355320" imgH="152280" progId="Equation.DSMT4">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64288" y="1858941"/>
                        <a:ext cx="636588"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7942" name="Object 6"/>
          <p:cNvGraphicFramePr>
            <a:graphicFrameLocks noChangeAspect="1"/>
          </p:cNvGraphicFramePr>
          <p:nvPr/>
        </p:nvGraphicFramePr>
        <p:xfrm>
          <a:off x="5317991" y="2052795"/>
          <a:ext cx="2382838" cy="503238"/>
        </p:xfrm>
        <a:graphic>
          <a:graphicData uri="http://schemas.openxmlformats.org/presentationml/2006/ole">
            <mc:AlternateContent xmlns:mc="http://schemas.openxmlformats.org/markup-compatibility/2006">
              <mc:Choice xmlns:v="urn:schemas-microsoft-com:vml" Requires="v">
                <p:oleObj name="Equation" r:id="rId13" imgW="1320480" imgH="279360" progId="Equation.DSMT4">
                  <p:embed/>
                </p:oleObj>
              </mc:Choice>
              <mc:Fallback>
                <p:oleObj name="Equation" r:id="rId13" imgW="1320480" imgH="279360" progId="Equation.DSMT4">
                  <p:embed/>
                  <p:pic>
                    <p:nvPicPr>
                      <p:cNvPr id="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17991" y="2052795"/>
                        <a:ext cx="2382838"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7943" name="Object 7"/>
          <p:cNvGraphicFramePr>
            <a:graphicFrameLocks noChangeAspect="1"/>
          </p:cNvGraphicFramePr>
          <p:nvPr/>
        </p:nvGraphicFramePr>
        <p:xfrm>
          <a:off x="1531569" y="2429214"/>
          <a:ext cx="1849437" cy="457200"/>
        </p:xfrm>
        <a:graphic>
          <a:graphicData uri="http://schemas.openxmlformats.org/presentationml/2006/ole">
            <mc:AlternateContent xmlns:mc="http://schemas.openxmlformats.org/markup-compatibility/2006">
              <mc:Choice xmlns:v="urn:schemas-microsoft-com:vml" Requires="v">
                <p:oleObj name="Equation" r:id="rId15" imgW="1028520" imgH="253800" progId="Equation.DSMT4">
                  <p:embed/>
                </p:oleObj>
              </mc:Choice>
              <mc:Fallback>
                <p:oleObj name="Equation" r:id="rId15" imgW="1028520" imgH="253800" progId="Equation.DSMT4">
                  <p:embed/>
                  <p:pic>
                    <p:nvPicPr>
                      <p:cNvPr id="0"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31569" y="2429214"/>
                        <a:ext cx="18494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7945" name="Object 9"/>
          <p:cNvGraphicFramePr>
            <a:graphicFrameLocks noChangeAspect="1"/>
          </p:cNvGraphicFramePr>
          <p:nvPr/>
        </p:nvGraphicFramePr>
        <p:xfrm>
          <a:off x="4065626" y="2878659"/>
          <a:ext cx="3317875" cy="503238"/>
        </p:xfrm>
        <a:graphic>
          <a:graphicData uri="http://schemas.openxmlformats.org/presentationml/2006/ole">
            <mc:AlternateContent xmlns:mc="http://schemas.openxmlformats.org/markup-compatibility/2006">
              <mc:Choice xmlns:v="urn:schemas-microsoft-com:vml" Requires="v">
                <p:oleObj name="Equation" r:id="rId17" imgW="1841400" imgH="279360" progId="Equation.DSMT4">
                  <p:embed/>
                </p:oleObj>
              </mc:Choice>
              <mc:Fallback>
                <p:oleObj name="Equation" r:id="rId17" imgW="1841400" imgH="27936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065626" y="2878659"/>
                        <a:ext cx="331787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7946" name="Object 10"/>
          <p:cNvGraphicFramePr>
            <a:graphicFrameLocks noChangeAspect="1"/>
          </p:cNvGraphicFramePr>
          <p:nvPr/>
        </p:nvGraphicFramePr>
        <p:xfrm>
          <a:off x="1069975" y="3721125"/>
          <a:ext cx="7004050" cy="1533525"/>
        </p:xfrm>
        <a:graphic>
          <a:graphicData uri="http://schemas.openxmlformats.org/presentationml/2006/ole">
            <mc:AlternateContent xmlns:mc="http://schemas.openxmlformats.org/markup-compatibility/2006">
              <mc:Choice xmlns:v="urn:schemas-microsoft-com:vml" Requires="v">
                <p:oleObj name="Equation" r:id="rId19" imgW="3886200" imgH="850680" progId="Equation.DSMT4">
                  <p:embed/>
                </p:oleObj>
              </mc:Choice>
              <mc:Fallback>
                <p:oleObj name="Equation" r:id="rId19" imgW="3886200" imgH="850680" progId="Equation.DSMT4">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69975" y="3721125"/>
                        <a:ext cx="7004050"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7947" name="Object 11"/>
          <p:cNvGraphicFramePr>
            <a:graphicFrameLocks noChangeAspect="1"/>
          </p:cNvGraphicFramePr>
          <p:nvPr/>
        </p:nvGraphicFramePr>
        <p:xfrm>
          <a:off x="7059655" y="5434569"/>
          <a:ext cx="615950" cy="411162"/>
        </p:xfrm>
        <a:graphic>
          <a:graphicData uri="http://schemas.openxmlformats.org/presentationml/2006/ole">
            <mc:AlternateContent xmlns:mc="http://schemas.openxmlformats.org/markup-compatibility/2006">
              <mc:Choice xmlns:v="urn:schemas-microsoft-com:vml" Requires="v">
                <p:oleObj name="Equation" r:id="rId21" imgW="342720" imgH="228600" progId="Equation.DSMT4">
                  <p:embed/>
                </p:oleObj>
              </mc:Choice>
              <mc:Fallback>
                <p:oleObj name="Equation" r:id="rId21" imgW="342720" imgH="228600" progId="Equation.DSMT4">
                  <p:embed/>
                  <p:pic>
                    <p:nvPicPr>
                      <p:cNvPr id="0" name="Picture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059655" y="5434569"/>
                        <a:ext cx="615950"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7948" name="Object 12"/>
          <p:cNvGraphicFramePr>
            <a:graphicFrameLocks noChangeAspect="1"/>
          </p:cNvGraphicFramePr>
          <p:nvPr/>
        </p:nvGraphicFramePr>
        <p:xfrm>
          <a:off x="2465535" y="5751897"/>
          <a:ext cx="684213" cy="411162"/>
        </p:xfrm>
        <a:graphic>
          <a:graphicData uri="http://schemas.openxmlformats.org/presentationml/2006/ole">
            <mc:AlternateContent xmlns:mc="http://schemas.openxmlformats.org/markup-compatibility/2006">
              <mc:Choice xmlns:v="urn:schemas-microsoft-com:vml" Requires="v">
                <p:oleObj name="Equation" r:id="rId23" imgW="380880" imgH="228600" progId="Equation.DSMT4">
                  <p:embed/>
                </p:oleObj>
              </mc:Choice>
              <mc:Fallback>
                <p:oleObj name="Equation" r:id="rId23" imgW="380880" imgH="228600" progId="Equation.DSMT4">
                  <p:embed/>
                  <p:pic>
                    <p:nvPicPr>
                      <p:cNvPr id="0" name="Picture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465535" y="5751897"/>
                        <a:ext cx="684213"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7949" name="Object 13"/>
          <p:cNvGraphicFramePr>
            <a:graphicFrameLocks noChangeAspect="1"/>
          </p:cNvGraphicFramePr>
          <p:nvPr/>
        </p:nvGraphicFramePr>
        <p:xfrm>
          <a:off x="6007296" y="5758959"/>
          <a:ext cx="661988" cy="411162"/>
        </p:xfrm>
        <a:graphic>
          <a:graphicData uri="http://schemas.openxmlformats.org/presentationml/2006/ole">
            <mc:AlternateContent xmlns:mc="http://schemas.openxmlformats.org/markup-compatibility/2006">
              <mc:Choice xmlns:v="urn:schemas-microsoft-com:vml" Requires="v">
                <p:oleObj name="Equation" r:id="rId25" imgW="368280" imgH="228600" progId="Equation.DSMT4">
                  <p:embed/>
                </p:oleObj>
              </mc:Choice>
              <mc:Fallback>
                <p:oleObj name="Equation" r:id="rId25" imgW="368280" imgH="228600" progId="Equation.DSMT4">
                  <p:embed/>
                  <p:pic>
                    <p:nvPicPr>
                      <p:cNvPr id="0" name="Picture 1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007296" y="5758959"/>
                        <a:ext cx="661988"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Γραφικές μέθοδοι εντοπισμού και απομόνωσης</a:t>
            </a:r>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	Θεώρημα 5.1  </a:t>
            </a:r>
            <a:r>
              <a:rPr lang="el-GR" sz="2200" dirty="0"/>
              <a:t>Αν η συνάρτηση      έχει συνεχή πρώτη παράγωγο στο διάστημα              δηλαδή η      ανήκει στην κλάση των συναρτήσεων                   τότε η συνάρτηση      έχει μία </a:t>
            </a:r>
            <a:r>
              <a:rPr lang="el-GR" sz="2200" b="1" dirty="0"/>
              <a:t>απλή</a:t>
            </a:r>
            <a:r>
              <a:rPr lang="el-GR" sz="2200" dirty="0"/>
              <a:t> ρίζα ή ρίζα πολλαπλότητας ένα στο     που βρίσκεται στο διάστημα            εάν και μόνο εάν ισχύουν ότι                    αλλά </a:t>
            </a:r>
          </a:p>
          <a:p>
            <a:pPr>
              <a:spcBef>
                <a:spcPts val="1200"/>
              </a:spcBef>
              <a:buNone/>
            </a:pPr>
            <a:r>
              <a:rPr lang="el-GR" sz="2200" dirty="0"/>
              <a:t>	Τα παραπάνω μπορούν να γενικευτούν ως εξής:</a:t>
            </a:r>
          </a:p>
          <a:p>
            <a:pPr>
              <a:spcBef>
                <a:spcPts val="1200"/>
              </a:spcBef>
              <a:buNone/>
            </a:pPr>
            <a:r>
              <a:rPr lang="el-GR" sz="2200" b="1" dirty="0"/>
              <a:t>	Θεώρημα 5.2  </a:t>
            </a:r>
            <a:r>
              <a:rPr lang="el-GR" sz="2200" dirty="0"/>
              <a:t>Έστω ότι η συνάρτηση      έχει συνεχή παράγωγο τάξης       στο διάστημα             δηλαδή η      ανήκει στην κλάση των συναρτήσεων                     τότε η      έχει μία ρίζα πολλαπλότητας   στο     που βρίσκεται στο διάστημα               εάν και μόνο εάν ισχύουν ότι:</a:t>
            </a:r>
          </a:p>
        </p:txBody>
      </p:sp>
      <p:graphicFrame>
        <p:nvGraphicFramePr>
          <p:cNvPr id="166913" name="Object 1"/>
          <p:cNvGraphicFramePr>
            <a:graphicFrameLocks noChangeAspect="1"/>
          </p:cNvGraphicFramePr>
          <p:nvPr/>
        </p:nvGraphicFramePr>
        <p:xfrm>
          <a:off x="4479399" y="1490112"/>
          <a:ext cx="277812" cy="371475"/>
        </p:xfrm>
        <a:graphic>
          <a:graphicData uri="http://schemas.openxmlformats.org/presentationml/2006/ole">
            <mc:AlternateContent xmlns:mc="http://schemas.openxmlformats.org/markup-compatibility/2006">
              <mc:Choice xmlns:v="urn:schemas-microsoft-com:vml" Requires="v">
                <p:oleObj name="Equation" r:id="rId3" imgW="152280" imgH="203040" progId="Equation.DSMT4">
                  <p:embed/>
                </p:oleObj>
              </mc:Choice>
              <mc:Fallback>
                <p:oleObj name="Equation" r:id="rId3" imgW="152280" imgH="20304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9399" y="1490112"/>
                        <a:ext cx="277812"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6914" name="Object 2"/>
          <p:cNvGraphicFramePr>
            <a:graphicFrameLocks noChangeAspect="1"/>
          </p:cNvGraphicFramePr>
          <p:nvPr/>
        </p:nvGraphicFramePr>
        <p:xfrm>
          <a:off x="2518816" y="1771980"/>
          <a:ext cx="777875" cy="457200"/>
        </p:xfrm>
        <a:graphic>
          <a:graphicData uri="http://schemas.openxmlformats.org/presentationml/2006/ole">
            <mc:AlternateContent xmlns:mc="http://schemas.openxmlformats.org/markup-compatibility/2006">
              <mc:Choice xmlns:v="urn:schemas-microsoft-com:vml" Requires="v">
                <p:oleObj name="Equation" r:id="rId5" imgW="431640" imgH="253800" progId="Equation.DSMT4">
                  <p:embed/>
                </p:oleObj>
              </mc:Choice>
              <mc:Fallback>
                <p:oleObj name="Equation" r:id="rId5" imgW="431640" imgH="2538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8816" y="1771980"/>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6915" name="Object 3"/>
          <p:cNvGraphicFramePr>
            <a:graphicFrameLocks noChangeAspect="1"/>
          </p:cNvGraphicFramePr>
          <p:nvPr/>
        </p:nvGraphicFramePr>
        <p:xfrm>
          <a:off x="4488041" y="1822428"/>
          <a:ext cx="277813" cy="371475"/>
        </p:xfrm>
        <a:graphic>
          <a:graphicData uri="http://schemas.openxmlformats.org/presentationml/2006/ole">
            <mc:AlternateContent xmlns:mc="http://schemas.openxmlformats.org/markup-compatibility/2006">
              <mc:Choice xmlns:v="urn:schemas-microsoft-com:vml" Requires="v">
                <p:oleObj name="Equation" r:id="rId7" imgW="152280" imgH="203040" progId="Equation.DSMT4">
                  <p:embed/>
                </p:oleObj>
              </mc:Choice>
              <mc:Fallback>
                <p:oleObj name="Equation" r:id="rId7" imgW="152280" imgH="20304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88041" y="1822428"/>
                        <a:ext cx="277813"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6916" name="Object 4"/>
          <p:cNvGraphicFramePr>
            <a:graphicFrameLocks noChangeAspect="1"/>
          </p:cNvGraphicFramePr>
          <p:nvPr/>
        </p:nvGraphicFramePr>
        <p:xfrm>
          <a:off x="2527272" y="2103438"/>
          <a:ext cx="1093788" cy="455612"/>
        </p:xfrm>
        <a:graphic>
          <a:graphicData uri="http://schemas.openxmlformats.org/presentationml/2006/ole">
            <mc:AlternateContent xmlns:mc="http://schemas.openxmlformats.org/markup-compatibility/2006">
              <mc:Choice xmlns:v="urn:schemas-microsoft-com:vml" Requires="v">
                <p:oleObj name="Equation" r:id="rId9" imgW="609480" imgH="253800" progId="Equation.DSMT4">
                  <p:embed/>
                </p:oleObj>
              </mc:Choice>
              <mc:Fallback>
                <p:oleObj name="Equation" r:id="rId9" imgW="609480" imgH="25380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27272" y="2103438"/>
                        <a:ext cx="1093788"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6917" name="Object 5"/>
          <p:cNvGraphicFramePr>
            <a:graphicFrameLocks noChangeAspect="1"/>
          </p:cNvGraphicFramePr>
          <p:nvPr/>
        </p:nvGraphicFramePr>
        <p:xfrm>
          <a:off x="5791220" y="2151045"/>
          <a:ext cx="277813" cy="371475"/>
        </p:xfrm>
        <a:graphic>
          <a:graphicData uri="http://schemas.openxmlformats.org/presentationml/2006/ole">
            <mc:AlternateContent xmlns:mc="http://schemas.openxmlformats.org/markup-compatibility/2006">
              <mc:Choice xmlns:v="urn:schemas-microsoft-com:vml" Requires="v">
                <p:oleObj name="Equation" r:id="rId11" imgW="152280" imgH="203040" progId="Equation.DSMT4">
                  <p:embed/>
                </p:oleObj>
              </mc:Choice>
              <mc:Fallback>
                <p:oleObj name="Equation" r:id="rId11" imgW="152280" imgH="20304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1220" y="2151045"/>
                        <a:ext cx="277813"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6918" name="Object 6"/>
          <p:cNvGraphicFramePr>
            <a:graphicFrameLocks noChangeAspect="1"/>
          </p:cNvGraphicFramePr>
          <p:nvPr/>
        </p:nvGraphicFramePr>
        <p:xfrm>
          <a:off x="4192761" y="2536107"/>
          <a:ext cx="207963" cy="230187"/>
        </p:xfrm>
        <a:graphic>
          <a:graphicData uri="http://schemas.openxmlformats.org/presentationml/2006/ole">
            <mc:AlternateContent xmlns:mc="http://schemas.openxmlformats.org/markup-compatibility/2006">
              <mc:Choice xmlns:v="urn:schemas-microsoft-com:vml" Requires="v">
                <p:oleObj name="Equation" r:id="rId12" imgW="114120" imgH="126720" progId="Equation.DSMT4">
                  <p:embed/>
                </p:oleObj>
              </mc:Choice>
              <mc:Fallback>
                <p:oleObj name="Equation" r:id="rId12" imgW="114120" imgH="126720" progId="Equation.DSMT4">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92761" y="2536107"/>
                        <a:ext cx="207963" cy="23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6919" name="Object 7"/>
          <p:cNvGraphicFramePr>
            <a:graphicFrameLocks noChangeAspect="1"/>
          </p:cNvGraphicFramePr>
          <p:nvPr/>
        </p:nvGraphicFramePr>
        <p:xfrm>
          <a:off x="7728004" y="2417763"/>
          <a:ext cx="823913" cy="458787"/>
        </p:xfrm>
        <a:graphic>
          <a:graphicData uri="http://schemas.openxmlformats.org/presentationml/2006/ole">
            <mc:AlternateContent xmlns:mc="http://schemas.openxmlformats.org/markup-compatibility/2006">
              <mc:Choice xmlns:v="urn:schemas-microsoft-com:vml" Requires="v">
                <p:oleObj name="Equation" r:id="rId14" imgW="457200" imgH="253800" progId="Equation.DSMT4">
                  <p:embed/>
                </p:oleObj>
              </mc:Choice>
              <mc:Fallback>
                <p:oleObj name="Equation" r:id="rId14" imgW="457200" imgH="253800" progId="Equation.DSMT4">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728004" y="2417763"/>
                        <a:ext cx="823913"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6920" name="Object 8"/>
          <p:cNvGraphicFramePr>
            <a:graphicFrameLocks noChangeAspect="1"/>
          </p:cNvGraphicFramePr>
          <p:nvPr/>
        </p:nvGraphicFramePr>
        <p:xfrm>
          <a:off x="4279896" y="2757831"/>
          <a:ext cx="1119188" cy="457200"/>
        </p:xfrm>
        <a:graphic>
          <a:graphicData uri="http://schemas.openxmlformats.org/presentationml/2006/ole">
            <mc:AlternateContent xmlns:mc="http://schemas.openxmlformats.org/markup-compatibility/2006">
              <mc:Choice xmlns:v="urn:schemas-microsoft-com:vml" Requires="v">
                <p:oleObj name="Equation" r:id="rId16" imgW="622080" imgH="253800" progId="Equation.DSMT4">
                  <p:embed/>
                </p:oleObj>
              </mc:Choice>
              <mc:Fallback>
                <p:oleObj name="Equation" r:id="rId16" imgW="622080" imgH="253800" progId="Equation.DSMT4">
                  <p:embed/>
                  <p:pic>
                    <p:nvPicPr>
                      <p:cNvPr id="0" name="Picture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79896" y="2757831"/>
                        <a:ext cx="1119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6921" name="Object 9"/>
          <p:cNvGraphicFramePr>
            <a:graphicFrameLocks noChangeAspect="1"/>
          </p:cNvGraphicFramePr>
          <p:nvPr/>
        </p:nvGraphicFramePr>
        <p:xfrm>
          <a:off x="6121084" y="2757831"/>
          <a:ext cx="1166813" cy="457200"/>
        </p:xfrm>
        <a:graphic>
          <a:graphicData uri="http://schemas.openxmlformats.org/presentationml/2006/ole">
            <mc:AlternateContent xmlns:mc="http://schemas.openxmlformats.org/markup-compatibility/2006">
              <mc:Choice xmlns:v="urn:schemas-microsoft-com:vml" Requires="v">
                <p:oleObj name="Equation" r:id="rId18" imgW="647640" imgH="253800" progId="Equation.DSMT4">
                  <p:embed/>
                </p:oleObj>
              </mc:Choice>
              <mc:Fallback>
                <p:oleObj name="Equation" r:id="rId18" imgW="647640" imgH="253800" progId="Equation.DSMT4">
                  <p:embed/>
                  <p:pic>
                    <p:nvPicPr>
                      <p:cNvPr id="0" name="Picture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121084" y="2757831"/>
                        <a:ext cx="1166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6922" name="Object 10"/>
          <p:cNvGraphicFramePr>
            <a:graphicFrameLocks noChangeAspect="1"/>
          </p:cNvGraphicFramePr>
          <p:nvPr/>
        </p:nvGraphicFramePr>
        <p:xfrm>
          <a:off x="5170499" y="3790431"/>
          <a:ext cx="277813" cy="371475"/>
        </p:xfrm>
        <a:graphic>
          <a:graphicData uri="http://schemas.openxmlformats.org/presentationml/2006/ole">
            <mc:AlternateContent xmlns:mc="http://schemas.openxmlformats.org/markup-compatibility/2006">
              <mc:Choice xmlns:v="urn:schemas-microsoft-com:vml" Requires="v">
                <p:oleObj name="Equation" r:id="rId20" imgW="152280" imgH="203040" progId="Equation.DSMT4">
                  <p:embed/>
                </p:oleObj>
              </mc:Choice>
              <mc:Fallback>
                <p:oleObj name="Equation" r:id="rId20" imgW="152280" imgH="203040" progId="Equation.DSMT4">
                  <p:embed/>
                  <p:pic>
                    <p:nvPicPr>
                      <p:cNvPr id="0" name="Picture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170499" y="3790431"/>
                        <a:ext cx="277813"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6923" name="Object 11"/>
          <p:cNvGraphicFramePr>
            <a:graphicFrameLocks noChangeAspect="1"/>
          </p:cNvGraphicFramePr>
          <p:nvPr>
            <p:extLst>
              <p:ext uri="{D42A27DB-BD31-4B8C-83A1-F6EECF244321}">
                <p14:modId xmlns:p14="http://schemas.microsoft.com/office/powerpoint/2010/main" val="308214752"/>
              </p:ext>
            </p:extLst>
          </p:nvPr>
        </p:nvGraphicFramePr>
        <p:xfrm>
          <a:off x="1598276" y="4190891"/>
          <a:ext cx="298450" cy="252413"/>
        </p:xfrm>
        <a:graphic>
          <a:graphicData uri="http://schemas.openxmlformats.org/presentationml/2006/ole">
            <mc:AlternateContent xmlns:mc="http://schemas.openxmlformats.org/markup-compatibility/2006">
              <mc:Choice xmlns:v="urn:schemas-microsoft-com:vml" Requires="v">
                <p:oleObj name="Equation" r:id="rId22" imgW="164880" imgH="139680" progId="Equation.DSMT4">
                  <p:embed/>
                </p:oleObj>
              </mc:Choice>
              <mc:Fallback>
                <p:oleObj name="Equation" r:id="rId22" imgW="164880" imgH="139680" progId="Equation.DSMT4">
                  <p:embed/>
                  <p:pic>
                    <p:nvPicPr>
                      <p:cNvPr id="0" name="Picture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598276" y="4190891"/>
                        <a:ext cx="298450"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6924" name="Object 12"/>
          <p:cNvGraphicFramePr>
            <a:graphicFrameLocks noChangeAspect="1"/>
          </p:cNvGraphicFramePr>
          <p:nvPr/>
        </p:nvGraphicFramePr>
        <p:xfrm>
          <a:off x="3570641" y="4075113"/>
          <a:ext cx="777875" cy="458787"/>
        </p:xfrm>
        <a:graphic>
          <a:graphicData uri="http://schemas.openxmlformats.org/presentationml/2006/ole">
            <mc:AlternateContent xmlns:mc="http://schemas.openxmlformats.org/markup-compatibility/2006">
              <mc:Choice xmlns:v="urn:schemas-microsoft-com:vml" Requires="v">
                <p:oleObj name="Equation" r:id="rId24" imgW="431640" imgH="253800" progId="Equation.DSMT4">
                  <p:embed/>
                </p:oleObj>
              </mc:Choice>
              <mc:Fallback>
                <p:oleObj name="Equation" r:id="rId24" imgW="431640" imgH="253800" progId="Equation.DSMT4">
                  <p:embed/>
                  <p:pic>
                    <p:nvPicPr>
                      <p:cNvPr id="0" name="Picture 1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570641" y="4075113"/>
                        <a:ext cx="777875"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6925" name="Object 13"/>
          <p:cNvGraphicFramePr>
            <a:graphicFrameLocks noChangeAspect="1"/>
          </p:cNvGraphicFramePr>
          <p:nvPr/>
        </p:nvGraphicFramePr>
        <p:xfrm>
          <a:off x="5499117" y="4152915"/>
          <a:ext cx="277812" cy="371475"/>
        </p:xfrm>
        <a:graphic>
          <a:graphicData uri="http://schemas.openxmlformats.org/presentationml/2006/ole">
            <mc:AlternateContent xmlns:mc="http://schemas.openxmlformats.org/markup-compatibility/2006">
              <mc:Choice xmlns:v="urn:schemas-microsoft-com:vml" Requires="v">
                <p:oleObj name="Equation" r:id="rId26" imgW="152280" imgH="203040" progId="Equation.DSMT4">
                  <p:embed/>
                </p:oleObj>
              </mc:Choice>
              <mc:Fallback>
                <p:oleObj name="Equation" r:id="rId26" imgW="152280" imgH="203040" progId="Equation.DSMT4">
                  <p:embed/>
                  <p:pic>
                    <p:nvPicPr>
                      <p:cNvPr id="0" name="Picture 1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499117" y="4152915"/>
                        <a:ext cx="277812"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6926" name="Object 14"/>
          <p:cNvGraphicFramePr>
            <a:graphicFrameLocks noChangeAspect="1"/>
          </p:cNvGraphicFramePr>
          <p:nvPr/>
        </p:nvGraphicFramePr>
        <p:xfrm>
          <a:off x="2549173" y="4414838"/>
          <a:ext cx="1165225" cy="457200"/>
        </p:xfrm>
        <a:graphic>
          <a:graphicData uri="http://schemas.openxmlformats.org/presentationml/2006/ole">
            <mc:AlternateContent xmlns:mc="http://schemas.openxmlformats.org/markup-compatibility/2006">
              <mc:Choice xmlns:v="urn:schemas-microsoft-com:vml" Requires="v">
                <p:oleObj name="Equation" r:id="rId28" imgW="647640" imgH="253800" progId="Equation.DSMT4">
                  <p:embed/>
                </p:oleObj>
              </mc:Choice>
              <mc:Fallback>
                <p:oleObj name="Equation" r:id="rId28" imgW="647640" imgH="253800" progId="Equation.DSMT4">
                  <p:embed/>
                  <p:pic>
                    <p:nvPicPr>
                      <p:cNvPr id="0" name="Picture 1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549173" y="4414838"/>
                        <a:ext cx="1165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6927" name="Object 15"/>
          <p:cNvGraphicFramePr>
            <a:graphicFrameLocks noChangeAspect="1"/>
          </p:cNvGraphicFramePr>
          <p:nvPr/>
        </p:nvGraphicFramePr>
        <p:xfrm>
          <a:off x="4549778" y="4484178"/>
          <a:ext cx="277813" cy="371475"/>
        </p:xfrm>
        <a:graphic>
          <a:graphicData uri="http://schemas.openxmlformats.org/presentationml/2006/ole">
            <mc:AlternateContent xmlns:mc="http://schemas.openxmlformats.org/markup-compatibility/2006">
              <mc:Choice xmlns:v="urn:schemas-microsoft-com:vml" Requires="v">
                <p:oleObj name="Equation" r:id="rId30" imgW="152280" imgH="203040" progId="Equation.DSMT4">
                  <p:embed/>
                </p:oleObj>
              </mc:Choice>
              <mc:Fallback>
                <p:oleObj name="Equation" r:id="rId30" imgW="152280" imgH="203040" progId="Equation.DSMT4">
                  <p:embed/>
                  <p:pic>
                    <p:nvPicPr>
                      <p:cNvPr id="0" name="Picture 15"/>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549778" y="4484178"/>
                        <a:ext cx="277813"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6928" name="Object 16"/>
          <p:cNvGraphicFramePr>
            <a:graphicFrameLocks noChangeAspect="1"/>
          </p:cNvGraphicFramePr>
          <p:nvPr/>
        </p:nvGraphicFramePr>
        <p:xfrm>
          <a:off x="8243232" y="4524390"/>
          <a:ext cx="298450" cy="252413"/>
        </p:xfrm>
        <a:graphic>
          <a:graphicData uri="http://schemas.openxmlformats.org/presentationml/2006/ole">
            <mc:AlternateContent xmlns:mc="http://schemas.openxmlformats.org/markup-compatibility/2006">
              <mc:Choice xmlns:v="urn:schemas-microsoft-com:vml" Requires="v">
                <p:oleObj name="Equation" r:id="rId31" imgW="164880" imgH="139680" progId="Equation.DSMT4">
                  <p:embed/>
                </p:oleObj>
              </mc:Choice>
              <mc:Fallback>
                <p:oleObj name="Equation" r:id="rId31" imgW="164880" imgH="139680" progId="Equation.DSMT4">
                  <p:embed/>
                  <p:pic>
                    <p:nvPicPr>
                      <p:cNvPr id="0" name="Picture 1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243232" y="4524390"/>
                        <a:ext cx="298450"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6929" name="Object 17"/>
          <p:cNvGraphicFramePr>
            <a:graphicFrameLocks noChangeAspect="1"/>
          </p:cNvGraphicFramePr>
          <p:nvPr/>
        </p:nvGraphicFramePr>
        <p:xfrm>
          <a:off x="1350257" y="4853186"/>
          <a:ext cx="207962" cy="230188"/>
        </p:xfrm>
        <a:graphic>
          <a:graphicData uri="http://schemas.openxmlformats.org/presentationml/2006/ole">
            <mc:AlternateContent xmlns:mc="http://schemas.openxmlformats.org/markup-compatibility/2006">
              <mc:Choice xmlns:v="urn:schemas-microsoft-com:vml" Requires="v">
                <p:oleObj name="Equation" r:id="rId32" imgW="114120" imgH="126720" progId="Equation.DSMT4">
                  <p:embed/>
                </p:oleObj>
              </mc:Choice>
              <mc:Fallback>
                <p:oleObj name="Equation" r:id="rId32" imgW="114120" imgH="126720" progId="Equation.DSMT4">
                  <p:embed/>
                  <p:pic>
                    <p:nvPicPr>
                      <p:cNvPr id="0" name="Picture 17"/>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350257" y="4853186"/>
                        <a:ext cx="207962"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6930" name="Object 18"/>
          <p:cNvGraphicFramePr>
            <a:graphicFrameLocks noChangeAspect="1"/>
          </p:cNvGraphicFramePr>
          <p:nvPr/>
        </p:nvGraphicFramePr>
        <p:xfrm>
          <a:off x="4923195" y="4743468"/>
          <a:ext cx="823913" cy="458788"/>
        </p:xfrm>
        <a:graphic>
          <a:graphicData uri="http://schemas.openxmlformats.org/presentationml/2006/ole">
            <mc:AlternateContent xmlns:mc="http://schemas.openxmlformats.org/markup-compatibility/2006">
              <mc:Choice xmlns:v="urn:schemas-microsoft-com:vml" Requires="v">
                <p:oleObj name="Equation" r:id="rId34" imgW="457200" imgH="253800" progId="Equation.DSMT4">
                  <p:embed/>
                </p:oleObj>
              </mc:Choice>
              <mc:Fallback>
                <p:oleObj name="Equation" r:id="rId34" imgW="457200" imgH="253800" progId="Equation.DSMT4">
                  <p:embed/>
                  <p:pic>
                    <p:nvPicPr>
                      <p:cNvPr id="0" name="Picture 18"/>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923195" y="4743468"/>
                        <a:ext cx="823913"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6931" name="Object 19"/>
          <p:cNvGraphicFramePr>
            <a:graphicFrameLocks noChangeAspect="1"/>
          </p:cNvGraphicFramePr>
          <p:nvPr/>
        </p:nvGraphicFramePr>
        <p:xfrm>
          <a:off x="1163638" y="5578511"/>
          <a:ext cx="6816725" cy="479425"/>
        </p:xfrm>
        <a:graphic>
          <a:graphicData uri="http://schemas.openxmlformats.org/presentationml/2006/ole">
            <mc:AlternateContent xmlns:mc="http://schemas.openxmlformats.org/markup-compatibility/2006">
              <mc:Choice xmlns:v="urn:schemas-microsoft-com:vml" Requires="v">
                <p:oleObj name="Equation" r:id="rId36" imgW="3797280" imgH="266400" progId="Equation.DSMT4">
                  <p:embed/>
                </p:oleObj>
              </mc:Choice>
              <mc:Fallback>
                <p:oleObj name="Equation" r:id="rId36" imgW="3797280" imgH="266400" progId="Equation.DSMT4">
                  <p:embed/>
                  <p:pic>
                    <p:nvPicPr>
                      <p:cNvPr id="0" name="Picture 19"/>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163638" y="5578511"/>
                        <a:ext cx="681672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Γραφικές μέθοδοι εντοπισμού και απομόνωσης των λύσεων</a:t>
            </a:r>
          </a:p>
        </p:txBody>
      </p:sp>
      <p:sp>
        <p:nvSpPr>
          <p:cNvPr id="3" name="2 - Θέση περιεχομένου"/>
          <p:cNvSpPr>
            <a:spLocks noGrp="1"/>
          </p:cNvSpPr>
          <p:nvPr>
            <p:ph idx="1"/>
          </p:nvPr>
        </p:nvSpPr>
        <p:spPr/>
        <p:txBody>
          <a:bodyPr>
            <a:normAutofit fontScale="70000" lnSpcReduction="20000"/>
          </a:bodyPr>
          <a:lstStyle/>
          <a:p>
            <a:pPr marL="0" indent="0">
              <a:lnSpc>
                <a:spcPct val="120000"/>
              </a:lnSpc>
              <a:buNone/>
            </a:pPr>
            <a:r>
              <a:rPr lang="el-GR" b="1" dirty="0"/>
              <a:t>Παρατηρήσεις για την πολλαπλότητα των ριζών</a:t>
            </a:r>
          </a:p>
          <a:p>
            <a:pPr>
              <a:lnSpc>
                <a:spcPct val="120000"/>
              </a:lnSpc>
            </a:pPr>
            <a:r>
              <a:rPr lang="el-GR" dirty="0"/>
              <a:t>Αν διαταραχθεί ελάχιστα η συνάρτηση       τότε η απλή ρίζα θα μετατοπιστεί αριστερά ή δεξιά ανάλογα με τη διαταραχή.</a:t>
            </a:r>
          </a:p>
          <a:p>
            <a:pPr>
              <a:lnSpc>
                <a:spcPct val="120000"/>
              </a:lnSpc>
            </a:pPr>
            <a:r>
              <a:rPr lang="el-GR" dirty="0"/>
              <a:t>Στην περίπτωση της διπλής ρίζας, μετά από μια διαταραχή μπορεί να δημιουργηθούν δύο ρίζες, η μία κοντά στην άλλη </a:t>
            </a:r>
            <a:r>
              <a:rPr lang="el-GR" dirty="0" err="1"/>
              <a:t>κ.ο.κ</a:t>
            </a:r>
            <a:r>
              <a:rPr lang="el-GR" dirty="0"/>
              <a:t>.</a:t>
            </a:r>
          </a:p>
          <a:p>
            <a:pPr>
              <a:lnSpc>
                <a:spcPct val="120000"/>
              </a:lnSpc>
              <a:spcBef>
                <a:spcPts val="1800"/>
              </a:spcBef>
              <a:buNone/>
            </a:pPr>
            <a:r>
              <a:rPr lang="el-GR" b="1" dirty="0"/>
              <a:t>	Παράδειγμα</a:t>
            </a:r>
            <a:r>
              <a:rPr lang="el-GR" dirty="0"/>
              <a:t>  Η συνάρτηση                    έχει μία τριπλή ρίζα στο      Αν διαταράξουμε τη συνάρτηση με έναν όρο          όπου     μία αυθαίρετη πολύ μικρή θετική σταθερά, τότε η νέα διαταραγμένη συνάρτηση                                                 έχει τρεις ρίζες, τις            		                Ενώ, αν τη διαταράξουμε με         τότε θα έχουμε ως ρίζες της διαταραγμένης συνάρτησης την            και δύο μιγαδικές.</a:t>
            </a:r>
          </a:p>
        </p:txBody>
      </p:sp>
      <p:graphicFrame>
        <p:nvGraphicFramePr>
          <p:cNvPr id="163842" name="Object 2"/>
          <p:cNvGraphicFramePr>
            <a:graphicFrameLocks noChangeAspect="1"/>
          </p:cNvGraphicFramePr>
          <p:nvPr/>
        </p:nvGraphicFramePr>
        <p:xfrm>
          <a:off x="5357828" y="1872876"/>
          <a:ext cx="346075" cy="368300"/>
        </p:xfrm>
        <a:graphic>
          <a:graphicData uri="http://schemas.openxmlformats.org/presentationml/2006/ole">
            <mc:AlternateContent xmlns:mc="http://schemas.openxmlformats.org/markup-compatibility/2006">
              <mc:Choice xmlns:v="urn:schemas-microsoft-com:vml" Requires="v">
                <p:oleObj name="Equation" r:id="rId3" imgW="190440" imgH="203040" progId="Equation.DSMT4">
                  <p:embed/>
                </p:oleObj>
              </mc:Choice>
              <mc:Fallback>
                <p:oleObj name="Equation" r:id="rId3" imgW="190440" imgH="2030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7828" y="1872876"/>
                        <a:ext cx="34607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43" name="Object 3"/>
          <p:cNvGraphicFramePr>
            <a:graphicFrameLocks noChangeAspect="1"/>
          </p:cNvGraphicFramePr>
          <p:nvPr/>
        </p:nvGraphicFramePr>
        <p:xfrm>
          <a:off x="4062421" y="3476802"/>
          <a:ext cx="1166813" cy="457200"/>
        </p:xfrm>
        <a:graphic>
          <a:graphicData uri="http://schemas.openxmlformats.org/presentationml/2006/ole">
            <mc:AlternateContent xmlns:mc="http://schemas.openxmlformats.org/markup-compatibility/2006">
              <mc:Choice xmlns:v="urn:schemas-microsoft-com:vml" Requires="v">
                <p:oleObj name="Equation" r:id="rId5" imgW="647640" imgH="253800" progId="Equation.DSMT4">
                  <p:embed/>
                </p:oleObj>
              </mc:Choice>
              <mc:Fallback>
                <p:oleObj name="Equation" r:id="rId5" imgW="647640" imgH="253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2421" y="3476802"/>
                        <a:ext cx="1166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44" name="Object 4"/>
          <p:cNvGraphicFramePr>
            <a:graphicFrameLocks noChangeAspect="1"/>
          </p:cNvGraphicFramePr>
          <p:nvPr/>
        </p:nvGraphicFramePr>
        <p:xfrm>
          <a:off x="8040735" y="3502026"/>
          <a:ext cx="661988" cy="320675"/>
        </p:xfrm>
        <a:graphic>
          <a:graphicData uri="http://schemas.openxmlformats.org/presentationml/2006/ole">
            <mc:AlternateContent xmlns:mc="http://schemas.openxmlformats.org/markup-compatibility/2006">
              <mc:Choice xmlns:v="urn:schemas-microsoft-com:vml" Requires="v">
                <p:oleObj name="Equation" r:id="rId7" imgW="368280" imgH="177480" progId="Equation.DSMT4">
                  <p:embed/>
                </p:oleObj>
              </mc:Choice>
              <mc:Fallback>
                <p:oleObj name="Equation" r:id="rId7" imgW="368280" imgH="1774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40735" y="3502026"/>
                        <a:ext cx="661988"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45" name="Object 5"/>
          <p:cNvGraphicFramePr>
            <a:graphicFrameLocks noChangeAspect="1"/>
          </p:cNvGraphicFramePr>
          <p:nvPr/>
        </p:nvGraphicFramePr>
        <p:xfrm>
          <a:off x="6043463" y="3901023"/>
          <a:ext cx="525463" cy="252413"/>
        </p:xfrm>
        <a:graphic>
          <a:graphicData uri="http://schemas.openxmlformats.org/presentationml/2006/ole">
            <mc:AlternateContent xmlns:mc="http://schemas.openxmlformats.org/markup-compatibility/2006">
              <mc:Choice xmlns:v="urn:schemas-microsoft-com:vml" Requires="v">
                <p:oleObj name="Equation" r:id="rId9" imgW="291960" imgH="139680" progId="Equation.DSMT4">
                  <p:embed/>
                </p:oleObj>
              </mc:Choice>
              <mc:Fallback>
                <p:oleObj name="Equation" r:id="rId9" imgW="291960" imgH="13968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43463" y="3901023"/>
                        <a:ext cx="525463"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46" name="Object 6"/>
          <p:cNvGraphicFramePr>
            <a:graphicFrameLocks noChangeAspect="1"/>
          </p:cNvGraphicFramePr>
          <p:nvPr/>
        </p:nvGraphicFramePr>
        <p:xfrm>
          <a:off x="7273962" y="3901023"/>
          <a:ext cx="230188" cy="252413"/>
        </p:xfrm>
        <a:graphic>
          <a:graphicData uri="http://schemas.openxmlformats.org/presentationml/2006/ole">
            <mc:AlternateContent xmlns:mc="http://schemas.openxmlformats.org/markup-compatibility/2006">
              <mc:Choice xmlns:v="urn:schemas-microsoft-com:vml" Requires="v">
                <p:oleObj name="Equation" r:id="rId11" imgW="126720" imgH="139680" progId="Equation.DSMT4">
                  <p:embed/>
                </p:oleObj>
              </mc:Choice>
              <mc:Fallback>
                <p:oleObj name="Equation" r:id="rId11" imgW="126720" imgH="13968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73962" y="3901023"/>
                        <a:ext cx="230188"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47" name="Object 7"/>
          <p:cNvGraphicFramePr>
            <a:graphicFrameLocks noChangeAspect="1"/>
          </p:cNvGraphicFramePr>
          <p:nvPr/>
        </p:nvGraphicFramePr>
        <p:xfrm>
          <a:off x="2235168" y="4446072"/>
          <a:ext cx="3001963" cy="504825"/>
        </p:xfrm>
        <a:graphic>
          <a:graphicData uri="http://schemas.openxmlformats.org/presentationml/2006/ole">
            <mc:AlternateContent xmlns:mc="http://schemas.openxmlformats.org/markup-compatibility/2006">
              <mc:Choice xmlns:v="urn:schemas-microsoft-com:vml" Requires="v">
                <p:oleObj name="Equation" r:id="rId13" imgW="1663560" imgH="279360" progId="Equation.DSMT4">
                  <p:embed/>
                </p:oleObj>
              </mc:Choice>
              <mc:Fallback>
                <p:oleObj name="Equation" r:id="rId13" imgW="1663560" imgH="27936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35168" y="4446072"/>
                        <a:ext cx="3001963"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48" name="Object 8"/>
          <p:cNvGraphicFramePr>
            <a:graphicFrameLocks noChangeAspect="1"/>
          </p:cNvGraphicFramePr>
          <p:nvPr/>
        </p:nvGraphicFramePr>
        <p:xfrm>
          <a:off x="7491463" y="4487877"/>
          <a:ext cx="731837" cy="411162"/>
        </p:xfrm>
        <a:graphic>
          <a:graphicData uri="http://schemas.openxmlformats.org/presentationml/2006/ole">
            <mc:AlternateContent xmlns:mc="http://schemas.openxmlformats.org/markup-compatibility/2006">
              <mc:Choice xmlns:v="urn:schemas-microsoft-com:vml" Requires="v">
                <p:oleObj name="Equation" r:id="rId15" imgW="406080" imgH="228600" progId="Equation.DSMT4">
                  <p:embed/>
                </p:oleObj>
              </mc:Choice>
              <mc:Fallback>
                <p:oleObj name="Equation" r:id="rId15" imgW="406080" imgH="22860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491463" y="4487877"/>
                        <a:ext cx="731837"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49" name="Object 9"/>
          <p:cNvGraphicFramePr>
            <a:graphicFrameLocks noChangeAspect="1"/>
          </p:cNvGraphicFramePr>
          <p:nvPr/>
        </p:nvGraphicFramePr>
        <p:xfrm>
          <a:off x="811161" y="4779981"/>
          <a:ext cx="2468562" cy="457200"/>
        </p:xfrm>
        <a:graphic>
          <a:graphicData uri="http://schemas.openxmlformats.org/presentationml/2006/ole">
            <mc:AlternateContent xmlns:mc="http://schemas.openxmlformats.org/markup-compatibility/2006">
              <mc:Choice xmlns:v="urn:schemas-microsoft-com:vml" Requires="v">
                <p:oleObj name="Equation" r:id="rId17" imgW="1371600" imgH="253800" progId="Equation.DSMT4">
                  <p:embed/>
                </p:oleObj>
              </mc:Choice>
              <mc:Fallback>
                <p:oleObj name="Equation" r:id="rId17" imgW="1371600" imgH="25380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11161" y="4779981"/>
                        <a:ext cx="24685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50" name="Object 10"/>
          <p:cNvGraphicFramePr>
            <a:graphicFrameLocks noChangeAspect="1"/>
          </p:cNvGraphicFramePr>
          <p:nvPr/>
        </p:nvGraphicFramePr>
        <p:xfrm>
          <a:off x="6681646" y="4923014"/>
          <a:ext cx="434975" cy="274638"/>
        </p:xfrm>
        <a:graphic>
          <a:graphicData uri="http://schemas.openxmlformats.org/presentationml/2006/ole">
            <mc:AlternateContent xmlns:mc="http://schemas.openxmlformats.org/markup-compatibility/2006">
              <mc:Choice xmlns:v="urn:schemas-microsoft-com:vml" Requires="v">
                <p:oleObj name="Equation" r:id="rId19" imgW="241200" imgH="152280" progId="Equation.DSMT4">
                  <p:embed/>
                </p:oleObj>
              </mc:Choice>
              <mc:Fallback>
                <p:oleObj name="Equation" r:id="rId19" imgW="241200" imgH="152280" progId="Equation.DSMT4">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681646" y="4923014"/>
                        <a:ext cx="4349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51" name="Object 11"/>
          <p:cNvGraphicFramePr>
            <a:graphicFrameLocks noChangeAspect="1"/>
          </p:cNvGraphicFramePr>
          <p:nvPr/>
        </p:nvGraphicFramePr>
        <p:xfrm>
          <a:off x="6908832" y="5158169"/>
          <a:ext cx="661988" cy="411163"/>
        </p:xfrm>
        <a:graphic>
          <a:graphicData uri="http://schemas.openxmlformats.org/presentationml/2006/ole">
            <mc:AlternateContent xmlns:mc="http://schemas.openxmlformats.org/markup-compatibility/2006">
              <mc:Choice xmlns:v="urn:schemas-microsoft-com:vml" Requires="v">
                <p:oleObj name="Equation" r:id="rId21" imgW="368280" imgH="228600" progId="Equation.DSMT4">
                  <p:embed/>
                </p:oleObj>
              </mc:Choice>
              <mc:Fallback>
                <p:oleObj name="Equation" r:id="rId21" imgW="368280" imgH="228600" progId="Equation.DSMT4">
                  <p:embed/>
                  <p:pic>
                    <p:nvPicPr>
                      <p:cNvPr id="0" name="Picture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908832" y="5158169"/>
                        <a:ext cx="661988"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Γραφικές μέθοδοι εντοπισμού και απομόνωσης των λύσεων</a:t>
            </a:r>
          </a:p>
        </p:txBody>
      </p:sp>
      <p:sp>
        <p:nvSpPr>
          <p:cNvPr id="3" name="2 - Θέση περιεχομένου"/>
          <p:cNvSpPr>
            <a:spLocks noGrp="1"/>
          </p:cNvSpPr>
          <p:nvPr>
            <p:ph idx="1"/>
          </p:nvPr>
        </p:nvSpPr>
        <p:spPr/>
        <p:txBody>
          <a:bodyPr>
            <a:noAutofit/>
          </a:bodyPr>
          <a:lstStyle/>
          <a:p>
            <a:pPr marL="0" indent="0">
              <a:buNone/>
            </a:pPr>
            <a:r>
              <a:rPr lang="el-GR" sz="2200" dirty="0"/>
              <a:t>Αν το γράφημα της συνάρτησης            είναι περίπλοκο ή δεν δίνει πληροφορίες για τον εντοπισμό και την απομόνωση των λύσεων, τότε μία εναλλακτική λύση είναι η εξής:</a:t>
            </a:r>
          </a:p>
          <a:p>
            <a:pPr>
              <a:spcBef>
                <a:spcPts val="1800"/>
              </a:spcBef>
              <a:buFont typeface="Wingdings" pitchFamily="2" charset="2"/>
              <a:buChar char="Ø"/>
            </a:pPr>
            <a:r>
              <a:rPr lang="el-GR" sz="2200" dirty="0"/>
              <a:t>Όταν η συνάρτηση            είναι δυνατόν να γραφτεί ως διαφορά δύο απλούστερων συναρτήσεων            και             έτσι ώστε             		   τότε εντοπίζονται και απομονώνονται με τη βοήθεια των γραφημάτων των       και       αντί του γραφήματος της </a:t>
            </a:r>
          </a:p>
          <a:p>
            <a:pPr>
              <a:spcBef>
                <a:spcPts val="1800"/>
              </a:spcBef>
              <a:buFont typeface="Wingdings" pitchFamily="2" charset="2"/>
              <a:buChar char="Ø"/>
            </a:pPr>
            <a:r>
              <a:rPr lang="el-GR" sz="2200" dirty="0"/>
              <a:t>Στην περίπτωση αυτή οι λύσεις εντοπίζονται με τις </a:t>
            </a:r>
            <a:r>
              <a:rPr lang="el-GR" sz="2200" dirty="0" err="1"/>
              <a:t>τετμημένες</a:t>
            </a:r>
            <a:r>
              <a:rPr lang="el-GR" sz="2200" dirty="0"/>
              <a:t> των σημείων τομής των δύο γραφημάτων.</a:t>
            </a:r>
          </a:p>
          <a:p>
            <a:pPr>
              <a:spcBef>
                <a:spcPts val="1800"/>
              </a:spcBef>
              <a:buFont typeface="Wingdings" pitchFamily="2" charset="2"/>
              <a:buChar char="Ø"/>
            </a:pPr>
            <a:r>
              <a:rPr lang="el-GR" sz="2200" dirty="0"/>
              <a:t>Αυτό προκύπτει από το γεγονός ότι, αν η </a:t>
            </a:r>
            <a:r>
              <a:rPr lang="el-GR" sz="2200" dirty="0" err="1"/>
              <a:t>τετμημένη</a:t>
            </a:r>
            <a:r>
              <a:rPr lang="el-GR" sz="2200" dirty="0"/>
              <a:t> ενός σημείου τομής των δύο γραφημάτων είναι το σημείο      τότε για το σημείο αυτό ισχύει ότι                           ή ισοδύναμα ότι                  </a:t>
            </a:r>
          </a:p>
        </p:txBody>
      </p:sp>
      <p:graphicFrame>
        <p:nvGraphicFramePr>
          <p:cNvPr id="162817" name="Object 1"/>
          <p:cNvGraphicFramePr>
            <a:graphicFrameLocks noChangeAspect="1"/>
          </p:cNvGraphicFramePr>
          <p:nvPr/>
        </p:nvGraphicFramePr>
        <p:xfrm>
          <a:off x="4238629" y="1432074"/>
          <a:ext cx="661988" cy="455613"/>
        </p:xfrm>
        <a:graphic>
          <a:graphicData uri="http://schemas.openxmlformats.org/presentationml/2006/ole">
            <mc:AlternateContent xmlns:mc="http://schemas.openxmlformats.org/markup-compatibility/2006">
              <mc:Choice xmlns:v="urn:schemas-microsoft-com:vml" Requires="v">
                <p:oleObj name="Equation" r:id="rId3" imgW="368280" imgH="253800" progId="Equation.DSMT4">
                  <p:embed/>
                </p:oleObj>
              </mc:Choice>
              <mc:Fallback>
                <p:oleObj name="Equation" r:id="rId3" imgW="368280" imgH="2538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8629" y="1432074"/>
                        <a:ext cx="6619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2819" name="Object 3"/>
          <p:cNvGraphicFramePr>
            <a:graphicFrameLocks noChangeAspect="1"/>
          </p:cNvGraphicFramePr>
          <p:nvPr/>
        </p:nvGraphicFramePr>
        <p:xfrm>
          <a:off x="3055035" y="2681284"/>
          <a:ext cx="661987" cy="455612"/>
        </p:xfrm>
        <a:graphic>
          <a:graphicData uri="http://schemas.openxmlformats.org/presentationml/2006/ole">
            <mc:AlternateContent xmlns:mc="http://schemas.openxmlformats.org/markup-compatibility/2006">
              <mc:Choice xmlns:v="urn:schemas-microsoft-com:vml" Requires="v">
                <p:oleObj name="Equation" r:id="rId5" imgW="368280" imgH="253800" progId="Equation.DSMT4">
                  <p:embed/>
                </p:oleObj>
              </mc:Choice>
              <mc:Fallback>
                <p:oleObj name="Equation" r:id="rId5" imgW="368280" imgH="2538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5035" y="2681284"/>
                        <a:ext cx="661987"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2820" name="Object 4"/>
          <p:cNvGraphicFramePr>
            <a:graphicFrameLocks noChangeAspect="1"/>
          </p:cNvGraphicFramePr>
          <p:nvPr/>
        </p:nvGraphicFramePr>
        <p:xfrm>
          <a:off x="4676610" y="2981501"/>
          <a:ext cx="687387" cy="458788"/>
        </p:xfrm>
        <a:graphic>
          <a:graphicData uri="http://schemas.openxmlformats.org/presentationml/2006/ole">
            <mc:AlternateContent xmlns:mc="http://schemas.openxmlformats.org/markup-compatibility/2006">
              <mc:Choice xmlns:v="urn:schemas-microsoft-com:vml" Requires="v">
                <p:oleObj name="Equation" r:id="rId6" imgW="380880" imgH="253800" progId="Equation.DSMT4">
                  <p:embed/>
                </p:oleObj>
              </mc:Choice>
              <mc:Fallback>
                <p:oleObj name="Equation" r:id="rId6" imgW="380880" imgH="253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6610" y="2981501"/>
                        <a:ext cx="687387"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2821" name="Object 5"/>
          <p:cNvGraphicFramePr>
            <a:graphicFrameLocks noChangeAspect="1"/>
          </p:cNvGraphicFramePr>
          <p:nvPr/>
        </p:nvGraphicFramePr>
        <p:xfrm>
          <a:off x="5804809" y="2984676"/>
          <a:ext cx="730250" cy="455613"/>
        </p:xfrm>
        <a:graphic>
          <a:graphicData uri="http://schemas.openxmlformats.org/presentationml/2006/ole">
            <mc:AlternateContent xmlns:mc="http://schemas.openxmlformats.org/markup-compatibility/2006">
              <mc:Choice xmlns:v="urn:schemas-microsoft-com:vml" Requires="v">
                <p:oleObj name="Equation" r:id="rId8" imgW="406080" imgH="253800" progId="Equation.DSMT4">
                  <p:embed/>
                </p:oleObj>
              </mc:Choice>
              <mc:Fallback>
                <p:oleObj name="Equation" r:id="rId8" imgW="406080" imgH="253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04809" y="2984676"/>
                        <a:ext cx="73025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2822" name="Object 6"/>
          <p:cNvGraphicFramePr>
            <a:graphicFrameLocks noChangeAspect="1"/>
          </p:cNvGraphicFramePr>
          <p:nvPr/>
        </p:nvGraphicFramePr>
        <p:xfrm>
          <a:off x="7720067" y="2980443"/>
          <a:ext cx="868363" cy="457200"/>
        </p:xfrm>
        <a:graphic>
          <a:graphicData uri="http://schemas.openxmlformats.org/presentationml/2006/ole">
            <mc:AlternateContent xmlns:mc="http://schemas.openxmlformats.org/markup-compatibility/2006">
              <mc:Choice xmlns:v="urn:schemas-microsoft-com:vml" Requires="v">
                <p:oleObj name="Equation" r:id="rId10" imgW="482400" imgH="253800" progId="Equation.DSMT4">
                  <p:embed/>
                </p:oleObj>
              </mc:Choice>
              <mc:Fallback>
                <p:oleObj name="Equation" r:id="rId10" imgW="482400" imgH="2538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20067" y="2980443"/>
                        <a:ext cx="868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2823" name="Object 7"/>
          <p:cNvGraphicFramePr>
            <a:graphicFrameLocks noChangeAspect="1"/>
          </p:cNvGraphicFramePr>
          <p:nvPr/>
        </p:nvGraphicFramePr>
        <p:xfrm>
          <a:off x="857222" y="3334284"/>
          <a:ext cx="1670050" cy="457200"/>
        </p:xfrm>
        <a:graphic>
          <a:graphicData uri="http://schemas.openxmlformats.org/presentationml/2006/ole">
            <mc:AlternateContent xmlns:mc="http://schemas.openxmlformats.org/markup-compatibility/2006">
              <mc:Choice xmlns:v="urn:schemas-microsoft-com:vml" Requires="v">
                <p:oleObj name="Equation" r:id="rId12" imgW="927000" imgH="253800" progId="Equation.DSMT4">
                  <p:embed/>
                </p:oleObj>
              </mc:Choice>
              <mc:Fallback>
                <p:oleObj name="Equation" r:id="rId12" imgW="927000" imgH="25380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57222" y="3334284"/>
                        <a:ext cx="1670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2824" name="Object 8"/>
          <p:cNvGraphicFramePr>
            <a:graphicFrameLocks noChangeAspect="1"/>
          </p:cNvGraphicFramePr>
          <p:nvPr/>
        </p:nvGraphicFramePr>
        <p:xfrm>
          <a:off x="7570833" y="3700824"/>
          <a:ext cx="323850" cy="371475"/>
        </p:xfrm>
        <a:graphic>
          <a:graphicData uri="http://schemas.openxmlformats.org/presentationml/2006/ole">
            <mc:AlternateContent xmlns:mc="http://schemas.openxmlformats.org/markup-compatibility/2006">
              <mc:Choice xmlns:v="urn:schemas-microsoft-com:vml" Requires="v">
                <p:oleObj name="Equation" r:id="rId14" imgW="177480" imgH="203040" progId="Equation.DSMT4">
                  <p:embed/>
                </p:oleObj>
              </mc:Choice>
              <mc:Fallback>
                <p:oleObj name="Equation" r:id="rId14" imgW="177480" imgH="20304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570833" y="3700824"/>
                        <a:ext cx="32385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2825" name="Object 9"/>
          <p:cNvGraphicFramePr>
            <a:graphicFrameLocks noChangeAspect="1"/>
          </p:cNvGraphicFramePr>
          <p:nvPr/>
        </p:nvGraphicFramePr>
        <p:xfrm>
          <a:off x="3436573" y="3687948"/>
          <a:ext cx="273050" cy="409575"/>
        </p:xfrm>
        <a:graphic>
          <a:graphicData uri="http://schemas.openxmlformats.org/presentationml/2006/ole">
            <mc:AlternateContent xmlns:mc="http://schemas.openxmlformats.org/markup-compatibility/2006">
              <mc:Choice xmlns:v="urn:schemas-microsoft-com:vml" Requires="v">
                <p:oleObj name="Equation" r:id="rId16" imgW="152280" imgH="228600" progId="Equation.DSMT4">
                  <p:embed/>
                </p:oleObj>
              </mc:Choice>
              <mc:Fallback>
                <p:oleObj name="Equation" r:id="rId16" imgW="152280" imgH="228600" progId="Equation.DSMT4">
                  <p:embed/>
                  <p:pic>
                    <p:nvPicPr>
                      <p:cNvPr id="0"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36573" y="3687948"/>
                        <a:ext cx="27305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2826" name="Object 10"/>
          <p:cNvGraphicFramePr>
            <a:graphicFrameLocks noChangeAspect="1"/>
          </p:cNvGraphicFramePr>
          <p:nvPr/>
        </p:nvGraphicFramePr>
        <p:xfrm>
          <a:off x="4230335" y="3687948"/>
          <a:ext cx="319087" cy="409575"/>
        </p:xfrm>
        <a:graphic>
          <a:graphicData uri="http://schemas.openxmlformats.org/presentationml/2006/ole">
            <mc:AlternateContent xmlns:mc="http://schemas.openxmlformats.org/markup-compatibility/2006">
              <mc:Choice xmlns:v="urn:schemas-microsoft-com:vml" Requires="v">
                <p:oleObj name="Equation" r:id="rId18" imgW="177480" imgH="228600" progId="Equation.DSMT4">
                  <p:embed/>
                </p:oleObj>
              </mc:Choice>
              <mc:Fallback>
                <p:oleObj name="Equation" r:id="rId18" imgW="177480" imgH="228600" progId="Equation.DSMT4">
                  <p:embed/>
                  <p:pic>
                    <p:nvPicPr>
                      <p:cNvPr id="0" name="Picture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230335" y="3687948"/>
                        <a:ext cx="319087"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2827" name="Object 11"/>
          <p:cNvGraphicFramePr>
            <a:graphicFrameLocks noChangeAspect="1"/>
          </p:cNvGraphicFramePr>
          <p:nvPr/>
        </p:nvGraphicFramePr>
        <p:xfrm>
          <a:off x="5984718" y="5569332"/>
          <a:ext cx="273050" cy="273050"/>
        </p:xfrm>
        <a:graphic>
          <a:graphicData uri="http://schemas.openxmlformats.org/presentationml/2006/ole">
            <mc:AlternateContent xmlns:mc="http://schemas.openxmlformats.org/markup-compatibility/2006">
              <mc:Choice xmlns:v="urn:schemas-microsoft-com:vml" Requires="v">
                <p:oleObj name="Equation" r:id="rId20" imgW="152280" imgH="152280" progId="Equation.DSMT4">
                  <p:embed/>
                </p:oleObj>
              </mc:Choice>
              <mc:Fallback>
                <p:oleObj name="Equation" r:id="rId20" imgW="152280" imgH="152280" progId="Equation.DSMT4">
                  <p:embed/>
                  <p:pic>
                    <p:nvPicPr>
                      <p:cNvPr id="0" name="Picture 1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984718" y="5569332"/>
                        <a:ext cx="27305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2828" name="Object 12"/>
          <p:cNvGraphicFramePr>
            <a:graphicFrameLocks noChangeAspect="1"/>
          </p:cNvGraphicFramePr>
          <p:nvPr/>
        </p:nvGraphicFramePr>
        <p:xfrm>
          <a:off x="2673324" y="5794590"/>
          <a:ext cx="1576388" cy="457200"/>
        </p:xfrm>
        <a:graphic>
          <a:graphicData uri="http://schemas.openxmlformats.org/presentationml/2006/ole">
            <mc:AlternateContent xmlns:mc="http://schemas.openxmlformats.org/markup-compatibility/2006">
              <mc:Choice xmlns:v="urn:schemas-microsoft-com:vml" Requires="v">
                <p:oleObj name="Equation" r:id="rId22" imgW="876240" imgH="253800" progId="Equation.DSMT4">
                  <p:embed/>
                </p:oleObj>
              </mc:Choice>
              <mc:Fallback>
                <p:oleObj name="Equation" r:id="rId22" imgW="876240" imgH="253800" progId="Equation.DSMT4">
                  <p:embed/>
                  <p:pic>
                    <p:nvPicPr>
                      <p:cNvPr id="0" name="Picture 1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673324" y="5794590"/>
                        <a:ext cx="1576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2830" name="Object 14"/>
          <p:cNvGraphicFramePr>
            <a:graphicFrameLocks noChangeAspect="1"/>
          </p:cNvGraphicFramePr>
          <p:nvPr/>
        </p:nvGraphicFramePr>
        <p:xfrm>
          <a:off x="6289537" y="5799699"/>
          <a:ext cx="1119188" cy="457200"/>
        </p:xfrm>
        <a:graphic>
          <a:graphicData uri="http://schemas.openxmlformats.org/presentationml/2006/ole">
            <mc:AlternateContent xmlns:mc="http://schemas.openxmlformats.org/markup-compatibility/2006">
              <mc:Choice xmlns:v="urn:schemas-microsoft-com:vml" Requires="v">
                <p:oleObj name="Equation" r:id="rId24" imgW="622080" imgH="253800" progId="Equation.DSMT4">
                  <p:embed/>
                </p:oleObj>
              </mc:Choice>
              <mc:Fallback>
                <p:oleObj name="Equation" r:id="rId24" imgW="622080" imgH="253800" progId="Equation.DSMT4">
                  <p:embed/>
                  <p:pic>
                    <p:nvPicPr>
                      <p:cNvPr id="0" name="Picture 1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289537" y="5799699"/>
                        <a:ext cx="1119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t>Αριθμητική Επίλυση Εξισώσεων</a:t>
            </a:r>
          </a:p>
        </p:txBody>
      </p:sp>
      <p:sp>
        <p:nvSpPr>
          <p:cNvPr id="3" name="Subtitle 2"/>
          <p:cNvSpPr>
            <a:spLocks noGrp="1"/>
          </p:cNvSpPr>
          <p:nvPr>
            <p:ph type="subTitle" idx="1"/>
          </p:nvPr>
        </p:nvSpPr>
        <p:spPr/>
        <p:txBody>
          <a:bodyPr/>
          <a:lstStyle/>
          <a:p>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4406904" cy="1162050"/>
          </a:xfrm>
        </p:spPr>
        <p:txBody>
          <a:bodyPr anchor="t" anchorCtr="0">
            <a:normAutofit/>
          </a:bodyPr>
          <a:lstStyle/>
          <a:p>
            <a:r>
              <a:rPr lang="el-GR" dirty="0"/>
              <a:t>Γραφικές μέθοδοι εντοπισμού και απομόνωσης των λύσεων</a:t>
            </a:r>
          </a:p>
        </p:txBody>
      </p:sp>
      <p:sp>
        <p:nvSpPr>
          <p:cNvPr id="9" name="8 - Θέση κειμένου"/>
          <p:cNvSpPr>
            <a:spLocks noGrp="1"/>
          </p:cNvSpPr>
          <p:nvPr>
            <p:ph type="body" sz="half" idx="2"/>
          </p:nvPr>
        </p:nvSpPr>
        <p:spPr>
          <a:xfrm>
            <a:off x="457200" y="1165194"/>
            <a:ext cx="5137164" cy="4965768"/>
          </a:xfrm>
        </p:spPr>
        <p:txBody>
          <a:bodyPr>
            <a:noAutofit/>
          </a:bodyPr>
          <a:lstStyle/>
          <a:p>
            <a:r>
              <a:rPr lang="el-GR" sz="1600" b="1" dirty="0"/>
              <a:t>Παράδειγμα</a:t>
            </a:r>
          </a:p>
          <a:p>
            <a:r>
              <a:rPr lang="el-GR" sz="1600" dirty="0"/>
              <a:t>Στο σχήμα (</a:t>
            </a:r>
            <a:r>
              <a:rPr lang="en-US" sz="1600" dirty="0"/>
              <a:t>a</a:t>
            </a:r>
            <a:r>
              <a:rPr lang="el-GR" sz="1600" dirty="0"/>
              <a:t>) φαίνεται το γράφημα της συνάρτησης</a:t>
            </a:r>
          </a:p>
          <a:p>
            <a:pPr>
              <a:spcBef>
                <a:spcPts val="3000"/>
              </a:spcBef>
            </a:pPr>
            <a:r>
              <a:rPr lang="el-GR" sz="1600" dirty="0"/>
              <a:t>Στο σχήμα (</a:t>
            </a:r>
            <a:r>
              <a:rPr lang="en-US" sz="1600" dirty="0"/>
              <a:t>b</a:t>
            </a:r>
            <a:r>
              <a:rPr lang="el-GR" sz="1600" dirty="0"/>
              <a:t>) φαίνονται οι </a:t>
            </a:r>
            <a:r>
              <a:rPr lang="el-GR" sz="1600" dirty="0" err="1"/>
              <a:t>τετμημένες</a:t>
            </a:r>
            <a:r>
              <a:rPr lang="el-GR" sz="1600" dirty="0"/>
              <a:t>     των σημείων τομής των γραφημάτων των συναρτήσεων</a:t>
            </a:r>
          </a:p>
          <a:p>
            <a:pPr>
              <a:spcBef>
                <a:spcPts val="3000"/>
              </a:spcBef>
            </a:pPr>
            <a:r>
              <a:rPr lang="el-GR" sz="1600" dirty="0"/>
              <a:t>Στο σχήμα 5.2(</a:t>
            </a:r>
            <a:r>
              <a:rPr lang="en-US" sz="1600" dirty="0"/>
              <a:t>a</a:t>
            </a:r>
            <a:r>
              <a:rPr lang="el-GR" sz="1600" dirty="0"/>
              <a:t>)</a:t>
            </a:r>
            <a:r>
              <a:rPr lang="en-US" sz="1600" dirty="0"/>
              <a:t> </a:t>
            </a:r>
            <a:r>
              <a:rPr lang="el-GR" sz="1600" dirty="0"/>
              <a:t>εντοπίζεται η λύση              η οποία εντοπίζεται και στο σχήμα 5.2(</a:t>
            </a:r>
            <a:r>
              <a:rPr lang="en-US" sz="1600" dirty="0"/>
              <a:t>b</a:t>
            </a:r>
            <a:r>
              <a:rPr lang="el-GR" sz="1600" dirty="0"/>
              <a:t>). </a:t>
            </a:r>
          </a:p>
          <a:p>
            <a:pPr>
              <a:spcBef>
                <a:spcPts val="1000"/>
              </a:spcBef>
            </a:pPr>
            <a:r>
              <a:rPr lang="el-GR" sz="1600" dirty="0"/>
              <a:t>Όμως με το σχήμα 5.2(</a:t>
            </a:r>
            <a:r>
              <a:rPr lang="en-US" sz="1600" dirty="0"/>
              <a:t>b</a:t>
            </a:r>
            <a:r>
              <a:rPr lang="el-GR" sz="1600" dirty="0"/>
              <a:t>) εντοπίζονται και απομονώνονται ευκολότερα οι υπόλοιπες λύσεις:</a:t>
            </a:r>
          </a:p>
          <a:p>
            <a:pPr lvl="1">
              <a:buFont typeface="Courier New" pitchFamily="49" charset="0"/>
              <a:buChar char="o"/>
            </a:pPr>
            <a:r>
              <a:rPr lang="el-GR" sz="1600" dirty="0"/>
              <a:t>Η       βρίσκεται μεταξύ του      και του </a:t>
            </a:r>
          </a:p>
          <a:p>
            <a:pPr lvl="1">
              <a:buFont typeface="Courier New" pitchFamily="49" charset="0"/>
              <a:buChar char="o"/>
            </a:pPr>
            <a:r>
              <a:rPr lang="el-GR" sz="1600" dirty="0"/>
              <a:t>Η       είναι λίγο μεγαλύτερη από το </a:t>
            </a:r>
          </a:p>
          <a:p>
            <a:pPr lvl="1">
              <a:buFont typeface="Courier New" pitchFamily="49" charset="0"/>
              <a:buChar char="o"/>
            </a:pPr>
            <a:r>
              <a:rPr lang="el-GR" sz="1600" dirty="0"/>
              <a:t>Η       είναι λίγο μικρότερη από το </a:t>
            </a:r>
          </a:p>
          <a:p>
            <a:pPr marL="4763" lvl="1">
              <a:spcBef>
                <a:spcPts val="1000"/>
              </a:spcBef>
            </a:pPr>
            <a:r>
              <a:rPr lang="el-GR" sz="1600" dirty="0"/>
              <a:t>Γενικά συμπεραίνουμε την ύπαρξη άπειρου πλήθους θετικών λύσεων οι οποίες είναι σχεδόν ομοιόμορφα κατανεμημένες στο θετικό </a:t>
            </a:r>
            <a:r>
              <a:rPr lang="el-GR" sz="1600" dirty="0" err="1"/>
              <a:t>ημιάξονα</a:t>
            </a:r>
            <a:r>
              <a:rPr lang="el-GR" sz="1600" dirty="0"/>
              <a:t> και οι οποίες μπορούν να προσεγγιστούν από τις τιμές                        για</a:t>
            </a:r>
          </a:p>
        </p:txBody>
      </p:sp>
      <p:pic>
        <p:nvPicPr>
          <p:cNvPr id="187396" name="Picture 4"/>
          <p:cNvPicPr>
            <a:picLocks noChangeAspect="1" noChangeArrowheads="1"/>
          </p:cNvPicPr>
          <p:nvPr/>
        </p:nvPicPr>
        <p:blipFill rotWithShape="1">
          <a:blip r:embed="rId3" cstate="print"/>
          <a:srcRect t="1597" b="8841"/>
          <a:stretch/>
        </p:blipFill>
        <p:spPr bwMode="auto">
          <a:xfrm>
            <a:off x="5664541" y="764704"/>
            <a:ext cx="3155931" cy="2844316"/>
          </a:xfrm>
          <a:prstGeom prst="rect">
            <a:avLst/>
          </a:prstGeom>
          <a:noFill/>
          <a:ln>
            <a:noFill/>
          </a:ln>
        </p:spPr>
      </p:pic>
      <p:pic>
        <p:nvPicPr>
          <p:cNvPr id="187397" name="Picture 5"/>
          <p:cNvPicPr>
            <a:picLocks noChangeAspect="1" noChangeArrowheads="1"/>
          </p:cNvPicPr>
          <p:nvPr/>
        </p:nvPicPr>
        <p:blipFill rotWithShape="1">
          <a:blip r:embed="rId4" cstate="print"/>
          <a:srcRect t="2139" b="16080"/>
          <a:stretch/>
        </p:blipFill>
        <p:spPr bwMode="auto">
          <a:xfrm>
            <a:off x="5664541" y="3573016"/>
            <a:ext cx="3318986" cy="2628292"/>
          </a:xfrm>
          <a:prstGeom prst="rect">
            <a:avLst/>
          </a:prstGeom>
          <a:noFill/>
          <a:ln>
            <a:noFill/>
          </a:ln>
        </p:spPr>
      </p:pic>
      <p:graphicFrame>
        <p:nvGraphicFramePr>
          <p:cNvPr id="187398" name="Object 6"/>
          <p:cNvGraphicFramePr>
            <a:graphicFrameLocks noChangeAspect="1"/>
          </p:cNvGraphicFramePr>
          <p:nvPr/>
        </p:nvGraphicFramePr>
        <p:xfrm>
          <a:off x="519057" y="1712913"/>
          <a:ext cx="1673225" cy="331787"/>
        </p:xfrm>
        <a:graphic>
          <a:graphicData uri="http://schemas.openxmlformats.org/presentationml/2006/ole">
            <mc:AlternateContent xmlns:mc="http://schemas.openxmlformats.org/markup-compatibility/2006">
              <mc:Choice xmlns:v="urn:schemas-microsoft-com:vml" Requires="v">
                <p:oleObj name="Equation" r:id="rId5" imgW="1282680" imgH="253800" progId="Equation.DSMT4">
                  <p:embed/>
                </p:oleObj>
              </mc:Choice>
              <mc:Fallback>
                <p:oleObj name="Equation" r:id="rId5" imgW="1282680" imgH="25380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057" y="1712913"/>
                        <a:ext cx="1673225"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7399" name="Object 7"/>
          <p:cNvGraphicFramePr>
            <a:graphicFrameLocks noChangeAspect="1"/>
          </p:cNvGraphicFramePr>
          <p:nvPr/>
        </p:nvGraphicFramePr>
        <p:xfrm>
          <a:off x="3805227" y="2184912"/>
          <a:ext cx="147637" cy="163513"/>
        </p:xfrm>
        <a:graphic>
          <a:graphicData uri="http://schemas.openxmlformats.org/presentationml/2006/ole">
            <mc:AlternateContent xmlns:mc="http://schemas.openxmlformats.org/markup-compatibility/2006">
              <mc:Choice xmlns:v="urn:schemas-microsoft-com:vml" Requires="v">
                <p:oleObj name="Equation" r:id="rId7" imgW="114120" imgH="126720" progId="Equation.DSMT4">
                  <p:embed/>
                </p:oleObj>
              </mc:Choice>
              <mc:Fallback>
                <p:oleObj name="Equation" r:id="rId7" imgW="114120" imgH="126720" progId="Equation.DSMT4">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05227" y="2184912"/>
                        <a:ext cx="147637" cy="16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7400" name="Object 8"/>
          <p:cNvGraphicFramePr>
            <a:graphicFrameLocks noChangeAspect="1"/>
          </p:cNvGraphicFramePr>
          <p:nvPr>
            <p:extLst>
              <p:ext uri="{D42A27DB-BD31-4B8C-83A1-F6EECF244321}">
                <p14:modId xmlns:p14="http://schemas.microsoft.com/office/powerpoint/2010/main" val="3746220326"/>
              </p:ext>
            </p:extLst>
          </p:nvPr>
        </p:nvGraphicFramePr>
        <p:xfrm>
          <a:off x="4077072" y="2344738"/>
          <a:ext cx="1143000" cy="331787"/>
        </p:xfrm>
        <a:graphic>
          <a:graphicData uri="http://schemas.openxmlformats.org/presentationml/2006/ole">
            <mc:AlternateContent xmlns:mc="http://schemas.openxmlformats.org/markup-compatibility/2006">
              <mc:Choice xmlns:v="urn:schemas-microsoft-com:vml" Requires="v">
                <p:oleObj name="Equation" r:id="rId9" imgW="876240" imgH="253800" progId="Equation.DSMT4">
                  <p:embed/>
                </p:oleObj>
              </mc:Choice>
              <mc:Fallback>
                <p:oleObj name="Equation" r:id="rId9" imgW="876240" imgH="253800" progId="Equation.DSMT4">
                  <p:embed/>
                  <p:pic>
                    <p:nvPicPr>
                      <p:cNvPr id="0" name="Picture 8"/>
                      <p:cNvPicPr>
                        <a:picLocks noChangeAspect="1" noChangeArrowheads="1"/>
                      </p:cNvPicPr>
                      <p:nvPr/>
                    </p:nvPicPr>
                    <p:blipFill>
                      <a:blip r:embed="rId10"/>
                      <a:srcRect/>
                      <a:stretch>
                        <a:fillRect/>
                      </a:stretch>
                    </p:blipFill>
                    <p:spPr bwMode="auto">
                      <a:xfrm>
                        <a:off x="4077072" y="2344738"/>
                        <a:ext cx="1143000"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7401" name="Object 9"/>
          <p:cNvGraphicFramePr>
            <a:graphicFrameLocks noChangeAspect="1"/>
          </p:cNvGraphicFramePr>
          <p:nvPr/>
        </p:nvGraphicFramePr>
        <p:xfrm>
          <a:off x="3600444" y="2988198"/>
          <a:ext cx="533400" cy="300038"/>
        </p:xfrm>
        <a:graphic>
          <a:graphicData uri="http://schemas.openxmlformats.org/presentationml/2006/ole">
            <mc:AlternateContent xmlns:mc="http://schemas.openxmlformats.org/markup-compatibility/2006">
              <mc:Choice xmlns:v="urn:schemas-microsoft-com:vml" Requires="v">
                <p:oleObj name="Equation" r:id="rId11" imgW="406080" imgH="228600" progId="Equation.DSMT4">
                  <p:embed/>
                </p:oleObj>
              </mc:Choice>
              <mc:Fallback>
                <p:oleObj name="Equation" r:id="rId11" imgW="406080" imgH="228600" progId="Equation.DSMT4">
                  <p:embed/>
                  <p:pic>
                    <p:nvPicPr>
                      <p:cNvPr id="0"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00444" y="2988198"/>
                        <a:ext cx="533400"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7402" name="Object 10"/>
          <p:cNvGraphicFramePr>
            <a:graphicFrameLocks noChangeAspect="1"/>
          </p:cNvGraphicFramePr>
          <p:nvPr/>
        </p:nvGraphicFramePr>
        <p:xfrm>
          <a:off x="1333062" y="4120101"/>
          <a:ext cx="184150" cy="301625"/>
        </p:xfrm>
        <a:graphic>
          <a:graphicData uri="http://schemas.openxmlformats.org/presentationml/2006/ole">
            <mc:AlternateContent xmlns:mc="http://schemas.openxmlformats.org/markup-compatibility/2006">
              <mc:Choice xmlns:v="urn:schemas-microsoft-com:vml" Requires="v">
                <p:oleObj name="Equation" r:id="rId13" imgW="139680" imgH="228600" progId="Equation.DSMT4">
                  <p:embed/>
                </p:oleObj>
              </mc:Choice>
              <mc:Fallback>
                <p:oleObj name="Equation" r:id="rId13" imgW="139680" imgH="228600" progId="Equation.DSMT4">
                  <p:embed/>
                  <p:pic>
                    <p:nvPicPr>
                      <p:cNvPr id="0"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33062" y="4120101"/>
                        <a:ext cx="18415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7403" name="Object 11"/>
          <p:cNvGraphicFramePr>
            <a:graphicFrameLocks noChangeAspect="1"/>
          </p:cNvGraphicFramePr>
          <p:nvPr/>
        </p:nvGraphicFramePr>
        <p:xfrm>
          <a:off x="3417519" y="4145325"/>
          <a:ext cx="165100" cy="230188"/>
        </p:xfrm>
        <a:graphic>
          <a:graphicData uri="http://schemas.openxmlformats.org/presentationml/2006/ole">
            <mc:AlternateContent xmlns:mc="http://schemas.openxmlformats.org/markup-compatibility/2006">
              <mc:Choice xmlns:v="urn:schemas-microsoft-com:vml" Requires="v">
                <p:oleObj name="Equation" r:id="rId15" imgW="126720" imgH="177480" progId="Equation.DSMT4">
                  <p:embed/>
                </p:oleObj>
              </mc:Choice>
              <mc:Fallback>
                <p:oleObj name="Equation" r:id="rId15" imgW="126720" imgH="177480" progId="Equation.DSMT4">
                  <p:embed/>
                  <p:pic>
                    <p:nvPicPr>
                      <p:cNvPr id="0" name="Picture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17519" y="4145325"/>
                        <a:ext cx="165100"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7404" name="Object 12"/>
          <p:cNvGraphicFramePr>
            <a:graphicFrameLocks noChangeAspect="1"/>
          </p:cNvGraphicFramePr>
          <p:nvPr/>
        </p:nvGraphicFramePr>
        <p:xfrm>
          <a:off x="4268607" y="4120101"/>
          <a:ext cx="414337" cy="282575"/>
        </p:xfrm>
        <a:graphic>
          <a:graphicData uri="http://schemas.openxmlformats.org/presentationml/2006/ole">
            <mc:AlternateContent xmlns:mc="http://schemas.openxmlformats.org/markup-compatibility/2006">
              <mc:Choice xmlns:v="urn:schemas-microsoft-com:vml" Requires="v">
                <p:oleObj name="Equation" r:id="rId17" imgW="317160" imgH="215640" progId="Equation.DSMT4">
                  <p:embed/>
                </p:oleObj>
              </mc:Choice>
              <mc:Fallback>
                <p:oleObj name="Equation" r:id="rId17" imgW="317160" imgH="215640" progId="Equation.DSMT4">
                  <p:embed/>
                  <p:pic>
                    <p:nvPicPr>
                      <p:cNvPr id="0" name="Picture 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268607" y="4120101"/>
                        <a:ext cx="414337"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7405" name="Object 13"/>
          <p:cNvGraphicFramePr>
            <a:graphicFrameLocks noChangeAspect="1"/>
          </p:cNvGraphicFramePr>
          <p:nvPr/>
        </p:nvGraphicFramePr>
        <p:xfrm>
          <a:off x="1334693" y="4414838"/>
          <a:ext cx="184150" cy="301625"/>
        </p:xfrm>
        <a:graphic>
          <a:graphicData uri="http://schemas.openxmlformats.org/presentationml/2006/ole">
            <mc:AlternateContent xmlns:mc="http://schemas.openxmlformats.org/markup-compatibility/2006">
              <mc:Choice xmlns:v="urn:schemas-microsoft-com:vml" Requires="v">
                <p:oleObj name="Equation" r:id="rId19" imgW="139680" imgH="228600" progId="Equation.DSMT4">
                  <p:embed/>
                </p:oleObj>
              </mc:Choice>
              <mc:Fallback>
                <p:oleObj name="Equation" r:id="rId19" imgW="139680" imgH="228600" progId="Equation.DSMT4">
                  <p:embed/>
                  <p:pic>
                    <p:nvPicPr>
                      <p:cNvPr id="0" name="Picture 1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334693" y="4414838"/>
                        <a:ext cx="18415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7406" name="Object 14"/>
          <p:cNvGraphicFramePr>
            <a:graphicFrameLocks noChangeAspect="1"/>
          </p:cNvGraphicFramePr>
          <p:nvPr/>
        </p:nvGraphicFramePr>
        <p:xfrm>
          <a:off x="4060818" y="4426140"/>
          <a:ext cx="528637" cy="280987"/>
        </p:xfrm>
        <a:graphic>
          <a:graphicData uri="http://schemas.openxmlformats.org/presentationml/2006/ole">
            <mc:AlternateContent xmlns:mc="http://schemas.openxmlformats.org/markup-compatibility/2006">
              <mc:Choice xmlns:v="urn:schemas-microsoft-com:vml" Requires="v">
                <p:oleObj name="Equation" r:id="rId21" imgW="406080" imgH="215640" progId="Equation.DSMT4">
                  <p:embed/>
                </p:oleObj>
              </mc:Choice>
              <mc:Fallback>
                <p:oleObj name="Equation" r:id="rId21" imgW="406080" imgH="215640" progId="Equation.DSMT4">
                  <p:embed/>
                  <p:pic>
                    <p:nvPicPr>
                      <p:cNvPr id="0" name="Picture 1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060818" y="4426140"/>
                        <a:ext cx="528637"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7407" name="Object 15"/>
          <p:cNvGraphicFramePr>
            <a:graphicFrameLocks noChangeAspect="1"/>
          </p:cNvGraphicFramePr>
          <p:nvPr/>
        </p:nvGraphicFramePr>
        <p:xfrm>
          <a:off x="1334693" y="4706938"/>
          <a:ext cx="184150" cy="301625"/>
        </p:xfrm>
        <a:graphic>
          <a:graphicData uri="http://schemas.openxmlformats.org/presentationml/2006/ole">
            <mc:AlternateContent xmlns:mc="http://schemas.openxmlformats.org/markup-compatibility/2006">
              <mc:Choice xmlns:v="urn:schemas-microsoft-com:vml" Requires="v">
                <p:oleObj name="Equation" r:id="rId23" imgW="139680" imgH="228600" progId="Equation.DSMT4">
                  <p:embed/>
                </p:oleObj>
              </mc:Choice>
              <mc:Fallback>
                <p:oleObj name="Equation" r:id="rId23" imgW="139680" imgH="228600" progId="Equation.DSMT4">
                  <p:embed/>
                  <p:pic>
                    <p:nvPicPr>
                      <p:cNvPr id="0" name="Picture 1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334693" y="4706938"/>
                        <a:ext cx="18415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7408" name="Object 16"/>
          <p:cNvGraphicFramePr>
            <a:graphicFrameLocks noChangeAspect="1"/>
          </p:cNvGraphicFramePr>
          <p:nvPr/>
        </p:nvGraphicFramePr>
        <p:xfrm>
          <a:off x="3914766" y="4718244"/>
          <a:ext cx="528638" cy="280988"/>
        </p:xfrm>
        <a:graphic>
          <a:graphicData uri="http://schemas.openxmlformats.org/presentationml/2006/ole">
            <mc:AlternateContent xmlns:mc="http://schemas.openxmlformats.org/markup-compatibility/2006">
              <mc:Choice xmlns:v="urn:schemas-microsoft-com:vml" Requires="v">
                <p:oleObj name="Equation" r:id="rId25" imgW="406080" imgH="215640" progId="Equation.DSMT4">
                  <p:embed/>
                </p:oleObj>
              </mc:Choice>
              <mc:Fallback>
                <p:oleObj name="Equation" r:id="rId25" imgW="406080" imgH="215640" progId="Equation.DSMT4">
                  <p:embed/>
                  <p:pic>
                    <p:nvPicPr>
                      <p:cNvPr id="0" name="Picture 1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914766" y="4718244"/>
                        <a:ext cx="528638"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7409" name="Object 17"/>
          <p:cNvGraphicFramePr>
            <a:graphicFrameLocks noChangeAspect="1"/>
          </p:cNvGraphicFramePr>
          <p:nvPr/>
        </p:nvGraphicFramePr>
        <p:xfrm>
          <a:off x="3221019" y="5810956"/>
          <a:ext cx="1011237" cy="331788"/>
        </p:xfrm>
        <a:graphic>
          <a:graphicData uri="http://schemas.openxmlformats.org/presentationml/2006/ole">
            <mc:AlternateContent xmlns:mc="http://schemas.openxmlformats.org/markup-compatibility/2006">
              <mc:Choice xmlns:v="urn:schemas-microsoft-com:vml" Requires="v">
                <p:oleObj name="Equation" r:id="rId27" imgW="774360" imgH="253800" progId="Equation.DSMT4">
                  <p:embed/>
                </p:oleObj>
              </mc:Choice>
              <mc:Fallback>
                <p:oleObj name="Equation" r:id="rId27" imgW="774360" imgH="253800" progId="Equation.DSMT4">
                  <p:embed/>
                  <p:pic>
                    <p:nvPicPr>
                      <p:cNvPr id="0" name="Picture 17"/>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221019" y="5810956"/>
                        <a:ext cx="1011237"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7410" name="Object 18"/>
          <p:cNvGraphicFramePr>
            <a:graphicFrameLocks noChangeAspect="1"/>
          </p:cNvGraphicFramePr>
          <p:nvPr/>
        </p:nvGraphicFramePr>
        <p:xfrm>
          <a:off x="4610113" y="5850147"/>
          <a:ext cx="911225" cy="249238"/>
        </p:xfrm>
        <a:graphic>
          <a:graphicData uri="http://schemas.openxmlformats.org/presentationml/2006/ole">
            <mc:AlternateContent xmlns:mc="http://schemas.openxmlformats.org/markup-compatibility/2006">
              <mc:Choice xmlns:v="urn:schemas-microsoft-com:vml" Requires="v">
                <p:oleObj name="Equation" r:id="rId29" imgW="698400" imgH="190440" progId="Equation.DSMT4">
                  <p:embed/>
                </p:oleObj>
              </mc:Choice>
              <mc:Fallback>
                <p:oleObj name="Equation" r:id="rId29" imgW="698400" imgH="190440" progId="Equation.DSMT4">
                  <p:embed/>
                  <p:pic>
                    <p:nvPicPr>
                      <p:cNvPr id="0" name="Picture 18"/>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610113" y="5850147"/>
                        <a:ext cx="911225" cy="24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7411" name="Object 19"/>
          <p:cNvGraphicFramePr>
            <a:graphicFrameLocks noChangeAspect="1"/>
          </p:cNvGraphicFramePr>
          <p:nvPr/>
        </p:nvGraphicFramePr>
        <p:xfrm>
          <a:off x="508000" y="2587625"/>
          <a:ext cx="1438275" cy="330200"/>
        </p:xfrm>
        <a:graphic>
          <a:graphicData uri="http://schemas.openxmlformats.org/presentationml/2006/ole">
            <mc:AlternateContent xmlns:mc="http://schemas.openxmlformats.org/markup-compatibility/2006">
              <mc:Choice xmlns:v="urn:schemas-microsoft-com:vml" Requires="v">
                <p:oleObj name="Equation" r:id="rId31" imgW="1104840" imgH="253800" progId="Equation.DSMT4">
                  <p:embed/>
                </p:oleObj>
              </mc:Choice>
              <mc:Fallback>
                <p:oleObj name="Equation" r:id="rId31" imgW="1104840" imgH="253800" progId="Equation.DSMT4">
                  <p:embed/>
                  <p:pic>
                    <p:nvPicPr>
                      <p:cNvPr id="0" name="Picture 19"/>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08000" y="2587625"/>
                        <a:ext cx="1438275"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extBox 2"/>
          <p:cNvSpPr txBox="1"/>
          <p:nvPr/>
        </p:nvSpPr>
        <p:spPr>
          <a:xfrm>
            <a:off x="8544997" y="3298689"/>
            <a:ext cx="381789" cy="276999"/>
          </a:xfrm>
          <a:prstGeom prst="rect">
            <a:avLst/>
          </a:prstGeom>
          <a:noFill/>
        </p:spPr>
        <p:txBody>
          <a:bodyPr wrap="square" rtlCol="0">
            <a:spAutoFit/>
          </a:bodyPr>
          <a:lstStyle/>
          <a:p>
            <a:r>
              <a:rPr lang="el-GR" sz="1200" dirty="0"/>
              <a:t>(</a:t>
            </a:r>
            <a:r>
              <a:rPr lang="en-US" sz="1200" dirty="0"/>
              <a:t>a</a:t>
            </a:r>
            <a:r>
              <a:rPr lang="el-GR" sz="1200" dirty="0"/>
              <a:t>)</a:t>
            </a:r>
          </a:p>
        </p:txBody>
      </p:sp>
      <p:sp>
        <p:nvSpPr>
          <p:cNvPr id="21" name="TextBox 20"/>
          <p:cNvSpPr txBox="1"/>
          <p:nvPr/>
        </p:nvSpPr>
        <p:spPr>
          <a:xfrm>
            <a:off x="8544997" y="5921836"/>
            <a:ext cx="381789" cy="276999"/>
          </a:xfrm>
          <a:prstGeom prst="rect">
            <a:avLst/>
          </a:prstGeom>
          <a:noFill/>
        </p:spPr>
        <p:txBody>
          <a:bodyPr wrap="square" rtlCol="0">
            <a:spAutoFit/>
          </a:bodyPr>
          <a:lstStyle/>
          <a:p>
            <a:r>
              <a:rPr lang="el-GR" sz="1200" dirty="0"/>
              <a:t>(</a:t>
            </a:r>
            <a:r>
              <a:rPr lang="en-US" sz="1200" dirty="0"/>
              <a:t>b</a:t>
            </a:r>
            <a:r>
              <a:rPr lang="el-GR" sz="1200" dirty="0"/>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Αναλυτικές μέθοδοι εντοπισμού και απομόνωσης</a:t>
            </a:r>
          </a:p>
        </p:txBody>
      </p:sp>
      <p:sp>
        <p:nvSpPr>
          <p:cNvPr id="3" name="2 - Θέση περιεχομένου"/>
          <p:cNvSpPr>
            <a:spLocks noGrp="1"/>
          </p:cNvSpPr>
          <p:nvPr>
            <p:ph idx="1"/>
          </p:nvPr>
        </p:nvSpPr>
        <p:spPr>
          <a:xfrm>
            <a:off x="457200" y="1420784"/>
            <a:ext cx="8229600" cy="4748400"/>
          </a:xfrm>
        </p:spPr>
        <p:txBody>
          <a:bodyPr>
            <a:normAutofit/>
          </a:bodyPr>
          <a:lstStyle/>
          <a:p>
            <a:r>
              <a:rPr lang="el-GR" sz="2200" dirty="0"/>
              <a:t>Ένα απλό κριτήριο για την ύπαρξη μίας λύσης της εξίσωσης            στο διάστημα              όταν η συνάρτηση      είναι συνεχής στο διάστημα              είναι:</a:t>
            </a:r>
          </a:p>
          <a:p>
            <a:endParaRPr lang="el-GR" sz="2200" dirty="0"/>
          </a:p>
          <a:p>
            <a:endParaRPr lang="el-GR" sz="2200" dirty="0"/>
          </a:p>
          <a:p>
            <a:pPr>
              <a:buNone/>
            </a:pPr>
            <a:r>
              <a:rPr lang="el-GR" sz="2200" dirty="0"/>
              <a:t>	όπου η </a:t>
            </a:r>
            <a:r>
              <a:rPr lang="en-US" sz="2200" dirty="0" err="1"/>
              <a:t>sgn</a:t>
            </a:r>
            <a:r>
              <a:rPr lang="en-US" sz="2200" dirty="0"/>
              <a:t> </a:t>
            </a:r>
            <a:r>
              <a:rPr lang="el-GR" sz="2200" dirty="0"/>
              <a:t>είναι η συνάρτηση </a:t>
            </a:r>
            <a:r>
              <a:rPr lang="el-GR" sz="2200" dirty="0" err="1"/>
              <a:t>προσήμου</a:t>
            </a:r>
            <a:r>
              <a:rPr lang="el-GR" sz="2200" dirty="0"/>
              <a:t>.</a:t>
            </a:r>
          </a:p>
          <a:p>
            <a:pPr>
              <a:spcBef>
                <a:spcPts val="1200"/>
              </a:spcBef>
              <a:buNone/>
            </a:pPr>
            <a:r>
              <a:rPr lang="el-GR" sz="2200" dirty="0"/>
              <a:t>	Αυτό το κριτήριο είναι γνωστό ως το </a:t>
            </a:r>
            <a:r>
              <a:rPr lang="el-GR" sz="2200" b="1" dirty="0"/>
              <a:t>κριτήριο ύπαρξης ριζών του </a:t>
            </a:r>
            <a:r>
              <a:rPr lang="en-US" sz="2200" b="1" dirty="0"/>
              <a:t>Bolzano</a:t>
            </a:r>
            <a:r>
              <a:rPr lang="el-GR" sz="2200" dirty="0"/>
              <a:t>.</a:t>
            </a:r>
            <a:endParaRPr lang="el-GR" sz="2200" b="1" dirty="0"/>
          </a:p>
          <a:p>
            <a:pPr>
              <a:spcBef>
                <a:spcPts val="1800"/>
              </a:spcBef>
            </a:pPr>
            <a:r>
              <a:rPr lang="el-GR" sz="2200" dirty="0"/>
              <a:t>Όταν το κριτήριο αυτό ικανοποιείται και η συνάρτηση            είναι συνεχής, τότε η εξίσωση                  έχει τουλάχιστον μία λύση στο διάστημα </a:t>
            </a:r>
          </a:p>
        </p:txBody>
      </p:sp>
      <p:graphicFrame>
        <p:nvGraphicFramePr>
          <p:cNvPr id="160769" name="Object 1"/>
          <p:cNvGraphicFramePr>
            <a:graphicFrameLocks noChangeAspect="1"/>
          </p:cNvGraphicFramePr>
          <p:nvPr/>
        </p:nvGraphicFramePr>
        <p:xfrm>
          <a:off x="7697845" y="1420785"/>
          <a:ext cx="1073150" cy="457200"/>
        </p:xfrm>
        <a:graphic>
          <a:graphicData uri="http://schemas.openxmlformats.org/presentationml/2006/ole">
            <mc:AlternateContent xmlns:mc="http://schemas.openxmlformats.org/markup-compatibility/2006">
              <mc:Choice xmlns:v="urn:schemas-microsoft-com:vml" Requires="v">
                <p:oleObj name="Equation" r:id="rId3" imgW="596880" imgH="253800" progId="Equation.DSMT4">
                  <p:embed/>
                </p:oleObj>
              </mc:Choice>
              <mc:Fallback>
                <p:oleObj name="Equation" r:id="rId3" imgW="596880" imgH="2538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7845" y="1420785"/>
                        <a:ext cx="1073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0770" name="Object 2"/>
          <p:cNvGraphicFramePr>
            <a:graphicFrameLocks noChangeAspect="1"/>
          </p:cNvGraphicFramePr>
          <p:nvPr/>
        </p:nvGraphicFramePr>
        <p:xfrm>
          <a:off x="2490788" y="1749425"/>
          <a:ext cx="823912" cy="458788"/>
        </p:xfrm>
        <a:graphic>
          <a:graphicData uri="http://schemas.openxmlformats.org/presentationml/2006/ole">
            <mc:AlternateContent xmlns:mc="http://schemas.openxmlformats.org/markup-compatibility/2006">
              <mc:Choice xmlns:v="urn:schemas-microsoft-com:vml" Requires="v">
                <p:oleObj name="Equation" r:id="rId5" imgW="457200" imgH="253800" progId="Equation.DSMT4">
                  <p:embed/>
                </p:oleObj>
              </mc:Choice>
              <mc:Fallback>
                <p:oleObj name="Equation" r:id="rId5" imgW="457200" imgH="2538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0788" y="1749425"/>
                        <a:ext cx="823912"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0771" name="Object 3"/>
          <p:cNvGraphicFramePr>
            <a:graphicFrameLocks noChangeAspect="1"/>
          </p:cNvGraphicFramePr>
          <p:nvPr/>
        </p:nvGraphicFramePr>
        <p:xfrm>
          <a:off x="5499117" y="1808493"/>
          <a:ext cx="277812" cy="371475"/>
        </p:xfrm>
        <a:graphic>
          <a:graphicData uri="http://schemas.openxmlformats.org/presentationml/2006/ole">
            <mc:AlternateContent xmlns:mc="http://schemas.openxmlformats.org/markup-compatibility/2006">
              <mc:Choice xmlns:v="urn:schemas-microsoft-com:vml" Requires="v">
                <p:oleObj name="Equation" r:id="rId7" imgW="152280" imgH="203040" progId="Equation.DSMT4">
                  <p:embed/>
                </p:oleObj>
              </mc:Choice>
              <mc:Fallback>
                <p:oleObj name="Equation" r:id="rId7" imgW="152280" imgH="20304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99117" y="1808493"/>
                        <a:ext cx="277812"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0772" name="Object 4"/>
          <p:cNvGraphicFramePr>
            <a:graphicFrameLocks noChangeAspect="1"/>
          </p:cNvGraphicFramePr>
          <p:nvPr/>
        </p:nvGraphicFramePr>
        <p:xfrm>
          <a:off x="2052603" y="2097951"/>
          <a:ext cx="777875" cy="457200"/>
        </p:xfrm>
        <a:graphic>
          <a:graphicData uri="http://schemas.openxmlformats.org/presentationml/2006/ole">
            <mc:AlternateContent xmlns:mc="http://schemas.openxmlformats.org/markup-compatibility/2006">
              <mc:Choice xmlns:v="urn:schemas-microsoft-com:vml" Requires="v">
                <p:oleObj name="Equation" r:id="rId9" imgW="431640" imgH="253800" progId="Equation.DSMT4">
                  <p:embed/>
                </p:oleObj>
              </mc:Choice>
              <mc:Fallback>
                <p:oleObj name="Equation" r:id="rId9" imgW="431640" imgH="25380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52603" y="2097951"/>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0773" name="Object 5"/>
          <p:cNvGraphicFramePr>
            <a:graphicFrameLocks noChangeAspect="1"/>
          </p:cNvGraphicFramePr>
          <p:nvPr/>
        </p:nvGraphicFramePr>
        <p:xfrm>
          <a:off x="2160588" y="2698740"/>
          <a:ext cx="4822825" cy="457200"/>
        </p:xfrm>
        <a:graphic>
          <a:graphicData uri="http://schemas.openxmlformats.org/presentationml/2006/ole">
            <mc:AlternateContent xmlns:mc="http://schemas.openxmlformats.org/markup-compatibility/2006">
              <mc:Choice xmlns:v="urn:schemas-microsoft-com:vml" Requires="v">
                <p:oleObj name="Equation" r:id="rId11" imgW="2679480" imgH="253800" progId="Equation.DSMT4">
                  <p:embed/>
                </p:oleObj>
              </mc:Choice>
              <mc:Fallback>
                <p:oleObj name="Equation" r:id="rId11" imgW="2679480" imgH="253800" progId="Equation.DSMT4">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60588" y="2698740"/>
                        <a:ext cx="4822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0774" name="Object 6"/>
          <p:cNvGraphicFramePr>
            <a:graphicFrameLocks noChangeAspect="1"/>
          </p:cNvGraphicFramePr>
          <p:nvPr/>
        </p:nvGraphicFramePr>
        <p:xfrm>
          <a:off x="7061419" y="4689499"/>
          <a:ext cx="661988" cy="455612"/>
        </p:xfrm>
        <a:graphic>
          <a:graphicData uri="http://schemas.openxmlformats.org/presentationml/2006/ole">
            <mc:AlternateContent xmlns:mc="http://schemas.openxmlformats.org/markup-compatibility/2006">
              <mc:Choice xmlns:v="urn:schemas-microsoft-com:vml" Requires="v">
                <p:oleObj name="Equation" r:id="rId13" imgW="368280" imgH="253800" progId="Equation.DSMT4">
                  <p:embed/>
                </p:oleObj>
              </mc:Choice>
              <mc:Fallback>
                <p:oleObj name="Equation" r:id="rId13" imgW="368280" imgH="253800" progId="Equation.DSMT4">
                  <p:embed/>
                  <p:pic>
                    <p:nvPicPr>
                      <p:cNvPr id="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61419" y="4689499"/>
                        <a:ext cx="661988"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0775" name="Object 7"/>
          <p:cNvGraphicFramePr>
            <a:graphicFrameLocks noChangeAspect="1"/>
          </p:cNvGraphicFramePr>
          <p:nvPr/>
        </p:nvGraphicFramePr>
        <p:xfrm>
          <a:off x="3706639" y="5041752"/>
          <a:ext cx="1073150" cy="457200"/>
        </p:xfrm>
        <a:graphic>
          <a:graphicData uri="http://schemas.openxmlformats.org/presentationml/2006/ole">
            <mc:AlternateContent xmlns:mc="http://schemas.openxmlformats.org/markup-compatibility/2006">
              <mc:Choice xmlns:v="urn:schemas-microsoft-com:vml" Requires="v">
                <p:oleObj name="Equation" r:id="rId15" imgW="596880" imgH="253800" progId="Equation.DSMT4">
                  <p:embed/>
                </p:oleObj>
              </mc:Choice>
              <mc:Fallback>
                <p:oleObj name="Equation" r:id="rId15" imgW="596880" imgH="253800" progId="Equation.DSMT4">
                  <p:embed/>
                  <p:pic>
                    <p:nvPicPr>
                      <p:cNvPr id="0"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06639" y="5041752"/>
                        <a:ext cx="1073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0776" name="Object 8"/>
          <p:cNvGraphicFramePr>
            <a:graphicFrameLocks noChangeAspect="1"/>
          </p:cNvGraphicFramePr>
          <p:nvPr/>
        </p:nvGraphicFramePr>
        <p:xfrm>
          <a:off x="2041501" y="5365077"/>
          <a:ext cx="777875" cy="457200"/>
        </p:xfrm>
        <a:graphic>
          <a:graphicData uri="http://schemas.openxmlformats.org/presentationml/2006/ole">
            <mc:AlternateContent xmlns:mc="http://schemas.openxmlformats.org/markup-compatibility/2006">
              <mc:Choice xmlns:v="urn:schemas-microsoft-com:vml" Requires="v">
                <p:oleObj name="Equation" r:id="rId17" imgW="431640" imgH="253800" progId="Equation.DSMT4">
                  <p:embed/>
                </p:oleObj>
              </mc:Choice>
              <mc:Fallback>
                <p:oleObj name="Equation" r:id="rId17" imgW="431640" imgH="253800" progId="Equation.DSMT4">
                  <p:embed/>
                  <p:pic>
                    <p:nvPicPr>
                      <p:cNvPr id="0" name="Picture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041501" y="5365077"/>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a:xfrm>
            <a:off x="457200" y="122400"/>
            <a:ext cx="8229600" cy="1143000"/>
          </a:xfrm>
        </p:spPr>
        <p:txBody>
          <a:bodyPr>
            <a:normAutofit fontScale="90000"/>
          </a:bodyPr>
          <a:lstStyle/>
          <a:p>
            <a:r>
              <a:rPr lang="el-GR" dirty="0"/>
              <a:t>Αναλυτικές μέθοδοι εντοπισμού και απομόνωσης</a:t>
            </a:r>
          </a:p>
        </p:txBody>
      </p:sp>
      <p:sp>
        <p:nvSpPr>
          <p:cNvPr id="7" name="6 - Θέση περιεχομένου"/>
          <p:cNvSpPr>
            <a:spLocks noGrp="1"/>
          </p:cNvSpPr>
          <p:nvPr>
            <p:ph idx="1"/>
          </p:nvPr>
        </p:nvSpPr>
        <p:spPr>
          <a:xfrm>
            <a:off x="457200" y="4367049"/>
            <a:ext cx="8229600" cy="1681307"/>
          </a:xfrm>
        </p:spPr>
        <p:txBody>
          <a:bodyPr>
            <a:noAutofit/>
          </a:bodyPr>
          <a:lstStyle/>
          <a:p>
            <a:pPr>
              <a:buNone/>
            </a:pPr>
            <a:r>
              <a:rPr lang="el-GR" sz="1600" b="1" dirty="0"/>
              <a:t>Παράδειγμα </a:t>
            </a:r>
            <a:r>
              <a:rPr lang="el-GR" sz="1600" dirty="0"/>
              <a:t> </a:t>
            </a:r>
          </a:p>
          <a:p>
            <a:pPr marL="0" indent="0">
              <a:lnSpc>
                <a:spcPct val="120000"/>
              </a:lnSpc>
              <a:buNone/>
            </a:pPr>
            <a:r>
              <a:rPr lang="el-GR" sz="1600" dirty="0"/>
              <a:t>Στο σχήμα </a:t>
            </a:r>
            <a:r>
              <a:rPr lang="en-US" sz="1600" dirty="0"/>
              <a:t>(a)</a:t>
            </a:r>
            <a:r>
              <a:rPr lang="el-GR" sz="1600" dirty="0"/>
              <a:t> φαίνεται ότι το κριτήριο του </a:t>
            </a:r>
            <a:r>
              <a:rPr lang="en-US" sz="1600" dirty="0"/>
              <a:t>Bolzano </a:t>
            </a:r>
            <a:r>
              <a:rPr lang="el-GR" sz="1600" dirty="0"/>
              <a:t>ικανοποιείται, αφού                   και                  </a:t>
            </a:r>
            <a:r>
              <a:rPr lang="el-GR" sz="1600" dirty="0" err="1"/>
              <a:t>και</a:t>
            </a:r>
            <a:r>
              <a:rPr lang="el-GR" sz="1600" dirty="0"/>
              <a:t> ότι υπάρχουν περιττού πλήθους λύσεις στο διάστημα </a:t>
            </a:r>
          </a:p>
          <a:p>
            <a:pPr marL="0" indent="0">
              <a:lnSpc>
                <a:spcPct val="120000"/>
              </a:lnSpc>
              <a:buNone/>
            </a:pPr>
            <a:r>
              <a:rPr lang="el-GR" sz="1600" dirty="0"/>
              <a:t>Στο σχήμα (</a:t>
            </a:r>
            <a:r>
              <a:rPr lang="en-US" sz="1600" dirty="0"/>
              <a:t>b</a:t>
            </a:r>
            <a:r>
              <a:rPr lang="el-GR" sz="1600" dirty="0"/>
              <a:t>)</a:t>
            </a:r>
            <a:r>
              <a:rPr lang="en-US" sz="1600" dirty="0"/>
              <a:t> </a:t>
            </a:r>
            <a:r>
              <a:rPr lang="el-GR" sz="1600" dirty="0"/>
              <a:t>φαίνεται ότι, ενώ το κριτήριο του </a:t>
            </a:r>
            <a:r>
              <a:rPr lang="en-US" sz="1600" dirty="0"/>
              <a:t>Bolzano</a:t>
            </a:r>
            <a:r>
              <a:rPr lang="el-GR" sz="1600" dirty="0"/>
              <a:t> ικανοποιείται, αφού                   και                      όμως δεν υπάρχει λύση στο διάστημα               το οποίο οφείλεται στο γεγονός ότι η συνάρτηση                    </a:t>
            </a:r>
            <a:r>
              <a:rPr lang="el-GR" sz="1600" dirty="0">
                <a:solidFill>
                  <a:schemeClr val="bg1"/>
                </a:solidFill>
              </a:rPr>
              <a:t>.</a:t>
            </a:r>
            <a:r>
              <a:rPr lang="el-GR" sz="1600" dirty="0"/>
              <a:t>          δεν είναι συνεχής.</a:t>
            </a:r>
          </a:p>
        </p:txBody>
      </p:sp>
      <p:pic>
        <p:nvPicPr>
          <p:cNvPr id="188418" name="Picture 2"/>
          <p:cNvPicPr>
            <a:picLocks noChangeAspect="1" noChangeArrowheads="1"/>
          </p:cNvPicPr>
          <p:nvPr/>
        </p:nvPicPr>
        <p:blipFill rotWithShape="1">
          <a:blip r:embed="rId3" cstate="print"/>
          <a:srcRect b="12421"/>
          <a:stretch/>
        </p:blipFill>
        <p:spPr bwMode="auto">
          <a:xfrm>
            <a:off x="1711313" y="1384273"/>
            <a:ext cx="5721374" cy="2728804"/>
          </a:xfrm>
          <a:prstGeom prst="rect">
            <a:avLst/>
          </a:prstGeom>
          <a:noFill/>
          <a:ln>
            <a:noFill/>
          </a:ln>
        </p:spPr>
      </p:pic>
      <p:graphicFrame>
        <p:nvGraphicFramePr>
          <p:cNvPr id="188419" name="Object 3"/>
          <p:cNvGraphicFramePr>
            <a:graphicFrameLocks noChangeAspect="1"/>
          </p:cNvGraphicFramePr>
          <p:nvPr/>
        </p:nvGraphicFramePr>
        <p:xfrm>
          <a:off x="6543702" y="4693020"/>
          <a:ext cx="777875" cy="331787"/>
        </p:xfrm>
        <a:graphic>
          <a:graphicData uri="http://schemas.openxmlformats.org/presentationml/2006/ole">
            <mc:AlternateContent xmlns:mc="http://schemas.openxmlformats.org/markup-compatibility/2006">
              <mc:Choice xmlns:v="urn:schemas-microsoft-com:vml" Requires="v">
                <p:oleObj name="Equation" r:id="rId4" imgW="596880" imgH="253800" progId="Equation.DSMT4">
                  <p:embed/>
                </p:oleObj>
              </mc:Choice>
              <mc:Fallback>
                <p:oleObj name="Equation" r:id="rId4" imgW="59688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3702" y="4693020"/>
                        <a:ext cx="777875"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8420" name="Object 4"/>
          <p:cNvGraphicFramePr>
            <a:graphicFrameLocks noChangeAspect="1"/>
          </p:cNvGraphicFramePr>
          <p:nvPr/>
        </p:nvGraphicFramePr>
        <p:xfrm>
          <a:off x="7675605" y="4704309"/>
          <a:ext cx="809625" cy="330200"/>
        </p:xfrm>
        <a:graphic>
          <a:graphicData uri="http://schemas.openxmlformats.org/presentationml/2006/ole">
            <mc:AlternateContent xmlns:mc="http://schemas.openxmlformats.org/markup-compatibility/2006">
              <mc:Choice xmlns:v="urn:schemas-microsoft-com:vml" Requires="v">
                <p:oleObj name="Equation" r:id="rId6" imgW="622080" imgH="253800" progId="Equation.DSMT4">
                  <p:embed/>
                </p:oleObj>
              </mc:Choice>
              <mc:Fallback>
                <p:oleObj name="Equation" r:id="rId6" imgW="622080" imgH="253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75605" y="4704309"/>
                        <a:ext cx="809625"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8421" name="Object 5"/>
          <p:cNvGraphicFramePr>
            <a:graphicFrameLocks noChangeAspect="1"/>
          </p:cNvGraphicFramePr>
          <p:nvPr/>
        </p:nvGraphicFramePr>
        <p:xfrm>
          <a:off x="5338773" y="4987770"/>
          <a:ext cx="561975" cy="330200"/>
        </p:xfrm>
        <a:graphic>
          <a:graphicData uri="http://schemas.openxmlformats.org/presentationml/2006/ole">
            <mc:AlternateContent xmlns:mc="http://schemas.openxmlformats.org/markup-compatibility/2006">
              <mc:Choice xmlns:v="urn:schemas-microsoft-com:vml" Requires="v">
                <p:oleObj name="Equation" r:id="rId8" imgW="431640" imgH="253800" progId="Equation.DSMT4">
                  <p:embed/>
                </p:oleObj>
              </mc:Choice>
              <mc:Fallback>
                <p:oleObj name="Equation" r:id="rId8" imgW="431640" imgH="253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8773" y="4987770"/>
                        <a:ext cx="561975"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8422" name="Object 6"/>
          <p:cNvGraphicFramePr>
            <a:graphicFrameLocks noChangeAspect="1"/>
          </p:cNvGraphicFramePr>
          <p:nvPr/>
        </p:nvGraphicFramePr>
        <p:xfrm>
          <a:off x="6962113" y="5347608"/>
          <a:ext cx="777875" cy="331788"/>
        </p:xfrm>
        <a:graphic>
          <a:graphicData uri="http://schemas.openxmlformats.org/presentationml/2006/ole">
            <mc:AlternateContent xmlns:mc="http://schemas.openxmlformats.org/markup-compatibility/2006">
              <mc:Choice xmlns:v="urn:schemas-microsoft-com:vml" Requires="v">
                <p:oleObj name="Equation" r:id="rId10" imgW="596880" imgH="253800" progId="Equation.DSMT4">
                  <p:embed/>
                </p:oleObj>
              </mc:Choice>
              <mc:Fallback>
                <p:oleObj name="Equation" r:id="rId10" imgW="596880" imgH="253800" progId="Equation.DSMT4">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2113" y="5347608"/>
                        <a:ext cx="777875"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8423" name="Object 7"/>
          <p:cNvGraphicFramePr>
            <a:graphicFrameLocks noChangeAspect="1"/>
          </p:cNvGraphicFramePr>
          <p:nvPr/>
        </p:nvGraphicFramePr>
        <p:xfrm>
          <a:off x="8077248" y="5341584"/>
          <a:ext cx="809625" cy="330200"/>
        </p:xfrm>
        <a:graphic>
          <a:graphicData uri="http://schemas.openxmlformats.org/presentationml/2006/ole">
            <mc:AlternateContent xmlns:mc="http://schemas.openxmlformats.org/markup-compatibility/2006">
              <mc:Choice xmlns:v="urn:schemas-microsoft-com:vml" Requires="v">
                <p:oleObj name="Equation" r:id="rId11" imgW="622080" imgH="253800" progId="Equation.DSMT4">
                  <p:embed/>
                </p:oleObj>
              </mc:Choice>
              <mc:Fallback>
                <p:oleObj name="Equation" r:id="rId11" imgW="622080" imgH="253800" progId="Equation.DSMT4">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77248" y="5341584"/>
                        <a:ext cx="809625"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8424" name="Object 8"/>
          <p:cNvGraphicFramePr>
            <a:graphicFrameLocks noChangeAspect="1"/>
          </p:cNvGraphicFramePr>
          <p:nvPr/>
        </p:nvGraphicFramePr>
        <p:xfrm>
          <a:off x="3768714" y="5619750"/>
          <a:ext cx="596900" cy="331787"/>
        </p:xfrm>
        <a:graphic>
          <a:graphicData uri="http://schemas.openxmlformats.org/presentationml/2006/ole">
            <mc:AlternateContent xmlns:mc="http://schemas.openxmlformats.org/markup-compatibility/2006">
              <mc:Choice xmlns:v="urn:schemas-microsoft-com:vml" Requires="v">
                <p:oleObj name="Equation" r:id="rId12" imgW="457200" imgH="253800" progId="Equation.DSMT4">
                  <p:embed/>
                </p:oleObj>
              </mc:Choice>
              <mc:Fallback>
                <p:oleObj name="Equation" r:id="rId12" imgW="457200" imgH="25380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68714" y="5619750"/>
                        <a:ext cx="596900"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8425" name="Object 9"/>
          <p:cNvGraphicFramePr>
            <a:graphicFrameLocks noChangeAspect="1"/>
          </p:cNvGraphicFramePr>
          <p:nvPr/>
        </p:nvGraphicFramePr>
        <p:xfrm>
          <a:off x="514301" y="5910301"/>
          <a:ext cx="479425" cy="330200"/>
        </p:xfrm>
        <a:graphic>
          <a:graphicData uri="http://schemas.openxmlformats.org/presentationml/2006/ole">
            <mc:AlternateContent xmlns:mc="http://schemas.openxmlformats.org/markup-compatibility/2006">
              <mc:Choice xmlns:v="urn:schemas-microsoft-com:vml" Requires="v">
                <p:oleObj name="Equation" r:id="rId14" imgW="368280" imgH="253800" progId="Equation.DSMT4">
                  <p:embed/>
                </p:oleObj>
              </mc:Choice>
              <mc:Fallback>
                <p:oleObj name="Equation" r:id="rId14" imgW="368280" imgH="253800" progId="Equation.DSMT4">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4301" y="5910301"/>
                        <a:ext cx="479425"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TextBox 11"/>
          <p:cNvSpPr txBox="1"/>
          <p:nvPr/>
        </p:nvSpPr>
        <p:spPr>
          <a:xfrm>
            <a:off x="3983825" y="3836015"/>
            <a:ext cx="381789" cy="276999"/>
          </a:xfrm>
          <a:prstGeom prst="rect">
            <a:avLst/>
          </a:prstGeom>
          <a:noFill/>
        </p:spPr>
        <p:txBody>
          <a:bodyPr wrap="square" rtlCol="0">
            <a:spAutoFit/>
          </a:bodyPr>
          <a:lstStyle/>
          <a:p>
            <a:r>
              <a:rPr lang="el-GR" sz="1200" dirty="0"/>
              <a:t>(</a:t>
            </a:r>
            <a:r>
              <a:rPr lang="en-US" sz="1200" dirty="0"/>
              <a:t>a</a:t>
            </a:r>
            <a:r>
              <a:rPr lang="el-GR" sz="1200" dirty="0"/>
              <a:t>)</a:t>
            </a:r>
          </a:p>
        </p:txBody>
      </p:sp>
      <p:sp>
        <p:nvSpPr>
          <p:cNvPr id="13" name="TextBox 12"/>
          <p:cNvSpPr txBox="1"/>
          <p:nvPr/>
        </p:nvSpPr>
        <p:spPr>
          <a:xfrm>
            <a:off x="7050898" y="3858979"/>
            <a:ext cx="381789" cy="276999"/>
          </a:xfrm>
          <a:prstGeom prst="rect">
            <a:avLst/>
          </a:prstGeom>
          <a:noFill/>
        </p:spPr>
        <p:txBody>
          <a:bodyPr wrap="square" rtlCol="0">
            <a:spAutoFit/>
          </a:bodyPr>
          <a:lstStyle/>
          <a:p>
            <a:r>
              <a:rPr lang="el-GR" sz="1200" dirty="0"/>
              <a:t>(</a:t>
            </a:r>
            <a:r>
              <a:rPr lang="en-US" sz="1200" dirty="0"/>
              <a:t>b</a:t>
            </a:r>
            <a:r>
              <a:rPr lang="el-GR" sz="1200" dirty="0"/>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Αναλυτικές μέθοδοι εντοπισμού και απομόνωσης</a:t>
            </a:r>
          </a:p>
        </p:txBody>
      </p:sp>
      <p:sp>
        <p:nvSpPr>
          <p:cNvPr id="3" name="2 - Θέση περιεχομένου"/>
          <p:cNvSpPr>
            <a:spLocks noGrp="1"/>
          </p:cNvSpPr>
          <p:nvPr>
            <p:ph idx="1"/>
          </p:nvPr>
        </p:nvSpPr>
        <p:spPr/>
        <p:txBody>
          <a:bodyPr>
            <a:normAutofit/>
          </a:bodyPr>
          <a:lstStyle/>
          <a:p>
            <a:pPr>
              <a:buNone/>
            </a:pPr>
            <a:r>
              <a:rPr lang="el-GR" sz="2200" b="1" dirty="0"/>
              <a:t>Παρατηρήσεις</a:t>
            </a:r>
          </a:p>
          <a:p>
            <a:pPr>
              <a:spcBef>
                <a:spcPts val="1800"/>
              </a:spcBef>
            </a:pPr>
            <a:r>
              <a:rPr lang="el-GR" sz="2200" dirty="0"/>
              <a:t>Στην περίπτωση που το κριτήριο του </a:t>
            </a:r>
            <a:r>
              <a:rPr lang="en-US" sz="2200" dirty="0"/>
              <a:t>Bolzano </a:t>
            </a:r>
            <a:r>
              <a:rPr lang="el-GR" sz="2200" dirty="0"/>
              <a:t>ικανοποιείται και η συνάρτηση            είναι συνεχής υπάρχουν περιττού πλήθους απλές λύσεις στο διάστημα               Όμως, όταν το κριτήριο δεν ικανοποιείται, δεν σημαίνει ότι δεν υπάρχει λύση στο αντίστοιχο διάστημα</a:t>
            </a:r>
          </a:p>
          <a:p>
            <a:pPr>
              <a:spcBef>
                <a:spcPts val="1800"/>
              </a:spcBef>
            </a:pPr>
            <a:r>
              <a:rPr lang="el-GR" sz="2200" dirty="0"/>
              <a:t>Αν η συνάρτηση             εκτός από συνεχής, είναι και γνήσια μονότονη στο διάστημα             και ισχύει το κριτήριο του </a:t>
            </a:r>
            <a:r>
              <a:rPr lang="en-US" sz="2200" dirty="0"/>
              <a:t>Bolzano</a:t>
            </a:r>
            <a:r>
              <a:rPr lang="el-GR" sz="2200" dirty="0"/>
              <a:t>, τότε θα υπάρχει μία και μόνο λύση     της εξίσωσης                   στο διάστημα               Έτσι, το διάστημα             αποτελεί ένα </a:t>
            </a:r>
            <a:r>
              <a:rPr lang="el-GR" sz="2200" b="1" dirty="0"/>
              <a:t>διάστημα απομόνωσης της λύσης </a:t>
            </a:r>
            <a:endParaRPr lang="el-GR" sz="2200" dirty="0"/>
          </a:p>
        </p:txBody>
      </p:sp>
      <p:graphicFrame>
        <p:nvGraphicFramePr>
          <p:cNvPr id="158721" name="Object 1"/>
          <p:cNvGraphicFramePr>
            <a:graphicFrameLocks noChangeAspect="1"/>
          </p:cNvGraphicFramePr>
          <p:nvPr>
            <p:extLst>
              <p:ext uri="{D42A27DB-BD31-4B8C-83A1-F6EECF244321}">
                <p14:modId xmlns:p14="http://schemas.microsoft.com/office/powerpoint/2010/main" val="1421348827"/>
              </p:ext>
            </p:extLst>
          </p:nvPr>
        </p:nvGraphicFramePr>
        <p:xfrm>
          <a:off x="2217062" y="2333610"/>
          <a:ext cx="661988" cy="455613"/>
        </p:xfrm>
        <a:graphic>
          <a:graphicData uri="http://schemas.openxmlformats.org/presentationml/2006/ole">
            <mc:AlternateContent xmlns:mc="http://schemas.openxmlformats.org/markup-compatibility/2006">
              <mc:Choice xmlns:v="urn:schemas-microsoft-com:vml" Requires="v">
                <p:oleObj name="Equation" r:id="rId3" imgW="368280" imgH="253800" progId="Equation.DSMT4">
                  <p:embed/>
                </p:oleObj>
              </mc:Choice>
              <mc:Fallback>
                <p:oleObj name="Equation" r:id="rId3" imgW="368280" imgH="2538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7062" y="2333610"/>
                        <a:ext cx="6619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8722" name="Object 2"/>
          <p:cNvGraphicFramePr>
            <a:graphicFrameLocks noChangeAspect="1"/>
          </p:cNvGraphicFramePr>
          <p:nvPr/>
        </p:nvGraphicFramePr>
        <p:xfrm>
          <a:off x="3330558" y="2659581"/>
          <a:ext cx="777875" cy="457200"/>
        </p:xfrm>
        <a:graphic>
          <a:graphicData uri="http://schemas.openxmlformats.org/presentationml/2006/ole">
            <mc:AlternateContent xmlns:mc="http://schemas.openxmlformats.org/markup-compatibility/2006">
              <mc:Choice xmlns:v="urn:schemas-microsoft-com:vml" Requires="v">
                <p:oleObj name="Equation" r:id="rId5" imgW="431640" imgH="253800" progId="Equation.DSMT4">
                  <p:embed/>
                </p:oleObj>
              </mc:Choice>
              <mc:Fallback>
                <p:oleObj name="Equation" r:id="rId5" imgW="431640" imgH="2538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0558" y="2659581"/>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8724" name="Object 4"/>
          <p:cNvGraphicFramePr>
            <a:graphicFrameLocks noChangeAspect="1"/>
          </p:cNvGraphicFramePr>
          <p:nvPr/>
        </p:nvGraphicFramePr>
        <p:xfrm>
          <a:off x="2052603" y="3319461"/>
          <a:ext cx="777875" cy="457200"/>
        </p:xfrm>
        <a:graphic>
          <a:graphicData uri="http://schemas.openxmlformats.org/presentationml/2006/ole">
            <mc:AlternateContent xmlns:mc="http://schemas.openxmlformats.org/markup-compatibility/2006">
              <mc:Choice xmlns:v="urn:schemas-microsoft-com:vml" Requires="v">
                <p:oleObj name="Equation" r:id="rId7" imgW="431640" imgH="253800" progId="Equation.DSMT4">
                  <p:embed/>
                </p:oleObj>
              </mc:Choice>
              <mc:Fallback>
                <p:oleObj name="Equation" r:id="rId7" imgW="431640" imgH="2538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2603" y="3319461"/>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8725" name="Object 5"/>
          <p:cNvGraphicFramePr>
            <a:graphicFrameLocks noChangeAspect="1"/>
          </p:cNvGraphicFramePr>
          <p:nvPr/>
        </p:nvGraphicFramePr>
        <p:xfrm>
          <a:off x="2793986" y="3901023"/>
          <a:ext cx="755650" cy="458788"/>
        </p:xfrm>
        <a:graphic>
          <a:graphicData uri="http://schemas.openxmlformats.org/presentationml/2006/ole">
            <mc:AlternateContent xmlns:mc="http://schemas.openxmlformats.org/markup-compatibility/2006">
              <mc:Choice xmlns:v="urn:schemas-microsoft-com:vml" Requires="v">
                <p:oleObj name="Equation" r:id="rId8" imgW="419040" imgH="253800" progId="Equation.DSMT4">
                  <p:embed/>
                </p:oleObj>
              </mc:Choice>
              <mc:Fallback>
                <p:oleObj name="Equation" r:id="rId8" imgW="419040" imgH="253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93986" y="3901023"/>
                        <a:ext cx="75565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8726" name="Object 6"/>
          <p:cNvGraphicFramePr>
            <a:graphicFrameLocks noChangeAspect="1"/>
          </p:cNvGraphicFramePr>
          <p:nvPr/>
        </p:nvGraphicFramePr>
        <p:xfrm>
          <a:off x="3702047" y="4238283"/>
          <a:ext cx="687388" cy="458788"/>
        </p:xfrm>
        <a:graphic>
          <a:graphicData uri="http://schemas.openxmlformats.org/presentationml/2006/ole">
            <mc:AlternateContent xmlns:mc="http://schemas.openxmlformats.org/markup-compatibility/2006">
              <mc:Choice xmlns:v="urn:schemas-microsoft-com:vml" Requires="v">
                <p:oleObj name="Equation" r:id="rId10" imgW="380880" imgH="253800" progId="Equation.DSMT4">
                  <p:embed/>
                </p:oleObj>
              </mc:Choice>
              <mc:Fallback>
                <p:oleObj name="Equation" r:id="rId10" imgW="380880" imgH="2538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02047" y="4238283"/>
                        <a:ext cx="687388"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8727" name="Object 7"/>
          <p:cNvGraphicFramePr>
            <a:graphicFrameLocks noChangeAspect="1"/>
          </p:cNvGraphicFramePr>
          <p:nvPr/>
        </p:nvGraphicFramePr>
        <p:xfrm>
          <a:off x="4948245" y="4670621"/>
          <a:ext cx="207963" cy="230188"/>
        </p:xfrm>
        <a:graphic>
          <a:graphicData uri="http://schemas.openxmlformats.org/presentationml/2006/ole">
            <mc:AlternateContent xmlns:mc="http://schemas.openxmlformats.org/markup-compatibility/2006">
              <mc:Choice xmlns:v="urn:schemas-microsoft-com:vml" Requires="v">
                <p:oleObj name="Equation" r:id="rId12" imgW="114120" imgH="126720" progId="Equation.DSMT4">
                  <p:embed/>
                </p:oleObj>
              </mc:Choice>
              <mc:Fallback>
                <p:oleObj name="Equation" r:id="rId12" imgW="114120" imgH="12672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48245" y="4670621"/>
                        <a:ext cx="207963"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8728" name="Object 8"/>
          <p:cNvGraphicFramePr>
            <a:graphicFrameLocks noChangeAspect="1"/>
          </p:cNvGraphicFramePr>
          <p:nvPr/>
        </p:nvGraphicFramePr>
        <p:xfrm>
          <a:off x="6762780" y="4569546"/>
          <a:ext cx="1073150" cy="457200"/>
        </p:xfrm>
        <a:graphic>
          <a:graphicData uri="http://schemas.openxmlformats.org/presentationml/2006/ole">
            <mc:AlternateContent xmlns:mc="http://schemas.openxmlformats.org/markup-compatibility/2006">
              <mc:Choice xmlns:v="urn:schemas-microsoft-com:vml" Requires="v">
                <p:oleObj name="Equation" r:id="rId14" imgW="596880" imgH="253800" progId="Equation.DSMT4">
                  <p:embed/>
                </p:oleObj>
              </mc:Choice>
              <mc:Fallback>
                <p:oleObj name="Equation" r:id="rId14" imgW="596880" imgH="25380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62780" y="4569546"/>
                        <a:ext cx="1073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8729" name="Object 9"/>
          <p:cNvGraphicFramePr>
            <a:graphicFrameLocks noChangeAspect="1"/>
          </p:cNvGraphicFramePr>
          <p:nvPr/>
        </p:nvGraphicFramePr>
        <p:xfrm>
          <a:off x="2078014" y="4889520"/>
          <a:ext cx="777875" cy="457200"/>
        </p:xfrm>
        <a:graphic>
          <a:graphicData uri="http://schemas.openxmlformats.org/presentationml/2006/ole">
            <mc:AlternateContent xmlns:mc="http://schemas.openxmlformats.org/markup-compatibility/2006">
              <mc:Choice xmlns:v="urn:schemas-microsoft-com:vml" Requires="v">
                <p:oleObj name="Equation" r:id="rId16" imgW="431640" imgH="253800" progId="Equation.DSMT4">
                  <p:embed/>
                </p:oleObj>
              </mc:Choice>
              <mc:Fallback>
                <p:oleObj name="Equation" r:id="rId16" imgW="431640" imgH="253800" progId="Equation.DSMT4">
                  <p:embed/>
                  <p:pic>
                    <p:nvPicPr>
                      <p:cNvPr id="0"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078014" y="4889520"/>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8730" name="Object 10"/>
          <p:cNvGraphicFramePr>
            <a:graphicFrameLocks noChangeAspect="1"/>
          </p:cNvGraphicFramePr>
          <p:nvPr/>
        </p:nvGraphicFramePr>
        <p:xfrm>
          <a:off x="5028158" y="4889520"/>
          <a:ext cx="709612" cy="457200"/>
        </p:xfrm>
        <a:graphic>
          <a:graphicData uri="http://schemas.openxmlformats.org/presentationml/2006/ole">
            <mc:AlternateContent xmlns:mc="http://schemas.openxmlformats.org/markup-compatibility/2006">
              <mc:Choice xmlns:v="urn:schemas-microsoft-com:vml" Requires="v">
                <p:oleObj name="Equation" r:id="rId18" imgW="393480" imgH="253800" progId="Equation.DSMT4">
                  <p:embed/>
                </p:oleObj>
              </mc:Choice>
              <mc:Fallback>
                <p:oleObj name="Equation" r:id="rId18" imgW="393480" imgH="253800" progId="Equation.DSMT4">
                  <p:embed/>
                  <p:pic>
                    <p:nvPicPr>
                      <p:cNvPr id="0" name="Picture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028158" y="4889520"/>
                        <a:ext cx="709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8731" name="Object 11"/>
          <p:cNvGraphicFramePr>
            <a:graphicFrameLocks noChangeAspect="1"/>
          </p:cNvGraphicFramePr>
          <p:nvPr/>
        </p:nvGraphicFramePr>
        <p:xfrm>
          <a:off x="3695688" y="5347608"/>
          <a:ext cx="252413" cy="252413"/>
        </p:xfrm>
        <a:graphic>
          <a:graphicData uri="http://schemas.openxmlformats.org/presentationml/2006/ole">
            <mc:AlternateContent xmlns:mc="http://schemas.openxmlformats.org/markup-compatibility/2006">
              <mc:Choice xmlns:v="urn:schemas-microsoft-com:vml" Requires="v">
                <p:oleObj name="Equation" r:id="rId20" imgW="139680" imgH="139680" progId="Equation.DSMT4">
                  <p:embed/>
                </p:oleObj>
              </mc:Choice>
              <mc:Fallback>
                <p:oleObj name="Equation" r:id="rId20" imgW="139680" imgH="139680" progId="Equation.DSMT4">
                  <p:embed/>
                  <p:pic>
                    <p:nvPicPr>
                      <p:cNvPr id="0" name="Picture 1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695688" y="5347608"/>
                        <a:ext cx="252413"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Αναλυτικές μέθοδοι εντοπισμού και απομόνωσης</a:t>
            </a:r>
          </a:p>
        </p:txBody>
      </p:sp>
      <p:sp>
        <p:nvSpPr>
          <p:cNvPr id="3" name="2 - Θέση περιεχομένου"/>
          <p:cNvSpPr>
            <a:spLocks noGrp="1"/>
          </p:cNvSpPr>
          <p:nvPr>
            <p:ph idx="1"/>
          </p:nvPr>
        </p:nvSpPr>
        <p:spPr>
          <a:xfrm>
            <a:off x="457200" y="1420784"/>
            <a:ext cx="8229600" cy="4748400"/>
          </a:xfrm>
        </p:spPr>
        <p:txBody>
          <a:bodyPr>
            <a:normAutofit lnSpcReduction="10000"/>
          </a:bodyPr>
          <a:lstStyle/>
          <a:p>
            <a:pPr>
              <a:lnSpc>
                <a:spcPct val="110000"/>
              </a:lnSpc>
              <a:spcBef>
                <a:spcPts val="600"/>
              </a:spcBef>
            </a:pPr>
            <a:r>
              <a:rPr lang="el-GR" sz="2000" dirty="0"/>
              <a:t>Αντί του κριτηρίου του </a:t>
            </a:r>
            <a:r>
              <a:rPr lang="en-US" sz="2000" dirty="0"/>
              <a:t>Bolzano, </a:t>
            </a:r>
            <a:r>
              <a:rPr lang="el-GR" sz="2000" dirty="0"/>
              <a:t>μπορεί να χρησιμοποιηθεί η τιμή του </a:t>
            </a:r>
            <a:r>
              <a:rPr lang="el-GR" sz="2000" b="1" dirty="0" err="1"/>
              <a:t>τοπολογικού</a:t>
            </a:r>
            <a:r>
              <a:rPr lang="el-GR" sz="2000" b="1" dirty="0"/>
              <a:t> βαθμού της       στο μηδέν αναφορικά με το διάστημα</a:t>
            </a:r>
            <a:r>
              <a:rPr lang="el-GR" sz="2000" dirty="0"/>
              <a:t>               	   ο οποίος συμβολίζεται ως                                   και ορίζεται από την παρακάτω σχέση:</a:t>
            </a:r>
          </a:p>
          <a:p>
            <a:pPr>
              <a:lnSpc>
                <a:spcPct val="110000"/>
              </a:lnSpc>
              <a:spcBef>
                <a:spcPts val="3000"/>
              </a:spcBef>
            </a:pPr>
            <a:endParaRPr lang="el-GR" sz="2000" dirty="0"/>
          </a:p>
          <a:p>
            <a:pPr>
              <a:lnSpc>
                <a:spcPct val="110000"/>
              </a:lnSpc>
              <a:spcBef>
                <a:spcPts val="1600"/>
              </a:spcBef>
            </a:pPr>
            <a:r>
              <a:rPr lang="el-GR" sz="2000" dirty="0"/>
              <a:t>Αν η τιμή του </a:t>
            </a:r>
            <a:r>
              <a:rPr lang="el-GR" sz="2000" dirty="0" err="1"/>
              <a:t>τοπολογικού</a:t>
            </a:r>
            <a:r>
              <a:rPr lang="el-GR" sz="2000" dirty="0"/>
              <a:t> βαθμού είναι διάφορη του μηδενός, τότε υπάρχει τουλάχιστον μία λύση της                   στο διάστημα </a:t>
            </a:r>
          </a:p>
          <a:p>
            <a:pPr>
              <a:lnSpc>
                <a:spcPct val="110000"/>
              </a:lnSpc>
              <a:spcBef>
                <a:spcPts val="1600"/>
              </a:spcBef>
            </a:pPr>
            <a:r>
              <a:rPr lang="el-GR" sz="2000" dirty="0"/>
              <a:t>Αν ο </a:t>
            </a:r>
            <a:r>
              <a:rPr lang="el-GR" sz="2000" dirty="0" err="1"/>
              <a:t>τοπολογικός</a:t>
            </a:r>
            <a:r>
              <a:rPr lang="el-GR" sz="2000" dirty="0"/>
              <a:t> βαθμός είναι διάφορος του μηδενός, τότε το κριτήριο του </a:t>
            </a:r>
            <a:r>
              <a:rPr lang="en-US" sz="2000" dirty="0"/>
              <a:t>Bolzano</a:t>
            </a:r>
            <a:r>
              <a:rPr lang="el-GR" sz="2000" dirty="0"/>
              <a:t> ικανοποιείται.</a:t>
            </a:r>
          </a:p>
          <a:p>
            <a:pPr>
              <a:lnSpc>
                <a:spcPct val="110000"/>
              </a:lnSpc>
              <a:spcBef>
                <a:spcPts val="1600"/>
              </a:spcBef>
            </a:pPr>
            <a:r>
              <a:rPr lang="el-GR" sz="2000" dirty="0"/>
              <a:t>Η τιμή του </a:t>
            </a:r>
            <a:r>
              <a:rPr lang="el-GR" sz="2000" dirty="0" err="1"/>
              <a:t>τοπολογικού</a:t>
            </a:r>
            <a:r>
              <a:rPr lang="el-GR" sz="2000" dirty="0"/>
              <a:t> βαθμού δίνει επιπλέον πληροφορίες για τις λύσεις της                   στο διάστημα               που αφορούν στις τιμές της παραγώγου της      στις λύσεις.</a:t>
            </a:r>
          </a:p>
        </p:txBody>
      </p:sp>
      <p:graphicFrame>
        <p:nvGraphicFramePr>
          <p:cNvPr id="157697" name="Object 1"/>
          <p:cNvGraphicFramePr>
            <a:graphicFrameLocks noChangeAspect="1"/>
          </p:cNvGraphicFramePr>
          <p:nvPr/>
        </p:nvGraphicFramePr>
        <p:xfrm>
          <a:off x="3620016" y="1781686"/>
          <a:ext cx="247650" cy="330200"/>
        </p:xfrm>
        <a:graphic>
          <a:graphicData uri="http://schemas.openxmlformats.org/presentationml/2006/ole">
            <mc:AlternateContent xmlns:mc="http://schemas.openxmlformats.org/markup-compatibility/2006">
              <mc:Choice xmlns:v="urn:schemas-microsoft-com:vml" Requires="v">
                <p:oleObj name="Equation" r:id="rId3" imgW="152280" imgH="203040" progId="Equation.DSMT4">
                  <p:embed/>
                </p:oleObj>
              </mc:Choice>
              <mc:Fallback>
                <p:oleObj name="Equation" r:id="rId3" imgW="152280" imgH="20304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0016" y="1781686"/>
                        <a:ext cx="24765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7698" name="Object 2"/>
          <p:cNvGraphicFramePr>
            <a:graphicFrameLocks noChangeAspect="1"/>
          </p:cNvGraphicFramePr>
          <p:nvPr/>
        </p:nvGraphicFramePr>
        <p:xfrm>
          <a:off x="847674" y="2041506"/>
          <a:ext cx="741362" cy="412750"/>
        </p:xfrm>
        <a:graphic>
          <a:graphicData uri="http://schemas.openxmlformats.org/presentationml/2006/ole">
            <mc:AlternateContent xmlns:mc="http://schemas.openxmlformats.org/markup-compatibility/2006">
              <mc:Choice xmlns:v="urn:schemas-microsoft-com:vml" Requires="v">
                <p:oleObj name="Equation" r:id="rId5" imgW="457200" imgH="253800" progId="Equation.DSMT4">
                  <p:embed/>
                </p:oleObj>
              </mc:Choice>
              <mc:Fallback>
                <p:oleObj name="Equation" r:id="rId5" imgW="457200" imgH="2538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7674" y="2041506"/>
                        <a:ext cx="741362"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7699" name="Object 3"/>
          <p:cNvGraphicFramePr>
            <a:graphicFrameLocks noChangeAspect="1"/>
          </p:cNvGraphicFramePr>
          <p:nvPr/>
        </p:nvGraphicFramePr>
        <p:xfrm>
          <a:off x="4389435" y="2030236"/>
          <a:ext cx="1878013" cy="454025"/>
        </p:xfrm>
        <a:graphic>
          <a:graphicData uri="http://schemas.openxmlformats.org/presentationml/2006/ole">
            <mc:AlternateContent xmlns:mc="http://schemas.openxmlformats.org/markup-compatibility/2006">
              <mc:Choice xmlns:v="urn:schemas-microsoft-com:vml" Requires="v">
                <p:oleObj name="Equation" r:id="rId7" imgW="1155600" imgH="279360" progId="Equation.DSMT4">
                  <p:embed/>
                </p:oleObj>
              </mc:Choice>
              <mc:Fallback>
                <p:oleObj name="Equation" r:id="rId7" imgW="1155600" imgH="27936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89435" y="2030236"/>
                        <a:ext cx="187801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7700" name="Object 4"/>
          <p:cNvGraphicFramePr>
            <a:graphicFrameLocks noChangeAspect="1"/>
          </p:cNvGraphicFramePr>
          <p:nvPr/>
        </p:nvGraphicFramePr>
        <p:xfrm>
          <a:off x="2282825" y="2789238"/>
          <a:ext cx="4578350" cy="639762"/>
        </p:xfrm>
        <a:graphic>
          <a:graphicData uri="http://schemas.openxmlformats.org/presentationml/2006/ole">
            <mc:AlternateContent xmlns:mc="http://schemas.openxmlformats.org/markup-compatibility/2006">
              <mc:Choice xmlns:v="urn:schemas-microsoft-com:vml" Requires="v">
                <p:oleObj name="Equation" r:id="rId9" imgW="2819160" imgH="393480" progId="Equation.DSMT4">
                  <p:embed/>
                </p:oleObj>
              </mc:Choice>
              <mc:Fallback>
                <p:oleObj name="Equation" r:id="rId9" imgW="2819160" imgH="39348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2825" y="2789238"/>
                        <a:ext cx="457835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7703" name="Object 7"/>
          <p:cNvGraphicFramePr>
            <a:graphicFrameLocks noChangeAspect="1"/>
          </p:cNvGraphicFramePr>
          <p:nvPr/>
        </p:nvGraphicFramePr>
        <p:xfrm>
          <a:off x="4513275" y="3838928"/>
          <a:ext cx="971550" cy="414338"/>
        </p:xfrm>
        <a:graphic>
          <a:graphicData uri="http://schemas.openxmlformats.org/presentationml/2006/ole">
            <mc:AlternateContent xmlns:mc="http://schemas.openxmlformats.org/markup-compatibility/2006">
              <mc:Choice xmlns:v="urn:schemas-microsoft-com:vml" Requires="v">
                <p:oleObj name="Equation" r:id="rId11" imgW="596880" imgH="253800" progId="Equation.DSMT4">
                  <p:embed/>
                </p:oleObj>
              </mc:Choice>
              <mc:Fallback>
                <p:oleObj name="Equation" r:id="rId11" imgW="596880" imgH="25380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13275" y="3838928"/>
                        <a:ext cx="971550"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7704" name="Object 8"/>
          <p:cNvGraphicFramePr>
            <a:graphicFrameLocks noChangeAspect="1"/>
          </p:cNvGraphicFramePr>
          <p:nvPr/>
        </p:nvGraphicFramePr>
        <p:xfrm>
          <a:off x="6981858" y="3839281"/>
          <a:ext cx="704850" cy="414338"/>
        </p:xfrm>
        <a:graphic>
          <a:graphicData uri="http://schemas.openxmlformats.org/presentationml/2006/ole">
            <mc:AlternateContent xmlns:mc="http://schemas.openxmlformats.org/markup-compatibility/2006">
              <mc:Choice xmlns:v="urn:schemas-microsoft-com:vml" Requires="v">
                <p:oleObj name="Equation" r:id="rId13" imgW="431640" imgH="253800" progId="Equation.DSMT4">
                  <p:embed/>
                </p:oleObj>
              </mc:Choice>
              <mc:Fallback>
                <p:oleObj name="Equation" r:id="rId13" imgW="431640" imgH="25380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81858" y="3839281"/>
                        <a:ext cx="704850"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7706" name="Object 10"/>
          <p:cNvGraphicFramePr>
            <a:graphicFrameLocks noChangeAspect="1"/>
          </p:cNvGraphicFramePr>
          <p:nvPr/>
        </p:nvGraphicFramePr>
        <p:xfrm>
          <a:off x="2033037" y="5472323"/>
          <a:ext cx="971550" cy="414337"/>
        </p:xfrm>
        <a:graphic>
          <a:graphicData uri="http://schemas.openxmlformats.org/presentationml/2006/ole">
            <mc:AlternateContent xmlns:mc="http://schemas.openxmlformats.org/markup-compatibility/2006">
              <mc:Choice xmlns:v="urn:schemas-microsoft-com:vml" Requires="v">
                <p:oleObj name="Equation" r:id="rId15" imgW="596880" imgH="253800" progId="Equation.DSMT4">
                  <p:embed/>
                </p:oleObj>
              </mc:Choice>
              <mc:Fallback>
                <p:oleObj name="Equation" r:id="rId15" imgW="596880" imgH="253800" progId="Equation.DSMT4">
                  <p:embed/>
                  <p:pic>
                    <p:nvPicPr>
                      <p:cNvPr id="0"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33037" y="5472323"/>
                        <a:ext cx="971550"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7707" name="Object 11"/>
          <p:cNvGraphicFramePr>
            <a:graphicFrameLocks noChangeAspect="1"/>
          </p:cNvGraphicFramePr>
          <p:nvPr/>
        </p:nvGraphicFramePr>
        <p:xfrm>
          <a:off x="4557722" y="5471082"/>
          <a:ext cx="744538" cy="412750"/>
        </p:xfrm>
        <a:graphic>
          <a:graphicData uri="http://schemas.openxmlformats.org/presentationml/2006/ole">
            <mc:AlternateContent xmlns:mc="http://schemas.openxmlformats.org/markup-compatibility/2006">
              <mc:Choice xmlns:v="urn:schemas-microsoft-com:vml" Requires="v">
                <p:oleObj name="Equation" r:id="rId16" imgW="457200" imgH="253800" progId="Equation.DSMT4">
                  <p:embed/>
                </p:oleObj>
              </mc:Choice>
              <mc:Fallback>
                <p:oleObj name="Equation" r:id="rId16" imgW="457200" imgH="253800" progId="Equation.DSMT4">
                  <p:embed/>
                  <p:pic>
                    <p:nvPicPr>
                      <p:cNvPr id="0" name="Picture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557722" y="5471082"/>
                        <a:ext cx="744538"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7710" name="Object 14"/>
          <p:cNvGraphicFramePr>
            <a:graphicFrameLocks noChangeAspect="1"/>
          </p:cNvGraphicFramePr>
          <p:nvPr/>
        </p:nvGraphicFramePr>
        <p:xfrm>
          <a:off x="2577720" y="5824923"/>
          <a:ext cx="247650" cy="330200"/>
        </p:xfrm>
        <a:graphic>
          <a:graphicData uri="http://schemas.openxmlformats.org/presentationml/2006/ole">
            <mc:AlternateContent xmlns:mc="http://schemas.openxmlformats.org/markup-compatibility/2006">
              <mc:Choice xmlns:v="urn:schemas-microsoft-com:vml" Requires="v">
                <p:oleObj name="Equation" r:id="rId18" imgW="152280" imgH="203040" progId="Equation.DSMT4">
                  <p:embed/>
                </p:oleObj>
              </mc:Choice>
              <mc:Fallback>
                <p:oleObj name="Equation" r:id="rId18" imgW="152280" imgH="203040" progId="Equation.DSMT4">
                  <p:embed/>
                  <p:pic>
                    <p:nvPicPr>
                      <p:cNvPr id="0" name="Picture 1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577720" y="5824923"/>
                        <a:ext cx="24765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Αναλυτικές μέθοδοι εντοπισμού και απομόνωσης</a:t>
            </a:r>
          </a:p>
        </p:txBody>
      </p:sp>
      <p:sp>
        <p:nvSpPr>
          <p:cNvPr id="3" name="2 - Θέση περιεχομένου"/>
          <p:cNvSpPr>
            <a:spLocks noGrp="1"/>
          </p:cNvSpPr>
          <p:nvPr>
            <p:ph sz="half" idx="1"/>
          </p:nvPr>
        </p:nvSpPr>
        <p:spPr>
          <a:xfrm>
            <a:off x="457200" y="1422000"/>
            <a:ext cx="4038600" cy="4748400"/>
          </a:xfrm>
        </p:spPr>
        <p:txBody>
          <a:bodyPr>
            <a:normAutofit/>
          </a:bodyPr>
          <a:lstStyle/>
          <a:p>
            <a:pPr marL="0" indent="0">
              <a:buNone/>
            </a:pPr>
            <a:r>
              <a:rPr lang="el-GR" sz="2000" b="1" dirty="0"/>
              <a:t>Παράδειγμα</a:t>
            </a:r>
            <a:r>
              <a:rPr lang="el-GR" sz="2000" dirty="0"/>
              <a:t>  Όπως φαίνεται στο σχήμα, αν                                              το οποίο σημαίνει ότι                            	   τότε το πλήθος των λύσεων στις οποίες η παράγωγος είναι θετική υπερέχει κατά ένα του πλήθους των λύσεων στις οποίες η παράγωγος είναι αρνητική.</a:t>
            </a:r>
          </a:p>
        </p:txBody>
      </p:sp>
      <p:graphicFrame>
        <p:nvGraphicFramePr>
          <p:cNvPr id="156674" name="Object 2"/>
          <p:cNvGraphicFramePr>
            <a:graphicFrameLocks noChangeAspect="1"/>
          </p:cNvGraphicFramePr>
          <p:nvPr/>
        </p:nvGraphicFramePr>
        <p:xfrm>
          <a:off x="1676568" y="1724178"/>
          <a:ext cx="2286000" cy="457200"/>
        </p:xfrm>
        <a:graphic>
          <a:graphicData uri="http://schemas.openxmlformats.org/presentationml/2006/ole">
            <mc:AlternateContent xmlns:mc="http://schemas.openxmlformats.org/markup-compatibility/2006">
              <mc:Choice xmlns:v="urn:schemas-microsoft-com:vml" Requires="v">
                <p:oleObj name="Equation" r:id="rId3" imgW="1396800" imgH="279360" progId="Equation.DSMT4">
                  <p:embed/>
                </p:oleObj>
              </mc:Choice>
              <mc:Fallback>
                <p:oleObj name="Equation" r:id="rId3" imgW="1396800" imgH="2793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568" y="1724178"/>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6675" name="Object 3"/>
          <p:cNvGraphicFramePr>
            <a:graphicFrameLocks noChangeAspect="1"/>
          </p:cNvGraphicFramePr>
          <p:nvPr/>
        </p:nvGraphicFramePr>
        <p:xfrm>
          <a:off x="2855889" y="2041525"/>
          <a:ext cx="1408113" cy="414338"/>
        </p:xfrm>
        <a:graphic>
          <a:graphicData uri="http://schemas.openxmlformats.org/presentationml/2006/ole">
            <mc:AlternateContent xmlns:mc="http://schemas.openxmlformats.org/markup-compatibility/2006">
              <mc:Choice xmlns:v="urn:schemas-microsoft-com:vml" Requires="v">
                <p:oleObj name="Equation" r:id="rId5" imgW="863280" imgH="253800" progId="Equation.DSMT4">
                  <p:embed/>
                </p:oleObj>
              </mc:Choice>
              <mc:Fallback>
                <p:oleObj name="Equation" r:id="rId5" imgW="863280" imgH="253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5889" y="2041525"/>
                        <a:ext cx="1408113"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6676" name="Object 4"/>
          <p:cNvGraphicFramePr>
            <a:graphicFrameLocks noChangeAspect="1"/>
          </p:cNvGraphicFramePr>
          <p:nvPr/>
        </p:nvGraphicFramePr>
        <p:xfrm>
          <a:off x="519057" y="2356188"/>
          <a:ext cx="1036638" cy="414338"/>
        </p:xfrm>
        <a:graphic>
          <a:graphicData uri="http://schemas.openxmlformats.org/presentationml/2006/ole">
            <mc:AlternateContent xmlns:mc="http://schemas.openxmlformats.org/markup-compatibility/2006">
              <mc:Choice xmlns:v="urn:schemas-microsoft-com:vml" Requires="v">
                <p:oleObj name="Equation" r:id="rId7" imgW="634680" imgH="253800" progId="Equation.DSMT4">
                  <p:embed/>
                </p:oleObj>
              </mc:Choice>
              <mc:Fallback>
                <p:oleObj name="Equation" r:id="rId7" imgW="634680" imgH="2538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9057" y="2356188"/>
                        <a:ext cx="1036638"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 name="Picture 3"/>
          <p:cNvPicPr>
            <a:picLocks noChangeAspect="1"/>
          </p:cNvPicPr>
          <p:nvPr/>
        </p:nvPicPr>
        <p:blipFill rotWithShape="1">
          <a:blip r:embed="rId9"/>
          <a:srcRect r="20246"/>
          <a:stretch/>
        </p:blipFill>
        <p:spPr>
          <a:xfrm>
            <a:off x="4572000" y="1422000"/>
            <a:ext cx="4284476" cy="41529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Αναλυτικές μέθοδοι εντοπισμού και απομόνωσης</a:t>
            </a:r>
          </a:p>
        </p:txBody>
      </p:sp>
      <p:sp>
        <p:nvSpPr>
          <p:cNvPr id="3" name="2 - Θέση περιεχομένου"/>
          <p:cNvSpPr>
            <a:spLocks noGrp="1"/>
          </p:cNvSpPr>
          <p:nvPr>
            <p:ph idx="1"/>
          </p:nvPr>
        </p:nvSpPr>
        <p:spPr/>
        <p:txBody>
          <a:bodyPr>
            <a:normAutofit/>
          </a:bodyPr>
          <a:lstStyle/>
          <a:p>
            <a:pPr>
              <a:buNone/>
            </a:pPr>
            <a:r>
              <a:rPr lang="el-GR" sz="2200" b="1" dirty="0"/>
              <a:t>Παρατηρήσεις</a:t>
            </a:r>
          </a:p>
          <a:p>
            <a:pPr>
              <a:spcBef>
                <a:spcPts val="1800"/>
              </a:spcBef>
            </a:pPr>
            <a:r>
              <a:rPr lang="el-GR" sz="2200" dirty="0"/>
              <a:t>Το </a:t>
            </a:r>
            <a:r>
              <a:rPr lang="el-GR" sz="2200" b="1" dirty="0"/>
              <a:t>κριτήριο του </a:t>
            </a:r>
            <a:r>
              <a:rPr lang="en-US" sz="2200" b="1" dirty="0"/>
              <a:t>Bolzano</a:t>
            </a:r>
            <a:r>
              <a:rPr lang="el-GR" sz="2200" dirty="0"/>
              <a:t>, όπως και η </a:t>
            </a:r>
            <a:r>
              <a:rPr lang="el-GR" sz="2200" b="1" dirty="0"/>
              <a:t>μη μηδενική τιμή του </a:t>
            </a:r>
            <a:r>
              <a:rPr lang="el-GR" sz="2200" b="1" dirty="0" err="1"/>
              <a:t>τοπολογικού</a:t>
            </a:r>
            <a:r>
              <a:rPr lang="el-GR" sz="2200" b="1" dirty="0"/>
              <a:t> βαθμού</a:t>
            </a:r>
            <a:r>
              <a:rPr lang="el-GR" sz="2200" dirty="0"/>
              <a:t> απαντούν θετικά στην περίπτωση της ύπαρξης μίας λύσης, ενώ δεν μπορούν να απαντήσουν αρνητικά, δηλαδή να απαντήσουν στο αν δεν υπάρχει λύση σε ένα δεδομένο διάστημα.</a:t>
            </a:r>
          </a:p>
          <a:p>
            <a:pPr>
              <a:spcBef>
                <a:spcPts val="1800"/>
              </a:spcBef>
            </a:pPr>
            <a:r>
              <a:rPr lang="el-GR" sz="2200" dirty="0"/>
              <a:t>Οι τεχνικές της </a:t>
            </a:r>
            <a:r>
              <a:rPr lang="el-GR" sz="2200" b="1" dirty="0"/>
              <a:t>ανάλυσης διαστημάτων </a:t>
            </a:r>
            <a:r>
              <a:rPr lang="el-GR" sz="2200" dirty="0"/>
              <a:t>απαντούν στο ερώτημα αν δεν υπάρχει λύση σε ένα δεδομένο διάστημα. Όμως, δεν μπορούν να απαντήσουν θετικά στο αν υπάρχει λύση σε ένα δεδομένο διάστημα. Στην περίπτωση  αυτή υποδιαιρούν το διάστημα και χρησιμοποιούν επιπρόσθετα κριτήρια.</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Αναλυτικές μέθοδοι εντοπισμού και απομόνωσης</a:t>
            </a:r>
          </a:p>
        </p:txBody>
      </p:sp>
      <p:sp>
        <p:nvSpPr>
          <p:cNvPr id="3" name="2 - Θέση περιεχομένου"/>
          <p:cNvSpPr>
            <a:spLocks noGrp="1"/>
          </p:cNvSpPr>
          <p:nvPr>
            <p:ph idx="1"/>
          </p:nvPr>
        </p:nvSpPr>
        <p:spPr>
          <a:xfrm>
            <a:off x="457200" y="1420784"/>
            <a:ext cx="8229600" cy="4748400"/>
          </a:xfrm>
        </p:spPr>
        <p:txBody>
          <a:bodyPr>
            <a:normAutofit fontScale="85000" lnSpcReduction="20000"/>
          </a:bodyPr>
          <a:lstStyle/>
          <a:p>
            <a:pPr>
              <a:lnSpc>
                <a:spcPct val="120000"/>
              </a:lnSpc>
              <a:spcBef>
                <a:spcPts val="600"/>
              </a:spcBef>
              <a:buNone/>
            </a:pPr>
            <a:r>
              <a:rPr lang="el-GR" sz="2200" dirty="0"/>
              <a:t>	Ο παρακάτω τύπος βασίζεται στη θεωρία του </a:t>
            </a:r>
            <a:r>
              <a:rPr lang="el-GR" sz="2200" dirty="0" err="1"/>
              <a:t>τοπολογικού</a:t>
            </a:r>
            <a:r>
              <a:rPr lang="el-GR" sz="2200" dirty="0"/>
              <a:t> βαθμού και δίνει το ακριβές πλήθος        όλων των απλών λύσεων της εξίσωσης                   στο διάστημα             ως:</a:t>
            </a:r>
          </a:p>
          <a:p>
            <a:pPr>
              <a:lnSpc>
                <a:spcPct val="120000"/>
              </a:lnSpc>
              <a:spcBef>
                <a:spcPts val="600"/>
              </a:spcBef>
            </a:pPr>
            <a:endParaRPr lang="el-GR" sz="2200" dirty="0"/>
          </a:p>
          <a:p>
            <a:pPr>
              <a:lnSpc>
                <a:spcPct val="120000"/>
              </a:lnSpc>
              <a:spcBef>
                <a:spcPts val="600"/>
              </a:spcBef>
              <a:buNone/>
            </a:pPr>
            <a:r>
              <a:rPr lang="el-GR" sz="2200" dirty="0"/>
              <a:t>	</a:t>
            </a:r>
          </a:p>
          <a:p>
            <a:pPr>
              <a:lnSpc>
                <a:spcPct val="120000"/>
              </a:lnSpc>
              <a:spcBef>
                <a:spcPts val="2400"/>
              </a:spcBef>
              <a:buNone/>
            </a:pPr>
            <a:r>
              <a:rPr lang="el-GR" sz="2200" dirty="0"/>
              <a:t>	όπου     είναι μία μικρή αυθαίρετη σταθερά.</a:t>
            </a:r>
          </a:p>
          <a:p>
            <a:pPr>
              <a:lnSpc>
                <a:spcPct val="120000"/>
              </a:lnSpc>
              <a:spcBef>
                <a:spcPts val="1800"/>
              </a:spcBef>
              <a:buNone/>
            </a:pPr>
            <a:r>
              <a:rPr lang="el-GR" sz="2200" b="1" dirty="0"/>
              <a:t>	Παρατήρηση</a:t>
            </a:r>
            <a:r>
              <a:rPr lang="el-GR" sz="2200" dirty="0"/>
              <a:t>  </a:t>
            </a:r>
          </a:p>
          <a:p>
            <a:pPr>
              <a:lnSpc>
                <a:spcPct val="120000"/>
              </a:lnSpc>
              <a:spcBef>
                <a:spcPts val="600"/>
              </a:spcBef>
              <a:buFont typeface="Wingdings" pitchFamily="2" charset="2"/>
              <a:buChar char="Ø"/>
            </a:pPr>
            <a:r>
              <a:rPr lang="el-GR" sz="2200" dirty="0"/>
              <a:t>Γνωρίζοντας το ακριβές πλήθος των λύσεων της εξίσωσης                   σε ένα διάστημα               μπορούν εύκολα να εντοπιστούν και να απομονωθούν οι λύσεις αυτές.</a:t>
            </a:r>
          </a:p>
          <a:p>
            <a:pPr>
              <a:lnSpc>
                <a:spcPct val="120000"/>
              </a:lnSpc>
              <a:spcBef>
                <a:spcPts val="600"/>
              </a:spcBef>
              <a:buFont typeface="Wingdings" pitchFamily="2" charset="2"/>
              <a:buChar char="Ø"/>
            </a:pPr>
            <a:r>
              <a:rPr lang="el-GR" sz="2200" dirty="0"/>
              <a:t>Το διάστημα             υποδιαιρείται συνεχώς έως ότου εντοπιστούν τόσα διαστήματα όσο και το πλήθος ων λύσεων, για τα οποία να ισχύει το κριτήριο του </a:t>
            </a:r>
            <a:r>
              <a:rPr lang="en-US" sz="2200" dirty="0"/>
              <a:t>Bolzano </a:t>
            </a:r>
            <a:r>
              <a:rPr lang="el-GR" sz="2200" dirty="0"/>
              <a:t>ή το κριτήριο του </a:t>
            </a:r>
            <a:r>
              <a:rPr lang="el-GR" sz="2200" dirty="0" err="1"/>
              <a:t>τοπολογικού</a:t>
            </a:r>
            <a:r>
              <a:rPr lang="el-GR" sz="2200" dirty="0"/>
              <a:t> βαθμού.</a:t>
            </a:r>
          </a:p>
        </p:txBody>
      </p:sp>
      <p:graphicFrame>
        <p:nvGraphicFramePr>
          <p:cNvPr id="154625" name="Object 1"/>
          <p:cNvGraphicFramePr>
            <a:graphicFrameLocks noChangeAspect="1"/>
          </p:cNvGraphicFramePr>
          <p:nvPr/>
        </p:nvGraphicFramePr>
        <p:xfrm>
          <a:off x="2760285" y="1728769"/>
          <a:ext cx="331787" cy="312737"/>
        </p:xfrm>
        <a:graphic>
          <a:graphicData uri="http://schemas.openxmlformats.org/presentationml/2006/ole">
            <mc:AlternateContent xmlns:mc="http://schemas.openxmlformats.org/markup-compatibility/2006">
              <mc:Choice xmlns:v="urn:schemas-microsoft-com:vml" Requires="v">
                <p:oleObj name="Equation" r:id="rId3" imgW="215640" imgH="203040" progId="Equation.DSMT4">
                  <p:embed/>
                </p:oleObj>
              </mc:Choice>
              <mc:Fallback>
                <p:oleObj name="Equation" r:id="rId3" imgW="215640" imgH="20304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0285" y="1728769"/>
                        <a:ext cx="331787" cy="31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4626" name="Object 2"/>
          <p:cNvGraphicFramePr>
            <a:graphicFrameLocks noChangeAspect="1"/>
          </p:cNvGraphicFramePr>
          <p:nvPr/>
        </p:nvGraphicFramePr>
        <p:xfrm>
          <a:off x="6971993" y="1724178"/>
          <a:ext cx="928687" cy="395287"/>
        </p:xfrm>
        <a:graphic>
          <a:graphicData uri="http://schemas.openxmlformats.org/presentationml/2006/ole">
            <mc:AlternateContent xmlns:mc="http://schemas.openxmlformats.org/markup-compatibility/2006">
              <mc:Choice xmlns:v="urn:schemas-microsoft-com:vml" Requires="v">
                <p:oleObj name="Equation" r:id="rId5" imgW="596880" imgH="253800" progId="Equation.DSMT4">
                  <p:embed/>
                </p:oleObj>
              </mc:Choice>
              <mc:Fallback>
                <p:oleObj name="Equation" r:id="rId5" imgW="596880" imgH="2538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1993" y="1724178"/>
                        <a:ext cx="928687"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4627" name="Object 3"/>
          <p:cNvGraphicFramePr>
            <a:graphicFrameLocks noChangeAspect="1"/>
          </p:cNvGraphicFramePr>
          <p:nvPr/>
        </p:nvGraphicFramePr>
        <p:xfrm>
          <a:off x="1882747" y="2014523"/>
          <a:ext cx="608012" cy="392113"/>
        </p:xfrm>
        <a:graphic>
          <a:graphicData uri="http://schemas.openxmlformats.org/presentationml/2006/ole">
            <mc:AlternateContent xmlns:mc="http://schemas.openxmlformats.org/markup-compatibility/2006">
              <mc:Choice xmlns:v="urn:schemas-microsoft-com:vml" Requires="v">
                <p:oleObj name="Equation" r:id="rId7" imgW="393480" imgH="253800" progId="Equation.DSMT4">
                  <p:embed/>
                </p:oleObj>
              </mc:Choice>
              <mc:Fallback>
                <p:oleObj name="Equation" r:id="rId7" imgW="393480" imgH="25380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82747" y="2014523"/>
                        <a:ext cx="608012" cy="39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4628" name="Object 4"/>
          <p:cNvGraphicFramePr>
            <a:graphicFrameLocks noChangeAspect="1"/>
          </p:cNvGraphicFramePr>
          <p:nvPr/>
        </p:nvGraphicFramePr>
        <p:xfrm>
          <a:off x="814388" y="2447925"/>
          <a:ext cx="7515225" cy="823913"/>
        </p:xfrm>
        <a:graphic>
          <a:graphicData uri="http://schemas.openxmlformats.org/presentationml/2006/ole">
            <mc:AlternateContent xmlns:mc="http://schemas.openxmlformats.org/markup-compatibility/2006">
              <mc:Choice xmlns:v="urn:schemas-microsoft-com:vml" Requires="v">
                <p:oleObj name="Equation" r:id="rId9" imgW="4863960" imgH="533160" progId="Equation.DSMT4">
                  <p:embed/>
                </p:oleObj>
              </mc:Choice>
              <mc:Fallback>
                <p:oleObj name="Equation" r:id="rId9" imgW="4863960" imgH="53316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4388" y="2447925"/>
                        <a:ext cx="751522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4629" name="Object 5"/>
          <p:cNvGraphicFramePr>
            <a:graphicFrameLocks noChangeAspect="1"/>
          </p:cNvGraphicFramePr>
          <p:nvPr/>
        </p:nvGraphicFramePr>
        <p:xfrm>
          <a:off x="1443171" y="3427416"/>
          <a:ext cx="198438" cy="257175"/>
        </p:xfrm>
        <a:graphic>
          <a:graphicData uri="http://schemas.openxmlformats.org/presentationml/2006/ole">
            <mc:AlternateContent xmlns:mc="http://schemas.openxmlformats.org/markup-compatibility/2006">
              <mc:Choice xmlns:v="urn:schemas-microsoft-com:vml" Requires="v">
                <p:oleObj name="Equation" r:id="rId11" imgW="126720" imgH="164880" progId="Equation.DSMT4">
                  <p:embed/>
                </p:oleObj>
              </mc:Choice>
              <mc:Fallback>
                <p:oleObj name="Equation" r:id="rId11" imgW="126720" imgH="164880" progId="Equation.DSMT4">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43171" y="3427416"/>
                        <a:ext cx="198438"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4630" name="Object 6"/>
          <p:cNvGraphicFramePr>
            <a:graphicFrameLocks noChangeAspect="1"/>
          </p:cNvGraphicFramePr>
          <p:nvPr/>
        </p:nvGraphicFramePr>
        <p:xfrm>
          <a:off x="6594150" y="4226994"/>
          <a:ext cx="925512" cy="393700"/>
        </p:xfrm>
        <a:graphic>
          <a:graphicData uri="http://schemas.openxmlformats.org/presentationml/2006/ole">
            <mc:AlternateContent xmlns:mc="http://schemas.openxmlformats.org/markup-compatibility/2006">
              <mc:Choice xmlns:v="urn:schemas-microsoft-com:vml" Requires="v">
                <p:oleObj name="Equation" r:id="rId13" imgW="596880" imgH="253800" progId="Equation.DSMT4">
                  <p:embed/>
                </p:oleObj>
              </mc:Choice>
              <mc:Fallback>
                <p:oleObj name="Equation" r:id="rId13" imgW="596880" imgH="253800" progId="Equation.DSMT4">
                  <p:embed/>
                  <p:pic>
                    <p:nvPicPr>
                      <p:cNvPr id="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94150" y="4226994"/>
                        <a:ext cx="925512"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4631" name="Object 7"/>
          <p:cNvGraphicFramePr>
            <a:graphicFrameLocks noChangeAspect="1"/>
          </p:cNvGraphicFramePr>
          <p:nvPr/>
        </p:nvGraphicFramePr>
        <p:xfrm>
          <a:off x="1906551" y="4510455"/>
          <a:ext cx="704850" cy="390525"/>
        </p:xfrm>
        <a:graphic>
          <a:graphicData uri="http://schemas.openxmlformats.org/presentationml/2006/ole">
            <mc:AlternateContent xmlns:mc="http://schemas.openxmlformats.org/markup-compatibility/2006">
              <mc:Choice xmlns:v="urn:schemas-microsoft-com:vml" Requires="v">
                <p:oleObj name="Equation" r:id="rId15" imgW="457200" imgH="253800" progId="Equation.DSMT4">
                  <p:embed/>
                </p:oleObj>
              </mc:Choice>
              <mc:Fallback>
                <p:oleObj name="Equation" r:id="rId15" imgW="457200" imgH="253800" progId="Equation.DSMT4">
                  <p:embed/>
                  <p:pic>
                    <p:nvPicPr>
                      <p:cNvPr id="0"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06551" y="4510455"/>
                        <a:ext cx="70485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4632" name="Object 8"/>
          <p:cNvGraphicFramePr>
            <a:graphicFrameLocks noChangeAspect="1"/>
          </p:cNvGraphicFramePr>
          <p:nvPr/>
        </p:nvGraphicFramePr>
        <p:xfrm>
          <a:off x="2176438" y="5167689"/>
          <a:ext cx="606425" cy="390525"/>
        </p:xfrm>
        <a:graphic>
          <a:graphicData uri="http://schemas.openxmlformats.org/presentationml/2006/ole">
            <mc:AlternateContent xmlns:mc="http://schemas.openxmlformats.org/markup-compatibility/2006">
              <mc:Choice xmlns:v="urn:schemas-microsoft-com:vml" Requires="v">
                <p:oleObj name="Equation" r:id="rId17" imgW="393480" imgH="253800" progId="Equation.DSMT4">
                  <p:embed/>
                </p:oleObj>
              </mc:Choice>
              <mc:Fallback>
                <p:oleObj name="Equation" r:id="rId17" imgW="393480" imgH="253800" progId="Equation.DSMT4">
                  <p:embed/>
                  <p:pic>
                    <p:nvPicPr>
                      <p:cNvPr id="0" name="Picture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76438" y="5167689"/>
                        <a:ext cx="60642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Τεχνική της μείωσης των λύσεων</a:t>
            </a:r>
          </a:p>
        </p:txBody>
      </p:sp>
      <p:sp>
        <p:nvSpPr>
          <p:cNvPr id="3" name="2 - Θέση περιεχομένου"/>
          <p:cNvSpPr>
            <a:spLocks noGrp="1"/>
          </p:cNvSpPr>
          <p:nvPr>
            <p:ph idx="1"/>
          </p:nvPr>
        </p:nvSpPr>
        <p:spPr>
          <a:xfrm>
            <a:off x="457200" y="1420784"/>
            <a:ext cx="8229600" cy="4748400"/>
          </a:xfrm>
        </p:spPr>
        <p:txBody>
          <a:bodyPr>
            <a:normAutofit/>
          </a:bodyPr>
          <a:lstStyle/>
          <a:p>
            <a:pPr>
              <a:spcBef>
                <a:spcPts val="600"/>
              </a:spcBef>
            </a:pPr>
            <a:r>
              <a:rPr lang="el-GR" sz="2200" dirty="0"/>
              <a:t>Όταν έχει βρεθεί μία λύση      της εξίσωσης                    τότε μπορεί να σχηματιστεί μία νέα εξίσωση η οποία να διατηρεί όλες τις λύσεις της                   εκτός από τη λύση </a:t>
            </a:r>
          </a:p>
          <a:p>
            <a:pPr>
              <a:spcBef>
                <a:spcPts val="1800"/>
              </a:spcBef>
            </a:pPr>
            <a:r>
              <a:rPr lang="el-GR" sz="2200" dirty="0"/>
              <a:t>Αν είναι γνωστή η ρίζα      της συνάρτησης            και αν η ρίζα    είναι απλή, τότε η συνάρτηση:</a:t>
            </a:r>
          </a:p>
          <a:p>
            <a:pPr>
              <a:spcBef>
                <a:spcPts val="1200"/>
              </a:spcBef>
            </a:pPr>
            <a:endParaRPr lang="el-GR" sz="2200" dirty="0"/>
          </a:p>
          <a:p>
            <a:pPr>
              <a:spcBef>
                <a:spcPts val="1200"/>
              </a:spcBef>
            </a:pPr>
            <a:endParaRPr lang="el-GR" sz="2200" dirty="0"/>
          </a:p>
          <a:p>
            <a:pPr>
              <a:spcBef>
                <a:spcPts val="600"/>
              </a:spcBef>
              <a:buNone/>
            </a:pPr>
            <a:r>
              <a:rPr lang="el-GR" sz="2200" dirty="0"/>
              <a:t>	διατηρεί όλες τις ρίζες της              οι οποίες είναι διαφορετικές από τη ρίζα       ενώ δεν δέχεται ως ρίζα την </a:t>
            </a:r>
          </a:p>
        </p:txBody>
      </p:sp>
      <p:graphicFrame>
        <p:nvGraphicFramePr>
          <p:cNvPr id="153601" name="Object 1"/>
          <p:cNvGraphicFramePr>
            <a:graphicFrameLocks noChangeAspect="1"/>
          </p:cNvGraphicFramePr>
          <p:nvPr/>
        </p:nvGraphicFramePr>
        <p:xfrm>
          <a:off x="3984972" y="1541793"/>
          <a:ext cx="207963" cy="230187"/>
        </p:xfrm>
        <a:graphic>
          <a:graphicData uri="http://schemas.openxmlformats.org/presentationml/2006/ole">
            <mc:AlternateContent xmlns:mc="http://schemas.openxmlformats.org/markup-compatibility/2006">
              <mc:Choice xmlns:v="urn:schemas-microsoft-com:vml" Requires="v">
                <p:oleObj name="Equation" r:id="rId3" imgW="114120" imgH="126720" progId="Equation.DSMT4">
                  <p:embed/>
                </p:oleObj>
              </mc:Choice>
              <mc:Fallback>
                <p:oleObj name="Equation" r:id="rId3" imgW="114120" imgH="12672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4972" y="1541793"/>
                        <a:ext cx="207963" cy="23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02" name="Object 2"/>
          <p:cNvGraphicFramePr>
            <a:graphicFrameLocks noChangeAspect="1"/>
          </p:cNvGraphicFramePr>
          <p:nvPr/>
        </p:nvGraphicFramePr>
        <p:xfrm>
          <a:off x="5840446" y="1431925"/>
          <a:ext cx="1141412" cy="457200"/>
        </p:xfrm>
        <a:graphic>
          <a:graphicData uri="http://schemas.openxmlformats.org/presentationml/2006/ole">
            <mc:AlternateContent xmlns:mc="http://schemas.openxmlformats.org/markup-compatibility/2006">
              <mc:Choice xmlns:v="urn:schemas-microsoft-com:vml" Requires="v">
                <p:oleObj name="Equation" r:id="rId5" imgW="634680" imgH="253800" progId="Equation.DSMT4">
                  <p:embed/>
                </p:oleObj>
              </mc:Choice>
              <mc:Fallback>
                <p:oleObj name="Equation" r:id="rId5" imgW="634680" imgH="2538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0446" y="1431925"/>
                        <a:ext cx="1141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03" name="Object 3"/>
          <p:cNvGraphicFramePr>
            <a:graphicFrameLocks noChangeAspect="1"/>
          </p:cNvGraphicFramePr>
          <p:nvPr/>
        </p:nvGraphicFramePr>
        <p:xfrm>
          <a:off x="2148207" y="2100597"/>
          <a:ext cx="1073150" cy="457200"/>
        </p:xfrm>
        <a:graphic>
          <a:graphicData uri="http://schemas.openxmlformats.org/presentationml/2006/ole">
            <mc:AlternateContent xmlns:mc="http://schemas.openxmlformats.org/markup-compatibility/2006">
              <mc:Choice xmlns:v="urn:schemas-microsoft-com:vml" Requires="v">
                <p:oleObj name="Equation" r:id="rId7" imgW="596880" imgH="253800" progId="Equation.DSMT4">
                  <p:embed/>
                </p:oleObj>
              </mc:Choice>
              <mc:Fallback>
                <p:oleObj name="Equation" r:id="rId7" imgW="596880" imgH="25380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48207" y="2100597"/>
                        <a:ext cx="1073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04" name="Object 4"/>
          <p:cNvGraphicFramePr>
            <a:graphicFrameLocks noChangeAspect="1"/>
          </p:cNvGraphicFramePr>
          <p:nvPr/>
        </p:nvGraphicFramePr>
        <p:xfrm>
          <a:off x="5451490" y="2210136"/>
          <a:ext cx="252413" cy="252413"/>
        </p:xfrm>
        <a:graphic>
          <a:graphicData uri="http://schemas.openxmlformats.org/presentationml/2006/ole">
            <mc:AlternateContent xmlns:mc="http://schemas.openxmlformats.org/markup-compatibility/2006">
              <mc:Choice xmlns:v="urn:schemas-microsoft-com:vml" Requires="v">
                <p:oleObj name="Equation" r:id="rId9" imgW="139680" imgH="139680" progId="Equation.DSMT4">
                  <p:embed/>
                </p:oleObj>
              </mc:Choice>
              <mc:Fallback>
                <p:oleObj name="Equation" r:id="rId9" imgW="139680" imgH="13968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51490" y="2210136"/>
                        <a:ext cx="252413"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05" name="Object 5"/>
          <p:cNvGraphicFramePr>
            <a:graphicFrameLocks noChangeAspect="1"/>
          </p:cNvGraphicFramePr>
          <p:nvPr/>
        </p:nvGraphicFramePr>
        <p:xfrm>
          <a:off x="3560751" y="2771945"/>
          <a:ext cx="207963" cy="230188"/>
        </p:xfrm>
        <a:graphic>
          <a:graphicData uri="http://schemas.openxmlformats.org/presentationml/2006/ole">
            <mc:AlternateContent xmlns:mc="http://schemas.openxmlformats.org/markup-compatibility/2006">
              <mc:Choice xmlns:v="urn:schemas-microsoft-com:vml" Requires="v">
                <p:oleObj name="Equation" r:id="rId11" imgW="114120" imgH="126720" progId="Equation.DSMT4">
                  <p:embed/>
                </p:oleObj>
              </mc:Choice>
              <mc:Fallback>
                <p:oleObj name="Equation" r:id="rId11" imgW="114120" imgH="126720" progId="Equation.DSMT4">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60751" y="2771945"/>
                        <a:ext cx="207963"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06" name="Object 6"/>
          <p:cNvGraphicFramePr>
            <a:graphicFrameLocks noChangeAspect="1"/>
          </p:cNvGraphicFramePr>
          <p:nvPr/>
        </p:nvGraphicFramePr>
        <p:xfrm>
          <a:off x="5729127" y="2662227"/>
          <a:ext cx="661987" cy="455612"/>
        </p:xfrm>
        <a:graphic>
          <a:graphicData uri="http://schemas.openxmlformats.org/presentationml/2006/ole">
            <mc:AlternateContent xmlns:mc="http://schemas.openxmlformats.org/markup-compatibility/2006">
              <mc:Choice xmlns:v="urn:schemas-microsoft-com:vml" Requires="v">
                <p:oleObj name="Equation" r:id="rId13" imgW="368280" imgH="253800" progId="Equation.DSMT4">
                  <p:embed/>
                </p:oleObj>
              </mc:Choice>
              <mc:Fallback>
                <p:oleObj name="Equation" r:id="rId13" imgW="368280" imgH="253800" progId="Equation.DSMT4">
                  <p:embed/>
                  <p:pic>
                    <p:nvPicPr>
                      <p:cNvPr id="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29127" y="2662227"/>
                        <a:ext cx="661987"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07" name="Object 7"/>
          <p:cNvGraphicFramePr>
            <a:graphicFrameLocks noChangeAspect="1"/>
          </p:cNvGraphicFramePr>
          <p:nvPr/>
        </p:nvGraphicFramePr>
        <p:xfrm>
          <a:off x="7967709" y="2771766"/>
          <a:ext cx="207963" cy="230188"/>
        </p:xfrm>
        <a:graphic>
          <a:graphicData uri="http://schemas.openxmlformats.org/presentationml/2006/ole">
            <mc:AlternateContent xmlns:mc="http://schemas.openxmlformats.org/markup-compatibility/2006">
              <mc:Choice xmlns:v="urn:schemas-microsoft-com:vml" Requires="v">
                <p:oleObj name="Equation" r:id="rId15" imgW="114120" imgH="126720" progId="Equation.DSMT4">
                  <p:embed/>
                </p:oleObj>
              </mc:Choice>
              <mc:Fallback>
                <p:oleObj name="Equation" r:id="rId15" imgW="114120" imgH="12672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67709" y="2771766"/>
                        <a:ext cx="207963"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08" name="Object 8"/>
          <p:cNvGraphicFramePr>
            <a:graphicFrameLocks noChangeAspect="1"/>
          </p:cNvGraphicFramePr>
          <p:nvPr/>
        </p:nvGraphicFramePr>
        <p:xfrm>
          <a:off x="3724275" y="3476636"/>
          <a:ext cx="1695450" cy="755650"/>
        </p:xfrm>
        <a:graphic>
          <a:graphicData uri="http://schemas.openxmlformats.org/presentationml/2006/ole">
            <mc:AlternateContent xmlns:mc="http://schemas.openxmlformats.org/markup-compatibility/2006">
              <mc:Choice xmlns:v="urn:schemas-microsoft-com:vml" Requires="v">
                <p:oleObj name="Equation" r:id="rId16" imgW="939600" imgH="419040" progId="Equation.DSMT4">
                  <p:embed/>
                </p:oleObj>
              </mc:Choice>
              <mc:Fallback>
                <p:oleObj name="Equation" r:id="rId16" imgW="939600" imgH="419040" progId="Equation.DSMT4">
                  <p:embed/>
                  <p:pic>
                    <p:nvPicPr>
                      <p:cNvPr id="0" name="Picture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724275" y="3476636"/>
                        <a:ext cx="169545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10" name="Object 10"/>
          <p:cNvGraphicFramePr>
            <a:graphicFrameLocks noChangeAspect="1"/>
          </p:cNvGraphicFramePr>
          <p:nvPr/>
        </p:nvGraphicFramePr>
        <p:xfrm>
          <a:off x="3927477" y="4386106"/>
          <a:ext cx="754062" cy="455612"/>
        </p:xfrm>
        <a:graphic>
          <a:graphicData uri="http://schemas.openxmlformats.org/presentationml/2006/ole">
            <mc:AlternateContent xmlns:mc="http://schemas.openxmlformats.org/markup-compatibility/2006">
              <mc:Choice xmlns:v="urn:schemas-microsoft-com:vml" Requires="v">
                <p:oleObj name="Equation" r:id="rId18" imgW="419040" imgH="253800" progId="Equation.DSMT4">
                  <p:embed/>
                </p:oleObj>
              </mc:Choice>
              <mc:Fallback>
                <p:oleObj name="Equation" r:id="rId18" imgW="419040" imgH="253800" progId="Equation.DSMT4">
                  <p:embed/>
                  <p:pic>
                    <p:nvPicPr>
                      <p:cNvPr id="0" name="Picture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927477" y="4386106"/>
                        <a:ext cx="754062"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12" name="Object 12"/>
          <p:cNvGraphicFramePr>
            <a:graphicFrameLocks noChangeAspect="1"/>
          </p:cNvGraphicFramePr>
          <p:nvPr/>
        </p:nvGraphicFramePr>
        <p:xfrm>
          <a:off x="1776378" y="4829727"/>
          <a:ext cx="276225" cy="276225"/>
        </p:xfrm>
        <a:graphic>
          <a:graphicData uri="http://schemas.openxmlformats.org/presentationml/2006/ole">
            <mc:AlternateContent xmlns:mc="http://schemas.openxmlformats.org/markup-compatibility/2006">
              <mc:Choice xmlns:v="urn:schemas-microsoft-com:vml" Requires="v">
                <p:oleObj name="Equation" r:id="rId20" imgW="152280" imgH="152280" progId="Equation.DSMT4">
                  <p:embed/>
                </p:oleObj>
              </mc:Choice>
              <mc:Fallback>
                <p:oleObj name="Equation" r:id="rId20" imgW="152280" imgH="152280" progId="Equation.DSMT4">
                  <p:embed/>
                  <p:pic>
                    <p:nvPicPr>
                      <p:cNvPr id="0" name="Picture 1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776378" y="4829727"/>
                        <a:ext cx="2762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13" name="Object 13"/>
          <p:cNvGraphicFramePr>
            <a:graphicFrameLocks noChangeAspect="1"/>
          </p:cNvGraphicFramePr>
          <p:nvPr/>
        </p:nvGraphicFramePr>
        <p:xfrm>
          <a:off x="5340364" y="4832020"/>
          <a:ext cx="254000" cy="254000"/>
        </p:xfrm>
        <a:graphic>
          <a:graphicData uri="http://schemas.openxmlformats.org/presentationml/2006/ole">
            <mc:AlternateContent xmlns:mc="http://schemas.openxmlformats.org/markup-compatibility/2006">
              <mc:Choice xmlns:v="urn:schemas-microsoft-com:vml" Requires="v">
                <p:oleObj name="Equation" r:id="rId22" imgW="139680" imgH="139680" progId="Equation.DSMT4">
                  <p:embed/>
                </p:oleObj>
              </mc:Choice>
              <mc:Fallback>
                <p:oleObj name="Equation" r:id="rId22" imgW="139680" imgH="139680" progId="Equation.DSMT4">
                  <p:embed/>
                  <p:pic>
                    <p:nvPicPr>
                      <p:cNvPr id="0" name="Picture 1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340364" y="4832020"/>
                        <a:ext cx="2540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Τεχνική της μείωσης των λύσεων</a:t>
            </a:r>
          </a:p>
        </p:txBody>
      </p:sp>
      <p:sp>
        <p:nvSpPr>
          <p:cNvPr id="3" name="2 - Θέση περιεχομένου"/>
          <p:cNvSpPr>
            <a:spLocks noGrp="1"/>
          </p:cNvSpPr>
          <p:nvPr>
            <p:ph idx="1"/>
          </p:nvPr>
        </p:nvSpPr>
        <p:spPr>
          <a:xfrm>
            <a:off x="457200" y="4305311"/>
            <a:ext cx="8229600" cy="1863873"/>
          </a:xfrm>
        </p:spPr>
        <p:txBody>
          <a:bodyPr>
            <a:normAutofit fontScale="55000" lnSpcReduction="20000"/>
          </a:bodyPr>
          <a:lstStyle/>
          <a:p>
            <a:r>
              <a:rPr lang="el-GR" dirty="0"/>
              <a:t>Στο σχήμα (</a:t>
            </a:r>
            <a:r>
              <a:rPr lang="en-US" dirty="0"/>
              <a:t>a</a:t>
            </a:r>
            <a:r>
              <a:rPr lang="el-GR" dirty="0"/>
              <a:t>)</a:t>
            </a:r>
            <a:r>
              <a:rPr lang="en-US" dirty="0"/>
              <a:t> </a:t>
            </a:r>
            <a:r>
              <a:rPr lang="el-GR" dirty="0"/>
              <a:t>δίνεται το γράφημα της συνάρτησης                    στο οποίο φαίνεται ότι υπάρχουν οι τρείς ρίζες </a:t>
            </a:r>
          </a:p>
          <a:p>
            <a:r>
              <a:rPr lang="el-GR" dirty="0"/>
              <a:t>Έστω ότι υπολογίσαμε τη ρίζα</a:t>
            </a:r>
          </a:p>
          <a:p>
            <a:r>
              <a:rPr lang="el-GR" dirty="0"/>
              <a:t>Αν εφαρμόσουμε την τεχνική της μείωσης των λύσεων για τη συνάρτηση            και τη λύση      τότε σχηματίζουμε τη συνάρτηση                                       (σχ. (</a:t>
            </a:r>
            <a:r>
              <a:rPr lang="en-US" dirty="0"/>
              <a:t>b</a:t>
            </a:r>
            <a:r>
              <a:rPr lang="el-GR" dirty="0"/>
              <a:t>)).</a:t>
            </a:r>
          </a:p>
          <a:p>
            <a:r>
              <a:rPr lang="el-GR" dirty="0"/>
              <a:t>Η συνάρτηση             ονομάζεται </a:t>
            </a:r>
            <a:r>
              <a:rPr lang="el-GR" b="1" dirty="0"/>
              <a:t>συνάρτηση μείωσης</a:t>
            </a:r>
            <a:r>
              <a:rPr lang="el-GR" dirty="0"/>
              <a:t>.</a:t>
            </a:r>
          </a:p>
          <a:p>
            <a:r>
              <a:rPr lang="el-GR" dirty="0"/>
              <a:t>Η             διατηρεί τις ρίζες                  αλλά όχι την</a:t>
            </a:r>
          </a:p>
          <a:p>
            <a:endParaRPr lang="el-GR" dirty="0"/>
          </a:p>
        </p:txBody>
      </p:sp>
      <p:pic>
        <p:nvPicPr>
          <p:cNvPr id="189442" name="Picture 2"/>
          <p:cNvPicPr>
            <a:picLocks noChangeAspect="1" noChangeArrowheads="1"/>
          </p:cNvPicPr>
          <p:nvPr/>
        </p:nvPicPr>
        <p:blipFill rotWithShape="1">
          <a:blip r:embed="rId3" cstate="print"/>
          <a:srcRect b="14042"/>
          <a:stretch/>
        </p:blipFill>
        <p:spPr bwMode="auto">
          <a:xfrm>
            <a:off x="1541421" y="1165194"/>
            <a:ext cx="6262633" cy="2479830"/>
          </a:xfrm>
          <a:prstGeom prst="rect">
            <a:avLst/>
          </a:prstGeom>
          <a:noFill/>
          <a:ln>
            <a:noFill/>
          </a:ln>
        </p:spPr>
      </p:pic>
      <p:graphicFrame>
        <p:nvGraphicFramePr>
          <p:cNvPr id="189443" name="Object 3"/>
          <p:cNvGraphicFramePr>
            <a:graphicFrameLocks noChangeAspect="1"/>
          </p:cNvGraphicFramePr>
          <p:nvPr>
            <p:extLst>
              <p:ext uri="{D42A27DB-BD31-4B8C-83A1-F6EECF244321}">
                <p14:modId xmlns:p14="http://schemas.microsoft.com/office/powerpoint/2010/main" val="1346503963"/>
              </p:ext>
            </p:extLst>
          </p:nvPr>
        </p:nvGraphicFramePr>
        <p:xfrm>
          <a:off x="5652120" y="4280077"/>
          <a:ext cx="971550" cy="374650"/>
        </p:xfrm>
        <a:graphic>
          <a:graphicData uri="http://schemas.openxmlformats.org/presentationml/2006/ole">
            <mc:AlternateContent xmlns:mc="http://schemas.openxmlformats.org/markup-compatibility/2006">
              <mc:Choice xmlns:v="urn:schemas-microsoft-com:vml" Requires="v">
                <p:oleObj name="Equation" r:id="rId4" imgW="660240" imgH="253800" progId="Equation.DSMT4">
                  <p:embed/>
                </p:oleObj>
              </mc:Choice>
              <mc:Fallback>
                <p:oleObj name="Equation" r:id="rId4" imgW="66024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120" y="4280077"/>
                        <a:ext cx="97155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9444" name="Object 4"/>
          <p:cNvGraphicFramePr>
            <a:graphicFrameLocks noChangeAspect="1"/>
          </p:cNvGraphicFramePr>
          <p:nvPr/>
        </p:nvGraphicFramePr>
        <p:xfrm>
          <a:off x="3476610" y="4499152"/>
          <a:ext cx="1039813" cy="334962"/>
        </p:xfrm>
        <a:graphic>
          <a:graphicData uri="http://schemas.openxmlformats.org/presentationml/2006/ole">
            <mc:AlternateContent xmlns:mc="http://schemas.openxmlformats.org/markup-compatibility/2006">
              <mc:Choice xmlns:v="urn:schemas-microsoft-com:vml" Requires="v">
                <p:oleObj name="Equation" r:id="rId6" imgW="711000" imgH="228600" progId="Equation.DSMT4">
                  <p:embed/>
                </p:oleObj>
              </mc:Choice>
              <mc:Fallback>
                <p:oleObj name="Equation" r:id="rId6" imgW="711000" imgH="2286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6610" y="4499152"/>
                        <a:ext cx="1039813" cy="33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9445" name="Object 5"/>
          <p:cNvGraphicFramePr>
            <a:graphicFrameLocks noChangeAspect="1"/>
          </p:cNvGraphicFramePr>
          <p:nvPr/>
        </p:nvGraphicFramePr>
        <p:xfrm>
          <a:off x="3727442" y="4766046"/>
          <a:ext cx="260350" cy="338138"/>
        </p:xfrm>
        <a:graphic>
          <a:graphicData uri="http://schemas.openxmlformats.org/presentationml/2006/ole">
            <mc:AlternateContent xmlns:mc="http://schemas.openxmlformats.org/markup-compatibility/2006">
              <mc:Choice xmlns:v="urn:schemas-microsoft-com:vml" Requires="v">
                <p:oleObj name="Equation" r:id="rId8" imgW="177480" imgH="228600" progId="Equation.DSMT4">
                  <p:embed/>
                </p:oleObj>
              </mc:Choice>
              <mc:Fallback>
                <p:oleObj name="Equation" r:id="rId8" imgW="177480" imgH="2286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27442" y="4766046"/>
                        <a:ext cx="26035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9446" name="Object 6"/>
          <p:cNvGraphicFramePr>
            <a:graphicFrameLocks noChangeAspect="1"/>
          </p:cNvGraphicFramePr>
          <p:nvPr>
            <p:extLst>
              <p:ext uri="{D42A27DB-BD31-4B8C-83A1-F6EECF244321}">
                <p14:modId xmlns:p14="http://schemas.microsoft.com/office/powerpoint/2010/main" val="314631879"/>
              </p:ext>
            </p:extLst>
          </p:nvPr>
        </p:nvGraphicFramePr>
        <p:xfrm>
          <a:off x="7704348" y="5043488"/>
          <a:ext cx="542925" cy="374650"/>
        </p:xfrm>
        <a:graphic>
          <a:graphicData uri="http://schemas.openxmlformats.org/presentationml/2006/ole">
            <mc:AlternateContent xmlns:mc="http://schemas.openxmlformats.org/markup-compatibility/2006">
              <mc:Choice xmlns:v="urn:schemas-microsoft-com:vml" Requires="v">
                <p:oleObj name="Equation" r:id="rId10" imgW="368280" imgH="253800" progId="Equation.DSMT4">
                  <p:embed/>
                </p:oleObj>
              </mc:Choice>
              <mc:Fallback>
                <p:oleObj name="Equation" r:id="rId10" imgW="368280" imgH="2538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04348" y="5043488"/>
                        <a:ext cx="542925"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9447" name="Object 7"/>
          <p:cNvGraphicFramePr>
            <a:graphicFrameLocks noChangeAspect="1"/>
          </p:cNvGraphicFramePr>
          <p:nvPr>
            <p:extLst>
              <p:ext uri="{D42A27DB-BD31-4B8C-83A1-F6EECF244321}">
                <p14:modId xmlns:p14="http://schemas.microsoft.com/office/powerpoint/2010/main" val="1670371748"/>
              </p:ext>
            </p:extLst>
          </p:nvPr>
        </p:nvGraphicFramePr>
        <p:xfrm>
          <a:off x="2015716" y="5265939"/>
          <a:ext cx="207963" cy="341312"/>
        </p:xfrm>
        <a:graphic>
          <a:graphicData uri="http://schemas.openxmlformats.org/presentationml/2006/ole">
            <mc:AlternateContent xmlns:mc="http://schemas.openxmlformats.org/markup-compatibility/2006">
              <mc:Choice xmlns:v="urn:schemas-microsoft-com:vml" Requires="v">
                <p:oleObj name="Equation" r:id="rId12" imgW="139680" imgH="228600" progId="Equation.DSMT4">
                  <p:embed/>
                </p:oleObj>
              </mc:Choice>
              <mc:Fallback>
                <p:oleObj name="Equation" r:id="rId12" imgW="139680" imgH="22860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15716" y="5265939"/>
                        <a:ext cx="207963"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9448" name="Object 8"/>
          <p:cNvGraphicFramePr>
            <a:graphicFrameLocks noChangeAspect="1"/>
          </p:cNvGraphicFramePr>
          <p:nvPr>
            <p:extLst>
              <p:ext uri="{D42A27DB-BD31-4B8C-83A1-F6EECF244321}">
                <p14:modId xmlns:p14="http://schemas.microsoft.com/office/powerpoint/2010/main" val="1705054308"/>
              </p:ext>
            </p:extLst>
          </p:nvPr>
        </p:nvGraphicFramePr>
        <p:xfrm>
          <a:off x="5436096" y="5254625"/>
          <a:ext cx="2022475" cy="374650"/>
        </p:xfrm>
        <a:graphic>
          <a:graphicData uri="http://schemas.openxmlformats.org/presentationml/2006/ole">
            <mc:AlternateContent xmlns:mc="http://schemas.openxmlformats.org/markup-compatibility/2006">
              <mc:Choice xmlns:v="urn:schemas-microsoft-com:vml" Requires="v">
                <p:oleObj name="Equation" r:id="rId14" imgW="1371600" imgH="253800" progId="Equation.DSMT4">
                  <p:embed/>
                </p:oleObj>
              </mc:Choice>
              <mc:Fallback>
                <p:oleObj name="Equation" r:id="rId14" imgW="1371600" imgH="25380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36096" y="5254625"/>
                        <a:ext cx="2022475"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9449" name="Object 9"/>
          <p:cNvGraphicFramePr>
            <a:graphicFrameLocks noChangeAspect="1"/>
          </p:cNvGraphicFramePr>
          <p:nvPr/>
        </p:nvGraphicFramePr>
        <p:xfrm>
          <a:off x="2184375" y="5535613"/>
          <a:ext cx="561975" cy="374650"/>
        </p:xfrm>
        <a:graphic>
          <a:graphicData uri="http://schemas.openxmlformats.org/presentationml/2006/ole">
            <mc:AlternateContent xmlns:mc="http://schemas.openxmlformats.org/markup-compatibility/2006">
              <mc:Choice xmlns:v="urn:schemas-microsoft-com:vml" Requires="v">
                <p:oleObj name="Equation" r:id="rId16" imgW="380880" imgH="253800" progId="Equation.DSMT4">
                  <p:embed/>
                </p:oleObj>
              </mc:Choice>
              <mc:Fallback>
                <p:oleObj name="Equation" r:id="rId16" imgW="380880" imgH="253800" progId="Equation.DSMT4">
                  <p:embed/>
                  <p:pic>
                    <p:nvPicPr>
                      <p:cNvPr id="0"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84375" y="5535613"/>
                        <a:ext cx="561975"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9450" name="Object 10"/>
          <p:cNvGraphicFramePr>
            <a:graphicFrameLocks noChangeAspect="1"/>
          </p:cNvGraphicFramePr>
          <p:nvPr/>
        </p:nvGraphicFramePr>
        <p:xfrm>
          <a:off x="1103265" y="5791200"/>
          <a:ext cx="561975" cy="374650"/>
        </p:xfrm>
        <a:graphic>
          <a:graphicData uri="http://schemas.openxmlformats.org/presentationml/2006/ole">
            <mc:AlternateContent xmlns:mc="http://schemas.openxmlformats.org/markup-compatibility/2006">
              <mc:Choice xmlns:v="urn:schemas-microsoft-com:vml" Requires="v">
                <p:oleObj name="Equation" r:id="rId18" imgW="380880" imgH="253800" progId="Equation.DSMT4">
                  <p:embed/>
                </p:oleObj>
              </mc:Choice>
              <mc:Fallback>
                <p:oleObj name="Equation" r:id="rId18" imgW="380880" imgH="253800" progId="Equation.DSMT4">
                  <p:embed/>
                  <p:pic>
                    <p:nvPicPr>
                      <p:cNvPr id="0" name="Picture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103265" y="5791200"/>
                        <a:ext cx="561975"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9451" name="Object 11"/>
          <p:cNvGraphicFramePr>
            <a:graphicFrameLocks noChangeAspect="1"/>
          </p:cNvGraphicFramePr>
          <p:nvPr/>
        </p:nvGraphicFramePr>
        <p:xfrm>
          <a:off x="3403600" y="5813425"/>
          <a:ext cx="809625" cy="338138"/>
        </p:xfrm>
        <a:graphic>
          <a:graphicData uri="http://schemas.openxmlformats.org/presentationml/2006/ole">
            <mc:AlternateContent xmlns:mc="http://schemas.openxmlformats.org/markup-compatibility/2006">
              <mc:Choice xmlns:v="urn:schemas-microsoft-com:vml" Requires="v">
                <p:oleObj name="Equation" r:id="rId20" imgW="545760" imgH="228600" progId="Equation.DSMT4">
                  <p:embed/>
                </p:oleObj>
              </mc:Choice>
              <mc:Fallback>
                <p:oleObj name="Equation" r:id="rId20" imgW="545760" imgH="228600" progId="Equation.DSMT4">
                  <p:embed/>
                  <p:pic>
                    <p:nvPicPr>
                      <p:cNvPr id="0" name="Picture 1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403600" y="5813425"/>
                        <a:ext cx="809625"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9452" name="Object 12"/>
          <p:cNvGraphicFramePr>
            <a:graphicFrameLocks noChangeAspect="1"/>
          </p:cNvGraphicFramePr>
          <p:nvPr/>
        </p:nvGraphicFramePr>
        <p:xfrm>
          <a:off x="5484813" y="5824538"/>
          <a:ext cx="258762" cy="333375"/>
        </p:xfrm>
        <a:graphic>
          <a:graphicData uri="http://schemas.openxmlformats.org/presentationml/2006/ole">
            <mc:AlternateContent xmlns:mc="http://schemas.openxmlformats.org/markup-compatibility/2006">
              <mc:Choice xmlns:v="urn:schemas-microsoft-com:vml" Requires="v">
                <p:oleObj name="Equation" r:id="rId22" imgW="177480" imgH="228600" progId="Equation.DSMT4">
                  <p:embed/>
                </p:oleObj>
              </mc:Choice>
              <mc:Fallback>
                <p:oleObj name="Equation" r:id="rId22" imgW="177480" imgH="228600" progId="Equation.DSMT4">
                  <p:embed/>
                  <p:pic>
                    <p:nvPicPr>
                      <p:cNvPr id="0" name="Picture 1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484813" y="5824538"/>
                        <a:ext cx="25876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14 - TextBox"/>
          <p:cNvSpPr txBox="1"/>
          <p:nvPr/>
        </p:nvSpPr>
        <p:spPr>
          <a:xfrm>
            <a:off x="457200" y="3903669"/>
            <a:ext cx="1935189" cy="369332"/>
          </a:xfrm>
          <a:prstGeom prst="rect">
            <a:avLst/>
          </a:prstGeom>
          <a:noFill/>
        </p:spPr>
        <p:txBody>
          <a:bodyPr wrap="square" rtlCol="0">
            <a:spAutoFit/>
          </a:bodyPr>
          <a:lstStyle/>
          <a:p>
            <a:r>
              <a:rPr lang="el-GR" b="1" dirty="0"/>
              <a:t>Παράδειγμα</a:t>
            </a:r>
          </a:p>
        </p:txBody>
      </p:sp>
      <p:sp>
        <p:nvSpPr>
          <p:cNvPr id="16" name="TextBox 15"/>
          <p:cNvSpPr txBox="1"/>
          <p:nvPr/>
        </p:nvSpPr>
        <p:spPr>
          <a:xfrm>
            <a:off x="1531770" y="3358848"/>
            <a:ext cx="381789" cy="276999"/>
          </a:xfrm>
          <a:prstGeom prst="rect">
            <a:avLst/>
          </a:prstGeom>
          <a:noFill/>
        </p:spPr>
        <p:txBody>
          <a:bodyPr wrap="square" rtlCol="0">
            <a:spAutoFit/>
          </a:bodyPr>
          <a:lstStyle/>
          <a:p>
            <a:r>
              <a:rPr lang="el-GR" sz="1200" dirty="0"/>
              <a:t>(</a:t>
            </a:r>
            <a:r>
              <a:rPr lang="en-US" sz="1200" dirty="0"/>
              <a:t>a</a:t>
            </a:r>
            <a:r>
              <a:rPr lang="el-GR" sz="1200" dirty="0"/>
              <a:t>)</a:t>
            </a:r>
          </a:p>
        </p:txBody>
      </p:sp>
      <p:sp>
        <p:nvSpPr>
          <p:cNvPr id="17" name="TextBox 16"/>
          <p:cNvSpPr txBox="1"/>
          <p:nvPr/>
        </p:nvSpPr>
        <p:spPr>
          <a:xfrm>
            <a:off x="4824028" y="3358848"/>
            <a:ext cx="381789" cy="276999"/>
          </a:xfrm>
          <a:prstGeom prst="rect">
            <a:avLst/>
          </a:prstGeom>
          <a:noFill/>
        </p:spPr>
        <p:txBody>
          <a:bodyPr wrap="square" rtlCol="0">
            <a:spAutoFit/>
          </a:bodyPr>
          <a:lstStyle/>
          <a:p>
            <a:r>
              <a:rPr lang="el-GR" sz="1200" dirty="0"/>
              <a:t>(</a:t>
            </a:r>
            <a:r>
              <a:rPr lang="en-US" sz="1200" dirty="0"/>
              <a:t>b</a:t>
            </a:r>
            <a:r>
              <a:rPr lang="el-GR" sz="1200" dirty="0"/>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Εισαγωγή</a:t>
            </a:r>
          </a:p>
        </p:txBody>
      </p:sp>
      <p:sp>
        <p:nvSpPr>
          <p:cNvPr id="3" name="2 - Θέση περιεχομένου"/>
          <p:cNvSpPr>
            <a:spLocks noGrp="1"/>
          </p:cNvSpPr>
          <p:nvPr>
            <p:ph idx="1"/>
          </p:nvPr>
        </p:nvSpPr>
        <p:spPr>
          <a:xfrm>
            <a:off x="457200" y="1420784"/>
            <a:ext cx="8229600" cy="4748400"/>
          </a:xfrm>
        </p:spPr>
        <p:txBody>
          <a:bodyPr>
            <a:normAutofit/>
          </a:bodyPr>
          <a:lstStyle/>
          <a:p>
            <a:pPr>
              <a:spcBef>
                <a:spcPts val="600"/>
              </a:spcBef>
              <a:buNone/>
            </a:pPr>
            <a:r>
              <a:rPr lang="el-GR" sz="2200" b="1" dirty="0"/>
              <a:t>	Ορισμός 5.1  </a:t>
            </a:r>
            <a:r>
              <a:rPr lang="el-GR" sz="2200" dirty="0"/>
              <a:t>Γενικά, το πρόβλημα της αριθμητικής επίλυσης εξισώσεων εμφανίζεται με την ακόλουθη μορφή:</a:t>
            </a:r>
          </a:p>
          <a:p>
            <a:pPr>
              <a:spcBef>
                <a:spcPts val="600"/>
              </a:spcBef>
              <a:buNone/>
            </a:pPr>
            <a:r>
              <a:rPr lang="el-GR" sz="2200" dirty="0"/>
              <a:t>	        Δεδομένης της </a:t>
            </a:r>
          </a:p>
          <a:p>
            <a:pPr>
              <a:spcBef>
                <a:spcPts val="600"/>
              </a:spcBef>
              <a:buNone/>
            </a:pPr>
            <a:r>
              <a:rPr lang="el-GR" sz="2200" dirty="0"/>
              <a:t>	        να βρεθεί κάποιο σημείο                  έτσι ώστε </a:t>
            </a:r>
          </a:p>
          <a:p>
            <a:pPr>
              <a:spcBef>
                <a:spcPts val="600"/>
              </a:spcBef>
              <a:buNone/>
            </a:pPr>
            <a:r>
              <a:rPr lang="el-GR" sz="2200" dirty="0"/>
              <a:t>	Το σημείο            ονομάζεται λύση της εξίσωσης                  ή ρίζα ή μηδενικό της συνάρτησης</a:t>
            </a:r>
          </a:p>
          <a:p>
            <a:pPr>
              <a:spcBef>
                <a:spcPts val="1800"/>
              </a:spcBef>
              <a:buNone/>
            </a:pPr>
            <a:r>
              <a:rPr lang="el-GR" sz="2200" b="1" dirty="0"/>
              <a:t>	Παράδειγμα: </a:t>
            </a:r>
          </a:p>
          <a:p>
            <a:pPr lvl="1">
              <a:spcBef>
                <a:spcPts val="600"/>
              </a:spcBef>
            </a:pPr>
            <a:r>
              <a:rPr lang="el-GR" sz="2200" dirty="0"/>
              <a:t>Αν δίνεται η εξίσωση                    τότε η λύση αυτής είναι το σημείο             διότι για το σημείο αυτό ισχύει</a:t>
            </a:r>
          </a:p>
          <a:p>
            <a:pPr lvl="1">
              <a:spcBef>
                <a:spcPts val="600"/>
              </a:spcBef>
            </a:pPr>
            <a:r>
              <a:rPr lang="el-GR" sz="2200" dirty="0"/>
              <a:t>Ενώ αν δίνεται η εξίσωση                    τότε η λύση αυτής είναι το σημείο             όπως επίσης λύση είναι και το σημείο              διότι και για τα δύο αυτά σημεία ισχύει ότι </a:t>
            </a:r>
          </a:p>
        </p:txBody>
      </p:sp>
      <mc:AlternateContent xmlns:mc="http://schemas.openxmlformats.org/markup-compatibility/2006">
        <mc:Choice xmlns:a14="http://schemas.microsoft.com/office/drawing/2010/main" Requires="a14">
          <p:sp>
            <p:nvSpPr>
              <p:cNvPr id="132097" name="Object 1"/>
              <p:cNvSpPr txBox="1"/>
              <p:nvPr/>
            </p:nvSpPr>
            <p:spPr bwMode="auto">
              <a:xfrm>
                <a:off x="3111500" y="2176463"/>
                <a:ext cx="2170113" cy="45720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l-GR" i="1">
                          <a:solidFill>
                            <a:srgbClr val="000000"/>
                          </a:solidFill>
                          <a:latin typeface="Cambria Math" panose="02040503050406030204" pitchFamily="18" charset="0"/>
                        </a:rPr>
                        <m:t>𝑓</m:t>
                      </m:r>
                      <m:r>
                        <a:rPr lang="el-GR" i="1">
                          <a:solidFill>
                            <a:srgbClr val="000000"/>
                          </a:solidFill>
                          <a:latin typeface="Cambria Math" panose="02040503050406030204" pitchFamily="18" charset="0"/>
                        </a:rPr>
                        <m:t>:</m:t>
                      </m:r>
                      <m:d>
                        <m:dPr>
                          <m:begChr m:val="["/>
                          <m:endChr m:val="]"/>
                          <m:ctrlPr>
                            <a:rPr lang="el-GR" i="1">
                              <a:solidFill>
                                <a:srgbClr val="000000"/>
                              </a:solidFill>
                              <a:latin typeface="Cambria Math" panose="02040503050406030204" pitchFamily="18" charset="0"/>
                            </a:rPr>
                          </m:ctrlPr>
                        </m:dPr>
                        <m:e>
                          <m:r>
                            <a:rPr lang="el-GR" i="1">
                              <a:solidFill>
                                <a:srgbClr val="000000"/>
                              </a:solidFill>
                              <a:latin typeface="Cambria Math" panose="02040503050406030204" pitchFamily="18" charset="0"/>
                            </a:rPr>
                            <m:t>𝑎</m:t>
                          </m:r>
                          <m:r>
                            <a:rPr lang="el-GR" i="1">
                              <a:solidFill>
                                <a:srgbClr val="000000"/>
                              </a:solidFill>
                              <a:latin typeface="Cambria Math" panose="02040503050406030204" pitchFamily="18" charset="0"/>
                            </a:rPr>
                            <m:t>,</m:t>
                          </m:r>
                          <m:r>
                            <a:rPr lang="el-GR" i="1">
                              <a:solidFill>
                                <a:srgbClr val="000000"/>
                              </a:solidFill>
                              <a:latin typeface="Cambria Math" panose="02040503050406030204" pitchFamily="18" charset="0"/>
                            </a:rPr>
                            <m:t>𝑏</m:t>
                          </m:r>
                        </m:e>
                      </m:d>
                      <m:r>
                        <a:rPr lang="el-GR" i="1">
                          <a:solidFill>
                            <a:srgbClr val="000000"/>
                          </a:solidFill>
                          <a:latin typeface="Cambria Math" panose="02040503050406030204" pitchFamily="18" charset="0"/>
                        </a:rPr>
                        <m:t>⊂</m:t>
                      </m:r>
                      <m:r>
                        <a:rPr lang="el-GR" i="1">
                          <a:solidFill>
                            <a:srgbClr val="000000"/>
                          </a:solidFill>
                          <a:latin typeface="Cambria Math" panose="02040503050406030204" pitchFamily="18" charset="0"/>
                        </a:rPr>
                        <m:t>ℝ</m:t>
                      </m:r>
                      <m:r>
                        <a:rPr lang="el-GR" i="1">
                          <a:solidFill>
                            <a:srgbClr val="000000"/>
                          </a:solidFill>
                          <a:latin typeface="Cambria Math" panose="02040503050406030204" pitchFamily="18" charset="0"/>
                        </a:rPr>
                        <m:t>→</m:t>
                      </m:r>
                      <m:r>
                        <a:rPr lang="el-GR" i="1">
                          <a:solidFill>
                            <a:srgbClr val="000000"/>
                          </a:solidFill>
                          <a:latin typeface="Cambria Math" panose="02040503050406030204" pitchFamily="18" charset="0"/>
                        </a:rPr>
                        <m:t>ℝ</m:t>
                      </m:r>
                      <m:r>
                        <a:rPr lang="el-GR" i="0">
                          <a:solidFill>
                            <a:srgbClr val="000000"/>
                          </a:solidFill>
                          <a:latin typeface="Cambria Math" panose="02040503050406030204" pitchFamily="18" charset="0"/>
                        </a:rPr>
                        <m:t>,</m:t>
                      </m:r>
                    </m:oMath>
                  </m:oMathPara>
                </a14:m>
                <a:endParaRPr lang="el-GR" dirty="0"/>
              </a:p>
            </p:txBody>
          </p:sp>
        </mc:Choice>
        <mc:Fallback>
          <p:sp>
            <p:nvSpPr>
              <p:cNvPr id="132097" name="Object 1"/>
              <p:cNvSpPr txBox="1">
                <a:spLocks noRot="1" noChangeAspect="1" noMove="1" noResize="1" noEditPoints="1" noAdjustHandles="1" noChangeArrowheads="1" noChangeShapeType="1" noTextEdit="1"/>
              </p:cNvSpPr>
              <p:nvPr/>
            </p:nvSpPr>
            <p:spPr bwMode="auto">
              <a:xfrm>
                <a:off x="3111500" y="2176463"/>
                <a:ext cx="2170113" cy="457200"/>
              </a:xfrm>
              <a:prstGeom prst="rect">
                <a:avLst/>
              </a:prstGeom>
              <a:blipFill>
                <a:blip r:embed="rId3"/>
                <a:stretch>
                  <a:fillRect l="-843"/>
                </a:stretch>
              </a:blipFill>
              <a:ln>
                <a:noFill/>
              </a:ln>
              <a:effectLst/>
            </p:spPr>
            <p:txBody>
              <a:bodyPr/>
              <a:lstStyle/>
              <a:p>
                <a:r>
                  <a:rPr lang="el-GR">
                    <a:noFill/>
                  </a:rPr>
                  <a:t> </a:t>
                </a:r>
              </a:p>
            </p:txBody>
          </p:sp>
        </mc:Fallback>
      </mc:AlternateContent>
      <p:graphicFrame>
        <p:nvGraphicFramePr>
          <p:cNvPr id="132098" name="Object 2"/>
          <p:cNvGraphicFramePr>
            <a:graphicFrameLocks noChangeAspect="1"/>
          </p:cNvGraphicFramePr>
          <p:nvPr/>
        </p:nvGraphicFramePr>
        <p:xfrm>
          <a:off x="4305120" y="2570157"/>
          <a:ext cx="1050925" cy="457200"/>
        </p:xfrm>
        <a:graphic>
          <a:graphicData uri="http://schemas.openxmlformats.org/presentationml/2006/ole">
            <mc:AlternateContent xmlns:mc="http://schemas.openxmlformats.org/markup-compatibility/2006">
              <mc:Choice xmlns:v="urn:schemas-microsoft-com:vml" Requires="v">
                <p:oleObj name="Equation" r:id="rId4" imgW="583920" imgH="253800" progId="Equation.DSMT4">
                  <p:embed/>
                </p:oleObj>
              </mc:Choice>
              <mc:Fallback>
                <p:oleObj name="Equation" r:id="rId4" imgW="583920" imgH="2538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5120" y="2570157"/>
                        <a:ext cx="1050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099" name="Object 3"/>
          <p:cNvGraphicFramePr>
            <a:graphicFrameLocks noChangeAspect="1"/>
          </p:cNvGraphicFramePr>
          <p:nvPr/>
        </p:nvGraphicFramePr>
        <p:xfrm>
          <a:off x="6470676" y="2586555"/>
          <a:ext cx="1119188" cy="457200"/>
        </p:xfrm>
        <a:graphic>
          <a:graphicData uri="http://schemas.openxmlformats.org/presentationml/2006/ole">
            <mc:AlternateContent xmlns:mc="http://schemas.openxmlformats.org/markup-compatibility/2006">
              <mc:Choice xmlns:v="urn:schemas-microsoft-com:vml" Requires="v">
                <p:oleObj name="Equation" r:id="rId6" imgW="622080" imgH="253800" progId="Equation.DSMT4">
                  <p:embed/>
                </p:oleObj>
              </mc:Choice>
              <mc:Fallback>
                <p:oleObj name="Equation" r:id="rId6" imgW="622080" imgH="2538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0676" y="2586555"/>
                        <a:ext cx="1119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mc:Choice xmlns:a14="http://schemas.microsoft.com/office/drawing/2010/main" Requires="a14">
          <p:sp>
            <p:nvSpPr>
              <p:cNvPr id="132100" name="Object 4"/>
              <p:cNvSpPr txBox="1"/>
              <p:nvPr/>
            </p:nvSpPr>
            <p:spPr bwMode="auto">
              <a:xfrm>
                <a:off x="2078038" y="3027363"/>
                <a:ext cx="690562" cy="298450"/>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l-GR" sz="1600" i="1">
                          <a:solidFill>
                            <a:srgbClr val="000000"/>
                          </a:solidFill>
                          <a:latin typeface="Cambria Math" panose="02040503050406030204" pitchFamily="18" charset="0"/>
                        </a:rPr>
                        <m:t>𝑟</m:t>
                      </m:r>
                      <m:r>
                        <a:rPr lang="el-GR" sz="1600" i="1">
                          <a:solidFill>
                            <a:srgbClr val="000000"/>
                          </a:solidFill>
                          <a:latin typeface="Cambria Math" panose="02040503050406030204" pitchFamily="18" charset="0"/>
                        </a:rPr>
                        <m:t>∈</m:t>
                      </m:r>
                      <m:r>
                        <a:rPr lang="el-GR" sz="1600" i="1">
                          <a:solidFill>
                            <a:srgbClr val="000000"/>
                          </a:solidFill>
                          <a:latin typeface="Cambria Math" panose="02040503050406030204" pitchFamily="18" charset="0"/>
                        </a:rPr>
                        <m:t>ℝ</m:t>
                      </m:r>
                    </m:oMath>
                  </m:oMathPara>
                </a14:m>
                <a:endParaRPr lang="el-GR" sz="1600" dirty="0"/>
              </a:p>
            </p:txBody>
          </p:sp>
        </mc:Choice>
        <mc:Fallback>
          <p:sp>
            <p:nvSpPr>
              <p:cNvPr id="132100" name="Object 4"/>
              <p:cNvSpPr txBox="1">
                <a:spLocks noRot="1" noChangeAspect="1" noMove="1" noResize="1" noEditPoints="1" noAdjustHandles="1" noChangeArrowheads="1" noChangeShapeType="1" noTextEdit="1"/>
              </p:cNvSpPr>
              <p:nvPr/>
            </p:nvSpPr>
            <p:spPr bwMode="auto">
              <a:xfrm>
                <a:off x="2078038" y="3027363"/>
                <a:ext cx="690562" cy="298450"/>
              </a:xfrm>
              <a:prstGeom prst="rect">
                <a:avLst/>
              </a:prstGeom>
              <a:blipFill>
                <a:blip r:embed="rId8"/>
                <a:stretch>
                  <a:fillRect b="-2041"/>
                </a:stretch>
              </a:blipFill>
              <a:ln>
                <a:noFill/>
              </a:ln>
              <a:effectLst/>
            </p:spPr>
            <p:txBody>
              <a:bodyPr/>
              <a:lstStyle/>
              <a:p>
                <a:r>
                  <a:rPr lang="el-GR">
                    <a:noFill/>
                  </a:rPr>
                  <a:t> </a:t>
                </a:r>
              </a:p>
            </p:txBody>
          </p:sp>
        </mc:Fallback>
      </mc:AlternateContent>
      <p:graphicFrame>
        <p:nvGraphicFramePr>
          <p:cNvPr id="132101" name="Object 5"/>
          <p:cNvGraphicFramePr>
            <a:graphicFrameLocks noChangeAspect="1"/>
          </p:cNvGraphicFramePr>
          <p:nvPr/>
        </p:nvGraphicFramePr>
        <p:xfrm>
          <a:off x="6310689" y="2990844"/>
          <a:ext cx="1073150" cy="457200"/>
        </p:xfrm>
        <a:graphic>
          <a:graphicData uri="http://schemas.openxmlformats.org/presentationml/2006/ole">
            <mc:AlternateContent xmlns:mc="http://schemas.openxmlformats.org/markup-compatibility/2006">
              <mc:Choice xmlns:v="urn:schemas-microsoft-com:vml" Requires="v">
                <p:oleObj name="Equation" r:id="rId9" imgW="596880" imgH="253800" progId="Equation.DSMT4">
                  <p:embed/>
                </p:oleObj>
              </mc:Choice>
              <mc:Fallback>
                <p:oleObj name="Equation" r:id="rId9" imgW="596880" imgH="2538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10689" y="2990844"/>
                        <a:ext cx="1073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102" name="Object 6"/>
          <p:cNvGraphicFramePr>
            <a:graphicFrameLocks noChangeAspect="1"/>
          </p:cNvGraphicFramePr>
          <p:nvPr/>
        </p:nvGraphicFramePr>
        <p:xfrm>
          <a:off x="3878253" y="3319461"/>
          <a:ext cx="1166813" cy="457200"/>
        </p:xfrm>
        <a:graphic>
          <a:graphicData uri="http://schemas.openxmlformats.org/presentationml/2006/ole">
            <mc:AlternateContent xmlns:mc="http://schemas.openxmlformats.org/markup-compatibility/2006">
              <mc:Choice xmlns:v="urn:schemas-microsoft-com:vml" Requires="v">
                <p:oleObj name="Equation" r:id="rId11" imgW="647640" imgH="253800" progId="Equation.DSMT4">
                  <p:embed/>
                </p:oleObj>
              </mc:Choice>
              <mc:Fallback>
                <p:oleObj name="Equation" r:id="rId11" imgW="647640" imgH="2538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78253" y="3319461"/>
                        <a:ext cx="1166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103" name="Object 7"/>
          <p:cNvGraphicFramePr>
            <a:graphicFrameLocks noChangeAspect="1"/>
          </p:cNvGraphicFramePr>
          <p:nvPr/>
        </p:nvGraphicFramePr>
        <p:xfrm>
          <a:off x="3732201" y="4304083"/>
          <a:ext cx="1166813" cy="388937"/>
        </p:xfrm>
        <a:graphic>
          <a:graphicData uri="http://schemas.openxmlformats.org/presentationml/2006/ole">
            <mc:AlternateContent xmlns:mc="http://schemas.openxmlformats.org/markup-compatibility/2006">
              <mc:Choice xmlns:v="urn:schemas-microsoft-com:vml" Requires="v">
                <p:oleObj name="Equation" r:id="rId13" imgW="647640" imgH="215640" progId="Equation.DSMT4">
                  <p:embed/>
                </p:oleObj>
              </mc:Choice>
              <mc:Fallback>
                <p:oleObj name="Equation" r:id="rId13" imgW="647640" imgH="21564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32201" y="4304083"/>
                        <a:ext cx="1166813" cy="38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104" name="Object 8"/>
          <p:cNvGraphicFramePr>
            <a:graphicFrameLocks noChangeAspect="1"/>
          </p:cNvGraphicFramePr>
          <p:nvPr/>
        </p:nvGraphicFramePr>
        <p:xfrm>
          <a:off x="2169030" y="4681383"/>
          <a:ext cx="684213" cy="342900"/>
        </p:xfrm>
        <a:graphic>
          <a:graphicData uri="http://schemas.openxmlformats.org/presentationml/2006/ole">
            <mc:AlternateContent xmlns:mc="http://schemas.openxmlformats.org/markup-compatibility/2006">
              <mc:Choice xmlns:v="urn:schemas-microsoft-com:vml" Requires="v">
                <p:oleObj name="Equation" r:id="rId15" imgW="380880" imgH="190440" progId="Equation.DSMT4">
                  <p:embed/>
                </p:oleObj>
              </mc:Choice>
              <mc:Fallback>
                <p:oleObj name="Equation" r:id="rId15" imgW="380880" imgH="19044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69030" y="4681383"/>
                        <a:ext cx="68421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105" name="Object 9"/>
          <p:cNvGraphicFramePr>
            <a:graphicFrameLocks noChangeAspect="1"/>
          </p:cNvGraphicFramePr>
          <p:nvPr/>
        </p:nvGraphicFramePr>
        <p:xfrm>
          <a:off x="6504041" y="4633929"/>
          <a:ext cx="2011363" cy="457200"/>
        </p:xfrm>
        <a:graphic>
          <a:graphicData uri="http://schemas.openxmlformats.org/presentationml/2006/ole">
            <mc:AlternateContent xmlns:mc="http://schemas.openxmlformats.org/markup-compatibility/2006">
              <mc:Choice xmlns:v="urn:schemas-microsoft-com:vml" Requires="v">
                <p:oleObj name="Equation" r:id="rId17" imgW="1117440" imgH="253800" progId="Equation.DSMT4">
                  <p:embed/>
                </p:oleObj>
              </mc:Choice>
              <mc:Fallback>
                <p:oleObj name="Equation" r:id="rId17" imgW="1117440" imgH="25380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504041" y="4633929"/>
                        <a:ext cx="2011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106" name="Object 10"/>
          <p:cNvGraphicFramePr>
            <a:graphicFrameLocks noChangeAspect="1"/>
          </p:cNvGraphicFramePr>
          <p:nvPr/>
        </p:nvGraphicFramePr>
        <p:xfrm>
          <a:off x="4235638" y="5055504"/>
          <a:ext cx="1187450" cy="388938"/>
        </p:xfrm>
        <a:graphic>
          <a:graphicData uri="http://schemas.openxmlformats.org/presentationml/2006/ole">
            <mc:AlternateContent xmlns:mc="http://schemas.openxmlformats.org/markup-compatibility/2006">
              <mc:Choice xmlns:v="urn:schemas-microsoft-com:vml" Requires="v">
                <p:oleObj name="Equation" r:id="rId19" imgW="660240" imgH="215640" progId="Equation.DSMT4">
                  <p:embed/>
                </p:oleObj>
              </mc:Choice>
              <mc:Fallback>
                <p:oleObj name="Equation" r:id="rId19" imgW="660240" imgH="215640" progId="Equation.DSMT4">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235638" y="5055504"/>
                        <a:ext cx="1187450"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107" name="Object 11"/>
          <p:cNvGraphicFramePr>
            <a:graphicFrameLocks noChangeAspect="1"/>
          </p:cNvGraphicFramePr>
          <p:nvPr/>
        </p:nvGraphicFramePr>
        <p:xfrm>
          <a:off x="2171677" y="5422932"/>
          <a:ext cx="684212" cy="342900"/>
        </p:xfrm>
        <a:graphic>
          <a:graphicData uri="http://schemas.openxmlformats.org/presentationml/2006/ole">
            <mc:AlternateContent xmlns:mc="http://schemas.openxmlformats.org/markup-compatibility/2006">
              <mc:Choice xmlns:v="urn:schemas-microsoft-com:vml" Requires="v">
                <p:oleObj name="Equation" r:id="rId21" imgW="380880" imgH="190440" progId="Equation.DSMT4">
                  <p:embed/>
                </p:oleObj>
              </mc:Choice>
              <mc:Fallback>
                <p:oleObj name="Equation" r:id="rId21" imgW="380880" imgH="190440" progId="Equation.DSMT4">
                  <p:embed/>
                  <p:pic>
                    <p:nvPicPr>
                      <p:cNvPr id="0" name="Picture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171677" y="5422932"/>
                        <a:ext cx="684212"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108" name="Object 12"/>
          <p:cNvGraphicFramePr>
            <a:graphicFrameLocks noChangeAspect="1"/>
          </p:cNvGraphicFramePr>
          <p:nvPr/>
        </p:nvGraphicFramePr>
        <p:xfrm>
          <a:off x="7273962" y="5424520"/>
          <a:ext cx="841375" cy="341312"/>
        </p:xfrm>
        <a:graphic>
          <a:graphicData uri="http://schemas.openxmlformats.org/presentationml/2006/ole">
            <mc:AlternateContent xmlns:mc="http://schemas.openxmlformats.org/markup-compatibility/2006">
              <mc:Choice xmlns:v="urn:schemas-microsoft-com:vml" Requires="v">
                <p:oleObj name="Equation" r:id="rId23" imgW="469800" imgH="190440" progId="Equation.DSMT4">
                  <p:embed/>
                </p:oleObj>
              </mc:Choice>
              <mc:Fallback>
                <p:oleObj name="Equation" r:id="rId23" imgW="469800" imgH="190440" progId="Equation.DSMT4">
                  <p:embed/>
                  <p:pic>
                    <p:nvPicPr>
                      <p:cNvPr id="0" name="Picture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273962" y="5424520"/>
                        <a:ext cx="841375"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109" name="Object 13"/>
          <p:cNvGraphicFramePr>
            <a:graphicFrameLocks noChangeAspect="1"/>
          </p:cNvGraphicFramePr>
          <p:nvPr/>
        </p:nvGraphicFramePr>
        <p:xfrm>
          <a:off x="6251598" y="5721564"/>
          <a:ext cx="2127250" cy="457200"/>
        </p:xfrm>
        <a:graphic>
          <a:graphicData uri="http://schemas.openxmlformats.org/presentationml/2006/ole">
            <mc:AlternateContent xmlns:mc="http://schemas.openxmlformats.org/markup-compatibility/2006">
              <mc:Choice xmlns:v="urn:schemas-microsoft-com:vml" Requires="v">
                <p:oleObj name="Equation" r:id="rId25" imgW="1180800" imgH="253800" progId="Equation.DSMT4">
                  <p:embed/>
                </p:oleObj>
              </mc:Choice>
              <mc:Fallback>
                <p:oleObj name="Equation" r:id="rId25" imgW="1180800" imgH="253800" progId="Equation.DSMT4">
                  <p:embed/>
                  <p:pic>
                    <p:nvPicPr>
                      <p:cNvPr id="0" name="Picture 1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251598" y="5721564"/>
                        <a:ext cx="2127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18 - Ορθογώνιο"/>
          <p:cNvSpPr/>
          <p:nvPr/>
        </p:nvSpPr>
        <p:spPr>
          <a:xfrm>
            <a:off x="920699" y="2187558"/>
            <a:ext cx="7339113" cy="80328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chor="t" anchorCtr="0"/>
          <a:lstStyle/>
          <a:p>
            <a:r>
              <a:rPr lang="el-GR" dirty="0"/>
              <a:t>Τεχνική της μείωσης των λύσεων</a:t>
            </a:r>
          </a:p>
        </p:txBody>
      </p:sp>
      <p:sp>
        <p:nvSpPr>
          <p:cNvPr id="15" name="14 - Θέση κειμένου"/>
          <p:cNvSpPr>
            <a:spLocks noGrp="1"/>
          </p:cNvSpPr>
          <p:nvPr>
            <p:ph type="body" sz="half" idx="2"/>
          </p:nvPr>
        </p:nvSpPr>
        <p:spPr>
          <a:xfrm>
            <a:off x="457200" y="1435100"/>
            <a:ext cx="4224339" cy="4691063"/>
          </a:xfrm>
        </p:spPr>
        <p:txBody>
          <a:bodyPr/>
          <a:lstStyle/>
          <a:p>
            <a:r>
              <a:rPr lang="el-GR" sz="1600" b="1" dirty="0"/>
              <a:t>συνέχεια παραδείγματος</a:t>
            </a:r>
          </a:p>
          <a:p>
            <a:r>
              <a:rPr lang="el-GR" sz="1600" dirty="0"/>
              <a:t>Είναι φανερό ότι μπορούμε να συνεχίσουμε τη διαδικασία αυτή ώστε να μειώσουμε περισσότερο τις ρίζες της            (σχήμα (</a:t>
            </a:r>
            <a:r>
              <a:rPr lang="en-US" sz="1600" dirty="0"/>
              <a:t>c</a:t>
            </a:r>
            <a:r>
              <a:rPr lang="el-GR" sz="1600" dirty="0"/>
              <a:t>)). </a:t>
            </a:r>
          </a:p>
          <a:p>
            <a:pPr>
              <a:spcBef>
                <a:spcPts val="1200"/>
              </a:spcBef>
            </a:pPr>
            <a:r>
              <a:rPr lang="el-GR" sz="1600" dirty="0"/>
              <a:t>Αν υποθέσουμε ότι υπολογίσαμε μία λύση της                    	έστω την       και εφαρμόσουμε την τεχνική της μείωσης των λύσεων για τη συνάρτηση             και στη λύση       τότε σχηματίζουμε τη συνάρτηση                                 το γράφημα της οποίας δίνεται στο σχήμα (</a:t>
            </a:r>
            <a:r>
              <a:rPr lang="en-US" sz="1600" dirty="0"/>
              <a:t>c</a:t>
            </a:r>
            <a:r>
              <a:rPr lang="el-GR" sz="1600" dirty="0"/>
              <a:t>).</a:t>
            </a:r>
          </a:p>
          <a:p>
            <a:pPr>
              <a:spcBef>
                <a:spcPts val="1200"/>
              </a:spcBef>
            </a:pPr>
            <a:r>
              <a:rPr lang="el-GR" sz="1600" dirty="0"/>
              <a:t>Στο σχήμα (</a:t>
            </a:r>
            <a:r>
              <a:rPr lang="en-US" sz="1600" dirty="0"/>
              <a:t>c</a:t>
            </a:r>
            <a:r>
              <a:rPr lang="el-GR" sz="1600" dirty="0"/>
              <a:t>) φαίνεται ότι η             διατηρεί τη ρίζα        αλλά όχι τις ρίζες                  στις οποίες έχει εφαρμοστεί η τεχνική της μείωσης των λύσεων. </a:t>
            </a:r>
          </a:p>
          <a:p>
            <a:endParaRPr lang="el-GR" dirty="0"/>
          </a:p>
        </p:txBody>
      </p:sp>
      <p:graphicFrame>
        <p:nvGraphicFramePr>
          <p:cNvPr id="184323" name="Object 3"/>
          <p:cNvGraphicFramePr>
            <a:graphicFrameLocks noChangeAspect="1"/>
          </p:cNvGraphicFramePr>
          <p:nvPr/>
        </p:nvGraphicFramePr>
        <p:xfrm>
          <a:off x="2673324" y="2232731"/>
          <a:ext cx="482600" cy="331788"/>
        </p:xfrm>
        <a:graphic>
          <a:graphicData uri="http://schemas.openxmlformats.org/presentationml/2006/ole">
            <mc:AlternateContent xmlns:mc="http://schemas.openxmlformats.org/markup-compatibility/2006">
              <mc:Choice xmlns:v="urn:schemas-microsoft-com:vml" Requires="v">
                <p:oleObj name="Equation" r:id="rId3" imgW="368280" imgH="253800" progId="Equation.DSMT4">
                  <p:embed/>
                </p:oleObj>
              </mc:Choice>
              <mc:Fallback>
                <p:oleObj name="Equation" r:id="rId3" imgW="368280" imgH="2538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3324" y="2232731"/>
                        <a:ext cx="482600"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24" name="Object 4"/>
          <p:cNvGraphicFramePr>
            <a:graphicFrameLocks noChangeAspect="1"/>
          </p:cNvGraphicFramePr>
          <p:nvPr/>
        </p:nvGraphicFramePr>
        <p:xfrm>
          <a:off x="532992" y="2879722"/>
          <a:ext cx="841375" cy="330200"/>
        </p:xfrm>
        <a:graphic>
          <a:graphicData uri="http://schemas.openxmlformats.org/presentationml/2006/ole">
            <mc:AlternateContent xmlns:mc="http://schemas.openxmlformats.org/markup-compatibility/2006">
              <mc:Choice xmlns:v="urn:schemas-microsoft-com:vml" Requires="v">
                <p:oleObj name="Equation" r:id="rId5" imgW="647640" imgH="253800" progId="Equation.DSMT4">
                  <p:embed/>
                </p:oleObj>
              </mc:Choice>
              <mc:Fallback>
                <p:oleObj name="Equation" r:id="rId5" imgW="647640" imgH="2538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2992" y="2879722"/>
                        <a:ext cx="841375"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25" name="Object 5"/>
          <p:cNvGraphicFramePr>
            <a:graphicFrameLocks noChangeAspect="1"/>
          </p:cNvGraphicFramePr>
          <p:nvPr/>
        </p:nvGraphicFramePr>
        <p:xfrm>
          <a:off x="2270096" y="2885719"/>
          <a:ext cx="184150" cy="301625"/>
        </p:xfrm>
        <a:graphic>
          <a:graphicData uri="http://schemas.openxmlformats.org/presentationml/2006/ole">
            <mc:AlternateContent xmlns:mc="http://schemas.openxmlformats.org/markup-compatibility/2006">
              <mc:Choice xmlns:v="urn:schemas-microsoft-com:vml" Requires="v">
                <p:oleObj name="Equation" r:id="rId7" imgW="139680" imgH="228600" progId="Equation.DSMT4">
                  <p:embed/>
                </p:oleObj>
              </mc:Choice>
              <mc:Fallback>
                <p:oleObj name="Equation" r:id="rId7" imgW="139680" imgH="2286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70096" y="2885719"/>
                        <a:ext cx="18415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26" name="Object 6"/>
          <p:cNvGraphicFramePr>
            <a:graphicFrameLocks noChangeAspect="1"/>
          </p:cNvGraphicFramePr>
          <p:nvPr/>
        </p:nvGraphicFramePr>
        <p:xfrm>
          <a:off x="1541421" y="3369910"/>
          <a:ext cx="496887" cy="330200"/>
        </p:xfrm>
        <a:graphic>
          <a:graphicData uri="http://schemas.openxmlformats.org/presentationml/2006/ole">
            <mc:AlternateContent xmlns:mc="http://schemas.openxmlformats.org/markup-compatibility/2006">
              <mc:Choice xmlns:v="urn:schemas-microsoft-com:vml" Requires="v">
                <p:oleObj name="Equation" r:id="rId9" imgW="380880" imgH="253800" progId="Equation.DSMT4">
                  <p:embed/>
                </p:oleObj>
              </mc:Choice>
              <mc:Fallback>
                <p:oleObj name="Equation" r:id="rId9" imgW="380880" imgH="2538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41421" y="3369910"/>
                        <a:ext cx="496887"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27" name="Object 7"/>
          <p:cNvGraphicFramePr>
            <a:graphicFrameLocks noChangeAspect="1"/>
          </p:cNvGraphicFramePr>
          <p:nvPr/>
        </p:nvGraphicFramePr>
        <p:xfrm>
          <a:off x="3184525" y="3373793"/>
          <a:ext cx="247650" cy="296863"/>
        </p:xfrm>
        <a:graphic>
          <a:graphicData uri="http://schemas.openxmlformats.org/presentationml/2006/ole">
            <mc:AlternateContent xmlns:mc="http://schemas.openxmlformats.org/markup-compatibility/2006">
              <mc:Choice xmlns:v="urn:schemas-microsoft-com:vml" Requires="v">
                <p:oleObj name="Equation" r:id="rId11" imgW="190440" imgH="228600" progId="Equation.DSMT4">
                  <p:embed/>
                </p:oleObj>
              </mc:Choice>
              <mc:Fallback>
                <p:oleObj name="Equation" r:id="rId11" imgW="190440" imgH="22860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84525" y="3373793"/>
                        <a:ext cx="247650" cy="29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28" name="Object 8"/>
          <p:cNvGraphicFramePr>
            <a:graphicFrameLocks noChangeAspect="1"/>
          </p:cNvGraphicFramePr>
          <p:nvPr/>
        </p:nvGraphicFramePr>
        <p:xfrm>
          <a:off x="2960691" y="3597630"/>
          <a:ext cx="1903413" cy="330200"/>
        </p:xfrm>
        <a:graphic>
          <a:graphicData uri="http://schemas.openxmlformats.org/presentationml/2006/ole">
            <mc:AlternateContent xmlns:mc="http://schemas.openxmlformats.org/markup-compatibility/2006">
              <mc:Choice xmlns:v="urn:schemas-microsoft-com:vml" Requires="v">
                <p:oleObj name="Equation" r:id="rId13" imgW="1460160" imgH="253800" progId="Equation.DSMT4">
                  <p:embed/>
                </p:oleObj>
              </mc:Choice>
              <mc:Fallback>
                <p:oleObj name="Equation" r:id="rId13" imgW="1460160" imgH="25380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60691" y="3597630"/>
                        <a:ext cx="1903413"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29" name="Object 9"/>
          <p:cNvGraphicFramePr>
            <a:graphicFrameLocks noChangeAspect="1"/>
          </p:cNvGraphicFramePr>
          <p:nvPr/>
        </p:nvGraphicFramePr>
        <p:xfrm>
          <a:off x="2936684" y="4246210"/>
          <a:ext cx="528637" cy="330200"/>
        </p:xfrm>
        <a:graphic>
          <a:graphicData uri="http://schemas.openxmlformats.org/presentationml/2006/ole">
            <mc:AlternateContent xmlns:mc="http://schemas.openxmlformats.org/markup-compatibility/2006">
              <mc:Choice xmlns:v="urn:schemas-microsoft-com:vml" Requires="v">
                <p:oleObj name="Equation" r:id="rId15" imgW="406080" imgH="253800" progId="Equation.DSMT4">
                  <p:embed/>
                </p:oleObj>
              </mc:Choice>
              <mc:Fallback>
                <p:oleObj name="Equation" r:id="rId15" imgW="406080" imgH="25380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36684" y="4246210"/>
                        <a:ext cx="528637"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30" name="Object 10"/>
          <p:cNvGraphicFramePr>
            <a:graphicFrameLocks noChangeAspect="1"/>
          </p:cNvGraphicFramePr>
          <p:nvPr/>
        </p:nvGraphicFramePr>
        <p:xfrm>
          <a:off x="970799" y="4499166"/>
          <a:ext cx="233362" cy="300038"/>
        </p:xfrm>
        <a:graphic>
          <a:graphicData uri="http://schemas.openxmlformats.org/presentationml/2006/ole">
            <mc:AlternateContent xmlns:mc="http://schemas.openxmlformats.org/markup-compatibility/2006">
              <mc:Choice xmlns:v="urn:schemas-microsoft-com:vml" Requires="v">
                <p:oleObj name="Equation" r:id="rId17" imgW="177480" imgH="228600" progId="Equation.DSMT4">
                  <p:embed/>
                </p:oleObj>
              </mc:Choice>
              <mc:Fallback>
                <p:oleObj name="Equation" r:id="rId17" imgW="177480" imgH="228600" progId="Equation.DSMT4">
                  <p:embed/>
                  <p:pic>
                    <p:nvPicPr>
                      <p:cNvPr id="0" name="Picture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70799" y="4499166"/>
                        <a:ext cx="233362"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31" name="Object 11"/>
          <p:cNvGraphicFramePr>
            <a:graphicFrameLocks noChangeAspect="1"/>
          </p:cNvGraphicFramePr>
          <p:nvPr/>
        </p:nvGraphicFramePr>
        <p:xfrm>
          <a:off x="2762587" y="4501974"/>
          <a:ext cx="663575" cy="298450"/>
        </p:xfrm>
        <a:graphic>
          <a:graphicData uri="http://schemas.openxmlformats.org/presentationml/2006/ole">
            <mc:AlternateContent xmlns:mc="http://schemas.openxmlformats.org/markup-compatibility/2006">
              <mc:Choice xmlns:v="urn:schemas-microsoft-com:vml" Requires="v">
                <p:oleObj name="Equation" r:id="rId19" imgW="507960" imgH="228600" progId="Equation.DSMT4">
                  <p:embed/>
                </p:oleObj>
              </mc:Choice>
              <mc:Fallback>
                <p:oleObj name="Equation" r:id="rId19" imgW="507960" imgH="228600" progId="Equation.DSMT4">
                  <p:embed/>
                  <p:pic>
                    <p:nvPicPr>
                      <p:cNvPr id="0" name="Picture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762587" y="4501974"/>
                        <a:ext cx="663575"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84332" name="Picture 12"/>
          <p:cNvPicPr>
            <a:picLocks noChangeAspect="1" noChangeArrowheads="1"/>
          </p:cNvPicPr>
          <p:nvPr/>
        </p:nvPicPr>
        <p:blipFill rotWithShape="1">
          <a:blip r:embed="rId21" cstate="print"/>
          <a:srcRect r="3517" b="11280"/>
          <a:stretch/>
        </p:blipFill>
        <p:spPr bwMode="auto">
          <a:xfrm>
            <a:off x="5148064" y="214838"/>
            <a:ext cx="3280825" cy="2890126"/>
          </a:xfrm>
          <a:prstGeom prst="rect">
            <a:avLst/>
          </a:prstGeom>
          <a:noFill/>
          <a:ln>
            <a:noFill/>
          </a:ln>
        </p:spPr>
      </p:pic>
      <p:pic>
        <p:nvPicPr>
          <p:cNvPr id="184333" name="Picture 13"/>
          <p:cNvPicPr>
            <a:picLocks noChangeAspect="1" noChangeArrowheads="1"/>
          </p:cNvPicPr>
          <p:nvPr/>
        </p:nvPicPr>
        <p:blipFill rotWithShape="1">
          <a:blip r:embed="rId22" cstate="print"/>
          <a:srcRect l="3704" r="4720" b="12629"/>
          <a:stretch/>
        </p:blipFill>
        <p:spPr bwMode="auto">
          <a:xfrm>
            <a:off x="5148064" y="3140968"/>
            <a:ext cx="3384376" cy="2954364"/>
          </a:xfrm>
          <a:prstGeom prst="rect">
            <a:avLst/>
          </a:prstGeom>
          <a:noFill/>
          <a:ln>
            <a:noFill/>
          </a:ln>
        </p:spPr>
      </p:pic>
      <p:sp>
        <p:nvSpPr>
          <p:cNvPr id="16" name="TextBox 15"/>
          <p:cNvSpPr txBox="1"/>
          <p:nvPr/>
        </p:nvSpPr>
        <p:spPr>
          <a:xfrm>
            <a:off x="5148064" y="2797767"/>
            <a:ext cx="381789" cy="276999"/>
          </a:xfrm>
          <a:prstGeom prst="rect">
            <a:avLst/>
          </a:prstGeom>
          <a:noFill/>
        </p:spPr>
        <p:txBody>
          <a:bodyPr wrap="square" rtlCol="0">
            <a:spAutoFit/>
          </a:bodyPr>
          <a:lstStyle/>
          <a:p>
            <a:r>
              <a:rPr lang="el-GR" sz="1200" dirty="0"/>
              <a:t>(</a:t>
            </a:r>
            <a:r>
              <a:rPr lang="en-US" sz="1200" dirty="0"/>
              <a:t>c</a:t>
            </a:r>
            <a:r>
              <a:rPr lang="el-GR" sz="1200" dirty="0"/>
              <a:t>)</a:t>
            </a:r>
          </a:p>
        </p:txBody>
      </p:sp>
      <p:sp>
        <p:nvSpPr>
          <p:cNvPr id="17" name="TextBox 16"/>
          <p:cNvSpPr txBox="1"/>
          <p:nvPr/>
        </p:nvSpPr>
        <p:spPr>
          <a:xfrm>
            <a:off x="5148064" y="5809216"/>
            <a:ext cx="381789" cy="276999"/>
          </a:xfrm>
          <a:prstGeom prst="rect">
            <a:avLst/>
          </a:prstGeom>
          <a:noFill/>
        </p:spPr>
        <p:txBody>
          <a:bodyPr wrap="square" rtlCol="0">
            <a:spAutoFit/>
          </a:bodyPr>
          <a:lstStyle/>
          <a:p>
            <a:r>
              <a:rPr lang="el-GR" sz="1200" dirty="0"/>
              <a:t>(</a:t>
            </a:r>
            <a:r>
              <a:rPr lang="en-US" sz="1200" dirty="0"/>
              <a:t>d</a:t>
            </a:r>
            <a:r>
              <a:rPr lang="el-GR" sz="1200" dirty="0"/>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Τεχνική της μείωσης των λύσεων</a:t>
            </a:r>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dirty="0"/>
              <a:t>	Γενικά οι συναρτήσεις μείωσης δίνονται από τις παρακάτω εκφράσεις:</a:t>
            </a:r>
          </a:p>
          <a:p>
            <a:endParaRPr lang="el-GR" sz="2200" dirty="0"/>
          </a:p>
          <a:p>
            <a:pPr>
              <a:buNone/>
            </a:pPr>
            <a:endParaRPr lang="el-GR" sz="2200" dirty="0"/>
          </a:p>
          <a:p>
            <a:pPr>
              <a:buNone/>
            </a:pPr>
            <a:endParaRPr lang="el-GR" sz="2200" dirty="0"/>
          </a:p>
          <a:p>
            <a:pPr>
              <a:spcBef>
                <a:spcPts val="1800"/>
              </a:spcBef>
              <a:buNone/>
            </a:pPr>
            <a:r>
              <a:rPr lang="el-GR" sz="2200" dirty="0"/>
              <a:t>	όπου      είναι το πλήθος των λύσεων                                στις οποίες έχει εφαρμοστεί η τεχνική της μείωσης των λύσεων.</a:t>
            </a:r>
          </a:p>
        </p:txBody>
      </p:sp>
      <p:graphicFrame>
        <p:nvGraphicFramePr>
          <p:cNvPr id="183297" name="Object 1"/>
          <p:cNvGraphicFramePr>
            <a:graphicFrameLocks noChangeAspect="1"/>
          </p:cNvGraphicFramePr>
          <p:nvPr/>
        </p:nvGraphicFramePr>
        <p:xfrm>
          <a:off x="3350419" y="2440503"/>
          <a:ext cx="2443163" cy="912813"/>
        </p:xfrm>
        <a:graphic>
          <a:graphicData uri="http://schemas.openxmlformats.org/presentationml/2006/ole">
            <mc:AlternateContent xmlns:mc="http://schemas.openxmlformats.org/markup-compatibility/2006">
              <mc:Choice xmlns:v="urn:schemas-microsoft-com:vml" Requires="v">
                <p:oleObj name="Equation" r:id="rId3" imgW="1358640" imgH="507960" progId="Equation.DSMT4">
                  <p:embed/>
                </p:oleObj>
              </mc:Choice>
              <mc:Fallback>
                <p:oleObj name="Equation" r:id="rId3" imgW="1358640" imgH="50796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0419" y="2440503"/>
                        <a:ext cx="2443163" cy="91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3298" name="Object 2"/>
          <p:cNvGraphicFramePr>
            <a:graphicFrameLocks noChangeAspect="1"/>
          </p:cNvGraphicFramePr>
          <p:nvPr/>
        </p:nvGraphicFramePr>
        <p:xfrm>
          <a:off x="1544424" y="3622854"/>
          <a:ext cx="277812" cy="300037"/>
        </p:xfrm>
        <a:graphic>
          <a:graphicData uri="http://schemas.openxmlformats.org/presentationml/2006/ole">
            <mc:AlternateContent xmlns:mc="http://schemas.openxmlformats.org/markup-compatibility/2006">
              <mc:Choice xmlns:v="urn:schemas-microsoft-com:vml" Requires="v">
                <p:oleObj name="Equation" r:id="rId5" imgW="152280" imgH="164880" progId="Equation.DSMT4">
                  <p:embed/>
                </p:oleObj>
              </mc:Choice>
              <mc:Fallback>
                <p:oleObj name="Equation" r:id="rId5" imgW="152280" imgH="16488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4424" y="3622854"/>
                        <a:ext cx="277812" cy="30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3299" name="Object 3"/>
          <p:cNvGraphicFramePr>
            <a:graphicFrameLocks noChangeAspect="1"/>
          </p:cNvGraphicFramePr>
          <p:nvPr/>
        </p:nvGraphicFramePr>
        <p:xfrm>
          <a:off x="5162584" y="3549828"/>
          <a:ext cx="1892300" cy="409575"/>
        </p:xfrm>
        <a:graphic>
          <a:graphicData uri="http://schemas.openxmlformats.org/presentationml/2006/ole">
            <mc:AlternateContent xmlns:mc="http://schemas.openxmlformats.org/markup-compatibility/2006">
              <mc:Choice xmlns:v="urn:schemas-microsoft-com:vml" Requires="v">
                <p:oleObj name="Equation" r:id="rId7" imgW="1054080" imgH="228600" progId="Equation.DSMT4">
                  <p:embed/>
                </p:oleObj>
              </mc:Choice>
              <mc:Fallback>
                <p:oleObj name="Equation" r:id="rId7" imgW="1054080" imgH="22860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62584" y="3549828"/>
                        <a:ext cx="189230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Τεχνική της μείωσης των λύσεων</a:t>
            </a:r>
          </a:p>
        </p:txBody>
      </p:sp>
      <p:sp>
        <p:nvSpPr>
          <p:cNvPr id="3" name="2 - Θέση περιεχομένου"/>
          <p:cNvSpPr>
            <a:spLocks noGrp="1"/>
          </p:cNvSpPr>
          <p:nvPr>
            <p:ph idx="1"/>
          </p:nvPr>
        </p:nvSpPr>
        <p:spPr/>
        <p:txBody>
          <a:bodyPr>
            <a:normAutofit fontScale="92500" lnSpcReduction="10000"/>
          </a:bodyPr>
          <a:lstStyle/>
          <a:p>
            <a:pPr>
              <a:buNone/>
            </a:pPr>
            <a:r>
              <a:rPr lang="el-GR" sz="2200" b="1" dirty="0"/>
              <a:t>Τεχνική της μείωσης λύσεων πολλαπλότητας </a:t>
            </a:r>
          </a:p>
          <a:p>
            <a:pPr>
              <a:lnSpc>
                <a:spcPct val="110000"/>
              </a:lnSpc>
              <a:spcBef>
                <a:spcPts val="1200"/>
              </a:spcBef>
            </a:pPr>
            <a:r>
              <a:rPr lang="el-GR" sz="2200" dirty="0"/>
              <a:t>Στην περίπτωση αυτή δεν είναι απαραίτητο να είναι γνωστή η πολλαπλότητα μίας δεδομένης ρίζας ώστε να εφαρμοστεί η τεχνική της μείωσης λύσεων.</a:t>
            </a:r>
          </a:p>
          <a:p>
            <a:pPr>
              <a:lnSpc>
                <a:spcPct val="110000"/>
              </a:lnSpc>
              <a:spcBef>
                <a:spcPts val="1200"/>
              </a:spcBef>
            </a:pPr>
            <a:r>
              <a:rPr lang="el-GR" sz="2200" dirty="0"/>
              <a:t>Έστω ότι      είναι μία λύση της εξίσωσης                  και ότι εφαρμόζεται  η τεχνική μείωσης των λύσεων στην     χρησιμοποιώντας τη συνάρτηση μείωσης   </a:t>
            </a:r>
          </a:p>
          <a:p>
            <a:pPr>
              <a:lnSpc>
                <a:spcPct val="110000"/>
              </a:lnSpc>
              <a:spcBef>
                <a:spcPts val="1200"/>
              </a:spcBef>
            </a:pPr>
            <a:r>
              <a:rPr lang="el-GR" sz="2200" dirty="0"/>
              <a:t>Τότε, αν η ρίζα     είναι πολλαπλή βάσει του ορισμού 5.14, θα είναι και ρίζα της συνάρτησης μείωσης      και επομένως υπάρχει περίπτωση να υπολογιστεί και πάλι.</a:t>
            </a:r>
          </a:p>
          <a:p>
            <a:pPr>
              <a:lnSpc>
                <a:spcPct val="110000"/>
              </a:lnSpc>
              <a:spcBef>
                <a:spcPts val="1200"/>
              </a:spcBef>
            </a:pPr>
            <a:r>
              <a:rPr lang="el-GR" sz="2200" dirty="0"/>
              <a:t>Έτσι, αν κάθε φορά που υπολογίζεται η ίδια ρίζα      διαιρείται πάλι η συνάρτηση μείωσης με τον ίδιο όρο                τότε θα προκύψει μία συνάρτηση μείωσης η οποία δεν δέχεται ως ρίζα την</a:t>
            </a:r>
          </a:p>
        </p:txBody>
      </p:sp>
      <p:graphicFrame>
        <p:nvGraphicFramePr>
          <p:cNvPr id="182273" name="Object 1"/>
          <p:cNvGraphicFramePr>
            <a:graphicFrameLocks noChangeAspect="1"/>
          </p:cNvGraphicFramePr>
          <p:nvPr/>
        </p:nvGraphicFramePr>
        <p:xfrm>
          <a:off x="5338773" y="1490663"/>
          <a:ext cx="269875" cy="228600"/>
        </p:xfrm>
        <a:graphic>
          <a:graphicData uri="http://schemas.openxmlformats.org/presentationml/2006/ole">
            <mc:AlternateContent xmlns:mc="http://schemas.openxmlformats.org/markup-compatibility/2006">
              <mc:Choice xmlns:v="urn:schemas-microsoft-com:vml" Requires="v">
                <p:oleObj name="Equation" r:id="rId3" imgW="164880" imgH="139680" progId="Equation.DSMT4">
                  <p:embed/>
                </p:oleObj>
              </mc:Choice>
              <mc:Fallback>
                <p:oleObj name="Equation" r:id="rId3" imgW="164880" imgH="13968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8773" y="1490663"/>
                        <a:ext cx="269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2275" name="Object 3"/>
          <p:cNvGraphicFramePr>
            <a:graphicFrameLocks noChangeAspect="1"/>
          </p:cNvGraphicFramePr>
          <p:nvPr/>
        </p:nvGraphicFramePr>
        <p:xfrm>
          <a:off x="5063616" y="2926461"/>
          <a:ext cx="971550" cy="414337"/>
        </p:xfrm>
        <a:graphic>
          <a:graphicData uri="http://schemas.openxmlformats.org/presentationml/2006/ole">
            <mc:AlternateContent xmlns:mc="http://schemas.openxmlformats.org/markup-compatibility/2006">
              <mc:Choice xmlns:v="urn:schemas-microsoft-com:vml" Requires="v">
                <p:oleObj name="Equation" r:id="rId5" imgW="596880" imgH="253800" progId="Equation.DSMT4">
                  <p:embed/>
                </p:oleObj>
              </mc:Choice>
              <mc:Fallback>
                <p:oleObj name="Equation" r:id="rId5" imgW="596880" imgH="253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63616" y="2926461"/>
                        <a:ext cx="971550"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2277" name="Object 5"/>
          <p:cNvGraphicFramePr>
            <a:graphicFrameLocks noChangeAspect="1"/>
          </p:cNvGraphicFramePr>
          <p:nvPr/>
        </p:nvGraphicFramePr>
        <p:xfrm>
          <a:off x="1865278" y="3022065"/>
          <a:ext cx="187325" cy="206375"/>
        </p:xfrm>
        <a:graphic>
          <a:graphicData uri="http://schemas.openxmlformats.org/presentationml/2006/ole">
            <mc:AlternateContent xmlns:mc="http://schemas.openxmlformats.org/markup-compatibility/2006">
              <mc:Choice xmlns:v="urn:schemas-microsoft-com:vml" Requires="v">
                <p:oleObj name="Equation" r:id="rId7" imgW="114120" imgH="126720" progId="Equation.DSMT4">
                  <p:embed/>
                </p:oleObj>
              </mc:Choice>
              <mc:Fallback>
                <p:oleObj name="Equation" r:id="rId7" imgW="114120" imgH="12672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65278" y="3022065"/>
                        <a:ext cx="187325" cy="20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2279" name="Object 7"/>
          <p:cNvGraphicFramePr>
            <a:graphicFrameLocks noChangeAspect="1"/>
          </p:cNvGraphicFramePr>
          <p:nvPr/>
        </p:nvGraphicFramePr>
        <p:xfrm>
          <a:off x="4471636" y="3330752"/>
          <a:ext cx="187325" cy="206375"/>
        </p:xfrm>
        <a:graphic>
          <a:graphicData uri="http://schemas.openxmlformats.org/presentationml/2006/ole">
            <mc:AlternateContent xmlns:mc="http://schemas.openxmlformats.org/markup-compatibility/2006">
              <mc:Choice xmlns:v="urn:schemas-microsoft-com:vml" Requires="v">
                <p:oleObj name="Equation" r:id="rId9" imgW="114120" imgH="126720" progId="Equation.DSMT4">
                  <p:embed/>
                </p:oleObj>
              </mc:Choice>
              <mc:Fallback>
                <p:oleObj name="Equation" r:id="rId9" imgW="114120" imgH="126720" progId="Equation.DSMT4">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71636" y="3330752"/>
                        <a:ext cx="187325" cy="20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2280" name="Object 8"/>
          <p:cNvGraphicFramePr>
            <a:graphicFrameLocks noChangeAspect="1"/>
          </p:cNvGraphicFramePr>
          <p:nvPr/>
        </p:nvGraphicFramePr>
        <p:xfrm>
          <a:off x="1797012" y="3524604"/>
          <a:ext cx="2235200" cy="414337"/>
        </p:xfrm>
        <a:graphic>
          <a:graphicData uri="http://schemas.openxmlformats.org/presentationml/2006/ole">
            <mc:AlternateContent xmlns:mc="http://schemas.openxmlformats.org/markup-compatibility/2006">
              <mc:Choice xmlns:v="urn:schemas-microsoft-com:vml" Requires="v">
                <p:oleObj name="Equation" r:id="rId10" imgW="1371600" imgH="253800" progId="Equation.DSMT4">
                  <p:embed/>
                </p:oleObj>
              </mc:Choice>
              <mc:Fallback>
                <p:oleObj name="Equation" r:id="rId10" imgW="1371600" imgH="253800" progId="Equation.DSMT4">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97012" y="3524604"/>
                        <a:ext cx="2235200"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2282" name="Object 10"/>
          <p:cNvGraphicFramePr>
            <a:graphicFrameLocks noChangeAspect="1"/>
          </p:cNvGraphicFramePr>
          <p:nvPr/>
        </p:nvGraphicFramePr>
        <p:xfrm>
          <a:off x="2454246" y="4086234"/>
          <a:ext cx="187325" cy="206375"/>
        </p:xfrm>
        <a:graphic>
          <a:graphicData uri="http://schemas.openxmlformats.org/presentationml/2006/ole">
            <mc:AlternateContent xmlns:mc="http://schemas.openxmlformats.org/markup-compatibility/2006">
              <mc:Choice xmlns:v="urn:schemas-microsoft-com:vml" Requires="v">
                <p:oleObj name="Equation" r:id="rId12" imgW="114120" imgH="126720" progId="Equation.DSMT4">
                  <p:embed/>
                </p:oleObj>
              </mc:Choice>
              <mc:Fallback>
                <p:oleObj name="Equation" r:id="rId12" imgW="114120" imgH="126720" progId="Equation.DSMT4">
                  <p:embed/>
                  <p:pic>
                    <p:nvPicPr>
                      <p:cNvPr id="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54246" y="4086234"/>
                        <a:ext cx="187325" cy="20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2283" name="Object 11"/>
          <p:cNvGraphicFramePr>
            <a:graphicFrameLocks noChangeAspect="1"/>
          </p:cNvGraphicFramePr>
          <p:nvPr/>
        </p:nvGraphicFramePr>
        <p:xfrm>
          <a:off x="4020957" y="4327878"/>
          <a:ext cx="247650" cy="371475"/>
        </p:xfrm>
        <a:graphic>
          <a:graphicData uri="http://schemas.openxmlformats.org/presentationml/2006/ole">
            <mc:AlternateContent xmlns:mc="http://schemas.openxmlformats.org/markup-compatibility/2006">
              <mc:Choice xmlns:v="urn:schemas-microsoft-com:vml" Requires="v">
                <p:oleObj name="Equation" r:id="rId13" imgW="152280" imgH="228600" progId="Equation.DSMT4">
                  <p:embed/>
                </p:oleObj>
              </mc:Choice>
              <mc:Fallback>
                <p:oleObj name="Equation" r:id="rId13" imgW="152280" imgH="228600" progId="Equation.DSMT4">
                  <p:embed/>
                  <p:pic>
                    <p:nvPicPr>
                      <p:cNvPr id="0"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20957" y="4327878"/>
                        <a:ext cx="24765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2285" name="Object 13"/>
          <p:cNvGraphicFramePr>
            <a:graphicFrameLocks noChangeAspect="1"/>
          </p:cNvGraphicFramePr>
          <p:nvPr>
            <p:extLst>
              <p:ext uri="{D42A27DB-BD31-4B8C-83A1-F6EECF244321}">
                <p14:modId xmlns:p14="http://schemas.microsoft.com/office/powerpoint/2010/main" val="1946876957"/>
              </p:ext>
            </p:extLst>
          </p:nvPr>
        </p:nvGraphicFramePr>
        <p:xfrm>
          <a:off x="5968494" y="5159723"/>
          <a:ext cx="249237" cy="247650"/>
        </p:xfrm>
        <a:graphic>
          <a:graphicData uri="http://schemas.openxmlformats.org/presentationml/2006/ole">
            <mc:AlternateContent xmlns:mc="http://schemas.openxmlformats.org/markup-compatibility/2006">
              <mc:Choice xmlns:v="urn:schemas-microsoft-com:vml" Requires="v">
                <p:oleObj name="Equation" r:id="rId15" imgW="152280" imgH="152280" progId="Equation.DSMT4">
                  <p:embed/>
                </p:oleObj>
              </mc:Choice>
              <mc:Fallback>
                <p:oleObj name="Equation" r:id="rId15" imgW="152280" imgH="152280" progId="Equation.DSMT4">
                  <p:embed/>
                  <p:pic>
                    <p:nvPicPr>
                      <p:cNvPr id="0" name="Picture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968494" y="5159723"/>
                        <a:ext cx="249237"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2286" name="Object 14"/>
          <p:cNvGraphicFramePr>
            <a:graphicFrameLocks noChangeAspect="1"/>
          </p:cNvGraphicFramePr>
          <p:nvPr/>
        </p:nvGraphicFramePr>
        <p:xfrm>
          <a:off x="4681539" y="5350254"/>
          <a:ext cx="806450" cy="412750"/>
        </p:xfrm>
        <a:graphic>
          <a:graphicData uri="http://schemas.openxmlformats.org/presentationml/2006/ole">
            <mc:AlternateContent xmlns:mc="http://schemas.openxmlformats.org/markup-compatibility/2006">
              <mc:Choice xmlns:v="urn:schemas-microsoft-com:vml" Requires="v">
                <p:oleObj name="Equation" r:id="rId17" imgW="495000" imgH="253800" progId="Equation.DSMT4">
                  <p:embed/>
                </p:oleObj>
              </mc:Choice>
              <mc:Fallback>
                <p:oleObj name="Equation" r:id="rId17" imgW="495000" imgH="253800" progId="Equation.DSMT4">
                  <p:embed/>
                  <p:pic>
                    <p:nvPicPr>
                      <p:cNvPr id="0" name="Picture 1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681539" y="5350254"/>
                        <a:ext cx="80645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2287" name="Object 15"/>
          <p:cNvGraphicFramePr>
            <a:graphicFrameLocks noChangeAspect="1"/>
          </p:cNvGraphicFramePr>
          <p:nvPr>
            <p:extLst>
              <p:ext uri="{D42A27DB-BD31-4B8C-83A1-F6EECF244321}">
                <p14:modId xmlns:p14="http://schemas.microsoft.com/office/powerpoint/2010/main" val="2749386736"/>
              </p:ext>
            </p:extLst>
          </p:nvPr>
        </p:nvGraphicFramePr>
        <p:xfrm>
          <a:off x="6395709" y="5756068"/>
          <a:ext cx="252413" cy="252413"/>
        </p:xfrm>
        <a:graphic>
          <a:graphicData uri="http://schemas.openxmlformats.org/presentationml/2006/ole">
            <mc:AlternateContent xmlns:mc="http://schemas.openxmlformats.org/markup-compatibility/2006">
              <mc:Choice xmlns:v="urn:schemas-microsoft-com:vml" Requires="v">
                <p:oleObj name="Equation" r:id="rId19" imgW="139680" imgH="139680" progId="Equation.DSMT4">
                  <p:embed/>
                </p:oleObj>
              </mc:Choice>
              <mc:Fallback>
                <p:oleObj name="Equation" r:id="rId19" imgW="139680" imgH="139680" progId="Equation.DSMT4">
                  <p:embed/>
                  <p:pic>
                    <p:nvPicPr>
                      <p:cNvPr id="0" name="Picture 1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395709" y="5756068"/>
                        <a:ext cx="252413"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Μέθοδος της διχοτόμησης</a:t>
            </a:r>
          </a:p>
        </p:txBody>
      </p:sp>
      <p:sp>
        <p:nvSpPr>
          <p:cNvPr id="3" name="2 - Θέση περιεχομένου"/>
          <p:cNvSpPr>
            <a:spLocks noGrp="1"/>
          </p:cNvSpPr>
          <p:nvPr>
            <p:ph idx="1"/>
          </p:nvPr>
        </p:nvSpPr>
        <p:spPr/>
        <p:txBody>
          <a:bodyPr>
            <a:normAutofit/>
          </a:bodyPr>
          <a:lstStyle/>
          <a:p>
            <a:pPr marL="0" indent="0">
              <a:buNone/>
            </a:pPr>
            <a:r>
              <a:rPr lang="el-GR" sz="2200" dirty="0"/>
              <a:t>Η </a:t>
            </a:r>
            <a:r>
              <a:rPr lang="el-GR" sz="2200" b="1" dirty="0"/>
              <a:t>μέθοδος της διχοτόμησης </a:t>
            </a:r>
            <a:r>
              <a:rPr lang="el-GR" sz="2200" dirty="0"/>
              <a:t>χρησιμοποιείται για να προσεγγίσει με μία επιθυμητή ακρίβεια     </a:t>
            </a:r>
            <a:r>
              <a:rPr lang="en-US" sz="2200" dirty="0"/>
              <a:t> </a:t>
            </a:r>
            <a:r>
              <a:rPr lang="el-GR" sz="2200" dirty="0"/>
              <a:t>μία λύση     </a:t>
            </a:r>
            <a:r>
              <a:rPr lang="en-US" sz="2200" dirty="0"/>
              <a:t> </a:t>
            </a:r>
            <a:r>
              <a:rPr lang="el-GR" sz="2200" dirty="0"/>
              <a:t>της εξίσωσης                     η οποία  είναι γνωστό ότι βρίσκεται στο διάστημα  </a:t>
            </a:r>
            <a:endParaRPr lang="el-GR" sz="2200" b="1" dirty="0"/>
          </a:p>
          <a:p>
            <a:pPr>
              <a:spcBef>
                <a:spcPts val="1800"/>
              </a:spcBef>
              <a:buNone/>
            </a:pPr>
            <a:r>
              <a:rPr lang="el-GR" sz="2200" b="1" dirty="0"/>
              <a:t>Πρόβλημα:</a:t>
            </a:r>
          </a:p>
          <a:p>
            <a:pPr>
              <a:spcBef>
                <a:spcPts val="1200"/>
              </a:spcBef>
            </a:pPr>
            <a:r>
              <a:rPr lang="el-GR" sz="2200" dirty="0"/>
              <a:t>Έστω η εξίσωση                  όπου η συνάρτηση            είναι συνεχής στο κλειστό διάστημα            για το οποίο ισχύει ότι </a:t>
            </a:r>
          </a:p>
          <a:p>
            <a:pPr>
              <a:spcBef>
                <a:spcPts val="1200"/>
              </a:spcBef>
            </a:pPr>
            <a:r>
              <a:rPr lang="el-GR" sz="2200" dirty="0"/>
              <a:t>Σύμφωνα με το κριτήριο του </a:t>
            </a:r>
            <a:r>
              <a:rPr lang="en-US" sz="2200" dirty="0"/>
              <a:t>Bolzano, </a:t>
            </a:r>
            <a:r>
              <a:rPr lang="el-GR" sz="2200" dirty="0"/>
              <a:t>θα υπάρχει μία λύση          της                   στο διάστημα</a:t>
            </a:r>
          </a:p>
          <a:p>
            <a:pPr>
              <a:spcBef>
                <a:spcPts val="1200"/>
              </a:spcBef>
            </a:pPr>
            <a:r>
              <a:rPr lang="el-GR" sz="2200" dirty="0"/>
              <a:t>Στόχος είναι να βρεθεί μία προσέγγιση       της λύσης      με εφαρμογή της μεθόδου της διχοτόμησης</a:t>
            </a:r>
            <a:r>
              <a:rPr lang="en-US" sz="2200" dirty="0"/>
              <a:t>.</a:t>
            </a:r>
            <a:endParaRPr lang="el-GR" sz="2200" dirty="0"/>
          </a:p>
        </p:txBody>
      </p:sp>
      <p:graphicFrame>
        <p:nvGraphicFramePr>
          <p:cNvPr id="193537" name="Object 1"/>
          <p:cNvGraphicFramePr>
            <a:graphicFrameLocks noChangeAspect="1"/>
          </p:cNvGraphicFramePr>
          <p:nvPr/>
        </p:nvGraphicFramePr>
        <p:xfrm>
          <a:off x="3378539" y="1870230"/>
          <a:ext cx="230188" cy="252412"/>
        </p:xfrm>
        <a:graphic>
          <a:graphicData uri="http://schemas.openxmlformats.org/presentationml/2006/ole">
            <mc:AlternateContent xmlns:mc="http://schemas.openxmlformats.org/markup-compatibility/2006">
              <mc:Choice xmlns:v="urn:schemas-microsoft-com:vml" Requires="v">
                <p:oleObj name="Equation" r:id="rId3" imgW="126720" imgH="139680" progId="Equation.DSMT4">
                  <p:embed/>
                </p:oleObj>
              </mc:Choice>
              <mc:Fallback>
                <p:oleObj name="Equation" r:id="rId3" imgW="126720" imgH="13968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8539" y="1870230"/>
                        <a:ext cx="230188"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3538" name="Object 2"/>
          <p:cNvGraphicFramePr>
            <a:graphicFrameLocks noChangeAspect="1"/>
          </p:cNvGraphicFramePr>
          <p:nvPr/>
        </p:nvGraphicFramePr>
        <p:xfrm>
          <a:off x="4777143" y="1870230"/>
          <a:ext cx="207962" cy="230187"/>
        </p:xfrm>
        <a:graphic>
          <a:graphicData uri="http://schemas.openxmlformats.org/presentationml/2006/ole">
            <mc:AlternateContent xmlns:mc="http://schemas.openxmlformats.org/markup-compatibility/2006">
              <mc:Choice xmlns:v="urn:schemas-microsoft-com:vml" Requires="v">
                <p:oleObj name="Equation" r:id="rId5" imgW="114120" imgH="126720" progId="Equation.DSMT4">
                  <p:embed/>
                </p:oleObj>
              </mc:Choice>
              <mc:Fallback>
                <p:oleObj name="Equation" r:id="rId5" imgW="114120" imgH="12672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7143" y="1870230"/>
                        <a:ext cx="207962" cy="23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3539" name="Object 3"/>
          <p:cNvGraphicFramePr>
            <a:graphicFrameLocks noChangeAspect="1"/>
          </p:cNvGraphicFramePr>
          <p:nvPr/>
        </p:nvGraphicFramePr>
        <p:xfrm>
          <a:off x="6653241" y="1766871"/>
          <a:ext cx="1144587" cy="457200"/>
        </p:xfrm>
        <a:graphic>
          <a:graphicData uri="http://schemas.openxmlformats.org/presentationml/2006/ole">
            <mc:AlternateContent xmlns:mc="http://schemas.openxmlformats.org/markup-compatibility/2006">
              <mc:Choice xmlns:v="urn:schemas-microsoft-com:vml" Requires="v">
                <p:oleObj name="Equation" r:id="rId7" imgW="634680" imgH="253800" progId="Equation.DSMT4">
                  <p:embed/>
                </p:oleObj>
              </mc:Choice>
              <mc:Fallback>
                <p:oleObj name="Equation" r:id="rId7" imgW="634680" imgH="25380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53241" y="1766871"/>
                        <a:ext cx="11445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3540" name="Object 4"/>
          <p:cNvGraphicFramePr>
            <a:graphicFrameLocks noChangeAspect="1"/>
          </p:cNvGraphicFramePr>
          <p:nvPr/>
        </p:nvGraphicFramePr>
        <p:xfrm>
          <a:off x="6105546" y="2097951"/>
          <a:ext cx="777875" cy="457200"/>
        </p:xfrm>
        <a:graphic>
          <a:graphicData uri="http://schemas.openxmlformats.org/presentationml/2006/ole">
            <mc:AlternateContent xmlns:mc="http://schemas.openxmlformats.org/markup-compatibility/2006">
              <mc:Choice xmlns:v="urn:schemas-microsoft-com:vml" Requires="v">
                <p:oleObj name="Equation" r:id="rId9" imgW="431640" imgH="253800" progId="Equation.DSMT4">
                  <p:embed/>
                </p:oleObj>
              </mc:Choice>
              <mc:Fallback>
                <p:oleObj name="Equation" r:id="rId9" imgW="431640" imgH="25380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05546" y="2097951"/>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3541" name="Object 5"/>
          <p:cNvGraphicFramePr>
            <a:graphicFrameLocks noChangeAspect="1"/>
          </p:cNvGraphicFramePr>
          <p:nvPr/>
        </p:nvGraphicFramePr>
        <p:xfrm>
          <a:off x="2746012" y="3150831"/>
          <a:ext cx="1073150" cy="457200"/>
        </p:xfrm>
        <a:graphic>
          <a:graphicData uri="http://schemas.openxmlformats.org/presentationml/2006/ole">
            <mc:AlternateContent xmlns:mc="http://schemas.openxmlformats.org/markup-compatibility/2006">
              <mc:Choice xmlns:v="urn:schemas-microsoft-com:vml" Requires="v">
                <p:oleObj name="Equation" r:id="rId11" imgW="596880" imgH="253800" progId="Equation.DSMT4">
                  <p:embed/>
                </p:oleObj>
              </mc:Choice>
              <mc:Fallback>
                <p:oleObj name="Equation" r:id="rId11" imgW="596880" imgH="253800" progId="Equation.DSMT4">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46012" y="3150831"/>
                        <a:ext cx="1073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3542" name="Object 6"/>
          <p:cNvGraphicFramePr>
            <a:graphicFrameLocks noChangeAspect="1"/>
          </p:cNvGraphicFramePr>
          <p:nvPr/>
        </p:nvGraphicFramePr>
        <p:xfrm>
          <a:off x="6058283" y="3155952"/>
          <a:ext cx="661987" cy="455613"/>
        </p:xfrm>
        <a:graphic>
          <a:graphicData uri="http://schemas.openxmlformats.org/presentationml/2006/ole">
            <mc:AlternateContent xmlns:mc="http://schemas.openxmlformats.org/markup-compatibility/2006">
              <mc:Choice xmlns:v="urn:schemas-microsoft-com:vml" Requires="v">
                <p:oleObj name="Equation" r:id="rId13" imgW="368280" imgH="253800" progId="Equation.DSMT4">
                  <p:embed/>
                </p:oleObj>
              </mc:Choice>
              <mc:Fallback>
                <p:oleObj name="Equation" r:id="rId13" imgW="368280" imgH="253800" progId="Equation.DSMT4">
                  <p:embed/>
                  <p:pic>
                    <p:nvPicPr>
                      <p:cNvPr id="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58283" y="3155952"/>
                        <a:ext cx="661987"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3543" name="Object 7"/>
          <p:cNvGraphicFramePr>
            <a:graphicFrameLocks noChangeAspect="1"/>
          </p:cNvGraphicFramePr>
          <p:nvPr/>
        </p:nvGraphicFramePr>
        <p:xfrm>
          <a:off x="3451386" y="3481395"/>
          <a:ext cx="687387" cy="458787"/>
        </p:xfrm>
        <a:graphic>
          <a:graphicData uri="http://schemas.openxmlformats.org/presentationml/2006/ole">
            <mc:AlternateContent xmlns:mc="http://schemas.openxmlformats.org/markup-compatibility/2006">
              <mc:Choice xmlns:v="urn:schemas-microsoft-com:vml" Requires="v">
                <p:oleObj name="Equation" r:id="rId15" imgW="380880" imgH="253800" progId="Equation.DSMT4">
                  <p:embed/>
                </p:oleObj>
              </mc:Choice>
              <mc:Fallback>
                <p:oleObj name="Equation" r:id="rId15" imgW="380880" imgH="253800" progId="Equation.DSMT4">
                  <p:embed/>
                  <p:pic>
                    <p:nvPicPr>
                      <p:cNvPr id="0"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51386" y="3481395"/>
                        <a:ext cx="687387"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3544" name="Object 8"/>
          <p:cNvGraphicFramePr>
            <a:graphicFrameLocks noChangeAspect="1"/>
          </p:cNvGraphicFramePr>
          <p:nvPr/>
        </p:nvGraphicFramePr>
        <p:xfrm>
          <a:off x="6762780" y="3482982"/>
          <a:ext cx="1738312" cy="457200"/>
        </p:xfrm>
        <a:graphic>
          <a:graphicData uri="http://schemas.openxmlformats.org/presentationml/2006/ole">
            <mc:AlternateContent xmlns:mc="http://schemas.openxmlformats.org/markup-compatibility/2006">
              <mc:Choice xmlns:v="urn:schemas-microsoft-com:vml" Requires="v">
                <p:oleObj name="Equation" r:id="rId17" imgW="965160" imgH="253800" progId="Equation.DSMT4">
                  <p:embed/>
                </p:oleObj>
              </mc:Choice>
              <mc:Fallback>
                <p:oleObj name="Equation" r:id="rId17" imgW="965160" imgH="253800" progId="Equation.DSMT4">
                  <p:embed/>
                  <p:pic>
                    <p:nvPicPr>
                      <p:cNvPr id="0" name="Picture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762780" y="3482982"/>
                        <a:ext cx="17383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3545" name="Object 9"/>
          <p:cNvGraphicFramePr>
            <a:graphicFrameLocks noChangeAspect="1"/>
          </p:cNvGraphicFramePr>
          <p:nvPr/>
        </p:nvGraphicFramePr>
        <p:xfrm>
          <a:off x="7686720" y="4086234"/>
          <a:ext cx="207963" cy="230188"/>
        </p:xfrm>
        <a:graphic>
          <a:graphicData uri="http://schemas.openxmlformats.org/presentationml/2006/ole">
            <mc:AlternateContent xmlns:mc="http://schemas.openxmlformats.org/markup-compatibility/2006">
              <mc:Choice xmlns:v="urn:schemas-microsoft-com:vml" Requires="v">
                <p:oleObj name="Equation" r:id="rId19" imgW="114120" imgH="126720" progId="Equation.DSMT4">
                  <p:embed/>
                </p:oleObj>
              </mc:Choice>
              <mc:Fallback>
                <p:oleObj name="Equation" r:id="rId19" imgW="114120" imgH="126720" progId="Equation.DSMT4">
                  <p:embed/>
                  <p:pic>
                    <p:nvPicPr>
                      <p:cNvPr id="0" name="Picture 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686720" y="4086234"/>
                        <a:ext cx="207963"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3546" name="Object 10"/>
          <p:cNvGraphicFramePr>
            <a:graphicFrameLocks noChangeAspect="1"/>
          </p:cNvGraphicFramePr>
          <p:nvPr/>
        </p:nvGraphicFramePr>
        <p:xfrm>
          <a:off x="1336278" y="4322781"/>
          <a:ext cx="1073150" cy="457200"/>
        </p:xfrm>
        <a:graphic>
          <a:graphicData uri="http://schemas.openxmlformats.org/presentationml/2006/ole">
            <mc:AlternateContent xmlns:mc="http://schemas.openxmlformats.org/markup-compatibility/2006">
              <mc:Choice xmlns:v="urn:schemas-microsoft-com:vml" Requires="v">
                <p:oleObj name="Equation" r:id="rId21" imgW="596880" imgH="253800" progId="Equation.DSMT4">
                  <p:embed/>
                </p:oleObj>
              </mc:Choice>
              <mc:Fallback>
                <p:oleObj name="Equation" r:id="rId21" imgW="596880" imgH="253800" progId="Equation.DSMT4">
                  <p:embed/>
                  <p:pic>
                    <p:nvPicPr>
                      <p:cNvPr id="0" name="Picture 1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336278" y="4322781"/>
                        <a:ext cx="1073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3547" name="Object 11"/>
          <p:cNvGraphicFramePr>
            <a:graphicFrameLocks noChangeAspect="1"/>
          </p:cNvGraphicFramePr>
          <p:nvPr/>
        </p:nvGraphicFramePr>
        <p:xfrm>
          <a:off x="4097331" y="4294023"/>
          <a:ext cx="777875" cy="457200"/>
        </p:xfrm>
        <a:graphic>
          <a:graphicData uri="http://schemas.openxmlformats.org/presentationml/2006/ole">
            <mc:AlternateContent xmlns:mc="http://schemas.openxmlformats.org/markup-compatibility/2006">
              <mc:Choice xmlns:v="urn:schemas-microsoft-com:vml" Requires="v">
                <p:oleObj name="Equation" r:id="rId23" imgW="431640" imgH="253800" progId="Equation.DSMT4">
                  <p:embed/>
                </p:oleObj>
              </mc:Choice>
              <mc:Fallback>
                <p:oleObj name="Equation" r:id="rId23" imgW="431640" imgH="253800" progId="Equation.DSMT4">
                  <p:embed/>
                  <p:pic>
                    <p:nvPicPr>
                      <p:cNvPr id="0" name="Picture 1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097331" y="4294023"/>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3548" name="Object 12"/>
          <p:cNvGraphicFramePr>
            <a:graphicFrameLocks noChangeAspect="1"/>
          </p:cNvGraphicFramePr>
          <p:nvPr/>
        </p:nvGraphicFramePr>
        <p:xfrm>
          <a:off x="5382875" y="4803623"/>
          <a:ext cx="298450" cy="366712"/>
        </p:xfrm>
        <a:graphic>
          <a:graphicData uri="http://schemas.openxmlformats.org/presentationml/2006/ole">
            <mc:AlternateContent xmlns:mc="http://schemas.openxmlformats.org/markup-compatibility/2006">
              <mc:Choice xmlns:v="urn:schemas-microsoft-com:vml" Requires="v">
                <p:oleObj name="Equation" r:id="rId25" imgW="164880" imgH="203040" progId="Equation.DSMT4">
                  <p:embed/>
                </p:oleObj>
              </mc:Choice>
              <mc:Fallback>
                <p:oleObj name="Equation" r:id="rId25" imgW="164880" imgH="203040" progId="Equation.DSMT4">
                  <p:embed/>
                  <p:pic>
                    <p:nvPicPr>
                      <p:cNvPr id="0" name="Picture 1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382875" y="4803623"/>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3549" name="Object 13"/>
          <p:cNvGraphicFramePr>
            <a:graphicFrameLocks noChangeAspect="1"/>
          </p:cNvGraphicFramePr>
          <p:nvPr/>
        </p:nvGraphicFramePr>
        <p:xfrm>
          <a:off x="6979039" y="4914923"/>
          <a:ext cx="207962" cy="230188"/>
        </p:xfrm>
        <a:graphic>
          <a:graphicData uri="http://schemas.openxmlformats.org/presentationml/2006/ole">
            <mc:AlternateContent xmlns:mc="http://schemas.openxmlformats.org/markup-compatibility/2006">
              <mc:Choice xmlns:v="urn:schemas-microsoft-com:vml" Requires="v">
                <p:oleObj name="Equation" r:id="rId27" imgW="114120" imgH="126720" progId="Equation.DSMT4">
                  <p:embed/>
                </p:oleObj>
              </mc:Choice>
              <mc:Fallback>
                <p:oleObj name="Equation" r:id="rId27" imgW="114120" imgH="126720" progId="Equation.DSMT4">
                  <p:embed/>
                  <p:pic>
                    <p:nvPicPr>
                      <p:cNvPr id="0" name="Picture 13"/>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979039" y="4914923"/>
                        <a:ext cx="207962"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6953" y="273050"/>
            <a:ext cx="3008313" cy="1162050"/>
          </a:xfrm>
        </p:spPr>
        <p:txBody>
          <a:bodyPr anchor="t" anchorCtr="0"/>
          <a:lstStyle/>
          <a:p>
            <a:r>
              <a:rPr lang="el-GR" dirty="0"/>
              <a:t>Μέθοδος της διχοτόμησης</a:t>
            </a:r>
          </a:p>
        </p:txBody>
      </p:sp>
      <p:sp>
        <p:nvSpPr>
          <p:cNvPr id="7" name="6 - Θέση κειμένου"/>
          <p:cNvSpPr>
            <a:spLocks noGrp="1"/>
          </p:cNvSpPr>
          <p:nvPr>
            <p:ph type="body" sz="half" idx="2"/>
          </p:nvPr>
        </p:nvSpPr>
        <p:spPr>
          <a:xfrm>
            <a:off x="226953" y="1092168"/>
            <a:ext cx="4235508" cy="5111820"/>
          </a:xfrm>
        </p:spPr>
        <p:txBody>
          <a:bodyPr>
            <a:normAutofit lnSpcReduction="10000"/>
          </a:bodyPr>
          <a:lstStyle/>
          <a:p>
            <a:pPr>
              <a:lnSpc>
                <a:spcPct val="110000"/>
              </a:lnSpc>
              <a:spcBef>
                <a:spcPts val="600"/>
              </a:spcBef>
              <a:buFont typeface="Wingdings" pitchFamily="2" charset="2"/>
              <a:buChar char="Ø"/>
            </a:pPr>
            <a:r>
              <a:rPr lang="el-GR" sz="1600" dirty="0"/>
              <a:t>   Έστω                        το αρχικό διάστημα               το οποίο περιέχει τη ρίζα     της εξίσωσης</a:t>
            </a:r>
          </a:p>
          <a:p>
            <a:pPr>
              <a:lnSpc>
                <a:spcPct val="110000"/>
              </a:lnSpc>
              <a:spcBef>
                <a:spcPts val="600"/>
              </a:spcBef>
              <a:buFont typeface="Wingdings" pitchFamily="2" charset="2"/>
              <a:buChar char="Ø"/>
            </a:pPr>
            <a:r>
              <a:rPr lang="el-GR" sz="1600" dirty="0"/>
              <a:t>   Θεωρούμε ως αρχική προσέγγιση       της ρίζας  </a:t>
            </a:r>
            <a:r>
              <a:rPr lang="el-GR" sz="1600" dirty="0">
                <a:solidFill>
                  <a:schemeClr val="bg1"/>
                </a:solidFill>
              </a:rPr>
              <a:t>.   </a:t>
            </a:r>
            <a:r>
              <a:rPr lang="el-GR" sz="1600" dirty="0"/>
              <a:t>το μέσο του διαστήματος        δηλαδή το σημείο </a:t>
            </a:r>
          </a:p>
          <a:p>
            <a:pPr>
              <a:lnSpc>
                <a:spcPct val="110000"/>
              </a:lnSpc>
              <a:spcBef>
                <a:spcPts val="600"/>
              </a:spcBef>
              <a:buFont typeface="Wingdings" pitchFamily="2" charset="2"/>
              <a:buChar char="Ø"/>
            </a:pPr>
            <a:r>
              <a:rPr lang="el-GR" sz="1600" dirty="0"/>
              <a:t>   Αν για το σημείο αυτό ισχύει ότι                    τότε έχουμε υπολογίσει τη λύση η οποία είναι το</a:t>
            </a:r>
          </a:p>
          <a:p>
            <a:pPr>
              <a:lnSpc>
                <a:spcPct val="110000"/>
              </a:lnSpc>
              <a:spcBef>
                <a:spcPts val="600"/>
              </a:spcBef>
              <a:buFont typeface="Wingdings" pitchFamily="2" charset="2"/>
              <a:buChar char="Ø"/>
            </a:pPr>
            <a:r>
              <a:rPr lang="el-GR" sz="1600" dirty="0"/>
              <a:t>   Διαφορετικά επιλέγουμε τα άκρα                         του </a:t>
            </a:r>
            <a:r>
              <a:rPr lang="el-GR" sz="1600" dirty="0" err="1"/>
              <a:t>υποδιαστήματος</a:t>
            </a:r>
            <a:r>
              <a:rPr lang="el-GR" sz="1600" dirty="0"/>
              <a:t>                 σύμφωνα με τα εξής κριτήρια:</a:t>
            </a:r>
          </a:p>
          <a:p>
            <a:pPr>
              <a:lnSpc>
                <a:spcPct val="110000"/>
              </a:lnSpc>
              <a:spcBef>
                <a:spcPts val="600"/>
              </a:spcBef>
              <a:buFont typeface="Wingdings" pitchFamily="2" charset="2"/>
              <a:buChar char="Ø"/>
            </a:pPr>
            <a:endParaRPr lang="el-GR" sz="1600" dirty="0"/>
          </a:p>
          <a:p>
            <a:pPr>
              <a:lnSpc>
                <a:spcPct val="110000"/>
              </a:lnSpc>
              <a:spcBef>
                <a:spcPts val="600"/>
              </a:spcBef>
              <a:buFont typeface="Wingdings" pitchFamily="2" charset="2"/>
              <a:buChar char="Ø"/>
            </a:pPr>
            <a:endParaRPr lang="el-GR" sz="1600" dirty="0"/>
          </a:p>
          <a:p>
            <a:pPr>
              <a:lnSpc>
                <a:spcPct val="110000"/>
              </a:lnSpc>
              <a:spcBef>
                <a:spcPts val="600"/>
              </a:spcBef>
              <a:buFont typeface="Wingdings" pitchFamily="2" charset="2"/>
              <a:buChar char="Ø"/>
            </a:pPr>
            <a:endParaRPr lang="el-GR" sz="1600" dirty="0"/>
          </a:p>
          <a:p>
            <a:pPr>
              <a:lnSpc>
                <a:spcPct val="110000"/>
              </a:lnSpc>
              <a:spcBef>
                <a:spcPts val="600"/>
              </a:spcBef>
            </a:pPr>
            <a:r>
              <a:rPr lang="el-GR" sz="1600" dirty="0"/>
              <a:t>οπότε ορίζουμε ένα νέο διάστημα                         που περιέχει τη ρίζα      της                        </a:t>
            </a:r>
          </a:p>
          <a:p>
            <a:pPr>
              <a:lnSpc>
                <a:spcPct val="110000"/>
              </a:lnSpc>
              <a:spcBef>
                <a:spcPts val="600"/>
              </a:spcBef>
              <a:buFont typeface="Wingdings" pitchFamily="2" charset="2"/>
              <a:buChar char="Ø"/>
            </a:pPr>
            <a:r>
              <a:rPr lang="el-GR" sz="1600" dirty="0"/>
              <a:t>   Στο σχήμα φαίνεται ότι έχει επιλεγεί το </a:t>
            </a:r>
            <a:r>
              <a:rPr lang="el-GR" sz="1600" dirty="0" err="1"/>
              <a:t>υποδιάστημα</a:t>
            </a:r>
            <a:r>
              <a:rPr lang="el-GR" sz="1600" dirty="0"/>
              <a:t> </a:t>
            </a:r>
            <a:endParaRPr lang="el-GR" sz="1600" b="1" dirty="0"/>
          </a:p>
        </p:txBody>
      </p:sp>
      <p:pic>
        <p:nvPicPr>
          <p:cNvPr id="210948" name="Picture 4"/>
          <p:cNvPicPr>
            <a:picLocks noChangeAspect="1" noChangeArrowheads="1"/>
          </p:cNvPicPr>
          <p:nvPr/>
        </p:nvPicPr>
        <p:blipFill>
          <a:blip r:embed="rId3" cstate="print"/>
          <a:srcRect/>
          <a:stretch>
            <a:fillRect/>
          </a:stretch>
        </p:blipFill>
        <p:spPr bwMode="auto">
          <a:xfrm>
            <a:off x="4528879" y="1311246"/>
            <a:ext cx="4615121" cy="4564125"/>
          </a:xfrm>
          <a:prstGeom prst="rect">
            <a:avLst/>
          </a:prstGeom>
          <a:noFill/>
          <a:ln>
            <a:noFill/>
          </a:ln>
        </p:spPr>
      </p:pic>
      <p:graphicFrame>
        <p:nvGraphicFramePr>
          <p:cNvPr id="210949" name="Object 5"/>
          <p:cNvGraphicFramePr>
            <a:graphicFrameLocks noChangeAspect="1"/>
          </p:cNvGraphicFramePr>
          <p:nvPr/>
        </p:nvGraphicFramePr>
        <p:xfrm>
          <a:off x="1103265" y="1114746"/>
          <a:ext cx="919163" cy="327025"/>
        </p:xfrm>
        <a:graphic>
          <a:graphicData uri="http://schemas.openxmlformats.org/presentationml/2006/ole">
            <mc:AlternateContent xmlns:mc="http://schemas.openxmlformats.org/markup-compatibility/2006">
              <mc:Choice xmlns:v="urn:schemas-microsoft-com:vml" Requires="v">
                <p:oleObj name="Equation" r:id="rId4" imgW="711000" imgH="253800" progId="Equation.DSMT4">
                  <p:embed/>
                </p:oleObj>
              </mc:Choice>
              <mc:Fallback>
                <p:oleObj name="Equation" r:id="rId4" imgW="711000" imgH="25380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3265" y="1114746"/>
                        <a:ext cx="919163"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0950" name="Object 6"/>
          <p:cNvGraphicFramePr>
            <a:graphicFrameLocks noChangeAspect="1"/>
          </p:cNvGraphicFramePr>
          <p:nvPr/>
        </p:nvGraphicFramePr>
        <p:xfrm>
          <a:off x="3841740" y="1114270"/>
          <a:ext cx="561975" cy="330200"/>
        </p:xfrm>
        <a:graphic>
          <a:graphicData uri="http://schemas.openxmlformats.org/presentationml/2006/ole">
            <mc:AlternateContent xmlns:mc="http://schemas.openxmlformats.org/markup-compatibility/2006">
              <mc:Choice xmlns:v="urn:schemas-microsoft-com:vml" Requires="v">
                <p:oleObj name="Equation" r:id="rId6" imgW="431640" imgH="253800" progId="Equation.DSMT4">
                  <p:embed/>
                </p:oleObj>
              </mc:Choice>
              <mc:Fallback>
                <p:oleObj name="Equation" r:id="rId6" imgW="431640" imgH="25380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1740" y="1114270"/>
                        <a:ext cx="561975"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0951" name="Object 7"/>
          <p:cNvGraphicFramePr>
            <a:graphicFrameLocks noChangeAspect="1"/>
          </p:cNvGraphicFramePr>
          <p:nvPr/>
        </p:nvGraphicFramePr>
        <p:xfrm>
          <a:off x="2430082" y="1432508"/>
          <a:ext cx="147638" cy="163513"/>
        </p:xfrm>
        <a:graphic>
          <a:graphicData uri="http://schemas.openxmlformats.org/presentationml/2006/ole">
            <mc:AlternateContent xmlns:mc="http://schemas.openxmlformats.org/markup-compatibility/2006">
              <mc:Choice xmlns:v="urn:schemas-microsoft-com:vml" Requires="v">
                <p:oleObj name="Equation" r:id="rId8" imgW="114120" imgH="126720" progId="Equation.DSMT4">
                  <p:embed/>
                </p:oleObj>
              </mc:Choice>
              <mc:Fallback>
                <p:oleObj name="Equation" r:id="rId8" imgW="114120" imgH="12672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30082" y="1432508"/>
                        <a:ext cx="147638" cy="16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0952" name="Object 8"/>
          <p:cNvGraphicFramePr>
            <a:graphicFrameLocks noChangeAspect="1"/>
          </p:cNvGraphicFramePr>
          <p:nvPr/>
        </p:nvGraphicFramePr>
        <p:xfrm>
          <a:off x="3732201" y="1347954"/>
          <a:ext cx="809625" cy="330200"/>
        </p:xfrm>
        <a:graphic>
          <a:graphicData uri="http://schemas.openxmlformats.org/presentationml/2006/ole">
            <mc:AlternateContent xmlns:mc="http://schemas.openxmlformats.org/markup-compatibility/2006">
              <mc:Choice xmlns:v="urn:schemas-microsoft-com:vml" Requires="v">
                <p:oleObj name="Equation" r:id="rId10" imgW="622080" imgH="253800" progId="Equation.DSMT4">
                  <p:embed/>
                </p:oleObj>
              </mc:Choice>
              <mc:Fallback>
                <p:oleObj name="Equation" r:id="rId10" imgW="622080" imgH="253800" progId="Equation.DSMT4">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32201" y="1347954"/>
                        <a:ext cx="809625"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0953" name="Object 9"/>
          <p:cNvGraphicFramePr>
            <a:graphicFrameLocks noChangeAspect="1"/>
          </p:cNvGraphicFramePr>
          <p:nvPr/>
        </p:nvGraphicFramePr>
        <p:xfrm>
          <a:off x="3462675" y="1685887"/>
          <a:ext cx="198438" cy="298450"/>
        </p:xfrm>
        <a:graphic>
          <a:graphicData uri="http://schemas.openxmlformats.org/presentationml/2006/ole">
            <mc:AlternateContent xmlns:mc="http://schemas.openxmlformats.org/markup-compatibility/2006">
              <mc:Choice xmlns:v="urn:schemas-microsoft-com:vml" Requires="v">
                <p:oleObj name="Equation" r:id="rId12" imgW="152280" imgH="228600" progId="Equation.DSMT4">
                  <p:embed/>
                </p:oleObj>
              </mc:Choice>
              <mc:Fallback>
                <p:oleObj name="Equation" r:id="rId12" imgW="152280" imgH="228600" progId="Equation.DSMT4">
                  <p:embed/>
                  <p:pic>
                    <p:nvPicPr>
                      <p:cNvPr id="0"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62675" y="1685887"/>
                        <a:ext cx="198438"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0954" name="Object 10"/>
          <p:cNvGraphicFramePr>
            <a:graphicFrameLocks noChangeAspect="1"/>
          </p:cNvGraphicFramePr>
          <p:nvPr/>
        </p:nvGraphicFramePr>
        <p:xfrm>
          <a:off x="799872" y="2001437"/>
          <a:ext cx="147638" cy="163513"/>
        </p:xfrm>
        <a:graphic>
          <a:graphicData uri="http://schemas.openxmlformats.org/presentationml/2006/ole">
            <mc:AlternateContent xmlns:mc="http://schemas.openxmlformats.org/markup-compatibility/2006">
              <mc:Choice xmlns:v="urn:schemas-microsoft-com:vml" Requires="v">
                <p:oleObj name="Equation" r:id="rId14" imgW="114120" imgH="126720" progId="Equation.DSMT4">
                  <p:embed/>
                </p:oleObj>
              </mc:Choice>
              <mc:Fallback>
                <p:oleObj name="Equation" r:id="rId14" imgW="114120" imgH="126720" progId="Equation.DSMT4">
                  <p:embed/>
                  <p:pic>
                    <p:nvPicPr>
                      <p:cNvPr id="0"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9872" y="2001437"/>
                        <a:ext cx="147638" cy="16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0955" name="Object 11"/>
          <p:cNvGraphicFramePr>
            <a:graphicFrameLocks noChangeAspect="1"/>
          </p:cNvGraphicFramePr>
          <p:nvPr/>
        </p:nvGraphicFramePr>
        <p:xfrm>
          <a:off x="3209730" y="1929166"/>
          <a:ext cx="250825" cy="301625"/>
        </p:xfrm>
        <a:graphic>
          <a:graphicData uri="http://schemas.openxmlformats.org/presentationml/2006/ole">
            <mc:AlternateContent xmlns:mc="http://schemas.openxmlformats.org/markup-compatibility/2006">
              <mc:Choice xmlns:v="urn:schemas-microsoft-com:vml" Requires="v">
                <p:oleObj name="Equation" r:id="rId16" imgW="190440" imgH="228600" progId="Equation.DSMT4">
                  <p:embed/>
                </p:oleObj>
              </mc:Choice>
              <mc:Fallback>
                <p:oleObj name="Equation" r:id="rId16" imgW="190440" imgH="228600" progId="Equation.DSMT4">
                  <p:embed/>
                  <p:pic>
                    <p:nvPicPr>
                      <p:cNvPr id="0" name="Picture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209730" y="1929166"/>
                        <a:ext cx="25082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0956" name="Object 12"/>
          <p:cNvGraphicFramePr>
            <a:graphicFrameLocks noChangeAspect="1"/>
          </p:cNvGraphicFramePr>
          <p:nvPr/>
        </p:nvGraphicFramePr>
        <p:xfrm>
          <a:off x="960405" y="2160556"/>
          <a:ext cx="1274763" cy="330200"/>
        </p:xfrm>
        <a:graphic>
          <a:graphicData uri="http://schemas.openxmlformats.org/presentationml/2006/ole">
            <mc:AlternateContent xmlns:mc="http://schemas.openxmlformats.org/markup-compatibility/2006">
              <mc:Choice xmlns:v="urn:schemas-microsoft-com:vml" Requires="v">
                <p:oleObj name="Equation" r:id="rId18" imgW="977760" imgH="253800" progId="Equation.DSMT4">
                  <p:embed/>
                </p:oleObj>
              </mc:Choice>
              <mc:Fallback>
                <p:oleObj name="Equation" r:id="rId18" imgW="977760" imgH="253800" progId="Equation.DSMT4">
                  <p:embed/>
                  <p:pic>
                    <p:nvPicPr>
                      <p:cNvPr id="0" name="Picture 1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60405" y="2160556"/>
                        <a:ext cx="1274763"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0957" name="Object 13"/>
          <p:cNvGraphicFramePr>
            <a:graphicFrameLocks noChangeAspect="1"/>
          </p:cNvGraphicFramePr>
          <p:nvPr/>
        </p:nvGraphicFramePr>
        <p:xfrm>
          <a:off x="3354206" y="2476491"/>
          <a:ext cx="877888" cy="331788"/>
        </p:xfrm>
        <a:graphic>
          <a:graphicData uri="http://schemas.openxmlformats.org/presentationml/2006/ole">
            <mc:AlternateContent xmlns:mc="http://schemas.openxmlformats.org/markup-compatibility/2006">
              <mc:Choice xmlns:v="urn:schemas-microsoft-com:vml" Requires="v">
                <p:oleObj name="Equation" r:id="rId20" imgW="672840" imgH="253800" progId="Equation.DSMT4">
                  <p:embed/>
                </p:oleObj>
              </mc:Choice>
              <mc:Fallback>
                <p:oleObj name="Equation" r:id="rId20" imgW="672840" imgH="253800" progId="Equation.DSMT4">
                  <p:embed/>
                  <p:pic>
                    <p:nvPicPr>
                      <p:cNvPr id="0" name="Picture 1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354206" y="2476491"/>
                        <a:ext cx="877888"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0958" name="Object 14"/>
          <p:cNvGraphicFramePr>
            <a:graphicFrameLocks noChangeAspect="1"/>
          </p:cNvGraphicFramePr>
          <p:nvPr/>
        </p:nvGraphicFramePr>
        <p:xfrm>
          <a:off x="569865" y="2996841"/>
          <a:ext cx="533400" cy="300038"/>
        </p:xfrm>
        <a:graphic>
          <a:graphicData uri="http://schemas.openxmlformats.org/presentationml/2006/ole">
            <mc:AlternateContent xmlns:mc="http://schemas.openxmlformats.org/markup-compatibility/2006">
              <mc:Choice xmlns:v="urn:schemas-microsoft-com:vml" Requires="v">
                <p:oleObj name="Equation" r:id="rId22" imgW="406080" imgH="228600" progId="Equation.DSMT4">
                  <p:embed/>
                </p:oleObj>
              </mc:Choice>
              <mc:Fallback>
                <p:oleObj name="Equation" r:id="rId22" imgW="406080" imgH="228600" progId="Equation.DSMT4">
                  <p:embed/>
                  <p:pic>
                    <p:nvPicPr>
                      <p:cNvPr id="0" name="Picture 1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69865" y="2996841"/>
                        <a:ext cx="533400"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0959" name="Object 15"/>
          <p:cNvGraphicFramePr>
            <a:graphicFrameLocks noChangeAspect="1"/>
          </p:cNvGraphicFramePr>
          <p:nvPr/>
        </p:nvGraphicFramePr>
        <p:xfrm>
          <a:off x="3440097" y="3316815"/>
          <a:ext cx="749300" cy="300038"/>
        </p:xfrm>
        <a:graphic>
          <a:graphicData uri="http://schemas.openxmlformats.org/presentationml/2006/ole">
            <mc:AlternateContent xmlns:mc="http://schemas.openxmlformats.org/markup-compatibility/2006">
              <mc:Choice xmlns:v="urn:schemas-microsoft-com:vml" Requires="v">
                <p:oleObj name="Equation" r:id="rId24" imgW="571320" imgH="228600" progId="Equation.DSMT4">
                  <p:embed/>
                </p:oleObj>
              </mc:Choice>
              <mc:Fallback>
                <p:oleObj name="Equation" r:id="rId24" imgW="571320" imgH="228600" progId="Equation.DSMT4">
                  <p:embed/>
                  <p:pic>
                    <p:nvPicPr>
                      <p:cNvPr id="0" name="Picture 1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440097" y="3316815"/>
                        <a:ext cx="749300"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0960" name="Object 16"/>
          <p:cNvGraphicFramePr>
            <a:graphicFrameLocks noChangeAspect="1"/>
          </p:cNvGraphicFramePr>
          <p:nvPr/>
        </p:nvGraphicFramePr>
        <p:xfrm>
          <a:off x="2138690" y="3535893"/>
          <a:ext cx="630238" cy="331788"/>
        </p:xfrm>
        <a:graphic>
          <a:graphicData uri="http://schemas.openxmlformats.org/presentationml/2006/ole">
            <mc:AlternateContent xmlns:mc="http://schemas.openxmlformats.org/markup-compatibility/2006">
              <mc:Choice xmlns:v="urn:schemas-microsoft-com:vml" Requires="v">
                <p:oleObj name="Equation" r:id="rId26" imgW="482400" imgH="253800" progId="Equation.DSMT4">
                  <p:embed/>
                </p:oleObj>
              </mc:Choice>
              <mc:Fallback>
                <p:oleObj name="Equation" r:id="rId26" imgW="482400" imgH="253800" progId="Equation.DSMT4">
                  <p:embed/>
                  <p:pic>
                    <p:nvPicPr>
                      <p:cNvPr id="0" name="Picture 16"/>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138690" y="3535893"/>
                        <a:ext cx="630238"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0961" name="Object 17"/>
          <p:cNvGraphicFramePr>
            <a:graphicFrameLocks noChangeAspect="1"/>
          </p:cNvGraphicFramePr>
          <p:nvPr/>
        </p:nvGraphicFramePr>
        <p:xfrm>
          <a:off x="226953" y="4227532"/>
          <a:ext cx="4203700" cy="661988"/>
        </p:xfrm>
        <a:graphic>
          <a:graphicData uri="http://schemas.openxmlformats.org/presentationml/2006/ole">
            <mc:AlternateContent xmlns:mc="http://schemas.openxmlformats.org/markup-compatibility/2006">
              <mc:Choice xmlns:v="urn:schemas-microsoft-com:vml" Requires="v">
                <p:oleObj name="Equation" r:id="rId28" imgW="3225600" imgH="507960" progId="Equation.DSMT4">
                  <p:embed/>
                </p:oleObj>
              </mc:Choice>
              <mc:Fallback>
                <p:oleObj name="Equation" r:id="rId28" imgW="3225600" imgH="507960" progId="Equation.DSMT4">
                  <p:embed/>
                  <p:pic>
                    <p:nvPicPr>
                      <p:cNvPr id="0" name="Picture 17"/>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26953" y="4227532"/>
                        <a:ext cx="4203700" cy="66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0962" name="Object 18"/>
          <p:cNvGraphicFramePr>
            <a:graphicFrameLocks noChangeAspect="1"/>
          </p:cNvGraphicFramePr>
          <p:nvPr/>
        </p:nvGraphicFramePr>
        <p:xfrm>
          <a:off x="3221019" y="5069439"/>
          <a:ext cx="993775" cy="331788"/>
        </p:xfrm>
        <a:graphic>
          <a:graphicData uri="http://schemas.openxmlformats.org/presentationml/2006/ole">
            <mc:AlternateContent xmlns:mc="http://schemas.openxmlformats.org/markup-compatibility/2006">
              <mc:Choice xmlns:v="urn:schemas-microsoft-com:vml" Requires="v">
                <p:oleObj name="Equation" r:id="rId30" imgW="761760" imgH="253800" progId="Equation.DSMT4">
                  <p:embed/>
                </p:oleObj>
              </mc:Choice>
              <mc:Fallback>
                <p:oleObj name="Equation" r:id="rId30" imgW="761760" imgH="253800" progId="Equation.DSMT4">
                  <p:embed/>
                  <p:pic>
                    <p:nvPicPr>
                      <p:cNvPr id="0" name="Picture 18"/>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221019" y="5069439"/>
                        <a:ext cx="993775"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0963" name="Object 19"/>
          <p:cNvGraphicFramePr>
            <a:graphicFrameLocks noChangeAspect="1"/>
          </p:cNvGraphicFramePr>
          <p:nvPr/>
        </p:nvGraphicFramePr>
        <p:xfrm>
          <a:off x="2051017" y="5394530"/>
          <a:ext cx="147638" cy="163513"/>
        </p:xfrm>
        <a:graphic>
          <a:graphicData uri="http://schemas.openxmlformats.org/presentationml/2006/ole">
            <mc:AlternateContent xmlns:mc="http://schemas.openxmlformats.org/markup-compatibility/2006">
              <mc:Choice xmlns:v="urn:schemas-microsoft-com:vml" Requires="v">
                <p:oleObj name="Equation" r:id="rId32" imgW="114120" imgH="126720" progId="Equation.DSMT4">
                  <p:embed/>
                </p:oleObj>
              </mc:Choice>
              <mc:Fallback>
                <p:oleObj name="Equation" r:id="rId32" imgW="114120" imgH="126720" progId="Equation.DSMT4">
                  <p:embed/>
                  <p:pic>
                    <p:nvPicPr>
                      <p:cNvPr id="0" name="Picture 19"/>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051017" y="5394530"/>
                        <a:ext cx="147638" cy="16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0964" name="Object 20"/>
          <p:cNvGraphicFramePr>
            <a:graphicFrameLocks noChangeAspect="1"/>
          </p:cNvGraphicFramePr>
          <p:nvPr/>
        </p:nvGraphicFramePr>
        <p:xfrm>
          <a:off x="2636811" y="5302452"/>
          <a:ext cx="809625" cy="330200"/>
        </p:xfrm>
        <a:graphic>
          <a:graphicData uri="http://schemas.openxmlformats.org/presentationml/2006/ole">
            <mc:AlternateContent xmlns:mc="http://schemas.openxmlformats.org/markup-compatibility/2006">
              <mc:Choice xmlns:v="urn:schemas-microsoft-com:vml" Requires="v">
                <p:oleObj name="Equation" r:id="rId34" imgW="622080" imgH="253800" progId="Equation.DSMT4">
                  <p:embed/>
                </p:oleObj>
              </mc:Choice>
              <mc:Fallback>
                <p:oleObj name="Equation" r:id="rId34" imgW="622080" imgH="253800" progId="Equation.DSMT4">
                  <p:embed/>
                  <p:pic>
                    <p:nvPicPr>
                      <p:cNvPr id="0" name="Picture 20"/>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636811" y="5302452"/>
                        <a:ext cx="809625"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0965" name="Object 21"/>
          <p:cNvGraphicFramePr>
            <a:graphicFrameLocks noChangeAspect="1"/>
          </p:cNvGraphicFramePr>
          <p:nvPr/>
        </p:nvGraphicFramePr>
        <p:xfrm>
          <a:off x="1541421" y="5861436"/>
          <a:ext cx="1406525" cy="331788"/>
        </p:xfrm>
        <a:graphic>
          <a:graphicData uri="http://schemas.openxmlformats.org/presentationml/2006/ole">
            <mc:AlternateContent xmlns:mc="http://schemas.openxmlformats.org/markup-compatibility/2006">
              <mc:Choice xmlns:v="urn:schemas-microsoft-com:vml" Requires="v">
                <p:oleObj name="Equation" r:id="rId36" imgW="1079280" imgH="253800" progId="Equation.DSMT4">
                  <p:embed/>
                </p:oleObj>
              </mc:Choice>
              <mc:Fallback>
                <p:oleObj name="Equation" r:id="rId36" imgW="1079280" imgH="253800" progId="Equation.DSMT4">
                  <p:embed/>
                  <p:pic>
                    <p:nvPicPr>
                      <p:cNvPr id="0" name="Picture 21"/>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541421" y="5861436"/>
                        <a:ext cx="1406525"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6953" y="273050"/>
            <a:ext cx="3008313" cy="1162050"/>
          </a:xfrm>
        </p:spPr>
        <p:txBody>
          <a:bodyPr anchor="t" anchorCtr="0"/>
          <a:lstStyle/>
          <a:p>
            <a:r>
              <a:rPr lang="el-GR" dirty="0"/>
              <a:t>Μέθοδος της διχοτόμησης</a:t>
            </a:r>
          </a:p>
        </p:txBody>
      </p:sp>
      <p:sp>
        <p:nvSpPr>
          <p:cNvPr id="7" name="6 - Θέση κειμένου"/>
          <p:cNvSpPr>
            <a:spLocks noGrp="1"/>
          </p:cNvSpPr>
          <p:nvPr>
            <p:ph type="body" sz="half" idx="2"/>
          </p:nvPr>
        </p:nvSpPr>
        <p:spPr>
          <a:xfrm>
            <a:off x="226953" y="1530324"/>
            <a:ext cx="4235508" cy="3578274"/>
          </a:xfrm>
        </p:spPr>
        <p:txBody>
          <a:bodyPr>
            <a:normAutofit/>
          </a:bodyPr>
          <a:lstStyle/>
          <a:p>
            <a:pPr>
              <a:buFont typeface="Wingdings" pitchFamily="2" charset="2"/>
              <a:buChar char="Ø"/>
            </a:pPr>
            <a:r>
              <a:rPr lang="el-GR" sz="1600" dirty="0"/>
              <a:t>   Στη συνέχεια, ορίζουμε το μέσο        του νέου διαστήματος                         ως νέα προσέγγιση       της λύσης       δηλαδή                       	          </a:t>
            </a:r>
          </a:p>
          <a:p>
            <a:pPr>
              <a:spcBef>
                <a:spcPts val="1200"/>
              </a:spcBef>
              <a:buFont typeface="Wingdings" pitchFamily="2" charset="2"/>
              <a:buChar char="Ø"/>
            </a:pPr>
            <a:r>
              <a:rPr lang="el-GR" sz="1600" dirty="0"/>
              <a:t>   Εφαρμόζουμε την προηγούμενη διαδικασία ώστε να δημιουργήσουμε το </a:t>
            </a:r>
            <a:r>
              <a:rPr lang="el-GR" sz="1600" dirty="0" err="1"/>
              <a:t>υποδιάστημα</a:t>
            </a:r>
            <a:r>
              <a:rPr lang="el-GR" sz="1600" dirty="0"/>
              <a:t>                     </a:t>
            </a:r>
            <a:r>
              <a:rPr lang="el-GR" sz="1600" dirty="0">
                <a:solidFill>
                  <a:schemeClr val="bg1"/>
                </a:solidFill>
              </a:rPr>
              <a:t>.. </a:t>
            </a:r>
            <a:r>
              <a:rPr lang="el-GR" sz="1600" dirty="0"/>
              <a:t>             του οποίου το μέσον είναι το       </a:t>
            </a:r>
            <a:r>
              <a:rPr lang="el-GR" sz="1600" dirty="0" err="1"/>
              <a:t>κ.ο.κ</a:t>
            </a:r>
            <a:r>
              <a:rPr lang="el-GR" sz="1600" dirty="0"/>
              <a:t>.</a:t>
            </a:r>
          </a:p>
          <a:p>
            <a:pPr>
              <a:spcBef>
                <a:spcPts val="1200"/>
              </a:spcBef>
              <a:buFont typeface="Wingdings" pitchFamily="2" charset="2"/>
              <a:buChar char="Ø"/>
            </a:pPr>
            <a:r>
              <a:rPr lang="el-GR" sz="1600" dirty="0"/>
              <a:t>   Διχοτομώντας κάθε φορά το </a:t>
            </a:r>
            <a:r>
              <a:rPr lang="el-GR" sz="1600" dirty="0" err="1"/>
              <a:t>υποδιάστημα</a:t>
            </a:r>
            <a:r>
              <a:rPr lang="el-GR" sz="1600" dirty="0"/>
              <a:t>  </a:t>
            </a:r>
            <a:r>
              <a:rPr lang="el-GR" sz="1600" dirty="0">
                <a:solidFill>
                  <a:schemeClr val="bg1"/>
                </a:solidFill>
              </a:rPr>
              <a:t>.   </a:t>
            </a:r>
            <a:r>
              <a:rPr lang="el-GR" sz="1600" dirty="0"/>
              <a:t>           </a:t>
            </a:r>
            <a:r>
              <a:rPr lang="el-GR" sz="1600" dirty="0">
                <a:solidFill>
                  <a:schemeClr val="bg1"/>
                </a:solidFill>
              </a:rPr>
              <a:t> .             </a:t>
            </a:r>
            <a:r>
              <a:rPr lang="el-GR" sz="1600" dirty="0"/>
              <a:t>και επιλέγοντας εκείνο το </a:t>
            </a:r>
            <a:r>
              <a:rPr lang="el-GR" sz="1600" dirty="0" err="1"/>
              <a:t>υποδιάστημα</a:t>
            </a:r>
            <a:r>
              <a:rPr lang="el-GR" sz="1600" dirty="0"/>
              <a:t> για το οποίο ισχύει το θεώρημα του </a:t>
            </a:r>
            <a:r>
              <a:rPr lang="en-US" sz="1600" dirty="0"/>
              <a:t>Bolzano, </a:t>
            </a:r>
            <a:r>
              <a:rPr lang="el-GR" sz="1600" dirty="0"/>
              <a:t>δημιουργείται μία ακολουθία σημείων                 	 η οποία συγκλίνει στη ρίζα      της   </a:t>
            </a:r>
          </a:p>
          <a:p>
            <a:pPr>
              <a:spcBef>
                <a:spcPts val="1200"/>
              </a:spcBef>
            </a:pPr>
            <a:endParaRPr lang="el-GR" sz="1600" b="1" dirty="0"/>
          </a:p>
        </p:txBody>
      </p:sp>
      <p:pic>
        <p:nvPicPr>
          <p:cNvPr id="210948" name="Picture 4"/>
          <p:cNvPicPr>
            <a:picLocks noChangeAspect="1" noChangeArrowheads="1"/>
          </p:cNvPicPr>
          <p:nvPr/>
        </p:nvPicPr>
        <p:blipFill>
          <a:blip r:embed="rId3" cstate="print"/>
          <a:srcRect/>
          <a:stretch>
            <a:fillRect/>
          </a:stretch>
        </p:blipFill>
        <p:spPr bwMode="auto">
          <a:xfrm>
            <a:off x="4498974" y="982629"/>
            <a:ext cx="4615121" cy="4564125"/>
          </a:xfrm>
          <a:prstGeom prst="rect">
            <a:avLst/>
          </a:prstGeom>
          <a:noFill/>
          <a:ln>
            <a:noFill/>
          </a:ln>
        </p:spPr>
      </p:pic>
      <p:graphicFrame>
        <p:nvGraphicFramePr>
          <p:cNvPr id="211988" name="Object 20"/>
          <p:cNvGraphicFramePr>
            <a:graphicFrameLocks noChangeAspect="1"/>
          </p:cNvGraphicFramePr>
          <p:nvPr/>
        </p:nvGraphicFramePr>
        <p:xfrm>
          <a:off x="3308512" y="1575480"/>
          <a:ext cx="215900" cy="298450"/>
        </p:xfrm>
        <a:graphic>
          <a:graphicData uri="http://schemas.openxmlformats.org/presentationml/2006/ole">
            <mc:AlternateContent xmlns:mc="http://schemas.openxmlformats.org/markup-compatibility/2006">
              <mc:Choice xmlns:v="urn:schemas-microsoft-com:vml" Requires="v">
                <p:oleObj name="Equation" r:id="rId4" imgW="164880" imgH="228600" progId="Equation.DSMT4">
                  <p:embed/>
                </p:oleObj>
              </mc:Choice>
              <mc:Fallback>
                <p:oleObj name="Equation" r:id="rId4" imgW="164880" imgH="228600" progId="Equation.DSMT4">
                  <p:embed/>
                  <p:pic>
                    <p:nvPicPr>
                      <p:cNvPr id="0"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8512" y="1575480"/>
                        <a:ext cx="215900"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1989" name="Object 21"/>
          <p:cNvGraphicFramePr>
            <a:graphicFrameLocks noChangeAspect="1"/>
          </p:cNvGraphicFramePr>
          <p:nvPr/>
        </p:nvGraphicFramePr>
        <p:xfrm>
          <a:off x="1474406" y="1783269"/>
          <a:ext cx="993775" cy="331788"/>
        </p:xfrm>
        <a:graphic>
          <a:graphicData uri="http://schemas.openxmlformats.org/presentationml/2006/ole">
            <mc:AlternateContent xmlns:mc="http://schemas.openxmlformats.org/markup-compatibility/2006">
              <mc:Choice xmlns:v="urn:schemas-microsoft-com:vml" Requires="v">
                <p:oleObj name="Equation" r:id="rId6" imgW="761760" imgH="253800" progId="Equation.DSMT4">
                  <p:embed/>
                </p:oleObj>
              </mc:Choice>
              <mc:Fallback>
                <p:oleObj name="Equation" r:id="rId6" imgW="761760" imgH="253800" progId="Equation.DSMT4">
                  <p:embed/>
                  <p:pic>
                    <p:nvPicPr>
                      <p:cNvPr id="0"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4406" y="1783269"/>
                        <a:ext cx="993775"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1990" name="Object 22"/>
          <p:cNvGraphicFramePr>
            <a:graphicFrameLocks noChangeAspect="1"/>
          </p:cNvGraphicFramePr>
          <p:nvPr/>
        </p:nvGraphicFramePr>
        <p:xfrm>
          <a:off x="4170357" y="1785915"/>
          <a:ext cx="214312" cy="263525"/>
        </p:xfrm>
        <a:graphic>
          <a:graphicData uri="http://schemas.openxmlformats.org/presentationml/2006/ole">
            <mc:AlternateContent xmlns:mc="http://schemas.openxmlformats.org/markup-compatibility/2006">
              <mc:Choice xmlns:v="urn:schemas-microsoft-com:vml" Requires="v">
                <p:oleObj name="Equation" r:id="rId8" imgW="164880" imgH="203040" progId="Equation.DSMT4">
                  <p:embed/>
                </p:oleObj>
              </mc:Choice>
              <mc:Fallback>
                <p:oleObj name="Equation" r:id="rId8" imgW="164880" imgH="203040" progId="Equation.DSMT4">
                  <p:embed/>
                  <p:pic>
                    <p:nvPicPr>
                      <p:cNvPr id="0" name="Picture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70357" y="1785915"/>
                        <a:ext cx="214312"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1991" name="Object 23"/>
          <p:cNvGraphicFramePr>
            <a:graphicFrameLocks noChangeAspect="1"/>
          </p:cNvGraphicFramePr>
          <p:nvPr/>
        </p:nvGraphicFramePr>
        <p:xfrm>
          <a:off x="1199578" y="2123175"/>
          <a:ext cx="198437" cy="198438"/>
        </p:xfrm>
        <a:graphic>
          <a:graphicData uri="http://schemas.openxmlformats.org/presentationml/2006/ole">
            <mc:AlternateContent xmlns:mc="http://schemas.openxmlformats.org/markup-compatibility/2006">
              <mc:Choice xmlns:v="urn:schemas-microsoft-com:vml" Requires="v">
                <p:oleObj name="Equation" r:id="rId10" imgW="152280" imgH="152280" progId="Equation.DSMT4">
                  <p:embed/>
                </p:oleObj>
              </mc:Choice>
              <mc:Fallback>
                <p:oleObj name="Equation" r:id="rId10" imgW="152280" imgH="152280" progId="Equation.DSMT4">
                  <p:embed/>
                  <p:pic>
                    <p:nvPicPr>
                      <p:cNvPr id="0" name="Picture 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99578" y="2123175"/>
                        <a:ext cx="198437"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1992" name="Object 24"/>
          <p:cNvGraphicFramePr>
            <a:graphicFrameLocks noChangeAspect="1"/>
          </p:cNvGraphicFramePr>
          <p:nvPr/>
        </p:nvGraphicFramePr>
        <p:xfrm>
          <a:off x="2136760" y="2038860"/>
          <a:ext cx="1339850" cy="331788"/>
        </p:xfrm>
        <a:graphic>
          <a:graphicData uri="http://schemas.openxmlformats.org/presentationml/2006/ole">
            <mc:AlternateContent xmlns:mc="http://schemas.openxmlformats.org/markup-compatibility/2006">
              <mc:Choice xmlns:v="urn:schemas-microsoft-com:vml" Requires="v">
                <p:oleObj name="Equation" r:id="rId12" imgW="1028520" imgH="253800" progId="Equation.DSMT4">
                  <p:embed/>
                </p:oleObj>
              </mc:Choice>
              <mc:Fallback>
                <p:oleObj name="Equation" r:id="rId12" imgW="1028520" imgH="253800" progId="Equation.DSMT4">
                  <p:embed/>
                  <p:pic>
                    <p:nvPicPr>
                      <p:cNvPr id="0" name="Picture 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36760" y="2038860"/>
                        <a:ext cx="1339850"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1993" name="Object 25"/>
          <p:cNvGraphicFramePr>
            <a:graphicFrameLocks noChangeAspect="1"/>
          </p:cNvGraphicFramePr>
          <p:nvPr/>
        </p:nvGraphicFramePr>
        <p:xfrm>
          <a:off x="3971922" y="2700344"/>
          <a:ext cx="381000" cy="298450"/>
        </p:xfrm>
        <a:graphic>
          <a:graphicData uri="http://schemas.openxmlformats.org/presentationml/2006/ole">
            <mc:AlternateContent xmlns:mc="http://schemas.openxmlformats.org/markup-compatibility/2006">
              <mc:Choice xmlns:v="urn:schemas-microsoft-com:vml" Requires="v">
                <p:oleObj name="Equation" r:id="rId14" imgW="291960" imgH="228600" progId="Equation.DSMT4">
                  <p:embed/>
                </p:oleObj>
              </mc:Choice>
              <mc:Fallback>
                <p:oleObj name="Equation" r:id="rId14" imgW="291960" imgH="228600" progId="Equation.DSMT4">
                  <p:embed/>
                  <p:pic>
                    <p:nvPicPr>
                      <p:cNvPr id="0" name="Picture 2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71922" y="2700344"/>
                        <a:ext cx="381000"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1994" name="Object 26"/>
          <p:cNvGraphicFramePr>
            <a:graphicFrameLocks noChangeAspect="1"/>
          </p:cNvGraphicFramePr>
          <p:nvPr/>
        </p:nvGraphicFramePr>
        <p:xfrm>
          <a:off x="3513123" y="2940396"/>
          <a:ext cx="215900" cy="298450"/>
        </p:xfrm>
        <a:graphic>
          <a:graphicData uri="http://schemas.openxmlformats.org/presentationml/2006/ole">
            <mc:AlternateContent xmlns:mc="http://schemas.openxmlformats.org/markup-compatibility/2006">
              <mc:Choice xmlns:v="urn:schemas-microsoft-com:vml" Requires="v">
                <p:oleObj name="Equation" r:id="rId16" imgW="164880" imgH="228600" progId="Equation.DSMT4">
                  <p:embed/>
                </p:oleObj>
              </mc:Choice>
              <mc:Fallback>
                <p:oleObj name="Equation" r:id="rId16" imgW="164880" imgH="228600" progId="Equation.DSMT4">
                  <p:embed/>
                  <p:pic>
                    <p:nvPicPr>
                      <p:cNvPr id="0" name="Picture 2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13123" y="2940396"/>
                        <a:ext cx="215900"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1995" name="Object 27"/>
          <p:cNvGraphicFramePr>
            <a:graphicFrameLocks noChangeAspect="1"/>
          </p:cNvGraphicFramePr>
          <p:nvPr/>
        </p:nvGraphicFramePr>
        <p:xfrm>
          <a:off x="276175" y="3563763"/>
          <a:ext cx="644525" cy="330200"/>
        </p:xfrm>
        <a:graphic>
          <a:graphicData uri="http://schemas.openxmlformats.org/presentationml/2006/ole">
            <mc:AlternateContent xmlns:mc="http://schemas.openxmlformats.org/markup-compatibility/2006">
              <mc:Choice xmlns:v="urn:schemas-microsoft-com:vml" Requires="v">
                <p:oleObj name="Equation" r:id="rId18" imgW="495000" imgH="253800" progId="Equation.DSMT4">
                  <p:embed/>
                </p:oleObj>
              </mc:Choice>
              <mc:Fallback>
                <p:oleObj name="Equation" r:id="rId18" imgW="495000" imgH="253800" progId="Equation.DSMT4">
                  <p:embed/>
                  <p:pic>
                    <p:nvPicPr>
                      <p:cNvPr id="0" name="Picture 2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76175" y="3563763"/>
                        <a:ext cx="644525"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1996" name="Object 28"/>
          <p:cNvGraphicFramePr>
            <a:graphicFrameLocks noChangeAspect="1"/>
          </p:cNvGraphicFramePr>
          <p:nvPr/>
        </p:nvGraphicFramePr>
        <p:xfrm>
          <a:off x="3586149" y="4047075"/>
          <a:ext cx="528637" cy="330200"/>
        </p:xfrm>
        <a:graphic>
          <a:graphicData uri="http://schemas.openxmlformats.org/presentationml/2006/ole">
            <mc:AlternateContent xmlns:mc="http://schemas.openxmlformats.org/markup-compatibility/2006">
              <mc:Choice xmlns:v="urn:schemas-microsoft-com:vml" Requires="v">
                <p:oleObj name="Equation" r:id="rId20" imgW="406080" imgH="253800" progId="Equation.DSMT4">
                  <p:embed/>
                </p:oleObj>
              </mc:Choice>
              <mc:Fallback>
                <p:oleObj name="Equation" r:id="rId20" imgW="406080" imgH="253800" progId="Equation.DSMT4">
                  <p:embed/>
                  <p:pic>
                    <p:nvPicPr>
                      <p:cNvPr id="0" name="Picture 2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586149" y="4047075"/>
                        <a:ext cx="528637"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1997" name="Object 29"/>
          <p:cNvGraphicFramePr>
            <a:graphicFrameLocks noChangeAspect="1"/>
          </p:cNvGraphicFramePr>
          <p:nvPr/>
        </p:nvGraphicFramePr>
        <p:xfrm>
          <a:off x="320629" y="4345532"/>
          <a:ext cx="928688" cy="249238"/>
        </p:xfrm>
        <a:graphic>
          <a:graphicData uri="http://schemas.openxmlformats.org/presentationml/2006/ole">
            <mc:AlternateContent xmlns:mc="http://schemas.openxmlformats.org/markup-compatibility/2006">
              <mc:Choice xmlns:v="urn:schemas-microsoft-com:vml" Requires="v">
                <p:oleObj name="Equation" r:id="rId22" imgW="711000" imgH="190440" progId="Equation.DSMT4">
                  <p:embed/>
                </p:oleObj>
              </mc:Choice>
              <mc:Fallback>
                <p:oleObj name="Equation" r:id="rId22" imgW="711000" imgH="190440" progId="Equation.DSMT4">
                  <p:embed/>
                  <p:pic>
                    <p:nvPicPr>
                      <p:cNvPr id="0" name="Picture 2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20629" y="4345532"/>
                        <a:ext cx="928688" cy="24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1998" name="Object 30"/>
          <p:cNvGraphicFramePr>
            <a:graphicFrameLocks noChangeAspect="1"/>
          </p:cNvGraphicFramePr>
          <p:nvPr/>
        </p:nvGraphicFramePr>
        <p:xfrm>
          <a:off x="3548050" y="4378338"/>
          <a:ext cx="147638" cy="163513"/>
        </p:xfrm>
        <a:graphic>
          <a:graphicData uri="http://schemas.openxmlformats.org/presentationml/2006/ole">
            <mc:AlternateContent xmlns:mc="http://schemas.openxmlformats.org/markup-compatibility/2006">
              <mc:Choice xmlns:v="urn:schemas-microsoft-com:vml" Requires="v">
                <p:oleObj name="Equation" r:id="rId24" imgW="114120" imgH="126720" progId="Equation.DSMT4">
                  <p:embed/>
                </p:oleObj>
              </mc:Choice>
              <mc:Fallback>
                <p:oleObj name="Equation" r:id="rId24" imgW="114120" imgH="126720" progId="Equation.DSMT4">
                  <p:embed/>
                  <p:pic>
                    <p:nvPicPr>
                      <p:cNvPr id="0" name="Picture 3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548050" y="4378338"/>
                        <a:ext cx="147638" cy="16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1999" name="Object 31"/>
          <p:cNvGraphicFramePr>
            <a:graphicFrameLocks noChangeAspect="1"/>
          </p:cNvGraphicFramePr>
          <p:nvPr/>
        </p:nvGraphicFramePr>
        <p:xfrm>
          <a:off x="274755" y="4560903"/>
          <a:ext cx="809625" cy="330200"/>
        </p:xfrm>
        <a:graphic>
          <a:graphicData uri="http://schemas.openxmlformats.org/presentationml/2006/ole">
            <mc:AlternateContent xmlns:mc="http://schemas.openxmlformats.org/markup-compatibility/2006">
              <mc:Choice xmlns:v="urn:schemas-microsoft-com:vml" Requires="v">
                <p:oleObj name="Equation" r:id="rId26" imgW="622080" imgH="253800" progId="Equation.DSMT4">
                  <p:embed/>
                </p:oleObj>
              </mc:Choice>
              <mc:Fallback>
                <p:oleObj name="Equation" r:id="rId26" imgW="622080" imgH="253800" progId="Equation.DSMT4">
                  <p:embed/>
                  <p:pic>
                    <p:nvPicPr>
                      <p:cNvPr id="0" name="Picture 3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74755" y="4560903"/>
                        <a:ext cx="809625"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2000" name="Object 32"/>
          <p:cNvGraphicFramePr>
            <a:graphicFrameLocks noChangeAspect="1"/>
          </p:cNvGraphicFramePr>
          <p:nvPr/>
        </p:nvGraphicFramePr>
        <p:xfrm>
          <a:off x="299979" y="2917818"/>
          <a:ext cx="695325" cy="331788"/>
        </p:xfrm>
        <a:graphic>
          <a:graphicData uri="http://schemas.openxmlformats.org/presentationml/2006/ole">
            <mc:AlternateContent xmlns:mc="http://schemas.openxmlformats.org/markup-compatibility/2006">
              <mc:Choice xmlns:v="urn:schemas-microsoft-com:vml" Requires="v">
                <p:oleObj name="Equation" r:id="rId28" imgW="533160" imgH="253800" progId="Equation.DSMT4">
                  <p:embed/>
                </p:oleObj>
              </mc:Choice>
              <mc:Fallback>
                <p:oleObj name="Equation" r:id="rId28" imgW="533160" imgH="253800" progId="Equation.DSMT4">
                  <p:embed/>
                  <p:pic>
                    <p:nvPicPr>
                      <p:cNvPr id="0" name="Picture 32"/>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99979" y="2917818"/>
                        <a:ext cx="695325"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Μέθοδος της διχοτόμησης</a:t>
            </a:r>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000" b="1" dirty="0"/>
              <a:t>Σύγκλιση της ακολουθίας </a:t>
            </a:r>
          </a:p>
          <a:p>
            <a:r>
              <a:rPr lang="el-GR" sz="2000" dirty="0"/>
              <a:t>Σύμφωνα με τη μέθοδο της διχοτόμησης, ισχύει ότι:</a:t>
            </a:r>
          </a:p>
          <a:p>
            <a:pPr>
              <a:spcBef>
                <a:spcPts val="7800"/>
              </a:spcBef>
            </a:pPr>
            <a:r>
              <a:rPr lang="el-GR" sz="2000" dirty="0"/>
              <a:t>Επίσης, αφού ο κάθε όρος της ακολουθίας           ορίζεται ως το μέσο του αντίστοιχου διαστήματος                  ισχύει ότι:</a:t>
            </a:r>
          </a:p>
          <a:p>
            <a:pPr>
              <a:spcBef>
                <a:spcPts val="6600"/>
              </a:spcBef>
              <a:buNone/>
            </a:pPr>
            <a:r>
              <a:rPr lang="el-GR" sz="2000" dirty="0"/>
              <a:t>	και ότι </a:t>
            </a:r>
          </a:p>
          <a:p>
            <a:pPr>
              <a:spcBef>
                <a:spcPts val="2400"/>
              </a:spcBef>
            </a:pPr>
            <a:r>
              <a:rPr lang="el-GR" sz="2000" dirty="0"/>
              <a:t>Έτσι, τα αριστερά άκρα των διαστημάτων σχηματίζουν μία αύξουσα και φραγμένη ακολουθία                                  ενώ τα δεξιά άκρα σχηματίζουν μία φθίνουσα και φραγμένη ακολουθία</a:t>
            </a:r>
            <a:endParaRPr lang="el-GR" sz="2000" b="1" dirty="0"/>
          </a:p>
        </p:txBody>
      </p:sp>
      <p:graphicFrame>
        <p:nvGraphicFramePr>
          <p:cNvPr id="201729" name="Object 1"/>
          <p:cNvGraphicFramePr>
            <a:graphicFrameLocks noChangeAspect="1"/>
          </p:cNvGraphicFramePr>
          <p:nvPr/>
        </p:nvGraphicFramePr>
        <p:xfrm>
          <a:off x="3330558" y="1432455"/>
          <a:ext cx="1741487" cy="414337"/>
        </p:xfrm>
        <a:graphic>
          <a:graphicData uri="http://schemas.openxmlformats.org/presentationml/2006/ole">
            <mc:AlternateContent xmlns:mc="http://schemas.openxmlformats.org/markup-compatibility/2006">
              <mc:Choice xmlns:v="urn:schemas-microsoft-com:vml" Requires="v">
                <p:oleObj name="Equation" r:id="rId3" imgW="1066680" imgH="253800" progId="Equation.DSMT4">
                  <p:embed/>
                </p:oleObj>
              </mc:Choice>
              <mc:Fallback>
                <p:oleObj name="Equation" r:id="rId3" imgW="1066680" imgH="2538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0558" y="1432455"/>
                        <a:ext cx="1741487"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1733" name="Object 5"/>
          <p:cNvGraphicFramePr>
            <a:graphicFrameLocks noChangeAspect="1"/>
          </p:cNvGraphicFramePr>
          <p:nvPr/>
        </p:nvGraphicFramePr>
        <p:xfrm>
          <a:off x="2740025" y="2224071"/>
          <a:ext cx="3314700" cy="684213"/>
        </p:xfrm>
        <a:graphic>
          <a:graphicData uri="http://schemas.openxmlformats.org/presentationml/2006/ole">
            <mc:AlternateContent xmlns:mc="http://schemas.openxmlformats.org/markup-compatibility/2006">
              <mc:Choice xmlns:v="urn:schemas-microsoft-com:vml" Requires="v">
                <p:oleObj name="Equation" r:id="rId5" imgW="2031840" imgH="419040" progId="Equation.DSMT4">
                  <p:embed/>
                </p:oleObj>
              </mc:Choice>
              <mc:Fallback>
                <p:oleObj name="Equation" r:id="rId5" imgW="2031840" imgH="41904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0025" y="2224071"/>
                        <a:ext cx="331470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1734" name="Object 6"/>
          <p:cNvGraphicFramePr>
            <a:graphicFrameLocks noChangeAspect="1"/>
          </p:cNvGraphicFramePr>
          <p:nvPr/>
        </p:nvGraphicFramePr>
        <p:xfrm>
          <a:off x="5341779" y="3097742"/>
          <a:ext cx="496887" cy="412750"/>
        </p:xfrm>
        <a:graphic>
          <a:graphicData uri="http://schemas.openxmlformats.org/presentationml/2006/ole">
            <mc:AlternateContent xmlns:mc="http://schemas.openxmlformats.org/markup-compatibility/2006">
              <mc:Choice xmlns:v="urn:schemas-microsoft-com:vml" Requires="v">
                <p:oleObj name="Equation" r:id="rId7" imgW="304560" imgH="253800" progId="Equation.DSMT4">
                  <p:embed/>
                </p:oleObj>
              </mc:Choice>
              <mc:Fallback>
                <p:oleObj name="Equation" r:id="rId7" imgW="304560" imgH="25380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41779" y="3097742"/>
                        <a:ext cx="4968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1735" name="Object 7"/>
          <p:cNvGraphicFramePr>
            <a:graphicFrameLocks noChangeAspect="1"/>
          </p:cNvGraphicFramePr>
          <p:nvPr/>
        </p:nvGraphicFramePr>
        <p:xfrm>
          <a:off x="3606081" y="3389842"/>
          <a:ext cx="889000" cy="414338"/>
        </p:xfrm>
        <a:graphic>
          <a:graphicData uri="http://schemas.openxmlformats.org/presentationml/2006/ole">
            <mc:AlternateContent xmlns:mc="http://schemas.openxmlformats.org/markup-compatibility/2006">
              <mc:Choice xmlns:v="urn:schemas-microsoft-com:vml" Requires="v">
                <p:oleObj name="Equation" r:id="rId9" imgW="545760" imgH="253800" progId="Equation.DSMT4">
                  <p:embed/>
                </p:oleObj>
              </mc:Choice>
              <mc:Fallback>
                <p:oleObj name="Equation" r:id="rId9" imgW="545760" imgH="25380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06081" y="3389842"/>
                        <a:ext cx="889000"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1736" name="Object 8"/>
          <p:cNvGraphicFramePr>
            <a:graphicFrameLocks noChangeAspect="1"/>
          </p:cNvGraphicFramePr>
          <p:nvPr/>
        </p:nvGraphicFramePr>
        <p:xfrm>
          <a:off x="1536740" y="3940182"/>
          <a:ext cx="5956300" cy="374650"/>
        </p:xfrm>
        <a:graphic>
          <a:graphicData uri="http://schemas.openxmlformats.org/presentationml/2006/ole">
            <mc:AlternateContent xmlns:mc="http://schemas.openxmlformats.org/markup-compatibility/2006">
              <mc:Choice xmlns:v="urn:schemas-microsoft-com:vml" Requires="v">
                <p:oleObj name="Equation" r:id="rId11" imgW="3632040" imgH="228600" progId="Equation.DSMT4">
                  <p:embed/>
                </p:oleObj>
              </mc:Choice>
              <mc:Fallback>
                <p:oleObj name="Equation" r:id="rId11" imgW="3632040" imgH="22860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36740" y="3940182"/>
                        <a:ext cx="595630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1737" name="Object 9"/>
          <p:cNvGraphicFramePr>
            <a:graphicFrameLocks noChangeAspect="1"/>
          </p:cNvGraphicFramePr>
          <p:nvPr/>
        </p:nvGraphicFramePr>
        <p:xfrm>
          <a:off x="1614447" y="4544322"/>
          <a:ext cx="3184525" cy="414338"/>
        </p:xfrm>
        <a:graphic>
          <a:graphicData uri="http://schemas.openxmlformats.org/presentationml/2006/ole">
            <mc:AlternateContent xmlns:mc="http://schemas.openxmlformats.org/markup-compatibility/2006">
              <mc:Choice xmlns:v="urn:schemas-microsoft-com:vml" Requires="v">
                <p:oleObj name="Equation" r:id="rId13" imgW="1955520" imgH="253800" progId="Equation.DSMT4">
                  <p:embed/>
                </p:oleObj>
              </mc:Choice>
              <mc:Fallback>
                <p:oleObj name="Equation" r:id="rId13" imgW="1955520" imgH="253800" progId="Equation.DSMT4">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14447" y="4544322"/>
                        <a:ext cx="3184525"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1738" name="Object 10"/>
          <p:cNvGraphicFramePr>
            <a:graphicFrameLocks noChangeAspect="1"/>
          </p:cNvGraphicFramePr>
          <p:nvPr/>
        </p:nvGraphicFramePr>
        <p:xfrm>
          <a:off x="3194586" y="5457120"/>
          <a:ext cx="1820862" cy="414338"/>
        </p:xfrm>
        <a:graphic>
          <a:graphicData uri="http://schemas.openxmlformats.org/presentationml/2006/ole">
            <mc:AlternateContent xmlns:mc="http://schemas.openxmlformats.org/markup-compatibility/2006">
              <mc:Choice xmlns:v="urn:schemas-microsoft-com:vml" Requires="v">
                <p:oleObj name="Equation" r:id="rId15" imgW="1117440" imgH="253800" progId="Equation.DSMT4">
                  <p:embed/>
                </p:oleObj>
              </mc:Choice>
              <mc:Fallback>
                <p:oleObj name="Equation" r:id="rId15" imgW="1117440" imgH="253800" progId="Equation.DSMT4">
                  <p:embed/>
                  <p:pic>
                    <p:nvPicPr>
                      <p:cNvPr id="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94586" y="5457120"/>
                        <a:ext cx="1820862"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1739" name="Object 11"/>
          <p:cNvGraphicFramePr>
            <a:graphicFrameLocks noChangeAspect="1"/>
          </p:cNvGraphicFramePr>
          <p:nvPr/>
        </p:nvGraphicFramePr>
        <p:xfrm>
          <a:off x="5046669" y="5749220"/>
          <a:ext cx="1778000" cy="414338"/>
        </p:xfrm>
        <a:graphic>
          <a:graphicData uri="http://schemas.openxmlformats.org/presentationml/2006/ole">
            <mc:AlternateContent xmlns:mc="http://schemas.openxmlformats.org/markup-compatibility/2006">
              <mc:Choice xmlns:v="urn:schemas-microsoft-com:vml" Requires="v">
                <p:oleObj name="Equation" r:id="rId17" imgW="1091880" imgH="253800" progId="Equation.DSMT4">
                  <p:embed/>
                </p:oleObj>
              </mc:Choice>
              <mc:Fallback>
                <p:oleObj name="Equation" r:id="rId17" imgW="1091880" imgH="253800" progId="Equation.DSMT4">
                  <p:embed/>
                  <p:pic>
                    <p:nvPicPr>
                      <p:cNvPr id="0" name="Picture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046669" y="5749220"/>
                        <a:ext cx="1778000"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Μέθοδος της διχοτόμησης</a:t>
            </a:r>
          </a:p>
        </p:txBody>
      </p:sp>
      <p:sp>
        <p:nvSpPr>
          <p:cNvPr id="3" name="2 - Θέση περιεχομένου"/>
          <p:cNvSpPr>
            <a:spLocks noGrp="1"/>
          </p:cNvSpPr>
          <p:nvPr>
            <p:ph idx="1"/>
          </p:nvPr>
        </p:nvSpPr>
        <p:spPr>
          <a:xfrm>
            <a:off x="457200" y="1420784"/>
            <a:ext cx="8229600" cy="4748400"/>
          </a:xfrm>
        </p:spPr>
        <p:txBody>
          <a:bodyPr>
            <a:normAutofit/>
          </a:bodyPr>
          <a:lstStyle/>
          <a:p>
            <a:pPr>
              <a:lnSpc>
                <a:spcPct val="120000"/>
              </a:lnSpc>
              <a:buNone/>
            </a:pPr>
            <a:r>
              <a:rPr lang="el-GR" sz="2000" b="1" dirty="0"/>
              <a:t>Σύγκλιση της ακολουθίας </a:t>
            </a:r>
            <a:endParaRPr lang="el-GR" sz="2000" dirty="0"/>
          </a:p>
          <a:p>
            <a:pPr>
              <a:spcBef>
                <a:spcPts val="1800"/>
              </a:spcBef>
            </a:pPr>
            <a:r>
              <a:rPr lang="el-GR" sz="2000" dirty="0"/>
              <a:t>Οι ακολουθίες                                            με τις παραπάνω ιδιότητες αποτελούν έναν </a:t>
            </a:r>
            <a:r>
              <a:rPr lang="el-GR" sz="2000" b="1" dirty="0" err="1"/>
              <a:t>κιβωτισμό</a:t>
            </a:r>
            <a:r>
              <a:rPr lang="el-GR" sz="2000" b="1" dirty="0"/>
              <a:t> του </a:t>
            </a:r>
            <a:r>
              <a:rPr lang="en-US" sz="2000" b="1" dirty="0"/>
              <a:t>Cantor</a:t>
            </a:r>
            <a:r>
              <a:rPr lang="en-US" sz="2000" dirty="0"/>
              <a:t>.</a:t>
            </a:r>
            <a:endParaRPr lang="el-GR" sz="2000" dirty="0"/>
          </a:p>
          <a:p>
            <a:pPr>
              <a:spcBef>
                <a:spcPts val="1800"/>
              </a:spcBef>
            </a:pPr>
            <a:r>
              <a:rPr lang="el-GR" sz="2000" dirty="0"/>
              <a:t>Με βάση τα παραπάνω μπορούμε να ορίσουμε ένα σημείο       τέτοιο ώστε                         το οποίο αποτελεί ένα κοινό όριο των δύο ακολουθιών δηλαδή ισχύει:</a:t>
            </a:r>
          </a:p>
          <a:p>
            <a:pPr>
              <a:spcBef>
                <a:spcPts val="1800"/>
              </a:spcBef>
            </a:pPr>
            <a:endParaRPr lang="el-GR" sz="2000" dirty="0"/>
          </a:p>
          <a:p>
            <a:pPr>
              <a:spcBef>
                <a:spcPts val="1800"/>
              </a:spcBef>
            </a:pPr>
            <a:r>
              <a:rPr lang="el-GR" sz="2000" dirty="0"/>
              <a:t>Επειδή η συνάρτηση             είναι συνεχής ισχύει:</a:t>
            </a:r>
          </a:p>
          <a:p>
            <a:pPr>
              <a:spcBef>
                <a:spcPts val="1800"/>
              </a:spcBef>
            </a:pPr>
            <a:endParaRPr lang="el-GR" sz="2000" dirty="0"/>
          </a:p>
          <a:p>
            <a:pPr>
              <a:spcBef>
                <a:spcPts val="2400"/>
              </a:spcBef>
            </a:pPr>
            <a:r>
              <a:rPr lang="el-GR" sz="2000" dirty="0"/>
              <a:t>Άρα, θα ισχύει ότι                    και κατά συνέπεια θα έχουμε ότι </a:t>
            </a:r>
          </a:p>
        </p:txBody>
      </p:sp>
      <p:graphicFrame>
        <p:nvGraphicFramePr>
          <p:cNvPr id="200706" name="Object 2"/>
          <p:cNvGraphicFramePr>
            <a:graphicFrameLocks noChangeAspect="1"/>
          </p:cNvGraphicFramePr>
          <p:nvPr/>
        </p:nvGraphicFramePr>
        <p:xfrm>
          <a:off x="3330558" y="1465263"/>
          <a:ext cx="1755775" cy="417512"/>
        </p:xfrm>
        <a:graphic>
          <a:graphicData uri="http://schemas.openxmlformats.org/presentationml/2006/ole">
            <mc:AlternateContent xmlns:mc="http://schemas.openxmlformats.org/markup-compatibility/2006">
              <mc:Choice xmlns:v="urn:schemas-microsoft-com:vml" Requires="v">
                <p:oleObj name="Equation" r:id="rId3" imgW="1066680" imgH="253800" progId="Equation.DSMT4">
                  <p:embed/>
                </p:oleObj>
              </mc:Choice>
              <mc:Fallback>
                <p:oleObj name="Equation" r:id="rId3" imgW="1066680" imgH="253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0558" y="1465263"/>
                        <a:ext cx="1755775" cy="41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0709" name="Object 5"/>
          <p:cNvGraphicFramePr>
            <a:graphicFrameLocks noChangeAspect="1"/>
          </p:cNvGraphicFramePr>
          <p:nvPr/>
        </p:nvGraphicFramePr>
        <p:xfrm>
          <a:off x="2465535" y="2018928"/>
          <a:ext cx="2360613" cy="417513"/>
        </p:xfrm>
        <a:graphic>
          <a:graphicData uri="http://schemas.openxmlformats.org/presentationml/2006/ole">
            <mc:AlternateContent xmlns:mc="http://schemas.openxmlformats.org/markup-compatibility/2006">
              <mc:Choice xmlns:v="urn:schemas-microsoft-com:vml" Requires="v">
                <p:oleObj name="Equation" r:id="rId5" imgW="1434960" imgH="253800" progId="Equation.DSMT4">
                  <p:embed/>
                </p:oleObj>
              </mc:Choice>
              <mc:Fallback>
                <p:oleObj name="Equation" r:id="rId5" imgW="1434960" imgH="25380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65535" y="2018928"/>
                        <a:ext cx="2360613"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0710" name="Object 6"/>
          <p:cNvGraphicFramePr>
            <a:graphicFrameLocks noChangeAspect="1"/>
          </p:cNvGraphicFramePr>
          <p:nvPr/>
        </p:nvGraphicFramePr>
        <p:xfrm>
          <a:off x="7099691" y="2866846"/>
          <a:ext cx="269875" cy="331787"/>
        </p:xfrm>
        <a:graphic>
          <a:graphicData uri="http://schemas.openxmlformats.org/presentationml/2006/ole">
            <mc:AlternateContent xmlns:mc="http://schemas.openxmlformats.org/markup-compatibility/2006">
              <mc:Choice xmlns:v="urn:schemas-microsoft-com:vml" Requires="v">
                <p:oleObj name="Equation" r:id="rId7" imgW="164880" imgH="203040" progId="Equation.DSMT4">
                  <p:embed/>
                </p:oleObj>
              </mc:Choice>
              <mc:Fallback>
                <p:oleObj name="Equation" r:id="rId7" imgW="164880" imgH="20304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99691" y="2866846"/>
                        <a:ext cx="269875"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0711" name="Object 7"/>
          <p:cNvGraphicFramePr>
            <a:graphicFrameLocks noChangeAspect="1"/>
          </p:cNvGraphicFramePr>
          <p:nvPr/>
        </p:nvGraphicFramePr>
        <p:xfrm>
          <a:off x="1490638" y="3157187"/>
          <a:ext cx="1292225" cy="395287"/>
        </p:xfrm>
        <a:graphic>
          <a:graphicData uri="http://schemas.openxmlformats.org/presentationml/2006/ole">
            <mc:AlternateContent xmlns:mc="http://schemas.openxmlformats.org/markup-compatibility/2006">
              <mc:Choice xmlns:v="urn:schemas-microsoft-com:vml" Requires="v">
                <p:oleObj name="Equation" r:id="rId9" imgW="787320" imgH="241200" progId="Equation.DSMT4">
                  <p:embed/>
                </p:oleObj>
              </mc:Choice>
              <mc:Fallback>
                <p:oleObj name="Equation" r:id="rId9" imgW="787320" imgH="24120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90638" y="3157187"/>
                        <a:ext cx="1292225"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0712" name="Object 8"/>
          <p:cNvGraphicFramePr>
            <a:graphicFrameLocks noChangeAspect="1"/>
          </p:cNvGraphicFramePr>
          <p:nvPr/>
        </p:nvGraphicFramePr>
        <p:xfrm>
          <a:off x="3562350" y="3903669"/>
          <a:ext cx="2019300" cy="479425"/>
        </p:xfrm>
        <a:graphic>
          <a:graphicData uri="http://schemas.openxmlformats.org/presentationml/2006/ole">
            <mc:AlternateContent xmlns:mc="http://schemas.openxmlformats.org/markup-compatibility/2006">
              <mc:Choice xmlns:v="urn:schemas-microsoft-com:vml" Requires="v">
                <p:oleObj name="Equation" r:id="rId11" imgW="1231560" imgH="291960" progId="Equation.DSMT4">
                  <p:embed/>
                </p:oleObj>
              </mc:Choice>
              <mc:Fallback>
                <p:oleObj name="Equation" r:id="rId11" imgW="1231560" imgH="29196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62350" y="3903669"/>
                        <a:ext cx="201930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0713" name="Object 9"/>
          <p:cNvGraphicFramePr>
            <a:graphicFrameLocks noChangeAspect="1"/>
          </p:cNvGraphicFramePr>
          <p:nvPr/>
        </p:nvGraphicFramePr>
        <p:xfrm>
          <a:off x="3094026" y="4546968"/>
          <a:ext cx="601662" cy="414338"/>
        </p:xfrm>
        <a:graphic>
          <a:graphicData uri="http://schemas.openxmlformats.org/presentationml/2006/ole">
            <mc:AlternateContent xmlns:mc="http://schemas.openxmlformats.org/markup-compatibility/2006">
              <mc:Choice xmlns:v="urn:schemas-microsoft-com:vml" Requires="v">
                <p:oleObj name="Equation" r:id="rId13" imgW="368280" imgH="253800" progId="Equation.DSMT4">
                  <p:embed/>
                </p:oleObj>
              </mc:Choice>
              <mc:Fallback>
                <p:oleObj name="Equation" r:id="rId13" imgW="368280" imgH="253800" progId="Equation.DSMT4">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94026" y="4546968"/>
                        <a:ext cx="601662"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0714" name="Object 10"/>
          <p:cNvGraphicFramePr>
            <a:graphicFrameLocks noChangeAspect="1"/>
          </p:cNvGraphicFramePr>
          <p:nvPr/>
        </p:nvGraphicFramePr>
        <p:xfrm>
          <a:off x="2901950" y="5046691"/>
          <a:ext cx="3340100" cy="500063"/>
        </p:xfrm>
        <a:graphic>
          <a:graphicData uri="http://schemas.openxmlformats.org/presentationml/2006/ole">
            <mc:AlternateContent xmlns:mc="http://schemas.openxmlformats.org/markup-compatibility/2006">
              <mc:Choice xmlns:v="urn:schemas-microsoft-com:vml" Requires="v">
                <p:oleObj name="Equation" r:id="rId15" imgW="2031840" imgH="304560" progId="Equation.DSMT4">
                  <p:embed/>
                </p:oleObj>
              </mc:Choice>
              <mc:Fallback>
                <p:oleObj name="Equation" r:id="rId15" imgW="2031840" imgH="304560" progId="Equation.DSMT4">
                  <p:embed/>
                  <p:pic>
                    <p:nvPicPr>
                      <p:cNvPr id="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01950" y="5046691"/>
                        <a:ext cx="334010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0715" name="Object 11"/>
          <p:cNvGraphicFramePr>
            <a:graphicFrameLocks noChangeAspect="1"/>
          </p:cNvGraphicFramePr>
          <p:nvPr/>
        </p:nvGraphicFramePr>
        <p:xfrm>
          <a:off x="2801046" y="5673762"/>
          <a:ext cx="1057275" cy="457200"/>
        </p:xfrm>
        <a:graphic>
          <a:graphicData uri="http://schemas.openxmlformats.org/presentationml/2006/ole">
            <mc:AlternateContent xmlns:mc="http://schemas.openxmlformats.org/markup-compatibility/2006">
              <mc:Choice xmlns:v="urn:schemas-microsoft-com:vml" Requires="v">
                <p:oleObj name="Equation" r:id="rId17" imgW="647640" imgH="279360" progId="Equation.DSMT4">
                  <p:embed/>
                </p:oleObj>
              </mc:Choice>
              <mc:Fallback>
                <p:oleObj name="Equation" r:id="rId17" imgW="647640" imgH="279360" progId="Equation.DSMT4">
                  <p:embed/>
                  <p:pic>
                    <p:nvPicPr>
                      <p:cNvPr id="0" name="Picture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01046" y="5673762"/>
                        <a:ext cx="1057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0716" name="Object 12"/>
          <p:cNvGraphicFramePr>
            <a:graphicFrameLocks noChangeAspect="1"/>
          </p:cNvGraphicFramePr>
          <p:nvPr/>
        </p:nvGraphicFramePr>
        <p:xfrm>
          <a:off x="7377690" y="5676225"/>
          <a:ext cx="704850" cy="331787"/>
        </p:xfrm>
        <a:graphic>
          <a:graphicData uri="http://schemas.openxmlformats.org/presentationml/2006/ole">
            <mc:AlternateContent xmlns:mc="http://schemas.openxmlformats.org/markup-compatibility/2006">
              <mc:Choice xmlns:v="urn:schemas-microsoft-com:vml" Requires="v">
                <p:oleObj name="Equation" r:id="rId19" imgW="431640" imgH="203040" progId="Equation.DSMT4">
                  <p:embed/>
                </p:oleObj>
              </mc:Choice>
              <mc:Fallback>
                <p:oleObj name="Equation" r:id="rId19" imgW="431640" imgH="203040" progId="Equation.DSMT4">
                  <p:embed/>
                  <p:pic>
                    <p:nvPicPr>
                      <p:cNvPr id="0" name="Picture 1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377690" y="5676225"/>
                        <a:ext cx="704850"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Μέθοδος της διχοτόμησης</a:t>
            </a:r>
          </a:p>
        </p:txBody>
      </p:sp>
      <p:sp>
        <p:nvSpPr>
          <p:cNvPr id="3" name="2 - Θέση περιεχομένου"/>
          <p:cNvSpPr>
            <a:spLocks noGrp="1"/>
          </p:cNvSpPr>
          <p:nvPr>
            <p:ph idx="1"/>
          </p:nvPr>
        </p:nvSpPr>
        <p:spPr>
          <a:xfrm>
            <a:off x="457200" y="1420784"/>
            <a:ext cx="8229600" cy="4748400"/>
          </a:xfrm>
        </p:spPr>
        <p:txBody>
          <a:bodyPr>
            <a:normAutofit/>
          </a:bodyPr>
          <a:lstStyle/>
          <a:p>
            <a:pPr>
              <a:spcBef>
                <a:spcPts val="1800"/>
              </a:spcBef>
              <a:buNone/>
            </a:pPr>
            <a:r>
              <a:rPr lang="el-GR" sz="2200" dirty="0"/>
              <a:t>	Το ελάχιστο πλήθος      των επαναλήψεων που απαιτούνται από τη μέθοδο της διχοτόμησης για την εύρεση της προσέγγισης της λύσης      με ακρίβεια      δίνεται από την παρακάτω σχέση</a:t>
            </a:r>
          </a:p>
          <a:p>
            <a:pPr>
              <a:spcBef>
                <a:spcPts val="1800"/>
              </a:spcBef>
              <a:buNone/>
            </a:pPr>
            <a:endParaRPr lang="el-GR" sz="2200" dirty="0"/>
          </a:p>
          <a:p>
            <a:pPr>
              <a:spcBef>
                <a:spcPts val="2400"/>
              </a:spcBef>
              <a:buNone/>
            </a:pPr>
            <a:r>
              <a:rPr lang="el-GR" sz="2200" dirty="0"/>
              <a:t>	όπου ο συμβολισμός          δηλώνει το μικρότερο ακέραιο, ο οποίος είναι μεγαλύτερος ή ίσος του πραγματικού αριθμού      που βρίσκεται μέσα στο όρισμα.</a:t>
            </a:r>
          </a:p>
        </p:txBody>
      </p:sp>
      <p:graphicFrame>
        <p:nvGraphicFramePr>
          <p:cNvPr id="212994" name="Object 2"/>
          <p:cNvGraphicFramePr>
            <a:graphicFrameLocks noChangeAspect="1"/>
          </p:cNvGraphicFramePr>
          <p:nvPr/>
        </p:nvGraphicFramePr>
        <p:xfrm>
          <a:off x="1676011" y="2221425"/>
          <a:ext cx="207962" cy="230188"/>
        </p:xfrm>
        <a:graphic>
          <a:graphicData uri="http://schemas.openxmlformats.org/presentationml/2006/ole">
            <mc:AlternateContent xmlns:mc="http://schemas.openxmlformats.org/markup-compatibility/2006">
              <mc:Choice xmlns:v="urn:schemas-microsoft-com:vml" Requires="v">
                <p:oleObj name="Equation" r:id="rId3" imgW="114120" imgH="126720" progId="Equation.DSMT4">
                  <p:embed/>
                </p:oleObj>
              </mc:Choice>
              <mc:Fallback>
                <p:oleObj name="Equation" r:id="rId3" imgW="114120" imgH="1267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011" y="2221425"/>
                        <a:ext cx="207962"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2997" name="Object 5"/>
          <p:cNvGraphicFramePr>
            <a:graphicFrameLocks noChangeAspect="1"/>
          </p:cNvGraphicFramePr>
          <p:nvPr/>
        </p:nvGraphicFramePr>
        <p:xfrm>
          <a:off x="3212731" y="1538967"/>
          <a:ext cx="204788" cy="250825"/>
        </p:xfrm>
        <a:graphic>
          <a:graphicData uri="http://schemas.openxmlformats.org/presentationml/2006/ole">
            <mc:AlternateContent xmlns:mc="http://schemas.openxmlformats.org/markup-compatibility/2006">
              <mc:Choice xmlns:v="urn:schemas-microsoft-com:vml" Requires="v">
                <p:oleObj name="Equation" r:id="rId5" imgW="114120" imgH="139680" progId="Equation.DSMT4">
                  <p:embed/>
                </p:oleObj>
              </mc:Choice>
              <mc:Fallback>
                <p:oleObj name="Equation" r:id="rId5" imgW="114120" imgH="13968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2731" y="1538967"/>
                        <a:ext cx="204788"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3001" name="Object 9"/>
          <p:cNvGraphicFramePr>
            <a:graphicFrameLocks noChangeAspect="1"/>
          </p:cNvGraphicFramePr>
          <p:nvPr/>
        </p:nvGraphicFramePr>
        <p:xfrm>
          <a:off x="3392474" y="2210136"/>
          <a:ext cx="230188" cy="252413"/>
        </p:xfrm>
        <a:graphic>
          <a:graphicData uri="http://schemas.openxmlformats.org/presentationml/2006/ole">
            <mc:AlternateContent xmlns:mc="http://schemas.openxmlformats.org/markup-compatibility/2006">
              <mc:Choice xmlns:v="urn:schemas-microsoft-com:vml" Requires="v">
                <p:oleObj name="Equation" r:id="rId7" imgW="126720" imgH="139680" progId="Equation.DSMT4">
                  <p:embed/>
                </p:oleObj>
              </mc:Choice>
              <mc:Fallback>
                <p:oleObj name="Equation" r:id="rId7" imgW="126720" imgH="139680" progId="Equation.DSMT4">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92474" y="2210136"/>
                        <a:ext cx="230188"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3002" name="Object 10"/>
          <p:cNvGraphicFramePr>
            <a:graphicFrameLocks noChangeAspect="1"/>
          </p:cNvGraphicFramePr>
          <p:nvPr/>
        </p:nvGraphicFramePr>
        <p:xfrm>
          <a:off x="3262313" y="2625714"/>
          <a:ext cx="2619375" cy="546100"/>
        </p:xfrm>
        <a:graphic>
          <a:graphicData uri="http://schemas.openxmlformats.org/presentationml/2006/ole">
            <mc:AlternateContent xmlns:mc="http://schemas.openxmlformats.org/markup-compatibility/2006">
              <mc:Choice xmlns:v="urn:schemas-microsoft-com:vml" Requires="v">
                <p:oleObj name="Equation" r:id="rId9" imgW="1460160" imgH="304560" progId="Equation.DSMT4">
                  <p:embed/>
                </p:oleObj>
              </mc:Choice>
              <mc:Fallback>
                <p:oleObj name="Equation" r:id="rId9" imgW="1460160" imgH="304560" progId="Equation.DSMT4">
                  <p:embed/>
                  <p:pic>
                    <p:nvPicPr>
                      <p:cNvPr id="0"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62313" y="2625714"/>
                        <a:ext cx="2619375"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3003" name="Object 11"/>
          <p:cNvGraphicFramePr>
            <a:graphicFrameLocks noChangeAspect="1"/>
          </p:cNvGraphicFramePr>
          <p:nvPr/>
        </p:nvGraphicFramePr>
        <p:xfrm>
          <a:off x="3350144" y="3291591"/>
          <a:ext cx="525463" cy="457200"/>
        </p:xfrm>
        <a:graphic>
          <a:graphicData uri="http://schemas.openxmlformats.org/presentationml/2006/ole">
            <mc:AlternateContent xmlns:mc="http://schemas.openxmlformats.org/markup-compatibility/2006">
              <mc:Choice xmlns:v="urn:schemas-microsoft-com:vml" Requires="v">
                <p:oleObj name="Equation" r:id="rId11" imgW="291960" imgH="253800" progId="Equation.DSMT4">
                  <p:embed/>
                </p:oleObj>
              </mc:Choice>
              <mc:Fallback>
                <p:oleObj name="Equation" r:id="rId11" imgW="291960" imgH="253800" progId="Equation.DSMT4">
                  <p:embed/>
                  <p:pic>
                    <p:nvPicPr>
                      <p:cNvPr id="0"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50144" y="3291591"/>
                        <a:ext cx="525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3004" name="Object 12"/>
          <p:cNvGraphicFramePr>
            <a:graphicFrameLocks noChangeAspect="1"/>
          </p:cNvGraphicFramePr>
          <p:nvPr/>
        </p:nvGraphicFramePr>
        <p:xfrm>
          <a:off x="6868795" y="3743682"/>
          <a:ext cx="273050" cy="250825"/>
        </p:xfrm>
        <a:graphic>
          <a:graphicData uri="http://schemas.openxmlformats.org/presentationml/2006/ole">
            <mc:AlternateContent xmlns:mc="http://schemas.openxmlformats.org/markup-compatibility/2006">
              <mc:Choice xmlns:v="urn:schemas-microsoft-com:vml" Requires="v">
                <p:oleObj name="Equation" r:id="rId13" imgW="152280" imgH="139680" progId="Equation.DSMT4">
                  <p:embed/>
                </p:oleObj>
              </mc:Choice>
              <mc:Fallback>
                <p:oleObj name="Equation" r:id="rId13" imgW="152280" imgH="139680" progId="Equation.DSMT4">
                  <p:embed/>
                  <p:pic>
                    <p:nvPicPr>
                      <p:cNvPr id="0" name="Picture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68795" y="3743682"/>
                        <a:ext cx="273050"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Μέθοδος της διχοτόμησης</a:t>
            </a:r>
          </a:p>
        </p:txBody>
      </p:sp>
      <p:sp>
        <p:nvSpPr>
          <p:cNvPr id="3" name="2 - Θέση περιεχομένου"/>
          <p:cNvSpPr>
            <a:spLocks noGrp="1"/>
          </p:cNvSpPr>
          <p:nvPr>
            <p:ph idx="1"/>
          </p:nvPr>
        </p:nvSpPr>
        <p:spPr/>
        <p:txBody>
          <a:bodyPr>
            <a:normAutofit fontScale="55000" lnSpcReduction="20000"/>
          </a:bodyPr>
          <a:lstStyle/>
          <a:p>
            <a:pPr>
              <a:lnSpc>
                <a:spcPct val="120000"/>
              </a:lnSpc>
              <a:spcBef>
                <a:spcPts val="600"/>
              </a:spcBef>
              <a:buNone/>
            </a:pPr>
            <a:r>
              <a:rPr lang="el-GR" b="1" dirty="0"/>
              <a:t>Αλγόριθμος</a:t>
            </a:r>
          </a:p>
          <a:p>
            <a:pPr>
              <a:lnSpc>
                <a:spcPct val="120000"/>
              </a:lnSpc>
              <a:spcBef>
                <a:spcPts val="1200"/>
              </a:spcBef>
              <a:buNone/>
            </a:pPr>
            <a:r>
              <a:rPr lang="el-GR" dirty="0"/>
              <a:t>Βήμα 1.   Είσοδος </a:t>
            </a:r>
          </a:p>
          <a:p>
            <a:pPr marL="892175" indent="-892175">
              <a:lnSpc>
                <a:spcPct val="120000"/>
              </a:lnSpc>
              <a:spcBef>
                <a:spcPts val="600"/>
              </a:spcBef>
              <a:buNone/>
            </a:pPr>
            <a:r>
              <a:rPr lang="el-GR" dirty="0"/>
              <a:t>Βήμα 2.   Θέσε                                                                                   και πήγαινε στο επόμενο βήμα.</a:t>
            </a:r>
          </a:p>
          <a:p>
            <a:pPr>
              <a:lnSpc>
                <a:spcPct val="120000"/>
              </a:lnSpc>
              <a:spcBef>
                <a:spcPts val="600"/>
              </a:spcBef>
              <a:buNone/>
            </a:pPr>
            <a:r>
              <a:rPr lang="el-GR" dirty="0"/>
              <a:t>Βήμα 3.   Αντικατάστησε το                    και πήγαινε στο επόμενο βήμα.</a:t>
            </a:r>
          </a:p>
          <a:p>
            <a:pPr marL="892175" indent="-892175">
              <a:lnSpc>
                <a:spcPct val="120000"/>
              </a:lnSpc>
              <a:spcBef>
                <a:spcPts val="600"/>
              </a:spcBef>
              <a:buNone/>
            </a:pPr>
            <a:r>
              <a:rPr lang="el-GR" dirty="0"/>
              <a:t>Βήμα 4.   Αν             πήγαινε στο Βήμα 9, διαφορετικά θέσε                              και πήγαινε στο επόμενο βήμα.</a:t>
            </a:r>
          </a:p>
          <a:p>
            <a:pPr marL="892175" indent="-892175">
              <a:lnSpc>
                <a:spcPct val="120000"/>
              </a:lnSpc>
              <a:spcBef>
                <a:spcPts val="600"/>
              </a:spcBef>
              <a:buNone/>
              <a:tabLst>
                <a:tab pos="892175" algn="l"/>
              </a:tabLst>
            </a:pPr>
            <a:r>
              <a:rPr lang="el-GR" dirty="0"/>
              <a:t>Βήμα 5.   Αν                       πήγαινε στο Βήμα 9, διαφορετικά πήγαινε στο επόμενο βήμα.</a:t>
            </a:r>
          </a:p>
          <a:p>
            <a:pPr marL="892175" indent="-892175">
              <a:lnSpc>
                <a:spcPct val="120000"/>
              </a:lnSpc>
              <a:spcBef>
                <a:spcPts val="600"/>
              </a:spcBef>
              <a:buNone/>
            </a:pPr>
            <a:r>
              <a:rPr lang="el-GR" dirty="0"/>
              <a:t>Βήμα 6.   Αν ισχύει                                 πήγαινε στο Βήμα 7, διαφορετικά  πήγαινε στο Βήμα 8.</a:t>
            </a:r>
          </a:p>
          <a:p>
            <a:pPr>
              <a:lnSpc>
                <a:spcPct val="120000"/>
              </a:lnSpc>
              <a:spcBef>
                <a:spcPts val="600"/>
              </a:spcBef>
              <a:buNone/>
            </a:pPr>
            <a:r>
              <a:rPr lang="el-GR" dirty="0"/>
              <a:t>Βήμα 7.   Θέσε                                       και πήγαινε στο Βήμα 3.</a:t>
            </a:r>
          </a:p>
          <a:p>
            <a:pPr>
              <a:lnSpc>
                <a:spcPct val="120000"/>
              </a:lnSpc>
              <a:spcBef>
                <a:spcPts val="600"/>
              </a:spcBef>
              <a:buNone/>
            </a:pPr>
            <a:r>
              <a:rPr lang="el-GR" dirty="0"/>
              <a:t>Βήμα 8.   Θέσε                                       και πήγαινε στο Βήμα 3.</a:t>
            </a:r>
          </a:p>
          <a:p>
            <a:pPr>
              <a:lnSpc>
                <a:spcPct val="120000"/>
              </a:lnSpc>
              <a:spcBef>
                <a:spcPts val="600"/>
              </a:spcBef>
              <a:buNone/>
            </a:pPr>
            <a:r>
              <a:rPr lang="el-GR" dirty="0"/>
              <a:t>Βήμα 9.   Έξοδος    </a:t>
            </a:r>
          </a:p>
        </p:txBody>
      </p:sp>
      <p:graphicFrame>
        <p:nvGraphicFramePr>
          <p:cNvPr id="198657" name="Object 1"/>
          <p:cNvGraphicFramePr>
            <a:graphicFrameLocks noChangeAspect="1"/>
          </p:cNvGraphicFramePr>
          <p:nvPr/>
        </p:nvGraphicFramePr>
        <p:xfrm>
          <a:off x="2308215" y="1874645"/>
          <a:ext cx="1497012" cy="374650"/>
        </p:xfrm>
        <a:graphic>
          <a:graphicData uri="http://schemas.openxmlformats.org/presentationml/2006/ole">
            <mc:AlternateContent xmlns:mc="http://schemas.openxmlformats.org/markup-compatibility/2006">
              <mc:Choice xmlns:v="urn:schemas-microsoft-com:vml" Requires="v">
                <p:oleObj name="Equation" r:id="rId3" imgW="1015920" imgH="253800" progId="Equation.DSMT4">
                  <p:embed/>
                </p:oleObj>
              </mc:Choice>
              <mc:Fallback>
                <p:oleObj name="Equation" r:id="rId3" imgW="1015920" imgH="2538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8215" y="1874645"/>
                        <a:ext cx="1497012"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8658" name="Object 2"/>
          <p:cNvGraphicFramePr>
            <a:graphicFrameLocks noChangeAspect="1"/>
          </p:cNvGraphicFramePr>
          <p:nvPr/>
        </p:nvGraphicFramePr>
        <p:xfrm>
          <a:off x="1985985" y="2184912"/>
          <a:ext cx="4192587" cy="449262"/>
        </p:xfrm>
        <a:graphic>
          <a:graphicData uri="http://schemas.openxmlformats.org/presentationml/2006/ole">
            <mc:AlternateContent xmlns:mc="http://schemas.openxmlformats.org/markup-compatibility/2006">
              <mc:Choice xmlns:v="urn:schemas-microsoft-com:vml" Requires="v">
                <p:oleObj name="Equation" r:id="rId5" imgW="2844720" imgH="304560" progId="Equation.DSMT4">
                  <p:embed/>
                </p:oleObj>
              </mc:Choice>
              <mc:Fallback>
                <p:oleObj name="Equation" r:id="rId5" imgW="2844720" imgH="30456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5985" y="2184912"/>
                        <a:ext cx="4192587"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8659" name="Object 3"/>
          <p:cNvGraphicFramePr>
            <a:graphicFrameLocks noChangeAspect="1"/>
          </p:cNvGraphicFramePr>
          <p:nvPr/>
        </p:nvGraphicFramePr>
        <p:xfrm>
          <a:off x="3146418" y="2876013"/>
          <a:ext cx="914400" cy="298450"/>
        </p:xfrm>
        <a:graphic>
          <a:graphicData uri="http://schemas.openxmlformats.org/presentationml/2006/ole">
            <mc:AlternateContent xmlns:mc="http://schemas.openxmlformats.org/markup-compatibility/2006">
              <mc:Choice xmlns:v="urn:schemas-microsoft-com:vml" Requires="v">
                <p:oleObj name="Equation" r:id="rId7" imgW="622080" imgH="203040" progId="Equation.DSMT4">
                  <p:embed/>
                </p:oleObj>
              </mc:Choice>
              <mc:Fallback>
                <p:oleObj name="Equation" r:id="rId7" imgW="622080" imgH="20304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46418" y="2876013"/>
                        <a:ext cx="914400"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8660" name="Object 4"/>
          <p:cNvGraphicFramePr>
            <a:graphicFrameLocks noChangeAspect="1"/>
          </p:cNvGraphicFramePr>
          <p:nvPr/>
        </p:nvGraphicFramePr>
        <p:xfrm>
          <a:off x="1725582" y="3232500"/>
          <a:ext cx="582612" cy="280987"/>
        </p:xfrm>
        <a:graphic>
          <a:graphicData uri="http://schemas.openxmlformats.org/presentationml/2006/ole">
            <mc:AlternateContent xmlns:mc="http://schemas.openxmlformats.org/markup-compatibility/2006">
              <mc:Choice xmlns:v="urn:schemas-microsoft-com:vml" Requires="v">
                <p:oleObj name="Equation" r:id="rId9" imgW="393480" imgH="190440" progId="Equation.DSMT4">
                  <p:embed/>
                </p:oleObj>
              </mc:Choice>
              <mc:Fallback>
                <p:oleObj name="Equation" r:id="rId9" imgW="393480" imgH="19044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25582" y="3232500"/>
                        <a:ext cx="582612"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8661" name="Object 5"/>
          <p:cNvGraphicFramePr>
            <a:graphicFrameLocks noChangeAspect="1"/>
          </p:cNvGraphicFramePr>
          <p:nvPr/>
        </p:nvGraphicFramePr>
        <p:xfrm>
          <a:off x="6036420" y="3063870"/>
          <a:ext cx="1436688" cy="579438"/>
        </p:xfrm>
        <a:graphic>
          <a:graphicData uri="http://schemas.openxmlformats.org/presentationml/2006/ole">
            <mc:AlternateContent xmlns:mc="http://schemas.openxmlformats.org/markup-compatibility/2006">
              <mc:Choice xmlns:v="urn:schemas-microsoft-com:vml" Requires="v">
                <p:oleObj name="Equation" r:id="rId11" imgW="977760" imgH="393480" progId="Equation.DSMT4">
                  <p:embed/>
                </p:oleObj>
              </mc:Choice>
              <mc:Fallback>
                <p:oleObj name="Equation" r:id="rId11" imgW="977760" imgH="393480" progId="Equation.DSMT4">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36420" y="3063870"/>
                        <a:ext cx="14366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8663" name="Object 7"/>
          <p:cNvGraphicFramePr>
            <a:graphicFrameLocks noChangeAspect="1"/>
          </p:cNvGraphicFramePr>
          <p:nvPr/>
        </p:nvGraphicFramePr>
        <p:xfrm>
          <a:off x="1760337" y="3823769"/>
          <a:ext cx="1011237" cy="374650"/>
        </p:xfrm>
        <a:graphic>
          <a:graphicData uri="http://schemas.openxmlformats.org/presentationml/2006/ole">
            <mc:AlternateContent xmlns:mc="http://schemas.openxmlformats.org/markup-compatibility/2006">
              <mc:Choice xmlns:v="urn:schemas-microsoft-com:vml" Requires="v">
                <p:oleObj name="Equation" r:id="rId13" imgW="685800" imgH="253800" progId="Equation.DSMT4">
                  <p:embed/>
                </p:oleObj>
              </mc:Choice>
              <mc:Fallback>
                <p:oleObj name="Equation" r:id="rId13" imgW="685800" imgH="25380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60337" y="3823769"/>
                        <a:ext cx="1011237"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8664" name="Object 8"/>
          <p:cNvGraphicFramePr>
            <a:graphicFrameLocks noChangeAspect="1"/>
          </p:cNvGraphicFramePr>
          <p:nvPr/>
        </p:nvGraphicFramePr>
        <p:xfrm>
          <a:off x="2357076" y="4441844"/>
          <a:ext cx="1608138" cy="374650"/>
        </p:xfrm>
        <a:graphic>
          <a:graphicData uri="http://schemas.openxmlformats.org/presentationml/2006/ole">
            <mc:AlternateContent xmlns:mc="http://schemas.openxmlformats.org/markup-compatibility/2006">
              <mc:Choice xmlns:v="urn:schemas-microsoft-com:vml" Requires="v">
                <p:oleObj name="Equation" r:id="rId15" imgW="1091880" imgH="253800" progId="Equation.DSMT4">
                  <p:embed/>
                </p:oleObj>
              </mc:Choice>
              <mc:Fallback>
                <p:oleObj name="Equation" r:id="rId15" imgW="1091880" imgH="25380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57076" y="4441844"/>
                        <a:ext cx="1608138"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8665" name="Object 9"/>
          <p:cNvGraphicFramePr>
            <a:graphicFrameLocks noChangeAspect="1"/>
          </p:cNvGraphicFramePr>
          <p:nvPr/>
        </p:nvGraphicFramePr>
        <p:xfrm>
          <a:off x="1956999" y="5086020"/>
          <a:ext cx="1954213" cy="334963"/>
        </p:xfrm>
        <a:graphic>
          <a:graphicData uri="http://schemas.openxmlformats.org/presentationml/2006/ole">
            <mc:AlternateContent xmlns:mc="http://schemas.openxmlformats.org/markup-compatibility/2006">
              <mc:Choice xmlns:v="urn:schemas-microsoft-com:vml" Requires="v">
                <p:oleObj name="Equation" r:id="rId17" imgW="1333440" imgH="228600" progId="Equation.DSMT4">
                  <p:embed/>
                </p:oleObj>
              </mc:Choice>
              <mc:Fallback>
                <p:oleObj name="Equation" r:id="rId17" imgW="1333440" imgH="22860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956999" y="5086020"/>
                        <a:ext cx="1954213"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8666" name="Object 10"/>
          <p:cNvGraphicFramePr>
            <a:graphicFrameLocks noChangeAspect="1"/>
          </p:cNvGraphicFramePr>
          <p:nvPr/>
        </p:nvGraphicFramePr>
        <p:xfrm>
          <a:off x="1956999" y="5432272"/>
          <a:ext cx="1931988" cy="334963"/>
        </p:xfrm>
        <a:graphic>
          <a:graphicData uri="http://schemas.openxmlformats.org/presentationml/2006/ole">
            <mc:AlternateContent xmlns:mc="http://schemas.openxmlformats.org/markup-compatibility/2006">
              <mc:Choice xmlns:v="urn:schemas-microsoft-com:vml" Requires="v">
                <p:oleObj name="Equation" r:id="rId19" imgW="1320480" imgH="228600" progId="Equation.DSMT4">
                  <p:embed/>
                </p:oleObj>
              </mc:Choice>
              <mc:Fallback>
                <p:oleObj name="Equation" r:id="rId19" imgW="1320480" imgH="228600" progId="Equation.DSMT4">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956999" y="5432272"/>
                        <a:ext cx="1931988"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8667" name="Object 11"/>
          <p:cNvGraphicFramePr>
            <a:graphicFrameLocks noChangeAspect="1"/>
          </p:cNvGraphicFramePr>
          <p:nvPr/>
        </p:nvGraphicFramePr>
        <p:xfrm>
          <a:off x="2162142" y="5770247"/>
          <a:ext cx="1514475" cy="374650"/>
        </p:xfrm>
        <a:graphic>
          <a:graphicData uri="http://schemas.openxmlformats.org/presentationml/2006/ole">
            <mc:AlternateContent xmlns:mc="http://schemas.openxmlformats.org/markup-compatibility/2006">
              <mc:Choice xmlns:v="urn:schemas-microsoft-com:vml" Requires="v">
                <p:oleObj name="Equation" r:id="rId21" imgW="1028520" imgH="253800" progId="Equation.DSMT4">
                  <p:embed/>
                </p:oleObj>
              </mc:Choice>
              <mc:Fallback>
                <p:oleObj name="Equation" r:id="rId21" imgW="1028520" imgH="253800" progId="Equation.DSMT4">
                  <p:embed/>
                  <p:pic>
                    <p:nvPicPr>
                      <p:cNvPr id="0" name="Picture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162142" y="5770247"/>
                        <a:ext cx="1514475"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Εισαγωγή</a:t>
            </a:r>
          </a:p>
        </p:txBody>
      </p:sp>
      <p:sp>
        <p:nvSpPr>
          <p:cNvPr id="3" name="2 - Θέση περιεχομένου"/>
          <p:cNvSpPr>
            <a:spLocks noGrp="1"/>
          </p:cNvSpPr>
          <p:nvPr>
            <p:ph idx="1"/>
          </p:nvPr>
        </p:nvSpPr>
        <p:spPr/>
        <p:txBody>
          <a:bodyPr>
            <a:normAutofit/>
          </a:bodyPr>
          <a:lstStyle/>
          <a:p>
            <a:pPr>
              <a:lnSpc>
                <a:spcPct val="120000"/>
              </a:lnSpc>
              <a:spcBef>
                <a:spcPts val="0"/>
              </a:spcBef>
            </a:pPr>
            <a:r>
              <a:rPr lang="el-GR" sz="2200" dirty="0"/>
              <a:t>Πολλές φορές στα προβλήματα που ανακύπτουν σε διάφορους κλάδους της επιστήμης η μορφή του προβλήματος αριθμητικής επίλυσης εξισώσεων αλλάζει στην επόμενη:</a:t>
            </a:r>
          </a:p>
          <a:p>
            <a:pPr>
              <a:lnSpc>
                <a:spcPct val="120000"/>
              </a:lnSpc>
              <a:spcBef>
                <a:spcPts val="600"/>
              </a:spcBef>
              <a:buNone/>
            </a:pPr>
            <a:r>
              <a:rPr lang="el-GR" sz="2200" dirty="0"/>
              <a:t>	       Δεδομένης της </a:t>
            </a:r>
          </a:p>
          <a:p>
            <a:pPr>
              <a:lnSpc>
                <a:spcPct val="120000"/>
              </a:lnSpc>
              <a:spcBef>
                <a:spcPts val="600"/>
              </a:spcBef>
              <a:buNone/>
            </a:pPr>
            <a:r>
              <a:rPr lang="el-GR" sz="2200" dirty="0"/>
              <a:t>	       να βρεθούν όλα τα σημεία                  για τα οποία </a:t>
            </a:r>
          </a:p>
          <a:p>
            <a:pPr>
              <a:lnSpc>
                <a:spcPct val="120000"/>
              </a:lnSpc>
              <a:spcBef>
                <a:spcPts val="1800"/>
              </a:spcBef>
            </a:pPr>
            <a:r>
              <a:rPr lang="el-GR" sz="2200" dirty="0"/>
              <a:t>Υπάρχει όμως περίπτωση μια εξίσωση να έχει και μιγαδικές λύσεις. Σε αυτήν την περίπτωση η μορφή του προβλήματος αλλάζει στην επόμενη:</a:t>
            </a:r>
          </a:p>
          <a:p>
            <a:pPr>
              <a:lnSpc>
                <a:spcPct val="120000"/>
              </a:lnSpc>
              <a:spcBef>
                <a:spcPts val="600"/>
              </a:spcBef>
              <a:buNone/>
            </a:pPr>
            <a:r>
              <a:rPr lang="el-GR" sz="2200" dirty="0"/>
              <a:t>	       Δεδομένης της </a:t>
            </a:r>
          </a:p>
          <a:p>
            <a:pPr>
              <a:lnSpc>
                <a:spcPct val="120000"/>
              </a:lnSpc>
              <a:spcBef>
                <a:spcPts val="600"/>
              </a:spcBef>
              <a:buNone/>
            </a:pPr>
            <a:r>
              <a:rPr lang="el-GR" sz="2200" dirty="0"/>
              <a:t>	       να βρεθεί κάποιο σημείο             έτσι ώστε </a:t>
            </a:r>
          </a:p>
        </p:txBody>
      </p:sp>
      <mc:AlternateContent xmlns:mc="http://schemas.openxmlformats.org/markup-compatibility/2006">
        <mc:Choice xmlns:a14="http://schemas.microsoft.com/office/drawing/2010/main" Requires="a14">
          <p:sp>
            <p:nvSpPr>
              <p:cNvPr id="131073" name="Object 1"/>
              <p:cNvSpPr txBox="1"/>
              <p:nvPr/>
            </p:nvSpPr>
            <p:spPr bwMode="auto">
              <a:xfrm>
                <a:off x="3049588" y="2746375"/>
                <a:ext cx="2242492" cy="457200"/>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l-GR" sz="2000" i="1">
                          <a:solidFill>
                            <a:srgbClr val="000000"/>
                          </a:solidFill>
                          <a:latin typeface="Cambria Math" panose="02040503050406030204" pitchFamily="18" charset="0"/>
                        </a:rPr>
                        <m:t>𝑓</m:t>
                      </m:r>
                      <m:r>
                        <a:rPr lang="el-GR" sz="2000" i="1">
                          <a:solidFill>
                            <a:srgbClr val="000000"/>
                          </a:solidFill>
                          <a:latin typeface="Cambria Math" panose="02040503050406030204" pitchFamily="18" charset="0"/>
                        </a:rPr>
                        <m:t>:</m:t>
                      </m:r>
                      <m:d>
                        <m:dPr>
                          <m:begChr m:val="["/>
                          <m:endChr m:val="]"/>
                          <m:ctrlPr>
                            <a:rPr lang="el-GR" sz="2000" i="1">
                              <a:solidFill>
                                <a:srgbClr val="000000"/>
                              </a:solidFill>
                              <a:latin typeface="Cambria Math" panose="02040503050406030204" pitchFamily="18" charset="0"/>
                            </a:rPr>
                          </m:ctrlPr>
                        </m:dPr>
                        <m:e>
                          <m:r>
                            <a:rPr lang="el-GR" sz="2000" i="1">
                              <a:solidFill>
                                <a:srgbClr val="000000"/>
                              </a:solidFill>
                              <a:latin typeface="Cambria Math" panose="02040503050406030204" pitchFamily="18" charset="0"/>
                            </a:rPr>
                            <m:t>𝑎</m:t>
                          </m:r>
                          <m:r>
                            <a:rPr lang="el-GR" sz="2000" i="0">
                              <a:solidFill>
                                <a:srgbClr val="000000"/>
                              </a:solidFill>
                              <a:latin typeface="Cambria Math" panose="02040503050406030204" pitchFamily="18" charset="0"/>
                            </a:rPr>
                            <m:t>,</m:t>
                          </m:r>
                          <m:r>
                            <a:rPr lang="el-GR" sz="2000" i="1">
                              <a:solidFill>
                                <a:srgbClr val="000000"/>
                              </a:solidFill>
                              <a:latin typeface="Cambria Math" panose="02040503050406030204" pitchFamily="18" charset="0"/>
                            </a:rPr>
                            <m:t>𝑏</m:t>
                          </m:r>
                        </m:e>
                      </m:d>
                      <m:r>
                        <a:rPr lang="el-GR" sz="2000" i="1">
                          <a:solidFill>
                            <a:srgbClr val="000000"/>
                          </a:solidFill>
                          <a:latin typeface="Cambria Math" panose="02040503050406030204" pitchFamily="18" charset="0"/>
                        </a:rPr>
                        <m:t>⊂</m:t>
                      </m:r>
                      <m:r>
                        <a:rPr lang="el-GR" sz="2000" i="1">
                          <a:solidFill>
                            <a:srgbClr val="000000"/>
                          </a:solidFill>
                          <a:latin typeface="Cambria Math" panose="02040503050406030204" pitchFamily="18" charset="0"/>
                        </a:rPr>
                        <m:t>ℝ</m:t>
                      </m:r>
                      <m:r>
                        <a:rPr lang="el-GR" sz="2000" i="1">
                          <a:solidFill>
                            <a:srgbClr val="000000"/>
                          </a:solidFill>
                          <a:latin typeface="Cambria Math" panose="02040503050406030204" pitchFamily="18" charset="0"/>
                        </a:rPr>
                        <m:t>→</m:t>
                      </m:r>
                      <m:r>
                        <a:rPr lang="el-GR" sz="2000" i="1">
                          <a:solidFill>
                            <a:srgbClr val="000000"/>
                          </a:solidFill>
                          <a:latin typeface="Cambria Math" panose="02040503050406030204" pitchFamily="18" charset="0"/>
                        </a:rPr>
                        <m:t>ℝ</m:t>
                      </m:r>
                      <m:r>
                        <a:rPr lang="el-GR" sz="2000" i="0">
                          <a:solidFill>
                            <a:srgbClr val="000000"/>
                          </a:solidFill>
                          <a:latin typeface="Cambria Math" panose="02040503050406030204" pitchFamily="18" charset="0"/>
                        </a:rPr>
                        <m:t>,</m:t>
                      </m:r>
                    </m:oMath>
                  </m:oMathPara>
                </a14:m>
                <a:endParaRPr lang="el-GR" sz="2000" dirty="0"/>
              </a:p>
            </p:txBody>
          </p:sp>
        </mc:Choice>
        <mc:Fallback>
          <p:sp>
            <p:nvSpPr>
              <p:cNvPr id="131073" name="Object 1"/>
              <p:cNvSpPr txBox="1">
                <a:spLocks noRot="1" noChangeAspect="1" noMove="1" noResize="1" noEditPoints="1" noAdjustHandles="1" noChangeArrowheads="1" noChangeShapeType="1" noTextEdit="1"/>
              </p:cNvSpPr>
              <p:nvPr/>
            </p:nvSpPr>
            <p:spPr bwMode="auto">
              <a:xfrm>
                <a:off x="3049588" y="2746375"/>
                <a:ext cx="2242492" cy="457200"/>
              </a:xfrm>
              <a:prstGeom prst="rect">
                <a:avLst/>
              </a:prstGeom>
              <a:blipFill>
                <a:blip r:embed="rId3"/>
                <a:stretch>
                  <a:fillRect l="-1087"/>
                </a:stretch>
              </a:blipFill>
              <a:ln>
                <a:noFill/>
              </a:ln>
              <a:effectLst/>
            </p:spPr>
            <p:txBody>
              <a:bodyPr/>
              <a:lstStyle/>
              <a:p>
                <a:r>
                  <a:rPr lang="el-GR">
                    <a:noFill/>
                  </a:rPr>
                  <a:t> </a:t>
                </a:r>
              </a:p>
            </p:txBody>
          </p:sp>
        </mc:Fallback>
      </mc:AlternateContent>
      <p:graphicFrame>
        <p:nvGraphicFramePr>
          <p:cNvPr id="131074" name="Object 2"/>
          <p:cNvGraphicFramePr>
            <a:graphicFrameLocks noChangeAspect="1"/>
          </p:cNvGraphicFramePr>
          <p:nvPr/>
        </p:nvGraphicFramePr>
        <p:xfrm>
          <a:off x="4433900" y="3221211"/>
          <a:ext cx="1050925" cy="457200"/>
        </p:xfrm>
        <a:graphic>
          <a:graphicData uri="http://schemas.openxmlformats.org/presentationml/2006/ole">
            <mc:AlternateContent xmlns:mc="http://schemas.openxmlformats.org/markup-compatibility/2006">
              <mc:Choice xmlns:v="urn:schemas-microsoft-com:vml" Requires="v">
                <p:oleObj name="Equation" r:id="rId4" imgW="583920" imgH="253800" progId="Equation.DSMT4">
                  <p:embed/>
                </p:oleObj>
              </mc:Choice>
              <mc:Fallback>
                <p:oleObj name="Equation" r:id="rId4" imgW="583920" imgH="2538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3900" y="3221211"/>
                        <a:ext cx="1050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1075" name="Object 3"/>
          <p:cNvGraphicFramePr>
            <a:graphicFrameLocks noChangeAspect="1"/>
          </p:cNvGraphicFramePr>
          <p:nvPr/>
        </p:nvGraphicFramePr>
        <p:xfrm>
          <a:off x="6981858" y="3224745"/>
          <a:ext cx="1119187" cy="457200"/>
        </p:xfrm>
        <a:graphic>
          <a:graphicData uri="http://schemas.openxmlformats.org/presentationml/2006/ole">
            <mc:AlternateContent xmlns:mc="http://schemas.openxmlformats.org/markup-compatibility/2006">
              <mc:Choice xmlns:v="urn:schemas-microsoft-com:vml" Requires="v">
                <p:oleObj name="Equation" r:id="rId6" imgW="622080" imgH="253800" progId="Equation.DSMT4">
                  <p:embed/>
                </p:oleObj>
              </mc:Choice>
              <mc:Fallback>
                <p:oleObj name="Equation" r:id="rId6" imgW="622080" imgH="2538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81858" y="3224745"/>
                        <a:ext cx="11191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mc:Choice xmlns:a14="http://schemas.microsoft.com/office/drawing/2010/main" Requires="a14">
          <p:sp>
            <p:nvSpPr>
              <p:cNvPr id="131077" name="Object 5"/>
              <p:cNvSpPr txBox="1"/>
              <p:nvPr/>
            </p:nvSpPr>
            <p:spPr bwMode="auto">
              <a:xfrm>
                <a:off x="3059113" y="5194300"/>
                <a:ext cx="1800225" cy="363538"/>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l-GR" sz="2000" i="1">
                          <a:solidFill>
                            <a:srgbClr val="000000"/>
                          </a:solidFill>
                          <a:latin typeface="Cambria Math" panose="02040503050406030204" pitchFamily="18" charset="0"/>
                        </a:rPr>
                        <m:t>𝑓</m:t>
                      </m:r>
                      <m:r>
                        <a:rPr lang="el-GR" sz="2000" i="1">
                          <a:solidFill>
                            <a:srgbClr val="000000"/>
                          </a:solidFill>
                          <a:latin typeface="Cambria Math" panose="02040503050406030204" pitchFamily="18" charset="0"/>
                        </a:rPr>
                        <m:t>:</m:t>
                      </m:r>
                      <m:r>
                        <a:rPr lang="el-GR" sz="2000" i="1">
                          <a:solidFill>
                            <a:srgbClr val="000000"/>
                          </a:solidFill>
                          <a:latin typeface="Cambria Math" panose="02040503050406030204" pitchFamily="18" charset="0"/>
                        </a:rPr>
                        <m:t>𝐷</m:t>
                      </m:r>
                      <m:r>
                        <a:rPr lang="el-GR" sz="2000" i="1">
                          <a:solidFill>
                            <a:srgbClr val="000000"/>
                          </a:solidFill>
                          <a:latin typeface="Cambria Math" panose="02040503050406030204" pitchFamily="18" charset="0"/>
                        </a:rPr>
                        <m:t>⊂</m:t>
                      </m:r>
                      <m:r>
                        <a:rPr lang="el-GR" sz="2000" i="1">
                          <a:solidFill>
                            <a:srgbClr val="000000"/>
                          </a:solidFill>
                          <a:latin typeface="Cambria Math" panose="02040503050406030204" pitchFamily="18" charset="0"/>
                        </a:rPr>
                        <m:t>ℂ</m:t>
                      </m:r>
                      <m:r>
                        <a:rPr lang="el-GR" sz="2000" i="1">
                          <a:solidFill>
                            <a:srgbClr val="000000"/>
                          </a:solidFill>
                          <a:latin typeface="Cambria Math" panose="02040503050406030204" pitchFamily="18" charset="0"/>
                        </a:rPr>
                        <m:t>→</m:t>
                      </m:r>
                      <m:r>
                        <a:rPr lang="el-GR" sz="2000" i="1">
                          <a:solidFill>
                            <a:srgbClr val="000000"/>
                          </a:solidFill>
                          <a:latin typeface="Cambria Math" panose="02040503050406030204" pitchFamily="18" charset="0"/>
                        </a:rPr>
                        <m:t>ℂ</m:t>
                      </m:r>
                      <m:r>
                        <a:rPr lang="el-GR" sz="2000" i="0">
                          <a:solidFill>
                            <a:srgbClr val="000000"/>
                          </a:solidFill>
                          <a:latin typeface="Cambria Math" panose="02040503050406030204" pitchFamily="18" charset="0"/>
                        </a:rPr>
                        <m:t>,</m:t>
                      </m:r>
                    </m:oMath>
                  </m:oMathPara>
                </a14:m>
                <a:endParaRPr lang="el-GR" sz="2000" dirty="0"/>
              </a:p>
            </p:txBody>
          </p:sp>
        </mc:Choice>
        <mc:Fallback>
          <p:sp>
            <p:nvSpPr>
              <p:cNvPr id="131077" name="Object 5"/>
              <p:cNvSpPr txBox="1">
                <a:spLocks noRot="1" noChangeAspect="1" noMove="1" noResize="1" noEditPoints="1" noAdjustHandles="1" noChangeArrowheads="1" noChangeShapeType="1" noTextEdit="1"/>
              </p:cNvSpPr>
              <p:nvPr/>
            </p:nvSpPr>
            <p:spPr bwMode="auto">
              <a:xfrm>
                <a:off x="3059113" y="5194300"/>
                <a:ext cx="1800225" cy="363538"/>
              </a:xfrm>
              <a:prstGeom prst="rect">
                <a:avLst/>
              </a:prstGeom>
              <a:blipFill>
                <a:blip r:embed="rId8"/>
                <a:stretch>
                  <a:fillRect l="-1695" b="-25000"/>
                </a:stretch>
              </a:blipFill>
              <a:ln>
                <a:noFill/>
              </a:ln>
              <a:effectLst/>
            </p:spPr>
            <p:txBody>
              <a:bodyPr/>
              <a:lstStyle/>
              <a:p>
                <a:r>
                  <a:rPr lang="el-GR">
                    <a:noFill/>
                  </a:rPr>
                  <a:t> </a:t>
                </a:r>
              </a:p>
            </p:txBody>
          </p:sp>
        </mc:Fallback>
      </mc:AlternateContent>
      <p:graphicFrame>
        <p:nvGraphicFramePr>
          <p:cNvPr id="131078" name="Object 6"/>
          <p:cNvGraphicFramePr>
            <a:graphicFrameLocks noChangeAspect="1"/>
          </p:cNvGraphicFramePr>
          <p:nvPr/>
        </p:nvGraphicFramePr>
        <p:xfrm>
          <a:off x="4246568" y="5661236"/>
          <a:ext cx="690562" cy="298450"/>
        </p:xfrm>
        <a:graphic>
          <a:graphicData uri="http://schemas.openxmlformats.org/presentationml/2006/ole">
            <mc:AlternateContent xmlns:mc="http://schemas.openxmlformats.org/markup-compatibility/2006">
              <mc:Choice xmlns:v="urn:schemas-microsoft-com:vml" Requires="v">
                <p:oleObj name="Equation" r:id="rId9" imgW="380880" imgH="164880" progId="Equation.DSMT4">
                  <p:embed/>
                </p:oleObj>
              </mc:Choice>
              <mc:Fallback>
                <p:oleObj name="Equation" r:id="rId9" imgW="380880" imgH="1648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46568" y="5661236"/>
                        <a:ext cx="690562"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1079" name="Object 7"/>
          <p:cNvGraphicFramePr>
            <a:graphicFrameLocks noChangeAspect="1"/>
          </p:cNvGraphicFramePr>
          <p:nvPr/>
        </p:nvGraphicFramePr>
        <p:xfrm>
          <a:off x="6142059" y="5612025"/>
          <a:ext cx="1119188" cy="457200"/>
        </p:xfrm>
        <a:graphic>
          <a:graphicData uri="http://schemas.openxmlformats.org/presentationml/2006/ole">
            <mc:AlternateContent xmlns:mc="http://schemas.openxmlformats.org/markup-compatibility/2006">
              <mc:Choice xmlns:v="urn:schemas-microsoft-com:vml" Requires="v">
                <p:oleObj name="Equation" r:id="rId11" imgW="622080" imgH="253800" progId="Equation.DSMT4">
                  <p:embed/>
                </p:oleObj>
              </mc:Choice>
              <mc:Fallback>
                <p:oleObj name="Equation" r:id="rId11" imgW="622080" imgH="25380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42059" y="5612025"/>
                        <a:ext cx="1119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10 - Ορθογώνιο"/>
          <p:cNvSpPr/>
          <p:nvPr/>
        </p:nvSpPr>
        <p:spPr>
          <a:xfrm>
            <a:off x="884187" y="2735252"/>
            <a:ext cx="7594704" cy="9128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11 - Ορθογώνιο"/>
          <p:cNvSpPr/>
          <p:nvPr/>
        </p:nvSpPr>
        <p:spPr>
          <a:xfrm>
            <a:off x="885600" y="5143536"/>
            <a:ext cx="7596000" cy="914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Μέθοδος της διχοτόμησης</a:t>
            </a:r>
          </a:p>
        </p:txBody>
      </p:sp>
      <p:sp>
        <p:nvSpPr>
          <p:cNvPr id="3" name="2 - Θέση περιεχομένου"/>
          <p:cNvSpPr>
            <a:spLocks noGrp="1"/>
          </p:cNvSpPr>
          <p:nvPr>
            <p:ph idx="1"/>
          </p:nvPr>
        </p:nvSpPr>
        <p:spPr>
          <a:xfrm>
            <a:off x="457200" y="1420784"/>
            <a:ext cx="8229600" cy="4748400"/>
          </a:xfrm>
        </p:spPr>
        <p:txBody>
          <a:bodyPr>
            <a:noAutofit/>
          </a:bodyPr>
          <a:lstStyle/>
          <a:p>
            <a:pPr marL="0" indent="0">
              <a:buNone/>
            </a:pPr>
            <a:r>
              <a:rPr lang="el-GR" sz="1800" dirty="0"/>
              <a:t>Επειδή στην πράξη γενικά είναι σχεδόν απίθανο να συμβεί                     μπορεί, αντί αυτού, να εξεταστεί κατά πόσο το       αποτελεί μία ικανοποιητική προσέγγιση της λύσης.</a:t>
            </a:r>
          </a:p>
          <a:p>
            <a:pPr>
              <a:spcBef>
                <a:spcPts val="600"/>
              </a:spcBef>
              <a:buNone/>
            </a:pPr>
            <a:r>
              <a:rPr lang="el-GR" sz="1800" b="1" dirty="0"/>
              <a:t>Κριτήρια τερματισμού</a:t>
            </a:r>
          </a:p>
          <a:p>
            <a:pPr>
              <a:spcBef>
                <a:spcPts val="1800"/>
              </a:spcBef>
              <a:buNone/>
            </a:pPr>
            <a:endParaRPr lang="el-GR" sz="1800" b="1" dirty="0"/>
          </a:p>
          <a:p>
            <a:pPr>
              <a:spcBef>
                <a:spcPts val="1800"/>
              </a:spcBef>
              <a:buNone/>
            </a:pPr>
            <a:endParaRPr lang="el-GR" sz="1800" b="1" dirty="0"/>
          </a:p>
          <a:p>
            <a:pPr>
              <a:spcBef>
                <a:spcPts val="1800"/>
              </a:spcBef>
              <a:buNone/>
            </a:pPr>
            <a:endParaRPr lang="el-GR" sz="1800" b="1" dirty="0"/>
          </a:p>
          <a:p>
            <a:pPr marL="361950" indent="-361950">
              <a:spcBef>
                <a:spcPts val="1200"/>
              </a:spcBef>
              <a:buFont typeface="Wingdings" pitchFamily="2" charset="2"/>
              <a:buChar char="v"/>
            </a:pPr>
            <a:r>
              <a:rPr lang="el-GR" sz="1800" dirty="0"/>
              <a:t>Τα παραπάνω κριτήρια δεν είναι όλα αξιόπιστα.  Για παράδειγμα υπάρχουν ακολουθίες με την ιδιότητα (α), οι οποίες αποκλίνουν.</a:t>
            </a:r>
          </a:p>
          <a:p>
            <a:pPr>
              <a:buFont typeface="Wingdings" pitchFamily="2" charset="2"/>
              <a:buChar char="v"/>
            </a:pPr>
            <a:r>
              <a:rPr lang="el-GR" sz="1800" dirty="0"/>
              <a:t> Μία τέτοια ακολουθία είναι και η ακολουθία           που ορίζεται ως </a:t>
            </a:r>
          </a:p>
          <a:p>
            <a:pPr>
              <a:buFont typeface="Wingdings" pitchFamily="2" charset="2"/>
              <a:buChar char="v"/>
            </a:pPr>
            <a:endParaRPr lang="el-GR" sz="1800" dirty="0"/>
          </a:p>
          <a:p>
            <a:pPr>
              <a:spcBef>
                <a:spcPts val="3000"/>
              </a:spcBef>
              <a:buNone/>
            </a:pPr>
            <a:r>
              <a:rPr lang="el-GR" sz="1800" dirty="0"/>
              <a:t>	η οποία αποκλίνει, ενώ συμβαίνει </a:t>
            </a:r>
          </a:p>
        </p:txBody>
      </p:sp>
      <p:graphicFrame>
        <p:nvGraphicFramePr>
          <p:cNvPr id="197633" name="Object 1"/>
          <p:cNvGraphicFramePr>
            <a:graphicFrameLocks noChangeAspect="1"/>
          </p:cNvGraphicFramePr>
          <p:nvPr/>
        </p:nvGraphicFramePr>
        <p:xfrm>
          <a:off x="6069047" y="1433314"/>
          <a:ext cx="1022350" cy="377825"/>
        </p:xfrm>
        <a:graphic>
          <a:graphicData uri="http://schemas.openxmlformats.org/presentationml/2006/ole">
            <mc:AlternateContent xmlns:mc="http://schemas.openxmlformats.org/markup-compatibility/2006">
              <mc:Choice xmlns:v="urn:schemas-microsoft-com:vml" Requires="v">
                <p:oleObj name="Equation" r:id="rId3" imgW="685800" imgH="253800" progId="Equation.DSMT4">
                  <p:embed/>
                </p:oleObj>
              </mc:Choice>
              <mc:Fallback>
                <p:oleObj name="Equation" r:id="rId3" imgW="685800" imgH="2538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9047" y="1433314"/>
                        <a:ext cx="1022350"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7634" name="Object 2"/>
          <p:cNvGraphicFramePr>
            <a:graphicFrameLocks noChangeAspect="1"/>
          </p:cNvGraphicFramePr>
          <p:nvPr/>
        </p:nvGraphicFramePr>
        <p:xfrm>
          <a:off x="3779830" y="1712889"/>
          <a:ext cx="244475" cy="338137"/>
        </p:xfrm>
        <a:graphic>
          <a:graphicData uri="http://schemas.openxmlformats.org/presentationml/2006/ole">
            <mc:AlternateContent xmlns:mc="http://schemas.openxmlformats.org/markup-compatibility/2006">
              <mc:Choice xmlns:v="urn:schemas-microsoft-com:vml" Requires="v">
                <p:oleObj name="Equation" r:id="rId5" imgW="164880" imgH="228600" progId="Equation.DSMT4">
                  <p:embed/>
                </p:oleObj>
              </mc:Choice>
              <mc:Fallback>
                <p:oleObj name="Equation" r:id="rId5" imgW="164880" imgH="2286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9830" y="1712889"/>
                        <a:ext cx="2444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7635" name="Object 3"/>
          <p:cNvGraphicFramePr>
            <a:graphicFrameLocks noChangeAspect="1"/>
          </p:cNvGraphicFramePr>
          <p:nvPr/>
        </p:nvGraphicFramePr>
        <p:xfrm>
          <a:off x="555625" y="2732088"/>
          <a:ext cx="2482850" cy="1504950"/>
        </p:xfrm>
        <a:graphic>
          <a:graphicData uri="http://schemas.openxmlformats.org/presentationml/2006/ole">
            <mc:AlternateContent xmlns:mc="http://schemas.openxmlformats.org/markup-compatibility/2006">
              <mc:Choice xmlns:v="urn:schemas-microsoft-com:vml" Requires="v">
                <p:oleObj name="Equation" r:id="rId7" imgW="1676160" imgH="1015920" progId="Equation.DSMT4">
                  <p:embed/>
                </p:oleObj>
              </mc:Choice>
              <mc:Fallback>
                <p:oleObj name="Equation" r:id="rId7" imgW="1676160" imgH="101592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5625" y="2732088"/>
                        <a:ext cx="2482850"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7636" name="Object 4"/>
          <p:cNvGraphicFramePr>
            <a:graphicFrameLocks noChangeAspect="1"/>
          </p:cNvGraphicFramePr>
          <p:nvPr/>
        </p:nvGraphicFramePr>
        <p:xfrm>
          <a:off x="5188141" y="4879471"/>
          <a:ext cx="454025" cy="377825"/>
        </p:xfrm>
        <a:graphic>
          <a:graphicData uri="http://schemas.openxmlformats.org/presentationml/2006/ole">
            <mc:AlternateContent xmlns:mc="http://schemas.openxmlformats.org/markup-compatibility/2006">
              <mc:Choice xmlns:v="urn:schemas-microsoft-com:vml" Requires="v">
                <p:oleObj name="Equation" r:id="rId9" imgW="304560" imgH="253800" progId="Equation.DSMT4">
                  <p:embed/>
                </p:oleObj>
              </mc:Choice>
              <mc:Fallback>
                <p:oleObj name="Equation" r:id="rId9" imgW="304560" imgH="25380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88141" y="4879471"/>
                        <a:ext cx="454025"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7637" name="Object 5"/>
          <p:cNvGraphicFramePr>
            <a:graphicFrameLocks noChangeAspect="1"/>
          </p:cNvGraphicFramePr>
          <p:nvPr/>
        </p:nvGraphicFramePr>
        <p:xfrm>
          <a:off x="4100513" y="5160995"/>
          <a:ext cx="942975" cy="641350"/>
        </p:xfrm>
        <a:graphic>
          <a:graphicData uri="http://schemas.openxmlformats.org/presentationml/2006/ole">
            <mc:AlternateContent xmlns:mc="http://schemas.openxmlformats.org/markup-compatibility/2006">
              <mc:Choice xmlns:v="urn:schemas-microsoft-com:vml" Requires="v">
                <p:oleObj name="Equation" r:id="rId11" imgW="634680" imgH="431640" progId="Equation.DSMT4">
                  <p:embed/>
                </p:oleObj>
              </mc:Choice>
              <mc:Fallback>
                <p:oleObj name="Equation" r:id="rId11" imgW="634680" imgH="431640" progId="Equation.DSMT4">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00513" y="5160995"/>
                        <a:ext cx="9429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7638" name="Object 6"/>
          <p:cNvGraphicFramePr>
            <a:graphicFrameLocks noChangeAspect="1"/>
          </p:cNvGraphicFramePr>
          <p:nvPr/>
        </p:nvGraphicFramePr>
        <p:xfrm>
          <a:off x="4106879" y="5861436"/>
          <a:ext cx="1670050" cy="431800"/>
        </p:xfrm>
        <a:graphic>
          <a:graphicData uri="http://schemas.openxmlformats.org/presentationml/2006/ole">
            <mc:AlternateContent xmlns:mc="http://schemas.openxmlformats.org/markup-compatibility/2006">
              <mc:Choice xmlns:v="urn:schemas-microsoft-com:vml" Requires="v">
                <p:oleObj name="Equation" r:id="rId13" imgW="1130040" imgH="291960" progId="Equation.DSMT4">
                  <p:embed/>
                </p:oleObj>
              </mc:Choice>
              <mc:Fallback>
                <p:oleObj name="Equation" r:id="rId13" imgW="1130040" imgH="291960" progId="Equation.DSMT4">
                  <p:embed/>
                  <p:pic>
                    <p:nvPicPr>
                      <p:cNvPr id="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06879" y="5861436"/>
                        <a:ext cx="167005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Μέθοδος της διχοτόμησης</a:t>
            </a:r>
          </a:p>
        </p:txBody>
      </p:sp>
      <p:sp>
        <p:nvSpPr>
          <p:cNvPr id="3" name="2 - Θέση περιεχομένου"/>
          <p:cNvSpPr>
            <a:spLocks noGrp="1"/>
          </p:cNvSpPr>
          <p:nvPr>
            <p:ph idx="1"/>
          </p:nvPr>
        </p:nvSpPr>
        <p:spPr/>
        <p:txBody>
          <a:bodyPr>
            <a:normAutofit/>
          </a:bodyPr>
          <a:lstStyle/>
          <a:p>
            <a:pPr>
              <a:spcBef>
                <a:spcPts val="2400"/>
              </a:spcBef>
            </a:pPr>
            <a:r>
              <a:rPr lang="el-GR" sz="2200" dirty="0"/>
              <a:t>Αναφορικά με το κριτήριο (β) υπάρχει περίπτωση η              να είναι πολύ κοντά στο μηδέν, όμως η προσέγγιση       να είναι πολύ μακριά από τη λύση.</a:t>
            </a:r>
          </a:p>
          <a:p>
            <a:pPr>
              <a:spcBef>
                <a:spcPts val="2400"/>
              </a:spcBef>
            </a:pPr>
            <a:r>
              <a:rPr lang="el-GR" sz="2200" b="1" dirty="0"/>
              <a:t>Παράδειγμα</a:t>
            </a:r>
            <a:r>
              <a:rPr lang="el-GR" sz="2200" dirty="0"/>
              <a:t>  Θεωρείστε την εξίσωση                         για την οποία η κακή προσέγγιση                 της λύσης           έχει συναρτησιακή τιμή 		             οπότε το κριτήριο τερματισμού (β) θα αξιολογούσε ότι το         είναι προσεγγιστική λύση.</a:t>
            </a:r>
          </a:p>
          <a:p>
            <a:pPr>
              <a:spcBef>
                <a:spcPts val="2400"/>
              </a:spcBef>
            </a:pPr>
            <a:r>
              <a:rPr lang="el-GR" sz="2200" b="1" dirty="0"/>
              <a:t>Παρατήρηση</a:t>
            </a:r>
            <a:r>
              <a:rPr lang="el-GR" sz="2200" dirty="0"/>
              <a:t>  Με βάση τα παραπάνω φαίνεται ότι, αν δεν έχουμε επιπλέον πληροφορίες αναφορικά με τη συνάρτηση       ή τη λύση  </a:t>
            </a:r>
            <a:r>
              <a:rPr lang="el-GR" sz="2200" dirty="0">
                <a:solidFill>
                  <a:schemeClr val="bg1"/>
                </a:solidFill>
              </a:rPr>
              <a:t>.   </a:t>
            </a:r>
            <a:r>
              <a:rPr lang="el-GR" sz="2200" dirty="0"/>
              <a:t>  τότε το καλύτερο από τα παραπάνω κριτήρια τερματισμού θεωρείται το κριτήριο (γ), το οποίο εξετάζει το σχετικό σφάλμα. </a:t>
            </a:r>
          </a:p>
        </p:txBody>
      </p:sp>
      <p:graphicFrame>
        <p:nvGraphicFramePr>
          <p:cNvPr id="214018" name="Object 2"/>
          <p:cNvGraphicFramePr>
            <a:graphicFrameLocks noChangeAspect="1"/>
          </p:cNvGraphicFramePr>
          <p:nvPr/>
        </p:nvGraphicFramePr>
        <p:xfrm>
          <a:off x="6799293" y="1432074"/>
          <a:ext cx="777875" cy="457200"/>
        </p:xfrm>
        <a:graphic>
          <a:graphicData uri="http://schemas.openxmlformats.org/presentationml/2006/ole">
            <mc:AlternateContent xmlns:mc="http://schemas.openxmlformats.org/markup-compatibility/2006">
              <mc:Choice xmlns:v="urn:schemas-microsoft-com:vml" Requires="v">
                <p:oleObj name="Equation" r:id="rId3" imgW="431640" imgH="253800" progId="Equation.DSMT4">
                  <p:embed/>
                </p:oleObj>
              </mc:Choice>
              <mc:Fallback>
                <p:oleObj name="Equation" r:id="rId3" imgW="431640" imgH="253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9293" y="1432074"/>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4019" name="Object 3"/>
          <p:cNvGraphicFramePr>
            <a:graphicFrameLocks noChangeAspect="1"/>
          </p:cNvGraphicFramePr>
          <p:nvPr/>
        </p:nvGraphicFramePr>
        <p:xfrm>
          <a:off x="5858073" y="1785915"/>
          <a:ext cx="295275" cy="409575"/>
        </p:xfrm>
        <a:graphic>
          <a:graphicData uri="http://schemas.openxmlformats.org/presentationml/2006/ole">
            <mc:AlternateContent xmlns:mc="http://schemas.openxmlformats.org/markup-compatibility/2006">
              <mc:Choice xmlns:v="urn:schemas-microsoft-com:vml" Requires="v">
                <p:oleObj name="Equation" r:id="rId5" imgW="164880" imgH="228600" progId="Equation.DSMT4">
                  <p:embed/>
                </p:oleObj>
              </mc:Choice>
              <mc:Fallback>
                <p:oleObj name="Equation" r:id="rId5" imgW="164880" imgH="2286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8073" y="1785915"/>
                        <a:ext cx="2952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4020" name="Object 4"/>
          <p:cNvGraphicFramePr>
            <a:graphicFrameLocks noChangeAspect="1"/>
          </p:cNvGraphicFramePr>
          <p:nvPr/>
        </p:nvGraphicFramePr>
        <p:xfrm>
          <a:off x="5232429" y="2670870"/>
          <a:ext cx="1457325" cy="546100"/>
        </p:xfrm>
        <a:graphic>
          <a:graphicData uri="http://schemas.openxmlformats.org/presentationml/2006/ole">
            <mc:AlternateContent xmlns:mc="http://schemas.openxmlformats.org/markup-compatibility/2006">
              <mc:Choice xmlns:v="urn:schemas-microsoft-com:vml" Requires="v">
                <p:oleObj name="Equation" r:id="rId7" imgW="812520" imgH="304560" progId="Equation.DSMT4">
                  <p:embed/>
                </p:oleObj>
              </mc:Choice>
              <mc:Fallback>
                <p:oleObj name="Equation" r:id="rId7" imgW="812520" imgH="30456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32429" y="2670870"/>
                        <a:ext cx="1457325"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4021" name="Object 5"/>
          <p:cNvGraphicFramePr>
            <a:graphicFrameLocks noChangeAspect="1"/>
          </p:cNvGraphicFramePr>
          <p:nvPr/>
        </p:nvGraphicFramePr>
        <p:xfrm>
          <a:off x="2906702" y="3097737"/>
          <a:ext cx="935038" cy="409575"/>
        </p:xfrm>
        <a:graphic>
          <a:graphicData uri="http://schemas.openxmlformats.org/presentationml/2006/ole">
            <mc:AlternateContent xmlns:mc="http://schemas.openxmlformats.org/markup-compatibility/2006">
              <mc:Choice xmlns:v="urn:schemas-microsoft-com:vml" Requires="v">
                <p:oleObj name="Equation" r:id="rId9" imgW="520560" imgH="228600" progId="Equation.DSMT4">
                  <p:embed/>
                </p:oleObj>
              </mc:Choice>
              <mc:Fallback>
                <p:oleObj name="Equation" r:id="rId9" imgW="520560" imgH="2286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06702" y="3097737"/>
                        <a:ext cx="935038"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4022" name="Object 6"/>
          <p:cNvGraphicFramePr>
            <a:graphicFrameLocks noChangeAspect="1"/>
          </p:cNvGraphicFramePr>
          <p:nvPr/>
        </p:nvGraphicFramePr>
        <p:xfrm>
          <a:off x="5119695" y="3111672"/>
          <a:ext cx="576263" cy="300038"/>
        </p:xfrm>
        <a:graphic>
          <a:graphicData uri="http://schemas.openxmlformats.org/presentationml/2006/ole">
            <mc:AlternateContent xmlns:mc="http://schemas.openxmlformats.org/markup-compatibility/2006">
              <mc:Choice xmlns:v="urn:schemas-microsoft-com:vml" Requires="v">
                <p:oleObj name="Equation" r:id="rId11" imgW="317160" imgH="164880" progId="Equation.DSMT4">
                  <p:embed/>
                </p:oleObj>
              </mc:Choice>
              <mc:Fallback>
                <p:oleObj name="Equation" r:id="rId11" imgW="317160" imgH="16488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19695" y="3111672"/>
                        <a:ext cx="576263"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mc:Choice xmlns:a14="http://schemas.microsoft.com/office/drawing/2010/main" Requires="a14">
          <p:sp>
            <p:nvSpPr>
              <p:cNvPr id="214023" name="Object 7"/>
              <p:cNvSpPr txBox="1"/>
              <p:nvPr/>
            </p:nvSpPr>
            <p:spPr bwMode="auto">
              <a:xfrm>
                <a:off x="799746" y="3434096"/>
                <a:ext cx="2354027" cy="457200"/>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l-GR" i="1">
                          <a:solidFill>
                            <a:srgbClr val="000000"/>
                          </a:solidFill>
                          <a:latin typeface="Cambria Math" panose="02040503050406030204" pitchFamily="18" charset="0"/>
                        </a:rPr>
                        <m:t>𝑓</m:t>
                      </m:r>
                      <m:d>
                        <m:dPr>
                          <m:ctrlPr>
                            <a:rPr lang="el-GR" i="1">
                              <a:solidFill>
                                <a:srgbClr val="000000"/>
                              </a:solidFill>
                              <a:latin typeface="Cambria Math" panose="02040503050406030204" pitchFamily="18" charset="0"/>
                            </a:rPr>
                          </m:ctrlPr>
                        </m:dPr>
                        <m:e>
                          <m:r>
                            <a:rPr lang="el-GR" i="1">
                              <a:solidFill>
                                <a:srgbClr val="000000"/>
                              </a:solidFill>
                              <a:latin typeface="Cambria Math" panose="02040503050406030204" pitchFamily="18" charset="0"/>
                            </a:rPr>
                            <m:t>0.5</m:t>
                          </m:r>
                        </m:e>
                      </m:d>
                      <m:r>
                        <a:rPr lang="el-GR" i="1">
                          <a:solidFill>
                            <a:srgbClr val="000000"/>
                          </a:solidFill>
                          <a:latin typeface="Cambria Math" panose="02040503050406030204" pitchFamily="18" charset="0"/>
                        </a:rPr>
                        <m:t>≃9.1×1</m:t>
                      </m:r>
                      <m:sSup>
                        <m:sSupPr>
                          <m:ctrlPr>
                            <a:rPr lang="el-GR" i="1">
                              <a:solidFill>
                                <a:srgbClr val="000000"/>
                              </a:solidFill>
                              <a:latin typeface="Cambria Math" panose="02040503050406030204" pitchFamily="18" charset="0"/>
                            </a:rPr>
                          </m:ctrlPr>
                        </m:sSupPr>
                        <m:e>
                          <m:r>
                            <a:rPr lang="el-GR" i="1">
                              <a:solidFill>
                                <a:srgbClr val="000000"/>
                              </a:solidFill>
                              <a:latin typeface="Cambria Math" panose="02040503050406030204" pitchFamily="18" charset="0"/>
                            </a:rPr>
                            <m:t>0</m:t>
                          </m:r>
                        </m:e>
                        <m:sup>
                          <m:r>
                            <a:rPr lang="el-GR" i="1">
                              <a:solidFill>
                                <a:srgbClr val="000000"/>
                              </a:solidFill>
                              <a:latin typeface="Cambria Math" panose="02040503050406030204" pitchFamily="18" charset="0"/>
                            </a:rPr>
                            <m:t>−13</m:t>
                          </m:r>
                        </m:sup>
                      </m:sSup>
                      <m:r>
                        <a:rPr lang="el-GR" i="0">
                          <a:solidFill>
                            <a:srgbClr val="000000"/>
                          </a:solidFill>
                          <a:latin typeface="Cambria Math" panose="02040503050406030204" pitchFamily="18" charset="0"/>
                        </a:rPr>
                        <m:t>,</m:t>
                      </m:r>
                    </m:oMath>
                  </m:oMathPara>
                </a14:m>
                <a:endParaRPr lang="el-GR" dirty="0"/>
              </a:p>
            </p:txBody>
          </p:sp>
        </mc:Choice>
        <mc:Fallback>
          <p:sp>
            <p:nvSpPr>
              <p:cNvPr id="214023" name="Object 7"/>
              <p:cNvSpPr txBox="1">
                <a:spLocks noRot="1" noChangeAspect="1" noMove="1" noResize="1" noEditPoints="1" noAdjustHandles="1" noChangeArrowheads="1" noChangeShapeType="1" noTextEdit="1"/>
              </p:cNvSpPr>
              <p:nvPr/>
            </p:nvSpPr>
            <p:spPr bwMode="auto">
              <a:xfrm>
                <a:off x="799746" y="3434096"/>
                <a:ext cx="2354027" cy="457200"/>
              </a:xfrm>
              <a:prstGeom prst="rect">
                <a:avLst/>
              </a:prstGeom>
              <a:blipFill>
                <a:blip r:embed="rId13"/>
                <a:stretch>
                  <a:fillRect l="-777"/>
                </a:stretch>
              </a:blipFill>
              <a:ln>
                <a:noFill/>
              </a:ln>
              <a:effectLst/>
            </p:spPr>
            <p:txBody>
              <a:bodyPr/>
              <a:lstStyle/>
              <a:p>
                <a:r>
                  <a:rPr lang="el-GR">
                    <a:noFill/>
                  </a:rPr>
                  <a:t> </a:t>
                </a:r>
              </a:p>
            </p:txBody>
          </p:sp>
        </mc:Fallback>
      </mc:AlternateContent>
      <p:graphicFrame>
        <p:nvGraphicFramePr>
          <p:cNvPr id="214025" name="Object 9"/>
          <p:cNvGraphicFramePr>
            <a:graphicFrameLocks noChangeAspect="1"/>
          </p:cNvGraphicFramePr>
          <p:nvPr/>
        </p:nvGraphicFramePr>
        <p:xfrm>
          <a:off x="3145347" y="3791484"/>
          <a:ext cx="409575" cy="317500"/>
        </p:xfrm>
        <a:graphic>
          <a:graphicData uri="http://schemas.openxmlformats.org/presentationml/2006/ole">
            <mc:AlternateContent xmlns:mc="http://schemas.openxmlformats.org/markup-compatibility/2006">
              <mc:Choice xmlns:v="urn:schemas-microsoft-com:vml" Requires="v">
                <p:oleObj name="Equation" r:id="rId14" imgW="228600" imgH="177480" progId="Equation.DSMT4">
                  <p:embed/>
                </p:oleObj>
              </mc:Choice>
              <mc:Fallback>
                <p:oleObj name="Equation" r:id="rId14" imgW="228600" imgH="177480" progId="Equation.DSMT4">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45347" y="3791484"/>
                        <a:ext cx="409575"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4026" name="Object 10"/>
          <p:cNvGraphicFramePr>
            <a:graphicFrameLocks noChangeAspect="1"/>
          </p:cNvGraphicFramePr>
          <p:nvPr/>
        </p:nvGraphicFramePr>
        <p:xfrm>
          <a:off x="6945345" y="4752111"/>
          <a:ext cx="277813" cy="371475"/>
        </p:xfrm>
        <a:graphic>
          <a:graphicData uri="http://schemas.openxmlformats.org/presentationml/2006/ole">
            <mc:AlternateContent xmlns:mc="http://schemas.openxmlformats.org/markup-compatibility/2006">
              <mc:Choice xmlns:v="urn:schemas-microsoft-com:vml" Requires="v">
                <p:oleObj name="Equation" r:id="rId16" imgW="152280" imgH="203040" progId="Equation.DSMT4">
                  <p:embed/>
                </p:oleObj>
              </mc:Choice>
              <mc:Fallback>
                <p:oleObj name="Equation" r:id="rId16" imgW="152280" imgH="203040" progId="Equation.DSMT4">
                  <p:embed/>
                  <p:pic>
                    <p:nvPicPr>
                      <p:cNvPr id="0"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45345" y="4752111"/>
                        <a:ext cx="277813"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4027" name="Object 11"/>
          <p:cNvGraphicFramePr>
            <a:graphicFrameLocks noChangeAspect="1"/>
          </p:cNvGraphicFramePr>
          <p:nvPr/>
        </p:nvGraphicFramePr>
        <p:xfrm>
          <a:off x="895476" y="5153754"/>
          <a:ext cx="273050" cy="273050"/>
        </p:xfrm>
        <a:graphic>
          <a:graphicData uri="http://schemas.openxmlformats.org/presentationml/2006/ole">
            <mc:AlternateContent xmlns:mc="http://schemas.openxmlformats.org/markup-compatibility/2006">
              <mc:Choice xmlns:v="urn:schemas-microsoft-com:vml" Requires="v">
                <p:oleObj name="Equation" r:id="rId18" imgW="152280" imgH="152280" progId="Equation.DSMT4">
                  <p:embed/>
                </p:oleObj>
              </mc:Choice>
              <mc:Fallback>
                <p:oleObj name="Equation" r:id="rId18" imgW="152280" imgH="152280" progId="Equation.DSMT4">
                  <p:embed/>
                  <p:pic>
                    <p:nvPicPr>
                      <p:cNvPr id="0" name="Picture 1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95476" y="5153754"/>
                        <a:ext cx="27305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Μέθοδος της διχοτόμησης</a:t>
            </a:r>
          </a:p>
        </p:txBody>
      </p:sp>
      <p:sp>
        <p:nvSpPr>
          <p:cNvPr id="3" name="2 - Θέση περιεχομένου"/>
          <p:cNvSpPr>
            <a:spLocks noGrp="1"/>
          </p:cNvSpPr>
          <p:nvPr>
            <p:ph idx="1"/>
          </p:nvPr>
        </p:nvSpPr>
        <p:spPr>
          <a:xfrm>
            <a:off x="457200" y="1420783"/>
            <a:ext cx="8229600" cy="4819717"/>
          </a:xfrm>
        </p:spPr>
        <p:txBody>
          <a:bodyPr>
            <a:normAutofit fontScale="92500" lnSpcReduction="20000"/>
          </a:bodyPr>
          <a:lstStyle/>
          <a:p>
            <a:pPr>
              <a:lnSpc>
                <a:spcPct val="120000"/>
              </a:lnSpc>
              <a:spcBef>
                <a:spcPts val="1000"/>
              </a:spcBef>
              <a:buNone/>
            </a:pPr>
            <a:r>
              <a:rPr lang="el-GR" sz="2000" b="1" dirty="0"/>
              <a:t>Πλεονεκτήματα της μεθόδου της διχοτόμησης</a:t>
            </a:r>
          </a:p>
          <a:p>
            <a:pPr>
              <a:lnSpc>
                <a:spcPct val="120000"/>
              </a:lnSpc>
              <a:spcBef>
                <a:spcPts val="800"/>
              </a:spcBef>
            </a:pPr>
            <a:r>
              <a:rPr lang="el-GR" sz="2000" dirty="0"/>
              <a:t>είναι μέθοδος ολικής σύγκλισης, διότι δεν απαιτεί η αρχική εκτίμηση της λύσης να βρίσκεται πλησίον της λύσης,</a:t>
            </a:r>
          </a:p>
          <a:p>
            <a:pPr>
              <a:lnSpc>
                <a:spcPct val="120000"/>
              </a:lnSpc>
              <a:spcBef>
                <a:spcPts val="800"/>
              </a:spcBef>
            </a:pPr>
            <a:r>
              <a:rPr lang="el-GR" sz="2000" dirty="0"/>
              <a:t>συγκλίνει πάντα στο διάστημα που εφαρμόζεται,</a:t>
            </a:r>
          </a:p>
          <a:p>
            <a:pPr>
              <a:lnSpc>
                <a:spcPct val="120000"/>
              </a:lnSpc>
              <a:spcBef>
                <a:spcPts val="800"/>
              </a:spcBef>
            </a:pPr>
            <a:r>
              <a:rPr lang="el-GR" sz="2000" dirty="0"/>
              <a:t>ο αριθμός των επαναλήψεων που χρειάζεται για να προσεγγίσει μία ρίζα με δεδομένη ακρίβεια είναι εκ των προτέρων γνωστός και </a:t>
            </a:r>
          </a:p>
          <a:p>
            <a:pPr>
              <a:lnSpc>
                <a:spcPct val="120000"/>
              </a:lnSpc>
              <a:spcBef>
                <a:spcPts val="800"/>
              </a:spcBef>
            </a:pPr>
            <a:r>
              <a:rPr lang="el-GR" sz="2000" dirty="0"/>
              <a:t>η μόνη πληροφορία που χρειάζεται είναι τα αλγεβρικά πρόσημα της συνάρτησης </a:t>
            </a:r>
          </a:p>
          <a:p>
            <a:pPr>
              <a:lnSpc>
                <a:spcPct val="120000"/>
              </a:lnSpc>
              <a:spcBef>
                <a:spcPts val="1500"/>
              </a:spcBef>
              <a:buNone/>
            </a:pPr>
            <a:r>
              <a:rPr lang="el-GR" sz="2000" dirty="0"/>
              <a:t>Το </a:t>
            </a:r>
            <a:r>
              <a:rPr lang="el-GR" sz="2000" b="1" dirty="0"/>
              <a:t>κύριο μειονέκτημά της </a:t>
            </a:r>
            <a:r>
              <a:rPr lang="el-GR" sz="2000" dirty="0"/>
              <a:t>είναι ότι συγκλίνει αργά στην προσεγγιστική λύση </a:t>
            </a:r>
          </a:p>
          <a:p>
            <a:pPr>
              <a:lnSpc>
                <a:spcPct val="120000"/>
              </a:lnSpc>
              <a:spcBef>
                <a:spcPts val="1000"/>
              </a:spcBef>
            </a:pPr>
            <a:r>
              <a:rPr lang="el-GR" sz="2000" dirty="0"/>
              <a:t>Επειδή για η μέθοδο αυτή ισχύει ότι:</a:t>
            </a:r>
          </a:p>
          <a:p>
            <a:pPr>
              <a:lnSpc>
                <a:spcPct val="120000"/>
              </a:lnSpc>
              <a:spcBef>
                <a:spcPts val="4000"/>
              </a:spcBef>
              <a:buNone/>
            </a:pPr>
            <a:r>
              <a:rPr lang="el-GR" sz="2000" dirty="0"/>
              <a:t>	η σύγκλισή της είναι γραμμική και σε κάθε επανάληψη βρίσκει ένα δυαδικό ψηφίο της λύσης. </a:t>
            </a:r>
          </a:p>
        </p:txBody>
      </p:sp>
      <p:graphicFrame>
        <p:nvGraphicFramePr>
          <p:cNvPr id="195585" name="Object 1"/>
          <p:cNvGraphicFramePr>
            <a:graphicFrameLocks noChangeAspect="1"/>
          </p:cNvGraphicFramePr>
          <p:nvPr/>
        </p:nvGraphicFramePr>
        <p:xfrm>
          <a:off x="2139920" y="3914958"/>
          <a:ext cx="277813" cy="317500"/>
        </p:xfrm>
        <a:graphic>
          <a:graphicData uri="http://schemas.openxmlformats.org/presentationml/2006/ole">
            <mc:AlternateContent xmlns:mc="http://schemas.openxmlformats.org/markup-compatibility/2006">
              <mc:Choice xmlns:v="urn:schemas-microsoft-com:vml" Requires="v">
                <p:oleObj name="Equation" r:id="rId3" imgW="177480" imgH="203040" progId="Equation.DSMT4">
                  <p:embed/>
                </p:oleObj>
              </mc:Choice>
              <mc:Fallback>
                <p:oleObj name="Equation" r:id="rId3" imgW="177480" imgH="20304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9920" y="3914958"/>
                        <a:ext cx="277813"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5586" name="Object 2"/>
          <p:cNvGraphicFramePr>
            <a:graphicFrameLocks noChangeAspect="1"/>
          </p:cNvGraphicFramePr>
          <p:nvPr/>
        </p:nvGraphicFramePr>
        <p:xfrm>
          <a:off x="3506788" y="5035572"/>
          <a:ext cx="2130425" cy="611188"/>
        </p:xfrm>
        <a:graphic>
          <a:graphicData uri="http://schemas.openxmlformats.org/presentationml/2006/ole">
            <mc:AlternateContent xmlns:mc="http://schemas.openxmlformats.org/markup-compatibility/2006">
              <mc:Choice xmlns:v="urn:schemas-microsoft-com:vml" Requires="v">
                <p:oleObj name="Equation" r:id="rId5" imgW="1371600" imgH="393480" progId="Equation.DSMT4">
                  <p:embed/>
                </p:oleObj>
              </mc:Choice>
              <mc:Fallback>
                <p:oleObj name="Equation" r:id="rId5" imgW="1371600" imgH="39348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6788" y="5035572"/>
                        <a:ext cx="2130425" cy="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Μέθοδος της διχοτόμησης</a:t>
            </a:r>
          </a:p>
        </p:txBody>
      </p:sp>
      <p:sp>
        <p:nvSpPr>
          <p:cNvPr id="3" name="2 - Θέση περιεχομένου"/>
          <p:cNvSpPr>
            <a:spLocks noGrp="1"/>
          </p:cNvSpPr>
          <p:nvPr>
            <p:ph idx="1"/>
          </p:nvPr>
        </p:nvSpPr>
        <p:spPr/>
        <p:txBody>
          <a:bodyPr>
            <a:normAutofit/>
          </a:bodyPr>
          <a:lstStyle/>
          <a:p>
            <a:pPr marL="0" indent="0">
              <a:spcBef>
                <a:spcPts val="1200"/>
              </a:spcBef>
              <a:buNone/>
            </a:pPr>
            <a:r>
              <a:rPr lang="el-GR" sz="2200" b="1" dirty="0"/>
              <a:t>Εφαρμογή </a:t>
            </a:r>
            <a:r>
              <a:rPr lang="el-GR" sz="2200" dirty="0"/>
              <a:t> Εφαρμόζοντας τη μέθοδο της διχοτόμησης, θα υπολογίσουμε την         με ακρίβεια </a:t>
            </a:r>
          </a:p>
          <a:p>
            <a:pPr>
              <a:spcBef>
                <a:spcPts val="1200"/>
              </a:spcBef>
              <a:buNone/>
            </a:pPr>
            <a:r>
              <a:rPr lang="el-GR" sz="2200" b="1" dirty="0"/>
              <a:t>Λύση</a:t>
            </a:r>
            <a:r>
              <a:rPr lang="el-GR" sz="2200" dirty="0"/>
              <a:t>:</a:t>
            </a:r>
          </a:p>
          <a:p>
            <a:pPr>
              <a:spcBef>
                <a:spcPts val="1200"/>
              </a:spcBef>
            </a:pPr>
            <a:r>
              <a:rPr lang="el-GR" sz="2200" dirty="0"/>
              <a:t>Προφανώς η        αποτελεί λύση της εξίσωσης </a:t>
            </a:r>
          </a:p>
          <a:p>
            <a:pPr>
              <a:spcBef>
                <a:spcPts val="1200"/>
              </a:spcBef>
            </a:pPr>
            <a:r>
              <a:rPr lang="el-GR" sz="2200" dirty="0"/>
              <a:t>Ένα διάστημα που περιέχει τη ζητούμενη ρίζα είναι το              διότι σε αυτό το διάστημα ισχύει ότι                            και επομένως ικανοποιείται το κριτήριο του </a:t>
            </a:r>
            <a:r>
              <a:rPr lang="en-US" sz="2200" dirty="0"/>
              <a:t>Bolzano.</a:t>
            </a:r>
          </a:p>
          <a:p>
            <a:pPr>
              <a:spcBef>
                <a:spcPts val="1200"/>
              </a:spcBef>
            </a:pPr>
            <a:r>
              <a:rPr lang="el-GR" sz="2200" dirty="0"/>
              <a:t>Το πλήθος των επαναλήψεων      που απαιτούνται για να επιτύχουμε ακρίβεια                είναι:</a:t>
            </a:r>
          </a:p>
        </p:txBody>
      </p:sp>
      <p:graphicFrame>
        <p:nvGraphicFramePr>
          <p:cNvPr id="194561" name="Object 1"/>
          <p:cNvGraphicFramePr>
            <a:graphicFrameLocks noChangeAspect="1"/>
          </p:cNvGraphicFramePr>
          <p:nvPr/>
        </p:nvGraphicFramePr>
        <p:xfrm>
          <a:off x="2716193" y="1727535"/>
          <a:ext cx="431800" cy="409575"/>
        </p:xfrm>
        <a:graphic>
          <a:graphicData uri="http://schemas.openxmlformats.org/presentationml/2006/ole">
            <mc:AlternateContent xmlns:mc="http://schemas.openxmlformats.org/markup-compatibility/2006">
              <mc:Choice xmlns:v="urn:schemas-microsoft-com:vml" Requires="v">
                <p:oleObj name="Equation" r:id="rId3" imgW="241200" imgH="228600" progId="Equation.DSMT4">
                  <p:embed/>
                </p:oleObj>
              </mc:Choice>
              <mc:Fallback>
                <p:oleObj name="Equation" r:id="rId3" imgW="241200" imgH="2286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6193" y="1727535"/>
                        <a:ext cx="43180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562" name="Object 2"/>
          <p:cNvGraphicFramePr>
            <a:graphicFrameLocks noChangeAspect="1"/>
          </p:cNvGraphicFramePr>
          <p:nvPr/>
        </p:nvGraphicFramePr>
        <p:xfrm>
          <a:off x="4608513" y="1758045"/>
          <a:ext cx="965200" cy="368300"/>
        </p:xfrm>
        <a:graphic>
          <a:graphicData uri="http://schemas.openxmlformats.org/presentationml/2006/ole">
            <mc:AlternateContent xmlns:mc="http://schemas.openxmlformats.org/markup-compatibility/2006">
              <mc:Choice xmlns:v="urn:schemas-microsoft-com:vml" Requires="v">
                <p:oleObj name="Equation" r:id="rId5" imgW="533160" imgH="203040" progId="Equation.DSMT4">
                  <p:embed/>
                </p:oleObj>
              </mc:Choice>
              <mc:Fallback>
                <p:oleObj name="Equation" r:id="rId5" imgW="533160" imgH="20304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8513" y="1758045"/>
                        <a:ext cx="9652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563" name="Object 3"/>
          <p:cNvGraphicFramePr>
            <a:graphicFrameLocks noChangeAspect="1"/>
          </p:cNvGraphicFramePr>
          <p:nvPr/>
        </p:nvGraphicFramePr>
        <p:xfrm>
          <a:off x="2387576" y="2679519"/>
          <a:ext cx="431800" cy="409575"/>
        </p:xfrm>
        <a:graphic>
          <a:graphicData uri="http://schemas.openxmlformats.org/presentationml/2006/ole">
            <mc:AlternateContent xmlns:mc="http://schemas.openxmlformats.org/markup-compatibility/2006">
              <mc:Choice xmlns:v="urn:schemas-microsoft-com:vml" Requires="v">
                <p:oleObj name="Equation" r:id="rId7" imgW="241200" imgH="228600" progId="Equation.DSMT4">
                  <p:embed/>
                </p:oleObj>
              </mc:Choice>
              <mc:Fallback>
                <p:oleObj name="Equation" r:id="rId7" imgW="241200" imgH="2286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7576" y="2679519"/>
                        <a:ext cx="43180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564" name="Object 4"/>
          <p:cNvGraphicFramePr>
            <a:graphicFrameLocks noChangeAspect="1"/>
          </p:cNvGraphicFramePr>
          <p:nvPr/>
        </p:nvGraphicFramePr>
        <p:xfrm>
          <a:off x="6105546" y="2735253"/>
          <a:ext cx="2033588" cy="457200"/>
        </p:xfrm>
        <a:graphic>
          <a:graphicData uri="http://schemas.openxmlformats.org/presentationml/2006/ole">
            <mc:AlternateContent xmlns:mc="http://schemas.openxmlformats.org/markup-compatibility/2006">
              <mc:Choice xmlns:v="urn:schemas-microsoft-com:vml" Requires="v">
                <p:oleObj name="Equation" r:id="rId8" imgW="1130040" imgH="253800" progId="Equation.DSMT4">
                  <p:embed/>
                </p:oleObj>
              </mc:Choice>
              <mc:Fallback>
                <p:oleObj name="Equation" r:id="rId8" imgW="1130040" imgH="25380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05546" y="2735253"/>
                        <a:ext cx="2033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565" name="Object 5"/>
          <p:cNvGraphicFramePr>
            <a:graphicFrameLocks noChangeAspect="1"/>
          </p:cNvGraphicFramePr>
          <p:nvPr/>
        </p:nvGraphicFramePr>
        <p:xfrm>
          <a:off x="7091397" y="3209925"/>
          <a:ext cx="801687" cy="458788"/>
        </p:xfrm>
        <a:graphic>
          <a:graphicData uri="http://schemas.openxmlformats.org/presentationml/2006/ole">
            <mc:AlternateContent xmlns:mc="http://schemas.openxmlformats.org/markup-compatibility/2006">
              <mc:Choice xmlns:v="urn:schemas-microsoft-com:vml" Requires="v">
                <p:oleObj name="Equation" r:id="rId10" imgW="444240" imgH="253800" progId="Equation.DSMT4">
                  <p:embed/>
                </p:oleObj>
              </mc:Choice>
              <mc:Fallback>
                <p:oleObj name="Equation" r:id="rId10" imgW="444240" imgH="253800" progId="Equation.DSMT4">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91397" y="3209925"/>
                        <a:ext cx="801687"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566" name="Object 6"/>
          <p:cNvGraphicFramePr>
            <a:graphicFrameLocks noChangeAspect="1"/>
          </p:cNvGraphicFramePr>
          <p:nvPr/>
        </p:nvGraphicFramePr>
        <p:xfrm>
          <a:off x="4498974" y="3561117"/>
          <a:ext cx="1644650" cy="457200"/>
        </p:xfrm>
        <a:graphic>
          <a:graphicData uri="http://schemas.openxmlformats.org/presentationml/2006/ole">
            <mc:AlternateContent xmlns:mc="http://schemas.openxmlformats.org/markup-compatibility/2006">
              <mc:Choice xmlns:v="urn:schemas-microsoft-com:vml" Requires="v">
                <p:oleObj name="Equation" r:id="rId12" imgW="914400" imgH="253800" progId="Equation.DSMT4">
                  <p:embed/>
                </p:oleObj>
              </mc:Choice>
              <mc:Fallback>
                <p:oleObj name="Equation" r:id="rId12" imgW="914400" imgH="253800" progId="Equation.DSMT4">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98974" y="3561117"/>
                        <a:ext cx="1644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567" name="Object 7"/>
          <p:cNvGraphicFramePr>
            <a:graphicFrameLocks noChangeAspect="1"/>
          </p:cNvGraphicFramePr>
          <p:nvPr/>
        </p:nvGraphicFramePr>
        <p:xfrm>
          <a:off x="4330699" y="4501286"/>
          <a:ext cx="204788" cy="250825"/>
        </p:xfrm>
        <a:graphic>
          <a:graphicData uri="http://schemas.openxmlformats.org/presentationml/2006/ole">
            <mc:AlternateContent xmlns:mc="http://schemas.openxmlformats.org/markup-compatibility/2006">
              <mc:Choice xmlns:v="urn:schemas-microsoft-com:vml" Requires="v">
                <p:oleObj name="Equation" r:id="rId14" imgW="114120" imgH="139680" progId="Equation.DSMT4">
                  <p:embed/>
                </p:oleObj>
              </mc:Choice>
              <mc:Fallback>
                <p:oleObj name="Equation" r:id="rId14" imgW="114120" imgH="139680" progId="Equation.DSMT4">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30699" y="4501286"/>
                        <a:ext cx="204788"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568" name="Object 8"/>
          <p:cNvGraphicFramePr>
            <a:graphicFrameLocks noChangeAspect="1"/>
          </p:cNvGraphicFramePr>
          <p:nvPr/>
        </p:nvGraphicFramePr>
        <p:xfrm>
          <a:off x="3360733" y="4714875"/>
          <a:ext cx="919163" cy="368300"/>
        </p:xfrm>
        <a:graphic>
          <a:graphicData uri="http://schemas.openxmlformats.org/presentationml/2006/ole">
            <mc:AlternateContent xmlns:mc="http://schemas.openxmlformats.org/markup-compatibility/2006">
              <mc:Choice xmlns:v="urn:schemas-microsoft-com:vml" Requires="v">
                <p:oleObj name="Equation" r:id="rId16" imgW="507960" imgH="203040" progId="Equation.DSMT4">
                  <p:embed/>
                </p:oleObj>
              </mc:Choice>
              <mc:Fallback>
                <p:oleObj name="Equation" r:id="rId16" imgW="507960" imgH="203040" progId="Equation.DSMT4">
                  <p:embed/>
                  <p:pic>
                    <p:nvPicPr>
                      <p:cNvPr id="0" name="Picture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360733" y="4714875"/>
                        <a:ext cx="919163"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mc:Choice xmlns:a14="http://schemas.microsoft.com/office/drawing/2010/main" Requires="a14">
          <p:sp>
            <p:nvSpPr>
              <p:cNvPr id="194569" name="Object 9"/>
              <p:cNvSpPr txBox="1"/>
              <p:nvPr/>
            </p:nvSpPr>
            <p:spPr bwMode="auto">
              <a:xfrm>
                <a:off x="908050" y="5153762"/>
                <a:ext cx="7400925" cy="1004888"/>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l-GR" sz="2000" i="1">
                          <a:solidFill>
                            <a:srgbClr val="000000"/>
                          </a:solidFill>
                          <a:latin typeface="Cambria Math" panose="02040503050406030204" pitchFamily="18" charset="0"/>
                        </a:rPr>
                        <m:t>𝑣</m:t>
                      </m:r>
                      <m:r>
                        <a:rPr lang="el-GR" sz="2000" i="1">
                          <a:solidFill>
                            <a:srgbClr val="000000"/>
                          </a:solidFill>
                          <a:latin typeface="Cambria Math" panose="02040503050406030204" pitchFamily="18" charset="0"/>
                        </a:rPr>
                        <m:t>=</m:t>
                      </m:r>
                      <m:d>
                        <m:dPr>
                          <m:begChr m:val="⌈"/>
                          <m:endChr m:val="⌉"/>
                          <m:ctrlPr>
                            <a:rPr lang="el-GR" sz="2000" i="1">
                              <a:solidFill>
                                <a:srgbClr val="000000"/>
                              </a:solidFill>
                              <a:latin typeface="Cambria Math" panose="02040503050406030204" pitchFamily="18" charset="0"/>
                            </a:rPr>
                          </m:ctrlPr>
                        </m:dPr>
                        <m:e>
                          <m:func>
                            <m:funcPr>
                              <m:ctrlPr>
                                <a:rPr lang="el-GR" sz="2000" i="1">
                                  <a:solidFill>
                                    <a:srgbClr val="000000"/>
                                  </a:solidFill>
                                  <a:latin typeface="Cambria Math" panose="02040503050406030204" pitchFamily="18" charset="0"/>
                                </a:rPr>
                              </m:ctrlPr>
                            </m:funcPr>
                            <m:fName>
                              <m:sSub>
                                <m:sSubPr>
                                  <m:ctrlPr>
                                    <a:rPr lang="el-GR" sz="2000" i="1">
                                      <a:solidFill>
                                        <a:srgbClr val="000000"/>
                                      </a:solidFill>
                                      <a:latin typeface="Cambria Math" panose="02040503050406030204" pitchFamily="18" charset="0"/>
                                    </a:rPr>
                                  </m:ctrlPr>
                                </m:sSubPr>
                                <m:e>
                                  <m:r>
                                    <m:rPr>
                                      <m:sty m:val="p"/>
                                    </m:rPr>
                                    <a:rPr lang="el-GR" sz="2000" i="0">
                                      <a:solidFill>
                                        <a:srgbClr val="000000"/>
                                      </a:solidFill>
                                      <a:latin typeface="Cambria Math" panose="02040503050406030204" pitchFamily="18" charset="0"/>
                                    </a:rPr>
                                    <m:t>log</m:t>
                                  </m:r>
                                </m:e>
                                <m:sub>
                                  <m:r>
                                    <a:rPr lang="el-GR" sz="2000" i="1">
                                      <a:solidFill>
                                        <a:srgbClr val="000000"/>
                                      </a:solidFill>
                                      <a:latin typeface="Cambria Math" panose="02040503050406030204" pitchFamily="18" charset="0"/>
                                    </a:rPr>
                                    <m:t>2</m:t>
                                  </m:r>
                                </m:sub>
                              </m:sSub>
                            </m:fName>
                            <m:e>
                              <m:d>
                                <m:dPr>
                                  <m:ctrlPr>
                                    <a:rPr lang="el-GR" sz="2000" i="1">
                                      <a:solidFill>
                                        <a:srgbClr val="000000"/>
                                      </a:solidFill>
                                      <a:latin typeface="Cambria Math" panose="02040503050406030204" pitchFamily="18" charset="0"/>
                                    </a:rPr>
                                  </m:ctrlPr>
                                </m:dPr>
                                <m:e>
                                  <m:d>
                                    <m:dPr>
                                      <m:ctrlPr>
                                        <a:rPr lang="el-GR" sz="2000" i="1">
                                          <a:solidFill>
                                            <a:srgbClr val="000000"/>
                                          </a:solidFill>
                                          <a:latin typeface="Cambria Math" panose="02040503050406030204" pitchFamily="18" charset="0"/>
                                        </a:rPr>
                                      </m:ctrlPr>
                                    </m:dPr>
                                    <m:e>
                                      <m:r>
                                        <a:rPr lang="el-GR" sz="2000" i="1">
                                          <a:solidFill>
                                            <a:srgbClr val="000000"/>
                                          </a:solidFill>
                                          <a:latin typeface="Cambria Math" panose="02040503050406030204" pitchFamily="18" charset="0"/>
                                        </a:rPr>
                                        <m:t>𝑏</m:t>
                                      </m:r>
                                      <m:r>
                                        <a:rPr lang="el-GR" sz="2000" i="1">
                                          <a:solidFill>
                                            <a:srgbClr val="000000"/>
                                          </a:solidFill>
                                          <a:latin typeface="Cambria Math" panose="02040503050406030204" pitchFamily="18" charset="0"/>
                                        </a:rPr>
                                        <m:t>−</m:t>
                                      </m:r>
                                      <m:r>
                                        <a:rPr lang="el-GR" sz="2000" i="1">
                                          <a:solidFill>
                                            <a:srgbClr val="000000"/>
                                          </a:solidFill>
                                          <a:latin typeface="Cambria Math" panose="02040503050406030204" pitchFamily="18" charset="0"/>
                                        </a:rPr>
                                        <m:t>𝑎</m:t>
                                      </m:r>
                                    </m:e>
                                  </m:d>
                                  <m:sSup>
                                    <m:sSupPr>
                                      <m:ctrlPr>
                                        <a:rPr lang="el-GR" sz="2000" i="1">
                                          <a:solidFill>
                                            <a:srgbClr val="000000"/>
                                          </a:solidFill>
                                          <a:latin typeface="Cambria Math" panose="02040503050406030204" pitchFamily="18" charset="0"/>
                                        </a:rPr>
                                      </m:ctrlPr>
                                    </m:sSupPr>
                                    <m:e>
                                      <m:r>
                                        <a:rPr lang="el-GR" sz="2000" i="1">
                                          <a:solidFill>
                                            <a:srgbClr val="000000"/>
                                          </a:solidFill>
                                          <a:latin typeface="Cambria Math" panose="02040503050406030204" pitchFamily="18" charset="0"/>
                                        </a:rPr>
                                        <m:t>𝜀</m:t>
                                      </m:r>
                                    </m:e>
                                    <m:sup>
                                      <m:r>
                                        <a:rPr lang="el-GR" sz="2000" i="1">
                                          <a:solidFill>
                                            <a:srgbClr val="000000"/>
                                          </a:solidFill>
                                          <a:latin typeface="Cambria Math" panose="02040503050406030204" pitchFamily="18" charset="0"/>
                                        </a:rPr>
                                        <m:t>−1</m:t>
                                      </m:r>
                                    </m:sup>
                                  </m:sSup>
                                </m:e>
                              </m:d>
                            </m:e>
                          </m:func>
                        </m:e>
                      </m:d>
                      <m:r>
                        <a:rPr lang="el-GR" sz="2000" i="1">
                          <a:solidFill>
                            <a:srgbClr val="000000"/>
                          </a:solidFill>
                          <a:latin typeface="Cambria Math" panose="02040503050406030204" pitchFamily="18" charset="0"/>
                        </a:rPr>
                        <m:t>=</m:t>
                      </m:r>
                      <m:d>
                        <m:dPr>
                          <m:begChr m:val="⌈"/>
                          <m:endChr m:val="⌉"/>
                          <m:ctrlPr>
                            <a:rPr lang="el-GR" sz="2000" i="1">
                              <a:solidFill>
                                <a:srgbClr val="000000"/>
                              </a:solidFill>
                              <a:latin typeface="Cambria Math" panose="02040503050406030204" pitchFamily="18" charset="0"/>
                            </a:rPr>
                          </m:ctrlPr>
                        </m:dPr>
                        <m:e>
                          <m:f>
                            <m:fPr>
                              <m:ctrlPr>
                                <a:rPr lang="el-GR" sz="2000" i="1">
                                  <a:solidFill>
                                    <a:srgbClr val="000000"/>
                                  </a:solidFill>
                                  <a:latin typeface="Cambria Math" panose="02040503050406030204" pitchFamily="18" charset="0"/>
                                </a:rPr>
                              </m:ctrlPr>
                            </m:fPr>
                            <m:num>
                              <m:func>
                                <m:funcPr>
                                  <m:ctrlPr>
                                    <a:rPr lang="el-GR" sz="2000" i="1">
                                      <a:solidFill>
                                        <a:srgbClr val="000000"/>
                                      </a:solidFill>
                                      <a:latin typeface="Cambria Math" panose="02040503050406030204" pitchFamily="18" charset="0"/>
                                    </a:rPr>
                                  </m:ctrlPr>
                                </m:funcPr>
                                <m:fName>
                                  <m:r>
                                    <m:rPr>
                                      <m:sty m:val="p"/>
                                    </m:rPr>
                                    <a:rPr lang="el-GR" sz="2000" i="0">
                                      <a:solidFill>
                                        <a:srgbClr val="000000"/>
                                      </a:solidFill>
                                      <a:latin typeface="Cambria Math" panose="02040503050406030204" pitchFamily="18" charset="0"/>
                                    </a:rPr>
                                    <m:t>log</m:t>
                                  </m:r>
                                </m:fName>
                                <m:e>
                                  <m:d>
                                    <m:dPr>
                                      <m:ctrlPr>
                                        <a:rPr lang="el-GR" sz="2000" i="1">
                                          <a:solidFill>
                                            <a:srgbClr val="000000"/>
                                          </a:solidFill>
                                          <a:latin typeface="Cambria Math" panose="02040503050406030204" pitchFamily="18" charset="0"/>
                                        </a:rPr>
                                      </m:ctrlPr>
                                    </m:dPr>
                                    <m:e>
                                      <m:d>
                                        <m:dPr>
                                          <m:ctrlPr>
                                            <a:rPr lang="el-GR" sz="2000" i="1">
                                              <a:solidFill>
                                                <a:srgbClr val="000000"/>
                                              </a:solidFill>
                                              <a:latin typeface="Cambria Math" panose="02040503050406030204" pitchFamily="18" charset="0"/>
                                            </a:rPr>
                                          </m:ctrlPr>
                                        </m:dPr>
                                        <m:e>
                                          <m:r>
                                            <a:rPr lang="el-GR" sz="2000" i="1">
                                              <a:solidFill>
                                                <a:srgbClr val="000000"/>
                                              </a:solidFill>
                                              <a:latin typeface="Cambria Math" panose="02040503050406030204" pitchFamily="18" charset="0"/>
                                            </a:rPr>
                                            <m:t>3−0</m:t>
                                          </m:r>
                                        </m:e>
                                      </m:d>
                                      <m:r>
                                        <a:rPr lang="el-GR" sz="2000" i="1">
                                          <a:solidFill>
                                            <a:srgbClr val="000000"/>
                                          </a:solidFill>
                                          <a:latin typeface="Cambria Math" panose="02040503050406030204" pitchFamily="18" charset="0"/>
                                        </a:rPr>
                                        <m:t>1</m:t>
                                      </m:r>
                                      <m:sSup>
                                        <m:sSupPr>
                                          <m:ctrlPr>
                                            <a:rPr lang="el-GR" sz="2000" i="1">
                                              <a:solidFill>
                                                <a:srgbClr val="000000"/>
                                              </a:solidFill>
                                              <a:latin typeface="Cambria Math" panose="02040503050406030204" pitchFamily="18" charset="0"/>
                                            </a:rPr>
                                          </m:ctrlPr>
                                        </m:sSupPr>
                                        <m:e>
                                          <m:r>
                                            <a:rPr lang="el-GR" sz="2000" i="1">
                                              <a:solidFill>
                                                <a:srgbClr val="000000"/>
                                              </a:solidFill>
                                              <a:latin typeface="Cambria Math" panose="02040503050406030204" pitchFamily="18" charset="0"/>
                                            </a:rPr>
                                            <m:t>0</m:t>
                                          </m:r>
                                        </m:e>
                                        <m:sup>
                                          <m:r>
                                            <a:rPr lang="el-GR" sz="2000" i="1">
                                              <a:solidFill>
                                                <a:srgbClr val="000000"/>
                                              </a:solidFill>
                                              <a:latin typeface="Cambria Math" panose="02040503050406030204" pitchFamily="18" charset="0"/>
                                            </a:rPr>
                                            <m:t>3</m:t>
                                          </m:r>
                                        </m:sup>
                                      </m:sSup>
                                    </m:e>
                                  </m:d>
                                </m:e>
                              </m:func>
                            </m:num>
                            <m:den>
                              <m:func>
                                <m:funcPr>
                                  <m:ctrlPr>
                                    <a:rPr lang="el-GR" sz="2000" i="1">
                                      <a:solidFill>
                                        <a:srgbClr val="000000"/>
                                      </a:solidFill>
                                      <a:latin typeface="Cambria Math" panose="02040503050406030204" pitchFamily="18" charset="0"/>
                                    </a:rPr>
                                  </m:ctrlPr>
                                </m:funcPr>
                                <m:fName>
                                  <m:r>
                                    <m:rPr>
                                      <m:sty m:val="p"/>
                                    </m:rPr>
                                    <a:rPr lang="el-GR" sz="2000" i="0">
                                      <a:solidFill>
                                        <a:srgbClr val="000000"/>
                                      </a:solidFill>
                                      <a:latin typeface="Cambria Math" panose="02040503050406030204" pitchFamily="18" charset="0"/>
                                    </a:rPr>
                                    <m:t>log</m:t>
                                  </m:r>
                                </m:fName>
                                <m:e>
                                  <m:r>
                                    <a:rPr lang="el-GR" sz="2000" i="1">
                                      <a:solidFill>
                                        <a:srgbClr val="000000"/>
                                      </a:solidFill>
                                      <a:latin typeface="Cambria Math" panose="02040503050406030204" pitchFamily="18" charset="0"/>
                                    </a:rPr>
                                    <m:t>2</m:t>
                                  </m:r>
                                </m:e>
                              </m:func>
                            </m:den>
                          </m:f>
                        </m:e>
                      </m:d>
                      <m:r>
                        <a:rPr lang="el-GR" sz="2000" i="1">
                          <a:solidFill>
                            <a:srgbClr val="000000"/>
                          </a:solidFill>
                          <a:latin typeface="Cambria Math" panose="02040503050406030204" pitchFamily="18" charset="0"/>
                        </a:rPr>
                        <m:t>≃</m:t>
                      </m:r>
                      <m:d>
                        <m:dPr>
                          <m:begChr m:val="⌈"/>
                          <m:endChr m:val="⌉"/>
                          <m:ctrlPr>
                            <a:rPr lang="el-GR" sz="2000" i="1">
                              <a:solidFill>
                                <a:srgbClr val="000000"/>
                              </a:solidFill>
                              <a:latin typeface="Cambria Math" panose="02040503050406030204" pitchFamily="18" charset="0"/>
                            </a:rPr>
                          </m:ctrlPr>
                        </m:dPr>
                        <m:e>
                          <m:r>
                            <a:rPr lang="el-GR" sz="2000" i="1">
                              <a:solidFill>
                                <a:srgbClr val="000000"/>
                              </a:solidFill>
                              <a:latin typeface="Cambria Math" panose="02040503050406030204" pitchFamily="18" charset="0"/>
                            </a:rPr>
                            <m:t>11.550746</m:t>
                          </m:r>
                        </m:e>
                      </m:d>
                      <m:r>
                        <a:rPr lang="el-GR" sz="2000" i="1">
                          <a:solidFill>
                            <a:srgbClr val="000000"/>
                          </a:solidFill>
                          <a:latin typeface="Cambria Math" panose="02040503050406030204" pitchFamily="18" charset="0"/>
                        </a:rPr>
                        <m:t>=12</m:t>
                      </m:r>
                    </m:oMath>
                  </m:oMathPara>
                </a14:m>
                <a:endParaRPr lang="el-GR" sz="2000" dirty="0"/>
              </a:p>
            </p:txBody>
          </p:sp>
        </mc:Choice>
        <mc:Fallback>
          <p:sp>
            <p:nvSpPr>
              <p:cNvPr id="194569" name="Object 9"/>
              <p:cNvSpPr txBox="1">
                <a:spLocks noRot="1" noChangeAspect="1" noMove="1" noResize="1" noEditPoints="1" noAdjustHandles="1" noChangeArrowheads="1" noChangeShapeType="1" noTextEdit="1"/>
              </p:cNvSpPr>
              <p:nvPr/>
            </p:nvSpPr>
            <p:spPr bwMode="auto">
              <a:xfrm>
                <a:off x="908050" y="5153762"/>
                <a:ext cx="7400925" cy="1004888"/>
              </a:xfrm>
              <a:prstGeom prst="rect">
                <a:avLst/>
              </a:prstGeom>
              <a:blipFill>
                <a:blip r:embed="rId18"/>
                <a:stretch>
                  <a:fillRect/>
                </a:stretch>
              </a:blipFill>
              <a:ln>
                <a:noFill/>
              </a:ln>
              <a:effectLst/>
            </p:spPr>
            <p:txBody>
              <a:bodyPr/>
              <a:lstStyle/>
              <a:p>
                <a:r>
                  <a:rPr lang="el-GR">
                    <a:noFill/>
                  </a:rPr>
                  <a:t> </a:t>
                </a:r>
              </a:p>
            </p:txBody>
          </p:sp>
        </mc:Fallback>
      </mc:AlternateContent>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73006" y="273050"/>
            <a:ext cx="3008313" cy="1162050"/>
          </a:xfrm>
        </p:spPr>
        <p:txBody>
          <a:bodyPr/>
          <a:lstStyle/>
          <a:p>
            <a:r>
              <a:rPr lang="el-GR" dirty="0"/>
              <a:t>Μέθοδος της διχοτόμησης</a:t>
            </a:r>
          </a:p>
        </p:txBody>
      </p:sp>
      <p:sp>
        <p:nvSpPr>
          <p:cNvPr id="5" name="4 - Θέση κειμένου"/>
          <p:cNvSpPr>
            <a:spLocks noGrp="1"/>
          </p:cNvSpPr>
          <p:nvPr>
            <p:ph type="body" sz="half" idx="2"/>
          </p:nvPr>
        </p:nvSpPr>
        <p:spPr>
          <a:xfrm>
            <a:off x="373006" y="1435100"/>
            <a:ext cx="3322682" cy="4691063"/>
          </a:xfrm>
        </p:spPr>
        <p:txBody>
          <a:bodyPr/>
          <a:lstStyle/>
          <a:p>
            <a:pPr>
              <a:buFont typeface="Wingdings" pitchFamily="2" charset="2"/>
              <a:buChar char="Ø"/>
            </a:pPr>
            <a:r>
              <a:rPr lang="el-GR" sz="1800" dirty="0"/>
              <a:t>   Η εφαρμογή του αλγόριθμου της διχοτόμησης έδωσε τα εξής ενδιάμεσα αποτελέσματα που παρουσιάζονται στον πίνακα</a:t>
            </a:r>
          </a:p>
          <a:p>
            <a:pPr>
              <a:spcBef>
                <a:spcPts val="1800"/>
              </a:spcBef>
              <a:buFont typeface="Wingdings" pitchFamily="2" charset="2"/>
              <a:buChar char="Ø"/>
            </a:pPr>
            <a:r>
              <a:rPr lang="el-GR" sz="1800" dirty="0"/>
              <a:t>   Η τελική προσέγγιση της ρίζας είναι η</a:t>
            </a:r>
          </a:p>
          <a:p>
            <a:pPr>
              <a:spcBef>
                <a:spcPts val="1800"/>
              </a:spcBef>
              <a:buFont typeface="Wingdings" pitchFamily="2" charset="2"/>
              <a:buChar char="Ø"/>
            </a:pPr>
            <a:endParaRPr lang="el-GR" sz="1800" dirty="0"/>
          </a:p>
          <a:p>
            <a:pPr>
              <a:spcBef>
                <a:spcPts val="1800"/>
              </a:spcBef>
            </a:pPr>
            <a:endParaRPr lang="el-GR" sz="1800" dirty="0"/>
          </a:p>
          <a:p>
            <a:pPr>
              <a:spcBef>
                <a:spcPts val="1800"/>
              </a:spcBef>
            </a:pPr>
            <a:r>
              <a:rPr lang="el-GR" sz="1800" dirty="0"/>
              <a:t>η οποία απέχει από τη λύση   	             κατά </a:t>
            </a:r>
          </a:p>
          <a:p>
            <a:endParaRPr lang="el-GR" dirty="0"/>
          </a:p>
          <a:p>
            <a:endParaRPr lang="el-GR" dirty="0"/>
          </a:p>
        </p:txBody>
      </p:sp>
      <p:graphicFrame>
        <p:nvGraphicFramePr>
          <p:cNvPr id="216065" name="Object 1"/>
          <p:cNvGraphicFramePr>
            <a:graphicFrameLocks noChangeAspect="1"/>
          </p:cNvGraphicFramePr>
          <p:nvPr/>
        </p:nvGraphicFramePr>
        <p:xfrm>
          <a:off x="3541773" y="1008805"/>
          <a:ext cx="5448300" cy="5102225"/>
        </p:xfrm>
        <a:graphic>
          <a:graphicData uri="http://schemas.openxmlformats.org/presentationml/2006/ole">
            <mc:AlternateContent xmlns:mc="http://schemas.openxmlformats.org/markup-compatibility/2006">
              <mc:Choice xmlns:v="urn:schemas-microsoft-com:vml" Requires="v">
                <p:oleObj name="Equation" r:id="rId3" imgW="3200400" imgH="2997000" progId="Equation.DSMT4">
                  <p:embed/>
                </p:oleObj>
              </mc:Choice>
              <mc:Fallback>
                <p:oleObj name="Equation" r:id="rId3" imgW="3200400" imgH="29970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1773" y="1008805"/>
                        <a:ext cx="5448300" cy="510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6066" name="Object 2"/>
          <p:cNvGraphicFramePr>
            <a:graphicFrameLocks noChangeAspect="1"/>
          </p:cNvGraphicFramePr>
          <p:nvPr/>
        </p:nvGraphicFramePr>
        <p:xfrm>
          <a:off x="542907" y="3465513"/>
          <a:ext cx="2714625" cy="1049337"/>
        </p:xfrm>
        <a:graphic>
          <a:graphicData uri="http://schemas.openxmlformats.org/presentationml/2006/ole">
            <mc:AlternateContent xmlns:mc="http://schemas.openxmlformats.org/markup-compatibility/2006">
              <mc:Choice xmlns:v="urn:schemas-microsoft-com:vml" Requires="v">
                <p:oleObj name="Equation" r:id="rId5" imgW="1841400" imgH="711000" progId="Equation.DSMT4">
                  <p:embed/>
                </p:oleObj>
              </mc:Choice>
              <mc:Fallback>
                <p:oleObj name="Equation" r:id="rId5" imgW="1841400" imgH="7110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907" y="3465513"/>
                        <a:ext cx="2714625"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6067" name="Object 3"/>
          <p:cNvGraphicFramePr>
            <a:graphicFrameLocks noChangeAspect="1"/>
          </p:cNvGraphicFramePr>
          <p:nvPr/>
        </p:nvGraphicFramePr>
        <p:xfrm>
          <a:off x="436527" y="4827783"/>
          <a:ext cx="1579563" cy="334963"/>
        </p:xfrm>
        <a:graphic>
          <a:graphicData uri="http://schemas.openxmlformats.org/presentationml/2006/ole">
            <mc:AlternateContent xmlns:mc="http://schemas.openxmlformats.org/markup-compatibility/2006">
              <mc:Choice xmlns:v="urn:schemas-microsoft-com:vml" Requires="v">
                <p:oleObj name="Equation" r:id="rId7" imgW="1079280" imgH="228600" progId="Equation.DSMT4">
                  <p:embed/>
                </p:oleObj>
              </mc:Choice>
              <mc:Fallback>
                <p:oleObj name="Equation" r:id="rId7" imgW="1079280" imgH="22860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6527" y="4827783"/>
                        <a:ext cx="1579563"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6068" name="Object 4"/>
          <p:cNvGraphicFramePr>
            <a:graphicFrameLocks noChangeAspect="1"/>
          </p:cNvGraphicFramePr>
          <p:nvPr/>
        </p:nvGraphicFramePr>
        <p:xfrm>
          <a:off x="446031" y="5181624"/>
          <a:ext cx="2119313" cy="450850"/>
        </p:xfrm>
        <a:graphic>
          <a:graphicData uri="http://schemas.openxmlformats.org/presentationml/2006/ole">
            <mc:AlternateContent xmlns:mc="http://schemas.openxmlformats.org/markup-compatibility/2006">
              <mc:Choice xmlns:v="urn:schemas-microsoft-com:vml" Requires="v">
                <p:oleObj name="Equation" r:id="rId9" imgW="1434960" imgH="304560" progId="Equation.DSMT4">
                  <p:embed/>
                </p:oleObj>
              </mc:Choice>
              <mc:Fallback>
                <p:oleObj name="Equation" r:id="rId9" imgW="1434960" imgH="30456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6031" y="5181624"/>
                        <a:ext cx="2119313"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Τροποποιημένη μέθοδος της διχοτόμησης</a:t>
            </a:r>
          </a:p>
        </p:txBody>
      </p:sp>
      <p:sp>
        <p:nvSpPr>
          <p:cNvPr id="3" name="2 - Θέση περιεχομένου"/>
          <p:cNvSpPr>
            <a:spLocks noGrp="1"/>
          </p:cNvSpPr>
          <p:nvPr>
            <p:ph idx="1"/>
          </p:nvPr>
        </p:nvSpPr>
        <p:spPr>
          <a:xfrm>
            <a:off x="457200" y="1420784"/>
            <a:ext cx="8229600" cy="4748400"/>
          </a:xfrm>
        </p:spPr>
        <p:txBody>
          <a:bodyPr>
            <a:normAutofit/>
          </a:bodyPr>
          <a:lstStyle/>
          <a:p>
            <a:pPr>
              <a:spcBef>
                <a:spcPts val="1200"/>
              </a:spcBef>
            </a:pPr>
            <a:r>
              <a:rPr lang="el-GR" sz="2200" dirty="0"/>
              <a:t>Για τον υπολογισμό μίας προσεγγιστικής λύσης της εξίσωσης         	          όπου                                  είναι συνεχής, μπορεί να χρησιμοποιηθεί μία απλοποιημένη μορφή της μεθόδου της διχοτόμησης σύμφωνα με την παρακάτω επαναληπτική διαδικασία:</a:t>
            </a:r>
          </a:p>
          <a:p>
            <a:pPr>
              <a:spcBef>
                <a:spcPts val="1200"/>
              </a:spcBef>
            </a:pPr>
            <a:endParaRPr lang="el-GR" sz="2200" dirty="0"/>
          </a:p>
          <a:p>
            <a:pPr>
              <a:spcBef>
                <a:spcPts val="1200"/>
              </a:spcBef>
              <a:buNone/>
            </a:pPr>
            <a:r>
              <a:rPr lang="el-GR" sz="2200" dirty="0"/>
              <a:t>	με </a:t>
            </a:r>
          </a:p>
          <a:p>
            <a:pPr>
              <a:spcBef>
                <a:spcPts val="1200"/>
              </a:spcBef>
            </a:pPr>
            <a:r>
              <a:rPr lang="el-GR" sz="2200" dirty="0"/>
              <a:t>Οι παραπάνω επαναλήψεις δίνουν τους όρους της ακολουθίας που σχηματίζονται από τα μέσα των διαστημάτων               της μεθόδου της διχοτόμησης.</a:t>
            </a:r>
          </a:p>
          <a:p>
            <a:pPr>
              <a:spcBef>
                <a:spcPts val="1200"/>
              </a:spcBef>
            </a:pPr>
            <a:r>
              <a:rPr lang="el-GR" sz="2200" dirty="0"/>
              <a:t>Οι επαναλήψεις συγκλίνουν σε μία λύση                   αν για κάποια προσέγγιση                            ισχύει η σχέση:</a:t>
            </a:r>
          </a:p>
        </p:txBody>
      </p:sp>
      <p:graphicFrame>
        <p:nvGraphicFramePr>
          <p:cNvPr id="215041" name="Object 1"/>
          <p:cNvGraphicFramePr>
            <a:graphicFrameLocks noChangeAspect="1"/>
          </p:cNvGraphicFramePr>
          <p:nvPr/>
        </p:nvGraphicFramePr>
        <p:xfrm>
          <a:off x="871502" y="1744062"/>
          <a:ext cx="1144588" cy="457200"/>
        </p:xfrm>
        <a:graphic>
          <a:graphicData uri="http://schemas.openxmlformats.org/presentationml/2006/ole">
            <mc:AlternateContent xmlns:mc="http://schemas.openxmlformats.org/markup-compatibility/2006">
              <mc:Choice xmlns:v="urn:schemas-microsoft-com:vml" Requires="v">
                <p:oleObj name="Equation" r:id="rId3" imgW="634680" imgH="253800" progId="Equation.DSMT4">
                  <p:embed/>
                </p:oleObj>
              </mc:Choice>
              <mc:Fallback>
                <p:oleObj name="Equation" r:id="rId3" imgW="634680" imgH="2538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502" y="1744062"/>
                        <a:ext cx="1144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mc:Choice xmlns:a14="http://schemas.microsoft.com/office/drawing/2010/main" Requires="a14">
          <p:sp>
            <p:nvSpPr>
              <p:cNvPr id="215042" name="Object 2"/>
              <p:cNvSpPr txBox="1"/>
              <p:nvPr/>
            </p:nvSpPr>
            <p:spPr bwMode="auto">
              <a:xfrm>
                <a:off x="2682875" y="1766888"/>
                <a:ext cx="2147888" cy="45720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l-GR" sz="2000" i="1">
                          <a:solidFill>
                            <a:srgbClr val="000000"/>
                          </a:solidFill>
                          <a:latin typeface="Cambria Math" panose="02040503050406030204" pitchFamily="18" charset="0"/>
                        </a:rPr>
                        <m:t>𝑓</m:t>
                      </m:r>
                      <m:r>
                        <a:rPr lang="el-GR" sz="2000" i="1">
                          <a:solidFill>
                            <a:srgbClr val="000000"/>
                          </a:solidFill>
                          <a:latin typeface="Cambria Math" panose="02040503050406030204" pitchFamily="18" charset="0"/>
                        </a:rPr>
                        <m:t>:</m:t>
                      </m:r>
                      <m:d>
                        <m:dPr>
                          <m:begChr m:val="["/>
                          <m:endChr m:val="]"/>
                          <m:ctrlPr>
                            <a:rPr lang="el-GR" sz="2000" i="1">
                              <a:solidFill>
                                <a:srgbClr val="000000"/>
                              </a:solidFill>
                              <a:latin typeface="Cambria Math" panose="02040503050406030204" pitchFamily="18" charset="0"/>
                            </a:rPr>
                          </m:ctrlPr>
                        </m:dPr>
                        <m:e>
                          <m:r>
                            <a:rPr lang="el-GR" sz="2000" i="1">
                              <a:solidFill>
                                <a:srgbClr val="000000"/>
                              </a:solidFill>
                              <a:latin typeface="Cambria Math" panose="02040503050406030204" pitchFamily="18" charset="0"/>
                            </a:rPr>
                            <m:t>𝑎</m:t>
                          </m:r>
                          <m:r>
                            <m:rPr>
                              <m:nor/>
                            </m:rPr>
                            <a:rPr lang="el-GR" sz="2000" i="0">
                              <a:solidFill>
                                <a:srgbClr val="000000"/>
                              </a:solidFill>
                              <a:latin typeface="Cambria Math" panose="02040503050406030204" pitchFamily="18" charset="0"/>
                            </a:rPr>
                            <m:t>, </m:t>
                          </m:r>
                          <m:r>
                            <a:rPr lang="el-GR" sz="2000" i="1">
                              <a:solidFill>
                                <a:srgbClr val="000000"/>
                              </a:solidFill>
                              <a:latin typeface="Cambria Math" panose="02040503050406030204" pitchFamily="18" charset="0"/>
                            </a:rPr>
                            <m:t>𝑏</m:t>
                          </m:r>
                        </m:e>
                      </m:d>
                      <m:r>
                        <a:rPr lang="el-GR" sz="2000" i="1">
                          <a:solidFill>
                            <a:srgbClr val="000000"/>
                          </a:solidFill>
                          <a:latin typeface="Cambria Math" panose="02040503050406030204" pitchFamily="18" charset="0"/>
                        </a:rPr>
                        <m:t>⊂</m:t>
                      </m:r>
                      <m:r>
                        <a:rPr lang="el-GR" sz="2000" i="1">
                          <a:solidFill>
                            <a:srgbClr val="000000"/>
                          </a:solidFill>
                          <a:latin typeface="Cambria Math" panose="02040503050406030204" pitchFamily="18" charset="0"/>
                        </a:rPr>
                        <m:t>ℝ</m:t>
                      </m:r>
                      <m:r>
                        <a:rPr lang="el-GR" sz="2000" i="1">
                          <a:solidFill>
                            <a:srgbClr val="000000"/>
                          </a:solidFill>
                          <a:latin typeface="Cambria Math" panose="02040503050406030204" pitchFamily="18" charset="0"/>
                        </a:rPr>
                        <m:t>→</m:t>
                      </m:r>
                      <m:r>
                        <a:rPr lang="el-GR" sz="2000" i="1">
                          <a:solidFill>
                            <a:srgbClr val="000000"/>
                          </a:solidFill>
                          <a:latin typeface="Cambria Math" panose="02040503050406030204" pitchFamily="18" charset="0"/>
                        </a:rPr>
                        <m:t>ℝ</m:t>
                      </m:r>
                    </m:oMath>
                  </m:oMathPara>
                </a14:m>
                <a:endParaRPr lang="el-GR" sz="2000" dirty="0"/>
              </a:p>
            </p:txBody>
          </p:sp>
        </mc:Choice>
        <mc:Fallback>
          <p:sp>
            <p:nvSpPr>
              <p:cNvPr id="215042" name="Object 2"/>
              <p:cNvSpPr txBox="1">
                <a:spLocks noRot="1" noChangeAspect="1" noMove="1" noResize="1" noEditPoints="1" noAdjustHandles="1" noChangeArrowheads="1" noChangeShapeType="1" noTextEdit="1"/>
              </p:cNvSpPr>
              <p:nvPr/>
            </p:nvSpPr>
            <p:spPr bwMode="auto">
              <a:xfrm>
                <a:off x="2682875" y="1766888"/>
                <a:ext cx="2147888" cy="457200"/>
              </a:xfrm>
              <a:prstGeom prst="rect">
                <a:avLst/>
              </a:prstGeom>
              <a:blipFill>
                <a:blip r:embed="rId5"/>
                <a:stretch>
                  <a:fillRect l="-1136"/>
                </a:stretch>
              </a:blipFill>
              <a:ln>
                <a:noFill/>
              </a:ln>
              <a:effectLst/>
            </p:spPr>
            <p:txBody>
              <a:bodyPr/>
              <a:lstStyle/>
              <a:p>
                <a:r>
                  <a:rPr lang="el-GR">
                    <a:noFill/>
                  </a:rPr>
                  <a:t> </a:t>
                </a:r>
              </a:p>
            </p:txBody>
          </p:sp>
        </mc:Fallback>
      </mc:AlternateContent>
      <p:graphicFrame>
        <p:nvGraphicFramePr>
          <p:cNvPr id="215043" name="Object 3"/>
          <p:cNvGraphicFramePr>
            <a:graphicFrameLocks noChangeAspect="1"/>
          </p:cNvGraphicFramePr>
          <p:nvPr/>
        </p:nvGraphicFramePr>
        <p:xfrm>
          <a:off x="2228850" y="3136896"/>
          <a:ext cx="4686300" cy="457200"/>
        </p:xfrm>
        <a:graphic>
          <a:graphicData uri="http://schemas.openxmlformats.org/presentationml/2006/ole">
            <mc:AlternateContent xmlns:mc="http://schemas.openxmlformats.org/markup-compatibility/2006">
              <mc:Choice xmlns:v="urn:schemas-microsoft-com:vml" Requires="v">
                <p:oleObj name="Equation" r:id="rId6" imgW="2603160" imgH="253800" progId="Equation.DSMT4">
                  <p:embed/>
                </p:oleObj>
              </mc:Choice>
              <mc:Fallback>
                <p:oleObj name="Equation" r:id="rId6" imgW="2603160" imgH="2538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8850" y="3136896"/>
                        <a:ext cx="4686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44" name="Object 4"/>
          <p:cNvGraphicFramePr>
            <a:graphicFrameLocks noChangeAspect="1"/>
          </p:cNvGraphicFramePr>
          <p:nvPr/>
        </p:nvGraphicFramePr>
        <p:xfrm>
          <a:off x="1212804" y="3738563"/>
          <a:ext cx="3221038" cy="457200"/>
        </p:xfrm>
        <a:graphic>
          <a:graphicData uri="http://schemas.openxmlformats.org/presentationml/2006/ole">
            <mc:AlternateContent xmlns:mc="http://schemas.openxmlformats.org/markup-compatibility/2006">
              <mc:Choice xmlns:v="urn:schemas-microsoft-com:vml" Requires="v">
                <p:oleObj name="Equation" r:id="rId8" imgW="1790640" imgH="253800" progId="Equation.DSMT4">
                  <p:embed/>
                </p:oleObj>
              </mc:Choice>
              <mc:Fallback>
                <p:oleObj name="Equation" r:id="rId8" imgW="1790640" imgH="25380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2804" y="3738563"/>
                        <a:ext cx="3221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45" name="Object 5"/>
          <p:cNvGraphicFramePr>
            <a:graphicFrameLocks noChangeAspect="1"/>
          </p:cNvGraphicFramePr>
          <p:nvPr/>
        </p:nvGraphicFramePr>
        <p:xfrm>
          <a:off x="6146978" y="4552250"/>
          <a:ext cx="892175" cy="457200"/>
        </p:xfrm>
        <a:graphic>
          <a:graphicData uri="http://schemas.openxmlformats.org/presentationml/2006/ole">
            <mc:AlternateContent xmlns:mc="http://schemas.openxmlformats.org/markup-compatibility/2006">
              <mc:Choice xmlns:v="urn:schemas-microsoft-com:vml" Requires="v">
                <p:oleObj name="Equation" r:id="rId10" imgW="495000" imgH="253800" progId="Equation.DSMT4">
                  <p:embed/>
                </p:oleObj>
              </mc:Choice>
              <mc:Fallback>
                <p:oleObj name="Equation" r:id="rId10" imgW="495000" imgH="253800" progId="Equation.DSMT4">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46978" y="4552250"/>
                        <a:ext cx="892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46" name="Object 6"/>
          <p:cNvGraphicFramePr>
            <a:graphicFrameLocks noChangeAspect="1"/>
          </p:cNvGraphicFramePr>
          <p:nvPr/>
        </p:nvGraphicFramePr>
        <p:xfrm>
          <a:off x="5592791" y="5381658"/>
          <a:ext cx="1096963" cy="457200"/>
        </p:xfrm>
        <a:graphic>
          <a:graphicData uri="http://schemas.openxmlformats.org/presentationml/2006/ole">
            <mc:AlternateContent xmlns:mc="http://schemas.openxmlformats.org/markup-compatibility/2006">
              <mc:Choice xmlns:v="urn:schemas-microsoft-com:vml" Requires="v">
                <p:oleObj name="Equation" r:id="rId12" imgW="609480" imgH="253800" progId="Equation.DSMT4">
                  <p:embed/>
                </p:oleObj>
              </mc:Choice>
              <mc:Fallback>
                <p:oleObj name="Equation" r:id="rId12" imgW="609480" imgH="253800" progId="Equation.DSMT4">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92791" y="5381658"/>
                        <a:ext cx="1096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47" name="Object 7"/>
          <p:cNvGraphicFramePr>
            <a:graphicFrameLocks noChangeAspect="1"/>
          </p:cNvGraphicFramePr>
          <p:nvPr/>
        </p:nvGraphicFramePr>
        <p:xfrm>
          <a:off x="2271681" y="5755152"/>
          <a:ext cx="1687513" cy="409575"/>
        </p:xfrm>
        <a:graphic>
          <a:graphicData uri="http://schemas.openxmlformats.org/presentationml/2006/ole">
            <mc:AlternateContent xmlns:mc="http://schemas.openxmlformats.org/markup-compatibility/2006">
              <mc:Choice xmlns:v="urn:schemas-microsoft-com:vml" Requires="v">
                <p:oleObj name="Equation" r:id="rId14" imgW="939600" imgH="228600" progId="Equation.DSMT4">
                  <p:embed/>
                </p:oleObj>
              </mc:Choice>
              <mc:Fallback>
                <p:oleObj name="Equation" r:id="rId14" imgW="939600" imgH="228600" progId="Equation.DSMT4">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71681" y="5755152"/>
                        <a:ext cx="1687513"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48" name="Object 8"/>
          <p:cNvGraphicFramePr>
            <a:graphicFrameLocks noChangeAspect="1"/>
          </p:cNvGraphicFramePr>
          <p:nvPr/>
        </p:nvGraphicFramePr>
        <p:xfrm>
          <a:off x="5786495" y="5723979"/>
          <a:ext cx="2947987" cy="457200"/>
        </p:xfrm>
        <a:graphic>
          <a:graphicData uri="http://schemas.openxmlformats.org/presentationml/2006/ole">
            <mc:AlternateContent xmlns:mc="http://schemas.openxmlformats.org/markup-compatibility/2006">
              <mc:Choice xmlns:v="urn:schemas-microsoft-com:vml" Requires="v">
                <p:oleObj name="Equation" r:id="rId16" imgW="1638000" imgH="253800" progId="Equation.DSMT4">
                  <p:embed/>
                </p:oleObj>
              </mc:Choice>
              <mc:Fallback>
                <p:oleObj name="Equation" r:id="rId16" imgW="1638000" imgH="253800" progId="Equation.DSMT4">
                  <p:embed/>
                  <p:pic>
                    <p:nvPicPr>
                      <p:cNvPr id="0" name="Picture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86495" y="5723979"/>
                        <a:ext cx="2947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Τροποποιημένη μέθοδος της διχοτόμησης</a:t>
            </a:r>
          </a:p>
        </p:txBody>
      </p:sp>
      <p:sp>
        <p:nvSpPr>
          <p:cNvPr id="3" name="2 - Θέση περιεχομένου"/>
          <p:cNvSpPr>
            <a:spLocks noGrp="1"/>
          </p:cNvSpPr>
          <p:nvPr>
            <p:ph idx="1"/>
          </p:nvPr>
        </p:nvSpPr>
        <p:spPr>
          <a:xfrm>
            <a:off x="457200" y="1420784"/>
            <a:ext cx="8229600" cy="4748400"/>
          </a:xfrm>
        </p:spPr>
        <p:txBody>
          <a:bodyPr>
            <a:normAutofit/>
          </a:bodyPr>
          <a:lstStyle/>
          <a:p>
            <a:pPr>
              <a:spcBef>
                <a:spcPts val="1500"/>
              </a:spcBef>
            </a:pPr>
            <a:r>
              <a:rPr lang="el-GR" sz="2200" dirty="0"/>
              <a:t>Ο αριθμός των επαναλήψεων     που απαιτούνται ώστε η διαδικασία να συγκλίνει σε μία προσέγγιση     έτσι ώστε                   για κάποιο                  δίνεται από τη σχέση:</a:t>
            </a:r>
          </a:p>
          <a:p>
            <a:pPr>
              <a:spcBef>
                <a:spcPts val="1500"/>
              </a:spcBef>
            </a:pPr>
            <a:r>
              <a:rPr lang="el-GR" sz="2200" dirty="0"/>
              <a:t>Εναλλακτικά, μπορούμε να χρησιμοποιήσουμε τις επαναλήψεις:</a:t>
            </a:r>
          </a:p>
          <a:p>
            <a:pPr>
              <a:spcBef>
                <a:spcPts val="1500"/>
              </a:spcBef>
              <a:buNone/>
            </a:pPr>
            <a:endParaRPr lang="el-GR" sz="2200" dirty="0"/>
          </a:p>
          <a:p>
            <a:pPr>
              <a:spcBef>
                <a:spcPts val="1500"/>
              </a:spcBef>
              <a:buNone/>
            </a:pPr>
            <a:r>
              <a:rPr lang="el-GR" sz="2200" dirty="0"/>
              <a:t>	με </a:t>
            </a:r>
          </a:p>
          <a:p>
            <a:pPr>
              <a:spcBef>
                <a:spcPts val="1500"/>
              </a:spcBef>
            </a:pPr>
            <a:r>
              <a:rPr lang="el-GR" sz="2200" dirty="0"/>
              <a:t>Οι παραπάνω επαναλήψεις δίνουν και αυτές τους όρους της ακολουθίας που σχηματίζονται από τα μέσα των διαστημάτων 	     της μεθόδου της διχοτόμησης.</a:t>
            </a:r>
          </a:p>
          <a:p>
            <a:pPr>
              <a:spcBef>
                <a:spcPts val="1500"/>
              </a:spcBef>
            </a:pPr>
            <a:r>
              <a:rPr lang="el-GR" sz="2200" dirty="0"/>
              <a:t>Είναι προφανές ότι η μόνη πληροφορία που χρειάζεται η μέθοδος της διχοτόμησης είναι τα αλγεβρικά πρόσημα της συνάρτησης</a:t>
            </a:r>
          </a:p>
        </p:txBody>
      </p:sp>
      <p:graphicFrame>
        <p:nvGraphicFramePr>
          <p:cNvPr id="221186" name="Object 2"/>
          <p:cNvGraphicFramePr>
            <a:graphicFrameLocks noChangeAspect="1"/>
          </p:cNvGraphicFramePr>
          <p:nvPr/>
        </p:nvGraphicFramePr>
        <p:xfrm>
          <a:off x="4335750" y="1551106"/>
          <a:ext cx="204788" cy="250825"/>
        </p:xfrm>
        <a:graphic>
          <a:graphicData uri="http://schemas.openxmlformats.org/presentationml/2006/ole">
            <mc:AlternateContent xmlns:mc="http://schemas.openxmlformats.org/markup-compatibility/2006">
              <mc:Choice xmlns:v="urn:schemas-microsoft-com:vml" Requires="v">
                <p:oleObj name="Equation" r:id="rId3" imgW="114120" imgH="139680" progId="Equation.DSMT4">
                  <p:embed/>
                </p:oleObj>
              </mc:Choice>
              <mc:Fallback>
                <p:oleObj name="Equation" r:id="rId3" imgW="114120" imgH="1396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5750" y="1551106"/>
                        <a:ext cx="204788"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1187" name="Object 3"/>
          <p:cNvGraphicFramePr>
            <a:graphicFrameLocks noChangeAspect="1"/>
          </p:cNvGraphicFramePr>
          <p:nvPr/>
        </p:nvGraphicFramePr>
        <p:xfrm>
          <a:off x="5849955" y="1759793"/>
          <a:ext cx="298450" cy="366713"/>
        </p:xfrm>
        <a:graphic>
          <a:graphicData uri="http://schemas.openxmlformats.org/presentationml/2006/ole">
            <mc:AlternateContent xmlns:mc="http://schemas.openxmlformats.org/markup-compatibility/2006">
              <mc:Choice xmlns:v="urn:schemas-microsoft-com:vml" Requires="v">
                <p:oleObj name="Equation" r:id="rId5" imgW="164880" imgH="203040" progId="Equation.DSMT4">
                  <p:embed/>
                </p:oleObj>
              </mc:Choice>
              <mc:Fallback>
                <p:oleObj name="Equation" r:id="rId5" imgW="164880" imgH="2030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9955" y="1759793"/>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1188" name="Object 4"/>
          <p:cNvGraphicFramePr>
            <a:graphicFrameLocks noChangeAspect="1"/>
          </p:cNvGraphicFramePr>
          <p:nvPr/>
        </p:nvGraphicFramePr>
        <p:xfrm>
          <a:off x="7263042" y="1733671"/>
          <a:ext cx="1190625" cy="503238"/>
        </p:xfrm>
        <a:graphic>
          <a:graphicData uri="http://schemas.openxmlformats.org/presentationml/2006/ole">
            <mc:AlternateContent xmlns:mc="http://schemas.openxmlformats.org/markup-compatibility/2006">
              <mc:Choice xmlns:v="urn:schemas-microsoft-com:vml" Requires="v">
                <p:oleObj name="Equation" r:id="rId7" imgW="660240" imgH="279360" progId="Equation.DSMT4">
                  <p:embed/>
                </p:oleObj>
              </mc:Choice>
              <mc:Fallback>
                <p:oleObj name="Equation" r:id="rId7" imgW="660240" imgH="27936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63042" y="1733671"/>
                        <a:ext cx="119062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1189" name="Object 5"/>
          <p:cNvGraphicFramePr>
            <a:graphicFrameLocks noChangeAspect="1"/>
          </p:cNvGraphicFramePr>
          <p:nvPr/>
        </p:nvGraphicFramePr>
        <p:xfrm>
          <a:off x="2147869" y="2093461"/>
          <a:ext cx="1073150" cy="457200"/>
        </p:xfrm>
        <a:graphic>
          <a:graphicData uri="http://schemas.openxmlformats.org/presentationml/2006/ole">
            <mc:AlternateContent xmlns:mc="http://schemas.openxmlformats.org/markup-compatibility/2006">
              <mc:Choice xmlns:v="urn:schemas-microsoft-com:vml" Requires="v">
                <p:oleObj name="Equation" r:id="rId9" imgW="596880" imgH="253800" progId="Equation.DSMT4">
                  <p:embed/>
                </p:oleObj>
              </mc:Choice>
              <mc:Fallback>
                <p:oleObj name="Equation" r:id="rId9" imgW="596880" imgH="2538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47869" y="2093461"/>
                        <a:ext cx="1073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1190" name="Object 6"/>
          <p:cNvGraphicFramePr>
            <a:graphicFrameLocks noChangeAspect="1"/>
          </p:cNvGraphicFramePr>
          <p:nvPr/>
        </p:nvGraphicFramePr>
        <p:xfrm>
          <a:off x="2241550" y="3117852"/>
          <a:ext cx="4660900" cy="457200"/>
        </p:xfrm>
        <a:graphic>
          <a:graphicData uri="http://schemas.openxmlformats.org/presentationml/2006/ole">
            <mc:AlternateContent xmlns:mc="http://schemas.openxmlformats.org/markup-compatibility/2006">
              <mc:Choice xmlns:v="urn:schemas-microsoft-com:vml" Requires="v">
                <p:oleObj name="Equation" r:id="rId11" imgW="2590560" imgH="253800" progId="Equation.DSMT4">
                  <p:embed/>
                </p:oleObj>
              </mc:Choice>
              <mc:Fallback>
                <p:oleObj name="Equation" r:id="rId11" imgW="2590560" imgH="2538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41550" y="3117852"/>
                        <a:ext cx="4660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1191" name="Object 7"/>
          <p:cNvGraphicFramePr>
            <a:graphicFrameLocks noChangeAspect="1"/>
          </p:cNvGraphicFramePr>
          <p:nvPr/>
        </p:nvGraphicFramePr>
        <p:xfrm>
          <a:off x="1223965" y="3670887"/>
          <a:ext cx="3567113" cy="457200"/>
        </p:xfrm>
        <a:graphic>
          <a:graphicData uri="http://schemas.openxmlformats.org/presentationml/2006/ole">
            <mc:AlternateContent xmlns:mc="http://schemas.openxmlformats.org/markup-compatibility/2006">
              <mc:Choice xmlns:v="urn:schemas-microsoft-com:vml" Requires="v">
                <p:oleObj name="Equation" r:id="rId13" imgW="1981080" imgH="253800" progId="Equation.DSMT4">
                  <p:embed/>
                </p:oleObj>
              </mc:Choice>
              <mc:Fallback>
                <p:oleObj name="Equation" r:id="rId13" imgW="1981080" imgH="25380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23965" y="3670887"/>
                        <a:ext cx="35671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1192" name="Object 8"/>
          <p:cNvGraphicFramePr>
            <a:graphicFrameLocks noChangeAspect="1"/>
          </p:cNvGraphicFramePr>
          <p:nvPr/>
        </p:nvGraphicFramePr>
        <p:xfrm>
          <a:off x="868324" y="4875527"/>
          <a:ext cx="892175" cy="457200"/>
        </p:xfrm>
        <a:graphic>
          <a:graphicData uri="http://schemas.openxmlformats.org/presentationml/2006/ole">
            <mc:AlternateContent xmlns:mc="http://schemas.openxmlformats.org/markup-compatibility/2006">
              <mc:Choice xmlns:v="urn:schemas-microsoft-com:vml" Requires="v">
                <p:oleObj name="Equation" r:id="rId15" imgW="495000" imgH="253800" progId="Equation.DSMT4">
                  <p:embed/>
                </p:oleObj>
              </mc:Choice>
              <mc:Fallback>
                <p:oleObj name="Equation" r:id="rId15" imgW="495000" imgH="25380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68324" y="4875527"/>
                        <a:ext cx="892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1193" name="Object 9"/>
          <p:cNvGraphicFramePr>
            <a:graphicFrameLocks noChangeAspect="1"/>
          </p:cNvGraphicFramePr>
          <p:nvPr/>
        </p:nvGraphicFramePr>
        <p:xfrm>
          <a:off x="8004222" y="5721964"/>
          <a:ext cx="730250" cy="455613"/>
        </p:xfrm>
        <a:graphic>
          <a:graphicData uri="http://schemas.openxmlformats.org/presentationml/2006/ole">
            <mc:AlternateContent xmlns:mc="http://schemas.openxmlformats.org/markup-compatibility/2006">
              <mc:Choice xmlns:v="urn:schemas-microsoft-com:vml" Requires="v">
                <p:oleObj name="Equation" r:id="rId17" imgW="406080" imgH="253800" progId="Equation.DSMT4">
                  <p:embed/>
                </p:oleObj>
              </mc:Choice>
              <mc:Fallback>
                <p:oleObj name="Equation" r:id="rId17" imgW="406080" imgH="25380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04222" y="5721964"/>
                        <a:ext cx="73025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1194" name="Object 10"/>
          <p:cNvGraphicFramePr>
            <a:graphicFrameLocks noChangeAspect="1"/>
          </p:cNvGraphicFramePr>
          <p:nvPr/>
        </p:nvGraphicFramePr>
        <p:xfrm>
          <a:off x="5788025" y="2058988"/>
          <a:ext cx="2597150" cy="546100"/>
        </p:xfrm>
        <a:graphic>
          <a:graphicData uri="http://schemas.openxmlformats.org/presentationml/2006/ole">
            <mc:AlternateContent xmlns:mc="http://schemas.openxmlformats.org/markup-compatibility/2006">
              <mc:Choice xmlns:v="urn:schemas-microsoft-com:vml" Requires="v">
                <p:oleObj name="Equation" r:id="rId19" imgW="1447560" imgH="304560" progId="Equation.DSMT4">
                  <p:embed/>
                </p:oleObj>
              </mc:Choice>
              <mc:Fallback>
                <p:oleObj name="Equation" r:id="rId19" imgW="1447560" imgH="304560" progId="Equation.DSMT4">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788025" y="2058988"/>
                        <a:ext cx="259715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Γενική επαναληπτική μέθοδος</a:t>
            </a:r>
          </a:p>
        </p:txBody>
      </p:sp>
      <p:sp>
        <p:nvSpPr>
          <p:cNvPr id="3" name="2 - Θέση περιεχομένου"/>
          <p:cNvSpPr>
            <a:spLocks noGrp="1"/>
          </p:cNvSpPr>
          <p:nvPr>
            <p:ph idx="1"/>
          </p:nvPr>
        </p:nvSpPr>
        <p:spPr/>
        <p:txBody>
          <a:bodyPr>
            <a:normAutofit/>
          </a:bodyPr>
          <a:lstStyle/>
          <a:p>
            <a:pPr>
              <a:spcBef>
                <a:spcPts val="600"/>
              </a:spcBef>
            </a:pPr>
            <a:r>
              <a:rPr lang="el-GR" sz="2200" dirty="0"/>
              <a:t>Το πρόβλημα υπολογισμού σταθερών σημείων μίας συνάρτησης εμφανίζεται με την ακόλουθη μορφή:</a:t>
            </a:r>
          </a:p>
          <a:p>
            <a:pPr>
              <a:spcBef>
                <a:spcPts val="2400"/>
              </a:spcBef>
              <a:buNone/>
            </a:pPr>
            <a:r>
              <a:rPr lang="el-GR" sz="2200" dirty="0"/>
              <a:t>		Δεδομένης της </a:t>
            </a:r>
          </a:p>
          <a:p>
            <a:pPr>
              <a:spcBef>
                <a:spcPts val="1200"/>
              </a:spcBef>
              <a:buNone/>
            </a:pPr>
            <a:r>
              <a:rPr lang="el-GR" sz="2200" dirty="0"/>
              <a:t>		να βρεθεί κάποιο σημείο                   έτσι ώστε </a:t>
            </a:r>
          </a:p>
          <a:p>
            <a:pPr>
              <a:spcBef>
                <a:spcPts val="2400"/>
              </a:spcBef>
              <a:buNone/>
            </a:pPr>
            <a:r>
              <a:rPr lang="el-GR" sz="2200" dirty="0"/>
              <a:t>	Το σημείο            ονομάζεται σταθερό σημείο της συνάρτησης </a:t>
            </a:r>
          </a:p>
          <a:p>
            <a:pPr>
              <a:spcBef>
                <a:spcPts val="2400"/>
              </a:spcBef>
            </a:pPr>
            <a:r>
              <a:rPr lang="el-GR" sz="2200" b="1" dirty="0"/>
              <a:t>Παράδειγμα</a:t>
            </a:r>
            <a:r>
              <a:rPr lang="el-GR" sz="2200" dirty="0"/>
              <a:t>  Η συνάρτηση                                έχει σταθερό σημείο το               διότι για το σημείο αυτό ισχύει                                             καθώς επίσης και το σημείο           διότι ισχύει  </a:t>
            </a:r>
          </a:p>
        </p:txBody>
      </p:sp>
      <mc:AlternateContent xmlns:mc="http://schemas.openxmlformats.org/markup-compatibility/2006">
        <mc:Choice xmlns:a14="http://schemas.microsoft.com/office/drawing/2010/main" Requires="a14">
          <p:sp>
            <p:nvSpPr>
              <p:cNvPr id="225282" name="Object 2"/>
              <p:cNvSpPr txBox="1"/>
              <p:nvPr/>
            </p:nvSpPr>
            <p:spPr bwMode="auto">
              <a:xfrm>
                <a:off x="3232150" y="2409825"/>
                <a:ext cx="2216150" cy="45720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l-GR" i="1">
                          <a:solidFill>
                            <a:srgbClr val="000000"/>
                          </a:solidFill>
                          <a:latin typeface="Cambria Math" panose="02040503050406030204" pitchFamily="18" charset="0"/>
                        </a:rPr>
                        <m:t>𝑓</m:t>
                      </m:r>
                      <m:r>
                        <a:rPr lang="el-GR" i="1">
                          <a:solidFill>
                            <a:srgbClr val="000000"/>
                          </a:solidFill>
                          <a:latin typeface="Cambria Math" panose="02040503050406030204" pitchFamily="18" charset="0"/>
                        </a:rPr>
                        <m:t>:</m:t>
                      </m:r>
                      <m:d>
                        <m:dPr>
                          <m:begChr m:val="["/>
                          <m:endChr m:val="]"/>
                          <m:ctrlPr>
                            <a:rPr lang="el-GR" i="1">
                              <a:solidFill>
                                <a:srgbClr val="000000"/>
                              </a:solidFill>
                              <a:latin typeface="Cambria Math" panose="02040503050406030204" pitchFamily="18" charset="0"/>
                            </a:rPr>
                          </m:ctrlPr>
                        </m:dPr>
                        <m:e>
                          <m:r>
                            <a:rPr lang="el-GR" i="1">
                              <a:solidFill>
                                <a:srgbClr val="000000"/>
                              </a:solidFill>
                              <a:latin typeface="Cambria Math" panose="02040503050406030204" pitchFamily="18" charset="0"/>
                            </a:rPr>
                            <m:t>𝑎</m:t>
                          </m:r>
                          <m:r>
                            <m:rPr>
                              <m:nor/>
                            </m:rPr>
                            <a:rPr lang="el-GR" i="0">
                              <a:solidFill>
                                <a:srgbClr val="000000"/>
                              </a:solidFill>
                              <a:latin typeface="Cambria Math" panose="02040503050406030204" pitchFamily="18" charset="0"/>
                            </a:rPr>
                            <m:t>, </m:t>
                          </m:r>
                          <m:r>
                            <a:rPr lang="el-GR" i="1">
                              <a:solidFill>
                                <a:srgbClr val="000000"/>
                              </a:solidFill>
                              <a:latin typeface="Cambria Math" panose="02040503050406030204" pitchFamily="18" charset="0"/>
                            </a:rPr>
                            <m:t>𝑏</m:t>
                          </m:r>
                        </m:e>
                      </m:d>
                      <m:r>
                        <a:rPr lang="el-GR" i="1">
                          <a:solidFill>
                            <a:srgbClr val="000000"/>
                          </a:solidFill>
                          <a:latin typeface="Cambria Math" panose="02040503050406030204" pitchFamily="18" charset="0"/>
                        </a:rPr>
                        <m:t>⊂</m:t>
                      </m:r>
                      <m:r>
                        <a:rPr lang="el-GR" i="1">
                          <a:solidFill>
                            <a:srgbClr val="000000"/>
                          </a:solidFill>
                          <a:latin typeface="Cambria Math" panose="02040503050406030204" pitchFamily="18" charset="0"/>
                        </a:rPr>
                        <m:t>ℝ</m:t>
                      </m:r>
                      <m:r>
                        <a:rPr lang="el-GR" i="1">
                          <a:solidFill>
                            <a:srgbClr val="000000"/>
                          </a:solidFill>
                          <a:latin typeface="Cambria Math" panose="02040503050406030204" pitchFamily="18" charset="0"/>
                        </a:rPr>
                        <m:t>→</m:t>
                      </m:r>
                      <m:r>
                        <a:rPr lang="el-GR" i="1">
                          <a:solidFill>
                            <a:srgbClr val="000000"/>
                          </a:solidFill>
                          <a:latin typeface="Cambria Math" panose="02040503050406030204" pitchFamily="18" charset="0"/>
                        </a:rPr>
                        <m:t>ℝ</m:t>
                      </m:r>
                      <m:r>
                        <a:rPr lang="el-GR" i="0">
                          <a:solidFill>
                            <a:srgbClr val="000000"/>
                          </a:solidFill>
                          <a:latin typeface="Cambria Math" panose="02040503050406030204" pitchFamily="18" charset="0"/>
                        </a:rPr>
                        <m:t>,</m:t>
                      </m:r>
                    </m:oMath>
                  </m:oMathPara>
                </a14:m>
                <a:endParaRPr lang="el-GR" dirty="0"/>
              </a:p>
            </p:txBody>
          </p:sp>
        </mc:Choice>
        <mc:Fallback>
          <p:sp>
            <p:nvSpPr>
              <p:cNvPr id="225282" name="Object 2"/>
              <p:cNvSpPr txBox="1">
                <a:spLocks noRot="1" noChangeAspect="1" noMove="1" noResize="1" noEditPoints="1" noAdjustHandles="1" noChangeArrowheads="1" noChangeShapeType="1" noTextEdit="1"/>
              </p:cNvSpPr>
              <p:nvPr/>
            </p:nvSpPr>
            <p:spPr bwMode="auto">
              <a:xfrm>
                <a:off x="3232150" y="2409825"/>
                <a:ext cx="2216150" cy="457200"/>
              </a:xfrm>
              <a:prstGeom prst="rect">
                <a:avLst/>
              </a:prstGeom>
              <a:blipFill>
                <a:blip r:embed="rId3"/>
                <a:stretch>
                  <a:fillRect l="-824"/>
                </a:stretch>
              </a:blipFill>
              <a:ln>
                <a:noFill/>
              </a:ln>
              <a:effectLst/>
            </p:spPr>
            <p:txBody>
              <a:bodyPr/>
              <a:lstStyle/>
              <a:p>
                <a:r>
                  <a:rPr lang="el-GR">
                    <a:noFill/>
                  </a:rPr>
                  <a:t> </a:t>
                </a:r>
              </a:p>
            </p:txBody>
          </p:sp>
        </mc:Fallback>
      </mc:AlternateContent>
      <p:graphicFrame>
        <p:nvGraphicFramePr>
          <p:cNvPr id="225283" name="Object 3"/>
          <p:cNvGraphicFramePr>
            <a:graphicFrameLocks noChangeAspect="1"/>
          </p:cNvGraphicFramePr>
          <p:nvPr/>
        </p:nvGraphicFramePr>
        <p:xfrm>
          <a:off x="4352922" y="2884839"/>
          <a:ext cx="1096962" cy="457200"/>
        </p:xfrm>
        <a:graphic>
          <a:graphicData uri="http://schemas.openxmlformats.org/presentationml/2006/ole">
            <mc:AlternateContent xmlns:mc="http://schemas.openxmlformats.org/markup-compatibility/2006">
              <mc:Choice xmlns:v="urn:schemas-microsoft-com:vml" Requires="v">
                <p:oleObj name="Equation" r:id="rId4" imgW="609480" imgH="253800" progId="Equation.DSMT4">
                  <p:embed/>
                </p:oleObj>
              </mc:Choice>
              <mc:Fallback>
                <p:oleObj name="Equation" r:id="rId4" imgW="60948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2922" y="2884839"/>
                        <a:ext cx="10969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284" name="Object 4"/>
          <p:cNvGraphicFramePr>
            <a:graphicFrameLocks noChangeAspect="1"/>
          </p:cNvGraphicFramePr>
          <p:nvPr/>
        </p:nvGraphicFramePr>
        <p:xfrm>
          <a:off x="6653241" y="2884839"/>
          <a:ext cx="1096963" cy="457200"/>
        </p:xfrm>
        <a:graphic>
          <a:graphicData uri="http://schemas.openxmlformats.org/presentationml/2006/ole">
            <mc:AlternateContent xmlns:mc="http://schemas.openxmlformats.org/markup-compatibility/2006">
              <mc:Choice xmlns:v="urn:schemas-microsoft-com:vml" Requires="v">
                <p:oleObj name="Equation" r:id="rId6" imgW="609480" imgH="253800" progId="Equation.DSMT4">
                  <p:embed/>
                </p:oleObj>
              </mc:Choice>
              <mc:Fallback>
                <p:oleObj name="Equation" r:id="rId6" imgW="609480" imgH="253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53241" y="2884839"/>
                        <a:ext cx="1096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6 - Ορθογώνιο"/>
          <p:cNvSpPr/>
          <p:nvPr/>
        </p:nvSpPr>
        <p:spPr>
          <a:xfrm>
            <a:off x="738135" y="2333610"/>
            <a:ext cx="7704243" cy="102236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mc:AlternateContent xmlns:mc="http://schemas.openxmlformats.org/markup-compatibility/2006">
        <mc:Choice xmlns:a14="http://schemas.microsoft.com/office/drawing/2010/main" Requires="a14">
          <p:sp>
            <p:nvSpPr>
              <p:cNvPr id="225285" name="Object 5"/>
              <p:cNvSpPr txBox="1"/>
              <p:nvPr/>
            </p:nvSpPr>
            <p:spPr bwMode="auto">
              <a:xfrm>
                <a:off x="2055813" y="3560763"/>
                <a:ext cx="690562" cy="298450"/>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l-GR" sz="1600" i="1">
                          <a:solidFill>
                            <a:srgbClr val="000000"/>
                          </a:solidFill>
                          <a:latin typeface="Cambria Math" panose="02040503050406030204" pitchFamily="18" charset="0"/>
                        </a:rPr>
                        <m:t>𝑟</m:t>
                      </m:r>
                      <m:r>
                        <a:rPr lang="el-GR" sz="1600" i="1">
                          <a:solidFill>
                            <a:srgbClr val="000000"/>
                          </a:solidFill>
                          <a:latin typeface="Cambria Math" panose="02040503050406030204" pitchFamily="18" charset="0"/>
                        </a:rPr>
                        <m:t>∈</m:t>
                      </m:r>
                      <m:r>
                        <a:rPr lang="el-GR" sz="1600" i="1">
                          <a:solidFill>
                            <a:srgbClr val="000000"/>
                          </a:solidFill>
                          <a:latin typeface="Cambria Math" panose="02040503050406030204" pitchFamily="18" charset="0"/>
                        </a:rPr>
                        <m:t>ℝ</m:t>
                      </m:r>
                    </m:oMath>
                  </m:oMathPara>
                </a14:m>
                <a:endParaRPr lang="el-GR" sz="1600" dirty="0"/>
              </a:p>
            </p:txBody>
          </p:sp>
        </mc:Choice>
        <mc:Fallback>
          <p:sp>
            <p:nvSpPr>
              <p:cNvPr id="225285" name="Object 5"/>
              <p:cNvSpPr txBox="1">
                <a:spLocks noRot="1" noChangeAspect="1" noMove="1" noResize="1" noEditPoints="1" noAdjustHandles="1" noChangeArrowheads="1" noChangeShapeType="1" noTextEdit="1"/>
              </p:cNvSpPr>
              <p:nvPr/>
            </p:nvSpPr>
            <p:spPr bwMode="auto">
              <a:xfrm>
                <a:off x="2055813" y="3560763"/>
                <a:ext cx="690562" cy="298450"/>
              </a:xfrm>
              <a:prstGeom prst="rect">
                <a:avLst/>
              </a:prstGeom>
              <a:blipFill>
                <a:blip r:embed="rId8"/>
                <a:stretch>
                  <a:fillRect b="-2041"/>
                </a:stretch>
              </a:blipFill>
              <a:ln>
                <a:noFill/>
              </a:ln>
              <a:effectLst/>
            </p:spPr>
            <p:txBody>
              <a:bodyPr/>
              <a:lstStyle/>
              <a:p>
                <a:r>
                  <a:rPr lang="el-GR">
                    <a:noFill/>
                  </a:rPr>
                  <a:t> </a:t>
                </a:r>
              </a:p>
            </p:txBody>
          </p:sp>
        </mc:Fallback>
      </mc:AlternateContent>
      <p:graphicFrame>
        <p:nvGraphicFramePr>
          <p:cNvPr id="225286" name="Object 6"/>
          <p:cNvGraphicFramePr>
            <a:graphicFrameLocks noChangeAspect="1"/>
          </p:cNvGraphicFramePr>
          <p:nvPr/>
        </p:nvGraphicFramePr>
        <p:xfrm>
          <a:off x="7939839" y="3527250"/>
          <a:ext cx="730250" cy="455613"/>
        </p:xfrm>
        <a:graphic>
          <a:graphicData uri="http://schemas.openxmlformats.org/presentationml/2006/ole">
            <mc:AlternateContent xmlns:mc="http://schemas.openxmlformats.org/markup-compatibility/2006">
              <mc:Choice xmlns:v="urn:schemas-microsoft-com:vml" Requires="v">
                <p:oleObj name="Equation" r:id="rId9" imgW="406080" imgH="253800" progId="Equation.DSMT4">
                  <p:embed/>
                </p:oleObj>
              </mc:Choice>
              <mc:Fallback>
                <p:oleObj name="Equation" r:id="rId9" imgW="406080" imgH="2538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39839" y="3527250"/>
                        <a:ext cx="73025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287" name="Object 7"/>
          <p:cNvGraphicFramePr>
            <a:graphicFrameLocks noChangeAspect="1"/>
          </p:cNvGraphicFramePr>
          <p:nvPr/>
        </p:nvGraphicFramePr>
        <p:xfrm>
          <a:off x="4062431" y="4173195"/>
          <a:ext cx="1897063" cy="457200"/>
        </p:xfrm>
        <a:graphic>
          <a:graphicData uri="http://schemas.openxmlformats.org/presentationml/2006/ole">
            <mc:AlternateContent xmlns:mc="http://schemas.openxmlformats.org/markup-compatibility/2006">
              <mc:Choice xmlns:v="urn:schemas-microsoft-com:vml" Requires="v">
                <p:oleObj name="Equation" r:id="rId11" imgW="1054080" imgH="253800" progId="Equation.DSMT4">
                  <p:embed/>
                </p:oleObj>
              </mc:Choice>
              <mc:Fallback>
                <p:oleObj name="Equation" r:id="rId11" imgW="1054080" imgH="25380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62431" y="4173195"/>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288" name="Object 8"/>
          <p:cNvGraphicFramePr>
            <a:graphicFrameLocks noChangeAspect="1"/>
          </p:cNvGraphicFramePr>
          <p:nvPr/>
        </p:nvGraphicFramePr>
        <p:xfrm>
          <a:off x="1231865" y="4549614"/>
          <a:ext cx="820738" cy="341313"/>
        </p:xfrm>
        <a:graphic>
          <a:graphicData uri="http://schemas.openxmlformats.org/presentationml/2006/ole">
            <mc:AlternateContent xmlns:mc="http://schemas.openxmlformats.org/markup-compatibility/2006">
              <mc:Choice xmlns:v="urn:schemas-microsoft-com:vml" Requires="v">
                <p:oleObj name="Equation" r:id="rId13" imgW="457200" imgH="190440" progId="Equation.DSMT4">
                  <p:embed/>
                </p:oleObj>
              </mc:Choice>
              <mc:Fallback>
                <p:oleObj name="Equation" r:id="rId13" imgW="457200" imgH="19044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31865" y="4549614"/>
                        <a:ext cx="820738"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289" name="Object 9"/>
          <p:cNvGraphicFramePr>
            <a:graphicFrameLocks noChangeAspect="1"/>
          </p:cNvGraphicFramePr>
          <p:nvPr/>
        </p:nvGraphicFramePr>
        <p:xfrm>
          <a:off x="5703903" y="4462653"/>
          <a:ext cx="2933700" cy="504825"/>
        </p:xfrm>
        <a:graphic>
          <a:graphicData uri="http://schemas.openxmlformats.org/presentationml/2006/ole">
            <mc:AlternateContent xmlns:mc="http://schemas.openxmlformats.org/markup-compatibility/2006">
              <mc:Choice xmlns:v="urn:schemas-microsoft-com:vml" Requires="v">
                <p:oleObj name="Equation" r:id="rId15" imgW="1625400" imgH="279360" progId="Equation.DSMT4">
                  <p:embed/>
                </p:oleObj>
              </mc:Choice>
              <mc:Fallback>
                <p:oleObj name="Equation" r:id="rId15" imgW="1625400" imgH="27936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703903" y="4462653"/>
                        <a:ext cx="29337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290" name="Object 10"/>
          <p:cNvGraphicFramePr>
            <a:graphicFrameLocks noChangeAspect="1"/>
          </p:cNvGraphicFramePr>
          <p:nvPr/>
        </p:nvGraphicFramePr>
        <p:xfrm>
          <a:off x="4097331" y="4884228"/>
          <a:ext cx="636588" cy="341313"/>
        </p:xfrm>
        <a:graphic>
          <a:graphicData uri="http://schemas.openxmlformats.org/presentationml/2006/ole">
            <mc:AlternateContent xmlns:mc="http://schemas.openxmlformats.org/markup-compatibility/2006">
              <mc:Choice xmlns:v="urn:schemas-microsoft-com:vml" Requires="v">
                <p:oleObj name="Equation" r:id="rId17" imgW="355320" imgH="190440" progId="Equation.DSMT4">
                  <p:embed/>
                </p:oleObj>
              </mc:Choice>
              <mc:Fallback>
                <p:oleObj name="Equation" r:id="rId17" imgW="355320" imgH="190440" progId="Equation.DSMT4">
                  <p:embed/>
                  <p:pic>
                    <p:nvPicPr>
                      <p:cNvPr id="0" name="Picture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097331" y="4884228"/>
                        <a:ext cx="636588"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291" name="Object 11"/>
          <p:cNvGraphicFramePr>
            <a:graphicFrameLocks noChangeAspect="1"/>
          </p:cNvGraphicFramePr>
          <p:nvPr/>
        </p:nvGraphicFramePr>
        <p:xfrm>
          <a:off x="6130770" y="4802559"/>
          <a:ext cx="2382838" cy="503237"/>
        </p:xfrm>
        <a:graphic>
          <a:graphicData uri="http://schemas.openxmlformats.org/presentationml/2006/ole">
            <mc:AlternateContent xmlns:mc="http://schemas.openxmlformats.org/markup-compatibility/2006">
              <mc:Choice xmlns:v="urn:schemas-microsoft-com:vml" Requires="v">
                <p:oleObj name="Equation" r:id="rId19" imgW="1320480" imgH="279360" progId="Equation.DSMT4">
                  <p:embed/>
                </p:oleObj>
              </mc:Choice>
              <mc:Fallback>
                <p:oleObj name="Equation" r:id="rId19" imgW="1320480" imgH="279360" progId="Equation.DSMT4">
                  <p:embed/>
                  <p:pic>
                    <p:nvPicPr>
                      <p:cNvPr id="0" name="Picture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130770" y="4802559"/>
                        <a:ext cx="2382838"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Γενική επαναληπτική μέθοδος </a:t>
            </a:r>
          </a:p>
        </p:txBody>
      </p:sp>
      <p:sp>
        <p:nvSpPr>
          <p:cNvPr id="3" name="2 - Θέση περιεχομένου"/>
          <p:cNvSpPr>
            <a:spLocks noGrp="1"/>
          </p:cNvSpPr>
          <p:nvPr>
            <p:ph idx="1"/>
          </p:nvPr>
        </p:nvSpPr>
        <p:spPr>
          <a:xfrm>
            <a:off x="457200" y="1420784"/>
            <a:ext cx="8229600" cy="4748400"/>
          </a:xfrm>
        </p:spPr>
        <p:txBody>
          <a:bodyPr>
            <a:normAutofit lnSpcReduction="10000"/>
          </a:bodyPr>
          <a:lstStyle/>
          <a:p>
            <a:r>
              <a:rPr lang="el-GR" sz="2000" b="1" dirty="0"/>
              <a:t>Θεώρημα 5.3  </a:t>
            </a:r>
            <a:r>
              <a:rPr lang="el-GR" sz="2000" dirty="0"/>
              <a:t>Αν η συνάρτηση                                         </a:t>
            </a:r>
            <a:r>
              <a:rPr lang="en-US" sz="2000" dirty="0"/>
              <a:t> </a:t>
            </a:r>
            <a:r>
              <a:rPr lang="el-GR" sz="2000" dirty="0"/>
              <a:t>είναι συνεχής στο διάστημα            (δηλαδή ισχύει ότι                         </a:t>
            </a:r>
            <a:r>
              <a:rPr lang="en-US" sz="2000" dirty="0"/>
              <a:t>  </a:t>
            </a:r>
            <a:r>
              <a:rPr lang="el-GR" sz="2000" dirty="0"/>
              <a:t>για όλα τα       	       ), τότε η      έχει ένα σταθερό σημείο στο              </a:t>
            </a:r>
            <a:r>
              <a:rPr lang="en-US" sz="2000" dirty="0"/>
              <a:t> </a:t>
            </a:r>
            <a:r>
              <a:rPr lang="el-GR" sz="2000" dirty="0"/>
              <a:t>Επίσης, αν επιπλέον υπάρχει η πρώτη παράγωγος             </a:t>
            </a:r>
            <a:r>
              <a:rPr lang="en-US" sz="2000" dirty="0"/>
              <a:t> </a:t>
            </a:r>
            <a:r>
              <a:rPr lang="el-GR" sz="2000" dirty="0"/>
              <a:t>της συνάρτησης  </a:t>
            </a:r>
            <a:r>
              <a:rPr lang="en-US" sz="2000" dirty="0"/>
              <a:t>    </a:t>
            </a:r>
            <a:r>
              <a:rPr lang="el-GR" sz="2000" dirty="0"/>
              <a:t>στο             και υπάρχει μια σταθερά           </a:t>
            </a:r>
            <a:r>
              <a:rPr lang="en-US" sz="2000" dirty="0"/>
              <a:t>  </a:t>
            </a:r>
            <a:r>
              <a:rPr lang="el-GR" sz="2000" dirty="0"/>
              <a:t>τέτοια ώστε να ισχύει:</a:t>
            </a:r>
          </a:p>
          <a:p>
            <a:pPr>
              <a:buNone/>
            </a:pPr>
            <a:endParaRPr lang="el-GR" sz="2000" dirty="0"/>
          </a:p>
          <a:p>
            <a:pPr>
              <a:spcBef>
                <a:spcPts val="1200"/>
              </a:spcBef>
              <a:buNone/>
            </a:pPr>
            <a:r>
              <a:rPr lang="el-GR" sz="2000" dirty="0"/>
              <a:t>	τότε το σταθερό σημείο που ανήκει στο            </a:t>
            </a:r>
            <a:r>
              <a:rPr lang="en-US" sz="2000" dirty="0"/>
              <a:t> </a:t>
            </a:r>
            <a:r>
              <a:rPr lang="el-GR" sz="2000" dirty="0"/>
              <a:t>είναι μοναδικό.</a:t>
            </a:r>
          </a:p>
          <a:p>
            <a:pPr>
              <a:spcBef>
                <a:spcPts val="1800"/>
              </a:spcBef>
            </a:pPr>
            <a:r>
              <a:rPr lang="el-GR" sz="2000" dirty="0"/>
              <a:t>Για τον υπολογισμό της προσέγγισης ενός σταθερού σημείου της συνάρτησης            επιλέγεται μία αρχική προσέγγιση      και δημιουργείται η ακολουθία                 της οποίας οι όροι σχηματίζονται από τη σχέση: </a:t>
            </a:r>
            <a:endParaRPr lang="en-US" sz="2000" dirty="0"/>
          </a:p>
          <a:p>
            <a:pPr>
              <a:spcBef>
                <a:spcPts val="2900"/>
              </a:spcBef>
            </a:pPr>
            <a:r>
              <a:rPr lang="el-GR" sz="2000" b="1" dirty="0"/>
              <a:t>Ορισμός 5.15  </a:t>
            </a:r>
            <a:r>
              <a:rPr lang="el-GR" sz="2000" dirty="0"/>
              <a:t>Η παραπάνω μέθοδος ονομάζεται </a:t>
            </a:r>
            <a:r>
              <a:rPr lang="el-GR" sz="2000" b="1" dirty="0"/>
              <a:t>επανάληψη του σταθερού σημείου</a:t>
            </a:r>
            <a:r>
              <a:rPr lang="el-GR" sz="2000" dirty="0"/>
              <a:t> ή </a:t>
            </a:r>
            <a:r>
              <a:rPr lang="el-GR" sz="2000" b="1" dirty="0"/>
              <a:t>συναρτησιακή επανάληψη </a:t>
            </a:r>
            <a:r>
              <a:rPr lang="el-GR" sz="2000" dirty="0"/>
              <a:t>ή </a:t>
            </a:r>
            <a:r>
              <a:rPr lang="el-GR" sz="2000" b="1" dirty="0"/>
              <a:t>γενική επαναληπτική μέθοδος </a:t>
            </a:r>
            <a:r>
              <a:rPr lang="el-GR" sz="2000" dirty="0"/>
              <a:t>ή ακόμη </a:t>
            </a:r>
            <a:r>
              <a:rPr lang="el-GR" sz="2000" b="1" dirty="0"/>
              <a:t>μέθοδος του </a:t>
            </a:r>
            <a:r>
              <a:rPr lang="en-US" sz="2000" b="1" dirty="0"/>
              <a:t>Picard-</a:t>
            </a:r>
            <a:r>
              <a:rPr lang="en-US" sz="2000" b="1" dirty="0" err="1"/>
              <a:t>Peano</a:t>
            </a:r>
            <a:r>
              <a:rPr lang="en-US" sz="2000" dirty="0"/>
              <a:t>.</a:t>
            </a:r>
          </a:p>
        </p:txBody>
      </p:sp>
      <mc:AlternateContent xmlns:mc="http://schemas.openxmlformats.org/markup-compatibility/2006">
        <mc:Choice xmlns:a14="http://schemas.microsoft.com/office/drawing/2010/main" Requires="a14">
          <p:sp>
            <p:nvSpPr>
              <p:cNvPr id="226306" name="Object 2"/>
              <p:cNvSpPr txBox="1"/>
              <p:nvPr/>
            </p:nvSpPr>
            <p:spPr bwMode="auto">
              <a:xfrm>
                <a:off x="4167188" y="1395413"/>
                <a:ext cx="2303462" cy="417512"/>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l-GR" i="1">
                          <a:solidFill>
                            <a:srgbClr val="000000"/>
                          </a:solidFill>
                          <a:latin typeface="Cambria Math" panose="02040503050406030204" pitchFamily="18" charset="0"/>
                        </a:rPr>
                        <m:t>𝑔</m:t>
                      </m:r>
                      <m:r>
                        <a:rPr lang="el-GR" i="1">
                          <a:solidFill>
                            <a:srgbClr val="000000"/>
                          </a:solidFill>
                          <a:latin typeface="Cambria Math" panose="02040503050406030204" pitchFamily="18" charset="0"/>
                        </a:rPr>
                        <m:t>:</m:t>
                      </m:r>
                      <m:d>
                        <m:dPr>
                          <m:begChr m:val="["/>
                          <m:endChr m:val="]"/>
                          <m:ctrlPr>
                            <a:rPr lang="el-GR" i="1">
                              <a:solidFill>
                                <a:srgbClr val="000000"/>
                              </a:solidFill>
                              <a:latin typeface="Cambria Math" panose="02040503050406030204" pitchFamily="18" charset="0"/>
                            </a:rPr>
                          </m:ctrlPr>
                        </m:dPr>
                        <m:e>
                          <m:r>
                            <a:rPr lang="el-GR" i="1">
                              <a:solidFill>
                                <a:srgbClr val="000000"/>
                              </a:solidFill>
                              <a:latin typeface="Cambria Math" panose="02040503050406030204" pitchFamily="18" charset="0"/>
                            </a:rPr>
                            <m:t>𝑎</m:t>
                          </m:r>
                          <m:r>
                            <m:rPr>
                              <m:nor/>
                            </m:rPr>
                            <a:rPr lang="el-GR" i="0">
                              <a:solidFill>
                                <a:srgbClr val="000000"/>
                              </a:solidFill>
                              <a:latin typeface="Cambria Math" panose="02040503050406030204" pitchFamily="18" charset="0"/>
                            </a:rPr>
                            <m:t>, </m:t>
                          </m:r>
                          <m:r>
                            <a:rPr lang="el-GR" i="1">
                              <a:solidFill>
                                <a:srgbClr val="000000"/>
                              </a:solidFill>
                              <a:latin typeface="Cambria Math" panose="02040503050406030204" pitchFamily="18" charset="0"/>
                            </a:rPr>
                            <m:t>𝑏</m:t>
                          </m:r>
                        </m:e>
                      </m:d>
                      <m:r>
                        <a:rPr lang="el-GR" i="1">
                          <a:solidFill>
                            <a:srgbClr val="000000"/>
                          </a:solidFill>
                          <a:latin typeface="Cambria Math" panose="02040503050406030204" pitchFamily="18" charset="0"/>
                        </a:rPr>
                        <m:t>⊂</m:t>
                      </m:r>
                      <m:r>
                        <a:rPr lang="el-GR" i="1">
                          <a:solidFill>
                            <a:srgbClr val="000000"/>
                          </a:solidFill>
                          <a:latin typeface="Cambria Math" panose="02040503050406030204" pitchFamily="18" charset="0"/>
                        </a:rPr>
                        <m:t>ℝ</m:t>
                      </m:r>
                      <m:r>
                        <a:rPr lang="el-GR" i="1">
                          <a:solidFill>
                            <a:srgbClr val="000000"/>
                          </a:solidFill>
                          <a:latin typeface="Cambria Math" panose="02040503050406030204" pitchFamily="18" charset="0"/>
                        </a:rPr>
                        <m:t>→</m:t>
                      </m:r>
                      <m:d>
                        <m:dPr>
                          <m:begChr m:val="["/>
                          <m:endChr m:val="]"/>
                          <m:ctrlPr>
                            <a:rPr lang="el-GR" i="1">
                              <a:solidFill>
                                <a:srgbClr val="000000"/>
                              </a:solidFill>
                              <a:latin typeface="Cambria Math" panose="02040503050406030204" pitchFamily="18" charset="0"/>
                            </a:rPr>
                          </m:ctrlPr>
                        </m:dPr>
                        <m:e>
                          <m:r>
                            <a:rPr lang="el-GR" i="1">
                              <a:solidFill>
                                <a:srgbClr val="000000"/>
                              </a:solidFill>
                              <a:latin typeface="Cambria Math" panose="02040503050406030204" pitchFamily="18" charset="0"/>
                            </a:rPr>
                            <m:t>𝑎</m:t>
                          </m:r>
                          <m:r>
                            <m:rPr>
                              <m:nor/>
                            </m:rPr>
                            <a:rPr lang="el-GR" i="0">
                              <a:solidFill>
                                <a:srgbClr val="000000"/>
                              </a:solidFill>
                              <a:latin typeface="Cambria Math" panose="02040503050406030204" pitchFamily="18" charset="0"/>
                            </a:rPr>
                            <m:t>, </m:t>
                          </m:r>
                          <m:r>
                            <a:rPr lang="el-GR" i="1">
                              <a:solidFill>
                                <a:srgbClr val="000000"/>
                              </a:solidFill>
                              <a:latin typeface="Cambria Math" panose="02040503050406030204" pitchFamily="18" charset="0"/>
                            </a:rPr>
                            <m:t>𝑏</m:t>
                          </m:r>
                        </m:e>
                      </m:d>
                    </m:oMath>
                  </m:oMathPara>
                </a14:m>
                <a:endParaRPr lang="el-GR" dirty="0"/>
              </a:p>
            </p:txBody>
          </p:sp>
        </mc:Choice>
        <mc:Fallback>
          <p:sp>
            <p:nvSpPr>
              <p:cNvPr id="226306" name="Object 2"/>
              <p:cNvSpPr txBox="1">
                <a:spLocks noRot="1" noChangeAspect="1" noMove="1" noResize="1" noEditPoints="1" noAdjustHandles="1" noChangeArrowheads="1" noChangeShapeType="1" noTextEdit="1"/>
              </p:cNvSpPr>
              <p:nvPr/>
            </p:nvSpPr>
            <p:spPr bwMode="auto">
              <a:xfrm>
                <a:off x="4167188" y="1395413"/>
                <a:ext cx="2303462" cy="417512"/>
              </a:xfrm>
              <a:prstGeom prst="rect">
                <a:avLst/>
              </a:prstGeom>
              <a:blipFill>
                <a:blip r:embed="rId3"/>
                <a:stretch>
                  <a:fillRect/>
                </a:stretch>
              </a:blipFill>
              <a:ln>
                <a:noFill/>
              </a:ln>
              <a:effectLst/>
            </p:spPr>
            <p:txBody>
              <a:bodyPr/>
              <a:lstStyle/>
              <a:p>
                <a:r>
                  <a:rPr lang="el-GR">
                    <a:noFill/>
                  </a:rPr>
                  <a:t> </a:t>
                </a:r>
              </a:p>
            </p:txBody>
          </p:sp>
        </mc:Fallback>
      </mc:AlternateContent>
      <p:graphicFrame>
        <p:nvGraphicFramePr>
          <p:cNvPr id="226307" name="Object 3"/>
          <p:cNvGraphicFramePr>
            <a:graphicFrameLocks noChangeAspect="1"/>
          </p:cNvGraphicFramePr>
          <p:nvPr/>
        </p:nvGraphicFramePr>
        <p:xfrm>
          <a:off x="1927021" y="1676376"/>
          <a:ext cx="625475" cy="417512"/>
        </p:xfrm>
        <a:graphic>
          <a:graphicData uri="http://schemas.openxmlformats.org/presentationml/2006/ole">
            <mc:AlternateContent xmlns:mc="http://schemas.openxmlformats.org/markup-compatibility/2006">
              <mc:Choice xmlns:v="urn:schemas-microsoft-com:vml" Requires="v">
                <p:oleObj name="Equation" r:id="rId4" imgW="380880" imgH="253800" progId="Equation.DSMT4">
                  <p:embed/>
                </p:oleObj>
              </mc:Choice>
              <mc:Fallback>
                <p:oleObj name="Equation" r:id="rId4" imgW="38088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7021" y="1676376"/>
                        <a:ext cx="625475" cy="41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6308" name="Object 4"/>
          <p:cNvGraphicFramePr>
            <a:graphicFrameLocks noChangeAspect="1"/>
          </p:cNvGraphicFramePr>
          <p:nvPr/>
        </p:nvGraphicFramePr>
        <p:xfrm>
          <a:off x="4595479" y="1685044"/>
          <a:ext cx="1377950" cy="417512"/>
        </p:xfrm>
        <a:graphic>
          <a:graphicData uri="http://schemas.openxmlformats.org/presentationml/2006/ole">
            <mc:AlternateContent xmlns:mc="http://schemas.openxmlformats.org/markup-compatibility/2006">
              <mc:Choice xmlns:v="urn:schemas-microsoft-com:vml" Requires="v">
                <p:oleObj name="Equation" r:id="rId6" imgW="838080" imgH="253800" progId="Equation.DSMT4">
                  <p:embed/>
                </p:oleObj>
              </mc:Choice>
              <mc:Fallback>
                <p:oleObj name="Equation" r:id="rId6" imgW="838080" imgH="253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95479" y="1685044"/>
                        <a:ext cx="1377950" cy="41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6309" name="Object 5"/>
          <p:cNvGraphicFramePr>
            <a:graphicFrameLocks noChangeAspect="1"/>
          </p:cNvGraphicFramePr>
          <p:nvPr/>
        </p:nvGraphicFramePr>
        <p:xfrm>
          <a:off x="7198290" y="1671084"/>
          <a:ext cx="979488" cy="417513"/>
        </p:xfrm>
        <a:graphic>
          <a:graphicData uri="http://schemas.openxmlformats.org/presentationml/2006/ole">
            <mc:AlternateContent xmlns:mc="http://schemas.openxmlformats.org/markup-compatibility/2006">
              <mc:Choice xmlns:v="urn:schemas-microsoft-com:vml" Requires="v">
                <p:oleObj name="Equation" r:id="rId8" imgW="596880" imgH="253800" progId="Equation.DSMT4">
                  <p:embed/>
                </p:oleObj>
              </mc:Choice>
              <mc:Fallback>
                <p:oleObj name="Equation" r:id="rId8" imgW="596880" imgH="253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98290" y="1671084"/>
                        <a:ext cx="979488"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6310" name="Object 6"/>
          <p:cNvGraphicFramePr>
            <a:graphicFrameLocks noChangeAspect="1"/>
          </p:cNvGraphicFramePr>
          <p:nvPr/>
        </p:nvGraphicFramePr>
        <p:xfrm>
          <a:off x="1578639" y="2050169"/>
          <a:ext cx="227012" cy="268287"/>
        </p:xfrm>
        <a:graphic>
          <a:graphicData uri="http://schemas.openxmlformats.org/presentationml/2006/ole">
            <mc:AlternateContent xmlns:mc="http://schemas.openxmlformats.org/markup-compatibility/2006">
              <mc:Choice xmlns:v="urn:schemas-microsoft-com:vml" Requires="v">
                <p:oleObj name="Equation" r:id="rId10" imgW="139680" imgH="164880" progId="Equation.DSMT4">
                  <p:embed/>
                </p:oleObj>
              </mc:Choice>
              <mc:Fallback>
                <p:oleObj name="Equation" r:id="rId10" imgW="139680" imgH="16488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78639" y="2050169"/>
                        <a:ext cx="227012"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6311" name="Object 7"/>
          <p:cNvGraphicFramePr>
            <a:graphicFrameLocks noChangeAspect="1"/>
          </p:cNvGraphicFramePr>
          <p:nvPr/>
        </p:nvGraphicFramePr>
        <p:xfrm>
          <a:off x="4943490" y="1940610"/>
          <a:ext cx="687387" cy="417513"/>
        </p:xfrm>
        <a:graphic>
          <a:graphicData uri="http://schemas.openxmlformats.org/presentationml/2006/ole">
            <mc:AlternateContent xmlns:mc="http://schemas.openxmlformats.org/markup-compatibility/2006">
              <mc:Choice xmlns:v="urn:schemas-microsoft-com:vml" Requires="v">
                <p:oleObj name="Equation" r:id="rId12" imgW="419040" imgH="253800" progId="Equation.DSMT4">
                  <p:embed/>
                </p:oleObj>
              </mc:Choice>
              <mc:Fallback>
                <p:oleObj name="Equation" r:id="rId12" imgW="419040" imgH="25380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43490" y="1940610"/>
                        <a:ext cx="687387"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6312" name="Object 8"/>
          <p:cNvGraphicFramePr>
            <a:graphicFrameLocks noChangeAspect="1"/>
          </p:cNvGraphicFramePr>
          <p:nvPr/>
        </p:nvGraphicFramePr>
        <p:xfrm>
          <a:off x="3999081" y="2230068"/>
          <a:ext cx="644525" cy="415925"/>
        </p:xfrm>
        <a:graphic>
          <a:graphicData uri="http://schemas.openxmlformats.org/presentationml/2006/ole">
            <mc:AlternateContent xmlns:mc="http://schemas.openxmlformats.org/markup-compatibility/2006">
              <mc:Choice xmlns:v="urn:schemas-microsoft-com:vml" Requires="v">
                <p:oleObj name="Equation" r:id="rId14" imgW="393480" imgH="253800" progId="Equation.DSMT4">
                  <p:embed/>
                </p:oleObj>
              </mc:Choice>
              <mc:Fallback>
                <p:oleObj name="Equation" r:id="rId14" imgW="393480" imgH="25380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99081" y="2230068"/>
                        <a:ext cx="644525"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6313" name="Object 9"/>
          <p:cNvGraphicFramePr>
            <a:graphicFrameLocks noChangeAspect="1"/>
          </p:cNvGraphicFramePr>
          <p:nvPr/>
        </p:nvGraphicFramePr>
        <p:xfrm>
          <a:off x="6434163" y="2318268"/>
          <a:ext cx="227012" cy="268287"/>
        </p:xfrm>
        <a:graphic>
          <a:graphicData uri="http://schemas.openxmlformats.org/presentationml/2006/ole">
            <mc:AlternateContent xmlns:mc="http://schemas.openxmlformats.org/markup-compatibility/2006">
              <mc:Choice xmlns:v="urn:schemas-microsoft-com:vml" Requires="v">
                <p:oleObj name="Equation" r:id="rId16" imgW="139680" imgH="164880" progId="Equation.DSMT4">
                  <p:embed/>
                </p:oleObj>
              </mc:Choice>
              <mc:Fallback>
                <p:oleObj name="Equation" r:id="rId16" imgW="139680" imgH="164880" progId="Equation.DSMT4">
                  <p:embed/>
                  <p:pic>
                    <p:nvPicPr>
                      <p:cNvPr id="0"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434163" y="2318268"/>
                        <a:ext cx="227012"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6314" name="Object 10"/>
          <p:cNvGraphicFramePr>
            <a:graphicFrameLocks noChangeAspect="1"/>
          </p:cNvGraphicFramePr>
          <p:nvPr/>
        </p:nvGraphicFramePr>
        <p:xfrm>
          <a:off x="7110103" y="2221425"/>
          <a:ext cx="644525" cy="415925"/>
        </p:xfrm>
        <a:graphic>
          <a:graphicData uri="http://schemas.openxmlformats.org/presentationml/2006/ole">
            <mc:AlternateContent xmlns:mc="http://schemas.openxmlformats.org/markup-compatibility/2006">
              <mc:Choice xmlns:v="urn:schemas-microsoft-com:vml" Requires="v">
                <p:oleObj name="Equation" r:id="rId18" imgW="393480" imgH="253800" progId="Equation.DSMT4">
                  <p:embed/>
                </p:oleObj>
              </mc:Choice>
              <mc:Fallback>
                <p:oleObj name="Equation" r:id="rId18" imgW="393480" imgH="253800" progId="Equation.DSMT4">
                  <p:embed/>
                  <p:pic>
                    <p:nvPicPr>
                      <p:cNvPr id="0" name="Picture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110103" y="2221425"/>
                        <a:ext cx="644525"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6315" name="Object 11"/>
          <p:cNvGraphicFramePr>
            <a:graphicFrameLocks noChangeAspect="1"/>
          </p:cNvGraphicFramePr>
          <p:nvPr/>
        </p:nvGraphicFramePr>
        <p:xfrm>
          <a:off x="3211501" y="2541399"/>
          <a:ext cx="557213" cy="330200"/>
        </p:xfrm>
        <a:graphic>
          <a:graphicData uri="http://schemas.openxmlformats.org/presentationml/2006/ole">
            <mc:AlternateContent xmlns:mc="http://schemas.openxmlformats.org/markup-compatibility/2006">
              <mc:Choice xmlns:v="urn:schemas-microsoft-com:vml" Requires="v">
                <p:oleObj name="Equation" r:id="rId20" imgW="342720" imgH="203040" progId="Equation.DSMT4">
                  <p:embed/>
                </p:oleObj>
              </mc:Choice>
              <mc:Fallback>
                <p:oleObj name="Equation" r:id="rId20" imgW="342720" imgH="203040" progId="Equation.DSMT4">
                  <p:embed/>
                  <p:pic>
                    <p:nvPicPr>
                      <p:cNvPr id="0" name="Picture 1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211501" y="2541399"/>
                        <a:ext cx="557213"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6316" name="Object 12"/>
          <p:cNvGraphicFramePr>
            <a:graphicFrameLocks noChangeAspect="1"/>
          </p:cNvGraphicFramePr>
          <p:nvPr/>
        </p:nvGraphicFramePr>
        <p:xfrm>
          <a:off x="2876550" y="2844792"/>
          <a:ext cx="3390900" cy="457200"/>
        </p:xfrm>
        <a:graphic>
          <a:graphicData uri="http://schemas.openxmlformats.org/presentationml/2006/ole">
            <mc:AlternateContent xmlns:mc="http://schemas.openxmlformats.org/markup-compatibility/2006">
              <mc:Choice xmlns:v="urn:schemas-microsoft-com:vml" Requires="v">
                <p:oleObj name="Equation" r:id="rId22" imgW="2070000" imgH="279360" progId="Equation.DSMT4">
                  <p:embed/>
                </p:oleObj>
              </mc:Choice>
              <mc:Fallback>
                <p:oleObj name="Equation" r:id="rId22" imgW="2070000" imgH="279360" progId="Equation.DSMT4">
                  <p:embed/>
                  <p:pic>
                    <p:nvPicPr>
                      <p:cNvPr id="0" name="Picture 1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876550" y="2844792"/>
                        <a:ext cx="3390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6317" name="Object 13"/>
          <p:cNvGraphicFramePr>
            <a:graphicFrameLocks noChangeAspect="1"/>
          </p:cNvGraphicFramePr>
          <p:nvPr/>
        </p:nvGraphicFramePr>
        <p:xfrm>
          <a:off x="5055850" y="3255078"/>
          <a:ext cx="625475" cy="417513"/>
        </p:xfrm>
        <a:graphic>
          <a:graphicData uri="http://schemas.openxmlformats.org/presentationml/2006/ole">
            <mc:AlternateContent xmlns:mc="http://schemas.openxmlformats.org/markup-compatibility/2006">
              <mc:Choice xmlns:v="urn:schemas-microsoft-com:vml" Requires="v">
                <p:oleObj name="Equation" r:id="rId24" imgW="380880" imgH="253800" progId="Equation.DSMT4">
                  <p:embed/>
                </p:oleObj>
              </mc:Choice>
              <mc:Fallback>
                <p:oleObj name="Equation" r:id="rId24" imgW="380880" imgH="253800" progId="Equation.DSMT4">
                  <p:embed/>
                  <p:pic>
                    <p:nvPicPr>
                      <p:cNvPr id="0" name="Picture 1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055850" y="3255078"/>
                        <a:ext cx="625475"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6318" name="Object 14"/>
          <p:cNvGraphicFramePr>
            <a:graphicFrameLocks noChangeAspect="1"/>
          </p:cNvGraphicFramePr>
          <p:nvPr/>
        </p:nvGraphicFramePr>
        <p:xfrm>
          <a:off x="2225474" y="4044429"/>
          <a:ext cx="582613" cy="415925"/>
        </p:xfrm>
        <a:graphic>
          <a:graphicData uri="http://schemas.openxmlformats.org/presentationml/2006/ole">
            <mc:AlternateContent xmlns:mc="http://schemas.openxmlformats.org/markup-compatibility/2006">
              <mc:Choice xmlns:v="urn:schemas-microsoft-com:vml" Requires="v">
                <p:oleObj name="Equation" r:id="rId26" imgW="355320" imgH="253800" progId="Equation.DSMT4">
                  <p:embed/>
                </p:oleObj>
              </mc:Choice>
              <mc:Fallback>
                <p:oleObj name="Equation" r:id="rId26" imgW="355320" imgH="253800" progId="Equation.DSMT4">
                  <p:embed/>
                  <p:pic>
                    <p:nvPicPr>
                      <p:cNvPr id="0" name="Picture 14"/>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225474" y="4044429"/>
                        <a:ext cx="582613"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6319" name="Object 15"/>
          <p:cNvGraphicFramePr>
            <a:graphicFrameLocks noChangeAspect="1"/>
          </p:cNvGraphicFramePr>
          <p:nvPr/>
        </p:nvGraphicFramePr>
        <p:xfrm>
          <a:off x="6414828" y="4049713"/>
          <a:ext cx="269875" cy="374650"/>
        </p:xfrm>
        <a:graphic>
          <a:graphicData uri="http://schemas.openxmlformats.org/presentationml/2006/ole">
            <mc:AlternateContent xmlns:mc="http://schemas.openxmlformats.org/markup-compatibility/2006">
              <mc:Choice xmlns:v="urn:schemas-microsoft-com:vml" Requires="v">
                <p:oleObj name="Equation" r:id="rId28" imgW="164880" imgH="228600" progId="Equation.DSMT4">
                  <p:embed/>
                </p:oleObj>
              </mc:Choice>
              <mc:Fallback>
                <p:oleObj name="Equation" r:id="rId28" imgW="164880" imgH="228600" progId="Equation.DSMT4">
                  <p:embed/>
                  <p:pic>
                    <p:nvPicPr>
                      <p:cNvPr id="0" name="Picture 15"/>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414828" y="4049713"/>
                        <a:ext cx="269875"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6320" name="Object 16"/>
          <p:cNvGraphicFramePr>
            <a:graphicFrameLocks noChangeAspect="1"/>
          </p:cNvGraphicFramePr>
          <p:nvPr/>
        </p:nvGraphicFramePr>
        <p:xfrm>
          <a:off x="3821290" y="4277431"/>
          <a:ext cx="871538" cy="455613"/>
        </p:xfrm>
        <a:graphic>
          <a:graphicData uri="http://schemas.openxmlformats.org/presentationml/2006/ole">
            <mc:AlternateContent xmlns:mc="http://schemas.openxmlformats.org/markup-compatibility/2006">
              <mc:Choice xmlns:v="urn:schemas-microsoft-com:vml" Requires="v">
                <p:oleObj name="Equation" r:id="rId30" imgW="533160" imgH="279360" progId="Equation.DSMT4">
                  <p:embed/>
                </p:oleObj>
              </mc:Choice>
              <mc:Fallback>
                <p:oleObj name="Equation" r:id="rId30" imgW="533160" imgH="279360" progId="Equation.DSMT4">
                  <p:embed/>
                  <p:pic>
                    <p:nvPicPr>
                      <p:cNvPr id="0" name="Picture 16"/>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821290" y="4277431"/>
                        <a:ext cx="87153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6321" name="Object 17"/>
          <p:cNvGraphicFramePr>
            <a:graphicFrameLocks noChangeAspect="1"/>
          </p:cNvGraphicFramePr>
          <p:nvPr/>
        </p:nvGraphicFramePr>
        <p:xfrm>
          <a:off x="3174207" y="4779981"/>
          <a:ext cx="2795587" cy="417513"/>
        </p:xfrm>
        <a:graphic>
          <a:graphicData uri="http://schemas.openxmlformats.org/presentationml/2006/ole">
            <mc:AlternateContent xmlns:mc="http://schemas.openxmlformats.org/markup-compatibility/2006">
              <mc:Choice xmlns:v="urn:schemas-microsoft-com:vml" Requires="v">
                <p:oleObj name="Equation" r:id="rId32" imgW="1701720" imgH="253800" progId="Equation.DSMT4">
                  <p:embed/>
                </p:oleObj>
              </mc:Choice>
              <mc:Fallback>
                <p:oleObj name="Equation" r:id="rId32" imgW="1701720" imgH="253800" progId="Equation.DSMT4">
                  <p:embed/>
                  <p:pic>
                    <p:nvPicPr>
                      <p:cNvPr id="0" name="Picture 17"/>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174207" y="4779981"/>
                        <a:ext cx="2795587"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 Τίτλος"/>
          <p:cNvSpPr>
            <a:spLocks noGrp="1"/>
          </p:cNvSpPr>
          <p:nvPr>
            <p:ph type="title"/>
          </p:nvPr>
        </p:nvSpPr>
        <p:spPr>
          <a:xfrm>
            <a:off x="457200" y="273050"/>
            <a:ext cx="3494079" cy="1162050"/>
          </a:xfrm>
        </p:spPr>
        <p:txBody>
          <a:bodyPr anchor="t" anchorCtr="0"/>
          <a:lstStyle/>
          <a:p>
            <a:r>
              <a:rPr lang="el-GR" dirty="0"/>
              <a:t>Γενική επαναληπτική μέθοδος</a:t>
            </a:r>
          </a:p>
        </p:txBody>
      </p:sp>
      <p:sp>
        <p:nvSpPr>
          <p:cNvPr id="12" name="11 - Θέση κειμένου"/>
          <p:cNvSpPr>
            <a:spLocks noGrp="1"/>
          </p:cNvSpPr>
          <p:nvPr>
            <p:ph type="body" sz="half" idx="2"/>
          </p:nvPr>
        </p:nvSpPr>
        <p:spPr>
          <a:xfrm>
            <a:off x="457199" y="1128681"/>
            <a:ext cx="4589469" cy="5038793"/>
          </a:xfrm>
        </p:spPr>
        <p:txBody>
          <a:bodyPr/>
          <a:lstStyle/>
          <a:p>
            <a:pPr>
              <a:spcBef>
                <a:spcPts val="0"/>
              </a:spcBef>
              <a:buFont typeface="Wingdings" pitchFamily="2" charset="2"/>
              <a:buChar char="Ø"/>
            </a:pPr>
            <a:r>
              <a:rPr lang="el-GR" sz="1600" dirty="0"/>
              <a:t>   Το σταθερό σημείο της συνάρτηση           δίνεται από την τετμημένη του σημείου τομής της συνάρτησης             με τη διαγώνιο </a:t>
            </a:r>
          </a:p>
          <a:p>
            <a:pPr>
              <a:spcBef>
                <a:spcPts val="1200"/>
              </a:spcBef>
              <a:buFont typeface="Wingdings" pitchFamily="2" charset="2"/>
              <a:buChar char="Ø"/>
            </a:pPr>
            <a:r>
              <a:rPr lang="el-GR" sz="1600" dirty="0"/>
              <a:t>   Ξεκινώντας στο σχήμα (</a:t>
            </a:r>
            <a:r>
              <a:rPr lang="en-US" sz="1600" dirty="0"/>
              <a:t>a) </a:t>
            </a:r>
            <a:r>
              <a:rPr lang="el-GR" sz="1600" dirty="0"/>
              <a:t>με την αρχική συνθήκη         </a:t>
            </a:r>
            <a:r>
              <a:rPr lang="el-GR" sz="1600" dirty="0">
                <a:solidFill>
                  <a:schemeClr val="bg1"/>
                </a:solidFill>
              </a:rPr>
              <a:t>.. </a:t>
            </a:r>
            <a:r>
              <a:rPr lang="el-GR" sz="1600" dirty="0"/>
              <a:t>    προσδιορίζουμε το σημείο                       πάνω στο γράφημα της </a:t>
            </a:r>
            <a:endParaRPr lang="en-US" sz="1600" dirty="0"/>
          </a:p>
          <a:p>
            <a:pPr>
              <a:spcBef>
                <a:spcPts val="1200"/>
              </a:spcBef>
              <a:buFont typeface="Wingdings" pitchFamily="2" charset="2"/>
              <a:buChar char="Ø"/>
            </a:pPr>
            <a:r>
              <a:rPr lang="el-GR" sz="1600" dirty="0"/>
              <a:t>   Σύμφωνα με τη γενική επαναληπτική μέθοδο, η επόμενη προσέγγιση       δίνεται από την           Επομένως, ισχύει ότι </a:t>
            </a:r>
          </a:p>
          <a:p>
            <a:pPr>
              <a:spcBef>
                <a:spcPts val="1200"/>
              </a:spcBef>
              <a:buFont typeface="Wingdings" pitchFamily="2" charset="2"/>
              <a:buChar char="Ø"/>
            </a:pPr>
            <a:r>
              <a:rPr lang="el-GR" sz="1600" dirty="0"/>
              <a:t>   Για τον προσδιορισμό του σημείου      φέρνουμε γραμμή παράλληλη με τον άξονα των      και η τετμημένη του σημείου τομής της γραμμής αυτής με τη διαγώνιο προσδιορίζει το</a:t>
            </a:r>
          </a:p>
          <a:p>
            <a:pPr>
              <a:spcBef>
                <a:spcPts val="1200"/>
              </a:spcBef>
              <a:buFont typeface="Wingdings" pitchFamily="2" charset="2"/>
              <a:buChar char="Ø"/>
            </a:pPr>
            <a:r>
              <a:rPr lang="el-GR" sz="1600" dirty="0"/>
              <a:t>   Συνεχίζουμε τη διαδικασία αυτή μέχρι να βρούμε ένα        για το οποίο να ισχύει </a:t>
            </a:r>
          </a:p>
          <a:p>
            <a:pPr>
              <a:spcBef>
                <a:spcPts val="1200"/>
              </a:spcBef>
              <a:buFont typeface="Wingdings" pitchFamily="2" charset="2"/>
              <a:buChar char="Ø"/>
            </a:pPr>
            <a:r>
              <a:rPr lang="el-GR" sz="1600" dirty="0"/>
              <a:t>   Στο σχήμα (</a:t>
            </a:r>
            <a:r>
              <a:rPr lang="en-US" sz="1600" dirty="0"/>
              <a:t>b) </a:t>
            </a:r>
            <a:r>
              <a:rPr lang="el-GR" sz="1600" dirty="0"/>
              <a:t>φαίνεται ότι η ίδια διαδικασία συγκλίνει κατά διαφορετικό τρόπο.</a:t>
            </a:r>
          </a:p>
          <a:p>
            <a:pPr>
              <a:spcBef>
                <a:spcPts val="1000"/>
              </a:spcBef>
            </a:pPr>
            <a:endParaRPr lang="el-GR" dirty="0"/>
          </a:p>
        </p:txBody>
      </p:sp>
      <p:graphicFrame>
        <p:nvGraphicFramePr>
          <p:cNvPr id="228358" name="Object 6"/>
          <p:cNvGraphicFramePr>
            <a:graphicFrameLocks noChangeAspect="1"/>
          </p:cNvGraphicFramePr>
          <p:nvPr>
            <p:extLst>
              <p:ext uri="{D42A27DB-BD31-4B8C-83A1-F6EECF244321}">
                <p14:modId xmlns:p14="http://schemas.microsoft.com/office/powerpoint/2010/main" val="3394246623"/>
              </p:ext>
            </p:extLst>
          </p:nvPr>
        </p:nvGraphicFramePr>
        <p:xfrm>
          <a:off x="3762222" y="1153905"/>
          <a:ext cx="463550" cy="330200"/>
        </p:xfrm>
        <a:graphic>
          <a:graphicData uri="http://schemas.openxmlformats.org/presentationml/2006/ole">
            <mc:AlternateContent xmlns:mc="http://schemas.openxmlformats.org/markup-compatibility/2006">
              <mc:Choice xmlns:v="urn:schemas-microsoft-com:vml" Requires="v">
                <p:oleObj name="Equation" r:id="rId3" imgW="355320" imgH="253800" progId="Equation.DSMT4">
                  <p:embed/>
                </p:oleObj>
              </mc:Choice>
              <mc:Fallback>
                <p:oleObj name="Equation" r:id="rId3" imgW="355320" imgH="253800" progId="Equation.DSMT4">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2222" y="1153905"/>
                        <a:ext cx="46355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8359" name="Object 7"/>
          <p:cNvGraphicFramePr>
            <a:graphicFrameLocks noChangeAspect="1"/>
          </p:cNvGraphicFramePr>
          <p:nvPr/>
        </p:nvGraphicFramePr>
        <p:xfrm>
          <a:off x="1650960" y="1628574"/>
          <a:ext cx="463550" cy="330200"/>
        </p:xfrm>
        <a:graphic>
          <a:graphicData uri="http://schemas.openxmlformats.org/presentationml/2006/ole">
            <mc:AlternateContent xmlns:mc="http://schemas.openxmlformats.org/markup-compatibility/2006">
              <mc:Choice xmlns:v="urn:schemas-microsoft-com:vml" Requires="v">
                <p:oleObj name="Equation" r:id="rId5" imgW="355320" imgH="253800" progId="Equation.DSMT4">
                  <p:embed/>
                </p:oleObj>
              </mc:Choice>
              <mc:Fallback>
                <p:oleObj name="Equation" r:id="rId5" imgW="355320" imgH="253800" progId="Equation.DSMT4">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0960" y="1628574"/>
                        <a:ext cx="46355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8360" name="Object 8"/>
          <p:cNvGraphicFramePr>
            <a:graphicFrameLocks noChangeAspect="1"/>
          </p:cNvGraphicFramePr>
          <p:nvPr/>
        </p:nvGraphicFramePr>
        <p:xfrm>
          <a:off x="3440097" y="1721532"/>
          <a:ext cx="514350" cy="215900"/>
        </p:xfrm>
        <a:graphic>
          <a:graphicData uri="http://schemas.openxmlformats.org/presentationml/2006/ole">
            <mc:AlternateContent xmlns:mc="http://schemas.openxmlformats.org/markup-compatibility/2006">
              <mc:Choice xmlns:v="urn:schemas-microsoft-com:vml" Requires="v">
                <p:oleObj name="Equation" r:id="rId7" imgW="393480" imgH="164880" progId="Equation.DSMT4">
                  <p:embed/>
                </p:oleObj>
              </mc:Choice>
              <mc:Fallback>
                <p:oleObj name="Equation" r:id="rId7" imgW="393480" imgH="164880" progId="Equation.DSMT4">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40097" y="1721532"/>
                        <a:ext cx="5143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8361" name="Object 9"/>
          <p:cNvGraphicFramePr>
            <a:graphicFrameLocks noChangeAspect="1"/>
          </p:cNvGraphicFramePr>
          <p:nvPr/>
        </p:nvGraphicFramePr>
        <p:xfrm>
          <a:off x="546927" y="2260584"/>
          <a:ext cx="280988" cy="296863"/>
        </p:xfrm>
        <a:graphic>
          <a:graphicData uri="http://schemas.openxmlformats.org/presentationml/2006/ole">
            <mc:AlternateContent xmlns:mc="http://schemas.openxmlformats.org/markup-compatibility/2006">
              <mc:Choice xmlns:v="urn:schemas-microsoft-com:vml" Requires="v">
                <p:oleObj name="Equation" r:id="rId9" imgW="215640" imgH="228600" progId="Equation.DSMT4">
                  <p:embed/>
                </p:oleObj>
              </mc:Choice>
              <mc:Fallback>
                <p:oleObj name="Equation" r:id="rId9" imgW="215640" imgH="228600" progId="Equation.DSMT4">
                  <p:embed/>
                  <p:pic>
                    <p:nvPicPr>
                      <p:cNvPr id="0"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6927" y="2260584"/>
                        <a:ext cx="280988" cy="29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8362" name="Object 10"/>
          <p:cNvGraphicFramePr>
            <a:graphicFrameLocks noChangeAspect="1"/>
          </p:cNvGraphicFramePr>
          <p:nvPr/>
        </p:nvGraphicFramePr>
        <p:xfrm>
          <a:off x="3145347" y="2283162"/>
          <a:ext cx="942975" cy="330200"/>
        </p:xfrm>
        <a:graphic>
          <a:graphicData uri="http://schemas.openxmlformats.org/presentationml/2006/ole">
            <mc:AlternateContent xmlns:mc="http://schemas.openxmlformats.org/markup-compatibility/2006">
              <mc:Choice xmlns:v="urn:schemas-microsoft-com:vml" Requires="v">
                <p:oleObj name="Equation" r:id="rId11" imgW="723600" imgH="253800" progId="Equation.DSMT4">
                  <p:embed/>
                </p:oleObj>
              </mc:Choice>
              <mc:Fallback>
                <p:oleObj name="Equation" r:id="rId11" imgW="723600" imgH="253800" progId="Equation.DSMT4">
                  <p:embed/>
                  <p:pic>
                    <p:nvPicPr>
                      <p:cNvPr id="0"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45347" y="2283162"/>
                        <a:ext cx="942975"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8363" name="Object 11"/>
          <p:cNvGraphicFramePr>
            <a:graphicFrameLocks noChangeAspect="1"/>
          </p:cNvGraphicFramePr>
          <p:nvPr/>
        </p:nvGraphicFramePr>
        <p:xfrm>
          <a:off x="1720818" y="2513529"/>
          <a:ext cx="514350" cy="331788"/>
        </p:xfrm>
        <a:graphic>
          <a:graphicData uri="http://schemas.openxmlformats.org/presentationml/2006/ole">
            <mc:AlternateContent xmlns:mc="http://schemas.openxmlformats.org/markup-compatibility/2006">
              <mc:Choice xmlns:v="urn:schemas-microsoft-com:vml" Requires="v">
                <p:oleObj name="Equation" r:id="rId13" imgW="393480" imgH="253800" progId="Equation.DSMT4">
                  <p:embed/>
                </p:oleObj>
              </mc:Choice>
              <mc:Fallback>
                <p:oleObj name="Equation" r:id="rId13" imgW="393480" imgH="253800" progId="Equation.DSMT4">
                  <p:embed/>
                  <p:pic>
                    <p:nvPicPr>
                      <p:cNvPr id="0"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20818" y="2513529"/>
                        <a:ext cx="514350"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8364" name="Object 12"/>
          <p:cNvGraphicFramePr>
            <a:graphicFrameLocks noChangeAspect="1"/>
          </p:cNvGraphicFramePr>
          <p:nvPr/>
        </p:nvGraphicFramePr>
        <p:xfrm>
          <a:off x="2354058" y="3182052"/>
          <a:ext cx="198438" cy="298450"/>
        </p:xfrm>
        <a:graphic>
          <a:graphicData uri="http://schemas.openxmlformats.org/presentationml/2006/ole">
            <mc:AlternateContent xmlns:mc="http://schemas.openxmlformats.org/markup-compatibility/2006">
              <mc:Choice xmlns:v="urn:schemas-microsoft-com:vml" Requires="v">
                <p:oleObj name="Equation" r:id="rId15" imgW="152280" imgH="228600" progId="Equation.DSMT4">
                  <p:embed/>
                </p:oleObj>
              </mc:Choice>
              <mc:Fallback>
                <p:oleObj name="Equation" r:id="rId15" imgW="152280" imgH="228600" progId="Equation.DSMT4">
                  <p:embed/>
                  <p:pic>
                    <p:nvPicPr>
                      <p:cNvPr id="0" name="Picture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54058" y="3182052"/>
                        <a:ext cx="198438"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8365" name="Object 13"/>
          <p:cNvGraphicFramePr>
            <a:graphicFrameLocks noChangeAspect="1"/>
          </p:cNvGraphicFramePr>
          <p:nvPr/>
        </p:nvGraphicFramePr>
        <p:xfrm>
          <a:off x="3951279" y="3159474"/>
          <a:ext cx="942975" cy="330200"/>
        </p:xfrm>
        <a:graphic>
          <a:graphicData uri="http://schemas.openxmlformats.org/presentationml/2006/ole">
            <mc:AlternateContent xmlns:mc="http://schemas.openxmlformats.org/markup-compatibility/2006">
              <mc:Choice xmlns:v="urn:schemas-microsoft-com:vml" Requires="v">
                <p:oleObj name="Equation" r:id="rId17" imgW="723600" imgH="253800" progId="Equation.DSMT4">
                  <p:embed/>
                </p:oleObj>
              </mc:Choice>
              <mc:Fallback>
                <p:oleObj name="Equation" r:id="rId17" imgW="723600" imgH="253800" progId="Equation.DSMT4">
                  <p:embed/>
                  <p:pic>
                    <p:nvPicPr>
                      <p:cNvPr id="0" name="Picture 1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951279" y="3159474"/>
                        <a:ext cx="942975"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8366" name="Object 14"/>
          <p:cNvGraphicFramePr>
            <a:graphicFrameLocks noChangeAspect="1"/>
          </p:cNvGraphicFramePr>
          <p:nvPr/>
        </p:nvGraphicFramePr>
        <p:xfrm>
          <a:off x="2363781" y="3404839"/>
          <a:ext cx="1770063" cy="330200"/>
        </p:xfrm>
        <a:graphic>
          <a:graphicData uri="http://schemas.openxmlformats.org/presentationml/2006/ole">
            <mc:AlternateContent xmlns:mc="http://schemas.openxmlformats.org/markup-compatibility/2006">
              <mc:Choice xmlns:v="urn:schemas-microsoft-com:vml" Requires="v">
                <p:oleObj name="Equation" r:id="rId19" imgW="1358640" imgH="253800" progId="Equation.DSMT4">
                  <p:embed/>
                </p:oleObj>
              </mc:Choice>
              <mc:Fallback>
                <p:oleObj name="Equation" r:id="rId19" imgW="1358640" imgH="253800" progId="Equation.DSMT4">
                  <p:embed/>
                  <p:pic>
                    <p:nvPicPr>
                      <p:cNvPr id="0" name="Picture 1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363781" y="3404839"/>
                        <a:ext cx="1770063"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8367" name="Object 15"/>
          <p:cNvGraphicFramePr>
            <a:graphicFrameLocks noChangeAspect="1"/>
          </p:cNvGraphicFramePr>
          <p:nvPr>
            <p:extLst>
              <p:ext uri="{D42A27DB-BD31-4B8C-83A1-F6EECF244321}">
                <p14:modId xmlns:p14="http://schemas.microsoft.com/office/powerpoint/2010/main" val="2349658666"/>
              </p:ext>
            </p:extLst>
          </p:nvPr>
        </p:nvGraphicFramePr>
        <p:xfrm>
          <a:off x="3729236" y="3816708"/>
          <a:ext cx="266700" cy="300038"/>
        </p:xfrm>
        <a:graphic>
          <a:graphicData uri="http://schemas.openxmlformats.org/presentationml/2006/ole">
            <mc:AlternateContent xmlns:mc="http://schemas.openxmlformats.org/markup-compatibility/2006">
              <mc:Choice xmlns:v="urn:schemas-microsoft-com:vml" Requires="v">
                <p:oleObj name="Equation" r:id="rId21" imgW="203040" imgH="228600" progId="Equation.DSMT4">
                  <p:embed/>
                </p:oleObj>
              </mc:Choice>
              <mc:Fallback>
                <p:oleObj name="Equation" r:id="rId21" imgW="203040" imgH="228600" progId="Equation.DSMT4">
                  <p:embed/>
                  <p:pic>
                    <p:nvPicPr>
                      <p:cNvPr id="0" name="Picture 1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729236" y="3816708"/>
                        <a:ext cx="266700"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8368" name="Object 16"/>
          <p:cNvGraphicFramePr>
            <a:graphicFrameLocks noChangeAspect="1"/>
          </p:cNvGraphicFramePr>
          <p:nvPr/>
        </p:nvGraphicFramePr>
        <p:xfrm>
          <a:off x="3715799" y="4117455"/>
          <a:ext cx="165100" cy="182563"/>
        </p:xfrm>
        <a:graphic>
          <a:graphicData uri="http://schemas.openxmlformats.org/presentationml/2006/ole">
            <mc:AlternateContent xmlns:mc="http://schemas.openxmlformats.org/markup-compatibility/2006">
              <mc:Choice xmlns:v="urn:schemas-microsoft-com:vml" Requires="v">
                <p:oleObj name="Equation" r:id="rId23" imgW="126720" imgH="139680" progId="Equation.DSMT4">
                  <p:embed/>
                </p:oleObj>
              </mc:Choice>
              <mc:Fallback>
                <p:oleObj name="Equation" r:id="rId23" imgW="126720" imgH="139680" progId="Equation.DSMT4">
                  <p:embed/>
                  <p:pic>
                    <p:nvPicPr>
                      <p:cNvPr id="0" name="Picture 16"/>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715799" y="4117455"/>
                        <a:ext cx="1651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8369" name="Object 17"/>
          <p:cNvGraphicFramePr>
            <a:graphicFrameLocks noChangeAspect="1"/>
          </p:cNvGraphicFramePr>
          <p:nvPr/>
        </p:nvGraphicFramePr>
        <p:xfrm>
          <a:off x="2928915" y="4558257"/>
          <a:ext cx="247650" cy="296863"/>
        </p:xfrm>
        <a:graphic>
          <a:graphicData uri="http://schemas.openxmlformats.org/presentationml/2006/ole">
            <mc:AlternateContent xmlns:mc="http://schemas.openxmlformats.org/markup-compatibility/2006">
              <mc:Choice xmlns:v="urn:schemas-microsoft-com:vml" Requires="v">
                <p:oleObj name="Equation" r:id="rId25" imgW="190440" imgH="228600" progId="Equation.DSMT4">
                  <p:embed/>
                </p:oleObj>
              </mc:Choice>
              <mc:Fallback>
                <p:oleObj name="Equation" r:id="rId25" imgW="190440" imgH="228600" progId="Equation.DSMT4">
                  <p:embed/>
                  <p:pic>
                    <p:nvPicPr>
                      <p:cNvPr id="0" name="Picture 17"/>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928915" y="4558257"/>
                        <a:ext cx="247650" cy="29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8370" name="Object 18"/>
          <p:cNvGraphicFramePr>
            <a:graphicFrameLocks noChangeAspect="1"/>
          </p:cNvGraphicFramePr>
          <p:nvPr/>
        </p:nvGraphicFramePr>
        <p:xfrm>
          <a:off x="920700" y="5170335"/>
          <a:ext cx="212725" cy="261938"/>
        </p:xfrm>
        <a:graphic>
          <a:graphicData uri="http://schemas.openxmlformats.org/presentationml/2006/ole">
            <mc:AlternateContent xmlns:mc="http://schemas.openxmlformats.org/markup-compatibility/2006">
              <mc:Choice xmlns:v="urn:schemas-microsoft-com:vml" Requires="v">
                <p:oleObj name="Equation" r:id="rId27" imgW="164880" imgH="203040" progId="Equation.DSMT4">
                  <p:embed/>
                </p:oleObj>
              </mc:Choice>
              <mc:Fallback>
                <p:oleObj name="Equation" r:id="rId27" imgW="164880" imgH="203040" progId="Equation.DSMT4">
                  <p:embed/>
                  <p:pic>
                    <p:nvPicPr>
                      <p:cNvPr id="0" name="Picture 18"/>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920700" y="5170335"/>
                        <a:ext cx="212725"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8371" name="Object 19"/>
          <p:cNvGraphicFramePr>
            <a:graphicFrameLocks noChangeAspect="1"/>
          </p:cNvGraphicFramePr>
          <p:nvPr/>
        </p:nvGraphicFramePr>
        <p:xfrm>
          <a:off x="3111480" y="5153754"/>
          <a:ext cx="974725" cy="363538"/>
        </p:xfrm>
        <a:graphic>
          <a:graphicData uri="http://schemas.openxmlformats.org/presentationml/2006/ole">
            <mc:AlternateContent xmlns:mc="http://schemas.openxmlformats.org/markup-compatibility/2006">
              <mc:Choice xmlns:v="urn:schemas-microsoft-com:vml" Requires="v">
                <p:oleObj name="Equation" r:id="rId29" imgW="749160" imgH="279360" progId="Equation.DSMT4">
                  <p:embed/>
                </p:oleObj>
              </mc:Choice>
              <mc:Fallback>
                <p:oleObj name="Equation" r:id="rId29" imgW="749160" imgH="279360" progId="Equation.DSMT4">
                  <p:embed/>
                  <p:pic>
                    <p:nvPicPr>
                      <p:cNvPr id="0" name="Picture 19"/>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111480" y="5153754"/>
                        <a:ext cx="97472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 name="Picture 1"/>
          <p:cNvPicPr>
            <a:picLocks noChangeAspect="1"/>
          </p:cNvPicPr>
          <p:nvPr/>
        </p:nvPicPr>
        <p:blipFill rotWithShape="1">
          <a:blip r:embed="rId31"/>
          <a:srcRect l="50669" t="7464" r="808" b="2130"/>
          <a:stretch/>
        </p:blipFill>
        <p:spPr>
          <a:xfrm>
            <a:off x="5625694" y="3104964"/>
            <a:ext cx="3276359" cy="3056105"/>
          </a:xfrm>
          <a:prstGeom prst="rect">
            <a:avLst/>
          </a:prstGeom>
        </p:spPr>
      </p:pic>
      <p:pic>
        <p:nvPicPr>
          <p:cNvPr id="21" name="Picture 20"/>
          <p:cNvPicPr>
            <a:picLocks noChangeAspect="1"/>
          </p:cNvPicPr>
          <p:nvPr/>
        </p:nvPicPr>
        <p:blipFill rotWithShape="1">
          <a:blip r:embed="rId31"/>
          <a:srcRect l="1456" t="6785" r="50734" b="3078"/>
          <a:stretch/>
        </p:blipFill>
        <p:spPr>
          <a:xfrm>
            <a:off x="5616116" y="80628"/>
            <a:ext cx="3228216" cy="3047011"/>
          </a:xfrm>
          <a:prstGeom prst="rect">
            <a:avLst/>
          </a:prstGeom>
        </p:spPr>
      </p:pic>
      <p:sp>
        <p:nvSpPr>
          <p:cNvPr id="22" name="TextBox 21"/>
          <p:cNvSpPr txBox="1"/>
          <p:nvPr/>
        </p:nvSpPr>
        <p:spPr>
          <a:xfrm>
            <a:off x="5544108" y="2861245"/>
            <a:ext cx="381789" cy="276999"/>
          </a:xfrm>
          <a:prstGeom prst="rect">
            <a:avLst/>
          </a:prstGeom>
          <a:noFill/>
        </p:spPr>
        <p:txBody>
          <a:bodyPr wrap="square" rtlCol="0">
            <a:spAutoFit/>
          </a:bodyPr>
          <a:lstStyle/>
          <a:p>
            <a:r>
              <a:rPr lang="el-GR" sz="1200" dirty="0"/>
              <a:t>(</a:t>
            </a:r>
            <a:r>
              <a:rPr lang="en-US" sz="1200" dirty="0"/>
              <a:t>a</a:t>
            </a:r>
            <a:r>
              <a:rPr lang="el-GR" sz="1200" dirty="0"/>
              <a:t>)</a:t>
            </a:r>
          </a:p>
        </p:txBody>
      </p:sp>
      <p:sp>
        <p:nvSpPr>
          <p:cNvPr id="23" name="TextBox 22"/>
          <p:cNvSpPr txBox="1"/>
          <p:nvPr/>
        </p:nvSpPr>
        <p:spPr>
          <a:xfrm>
            <a:off x="5544108" y="5927955"/>
            <a:ext cx="381789" cy="276999"/>
          </a:xfrm>
          <a:prstGeom prst="rect">
            <a:avLst/>
          </a:prstGeom>
          <a:noFill/>
        </p:spPr>
        <p:txBody>
          <a:bodyPr wrap="square" rtlCol="0">
            <a:spAutoFit/>
          </a:bodyPr>
          <a:lstStyle/>
          <a:p>
            <a:r>
              <a:rPr lang="el-GR" sz="1200" dirty="0"/>
              <a:t>(</a:t>
            </a:r>
            <a:r>
              <a:rPr lang="en-US" sz="1200" dirty="0"/>
              <a:t>b</a:t>
            </a:r>
            <a:r>
              <a:rPr lang="el-GR" sz="1200" dirty="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Εισαγωγή</a:t>
            </a:r>
          </a:p>
        </p:txBody>
      </p:sp>
      <p:sp>
        <p:nvSpPr>
          <p:cNvPr id="3" name="2 - Θέση περιεχομένου"/>
          <p:cNvSpPr>
            <a:spLocks noGrp="1"/>
          </p:cNvSpPr>
          <p:nvPr>
            <p:ph idx="1"/>
          </p:nvPr>
        </p:nvSpPr>
        <p:spPr>
          <a:xfrm>
            <a:off x="457200" y="1420784"/>
            <a:ext cx="8229600" cy="4748400"/>
          </a:xfrm>
        </p:spPr>
        <p:txBody>
          <a:bodyPr>
            <a:noAutofit/>
          </a:bodyPr>
          <a:lstStyle/>
          <a:p>
            <a:pPr marL="0" indent="0">
              <a:lnSpc>
                <a:spcPct val="120000"/>
              </a:lnSpc>
              <a:spcBef>
                <a:spcPts val="600"/>
              </a:spcBef>
              <a:buNone/>
            </a:pPr>
            <a:r>
              <a:rPr lang="el-GR" sz="2200" dirty="0"/>
              <a:t>Στη συνέχεια θα δοθούν μερικές χρήσιμες έννοιες για την περεταίρω μελέτη του προβλήματος αριθμητικής επίλυσης εξισώσεων.  </a:t>
            </a:r>
          </a:p>
          <a:p>
            <a:pPr>
              <a:lnSpc>
                <a:spcPct val="120000"/>
              </a:lnSpc>
              <a:spcBef>
                <a:spcPts val="1800"/>
              </a:spcBef>
              <a:buNone/>
            </a:pPr>
            <a:r>
              <a:rPr lang="el-GR" sz="2200" b="1" dirty="0"/>
              <a:t>Ορισμός 5.2  </a:t>
            </a:r>
            <a:r>
              <a:rPr lang="el-GR" sz="2200" dirty="0"/>
              <a:t>Ένα πολυώνυμο βαθμού     εκφράζεται ως εξής:</a:t>
            </a:r>
          </a:p>
          <a:p>
            <a:pPr marL="0" indent="0">
              <a:lnSpc>
                <a:spcPct val="120000"/>
              </a:lnSpc>
              <a:spcBef>
                <a:spcPts val="600"/>
              </a:spcBef>
            </a:pPr>
            <a:endParaRPr lang="el-GR" sz="2200" dirty="0"/>
          </a:p>
          <a:p>
            <a:pPr marL="0" indent="0">
              <a:lnSpc>
                <a:spcPct val="120000"/>
              </a:lnSpc>
              <a:spcBef>
                <a:spcPts val="600"/>
              </a:spcBef>
              <a:buNone/>
            </a:pPr>
            <a:r>
              <a:rPr lang="en-US" sz="2200" dirty="0"/>
              <a:t>      </a:t>
            </a:r>
            <a:r>
              <a:rPr lang="el-GR" sz="2200" dirty="0"/>
              <a:t> </a:t>
            </a:r>
            <a:r>
              <a:rPr lang="en-US" sz="2200" dirty="0"/>
              <a:t>                                      </a:t>
            </a:r>
            <a:r>
              <a:rPr lang="el-GR" sz="2200" dirty="0"/>
              <a:t>και     είναι ένας μη αρνητικός ακέραιος.</a:t>
            </a:r>
          </a:p>
          <a:p>
            <a:pPr marL="0" indent="0">
              <a:lnSpc>
                <a:spcPct val="120000"/>
              </a:lnSpc>
              <a:spcBef>
                <a:spcPts val="1800"/>
              </a:spcBef>
              <a:buNone/>
            </a:pPr>
            <a:r>
              <a:rPr lang="el-GR" sz="2200" b="1" dirty="0"/>
              <a:t>Ορισμός 5.3  </a:t>
            </a:r>
            <a:r>
              <a:rPr lang="el-GR" sz="2200" dirty="0"/>
              <a:t>Ένα πολυώνυμο ονομάζεται </a:t>
            </a:r>
            <a:r>
              <a:rPr lang="el-GR" sz="2200" b="1" dirty="0"/>
              <a:t>γραμμικό</a:t>
            </a:r>
            <a:r>
              <a:rPr lang="el-GR" sz="2200" dirty="0"/>
              <a:t>, </a:t>
            </a:r>
            <a:r>
              <a:rPr lang="el-GR" sz="2200" b="1" dirty="0"/>
              <a:t>τετραγωνικό</a:t>
            </a:r>
            <a:r>
              <a:rPr lang="el-GR" sz="2200" dirty="0"/>
              <a:t>,</a:t>
            </a:r>
            <a:r>
              <a:rPr lang="en-US" sz="2200" dirty="0"/>
              <a:t> </a:t>
            </a:r>
            <a:r>
              <a:rPr lang="el-GR" sz="2200" b="1" dirty="0"/>
              <a:t>κυβικό</a:t>
            </a:r>
            <a:r>
              <a:rPr lang="el-GR" sz="2200" dirty="0"/>
              <a:t> ή </a:t>
            </a:r>
            <a:r>
              <a:rPr lang="el-GR" sz="2200" b="1" dirty="0" err="1"/>
              <a:t>τεταρτοστό</a:t>
            </a:r>
            <a:r>
              <a:rPr lang="el-GR" sz="2200" dirty="0"/>
              <a:t> αν ο βαθμός του είναι αντίστοιχα 1, 2, 3 ή 4.   </a:t>
            </a:r>
          </a:p>
        </p:txBody>
      </p:sp>
      <p:graphicFrame>
        <p:nvGraphicFramePr>
          <p:cNvPr id="130049" name="Object 1"/>
          <p:cNvGraphicFramePr>
            <a:graphicFrameLocks noChangeAspect="1"/>
          </p:cNvGraphicFramePr>
          <p:nvPr>
            <p:extLst>
              <p:ext uri="{D42A27DB-BD31-4B8C-83A1-F6EECF244321}">
                <p14:modId xmlns:p14="http://schemas.microsoft.com/office/powerpoint/2010/main" val="283117547"/>
              </p:ext>
            </p:extLst>
          </p:nvPr>
        </p:nvGraphicFramePr>
        <p:xfrm>
          <a:off x="4917876" y="2609543"/>
          <a:ext cx="230188" cy="252413"/>
        </p:xfrm>
        <a:graphic>
          <a:graphicData uri="http://schemas.openxmlformats.org/presentationml/2006/ole">
            <mc:AlternateContent xmlns:mc="http://schemas.openxmlformats.org/markup-compatibility/2006">
              <mc:Choice xmlns:v="urn:schemas-microsoft-com:vml" Requires="v">
                <p:oleObj name="Equation" r:id="rId3" imgW="126720" imgH="139680" progId="Equation.DSMT4">
                  <p:embed/>
                </p:oleObj>
              </mc:Choice>
              <mc:Fallback>
                <p:oleObj name="Equation" r:id="rId3" imgW="126720" imgH="13968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7876" y="2609543"/>
                        <a:ext cx="230188"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mc:Choice xmlns:a14="http://schemas.microsoft.com/office/drawing/2010/main" Requires="a14">
          <p:sp>
            <p:nvSpPr>
              <p:cNvPr id="130050" name="Object 2"/>
              <p:cNvSpPr txBox="1"/>
              <p:nvPr/>
            </p:nvSpPr>
            <p:spPr bwMode="auto">
              <a:xfrm>
                <a:off x="490538" y="3465513"/>
                <a:ext cx="2879725" cy="45720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m:rPr>
                          <m:nor/>
                        </m:rPr>
                        <a:rPr lang="el-GR" i="0">
                          <a:solidFill>
                            <a:srgbClr val="000000"/>
                          </a:solidFill>
                          <a:latin typeface="Cambria Math" panose="02040503050406030204" pitchFamily="18" charset="0"/>
                        </a:rPr>
                        <m:t>όπου</m:t>
                      </m:r>
                      <m:r>
                        <m:rPr>
                          <m:nor/>
                        </m:rPr>
                        <a:rPr lang="el-GR" i="0">
                          <a:solidFill>
                            <a:srgbClr val="000000"/>
                          </a:solidFill>
                          <a:latin typeface="Cambria Math" panose="02040503050406030204" pitchFamily="18" charset="0"/>
                        </a:rPr>
                        <m:t> </m:t>
                      </m:r>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𝑎</m:t>
                          </m:r>
                        </m:e>
                        <m:sub>
                          <m:r>
                            <a:rPr lang="el-GR" i="1">
                              <a:solidFill>
                                <a:srgbClr val="000000"/>
                              </a:solidFill>
                              <a:latin typeface="Cambria Math" panose="02040503050406030204" pitchFamily="18" charset="0"/>
                            </a:rPr>
                            <m:t>𝑖</m:t>
                          </m:r>
                        </m:sub>
                      </m:sSub>
                      <m:r>
                        <a:rPr lang="el-GR" i="1">
                          <a:solidFill>
                            <a:srgbClr val="000000"/>
                          </a:solidFill>
                          <a:latin typeface="Cambria Math" panose="02040503050406030204" pitchFamily="18" charset="0"/>
                        </a:rPr>
                        <m:t>∈</m:t>
                      </m:r>
                      <m:r>
                        <a:rPr lang="el-GR" i="1">
                          <a:solidFill>
                            <a:srgbClr val="000000"/>
                          </a:solidFill>
                          <a:latin typeface="Cambria Math" panose="02040503050406030204" pitchFamily="18" charset="0"/>
                        </a:rPr>
                        <m:t>ℂ</m:t>
                      </m:r>
                      <m:r>
                        <m:rPr>
                          <m:nor/>
                        </m:rPr>
                        <a:rPr lang="el-GR" i="0">
                          <a:solidFill>
                            <a:srgbClr val="000000"/>
                          </a:solidFill>
                          <a:latin typeface="Cambria Math" panose="02040503050406030204" pitchFamily="18" charset="0"/>
                        </a:rPr>
                        <m:t> </m:t>
                      </m:r>
                      <m:r>
                        <m:rPr>
                          <m:nor/>
                        </m:rPr>
                        <a:rPr lang="el-GR" i="0">
                          <a:solidFill>
                            <a:srgbClr val="000000"/>
                          </a:solidFill>
                          <a:latin typeface="Cambria Math" panose="02040503050406030204" pitchFamily="18" charset="0"/>
                        </a:rPr>
                        <m:t>για</m:t>
                      </m:r>
                      <m:r>
                        <m:rPr>
                          <m:nor/>
                        </m:rPr>
                        <a:rPr lang="el-GR" i="0">
                          <a:solidFill>
                            <a:srgbClr val="000000"/>
                          </a:solidFill>
                          <a:latin typeface="Cambria Math" panose="02040503050406030204" pitchFamily="18" charset="0"/>
                        </a:rPr>
                        <m:t> </m:t>
                      </m:r>
                      <m:r>
                        <a:rPr lang="el-GR" i="1">
                          <a:solidFill>
                            <a:srgbClr val="000000"/>
                          </a:solidFill>
                          <a:latin typeface="Cambria Math" panose="02040503050406030204" pitchFamily="18" charset="0"/>
                        </a:rPr>
                        <m:t>𝑖</m:t>
                      </m:r>
                      <m:r>
                        <a:rPr lang="el-GR" i="1">
                          <a:solidFill>
                            <a:srgbClr val="000000"/>
                          </a:solidFill>
                          <a:latin typeface="Cambria Math" panose="02040503050406030204" pitchFamily="18" charset="0"/>
                        </a:rPr>
                        <m:t>=0</m:t>
                      </m:r>
                      <m:d>
                        <m:dPr>
                          <m:ctrlPr>
                            <a:rPr lang="el-GR" i="1">
                              <a:solidFill>
                                <a:srgbClr val="000000"/>
                              </a:solidFill>
                              <a:latin typeface="Cambria Math" panose="02040503050406030204" pitchFamily="18" charset="0"/>
                            </a:rPr>
                          </m:ctrlPr>
                        </m:dPr>
                        <m:e>
                          <m:r>
                            <a:rPr lang="el-GR" i="1">
                              <a:solidFill>
                                <a:srgbClr val="000000"/>
                              </a:solidFill>
                              <a:latin typeface="Cambria Math" panose="02040503050406030204" pitchFamily="18" charset="0"/>
                            </a:rPr>
                            <m:t>1</m:t>
                          </m:r>
                        </m:e>
                      </m:d>
                      <m:r>
                        <a:rPr lang="el-GR" i="1">
                          <a:solidFill>
                            <a:srgbClr val="000000"/>
                          </a:solidFill>
                          <a:latin typeface="Cambria Math" panose="02040503050406030204" pitchFamily="18" charset="0"/>
                        </a:rPr>
                        <m:t>𝑛</m:t>
                      </m:r>
                    </m:oMath>
                  </m:oMathPara>
                </a14:m>
                <a:endParaRPr lang="el-GR" dirty="0"/>
              </a:p>
            </p:txBody>
          </p:sp>
        </mc:Choice>
        <mc:Fallback>
          <p:sp>
            <p:nvSpPr>
              <p:cNvPr id="130050" name="Object 2"/>
              <p:cNvSpPr txBox="1">
                <a:spLocks noRot="1" noChangeAspect="1" noMove="1" noResize="1" noEditPoints="1" noAdjustHandles="1" noChangeArrowheads="1" noChangeShapeType="1" noTextEdit="1"/>
              </p:cNvSpPr>
              <p:nvPr/>
            </p:nvSpPr>
            <p:spPr bwMode="auto">
              <a:xfrm>
                <a:off x="490538" y="3465513"/>
                <a:ext cx="2879725" cy="457200"/>
              </a:xfrm>
              <a:prstGeom prst="rect">
                <a:avLst/>
              </a:prstGeom>
              <a:blipFill>
                <a:blip r:embed="rId5"/>
                <a:stretch>
                  <a:fillRect/>
                </a:stretch>
              </a:blipFill>
              <a:ln>
                <a:noFill/>
              </a:ln>
              <a:effectLst/>
            </p:spPr>
            <p:txBody>
              <a:bodyPr/>
              <a:lstStyle/>
              <a:p>
                <a:r>
                  <a:rPr lang="el-GR">
                    <a:noFill/>
                  </a:rPr>
                  <a:t> </a:t>
                </a:r>
              </a:p>
            </p:txBody>
          </p:sp>
        </mc:Fallback>
      </mc:AlternateContent>
      <p:graphicFrame>
        <p:nvGraphicFramePr>
          <p:cNvPr id="130052" name="Object 4"/>
          <p:cNvGraphicFramePr>
            <a:graphicFrameLocks noChangeAspect="1"/>
          </p:cNvGraphicFramePr>
          <p:nvPr>
            <p:extLst>
              <p:ext uri="{D42A27DB-BD31-4B8C-83A1-F6EECF244321}">
                <p14:modId xmlns:p14="http://schemas.microsoft.com/office/powerpoint/2010/main" val="612710437"/>
              </p:ext>
            </p:extLst>
          </p:nvPr>
        </p:nvGraphicFramePr>
        <p:xfrm>
          <a:off x="3797810" y="3567907"/>
          <a:ext cx="230188" cy="252413"/>
        </p:xfrm>
        <a:graphic>
          <a:graphicData uri="http://schemas.openxmlformats.org/presentationml/2006/ole">
            <mc:AlternateContent xmlns:mc="http://schemas.openxmlformats.org/markup-compatibility/2006">
              <mc:Choice xmlns:v="urn:schemas-microsoft-com:vml" Requires="v">
                <p:oleObj name="Equation" r:id="rId6" imgW="126720" imgH="139680" progId="Equation.DSMT4">
                  <p:embed/>
                </p:oleObj>
              </mc:Choice>
              <mc:Fallback>
                <p:oleObj name="Equation" r:id="rId6" imgW="126720" imgH="1396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97810" y="3567907"/>
                        <a:ext cx="230188"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2"/>
          <p:cNvGraphicFramePr>
            <a:graphicFrameLocks noChangeAspect="1"/>
          </p:cNvGraphicFramePr>
          <p:nvPr>
            <p:extLst>
              <p:ext uri="{D42A27DB-BD31-4B8C-83A1-F6EECF244321}">
                <p14:modId xmlns:p14="http://schemas.microsoft.com/office/powerpoint/2010/main" val="3556978609"/>
              </p:ext>
            </p:extLst>
          </p:nvPr>
        </p:nvGraphicFramePr>
        <p:xfrm>
          <a:off x="2503487" y="2931414"/>
          <a:ext cx="4137025" cy="457200"/>
        </p:xfrm>
        <a:graphic>
          <a:graphicData uri="http://schemas.openxmlformats.org/presentationml/2006/ole">
            <mc:AlternateContent xmlns:mc="http://schemas.openxmlformats.org/markup-compatibility/2006">
              <mc:Choice xmlns:v="urn:schemas-microsoft-com:vml" Requires="v">
                <p:oleObj name="Equation" r:id="rId8" imgW="2298600" imgH="253800" progId="Equation.DSMT4">
                  <p:embed/>
                </p:oleObj>
              </mc:Choice>
              <mc:Fallback>
                <p:oleObj name="Equation" r:id="rId8" imgW="2298600" imgH="253800" progId="Equation.DSMT4">
                  <p:embed/>
                  <p:pic>
                    <p:nvPicPr>
                      <p:cNvPr id="0" name=""/>
                      <p:cNvPicPr>
                        <a:picLocks noChangeAspect="1" noChangeArrowheads="1"/>
                      </p:cNvPicPr>
                      <p:nvPr/>
                    </p:nvPicPr>
                    <p:blipFill>
                      <a:blip r:embed="rId9"/>
                      <a:srcRect/>
                      <a:stretch>
                        <a:fillRect/>
                      </a:stretch>
                    </p:blipFill>
                    <p:spPr bwMode="auto">
                      <a:xfrm>
                        <a:off x="2503487" y="2931414"/>
                        <a:ext cx="4137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dirty="0"/>
              <a:t>Γενική επαναληπτική μέθοδος</a:t>
            </a:r>
          </a:p>
        </p:txBody>
      </p:sp>
      <p:sp>
        <p:nvSpPr>
          <p:cNvPr id="6" name="5 - Θέση περιεχομένου"/>
          <p:cNvSpPr>
            <a:spLocks noGrp="1"/>
          </p:cNvSpPr>
          <p:nvPr>
            <p:ph idx="1"/>
          </p:nvPr>
        </p:nvSpPr>
        <p:spPr/>
        <p:txBody>
          <a:bodyPr>
            <a:normAutofit/>
          </a:bodyPr>
          <a:lstStyle/>
          <a:p>
            <a:pPr marL="0" indent="0">
              <a:buNone/>
            </a:pPr>
            <a:r>
              <a:rPr lang="el-GR" sz="2200" b="1" dirty="0"/>
              <a:t>Αλγόριθμος για την εύρεση ενός προσεγγιστικού σταθερού σημείου της συνάρτησης                   με μία ακρίβεια </a:t>
            </a:r>
          </a:p>
          <a:p>
            <a:pPr>
              <a:spcBef>
                <a:spcPts val="1800"/>
              </a:spcBef>
              <a:buNone/>
            </a:pPr>
            <a:r>
              <a:rPr lang="el-GR" sz="2200" dirty="0"/>
              <a:t>	</a:t>
            </a:r>
            <a:r>
              <a:rPr lang="el-GR" sz="2200" i="1" dirty="0"/>
              <a:t>Είσοδος:</a:t>
            </a:r>
          </a:p>
          <a:p>
            <a:pPr lvl="1"/>
            <a:r>
              <a:rPr lang="el-GR" sz="2200" dirty="0"/>
              <a:t>η συνεχής συνάρτηση</a:t>
            </a:r>
          </a:p>
          <a:p>
            <a:pPr lvl="1"/>
            <a:r>
              <a:rPr lang="el-GR" sz="2200" dirty="0"/>
              <a:t>μία αρχική προσέγγιση </a:t>
            </a:r>
          </a:p>
          <a:p>
            <a:pPr lvl="1"/>
            <a:r>
              <a:rPr lang="el-GR" sz="2200" dirty="0"/>
              <a:t>μία επιθυμητή ακρίβεια αποτελέσματος </a:t>
            </a:r>
          </a:p>
          <a:p>
            <a:pPr lvl="1"/>
            <a:r>
              <a:rPr lang="el-GR" sz="2200" dirty="0"/>
              <a:t>το μέγιστο πλήθος επαναλήψεων </a:t>
            </a:r>
            <a:r>
              <a:rPr lang="el-GR" sz="2200" i="1" dirty="0"/>
              <a:t>ΜΙΤ.</a:t>
            </a:r>
          </a:p>
          <a:p>
            <a:pPr>
              <a:spcBef>
                <a:spcPts val="2400"/>
              </a:spcBef>
              <a:buNone/>
            </a:pPr>
            <a:r>
              <a:rPr lang="el-GR" sz="2200" dirty="0"/>
              <a:t>	</a:t>
            </a:r>
            <a:r>
              <a:rPr lang="el-GR" sz="2200" i="1" dirty="0"/>
              <a:t>Έξοδος:</a:t>
            </a:r>
          </a:p>
          <a:p>
            <a:pPr lvl="1"/>
            <a:r>
              <a:rPr lang="el-GR" sz="2200" dirty="0"/>
              <a:t>η προσεγγιστική τιμή του σταθερού σημείου</a:t>
            </a:r>
          </a:p>
          <a:p>
            <a:pPr lvl="1"/>
            <a:r>
              <a:rPr lang="el-GR" sz="2200" dirty="0"/>
              <a:t>η συναρτησιακή τιμή</a:t>
            </a:r>
          </a:p>
          <a:p>
            <a:pPr lvl="1"/>
            <a:endParaRPr lang="el-GR" sz="2200" dirty="0"/>
          </a:p>
        </p:txBody>
      </p:sp>
      <p:graphicFrame>
        <p:nvGraphicFramePr>
          <p:cNvPr id="229377" name="Object 1"/>
          <p:cNvGraphicFramePr>
            <a:graphicFrameLocks noChangeAspect="1"/>
          </p:cNvGraphicFramePr>
          <p:nvPr/>
        </p:nvGraphicFramePr>
        <p:xfrm>
          <a:off x="2512646" y="1771980"/>
          <a:ext cx="1050925" cy="457200"/>
        </p:xfrm>
        <a:graphic>
          <a:graphicData uri="http://schemas.openxmlformats.org/presentationml/2006/ole">
            <mc:AlternateContent xmlns:mc="http://schemas.openxmlformats.org/markup-compatibility/2006">
              <mc:Choice xmlns:v="urn:schemas-microsoft-com:vml" Requires="v">
                <p:oleObj name="Equation" r:id="rId3" imgW="583920" imgH="253800" progId="Equation.DSMT4">
                  <p:embed/>
                </p:oleObj>
              </mc:Choice>
              <mc:Fallback>
                <p:oleObj name="Equation" r:id="rId3" imgW="583920" imgH="2538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2646" y="1771980"/>
                        <a:ext cx="1050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9378" name="Object 2"/>
          <p:cNvGraphicFramePr>
            <a:graphicFrameLocks noChangeAspect="1"/>
          </p:cNvGraphicFramePr>
          <p:nvPr/>
        </p:nvGraphicFramePr>
        <p:xfrm>
          <a:off x="5557851" y="1867584"/>
          <a:ext cx="273050" cy="250825"/>
        </p:xfrm>
        <a:graphic>
          <a:graphicData uri="http://schemas.openxmlformats.org/presentationml/2006/ole">
            <mc:AlternateContent xmlns:mc="http://schemas.openxmlformats.org/markup-compatibility/2006">
              <mc:Choice xmlns:v="urn:schemas-microsoft-com:vml" Requires="v">
                <p:oleObj name="Equation" r:id="rId5" imgW="152280" imgH="139680" progId="Equation.DSMT4">
                  <p:embed/>
                </p:oleObj>
              </mc:Choice>
              <mc:Fallback>
                <p:oleObj name="Equation" r:id="rId5" imgW="152280" imgH="13968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7851" y="1867584"/>
                        <a:ext cx="273050"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9379" name="Object 3"/>
          <p:cNvGraphicFramePr>
            <a:graphicFrameLocks noChangeAspect="1"/>
          </p:cNvGraphicFramePr>
          <p:nvPr/>
        </p:nvGraphicFramePr>
        <p:xfrm>
          <a:off x="3841740" y="2814276"/>
          <a:ext cx="320675" cy="298450"/>
        </p:xfrm>
        <a:graphic>
          <a:graphicData uri="http://schemas.openxmlformats.org/presentationml/2006/ole">
            <mc:AlternateContent xmlns:mc="http://schemas.openxmlformats.org/markup-compatibility/2006">
              <mc:Choice xmlns:v="urn:schemas-microsoft-com:vml" Requires="v">
                <p:oleObj name="Equation" r:id="rId7" imgW="177480" imgH="164880" progId="Equation.DSMT4">
                  <p:embed/>
                </p:oleObj>
              </mc:Choice>
              <mc:Fallback>
                <p:oleObj name="Equation" r:id="rId7" imgW="177480" imgH="16488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41740" y="2814276"/>
                        <a:ext cx="320675"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9380" name="Object 4"/>
          <p:cNvGraphicFramePr>
            <a:graphicFrameLocks noChangeAspect="1"/>
          </p:cNvGraphicFramePr>
          <p:nvPr/>
        </p:nvGraphicFramePr>
        <p:xfrm>
          <a:off x="3951279" y="3159474"/>
          <a:ext cx="388938" cy="411163"/>
        </p:xfrm>
        <a:graphic>
          <a:graphicData uri="http://schemas.openxmlformats.org/presentationml/2006/ole">
            <mc:AlternateContent xmlns:mc="http://schemas.openxmlformats.org/markup-compatibility/2006">
              <mc:Choice xmlns:v="urn:schemas-microsoft-com:vml" Requires="v">
                <p:oleObj name="Equation" r:id="rId9" imgW="215640" imgH="228600" progId="Equation.DSMT4">
                  <p:embed/>
                </p:oleObj>
              </mc:Choice>
              <mc:Fallback>
                <p:oleObj name="Equation" r:id="rId9" imgW="215640" imgH="22860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51279" y="3159474"/>
                        <a:ext cx="388938"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9381" name="Object 5"/>
          <p:cNvGraphicFramePr>
            <a:graphicFrameLocks noChangeAspect="1"/>
          </p:cNvGraphicFramePr>
          <p:nvPr/>
        </p:nvGraphicFramePr>
        <p:xfrm>
          <a:off x="5934270" y="3642786"/>
          <a:ext cx="295275" cy="273050"/>
        </p:xfrm>
        <a:graphic>
          <a:graphicData uri="http://schemas.openxmlformats.org/presentationml/2006/ole">
            <mc:AlternateContent xmlns:mc="http://schemas.openxmlformats.org/markup-compatibility/2006">
              <mc:Choice xmlns:v="urn:schemas-microsoft-com:vml" Requires="v">
                <p:oleObj name="Equation" r:id="rId11" imgW="164880" imgH="152280" progId="Equation.DSMT4">
                  <p:embed/>
                </p:oleObj>
              </mc:Choice>
              <mc:Fallback>
                <p:oleObj name="Equation" r:id="rId11" imgW="164880" imgH="152280" progId="Equation.DSMT4">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34270" y="3642786"/>
                        <a:ext cx="295275"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9383" name="Object 7"/>
          <p:cNvGraphicFramePr>
            <a:graphicFrameLocks noChangeAspect="1"/>
          </p:cNvGraphicFramePr>
          <p:nvPr/>
        </p:nvGraphicFramePr>
        <p:xfrm>
          <a:off x="6431517" y="5005056"/>
          <a:ext cx="409575" cy="409575"/>
        </p:xfrm>
        <a:graphic>
          <a:graphicData uri="http://schemas.openxmlformats.org/presentationml/2006/ole">
            <mc:AlternateContent xmlns:mc="http://schemas.openxmlformats.org/markup-compatibility/2006">
              <mc:Choice xmlns:v="urn:schemas-microsoft-com:vml" Requires="v">
                <p:oleObj name="Equation" r:id="rId13" imgW="228600" imgH="228600" progId="Equation.DSMT4">
                  <p:embed/>
                </p:oleObj>
              </mc:Choice>
              <mc:Fallback>
                <p:oleObj name="Equation" r:id="rId13" imgW="228600" imgH="22860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31517" y="5005056"/>
                        <a:ext cx="4095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9384" name="Object 8"/>
          <p:cNvGraphicFramePr>
            <a:graphicFrameLocks noChangeAspect="1"/>
          </p:cNvGraphicFramePr>
          <p:nvPr/>
        </p:nvGraphicFramePr>
        <p:xfrm>
          <a:off x="3748087" y="5375478"/>
          <a:ext cx="823913" cy="458788"/>
        </p:xfrm>
        <a:graphic>
          <a:graphicData uri="http://schemas.openxmlformats.org/presentationml/2006/ole">
            <mc:AlternateContent xmlns:mc="http://schemas.openxmlformats.org/markup-compatibility/2006">
              <mc:Choice xmlns:v="urn:schemas-microsoft-com:vml" Requires="v">
                <p:oleObj name="Equation" r:id="rId15" imgW="457200" imgH="253800" progId="Equation.DSMT4">
                  <p:embed/>
                </p:oleObj>
              </mc:Choice>
              <mc:Fallback>
                <p:oleObj name="Equation" r:id="rId15" imgW="457200" imgH="25380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48087" y="5375478"/>
                        <a:ext cx="823913"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Γενική επαναληπτική μέθοδος</a:t>
            </a:r>
          </a:p>
        </p:txBody>
      </p:sp>
      <p:sp>
        <p:nvSpPr>
          <p:cNvPr id="3" name="2 - Θέση περιεχομένου"/>
          <p:cNvSpPr>
            <a:spLocks noGrp="1"/>
          </p:cNvSpPr>
          <p:nvPr>
            <p:ph idx="1"/>
          </p:nvPr>
        </p:nvSpPr>
        <p:spPr/>
        <p:txBody>
          <a:bodyPr>
            <a:normAutofit/>
          </a:bodyPr>
          <a:lstStyle/>
          <a:p>
            <a:pPr>
              <a:buNone/>
            </a:pPr>
            <a:r>
              <a:rPr lang="el-GR" sz="2200" b="1" dirty="0"/>
              <a:t>Αλγόριθμος</a:t>
            </a:r>
          </a:p>
          <a:p>
            <a:pPr>
              <a:spcBef>
                <a:spcPts val="1800"/>
              </a:spcBef>
              <a:buNone/>
            </a:pPr>
            <a:r>
              <a:rPr lang="el-GR" sz="2200" dirty="0"/>
              <a:t>Βήμα 1. Είσοδος </a:t>
            </a:r>
          </a:p>
          <a:p>
            <a:pPr>
              <a:spcBef>
                <a:spcPts val="1800"/>
              </a:spcBef>
              <a:buNone/>
            </a:pPr>
            <a:r>
              <a:rPr lang="el-GR" sz="2200" dirty="0"/>
              <a:t>Βήμα 2. Θέσε               και πήγαινε στο επόμενο βήμα.</a:t>
            </a:r>
          </a:p>
          <a:p>
            <a:pPr>
              <a:spcBef>
                <a:spcPts val="1800"/>
              </a:spcBef>
              <a:buNone/>
            </a:pPr>
            <a:r>
              <a:rPr lang="el-GR" sz="2200" dirty="0"/>
              <a:t>Βήμα 3. Αντικατάστησε το                    και πήγαινε στο επόμενο βήμα.</a:t>
            </a:r>
          </a:p>
          <a:p>
            <a:pPr marL="0" indent="0">
              <a:spcBef>
                <a:spcPts val="1800"/>
              </a:spcBef>
              <a:buNone/>
            </a:pPr>
            <a:r>
              <a:rPr lang="el-GR" sz="2200" dirty="0"/>
              <a:t>Βήμα 4. Αν                   πήγαινε στο Βήμα 6, διαφορετικά θέσε                        και πήγαινε στο επόμενο βήμα.</a:t>
            </a:r>
          </a:p>
          <a:p>
            <a:pPr marL="0" indent="0">
              <a:spcBef>
                <a:spcPts val="1800"/>
              </a:spcBef>
              <a:buNone/>
            </a:pPr>
            <a:r>
              <a:rPr lang="el-GR" sz="2200" dirty="0"/>
              <a:t>Βήμα 5. Αν                           πήγαινε στο Βήμα 6, διαφορετικά πήγαινε στο Βήμα 3.</a:t>
            </a:r>
          </a:p>
          <a:p>
            <a:pPr>
              <a:spcBef>
                <a:spcPts val="1800"/>
              </a:spcBef>
              <a:buNone/>
            </a:pPr>
            <a:r>
              <a:rPr lang="el-GR" sz="2200" dirty="0"/>
              <a:t>Βήμα 6. Έξοδος </a:t>
            </a:r>
          </a:p>
        </p:txBody>
      </p:sp>
      <p:graphicFrame>
        <p:nvGraphicFramePr>
          <p:cNvPr id="232450" name="Object 2"/>
          <p:cNvGraphicFramePr>
            <a:graphicFrameLocks noChangeAspect="1"/>
          </p:cNvGraphicFramePr>
          <p:nvPr/>
        </p:nvGraphicFramePr>
        <p:xfrm>
          <a:off x="2490759" y="1991946"/>
          <a:ext cx="2238375" cy="457200"/>
        </p:xfrm>
        <a:graphic>
          <a:graphicData uri="http://schemas.openxmlformats.org/presentationml/2006/ole">
            <mc:AlternateContent xmlns:mc="http://schemas.openxmlformats.org/markup-compatibility/2006">
              <mc:Choice xmlns:v="urn:schemas-microsoft-com:vml" Requires="v">
                <p:oleObj name="Equation" r:id="rId3" imgW="1244520" imgH="253800" progId="Equation.DSMT4">
                  <p:embed/>
                </p:oleObj>
              </mc:Choice>
              <mc:Fallback>
                <p:oleObj name="Equation" r:id="rId3" imgW="1244520" imgH="253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0759" y="1991946"/>
                        <a:ext cx="2238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2451" name="Object 3"/>
          <p:cNvGraphicFramePr>
            <a:graphicFrameLocks noChangeAspect="1"/>
          </p:cNvGraphicFramePr>
          <p:nvPr/>
        </p:nvGraphicFramePr>
        <p:xfrm>
          <a:off x="2146631" y="2599083"/>
          <a:ext cx="841375" cy="341313"/>
        </p:xfrm>
        <a:graphic>
          <a:graphicData uri="http://schemas.openxmlformats.org/presentationml/2006/ole">
            <mc:AlternateContent xmlns:mc="http://schemas.openxmlformats.org/markup-compatibility/2006">
              <mc:Choice xmlns:v="urn:schemas-microsoft-com:vml" Requires="v">
                <p:oleObj name="Equation" r:id="rId5" imgW="469800" imgH="190440" progId="Equation.DSMT4">
                  <p:embed/>
                </p:oleObj>
              </mc:Choice>
              <mc:Fallback>
                <p:oleObj name="Equation" r:id="rId5" imgW="469800" imgH="1904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6631" y="2599083"/>
                        <a:ext cx="841375"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2452" name="Object 4"/>
          <p:cNvGraphicFramePr>
            <a:graphicFrameLocks noChangeAspect="1"/>
          </p:cNvGraphicFramePr>
          <p:nvPr/>
        </p:nvGraphicFramePr>
        <p:xfrm>
          <a:off x="3612975" y="3157892"/>
          <a:ext cx="1122363" cy="366712"/>
        </p:xfrm>
        <a:graphic>
          <a:graphicData uri="http://schemas.openxmlformats.org/presentationml/2006/ole">
            <mc:AlternateContent xmlns:mc="http://schemas.openxmlformats.org/markup-compatibility/2006">
              <mc:Choice xmlns:v="urn:schemas-microsoft-com:vml" Requires="v">
                <p:oleObj name="Equation" r:id="rId7" imgW="622080" imgH="203040" progId="Equation.DSMT4">
                  <p:embed/>
                </p:oleObj>
              </mc:Choice>
              <mc:Fallback>
                <p:oleObj name="Equation" r:id="rId7" imgW="622080" imgH="2030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12975" y="3157892"/>
                        <a:ext cx="11223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2453" name="Object 5"/>
          <p:cNvGraphicFramePr>
            <a:graphicFrameLocks noChangeAspect="1"/>
          </p:cNvGraphicFramePr>
          <p:nvPr/>
        </p:nvGraphicFramePr>
        <p:xfrm>
          <a:off x="1867054" y="3729399"/>
          <a:ext cx="1073150" cy="342900"/>
        </p:xfrm>
        <a:graphic>
          <a:graphicData uri="http://schemas.openxmlformats.org/presentationml/2006/ole">
            <mc:AlternateContent xmlns:mc="http://schemas.openxmlformats.org/markup-compatibility/2006">
              <mc:Choice xmlns:v="urn:schemas-microsoft-com:vml" Requires="v">
                <p:oleObj name="Equation" r:id="rId9" imgW="596880" imgH="190440" progId="Equation.DSMT4">
                  <p:embed/>
                </p:oleObj>
              </mc:Choice>
              <mc:Fallback>
                <p:oleObj name="Equation" r:id="rId9" imgW="596880" imgH="19044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67054" y="3729399"/>
                        <a:ext cx="10731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2454" name="Object 6"/>
          <p:cNvGraphicFramePr>
            <a:graphicFrameLocks noChangeAspect="1"/>
          </p:cNvGraphicFramePr>
          <p:nvPr/>
        </p:nvGraphicFramePr>
        <p:xfrm>
          <a:off x="7467816" y="3676836"/>
          <a:ext cx="1417638" cy="457200"/>
        </p:xfrm>
        <a:graphic>
          <a:graphicData uri="http://schemas.openxmlformats.org/presentationml/2006/ole">
            <mc:AlternateContent xmlns:mc="http://schemas.openxmlformats.org/markup-compatibility/2006">
              <mc:Choice xmlns:v="urn:schemas-microsoft-com:vml" Requires="v">
                <p:oleObj name="Equation" r:id="rId11" imgW="787320" imgH="253800" progId="Equation.DSMT4">
                  <p:embed/>
                </p:oleObj>
              </mc:Choice>
              <mc:Fallback>
                <p:oleObj name="Equation" r:id="rId11" imgW="787320" imgH="2538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67816" y="3676836"/>
                        <a:ext cx="1417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2455" name="Object 7"/>
          <p:cNvGraphicFramePr>
            <a:graphicFrameLocks noChangeAspect="1"/>
          </p:cNvGraphicFramePr>
          <p:nvPr/>
        </p:nvGraphicFramePr>
        <p:xfrm>
          <a:off x="1874645" y="4575726"/>
          <a:ext cx="1554163" cy="457200"/>
        </p:xfrm>
        <a:graphic>
          <a:graphicData uri="http://schemas.openxmlformats.org/presentationml/2006/ole">
            <mc:AlternateContent xmlns:mc="http://schemas.openxmlformats.org/markup-compatibility/2006">
              <mc:Choice xmlns:v="urn:schemas-microsoft-com:vml" Requires="v">
                <p:oleObj name="Equation" r:id="rId13" imgW="863280" imgH="253800" progId="Equation.DSMT4">
                  <p:embed/>
                </p:oleObj>
              </mc:Choice>
              <mc:Fallback>
                <p:oleObj name="Equation" r:id="rId13" imgW="863280" imgH="25380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74645" y="4575726"/>
                        <a:ext cx="1554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2456" name="Object 8"/>
          <p:cNvGraphicFramePr>
            <a:graphicFrameLocks noChangeAspect="1"/>
          </p:cNvGraphicFramePr>
          <p:nvPr/>
        </p:nvGraphicFramePr>
        <p:xfrm>
          <a:off x="2368545" y="5477262"/>
          <a:ext cx="1874838" cy="457200"/>
        </p:xfrm>
        <a:graphic>
          <a:graphicData uri="http://schemas.openxmlformats.org/presentationml/2006/ole">
            <mc:AlternateContent xmlns:mc="http://schemas.openxmlformats.org/markup-compatibility/2006">
              <mc:Choice xmlns:v="urn:schemas-microsoft-com:vml" Requires="v">
                <p:oleObj name="Equation" r:id="rId15" imgW="1041120" imgH="253800" progId="Equation.DSMT4">
                  <p:embed/>
                </p:oleObj>
              </mc:Choice>
              <mc:Fallback>
                <p:oleObj name="Equation" r:id="rId15" imgW="1041120" imgH="25380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68545" y="5477262"/>
                        <a:ext cx="1874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Γενική επαναληπτική μέθοδος</a:t>
            </a:r>
          </a:p>
        </p:txBody>
      </p:sp>
      <p:sp>
        <p:nvSpPr>
          <p:cNvPr id="3" name="2 - Θέση περιεχομένου"/>
          <p:cNvSpPr>
            <a:spLocks noGrp="1"/>
          </p:cNvSpPr>
          <p:nvPr>
            <p:ph idx="1"/>
          </p:nvPr>
        </p:nvSpPr>
        <p:spPr>
          <a:xfrm>
            <a:off x="457200" y="1420784"/>
            <a:ext cx="8229600" cy="4748400"/>
          </a:xfrm>
        </p:spPr>
        <p:txBody>
          <a:bodyPr>
            <a:normAutofit/>
          </a:bodyPr>
          <a:lstStyle/>
          <a:p>
            <a:pPr marL="0" indent="0">
              <a:buNone/>
            </a:pPr>
            <a:r>
              <a:rPr lang="el-GR" sz="2000" dirty="0"/>
              <a:t>Ο αλγόριθμος της γενικής επαναληπτικής μεθόδου μπορεί να </a:t>
            </a:r>
            <a:r>
              <a:rPr lang="el-GR" sz="2000" dirty="0" err="1"/>
              <a:t>χρησιμο</a:t>
            </a:r>
            <a:r>
              <a:rPr lang="en-US" sz="2000" dirty="0"/>
              <a:t>-</a:t>
            </a:r>
            <a:r>
              <a:rPr lang="el-GR" sz="2000" dirty="0"/>
              <a:t>ποιηθεί για τον υπολογισμό της λύσης της εξίσωσης </a:t>
            </a:r>
          </a:p>
          <a:p>
            <a:pPr>
              <a:spcBef>
                <a:spcPts val="1800"/>
              </a:spcBef>
            </a:pPr>
            <a:r>
              <a:rPr lang="el-GR" sz="2000" dirty="0"/>
              <a:t>Η συνάρτηση            μετασχηματίζεται στη μορφή                            </a:t>
            </a:r>
            <a:r>
              <a:rPr lang="en-US" sz="2000" dirty="0"/>
              <a:t>             </a:t>
            </a:r>
            <a:r>
              <a:rPr lang="el-GR" sz="2000" dirty="0"/>
              <a:t>και υπολογίζεται με τον αλγόριθμο της γενικής επαναληπτικής μεθόδου ένα σταθερό σημείο της </a:t>
            </a:r>
          </a:p>
          <a:p>
            <a:pPr>
              <a:spcBef>
                <a:spcPts val="1800"/>
              </a:spcBef>
            </a:pPr>
            <a:r>
              <a:rPr lang="el-GR" sz="2000" dirty="0"/>
              <a:t>Το σταθερό αυτό σημείο είναι λύση της                   εφόσον ισχύει ότι </a:t>
            </a:r>
          </a:p>
          <a:p>
            <a:pPr>
              <a:spcBef>
                <a:spcPts val="1800"/>
              </a:spcBef>
            </a:pPr>
            <a:r>
              <a:rPr lang="el-GR" sz="2000" b="1" dirty="0"/>
              <a:t>Παράδειγμα</a:t>
            </a:r>
            <a:r>
              <a:rPr lang="el-GR" sz="2000" dirty="0"/>
              <a:t>  Η εξίσωση                                       </a:t>
            </a:r>
            <a:r>
              <a:rPr lang="en-US" sz="2000" dirty="0"/>
              <a:t> </a:t>
            </a:r>
            <a:r>
              <a:rPr lang="el-GR" sz="2000" dirty="0"/>
              <a:t>μετασχηματίζεται στις ακόλουθες μορφές </a:t>
            </a:r>
          </a:p>
          <a:p>
            <a:endParaRPr lang="el-GR" sz="2000" dirty="0"/>
          </a:p>
          <a:p>
            <a:endParaRPr lang="el-GR" sz="2000" dirty="0"/>
          </a:p>
          <a:p>
            <a:endParaRPr lang="el-GR" sz="2000" dirty="0"/>
          </a:p>
        </p:txBody>
      </p:sp>
      <p:graphicFrame>
        <p:nvGraphicFramePr>
          <p:cNvPr id="233474" name="Object 2"/>
          <p:cNvGraphicFramePr>
            <a:graphicFrameLocks noChangeAspect="1"/>
          </p:cNvGraphicFramePr>
          <p:nvPr/>
        </p:nvGraphicFramePr>
        <p:xfrm>
          <a:off x="5996007" y="1746780"/>
          <a:ext cx="1014412" cy="414337"/>
        </p:xfrm>
        <a:graphic>
          <a:graphicData uri="http://schemas.openxmlformats.org/presentationml/2006/ole">
            <mc:AlternateContent xmlns:mc="http://schemas.openxmlformats.org/markup-compatibility/2006">
              <mc:Choice xmlns:v="urn:schemas-microsoft-com:vml" Requires="v">
                <p:oleObj name="Equation" r:id="rId3" imgW="622080" imgH="253800" progId="Equation.DSMT4">
                  <p:embed/>
                </p:oleObj>
              </mc:Choice>
              <mc:Fallback>
                <p:oleObj name="Equation" r:id="rId3" imgW="622080" imgH="253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6007" y="1746780"/>
                        <a:ext cx="1014412"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3475" name="Object 3"/>
          <p:cNvGraphicFramePr>
            <a:graphicFrameLocks noChangeAspect="1"/>
          </p:cNvGraphicFramePr>
          <p:nvPr/>
        </p:nvGraphicFramePr>
        <p:xfrm>
          <a:off x="2315963" y="2275760"/>
          <a:ext cx="601663" cy="414337"/>
        </p:xfrm>
        <a:graphic>
          <a:graphicData uri="http://schemas.openxmlformats.org/presentationml/2006/ole">
            <mc:AlternateContent xmlns:mc="http://schemas.openxmlformats.org/markup-compatibility/2006">
              <mc:Choice xmlns:v="urn:schemas-microsoft-com:vml" Requires="v">
                <p:oleObj name="Equation" r:id="rId5" imgW="368280" imgH="253800" progId="Equation.DSMT4">
                  <p:embed/>
                </p:oleObj>
              </mc:Choice>
              <mc:Fallback>
                <p:oleObj name="Equation" r:id="rId5" imgW="368280" imgH="253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15963" y="2275760"/>
                        <a:ext cx="601663"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3476" name="Object 4"/>
          <p:cNvGraphicFramePr>
            <a:graphicFrameLocks noChangeAspect="1"/>
          </p:cNvGraphicFramePr>
          <p:nvPr/>
        </p:nvGraphicFramePr>
        <p:xfrm>
          <a:off x="6032520" y="2260584"/>
          <a:ext cx="1698625" cy="414337"/>
        </p:xfrm>
        <a:graphic>
          <a:graphicData uri="http://schemas.openxmlformats.org/presentationml/2006/ole">
            <mc:AlternateContent xmlns:mc="http://schemas.openxmlformats.org/markup-compatibility/2006">
              <mc:Choice xmlns:v="urn:schemas-microsoft-com:vml" Requires="v">
                <p:oleObj name="Equation" r:id="rId7" imgW="1041120" imgH="253800" progId="Equation.DSMT4">
                  <p:embed/>
                </p:oleObj>
              </mc:Choice>
              <mc:Fallback>
                <p:oleObj name="Equation" r:id="rId7" imgW="1041120" imgH="2538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2520" y="2260584"/>
                        <a:ext cx="1698625"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3477" name="Object 5"/>
          <p:cNvGraphicFramePr>
            <a:graphicFrameLocks noChangeAspect="1"/>
          </p:cNvGraphicFramePr>
          <p:nvPr/>
        </p:nvGraphicFramePr>
        <p:xfrm>
          <a:off x="3455981" y="2879899"/>
          <a:ext cx="641350" cy="414338"/>
        </p:xfrm>
        <a:graphic>
          <a:graphicData uri="http://schemas.openxmlformats.org/presentationml/2006/ole">
            <mc:AlternateContent xmlns:mc="http://schemas.openxmlformats.org/markup-compatibility/2006">
              <mc:Choice xmlns:v="urn:schemas-microsoft-com:vml" Requires="v">
                <p:oleObj name="Equation" r:id="rId9" imgW="393480" imgH="253800" progId="Equation.DSMT4">
                  <p:embed/>
                </p:oleObj>
              </mc:Choice>
              <mc:Fallback>
                <p:oleObj name="Equation" r:id="rId9" imgW="393480" imgH="2538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55981" y="2879899"/>
                        <a:ext cx="641350"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3478" name="Object 6"/>
          <p:cNvGraphicFramePr>
            <a:graphicFrameLocks noChangeAspect="1"/>
          </p:cNvGraphicFramePr>
          <p:nvPr/>
        </p:nvGraphicFramePr>
        <p:xfrm>
          <a:off x="5010156" y="3418952"/>
          <a:ext cx="971550" cy="414337"/>
        </p:xfrm>
        <a:graphic>
          <a:graphicData uri="http://schemas.openxmlformats.org/presentationml/2006/ole">
            <mc:AlternateContent xmlns:mc="http://schemas.openxmlformats.org/markup-compatibility/2006">
              <mc:Choice xmlns:v="urn:schemas-microsoft-com:vml" Requires="v">
                <p:oleObj name="Equation" r:id="rId11" imgW="596880" imgH="253800" progId="Equation.DSMT4">
                  <p:embed/>
                </p:oleObj>
              </mc:Choice>
              <mc:Fallback>
                <p:oleObj name="Equation" r:id="rId11" imgW="596880" imgH="2538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10156" y="3418952"/>
                        <a:ext cx="971550"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3479" name="Object 7"/>
          <p:cNvGraphicFramePr>
            <a:graphicFrameLocks noChangeAspect="1"/>
          </p:cNvGraphicFramePr>
          <p:nvPr/>
        </p:nvGraphicFramePr>
        <p:xfrm>
          <a:off x="7931196" y="3415065"/>
          <a:ext cx="1014412" cy="414337"/>
        </p:xfrm>
        <a:graphic>
          <a:graphicData uri="http://schemas.openxmlformats.org/presentationml/2006/ole">
            <mc:AlternateContent xmlns:mc="http://schemas.openxmlformats.org/markup-compatibility/2006">
              <mc:Choice xmlns:v="urn:schemas-microsoft-com:vml" Requires="v">
                <p:oleObj name="Equation" r:id="rId13" imgW="622080" imgH="253800" progId="Equation.DSMT4">
                  <p:embed/>
                </p:oleObj>
              </mc:Choice>
              <mc:Fallback>
                <p:oleObj name="Equation" r:id="rId13" imgW="622080" imgH="25380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31196" y="3415065"/>
                        <a:ext cx="1014412"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3480" name="Object 8"/>
          <p:cNvGraphicFramePr>
            <a:graphicFrameLocks noChangeAspect="1"/>
          </p:cNvGraphicFramePr>
          <p:nvPr/>
        </p:nvGraphicFramePr>
        <p:xfrm>
          <a:off x="3440097" y="3951471"/>
          <a:ext cx="2192337" cy="414338"/>
        </p:xfrm>
        <a:graphic>
          <a:graphicData uri="http://schemas.openxmlformats.org/presentationml/2006/ole">
            <mc:AlternateContent xmlns:mc="http://schemas.openxmlformats.org/markup-compatibility/2006">
              <mc:Choice xmlns:v="urn:schemas-microsoft-com:vml" Requires="v">
                <p:oleObj name="Equation" r:id="rId15" imgW="1346040" imgH="253800" progId="Equation.DSMT4">
                  <p:embed/>
                </p:oleObj>
              </mc:Choice>
              <mc:Fallback>
                <p:oleObj name="Equation" r:id="rId15" imgW="1346040" imgH="25380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40097" y="3951471"/>
                        <a:ext cx="2192337"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3481" name="Object 9"/>
          <p:cNvGraphicFramePr>
            <a:graphicFrameLocks noChangeAspect="1"/>
          </p:cNvGraphicFramePr>
          <p:nvPr/>
        </p:nvGraphicFramePr>
        <p:xfrm>
          <a:off x="2967030" y="4260861"/>
          <a:ext cx="1057275" cy="414337"/>
        </p:xfrm>
        <a:graphic>
          <a:graphicData uri="http://schemas.openxmlformats.org/presentationml/2006/ole">
            <mc:AlternateContent xmlns:mc="http://schemas.openxmlformats.org/markup-compatibility/2006">
              <mc:Choice xmlns:v="urn:schemas-microsoft-com:vml" Requires="v">
                <p:oleObj name="Equation" r:id="rId17" imgW="647640" imgH="253800" progId="Equation.DSMT4">
                  <p:embed/>
                </p:oleObj>
              </mc:Choice>
              <mc:Fallback>
                <p:oleObj name="Equation" r:id="rId17" imgW="647640" imgH="25380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67030" y="4260861"/>
                        <a:ext cx="1057275"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3482" name="Object 10"/>
          <p:cNvGraphicFramePr>
            <a:graphicFrameLocks noChangeAspect="1"/>
          </p:cNvGraphicFramePr>
          <p:nvPr/>
        </p:nvGraphicFramePr>
        <p:xfrm>
          <a:off x="1332706" y="4670425"/>
          <a:ext cx="6478588" cy="1406525"/>
        </p:xfrm>
        <a:graphic>
          <a:graphicData uri="http://schemas.openxmlformats.org/presentationml/2006/ole">
            <mc:AlternateContent xmlns:mc="http://schemas.openxmlformats.org/markup-compatibility/2006">
              <mc:Choice xmlns:v="urn:schemas-microsoft-com:vml" Requires="v">
                <p:oleObj name="Equation" r:id="rId19" imgW="3974760" imgH="863280" progId="Equation.DSMT4">
                  <p:embed/>
                </p:oleObj>
              </mc:Choice>
              <mc:Fallback>
                <p:oleObj name="Equation" r:id="rId19" imgW="3974760" imgH="863280" progId="Equation.DSMT4">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332706" y="4670425"/>
                        <a:ext cx="6478588"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Γενική επαναληπτική μέθοδος</a:t>
            </a:r>
          </a:p>
        </p:txBody>
      </p:sp>
      <p:sp>
        <p:nvSpPr>
          <p:cNvPr id="3" name="2 - Θέση περιεχομένου"/>
          <p:cNvSpPr>
            <a:spLocks noGrp="1"/>
          </p:cNvSpPr>
          <p:nvPr>
            <p:ph idx="1"/>
          </p:nvPr>
        </p:nvSpPr>
        <p:spPr/>
        <p:txBody>
          <a:bodyPr>
            <a:normAutofit/>
          </a:bodyPr>
          <a:lstStyle/>
          <a:p>
            <a:pPr>
              <a:spcBef>
                <a:spcPts val="0"/>
              </a:spcBef>
              <a:buNone/>
            </a:pPr>
            <a:r>
              <a:rPr lang="el-GR" b="1" dirty="0"/>
              <a:t>	</a:t>
            </a:r>
            <a:r>
              <a:rPr lang="el-GR" sz="2000" b="1" dirty="0"/>
              <a:t>Εφαρμογή</a:t>
            </a:r>
            <a:r>
              <a:rPr lang="el-GR" sz="2000" dirty="0"/>
              <a:t>  Θα εφαρμόσουμε τη γενική επαναληπτική μέθοδο για την επίλυση της εξίσωσης                                         θέτοντάς την στις παρακάτω μορφές:</a:t>
            </a:r>
          </a:p>
          <a:p>
            <a:pPr>
              <a:buNone/>
            </a:pPr>
            <a:endParaRPr lang="el-GR" sz="2000" dirty="0"/>
          </a:p>
          <a:p>
            <a:pPr>
              <a:buNone/>
            </a:pPr>
            <a:endParaRPr lang="el-GR" sz="2000" dirty="0"/>
          </a:p>
          <a:p>
            <a:pPr>
              <a:spcBef>
                <a:spcPts val="2400"/>
              </a:spcBef>
              <a:buNone/>
            </a:pPr>
            <a:r>
              <a:rPr lang="el-GR" sz="2000" dirty="0"/>
              <a:t>	χρησιμοποιώντας αρχική προσέγγιση                 και ακρίβεια υπολογισμών   </a:t>
            </a:r>
          </a:p>
          <a:p>
            <a:pPr>
              <a:spcBef>
                <a:spcPts val="3000"/>
              </a:spcBef>
              <a:buNone/>
            </a:pPr>
            <a:r>
              <a:rPr lang="el-GR" sz="2000" b="1" dirty="0"/>
              <a:t>	Λύση: </a:t>
            </a:r>
            <a:r>
              <a:rPr lang="el-GR" sz="2000" dirty="0"/>
              <a:t>Αν εφαρμόσουμε τη γενική επαναληπτική μέθοδο για τις συναρτήσεις  </a:t>
            </a:r>
          </a:p>
          <a:p>
            <a:pPr>
              <a:spcBef>
                <a:spcPts val="4800"/>
              </a:spcBef>
              <a:buNone/>
            </a:pPr>
            <a:r>
              <a:rPr lang="el-GR" sz="2000" dirty="0"/>
              <a:t>	χρησιμοποιώντας αρχική προσέγγιση                  έχουμε τα αποτελέσματα που φαίνονται στον πίνακα.</a:t>
            </a:r>
          </a:p>
        </p:txBody>
      </p:sp>
      <p:graphicFrame>
        <p:nvGraphicFramePr>
          <p:cNvPr id="235522" name="Object 2"/>
          <p:cNvGraphicFramePr>
            <a:graphicFrameLocks noChangeAspect="1"/>
          </p:cNvGraphicFramePr>
          <p:nvPr/>
        </p:nvGraphicFramePr>
        <p:xfrm>
          <a:off x="3257532" y="1918032"/>
          <a:ext cx="2192337" cy="414337"/>
        </p:xfrm>
        <a:graphic>
          <a:graphicData uri="http://schemas.openxmlformats.org/presentationml/2006/ole">
            <mc:AlternateContent xmlns:mc="http://schemas.openxmlformats.org/markup-compatibility/2006">
              <mc:Choice xmlns:v="urn:schemas-microsoft-com:vml" Requires="v">
                <p:oleObj name="Equation" r:id="rId3" imgW="1346040" imgH="253800" progId="Equation.DSMT4">
                  <p:embed/>
                </p:oleObj>
              </mc:Choice>
              <mc:Fallback>
                <p:oleObj name="Equation" r:id="rId3" imgW="1346040" imgH="253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7532" y="1918032"/>
                        <a:ext cx="2192337"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23" name="Object 3"/>
          <p:cNvGraphicFramePr>
            <a:graphicFrameLocks noChangeAspect="1"/>
          </p:cNvGraphicFramePr>
          <p:nvPr/>
        </p:nvGraphicFramePr>
        <p:xfrm>
          <a:off x="3433779" y="2419351"/>
          <a:ext cx="2343150" cy="1119188"/>
        </p:xfrm>
        <a:graphic>
          <a:graphicData uri="http://schemas.openxmlformats.org/presentationml/2006/ole">
            <mc:AlternateContent xmlns:mc="http://schemas.openxmlformats.org/markup-compatibility/2006">
              <mc:Choice xmlns:v="urn:schemas-microsoft-com:vml" Requires="v">
                <p:oleObj name="Equation" r:id="rId5" imgW="1434960" imgH="685800" progId="Equation.DSMT4">
                  <p:embed/>
                </p:oleObj>
              </mc:Choice>
              <mc:Fallback>
                <p:oleObj name="Equation" r:id="rId5" imgW="1434960" imgH="685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3779" y="2419351"/>
                        <a:ext cx="2343150" cy="111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24" name="Object 4"/>
          <p:cNvGraphicFramePr>
            <a:graphicFrameLocks noChangeAspect="1"/>
          </p:cNvGraphicFramePr>
          <p:nvPr/>
        </p:nvGraphicFramePr>
        <p:xfrm>
          <a:off x="4817548" y="3586341"/>
          <a:ext cx="852488" cy="373062"/>
        </p:xfrm>
        <a:graphic>
          <a:graphicData uri="http://schemas.openxmlformats.org/presentationml/2006/ole">
            <mc:AlternateContent xmlns:mc="http://schemas.openxmlformats.org/markup-compatibility/2006">
              <mc:Choice xmlns:v="urn:schemas-microsoft-com:vml" Requires="v">
                <p:oleObj name="Equation" r:id="rId7" imgW="520560" imgH="228600" progId="Equation.DSMT4">
                  <p:embed/>
                </p:oleObj>
              </mc:Choice>
              <mc:Fallback>
                <p:oleObj name="Equation" r:id="rId7" imgW="520560" imgH="2286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17548" y="3586341"/>
                        <a:ext cx="852488" cy="37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25" name="Object 5"/>
          <p:cNvGraphicFramePr>
            <a:graphicFrameLocks noChangeAspect="1"/>
          </p:cNvGraphicFramePr>
          <p:nvPr/>
        </p:nvGraphicFramePr>
        <p:xfrm>
          <a:off x="847674" y="3865573"/>
          <a:ext cx="889000" cy="330200"/>
        </p:xfrm>
        <a:graphic>
          <a:graphicData uri="http://schemas.openxmlformats.org/presentationml/2006/ole">
            <mc:AlternateContent xmlns:mc="http://schemas.openxmlformats.org/markup-compatibility/2006">
              <mc:Choice xmlns:v="urn:schemas-microsoft-com:vml" Requires="v">
                <p:oleObj name="Equation" r:id="rId9" imgW="545760" imgH="203040" progId="Equation.DSMT4">
                  <p:embed/>
                </p:oleObj>
              </mc:Choice>
              <mc:Fallback>
                <p:oleObj name="Equation" r:id="rId9" imgW="545760" imgH="20304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7674" y="3865573"/>
                        <a:ext cx="8890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27" name="Object 7"/>
          <p:cNvGraphicFramePr>
            <a:graphicFrameLocks noChangeAspect="1"/>
          </p:cNvGraphicFramePr>
          <p:nvPr/>
        </p:nvGraphicFramePr>
        <p:xfrm>
          <a:off x="2125663" y="4779963"/>
          <a:ext cx="4706937" cy="684212"/>
        </p:xfrm>
        <a:graphic>
          <a:graphicData uri="http://schemas.openxmlformats.org/presentationml/2006/ole">
            <mc:AlternateContent xmlns:mc="http://schemas.openxmlformats.org/markup-compatibility/2006">
              <mc:Choice xmlns:v="urn:schemas-microsoft-com:vml" Requires="v">
                <p:oleObj name="Equation" r:id="rId11" imgW="2882880" imgH="419040" progId="Equation.DSMT4">
                  <p:embed/>
                </p:oleObj>
              </mc:Choice>
              <mc:Fallback>
                <p:oleObj name="Equation" r:id="rId11" imgW="2882880" imgH="41904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25663" y="4779963"/>
                        <a:ext cx="4706937" cy="68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28" name="Object 8"/>
          <p:cNvGraphicFramePr>
            <a:graphicFrameLocks noChangeAspect="1"/>
          </p:cNvGraphicFramePr>
          <p:nvPr/>
        </p:nvGraphicFramePr>
        <p:xfrm>
          <a:off x="4827591" y="5493660"/>
          <a:ext cx="917575" cy="374650"/>
        </p:xfrm>
        <a:graphic>
          <a:graphicData uri="http://schemas.openxmlformats.org/presentationml/2006/ole">
            <mc:AlternateContent xmlns:mc="http://schemas.openxmlformats.org/markup-compatibility/2006">
              <mc:Choice xmlns:v="urn:schemas-microsoft-com:vml" Requires="v">
                <p:oleObj name="Equation" r:id="rId13" imgW="558720" imgH="228600" progId="Equation.DSMT4">
                  <p:embed/>
                </p:oleObj>
              </mc:Choice>
              <mc:Fallback>
                <p:oleObj name="Equation" r:id="rId13" imgW="558720" imgH="22860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27591" y="5493660"/>
                        <a:ext cx="917575"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8594" name="Object 2"/>
          <p:cNvGraphicFramePr>
            <a:graphicFrameLocks noChangeAspect="1"/>
          </p:cNvGraphicFramePr>
          <p:nvPr/>
        </p:nvGraphicFramePr>
        <p:xfrm>
          <a:off x="830315" y="252369"/>
          <a:ext cx="7575550" cy="5797550"/>
        </p:xfrm>
        <a:graphic>
          <a:graphicData uri="http://schemas.openxmlformats.org/presentationml/2006/ole">
            <mc:AlternateContent xmlns:mc="http://schemas.openxmlformats.org/markup-compatibility/2006">
              <mc:Choice xmlns:v="urn:schemas-microsoft-com:vml" Requires="v">
                <p:oleObj name="Equation" r:id="rId3" imgW="5410080" imgH="4140000" progId="Equation.DSMT4">
                  <p:embed/>
                </p:oleObj>
              </mc:Choice>
              <mc:Fallback>
                <p:oleObj name="Equation" r:id="rId3" imgW="5410080" imgH="41400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315" y="252369"/>
                        <a:ext cx="7575550" cy="579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Γενική επαναληπτική μέθοδος</a:t>
            </a:r>
          </a:p>
        </p:txBody>
      </p:sp>
      <p:sp>
        <p:nvSpPr>
          <p:cNvPr id="3" name="2 - Θέση περιεχομένου"/>
          <p:cNvSpPr>
            <a:spLocks noGrp="1"/>
          </p:cNvSpPr>
          <p:nvPr>
            <p:ph idx="1"/>
          </p:nvPr>
        </p:nvSpPr>
        <p:spPr>
          <a:xfrm>
            <a:off x="457200" y="1420784"/>
            <a:ext cx="8229600" cy="4748400"/>
          </a:xfrm>
        </p:spPr>
        <p:txBody>
          <a:bodyPr/>
          <a:lstStyle/>
          <a:p>
            <a:pPr>
              <a:buNone/>
            </a:pPr>
            <a:r>
              <a:rPr lang="el-GR" sz="2200" b="1" dirty="0"/>
              <a:t>Παρατηρήσεις</a:t>
            </a:r>
          </a:p>
          <a:p>
            <a:r>
              <a:rPr lang="el-GR" sz="2200" dirty="0"/>
              <a:t>Η μέθοδος αποκλίνει με την επιλογή της συνάρτησης </a:t>
            </a:r>
          </a:p>
          <a:p>
            <a:endParaRPr lang="el-GR" sz="2200" dirty="0"/>
          </a:p>
          <a:p>
            <a:pPr>
              <a:spcBef>
                <a:spcPts val="1800"/>
              </a:spcBef>
            </a:pPr>
            <a:r>
              <a:rPr lang="el-GR" sz="2200" dirty="0"/>
              <a:t>Η μέθοδος συγκλίνει με την επιλογή της συνάρτησης                  </a:t>
            </a:r>
          </a:p>
          <a:p>
            <a:endParaRPr lang="el-GR" sz="2200" dirty="0"/>
          </a:p>
          <a:p>
            <a:endParaRPr lang="el-GR" sz="2200" dirty="0"/>
          </a:p>
          <a:p>
            <a:pPr>
              <a:spcBef>
                <a:spcPts val="1200"/>
              </a:spcBef>
              <a:buNone/>
            </a:pPr>
            <a:r>
              <a:rPr lang="el-GR" sz="2200" dirty="0"/>
              <a:t>	και ύστερα από 16 επαναλήψεις βρίσκει με ακρίβεια πέντε σημαντικών ψηφίων την προσέγγιση                            του σταθερού σημείου </a:t>
            </a:r>
          </a:p>
          <a:p>
            <a:pPr>
              <a:spcBef>
                <a:spcPts val="1800"/>
              </a:spcBef>
            </a:pPr>
            <a:r>
              <a:rPr lang="el-GR" sz="2200" dirty="0"/>
              <a:t>Συμπερασματικά, η γενική επαναληπτική μέθοδος δεν συγκλίνει για οποιαδήποτε συνάρτηση </a:t>
            </a:r>
          </a:p>
        </p:txBody>
      </p:sp>
      <p:graphicFrame>
        <p:nvGraphicFramePr>
          <p:cNvPr id="236546" name="Object 2"/>
          <p:cNvGraphicFramePr>
            <a:graphicFrameLocks noChangeAspect="1"/>
          </p:cNvGraphicFramePr>
          <p:nvPr/>
        </p:nvGraphicFramePr>
        <p:xfrm>
          <a:off x="7013620" y="1831094"/>
          <a:ext cx="844550" cy="457200"/>
        </p:xfrm>
        <a:graphic>
          <a:graphicData uri="http://schemas.openxmlformats.org/presentationml/2006/ole">
            <mc:AlternateContent xmlns:mc="http://schemas.openxmlformats.org/markup-compatibility/2006">
              <mc:Choice xmlns:v="urn:schemas-microsoft-com:vml" Requires="v">
                <p:oleObj name="Equation" r:id="rId3" imgW="469800" imgH="253800" progId="Equation.DSMT4">
                  <p:embed/>
                </p:oleObj>
              </mc:Choice>
              <mc:Fallback>
                <p:oleObj name="Equation" r:id="rId3" imgW="469800" imgH="253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3620" y="1831094"/>
                        <a:ext cx="844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6547" name="Object 3"/>
          <p:cNvGraphicFramePr>
            <a:graphicFrameLocks noChangeAspect="1"/>
          </p:cNvGraphicFramePr>
          <p:nvPr/>
        </p:nvGraphicFramePr>
        <p:xfrm>
          <a:off x="3357563" y="3221045"/>
          <a:ext cx="2428875" cy="755650"/>
        </p:xfrm>
        <a:graphic>
          <a:graphicData uri="http://schemas.openxmlformats.org/presentationml/2006/ole">
            <mc:AlternateContent xmlns:mc="http://schemas.openxmlformats.org/markup-compatibility/2006">
              <mc:Choice xmlns:v="urn:schemas-microsoft-com:vml" Requires="v">
                <p:oleObj name="Equation" r:id="rId5" imgW="1346040" imgH="419040" progId="Equation.DSMT4">
                  <p:embed/>
                </p:oleObj>
              </mc:Choice>
              <mc:Fallback>
                <p:oleObj name="Equation" r:id="rId5" imgW="1346040" imgH="4190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7563" y="3221045"/>
                        <a:ext cx="2428875"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6548" name="Object 4"/>
          <p:cNvGraphicFramePr>
            <a:graphicFrameLocks noChangeAspect="1"/>
          </p:cNvGraphicFramePr>
          <p:nvPr/>
        </p:nvGraphicFramePr>
        <p:xfrm>
          <a:off x="5156208" y="4435846"/>
          <a:ext cx="1630363" cy="366713"/>
        </p:xfrm>
        <a:graphic>
          <a:graphicData uri="http://schemas.openxmlformats.org/presentationml/2006/ole">
            <mc:AlternateContent xmlns:mc="http://schemas.openxmlformats.org/markup-compatibility/2006">
              <mc:Choice xmlns:v="urn:schemas-microsoft-com:vml" Requires="v">
                <p:oleObj name="Equation" r:id="rId7" imgW="901440" imgH="203040" progId="Equation.DSMT4">
                  <p:embed/>
                </p:oleObj>
              </mc:Choice>
              <mc:Fallback>
                <p:oleObj name="Equation" r:id="rId7" imgW="901440" imgH="2030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56208" y="4435846"/>
                        <a:ext cx="1630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6549" name="Object 5"/>
          <p:cNvGraphicFramePr>
            <a:graphicFrameLocks noChangeAspect="1"/>
          </p:cNvGraphicFramePr>
          <p:nvPr/>
        </p:nvGraphicFramePr>
        <p:xfrm>
          <a:off x="1903414" y="4788624"/>
          <a:ext cx="2814638" cy="320675"/>
        </p:xfrm>
        <a:graphic>
          <a:graphicData uri="http://schemas.openxmlformats.org/presentationml/2006/ole">
            <mc:AlternateContent xmlns:mc="http://schemas.openxmlformats.org/markup-compatibility/2006">
              <mc:Choice xmlns:v="urn:schemas-microsoft-com:vml" Requires="v">
                <p:oleObj name="Equation" r:id="rId9" imgW="1562040" imgH="177480" progId="Equation.DSMT4">
                  <p:embed/>
                </p:oleObj>
              </mc:Choice>
              <mc:Fallback>
                <p:oleObj name="Equation" r:id="rId9" imgW="1562040" imgH="17748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3414" y="4788624"/>
                        <a:ext cx="2814638"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6550" name="Object 6"/>
          <p:cNvGraphicFramePr>
            <a:graphicFrameLocks noChangeAspect="1"/>
          </p:cNvGraphicFramePr>
          <p:nvPr/>
        </p:nvGraphicFramePr>
        <p:xfrm>
          <a:off x="870303" y="2198688"/>
          <a:ext cx="1622425" cy="366712"/>
        </p:xfrm>
        <a:graphic>
          <a:graphicData uri="http://schemas.openxmlformats.org/presentationml/2006/ole">
            <mc:AlternateContent xmlns:mc="http://schemas.openxmlformats.org/markup-compatibility/2006">
              <mc:Choice xmlns:v="urn:schemas-microsoft-com:vml" Requires="v">
                <p:oleObj name="Equation" r:id="rId11" imgW="901440" imgH="203040" progId="Equation.DSMT4">
                  <p:embed/>
                </p:oleObj>
              </mc:Choice>
              <mc:Fallback>
                <p:oleObj name="Equation" r:id="rId11" imgW="901440" imgH="20304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0303" y="2198688"/>
                        <a:ext cx="1622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6551" name="Object 7"/>
          <p:cNvGraphicFramePr>
            <a:graphicFrameLocks noChangeAspect="1"/>
          </p:cNvGraphicFramePr>
          <p:nvPr/>
        </p:nvGraphicFramePr>
        <p:xfrm>
          <a:off x="4206870" y="5664936"/>
          <a:ext cx="709613" cy="458788"/>
        </p:xfrm>
        <a:graphic>
          <a:graphicData uri="http://schemas.openxmlformats.org/presentationml/2006/ole">
            <mc:AlternateContent xmlns:mc="http://schemas.openxmlformats.org/markup-compatibility/2006">
              <mc:Choice xmlns:v="urn:schemas-microsoft-com:vml" Requires="v">
                <p:oleObj name="Equation" r:id="rId13" imgW="393480" imgH="253800" progId="Equation.DSMT4">
                  <p:embed/>
                </p:oleObj>
              </mc:Choice>
              <mc:Fallback>
                <p:oleObj name="Equation" r:id="rId13" imgW="393480" imgH="25380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06870" y="5664936"/>
                        <a:ext cx="709613"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Γενική επαναληπτική μέθοδος</a:t>
            </a:r>
          </a:p>
        </p:txBody>
      </p:sp>
      <p:sp>
        <p:nvSpPr>
          <p:cNvPr id="3" name="2 - Θέση περιεχομένου"/>
          <p:cNvSpPr>
            <a:spLocks noGrp="1"/>
          </p:cNvSpPr>
          <p:nvPr>
            <p:ph idx="1"/>
          </p:nvPr>
        </p:nvSpPr>
        <p:spPr>
          <a:xfrm>
            <a:off x="457200" y="1420784"/>
            <a:ext cx="8229600" cy="4748400"/>
          </a:xfrm>
        </p:spPr>
        <p:txBody>
          <a:bodyPr>
            <a:normAutofit/>
          </a:bodyPr>
          <a:lstStyle/>
          <a:p>
            <a:pPr>
              <a:spcBef>
                <a:spcPts val="1200"/>
              </a:spcBef>
            </a:pPr>
            <a:r>
              <a:rPr lang="el-GR" sz="2200" dirty="0"/>
              <a:t>Το σφάλμα της προσεγγιστικής τιμής         στην             -στη επανάληψη είναι                           όπου     είναι η ακριβής τιμή του σταθερού σημείου για το οποίο ισχύει ότι</a:t>
            </a:r>
          </a:p>
          <a:p>
            <a:pPr>
              <a:spcBef>
                <a:spcPts val="1200"/>
              </a:spcBef>
            </a:pPr>
            <a:r>
              <a:rPr lang="el-GR" sz="2200" dirty="0"/>
              <a:t>Επειδή οι προσεγγίσεις δίνονται από τη γενική επαναληπτική μέθοδο είναι</a:t>
            </a:r>
          </a:p>
          <a:p>
            <a:pPr>
              <a:spcBef>
                <a:spcPts val="1200"/>
              </a:spcBef>
            </a:pPr>
            <a:r>
              <a:rPr lang="el-GR" sz="2200" dirty="0"/>
              <a:t>Με βάση τα παραπάνω για το σφάλμα      ισχύουν τα εξής:</a:t>
            </a:r>
          </a:p>
          <a:p>
            <a:pPr>
              <a:spcBef>
                <a:spcPts val="1200"/>
              </a:spcBef>
              <a:buNone/>
            </a:pPr>
            <a:endParaRPr lang="el-GR" sz="2200" dirty="0"/>
          </a:p>
          <a:p>
            <a:pPr>
              <a:spcBef>
                <a:spcPts val="1200"/>
              </a:spcBef>
            </a:pPr>
            <a:r>
              <a:rPr lang="el-GR" sz="2200" dirty="0"/>
              <a:t>Υποθέτοντας ότι ισχύουν οι προϋποθέσεις του θεωρήματος της μέσης τιμής για τη συνάρτηση      τότε:</a:t>
            </a:r>
          </a:p>
          <a:p>
            <a:endParaRPr lang="el-GR" sz="2200" dirty="0"/>
          </a:p>
          <a:p>
            <a:pPr>
              <a:buNone/>
            </a:pPr>
            <a:endParaRPr lang="el-GR" sz="2200" dirty="0"/>
          </a:p>
        </p:txBody>
      </p:sp>
      <p:graphicFrame>
        <p:nvGraphicFramePr>
          <p:cNvPr id="241666" name="Object 2"/>
          <p:cNvGraphicFramePr>
            <a:graphicFrameLocks noChangeAspect="1"/>
          </p:cNvGraphicFramePr>
          <p:nvPr/>
        </p:nvGraphicFramePr>
        <p:xfrm>
          <a:off x="5139810" y="1454652"/>
          <a:ext cx="457200" cy="411163"/>
        </p:xfrm>
        <a:graphic>
          <a:graphicData uri="http://schemas.openxmlformats.org/presentationml/2006/ole">
            <mc:AlternateContent xmlns:mc="http://schemas.openxmlformats.org/markup-compatibility/2006">
              <mc:Choice xmlns:v="urn:schemas-microsoft-com:vml" Requires="v">
                <p:oleObj name="Equation" r:id="rId3" imgW="253800" imgH="228600" progId="Equation.DSMT4">
                  <p:embed/>
                </p:oleObj>
              </mc:Choice>
              <mc:Fallback>
                <p:oleObj name="Equation" r:id="rId3" imgW="253800" imgH="2286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9810" y="1454652"/>
                        <a:ext cx="45720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1667" name="Object 3"/>
          <p:cNvGraphicFramePr>
            <a:graphicFrameLocks noChangeAspect="1"/>
          </p:cNvGraphicFramePr>
          <p:nvPr/>
        </p:nvGraphicFramePr>
        <p:xfrm>
          <a:off x="6219141" y="1432962"/>
          <a:ext cx="777875" cy="457200"/>
        </p:xfrm>
        <a:graphic>
          <a:graphicData uri="http://schemas.openxmlformats.org/presentationml/2006/ole">
            <mc:AlternateContent xmlns:mc="http://schemas.openxmlformats.org/markup-compatibility/2006">
              <mc:Choice xmlns:v="urn:schemas-microsoft-com:vml" Requires="v">
                <p:oleObj name="Equation" r:id="rId5" imgW="431640" imgH="253800" progId="Equation.DSMT4">
                  <p:embed/>
                </p:oleObj>
              </mc:Choice>
              <mc:Fallback>
                <p:oleObj name="Equation" r:id="rId5" imgW="431640" imgH="253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9141" y="1432962"/>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1668" name="Object 4"/>
          <p:cNvGraphicFramePr>
            <a:graphicFrameLocks noChangeAspect="1"/>
          </p:cNvGraphicFramePr>
          <p:nvPr/>
        </p:nvGraphicFramePr>
        <p:xfrm>
          <a:off x="2930348" y="1783269"/>
          <a:ext cx="1593850" cy="409575"/>
        </p:xfrm>
        <a:graphic>
          <a:graphicData uri="http://schemas.openxmlformats.org/presentationml/2006/ole">
            <mc:AlternateContent xmlns:mc="http://schemas.openxmlformats.org/markup-compatibility/2006">
              <mc:Choice xmlns:v="urn:schemas-microsoft-com:vml" Requires="v">
                <p:oleObj name="Equation" r:id="rId7" imgW="888840" imgH="228600" progId="Equation.DSMT4">
                  <p:embed/>
                </p:oleObj>
              </mc:Choice>
              <mc:Fallback>
                <p:oleObj name="Equation" r:id="rId7" imgW="888840" imgH="2286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30348" y="1783269"/>
                        <a:ext cx="159385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1669" name="Object 5"/>
          <p:cNvGraphicFramePr>
            <a:graphicFrameLocks noChangeAspect="1"/>
          </p:cNvGraphicFramePr>
          <p:nvPr/>
        </p:nvGraphicFramePr>
        <p:xfrm>
          <a:off x="5237704" y="1867584"/>
          <a:ext cx="207962" cy="230187"/>
        </p:xfrm>
        <a:graphic>
          <a:graphicData uri="http://schemas.openxmlformats.org/presentationml/2006/ole">
            <mc:AlternateContent xmlns:mc="http://schemas.openxmlformats.org/markup-compatibility/2006">
              <mc:Choice xmlns:v="urn:schemas-microsoft-com:vml" Requires="v">
                <p:oleObj name="Equation" r:id="rId9" imgW="114120" imgH="126720" progId="Equation.DSMT4">
                  <p:embed/>
                </p:oleObj>
              </mc:Choice>
              <mc:Fallback>
                <p:oleObj name="Equation" r:id="rId9" imgW="114120" imgH="12672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37704" y="1867584"/>
                        <a:ext cx="207962" cy="23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1670" name="Object 6"/>
          <p:cNvGraphicFramePr>
            <a:graphicFrameLocks noChangeAspect="1"/>
          </p:cNvGraphicFramePr>
          <p:nvPr/>
        </p:nvGraphicFramePr>
        <p:xfrm>
          <a:off x="5740416" y="2097951"/>
          <a:ext cx="1096963" cy="457200"/>
        </p:xfrm>
        <a:graphic>
          <a:graphicData uri="http://schemas.openxmlformats.org/presentationml/2006/ole">
            <mc:AlternateContent xmlns:mc="http://schemas.openxmlformats.org/markup-compatibility/2006">
              <mc:Choice xmlns:v="urn:schemas-microsoft-com:vml" Requires="v">
                <p:oleObj name="Equation" r:id="rId11" imgW="609480" imgH="253800" progId="Equation.DSMT4">
                  <p:embed/>
                </p:oleObj>
              </mc:Choice>
              <mc:Fallback>
                <p:oleObj name="Equation" r:id="rId11" imgW="609480" imgH="2538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40416" y="2097951"/>
                        <a:ext cx="1096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1671" name="Object 7"/>
          <p:cNvGraphicFramePr>
            <a:graphicFrameLocks noChangeAspect="1"/>
          </p:cNvGraphicFramePr>
          <p:nvPr/>
        </p:nvGraphicFramePr>
        <p:xfrm>
          <a:off x="2454246" y="2901420"/>
          <a:ext cx="1508125" cy="457200"/>
        </p:xfrm>
        <a:graphic>
          <a:graphicData uri="http://schemas.openxmlformats.org/presentationml/2006/ole">
            <mc:AlternateContent xmlns:mc="http://schemas.openxmlformats.org/markup-compatibility/2006">
              <mc:Choice xmlns:v="urn:schemas-microsoft-com:vml" Requires="v">
                <p:oleObj name="Equation" r:id="rId13" imgW="838080" imgH="253800" progId="Equation.DSMT4">
                  <p:embed/>
                </p:oleObj>
              </mc:Choice>
              <mc:Fallback>
                <p:oleObj name="Equation" r:id="rId13" imgW="838080" imgH="25380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54246" y="2901420"/>
                        <a:ext cx="1508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1672" name="Object 8"/>
          <p:cNvGraphicFramePr>
            <a:graphicFrameLocks noChangeAspect="1"/>
          </p:cNvGraphicFramePr>
          <p:nvPr/>
        </p:nvGraphicFramePr>
        <p:xfrm>
          <a:off x="5364176" y="3513315"/>
          <a:ext cx="230188" cy="252413"/>
        </p:xfrm>
        <a:graphic>
          <a:graphicData uri="http://schemas.openxmlformats.org/presentationml/2006/ole">
            <mc:AlternateContent xmlns:mc="http://schemas.openxmlformats.org/markup-compatibility/2006">
              <mc:Choice xmlns:v="urn:schemas-microsoft-com:vml" Requires="v">
                <p:oleObj name="Equation" r:id="rId15" imgW="126720" imgH="139680" progId="Equation.DSMT4">
                  <p:embed/>
                </p:oleObj>
              </mc:Choice>
              <mc:Fallback>
                <p:oleObj name="Equation" r:id="rId15" imgW="126720" imgH="13968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64176" y="3513315"/>
                        <a:ext cx="230188"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1673" name="Object 9"/>
          <p:cNvGraphicFramePr>
            <a:graphicFrameLocks noChangeAspect="1"/>
          </p:cNvGraphicFramePr>
          <p:nvPr/>
        </p:nvGraphicFramePr>
        <p:xfrm>
          <a:off x="2914650" y="3830643"/>
          <a:ext cx="3314700" cy="457200"/>
        </p:xfrm>
        <a:graphic>
          <a:graphicData uri="http://schemas.openxmlformats.org/presentationml/2006/ole">
            <mc:AlternateContent xmlns:mc="http://schemas.openxmlformats.org/markup-compatibility/2006">
              <mc:Choice xmlns:v="urn:schemas-microsoft-com:vml" Requires="v">
                <p:oleObj name="Equation" r:id="rId17" imgW="1841400" imgH="253800" progId="Equation.DSMT4">
                  <p:embed/>
                </p:oleObj>
              </mc:Choice>
              <mc:Fallback>
                <p:oleObj name="Equation" r:id="rId17" imgW="1841400" imgH="25380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14650" y="3830643"/>
                        <a:ext cx="3314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1674" name="Object 10"/>
          <p:cNvGraphicFramePr>
            <a:graphicFrameLocks noChangeAspect="1"/>
          </p:cNvGraphicFramePr>
          <p:nvPr/>
        </p:nvGraphicFramePr>
        <p:xfrm>
          <a:off x="4352922" y="4821437"/>
          <a:ext cx="320675" cy="298450"/>
        </p:xfrm>
        <a:graphic>
          <a:graphicData uri="http://schemas.openxmlformats.org/presentationml/2006/ole">
            <mc:AlternateContent xmlns:mc="http://schemas.openxmlformats.org/markup-compatibility/2006">
              <mc:Choice xmlns:v="urn:schemas-microsoft-com:vml" Requires="v">
                <p:oleObj name="Equation" r:id="rId19" imgW="177480" imgH="164880" progId="Equation.DSMT4">
                  <p:embed/>
                </p:oleObj>
              </mc:Choice>
              <mc:Fallback>
                <p:oleObj name="Equation" r:id="rId19" imgW="177480" imgH="164880" progId="Equation.DSMT4">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352922" y="4821437"/>
                        <a:ext cx="320675"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1675" name="Object 11"/>
          <p:cNvGraphicFramePr>
            <a:graphicFrameLocks noChangeAspect="1"/>
          </p:cNvGraphicFramePr>
          <p:nvPr/>
        </p:nvGraphicFramePr>
        <p:xfrm>
          <a:off x="2345531" y="5345145"/>
          <a:ext cx="4452938" cy="457200"/>
        </p:xfrm>
        <a:graphic>
          <a:graphicData uri="http://schemas.openxmlformats.org/presentationml/2006/ole">
            <mc:AlternateContent xmlns:mc="http://schemas.openxmlformats.org/markup-compatibility/2006">
              <mc:Choice xmlns:v="urn:schemas-microsoft-com:vml" Requires="v">
                <p:oleObj name="Equation" r:id="rId21" imgW="2476440" imgH="253800" progId="Equation.DSMT4">
                  <p:embed/>
                </p:oleObj>
              </mc:Choice>
              <mc:Fallback>
                <p:oleObj name="Equation" r:id="rId21" imgW="2476440" imgH="253800" progId="Equation.DSMT4">
                  <p:embed/>
                  <p:pic>
                    <p:nvPicPr>
                      <p:cNvPr id="0" name="Picture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345531" y="5345145"/>
                        <a:ext cx="4452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Γενική επαναληπτική μέθοδος</a:t>
            </a:r>
          </a:p>
        </p:txBody>
      </p:sp>
      <p:sp>
        <p:nvSpPr>
          <p:cNvPr id="3" name="2 - Θέση περιεχομένου"/>
          <p:cNvSpPr>
            <a:spLocks noGrp="1"/>
          </p:cNvSpPr>
          <p:nvPr>
            <p:ph idx="1"/>
          </p:nvPr>
        </p:nvSpPr>
        <p:spPr>
          <a:xfrm>
            <a:off x="457200" y="1420784"/>
            <a:ext cx="8229600" cy="4748400"/>
          </a:xfrm>
        </p:spPr>
        <p:txBody>
          <a:bodyPr>
            <a:normAutofit/>
          </a:bodyPr>
          <a:lstStyle/>
          <a:p>
            <a:r>
              <a:rPr lang="el-GR" sz="2200" dirty="0"/>
              <a:t>Καθώς οι επαναλήψεις      αυξάνουν , τότε η τιμή της παραγώγου 	   προσεγγίζεται με την            οπότε:</a:t>
            </a:r>
          </a:p>
          <a:p>
            <a:pPr>
              <a:buNone/>
            </a:pPr>
            <a:endParaRPr lang="el-GR" sz="2200" dirty="0"/>
          </a:p>
          <a:p>
            <a:pPr>
              <a:spcBef>
                <a:spcPts val="3600"/>
              </a:spcBef>
            </a:pPr>
            <a:r>
              <a:rPr lang="el-GR" sz="2200" dirty="0"/>
              <a:t>Με βάση την παραπάνω έκφραση του σφάλματος, αν έχουμε μία εκτίμηση της τιμής της παραγώγου της συνάρτησης            στο σταθερό σημείο, μπορούμε να βγάλουμε συμπεράσματα  για τη σύγκλιση της γενικής επαναληπτικής μεθόδου.</a:t>
            </a:r>
          </a:p>
          <a:p>
            <a:pPr>
              <a:spcBef>
                <a:spcPts val="1800"/>
              </a:spcBef>
            </a:pPr>
            <a:r>
              <a:rPr lang="el-GR" sz="2200" dirty="0"/>
              <a:t>Το επόμενο θεώρημα παρέχει μία ένδειξη για την επιλογή της  καθώς επίσης και το ρυθμό σύγκλισης της γενικής επαναληπτικής μεθόδου.</a:t>
            </a:r>
          </a:p>
          <a:p>
            <a:endParaRPr lang="el-GR" dirty="0"/>
          </a:p>
        </p:txBody>
      </p:sp>
      <p:graphicFrame>
        <p:nvGraphicFramePr>
          <p:cNvPr id="242690" name="Object 2"/>
          <p:cNvGraphicFramePr>
            <a:graphicFrameLocks noChangeAspect="1"/>
          </p:cNvGraphicFramePr>
          <p:nvPr/>
        </p:nvGraphicFramePr>
        <p:xfrm>
          <a:off x="3602909" y="1468587"/>
          <a:ext cx="230188" cy="322263"/>
        </p:xfrm>
        <a:graphic>
          <a:graphicData uri="http://schemas.openxmlformats.org/presentationml/2006/ole">
            <mc:AlternateContent xmlns:mc="http://schemas.openxmlformats.org/markup-compatibility/2006">
              <mc:Choice xmlns:v="urn:schemas-microsoft-com:vml" Requires="v">
                <p:oleObj name="Equation" r:id="rId3" imgW="126720" imgH="177480" progId="Equation.DSMT4">
                  <p:embed/>
                </p:oleObj>
              </mc:Choice>
              <mc:Fallback>
                <p:oleObj name="Equation" r:id="rId3" imgW="126720" imgH="177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2909" y="1468587"/>
                        <a:ext cx="230188"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2691" name="Object 3"/>
          <p:cNvGraphicFramePr>
            <a:graphicFrameLocks noChangeAspect="1"/>
          </p:cNvGraphicFramePr>
          <p:nvPr/>
        </p:nvGraphicFramePr>
        <p:xfrm>
          <a:off x="867606" y="1726824"/>
          <a:ext cx="709613" cy="458788"/>
        </p:xfrm>
        <a:graphic>
          <a:graphicData uri="http://schemas.openxmlformats.org/presentationml/2006/ole">
            <mc:AlternateContent xmlns:mc="http://schemas.openxmlformats.org/markup-compatibility/2006">
              <mc:Choice xmlns:v="urn:schemas-microsoft-com:vml" Requires="v">
                <p:oleObj name="Equation" r:id="rId5" imgW="393480" imgH="253800" progId="Equation.DSMT4">
                  <p:embed/>
                </p:oleObj>
              </mc:Choice>
              <mc:Fallback>
                <p:oleObj name="Equation" r:id="rId5" imgW="393480" imgH="253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7606" y="1726824"/>
                        <a:ext cx="709613"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2692" name="Object 4"/>
          <p:cNvGraphicFramePr>
            <a:graphicFrameLocks noChangeAspect="1"/>
          </p:cNvGraphicFramePr>
          <p:nvPr/>
        </p:nvGraphicFramePr>
        <p:xfrm>
          <a:off x="4095048" y="1749402"/>
          <a:ext cx="687387" cy="458787"/>
        </p:xfrm>
        <a:graphic>
          <a:graphicData uri="http://schemas.openxmlformats.org/presentationml/2006/ole">
            <mc:AlternateContent xmlns:mc="http://schemas.openxmlformats.org/markup-compatibility/2006">
              <mc:Choice xmlns:v="urn:schemas-microsoft-com:vml" Requires="v">
                <p:oleObj name="Equation" r:id="rId7" imgW="380880" imgH="253800" progId="Equation.DSMT4">
                  <p:embed/>
                </p:oleObj>
              </mc:Choice>
              <mc:Fallback>
                <p:oleObj name="Equation" r:id="rId7" imgW="380880" imgH="2538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95048" y="1749402"/>
                        <a:ext cx="687387"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mc:Choice xmlns:a14="http://schemas.microsoft.com/office/drawing/2010/main" Requires="a14">
          <p:sp>
            <p:nvSpPr>
              <p:cNvPr id="242693" name="Object 5"/>
              <p:cNvSpPr txBox="1"/>
              <p:nvPr/>
            </p:nvSpPr>
            <p:spPr bwMode="auto">
              <a:xfrm>
                <a:off x="3807697" y="2363573"/>
                <a:ext cx="1916431" cy="457200"/>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sSub>
                        <m:sSubPr>
                          <m:ctrlPr>
                            <a:rPr lang="el-GR" sz="2000" i="1">
                              <a:solidFill>
                                <a:srgbClr val="000000"/>
                              </a:solidFill>
                              <a:latin typeface="Cambria Math" panose="02040503050406030204" pitchFamily="18" charset="0"/>
                            </a:rPr>
                          </m:ctrlPr>
                        </m:sSubPr>
                        <m:e>
                          <m:r>
                            <a:rPr lang="el-GR" sz="2000" i="1">
                              <a:solidFill>
                                <a:srgbClr val="000000"/>
                              </a:solidFill>
                              <a:latin typeface="Cambria Math" panose="02040503050406030204" pitchFamily="18" charset="0"/>
                            </a:rPr>
                            <m:t>𝜀</m:t>
                          </m:r>
                        </m:e>
                        <m:sub>
                          <m:r>
                            <a:rPr lang="el-GR" sz="2000" i="1">
                              <a:solidFill>
                                <a:srgbClr val="000000"/>
                              </a:solidFill>
                              <a:latin typeface="Cambria Math" panose="02040503050406030204" pitchFamily="18" charset="0"/>
                            </a:rPr>
                            <m:t>𝑘</m:t>
                          </m:r>
                          <m:r>
                            <a:rPr lang="el-GR" sz="2000" i="1">
                              <a:solidFill>
                                <a:srgbClr val="000000"/>
                              </a:solidFill>
                              <a:latin typeface="Cambria Math" panose="02040503050406030204" pitchFamily="18" charset="0"/>
                            </a:rPr>
                            <m:t>+1</m:t>
                          </m:r>
                        </m:sub>
                      </m:sSub>
                      <m:r>
                        <a:rPr lang="el-GR" sz="2000" i="1">
                          <a:solidFill>
                            <a:srgbClr val="000000"/>
                          </a:solidFill>
                          <a:latin typeface="Cambria Math" panose="02040503050406030204" pitchFamily="18" charset="0"/>
                        </a:rPr>
                        <m:t>≃</m:t>
                      </m:r>
                      <m:sSup>
                        <m:sSupPr>
                          <m:ctrlPr>
                            <a:rPr lang="el-GR" sz="2000" i="1">
                              <a:solidFill>
                                <a:srgbClr val="000000"/>
                              </a:solidFill>
                              <a:latin typeface="Cambria Math" panose="02040503050406030204" pitchFamily="18" charset="0"/>
                            </a:rPr>
                          </m:ctrlPr>
                        </m:sSupPr>
                        <m:e>
                          <m:r>
                            <a:rPr lang="el-GR" sz="2000" i="1">
                              <a:solidFill>
                                <a:srgbClr val="000000"/>
                              </a:solidFill>
                              <a:latin typeface="Cambria Math" panose="02040503050406030204" pitchFamily="18" charset="0"/>
                            </a:rPr>
                            <m:t>𝑔</m:t>
                          </m:r>
                        </m:e>
                        <m:sup>
                          <m:r>
                            <a:rPr lang="el-GR" sz="2000" i="1">
                              <a:solidFill>
                                <a:srgbClr val="000000"/>
                              </a:solidFill>
                              <a:latin typeface="Cambria Math" panose="02040503050406030204" pitchFamily="18" charset="0"/>
                            </a:rPr>
                            <m:t>′</m:t>
                          </m:r>
                        </m:sup>
                      </m:sSup>
                      <m:d>
                        <m:dPr>
                          <m:ctrlPr>
                            <a:rPr lang="el-GR" sz="2000" i="1">
                              <a:solidFill>
                                <a:srgbClr val="000000"/>
                              </a:solidFill>
                              <a:latin typeface="Cambria Math" panose="02040503050406030204" pitchFamily="18" charset="0"/>
                            </a:rPr>
                          </m:ctrlPr>
                        </m:dPr>
                        <m:e>
                          <m:r>
                            <a:rPr lang="el-GR" sz="2000" i="1">
                              <a:solidFill>
                                <a:srgbClr val="000000"/>
                              </a:solidFill>
                              <a:latin typeface="Cambria Math" panose="02040503050406030204" pitchFamily="18" charset="0"/>
                            </a:rPr>
                            <m:t>𝑟</m:t>
                          </m:r>
                        </m:e>
                      </m:d>
                      <m:sSub>
                        <m:sSubPr>
                          <m:ctrlPr>
                            <a:rPr lang="el-GR" sz="2000" i="1">
                              <a:solidFill>
                                <a:srgbClr val="000000"/>
                              </a:solidFill>
                              <a:latin typeface="Cambria Math" panose="02040503050406030204" pitchFamily="18" charset="0"/>
                            </a:rPr>
                          </m:ctrlPr>
                        </m:sSubPr>
                        <m:e>
                          <m:r>
                            <a:rPr lang="el-GR" sz="2000" i="1">
                              <a:solidFill>
                                <a:srgbClr val="000000"/>
                              </a:solidFill>
                              <a:latin typeface="Cambria Math" panose="02040503050406030204" pitchFamily="18" charset="0"/>
                            </a:rPr>
                            <m:t>𝜀</m:t>
                          </m:r>
                        </m:e>
                        <m:sub>
                          <m:r>
                            <a:rPr lang="el-GR" sz="2000" i="1">
                              <a:solidFill>
                                <a:srgbClr val="000000"/>
                              </a:solidFill>
                              <a:latin typeface="Cambria Math" panose="02040503050406030204" pitchFamily="18" charset="0"/>
                            </a:rPr>
                            <m:t>𝑘</m:t>
                          </m:r>
                        </m:sub>
                      </m:sSub>
                      <m:r>
                        <a:rPr lang="el-GR" sz="2000" i="1">
                          <a:solidFill>
                            <a:srgbClr val="000000"/>
                          </a:solidFill>
                          <a:latin typeface="Cambria Math" panose="02040503050406030204" pitchFamily="18" charset="0"/>
                        </a:rPr>
                        <m:t>.</m:t>
                      </m:r>
                    </m:oMath>
                  </m:oMathPara>
                </a14:m>
                <a:endParaRPr lang="el-GR" sz="2000" dirty="0"/>
              </a:p>
            </p:txBody>
          </p:sp>
        </mc:Choice>
        <mc:Fallback>
          <p:sp>
            <p:nvSpPr>
              <p:cNvPr id="242693" name="Object 5"/>
              <p:cNvSpPr txBox="1">
                <a:spLocks noRot="1" noChangeAspect="1" noMove="1" noResize="1" noEditPoints="1" noAdjustHandles="1" noChangeArrowheads="1" noChangeShapeType="1" noTextEdit="1"/>
              </p:cNvSpPr>
              <p:nvPr/>
            </p:nvSpPr>
            <p:spPr bwMode="auto">
              <a:xfrm>
                <a:off x="3807697" y="2363573"/>
                <a:ext cx="1916431" cy="457200"/>
              </a:xfrm>
              <a:prstGeom prst="rect">
                <a:avLst/>
              </a:prstGeom>
              <a:blipFill>
                <a:blip r:embed="rId9"/>
                <a:stretch>
                  <a:fillRect/>
                </a:stretch>
              </a:blipFill>
              <a:ln>
                <a:noFill/>
              </a:ln>
              <a:effectLst/>
            </p:spPr>
            <p:txBody>
              <a:bodyPr/>
              <a:lstStyle/>
              <a:p>
                <a:r>
                  <a:rPr lang="el-GR">
                    <a:noFill/>
                  </a:rPr>
                  <a:t> </a:t>
                </a:r>
              </a:p>
            </p:txBody>
          </p:sp>
        </mc:Fallback>
      </mc:AlternateContent>
      <p:graphicFrame>
        <p:nvGraphicFramePr>
          <p:cNvPr id="242694" name="Object 6"/>
          <p:cNvGraphicFramePr>
            <a:graphicFrameLocks noChangeAspect="1"/>
          </p:cNvGraphicFramePr>
          <p:nvPr/>
        </p:nvGraphicFramePr>
        <p:xfrm>
          <a:off x="6854336" y="3282948"/>
          <a:ext cx="641350" cy="458788"/>
        </p:xfrm>
        <a:graphic>
          <a:graphicData uri="http://schemas.openxmlformats.org/presentationml/2006/ole">
            <mc:AlternateContent xmlns:mc="http://schemas.openxmlformats.org/markup-compatibility/2006">
              <mc:Choice xmlns:v="urn:schemas-microsoft-com:vml" Requires="v">
                <p:oleObj name="Equation" r:id="rId10" imgW="355320" imgH="253800" progId="Equation.DSMT4">
                  <p:embed/>
                </p:oleObj>
              </mc:Choice>
              <mc:Fallback>
                <p:oleObj name="Equation" r:id="rId10" imgW="355320" imgH="2538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54336" y="3282948"/>
                        <a:ext cx="64135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2695" name="Object 7"/>
          <p:cNvGraphicFramePr>
            <a:graphicFrameLocks noChangeAspect="1"/>
          </p:cNvGraphicFramePr>
          <p:nvPr/>
        </p:nvGraphicFramePr>
        <p:xfrm>
          <a:off x="7965063" y="4533033"/>
          <a:ext cx="641350" cy="458788"/>
        </p:xfrm>
        <a:graphic>
          <a:graphicData uri="http://schemas.openxmlformats.org/presentationml/2006/ole">
            <mc:AlternateContent xmlns:mc="http://schemas.openxmlformats.org/markup-compatibility/2006">
              <mc:Choice xmlns:v="urn:schemas-microsoft-com:vml" Requires="v">
                <p:oleObj name="Equation" r:id="rId12" imgW="355320" imgH="253800" progId="Equation.DSMT4">
                  <p:embed/>
                </p:oleObj>
              </mc:Choice>
              <mc:Fallback>
                <p:oleObj name="Equation" r:id="rId12" imgW="355320" imgH="25380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65063" y="4533033"/>
                        <a:ext cx="64135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Γενική επαναληπτική μέθοδος</a:t>
            </a:r>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n-US" sz="2000" b="1" dirty="0"/>
              <a:t>	</a:t>
            </a:r>
            <a:r>
              <a:rPr lang="el-GR" sz="2000" b="1" dirty="0"/>
              <a:t>Θεώρημα 5.4  [Θεώρημα Σταθερού Σημείου]. </a:t>
            </a:r>
            <a:r>
              <a:rPr lang="el-GR" sz="2000" dirty="0"/>
              <a:t>Έστω ότι η συνάρτηση</a:t>
            </a:r>
            <a:r>
              <a:rPr lang="en-US" sz="2000" dirty="0"/>
              <a:t>                                         </a:t>
            </a:r>
            <a:r>
              <a:rPr lang="el-GR" sz="2000" dirty="0"/>
              <a:t>		              είναι συνεχής στο διάστημα</a:t>
            </a:r>
            <a:r>
              <a:rPr lang="en-US" sz="2000" dirty="0"/>
              <a:t> </a:t>
            </a:r>
            <a:r>
              <a:rPr lang="el-GR" sz="2000" dirty="0"/>
              <a:t>            (δηλαδή ισχύει ότι</a:t>
            </a:r>
            <a:r>
              <a:rPr lang="en-US" sz="2000" dirty="0"/>
              <a:t>                         </a:t>
            </a:r>
            <a:r>
              <a:rPr lang="el-GR" sz="2000" dirty="0"/>
              <a:t>  για όλα τα</a:t>
            </a:r>
            <a:r>
              <a:rPr lang="en-US" sz="2000" dirty="0"/>
              <a:t>                 </a:t>
            </a:r>
            <a:r>
              <a:rPr lang="el-GR" sz="2000" dirty="0"/>
              <a:t> )</a:t>
            </a:r>
            <a:r>
              <a:rPr lang="en-US" sz="2000" dirty="0"/>
              <a:t>,</a:t>
            </a:r>
            <a:r>
              <a:rPr lang="el-GR" sz="2000" dirty="0"/>
              <a:t> επίσης αν υπάρχει η πρώτη παράγωγος</a:t>
            </a:r>
            <a:r>
              <a:rPr lang="en-US" sz="2000" dirty="0"/>
              <a:t>             </a:t>
            </a:r>
            <a:r>
              <a:rPr lang="el-GR" sz="2000" dirty="0"/>
              <a:t>της συνάρτησης </a:t>
            </a:r>
            <a:r>
              <a:rPr lang="en-US" sz="2000" dirty="0"/>
              <a:t>    </a:t>
            </a:r>
            <a:r>
              <a:rPr lang="el-GR" sz="2000" dirty="0"/>
              <a:t> στο</a:t>
            </a:r>
            <a:r>
              <a:rPr lang="en-US" sz="2000" dirty="0"/>
              <a:t>            </a:t>
            </a:r>
            <a:r>
              <a:rPr lang="el-GR" sz="2000" dirty="0"/>
              <a:t>και υπάρχει μία σταθερά</a:t>
            </a:r>
            <a:r>
              <a:rPr lang="en-US" sz="2000" dirty="0"/>
              <a:t>          </a:t>
            </a:r>
            <a:r>
              <a:rPr lang="el-GR" sz="2000" dirty="0"/>
              <a:t>   	τέτοια ώστε να ισχύει:</a:t>
            </a:r>
          </a:p>
          <a:p>
            <a:pPr>
              <a:buNone/>
            </a:pPr>
            <a:r>
              <a:rPr lang="en-US" sz="2000" dirty="0"/>
              <a:t>	</a:t>
            </a:r>
          </a:p>
          <a:p>
            <a:pPr>
              <a:spcBef>
                <a:spcPts val="1200"/>
              </a:spcBef>
              <a:buNone/>
            </a:pPr>
            <a:r>
              <a:rPr lang="en-US" sz="2000" dirty="0"/>
              <a:t>	</a:t>
            </a:r>
            <a:r>
              <a:rPr lang="el-GR" sz="2000" dirty="0"/>
              <a:t>τότε για οποιαδήποτε αρχική τιμή       που βρίσκεται στο διάστημα 	           η ακολουθία</a:t>
            </a:r>
          </a:p>
          <a:p>
            <a:pPr>
              <a:spcBef>
                <a:spcPts val="3000"/>
              </a:spcBef>
              <a:buNone/>
            </a:pPr>
            <a:r>
              <a:rPr lang="en-US" sz="2000" dirty="0"/>
              <a:t>	</a:t>
            </a:r>
            <a:r>
              <a:rPr lang="el-GR" sz="2000" dirty="0"/>
              <a:t>συγκλίνει στο μοναδικό σταθερό σημείο      που βρίσκεται στο διάστημα              </a:t>
            </a:r>
          </a:p>
          <a:p>
            <a:pPr>
              <a:spcBef>
                <a:spcPts val="3600"/>
              </a:spcBef>
              <a:buNone/>
            </a:pPr>
            <a:r>
              <a:rPr lang="el-GR" sz="2000" dirty="0"/>
              <a:t>	Επίσης, ισχύουν τα παρακάτω φράγματα σφάλματος για κάθε επανάληψη </a:t>
            </a:r>
          </a:p>
        </p:txBody>
      </p:sp>
      <mc:AlternateContent xmlns:mc="http://schemas.openxmlformats.org/markup-compatibility/2006">
        <mc:Choice xmlns:a14="http://schemas.microsoft.com/office/drawing/2010/main" Requires="a14">
          <p:sp>
            <p:nvSpPr>
              <p:cNvPr id="240641" name="Object 1"/>
              <p:cNvSpPr txBox="1"/>
              <p:nvPr/>
            </p:nvSpPr>
            <p:spPr bwMode="auto">
              <a:xfrm>
                <a:off x="869950" y="1746250"/>
                <a:ext cx="2278063" cy="414338"/>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l-GR" i="1">
                          <a:solidFill>
                            <a:srgbClr val="000000"/>
                          </a:solidFill>
                          <a:latin typeface="Cambria Math" panose="02040503050406030204" pitchFamily="18" charset="0"/>
                        </a:rPr>
                        <m:t>𝑔</m:t>
                      </m:r>
                      <m:r>
                        <a:rPr lang="el-GR" i="1">
                          <a:solidFill>
                            <a:srgbClr val="000000"/>
                          </a:solidFill>
                          <a:latin typeface="Cambria Math" panose="02040503050406030204" pitchFamily="18" charset="0"/>
                        </a:rPr>
                        <m:t>:</m:t>
                      </m:r>
                      <m:d>
                        <m:dPr>
                          <m:begChr m:val="["/>
                          <m:endChr m:val="]"/>
                          <m:ctrlPr>
                            <a:rPr lang="el-GR" i="1">
                              <a:solidFill>
                                <a:srgbClr val="000000"/>
                              </a:solidFill>
                              <a:latin typeface="Cambria Math" panose="02040503050406030204" pitchFamily="18" charset="0"/>
                            </a:rPr>
                          </m:ctrlPr>
                        </m:dPr>
                        <m:e>
                          <m:r>
                            <a:rPr lang="el-GR" i="1">
                              <a:solidFill>
                                <a:srgbClr val="000000"/>
                              </a:solidFill>
                              <a:latin typeface="Cambria Math" panose="02040503050406030204" pitchFamily="18" charset="0"/>
                            </a:rPr>
                            <m:t>𝑎</m:t>
                          </m:r>
                          <m:r>
                            <m:rPr>
                              <m:nor/>
                            </m:rPr>
                            <a:rPr lang="el-GR" i="0">
                              <a:solidFill>
                                <a:srgbClr val="000000"/>
                              </a:solidFill>
                              <a:latin typeface="Cambria Math" panose="02040503050406030204" pitchFamily="18" charset="0"/>
                            </a:rPr>
                            <m:t>, </m:t>
                          </m:r>
                          <m:r>
                            <a:rPr lang="el-GR" i="1">
                              <a:solidFill>
                                <a:srgbClr val="000000"/>
                              </a:solidFill>
                              <a:latin typeface="Cambria Math" panose="02040503050406030204" pitchFamily="18" charset="0"/>
                            </a:rPr>
                            <m:t>𝑏</m:t>
                          </m:r>
                        </m:e>
                      </m:d>
                      <m:r>
                        <a:rPr lang="el-GR" i="1">
                          <a:solidFill>
                            <a:srgbClr val="000000"/>
                          </a:solidFill>
                          <a:latin typeface="Cambria Math" panose="02040503050406030204" pitchFamily="18" charset="0"/>
                        </a:rPr>
                        <m:t>⊂</m:t>
                      </m:r>
                      <m:r>
                        <a:rPr lang="el-GR" i="1">
                          <a:solidFill>
                            <a:srgbClr val="000000"/>
                          </a:solidFill>
                          <a:latin typeface="Cambria Math" panose="02040503050406030204" pitchFamily="18" charset="0"/>
                        </a:rPr>
                        <m:t>ℝ</m:t>
                      </m:r>
                      <m:r>
                        <a:rPr lang="el-GR" i="1">
                          <a:solidFill>
                            <a:srgbClr val="000000"/>
                          </a:solidFill>
                          <a:latin typeface="Cambria Math" panose="02040503050406030204" pitchFamily="18" charset="0"/>
                        </a:rPr>
                        <m:t>→</m:t>
                      </m:r>
                      <m:d>
                        <m:dPr>
                          <m:begChr m:val="["/>
                          <m:endChr m:val="]"/>
                          <m:ctrlPr>
                            <a:rPr lang="el-GR" i="1">
                              <a:solidFill>
                                <a:srgbClr val="000000"/>
                              </a:solidFill>
                              <a:latin typeface="Cambria Math" panose="02040503050406030204" pitchFamily="18" charset="0"/>
                            </a:rPr>
                          </m:ctrlPr>
                        </m:dPr>
                        <m:e>
                          <m:r>
                            <a:rPr lang="el-GR" i="1">
                              <a:solidFill>
                                <a:srgbClr val="000000"/>
                              </a:solidFill>
                              <a:latin typeface="Cambria Math" panose="02040503050406030204" pitchFamily="18" charset="0"/>
                            </a:rPr>
                            <m:t>𝑎</m:t>
                          </m:r>
                          <m:r>
                            <m:rPr>
                              <m:nor/>
                            </m:rPr>
                            <a:rPr lang="el-GR" i="0">
                              <a:solidFill>
                                <a:srgbClr val="000000"/>
                              </a:solidFill>
                              <a:latin typeface="Cambria Math" panose="02040503050406030204" pitchFamily="18" charset="0"/>
                            </a:rPr>
                            <m:t>, </m:t>
                          </m:r>
                          <m:r>
                            <a:rPr lang="el-GR" i="1">
                              <a:solidFill>
                                <a:srgbClr val="000000"/>
                              </a:solidFill>
                              <a:latin typeface="Cambria Math" panose="02040503050406030204" pitchFamily="18" charset="0"/>
                            </a:rPr>
                            <m:t>𝑏</m:t>
                          </m:r>
                        </m:e>
                      </m:d>
                    </m:oMath>
                  </m:oMathPara>
                </a14:m>
                <a:endParaRPr lang="el-GR" dirty="0"/>
              </a:p>
            </p:txBody>
          </p:sp>
        </mc:Choice>
        <mc:Fallback>
          <p:sp>
            <p:nvSpPr>
              <p:cNvPr id="240641" name="Object 1"/>
              <p:cNvSpPr txBox="1">
                <a:spLocks noRot="1" noChangeAspect="1" noMove="1" noResize="1" noEditPoints="1" noAdjustHandles="1" noChangeArrowheads="1" noChangeShapeType="1" noTextEdit="1"/>
              </p:cNvSpPr>
              <p:nvPr/>
            </p:nvSpPr>
            <p:spPr bwMode="auto">
              <a:xfrm>
                <a:off x="869950" y="1746250"/>
                <a:ext cx="2278063" cy="414338"/>
              </a:xfrm>
              <a:prstGeom prst="rect">
                <a:avLst/>
              </a:prstGeom>
              <a:blipFill>
                <a:blip r:embed="rId3"/>
                <a:stretch>
                  <a:fillRect/>
                </a:stretch>
              </a:blipFill>
              <a:ln>
                <a:noFill/>
              </a:ln>
              <a:effectLst/>
            </p:spPr>
            <p:txBody>
              <a:bodyPr/>
              <a:lstStyle/>
              <a:p>
                <a:r>
                  <a:rPr lang="el-GR">
                    <a:noFill/>
                  </a:rPr>
                  <a:t> </a:t>
                </a:r>
              </a:p>
            </p:txBody>
          </p:sp>
        </mc:Fallback>
      </mc:AlternateContent>
      <p:graphicFrame>
        <p:nvGraphicFramePr>
          <p:cNvPr id="240642" name="Object 2"/>
          <p:cNvGraphicFramePr>
            <a:graphicFrameLocks noChangeAspect="1"/>
          </p:cNvGraphicFramePr>
          <p:nvPr/>
        </p:nvGraphicFramePr>
        <p:xfrm>
          <a:off x="7815315" y="3465513"/>
          <a:ext cx="619125" cy="412750"/>
        </p:xfrm>
        <a:graphic>
          <a:graphicData uri="http://schemas.openxmlformats.org/presentationml/2006/ole">
            <mc:AlternateContent xmlns:mc="http://schemas.openxmlformats.org/markup-compatibility/2006">
              <mc:Choice xmlns:v="urn:schemas-microsoft-com:vml" Requires="v">
                <p:oleObj name="Equation" r:id="rId4" imgW="380880" imgH="253800" progId="Equation.DSMT4">
                  <p:embed/>
                </p:oleObj>
              </mc:Choice>
              <mc:Fallback>
                <p:oleObj name="Equation" r:id="rId4" imgW="380880" imgH="2538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5315" y="3465513"/>
                        <a:ext cx="61912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0643" name="Object 3"/>
          <p:cNvGraphicFramePr>
            <a:graphicFrameLocks noChangeAspect="1"/>
          </p:cNvGraphicFramePr>
          <p:nvPr/>
        </p:nvGraphicFramePr>
        <p:xfrm>
          <a:off x="1285830" y="2052795"/>
          <a:ext cx="1363662" cy="412750"/>
        </p:xfrm>
        <a:graphic>
          <a:graphicData uri="http://schemas.openxmlformats.org/presentationml/2006/ole">
            <mc:AlternateContent xmlns:mc="http://schemas.openxmlformats.org/markup-compatibility/2006">
              <mc:Choice xmlns:v="urn:schemas-microsoft-com:vml" Requires="v">
                <p:oleObj name="Equation" r:id="rId6" imgW="838080" imgH="253800" progId="Equation.DSMT4">
                  <p:embed/>
                </p:oleObj>
              </mc:Choice>
              <mc:Fallback>
                <p:oleObj name="Equation" r:id="rId6" imgW="838080" imgH="2538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5830" y="2052795"/>
                        <a:ext cx="1363662"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0644" name="Object 4"/>
          <p:cNvGraphicFramePr>
            <a:graphicFrameLocks noChangeAspect="1"/>
          </p:cNvGraphicFramePr>
          <p:nvPr/>
        </p:nvGraphicFramePr>
        <p:xfrm>
          <a:off x="3878253" y="2040101"/>
          <a:ext cx="971550" cy="414337"/>
        </p:xfrm>
        <a:graphic>
          <a:graphicData uri="http://schemas.openxmlformats.org/presentationml/2006/ole">
            <mc:AlternateContent xmlns:mc="http://schemas.openxmlformats.org/markup-compatibility/2006">
              <mc:Choice xmlns:v="urn:schemas-microsoft-com:vml" Requires="v">
                <p:oleObj name="Equation" r:id="rId8" imgW="596880" imgH="253800" progId="Equation.DSMT4">
                  <p:embed/>
                </p:oleObj>
              </mc:Choice>
              <mc:Fallback>
                <p:oleObj name="Equation" r:id="rId8" imgW="596880" imgH="25380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78253" y="2040101"/>
                        <a:ext cx="971550"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0645" name="Object 5"/>
          <p:cNvGraphicFramePr>
            <a:graphicFrameLocks noChangeAspect="1"/>
          </p:cNvGraphicFramePr>
          <p:nvPr/>
        </p:nvGraphicFramePr>
        <p:xfrm>
          <a:off x="2158094" y="2342253"/>
          <a:ext cx="641350" cy="414338"/>
        </p:xfrm>
        <a:graphic>
          <a:graphicData uri="http://schemas.openxmlformats.org/presentationml/2006/ole">
            <mc:AlternateContent xmlns:mc="http://schemas.openxmlformats.org/markup-compatibility/2006">
              <mc:Choice xmlns:v="urn:schemas-microsoft-com:vml" Requires="v">
                <p:oleObj name="Equation" r:id="rId10" imgW="393480" imgH="253800" progId="Equation.DSMT4">
                  <p:embed/>
                </p:oleObj>
              </mc:Choice>
              <mc:Fallback>
                <p:oleObj name="Equation" r:id="rId10" imgW="393480" imgH="253800" progId="Equation.DSMT4">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58094" y="2342253"/>
                        <a:ext cx="641350"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0646" name="Object 6"/>
          <p:cNvGraphicFramePr>
            <a:graphicFrameLocks noChangeAspect="1"/>
          </p:cNvGraphicFramePr>
          <p:nvPr/>
        </p:nvGraphicFramePr>
        <p:xfrm>
          <a:off x="4555419" y="2441742"/>
          <a:ext cx="227013" cy="268287"/>
        </p:xfrm>
        <a:graphic>
          <a:graphicData uri="http://schemas.openxmlformats.org/presentationml/2006/ole">
            <mc:AlternateContent xmlns:mc="http://schemas.openxmlformats.org/markup-compatibility/2006">
              <mc:Choice xmlns:v="urn:schemas-microsoft-com:vml" Requires="v">
                <p:oleObj name="Equation" r:id="rId12" imgW="139680" imgH="164880" progId="Equation.DSMT4">
                  <p:embed/>
                </p:oleObj>
              </mc:Choice>
              <mc:Fallback>
                <p:oleObj name="Equation" r:id="rId12" imgW="139680" imgH="164880" progId="Equation.DSMT4">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55419" y="2441742"/>
                        <a:ext cx="2270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0647" name="Object 7"/>
          <p:cNvGraphicFramePr>
            <a:graphicFrameLocks noChangeAspect="1"/>
          </p:cNvGraphicFramePr>
          <p:nvPr/>
        </p:nvGraphicFramePr>
        <p:xfrm>
          <a:off x="5204010" y="2344899"/>
          <a:ext cx="641350" cy="414338"/>
        </p:xfrm>
        <a:graphic>
          <a:graphicData uri="http://schemas.openxmlformats.org/presentationml/2006/ole">
            <mc:AlternateContent xmlns:mc="http://schemas.openxmlformats.org/markup-compatibility/2006">
              <mc:Choice xmlns:v="urn:schemas-microsoft-com:vml" Requires="v">
                <p:oleObj name="Equation" r:id="rId14" imgW="393480" imgH="253800" progId="Equation.DSMT4">
                  <p:embed/>
                </p:oleObj>
              </mc:Choice>
              <mc:Fallback>
                <p:oleObj name="Equation" r:id="rId14" imgW="393480" imgH="253800" progId="Equation.DSMT4">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04010" y="2344899"/>
                        <a:ext cx="641350"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0648" name="Object 8"/>
          <p:cNvGraphicFramePr>
            <a:graphicFrameLocks noChangeAspect="1"/>
          </p:cNvGraphicFramePr>
          <p:nvPr/>
        </p:nvGraphicFramePr>
        <p:xfrm>
          <a:off x="874670" y="2690802"/>
          <a:ext cx="557212" cy="330200"/>
        </p:xfrm>
        <a:graphic>
          <a:graphicData uri="http://schemas.openxmlformats.org/presentationml/2006/ole">
            <mc:AlternateContent xmlns:mc="http://schemas.openxmlformats.org/markup-compatibility/2006">
              <mc:Choice xmlns:v="urn:schemas-microsoft-com:vml" Requires="v">
                <p:oleObj name="Equation" r:id="rId16" imgW="342720" imgH="203040" progId="Equation.DSMT4">
                  <p:embed/>
                </p:oleObj>
              </mc:Choice>
              <mc:Fallback>
                <p:oleObj name="Equation" r:id="rId16" imgW="342720" imgH="203040" progId="Equation.DSMT4">
                  <p:embed/>
                  <p:pic>
                    <p:nvPicPr>
                      <p:cNvPr id="0" name="Picture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74670" y="2690802"/>
                        <a:ext cx="557212"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0649" name="Object 9"/>
          <p:cNvGraphicFramePr>
            <a:graphicFrameLocks noChangeAspect="1"/>
          </p:cNvGraphicFramePr>
          <p:nvPr/>
        </p:nvGraphicFramePr>
        <p:xfrm>
          <a:off x="2876550" y="3044826"/>
          <a:ext cx="3390900" cy="457200"/>
        </p:xfrm>
        <a:graphic>
          <a:graphicData uri="http://schemas.openxmlformats.org/presentationml/2006/ole">
            <mc:AlternateContent xmlns:mc="http://schemas.openxmlformats.org/markup-compatibility/2006">
              <mc:Choice xmlns:v="urn:schemas-microsoft-com:vml" Requires="v">
                <p:oleObj name="Equation" r:id="rId18" imgW="2070000" imgH="279360" progId="Equation.DSMT4">
                  <p:embed/>
                </p:oleObj>
              </mc:Choice>
              <mc:Fallback>
                <p:oleObj name="Equation" r:id="rId18" imgW="2070000" imgH="279360" progId="Equation.DSMT4">
                  <p:embed/>
                  <p:pic>
                    <p:nvPicPr>
                      <p:cNvPr id="0" name="Picture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876550" y="3044826"/>
                        <a:ext cx="3390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0650" name="Object 10"/>
          <p:cNvGraphicFramePr>
            <a:graphicFrameLocks noChangeAspect="1"/>
          </p:cNvGraphicFramePr>
          <p:nvPr/>
        </p:nvGraphicFramePr>
        <p:xfrm>
          <a:off x="4484690" y="3501149"/>
          <a:ext cx="269875" cy="374650"/>
        </p:xfrm>
        <a:graphic>
          <a:graphicData uri="http://schemas.openxmlformats.org/presentationml/2006/ole">
            <mc:AlternateContent xmlns:mc="http://schemas.openxmlformats.org/markup-compatibility/2006">
              <mc:Choice xmlns:v="urn:schemas-microsoft-com:vml" Requires="v">
                <p:oleObj name="Equation" r:id="rId20" imgW="164880" imgH="228600" progId="Equation.DSMT4">
                  <p:embed/>
                </p:oleObj>
              </mc:Choice>
              <mc:Fallback>
                <p:oleObj name="Equation" r:id="rId20" imgW="164880" imgH="228600" progId="Equation.DSMT4">
                  <p:embed/>
                  <p:pic>
                    <p:nvPicPr>
                      <p:cNvPr id="0" name="Picture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484690" y="3501149"/>
                        <a:ext cx="269875"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0651" name="Object 11"/>
          <p:cNvGraphicFramePr>
            <a:graphicFrameLocks noChangeAspect="1"/>
          </p:cNvGraphicFramePr>
          <p:nvPr/>
        </p:nvGraphicFramePr>
        <p:xfrm>
          <a:off x="6142059" y="1727006"/>
          <a:ext cx="619125" cy="412750"/>
        </p:xfrm>
        <a:graphic>
          <a:graphicData uri="http://schemas.openxmlformats.org/presentationml/2006/ole">
            <mc:AlternateContent xmlns:mc="http://schemas.openxmlformats.org/markup-compatibility/2006">
              <mc:Choice xmlns:v="urn:schemas-microsoft-com:vml" Requires="v">
                <p:oleObj name="Equation" r:id="rId22" imgW="380880" imgH="253800" progId="Equation.DSMT4">
                  <p:embed/>
                </p:oleObj>
              </mc:Choice>
              <mc:Fallback>
                <p:oleObj name="Equation" r:id="rId22" imgW="380880" imgH="253800" progId="Equation.DSMT4">
                  <p:embed/>
                  <p:pic>
                    <p:nvPicPr>
                      <p:cNvPr id="0" name="Picture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142059" y="1727006"/>
                        <a:ext cx="61912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0652" name="Object 12"/>
          <p:cNvGraphicFramePr>
            <a:graphicFrameLocks noChangeAspect="1"/>
          </p:cNvGraphicFramePr>
          <p:nvPr/>
        </p:nvGraphicFramePr>
        <p:xfrm>
          <a:off x="3217069" y="4038432"/>
          <a:ext cx="2709862" cy="414337"/>
        </p:xfrm>
        <a:graphic>
          <a:graphicData uri="http://schemas.openxmlformats.org/presentationml/2006/ole">
            <mc:AlternateContent xmlns:mc="http://schemas.openxmlformats.org/markup-compatibility/2006">
              <mc:Choice xmlns:v="urn:schemas-microsoft-com:vml" Requires="v">
                <p:oleObj name="Equation" r:id="rId24" imgW="1663560" imgH="253800" progId="Equation.DSMT4">
                  <p:embed/>
                </p:oleObj>
              </mc:Choice>
              <mc:Fallback>
                <p:oleObj name="Equation" r:id="rId24" imgW="1663560" imgH="253800" progId="Equation.DSMT4">
                  <p:embed/>
                  <p:pic>
                    <p:nvPicPr>
                      <p:cNvPr id="0" name="Picture 1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217069" y="4038432"/>
                        <a:ext cx="2709862"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0653" name="Object 13"/>
          <p:cNvGraphicFramePr>
            <a:graphicFrameLocks noChangeAspect="1"/>
          </p:cNvGraphicFramePr>
          <p:nvPr/>
        </p:nvGraphicFramePr>
        <p:xfrm>
          <a:off x="5137513" y="4573606"/>
          <a:ext cx="187325" cy="206375"/>
        </p:xfrm>
        <a:graphic>
          <a:graphicData uri="http://schemas.openxmlformats.org/presentationml/2006/ole">
            <mc:AlternateContent xmlns:mc="http://schemas.openxmlformats.org/markup-compatibility/2006">
              <mc:Choice xmlns:v="urn:schemas-microsoft-com:vml" Requires="v">
                <p:oleObj name="Equation" r:id="rId26" imgW="114120" imgH="126720" progId="Equation.DSMT4">
                  <p:embed/>
                </p:oleObj>
              </mc:Choice>
              <mc:Fallback>
                <p:oleObj name="Equation" r:id="rId26" imgW="114120" imgH="126720" progId="Equation.DSMT4">
                  <p:embed/>
                  <p:pic>
                    <p:nvPicPr>
                      <p:cNvPr id="0" name="Picture 1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137513" y="4573606"/>
                        <a:ext cx="187325" cy="20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0654" name="Object 14"/>
          <p:cNvGraphicFramePr>
            <a:graphicFrameLocks noChangeAspect="1"/>
          </p:cNvGraphicFramePr>
          <p:nvPr/>
        </p:nvGraphicFramePr>
        <p:xfrm>
          <a:off x="884187" y="4743468"/>
          <a:ext cx="679450" cy="412750"/>
        </p:xfrm>
        <a:graphic>
          <a:graphicData uri="http://schemas.openxmlformats.org/presentationml/2006/ole">
            <mc:AlternateContent xmlns:mc="http://schemas.openxmlformats.org/markup-compatibility/2006">
              <mc:Choice xmlns:v="urn:schemas-microsoft-com:vml" Requires="v">
                <p:oleObj name="Equation" r:id="rId28" imgW="419040" imgH="253800" progId="Equation.DSMT4">
                  <p:embed/>
                </p:oleObj>
              </mc:Choice>
              <mc:Fallback>
                <p:oleObj name="Equation" r:id="rId28" imgW="419040" imgH="253800" progId="Equation.DSMT4">
                  <p:embed/>
                  <p:pic>
                    <p:nvPicPr>
                      <p:cNvPr id="0" name="Picture 1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884187" y="4743468"/>
                        <a:ext cx="67945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0655" name="Object 15"/>
          <p:cNvGraphicFramePr>
            <a:graphicFrameLocks noChangeAspect="1"/>
          </p:cNvGraphicFramePr>
          <p:nvPr/>
        </p:nvGraphicFramePr>
        <p:xfrm>
          <a:off x="1426369" y="5516601"/>
          <a:ext cx="6291263" cy="723900"/>
        </p:xfrm>
        <a:graphic>
          <a:graphicData uri="http://schemas.openxmlformats.org/presentationml/2006/ole">
            <mc:AlternateContent xmlns:mc="http://schemas.openxmlformats.org/markup-compatibility/2006">
              <mc:Choice xmlns:v="urn:schemas-microsoft-com:vml" Requires="v">
                <p:oleObj name="Equation" r:id="rId30" imgW="3860640" imgH="444240" progId="Equation.DSMT4">
                  <p:embed/>
                </p:oleObj>
              </mc:Choice>
              <mc:Fallback>
                <p:oleObj name="Equation" r:id="rId30" imgW="3860640" imgH="444240" progId="Equation.DSMT4">
                  <p:embed/>
                  <p:pic>
                    <p:nvPicPr>
                      <p:cNvPr id="0" name="Picture 15"/>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426369" y="5516601"/>
                        <a:ext cx="6291263"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των </a:t>
            </a:r>
            <a:r>
              <a:rPr lang="en-US" dirty="0" err="1"/>
              <a:t>Aitken</a:t>
            </a:r>
            <a:r>
              <a:rPr lang="en-US" dirty="0"/>
              <a:t> </a:t>
            </a:r>
            <a:r>
              <a:rPr lang="el-GR" dirty="0"/>
              <a:t>και </a:t>
            </a:r>
            <a:r>
              <a:rPr lang="en-US" dirty="0" err="1"/>
              <a:t>Steffensen</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000" b="1" dirty="0"/>
              <a:t>Μέθοδος του </a:t>
            </a:r>
            <a:r>
              <a:rPr lang="en-US" sz="2000" b="1" dirty="0" err="1"/>
              <a:t>Aitken</a:t>
            </a:r>
            <a:endParaRPr lang="en-US" sz="2000" b="1" dirty="0"/>
          </a:p>
          <a:p>
            <a:r>
              <a:rPr lang="el-GR" sz="2000" dirty="0"/>
              <a:t>Το σφάλμα</a:t>
            </a:r>
            <a:r>
              <a:rPr lang="en-US" sz="2000" dirty="0"/>
              <a:t>        </a:t>
            </a:r>
            <a:r>
              <a:rPr lang="el-GR" sz="2000" dirty="0"/>
              <a:t> της              προσεγγιστικής τιμής στη γενική επαναληπτική μέθοδο συμπεριφέρεται ως:</a:t>
            </a:r>
          </a:p>
          <a:p>
            <a:endParaRPr lang="el-GR" sz="2000" dirty="0"/>
          </a:p>
          <a:p>
            <a:pPr>
              <a:buNone/>
            </a:pPr>
            <a:r>
              <a:rPr lang="el-GR" sz="2000" dirty="0"/>
              <a:t>	όπου             είναι η τιμή της παραγώγου της συνάρτησης             στο σταθερό σημείο </a:t>
            </a:r>
          </a:p>
          <a:p>
            <a:r>
              <a:rPr lang="el-GR" sz="2000" dirty="0"/>
              <a:t>Με βάση την παραπάνω σχέση προκύπτει:</a:t>
            </a:r>
          </a:p>
          <a:p>
            <a:endParaRPr lang="el-GR" sz="2000" dirty="0"/>
          </a:p>
          <a:p>
            <a:endParaRPr lang="el-GR" sz="2000" dirty="0"/>
          </a:p>
          <a:p>
            <a:pPr>
              <a:spcBef>
                <a:spcPts val="1200"/>
              </a:spcBef>
            </a:pPr>
            <a:r>
              <a:rPr lang="el-GR" sz="2000" dirty="0"/>
              <a:t>Διαιρώντας τις παραπάνω σχέσεις κατά μέλη προκύπτει:</a:t>
            </a:r>
          </a:p>
          <a:p>
            <a:pPr>
              <a:spcBef>
                <a:spcPts val="2000"/>
              </a:spcBef>
            </a:pPr>
            <a:r>
              <a:rPr lang="el-GR" sz="2000" dirty="0"/>
              <a:t>Η παραπάνω σχέση μπορεί να γραφεί ως εξής:</a:t>
            </a:r>
          </a:p>
          <a:p>
            <a:endParaRPr lang="en-US" dirty="0"/>
          </a:p>
          <a:p>
            <a:endParaRPr lang="el-GR" dirty="0"/>
          </a:p>
        </p:txBody>
      </p:sp>
      <p:graphicFrame>
        <p:nvGraphicFramePr>
          <p:cNvPr id="253953" name="Object 1"/>
          <p:cNvGraphicFramePr>
            <a:graphicFrameLocks noChangeAspect="1"/>
          </p:cNvGraphicFramePr>
          <p:nvPr/>
        </p:nvGraphicFramePr>
        <p:xfrm>
          <a:off x="2097765" y="1805847"/>
          <a:ext cx="409575" cy="368300"/>
        </p:xfrm>
        <a:graphic>
          <a:graphicData uri="http://schemas.openxmlformats.org/presentationml/2006/ole">
            <mc:AlternateContent xmlns:mc="http://schemas.openxmlformats.org/markup-compatibility/2006">
              <mc:Choice xmlns:v="urn:schemas-microsoft-com:vml" Requires="v">
                <p:oleObj name="Equation" r:id="rId3" imgW="253800" imgH="228600" progId="Equation.DSMT4">
                  <p:embed/>
                </p:oleObj>
              </mc:Choice>
              <mc:Fallback>
                <p:oleObj name="Equation" r:id="rId3" imgW="253800" imgH="2286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7765" y="1805847"/>
                        <a:ext cx="40957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3954" name="Object 2"/>
          <p:cNvGraphicFramePr>
            <a:graphicFrameLocks noChangeAspect="1"/>
          </p:cNvGraphicFramePr>
          <p:nvPr/>
        </p:nvGraphicFramePr>
        <p:xfrm>
          <a:off x="2917812" y="1794558"/>
          <a:ext cx="704850" cy="414337"/>
        </p:xfrm>
        <a:graphic>
          <a:graphicData uri="http://schemas.openxmlformats.org/presentationml/2006/ole">
            <mc:AlternateContent xmlns:mc="http://schemas.openxmlformats.org/markup-compatibility/2006">
              <mc:Choice xmlns:v="urn:schemas-microsoft-com:vml" Requires="v">
                <p:oleObj name="Equation" r:id="rId5" imgW="431640" imgH="253800" progId="Equation.DSMT4">
                  <p:embed/>
                </p:oleObj>
              </mc:Choice>
              <mc:Fallback>
                <p:oleObj name="Equation" r:id="rId5" imgW="431640" imgH="2538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7812" y="1794558"/>
                        <a:ext cx="704850"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mc:Choice xmlns:a14="http://schemas.microsoft.com/office/drawing/2010/main" Requires="a14">
          <p:sp>
            <p:nvSpPr>
              <p:cNvPr id="253955" name="Object 3"/>
              <p:cNvSpPr txBox="1"/>
              <p:nvPr/>
            </p:nvSpPr>
            <p:spPr bwMode="auto">
              <a:xfrm>
                <a:off x="3797300" y="2406650"/>
                <a:ext cx="1710804" cy="414338"/>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𝜀</m:t>
                          </m:r>
                        </m:e>
                        <m:sub>
                          <m:r>
                            <a:rPr lang="el-GR" i="1">
                              <a:solidFill>
                                <a:srgbClr val="000000"/>
                              </a:solidFill>
                              <a:latin typeface="Cambria Math" panose="02040503050406030204" pitchFamily="18" charset="0"/>
                            </a:rPr>
                            <m:t>𝑘</m:t>
                          </m:r>
                          <m:r>
                            <a:rPr lang="el-GR" i="1">
                              <a:solidFill>
                                <a:srgbClr val="000000"/>
                              </a:solidFill>
                              <a:latin typeface="Cambria Math" panose="02040503050406030204" pitchFamily="18" charset="0"/>
                            </a:rPr>
                            <m:t>+1</m:t>
                          </m:r>
                        </m:sub>
                      </m:sSub>
                      <m:r>
                        <a:rPr lang="el-GR" i="1">
                          <a:solidFill>
                            <a:srgbClr val="000000"/>
                          </a:solidFill>
                          <a:latin typeface="Cambria Math" panose="02040503050406030204" pitchFamily="18" charset="0"/>
                        </a:rPr>
                        <m:t>≃</m:t>
                      </m:r>
                      <m:sSup>
                        <m:sSupPr>
                          <m:ctrlPr>
                            <a:rPr lang="el-GR" i="1">
                              <a:solidFill>
                                <a:srgbClr val="000000"/>
                              </a:solidFill>
                              <a:latin typeface="Cambria Math" panose="02040503050406030204" pitchFamily="18" charset="0"/>
                            </a:rPr>
                          </m:ctrlPr>
                        </m:sSupPr>
                        <m:e>
                          <m:r>
                            <a:rPr lang="el-GR" i="1">
                              <a:solidFill>
                                <a:srgbClr val="000000"/>
                              </a:solidFill>
                              <a:latin typeface="Cambria Math" panose="02040503050406030204" pitchFamily="18" charset="0"/>
                            </a:rPr>
                            <m:t>𝑔</m:t>
                          </m:r>
                        </m:e>
                        <m:sup>
                          <m:r>
                            <a:rPr lang="el-GR" i="1">
                              <a:solidFill>
                                <a:srgbClr val="000000"/>
                              </a:solidFill>
                              <a:latin typeface="Cambria Math" panose="02040503050406030204" pitchFamily="18" charset="0"/>
                            </a:rPr>
                            <m:t>′</m:t>
                          </m:r>
                        </m:sup>
                      </m:sSup>
                      <m:d>
                        <m:dPr>
                          <m:ctrlPr>
                            <a:rPr lang="el-GR" i="1">
                              <a:solidFill>
                                <a:srgbClr val="000000"/>
                              </a:solidFill>
                              <a:latin typeface="Cambria Math" panose="02040503050406030204" pitchFamily="18" charset="0"/>
                            </a:rPr>
                          </m:ctrlPr>
                        </m:dPr>
                        <m:e>
                          <m:r>
                            <a:rPr lang="el-GR" i="1">
                              <a:solidFill>
                                <a:srgbClr val="000000"/>
                              </a:solidFill>
                              <a:latin typeface="Cambria Math" panose="02040503050406030204" pitchFamily="18" charset="0"/>
                            </a:rPr>
                            <m:t>𝑟</m:t>
                          </m:r>
                        </m:e>
                      </m:d>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𝜀</m:t>
                          </m:r>
                        </m:e>
                        <m:sub>
                          <m:r>
                            <a:rPr lang="el-GR" i="1">
                              <a:solidFill>
                                <a:srgbClr val="000000"/>
                              </a:solidFill>
                              <a:latin typeface="Cambria Math" panose="02040503050406030204" pitchFamily="18" charset="0"/>
                            </a:rPr>
                            <m:t>𝑘</m:t>
                          </m:r>
                        </m:sub>
                      </m:sSub>
                      <m:r>
                        <a:rPr lang="el-GR" i="0">
                          <a:solidFill>
                            <a:srgbClr val="000000"/>
                          </a:solidFill>
                          <a:latin typeface="Cambria Math" panose="02040503050406030204" pitchFamily="18" charset="0"/>
                        </a:rPr>
                        <m:t>,</m:t>
                      </m:r>
                    </m:oMath>
                  </m:oMathPara>
                </a14:m>
                <a:endParaRPr lang="el-GR" dirty="0"/>
              </a:p>
            </p:txBody>
          </p:sp>
        </mc:Choice>
        <mc:Fallback>
          <p:sp>
            <p:nvSpPr>
              <p:cNvPr id="253955" name="Object 3"/>
              <p:cNvSpPr txBox="1">
                <a:spLocks noRot="1" noChangeAspect="1" noMove="1" noResize="1" noEditPoints="1" noAdjustHandles="1" noChangeArrowheads="1" noChangeShapeType="1" noTextEdit="1"/>
              </p:cNvSpPr>
              <p:nvPr/>
            </p:nvSpPr>
            <p:spPr bwMode="auto">
              <a:xfrm>
                <a:off x="3797300" y="2406650"/>
                <a:ext cx="1710804" cy="414338"/>
              </a:xfrm>
              <a:prstGeom prst="rect">
                <a:avLst/>
              </a:prstGeom>
              <a:blipFill>
                <a:blip r:embed="rId7"/>
                <a:stretch>
                  <a:fillRect/>
                </a:stretch>
              </a:blipFill>
              <a:ln>
                <a:noFill/>
              </a:ln>
              <a:effectLst/>
            </p:spPr>
            <p:txBody>
              <a:bodyPr/>
              <a:lstStyle/>
              <a:p>
                <a:r>
                  <a:rPr lang="el-GR">
                    <a:noFill/>
                  </a:rPr>
                  <a:t> </a:t>
                </a:r>
              </a:p>
            </p:txBody>
          </p:sp>
        </mc:Fallback>
      </mc:AlternateContent>
      <p:graphicFrame>
        <p:nvGraphicFramePr>
          <p:cNvPr id="253956" name="Object 4"/>
          <p:cNvGraphicFramePr>
            <a:graphicFrameLocks noChangeAspect="1"/>
          </p:cNvGraphicFramePr>
          <p:nvPr/>
        </p:nvGraphicFramePr>
        <p:xfrm>
          <a:off x="1493619" y="2830857"/>
          <a:ext cx="619125" cy="412750"/>
        </p:xfrm>
        <a:graphic>
          <a:graphicData uri="http://schemas.openxmlformats.org/presentationml/2006/ole">
            <mc:AlternateContent xmlns:mc="http://schemas.openxmlformats.org/markup-compatibility/2006">
              <mc:Choice xmlns:v="urn:schemas-microsoft-com:vml" Requires="v">
                <p:oleObj name="Equation" r:id="rId8" imgW="380880" imgH="253800" progId="Equation.DSMT4">
                  <p:embed/>
                </p:oleObj>
              </mc:Choice>
              <mc:Fallback>
                <p:oleObj name="Equation" r:id="rId8" imgW="380880" imgH="25380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93619" y="2830857"/>
                        <a:ext cx="61912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3957" name="Object 5"/>
          <p:cNvGraphicFramePr>
            <a:graphicFrameLocks noChangeAspect="1"/>
          </p:cNvGraphicFramePr>
          <p:nvPr/>
        </p:nvGraphicFramePr>
        <p:xfrm>
          <a:off x="6858384" y="2830857"/>
          <a:ext cx="579437" cy="414338"/>
        </p:xfrm>
        <a:graphic>
          <a:graphicData uri="http://schemas.openxmlformats.org/presentationml/2006/ole">
            <mc:AlternateContent xmlns:mc="http://schemas.openxmlformats.org/markup-compatibility/2006">
              <mc:Choice xmlns:v="urn:schemas-microsoft-com:vml" Requires="v">
                <p:oleObj name="Equation" r:id="rId10" imgW="355320" imgH="253800" progId="Equation.DSMT4">
                  <p:embed/>
                </p:oleObj>
              </mc:Choice>
              <mc:Fallback>
                <p:oleObj name="Equation" r:id="rId10" imgW="355320" imgH="253800" progId="Equation.DSMT4">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58384" y="2830857"/>
                        <a:ext cx="579437"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3958" name="Object 6"/>
          <p:cNvGraphicFramePr>
            <a:graphicFrameLocks noChangeAspect="1"/>
          </p:cNvGraphicFramePr>
          <p:nvPr/>
        </p:nvGraphicFramePr>
        <p:xfrm>
          <a:off x="2654100" y="3221211"/>
          <a:ext cx="227013" cy="227012"/>
        </p:xfrm>
        <a:graphic>
          <a:graphicData uri="http://schemas.openxmlformats.org/presentationml/2006/ole">
            <mc:AlternateContent xmlns:mc="http://schemas.openxmlformats.org/markup-compatibility/2006">
              <mc:Choice xmlns:v="urn:schemas-microsoft-com:vml" Requires="v">
                <p:oleObj name="Equation" r:id="rId12" imgW="139680" imgH="139680" progId="Equation.DSMT4">
                  <p:embed/>
                </p:oleObj>
              </mc:Choice>
              <mc:Fallback>
                <p:oleObj name="Equation" r:id="rId12" imgW="139680" imgH="139680" progId="Equation.DSMT4">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54100" y="3221211"/>
                        <a:ext cx="227013" cy="227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mc:Choice xmlns:a14="http://schemas.microsoft.com/office/drawing/2010/main" Requires="a14">
          <p:sp>
            <p:nvSpPr>
              <p:cNvPr id="253959" name="Object 7"/>
              <p:cNvSpPr txBox="1"/>
              <p:nvPr/>
            </p:nvSpPr>
            <p:spPr bwMode="auto">
              <a:xfrm>
                <a:off x="3287713" y="3878263"/>
                <a:ext cx="3336515" cy="828675"/>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sSub>
                        <m:sSubPr>
                          <m:ctrlPr>
                            <a:rPr lang="el-GR" sz="2000" i="1">
                              <a:solidFill>
                                <a:srgbClr val="000000"/>
                              </a:solidFill>
                              <a:latin typeface="Cambria Math" panose="02040503050406030204" pitchFamily="18" charset="0"/>
                            </a:rPr>
                          </m:ctrlPr>
                        </m:sSubPr>
                        <m:e>
                          <m:r>
                            <a:rPr lang="el-GR" sz="2000" i="1">
                              <a:solidFill>
                                <a:srgbClr val="000000"/>
                              </a:solidFill>
                              <a:latin typeface="Cambria Math" panose="02040503050406030204" pitchFamily="18" charset="0"/>
                            </a:rPr>
                            <m:t>𝑥</m:t>
                          </m:r>
                        </m:e>
                        <m:sub>
                          <m:r>
                            <a:rPr lang="el-GR" sz="2000" i="1">
                              <a:solidFill>
                                <a:srgbClr val="000000"/>
                              </a:solidFill>
                              <a:latin typeface="Cambria Math" panose="02040503050406030204" pitchFamily="18" charset="0"/>
                            </a:rPr>
                            <m:t>𝑘</m:t>
                          </m:r>
                          <m:r>
                            <a:rPr lang="el-GR" sz="2000" i="1">
                              <a:solidFill>
                                <a:srgbClr val="000000"/>
                              </a:solidFill>
                              <a:latin typeface="Cambria Math" panose="02040503050406030204" pitchFamily="18" charset="0"/>
                            </a:rPr>
                            <m:t>+1</m:t>
                          </m:r>
                        </m:sub>
                      </m:sSub>
                      <m:r>
                        <a:rPr lang="el-GR" sz="2000" i="1">
                          <a:solidFill>
                            <a:srgbClr val="000000"/>
                          </a:solidFill>
                          <a:latin typeface="Cambria Math" panose="02040503050406030204" pitchFamily="18" charset="0"/>
                        </a:rPr>
                        <m:t>−</m:t>
                      </m:r>
                      <m:r>
                        <a:rPr lang="el-GR" sz="2000" i="1">
                          <a:solidFill>
                            <a:srgbClr val="000000"/>
                          </a:solidFill>
                          <a:latin typeface="Cambria Math" panose="02040503050406030204" pitchFamily="18" charset="0"/>
                        </a:rPr>
                        <m:t>𝑟</m:t>
                      </m:r>
                      <m:r>
                        <a:rPr lang="el-GR" sz="2000" i="1">
                          <a:solidFill>
                            <a:srgbClr val="000000"/>
                          </a:solidFill>
                          <a:latin typeface="Cambria Math" panose="02040503050406030204" pitchFamily="18" charset="0"/>
                        </a:rPr>
                        <m:t>≃</m:t>
                      </m:r>
                      <m:sSup>
                        <m:sSupPr>
                          <m:ctrlPr>
                            <a:rPr lang="el-GR" sz="2000" i="1">
                              <a:solidFill>
                                <a:srgbClr val="000000"/>
                              </a:solidFill>
                              <a:latin typeface="Cambria Math" panose="02040503050406030204" pitchFamily="18" charset="0"/>
                            </a:rPr>
                          </m:ctrlPr>
                        </m:sSupPr>
                        <m:e>
                          <m:r>
                            <a:rPr lang="el-GR" sz="2000" i="1">
                              <a:solidFill>
                                <a:srgbClr val="000000"/>
                              </a:solidFill>
                              <a:latin typeface="Cambria Math" panose="02040503050406030204" pitchFamily="18" charset="0"/>
                            </a:rPr>
                            <m:t>𝑔</m:t>
                          </m:r>
                        </m:e>
                        <m:sup>
                          <m:r>
                            <a:rPr lang="el-GR" sz="2000" i="1">
                              <a:solidFill>
                                <a:srgbClr val="000000"/>
                              </a:solidFill>
                              <a:latin typeface="Cambria Math" panose="02040503050406030204" pitchFamily="18" charset="0"/>
                            </a:rPr>
                            <m:t>′</m:t>
                          </m:r>
                        </m:sup>
                      </m:sSup>
                      <m:d>
                        <m:dPr>
                          <m:ctrlPr>
                            <a:rPr lang="el-GR" sz="2000" i="1">
                              <a:solidFill>
                                <a:srgbClr val="000000"/>
                              </a:solidFill>
                              <a:latin typeface="Cambria Math" panose="02040503050406030204" pitchFamily="18" charset="0"/>
                            </a:rPr>
                          </m:ctrlPr>
                        </m:dPr>
                        <m:e>
                          <m:r>
                            <a:rPr lang="el-GR" sz="2000" i="1">
                              <a:solidFill>
                                <a:srgbClr val="000000"/>
                              </a:solidFill>
                              <a:latin typeface="Cambria Math" panose="02040503050406030204" pitchFamily="18" charset="0"/>
                            </a:rPr>
                            <m:t>𝑟</m:t>
                          </m:r>
                        </m:e>
                      </m:d>
                      <m:d>
                        <m:dPr>
                          <m:ctrlPr>
                            <a:rPr lang="el-GR" sz="2000" i="1">
                              <a:solidFill>
                                <a:srgbClr val="000000"/>
                              </a:solidFill>
                              <a:latin typeface="Cambria Math" panose="02040503050406030204" pitchFamily="18" charset="0"/>
                            </a:rPr>
                          </m:ctrlPr>
                        </m:dPr>
                        <m:e>
                          <m:sSub>
                            <m:sSubPr>
                              <m:ctrlPr>
                                <a:rPr lang="el-GR" sz="2000" i="1">
                                  <a:solidFill>
                                    <a:srgbClr val="000000"/>
                                  </a:solidFill>
                                  <a:latin typeface="Cambria Math" panose="02040503050406030204" pitchFamily="18" charset="0"/>
                                </a:rPr>
                              </m:ctrlPr>
                            </m:sSubPr>
                            <m:e>
                              <m:r>
                                <a:rPr lang="el-GR" sz="2000" i="1">
                                  <a:solidFill>
                                    <a:srgbClr val="000000"/>
                                  </a:solidFill>
                                  <a:latin typeface="Cambria Math" panose="02040503050406030204" pitchFamily="18" charset="0"/>
                                </a:rPr>
                                <m:t>𝑥</m:t>
                              </m:r>
                            </m:e>
                            <m:sub>
                              <m:r>
                                <a:rPr lang="el-GR" sz="2000" i="1">
                                  <a:solidFill>
                                    <a:srgbClr val="000000"/>
                                  </a:solidFill>
                                  <a:latin typeface="Cambria Math" panose="02040503050406030204" pitchFamily="18" charset="0"/>
                                </a:rPr>
                                <m:t>𝑘</m:t>
                              </m:r>
                            </m:sub>
                          </m:sSub>
                          <m:r>
                            <a:rPr lang="el-GR" sz="2000" i="1">
                              <a:solidFill>
                                <a:srgbClr val="000000"/>
                              </a:solidFill>
                              <a:latin typeface="Cambria Math" panose="02040503050406030204" pitchFamily="18" charset="0"/>
                            </a:rPr>
                            <m:t>−</m:t>
                          </m:r>
                          <m:r>
                            <a:rPr lang="el-GR" sz="2000" i="1">
                              <a:solidFill>
                                <a:srgbClr val="000000"/>
                              </a:solidFill>
                              <a:latin typeface="Cambria Math" panose="02040503050406030204" pitchFamily="18" charset="0"/>
                            </a:rPr>
                            <m:t>𝑟</m:t>
                          </m:r>
                        </m:e>
                      </m:d>
                    </m:oMath>
                    <m:oMath xmlns:m="http://schemas.openxmlformats.org/officeDocument/2006/math">
                      <m:sSub>
                        <m:sSubPr>
                          <m:ctrlPr>
                            <a:rPr lang="el-GR" sz="2000" i="1">
                              <a:solidFill>
                                <a:srgbClr val="000000"/>
                              </a:solidFill>
                              <a:latin typeface="Cambria Math" panose="02040503050406030204" pitchFamily="18" charset="0"/>
                            </a:rPr>
                          </m:ctrlPr>
                        </m:sSubPr>
                        <m:e>
                          <m:r>
                            <a:rPr lang="el-GR" sz="2000" i="1">
                              <a:solidFill>
                                <a:srgbClr val="000000"/>
                              </a:solidFill>
                              <a:latin typeface="Cambria Math" panose="02040503050406030204" pitchFamily="18" charset="0"/>
                            </a:rPr>
                            <m:t>𝑥</m:t>
                          </m:r>
                        </m:e>
                        <m:sub>
                          <m:r>
                            <a:rPr lang="el-GR" sz="2000" i="1">
                              <a:solidFill>
                                <a:srgbClr val="000000"/>
                              </a:solidFill>
                              <a:latin typeface="Cambria Math" panose="02040503050406030204" pitchFamily="18" charset="0"/>
                            </a:rPr>
                            <m:t>𝑘</m:t>
                          </m:r>
                          <m:r>
                            <a:rPr lang="el-GR" sz="2000" i="1">
                              <a:solidFill>
                                <a:srgbClr val="000000"/>
                              </a:solidFill>
                              <a:latin typeface="Cambria Math" panose="02040503050406030204" pitchFamily="18" charset="0"/>
                            </a:rPr>
                            <m:t>+2</m:t>
                          </m:r>
                        </m:sub>
                      </m:sSub>
                      <m:r>
                        <a:rPr lang="el-GR" sz="2000" i="1">
                          <a:solidFill>
                            <a:srgbClr val="000000"/>
                          </a:solidFill>
                          <a:latin typeface="Cambria Math" panose="02040503050406030204" pitchFamily="18" charset="0"/>
                        </a:rPr>
                        <m:t>−</m:t>
                      </m:r>
                      <m:r>
                        <a:rPr lang="el-GR" sz="2000" i="1">
                          <a:solidFill>
                            <a:srgbClr val="000000"/>
                          </a:solidFill>
                          <a:latin typeface="Cambria Math" panose="02040503050406030204" pitchFamily="18" charset="0"/>
                        </a:rPr>
                        <m:t>𝑟</m:t>
                      </m:r>
                      <m:r>
                        <a:rPr lang="el-GR" sz="2000" i="1">
                          <a:solidFill>
                            <a:srgbClr val="000000"/>
                          </a:solidFill>
                          <a:latin typeface="Cambria Math" panose="02040503050406030204" pitchFamily="18" charset="0"/>
                        </a:rPr>
                        <m:t>≃</m:t>
                      </m:r>
                      <m:sSup>
                        <m:sSupPr>
                          <m:ctrlPr>
                            <a:rPr lang="el-GR" sz="2000" i="1">
                              <a:solidFill>
                                <a:srgbClr val="000000"/>
                              </a:solidFill>
                              <a:latin typeface="Cambria Math" panose="02040503050406030204" pitchFamily="18" charset="0"/>
                            </a:rPr>
                          </m:ctrlPr>
                        </m:sSupPr>
                        <m:e>
                          <m:r>
                            <a:rPr lang="el-GR" sz="2000" i="1">
                              <a:solidFill>
                                <a:srgbClr val="000000"/>
                              </a:solidFill>
                              <a:latin typeface="Cambria Math" panose="02040503050406030204" pitchFamily="18" charset="0"/>
                            </a:rPr>
                            <m:t>𝑔</m:t>
                          </m:r>
                        </m:e>
                        <m:sup>
                          <m:r>
                            <a:rPr lang="el-GR" sz="2000" i="1">
                              <a:solidFill>
                                <a:srgbClr val="000000"/>
                              </a:solidFill>
                              <a:latin typeface="Cambria Math" panose="02040503050406030204" pitchFamily="18" charset="0"/>
                            </a:rPr>
                            <m:t>′</m:t>
                          </m:r>
                        </m:sup>
                      </m:sSup>
                      <m:d>
                        <m:dPr>
                          <m:ctrlPr>
                            <a:rPr lang="el-GR" sz="2000" i="1">
                              <a:solidFill>
                                <a:srgbClr val="000000"/>
                              </a:solidFill>
                              <a:latin typeface="Cambria Math" panose="02040503050406030204" pitchFamily="18" charset="0"/>
                            </a:rPr>
                          </m:ctrlPr>
                        </m:dPr>
                        <m:e>
                          <m:r>
                            <a:rPr lang="el-GR" sz="2000" i="1">
                              <a:solidFill>
                                <a:srgbClr val="000000"/>
                              </a:solidFill>
                              <a:latin typeface="Cambria Math" panose="02040503050406030204" pitchFamily="18" charset="0"/>
                            </a:rPr>
                            <m:t>𝑟</m:t>
                          </m:r>
                        </m:e>
                      </m:d>
                      <m:d>
                        <m:dPr>
                          <m:ctrlPr>
                            <a:rPr lang="el-GR" sz="2000" i="1">
                              <a:solidFill>
                                <a:srgbClr val="000000"/>
                              </a:solidFill>
                              <a:latin typeface="Cambria Math" panose="02040503050406030204" pitchFamily="18" charset="0"/>
                            </a:rPr>
                          </m:ctrlPr>
                        </m:dPr>
                        <m:e>
                          <m:sSub>
                            <m:sSubPr>
                              <m:ctrlPr>
                                <a:rPr lang="el-GR" sz="2000" i="1">
                                  <a:solidFill>
                                    <a:srgbClr val="000000"/>
                                  </a:solidFill>
                                  <a:latin typeface="Cambria Math" panose="02040503050406030204" pitchFamily="18" charset="0"/>
                                </a:rPr>
                              </m:ctrlPr>
                            </m:sSubPr>
                            <m:e>
                              <m:r>
                                <a:rPr lang="el-GR" sz="2000" i="1">
                                  <a:solidFill>
                                    <a:srgbClr val="000000"/>
                                  </a:solidFill>
                                  <a:latin typeface="Cambria Math" panose="02040503050406030204" pitchFamily="18" charset="0"/>
                                </a:rPr>
                                <m:t>𝑥</m:t>
                              </m:r>
                            </m:e>
                            <m:sub>
                              <m:r>
                                <a:rPr lang="el-GR" sz="2000" i="1">
                                  <a:solidFill>
                                    <a:srgbClr val="000000"/>
                                  </a:solidFill>
                                  <a:latin typeface="Cambria Math" panose="02040503050406030204" pitchFamily="18" charset="0"/>
                                </a:rPr>
                                <m:t>𝑘</m:t>
                              </m:r>
                              <m:r>
                                <a:rPr lang="el-GR" sz="2000" i="1">
                                  <a:solidFill>
                                    <a:srgbClr val="000000"/>
                                  </a:solidFill>
                                  <a:latin typeface="Cambria Math" panose="02040503050406030204" pitchFamily="18" charset="0"/>
                                </a:rPr>
                                <m:t>+1</m:t>
                              </m:r>
                            </m:sub>
                          </m:sSub>
                          <m:r>
                            <a:rPr lang="el-GR" sz="2000" i="1">
                              <a:solidFill>
                                <a:srgbClr val="000000"/>
                              </a:solidFill>
                              <a:latin typeface="Cambria Math" panose="02040503050406030204" pitchFamily="18" charset="0"/>
                            </a:rPr>
                            <m:t>−</m:t>
                          </m:r>
                          <m:r>
                            <a:rPr lang="el-GR" sz="2000" i="1">
                              <a:solidFill>
                                <a:srgbClr val="000000"/>
                              </a:solidFill>
                              <a:latin typeface="Cambria Math" panose="02040503050406030204" pitchFamily="18" charset="0"/>
                            </a:rPr>
                            <m:t>𝑟</m:t>
                          </m:r>
                        </m:e>
                      </m:d>
                      <m:r>
                        <a:rPr lang="el-GR" sz="2000" i="1">
                          <a:solidFill>
                            <a:srgbClr val="000000"/>
                          </a:solidFill>
                          <a:latin typeface="Cambria Math" panose="02040503050406030204" pitchFamily="18" charset="0"/>
                        </a:rPr>
                        <m:t>.</m:t>
                      </m:r>
                    </m:oMath>
                  </m:oMathPara>
                </a14:m>
                <a:endParaRPr lang="el-GR" sz="2000" dirty="0"/>
              </a:p>
            </p:txBody>
          </p:sp>
        </mc:Choice>
        <mc:Fallback>
          <p:sp>
            <p:nvSpPr>
              <p:cNvPr id="253959" name="Object 7"/>
              <p:cNvSpPr txBox="1">
                <a:spLocks noRot="1" noChangeAspect="1" noMove="1" noResize="1" noEditPoints="1" noAdjustHandles="1" noChangeArrowheads="1" noChangeShapeType="1" noTextEdit="1"/>
              </p:cNvSpPr>
              <p:nvPr/>
            </p:nvSpPr>
            <p:spPr bwMode="auto">
              <a:xfrm>
                <a:off x="3287713" y="3878263"/>
                <a:ext cx="3336515" cy="828675"/>
              </a:xfrm>
              <a:prstGeom prst="rect">
                <a:avLst/>
              </a:prstGeom>
              <a:blipFill>
                <a:blip r:embed="rId14"/>
                <a:stretch>
                  <a:fillRect/>
                </a:stretch>
              </a:blipFill>
              <a:ln>
                <a:noFill/>
              </a:ln>
              <a:effectLst/>
            </p:spPr>
            <p:txBody>
              <a:bodyPr/>
              <a:lstStyle/>
              <a:p>
                <a:r>
                  <a:rPr lang="el-GR">
                    <a:noFill/>
                  </a:rPr>
                  <a:t> </a:t>
                </a:r>
              </a:p>
            </p:txBody>
          </p:sp>
        </mc:Fallback>
      </mc:AlternateContent>
      <mc:AlternateContent xmlns:mc="http://schemas.openxmlformats.org/markup-compatibility/2006">
        <mc:Choice xmlns:a14="http://schemas.microsoft.com/office/drawing/2010/main" Requires="a14">
          <p:sp>
            <p:nvSpPr>
              <p:cNvPr id="253960" name="Object 8"/>
              <p:cNvSpPr txBox="1"/>
              <p:nvPr/>
            </p:nvSpPr>
            <p:spPr bwMode="auto">
              <a:xfrm>
                <a:off x="6835775" y="4584700"/>
                <a:ext cx="2308225" cy="706438"/>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f>
                        <m:fPr>
                          <m:ctrlPr>
                            <a:rPr lang="el-GR" i="1">
                              <a:solidFill>
                                <a:srgbClr val="000000"/>
                              </a:solidFill>
                              <a:latin typeface="Cambria Math" panose="02040503050406030204" pitchFamily="18" charset="0"/>
                            </a:rPr>
                          </m:ctrlPr>
                        </m:fPr>
                        <m:num>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𝑥</m:t>
                              </m:r>
                            </m:e>
                            <m:sub>
                              <m:r>
                                <a:rPr lang="el-GR" i="1">
                                  <a:solidFill>
                                    <a:srgbClr val="000000"/>
                                  </a:solidFill>
                                  <a:latin typeface="Cambria Math" panose="02040503050406030204" pitchFamily="18" charset="0"/>
                                </a:rPr>
                                <m:t>𝑘</m:t>
                              </m:r>
                              <m:r>
                                <a:rPr lang="el-GR" i="1">
                                  <a:solidFill>
                                    <a:srgbClr val="000000"/>
                                  </a:solidFill>
                                  <a:latin typeface="Cambria Math" panose="02040503050406030204" pitchFamily="18" charset="0"/>
                                </a:rPr>
                                <m:t>+1</m:t>
                              </m:r>
                            </m:sub>
                          </m:sSub>
                          <m:r>
                            <a:rPr lang="el-GR" i="1">
                              <a:solidFill>
                                <a:srgbClr val="000000"/>
                              </a:solidFill>
                              <a:latin typeface="Cambria Math" panose="02040503050406030204" pitchFamily="18" charset="0"/>
                            </a:rPr>
                            <m:t>−</m:t>
                          </m:r>
                          <m:r>
                            <a:rPr lang="el-GR" i="1">
                              <a:solidFill>
                                <a:srgbClr val="000000"/>
                              </a:solidFill>
                              <a:latin typeface="Cambria Math" panose="02040503050406030204" pitchFamily="18" charset="0"/>
                            </a:rPr>
                            <m:t>𝑟</m:t>
                          </m:r>
                        </m:num>
                        <m:den>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𝑥</m:t>
                              </m:r>
                            </m:e>
                            <m:sub>
                              <m:r>
                                <a:rPr lang="el-GR" i="1">
                                  <a:solidFill>
                                    <a:srgbClr val="000000"/>
                                  </a:solidFill>
                                  <a:latin typeface="Cambria Math" panose="02040503050406030204" pitchFamily="18" charset="0"/>
                                </a:rPr>
                                <m:t>𝑘</m:t>
                              </m:r>
                              <m:r>
                                <a:rPr lang="el-GR" i="1">
                                  <a:solidFill>
                                    <a:srgbClr val="000000"/>
                                  </a:solidFill>
                                  <a:latin typeface="Cambria Math" panose="02040503050406030204" pitchFamily="18" charset="0"/>
                                </a:rPr>
                                <m:t>+2</m:t>
                              </m:r>
                            </m:sub>
                          </m:sSub>
                          <m:r>
                            <a:rPr lang="el-GR" i="1">
                              <a:solidFill>
                                <a:srgbClr val="000000"/>
                              </a:solidFill>
                              <a:latin typeface="Cambria Math" panose="02040503050406030204" pitchFamily="18" charset="0"/>
                            </a:rPr>
                            <m:t>−</m:t>
                          </m:r>
                          <m:r>
                            <a:rPr lang="el-GR" i="1">
                              <a:solidFill>
                                <a:srgbClr val="000000"/>
                              </a:solidFill>
                              <a:latin typeface="Cambria Math" panose="02040503050406030204" pitchFamily="18" charset="0"/>
                            </a:rPr>
                            <m:t>𝑟</m:t>
                          </m:r>
                        </m:den>
                      </m:f>
                      <m:r>
                        <a:rPr lang="el-GR" i="1">
                          <a:solidFill>
                            <a:srgbClr val="000000"/>
                          </a:solidFill>
                          <a:latin typeface="Cambria Math" panose="02040503050406030204" pitchFamily="18" charset="0"/>
                        </a:rPr>
                        <m:t>≃</m:t>
                      </m:r>
                      <m:f>
                        <m:fPr>
                          <m:ctrlPr>
                            <a:rPr lang="el-GR" i="1">
                              <a:solidFill>
                                <a:srgbClr val="000000"/>
                              </a:solidFill>
                              <a:latin typeface="Cambria Math" panose="02040503050406030204" pitchFamily="18" charset="0"/>
                            </a:rPr>
                          </m:ctrlPr>
                        </m:fPr>
                        <m:num>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𝑥</m:t>
                              </m:r>
                            </m:e>
                            <m:sub>
                              <m:r>
                                <a:rPr lang="el-GR" i="1">
                                  <a:solidFill>
                                    <a:srgbClr val="000000"/>
                                  </a:solidFill>
                                  <a:latin typeface="Cambria Math" panose="02040503050406030204" pitchFamily="18" charset="0"/>
                                </a:rPr>
                                <m:t>𝑘</m:t>
                              </m:r>
                            </m:sub>
                          </m:sSub>
                          <m:r>
                            <a:rPr lang="el-GR" i="1">
                              <a:solidFill>
                                <a:srgbClr val="000000"/>
                              </a:solidFill>
                              <a:latin typeface="Cambria Math" panose="02040503050406030204" pitchFamily="18" charset="0"/>
                            </a:rPr>
                            <m:t>−</m:t>
                          </m:r>
                          <m:r>
                            <a:rPr lang="el-GR" i="1">
                              <a:solidFill>
                                <a:srgbClr val="000000"/>
                              </a:solidFill>
                              <a:latin typeface="Cambria Math" panose="02040503050406030204" pitchFamily="18" charset="0"/>
                            </a:rPr>
                            <m:t>𝑟</m:t>
                          </m:r>
                        </m:num>
                        <m:den>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𝑥</m:t>
                              </m:r>
                            </m:e>
                            <m:sub>
                              <m:r>
                                <a:rPr lang="el-GR" i="1">
                                  <a:solidFill>
                                    <a:srgbClr val="000000"/>
                                  </a:solidFill>
                                  <a:latin typeface="Cambria Math" panose="02040503050406030204" pitchFamily="18" charset="0"/>
                                </a:rPr>
                                <m:t>𝑘</m:t>
                              </m:r>
                              <m:r>
                                <a:rPr lang="el-GR" i="1">
                                  <a:solidFill>
                                    <a:srgbClr val="000000"/>
                                  </a:solidFill>
                                  <a:latin typeface="Cambria Math" panose="02040503050406030204" pitchFamily="18" charset="0"/>
                                </a:rPr>
                                <m:t>+1</m:t>
                              </m:r>
                            </m:sub>
                          </m:sSub>
                          <m:r>
                            <a:rPr lang="el-GR" i="1">
                              <a:solidFill>
                                <a:srgbClr val="000000"/>
                              </a:solidFill>
                              <a:latin typeface="Cambria Math" panose="02040503050406030204" pitchFamily="18" charset="0"/>
                            </a:rPr>
                            <m:t>−</m:t>
                          </m:r>
                          <m:r>
                            <a:rPr lang="el-GR" i="1">
                              <a:solidFill>
                                <a:srgbClr val="000000"/>
                              </a:solidFill>
                              <a:latin typeface="Cambria Math" panose="02040503050406030204" pitchFamily="18" charset="0"/>
                            </a:rPr>
                            <m:t>𝑟</m:t>
                          </m:r>
                        </m:den>
                      </m:f>
                    </m:oMath>
                  </m:oMathPara>
                </a14:m>
                <a:endParaRPr lang="el-GR" dirty="0"/>
              </a:p>
            </p:txBody>
          </p:sp>
        </mc:Choice>
        <mc:Fallback>
          <p:sp>
            <p:nvSpPr>
              <p:cNvPr id="253960" name="Object 8"/>
              <p:cNvSpPr txBox="1">
                <a:spLocks noRot="1" noChangeAspect="1" noMove="1" noResize="1" noEditPoints="1" noAdjustHandles="1" noChangeArrowheads="1" noChangeShapeType="1" noTextEdit="1"/>
              </p:cNvSpPr>
              <p:nvPr/>
            </p:nvSpPr>
            <p:spPr bwMode="auto">
              <a:xfrm>
                <a:off x="6835775" y="4584700"/>
                <a:ext cx="2308225" cy="706438"/>
              </a:xfrm>
              <a:prstGeom prst="rect">
                <a:avLst/>
              </a:prstGeom>
              <a:blipFill>
                <a:blip r:embed="rId15"/>
                <a:stretch>
                  <a:fillRect/>
                </a:stretch>
              </a:blipFill>
              <a:ln>
                <a:noFill/>
              </a:ln>
              <a:effectLst/>
            </p:spPr>
            <p:txBody>
              <a:bodyPr/>
              <a:lstStyle/>
              <a:p>
                <a:r>
                  <a:rPr lang="el-GR">
                    <a:noFill/>
                  </a:rPr>
                  <a:t> </a:t>
                </a:r>
              </a:p>
            </p:txBody>
          </p:sp>
        </mc:Fallback>
      </mc:AlternateContent>
      <mc:AlternateContent xmlns:mc="http://schemas.openxmlformats.org/markup-compatibility/2006">
        <mc:Choice xmlns:a14="http://schemas.microsoft.com/office/drawing/2010/main" Requires="a14">
          <p:sp>
            <p:nvSpPr>
              <p:cNvPr id="253962" name="Object 10"/>
              <p:cNvSpPr txBox="1"/>
              <p:nvPr/>
            </p:nvSpPr>
            <p:spPr bwMode="auto">
              <a:xfrm>
                <a:off x="969963" y="5677102"/>
                <a:ext cx="7720396" cy="457200"/>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sSup>
                        <m:sSupPr>
                          <m:ctrlPr>
                            <a:rPr lang="el-GR" i="1">
                              <a:solidFill>
                                <a:srgbClr val="000000"/>
                              </a:solidFill>
                              <a:latin typeface="Cambria Math" panose="02040503050406030204" pitchFamily="18" charset="0"/>
                            </a:rPr>
                          </m:ctrlPr>
                        </m:sSupPr>
                        <m:e>
                          <m:d>
                            <m:dPr>
                              <m:ctrlPr>
                                <a:rPr lang="el-GR" i="1">
                                  <a:solidFill>
                                    <a:srgbClr val="000000"/>
                                  </a:solidFill>
                                  <a:latin typeface="Cambria Math" panose="02040503050406030204" pitchFamily="18" charset="0"/>
                                </a:rPr>
                              </m:ctrlPr>
                            </m:dPr>
                            <m:e>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𝑥</m:t>
                                  </m:r>
                                </m:e>
                                <m:sub>
                                  <m:r>
                                    <a:rPr lang="el-GR" i="1">
                                      <a:solidFill>
                                        <a:srgbClr val="000000"/>
                                      </a:solidFill>
                                      <a:latin typeface="Cambria Math" panose="02040503050406030204" pitchFamily="18" charset="0"/>
                                    </a:rPr>
                                    <m:t>𝑘</m:t>
                                  </m:r>
                                  <m:r>
                                    <a:rPr lang="el-GR" i="1">
                                      <a:solidFill>
                                        <a:srgbClr val="000000"/>
                                      </a:solidFill>
                                      <a:latin typeface="Cambria Math" panose="02040503050406030204" pitchFamily="18" charset="0"/>
                                    </a:rPr>
                                    <m:t>+1</m:t>
                                  </m:r>
                                </m:sub>
                              </m:sSub>
                              <m:r>
                                <a:rPr lang="el-GR" i="1">
                                  <a:solidFill>
                                    <a:srgbClr val="000000"/>
                                  </a:solidFill>
                                  <a:latin typeface="Cambria Math" panose="02040503050406030204" pitchFamily="18" charset="0"/>
                                </a:rPr>
                                <m:t>−</m:t>
                              </m:r>
                              <m:r>
                                <a:rPr lang="el-GR" i="1">
                                  <a:solidFill>
                                    <a:srgbClr val="000000"/>
                                  </a:solidFill>
                                  <a:latin typeface="Cambria Math" panose="02040503050406030204" pitchFamily="18" charset="0"/>
                                </a:rPr>
                                <m:t>𝑟</m:t>
                              </m:r>
                            </m:e>
                          </m:d>
                        </m:e>
                        <m:sup>
                          <m:r>
                            <a:rPr lang="el-GR" i="1">
                              <a:solidFill>
                                <a:srgbClr val="000000"/>
                              </a:solidFill>
                              <a:latin typeface="Cambria Math" panose="02040503050406030204" pitchFamily="18" charset="0"/>
                            </a:rPr>
                            <m:t>2</m:t>
                          </m:r>
                        </m:sup>
                      </m:sSup>
                      <m:r>
                        <a:rPr lang="el-GR" i="1">
                          <a:solidFill>
                            <a:srgbClr val="000000"/>
                          </a:solidFill>
                          <a:latin typeface="Cambria Math" panose="02040503050406030204" pitchFamily="18" charset="0"/>
                        </a:rPr>
                        <m:t>≃</m:t>
                      </m:r>
                      <m:d>
                        <m:dPr>
                          <m:ctrlPr>
                            <a:rPr lang="el-GR" i="1">
                              <a:solidFill>
                                <a:srgbClr val="000000"/>
                              </a:solidFill>
                              <a:latin typeface="Cambria Math" panose="02040503050406030204" pitchFamily="18" charset="0"/>
                            </a:rPr>
                          </m:ctrlPr>
                        </m:dPr>
                        <m:e>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𝑥</m:t>
                              </m:r>
                            </m:e>
                            <m:sub>
                              <m:r>
                                <a:rPr lang="el-GR" i="1">
                                  <a:solidFill>
                                    <a:srgbClr val="000000"/>
                                  </a:solidFill>
                                  <a:latin typeface="Cambria Math" panose="02040503050406030204" pitchFamily="18" charset="0"/>
                                </a:rPr>
                                <m:t>𝑘</m:t>
                              </m:r>
                              <m:r>
                                <a:rPr lang="el-GR" i="1">
                                  <a:solidFill>
                                    <a:srgbClr val="000000"/>
                                  </a:solidFill>
                                  <a:latin typeface="Cambria Math" panose="02040503050406030204" pitchFamily="18" charset="0"/>
                                </a:rPr>
                                <m:t>+2</m:t>
                              </m:r>
                            </m:sub>
                          </m:sSub>
                          <m:r>
                            <a:rPr lang="el-GR" i="1">
                              <a:solidFill>
                                <a:srgbClr val="000000"/>
                              </a:solidFill>
                              <a:latin typeface="Cambria Math" panose="02040503050406030204" pitchFamily="18" charset="0"/>
                            </a:rPr>
                            <m:t>−</m:t>
                          </m:r>
                          <m:r>
                            <a:rPr lang="el-GR" i="1">
                              <a:solidFill>
                                <a:srgbClr val="000000"/>
                              </a:solidFill>
                              <a:latin typeface="Cambria Math" panose="02040503050406030204" pitchFamily="18" charset="0"/>
                            </a:rPr>
                            <m:t>𝑟</m:t>
                          </m:r>
                        </m:e>
                      </m:d>
                      <m:d>
                        <m:dPr>
                          <m:ctrlPr>
                            <a:rPr lang="el-GR" i="1">
                              <a:solidFill>
                                <a:srgbClr val="000000"/>
                              </a:solidFill>
                              <a:latin typeface="Cambria Math" panose="02040503050406030204" pitchFamily="18" charset="0"/>
                            </a:rPr>
                          </m:ctrlPr>
                        </m:dPr>
                        <m:e>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𝑥</m:t>
                              </m:r>
                            </m:e>
                            <m:sub>
                              <m:r>
                                <a:rPr lang="el-GR" i="1">
                                  <a:solidFill>
                                    <a:srgbClr val="000000"/>
                                  </a:solidFill>
                                  <a:latin typeface="Cambria Math" panose="02040503050406030204" pitchFamily="18" charset="0"/>
                                </a:rPr>
                                <m:t>𝑘</m:t>
                              </m:r>
                            </m:sub>
                          </m:sSub>
                          <m:r>
                            <a:rPr lang="el-GR" i="1">
                              <a:solidFill>
                                <a:srgbClr val="000000"/>
                              </a:solidFill>
                              <a:latin typeface="Cambria Math" panose="02040503050406030204" pitchFamily="18" charset="0"/>
                            </a:rPr>
                            <m:t>−</m:t>
                          </m:r>
                          <m:r>
                            <a:rPr lang="el-GR" i="1">
                              <a:solidFill>
                                <a:srgbClr val="000000"/>
                              </a:solidFill>
                              <a:latin typeface="Cambria Math" panose="02040503050406030204" pitchFamily="18" charset="0"/>
                            </a:rPr>
                            <m:t>𝑟</m:t>
                          </m:r>
                        </m:e>
                      </m:d>
                      <m:r>
                        <a:rPr lang="el-GR" i="1">
                          <a:solidFill>
                            <a:srgbClr val="000000"/>
                          </a:solidFill>
                          <a:latin typeface="Cambria Math" panose="02040503050406030204" pitchFamily="18" charset="0"/>
                        </a:rPr>
                        <m:t>⇒</m:t>
                      </m:r>
                      <m:d>
                        <m:dPr>
                          <m:ctrlPr>
                            <a:rPr lang="el-GR" i="1">
                              <a:solidFill>
                                <a:srgbClr val="000000"/>
                              </a:solidFill>
                              <a:latin typeface="Cambria Math" panose="02040503050406030204" pitchFamily="18" charset="0"/>
                            </a:rPr>
                          </m:ctrlPr>
                        </m:dPr>
                        <m:e>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𝑥</m:t>
                              </m:r>
                            </m:e>
                            <m:sub>
                              <m:r>
                                <a:rPr lang="el-GR" i="1">
                                  <a:solidFill>
                                    <a:srgbClr val="000000"/>
                                  </a:solidFill>
                                  <a:latin typeface="Cambria Math" panose="02040503050406030204" pitchFamily="18" charset="0"/>
                                </a:rPr>
                                <m:t>𝑘</m:t>
                              </m:r>
                              <m:r>
                                <a:rPr lang="el-GR" i="1">
                                  <a:solidFill>
                                    <a:srgbClr val="000000"/>
                                  </a:solidFill>
                                  <a:latin typeface="Cambria Math" panose="02040503050406030204" pitchFamily="18" charset="0"/>
                                </a:rPr>
                                <m:t>+2</m:t>
                              </m:r>
                            </m:sub>
                          </m:sSub>
                          <m:r>
                            <a:rPr lang="el-GR" i="1">
                              <a:solidFill>
                                <a:srgbClr val="000000"/>
                              </a:solidFill>
                              <a:latin typeface="Cambria Math" panose="02040503050406030204" pitchFamily="18" charset="0"/>
                            </a:rPr>
                            <m:t>−2</m:t>
                          </m:r>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𝑥</m:t>
                              </m:r>
                            </m:e>
                            <m:sub>
                              <m:r>
                                <a:rPr lang="el-GR" i="1">
                                  <a:solidFill>
                                    <a:srgbClr val="000000"/>
                                  </a:solidFill>
                                  <a:latin typeface="Cambria Math" panose="02040503050406030204" pitchFamily="18" charset="0"/>
                                </a:rPr>
                                <m:t>𝑘</m:t>
                              </m:r>
                              <m:r>
                                <a:rPr lang="el-GR" i="1">
                                  <a:solidFill>
                                    <a:srgbClr val="000000"/>
                                  </a:solidFill>
                                  <a:latin typeface="Cambria Math" panose="02040503050406030204" pitchFamily="18" charset="0"/>
                                </a:rPr>
                                <m:t>+1</m:t>
                              </m:r>
                            </m:sub>
                          </m:sSub>
                          <m:r>
                            <a:rPr lang="el-GR" i="1">
                              <a:solidFill>
                                <a:srgbClr val="000000"/>
                              </a:solidFill>
                              <a:latin typeface="Cambria Math" panose="02040503050406030204" pitchFamily="18" charset="0"/>
                            </a:rPr>
                            <m:t>+</m:t>
                          </m:r>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𝑥</m:t>
                              </m:r>
                            </m:e>
                            <m:sub>
                              <m:r>
                                <a:rPr lang="el-GR" i="1">
                                  <a:solidFill>
                                    <a:srgbClr val="000000"/>
                                  </a:solidFill>
                                  <a:latin typeface="Cambria Math" panose="02040503050406030204" pitchFamily="18" charset="0"/>
                                </a:rPr>
                                <m:t>𝑘</m:t>
                              </m:r>
                            </m:sub>
                          </m:sSub>
                        </m:e>
                      </m:d>
                      <m:r>
                        <a:rPr lang="el-GR" i="1">
                          <a:solidFill>
                            <a:srgbClr val="000000"/>
                          </a:solidFill>
                          <a:latin typeface="Cambria Math" panose="02040503050406030204" pitchFamily="18" charset="0"/>
                        </a:rPr>
                        <m:t>𝑟</m:t>
                      </m:r>
                      <m:r>
                        <a:rPr lang="el-GR" i="1">
                          <a:solidFill>
                            <a:srgbClr val="000000"/>
                          </a:solidFill>
                          <a:latin typeface="Cambria Math" panose="02040503050406030204" pitchFamily="18" charset="0"/>
                        </a:rPr>
                        <m:t>≃</m:t>
                      </m:r>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𝑥</m:t>
                          </m:r>
                        </m:e>
                        <m:sub>
                          <m:r>
                            <a:rPr lang="el-GR" i="1">
                              <a:solidFill>
                                <a:srgbClr val="000000"/>
                              </a:solidFill>
                              <a:latin typeface="Cambria Math" panose="02040503050406030204" pitchFamily="18" charset="0"/>
                            </a:rPr>
                            <m:t>𝑘</m:t>
                          </m:r>
                          <m:r>
                            <a:rPr lang="el-GR" i="1">
                              <a:solidFill>
                                <a:srgbClr val="000000"/>
                              </a:solidFill>
                              <a:latin typeface="Cambria Math" panose="02040503050406030204" pitchFamily="18" charset="0"/>
                            </a:rPr>
                            <m:t>+2</m:t>
                          </m:r>
                        </m:sub>
                      </m:sSub>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𝑥</m:t>
                          </m:r>
                        </m:e>
                        <m:sub>
                          <m:r>
                            <a:rPr lang="el-GR" i="1">
                              <a:solidFill>
                                <a:srgbClr val="000000"/>
                              </a:solidFill>
                              <a:latin typeface="Cambria Math" panose="02040503050406030204" pitchFamily="18" charset="0"/>
                            </a:rPr>
                            <m:t>𝑘</m:t>
                          </m:r>
                        </m:sub>
                      </m:sSub>
                      <m:r>
                        <a:rPr lang="el-GR" i="1">
                          <a:solidFill>
                            <a:srgbClr val="000000"/>
                          </a:solidFill>
                          <a:latin typeface="Cambria Math" panose="02040503050406030204" pitchFamily="18" charset="0"/>
                        </a:rPr>
                        <m:t>−</m:t>
                      </m:r>
                      <m:sSubSup>
                        <m:sSubSupPr>
                          <m:ctrlPr>
                            <a:rPr lang="el-GR" i="1">
                              <a:solidFill>
                                <a:srgbClr val="000000"/>
                              </a:solidFill>
                              <a:latin typeface="Cambria Math" panose="02040503050406030204" pitchFamily="18" charset="0"/>
                            </a:rPr>
                          </m:ctrlPr>
                        </m:sSubSupPr>
                        <m:e>
                          <m:r>
                            <a:rPr lang="el-GR" i="1">
                              <a:solidFill>
                                <a:srgbClr val="000000"/>
                              </a:solidFill>
                              <a:latin typeface="Cambria Math" panose="02040503050406030204" pitchFamily="18" charset="0"/>
                            </a:rPr>
                            <m:t>𝑥</m:t>
                          </m:r>
                        </m:e>
                        <m:sub>
                          <m:r>
                            <a:rPr lang="el-GR" i="1">
                              <a:solidFill>
                                <a:srgbClr val="000000"/>
                              </a:solidFill>
                              <a:latin typeface="Cambria Math" panose="02040503050406030204" pitchFamily="18" charset="0"/>
                            </a:rPr>
                            <m:t>𝑘</m:t>
                          </m:r>
                          <m:r>
                            <a:rPr lang="el-GR" i="1">
                              <a:solidFill>
                                <a:srgbClr val="000000"/>
                              </a:solidFill>
                              <a:latin typeface="Cambria Math" panose="02040503050406030204" pitchFamily="18" charset="0"/>
                            </a:rPr>
                            <m:t>+1</m:t>
                          </m:r>
                        </m:sub>
                        <m:sup>
                          <m:r>
                            <a:rPr lang="el-GR" i="1">
                              <a:solidFill>
                                <a:srgbClr val="000000"/>
                              </a:solidFill>
                              <a:latin typeface="Cambria Math" panose="02040503050406030204" pitchFamily="18" charset="0"/>
                            </a:rPr>
                            <m:t>2</m:t>
                          </m:r>
                        </m:sup>
                      </m:sSubSup>
                    </m:oMath>
                  </m:oMathPara>
                </a14:m>
                <a:endParaRPr lang="el-GR" dirty="0"/>
              </a:p>
            </p:txBody>
          </p:sp>
        </mc:Choice>
        <mc:Fallback>
          <p:sp>
            <p:nvSpPr>
              <p:cNvPr id="253962" name="Object 10"/>
              <p:cNvSpPr txBox="1">
                <a:spLocks noRot="1" noChangeAspect="1" noMove="1" noResize="1" noEditPoints="1" noAdjustHandles="1" noChangeArrowheads="1" noChangeShapeType="1" noTextEdit="1"/>
              </p:cNvSpPr>
              <p:nvPr/>
            </p:nvSpPr>
            <p:spPr bwMode="auto">
              <a:xfrm>
                <a:off x="969963" y="5677102"/>
                <a:ext cx="7720396" cy="457200"/>
              </a:xfrm>
              <a:prstGeom prst="rect">
                <a:avLst/>
              </a:prstGeom>
              <a:blipFill>
                <a:blip r:embed="rId16"/>
                <a:stretch>
                  <a:fillRect/>
                </a:stretch>
              </a:blipFill>
              <a:ln>
                <a:noFill/>
              </a:ln>
              <a:effectLst/>
            </p:spPr>
            <p:txBody>
              <a:bodyPr/>
              <a:lstStyle/>
              <a:p>
                <a:r>
                  <a:rPr lang="el-GR">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Εισαγωγή</a:t>
            </a:r>
          </a:p>
        </p:txBody>
      </p:sp>
      <p:sp>
        <p:nvSpPr>
          <p:cNvPr id="3" name="2 - Θέση περιεχομένου"/>
          <p:cNvSpPr>
            <a:spLocks noGrp="1"/>
          </p:cNvSpPr>
          <p:nvPr>
            <p:ph idx="1"/>
          </p:nvPr>
        </p:nvSpPr>
        <p:spPr/>
        <p:txBody>
          <a:bodyPr>
            <a:normAutofit lnSpcReduction="10000"/>
          </a:bodyPr>
          <a:lstStyle/>
          <a:p>
            <a:pPr>
              <a:lnSpc>
                <a:spcPct val="120000"/>
              </a:lnSpc>
              <a:spcBef>
                <a:spcPts val="600"/>
              </a:spcBef>
              <a:buNone/>
            </a:pPr>
            <a:r>
              <a:rPr lang="el-GR" sz="2200" b="1" dirty="0"/>
              <a:t>	</a:t>
            </a:r>
            <a:r>
              <a:rPr lang="el-GR" sz="2000" b="1" dirty="0"/>
              <a:t>Ορισμός 5.4  </a:t>
            </a:r>
            <a:r>
              <a:rPr lang="el-GR" sz="2000" dirty="0"/>
              <a:t>Ένας αριθμός      ονομάζεται </a:t>
            </a:r>
            <a:r>
              <a:rPr lang="el-GR" sz="2000" b="1" dirty="0"/>
              <a:t>αλγεβρικός αριθμός</a:t>
            </a:r>
            <a:r>
              <a:rPr lang="el-GR" sz="2000" dirty="0"/>
              <a:t>, αν αποτελεί ρίζα ενός πολυωνύμου του οποίου οι συντελεστές είναι ακέραιοι ή ρητοί αριθμοί. Ο βαθμός του πολυωνύμου, του οποίου ο αλγεβρικός αριθμός     αποτελεί ρίζα, ονομάζεται </a:t>
            </a:r>
            <a:r>
              <a:rPr lang="el-GR" sz="2000" b="1" dirty="0"/>
              <a:t>βαθμός</a:t>
            </a:r>
            <a:r>
              <a:rPr lang="el-GR" sz="2000" dirty="0"/>
              <a:t> του αλγεβρικού αριθμού</a:t>
            </a:r>
            <a:endParaRPr lang="el-GR" sz="2000" b="1" dirty="0"/>
          </a:p>
          <a:p>
            <a:pPr>
              <a:lnSpc>
                <a:spcPct val="120000"/>
              </a:lnSpc>
              <a:spcBef>
                <a:spcPts val="1800"/>
              </a:spcBef>
              <a:buNone/>
            </a:pPr>
            <a:r>
              <a:rPr lang="el-GR" sz="2000" b="1" dirty="0"/>
              <a:t>	Ορισμός 5.5  </a:t>
            </a:r>
            <a:r>
              <a:rPr lang="el-GR" sz="2000" dirty="0"/>
              <a:t>Η </a:t>
            </a:r>
            <a:r>
              <a:rPr lang="el-GR" sz="2000" dirty="0" err="1"/>
              <a:t>πολυωνυμική</a:t>
            </a:r>
            <a:r>
              <a:rPr lang="el-GR" sz="2000" dirty="0"/>
              <a:t> εξίσωση                   ονομάζεται </a:t>
            </a:r>
            <a:r>
              <a:rPr lang="el-GR" sz="2000" b="1" dirty="0" err="1"/>
              <a:t>ελαχιστοτική</a:t>
            </a:r>
            <a:r>
              <a:rPr lang="el-GR" sz="2000" b="1" dirty="0"/>
              <a:t> εξίσωση </a:t>
            </a:r>
            <a:r>
              <a:rPr lang="el-GR" sz="2000" dirty="0"/>
              <a:t>του αλγεβρικού αριθμού     αν ο     δεν μπορεί να αποτελέσει λύση μίας τέτοιας εξίσωσης με μικρότερο βαθμό.</a:t>
            </a:r>
          </a:p>
          <a:p>
            <a:pPr>
              <a:lnSpc>
                <a:spcPct val="120000"/>
              </a:lnSpc>
              <a:spcBef>
                <a:spcPts val="1800"/>
              </a:spcBef>
              <a:buNone/>
            </a:pPr>
            <a:r>
              <a:rPr lang="el-GR" sz="2000" b="1" dirty="0"/>
              <a:t>	Ορισμός 5.6  </a:t>
            </a:r>
            <a:r>
              <a:rPr lang="el-GR" sz="2000" dirty="0"/>
              <a:t>Ένας αριθμός εκφρασμένος σε μία βάση            ονομάζεται κανονικός στη βάση      όταν διατρέχοντας το ανάπτυγμά του στη βάση όλα τα δυνατά υποσύνολα στοιχείων μήκους     εμφανίζονται </a:t>
            </a:r>
            <a:r>
              <a:rPr lang="el-GR" sz="2000" dirty="0" err="1"/>
              <a:t>ισοπίθανα</a:t>
            </a:r>
            <a:r>
              <a:rPr lang="el-GR" sz="2000" dirty="0"/>
              <a:t> (με πιθανότητα       ).</a:t>
            </a:r>
          </a:p>
          <a:p>
            <a:pPr>
              <a:lnSpc>
                <a:spcPct val="120000"/>
              </a:lnSpc>
              <a:spcBef>
                <a:spcPts val="1200"/>
              </a:spcBef>
              <a:buNone/>
            </a:pPr>
            <a:endParaRPr lang="el-GR" sz="2000" dirty="0"/>
          </a:p>
        </p:txBody>
      </p:sp>
      <p:graphicFrame>
        <p:nvGraphicFramePr>
          <p:cNvPr id="129025" name="Object 1"/>
          <p:cNvGraphicFramePr>
            <a:graphicFrameLocks noChangeAspect="1"/>
          </p:cNvGraphicFramePr>
          <p:nvPr/>
        </p:nvGraphicFramePr>
        <p:xfrm>
          <a:off x="3757252" y="1566863"/>
          <a:ext cx="207962" cy="228600"/>
        </p:xfrm>
        <a:graphic>
          <a:graphicData uri="http://schemas.openxmlformats.org/presentationml/2006/ole">
            <mc:AlternateContent xmlns:mc="http://schemas.openxmlformats.org/markup-compatibility/2006">
              <mc:Choice xmlns:v="urn:schemas-microsoft-com:vml" Requires="v">
                <p:oleObj name="Equation" r:id="rId3" imgW="126720" imgH="139680" progId="Equation.DSMT4">
                  <p:embed/>
                </p:oleObj>
              </mc:Choice>
              <mc:Fallback>
                <p:oleObj name="Equation" r:id="rId3" imgW="126720" imgH="13968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7252" y="1566863"/>
                        <a:ext cx="20796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9026" name="Object 2"/>
          <p:cNvGraphicFramePr>
            <a:graphicFrameLocks noChangeAspect="1"/>
          </p:cNvGraphicFramePr>
          <p:nvPr>
            <p:extLst>
              <p:ext uri="{D42A27DB-BD31-4B8C-83A1-F6EECF244321}">
                <p14:modId xmlns:p14="http://schemas.microsoft.com/office/powerpoint/2010/main" val="3483143272"/>
              </p:ext>
            </p:extLst>
          </p:nvPr>
        </p:nvGraphicFramePr>
        <p:xfrm>
          <a:off x="2992888" y="2595549"/>
          <a:ext cx="207963" cy="228600"/>
        </p:xfrm>
        <a:graphic>
          <a:graphicData uri="http://schemas.openxmlformats.org/presentationml/2006/ole">
            <mc:AlternateContent xmlns:mc="http://schemas.openxmlformats.org/markup-compatibility/2006">
              <mc:Choice xmlns:v="urn:schemas-microsoft-com:vml" Requires="v">
                <p:oleObj name="Equation" r:id="rId5" imgW="126720" imgH="139680" progId="Equation.DSMT4">
                  <p:embed/>
                </p:oleObj>
              </mc:Choice>
              <mc:Fallback>
                <p:oleObj name="Equation" r:id="rId5" imgW="126720" imgH="1396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2888" y="2595549"/>
                        <a:ext cx="2079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9027" name="Object 3"/>
          <p:cNvGraphicFramePr>
            <a:graphicFrameLocks noChangeAspect="1"/>
          </p:cNvGraphicFramePr>
          <p:nvPr/>
        </p:nvGraphicFramePr>
        <p:xfrm>
          <a:off x="1800191" y="2917825"/>
          <a:ext cx="252412" cy="230188"/>
        </p:xfrm>
        <a:graphic>
          <a:graphicData uri="http://schemas.openxmlformats.org/presentationml/2006/ole">
            <mc:AlternateContent xmlns:mc="http://schemas.openxmlformats.org/markup-compatibility/2006">
              <mc:Choice xmlns:v="urn:schemas-microsoft-com:vml" Requires="v">
                <p:oleObj name="Equation" r:id="rId6" imgW="152280" imgH="139680" progId="Equation.DSMT4">
                  <p:embed/>
                </p:oleObj>
              </mc:Choice>
              <mc:Fallback>
                <p:oleObj name="Equation" r:id="rId6" imgW="152280" imgH="13968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00191" y="2917825"/>
                        <a:ext cx="252412"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9028" name="Object 4"/>
          <p:cNvGraphicFramePr>
            <a:graphicFrameLocks noChangeAspect="1"/>
          </p:cNvGraphicFramePr>
          <p:nvPr/>
        </p:nvGraphicFramePr>
        <p:xfrm>
          <a:off x="4864118" y="3387907"/>
          <a:ext cx="1022350" cy="417512"/>
        </p:xfrm>
        <a:graphic>
          <a:graphicData uri="http://schemas.openxmlformats.org/presentationml/2006/ole">
            <mc:AlternateContent xmlns:mc="http://schemas.openxmlformats.org/markup-compatibility/2006">
              <mc:Choice xmlns:v="urn:schemas-microsoft-com:vml" Requires="v">
                <p:oleObj name="Equation" r:id="rId8" imgW="622080" imgH="253800" progId="Equation.DSMT4">
                  <p:embed/>
                </p:oleObj>
              </mc:Choice>
              <mc:Fallback>
                <p:oleObj name="Equation" r:id="rId8" imgW="622080" imgH="25380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64118" y="3387907"/>
                        <a:ext cx="1022350" cy="41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9030" name="Object 6"/>
          <p:cNvGraphicFramePr>
            <a:graphicFrameLocks noChangeAspect="1"/>
          </p:cNvGraphicFramePr>
          <p:nvPr>
            <p:extLst>
              <p:ext uri="{D42A27DB-BD31-4B8C-83A1-F6EECF244321}">
                <p14:modId xmlns:p14="http://schemas.microsoft.com/office/powerpoint/2010/main" val="1158020011"/>
              </p:ext>
            </p:extLst>
          </p:nvPr>
        </p:nvGraphicFramePr>
        <p:xfrm>
          <a:off x="5182660" y="3821121"/>
          <a:ext cx="207963" cy="228600"/>
        </p:xfrm>
        <a:graphic>
          <a:graphicData uri="http://schemas.openxmlformats.org/presentationml/2006/ole">
            <mc:AlternateContent xmlns:mc="http://schemas.openxmlformats.org/markup-compatibility/2006">
              <mc:Choice xmlns:v="urn:schemas-microsoft-com:vml" Requires="v">
                <p:oleObj name="Equation" r:id="rId10" imgW="126720" imgH="139680" progId="Equation.DSMT4">
                  <p:embed/>
                </p:oleObj>
              </mc:Choice>
              <mc:Fallback>
                <p:oleObj name="Equation" r:id="rId10" imgW="126720" imgH="139680" progId="Equation.DSMT4">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2660" y="3821121"/>
                        <a:ext cx="2079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9031" name="Object 7"/>
          <p:cNvGraphicFramePr>
            <a:graphicFrameLocks noChangeAspect="1"/>
          </p:cNvGraphicFramePr>
          <p:nvPr/>
        </p:nvGraphicFramePr>
        <p:xfrm>
          <a:off x="6529422" y="4669387"/>
          <a:ext cx="561975" cy="290513"/>
        </p:xfrm>
        <a:graphic>
          <a:graphicData uri="http://schemas.openxmlformats.org/presentationml/2006/ole">
            <mc:AlternateContent xmlns:mc="http://schemas.openxmlformats.org/markup-compatibility/2006">
              <mc:Choice xmlns:v="urn:schemas-microsoft-com:vml" Requires="v">
                <p:oleObj name="Equation" r:id="rId11" imgW="342720" imgH="177480" progId="Equation.DSMT4">
                  <p:embed/>
                </p:oleObj>
              </mc:Choice>
              <mc:Fallback>
                <p:oleObj name="Equation" r:id="rId11" imgW="342720" imgH="1774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29422" y="4669387"/>
                        <a:ext cx="561975"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9032" name="Object 8"/>
          <p:cNvGraphicFramePr>
            <a:graphicFrameLocks noChangeAspect="1"/>
          </p:cNvGraphicFramePr>
          <p:nvPr/>
        </p:nvGraphicFramePr>
        <p:xfrm>
          <a:off x="3013057" y="5010352"/>
          <a:ext cx="207962" cy="292100"/>
        </p:xfrm>
        <a:graphic>
          <a:graphicData uri="http://schemas.openxmlformats.org/presentationml/2006/ole">
            <mc:AlternateContent xmlns:mc="http://schemas.openxmlformats.org/markup-compatibility/2006">
              <mc:Choice xmlns:v="urn:schemas-microsoft-com:vml" Requires="v">
                <p:oleObj name="Equation" r:id="rId13" imgW="126720" imgH="177480" progId="Equation.DSMT4">
                  <p:embed/>
                </p:oleObj>
              </mc:Choice>
              <mc:Fallback>
                <p:oleObj name="Equation" r:id="rId13" imgW="126720" imgH="17748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13057" y="5010352"/>
                        <a:ext cx="207962"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9033" name="Object 9"/>
          <p:cNvGraphicFramePr>
            <a:graphicFrameLocks noChangeAspect="1"/>
          </p:cNvGraphicFramePr>
          <p:nvPr>
            <p:extLst>
              <p:ext uri="{D42A27DB-BD31-4B8C-83A1-F6EECF244321}">
                <p14:modId xmlns:p14="http://schemas.microsoft.com/office/powerpoint/2010/main" val="1344868310"/>
              </p:ext>
            </p:extLst>
          </p:nvPr>
        </p:nvGraphicFramePr>
        <p:xfrm>
          <a:off x="8242008" y="5007702"/>
          <a:ext cx="207963" cy="292100"/>
        </p:xfrm>
        <a:graphic>
          <a:graphicData uri="http://schemas.openxmlformats.org/presentationml/2006/ole">
            <mc:AlternateContent xmlns:mc="http://schemas.openxmlformats.org/markup-compatibility/2006">
              <mc:Choice xmlns:v="urn:schemas-microsoft-com:vml" Requires="v">
                <p:oleObj name="Equation" r:id="rId15" imgW="126720" imgH="177480" progId="Equation.DSMT4">
                  <p:embed/>
                </p:oleObj>
              </mc:Choice>
              <mc:Fallback>
                <p:oleObj name="Equation" r:id="rId15" imgW="126720" imgH="177480" progId="Equation.DSMT4">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42008" y="5007702"/>
                        <a:ext cx="207963"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9034" name="Object 10"/>
          <p:cNvGraphicFramePr>
            <a:graphicFrameLocks noChangeAspect="1"/>
          </p:cNvGraphicFramePr>
          <p:nvPr/>
        </p:nvGraphicFramePr>
        <p:xfrm>
          <a:off x="5606713" y="5335794"/>
          <a:ext cx="147638" cy="295275"/>
        </p:xfrm>
        <a:graphic>
          <a:graphicData uri="http://schemas.openxmlformats.org/presentationml/2006/ole">
            <mc:AlternateContent xmlns:mc="http://schemas.openxmlformats.org/markup-compatibility/2006">
              <mc:Choice xmlns:v="urn:schemas-microsoft-com:vml" Requires="v">
                <p:oleObj name="Equation" r:id="rId16" imgW="88560" imgH="177480" progId="Equation.DSMT4">
                  <p:embed/>
                </p:oleObj>
              </mc:Choice>
              <mc:Fallback>
                <p:oleObj name="Equation" r:id="rId16" imgW="88560" imgH="177480" progId="Equation.DSMT4">
                  <p:embed/>
                  <p:pic>
                    <p:nvPicPr>
                      <p:cNvPr id="0"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606713" y="5335794"/>
                        <a:ext cx="147638"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9035" name="Object 11"/>
          <p:cNvGraphicFramePr>
            <a:graphicFrameLocks noChangeAspect="1"/>
          </p:cNvGraphicFramePr>
          <p:nvPr/>
        </p:nvGraphicFramePr>
        <p:xfrm>
          <a:off x="2538561" y="5624723"/>
          <a:ext cx="355600" cy="334963"/>
        </p:xfrm>
        <a:graphic>
          <a:graphicData uri="http://schemas.openxmlformats.org/presentationml/2006/ole">
            <mc:AlternateContent xmlns:mc="http://schemas.openxmlformats.org/markup-compatibility/2006">
              <mc:Choice xmlns:v="urn:schemas-microsoft-com:vml" Requires="v">
                <p:oleObj name="Equation" r:id="rId18" imgW="215640" imgH="203040" progId="Equation.DSMT4">
                  <p:embed/>
                </p:oleObj>
              </mc:Choice>
              <mc:Fallback>
                <p:oleObj name="Equation" r:id="rId18" imgW="215640" imgH="203040" progId="Equation.DSMT4">
                  <p:embed/>
                  <p:pic>
                    <p:nvPicPr>
                      <p:cNvPr id="0" name="Picture 1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538561" y="5624723"/>
                        <a:ext cx="355600"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 name="Object 6"/>
          <p:cNvGraphicFramePr>
            <a:graphicFrameLocks noChangeAspect="1"/>
          </p:cNvGraphicFramePr>
          <p:nvPr>
            <p:extLst>
              <p:ext uri="{D42A27DB-BD31-4B8C-83A1-F6EECF244321}">
                <p14:modId xmlns:p14="http://schemas.microsoft.com/office/powerpoint/2010/main" val="900696228"/>
              </p:ext>
            </p:extLst>
          </p:nvPr>
        </p:nvGraphicFramePr>
        <p:xfrm>
          <a:off x="4427984" y="3821121"/>
          <a:ext cx="207963" cy="228600"/>
        </p:xfrm>
        <a:graphic>
          <a:graphicData uri="http://schemas.openxmlformats.org/presentationml/2006/ole">
            <mc:AlternateContent xmlns:mc="http://schemas.openxmlformats.org/markup-compatibility/2006">
              <mc:Choice xmlns:v="urn:schemas-microsoft-com:vml" Requires="v">
                <p:oleObj name="Equation" r:id="rId20" imgW="126720" imgH="139680" progId="Equation.DSMT4">
                  <p:embed/>
                </p:oleObj>
              </mc:Choice>
              <mc:Fallback>
                <p:oleObj name="Equation" r:id="rId20" imgW="126720" imgH="1396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3821121"/>
                        <a:ext cx="2079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Μέθοδοι των </a:t>
            </a:r>
            <a:r>
              <a:rPr lang="en-US" dirty="0" err="1"/>
              <a:t>Aitken</a:t>
            </a:r>
            <a:r>
              <a:rPr lang="en-US" dirty="0"/>
              <a:t> </a:t>
            </a:r>
            <a:r>
              <a:rPr lang="el-GR" dirty="0"/>
              <a:t>και </a:t>
            </a:r>
            <a:r>
              <a:rPr lang="en-US" dirty="0" err="1"/>
              <a:t>Steffensen</a:t>
            </a:r>
            <a:endParaRPr lang="el-GR" dirty="0"/>
          </a:p>
        </p:txBody>
      </p:sp>
      <p:sp>
        <p:nvSpPr>
          <p:cNvPr id="3" name="2 - Θέση περιεχομένου"/>
          <p:cNvSpPr>
            <a:spLocks noGrp="1"/>
          </p:cNvSpPr>
          <p:nvPr>
            <p:ph idx="1"/>
          </p:nvPr>
        </p:nvSpPr>
        <p:spPr>
          <a:xfrm>
            <a:off x="457200" y="1420784"/>
            <a:ext cx="8229600" cy="4748400"/>
          </a:xfrm>
        </p:spPr>
        <p:txBody>
          <a:bodyPr>
            <a:noAutofit/>
          </a:bodyPr>
          <a:lstStyle/>
          <a:p>
            <a:pPr>
              <a:buNone/>
            </a:pPr>
            <a:r>
              <a:rPr lang="el-GR" sz="2000" b="1" dirty="0"/>
              <a:t>Μέθοδος του </a:t>
            </a:r>
            <a:r>
              <a:rPr lang="en-US" sz="2000" b="1" dirty="0" err="1"/>
              <a:t>Aitken</a:t>
            </a:r>
            <a:endParaRPr lang="el-GR" sz="2000" b="1" dirty="0"/>
          </a:p>
          <a:p>
            <a:r>
              <a:rPr lang="el-GR" sz="2000" dirty="0"/>
              <a:t>Λύνοντας ως προς      έχουμε:</a:t>
            </a:r>
            <a:endParaRPr lang="en-US" sz="2000" dirty="0"/>
          </a:p>
          <a:p>
            <a:pPr>
              <a:spcBef>
                <a:spcPts val="1800"/>
              </a:spcBef>
            </a:pPr>
            <a:r>
              <a:rPr lang="el-GR" sz="2000" dirty="0"/>
              <a:t>Προσθέτοντας και αφαιρώντας στον αριθμητή τους όρους</a:t>
            </a:r>
            <a:r>
              <a:rPr lang="en-US" sz="2000" dirty="0"/>
              <a:t>        </a:t>
            </a:r>
            <a:r>
              <a:rPr lang="el-GR" sz="2000" dirty="0"/>
              <a:t>και</a:t>
            </a:r>
            <a:r>
              <a:rPr lang="en-US" sz="2000" dirty="0"/>
              <a:t>              </a:t>
            </a:r>
            <a:r>
              <a:rPr lang="el-GR" sz="2000" dirty="0"/>
              <a:t>η παραπάνω σχέση γράφεται διαδοχικά ως εξής:</a:t>
            </a:r>
          </a:p>
          <a:p>
            <a:pPr>
              <a:spcBef>
                <a:spcPts val="1200"/>
              </a:spcBef>
            </a:pPr>
            <a:endParaRPr lang="en-US" sz="2000" dirty="0"/>
          </a:p>
          <a:p>
            <a:pPr>
              <a:spcBef>
                <a:spcPts val="1200"/>
              </a:spcBef>
              <a:buNone/>
            </a:pPr>
            <a:endParaRPr lang="en-US" sz="2000" dirty="0"/>
          </a:p>
          <a:p>
            <a:pPr>
              <a:spcBef>
                <a:spcPts val="1200"/>
              </a:spcBef>
            </a:pPr>
            <a:endParaRPr lang="en-US" sz="2000" dirty="0"/>
          </a:p>
          <a:p>
            <a:pPr>
              <a:spcBef>
                <a:spcPts val="1200"/>
              </a:spcBef>
              <a:buNone/>
            </a:pPr>
            <a:endParaRPr lang="en-US" sz="2000" dirty="0"/>
          </a:p>
        </p:txBody>
      </p:sp>
      <p:graphicFrame>
        <p:nvGraphicFramePr>
          <p:cNvPr id="252929" name="Object 1"/>
          <p:cNvGraphicFramePr>
            <a:graphicFrameLocks noChangeAspect="1"/>
          </p:cNvGraphicFramePr>
          <p:nvPr/>
        </p:nvGraphicFramePr>
        <p:xfrm>
          <a:off x="2889229" y="1895454"/>
          <a:ext cx="185738" cy="206375"/>
        </p:xfrm>
        <a:graphic>
          <a:graphicData uri="http://schemas.openxmlformats.org/presentationml/2006/ole">
            <mc:AlternateContent xmlns:mc="http://schemas.openxmlformats.org/markup-compatibility/2006">
              <mc:Choice xmlns:v="urn:schemas-microsoft-com:vml" Requires="v">
                <p:oleObj name="Equation" r:id="rId3" imgW="114120" imgH="126720" progId="Equation.DSMT4">
                  <p:embed/>
                </p:oleObj>
              </mc:Choice>
              <mc:Fallback>
                <p:oleObj name="Equation" r:id="rId3" imgW="114120" imgH="12672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9229" y="1895454"/>
                        <a:ext cx="185738" cy="20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mc:Choice xmlns:a14="http://schemas.microsoft.com/office/drawing/2010/main" Requires="a14">
          <p:sp>
            <p:nvSpPr>
              <p:cNvPr id="252930" name="Object 2"/>
              <p:cNvSpPr txBox="1"/>
              <p:nvPr/>
            </p:nvSpPr>
            <p:spPr bwMode="auto">
              <a:xfrm>
                <a:off x="4024313" y="1617663"/>
                <a:ext cx="2743931" cy="744537"/>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l-GR" i="1">
                          <a:solidFill>
                            <a:srgbClr val="000000"/>
                          </a:solidFill>
                          <a:latin typeface="Cambria Math" panose="02040503050406030204" pitchFamily="18" charset="0"/>
                        </a:rPr>
                        <m:t>𝑟</m:t>
                      </m:r>
                      <m:r>
                        <a:rPr lang="el-GR" i="1">
                          <a:solidFill>
                            <a:srgbClr val="000000"/>
                          </a:solidFill>
                          <a:latin typeface="Cambria Math" panose="02040503050406030204" pitchFamily="18" charset="0"/>
                        </a:rPr>
                        <m:t>≃</m:t>
                      </m:r>
                      <m:f>
                        <m:fPr>
                          <m:ctrlPr>
                            <a:rPr lang="el-GR" i="1">
                              <a:solidFill>
                                <a:srgbClr val="000000"/>
                              </a:solidFill>
                              <a:latin typeface="Cambria Math" panose="02040503050406030204" pitchFamily="18" charset="0"/>
                            </a:rPr>
                          </m:ctrlPr>
                        </m:fPr>
                        <m:num>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𝑥</m:t>
                              </m:r>
                            </m:e>
                            <m:sub>
                              <m:r>
                                <a:rPr lang="el-GR" i="1">
                                  <a:solidFill>
                                    <a:srgbClr val="000000"/>
                                  </a:solidFill>
                                  <a:latin typeface="Cambria Math" panose="02040503050406030204" pitchFamily="18" charset="0"/>
                                </a:rPr>
                                <m:t>𝑘</m:t>
                              </m:r>
                              <m:r>
                                <a:rPr lang="el-GR" i="1">
                                  <a:solidFill>
                                    <a:srgbClr val="000000"/>
                                  </a:solidFill>
                                  <a:latin typeface="Cambria Math" panose="02040503050406030204" pitchFamily="18" charset="0"/>
                                </a:rPr>
                                <m:t>+2</m:t>
                              </m:r>
                            </m:sub>
                          </m:sSub>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𝑥</m:t>
                              </m:r>
                            </m:e>
                            <m:sub>
                              <m:r>
                                <a:rPr lang="el-GR" i="1">
                                  <a:solidFill>
                                    <a:srgbClr val="000000"/>
                                  </a:solidFill>
                                  <a:latin typeface="Cambria Math" panose="02040503050406030204" pitchFamily="18" charset="0"/>
                                </a:rPr>
                                <m:t>𝑘</m:t>
                              </m:r>
                            </m:sub>
                          </m:sSub>
                          <m:r>
                            <a:rPr lang="el-GR" i="1">
                              <a:solidFill>
                                <a:srgbClr val="000000"/>
                              </a:solidFill>
                              <a:latin typeface="Cambria Math" panose="02040503050406030204" pitchFamily="18" charset="0"/>
                            </a:rPr>
                            <m:t>−</m:t>
                          </m:r>
                          <m:sSubSup>
                            <m:sSubSupPr>
                              <m:ctrlPr>
                                <a:rPr lang="el-GR" i="1">
                                  <a:solidFill>
                                    <a:srgbClr val="000000"/>
                                  </a:solidFill>
                                  <a:latin typeface="Cambria Math" panose="02040503050406030204" pitchFamily="18" charset="0"/>
                                </a:rPr>
                              </m:ctrlPr>
                            </m:sSubSupPr>
                            <m:e>
                              <m:r>
                                <a:rPr lang="el-GR" i="1">
                                  <a:solidFill>
                                    <a:srgbClr val="000000"/>
                                  </a:solidFill>
                                  <a:latin typeface="Cambria Math" panose="02040503050406030204" pitchFamily="18" charset="0"/>
                                </a:rPr>
                                <m:t>𝑥</m:t>
                              </m:r>
                            </m:e>
                            <m:sub>
                              <m:r>
                                <a:rPr lang="el-GR" i="1">
                                  <a:solidFill>
                                    <a:srgbClr val="000000"/>
                                  </a:solidFill>
                                  <a:latin typeface="Cambria Math" panose="02040503050406030204" pitchFamily="18" charset="0"/>
                                </a:rPr>
                                <m:t>𝑘</m:t>
                              </m:r>
                              <m:r>
                                <a:rPr lang="el-GR" i="1">
                                  <a:solidFill>
                                    <a:srgbClr val="000000"/>
                                  </a:solidFill>
                                  <a:latin typeface="Cambria Math" panose="02040503050406030204" pitchFamily="18" charset="0"/>
                                </a:rPr>
                                <m:t>+1</m:t>
                              </m:r>
                            </m:sub>
                            <m:sup>
                              <m:r>
                                <a:rPr lang="el-GR" i="1">
                                  <a:solidFill>
                                    <a:srgbClr val="000000"/>
                                  </a:solidFill>
                                  <a:latin typeface="Cambria Math" panose="02040503050406030204" pitchFamily="18" charset="0"/>
                                </a:rPr>
                                <m:t>2</m:t>
                              </m:r>
                            </m:sup>
                          </m:sSubSup>
                        </m:num>
                        <m:den>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𝑥</m:t>
                              </m:r>
                            </m:e>
                            <m:sub>
                              <m:r>
                                <a:rPr lang="el-GR" i="1">
                                  <a:solidFill>
                                    <a:srgbClr val="000000"/>
                                  </a:solidFill>
                                  <a:latin typeface="Cambria Math" panose="02040503050406030204" pitchFamily="18" charset="0"/>
                                </a:rPr>
                                <m:t>𝑘</m:t>
                              </m:r>
                              <m:r>
                                <a:rPr lang="el-GR" i="1">
                                  <a:solidFill>
                                    <a:srgbClr val="000000"/>
                                  </a:solidFill>
                                  <a:latin typeface="Cambria Math" panose="02040503050406030204" pitchFamily="18" charset="0"/>
                                </a:rPr>
                                <m:t>+2</m:t>
                              </m:r>
                            </m:sub>
                          </m:sSub>
                          <m:r>
                            <a:rPr lang="el-GR" i="1">
                              <a:solidFill>
                                <a:srgbClr val="000000"/>
                              </a:solidFill>
                              <a:latin typeface="Cambria Math" panose="02040503050406030204" pitchFamily="18" charset="0"/>
                            </a:rPr>
                            <m:t>−2</m:t>
                          </m:r>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𝑥</m:t>
                              </m:r>
                            </m:e>
                            <m:sub>
                              <m:r>
                                <a:rPr lang="el-GR" i="1">
                                  <a:solidFill>
                                    <a:srgbClr val="000000"/>
                                  </a:solidFill>
                                  <a:latin typeface="Cambria Math" panose="02040503050406030204" pitchFamily="18" charset="0"/>
                                </a:rPr>
                                <m:t>𝑘</m:t>
                              </m:r>
                              <m:r>
                                <a:rPr lang="el-GR" i="1">
                                  <a:solidFill>
                                    <a:srgbClr val="000000"/>
                                  </a:solidFill>
                                  <a:latin typeface="Cambria Math" panose="02040503050406030204" pitchFamily="18" charset="0"/>
                                </a:rPr>
                                <m:t>+1</m:t>
                              </m:r>
                            </m:sub>
                          </m:sSub>
                          <m:r>
                            <a:rPr lang="el-GR" i="1">
                              <a:solidFill>
                                <a:srgbClr val="000000"/>
                              </a:solidFill>
                              <a:latin typeface="Cambria Math" panose="02040503050406030204" pitchFamily="18" charset="0"/>
                            </a:rPr>
                            <m:t>+</m:t>
                          </m:r>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𝑥</m:t>
                              </m:r>
                            </m:e>
                            <m:sub>
                              <m:r>
                                <a:rPr lang="el-GR" i="1">
                                  <a:solidFill>
                                    <a:srgbClr val="000000"/>
                                  </a:solidFill>
                                  <a:latin typeface="Cambria Math" panose="02040503050406030204" pitchFamily="18" charset="0"/>
                                </a:rPr>
                                <m:t>𝑘</m:t>
                              </m:r>
                            </m:sub>
                          </m:sSub>
                        </m:den>
                      </m:f>
                    </m:oMath>
                  </m:oMathPara>
                </a14:m>
                <a:endParaRPr lang="el-GR" dirty="0"/>
              </a:p>
            </p:txBody>
          </p:sp>
        </mc:Choice>
        <mc:Fallback>
          <p:sp>
            <p:nvSpPr>
              <p:cNvPr id="252930" name="Object 2"/>
              <p:cNvSpPr txBox="1">
                <a:spLocks noRot="1" noChangeAspect="1" noMove="1" noResize="1" noEditPoints="1" noAdjustHandles="1" noChangeArrowheads="1" noChangeShapeType="1" noTextEdit="1"/>
              </p:cNvSpPr>
              <p:nvPr/>
            </p:nvSpPr>
            <p:spPr bwMode="auto">
              <a:xfrm>
                <a:off x="4024313" y="1617663"/>
                <a:ext cx="2743931" cy="744537"/>
              </a:xfrm>
              <a:prstGeom prst="rect">
                <a:avLst/>
              </a:prstGeom>
              <a:blipFill>
                <a:blip r:embed="rId5"/>
                <a:stretch>
                  <a:fillRect/>
                </a:stretch>
              </a:blipFill>
              <a:ln>
                <a:noFill/>
              </a:ln>
              <a:effectLst/>
            </p:spPr>
            <p:txBody>
              <a:bodyPr/>
              <a:lstStyle/>
              <a:p>
                <a:r>
                  <a:rPr lang="el-GR">
                    <a:noFill/>
                  </a:rPr>
                  <a:t> </a:t>
                </a:r>
              </a:p>
            </p:txBody>
          </p:sp>
        </mc:Fallback>
      </mc:AlternateContent>
      <p:graphicFrame>
        <p:nvGraphicFramePr>
          <p:cNvPr id="252931" name="Object 3"/>
          <p:cNvGraphicFramePr>
            <a:graphicFrameLocks noChangeAspect="1"/>
          </p:cNvGraphicFramePr>
          <p:nvPr/>
        </p:nvGraphicFramePr>
        <p:xfrm>
          <a:off x="6993147" y="2311567"/>
          <a:ext cx="320675" cy="434975"/>
        </p:xfrm>
        <a:graphic>
          <a:graphicData uri="http://schemas.openxmlformats.org/presentationml/2006/ole">
            <mc:AlternateContent xmlns:mc="http://schemas.openxmlformats.org/markup-compatibility/2006">
              <mc:Choice xmlns:v="urn:schemas-microsoft-com:vml" Requires="v">
                <p:oleObj name="Equation" r:id="rId6" imgW="177480" imgH="241200" progId="Equation.DSMT4">
                  <p:embed/>
                </p:oleObj>
              </mc:Choice>
              <mc:Fallback>
                <p:oleObj name="Equation" r:id="rId6" imgW="177480" imgH="2412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3147" y="2311567"/>
                        <a:ext cx="32067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2932" name="Object 4"/>
          <p:cNvGraphicFramePr>
            <a:graphicFrameLocks noChangeAspect="1"/>
          </p:cNvGraphicFramePr>
          <p:nvPr/>
        </p:nvGraphicFramePr>
        <p:xfrm>
          <a:off x="7748631" y="2326736"/>
          <a:ext cx="820738" cy="411163"/>
        </p:xfrm>
        <a:graphic>
          <a:graphicData uri="http://schemas.openxmlformats.org/presentationml/2006/ole">
            <mc:AlternateContent xmlns:mc="http://schemas.openxmlformats.org/markup-compatibility/2006">
              <mc:Choice xmlns:v="urn:schemas-microsoft-com:vml" Requires="v">
                <p:oleObj name="Equation" r:id="rId8" imgW="457200" imgH="228600" progId="Equation.DSMT4">
                  <p:embed/>
                </p:oleObj>
              </mc:Choice>
              <mc:Fallback>
                <p:oleObj name="Equation" r:id="rId8" imgW="457200" imgH="22860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48631" y="2326736"/>
                        <a:ext cx="820738"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mc:Choice xmlns:a14="http://schemas.microsoft.com/office/drawing/2010/main" Requires="a14">
          <p:sp>
            <p:nvSpPr>
              <p:cNvPr id="252933" name="Object 5"/>
              <p:cNvSpPr txBox="1"/>
              <p:nvPr/>
            </p:nvSpPr>
            <p:spPr bwMode="auto">
              <a:xfrm>
                <a:off x="2201863" y="3027363"/>
                <a:ext cx="6078549" cy="3228975"/>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l-GR" i="1">
                          <a:solidFill>
                            <a:srgbClr val="000000"/>
                          </a:solidFill>
                          <a:latin typeface="Cambria Math" panose="02040503050406030204" pitchFamily="18" charset="0"/>
                        </a:rPr>
                        <m:t>𝑟</m:t>
                      </m:r>
                      <m:r>
                        <a:rPr lang="el-GR" i="1">
                          <a:solidFill>
                            <a:srgbClr val="000000"/>
                          </a:solidFill>
                          <a:latin typeface="Cambria Math" panose="02040503050406030204" pitchFamily="18" charset="0"/>
                        </a:rPr>
                        <m:t>≃</m:t>
                      </m:r>
                      <m:f>
                        <m:fPr>
                          <m:ctrlPr>
                            <a:rPr lang="el-GR" i="1">
                              <a:solidFill>
                                <a:srgbClr val="000000"/>
                              </a:solidFill>
                              <a:latin typeface="Cambria Math" panose="02040503050406030204" pitchFamily="18" charset="0"/>
                            </a:rPr>
                          </m:ctrlPr>
                        </m:fPr>
                        <m:num>
                          <m:sSubSup>
                            <m:sSubSupPr>
                              <m:ctrlPr>
                                <a:rPr lang="el-GR" i="1">
                                  <a:solidFill>
                                    <a:srgbClr val="000000"/>
                                  </a:solidFill>
                                  <a:latin typeface="Cambria Math" panose="02040503050406030204" pitchFamily="18" charset="0"/>
                                </a:rPr>
                              </m:ctrlPr>
                            </m:sSubSupPr>
                            <m:e>
                              <m:r>
                                <a:rPr lang="el-GR" i="1">
                                  <a:solidFill>
                                    <a:srgbClr val="000000"/>
                                  </a:solidFill>
                                  <a:latin typeface="Cambria Math" panose="02040503050406030204" pitchFamily="18" charset="0"/>
                                </a:rPr>
                                <m:t>𝑥</m:t>
                              </m:r>
                            </m:e>
                            <m:sub>
                              <m:r>
                                <a:rPr lang="el-GR" i="1">
                                  <a:solidFill>
                                    <a:srgbClr val="000000"/>
                                  </a:solidFill>
                                  <a:latin typeface="Cambria Math" panose="02040503050406030204" pitchFamily="18" charset="0"/>
                                </a:rPr>
                                <m:t>𝑘</m:t>
                              </m:r>
                            </m:sub>
                            <m:sup>
                              <m:r>
                                <a:rPr lang="el-GR" i="1">
                                  <a:solidFill>
                                    <a:srgbClr val="000000"/>
                                  </a:solidFill>
                                  <a:latin typeface="Cambria Math" panose="02040503050406030204" pitchFamily="18" charset="0"/>
                                </a:rPr>
                                <m:t>2</m:t>
                              </m:r>
                            </m:sup>
                          </m:sSubSup>
                          <m:r>
                            <a:rPr lang="el-GR" i="1">
                              <a:solidFill>
                                <a:srgbClr val="000000"/>
                              </a:solidFill>
                              <a:latin typeface="Cambria Math" panose="02040503050406030204" pitchFamily="18" charset="0"/>
                            </a:rPr>
                            <m:t>+</m:t>
                          </m:r>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𝑥</m:t>
                              </m:r>
                            </m:e>
                            <m:sub>
                              <m:r>
                                <a:rPr lang="el-GR" i="1">
                                  <a:solidFill>
                                    <a:srgbClr val="000000"/>
                                  </a:solidFill>
                                  <a:latin typeface="Cambria Math" panose="02040503050406030204" pitchFamily="18" charset="0"/>
                                </a:rPr>
                                <m:t>𝑘</m:t>
                              </m:r>
                            </m:sub>
                          </m:sSub>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𝑥</m:t>
                              </m:r>
                            </m:e>
                            <m:sub>
                              <m:r>
                                <a:rPr lang="el-GR" i="1">
                                  <a:solidFill>
                                    <a:srgbClr val="000000"/>
                                  </a:solidFill>
                                  <a:latin typeface="Cambria Math" panose="02040503050406030204" pitchFamily="18" charset="0"/>
                                </a:rPr>
                                <m:t>𝑘</m:t>
                              </m:r>
                              <m:r>
                                <a:rPr lang="el-GR" i="1">
                                  <a:solidFill>
                                    <a:srgbClr val="000000"/>
                                  </a:solidFill>
                                  <a:latin typeface="Cambria Math" panose="02040503050406030204" pitchFamily="18" charset="0"/>
                                </a:rPr>
                                <m:t>+2</m:t>
                              </m:r>
                            </m:sub>
                          </m:sSub>
                          <m:r>
                            <a:rPr lang="el-GR" i="1">
                              <a:solidFill>
                                <a:srgbClr val="000000"/>
                              </a:solidFill>
                              <a:latin typeface="Cambria Math" panose="02040503050406030204" pitchFamily="18" charset="0"/>
                            </a:rPr>
                            <m:t>−2</m:t>
                          </m:r>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𝑥</m:t>
                              </m:r>
                            </m:e>
                            <m:sub>
                              <m:r>
                                <a:rPr lang="el-GR" i="1">
                                  <a:solidFill>
                                    <a:srgbClr val="000000"/>
                                  </a:solidFill>
                                  <a:latin typeface="Cambria Math" panose="02040503050406030204" pitchFamily="18" charset="0"/>
                                </a:rPr>
                                <m:t>𝑘</m:t>
                              </m:r>
                            </m:sub>
                          </m:sSub>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𝑥</m:t>
                              </m:r>
                            </m:e>
                            <m:sub>
                              <m:r>
                                <a:rPr lang="el-GR" i="1">
                                  <a:solidFill>
                                    <a:srgbClr val="000000"/>
                                  </a:solidFill>
                                  <a:latin typeface="Cambria Math" panose="02040503050406030204" pitchFamily="18" charset="0"/>
                                </a:rPr>
                                <m:t>𝑘</m:t>
                              </m:r>
                              <m:r>
                                <a:rPr lang="el-GR" i="1">
                                  <a:solidFill>
                                    <a:srgbClr val="000000"/>
                                  </a:solidFill>
                                  <a:latin typeface="Cambria Math" panose="02040503050406030204" pitchFamily="18" charset="0"/>
                                </a:rPr>
                                <m:t>+1</m:t>
                              </m:r>
                            </m:sub>
                          </m:sSub>
                          <m:r>
                            <a:rPr lang="el-GR" i="1">
                              <a:solidFill>
                                <a:srgbClr val="000000"/>
                              </a:solidFill>
                              <a:latin typeface="Cambria Math" panose="02040503050406030204" pitchFamily="18" charset="0"/>
                            </a:rPr>
                            <m:t>+2</m:t>
                          </m:r>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𝑥</m:t>
                              </m:r>
                            </m:e>
                            <m:sub>
                              <m:r>
                                <a:rPr lang="el-GR" i="1">
                                  <a:solidFill>
                                    <a:srgbClr val="000000"/>
                                  </a:solidFill>
                                  <a:latin typeface="Cambria Math" panose="02040503050406030204" pitchFamily="18" charset="0"/>
                                </a:rPr>
                                <m:t>𝑘</m:t>
                              </m:r>
                            </m:sub>
                          </m:sSub>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𝑥</m:t>
                              </m:r>
                            </m:e>
                            <m:sub>
                              <m:r>
                                <a:rPr lang="el-GR" i="1">
                                  <a:solidFill>
                                    <a:srgbClr val="000000"/>
                                  </a:solidFill>
                                  <a:latin typeface="Cambria Math" panose="02040503050406030204" pitchFamily="18" charset="0"/>
                                </a:rPr>
                                <m:t>𝑘</m:t>
                              </m:r>
                              <m:r>
                                <a:rPr lang="el-GR" i="1">
                                  <a:solidFill>
                                    <a:srgbClr val="000000"/>
                                  </a:solidFill>
                                  <a:latin typeface="Cambria Math" panose="02040503050406030204" pitchFamily="18" charset="0"/>
                                </a:rPr>
                                <m:t>+1</m:t>
                              </m:r>
                            </m:sub>
                          </m:sSub>
                          <m:r>
                            <a:rPr lang="el-GR" i="1">
                              <a:solidFill>
                                <a:srgbClr val="000000"/>
                              </a:solidFill>
                              <a:latin typeface="Cambria Math" panose="02040503050406030204" pitchFamily="18" charset="0"/>
                            </a:rPr>
                            <m:t>−</m:t>
                          </m:r>
                          <m:sSubSup>
                            <m:sSubSupPr>
                              <m:ctrlPr>
                                <a:rPr lang="el-GR" i="1">
                                  <a:solidFill>
                                    <a:srgbClr val="000000"/>
                                  </a:solidFill>
                                  <a:latin typeface="Cambria Math" panose="02040503050406030204" pitchFamily="18" charset="0"/>
                                </a:rPr>
                              </m:ctrlPr>
                            </m:sSubSupPr>
                            <m:e>
                              <m:r>
                                <a:rPr lang="el-GR" i="1">
                                  <a:solidFill>
                                    <a:srgbClr val="000000"/>
                                  </a:solidFill>
                                  <a:latin typeface="Cambria Math" panose="02040503050406030204" pitchFamily="18" charset="0"/>
                                </a:rPr>
                                <m:t>𝑥</m:t>
                              </m:r>
                            </m:e>
                            <m:sub>
                              <m:r>
                                <a:rPr lang="el-GR" i="1">
                                  <a:solidFill>
                                    <a:srgbClr val="000000"/>
                                  </a:solidFill>
                                  <a:latin typeface="Cambria Math" panose="02040503050406030204" pitchFamily="18" charset="0"/>
                                </a:rPr>
                                <m:t>𝑘</m:t>
                              </m:r>
                            </m:sub>
                            <m:sup>
                              <m:r>
                                <a:rPr lang="el-GR" i="1">
                                  <a:solidFill>
                                    <a:srgbClr val="000000"/>
                                  </a:solidFill>
                                  <a:latin typeface="Cambria Math" panose="02040503050406030204" pitchFamily="18" charset="0"/>
                                </a:rPr>
                                <m:t>2</m:t>
                              </m:r>
                            </m:sup>
                          </m:sSubSup>
                          <m:r>
                            <a:rPr lang="el-GR" i="1">
                              <a:solidFill>
                                <a:srgbClr val="000000"/>
                              </a:solidFill>
                              <a:latin typeface="Cambria Math" panose="02040503050406030204" pitchFamily="18" charset="0"/>
                            </a:rPr>
                            <m:t>−</m:t>
                          </m:r>
                          <m:sSubSup>
                            <m:sSubSupPr>
                              <m:ctrlPr>
                                <a:rPr lang="el-GR" i="1">
                                  <a:solidFill>
                                    <a:srgbClr val="000000"/>
                                  </a:solidFill>
                                  <a:latin typeface="Cambria Math" panose="02040503050406030204" pitchFamily="18" charset="0"/>
                                </a:rPr>
                              </m:ctrlPr>
                            </m:sSubSupPr>
                            <m:e>
                              <m:r>
                                <a:rPr lang="el-GR" i="1">
                                  <a:solidFill>
                                    <a:srgbClr val="000000"/>
                                  </a:solidFill>
                                  <a:latin typeface="Cambria Math" panose="02040503050406030204" pitchFamily="18" charset="0"/>
                                </a:rPr>
                                <m:t>𝑥</m:t>
                              </m:r>
                            </m:e>
                            <m:sub>
                              <m:r>
                                <a:rPr lang="el-GR" i="1">
                                  <a:solidFill>
                                    <a:srgbClr val="000000"/>
                                  </a:solidFill>
                                  <a:latin typeface="Cambria Math" panose="02040503050406030204" pitchFamily="18" charset="0"/>
                                </a:rPr>
                                <m:t>𝑘</m:t>
                              </m:r>
                              <m:r>
                                <a:rPr lang="el-GR" i="1">
                                  <a:solidFill>
                                    <a:srgbClr val="000000"/>
                                  </a:solidFill>
                                  <a:latin typeface="Cambria Math" panose="02040503050406030204" pitchFamily="18" charset="0"/>
                                </a:rPr>
                                <m:t>+1</m:t>
                              </m:r>
                            </m:sub>
                            <m:sup>
                              <m:r>
                                <a:rPr lang="el-GR" i="1">
                                  <a:solidFill>
                                    <a:srgbClr val="000000"/>
                                  </a:solidFill>
                                  <a:latin typeface="Cambria Math" panose="02040503050406030204" pitchFamily="18" charset="0"/>
                                </a:rPr>
                                <m:t>2</m:t>
                              </m:r>
                            </m:sup>
                          </m:sSubSup>
                        </m:num>
                        <m:den>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𝑥</m:t>
                              </m:r>
                            </m:e>
                            <m:sub>
                              <m:r>
                                <a:rPr lang="el-GR" i="1">
                                  <a:solidFill>
                                    <a:srgbClr val="000000"/>
                                  </a:solidFill>
                                  <a:latin typeface="Cambria Math" panose="02040503050406030204" pitchFamily="18" charset="0"/>
                                </a:rPr>
                                <m:t>𝑘</m:t>
                              </m:r>
                              <m:r>
                                <a:rPr lang="el-GR" i="1">
                                  <a:solidFill>
                                    <a:srgbClr val="000000"/>
                                  </a:solidFill>
                                  <a:latin typeface="Cambria Math" panose="02040503050406030204" pitchFamily="18" charset="0"/>
                                </a:rPr>
                                <m:t>+2</m:t>
                              </m:r>
                            </m:sub>
                          </m:sSub>
                          <m:r>
                            <a:rPr lang="el-GR" i="1">
                              <a:solidFill>
                                <a:srgbClr val="000000"/>
                              </a:solidFill>
                              <a:latin typeface="Cambria Math" panose="02040503050406030204" pitchFamily="18" charset="0"/>
                            </a:rPr>
                            <m:t>−2</m:t>
                          </m:r>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𝑥</m:t>
                              </m:r>
                            </m:e>
                            <m:sub>
                              <m:r>
                                <a:rPr lang="el-GR" i="1">
                                  <a:solidFill>
                                    <a:srgbClr val="000000"/>
                                  </a:solidFill>
                                  <a:latin typeface="Cambria Math" panose="02040503050406030204" pitchFamily="18" charset="0"/>
                                </a:rPr>
                                <m:t>𝑘</m:t>
                              </m:r>
                              <m:r>
                                <a:rPr lang="el-GR" i="1">
                                  <a:solidFill>
                                    <a:srgbClr val="000000"/>
                                  </a:solidFill>
                                  <a:latin typeface="Cambria Math" panose="02040503050406030204" pitchFamily="18" charset="0"/>
                                </a:rPr>
                                <m:t>+1</m:t>
                              </m:r>
                            </m:sub>
                          </m:sSub>
                          <m:r>
                            <a:rPr lang="el-GR" i="1">
                              <a:solidFill>
                                <a:srgbClr val="000000"/>
                              </a:solidFill>
                              <a:latin typeface="Cambria Math" panose="02040503050406030204" pitchFamily="18" charset="0"/>
                            </a:rPr>
                            <m:t>+</m:t>
                          </m:r>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𝑥</m:t>
                              </m:r>
                            </m:e>
                            <m:sub>
                              <m:r>
                                <a:rPr lang="el-GR" i="1">
                                  <a:solidFill>
                                    <a:srgbClr val="000000"/>
                                  </a:solidFill>
                                  <a:latin typeface="Cambria Math" panose="02040503050406030204" pitchFamily="18" charset="0"/>
                                </a:rPr>
                                <m:t>𝑘</m:t>
                              </m:r>
                            </m:sub>
                          </m:sSub>
                        </m:den>
                      </m:f>
                    </m:oMath>
                    <m:oMath xmlns:m="http://schemas.openxmlformats.org/officeDocument/2006/math">
                      <m:r>
                        <a:rPr lang="el-GR" i="0">
                          <a:solidFill>
                            <a:srgbClr val="000000"/>
                          </a:solidFill>
                          <a:latin typeface="Cambria Math" panose="02040503050406030204" pitchFamily="18" charset="0"/>
                        </a:rPr>
                        <m:t> </m:t>
                      </m:r>
                      <m:r>
                        <a:rPr lang="el-GR" i="1">
                          <a:solidFill>
                            <a:srgbClr val="000000"/>
                          </a:solidFill>
                          <a:latin typeface="Cambria Math" panose="02040503050406030204" pitchFamily="18" charset="0"/>
                        </a:rPr>
                        <m:t>=</m:t>
                      </m:r>
                      <m:f>
                        <m:fPr>
                          <m:ctrlPr>
                            <a:rPr lang="el-GR" i="1">
                              <a:solidFill>
                                <a:srgbClr val="000000"/>
                              </a:solidFill>
                              <a:latin typeface="Cambria Math" panose="02040503050406030204" pitchFamily="18" charset="0"/>
                            </a:rPr>
                          </m:ctrlPr>
                        </m:fPr>
                        <m:num>
                          <m:d>
                            <m:dPr>
                              <m:ctrlPr>
                                <a:rPr lang="el-GR" i="1">
                                  <a:solidFill>
                                    <a:srgbClr val="000000"/>
                                  </a:solidFill>
                                  <a:latin typeface="Cambria Math" panose="02040503050406030204" pitchFamily="18" charset="0"/>
                                </a:rPr>
                              </m:ctrlPr>
                            </m:dPr>
                            <m:e>
                              <m:sSubSup>
                                <m:sSubSupPr>
                                  <m:ctrlPr>
                                    <a:rPr lang="el-GR" i="1">
                                      <a:solidFill>
                                        <a:srgbClr val="000000"/>
                                      </a:solidFill>
                                      <a:latin typeface="Cambria Math" panose="02040503050406030204" pitchFamily="18" charset="0"/>
                                    </a:rPr>
                                  </m:ctrlPr>
                                </m:sSubSupPr>
                                <m:e>
                                  <m:r>
                                    <a:rPr lang="el-GR" i="1">
                                      <a:solidFill>
                                        <a:srgbClr val="000000"/>
                                      </a:solidFill>
                                      <a:latin typeface="Cambria Math" panose="02040503050406030204" pitchFamily="18" charset="0"/>
                                    </a:rPr>
                                    <m:t>𝑥</m:t>
                                  </m:r>
                                </m:e>
                                <m:sub>
                                  <m:r>
                                    <a:rPr lang="el-GR" i="1">
                                      <a:solidFill>
                                        <a:srgbClr val="000000"/>
                                      </a:solidFill>
                                      <a:latin typeface="Cambria Math" panose="02040503050406030204" pitchFamily="18" charset="0"/>
                                    </a:rPr>
                                    <m:t>𝑘</m:t>
                                  </m:r>
                                </m:sub>
                                <m:sup>
                                  <m:r>
                                    <a:rPr lang="el-GR" i="1">
                                      <a:solidFill>
                                        <a:srgbClr val="000000"/>
                                      </a:solidFill>
                                      <a:latin typeface="Cambria Math" panose="02040503050406030204" pitchFamily="18" charset="0"/>
                                    </a:rPr>
                                    <m:t>2</m:t>
                                  </m:r>
                                </m:sup>
                              </m:sSubSup>
                              <m:r>
                                <a:rPr lang="el-GR" i="1">
                                  <a:solidFill>
                                    <a:srgbClr val="000000"/>
                                  </a:solidFill>
                                  <a:latin typeface="Cambria Math" panose="02040503050406030204" pitchFamily="18" charset="0"/>
                                </a:rPr>
                                <m:t>+</m:t>
                              </m:r>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𝑥</m:t>
                                  </m:r>
                                </m:e>
                                <m:sub>
                                  <m:r>
                                    <a:rPr lang="el-GR" i="1">
                                      <a:solidFill>
                                        <a:srgbClr val="000000"/>
                                      </a:solidFill>
                                      <a:latin typeface="Cambria Math" panose="02040503050406030204" pitchFamily="18" charset="0"/>
                                    </a:rPr>
                                    <m:t>𝑘</m:t>
                                  </m:r>
                                </m:sub>
                              </m:sSub>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𝑥</m:t>
                                  </m:r>
                                </m:e>
                                <m:sub>
                                  <m:r>
                                    <a:rPr lang="el-GR" i="1">
                                      <a:solidFill>
                                        <a:srgbClr val="000000"/>
                                      </a:solidFill>
                                      <a:latin typeface="Cambria Math" panose="02040503050406030204" pitchFamily="18" charset="0"/>
                                    </a:rPr>
                                    <m:t>𝑘</m:t>
                                  </m:r>
                                  <m:r>
                                    <a:rPr lang="el-GR" i="1">
                                      <a:solidFill>
                                        <a:srgbClr val="000000"/>
                                      </a:solidFill>
                                      <a:latin typeface="Cambria Math" panose="02040503050406030204" pitchFamily="18" charset="0"/>
                                    </a:rPr>
                                    <m:t>+2</m:t>
                                  </m:r>
                                </m:sub>
                              </m:sSub>
                              <m:r>
                                <a:rPr lang="el-GR" i="1">
                                  <a:solidFill>
                                    <a:srgbClr val="000000"/>
                                  </a:solidFill>
                                  <a:latin typeface="Cambria Math" panose="02040503050406030204" pitchFamily="18" charset="0"/>
                                </a:rPr>
                                <m:t>−2</m:t>
                              </m:r>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𝑥</m:t>
                                  </m:r>
                                </m:e>
                                <m:sub>
                                  <m:r>
                                    <a:rPr lang="el-GR" i="1">
                                      <a:solidFill>
                                        <a:srgbClr val="000000"/>
                                      </a:solidFill>
                                      <a:latin typeface="Cambria Math" panose="02040503050406030204" pitchFamily="18" charset="0"/>
                                    </a:rPr>
                                    <m:t>𝑘</m:t>
                                  </m:r>
                                </m:sub>
                              </m:sSub>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𝑥</m:t>
                                  </m:r>
                                </m:e>
                                <m:sub>
                                  <m:r>
                                    <a:rPr lang="el-GR" i="1">
                                      <a:solidFill>
                                        <a:srgbClr val="000000"/>
                                      </a:solidFill>
                                      <a:latin typeface="Cambria Math" panose="02040503050406030204" pitchFamily="18" charset="0"/>
                                    </a:rPr>
                                    <m:t>𝑘</m:t>
                                  </m:r>
                                  <m:r>
                                    <a:rPr lang="el-GR" i="1">
                                      <a:solidFill>
                                        <a:srgbClr val="000000"/>
                                      </a:solidFill>
                                      <a:latin typeface="Cambria Math" panose="02040503050406030204" pitchFamily="18" charset="0"/>
                                    </a:rPr>
                                    <m:t>+1</m:t>
                                  </m:r>
                                </m:sub>
                              </m:sSub>
                            </m:e>
                          </m:d>
                          <m:r>
                            <a:rPr lang="el-GR" i="1">
                              <a:solidFill>
                                <a:srgbClr val="000000"/>
                              </a:solidFill>
                              <a:latin typeface="Cambria Math" panose="02040503050406030204" pitchFamily="18" charset="0"/>
                            </a:rPr>
                            <m:t>−</m:t>
                          </m:r>
                          <m:d>
                            <m:dPr>
                              <m:ctrlPr>
                                <a:rPr lang="el-GR" i="1">
                                  <a:solidFill>
                                    <a:srgbClr val="000000"/>
                                  </a:solidFill>
                                  <a:latin typeface="Cambria Math" panose="02040503050406030204" pitchFamily="18" charset="0"/>
                                </a:rPr>
                              </m:ctrlPr>
                            </m:dPr>
                            <m:e>
                              <m:sSubSup>
                                <m:sSubSupPr>
                                  <m:ctrlPr>
                                    <a:rPr lang="el-GR" i="1">
                                      <a:solidFill>
                                        <a:srgbClr val="000000"/>
                                      </a:solidFill>
                                      <a:latin typeface="Cambria Math" panose="02040503050406030204" pitchFamily="18" charset="0"/>
                                    </a:rPr>
                                  </m:ctrlPr>
                                </m:sSubSupPr>
                                <m:e>
                                  <m:r>
                                    <a:rPr lang="el-GR" i="1">
                                      <a:solidFill>
                                        <a:srgbClr val="000000"/>
                                      </a:solidFill>
                                      <a:latin typeface="Cambria Math" panose="02040503050406030204" pitchFamily="18" charset="0"/>
                                    </a:rPr>
                                    <m:t>𝑥</m:t>
                                  </m:r>
                                </m:e>
                                <m:sub>
                                  <m:r>
                                    <a:rPr lang="el-GR" i="1">
                                      <a:solidFill>
                                        <a:srgbClr val="000000"/>
                                      </a:solidFill>
                                      <a:latin typeface="Cambria Math" panose="02040503050406030204" pitchFamily="18" charset="0"/>
                                    </a:rPr>
                                    <m:t>𝑘</m:t>
                                  </m:r>
                                </m:sub>
                                <m:sup>
                                  <m:r>
                                    <a:rPr lang="el-GR" i="1">
                                      <a:solidFill>
                                        <a:srgbClr val="000000"/>
                                      </a:solidFill>
                                      <a:latin typeface="Cambria Math" panose="02040503050406030204" pitchFamily="18" charset="0"/>
                                    </a:rPr>
                                    <m:t>2</m:t>
                                  </m:r>
                                </m:sup>
                              </m:sSubSup>
                              <m:r>
                                <a:rPr lang="el-GR" i="1">
                                  <a:solidFill>
                                    <a:srgbClr val="000000"/>
                                  </a:solidFill>
                                  <a:latin typeface="Cambria Math" panose="02040503050406030204" pitchFamily="18" charset="0"/>
                                </a:rPr>
                                <m:t>−2</m:t>
                              </m:r>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𝑥</m:t>
                                  </m:r>
                                </m:e>
                                <m:sub>
                                  <m:r>
                                    <a:rPr lang="el-GR" i="1">
                                      <a:solidFill>
                                        <a:srgbClr val="000000"/>
                                      </a:solidFill>
                                      <a:latin typeface="Cambria Math" panose="02040503050406030204" pitchFamily="18" charset="0"/>
                                    </a:rPr>
                                    <m:t>𝑘</m:t>
                                  </m:r>
                                </m:sub>
                              </m:sSub>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𝑥</m:t>
                                  </m:r>
                                </m:e>
                                <m:sub>
                                  <m:r>
                                    <a:rPr lang="el-GR" i="1">
                                      <a:solidFill>
                                        <a:srgbClr val="000000"/>
                                      </a:solidFill>
                                      <a:latin typeface="Cambria Math" panose="02040503050406030204" pitchFamily="18" charset="0"/>
                                    </a:rPr>
                                    <m:t>𝑘</m:t>
                                  </m:r>
                                  <m:r>
                                    <a:rPr lang="el-GR" i="1">
                                      <a:solidFill>
                                        <a:srgbClr val="000000"/>
                                      </a:solidFill>
                                      <a:latin typeface="Cambria Math" panose="02040503050406030204" pitchFamily="18" charset="0"/>
                                    </a:rPr>
                                    <m:t>+1</m:t>
                                  </m:r>
                                </m:sub>
                              </m:sSub>
                              <m:r>
                                <a:rPr lang="el-GR" i="1">
                                  <a:solidFill>
                                    <a:srgbClr val="000000"/>
                                  </a:solidFill>
                                  <a:latin typeface="Cambria Math" panose="02040503050406030204" pitchFamily="18" charset="0"/>
                                </a:rPr>
                                <m:t>+</m:t>
                              </m:r>
                              <m:sSubSup>
                                <m:sSubSupPr>
                                  <m:ctrlPr>
                                    <a:rPr lang="el-GR" i="1">
                                      <a:solidFill>
                                        <a:srgbClr val="000000"/>
                                      </a:solidFill>
                                      <a:latin typeface="Cambria Math" panose="02040503050406030204" pitchFamily="18" charset="0"/>
                                    </a:rPr>
                                  </m:ctrlPr>
                                </m:sSubSupPr>
                                <m:e>
                                  <m:r>
                                    <a:rPr lang="el-GR" i="1">
                                      <a:solidFill>
                                        <a:srgbClr val="000000"/>
                                      </a:solidFill>
                                      <a:latin typeface="Cambria Math" panose="02040503050406030204" pitchFamily="18" charset="0"/>
                                    </a:rPr>
                                    <m:t>𝑥</m:t>
                                  </m:r>
                                </m:e>
                                <m:sub>
                                  <m:r>
                                    <a:rPr lang="el-GR" i="1">
                                      <a:solidFill>
                                        <a:srgbClr val="000000"/>
                                      </a:solidFill>
                                      <a:latin typeface="Cambria Math" panose="02040503050406030204" pitchFamily="18" charset="0"/>
                                    </a:rPr>
                                    <m:t>𝑘</m:t>
                                  </m:r>
                                  <m:r>
                                    <a:rPr lang="el-GR" i="1">
                                      <a:solidFill>
                                        <a:srgbClr val="000000"/>
                                      </a:solidFill>
                                      <a:latin typeface="Cambria Math" panose="02040503050406030204" pitchFamily="18" charset="0"/>
                                    </a:rPr>
                                    <m:t>+1</m:t>
                                  </m:r>
                                </m:sub>
                                <m:sup>
                                  <m:r>
                                    <a:rPr lang="el-GR" i="1">
                                      <a:solidFill>
                                        <a:srgbClr val="000000"/>
                                      </a:solidFill>
                                      <a:latin typeface="Cambria Math" panose="02040503050406030204" pitchFamily="18" charset="0"/>
                                    </a:rPr>
                                    <m:t>2</m:t>
                                  </m:r>
                                </m:sup>
                              </m:sSubSup>
                            </m:e>
                          </m:d>
                        </m:num>
                        <m:den>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𝑥</m:t>
                              </m:r>
                            </m:e>
                            <m:sub>
                              <m:r>
                                <a:rPr lang="el-GR" i="1">
                                  <a:solidFill>
                                    <a:srgbClr val="000000"/>
                                  </a:solidFill>
                                  <a:latin typeface="Cambria Math" panose="02040503050406030204" pitchFamily="18" charset="0"/>
                                </a:rPr>
                                <m:t>𝑘</m:t>
                              </m:r>
                              <m:r>
                                <a:rPr lang="el-GR" i="1">
                                  <a:solidFill>
                                    <a:srgbClr val="000000"/>
                                  </a:solidFill>
                                  <a:latin typeface="Cambria Math" panose="02040503050406030204" pitchFamily="18" charset="0"/>
                                </a:rPr>
                                <m:t>+2</m:t>
                              </m:r>
                            </m:sub>
                          </m:sSub>
                          <m:r>
                            <a:rPr lang="el-GR" i="1">
                              <a:solidFill>
                                <a:srgbClr val="000000"/>
                              </a:solidFill>
                              <a:latin typeface="Cambria Math" panose="02040503050406030204" pitchFamily="18" charset="0"/>
                            </a:rPr>
                            <m:t>−2</m:t>
                          </m:r>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𝑥</m:t>
                              </m:r>
                            </m:e>
                            <m:sub>
                              <m:r>
                                <a:rPr lang="el-GR" i="1">
                                  <a:solidFill>
                                    <a:srgbClr val="000000"/>
                                  </a:solidFill>
                                  <a:latin typeface="Cambria Math" panose="02040503050406030204" pitchFamily="18" charset="0"/>
                                </a:rPr>
                                <m:t>𝑘</m:t>
                              </m:r>
                              <m:r>
                                <a:rPr lang="el-GR" i="1">
                                  <a:solidFill>
                                    <a:srgbClr val="000000"/>
                                  </a:solidFill>
                                  <a:latin typeface="Cambria Math" panose="02040503050406030204" pitchFamily="18" charset="0"/>
                                </a:rPr>
                                <m:t>+1</m:t>
                              </m:r>
                            </m:sub>
                          </m:sSub>
                          <m:r>
                            <a:rPr lang="el-GR" i="1">
                              <a:solidFill>
                                <a:srgbClr val="000000"/>
                              </a:solidFill>
                              <a:latin typeface="Cambria Math" panose="02040503050406030204" pitchFamily="18" charset="0"/>
                            </a:rPr>
                            <m:t>+</m:t>
                          </m:r>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𝑥</m:t>
                              </m:r>
                            </m:e>
                            <m:sub>
                              <m:r>
                                <a:rPr lang="el-GR" i="1">
                                  <a:solidFill>
                                    <a:srgbClr val="000000"/>
                                  </a:solidFill>
                                  <a:latin typeface="Cambria Math" panose="02040503050406030204" pitchFamily="18" charset="0"/>
                                </a:rPr>
                                <m:t>𝑘</m:t>
                              </m:r>
                            </m:sub>
                          </m:sSub>
                        </m:den>
                      </m:f>
                    </m:oMath>
                    <m:oMath xmlns:m="http://schemas.openxmlformats.org/officeDocument/2006/math">
                      <m:r>
                        <a:rPr lang="el-GR" i="0">
                          <a:solidFill>
                            <a:srgbClr val="000000"/>
                          </a:solidFill>
                          <a:latin typeface="Cambria Math" panose="02040503050406030204" pitchFamily="18" charset="0"/>
                        </a:rPr>
                        <m:t> </m:t>
                      </m:r>
                      <m:r>
                        <a:rPr lang="el-GR" i="1">
                          <a:solidFill>
                            <a:srgbClr val="000000"/>
                          </a:solidFill>
                          <a:latin typeface="Cambria Math" panose="02040503050406030204" pitchFamily="18" charset="0"/>
                        </a:rPr>
                        <m:t>=</m:t>
                      </m:r>
                      <m:f>
                        <m:fPr>
                          <m:ctrlPr>
                            <a:rPr lang="el-GR" i="1">
                              <a:solidFill>
                                <a:srgbClr val="000000"/>
                              </a:solidFill>
                              <a:latin typeface="Cambria Math" panose="02040503050406030204" pitchFamily="18" charset="0"/>
                            </a:rPr>
                          </m:ctrlPr>
                        </m:fPr>
                        <m:num>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𝑥</m:t>
                              </m:r>
                            </m:e>
                            <m:sub>
                              <m:r>
                                <a:rPr lang="el-GR" i="1">
                                  <a:solidFill>
                                    <a:srgbClr val="000000"/>
                                  </a:solidFill>
                                  <a:latin typeface="Cambria Math" panose="02040503050406030204" pitchFamily="18" charset="0"/>
                                </a:rPr>
                                <m:t>𝑘</m:t>
                              </m:r>
                            </m:sub>
                          </m:sSub>
                          <m:d>
                            <m:dPr>
                              <m:ctrlPr>
                                <a:rPr lang="el-GR" i="1">
                                  <a:solidFill>
                                    <a:srgbClr val="000000"/>
                                  </a:solidFill>
                                  <a:latin typeface="Cambria Math" panose="02040503050406030204" pitchFamily="18" charset="0"/>
                                </a:rPr>
                              </m:ctrlPr>
                            </m:dPr>
                            <m:e>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𝑥</m:t>
                                  </m:r>
                                </m:e>
                                <m:sub>
                                  <m:r>
                                    <a:rPr lang="el-GR" i="1">
                                      <a:solidFill>
                                        <a:srgbClr val="000000"/>
                                      </a:solidFill>
                                      <a:latin typeface="Cambria Math" panose="02040503050406030204" pitchFamily="18" charset="0"/>
                                    </a:rPr>
                                    <m:t>𝑘</m:t>
                                  </m:r>
                                  <m:r>
                                    <a:rPr lang="el-GR" i="1">
                                      <a:solidFill>
                                        <a:srgbClr val="000000"/>
                                      </a:solidFill>
                                      <a:latin typeface="Cambria Math" panose="02040503050406030204" pitchFamily="18" charset="0"/>
                                    </a:rPr>
                                    <m:t>+2</m:t>
                                  </m:r>
                                </m:sub>
                              </m:sSub>
                              <m:r>
                                <a:rPr lang="el-GR" i="1">
                                  <a:solidFill>
                                    <a:srgbClr val="000000"/>
                                  </a:solidFill>
                                  <a:latin typeface="Cambria Math" panose="02040503050406030204" pitchFamily="18" charset="0"/>
                                </a:rPr>
                                <m:t>−2</m:t>
                              </m:r>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𝑥</m:t>
                                  </m:r>
                                </m:e>
                                <m:sub>
                                  <m:r>
                                    <a:rPr lang="el-GR" i="1">
                                      <a:solidFill>
                                        <a:srgbClr val="000000"/>
                                      </a:solidFill>
                                      <a:latin typeface="Cambria Math" panose="02040503050406030204" pitchFamily="18" charset="0"/>
                                    </a:rPr>
                                    <m:t>𝑘</m:t>
                                  </m:r>
                                  <m:r>
                                    <a:rPr lang="el-GR" i="1">
                                      <a:solidFill>
                                        <a:srgbClr val="000000"/>
                                      </a:solidFill>
                                      <a:latin typeface="Cambria Math" panose="02040503050406030204" pitchFamily="18" charset="0"/>
                                    </a:rPr>
                                    <m:t>+1</m:t>
                                  </m:r>
                                </m:sub>
                              </m:sSub>
                              <m:r>
                                <a:rPr lang="el-GR" i="1">
                                  <a:solidFill>
                                    <a:srgbClr val="000000"/>
                                  </a:solidFill>
                                  <a:latin typeface="Cambria Math" panose="02040503050406030204" pitchFamily="18" charset="0"/>
                                </a:rPr>
                                <m:t>+</m:t>
                              </m:r>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𝑥</m:t>
                                  </m:r>
                                </m:e>
                                <m:sub>
                                  <m:r>
                                    <a:rPr lang="el-GR" i="1">
                                      <a:solidFill>
                                        <a:srgbClr val="000000"/>
                                      </a:solidFill>
                                      <a:latin typeface="Cambria Math" panose="02040503050406030204" pitchFamily="18" charset="0"/>
                                    </a:rPr>
                                    <m:t>𝑘</m:t>
                                  </m:r>
                                </m:sub>
                              </m:sSub>
                            </m:e>
                          </m:d>
                          <m:r>
                            <a:rPr lang="el-GR" i="1">
                              <a:solidFill>
                                <a:srgbClr val="000000"/>
                              </a:solidFill>
                              <a:latin typeface="Cambria Math" panose="02040503050406030204" pitchFamily="18" charset="0"/>
                            </a:rPr>
                            <m:t>−</m:t>
                          </m:r>
                          <m:sSup>
                            <m:sSupPr>
                              <m:ctrlPr>
                                <a:rPr lang="el-GR" i="1">
                                  <a:solidFill>
                                    <a:srgbClr val="000000"/>
                                  </a:solidFill>
                                  <a:latin typeface="Cambria Math" panose="02040503050406030204" pitchFamily="18" charset="0"/>
                                </a:rPr>
                              </m:ctrlPr>
                            </m:sSupPr>
                            <m:e>
                              <m:d>
                                <m:dPr>
                                  <m:ctrlPr>
                                    <a:rPr lang="el-GR" i="1">
                                      <a:solidFill>
                                        <a:srgbClr val="000000"/>
                                      </a:solidFill>
                                      <a:latin typeface="Cambria Math" panose="02040503050406030204" pitchFamily="18" charset="0"/>
                                    </a:rPr>
                                  </m:ctrlPr>
                                </m:dPr>
                                <m:e>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𝑥</m:t>
                                      </m:r>
                                    </m:e>
                                    <m:sub>
                                      <m:r>
                                        <a:rPr lang="el-GR" i="1">
                                          <a:solidFill>
                                            <a:srgbClr val="000000"/>
                                          </a:solidFill>
                                          <a:latin typeface="Cambria Math" panose="02040503050406030204" pitchFamily="18" charset="0"/>
                                        </a:rPr>
                                        <m:t>𝑘</m:t>
                                      </m:r>
                                      <m:r>
                                        <a:rPr lang="el-GR" i="1">
                                          <a:solidFill>
                                            <a:srgbClr val="000000"/>
                                          </a:solidFill>
                                          <a:latin typeface="Cambria Math" panose="02040503050406030204" pitchFamily="18" charset="0"/>
                                        </a:rPr>
                                        <m:t>+1</m:t>
                                      </m:r>
                                    </m:sub>
                                  </m:sSub>
                                  <m:r>
                                    <a:rPr lang="el-GR" i="1">
                                      <a:solidFill>
                                        <a:srgbClr val="000000"/>
                                      </a:solidFill>
                                      <a:latin typeface="Cambria Math" panose="02040503050406030204" pitchFamily="18" charset="0"/>
                                    </a:rPr>
                                    <m:t>−</m:t>
                                  </m:r>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𝑥</m:t>
                                      </m:r>
                                    </m:e>
                                    <m:sub>
                                      <m:r>
                                        <a:rPr lang="el-GR" i="1">
                                          <a:solidFill>
                                            <a:srgbClr val="000000"/>
                                          </a:solidFill>
                                          <a:latin typeface="Cambria Math" panose="02040503050406030204" pitchFamily="18" charset="0"/>
                                        </a:rPr>
                                        <m:t>𝑘</m:t>
                                      </m:r>
                                    </m:sub>
                                  </m:sSub>
                                </m:e>
                              </m:d>
                            </m:e>
                            <m:sup>
                              <m:r>
                                <a:rPr lang="el-GR" i="1">
                                  <a:solidFill>
                                    <a:srgbClr val="000000"/>
                                  </a:solidFill>
                                  <a:latin typeface="Cambria Math" panose="02040503050406030204" pitchFamily="18" charset="0"/>
                                </a:rPr>
                                <m:t>2</m:t>
                              </m:r>
                            </m:sup>
                          </m:sSup>
                        </m:num>
                        <m:den>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𝑥</m:t>
                              </m:r>
                            </m:e>
                            <m:sub>
                              <m:r>
                                <a:rPr lang="el-GR" i="1">
                                  <a:solidFill>
                                    <a:srgbClr val="000000"/>
                                  </a:solidFill>
                                  <a:latin typeface="Cambria Math" panose="02040503050406030204" pitchFamily="18" charset="0"/>
                                </a:rPr>
                                <m:t>𝑘</m:t>
                              </m:r>
                              <m:r>
                                <a:rPr lang="el-GR" i="1">
                                  <a:solidFill>
                                    <a:srgbClr val="000000"/>
                                  </a:solidFill>
                                  <a:latin typeface="Cambria Math" panose="02040503050406030204" pitchFamily="18" charset="0"/>
                                </a:rPr>
                                <m:t>+2</m:t>
                              </m:r>
                            </m:sub>
                          </m:sSub>
                          <m:r>
                            <a:rPr lang="el-GR" i="1">
                              <a:solidFill>
                                <a:srgbClr val="000000"/>
                              </a:solidFill>
                              <a:latin typeface="Cambria Math" panose="02040503050406030204" pitchFamily="18" charset="0"/>
                            </a:rPr>
                            <m:t>−2</m:t>
                          </m:r>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𝑥</m:t>
                              </m:r>
                            </m:e>
                            <m:sub>
                              <m:r>
                                <a:rPr lang="el-GR" i="1">
                                  <a:solidFill>
                                    <a:srgbClr val="000000"/>
                                  </a:solidFill>
                                  <a:latin typeface="Cambria Math" panose="02040503050406030204" pitchFamily="18" charset="0"/>
                                </a:rPr>
                                <m:t>𝑘</m:t>
                              </m:r>
                              <m:r>
                                <a:rPr lang="el-GR" i="1">
                                  <a:solidFill>
                                    <a:srgbClr val="000000"/>
                                  </a:solidFill>
                                  <a:latin typeface="Cambria Math" panose="02040503050406030204" pitchFamily="18" charset="0"/>
                                </a:rPr>
                                <m:t>+1</m:t>
                              </m:r>
                            </m:sub>
                          </m:sSub>
                          <m:r>
                            <a:rPr lang="el-GR" i="1">
                              <a:solidFill>
                                <a:srgbClr val="000000"/>
                              </a:solidFill>
                              <a:latin typeface="Cambria Math" panose="02040503050406030204" pitchFamily="18" charset="0"/>
                            </a:rPr>
                            <m:t>+</m:t>
                          </m:r>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𝑥</m:t>
                              </m:r>
                            </m:e>
                            <m:sub>
                              <m:r>
                                <a:rPr lang="el-GR" i="1">
                                  <a:solidFill>
                                    <a:srgbClr val="000000"/>
                                  </a:solidFill>
                                  <a:latin typeface="Cambria Math" panose="02040503050406030204" pitchFamily="18" charset="0"/>
                                </a:rPr>
                                <m:t>𝑘</m:t>
                              </m:r>
                            </m:sub>
                          </m:sSub>
                        </m:den>
                      </m:f>
                    </m:oMath>
                    <m:oMath xmlns:m="http://schemas.openxmlformats.org/officeDocument/2006/math">
                      <m:r>
                        <a:rPr lang="el-GR" i="0">
                          <a:solidFill>
                            <a:srgbClr val="000000"/>
                          </a:solidFill>
                          <a:latin typeface="Cambria Math" panose="02040503050406030204" pitchFamily="18" charset="0"/>
                        </a:rPr>
                        <m:t> </m:t>
                      </m:r>
                      <m:r>
                        <a:rPr lang="el-GR" i="1">
                          <a:solidFill>
                            <a:srgbClr val="000000"/>
                          </a:solidFill>
                          <a:latin typeface="Cambria Math" panose="02040503050406030204" pitchFamily="18" charset="0"/>
                        </a:rPr>
                        <m:t>=</m:t>
                      </m:r>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𝑥</m:t>
                          </m:r>
                        </m:e>
                        <m:sub>
                          <m:r>
                            <a:rPr lang="el-GR" i="1">
                              <a:solidFill>
                                <a:srgbClr val="000000"/>
                              </a:solidFill>
                              <a:latin typeface="Cambria Math" panose="02040503050406030204" pitchFamily="18" charset="0"/>
                            </a:rPr>
                            <m:t>𝑘</m:t>
                          </m:r>
                        </m:sub>
                      </m:sSub>
                      <m:r>
                        <a:rPr lang="el-GR" i="1">
                          <a:solidFill>
                            <a:srgbClr val="000000"/>
                          </a:solidFill>
                          <a:latin typeface="Cambria Math" panose="02040503050406030204" pitchFamily="18" charset="0"/>
                        </a:rPr>
                        <m:t>−</m:t>
                      </m:r>
                      <m:f>
                        <m:fPr>
                          <m:ctrlPr>
                            <a:rPr lang="el-GR" i="1">
                              <a:solidFill>
                                <a:srgbClr val="000000"/>
                              </a:solidFill>
                              <a:latin typeface="Cambria Math" panose="02040503050406030204" pitchFamily="18" charset="0"/>
                            </a:rPr>
                          </m:ctrlPr>
                        </m:fPr>
                        <m:num>
                          <m:sSup>
                            <m:sSupPr>
                              <m:ctrlPr>
                                <a:rPr lang="el-GR" i="1">
                                  <a:solidFill>
                                    <a:srgbClr val="000000"/>
                                  </a:solidFill>
                                  <a:latin typeface="Cambria Math" panose="02040503050406030204" pitchFamily="18" charset="0"/>
                                </a:rPr>
                              </m:ctrlPr>
                            </m:sSupPr>
                            <m:e>
                              <m:d>
                                <m:dPr>
                                  <m:ctrlPr>
                                    <a:rPr lang="el-GR" i="1">
                                      <a:solidFill>
                                        <a:srgbClr val="000000"/>
                                      </a:solidFill>
                                      <a:latin typeface="Cambria Math" panose="02040503050406030204" pitchFamily="18" charset="0"/>
                                    </a:rPr>
                                  </m:ctrlPr>
                                </m:dPr>
                                <m:e>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𝑥</m:t>
                                      </m:r>
                                    </m:e>
                                    <m:sub>
                                      <m:r>
                                        <a:rPr lang="el-GR" i="1">
                                          <a:solidFill>
                                            <a:srgbClr val="000000"/>
                                          </a:solidFill>
                                          <a:latin typeface="Cambria Math" panose="02040503050406030204" pitchFamily="18" charset="0"/>
                                        </a:rPr>
                                        <m:t>𝑘</m:t>
                                      </m:r>
                                      <m:r>
                                        <a:rPr lang="el-GR" i="1">
                                          <a:solidFill>
                                            <a:srgbClr val="000000"/>
                                          </a:solidFill>
                                          <a:latin typeface="Cambria Math" panose="02040503050406030204" pitchFamily="18" charset="0"/>
                                        </a:rPr>
                                        <m:t>+1</m:t>
                                      </m:r>
                                    </m:sub>
                                  </m:sSub>
                                  <m:r>
                                    <a:rPr lang="el-GR" i="1">
                                      <a:solidFill>
                                        <a:srgbClr val="000000"/>
                                      </a:solidFill>
                                      <a:latin typeface="Cambria Math" panose="02040503050406030204" pitchFamily="18" charset="0"/>
                                    </a:rPr>
                                    <m:t>−</m:t>
                                  </m:r>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𝑥</m:t>
                                      </m:r>
                                    </m:e>
                                    <m:sub>
                                      <m:r>
                                        <a:rPr lang="el-GR" i="1">
                                          <a:solidFill>
                                            <a:srgbClr val="000000"/>
                                          </a:solidFill>
                                          <a:latin typeface="Cambria Math" panose="02040503050406030204" pitchFamily="18" charset="0"/>
                                        </a:rPr>
                                        <m:t>𝑘</m:t>
                                      </m:r>
                                    </m:sub>
                                  </m:sSub>
                                </m:e>
                              </m:d>
                            </m:e>
                            <m:sup>
                              <m:r>
                                <a:rPr lang="el-GR" i="1">
                                  <a:solidFill>
                                    <a:srgbClr val="000000"/>
                                  </a:solidFill>
                                  <a:latin typeface="Cambria Math" panose="02040503050406030204" pitchFamily="18" charset="0"/>
                                </a:rPr>
                                <m:t>2</m:t>
                              </m:r>
                            </m:sup>
                          </m:sSup>
                        </m:num>
                        <m:den>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𝑥</m:t>
                              </m:r>
                            </m:e>
                            <m:sub>
                              <m:r>
                                <a:rPr lang="el-GR" i="1">
                                  <a:solidFill>
                                    <a:srgbClr val="000000"/>
                                  </a:solidFill>
                                  <a:latin typeface="Cambria Math" panose="02040503050406030204" pitchFamily="18" charset="0"/>
                                </a:rPr>
                                <m:t>𝑘</m:t>
                              </m:r>
                              <m:r>
                                <a:rPr lang="el-GR" i="1">
                                  <a:solidFill>
                                    <a:srgbClr val="000000"/>
                                  </a:solidFill>
                                  <a:latin typeface="Cambria Math" panose="02040503050406030204" pitchFamily="18" charset="0"/>
                                </a:rPr>
                                <m:t>+2</m:t>
                              </m:r>
                            </m:sub>
                          </m:sSub>
                          <m:r>
                            <a:rPr lang="el-GR" i="1">
                              <a:solidFill>
                                <a:srgbClr val="000000"/>
                              </a:solidFill>
                              <a:latin typeface="Cambria Math" panose="02040503050406030204" pitchFamily="18" charset="0"/>
                            </a:rPr>
                            <m:t>−</m:t>
                          </m:r>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2</m:t>
                              </m:r>
                            </m:e>
                            <m:sub>
                              <m:r>
                                <a:rPr lang="el-GR" i="1">
                                  <a:solidFill>
                                    <a:srgbClr val="000000"/>
                                  </a:solidFill>
                                  <a:latin typeface="Cambria Math" panose="02040503050406030204" pitchFamily="18" charset="0"/>
                                </a:rPr>
                                <m:t>𝑘</m:t>
                              </m:r>
                              <m:r>
                                <a:rPr lang="el-GR" i="1">
                                  <a:solidFill>
                                    <a:srgbClr val="000000"/>
                                  </a:solidFill>
                                  <a:latin typeface="Cambria Math" panose="02040503050406030204" pitchFamily="18" charset="0"/>
                                </a:rPr>
                                <m:t>+1</m:t>
                              </m:r>
                            </m:sub>
                          </m:sSub>
                          <m:r>
                            <a:rPr lang="el-GR" i="1">
                              <a:solidFill>
                                <a:srgbClr val="000000"/>
                              </a:solidFill>
                              <a:latin typeface="Cambria Math" panose="02040503050406030204" pitchFamily="18" charset="0"/>
                            </a:rPr>
                            <m:t>+</m:t>
                          </m:r>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𝑥</m:t>
                              </m:r>
                            </m:e>
                            <m:sub>
                              <m:r>
                                <a:rPr lang="el-GR" i="1">
                                  <a:solidFill>
                                    <a:srgbClr val="000000"/>
                                  </a:solidFill>
                                  <a:latin typeface="Cambria Math" panose="02040503050406030204" pitchFamily="18" charset="0"/>
                                </a:rPr>
                                <m:t>𝑘</m:t>
                              </m:r>
                            </m:sub>
                          </m:sSub>
                        </m:den>
                      </m:f>
                      <m:r>
                        <a:rPr lang="el-GR" i="1">
                          <a:solidFill>
                            <a:srgbClr val="000000"/>
                          </a:solidFill>
                          <a:latin typeface="Cambria Math" panose="02040503050406030204" pitchFamily="18" charset="0"/>
                        </a:rPr>
                        <m:t>.</m:t>
                      </m:r>
                    </m:oMath>
                  </m:oMathPara>
                </a14:m>
                <a:endParaRPr lang="el-GR" dirty="0"/>
              </a:p>
            </p:txBody>
          </p:sp>
        </mc:Choice>
        <mc:Fallback>
          <p:sp>
            <p:nvSpPr>
              <p:cNvPr id="252933" name="Object 5"/>
              <p:cNvSpPr txBox="1">
                <a:spLocks noRot="1" noChangeAspect="1" noMove="1" noResize="1" noEditPoints="1" noAdjustHandles="1" noChangeArrowheads="1" noChangeShapeType="1" noTextEdit="1"/>
              </p:cNvSpPr>
              <p:nvPr/>
            </p:nvSpPr>
            <p:spPr bwMode="auto">
              <a:xfrm>
                <a:off x="2201863" y="3027363"/>
                <a:ext cx="6078549" cy="3228975"/>
              </a:xfrm>
              <a:prstGeom prst="rect">
                <a:avLst/>
              </a:prstGeom>
              <a:blipFill>
                <a:blip r:embed="rId10"/>
                <a:stretch>
                  <a:fillRect/>
                </a:stretch>
              </a:blipFill>
              <a:ln>
                <a:noFill/>
              </a:ln>
              <a:effectLst/>
            </p:spPr>
            <p:txBody>
              <a:bodyPr/>
              <a:lstStyle/>
              <a:p>
                <a:r>
                  <a:rPr lang="el-GR">
                    <a:noFill/>
                  </a:rPr>
                  <a:t> </a:t>
                </a:r>
              </a:p>
            </p:txBody>
          </p:sp>
        </mc:Fallback>
      </mc:AlternateContent>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των </a:t>
            </a:r>
            <a:r>
              <a:rPr lang="en-US" dirty="0" err="1"/>
              <a:t>Aitken</a:t>
            </a:r>
            <a:r>
              <a:rPr lang="en-US" dirty="0"/>
              <a:t> </a:t>
            </a:r>
            <a:r>
              <a:rPr lang="el-GR" dirty="0"/>
              <a:t>και </a:t>
            </a:r>
            <a:r>
              <a:rPr lang="en-US" dirty="0" err="1"/>
              <a:t>Steffensen</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spcBef>
                <a:spcPts val="1200"/>
              </a:spcBef>
              <a:buNone/>
            </a:pPr>
            <a:r>
              <a:rPr lang="el-GR" sz="2000" b="1" dirty="0"/>
              <a:t>Μέθοδος του </a:t>
            </a:r>
            <a:r>
              <a:rPr lang="en-US" sz="2000" b="1" dirty="0" err="1"/>
              <a:t>Aitken</a:t>
            </a:r>
            <a:endParaRPr lang="en-US" sz="2000" b="1" dirty="0"/>
          </a:p>
          <a:p>
            <a:pPr>
              <a:spcBef>
                <a:spcPts val="480"/>
              </a:spcBef>
            </a:pPr>
            <a:r>
              <a:rPr lang="el-GR" sz="2000" dirty="0"/>
              <a:t>Επομένως, το σταθερό σημείο       μπορεί να προσεγγιστεί χρησιμοποιώντας τρεις διαδοχικές προσεγγίσεις της γενικής επαναληπτικής μεθόδου.</a:t>
            </a:r>
            <a:endParaRPr lang="en-US" sz="2000" dirty="0"/>
          </a:p>
          <a:p>
            <a:pPr>
              <a:spcBef>
                <a:spcPts val="1800"/>
              </a:spcBef>
            </a:pPr>
            <a:r>
              <a:rPr lang="el-GR" sz="2000" dirty="0"/>
              <a:t>Η </a:t>
            </a:r>
            <a:r>
              <a:rPr lang="el-GR" sz="2000" b="1" dirty="0"/>
              <a:t>μέθοδος του </a:t>
            </a:r>
            <a:r>
              <a:rPr lang="en-US" sz="2000" b="1" dirty="0" err="1"/>
              <a:t>Aitken</a:t>
            </a:r>
            <a:r>
              <a:rPr lang="en-US" sz="2000" b="1" dirty="0"/>
              <a:t> </a:t>
            </a:r>
            <a:r>
              <a:rPr lang="el-GR" sz="2000" dirty="0"/>
              <a:t>βασίζεται στην υπόθεση ότι η ακολουθία                    που ορίζεται ως εξής:</a:t>
            </a:r>
          </a:p>
          <a:p>
            <a:pPr>
              <a:spcBef>
                <a:spcPts val="600"/>
              </a:spcBef>
            </a:pPr>
            <a:endParaRPr lang="el-GR" sz="2000" dirty="0"/>
          </a:p>
          <a:p>
            <a:pPr>
              <a:spcBef>
                <a:spcPts val="600"/>
              </a:spcBef>
            </a:pPr>
            <a:endParaRPr lang="el-GR" sz="2000" dirty="0"/>
          </a:p>
          <a:p>
            <a:pPr>
              <a:spcBef>
                <a:spcPts val="1200"/>
              </a:spcBef>
              <a:buNone/>
            </a:pPr>
            <a:r>
              <a:rPr lang="el-GR" sz="2000" dirty="0"/>
              <a:t>	συγκλίνει πιο γρήγορα στο σημείο      από ότι συγκλίνει η αρχική ακολουθία </a:t>
            </a:r>
          </a:p>
          <a:p>
            <a:pPr>
              <a:spcBef>
                <a:spcPts val="1800"/>
              </a:spcBef>
            </a:pPr>
            <a:r>
              <a:rPr lang="el-GR" sz="2000" dirty="0"/>
              <a:t>Για το λόγο αυτό η μέθοδος του </a:t>
            </a:r>
            <a:r>
              <a:rPr lang="en-US" sz="2000" dirty="0" err="1"/>
              <a:t>Aitken</a:t>
            </a:r>
            <a:r>
              <a:rPr lang="en-US" sz="2000" dirty="0"/>
              <a:t> </a:t>
            </a:r>
            <a:r>
              <a:rPr lang="el-GR" sz="2000" dirty="0"/>
              <a:t>ονομάζεται και ως </a:t>
            </a:r>
            <a:r>
              <a:rPr lang="el-GR" sz="2000" b="1" dirty="0"/>
              <a:t>μέθοδος της επιτάχυνσης του </a:t>
            </a:r>
            <a:r>
              <a:rPr lang="en-US" sz="2000" b="1" dirty="0" err="1"/>
              <a:t>Aitken</a:t>
            </a:r>
            <a:r>
              <a:rPr lang="el-GR" sz="2000" dirty="0"/>
              <a:t>.  </a:t>
            </a:r>
          </a:p>
        </p:txBody>
      </p:sp>
      <p:graphicFrame>
        <p:nvGraphicFramePr>
          <p:cNvPr id="254978" name="Object 2"/>
          <p:cNvGraphicFramePr>
            <a:graphicFrameLocks noChangeAspect="1"/>
          </p:cNvGraphicFramePr>
          <p:nvPr/>
        </p:nvGraphicFramePr>
        <p:xfrm>
          <a:off x="4089045" y="1906743"/>
          <a:ext cx="277812" cy="206375"/>
        </p:xfrm>
        <a:graphic>
          <a:graphicData uri="http://schemas.openxmlformats.org/presentationml/2006/ole">
            <mc:AlternateContent xmlns:mc="http://schemas.openxmlformats.org/markup-compatibility/2006">
              <mc:Choice xmlns:v="urn:schemas-microsoft-com:vml" Requires="v">
                <p:oleObj name="Equation" r:id="rId3" imgW="114120" imgH="126720" progId="Equation.DSMT4">
                  <p:embed/>
                </p:oleObj>
              </mc:Choice>
              <mc:Fallback>
                <p:oleObj name="Equation" r:id="rId3" imgW="114120" imgH="1267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9045" y="1906743"/>
                        <a:ext cx="277812" cy="20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4979" name="Object 3"/>
          <p:cNvGraphicFramePr>
            <a:graphicFrameLocks noChangeAspect="1"/>
          </p:cNvGraphicFramePr>
          <p:nvPr/>
        </p:nvGraphicFramePr>
        <p:xfrm>
          <a:off x="7558128" y="2891894"/>
          <a:ext cx="749300" cy="458788"/>
        </p:xfrm>
        <a:graphic>
          <a:graphicData uri="http://schemas.openxmlformats.org/presentationml/2006/ole">
            <mc:AlternateContent xmlns:mc="http://schemas.openxmlformats.org/markup-compatibility/2006">
              <mc:Choice xmlns:v="urn:schemas-microsoft-com:vml" Requires="v">
                <p:oleObj name="Equation" r:id="rId5" imgW="457200" imgH="279360" progId="Equation.DSMT4">
                  <p:embed/>
                </p:oleObj>
              </mc:Choice>
              <mc:Fallback>
                <p:oleObj name="Equation" r:id="rId5" imgW="457200" imgH="2793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8128" y="2891894"/>
                        <a:ext cx="74930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4980" name="Object 4"/>
          <p:cNvGraphicFramePr>
            <a:graphicFrameLocks noChangeAspect="1"/>
          </p:cNvGraphicFramePr>
          <p:nvPr/>
        </p:nvGraphicFramePr>
        <p:xfrm>
          <a:off x="3000375" y="3644914"/>
          <a:ext cx="3143250" cy="806450"/>
        </p:xfrm>
        <a:graphic>
          <a:graphicData uri="http://schemas.openxmlformats.org/presentationml/2006/ole">
            <mc:AlternateContent xmlns:mc="http://schemas.openxmlformats.org/markup-compatibility/2006">
              <mc:Choice xmlns:v="urn:schemas-microsoft-com:vml" Requires="v">
                <p:oleObj name="Equation" r:id="rId7" imgW="1930320" imgH="495000" progId="Equation.DSMT4">
                  <p:embed/>
                </p:oleObj>
              </mc:Choice>
              <mc:Fallback>
                <p:oleObj name="Equation" r:id="rId7" imgW="1930320" imgH="4950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00375" y="3644914"/>
                        <a:ext cx="3143250" cy="80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4981" name="Object 5"/>
          <p:cNvGraphicFramePr>
            <a:graphicFrameLocks noChangeAspect="1"/>
          </p:cNvGraphicFramePr>
          <p:nvPr/>
        </p:nvGraphicFramePr>
        <p:xfrm>
          <a:off x="4519438" y="4572018"/>
          <a:ext cx="187325" cy="207963"/>
        </p:xfrm>
        <a:graphic>
          <a:graphicData uri="http://schemas.openxmlformats.org/presentationml/2006/ole">
            <mc:AlternateContent xmlns:mc="http://schemas.openxmlformats.org/markup-compatibility/2006">
              <mc:Choice xmlns:v="urn:schemas-microsoft-com:vml" Requires="v">
                <p:oleObj name="Equation" r:id="rId9" imgW="114120" imgH="126720" progId="Equation.DSMT4">
                  <p:embed/>
                </p:oleObj>
              </mc:Choice>
              <mc:Fallback>
                <p:oleObj name="Equation" r:id="rId9" imgW="114120" imgH="12672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19438" y="4572018"/>
                        <a:ext cx="187325" cy="20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4982" name="Object 6"/>
          <p:cNvGraphicFramePr>
            <a:graphicFrameLocks noChangeAspect="1"/>
          </p:cNvGraphicFramePr>
          <p:nvPr>
            <p:extLst>
              <p:ext uri="{D42A27DB-BD31-4B8C-83A1-F6EECF244321}">
                <p14:modId xmlns:p14="http://schemas.microsoft.com/office/powerpoint/2010/main" val="4134532215"/>
              </p:ext>
            </p:extLst>
          </p:nvPr>
        </p:nvGraphicFramePr>
        <p:xfrm>
          <a:off x="2089116" y="4729533"/>
          <a:ext cx="854075" cy="458788"/>
        </p:xfrm>
        <a:graphic>
          <a:graphicData uri="http://schemas.openxmlformats.org/presentationml/2006/ole">
            <mc:AlternateContent xmlns:mc="http://schemas.openxmlformats.org/markup-compatibility/2006">
              <mc:Choice xmlns:v="urn:schemas-microsoft-com:vml" Requires="v">
                <p:oleObj name="Equation" r:id="rId11" imgW="520560" imgH="279360" progId="Equation.DSMT4">
                  <p:embed/>
                </p:oleObj>
              </mc:Choice>
              <mc:Fallback>
                <p:oleObj name="Equation" r:id="rId11" imgW="520560" imgH="279360" progId="Equation.DSMT4">
                  <p:embed/>
                  <p:pic>
                    <p:nvPicPr>
                      <p:cNvPr id="0" name="Picture 6"/>
                      <p:cNvPicPr>
                        <a:picLocks noChangeAspect="1" noChangeArrowheads="1"/>
                      </p:cNvPicPr>
                      <p:nvPr/>
                    </p:nvPicPr>
                    <p:blipFill>
                      <a:blip r:embed="rId12"/>
                      <a:srcRect/>
                      <a:stretch>
                        <a:fillRect/>
                      </a:stretch>
                    </p:blipFill>
                    <p:spPr bwMode="auto">
                      <a:xfrm>
                        <a:off x="2089116" y="4729533"/>
                        <a:ext cx="854075"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των </a:t>
            </a:r>
            <a:r>
              <a:rPr lang="en-US" dirty="0" err="1"/>
              <a:t>Aitken</a:t>
            </a:r>
            <a:r>
              <a:rPr lang="en-US" dirty="0"/>
              <a:t> </a:t>
            </a:r>
            <a:r>
              <a:rPr lang="el-GR" dirty="0"/>
              <a:t>και </a:t>
            </a:r>
            <a:r>
              <a:rPr lang="en-US" dirty="0" err="1"/>
              <a:t>Steffensen</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000" b="1" dirty="0"/>
              <a:t>Μέθοδος του </a:t>
            </a:r>
            <a:r>
              <a:rPr lang="en-US" sz="2000" b="1" dirty="0" err="1"/>
              <a:t>Aitken</a:t>
            </a:r>
            <a:endParaRPr lang="en-US" sz="2000" dirty="0"/>
          </a:p>
          <a:p>
            <a:r>
              <a:rPr lang="el-GR" sz="2000" dirty="0"/>
              <a:t>Ο τύπος (1) χρησιμοποιώντας πεπερασμένες διαφορές μπορεί να γραφεί ως εξής:</a:t>
            </a:r>
          </a:p>
          <a:p>
            <a:pPr>
              <a:buNone/>
            </a:pPr>
            <a:endParaRPr lang="el-GR" sz="2000" dirty="0"/>
          </a:p>
          <a:p>
            <a:pPr>
              <a:spcBef>
                <a:spcPts val="1400"/>
              </a:spcBef>
            </a:pPr>
            <a:r>
              <a:rPr lang="el-GR" sz="2000" dirty="0"/>
              <a:t>Λόγω της παραπάνω μορφής η μέθοδος αυτή ονομάζεται και ως </a:t>
            </a:r>
            <a:r>
              <a:rPr lang="el-GR" sz="2000" b="1" dirty="0"/>
              <a:t>μέθοδος    </a:t>
            </a:r>
            <a:r>
              <a:rPr lang="el-GR" sz="2000" b="1" dirty="0">
                <a:solidFill>
                  <a:schemeClr val="bg1"/>
                </a:solidFill>
              </a:rPr>
              <a:t>.     </a:t>
            </a:r>
            <a:r>
              <a:rPr lang="el-GR" sz="2000" b="1" dirty="0"/>
              <a:t>του </a:t>
            </a:r>
            <a:r>
              <a:rPr lang="en-US" sz="2000" b="1" dirty="0" err="1"/>
              <a:t>Aitken</a:t>
            </a:r>
            <a:r>
              <a:rPr lang="el-GR" sz="2000" dirty="0"/>
              <a:t>.</a:t>
            </a:r>
          </a:p>
          <a:p>
            <a:pPr>
              <a:spcBef>
                <a:spcPts val="1000"/>
              </a:spcBef>
            </a:pPr>
            <a:r>
              <a:rPr lang="el-GR" sz="2000" b="1" dirty="0"/>
              <a:t>Θεώρημα 5.5  [Θεώρημα σύγκλισης της μεθόδου του </a:t>
            </a:r>
            <a:r>
              <a:rPr lang="en-US" sz="2000" b="1" dirty="0" err="1"/>
              <a:t>Aitken</a:t>
            </a:r>
            <a:r>
              <a:rPr lang="el-GR" sz="2000" b="1" dirty="0"/>
              <a:t>]</a:t>
            </a:r>
            <a:r>
              <a:rPr lang="el-GR" sz="2000" dirty="0"/>
              <a:t> Έστω ότι 	    είναι μία ακολουθία η οποία συγκλίνει γραμμικά στο όριο           και ότι για σχετικά μεγάλες τιμές του      ισχύει ότι:</a:t>
            </a:r>
          </a:p>
          <a:p>
            <a:pPr>
              <a:spcBef>
                <a:spcPts val="1200"/>
              </a:spcBef>
              <a:buNone/>
            </a:pPr>
            <a:r>
              <a:rPr lang="el-GR" sz="2000" dirty="0"/>
              <a:t>	Τότε η ακολουθία               που ορίζεται από τον τύπο (1) ή ισοδύναμα από τον τύπο (2) συγκλίνει στο όριο      ταχύτερα από την αρχική ακολουθία  	   με την έννοια ότι:  </a:t>
            </a:r>
          </a:p>
        </p:txBody>
      </p:sp>
      <p:graphicFrame>
        <p:nvGraphicFramePr>
          <p:cNvPr id="251905" name="Object 1"/>
          <p:cNvGraphicFramePr>
            <a:graphicFrameLocks noChangeAspect="1"/>
          </p:cNvGraphicFramePr>
          <p:nvPr/>
        </p:nvGraphicFramePr>
        <p:xfrm>
          <a:off x="3436144" y="2187558"/>
          <a:ext cx="2271713" cy="806450"/>
        </p:xfrm>
        <a:graphic>
          <a:graphicData uri="http://schemas.openxmlformats.org/presentationml/2006/ole">
            <mc:AlternateContent xmlns:mc="http://schemas.openxmlformats.org/markup-compatibility/2006">
              <mc:Choice xmlns:v="urn:schemas-microsoft-com:vml" Requires="v">
                <p:oleObj name="Equation" r:id="rId3" imgW="1396800" imgH="495000" progId="Equation.DSMT4">
                  <p:embed/>
                </p:oleObj>
              </mc:Choice>
              <mc:Fallback>
                <p:oleObj name="Equation" r:id="rId3" imgW="1396800" imgH="4950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6144" y="2187558"/>
                        <a:ext cx="2271713" cy="80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1906" name="Object 2"/>
          <p:cNvGraphicFramePr>
            <a:graphicFrameLocks noChangeAspect="1"/>
          </p:cNvGraphicFramePr>
          <p:nvPr/>
        </p:nvGraphicFramePr>
        <p:xfrm>
          <a:off x="884187" y="3269013"/>
          <a:ext cx="309563" cy="309563"/>
        </p:xfrm>
        <a:graphic>
          <a:graphicData uri="http://schemas.openxmlformats.org/presentationml/2006/ole">
            <mc:AlternateContent xmlns:mc="http://schemas.openxmlformats.org/markup-compatibility/2006">
              <mc:Choice xmlns:v="urn:schemas-microsoft-com:vml" Requires="v">
                <p:oleObj name="Equation" r:id="rId5" imgW="190440" imgH="190440" progId="Equation.DSMT4">
                  <p:embed/>
                </p:oleObj>
              </mc:Choice>
              <mc:Fallback>
                <p:oleObj name="Equation" r:id="rId5" imgW="190440" imgH="19044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4187" y="3269013"/>
                        <a:ext cx="309563" cy="30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1907" name="Object 3"/>
          <p:cNvGraphicFramePr>
            <a:graphicFrameLocks noChangeAspect="1"/>
          </p:cNvGraphicFramePr>
          <p:nvPr/>
        </p:nvGraphicFramePr>
        <p:xfrm>
          <a:off x="858963" y="3960114"/>
          <a:ext cx="749300" cy="458788"/>
        </p:xfrm>
        <a:graphic>
          <a:graphicData uri="http://schemas.openxmlformats.org/presentationml/2006/ole">
            <mc:AlternateContent xmlns:mc="http://schemas.openxmlformats.org/markup-compatibility/2006">
              <mc:Choice xmlns:v="urn:schemas-microsoft-com:vml" Requires="v">
                <p:oleObj name="Equation" r:id="rId7" imgW="457200" imgH="279360" progId="Equation.DSMT4">
                  <p:embed/>
                </p:oleObj>
              </mc:Choice>
              <mc:Fallback>
                <p:oleObj name="Equation" r:id="rId7" imgW="457200" imgH="27936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8963" y="3960114"/>
                        <a:ext cx="74930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1908" name="Object 4"/>
          <p:cNvGraphicFramePr>
            <a:graphicFrameLocks noChangeAspect="1"/>
          </p:cNvGraphicFramePr>
          <p:nvPr>
            <p:extLst>
              <p:ext uri="{D42A27DB-BD31-4B8C-83A1-F6EECF244321}">
                <p14:modId xmlns:p14="http://schemas.microsoft.com/office/powerpoint/2010/main" val="2224713085"/>
              </p:ext>
            </p:extLst>
          </p:nvPr>
        </p:nvGraphicFramePr>
        <p:xfrm>
          <a:off x="7748631" y="4085133"/>
          <a:ext cx="187325" cy="207963"/>
        </p:xfrm>
        <a:graphic>
          <a:graphicData uri="http://schemas.openxmlformats.org/presentationml/2006/ole">
            <mc:AlternateContent xmlns:mc="http://schemas.openxmlformats.org/markup-compatibility/2006">
              <mc:Choice xmlns:v="urn:schemas-microsoft-com:vml" Requires="v">
                <p:oleObj name="Equation" r:id="rId9" imgW="114120" imgH="126720" progId="Equation.DSMT4">
                  <p:embed/>
                </p:oleObj>
              </mc:Choice>
              <mc:Fallback>
                <p:oleObj name="Equation" r:id="rId9" imgW="114120" imgH="12672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48631" y="4085133"/>
                        <a:ext cx="187325" cy="20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1909" name="Object 5"/>
          <p:cNvGraphicFramePr>
            <a:graphicFrameLocks noChangeAspect="1"/>
          </p:cNvGraphicFramePr>
          <p:nvPr/>
        </p:nvGraphicFramePr>
        <p:xfrm>
          <a:off x="4780144" y="4330877"/>
          <a:ext cx="204788" cy="287337"/>
        </p:xfrm>
        <a:graphic>
          <a:graphicData uri="http://schemas.openxmlformats.org/presentationml/2006/ole">
            <mc:AlternateContent xmlns:mc="http://schemas.openxmlformats.org/markup-compatibility/2006">
              <mc:Choice xmlns:v="urn:schemas-microsoft-com:vml" Requires="v">
                <p:oleObj name="Equation" r:id="rId11" imgW="126720" imgH="177480" progId="Equation.DSMT4">
                  <p:embed/>
                </p:oleObj>
              </mc:Choice>
              <mc:Fallback>
                <p:oleObj name="Equation" r:id="rId11" imgW="126720" imgH="177480" progId="Equation.DSMT4">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80144" y="4330877"/>
                        <a:ext cx="204788"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1910" name="Object 6"/>
          <p:cNvGraphicFramePr>
            <a:graphicFrameLocks noChangeAspect="1"/>
          </p:cNvGraphicFramePr>
          <p:nvPr/>
        </p:nvGraphicFramePr>
        <p:xfrm>
          <a:off x="6180189" y="4302666"/>
          <a:ext cx="2152650" cy="414338"/>
        </p:xfrm>
        <a:graphic>
          <a:graphicData uri="http://schemas.openxmlformats.org/presentationml/2006/ole">
            <mc:AlternateContent xmlns:mc="http://schemas.openxmlformats.org/markup-compatibility/2006">
              <mc:Choice xmlns:v="urn:schemas-microsoft-com:vml" Requires="v">
                <p:oleObj name="Equation" r:id="rId13" imgW="1320480" imgH="253800" progId="Equation.DSMT4">
                  <p:embed/>
                </p:oleObj>
              </mc:Choice>
              <mc:Fallback>
                <p:oleObj name="Equation" r:id="rId13" imgW="1320480" imgH="253800" progId="Equation.DSMT4">
                  <p:embed/>
                  <p:pic>
                    <p:nvPicPr>
                      <p:cNvPr id="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80189" y="4302666"/>
                        <a:ext cx="2152650"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1911" name="Object 7"/>
          <p:cNvGraphicFramePr>
            <a:graphicFrameLocks noChangeAspect="1"/>
          </p:cNvGraphicFramePr>
          <p:nvPr/>
        </p:nvGraphicFramePr>
        <p:xfrm>
          <a:off x="2769633" y="4701663"/>
          <a:ext cx="749300" cy="458788"/>
        </p:xfrm>
        <a:graphic>
          <a:graphicData uri="http://schemas.openxmlformats.org/presentationml/2006/ole">
            <mc:AlternateContent xmlns:mc="http://schemas.openxmlformats.org/markup-compatibility/2006">
              <mc:Choice xmlns:v="urn:schemas-microsoft-com:vml" Requires="v">
                <p:oleObj name="Equation" r:id="rId15" imgW="457200" imgH="279360" progId="Equation.DSMT4">
                  <p:embed/>
                </p:oleObj>
              </mc:Choice>
              <mc:Fallback>
                <p:oleObj name="Equation" r:id="rId15" imgW="457200" imgH="279360" progId="Equation.DSMT4">
                  <p:embed/>
                  <p:pic>
                    <p:nvPicPr>
                      <p:cNvPr id="0"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69633" y="4701663"/>
                        <a:ext cx="74930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1912" name="Object 8"/>
          <p:cNvGraphicFramePr>
            <a:graphicFrameLocks noChangeAspect="1"/>
          </p:cNvGraphicFramePr>
          <p:nvPr/>
        </p:nvGraphicFramePr>
        <p:xfrm>
          <a:off x="4202110" y="5153754"/>
          <a:ext cx="187325" cy="207962"/>
        </p:xfrm>
        <a:graphic>
          <a:graphicData uri="http://schemas.openxmlformats.org/presentationml/2006/ole">
            <mc:AlternateContent xmlns:mc="http://schemas.openxmlformats.org/markup-compatibility/2006">
              <mc:Choice xmlns:v="urn:schemas-microsoft-com:vml" Requires="v">
                <p:oleObj name="Equation" r:id="rId17" imgW="114120" imgH="126720" progId="Equation.DSMT4">
                  <p:embed/>
                </p:oleObj>
              </mc:Choice>
              <mc:Fallback>
                <p:oleObj name="Equation" r:id="rId17" imgW="114120" imgH="126720" progId="Equation.DSMT4">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02110" y="5153754"/>
                        <a:ext cx="187325" cy="20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1913" name="Object 9"/>
          <p:cNvGraphicFramePr>
            <a:graphicFrameLocks noChangeAspect="1"/>
          </p:cNvGraphicFramePr>
          <p:nvPr/>
        </p:nvGraphicFramePr>
        <p:xfrm>
          <a:off x="865147" y="5313741"/>
          <a:ext cx="749300" cy="458788"/>
        </p:xfrm>
        <a:graphic>
          <a:graphicData uri="http://schemas.openxmlformats.org/presentationml/2006/ole">
            <mc:AlternateContent xmlns:mc="http://schemas.openxmlformats.org/markup-compatibility/2006">
              <mc:Choice xmlns:v="urn:schemas-microsoft-com:vml" Requires="v">
                <p:oleObj name="Equation" r:id="rId18" imgW="457200" imgH="279360" progId="Equation.DSMT4">
                  <p:embed/>
                </p:oleObj>
              </mc:Choice>
              <mc:Fallback>
                <p:oleObj name="Equation" r:id="rId18" imgW="457200" imgH="27936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65147" y="5313741"/>
                        <a:ext cx="74930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1914" name="Object 10"/>
          <p:cNvGraphicFramePr>
            <a:graphicFrameLocks noChangeAspect="1"/>
          </p:cNvGraphicFramePr>
          <p:nvPr/>
        </p:nvGraphicFramePr>
        <p:xfrm>
          <a:off x="3844925" y="5546754"/>
          <a:ext cx="1454150" cy="706438"/>
        </p:xfrm>
        <a:graphic>
          <a:graphicData uri="http://schemas.openxmlformats.org/presentationml/2006/ole">
            <mc:AlternateContent xmlns:mc="http://schemas.openxmlformats.org/markup-compatibility/2006">
              <mc:Choice xmlns:v="urn:schemas-microsoft-com:vml" Requires="v">
                <p:oleObj name="Equation" r:id="rId19" imgW="888840" imgH="431640" progId="Equation.DSMT4">
                  <p:embed/>
                </p:oleObj>
              </mc:Choice>
              <mc:Fallback>
                <p:oleObj name="Equation" r:id="rId19" imgW="888840" imgH="431640" progId="Equation.DSMT4">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844925" y="5546754"/>
                        <a:ext cx="1454150"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των </a:t>
            </a:r>
            <a:r>
              <a:rPr lang="en-US" dirty="0" err="1"/>
              <a:t>Aitken</a:t>
            </a:r>
            <a:r>
              <a:rPr lang="en-US" dirty="0"/>
              <a:t> </a:t>
            </a:r>
            <a:r>
              <a:rPr lang="el-GR" dirty="0"/>
              <a:t>και </a:t>
            </a:r>
            <a:r>
              <a:rPr lang="en-US" dirty="0" err="1"/>
              <a:t>Steffensen</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Μέθοδος του </a:t>
            </a:r>
            <a:r>
              <a:rPr lang="en-US" sz="2200" b="1" dirty="0" err="1"/>
              <a:t>Aitken</a:t>
            </a:r>
            <a:r>
              <a:rPr lang="el-GR" sz="2200" b="1" dirty="0"/>
              <a:t>	</a:t>
            </a:r>
          </a:p>
          <a:p>
            <a:pPr marL="0" indent="0">
              <a:buNone/>
            </a:pPr>
            <a:r>
              <a:rPr lang="el-GR" sz="2200" b="1" dirty="0"/>
              <a:t>Παρατήρηση</a:t>
            </a:r>
            <a:r>
              <a:rPr lang="el-GR" sz="2200" dirty="0"/>
              <a:t>  Είναι φανερό ότι η μέθοδος του </a:t>
            </a:r>
            <a:r>
              <a:rPr lang="en-US" sz="2200" dirty="0" err="1"/>
              <a:t>Aitken</a:t>
            </a:r>
            <a:r>
              <a:rPr lang="en-US" sz="2200" dirty="0"/>
              <a:t> </a:t>
            </a:r>
            <a:r>
              <a:rPr lang="el-GR" sz="2200" dirty="0"/>
              <a:t>μπορεί να εφαρμοστεί μετά τρεις διαδοχικές επαναλήψεις της γενικής επαναληπτικής μεθόδου. Έτσι μπορεί να κατασκευαστεί η ακολουθία:</a:t>
            </a:r>
          </a:p>
          <a:p>
            <a:endParaRPr lang="el-GR" sz="2200" dirty="0"/>
          </a:p>
          <a:p>
            <a:endParaRPr lang="el-GR" sz="2200" dirty="0"/>
          </a:p>
          <a:p>
            <a:endParaRPr lang="el-GR" sz="2200" dirty="0"/>
          </a:p>
          <a:p>
            <a:endParaRPr lang="el-GR" sz="2200" dirty="0"/>
          </a:p>
          <a:p>
            <a:pPr marL="0" indent="0">
              <a:buNone/>
            </a:pPr>
            <a:r>
              <a:rPr lang="el-GR" sz="2200" dirty="0"/>
              <a:t>όπου ο συμβολισμός           δηλώνει ότι εφαρμόζεται ο τύπος (2).</a:t>
            </a:r>
          </a:p>
        </p:txBody>
      </p:sp>
      <p:graphicFrame>
        <p:nvGraphicFramePr>
          <p:cNvPr id="250881" name="Object 1"/>
          <p:cNvGraphicFramePr>
            <a:graphicFrameLocks noChangeAspect="1"/>
          </p:cNvGraphicFramePr>
          <p:nvPr/>
        </p:nvGraphicFramePr>
        <p:xfrm>
          <a:off x="1972469" y="3143261"/>
          <a:ext cx="5199062" cy="1052512"/>
        </p:xfrm>
        <a:graphic>
          <a:graphicData uri="http://schemas.openxmlformats.org/presentationml/2006/ole">
            <mc:AlternateContent xmlns:mc="http://schemas.openxmlformats.org/markup-compatibility/2006">
              <mc:Choice xmlns:v="urn:schemas-microsoft-com:vml" Requires="v">
                <p:oleObj name="Equation" r:id="rId3" imgW="2882880" imgH="583920" progId="Equation.DSMT4">
                  <p:embed/>
                </p:oleObj>
              </mc:Choice>
              <mc:Fallback>
                <p:oleObj name="Equation" r:id="rId3" imgW="2882880" imgH="58392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469" y="3143261"/>
                        <a:ext cx="5199062" cy="1052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0882" name="Object 2"/>
          <p:cNvGraphicFramePr>
            <a:graphicFrameLocks noChangeAspect="1"/>
          </p:cNvGraphicFramePr>
          <p:nvPr/>
        </p:nvGraphicFramePr>
        <p:xfrm>
          <a:off x="3006359" y="4491228"/>
          <a:ext cx="593725" cy="501650"/>
        </p:xfrm>
        <a:graphic>
          <a:graphicData uri="http://schemas.openxmlformats.org/presentationml/2006/ole">
            <mc:AlternateContent xmlns:mc="http://schemas.openxmlformats.org/markup-compatibility/2006">
              <mc:Choice xmlns:v="urn:schemas-microsoft-com:vml" Requires="v">
                <p:oleObj name="Equation" r:id="rId5" imgW="330120" imgH="279360" progId="Equation.DSMT4">
                  <p:embed/>
                </p:oleObj>
              </mc:Choice>
              <mc:Fallback>
                <p:oleObj name="Equation" r:id="rId5" imgW="330120" imgH="27936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6359" y="4491228"/>
                        <a:ext cx="593725"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των </a:t>
            </a:r>
            <a:r>
              <a:rPr lang="en-US" dirty="0" err="1"/>
              <a:t>Aitken</a:t>
            </a:r>
            <a:r>
              <a:rPr lang="en-US" dirty="0"/>
              <a:t> </a:t>
            </a:r>
            <a:r>
              <a:rPr lang="el-GR" dirty="0"/>
              <a:t>και </a:t>
            </a:r>
            <a:r>
              <a:rPr lang="en-US" dirty="0" err="1"/>
              <a:t>Steffensen</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000" b="1" dirty="0"/>
              <a:t>Μέθοδος του </a:t>
            </a:r>
            <a:r>
              <a:rPr lang="en-US" sz="2000" b="1" dirty="0" err="1"/>
              <a:t>Steffensen</a:t>
            </a:r>
            <a:endParaRPr lang="en-US" sz="2000" b="1" dirty="0"/>
          </a:p>
          <a:p>
            <a:r>
              <a:rPr lang="el-GR" sz="2000" dirty="0"/>
              <a:t>Μία τροποποίηση της μεθόδου του </a:t>
            </a:r>
            <a:r>
              <a:rPr lang="en-US" sz="2000" dirty="0" err="1"/>
              <a:t>Aitken</a:t>
            </a:r>
            <a:r>
              <a:rPr lang="en-US" sz="2000" dirty="0"/>
              <a:t> </a:t>
            </a:r>
            <a:r>
              <a:rPr lang="el-GR" sz="2000" dirty="0"/>
              <a:t>αποτελεί η μέθοδος του </a:t>
            </a:r>
            <a:r>
              <a:rPr lang="en-US" sz="2000" dirty="0" err="1"/>
              <a:t>Steffensen</a:t>
            </a:r>
            <a:r>
              <a:rPr lang="en-US" sz="2000" dirty="0"/>
              <a:t>.</a:t>
            </a:r>
          </a:p>
          <a:p>
            <a:pPr>
              <a:spcBef>
                <a:spcPts val="1200"/>
              </a:spcBef>
            </a:pPr>
            <a:r>
              <a:rPr lang="el-GR" sz="2000" dirty="0"/>
              <a:t>Σύμφωνα με τη μέθοδο του </a:t>
            </a:r>
            <a:r>
              <a:rPr lang="en-US" sz="2000" dirty="0" err="1"/>
              <a:t>Steffensen</a:t>
            </a:r>
            <a:r>
              <a:rPr lang="en-US" sz="2000" dirty="0"/>
              <a:t> </a:t>
            </a:r>
            <a:r>
              <a:rPr lang="el-GR" sz="2000" dirty="0"/>
              <a:t>δημιουργούνται ο ίδιοι τέσσερις πρώτοι όροι</a:t>
            </a:r>
            <a:r>
              <a:rPr lang="en-US" sz="2000" dirty="0"/>
              <a:t>                                </a:t>
            </a:r>
            <a:r>
              <a:rPr lang="el-GR" sz="2000" dirty="0"/>
              <a:t>όπως στη μέθοδο του </a:t>
            </a:r>
            <a:r>
              <a:rPr lang="en-US" sz="2000" dirty="0" err="1"/>
              <a:t>Aitken</a:t>
            </a:r>
            <a:r>
              <a:rPr lang="el-GR" sz="2000" dirty="0"/>
              <a:t>.</a:t>
            </a:r>
          </a:p>
          <a:p>
            <a:pPr>
              <a:spcBef>
                <a:spcPts val="1200"/>
              </a:spcBef>
            </a:pPr>
            <a:r>
              <a:rPr lang="el-GR" sz="2000" dirty="0"/>
              <a:t>Όμως, στο σημείο αυτό ο </a:t>
            </a:r>
            <a:r>
              <a:rPr lang="en-US" sz="2000" dirty="0" err="1"/>
              <a:t>Steffensen</a:t>
            </a:r>
            <a:r>
              <a:rPr lang="en-US" sz="2000" dirty="0"/>
              <a:t> </a:t>
            </a:r>
            <a:r>
              <a:rPr lang="el-GR" sz="2000" dirty="0"/>
              <a:t>θεωρεί ότι τ</a:t>
            </a:r>
            <a:r>
              <a:rPr lang="en-US" sz="2000" dirty="0"/>
              <a:t>o       </a:t>
            </a:r>
            <a:r>
              <a:rPr lang="el-GR" sz="2000" dirty="0"/>
              <a:t>αποτελεί καλύτερη προσέγγιση του</a:t>
            </a:r>
            <a:r>
              <a:rPr lang="en-US" sz="2000" dirty="0"/>
              <a:t>      </a:t>
            </a:r>
            <a:r>
              <a:rPr lang="el-GR" sz="2000" dirty="0"/>
              <a:t>από ότι αποτελεί το</a:t>
            </a:r>
            <a:r>
              <a:rPr lang="en-US" sz="2000" dirty="0"/>
              <a:t>      </a:t>
            </a:r>
            <a:r>
              <a:rPr lang="el-GR" sz="2000" dirty="0"/>
              <a:t>και εφαρμόζει τη γενική επαναληπτική μέθοδο στο </a:t>
            </a:r>
            <a:r>
              <a:rPr lang="en-US" sz="2000" dirty="0"/>
              <a:t>      </a:t>
            </a:r>
            <a:r>
              <a:rPr lang="el-GR" sz="2000" dirty="0"/>
              <a:t>αντί του </a:t>
            </a:r>
          </a:p>
          <a:p>
            <a:pPr>
              <a:spcBef>
                <a:spcPts val="1200"/>
              </a:spcBef>
            </a:pPr>
            <a:r>
              <a:rPr lang="el-GR" sz="2000" dirty="0"/>
              <a:t>Η μέθοδος του </a:t>
            </a:r>
            <a:r>
              <a:rPr lang="en-US" sz="2000" dirty="0" err="1"/>
              <a:t>Steffensen</a:t>
            </a:r>
            <a:r>
              <a:rPr lang="en-US" sz="2000" dirty="0"/>
              <a:t> </a:t>
            </a:r>
            <a:r>
              <a:rPr lang="el-GR" sz="2000" dirty="0"/>
              <a:t>εκφράζεται από το εξής επαναληπτικό σχήμα: </a:t>
            </a:r>
          </a:p>
          <a:p>
            <a:pPr>
              <a:spcBef>
                <a:spcPts val="1200"/>
              </a:spcBef>
            </a:pPr>
            <a:endParaRPr lang="el-GR" sz="2000" dirty="0"/>
          </a:p>
          <a:p>
            <a:pPr>
              <a:spcBef>
                <a:spcPts val="1200"/>
              </a:spcBef>
            </a:pPr>
            <a:endParaRPr lang="el-GR" sz="2000" dirty="0"/>
          </a:p>
          <a:p>
            <a:pPr>
              <a:spcBef>
                <a:spcPts val="1200"/>
              </a:spcBef>
              <a:buNone/>
            </a:pPr>
            <a:r>
              <a:rPr lang="el-GR" sz="2000" dirty="0"/>
              <a:t>	με       δεδομένο. </a:t>
            </a:r>
          </a:p>
        </p:txBody>
      </p:sp>
      <p:graphicFrame>
        <p:nvGraphicFramePr>
          <p:cNvPr id="249857" name="Object 1"/>
          <p:cNvGraphicFramePr>
            <a:graphicFrameLocks noChangeAspect="1"/>
          </p:cNvGraphicFramePr>
          <p:nvPr/>
        </p:nvGraphicFramePr>
        <p:xfrm>
          <a:off x="2235168" y="2889948"/>
          <a:ext cx="1706563" cy="374650"/>
        </p:xfrm>
        <a:graphic>
          <a:graphicData uri="http://schemas.openxmlformats.org/presentationml/2006/ole">
            <mc:AlternateContent xmlns:mc="http://schemas.openxmlformats.org/markup-compatibility/2006">
              <mc:Choice xmlns:v="urn:schemas-microsoft-com:vml" Requires="v">
                <p:oleObj name="Equation" r:id="rId3" imgW="1041120" imgH="228600" progId="Equation.DSMT4">
                  <p:embed/>
                </p:oleObj>
              </mc:Choice>
              <mc:Fallback>
                <p:oleObj name="Equation" r:id="rId3" imgW="1041120" imgH="2286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5168" y="2889948"/>
                        <a:ext cx="1706563"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9858" name="Object 2"/>
          <p:cNvGraphicFramePr>
            <a:graphicFrameLocks noChangeAspect="1"/>
          </p:cNvGraphicFramePr>
          <p:nvPr/>
        </p:nvGraphicFramePr>
        <p:xfrm>
          <a:off x="6178572" y="3342039"/>
          <a:ext cx="269875" cy="374650"/>
        </p:xfrm>
        <a:graphic>
          <a:graphicData uri="http://schemas.openxmlformats.org/presentationml/2006/ole">
            <mc:AlternateContent xmlns:mc="http://schemas.openxmlformats.org/markup-compatibility/2006">
              <mc:Choice xmlns:v="urn:schemas-microsoft-com:vml" Requires="v">
                <p:oleObj name="Equation" r:id="rId5" imgW="164880" imgH="228600" progId="Equation.DSMT4">
                  <p:embed/>
                </p:oleObj>
              </mc:Choice>
              <mc:Fallback>
                <p:oleObj name="Equation" r:id="rId5" imgW="164880" imgH="2286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8572" y="3342039"/>
                        <a:ext cx="269875"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9859" name="Object 3"/>
          <p:cNvGraphicFramePr>
            <a:graphicFrameLocks noChangeAspect="1"/>
          </p:cNvGraphicFramePr>
          <p:nvPr/>
        </p:nvGraphicFramePr>
        <p:xfrm>
          <a:off x="2595538" y="3718458"/>
          <a:ext cx="187325" cy="207963"/>
        </p:xfrm>
        <a:graphic>
          <a:graphicData uri="http://schemas.openxmlformats.org/presentationml/2006/ole">
            <mc:AlternateContent xmlns:mc="http://schemas.openxmlformats.org/markup-compatibility/2006">
              <mc:Choice xmlns:v="urn:schemas-microsoft-com:vml" Requires="v">
                <p:oleObj name="Equation" r:id="rId7" imgW="114120" imgH="126720" progId="Equation.DSMT4">
                  <p:embed/>
                </p:oleObj>
              </mc:Choice>
              <mc:Fallback>
                <p:oleObj name="Equation" r:id="rId7" imgW="114120" imgH="12672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5538" y="3718458"/>
                        <a:ext cx="187325" cy="20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9860" name="Object 4"/>
          <p:cNvGraphicFramePr>
            <a:graphicFrameLocks noChangeAspect="1"/>
          </p:cNvGraphicFramePr>
          <p:nvPr/>
        </p:nvGraphicFramePr>
        <p:xfrm>
          <a:off x="4995872" y="3642786"/>
          <a:ext cx="269875" cy="374650"/>
        </p:xfrm>
        <a:graphic>
          <a:graphicData uri="http://schemas.openxmlformats.org/presentationml/2006/ole">
            <mc:AlternateContent xmlns:mc="http://schemas.openxmlformats.org/markup-compatibility/2006">
              <mc:Choice xmlns:v="urn:schemas-microsoft-com:vml" Requires="v">
                <p:oleObj name="Equation" r:id="rId9" imgW="164880" imgH="228600" progId="Equation.DSMT4">
                  <p:embed/>
                </p:oleObj>
              </mc:Choice>
              <mc:Fallback>
                <p:oleObj name="Equation" r:id="rId9" imgW="164880" imgH="22860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95872" y="3642786"/>
                        <a:ext cx="269875"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9863" name="Object 7"/>
          <p:cNvGraphicFramePr>
            <a:graphicFrameLocks noChangeAspect="1"/>
          </p:cNvGraphicFramePr>
          <p:nvPr/>
        </p:nvGraphicFramePr>
        <p:xfrm>
          <a:off x="3706628" y="3951471"/>
          <a:ext cx="269875" cy="374650"/>
        </p:xfrm>
        <a:graphic>
          <a:graphicData uri="http://schemas.openxmlformats.org/presentationml/2006/ole">
            <mc:AlternateContent xmlns:mc="http://schemas.openxmlformats.org/markup-compatibility/2006">
              <mc:Choice xmlns:v="urn:schemas-microsoft-com:vml" Requires="v">
                <p:oleObj name="Equation" r:id="rId11" imgW="164880" imgH="228600" progId="Equation.DSMT4">
                  <p:embed/>
                </p:oleObj>
              </mc:Choice>
              <mc:Fallback>
                <p:oleObj name="Equation" r:id="rId11" imgW="164880" imgH="228600" progId="Equation.DSMT4">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6628" y="3951471"/>
                        <a:ext cx="269875"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9864" name="Object 8"/>
          <p:cNvGraphicFramePr>
            <a:graphicFrameLocks noChangeAspect="1"/>
          </p:cNvGraphicFramePr>
          <p:nvPr/>
        </p:nvGraphicFramePr>
        <p:xfrm>
          <a:off x="4925841" y="3941951"/>
          <a:ext cx="333375" cy="374650"/>
        </p:xfrm>
        <a:graphic>
          <a:graphicData uri="http://schemas.openxmlformats.org/presentationml/2006/ole">
            <mc:AlternateContent xmlns:mc="http://schemas.openxmlformats.org/markup-compatibility/2006">
              <mc:Choice xmlns:v="urn:schemas-microsoft-com:vml" Requires="v">
                <p:oleObj name="Equation" r:id="rId12" imgW="203040" imgH="228600" progId="Equation.DSMT4">
                  <p:embed/>
                </p:oleObj>
              </mc:Choice>
              <mc:Fallback>
                <p:oleObj name="Equation" r:id="rId12" imgW="203040" imgH="22860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25841" y="3941951"/>
                        <a:ext cx="333375"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9865" name="Object 9"/>
          <p:cNvGraphicFramePr>
            <a:graphicFrameLocks noChangeAspect="1"/>
          </p:cNvGraphicFramePr>
          <p:nvPr/>
        </p:nvGraphicFramePr>
        <p:xfrm>
          <a:off x="1989932" y="4854607"/>
          <a:ext cx="5164137" cy="874712"/>
        </p:xfrm>
        <a:graphic>
          <a:graphicData uri="http://schemas.openxmlformats.org/presentationml/2006/ole">
            <mc:AlternateContent xmlns:mc="http://schemas.openxmlformats.org/markup-compatibility/2006">
              <mc:Choice xmlns:v="urn:schemas-microsoft-com:vml" Requires="v">
                <p:oleObj name="Equation" r:id="rId14" imgW="3149280" imgH="533160" progId="Equation.DSMT4">
                  <p:embed/>
                </p:oleObj>
              </mc:Choice>
              <mc:Fallback>
                <p:oleObj name="Equation" r:id="rId14" imgW="3149280" imgH="533160" progId="Equation.DSMT4">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89932" y="4854607"/>
                        <a:ext cx="5164137"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9866" name="Object 10"/>
          <p:cNvGraphicFramePr>
            <a:graphicFrameLocks noChangeAspect="1"/>
          </p:cNvGraphicFramePr>
          <p:nvPr/>
        </p:nvGraphicFramePr>
        <p:xfrm>
          <a:off x="1212455" y="5777121"/>
          <a:ext cx="269875" cy="374650"/>
        </p:xfrm>
        <a:graphic>
          <a:graphicData uri="http://schemas.openxmlformats.org/presentationml/2006/ole">
            <mc:AlternateContent xmlns:mc="http://schemas.openxmlformats.org/markup-compatibility/2006">
              <mc:Choice xmlns:v="urn:schemas-microsoft-com:vml" Requires="v">
                <p:oleObj name="Equation" r:id="rId16" imgW="164880" imgH="228600" progId="Equation.DSMT4">
                  <p:embed/>
                </p:oleObj>
              </mc:Choice>
              <mc:Fallback>
                <p:oleObj name="Equation" r:id="rId16" imgW="164880" imgH="228600" progId="Equation.DSMT4">
                  <p:embed/>
                  <p:pic>
                    <p:nvPicPr>
                      <p:cNvPr id="0"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12455" y="5777121"/>
                        <a:ext cx="269875"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των </a:t>
            </a:r>
            <a:r>
              <a:rPr lang="en-US" dirty="0" err="1"/>
              <a:t>Aitken</a:t>
            </a:r>
            <a:r>
              <a:rPr lang="en-US" dirty="0"/>
              <a:t> </a:t>
            </a:r>
            <a:r>
              <a:rPr lang="el-GR" dirty="0"/>
              <a:t>και </a:t>
            </a:r>
            <a:r>
              <a:rPr lang="en-US" dirty="0" err="1"/>
              <a:t>Steffensen</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Μέθοδος του </a:t>
            </a:r>
            <a:r>
              <a:rPr lang="en-US" sz="2200" b="1" dirty="0" err="1"/>
              <a:t>Steffensen</a:t>
            </a:r>
            <a:endParaRPr lang="el-GR" sz="2200" b="1" dirty="0"/>
          </a:p>
          <a:p>
            <a:r>
              <a:rPr lang="el-GR" sz="2200" dirty="0"/>
              <a:t>Ο αλγόριθμος αυτός μπορεί να χρησιμοποιηθεί για τον υπολογισμό των σταθερών σημείων της συνάρτησης            (ή των λύσεων της εξίσωσης                 ).</a:t>
            </a:r>
          </a:p>
          <a:p>
            <a:pPr>
              <a:spcBef>
                <a:spcPts val="2400"/>
              </a:spcBef>
            </a:pPr>
            <a:r>
              <a:rPr lang="el-GR" sz="2200" b="1" dirty="0"/>
              <a:t>Θεώρημα 5.6  </a:t>
            </a:r>
            <a:r>
              <a:rPr lang="el-GR" sz="2200" dirty="0"/>
              <a:t>Αν όλες οι λύσεις της εξίσωσης                  είναι απλές, τότε οι εξισώσεις                  και                   όπου:</a:t>
            </a:r>
          </a:p>
          <a:p>
            <a:pPr>
              <a:spcBef>
                <a:spcPts val="1200"/>
              </a:spcBef>
            </a:pPr>
            <a:endParaRPr lang="el-GR" sz="2200" dirty="0"/>
          </a:p>
          <a:p>
            <a:pPr>
              <a:spcBef>
                <a:spcPts val="6000"/>
              </a:spcBef>
              <a:buNone/>
            </a:pPr>
            <a:r>
              <a:rPr lang="el-GR" sz="2200" dirty="0"/>
              <a:t>	έχουν τις ίδιες λύσεις.</a:t>
            </a:r>
          </a:p>
        </p:txBody>
      </p:sp>
      <p:graphicFrame>
        <p:nvGraphicFramePr>
          <p:cNvPr id="248833" name="Object 1"/>
          <p:cNvGraphicFramePr>
            <a:graphicFrameLocks noChangeAspect="1"/>
          </p:cNvGraphicFramePr>
          <p:nvPr/>
        </p:nvGraphicFramePr>
        <p:xfrm>
          <a:off x="6981858" y="2170977"/>
          <a:ext cx="641350" cy="458787"/>
        </p:xfrm>
        <a:graphic>
          <a:graphicData uri="http://schemas.openxmlformats.org/presentationml/2006/ole">
            <mc:AlternateContent xmlns:mc="http://schemas.openxmlformats.org/markup-compatibility/2006">
              <mc:Choice xmlns:v="urn:schemas-microsoft-com:vml" Requires="v">
                <p:oleObj name="Equation" r:id="rId3" imgW="355320" imgH="253800" progId="Equation.DSMT4">
                  <p:embed/>
                </p:oleObj>
              </mc:Choice>
              <mc:Fallback>
                <p:oleObj name="Equation" r:id="rId3" imgW="355320" imgH="2538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1858" y="2170977"/>
                        <a:ext cx="641350"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8834" name="Object 2"/>
          <p:cNvGraphicFramePr>
            <a:graphicFrameLocks noChangeAspect="1"/>
          </p:cNvGraphicFramePr>
          <p:nvPr/>
        </p:nvGraphicFramePr>
        <p:xfrm>
          <a:off x="3367071" y="2504886"/>
          <a:ext cx="1050925" cy="457200"/>
        </p:xfrm>
        <a:graphic>
          <a:graphicData uri="http://schemas.openxmlformats.org/presentationml/2006/ole">
            <mc:AlternateContent xmlns:mc="http://schemas.openxmlformats.org/markup-compatibility/2006">
              <mc:Choice xmlns:v="urn:schemas-microsoft-com:vml" Requires="v">
                <p:oleObj name="Equation" r:id="rId5" imgW="583920" imgH="253800" progId="Equation.DSMT4">
                  <p:embed/>
                </p:oleObj>
              </mc:Choice>
              <mc:Fallback>
                <p:oleObj name="Equation" r:id="rId5" imgW="583920" imgH="2538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7071" y="2504886"/>
                        <a:ext cx="1050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8835" name="Object 3"/>
          <p:cNvGraphicFramePr>
            <a:graphicFrameLocks noChangeAspect="1"/>
          </p:cNvGraphicFramePr>
          <p:nvPr/>
        </p:nvGraphicFramePr>
        <p:xfrm>
          <a:off x="6150011" y="3145539"/>
          <a:ext cx="1050925" cy="457200"/>
        </p:xfrm>
        <a:graphic>
          <a:graphicData uri="http://schemas.openxmlformats.org/presentationml/2006/ole">
            <mc:AlternateContent xmlns:mc="http://schemas.openxmlformats.org/markup-compatibility/2006">
              <mc:Choice xmlns:v="urn:schemas-microsoft-com:vml" Requires="v">
                <p:oleObj name="Equation" r:id="rId7" imgW="583920" imgH="253800" progId="Equation.DSMT4">
                  <p:embed/>
                </p:oleObj>
              </mc:Choice>
              <mc:Fallback>
                <p:oleObj name="Equation" r:id="rId7" imgW="583920" imgH="25380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50011" y="3145539"/>
                        <a:ext cx="1050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8836" name="Object 4"/>
          <p:cNvGraphicFramePr>
            <a:graphicFrameLocks noChangeAspect="1"/>
          </p:cNvGraphicFramePr>
          <p:nvPr/>
        </p:nvGraphicFramePr>
        <p:xfrm>
          <a:off x="3706977" y="3488091"/>
          <a:ext cx="1050925" cy="457200"/>
        </p:xfrm>
        <a:graphic>
          <a:graphicData uri="http://schemas.openxmlformats.org/presentationml/2006/ole">
            <mc:AlternateContent xmlns:mc="http://schemas.openxmlformats.org/markup-compatibility/2006">
              <mc:Choice xmlns:v="urn:schemas-microsoft-com:vml" Requires="v">
                <p:oleObj name="Equation" r:id="rId9" imgW="583920" imgH="253800" progId="Equation.DSMT4">
                  <p:embed/>
                </p:oleObj>
              </mc:Choice>
              <mc:Fallback>
                <p:oleObj name="Equation" r:id="rId9" imgW="583920" imgH="25380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06977" y="3488091"/>
                        <a:ext cx="1050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8837" name="Object 5"/>
          <p:cNvGraphicFramePr>
            <a:graphicFrameLocks noChangeAspect="1"/>
          </p:cNvGraphicFramePr>
          <p:nvPr/>
        </p:nvGraphicFramePr>
        <p:xfrm>
          <a:off x="5219548" y="3482982"/>
          <a:ext cx="1093787" cy="457200"/>
        </p:xfrm>
        <a:graphic>
          <a:graphicData uri="http://schemas.openxmlformats.org/presentationml/2006/ole">
            <mc:AlternateContent xmlns:mc="http://schemas.openxmlformats.org/markup-compatibility/2006">
              <mc:Choice xmlns:v="urn:schemas-microsoft-com:vml" Requires="v">
                <p:oleObj name="Equation" r:id="rId11" imgW="609480" imgH="253800" progId="Equation.DSMT4">
                  <p:embed/>
                </p:oleObj>
              </mc:Choice>
              <mc:Fallback>
                <p:oleObj name="Equation" r:id="rId11" imgW="609480" imgH="253800" progId="Equation.DSMT4">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19548" y="3482982"/>
                        <a:ext cx="10937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8838" name="Object 6"/>
          <p:cNvGraphicFramePr>
            <a:graphicFrameLocks noChangeAspect="1"/>
          </p:cNvGraphicFramePr>
          <p:nvPr/>
        </p:nvGraphicFramePr>
        <p:xfrm>
          <a:off x="2684463" y="4002108"/>
          <a:ext cx="3775075" cy="960438"/>
        </p:xfrm>
        <a:graphic>
          <a:graphicData uri="http://schemas.openxmlformats.org/presentationml/2006/ole">
            <mc:AlternateContent xmlns:mc="http://schemas.openxmlformats.org/markup-compatibility/2006">
              <mc:Choice xmlns:v="urn:schemas-microsoft-com:vml" Requires="v">
                <p:oleObj name="Equation" r:id="rId13" imgW="2095200" imgH="533160" progId="Equation.DSMT4">
                  <p:embed/>
                </p:oleObj>
              </mc:Choice>
              <mc:Fallback>
                <p:oleObj name="Equation" r:id="rId13" imgW="2095200" imgH="533160" progId="Equation.DSMT4">
                  <p:embed/>
                  <p:pic>
                    <p:nvPicPr>
                      <p:cNvPr id="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84463" y="4002108"/>
                        <a:ext cx="3775075" cy="96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των </a:t>
            </a:r>
            <a:r>
              <a:rPr lang="en-US" dirty="0" err="1"/>
              <a:t>Aitken</a:t>
            </a:r>
            <a:r>
              <a:rPr lang="en-US" dirty="0"/>
              <a:t> </a:t>
            </a:r>
            <a:r>
              <a:rPr lang="el-GR" dirty="0"/>
              <a:t>και </a:t>
            </a:r>
            <a:r>
              <a:rPr lang="en-US" dirty="0" err="1"/>
              <a:t>Steffensen</a:t>
            </a:r>
            <a:endParaRPr lang="el-GR" dirty="0"/>
          </a:p>
        </p:txBody>
      </p:sp>
      <p:sp>
        <p:nvSpPr>
          <p:cNvPr id="3" name="2 - Θέση περιεχομένου"/>
          <p:cNvSpPr>
            <a:spLocks noGrp="1"/>
          </p:cNvSpPr>
          <p:nvPr>
            <p:ph idx="1"/>
          </p:nvPr>
        </p:nvSpPr>
        <p:spPr/>
        <p:txBody>
          <a:bodyPr>
            <a:normAutofit/>
          </a:bodyPr>
          <a:lstStyle/>
          <a:p>
            <a:pPr>
              <a:buNone/>
            </a:pPr>
            <a:r>
              <a:rPr lang="el-GR" sz="2000" b="1" dirty="0"/>
              <a:t>Μέθοδος του </a:t>
            </a:r>
            <a:r>
              <a:rPr lang="en-US" sz="2000" b="1" dirty="0" err="1"/>
              <a:t>Steffensen</a:t>
            </a:r>
            <a:endParaRPr lang="en-US" sz="2000" b="1" dirty="0"/>
          </a:p>
          <a:p>
            <a:r>
              <a:rPr lang="el-GR" sz="2000" b="1" dirty="0"/>
              <a:t>Παρατήρηση</a:t>
            </a:r>
            <a:r>
              <a:rPr lang="el-GR" sz="2000" dirty="0"/>
              <a:t>  Η μέθοδος του </a:t>
            </a:r>
            <a:r>
              <a:rPr lang="en-US" sz="2000" dirty="0" err="1"/>
              <a:t>Steffensen</a:t>
            </a:r>
            <a:r>
              <a:rPr lang="en-US" sz="2000" dirty="0"/>
              <a:t> </a:t>
            </a:r>
            <a:r>
              <a:rPr lang="el-GR" sz="2000" dirty="0"/>
              <a:t>μπορεί, όταν εφαρμοστεί σε μία γραμμικά συγκλίνουσα ακολουθία που δημιουργείται από τη γενική επαναληπτική μέθοδο, να μετατρέψει τη σύγκλισή της σε τετραγωνική, χωρίς να απαιτεί υπολογισμούς των παραγώγων της συνάρτησης</a:t>
            </a:r>
            <a:r>
              <a:rPr lang="en-US" sz="2000" dirty="0"/>
              <a:t> </a:t>
            </a:r>
            <a:endParaRPr lang="el-GR" sz="2000" dirty="0"/>
          </a:p>
          <a:p>
            <a:pPr>
              <a:spcBef>
                <a:spcPts val="2400"/>
              </a:spcBef>
            </a:pPr>
            <a:r>
              <a:rPr lang="el-GR" sz="2000" b="1" dirty="0"/>
              <a:t>Θεώρημα 5.7  [Θεώρημα της σύγκλισης της μεθόδου του </a:t>
            </a:r>
            <a:r>
              <a:rPr lang="en-US" sz="2000" b="1" dirty="0" err="1"/>
              <a:t>Steffensen</a:t>
            </a:r>
            <a:r>
              <a:rPr lang="el-GR" sz="2000" b="1" dirty="0"/>
              <a:t>]</a:t>
            </a:r>
            <a:r>
              <a:rPr lang="en-US" sz="2000" b="1" dirty="0"/>
              <a:t>. </a:t>
            </a:r>
            <a:r>
              <a:rPr lang="el-GR" sz="2000" dirty="0"/>
              <a:t>Υποθέτουμε ότι η εξίσωση </a:t>
            </a:r>
            <a:r>
              <a:rPr lang="en-US" sz="2000" dirty="0"/>
              <a:t>                  </a:t>
            </a:r>
            <a:r>
              <a:rPr lang="el-GR" sz="2000" dirty="0"/>
              <a:t>έχει ένα σταθερό σημείο</a:t>
            </a:r>
            <a:r>
              <a:rPr lang="en-US" sz="2000" dirty="0"/>
              <a:t>      </a:t>
            </a:r>
            <a:r>
              <a:rPr lang="el-GR" sz="2000" dirty="0"/>
              <a:t>για το οποίο ισχύει ότι</a:t>
            </a:r>
            <a:r>
              <a:rPr lang="en-US" sz="2000" dirty="0"/>
              <a:t>                     </a:t>
            </a:r>
            <a:r>
              <a:rPr lang="el-GR" sz="2000" dirty="0"/>
              <a:t>Αν υπάρχει ένας θετικός αριθμός</a:t>
            </a:r>
            <a:r>
              <a:rPr lang="en-US" sz="2000" dirty="0"/>
              <a:t>                     </a:t>
            </a:r>
            <a:r>
              <a:rPr lang="el-GR" sz="2000" dirty="0"/>
              <a:t>για τον οποίο να ισχύει ότι η συνάρτηση</a:t>
            </a:r>
            <a:r>
              <a:rPr lang="en-US" sz="2000" dirty="0"/>
              <a:t>      </a:t>
            </a:r>
            <a:r>
              <a:rPr lang="el-GR" sz="2000" dirty="0"/>
              <a:t>έχει συνεχή παράγωγο τρίτης τάξης στο διάστημα </a:t>
            </a:r>
            <a:r>
              <a:rPr lang="en-US" sz="2000" dirty="0"/>
              <a:t>                          </a:t>
            </a:r>
            <a:r>
              <a:rPr lang="el-GR" sz="2000" dirty="0"/>
              <a:t>(δηλαδή η </a:t>
            </a:r>
            <a:r>
              <a:rPr lang="en-US" sz="2000" dirty="0"/>
              <a:t>     </a:t>
            </a:r>
            <a:r>
              <a:rPr lang="el-GR" sz="2000" dirty="0"/>
              <a:t>να ανήκει στην κλάση των συναρτήσεων </a:t>
            </a:r>
            <a:r>
              <a:rPr lang="en-US" sz="2000" dirty="0"/>
              <a:t>                             </a:t>
            </a:r>
            <a:r>
              <a:rPr lang="el-GR" sz="2000" dirty="0"/>
              <a:t>), τότε η μέθοδος του </a:t>
            </a:r>
            <a:r>
              <a:rPr lang="en-US" sz="2000" dirty="0" err="1"/>
              <a:t>Steffensen</a:t>
            </a:r>
            <a:r>
              <a:rPr lang="en-US" sz="2000" dirty="0"/>
              <a:t> </a:t>
            </a:r>
            <a:r>
              <a:rPr lang="el-GR" sz="2000" dirty="0"/>
              <a:t>συγκλίνει τετραγωνικά για οποιαδήποτε αρχική τιμή</a:t>
            </a:r>
            <a:r>
              <a:rPr lang="en-US" sz="2000" dirty="0"/>
              <a:t> </a:t>
            </a:r>
            <a:endParaRPr lang="el-GR" sz="2000" dirty="0"/>
          </a:p>
        </p:txBody>
      </p:sp>
      <p:graphicFrame>
        <p:nvGraphicFramePr>
          <p:cNvPr id="247809" name="Object 1"/>
          <p:cNvGraphicFramePr>
            <a:graphicFrameLocks noChangeAspect="1"/>
          </p:cNvGraphicFramePr>
          <p:nvPr/>
        </p:nvGraphicFramePr>
        <p:xfrm>
          <a:off x="7675605" y="2805284"/>
          <a:ext cx="269875" cy="269875"/>
        </p:xfrm>
        <a:graphic>
          <a:graphicData uri="http://schemas.openxmlformats.org/presentationml/2006/ole">
            <mc:AlternateContent xmlns:mc="http://schemas.openxmlformats.org/markup-compatibility/2006">
              <mc:Choice xmlns:v="urn:schemas-microsoft-com:vml" Requires="v">
                <p:oleObj name="Equation" r:id="rId3" imgW="164880" imgH="164880" progId="Equation.DSMT4">
                  <p:embed/>
                </p:oleObj>
              </mc:Choice>
              <mc:Fallback>
                <p:oleObj name="Equation" r:id="rId3" imgW="164880" imgH="16488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5605" y="2805284"/>
                        <a:ext cx="269875"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7810" name="Object 2"/>
          <p:cNvGraphicFramePr>
            <a:graphicFrameLocks noChangeAspect="1"/>
          </p:cNvGraphicFramePr>
          <p:nvPr/>
        </p:nvGraphicFramePr>
        <p:xfrm>
          <a:off x="3687234" y="3622854"/>
          <a:ext cx="960438" cy="417512"/>
        </p:xfrm>
        <a:graphic>
          <a:graphicData uri="http://schemas.openxmlformats.org/presentationml/2006/ole">
            <mc:AlternateContent xmlns:mc="http://schemas.openxmlformats.org/markup-compatibility/2006">
              <mc:Choice xmlns:v="urn:schemas-microsoft-com:vml" Requires="v">
                <p:oleObj name="Equation" r:id="rId5" imgW="583920" imgH="253800" progId="Equation.DSMT4">
                  <p:embed/>
                </p:oleObj>
              </mc:Choice>
              <mc:Fallback>
                <p:oleObj name="Equation" r:id="rId5" imgW="583920" imgH="2538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7234" y="3622854"/>
                        <a:ext cx="960438" cy="41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7811" name="Object 3"/>
          <p:cNvGraphicFramePr>
            <a:graphicFrameLocks noChangeAspect="1"/>
          </p:cNvGraphicFramePr>
          <p:nvPr/>
        </p:nvGraphicFramePr>
        <p:xfrm>
          <a:off x="7346988" y="3715812"/>
          <a:ext cx="252413" cy="252413"/>
        </p:xfrm>
        <a:graphic>
          <a:graphicData uri="http://schemas.openxmlformats.org/presentationml/2006/ole">
            <mc:AlternateContent xmlns:mc="http://schemas.openxmlformats.org/markup-compatibility/2006">
              <mc:Choice xmlns:v="urn:schemas-microsoft-com:vml" Requires="v">
                <p:oleObj name="Equation" r:id="rId7" imgW="152280" imgH="152280" progId="Equation.DSMT4">
                  <p:embed/>
                </p:oleObj>
              </mc:Choice>
              <mc:Fallback>
                <p:oleObj name="Equation" r:id="rId7" imgW="152280" imgH="15228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46988" y="3715812"/>
                        <a:ext cx="252413"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7812" name="Object 4"/>
          <p:cNvGraphicFramePr>
            <a:graphicFrameLocks noChangeAspect="1"/>
          </p:cNvGraphicFramePr>
          <p:nvPr/>
        </p:nvGraphicFramePr>
        <p:xfrm>
          <a:off x="2600298" y="3915669"/>
          <a:ext cx="1022350" cy="417513"/>
        </p:xfrm>
        <a:graphic>
          <a:graphicData uri="http://schemas.openxmlformats.org/presentationml/2006/ole">
            <mc:AlternateContent xmlns:mc="http://schemas.openxmlformats.org/markup-compatibility/2006">
              <mc:Choice xmlns:v="urn:schemas-microsoft-com:vml" Requires="v">
                <p:oleObj name="Equation" r:id="rId9" imgW="622080" imgH="253800" progId="Equation.DSMT4">
                  <p:embed/>
                </p:oleObj>
              </mc:Choice>
              <mc:Fallback>
                <p:oleObj name="Equation" r:id="rId9" imgW="622080" imgH="25380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00298" y="3915669"/>
                        <a:ext cx="1022350"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7813" name="Object 5"/>
          <p:cNvGraphicFramePr>
            <a:graphicFrameLocks noChangeAspect="1"/>
          </p:cNvGraphicFramePr>
          <p:nvPr/>
        </p:nvGraphicFramePr>
        <p:xfrm>
          <a:off x="7237449" y="3965406"/>
          <a:ext cx="669925" cy="314325"/>
        </p:xfrm>
        <a:graphic>
          <a:graphicData uri="http://schemas.openxmlformats.org/presentationml/2006/ole">
            <mc:AlternateContent xmlns:mc="http://schemas.openxmlformats.org/markup-compatibility/2006">
              <mc:Choice xmlns:v="urn:schemas-microsoft-com:vml" Requires="v">
                <p:oleObj name="Equation" r:id="rId11" imgW="406080" imgH="190440" progId="Equation.DSMT4">
                  <p:embed/>
                </p:oleObj>
              </mc:Choice>
              <mc:Fallback>
                <p:oleObj name="Equation" r:id="rId11" imgW="406080" imgH="190440" progId="Equation.DSMT4">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37449" y="3965406"/>
                        <a:ext cx="66992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7814" name="Object 6"/>
          <p:cNvGraphicFramePr>
            <a:graphicFrameLocks noChangeAspect="1"/>
          </p:cNvGraphicFramePr>
          <p:nvPr/>
        </p:nvGraphicFramePr>
        <p:xfrm>
          <a:off x="5122520" y="4325244"/>
          <a:ext cx="230188" cy="271463"/>
        </p:xfrm>
        <a:graphic>
          <a:graphicData uri="http://schemas.openxmlformats.org/presentationml/2006/ole">
            <mc:AlternateContent xmlns:mc="http://schemas.openxmlformats.org/markup-compatibility/2006">
              <mc:Choice xmlns:v="urn:schemas-microsoft-com:vml" Requires="v">
                <p:oleObj name="Equation" r:id="rId13" imgW="139680" imgH="164880" progId="Equation.DSMT4">
                  <p:embed/>
                </p:oleObj>
              </mc:Choice>
              <mc:Fallback>
                <p:oleObj name="Equation" r:id="rId13" imgW="139680" imgH="164880" progId="Equation.DSMT4">
                  <p:embed/>
                  <p:pic>
                    <p:nvPicPr>
                      <p:cNvPr id="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22520" y="4325244"/>
                        <a:ext cx="230188"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7815" name="Object 7"/>
          <p:cNvGraphicFramePr>
            <a:graphicFrameLocks noChangeAspect="1"/>
          </p:cNvGraphicFramePr>
          <p:nvPr/>
        </p:nvGraphicFramePr>
        <p:xfrm>
          <a:off x="3038454" y="4524390"/>
          <a:ext cx="1417638" cy="417513"/>
        </p:xfrm>
        <a:graphic>
          <a:graphicData uri="http://schemas.openxmlformats.org/presentationml/2006/ole">
            <mc:AlternateContent xmlns:mc="http://schemas.openxmlformats.org/markup-compatibility/2006">
              <mc:Choice xmlns:v="urn:schemas-microsoft-com:vml" Requires="v">
                <p:oleObj name="Equation" r:id="rId15" imgW="863280" imgH="253800" progId="Equation.DSMT4">
                  <p:embed/>
                </p:oleObj>
              </mc:Choice>
              <mc:Fallback>
                <p:oleObj name="Equation" r:id="rId15" imgW="863280" imgH="253800" progId="Equation.DSMT4">
                  <p:embed/>
                  <p:pic>
                    <p:nvPicPr>
                      <p:cNvPr id="0"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38454" y="4524390"/>
                        <a:ext cx="1417638"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7816" name="Object 8"/>
          <p:cNvGraphicFramePr>
            <a:graphicFrameLocks noChangeAspect="1"/>
          </p:cNvGraphicFramePr>
          <p:nvPr/>
        </p:nvGraphicFramePr>
        <p:xfrm>
          <a:off x="5619767" y="4626700"/>
          <a:ext cx="230188" cy="271463"/>
        </p:xfrm>
        <a:graphic>
          <a:graphicData uri="http://schemas.openxmlformats.org/presentationml/2006/ole">
            <mc:AlternateContent xmlns:mc="http://schemas.openxmlformats.org/markup-compatibility/2006">
              <mc:Choice xmlns:v="urn:schemas-microsoft-com:vml" Requires="v">
                <p:oleObj name="Equation" r:id="rId17" imgW="139680" imgH="164880" progId="Equation.DSMT4">
                  <p:embed/>
                </p:oleObj>
              </mc:Choice>
              <mc:Fallback>
                <p:oleObj name="Equation" r:id="rId17" imgW="139680" imgH="164880" progId="Equation.DSMT4">
                  <p:embed/>
                  <p:pic>
                    <p:nvPicPr>
                      <p:cNvPr id="0" name="Picture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619767" y="4626700"/>
                        <a:ext cx="230188"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7817" name="Object 9"/>
          <p:cNvGraphicFramePr>
            <a:graphicFrameLocks noChangeAspect="1"/>
          </p:cNvGraphicFramePr>
          <p:nvPr/>
        </p:nvGraphicFramePr>
        <p:xfrm>
          <a:off x="2846034" y="4839072"/>
          <a:ext cx="1630362" cy="417513"/>
        </p:xfrm>
        <a:graphic>
          <a:graphicData uri="http://schemas.openxmlformats.org/presentationml/2006/ole">
            <mc:AlternateContent xmlns:mc="http://schemas.openxmlformats.org/markup-compatibility/2006">
              <mc:Choice xmlns:v="urn:schemas-microsoft-com:vml" Requires="v">
                <p:oleObj name="Equation" r:id="rId19" imgW="990360" imgH="253800" progId="Equation.DSMT4">
                  <p:embed/>
                </p:oleObj>
              </mc:Choice>
              <mc:Fallback>
                <p:oleObj name="Equation" r:id="rId19" imgW="990360" imgH="253800" progId="Equation.DSMT4">
                  <p:embed/>
                  <p:pic>
                    <p:nvPicPr>
                      <p:cNvPr id="0" name="Picture 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846034" y="4839072"/>
                        <a:ext cx="1630362"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7818" name="Object 10"/>
          <p:cNvGraphicFramePr>
            <a:graphicFrameLocks noChangeAspect="1"/>
          </p:cNvGraphicFramePr>
          <p:nvPr/>
        </p:nvGraphicFramePr>
        <p:xfrm>
          <a:off x="6361137" y="5142465"/>
          <a:ext cx="1857375" cy="417512"/>
        </p:xfrm>
        <a:graphic>
          <a:graphicData uri="http://schemas.openxmlformats.org/presentationml/2006/ole">
            <mc:AlternateContent xmlns:mc="http://schemas.openxmlformats.org/markup-compatibility/2006">
              <mc:Choice xmlns:v="urn:schemas-microsoft-com:vml" Requires="v">
                <p:oleObj name="Equation" r:id="rId21" imgW="1130040" imgH="253800" progId="Equation.DSMT4">
                  <p:embed/>
                </p:oleObj>
              </mc:Choice>
              <mc:Fallback>
                <p:oleObj name="Equation" r:id="rId21" imgW="1130040" imgH="253800" progId="Equation.DSMT4">
                  <p:embed/>
                  <p:pic>
                    <p:nvPicPr>
                      <p:cNvPr id="0" name="Picture 1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361137" y="5142465"/>
                        <a:ext cx="1857375" cy="41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των </a:t>
            </a:r>
            <a:r>
              <a:rPr lang="en-US" dirty="0" err="1"/>
              <a:t>Aitken</a:t>
            </a:r>
            <a:r>
              <a:rPr lang="en-US" dirty="0"/>
              <a:t> </a:t>
            </a:r>
            <a:r>
              <a:rPr lang="el-GR" dirty="0"/>
              <a:t>και </a:t>
            </a:r>
            <a:r>
              <a:rPr lang="en-US" dirty="0" err="1"/>
              <a:t>Steffensen</a:t>
            </a:r>
            <a:endParaRPr lang="el-GR" dirty="0"/>
          </a:p>
        </p:txBody>
      </p:sp>
      <p:sp>
        <p:nvSpPr>
          <p:cNvPr id="3" name="2 - Θέση περιεχομένου"/>
          <p:cNvSpPr>
            <a:spLocks noGrp="1"/>
          </p:cNvSpPr>
          <p:nvPr>
            <p:ph idx="1"/>
          </p:nvPr>
        </p:nvSpPr>
        <p:spPr/>
        <p:txBody>
          <a:bodyPr>
            <a:normAutofit/>
          </a:bodyPr>
          <a:lstStyle/>
          <a:p>
            <a:pPr>
              <a:buNone/>
            </a:pPr>
            <a:r>
              <a:rPr lang="el-GR" sz="2200" b="1" dirty="0"/>
              <a:t>Αλγόριθμος της μεθόδου του </a:t>
            </a:r>
            <a:r>
              <a:rPr lang="en-US" sz="2200" b="1" dirty="0" err="1"/>
              <a:t>Steffensen</a:t>
            </a:r>
            <a:endParaRPr lang="en-US" sz="2200" b="1" dirty="0"/>
          </a:p>
          <a:p>
            <a:pPr>
              <a:spcBef>
                <a:spcPts val="1800"/>
              </a:spcBef>
              <a:buNone/>
            </a:pPr>
            <a:r>
              <a:rPr lang="en-US" sz="2200" dirty="0"/>
              <a:t>	</a:t>
            </a:r>
            <a:r>
              <a:rPr lang="el-GR" sz="2200" i="1" dirty="0"/>
              <a:t>Είσοδος</a:t>
            </a:r>
          </a:p>
          <a:p>
            <a:pPr lvl="1"/>
            <a:r>
              <a:rPr lang="el-GR" sz="2200" dirty="0"/>
              <a:t>η συνεχής συνάρτηση</a:t>
            </a:r>
            <a:r>
              <a:rPr lang="en-US" sz="2200" dirty="0"/>
              <a:t> </a:t>
            </a:r>
            <a:endParaRPr lang="el-GR" sz="2200" dirty="0"/>
          </a:p>
          <a:p>
            <a:pPr lvl="1"/>
            <a:r>
              <a:rPr lang="el-GR" sz="2200" dirty="0"/>
              <a:t>μία αρχική προσέγγιση </a:t>
            </a:r>
          </a:p>
          <a:p>
            <a:pPr lvl="1"/>
            <a:r>
              <a:rPr lang="el-GR" sz="2200" dirty="0"/>
              <a:t>μία επιθυμητή ακρίβεια αποτελέσματος</a:t>
            </a:r>
          </a:p>
          <a:p>
            <a:pPr lvl="1"/>
            <a:r>
              <a:rPr lang="el-GR" sz="2200" dirty="0"/>
              <a:t>το μέγιστο πλήθος επαναλήψεων </a:t>
            </a:r>
            <a:r>
              <a:rPr lang="el-GR" sz="2200" i="1" dirty="0"/>
              <a:t>ΜΙΤ</a:t>
            </a:r>
            <a:r>
              <a:rPr lang="el-GR" sz="2200" dirty="0"/>
              <a:t>.</a:t>
            </a:r>
          </a:p>
          <a:p>
            <a:pPr>
              <a:spcBef>
                <a:spcPts val="1800"/>
              </a:spcBef>
              <a:buNone/>
            </a:pPr>
            <a:r>
              <a:rPr lang="en-US" sz="2200" i="1" dirty="0"/>
              <a:t>	</a:t>
            </a:r>
            <a:r>
              <a:rPr lang="el-GR" sz="2200" i="1" dirty="0"/>
              <a:t>Έξοδος</a:t>
            </a:r>
          </a:p>
          <a:p>
            <a:pPr lvl="1"/>
            <a:r>
              <a:rPr lang="el-GR" sz="2200" dirty="0"/>
              <a:t>η προσεγγιστική τιμή του σταθερού σημείου</a:t>
            </a:r>
          </a:p>
          <a:p>
            <a:pPr lvl="1"/>
            <a:r>
              <a:rPr lang="el-GR" sz="2200" dirty="0"/>
              <a:t>η συναρτησιακή τιμή </a:t>
            </a:r>
          </a:p>
          <a:p>
            <a:pPr lvl="1"/>
            <a:endParaRPr lang="el-GR" dirty="0"/>
          </a:p>
        </p:txBody>
      </p:sp>
      <p:graphicFrame>
        <p:nvGraphicFramePr>
          <p:cNvPr id="246785" name="Object 1"/>
          <p:cNvGraphicFramePr>
            <a:graphicFrameLocks noChangeAspect="1"/>
          </p:cNvGraphicFramePr>
          <p:nvPr/>
        </p:nvGraphicFramePr>
        <p:xfrm>
          <a:off x="3824288" y="2509838"/>
          <a:ext cx="320675" cy="298450"/>
        </p:xfrm>
        <a:graphic>
          <a:graphicData uri="http://schemas.openxmlformats.org/presentationml/2006/ole">
            <mc:AlternateContent xmlns:mc="http://schemas.openxmlformats.org/markup-compatibility/2006">
              <mc:Choice xmlns:v="urn:schemas-microsoft-com:vml" Requires="v">
                <p:oleObj name="Equation" r:id="rId3" imgW="177480" imgH="164880" progId="Equation.DSMT4">
                  <p:embed/>
                </p:oleObj>
              </mc:Choice>
              <mc:Fallback>
                <p:oleObj name="Equation" r:id="rId3" imgW="177480" imgH="16488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4288" y="2509838"/>
                        <a:ext cx="320675"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6786" name="Object 2"/>
          <p:cNvGraphicFramePr>
            <a:graphicFrameLocks noChangeAspect="1"/>
          </p:cNvGraphicFramePr>
          <p:nvPr/>
        </p:nvGraphicFramePr>
        <p:xfrm>
          <a:off x="3956050" y="2819400"/>
          <a:ext cx="387350" cy="409575"/>
        </p:xfrm>
        <a:graphic>
          <a:graphicData uri="http://schemas.openxmlformats.org/presentationml/2006/ole">
            <mc:AlternateContent xmlns:mc="http://schemas.openxmlformats.org/markup-compatibility/2006">
              <mc:Choice xmlns:v="urn:schemas-microsoft-com:vml" Requires="v">
                <p:oleObj name="Equation" r:id="rId5" imgW="215640" imgH="228600" progId="Equation.DSMT4">
                  <p:embed/>
                </p:oleObj>
              </mc:Choice>
              <mc:Fallback>
                <p:oleObj name="Equation" r:id="rId5" imgW="215640" imgH="2286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6050" y="2819400"/>
                        <a:ext cx="38735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6787" name="Object 3"/>
          <p:cNvGraphicFramePr>
            <a:graphicFrameLocks noChangeAspect="1"/>
          </p:cNvGraphicFramePr>
          <p:nvPr/>
        </p:nvGraphicFramePr>
        <p:xfrm>
          <a:off x="5891213" y="3294063"/>
          <a:ext cx="298450" cy="276225"/>
        </p:xfrm>
        <a:graphic>
          <a:graphicData uri="http://schemas.openxmlformats.org/presentationml/2006/ole">
            <mc:AlternateContent xmlns:mc="http://schemas.openxmlformats.org/markup-compatibility/2006">
              <mc:Choice xmlns:v="urn:schemas-microsoft-com:vml" Requires="v">
                <p:oleObj name="Equation" r:id="rId7" imgW="164880" imgH="152280" progId="Equation.DSMT4">
                  <p:embed/>
                </p:oleObj>
              </mc:Choice>
              <mc:Fallback>
                <p:oleObj name="Equation" r:id="rId7" imgW="164880" imgH="15228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91213" y="3294063"/>
                        <a:ext cx="2984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6788" name="Object 4"/>
          <p:cNvGraphicFramePr>
            <a:graphicFrameLocks noChangeAspect="1"/>
          </p:cNvGraphicFramePr>
          <p:nvPr/>
        </p:nvGraphicFramePr>
        <p:xfrm>
          <a:off x="6411913" y="4578350"/>
          <a:ext cx="407987" cy="409575"/>
        </p:xfrm>
        <a:graphic>
          <a:graphicData uri="http://schemas.openxmlformats.org/presentationml/2006/ole">
            <mc:AlternateContent xmlns:mc="http://schemas.openxmlformats.org/markup-compatibility/2006">
              <mc:Choice xmlns:v="urn:schemas-microsoft-com:vml" Requires="v">
                <p:oleObj name="Equation" r:id="rId9" imgW="228600" imgH="228600" progId="Equation.DSMT4">
                  <p:embed/>
                </p:oleObj>
              </mc:Choice>
              <mc:Fallback>
                <p:oleObj name="Equation" r:id="rId9" imgW="228600" imgH="22860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11913" y="4578350"/>
                        <a:ext cx="407987"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6789" name="Object 5"/>
          <p:cNvGraphicFramePr>
            <a:graphicFrameLocks noChangeAspect="1"/>
          </p:cNvGraphicFramePr>
          <p:nvPr/>
        </p:nvGraphicFramePr>
        <p:xfrm>
          <a:off x="3711574" y="4971189"/>
          <a:ext cx="823913" cy="458788"/>
        </p:xfrm>
        <a:graphic>
          <a:graphicData uri="http://schemas.openxmlformats.org/presentationml/2006/ole">
            <mc:AlternateContent xmlns:mc="http://schemas.openxmlformats.org/markup-compatibility/2006">
              <mc:Choice xmlns:v="urn:schemas-microsoft-com:vml" Requires="v">
                <p:oleObj name="Equation" r:id="rId11" imgW="457200" imgH="253800" progId="Equation.DSMT4">
                  <p:embed/>
                </p:oleObj>
              </mc:Choice>
              <mc:Fallback>
                <p:oleObj name="Equation" r:id="rId11" imgW="457200" imgH="253800" progId="Equation.DSMT4">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11574" y="4971189"/>
                        <a:ext cx="823913"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των </a:t>
            </a:r>
            <a:r>
              <a:rPr lang="en-US" dirty="0" err="1"/>
              <a:t>Aitken</a:t>
            </a:r>
            <a:r>
              <a:rPr lang="en-US" dirty="0"/>
              <a:t> </a:t>
            </a:r>
            <a:r>
              <a:rPr lang="el-GR" dirty="0"/>
              <a:t>και </a:t>
            </a:r>
            <a:r>
              <a:rPr lang="en-US" dirty="0" err="1"/>
              <a:t>Steffensen</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spcBef>
                <a:spcPts val="1800"/>
              </a:spcBef>
              <a:buNone/>
            </a:pPr>
            <a:r>
              <a:rPr lang="el-GR" sz="2200" b="1" dirty="0"/>
              <a:t>Αλγόριθμος της μεθόδου του </a:t>
            </a:r>
            <a:r>
              <a:rPr lang="en-US" sz="2200" b="1" dirty="0" err="1"/>
              <a:t>Steffensen</a:t>
            </a:r>
            <a:endParaRPr lang="el-GR" sz="2200" b="1" dirty="0"/>
          </a:p>
          <a:p>
            <a:pPr>
              <a:spcBef>
                <a:spcPts val="1400"/>
              </a:spcBef>
              <a:buNone/>
            </a:pPr>
            <a:r>
              <a:rPr lang="el-GR" sz="2200" dirty="0"/>
              <a:t>Βήμα 1. Είσοδος</a:t>
            </a:r>
          </a:p>
          <a:p>
            <a:pPr>
              <a:spcBef>
                <a:spcPts val="1600"/>
              </a:spcBef>
              <a:buNone/>
            </a:pPr>
            <a:r>
              <a:rPr lang="el-GR" sz="2200" dirty="0"/>
              <a:t>Βήμα 2. Θέσε               και πήγαινε στο επόμενο βήμα.</a:t>
            </a:r>
          </a:p>
          <a:p>
            <a:pPr>
              <a:spcBef>
                <a:spcPts val="1600"/>
              </a:spcBef>
              <a:buNone/>
            </a:pPr>
            <a:r>
              <a:rPr lang="el-GR" sz="2200" dirty="0"/>
              <a:t>Βήμα 3. Αντικατάστησε το                    και πήγαινε στο επόμενο βήμα.</a:t>
            </a:r>
          </a:p>
          <a:p>
            <a:pPr marL="0" indent="0">
              <a:spcBef>
                <a:spcPts val="1600"/>
              </a:spcBef>
              <a:buNone/>
            </a:pPr>
            <a:r>
              <a:rPr lang="el-GR" sz="2200" dirty="0"/>
              <a:t>Βήμα 4. Αν                   πήγαινε στο Βήμα 6, διαφορετικά θέσε: </a:t>
            </a:r>
          </a:p>
          <a:p>
            <a:pPr marL="0" indent="0">
              <a:spcBef>
                <a:spcPts val="3400"/>
              </a:spcBef>
              <a:buNone/>
            </a:pPr>
            <a:r>
              <a:rPr lang="el-GR" sz="2200" dirty="0"/>
              <a:t>και πήγαινε στο επόμενο βήμα.</a:t>
            </a:r>
          </a:p>
          <a:p>
            <a:pPr marL="0" indent="0">
              <a:spcBef>
                <a:spcPts val="1600"/>
              </a:spcBef>
              <a:buNone/>
            </a:pPr>
            <a:r>
              <a:rPr lang="el-GR" sz="2200" dirty="0"/>
              <a:t>Βήμα 5. Αν                      πήγαινε στο Βήμα 6, διαφορετικά θέσε                και πήγαινε στο Βήμα 3.</a:t>
            </a:r>
          </a:p>
          <a:p>
            <a:pPr>
              <a:spcBef>
                <a:spcPts val="1600"/>
              </a:spcBef>
              <a:buNone/>
            </a:pPr>
            <a:r>
              <a:rPr lang="el-GR" sz="2200" dirty="0"/>
              <a:t>Βήμα 6. Έξοδος </a:t>
            </a:r>
          </a:p>
        </p:txBody>
      </p:sp>
      <p:graphicFrame>
        <p:nvGraphicFramePr>
          <p:cNvPr id="245761" name="Object 1"/>
          <p:cNvGraphicFramePr>
            <a:graphicFrameLocks noChangeAspect="1"/>
          </p:cNvGraphicFramePr>
          <p:nvPr/>
        </p:nvGraphicFramePr>
        <p:xfrm>
          <a:off x="2479677" y="1951899"/>
          <a:ext cx="2238375" cy="457200"/>
        </p:xfrm>
        <a:graphic>
          <a:graphicData uri="http://schemas.openxmlformats.org/presentationml/2006/ole">
            <mc:AlternateContent xmlns:mc="http://schemas.openxmlformats.org/markup-compatibility/2006">
              <mc:Choice xmlns:v="urn:schemas-microsoft-com:vml" Requires="v">
                <p:oleObj name="Equation" r:id="rId3" imgW="1244520" imgH="253800" progId="Equation.DSMT4">
                  <p:embed/>
                </p:oleObj>
              </mc:Choice>
              <mc:Fallback>
                <p:oleObj name="Equation" r:id="rId3" imgW="1244520" imgH="2538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9677" y="1951899"/>
                        <a:ext cx="2238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762" name="Object 2"/>
          <p:cNvGraphicFramePr>
            <a:graphicFrameLocks noChangeAspect="1"/>
          </p:cNvGraphicFramePr>
          <p:nvPr/>
        </p:nvGraphicFramePr>
        <p:xfrm>
          <a:off x="2160566" y="2527464"/>
          <a:ext cx="841375" cy="341312"/>
        </p:xfrm>
        <a:graphic>
          <a:graphicData uri="http://schemas.openxmlformats.org/presentationml/2006/ole">
            <mc:AlternateContent xmlns:mc="http://schemas.openxmlformats.org/markup-compatibility/2006">
              <mc:Choice xmlns:v="urn:schemas-microsoft-com:vml" Requires="v">
                <p:oleObj name="Equation" r:id="rId5" imgW="469800" imgH="190440" progId="Equation.DSMT4">
                  <p:embed/>
                </p:oleObj>
              </mc:Choice>
              <mc:Fallback>
                <p:oleObj name="Equation" r:id="rId5" imgW="469800" imgH="19044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0566" y="2527464"/>
                        <a:ext cx="841375"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763" name="Object 3"/>
          <p:cNvGraphicFramePr>
            <a:graphicFrameLocks noChangeAspect="1"/>
          </p:cNvGraphicFramePr>
          <p:nvPr/>
        </p:nvGraphicFramePr>
        <p:xfrm>
          <a:off x="3609624" y="3063870"/>
          <a:ext cx="1122363" cy="366713"/>
        </p:xfrm>
        <a:graphic>
          <a:graphicData uri="http://schemas.openxmlformats.org/presentationml/2006/ole">
            <mc:AlternateContent xmlns:mc="http://schemas.openxmlformats.org/markup-compatibility/2006">
              <mc:Choice xmlns:v="urn:schemas-microsoft-com:vml" Requires="v">
                <p:oleObj name="Equation" r:id="rId7" imgW="622080" imgH="203040" progId="Equation.DSMT4">
                  <p:embed/>
                </p:oleObj>
              </mc:Choice>
              <mc:Fallback>
                <p:oleObj name="Equation" r:id="rId7" imgW="622080" imgH="20304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09624" y="3063870"/>
                        <a:ext cx="1122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764" name="Object 4"/>
          <p:cNvGraphicFramePr>
            <a:graphicFrameLocks noChangeAspect="1"/>
          </p:cNvGraphicFramePr>
          <p:nvPr/>
        </p:nvGraphicFramePr>
        <p:xfrm>
          <a:off x="1867054" y="3600276"/>
          <a:ext cx="1073150" cy="342900"/>
        </p:xfrm>
        <a:graphic>
          <a:graphicData uri="http://schemas.openxmlformats.org/presentationml/2006/ole">
            <mc:AlternateContent xmlns:mc="http://schemas.openxmlformats.org/markup-compatibility/2006">
              <mc:Choice xmlns:v="urn:schemas-microsoft-com:vml" Requires="v">
                <p:oleObj name="Equation" r:id="rId9" imgW="596880" imgH="190440" progId="Equation.DSMT4">
                  <p:embed/>
                </p:oleObj>
              </mc:Choice>
              <mc:Fallback>
                <p:oleObj name="Equation" r:id="rId9" imgW="596880" imgH="19044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67054" y="3600276"/>
                        <a:ext cx="10731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765" name="Object 5"/>
          <p:cNvGraphicFramePr>
            <a:graphicFrameLocks noChangeAspect="1"/>
          </p:cNvGraphicFramePr>
          <p:nvPr/>
        </p:nvGraphicFramePr>
        <p:xfrm>
          <a:off x="1433513" y="3911613"/>
          <a:ext cx="6276975" cy="503238"/>
        </p:xfrm>
        <a:graphic>
          <a:graphicData uri="http://schemas.openxmlformats.org/presentationml/2006/ole">
            <mc:AlternateContent xmlns:mc="http://schemas.openxmlformats.org/markup-compatibility/2006">
              <mc:Choice xmlns:v="urn:schemas-microsoft-com:vml" Requires="v">
                <p:oleObj name="Equation" r:id="rId11" imgW="3479760" imgH="279360" progId="Equation.DSMT4">
                  <p:embed/>
                </p:oleObj>
              </mc:Choice>
              <mc:Fallback>
                <p:oleObj name="Equation" r:id="rId11" imgW="3479760" imgH="279360" progId="Equation.DSMT4">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33513" y="3911613"/>
                        <a:ext cx="627697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766" name="Object 6"/>
          <p:cNvGraphicFramePr>
            <a:graphicFrameLocks noChangeAspect="1"/>
          </p:cNvGraphicFramePr>
          <p:nvPr/>
        </p:nvGraphicFramePr>
        <p:xfrm>
          <a:off x="1881327" y="4859004"/>
          <a:ext cx="1255713" cy="457200"/>
        </p:xfrm>
        <a:graphic>
          <a:graphicData uri="http://schemas.openxmlformats.org/presentationml/2006/ole">
            <mc:AlternateContent xmlns:mc="http://schemas.openxmlformats.org/markup-compatibility/2006">
              <mc:Choice xmlns:v="urn:schemas-microsoft-com:vml" Requires="v">
                <p:oleObj name="Equation" r:id="rId13" imgW="698400" imgH="253800" progId="Equation.DSMT4">
                  <p:embed/>
                </p:oleObj>
              </mc:Choice>
              <mc:Fallback>
                <p:oleObj name="Equation" r:id="rId13" imgW="698400" imgH="253800" progId="Equation.DSMT4">
                  <p:embed/>
                  <p:pic>
                    <p:nvPicPr>
                      <p:cNvPr id="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81327" y="4859004"/>
                        <a:ext cx="1255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767" name="Object 7"/>
          <p:cNvGraphicFramePr>
            <a:graphicFrameLocks noChangeAspect="1"/>
          </p:cNvGraphicFramePr>
          <p:nvPr/>
        </p:nvGraphicFramePr>
        <p:xfrm>
          <a:off x="7675605" y="4880000"/>
          <a:ext cx="730250" cy="411163"/>
        </p:xfrm>
        <a:graphic>
          <a:graphicData uri="http://schemas.openxmlformats.org/presentationml/2006/ole">
            <mc:AlternateContent xmlns:mc="http://schemas.openxmlformats.org/markup-compatibility/2006">
              <mc:Choice xmlns:v="urn:schemas-microsoft-com:vml" Requires="v">
                <p:oleObj name="Equation" r:id="rId15" imgW="406080" imgH="228600" progId="Equation.DSMT4">
                  <p:embed/>
                </p:oleObj>
              </mc:Choice>
              <mc:Fallback>
                <p:oleObj name="Equation" r:id="rId15" imgW="406080" imgH="228600" progId="Equation.DSMT4">
                  <p:embed/>
                  <p:pic>
                    <p:nvPicPr>
                      <p:cNvPr id="0"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75605" y="4880000"/>
                        <a:ext cx="73025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768" name="Object 8"/>
          <p:cNvGraphicFramePr>
            <a:graphicFrameLocks noChangeAspect="1"/>
          </p:cNvGraphicFramePr>
          <p:nvPr/>
        </p:nvGraphicFramePr>
        <p:xfrm>
          <a:off x="2344707" y="5743254"/>
          <a:ext cx="1622425" cy="457200"/>
        </p:xfrm>
        <a:graphic>
          <a:graphicData uri="http://schemas.openxmlformats.org/presentationml/2006/ole">
            <mc:AlternateContent xmlns:mc="http://schemas.openxmlformats.org/markup-compatibility/2006">
              <mc:Choice xmlns:v="urn:schemas-microsoft-com:vml" Requires="v">
                <p:oleObj name="Equation" r:id="rId17" imgW="901440" imgH="253800" progId="Equation.DSMT4">
                  <p:embed/>
                </p:oleObj>
              </mc:Choice>
              <mc:Fallback>
                <p:oleObj name="Equation" r:id="rId17" imgW="901440" imgH="253800" progId="Equation.DSMT4">
                  <p:embed/>
                  <p:pic>
                    <p:nvPicPr>
                      <p:cNvPr id="0" name="Picture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344707" y="5743254"/>
                        <a:ext cx="1622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των </a:t>
            </a:r>
            <a:r>
              <a:rPr lang="en-US" dirty="0" err="1"/>
              <a:t>Aitken</a:t>
            </a:r>
            <a:r>
              <a:rPr lang="en-US" dirty="0"/>
              <a:t> </a:t>
            </a:r>
            <a:r>
              <a:rPr lang="el-GR" dirty="0"/>
              <a:t>και </a:t>
            </a:r>
            <a:r>
              <a:rPr lang="en-US" dirty="0" err="1"/>
              <a:t>Steffensen</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Μέθοδος του </a:t>
            </a:r>
            <a:r>
              <a:rPr lang="en-US" sz="2200" b="1" dirty="0" err="1"/>
              <a:t>Steffensen</a:t>
            </a:r>
            <a:endParaRPr lang="el-GR" sz="2200" b="1" dirty="0"/>
          </a:p>
          <a:p>
            <a:pPr marL="0" indent="0">
              <a:spcBef>
                <a:spcPts val="1200"/>
              </a:spcBef>
              <a:buNone/>
            </a:pPr>
            <a:r>
              <a:rPr lang="el-GR" sz="2200" b="1" dirty="0"/>
              <a:t>Εφαρμογή</a:t>
            </a:r>
            <a:r>
              <a:rPr lang="el-GR" sz="2200" dirty="0"/>
              <a:t>  Θα εφαρμόσουμε τη μέθοδο του </a:t>
            </a:r>
            <a:r>
              <a:rPr lang="en-US" sz="2200" dirty="0" err="1"/>
              <a:t>Steffensen</a:t>
            </a:r>
            <a:r>
              <a:rPr lang="en-US" sz="2200" dirty="0"/>
              <a:t> </a:t>
            </a:r>
            <a:r>
              <a:rPr lang="el-GR" sz="2200" dirty="0"/>
              <a:t>για την επίλυση της εξίσωσης                            θέτοντας την στη μορφή:</a:t>
            </a:r>
            <a:br>
              <a:rPr lang="el-GR" sz="2200" dirty="0"/>
            </a:br>
            <a:endParaRPr lang="el-GR" sz="2200" dirty="0"/>
          </a:p>
          <a:p>
            <a:pPr>
              <a:buNone/>
            </a:pPr>
            <a:endParaRPr lang="el-GR" sz="2200" dirty="0"/>
          </a:p>
          <a:p>
            <a:pPr>
              <a:buNone/>
            </a:pPr>
            <a:endParaRPr lang="el-GR" sz="2200" dirty="0"/>
          </a:p>
          <a:p>
            <a:pPr marL="0" indent="0">
              <a:buNone/>
            </a:pPr>
            <a:r>
              <a:rPr lang="el-GR" sz="2200" dirty="0"/>
              <a:t>χρησιμοποιώντας αρχική προσέγγιση                   και ακρίβεια υπολογισμών                   Επίσης, θα συγκρίνουμε τα αποτελέσματα της μεθόδου του </a:t>
            </a:r>
            <a:r>
              <a:rPr lang="en-US" sz="2200" dirty="0" err="1"/>
              <a:t>Steffensen</a:t>
            </a:r>
            <a:r>
              <a:rPr lang="en-US" sz="2200" dirty="0"/>
              <a:t> </a:t>
            </a:r>
            <a:r>
              <a:rPr lang="el-GR" sz="2200" dirty="0"/>
              <a:t>με τα αντίστοιχα αποτελέσματα της γενικής μεθόδου.</a:t>
            </a:r>
          </a:p>
        </p:txBody>
      </p:sp>
      <p:graphicFrame>
        <p:nvGraphicFramePr>
          <p:cNvPr id="244737" name="Object 1"/>
          <p:cNvGraphicFramePr>
            <a:graphicFrameLocks noChangeAspect="1"/>
          </p:cNvGraphicFramePr>
          <p:nvPr/>
        </p:nvGraphicFramePr>
        <p:xfrm>
          <a:off x="3146428" y="2250711"/>
          <a:ext cx="1644650" cy="388938"/>
        </p:xfrm>
        <a:graphic>
          <a:graphicData uri="http://schemas.openxmlformats.org/presentationml/2006/ole">
            <mc:AlternateContent xmlns:mc="http://schemas.openxmlformats.org/markup-compatibility/2006">
              <mc:Choice xmlns:v="urn:schemas-microsoft-com:vml" Requires="v">
                <p:oleObj name="Equation" r:id="rId3" imgW="914400" imgH="215640" progId="Equation.DSMT4">
                  <p:embed/>
                </p:oleObj>
              </mc:Choice>
              <mc:Fallback>
                <p:oleObj name="Equation" r:id="rId3" imgW="914400" imgH="21564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6428" y="2250711"/>
                        <a:ext cx="1644650"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4738" name="Object 2"/>
          <p:cNvGraphicFramePr>
            <a:graphicFrameLocks noChangeAspect="1"/>
          </p:cNvGraphicFramePr>
          <p:nvPr/>
        </p:nvGraphicFramePr>
        <p:xfrm>
          <a:off x="3517900" y="2855915"/>
          <a:ext cx="2108200" cy="755650"/>
        </p:xfrm>
        <a:graphic>
          <a:graphicData uri="http://schemas.openxmlformats.org/presentationml/2006/ole">
            <mc:AlternateContent xmlns:mc="http://schemas.openxmlformats.org/markup-compatibility/2006">
              <mc:Choice xmlns:v="urn:schemas-microsoft-com:vml" Requires="v">
                <p:oleObj name="Equation" r:id="rId5" imgW="1168200" imgH="419040" progId="Equation.DSMT4">
                  <p:embed/>
                </p:oleObj>
              </mc:Choice>
              <mc:Fallback>
                <p:oleObj name="Equation" r:id="rId5" imgW="1168200" imgH="41904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17900" y="2855915"/>
                        <a:ext cx="21082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4739" name="Object 3"/>
          <p:cNvGraphicFramePr>
            <a:graphicFrameLocks noChangeAspect="1"/>
          </p:cNvGraphicFramePr>
          <p:nvPr/>
        </p:nvGraphicFramePr>
        <p:xfrm>
          <a:off x="4865706" y="3820065"/>
          <a:ext cx="1093788" cy="409575"/>
        </p:xfrm>
        <a:graphic>
          <a:graphicData uri="http://schemas.openxmlformats.org/presentationml/2006/ole">
            <mc:AlternateContent xmlns:mc="http://schemas.openxmlformats.org/markup-compatibility/2006">
              <mc:Choice xmlns:v="urn:schemas-microsoft-com:vml" Requires="v">
                <p:oleObj name="Equation" r:id="rId7" imgW="609480" imgH="228600" progId="Equation.DSMT4">
                  <p:embed/>
                </p:oleObj>
              </mc:Choice>
              <mc:Fallback>
                <p:oleObj name="Equation" r:id="rId7" imgW="609480" imgH="22860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65706" y="3820065"/>
                        <a:ext cx="1093788"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4740" name="Object 4"/>
          <p:cNvGraphicFramePr>
            <a:graphicFrameLocks noChangeAspect="1"/>
          </p:cNvGraphicFramePr>
          <p:nvPr/>
        </p:nvGraphicFramePr>
        <p:xfrm>
          <a:off x="2192143" y="4120101"/>
          <a:ext cx="1054100" cy="366713"/>
        </p:xfrm>
        <a:graphic>
          <a:graphicData uri="http://schemas.openxmlformats.org/presentationml/2006/ole">
            <mc:AlternateContent xmlns:mc="http://schemas.openxmlformats.org/markup-compatibility/2006">
              <mc:Choice xmlns:v="urn:schemas-microsoft-com:vml" Requires="v">
                <p:oleObj name="Equation" r:id="rId9" imgW="583920" imgH="203040" progId="Equation.DSMT4">
                  <p:embed/>
                </p:oleObj>
              </mc:Choice>
              <mc:Fallback>
                <p:oleObj name="Equation" r:id="rId9" imgW="583920" imgH="20304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92143" y="4120101"/>
                        <a:ext cx="10541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Εισαγωγή</a:t>
            </a:r>
          </a:p>
        </p:txBody>
      </p:sp>
      <p:sp>
        <p:nvSpPr>
          <p:cNvPr id="3" name="2 - Θέση περιεχομένου"/>
          <p:cNvSpPr>
            <a:spLocks noGrp="1"/>
          </p:cNvSpPr>
          <p:nvPr>
            <p:ph idx="1"/>
          </p:nvPr>
        </p:nvSpPr>
        <p:spPr/>
        <p:txBody>
          <a:bodyPr>
            <a:normAutofit/>
          </a:bodyPr>
          <a:lstStyle/>
          <a:p>
            <a:pPr>
              <a:buNone/>
            </a:pPr>
            <a:r>
              <a:rPr lang="el-GR" sz="2200" b="1" dirty="0"/>
              <a:t>	Εφαρμογή</a:t>
            </a:r>
            <a:r>
              <a:rPr lang="el-GR" sz="2200" dirty="0"/>
              <a:t>  Θα δείξουμε ότι ο αριθμός        είναι αλγεβρικός αριθμός βαθμού δύο. </a:t>
            </a:r>
          </a:p>
          <a:p>
            <a:pPr>
              <a:spcBef>
                <a:spcPts val="1200"/>
              </a:spcBef>
              <a:buNone/>
            </a:pPr>
            <a:r>
              <a:rPr lang="el-GR" sz="2200" b="1" dirty="0"/>
              <a:t>	Λύση: </a:t>
            </a:r>
          </a:p>
          <a:p>
            <a:pPr>
              <a:spcBef>
                <a:spcPts val="1200"/>
              </a:spcBef>
            </a:pPr>
            <a:r>
              <a:rPr lang="el-GR" sz="2200" dirty="0"/>
              <a:t>Ο αριθμός        είναι αλγεβρικός αριθμός βαθμού δύο εφόσον αποτελεί λύση της εξίσωσης  </a:t>
            </a:r>
          </a:p>
          <a:p>
            <a:pPr>
              <a:spcBef>
                <a:spcPts val="1200"/>
              </a:spcBef>
            </a:pPr>
            <a:r>
              <a:rPr lang="el-GR" sz="2200" dirty="0"/>
              <a:t>Η εξίσωση αυτή είναι μία </a:t>
            </a:r>
            <a:r>
              <a:rPr lang="el-GR" sz="2200" dirty="0" err="1"/>
              <a:t>πολυωνυμική</a:t>
            </a:r>
            <a:r>
              <a:rPr lang="el-GR" sz="2200" dirty="0"/>
              <a:t> εξίσωση με ακέραιους συντελεστές, η οποία εκφράζει την </a:t>
            </a:r>
            <a:r>
              <a:rPr lang="el-GR" sz="2200" dirty="0" err="1"/>
              <a:t>ελαχιστοτική</a:t>
            </a:r>
            <a:r>
              <a:rPr lang="el-GR" sz="2200" dirty="0"/>
              <a:t> εξίσωση του αριθμού</a:t>
            </a:r>
          </a:p>
          <a:p>
            <a:pPr>
              <a:spcBef>
                <a:spcPts val="1200"/>
              </a:spcBef>
            </a:pPr>
            <a:r>
              <a:rPr lang="el-GR" sz="2200" dirty="0"/>
              <a:t>Αυτό ισχύει διότι, αφού ο αριθμός        είναι άρρητος, δεν μπορεί να αποτελέσει λύση μιας </a:t>
            </a:r>
            <a:r>
              <a:rPr lang="el-GR" sz="2200" dirty="0" err="1"/>
              <a:t>πολυωνυμικής</a:t>
            </a:r>
            <a:r>
              <a:rPr lang="el-GR" sz="2200" dirty="0"/>
              <a:t> εξίσωσης βαθμού ένα της μορφής                        όπου      και       είναι ακέραιοι ή ρητοί αριθμοί. </a:t>
            </a:r>
          </a:p>
        </p:txBody>
      </p:sp>
      <p:graphicFrame>
        <p:nvGraphicFramePr>
          <p:cNvPr id="128001" name="Object 1"/>
          <p:cNvGraphicFramePr>
            <a:graphicFrameLocks noChangeAspect="1"/>
          </p:cNvGraphicFramePr>
          <p:nvPr>
            <p:extLst>
              <p:ext uri="{D42A27DB-BD31-4B8C-83A1-F6EECF244321}">
                <p14:modId xmlns:p14="http://schemas.microsoft.com/office/powerpoint/2010/main" val="784546757"/>
              </p:ext>
            </p:extLst>
          </p:nvPr>
        </p:nvGraphicFramePr>
        <p:xfrm>
          <a:off x="5355889" y="1396977"/>
          <a:ext cx="434975" cy="388938"/>
        </p:xfrm>
        <a:graphic>
          <a:graphicData uri="http://schemas.openxmlformats.org/presentationml/2006/ole">
            <mc:AlternateContent xmlns:mc="http://schemas.openxmlformats.org/markup-compatibility/2006">
              <mc:Choice xmlns:v="urn:schemas-microsoft-com:vml" Requires="v">
                <p:oleObj name="Equation" r:id="rId3" imgW="241200" imgH="215640" progId="Equation.DSMT4">
                  <p:embed/>
                </p:oleObj>
              </mc:Choice>
              <mc:Fallback>
                <p:oleObj name="Equation" r:id="rId3" imgW="241200" imgH="21564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5889" y="1396977"/>
                        <a:ext cx="434975"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8002" name="Object 2"/>
          <p:cNvGraphicFramePr>
            <a:graphicFrameLocks noChangeAspect="1"/>
          </p:cNvGraphicFramePr>
          <p:nvPr/>
        </p:nvGraphicFramePr>
        <p:xfrm>
          <a:off x="2103586" y="2708799"/>
          <a:ext cx="434975" cy="388938"/>
        </p:xfrm>
        <a:graphic>
          <a:graphicData uri="http://schemas.openxmlformats.org/presentationml/2006/ole">
            <mc:AlternateContent xmlns:mc="http://schemas.openxmlformats.org/markup-compatibility/2006">
              <mc:Choice xmlns:v="urn:schemas-microsoft-com:vml" Requires="v">
                <p:oleObj name="Equation" r:id="rId5" imgW="241200" imgH="215640" progId="Equation.DSMT4">
                  <p:embed/>
                </p:oleObj>
              </mc:Choice>
              <mc:Fallback>
                <p:oleObj name="Equation" r:id="rId5" imgW="241200" imgH="2156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3586" y="2708799"/>
                        <a:ext cx="434975"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8003" name="Object 3"/>
          <p:cNvGraphicFramePr>
            <a:graphicFrameLocks noChangeAspect="1"/>
          </p:cNvGraphicFramePr>
          <p:nvPr/>
        </p:nvGraphicFramePr>
        <p:xfrm>
          <a:off x="4179000" y="3075159"/>
          <a:ext cx="1195388" cy="368300"/>
        </p:xfrm>
        <a:graphic>
          <a:graphicData uri="http://schemas.openxmlformats.org/presentationml/2006/ole">
            <mc:AlternateContent xmlns:mc="http://schemas.openxmlformats.org/markup-compatibility/2006">
              <mc:Choice xmlns:v="urn:schemas-microsoft-com:vml" Requires="v">
                <p:oleObj name="Equation" r:id="rId6" imgW="660240" imgH="203040" progId="Equation.DSMT4">
                  <p:embed/>
                </p:oleObj>
              </mc:Choice>
              <mc:Fallback>
                <p:oleObj name="Equation" r:id="rId6" imgW="660240" imgH="20304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9000" y="3075159"/>
                        <a:ext cx="1195388"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8004" name="Object 4"/>
          <p:cNvGraphicFramePr>
            <a:graphicFrameLocks noChangeAspect="1"/>
          </p:cNvGraphicFramePr>
          <p:nvPr/>
        </p:nvGraphicFramePr>
        <p:xfrm>
          <a:off x="1900208" y="4218351"/>
          <a:ext cx="481012" cy="388937"/>
        </p:xfrm>
        <a:graphic>
          <a:graphicData uri="http://schemas.openxmlformats.org/presentationml/2006/ole">
            <mc:AlternateContent xmlns:mc="http://schemas.openxmlformats.org/markup-compatibility/2006">
              <mc:Choice xmlns:v="urn:schemas-microsoft-com:vml" Requires="v">
                <p:oleObj name="Equation" r:id="rId8" imgW="266400" imgH="215640" progId="Equation.DSMT4">
                  <p:embed/>
                </p:oleObj>
              </mc:Choice>
              <mc:Fallback>
                <p:oleObj name="Equation" r:id="rId8" imgW="266400" imgH="21564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0208" y="4218351"/>
                        <a:ext cx="481012" cy="38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8006" name="Object 6"/>
          <p:cNvGraphicFramePr>
            <a:graphicFrameLocks noChangeAspect="1"/>
          </p:cNvGraphicFramePr>
          <p:nvPr/>
        </p:nvGraphicFramePr>
        <p:xfrm>
          <a:off x="4830772" y="4704309"/>
          <a:ext cx="434975" cy="388937"/>
        </p:xfrm>
        <a:graphic>
          <a:graphicData uri="http://schemas.openxmlformats.org/presentationml/2006/ole">
            <mc:AlternateContent xmlns:mc="http://schemas.openxmlformats.org/markup-compatibility/2006">
              <mc:Choice xmlns:v="urn:schemas-microsoft-com:vml" Requires="v">
                <p:oleObj name="Equation" r:id="rId10" imgW="241200" imgH="215640" progId="Equation.DSMT4">
                  <p:embed/>
                </p:oleObj>
              </mc:Choice>
              <mc:Fallback>
                <p:oleObj name="Equation" r:id="rId10" imgW="241200" imgH="215640" progId="Equation.DSMT4">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0772" y="4704309"/>
                        <a:ext cx="434975" cy="38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8007" name="Object 7"/>
          <p:cNvGraphicFramePr>
            <a:graphicFrameLocks noChangeAspect="1"/>
          </p:cNvGraphicFramePr>
          <p:nvPr/>
        </p:nvGraphicFramePr>
        <p:xfrm>
          <a:off x="1854535" y="5411991"/>
          <a:ext cx="1389062" cy="409575"/>
        </p:xfrm>
        <a:graphic>
          <a:graphicData uri="http://schemas.openxmlformats.org/presentationml/2006/ole">
            <mc:AlternateContent xmlns:mc="http://schemas.openxmlformats.org/markup-compatibility/2006">
              <mc:Choice xmlns:v="urn:schemas-microsoft-com:vml" Requires="v">
                <p:oleObj name="Equation" r:id="rId11" imgW="774360" imgH="228600" progId="Equation.DSMT4">
                  <p:embed/>
                </p:oleObj>
              </mc:Choice>
              <mc:Fallback>
                <p:oleObj name="Equation" r:id="rId11" imgW="774360" imgH="22860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54535" y="5411991"/>
                        <a:ext cx="1389062"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8008" name="Object 8"/>
          <p:cNvGraphicFramePr>
            <a:graphicFrameLocks noChangeAspect="1"/>
          </p:cNvGraphicFramePr>
          <p:nvPr/>
        </p:nvGraphicFramePr>
        <p:xfrm>
          <a:off x="3956398" y="5406705"/>
          <a:ext cx="273050" cy="409575"/>
        </p:xfrm>
        <a:graphic>
          <a:graphicData uri="http://schemas.openxmlformats.org/presentationml/2006/ole">
            <mc:AlternateContent xmlns:mc="http://schemas.openxmlformats.org/markup-compatibility/2006">
              <mc:Choice xmlns:v="urn:schemas-microsoft-com:vml" Requires="v">
                <p:oleObj name="Equation" r:id="rId13" imgW="152280" imgH="228600" progId="Equation.DSMT4">
                  <p:embed/>
                </p:oleObj>
              </mc:Choice>
              <mc:Fallback>
                <p:oleObj name="Equation" r:id="rId13" imgW="152280" imgH="22860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56398" y="5406705"/>
                        <a:ext cx="27305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8009" name="Object 9"/>
          <p:cNvGraphicFramePr>
            <a:graphicFrameLocks noChangeAspect="1"/>
          </p:cNvGraphicFramePr>
          <p:nvPr/>
        </p:nvGraphicFramePr>
        <p:xfrm>
          <a:off x="4706238" y="5404059"/>
          <a:ext cx="295275" cy="409575"/>
        </p:xfrm>
        <a:graphic>
          <a:graphicData uri="http://schemas.openxmlformats.org/presentationml/2006/ole">
            <mc:AlternateContent xmlns:mc="http://schemas.openxmlformats.org/markup-compatibility/2006">
              <mc:Choice xmlns:v="urn:schemas-microsoft-com:vml" Requires="v">
                <p:oleObj name="Equation" r:id="rId15" imgW="164880" imgH="228600" progId="Equation.DSMT4">
                  <p:embed/>
                </p:oleObj>
              </mc:Choice>
              <mc:Fallback>
                <p:oleObj name="Equation" r:id="rId15" imgW="164880" imgH="22860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06238" y="5404059"/>
                        <a:ext cx="2952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των </a:t>
            </a:r>
            <a:r>
              <a:rPr lang="en-US" dirty="0" err="1"/>
              <a:t>Aitken</a:t>
            </a:r>
            <a:r>
              <a:rPr lang="en-US" dirty="0"/>
              <a:t> </a:t>
            </a:r>
            <a:r>
              <a:rPr lang="el-GR" dirty="0"/>
              <a:t>και </a:t>
            </a:r>
            <a:r>
              <a:rPr lang="en-US" dirty="0" err="1"/>
              <a:t>Steffensen</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Μέθοδος του </a:t>
            </a:r>
            <a:r>
              <a:rPr lang="en-US" sz="2200" b="1" dirty="0" err="1"/>
              <a:t>Steffensen</a:t>
            </a:r>
            <a:endParaRPr lang="el-GR" sz="2200" dirty="0"/>
          </a:p>
          <a:p>
            <a:pPr marL="0" indent="0">
              <a:buNone/>
            </a:pPr>
            <a:r>
              <a:rPr lang="el-GR" sz="2200" b="1" dirty="0"/>
              <a:t>Λύση: </a:t>
            </a:r>
            <a:r>
              <a:rPr lang="el-GR" sz="2200" dirty="0"/>
              <a:t>Για να εφαρμόσουμε τη μέθοδο του </a:t>
            </a:r>
            <a:r>
              <a:rPr lang="en-US" sz="2200" dirty="0" err="1"/>
              <a:t>Steffensen</a:t>
            </a:r>
            <a:r>
              <a:rPr lang="en-US" sz="2200" dirty="0"/>
              <a:t>, </a:t>
            </a:r>
            <a:r>
              <a:rPr lang="el-GR" sz="2200" dirty="0"/>
              <a:t>χρειαζόμαστε τρεις τιμές. Έτσι, έχοντας στη διάθεσή μας την τιμή</a:t>
            </a:r>
            <a:r>
              <a:rPr lang="en-US" sz="2200" dirty="0"/>
              <a:t> 	   </a:t>
            </a:r>
            <a:r>
              <a:rPr lang="el-GR" sz="2200" dirty="0"/>
              <a:t>    βρίσκουμε με τη γενική επαναληπτική μέθοδο τις παρακάτω τιμές:</a:t>
            </a:r>
            <a:endParaRPr lang="en-US" sz="2200" dirty="0"/>
          </a:p>
          <a:p>
            <a:pPr>
              <a:buNone/>
            </a:pPr>
            <a:endParaRPr lang="en-US" sz="2200" dirty="0"/>
          </a:p>
          <a:p>
            <a:endParaRPr lang="en-US" sz="2200" dirty="0"/>
          </a:p>
          <a:p>
            <a:pPr>
              <a:buNone/>
            </a:pPr>
            <a:r>
              <a:rPr lang="el-GR" sz="2200" dirty="0"/>
              <a:t>	</a:t>
            </a:r>
          </a:p>
          <a:p>
            <a:pPr marL="0" indent="0">
              <a:buNone/>
            </a:pPr>
            <a:r>
              <a:rPr lang="el-GR" sz="2200" dirty="0"/>
              <a:t>Με αυτές τις προσεγγιστικές τιμές από τον τύπο (2) παίρνουμε την τιμή      ως εξής:</a:t>
            </a:r>
          </a:p>
        </p:txBody>
      </p:sp>
      <p:graphicFrame>
        <p:nvGraphicFramePr>
          <p:cNvPr id="257025" name="Object 1"/>
          <p:cNvGraphicFramePr>
            <a:graphicFrameLocks noChangeAspect="1"/>
          </p:cNvGraphicFramePr>
          <p:nvPr/>
        </p:nvGraphicFramePr>
        <p:xfrm>
          <a:off x="6434163" y="2187558"/>
          <a:ext cx="1093788" cy="409575"/>
        </p:xfrm>
        <a:graphic>
          <a:graphicData uri="http://schemas.openxmlformats.org/presentationml/2006/ole">
            <mc:AlternateContent xmlns:mc="http://schemas.openxmlformats.org/markup-compatibility/2006">
              <mc:Choice xmlns:v="urn:schemas-microsoft-com:vml" Requires="v">
                <p:oleObj name="Equation" r:id="rId3" imgW="609480" imgH="228600" progId="Equation.DSMT4">
                  <p:embed/>
                </p:oleObj>
              </mc:Choice>
              <mc:Fallback>
                <p:oleObj name="Equation" r:id="rId3" imgW="609480" imgH="2286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4163" y="2187558"/>
                        <a:ext cx="1093788"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7026" name="Object 2"/>
          <p:cNvGraphicFramePr>
            <a:graphicFrameLocks noChangeAspect="1"/>
          </p:cNvGraphicFramePr>
          <p:nvPr>
            <p:extLst>
              <p:ext uri="{D42A27DB-BD31-4B8C-83A1-F6EECF244321}">
                <p14:modId xmlns:p14="http://schemas.microsoft.com/office/powerpoint/2010/main" val="4016821185"/>
              </p:ext>
            </p:extLst>
          </p:nvPr>
        </p:nvGraphicFramePr>
        <p:xfrm>
          <a:off x="2927350" y="3063870"/>
          <a:ext cx="3289300" cy="912813"/>
        </p:xfrm>
        <a:graphic>
          <a:graphicData uri="http://schemas.openxmlformats.org/presentationml/2006/ole">
            <mc:AlternateContent xmlns:mc="http://schemas.openxmlformats.org/markup-compatibility/2006">
              <mc:Choice xmlns:v="urn:schemas-microsoft-com:vml" Requires="v">
                <p:oleObj name="Equation" r:id="rId5" imgW="1828800" imgH="507960" progId="Equation.DSMT4">
                  <p:embed/>
                </p:oleObj>
              </mc:Choice>
              <mc:Fallback>
                <p:oleObj name="Equation" r:id="rId5" imgW="1828800" imgH="507960" progId="Equation.DSMT4">
                  <p:embed/>
                  <p:pic>
                    <p:nvPicPr>
                      <p:cNvPr id="0" name="Picture 2"/>
                      <p:cNvPicPr>
                        <a:picLocks noChangeAspect="1" noChangeArrowheads="1"/>
                      </p:cNvPicPr>
                      <p:nvPr/>
                    </p:nvPicPr>
                    <p:blipFill>
                      <a:blip r:embed="rId6"/>
                      <a:srcRect/>
                      <a:stretch>
                        <a:fillRect/>
                      </a:stretch>
                    </p:blipFill>
                    <p:spPr bwMode="auto">
                      <a:xfrm>
                        <a:off x="2927350" y="3063870"/>
                        <a:ext cx="3289300" cy="91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7027" name="Object 3"/>
          <p:cNvGraphicFramePr>
            <a:graphicFrameLocks noChangeAspect="1"/>
          </p:cNvGraphicFramePr>
          <p:nvPr/>
        </p:nvGraphicFramePr>
        <p:xfrm>
          <a:off x="2316956" y="4946683"/>
          <a:ext cx="4510088" cy="892175"/>
        </p:xfrm>
        <a:graphic>
          <a:graphicData uri="http://schemas.openxmlformats.org/presentationml/2006/ole">
            <mc:AlternateContent xmlns:mc="http://schemas.openxmlformats.org/markup-compatibility/2006">
              <mc:Choice xmlns:v="urn:schemas-microsoft-com:vml" Requires="v">
                <p:oleObj name="Equation" r:id="rId7" imgW="2501640" imgH="495000" progId="Equation.DSMT4">
                  <p:embed/>
                </p:oleObj>
              </mc:Choice>
              <mc:Fallback>
                <p:oleObj name="Equation" r:id="rId7" imgW="2501640" imgH="49500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16956" y="4946683"/>
                        <a:ext cx="4510088"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7028" name="Object 4"/>
          <p:cNvGraphicFramePr>
            <a:graphicFrameLocks noChangeAspect="1"/>
          </p:cNvGraphicFramePr>
          <p:nvPr/>
        </p:nvGraphicFramePr>
        <p:xfrm>
          <a:off x="1103265" y="4462653"/>
          <a:ext cx="295275" cy="409575"/>
        </p:xfrm>
        <a:graphic>
          <a:graphicData uri="http://schemas.openxmlformats.org/presentationml/2006/ole">
            <mc:AlternateContent xmlns:mc="http://schemas.openxmlformats.org/markup-compatibility/2006">
              <mc:Choice xmlns:v="urn:schemas-microsoft-com:vml" Requires="v">
                <p:oleObj name="Equation" r:id="rId9" imgW="164880" imgH="228600" progId="Equation.DSMT4">
                  <p:embed/>
                </p:oleObj>
              </mc:Choice>
              <mc:Fallback>
                <p:oleObj name="Equation" r:id="rId9" imgW="164880" imgH="22860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03265" y="4462653"/>
                        <a:ext cx="2952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των </a:t>
            </a:r>
            <a:r>
              <a:rPr lang="en-US" dirty="0" err="1"/>
              <a:t>Aitken</a:t>
            </a:r>
            <a:r>
              <a:rPr lang="en-US" dirty="0"/>
              <a:t> </a:t>
            </a:r>
            <a:r>
              <a:rPr lang="el-GR" dirty="0"/>
              <a:t>και </a:t>
            </a:r>
            <a:r>
              <a:rPr lang="en-US" dirty="0" err="1"/>
              <a:t>Steffensen</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Μέθοδος του </a:t>
            </a:r>
            <a:r>
              <a:rPr lang="en-US" sz="2200" b="1" dirty="0" err="1"/>
              <a:t>Steffensen</a:t>
            </a:r>
            <a:endParaRPr lang="el-GR" sz="2200" dirty="0"/>
          </a:p>
          <a:p>
            <a:pPr marL="0" indent="0">
              <a:buNone/>
            </a:pPr>
            <a:r>
              <a:rPr lang="el-GR" sz="2200" b="1" dirty="0"/>
              <a:t>συνέχεια λύσης: </a:t>
            </a:r>
            <a:r>
              <a:rPr lang="el-GR" sz="2200" dirty="0"/>
              <a:t>Ακολούθως με τη γενική επαναληπτική μέθοδο βρίσκουμε τις παρακάτω τιμές:</a:t>
            </a:r>
          </a:p>
          <a:p>
            <a:pPr marL="0" indent="0">
              <a:buNone/>
            </a:pPr>
            <a:endParaRPr lang="el-GR" sz="2200" b="1" dirty="0"/>
          </a:p>
          <a:p>
            <a:pPr marL="0" indent="0">
              <a:buNone/>
            </a:pPr>
            <a:endParaRPr lang="el-GR" sz="2200" b="1" dirty="0"/>
          </a:p>
          <a:p>
            <a:pPr marL="0" indent="0">
              <a:spcBef>
                <a:spcPts val="3000"/>
              </a:spcBef>
              <a:buNone/>
            </a:pPr>
            <a:r>
              <a:rPr lang="el-GR" sz="2200" dirty="0"/>
              <a:t>Με αυτές τις προσεγγιστικές τιμές από τον τύπο (2) παίρνουμε την τιμή       ως εξής:</a:t>
            </a:r>
          </a:p>
          <a:p>
            <a:pPr>
              <a:buNone/>
            </a:pPr>
            <a:endParaRPr lang="el-GR" sz="2200" dirty="0"/>
          </a:p>
          <a:p>
            <a:pPr marL="0" indent="0">
              <a:spcBef>
                <a:spcPts val="4800"/>
              </a:spcBef>
              <a:buNone/>
            </a:pPr>
            <a:r>
              <a:rPr lang="el-GR" sz="2200" dirty="0"/>
              <a:t>Συνεχίζοντας την παραπάνω διαδικασία παίρνουμε τα αποτελέσματα στον επόμενο πίνακα.</a:t>
            </a:r>
          </a:p>
        </p:txBody>
      </p:sp>
      <p:graphicFrame>
        <p:nvGraphicFramePr>
          <p:cNvPr id="258050" name="Object 2"/>
          <p:cNvGraphicFramePr>
            <a:graphicFrameLocks noChangeAspect="1"/>
          </p:cNvGraphicFramePr>
          <p:nvPr/>
        </p:nvGraphicFramePr>
        <p:xfrm>
          <a:off x="2914650" y="2698740"/>
          <a:ext cx="3314700" cy="914400"/>
        </p:xfrm>
        <a:graphic>
          <a:graphicData uri="http://schemas.openxmlformats.org/presentationml/2006/ole">
            <mc:AlternateContent xmlns:mc="http://schemas.openxmlformats.org/markup-compatibility/2006">
              <mc:Choice xmlns:v="urn:schemas-microsoft-com:vml" Requires="v">
                <p:oleObj name="Equation" r:id="rId3" imgW="1841400" imgH="507960" progId="Equation.DSMT4">
                  <p:embed/>
                </p:oleObj>
              </mc:Choice>
              <mc:Fallback>
                <p:oleObj name="Equation" r:id="rId3" imgW="1841400" imgH="5079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4650" y="2698740"/>
                        <a:ext cx="3314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8051" name="Object 3"/>
          <p:cNvGraphicFramePr>
            <a:graphicFrameLocks noChangeAspect="1"/>
          </p:cNvGraphicFramePr>
          <p:nvPr/>
        </p:nvGraphicFramePr>
        <p:xfrm>
          <a:off x="2316956" y="4435501"/>
          <a:ext cx="4510088" cy="892175"/>
        </p:xfrm>
        <a:graphic>
          <a:graphicData uri="http://schemas.openxmlformats.org/presentationml/2006/ole">
            <mc:AlternateContent xmlns:mc="http://schemas.openxmlformats.org/markup-compatibility/2006">
              <mc:Choice xmlns:v="urn:schemas-microsoft-com:vml" Requires="v">
                <p:oleObj name="Equation" r:id="rId5" imgW="2501640" imgH="495000" progId="Equation.DSMT4">
                  <p:embed/>
                </p:oleObj>
              </mc:Choice>
              <mc:Fallback>
                <p:oleObj name="Equation" r:id="rId5" imgW="2501640" imgH="4950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16956" y="4435501"/>
                        <a:ext cx="4510088"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8052" name="Object 4"/>
          <p:cNvGraphicFramePr>
            <a:graphicFrameLocks noChangeAspect="1"/>
          </p:cNvGraphicFramePr>
          <p:nvPr/>
        </p:nvGraphicFramePr>
        <p:xfrm>
          <a:off x="1125843" y="4049721"/>
          <a:ext cx="295275" cy="409575"/>
        </p:xfrm>
        <a:graphic>
          <a:graphicData uri="http://schemas.openxmlformats.org/presentationml/2006/ole">
            <mc:AlternateContent xmlns:mc="http://schemas.openxmlformats.org/markup-compatibility/2006">
              <mc:Choice xmlns:v="urn:schemas-microsoft-com:vml" Requires="v">
                <p:oleObj name="Equation" r:id="rId7" imgW="164880" imgH="228600" progId="Equation.DSMT4">
                  <p:embed/>
                </p:oleObj>
              </mc:Choice>
              <mc:Fallback>
                <p:oleObj name="Equation" r:id="rId7" imgW="164880" imgH="2286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5843" y="4049721"/>
                        <a:ext cx="2952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9074" name="Object 2"/>
          <p:cNvGraphicFramePr>
            <a:graphicFrameLocks noChangeAspect="1"/>
          </p:cNvGraphicFramePr>
          <p:nvPr>
            <p:extLst>
              <p:ext uri="{D42A27DB-BD31-4B8C-83A1-F6EECF244321}">
                <p14:modId xmlns:p14="http://schemas.microsoft.com/office/powerpoint/2010/main" val="3055706818"/>
              </p:ext>
            </p:extLst>
          </p:nvPr>
        </p:nvGraphicFramePr>
        <p:xfrm>
          <a:off x="1583668" y="0"/>
          <a:ext cx="6009444" cy="6137733"/>
        </p:xfrm>
        <a:graphic>
          <a:graphicData uri="http://schemas.openxmlformats.org/presentationml/2006/ole">
            <mc:AlternateContent xmlns:mc="http://schemas.openxmlformats.org/markup-compatibility/2006">
              <mc:Choice xmlns:v="urn:schemas-microsoft-com:vml" Requires="v">
                <p:oleObj name="Equation" r:id="rId3" imgW="4724280" imgH="4825800" progId="Equation.DSMT4">
                  <p:embed/>
                </p:oleObj>
              </mc:Choice>
              <mc:Fallback>
                <p:oleObj name="Equation" r:id="rId3" imgW="4724280" imgH="4825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3668" y="0"/>
                        <a:ext cx="6009444" cy="6137733"/>
                      </a:xfrm>
                      <a:prstGeom prst="rect">
                        <a:avLst/>
                      </a:prstGeom>
                      <a:solidFill>
                        <a:schemeClr val="bg1"/>
                      </a:solidFill>
                      <a:ln>
                        <a:noFill/>
                      </a:ln>
                      <a:effectLst/>
                    </p:spPr>
                  </p:pic>
                </p:oleObj>
              </mc:Fallback>
            </mc:AlternateContent>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των </a:t>
            </a:r>
            <a:r>
              <a:rPr lang="en-US" dirty="0" err="1"/>
              <a:t>Aitken</a:t>
            </a:r>
            <a:r>
              <a:rPr lang="en-US" dirty="0"/>
              <a:t> </a:t>
            </a:r>
            <a:r>
              <a:rPr lang="el-GR" dirty="0"/>
              <a:t>και </a:t>
            </a:r>
            <a:r>
              <a:rPr lang="en-US" dirty="0" err="1"/>
              <a:t>Steffensen</a:t>
            </a:r>
            <a:endParaRPr lang="el-GR" dirty="0"/>
          </a:p>
        </p:txBody>
      </p:sp>
      <p:sp>
        <p:nvSpPr>
          <p:cNvPr id="3" name="2 - Θέση περιεχομένου"/>
          <p:cNvSpPr>
            <a:spLocks noGrp="1"/>
          </p:cNvSpPr>
          <p:nvPr>
            <p:ph idx="1"/>
          </p:nvPr>
        </p:nvSpPr>
        <p:spPr>
          <a:xfrm>
            <a:off x="457200" y="1420784"/>
            <a:ext cx="8229600" cy="4748400"/>
          </a:xfrm>
        </p:spPr>
        <p:txBody>
          <a:bodyPr>
            <a:normAutofit lnSpcReduction="10000"/>
          </a:bodyPr>
          <a:lstStyle/>
          <a:p>
            <a:r>
              <a:rPr lang="el-GR" sz="2200" dirty="0"/>
              <a:t>Στον ίδιο πίνακα παρουσιάζονται και τα αντίστοιχα αποτελέσματα που πήραμε εφαρμόζοντας τη γενική επαναληπτική μέθοδο για τη συνάρτηση </a:t>
            </a:r>
          </a:p>
          <a:p>
            <a:pPr>
              <a:buNone/>
            </a:pPr>
            <a:r>
              <a:rPr lang="el-GR" sz="2200" dirty="0"/>
              <a:t>	</a:t>
            </a:r>
          </a:p>
          <a:p>
            <a:pPr>
              <a:buNone/>
            </a:pPr>
            <a:r>
              <a:rPr lang="el-GR" sz="2200" dirty="0"/>
              <a:t>	</a:t>
            </a:r>
          </a:p>
          <a:p>
            <a:pPr>
              <a:spcBef>
                <a:spcPts val="2400"/>
              </a:spcBef>
              <a:buNone/>
            </a:pPr>
            <a:r>
              <a:rPr lang="el-GR" sz="2200" dirty="0"/>
              <a:t>	 χρησιμοποιώντας αρχική προσέγγιση</a:t>
            </a:r>
          </a:p>
          <a:p>
            <a:pPr>
              <a:spcBef>
                <a:spcPts val="1800"/>
              </a:spcBef>
              <a:buNone/>
            </a:pPr>
            <a:r>
              <a:rPr lang="el-GR" sz="2200" dirty="0"/>
              <a:t>	</a:t>
            </a:r>
            <a:r>
              <a:rPr lang="el-GR" sz="2200" b="1" dirty="0"/>
              <a:t>Παρατηρήσεις</a:t>
            </a:r>
          </a:p>
          <a:p>
            <a:pPr>
              <a:spcBef>
                <a:spcPts val="600"/>
              </a:spcBef>
            </a:pPr>
            <a:r>
              <a:rPr lang="el-GR" sz="2200" dirty="0"/>
              <a:t>Η γενική επαναληπτική μέθοδος συγκλίνει ύστερα από 19 επαναλήψεις στην προσεγγιστική τιμή                                       του σταθερού σημείου </a:t>
            </a:r>
          </a:p>
          <a:p>
            <a:pPr>
              <a:spcBef>
                <a:spcPts val="1800"/>
              </a:spcBef>
            </a:pPr>
            <a:r>
              <a:rPr lang="el-GR" sz="2200" dirty="0"/>
              <a:t>Η μέθοδος του </a:t>
            </a:r>
            <a:r>
              <a:rPr lang="en-US" sz="2200" dirty="0" err="1"/>
              <a:t>Steffensen</a:t>
            </a:r>
            <a:r>
              <a:rPr lang="en-US" sz="2200" dirty="0"/>
              <a:t> </a:t>
            </a:r>
            <a:r>
              <a:rPr lang="el-GR" sz="2200" dirty="0"/>
              <a:t>απαιτεί 12 επαναλήψεις για τον υπολογισμό της ίδιας προσεγγιστικής τιμής.</a:t>
            </a:r>
          </a:p>
        </p:txBody>
      </p:sp>
      <p:graphicFrame>
        <p:nvGraphicFramePr>
          <p:cNvPr id="256001" name="Object 1"/>
          <p:cNvGraphicFramePr>
            <a:graphicFrameLocks noChangeAspect="1"/>
          </p:cNvGraphicFramePr>
          <p:nvPr/>
        </p:nvGraphicFramePr>
        <p:xfrm>
          <a:off x="3312319" y="2490785"/>
          <a:ext cx="2519362" cy="755650"/>
        </p:xfrm>
        <a:graphic>
          <a:graphicData uri="http://schemas.openxmlformats.org/presentationml/2006/ole">
            <mc:AlternateContent xmlns:mc="http://schemas.openxmlformats.org/markup-compatibility/2006">
              <mc:Choice xmlns:v="urn:schemas-microsoft-com:vml" Requires="v">
                <p:oleObj name="Equation" r:id="rId3" imgW="1396800" imgH="419040" progId="Equation.DSMT4">
                  <p:embed/>
                </p:oleObj>
              </mc:Choice>
              <mc:Fallback>
                <p:oleObj name="Equation" r:id="rId3" imgW="1396800" imgH="41904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2319" y="2490785"/>
                        <a:ext cx="2519362"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02" name="Object 2"/>
          <p:cNvGraphicFramePr>
            <a:graphicFrameLocks noChangeAspect="1"/>
          </p:cNvGraphicFramePr>
          <p:nvPr/>
        </p:nvGraphicFramePr>
        <p:xfrm>
          <a:off x="5229234" y="3367968"/>
          <a:ext cx="1141412" cy="411163"/>
        </p:xfrm>
        <a:graphic>
          <a:graphicData uri="http://schemas.openxmlformats.org/presentationml/2006/ole">
            <mc:AlternateContent xmlns:mc="http://schemas.openxmlformats.org/markup-compatibility/2006">
              <mc:Choice xmlns:v="urn:schemas-microsoft-com:vml" Requires="v">
                <p:oleObj name="Equation" r:id="rId5" imgW="634680" imgH="228600" progId="Equation.DSMT4">
                  <p:embed/>
                </p:oleObj>
              </mc:Choice>
              <mc:Fallback>
                <p:oleObj name="Equation" r:id="rId5" imgW="634680" imgH="2286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9234" y="3367968"/>
                        <a:ext cx="1141412"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03" name="Object 3"/>
          <p:cNvGraphicFramePr>
            <a:graphicFrameLocks noChangeAspect="1"/>
          </p:cNvGraphicFramePr>
          <p:nvPr/>
        </p:nvGraphicFramePr>
        <p:xfrm>
          <a:off x="5355209" y="4558257"/>
          <a:ext cx="2317750" cy="366713"/>
        </p:xfrm>
        <a:graphic>
          <a:graphicData uri="http://schemas.openxmlformats.org/presentationml/2006/ole">
            <mc:AlternateContent xmlns:mc="http://schemas.openxmlformats.org/markup-compatibility/2006">
              <mc:Choice xmlns:v="urn:schemas-microsoft-com:vml" Requires="v">
                <p:oleObj name="Equation" r:id="rId7" imgW="1282680" imgH="203040" progId="Equation.DSMT4">
                  <p:embed/>
                </p:oleObj>
              </mc:Choice>
              <mc:Fallback>
                <p:oleObj name="Equation" r:id="rId7" imgW="1282680" imgH="20304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55209" y="4558257"/>
                        <a:ext cx="2317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04" name="Object 4"/>
          <p:cNvGraphicFramePr>
            <a:graphicFrameLocks noChangeAspect="1"/>
          </p:cNvGraphicFramePr>
          <p:nvPr/>
        </p:nvGraphicFramePr>
        <p:xfrm>
          <a:off x="3074967" y="4889520"/>
          <a:ext cx="2811463" cy="320675"/>
        </p:xfrm>
        <a:graphic>
          <a:graphicData uri="http://schemas.openxmlformats.org/presentationml/2006/ole">
            <mc:AlternateContent xmlns:mc="http://schemas.openxmlformats.org/markup-compatibility/2006">
              <mc:Choice xmlns:v="urn:schemas-microsoft-com:vml" Requires="v">
                <p:oleObj name="Equation" r:id="rId9" imgW="1562040" imgH="177480" progId="Equation.DSMT4">
                  <p:embed/>
                </p:oleObj>
              </mc:Choice>
              <mc:Fallback>
                <p:oleObj name="Equation" r:id="rId9" imgW="1562040" imgH="17748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74967" y="4889520"/>
                        <a:ext cx="2811463"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Μέθοδος των </a:t>
            </a:r>
            <a:r>
              <a:rPr lang="en-US" dirty="0"/>
              <a:t>Newton-</a:t>
            </a:r>
            <a:r>
              <a:rPr lang="en-US" dirty="0" err="1"/>
              <a:t>Raphson</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spcBef>
                <a:spcPts val="1200"/>
              </a:spcBef>
            </a:pPr>
            <a:r>
              <a:rPr lang="el-GR" sz="2200" dirty="0"/>
              <a:t>Η </a:t>
            </a:r>
            <a:r>
              <a:rPr lang="el-GR" sz="2200" b="1" dirty="0"/>
              <a:t>μέθοδος των </a:t>
            </a:r>
            <a:r>
              <a:rPr lang="en-US" sz="2200" b="1" dirty="0"/>
              <a:t>Newton-</a:t>
            </a:r>
            <a:r>
              <a:rPr lang="en-US" sz="2200" b="1" dirty="0" err="1"/>
              <a:t>Raphson</a:t>
            </a:r>
            <a:r>
              <a:rPr lang="en-US" sz="2200" b="1" dirty="0"/>
              <a:t> </a:t>
            </a:r>
            <a:r>
              <a:rPr lang="el-GR" sz="2200" dirty="0"/>
              <a:t>περιγράφεται από ένα επαναληπτικό σχήμα που παράγεται από το ανάπτυγμα σε σειρά </a:t>
            </a:r>
            <a:r>
              <a:rPr lang="en-US" sz="2200" dirty="0"/>
              <a:t>Taylor </a:t>
            </a:r>
            <a:r>
              <a:rPr lang="el-GR" sz="2200" dirty="0"/>
              <a:t>της συνάρτησης</a:t>
            </a:r>
            <a:r>
              <a:rPr lang="en-US" sz="2200" dirty="0"/>
              <a:t> </a:t>
            </a:r>
            <a:endParaRPr lang="el-GR" sz="2200" dirty="0"/>
          </a:p>
          <a:p>
            <a:pPr>
              <a:spcBef>
                <a:spcPts val="1200"/>
              </a:spcBef>
            </a:pPr>
            <a:r>
              <a:rPr lang="el-GR" sz="2200" dirty="0"/>
              <a:t>Αν</a:t>
            </a:r>
            <a:r>
              <a:rPr lang="en-US" sz="2200" dirty="0"/>
              <a:t>     </a:t>
            </a:r>
            <a:r>
              <a:rPr lang="el-GR" sz="2200" dirty="0"/>
              <a:t>είναι ρίζα της συνάρτησης</a:t>
            </a:r>
            <a:r>
              <a:rPr lang="en-US" sz="2200" dirty="0"/>
              <a:t>             </a:t>
            </a:r>
            <a:r>
              <a:rPr lang="el-GR" sz="2200" dirty="0"/>
              <a:t>για την οποία υποθέτουμε ότι είναι δύο φορές συνεχώς </a:t>
            </a:r>
            <a:r>
              <a:rPr lang="el-GR" sz="2200" dirty="0" err="1"/>
              <a:t>παραγωγίσιμη</a:t>
            </a:r>
            <a:r>
              <a:rPr lang="el-GR" sz="2200" dirty="0"/>
              <a:t> σε μία περιοχή</a:t>
            </a:r>
            <a:r>
              <a:rPr lang="en-US" sz="2200" dirty="0"/>
              <a:t>           </a:t>
            </a:r>
            <a:r>
              <a:rPr lang="el-GR" sz="2200" dirty="0"/>
              <a:t>του σημείου</a:t>
            </a:r>
            <a:r>
              <a:rPr lang="en-US" sz="2200" dirty="0"/>
              <a:t>     </a:t>
            </a:r>
            <a:r>
              <a:rPr lang="el-GR" sz="2200" dirty="0"/>
              <a:t> τότε για κάθε              ισχύει ότι:</a:t>
            </a:r>
          </a:p>
          <a:p>
            <a:pPr>
              <a:spcBef>
                <a:spcPts val="1200"/>
              </a:spcBef>
              <a:buNone/>
            </a:pPr>
            <a:endParaRPr lang="el-GR" sz="2200" dirty="0"/>
          </a:p>
          <a:p>
            <a:pPr>
              <a:spcBef>
                <a:spcPts val="3000"/>
              </a:spcBef>
              <a:buNone/>
            </a:pPr>
            <a:r>
              <a:rPr lang="el-GR" sz="2200" dirty="0"/>
              <a:t>	όπου     είναι ένα σημείο μεταξύ των  </a:t>
            </a:r>
          </a:p>
          <a:p>
            <a:pPr>
              <a:spcBef>
                <a:spcPts val="1200"/>
              </a:spcBef>
            </a:pPr>
            <a:r>
              <a:rPr lang="el-GR" sz="2200" dirty="0"/>
              <a:t>Από την παραπάνω σχέση προκύπτει ότι: </a:t>
            </a:r>
          </a:p>
        </p:txBody>
      </p:sp>
      <p:graphicFrame>
        <p:nvGraphicFramePr>
          <p:cNvPr id="283649" name="Object 1"/>
          <p:cNvGraphicFramePr>
            <a:graphicFrameLocks noChangeAspect="1"/>
          </p:cNvGraphicFramePr>
          <p:nvPr/>
        </p:nvGraphicFramePr>
        <p:xfrm>
          <a:off x="3476610" y="2104141"/>
          <a:ext cx="730250" cy="455612"/>
        </p:xfrm>
        <a:graphic>
          <a:graphicData uri="http://schemas.openxmlformats.org/presentationml/2006/ole">
            <mc:AlternateContent xmlns:mc="http://schemas.openxmlformats.org/markup-compatibility/2006">
              <mc:Choice xmlns:v="urn:schemas-microsoft-com:vml" Requires="v">
                <p:oleObj name="Equation" r:id="rId3" imgW="406080" imgH="253800" progId="Equation.DSMT4">
                  <p:embed/>
                </p:oleObj>
              </mc:Choice>
              <mc:Fallback>
                <p:oleObj name="Equation" r:id="rId3" imgW="406080" imgH="2538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6610" y="2104141"/>
                        <a:ext cx="730250"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3650" name="Object 2"/>
          <p:cNvGraphicFramePr>
            <a:graphicFrameLocks noChangeAspect="1"/>
          </p:cNvGraphicFramePr>
          <p:nvPr/>
        </p:nvGraphicFramePr>
        <p:xfrm>
          <a:off x="1243688" y="2693400"/>
          <a:ext cx="207962" cy="230188"/>
        </p:xfrm>
        <a:graphic>
          <a:graphicData uri="http://schemas.openxmlformats.org/presentationml/2006/ole">
            <mc:AlternateContent xmlns:mc="http://schemas.openxmlformats.org/markup-compatibility/2006">
              <mc:Choice xmlns:v="urn:schemas-microsoft-com:vml" Requires="v">
                <p:oleObj name="Equation" r:id="rId5" imgW="114120" imgH="126720" progId="Equation.DSMT4">
                  <p:embed/>
                </p:oleObj>
              </mc:Choice>
              <mc:Fallback>
                <p:oleObj name="Equation" r:id="rId5" imgW="114120" imgH="12672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3688" y="2693400"/>
                        <a:ext cx="207962"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3651" name="Object 3"/>
          <p:cNvGraphicFramePr>
            <a:graphicFrameLocks noChangeAspect="1"/>
          </p:cNvGraphicFramePr>
          <p:nvPr/>
        </p:nvGraphicFramePr>
        <p:xfrm>
          <a:off x="4498974" y="2589201"/>
          <a:ext cx="755650" cy="458788"/>
        </p:xfrm>
        <a:graphic>
          <a:graphicData uri="http://schemas.openxmlformats.org/presentationml/2006/ole">
            <mc:AlternateContent xmlns:mc="http://schemas.openxmlformats.org/markup-compatibility/2006">
              <mc:Choice xmlns:v="urn:schemas-microsoft-com:vml" Requires="v">
                <p:oleObj name="Equation" r:id="rId7" imgW="419040" imgH="253800" progId="Equation.DSMT4">
                  <p:embed/>
                </p:oleObj>
              </mc:Choice>
              <mc:Fallback>
                <p:oleObj name="Equation" r:id="rId7" imgW="419040" imgH="25380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8974" y="2589201"/>
                        <a:ext cx="75565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3652" name="Object 4"/>
          <p:cNvGraphicFramePr>
            <a:graphicFrameLocks noChangeAspect="1"/>
          </p:cNvGraphicFramePr>
          <p:nvPr/>
        </p:nvGraphicFramePr>
        <p:xfrm>
          <a:off x="7675605" y="2964722"/>
          <a:ext cx="298450" cy="298450"/>
        </p:xfrm>
        <a:graphic>
          <a:graphicData uri="http://schemas.openxmlformats.org/presentationml/2006/ole">
            <mc:AlternateContent xmlns:mc="http://schemas.openxmlformats.org/markup-compatibility/2006">
              <mc:Choice xmlns:v="urn:schemas-microsoft-com:vml" Requires="v">
                <p:oleObj name="Equation" r:id="rId9" imgW="164880" imgH="164880" progId="Equation.DSMT4">
                  <p:embed/>
                </p:oleObj>
              </mc:Choice>
              <mc:Fallback>
                <p:oleObj name="Equation" r:id="rId9" imgW="164880" imgH="16488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75605" y="2964722"/>
                        <a:ext cx="298450"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3653" name="Object 5"/>
          <p:cNvGraphicFramePr>
            <a:graphicFrameLocks noChangeAspect="1"/>
          </p:cNvGraphicFramePr>
          <p:nvPr/>
        </p:nvGraphicFramePr>
        <p:xfrm>
          <a:off x="2363761" y="3361025"/>
          <a:ext cx="273050" cy="273050"/>
        </p:xfrm>
        <a:graphic>
          <a:graphicData uri="http://schemas.openxmlformats.org/presentationml/2006/ole">
            <mc:AlternateContent xmlns:mc="http://schemas.openxmlformats.org/markup-compatibility/2006">
              <mc:Choice xmlns:v="urn:schemas-microsoft-com:vml" Requires="v">
                <p:oleObj name="Equation" r:id="rId11" imgW="152280" imgH="152280" progId="Equation.DSMT4">
                  <p:embed/>
                </p:oleObj>
              </mc:Choice>
              <mc:Fallback>
                <p:oleObj name="Equation" r:id="rId11" imgW="152280" imgH="152280" progId="Equation.DSMT4">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63761" y="3361025"/>
                        <a:ext cx="27305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3654" name="Object 6"/>
          <p:cNvGraphicFramePr>
            <a:graphicFrameLocks noChangeAspect="1"/>
          </p:cNvGraphicFramePr>
          <p:nvPr/>
        </p:nvGraphicFramePr>
        <p:xfrm>
          <a:off x="4263887" y="3277608"/>
          <a:ext cx="798513" cy="411163"/>
        </p:xfrm>
        <a:graphic>
          <a:graphicData uri="http://schemas.openxmlformats.org/presentationml/2006/ole">
            <mc:AlternateContent xmlns:mc="http://schemas.openxmlformats.org/markup-compatibility/2006">
              <mc:Choice xmlns:v="urn:schemas-microsoft-com:vml" Requires="v">
                <p:oleObj name="Equation" r:id="rId13" imgW="444240" imgH="228600" progId="Equation.DSMT4">
                  <p:embed/>
                </p:oleObj>
              </mc:Choice>
              <mc:Fallback>
                <p:oleObj name="Equation" r:id="rId13" imgW="444240" imgH="228600" progId="Equation.DSMT4">
                  <p:embed/>
                  <p:pic>
                    <p:nvPicPr>
                      <p:cNvPr id="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63887" y="3277608"/>
                        <a:ext cx="798513"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3655" name="Object 7"/>
          <p:cNvGraphicFramePr>
            <a:graphicFrameLocks noChangeAspect="1"/>
          </p:cNvGraphicFramePr>
          <p:nvPr/>
        </p:nvGraphicFramePr>
        <p:xfrm>
          <a:off x="1531144" y="3743339"/>
          <a:ext cx="6081713" cy="708025"/>
        </p:xfrm>
        <a:graphic>
          <a:graphicData uri="http://schemas.openxmlformats.org/presentationml/2006/ole">
            <mc:AlternateContent xmlns:mc="http://schemas.openxmlformats.org/markup-compatibility/2006">
              <mc:Choice xmlns:v="urn:schemas-microsoft-com:vml" Requires="v">
                <p:oleObj name="Equation" r:id="rId15" imgW="3377880" imgH="393480" progId="Equation.DSMT4">
                  <p:embed/>
                </p:oleObj>
              </mc:Choice>
              <mc:Fallback>
                <p:oleObj name="Equation" r:id="rId15" imgW="3377880" imgH="393480" progId="Equation.DSMT4">
                  <p:embed/>
                  <p:pic>
                    <p:nvPicPr>
                      <p:cNvPr id="0"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31144" y="3743339"/>
                        <a:ext cx="6081713"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3656" name="Object 8"/>
          <p:cNvGraphicFramePr>
            <a:graphicFrameLocks noChangeAspect="1"/>
          </p:cNvGraphicFramePr>
          <p:nvPr/>
        </p:nvGraphicFramePr>
        <p:xfrm>
          <a:off x="1530311" y="4492928"/>
          <a:ext cx="230188" cy="369888"/>
        </p:xfrm>
        <a:graphic>
          <a:graphicData uri="http://schemas.openxmlformats.org/presentationml/2006/ole">
            <mc:AlternateContent xmlns:mc="http://schemas.openxmlformats.org/markup-compatibility/2006">
              <mc:Choice xmlns:v="urn:schemas-microsoft-com:vml" Requires="v">
                <p:oleObj name="Equation" r:id="rId17" imgW="126720" imgH="203040" progId="Equation.DSMT4">
                  <p:embed/>
                </p:oleObj>
              </mc:Choice>
              <mc:Fallback>
                <p:oleObj name="Equation" r:id="rId17" imgW="126720" imgH="203040" progId="Equation.DSMT4">
                  <p:embed/>
                  <p:pic>
                    <p:nvPicPr>
                      <p:cNvPr id="0" name="Picture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30311" y="4492928"/>
                        <a:ext cx="23018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3657" name="Object 9"/>
          <p:cNvGraphicFramePr>
            <a:graphicFrameLocks noChangeAspect="1"/>
          </p:cNvGraphicFramePr>
          <p:nvPr/>
        </p:nvGraphicFramePr>
        <p:xfrm>
          <a:off x="5083182" y="4479945"/>
          <a:ext cx="979487" cy="409575"/>
        </p:xfrm>
        <a:graphic>
          <a:graphicData uri="http://schemas.openxmlformats.org/presentationml/2006/ole">
            <mc:AlternateContent xmlns:mc="http://schemas.openxmlformats.org/markup-compatibility/2006">
              <mc:Choice xmlns:v="urn:schemas-microsoft-com:vml" Requires="v">
                <p:oleObj name="Equation" r:id="rId19" imgW="545760" imgH="228600" progId="Equation.DSMT4">
                  <p:embed/>
                </p:oleObj>
              </mc:Choice>
              <mc:Fallback>
                <p:oleObj name="Equation" r:id="rId19" imgW="545760" imgH="228600" progId="Equation.DSMT4">
                  <p:embed/>
                  <p:pic>
                    <p:nvPicPr>
                      <p:cNvPr id="0" name="Picture 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083182" y="4479945"/>
                        <a:ext cx="979487"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3658" name="Object 10"/>
          <p:cNvGraphicFramePr>
            <a:graphicFrameLocks noChangeAspect="1"/>
          </p:cNvGraphicFramePr>
          <p:nvPr/>
        </p:nvGraphicFramePr>
        <p:xfrm>
          <a:off x="2549525" y="5357850"/>
          <a:ext cx="4044950" cy="846138"/>
        </p:xfrm>
        <a:graphic>
          <a:graphicData uri="http://schemas.openxmlformats.org/presentationml/2006/ole">
            <mc:AlternateContent xmlns:mc="http://schemas.openxmlformats.org/markup-compatibility/2006">
              <mc:Choice xmlns:v="urn:schemas-microsoft-com:vml" Requires="v">
                <p:oleObj name="Equation" r:id="rId21" imgW="2247840" imgH="469800" progId="Equation.DSMT4">
                  <p:embed/>
                </p:oleObj>
              </mc:Choice>
              <mc:Fallback>
                <p:oleObj name="Equation" r:id="rId21" imgW="2247840" imgH="469800" progId="Equation.DSMT4">
                  <p:embed/>
                  <p:pic>
                    <p:nvPicPr>
                      <p:cNvPr id="0" name="Picture 1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549525" y="5357850"/>
                        <a:ext cx="4044950" cy="84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Μέθοδος των </a:t>
            </a:r>
            <a:r>
              <a:rPr lang="en-US" dirty="0"/>
              <a:t>Newton-</a:t>
            </a:r>
            <a:r>
              <a:rPr lang="en-US" dirty="0" err="1"/>
              <a:t>Raphson</a:t>
            </a:r>
            <a:endParaRPr lang="el-GR" dirty="0"/>
          </a:p>
        </p:txBody>
      </p:sp>
      <p:sp>
        <p:nvSpPr>
          <p:cNvPr id="3" name="2 - Θέση περιεχομένου"/>
          <p:cNvSpPr>
            <a:spLocks noGrp="1"/>
          </p:cNvSpPr>
          <p:nvPr>
            <p:ph idx="1"/>
          </p:nvPr>
        </p:nvSpPr>
        <p:spPr>
          <a:xfrm>
            <a:off x="457200" y="1420784"/>
            <a:ext cx="8229600" cy="4748400"/>
          </a:xfrm>
        </p:spPr>
        <p:txBody>
          <a:bodyPr>
            <a:normAutofit lnSpcReduction="10000"/>
          </a:bodyPr>
          <a:lstStyle/>
          <a:p>
            <a:r>
              <a:rPr lang="el-GR" sz="2200" dirty="0"/>
              <a:t>Επομένως, αν το σημείο      είναι αρκετά κοντά στο σημείο      τότε το σημείο:</a:t>
            </a:r>
          </a:p>
          <a:p>
            <a:pPr>
              <a:spcBef>
                <a:spcPts val="1200"/>
              </a:spcBef>
              <a:buNone/>
            </a:pPr>
            <a:endParaRPr lang="el-GR" sz="2200" dirty="0"/>
          </a:p>
          <a:p>
            <a:pPr>
              <a:spcBef>
                <a:spcPts val="3000"/>
              </a:spcBef>
              <a:buNone/>
            </a:pPr>
            <a:r>
              <a:rPr lang="el-GR" sz="2200" dirty="0"/>
              <a:t>	αποτελεί καλύτερη προσέγγιση της λύσης     από ότι το σημείο </a:t>
            </a:r>
          </a:p>
          <a:p>
            <a:pPr>
              <a:spcBef>
                <a:spcPts val="1800"/>
              </a:spcBef>
            </a:pPr>
            <a:r>
              <a:rPr lang="el-GR" sz="2200" dirty="0"/>
              <a:t>Με βάση τα παραπάνω η </a:t>
            </a:r>
            <a:r>
              <a:rPr lang="el-GR" sz="2200" b="1" dirty="0"/>
              <a:t>μέθοδος των </a:t>
            </a:r>
            <a:r>
              <a:rPr lang="en-US" sz="2200" b="1" dirty="0"/>
              <a:t>Newton-</a:t>
            </a:r>
            <a:r>
              <a:rPr lang="en-US" sz="2200" b="1" dirty="0" err="1"/>
              <a:t>Raphson</a:t>
            </a:r>
            <a:r>
              <a:rPr lang="en-US" sz="2200" dirty="0"/>
              <a:t> </a:t>
            </a:r>
            <a:r>
              <a:rPr lang="el-GR" sz="2200" dirty="0"/>
              <a:t>είναι η επαναληπτική μέθοδος που δίνεται από την εξής αναδρομική σχέση:</a:t>
            </a:r>
          </a:p>
          <a:p>
            <a:pPr>
              <a:spcBef>
                <a:spcPts val="1200"/>
              </a:spcBef>
              <a:buNone/>
            </a:pPr>
            <a:endParaRPr lang="el-GR" sz="2200" dirty="0"/>
          </a:p>
          <a:p>
            <a:pPr>
              <a:spcBef>
                <a:spcPts val="3000"/>
              </a:spcBef>
              <a:buNone/>
            </a:pPr>
            <a:r>
              <a:rPr lang="el-GR" sz="2200" dirty="0"/>
              <a:t>	υπό την προϋπόθεση ότι η παράγωγος             δεν μηδενίζεται για κάθε     και ότι το      είναι μία δεδομένη αρχική προσέγγιση της λύσης </a:t>
            </a:r>
          </a:p>
        </p:txBody>
      </p:sp>
      <p:graphicFrame>
        <p:nvGraphicFramePr>
          <p:cNvPr id="282625" name="Object 1"/>
          <p:cNvGraphicFramePr>
            <a:graphicFrameLocks noChangeAspect="1"/>
          </p:cNvGraphicFramePr>
          <p:nvPr/>
        </p:nvGraphicFramePr>
        <p:xfrm>
          <a:off x="3697857" y="1415734"/>
          <a:ext cx="295275" cy="409575"/>
        </p:xfrm>
        <a:graphic>
          <a:graphicData uri="http://schemas.openxmlformats.org/presentationml/2006/ole">
            <mc:AlternateContent xmlns:mc="http://schemas.openxmlformats.org/markup-compatibility/2006">
              <mc:Choice xmlns:v="urn:schemas-microsoft-com:vml" Requires="v">
                <p:oleObj name="Equation" r:id="rId3" imgW="164880" imgH="228600" progId="Equation.DSMT4">
                  <p:embed/>
                </p:oleObj>
              </mc:Choice>
              <mc:Fallback>
                <p:oleObj name="Equation" r:id="rId3" imgW="164880" imgH="2286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7857" y="1415734"/>
                        <a:ext cx="2952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2626" name="Object 2"/>
          <p:cNvGraphicFramePr>
            <a:graphicFrameLocks noChangeAspect="1"/>
          </p:cNvGraphicFramePr>
          <p:nvPr/>
        </p:nvGraphicFramePr>
        <p:xfrm>
          <a:off x="7574440" y="1498862"/>
          <a:ext cx="273050" cy="273050"/>
        </p:xfrm>
        <a:graphic>
          <a:graphicData uri="http://schemas.openxmlformats.org/presentationml/2006/ole">
            <mc:AlternateContent xmlns:mc="http://schemas.openxmlformats.org/markup-compatibility/2006">
              <mc:Choice xmlns:v="urn:schemas-microsoft-com:vml" Requires="v">
                <p:oleObj name="Equation" r:id="rId5" imgW="152280" imgH="152280" progId="Equation.DSMT4">
                  <p:embed/>
                </p:oleObj>
              </mc:Choice>
              <mc:Fallback>
                <p:oleObj name="Equation" r:id="rId5" imgW="152280" imgH="15228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74440" y="1498862"/>
                        <a:ext cx="27305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2627" name="Object 3"/>
          <p:cNvGraphicFramePr>
            <a:graphicFrameLocks noChangeAspect="1"/>
          </p:cNvGraphicFramePr>
          <p:nvPr/>
        </p:nvGraphicFramePr>
        <p:xfrm>
          <a:off x="3406775" y="2071680"/>
          <a:ext cx="2330450" cy="846138"/>
        </p:xfrm>
        <a:graphic>
          <a:graphicData uri="http://schemas.openxmlformats.org/presentationml/2006/ole">
            <mc:AlternateContent xmlns:mc="http://schemas.openxmlformats.org/markup-compatibility/2006">
              <mc:Choice xmlns:v="urn:schemas-microsoft-com:vml" Requires="v">
                <p:oleObj name="Equation" r:id="rId7" imgW="1295280" imgH="469800" progId="Equation.DSMT4">
                  <p:embed/>
                </p:oleObj>
              </mc:Choice>
              <mc:Fallback>
                <p:oleObj name="Equation" r:id="rId7" imgW="1295280" imgH="46980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06775" y="2071680"/>
                        <a:ext cx="2330450" cy="84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2628" name="Object 4"/>
          <p:cNvGraphicFramePr>
            <a:graphicFrameLocks noChangeAspect="1"/>
          </p:cNvGraphicFramePr>
          <p:nvPr/>
        </p:nvGraphicFramePr>
        <p:xfrm>
          <a:off x="5730750" y="2938600"/>
          <a:ext cx="207962" cy="230187"/>
        </p:xfrm>
        <a:graphic>
          <a:graphicData uri="http://schemas.openxmlformats.org/presentationml/2006/ole">
            <mc:AlternateContent xmlns:mc="http://schemas.openxmlformats.org/markup-compatibility/2006">
              <mc:Choice xmlns:v="urn:schemas-microsoft-com:vml" Requires="v">
                <p:oleObj name="Equation" r:id="rId9" imgW="114120" imgH="126720" progId="Equation.DSMT4">
                  <p:embed/>
                </p:oleObj>
              </mc:Choice>
              <mc:Fallback>
                <p:oleObj name="Equation" r:id="rId9" imgW="114120" imgH="12672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30750" y="2938600"/>
                        <a:ext cx="207962" cy="23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2629" name="Object 5"/>
          <p:cNvGraphicFramePr>
            <a:graphicFrameLocks noChangeAspect="1"/>
          </p:cNvGraphicFramePr>
          <p:nvPr/>
        </p:nvGraphicFramePr>
        <p:xfrm>
          <a:off x="8040735" y="2849843"/>
          <a:ext cx="363538" cy="409575"/>
        </p:xfrm>
        <a:graphic>
          <a:graphicData uri="http://schemas.openxmlformats.org/presentationml/2006/ole">
            <mc:AlternateContent xmlns:mc="http://schemas.openxmlformats.org/markup-compatibility/2006">
              <mc:Choice xmlns:v="urn:schemas-microsoft-com:vml" Requires="v">
                <p:oleObj name="Equation" r:id="rId11" imgW="203040" imgH="228600" progId="Equation.DSMT4">
                  <p:embed/>
                </p:oleObj>
              </mc:Choice>
              <mc:Fallback>
                <p:oleObj name="Equation" r:id="rId11" imgW="203040" imgH="228600" progId="Equation.DSMT4">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40735" y="2849843"/>
                        <a:ext cx="363538"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2630" name="Object 6"/>
          <p:cNvGraphicFramePr>
            <a:graphicFrameLocks noChangeAspect="1"/>
          </p:cNvGraphicFramePr>
          <p:nvPr/>
        </p:nvGraphicFramePr>
        <p:xfrm>
          <a:off x="2709863" y="4305312"/>
          <a:ext cx="3724275" cy="846137"/>
        </p:xfrm>
        <a:graphic>
          <a:graphicData uri="http://schemas.openxmlformats.org/presentationml/2006/ole">
            <mc:AlternateContent xmlns:mc="http://schemas.openxmlformats.org/markup-compatibility/2006">
              <mc:Choice xmlns:v="urn:schemas-microsoft-com:vml" Requires="v">
                <p:oleObj name="Equation" r:id="rId13" imgW="2070000" imgH="469800" progId="Equation.DSMT4">
                  <p:embed/>
                </p:oleObj>
              </mc:Choice>
              <mc:Fallback>
                <p:oleObj name="Equation" r:id="rId13" imgW="2070000" imgH="469800" progId="Equation.DSMT4">
                  <p:embed/>
                  <p:pic>
                    <p:nvPicPr>
                      <p:cNvPr id="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09863" y="4305312"/>
                        <a:ext cx="3724275" cy="84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2633" name="Object 9"/>
          <p:cNvGraphicFramePr>
            <a:graphicFrameLocks noChangeAspect="1"/>
          </p:cNvGraphicFramePr>
          <p:nvPr/>
        </p:nvGraphicFramePr>
        <p:xfrm>
          <a:off x="5338773" y="5106583"/>
          <a:ext cx="730250" cy="455613"/>
        </p:xfrm>
        <a:graphic>
          <a:graphicData uri="http://schemas.openxmlformats.org/presentationml/2006/ole">
            <mc:AlternateContent xmlns:mc="http://schemas.openxmlformats.org/markup-compatibility/2006">
              <mc:Choice xmlns:v="urn:schemas-microsoft-com:vml" Requires="v">
                <p:oleObj name="Equation" r:id="rId15" imgW="406080" imgH="253800" progId="Equation.DSMT4">
                  <p:embed/>
                </p:oleObj>
              </mc:Choice>
              <mc:Fallback>
                <p:oleObj name="Equation" r:id="rId15" imgW="406080" imgH="25380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38773" y="5106583"/>
                        <a:ext cx="73025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2635" name="Object 11"/>
          <p:cNvGraphicFramePr>
            <a:graphicFrameLocks noChangeAspect="1"/>
          </p:cNvGraphicFramePr>
          <p:nvPr/>
        </p:nvGraphicFramePr>
        <p:xfrm>
          <a:off x="1650960" y="5831356"/>
          <a:ext cx="252412" cy="252413"/>
        </p:xfrm>
        <a:graphic>
          <a:graphicData uri="http://schemas.openxmlformats.org/presentationml/2006/ole">
            <mc:AlternateContent xmlns:mc="http://schemas.openxmlformats.org/markup-compatibility/2006">
              <mc:Choice xmlns:v="urn:schemas-microsoft-com:vml" Requires="v">
                <p:oleObj name="Equation" r:id="rId17" imgW="139680" imgH="139680" progId="Equation.DSMT4">
                  <p:embed/>
                </p:oleObj>
              </mc:Choice>
              <mc:Fallback>
                <p:oleObj name="Equation" r:id="rId17" imgW="139680" imgH="139680" progId="Equation.DSMT4">
                  <p:embed/>
                  <p:pic>
                    <p:nvPicPr>
                      <p:cNvPr id="0" name="Picture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650960" y="5831356"/>
                        <a:ext cx="252412"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2636" name="Object 12"/>
          <p:cNvGraphicFramePr>
            <a:graphicFrameLocks noChangeAspect="1"/>
          </p:cNvGraphicFramePr>
          <p:nvPr/>
        </p:nvGraphicFramePr>
        <p:xfrm>
          <a:off x="2868449" y="5429283"/>
          <a:ext cx="295275" cy="409575"/>
        </p:xfrm>
        <a:graphic>
          <a:graphicData uri="http://schemas.openxmlformats.org/presentationml/2006/ole">
            <mc:AlternateContent xmlns:mc="http://schemas.openxmlformats.org/markup-compatibility/2006">
              <mc:Choice xmlns:v="urn:schemas-microsoft-com:vml" Requires="v">
                <p:oleObj name="Equation" r:id="rId19" imgW="164880" imgH="228600" progId="Equation.DSMT4">
                  <p:embed/>
                </p:oleObj>
              </mc:Choice>
              <mc:Fallback>
                <p:oleObj name="Equation" r:id="rId19" imgW="164880" imgH="228600" progId="Equation.DSMT4">
                  <p:embed/>
                  <p:pic>
                    <p:nvPicPr>
                      <p:cNvPr id="0" name="Picture 1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868449" y="5429283"/>
                        <a:ext cx="2952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2638" name="Object 14"/>
          <p:cNvGraphicFramePr>
            <a:graphicFrameLocks noChangeAspect="1"/>
          </p:cNvGraphicFramePr>
          <p:nvPr/>
        </p:nvGraphicFramePr>
        <p:xfrm>
          <a:off x="1488888" y="5459301"/>
          <a:ext cx="230187" cy="322262"/>
        </p:xfrm>
        <a:graphic>
          <a:graphicData uri="http://schemas.openxmlformats.org/presentationml/2006/ole">
            <mc:AlternateContent xmlns:mc="http://schemas.openxmlformats.org/markup-compatibility/2006">
              <mc:Choice xmlns:v="urn:schemas-microsoft-com:vml" Requires="v">
                <p:oleObj name="Equation" r:id="rId21" imgW="126720" imgH="177480" progId="Equation.DSMT4">
                  <p:embed/>
                </p:oleObj>
              </mc:Choice>
              <mc:Fallback>
                <p:oleObj name="Equation" r:id="rId21" imgW="126720" imgH="177480" progId="Equation.DSMT4">
                  <p:embed/>
                  <p:pic>
                    <p:nvPicPr>
                      <p:cNvPr id="0" name="Picture 1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488888" y="5459301"/>
                        <a:ext cx="230187" cy="32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chor="t" anchorCtr="0"/>
          <a:lstStyle/>
          <a:p>
            <a:r>
              <a:rPr lang="el-GR" dirty="0"/>
              <a:t>Μέθοδος των </a:t>
            </a:r>
            <a:r>
              <a:rPr lang="en-US" dirty="0"/>
              <a:t>Newton-</a:t>
            </a:r>
            <a:r>
              <a:rPr lang="en-US" dirty="0" err="1"/>
              <a:t>Raphson</a:t>
            </a:r>
            <a:endParaRPr lang="el-GR" dirty="0"/>
          </a:p>
        </p:txBody>
      </p:sp>
      <p:sp>
        <p:nvSpPr>
          <p:cNvPr id="4" name="3 - Θέση κειμένου"/>
          <p:cNvSpPr>
            <a:spLocks noGrp="1"/>
          </p:cNvSpPr>
          <p:nvPr>
            <p:ph type="body" sz="half" idx="2"/>
          </p:nvPr>
        </p:nvSpPr>
        <p:spPr>
          <a:xfrm>
            <a:off x="457200" y="1206506"/>
            <a:ext cx="4151313" cy="4997482"/>
          </a:xfrm>
        </p:spPr>
        <p:txBody>
          <a:bodyPr/>
          <a:lstStyle/>
          <a:p>
            <a:pPr>
              <a:spcBef>
                <a:spcPts val="600"/>
              </a:spcBef>
              <a:buFont typeface="Arial" pitchFamily="34" charset="0"/>
              <a:buChar char="•"/>
            </a:pPr>
            <a:r>
              <a:rPr lang="el-GR" sz="1800" dirty="0"/>
              <a:t>  Στο σχήμα φαίνεται πώς οι προσεγγίσεις της μεθόδου των </a:t>
            </a:r>
            <a:r>
              <a:rPr lang="en-US" sz="1800" dirty="0"/>
              <a:t>Newton-</a:t>
            </a:r>
            <a:r>
              <a:rPr lang="en-US" sz="1800" dirty="0" err="1"/>
              <a:t>Raphson</a:t>
            </a:r>
            <a:r>
              <a:rPr lang="el-GR" sz="1800" dirty="0"/>
              <a:t> μπορούν να αποκτηθούν χρησιμοποιώντας εφαπτόμενες στο γράφημα της συνάρτησης</a:t>
            </a:r>
          </a:p>
          <a:p>
            <a:pPr>
              <a:spcBef>
                <a:spcPts val="2400"/>
              </a:spcBef>
              <a:buFont typeface="Arial" pitchFamily="34" charset="0"/>
              <a:buChar char="•"/>
            </a:pPr>
            <a:r>
              <a:rPr lang="el-GR" sz="1800" dirty="0"/>
              <a:t>  Αρχίζοντας από μία αρχική τιμή        η πρώτη προσέγγιση      θα δίνεται από την τομή με τον άξονα των     της ευθείας που εφάπτεται στο γράφημα της      στο σημείο                       της οποίας η εξίσωση είναι η εξής:</a:t>
            </a:r>
          </a:p>
          <a:p>
            <a:pPr>
              <a:spcBef>
                <a:spcPts val="600"/>
              </a:spcBef>
              <a:buFont typeface="Arial" pitchFamily="34" charset="0"/>
              <a:buChar char="•"/>
            </a:pPr>
            <a:endParaRPr lang="el-GR" sz="1800" dirty="0"/>
          </a:p>
          <a:p>
            <a:pPr>
              <a:spcBef>
                <a:spcPts val="2400"/>
              </a:spcBef>
              <a:buFont typeface="Arial" pitchFamily="34" charset="0"/>
              <a:buChar char="•"/>
            </a:pPr>
            <a:r>
              <a:rPr lang="el-GR" sz="1800" dirty="0"/>
              <a:t>  Η διαδικασία αυτή επαναλαμβάνεται μέχρι να βρεθεί η προσέγγιση      της λύσης   </a:t>
            </a:r>
          </a:p>
          <a:p>
            <a:endParaRPr lang="el-GR" dirty="0"/>
          </a:p>
        </p:txBody>
      </p:sp>
      <p:pic>
        <p:nvPicPr>
          <p:cNvPr id="281601" name="Picture 1"/>
          <p:cNvPicPr>
            <a:picLocks noChangeAspect="1" noChangeArrowheads="1"/>
          </p:cNvPicPr>
          <p:nvPr/>
        </p:nvPicPr>
        <p:blipFill>
          <a:blip r:embed="rId3" cstate="print"/>
          <a:srcRect/>
          <a:stretch>
            <a:fillRect/>
          </a:stretch>
        </p:blipFill>
        <p:spPr bwMode="auto">
          <a:xfrm>
            <a:off x="4670370" y="1481391"/>
            <a:ext cx="4171950" cy="3771900"/>
          </a:xfrm>
          <a:prstGeom prst="rect">
            <a:avLst/>
          </a:prstGeom>
        </p:spPr>
      </p:pic>
      <p:graphicFrame>
        <p:nvGraphicFramePr>
          <p:cNvPr id="281602" name="Object 2"/>
          <p:cNvGraphicFramePr>
            <a:graphicFrameLocks noChangeAspect="1"/>
          </p:cNvGraphicFramePr>
          <p:nvPr/>
        </p:nvGraphicFramePr>
        <p:xfrm>
          <a:off x="3001941" y="2317626"/>
          <a:ext cx="596900" cy="373063"/>
        </p:xfrm>
        <a:graphic>
          <a:graphicData uri="http://schemas.openxmlformats.org/presentationml/2006/ole">
            <mc:AlternateContent xmlns:mc="http://schemas.openxmlformats.org/markup-compatibility/2006">
              <mc:Choice xmlns:v="urn:schemas-microsoft-com:vml" Requires="v">
                <p:oleObj name="Equation" r:id="rId4" imgW="406080" imgH="253800" progId="Equation.DSMT4">
                  <p:embed/>
                </p:oleObj>
              </mc:Choice>
              <mc:Fallback>
                <p:oleObj name="Equation" r:id="rId4" imgW="406080" imgH="2538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1941" y="2317626"/>
                        <a:ext cx="596900" cy="37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1603" name="Object 3"/>
          <p:cNvGraphicFramePr>
            <a:graphicFrameLocks noChangeAspect="1"/>
          </p:cNvGraphicFramePr>
          <p:nvPr/>
        </p:nvGraphicFramePr>
        <p:xfrm>
          <a:off x="3734515" y="2923198"/>
          <a:ext cx="315912" cy="333375"/>
        </p:xfrm>
        <a:graphic>
          <a:graphicData uri="http://schemas.openxmlformats.org/presentationml/2006/ole">
            <mc:AlternateContent xmlns:mc="http://schemas.openxmlformats.org/markup-compatibility/2006">
              <mc:Choice xmlns:v="urn:schemas-microsoft-com:vml" Requires="v">
                <p:oleObj name="Equation" r:id="rId6" imgW="215640" imgH="228600" progId="Equation.DSMT4">
                  <p:embed/>
                </p:oleObj>
              </mc:Choice>
              <mc:Fallback>
                <p:oleObj name="Equation" r:id="rId6" imgW="215640" imgH="2286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4515" y="2923198"/>
                        <a:ext cx="31591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1604" name="Object 4"/>
          <p:cNvGraphicFramePr>
            <a:graphicFrameLocks noChangeAspect="1"/>
          </p:cNvGraphicFramePr>
          <p:nvPr/>
        </p:nvGraphicFramePr>
        <p:xfrm>
          <a:off x="2352504" y="3196685"/>
          <a:ext cx="227012" cy="341312"/>
        </p:xfrm>
        <a:graphic>
          <a:graphicData uri="http://schemas.openxmlformats.org/presentationml/2006/ole">
            <mc:AlternateContent xmlns:mc="http://schemas.openxmlformats.org/markup-compatibility/2006">
              <mc:Choice xmlns:v="urn:schemas-microsoft-com:vml" Requires="v">
                <p:oleObj name="Equation" r:id="rId8" imgW="152280" imgH="228600" progId="Equation.DSMT4">
                  <p:embed/>
                </p:oleObj>
              </mc:Choice>
              <mc:Fallback>
                <p:oleObj name="Equation" r:id="rId8" imgW="152280" imgH="22860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52504" y="3196685"/>
                        <a:ext cx="227012"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1605" name="Object 5"/>
          <p:cNvGraphicFramePr>
            <a:graphicFrameLocks noChangeAspect="1"/>
          </p:cNvGraphicFramePr>
          <p:nvPr/>
        </p:nvGraphicFramePr>
        <p:xfrm>
          <a:off x="2709837" y="3536845"/>
          <a:ext cx="187325" cy="204788"/>
        </p:xfrm>
        <a:graphic>
          <a:graphicData uri="http://schemas.openxmlformats.org/presentationml/2006/ole">
            <mc:AlternateContent xmlns:mc="http://schemas.openxmlformats.org/markup-compatibility/2006">
              <mc:Choice xmlns:v="urn:schemas-microsoft-com:vml" Requires="v">
                <p:oleObj name="Equation" r:id="rId10" imgW="126720" imgH="139680" progId="Equation.DSMT4">
                  <p:embed/>
                </p:oleObj>
              </mc:Choice>
              <mc:Fallback>
                <p:oleObj name="Equation" r:id="rId10" imgW="126720" imgH="139680" progId="Equation.DSMT4">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9837" y="3536845"/>
                        <a:ext cx="187325" cy="20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1606" name="Object 6"/>
          <p:cNvGraphicFramePr>
            <a:graphicFrameLocks noChangeAspect="1"/>
          </p:cNvGraphicFramePr>
          <p:nvPr/>
        </p:nvGraphicFramePr>
        <p:xfrm>
          <a:off x="3221019" y="3771800"/>
          <a:ext cx="223838" cy="298450"/>
        </p:xfrm>
        <a:graphic>
          <a:graphicData uri="http://schemas.openxmlformats.org/presentationml/2006/ole">
            <mc:AlternateContent xmlns:mc="http://schemas.openxmlformats.org/markup-compatibility/2006">
              <mc:Choice xmlns:v="urn:schemas-microsoft-com:vml" Requires="v">
                <p:oleObj name="Equation" r:id="rId12" imgW="152280" imgH="203040" progId="Equation.DSMT4">
                  <p:embed/>
                </p:oleObj>
              </mc:Choice>
              <mc:Fallback>
                <p:oleObj name="Equation" r:id="rId12" imgW="152280" imgH="203040" progId="Equation.DSMT4">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21019" y="3771800"/>
                        <a:ext cx="223838"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1607" name="Object 7"/>
          <p:cNvGraphicFramePr>
            <a:graphicFrameLocks noChangeAspect="1"/>
          </p:cNvGraphicFramePr>
          <p:nvPr/>
        </p:nvGraphicFramePr>
        <p:xfrm>
          <a:off x="1276320" y="4008486"/>
          <a:ext cx="1141413" cy="374650"/>
        </p:xfrm>
        <a:graphic>
          <a:graphicData uri="http://schemas.openxmlformats.org/presentationml/2006/ole">
            <mc:AlternateContent xmlns:mc="http://schemas.openxmlformats.org/markup-compatibility/2006">
              <mc:Choice xmlns:v="urn:schemas-microsoft-com:vml" Requires="v">
                <p:oleObj name="Equation" r:id="rId14" imgW="774360" imgH="253800" progId="Equation.DSMT4">
                  <p:embed/>
                </p:oleObj>
              </mc:Choice>
              <mc:Fallback>
                <p:oleObj name="Equation" r:id="rId14" imgW="774360" imgH="253800" progId="Equation.DSMT4">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76320" y="4008486"/>
                        <a:ext cx="1141413"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1608" name="Object 8"/>
          <p:cNvGraphicFramePr>
            <a:graphicFrameLocks noChangeAspect="1"/>
          </p:cNvGraphicFramePr>
          <p:nvPr/>
        </p:nvGraphicFramePr>
        <p:xfrm>
          <a:off x="1139778" y="4738746"/>
          <a:ext cx="2544762" cy="374650"/>
        </p:xfrm>
        <a:graphic>
          <a:graphicData uri="http://schemas.openxmlformats.org/presentationml/2006/ole">
            <mc:AlternateContent xmlns:mc="http://schemas.openxmlformats.org/markup-compatibility/2006">
              <mc:Choice xmlns:v="urn:schemas-microsoft-com:vml" Requires="v">
                <p:oleObj name="Equation" r:id="rId16" imgW="1726920" imgH="253800" progId="Equation.DSMT4">
                  <p:embed/>
                </p:oleObj>
              </mc:Choice>
              <mc:Fallback>
                <p:oleObj name="Equation" r:id="rId16" imgW="1726920" imgH="253800" progId="Equation.DSMT4">
                  <p:embed/>
                  <p:pic>
                    <p:nvPicPr>
                      <p:cNvPr id="0" name="Picture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39778" y="4738746"/>
                        <a:ext cx="2544762"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1609" name="Object 9"/>
          <p:cNvGraphicFramePr>
            <a:graphicFrameLocks noChangeAspect="1"/>
          </p:cNvGraphicFramePr>
          <p:nvPr/>
        </p:nvGraphicFramePr>
        <p:xfrm>
          <a:off x="3397093" y="5484158"/>
          <a:ext cx="241300" cy="296863"/>
        </p:xfrm>
        <a:graphic>
          <a:graphicData uri="http://schemas.openxmlformats.org/presentationml/2006/ole">
            <mc:AlternateContent xmlns:mc="http://schemas.openxmlformats.org/markup-compatibility/2006">
              <mc:Choice xmlns:v="urn:schemas-microsoft-com:vml" Requires="v">
                <p:oleObj name="Equation" r:id="rId18" imgW="164880" imgH="203040" progId="Equation.DSMT4">
                  <p:embed/>
                </p:oleObj>
              </mc:Choice>
              <mc:Fallback>
                <p:oleObj name="Equation" r:id="rId18" imgW="164880" imgH="203040" progId="Equation.DSMT4">
                  <p:embed/>
                  <p:pic>
                    <p:nvPicPr>
                      <p:cNvPr id="0" name="Picture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397093" y="5484158"/>
                        <a:ext cx="241300" cy="29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1610" name="Object 10"/>
          <p:cNvGraphicFramePr>
            <a:graphicFrameLocks noChangeAspect="1"/>
          </p:cNvGraphicFramePr>
          <p:nvPr/>
        </p:nvGraphicFramePr>
        <p:xfrm>
          <a:off x="1176291" y="5837164"/>
          <a:ext cx="204788" cy="204788"/>
        </p:xfrm>
        <a:graphic>
          <a:graphicData uri="http://schemas.openxmlformats.org/presentationml/2006/ole">
            <mc:AlternateContent xmlns:mc="http://schemas.openxmlformats.org/markup-compatibility/2006">
              <mc:Choice xmlns:v="urn:schemas-microsoft-com:vml" Requires="v">
                <p:oleObj name="Equation" r:id="rId20" imgW="139680" imgH="139680" progId="Equation.DSMT4">
                  <p:embed/>
                </p:oleObj>
              </mc:Choice>
              <mc:Fallback>
                <p:oleObj name="Equation" r:id="rId20" imgW="139680" imgH="139680" progId="Equation.DSMT4">
                  <p:embed/>
                  <p:pic>
                    <p:nvPicPr>
                      <p:cNvPr id="0" name="Picture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176291" y="5837164"/>
                        <a:ext cx="204788" cy="20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chor="t" anchorCtr="0"/>
          <a:lstStyle/>
          <a:p>
            <a:r>
              <a:rPr lang="el-GR" dirty="0"/>
              <a:t>Μέθοδος των </a:t>
            </a:r>
            <a:r>
              <a:rPr lang="en-US" dirty="0"/>
              <a:t>Newton-</a:t>
            </a:r>
            <a:r>
              <a:rPr lang="en-US" dirty="0" err="1"/>
              <a:t>Raphson</a:t>
            </a:r>
            <a:endParaRPr lang="el-GR" dirty="0"/>
          </a:p>
        </p:txBody>
      </p:sp>
      <p:sp>
        <p:nvSpPr>
          <p:cNvPr id="3" name="2 - Θέση περιεχομένου"/>
          <p:cNvSpPr>
            <a:spLocks noGrp="1"/>
          </p:cNvSpPr>
          <p:nvPr>
            <p:ph idx="1"/>
          </p:nvPr>
        </p:nvSpPr>
        <p:spPr/>
        <p:txBody>
          <a:bodyPr>
            <a:normAutofit/>
          </a:bodyPr>
          <a:lstStyle/>
          <a:p>
            <a:endParaRPr lang="el-GR" sz="2000" dirty="0"/>
          </a:p>
          <a:p>
            <a:endParaRPr lang="el-GR" sz="2000" dirty="0"/>
          </a:p>
        </p:txBody>
      </p:sp>
      <p:sp>
        <p:nvSpPr>
          <p:cNvPr id="7" name="6 - Θέση κειμένου"/>
          <p:cNvSpPr>
            <a:spLocks noGrp="1"/>
          </p:cNvSpPr>
          <p:nvPr>
            <p:ph type="body" sz="half" idx="2"/>
          </p:nvPr>
        </p:nvSpPr>
        <p:spPr>
          <a:xfrm>
            <a:off x="457200" y="1206000"/>
            <a:ext cx="4150800" cy="4996800"/>
          </a:xfrm>
        </p:spPr>
        <p:txBody>
          <a:bodyPr>
            <a:normAutofit/>
          </a:bodyPr>
          <a:lstStyle/>
          <a:p>
            <a:pPr>
              <a:buFont typeface="Arial" pitchFamily="34" charset="0"/>
              <a:buChar char="•"/>
            </a:pPr>
            <a:r>
              <a:rPr lang="el-GR" sz="1800" dirty="0"/>
              <a:t>  Υπάρχουν όμως περιπτώσεις, όπως φαίνεται στο σχήμα, όπου οι επαναλήψεις της μεθόδου των </a:t>
            </a:r>
            <a:r>
              <a:rPr lang="en-US" sz="1800" dirty="0"/>
              <a:t>Newton-</a:t>
            </a:r>
            <a:r>
              <a:rPr lang="en-US" sz="1800" dirty="0" err="1"/>
              <a:t>Raphson</a:t>
            </a:r>
            <a:r>
              <a:rPr lang="en-US" sz="1800" dirty="0"/>
              <a:t> </a:t>
            </a:r>
            <a:r>
              <a:rPr lang="el-GR" sz="1800" dirty="0"/>
              <a:t>αποκλίνουν ή δεν συγκλίνουν.</a:t>
            </a:r>
          </a:p>
          <a:p>
            <a:pPr>
              <a:spcBef>
                <a:spcPts val="1800"/>
              </a:spcBef>
              <a:buFont typeface="Arial" pitchFamily="34" charset="0"/>
              <a:buChar char="•"/>
            </a:pPr>
            <a:r>
              <a:rPr lang="el-GR" sz="1800" dirty="0"/>
              <a:t>  Στο σχήμα (</a:t>
            </a:r>
            <a:r>
              <a:rPr lang="en-US" sz="1800" dirty="0"/>
              <a:t>a)</a:t>
            </a:r>
            <a:r>
              <a:rPr lang="el-GR" sz="1800" dirty="0"/>
              <a:t>, μετά τη δεύτερη επανάληψη έχουμε μία απομάκρυνση της προσεγγιστικής τιμής που οφείλεται στο γεγονός ότι η πρώτη παράγωγος            της συνάρτησης            είναι μηδέν στην περιοχή σύγκλισης.</a:t>
            </a:r>
          </a:p>
          <a:p>
            <a:pPr>
              <a:spcBef>
                <a:spcPts val="1800"/>
              </a:spcBef>
              <a:buFont typeface="Arial" pitchFamily="34" charset="0"/>
              <a:buChar char="•"/>
            </a:pPr>
            <a:r>
              <a:rPr lang="el-GR" sz="1800" dirty="0"/>
              <a:t>  Στο σχήμα (</a:t>
            </a:r>
            <a:r>
              <a:rPr lang="en-US" sz="1800" dirty="0"/>
              <a:t>b</a:t>
            </a:r>
            <a:r>
              <a:rPr lang="el-GR" sz="1800" dirty="0"/>
              <a:t>), υπάρχει μία συνεχής παλινδρόμηση που οφείλεται στο γεγονός ότι η δεύτερη παράγωγος              της συνάρτησης             δεν διατηρεί σταθερό πρόσημο στην περιοχή σύγκλισης.</a:t>
            </a:r>
          </a:p>
        </p:txBody>
      </p:sp>
      <p:pic>
        <p:nvPicPr>
          <p:cNvPr id="280580" name="Picture 4"/>
          <p:cNvPicPr>
            <a:picLocks noChangeAspect="1" noChangeArrowheads="1"/>
          </p:cNvPicPr>
          <p:nvPr/>
        </p:nvPicPr>
        <p:blipFill rotWithShape="1">
          <a:blip r:embed="rId3" cstate="print"/>
          <a:srcRect l="1" r="1135" b="23925"/>
          <a:stretch/>
        </p:blipFill>
        <p:spPr bwMode="auto">
          <a:xfrm>
            <a:off x="5063403" y="329467"/>
            <a:ext cx="3107553" cy="2811501"/>
          </a:xfrm>
          <a:prstGeom prst="rect">
            <a:avLst/>
          </a:prstGeom>
        </p:spPr>
      </p:pic>
      <p:pic>
        <p:nvPicPr>
          <p:cNvPr id="280581" name="Picture 5"/>
          <p:cNvPicPr>
            <a:picLocks noChangeAspect="1" noChangeArrowheads="1"/>
          </p:cNvPicPr>
          <p:nvPr/>
        </p:nvPicPr>
        <p:blipFill rotWithShape="1">
          <a:blip r:embed="rId4" cstate="print"/>
          <a:srcRect l="3188" r="1" b="18401"/>
          <a:stretch/>
        </p:blipFill>
        <p:spPr bwMode="auto">
          <a:xfrm>
            <a:off x="5063403" y="3104964"/>
            <a:ext cx="3107553" cy="3062293"/>
          </a:xfrm>
          <a:prstGeom prst="rect">
            <a:avLst/>
          </a:prstGeom>
        </p:spPr>
      </p:pic>
      <p:graphicFrame>
        <p:nvGraphicFramePr>
          <p:cNvPr id="280582" name="Object 6"/>
          <p:cNvGraphicFramePr>
            <a:graphicFrameLocks noChangeAspect="1"/>
          </p:cNvGraphicFramePr>
          <p:nvPr/>
        </p:nvGraphicFramePr>
        <p:xfrm>
          <a:off x="3622662" y="3368823"/>
          <a:ext cx="596900" cy="373063"/>
        </p:xfrm>
        <a:graphic>
          <a:graphicData uri="http://schemas.openxmlformats.org/presentationml/2006/ole">
            <mc:AlternateContent xmlns:mc="http://schemas.openxmlformats.org/markup-compatibility/2006">
              <mc:Choice xmlns:v="urn:schemas-microsoft-com:vml" Requires="v">
                <p:oleObj name="Equation" r:id="rId5" imgW="406080" imgH="253800" progId="Equation.DSMT4">
                  <p:embed/>
                </p:oleObj>
              </mc:Choice>
              <mc:Fallback>
                <p:oleObj name="Equation" r:id="rId5" imgW="406080" imgH="25380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2662" y="3368823"/>
                        <a:ext cx="596900" cy="37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0583" name="Object 7"/>
          <p:cNvGraphicFramePr>
            <a:graphicFrameLocks noChangeAspect="1"/>
          </p:cNvGraphicFramePr>
          <p:nvPr/>
        </p:nvGraphicFramePr>
        <p:xfrm>
          <a:off x="2099507" y="3659340"/>
          <a:ext cx="542925" cy="374650"/>
        </p:xfrm>
        <a:graphic>
          <a:graphicData uri="http://schemas.openxmlformats.org/presentationml/2006/ole">
            <mc:AlternateContent xmlns:mc="http://schemas.openxmlformats.org/markup-compatibility/2006">
              <mc:Choice xmlns:v="urn:schemas-microsoft-com:vml" Requires="v">
                <p:oleObj name="Equation" r:id="rId7" imgW="368280" imgH="253800" progId="Equation.DSMT4">
                  <p:embed/>
                </p:oleObj>
              </mc:Choice>
              <mc:Fallback>
                <p:oleObj name="Equation" r:id="rId7" imgW="368280" imgH="253800" progId="Equation.DSMT4">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99507" y="3659340"/>
                        <a:ext cx="542925"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0584" name="Object 8"/>
          <p:cNvGraphicFramePr>
            <a:graphicFrameLocks noChangeAspect="1"/>
          </p:cNvGraphicFramePr>
          <p:nvPr/>
        </p:nvGraphicFramePr>
        <p:xfrm>
          <a:off x="3008877" y="4961829"/>
          <a:ext cx="619125" cy="376238"/>
        </p:xfrm>
        <a:graphic>
          <a:graphicData uri="http://schemas.openxmlformats.org/presentationml/2006/ole">
            <mc:AlternateContent xmlns:mc="http://schemas.openxmlformats.org/markup-compatibility/2006">
              <mc:Choice xmlns:v="urn:schemas-microsoft-com:vml" Requires="v">
                <p:oleObj name="Equation" r:id="rId9" imgW="419040" imgH="253800" progId="Equation.DSMT4">
                  <p:embed/>
                </p:oleObj>
              </mc:Choice>
              <mc:Fallback>
                <p:oleObj name="Equation" r:id="rId9" imgW="419040" imgH="253800" progId="Equation.DSMT4">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08877" y="4961829"/>
                        <a:ext cx="619125"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0585" name="Object 9"/>
          <p:cNvGraphicFramePr>
            <a:graphicFrameLocks noChangeAspect="1"/>
          </p:cNvGraphicFramePr>
          <p:nvPr/>
        </p:nvGraphicFramePr>
        <p:xfrm>
          <a:off x="1781281" y="5245130"/>
          <a:ext cx="542925" cy="374650"/>
        </p:xfrm>
        <a:graphic>
          <a:graphicData uri="http://schemas.openxmlformats.org/presentationml/2006/ole">
            <mc:AlternateContent xmlns:mc="http://schemas.openxmlformats.org/markup-compatibility/2006">
              <mc:Choice xmlns:v="urn:schemas-microsoft-com:vml" Requires="v">
                <p:oleObj name="Equation" r:id="rId11" imgW="368280" imgH="253800" progId="Equation.DSMT4">
                  <p:embed/>
                </p:oleObj>
              </mc:Choice>
              <mc:Fallback>
                <p:oleObj name="Equation" r:id="rId11" imgW="368280" imgH="253800" progId="Equation.DSMT4">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81281" y="5245130"/>
                        <a:ext cx="542925"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TextBox 10"/>
          <p:cNvSpPr txBox="1"/>
          <p:nvPr/>
        </p:nvSpPr>
        <p:spPr>
          <a:xfrm>
            <a:off x="7937129" y="5817133"/>
            <a:ext cx="381789" cy="276999"/>
          </a:xfrm>
          <a:prstGeom prst="rect">
            <a:avLst/>
          </a:prstGeom>
          <a:noFill/>
        </p:spPr>
        <p:txBody>
          <a:bodyPr wrap="square" rtlCol="0">
            <a:spAutoFit/>
          </a:bodyPr>
          <a:lstStyle/>
          <a:p>
            <a:r>
              <a:rPr lang="el-GR" sz="1200" dirty="0"/>
              <a:t>(</a:t>
            </a:r>
            <a:r>
              <a:rPr lang="en-US" sz="1200" dirty="0"/>
              <a:t>b</a:t>
            </a:r>
            <a:r>
              <a:rPr lang="el-GR" sz="1200" dirty="0"/>
              <a:t>)</a:t>
            </a:r>
          </a:p>
        </p:txBody>
      </p:sp>
      <p:sp>
        <p:nvSpPr>
          <p:cNvPr id="12" name="TextBox 11"/>
          <p:cNvSpPr txBox="1"/>
          <p:nvPr/>
        </p:nvSpPr>
        <p:spPr>
          <a:xfrm>
            <a:off x="7937129" y="2858026"/>
            <a:ext cx="381789" cy="276999"/>
          </a:xfrm>
          <a:prstGeom prst="rect">
            <a:avLst/>
          </a:prstGeom>
          <a:noFill/>
        </p:spPr>
        <p:txBody>
          <a:bodyPr wrap="square" rtlCol="0">
            <a:spAutoFit/>
          </a:bodyPr>
          <a:lstStyle/>
          <a:p>
            <a:r>
              <a:rPr lang="el-GR" sz="1200" dirty="0"/>
              <a:t>(</a:t>
            </a:r>
            <a:r>
              <a:rPr lang="en-US" sz="1200" dirty="0"/>
              <a:t>a</a:t>
            </a:r>
            <a:r>
              <a:rPr lang="el-GR" sz="1200" dirty="0"/>
              <a:t>)</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Μέθοδος των </a:t>
            </a:r>
            <a:r>
              <a:rPr lang="en-US" dirty="0"/>
              <a:t>Newton-</a:t>
            </a:r>
            <a:r>
              <a:rPr lang="en-US" dirty="0" err="1"/>
              <a:t>Raphson</a:t>
            </a:r>
            <a:endParaRPr lang="el-GR" dirty="0"/>
          </a:p>
        </p:txBody>
      </p:sp>
      <p:sp>
        <p:nvSpPr>
          <p:cNvPr id="3" name="2 - Θέση περιεχομένου"/>
          <p:cNvSpPr>
            <a:spLocks noGrp="1"/>
          </p:cNvSpPr>
          <p:nvPr>
            <p:ph idx="1"/>
          </p:nvPr>
        </p:nvSpPr>
        <p:spPr/>
        <p:txBody>
          <a:bodyPr>
            <a:normAutofit/>
          </a:bodyPr>
          <a:lstStyle/>
          <a:p>
            <a:pPr marL="0" indent="0">
              <a:buNone/>
            </a:pPr>
            <a:r>
              <a:rPr lang="el-GR" sz="2200" b="1" dirty="0"/>
              <a:t>Θεώρημα 5.8  [Θεώρημα σύγκλισης της μεθόδου </a:t>
            </a:r>
            <a:r>
              <a:rPr lang="en-US" sz="2200" b="1" dirty="0"/>
              <a:t>Newton-</a:t>
            </a:r>
            <a:r>
              <a:rPr lang="en-US" sz="2200" b="1" dirty="0" err="1"/>
              <a:t>Raphson</a:t>
            </a:r>
            <a:r>
              <a:rPr lang="el-GR" sz="2200" b="1" dirty="0"/>
              <a:t>]</a:t>
            </a:r>
            <a:r>
              <a:rPr lang="en-US" sz="2200" b="1" dirty="0"/>
              <a:t> </a:t>
            </a:r>
            <a:r>
              <a:rPr lang="el-GR" sz="2200" dirty="0"/>
              <a:t>Έστω η συνάρτηση</a:t>
            </a:r>
            <a:r>
              <a:rPr lang="en-US" sz="2200" dirty="0"/>
              <a:t>            </a:t>
            </a:r>
            <a:r>
              <a:rPr lang="el-GR" sz="2200" dirty="0"/>
              <a:t>που ικανοποιεί τις εξής συνθήκες:</a:t>
            </a:r>
          </a:p>
          <a:p>
            <a:pPr marL="457200" indent="-457200">
              <a:spcBef>
                <a:spcPts val="1800"/>
              </a:spcBef>
              <a:buFont typeface="+mj-lt"/>
              <a:buAutoNum type="arabicPeriod"/>
            </a:pPr>
            <a:r>
              <a:rPr lang="el-GR" sz="2200" dirty="0"/>
              <a:t>Είναι ορισμένη και δύο φορές συνεχώς </a:t>
            </a:r>
            <a:r>
              <a:rPr lang="el-GR" sz="2200" dirty="0" err="1"/>
              <a:t>παραγωγίσιμη</a:t>
            </a:r>
            <a:r>
              <a:rPr lang="el-GR" sz="2200" dirty="0"/>
              <a:t> στο</a:t>
            </a:r>
            <a:r>
              <a:rPr lang="en-US" sz="2200" dirty="0"/>
              <a:t>             	</a:t>
            </a:r>
            <a:endParaRPr lang="el-GR" sz="2200" dirty="0"/>
          </a:p>
          <a:p>
            <a:pPr marL="457200" indent="-457200">
              <a:spcBef>
                <a:spcPts val="800"/>
              </a:spcBef>
              <a:buFont typeface="+mj-lt"/>
              <a:buAutoNum type="arabicPeriod"/>
            </a:pPr>
            <a:r>
              <a:rPr lang="el-GR" sz="2200" dirty="0"/>
              <a:t>Ικανοποιεί το κριτήριο </a:t>
            </a:r>
            <a:r>
              <a:rPr lang="en-US" sz="2200" dirty="0"/>
              <a:t>Bolzano: </a:t>
            </a:r>
          </a:p>
          <a:p>
            <a:pPr marL="457200" indent="-457200">
              <a:spcBef>
                <a:spcPts val="800"/>
              </a:spcBef>
              <a:buFont typeface="+mj-lt"/>
              <a:buAutoNum type="arabicPeriod"/>
            </a:pPr>
            <a:r>
              <a:rPr lang="el-GR" sz="2200" dirty="0"/>
              <a:t>Η</a:t>
            </a:r>
            <a:r>
              <a:rPr lang="en-US" sz="2200" dirty="0"/>
              <a:t>                    </a:t>
            </a:r>
            <a:r>
              <a:rPr lang="el-GR" sz="2200" dirty="0"/>
              <a:t>για κάθε</a:t>
            </a:r>
            <a:r>
              <a:rPr lang="en-US" sz="2200" dirty="0"/>
              <a:t>  </a:t>
            </a:r>
            <a:endParaRPr lang="el-GR" sz="2200" dirty="0"/>
          </a:p>
          <a:p>
            <a:pPr marL="457200" indent="-457200">
              <a:spcBef>
                <a:spcPts val="800"/>
              </a:spcBef>
              <a:buFont typeface="+mj-lt"/>
              <a:buAutoNum type="arabicPeriod"/>
            </a:pPr>
            <a:r>
              <a:rPr lang="el-GR" sz="2200" dirty="0"/>
              <a:t>Η</a:t>
            </a:r>
            <a:r>
              <a:rPr lang="en-US" sz="2200" dirty="0"/>
              <a:t>              </a:t>
            </a:r>
            <a:r>
              <a:rPr lang="el-GR" sz="2200" dirty="0"/>
              <a:t>διατηρεί σταθερό πρόσημο στο</a:t>
            </a:r>
            <a:r>
              <a:rPr lang="en-US" sz="2200" dirty="0"/>
              <a:t> </a:t>
            </a:r>
            <a:endParaRPr lang="el-GR" sz="2200" dirty="0"/>
          </a:p>
          <a:p>
            <a:pPr marL="457200" indent="-457200">
              <a:spcBef>
                <a:spcPts val="800"/>
              </a:spcBef>
              <a:buFont typeface="+mj-lt"/>
              <a:buAutoNum type="arabicPeriod"/>
            </a:pPr>
            <a:r>
              <a:rPr lang="el-GR" sz="2200" dirty="0"/>
              <a:t>Αν το</a:t>
            </a:r>
            <a:r>
              <a:rPr lang="en-US" sz="2200" dirty="0"/>
              <a:t>     </a:t>
            </a:r>
            <a:r>
              <a:rPr lang="el-GR" sz="2200" dirty="0"/>
              <a:t>είναι το σημείο όπου η</a:t>
            </a:r>
            <a:r>
              <a:rPr lang="en-US" sz="2200" dirty="0"/>
              <a:t>               </a:t>
            </a:r>
            <a:r>
              <a:rPr lang="el-GR" sz="2200" dirty="0"/>
              <a:t>παίρνει την ελάχιστη τιμή στο</a:t>
            </a:r>
            <a:r>
              <a:rPr lang="en-US" sz="2200" dirty="0"/>
              <a:t>              </a:t>
            </a:r>
            <a:r>
              <a:rPr lang="el-GR" sz="2200" dirty="0"/>
              <a:t>τότε ισχύει</a:t>
            </a:r>
            <a:r>
              <a:rPr lang="en-US" sz="2200" dirty="0"/>
              <a:t> </a:t>
            </a:r>
          </a:p>
          <a:p>
            <a:pPr marL="0" indent="0">
              <a:spcBef>
                <a:spcPts val="1800"/>
              </a:spcBef>
              <a:buNone/>
            </a:pPr>
            <a:r>
              <a:rPr lang="el-GR" sz="2200" dirty="0"/>
              <a:t>Τότε το επαναληπτικό σχήμα της μεθόδου των </a:t>
            </a:r>
            <a:r>
              <a:rPr lang="en-US" sz="2200" dirty="0"/>
              <a:t>Newton-</a:t>
            </a:r>
            <a:r>
              <a:rPr lang="en-US" sz="2200" dirty="0" err="1"/>
              <a:t>Raphson</a:t>
            </a:r>
            <a:r>
              <a:rPr lang="en-US" sz="2200" dirty="0"/>
              <a:t> </a:t>
            </a:r>
            <a:r>
              <a:rPr lang="el-GR" sz="2200" dirty="0"/>
              <a:t>θα συγκλίνει στη λύση που υπάρχει στο διάστημα</a:t>
            </a:r>
            <a:r>
              <a:rPr lang="en-US" sz="2200" dirty="0"/>
              <a:t> </a:t>
            </a:r>
            <a:r>
              <a:rPr lang="el-GR" sz="2200" dirty="0"/>
              <a:t>  </a:t>
            </a:r>
          </a:p>
        </p:txBody>
      </p:sp>
      <p:graphicFrame>
        <p:nvGraphicFramePr>
          <p:cNvPr id="279553" name="Object 1"/>
          <p:cNvGraphicFramePr>
            <a:graphicFrameLocks noChangeAspect="1"/>
          </p:cNvGraphicFramePr>
          <p:nvPr/>
        </p:nvGraphicFramePr>
        <p:xfrm>
          <a:off x="2746936" y="1759504"/>
          <a:ext cx="661988" cy="455613"/>
        </p:xfrm>
        <a:graphic>
          <a:graphicData uri="http://schemas.openxmlformats.org/presentationml/2006/ole">
            <mc:AlternateContent xmlns:mc="http://schemas.openxmlformats.org/markup-compatibility/2006">
              <mc:Choice xmlns:v="urn:schemas-microsoft-com:vml" Requires="v">
                <p:oleObj name="Equation" r:id="rId3" imgW="368280" imgH="253800" progId="Equation.DSMT4">
                  <p:embed/>
                </p:oleObj>
              </mc:Choice>
              <mc:Fallback>
                <p:oleObj name="Equation" r:id="rId3" imgW="368280" imgH="2538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6936" y="1759504"/>
                        <a:ext cx="6619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9554" name="Object 2"/>
          <p:cNvGraphicFramePr>
            <a:graphicFrameLocks noChangeAspect="1"/>
          </p:cNvGraphicFramePr>
          <p:nvPr/>
        </p:nvGraphicFramePr>
        <p:xfrm>
          <a:off x="7664503" y="2314566"/>
          <a:ext cx="777875" cy="457200"/>
        </p:xfrm>
        <a:graphic>
          <a:graphicData uri="http://schemas.openxmlformats.org/presentationml/2006/ole">
            <mc:AlternateContent xmlns:mc="http://schemas.openxmlformats.org/markup-compatibility/2006">
              <mc:Choice xmlns:v="urn:schemas-microsoft-com:vml" Requires="v">
                <p:oleObj name="Equation" r:id="rId5" imgW="431640" imgH="253800" progId="Equation.DSMT4">
                  <p:embed/>
                </p:oleObj>
              </mc:Choice>
              <mc:Fallback>
                <p:oleObj name="Equation" r:id="rId5" imgW="431640" imgH="2538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4503" y="2314566"/>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9555" name="Object 3"/>
          <p:cNvGraphicFramePr>
            <a:graphicFrameLocks noChangeAspect="1"/>
          </p:cNvGraphicFramePr>
          <p:nvPr/>
        </p:nvGraphicFramePr>
        <p:xfrm>
          <a:off x="957213" y="2662227"/>
          <a:ext cx="1985963" cy="457200"/>
        </p:xfrm>
        <a:graphic>
          <a:graphicData uri="http://schemas.openxmlformats.org/presentationml/2006/ole">
            <mc:AlternateContent xmlns:mc="http://schemas.openxmlformats.org/markup-compatibility/2006">
              <mc:Choice xmlns:v="urn:schemas-microsoft-com:vml" Requires="v">
                <p:oleObj name="Equation" r:id="rId7" imgW="1104840" imgH="253800" progId="Equation.DSMT4">
                  <p:embed/>
                </p:oleObj>
              </mc:Choice>
              <mc:Fallback>
                <p:oleObj name="Equation" r:id="rId7" imgW="1104840" imgH="25380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7213" y="2662227"/>
                        <a:ext cx="1985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9556" name="Object 4"/>
          <p:cNvGraphicFramePr>
            <a:graphicFrameLocks noChangeAspect="1"/>
          </p:cNvGraphicFramePr>
          <p:nvPr/>
        </p:nvGraphicFramePr>
        <p:xfrm>
          <a:off x="4608513" y="3086390"/>
          <a:ext cx="1738312" cy="457200"/>
        </p:xfrm>
        <a:graphic>
          <a:graphicData uri="http://schemas.openxmlformats.org/presentationml/2006/ole">
            <mc:AlternateContent xmlns:mc="http://schemas.openxmlformats.org/markup-compatibility/2006">
              <mc:Choice xmlns:v="urn:schemas-microsoft-com:vml" Requires="v">
                <p:oleObj name="Equation" r:id="rId9" imgW="965160" imgH="253800" progId="Equation.DSMT4">
                  <p:embed/>
                </p:oleObj>
              </mc:Choice>
              <mc:Fallback>
                <p:oleObj name="Equation" r:id="rId9" imgW="965160" imgH="25380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08513" y="3086390"/>
                        <a:ext cx="17383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9557" name="Object 5"/>
          <p:cNvGraphicFramePr>
            <a:graphicFrameLocks noChangeAspect="1"/>
          </p:cNvGraphicFramePr>
          <p:nvPr/>
        </p:nvGraphicFramePr>
        <p:xfrm>
          <a:off x="1247023" y="3528148"/>
          <a:ext cx="1144588" cy="457200"/>
        </p:xfrm>
        <a:graphic>
          <a:graphicData uri="http://schemas.openxmlformats.org/presentationml/2006/ole">
            <mc:AlternateContent xmlns:mc="http://schemas.openxmlformats.org/markup-compatibility/2006">
              <mc:Choice xmlns:v="urn:schemas-microsoft-com:vml" Requires="v">
                <p:oleObj name="Equation" r:id="rId11" imgW="634680" imgH="253800" progId="Equation.DSMT4">
                  <p:embed/>
                </p:oleObj>
              </mc:Choice>
              <mc:Fallback>
                <p:oleObj name="Equation" r:id="rId11" imgW="634680" imgH="253800" progId="Equation.DSMT4">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47023" y="3528148"/>
                        <a:ext cx="1144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9558" name="Object 6"/>
          <p:cNvGraphicFramePr>
            <a:graphicFrameLocks noChangeAspect="1"/>
          </p:cNvGraphicFramePr>
          <p:nvPr/>
        </p:nvGraphicFramePr>
        <p:xfrm>
          <a:off x="3478213" y="3524835"/>
          <a:ext cx="1166813" cy="457200"/>
        </p:xfrm>
        <a:graphic>
          <a:graphicData uri="http://schemas.openxmlformats.org/presentationml/2006/ole">
            <mc:AlternateContent xmlns:mc="http://schemas.openxmlformats.org/markup-compatibility/2006">
              <mc:Choice xmlns:v="urn:schemas-microsoft-com:vml" Requires="v">
                <p:oleObj name="Equation" r:id="rId13" imgW="647640" imgH="253800" progId="Equation.DSMT4">
                  <p:embed/>
                </p:oleObj>
              </mc:Choice>
              <mc:Fallback>
                <p:oleObj name="Equation" r:id="rId13" imgW="647640" imgH="253800" progId="Equation.DSMT4">
                  <p:embed/>
                  <p:pic>
                    <p:nvPicPr>
                      <p:cNvPr id="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78213" y="3524835"/>
                        <a:ext cx="1166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9559" name="Object 7"/>
          <p:cNvGraphicFramePr>
            <a:graphicFrameLocks noChangeAspect="1"/>
          </p:cNvGraphicFramePr>
          <p:nvPr/>
        </p:nvGraphicFramePr>
        <p:xfrm>
          <a:off x="1239658" y="3971505"/>
          <a:ext cx="755650" cy="458788"/>
        </p:xfrm>
        <a:graphic>
          <a:graphicData uri="http://schemas.openxmlformats.org/presentationml/2006/ole">
            <mc:AlternateContent xmlns:mc="http://schemas.openxmlformats.org/markup-compatibility/2006">
              <mc:Choice xmlns:v="urn:schemas-microsoft-com:vml" Requires="v">
                <p:oleObj name="Equation" r:id="rId15" imgW="419040" imgH="253800" progId="Equation.DSMT4">
                  <p:embed/>
                </p:oleObj>
              </mc:Choice>
              <mc:Fallback>
                <p:oleObj name="Equation" r:id="rId15" imgW="419040" imgH="253800" progId="Equation.DSMT4">
                  <p:embed/>
                  <p:pic>
                    <p:nvPicPr>
                      <p:cNvPr id="0"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39658" y="3971505"/>
                        <a:ext cx="75565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9560" name="Object 8"/>
          <p:cNvGraphicFramePr>
            <a:graphicFrameLocks noChangeAspect="1"/>
          </p:cNvGraphicFramePr>
          <p:nvPr/>
        </p:nvGraphicFramePr>
        <p:xfrm>
          <a:off x="5703903" y="3956063"/>
          <a:ext cx="755650" cy="458788"/>
        </p:xfrm>
        <a:graphic>
          <a:graphicData uri="http://schemas.openxmlformats.org/presentationml/2006/ole">
            <mc:AlternateContent xmlns:mc="http://schemas.openxmlformats.org/markup-compatibility/2006">
              <mc:Choice xmlns:v="urn:schemas-microsoft-com:vml" Requires="v">
                <p:oleObj name="Equation" r:id="rId17" imgW="419040" imgH="253800" progId="Equation.DSMT4">
                  <p:embed/>
                </p:oleObj>
              </mc:Choice>
              <mc:Fallback>
                <p:oleObj name="Equation" r:id="rId17" imgW="419040" imgH="253800" progId="Equation.DSMT4">
                  <p:embed/>
                  <p:pic>
                    <p:nvPicPr>
                      <p:cNvPr id="0" name="Picture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03903" y="3956063"/>
                        <a:ext cx="75565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9561" name="Object 9"/>
          <p:cNvGraphicFramePr>
            <a:graphicFrameLocks noChangeAspect="1"/>
          </p:cNvGraphicFramePr>
          <p:nvPr/>
        </p:nvGraphicFramePr>
        <p:xfrm>
          <a:off x="1645190" y="4507940"/>
          <a:ext cx="230188" cy="230188"/>
        </p:xfrm>
        <a:graphic>
          <a:graphicData uri="http://schemas.openxmlformats.org/presentationml/2006/ole">
            <mc:AlternateContent xmlns:mc="http://schemas.openxmlformats.org/markup-compatibility/2006">
              <mc:Choice xmlns:v="urn:schemas-microsoft-com:vml" Requires="v">
                <p:oleObj name="Equation" r:id="rId19" imgW="126720" imgH="126720" progId="Equation.DSMT4">
                  <p:embed/>
                </p:oleObj>
              </mc:Choice>
              <mc:Fallback>
                <p:oleObj name="Equation" r:id="rId19" imgW="126720" imgH="126720" progId="Equation.DSMT4">
                  <p:embed/>
                  <p:pic>
                    <p:nvPicPr>
                      <p:cNvPr id="0" name="Picture 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645190" y="4507940"/>
                        <a:ext cx="230188"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9562" name="Object 10"/>
          <p:cNvGraphicFramePr>
            <a:graphicFrameLocks noChangeAspect="1"/>
          </p:cNvGraphicFramePr>
          <p:nvPr/>
        </p:nvGraphicFramePr>
        <p:xfrm>
          <a:off x="4619059" y="4380942"/>
          <a:ext cx="823913" cy="503238"/>
        </p:xfrm>
        <a:graphic>
          <a:graphicData uri="http://schemas.openxmlformats.org/presentationml/2006/ole">
            <mc:AlternateContent xmlns:mc="http://schemas.openxmlformats.org/markup-compatibility/2006">
              <mc:Choice xmlns:v="urn:schemas-microsoft-com:vml" Requires="v">
                <p:oleObj name="Equation" r:id="rId21" imgW="457200" imgH="279360" progId="Equation.DSMT4">
                  <p:embed/>
                </p:oleObj>
              </mc:Choice>
              <mc:Fallback>
                <p:oleObj name="Equation" r:id="rId21" imgW="457200" imgH="279360" progId="Equation.DSMT4">
                  <p:embed/>
                  <p:pic>
                    <p:nvPicPr>
                      <p:cNvPr id="0" name="Picture 1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619059" y="4380942"/>
                        <a:ext cx="823913"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9563" name="Object 11"/>
          <p:cNvGraphicFramePr>
            <a:graphicFrameLocks noChangeAspect="1"/>
          </p:cNvGraphicFramePr>
          <p:nvPr/>
        </p:nvGraphicFramePr>
        <p:xfrm>
          <a:off x="1473024" y="4722686"/>
          <a:ext cx="777875" cy="457200"/>
        </p:xfrm>
        <a:graphic>
          <a:graphicData uri="http://schemas.openxmlformats.org/presentationml/2006/ole">
            <mc:AlternateContent xmlns:mc="http://schemas.openxmlformats.org/markup-compatibility/2006">
              <mc:Choice xmlns:v="urn:schemas-microsoft-com:vml" Requires="v">
                <p:oleObj name="Equation" r:id="rId23" imgW="431640" imgH="253800" progId="Equation.DSMT4">
                  <p:embed/>
                </p:oleObj>
              </mc:Choice>
              <mc:Fallback>
                <p:oleObj name="Equation" r:id="rId23" imgW="431640" imgH="253800" progId="Equation.DSMT4">
                  <p:embed/>
                  <p:pic>
                    <p:nvPicPr>
                      <p:cNvPr id="0" name="Picture 1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473024" y="4722686"/>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9564" name="Object 12"/>
          <p:cNvGraphicFramePr>
            <a:graphicFrameLocks noChangeAspect="1"/>
          </p:cNvGraphicFramePr>
          <p:nvPr/>
        </p:nvGraphicFramePr>
        <p:xfrm>
          <a:off x="3638569" y="4719950"/>
          <a:ext cx="2357438" cy="503238"/>
        </p:xfrm>
        <a:graphic>
          <a:graphicData uri="http://schemas.openxmlformats.org/presentationml/2006/ole">
            <mc:AlternateContent xmlns:mc="http://schemas.openxmlformats.org/markup-compatibility/2006">
              <mc:Choice xmlns:v="urn:schemas-microsoft-com:vml" Requires="v">
                <p:oleObj name="Equation" r:id="rId25" imgW="1307880" imgH="279360" progId="Equation.DSMT4">
                  <p:embed/>
                </p:oleObj>
              </mc:Choice>
              <mc:Fallback>
                <p:oleObj name="Equation" r:id="rId25" imgW="1307880" imgH="279360" progId="Equation.DSMT4">
                  <p:embed/>
                  <p:pic>
                    <p:nvPicPr>
                      <p:cNvPr id="0" name="Picture 1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638569" y="4719950"/>
                        <a:ext cx="2357438"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9565" name="Object 13"/>
          <p:cNvGraphicFramePr>
            <a:graphicFrameLocks noChangeAspect="1"/>
          </p:cNvGraphicFramePr>
          <p:nvPr/>
        </p:nvGraphicFramePr>
        <p:xfrm>
          <a:off x="5922981" y="5630321"/>
          <a:ext cx="755650" cy="458788"/>
        </p:xfrm>
        <a:graphic>
          <a:graphicData uri="http://schemas.openxmlformats.org/presentationml/2006/ole">
            <mc:AlternateContent xmlns:mc="http://schemas.openxmlformats.org/markup-compatibility/2006">
              <mc:Choice xmlns:v="urn:schemas-microsoft-com:vml" Requires="v">
                <p:oleObj name="Equation" r:id="rId27" imgW="419040" imgH="253800" progId="Equation.DSMT4">
                  <p:embed/>
                </p:oleObj>
              </mc:Choice>
              <mc:Fallback>
                <p:oleObj name="Equation" r:id="rId27" imgW="419040" imgH="253800" progId="Equation.DSMT4">
                  <p:embed/>
                  <p:pic>
                    <p:nvPicPr>
                      <p:cNvPr id="0" name="Picture 13"/>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922981" y="5630321"/>
                        <a:ext cx="75565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Μέθοδος των </a:t>
            </a:r>
            <a:r>
              <a:rPr lang="en-US" dirty="0"/>
              <a:t>Newton-</a:t>
            </a:r>
            <a:r>
              <a:rPr lang="en-US" dirty="0" err="1"/>
              <a:t>Raphson</a:t>
            </a:r>
            <a:endParaRPr lang="el-GR" dirty="0"/>
          </a:p>
        </p:txBody>
      </p:sp>
      <p:sp>
        <p:nvSpPr>
          <p:cNvPr id="3" name="2 - Θέση περιεχομένου"/>
          <p:cNvSpPr>
            <a:spLocks noGrp="1"/>
          </p:cNvSpPr>
          <p:nvPr>
            <p:ph idx="1"/>
          </p:nvPr>
        </p:nvSpPr>
        <p:spPr>
          <a:xfrm>
            <a:off x="457200" y="1420784"/>
            <a:ext cx="8229600" cy="4856230"/>
          </a:xfrm>
        </p:spPr>
        <p:txBody>
          <a:bodyPr>
            <a:normAutofit/>
          </a:bodyPr>
          <a:lstStyle/>
          <a:p>
            <a:pPr marL="0" indent="0">
              <a:buNone/>
            </a:pPr>
            <a:r>
              <a:rPr lang="el-GR" sz="2200" dirty="0"/>
              <a:t>Έστω η εξίσωση</a:t>
            </a:r>
            <a:r>
              <a:rPr lang="en-US" sz="2200" dirty="0"/>
              <a:t>                  </a:t>
            </a:r>
            <a:r>
              <a:rPr lang="el-GR" sz="2200" dirty="0"/>
              <a:t>και</a:t>
            </a:r>
            <a:r>
              <a:rPr lang="en-US" sz="2200" dirty="0"/>
              <a:t>     </a:t>
            </a:r>
            <a:r>
              <a:rPr lang="el-GR" sz="2200" dirty="0"/>
              <a:t>μία απλή λύση της στο διάστημα</a:t>
            </a:r>
            <a:r>
              <a:rPr lang="en-US" sz="2200" dirty="0"/>
              <a:t>            </a:t>
            </a:r>
            <a:r>
              <a:rPr lang="el-GR" sz="2200" dirty="0"/>
              <a:t>στο οποίο υπάρχουν οι</a:t>
            </a:r>
            <a:r>
              <a:rPr lang="en-US" sz="2200" dirty="0"/>
              <a:t> </a:t>
            </a:r>
            <a:r>
              <a:rPr lang="el-GR" sz="2200" dirty="0"/>
              <a:t>συνεχείς             και              με                     Η </a:t>
            </a:r>
            <a:r>
              <a:rPr lang="el-GR" sz="2200" b="1" dirty="0"/>
              <a:t>ταχύτητα σύγκλισης </a:t>
            </a:r>
            <a:r>
              <a:rPr lang="el-GR" sz="2200" dirty="0"/>
              <a:t>της μεθόδου </a:t>
            </a:r>
            <a:r>
              <a:rPr lang="en-US" sz="2200" dirty="0"/>
              <a:t>Newton-</a:t>
            </a:r>
            <a:r>
              <a:rPr lang="en-US" sz="2200" dirty="0" err="1"/>
              <a:t>Raphson</a:t>
            </a:r>
            <a:r>
              <a:rPr lang="en-US" sz="2200" dirty="0"/>
              <a:t> </a:t>
            </a:r>
            <a:r>
              <a:rPr lang="el-GR" sz="2200" dirty="0"/>
              <a:t>υπολογίζεται ως εξής:</a:t>
            </a:r>
          </a:p>
          <a:p>
            <a:r>
              <a:rPr lang="el-GR" sz="2200" dirty="0"/>
              <a:t>Η μέθοδος των </a:t>
            </a:r>
            <a:r>
              <a:rPr lang="en-US" sz="2200" dirty="0"/>
              <a:t>Newton-</a:t>
            </a:r>
            <a:r>
              <a:rPr lang="en-US" sz="2200" dirty="0" err="1"/>
              <a:t>Raphson</a:t>
            </a:r>
            <a:r>
              <a:rPr lang="el-GR" sz="2200" dirty="0"/>
              <a:t> είναι μία επαναληπτική μέθοδος της μορφής                                               με συνάρτηση επανάληψης:</a:t>
            </a:r>
          </a:p>
          <a:p>
            <a:pPr>
              <a:buNone/>
            </a:pPr>
            <a:endParaRPr lang="el-GR" sz="2200" dirty="0"/>
          </a:p>
          <a:p>
            <a:pPr>
              <a:spcBef>
                <a:spcPts val="4800"/>
              </a:spcBef>
            </a:pPr>
            <a:r>
              <a:rPr lang="el-GR" sz="2200" dirty="0"/>
              <a:t>Το ανάπτυγμα της συνάρτησης            σε σειρά </a:t>
            </a:r>
            <a:r>
              <a:rPr lang="en-US" sz="2200" dirty="0"/>
              <a:t>Taylor </a:t>
            </a:r>
            <a:r>
              <a:rPr lang="el-GR" sz="2200" dirty="0"/>
              <a:t>στο σημείο  υποθέτοντας ότι                    είναι:</a:t>
            </a:r>
          </a:p>
          <a:p>
            <a:pPr>
              <a:spcBef>
                <a:spcPts val="4800"/>
              </a:spcBef>
              <a:buNone/>
            </a:pPr>
            <a:r>
              <a:rPr lang="el-GR" sz="2200" dirty="0"/>
              <a:t>	όπου     είναι ένα σημείο μεταξύ των </a:t>
            </a:r>
          </a:p>
        </p:txBody>
      </p:sp>
      <p:graphicFrame>
        <p:nvGraphicFramePr>
          <p:cNvPr id="278529" name="Object 1"/>
          <p:cNvGraphicFramePr>
            <a:graphicFrameLocks noChangeAspect="1"/>
          </p:cNvGraphicFramePr>
          <p:nvPr/>
        </p:nvGraphicFramePr>
        <p:xfrm>
          <a:off x="2396951" y="1425836"/>
          <a:ext cx="1073150" cy="457200"/>
        </p:xfrm>
        <a:graphic>
          <a:graphicData uri="http://schemas.openxmlformats.org/presentationml/2006/ole">
            <mc:AlternateContent xmlns:mc="http://schemas.openxmlformats.org/markup-compatibility/2006">
              <mc:Choice xmlns:v="urn:schemas-microsoft-com:vml" Requires="v">
                <p:oleObj name="Equation" r:id="rId3" imgW="596880" imgH="253800" progId="Equation.DSMT4">
                  <p:embed/>
                </p:oleObj>
              </mc:Choice>
              <mc:Fallback>
                <p:oleObj name="Equation" r:id="rId3" imgW="596880" imgH="2538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6951" y="1425836"/>
                        <a:ext cx="1073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8530" name="Object 2"/>
          <p:cNvGraphicFramePr>
            <a:graphicFrameLocks noChangeAspect="1"/>
          </p:cNvGraphicFramePr>
          <p:nvPr/>
        </p:nvGraphicFramePr>
        <p:xfrm>
          <a:off x="3914188" y="1530324"/>
          <a:ext cx="207963" cy="230188"/>
        </p:xfrm>
        <a:graphic>
          <a:graphicData uri="http://schemas.openxmlformats.org/presentationml/2006/ole">
            <mc:AlternateContent xmlns:mc="http://schemas.openxmlformats.org/markup-compatibility/2006">
              <mc:Choice xmlns:v="urn:schemas-microsoft-com:vml" Requires="v">
                <p:oleObj name="Equation" r:id="rId5" imgW="114120" imgH="126720" progId="Equation.DSMT4">
                  <p:embed/>
                </p:oleObj>
              </mc:Choice>
              <mc:Fallback>
                <p:oleObj name="Equation" r:id="rId5" imgW="114120" imgH="12672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4188" y="1530324"/>
                        <a:ext cx="207963"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8531" name="Object 3"/>
          <p:cNvGraphicFramePr>
            <a:graphicFrameLocks noChangeAspect="1"/>
          </p:cNvGraphicFramePr>
          <p:nvPr/>
        </p:nvGraphicFramePr>
        <p:xfrm>
          <a:off x="7967709" y="1410544"/>
          <a:ext cx="687388" cy="458788"/>
        </p:xfrm>
        <a:graphic>
          <a:graphicData uri="http://schemas.openxmlformats.org/presentationml/2006/ole">
            <mc:AlternateContent xmlns:mc="http://schemas.openxmlformats.org/markup-compatibility/2006">
              <mc:Choice xmlns:v="urn:schemas-microsoft-com:vml" Requires="v">
                <p:oleObj name="Equation" r:id="rId7" imgW="380880" imgH="253800" progId="Equation.DSMT4">
                  <p:embed/>
                </p:oleObj>
              </mc:Choice>
              <mc:Fallback>
                <p:oleObj name="Equation" r:id="rId7" imgW="380880" imgH="25380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67709" y="1410544"/>
                        <a:ext cx="687388"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8532" name="Object 4"/>
          <p:cNvGraphicFramePr>
            <a:graphicFrameLocks noChangeAspect="1"/>
          </p:cNvGraphicFramePr>
          <p:nvPr/>
        </p:nvGraphicFramePr>
        <p:xfrm>
          <a:off x="4285246" y="1759793"/>
          <a:ext cx="730250" cy="455613"/>
        </p:xfrm>
        <a:graphic>
          <a:graphicData uri="http://schemas.openxmlformats.org/presentationml/2006/ole">
            <mc:AlternateContent xmlns:mc="http://schemas.openxmlformats.org/markup-compatibility/2006">
              <mc:Choice xmlns:v="urn:schemas-microsoft-com:vml" Requires="v">
                <p:oleObj name="Equation" r:id="rId9" imgW="406080" imgH="253800" progId="Equation.DSMT4">
                  <p:embed/>
                </p:oleObj>
              </mc:Choice>
              <mc:Fallback>
                <p:oleObj name="Equation" r:id="rId9" imgW="406080" imgH="25380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85246" y="1759793"/>
                        <a:ext cx="73025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8533" name="Object 5"/>
          <p:cNvGraphicFramePr>
            <a:graphicFrameLocks noChangeAspect="1"/>
          </p:cNvGraphicFramePr>
          <p:nvPr/>
        </p:nvGraphicFramePr>
        <p:xfrm>
          <a:off x="5469826" y="1759793"/>
          <a:ext cx="755650" cy="458788"/>
        </p:xfrm>
        <a:graphic>
          <a:graphicData uri="http://schemas.openxmlformats.org/presentationml/2006/ole">
            <mc:AlternateContent xmlns:mc="http://schemas.openxmlformats.org/markup-compatibility/2006">
              <mc:Choice xmlns:v="urn:schemas-microsoft-com:vml" Requires="v">
                <p:oleObj name="Equation" r:id="rId11" imgW="419040" imgH="253800" progId="Equation.DSMT4">
                  <p:embed/>
                </p:oleObj>
              </mc:Choice>
              <mc:Fallback>
                <p:oleObj name="Equation" r:id="rId11" imgW="419040" imgH="253800" progId="Equation.DSMT4">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69826" y="1759793"/>
                        <a:ext cx="75565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8534" name="Object 6"/>
          <p:cNvGraphicFramePr>
            <a:graphicFrameLocks noChangeAspect="1"/>
          </p:cNvGraphicFramePr>
          <p:nvPr/>
        </p:nvGraphicFramePr>
        <p:xfrm>
          <a:off x="6616728" y="1744062"/>
          <a:ext cx="1166813" cy="457200"/>
        </p:xfrm>
        <a:graphic>
          <a:graphicData uri="http://schemas.openxmlformats.org/presentationml/2006/ole">
            <mc:AlternateContent xmlns:mc="http://schemas.openxmlformats.org/markup-compatibility/2006">
              <mc:Choice xmlns:v="urn:schemas-microsoft-com:vml" Requires="v">
                <p:oleObj name="Equation" r:id="rId13" imgW="647640" imgH="253800" progId="Equation.DSMT4">
                  <p:embed/>
                </p:oleObj>
              </mc:Choice>
              <mc:Fallback>
                <p:oleObj name="Equation" r:id="rId13" imgW="647640" imgH="253800" progId="Equation.DSMT4">
                  <p:embed/>
                  <p:pic>
                    <p:nvPicPr>
                      <p:cNvPr id="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16728" y="1744062"/>
                        <a:ext cx="1166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8535" name="Object 7"/>
          <p:cNvGraphicFramePr>
            <a:graphicFrameLocks noChangeAspect="1"/>
          </p:cNvGraphicFramePr>
          <p:nvPr/>
        </p:nvGraphicFramePr>
        <p:xfrm>
          <a:off x="2287595" y="3164756"/>
          <a:ext cx="2832100" cy="457200"/>
        </p:xfrm>
        <a:graphic>
          <a:graphicData uri="http://schemas.openxmlformats.org/presentationml/2006/ole">
            <mc:AlternateContent xmlns:mc="http://schemas.openxmlformats.org/markup-compatibility/2006">
              <mc:Choice xmlns:v="urn:schemas-microsoft-com:vml" Requires="v">
                <p:oleObj name="Equation" r:id="rId15" imgW="1574640" imgH="253800" progId="Equation.DSMT4">
                  <p:embed/>
                </p:oleObj>
              </mc:Choice>
              <mc:Fallback>
                <p:oleObj name="Equation" r:id="rId15" imgW="1574640" imgH="253800" progId="Equation.DSMT4">
                  <p:embed/>
                  <p:pic>
                    <p:nvPicPr>
                      <p:cNvPr id="0"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87595" y="3164756"/>
                        <a:ext cx="2832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8536" name="Object 8"/>
          <p:cNvGraphicFramePr>
            <a:graphicFrameLocks noChangeAspect="1"/>
          </p:cNvGraphicFramePr>
          <p:nvPr/>
        </p:nvGraphicFramePr>
        <p:xfrm>
          <a:off x="3542506" y="3714765"/>
          <a:ext cx="2058988" cy="846138"/>
        </p:xfrm>
        <a:graphic>
          <a:graphicData uri="http://schemas.openxmlformats.org/presentationml/2006/ole">
            <mc:AlternateContent xmlns:mc="http://schemas.openxmlformats.org/markup-compatibility/2006">
              <mc:Choice xmlns:v="urn:schemas-microsoft-com:vml" Requires="v">
                <p:oleObj name="Equation" r:id="rId17" imgW="1143000" imgH="469800" progId="Equation.DSMT4">
                  <p:embed/>
                </p:oleObj>
              </mc:Choice>
              <mc:Fallback>
                <p:oleObj name="Equation" r:id="rId17" imgW="1143000" imgH="469800" progId="Equation.DSMT4">
                  <p:embed/>
                  <p:pic>
                    <p:nvPicPr>
                      <p:cNvPr id="0" name="Picture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42506" y="3714765"/>
                        <a:ext cx="2058988" cy="84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8537" name="Object 9"/>
          <p:cNvGraphicFramePr>
            <a:graphicFrameLocks noChangeAspect="1"/>
          </p:cNvGraphicFramePr>
          <p:nvPr/>
        </p:nvGraphicFramePr>
        <p:xfrm>
          <a:off x="4473005" y="4524540"/>
          <a:ext cx="641350" cy="458788"/>
        </p:xfrm>
        <a:graphic>
          <a:graphicData uri="http://schemas.openxmlformats.org/presentationml/2006/ole">
            <mc:AlternateContent xmlns:mc="http://schemas.openxmlformats.org/markup-compatibility/2006">
              <mc:Choice xmlns:v="urn:schemas-microsoft-com:vml" Requires="v">
                <p:oleObj name="Equation" r:id="rId19" imgW="355320" imgH="253800" progId="Equation.DSMT4">
                  <p:embed/>
                </p:oleObj>
              </mc:Choice>
              <mc:Fallback>
                <p:oleObj name="Equation" r:id="rId19" imgW="355320" imgH="253800" progId="Equation.DSMT4">
                  <p:embed/>
                  <p:pic>
                    <p:nvPicPr>
                      <p:cNvPr id="0" name="Picture 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473005" y="4524540"/>
                        <a:ext cx="64135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8538" name="Object 10"/>
          <p:cNvGraphicFramePr>
            <a:graphicFrameLocks noChangeAspect="1"/>
          </p:cNvGraphicFramePr>
          <p:nvPr/>
        </p:nvGraphicFramePr>
        <p:xfrm>
          <a:off x="8285792" y="4612858"/>
          <a:ext cx="207963" cy="230188"/>
        </p:xfrm>
        <a:graphic>
          <a:graphicData uri="http://schemas.openxmlformats.org/presentationml/2006/ole">
            <mc:AlternateContent xmlns:mc="http://schemas.openxmlformats.org/markup-compatibility/2006">
              <mc:Choice xmlns:v="urn:schemas-microsoft-com:vml" Requires="v">
                <p:oleObj name="Equation" r:id="rId21" imgW="114120" imgH="126720" progId="Equation.DSMT4">
                  <p:embed/>
                </p:oleObj>
              </mc:Choice>
              <mc:Fallback>
                <p:oleObj name="Equation" r:id="rId21" imgW="114120" imgH="126720" progId="Equation.DSMT4">
                  <p:embed/>
                  <p:pic>
                    <p:nvPicPr>
                      <p:cNvPr id="0" name="Picture 1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285792" y="4612858"/>
                        <a:ext cx="207963"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8539" name="Object 11"/>
          <p:cNvGraphicFramePr>
            <a:graphicFrameLocks noChangeAspect="1"/>
          </p:cNvGraphicFramePr>
          <p:nvPr/>
        </p:nvGraphicFramePr>
        <p:xfrm>
          <a:off x="2816795" y="4849694"/>
          <a:ext cx="1212850" cy="457200"/>
        </p:xfrm>
        <a:graphic>
          <a:graphicData uri="http://schemas.openxmlformats.org/presentationml/2006/ole">
            <mc:AlternateContent xmlns:mc="http://schemas.openxmlformats.org/markup-compatibility/2006">
              <mc:Choice xmlns:v="urn:schemas-microsoft-com:vml" Requires="v">
                <p:oleObj name="Equation" r:id="rId23" imgW="672840" imgH="253800" progId="Equation.DSMT4">
                  <p:embed/>
                </p:oleObj>
              </mc:Choice>
              <mc:Fallback>
                <p:oleObj name="Equation" r:id="rId23" imgW="672840" imgH="253800" progId="Equation.DSMT4">
                  <p:embed/>
                  <p:pic>
                    <p:nvPicPr>
                      <p:cNvPr id="0" name="Picture 1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816795" y="4849694"/>
                        <a:ext cx="1212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8540" name="Object 12"/>
          <p:cNvGraphicFramePr>
            <a:graphicFrameLocks noChangeAspect="1"/>
          </p:cNvGraphicFramePr>
          <p:nvPr/>
        </p:nvGraphicFramePr>
        <p:xfrm>
          <a:off x="1988344" y="5145111"/>
          <a:ext cx="5167313" cy="708025"/>
        </p:xfrm>
        <a:graphic>
          <a:graphicData uri="http://schemas.openxmlformats.org/presentationml/2006/ole">
            <mc:AlternateContent xmlns:mc="http://schemas.openxmlformats.org/markup-compatibility/2006">
              <mc:Choice xmlns:v="urn:schemas-microsoft-com:vml" Requires="v">
                <p:oleObj name="Equation" r:id="rId25" imgW="2869920" imgH="393480" progId="Equation.DSMT4">
                  <p:embed/>
                </p:oleObj>
              </mc:Choice>
              <mc:Fallback>
                <p:oleObj name="Equation" r:id="rId25" imgW="2869920" imgH="393480" progId="Equation.DSMT4">
                  <p:embed/>
                  <p:pic>
                    <p:nvPicPr>
                      <p:cNvPr id="0" name="Picture 1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988344" y="5145111"/>
                        <a:ext cx="5167313"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8541" name="Object 13"/>
          <p:cNvGraphicFramePr>
            <a:graphicFrameLocks noChangeAspect="1"/>
          </p:cNvGraphicFramePr>
          <p:nvPr/>
        </p:nvGraphicFramePr>
        <p:xfrm>
          <a:off x="1535651" y="5834100"/>
          <a:ext cx="230188" cy="369888"/>
        </p:xfrm>
        <a:graphic>
          <a:graphicData uri="http://schemas.openxmlformats.org/presentationml/2006/ole">
            <mc:AlternateContent xmlns:mc="http://schemas.openxmlformats.org/markup-compatibility/2006">
              <mc:Choice xmlns:v="urn:schemas-microsoft-com:vml" Requires="v">
                <p:oleObj name="Equation" r:id="rId27" imgW="126720" imgH="203040" progId="Equation.DSMT4">
                  <p:embed/>
                </p:oleObj>
              </mc:Choice>
              <mc:Fallback>
                <p:oleObj name="Equation" r:id="rId27" imgW="126720" imgH="203040" progId="Equation.DSMT4">
                  <p:embed/>
                  <p:pic>
                    <p:nvPicPr>
                      <p:cNvPr id="0" name="Picture 13"/>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535651" y="5834100"/>
                        <a:ext cx="23018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8542" name="Object 14"/>
          <p:cNvGraphicFramePr>
            <a:graphicFrameLocks noChangeAspect="1"/>
          </p:cNvGraphicFramePr>
          <p:nvPr/>
        </p:nvGraphicFramePr>
        <p:xfrm>
          <a:off x="5124469" y="5915062"/>
          <a:ext cx="871538" cy="252413"/>
        </p:xfrm>
        <a:graphic>
          <a:graphicData uri="http://schemas.openxmlformats.org/presentationml/2006/ole">
            <mc:AlternateContent xmlns:mc="http://schemas.openxmlformats.org/markup-compatibility/2006">
              <mc:Choice xmlns:v="urn:schemas-microsoft-com:vml" Requires="v">
                <p:oleObj name="Equation" r:id="rId29" imgW="482400" imgH="139680" progId="Equation.DSMT4">
                  <p:embed/>
                </p:oleObj>
              </mc:Choice>
              <mc:Fallback>
                <p:oleObj name="Equation" r:id="rId29" imgW="482400" imgH="139680" progId="Equation.DSMT4">
                  <p:embed/>
                  <p:pic>
                    <p:nvPicPr>
                      <p:cNvPr id="0" name="Picture 14"/>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124469" y="5915062"/>
                        <a:ext cx="871538"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Εισαγωγή</a:t>
            </a:r>
          </a:p>
        </p:txBody>
      </p:sp>
      <p:sp>
        <p:nvSpPr>
          <p:cNvPr id="3" name="2 - Θέση περιεχομένου"/>
          <p:cNvSpPr>
            <a:spLocks noGrp="1"/>
          </p:cNvSpPr>
          <p:nvPr>
            <p:ph idx="1"/>
          </p:nvPr>
        </p:nvSpPr>
        <p:spPr/>
        <p:txBody>
          <a:bodyPr>
            <a:normAutofit fontScale="92500" lnSpcReduction="20000"/>
          </a:bodyPr>
          <a:lstStyle/>
          <a:p>
            <a:pPr>
              <a:buNone/>
            </a:pPr>
            <a:r>
              <a:rPr lang="el-GR" sz="2200" b="1" dirty="0"/>
              <a:t>	Ορισμός 5.7  </a:t>
            </a:r>
            <a:r>
              <a:rPr lang="el-GR" sz="2200" dirty="0"/>
              <a:t>Αν ένας πραγματικός αριθμός δεν μπορεί να αποτελέσει ρίζα για κανένα πολυώνυμο του οποίου οι συντελεστές είναι ακέραιοι ή ρητοί αριθμοί, τότε ο αριθμός αυτός ονομάζεται </a:t>
            </a:r>
            <a:r>
              <a:rPr lang="el-GR" sz="2200" b="1" dirty="0"/>
              <a:t>υπερβατικός</a:t>
            </a:r>
            <a:r>
              <a:rPr lang="el-GR" sz="2200" dirty="0"/>
              <a:t>.</a:t>
            </a:r>
          </a:p>
          <a:p>
            <a:pPr>
              <a:spcBef>
                <a:spcPts val="1800"/>
              </a:spcBef>
              <a:buNone/>
            </a:pPr>
            <a:r>
              <a:rPr lang="el-GR" sz="2200" dirty="0"/>
              <a:t>	</a:t>
            </a:r>
            <a:r>
              <a:rPr lang="el-GR" sz="2200" b="1" dirty="0"/>
              <a:t>Παραδείγματα υπερβατικών αριθμών</a:t>
            </a:r>
          </a:p>
          <a:p>
            <a:pPr lvl="1">
              <a:spcBef>
                <a:spcPts val="1800"/>
              </a:spcBef>
            </a:pPr>
            <a:r>
              <a:rPr lang="el-GR" sz="2200" dirty="0"/>
              <a:t>Αριθμός του</a:t>
            </a:r>
            <a:r>
              <a:rPr lang="en-US" sz="2200" dirty="0"/>
              <a:t> </a:t>
            </a:r>
            <a:r>
              <a:rPr lang="en-US" sz="2200" dirty="0" err="1"/>
              <a:t>Liouville</a:t>
            </a:r>
            <a:r>
              <a:rPr lang="el-GR" sz="2200" dirty="0"/>
              <a:t>:</a:t>
            </a:r>
            <a:endParaRPr lang="en-US" sz="2200" dirty="0"/>
          </a:p>
          <a:p>
            <a:pPr lvl="1">
              <a:spcBef>
                <a:spcPts val="1800"/>
              </a:spcBef>
            </a:pPr>
            <a:endParaRPr lang="el-GR" sz="2200" dirty="0"/>
          </a:p>
          <a:p>
            <a:pPr lvl="1">
              <a:spcBef>
                <a:spcPts val="1800"/>
              </a:spcBef>
            </a:pPr>
            <a:r>
              <a:rPr lang="el-GR" sz="2200" dirty="0"/>
              <a:t>Αριθμός </a:t>
            </a:r>
            <a:r>
              <a:rPr lang="en-US" sz="2200" dirty="0"/>
              <a:t>e</a:t>
            </a:r>
            <a:r>
              <a:rPr lang="el-GR" sz="2200" dirty="0"/>
              <a:t>:</a:t>
            </a:r>
          </a:p>
          <a:p>
            <a:pPr lvl="1">
              <a:spcBef>
                <a:spcPts val="1800"/>
              </a:spcBef>
            </a:pPr>
            <a:endParaRPr lang="el-GR" sz="2200" dirty="0"/>
          </a:p>
          <a:p>
            <a:pPr lvl="1">
              <a:spcBef>
                <a:spcPts val="1800"/>
              </a:spcBef>
            </a:pPr>
            <a:r>
              <a:rPr lang="el-GR" sz="2200" dirty="0"/>
              <a:t>Αριθμός π:</a:t>
            </a:r>
          </a:p>
          <a:p>
            <a:pPr>
              <a:spcBef>
                <a:spcPts val="2400"/>
              </a:spcBef>
              <a:buNone/>
            </a:pPr>
            <a:r>
              <a:rPr lang="el-GR" sz="2200" b="1" dirty="0"/>
              <a:t>	Ορισμός 5.8  </a:t>
            </a:r>
            <a:r>
              <a:rPr lang="el-GR" sz="2200" dirty="0"/>
              <a:t>Μία </a:t>
            </a:r>
            <a:r>
              <a:rPr lang="el-GR" sz="2200" b="1" dirty="0"/>
              <a:t>υπερβατική εξίσωση </a:t>
            </a:r>
            <a:r>
              <a:rPr lang="el-GR" sz="2200" dirty="0"/>
              <a:t>είναι μια εξίσωση η οποία αποτελείται από υπερβατικές συναρτήσεις, δηλαδή από συναρτήσεις οι οποίες δεν είναι αλγεβρικές.</a:t>
            </a:r>
          </a:p>
        </p:txBody>
      </p:sp>
      <p:graphicFrame>
        <p:nvGraphicFramePr>
          <p:cNvPr id="126977" name="Object 1"/>
          <p:cNvGraphicFramePr>
            <a:graphicFrameLocks noChangeAspect="1"/>
          </p:cNvGraphicFramePr>
          <p:nvPr/>
        </p:nvGraphicFramePr>
        <p:xfrm>
          <a:off x="1269977" y="3063870"/>
          <a:ext cx="5251450" cy="709612"/>
        </p:xfrm>
        <a:graphic>
          <a:graphicData uri="http://schemas.openxmlformats.org/presentationml/2006/ole">
            <mc:AlternateContent xmlns:mc="http://schemas.openxmlformats.org/markup-compatibility/2006">
              <mc:Choice xmlns:v="urn:schemas-microsoft-com:vml" Requires="v">
                <p:oleObj name="Equation" r:id="rId3" imgW="3200400" imgH="431640" progId="Equation.DSMT4">
                  <p:embed/>
                </p:oleObj>
              </mc:Choice>
              <mc:Fallback>
                <p:oleObj name="Equation" r:id="rId3" imgW="3200400" imgH="43164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9977" y="3063870"/>
                        <a:ext cx="5251450" cy="70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mc:Choice xmlns:a14="http://schemas.microsoft.com/office/drawing/2010/main" Requires="a14">
          <p:sp>
            <p:nvSpPr>
              <p:cNvPr id="126978" name="Object 2"/>
              <p:cNvSpPr txBox="1"/>
              <p:nvPr/>
            </p:nvSpPr>
            <p:spPr bwMode="auto">
              <a:xfrm>
                <a:off x="1289050" y="4049713"/>
                <a:ext cx="5839234" cy="709612"/>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l-GR" i="1">
                          <a:solidFill>
                            <a:srgbClr val="000000"/>
                          </a:solidFill>
                          <a:latin typeface="Cambria Math" panose="02040503050406030204" pitchFamily="18" charset="0"/>
                        </a:rPr>
                        <m:t>𝑒</m:t>
                      </m:r>
                      <m:r>
                        <a:rPr lang="el-GR" i="1">
                          <a:solidFill>
                            <a:srgbClr val="000000"/>
                          </a:solidFill>
                          <a:latin typeface="Cambria Math" panose="02040503050406030204" pitchFamily="18" charset="0"/>
                        </a:rPr>
                        <m:t>=</m:t>
                      </m:r>
                      <m:func>
                        <m:funcPr>
                          <m:ctrlPr>
                            <a:rPr lang="el-GR" i="1">
                              <a:solidFill>
                                <a:srgbClr val="000000"/>
                              </a:solidFill>
                              <a:latin typeface="Cambria Math" panose="02040503050406030204" pitchFamily="18" charset="0"/>
                            </a:rPr>
                          </m:ctrlPr>
                        </m:funcPr>
                        <m:fName>
                          <m:limLow>
                            <m:limLowPr>
                              <m:ctrlPr>
                                <a:rPr lang="el-GR" i="1">
                                  <a:solidFill>
                                    <a:srgbClr val="000000"/>
                                  </a:solidFill>
                                  <a:latin typeface="Cambria Math" panose="02040503050406030204" pitchFamily="18" charset="0"/>
                                </a:rPr>
                              </m:ctrlPr>
                            </m:limLowPr>
                            <m:e>
                              <m:r>
                                <m:rPr>
                                  <m:sty m:val="p"/>
                                </m:rPr>
                                <a:rPr lang="el-GR" i="0">
                                  <a:solidFill>
                                    <a:srgbClr val="000000"/>
                                  </a:solidFill>
                                  <a:latin typeface="Cambria Math" panose="02040503050406030204" pitchFamily="18" charset="0"/>
                                </a:rPr>
                                <m:t>lim</m:t>
                              </m:r>
                            </m:e>
                            <m:lim>
                              <m:r>
                                <a:rPr lang="el-GR" i="1">
                                  <a:solidFill>
                                    <a:srgbClr val="000000"/>
                                  </a:solidFill>
                                  <a:latin typeface="Cambria Math" panose="02040503050406030204" pitchFamily="18" charset="0"/>
                                </a:rPr>
                                <m:t>𝑛</m:t>
                              </m:r>
                              <m:r>
                                <a:rPr lang="el-GR" i="1">
                                  <a:solidFill>
                                    <a:srgbClr val="000000"/>
                                  </a:solidFill>
                                  <a:latin typeface="Cambria Math" panose="02040503050406030204" pitchFamily="18" charset="0"/>
                                </a:rPr>
                                <m:t>→∞</m:t>
                              </m:r>
                            </m:lim>
                          </m:limLow>
                        </m:fName>
                        <m:e>
                          <m:d>
                            <m:dPr>
                              <m:ctrlPr>
                                <a:rPr lang="el-GR" i="1">
                                  <a:solidFill>
                                    <a:srgbClr val="000000"/>
                                  </a:solidFill>
                                  <a:latin typeface="Cambria Math" panose="02040503050406030204" pitchFamily="18" charset="0"/>
                                </a:rPr>
                              </m:ctrlPr>
                            </m:dPr>
                            <m:e>
                              <m:r>
                                <a:rPr lang="el-GR" i="1">
                                  <a:solidFill>
                                    <a:srgbClr val="000000"/>
                                  </a:solidFill>
                                  <a:latin typeface="Cambria Math" panose="02040503050406030204" pitchFamily="18" charset="0"/>
                                </a:rPr>
                                <m:t>1+</m:t>
                              </m:r>
                              <m:f>
                                <m:fPr>
                                  <m:ctrlPr>
                                    <a:rPr lang="el-GR" i="1">
                                      <a:solidFill>
                                        <a:srgbClr val="000000"/>
                                      </a:solidFill>
                                      <a:latin typeface="Cambria Math" panose="02040503050406030204" pitchFamily="18" charset="0"/>
                                    </a:rPr>
                                  </m:ctrlPr>
                                </m:fPr>
                                <m:num>
                                  <m:r>
                                    <a:rPr lang="el-GR" i="1">
                                      <a:solidFill>
                                        <a:srgbClr val="000000"/>
                                      </a:solidFill>
                                      <a:latin typeface="Cambria Math" panose="02040503050406030204" pitchFamily="18" charset="0"/>
                                    </a:rPr>
                                    <m:t>1</m:t>
                                  </m:r>
                                </m:num>
                                <m:den>
                                  <m:r>
                                    <a:rPr lang="el-GR" i="1">
                                      <a:solidFill>
                                        <a:srgbClr val="000000"/>
                                      </a:solidFill>
                                      <a:latin typeface="Cambria Math" panose="02040503050406030204" pitchFamily="18" charset="0"/>
                                    </a:rPr>
                                    <m:t>𝑛</m:t>
                                  </m:r>
                                </m:den>
                              </m:f>
                            </m:e>
                          </m:d>
                        </m:e>
                      </m:func>
                      <m:r>
                        <a:rPr lang="el-GR" i="1">
                          <a:solidFill>
                            <a:srgbClr val="000000"/>
                          </a:solidFill>
                          <a:latin typeface="Cambria Math" panose="02040503050406030204" pitchFamily="18" charset="0"/>
                        </a:rPr>
                        <m:t>≃2.718281828459045235360287…</m:t>
                      </m:r>
                    </m:oMath>
                  </m:oMathPara>
                </a14:m>
                <a:endParaRPr lang="el-GR" dirty="0"/>
              </a:p>
            </p:txBody>
          </p:sp>
        </mc:Choice>
        <mc:Fallback>
          <p:sp>
            <p:nvSpPr>
              <p:cNvPr id="126978" name="Object 2"/>
              <p:cNvSpPr txBox="1">
                <a:spLocks noRot="1" noChangeAspect="1" noMove="1" noResize="1" noEditPoints="1" noAdjustHandles="1" noChangeArrowheads="1" noChangeShapeType="1" noTextEdit="1"/>
              </p:cNvSpPr>
              <p:nvPr/>
            </p:nvSpPr>
            <p:spPr bwMode="auto">
              <a:xfrm>
                <a:off x="1289050" y="4049713"/>
                <a:ext cx="5839234" cy="709612"/>
              </a:xfrm>
              <a:prstGeom prst="rect">
                <a:avLst/>
              </a:prstGeom>
              <a:blipFill>
                <a:blip r:embed="rId5"/>
                <a:stretch>
                  <a:fillRect/>
                </a:stretch>
              </a:blipFill>
              <a:ln>
                <a:noFill/>
              </a:ln>
              <a:effectLst/>
            </p:spPr>
            <p:txBody>
              <a:bodyPr/>
              <a:lstStyle/>
              <a:p>
                <a:r>
                  <a:rPr lang="el-GR">
                    <a:noFill/>
                  </a:rPr>
                  <a:t> </a:t>
                </a:r>
              </a:p>
            </p:txBody>
          </p:sp>
        </mc:Fallback>
      </mc:AlternateContent>
      <mc:AlternateContent xmlns:mc="http://schemas.openxmlformats.org/markup-compatibility/2006">
        <mc:Choice xmlns:a14="http://schemas.microsoft.com/office/drawing/2010/main" Requires="a14">
          <p:sp>
            <p:nvSpPr>
              <p:cNvPr id="126979" name="Object 3"/>
              <p:cNvSpPr txBox="1"/>
              <p:nvPr/>
            </p:nvSpPr>
            <p:spPr bwMode="auto">
              <a:xfrm>
                <a:off x="2483768" y="4679233"/>
                <a:ext cx="4517293" cy="292100"/>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l-GR" sz="2000" i="1">
                          <a:solidFill>
                            <a:srgbClr val="000000"/>
                          </a:solidFill>
                          <a:latin typeface="Cambria Math" panose="02040503050406030204" pitchFamily="18" charset="0"/>
                        </a:rPr>
                        <m:t>𝜋</m:t>
                      </m:r>
                      <m:r>
                        <a:rPr lang="el-GR" sz="2000" i="1">
                          <a:solidFill>
                            <a:srgbClr val="000000"/>
                          </a:solidFill>
                          <a:latin typeface="Cambria Math" panose="02040503050406030204" pitchFamily="18" charset="0"/>
                        </a:rPr>
                        <m:t>≃3.141592653589793238462643…</m:t>
                      </m:r>
                    </m:oMath>
                  </m:oMathPara>
                </a14:m>
                <a:endParaRPr lang="el-GR" sz="2000" dirty="0"/>
              </a:p>
            </p:txBody>
          </p:sp>
        </mc:Choice>
        <mc:Fallback>
          <p:sp>
            <p:nvSpPr>
              <p:cNvPr id="126979" name="Object 3"/>
              <p:cNvSpPr txBox="1">
                <a:spLocks noRot="1" noChangeAspect="1" noMove="1" noResize="1" noEditPoints="1" noAdjustHandles="1" noChangeArrowheads="1" noChangeShapeType="1" noTextEdit="1"/>
              </p:cNvSpPr>
              <p:nvPr/>
            </p:nvSpPr>
            <p:spPr bwMode="auto">
              <a:xfrm>
                <a:off x="2483768" y="4679233"/>
                <a:ext cx="4517293" cy="292100"/>
              </a:xfrm>
              <a:prstGeom prst="rect">
                <a:avLst/>
              </a:prstGeom>
              <a:blipFill>
                <a:blip r:embed="rId6"/>
                <a:stretch>
                  <a:fillRect b="-27083"/>
                </a:stretch>
              </a:blipFill>
              <a:ln>
                <a:noFill/>
              </a:ln>
              <a:effectLst/>
            </p:spPr>
            <p:txBody>
              <a:bodyPr/>
              <a:lstStyle/>
              <a:p>
                <a:r>
                  <a:rPr lang="el-GR">
                    <a:noFill/>
                  </a:rPr>
                  <a:t> </a:t>
                </a:r>
              </a:p>
            </p:txBody>
          </p:sp>
        </mc:Fallback>
      </mc:AlternateContent>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Μέθοδος των </a:t>
            </a:r>
            <a:r>
              <a:rPr lang="en-US" dirty="0"/>
              <a:t>Newton-</a:t>
            </a:r>
            <a:r>
              <a:rPr lang="en-US" dirty="0" err="1"/>
              <a:t>Raphson</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spcBef>
                <a:spcPts val="600"/>
              </a:spcBef>
            </a:pPr>
            <a:r>
              <a:rPr lang="el-GR" sz="2000" dirty="0"/>
              <a:t>Επειδή                                          προκύπτει ότι  </a:t>
            </a:r>
          </a:p>
          <a:p>
            <a:pPr>
              <a:spcBef>
                <a:spcPts val="1800"/>
              </a:spcBef>
            </a:pPr>
            <a:r>
              <a:rPr lang="el-GR" sz="2000" dirty="0"/>
              <a:t>Επίσης για την             έχουμε ότι:</a:t>
            </a:r>
          </a:p>
          <a:p>
            <a:pPr>
              <a:spcBef>
                <a:spcPts val="600"/>
              </a:spcBef>
            </a:pPr>
            <a:endParaRPr lang="el-GR" sz="2000" dirty="0"/>
          </a:p>
          <a:p>
            <a:pPr>
              <a:spcBef>
                <a:spcPts val="600"/>
              </a:spcBef>
            </a:pPr>
            <a:endParaRPr lang="el-GR" sz="2000" dirty="0"/>
          </a:p>
          <a:p>
            <a:pPr>
              <a:spcBef>
                <a:spcPts val="2400"/>
              </a:spcBef>
              <a:buNone/>
            </a:pPr>
            <a:r>
              <a:rPr lang="el-GR" sz="2000" dirty="0"/>
              <a:t>	οπότε επειδή                                         μπορούμε να πάρουμε ότι:</a:t>
            </a:r>
          </a:p>
          <a:p>
            <a:pPr>
              <a:spcBef>
                <a:spcPts val="600"/>
              </a:spcBef>
            </a:pPr>
            <a:endParaRPr lang="el-GR" sz="2000" dirty="0"/>
          </a:p>
          <a:p>
            <a:pPr>
              <a:spcBef>
                <a:spcPts val="600"/>
              </a:spcBef>
              <a:buNone/>
            </a:pPr>
            <a:endParaRPr lang="el-GR" sz="2000" dirty="0"/>
          </a:p>
          <a:p>
            <a:pPr>
              <a:spcBef>
                <a:spcPts val="2400"/>
              </a:spcBef>
            </a:pPr>
            <a:r>
              <a:rPr lang="el-GR" sz="2000" dirty="0"/>
              <a:t>Επίσης, ισχύει:</a:t>
            </a:r>
          </a:p>
          <a:p>
            <a:pPr>
              <a:spcBef>
                <a:spcPts val="600"/>
              </a:spcBef>
            </a:pPr>
            <a:endParaRPr lang="el-GR" sz="2000" dirty="0"/>
          </a:p>
          <a:p>
            <a:pPr>
              <a:spcBef>
                <a:spcPts val="1200"/>
              </a:spcBef>
              <a:buNone/>
            </a:pPr>
            <a:r>
              <a:rPr lang="el-GR" sz="2000" dirty="0"/>
              <a:t>	οπότε:  </a:t>
            </a:r>
          </a:p>
        </p:txBody>
      </p:sp>
      <p:graphicFrame>
        <p:nvGraphicFramePr>
          <p:cNvPr id="277506" name="Object 2"/>
          <p:cNvGraphicFramePr>
            <a:graphicFrameLocks noChangeAspect="1"/>
          </p:cNvGraphicFramePr>
          <p:nvPr/>
        </p:nvGraphicFramePr>
        <p:xfrm>
          <a:off x="1650960" y="1435966"/>
          <a:ext cx="2339975" cy="414338"/>
        </p:xfrm>
        <a:graphic>
          <a:graphicData uri="http://schemas.openxmlformats.org/presentationml/2006/ole">
            <mc:AlternateContent xmlns:mc="http://schemas.openxmlformats.org/markup-compatibility/2006">
              <mc:Choice xmlns:v="urn:schemas-microsoft-com:vml" Requires="v">
                <p:oleObj name="Equation" r:id="rId3" imgW="1434960" imgH="253800" progId="Equation.DSMT4">
                  <p:embed/>
                </p:oleObj>
              </mc:Choice>
              <mc:Fallback>
                <p:oleObj name="Equation" r:id="rId3" imgW="1434960" imgH="253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0960" y="1435966"/>
                        <a:ext cx="2339975"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7507" name="Object 3"/>
          <p:cNvGraphicFramePr>
            <a:graphicFrameLocks noChangeAspect="1"/>
          </p:cNvGraphicFramePr>
          <p:nvPr/>
        </p:nvGraphicFramePr>
        <p:xfrm>
          <a:off x="5484825" y="1426441"/>
          <a:ext cx="971550" cy="414338"/>
        </p:xfrm>
        <a:graphic>
          <a:graphicData uri="http://schemas.openxmlformats.org/presentationml/2006/ole">
            <mc:AlternateContent xmlns:mc="http://schemas.openxmlformats.org/markup-compatibility/2006">
              <mc:Choice xmlns:v="urn:schemas-microsoft-com:vml" Requires="v">
                <p:oleObj name="Equation" r:id="rId5" imgW="596880" imgH="253800" progId="Equation.DSMT4">
                  <p:embed/>
                </p:oleObj>
              </mc:Choice>
              <mc:Fallback>
                <p:oleObj name="Equation" r:id="rId5" imgW="596880" imgH="253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4825" y="1426441"/>
                        <a:ext cx="971550"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7508" name="Object 4"/>
          <p:cNvGraphicFramePr>
            <a:graphicFrameLocks noChangeAspect="1"/>
          </p:cNvGraphicFramePr>
          <p:nvPr/>
        </p:nvGraphicFramePr>
        <p:xfrm>
          <a:off x="2438515" y="1968645"/>
          <a:ext cx="641350" cy="414337"/>
        </p:xfrm>
        <a:graphic>
          <a:graphicData uri="http://schemas.openxmlformats.org/presentationml/2006/ole">
            <mc:AlternateContent xmlns:mc="http://schemas.openxmlformats.org/markup-compatibility/2006">
              <mc:Choice xmlns:v="urn:schemas-microsoft-com:vml" Requires="v">
                <p:oleObj name="Equation" r:id="rId7" imgW="393480" imgH="253800" progId="Equation.DSMT4">
                  <p:embed/>
                </p:oleObj>
              </mc:Choice>
              <mc:Fallback>
                <p:oleObj name="Equation" r:id="rId7" imgW="393480" imgH="2538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8515" y="1968645"/>
                        <a:ext cx="641350"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7509" name="Object 5"/>
          <p:cNvGraphicFramePr>
            <a:graphicFrameLocks noChangeAspect="1"/>
          </p:cNvGraphicFramePr>
          <p:nvPr/>
        </p:nvGraphicFramePr>
        <p:xfrm>
          <a:off x="1914525" y="2370138"/>
          <a:ext cx="5314950" cy="827087"/>
        </p:xfrm>
        <a:graphic>
          <a:graphicData uri="http://schemas.openxmlformats.org/presentationml/2006/ole">
            <mc:AlternateContent xmlns:mc="http://schemas.openxmlformats.org/markup-compatibility/2006">
              <mc:Choice xmlns:v="urn:schemas-microsoft-com:vml" Requires="v">
                <p:oleObj name="Equation" r:id="rId9" imgW="3263760" imgH="507960" progId="Equation.DSMT4">
                  <p:embed/>
                </p:oleObj>
              </mc:Choice>
              <mc:Fallback>
                <p:oleObj name="Equation" r:id="rId9" imgW="3263760" imgH="50796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14525" y="2370138"/>
                        <a:ext cx="5314950" cy="82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7511" name="Object 7"/>
          <p:cNvGraphicFramePr>
            <a:graphicFrameLocks noChangeAspect="1"/>
          </p:cNvGraphicFramePr>
          <p:nvPr/>
        </p:nvGraphicFramePr>
        <p:xfrm>
          <a:off x="2308194" y="3334905"/>
          <a:ext cx="2339975" cy="414338"/>
        </p:xfrm>
        <a:graphic>
          <a:graphicData uri="http://schemas.openxmlformats.org/presentationml/2006/ole">
            <mc:AlternateContent xmlns:mc="http://schemas.openxmlformats.org/markup-compatibility/2006">
              <mc:Choice xmlns:v="urn:schemas-microsoft-com:vml" Requires="v">
                <p:oleObj name="Equation" r:id="rId11" imgW="1434960" imgH="253800" progId="Equation.DSMT4">
                  <p:embed/>
                </p:oleObj>
              </mc:Choice>
              <mc:Fallback>
                <p:oleObj name="Equation" r:id="rId11" imgW="1434960" imgH="253800" progId="Equation.DSMT4">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8194" y="3334905"/>
                        <a:ext cx="2339975"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7512" name="Object 8"/>
          <p:cNvGraphicFramePr>
            <a:graphicFrameLocks noChangeAspect="1"/>
          </p:cNvGraphicFramePr>
          <p:nvPr/>
        </p:nvGraphicFramePr>
        <p:xfrm>
          <a:off x="858065" y="3684588"/>
          <a:ext cx="1676400" cy="827087"/>
        </p:xfrm>
        <a:graphic>
          <a:graphicData uri="http://schemas.openxmlformats.org/presentationml/2006/ole">
            <mc:AlternateContent xmlns:mc="http://schemas.openxmlformats.org/markup-compatibility/2006">
              <mc:Choice xmlns:v="urn:schemas-microsoft-com:vml" Requires="v">
                <p:oleObj name="Equation" r:id="rId12" imgW="1028520" imgH="507960" progId="Equation.DSMT4">
                  <p:embed/>
                </p:oleObj>
              </mc:Choice>
              <mc:Fallback>
                <p:oleObj name="Equation" r:id="rId12" imgW="1028520" imgH="50796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58065" y="3684588"/>
                        <a:ext cx="1676400" cy="82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7513" name="Object 9"/>
          <p:cNvGraphicFramePr>
            <a:graphicFrameLocks noChangeAspect="1"/>
          </p:cNvGraphicFramePr>
          <p:nvPr/>
        </p:nvGraphicFramePr>
        <p:xfrm>
          <a:off x="2454246" y="4456415"/>
          <a:ext cx="6438900" cy="914400"/>
        </p:xfrm>
        <a:graphic>
          <a:graphicData uri="http://schemas.openxmlformats.org/presentationml/2006/ole">
            <mc:AlternateContent xmlns:mc="http://schemas.openxmlformats.org/markup-compatibility/2006">
              <mc:Choice xmlns:v="urn:schemas-microsoft-com:vml" Requires="v">
                <p:oleObj name="Equation" r:id="rId14" imgW="3936960" imgH="558720" progId="Equation.DSMT4">
                  <p:embed/>
                </p:oleObj>
              </mc:Choice>
              <mc:Fallback>
                <p:oleObj name="Equation" r:id="rId14" imgW="3936960" imgH="558720" progId="Equation.DSMT4">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54246" y="4456415"/>
                        <a:ext cx="64389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7514" name="Object 10"/>
          <p:cNvGraphicFramePr>
            <a:graphicFrameLocks noChangeAspect="1"/>
          </p:cNvGraphicFramePr>
          <p:nvPr/>
        </p:nvGraphicFramePr>
        <p:xfrm>
          <a:off x="1633549" y="5296214"/>
          <a:ext cx="3778250" cy="914400"/>
        </p:xfrm>
        <a:graphic>
          <a:graphicData uri="http://schemas.openxmlformats.org/presentationml/2006/ole">
            <mc:AlternateContent xmlns:mc="http://schemas.openxmlformats.org/markup-compatibility/2006">
              <mc:Choice xmlns:v="urn:schemas-microsoft-com:vml" Requires="v">
                <p:oleObj name="Equation" r:id="rId16" imgW="2311200" imgH="558720" progId="Equation.DSMT4">
                  <p:embed/>
                </p:oleObj>
              </mc:Choice>
              <mc:Fallback>
                <p:oleObj name="Equation" r:id="rId16" imgW="2311200" imgH="558720" progId="Equation.DSMT4">
                  <p:embed/>
                  <p:pic>
                    <p:nvPicPr>
                      <p:cNvPr id="0"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33549" y="5296214"/>
                        <a:ext cx="37782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7515" name="Object 11"/>
          <p:cNvGraphicFramePr>
            <a:graphicFrameLocks noChangeAspect="1"/>
          </p:cNvGraphicFramePr>
          <p:nvPr/>
        </p:nvGraphicFramePr>
        <p:xfrm>
          <a:off x="7456527" y="3309070"/>
          <a:ext cx="892175" cy="457200"/>
        </p:xfrm>
        <a:graphic>
          <a:graphicData uri="http://schemas.openxmlformats.org/presentationml/2006/ole">
            <mc:AlternateContent xmlns:mc="http://schemas.openxmlformats.org/markup-compatibility/2006">
              <mc:Choice xmlns:v="urn:schemas-microsoft-com:vml" Requires="v">
                <p:oleObj name="Equation" r:id="rId18" imgW="495000" imgH="253800" progId="Equation.DSMT4">
                  <p:embed/>
                </p:oleObj>
              </mc:Choice>
              <mc:Fallback>
                <p:oleObj name="Equation" r:id="rId18" imgW="495000" imgH="253800" progId="Equation.DSMT4">
                  <p:embed/>
                  <p:pic>
                    <p:nvPicPr>
                      <p:cNvPr id="0" name="Picture 1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456527" y="3309070"/>
                        <a:ext cx="892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Μέθοδος των </a:t>
            </a:r>
            <a:r>
              <a:rPr lang="en-US" dirty="0"/>
              <a:t>Newton-</a:t>
            </a:r>
            <a:r>
              <a:rPr lang="en-US" dirty="0" err="1"/>
              <a:t>Raphson</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spcBef>
                <a:spcPts val="600"/>
              </a:spcBef>
            </a:pPr>
            <a:r>
              <a:rPr lang="el-GR" sz="2200" dirty="0"/>
              <a:t>Με βάση τα παραπάνω, η σχέση</a:t>
            </a:r>
          </a:p>
          <a:p>
            <a:pPr>
              <a:spcBef>
                <a:spcPts val="600"/>
              </a:spcBef>
            </a:pPr>
            <a:endParaRPr lang="el-GR" sz="2200" dirty="0"/>
          </a:p>
          <a:p>
            <a:pPr>
              <a:spcBef>
                <a:spcPts val="600"/>
              </a:spcBef>
              <a:buNone/>
            </a:pPr>
            <a:endParaRPr lang="el-GR" sz="2200" dirty="0"/>
          </a:p>
          <a:p>
            <a:pPr>
              <a:spcBef>
                <a:spcPts val="600"/>
              </a:spcBef>
              <a:buNone/>
            </a:pPr>
            <a:r>
              <a:rPr lang="el-GR" sz="2200" dirty="0"/>
              <a:t>	μπορεί να γραφεί ως εξής: </a:t>
            </a:r>
          </a:p>
          <a:p>
            <a:pPr>
              <a:spcBef>
                <a:spcPts val="600"/>
              </a:spcBef>
              <a:buNone/>
            </a:pPr>
            <a:endParaRPr lang="el-GR" sz="2200" dirty="0"/>
          </a:p>
          <a:p>
            <a:pPr>
              <a:spcBef>
                <a:spcPts val="600"/>
              </a:spcBef>
            </a:pPr>
            <a:endParaRPr lang="el-GR" sz="2200" dirty="0"/>
          </a:p>
          <a:p>
            <a:pPr>
              <a:spcBef>
                <a:spcPts val="600"/>
              </a:spcBef>
            </a:pPr>
            <a:r>
              <a:rPr lang="el-GR" sz="2200" dirty="0"/>
              <a:t>Συνεπώς, αν     είναι ένα άνω φράγμα του                   εκφράζοντας την προηγούμενη σχέση με τις επαναλήψεις έχουμε τελικά ότι:</a:t>
            </a:r>
          </a:p>
          <a:p>
            <a:pPr>
              <a:spcBef>
                <a:spcPts val="600"/>
              </a:spcBef>
            </a:pPr>
            <a:endParaRPr lang="el-GR" sz="2200" dirty="0"/>
          </a:p>
          <a:p>
            <a:pPr>
              <a:spcBef>
                <a:spcPts val="3000"/>
              </a:spcBef>
            </a:pPr>
            <a:r>
              <a:rPr lang="el-GR" sz="2200" dirty="0"/>
              <a:t>Συνεπώς, η </a:t>
            </a:r>
            <a:r>
              <a:rPr lang="el-GR" sz="2200" b="1" dirty="0"/>
              <a:t>ταχύτητα σύγκλισης </a:t>
            </a:r>
            <a:r>
              <a:rPr lang="el-GR" sz="2200" dirty="0"/>
              <a:t>της μεθόδου </a:t>
            </a:r>
            <a:r>
              <a:rPr lang="en-US" sz="2200" dirty="0"/>
              <a:t>Newton-</a:t>
            </a:r>
            <a:r>
              <a:rPr lang="en-US" sz="2200" dirty="0" err="1"/>
              <a:t>Raphson</a:t>
            </a:r>
            <a:r>
              <a:rPr lang="en-US" sz="2200" dirty="0"/>
              <a:t> </a:t>
            </a:r>
            <a:r>
              <a:rPr lang="el-GR" sz="2200" dirty="0"/>
              <a:t>είναι </a:t>
            </a:r>
            <a:r>
              <a:rPr lang="el-GR" sz="2200" b="1" dirty="0"/>
              <a:t>τετραγωνική</a:t>
            </a:r>
            <a:r>
              <a:rPr lang="el-GR" sz="2200" dirty="0"/>
              <a:t>.</a:t>
            </a:r>
          </a:p>
          <a:p>
            <a:endParaRPr lang="el-GR" sz="2200" dirty="0"/>
          </a:p>
        </p:txBody>
      </p:sp>
      <p:graphicFrame>
        <p:nvGraphicFramePr>
          <p:cNvPr id="289794" name="Object 2"/>
          <p:cNvGraphicFramePr>
            <a:graphicFrameLocks noChangeAspect="1"/>
          </p:cNvGraphicFramePr>
          <p:nvPr/>
        </p:nvGraphicFramePr>
        <p:xfrm>
          <a:off x="1988344" y="1917689"/>
          <a:ext cx="5167312" cy="708025"/>
        </p:xfrm>
        <a:graphic>
          <a:graphicData uri="http://schemas.openxmlformats.org/presentationml/2006/ole">
            <mc:AlternateContent xmlns:mc="http://schemas.openxmlformats.org/markup-compatibility/2006">
              <mc:Choice xmlns:v="urn:schemas-microsoft-com:vml" Requires="v">
                <p:oleObj name="Equation" r:id="rId3" imgW="2869920" imgH="393480" progId="Equation.DSMT4">
                  <p:embed/>
                </p:oleObj>
              </mc:Choice>
              <mc:Fallback>
                <p:oleObj name="Equation" r:id="rId3" imgW="2869920" imgH="393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8344" y="1917689"/>
                        <a:ext cx="5167312"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9795" name="Object 3"/>
          <p:cNvGraphicFramePr>
            <a:graphicFrameLocks noChangeAspect="1"/>
          </p:cNvGraphicFramePr>
          <p:nvPr/>
        </p:nvGraphicFramePr>
        <p:xfrm>
          <a:off x="3017044" y="3136896"/>
          <a:ext cx="3109913" cy="709613"/>
        </p:xfrm>
        <a:graphic>
          <a:graphicData uri="http://schemas.openxmlformats.org/presentationml/2006/ole">
            <mc:AlternateContent xmlns:mc="http://schemas.openxmlformats.org/markup-compatibility/2006">
              <mc:Choice xmlns:v="urn:schemas-microsoft-com:vml" Requires="v">
                <p:oleObj name="Equation" r:id="rId5" imgW="1726920" imgH="393480" progId="Equation.DSMT4">
                  <p:embed/>
                </p:oleObj>
              </mc:Choice>
              <mc:Fallback>
                <p:oleObj name="Equation" r:id="rId5" imgW="1726920" imgH="3934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7044" y="3136896"/>
                        <a:ext cx="3109913" cy="70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9796" name="Object 4"/>
          <p:cNvGraphicFramePr>
            <a:graphicFrameLocks noChangeAspect="1"/>
          </p:cNvGraphicFramePr>
          <p:nvPr/>
        </p:nvGraphicFramePr>
        <p:xfrm>
          <a:off x="2348317" y="4007868"/>
          <a:ext cx="204788" cy="250825"/>
        </p:xfrm>
        <a:graphic>
          <a:graphicData uri="http://schemas.openxmlformats.org/presentationml/2006/ole">
            <mc:AlternateContent xmlns:mc="http://schemas.openxmlformats.org/markup-compatibility/2006">
              <mc:Choice xmlns:v="urn:schemas-microsoft-com:vml" Requires="v">
                <p:oleObj name="Equation" r:id="rId7" imgW="114120" imgH="139680" progId="Equation.DSMT4">
                  <p:embed/>
                </p:oleObj>
              </mc:Choice>
              <mc:Fallback>
                <p:oleObj name="Equation" r:id="rId7" imgW="114120" imgH="1396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48317" y="4007868"/>
                        <a:ext cx="204788"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9797" name="Object 5"/>
          <p:cNvGraphicFramePr>
            <a:graphicFrameLocks noChangeAspect="1"/>
          </p:cNvGraphicFramePr>
          <p:nvPr/>
        </p:nvGraphicFramePr>
        <p:xfrm>
          <a:off x="5677781" y="3887938"/>
          <a:ext cx="1119187" cy="457200"/>
        </p:xfrm>
        <a:graphic>
          <a:graphicData uri="http://schemas.openxmlformats.org/presentationml/2006/ole">
            <mc:AlternateContent xmlns:mc="http://schemas.openxmlformats.org/markup-compatibility/2006">
              <mc:Choice xmlns:v="urn:schemas-microsoft-com:vml" Requires="v">
                <p:oleObj name="Equation" r:id="rId9" imgW="622080" imgH="253800" progId="Equation.DSMT4">
                  <p:embed/>
                </p:oleObj>
              </mc:Choice>
              <mc:Fallback>
                <p:oleObj name="Equation" r:id="rId9" imgW="622080" imgH="2538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77781" y="3887938"/>
                        <a:ext cx="11191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9798" name="Object 6"/>
          <p:cNvGraphicFramePr>
            <a:graphicFrameLocks noChangeAspect="1"/>
          </p:cNvGraphicFramePr>
          <p:nvPr/>
        </p:nvGraphicFramePr>
        <p:xfrm>
          <a:off x="3438525" y="4743468"/>
          <a:ext cx="2266950" cy="503238"/>
        </p:xfrm>
        <a:graphic>
          <a:graphicData uri="http://schemas.openxmlformats.org/presentationml/2006/ole">
            <mc:AlternateContent xmlns:mc="http://schemas.openxmlformats.org/markup-compatibility/2006">
              <mc:Choice xmlns:v="urn:schemas-microsoft-com:vml" Requires="v">
                <p:oleObj name="Equation" r:id="rId11" imgW="1257120" imgH="279360" progId="Equation.DSMT4">
                  <p:embed/>
                </p:oleObj>
              </mc:Choice>
              <mc:Fallback>
                <p:oleObj name="Equation" r:id="rId11" imgW="1257120" imgH="27936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38525" y="4743468"/>
                        <a:ext cx="226695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Μέθοδος των </a:t>
            </a:r>
            <a:r>
              <a:rPr lang="en-US" dirty="0"/>
              <a:t>Newton-</a:t>
            </a:r>
            <a:r>
              <a:rPr lang="en-US" dirty="0" err="1"/>
              <a:t>Raphson</a:t>
            </a:r>
            <a:endParaRPr lang="el-GR" dirty="0"/>
          </a:p>
        </p:txBody>
      </p:sp>
      <p:sp>
        <p:nvSpPr>
          <p:cNvPr id="3" name="2 - Θέση περιεχομένου"/>
          <p:cNvSpPr>
            <a:spLocks noGrp="1"/>
          </p:cNvSpPr>
          <p:nvPr>
            <p:ph idx="1"/>
          </p:nvPr>
        </p:nvSpPr>
        <p:spPr/>
        <p:txBody>
          <a:bodyPr>
            <a:normAutofit/>
          </a:bodyPr>
          <a:lstStyle/>
          <a:p>
            <a:pPr>
              <a:buNone/>
            </a:pPr>
            <a:r>
              <a:rPr lang="el-GR" sz="2200" b="1" dirty="0"/>
              <a:t>Παρατηρήσεις</a:t>
            </a:r>
            <a:endParaRPr lang="el-GR" sz="2200" dirty="0"/>
          </a:p>
          <a:p>
            <a:pPr>
              <a:spcBef>
                <a:spcPts val="1800"/>
              </a:spcBef>
            </a:pPr>
            <a:r>
              <a:rPr lang="el-GR" sz="2200" dirty="0"/>
              <a:t>Η μέθοδος των</a:t>
            </a:r>
            <a:r>
              <a:rPr lang="en-US" sz="2200" dirty="0"/>
              <a:t> Newton-</a:t>
            </a:r>
            <a:r>
              <a:rPr lang="en-US" sz="2200" dirty="0" err="1"/>
              <a:t>Raphson</a:t>
            </a:r>
            <a:r>
              <a:rPr lang="el-GR" sz="2200" dirty="0"/>
              <a:t>, αντίθετα με τη μέθοδο της διχοτόμησης, αν η αρχική τιμή δεν είναι κοντά στη ρίζα ή η συνάρτηση δεν είναι ομαλή στην περιοχή της ρίζας, αποκλίνει. Αν όμως συγκλίνει, έχει μεγάλη ταχύτητα σύγκλισης.</a:t>
            </a:r>
          </a:p>
          <a:p>
            <a:pPr>
              <a:spcBef>
                <a:spcPts val="1800"/>
              </a:spcBef>
            </a:pPr>
            <a:r>
              <a:rPr lang="el-GR" sz="2200" dirty="0"/>
              <a:t>Ένα μειονέκτημα που έχει είναι ότι απαιτεί δύο συναρτησιακούς υπολογισμούς σε κάθε επανάληψη.</a:t>
            </a:r>
          </a:p>
          <a:p>
            <a:pPr>
              <a:spcBef>
                <a:spcPts val="1800"/>
              </a:spcBef>
            </a:pPr>
            <a:r>
              <a:rPr lang="el-GR" sz="2200" dirty="0"/>
              <a:t>Επίσης, απαιτεί τον υπολογισμό των παραγώγων της συνάρτησης, που σε μερικές περιπτώσεις αποτελεί πρόβλημα.</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Μέθοδος των </a:t>
            </a:r>
            <a:r>
              <a:rPr lang="en-US" dirty="0"/>
              <a:t>Newton-</a:t>
            </a:r>
            <a:r>
              <a:rPr lang="en-US" dirty="0" err="1"/>
              <a:t>Raphson</a:t>
            </a:r>
            <a:endParaRPr lang="el-GR" dirty="0"/>
          </a:p>
        </p:txBody>
      </p:sp>
      <p:sp>
        <p:nvSpPr>
          <p:cNvPr id="3" name="2 - Θέση περιεχομένου"/>
          <p:cNvSpPr>
            <a:spLocks noGrp="1"/>
          </p:cNvSpPr>
          <p:nvPr>
            <p:ph idx="1"/>
          </p:nvPr>
        </p:nvSpPr>
        <p:spPr/>
        <p:txBody>
          <a:bodyPr>
            <a:normAutofit/>
          </a:bodyPr>
          <a:lstStyle/>
          <a:p>
            <a:pPr>
              <a:buNone/>
            </a:pPr>
            <a:r>
              <a:rPr lang="el-GR" sz="2200" b="1" dirty="0"/>
              <a:t>Αλγόριθμος</a:t>
            </a:r>
            <a:endParaRPr lang="en-US" sz="2200" b="1" dirty="0"/>
          </a:p>
          <a:p>
            <a:pPr>
              <a:spcBef>
                <a:spcPts val="1800"/>
              </a:spcBef>
              <a:buNone/>
            </a:pPr>
            <a:r>
              <a:rPr lang="el-GR" sz="2200" i="1" dirty="0"/>
              <a:t>	Είσοδος</a:t>
            </a:r>
          </a:p>
          <a:p>
            <a:pPr lvl="1"/>
            <a:r>
              <a:rPr lang="el-GR" sz="2200" dirty="0"/>
              <a:t>η συνάρτηση </a:t>
            </a:r>
          </a:p>
          <a:p>
            <a:pPr lvl="1"/>
            <a:r>
              <a:rPr lang="el-GR" sz="2200" dirty="0"/>
              <a:t>μία αρχική προσέγγιση </a:t>
            </a:r>
          </a:p>
          <a:p>
            <a:pPr lvl="1"/>
            <a:r>
              <a:rPr lang="el-GR" sz="2200" dirty="0"/>
              <a:t>μία επιθυμητή ακρίβεια αποτελέσματος </a:t>
            </a:r>
          </a:p>
          <a:p>
            <a:pPr lvl="1"/>
            <a:r>
              <a:rPr lang="el-GR" sz="2200" dirty="0"/>
              <a:t>το μέγιστο πλήθος των επαναλήψεων </a:t>
            </a:r>
            <a:r>
              <a:rPr lang="el-GR" sz="2200" i="1" dirty="0"/>
              <a:t>ΜΙΤ</a:t>
            </a:r>
            <a:r>
              <a:rPr lang="el-GR" sz="2200" dirty="0"/>
              <a:t>.</a:t>
            </a:r>
          </a:p>
          <a:p>
            <a:pPr>
              <a:spcBef>
                <a:spcPts val="1800"/>
              </a:spcBef>
              <a:buNone/>
            </a:pPr>
            <a:r>
              <a:rPr lang="el-GR" sz="2200" i="1" dirty="0"/>
              <a:t>	Έξοδος</a:t>
            </a:r>
          </a:p>
          <a:p>
            <a:pPr lvl="1"/>
            <a:r>
              <a:rPr lang="el-GR" sz="2200" dirty="0"/>
              <a:t>η προσεγγιστική τιμή της λύσης </a:t>
            </a:r>
          </a:p>
          <a:p>
            <a:pPr lvl="1"/>
            <a:r>
              <a:rPr lang="el-GR" sz="2200" dirty="0"/>
              <a:t>η συναρτησιακή τιμή </a:t>
            </a:r>
          </a:p>
        </p:txBody>
      </p:sp>
      <p:graphicFrame>
        <p:nvGraphicFramePr>
          <p:cNvPr id="275457" name="Object 1"/>
          <p:cNvGraphicFramePr>
            <a:graphicFrameLocks noChangeAspect="1"/>
          </p:cNvGraphicFramePr>
          <p:nvPr/>
        </p:nvGraphicFramePr>
        <p:xfrm>
          <a:off x="2838431" y="2443149"/>
          <a:ext cx="346075" cy="368300"/>
        </p:xfrm>
        <a:graphic>
          <a:graphicData uri="http://schemas.openxmlformats.org/presentationml/2006/ole">
            <mc:AlternateContent xmlns:mc="http://schemas.openxmlformats.org/markup-compatibility/2006">
              <mc:Choice xmlns:v="urn:schemas-microsoft-com:vml" Requires="v">
                <p:oleObj name="Equation" r:id="rId3" imgW="190440" imgH="203040" progId="Equation.DSMT4">
                  <p:embed/>
                </p:oleObj>
              </mc:Choice>
              <mc:Fallback>
                <p:oleObj name="Equation" r:id="rId3" imgW="190440" imgH="20304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8431" y="2443149"/>
                        <a:ext cx="34607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5458" name="Object 2"/>
          <p:cNvGraphicFramePr>
            <a:graphicFrameLocks noChangeAspect="1"/>
          </p:cNvGraphicFramePr>
          <p:nvPr/>
        </p:nvGraphicFramePr>
        <p:xfrm>
          <a:off x="3951279" y="2818670"/>
          <a:ext cx="388937" cy="411163"/>
        </p:xfrm>
        <a:graphic>
          <a:graphicData uri="http://schemas.openxmlformats.org/presentationml/2006/ole">
            <mc:AlternateContent xmlns:mc="http://schemas.openxmlformats.org/markup-compatibility/2006">
              <mc:Choice xmlns:v="urn:schemas-microsoft-com:vml" Requires="v">
                <p:oleObj name="Equation" r:id="rId5" imgW="215640" imgH="228600" progId="Equation.DSMT4">
                  <p:embed/>
                </p:oleObj>
              </mc:Choice>
              <mc:Fallback>
                <p:oleObj name="Equation" r:id="rId5" imgW="215640" imgH="2286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1279" y="2818670"/>
                        <a:ext cx="388937"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5459" name="Object 3"/>
          <p:cNvGraphicFramePr>
            <a:graphicFrameLocks noChangeAspect="1"/>
          </p:cNvGraphicFramePr>
          <p:nvPr/>
        </p:nvGraphicFramePr>
        <p:xfrm>
          <a:off x="5922981" y="3314121"/>
          <a:ext cx="295275" cy="273050"/>
        </p:xfrm>
        <a:graphic>
          <a:graphicData uri="http://schemas.openxmlformats.org/presentationml/2006/ole">
            <mc:AlternateContent xmlns:mc="http://schemas.openxmlformats.org/markup-compatibility/2006">
              <mc:Choice xmlns:v="urn:schemas-microsoft-com:vml" Requires="v">
                <p:oleObj name="Equation" r:id="rId7" imgW="164880" imgH="152280" progId="Equation.DSMT4">
                  <p:embed/>
                </p:oleObj>
              </mc:Choice>
              <mc:Fallback>
                <p:oleObj name="Equation" r:id="rId7" imgW="164880" imgH="15228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22981" y="3314121"/>
                        <a:ext cx="295275"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5460" name="Object 4"/>
          <p:cNvGraphicFramePr>
            <a:graphicFrameLocks noChangeAspect="1"/>
          </p:cNvGraphicFramePr>
          <p:nvPr/>
        </p:nvGraphicFramePr>
        <p:xfrm>
          <a:off x="5010156" y="4589484"/>
          <a:ext cx="409575" cy="409575"/>
        </p:xfrm>
        <a:graphic>
          <a:graphicData uri="http://schemas.openxmlformats.org/presentationml/2006/ole">
            <mc:AlternateContent xmlns:mc="http://schemas.openxmlformats.org/markup-compatibility/2006">
              <mc:Choice xmlns:v="urn:schemas-microsoft-com:vml" Requires="v">
                <p:oleObj name="Equation" r:id="rId9" imgW="228600" imgH="228600" progId="Equation.DSMT4">
                  <p:embed/>
                </p:oleObj>
              </mc:Choice>
              <mc:Fallback>
                <p:oleObj name="Equation" r:id="rId9" imgW="228600" imgH="22860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10156" y="4589484"/>
                        <a:ext cx="4095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5461" name="Object 5"/>
          <p:cNvGraphicFramePr>
            <a:graphicFrameLocks noChangeAspect="1"/>
          </p:cNvGraphicFramePr>
          <p:nvPr/>
        </p:nvGraphicFramePr>
        <p:xfrm>
          <a:off x="3732201" y="4968036"/>
          <a:ext cx="823913" cy="458788"/>
        </p:xfrm>
        <a:graphic>
          <a:graphicData uri="http://schemas.openxmlformats.org/presentationml/2006/ole">
            <mc:AlternateContent xmlns:mc="http://schemas.openxmlformats.org/markup-compatibility/2006">
              <mc:Choice xmlns:v="urn:schemas-microsoft-com:vml" Requires="v">
                <p:oleObj name="Equation" r:id="rId11" imgW="457200" imgH="253800" progId="Equation.DSMT4">
                  <p:embed/>
                </p:oleObj>
              </mc:Choice>
              <mc:Fallback>
                <p:oleObj name="Equation" r:id="rId11" imgW="457200" imgH="253800" progId="Equation.DSMT4">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32201" y="4968036"/>
                        <a:ext cx="823913"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Μέθοδος των </a:t>
            </a:r>
            <a:r>
              <a:rPr lang="en-US" dirty="0"/>
              <a:t>Newton-</a:t>
            </a:r>
            <a:r>
              <a:rPr lang="en-US" dirty="0" err="1"/>
              <a:t>Raphson</a:t>
            </a:r>
            <a:endParaRPr lang="el-GR" dirty="0"/>
          </a:p>
        </p:txBody>
      </p:sp>
      <p:sp>
        <p:nvSpPr>
          <p:cNvPr id="3" name="2 - Θέση περιεχομένου"/>
          <p:cNvSpPr>
            <a:spLocks noGrp="1"/>
          </p:cNvSpPr>
          <p:nvPr>
            <p:ph idx="1"/>
          </p:nvPr>
        </p:nvSpPr>
        <p:spPr/>
        <p:txBody>
          <a:bodyPr>
            <a:normAutofit/>
          </a:bodyPr>
          <a:lstStyle/>
          <a:p>
            <a:pPr>
              <a:buNone/>
            </a:pPr>
            <a:r>
              <a:rPr lang="el-GR" sz="2200" b="1" dirty="0"/>
              <a:t>Αλγόριθμος</a:t>
            </a:r>
            <a:r>
              <a:rPr lang="el-GR" sz="2200" dirty="0"/>
              <a:t> </a:t>
            </a:r>
          </a:p>
          <a:p>
            <a:pPr>
              <a:spcBef>
                <a:spcPts val="1800"/>
              </a:spcBef>
              <a:buNone/>
            </a:pPr>
            <a:r>
              <a:rPr lang="el-GR" sz="2200" dirty="0"/>
              <a:t>Βήμα 1. Είσοδος </a:t>
            </a:r>
          </a:p>
          <a:p>
            <a:pPr>
              <a:spcBef>
                <a:spcPts val="1800"/>
              </a:spcBef>
              <a:buNone/>
            </a:pPr>
            <a:r>
              <a:rPr lang="el-GR" sz="2200" dirty="0"/>
              <a:t>Βήμα 2. Θέσε               και πήγαινε στο επόμενο βήμα.</a:t>
            </a:r>
          </a:p>
          <a:p>
            <a:pPr>
              <a:spcBef>
                <a:spcPts val="1800"/>
              </a:spcBef>
              <a:buNone/>
            </a:pPr>
            <a:r>
              <a:rPr lang="el-GR" sz="2200" dirty="0"/>
              <a:t>Βήμα 3. Αντικατάστησε το                   και πήγαινε στο επόμενο βήμα.</a:t>
            </a:r>
          </a:p>
          <a:p>
            <a:pPr marL="0" indent="0">
              <a:spcBef>
                <a:spcPts val="1800"/>
              </a:spcBef>
              <a:buNone/>
            </a:pPr>
            <a:r>
              <a:rPr lang="el-GR" sz="2200" dirty="0"/>
              <a:t>Βήμα 4. Αν                   πήγαινε στο Βήμα 6, διαφορετικά θέσε:                 	                          και πήγαινε στο επόμενο βήμα.</a:t>
            </a:r>
          </a:p>
          <a:p>
            <a:pPr marL="0" indent="0">
              <a:spcBef>
                <a:spcPts val="1800"/>
              </a:spcBef>
              <a:buNone/>
            </a:pPr>
            <a:r>
              <a:rPr lang="el-GR" sz="2200" dirty="0"/>
              <a:t>Βήμα 5. Αν                      πήγαινε στο επόμενο στο Βήμα 6, διαφορετικά θέσε             και πήγαινε στο Βήμα 3.</a:t>
            </a:r>
          </a:p>
          <a:p>
            <a:pPr>
              <a:spcBef>
                <a:spcPts val="1800"/>
              </a:spcBef>
              <a:buNone/>
            </a:pPr>
            <a:r>
              <a:rPr lang="el-GR" sz="2200" dirty="0"/>
              <a:t>Βήμα 6. Έξοδος </a:t>
            </a:r>
          </a:p>
        </p:txBody>
      </p:sp>
      <p:graphicFrame>
        <p:nvGraphicFramePr>
          <p:cNvPr id="274433" name="Object 1"/>
          <p:cNvGraphicFramePr>
            <a:graphicFrameLocks noChangeAspect="1"/>
          </p:cNvGraphicFramePr>
          <p:nvPr/>
        </p:nvGraphicFramePr>
        <p:xfrm>
          <a:off x="2454246" y="1980609"/>
          <a:ext cx="2263775" cy="457200"/>
        </p:xfrm>
        <a:graphic>
          <a:graphicData uri="http://schemas.openxmlformats.org/presentationml/2006/ole">
            <mc:AlternateContent xmlns:mc="http://schemas.openxmlformats.org/markup-compatibility/2006">
              <mc:Choice xmlns:v="urn:schemas-microsoft-com:vml" Requires="v">
                <p:oleObj name="Equation" r:id="rId3" imgW="1257120" imgH="253800" progId="Equation.DSMT4">
                  <p:embed/>
                </p:oleObj>
              </mc:Choice>
              <mc:Fallback>
                <p:oleObj name="Equation" r:id="rId3" imgW="1257120" imgH="2538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4246" y="1980609"/>
                        <a:ext cx="2263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4434" name="Object 2"/>
          <p:cNvGraphicFramePr>
            <a:graphicFrameLocks noChangeAspect="1"/>
          </p:cNvGraphicFramePr>
          <p:nvPr/>
        </p:nvGraphicFramePr>
        <p:xfrm>
          <a:off x="2136020" y="2613018"/>
          <a:ext cx="841375" cy="341313"/>
        </p:xfrm>
        <a:graphic>
          <a:graphicData uri="http://schemas.openxmlformats.org/presentationml/2006/ole">
            <mc:AlternateContent xmlns:mc="http://schemas.openxmlformats.org/markup-compatibility/2006">
              <mc:Choice xmlns:v="urn:schemas-microsoft-com:vml" Requires="v">
                <p:oleObj name="Equation" r:id="rId5" imgW="469800" imgH="190440" progId="Equation.DSMT4">
                  <p:embed/>
                </p:oleObj>
              </mc:Choice>
              <mc:Fallback>
                <p:oleObj name="Equation" r:id="rId5" imgW="469800" imgH="19044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6020" y="2613018"/>
                        <a:ext cx="841375"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4435" name="Object 3"/>
          <p:cNvGraphicFramePr>
            <a:graphicFrameLocks noChangeAspect="1"/>
          </p:cNvGraphicFramePr>
          <p:nvPr/>
        </p:nvGraphicFramePr>
        <p:xfrm>
          <a:off x="3569278" y="3161435"/>
          <a:ext cx="1122363" cy="366713"/>
        </p:xfrm>
        <a:graphic>
          <a:graphicData uri="http://schemas.openxmlformats.org/presentationml/2006/ole">
            <mc:AlternateContent xmlns:mc="http://schemas.openxmlformats.org/markup-compatibility/2006">
              <mc:Choice xmlns:v="urn:schemas-microsoft-com:vml" Requires="v">
                <p:oleObj name="Equation" r:id="rId7" imgW="622080" imgH="203040" progId="Equation.DSMT4">
                  <p:embed/>
                </p:oleObj>
              </mc:Choice>
              <mc:Fallback>
                <p:oleObj name="Equation" r:id="rId7" imgW="622080" imgH="20304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69278" y="3161435"/>
                        <a:ext cx="1122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4436" name="Object 4"/>
          <p:cNvGraphicFramePr>
            <a:graphicFrameLocks noChangeAspect="1"/>
          </p:cNvGraphicFramePr>
          <p:nvPr/>
        </p:nvGraphicFramePr>
        <p:xfrm>
          <a:off x="1849545" y="3727603"/>
          <a:ext cx="1073150" cy="342900"/>
        </p:xfrm>
        <a:graphic>
          <a:graphicData uri="http://schemas.openxmlformats.org/presentationml/2006/ole">
            <mc:AlternateContent xmlns:mc="http://schemas.openxmlformats.org/markup-compatibility/2006">
              <mc:Choice xmlns:v="urn:schemas-microsoft-com:vml" Requires="v">
                <p:oleObj name="Equation" r:id="rId9" imgW="596880" imgH="190440" progId="Equation.DSMT4">
                  <p:embed/>
                </p:oleObj>
              </mc:Choice>
              <mc:Fallback>
                <p:oleObj name="Equation" r:id="rId9" imgW="596880" imgH="19044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49545" y="3727603"/>
                        <a:ext cx="10731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4437" name="Object 5"/>
          <p:cNvGraphicFramePr>
            <a:graphicFrameLocks noChangeAspect="1"/>
          </p:cNvGraphicFramePr>
          <p:nvPr/>
        </p:nvGraphicFramePr>
        <p:xfrm>
          <a:off x="558779" y="4014946"/>
          <a:ext cx="2516188" cy="457200"/>
        </p:xfrm>
        <a:graphic>
          <a:graphicData uri="http://schemas.openxmlformats.org/presentationml/2006/ole">
            <mc:AlternateContent xmlns:mc="http://schemas.openxmlformats.org/markup-compatibility/2006">
              <mc:Choice xmlns:v="urn:schemas-microsoft-com:vml" Requires="v">
                <p:oleObj name="Equation" r:id="rId11" imgW="1396800" imgH="253800" progId="Equation.DSMT4">
                  <p:embed/>
                </p:oleObj>
              </mc:Choice>
              <mc:Fallback>
                <p:oleObj name="Equation" r:id="rId11" imgW="1396800" imgH="253800" progId="Equation.DSMT4">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8779" y="4014946"/>
                        <a:ext cx="2516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4438" name="Object 6"/>
          <p:cNvGraphicFramePr>
            <a:graphicFrameLocks noChangeAspect="1"/>
          </p:cNvGraphicFramePr>
          <p:nvPr/>
        </p:nvGraphicFramePr>
        <p:xfrm>
          <a:off x="1864698" y="4583423"/>
          <a:ext cx="1255713" cy="457200"/>
        </p:xfrm>
        <a:graphic>
          <a:graphicData uri="http://schemas.openxmlformats.org/presentationml/2006/ole">
            <mc:AlternateContent xmlns:mc="http://schemas.openxmlformats.org/markup-compatibility/2006">
              <mc:Choice xmlns:v="urn:schemas-microsoft-com:vml" Requires="v">
                <p:oleObj name="Equation" r:id="rId13" imgW="698400" imgH="253800" progId="Equation.DSMT4">
                  <p:embed/>
                </p:oleObj>
              </mc:Choice>
              <mc:Fallback>
                <p:oleObj name="Equation" r:id="rId13" imgW="698400" imgH="253800" progId="Equation.DSMT4">
                  <p:embed/>
                  <p:pic>
                    <p:nvPicPr>
                      <p:cNvPr id="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64698" y="4583423"/>
                        <a:ext cx="1255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4439" name="Object 7"/>
          <p:cNvGraphicFramePr>
            <a:graphicFrameLocks noChangeAspect="1"/>
          </p:cNvGraphicFramePr>
          <p:nvPr/>
        </p:nvGraphicFramePr>
        <p:xfrm>
          <a:off x="1150169" y="4942635"/>
          <a:ext cx="730250" cy="411163"/>
        </p:xfrm>
        <a:graphic>
          <a:graphicData uri="http://schemas.openxmlformats.org/presentationml/2006/ole">
            <mc:AlternateContent xmlns:mc="http://schemas.openxmlformats.org/markup-compatibility/2006">
              <mc:Choice xmlns:v="urn:schemas-microsoft-com:vml" Requires="v">
                <p:oleObj name="Equation" r:id="rId15" imgW="406080" imgH="228600" progId="Equation.DSMT4">
                  <p:embed/>
                </p:oleObj>
              </mc:Choice>
              <mc:Fallback>
                <p:oleObj name="Equation" r:id="rId15" imgW="406080" imgH="228600" progId="Equation.DSMT4">
                  <p:embed/>
                  <p:pic>
                    <p:nvPicPr>
                      <p:cNvPr id="0"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50169" y="4942635"/>
                        <a:ext cx="73025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4440" name="Object 8"/>
          <p:cNvGraphicFramePr>
            <a:graphicFrameLocks noChangeAspect="1"/>
          </p:cNvGraphicFramePr>
          <p:nvPr/>
        </p:nvGraphicFramePr>
        <p:xfrm>
          <a:off x="2344707" y="5464786"/>
          <a:ext cx="1622425" cy="457200"/>
        </p:xfrm>
        <a:graphic>
          <a:graphicData uri="http://schemas.openxmlformats.org/presentationml/2006/ole">
            <mc:AlternateContent xmlns:mc="http://schemas.openxmlformats.org/markup-compatibility/2006">
              <mc:Choice xmlns:v="urn:schemas-microsoft-com:vml" Requires="v">
                <p:oleObj name="Equation" r:id="rId17" imgW="901440" imgH="253800" progId="Equation.DSMT4">
                  <p:embed/>
                </p:oleObj>
              </mc:Choice>
              <mc:Fallback>
                <p:oleObj name="Equation" r:id="rId17" imgW="901440" imgH="253800" progId="Equation.DSMT4">
                  <p:embed/>
                  <p:pic>
                    <p:nvPicPr>
                      <p:cNvPr id="0" name="Picture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344707" y="5464786"/>
                        <a:ext cx="1622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Μέθοδος των </a:t>
            </a:r>
            <a:r>
              <a:rPr lang="en-US" dirty="0"/>
              <a:t>Newton-</a:t>
            </a:r>
            <a:r>
              <a:rPr lang="en-US" dirty="0" err="1"/>
              <a:t>Raphson</a:t>
            </a:r>
            <a:endParaRPr lang="el-GR" dirty="0"/>
          </a:p>
        </p:txBody>
      </p:sp>
      <p:sp>
        <p:nvSpPr>
          <p:cNvPr id="3" name="2 - Θέση περιεχομένου"/>
          <p:cNvSpPr>
            <a:spLocks noGrp="1"/>
          </p:cNvSpPr>
          <p:nvPr>
            <p:ph idx="1"/>
          </p:nvPr>
        </p:nvSpPr>
        <p:spPr/>
        <p:txBody>
          <a:bodyPr>
            <a:normAutofit/>
          </a:bodyPr>
          <a:lstStyle/>
          <a:p>
            <a:pPr marL="0" indent="0">
              <a:buNone/>
            </a:pPr>
            <a:r>
              <a:rPr lang="el-GR" sz="2200" b="1" dirty="0"/>
              <a:t>Εφαρμογή</a:t>
            </a:r>
            <a:r>
              <a:rPr lang="el-GR" sz="2200" dirty="0"/>
              <a:t>  Θα εφαρμόσουμε τη μέθοδο των </a:t>
            </a:r>
            <a:r>
              <a:rPr lang="en-US" sz="2200" dirty="0"/>
              <a:t>Newton-</a:t>
            </a:r>
            <a:r>
              <a:rPr lang="en-US" sz="2200" dirty="0" err="1"/>
              <a:t>Raphson</a:t>
            </a:r>
            <a:r>
              <a:rPr lang="en-US" sz="2200" dirty="0"/>
              <a:t> </a:t>
            </a:r>
            <a:r>
              <a:rPr lang="el-GR" sz="2200" dirty="0"/>
              <a:t>για να προσεγγίσουμε τη λύση της εξίσωσης                            με ακρίβεια δεκαπέντε δεκαδικών ψηφίων, χρησιμοποιώντας για αρχικές προσεγγίσεις της λύσης τις τιμές</a:t>
            </a:r>
          </a:p>
        </p:txBody>
      </p:sp>
      <p:graphicFrame>
        <p:nvGraphicFramePr>
          <p:cNvPr id="273409" name="Object 1"/>
          <p:cNvGraphicFramePr>
            <a:graphicFrameLocks noChangeAspect="1"/>
          </p:cNvGraphicFramePr>
          <p:nvPr/>
        </p:nvGraphicFramePr>
        <p:xfrm>
          <a:off x="4900617" y="1759793"/>
          <a:ext cx="1690688" cy="388938"/>
        </p:xfrm>
        <a:graphic>
          <a:graphicData uri="http://schemas.openxmlformats.org/presentationml/2006/ole">
            <mc:AlternateContent xmlns:mc="http://schemas.openxmlformats.org/markup-compatibility/2006">
              <mc:Choice xmlns:v="urn:schemas-microsoft-com:vml" Requires="v">
                <p:oleObj name="Equation" r:id="rId3" imgW="939600" imgH="215640" progId="Equation.DSMT4">
                  <p:embed/>
                </p:oleObj>
              </mc:Choice>
              <mc:Fallback>
                <p:oleObj name="Equation" r:id="rId3" imgW="939600" imgH="21564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0617" y="1759793"/>
                        <a:ext cx="1690688"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3410" name="Object 2"/>
          <p:cNvGraphicFramePr>
            <a:graphicFrameLocks noChangeAspect="1"/>
          </p:cNvGraphicFramePr>
          <p:nvPr/>
        </p:nvGraphicFramePr>
        <p:xfrm>
          <a:off x="4319610" y="2454412"/>
          <a:ext cx="1895475" cy="411162"/>
        </p:xfrm>
        <a:graphic>
          <a:graphicData uri="http://schemas.openxmlformats.org/presentationml/2006/ole">
            <mc:AlternateContent xmlns:mc="http://schemas.openxmlformats.org/markup-compatibility/2006">
              <mc:Choice xmlns:v="urn:schemas-microsoft-com:vml" Requires="v">
                <p:oleObj name="Equation" r:id="rId5" imgW="1054080" imgH="228600" progId="Equation.DSMT4">
                  <p:embed/>
                </p:oleObj>
              </mc:Choice>
              <mc:Fallback>
                <p:oleObj name="Equation" r:id="rId5" imgW="1054080" imgH="2286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9610" y="2454412"/>
                        <a:ext cx="1895475"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Μέθοδος των </a:t>
            </a:r>
            <a:r>
              <a:rPr lang="en-US" dirty="0"/>
              <a:t>Newton-</a:t>
            </a:r>
            <a:r>
              <a:rPr lang="en-US" dirty="0" err="1"/>
              <a:t>Raphson</a:t>
            </a:r>
            <a:endParaRPr lang="el-GR" dirty="0"/>
          </a:p>
        </p:txBody>
      </p:sp>
      <p:sp>
        <p:nvSpPr>
          <p:cNvPr id="3" name="2 - Θέση περιεχομένου"/>
          <p:cNvSpPr>
            <a:spLocks noGrp="1"/>
          </p:cNvSpPr>
          <p:nvPr>
            <p:ph idx="1"/>
          </p:nvPr>
        </p:nvSpPr>
        <p:spPr/>
        <p:txBody>
          <a:bodyPr>
            <a:normAutofit/>
          </a:bodyPr>
          <a:lstStyle/>
          <a:p>
            <a:pPr marL="342000" indent="-342000"/>
            <a:r>
              <a:rPr lang="el-GR" sz="2200" b="1" dirty="0"/>
              <a:t>Λύση</a:t>
            </a:r>
            <a:r>
              <a:rPr lang="el-GR" sz="2200" dirty="0"/>
              <a:t>  Η παράγωγος της συνάρτησης                            είναι η			      Επομένως, έχουμε ότι:</a:t>
            </a:r>
          </a:p>
          <a:p>
            <a:pPr marL="0" indent="0"/>
            <a:endParaRPr lang="el-GR" sz="2200" dirty="0"/>
          </a:p>
          <a:p>
            <a:pPr marL="0" indent="0"/>
            <a:endParaRPr lang="el-GR" sz="2200" dirty="0"/>
          </a:p>
          <a:p>
            <a:pPr marL="342000" indent="-342000">
              <a:spcBef>
                <a:spcPts val="1800"/>
              </a:spcBef>
            </a:pPr>
            <a:r>
              <a:rPr lang="el-GR" sz="2200" dirty="0"/>
              <a:t>Συνεχίζοντας την παραπάνω διαδικασία, βρίσκουμε και τις επόμενες επαναλήψεις της μεθόδου.</a:t>
            </a:r>
          </a:p>
          <a:p>
            <a:pPr marL="342000" indent="-342000">
              <a:spcBef>
                <a:spcPts val="1800"/>
              </a:spcBef>
            </a:pPr>
            <a:r>
              <a:rPr lang="el-GR" sz="2200" dirty="0"/>
              <a:t>Εφαρμόζοντας το κριτήριο τερματισμού                              που ισχύει για πρώτη φορά όταν             η διαδικασία τερματίζεται με τη ζητούμενη προσεγγιστική λύση. </a:t>
            </a:r>
          </a:p>
          <a:p>
            <a:pPr marL="342000" indent="-342000">
              <a:spcBef>
                <a:spcPts val="1800"/>
              </a:spcBef>
            </a:pPr>
            <a:r>
              <a:rPr lang="el-GR" sz="2200" dirty="0"/>
              <a:t>Τα αντίστοιχα αποτελέσματα δίνονται στον επόμενο πίνακα</a:t>
            </a:r>
            <a:r>
              <a:rPr lang="en-US" sz="2200" dirty="0"/>
              <a:t>.</a:t>
            </a:r>
            <a:endParaRPr lang="el-GR" sz="2200" dirty="0"/>
          </a:p>
        </p:txBody>
      </p:sp>
      <p:graphicFrame>
        <p:nvGraphicFramePr>
          <p:cNvPr id="272385" name="Object 1"/>
          <p:cNvGraphicFramePr>
            <a:graphicFrameLocks noChangeAspect="1"/>
          </p:cNvGraphicFramePr>
          <p:nvPr/>
        </p:nvGraphicFramePr>
        <p:xfrm>
          <a:off x="5145119" y="1433491"/>
          <a:ext cx="1690687" cy="388937"/>
        </p:xfrm>
        <a:graphic>
          <a:graphicData uri="http://schemas.openxmlformats.org/presentationml/2006/ole">
            <mc:AlternateContent xmlns:mc="http://schemas.openxmlformats.org/markup-compatibility/2006">
              <mc:Choice xmlns:v="urn:schemas-microsoft-com:vml" Requires="v">
                <p:oleObj name="Equation" r:id="rId4" imgW="939600" imgH="215640" progId="Equation.DSMT4">
                  <p:embed/>
                </p:oleObj>
              </mc:Choice>
              <mc:Fallback>
                <p:oleObj name="Equation" r:id="rId4" imgW="939600" imgH="215640"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5119" y="1433491"/>
                        <a:ext cx="1690687" cy="38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2386" name="Object 2"/>
          <p:cNvGraphicFramePr>
            <a:graphicFrameLocks noChangeAspect="1"/>
          </p:cNvGraphicFramePr>
          <p:nvPr/>
        </p:nvGraphicFramePr>
        <p:xfrm>
          <a:off x="903262" y="1759793"/>
          <a:ext cx="1806575" cy="457200"/>
        </p:xfrm>
        <a:graphic>
          <a:graphicData uri="http://schemas.openxmlformats.org/presentationml/2006/ole">
            <mc:AlternateContent xmlns:mc="http://schemas.openxmlformats.org/markup-compatibility/2006">
              <mc:Choice xmlns:v="urn:schemas-microsoft-com:vml" Requires="v">
                <p:oleObj name="Equation" r:id="rId6" imgW="1002960" imgH="253800" progId="Equation.DSMT4">
                  <p:embed/>
                </p:oleObj>
              </mc:Choice>
              <mc:Fallback>
                <p:oleObj name="Equation" r:id="rId6" imgW="1002960" imgH="253800" progId="Equation.DSMT4">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3262" y="1759793"/>
                        <a:ext cx="180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2387" name="Object 3"/>
          <p:cNvGraphicFramePr>
            <a:graphicFrameLocks noChangeAspect="1"/>
          </p:cNvGraphicFramePr>
          <p:nvPr/>
        </p:nvGraphicFramePr>
        <p:xfrm>
          <a:off x="1979577" y="2254246"/>
          <a:ext cx="4754563" cy="846137"/>
        </p:xfrm>
        <a:graphic>
          <a:graphicData uri="http://schemas.openxmlformats.org/presentationml/2006/ole">
            <mc:AlternateContent xmlns:mc="http://schemas.openxmlformats.org/markup-compatibility/2006">
              <mc:Choice xmlns:v="urn:schemas-microsoft-com:vml" Requires="v">
                <p:oleObj name="Equation" r:id="rId8" imgW="2641320" imgH="469800" progId="Equation.DSMT4">
                  <p:embed/>
                </p:oleObj>
              </mc:Choice>
              <mc:Fallback>
                <p:oleObj name="Equation" r:id="rId8" imgW="2641320" imgH="469800" progId="Equation.DSMT4">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79577" y="2254246"/>
                        <a:ext cx="4754563" cy="84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2388" name="Object 4"/>
          <p:cNvGraphicFramePr>
            <a:graphicFrameLocks noChangeAspect="1"/>
          </p:cNvGraphicFramePr>
          <p:nvPr/>
        </p:nvGraphicFramePr>
        <p:xfrm>
          <a:off x="5474434" y="4035728"/>
          <a:ext cx="1828800" cy="457200"/>
        </p:xfrm>
        <a:graphic>
          <a:graphicData uri="http://schemas.openxmlformats.org/presentationml/2006/ole">
            <mc:AlternateContent xmlns:mc="http://schemas.openxmlformats.org/markup-compatibility/2006">
              <mc:Choice xmlns:v="urn:schemas-microsoft-com:vml" Requires="v">
                <p:oleObj name="Equation" r:id="rId10" imgW="1015920" imgH="253800" progId="Equation.DSMT4">
                  <p:embed/>
                </p:oleObj>
              </mc:Choice>
              <mc:Fallback>
                <p:oleObj name="Equation" r:id="rId10" imgW="1015920" imgH="253800" progId="Equation.DSMT4">
                  <p:embed/>
                  <p:pic>
                    <p:nvPicPr>
                      <p:cNvPr id="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74434" y="4035728"/>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2389" name="Object 5"/>
          <p:cNvGraphicFramePr>
            <a:graphicFrameLocks noChangeAspect="1"/>
          </p:cNvGraphicFramePr>
          <p:nvPr/>
        </p:nvGraphicFramePr>
        <p:xfrm>
          <a:off x="3413263" y="4412546"/>
          <a:ext cx="704850" cy="341313"/>
        </p:xfrm>
        <a:graphic>
          <a:graphicData uri="http://schemas.openxmlformats.org/presentationml/2006/ole">
            <mc:AlternateContent xmlns:mc="http://schemas.openxmlformats.org/markup-compatibility/2006">
              <mc:Choice xmlns:v="urn:schemas-microsoft-com:vml" Requires="v">
                <p:oleObj name="Equation" r:id="rId12" imgW="393480" imgH="190440" progId="Equation.DSMT4">
                  <p:embed/>
                </p:oleObj>
              </mc:Choice>
              <mc:Fallback>
                <p:oleObj name="Equation" r:id="rId12" imgW="393480" imgH="190440" progId="Equation.DSMT4">
                  <p:embed/>
                  <p:pic>
                    <p:nvPicPr>
                      <p:cNvPr id="0"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13263" y="4412546"/>
                        <a:ext cx="704850"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Μέθοδος των </a:t>
            </a:r>
            <a:r>
              <a:rPr lang="en-US" dirty="0"/>
              <a:t>Newton-</a:t>
            </a:r>
            <a:r>
              <a:rPr lang="en-US" dirty="0" err="1"/>
              <a:t>Raphson</a:t>
            </a:r>
            <a:endParaRPr lang="el-GR" dirty="0"/>
          </a:p>
        </p:txBody>
      </p:sp>
      <p:graphicFrame>
        <p:nvGraphicFramePr>
          <p:cNvPr id="290818" name="Object 2"/>
          <p:cNvGraphicFramePr>
            <a:graphicFrameLocks noChangeAspect="1"/>
          </p:cNvGraphicFramePr>
          <p:nvPr>
            <p:extLst>
              <p:ext uri="{D42A27DB-BD31-4B8C-83A1-F6EECF244321}">
                <p14:modId xmlns:p14="http://schemas.microsoft.com/office/powerpoint/2010/main" val="2740959387"/>
              </p:ext>
            </p:extLst>
          </p:nvPr>
        </p:nvGraphicFramePr>
        <p:xfrm>
          <a:off x="3190081" y="1822428"/>
          <a:ext cx="2763838" cy="3335338"/>
        </p:xfrm>
        <a:graphic>
          <a:graphicData uri="http://schemas.openxmlformats.org/presentationml/2006/ole">
            <mc:AlternateContent xmlns:mc="http://schemas.openxmlformats.org/markup-compatibility/2006">
              <mc:Choice xmlns:v="urn:schemas-microsoft-com:vml" Requires="v">
                <p:oleObj name="Equation" r:id="rId3" imgW="1536480" imgH="1854000" progId="Equation.DSMT4">
                  <p:embed/>
                </p:oleObj>
              </mc:Choice>
              <mc:Fallback>
                <p:oleObj name="Equation" r:id="rId3" imgW="1536480" imgH="18540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081" y="1822428"/>
                        <a:ext cx="2763838" cy="3335338"/>
                      </a:xfrm>
                      <a:prstGeom prst="rect">
                        <a:avLst/>
                      </a:prstGeom>
                      <a:solidFill>
                        <a:schemeClr val="bg1"/>
                      </a:solidFill>
                      <a:ln>
                        <a:noFill/>
                      </a:ln>
                      <a:effectLst/>
                    </p:spPr>
                  </p:pic>
                </p:oleObj>
              </mc:Fallback>
            </mc:AlternateContent>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Μέθοδος των </a:t>
            </a:r>
            <a:r>
              <a:rPr lang="en-US" dirty="0"/>
              <a:t>Newton-</a:t>
            </a:r>
            <a:r>
              <a:rPr lang="en-US" dirty="0" err="1"/>
              <a:t>Raphson</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spcBef>
                <a:spcPts val="600"/>
              </a:spcBef>
            </a:pPr>
            <a:r>
              <a:rPr lang="el-GR" sz="2200" b="1" dirty="0"/>
              <a:t>συνέχεια λύσης</a:t>
            </a:r>
            <a:r>
              <a:rPr lang="el-GR" sz="2200" dirty="0"/>
              <a:t>  Στη συνέχεια, χρησιμοποιώντας την αρχική προσέγγιση            , έχουμε ότι:</a:t>
            </a:r>
          </a:p>
          <a:p>
            <a:pPr>
              <a:spcBef>
                <a:spcPts val="600"/>
              </a:spcBef>
            </a:pPr>
            <a:endParaRPr lang="el-GR" sz="2200" dirty="0"/>
          </a:p>
          <a:p>
            <a:pPr>
              <a:spcBef>
                <a:spcPts val="600"/>
              </a:spcBef>
            </a:pPr>
            <a:endParaRPr lang="el-GR" sz="2200" dirty="0"/>
          </a:p>
          <a:p>
            <a:pPr>
              <a:spcBef>
                <a:spcPts val="1800"/>
              </a:spcBef>
            </a:pPr>
            <a:r>
              <a:rPr lang="el-GR" sz="2200" dirty="0"/>
              <a:t>Συνεχίζοντας την παρακάτω διαδικασία, βρίσκουμε και τις επόμενες επαναλήψεις της μεθόδου.</a:t>
            </a:r>
          </a:p>
          <a:p>
            <a:pPr>
              <a:spcBef>
                <a:spcPts val="1800"/>
              </a:spcBef>
            </a:pPr>
            <a:r>
              <a:rPr lang="el-GR" sz="2200" dirty="0"/>
              <a:t>Σε αυτήν την περίπτωση το κριτήριο τερματισμού                          ισχύει για πρώτη φορά όταν</a:t>
            </a:r>
          </a:p>
          <a:p>
            <a:pPr>
              <a:spcBef>
                <a:spcPts val="1800"/>
              </a:spcBef>
            </a:pPr>
            <a:r>
              <a:rPr lang="el-GR" sz="2200" dirty="0"/>
              <a:t>Τα αντίστοιχα αποτελέσματα δίνονται στον επόμενο πίνακα.</a:t>
            </a:r>
            <a:r>
              <a:rPr lang="el-GR" sz="2200" b="1" dirty="0"/>
              <a:t> </a:t>
            </a:r>
          </a:p>
        </p:txBody>
      </p:sp>
      <p:graphicFrame>
        <p:nvGraphicFramePr>
          <p:cNvPr id="271361" name="Object 1"/>
          <p:cNvGraphicFramePr>
            <a:graphicFrameLocks noChangeAspect="1"/>
          </p:cNvGraphicFramePr>
          <p:nvPr/>
        </p:nvGraphicFramePr>
        <p:xfrm>
          <a:off x="2297813" y="1785915"/>
          <a:ext cx="730250" cy="411163"/>
        </p:xfrm>
        <a:graphic>
          <a:graphicData uri="http://schemas.openxmlformats.org/presentationml/2006/ole">
            <mc:AlternateContent xmlns:mc="http://schemas.openxmlformats.org/markup-compatibility/2006">
              <mc:Choice xmlns:v="urn:schemas-microsoft-com:vml" Requires="v">
                <p:oleObj name="Equation" r:id="rId3" imgW="406080" imgH="228600" progId="Equation.DSMT4">
                  <p:embed/>
                </p:oleObj>
              </mc:Choice>
              <mc:Fallback>
                <p:oleObj name="Equation" r:id="rId3" imgW="406080" imgH="2286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7813" y="1785915"/>
                        <a:ext cx="73025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1362" name="Object 2"/>
          <p:cNvGraphicFramePr>
            <a:graphicFrameLocks noChangeAspect="1"/>
          </p:cNvGraphicFramePr>
          <p:nvPr/>
        </p:nvGraphicFramePr>
        <p:xfrm>
          <a:off x="1874838" y="2254245"/>
          <a:ext cx="5394325" cy="846138"/>
        </p:xfrm>
        <a:graphic>
          <a:graphicData uri="http://schemas.openxmlformats.org/presentationml/2006/ole">
            <mc:AlternateContent xmlns:mc="http://schemas.openxmlformats.org/markup-compatibility/2006">
              <mc:Choice xmlns:v="urn:schemas-microsoft-com:vml" Requires="v">
                <p:oleObj name="Equation" r:id="rId5" imgW="2997000" imgH="469800" progId="Equation.DSMT4">
                  <p:embed/>
                </p:oleObj>
              </mc:Choice>
              <mc:Fallback>
                <p:oleObj name="Equation" r:id="rId5" imgW="2997000" imgH="4698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4838" y="2254245"/>
                        <a:ext cx="5394325" cy="84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1363" name="Object 3"/>
          <p:cNvGraphicFramePr>
            <a:graphicFrameLocks noChangeAspect="1"/>
          </p:cNvGraphicFramePr>
          <p:nvPr/>
        </p:nvGraphicFramePr>
        <p:xfrm>
          <a:off x="6577065" y="4041068"/>
          <a:ext cx="1828800" cy="457200"/>
        </p:xfrm>
        <a:graphic>
          <a:graphicData uri="http://schemas.openxmlformats.org/presentationml/2006/ole">
            <mc:AlternateContent xmlns:mc="http://schemas.openxmlformats.org/markup-compatibility/2006">
              <mc:Choice xmlns:v="urn:schemas-microsoft-com:vml" Requires="v">
                <p:oleObj name="Equation" r:id="rId7" imgW="1015920" imgH="253800" progId="Equation.DSMT4">
                  <p:embed/>
                </p:oleObj>
              </mc:Choice>
              <mc:Fallback>
                <p:oleObj name="Equation" r:id="rId7" imgW="1015920" imgH="25380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77065" y="4041068"/>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1364" name="Object 4"/>
          <p:cNvGraphicFramePr>
            <a:graphicFrameLocks noChangeAspect="1"/>
          </p:cNvGraphicFramePr>
          <p:nvPr/>
        </p:nvGraphicFramePr>
        <p:xfrm>
          <a:off x="4170368" y="4435633"/>
          <a:ext cx="803275" cy="320675"/>
        </p:xfrm>
        <a:graphic>
          <a:graphicData uri="http://schemas.openxmlformats.org/presentationml/2006/ole">
            <mc:AlternateContent xmlns:mc="http://schemas.openxmlformats.org/markup-compatibility/2006">
              <mc:Choice xmlns:v="urn:schemas-microsoft-com:vml" Requires="v">
                <p:oleObj name="Equation" r:id="rId9" imgW="444240" imgH="177480" progId="Equation.DSMT4">
                  <p:embed/>
                </p:oleObj>
              </mc:Choice>
              <mc:Fallback>
                <p:oleObj name="Equation" r:id="rId9" imgW="444240" imgH="17748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70368" y="4435633"/>
                        <a:ext cx="80327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Μέθοδος των </a:t>
            </a:r>
            <a:r>
              <a:rPr lang="en-US" dirty="0"/>
              <a:t>Newton-</a:t>
            </a:r>
            <a:r>
              <a:rPr lang="en-US" dirty="0" err="1"/>
              <a:t>Raphson</a:t>
            </a:r>
            <a:endParaRPr lang="el-GR" dirty="0"/>
          </a:p>
        </p:txBody>
      </p:sp>
      <p:graphicFrame>
        <p:nvGraphicFramePr>
          <p:cNvPr id="291842" name="Object 2"/>
          <p:cNvGraphicFramePr>
            <a:graphicFrameLocks noChangeAspect="1"/>
          </p:cNvGraphicFramePr>
          <p:nvPr>
            <p:extLst>
              <p:ext uri="{D42A27DB-BD31-4B8C-83A1-F6EECF244321}">
                <p14:modId xmlns:p14="http://schemas.microsoft.com/office/powerpoint/2010/main" val="3693224955"/>
              </p:ext>
            </p:extLst>
          </p:nvPr>
        </p:nvGraphicFramePr>
        <p:xfrm>
          <a:off x="1474788" y="1457298"/>
          <a:ext cx="6194425" cy="4572000"/>
        </p:xfrm>
        <a:graphic>
          <a:graphicData uri="http://schemas.openxmlformats.org/presentationml/2006/ole">
            <mc:AlternateContent xmlns:mc="http://schemas.openxmlformats.org/markup-compatibility/2006">
              <mc:Choice xmlns:v="urn:schemas-microsoft-com:vml" Requires="v">
                <p:oleObj name="Equation" r:id="rId3" imgW="3441600" imgH="2539800" progId="Equation.DSMT4">
                  <p:embed/>
                </p:oleObj>
              </mc:Choice>
              <mc:Fallback>
                <p:oleObj name="Equation" r:id="rId3" imgW="3441600" imgH="253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4788" y="1457298"/>
                        <a:ext cx="6194425" cy="4572000"/>
                      </a:xfrm>
                      <a:prstGeom prst="rect">
                        <a:avLst/>
                      </a:prstGeom>
                      <a:solidFill>
                        <a:schemeClr val="bg1"/>
                      </a:solidFill>
                      <a:ln>
                        <a:noFill/>
                      </a:ln>
                      <a:effec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Εισαγωγή</a:t>
            </a:r>
          </a:p>
        </p:txBody>
      </p:sp>
      <p:sp>
        <p:nvSpPr>
          <p:cNvPr id="3" name="2 - Θέση περιεχομένου"/>
          <p:cNvSpPr>
            <a:spLocks noGrp="1"/>
          </p:cNvSpPr>
          <p:nvPr>
            <p:ph idx="1"/>
          </p:nvPr>
        </p:nvSpPr>
        <p:spPr>
          <a:xfrm>
            <a:off x="457200" y="1420784"/>
            <a:ext cx="8229600" cy="4748400"/>
          </a:xfrm>
        </p:spPr>
        <p:txBody>
          <a:bodyPr>
            <a:normAutofit/>
          </a:bodyPr>
          <a:lstStyle/>
          <a:p>
            <a:r>
              <a:rPr lang="el-GR" sz="2200" b="1" dirty="0"/>
              <a:t>Σημείωση </a:t>
            </a:r>
            <a:r>
              <a:rPr lang="el-GR" sz="2200" dirty="0"/>
              <a:t> Οι υπερβατικές εξισώσεις περιέχουν όρους που περιλαμβάνουν τριγωνομετρικές συναρτήσεις,                          </a:t>
            </a:r>
            <a:r>
              <a:rPr lang="el-GR" sz="2200" dirty="0" err="1"/>
              <a:t>κ.λ.π</a:t>
            </a:r>
            <a:r>
              <a:rPr lang="el-GR" sz="2200" dirty="0"/>
              <a:t>. ή/και λογαρίθμους και εκθετικά κ.α.</a:t>
            </a:r>
          </a:p>
          <a:p>
            <a:pPr>
              <a:spcBef>
                <a:spcPts val="1800"/>
              </a:spcBef>
            </a:pPr>
            <a:r>
              <a:rPr lang="el-GR" sz="2200" b="1" dirty="0"/>
              <a:t>Παράδειγμα</a:t>
            </a:r>
            <a:r>
              <a:rPr lang="el-GR" sz="2200" dirty="0"/>
              <a:t>  Η εξίσωση</a:t>
            </a:r>
          </a:p>
          <a:p>
            <a:pPr>
              <a:spcBef>
                <a:spcPts val="1800"/>
              </a:spcBef>
            </a:pPr>
            <a:endParaRPr lang="el-GR" sz="2200" dirty="0"/>
          </a:p>
          <a:p>
            <a:pPr>
              <a:spcBef>
                <a:spcPts val="1800"/>
              </a:spcBef>
              <a:buNone/>
            </a:pPr>
            <a:r>
              <a:rPr lang="el-GR" sz="2200" dirty="0"/>
              <a:t>	είναι μία υπερβατική εξίσωση. </a:t>
            </a:r>
          </a:p>
          <a:p>
            <a:pPr>
              <a:spcBef>
                <a:spcPts val="1800"/>
              </a:spcBef>
            </a:pPr>
            <a:r>
              <a:rPr lang="el-GR" sz="2200" b="1" dirty="0"/>
              <a:t>Παρατήρηση</a:t>
            </a:r>
            <a:r>
              <a:rPr lang="el-GR" sz="2200" dirty="0"/>
              <a:t>  Σε τέτοιες εξισώσεις, εκτός από ορισμένες εξαιρέσεις, είναι αδύνατο να βρούμε κλειστή έκφραση η οποία θα δίνει τις λύσεις τους. </a:t>
            </a:r>
          </a:p>
        </p:txBody>
      </p:sp>
      <p:graphicFrame>
        <p:nvGraphicFramePr>
          <p:cNvPr id="125953" name="Object 1"/>
          <p:cNvGraphicFramePr>
            <a:graphicFrameLocks noChangeAspect="1"/>
          </p:cNvGraphicFramePr>
          <p:nvPr/>
        </p:nvGraphicFramePr>
        <p:xfrm>
          <a:off x="6267494" y="1808493"/>
          <a:ext cx="1554163" cy="342900"/>
        </p:xfrm>
        <a:graphic>
          <a:graphicData uri="http://schemas.openxmlformats.org/presentationml/2006/ole">
            <mc:AlternateContent xmlns:mc="http://schemas.openxmlformats.org/markup-compatibility/2006">
              <mc:Choice xmlns:v="urn:schemas-microsoft-com:vml" Requires="v">
                <p:oleObj name="Equation" r:id="rId3" imgW="863280" imgH="190440" progId="Equation.DSMT4">
                  <p:embed/>
                </p:oleObj>
              </mc:Choice>
              <mc:Fallback>
                <p:oleObj name="Equation" r:id="rId3" imgW="863280" imgH="19044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7494" y="1808493"/>
                        <a:ext cx="155416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5954" name="Object 2"/>
          <p:cNvGraphicFramePr>
            <a:graphicFrameLocks noChangeAspect="1"/>
          </p:cNvGraphicFramePr>
          <p:nvPr>
            <p:extLst>
              <p:ext uri="{D42A27DB-BD31-4B8C-83A1-F6EECF244321}">
                <p14:modId xmlns:p14="http://schemas.microsoft.com/office/powerpoint/2010/main" val="4085505843"/>
              </p:ext>
            </p:extLst>
          </p:nvPr>
        </p:nvGraphicFramePr>
        <p:xfrm>
          <a:off x="2797969" y="3173409"/>
          <a:ext cx="3548063" cy="503238"/>
        </p:xfrm>
        <a:graphic>
          <a:graphicData uri="http://schemas.openxmlformats.org/presentationml/2006/ole">
            <mc:AlternateContent xmlns:mc="http://schemas.openxmlformats.org/markup-compatibility/2006">
              <mc:Choice xmlns:v="urn:schemas-microsoft-com:vml" Requires="v">
                <p:oleObj name="Equation" r:id="rId5" imgW="1968480" imgH="279360" progId="Equation.DSMT4">
                  <p:embed/>
                </p:oleObj>
              </mc:Choice>
              <mc:Fallback>
                <p:oleObj name="Equation" r:id="rId5" imgW="1968480" imgH="279360" progId="Equation.DSMT4">
                  <p:embed/>
                  <p:pic>
                    <p:nvPicPr>
                      <p:cNvPr id="0" name="Picture 2"/>
                      <p:cNvPicPr>
                        <a:picLocks noChangeAspect="1" noChangeArrowheads="1"/>
                      </p:cNvPicPr>
                      <p:nvPr/>
                    </p:nvPicPr>
                    <p:blipFill>
                      <a:blip r:embed="rId6"/>
                      <a:srcRect/>
                      <a:stretch>
                        <a:fillRect/>
                      </a:stretch>
                    </p:blipFill>
                    <p:spPr bwMode="auto">
                      <a:xfrm>
                        <a:off x="2797969" y="3173409"/>
                        <a:ext cx="3548063"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Μέθοδος των </a:t>
            </a:r>
            <a:r>
              <a:rPr lang="en-US" dirty="0"/>
              <a:t>Newton-</a:t>
            </a:r>
            <a:r>
              <a:rPr lang="en-US" dirty="0" err="1"/>
              <a:t>Raphson</a:t>
            </a:r>
            <a:endParaRPr lang="el-GR" dirty="0"/>
          </a:p>
        </p:txBody>
      </p:sp>
      <p:sp>
        <p:nvSpPr>
          <p:cNvPr id="3" name="2 - Θέση περιεχομένου"/>
          <p:cNvSpPr>
            <a:spLocks noGrp="1"/>
          </p:cNvSpPr>
          <p:nvPr>
            <p:ph idx="1"/>
          </p:nvPr>
        </p:nvSpPr>
        <p:spPr/>
        <p:txBody>
          <a:bodyPr>
            <a:normAutofit/>
          </a:bodyPr>
          <a:lstStyle/>
          <a:p>
            <a:pPr>
              <a:buNone/>
            </a:pPr>
            <a:r>
              <a:rPr lang="el-GR" sz="2200" b="1" dirty="0"/>
              <a:t>Παρατήρηση</a:t>
            </a:r>
            <a:r>
              <a:rPr lang="el-GR" sz="2200" dirty="0"/>
              <a:t>  </a:t>
            </a:r>
          </a:p>
          <a:p>
            <a:r>
              <a:rPr lang="el-GR" sz="2200" dirty="0"/>
              <a:t>Από τα αποτελέσματα της παραπάνω εφαρμογής είναι φανερό ότι η μέθοδος των </a:t>
            </a:r>
            <a:r>
              <a:rPr lang="en-US" sz="2200" dirty="0"/>
              <a:t>Newton-</a:t>
            </a:r>
            <a:r>
              <a:rPr lang="en-US" sz="2200" dirty="0" err="1"/>
              <a:t>Raphson</a:t>
            </a:r>
            <a:r>
              <a:rPr lang="en-US" sz="2200" dirty="0"/>
              <a:t> </a:t>
            </a:r>
            <a:r>
              <a:rPr lang="el-GR" sz="2200" dirty="0"/>
              <a:t>έχει μεγάλη ευαισθησία στην αρχική συνθήκη </a:t>
            </a:r>
          </a:p>
          <a:p>
            <a:pPr>
              <a:spcBef>
                <a:spcPts val="1800"/>
              </a:spcBef>
            </a:pPr>
            <a:r>
              <a:rPr lang="el-GR" sz="2200" dirty="0"/>
              <a:t>Παρατηρούμε ότι με την επιλογή             έχουμε ταχύτατη σύγκλιση στη λύση.</a:t>
            </a:r>
          </a:p>
          <a:p>
            <a:pPr>
              <a:spcBef>
                <a:spcPts val="1800"/>
              </a:spcBef>
            </a:pPr>
            <a:r>
              <a:rPr lang="el-GR" sz="2200" dirty="0"/>
              <a:t>Ενώ με την επιλογή             παρατηρούμε ότι σχετικά αργεί να συγκλίνει, διότι έχουμε μία μικρή παλινδρόμηση που οφείλεται στο γεγονός ότι η δεύτερη παράγωγος                      της συνάρτησης 	  δεν διατηρεί σταθερό πρόσημο στη περιοχή του   </a:t>
            </a:r>
          </a:p>
        </p:txBody>
      </p:sp>
      <p:graphicFrame>
        <p:nvGraphicFramePr>
          <p:cNvPr id="270337" name="Object 1"/>
          <p:cNvGraphicFramePr>
            <a:graphicFrameLocks noChangeAspect="1"/>
          </p:cNvGraphicFramePr>
          <p:nvPr/>
        </p:nvGraphicFramePr>
        <p:xfrm>
          <a:off x="2776523" y="2516175"/>
          <a:ext cx="773113" cy="409575"/>
        </p:xfrm>
        <a:graphic>
          <a:graphicData uri="http://schemas.openxmlformats.org/presentationml/2006/ole">
            <mc:AlternateContent xmlns:mc="http://schemas.openxmlformats.org/markup-compatibility/2006">
              <mc:Choice xmlns:v="urn:schemas-microsoft-com:vml" Requires="v">
                <p:oleObj name="Equation" r:id="rId3" imgW="431640" imgH="228600" progId="Equation.DSMT4">
                  <p:embed/>
                </p:oleObj>
              </mc:Choice>
              <mc:Fallback>
                <p:oleObj name="Equation" r:id="rId3" imgW="431640" imgH="2286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6523" y="2516175"/>
                        <a:ext cx="773113"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0338" name="Object 2"/>
          <p:cNvGraphicFramePr>
            <a:graphicFrameLocks noChangeAspect="1"/>
          </p:cNvGraphicFramePr>
          <p:nvPr/>
        </p:nvGraphicFramePr>
        <p:xfrm>
          <a:off x="4706949" y="3092451"/>
          <a:ext cx="704850" cy="409575"/>
        </p:xfrm>
        <a:graphic>
          <a:graphicData uri="http://schemas.openxmlformats.org/presentationml/2006/ole">
            <mc:AlternateContent xmlns:mc="http://schemas.openxmlformats.org/markup-compatibility/2006">
              <mc:Choice xmlns:v="urn:schemas-microsoft-com:vml" Requires="v">
                <p:oleObj name="Equation" r:id="rId5" imgW="393480" imgH="228600" progId="Equation.DSMT4">
                  <p:embed/>
                </p:oleObj>
              </mc:Choice>
              <mc:Fallback>
                <p:oleObj name="Equation" r:id="rId5" imgW="393480" imgH="2286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06949" y="3092451"/>
                        <a:ext cx="70485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0339" name="Object 3"/>
          <p:cNvGraphicFramePr>
            <a:graphicFrameLocks noChangeAspect="1"/>
          </p:cNvGraphicFramePr>
          <p:nvPr/>
        </p:nvGraphicFramePr>
        <p:xfrm>
          <a:off x="3148003" y="3981746"/>
          <a:ext cx="730250" cy="411163"/>
        </p:xfrm>
        <a:graphic>
          <a:graphicData uri="http://schemas.openxmlformats.org/presentationml/2006/ole">
            <mc:AlternateContent xmlns:mc="http://schemas.openxmlformats.org/markup-compatibility/2006">
              <mc:Choice xmlns:v="urn:schemas-microsoft-com:vml" Requires="v">
                <p:oleObj name="Equation" r:id="rId7" imgW="406080" imgH="228600" progId="Equation.DSMT4">
                  <p:embed/>
                </p:oleObj>
              </mc:Choice>
              <mc:Fallback>
                <p:oleObj name="Equation" r:id="rId7" imgW="406080" imgH="22860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48003" y="3981746"/>
                        <a:ext cx="73025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0341" name="Object 5"/>
          <p:cNvGraphicFramePr>
            <a:graphicFrameLocks noChangeAspect="1"/>
          </p:cNvGraphicFramePr>
          <p:nvPr/>
        </p:nvGraphicFramePr>
        <p:xfrm>
          <a:off x="5313390" y="4638980"/>
          <a:ext cx="1303338" cy="457200"/>
        </p:xfrm>
        <a:graphic>
          <a:graphicData uri="http://schemas.openxmlformats.org/presentationml/2006/ole">
            <mc:AlternateContent xmlns:mc="http://schemas.openxmlformats.org/markup-compatibility/2006">
              <mc:Choice xmlns:v="urn:schemas-microsoft-com:vml" Requires="v">
                <p:oleObj name="Equation" r:id="rId9" imgW="723600" imgH="253800" progId="Equation.DSMT4">
                  <p:embed/>
                </p:oleObj>
              </mc:Choice>
              <mc:Fallback>
                <p:oleObj name="Equation" r:id="rId9" imgW="723600" imgH="2538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13390" y="4638980"/>
                        <a:ext cx="1303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0342" name="Object 6"/>
          <p:cNvGraphicFramePr>
            <a:graphicFrameLocks noChangeAspect="1"/>
          </p:cNvGraphicFramePr>
          <p:nvPr/>
        </p:nvGraphicFramePr>
        <p:xfrm>
          <a:off x="879433" y="4967597"/>
          <a:ext cx="661988" cy="455613"/>
        </p:xfrm>
        <a:graphic>
          <a:graphicData uri="http://schemas.openxmlformats.org/presentationml/2006/ole">
            <mc:AlternateContent xmlns:mc="http://schemas.openxmlformats.org/markup-compatibility/2006">
              <mc:Choice xmlns:v="urn:schemas-microsoft-com:vml" Requires="v">
                <p:oleObj name="Equation" r:id="rId11" imgW="368280" imgH="253800" progId="Equation.DSMT4">
                  <p:embed/>
                </p:oleObj>
              </mc:Choice>
              <mc:Fallback>
                <p:oleObj name="Equation" r:id="rId11" imgW="368280" imgH="2538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9433" y="4967597"/>
                        <a:ext cx="6619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0343" name="Object 7"/>
          <p:cNvGraphicFramePr>
            <a:graphicFrameLocks noChangeAspect="1"/>
          </p:cNvGraphicFramePr>
          <p:nvPr/>
        </p:nvGraphicFramePr>
        <p:xfrm>
          <a:off x="7127910" y="4993719"/>
          <a:ext cx="773113" cy="409575"/>
        </p:xfrm>
        <a:graphic>
          <a:graphicData uri="http://schemas.openxmlformats.org/presentationml/2006/ole">
            <mc:AlternateContent xmlns:mc="http://schemas.openxmlformats.org/markup-compatibility/2006">
              <mc:Choice xmlns:v="urn:schemas-microsoft-com:vml" Requires="v">
                <p:oleObj name="Equation" r:id="rId13" imgW="431640" imgH="228600" progId="Equation.DSMT4">
                  <p:embed/>
                </p:oleObj>
              </mc:Choice>
              <mc:Fallback>
                <p:oleObj name="Equation" r:id="rId13" imgW="431640" imgH="22860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27910" y="4993719"/>
                        <a:ext cx="773113"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Μέθοδος των </a:t>
            </a:r>
            <a:r>
              <a:rPr lang="en-US" dirty="0"/>
              <a:t>Newton-</a:t>
            </a:r>
            <a:r>
              <a:rPr lang="en-US" dirty="0" err="1"/>
              <a:t>Raphson</a:t>
            </a:r>
            <a:endParaRPr lang="el-GR" dirty="0"/>
          </a:p>
        </p:txBody>
      </p:sp>
      <p:sp>
        <p:nvSpPr>
          <p:cNvPr id="3" name="2 - Θέση περιεχομένου"/>
          <p:cNvSpPr>
            <a:spLocks noGrp="1"/>
          </p:cNvSpPr>
          <p:nvPr>
            <p:ph idx="1"/>
          </p:nvPr>
        </p:nvSpPr>
        <p:spPr>
          <a:xfrm>
            <a:off x="457200" y="1420784"/>
            <a:ext cx="8229600" cy="4748400"/>
          </a:xfrm>
        </p:spPr>
        <p:txBody>
          <a:bodyPr>
            <a:normAutofit lnSpcReduction="10000"/>
          </a:bodyPr>
          <a:lstStyle/>
          <a:p>
            <a:pPr marL="0" indent="0">
              <a:buNone/>
            </a:pPr>
            <a:r>
              <a:rPr lang="el-GR" sz="2200" b="1" dirty="0"/>
              <a:t>Μέθοδος των </a:t>
            </a:r>
            <a:r>
              <a:rPr lang="en-US" sz="2200" b="1" dirty="0"/>
              <a:t>Newton-</a:t>
            </a:r>
            <a:r>
              <a:rPr lang="en-US" sz="2200" b="1" dirty="0" err="1"/>
              <a:t>Raphson</a:t>
            </a:r>
            <a:r>
              <a:rPr lang="el-GR" sz="2200" b="1" dirty="0"/>
              <a:t> στην περίπτωση των μιγαδικών λύσεων</a:t>
            </a:r>
          </a:p>
          <a:p>
            <a:pPr>
              <a:spcBef>
                <a:spcPts val="1800"/>
              </a:spcBef>
              <a:buNone/>
            </a:pPr>
            <a:r>
              <a:rPr lang="el-GR" sz="2200" dirty="0"/>
              <a:t>	       Δεδομένης της </a:t>
            </a:r>
          </a:p>
          <a:p>
            <a:pPr>
              <a:buNone/>
            </a:pPr>
            <a:r>
              <a:rPr lang="el-GR" sz="2200" dirty="0"/>
              <a:t>	       να βρεθεί κάποιο σημείο              έτσι ώστε</a:t>
            </a:r>
          </a:p>
          <a:p>
            <a:pPr>
              <a:spcBef>
                <a:spcPts val="2400"/>
              </a:spcBef>
            </a:pPr>
            <a:r>
              <a:rPr lang="el-GR" sz="2200" dirty="0"/>
              <a:t>Η αρχική εκτίμηση της λύσης πρέπει να είναι κοντά στη λύση, ώστε η μέθοδος:</a:t>
            </a:r>
          </a:p>
          <a:p>
            <a:pPr>
              <a:buNone/>
            </a:pPr>
            <a:endParaRPr lang="el-GR" sz="2200" dirty="0"/>
          </a:p>
          <a:p>
            <a:pPr>
              <a:buNone/>
            </a:pPr>
            <a:r>
              <a:rPr lang="el-GR" sz="2200" dirty="0"/>
              <a:t>	</a:t>
            </a:r>
          </a:p>
          <a:p>
            <a:pPr>
              <a:buNone/>
            </a:pPr>
            <a:r>
              <a:rPr lang="el-GR" sz="2200" dirty="0"/>
              <a:t>	να συγκλίνει.</a:t>
            </a:r>
          </a:p>
          <a:p>
            <a:pPr>
              <a:spcBef>
                <a:spcPts val="1800"/>
              </a:spcBef>
            </a:pPr>
            <a:r>
              <a:rPr lang="el-GR" sz="2200" dirty="0"/>
              <a:t>Αν μία τέτοια πληροφορία δεν είναι διαθέσιμη, τότε πολλές φορές χρησιμοποιείται ένας τυχαίος μιγαδικός αριθμός για να εκφράσει την αρχική προσέγγιση       της λύσης του προβλήματος.</a:t>
            </a:r>
          </a:p>
          <a:p>
            <a:pPr>
              <a:buNone/>
            </a:pPr>
            <a:endParaRPr lang="el-GR" sz="2200" dirty="0"/>
          </a:p>
        </p:txBody>
      </p:sp>
      <mc:AlternateContent xmlns:mc="http://schemas.openxmlformats.org/markup-compatibility/2006">
        <mc:Choice xmlns:a14="http://schemas.microsoft.com/office/drawing/2010/main" Requires="a14">
          <p:sp>
            <p:nvSpPr>
              <p:cNvPr id="303105" name="Object 1"/>
              <p:cNvSpPr txBox="1"/>
              <p:nvPr/>
            </p:nvSpPr>
            <p:spPr bwMode="auto">
              <a:xfrm>
                <a:off x="3097213" y="2235200"/>
                <a:ext cx="1730375" cy="409575"/>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l-GR" sz="2000" i="1">
                          <a:solidFill>
                            <a:srgbClr val="000000"/>
                          </a:solidFill>
                          <a:latin typeface="Cambria Math" panose="02040503050406030204" pitchFamily="18" charset="0"/>
                        </a:rPr>
                        <m:t>𝑓</m:t>
                      </m:r>
                      <m:r>
                        <a:rPr lang="el-GR" sz="2000" i="1">
                          <a:solidFill>
                            <a:srgbClr val="000000"/>
                          </a:solidFill>
                          <a:latin typeface="Cambria Math" panose="02040503050406030204" pitchFamily="18" charset="0"/>
                        </a:rPr>
                        <m:t>:</m:t>
                      </m:r>
                      <m:acc>
                        <m:accPr>
                          <m:chr m:val="̄"/>
                          <m:ctrlPr>
                            <a:rPr lang="el-GR" sz="2000" i="1">
                              <a:solidFill>
                                <a:srgbClr val="000000"/>
                              </a:solidFill>
                              <a:latin typeface="Cambria Math" panose="02040503050406030204" pitchFamily="18" charset="0"/>
                            </a:rPr>
                          </m:ctrlPr>
                        </m:accPr>
                        <m:e>
                          <m:r>
                            <a:rPr lang="el-GR" sz="2000" i="1">
                              <a:solidFill>
                                <a:srgbClr val="000000"/>
                              </a:solidFill>
                              <a:latin typeface="Cambria Math" panose="02040503050406030204" pitchFamily="18" charset="0"/>
                            </a:rPr>
                            <m:t>𝐷</m:t>
                          </m:r>
                        </m:e>
                      </m:acc>
                      <m:r>
                        <a:rPr lang="el-GR" sz="2000" i="1">
                          <a:solidFill>
                            <a:srgbClr val="000000"/>
                          </a:solidFill>
                          <a:latin typeface="Cambria Math" panose="02040503050406030204" pitchFamily="18" charset="0"/>
                        </a:rPr>
                        <m:t>⊂</m:t>
                      </m:r>
                      <m:r>
                        <a:rPr lang="el-GR" sz="2000" i="1">
                          <a:solidFill>
                            <a:srgbClr val="000000"/>
                          </a:solidFill>
                          <a:latin typeface="Cambria Math" panose="02040503050406030204" pitchFamily="18" charset="0"/>
                        </a:rPr>
                        <m:t>ℂ</m:t>
                      </m:r>
                      <m:r>
                        <a:rPr lang="el-GR" sz="2000" i="1">
                          <a:solidFill>
                            <a:srgbClr val="000000"/>
                          </a:solidFill>
                          <a:latin typeface="Cambria Math" panose="02040503050406030204" pitchFamily="18" charset="0"/>
                        </a:rPr>
                        <m:t>→</m:t>
                      </m:r>
                      <m:r>
                        <a:rPr lang="el-GR" sz="2000" i="1">
                          <a:solidFill>
                            <a:srgbClr val="000000"/>
                          </a:solidFill>
                          <a:latin typeface="Cambria Math" panose="02040503050406030204" pitchFamily="18" charset="0"/>
                        </a:rPr>
                        <m:t>ℂ</m:t>
                      </m:r>
                    </m:oMath>
                  </m:oMathPara>
                </a14:m>
                <a:endParaRPr lang="el-GR" sz="2000" dirty="0"/>
              </a:p>
            </p:txBody>
          </p:sp>
        </mc:Choice>
        <mc:Fallback>
          <p:sp>
            <p:nvSpPr>
              <p:cNvPr id="303105" name="Object 1"/>
              <p:cNvSpPr txBox="1">
                <a:spLocks noRot="1" noChangeAspect="1" noMove="1" noResize="1" noEditPoints="1" noAdjustHandles="1" noChangeArrowheads="1" noChangeShapeType="1" noTextEdit="1"/>
              </p:cNvSpPr>
              <p:nvPr/>
            </p:nvSpPr>
            <p:spPr bwMode="auto">
              <a:xfrm>
                <a:off x="3097213" y="2235200"/>
                <a:ext cx="1730375" cy="409575"/>
              </a:xfrm>
              <a:prstGeom prst="rect">
                <a:avLst/>
              </a:prstGeom>
              <a:blipFill>
                <a:blip r:embed="rId3"/>
                <a:stretch>
                  <a:fillRect l="-1408" b="-11940"/>
                </a:stretch>
              </a:blipFill>
              <a:ln>
                <a:noFill/>
              </a:ln>
              <a:effectLst/>
            </p:spPr>
            <p:txBody>
              <a:bodyPr/>
              <a:lstStyle/>
              <a:p>
                <a:r>
                  <a:rPr lang="el-GR">
                    <a:noFill/>
                  </a:rPr>
                  <a:t> </a:t>
                </a:r>
              </a:p>
            </p:txBody>
          </p:sp>
        </mc:Fallback>
      </mc:AlternateContent>
      <p:graphicFrame>
        <p:nvGraphicFramePr>
          <p:cNvPr id="303106" name="Object 2"/>
          <p:cNvGraphicFramePr>
            <a:graphicFrameLocks noChangeAspect="1"/>
          </p:cNvGraphicFramePr>
          <p:nvPr/>
        </p:nvGraphicFramePr>
        <p:xfrm>
          <a:off x="4243746" y="2637003"/>
          <a:ext cx="752475" cy="341313"/>
        </p:xfrm>
        <a:graphic>
          <a:graphicData uri="http://schemas.openxmlformats.org/presentationml/2006/ole">
            <mc:AlternateContent xmlns:mc="http://schemas.openxmlformats.org/markup-compatibility/2006">
              <mc:Choice xmlns:v="urn:schemas-microsoft-com:vml" Requires="v">
                <p:oleObj name="Equation" r:id="rId4" imgW="419040" imgH="190440" progId="Equation.DSMT4">
                  <p:embed/>
                </p:oleObj>
              </mc:Choice>
              <mc:Fallback>
                <p:oleObj name="Equation" r:id="rId4" imgW="419040" imgH="19044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3746" y="2637003"/>
                        <a:ext cx="752475"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3107" name="Object 3"/>
          <p:cNvGraphicFramePr>
            <a:graphicFrameLocks noChangeAspect="1"/>
          </p:cNvGraphicFramePr>
          <p:nvPr/>
        </p:nvGraphicFramePr>
        <p:xfrm>
          <a:off x="6227800" y="2586555"/>
          <a:ext cx="1119188" cy="457200"/>
        </p:xfrm>
        <a:graphic>
          <a:graphicData uri="http://schemas.openxmlformats.org/presentationml/2006/ole">
            <mc:AlternateContent xmlns:mc="http://schemas.openxmlformats.org/markup-compatibility/2006">
              <mc:Choice xmlns:v="urn:schemas-microsoft-com:vml" Requires="v">
                <p:oleObj name="Equation" r:id="rId6" imgW="622080" imgH="253800" progId="Equation.DSMT4">
                  <p:embed/>
                </p:oleObj>
              </mc:Choice>
              <mc:Fallback>
                <p:oleObj name="Equation" r:id="rId6" imgW="622080" imgH="2538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7800" y="2586555"/>
                        <a:ext cx="1119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6 - Ορθογώνιο"/>
          <p:cNvSpPr/>
          <p:nvPr/>
        </p:nvSpPr>
        <p:spPr>
          <a:xfrm>
            <a:off x="885600" y="2174694"/>
            <a:ext cx="7009083" cy="914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aphicFrame>
        <p:nvGraphicFramePr>
          <p:cNvPr id="303108" name="Object 4"/>
          <p:cNvGraphicFramePr>
            <a:graphicFrameLocks noChangeAspect="1"/>
          </p:cNvGraphicFramePr>
          <p:nvPr/>
        </p:nvGraphicFramePr>
        <p:xfrm>
          <a:off x="2720181" y="3860817"/>
          <a:ext cx="3703638" cy="846138"/>
        </p:xfrm>
        <a:graphic>
          <a:graphicData uri="http://schemas.openxmlformats.org/presentationml/2006/ole">
            <mc:AlternateContent xmlns:mc="http://schemas.openxmlformats.org/markup-compatibility/2006">
              <mc:Choice xmlns:v="urn:schemas-microsoft-com:vml" Requires="v">
                <p:oleObj name="Equation" r:id="rId8" imgW="2057400" imgH="469800" progId="Equation.DSMT4">
                  <p:embed/>
                </p:oleObj>
              </mc:Choice>
              <mc:Fallback>
                <p:oleObj name="Equation" r:id="rId8" imgW="2057400" imgH="46980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20181" y="3860817"/>
                        <a:ext cx="3703638" cy="84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3109" name="Object 5"/>
          <p:cNvGraphicFramePr>
            <a:graphicFrameLocks noChangeAspect="1"/>
          </p:cNvGraphicFramePr>
          <p:nvPr/>
        </p:nvGraphicFramePr>
        <p:xfrm>
          <a:off x="3582978" y="5771835"/>
          <a:ext cx="295275" cy="409575"/>
        </p:xfrm>
        <a:graphic>
          <a:graphicData uri="http://schemas.openxmlformats.org/presentationml/2006/ole">
            <mc:AlternateContent xmlns:mc="http://schemas.openxmlformats.org/markup-compatibility/2006">
              <mc:Choice xmlns:v="urn:schemas-microsoft-com:vml" Requires="v">
                <p:oleObj name="Equation" r:id="rId10" imgW="164880" imgH="228600" progId="Equation.DSMT4">
                  <p:embed/>
                </p:oleObj>
              </mc:Choice>
              <mc:Fallback>
                <p:oleObj name="Equation" r:id="rId10" imgW="164880" imgH="228600" progId="Equation.DSMT4">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82978" y="5771835"/>
                        <a:ext cx="2952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Μέθοδος των </a:t>
            </a:r>
            <a:r>
              <a:rPr lang="en-US" dirty="0"/>
              <a:t>Newton-</a:t>
            </a:r>
            <a:r>
              <a:rPr lang="en-US" dirty="0" err="1"/>
              <a:t>Raphson</a:t>
            </a:r>
            <a:endParaRPr lang="el-GR" dirty="0"/>
          </a:p>
        </p:txBody>
      </p:sp>
      <p:sp>
        <p:nvSpPr>
          <p:cNvPr id="3" name="2 - Θέση περιεχομένου"/>
          <p:cNvSpPr>
            <a:spLocks noGrp="1"/>
          </p:cNvSpPr>
          <p:nvPr>
            <p:ph idx="1"/>
          </p:nvPr>
        </p:nvSpPr>
        <p:spPr/>
        <p:txBody>
          <a:bodyPr>
            <a:normAutofit/>
          </a:bodyPr>
          <a:lstStyle/>
          <a:p>
            <a:pPr>
              <a:spcBef>
                <a:spcPts val="600"/>
              </a:spcBef>
            </a:pPr>
            <a:r>
              <a:rPr lang="el-GR" sz="2200" dirty="0"/>
              <a:t>Στην περίπτωση όπου επιλέγεται μία τυχαία αρχική εκτίμηση της λύσης, μπορούν να συμβούν τα εξής αναφορικά με τη σύγκλιση της μεθόδου των </a:t>
            </a:r>
            <a:r>
              <a:rPr lang="en-US" sz="2200" dirty="0"/>
              <a:t>Newton-</a:t>
            </a:r>
            <a:r>
              <a:rPr lang="en-US" sz="2200" dirty="0" err="1"/>
              <a:t>Raphson</a:t>
            </a:r>
            <a:r>
              <a:rPr lang="en-US" sz="2200" dirty="0"/>
              <a:t>:</a:t>
            </a:r>
          </a:p>
          <a:p>
            <a:pPr>
              <a:spcBef>
                <a:spcPts val="1800"/>
              </a:spcBef>
              <a:buNone/>
            </a:pPr>
            <a:r>
              <a:rPr lang="el-GR" sz="2200" dirty="0"/>
              <a:t>	(α) η μέθοδος να συγκλίνει σε μία λύση </a:t>
            </a:r>
          </a:p>
          <a:p>
            <a:pPr>
              <a:spcBef>
                <a:spcPts val="1800"/>
              </a:spcBef>
              <a:buNone/>
            </a:pPr>
            <a:r>
              <a:rPr lang="el-GR" sz="2200" dirty="0"/>
              <a:t>	(β) να αποκλίνει στο άπειρο, </a:t>
            </a:r>
          </a:p>
          <a:p>
            <a:pPr>
              <a:spcBef>
                <a:spcPts val="1800"/>
              </a:spcBef>
              <a:buNone/>
            </a:pPr>
            <a:r>
              <a:rPr lang="el-GR" sz="2200" dirty="0"/>
              <a:t>	(γ) οι όροι της ακολουθίας               να περιφέρονται ασκόπως ή να παρουσιάζουν μία περιοδική κατάσταση.</a:t>
            </a:r>
          </a:p>
          <a:p>
            <a:pPr>
              <a:spcBef>
                <a:spcPts val="2400"/>
              </a:spcBef>
            </a:pPr>
            <a:r>
              <a:rPr lang="el-GR" sz="2200" dirty="0"/>
              <a:t>Γενικά, στην πράξη αν δεν έχουμε σύγκλιση σε κάποια λύση, επαναλαμβάνουμε τη διαδικασία χρησιμοποιώντας μία διαφορετική αρχική εκτίμηση </a:t>
            </a:r>
          </a:p>
        </p:txBody>
      </p:sp>
      <mc:AlternateContent xmlns:mc="http://schemas.openxmlformats.org/markup-compatibility/2006">
        <mc:Choice xmlns:a14="http://schemas.microsoft.com/office/drawing/2010/main" Requires="a14">
          <p:sp>
            <p:nvSpPr>
              <p:cNvPr id="302081" name="Object 1"/>
              <p:cNvSpPr txBox="1"/>
              <p:nvPr/>
            </p:nvSpPr>
            <p:spPr bwMode="auto">
              <a:xfrm>
                <a:off x="5448300" y="2690813"/>
                <a:ext cx="923900" cy="341312"/>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l-GR" i="1">
                          <a:solidFill>
                            <a:srgbClr val="000000"/>
                          </a:solidFill>
                          <a:latin typeface="Cambria Math" panose="02040503050406030204" pitchFamily="18" charset="0"/>
                        </a:rPr>
                        <m:t>𝑟</m:t>
                      </m:r>
                      <m:r>
                        <a:rPr lang="el-GR" i="1">
                          <a:solidFill>
                            <a:srgbClr val="000000"/>
                          </a:solidFill>
                          <a:latin typeface="Cambria Math" panose="02040503050406030204" pitchFamily="18" charset="0"/>
                        </a:rPr>
                        <m:t>∈</m:t>
                      </m:r>
                      <m:r>
                        <a:rPr lang="el-GR" i="1">
                          <a:solidFill>
                            <a:srgbClr val="000000"/>
                          </a:solidFill>
                          <a:latin typeface="Cambria Math" panose="02040503050406030204" pitchFamily="18" charset="0"/>
                        </a:rPr>
                        <m:t>ℂ</m:t>
                      </m:r>
                      <m:r>
                        <a:rPr lang="el-GR" i="0">
                          <a:solidFill>
                            <a:srgbClr val="000000"/>
                          </a:solidFill>
                          <a:latin typeface="Cambria Math" panose="02040503050406030204" pitchFamily="18" charset="0"/>
                        </a:rPr>
                        <m:t>,</m:t>
                      </m:r>
                    </m:oMath>
                  </m:oMathPara>
                </a14:m>
                <a:endParaRPr lang="el-GR" dirty="0"/>
              </a:p>
            </p:txBody>
          </p:sp>
        </mc:Choice>
        <mc:Fallback>
          <p:sp>
            <p:nvSpPr>
              <p:cNvPr id="302081" name="Object 1"/>
              <p:cNvSpPr txBox="1">
                <a:spLocks noRot="1" noChangeAspect="1" noMove="1" noResize="1" noEditPoints="1" noAdjustHandles="1" noChangeArrowheads="1" noChangeShapeType="1" noTextEdit="1"/>
              </p:cNvSpPr>
              <p:nvPr/>
            </p:nvSpPr>
            <p:spPr bwMode="auto">
              <a:xfrm>
                <a:off x="5448300" y="2690813"/>
                <a:ext cx="923900" cy="341312"/>
              </a:xfrm>
              <a:prstGeom prst="rect">
                <a:avLst/>
              </a:prstGeom>
              <a:blipFill>
                <a:blip r:embed="rId3"/>
                <a:stretch>
                  <a:fillRect/>
                </a:stretch>
              </a:blipFill>
              <a:ln>
                <a:noFill/>
              </a:ln>
              <a:effectLst/>
            </p:spPr>
            <p:txBody>
              <a:bodyPr/>
              <a:lstStyle/>
              <a:p>
                <a:r>
                  <a:rPr lang="el-GR">
                    <a:noFill/>
                  </a:rPr>
                  <a:t> </a:t>
                </a:r>
              </a:p>
            </p:txBody>
          </p:sp>
        </mc:Fallback>
      </mc:AlternateContent>
      <p:graphicFrame>
        <p:nvGraphicFramePr>
          <p:cNvPr id="302082" name="Object 2"/>
          <p:cNvGraphicFramePr>
            <a:graphicFrameLocks noChangeAspect="1"/>
          </p:cNvGraphicFramePr>
          <p:nvPr/>
        </p:nvGraphicFramePr>
        <p:xfrm>
          <a:off x="3951994" y="3741036"/>
          <a:ext cx="823913" cy="503238"/>
        </p:xfrm>
        <a:graphic>
          <a:graphicData uri="http://schemas.openxmlformats.org/presentationml/2006/ole">
            <mc:AlternateContent xmlns:mc="http://schemas.openxmlformats.org/markup-compatibility/2006">
              <mc:Choice xmlns:v="urn:schemas-microsoft-com:vml" Requires="v">
                <p:oleObj name="Equation" r:id="rId4" imgW="457200" imgH="279360" progId="Equation.DSMT4">
                  <p:embed/>
                </p:oleObj>
              </mc:Choice>
              <mc:Fallback>
                <p:oleObj name="Equation" r:id="rId4" imgW="457200" imgH="27936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1994" y="3741036"/>
                        <a:ext cx="823913"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2083" name="Object 3"/>
          <p:cNvGraphicFramePr>
            <a:graphicFrameLocks noChangeAspect="1"/>
          </p:cNvGraphicFramePr>
          <p:nvPr/>
        </p:nvGraphicFramePr>
        <p:xfrm>
          <a:off x="4316409" y="5463150"/>
          <a:ext cx="363538" cy="409575"/>
        </p:xfrm>
        <a:graphic>
          <a:graphicData uri="http://schemas.openxmlformats.org/presentationml/2006/ole">
            <mc:AlternateContent xmlns:mc="http://schemas.openxmlformats.org/markup-compatibility/2006">
              <mc:Choice xmlns:v="urn:schemas-microsoft-com:vml" Requires="v">
                <p:oleObj name="Equation" r:id="rId6" imgW="203040" imgH="228600" progId="Equation.DSMT4">
                  <p:embed/>
                </p:oleObj>
              </mc:Choice>
              <mc:Fallback>
                <p:oleObj name="Equation" r:id="rId6" imgW="203040" imgH="2286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16409" y="5463150"/>
                        <a:ext cx="363538"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Μέθοδος των </a:t>
            </a:r>
            <a:r>
              <a:rPr lang="en-US" dirty="0"/>
              <a:t>Newton-</a:t>
            </a:r>
            <a:r>
              <a:rPr lang="en-US" dirty="0" err="1"/>
              <a:t>Raphson</a:t>
            </a:r>
            <a:endParaRPr lang="el-GR" dirty="0"/>
          </a:p>
        </p:txBody>
      </p:sp>
      <p:sp>
        <p:nvSpPr>
          <p:cNvPr id="3" name="2 - Θέση περιεχομένου"/>
          <p:cNvSpPr>
            <a:spLocks noGrp="1"/>
          </p:cNvSpPr>
          <p:nvPr>
            <p:ph idx="1"/>
          </p:nvPr>
        </p:nvSpPr>
        <p:spPr/>
        <p:txBody>
          <a:bodyPr>
            <a:normAutofit/>
          </a:bodyPr>
          <a:lstStyle/>
          <a:p>
            <a:pPr>
              <a:buNone/>
            </a:pPr>
            <a:r>
              <a:rPr lang="el-GR" sz="2200" b="1" dirty="0"/>
              <a:t>	Εφαρμογή</a:t>
            </a:r>
            <a:r>
              <a:rPr lang="el-GR" sz="2200" dirty="0"/>
              <a:t>  Θα εφαρμόσουμε τη μέθοδο των </a:t>
            </a:r>
            <a:r>
              <a:rPr lang="en-US" sz="2200" dirty="0"/>
              <a:t>Newton-</a:t>
            </a:r>
            <a:r>
              <a:rPr lang="en-US" sz="2200" dirty="0" err="1"/>
              <a:t>Raphson</a:t>
            </a:r>
            <a:r>
              <a:rPr lang="en-US" sz="2200" dirty="0"/>
              <a:t> </a:t>
            </a:r>
            <a:r>
              <a:rPr lang="el-GR" sz="2200" dirty="0"/>
              <a:t>για να προσεγγίσουμε τις λύσεις της μιγαδικής εξίσωσης                      με ακρίβεια πέντε δεκαδικών ψηφίων, χρησιμοποιώντας για αρχικές προσεγγίσεις τις τιμές</a:t>
            </a:r>
            <a:r>
              <a:rPr lang="en-US" sz="2200" dirty="0"/>
              <a:t> </a:t>
            </a:r>
            <a:endParaRPr lang="el-GR" sz="2200" dirty="0"/>
          </a:p>
        </p:txBody>
      </p:sp>
      <p:graphicFrame>
        <p:nvGraphicFramePr>
          <p:cNvPr id="301057" name="Object 1"/>
          <p:cNvGraphicFramePr>
            <a:graphicFrameLocks noChangeAspect="1"/>
          </p:cNvGraphicFramePr>
          <p:nvPr/>
        </p:nvGraphicFramePr>
        <p:xfrm>
          <a:off x="6981858" y="1771980"/>
          <a:ext cx="1119188" cy="388938"/>
        </p:xfrm>
        <a:graphic>
          <a:graphicData uri="http://schemas.openxmlformats.org/presentationml/2006/ole">
            <mc:AlternateContent xmlns:mc="http://schemas.openxmlformats.org/markup-compatibility/2006">
              <mc:Choice xmlns:v="urn:schemas-microsoft-com:vml" Requires="v">
                <p:oleObj name="Equation" r:id="rId3" imgW="622080" imgH="215640" progId="Equation.DSMT4">
                  <p:embed/>
                </p:oleObj>
              </mc:Choice>
              <mc:Fallback>
                <p:oleObj name="Equation" r:id="rId3" imgW="622080" imgH="21564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1858" y="1771980"/>
                        <a:ext cx="1119188"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1058" name="Object 2"/>
          <p:cNvGraphicFramePr>
            <a:graphicFrameLocks noChangeAspect="1"/>
          </p:cNvGraphicFramePr>
          <p:nvPr/>
        </p:nvGraphicFramePr>
        <p:xfrm>
          <a:off x="4399019" y="2463081"/>
          <a:ext cx="4262437" cy="409575"/>
        </p:xfrm>
        <a:graphic>
          <a:graphicData uri="http://schemas.openxmlformats.org/presentationml/2006/ole">
            <mc:AlternateContent xmlns:mc="http://schemas.openxmlformats.org/markup-compatibility/2006">
              <mc:Choice xmlns:v="urn:schemas-microsoft-com:vml" Requires="v">
                <p:oleObj name="Equation" r:id="rId5" imgW="2374560" imgH="228600" progId="Equation.DSMT4">
                  <p:embed/>
                </p:oleObj>
              </mc:Choice>
              <mc:Fallback>
                <p:oleObj name="Equation" r:id="rId5" imgW="2374560" imgH="2286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9019" y="2463081"/>
                        <a:ext cx="4262437"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1059" name="Object 3"/>
          <p:cNvGraphicFramePr>
            <a:graphicFrameLocks noChangeAspect="1"/>
          </p:cNvGraphicFramePr>
          <p:nvPr/>
        </p:nvGraphicFramePr>
        <p:xfrm>
          <a:off x="884187" y="2755890"/>
          <a:ext cx="2576513" cy="409575"/>
        </p:xfrm>
        <a:graphic>
          <a:graphicData uri="http://schemas.openxmlformats.org/presentationml/2006/ole">
            <mc:AlternateContent xmlns:mc="http://schemas.openxmlformats.org/markup-compatibility/2006">
              <mc:Choice xmlns:v="urn:schemas-microsoft-com:vml" Requires="v">
                <p:oleObj name="Equation" r:id="rId7" imgW="1434960" imgH="228600" progId="Equation.DSMT4">
                  <p:embed/>
                </p:oleObj>
              </mc:Choice>
              <mc:Fallback>
                <p:oleObj name="Equation" r:id="rId7" imgW="1434960" imgH="22860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4187" y="2755890"/>
                        <a:ext cx="2576513"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Μέθοδος των </a:t>
            </a:r>
            <a:r>
              <a:rPr lang="en-US" dirty="0"/>
              <a:t>Newton-</a:t>
            </a:r>
            <a:r>
              <a:rPr lang="en-US" dirty="0" err="1"/>
              <a:t>Raphson</a:t>
            </a:r>
            <a:endParaRPr lang="el-GR" dirty="0"/>
          </a:p>
        </p:txBody>
      </p:sp>
      <p:sp>
        <p:nvSpPr>
          <p:cNvPr id="3" name="2 - Θέση περιεχομένου"/>
          <p:cNvSpPr>
            <a:spLocks noGrp="1"/>
          </p:cNvSpPr>
          <p:nvPr>
            <p:ph idx="1"/>
          </p:nvPr>
        </p:nvSpPr>
        <p:spPr>
          <a:xfrm>
            <a:off x="457200" y="1420783"/>
            <a:ext cx="8229600" cy="4819717"/>
          </a:xfrm>
        </p:spPr>
        <p:txBody>
          <a:bodyPr>
            <a:normAutofit/>
          </a:bodyPr>
          <a:lstStyle/>
          <a:p>
            <a:r>
              <a:rPr lang="el-GR" sz="2000" b="1" dirty="0"/>
              <a:t>Λύση</a:t>
            </a:r>
            <a:r>
              <a:rPr lang="el-GR" sz="2000" dirty="0"/>
              <a:t>  Η παράγωγος της συνάρτησης</a:t>
            </a:r>
            <a:r>
              <a:rPr lang="en-US" sz="2000" dirty="0"/>
              <a:t>                          </a:t>
            </a:r>
            <a:r>
              <a:rPr lang="el-GR" sz="2000" dirty="0"/>
              <a:t>είναι η</a:t>
            </a:r>
            <a:r>
              <a:rPr lang="en-US" sz="2000" dirty="0"/>
              <a:t>             </a:t>
            </a:r>
            <a:r>
              <a:rPr lang="el-GR" sz="2000" dirty="0"/>
              <a:t>επομένως η ζητούμενη προσεγγιστική τιμή της λύσης της εξίσωσης μπορεί να βρεθεί από τον παρακάτω επαναληπτικό τύπο:</a:t>
            </a:r>
            <a:endParaRPr lang="en-US" sz="2000" dirty="0"/>
          </a:p>
          <a:p>
            <a:endParaRPr lang="el-GR" sz="2000" dirty="0"/>
          </a:p>
          <a:p>
            <a:pPr>
              <a:spcBef>
                <a:spcPts val="2600"/>
              </a:spcBef>
            </a:pPr>
            <a:r>
              <a:rPr lang="el-GR" sz="2000" dirty="0"/>
              <a:t>Έτσι, για αρχική τιμή</a:t>
            </a:r>
            <a:r>
              <a:rPr lang="en-US" sz="2000" dirty="0"/>
              <a:t>                                    </a:t>
            </a:r>
            <a:r>
              <a:rPr lang="el-GR" sz="2000" dirty="0"/>
              <a:t>έχουμε ότι η επόμενη προσεγγιστική τιμή υπολογίζεται ως ακολούθως:</a:t>
            </a:r>
            <a:endParaRPr lang="en-US" sz="2000" dirty="0"/>
          </a:p>
          <a:p>
            <a:pPr>
              <a:spcBef>
                <a:spcPts val="1800"/>
              </a:spcBef>
            </a:pPr>
            <a:endParaRPr lang="el-GR" sz="2000" dirty="0"/>
          </a:p>
          <a:p>
            <a:pPr>
              <a:spcBef>
                <a:spcPts val="1800"/>
              </a:spcBef>
            </a:pPr>
            <a:r>
              <a:rPr lang="el-GR" sz="2000" dirty="0"/>
              <a:t>Συνεχίζοντας την παραπάνω διαδικασία, βρίσκουμε και τις επόμενες επαναλήψεις της μεθόδου.</a:t>
            </a:r>
          </a:p>
          <a:p>
            <a:pPr>
              <a:spcBef>
                <a:spcPts val="1200"/>
              </a:spcBef>
            </a:pPr>
            <a:r>
              <a:rPr lang="el-GR" sz="2000" dirty="0"/>
              <a:t>Εφαρμόζοντας το κριτήριο τερματισμού</a:t>
            </a:r>
            <a:r>
              <a:rPr lang="en-US" sz="2000" dirty="0"/>
              <a:t>                              </a:t>
            </a:r>
            <a:r>
              <a:rPr lang="el-GR" sz="2000" dirty="0"/>
              <a:t>που ισχύει για πρώτη φορά όταν </a:t>
            </a:r>
            <a:r>
              <a:rPr lang="en-US" sz="2000" dirty="0"/>
              <a:t>              </a:t>
            </a:r>
            <a:r>
              <a:rPr lang="el-GR" sz="2000" dirty="0"/>
              <a:t>η διαδικασία τερματίζει με τη ζητούμενη προσεγγιστική λύση.</a:t>
            </a:r>
          </a:p>
        </p:txBody>
      </p:sp>
      <p:graphicFrame>
        <p:nvGraphicFramePr>
          <p:cNvPr id="299009" name="Object 1"/>
          <p:cNvGraphicFramePr>
            <a:graphicFrameLocks noChangeAspect="1"/>
          </p:cNvGraphicFramePr>
          <p:nvPr/>
        </p:nvGraphicFramePr>
        <p:xfrm>
          <a:off x="4761992" y="1431925"/>
          <a:ext cx="1346200" cy="414338"/>
        </p:xfrm>
        <a:graphic>
          <a:graphicData uri="http://schemas.openxmlformats.org/presentationml/2006/ole">
            <mc:AlternateContent xmlns:mc="http://schemas.openxmlformats.org/markup-compatibility/2006">
              <mc:Choice xmlns:v="urn:schemas-microsoft-com:vml" Requires="v">
                <p:oleObj name="Equation" r:id="rId3" imgW="825480" imgH="253800" progId="Equation.DSMT4">
                  <p:embed/>
                </p:oleObj>
              </mc:Choice>
              <mc:Fallback>
                <p:oleObj name="Equation" r:id="rId3" imgW="825480" imgH="2538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1992" y="1431925"/>
                        <a:ext cx="1346200"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9010" name="Object 2"/>
          <p:cNvGraphicFramePr>
            <a:graphicFrameLocks noChangeAspect="1"/>
          </p:cNvGraphicFramePr>
          <p:nvPr/>
        </p:nvGraphicFramePr>
        <p:xfrm>
          <a:off x="6956476" y="1432074"/>
          <a:ext cx="1303337" cy="414338"/>
        </p:xfrm>
        <a:graphic>
          <a:graphicData uri="http://schemas.openxmlformats.org/presentationml/2006/ole">
            <mc:AlternateContent xmlns:mc="http://schemas.openxmlformats.org/markup-compatibility/2006">
              <mc:Choice xmlns:v="urn:schemas-microsoft-com:vml" Requires="v">
                <p:oleObj name="Equation" r:id="rId5" imgW="799920" imgH="253800" progId="Equation.DSMT4">
                  <p:embed/>
                </p:oleObj>
              </mc:Choice>
              <mc:Fallback>
                <p:oleObj name="Equation" r:id="rId5" imgW="799920" imgH="2538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56476" y="1432074"/>
                        <a:ext cx="1303337"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9011" name="Object 3"/>
          <p:cNvGraphicFramePr>
            <a:graphicFrameLocks noChangeAspect="1"/>
          </p:cNvGraphicFramePr>
          <p:nvPr/>
        </p:nvGraphicFramePr>
        <p:xfrm>
          <a:off x="2968625" y="2333610"/>
          <a:ext cx="3206750" cy="744538"/>
        </p:xfrm>
        <a:graphic>
          <a:graphicData uri="http://schemas.openxmlformats.org/presentationml/2006/ole">
            <mc:AlternateContent xmlns:mc="http://schemas.openxmlformats.org/markup-compatibility/2006">
              <mc:Choice xmlns:v="urn:schemas-microsoft-com:vml" Requires="v">
                <p:oleObj name="Equation" r:id="rId7" imgW="1968480" imgH="457200" progId="Equation.DSMT4">
                  <p:embed/>
                </p:oleObj>
              </mc:Choice>
              <mc:Fallback>
                <p:oleObj name="Equation" r:id="rId7" imgW="1968480" imgH="45720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68625" y="2333610"/>
                        <a:ext cx="3206750"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9012" name="Object 4"/>
          <p:cNvGraphicFramePr>
            <a:graphicFrameLocks noChangeAspect="1"/>
          </p:cNvGraphicFramePr>
          <p:nvPr/>
        </p:nvGraphicFramePr>
        <p:xfrm>
          <a:off x="3078698" y="3065639"/>
          <a:ext cx="1936750" cy="374650"/>
        </p:xfrm>
        <a:graphic>
          <a:graphicData uri="http://schemas.openxmlformats.org/presentationml/2006/ole">
            <mc:AlternateContent xmlns:mc="http://schemas.openxmlformats.org/markup-compatibility/2006">
              <mc:Choice xmlns:v="urn:schemas-microsoft-com:vml" Requires="v">
                <p:oleObj name="Equation" r:id="rId9" imgW="1180800" imgH="228600" progId="Equation.DSMT4">
                  <p:embed/>
                </p:oleObj>
              </mc:Choice>
              <mc:Fallback>
                <p:oleObj name="Equation" r:id="rId9" imgW="1180800" imgH="22860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78698" y="3065639"/>
                        <a:ext cx="193675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9013" name="Object 5"/>
          <p:cNvGraphicFramePr>
            <a:graphicFrameLocks noChangeAspect="1"/>
          </p:cNvGraphicFramePr>
          <p:nvPr/>
        </p:nvGraphicFramePr>
        <p:xfrm>
          <a:off x="2657475" y="3726759"/>
          <a:ext cx="3829050" cy="744537"/>
        </p:xfrm>
        <a:graphic>
          <a:graphicData uri="http://schemas.openxmlformats.org/presentationml/2006/ole">
            <mc:AlternateContent xmlns:mc="http://schemas.openxmlformats.org/markup-compatibility/2006">
              <mc:Choice xmlns:v="urn:schemas-microsoft-com:vml" Requires="v">
                <p:oleObj name="Equation" r:id="rId11" imgW="2349360" imgH="457200" progId="Equation.DSMT4">
                  <p:embed/>
                </p:oleObj>
              </mc:Choice>
              <mc:Fallback>
                <p:oleObj name="Equation" r:id="rId11" imgW="2349360" imgH="457200" progId="Equation.DSMT4">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57475" y="3726759"/>
                        <a:ext cx="3829050"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9014" name="Object 6"/>
          <p:cNvGraphicFramePr>
            <a:graphicFrameLocks noChangeAspect="1"/>
          </p:cNvGraphicFramePr>
          <p:nvPr/>
        </p:nvGraphicFramePr>
        <p:xfrm>
          <a:off x="5102606" y="5178978"/>
          <a:ext cx="1573213" cy="414338"/>
        </p:xfrm>
        <a:graphic>
          <a:graphicData uri="http://schemas.openxmlformats.org/presentationml/2006/ole">
            <mc:AlternateContent xmlns:mc="http://schemas.openxmlformats.org/markup-compatibility/2006">
              <mc:Choice xmlns:v="urn:schemas-microsoft-com:vml" Requires="v">
                <p:oleObj name="Equation" r:id="rId13" imgW="965160" imgH="253800" progId="Equation.DSMT4">
                  <p:embed/>
                </p:oleObj>
              </mc:Choice>
              <mc:Fallback>
                <p:oleObj name="Equation" r:id="rId13" imgW="965160" imgH="253800" progId="Equation.DSMT4">
                  <p:embed/>
                  <p:pic>
                    <p:nvPicPr>
                      <p:cNvPr id="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02606" y="5178978"/>
                        <a:ext cx="1573213"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9015" name="Object 7"/>
          <p:cNvGraphicFramePr>
            <a:graphicFrameLocks noChangeAspect="1"/>
          </p:cNvGraphicFramePr>
          <p:nvPr/>
        </p:nvGraphicFramePr>
        <p:xfrm>
          <a:off x="2799983" y="5510241"/>
          <a:ext cx="763588" cy="309563"/>
        </p:xfrm>
        <a:graphic>
          <a:graphicData uri="http://schemas.openxmlformats.org/presentationml/2006/ole">
            <mc:AlternateContent xmlns:mc="http://schemas.openxmlformats.org/markup-compatibility/2006">
              <mc:Choice xmlns:v="urn:schemas-microsoft-com:vml" Requires="v">
                <p:oleObj name="Equation" r:id="rId15" imgW="469800" imgH="190440" progId="Equation.DSMT4">
                  <p:embed/>
                </p:oleObj>
              </mc:Choice>
              <mc:Fallback>
                <p:oleObj name="Equation" r:id="rId15" imgW="469800" imgH="190440" progId="Equation.DSMT4">
                  <p:embed/>
                  <p:pic>
                    <p:nvPicPr>
                      <p:cNvPr id="0"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99983" y="5510241"/>
                        <a:ext cx="763588" cy="30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Μέθοδος των </a:t>
            </a:r>
            <a:r>
              <a:rPr lang="en-US" dirty="0"/>
              <a:t>Newton-</a:t>
            </a:r>
            <a:r>
              <a:rPr lang="en-US" dirty="0" err="1"/>
              <a:t>Raphson</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r>
              <a:rPr lang="el-GR" sz="2200" b="1" dirty="0"/>
              <a:t>συνέχεια λύσης  </a:t>
            </a:r>
            <a:r>
              <a:rPr lang="el-GR" sz="2200" dirty="0"/>
              <a:t>Στη συνέχεια με την ίδια διαδικασία, χρησιμοποιώντας την αρχική προσέγγιση</a:t>
            </a:r>
            <a:r>
              <a:rPr lang="en-US" sz="2200" dirty="0"/>
              <a:t>                              </a:t>
            </a:r>
            <a:r>
              <a:rPr lang="el-GR" sz="2200" dirty="0"/>
              <a:t>     έχουμε ότι</a:t>
            </a:r>
            <a:r>
              <a:rPr lang="en-US" sz="2200" dirty="0"/>
              <a:t>:</a:t>
            </a:r>
            <a:r>
              <a:rPr lang="el-GR" sz="2200" dirty="0"/>
              <a:t> </a:t>
            </a:r>
          </a:p>
          <a:p>
            <a:pPr>
              <a:spcBef>
                <a:spcPts val="1200"/>
              </a:spcBef>
              <a:buNone/>
            </a:pPr>
            <a:endParaRPr lang="en-US" sz="2200" dirty="0"/>
          </a:p>
          <a:p>
            <a:pPr>
              <a:spcBef>
                <a:spcPts val="3000"/>
              </a:spcBef>
            </a:pPr>
            <a:r>
              <a:rPr lang="el-GR" sz="2200" dirty="0"/>
              <a:t>Συνεχίζοντας την παραπάνω διαδικασία βρίσκουμε και τις επόμενες επαναλήψεις της μεθόδου.</a:t>
            </a:r>
          </a:p>
          <a:p>
            <a:pPr>
              <a:spcBef>
                <a:spcPts val="1800"/>
              </a:spcBef>
            </a:pPr>
            <a:r>
              <a:rPr lang="el-GR" sz="2200" dirty="0"/>
              <a:t>Σε αυτήν την περίπτωση το κριτήριο τερματισμού</a:t>
            </a:r>
            <a:r>
              <a:rPr lang="en-US" sz="2200" dirty="0"/>
              <a:t>                     </a:t>
            </a:r>
            <a:r>
              <a:rPr lang="el-GR" sz="2200" dirty="0"/>
              <a:t> ισχύει για πρώτη φορά όταν</a:t>
            </a:r>
            <a:r>
              <a:rPr lang="en-US" sz="2200" dirty="0"/>
              <a:t> </a:t>
            </a:r>
            <a:endParaRPr lang="el-GR" sz="2200" dirty="0"/>
          </a:p>
          <a:p>
            <a:pPr>
              <a:buNone/>
            </a:pPr>
            <a:endParaRPr lang="el-GR" dirty="0"/>
          </a:p>
        </p:txBody>
      </p:sp>
      <p:graphicFrame>
        <p:nvGraphicFramePr>
          <p:cNvPr id="297985" name="Object 1"/>
          <p:cNvGraphicFramePr>
            <a:graphicFrameLocks noChangeAspect="1"/>
          </p:cNvGraphicFramePr>
          <p:nvPr/>
        </p:nvGraphicFramePr>
        <p:xfrm>
          <a:off x="5630877" y="1794558"/>
          <a:ext cx="2119313" cy="409575"/>
        </p:xfrm>
        <a:graphic>
          <a:graphicData uri="http://schemas.openxmlformats.org/presentationml/2006/ole">
            <mc:AlternateContent xmlns:mc="http://schemas.openxmlformats.org/markup-compatibility/2006">
              <mc:Choice xmlns:v="urn:schemas-microsoft-com:vml" Requires="v">
                <p:oleObj name="Equation" r:id="rId3" imgW="1180800" imgH="228600" progId="Equation.DSMT4">
                  <p:embed/>
                </p:oleObj>
              </mc:Choice>
              <mc:Fallback>
                <p:oleObj name="Equation" r:id="rId3" imgW="1180800" imgH="2286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0877" y="1794558"/>
                        <a:ext cx="2119313"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986" name="Object 2"/>
          <p:cNvGraphicFramePr>
            <a:graphicFrameLocks noChangeAspect="1"/>
          </p:cNvGraphicFramePr>
          <p:nvPr/>
        </p:nvGraphicFramePr>
        <p:xfrm>
          <a:off x="2454275" y="2406636"/>
          <a:ext cx="4235450" cy="823912"/>
        </p:xfrm>
        <a:graphic>
          <a:graphicData uri="http://schemas.openxmlformats.org/presentationml/2006/ole">
            <mc:AlternateContent xmlns:mc="http://schemas.openxmlformats.org/markup-compatibility/2006">
              <mc:Choice xmlns:v="urn:schemas-microsoft-com:vml" Requires="v">
                <p:oleObj name="Equation" r:id="rId5" imgW="2349360" imgH="457200" progId="Equation.DSMT4">
                  <p:embed/>
                </p:oleObj>
              </mc:Choice>
              <mc:Fallback>
                <p:oleObj name="Equation" r:id="rId5" imgW="2349360" imgH="4572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54275" y="2406636"/>
                        <a:ext cx="423545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987" name="Object 3"/>
          <p:cNvGraphicFramePr>
            <a:graphicFrameLocks noChangeAspect="1"/>
          </p:cNvGraphicFramePr>
          <p:nvPr/>
        </p:nvGraphicFramePr>
        <p:xfrm>
          <a:off x="6594526" y="4193127"/>
          <a:ext cx="1738313" cy="457200"/>
        </p:xfrm>
        <a:graphic>
          <a:graphicData uri="http://schemas.openxmlformats.org/presentationml/2006/ole">
            <mc:AlternateContent xmlns:mc="http://schemas.openxmlformats.org/markup-compatibility/2006">
              <mc:Choice xmlns:v="urn:schemas-microsoft-com:vml" Requires="v">
                <p:oleObj name="Equation" r:id="rId7" imgW="965160" imgH="253800" progId="Equation.DSMT4">
                  <p:embed/>
                </p:oleObj>
              </mc:Choice>
              <mc:Fallback>
                <p:oleObj name="Equation" r:id="rId7" imgW="965160" imgH="25380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94526" y="4193127"/>
                        <a:ext cx="1738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988" name="Object 4"/>
          <p:cNvGraphicFramePr>
            <a:graphicFrameLocks noChangeAspect="1"/>
          </p:cNvGraphicFramePr>
          <p:nvPr/>
        </p:nvGraphicFramePr>
        <p:xfrm>
          <a:off x="4206881" y="4586127"/>
          <a:ext cx="803275" cy="320675"/>
        </p:xfrm>
        <a:graphic>
          <a:graphicData uri="http://schemas.openxmlformats.org/presentationml/2006/ole">
            <mc:AlternateContent xmlns:mc="http://schemas.openxmlformats.org/markup-compatibility/2006">
              <mc:Choice xmlns:v="urn:schemas-microsoft-com:vml" Requires="v">
                <p:oleObj name="Equation" r:id="rId9" imgW="444240" imgH="177480" progId="Equation.DSMT4">
                  <p:embed/>
                </p:oleObj>
              </mc:Choice>
              <mc:Fallback>
                <p:oleObj name="Equation" r:id="rId9" imgW="444240" imgH="17748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06881" y="4586127"/>
                        <a:ext cx="80327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Μέθοδος των </a:t>
            </a:r>
            <a:r>
              <a:rPr lang="en-US" dirty="0"/>
              <a:t>Newton-</a:t>
            </a:r>
            <a:r>
              <a:rPr lang="en-US" dirty="0" err="1"/>
              <a:t>Raphson</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r>
              <a:rPr lang="el-GR" sz="2200" b="1" dirty="0"/>
              <a:t>συνέχεια λύσης  </a:t>
            </a:r>
            <a:r>
              <a:rPr lang="el-GR" sz="2200" dirty="0"/>
              <a:t>Τέλος, χρησιμοποιώντας την αρχική προσέγγιση                         	                       έχουμε ότι:</a:t>
            </a:r>
          </a:p>
          <a:p>
            <a:endParaRPr lang="el-GR" sz="2200" dirty="0"/>
          </a:p>
          <a:p>
            <a:endParaRPr lang="el-GR" sz="2200" dirty="0"/>
          </a:p>
          <a:p>
            <a:pPr>
              <a:spcBef>
                <a:spcPts val="1800"/>
              </a:spcBef>
            </a:pPr>
            <a:r>
              <a:rPr lang="el-GR" sz="2200" dirty="0"/>
              <a:t>Συνεχίζοντας την παραπάνω διαδικασία βρίσκουμε και τις επόμενες επαναλήψεις της μεθόδου.</a:t>
            </a:r>
          </a:p>
          <a:p>
            <a:pPr>
              <a:spcBef>
                <a:spcPts val="1800"/>
              </a:spcBef>
            </a:pPr>
            <a:r>
              <a:rPr lang="el-GR" sz="2200" dirty="0"/>
              <a:t>Σε αυτήν την περίπτωση το κριτήριο τερματισμού                          ισχύει για πρώτη φορά όταν </a:t>
            </a:r>
          </a:p>
          <a:p>
            <a:pPr>
              <a:spcBef>
                <a:spcPts val="1800"/>
              </a:spcBef>
            </a:pPr>
            <a:r>
              <a:rPr lang="el-GR" sz="2200" dirty="0"/>
              <a:t>Τα αντίστοιχα αποτελέσματα δίνονται στον πίνακα που ακολουθεί.</a:t>
            </a:r>
          </a:p>
        </p:txBody>
      </p:sp>
      <p:graphicFrame>
        <p:nvGraphicFramePr>
          <p:cNvPr id="296961" name="Object 1"/>
          <p:cNvGraphicFramePr>
            <a:graphicFrameLocks noChangeAspect="1"/>
          </p:cNvGraphicFramePr>
          <p:nvPr/>
        </p:nvGraphicFramePr>
        <p:xfrm>
          <a:off x="884187" y="1799850"/>
          <a:ext cx="2005013" cy="409575"/>
        </p:xfrm>
        <a:graphic>
          <a:graphicData uri="http://schemas.openxmlformats.org/presentationml/2006/ole">
            <mc:AlternateContent xmlns:mc="http://schemas.openxmlformats.org/markup-compatibility/2006">
              <mc:Choice xmlns:v="urn:schemas-microsoft-com:vml" Requires="v">
                <p:oleObj name="Equation" r:id="rId3" imgW="1117440" imgH="228600" progId="Equation.DSMT4">
                  <p:embed/>
                </p:oleObj>
              </mc:Choice>
              <mc:Fallback>
                <p:oleObj name="Equation" r:id="rId3" imgW="1117440" imgH="2286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187" y="1799850"/>
                        <a:ext cx="2005013"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6962" name="Object 2"/>
          <p:cNvGraphicFramePr>
            <a:graphicFrameLocks noChangeAspect="1"/>
          </p:cNvGraphicFramePr>
          <p:nvPr/>
        </p:nvGraphicFramePr>
        <p:xfrm>
          <a:off x="2454275" y="2239957"/>
          <a:ext cx="4235450" cy="823913"/>
        </p:xfrm>
        <a:graphic>
          <a:graphicData uri="http://schemas.openxmlformats.org/presentationml/2006/ole">
            <mc:AlternateContent xmlns:mc="http://schemas.openxmlformats.org/markup-compatibility/2006">
              <mc:Choice xmlns:v="urn:schemas-microsoft-com:vml" Requires="v">
                <p:oleObj name="Equation" r:id="rId5" imgW="2349360" imgH="457200" progId="Equation.DSMT4">
                  <p:embed/>
                </p:oleObj>
              </mc:Choice>
              <mc:Fallback>
                <p:oleObj name="Equation" r:id="rId5" imgW="2349360" imgH="4572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54275" y="2239957"/>
                        <a:ext cx="423545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6963" name="Object 3"/>
          <p:cNvGraphicFramePr>
            <a:graphicFrameLocks noChangeAspect="1"/>
          </p:cNvGraphicFramePr>
          <p:nvPr/>
        </p:nvGraphicFramePr>
        <p:xfrm>
          <a:off x="6616728" y="4025385"/>
          <a:ext cx="1738313" cy="457200"/>
        </p:xfrm>
        <a:graphic>
          <a:graphicData uri="http://schemas.openxmlformats.org/presentationml/2006/ole">
            <mc:AlternateContent xmlns:mc="http://schemas.openxmlformats.org/markup-compatibility/2006">
              <mc:Choice xmlns:v="urn:schemas-microsoft-com:vml" Requires="v">
                <p:oleObj name="Equation" r:id="rId7" imgW="965160" imgH="253800" progId="Equation.DSMT4">
                  <p:embed/>
                </p:oleObj>
              </mc:Choice>
              <mc:Fallback>
                <p:oleObj name="Equation" r:id="rId7" imgW="965160" imgH="25380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16728" y="4025385"/>
                        <a:ext cx="1738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6964" name="Object 4"/>
          <p:cNvGraphicFramePr>
            <a:graphicFrameLocks noChangeAspect="1"/>
          </p:cNvGraphicFramePr>
          <p:nvPr/>
        </p:nvGraphicFramePr>
        <p:xfrm>
          <a:off x="4193640" y="4411504"/>
          <a:ext cx="803275" cy="320675"/>
        </p:xfrm>
        <a:graphic>
          <a:graphicData uri="http://schemas.openxmlformats.org/presentationml/2006/ole">
            <mc:AlternateContent xmlns:mc="http://schemas.openxmlformats.org/markup-compatibility/2006">
              <mc:Choice xmlns:v="urn:schemas-microsoft-com:vml" Requires="v">
                <p:oleObj name="Equation" r:id="rId9" imgW="444240" imgH="177480" progId="Equation.DSMT4">
                  <p:embed/>
                </p:oleObj>
              </mc:Choice>
              <mc:Fallback>
                <p:oleObj name="Equation" r:id="rId9" imgW="444240" imgH="17748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93640" y="4411504"/>
                        <a:ext cx="80327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22400"/>
            <a:ext cx="8229600" cy="1143000"/>
          </a:xfrm>
        </p:spPr>
        <p:txBody>
          <a:bodyPr/>
          <a:lstStyle/>
          <a:p>
            <a:r>
              <a:rPr lang="el-GR" dirty="0"/>
              <a:t>Μέθοδος των </a:t>
            </a:r>
            <a:r>
              <a:rPr lang="en-US" dirty="0"/>
              <a:t>Newton-</a:t>
            </a:r>
            <a:r>
              <a:rPr lang="en-US" dirty="0" err="1"/>
              <a:t>Raphson</a:t>
            </a:r>
            <a:endParaRPr lang="el-GR" dirty="0"/>
          </a:p>
        </p:txBody>
      </p:sp>
      <p:pic>
        <p:nvPicPr>
          <p:cNvPr id="304130" name="Picture 2"/>
          <p:cNvPicPr>
            <a:picLocks noChangeAspect="1" noChangeArrowheads="1"/>
          </p:cNvPicPr>
          <p:nvPr/>
        </p:nvPicPr>
        <p:blipFill rotWithShape="1">
          <a:blip r:embed="rId3" cstate="print"/>
          <a:srcRect t="1141" b="1780"/>
          <a:stretch/>
        </p:blipFill>
        <p:spPr bwMode="auto">
          <a:xfrm>
            <a:off x="914400" y="1016732"/>
            <a:ext cx="7315200" cy="5148572"/>
          </a:xfrm>
          <a:prstGeom prst="rect">
            <a:avLst/>
          </a:prstGeom>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Μέθοδος των </a:t>
            </a:r>
            <a:r>
              <a:rPr lang="en-US" dirty="0"/>
              <a:t>Newton-</a:t>
            </a:r>
            <a:r>
              <a:rPr lang="en-US" dirty="0" err="1"/>
              <a:t>Raphson</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	Παρατήρηση</a:t>
            </a:r>
            <a:r>
              <a:rPr lang="el-GR" sz="2200" dirty="0"/>
              <a:t>  Από τα αποτελέσματα της εφαρμογής αυτής είναι φανερό ότι η μέθοδος των </a:t>
            </a:r>
            <a:r>
              <a:rPr lang="en-US" sz="2200" dirty="0"/>
              <a:t>Newton-</a:t>
            </a:r>
            <a:r>
              <a:rPr lang="en-US" sz="2200" dirty="0" err="1"/>
              <a:t>Raphson</a:t>
            </a:r>
            <a:r>
              <a:rPr lang="en-US" sz="2200" dirty="0"/>
              <a:t> </a:t>
            </a:r>
            <a:r>
              <a:rPr lang="el-GR" sz="2200" dirty="0"/>
              <a:t>έχει μεγάλη ευαισθησία στις αρχικές συνθήκες </a:t>
            </a:r>
          </a:p>
          <a:p>
            <a:pPr>
              <a:spcBef>
                <a:spcPts val="1800"/>
              </a:spcBef>
              <a:buNone/>
            </a:pPr>
            <a:r>
              <a:rPr lang="el-GR" sz="2200" dirty="0"/>
              <a:t>	Παρατηρούμε ότι, χρησιμοποιώντας τρεις διαφορετικές αρχικές τιμές         η μέθοδος συγκλίνει σε διαφορετικές λύσεις.</a:t>
            </a:r>
          </a:p>
          <a:p>
            <a:pPr>
              <a:spcBef>
                <a:spcPts val="1800"/>
              </a:spcBef>
              <a:buNone/>
            </a:pPr>
            <a:r>
              <a:rPr lang="el-GR" sz="2200" dirty="0"/>
              <a:t>	Με αυτές τις αρχικές συνθήκες βρήκαμε όλες τις λύσεις της εξίσωσης                    δηλαδή τις: </a:t>
            </a:r>
          </a:p>
        </p:txBody>
      </p:sp>
      <p:graphicFrame>
        <p:nvGraphicFramePr>
          <p:cNvPr id="295937" name="Object 1"/>
          <p:cNvGraphicFramePr>
            <a:graphicFrameLocks noChangeAspect="1"/>
          </p:cNvGraphicFramePr>
          <p:nvPr>
            <p:extLst>
              <p:ext uri="{D42A27DB-BD31-4B8C-83A1-F6EECF244321}">
                <p14:modId xmlns:p14="http://schemas.microsoft.com/office/powerpoint/2010/main" val="2077500917"/>
              </p:ext>
            </p:extLst>
          </p:nvPr>
        </p:nvGraphicFramePr>
        <p:xfrm>
          <a:off x="4864104" y="2119716"/>
          <a:ext cx="363538" cy="409575"/>
        </p:xfrm>
        <a:graphic>
          <a:graphicData uri="http://schemas.openxmlformats.org/presentationml/2006/ole">
            <mc:AlternateContent xmlns:mc="http://schemas.openxmlformats.org/markup-compatibility/2006">
              <mc:Choice xmlns:v="urn:schemas-microsoft-com:vml" Requires="v">
                <p:oleObj name="Equation" r:id="rId3" imgW="203040" imgH="228600" progId="Equation.DSMT4">
                  <p:embed/>
                </p:oleObj>
              </mc:Choice>
              <mc:Fallback>
                <p:oleObj name="Equation" r:id="rId3" imgW="203040" imgH="2286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4104" y="2119716"/>
                        <a:ext cx="363538"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5938" name="Object 2"/>
          <p:cNvGraphicFramePr>
            <a:graphicFrameLocks noChangeAspect="1"/>
          </p:cNvGraphicFramePr>
          <p:nvPr>
            <p:extLst>
              <p:ext uri="{D42A27DB-BD31-4B8C-83A1-F6EECF244321}">
                <p14:modId xmlns:p14="http://schemas.microsoft.com/office/powerpoint/2010/main" val="320579583"/>
              </p:ext>
            </p:extLst>
          </p:nvPr>
        </p:nvGraphicFramePr>
        <p:xfrm>
          <a:off x="1535919" y="3009963"/>
          <a:ext cx="388938" cy="411163"/>
        </p:xfrm>
        <a:graphic>
          <a:graphicData uri="http://schemas.openxmlformats.org/presentationml/2006/ole">
            <mc:AlternateContent xmlns:mc="http://schemas.openxmlformats.org/markup-compatibility/2006">
              <mc:Choice xmlns:v="urn:schemas-microsoft-com:vml" Requires="v">
                <p:oleObj name="Equation" r:id="rId5" imgW="215640" imgH="228600" progId="Equation.DSMT4">
                  <p:embed/>
                </p:oleObj>
              </mc:Choice>
              <mc:Fallback>
                <p:oleObj name="Equation" r:id="rId5" imgW="215640" imgH="2286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5919" y="3009963"/>
                        <a:ext cx="388938"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5939" name="Object 3"/>
          <p:cNvGraphicFramePr>
            <a:graphicFrameLocks noChangeAspect="1"/>
          </p:cNvGraphicFramePr>
          <p:nvPr/>
        </p:nvGraphicFramePr>
        <p:xfrm>
          <a:off x="2027379" y="3906315"/>
          <a:ext cx="1119188" cy="388938"/>
        </p:xfrm>
        <a:graphic>
          <a:graphicData uri="http://schemas.openxmlformats.org/presentationml/2006/ole">
            <mc:AlternateContent xmlns:mc="http://schemas.openxmlformats.org/markup-compatibility/2006">
              <mc:Choice xmlns:v="urn:schemas-microsoft-com:vml" Requires="v">
                <p:oleObj name="Equation" r:id="rId7" imgW="622080" imgH="215640" progId="Equation.DSMT4">
                  <p:embed/>
                </p:oleObj>
              </mc:Choice>
              <mc:Fallback>
                <p:oleObj name="Equation" r:id="rId7" imgW="622080" imgH="21564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27379" y="3906315"/>
                        <a:ext cx="1119188"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5940" name="Object 4"/>
          <p:cNvGraphicFramePr>
            <a:graphicFrameLocks noChangeAspect="1"/>
          </p:cNvGraphicFramePr>
          <p:nvPr/>
        </p:nvGraphicFramePr>
        <p:xfrm>
          <a:off x="1759744" y="4378338"/>
          <a:ext cx="5624513" cy="777875"/>
        </p:xfrm>
        <a:graphic>
          <a:graphicData uri="http://schemas.openxmlformats.org/presentationml/2006/ole">
            <mc:AlternateContent xmlns:mc="http://schemas.openxmlformats.org/markup-compatibility/2006">
              <mc:Choice xmlns:v="urn:schemas-microsoft-com:vml" Requires="v">
                <p:oleObj name="Equation" r:id="rId9" imgW="3124080" imgH="431640" progId="Equation.DSMT4">
                  <p:embed/>
                </p:oleObj>
              </mc:Choice>
              <mc:Fallback>
                <p:oleObj name="Equation" r:id="rId9" imgW="3124080" imgH="43164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59744" y="4378338"/>
                        <a:ext cx="5624513"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Μέθοδος των </a:t>
            </a:r>
            <a:r>
              <a:rPr lang="en-US" dirty="0"/>
              <a:t>Newton-</a:t>
            </a:r>
            <a:r>
              <a:rPr lang="en-US" dirty="0" err="1"/>
              <a:t>Raphson</a:t>
            </a:r>
            <a:endParaRPr lang="el-GR" dirty="0"/>
          </a:p>
        </p:txBody>
      </p:sp>
      <p:sp>
        <p:nvSpPr>
          <p:cNvPr id="3" name="2 - Θέση περιεχομένου"/>
          <p:cNvSpPr>
            <a:spLocks noGrp="1"/>
          </p:cNvSpPr>
          <p:nvPr>
            <p:ph idx="1"/>
          </p:nvPr>
        </p:nvSpPr>
        <p:spPr>
          <a:xfrm>
            <a:off x="457200" y="1420784"/>
            <a:ext cx="8229600" cy="1570060"/>
          </a:xfrm>
        </p:spPr>
        <p:txBody>
          <a:bodyPr>
            <a:normAutofit/>
          </a:bodyPr>
          <a:lstStyle/>
          <a:p>
            <a:pPr>
              <a:buNone/>
            </a:pPr>
            <a:r>
              <a:rPr lang="el-GR" sz="2000" b="1" dirty="0"/>
              <a:t>Περιοχές σύγκλισης – </a:t>
            </a:r>
            <a:r>
              <a:rPr lang="el-GR" sz="2000" b="1" dirty="0" err="1"/>
              <a:t>μορφοκλασματικές</a:t>
            </a:r>
            <a:r>
              <a:rPr lang="el-GR" sz="2000" b="1" dirty="0"/>
              <a:t> δομές</a:t>
            </a:r>
          </a:p>
          <a:p>
            <a:pPr marL="0" indent="0">
              <a:spcBef>
                <a:spcPts val="600"/>
              </a:spcBef>
              <a:buNone/>
            </a:pPr>
            <a:r>
              <a:rPr lang="el-GR" sz="2000" b="1" dirty="0"/>
              <a:t>Ορισμός 5.16</a:t>
            </a:r>
            <a:r>
              <a:rPr lang="el-GR" sz="2000" dirty="0"/>
              <a:t>  Η </a:t>
            </a:r>
            <a:r>
              <a:rPr lang="el-GR" sz="2000" b="1" dirty="0"/>
              <a:t>περιοχή σύγκλισης </a:t>
            </a:r>
            <a:r>
              <a:rPr lang="el-GR" sz="2000" dirty="0"/>
              <a:t>μιας μεθόδου που συγκλίνει σε μια λύση της εξίσωσης εκφράζεται από το σύνολο των αρχικών συνθηκών με τις οποίες η μέθοδος συγκλίνει στη συγκεκριμένη λύση.</a:t>
            </a:r>
          </a:p>
        </p:txBody>
      </p:sp>
      <p:sp>
        <p:nvSpPr>
          <p:cNvPr id="4" name="3 - TextBox"/>
          <p:cNvSpPr txBox="1"/>
          <p:nvPr/>
        </p:nvSpPr>
        <p:spPr>
          <a:xfrm>
            <a:off x="457200" y="2956977"/>
            <a:ext cx="5210190" cy="3293209"/>
          </a:xfrm>
          <a:prstGeom prst="rect">
            <a:avLst/>
          </a:prstGeom>
          <a:noFill/>
        </p:spPr>
        <p:txBody>
          <a:bodyPr wrap="square" rtlCol="0">
            <a:spAutoFit/>
          </a:bodyPr>
          <a:lstStyle/>
          <a:p>
            <a:r>
              <a:rPr lang="el-GR" sz="2000" b="1" dirty="0"/>
              <a:t>Παράδειγμα  </a:t>
            </a:r>
            <a:r>
              <a:rPr lang="en-US" sz="2000" dirty="0"/>
              <a:t> </a:t>
            </a:r>
            <a:endParaRPr lang="el-GR" sz="2000" dirty="0"/>
          </a:p>
          <a:p>
            <a:r>
              <a:rPr lang="el-GR" sz="2000" dirty="0"/>
              <a:t>Απεικόνιση των τριών περιοχών σύγκλισης της μεθόδου των </a:t>
            </a:r>
            <a:r>
              <a:rPr lang="en-US" sz="2000" dirty="0"/>
              <a:t>Newton-</a:t>
            </a:r>
            <a:r>
              <a:rPr lang="en-US" sz="2000" dirty="0" err="1"/>
              <a:t>Raphson</a:t>
            </a:r>
            <a:r>
              <a:rPr lang="en-US" sz="2000" dirty="0"/>
              <a:t> </a:t>
            </a:r>
            <a:r>
              <a:rPr lang="el-GR" sz="2000" dirty="0"/>
              <a:t>για την εξίσωση                    	     στο επίπεδο των μιγαδικών αριθμών, όπου οι πραγματικές και φανταστικές συντεταγμένες είναι στο διάστημα                              </a:t>
            </a:r>
          </a:p>
          <a:p>
            <a:pPr>
              <a:spcBef>
                <a:spcPts val="1200"/>
              </a:spcBef>
            </a:pPr>
            <a:r>
              <a:rPr lang="el-GR" sz="2000" dirty="0"/>
              <a:t>Ξεχωρίζουν τρεις περιοχές σύγκλισης για καθεμία λύση. Το σύνορο κάθε περιοχής παρουσιάζει μία </a:t>
            </a:r>
            <a:r>
              <a:rPr lang="el-GR" sz="2000" b="1" dirty="0" err="1"/>
              <a:t>μορφοκλασματική</a:t>
            </a:r>
            <a:r>
              <a:rPr lang="el-GR" sz="2000" dirty="0"/>
              <a:t> </a:t>
            </a:r>
            <a:r>
              <a:rPr lang="el-GR" sz="2000" b="1" dirty="0"/>
              <a:t>δομή</a:t>
            </a:r>
            <a:r>
              <a:rPr lang="el-GR" sz="2000" dirty="0"/>
              <a:t>.</a:t>
            </a:r>
            <a:endParaRPr lang="el-GR" sz="2000" b="1" dirty="0"/>
          </a:p>
          <a:p>
            <a:endParaRPr lang="el-GR" dirty="0"/>
          </a:p>
        </p:txBody>
      </p:sp>
      <p:pic>
        <p:nvPicPr>
          <p:cNvPr id="5" name="Picture 5"/>
          <p:cNvPicPr>
            <a:picLocks noChangeAspect="1" noChangeArrowheads="1"/>
          </p:cNvPicPr>
          <p:nvPr/>
        </p:nvPicPr>
        <p:blipFill>
          <a:blip r:embed="rId3" cstate="print"/>
          <a:srcRect/>
          <a:stretch>
            <a:fillRect/>
          </a:stretch>
        </p:blipFill>
        <p:spPr bwMode="auto">
          <a:xfrm>
            <a:off x="5817501" y="2995265"/>
            <a:ext cx="3048000" cy="3048000"/>
          </a:xfrm>
          <a:prstGeom prst="rect">
            <a:avLst/>
          </a:prstGeom>
          <a:noFill/>
          <a:ln>
            <a:noFill/>
          </a:ln>
        </p:spPr>
      </p:pic>
      <p:graphicFrame>
        <p:nvGraphicFramePr>
          <p:cNvPr id="308226" name="Object 2"/>
          <p:cNvGraphicFramePr>
            <a:graphicFrameLocks noChangeAspect="1"/>
          </p:cNvGraphicFramePr>
          <p:nvPr/>
        </p:nvGraphicFramePr>
        <p:xfrm>
          <a:off x="592083" y="3875910"/>
          <a:ext cx="1014412" cy="352425"/>
        </p:xfrm>
        <a:graphic>
          <a:graphicData uri="http://schemas.openxmlformats.org/presentationml/2006/ole">
            <mc:AlternateContent xmlns:mc="http://schemas.openxmlformats.org/markup-compatibility/2006">
              <mc:Choice xmlns:v="urn:schemas-microsoft-com:vml" Requires="v">
                <p:oleObj name="Equation" r:id="rId4" imgW="622080" imgH="215640" progId="Equation.DSMT4">
                  <p:embed/>
                </p:oleObj>
              </mc:Choice>
              <mc:Fallback>
                <p:oleObj name="Equation" r:id="rId4" imgW="622080" imgH="21564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083" y="3875910"/>
                        <a:ext cx="1014412"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227" name="Object 3"/>
          <p:cNvGraphicFramePr>
            <a:graphicFrameLocks noChangeAspect="1"/>
          </p:cNvGraphicFramePr>
          <p:nvPr/>
        </p:nvGraphicFramePr>
        <p:xfrm>
          <a:off x="4206870" y="4485342"/>
          <a:ext cx="835025" cy="417513"/>
        </p:xfrm>
        <a:graphic>
          <a:graphicData uri="http://schemas.openxmlformats.org/presentationml/2006/ole">
            <mc:AlternateContent xmlns:mc="http://schemas.openxmlformats.org/markup-compatibility/2006">
              <mc:Choice xmlns:v="urn:schemas-microsoft-com:vml" Requires="v">
                <p:oleObj name="Equation" r:id="rId6" imgW="507960" imgH="253800" progId="Equation.DSMT4">
                  <p:embed/>
                </p:oleObj>
              </mc:Choice>
              <mc:Fallback>
                <p:oleObj name="Equation" r:id="rId6" imgW="507960" imgH="2538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06870" y="4485342"/>
                        <a:ext cx="835025"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12461</TotalTime>
  <Words>8764</Words>
  <Application>Microsoft Office PowerPoint</Application>
  <PresentationFormat>On-screen Show (4:3)</PresentationFormat>
  <Paragraphs>1021</Paragraphs>
  <Slides>135</Slides>
  <Notes>135</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2</vt:i4>
      </vt:variant>
      <vt:variant>
        <vt:lpstr>Slide Titles</vt:lpstr>
      </vt:variant>
      <vt:variant>
        <vt:i4>135</vt:i4>
      </vt:variant>
    </vt:vector>
  </HeadingPairs>
  <TitlesOfParts>
    <vt:vector size="144" baseType="lpstr">
      <vt:lpstr>Arial</vt:lpstr>
      <vt:lpstr>Calibri</vt:lpstr>
      <vt:lpstr>Cambria Math</vt:lpstr>
      <vt:lpstr>Courier New</vt:lpstr>
      <vt:lpstr>Wingdings</vt:lpstr>
      <vt:lpstr>Θέμα του Office</vt:lpstr>
      <vt:lpstr>Custom Design</vt:lpstr>
      <vt:lpstr>Bitmap Image</vt:lpstr>
      <vt:lpstr>Equation</vt:lpstr>
      <vt:lpstr>Αριθμητική Ανάλυση και Εφαρμογές</vt:lpstr>
      <vt:lpstr>Αριθμητική Επίλυση Εξισώσεων</vt:lpstr>
      <vt:lpstr>Εισαγωγή</vt:lpstr>
      <vt:lpstr>Εισαγωγή</vt:lpstr>
      <vt:lpstr>Εισαγωγή</vt:lpstr>
      <vt:lpstr>Εισαγωγή</vt:lpstr>
      <vt:lpstr>Εισαγωγή</vt:lpstr>
      <vt:lpstr>Εισαγωγή</vt:lpstr>
      <vt:lpstr>Εισαγωγή</vt:lpstr>
      <vt:lpstr>Εισαγωγή</vt:lpstr>
      <vt:lpstr>Εισαγωγή</vt:lpstr>
      <vt:lpstr>Εισαγωγή</vt:lpstr>
      <vt:lpstr>Εντοπισμός και απομόνωση των λύσεων</vt:lpstr>
      <vt:lpstr>Γραφικές μέθοδοι εντοπισμού και απομόνωσης</vt:lpstr>
      <vt:lpstr>Γραφικές μέθοδοι εντοπισμού και απομόνωσης</vt:lpstr>
      <vt:lpstr>Γραφικές μέθοδοι εντοπισμού και απομόνωσης</vt:lpstr>
      <vt:lpstr>Γραφικές μέθοδοι εντοπισμού και απομόνωσης</vt:lpstr>
      <vt:lpstr>Γραφικές μέθοδοι εντοπισμού και απομόνωσης των λύσεων</vt:lpstr>
      <vt:lpstr>Γραφικές μέθοδοι εντοπισμού και απομόνωσης των λύσεων</vt:lpstr>
      <vt:lpstr>Γραφικές μέθοδοι εντοπισμού και απομόνωσης των λύσεων</vt:lpstr>
      <vt:lpstr>Αναλυτικές μέθοδοι εντοπισμού και απομόνωσης</vt:lpstr>
      <vt:lpstr>Αναλυτικές μέθοδοι εντοπισμού και απομόνωσης</vt:lpstr>
      <vt:lpstr>Αναλυτικές μέθοδοι εντοπισμού και απομόνωσης</vt:lpstr>
      <vt:lpstr>Αναλυτικές μέθοδοι εντοπισμού και απομόνωσης</vt:lpstr>
      <vt:lpstr>Αναλυτικές μέθοδοι εντοπισμού και απομόνωσης</vt:lpstr>
      <vt:lpstr>Αναλυτικές μέθοδοι εντοπισμού και απομόνωσης</vt:lpstr>
      <vt:lpstr>Αναλυτικές μέθοδοι εντοπισμού και απομόνωσης</vt:lpstr>
      <vt:lpstr>Τεχνική της μείωσης των λύσεων</vt:lpstr>
      <vt:lpstr>Τεχνική της μείωσης των λύσεων</vt:lpstr>
      <vt:lpstr>Τεχνική της μείωσης των λύσεων</vt:lpstr>
      <vt:lpstr>Τεχνική της μείωσης των λύσεων</vt:lpstr>
      <vt:lpstr>Τεχνική της μείωσης των λύσεων</vt:lpstr>
      <vt:lpstr>Μέθοδος της διχοτόμησης</vt:lpstr>
      <vt:lpstr>Μέθοδος της διχοτόμησης</vt:lpstr>
      <vt:lpstr>Μέθοδος της διχοτόμησης</vt:lpstr>
      <vt:lpstr>Μέθοδος της διχοτόμησης</vt:lpstr>
      <vt:lpstr>Μέθοδος της διχοτόμησης</vt:lpstr>
      <vt:lpstr>Μέθοδος της διχοτόμησης</vt:lpstr>
      <vt:lpstr>Μέθοδος της διχοτόμησης</vt:lpstr>
      <vt:lpstr>Μέθοδος της διχοτόμησης</vt:lpstr>
      <vt:lpstr>Μέθοδος της διχοτόμησης</vt:lpstr>
      <vt:lpstr>Μέθοδος της διχοτόμησης</vt:lpstr>
      <vt:lpstr>Μέθοδος της διχοτόμησης</vt:lpstr>
      <vt:lpstr>Μέθοδος της διχοτόμησης</vt:lpstr>
      <vt:lpstr>Τροποποιημένη μέθοδος της διχοτόμησης</vt:lpstr>
      <vt:lpstr>Τροποποιημένη μέθοδος της διχοτόμησης</vt:lpstr>
      <vt:lpstr>Γενική επαναληπτική μέθοδος</vt:lpstr>
      <vt:lpstr>Γενική επαναληπτική μέθοδος </vt:lpstr>
      <vt:lpstr>Γενική επαναληπτική μέθοδος</vt:lpstr>
      <vt:lpstr>Γενική επαναληπτική μέθοδος</vt:lpstr>
      <vt:lpstr>Γενική επαναληπτική μέθοδος</vt:lpstr>
      <vt:lpstr>Γενική επαναληπτική μέθοδος</vt:lpstr>
      <vt:lpstr>Γενική επαναληπτική μέθοδος</vt:lpstr>
      <vt:lpstr>PowerPoint Presentation</vt:lpstr>
      <vt:lpstr>Γενική επαναληπτική μέθοδος</vt:lpstr>
      <vt:lpstr>Γενική επαναληπτική μέθοδος</vt:lpstr>
      <vt:lpstr>Γενική επαναληπτική μέθοδος</vt:lpstr>
      <vt:lpstr>Γενική επαναληπτική μέθοδος</vt:lpstr>
      <vt:lpstr>Μέθοδοι των Aitken και Steffensen</vt:lpstr>
      <vt:lpstr>Μέθοδοι των Aitken και Steffensen</vt:lpstr>
      <vt:lpstr>Μέθοδοι των Aitken και Steffensen</vt:lpstr>
      <vt:lpstr>Μέθοδοι των Aitken και Steffensen</vt:lpstr>
      <vt:lpstr>Μέθοδοι των Aitken και Steffensen</vt:lpstr>
      <vt:lpstr>Μέθοδοι των Aitken και Steffensen</vt:lpstr>
      <vt:lpstr>Μέθοδοι των Aitken και Steffensen</vt:lpstr>
      <vt:lpstr>Μέθοδοι των Aitken και Steffensen</vt:lpstr>
      <vt:lpstr>Μέθοδοι των Aitken και Steffensen</vt:lpstr>
      <vt:lpstr>Μέθοδοι των Aitken και Steffensen</vt:lpstr>
      <vt:lpstr>Μέθοδοι των Aitken και Steffensen</vt:lpstr>
      <vt:lpstr>Μέθοδοι των Aitken και Steffensen</vt:lpstr>
      <vt:lpstr>Μέθοδοι των Aitken και Steffensen</vt:lpstr>
      <vt:lpstr>PowerPoint Presentation</vt:lpstr>
      <vt:lpstr>Μέθοδοι των Aitken και Steffensen</vt:lpstr>
      <vt:lpstr>Μέθοδος των Newton-Raphson</vt:lpstr>
      <vt:lpstr>Μέθοδος των Newton-Raphson</vt:lpstr>
      <vt:lpstr>Μέθοδος των Newton-Raphson</vt:lpstr>
      <vt:lpstr>Μέθοδος των Newton-Raphson</vt:lpstr>
      <vt:lpstr>Μέθοδος των Newton-Raphson</vt:lpstr>
      <vt:lpstr>Μέθοδος των Newton-Raphson</vt:lpstr>
      <vt:lpstr>Μέθοδος των Newton-Raphson</vt:lpstr>
      <vt:lpstr>Μέθοδος των Newton-Raphson</vt:lpstr>
      <vt:lpstr>Μέθοδος των Newton-Raphson</vt:lpstr>
      <vt:lpstr>Μέθοδος των Newton-Raphson</vt:lpstr>
      <vt:lpstr>Μέθοδος των Newton-Raphson</vt:lpstr>
      <vt:lpstr>Μέθοδος των Newton-Raphson</vt:lpstr>
      <vt:lpstr>Μέθοδος των Newton-Raphson</vt:lpstr>
      <vt:lpstr>Μέθοδος των Newton-Raphson</vt:lpstr>
      <vt:lpstr>Μέθοδος των Newton-Raphson</vt:lpstr>
      <vt:lpstr>Μέθοδος των Newton-Raphson</vt:lpstr>
      <vt:lpstr>Μέθοδος των Newton-Raphson</vt:lpstr>
      <vt:lpstr>Μέθοδος των Newton-Raphson</vt:lpstr>
      <vt:lpstr>Μέθοδος των Newton-Raphson</vt:lpstr>
      <vt:lpstr>Μέθοδος των Newton-Raphson</vt:lpstr>
      <vt:lpstr>Μέθοδος των Newton-Raphson</vt:lpstr>
      <vt:lpstr>Μέθοδος των Newton-Raphson</vt:lpstr>
      <vt:lpstr>Μέθοδος των Newton-Raphson</vt:lpstr>
      <vt:lpstr>Μέθοδος των Newton-Raphson</vt:lpstr>
      <vt:lpstr>Μέθοδος των Newton-Raphson</vt:lpstr>
      <vt:lpstr>Μέθοδος των Newton-Raphson</vt:lpstr>
      <vt:lpstr>Μέθοδος των Newton-Raphson</vt:lpstr>
      <vt:lpstr>Μέθοδος της τέμνουσας</vt:lpstr>
      <vt:lpstr>Μέθοδος της τέμνουσας</vt:lpstr>
      <vt:lpstr>Μέθοδος της τέμνουσας</vt:lpstr>
      <vt:lpstr>Μέθοδος της τέμνουσας</vt:lpstr>
      <vt:lpstr>Μέθοδος της τέμνουσας</vt:lpstr>
      <vt:lpstr>Μέθοδος της τέμνουσας</vt:lpstr>
      <vt:lpstr>Μέθοδος της τέμνουσας</vt:lpstr>
      <vt:lpstr>Μέθοδος της τέμνουσας</vt:lpstr>
      <vt:lpstr>Μέθοδος της τέμνουσας</vt:lpstr>
      <vt:lpstr>Μέθοδος της τέμνουσας</vt:lpstr>
      <vt:lpstr>Μέθοδος της τέμνουσας</vt:lpstr>
      <vt:lpstr>Μέθοδος της τέμνουσας</vt:lpstr>
      <vt:lpstr>Μέθοδος της τέμνουσας</vt:lpstr>
      <vt:lpstr>Μέθοδος της τέμνουσας</vt:lpstr>
      <vt:lpstr>Μέθοδος της τέμνουσας</vt:lpstr>
      <vt:lpstr>Μέθοδος της τέμνουσας</vt:lpstr>
      <vt:lpstr>Μέθοδος της τέμνουσας</vt:lpstr>
      <vt:lpstr>Μέθοδος της τέμνουσας</vt:lpstr>
      <vt:lpstr>Μέθοδος της τέμνουσας</vt:lpstr>
      <vt:lpstr>Μέθοδος της τέμνουσας</vt:lpstr>
      <vt:lpstr>Μέθοδος της τέμνουσας</vt:lpstr>
      <vt:lpstr>Μέθοδος της τέμνουσας</vt:lpstr>
      <vt:lpstr>Μη γραμμικά συστήματα εξισώσεων</vt:lpstr>
      <vt:lpstr>Μη γραμμικά συστήματα εξισώσεων</vt:lpstr>
      <vt:lpstr>Μη γραμμικά συστήματα εξισώσεων</vt:lpstr>
      <vt:lpstr>Μη γραμμικά συστήματα εξισώσεων</vt:lpstr>
      <vt:lpstr>Μη γραμμικά συστήματα εξισώσεων</vt:lpstr>
      <vt:lpstr>Μη γραμμικά συστήματα εξισώσεων</vt:lpstr>
      <vt:lpstr>Μη γραμμικά συστήματα εξισώσεων</vt:lpstr>
      <vt:lpstr>Μη γραμμικά συστήματα εξισώσεων</vt:lpstr>
      <vt:lpstr>Μη γραμμικά συστήματα εξισώσεων</vt:lpstr>
      <vt:lpstr>Μη γραμμικά συστήματα εξισώσεων</vt:lpstr>
      <vt:lpstr>Μη γραμμικά συστήματα εξισώσεων</vt:lpstr>
      <vt:lpstr>Μη γραμμικά συστήματα εξισώσεων</vt:lpstr>
      <vt:lpstr>Μη γραμμικά συστήματα εξισώσεων</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Αριθμητική Ανάλυση</dc:title>
  <dc:creator>User</dc:creator>
  <cp:lastModifiedBy>KT</cp:lastModifiedBy>
  <cp:revision>1328</cp:revision>
  <dcterms:created xsi:type="dcterms:W3CDTF">2009-10-03T09:52:05Z</dcterms:created>
  <dcterms:modified xsi:type="dcterms:W3CDTF">2023-10-13T10:19:32Z</dcterms:modified>
</cp:coreProperties>
</file>