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6" r:id="rId32"/>
    <p:sldId id="305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6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0" autoAdjust="0"/>
    <p:restoredTop sz="94429" autoAdjust="0"/>
  </p:normalViewPr>
  <p:slideViewPr>
    <p:cSldViewPr>
      <p:cViewPr varScale="1">
        <p:scale>
          <a:sx n="75" d="100"/>
          <a:sy n="75" d="100"/>
        </p:scale>
        <p:origin x="154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187FE-FEB4-4F51-AB14-B53E3A1888F6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BB3AB-2641-463D-8E29-1FAA2D37E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BB3AB-2641-463D-8E29-1FAA2D37E8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BB3AB-2641-463D-8E29-1FAA2D37E88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BB3AB-2641-463D-8E29-1FAA2D37E88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400"/>
            <a:ext cx="8229600" cy="1143000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22000"/>
            <a:ext cx="4038600" cy="47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22000"/>
            <a:ext cx="4038600" cy="474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13D76B-5EA2-4B22-BCA2-189EDA9EF494}" type="datetimeFigureOut">
              <a:rPr lang="el-GR" smtClean="0"/>
              <a:pPr/>
              <a:t>28/9/2023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CD733-A2E7-494C-AA54-F5FC14485D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13D76B-5EA2-4B22-BCA2-189EDA9EF494}" type="datetimeFigureOut">
              <a:rPr lang="el-GR" smtClean="0"/>
              <a:pPr/>
              <a:t>28/9/2023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CD733-A2E7-494C-AA54-F5FC14485D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13D76B-5EA2-4B22-BCA2-189EDA9EF494}" type="datetimeFigureOut">
              <a:rPr lang="el-GR" smtClean="0"/>
              <a:pPr/>
              <a:t>28/9/2023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CD733-A2E7-494C-AA54-F5FC14485D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1343212" imgH="1343212" progId="PBrush">
                  <p:embed/>
                </p:oleObj>
              </mc:Choice>
              <mc:Fallback>
                <p:oleObj name="Bitmap Image" r:id="rId13" imgW="1343212" imgH="134321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215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20785"/>
            <a:ext cx="8229600" cy="474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Kλικ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9" name="Picture 4" descr="medlab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6269038"/>
            <a:ext cx="1079500" cy="544512"/>
          </a:xfrm>
          <a:prstGeom prst="rect">
            <a:avLst/>
          </a:prstGeom>
          <a:noFill/>
        </p:spPr>
      </p:pic>
      <p:sp>
        <p:nvSpPr>
          <p:cNvPr id="10" name="Line 3"/>
          <p:cNvSpPr>
            <a:spLocks noChangeShapeType="1"/>
          </p:cNvSpPr>
          <p:nvPr userDrawn="1"/>
        </p:nvSpPr>
        <p:spPr bwMode="auto">
          <a:xfrm>
            <a:off x="107950" y="6237288"/>
            <a:ext cx="8964613" cy="0"/>
          </a:xfrm>
          <a:prstGeom prst="line">
            <a:avLst/>
          </a:prstGeom>
          <a:noFill/>
          <a:ln w="22225">
            <a:solidFill>
              <a:srgbClr val="1C3EEA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l-GR"/>
          </a:p>
        </p:txBody>
      </p:sp>
      <p:pic>
        <p:nvPicPr>
          <p:cNvPr id="12" name="Picture 11" descr="Picture2.bmp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296000" y="6346800"/>
            <a:ext cx="7247545" cy="377921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63568450"/>
              </p:ext>
            </p:extLst>
          </p:nvPr>
        </p:nvGraphicFramePr>
        <p:xfrm>
          <a:off x="0" y="9007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7" imgW="3048426" imgH="2029108" progId="PBrush">
                  <p:embed/>
                </p:oleObj>
              </mc:Choice>
              <mc:Fallback>
                <p:oleObj name="Bitmap Image" r:id="rId17" imgW="3048426" imgH="202910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70000" contrast="-7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07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medlab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321" y="6271375"/>
            <a:ext cx="1079500" cy="544512"/>
          </a:xfrm>
          <a:prstGeom prst="rect">
            <a:avLst/>
          </a:prstGeom>
          <a:noFill/>
        </p:spPr>
      </p:pic>
      <p:sp>
        <p:nvSpPr>
          <p:cNvPr id="14" name="TextBox 12"/>
          <p:cNvSpPr txBox="1"/>
          <p:nvPr userDrawn="1"/>
        </p:nvSpPr>
        <p:spPr>
          <a:xfrm>
            <a:off x="1259632" y="6392361"/>
            <a:ext cx="759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/>
              <a:t>Το</a:t>
            </a:r>
            <a:r>
              <a:rPr lang="el-GR" sz="1200" baseline="0" dirty="0"/>
              <a:t> περιεχόμενο βασίζεται στο βιβλίο: Μ.Ν. </a:t>
            </a:r>
            <a:r>
              <a:rPr lang="el-GR" sz="1200" baseline="0" dirty="0" err="1"/>
              <a:t>Βραχάτης</a:t>
            </a:r>
            <a:r>
              <a:rPr lang="el-GR" sz="1200" baseline="0" dirty="0"/>
              <a:t>, Αριθμητική Ανάλυση, Κλειδάριθμος, 2012.</a:t>
            </a:r>
            <a:endParaRPr lang="en-GB" sz="1200" dirty="0"/>
          </a:p>
        </p:txBody>
      </p:sp>
      <p:sp>
        <p:nvSpPr>
          <p:cNvPr id="15" name="Line 3"/>
          <p:cNvSpPr>
            <a:spLocks noChangeShapeType="1"/>
          </p:cNvSpPr>
          <p:nvPr userDrawn="1"/>
        </p:nvSpPr>
        <p:spPr bwMode="auto">
          <a:xfrm>
            <a:off x="88592" y="6237312"/>
            <a:ext cx="8964613" cy="0"/>
          </a:xfrm>
          <a:prstGeom prst="line">
            <a:avLst/>
          </a:prstGeom>
          <a:noFill/>
          <a:ln w="22225">
            <a:solidFill>
              <a:srgbClr val="1C3EEA"/>
            </a:solidFill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73.bin"/><Relationship Id="rId26" Type="http://schemas.openxmlformats.org/officeDocument/2006/relationships/oleObject" Target="../embeddings/oleObject78.bin"/><Relationship Id="rId3" Type="http://schemas.openxmlformats.org/officeDocument/2006/relationships/image" Target="../media/image61.wmf"/><Relationship Id="rId21" Type="http://schemas.openxmlformats.org/officeDocument/2006/relationships/oleObject" Target="../embeddings/oleObject75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68.wmf"/><Relationship Id="rId25" Type="http://schemas.openxmlformats.org/officeDocument/2006/relationships/image" Target="../media/image71.wmf"/><Relationship Id="rId2" Type="http://schemas.openxmlformats.org/officeDocument/2006/relationships/oleObject" Target="../embeddings/oleObject65.bin"/><Relationship Id="rId16" Type="http://schemas.openxmlformats.org/officeDocument/2006/relationships/oleObject" Target="../embeddings/oleObject72.bin"/><Relationship Id="rId20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77.bin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69.bin"/><Relationship Id="rId19" Type="http://schemas.openxmlformats.org/officeDocument/2006/relationships/oleObject" Target="../embeddings/oleObject74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71.bin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7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4.bin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85.wmf"/><Relationship Id="rId7" Type="http://schemas.openxmlformats.org/officeDocument/2006/relationships/image" Target="../media/image87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97.wmf"/><Relationship Id="rId3" Type="http://schemas.openxmlformats.org/officeDocument/2006/relationships/image" Target="../media/image90.wmf"/><Relationship Id="rId21" Type="http://schemas.openxmlformats.org/officeDocument/2006/relationships/oleObject" Target="../embeddings/oleObject106.bin"/><Relationship Id="rId7" Type="http://schemas.openxmlformats.org/officeDocument/2006/relationships/image" Target="../media/image92.wmf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104.bin"/><Relationship Id="rId2" Type="http://schemas.openxmlformats.org/officeDocument/2006/relationships/oleObject" Target="../embeddings/oleObject96.bin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oleObject" Target="../embeddings/oleObject101.bin"/><Relationship Id="rId5" Type="http://schemas.openxmlformats.org/officeDocument/2006/relationships/image" Target="../media/image91.wmf"/><Relationship Id="rId15" Type="http://schemas.openxmlformats.org/officeDocument/2006/relationships/oleObject" Target="../embeddings/oleObject103.bin"/><Relationship Id="rId10" Type="http://schemas.openxmlformats.org/officeDocument/2006/relationships/oleObject" Target="../embeddings/oleObject100.bin"/><Relationship Id="rId19" Type="http://schemas.openxmlformats.org/officeDocument/2006/relationships/oleObject" Target="../embeddings/oleObject105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3.wmf"/><Relationship Id="rId14" Type="http://schemas.openxmlformats.org/officeDocument/2006/relationships/image" Target="../media/image95.wmf"/><Relationship Id="rId22" Type="http://schemas.openxmlformats.org/officeDocument/2006/relationships/image" Target="../media/image9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95.wmf"/><Relationship Id="rId3" Type="http://schemas.openxmlformats.org/officeDocument/2006/relationships/image" Target="../media/image100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12.bin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13.wmf"/><Relationship Id="rId2" Type="http://schemas.openxmlformats.org/officeDocument/2006/relationships/oleObject" Target="../embeddings/oleObject114.bin"/><Relationship Id="rId16" Type="http://schemas.openxmlformats.org/officeDocument/2006/relationships/oleObject" Target="../embeddings/oleObject1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28.bin"/><Relationship Id="rId2" Type="http://schemas.openxmlformats.org/officeDocument/2006/relationships/oleObject" Target="../embeddings/oleObject1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4.wmf"/><Relationship Id="rId2" Type="http://schemas.openxmlformats.org/officeDocument/2006/relationships/oleObject" Target="../embeddings/oleObject1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23.wmf"/><Relationship Id="rId4" Type="http://schemas.openxmlformats.org/officeDocument/2006/relationships/oleObject" Target="../embeddings/oleObject13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image" Target="../media/image125.wmf"/><Relationship Id="rId7" Type="http://schemas.openxmlformats.org/officeDocument/2006/relationships/image" Target="../media/image127.wmf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oleObject" Target="../embeddings/oleObject13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3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7" Type="http://schemas.openxmlformats.org/officeDocument/2006/relationships/image" Target="../media/image135.wmf"/><Relationship Id="rId2" Type="http://schemas.openxmlformats.org/officeDocument/2006/relationships/oleObject" Target="../embeddings/oleObject1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6.bin"/><Relationship Id="rId13" Type="http://schemas.openxmlformats.org/officeDocument/2006/relationships/image" Target="../media/image140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oleObject" Target="../embeddings/oleObject148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wmf"/><Relationship Id="rId11" Type="http://schemas.openxmlformats.org/officeDocument/2006/relationships/image" Target="../media/image139.wmf"/><Relationship Id="rId5" Type="http://schemas.openxmlformats.org/officeDocument/2006/relationships/oleObject" Target="../embeddings/oleObject144.bin"/><Relationship Id="rId10" Type="http://schemas.openxmlformats.org/officeDocument/2006/relationships/oleObject" Target="../embeddings/oleObject147.bin"/><Relationship Id="rId4" Type="http://schemas.openxmlformats.org/officeDocument/2006/relationships/image" Target="../media/image136.wmf"/><Relationship Id="rId9" Type="http://schemas.openxmlformats.org/officeDocument/2006/relationships/image" Target="../media/image1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7" Type="http://schemas.openxmlformats.org/officeDocument/2006/relationships/image" Target="../media/image136.wmf"/><Relationship Id="rId2" Type="http://schemas.openxmlformats.org/officeDocument/2006/relationships/oleObject" Target="../embeddings/oleObject1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5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5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151.wmf"/><Relationship Id="rId3" Type="http://schemas.openxmlformats.org/officeDocument/2006/relationships/image" Target="../media/image147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61.bin"/><Relationship Id="rId2" Type="http://schemas.openxmlformats.org/officeDocument/2006/relationships/oleObject" Target="../embeddings/oleObject1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150.wmf"/><Relationship Id="rId5" Type="http://schemas.openxmlformats.org/officeDocument/2006/relationships/image" Target="../media/image145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60.bin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6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image" Target="../media/image153.wmf"/><Relationship Id="rId7" Type="http://schemas.openxmlformats.org/officeDocument/2006/relationships/image" Target="../media/image155.wmf"/><Relationship Id="rId2" Type="http://schemas.openxmlformats.org/officeDocument/2006/relationships/oleObject" Target="../embeddings/oleObject1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15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7" Type="http://schemas.openxmlformats.org/officeDocument/2006/relationships/image" Target="../media/image159.wmf"/><Relationship Id="rId2" Type="http://schemas.openxmlformats.org/officeDocument/2006/relationships/oleObject" Target="../embeddings/oleObject1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6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5.wmf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image" Target="../media/image160.wmf"/><Relationship Id="rId7" Type="http://schemas.openxmlformats.org/officeDocument/2006/relationships/image" Target="../media/image162.wmf"/><Relationship Id="rId2" Type="http://schemas.openxmlformats.org/officeDocument/2006/relationships/oleObject" Target="../embeddings/oleObject1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16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image" Target="../media/image164.wmf"/><Relationship Id="rId7" Type="http://schemas.openxmlformats.org/officeDocument/2006/relationships/image" Target="../media/image166.wmf"/><Relationship Id="rId2" Type="http://schemas.openxmlformats.org/officeDocument/2006/relationships/oleObject" Target="../embeddings/oleObject1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75.bin"/><Relationship Id="rId9" Type="http://schemas.openxmlformats.org/officeDocument/2006/relationships/image" Target="../media/image16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image" Target="../media/image168.wmf"/><Relationship Id="rId7" Type="http://schemas.openxmlformats.org/officeDocument/2006/relationships/image" Target="../media/image170.wmf"/><Relationship Id="rId2" Type="http://schemas.openxmlformats.org/officeDocument/2006/relationships/oleObject" Target="../embeddings/oleObject1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72.wmf"/><Relationship Id="rId5" Type="http://schemas.openxmlformats.org/officeDocument/2006/relationships/image" Target="../media/image169.wmf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7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3" Type="http://schemas.openxmlformats.org/officeDocument/2006/relationships/image" Target="../media/image173.wmf"/><Relationship Id="rId7" Type="http://schemas.openxmlformats.org/officeDocument/2006/relationships/image" Target="../media/image175.w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177.wmf"/><Relationship Id="rId5" Type="http://schemas.openxmlformats.org/officeDocument/2006/relationships/image" Target="../media/image174.wmf"/><Relationship Id="rId10" Type="http://schemas.openxmlformats.org/officeDocument/2006/relationships/oleObject" Target="../embeddings/oleObject187.bin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7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image" Target="../media/image178.wmf"/><Relationship Id="rId7" Type="http://schemas.openxmlformats.org/officeDocument/2006/relationships/image" Target="../media/image180.wmf"/><Relationship Id="rId2" Type="http://schemas.openxmlformats.org/officeDocument/2006/relationships/oleObject" Target="../embeddings/oleObject1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0.bin"/><Relationship Id="rId11" Type="http://schemas.openxmlformats.org/officeDocument/2006/relationships/image" Target="../media/image182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9.bin"/><Relationship Id="rId9" Type="http://schemas.openxmlformats.org/officeDocument/2006/relationships/image" Target="../media/image18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188.wmf"/><Relationship Id="rId3" Type="http://schemas.openxmlformats.org/officeDocument/2006/relationships/image" Target="../media/image183.wmf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198.bin"/><Relationship Id="rId2" Type="http://schemas.openxmlformats.org/officeDocument/2006/relationships/oleObject" Target="../embeddings/oleObject1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187.wmf"/><Relationship Id="rId5" Type="http://schemas.openxmlformats.org/officeDocument/2006/relationships/image" Target="../media/image184.wmf"/><Relationship Id="rId15" Type="http://schemas.openxmlformats.org/officeDocument/2006/relationships/image" Target="../media/image189.wmf"/><Relationship Id="rId10" Type="http://schemas.openxmlformats.org/officeDocument/2006/relationships/oleObject" Target="../embeddings/oleObject197.bin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19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3" Type="http://schemas.openxmlformats.org/officeDocument/2006/relationships/image" Target="../media/image190.wmf"/><Relationship Id="rId7" Type="http://schemas.openxmlformats.org/officeDocument/2006/relationships/image" Target="../media/image192.wmf"/><Relationship Id="rId2" Type="http://schemas.openxmlformats.org/officeDocument/2006/relationships/oleObject" Target="../embeddings/oleObject2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94.wmf"/><Relationship Id="rId5" Type="http://schemas.openxmlformats.org/officeDocument/2006/relationships/image" Target="../media/image191.wmf"/><Relationship Id="rId10" Type="http://schemas.openxmlformats.org/officeDocument/2006/relationships/oleObject" Target="../embeddings/oleObject204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9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200.wmf"/><Relationship Id="rId3" Type="http://schemas.openxmlformats.org/officeDocument/2006/relationships/image" Target="../media/image195.wmf"/><Relationship Id="rId7" Type="http://schemas.openxmlformats.org/officeDocument/2006/relationships/image" Target="../media/image197.wmf"/><Relationship Id="rId12" Type="http://schemas.openxmlformats.org/officeDocument/2006/relationships/oleObject" Target="../embeddings/oleObject210.bin"/><Relationship Id="rId2" Type="http://schemas.openxmlformats.org/officeDocument/2006/relationships/oleObject" Target="../embeddings/oleObject2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0" Type="http://schemas.openxmlformats.org/officeDocument/2006/relationships/oleObject" Target="../embeddings/oleObject209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9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206.wmf"/><Relationship Id="rId18" Type="http://schemas.openxmlformats.org/officeDocument/2006/relationships/oleObject" Target="../embeddings/oleObject219.bin"/><Relationship Id="rId3" Type="http://schemas.openxmlformats.org/officeDocument/2006/relationships/image" Target="../media/image201.wmf"/><Relationship Id="rId21" Type="http://schemas.openxmlformats.org/officeDocument/2006/relationships/image" Target="../media/image210.wmf"/><Relationship Id="rId7" Type="http://schemas.openxmlformats.org/officeDocument/2006/relationships/image" Target="../media/image203.wmf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208.wmf"/><Relationship Id="rId2" Type="http://schemas.openxmlformats.org/officeDocument/2006/relationships/oleObject" Target="../embeddings/oleObject211.bin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205.wmf"/><Relationship Id="rId5" Type="http://schemas.openxmlformats.org/officeDocument/2006/relationships/image" Target="../media/image202.wmf"/><Relationship Id="rId15" Type="http://schemas.openxmlformats.org/officeDocument/2006/relationships/image" Target="../media/image207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204.wmf"/><Relationship Id="rId14" Type="http://schemas.openxmlformats.org/officeDocument/2006/relationships/oleObject" Target="../embeddings/oleObject2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wmf"/><Relationship Id="rId2" Type="http://schemas.openxmlformats.org/officeDocument/2006/relationships/oleObject" Target="../embeddings/oleObject221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7" Type="http://schemas.openxmlformats.org/officeDocument/2006/relationships/image" Target="../media/image214.wmf"/><Relationship Id="rId2" Type="http://schemas.openxmlformats.org/officeDocument/2006/relationships/oleObject" Target="../embeddings/oleObject2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4.bin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22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oleObject" Target="../embeddings/oleObject2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wmf"/><Relationship Id="rId4" Type="http://schemas.openxmlformats.org/officeDocument/2006/relationships/oleObject" Target="../embeddings/oleObject22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222.wmf"/><Relationship Id="rId18" Type="http://schemas.openxmlformats.org/officeDocument/2006/relationships/oleObject" Target="../embeddings/oleObject235.bin"/><Relationship Id="rId3" Type="http://schemas.openxmlformats.org/officeDocument/2006/relationships/image" Target="../media/image217.wmf"/><Relationship Id="rId7" Type="http://schemas.openxmlformats.org/officeDocument/2006/relationships/image" Target="../media/image219.wmf"/><Relationship Id="rId12" Type="http://schemas.openxmlformats.org/officeDocument/2006/relationships/oleObject" Target="../embeddings/oleObject232.bin"/><Relationship Id="rId17" Type="http://schemas.openxmlformats.org/officeDocument/2006/relationships/image" Target="../media/image224.wmf"/><Relationship Id="rId2" Type="http://schemas.openxmlformats.org/officeDocument/2006/relationships/oleObject" Target="../embeddings/oleObject227.bin"/><Relationship Id="rId16" Type="http://schemas.openxmlformats.org/officeDocument/2006/relationships/oleObject" Target="../embeddings/oleObject2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221.wmf"/><Relationship Id="rId5" Type="http://schemas.openxmlformats.org/officeDocument/2006/relationships/image" Target="../media/image218.wmf"/><Relationship Id="rId15" Type="http://schemas.openxmlformats.org/officeDocument/2006/relationships/image" Target="../media/image223.wmf"/><Relationship Id="rId10" Type="http://schemas.openxmlformats.org/officeDocument/2006/relationships/oleObject" Target="../embeddings/oleObject231.bin"/><Relationship Id="rId19" Type="http://schemas.openxmlformats.org/officeDocument/2006/relationships/image" Target="../media/image225.wmf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220.wmf"/><Relationship Id="rId14" Type="http://schemas.openxmlformats.org/officeDocument/2006/relationships/oleObject" Target="../embeddings/oleObject23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13" Type="http://schemas.openxmlformats.org/officeDocument/2006/relationships/image" Target="../media/image231.wmf"/><Relationship Id="rId3" Type="http://schemas.openxmlformats.org/officeDocument/2006/relationships/image" Target="../media/image226.wmf"/><Relationship Id="rId7" Type="http://schemas.openxmlformats.org/officeDocument/2006/relationships/image" Target="../media/image228.wmf"/><Relationship Id="rId12" Type="http://schemas.openxmlformats.org/officeDocument/2006/relationships/oleObject" Target="../embeddings/oleObject241.bin"/><Relationship Id="rId2" Type="http://schemas.openxmlformats.org/officeDocument/2006/relationships/oleObject" Target="../embeddings/oleObject2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8.bin"/><Relationship Id="rId11" Type="http://schemas.openxmlformats.org/officeDocument/2006/relationships/image" Target="../media/image230.wmf"/><Relationship Id="rId5" Type="http://schemas.openxmlformats.org/officeDocument/2006/relationships/image" Target="../media/image227.wmf"/><Relationship Id="rId10" Type="http://schemas.openxmlformats.org/officeDocument/2006/relationships/oleObject" Target="../embeddings/oleObject240.bin"/><Relationship Id="rId4" Type="http://schemas.openxmlformats.org/officeDocument/2006/relationships/oleObject" Target="../embeddings/oleObject237.bin"/><Relationship Id="rId9" Type="http://schemas.openxmlformats.org/officeDocument/2006/relationships/image" Target="../media/image22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5.bin"/><Relationship Id="rId3" Type="http://schemas.openxmlformats.org/officeDocument/2006/relationships/image" Target="../media/image232.wmf"/><Relationship Id="rId7" Type="http://schemas.openxmlformats.org/officeDocument/2006/relationships/image" Target="../media/image234.wmf"/><Relationship Id="rId2" Type="http://schemas.openxmlformats.org/officeDocument/2006/relationships/oleObject" Target="../embeddings/oleObject2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4.bin"/><Relationship Id="rId11" Type="http://schemas.openxmlformats.org/officeDocument/2006/relationships/image" Target="../media/image236.wmf"/><Relationship Id="rId5" Type="http://schemas.openxmlformats.org/officeDocument/2006/relationships/image" Target="../media/image233.wmf"/><Relationship Id="rId10" Type="http://schemas.openxmlformats.org/officeDocument/2006/relationships/oleObject" Target="../embeddings/oleObject246.bin"/><Relationship Id="rId4" Type="http://schemas.openxmlformats.org/officeDocument/2006/relationships/oleObject" Target="../embeddings/oleObject243.bin"/><Relationship Id="rId9" Type="http://schemas.openxmlformats.org/officeDocument/2006/relationships/image" Target="../media/image23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24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wmf"/><Relationship Id="rId11" Type="http://schemas.openxmlformats.org/officeDocument/2006/relationships/oleObject" Target="../embeddings/oleObject251.bin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240.wmf"/><Relationship Id="rId4" Type="http://schemas.openxmlformats.org/officeDocument/2006/relationships/image" Target="../media/image237.wmf"/><Relationship Id="rId9" Type="http://schemas.openxmlformats.org/officeDocument/2006/relationships/oleObject" Target="../embeddings/oleObject25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5.bin"/><Relationship Id="rId13" Type="http://schemas.openxmlformats.org/officeDocument/2006/relationships/oleObject" Target="../embeddings/oleObject259.bin"/><Relationship Id="rId18" Type="http://schemas.openxmlformats.org/officeDocument/2006/relationships/image" Target="../media/image246.wmf"/><Relationship Id="rId3" Type="http://schemas.openxmlformats.org/officeDocument/2006/relationships/image" Target="../media/image242.wmf"/><Relationship Id="rId7" Type="http://schemas.openxmlformats.org/officeDocument/2006/relationships/image" Target="../media/image244.wmf"/><Relationship Id="rId12" Type="http://schemas.openxmlformats.org/officeDocument/2006/relationships/oleObject" Target="../embeddings/oleObject258.bin"/><Relationship Id="rId17" Type="http://schemas.openxmlformats.org/officeDocument/2006/relationships/oleObject" Target="../embeddings/oleObject263.bin"/><Relationship Id="rId2" Type="http://schemas.openxmlformats.org/officeDocument/2006/relationships/oleObject" Target="../embeddings/oleObject252.bin"/><Relationship Id="rId16" Type="http://schemas.openxmlformats.org/officeDocument/2006/relationships/oleObject" Target="../embeddings/oleObject262.bin"/><Relationship Id="rId20" Type="http://schemas.openxmlformats.org/officeDocument/2006/relationships/image" Target="../media/image24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4.bin"/><Relationship Id="rId11" Type="http://schemas.openxmlformats.org/officeDocument/2006/relationships/oleObject" Target="../embeddings/oleObject257.bin"/><Relationship Id="rId5" Type="http://schemas.openxmlformats.org/officeDocument/2006/relationships/image" Target="../media/image243.wmf"/><Relationship Id="rId15" Type="http://schemas.openxmlformats.org/officeDocument/2006/relationships/oleObject" Target="../embeddings/oleObject261.bin"/><Relationship Id="rId10" Type="http://schemas.openxmlformats.org/officeDocument/2006/relationships/oleObject" Target="../embeddings/oleObject256.bin"/><Relationship Id="rId19" Type="http://schemas.openxmlformats.org/officeDocument/2006/relationships/oleObject" Target="../embeddings/oleObject264.bin"/><Relationship Id="rId4" Type="http://schemas.openxmlformats.org/officeDocument/2006/relationships/oleObject" Target="../embeddings/oleObject253.bin"/><Relationship Id="rId9" Type="http://schemas.openxmlformats.org/officeDocument/2006/relationships/image" Target="../media/image245.wmf"/><Relationship Id="rId14" Type="http://schemas.openxmlformats.org/officeDocument/2006/relationships/oleObject" Target="../embeddings/oleObject26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8.bin"/><Relationship Id="rId3" Type="http://schemas.openxmlformats.org/officeDocument/2006/relationships/image" Target="../media/image248.wmf"/><Relationship Id="rId7" Type="http://schemas.openxmlformats.org/officeDocument/2006/relationships/image" Target="../media/image250.wmf"/><Relationship Id="rId2" Type="http://schemas.openxmlformats.org/officeDocument/2006/relationships/oleObject" Target="../embeddings/oleObject2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7.bin"/><Relationship Id="rId5" Type="http://schemas.openxmlformats.org/officeDocument/2006/relationships/image" Target="../media/image249.wmf"/><Relationship Id="rId4" Type="http://schemas.openxmlformats.org/officeDocument/2006/relationships/oleObject" Target="../embeddings/oleObject266.bin"/><Relationship Id="rId9" Type="http://schemas.openxmlformats.org/officeDocument/2006/relationships/image" Target="../media/image25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2.bin"/><Relationship Id="rId3" Type="http://schemas.openxmlformats.org/officeDocument/2006/relationships/image" Target="../media/image252.wmf"/><Relationship Id="rId7" Type="http://schemas.openxmlformats.org/officeDocument/2006/relationships/image" Target="../media/image246.wmf"/><Relationship Id="rId2" Type="http://schemas.openxmlformats.org/officeDocument/2006/relationships/oleObject" Target="../embeddings/oleObject2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1.bin"/><Relationship Id="rId5" Type="http://schemas.openxmlformats.org/officeDocument/2006/relationships/image" Target="../media/image253.wmf"/><Relationship Id="rId4" Type="http://schemas.openxmlformats.org/officeDocument/2006/relationships/oleObject" Target="../embeddings/oleObject270.bin"/><Relationship Id="rId9" Type="http://schemas.openxmlformats.org/officeDocument/2006/relationships/image" Target="../media/image25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8.wmf"/><Relationship Id="rId18" Type="http://schemas.openxmlformats.org/officeDocument/2006/relationships/image" Target="../media/image30.wmf"/><Relationship Id="rId3" Type="http://schemas.openxmlformats.org/officeDocument/2006/relationships/image" Target="../media/image24.wmf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3.bin"/><Relationship Id="rId2" Type="http://schemas.openxmlformats.org/officeDocument/2006/relationships/oleObject" Target="../embeddings/oleObject24.bin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25.wmf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6.bin"/><Relationship Id="rId3" Type="http://schemas.openxmlformats.org/officeDocument/2006/relationships/image" Target="../media/image255.wmf"/><Relationship Id="rId7" Type="http://schemas.openxmlformats.org/officeDocument/2006/relationships/image" Target="../media/image257.wmf"/><Relationship Id="rId2" Type="http://schemas.openxmlformats.org/officeDocument/2006/relationships/oleObject" Target="../embeddings/oleObject2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5.bin"/><Relationship Id="rId5" Type="http://schemas.openxmlformats.org/officeDocument/2006/relationships/image" Target="../media/image256.wmf"/><Relationship Id="rId4" Type="http://schemas.openxmlformats.org/officeDocument/2006/relationships/oleObject" Target="../embeddings/oleObject274.bin"/><Relationship Id="rId9" Type="http://schemas.openxmlformats.org/officeDocument/2006/relationships/image" Target="../media/image25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0.bin"/><Relationship Id="rId13" Type="http://schemas.openxmlformats.org/officeDocument/2006/relationships/image" Target="../media/image264.wmf"/><Relationship Id="rId3" Type="http://schemas.openxmlformats.org/officeDocument/2006/relationships/image" Target="../media/image259.wmf"/><Relationship Id="rId7" Type="http://schemas.openxmlformats.org/officeDocument/2006/relationships/image" Target="../media/image261.wmf"/><Relationship Id="rId12" Type="http://schemas.openxmlformats.org/officeDocument/2006/relationships/oleObject" Target="../embeddings/oleObject282.bin"/><Relationship Id="rId2" Type="http://schemas.openxmlformats.org/officeDocument/2006/relationships/oleObject" Target="../embeddings/oleObject27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9.bin"/><Relationship Id="rId11" Type="http://schemas.openxmlformats.org/officeDocument/2006/relationships/image" Target="../media/image263.wmf"/><Relationship Id="rId5" Type="http://schemas.openxmlformats.org/officeDocument/2006/relationships/image" Target="../media/image260.wmf"/><Relationship Id="rId10" Type="http://schemas.openxmlformats.org/officeDocument/2006/relationships/oleObject" Target="../embeddings/oleObject281.bin"/><Relationship Id="rId4" Type="http://schemas.openxmlformats.org/officeDocument/2006/relationships/oleObject" Target="../embeddings/oleObject278.bin"/><Relationship Id="rId9" Type="http://schemas.openxmlformats.org/officeDocument/2006/relationships/image" Target="../media/image26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6.bin"/><Relationship Id="rId3" Type="http://schemas.openxmlformats.org/officeDocument/2006/relationships/image" Target="../media/image265.wmf"/><Relationship Id="rId7" Type="http://schemas.openxmlformats.org/officeDocument/2006/relationships/image" Target="../media/image267.wmf"/><Relationship Id="rId2" Type="http://schemas.openxmlformats.org/officeDocument/2006/relationships/oleObject" Target="../embeddings/oleObject2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5.bin"/><Relationship Id="rId5" Type="http://schemas.openxmlformats.org/officeDocument/2006/relationships/image" Target="../media/image266.wmf"/><Relationship Id="rId4" Type="http://schemas.openxmlformats.org/officeDocument/2006/relationships/oleObject" Target="../embeddings/oleObject284.bin"/><Relationship Id="rId9" Type="http://schemas.openxmlformats.org/officeDocument/2006/relationships/image" Target="../media/image268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3" Type="http://schemas.openxmlformats.org/officeDocument/2006/relationships/image" Target="../media/image269.wmf"/><Relationship Id="rId7" Type="http://schemas.openxmlformats.org/officeDocument/2006/relationships/image" Target="../media/image271.wmf"/><Relationship Id="rId2" Type="http://schemas.openxmlformats.org/officeDocument/2006/relationships/oleObject" Target="../embeddings/oleObject28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9.bin"/><Relationship Id="rId11" Type="http://schemas.openxmlformats.org/officeDocument/2006/relationships/image" Target="../media/image273.wmf"/><Relationship Id="rId5" Type="http://schemas.openxmlformats.org/officeDocument/2006/relationships/image" Target="../media/image270.wmf"/><Relationship Id="rId10" Type="http://schemas.openxmlformats.org/officeDocument/2006/relationships/oleObject" Target="../embeddings/oleObject291.bin"/><Relationship Id="rId4" Type="http://schemas.openxmlformats.org/officeDocument/2006/relationships/oleObject" Target="../embeddings/oleObject288.bin"/><Relationship Id="rId9" Type="http://schemas.openxmlformats.org/officeDocument/2006/relationships/image" Target="../media/image27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3" Type="http://schemas.openxmlformats.org/officeDocument/2006/relationships/image" Target="../media/image274.wmf"/><Relationship Id="rId7" Type="http://schemas.openxmlformats.org/officeDocument/2006/relationships/image" Target="../media/image246.wmf"/><Relationship Id="rId2" Type="http://schemas.openxmlformats.org/officeDocument/2006/relationships/oleObject" Target="../embeddings/oleObject2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4.bin"/><Relationship Id="rId5" Type="http://schemas.openxmlformats.org/officeDocument/2006/relationships/image" Target="../media/image266.wmf"/><Relationship Id="rId10" Type="http://schemas.openxmlformats.org/officeDocument/2006/relationships/image" Target="../media/image275.wmf"/><Relationship Id="rId4" Type="http://schemas.openxmlformats.org/officeDocument/2006/relationships/oleObject" Target="../embeddings/oleObject293.bin"/><Relationship Id="rId9" Type="http://schemas.openxmlformats.org/officeDocument/2006/relationships/oleObject" Target="../embeddings/oleObject296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0.bin"/><Relationship Id="rId13" Type="http://schemas.openxmlformats.org/officeDocument/2006/relationships/oleObject" Target="../embeddings/oleObject303.bin"/><Relationship Id="rId3" Type="http://schemas.openxmlformats.org/officeDocument/2006/relationships/image" Target="../media/image276.wmf"/><Relationship Id="rId7" Type="http://schemas.openxmlformats.org/officeDocument/2006/relationships/image" Target="../media/image278.wmf"/><Relationship Id="rId12" Type="http://schemas.openxmlformats.org/officeDocument/2006/relationships/image" Target="../media/image280.wmf"/><Relationship Id="rId2" Type="http://schemas.openxmlformats.org/officeDocument/2006/relationships/oleObject" Target="../embeddings/oleObject29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9.bin"/><Relationship Id="rId11" Type="http://schemas.openxmlformats.org/officeDocument/2006/relationships/oleObject" Target="../embeddings/oleObject302.bin"/><Relationship Id="rId5" Type="http://schemas.openxmlformats.org/officeDocument/2006/relationships/image" Target="../media/image277.wmf"/><Relationship Id="rId10" Type="http://schemas.openxmlformats.org/officeDocument/2006/relationships/oleObject" Target="../embeddings/oleObject301.bin"/><Relationship Id="rId4" Type="http://schemas.openxmlformats.org/officeDocument/2006/relationships/oleObject" Target="../embeddings/oleObject298.bin"/><Relationship Id="rId9" Type="http://schemas.openxmlformats.org/officeDocument/2006/relationships/image" Target="../media/image279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3" Type="http://schemas.openxmlformats.org/officeDocument/2006/relationships/image" Target="../media/image281.wmf"/><Relationship Id="rId7" Type="http://schemas.openxmlformats.org/officeDocument/2006/relationships/image" Target="../media/image283.wmf"/><Relationship Id="rId2" Type="http://schemas.openxmlformats.org/officeDocument/2006/relationships/oleObject" Target="../embeddings/oleObject30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6.bin"/><Relationship Id="rId5" Type="http://schemas.openxmlformats.org/officeDocument/2006/relationships/image" Target="../media/image282.wmf"/><Relationship Id="rId4" Type="http://schemas.openxmlformats.org/officeDocument/2006/relationships/oleObject" Target="../embeddings/oleObject305.bin"/><Relationship Id="rId9" Type="http://schemas.openxmlformats.org/officeDocument/2006/relationships/image" Target="../media/image28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3" Type="http://schemas.openxmlformats.org/officeDocument/2006/relationships/image" Target="../media/image285.wmf"/><Relationship Id="rId7" Type="http://schemas.openxmlformats.org/officeDocument/2006/relationships/image" Target="../media/image287.wmf"/><Relationship Id="rId2" Type="http://schemas.openxmlformats.org/officeDocument/2006/relationships/oleObject" Target="../embeddings/oleObject3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0.bin"/><Relationship Id="rId11" Type="http://schemas.openxmlformats.org/officeDocument/2006/relationships/image" Target="../media/image289.wmf"/><Relationship Id="rId5" Type="http://schemas.openxmlformats.org/officeDocument/2006/relationships/image" Target="../media/image286.wmf"/><Relationship Id="rId10" Type="http://schemas.openxmlformats.org/officeDocument/2006/relationships/oleObject" Target="../embeddings/oleObject312.bin"/><Relationship Id="rId4" Type="http://schemas.openxmlformats.org/officeDocument/2006/relationships/oleObject" Target="../embeddings/oleObject309.bin"/><Relationship Id="rId9" Type="http://schemas.openxmlformats.org/officeDocument/2006/relationships/image" Target="../media/image28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7" Type="http://schemas.openxmlformats.org/officeDocument/2006/relationships/image" Target="../media/image292.wmf"/><Relationship Id="rId2" Type="http://schemas.openxmlformats.org/officeDocument/2006/relationships/oleObject" Target="../embeddings/oleObject3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5.bin"/><Relationship Id="rId5" Type="http://schemas.openxmlformats.org/officeDocument/2006/relationships/image" Target="../media/image291.wmf"/><Relationship Id="rId4" Type="http://schemas.openxmlformats.org/officeDocument/2006/relationships/oleObject" Target="../embeddings/oleObject31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2" Type="http://schemas.openxmlformats.org/officeDocument/2006/relationships/oleObject" Target="../embeddings/oleObject316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32.wmf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39.png"/><Relationship Id="rId2" Type="http://schemas.openxmlformats.org/officeDocument/2006/relationships/oleObject" Target="../embeddings/oleObject36.bin"/><Relationship Id="rId16" Type="http://schemas.openxmlformats.org/officeDocument/2006/relationships/image" Target="../media/image38.wmf"/><Relationship Id="rId20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oleObject" Target="../embeddings/oleObject43.bin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4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wmf"/><Relationship Id="rId7" Type="http://schemas.openxmlformats.org/officeDocument/2006/relationships/image" Target="../media/image296.wmf"/><Relationship Id="rId2" Type="http://schemas.openxmlformats.org/officeDocument/2006/relationships/oleObject" Target="../embeddings/oleObject3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9.bin"/><Relationship Id="rId5" Type="http://schemas.openxmlformats.org/officeDocument/2006/relationships/image" Target="../media/image295.wmf"/><Relationship Id="rId4" Type="http://schemas.openxmlformats.org/officeDocument/2006/relationships/oleObject" Target="../embeddings/oleObject318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3.bin"/><Relationship Id="rId3" Type="http://schemas.openxmlformats.org/officeDocument/2006/relationships/image" Target="../media/image297.wmf"/><Relationship Id="rId7" Type="http://schemas.openxmlformats.org/officeDocument/2006/relationships/image" Target="../media/image299.wmf"/><Relationship Id="rId2" Type="http://schemas.openxmlformats.org/officeDocument/2006/relationships/oleObject" Target="../embeddings/oleObject3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2.bin"/><Relationship Id="rId11" Type="http://schemas.openxmlformats.org/officeDocument/2006/relationships/image" Target="../media/image301.wmf"/><Relationship Id="rId5" Type="http://schemas.openxmlformats.org/officeDocument/2006/relationships/image" Target="../media/image298.wmf"/><Relationship Id="rId10" Type="http://schemas.openxmlformats.org/officeDocument/2006/relationships/oleObject" Target="../embeddings/oleObject324.bin"/><Relationship Id="rId4" Type="http://schemas.openxmlformats.org/officeDocument/2006/relationships/oleObject" Target="../embeddings/oleObject321.bin"/><Relationship Id="rId9" Type="http://schemas.openxmlformats.org/officeDocument/2006/relationships/image" Target="../media/image30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13" Type="http://schemas.openxmlformats.org/officeDocument/2006/relationships/image" Target="../media/image304.wmf"/><Relationship Id="rId3" Type="http://schemas.openxmlformats.org/officeDocument/2006/relationships/image" Target="../media/image302.wmf"/><Relationship Id="rId7" Type="http://schemas.openxmlformats.org/officeDocument/2006/relationships/oleObject" Target="../embeddings/oleObject328.bin"/><Relationship Id="rId12" Type="http://schemas.openxmlformats.org/officeDocument/2006/relationships/oleObject" Target="../embeddings/oleObject331.bin"/><Relationship Id="rId2" Type="http://schemas.openxmlformats.org/officeDocument/2006/relationships/oleObject" Target="../embeddings/oleObject3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7.bin"/><Relationship Id="rId11" Type="http://schemas.openxmlformats.org/officeDocument/2006/relationships/oleObject" Target="../embeddings/oleObject330.bin"/><Relationship Id="rId5" Type="http://schemas.openxmlformats.org/officeDocument/2006/relationships/image" Target="../media/image266.wmf"/><Relationship Id="rId10" Type="http://schemas.openxmlformats.org/officeDocument/2006/relationships/image" Target="../media/image303.wmf"/><Relationship Id="rId4" Type="http://schemas.openxmlformats.org/officeDocument/2006/relationships/oleObject" Target="../embeddings/oleObject326.bin"/><Relationship Id="rId9" Type="http://schemas.openxmlformats.org/officeDocument/2006/relationships/oleObject" Target="../embeddings/oleObject32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7" Type="http://schemas.openxmlformats.org/officeDocument/2006/relationships/image" Target="../media/image307.wmf"/><Relationship Id="rId2" Type="http://schemas.openxmlformats.org/officeDocument/2006/relationships/oleObject" Target="../embeddings/oleObject3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4.bin"/><Relationship Id="rId5" Type="http://schemas.openxmlformats.org/officeDocument/2006/relationships/image" Target="../media/image306.wmf"/><Relationship Id="rId4" Type="http://schemas.openxmlformats.org/officeDocument/2006/relationships/oleObject" Target="../embeddings/oleObject333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3" Type="http://schemas.openxmlformats.org/officeDocument/2006/relationships/image" Target="../media/image308.wmf"/><Relationship Id="rId7" Type="http://schemas.openxmlformats.org/officeDocument/2006/relationships/image" Target="../media/image310.wmf"/><Relationship Id="rId2" Type="http://schemas.openxmlformats.org/officeDocument/2006/relationships/oleObject" Target="../embeddings/oleObject3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309.wmf"/><Relationship Id="rId4" Type="http://schemas.openxmlformats.org/officeDocument/2006/relationships/oleObject" Target="../embeddings/oleObject336.bin"/><Relationship Id="rId9" Type="http://schemas.openxmlformats.org/officeDocument/2006/relationships/image" Target="../media/image31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2.bin"/><Relationship Id="rId13" Type="http://schemas.openxmlformats.org/officeDocument/2006/relationships/image" Target="../media/image317.wmf"/><Relationship Id="rId18" Type="http://schemas.openxmlformats.org/officeDocument/2006/relationships/oleObject" Target="../embeddings/oleObject347.bin"/><Relationship Id="rId3" Type="http://schemas.openxmlformats.org/officeDocument/2006/relationships/image" Target="../media/image312.wmf"/><Relationship Id="rId7" Type="http://schemas.openxmlformats.org/officeDocument/2006/relationships/image" Target="../media/image314.wmf"/><Relationship Id="rId12" Type="http://schemas.openxmlformats.org/officeDocument/2006/relationships/oleObject" Target="../embeddings/oleObject344.bin"/><Relationship Id="rId17" Type="http://schemas.openxmlformats.org/officeDocument/2006/relationships/image" Target="../media/image319.wmf"/><Relationship Id="rId2" Type="http://schemas.openxmlformats.org/officeDocument/2006/relationships/oleObject" Target="../embeddings/oleObject339.bin"/><Relationship Id="rId16" Type="http://schemas.openxmlformats.org/officeDocument/2006/relationships/oleObject" Target="../embeddings/oleObject3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1.bin"/><Relationship Id="rId11" Type="http://schemas.openxmlformats.org/officeDocument/2006/relationships/image" Target="../media/image316.wmf"/><Relationship Id="rId5" Type="http://schemas.openxmlformats.org/officeDocument/2006/relationships/image" Target="../media/image313.wmf"/><Relationship Id="rId15" Type="http://schemas.openxmlformats.org/officeDocument/2006/relationships/image" Target="../media/image318.wmf"/><Relationship Id="rId10" Type="http://schemas.openxmlformats.org/officeDocument/2006/relationships/oleObject" Target="../embeddings/oleObject343.bin"/><Relationship Id="rId19" Type="http://schemas.openxmlformats.org/officeDocument/2006/relationships/image" Target="../media/image320.wmf"/><Relationship Id="rId4" Type="http://schemas.openxmlformats.org/officeDocument/2006/relationships/oleObject" Target="../embeddings/oleObject340.bin"/><Relationship Id="rId9" Type="http://schemas.openxmlformats.org/officeDocument/2006/relationships/image" Target="../media/image315.wmf"/><Relationship Id="rId14" Type="http://schemas.openxmlformats.org/officeDocument/2006/relationships/oleObject" Target="../embeddings/oleObject345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13" Type="http://schemas.openxmlformats.org/officeDocument/2006/relationships/image" Target="../media/image326.wmf"/><Relationship Id="rId3" Type="http://schemas.openxmlformats.org/officeDocument/2006/relationships/image" Target="../media/image321.wmf"/><Relationship Id="rId7" Type="http://schemas.openxmlformats.org/officeDocument/2006/relationships/image" Target="../media/image323.wmf"/><Relationship Id="rId12" Type="http://schemas.openxmlformats.org/officeDocument/2006/relationships/oleObject" Target="../embeddings/oleObject353.bin"/><Relationship Id="rId2" Type="http://schemas.openxmlformats.org/officeDocument/2006/relationships/oleObject" Target="../embeddings/oleObject3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0.bin"/><Relationship Id="rId11" Type="http://schemas.openxmlformats.org/officeDocument/2006/relationships/image" Target="../media/image325.wmf"/><Relationship Id="rId5" Type="http://schemas.openxmlformats.org/officeDocument/2006/relationships/image" Target="../media/image322.wmf"/><Relationship Id="rId10" Type="http://schemas.openxmlformats.org/officeDocument/2006/relationships/oleObject" Target="../embeddings/oleObject352.bin"/><Relationship Id="rId4" Type="http://schemas.openxmlformats.org/officeDocument/2006/relationships/oleObject" Target="../embeddings/oleObject349.bin"/><Relationship Id="rId9" Type="http://schemas.openxmlformats.org/officeDocument/2006/relationships/image" Target="../media/image324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7.bin"/><Relationship Id="rId13" Type="http://schemas.openxmlformats.org/officeDocument/2006/relationships/image" Target="../media/image332.wmf"/><Relationship Id="rId3" Type="http://schemas.openxmlformats.org/officeDocument/2006/relationships/image" Target="../media/image327.wmf"/><Relationship Id="rId7" Type="http://schemas.openxmlformats.org/officeDocument/2006/relationships/image" Target="../media/image329.wmf"/><Relationship Id="rId12" Type="http://schemas.openxmlformats.org/officeDocument/2006/relationships/oleObject" Target="../embeddings/oleObject359.bin"/><Relationship Id="rId17" Type="http://schemas.openxmlformats.org/officeDocument/2006/relationships/image" Target="../media/image334.wmf"/><Relationship Id="rId2" Type="http://schemas.openxmlformats.org/officeDocument/2006/relationships/oleObject" Target="../embeddings/oleObject354.bin"/><Relationship Id="rId16" Type="http://schemas.openxmlformats.org/officeDocument/2006/relationships/oleObject" Target="../embeddings/oleObject3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6.bin"/><Relationship Id="rId11" Type="http://schemas.openxmlformats.org/officeDocument/2006/relationships/image" Target="../media/image331.wmf"/><Relationship Id="rId5" Type="http://schemas.openxmlformats.org/officeDocument/2006/relationships/image" Target="../media/image328.wmf"/><Relationship Id="rId15" Type="http://schemas.openxmlformats.org/officeDocument/2006/relationships/image" Target="../media/image333.wmf"/><Relationship Id="rId10" Type="http://schemas.openxmlformats.org/officeDocument/2006/relationships/oleObject" Target="../embeddings/oleObject358.bin"/><Relationship Id="rId4" Type="http://schemas.openxmlformats.org/officeDocument/2006/relationships/oleObject" Target="../embeddings/oleObject355.bin"/><Relationship Id="rId9" Type="http://schemas.openxmlformats.org/officeDocument/2006/relationships/image" Target="../media/image330.wmf"/><Relationship Id="rId14" Type="http://schemas.openxmlformats.org/officeDocument/2006/relationships/oleObject" Target="../embeddings/oleObject360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5.bin"/><Relationship Id="rId13" Type="http://schemas.openxmlformats.org/officeDocument/2006/relationships/image" Target="../media/image340.wmf"/><Relationship Id="rId3" Type="http://schemas.openxmlformats.org/officeDocument/2006/relationships/image" Target="../media/image335.wmf"/><Relationship Id="rId7" Type="http://schemas.openxmlformats.org/officeDocument/2006/relationships/image" Target="../media/image337.wmf"/><Relationship Id="rId12" Type="http://schemas.openxmlformats.org/officeDocument/2006/relationships/oleObject" Target="../embeddings/oleObject367.bin"/><Relationship Id="rId2" Type="http://schemas.openxmlformats.org/officeDocument/2006/relationships/oleObject" Target="../embeddings/oleObject3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4.bin"/><Relationship Id="rId11" Type="http://schemas.openxmlformats.org/officeDocument/2006/relationships/image" Target="../media/image339.wmf"/><Relationship Id="rId5" Type="http://schemas.openxmlformats.org/officeDocument/2006/relationships/image" Target="../media/image336.wmf"/><Relationship Id="rId10" Type="http://schemas.openxmlformats.org/officeDocument/2006/relationships/oleObject" Target="../embeddings/oleObject366.bin"/><Relationship Id="rId4" Type="http://schemas.openxmlformats.org/officeDocument/2006/relationships/oleObject" Target="../embeddings/oleObject363.bin"/><Relationship Id="rId9" Type="http://schemas.openxmlformats.org/officeDocument/2006/relationships/image" Target="../media/image338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1.bin"/><Relationship Id="rId3" Type="http://schemas.openxmlformats.org/officeDocument/2006/relationships/image" Target="../media/image341.wmf"/><Relationship Id="rId7" Type="http://schemas.openxmlformats.org/officeDocument/2006/relationships/image" Target="../media/image343.wmf"/><Relationship Id="rId2" Type="http://schemas.openxmlformats.org/officeDocument/2006/relationships/oleObject" Target="../embeddings/oleObject3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0.bin"/><Relationship Id="rId5" Type="http://schemas.openxmlformats.org/officeDocument/2006/relationships/image" Target="../media/image342.wmf"/><Relationship Id="rId4" Type="http://schemas.openxmlformats.org/officeDocument/2006/relationships/oleObject" Target="../embeddings/oleObject369.bin"/><Relationship Id="rId9" Type="http://schemas.openxmlformats.org/officeDocument/2006/relationships/image" Target="../media/image34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2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5.bin"/><Relationship Id="rId13" Type="http://schemas.openxmlformats.org/officeDocument/2006/relationships/image" Target="../media/image350.wmf"/><Relationship Id="rId3" Type="http://schemas.openxmlformats.org/officeDocument/2006/relationships/image" Target="../media/image345.wmf"/><Relationship Id="rId7" Type="http://schemas.openxmlformats.org/officeDocument/2006/relationships/image" Target="../media/image347.wmf"/><Relationship Id="rId12" Type="http://schemas.openxmlformats.org/officeDocument/2006/relationships/oleObject" Target="../embeddings/oleObject377.bin"/><Relationship Id="rId2" Type="http://schemas.openxmlformats.org/officeDocument/2006/relationships/oleObject" Target="../embeddings/oleObject3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4.bin"/><Relationship Id="rId11" Type="http://schemas.openxmlformats.org/officeDocument/2006/relationships/image" Target="../media/image349.wmf"/><Relationship Id="rId5" Type="http://schemas.openxmlformats.org/officeDocument/2006/relationships/image" Target="../media/image346.wmf"/><Relationship Id="rId15" Type="http://schemas.openxmlformats.org/officeDocument/2006/relationships/image" Target="../media/image351.wmf"/><Relationship Id="rId10" Type="http://schemas.openxmlformats.org/officeDocument/2006/relationships/oleObject" Target="../embeddings/oleObject376.bin"/><Relationship Id="rId4" Type="http://schemas.openxmlformats.org/officeDocument/2006/relationships/oleObject" Target="../embeddings/oleObject373.bin"/><Relationship Id="rId9" Type="http://schemas.openxmlformats.org/officeDocument/2006/relationships/image" Target="../media/image348.wmf"/><Relationship Id="rId14" Type="http://schemas.openxmlformats.org/officeDocument/2006/relationships/oleObject" Target="../embeddings/oleObject37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2.bin"/><Relationship Id="rId13" Type="http://schemas.openxmlformats.org/officeDocument/2006/relationships/image" Target="../media/image357.wmf"/><Relationship Id="rId3" Type="http://schemas.openxmlformats.org/officeDocument/2006/relationships/image" Target="../media/image352.wmf"/><Relationship Id="rId7" Type="http://schemas.openxmlformats.org/officeDocument/2006/relationships/image" Target="../media/image354.wmf"/><Relationship Id="rId12" Type="http://schemas.openxmlformats.org/officeDocument/2006/relationships/oleObject" Target="../embeddings/oleObject384.bin"/><Relationship Id="rId2" Type="http://schemas.openxmlformats.org/officeDocument/2006/relationships/oleObject" Target="../embeddings/oleObject3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1.bin"/><Relationship Id="rId11" Type="http://schemas.openxmlformats.org/officeDocument/2006/relationships/image" Target="../media/image356.wmf"/><Relationship Id="rId5" Type="http://schemas.openxmlformats.org/officeDocument/2006/relationships/image" Target="../media/image353.wmf"/><Relationship Id="rId15" Type="http://schemas.openxmlformats.org/officeDocument/2006/relationships/image" Target="../media/image358.wmf"/><Relationship Id="rId10" Type="http://schemas.openxmlformats.org/officeDocument/2006/relationships/oleObject" Target="../embeddings/oleObject383.bin"/><Relationship Id="rId4" Type="http://schemas.openxmlformats.org/officeDocument/2006/relationships/oleObject" Target="../embeddings/oleObject380.bin"/><Relationship Id="rId9" Type="http://schemas.openxmlformats.org/officeDocument/2006/relationships/image" Target="../media/image355.wmf"/><Relationship Id="rId14" Type="http://schemas.openxmlformats.org/officeDocument/2006/relationships/oleObject" Target="../embeddings/oleObject38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wmf"/><Relationship Id="rId2" Type="http://schemas.openxmlformats.org/officeDocument/2006/relationships/oleObject" Target="../embeddings/oleObject38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wmf"/><Relationship Id="rId4" Type="http://schemas.openxmlformats.org/officeDocument/2006/relationships/oleObject" Target="../embeddings/oleObject387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1.bin"/><Relationship Id="rId3" Type="http://schemas.openxmlformats.org/officeDocument/2006/relationships/image" Target="../media/image361.wmf"/><Relationship Id="rId7" Type="http://schemas.openxmlformats.org/officeDocument/2006/relationships/image" Target="../media/image363.wmf"/><Relationship Id="rId2" Type="http://schemas.openxmlformats.org/officeDocument/2006/relationships/oleObject" Target="../embeddings/oleObject38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0.bin"/><Relationship Id="rId11" Type="http://schemas.openxmlformats.org/officeDocument/2006/relationships/image" Target="../media/image365.wmf"/><Relationship Id="rId5" Type="http://schemas.openxmlformats.org/officeDocument/2006/relationships/image" Target="../media/image362.wmf"/><Relationship Id="rId10" Type="http://schemas.openxmlformats.org/officeDocument/2006/relationships/oleObject" Target="../embeddings/oleObject392.bin"/><Relationship Id="rId4" Type="http://schemas.openxmlformats.org/officeDocument/2006/relationships/oleObject" Target="../embeddings/oleObject389.bin"/><Relationship Id="rId9" Type="http://schemas.openxmlformats.org/officeDocument/2006/relationships/image" Target="../media/image364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6.bin"/><Relationship Id="rId3" Type="http://schemas.openxmlformats.org/officeDocument/2006/relationships/image" Target="../media/image366.wmf"/><Relationship Id="rId7" Type="http://schemas.openxmlformats.org/officeDocument/2006/relationships/image" Target="../media/image368.wmf"/><Relationship Id="rId2" Type="http://schemas.openxmlformats.org/officeDocument/2006/relationships/oleObject" Target="../embeddings/oleObject3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5.bin"/><Relationship Id="rId11" Type="http://schemas.openxmlformats.org/officeDocument/2006/relationships/image" Target="../media/image370.wmf"/><Relationship Id="rId5" Type="http://schemas.openxmlformats.org/officeDocument/2006/relationships/image" Target="../media/image367.wmf"/><Relationship Id="rId10" Type="http://schemas.openxmlformats.org/officeDocument/2006/relationships/oleObject" Target="../embeddings/oleObject397.bin"/><Relationship Id="rId4" Type="http://schemas.openxmlformats.org/officeDocument/2006/relationships/oleObject" Target="../embeddings/oleObject394.bin"/><Relationship Id="rId9" Type="http://schemas.openxmlformats.org/officeDocument/2006/relationships/image" Target="../media/image369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wmf"/><Relationship Id="rId7" Type="http://schemas.openxmlformats.org/officeDocument/2006/relationships/image" Target="../media/image373.wmf"/><Relationship Id="rId2" Type="http://schemas.openxmlformats.org/officeDocument/2006/relationships/oleObject" Target="../embeddings/oleObject3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0.bin"/><Relationship Id="rId5" Type="http://schemas.openxmlformats.org/officeDocument/2006/relationships/image" Target="../media/image372.wmf"/><Relationship Id="rId4" Type="http://schemas.openxmlformats.org/officeDocument/2006/relationships/oleObject" Target="../embeddings/oleObject39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63.bin"/><Relationship Id="rId2" Type="http://schemas.openxmlformats.org/officeDocument/2006/relationships/slide" Target="slide10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4800" dirty="0"/>
              <a:t>Αριθμητική Ανάλυση και Εφαρμογές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1143008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Τμήμα Μηχανικών Επιστήμης Υλικών</a:t>
            </a:r>
          </a:p>
          <a:p>
            <a:r>
              <a:rPr lang="el-GR" sz="2400" dirty="0">
                <a:solidFill>
                  <a:schemeClr val="tx1"/>
                </a:solidFill>
              </a:rPr>
              <a:t>Ιωάννινα 20</a:t>
            </a:r>
            <a:r>
              <a:rPr lang="en-US" sz="2400">
                <a:solidFill>
                  <a:schemeClr val="tx1"/>
                </a:solidFill>
              </a:rPr>
              <a:t>23-2024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928794" y="3571876"/>
            <a:ext cx="5286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Διδάσκων: Δημήτριος Ι. Φωτιάδης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 για μη-</a:t>
            </a:r>
            <a:r>
              <a:rPr lang="el-GR" dirty="0" err="1"/>
              <a:t>ισαπέχοντα </a:t>
            </a:r>
            <a:r>
              <a:rPr lang="el-GR" dirty="0"/>
              <a:t>σημεία παρεμβολής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	Θεώρημα 6.2  </a:t>
            </a:r>
            <a:r>
              <a:rPr lang="el-GR" sz="2200" dirty="0"/>
              <a:t>Αν η συνάρτηση             έχει παραγώγους μέχρι τάξης και αυτές να είναι συνεχείς στο κλειστό διάστημα       που είναι το μικρότερο διάστημα που περιέχει τα σημεία παρεμβολής  	              και ένα τυχαίο σημείο      δηλαδή:</a:t>
            </a:r>
          </a:p>
          <a:p>
            <a:pPr>
              <a:buNone/>
            </a:pPr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Τότε για κάθε τέτοιο τυχαίο σημείο     υπάρχει ένα σημείο      στο διάστημα        έτσι ώστε για τη διόρθωση του πολυωνύμου παρεμβολής του </a:t>
            </a:r>
            <a:r>
              <a:rPr lang="en-US" sz="2200" dirty="0"/>
              <a:t>Lagrange </a:t>
            </a:r>
            <a:r>
              <a:rPr lang="el-GR" sz="2200" dirty="0"/>
              <a:t>             που ορίζεται από τα σημεία παρεμβολής                        και τις συναρτησιακές τιμές		          να ισχύει ότι: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530733" y="1433664"/>
          <a:ext cx="6619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53800" progId="Equation.DSMT4">
                  <p:embed/>
                </p:oleObj>
              </mc:Choice>
              <mc:Fallback>
                <p:oleObj name="Equation" r:id="rId2" imgW="3682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33" y="1433664"/>
                        <a:ext cx="6619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7931196" y="1433664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53800" progId="Equation.DSMT4">
                  <p:embed/>
                </p:oleObj>
              </mc:Choice>
              <mc:Fallback>
                <p:oleObj name="Equation" r:id="rId4" imgW="4316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96" y="1433664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7329529" y="1833717"/>
          <a:ext cx="2730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529" y="1833717"/>
                        <a:ext cx="2730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909945" y="243486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253800" progId="Equation.DSMT4">
                  <p:embed/>
                </p:oleObj>
              </mc:Choice>
              <mc:Fallback>
                <p:oleObj name="Equation" r:id="rId8" imgW="76176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45" y="2434860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 flipH="1" flipV="1">
          <a:off x="4933959" y="2541933"/>
          <a:ext cx="2952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152280" progId="Equation.DSMT4">
                  <p:embed/>
                </p:oleObj>
              </mc:Choice>
              <mc:Fallback>
                <p:oleObj name="Equation" r:id="rId10" imgW="164880" imgH="152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 flipV="1">
                        <a:off x="4933959" y="2541933"/>
                        <a:ext cx="29527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1914525" y="2881313"/>
          <a:ext cx="53149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46240" imgH="279360" progId="Equation.DSMT4">
                  <p:embed/>
                </p:oleObj>
              </mc:Choice>
              <mc:Fallback>
                <p:oleObj name="Equation" r:id="rId12" imgW="294624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2881313"/>
                        <a:ext cx="53149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4962888" y="3514905"/>
          <a:ext cx="2286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39680" progId="Equation.DSMT4">
                  <p:embed/>
                </p:oleObj>
              </mc:Choice>
              <mc:Fallback>
                <p:oleObj name="Equation" r:id="rId14" imgW="126720" imgH="139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888" y="3514905"/>
                        <a:ext cx="2286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7510463" y="3430588"/>
          <a:ext cx="2984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3430588"/>
                        <a:ext cx="2984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2118925" y="3804885"/>
          <a:ext cx="2730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152280" progId="Equation.DSMT4">
                  <p:embed/>
                </p:oleObj>
              </mc:Choice>
              <mc:Fallback>
                <p:oleObj name="Equation" r:id="rId18" imgW="152280" imgH="1522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925" y="3804885"/>
                        <a:ext cx="2730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3971926" y="4064724"/>
          <a:ext cx="709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480" imgH="253800" progId="Equation.DSMT4">
                  <p:embed/>
                </p:oleObj>
              </mc:Choice>
              <mc:Fallback>
                <p:oleObj name="Equation" r:id="rId19" imgW="39348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926" y="4064724"/>
                        <a:ext cx="7096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2417733" y="4416975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760" imgH="253800" progId="Equation.DSMT4">
                  <p:embed/>
                </p:oleObj>
              </mc:Choice>
              <mc:Fallback>
                <p:oleObj name="Equation" r:id="rId21" imgW="76176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33" y="4416975"/>
                        <a:ext cx="1371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4"/>
          <p:cNvGraphicFramePr>
            <a:graphicFrameLocks noChangeAspect="1"/>
          </p:cNvGraphicFramePr>
          <p:nvPr/>
        </p:nvGraphicFramePr>
        <p:xfrm>
          <a:off x="7054884" y="4416975"/>
          <a:ext cx="1323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253800" progId="Equation.DSMT4">
                  <p:embed/>
                </p:oleObj>
              </mc:Choice>
              <mc:Fallback>
                <p:oleObj name="Equation" r:id="rId22" imgW="73656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84" y="4416975"/>
                        <a:ext cx="1323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15"/>
          <p:cNvGraphicFramePr>
            <a:graphicFrameLocks noChangeAspect="1"/>
          </p:cNvGraphicFramePr>
          <p:nvPr/>
        </p:nvGraphicFramePr>
        <p:xfrm>
          <a:off x="920700" y="4754223"/>
          <a:ext cx="107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253800" progId="Equation.DSMT4">
                  <p:embed/>
                </p:oleObj>
              </mc:Choice>
              <mc:Fallback>
                <p:oleObj name="Equation" r:id="rId24" imgW="59688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00" y="4754223"/>
                        <a:ext cx="1073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7"/>
          <p:cNvGraphicFramePr>
            <a:graphicFrameLocks noChangeAspect="1"/>
          </p:cNvGraphicFramePr>
          <p:nvPr/>
        </p:nvGraphicFramePr>
        <p:xfrm>
          <a:off x="1185863" y="5238750"/>
          <a:ext cx="67722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759120" imgH="495000" progId="Equation.DSMT4">
                  <p:embed/>
                </p:oleObj>
              </mc:Choice>
              <mc:Fallback>
                <p:oleObj name="Equation" r:id="rId26" imgW="3759120" imgH="495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5238750"/>
                        <a:ext cx="67722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ction Button: Return 17">
            <a:hlinkClick r:id="" action="ppaction://hlinkshowjump?jump=lastslideviewed" highlightClick="1"/>
          </p:cNvPr>
          <p:cNvSpPr/>
          <p:nvPr/>
        </p:nvSpPr>
        <p:spPr>
          <a:xfrm>
            <a:off x="8259813" y="5765832"/>
            <a:ext cx="693747" cy="401643"/>
          </a:xfrm>
          <a:prstGeom prst="actionButtonReturn">
            <a:avLst/>
          </a:prstGeom>
          <a:solidFill>
            <a:srgbClr val="7D6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 για μη-</a:t>
            </a:r>
            <a:r>
              <a:rPr lang="el-GR" dirty="0" err="1"/>
              <a:t>ισαπέχοντα </a:t>
            </a:r>
            <a:r>
              <a:rPr lang="el-GR" dirty="0"/>
              <a:t>σημεία παρεμβολής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Ο τύπος (1) δεν έχει πρακτικό ενδιαφέρον γιατί ο όρος                  δεν μπορεί γενικά να υπολογιστεί αφού το       είναι άγνωστο.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Σε ειδικές περιπτώσεις ο παραπάνω τύπος μπορεί να απλοποιηθεί.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Μία ειδική περίπτωση είναι όταν η συνάρτηση            δεν αλλάζει πρόσημο μέσα στο διάστημα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Τότε, προκύπτει ότι:</a:t>
            </a:r>
          </a:p>
          <a:p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spcBef>
                <a:spcPts val="1200"/>
              </a:spcBef>
              <a:buNone/>
            </a:pPr>
            <a:r>
              <a:rPr lang="el-GR" sz="2200" dirty="0"/>
              <a:t>	όπου     είναι ένα άγνωστο σημείο του διαστήματος:</a:t>
            </a:r>
          </a:p>
          <a:p>
            <a:pPr>
              <a:buNone/>
            </a:pPr>
            <a:endParaRPr lang="el-GR" sz="2200" dirty="0"/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7153155" y="1424136"/>
          <a:ext cx="15335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41200" progId="Equation.DSMT4">
                  <p:embed/>
                </p:oleObj>
              </mc:Choice>
              <mc:Fallback>
                <p:oleObj name="Equation" r:id="rId2" imgW="8506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155" y="1424136"/>
                        <a:ext cx="15335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5822085" y="1783269"/>
          <a:ext cx="29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085" y="1783269"/>
                        <a:ext cx="2952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6303995" y="2734553"/>
          <a:ext cx="6413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95" y="2734553"/>
                        <a:ext cx="6413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4291019" y="3063170"/>
          <a:ext cx="755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53800" progId="Equation.DSMT4">
                  <p:embed/>
                </p:oleObj>
              </mc:Choice>
              <mc:Fallback>
                <p:oleObj name="Equation" r:id="rId8" imgW="41904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9" y="3063170"/>
                        <a:ext cx="755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3017044" y="3976695"/>
          <a:ext cx="3109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26920" imgH="469800" progId="Equation.DSMT4">
                  <p:embed/>
                </p:oleObj>
              </mc:Choice>
              <mc:Fallback>
                <p:oleObj name="Equation" r:id="rId10" imgW="17269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044" y="3976695"/>
                        <a:ext cx="3109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1521668" y="4942265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668" y="4942265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1939132" y="5473736"/>
          <a:ext cx="526573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33640" imgH="304560" progId="Equation.DSMT4">
                  <p:embed/>
                </p:oleObj>
              </mc:Choice>
              <mc:Fallback>
                <p:oleObj name="Equation" r:id="rId14" imgW="293364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132" y="5473736"/>
                        <a:ext cx="526573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 για </a:t>
            </a:r>
            <a:r>
              <a:rPr lang="el-GR" dirty="0" err="1"/>
              <a:t>ισαπέχοντα</a:t>
            </a:r>
            <a:r>
              <a:rPr lang="el-GR" dirty="0"/>
              <a:t> σημεία παρεμβολής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Έστω ότι τα σημεία παρεμβολής είναι </a:t>
            </a:r>
            <a:r>
              <a:rPr lang="el-GR" sz="2200" dirty="0" err="1"/>
              <a:t>ισαπέχοντα</a:t>
            </a:r>
            <a:r>
              <a:rPr lang="el-GR" sz="2200" dirty="0"/>
              <a:t>, δηλαδή ισχύει:</a:t>
            </a:r>
          </a:p>
          <a:p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Αν     είναι ο λόγος                     τότε έχουμε ότι:</a:t>
            </a:r>
          </a:p>
          <a:p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Επομένως:</a:t>
            </a:r>
          </a:p>
          <a:p>
            <a:pPr>
              <a:buNone/>
            </a:pPr>
            <a:r>
              <a:rPr lang="el-GR" sz="2200" dirty="0"/>
              <a:t> </a:t>
            </a: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2417733" y="1912923"/>
          <a:ext cx="4024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253800" progId="Equation.DSMT4">
                  <p:embed/>
                </p:oleObj>
              </mc:Choice>
              <mc:Fallback>
                <p:oleObj name="Equation" r:id="rId2" imgW="22348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33" y="1912923"/>
                        <a:ext cx="4024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1273132" y="2575266"/>
          <a:ext cx="1587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560" imgH="152280" progId="Equation.DSMT4">
                  <p:embed/>
                </p:oleObj>
              </mc:Choice>
              <mc:Fallback>
                <p:oleObj name="Equation" r:id="rId4" imgW="88560" imgH="152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32" y="2575266"/>
                        <a:ext cx="1587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3038454" y="2479662"/>
          <a:ext cx="1187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53800" progId="Equation.DSMT4">
                  <p:embed/>
                </p:oleObj>
              </mc:Choice>
              <mc:Fallback>
                <p:oleObj name="Equation" r:id="rId6" imgW="6602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54" y="2479662"/>
                        <a:ext cx="11874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9" name="Object 5"/>
          <p:cNvGraphicFramePr>
            <a:graphicFrameLocks noChangeAspect="1"/>
          </p:cNvGraphicFramePr>
          <p:nvPr/>
        </p:nvGraphicFramePr>
        <p:xfrm>
          <a:off x="3865598" y="3008313"/>
          <a:ext cx="1712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253800" progId="Equation.DSMT4">
                  <p:embed/>
                </p:oleObj>
              </mc:Choice>
              <mc:Fallback>
                <p:oleObj name="Equation" r:id="rId8" imgW="9522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98" y="3008313"/>
                        <a:ext cx="17129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417563"/>
              </p:ext>
            </p:extLst>
          </p:nvPr>
        </p:nvGraphicFramePr>
        <p:xfrm>
          <a:off x="2243173" y="3395702"/>
          <a:ext cx="495776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22560" imgH="1777680" progId="Equation.DSMT4">
                  <p:embed/>
                </p:oleObj>
              </mc:Choice>
              <mc:Fallback>
                <p:oleObj name="Equation" r:id="rId10" imgW="3022560" imgH="1777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73" y="3395702"/>
                        <a:ext cx="495776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 για </a:t>
            </a:r>
            <a:r>
              <a:rPr lang="el-GR" dirty="0" err="1"/>
              <a:t>ισαπέχοντα</a:t>
            </a:r>
            <a:r>
              <a:rPr lang="el-GR" dirty="0"/>
              <a:t> σημεία παρεμβολής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Τελικά, έχουμε ότι:</a:t>
            </a:r>
          </a:p>
          <a:p>
            <a:endParaRPr lang="el-GR" sz="2200" dirty="0"/>
          </a:p>
          <a:p>
            <a:pPr>
              <a:spcBef>
                <a:spcPts val="3600"/>
              </a:spcBef>
            </a:pPr>
            <a:r>
              <a:rPr lang="el-GR" sz="2200" dirty="0"/>
              <a:t>Στη συνέχεια </a:t>
            </a:r>
            <a:r>
              <a:rPr lang="el-GR" sz="2200" dirty="0" err="1"/>
              <a:t>διαφορίζοντας</a:t>
            </a:r>
            <a:r>
              <a:rPr lang="el-GR" sz="2200" dirty="0"/>
              <a:t> τη Σχέση (4) έχουμε ότι:</a:t>
            </a:r>
          </a:p>
          <a:p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Λαμβάνοντας υπόψη ότι το     μεταβάλλεται μεταξύ μηδέν και             η Σχέση (1) γράφεται ως εξής:</a:t>
            </a:r>
          </a:p>
          <a:p>
            <a:endParaRPr lang="el-GR" sz="2200" dirty="0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869105"/>
              </p:ext>
            </p:extLst>
          </p:nvPr>
        </p:nvGraphicFramePr>
        <p:xfrm>
          <a:off x="2857500" y="1811338"/>
          <a:ext cx="34305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431640" progId="Equation.DSMT4">
                  <p:embed/>
                </p:oleObj>
              </mc:Choice>
              <mc:Fallback>
                <p:oleObj name="Equation" r:id="rId2" imgW="19047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811338"/>
                        <a:ext cx="34305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4046538" y="3181351"/>
          <a:ext cx="10509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177480" progId="Equation.DSMT4">
                  <p:embed/>
                </p:oleObj>
              </mc:Choice>
              <mc:Fallback>
                <p:oleObj name="Equation" r:id="rId4" imgW="5839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3181351"/>
                        <a:ext cx="10509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4107211" y="3681945"/>
          <a:ext cx="1587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560" imgH="152280" progId="Equation.DSMT4">
                  <p:embed/>
                </p:oleObj>
              </mc:Choice>
              <mc:Fallback>
                <p:oleObj name="Equation" r:id="rId6" imgW="8856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211" y="3681945"/>
                        <a:ext cx="15875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8004222" y="3695880"/>
          <a:ext cx="29527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52280" progId="Equation.DSMT4">
                  <p:embed/>
                </p:oleObj>
              </mc:Choice>
              <mc:Fallback>
                <p:oleObj name="Equation" r:id="rId8" imgW="164880" imgH="152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222" y="3695880"/>
                        <a:ext cx="29527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2378075" y="4487863"/>
          <a:ext cx="43878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38280" imgH="469800" progId="Equation.DSMT4">
                  <p:embed/>
                </p:oleObj>
              </mc:Choice>
              <mc:Fallback>
                <p:oleObj name="Equation" r:id="rId10" imgW="24382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4487863"/>
                        <a:ext cx="43878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 για </a:t>
            </a:r>
            <a:r>
              <a:rPr lang="el-GR" dirty="0" err="1"/>
              <a:t>ισαπέχοντα</a:t>
            </a:r>
            <a:r>
              <a:rPr lang="el-GR" dirty="0"/>
              <a:t> σημεία παρεμβολής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Αν η συνάρτηση            είναι              φορές συνεχώς </a:t>
            </a:r>
            <a:r>
              <a:rPr lang="el-GR" sz="2200" dirty="0" err="1"/>
              <a:t>παραγωγίσιμη</a:t>
            </a:r>
            <a:r>
              <a:rPr lang="el-GR" sz="2200" dirty="0"/>
              <a:t> όταν το     είναι περιττός και              φορές </a:t>
            </a:r>
            <a:r>
              <a:rPr lang="el-GR" sz="2200" dirty="0" err="1"/>
              <a:t>παραγωγίσισμη</a:t>
            </a:r>
            <a:r>
              <a:rPr lang="el-GR" sz="2200" dirty="0"/>
              <a:t> όταν το </a:t>
            </a:r>
            <a:r>
              <a:rPr lang="el-GR" sz="2200" dirty="0">
                <a:solidFill>
                  <a:schemeClr val="bg1"/>
                </a:solidFill>
              </a:rPr>
              <a:t>.</a:t>
            </a:r>
            <a:r>
              <a:rPr lang="el-GR" sz="2200" dirty="0"/>
              <a:t>   είναι άρτιος τότε ισχύει ότι: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όπου      είναι ένα άγνωστο σημείο του διαστήματος             και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όπου το              εκφράζει το σφάλμα αποκοπής στην περίπτωση όταν</a:t>
            </a:r>
          </a:p>
          <a:p>
            <a:endParaRPr lang="el-GR" sz="2200" dirty="0"/>
          </a:p>
        </p:txBody>
      </p:sp>
      <p:graphicFrame>
        <p:nvGraphicFramePr>
          <p:cNvPr id="212994" name="Object 2"/>
          <p:cNvGraphicFramePr>
            <a:graphicFrameLocks noChangeAspect="1"/>
          </p:cNvGraphicFramePr>
          <p:nvPr/>
        </p:nvGraphicFramePr>
        <p:xfrm>
          <a:off x="2778109" y="1434720"/>
          <a:ext cx="6619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53800" progId="Equation.DSMT4">
                  <p:embed/>
                </p:oleObj>
              </mc:Choice>
              <mc:Fallback>
                <p:oleObj name="Equation" r:id="rId2" imgW="3682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09" y="1434720"/>
                        <a:ext cx="6619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4133844" y="1420785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53800" progId="Equation.DSMT4">
                  <p:embed/>
                </p:oleObj>
              </mc:Choice>
              <mc:Fallback>
                <p:oleObj name="Equation" r:id="rId4" imgW="4316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44" y="1420785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1771967" y="1856295"/>
          <a:ext cx="2301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967" y="1856295"/>
                        <a:ext cx="23018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4127152" y="1749402"/>
          <a:ext cx="8239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53800" progId="Equation.DSMT4">
                  <p:embed/>
                </p:oleObj>
              </mc:Choice>
              <mc:Fallback>
                <p:oleObj name="Equation" r:id="rId8" imgW="4572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152" y="1749402"/>
                        <a:ext cx="8239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884187" y="2210136"/>
          <a:ext cx="2301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2210136"/>
                        <a:ext cx="230187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0" name="Object 8"/>
          <p:cNvGraphicFramePr>
            <a:graphicFrameLocks noChangeAspect="1"/>
          </p:cNvGraphicFramePr>
          <p:nvPr/>
        </p:nvGraphicFramePr>
        <p:xfrm>
          <a:off x="2324100" y="2479675"/>
          <a:ext cx="43386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720" imgH="660240" progId="Equation.DSMT4">
                  <p:embed/>
                </p:oleObj>
              </mc:Choice>
              <mc:Fallback>
                <p:oleObj name="Equation" r:id="rId11" imgW="2412720" imgH="660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479675"/>
                        <a:ext cx="433863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1530311" y="3805419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11" y="3805419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6908832" y="3693234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253800" progId="Equation.DSMT4">
                  <p:embed/>
                </p:oleObj>
              </mc:Choice>
              <mc:Fallback>
                <p:oleObj name="Equation" r:id="rId15" imgW="38088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32" y="3693234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3" name="Object 11"/>
          <p:cNvGraphicFramePr>
            <a:graphicFrameLocks noChangeAspect="1"/>
          </p:cNvGraphicFramePr>
          <p:nvPr/>
        </p:nvGraphicFramePr>
        <p:xfrm>
          <a:off x="2470150" y="4203700"/>
          <a:ext cx="3724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70000" imgH="583920" progId="Equation.DSMT4">
                  <p:embed/>
                </p:oleObj>
              </mc:Choice>
              <mc:Fallback>
                <p:oleObj name="Equation" r:id="rId17" imgW="2070000" imgH="5839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4203700"/>
                        <a:ext cx="3724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/>
        </p:nvGraphicFramePr>
        <p:xfrm>
          <a:off x="1858407" y="5313741"/>
          <a:ext cx="781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40" imgH="241200" progId="Equation.DSMT4">
                  <p:embed/>
                </p:oleObj>
              </mc:Choice>
              <mc:Fallback>
                <p:oleObj name="Equation" r:id="rId19" imgW="43164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407" y="5313741"/>
                        <a:ext cx="781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1500162" y="5653647"/>
          <a:ext cx="1209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72840" imgH="228600" progId="Equation.DSMT4">
                  <p:embed/>
                </p:oleObj>
              </mc:Choice>
              <mc:Fallback>
                <p:oleObj name="Equation" r:id="rId21" imgW="6728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2" y="5653647"/>
                        <a:ext cx="1209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 για </a:t>
            </a:r>
            <a:r>
              <a:rPr lang="el-GR" dirty="0" err="1"/>
              <a:t>ισαπέχοντα</a:t>
            </a:r>
            <a:r>
              <a:rPr lang="el-GR" dirty="0"/>
              <a:t> σημεία παρεμβολής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Αν υποθέσουμε ότι η συνάρτηση           είναι για κάθε περίπτωση συνεχώς </a:t>
            </a:r>
            <a:r>
              <a:rPr lang="el-GR" sz="2200" dirty="0" err="1"/>
              <a:t>παραγωγίσιμη</a:t>
            </a:r>
            <a:r>
              <a:rPr lang="el-GR" sz="2200" dirty="0"/>
              <a:t> στο διάστημα              τότε υποθέτοντας ότι		    για διάφορες τιμές του      έχουμε ότι:</a:t>
            </a:r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</a:t>
            </a:r>
          </a:p>
          <a:p>
            <a:pPr>
              <a:buNone/>
            </a:pPr>
            <a:endParaRPr lang="el-GR" sz="2200" dirty="0"/>
          </a:p>
          <a:p>
            <a:pPr>
              <a:buNone/>
            </a:pPr>
            <a:r>
              <a:rPr lang="el-GR" sz="2200" dirty="0"/>
              <a:t>	</a:t>
            </a:r>
          </a:p>
          <a:p>
            <a:pPr>
              <a:buNone/>
            </a:pPr>
            <a:r>
              <a:rPr lang="el-GR" sz="2200" dirty="0"/>
              <a:t>	όπου το      είναι ένα άγνωστο σημείο του διαστήματος</a:t>
            </a:r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4674492" y="1478293"/>
          <a:ext cx="6191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20" imgH="203040" progId="Equation.DSMT4">
                  <p:embed/>
                </p:oleObj>
              </mc:Choice>
              <mc:Fallback>
                <p:oleObj name="Equation" r:id="rId2" imgW="3427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492" y="1478293"/>
                        <a:ext cx="6191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5302447" y="1758045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53800" progId="Equation.DSMT4">
                  <p:embed/>
                </p:oleObj>
              </mc:Choice>
              <mc:Fallback>
                <p:oleObj name="Equation" r:id="rId4" imgW="4316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447" y="1758045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881541" y="2097951"/>
          <a:ext cx="1738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253800" progId="Equation.DSMT4">
                  <p:embed/>
                </p:oleObj>
              </mc:Choice>
              <mc:Fallback>
                <p:oleObj name="Equation" r:id="rId6" imgW="96516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41" y="2097951"/>
                        <a:ext cx="1738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5294313" y="2198688"/>
          <a:ext cx="29845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52280" progId="Equation.DSMT4">
                  <p:embed/>
                </p:oleObj>
              </mc:Choice>
              <mc:Fallback>
                <p:oleObj name="Equation" r:id="rId8" imgW="164880" imgH="152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2198688"/>
                        <a:ext cx="29845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700146" y="2874969"/>
          <a:ext cx="81438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22680" imgH="685800" progId="Equation.DSMT4">
                  <p:embed/>
                </p:oleObj>
              </mc:Choice>
              <mc:Fallback>
                <p:oleObj name="Equation" r:id="rId10" imgW="542268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46" y="2874969"/>
                        <a:ext cx="81438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1858928" y="4209359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28" y="4209359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6" name="Object 10"/>
          <p:cNvGraphicFramePr>
            <a:graphicFrameLocks noChangeAspect="1"/>
          </p:cNvGraphicFramePr>
          <p:nvPr/>
        </p:nvGraphicFramePr>
        <p:xfrm>
          <a:off x="7251750" y="4097523"/>
          <a:ext cx="93503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20560" imgH="253800" progId="Equation.DSMT4">
                  <p:embed/>
                </p:oleObj>
              </mc:Choice>
              <mc:Fallback>
                <p:oleObj name="Equation" r:id="rId14" imgW="52056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50" y="4097523"/>
                        <a:ext cx="93503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Στην ενότητα αυτή θα ασχοληθούμε με τύπους αριθμητικής ολοκλήρωσης που δημιουργούνται χρησιμοποιώντας πολυώνυμα παρεμβολής των οποίων τα             σημεία παρεμβολής   </a:t>
            </a:r>
            <a:r>
              <a:rPr lang="el-GR" sz="2200" dirty="0" err="1"/>
              <a:t>ισαπέχουν</a:t>
            </a:r>
            <a:r>
              <a:rPr lang="el-GR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Υποθέτουμε ότι η πραγματική συνάρτηση            είναι ορισμένη στο διάστημα            και ότι δίνονται τα </a:t>
            </a:r>
            <a:r>
              <a:rPr lang="el-GR" sz="2200" dirty="0" err="1"/>
              <a:t>ισαπέχοντα</a:t>
            </a:r>
            <a:r>
              <a:rPr lang="el-GR" sz="2200" dirty="0"/>
              <a:t> σημεία:</a:t>
            </a:r>
          </a:p>
          <a:p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όπου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Υποθέτουμε ότι είναι γνωστές οι αντίστοιχες συναρτησιακές τιμές 		                   και ότι υπάρχει το ολοκλήρωμα:</a:t>
            </a:r>
          </a:p>
        </p:txBody>
      </p:sp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4097518" y="2097951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518" y="2097951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7200936" y="2097951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36" y="2097951"/>
                        <a:ext cx="14176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4" name="Object 4"/>
          <p:cNvGraphicFramePr>
            <a:graphicFrameLocks noChangeAspect="1"/>
          </p:cNvGraphicFramePr>
          <p:nvPr/>
        </p:nvGraphicFramePr>
        <p:xfrm>
          <a:off x="5715730" y="2914296"/>
          <a:ext cx="6619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253800" progId="Equation.DSMT4">
                  <p:embed/>
                </p:oleObj>
              </mc:Choice>
              <mc:Fallback>
                <p:oleObj name="Equation" r:id="rId6" imgW="3682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730" y="2914296"/>
                        <a:ext cx="6619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2047673" y="3238497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53800" progId="Equation.DSMT4">
                  <p:embed/>
                </p:oleObj>
              </mc:Choice>
              <mc:Fallback>
                <p:oleObj name="Equation" r:id="rId8" imgW="3808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673" y="3238497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3215482" y="3752325"/>
          <a:ext cx="27130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11280" imgH="228600" progId="Equation.DSMT4">
                  <p:embed/>
                </p:oleObj>
              </mc:Choice>
              <mc:Fallback>
                <p:oleObj name="Equation" r:id="rId10" imgW="15112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482" y="3752325"/>
                        <a:ext cx="271303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1530132" y="4238289"/>
          <a:ext cx="28940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12800" imgH="228600" progId="Equation.DSMT4">
                  <p:embed/>
                </p:oleObj>
              </mc:Choice>
              <mc:Fallback>
                <p:oleObj name="Equation" r:id="rId12" imgW="16128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132" y="4238289"/>
                        <a:ext cx="289401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878190" y="5075436"/>
          <a:ext cx="26876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98320" imgH="228600" progId="Equation.DSMT4">
                  <p:embed/>
                </p:oleObj>
              </mc:Choice>
              <mc:Fallback>
                <p:oleObj name="Equation" r:id="rId14" imgW="149832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190" y="5075436"/>
                        <a:ext cx="26876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3817938" y="5395951"/>
          <a:ext cx="15081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38080" imgH="469800" progId="Equation.DSMT4">
                  <p:embed/>
                </p:oleObj>
              </mc:Choice>
              <mc:Fallback>
                <p:oleObj name="Equation" r:id="rId16" imgW="83808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5395951"/>
                        <a:ext cx="15081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Αν και τα δύο άκρα του διαστήματος ολοκλήρωσης             είναι σημεία παρεμβολής για το αντίστοιχο πολυώνυμο παρεμβολής που θα χρησιμοποιήσουμε, τότε οι αντίστοιχοι τύποι της αριθμητικής ολοκλήρωσης των </a:t>
            </a:r>
            <a:r>
              <a:rPr lang="en-US" sz="2200" dirty="0"/>
              <a:t>Newton-Cotes </a:t>
            </a:r>
            <a:r>
              <a:rPr lang="el-GR" sz="2200" dirty="0"/>
              <a:t>που θα προκύψουν ονομάζονται </a:t>
            </a:r>
            <a:r>
              <a:rPr lang="el-GR" sz="2200" b="1" dirty="0"/>
              <a:t>κλειστοί</a:t>
            </a:r>
            <a:r>
              <a:rPr lang="el-GR" sz="2200" dirty="0"/>
              <a:t>.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Αν κανένα από τα δύο άκρα δεν είναι σημείο παρεμβολής, τότε έχουμε την περίπτωση των </a:t>
            </a:r>
            <a:r>
              <a:rPr lang="el-GR" sz="2200" b="1" dirty="0"/>
              <a:t>ανοικτών</a:t>
            </a:r>
            <a:r>
              <a:rPr lang="el-GR" sz="2200" dirty="0"/>
              <a:t> τύπων. </a:t>
            </a:r>
          </a:p>
        </p:txBody>
      </p:sp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6794363" y="1432074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80" imgH="253800" progId="Equation.DSMT4">
                  <p:embed/>
                </p:oleObj>
              </mc:Choice>
              <mc:Fallback>
                <p:oleObj name="Equation" r:id="rId2" imgW="3808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363" y="1432074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/>
              <a:t>Κλειστοί τύποι των </a:t>
            </a:r>
            <a:r>
              <a:rPr lang="en-US" sz="2000" b="1" dirty="0"/>
              <a:t>Newton – Cotes</a:t>
            </a:r>
          </a:p>
          <a:p>
            <a:r>
              <a:rPr lang="el-GR" sz="2000" dirty="0"/>
              <a:t>Έστω ότι θέλουμε να υπολογίσουμε την τιμή του ολοκληρώματος :</a:t>
            </a:r>
          </a:p>
          <a:p>
            <a:endParaRPr lang="en-US" sz="2000" dirty="0"/>
          </a:p>
          <a:p>
            <a:pPr>
              <a:spcBef>
                <a:spcPts val="1800"/>
              </a:spcBef>
            </a:pPr>
            <a:r>
              <a:rPr lang="el-GR" sz="2000" dirty="0"/>
              <a:t>Υποθέτουμε ότι</a:t>
            </a:r>
            <a:r>
              <a:rPr lang="en-US" sz="2000" dirty="0"/>
              <a:t>:</a:t>
            </a:r>
          </a:p>
          <a:p>
            <a:pPr lvl="1"/>
            <a:r>
              <a:rPr lang="el-GR" sz="1800" dirty="0"/>
              <a:t>η συνάρτηση στο παραπάνω ορισμένο ολοκλήρωμα δίνεται σε</a:t>
            </a:r>
            <a:r>
              <a:rPr lang="en-US" sz="1800" dirty="0"/>
              <a:t>          </a:t>
            </a:r>
            <a:r>
              <a:rPr lang="el-GR" sz="1800" dirty="0"/>
              <a:t>σημεία </a:t>
            </a:r>
            <a:r>
              <a:rPr lang="en-US" sz="1800" dirty="0"/>
              <a:t>	                         </a:t>
            </a:r>
            <a:r>
              <a:rPr lang="el-GR" sz="1800" dirty="0"/>
              <a:t>που </a:t>
            </a:r>
            <a:r>
              <a:rPr lang="el-GR" sz="1800" dirty="0" err="1"/>
              <a:t>ισαπέχουν</a:t>
            </a:r>
            <a:r>
              <a:rPr lang="el-GR" sz="1800" dirty="0"/>
              <a:t> και </a:t>
            </a:r>
            <a:endParaRPr lang="en-US" sz="1800" dirty="0"/>
          </a:p>
          <a:p>
            <a:pPr lvl="1"/>
            <a:r>
              <a:rPr lang="el-GR" sz="1800" dirty="0"/>
              <a:t>για την προσέγγιση της</a:t>
            </a:r>
            <a:r>
              <a:rPr lang="en-US" sz="1800" dirty="0"/>
              <a:t>            </a:t>
            </a:r>
            <a:r>
              <a:rPr lang="el-GR" sz="1800" dirty="0"/>
              <a:t>χρησιμοποιούμε το πολυώνυμο παρεμβολής των προς τα εμπρός διαφορών των </a:t>
            </a:r>
            <a:r>
              <a:rPr lang="en-US" sz="1800" dirty="0"/>
              <a:t>Gregory – Newton.</a:t>
            </a:r>
          </a:p>
          <a:p>
            <a:r>
              <a:rPr lang="el-GR" sz="2000" dirty="0"/>
              <a:t>Το πολυώνυμο αυτό δίνεται ως εξής: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spcBef>
                <a:spcPts val="1200"/>
              </a:spcBef>
            </a:pPr>
            <a:r>
              <a:rPr lang="el-GR" sz="2000" dirty="0"/>
              <a:t>Ανάλογα με το βαθμό </a:t>
            </a:r>
            <a:r>
              <a:rPr lang="en-US" sz="2000" dirty="0"/>
              <a:t>     </a:t>
            </a:r>
            <a:r>
              <a:rPr lang="el-GR" sz="2000" dirty="0"/>
              <a:t>του πολυωνύμου παρεμβολής που χρησιμοποιείται, προκύπτουν διάφοροι τύποι των </a:t>
            </a:r>
            <a:r>
              <a:rPr lang="en-US" sz="2000" dirty="0"/>
              <a:t>Newton – Cotes.</a:t>
            </a:r>
          </a:p>
          <a:p>
            <a:pPr>
              <a:buNone/>
            </a:pPr>
            <a:endParaRPr lang="el-GR" sz="2000" dirty="0"/>
          </a:p>
        </p:txBody>
      </p: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3830638" y="2078038"/>
          <a:ext cx="14827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440" imgH="495000" progId="Equation.DSMT4">
                  <p:embed/>
                </p:oleObj>
              </mc:Choice>
              <mc:Fallback>
                <p:oleObj name="Equation" r:id="rId2" imgW="9014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2078038"/>
                        <a:ext cx="14827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1" name="Object 3"/>
          <p:cNvGraphicFramePr>
            <a:graphicFrameLocks noChangeAspect="1"/>
          </p:cNvGraphicFramePr>
          <p:nvPr/>
        </p:nvGraphicFramePr>
        <p:xfrm>
          <a:off x="7198826" y="3088569"/>
          <a:ext cx="442912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826" y="3088569"/>
                        <a:ext cx="442912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2" name="Object 4"/>
          <p:cNvGraphicFramePr>
            <a:graphicFrameLocks noChangeAspect="1"/>
          </p:cNvGraphicFramePr>
          <p:nvPr/>
        </p:nvGraphicFramePr>
        <p:xfrm>
          <a:off x="1271895" y="3355974"/>
          <a:ext cx="14509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360" imgH="228600" progId="Equation.DSMT4">
                  <p:embed/>
                </p:oleObj>
              </mc:Choice>
              <mc:Fallback>
                <p:oleObj name="Equation" r:id="rId6" imgW="9903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895" y="3355974"/>
                        <a:ext cx="14509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3" name="Object 5"/>
          <p:cNvGraphicFramePr>
            <a:graphicFrameLocks noChangeAspect="1"/>
          </p:cNvGraphicFramePr>
          <p:nvPr/>
        </p:nvGraphicFramePr>
        <p:xfrm>
          <a:off x="3513123" y="3707169"/>
          <a:ext cx="5032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203040" progId="Equation.DSMT4">
                  <p:embed/>
                </p:oleObj>
              </mc:Choice>
              <mc:Fallback>
                <p:oleObj name="Equation" r:id="rId8" imgW="34272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23" y="3707169"/>
                        <a:ext cx="5032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4" name="Object 6"/>
          <p:cNvGraphicFramePr>
            <a:graphicFrameLocks noChangeAspect="1"/>
          </p:cNvGraphicFramePr>
          <p:nvPr/>
        </p:nvGraphicFramePr>
        <p:xfrm>
          <a:off x="8301096" y="3670656"/>
          <a:ext cx="5794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53800" progId="Equation.DSMT4">
                  <p:embed/>
                </p:oleObj>
              </mc:Choice>
              <mc:Fallback>
                <p:oleObj name="Equation" r:id="rId10" imgW="3934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096" y="3670656"/>
                        <a:ext cx="579438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3195795" y="5537232"/>
          <a:ext cx="2079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795" y="5537232"/>
                        <a:ext cx="207962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096" name="Object 8"/>
          <p:cNvGraphicFramePr>
            <a:graphicFrameLocks noChangeAspect="1"/>
          </p:cNvGraphicFramePr>
          <p:nvPr/>
        </p:nvGraphicFramePr>
        <p:xfrm>
          <a:off x="1098550" y="4802214"/>
          <a:ext cx="69469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60640" imgH="291960" progId="Equation.DSMT4">
                  <p:embed/>
                </p:oleObj>
              </mc:Choice>
              <mc:Fallback>
                <p:oleObj name="Equation" r:id="rId14" imgW="38606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802214"/>
                        <a:ext cx="69469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/>
              <a:t>Κλειστοί τύποι των </a:t>
            </a:r>
            <a:r>
              <a:rPr lang="en-US" sz="2000" b="1" dirty="0"/>
              <a:t>Newton – Cotes</a:t>
            </a:r>
          </a:p>
          <a:p>
            <a:r>
              <a:rPr lang="el-GR" sz="2000" dirty="0"/>
              <a:t>Για            έχουμε: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Τελικά προκύπτει ο παρακάτω τύπος αριθμητικής ολοκλήρωσης με το αντίστοιχο σφάλμα αποκοπής του:</a:t>
            </a:r>
          </a:p>
          <a:p>
            <a:endParaRPr lang="el-GR" sz="2000" dirty="0"/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1290600" y="1831071"/>
          <a:ext cx="5429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177480" progId="Equation.DSMT4">
                  <p:embed/>
                </p:oleObj>
              </mc:Choice>
              <mc:Fallback>
                <p:oleObj name="Equation" r:id="rId2" imgW="330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00" y="1831071"/>
                        <a:ext cx="5429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97520"/>
              </p:ext>
            </p:extLst>
          </p:nvPr>
        </p:nvGraphicFramePr>
        <p:xfrm>
          <a:off x="2486819" y="2146317"/>
          <a:ext cx="4170363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1536480" progId="Equation.DSMT4">
                  <p:embed/>
                </p:oleObj>
              </mc:Choice>
              <mc:Fallback>
                <p:oleObj name="Equation" r:id="rId4" imgW="2539800" imgH="1536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819" y="2146317"/>
                        <a:ext cx="4170363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92461"/>
              </p:ext>
            </p:extLst>
          </p:nvPr>
        </p:nvGraphicFramePr>
        <p:xfrm>
          <a:off x="2393950" y="5437188"/>
          <a:ext cx="43576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54280" imgH="495000" progId="Equation.DSMT4">
                  <p:embed/>
                </p:oleObj>
              </mc:Choice>
              <mc:Fallback>
                <p:oleObj name="Equation" r:id="rId6" imgW="265428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5437188"/>
                        <a:ext cx="43576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Αριθμητική Ολοκλήρωση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Κλειστοί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Ο τύπος αυτός είναι γνωστός ως </a:t>
            </a:r>
            <a:r>
              <a:rPr lang="el-GR" sz="2200" b="1" dirty="0"/>
              <a:t>κανόνας του τραπεζίου</a:t>
            </a:r>
            <a:r>
              <a:rPr lang="el-GR" sz="2200" dirty="0"/>
              <a:t>, του οποίου το τοπικό σφάλμα αποκοπής είναι: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Ο κανόνας του τραπεζίου μπορεί να χρησιμοποιηθεί για τον υπολογισμό της του ορισμένου ολοκληρώματος της συνάρτησης 	   χωρίζοντας το διάστημα ολοκλήρωσης σε     διαδοχικά ίσα διαστήματα  μήκους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Στην περίπτωση αυτή έχουμε:</a:t>
            </a:r>
          </a:p>
          <a:p>
            <a:pPr>
              <a:buNone/>
            </a:pPr>
            <a:r>
              <a:rPr lang="el-GR" sz="2200" dirty="0"/>
              <a:t> </a:t>
            </a: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2659063" y="2589201"/>
          <a:ext cx="38258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419040" progId="Equation.DSMT4">
                  <p:embed/>
                </p:oleObj>
              </mc:Choice>
              <mc:Fallback>
                <p:oleObj name="Equation" r:id="rId2" imgW="21207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2589201"/>
                        <a:ext cx="38258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906765" y="4157678"/>
          <a:ext cx="6873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03040" progId="Equation.DSMT4">
                  <p:embed/>
                </p:oleObj>
              </mc:Choice>
              <mc:Fallback>
                <p:oleObj name="Equation" r:id="rId4" imgW="3808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65" y="4157678"/>
                        <a:ext cx="6873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6459567" y="4165614"/>
          <a:ext cx="2301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67" y="4165614"/>
                        <a:ext cx="2301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1" name="Object 5"/>
          <p:cNvGraphicFramePr>
            <a:graphicFrameLocks noChangeAspect="1"/>
          </p:cNvGraphicFramePr>
          <p:nvPr/>
        </p:nvGraphicFramePr>
        <p:xfrm>
          <a:off x="3257532" y="4510455"/>
          <a:ext cx="2730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32" y="4510455"/>
                        <a:ext cx="2730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42" name="Object 6"/>
          <p:cNvGraphicFramePr>
            <a:graphicFrameLocks noChangeAspect="1"/>
          </p:cNvGraphicFramePr>
          <p:nvPr/>
        </p:nvGraphicFramePr>
        <p:xfrm>
          <a:off x="1894682" y="5311813"/>
          <a:ext cx="53546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71800" imgH="495000" progId="Equation.DSMT4">
                  <p:embed/>
                </p:oleObj>
              </mc:Choice>
              <mc:Fallback>
                <p:oleObj name="Equation" r:id="rId10" imgW="297180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682" y="5311813"/>
                        <a:ext cx="53546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Κλειστοί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Αντικαθιστώντας τον κάθε όρο του δεύτερου μέλους με τον κατά προσέγγιση ίσο του, έχουμε: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2400"/>
              </a:spcBef>
              <a:buNone/>
            </a:pPr>
            <a:r>
              <a:rPr lang="el-GR" sz="2200" dirty="0"/>
              <a:t>	που μπορεί να γραφεί ως εξής:</a:t>
            </a:r>
          </a:p>
          <a:p>
            <a:pPr>
              <a:spcBef>
                <a:spcPts val="1800"/>
              </a:spcBef>
              <a:buNone/>
            </a:pPr>
            <a:endParaRPr lang="el-GR" sz="2200" dirty="0"/>
          </a:p>
          <a:p>
            <a:pPr>
              <a:spcBef>
                <a:spcPts val="4200"/>
              </a:spcBef>
            </a:pPr>
            <a:r>
              <a:rPr lang="el-GR" sz="2200" dirty="0"/>
              <a:t>Ο παραπάνω τύπος καλείται </a:t>
            </a:r>
            <a:r>
              <a:rPr lang="el-GR" sz="2200" b="1" dirty="0"/>
              <a:t>γενικευμένος κανόνας του τραπεζίου</a:t>
            </a:r>
            <a:r>
              <a:rPr lang="el-GR" sz="2200" dirty="0"/>
              <a:t>. </a:t>
            </a:r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26586"/>
              </p:ext>
            </p:extLst>
          </p:nvPr>
        </p:nvGraphicFramePr>
        <p:xfrm>
          <a:off x="1631950" y="2625725"/>
          <a:ext cx="58816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495000" progId="Equation.DSMT4">
                  <p:embed/>
                </p:oleObj>
              </mc:Choice>
              <mc:Fallback>
                <p:oleObj name="Equation" r:id="rId2" imgW="32637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2625725"/>
                        <a:ext cx="588168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1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4887"/>
              </p:ext>
            </p:extLst>
          </p:nvPr>
        </p:nvGraphicFramePr>
        <p:xfrm>
          <a:off x="1847850" y="4111625"/>
          <a:ext cx="54483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560" imgH="495000" progId="Equation.DSMT4">
                  <p:embed/>
                </p:oleObj>
              </mc:Choice>
              <mc:Fallback>
                <p:oleObj name="Equation" r:id="rId4" imgW="302256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111625"/>
                        <a:ext cx="54483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sz="2200" b="1" dirty="0"/>
              <a:t>Κλειστοί τύποι των </a:t>
            </a:r>
            <a:r>
              <a:rPr lang="en-US" sz="2200" b="1" dirty="0"/>
              <a:t>Newton – Cotes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Οι γεωμετρικές ερμηνείες του κανόνα του τραπεζίου και του γενικευμένου κανόνα του τραπεζίου.</a:t>
            </a:r>
          </a:p>
        </p:txBody>
      </p:sp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2012976"/>
            <a:ext cx="72961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/>
              <a:t>Κλειστοί τύποι των </a:t>
            </a:r>
            <a:r>
              <a:rPr lang="en-US" sz="2000" b="1" dirty="0"/>
              <a:t>Newton – Cotes</a:t>
            </a:r>
          </a:p>
          <a:p>
            <a:r>
              <a:rPr lang="el-GR" sz="2000" dirty="0"/>
              <a:t>Για             έχουμε:</a:t>
            </a:r>
          </a:p>
          <a:p>
            <a:endParaRPr lang="el-GR" sz="2000" dirty="0"/>
          </a:p>
          <a:p>
            <a:pPr>
              <a:buNone/>
            </a:pPr>
            <a:endParaRPr lang="el-GR" sz="2000" dirty="0"/>
          </a:p>
          <a:p>
            <a:pPr>
              <a:spcBef>
                <a:spcPts val="2400"/>
              </a:spcBef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        </a:t>
            </a:r>
          </a:p>
          <a:p>
            <a:endParaRPr lang="el-GR" sz="2000" dirty="0"/>
          </a:p>
          <a:p>
            <a:pPr>
              <a:buNone/>
            </a:pPr>
            <a:endParaRPr lang="el-GR" sz="2000" dirty="0"/>
          </a:p>
          <a:p>
            <a:r>
              <a:rPr lang="el-GR" sz="2000" dirty="0"/>
              <a:t>Τελικά προκύπτει ο παρακάτω τύπος αριθμητικής ολοκλήρωσης με το αντίστοιχο σφάλμα αποκοπής του:</a:t>
            </a:r>
          </a:p>
          <a:p>
            <a:endParaRPr lang="el-GR" sz="2000" dirty="0"/>
          </a:p>
          <a:p>
            <a:endParaRPr lang="el-GR" sz="2000" dirty="0"/>
          </a:p>
        </p:txBody>
      </p:sp>
      <p:graphicFrame>
        <p:nvGraphicFramePr>
          <p:cNvPr id="222210" name="Object 2"/>
          <p:cNvGraphicFramePr>
            <a:graphicFrameLocks noChangeAspect="1"/>
          </p:cNvGraphicFramePr>
          <p:nvPr/>
        </p:nvGraphicFramePr>
        <p:xfrm>
          <a:off x="1323938" y="1831071"/>
          <a:ext cx="5826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177480" progId="Equation.DSMT4">
                  <p:embed/>
                </p:oleObj>
              </mc:Choice>
              <mc:Fallback>
                <p:oleObj name="Equation" r:id="rId2" imgW="3553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38" y="1831071"/>
                        <a:ext cx="5826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526220"/>
              </p:ext>
            </p:extLst>
          </p:nvPr>
        </p:nvGraphicFramePr>
        <p:xfrm>
          <a:off x="2507456" y="2187558"/>
          <a:ext cx="4129088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1460160" progId="Equation.DSMT4">
                  <p:embed/>
                </p:oleObj>
              </mc:Choice>
              <mc:Fallback>
                <p:oleObj name="Equation" r:id="rId4" imgW="2514600" imgH="1460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456" y="2187558"/>
                        <a:ext cx="4129088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63310"/>
              </p:ext>
            </p:extLst>
          </p:nvPr>
        </p:nvGraphicFramePr>
        <p:xfrm>
          <a:off x="1825625" y="5311775"/>
          <a:ext cx="5492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7760" imgH="495000" progId="Equation.DSMT4">
                  <p:embed/>
                </p:oleObj>
              </mc:Choice>
              <mc:Fallback>
                <p:oleObj name="Equation" r:id="rId6" imgW="304776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5311775"/>
                        <a:ext cx="54927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Κλειστοί τύποι των </a:t>
            </a:r>
            <a:r>
              <a:rPr lang="en-US" sz="2200" b="1" dirty="0"/>
              <a:t>Newton – Cotes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Ο τύπος αυτός είναι γνωστός ως </a:t>
            </a:r>
            <a:r>
              <a:rPr lang="el-GR" sz="2200" b="1" dirty="0"/>
              <a:t>ο κανόνας του        </a:t>
            </a:r>
            <a:r>
              <a:rPr lang="el-GR" sz="2200" b="1" dirty="0" err="1"/>
              <a:t>του</a:t>
            </a:r>
            <a:r>
              <a:rPr lang="el-GR" sz="2200" b="1" dirty="0"/>
              <a:t> </a:t>
            </a:r>
            <a:r>
              <a:rPr lang="en-US" sz="2200" b="1" dirty="0"/>
              <a:t>Simpson </a:t>
            </a:r>
            <a:r>
              <a:rPr lang="el-GR" sz="2200" dirty="0"/>
              <a:t>του οποίου το τοπικό σφάλμα αποκοπής είναι:</a:t>
            </a:r>
          </a:p>
          <a:p>
            <a:endParaRPr lang="el-GR" sz="2200" dirty="0"/>
          </a:p>
          <a:p>
            <a:pPr>
              <a:spcBef>
                <a:spcPts val="3600"/>
              </a:spcBef>
            </a:pPr>
            <a:r>
              <a:rPr lang="el-GR" sz="2200" dirty="0"/>
              <a:t>Ο κανόνας του         </a:t>
            </a:r>
            <a:r>
              <a:rPr lang="el-GR" sz="2200" dirty="0" err="1"/>
              <a:t>του</a:t>
            </a:r>
            <a:r>
              <a:rPr lang="el-GR" sz="2200" dirty="0"/>
              <a:t> </a:t>
            </a:r>
            <a:r>
              <a:rPr lang="en-US" sz="2200" dirty="0"/>
              <a:t>Simpson </a:t>
            </a:r>
            <a:r>
              <a:rPr lang="el-GR" sz="2200" dirty="0"/>
              <a:t>μπορεί να επεκταθεί για τον υπολογισμό ενός ορισμένου ολοκληρώματος όπου το διάστημα ολοκλήρωσης έχει χωρισθεί σε</a:t>
            </a:r>
            <a:r>
              <a:rPr lang="en-US" sz="2200" dirty="0"/>
              <a:t>       </a:t>
            </a:r>
            <a:r>
              <a:rPr lang="el-GR" sz="2200" dirty="0"/>
              <a:t>διαδοχικά ίσα με</a:t>
            </a:r>
            <a:r>
              <a:rPr lang="en-US" sz="2200" dirty="0"/>
              <a:t>     </a:t>
            </a:r>
            <a:r>
              <a:rPr lang="el-GR" sz="2200" dirty="0"/>
              <a:t>διαστήματα.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Στην περίπτωση αυτή έχουμε:</a:t>
            </a:r>
          </a:p>
          <a:p>
            <a:pPr>
              <a:spcBef>
                <a:spcPts val="1200"/>
              </a:spcBef>
            </a:pPr>
            <a:endParaRPr lang="el-GR" sz="2200" dirty="0"/>
          </a:p>
          <a:p>
            <a:endParaRPr lang="el-GR" sz="2200" dirty="0"/>
          </a:p>
        </p:txBody>
      </p:sp>
      <p:graphicFrame>
        <p:nvGraphicFramePr>
          <p:cNvPr id="223235" name="Object 3"/>
          <p:cNvGraphicFramePr>
            <a:graphicFrameLocks noChangeAspect="1"/>
          </p:cNvGraphicFramePr>
          <p:nvPr/>
        </p:nvGraphicFramePr>
        <p:xfrm>
          <a:off x="6362554" y="1931967"/>
          <a:ext cx="3889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215640" progId="Equation.DSMT4">
                  <p:embed/>
                </p:oleObj>
              </mc:Choice>
              <mc:Fallback>
                <p:oleObj name="Equation" r:id="rId3" imgW="21564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554" y="1931967"/>
                        <a:ext cx="3889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2624931" y="2662227"/>
          <a:ext cx="38941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8920" imgH="419040" progId="Equation.DSMT4">
                  <p:embed/>
                </p:oleObj>
              </mc:Choice>
              <mc:Fallback>
                <p:oleObj name="Equation" r:id="rId5" imgW="21589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931" y="2662227"/>
                        <a:ext cx="38941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2636811" y="3460221"/>
          <a:ext cx="3889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15640" progId="Equation.DSMT4">
                  <p:embed/>
                </p:oleObj>
              </mc:Choice>
              <mc:Fallback>
                <p:oleObj name="Equation" r:id="rId7" imgW="215640" imgH="215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3460221"/>
                        <a:ext cx="3889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/>
        </p:nvGraphicFramePr>
        <p:xfrm>
          <a:off x="4460878" y="4159260"/>
          <a:ext cx="3667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8" y="4159260"/>
                        <a:ext cx="36671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0" name="Object 8"/>
          <p:cNvGraphicFramePr>
            <a:graphicFrameLocks noChangeAspect="1"/>
          </p:cNvGraphicFramePr>
          <p:nvPr/>
        </p:nvGraphicFramePr>
        <p:xfrm>
          <a:off x="6827342" y="4159260"/>
          <a:ext cx="2301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342" y="4159260"/>
                        <a:ext cx="2301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277900"/>
              </p:ext>
            </p:extLst>
          </p:nvPr>
        </p:nvGraphicFramePr>
        <p:xfrm>
          <a:off x="1676400" y="5145111"/>
          <a:ext cx="5791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13000" imgH="495000" progId="Equation.DSMT4">
                  <p:embed/>
                </p:oleObj>
              </mc:Choice>
              <mc:Fallback>
                <p:oleObj name="Equation" r:id="rId12" imgW="321300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45111"/>
                        <a:ext cx="57912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Κλειστοί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Αντικαθιστώντας τον κάθε όρο του δεύτερου μέλους με τον κατά προσέγγιση ίσο του, έχουμε: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2400"/>
              </a:spcBef>
              <a:buNone/>
            </a:pPr>
            <a:r>
              <a:rPr lang="el-GR" sz="2200" dirty="0"/>
              <a:t>	που μπορεί να γραφεί ως εξής:</a:t>
            </a:r>
          </a:p>
          <a:p>
            <a:pPr>
              <a:spcBef>
                <a:spcPts val="1800"/>
              </a:spcBef>
              <a:buNone/>
            </a:pPr>
            <a:endParaRPr lang="el-GR" sz="2200" dirty="0"/>
          </a:p>
          <a:p>
            <a:pPr>
              <a:spcBef>
                <a:spcPts val="4200"/>
              </a:spcBef>
            </a:pPr>
            <a:r>
              <a:rPr lang="el-GR" sz="2200" dirty="0"/>
              <a:t>Ο παραπάνω τύπος καλείται </a:t>
            </a:r>
            <a:r>
              <a:rPr lang="el-GR" sz="2200" b="1" dirty="0"/>
              <a:t>γενικευμένος κανόνας του </a:t>
            </a:r>
            <a:r>
              <a:rPr lang="en-US" sz="2200" b="1" dirty="0"/>
              <a:t>       </a:t>
            </a:r>
            <a:r>
              <a:rPr lang="el-GR" sz="2200" b="1" dirty="0"/>
              <a:t>του </a:t>
            </a:r>
            <a:r>
              <a:rPr lang="en-US" sz="2200" b="1" dirty="0"/>
              <a:t>Simpson</a:t>
            </a:r>
            <a:r>
              <a:rPr lang="el-GR" sz="2200" dirty="0"/>
              <a:t>. </a:t>
            </a:r>
          </a:p>
        </p:txBody>
      </p:sp>
      <p:graphicFrame>
        <p:nvGraphicFramePr>
          <p:cNvPr id="225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39528"/>
              </p:ext>
            </p:extLst>
          </p:nvPr>
        </p:nvGraphicFramePr>
        <p:xfrm>
          <a:off x="398463" y="2662238"/>
          <a:ext cx="84216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73520" imgH="495000" progId="Equation.DSMT4">
                  <p:embed/>
                </p:oleObj>
              </mc:Choice>
              <mc:Fallback>
                <p:oleObj name="Equation" r:id="rId2" imgW="46735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662238"/>
                        <a:ext cx="842168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24817"/>
              </p:ext>
            </p:extLst>
          </p:nvPr>
        </p:nvGraphicFramePr>
        <p:xfrm>
          <a:off x="568325" y="4086225"/>
          <a:ext cx="8007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4920" imgH="495000" progId="Equation.DSMT4">
                  <p:embed/>
                </p:oleObj>
              </mc:Choice>
              <mc:Fallback>
                <p:oleObj name="Equation" r:id="rId4" imgW="44449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086225"/>
                        <a:ext cx="80073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7346988" y="5046861"/>
          <a:ext cx="3889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15640" progId="Equation.DSMT4">
                  <p:embed/>
                </p:oleObj>
              </mc:Choice>
              <mc:Fallback>
                <p:oleObj name="Equation" r:id="rId6" imgW="215640" imgH="215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88" y="5046861"/>
                        <a:ext cx="3889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Κλειστοί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Για           </a:t>
            </a:r>
            <a:r>
              <a:rPr lang="en-US" sz="2200" dirty="0"/>
              <a:t> </a:t>
            </a:r>
            <a:r>
              <a:rPr lang="el-GR" sz="2200" dirty="0"/>
              <a:t>προκύπτει ο παρακάτω τύπος αριθμητικής ολοκλήρωσης με το αντίστοιχο σφάλμα αποκοπής του: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Ο τύπος αυτός είναι γνωστός ως κανόνας των        του οποίου το τοπικό σφάλμα αποκοπής είναι:</a:t>
            </a:r>
            <a:endParaRPr lang="en-US" sz="2200" dirty="0"/>
          </a:p>
          <a:p>
            <a:endParaRPr lang="en-US" sz="2200" dirty="0"/>
          </a:p>
          <a:p>
            <a:pPr>
              <a:buNone/>
            </a:pPr>
            <a:endParaRPr lang="el-GR" sz="2200" dirty="0"/>
          </a:p>
          <a:p>
            <a:endParaRPr lang="el-GR" sz="2200" dirty="0"/>
          </a:p>
        </p:txBody>
      </p:sp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1312650" y="1878873"/>
          <a:ext cx="619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650" y="1878873"/>
                        <a:ext cx="619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98289"/>
              </p:ext>
            </p:extLst>
          </p:nvPr>
        </p:nvGraphicFramePr>
        <p:xfrm>
          <a:off x="1341438" y="2640013"/>
          <a:ext cx="6461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81280" imgH="495000" progId="Equation.DSMT4">
                  <p:embed/>
                </p:oleObj>
              </mc:Choice>
              <mc:Fallback>
                <p:oleObj name="Equation" r:id="rId5" imgW="35812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2640013"/>
                        <a:ext cx="64611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6108727" y="3632913"/>
          <a:ext cx="4349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27" y="3632913"/>
                        <a:ext cx="4349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/>
        </p:nvGraphicFramePr>
        <p:xfrm>
          <a:off x="2614613" y="4499000"/>
          <a:ext cx="39147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71520" imgH="419040" progId="Equation.DSMT4">
                  <p:embed/>
                </p:oleObj>
              </mc:Choice>
              <mc:Fallback>
                <p:oleObj name="Equation" r:id="rId9" imgW="217152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613" y="4499000"/>
                        <a:ext cx="39147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Κλειστοί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Ο κανόνας των         μπορεί να επεκταθεί για τον υπολογισμό ενός ορισμένου ολοκληρώματος όπου το διάστημα ολοκλήρωσης έχει χωρισθεί σε       διαδοχικά ίσα με     διαστήματα.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2400"/>
              </a:spcBef>
              <a:buNone/>
            </a:pPr>
            <a:r>
              <a:rPr lang="en-US" sz="2200" dirty="0"/>
              <a:t>	</a:t>
            </a:r>
            <a:r>
              <a:rPr lang="el-GR" sz="2200" dirty="0"/>
              <a:t>Ο τύπος αυτός καλείται </a:t>
            </a:r>
            <a:r>
              <a:rPr lang="el-GR" sz="2200" b="1" dirty="0"/>
              <a:t>γενικευμένος κανόνας των</a:t>
            </a:r>
            <a:r>
              <a:rPr lang="el-GR" sz="2200" dirty="0"/>
              <a:t>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Για           έχουμε: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200"/>
              </a:spcBef>
              <a:buNone/>
            </a:pPr>
            <a:r>
              <a:rPr lang="en-US" sz="2200" dirty="0"/>
              <a:t>	</a:t>
            </a:r>
            <a:r>
              <a:rPr lang="el-GR" sz="2200" dirty="0"/>
              <a:t>Ο τύπος αυτός είναι γνωστός ως </a:t>
            </a:r>
            <a:r>
              <a:rPr lang="el-GR" sz="2200" b="1" dirty="0"/>
              <a:t>κανόνας του </a:t>
            </a:r>
            <a:r>
              <a:rPr lang="en-US" sz="2200" b="1" dirty="0"/>
              <a:t>Bode</a:t>
            </a:r>
            <a:r>
              <a:rPr lang="en-US" sz="2200" dirty="0"/>
              <a:t>.</a:t>
            </a:r>
            <a:endParaRPr lang="el-GR" sz="2200" dirty="0"/>
          </a:p>
          <a:p>
            <a:endParaRPr lang="el-GR" sz="2200" dirty="0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243062"/>
              </p:ext>
            </p:extLst>
          </p:nvPr>
        </p:nvGraphicFramePr>
        <p:xfrm>
          <a:off x="1171575" y="3011488"/>
          <a:ext cx="68008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71720" imgH="495000" progId="Equation.DSMT4">
                  <p:embed/>
                </p:oleObj>
              </mc:Choice>
              <mc:Fallback>
                <p:oleObj name="Equation" r:id="rId2" imgW="377172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3011488"/>
                        <a:ext cx="68008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5" name="Object 3"/>
          <p:cNvGraphicFramePr>
            <a:graphicFrameLocks noChangeAspect="1"/>
          </p:cNvGraphicFramePr>
          <p:nvPr/>
        </p:nvGraphicFramePr>
        <p:xfrm>
          <a:off x="2641580" y="1858941"/>
          <a:ext cx="4333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580" y="1858941"/>
                        <a:ext cx="4333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2308194" y="2550042"/>
          <a:ext cx="365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177480" progId="Equation.DSMT4">
                  <p:embed/>
                </p:oleObj>
              </mc:Choice>
              <mc:Fallback>
                <p:oleObj name="Equation" r:id="rId6" imgW="20304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194" y="2550042"/>
                        <a:ext cx="365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7" name="Object 5"/>
          <p:cNvGraphicFramePr>
            <a:graphicFrameLocks noChangeAspect="1"/>
          </p:cNvGraphicFramePr>
          <p:nvPr/>
        </p:nvGraphicFramePr>
        <p:xfrm>
          <a:off x="4686831" y="2552688"/>
          <a:ext cx="2286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831" y="2552688"/>
                        <a:ext cx="2286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6796302" y="3971403"/>
          <a:ext cx="5254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60" imgH="215640" progId="Equation.DSMT4">
                  <p:embed/>
                </p:oleObj>
              </mc:Choice>
              <mc:Fallback>
                <p:oleObj name="Equation" r:id="rId10" imgW="291960" imgH="215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302" y="3971403"/>
                        <a:ext cx="5254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1528"/>
              </p:ext>
            </p:extLst>
          </p:nvPr>
        </p:nvGraphicFramePr>
        <p:xfrm>
          <a:off x="1293071" y="4492048"/>
          <a:ext cx="641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320" imgH="177480" progId="Equation.DSMT4">
                  <p:embed/>
                </p:oleObj>
              </mc:Choice>
              <mc:Fallback>
                <p:oleObj name="Equation" r:id="rId12" imgW="3553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071" y="4492048"/>
                        <a:ext cx="6413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29816"/>
              </p:ext>
            </p:extLst>
          </p:nvPr>
        </p:nvGraphicFramePr>
        <p:xfrm>
          <a:off x="785813" y="4864100"/>
          <a:ext cx="75723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203360" imgH="495000" progId="Equation.DSMT4">
                  <p:embed/>
                </p:oleObj>
              </mc:Choice>
              <mc:Fallback>
                <p:oleObj name="Equation" r:id="rId14" imgW="4203360" imgH="495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864100"/>
                        <a:ext cx="75723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/>
              <a:t>Κλειστοί τύποι των </a:t>
            </a:r>
            <a:r>
              <a:rPr lang="en-US" sz="2000" b="1" dirty="0"/>
              <a:t>Newton – Cotes</a:t>
            </a:r>
          </a:p>
          <a:p>
            <a:r>
              <a:rPr lang="el-GR" sz="2000" dirty="0"/>
              <a:t>Για            έχουμε: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Για            έχουμε:</a:t>
            </a:r>
          </a:p>
          <a:p>
            <a:endParaRPr lang="el-GR" sz="2000" dirty="0"/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3612"/>
              </p:ext>
            </p:extLst>
          </p:nvPr>
        </p:nvGraphicFramePr>
        <p:xfrm>
          <a:off x="654050" y="2470150"/>
          <a:ext cx="78374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75040" imgH="495000" progId="Equation.DSMT4">
                  <p:embed/>
                </p:oleObj>
              </mc:Choice>
              <mc:Fallback>
                <p:oleObj name="Equation" r:id="rId2" imgW="477504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470150"/>
                        <a:ext cx="78374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540611"/>
              </p:ext>
            </p:extLst>
          </p:nvPr>
        </p:nvGraphicFramePr>
        <p:xfrm>
          <a:off x="180975" y="4332288"/>
          <a:ext cx="87947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59320" imgH="495000" progId="Equation.DSMT4">
                  <p:embed/>
                </p:oleObj>
              </mc:Choice>
              <mc:Fallback>
                <p:oleObj name="Equation" r:id="rId4" imgW="535932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332288"/>
                        <a:ext cx="87947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1271550" y="1845006"/>
          <a:ext cx="5619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50" y="1845006"/>
                        <a:ext cx="56197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1271550" y="3660775"/>
          <a:ext cx="5826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50" y="3660775"/>
                        <a:ext cx="582612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Ανοικτοί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Οι ανοικτοί τύποι ολοκλήρωσης σχηματίζονται όταν και τα δύο άκρα του διαστήματος ολοκλήρωσης             δεν είναι σημεία παρεμβολής.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Χρησιμοποιώντας τα πολυώνυμα παρεμβολής των προς τα εμπρός διαφορών των </a:t>
            </a:r>
            <a:r>
              <a:rPr lang="en-US" sz="2200" dirty="0"/>
              <a:t>Gregory-Newton, </a:t>
            </a:r>
            <a:r>
              <a:rPr lang="el-GR" sz="2200" dirty="0"/>
              <a:t>που ορίζονται από τα σημεία που βρίσκονται στο διάστημα ολοκλήρωσης με εξαίρεση τα άκρα μπορούμε να βρούμε αντίστοιχους ανοικτούς τύπους.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Δίνουμε τους ανοικτούς τύπους που σχηματίζονται για τιμές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5199080" y="2170977"/>
          <a:ext cx="68738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880" imgH="253800" progId="Equation.DSMT4">
                  <p:embed/>
                </p:oleObj>
              </mc:Choice>
              <mc:Fallback>
                <p:oleObj name="Equation" r:id="rId2" imgW="3808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80" y="2170977"/>
                        <a:ext cx="68738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7858170" y="3707169"/>
          <a:ext cx="8461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70" y="3707169"/>
                        <a:ext cx="84613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862013" y="4878388"/>
          <a:ext cx="18605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03040" progId="Equation.DSMT4">
                  <p:embed/>
                </p:oleObj>
              </mc:Choice>
              <mc:Fallback>
                <p:oleObj name="Equation" r:id="rId6" imgW="10285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4878388"/>
                        <a:ext cx="18605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83204"/>
          </a:xfrm>
        </p:spPr>
        <p:txBody>
          <a:bodyPr>
            <a:normAutofit/>
          </a:bodyPr>
          <a:lstStyle/>
          <a:p>
            <a:r>
              <a:rPr lang="el-GR" sz="2200" dirty="0"/>
              <a:t>Έστω ότι η            είναι μία φραγμένη συνάρτηση στο πεπερασμένο διάστημα                  και ότι διαιρούμε το κλειστό διάστημα            σε  </a:t>
            </a:r>
            <a:r>
              <a:rPr lang="el-GR" sz="2200" dirty="0">
                <a:solidFill>
                  <a:schemeClr val="bg1"/>
                </a:solidFill>
              </a:rPr>
              <a:t>.</a:t>
            </a:r>
            <a:r>
              <a:rPr lang="el-GR" sz="2200" dirty="0"/>
              <a:t>   </a:t>
            </a:r>
            <a:r>
              <a:rPr lang="el-GR" sz="2200" dirty="0" err="1"/>
              <a:t>υποδιαστήματα</a:t>
            </a:r>
            <a:r>
              <a:rPr lang="el-GR" sz="2200" dirty="0"/>
              <a:t> με             ενδιάμεσα σημεία:</a:t>
            </a:r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όπου το σύνολο                                                     ονομάζεται </a:t>
            </a:r>
            <a:r>
              <a:rPr lang="el-GR" sz="2200" dirty="0" err="1"/>
              <a:t>διαμέριση</a:t>
            </a:r>
            <a:r>
              <a:rPr lang="el-GR" sz="2200" dirty="0"/>
              <a:t> του κλειστού διαστήματος </a:t>
            </a:r>
          </a:p>
          <a:p>
            <a:r>
              <a:rPr lang="el-GR" sz="2200" dirty="0"/>
              <a:t>Έστω ότι      είναι κάποιο σημείο στο </a:t>
            </a:r>
            <a:r>
              <a:rPr lang="en-US" sz="2200" i="1" dirty="0"/>
              <a:t>   </a:t>
            </a:r>
            <a:r>
              <a:rPr lang="el-GR" sz="2200" dirty="0"/>
              <a:t>-οστό </a:t>
            </a:r>
            <a:r>
              <a:rPr lang="el-GR" sz="2200" dirty="0" err="1"/>
              <a:t>υποδιάστημα</a:t>
            </a:r>
            <a:r>
              <a:rPr lang="el-GR" sz="2200" dirty="0"/>
              <a:t> </a:t>
            </a:r>
            <a:r>
              <a:rPr lang="en-US" sz="2200" dirty="0"/>
              <a:t>             </a:t>
            </a:r>
            <a:r>
              <a:rPr lang="el-GR" sz="2200" dirty="0"/>
              <a:t>έτσι ώστε</a:t>
            </a:r>
          </a:p>
          <a:p>
            <a:r>
              <a:rPr lang="el-GR" sz="2200" dirty="0"/>
              <a:t>Το άθροισμα </a:t>
            </a:r>
          </a:p>
          <a:p>
            <a:endParaRPr lang="en-US" sz="2200" dirty="0"/>
          </a:p>
          <a:p>
            <a:pPr>
              <a:spcBef>
                <a:spcPts val="2400"/>
              </a:spcBef>
              <a:buNone/>
            </a:pPr>
            <a:r>
              <a:rPr lang="en-US" sz="2200" dirty="0"/>
              <a:t>	</a:t>
            </a:r>
            <a:r>
              <a:rPr lang="el-GR" sz="2200" dirty="0"/>
              <a:t>ονομάζεται </a:t>
            </a:r>
            <a:r>
              <a:rPr lang="el-GR" sz="2200" b="1" dirty="0"/>
              <a:t>άθροισμα κατά </a:t>
            </a:r>
            <a:r>
              <a:rPr lang="en-US" sz="2200" b="1" dirty="0"/>
              <a:t>Riemann </a:t>
            </a:r>
            <a:r>
              <a:rPr lang="el-GR" sz="2200" dirty="0"/>
              <a:t>και εξαρτάται από τη </a:t>
            </a:r>
            <a:r>
              <a:rPr lang="el-GR" sz="2200" dirty="0" err="1"/>
              <a:t>διαμέριση</a:t>
            </a:r>
            <a:r>
              <a:rPr lang="el-GR" sz="2200" dirty="0"/>
              <a:t> και την επιλογή των σημείων</a:t>
            </a:r>
          </a:p>
          <a:p>
            <a:endParaRPr lang="el-GR" sz="2200" dirty="0"/>
          </a:p>
        </p:txBody>
      </p:sp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2125629" y="1432074"/>
          <a:ext cx="6619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53800" progId="Equation.DSMT4">
                  <p:embed/>
                </p:oleObj>
              </mc:Choice>
              <mc:Fallback>
                <p:oleObj name="Equation" r:id="rId2" imgW="36828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29" y="1432074"/>
                        <a:ext cx="66198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332258"/>
              </p:ext>
            </p:extLst>
          </p:nvPr>
        </p:nvGraphicFramePr>
        <p:xfrm>
          <a:off x="2051720" y="1817136"/>
          <a:ext cx="10541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177480" progId="Equation.DSMT4">
                  <p:embed/>
                </p:oleObj>
              </mc:Choice>
              <mc:Fallback>
                <p:oleObj name="Equation" r:id="rId4" imgW="58392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817136"/>
                        <a:ext cx="10541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973505"/>
              </p:ext>
            </p:extLst>
          </p:nvPr>
        </p:nvGraphicFramePr>
        <p:xfrm>
          <a:off x="7560332" y="1756640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53800" progId="Equation.DSMT4">
                  <p:embed/>
                </p:oleObj>
              </mc:Choice>
              <mc:Fallback>
                <p:oleObj name="Equation" r:id="rId6" imgW="38088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332" y="1756640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3352970" y="2089308"/>
          <a:ext cx="755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9040" imgH="253800" progId="Equation.DSMT4">
                  <p:embed/>
                </p:oleObj>
              </mc:Choice>
              <mc:Fallback>
                <p:oleObj name="Equation" r:id="rId8" imgW="419040" imgH="253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970" y="2089308"/>
                        <a:ext cx="755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2988469" y="2552688"/>
          <a:ext cx="31670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080" imgH="228600" progId="Equation.DSMT4">
                  <p:embed/>
                </p:oleObj>
              </mc:Choice>
              <mc:Fallback>
                <p:oleObj name="Equation" r:id="rId10" imgW="176508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469" y="2552688"/>
                        <a:ext cx="31670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2746350" y="2892594"/>
          <a:ext cx="3336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000" imgH="253800" progId="Equation.DSMT4">
                  <p:embed/>
                </p:oleObj>
              </mc:Choice>
              <mc:Fallback>
                <p:oleObj name="Equation" r:id="rId12" imgW="1854000" imgH="253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50" y="2892594"/>
                        <a:ext cx="33369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5192721" y="3232500"/>
          <a:ext cx="755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53800" progId="Equation.DSMT4">
                  <p:embed/>
                </p:oleObj>
              </mc:Choice>
              <mc:Fallback>
                <p:oleObj name="Equation" r:id="rId14" imgW="41904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3232500"/>
                        <a:ext cx="755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/>
        </p:nvGraphicFramePr>
        <p:xfrm>
          <a:off x="1939540" y="3659367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540" y="3659367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5069955" y="3707169"/>
          <a:ext cx="1619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955" y="3707169"/>
                        <a:ext cx="1619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7566066" y="3656721"/>
          <a:ext cx="1346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9160" imgH="228600" progId="Equation.DSMT4">
                  <p:embed/>
                </p:oleObj>
              </mc:Choice>
              <mc:Fallback>
                <p:oleObj name="Equation" r:id="rId20" imgW="749160" imgH="2286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66" y="3656721"/>
                        <a:ext cx="13462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2041510" y="3987984"/>
          <a:ext cx="1435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99920" imgH="228600" progId="Equation.DSMT4">
                  <p:embed/>
                </p:oleObj>
              </mc:Choice>
              <mc:Fallback>
                <p:oleObj name="Equation" r:id="rId22" imgW="799920" imgH="2286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10" y="3987984"/>
                        <a:ext cx="1435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1704975" y="4695825"/>
          <a:ext cx="57356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187440" imgH="431640" progId="Equation.DSMT4">
                  <p:embed/>
                </p:oleObj>
              </mc:Choice>
              <mc:Fallback>
                <p:oleObj name="Equation" r:id="rId24" imgW="3187440" imgH="43164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695825"/>
                        <a:ext cx="57356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" name="Object 27"/>
          <p:cNvGraphicFramePr>
            <a:graphicFrameLocks noChangeAspect="1"/>
          </p:cNvGraphicFramePr>
          <p:nvPr/>
        </p:nvGraphicFramePr>
        <p:xfrm>
          <a:off x="5470890" y="5777832"/>
          <a:ext cx="341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28600" progId="Equation.DSMT4">
                  <p:embed/>
                </p:oleObj>
              </mc:Choice>
              <mc:Fallback>
                <p:oleObj name="Equation" r:id="rId26" imgW="190440" imgH="228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890" y="5777832"/>
                        <a:ext cx="3413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70258"/>
              </p:ext>
            </p:extLst>
          </p:nvPr>
        </p:nvGraphicFramePr>
        <p:xfrm>
          <a:off x="879475" y="2204479"/>
          <a:ext cx="2286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0" imgH="139680" progId="Equation.DSMT4">
                  <p:embed/>
                </p:oleObj>
              </mc:Choice>
              <mc:Fallback>
                <p:oleObj name="Equation" r:id="rId28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2204479"/>
                        <a:ext cx="228600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Ανοικτοί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Για</a:t>
            </a:r>
            <a:r>
              <a:rPr lang="en-US" sz="2200" dirty="0"/>
              <a:t>           </a:t>
            </a:r>
            <a:r>
              <a:rPr lang="el-GR" sz="2200" dirty="0"/>
              <a:t>έχουμε:</a:t>
            </a:r>
          </a:p>
          <a:p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spcBef>
                <a:spcPts val="3000"/>
              </a:spcBef>
            </a:pPr>
            <a:r>
              <a:rPr lang="el-GR" sz="2200" dirty="0"/>
              <a:t>Για</a:t>
            </a:r>
            <a:r>
              <a:rPr lang="en-US" sz="2200" dirty="0"/>
              <a:t>           </a:t>
            </a:r>
            <a:r>
              <a:rPr lang="el-GR" sz="2200" dirty="0"/>
              <a:t>έχουμε:</a:t>
            </a:r>
          </a:p>
          <a:p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buNone/>
            </a:pPr>
            <a:r>
              <a:rPr lang="en-US" sz="2200" dirty="0"/>
              <a:t>	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l-GR" sz="2200" dirty="0"/>
              <a:t>Ο παραπάνω τύπος αριθμητικής ολοκλήρωσης είναι γνωστός ως </a:t>
            </a:r>
            <a:r>
              <a:rPr lang="el-GR" sz="2200" b="1" dirty="0"/>
              <a:t>τύπος του </a:t>
            </a:r>
            <a:r>
              <a:rPr lang="en-US" sz="2200" b="1" dirty="0"/>
              <a:t>Milne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30087"/>
              </p:ext>
            </p:extLst>
          </p:nvPr>
        </p:nvGraphicFramePr>
        <p:xfrm>
          <a:off x="2171700" y="2354263"/>
          <a:ext cx="48037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495000" progId="Equation.DSMT4">
                  <p:embed/>
                </p:oleObj>
              </mc:Choice>
              <mc:Fallback>
                <p:oleObj name="Equation" r:id="rId2" imgW="26668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54263"/>
                        <a:ext cx="48037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45161"/>
              </p:ext>
            </p:extLst>
          </p:nvPr>
        </p:nvGraphicFramePr>
        <p:xfrm>
          <a:off x="1712913" y="3903663"/>
          <a:ext cx="5721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4840" imgH="495000" progId="Equation.DSMT4">
                  <p:embed/>
                </p:oleObj>
              </mc:Choice>
              <mc:Fallback>
                <p:oleObj name="Equation" r:id="rId4" imgW="317484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3903663"/>
                        <a:ext cx="57213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1276137" y="1881519"/>
          <a:ext cx="6191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137" y="1881519"/>
                        <a:ext cx="6191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1276137" y="3392488"/>
          <a:ext cx="641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137" y="3392488"/>
                        <a:ext cx="6413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Newton – Cotes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Ανοικτοί τύποι των </a:t>
            </a:r>
            <a:r>
              <a:rPr lang="en-US" sz="2200" b="1" dirty="0"/>
              <a:t>Newton – Cotes</a:t>
            </a:r>
          </a:p>
          <a:p>
            <a:r>
              <a:rPr lang="el-GR" sz="2200" dirty="0"/>
              <a:t>Για</a:t>
            </a:r>
            <a:r>
              <a:rPr lang="en-US" sz="2200" dirty="0"/>
              <a:t>           </a:t>
            </a:r>
            <a:r>
              <a:rPr lang="el-GR" sz="2200" dirty="0"/>
              <a:t>έχουμε: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l-GR" sz="2200" dirty="0"/>
              <a:t>Για</a:t>
            </a:r>
            <a:r>
              <a:rPr lang="en-US" sz="2200" dirty="0"/>
              <a:t>           </a:t>
            </a:r>
            <a:r>
              <a:rPr lang="el-GR" sz="2200" dirty="0"/>
              <a:t>έχουμε:</a:t>
            </a:r>
          </a:p>
        </p:txBody>
      </p:sp>
      <p:graphicFrame>
        <p:nvGraphicFramePr>
          <p:cNvPr id="232451" name="Object 3"/>
          <p:cNvGraphicFramePr>
            <a:graphicFrameLocks noChangeAspect="1"/>
          </p:cNvGraphicFramePr>
          <p:nvPr/>
        </p:nvGraphicFramePr>
        <p:xfrm>
          <a:off x="1298575" y="1881188"/>
          <a:ext cx="6191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20" imgH="177480" progId="Equation.DSMT4">
                  <p:embed/>
                </p:oleObj>
              </mc:Choice>
              <mc:Fallback>
                <p:oleObj name="Equation" r:id="rId2" imgW="342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881188"/>
                        <a:ext cx="6191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1274763" y="3479447"/>
          <a:ext cx="641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479447"/>
                        <a:ext cx="6413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680240"/>
              </p:ext>
            </p:extLst>
          </p:nvPr>
        </p:nvGraphicFramePr>
        <p:xfrm>
          <a:off x="1379538" y="2406650"/>
          <a:ext cx="63865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43120" imgH="495000" progId="Equation.DSMT4">
                  <p:embed/>
                </p:oleObj>
              </mc:Choice>
              <mc:Fallback>
                <p:oleObj name="Equation" r:id="rId6" imgW="354312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2406650"/>
                        <a:ext cx="63865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93435"/>
              </p:ext>
            </p:extLst>
          </p:nvPr>
        </p:nvGraphicFramePr>
        <p:xfrm>
          <a:off x="749300" y="4013200"/>
          <a:ext cx="764698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41520" imgH="495000" progId="Equation.DSMT4">
                  <p:embed/>
                </p:oleObj>
              </mc:Choice>
              <mc:Fallback>
                <p:oleObj name="Equation" r:id="rId8" imgW="42415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013200"/>
                        <a:ext cx="764698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Έστω ότι θέλουμε να βρούμε μία προσέγγιση για την τιμή του ολοκληρώματος :</a:t>
            </a:r>
          </a:p>
          <a:p>
            <a:endParaRPr lang="el-GR" sz="2200" dirty="0"/>
          </a:p>
          <a:p>
            <a:pPr>
              <a:spcBef>
                <a:spcPts val="3600"/>
              </a:spcBef>
            </a:pPr>
            <a:r>
              <a:rPr lang="el-GR" sz="2200" dirty="0"/>
              <a:t>Υποθέτουμε ότι γνωρίζουμε τις τιμές                    για τα </a:t>
            </a:r>
            <a:r>
              <a:rPr lang="el-GR" sz="2200" dirty="0" err="1"/>
              <a:t>ισαπέχοντα</a:t>
            </a:r>
            <a:r>
              <a:rPr lang="el-GR" sz="2200" dirty="0"/>
              <a:t> σημεία </a:t>
            </a:r>
          </a:p>
          <a:p>
            <a:pPr>
              <a:spcBef>
                <a:spcPts val="2400"/>
              </a:spcBef>
            </a:pPr>
            <a:r>
              <a:rPr lang="el-GR" sz="2200" dirty="0"/>
              <a:t>Συνεπώς, εφαρμόζοντας τον τύπο του τραπεζίου και χρησιμοποιώντας βήμα        μπορούμε να πάρουμε την παρακάτω προσεγγιστική τιμή:</a:t>
            </a:r>
          </a:p>
        </p:txBody>
      </p:sp>
      <p:graphicFrame>
        <p:nvGraphicFramePr>
          <p:cNvPr id="234498" name="Object 2"/>
          <p:cNvGraphicFramePr>
            <a:graphicFrameLocks noChangeAspect="1"/>
          </p:cNvGraphicFramePr>
          <p:nvPr/>
        </p:nvGraphicFramePr>
        <p:xfrm>
          <a:off x="3805238" y="2070093"/>
          <a:ext cx="15335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469800" progId="Equation.DSMT4">
                  <p:embed/>
                </p:oleObj>
              </mc:Choice>
              <mc:Fallback>
                <p:oleObj name="Equation" r:id="rId2" imgW="8506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070093"/>
                        <a:ext cx="15335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499" name="Object 3"/>
          <p:cNvGraphicFramePr>
            <a:graphicFrameLocks noChangeAspect="1"/>
          </p:cNvGraphicFramePr>
          <p:nvPr/>
        </p:nvGraphicFramePr>
        <p:xfrm>
          <a:off x="5125709" y="2935287"/>
          <a:ext cx="1212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53800" progId="Equation.DSMT4">
                  <p:embed/>
                </p:oleObj>
              </mc:Choice>
              <mc:Fallback>
                <p:oleObj name="Equation" r:id="rId4" imgW="6728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709" y="2935287"/>
                        <a:ext cx="1212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0" name="Object 4"/>
          <p:cNvGraphicFramePr>
            <a:graphicFrameLocks noChangeAspect="1"/>
          </p:cNvGraphicFramePr>
          <p:nvPr/>
        </p:nvGraphicFramePr>
        <p:xfrm>
          <a:off x="1760499" y="3289128"/>
          <a:ext cx="541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09600" imgH="253800" progId="Equation.DSMT4">
                  <p:embed/>
                </p:oleObj>
              </mc:Choice>
              <mc:Fallback>
                <p:oleObj name="Equation" r:id="rId6" imgW="30096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499" y="3289128"/>
                        <a:ext cx="5416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3657592" y="4321897"/>
          <a:ext cx="3667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177480" progId="Equation.DSMT4">
                  <p:embed/>
                </p:oleObj>
              </mc:Choice>
              <mc:Fallback>
                <p:oleObj name="Equation" r:id="rId8" imgW="20304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592" y="4321897"/>
                        <a:ext cx="36671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2878138" y="4999038"/>
          <a:ext cx="33877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495000" progId="Equation.DSMT4">
                  <p:embed/>
                </p:oleObj>
              </mc:Choice>
              <mc:Fallback>
                <p:oleObj name="Equation" r:id="rId10" imgW="18795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4999038"/>
                        <a:ext cx="33877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Αν χρησιμοποιήσουμε το βήμα      θα πάρουμε την ακόλουθη προσέγγιση: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200"/>
              </a:spcBef>
              <a:buNone/>
            </a:pPr>
            <a:r>
              <a:rPr lang="el-GR" sz="2200" dirty="0"/>
              <a:t>	η οποία μπορεί να γραφεί ως ακολούθως: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Αν χρησιμοποιήσουμε τον παρακάτω γραμμικό συνδυασμό των προσεγγίσεων                 θα έχουμε:</a:t>
            </a:r>
          </a:p>
          <a:p>
            <a:endParaRPr lang="el-GR" sz="2200" dirty="0"/>
          </a:p>
        </p:txBody>
      </p:sp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4487864" y="1468587"/>
          <a:ext cx="2301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4" y="1468587"/>
                        <a:ext cx="2301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2374900" y="2187558"/>
          <a:ext cx="43942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280" imgH="495000" progId="Equation.DSMT4">
                  <p:embed/>
                </p:oleObj>
              </mc:Choice>
              <mc:Fallback>
                <p:oleObj name="Equation" r:id="rId4" imgW="24382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187558"/>
                        <a:ext cx="43942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4" name="Object 4"/>
          <p:cNvGraphicFramePr>
            <a:graphicFrameLocks noChangeAspect="1"/>
          </p:cNvGraphicFramePr>
          <p:nvPr/>
        </p:nvGraphicFramePr>
        <p:xfrm>
          <a:off x="2513013" y="3538539"/>
          <a:ext cx="41179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0" imgH="495000" progId="Equation.DSMT4">
                  <p:embed/>
                </p:oleObj>
              </mc:Choice>
              <mc:Fallback>
                <p:oleObj name="Equation" r:id="rId6" imgW="22860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538539"/>
                        <a:ext cx="411797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2592374" y="4783338"/>
          <a:ext cx="9572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74" y="4783338"/>
                        <a:ext cx="9572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6" name="Object 6"/>
          <p:cNvGraphicFramePr>
            <a:graphicFrameLocks noChangeAspect="1"/>
          </p:cNvGraphicFramePr>
          <p:nvPr/>
        </p:nvGraphicFramePr>
        <p:xfrm>
          <a:off x="2283619" y="5338763"/>
          <a:ext cx="45767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9800" imgH="419040" progId="Equation.DSMT4">
                  <p:embed/>
                </p:oleObj>
              </mc:Choice>
              <mc:Fallback>
                <p:oleObj name="Equation" r:id="rId10" imgW="253980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19" y="5338763"/>
                        <a:ext cx="45767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Από την τελευταία σχέση μπορούμε να πάρουμε ότι: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Το σφάλμα αποκοπής του κανόνα του τραπεζίου:</a:t>
            </a:r>
          </a:p>
          <a:p>
            <a:pPr>
              <a:spcBef>
                <a:spcPts val="1200"/>
              </a:spcBef>
            </a:pPr>
            <a:endParaRPr lang="el-GR" sz="2200" dirty="0"/>
          </a:p>
          <a:p>
            <a:pPr>
              <a:spcBef>
                <a:spcPts val="3600"/>
              </a:spcBef>
              <a:buNone/>
            </a:pPr>
            <a:r>
              <a:rPr lang="el-GR" sz="2200" dirty="0"/>
              <a:t>	είναι περίπου ανάλογο του     , ενώ το σφάλμα αποκοπής του τύπου του </a:t>
            </a:r>
            <a:r>
              <a:rPr lang="en-US" sz="2200" dirty="0"/>
              <a:t>Simpson:</a:t>
            </a:r>
          </a:p>
          <a:p>
            <a:pPr>
              <a:spcBef>
                <a:spcPts val="1200"/>
              </a:spcBef>
              <a:buNone/>
            </a:pPr>
            <a:r>
              <a:rPr lang="el-GR" sz="2200" dirty="0"/>
              <a:t>	</a:t>
            </a:r>
          </a:p>
          <a:p>
            <a:pPr>
              <a:spcBef>
                <a:spcPts val="3000"/>
              </a:spcBef>
              <a:buNone/>
            </a:pPr>
            <a:r>
              <a:rPr lang="el-GR" sz="2200" dirty="0"/>
              <a:t>	είναι περίπου ανάλογο του </a:t>
            </a:r>
          </a:p>
        </p:txBody>
      </p:sp>
      <p:graphicFrame>
        <p:nvGraphicFramePr>
          <p:cNvPr id="236546" name="Object 2"/>
          <p:cNvGraphicFramePr>
            <a:graphicFrameLocks noChangeAspect="1"/>
          </p:cNvGraphicFramePr>
          <p:nvPr/>
        </p:nvGraphicFramePr>
        <p:xfrm>
          <a:off x="2605088" y="1989128"/>
          <a:ext cx="39338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120" imgH="393480" progId="Equation.DSMT4">
                  <p:embed/>
                </p:oleObj>
              </mc:Choice>
              <mc:Fallback>
                <p:oleObj name="Equation" r:id="rId2" imgW="21841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989128"/>
                        <a:ext cx="3933825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2730500" y="3378200"/>
          <a:ext cx="3683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393480" progId="Equation.DSMT4">
                  <p:embed/>
                </p:oleObj>
              </mc:Choice>
              <mc:Fallback>
                <p:oleObj name="Equation" r:id="rId4" imgW="20444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3378200"/>
                        <a:ext cx="36830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2770188" y="4926033"/>
          <a:ext cx="36036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393480" progId="Equation.DSMT4">
                  <p:embed/>
                </p:oleObj>
              </mc:Choice>
              <mc:Fallback>
                <p:oleObj name="Equation" r:id="rId6" imgW="20444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4926033"/>
                        <a:ext cx="36036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/>
        </p:nvGraphicFramePr>
        <p:xfrm>
          <a:off x="4032247" y="4159260"/>
          <a:ext cx="320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47" y="4159260"/>
                        <a:ext cx="3206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4046712" y="5691224"/>
          <a:ext cx="3905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03040" progId="Equation.DSMT4">
                  <p:embed/>
                </p:oleObj>
              </mc:Choice>
              <mc:Fallback>
                <p:oleObj name="Equation" r:id="rId10" imgW="21564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712" y="5691224"/>
                        <a:ext cx="3905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Έτσι, χρησιμοποιώντας ένα γραμμικό συνδυασμό δύο προσεγγίσεων με τάξη ακρίβειας               μπορούμε να βρούμε μία προσέγγιση του ολοκληρώματος με τάξη ακρίβειας 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Αφού χρησιμοποιήσαμε έναν τύπο του οποίου το σφάλμα αποκοπής είναι ανάλογο του        τότε οι προσεγγιστικές τιμές 	   θα έχουν σφάλματα:</a:t>
            </a:r>
          </a:p>
          <a:p>
            <a:endParaRPr lang="el-GR" sz="2200" dirty="0"/>
          </a:p>
          <a:p>
            <a:pPr>
              <a:spcBef>
                <a:spcPts val="1200"/>
              </a:spcBef>
              <a:buNone/>
            </a:pPr>
            <a:r>
              <a:rPr lang="el-GR" sz="2200" dirty="0"/>
              <a:t>	για κάποια σταθερά 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Από τα παραπάνω προκύπτει:</a:t>
            </a:r>
          </a:p>
          <a:p>
            <a:endParaRPr lang="el-GR" sz="2200" dirty="0"/>
          </a:p>
        </p:txBody>
      </p:sp>
      <p:graphicFrame>
        <p:nvGraphicFramePr>
          <p:cNvPr id="237569" name="Object 1"/>
          <p:cNvGraphicFramePr>
            <a:graphicFrameLocks noChangeAspect="1"/>
          </p:cNvGraphicFramePr>
          <p:nvPr/>
        </p:nvGraphicFramePr>
        <p:xfrm>
          <a:off x="4718052" y="1744110"/>
          <a:ext cx="8921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279360" progId="Equation.DSMT4">
                  <p:embed/>
                </p:oleObj>
              </mc:Choice>
              <mc:Fallback>
                <p:oleObj name="Equation" r:id="rId2" imgW="495000" imgH="2793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2" y="1744110"/>
                        <a:ext cx="89217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0" name="Object 2"/>
          <p:cNvGraphicFramePr>
            <a:graphicFrameLocks noChangeAspect="1"/>
          </p:cNvGraphicFramePr>
          <p:nvPr/>
        </p:nvGraphicFramePr>
        <p:xfrm>
          <a:off x="6804067" y="2075373"/>
          <a:ext cx="8715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279360" progId="Equation.DSMT4">
                  <p:embed/>
                </p:oleObj>
              </mc:Choice>
              <mc:Fallback>
                <p:oleObj name="Equation" r:id="rId4" imgW="4824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67" y="2075373"/>
                        <a:ext cx="8715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1" name="Object 3"/>
          <p:cNvGraphicFramePr>
            <a:graphicFrameLocks noChangeAspect="1"/>
          </p:cNvGraphicFramePr>
          <p:nvPr/>
        </p:nvGraphicFramePr>
        <p:xfrm>
          <a:off x="4233863" y="2997377"/>
          <a:ext cx="4111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15640" progId="Equation.DSMT4">
                  <p:embed/>
                </p:oleObj>
              </mc:Choice>
              <mc:Fallback>
                <p:oleObj name="Equation" r:id="rId6" imgW="22860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2997377"/>
                        <a:ext cx="41116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875544" y="3346454"/>
          <a:ext cx="730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28600" progId="Equation.DSMT4">
                  <p:embed/>
                </p:oleObj>
              </mc:Choice>
              <mc:Fallback>
                <p:oleObj name="Equation" r:id="rId8" imgW="4060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44" y="3346454"/>
                        <a:ext cx="7302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3218656" y="3794130"/>
          <a:ext cx="27066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41200" progId="Equation.DSMT4">
                  <p:embed/>
                </p:oleObj>
              </mc:Choice>
              <mc:Fallback>
                <p:oleObj name="Equation" r:id="rId10" imgW="14983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656" y="3794130"/>
                        <a:ext cx="27066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3260710" y="4327890"/>
          <a:ext cx="252413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139680" progId="Equation.DSMT4">
                  <p:embed/>
                </p:oleObj>
              </mc:Choice>
              <mc:Fallback>
                <p:oleObj name="Equation" r:id="rId12" imgW="139680" imgH="139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10" y="4327890"/>
                        <a:ext cx="252413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4079875" y="5218137"/>
          <a:ext cx="9842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393480" progId="Equation.DSMT4">
                  <p:embed/>
                </p:oleObj>
              </mc:Choice>
              <mc:Fallback>
                <p:oleObj name="Equation" r:id="rId14" imgW="5457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5218137"/>
                        <a:ext cx="9842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856230"/>
          </a:xfrm>
        </p:spPr>
        <p:txBody>
          <a:bodyPr>
            <a:normAutofit/>
          </a:bodyPr>
          <a:lstStyle/>
          <a:p>
            <a:r>
              <a:rPr lang="el-GR" sz="2000" dirty="0"/>
              <a:t>Θεωρώντας ότι η τιμή του ολοκληρώματος      δίνεται από την προσεγγιστική τιμή συν το αντίστοιχο σφάλμα μπορούμε να σχηματίσουμε το παρακάτω σύστημα εξισώσεων:</a:t>
            </a:r>
          </a:p>
          <a:p>
            <a:endParaRPr lang="el-GR" sz="2000" dirty="0"/>
          </a:p>
          <a:p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2000" dirty="0"/>
              <a:t>Αφαιρώντας κατά μέλη τις δύο παραπάνω εξισώσεις προκύπτει:</a:t>
            </a:r>
          </a:p>
          <a:p>
            <a:pPr>
              <a:spcBef>
                <a:spcPts val="5400"/>
              </a:spcBef>
            </a:pPr>
            <a:r>
              <a:rPr lang="el-GR" sz="2000" dirty="0"/>
              <a:t>Αντικαθιστώντας το      στη Σχέση (5) του παραπάνω συστήματος έχουμε ότι:</a:t>
            </a:r>
          </a:p>
          <a:p>
            <a:pPr>
              <a:spcBef>
                <a:spcPts val="5400"/>
              </a:spcBef>
              <a:buNone/>
            </a:pPr>
            <a:r>
              <a:rPr lang="el-GR" sz="2000" dirty="0"/>
              <a:t>	που εκφράζει το γραμμικό συνδυασμό που χρησιμοποιήσαμε. </a:t>
            </a:r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5422914" y="1479876"/>
          <a:ext cx="2079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64880" progId="Equation.DSMT4">
                  <p:embed/>
                </p:oleObj>
              </mc:Choice>
              <mc:Fallback>
                <p:oleObj name="Equation" r:id="rId2" imgW="126720" imgH="164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14" y="1479876"/>
                        <a:ext cx="207963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3802857" y="2487611"/>
          <a:ext cx="15382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507960" progId="Equation.DSMT4">
                  <p:embed/>
                </p:oleObj>
              </mc:Choice>
              <mc:Fallback>
                <p:oleObj name="Equation" r:id="rId4" imgW="93960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857" y="2487611"/>
                        <a:ext cx="15382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2251075" y="3684591"/>
          <a:ext cx="4641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9160" imgH="393480" progId="Equation.DSMT4">
                  <p:embed/>
                </p:oleObj>
              </mc:Choice>
              <mc:Fallback>
                <p:oleObj name="Equation" r:id="rId6" imgW="281916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3684591"/>
                        <a:ext cx="46418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2987657" y="4311309"/>
          <a:ext cx="269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57" y="4311309"/>
                        <a:ext cx="2698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3097213" y="4889520"/>
          <a:ext cx="29495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03240" imgH="393480" progId="Equation.DSMT4">
                  <p:embed/>
                </p:oleObj>
              </mc:Choice>
              <mc:Fallback>
                <p:oleObj name="Equation" r:id="rId10" imgW="18032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4889520"/>
                        <a:ext cx="294957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Παρατηρούμε ότι η σύγκριση των δύο αποτελεσμάτων                  δίνει μία εκτίμηση του υπόλοιπου σφάλματος που μπορεί να χρησιμοποιηθεί ως διόρθωση στην προσεγγιστική τιμή</a:t>
            </a:r>
          </a:p>
          <a:p>
            <a:pPr>
              <a:spcBef>
                <a:spcPts val="2400"/>
              </a:spcBef>
            </a:pPr>
            <a:r>
              <a:rPr lang="el-GR" sz="2200" dirty="0"/>
              <a:t>Επομένως, αν ο τύπος που χρησιμοποιούμε έχει σφάλμα ανάλογο του                         τότε ισχύει ότι: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3000"/>
              </a:spcBef>
              <a:buNone/>
            </a:pPr>
            <a:r>
              <a:rPr lang="el-GR" sz="2200" dirty="0"/>
              <a:t>	όπου ο παραπάνω τύπος δίνει μία νέα τιμή για το ολοκλήρωμα       με σφάλμα ανάλογο του   </a:t>
            </a:r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7237449" y="1452006"/>
          <a:ext cx="730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080" imgH="228600" progId="Equation.DSMT4">
                  <p:embed/>
                </p:oleObj>
              </mc:Choice>
              <mc:Fallback>
                <p:oleObj name="Equation" r:id="rId2" imgW="406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49" y="1452006"/>
                        <a:ext cx="7302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7200936" y="2134464"/>
          <a:ext cx="3635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28600" progId="Equation.DSMT4">
                  <p:embed/>
                </p:oleObj>
              </mc:Choice>
              <mc:Fallback>
                <p:oleObj name="Equation" r:id="rId4" imgW="2030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36" y="2134464"/>
                        <a:ext cx="3635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1373164" y="3079574"/>
          <a:ext cx="14827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228600" progId="Equation.DSMT4">
                  <p:embed/>
                </p:oleObj>
              </mc:Choice>
              <mc:Fallback>
                <p:oleObj name="Equation" r:id="rId6" imgW="825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64" y="3079574"/>
                        <a:ext cx="14827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2865438" y="3659188"/>
          <a:ext cx="34147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92160" imgH="419040" progId="Equation.DSMT4">
                  <p:embed/>
                </p:oleObj>
              </mc:Choice>
              <mc:Fallback>
                <p:oleObj name="Equation" r:id="rId8" imgW="18921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3659188"/>
                        <a:ext cx="34147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8175677" y="4647515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64880" progId="Equation.DSMT4">
                  <p:embed/>
                </p:oleObj>
              </mc:Choice>
              <mc:Fallback>
                <p:oleObj name="Equation" r:id="rId10" imgW="126720" imgH="164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77" y="4647515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3732201" y="4939968"/>
          <a:ext cx="712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03040" progId="Equation.DSMT4">
                  <p:embed/>
                </p:oleObj>
              </mc:Choice>
              <mc:Fallback>
                <p:oleObj name="Equation" r:id="rId12" imgW="39348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01" y="4939968"/>
                        <a:ext cx="71278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Η διαδικασία αυτή είναι γνωστή ως </a:t>
            </a:r>
            <a:r>
              <a:rPr lang="el-GR" sz="2200" b="1" dirty="0"/>
              <a:t>διαδικασία του </a:t>
            </a:r>
            <a:r>
              <a:rPr lang="en-US" sz="2200" b="1" dirty="0"/>
              <a:t>Richardson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Με βάση τη διαδικασία του </a:t>
            </a:r>
            <a:r>
              <a:rPr lang="en-US" sz="2200" dirty="0"/>
              <a:t>Richardson </a:t>
            </a:r>
            <a:r>
              <a:rPr lang="el-GR" sz="2200" dirty="0"/>
              <a:t>μπορούμε να δώσουμε μία επαναληπτική μέθοδο για την κατασκευή διαφόρων ακολουθιών οι οποίες συγκλίνουν στην τιμή του ολοκληρώματος.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Η μέθοδος αυτή είναι γνωστή ως </a:t>
            </a:r>
            <a:r>
              <a:rPr lang="el-GR" sz="2200" b="1" dirty="0"/>
              <a:t>μέθοδος του</a:t>
            </a:r>
            <a:r>
              <a:rPr lang="en-US" sz="2200" b="1" dirty="0"/>
              <a:t> Romberg</a:t>
            </a:r>
            <a:r>
              <a:rPr lang="en-US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Η ολοκλήρωση κατά </a:t>
            </a:r>
            <a:r>
              <a:rPr lang="en-US" sz="2200" dirty="0"/>
              <a:t>Romberg </a:t>
            </a:r>
            <a:r>
              <a:rPr lang="el-GR" sz="2200" dirty="0"/>
              <a:t>συνίσταται στην επαναληπτική εφαρμογή της διαδικασίας του </a:t>
            </a:r>
            <a:r>
              <a:rPr lang="en-US" sz="2200" dirty="0"/>
              <a:t>Richardson, </a:t>
            </a:r>
            <a:r>
              <a:rPr lang="el-GR" sz="2200" dirty="0"/>
              <a:t>στους γενικευμένους κανόνες των </a:t>
            </a:r>
            <a:r>
              <a:rPr lang="en-US" sz="2200" dirty="0"/>
              <a:t>Newton-Cotes </a:t>
            </a:r>
            <a:r>
              <a:rPr lang="el-GR" sz="2200" dirty="0"/>
              <a:t>και συνήθως στο γενικευμένο κανόνα του τραπεζίου.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Η επαναληπτική αυτή εφαρμογή συντελεί στη συνεχή μείωση του σφάλματος εφαρμόζοντας τον τύπο (7). </a:t>
            </a:r>
            <a:r>
              <a:rPr lang="en-US" sz="2200" dirty="0"/>
              <a:t>  </a:t>
            </a:r>
            <a:endParaRPr lang="el-GR" sz="2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856230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Έστω ότι εφαρμόζοντας τον κανόνα του τραπεζίου με συνεχή υποδιπλασιασμό του βήματος      παίρνουμε τις τιμές:</a:t>
            </a:r>
          </a:p>
          <a:p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2000" dirty="0"/>
              <a:t>Το σφάλμα σε αυτή την περίπτωση είναι ανάλογο του </a:t>
            </a:r>
          </a:p>
          <a:p>
            <a:pPr>
              <a:spcBef>
                <a:spcPts val="1800"/>
              </a:spcBef>
            </a:pPr>
            <a:r>
              <a:rPr lang="el-GR" sz="2000" dirty="0"/>
              <a:t>Επομένως, με εφαρμογή του τύπου (7) με             σε κάθε ζεύγος διαδοχικών τιμών                                       παίρνουμε τις τιμές:</a:t>
            </a:r>
          </a:p>
          <a:p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2000" dirty="0"/>
              <a:t>Επειδή, όμως, το σφάλμα είναι ανάλογο του        μπορούμε να εφαρμόσουμε τον τύπο (7) με             σε κάθε ζεύγος διαδοχικών τιμών   		           και να πάρουμε τις τιμές:</a:t>
            </a:r>
          </a:p>
          <a:p>
            <a:pPr>
              <a:spcBef>
                <a:spcPts val="1200"/>
              </a:spcBef>
            </a:pPr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2000" dirty="0"/>
              <a:t>Οι επαναλήψεις συνεχίζονται μέχρι να βρούμε την τιμή του ολοκληρώματος με την επιθυμητή ακρίβεια.</a:t>
            </a:r>
          </a:p>
        </p:txBody>
      </p:sp>
      <p:graphicFrame>
        <p:nvGraphicFramePr>
          <p:cNvPr id="241666" name="Object 2"/>
          <p:cNvGraphicFramePr>
            <a:graphicFrameLocks noChangeAspect="1"/>
          </p:cNvGraphicFramePr>
          <p:nvPr/>
        </p:nvGraphicFramePr>
        <p:xfrm>
          <a:off x="4091161" y="1724178"/>
          <a:ext cx="2079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161" y="1724178"/>
                        <a:ext cx="2079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7" name="Object 3"/>
          <p:cNvGraphicFramePr>
            <a:graphicFrameLocks noChangeAspect="1"/>
          </p:cNvGraphicFramePr>
          <p:nvPr/>
        </p:nvGraphicFramePr>
        <p:xfrm>
          <a:off x="3590925" y="2078019"/>
          <a:ext cx="19621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241200" progId="Equation.DSMT4">
                  <p:embed/>
                </p:oleObj>
              </mc:Choice>
              <mc:Fallback>
                <p:oleObj name="Equation" r:id="rId4" imgW="119376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25" y="2078019"/>
                        <a:ext cx="19621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6519894" y="2502240"/>
          <a:ext cx="3524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03040" progId="Equation.DSMT4">
                  <p:embed/>
                </p:oleObj>
              </mc:Choice>
              <mc:Fallback>
                <p:oleObj name="Equation" r:id="rId6" imgW="21564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94" y="2502240"/>
                        <a:ext cx="35242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279682" y="3047293"/>
          <a:ext cx="644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9682" y="3047293"/>
                        <a:ext cx="6445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798238" y="3277839"/>
          <a:ext cx="21415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279360" progId="Equation.DSMT4">
                  <p:embed/>
                </p:oleObj>
              </mc:Choice>
              <mc:Fallback>
                <p:oleObj name="Equation" r:id="rId10" imgW="130788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238" y="3277839"/>
                        <a:ext cx="21415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632994" y="3757617"/>
          <a:ext cx="18780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241200" progId="Equation.DSMT4">
                  <p:embed/>
                </p:oleObj>
              </mc:Choice>
              <mc:Fallback>
                <p:oleObj name="Equation" r:id="rId12" imgW="114300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994" y="3757617"/>
                        <a:ext cx="18780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5530686" y="4128573"/>
          <a:ext cx="3746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215640" progId="Equation.DSMT4">
                  <p:embed/>
                </p:oleObj>
              </mc:Choice>
              <mc:Fallback>
                <p:oleObj name="Equation" r:id="rId14" imgW="228600" imgH="215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686" y="4128573"/>
                        <a:ext cx="3746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4060818" y="4451364"/>
          <a:ext cx="644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18" y="4451364"/>
                        <a:ext cx="6445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845028" y="4670442"/>
          <a:ext cx="2119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5280" imgH="279360" progId="Equation.DSMT4">
                  <p:embed/>
                </p:oleObj>
              </mc:Choice>
              <mc:Fallback>
                <p:oleObj name="Equation" r:id="rId18" imgW="129528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028" y="4670442"/>
                        <a:ext cx="21193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3593306" y="5151467"/>
          <a:ext cx="19573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760" imgH="241200" progId="Equation.DSMT4">
                  <p:embed/>
                </p:oleObj>
              </mc:Choice>
              <mc:Fallback>
                <p:oleObj name="Equation" r:id="rId20" imgW="119376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306" y="5151467"/>
                        <a:ext cx="195738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Η συνάρτηση</a:t>
            </a:r>
            <a:r>
              <a:rPr lang="en-US" sz="2200" dirty="0"/>
              <a:t>            </a:t>
            </a:r>
            <a:r>
              <a:rPr lang="el-GR" sz="2200" dirty="0"/>
              <a:t>είναι </a:t>
            </a:r>
            <a:r>
              <a:rPr lang="el-GR" sz="2200" b="1" dirty="0"/>
              <a:t>ολοκληρώσιμη</a:t>
            </a:r>
            <a:r>
              <a:rPr lang="el-GR" sz="2200" dirty="0"/>
              <a:t> στο διάστημα </a:t>
            </a:r>
            <a:r>
              <a:rPr lang="en-US" sz="2200" dirty="0"/>
              <a:t>           </a:t>
            </a:r>
            <a:r>
              <a:rPr lang="el-GR" sz="2200" dirty="0"/>
              <a:t>αν:</a:t>
            </a:r>
            <a:endParaRPr lang="en-US" sz="2200" dirty="0"/>
          </a:p>
          <a:p>
            <a:endParaRPr lang="en-US" sz="2200" dirty="0"/>
          </a:p>
          <a:p>
            <a:pPr>
              <a:buNone/>
            </a:pPr>
            <a:endParaRPr lang="en-US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Το παραπάνω όριο ονομάζεται </a:t>
            </a:r>
            <a:r>
              <a:rPr lang="el-GR" sz="2200" b="1" dirty="0"/>
              <a:t>ορισμένο ολοκλήρωμα </a:t>
            </a:r>
            <a:r>
              <a:rPr lang="el-GR" sz="2200" dirty="0"/>
              <a:t>της συνάρτησης</a:t>
            </a:r>
            <a:r>
              <a:rPr lang="en-US" sz="2200" dirty="0"/>
              <a:t>            </a:t>
            </a:r>
            <a:r>
              <a:rPr lang="el-GR" sz="2200" dirty="0"/>
              <a:t>μεταξύ των</a:t>
            </a:r>
            <a:r>
              <a:rPr lang="en-US" sz="2200" dirty="0"/>
              <a:t> 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Η συνάρτηση</a:t>
            </a:r>
            <a:r>
              <a:rPr lang="en-US" sz="2200" dirty="0"/>
              <a:t>           </a:t>
            </a:r>
            <a:r>
              <a:rPr lang="el-GR" sz="2200" dirty="0"/>
              <a:t>λέγεται </a:t>
            </a:r>
            <a:r>
              <a:rPr lang="el-GR" sz="2200" b="1" dirty="0"/>
              <a:t>υπό ολοκλήρωση συνάρτηση</a:t>
            </a:r>
            <a:r>
              <a:rPr lang="el-GR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Τα</a:t>
            </a:r>
            <a:r>
              <a:rPr lang="en-US" sz="2200" dirty="0"/>
              <a:t>                </a:t>
            </a:r>
            <a:r>
              <a:rPr lang="el-GR" sz="2200" dirty="0"/>
              <a:t>ονομάζονται, αντίστοιχα, </a:t>
            </a:r>
            <a:r>
              <a:rPr lang="el-GR" sz="2200" b="1" dirty="0"/>
              <a:t>κάτω και πάνω όρια της ολοκλήρωσης</a:t>
            </a:r>
            <a:r>
              <a:rPr lang="el-GR" sz="2200" dirty="0"/>
              <a:t>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Η διαδικασία με την οποία παίρνουμε το παραπάνω όριο ονομάζεται </a:t>
            </a:r>
            <a:r>
              <a:rPr lang="el-GR" sz="2200" b="1" dirty="0"/>
              <a:t>ολοκλήρωση κατά </a:t>
            </a:r>
            <a:r>
              <a:rPr lang="en-US" sz="2200" b="1" dirty="0"/>
              <a:t>Riemann</a:t>
            </a:r>
            <a:r>
              <a:rPr lang="en-US" sz="2200" dirty="0"/>
              <a:t>.</a:t>
            </a:r>
            <a:endParaRPr lang="el-GR" sz="2200" dirty="0"/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2454246" y="1432074"/>
          <a:ext cx="6619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53800" progId="Equation.DSMT4">
                  <p:embed/>
                </p:oleObj>
              </mc:Choice>
              <mc:Fallback>
                <p:oleObj name="Equation" r:id="rId2" imgW="3682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46" y="1432074"/>
                        <a:ext cx="6619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5" name="Object 3"/>
          <p:cNvGraphicFramePr>
            <a:graphicFrameLocks noChangeAspect="1"/>
          </p:cNvGraphicFramePr>
          <p:nvPr/>
        </p:nvGraphicFramePr>
        <p:xfrm>
          <a:off x="7235165" y="1420785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53800" progId="Equation.DSMT4">
                  <p:embed/>
                </p:oleObj>
              </mc:Choice>
              <mc:Fallback>
                <p:oleObj name="Equation" r:id="rId4" imgW="3808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165" y="1420785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1977231" y="1962141"/>
          <a:ext cx="5189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82880" imgH="469800" progId="Equation.DSMT4">
                  <p:embed/>
                </p:oleObj>
              </mc:Choice>
              <mc:Fallback>
                <p:oleObj name="Equation" r:id="rId6" imgW="28828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231" y="1962141"/>
                        <a:ext cx="5189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2331311" y="3134250"/>
          <a:ext cx="6619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53800" progId="Equation.DSMT4">
                  <p:embed/>
                </p:oleObj>
              </mc:Choice>
              <mc:Fallback>
                <p:oleObj name="Equation" r:id="rId8" imgW="3682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311" y="3134250"/>
                        <a:ext cx="6619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4389435" y="3181351"/>
          <a:ext cx="9144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5" y="3181351"/>
                        <a:ext cx="9144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9"/>
          <p:cNvGraphicFramePr>
            <a:graphicFrameLocks noChangeAspect="1"/>
          </p:cNvGraphicFramePr>
          <p:nvPr/>
        </p:nvGraphicFramePr>
        <p:xfrm>
          <a:off x="2426915" y="3617562"/>
          <a:ext cx="6619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253800" progId="Equation.DSMT4">
                  <p:embed/>
                </p:oleObj>
              </mc:Choice>
              <mc:Fallback>
                <p:oleObj name="Equation" r:id="rId11" imgW="3682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915" y="3617562"/>
                        <a:ext cx="6619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10"/>
          <p:cNvGraphicFramePr>
            <a:graphicFrameLocks noChangeAspect="1"/>
          </p:cNvGraphicFramePr>
          <p:nvPr/>
        </p:nvGraphicFramePr>
        <p:xfrm>
          <a:off x="1279492" y="4145316"/>
          <a:ext cx="8461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800" imgH="177480" progId="Equation.DSMT4">
                  <p:embed/>
                </p:oleObj>
              </mc:Choice>
              <mc:Fallback>
                <p:oleObj name="Equation" r:id="rId12" imgW="469800" imgH="177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492" y="4145316"/>
                        <a:ext cx="8461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Ολοκλήρωση κατά </a:t>
            </a:r>
            <a:r>
              <a:rPr lang="en-US" dirty="0"/>
              <a:t>Romberg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Η συστηματική εύρεση των διαδοχικών επαναλήψεων γίνεται με τη βοήθεια του παρακάτω πίνακα του </a:t>
            </a:r>
            <a:r>
              <a:rPr lang="en-US" sz="2200" dirty="0"/>
              <a:t>Romberg:</a:t>
            </a:r>
            <a:endParaRPr lang="el-GR" sz="2200" dirty="0"/>
          </a:p>
          <a:p>
            <a:endParaRPr lang="el-GR" sz="2200" dirty="0"/>
          </a:p>
        </p:txBody>
      </p:sp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2651919" y="2443149"/>
          <a:ext cx="384016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1904760" progId="Equation.DSMT4">
                  <p:embed/>
                </p:oleObj>
              </mc:Choice>
              <mc:Fallback>
                <p:oleObj name="Equation" r:id="rId2" imgW="2133360" imgH="1904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919" y="2443149"/>
                        <a:ext cx="384016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</a:t>
            </a:r>
            <a:r>
              <a:rPr lang="el-GR" dirty="0" err="1"/>
              <a:t>προσδιοριστέων</a:t>
            </a:r>
            <a:r>
              <a:rPr lang="el-GR" dirty="0"/>
              <a:t> συντελεστών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Η έκφραση του τύπου αριθμητικής ολοκλήρωσης μπορεί να προκαθοριστεί με έναν επιθυμητό γραμμικό συνδυασμό των τιμών της συνάρτησης ή και των παραγώγων της.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Αν υποθέσουμε ότι έχουμε              συντελεστές που πρέπει να προσδιοριστούν, τότε σύμφωνα με τη </a:t>
            </a:r>
            <a:r>
              <a:rPr lang="el-GR" sz="2200" b="1" dirty="0"/>
              <a:t>μέθοδο των </a:t>
            </a:r>
            <a:r>
              <a:rPr lang="el-GR" sz="2200" b="1" dirty="0" err="1"/>
              <a:t>προσδιοριστέων</a:t>
            </a:r>
            <a:r>
              <a:rPr lang="el-GR" sz="2200" b="1" dirty="0"/>
              <a:t> συντελεστών </a:t>
            </a:r>
            <a:r>
              <a:rPr lang="el-GR" sz="2200" dirty="0"/>
              <a:t>πρέπει ο ζητούμενος τύπος να είναι ακριβής για όλα τα παρακάτω στοιχειώδη πολυώνυμα:</a:t>
            </a:r>
          </a:p>
          <a:p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Ο ζητούμενος τύπος, λόγω γραμμικότητας, θα είναι ακριβής όταν εφαρμοστεί σε οποιοδήποτε πολυώνυμο βαθμού μικρότερου ή ίσου με</a:t>
            </a:r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4035781" y="2663115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781" y="2663115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2636811" y="4195773"/>
          <a:ext cx="3930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253800" progId="Equation.DSMT4">
                  <p:embed/>
                </p:oleObj>
              </mc:Choice>
              <mc:Fallback>
                <p:oleObj name="Equation" r:id="rId4" imgW="21841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4195773"/>
                        <a:ext cx="3930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1816066" y="5478494"/>
          <a:ext cx="2730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39680" progId="Equation.DSMT4">
                  <p:embed/>
                </p:oleObj>
              </mc:Choice>
              <mc:Fallback>
                <p:oleObj name="Equation" r:id="rId6" imgW="15228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066" y="5478494"/>
                        <a:ext cx="27305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</a:t>
            </a:r>
            <a:r>
              <a:rPr lang="el-GR" dirty="0" err="1"/>
              <a:t>προσδιοριστέων</a:t>
            </a:r>
            <a:r>
              <a:rPr lang="el-GR" dirty="0"/>
              <a:t> συντελεστών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Η λύση του συστήματος (1) μας παρέχει τους ζητούμενους συντελεστές του γραμμικού συνδυασμού.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Αν το σχηματιζόμενο σύστημα δεν έχει μία ή πεπερασμένου πλήθους λύσεις αλλά έχει άπειρες λύσεις, τότε επεκτείνουμε το σύστημα κατάλληλα, απαιτώντας ο ζητούμενος τύπος να είναι ακριβής και για τα επόμενα στοιχειώδη πολυώνυμα                    </a:t>
            </a:r>
            <a:r>
              <a:rPr lang="el-GR" sz="2200" dirty="0" err="1"/>
              <a:t>κ.ο.κ</a:t>
            </a:r>
            <a:r>
              <a:rPr lang="el-GR" sz="2200" dirty="0"/>
              <a:t>. </a:t>
            </a:r>
          </a:p>
        </p:txBody>
      </p:sp>
      <p:graphicFrame>
        <p:nvGraphicFramePr>
          <p:cNvPr id="244742" name="Object 6"/>
          <p:cNvGraphicFramePr>
            <a:graphicFrameLocks noChangeAspect="1"/>
          </p:cNvGraphicFramePr>
          <p:nvPr/>
        </p:nvGraphicFramePr>
        <p:xfrm>
          <a:off x="7664503" y="1429428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4503" y="1429428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3" name="Object 7"/>
          <p:cNvGraphicFramePr>
            <a:graphicFrameLocks noChangeAspect="1"/>
          </p:cNvGraphicFramePr>
          <p:nvPr/>
        </p:nvGraphicFramePr>
        <p:xfrm>
          <a:off x="6916784" y="3328104"/>
          <a:ext cx="10509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15640" progId="Equation.DSMT4">
                  <p:embed/>
                </p:oleObj>
              </mc:Choice>
              <mc:Fallback>
                <p:oleObj name="Equation" r:id="rId4" imgW="58392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84" y="3328104"/>
                        <a:ext cx="10509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Ολοκλήρωση για μη-</a:t>
            </a:r>
            <a:r>
              <a:rPr lang="el-GR" dirty="0" err="1"/>
              <a:t>ισαπέχοντα </a:t>
            </a:r>
            <a:r>
              <a:rPr lang="el-GR" dirty="0"/>
              <a:t>σημεία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000" dirty="0"/>
              <a:t>Έστω ότι θέλουμε να υπολογίσουμε το ολοκλήρωμα </a:t>
            </a:r>
          </a:p>
          <a:p>
            <a:endParaRPr lang="el-GR" sz="2000" dirty="0"/>
          </a:p>
          <a:p>
            <a:pPr>
              <a:spcBef>
                <a:spcPts val="2400"/>
              </a:spcBef>
              <a:buNone/>
            </a:pPr>
            <a:r>
              <a:rPr lang="el-GR" sz="2000" dirty="0"/>
              <a:t>	όπου τα                είναι γνωστοί πεπερασμένοι πραγματικοί αριθμοί τέτοιοι ώστε            και ότι η συνάρτηση           δίνεται με την αναλυτική έκφρασή της ή ότι δίνονται οι τιμές της σε ένα πεπερασμένο πλήθος σημείων του διαστήματος ολοκλήρωσης.</a:t>
            </a:r>
          </a:p>
          <a:p>
            <a:pPr>
              <a:spcBef>
                <a:spcPts val="1200"/>
              </a:spcBef>
            </a:pPr>
            <a:r>
              <a:rPr lang="el-GR" sz="2000" dirty="0"/>
              <a:t>Είναι χρήσιμο να αναφερόμαστε πάντα στο ίδιο διάστημα ολοκλήρωσης              	   και όχι στο οποιοδήποτε διάστημα</a:t>
            </a:r>
          </a:p>
          <a:p>
            <a:pPr>
              <a:spcBef>
                <a:spcPts val="1200"/>
              </a:spcBef>
            </a:pPr>
            <a:r>
              <a:rPr lang="el-GR" sz="2000" dirty="0"/>
              <a:t>Συνεπώς, αν χρησιμοποιήσουμε το γραμμικό μετασχηματισμό 	           και απαιτήσουμε να ισχύει                                                                   θα έχουμε ότι:</a:t>
            </a: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3897313" y="1866886"/>
          <a:ext cx="1349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330120" progId="Equation.DSMT4">
                  <p:embed/>
                </p:oleObj>
              </mc:Choice>
              <mc:Fallback>
                <p:oleObj name="Equation" r:id="rId2" imgW="825480" imgH="330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1866886"/>
                        <a:ext cx="13493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1813780" y="2443149"/>
          <a:ext cx="7699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780" y="2443149"/>
                        <a:ext cx="7699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273276" y="2746542"/>
          <a:ext cx="5826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276" y="2746542"/>
                        <a:ext cx="5826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5051439" y="2719383"/>
          <a:ext cx="5429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253800" progId="Equation.DSMT4">
                  <p:embed/>
                </p:oleObj>
              </mc:Choice>
              <mc:Fallback>
                <p:oleObj name="Equation" r:id="rId8" imgW="33012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39" y="2719383"/>
                        <a:ext cx="5429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884187" y="4083588"/>
          <a:ext cx="6873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53800" progId="Equation.DSMT4">
                  <p:embed/>
                </p:oleObj>
              </mc:Choice>
              <mc:Fallback>
                <p:oleObj name="Equation" r:id="rId10" imgW="41904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4083588"/>
                        <a:ext cx="6873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8" name="Object 8"/>
          <p:cNvGraphicFramePr>
            <a:graphicFrameLocks noChangeAspect="1"/>
          </p:cNvGraphicFramePr>
          <p:nvPr/>
        </p:nvGraphicFramePr>
        <p:xfrm>
          <a:off x="5305973" y="4072299"/>
          <a:ext cx="6873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253800" progId="Equation.DSMT4">
                  <p:embed/>
                </p:oleObj>
              </mc:Choice>
              <mc:Fallback>
                <p:oleObj name="Equation" r:id="rId12" imgW="41904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973" y="4072299"/>
                        <a:ext cx="687388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7468713" y="4594770"/>
          <a:ext cx="112236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177480" progId="Equation.DSMT4">
                  <p:embed/>
                </p:oleObj>
              </mc:Choice>
              <mc:Fallback>
                <p:oleObj name="Equation" r:id="rId14" imgW="68580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8713" y="4594770"/>
                        <a:ext cx="1122363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0" name="Object 10"/>
          <p:cNvGraphicFramePr>
            <a:graphicFrameLocks noChangeAspect="1"/>
          </p:cNvGraphicFramePr>
          <p:nvPr/>
        </p:nvGraphicFramePr>
        <p:xfrm>
          <a:off x="3732201" y="4886874"/>
          <a:ext cx="36893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60440" imgH="203040" progId="Equation.DSMT4">
                  <p:embed/>
                </p:oleObj>
              </mc:Choice>
              <mc:Fallback>
                <p:oleObj name="Equation" r:id="rId16" imgW="226044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01" y="4886874"/>
                        <a:ext cx="36893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1" name="Object 11"/>
          <p:cNvGraphicFramePr>
            <a:graphicFrameLocks noChangeAspect="1"/>
          </p:cNvGraphicFramePr>
          <p:nvPr/>
        </p:nvGraphicFramePr>
        <p:xfrm>
          <a:off x="3978275" y="5427699"/>
          <a:ext cx="11874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600" imgH="406080" progId="Equation.DSMT4">
                  <p:embed/>
                </p:oleObj>
              </mc:Choice>
              <mc:Fallback>
                <p:oleObj name="Equation" r:id="rId18" imgW="723600" imgH="406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5427699"/>
                        <a:ext cx="11874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Ολοκλήρωση για μη-</a:t>
            </a:r>
            <a:r>
              <a:rPr lang="el-GR" dirty="0" err="1"/>
              <a:t>ισαπέχοντα </a:t>
            </a:r>
            <a:r>
              <a:rPr lang="el-GR" dirty="0"/>
              <a:t>σημεία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000" dirty="0"/>
              <a:t>Από τις παραπάνω εξισώσεις προκύπτει ότι                            και          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  <a:r>
              <a:rPr lang="el-GR" sz="2000" dirty="0"/>
              <a:t>     </a:t>
            </a:r>
          </a:p>
          <a:p>
            <a:pPr>
              <a:spcBef>
                <a:spcPts val="1800"/>
              </a:spcBef>
            </a:pPr>
            <a:r>
              <a:rPr lang="el-GR" sz="2000" dirty="0"/>
              <a:t>Οπότε τελικά έχουμε τον παρακάτω μετασχηματισμό:</a:t>
            </a:r>
          </a:p>
          <a:p>
            <a:endParaRPr lang="el-GR" sz="2000" dirty="0"/>
          </a:p>
          <a:p>
            <a:pPr>
              <a:spcBef>
                <a:spcPts val="3000"/>
              </a:spcBef>
            </a:pPr>
            <a:r>
              <a:rPr lang="el-GR" sz="2000" dirty="0"/>
              <a:t>Εφαρμόζοντας το μετασχηματισμό αυτό και λαμβανομένου υπόψη ότι ισχύει:</a:t>
            </a:r>
          </a:p>
          <a:p>
            <a:pPr>
              <a:spcBef>
                <a:spcPts val="4200"/>
              </a:spcBef>
              <a:buNone/>
            </a:pPr>
            <a:r>
              <a:rPr lang="el-GR" sz="2000" dirty="0"/>
              <a:t>	το ολοκλήρωμα μετατρέπεται στο εξής ισοδύναμό του:</a:t>
            </a:r>
          </a:p>
          <a:p>
            <a:pPr>
              <a:spcBef>
                <a:spcPts val="2400"/>
              </a:spcBef>
              <a:buNone/>
            </a:pPr>
            <a:r>
              <a:rPr lang="el-GR" sz="2000" dirty="0"/>
              <a:t>	</a:t>
            </a:r>
          </a:p>
          <a:p>
            <a:pPr>
              <a:spcBef>
                <a:spcPts val="2400"/>
              </a:spcBef>
              <a:buNone/>
            </a:pPr>
            <a:r>
              <a:rPr lang="el-GR" sz="2000" dirty="0"/>
              <a:t>	όπου θέσαμε:</a:t>
            </a:r>
          </a:p>
          <a:p>
            <a:pPr>
              <a:spcBef>
                <a:spcPts val="2400"/>
              </a:spcBef>
            </a:pPr>
            <a:endParaRPr lang="el-GR" sz="2000" dirty="0"/>
          </a:p>
          <a:p>
            <a:endParaRPr lang="el-GR" sz="2000" dirty="0"/>
          </a:p>
        </p:txBody>
      </p:sp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5473536" y="1465941"/>
          <a:ext cx="14430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03040" progId="Equation.DSMT4">
                  <p:embed/>
                </p:oleObj>
              </mc:Choice>
              <mc:Fallback>
                <p:oleObj name="Equation" r:id="rId2" imgW="8762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536" y="1465941"/>
                        <a:ext cx="14430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7393046" y="1479876"/>
          <a:ext cx="14509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203040" progId="Equation.DSMT4">
                  <p:embed/>
                </p:oleObj>
              </mc:Choice>
              <mc:Fallback>
                <p:oleObj name="Equation" r:id="rId4" imgW="8888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046" y="1479876"/>
                        <a:ext cx="1450975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3625850" y="2370123"/>
          <a:ext cx="18923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393480" progId="Equation.DSMT4">
                  <p:embed/>
                </p:oleObj>
              </mc:Choice>
              <mc:Fallback>
                <p:oleObj name="Equation" r:id="rId6" imgW="115560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2370123"/>
                        <a:ext cx="18923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3902869" y="3511560"/>
          <a:ext cx="13382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393480" progId="Equation.DSMT4">
                  <p:embed/>
                </p:oleObj>
              </mc:Choice>
              <mc:Fallback>
                <p:oleObj name="Equation" r:id="rId8" imgW="81252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869" y="3511560"/>
                        <a:ext cx="13382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2" name="Object 8"/>
          <p:cNvGraphicFramePr>
            <a:graphicFrameLocks noChangeAspect="1"/>
          </p:cNvGraphicFramePr>
          <p:nvPr/>
        </p:nvGraphicFramePr>
        <p:xfrm>
          <a:off x="3130550" y="4597416"/>
          <a:ext cx="2882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480" imgH="393480" progId="Equation.DSMT4">
                  <p:embed/>
                </p:oleObj>
              </mc:Choice>
              <mc:Fallback>
                <p:oleObj name="Equation" r:id="rId10" imgW="175248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4597416"/>
                        <a:ext cx="28829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3" name="Object 9"/>
          <p:cNvGraphicFramePr>
            <a:graphicFrameLocks noChangeAspect="1"/>
          </p:cNvGraphicFramePr>
          <p:nvPr/>
        </p:nvGraphicFramePr>
        <p:xfrm>
          <a:off x="2999581" y="5530888"/>
          <a:ext cx="3144838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7360" imgH="431640" progId="Equation.DSMT4">
                  <p:embed/>
                </p:oleObj>
              </mc:Choice>
              <mc:Fallback>
                <p:oleObj name="Equation" r:id="rId12" imgW="191736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581" y="5530888"/>
                        <a:ext cx="3144838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Ολοκλήρωση για μη-</a:t>
            </a:r>
            <a:r>
              <a:rPr lang="el-GR" dirty="0" err="1"/>
              <a:t>ισαπέχοντα </a:t>
            </a:r>
            <a:r>
              <a:rPr lang="el-GR" dirty="0"/>
              <a:t>σημεία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83204"/>
          </a:xfrm>
        </p:spPr>
        <p:txBody>
          <a:bodyPr>
            <a:normAutofit/>
          </a:bodyPr>
          <a:lstStyle/>
          <a:p>
            <a:r>
              <a:rPr lang="el-GR" sz="2200" dirty="0"/>
              <a:t>Έτσι, ο υπολογισμός κάθε ορισμένου ολοκληρώματος της γενικής μορφής: </a:t>
            </a:r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μπορεί να αναχθεί με βάση τις σχέσεις (1) και (2) στον υπολογισμό του ολοκληρώματος:</a:t>
            </a:r>
          </a:p>
          <a:p>
            <a:pPr>
              <a:buNone/>
            </a:pP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Για τον υπολογισμό του παραπάνω ολοκληρώματος θεωρούμε τον ακόλουθο απλό τύπο αριθμητικής ολοκλήρωσης: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200"/>
              </a:spcBef>
              <a:buNone/>
            </a:pPr>
            <a:r>
              <a:rPr lang="el-GR" sz="2200" dirty="0"/>
              <a:t>	του οποίου το δεύτερο μέλος είναι ένας γραμμικός συνδυασμός 	    τιμών της συνάρτησης</a:t>
            </a:r>
          </a:p>
        </p:txBody>
      </p:sp>
      <p:graphicFrame>
        <p:nvGraphicFramePr>
          <p:cNvPr id="248834" name="Object 2"/>
          <p:cNvGraphicFramePr>
            <a:graphicFrameLocks noChangeAspect="1"/>
          </p:cNvGraphicFramePr>
          <p:nvPr/>
        </p:nvGraphicFramePr>
        <p:xfrm>
          <a:off x="4067969" y="2004993"/>
          <a:ext cx="10080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330120" progId="Equation.DSMT4">
                  <p:embed/>
                </p:oleObj>
              </mc:Choice>
              <mc:Fallback>
                <p:oleObj name="Equation" r:id="rId2" imgW="558720" imgH="330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69" y="2004993"/>
                        <a:ext cx="10080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3954463" y="3209922"/>
          <a:ext cx="12350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30120" progId="Equation.DSMT4">
                  <p:embed/>
                </p:oleObj>
              </mc:Choice>
              <mc:Fallback>
                <p:oleObj name="Equation" r:id="rId4" imgW="68580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3209922"/>
                        <a:ext cx="12350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3028950" y="4622800"/>
          <a:ext cx="30876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320" imgH="431640" progId="Equation.DSMT4">
                  <p:embed/>
                </p:oleObj>
              </mc:Choice>
              <mc:Fallback>
                <p:oleObj name="Equation" r:id="rId6" imgW="17143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622800"/>
                        <a:ext cx="30876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884187" y="5763186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53800" progId="Equation.DSMT4">
                  <p:embed/>
                </p:oleObj>
              </mc:Choice>
              <mc:Fallback>
                <p:oleObj name="Equation" r:id="rId8" imgW="43164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5763186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4364045" y="5757894"/>
          <a:ext cx="755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253800" progId="Equation.DSMT4">
                  <p:embed/>
                </p:oleObj>
              </mc:Choice>
              <mc:Fallback>
                <p:oleObj name="Equation" r:id="rId10" imgW="41904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45" y="5757894"/>
                        <a:ext cx="755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Ολοκλήρωση για μη-</a:t>
            </a:r>
            <a:r>
              <a:rPr lang="el-GR" dirty="0" err="1"/>
              <a:t>ισαπέχοντα </a:t>
            </a:r>
            <a:r>
              <a:rPr lang="el-GR" dirty="0"/>
              <a:t>σημεία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Σε αυτή την περίπτωση οι συντελεστές       καθώς και τα σημεία      για όλα τα                  θεωρούνται σταθερές και ισχύει ο περιορισμός:</a:t>
            </a:r>
          </a:p>
          <a:p>
            <a:endParaRPr lang="el-GR" sz="2200" dirty="0"/>
          </a:p>
          <a:p>
            <a:pPr>
              <a:spcBef>
                <a:spcPts val="3000"/>
              </a:spcBef>
            </a:pPr>
            <a:r>
              <a:rPr lang="el-GR" sz="2200" dirty="0"/>
              <a:t>Έτσι συνολικά στον τύπο (3) υπάρχουν                 παράμετροι.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Μερικές από τις παραμέτρους αυτές μπορούν να θεωρηθούν ότι είναι δεδομένες και επομένως γνωστές.</a:t>
            </a:r>
            <a:endParaRPr lang="en-US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Οι άγνωστες παράμετροι μπορούν να προσδιοριστούν με τη μέθοδο των </a:t>
            </a:r>
            <a:r>
              <a:rPr lang="el-GR" sz="2200" dirty="0" err="1"/>
              <a:t>προσδιοριστέων</a:t>
            </a:r>
            <a:r>
              <a:rPr lang="el-GR" sz="2200" dirty="0"/>
              <a:t> συντελεστών.</a:t>
            </a:r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5371939" y="1443363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939" y="1443363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59" name="Object 3"/>
          <p:cNvGraphicFramePr>
            <a:graphicFrameLocks noChangeAspect="1"/>
          </p:cNvGraphicFramePr>
          <p:nvPr/>
        </p:nvGraphicFramePr>
        <p:xfrm>
          <a:off x="8169328" y="1440717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328" y="1440717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2162155" y="1817136"/>
          <a:ext cx="9858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03040" progId="Equation.DSMT4">
                  <p:embed/>
                </p:oleObj>
              </mc:Choice>
              <mc:Fallback>
                <p:oleObj name="Equation" r:id="rId7" imgW="5457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55" y="1817136"/>
                        <a:ext cx="98583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2976563" y="2566988"/>
          <a:ext cx="3190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7680" imgH="253800" progId="Equation.DSMT4">
                  <p:embed/>
                </p:oleObj>
              </mc:Choice>
              <mc:Fallback>
                <p:oleObj name="Equation" r:id="rId9" imgW="17776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3" y="2566988"/>
                        <a:ext cx="31908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8962" y="3238680"/>
          <a:ext cx="960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53800" progId="Equation.DSMT4">
                  <p:embed/>
                </p:oleObj>
              </mc:Choice>
              <mc:Fallback>
                <p:oleObj name="Equation" r:id="rId11" imgW="5331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962" y="3238680"/>
                        <a:ext cx="960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Ολοκλήρωση για μη-</a:t>
            </a:r>
            <a:r>
              <a:rPr lang="el-GR" dirty="0" err="1"/>
              <a:t>ισαπέχοντα </a:t>
            </a:r>
            <a:r>
              <a:rPr lang="el-GR" dirty="0"/>
              <a:t>σημεία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Με βάση τα παραπάνω διακρίνουμε τις ακόλουθες περιπτώσεις:</a:t>
            </a:r>
          </a:p>
          <a:p>
            <a:pPr marL="801688" indent="-350838">
              <a:buFont typeface="+mj-lt"/>
              <a:buAutoNum type="alphaLcPeriod"/>
              <a:tabLst>
                <a:tab pos="722313" algn="l"/>
              </a:tabLst>
            </a:pPr>
            <a:r>
              <a:rPr lang="el-GR" sz="2200" dirty="0"/>
              <a:t>τα σημεία</a:t>
            </a:r>
            <a:r>
              <a:rPr lang="en-US" sz="2200" dirty="0"/>
              <a:t>      </a:t>
            </a:r>
            <a:r>
              <a:rPr lang="el-GR" sz="2200" dirty="0"/>
              <a:t>για όλα τα</a:t>
            </a:r>
            <a:r>
              <a:rPr lang="en-US" sz="2200" dirty="0"/>
              <a:t>                   </a:t>
            </a:r>
            <a:r>
              <a:rPr lang="el-GR" sz="2200" dirty="0"/>
              <a:t>είναι δεδομένα, τέτοια ώστε να ικανοποιούν τον περιορισμό</a:t>
            </a:r>
            <a:r>
              <a:rPr lang="en-US" sz="2200" dirty="0"/>
              <a:t> (4)</a:t>
            </a:r>
            <a:r>
              <a:rPr lang="el-GR" sz="2200" dirty="0"/>
              <a:t>, ενώ οι συντελεστές</a:t>
            </a:r>
            <a:r>
              <a:rPr lang="en-US" sz="2200" dirty="0"/>
              <a:t>        </a:t>
            </a:r>
            <a:r>
              <a:rPr lang="el-GR" sz="2200" dirty="0"/>
              <a:t> για όλα τα</a:t>
            </a:r>
            <a:r>
              <a:rPr lang="en-US" sz="2200" dirty="0"/>
              <a:t>                   </a:t>
            </a:r>
            <a:r>
              <a:rPr lang="el-GR" sz="2200" dirty="0"/>
              <a:t>είναι προς προσδιορισμό.</a:t>
            </a:r>
          </a:p>
          <a:p>
            <a:pPr marL="801688" indent="-350838">
              <a:buFont typeface="+mj-lt"/>
              <a:buAutoNum type="alphaLcPeriod"/>
              <a:tabLst>
                <a:tab pos="722313" algn="l"/>
              </a:tabLst>
            </a:pPr>
            <a:r>
              <a:rPr lang="el-GR" sz="2200" dirty="0"/>
              <a:t>οι συντελεστές</a:t>
            </a:r>
            <a:r>
              <a:rPr lang="en-US" sz="2200" dirty="0"/>
              <a:t>       </a:t>
            </a:r>
            <a:r>
              <a:rPr lang="el-GR" sz="2200" dirty="0"/>
              <a:t>για όλα τα</a:t>
            </a:r>
            <a:r>
              <a:rPr lang="en-US" sz="2200" dirty="0"/>
              <a:t>                   </a:t>
            </a:r>
            <a:r>
              <a:rPr lang="el-GR" sz="2200" dirty="0"/>
              <a:t>είναι δεδομένοι, ενώ τα σημεία</a:t>
            </a:r>
            <a:r>
              <a:rPr lang="en-US" sz="2200" dirty="0"/>
              <a:t>      </a:t>
            </a:r>
            <a:r>
              <a:rPr lang="el-GR" sz="2200" dirty="0"/>
              <a:t>για όλα τα</a:t>
            </a:r>
            <a:r>
              <a:rPr lang="en-US" sz="2200" dirty="0"/>
              <a:t>                   </a:t>
            </a:r>
            <a:r>
              <a:rPr lang="el-GR" sz="2200" dirty="0"/>
              <a:t>είναι προς προσδιορισμό,</a:t>
            </a:r>
          </a:p>
          <a:p>
            <a:pPr marL="801688" indent="-350838">
              <a:buFont typeface="+mj-lt"/>
              <a:buAutoNum type="alphaLcPeriod"/>
              <a:tabLst>
                <a:tab pos="722313" algn="l"/>
              </a:tabLst>
            </a:pPr>
            <a:r>
              <a:rPr lang="el-GR" sz="2200" dirty="0"/>
              <a:t>τα σημεία</a:t>
            </a:r>
            <a:r>
              <a:rPr lang="en-US" sz="2200" dirty="0"/>
              <a:t>      </a:t>
            </a:r>
            <a:r>
              <a:rPr lang="el-GR" sz="2200" dirty="0"/>
              <a:t>καθώς και οι συντελεστές</a:t>
            </a:r>
            <a:r>
              <a:rPr lang="en-US" sz="2200" dirty="0"/>
              <a:t>       </a:t>
            </a:r>
            <a:r>
              <a:rPr lang="el-GR" sz="2200" dirty="0"/>
              <a:t>για όλα τα</a:t>
            </a:r>
            <a:r>
              <a:rPr lang="en-US" sz="2200" dirty="0"/>
              <a:t>          </a:t>
            </a:r>
            <a:r>
              <a:rPr lang="el-GR" sz="2200" dirty="0"/>
              <a:t>είναι προς προσδιορισμό.</a:t>
            </a:r>
          </a:p>
          <a:p>
            <a:r>
              <a:rPr lang="el-GR" sz="2200" dirty="0"/>
              <a:t>Ο υπολογισμός των αγνώστων παραμέτρων βασίζεται στην απαίτηση ο τύπος (3), να είναι ακριβής για τα βασικά πολυώνυμα:</a:t>
            </a:r>
          </a:p>
          <a:p>
            <a:pPr>
              <a:buNone/>
            </a:pPr>
            <a:r>
              <a:rPr lang="el-GR" sz="2200" dirty="0"/>
              <a:t>	</a:t>
            </a:r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για μια κατάλληλη τιμή του</a:t>
            </a:r>
          </a:p>
          <a:p>
            <a:endParaRPr lang="el-GR" sz="2200" dirty="0"/>
          </a:p>
        </p:txBody>
      </p:sp>
      <p:graphicFrame>
        <p:nvGraphicFramePr>
          <p:cNvPr id="250882" name="Object 2"/>
          <p:cNvGraphicFramePr>
            <a:graphicFrameLocks noChangeAspect="1"/>
          </p:cNvGraphicFramePr>
          <p:nvPr/>
        </p:nvGraphicFramePr>
        <p:xfrm>
          <a:off x="2535037" y="1845006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28600" progId="Equation.DSMT4">
                  <p:embed/>
                </p:oleObj>
              </mc:Choice>
              <mc:Fallback>
                <p:oleObj name="Equation" r:id="rId2" imgW="152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037" y="1845006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4133844" y="1819782"/>
          <a:ext cx="107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53800" progId="Equation.DSMT4">
                  <p:embed/>
                </p:oleObj>
              </mc:Choice>
              <mc:Fallback>
                <p:oleObj name="Equation" r:id="rId4" imgW="5968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44" y="1819782"/>
                        <a:ext cx="1073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7712122" y="2182266"/>
          <a:ext cx="292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122" y="2182266"/>
                        <a:ext cx="292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2600298" y="2505774"/>
          <a:ext cx="107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253800" progId="Equation.DSMT4">
                  <p:embed/>
                </p:oleObj>
              </mc:Choice>
              <mc:Fallback>
                <p:oleObj name="Equation" r:id="rId8" imgW="5968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298" y="2505774"/>
                        <a:ext cx="1073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7" name="Object 7"/>
          <p:cNvGraphicFramePr>
            <a:graphicFrameLocks noChangeAspect="1"/>
          </p:cNvGraphicFramePr>
          <p:nvPr/>
        </p:nvGraphicFramePr>
        <p:xfrm>
          <a:off x="3111480" y="2917818"/>
          <a:ext cx="292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480" y="2917818"/>
                        <a:ext cx="292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4754565" y="2903883"/>
          <a:ext cx="107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253800" progId="Equation.DSMT4">
                  <p:embed/>
                </p:oleObj>
              </mc:Choice>
              <mc:Fallback>
                <p:oleObj name="Equation" r:id="rId11" imgW="5968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5" y="2903883"/>
                        <a:ext cx="1073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2557615" y="3258435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615" y="3258435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4124863" y="3241326"/>
          <a:ext cx="107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253800" progId="Equation.DSMT4">
                  <p:embed/>
                </p:oleObj>
              </mc:Choice>
              <mc:Fallback>
                <p:oleObj name="Equation" r:id="rId13" imgW="59688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863" y="3241326"/>
                        <a:ext cx="1073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2557615" y="3651435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615" y="3651435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7" name="Object 17"/>
          <p:cNvGraphicFramePr>
            <a:graphicFrameLocks noChangeAspect="1"/>
          </p:cNvGraphicFramePr>
          <p:nvPr/>
        </p:nvGraphicFramePr>
        <p:xfrm>
          <a:off x="5841316" y="3649848"/>
          <a:ext cx="2921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316" y="3649848"/>
                        <a:ext cx="2921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8" name="Object 18"/>
          <p:cNvGraphicFramePr>
            <a:graphicFrameLocks noChangeAspect="1"/>
          </p:cNvGraphicFramePr>
          <p:nvPr/>
        </p:nvGraphicFramePr>
        <p:xfrm>
          <a:off x="7492702" y="3645432"/>
          <a:ext cx="1073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253800" progId="Equation.DSMT4">
                  <p:embed/>
                </p:oleObj>
              </mc:Choice>
              <mc:Fallback>
                <p:oleObj name="Equation" r:id="rId16" imgW="596880" imgH="253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2702" y="3645432"/>
                        <a:ext cx="10731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9" name="Object 19"/>
          <p:cNvGraphicFramePr>
            <a:graphicFrameLocks noChangeAspect="1"/>
          </p:cNvGraphicFramePr>
          <p:nvPr/>
        </p:nvGraphicFramePr>
        <p:xfrm>
          <a:off x="3498056" y="5254625"/>
          <a:ext cx="21478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93760" imgH="215640" progId="Equation.DSMT4">
                  <p:embed/>
                </p:oleObj>
              </mc:Choice>
              <mc:Fallback>
                <p:oleObj name="Equation" r:id="rId17" imgW="1193760" imgH="21564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056" y="5254625"/>
                        <a:ext cx="21478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0" name="Object 20"/>
          <p:cNvGraphicFramePr>
            <a:graphicFrameLocks noChangeAspect="1"/>
          </p:cNvGraphicFramePr>
          <p:nvPr/>
        </p:nvGraphicFramePr>
        <p:xfrm>
          <a:off x="4043359" y="5724027"/>
          <a:ext cx="2730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2280" imgH="177480" progId="Equation.DSMT4">
                  <p:embed/>
                </p:oleObj>
              </mc:Choice>
              <mc:Fallback>
                <p:oleObj name="Equation" r:id="rId19" imgW="152280" imgH="1774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59" y="5724027"/>
                        <a:ext cx="2730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Ολοκλήρωση για μη-</a:t>
            </a:r>
            <a:r>
              <a:rPr lang="el-GR" dirty="0" err="1"/>
              <a:t>ισαπέχοντα </a:t>
            </a:r>
            <a:r>
              <a:rPr lang="el-GR" dirty="0"/>
              <a:t>σημεία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b="1" dirty="0"/>
              <a:t>Ορισμός 8.2  </a:t>
            </a:r>
            <a:r>
              <a:rPr lang="el-GR" sz="2200" dirty="0"/>
              <a:t>Ένας τύπος αριθμητικής ολοκλήρωσης της έκφρασης 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ονομάζεται </a:t>
            </a:r>
            <a:r>
              <a:rPr lang="el-GR" sz="2200" b="1" dirty="0"/>
              <a:t>τύπος μέγιστης δυνατής ακρίβειας τάξης     </a:t>
            </a:r>
            <a:r>
              <a:rPr lang="el-GR" sz="2200" dirty="0"/>
              <a:t>αν ο τύπος αυτός δίνει ακριβή αποτελέσματα για όλες τις συναρτήσεις που είναι πολυώνυμα βαθμού μικρότερου ή ίσου με       Ενώ κάθε άλλος τύπος δίνει ακριβή αποτελέσματα για όλες τις συναρτήσεις που είναι πολυώνυμα βαθμού το πολύ 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Στη συνέχεια θα εξετάσουμε τις τρεις παραπάνω περιπτώσεις ξεχωριστά.</a:t>
            </a: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3281363" y="1895475"/>
          <a:ext cx="25796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31640" progId="Equation.DSMT4">
                  <p:embed/>
                </p:oleObj>
              </mc:Choice>
              <mc:Fallback>
                <p:oleObj name="Equation" r:id="rId2" imgW="14349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1895475"/>
                        <a:ext cx="2579687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057530" y="2684805"/>
          <a:ext cx="2301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530" y="2684805"/>
                        <a:ext cx="2301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6450042" y="3350682"/>
          <a:ext cx="2762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77480" progId="Equation.DSMT4">
                  <p:embed/>
                </p:oleObj>
              </mc:Choice>
              <mc:Fallback>
                <p:oleObj name="Equation" r:id="rId6" imgW="15228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42" y="3350682"/>
                        <a:ext cx="27622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5351139" y="4010562"/>
          <a:ext cx="13525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160" imgH="203040" progId="Equation.DSMT4">
                  <p:embed/>
                </p:oleObj>
              </mc:Choice>
              <mc:Fallback>
                <p:oleObj name="Equation" r:id="rId8" imgW="74916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139" y="4010562"/>
                        <a:ext cx="13525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</a:t>
            </a:r>
            <a:br>
              <a:rPr lang="en-US" dirty="0"/>
            </a:br>
            <a:r>
              <a:rPr lang="en-US" dirty="0"/>
              <a:t>Newton-Cotes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Στην πρώτη περίπτωση </a:t>
            </a:r>
            <a:r>
              <a:rPr lang="en-US" sz="2200" dirty="0"/>
              <a:t>(</a:t>
            </a:r>
            <a:r>
              <a:rPr lang="el-GR" sz="2200" dirty="0"/>
              <a:t>α</a:t>
            </a:r>
            <a:r>
              <a:rPr lang="en-US" sz="2200" dirty="0"/>
              <a:t>) </a:t>
            </a:r>
            <a:r>
              <a:rPr lang="el-GR" sz="2200" dirty="0"/>
              <a:t>έχουμε να προσδιορίσουμε συνολικά </a:t>
            </a:r>
            <a:r>
              <a:rPr lang="en-US" sz="2200" dirty="0"/>
              <a:t>	    </a:t>
            </a:r>
            <a:r>
              <a:rPr lang="el-GR" sz="2200" dirty="0"/>
              <a:t>παραμέτρους.</a:t>
            </a:r>
          </a:p>
          <a:p>
            <a:r>
              <a:rPr lang="el-GR" sz="2200" dirty="0"/>
              <a:t>Απαιτούμε ο τύπος</a:t>
            </a:r>
            <a:r>
              <a:rPr lang="en-US" sz="2200" dirty="0"/>
              <a:t> (3)</a:t>
            </a:r>
            <a:r>
              <a:rPr lang="el-GR" sz="2200" dirty="0"/>
              <a:t> 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να είναι ακριβής για τις πρώτες στη σειρά εκφράσεις των βασικών πολυωνύμων</a:t>
            </a:r>
          </a:p>
          <a:p>
            <a:pPr>
              <a:buNone/>
            </a:pPr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έως ότου σχηματίσουμε              γραμμικά ανεξάρτητες εξισώσεις η λύση των οποίων θα μας δώσει τις ζητούμενες τιμές των αγνώστων παραμέτρων.</a:t>
            </a:r>
          </a:p>
        </p:txBody>
      </p:sp>
      <p:graphicFrame>
        <p:nvGraphicFramePr>
          <p:cNvPr id="252930" name="Object 2"/>
          <p:cNvGraphicFramePr>
            <a:graphicFrameLocks noChangeAspect="1"/>
          </p:cNvGraphicFramePr>
          <p:nvPr/>
        </p:nvGraphicFramePr>
        <p:xfrm>
          <a:off x="870252" y="1771980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52" y="1771980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3282157" y="2595198"/>
          <a:ext cx="25796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431640" progId="Equation.DSMT4">
                  <p:embed/>
                </p:oleObj>
              </mc:Choice>
              <mc:Fallback>
                <p:oleObj name="Equation" r:id="rId4" imgW="14349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157" y="2595198"/>
                        <a:ext cx="25796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3" name="Object 5"/>
          <p:cNvGraphicFramePr>
            <a:graphicFrameLocks noChangeAspect="1"/>
          </p:cNvGraphicFramePr>
          <p:nvPr/>
        </p:nvGraphicFramePr>
        <p:xfrm>
          <a:off x="3497263" y="4153263"/>
          <a:ext cx="2149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215640" progId="Equation.DSMT4">
                  <p:embed/>
                </p:oleObj>
              </mc:Choice>
              <mc:Fallback>
                <p:oleObj name="Equation" r:id="rId6" imgW="119376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4153263"/>
                        <a:ext cx="21494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4" name="Object 6"/>
          <p:cNvGraphicFramePr>
            <a:graphicFrameLocks noChangeAspect="1"/>
          </p:cNvGraphicFramePr>
          <p:nvPr/>
        </p:nvGraphicFramePr>
        <p:xfrm>
          <a:off x="3707164" y="4673976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53800" progId="Equation.DSMT4">
                  <p:embed/>
                </p:oleObj>
              </mc:Choice>
              <mc:Fallback>
                <p:oleObj name="Equation" r:id="rId8" imgW="43164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164" y="4673976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000" dirty="0"/>
              <a:t>Αν η συνάρτηση            είναι ολοκληρώσιμη στο διάστημα             και αν            	 είναι κάποια συνάρτηση που έχει την            ως παράγωγο τότε συμφώνα με το </a:t>
            </a:r>
            <a:r>
              <a:rPr lang="el-GR" sz="2000" b="1" dirty="0"/>
              <a:t>θεμελιώδες θεώρημα του ολοκληρωτικού λογισμού</a:t>
            </a:r>
            <a:r>
              <a:rPr lang="el-GR" sz="2000" dirty="0"/>
              <a:t> ισχύει ότι:</a:t>
            </a:r>
          </a:p>
          <a:p>
            <a:endParaRPr lang="el-GR" sz="2000" dirty="0"/>
          </a:p>
          <a:p>
            <a:pPr>
              <a:spcBef>
                <a:spcPts val="3000"/>
              </a:spcBef>
            </a:pPr>
            <a:r>
              <a:rPr lang="el-GR" sz="2000" dirty="0"/>
              <a:t>Η συνάρτηση            ονομάζεται </a:t>
            </a:r>
            <a:r>
              <a:rPr lang="el-GR" sz="2000" b="1" dirty="0"/>
              <a:t>παράγουσα</a:t>
            </a:r>
            <a:r>
              <a:rPr lang="el-GR" sz="2000" dirty="0"/>
              <a:t> ή </a:t>
            </a:r>
            <a:r>
              <a:rPr lang="el-GR" sz="2000" b="1" dirty="0" err="1"/>
              <a:t>αντιπαράγωγος</a:t>
            </a:r>
            <a:r>
              <a:rPr lang="el-GR" sz="2000" dirty="0"/>
              <a:t> της συνάρτησης </a:t>
            </a:r>
          </a:p>
          <a:p>
            <a:pPr>
              <a:spcBef>
                <a:spcPts val="800"/>
              </a:spcBef>
            </a:pPr>
            <a:r>
              <a:rPr lang="el-GR" sz="2000" dirty="0"/>
              <a:t>Αν η συνάρτηση            είναι συνεχής στο διάστημα              τότε ισχύει ότι:</a:t>
            </a:r>
          </a:p>
          <a:p>
            <a:pPr>
              <a:spcBef>
                <a:spcPts val="800"/>
              </a:spcBef>
            </a:pPr>
            <a:endParaRPr lang="el-GR" sz="2000" dirty="0"/>
          </a:p>
          <a:p>
            <a:pPr>
              <a:spcBef>
                <a:spcPts val="800"/>
              </a:spcBef>
            </a:pPr>
            <a:endParaRPr lang="el-GR" sz="2000" dirty="0"/>
          </a:p>
          <a:p>
            <a:pPr>
              <a:spcBef>
                <a:spcPts val="800"/>
              </a:spcBef>
            </a:pPr>
            <a:r>
              <a:rPr lang="el-GR" sz="2000" dirty="0"/>
              <a:t>Η σταθερά       ονομάζεται </a:t>
            </a:r>
            <a:r>
              <a:rPr lang="el-GR" sz="2000" b="1" dirty="0"/>
              <a:t>σταθερά ολοκλήρωσης</a:t>
            </a:r>
            <a:r>
              <a:rPr lang="el-GR" sz="2000" dirty="0"/>
              <a:t>.</a:t>
            </a:r>
          </a:p>
          <a:p>
            <a:pPr>
              <a:spcBef>
                <a:spcPts val="800"/>
              </a:spcBef>
            </a:pPr>
            <a:r>
              <a:rPr lang="el-GR" sz="2000" dirty="0"/>
              <a:t>Κάθε μία από τις συναρτήσεις             ονομάζεται </a:t>
            </a:r>
            <a:r>
              <a:rPr lang="el-GR" sz="2000" b="1" dirty="0"/>
              <a:t>αόριστο ολοκλήρωμα</a:t>
            </a:r>
            <a:r>
              <a:rPr lang="el-GR" sz="2000" dirty="0"/>
              <a:t>.</a:t>
            </a:r>
          </a:p>
          <a:p>
            <a:pPr>
              <a:buNone/>
            </a:pPr>
            <a:endParaRPr lang="el-GR" sz="2000" dirty="0"/>
          </a:p>
          <a:p>
            <a:endParaRPr lang="el-GR" sz="2000" dirty="0"/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2600298" y="1432074"/>
          <a:ext cx="6016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" imgH="253800" progId="Equation.DSMT4">
                  <p:embed/>
                </p:oleObj>
              </mc:Choice>
              <mc:Fallback>
                <p:oleObj name="Equation" r:id="rId2" imgW="3682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298" y="1432074"/>
                        <a:ext cx="601662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6904078" y="1418139"/>
          <a:ext cx="6254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53800" progId="Equation.DSMT4">
                  <p:embed/>
                </p:oleObj>
              </mc:Choice>
              <mc:Fallback>
                <p:oleObj name="Equation" r:id="rId4" imgW="3808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78" y="1418139"/>
                        <a:ext cx="6254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875544" y="1735467"/>
          <a:ext cx="6254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53800" progId="Equation.DSMT4">
                  <p:embed/>
                </p:oleObj>
              </mc:Choice>
              <mc:Fallback>
                <p:oleObj name="Equation" r:id="rId6" imgW="3808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44" y="1735467"/>
                        <a:ext cx="6254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5414445" y="1746780"/>
          <a:ext cx="6016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253800" progId="Equation.DSMT4">
                  <p:embed/>
                </p:oleObj>
              </mc:Choice>
              <mc:Fallback>
                <p:oleObj name="Equation" r:id="rId8" imgW="3682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445" y="1746780"/>
                        <a:ext cx="6016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2700338" y="2622549"/>
          <a:ext cx="37433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0" imgH="469800" progId="Equation.DSMT4">
                  <p:embed/>
                </p:oleObj>
              </mc:Choice>
              <mc:Fallback>
                <p:oleObj name="Equation" r:id="rId9" imgW="22860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622549"/>
                        <a:ext cx="37433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/>
        </p:nvGraphicFramePr>
        <p:xfrm>
          <a:off x="2303440" y="3376618"/>
          <a:ext cx="6254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253800" progId="Equation.DSMT4">
                  <p:embed/>
                </p:oleObj>
              </mc:Choice>
              <mc:Fallback>
                <p:oleObj name="Equation" r:id="rId11" imgW="3808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40" y="3376618"/>
                        <a:ext cx="6254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4" name="Object 8"/>
          <p:cNvGraphicFramePr>
            <a:graphicFrameLocks noChangeAspect="1"/>
          </p:cNvGraphicFramePr>
          <p:nvPr/>
        </p:nvGraphicFramePr>
        <p:xfrm>
          <a:off x="2244702" y="3697120"/>
          <a:ext cx="6842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253800" progId="Equation.DSMT4">
                  <p:embed/>
                </p:oleObj>
              </mc:Choice>
              <mc:Fallback>
                <p:oleObj name="Equation" r:id="rId12" imgW="41904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02" y="3697120"/>
                        <a:ext cx="6842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5" name="Object 9"/>
          <p:cNvGraphicFramePr>
            <a:graphicFrameLocks noChangeAspect="1"/>
          </p:cNvGraphicFramePr>
          <p:nvPr/>
        </p:nvGraphicFramePr>
        <p:xfrm>
          <a:off x="2600298" y="4110053"/>
          <a:ext cx="6016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253800" progId="Equation.DSMT4">
                  <p:embed/>
                </p:oleObj>
              </mc:Choice>
              <mc:Fallback>
                <p:oleObj name="Equation" r:id="rId14" imgW="3682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298" y="4110053"/>
                        <a:ext cx="6016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6" name="Object 10"/>
          <p:cNvGraphicFramePr>
            <a:graphicFrameLocks noChangeAspect="1"/>
          </p:cNvGraphicFramePr>
          <p:nvPr/>
        </p:nvGraphicFramePr>
        <p:xfrm>
          <a:off x="6176642" y="4092942"/>
          <a:ext cx="7096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31640" imgH="253800" progId="Equation.DSMT4">
                  <p:embed/>
                </p:oleObj>
              </mc:Choice>
              <mc:Fallback>
                <p:oleObj name="Equation" r:id="rId15" imgW="43164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642" y="4092942"/>
                        <a:ext cx="7096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7" name="Object 11"/>
          <p:cNvGraphicFramePr>
            <a:graphicFrameLocks noChangeAspect="1"/>
          </p:cNvGraphicFramePr>
          <p:nvPr/>
        </p:nvGraphicFramePr>
        <p:xfrm>
          <a:off x="3053556" y="4524390"/>
          <a:ext cx="30368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54000" imgH="469800" progId="Equation.DSMT4">
                  <p:embed/>
                </p:oleObj>
              </mc:Choice>
              <mc:Fallback>
                <p:oleObj name="Equation" r:id="rId17" imgW="185400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556" y="4524390"/>
                        <a:ext cx="3036888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8" name="Object 12"/>
          <p:cNvGraphicFramePr>
            <a:graphicFrameLocks noChangeAspect="1"/>
          </p:cNvGraphicFramePr>
          <p:nvPr/>
        </p:nvGraphicFramePr>
        <p:xfrm>
          <a:off x="2103407" y="5405468"/>
          <a:ext cx="204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120" imgH="139680" progId="Equation.DSMT4">
                  <p:embed/>
                </p:oleObj>
              </mc:Choice>
              <mc:Fallback>
                <p:oleObj name="Equation" r:id="rId19" imgW="114120" imgH="1396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07" y="5405468"/>
                        <a:ext cx="204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90" name="Object 14"/>
          <p:cNvGraphicFramePr>
            <a:graphicFrameLocks noChangeAspect="1"/>
          </p:cNvGraphicFramePr>
          <p:nvPr/>
        </p:nvGraphicFramePr>
        <p:xfrm>
          <a:off x="4072107" y="5724738"/>
          <a:ext cx="6254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80" imgH="253800" progId="Equation.DSMT4">
                  <p:embed/>
                </p:oleObj>
              </mc:Choice>
              <mc:Fallback>
                <p:oleObj name="Equation" r:id="rId21" imgW="38088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2107" y="5724738"/>
                        <a:ext cx="6254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</a:t>
            </a:r>
            <a:br>
              <a:rPr lang="en-US" dirty="0"/>
            </a:br>
            <a:r>
              <a:rPr lang="en-US" dirty="0"/>
              <a:t>Newton-Cotes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Για να ικανοποιούνται οι παραπάνω συνθήκες με δεδομένα τα </a:t>
            </a:r>
            <a:r>
              <a:rPr lang="en-US" sz="2200" dirty="0"/>
              <a:t>   </a:t>
            </a:r>
            <a:r>
              <a:rPr lang="el-GR" sz="2200" dirty="0"/>
              <a:t>θα πρέπει οι συντελεστές</a:t>
            </a:r>
            <a:r>
              <a:rPr lang="en-US" sz="2200" dirty="0"/>
              <a:t>                         </a:t>
            </a:r>
            <a:r>
              <a:rPr lang="el-GR" sz="2200" dirty="0"/>
              <a:t>να ικανοποιούν το ακόλουθο σύστημα των</a:t>
            </a:r>
            <a:r>
              <a:rPr lang="en-US" sz="2200" dirty="0"/>
              <a:t>             </a:t>
            </a:r>
            <a:r>
              <a:rPr lang="el-GR" sz="2200" dirty="0"/>
              <a:t>γραμμικών αλγεβρικών εξισώσεων:</a:t>
            </a:r>
          </a:p>
        </p:txBody>
      </p:sp>
      <p:graphicFrame>
        <p:nvGraphicFramePr>
          <p:cNvPr id="253954" name="Object 2"/>
          <p:cNvGraphicFramePr>
            <a:graphicFrameLocks noChangeAspect="1"/>
          </p:cNvGraphicFramePr>
          <p:nvPr/>
        </p:nvGraphicFramePr>
        <p:xfrm>
          <a:off x="1447800" y="2763838"/>
          <a:ext cx="6265863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760" imgH="1828800" progId="Equation.DSMT4">
                  <p:embed/>
                </p:oleObj>
              </mc:Choice>
              <mc:Fallback>
                <p:oleObj name="Equation" r:id="rId2" imgW="3479760" imgH="1828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63838"/>
                        <a:ext cx="6265863" cy="329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5" name="Object 3"/>
          <p:cNvGraphicFramePr>
            <a:graphicFrameLocks noChangeAspect="1"/>
          </p:cNvGraphicFramePr>
          <p:nvPr/>
        </p:nvGraphicFramePr>
        <p:xfrm>
          <a:off x="8053792" y="1440717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792" y="1440717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3852344" y="1771980"/>
          <a:ext cx="14605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53800" progId="Equation.DSMT4">
                  <p:embed/>
                </p:oleObj>
              </mc:Choice>
              <mc:Fallback>
                <p:oleObj name="Equation" r:id="rId6" imgW="81252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44" y="1771980"/>
                        <a:ext cx="14605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3628141" y="2104131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53800" progId="Equation.DSMT4">
                  <p:embed/>
                </p:oleObj>
              </mc:Choice>
              <mc:Fallback>
                <p:oleObj name="Equation" r:id="rId8" imgW="43164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141" y="2104131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</a:t>
            </a:r>
            <a:br>
              <a:rPr lang="en-US" dirty="0"/>
            </a:br>
            <a:r>
              <a:rPr lang="en-US" dirty="0"/>
              <a:t>Newton-Cotes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Το σύστημα αυτό έχει μία μοναδική λύση επειδή η ορίζουσα του ανάστροφου        του μητρώου      των συντελεστών των αγνώστων 		 είναι η γνωστή ορίζουσα του </a:t>
            </a:r>
            <a:r>
              <a:rPr lang="en-US" sz="2200" dirty="0" err="1"/>
              <a:t>Vandermonde</a:t>
            </a:r>
            <a:r>
              <a:rPr lang="el-GR" sz="2200" dirty="0"/>
              <a:t>: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η τιμή της οποίας ισούται με:</a:t>
            </a:r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</a:t>
            </a:r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και είναι διάφορη του μηδενός επειδή</a:t>
            </a:r>
          </a:p>
          <a:p>
            <a:endParaRPr lang="el-GR" sz="2200" dirty="0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2381220" y="1760691"/>
          <a:ext cx="431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190440" progId="Equation.DSMT4">
                  <p:embed/>
                </p:oleObj>
              </mc:Choice>
              <mc:Fallback>
                <p:oleObj name="Equation" r:id="rId2" imgW="24120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20" y="1760691"/>
                        <a:ext cx="4318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4389435" y="1799850"/>
          <a:ext cx="3206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64880" progId="Equation.DSMT4">
                  <p:embed/>
                </p:oleObj>
              </mc:Choice>
              <mc:Fallback>
                <p:oleObj name="Equation" r:id="rId4" imgW="177480" imgH="164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5" y="1799850"/>
                        <a:ext cx="3206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906765" y="2100597"/>
          <a:ext cx="14605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53800" progId="Equation.DSMT4">
                  <p:embed/>
                </p:oleObj>
              </mc:Choice>
              <mc:Fallback>
                <p:oleObj name="Equation" r:id="rId6" imgW="81252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65" y="2100597"/>
                        <a:ext cx="14605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5" name="Object 5"/>
          <p:cNvGraphicFramePr>
            <a:graphicFrameLocks noChangeAspect="1"/>
          </p:cNvGraphicFramePr>
          <p:nvPr/>
        </p:nvGraphicFramePr>
        <p:xfrm>
          <a:off x="2447131" y="2589201"/>
          <a:ext cx="424973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960" imgH="939600" progId="Equation.DSMT4">
                  <p:embed/>
                </p:oleObj>
              </mc:Choice>
              <mc:Fallback>
                <p:oleObj name="Equation" r:id="rId8" imgW="23619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131" y="2589201"/>
                        <a:ext cx="4249738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6" name="Object 6"/>
          <p:cNvGraphicFramePr>
            <a:graphicFrameLocks noChangeAspect="1"/>
          </p:cNvGraphicFramePr>
          <p:nvPr/>
        </p:nvGraphicFramePr>
        <p:xfrm>
          <a:off x="3245644" y="4759707"/>
          <a:ext cx="26527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469800" progId="Equation.DSMT4">
                  <p:embed/>
                </p:oleObj>
              </mc:Choice>
              <mc:Fallback>
                <p:oleObj name="Equation" r:id="rId10" imgW="147312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4" y="4759707"/>
                        <a:ext cx="26527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7" name="Object 7"/>
          <p:cNvGraphicFramePr>
            <a:graphicFrameLocks noChangeAspect="1"/>
          </p:cNvGraphicFramePr>
          <p:nvPr/>
        </p:nvGraphicFramePr>
        <p:xfrm>
          <a:off x="5299614" y="5645539"/>
          <a:ext cx="18557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28520" imgH="241200" progId="Equation.DSMT4">
                  <p:embed/>
                </p:oleObj>
              </mc:Choice>
              <mc:Fallback>
                <p:oleObj name="Equation" r:id="rId12" imgW="10285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614" y="5645539"/>
                        <a:ext cx="18557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</a:t>
            </a:r>
            <a:br>
              <a:rPr lang="en-US" dirty="0"/>
            </a:br>
            <a:r>
              <a:rPr lang="en-US" dirty="0"/>
              <a:t>Newton-Cotes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Αν αυτές οι τιμές των</a:t>
            </a:r>
            <a:r>
              <a:rPr lang="en-US" sz="2200" dirty="0"/>
              <a:t>      </a:t>
            </a:r>
            <a:r>
              <a:rPr lang="el-GR" sz="2200" dirty="0"/>
              <a:t>αντικατασταθούν στον τύπο</a:t>
            </a:r>
            <a:r>
              <a:rPr lang="en-US" sz="2200" dirty="0"/>
              <a:t> (3):</a:t>
            </a:r>
            <a:endParaRPr lang="el-GR" sz="2200" dirty="0"/>
          </a:p>
          <a:p>
            <a:endParaRPr lang="en-US" sz="2200" dirty="0"/>
          </a:p>
          <a:p>
            <a:endParaRPr lang="en-US" sz="2200" dirty="0"/>
          </a:p>
          <a:p>
            <a:pPr>
              <a:spcBef>
                <a:spcPts val="1800"/>
              </a:spcBef>
              <a:buNone/>
            </a:pPr>
            <a:r>
              <a:rPr lang="en-US" sz="2200" dirty="0"/>
              <a:t>	</a:t>
            </a:r>
            <a:r>
              <a:rPr lang="el-GR" sz="2200" dirty="0"/>
              <a:t>τότε ο σχηματιζόμενος τύπος αριθμητικής ολοκλήρωσης θα είναι ακριβής για πολυώνυμα μέχρι βαθμού τουλάχιστον </a:t>
            </a:r>
            <a:r>
              <a:rPr lang="en-US" sz="2200" dirty="0"/>
              <a:t>     </a:t>
            </a:r>
            <a:r>
              <a:rPr lang="el-GR" sz="2200" dirty="0"/>
              <a:t>και, επομένως, θα είναι τύπος μέγιστης δυνατής ακρίβειας τάξης</a:t>
            </a:r>
            <a:r>
              <a:rPr lang="en-US" sz="2200" dirty="0"/>
              <a:t> 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Οι γνωστοί μας κλειστοί και ανοικτοί τύποι των </a:t>
            </a:r>
            <a:r>
              <a:rPr lang="en-US" sz="2200" dirty="0"/>
              <a:t>Newton – Cotes </a:t>
            </a:r>
            <a:r>
              <a:rPr lang="el-GR" sz="2200" dirty="0"/>
              <a:t>αποτελούν μία υποπερίπτωση της κατηγορίας των τύπων αριθμητικής ολοκλήρωσης που εξετάσαμε προηγουμένως.</a:t>
            </a:r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3363724" y="1454652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724" y="1454652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7" name="Object 3"/>
          <p:cNvGraphicFramePr>
            <a:graphicFrameLocks noChangeAspect="1"/>
          </p:cNvGraphicFramePr>
          <p:nvPr/>
        </p:nvGraphicFramePr>
        <p:xfrm>
          <a:off x="3111480" y="1931967"/>
          <a:ext cx="26527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31640" progId="Equation.DSMT4">
                  <p:embed/>
                </p:oleObj>
              </mc:Choice>
              <mc:Fallback>
                <p:oleObj name="Equation" r:id="rId4" imgW="147312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480" y="1931967"/>
                        <a:ext cx="265271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6861735" y="3235678"/>
          <a:ext cx="2301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735" y="3235678"/>
                        <a:ext cx="23018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029" name="Object 5"/>
          <p:cNvGraphicFramePr>
            <a:graphicFrameLocks noChangeAspect="1"/>
          </p:cNvGraphicFramePr>
          <p:nvPr/>
        </p:nvGraphicFramePr>
        <p:xfrm>
          <a:off x="7874578" y="3579818"/>
          <a:ext cx="2730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39680" progId="Equation.DSMT4">
                  <p:embed/>
                </p:oleObj>
              </mc:Choice>
              <mc:Fallback>
                <p:oleObj name="Equation" r:id="rId8" imgW="15228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578" y="3579818"/>
                        <a:ext cx="27305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</a:t>
            </a:r>
            <a:br>
              <a:rPr lang="en-US" dirty="0"/>
            </a:br>
            <a:r>
              <a:rPr lang="en-US" dirty="0"/>
              <a:t>Newton-Cotes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856230"/>
          </a:xfrm>
        </p:spPr>
        <p:txBody>
          <a:bodyPr>
            <a:normAutofit/>
          </a:bodyPr>
          <a:lstStyle/>
          <a:p>
            <a:r>
              <a:rPr lang="el-GR" sz="2200" dirty="0"/>
              <a:t>Μπορεί να αποδειχτεί ότι αν τα δεδομένα σημεία                    επιλεχτούν έτσι ώστε να ισχύουν τα εξής:</a:t>
            </a:r>
          </a:p>
          <a:p>
            <a:endParaRPr lang="el-GR" sz="2200" dirty="0"/>
          </a:p>
          <a:p>
            <a:pPr>
              <a:spcBef>
                <a:spcPts val="3000"/>
              </a:spcBef>
              <a:buNone/>
            </a:pPr>
            <a:r>
              <a:rPr lang="el-GR" sz="2200" dirty="0"/>
              <a:t>	τότε οι αντίστοιχοι τύποι (3) που σχηματίζονται με αυτά τα      και   τα οποία προκύπτουν από την επίλυση του συστήματος (6), συμπίπτουν με τους αντίστοιχους κλειστούς τύπους των </a:t>
            </a:r>
            <a:r>
              <a:rPr lang="en-US" sz="2200" dirty="0"/>
              <a:t>Newton – Cotes.</a:t>
            </a:r>
            <a:r>
              <a:rPr lang="el-GR" sz="2200" dirty="0"/>
              <a:t>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Ενώ, αν επιλεχτούν τα παρακάτω σημεία:</a:t>
            </a:r>
          </a:p>
          <a:p>
            <a:endParaRPr lang="el-GR" sz="2200" dirty="0"/>
          </a:p>
          <a:p>
            <a:pPr>
              <a:spcBef>
                <a:spcPts val="3000"/>
              </a:spcBef>
              <a:buNone/>
            </a:pPr>
            <a:r>
              <a:rPr lang="el-GR" sz="2200" dirty="0"/>
              <a:t>	τότε οι αντίστοιχοι τύποι (3), συμπίπτουν με τους αντίστοιχους ανοικτούς τύπους των </a:t>
            </a:r>
            <a:r>
              <a:rPr lang="en-US" sz="2200" dirty="0"/>
              <a:t>Newton – Cotes.</a:t>
            </a:r>
            <a:endParaRPr lang="el-GR" sz="2200" dirty="0"/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6603165" y="1418139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53800" progId="Equation.DSMT4">
                  <p:embed/>
                </p:oleObj>
              </mc:Choice>
              <mc:Fallback>
                <p:oleObj name="Equation" r:id="rId2" imgW="787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165" y="1418139"/>
                        <a:ext cx="14176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1" name="Object 3"/>
          <p:cNvGraphicFramePr>
            <a:graphicFrameLocks noChangeAspect="1"/>
          </p:cNvGraphicFramePr>
          <p:nvPr/>
        </p:nvGraphicFramePr>
        <p:xfrm>
          <a:off x="2765425" y="2187558"/>
          <a:ext cx="361315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393480" progId="Equation.DSMT4">
                  <p:embed/>
                </p:oleObj>
              </mc:Choice>
              <mc:Fallback>
                <p:oleObj name="Equation" r:id="rId4" imgW="20062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2187558"/>
                        <a:ext cx="361315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7672081" y="2901237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081" y="2901237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8391229" y="2892594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1229" y="2892594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4" name="Object 6"/>
          <p:cNvGraphicFramePr>
            <a:graphicFrameLocks noChangeAspect="1"/>
          </p:cNvGraphicFramePr>
          <p:nvPr/>
        </p:nvGraphicFramePr>
        <p:xfrm>
          <a:off x="2570956" y="4800629"/>
          <a:ext cx="40020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22280" imgH="393480" progId="Equation.DSMT4">
                  <p:embed/>
                </p:oleObj>
              </mc:Choice>
              <mc:Fallback>
                <p:oleObj name="Equation" r:id="rId10" imgW="22222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956" y="4800629"/>
                        <a:ext cx="40020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Στην περίπτωση (β</a:t>
            </a:r>
            <a:r>
              <a:rPr lang="en-US" sz="2200" dirty="0"/>
              <a:t>)</a:t>
            </a:r>
            <a:r>
              <a:rPr lang="el-GR" sz="2200" dirty="0"/>
              <a:t> έχουμε να προσδιορίσουμε συνολικά παραμέτρους.</a:t>
            </a:r>
          </a:p>
          <a:p>
            <a:r>
              <a:rPr lang="el-GR" sz="2200" dirty="0"/>
              <a:t>Απαιτούμε ο τύπος (3)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να είναι ακριβής για τις πρώτες στη σειρά εκφράσεις των βασικών πολυωνύμων</a:t>
            </a:r>
          </a:p>
          <a:p>
            <a:pPr>
              <a:buNone/>
            </a:pPr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έως ότου σχηματίσουμε ένα σύστημα              ανεξάρτητων εξισώσεων, η λύση του οποίου θα μας δώσει τις ζητούμενες τιμές των αγνώστων παραμέτρων </a:t>
            </a:r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/>
        </p:nvGraphicFramePr>
        <p:xfrm>
          <a:off x="7481938" y="1406850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53800" progId="Equation.DSMT4">
                  <p:embed/>
                </p:oleObj>
              </mc:Choice>
              <mc:Fallback>
                <p:oleObj name="Equation" r:id="rId2" imgW="4316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938" y="1406850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3245644" y="2625714"/>
          <a:ext cx="26527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31640" progId="Equation.DSMT4">
                  <p:embed/>
                </p:oleObj>
              </mc:Choice>
              <mc:Fallback>
                <p:oleObj name="Equation" r:id="rId4" imgW="14731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4" y="2625714"/>
                        <a:ext cx="26527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3497263" y="4152900"/>
          <a:ext cx="2149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215640" progId="Equation.DSMT4">
                  <p:embed/>
                </p:oleObj>
              </mc:Choice>
              <mc:Fallback>
                <p:oleObj name="Equation" r:id="rId6" imgW="1193760" imgH="215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4152900"/>
                        <a:ext cx="21494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1" name="Object 9"/>
          <p:cNvGraphicFramePr>
            <a:graphicFrameLocks noChangeAspect="1"/>
          </p:cNvGraphicFramePr>
          <p:nvPr/>
        </p:nvGraphicFramePr>
        <p:xfrm>
          <a:off x="5282515" y="4665333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1640" imgH="253800" progId="Equation.DSMT4">
                  <p:embed/>
                </p:oleObj>
              </mc:Choice>
              <mc:Fallback>
                <p:oleObj name="Equation" r:id="rId8" imgW="43164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515" y="4665333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2" name="Object 10"/>
          <p:cNvGraphicFramePr>
            <a:graphicFrameLocks noChangeAspect="1"/>
          </p:cNvGraphicFramePr>
          <p:nvPr/>
        </p:nvGraphicFramePr>
        <p:xfrm>
          <a:off x="4135083" y="5367546"/>
          <a:ext cx="3413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083" y="5367546"/>
                        <a:ext cx="3413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Για να είναι ο τύπος (3) ακριβής για το πολυώνυμο                   θα πρέπει να ισχύει ότι:</a:t>
            </a:r>
          </a:p>
          <a:p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200" dirty="0"/>
              <a:t>Παρατηρούμε ότι στην παραπάνω σχέση δεν υπάρχουν παράμετροι      που πρέπει να προσδιοριστούν.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Όμως τα       είναι δεδομένα χωρίς, ωστόσο, αυτό να σημαίνει ότι μπορεί να είναι όλα τα       αυθαίρετα επιλεγμένα.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Μπορούμε να επιλέξουμε αυθαίρετα              συντελεστές            ενώ αυτός που απομένει μπορεί να υπολογιστεί από τη Σχέση (7).</a:t>
            </a:r>
          </a:p>
          <a:p>
            <a:pPr>
              <a:spcBef>
                <a:spcPts val="1800"/>
              </a:spcBef>
              <a:buNone/>
            </a:pPr>
            <a:endParaRPr lang="el-GR" sz="2200" dirty="0"/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6770908" y="1454652"/>
          <a:ext cx="1025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28600" progId="Equation.DSMT4">
                  <p:embed/>
                </p:oleObj>
              </mc:Choice>
              <mc:Fallback>
                <p:oleObj name="Equation" r:id="rId2" imgW="5713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908" y="1454652"/>
                        <a:ext cx="10255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2474119" y="2317741"/>
          <a:ext cx="41957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253800" progId="Equation.DSMT4">
                  <p:embed/>
                </p:oleObj>
              </mc:Choice>
              <mc:Fallback>
                <p:oleObj name="Equation" r:id="rId4" imgW="23367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119" y="2317741"/>
                        <a:ext cx="41957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/>
        </p:nvGraphicFramePr>
        <p:xfrm>
          <a:off x="2327248" y="3160185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48" y="3160185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1925782" y="3728870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82" y="3728870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3546289" y="4057487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89" y="4057487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5217779" y="4605360"/>
          <a:ext cx="7556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9040" imgH="253800" progId="Equation.DSMT4">
                  <p:embed/>
                </p:oleObj>
              </mc:Choice>
              <mc:Fallback>
                <p:oleObj name="Equation" r:id="rId11" imgW="41904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779" y="4605360"/>
                        <a:ext cx="7556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6" name="Object 10"/>
          <p:cNvGraphicFramePr>
            <a:graphicFrameLocks noChangeAspect="1"/>
          </p:cNvGraphicFramePr>
          <p:nvPr/>
        </p:nvGraphicFramePr>
        <p:xfrm>
          <a:off x="7537495" y="4633929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95" y="4633929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Επομένως, με δεδομένα τα       πρέπει οι άγνωστοι συντελεστές         </a:t>
            </a:r>
            <a:r>
              <a:rPr lang="el-GR" sz="2200" dirty="0">
                <a:solidFill>
                  <a:schemeClr val="bg1"/>
                </a:solidFill>
              </a:rPr>
              <a:t>. </a:t>
            </a:r>
            <a:r>
              <a:rPr lang="el-GR" sz="2200" dirty="0"/>
              <a:t>     	              να ικανοποιούν το ακόλουθο σύστημα των  εξισώσεων: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4068760" y="1440717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0" y="1440717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3" name="Object 3"/>
          <p:cNvGraphicFramePr>
            <a:graphicFrameLocks noChangeAspect="1"/>
          </p:cNvGraphicFramePr>
          <p:nvPr/>
        </p:nvGraphicFramePr>
        <p:xfrm>
          <a:off x="870252" y="1749402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52" y="1749402"/>
                        <a:ext cx="14176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7273962" y="1755582"/>
          <a:ext cx="777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40" imgH="253800" progId="Equation.DSMT4">
                  <p:embed/>
                </p:oleObj>
              </mc:Choice>
              <mc:Fallback>
                <p:oleObj name="Equation" r:id="rId6" imgW="4316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62" y="1755582"/>
                        <a:ext cx="777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1085850" y="2530475"/>
          <a:ext cx="6973888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73240" imgH="2006280" progId="Equation.DSMT4">
                  <p:embed/>
                </p:oleObj>
              </mc:Choice>
              <mc:Fallback>
                <p:oleObj name="Equation" r:id="rId8" imgW="3873240" imgH="2006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2530475"/>
                        <a:ext cx="6973888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3"/>
            <a:ext cx="8229600" cy="4929257"/>
          </a:xfrm>
        </p:spPr>
        <p:txBody>
          <a:bodyPr>
            <a:normAutofit/>
          </a:bodyPr>
          <a:lstStyle/>
          <a:p>
            <a:r>
              <a:rPr lang="el-GR" sz="2200" dirty="0"/>
              <a:t>Το σύστημα (8) σχηματίζεται με την απαίτηση ο τύπος (3) να είναι ακριβής για τα βασικά πολυώνυμα                     για όλα τα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Οι συντελεστές                         οι οποίοι μπορούν να υπολογιστούν με την επίλυση του παραπάνω συστήματος, οφείλουν να ικανοποιούν και τον περιορισμό (4):</a:t>
            </a:r>
          </a:p>
          <a:p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Επομένως, το σύστημα (8) στη γενική του μορφή είναι δύσκολο να επιλυθεί με κλασικές μεθόδους.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Μία ειδική περίπτωση που είναι γνωστή ως </a:t>
            </a:r>
            <a:r>
              <a:rPr lang="el-GR" sz="2200" b="1" dirty="0"/>
              <a:t>αριθμητική ολοκλήρωση κατά </a:t>
            </a:r>
            <a:r>
              <a:rPr lang="en-US" sz="2200" b="1" dirty="0" err="1"/>
              <a:t>Chebyshev</a:t>
            </a:r>
            <a:r>
              <a:rPr lang="el-GR" sz="2200" dirty="0"/>
              <a:t>, προκύπτει αν υποθέσουμε ότι όλοι οι συντελεστές      είναι ίσοι μεταξύ τους.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Στην περίπτωση αυτή το σύστημα (8) μπορεί να επιλυθεί.</a:t>
            </a:r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4951434" y="1760691"/>
          <a:ext cx="11906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41200" progId="Equation.DSMT4">
                  <p:embed/>
                </p:oleObj>
              </mc:Choice>
              <mc:Fallback>
                <p:oleObj name="Equation" r:id="rId2" imgW="66024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34" y="1760691"/>
                        <a:ext cx="11906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7400634" y="1771980"/>
          <a:ext cx="17129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253800" progId="Equation.DSMT4">
                  <p:embed/>
                </p:oleObj>
              </mc:Choice>
              <mc:Fallback>
                <p:oleObj name="Equation" r:id="rId4" imgW="9522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634" y="1771980"/>
                        <a:ext cx="17129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3204369" y="3392487"/>
          <a:ext cx="2735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369" y="3392487"/>
                        <a:ext cx="27352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2701194" y="2241540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253800" progId="Equation.DSMT4">
                  <p:embed/>
                </p:oleObj>
              </mc:Choice>
              <mc:Fallback>
                <p:oleObj name="Equation" r:id="rId8" imgW="78732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194" y="2241540"/>
                        <a:ext cx="14176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1" name="Object 7"/>
          <p:cNvGraphicFramePr>
            <a:graphicFrameLocks noChangeAspect="1"/>
          </p:cNvGraphicFramePr>
          <p:nvPr/>
        </p:nvGraphicFramePr>
        <p:xfrm>
          <a:off x="2619529" y="5386767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529" y="5386767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/>
          <a:lstStyle/>
          <a:p>
            <a:r>
              <a:rPr lang="el-GR" sz="2200" dirty="0"/>
              <a:t>Σύμφωνα με τον περιορισμό (7):</a:t>
            </a:r>
          </a:p>
          <a:p>
            <a:endParaRPr lang="el-GR" sz="2200" dirty="0"/>
          </a:p>
          <a:p>
            <a:pPr>
              <a:spcBef>
                <a:spcPts val="2400"/>
              </a:spcBef>
              <a:buNone/>
            </a:pPr>
            <a:r>
              <a:rPr lang="el-GR" sz="2200" dirty="0"/>
              <a:t>	αφού όλοι οι συντελεστές      πρέπει να τον ικανοποιούν προκύπτει ότι: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Αν αντικαταστήσουμε τις παραπάνω τιμές στο σύστημα (8) θα έχουμε το επόμενο σύστημα εξισώσεων:</a:t>
            </a:r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2736850" y="1962136"/>
          <a:ext cx="36703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228600" progId="Equation.DSMT4">
                  <p:embed/>
                </p:oleObj>
              </mc:Choice>
              <mc:Fallback>
                <p:oleObj name="Equation" r:id="rId2" imgW="2044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1962136"/>
                        <a:ext cx="36703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3878253" y="2443149"/>
          <a:ext cx="3206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53" y="2443149"/>
                        <a:ext cx="3206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2285206" y="3246435"/>
          <a:ext cx="45735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9800" imgH="393480" progId="Equation.DSMT4">
                  <p:embed/>
                </p:oleObj>
              </mc:Choice>
              <mc:Fallback>
                <p:oleObj name="Equation" r:id="rId6" imgW="25398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206" y="3246435"/>
                        <a:ext cx="45735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1235075" y="1836738"/>
          <a:ext cx="667543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08360" imgH="2158920" progId="Equation.DSMT4">
                  <p:embed/>
                </p:oleObj>
              </mc:Choice>
              <mc:Fallback>
                <p:oleObj name="Equation" r:id="rId2" imgW="3708360" imgH="2158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1836738"/>
                        <a:ext cx="6675438" cy="388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142"/>
            <a:ext cx="8229600" cy="3213144"/>
          </a:xfrm>
        </p:spPr>
        <p:txBody>
          <a:bodyPr>
            <a:normAutofit/>
          </a:bodyPr>
          <a:lstStyle/>
          <a:p>
            <a:r>
              <a:rPr lang="el-GR" sz="2000" dirty="0"/>
              <a:t>Αν η συνάρτηση           είναι συνεχής στο διάστημα              τότε από το </a:t>
            </a:r>
            <a:r>
              <a:rPr lang="el-GR" sz="2000" b="1" dirty="0"/>
              <a:t>θεώρημα της μέσης τιμής του ολοκληρωτικού λογισμού </a:t>
            </a:r>
            <a:r>
              <a:rPr lang="el-GR" sz="2000" dirty="0"/>
              <a:t>υπάρχει κάποιο σημείο     στο διάστημα            έτσι ώστε να ισχύει:</a:t>
            </a:r>
          </a:p>
          <a:p>
            <a:endParaRPr lang="el-GR" sz="2000" dirty="0"/>
          </a:p>
          <a:p>
            <a:endParaRPr lang="el-GR" sz="2000" dirty="0"/>
          </a:p>
          <a:p>
            <a:pPr>
              <a:spcBef>
                <a:spcPts val="1200"/>
              </a:spcBef>
            </a:pPr>
            <a:r>
              <a:rPr lang="el-GR" sz="2000" dirty="0"/>
              <a:t>Η </a:t>
            </a:r>
            <a:r>
              <a:rPr lang="el-GR" sz="2000" b="1" dirty="0"/>
              <a:t>μέση τιμή </a:t>
            </a:r>
            <a:r>
              <a:rPr lang="el-GR" sz="2000" dirty="0"/>
              <a:t>της συνάρτησης           στο διάστημα             είναι:</a:t>
            </a:r>
          </a:p>
          <a:p>
            <a:pPr>
              <a:spcBef>
                <a:spcPts val="1200"/>
              </a:spcBef>
            </a:pPr>
            <a:endParaRPr lang="el-GR" sz="2000" dirty="0"/>
          </a:p>
          <a:p>
            <a:pPr>
              <a:spcBef>
                <a:spcPts val="1200"/>
              </a:spcBef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2627294" y="1066944"/>
          <a:ext cx="5572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20" imgH="203040" progId="Equation.DSMT4">
                  <p:embed/>
                </p:oleObj>
              </mc:Choice>
              <mc:Fallback>
                <p:oleObj name="Equation" r:id="rId2" imgW="34272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294" y="1066944"/>
                        <a:ext cx="5572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6162707" y="1019142"/>
          <a:ext cx="7096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53800" progId="Equation.DSMT4">
                  <p:embed/>
                </p:oleObj>
              </mc:Choice>
              <mc:Fallback>
                <p:oleObj name="Equation" r:id="rId4" imgW="43164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707" y="1019142"/>
                        <a:ext cx="7096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1662076" y="1670030"/>
          <a:ext cx="20796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03040" progId="Equation.DSMT4">
                  <p:embed/>
                </p:oleObj>
              </mc:Choice>
              <mc:Fallback>
                <p:oleObj name="Equation" r:id="rId6" imgW="1267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076" y="1670030"/>
                        <a:ext cx="207962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3367088" y="1639888"/>
          <a:ext cx="6254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53800" progId="Equation.DSMT4">
                  <p:embed/>
                </p:oleObj>
              </mc:Choice>
              <mc:Fallback>
                <p:oleObj name="Equation" r:id="rId8" imgW="3808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88" y="1639888"/>
                        <a:ext cx="6254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2346325" y="2005013"/>
          <a:ext cx="44513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17640" imgH="469800" progId="Equation.DSMT4">
                  <p:embed/>
                </p:oleObj>
              </mc:Choice>
              <mc:Fallback>
                <p:oleObj name="Equation" r:id="rId10" imgW="27176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2005013"/>
                        <a:ext cx="44513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3229769" y="3246438"/>
          <a:ext cx="268446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469800" progId="Equation.DSMT4">
                  <p:embed/>
                </p:oleObj>
              </mc:Choice>
              <mc:Fallback>
                <p:oleObj name="Equation" r:id="rId12" imgW="16380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769" y="3246438"/>
                        <a:ext cx="268446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9" name="Object 9"/>
          <p:cNvGraphicFramePr>
            <a:graphicFrameLocks noChangeAspect="1"/>
          </p:cNvGraphicFramePr>
          <p:nvPr/>
        </p:nvGraphicFramePr>
        <p:xfrm>
          <a:off x="3921830" y="2868433"/>
          <a:ext cx="5572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20" imgH="203040" progId="Equation.DSMT4">
                  <p:embed/>
                </p:oleObj>
              </mc:Choice>
              <mc:Fallback>
                <p:oleObj name="Equation" r:id="rId14" imgW="34272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830" y="2868433"/>
                        <a:ext cx="5572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0" name="Object 10"/>
          <p:cNvGraphicFramePr>
            <a:graphicFrameLocks noChangeAspect="1"/>
          </p:cNvGraphicFramePr>
          <p:nvPr/>
        </p:nvGraphicFramePr>
        <p:xfrm>
          <a:off x="5991253" y="2816922"/>
          <a:ext cx="6254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80" imgH="253800" progId="Equation.DSMT4">
                  <p:embed/>
                </p:oleObj>
              </mc:Choice>
              <mc:Fallback>
                <p:oleObj name="Equation" r:id="rId15" imgW="38088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53" y="2816922"/>
                        <a:ext cx="6254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15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89192" y="3501008"/>
            <a:ext cx="2875296" cy="232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11160" y="4451364"/>
            <a:ext cx="51483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000" dirty="0"/>
              <a:t>Το ολοκλήρωμα                   εκφράζει εμβαδόν και ισούται με το εμβαδόν ενός ορθογωνίου τριγώνου ύψους</a:t>
            </a:r>
          </a:p>
          <a:p>
            <a:endParaRPr lang="el-GR" sz="2000" dirty="0"/>
          </a:p>
        </p:txBody>
      </p:sp>
      <p:graphicFrame>
        <p:nvGraphicFramePr>
          <p:cNvPr id="204816" name="Object 16"/>
          <p:cNvGraphicFramePr>
            <a:graphicFrameLocks noChangeAspect="1"/>
          </p:cNvGraphicFramePr>
          <p:nvPr/>
        </p:nvGraphicFramePr>
        <p:xfrm>
          <a:off x="2527271" y="4302147"/>
          <a:ext cx="9572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20" imgH="469800" progId="Equation.DSMT4">
                  <p:embed/>
                </p:oleObj>
              </mc:Choice>
              <mc:Fallback>
                <p:oleObj name="Equation" r:id="rId18" imgW="58392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271" y="4302147"/>
                        <a:ext cx="9572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7" name="Object 17"/>
          <p:cNvGraphicFramePr>
            <a:graphicFrameLocks noChangeAspect="1"/>
          </p:cNvGraphicFramePr>
          <p:nvPr/>
        </p:nvGraphicFramePr>
        <p:xfrm>
          <a:off x="2606656" y="5240715"/>
          <a:ext cx="6873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203040" progId="Equation.DSMT4">
                  <p:embed/>
                </p:oleObj>
              </mc:Choice>
              <mc:Fallback>
                <p:oleObj name="Equation" r:id="rId20" imgW="380880" imgH="203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56" y="5240715"/>
                        <a:ext cx="6873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Οι ζητούμενες λύσεις του συστήματος (10) αποτελούν τις ρίζες του παρακάτω πολυωνύμου: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όπου </a:t>
            </a:r>
          </a:p>
          <a:p>
            <a:pPr>
              <a:buNone/>
            </a:pPr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με </a:t>
            </a:r>
          </a:p>
        </p:txBody>
      </p:sp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341313" y="2392360"/>
          <a:ext cx="879951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89160" imgH="495000" progId="Equation.DSMT4">
                  <p:embed/>
                </p:oleObj>
              </mc:Choice>
              <mc:Fallback>
                <p:oleObj name="Equation" r:id="rId2" imgW="48891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392360"/>
                        <a:ext cx="8799512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341313" y="3808434"/>
          <a:ext cx="88169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89160" imgH="660240" progId="Equation.DSMT4">
                  <p:embed/>
                </p:oleObj>
              </mc:Choice>
              <mc:Fallback>
                <p:oleObj name="Equation" r:id="rId4" imgW="4889160" imgH="660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808434"/>
                        <a:ext cx="881697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ChangeAspect="1"/>
          </p:cNvGraphicFramePr>
          <p:nvPr/>
        </p:nvGraphicFramePr>
        <p:xfrm>
          <a:off x="2336800" y="5476909"/>
          <a:ext cx="44704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440" imgH="241200" progId="Equation.DSMT4">
                  <p:embed/>
                </p:oleObj>
              </mc:Choice>
              <mc:Fallback>
                <p:oleObj name="Equation" r:id="rId6" imgW="247644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476909"/>
                        <a:ext cx="44704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Αριθμητική ολοκλήρωση κατά </a:t>
            </a:r>
            <a:r>
              <a:rPr lang="en-US" dirty="0" err="1"/>
              <a:t>Chebyshev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Παρατήρηση: 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Για            και            οι ρίζες του πολυωνύμου (1) είναι όλες πραγματικές, απλές και βρίσκονται στο διάστημα  </a:t>
            </a:r>
          </a:p>
          <a:p>
            <a:pPr>
              <a:spcBef>
                <a:spcPts val="1800"/>
              </a:spcBef>
            </a:pPr>
            <a:r>
              <a:rPr lang="el-GR" sz="2200" dirty="0"/>
              <a:t>Για            και              το πολυώνυμο (11) έχει και μιγαδικές ρίζες και έτσι για τις περιπτώσεις αυτές οι τύποι της αριθμητικής ολοκλήρωσης κατά </a:t>
            </a:r>
            <a:r>
              <a:rPr lang="en-US" sz="2200" dirty="0" err="1"/>
              <a:t>Chebyshev</a:t>
            </a:r>
            <a:r>
              <a:rPr lang="en-US" sz="2200" dirty="0"/>
              <a:t> </a:t>
            </a:r>
            <a:r>
              <a:rPr lang="el-GR" sz="2200" dirty="0"/>
              <a:t>δεν εφαρμόζονται.</a:t>
            </a:r>
          </a:p>
        </p:txBody>
      </p:sp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1315649" y="2028276"/>
          <a:ext cx="641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177480" progId="Equation.DSMT4">
                  <p:embed/>
                </p:oleObj>
              </mc:Choice>
              <mc:Fallback>
                <p:oleObj name="Equation" r:id="rId2" imgW="3553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649" y="2028276"/>
                        <a:ext cx="6413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2422328" y="2028276"/>
          <a:ext cx="6413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177480" progId="Equation.DSMT4">
                  <p:embed/>
                </p:oleObj>
              </mc:Choice>
              <mc:Fallback>
                <p:oleObj name="Equation" r:id="rId4" imgW="3553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328" y="2028276"/>
                        <a:ext cx="64135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6610389" y="2323209"/>
          <a:ext cx="8461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53800" progId="Equation.DSMT4">
                  <p:embed/>
                </p:oleObj>
              </mc:Choice>
              <mc:Fallback>
                <p:oleObj name="Equation" r:id="rId6" imgW="4698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89" y="2323209"/>
                        <a:ext cx="8461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1323048" y="2934403"/>
          <a:ext cx="6191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048" y="2934403"/>
                        <a:ext cx="6191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2414901" y="2935990"/>
          <a:ext cx="7302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177480" progId="Equation.DSMT4">
                  <p:embed/>
                </p:oleObj>
              </mc:Choice>
              <mc:Fallback>
                <p:oleObj name="Equation" r:id="rId10" imgW="40608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901" y="2935990"/>
                        <a:ext cx="7302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Στην  περίπτωση (γ) έχουμε να προσδιορίσουμε συνολικά          παραμέτρους.</a:t>
            </a:r>
          </a:p>
          <a:p>
            <a:r>
              <a:rPr lang="el-GR" sz="2200" dirty="0"/>
              <a:t>Απαιτούμε ο τύπος (3) 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buNone/>
            </a:pPr>
            <a:r>
              <a:rPr lang="el-GR" sz="2200" dirty="0"/>
              <a:t>	να είναι ακριβής για τις πρώτες στη σειρά                 εκφράσεις των βασικών πολυωνύμων:</a:t>
            </a:r>
          </a:p>
          <a:p>
            <a:pPr>
              <a:buNone/>
            </a:pPr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έως ότου σχηματίσουμε ένα σύστημα                 εξισώσεων με αγνώστους, η λύση του οποίου θα μας δώσει τις ζητούμενες τιμές των αγνώστων παραμέτρων </a:t>
            </a:r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7554966" y="1418139"/>
          <a:ext cx="960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53800" progId="Equation.DSMT4">
                  <p:embed/>
                </p:oleObj>
              </mc:Choice>
              <mc:Fallback>
                <p:oleObj name="Equation" r:id="rId2" imgW="5331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966" y="1418139"/>
                        <a:ext cx="960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3245644" y="2589201"/>
          <a:ext cx="26527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31640" progId="Equation.DSMT4">
                  <p:embed/>
                </p:oleObj>
              </mc:Choice>
              <mc:Fallback>
                <p:oleObj name="Equation" r:id="rId4" imgW="147312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4" y="2589201"/>
                        <a:ext cx="26527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5765829" y="3373443"/>
          <a:ext cx="960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29" y="3373443"/>
                        <a:ext cx="960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7"/>
          <p:cNvGraphicFramePr>
            <a:graphicFrameLocks noChangeAspect="1"/>
          </p:cNvGraphicFramePr>
          <p:nvPr/>
        </p:nvGraphicFramePr>
        <p:xfrm>
          <a:off x="3497263" y="4244991"/>
          <a:ext cx="2149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760" imgH="215640" progId="Equation.DSMT4">
                  <p:embed/>
                </p:oleObj>
              </mc:Choice>
              <mc:Fallback>
                <p:oleObj name="Equation" r:id="rId7" imgW="119376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4244991"/>
                        <a:ext cx="21494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5291161" y="4681731"/>
          <a:ext cx="9604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253800" progId="Equation.DSMT4">
                  <p:embed/>
                </p:oleObj>
              </mc:Choice>
              <mc:Fallback>
                <p:oleObj name="Equation" r:id="rId9" imgW="53316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61" y="4681731"/>
                        <a:ext cx="9604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10"/>
          <p:cNvGraphicFramePr>
            <a:graphicFrameLocks noChangeAspect="1"/>
          </p:cNvGraphicFramePr>
          <p:nvPr/>
        </p:nvGraphicFramePr>
        <p:xfrm>
          <a:off x="7956609" y="4667796"/>
          <a:ext cx="960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53800" progId="Equation.DSMT4">
                  <p:embed/>
                </p:oleObj>
              </mc:Choice>
              <mc:Fallback>
                <p:oleObj name="Equation" r:id="rId11" imgW="53316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609" y="4667796"/>
                        <a:ext cx="960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11"/>
          <p:cNvGraphicFramePr>
            <a:graphicFrameLocks noChangeAspect="1"/>
          </p:cNvGraphicFramePr>
          <p:nvPr/>
        </p:nvGraphicFramePr>
        <p:xfrm>
          <a:off x="4133844" y="5361543"/>
          <a:ext cx="10731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880" imgH="228600" progId="Equation.DSMT4">
                  <p:embed/>
                </p:oleObj>
              </mc:Choice>
              <mc:Fallback>
                <p:oleObj name="Equation" r:id="rId12" imgW="59688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44" y="5361543"/>
                        <a:ext cx="10731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Επομένως, πρέπει οι άγνωστοι συντελεστές                    να ικανοποιούν το ακόλουθο σύστημα                 εξισώσεων:</a:t>
            </a:r>
          </a:p>
        </p:txBody>
      </p:sp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1246982" y="2297097"/>
          <a:ext cx="6650037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2057400" progId="Equation.DSMT4">
                  <p:embed/>
                </p:oleObj>
              </mc:Choice>
              <mc:Fallback>
                <p:oleObj name="Equation" r:id="rId2" imgW="3695400" imgH="2057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982" y="2297097"/>
                        <a:ext cx="6650037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5959494" y="1443363"/>
          <a:ext cx="10731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94" y="1443363"/>
                        <a:ext cx="10731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4999056" y="1771980"/>
          <a:ext cx="960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53800" progId="Equation.DSMT4">
                  <p:embed/>
                </p:oleObj>
              </mc:Choice>
              <mc:Fallback>
                <p:oleObj name="Equation" r:id="rId6" imgW="5331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56" y="1771980"/>
                        <a:ext cx="960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Το σύστημα (13) σχηματίζεται με την απαίτηση ο τύπος (3) να είναι ακριβής για τα βασικά πολυώνυμα </a:t>
            </a:r>
          </a:p>
          <a:p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b="1" dirty="0"/>
              <a:t>Ορισμός 8.3  </a:t>
            </a:r>
            <a:r>
              <a:rPr lang="el-GR" sz="2200" dirty="0"/>
              <a:t>Οι λύσεις του παραπάνω συστήματος μας δίνουν μία νέα οικογένεια τύπων που ονομάζονται</a:t>
            </a:r>
            <a:r>
              <a:rPr lang="el-GR" sz="2200" b="1" dirty="0"/>
              <a:t> τύποι αριθμητικής ολοκλήρωσης κατά </a:t>
            </a:r>
            <a:r>
              <a:rPr lang="en-US" sz="2200" b="1" dirty="0"/>
              <a:t>Gauss</a:t>
            </a:r>
            <a:r>
              <a:rPr lang="en-US" sz="2200" dirty="0"/>
              <a:t>.</a:t>
            </a:r>
          </a:p>
          <a:p>
            <a:pPr>
              <a:spcBef>
                <a:spcPts val="1800"/>
              </a:spcBef>
            </a:pPr>
            <a:r>
              <a:rPr lang="el-GR" sz="2200" b="1" dirty="0"/>
              <a:t>Παρατήρηση: </a:t>
            </a:r>
            <a:r>
              <a:rPr lang="el-GR" sz="2200" dirty="0"/>
              <a:t>Προφανώς οι τύποι αυτοί είναι ακριβείς για πολυώνυμα μέχρι και βαθμού               και, επομένως, είναι τύποι μέγιστης δυνατής ακρίβειας τάξης </a:t>
            </a:r>
            <a:endParaRPr lang="en-US" sz="2200" dirty="0"/>
          </a:p>
        </p:txBody>
      </p:sp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4943515" y="1768105"/>
          <a:ext cx="25130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241200" progId="Equation.DSMT4">
                  <p:embed/>
                </p:oleObj>
              </mc:Choice>
              <mc:Fallback>
                <p:oleObj name="Equation" r:id="rId2" imgW="13968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515" y="1768105"/>
                        <a:ext cx="251301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5" name="Object 3"/>
          <p:cNvGraphicFramePr>
            <a:graphicFrameLocks noChangeAspect="1"/>
          </p:cNvGraphicFramePr>
          <p:nvPr/>
        </p:nvGraphicFramePr>
        <p:xfrm>
          <a:off x="884187" y="2187558"/>
          <a:ext cx="1897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53800" progId="Equation.DSMT4">
                  <p:embed/>
                </p:oleObj>
              </mc:Choice>
              <mc:Fallback>
                <p:oleObj name="Equation" r:id="rId4" imgW="10540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2187558"/>
                        <a:ext cx="18970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4316409" y="4291377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09" y="4291377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18" name="Object 6"/>
          <p:cNvGraphicFramePr>
            <a:graphicFrameLocks noChangeAspect="1"/>
          </p:cNvGraphicFramePr>
          <p:nvPr/>
        </p:nvGraphicFramePr>
        <p:xfrm>
          <a:off x="4844714" y="4619994"/>
          <a:ext cx="982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760" imgH="253800" progId="Equation.DSMT4">
                  <p:embed/>
                </p:oleObj>
              </mc:Choice>
              <mc:Fallback>
                <p:oleObj name="Equation" r:id="rId8" imgW="5457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714" y="4619994"/>
                        <a:ext cx="9826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Αριθμητική ολοκλήρωση κατά </a:t>
            </a:r>
            <a:r>
              <a:rPr lang="en-US" sz="2200" b="1" dirty="0"/>
              <a:t>Legendre</a:t>
            </a:r>
          </a:p>
          <a:p>
            <a:r>
              <a:rPr lang="el-GR" sz="2200" dirty="0"/>
              <a:t>Τα σημεία                        του συστήματος (13) έχουν ένα σημαντικό χαρακτηριστικό, γιατί αποτελούν ρίζες του πολυωνύμου </a:t>
            </a:r>
            <a:r>
              <a:rPr lang="en-US" sz="2200" dirty="0"/>
              <a:t>Legendre</a:t>
            </a:r>
            <a:r>
              <a:rPr lang="el-GR" sz="2200" dirty="0"/>
              <a:t>	     βαθμού</a:t>
            </a:r>
          </a:p>
          <a:p>
            <a:r>
              <a:rPr lang="el-GR" sz="2200" dirty="0"/>
              <a:t>Τα πολυώνυμα </a:t>
            </a:r>
            <a:r>
              <a:rPr lang="en-US" sz="2200" dirty="0"/>
              <a:t>Legendre </a:t>
            </a:r>
            <a:r>
              <a:rPr lang="el-GR" sz="2200" dirty="0"/>
              <a:t>δίνονται ως εξής:</a:t>
            </a:r>
          </a:p>
          <a:p>
            <a:endParaRPr lang="el-GR" sz="2200" dirty="0"/>
          </a:p>
          <a:p>
            <a:pPr>
              <a:buNone/>
            </a:pPr>
            <a:endParaRPr lang="el-GR" sz="2200" dirty="0"/>
          </a:p>
          <a:p>
            <a:r>
              <a:rPr lang="el-GR" sz="2200" dirty="0"/>
              <a:t>Τα πολυώνυμα </a:t>
            </a:r>
            <a:r>
              <a:rPr lang="en-US" sz="2200" dirty="0"/>
              <a:t>Legendre</a:t>
            </a:r>
            <a:r>
              <a:rPr lang="el-GR" sz="2200" dirty="0"/>
              <a:t> έχουν τις παρακάτω χρήσιμες ιδιότητες:</a:t>
            </a:r>
          </a:p>
          <a:p>
            <a:pPr marL="541338" indent="-360363">
              <a:buFont typeface="+mj-lt"/>
              <a:buAutoNum type="arabicPeriod"/>
            </a:pPr>
            <a:r>
              <a:rPr lang="el-GR" sz="2200" dirty="0"/>
              <a:t>Το             έχει     απλές πραγματικές ρίζες στο διάστημα </a:t>
            </a:r>
          </a:p>
          <a:p>
            <a:pPr marL="541338" indent="-360363">
              <a:spcBef>
                <a:spcPts val="1800"/>
              </a:spcBef>
              <a:buFont typeface="+mj-lt"/>
              <a:buAutoNum type="arabicPeriod"/>
            </a:pPr>
            <a:r>
              <a:rPr lang="el-GR" sz="2200" dirty="0"/>
              <a:t> </a:t>
            </a:r>
          </a:p>
          <a:p>
            <a:pPr marL="541338" indent="-360363">
              <a:spcBef>
                <a:spcPts val="1800"/>
              </a:spcBef>
              <a:buFont typeface="+mj-lt"/>
              <a:buAutoNum type="arabicPeriod"/>
            </a:pPr>
            <a:r>
              <a:rPr lang="el-GR" sz="2200" dirty="0"/>
              <a:t> </a:t>
            </a:r>
          </a:p>
        </p:txBody>
      </p:sp>
      <p:graphicFrame>
        <p:nvGraphicFramePr>
          <p:cNvPr id="270338" name="Object 2"/>
          <p:cNvGraphicFramePr>
            <a:graphicFrameLocks noChangeAspect="1"/>
          </p:cNvGraphicFramePr>
          <p:nvPr/>
        </p:nvGraphicFramePr>
        <p:xfrm>
          <a:off x="2101110" y="1822428"/>
          <a:ext cx="14176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53800" progId="Equation.DSMT4">
                  <p:embed/>
                </p:oleObj>
              </mc:Choice>
              <mc:Fallback>
                <p:oleObj name="Equation" r:id="rId2" imgW="7873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110" y="1822428"/>
                        <a:ext cx="14176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39" name="Object 3"/>
          <p:cNvGraphicFramePr>
            <a:graphicFrameLocks noChangeAspect="1"/>
          </p:cNvGraphicFramePr>
          <p:nvPr/>
        </p:nvGraphicFramePr>
        <p:xfrm>
          <a:off x="847674" y="2490951"/>
          <a:ext cx="8667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253800" progId="Equation.DSMT4">
                  <p:embed/>
                </p:oleObj>
              </mc:Choice>
              <mc:Fallback>
                <p:oleObj name="Equation" r:id="rId4" imgW="4824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674" y="2490951"/>
                        <a:ext cx="8667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2740012" y="2479662"/>
          <a:ext cx="846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53800" progId="Equation.DSMT4">
                  <p:embed/>
                </p:oleObj>
              </mc:Choice>
              <mc:Fallback>
                <p:oleObj name="Equation" r:id="rId6" imgW="46980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12" y="2479662"/>
                        <a:ext cx="8461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1" name="Object 5"/>
          <p:cNvGraphicFramePr>
            <a:graphicFrameLocks noChangeAspect="1"/>
          </p:cNvGraphicFramePr>
          <p:nvPr/>
        </p:nvGraphicFramePr>
        <p:xfrm>
          <a:off x="2785269" y="3355974"/>
          <a:ext cx="35734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419040" progId="Equation.DSMT4">
                  <p:embed/>
                </p:oleObj>
              </mc:Choice>
              <mc:Fallback>
                <p:oleObj name="Equation" r:id="rId8" imgW="19810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269" y="3355974"/>
                        <a:ext cx="35734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6"/>
          <p:cNvGraphicFramePr>
            <a:graphicFrameLocks noChangeAspect="1"/>
          </p:cNvGraphicFramePr>
          <p:nvPr/>
        </p:nvGraphicFramePr>
        <p:xfrm>
          <a:off x="1398015" y="4510455"/>
          <a:ext cx="7096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53800" progId="Equation.DSMT4">
                  <p:embed/>
                </p:oleObj>
              </mc:Choice>
              <mc:Fallback>
                <p:oleObj name="Equation" r:id="rId10" imgW="3934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015" y="4510455"/>
                        <a:ext cx="7096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7"/>
          <p:cNvGraphicFramePr>
            <a:graphicFrameLocks noChangeAspect="1"/>
          </p:cNvGraphicFramePr>
          <p:nvPr/>
        </p:nvGraphicFramePr>
        <p:xfrm>
          <a:off x="2640162" y="4608705"/>
          <a:ext cx="23018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162" y="4608705"/>
                        <a:ext cx="230188" cy="25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8"/>
          <p:cNvGraphicFramePr>
            <a:graphicFrameLocks noChangeAspect="1"/>
          </p:cNvGraphicFramePr>
          <p:nvPr/>
        </p:nvGraphicFramePr>
        <p:xfrm>
          <a:off x="7420014" y="4499166"/>
          <a:ext cx="8905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00" imgH="253800" progId="Equation.DSMT4">
                  <p:embed/>
                </p:oleObj>
              </mc:Choice>
              <mc:Fallback>
                <p:oleObj name="Equation" r:id="rId14" imgW="4950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014" y="4499166"/>
                        <a:ext cx="8905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9"/>
          <p:cNvGraphicFramePr>
            <a:graphicFrameLocks noChangeAspect="1"/>
          </p:cNvGraphicFramePr>
          <p:nvPr/>
        </p:nvGraphicFramePr>
        <p:xfrm>
          <a:off x="1084279" y="5072085"/>
          <a:ext cx="4729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28720" imgH="253800" progId="Equation.DSMT4">
                  <p:embed/>
                </p:oleObj>
              </mc:Choice>
              <mc:Fallback>
                <p:oleObj name="Equation" r:id="rId16" imgW="262872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79" y="5072085"/>
                        <a:ext cx="47291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6" name="Object 10"/>
          <p:cNvGraphicFramePr>
            <a:graphicFrameLocks noChangeAspect="1"/>
          </p:cNvGraphicFramePr>
          <p:nvPr/>
        </p:nvGraphicFramePr>
        <p:xfrm>
          <a:off x="1084279" y="5551172"/>
          <a:ext cx="36099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06280" imgH="330120" progId="Equation.DSMT4">
                  <p:embed/>
                </p:oleObj>
              </mc:Choice>
              <mc:Fallback>
                <p:oleObj name="Equation" r:id="rId18" imgW="2006280" imgH="3301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79" y="5551172"/>
                        <a:ext cx="36099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Τα πολυώνυμα </a:t>
            </a:r>
            <a:r>
              <a:rPr lang="en-US" sz="2200" dirty="0"/>
              <a:t>Legendre</a:t>
            </a:r>
            <a:r>
              <a:rPr lang="el-GR" sz="2200" dirty="0"/>
              <a:t> έχουν τις παρακάτω χρήσιμες ιδιότητες:</a:t>
            </a:r>
          </a:p>
          <a:p>
            <a:pPr marL="638175" indent="-457200">
              <a:spcBef>
                <a:spcPts val="1800"/>
              </a:spcBef>
              <a:buFont typeface="+mj-lt"/>
              <a:buAutoNum type="arabicPeriod" startAt="4"/>
            </a:pPr>
            <a:r>
              <a:rPr lang="el-GR" sz="2200" dirty="0"/>
              <a:t>     </a:t>
            </a:r>
          </a:p>
          <a:p>
            <a:pPr marL="638175" indent="-457200">
              <a:spcBef>
                <a:spcPts val="3000"/>
              </a:spcBef>
              <a:buFont typeface="+mj-lt"/>
              <a:buAutoNum type="arabicPeriod" startAt="4"/>
            </a:pPr>
            <a:r>
              <a:rPr lang="el-GR" sz="2200" dirty="0"/>
              <a:t>    </a:t>
            </a:r>
          </a:p>
          <a:p>
            <a:pPr marL="638175" indent="-457200">
              <a:spcBef>
                <a:spcPts val="3000"/>
              </a:spcBef>
              <a:buFont typeface="+mj-lt"/>
              <a:buAutoNum type="arabicPeriod" startAt="4"/>
            </a:pPr>
            <a:r>
              <a:rPr lang="el-GR" sz="2200" dirty="0"/>
              <a:t>         </a:t>
            </a:r>
          </a:p>
          <a:p>
            <a:pPr marL="638175" indent="-457200">
              <a:spcBef>
                <a:spcPts val="3000"/>
              </a:spcBef>
              <a:buFont typeface="+mj-lt"/>
              <a:buAutoNum type="arabicPeriod" startAt="4"/>
            </a:pPr>
            <a:r>
              <a:rPr lang="el-GR" sz="2200" dirty="0"/>
              <a:t>     </a:t>
            </a:r>
          </a:p>
          <a:p>
            <a:pPr marL="638175" indent="-457200">
              <a:spcBef>
                <a:spcPts val="3000"/>
              </a:spcBef>
              <a:buFont typeface="+mj-lt"/>
              <a:buAutoNum type="arabicPeriod" startAt="4"/>
            </a:pPr>
            <a:r>
              <a:rPr lang="el-GR" sz="2200" dirty="0"/>
              <a:t>   </a:t>
            </a:r>
          </a:p>
          <a:p>
            <a:pPr marL="638175" indent="-457200">
              <a:spcBef>
                <a:spcPts val="3000"/>
              </a:spcBef>
              <a:buFont typeface="+mj-lt"/>
              <a:buAutoNum type="arabicPeriod" startAt="4"/>
            </a:pPr>
            <a:r>
              <a:rPr lang="el-GR" sz="2200" dirty="0"/>
              <a:t>     </a:t>
            </a:r>
          </a:p>
        </p:txBody>
      </p:sp>
      <p:graphicFrame>
        <p:nvGraphicFramePr>
          <p:cNvPr id="271362" name="Object 2"/>
          <p:cNvGraphicFramePr>
            <a:graphicFrameLocks noChangeAspect="1"/>
          </p:cNvGraphicFramePr>
          <p:nvPr/>
        </p:nvGraphicFramePr>
        <p:xfrm>
          <a:off x="1146229" y="1858941"/>
          <a:ext cx="25368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393480" progId="Equation.DSMT4">
                  <p:embed/>
                </p:oleObj>
              </mc:Choice>
              <mc:Fallback>
                <p:oleObj name="Equation" r:id="rId2" imgW="14094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29" y="1858941"/>
                        <a:ext cx="25368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1146229" y="2465727"/>
          <a:ext cx="2879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507960" progId="Equation.DSMT4">
                  <p:embed/>
                </p:oleObj>
              </mc:Choice>
              <mc:Fallback>
                <p:oleObj name="Equation" r:id="rId4" imgW="160020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29" y="2465727"/>
                        <a:ext cx="28797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4" name="Object 4"/>
          <p:cNvGraphicFramePr>
            <a:graphicFrameLocks noChangeAspect="1"/>
          </p:cNvGraphicFramePr>
          <p:nvPr/>
        </p:nvGraphicFramePr>
        <p:xfrm>
          <a:off x="1146229" y="3336042"/>
          <a:ext cx="42037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36760" imgH="330120" progId="Equation.DSMT4">
                  <p:embed/>
                </p:oleObj>
              </mc:Choice>
              <mc:Fallback>
                <p:oleObj name="Equation" r:id="rId6" imgW="233676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29" y="3336042"/>
                        <a:ext cx="42037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1146229" y="3976695"/>
          <a:ext cx="74056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14800" imgH="431640" progId="Equation.DSMT4">
                  <p:embed/>
                </p:oleObj>
              </mc:Choice>
              <mc:Fallback>
                <p:oleObj name="Equation" r:id="rId8" imgW="41148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29" y="3976695"/>
                        <a:ext cx="74056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1146229" y="4841718"/>
          <a:ext cx="3962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97080" imgH="279360" progId="Equation.DSMT4">
                  <p:embed/>
                </p:oleObj>
              </mc:Choice>
              <mc:Fallback>
                <p:oleObj name="Equation" r:id="rId10" imgW="219708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29" y="4841718"/>
                        <a:ext cx="39624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7" name="Object 7"/>
          <p:cNvGraphicFramePr>
            <a:graphicFrameLocks noChangeAspect="1"/>
          </p:cNvGraphicFramePr>
          <p:nvPr/>
        </p:nvGraphicFramePr>
        <p:xfrm>
          <a:off x="1146229" y="5357850"/>
          <a:ext cx="34988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42920" imgH="469800" progId="Equation.DSMT4">
                  <p:embed/>
                </p:oleObj>
              </mc:Choice>
              <mc:Fallback>
                <p:oleObj name="Equation" r:id="rId12" imgW="194292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29" y="5357850"/>
                        <a:ext cx="34988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856230"/>
          </a:xfrm>
        </p:spPr>
        <p:txBody>
          <a:bodyPr>
            <a:normAutofit/>
          </a:bodyPr>
          <a:lstStyle/>
          <a:p>
            <a:r>
              <a:rPr lang="el-GR" sz="2200" b="1" dirty="0"/>
              <a:t>Παρατήρηση: </a:t>
            </a:r>
            <a:r>
              <a:rPr lang="el-GR" sz="2200" dirty="0"/>
              <a:t>Η ιδιότητα (1) είναι πολύ σημαντική επειδή οι ρίζες του πολυωνύμου                εκφράζουν τα σημεία                        του συστήματος (13) και επειδή βρίσκονται στο διάστημα           ικανοποιούν τον περιορισμό (4):</a:t>
            </a:r>
          </a:p>
          <a:p>
            <a:endParaRPr lang="el-GR" sz="2200" b="1" dirty="0"/>
          </a:p>
          <a:p>
            <a:pPr>
              <a:spcBef>
                <a:spcPts val="1800"/>
              </a:spcBef>
            </a:pPr>
            <a:r>
              <a:rPr lang="el-GR" sz="2200" b="1" dirty="0"/>
              <a:t>Παρατήρηση: </a:t>
            </a:r>
            <a:r>
              <a:rPr lang="el-GR" sz="2200" dirty="0"/>
              <a:t>Οι ιδιότητες (3) και (4) είναι πολύ σημαντικές διότι στους χώρους με εσωτερικό γινόμενο δηλώνουν ότι τα               είναι </a:t>
            </a:r>
            <a:r>
              <a:rPr lang="el-GR" sz="2200" b="1" dirty="0"/>
              <a:t>ορθογώνια πολυώνυμα </a:t>
            </a:r>
            <a:r>
              <a:rPr lang="el-GR" sz="2200" dirty="0"/>
              <a:t>αναφορικά με το εσωτερικό γινόμενο:</a:t>
            </a:r>
          </a:p>
          <a:p>
            <a:endParaRPr lang="el-GR" sz="2200" dirty="0"/>
          </a:p>
          <a:p>
            <a:pPr>
              <a:spcBef>
                <a:spcPts val="2400"/>
              </a:spcBef>
              <a:buNone/>
            </a:pPr>
            <a:r>
              <a:rPr lang="el-GR" sz="2200" dirty="0"/>
              <a:t>	και ότι το σύνολο                            αποτελεί βάση στο χώρο των πολυωνύμων βαθμού όχι μεγαλύτερου του</a:t>
            </a:r>
          </a:p>
        </p:txBody>
      </p:sp>
      <p:graphicFrame>
        <p:nvGraphicFramePr>
          <p:cNvPr id="272386" name="Object 2"/>
          <p:cNvGraphicFramePr>
            <a:graphicFrameLocks noChangeAspect="1"/>
          </p:cNvGraphicFramePr>
          <p:nvPr/>
        </p:nvGraphicFramePr>
        <p:xfrm>
          <a:off x="2938452" y="1769334"/>
          <a:ext cx="8667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53800" progId="Equation.DSMT4">
                  <p:embed/>
                </p:oleObj>
              </mc:Choice>
              <mc:Fallback>
                <p:oleObj name="Equation" r:id="rId2" imgW="48240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52" y="1769334"/>
                        <a:ext cx="8667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7" name="Object 3"/>
          <p:cNvGraphicFramePr>
            <a:graphicFrameLocks noChangeAspect="1"/>
          </p:cNvGraphicFramePr>
          <p:nvPr/>
        </p:nvGraphicFramePr>
        <p:xfrm>
          <a:off x="6367506" y="1760691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506" y="1760691"/>
                        <a:ext cx="14176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7054884" y="2097951"/>
          <a:ext cx="7985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240" imgH="253800" progId="Equation.DSMT4">
                  <p:embed/>
                </p:oleObj>
              </mc:Choice>
              <mc:Fallback>
                <p:oleObj name="Equation" r:id="rId6" imgW="4442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84" y="2097951"/>
                        <a:ext cx="7985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0" name="Object 6"/>
          <p:cNvGraphicFramePr>
            <a:graphicFrameLocks noChangeAspect="1"/>
          </p:cNvGraphicFramePr>
          <p:nvPr/>
        </p:nvGraphicFramePr>
        <p:xfrm>
          <a:off x="3204369" y="2909886"/>
          <a:ext cx="27352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28600" progId="Equation.DSMT4">
                  <p:embed/>
                </p:oleObj>
              </mc:Choice>
              <mc:Fallback>
                <p:oleObj name="Equation" r:id="rId8" imgW="15238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369" y="2909886"/>
                        <a:ext cx="27352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7164423" y="373239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253800" progId="Equation.DSMT4">
                  <p:embed/>
                </p:oleObj>
              </mc:Choice>
              <mc:Fallback>
                <p:oleObj name="Equation" r:id="rId10" imgW="8254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423" y="373239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2" name="Object 8"/>
          <p:cNvGraphicFramePr>
            <a:graphicFrameLocks noChangeAspect="1"/>
          </p:cNvGraphicFramePr>
          <p:nvPr/>
        </p:nvGraphicFramePr>
        <p:xfrm>
          <a:off x="3133725" y="4816475"/>
          <a:ext cx="28781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00200" imgH="330120" progId="Equation.DSMT4">
                  <p:embed/>
                </p:oleObj>
              </mc:Choice>
              <mc:Fallback>
                <p:oleObj name="Equation" r:id="rId12" imgW="1600200" imgH="3301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4816475"/>
                        <a:ext cx="287813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3" name="Object 9"/>
          <p:cNvGraphicFramePr>
            <a:graphicFrameLocks noChangeAspect="1"/>
          </p:cNvGraphicFramePr>
          <p:nvPr/>
        </p:nvGraphicFramePr>
        <p:xfrm>
          <a:off x="2940403" y="5443395"/>
          <a:ext cx="16906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600" imgH="253800" progId="Equation.DSMT4">
                  <p:embed/>
                </p:oleObj>
              </mc:Choice>
              <mc:Fallback>
                <p:oleObj name="Equation" r:id="rId14" imgW="93960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403" y="5443395"/>
                        <a:ext cx="16906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2394" name="Object 10"/>
          <p:cNvGraphicFramePr>
            <a:graphicFrameLocks noChangeAspect="1"/>
          </p:cNvGraphicFramePr>
          <p:nvPr/>
        </p:nvGraphicFramePr>
        <p:xfrm>
          <a:off x="5910285" y="5895303"/>
          <a:ext cx="34131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139680" progId="Equation.DSMT4">
                  <p:embed/>
                </p:oleObj>
              </mc:Choice>
              <mc:Fallback>
                <p:oleObj name="Equation" r:id="rId16" imgW="190440" imgH="139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85" y="5895303"/>
                        <a:ext cx="341313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Τα βάρη                         του συστήματος (13) μπορεί να αποδειχτεί ότι υπολογίζονται από τη σχέση:</a:t>
            </a:r>
          </a:p>
          <a:p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όπου τα πολυώνυμα             είναι οι συντελεστές παρεμβολής του </a:t>
            </a:r>
            <a:r>
              <a:rPr lang="en-US" sz="2200" dirty="0"/>
              <a:t>Lagrange: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Τα βάρη       ικανοποιούν την παρακάτω σχέση η οποία αποτελεί έναν εναλλακτικό τρόπο για τον υπολογισμό αυτών:</a:t>
            </a:r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1906571" y="1432074"/>
          <a:ext cx="14605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253800" progId="Equation.DSMT4">
                  <p:embed/>
                </p:oleObj>
              </mc:Choice>
              <mc:Fallback>
                <p:oleObj name="Equation" r:id="rId2" imgW="8125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71" y="1432074"/>
                        <a:ext cx="14605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1" name="Object 3"/>
          <p:cNvGraphicFramePr>
            <a:graphicFrameLocks noChangeAspect="1"/>
          </p:cNvGraphicFramePr>
          <p:nvPr/>
        </p:nvGraphicFramePr>
        <p:xfrm>
          <a:off x="3350419" y="2114532"/>
          <a:ext cx="24431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330120" progId="Equation.DSMT4">
                  <p:embed/>
                </p:oleObj>
              </mc:Choice>
              <mc:Fallback>
                <p:oleObj name="Equation" r:id="rId4" imgW="135864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419" y="2114532"/>
                        <a:ext cx="2443162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3330558" y="2721318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253800" progId="Equation.DSMT4">
                  <p:embed/>
                </p:oleObj>
              </mc:Choice>
              <mc:Fallback>
                <p:oleObj name="Equation" r:id="rId6" imgW="3808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58" y="2721318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1190625" y="3541713"/>
          <a:ext cx="676433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59120" imgH="545760" progId="Equation.DSMT4">
                  <p:embed/>
                </p:oleObj>
              </mc:Choice>
              <mc:Fallback>
                <p:oleObj name="Equation" r:id="rId8" imgW="3759120" imgH="545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3541713"/>
                        <a:ext cx="676433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4" name="Object 6"/>
          <p:cNvGraphicFramePr>
            <a:graphicFrameLocks noChangeAspect="1"/>
          </p:cNvGraphicFramePr>
          <p:nvPr/>
        </p:nvGraphicFramePr>
        <p:xfrm>
          <a:off x="1903204" y="4453134"/>
          <a:ext cx="3206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28600" progId="Equation.DSMT4">
                  <p:embed/>
                </p:oleObj>
              </mc:Choice>
              <mc:Fallback>
                <p:oleObj name="Equation" r:id="rId10" imgW="1774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204" y="4453134"/>
                        <a:ext cx="3206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5" name="Object 7"/>
          <p:cNvGraphicFramePr>
            <a:graphicFrameLocks noChangeAspect="1"/>
          </p:cNvGraphicFramePr>
          <p:nvPr/>
        </p:nvGraphicFramePr>
        <p:xfrm>
          <a:off x="2413000" y="5207390"/>
          <a:ext cx="43180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00120" imgH="545760" progId="Equation.DSMT4">
                  <p:embed/>
                </p:oleObj>
              </mc:Choice>
              <mc:Fallback>
                <p:oleObj name="Equation" r:id="rId12" imgW="2400120" imgH="5457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5207390"/>
                        <a:ext cx="43180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Αριθμητική ολοκλήρωση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/>
          <a:lstStyle/>
          <a:p>
            <a:r>
              <a:rPr lang="el-GR" sz="2200" b="1" dirty="0"/>
              <a:t>Παρατήρηση: </a:t>
            </a:r>
            <a:r>
              <a:rPr lang="el-GR" sz="2200" dirty="0"/>
              <a:t>Για τα σημεία                     τα αντίστοιχα βάρη       είναι ίδια. Αυτό είναι σημαντικό γιατί οι ρίζες των πολυωνύμων </a:t>
            </a:r>
            <a:r>
              <a:rPr lang="en-US" sz="2200" dirty="0"/>
              <a:t>Legendre </a:t>
            </a:r>
            <a:r>
              <a:rPr lang="el-GR" sz="2200" dirty="0"/>
              <a:t>             είναι συμμετρικές γύρω από το μηδέν.</a:t>
            </a:r>
          </a:p>
          <a:p>
            <a:pPr>
              <a:spcBef>
                <a:spcPts val="2400"/>
              </a:spcBef>
            </a:pPr>
            <a:r>
              <a:rPr lang="el-GR" sz="2200" dirty="0"/>
              <a:t>Το σφάλμα αποκοπής στους τύπους αριθμητικής ολοκλήρωσης των </a:t>
            </a:r>
            <a:r>
              <a:rPr lang="en-US" sz="2200" dirty="0"/>
              <a:t>Gauss – Legendre </a:t>
            </a:r>
            <a:r>
              <a:rPr lang="el-GR" sz="2200" dirty="0"/>
              <a:t>δίνεται ως εξής:</a:t>
            </a:r>
          </a:p>
          <a:p>
            <a:endParaRPr lang="el-GR" dirty="0"/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/>
        </p:nvGraphicFramePr>
        <p:xfrm>
          <a:off x="4168257" y="1443363"/>
          <a:ext cx="1209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28600" progId="Equation.DSMT4">
                  <p:embed/>
                </p:oleObj>
              </mc:Choice>
              <mc:Fallback>
                <p:oleObj name="Equation" r:id="rId2" imgW="6728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257" y="1443363"/>
                        <a:ext cx="1209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5" name="Object 3"/>
          <p:cNvGraphicFramePr>
            <a:graphicFrameLocks noChangeAspect="1"/>
          </p:cNvGraphicFramePr>
          <p:nvPr/>
        </p:nvGraphicFramePr>
        <p:xfrm>
          <a:off x="7720060" y="1454652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060" y="1454652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6" name="Object 4"/>
          <p:cNvGraphicFramePr>
            <a:graphicFrameLocks noChangeAspect="1"/>
          </p:cNvGraphicFramePr>
          <p:nvPr/>
        </p:nvGraphicFramePr>
        <p:xfrm>
          <a:off x="2036737" y="2089308"/>
          <a:ext cx="709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37" y="2089308"/>
                        <a:ext cx="7096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5"/>
          <p:cNvGraphicFramePr>
            <a:graphicFrameLocks noChangeAspect="1"/>
          </p:cNvGraphicFramePr>
          <p:nvPr/>
        </p:nvGraphicFramePr>
        <p:xfrm>
          <a:off x="1020763" y="3697288"/>
          <a:ext cx="7104062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49560" imgH="622080" progId="Equation.DSMT4">
                  <p:embed/>
                </p:oleObj>
              </mc:Choice>
              <mc:Fallback>
                <p:oleObj name="Equation" r:id="rId8" imgW="394956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697288"/>
                        <a:ext cx="7104062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3"/>
            <a:ext cx="8229600" cy="48927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200" dirty="0"/>
              <a:t>Για να υπολογιστεί το ολοκλήρωμα                    όπου η                 είναι μία πραγματική φραγμένη και ολοκληρώσιμη συνάρτηση, χρησιμοποιώντας αναλυτικές μεθόδους, χρειάζεται να βρεθεί σε αναλυτική (κλειστή μορφή) η αντίστοιχη έκφραση της παράγουσας </a:t>
            </a:r>
            <a:r>
              <a:rPr lang="el-GR" sz="2200" dirty="0">
                <a:solidFill>
                  <a:schemeClr val="bg1"/>
                </a:solidFill>
              </a:rPr>
              <a:t>.</a:t>
            </a:r>
            <a:r>
              <a:rPr lang="el-GR" sz="2200" dirty="0"/>
              <a:t>          </a:t>
            </a:r>
          </a:p>
          <a:p>
            <a:r>
              <a:rPr lang="el-GR" sz="2200" dirty="0"/>
              <a:t>Η αριθμητική ολοκλήρωση προσεγγίζει το ολοκλήρωμα     με τύπους ολοκλήρωσης της μορφής:</a:t>
            </a:r>
          </a:p>
          <a:p>
            <a:endParaRPr lang="el-GR" sz="2200" dirty="0"/>
          </a:p>
          <a:p>
            <a:pPr>
              <a:spcBef>
                <a:spcPts val="1800"/>
              </a:spcBef>
              <a:buNone/>
            </a:pPr>
            <a:r>
              <a:rPr lang="el-GR" sz="2200" dirty="0"/>
              <a:t>	όπου τα       είναι πραγματικοί αριθμοί.</a:t>
            </a:r>
          </a:p>
          <a:p>
            <a:r>
              <a:rPr lang="el-GR" sz="2200" dirty="0"/>
              <a:t>Ο τύπος (6) ονομάζεται κανόνας υπολογισμού και οι αριθμοί  		 ονομάζονται βάρη ή συντελεστές του κανόνα υπολογισμού.</a:t>
            </a: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4963781" y="1238220"/>
          <a:ext cx="11191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69800" progId="Equation.DSMT4">
                  <p:embed/>
                </p:oleObj>
              </mc:Choice>
              <mc:Fallback>
                <p:oleObj name="Equation" r:id="rId2" imgW="6220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781" y="1238220"/>
                        <a:ext cx="11191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7056480" y="1502454"/>
          <a:ext cx="6191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203040" progId="Equation.DSMT4">
                  <p:embed/>
                </p:oleObj>
              </mc:Choice>
              <mc:Fallback>
                <p:oleObj name="Equation" r:id="rId4" imgW="34272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80" y="1502454"/>
                        <a:ext cx="619125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873478" y="3015368"/>
          <a:ext cx="755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253800" progId="Equation.DSMT4">
                  <p:embed/>
                </p:oleObj>
              </mc:Choice>
              <mc:Fallback>
                <p:oleObj name="Equation" r:id="rId6" imgW="4190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478" y="3015368"/>
                        <a:ext cx="755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7273962" y="3549828"/>
          <a:ext cx="2301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62" y="3549828"/>
                        <a:ext cx="2301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3121025" y="4165248"/>
          <a:ext cx="29035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431640" progId="Equation.DSMT4">
                  <p:embed/>
                </p:oleObj>
              </mc:Choice>
              <mc:Fallback>
                <p:oleObj name="Equation" r:id="rId10" imgW="161280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165248"/>
                        <a:ext cx="29035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1" name="Object 7"/>
          <p:cNvGraphicFramePr>
            <a:graphicFrameLocks noChangeAspect="1"/>
          </p:cNvGraphicFramePr>
          <p:nvPr/>
        </p:nvGraphicFramePr>
        <p:xfrm>
          <a:off x="1880626" y="4820909"/>
          <a:ext cx="3206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626" y="4820909"/>
                        <a:ext cx="32067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884187" y="5546754"/>
          <a:ext cx="14605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53800" progId="Equation.DSMT4">
                  <p:embed/>
                </p:oleObj>
              </mc:Choice>
              <mc:Fallback>
                <p:oleObj name="Equation" r:id="rId14" imgW="81252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5546754"/>
                        <a:ext cx="14605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τύποι ολοκλήρωσης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Οι τύποι αριθμητικής ολοκλήρωσης στους οποίους θα αναφερθούμε στη συνέχεια είναι της μορφής: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Η συνάρτηση            ονομάζεται συνάρτηση βάρους</a:t>
            </a:r>
            <a:r>
              <a:rPr lang="en-US" sz="2200" dirty="0"/>
              <a:t>. </a:t>
            </a:r>
            <a:r>
              <a:rPr lang="el-GR" sz="2200" dirty="0"/>
              <a:t>Είναι γνωστή και δεν μεταβάλλεται με τη συνάρτηση </a:t>
            </a:r>
          </a:p>
          <a:p>
            <a:pPr>
              <a:spcBef>
                <a:spcPts val="1200"/>
              </a:spcBef>
            </a:pPr>
            <a:r>
              <a:rPr lang="el-GR" sz="2200" dirty="0"/>
              <a:t>Μπορούμε να δημιουργήσουμε και άλλους τύπους, χρησιμοποιώντας κατάλληλες οικογένειες ορθογωνίων πολυωνύμων                τα οποία είναι ορθογώνια στο διάστημα  αναφορικά με τη συνάρτηση βάρους              δηλαδή να ισχύει:</a:t>
            </a:r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776288" y="2187558"/>
          <a:ext cx="75914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16320" imgH="431640" progId="Equation.DSMT4">
                  <p:embed/>
                </p:oleObj>
              </mc:Choice>
              <mc:Fallback>
                <p:oleObj name="Equation" r:id="rId2" imgW="4216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187558"/>
                        <a:ext cx="75914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2490759" y="3078873"/>
          <a:ext cx="6619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53800" progId="Equation.DSMT4">
                  <p:embed/>
                </p:oleObj>
              </mc:Choice>
              <mc:Fallback>
                <p:oleObj name="Equation" r:id="rId4" imgW="3682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59" y="3078873"/>
                        <a:ext cx="66198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5411799" y="3410493"/>
          <a:ext cx="7556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253800" progId="Equation.DSMT4">
                  <p:embed/>
                </p:oleObj>
              </mc:Choice>
              <mc:Fallback>
                <p:oleObj name="Equation" r:id="rId6" imgW="4190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99" y="3410493"/>
                        <a:ext cx="7556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2485673" y="4554738"/>
          <a:ext cx="935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253800" progId="Equation.DSMT4">
                  <p:embed/>
                </p:oleObj>
              </mc:Choice>
              <mc:Fallback>
                <p:oleObj name="Equation" r:id="rId8" imgW="52056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673" y="4554738"/>
                        <a:ext cx="9350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8097895" y="4563905"/>
          <a:ext cx="709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253800" progId="Equation.DSMT4">
                  <p:embed/>
                </p:oleObj>
              </mc:Choice>
              <mc:Fallback>
                <p:oleObj name="Equation" r:id="rId10" imgW="3934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7895" y="4563905"/>
                        <a:ext cx="7096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/>
        </p:nvGraphicFramePr>
        <p:xfrm>
          <a:off x="5192721" y="4908577"/>
          <a:ext cx="7540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253800" progId="Equation.DSMT4">
                  <p:embed/>
                </p:oleObj>
              </mc:Choice>
              <mc:Fallback>
                <p:oleObj name="Equation" r:id="rId12" imgW="41904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4908577"/>
                        <a:ext cx="7540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2551113" y="5400702"/>
          <a:ext cx="40417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47840" imgH="330120" progId="Equation.DSMT4">
                  <p:embed/>
                </p:oleObj>
              </mc:Choice>
              <mc:Fallback>
                <p:oleObj name="Equation" r:id="rId14" imgW="2247840" imgH="330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5400702"/>
                        <a:ext cx="40417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τύποι ολοκλήρωσης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/>
              <a:t>Τύπος αριθμητικής ολοκλήρωσης κατά </a:t>
            </a:r>
            <a:r>
              <a:rPr lang="en-US" sz="2000" b="1" dirty="0"/>
              <a:t>Gauss – </a:t>
            </a:r>
            <a:r>
              <a:rPr lang="en-US" sz="2000" b="1" dirty="0" err="1"/>
              <a:t>Chebyshev</a:t>
            </a:r>
            <a:endParaRPr lang="en-US" sz="2000" b="1" dirty="0"/>
          </a:p>
          <a:p>
            <a:r>
              <a:rPr lang="el-GR" sz="2000" dirty="0"/>
              <a:t>Η έκφραση του τύπου αυτού είναι η ακόλουθη:</a:t>
            </a:r>
          </a:p>
          <a:p>
            <a:endParaRPr lang="el-GR" sz="2000" dirty="0"/>
          </a:p>
          <a:p>
            <a:endParaRPr lang="el-GR" sz="2000" dirty="0"/>
          </a:p>
          <a:p>
            <a:pPr>
              <a:spcBef>
                <a:spcPts val="1800"/>
              </a:spcBef>
            </a:pPr>
            <a:r>
              <a:rPr lang="el-GR" sz="2000" dirty="0"/>
              <a:t>Τα σημεία</a:t>
            </a:r>
            <a:r>
              <a:rPr lang="en-US" sz="2000" dirty="0"/>
              <a:t>                         </a:t>
            </a:r>
            <a:r>
              <a:rPr lang="el-GR" sz="2000" dirty="0"/>
              <a:t>είναι οι ρίζες του πολυωνύμου </a:t>
            </a:r>
            <a:r>
              <a:rPr lang="en-US" sz="2000" dirty="0" err="1"/>
              <a:t>Chebyshev</a:t>
            </a:r>
            <a:r>
              <a:rPr lang="en-US" sz="2000" dirty="0"/>
              <a:t>:</a:t>
            </a:r>
          </a:p>
          <a:p>
            <a:pPr>
              <a:buNone/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l-GR" sz="2000" dirty="0"/>
              <a:t>Οι ρίζες του πολυωνύμου </a:t>
            </a:r>
            <a:r>
              <a:rPr lang="en-US" sz="2000" dirty="0" err="1"/>
              <a:t>Chebyshev</a:t>
            </a:r>
            <a:r>
              <a:rPr lang="el-GR" sz="2000" dirty="0"/>
              <a:t> είναι πραγματικές, απλές, βρίσκονται στο διάστημα </a:t>
            </a:r>
            <a:r>
              <a:rPr lang="en-US" sz="2000" dirty="0"/>
              <a:t>             </a:t>
            </a:r>
            <a:r>
              <a:rPr lang="el-GR" sz="2000" dirty="0"/>
              <a:t>και οι αναλυτικές εκφράσεις τους είναι οι εξής:</a:t>
            </a:r>
          </a:p>
          <a:p>
            <a:endParaRPr lang="en-US" sz="2000" dirty="0"/>
          </a:p>
          <a:p>
            <a:r>
              <a:rPr lang="el-GR" sz="2000" dirty="0"/>
              <a:t>Τα βάρη</a:t>
            </a:r>
            <a:r>
              <a:rPr lang="en-US" sz="2000" dirty="0"/>
              <a:t>      </a:t>
            </a:r>
            <a:r>
              <a:rPr lang="el-GR" sz="2000" dirty="0"/>
              <a:t>είναι ίσα μεταξύ τους και δίνονται από την παρακάτω σχέση:</a:t>
            </a:r>
          </a:p>
          <a:p>
            <a:endParaRPr lang="el-GR" sz="2000" dirty="0"/>
          </a:p>
        </p:txBody>
      </p:sp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1122363" y="2201863"/>
          <a:ext cx="69008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760" imgH="457200" progId="Equation.DSMT4">
                  <p:embed/>
                </p:oleObj>
              </mc:Choice>
              <mc:Fallback>
                <p:oleObj name="Equation" r:id="rId2" imgW="419076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2201863"/>
                        <a:ext cx="69008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2037465" y="3065994"/>
          <a:ext cx="12954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465" y="3065994"/>
                        <a:ext cx="12954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3177382" y="3465513"/>
          <a:ext cx="2789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279360" progId="Equation.DSMT4">
                  <p:embed/>
                </p:oleObj>
              </mc:Choice>
              <mc:Fallback>
                <p:oleObj name="Equation" r:id="rId6" imgW="170172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382" y="3465513"/>
                        <a:ext cx="27892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3560391" y="4195773"/>
          <a:ext cx="727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53800" progId="Equation.DSMT4">
                  <p:embed/>
                </p:oleObj>
              </mc:Choice>
              <mc:Fallback>
                <p:oleObj name="Equation" r:id="rId8" imgW="44424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391" y="4195773"/>
                        <a:ext cx="7270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3112294" y="4597416"/>
          <a:ext cx="29194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680" imgH="469800" progId="Equation.DSMT4">
                  <p:embed/>
                </p:oleObj>
              </mc:Choice>
              <mc:Fallback>
                <p:oleObj name="Equation" r:id="rId10" imgW="17776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294" y="4597416"/>
                        <a:ext cx="2919412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4" name="Object 10"/>
          <p:cNvGraphicFramePr>
            <a:graphicFrameLocks noChangeAspect="1"/>
          </p:cNvGraphicFramePr>
          <p:nvPr/>
        </p:nvGraphicFramePr>
        <p:xfrm>
          <a:off x="1797050" y="5254650"/>
          <a:ext cx="2476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5254650"/>
                        <a:ext cx="2476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5" name="Object 11"/>
          <p:cNvGraphicFramePr>
            <a:graphicFrameLocks noChangeAspect="1"/>
          </p:cNvGraphicFramePr>
          <p:nvPr/>
        </p:nvGraphicFramePr>
        <p:xfrm>
          <a:off x="3517900" y="5592801"/>
          <a:ext cx="2108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82680" imgH="393480" progId="Equation.DSMT4">
                  <p:embed/>
                </p:oleObj>
              </mc:Choice>
              <mc:Fallback>
                <p:oleObj name="Equation" r:id="rId14" imgW="128268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5592801"/>
                        <a:ext cx="2108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τύποι ολοκλήρωσης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Τύπος αριθμητικής ολοκλήρωσης κατά </a:t>
            </a:r>
            <a:r>
              <a:rPr lang="en-US" sz="2200" b="1" dirty="0"/>
              <a:t>Gauss – </a:t>
            </a:r>
            <a:r>
              <a:rPr lang="en-US" sz="2200" b="1" dirty="0" err="1"/>
              <a:t>Chebyshev</a:t>
            </a:r>
            <a:endParaRPr lang="en-US" sz="2200" dirty="0"/>
          </a:p>
          <a:p>
            <a:r>
              <a:rPr lang="el-GR" sz="2200" dirty="0"/>
              <a:t>Για </a:t>
            </a:r>
            <a:r>
              <a:rPr lang="en-US" sz="2200" dirty="0"/>
              <a:t>                    </a:t>
            </a:r>
            <a:r>
              <a:rPr lang="el-GR" sz="2200" dirty="0"/>
              <a:t>από τον τύπο (20) προκύπτουν οι αντίστοιχοι  τύποι αριθμητικής ολοκλήρωσης των </a:t>
            </a:r>
            <a:r>
              <a:rPr lang="en-US" sz="2200" dirty="0"/>
              <a:t>Gauss – </a:t>
            </a:r>
            <a:r>
              <a:rPr lang="en-US" sz="2200" dirty="0" err="1"/>
              <a:t>Chebyshev</a:t>
            </a:r>
            <a:r>
              <a:rPr lang="en-US" sz="2200" dirty="0"/>
              <a:t>:</a:t>
            </a:r>
            <a:endParaRPr lang="el-GR" sz="2200" dirty="0"/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1365222" y="1884699"/>
          <a:ext cx="11620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190440" progId="Equation.DSMT4">
                  <p:embed/>
                </p:oleObj>
              </mc:Choice>
              <mc:Fallback>
                <p:oleObj name="Equation" r:id="rId2" imgW="64764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22" y="1884699"/>
                        <a:ext cx="11620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1495425" y="2808288"/>
          <a:ext cx="6154738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040" imgH="1536480" progId="Equation.DSMT4">
                  <p:embed/>
                </p:oleObj>
              </mc:Choice>
              <mc:Fallback>
                <p:oleObj name="Equation" r:id="rId4" imgW="3416040" imgH="1536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808288"/>
                        <a:ext cx="6154738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τύποι ολοκλήρωσης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Τύπος αριθμητικής ολοκλήρωσης κατά </a:t>
            </a:r>
            <a:r>
              <a:rPr lang="en-US" sz="2200" b="1" dirty="0"/>
              <a:t>Gauss – </a:t>
            </a:r>
            <a:r>
              <a:rPr lang="en-US" sz="2200" b="1" dirty="0" err="1"/>
              <a:t>Laguerre</a:t>
            </a:r>
            <a:endParaRPr lang="en-US" sz="2200" b="1" dirty="0"/>
          </a:p>
          <a:p>
            <a:r>
              <a:rPr lang="el-GR" sz="2200" dirty="0"/>
              <a:t>Η έκφραση του τύπου αυτού είναι η ακόλουθη:</a:t>
            </a:r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3000"/>
              </a:spcBef>
            </a:pPr>
            <a:r>
              <a:rPr lang="el-GR" sz="2200" dirty="0"/>
              <a:t>Τα σημεία                        </a:t>
            </a:r>
            <a:r>
              <a:rPr lang="en-US" sz="2200" dirty="0"/>
              <a:t> </a:t>
            </a:r>
            <a:r>
              <a:rPr lang="el-GR" sz="2200" dirty="0"/>
              <a:t>είναι οι ρίζες του πολυωνύμου </a:t>
            </a:r>
            <a:r>
              <a:rPr lang="en-US" sz="2200" dirty="0" err="1"/>
              <a:t>Laguerre</a:t>
            </a:r>
            <a:r>
              <a:rPr lang="el-GR" sz="2200" dirty="0"/>
              <a:t>:</a:t>
            </a:r>
          </a:p>
          <a:p>
            <a:endParaRPr lang="el-GR" sz="2200" dirty="0"/>
          </a:p>
          <a:p>
            <a:pPr>
              <a:buNone/>
            </a:pP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Τα βάρη       δίνονται από τη σχέση:</a:t>
            </a:r>
          </a:p>
          <a:p>
            <a:pPr>
              <a:buNone/>
            </a:pPr>
            <a:endParaRPr lang="en-US" sz="2200" dirty="0"/>
          </a:p>
        </p:txBody>
      </p:sp>
      <p:graphicFrame>
        <p:nvGraphicFramePr>
          <p:cNvPr id="279554" name="Object 2"/>
          <p:cNvGraphicFramePr>
            <a:graphicFrameLocks noChangeAspect="1"/>
          </p:cNvGraphicFramePr>
          <p:nvPr/>
        </p:nvGraphicFramePr>
        <p:xfrm>
          <a:off x="1349375" y="2443163"/>
          <a:ext cx="68357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97280" imgH="431640" progId="Equation.DSMT4">
                  <p:embed/>
                </p:oleObj>
              </mc:Choice>
              <mc:Fallback>
                <p:oleObj name="Equation" r:id="rId2" imgW="37972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443163"/>
                        <a:ext cx="68357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2195857" y="3355974"/>
          <a:ext cx="1416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857" y="3355974"/>
                        <a:ext cx="14160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3460707" y="3903669"/>
          <a:ext cx="26130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419040" progId="Equation.DSMT4">
                  <p:embed/>
                </p:oleObj>
              </mc:Choice>
              <mc:Fallback>
                <p:oleObj name="Equation" r:id="rId6" imgW="14475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07" y="3903669"/>
                        <a:ext cx="26130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/>
        </p:nvGraphicFramePr>
        <p:xfrm>
          <a:off x="2855076" y="5159413"/>
          <a:ext cx="38242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20760" imgH="558720" progId="Equation.DSMT4">
                  <p:embed/>
                </p:oleObj>
              </mc:Choice>
              <mc:Fallback>
                <p:oleObj name="Equation" r:id="rId8" imgW="212076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076" y="5159413"/>
                        <a:ext cx="38242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9" name="Object 7"/>
          <p:cNvGraphicFramePr>
            <a:graphicFrameLocks noChangeAspect="1"/>
          </p:cNvGraphicFramePr>
          <p:nvPr/>
        </p:nvGraphicFramePr>
        <p:xfrm>
          <a:off x="1949239" y="4756347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239" y="4756347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τύποι ολοκλήρωσης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200" b="1" dirty="0"/>
              <a:t>Τύπος αριθμητικής ολοκλήρωσης κατά </a:t>
            </a:r>
            <a:r>
              <a:rPr lang="en-US" sz="2200" b="1" dirty="0"/>
              <a:t>Gauss – </a:t>
            </a:r>
            <a:r>
              <a:rPr lang="en-US" sz="2200" b="1" dirty="0" err="1"/>
              <a:t>Hermite</a:t>
            </a:r>
            <a:endParaRPr lang="en-US" sz="2200" b="1" dirty="0"/>
          </a:p>
          <a:p>
            <a:r>
              <a:rPr lang="el-GR" sz="2200" dirty="0"/>
              <a:t>Η έκφραση του τύπου αυτού είναι ακόλουθη:</a:t>
            </a:r>
          </a:p>
          <a:p>
            <a:endParaRPr lang="en-US" sz="2200" dirty="0"/>
          </a:p>
          <a:p>
            <a:endParaRPr lang="en-US" sz="2200" dirty="0"/>
          </a:p>
          <a:p>
            <a:pPr>
              <a:spcBef>
                <a:spcPts val="3000"/>
              </a:spcBef>
            </a:pPr>
            <a:r>
              <a:rPr lang="el-GR" sz="2200" dirty="0"/>
              <a:t>Τα σημεία</a:t>
            </a:r>
            <a:r>
              <a:rPr lang="en-US" sz="2200" dirty="0"/>
              <a:t>                        </a:t>
            </a:r>
            <a:r>
              <a:rPr lang="el-GR" sz="2200" dirty="0"/>
              <a:t>είναι οι ρίζες του πολυωνύμου </a:t>
            </a:r>
            <a:r>
              <a:rPr lang="en-US" sz="2200" dirty="0" err="1"/>
              <a:t>Hermite</a:t>
            </a:r>
            <a:r>
              <a:rPr lang="en-US" sz="2200" dirty="0"/>
              <a:t>:</a:t>
            </a:r>
          </a:p>
          <a:p>
            <a:pPr>
              <a:spcBef>
                <a:spcPts val="600"/>
              </a:spcBef>
              <a:buNone/>
            </a:pPr>
            <a:endParaRPr lang="en-US" sz="2200" dirty="0"/>
          </a:p>
          <a:p>
            <a:pPr>
              <a:spcBef>
                <a:spcPts val="600"/>
              </a:spcBef>
              <a:buNone/>
            </a:pPr>
            <a:endParaRPr lang="en-US" sz="2200" dirty="0"/>
          </a:p>
          <a:p>
            <a:pPr>
              <a:spcBef>
                <a:spcPts val="1800"/>
              </a:spcBef>
            </a:pPr>
            <a:r>
              <a:rPr lang="el-GR" sz="2200" dirty="0"/>
              <a:t>Τα βάρη </a:t>
            </a:r>
            <a:r>
              <a:rPr lang="en-US" sz="2200" dirty="0"/>
              <a:t>      </a:t>
            </a:r>
            <a:r>
              <a:rPr lang="el-GR" sz="2200" dirty="0"/>
              <a:t>δίνονται από τη</a:t>
            </a:r>
            <a:r>
              <a:rPr lang="en-US" sz="2200" dirty="0"/>
              <a:t> </a:t>
            </a:r>
            <a:r>
              <a:rPr lang="el-GR" sz="2200" dirty="0"/>
              <a:t>σχέση:</a:t>
            </a:r>
          </a:p>
          <a:p>
            <a:endParaRPr lang="el-GR" sz="2200" dirty="0"/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806450" y="2443163"/>
          <a:ext cx="78882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200" imgH="431640" progId="Equation.DSMT4">
                  <p:embed/>
                </p:oleObj>
              </mc:Choice>
              <mc:Fallback>
                <p:oleObj name="Equation" r:id="rId2" imgW="43812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2443163"/>
                        <a:ext cx="78882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2125629" y="3355974"/>
          <a:ext cx="14176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29" y="3355974"/>
                        <a:ext cx="14176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0" name="Object 4"/>
          <p:cNvGraphicFramePr>
            <a:graphicFrameLocks noChangeAspect="1"/>
          </p:cNvGraphicFramePr>
          <p:nvPr/>
        </p:nvGraphicFramePr>
        <p:xfrm>
          <a:off x="3317876" y="3876691"/>
          <a:ext cx="286543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419040" progId="Equation.DSMT4">
                  <p:embed/>
                </p:oleObj>
              </mc:Choice>
              <mc:Fallback>
                <p:oleObj name="Equation" r:id="rId6" imgW="158724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6" y="3876691"/>
                        <a:ext cx="2865437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1925605" y="4769226"/>
          <a:ext cx="273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05" y="4769226"/>
                        <a:ext cx="2730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2" name="Object 6"/>
          <p:cNvGraphicFramePr>
            <a:graphicFrameLocks noChangeAspect="1"/>
          </p:cNvGraphicFramePr>
          <p:nvPr/>
        </p:nvGraphicFramePr>
        <p:xfrm>
          <a:off x="3010694" y="5234026"/>
          <a:ext cx="3479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30320" imgH="558720" progId="Equation.DSMT4">
                  <p:embed/>
                </p:oleObj>
              </mc:Choice>
              <mc:Fallback>
                <p:oleObj name="Equation" r:id="rId10" imgW="1930320" imgH="55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694" y="5234026"/>
                        <a:ext cx="34798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τύποι ολοκλήρωσης κατά </a:t>
            </a:r>
            <a:r>
              <a:rPr lang="en-US" dirty="0"/>
              <a:t>Gauss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/>
          </a:bodyPr>
          <a:lstStyle/>
          <a:p>
            <a:r>
              <a:rPr lang="el-GR" sz="2200" dirty="0"/>
              <a:t>Όλοι οι τύποι του </a:t>
            </a:r>
            <a:r>
              <a:rPr lang="en-US" sz="2200" dirty="0"/>
              <a:t>Gauss </a:t>
            </a:r>
            <a:r>
              <a:rPr lang="el-GR" sz="2200" dirty="0"/>
              <a:t>είναι ακριβείς για πολυώνυμα μέχρι και βαθμού                και επομένως είναι τύποι μέγιστης δυνατής ακρίβειας τάξης </a:t>
            </a:r>
          </a:p>
          <a:p>
            <a:pPr>
              <a:spcBef>
                <a:spcPts val="2400"/>
              </a:spcBef>
            </a:pPr>
            <a:r>
              <a:rPr lang="el-GR" sz="2200" dirty="0"/>
              <a:t>Για όλου τους τύπους του </a:t>
            </a:r>
            <a:r>
              <a:rPr lang="en-US" sz="2200" dirty="0"/>
              <a:t>Gauss</a:t>
            </a:r>
            <a:r>
              <a:rPr lang="el-GR" sz="2200" dirty="0"/>
              <a:t> το σφάλμα αποκοπής δίνεται ως εξής:</a:t>
            </a:r>
          </a:p>
          <a:p>
            <a:endParaRPr lang="el-GR" sz="2200" dirty="0"/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1906551" y="1760157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53800" progId="Equation.DSMT4">
                  <p:embed/>
                </p:oleObj>
              </mc:Choice>
              <mc:Fallback>
                <p:oleObj name="Equation" r:id="rId2" imgW="5079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1760157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2820988" y="2097088"/>
          <a:ext cx="982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2097088"/>
                        <a:ext cx="9826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954881" y="3694128"/>
          <a:ext cx="72342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25880" imgH="482400" progId="Equation.DSMT4">
                  <p:embed/>
                </p:oleObj>
              </mc:Choice>
              <mc:Fallback>
                <p:oleObj name="Equation" r:id="rId6" imgW="402588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881" y="3694128"/>
                        <a:ext cx="723423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Σφάλμα αριθμητικής ολοκλήρωσης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l-GR" sz="2200" dirty="0"/>
              <a:t>	Θα εξετάσουμε το σφάλμα που δημιουργείται αν αντικαταστήσουμε το ολοκλήρωμα                  με το ολοκλήρωμα 	          του πολυωνύμου παρεμβολής              για τις δύο περιπτώσεις όπου τα σημεία παρεμβολής είναι μη-</a:t>
            </a:r>
            <a:r>
              <a:rPr lang="el-GR" sz="2200" dirty="0" err="1"/>
              <a:t>ισαπέχοντα </a:t>
            </a:r>
            <a:r>
              <a:rPr lang="el-GR" sz="2200" dirty="0"/>
              <a:t>και </a:t>
            </a:r>
            <a:r>
              <a:rPr lang="el-GR" sz="2200" dirty="0" err="1"/>
              <a:t>ισαπέχοντα</a:t>
            </a:r>
            <a:r>
              <a:rPr lang="el-GR" sz="2200" dirty="0"/>
              <a:t>.</a:t>
            </a:r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4959017" y="1865479"/>
          <a:ext cx="10509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469800" progId="Equation.DSMT4">
                  <p:embed/>
                </p:oleObj>
              </mc:Choice>
              <mc:Fallback>
                <p:oleObj name="Equation" r:id="rId2" imgW="5839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017" y="1865479"/>
                        <a:ext cx="10509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884187" y="2356188"/>
          <a:ext cx="109696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469800" progId="Equation.DSMT4">
                  <p:embed/>
                </p:oleObj>
              </mc:Choice>
              <mc:Fallback>
                <p:oleObj name="Equation" r:id="rId4" imgW="6094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7" y="2356188"/>
                        <a:ext cx="109696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5653455" y="2579681"/>
          <a:ext cx="730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455" y="2579681"/>
                        <a:ext cx="7302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Σφάλμα για μη-</a:t>
            </a:r>
            <a:r>
              <a:rPr lang="el-GR" dirty="0" err="1"/>
              <a:t>ισαπέχοντα </a:t>
            </a:r>
            <a:r>
              <a:rPr lang="el-GR" dirty="0"/>
              <a:t>σημεία παρεμβολής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84"/>
            <a:ext cx="8229600" cy="4748400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Υποθέτουμε ότι:</a:t>
            </a:r>
          </a:p>
          <a:p>
            <a:pPr lvl="1"/>
            <a:r>
              <a:rPr lang="el-GR" sz="2000" dirty="0"/>
              <a:t>η             είναι μία συνάρτηση που είναι ορισμένη στο κλειστό διάστημα              και</a:t>
            </a:r>
          </a:p>
          <a:p>
            <a:pPr lvl="1"/>
            <a:r>
              <a:rPr lang="el-GR" sz="2000" dirty="0"/>
              <a:t>τα ξένα μεταξύ τους σημεία παρεμβολής                           βρίσκονται στο κλειστό διάστημα              με αντίστοιχες συναρτησιακές τιμές  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  <a:r>
              <a:rPr lang="el-GR" sz="2000" dirty="0"/>
              <a:t>   			</a:t>
            </a:r>
          </a:p>
          <a:p>
            <a:pPr>
              <a:spcBef>
                <a:spcPts val="2400"/>
              </a:spcBef>
            </a:pPr>
            <a:r>
              <a:rPr lang="el-GR" sz="2200" dirty="0"/>
              <a:t>Με βάση το </a:t>
            </a:r>
            <a:r>
              <a:rPr lang="el-GR" sz="2200" dirty="0">
                <a:hlinkClick r:id="rId2" action="ppaction://hlinksldjump"/>
              </a:rPr>
              <a:t>Θεώρημα 6.2 </a:t>
            </a:r>
            <a:r>
              <a:rPr lang="el-GR" sz="2200" dirty="0"/>
              <a:t>ισχύει ότι: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Στην περίπτωση όπου η συνάρτηση      είναι πολυώνυμο το πολύ βαθμού τότε το σφάλμα θα είναι μηδέν, επειδή σε αυτή την περίπτωση έχουμε ότι</a:t>
            </a:r>
          </a:p>
        </p:txBody>
      </p:sp>
      <p:graphicFrame>
        <p:nvGraphicFramePr>
          <p:cNvPr id="208899" name="Object 3"/>
          <p:cNvGraphicFramePr>
            <a:graphicFrameLocks noChangeAspect="1"/>
          </p:cNvGraphicFramePr>
          <p:nvPr/>
        </p:nvGraphicFramePr>
        <p:xfrm>
          <a:off x="1349375" y="4079895"/>
          <a:ext cx="64452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81280" imgH="469800" progId="Equation.DSMT4">
                  <p:embed/>
                </p:oleObj>
              </mc:Choice>
              <mc:Fallback>
                <p:oleObj name="Equation" r:id="rId3" imgW="35812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079895"/>
                        <a:ext cx="64452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1466287" y="1735467"/>
          <a:ext cx="6619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8280" imgH="253800" progId="Equation.DSMT4">
                  <p:embed/>
                </p:oleObj>
              </mc:Choice>
              <mc:Fallback>
                <p:oleObj name="Equation" r:id="rId5" imgW="3682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287" y="1735467"/>
                        <a:ext cx="6619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2387579" y="2002347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253800" progId="Equation.DSMT4">
                  <p:embed/>
                </p:oleObj>
              </mc:Choice>
              <mc:Fallback>
                <p:oleObj name="Equation" r:id="rId7" imgW="3808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579" y="2002347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5605653" y="2347545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253800" progId="Equation.DSMT4">
                  <p:embed/>
                </p:oleObj>
              </mc:Choice>
              <mc:Fallback>
                <p:oleObj name="Equation" r:id="rId9" imgW="78732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653" y="2347545"/>
                        <a:ext cx="14176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3620378" y="2609133"/>
          <a:ext cx="6873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80" imgH="253800" progId="Equation.DSMT4">
                  <p:embed/>
                </p:oleObj>
              </mc:Choice>
              <mc:Fallback>
                <p:oleObj name="Equation" r:id="rId11" imgW="3808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0378" y="2609133"/>
                        <a:ext cx="6873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1249317" y="2954331"/>
          <a:ext cx="1303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23600" imgH="253800" progId="Equation.DSMT4">
                  <p:embed/>
                </p:oleObj>
              </mc:Choice>
              <mc:Fallback>
                <p:oleObj name="Equation" r:id="rId13" imgW="7236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17" y="2954331"/>
                        <a:ext cx="13033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5" name="Object 9"/>
          <p:cNvGraphicFramePr>
            <a:graphicFrameLocks noChangeAspect="1"/>
          </p:cNvGraphicFramePr>
          <p:nvPr/>
        </p:nvGraphicFramePr>
        <p:xfrm>
          <a:off x="4987934" y="5102253"/>
          <a:ext cx="2778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52280" imgH="203040" progId="Equation.DSMT4">
                  <p:embed/>
                </p:oleObj>
              </mc:Choice>
              <mc:Fallback>
                <p:oleObj name="Equation" r:id="rId15" imgW="15228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34" y="5102253"/>
                        <a:ext cx="2778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/>
        </p:nvGraphicFramePr>
        <p:xfrm>
          <a:off x="3503619" y="5656293"/>
          <a:ext cx="15795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240" imgH="241200" progId="Equation.DSMT4">
                  <p:embed/>
                </p:oleObj>
              </mc:Choice>
              <mc:Fallback>
                <p:oleObj name="Equation" r:id="rId17" imgW="87624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9" y="5656293"/>
                        <a:ext cx="15795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98593"/>
              </p:ext>
            </p:extLst>
          </p:nvPr>
        </p:nvGraphicFramePr>
        <p:xfrm>
          <a:off x="8266248" y="5166245"/>
          <a:ext cx="2301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0" imgH="139680" progId="Equation.DSMT4">
                  <p:embed/>
                </p:oleObj>
              </mc:Choice>
              <mc:Fallback>
                <p:oleObj name="Equation" r:id="rId19" imgW="126720" imgH="1396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248" y="5166245"/>
                        <a:ext cx="230188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19630</TotalTime>
  <Words>3823</Words>
  <Application>Microsoft Office PowerPoint</Application>
  <PresentationFormat>On-screen Show (4:3)</PresentationFormat>
  <Paragraphs>512</Paragraphs>
  <Slides>75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Θέμα του Office</vt:lpstr>
      <vt:lpstr>Bitmap Image</vt:lpstr>
      <vt:lpstr>Equation</vt:lpstr>
      <vt:lpstr>Αριθμητική Ανάλυση και Εφαρμογές</vt:lpstr>
      <vt:lpstr>Αριθμητική Ολοκλήρωση</vt:lpstr>
      <vt:lpstr>Εισαγωγή</vt:lpstr>
      <vt:lpstr>Εισαγωγή</vt:lpstr>
      <vt:lpstr>Εισαγωγή</vt:lpstr>
      <vt:lpstr>Εισαγωγή</vt:lpstr>
      <vt:lpstr>Εισαγωγή</vt:lpstr>
      <vt:lpstr>Σφάλμα αριθμητικής ολοκλήρωσης</vt:lpstr>
      <vt:lpstr>Σφάλμα για μη-ισαπέχοντα σημεία παρεμβολής</vt:lpstr>
      <vt:lpstr>Σφάλμα για μη-ισαπέχοντα σημεία παρεμβολής</vt:lpstr>
      <vt:lpstr>Σφάλμα για μη-ισαπέχοντα σημεία παρεμβολής</vt:lpstr>
      <vt:lpstr>Σφάλμα για ισαπέχοντα σημεία παρεμβολής</vt:lpstr>
      <vt:lpstr>Σφάλμα για ισαπέχοντα σημεία παρεμβολής</vt:lpstr>
      <vt:lpstr>Σφάλμα για ισαπέχοντα σημεία παρεμβολής</vt:lpstr>
      <vt:lpstr>Σφάλμα για ισαπέχοντα σημεία παρεμβολής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Newton – Cotes </vt:lpstr>
      <vt:lpstr>Ολοκλήρωση κατά Romberg</vt:lpstr>
      <vt:lpstr>Ολοκλήρωση κατά Romberg</vt:lpstr>
      <vt:lpstr>Ολοκλήρωση κατά Romberg</vt:lpstr>
      <vt:lpstr>Ολοκλήρωση κατά Romberg</vt:lpstr>
      <vt:lpstr>Ολοκλήρωση κατά Romberg</vt:lpstr>
      <vt:lpstr>Ολοκλήρωση κατά Romberg</vt:lpstr>
      <vt:lpstr>Ολοκλήρωση κατά Romberg</vt:lpstr>
      <vt:lpstr>Ολοκλήρωση κατά Romberg</vt:lpstr>
      <vt:lpstr>Ολοκλήρωση κατά Romberg</vt:lpstr>
      <vt:lpstr>Μέθοδος προσδιοριστέων συντελεστών</vt:lpstr>
      <vt:lpstr>Μέθοδος προσδιοριστέων συντελεστών</vt:lpstr>
      <vt:lpstr>Ολοκλήρωση για μη-ισαπέχοντα σημεία </vt:lpstr>
      <vt:lpstr>Ολοκλήρωση για μη-ισαπέχοντα σημεία </vt:lpstr>
      <vt:lpstr>Ολοκλήρωση για μη-ισαπέχοντα σημεία </vt:lpstr>
      <vt:lpstr>Ολοκλήρωση για μη-ισαπέχοντα σημεία </vt:lpstr>
      <vt:lpstr>Ολοκλήρωση για μη-ισαπέχοντα σημεία </vt:lpstr>
      <vt:lpstr>Ολοκλήρωση για μη-ισαπέχοντα σημεία </vt:lpstr>
      <vt:lpstr>Αριθμητική ολοκλήρωση κατά Newton-Cotes</vt:lpstr>
      <vt:lpstr>Αριθμητική ολοκλήρωση κατά Newton-Cotes</vt:lpstr>
      <vt:lpstr>Αριθμητική ολοκλήρωση κατά Newton-Cotes</vt:lpstr>
      <vt:lpstr>Αριθμητική ολοκλήρωση κατά Newton-Cotes</vt:lpstr>
      <vt:lpstr>Αριθμητική ολοκλήρωση κατά Newton-Cotes</vt:lpstr>
      <vt:lpstr>Αριθμητική ολοκλήρωση κατά Chebyshev</vt:lpstr>
      <vt:lpstr>Αριθμητική ολοκλήρωση κατά Chebyshev</vt:lpstr>
      <vt:lpstr>Αριθμητική ολοκλήρωση κατά Chebyshev</vt:lpstr>
      <vt:lpstr>Αριθμητική ολοκλήρωση κατά Chebyshev</vt:lpstr>
      <vt:lpstr>Αριθμητική ολοκλήρωση κατά Chebyshev</vt:lpstr>
      <vt:lpstr>Αριθμητική ολοκλήρωση κατά Chebyshev</vt:lpstr>
      <vt:lpstr>Αριθμητική ολοκλήρωση κατά Chebyshev</vt:lpstr>
      <vt:lpstr>Αριθμητική ολοκλήρωση κατά Chebyshev</vt:lpstr>
      <vt:lpstr>Αριθμητική ολοκλήρωση κατά Gauss</vt:lpstr>
      <vt:lpstr>Αριθμητική ολοκλήρωση κατά Gauss</vt:lpstr>
      <vt:lpstr>Αριθμητική ολοκλήρωση κατά Gauss</vt:lpstr>
      <vt:lpstr>Αριθμητική ολοκλήρωση κατά Gauss</vt:lpstr>
      <vt:lpstr>Αριθμητική ολοκλήρωση κατά Gauss</vt:lpstr>
      <vt:lpstr>Αριθμητική ολοκλήρωση κατά Gauss</vt:lpstr>
      <vt:lpstr>Αριθμητική ολοκλήρωση κατά Gauss</vt:lpstr>
      <vt:lpstr>Αριθμητική ολοκλήρωση κατά Gauss</vt:lpstr>
      <vt:lpstr>Άλλοι τύποι ολοκλήρωσης κατά Gauss</vt:lpstr>
      <vt:lpstr>Άλλοι τύποι ολοκλήρωσης κατά Gauss</vt:lpstr>
      <vt:lpstr>Άλλοι τύποι ολοκλήρωσης κατά Gauss</vt:lpstr>
      <vt:lpstr>Άλλοι τύποι ολοκλήρωσης κατά Gauss</vt:lpstr>
      <vt:lpstr>Άλλοι τύποι ολοκλήρωσης κατά Gauss</vt:lpstr>
      <vt:lpstr>Άλλοι τύποι ολοκλήρωσης κατά Gauss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Αριθμητική Ανάλυση</dc:title>
  <dc:creator>User</dc:creator>
  <cp:lastModifiedBy>Konstantina-Helen Tsarapatsani</cp:lastModifiedBy>
  <cp:revision>2024</cp:revision>
  <dcterms:created xsi:type="dcterms:W3CDTF">2009-10-03T09:52:05Z</dcterms:created>
  <dcterms:modified xsi:type="dcterms:W3CDTF">2023-09-27T22:30:57Z</dcterms:modified>
</cp:coreProperties>
</file>