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34"/>
  </p:notesMasterIdLst>
  <p:sldIdLst>
    <p:sldId id="256" r:id="rId6"/>
    <p:sldId id="286" r:id="rId7"/>
    <p:sldId id="287" r:id="rId8"/>
    <p:sldId id="258" r:id="rId9"/>
    <p:sldId id="285" r:id="rId10"/>
    <p:sldId id="259" r:id="rId11"/>
    <p:sldId id="260" r:id="rId12"/>
    <p:sldId id="264" r:id="rId13"/>
    <p:sldId id="266" r:id="rId14"/>
    <p:sldId id="265" r:id="rId15"/>
    <p:sldId id="289" r:id="rId16"/>
    <p:sldId id="268" r:id="rId17"/>
    <p:sldId id="270" r:id="rId18"/>
    <p:sldId id="273" r:id="rId19"/>
    <p:sldId id="274" r:id="rId20"/>
    <p:sldId id="275" r:id="rId21"/>
    <p:sldId id="276" r:id="rId22"/>
    <p:sldId id="277" r:id="rId23"/>
    <p:sldId id="284" r:id="rId24"/>
    <p:sldId id="288" r:id="rId25"/>
    <p:sldId id="278" r:id="rId26"/>
    <p:sldId id="279" r:id="rId27"/>
    <p:sldId id="280" r:id="rId28"/>
    <p:sldId id="290" r:id="rId29"/>
    <p:sldId id="292" r:id="rId30"/>
    <p:sldId id="291" r:id="rId31"/>
    <p:sldId id="293" r:id="rId32"/>
    <p:sldId id="283" r:id="rId33"/>
  </p:sldIdLst>
  <p:sldSz cx="10693400" cy="7562850"/>
  <p:notesSz cx="10693400" cy="756285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427" autoAdjust="0"/>
  </p:normalViewPr>
  <p:slideViewPr>
    <p:cSldViewPr>
      <p:cViewPr varScale="1">
        <p:scale>
          <a:sx n="73" d="100"/>
          <a:sy n="73" d="100"/>
        </p:scale>
        <p:origin x="1310"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vl1pPr>
          </a:lstStyle>
          <a:p>
            <a:fld id="{703DBA76-C9C6-4650-B6F9-D419CCD181AD}" type="datetimeFigureOut">
              <a:rPr lang="el-GR" smtClean="0"/>
              <a:t>23/4/2024</a:t>
            </a:fld>
            <a:endParaRPr lang="el-GR"/>
          </a:p>
        </p:txBody>
      </p:sp>
      <p:sp>
        <p:nvSpPr>
          <p:cNvPr id="4" name="3 - Θέση εικόνας διαφάνειας"/>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1069975" y="3592513"/>
            <a:ext cx="8553450" cy="34036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vl1pPr>
          </a:lstStyle>
          <a:p>
            <a:fld id="{684BD1FD-5D23-43BE-BFE8-1251E5B0D5DE}"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84BD1FD-5D23-43BE-BFE8-1251E5B0D5DE}" type="slidenum">
              <a:rPr lang="el-GR" smtClean="0"/>
              <a:t>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50" b="0" i="0">
                <a:solidFill>
                  <a:schemeClr val="bg1"/>
                </a:solidFill>
                <a:latin typeface="Arial"/>
                <a:cs typeface="Arial"/>
              </a:defRPr>
            </a:lvl1pPr>
          </a:lstStyle>
          <a:p>
            <a:pPr marL="12700">
              <a:lnSpc>
                <a:spcPct val="100000"/>
              </a:lnSpc>
            </a:pPr>
            <a:r>
              <a:rPr spc="-5" dirty="0"/>
              <a:t>Classification</a:t>
            </a:r>
          </a:p>
        </p:txBody>
      </p:sp>
      <p:sp>
        <p:nvSpPr>
          <p:cNvPr id="5" name="Holder 5"/>
          <p:cNvSpPr>
            <a:spLocks noGrp="1"/>
          </p:cNvSpPr>
          <p:nvPr>
            <p:ph type="dt" sz="half" idx="6"/>
          </p:nvPr>
        </p:nvSpPr>
        <p:spPr/>
        <p:txBody>
          <a:bodyPr lIns="0" tIns="0" rIns="0" bIns="0"/>
          <a:lstStyle>
            <a:lvl1pPr>
              <a:defRPr sz="1050" b="0" i="0">
                <a:solidFill>
                  <a:schemeClr val="bg1"/>
                </a:solidFill>
                <a:latin typeface="Arial"/>
                <a:cs typeface="Arial"/>
              </a:defRPr>
            </a:lvl1pPr>
          </a:lstStyle>
          <a:p>
            <a:pPr marL="45720">
              <a:lnSpc>
                <a:spcPct val="100000"/>
              </a:lnSpc>
            </a:pPr>
            <a:r>
              <a:rPr spc="-5" dirty="0"/>
              <a:t>Conformity</a:t>
            </a:r>
          </a:p>
          <a:p>
            <a:pPr marL="12700">
              <a:lnSpc>
                <a:spcPct val="100000"/>
              </a:lnSpc>
              <a:spcBef>
                <a:spcPts val="5"/>
              </a:spcBef>
            </a:pPr>
            <a:r>
              <a:rPr spc="-5" dirty="0"/>
              <a:t>assessment</a:t>
            </a:r>
          </a:p>
        </p:txBody>
      </p:sp>
      <p:sp>
        <p:nvSpPr>
          <p:cNvPr id="6" name="Holder 6"/>
          <p:cNvSpPr>
            <a:spLocks noGrp="1"/>
          </p:cNvSpPr>
          <p:nvPr>
            <p:ph type="sldNum" sz="quarter" idx="7"/>
          </p:nvPr>
        </p:nvSpPr>
        <p:spPr/>
        <p:txBody>
          <a:bodyPr lIns="0" tIns="0" rIns="0" bIns="0"/>
          <a:lstStyle>
            <a:lvl1pPr>
              <a:defRPr sz="1200" b="0" i="0">
                <a:solidFill>
                  <a:srgbClr val="263063"/>
                </a:solidFill>
                <a:latin typeface="Arial"/>
                <a:cs typeface="Arial"/>
              </a:defRPr>
            </a:lvl1pPr>
          </a:lstStyle>
          <a:p>
            <a:pPr marL="38100">
              <a:lnSpc>
                <a:spcPts val="1435"/>
              </a:lnSpc>
            </a:pPr>
            <a:fld id="{81D60167-4931-47E6-BA6A-407CBD079E47}" type="slidenum">
              <a:rPr spc="55" dirty="0"/>
              <a:pPr marL="38100">
                <a:lnSpc>
                  <a:spcPts val="1435"/>
                </a:lnSpc>
              </a:pPr>
              <a:t>‹#›</a:t>
            </a:fld>
            <a:endParaRPr spc="5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750" b="0" i="0">
                <a:solidFill>
                  <a:srgbClr val="26306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550" b="0" i="0">
                <a:solidFill>
                  <a:srgbClr val="26306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050" b="0" i="0">
                <a:solidFill>
                  <a:schemeClr val="bg1"/>
                </a:solidFill>
                <a:latin typeface="Arial"/>
                <a:cs typeface="Arial"/>
              </a:defRPr>
            </a:lvl1pPr>
          </a:lstStyle>
          <a:p>
            <a:pPr marL="12700">
              <a:lnSpc>
                <a:spcPct val="100000"/>
              </a:lnSpc>
            </a:pPr>
            <a:r>
              <a:rPr spc="-5" dirty="0"/>
              <a:t>Classification</a:t>
            </a:r>
          </a:p>
        </p:txBody>
      </p:sp>
      <p:sp>
        <p:nvSpPr>
          <p:cNvPr id="5" name="Holder 5"/>
          <p:cNvSpPr>
            <a:spLocks noGrp="1"/>
          </p:cNvSpPr>
          <p:nvPr>
            <p:ph type="dt" sz="half" idx="6"/>
          </p:nvPr>
        </p:nvSpPr>
        <p:spPr/>
        <p:txBody>
          <a:bodyPr lIns="0" tIns="0" rIns="0" bIns="0"/>
          <a:lstStyle>
            <a:lvl1pPr>
              <a:defRPr sz="1050" b="0" i="0">
                <a:solidFill>
                  <a:schemeClr val="bg1"/>
                </a:solidFill>
                <a:latin typeface="Arial"/>
                <a:cs typeface="Arial"/>
              </a:defRPr>
            </a:lvl1pPr>
          </a:lstStyle>
          <a:p>
            <a:pPr marL="45720">
              <a:lnSpc>
                <a:spcPct val="100000"/>
              </a:lnSpc>
            </a:pPr>
            <a:r>
              <a:rPr spc="-5" dirty="0"/>
              <a:t>Conformity</a:t>
            </a:r>
          </a:p>
          <a:p>
            <a:pPr marL="12700">
              <a:lnSpc>
                <a:spcPct val="100000"/>
              </a:lnSpc>
              <a:spcBef>
                <a:spcPts val="5"/>
              </a:spcBef>
            </a:pPr>
            <a:r>
              <a:rPr spc="-5" dirty="0"/>
              <a:t>assessment</a:t>
            </a:r>
          </a:p>
        </p:txBody>
      </p:sp>
      <p:sp>
        <p:nvSpPr>
          <p:cNvPr id="6" name="Holder 6"/>
          <p:cNvSpPr>
            <a:spLocks noGrp="1"/>
          </p:cNvSpPr>
          <p:nvPr>
            <p:ph type="sldNum" sz="quarter" idx="7"/>
          </p:nvPr>
        </p:nvSpPr>
        <p:spPr/>
        <p:txBody>
          <a:bodyPr lIns="0" tIns="0" rIns="0" bIns="0"/>
          <a:lstStyle>
            <a:lvl1pPr>
              <a:defRPr sz="1200" b="0" i="0">
                <a:solidFill>
                  <a:srgbClr val="263063"/>
                </a:solidFill>
                <a:latin typeface="Arial"/>
                <a:cs typeface="Arial"/>
              </a:defRPr>
            </a:lvl1pPr>
          </a:lstStyle>
          <a:p>
            <a:pPr marL="38100">
              <a:lnSpc>
                <a:spcPts val="1435"/>
              </a:lnSpc>
            </a:pPr>
            <a:fld id="{81D60167-4931-47E6-BA6A-407CBD079E47}" type="slidenum">
              <a:rPr spc="55" dirty="0"/>
              <a:pPr marL="38100">
                <a:lnSpc>
                  <a:spcPts val="1435"/>
                </a:lnSpc>
              </a:pPr>
              <a:t>‹#›</a:t>
            </a:fld>
            <a:endParaRPr spc="5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750" b="0" i="0">
                <a:solidFill>
                  <a:srgbClr val="263063"/>
                </a:solidFill>
                <a:latin typeface="Arial"/>
                <a:cs typeface="Arial"/>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50" b="0" i="0">
                <a:solidFill>
                  <a:schemeClr val="bg1"/>
                </a:solidFill>
                <a:latin typeface="Arial"/>
                <a:cs typeface="Arial"/>
              </a:defRPr>
            </a:lvl1pPr>
          </a:lstStyle>
          <a:p>
            <a:pPr marL="12700">
              <a:lnSpc>
                <a:spcPct val="100000"/>
              </a:lnSpc>
            </a:pPr>
            <a:r>
              <a:rPr spc="-5" dirty="0"/>
              <a:t>Classification</a:t>
            </a:r>
          </a:p>
        </p:txBody>
      </p:sp>
      <p:sp>
        <p:nvSpPr>
          <p:cNvPr id="6" name="Holder 6"/>
          <p:cNvSpPr>
            <a:spLocks noGrp="1"/>
          </p:cNvSpPr>
          <p:nvPr>
            <p:ph type="dt" sz="half" idx="6"/>
          </p:nvPr>
        </p:nvSpPr>
        <p:spPr/>
        <p:txBody>
          <a:bodyPr lIns="0" tIns="0" rIns="0" bIns="0"/>
          <a:lstStyle>
            <a:lvl1pPr>
              <a:defRPr sz="1050" b="0" i="0">
                <a:solidFill>
                  <a:schemeClr val="bg1"/>
                </a:solidFill>
                <a:latin typeface="Arial"/>
                <a:cs typeface="Arial"/>
              </a:defRPr>
            </a:lvl1pPr>
          </a:lstStyle>
          <a:p>
            <a:pPr marL="45720">
              <a:lnSpc>
                <a:spcPct val="100000"/>
              </a:lnSpc>
            </a:pPr>
            <a:r>
              <a:rPr spc="-5" dirty="0"/>
              <a:t>Conformity</a:t>
            </a:r>
          </a:p>
          <a:p>
            <a:pPr marL="12700">
              <a:lnSpc>
                <a:spcPct val="100000"/>
              </a:lnSpc>
              <a:spcBef>
                <a:spcPts val="5"/>
              </a:spcBef>
            </a:pPr>
            <a:r>
              <a:rPr spc="-5" dirty="0"/>
              <a:t>assessment</a:t>
            </a:r>
          </a:p>
        </p:txBody>
      </p:sp>
      <p:sp>
        <p:nvSpPr>
          <p:cNvPr id="7" name="Holder 7"/>
          <p:cNvSpPr>
            <a:spLocks noGrp="1"/>
          </p:cNvSpPr>
          <p:nvPr>
            <p:ph type="sldNum" sz="quarter" idx="7"/>
          </p:nvPr>
        </p:nvSpPr>
        <p:spPr/>
        <p:txBody>
          <a:bodyPr lIns="0" tIns="0" rIns="0" bIns="0"/>
          <a:lstStyle>
            <a:lvl1pPr>
              <a:defRPr sz="1200" b="0" i="0">
                <a:solidFill>
                  <a:srgbClr val="263063"/>
                </a:solidFill>
                <a:latin typeface="Arial"/>
                <a:cs typeface="Arial"/>
              </a:defRPr>
            </a:lvl1pPr>
          </a:lstStyle>
          <a:p>
            <a:pPr marL="38100">
              <a:lnSpc>
                <a:spcPts val="1435"/>
              </a:lnSpc>
            </a:pPr>
            <a:fld id="{81D60167-4931-47E6-BA6A-407CBD079E47}" type="slidenum">
              <a:rPr spc="55" dirty="0"/>
              <a:pPr marL="38100">
                <a:lnSpc>
                  <a:spcPts val="1435"/>
                </a:lnSpc>
              </a:pPr>
              <a:t>‹#›</a:t>
            </a:fld>
            <a:endParaRPr spc="5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750" b="0" i="0">
                <a:solidFill>
                  <a:srgbClr val="26306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050" b="0" i="0">
                <a:solidFill>
                  <a:schemeClr val="bg1"/>
                </a:solidFill>
                <a:latin typeface="Arial"/>
                <a:cs typeface="Arial"/>
              </a:defRPr>
            </a:lvl1pPr>
          </a:lstStyle>
          <a:p>
            <a:pPr marL="12700">
              <a:lnSpc>
                <a:spcPct val="100000"/>
              </a:lnSpc>
            </a:pPr>
            <a:r>
              <a:rPr spc="-5" dirty="0"/>
              <a:t>Classification</a:t>
            </a:r>
          </a:p>
        </p:txBody>
      </p:sp>
      <p:sp>
        <p:nvSpPr>
          <p:cNvPr id="4" name="Holder 4"/>
          <p:cNvSpPr>
            <a:spLocks noGrp="1"/>
          </p:cNvSpPr>
          <p:nvPr>
            <p:ph type="dt" sz="half" idx="6"/>
          </p:nvPr>
        </p:nvSpPr>
        <p:spPr/>
        <p:txBody>
          <a:bodyPr lIns="0" tIns="0" rIns="0" bIns="0"/>
          <a:lstStyle>
            <a:lvl1pPr>
              <a:defRPr sz="1050" b="0" i="0">
                <a:solidFill>
                  <a:schemeClr val="bg1"/>
                </a:solidFill>
                <a:latin typeface="Arial"/>
                <a:cs typeface="Arial"/>
              </a:defRPr>
            </a:lvl1pPr>
          </a:lstStyle>
          <a:p>
            <a:pPr marL="45720">
              <a:lnSpc>
                <a:spcPct val="100000"/>
              </a:lnSpc>
            </a:pPr>
            <a:r>
              <a:rPr spc="-5" dirty="0"/>
              <a:t>Conformity</a:t>
            </a:r>
          </a:p>
          <a:p>
            <a:pPr marL="12700">
              <a:lnSpc>
                <a:spcPct val="100000"/>
              </a:lnSpc>
              <a:spcBef>
                <a:spcPts val="5"/>
              </a:spcBef>
            </a:pPr>
            <a:r>
              <a:rPr spc="-5" dirty="0"/>
              <a:t>assessment</a:t>
            </a:r>
          </a:p>
        </p:txBody>
      </p:sp>
      <p:sp>
        <p:nvSpPr>
          <p:cNvPr id="5" name="Holder 5"/>
          <p:cNvSpPr>
            <a:spLocks noGrp="1"/>
          </p:cNvSpPr>
          <p:nvPr>
            <p:ph type="sldNum" sz="quarter" idx="7"/>
          </p:nvPr>
        </p:nvSpPr>
        <p:spPr/>
        <p:txBody>
          <a:bodyPr lIns="0" tIns="0" rIns="0" bIns="0"/>
          <a:lstStyle>
            <a:lvl1pPr>
              <a:defRPr sz="1200" b="0" i="0">
                <a:solidFill>
                  <a:srgbClr val="263063"/>
                </a:solidFill>
                <a:latin typeface="Arial"/>
                <a:cs typeface="Arial"/>
              </a:defRPr>
            </a:lvl1pPr>
          </a:lstStyle>
          <a:p>
            <a:pPr marL="38100">
              <a:lnSpc>
                <a:spcPts val="1435"/>
              </a:lnSpc>
            </a:pPr>
            <a:fld id="{81D60167-4931-47E6-BA6A-407CBD079E47}" type="slidenum">
              <a:rPr spc="55" dirty="0"/>
              <a:pPr marL="38100">
                <a:lnSpc>
                  <a:spcPts val="1435"/>
                </a:lnSpc>
              </a:pPr>
              <a:t>‹#›</a:t>
            </a:fld>
            <a:endParaRPr spc="5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50" b="0" i="0">
                <a:solidFill>
                  <a:schemeClr val="bg1"/>
                </a:solidFill>
                <a:latin typeface="Arial"/>
                <a:cs typeface="Arial"/>
              </a:defRPr>
            </a:lvl1pPr>
          </a:lstStyle>
          <a:p>
            <a:pPr marL="12700">
              <a:lnSpc>
                <a:spcPct val="100000"/>
              </a:lnSpc>
            </a:pPr>
            <a:r>
              <a:rPr spc="-5" dirty="0"/>
              <a:t>Classification</a:t>
            </a:r>
          </a:p>
        </p:txBody>
      </p:sp>
      <p:sp>
        <p:nvSpPr>
          <p:cNvPr id="3" name="Holder 3"/>
          <p:cNvSpPr>
            <a:spLocks noGrp="1"/>
          </p:cNvSpPr>
          <p:nvPr>
            <p:ph type="dt" sz="half" idx="6"/>
          </p:nvPr>
        </p:nvSpPr>
        <p:spPr/>
        <p:txBody>
          <a:bodyPr lIns="0" tIns="0" rIns="0" bIns="0"/>
          <a:lstStyle>
            <a:lvl1pPr>
              <a:defRPr sz="1050" b="0" i="0">
                <a:solidFill>
                  <a:schemeClr val="bg1"/>
                </a:solidFill>
                <a:latin typeface="Arial"/>
                <a:cs typeface="Arial"/>
              </a:defRPr>
            </a:lvl1pPr>
          </a:lstStyle>
          <a:p>
            <a:pPr marL="45720">
              <a:lnSpc>
                <a:spcPct val="100000"/>
              </a:lnSpc>
            </a:pPr>
            <a:r>
              <a:rPr spc="-5" dirty="0"/>
              <a:t>Conformity</a:t>
            </a:r>
          </a:p>
          <a:p>
            <a:pPr marL="12700">
              <a:lnSpc>
                <a:spcPct val="100000"/>
              </a:lnSpc>
              <a:spcBef>
                <a:spcPts val="5"/>
              </a:spcBef>
            </a:pPr>
            <a:r>
              <a:rPr spc="-5" dirty="0"/>
              <a:t>assessment</a:t>
            </a:r>
          </a:p>
        </p:txBody>
      </p:sp>
      <p:sp>
        <p:nvSpPr>
          <p:cNvPr id="4" name="Holder 4"/>
          <p:cNvSpPr>
            <a:spLocks noGrp="1"/>
          </p:cNvSpPr>
          <p:nvPr>
            <p:ph type="sldNum" sz="quarter" idx="7"/>
          </p:nvPr>
        </p:nvSpPr>
        <p:spPr/>
        <p:txBody>
          <a:bodyPr lIns="0" tIns="0" rIns="0" bIns="0"/>
          <a:lstStyle>
            <a:lvl1pPr>
              <a:defRPr sz="1200" b="0" i="0">
                <a:solidFill>
                  <a:srgbClr val="263063"/>
                </a:solidFill>
                <a:latin typeface="Arial"/>
                <a:cs typeface="Arial"/>
              </a:defRPr>
            </a:lvl1pPr>
          </a:lstStyle>
          <a:p>
            <a:pPr marL="38100">
              <a:lnSpc>
                <a:spcPts val="1435"/>
              </a:lnSpc>
            </a:pPr>
            <a:fld id="{81D60167-4931-47E6-BA6A-407CBD079E47}" type="slidenum">
              <a:rPr spc="55" dirty="0"/>
              <a:pPr marL="38100">
                <a:lnSpc>
                  <a:spcPts val="1435"/>
                </a:lnSpc>
              </a:pPr>
              <a:t>‹#›</a:t>
            </a:fld>
            <a:endParaRPr spc="5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30364" y="261856"/>
            <a:ext cx="10032670" cy="292734"/>
          </a:xfrm>
          <a:prstGeom prst="rect">
            <a:avLst/>
          </a:prstGeom>
        </p:spPr>
        <p:txBody>
          <a:bodyPr wrap="square" lIns="0" tIns="0" rIns="0" bIns="0">
            <a:spAutoFit/>
          </a:bodyPr>
          <a:lstStyle>
            <a:lvl1pPr>
              <a:defRPr sz="1750" b="0" i="0">
                <a:solidFill>
                  <a:srgbClr val="263063"/>
                </a:solidFill>
                <a:latin typeface="Arial"/>
                <a:cs typeface="Arial"/>
              </a:defRPr>
            </a:lvl1pPr>
          </a:lstStyle>
          <a:p>
            <a:endParaRPr/>
          </a:p>
        </p:txBody>
      </p:sp>
      <p:sp>
        <p:nvSpPr>
          <p:cNvPr id="3" name="Holder 3"/>
          <p:cNvSpPr>
            <a:spLocks noGrp="1"/>
          </p:cNvSpPr>
          <p:nvPr>
            <p:ph type="body" idx="1"/>
          </p:nvPr>
        </p:nvSpPr>
        <p:spPr>
          <a:xfrm>
            <a:off x="1869084" y="2309121"/>
            <a:ext cx="6955231" cy="3507104"/>
          </a:xfrm>
          <a:prstGeom prst="rect">
            <a:avLst/>
          </a:prstGeom>
        </p:spPr>
        <p:txBody>
          <a:bodyPr wrap="square" lIns="0" tIns="0" rIns="0" bIns="0">
            <a:spAutoFit/>
          </a:bodyPr>
          <a:lstStyle>
            <a:lvl1pPr>
              <a:defRPr sz="1550" b="0" i="0">
                <a:solidFill>
                  <a:srgbClr val="263063"/>
                </a:solidFill>
                <a:latin typeface="Arial"/>
                <a:cs typeface="Arial"/>
              </a:defRPr>
            </a:lvl1pPr>
          </a:lstStyle>
          <a:p>
            <a:endParaRPr/>
          </a:p>
        </p:txBody>
      </p:sp>
      <p:sp>
        <p:nvSpPr>
          <p:cNvPr id="4" name="Holder 4"/>
          <p:cNvSpPr>
            <a:spLocks noGrp="1"/>
          </p:cNvSpPr>
          <p:nvPr>
            <p:ph type="ftr" sz="quarter" idx="5"/>
          </p:nvPr>
        </p:nvSpPr>
        <p:spPr>
          <a:xfrm>
            <a:off x="2620529" y="6885139"/>
            <a:ext cx="812800" cy="175259"/>
          </a:xfrm>
          <a:prstGeom prst="rect">
            <a:avLst/>
          </a:prstGeom>
        </p:spPr>
        <p:txBody>
          <a:bodyPr wrap="square" lIns="0" tIns="0" rIns="0" bIns="0">
            <a:spAutoFit/>
          </a:bodyPr>
          <a:lstStyle>
            <a:lvl1pPr>
              <a:defRPr sz="1050" b="0" i="0">
                <a:solidFill>
                  <a:schemeClr val="bg1"/>
                </a:solidFill>
                <a:latin typeface="Arial"/>
                <a:cs typeface="Arial"/>
              </a:defRPr>
            </a:lvl1pPr>
          </a:lstStyle>
          <a:p>
            <a:pPr marL="12700">
              <a:lnSpc>
                <a:spcPct val="100000"/>
              </a:lnSpc>
            </a:pPr>
            <a:r>
              <a:rPr spc="-5" dirty="0"/>
              <a:t>Classification</a:t>
            </a:r>
          </a:p>
        </p:txBody>
      </p:sp>
      <p:sp>
        <p:nvSpPr>
          <p:cNvPr id="5" name="Holder 5"/>
          <p:cNvSpPr>
            <a:spLocks noGrp="1"/>
          </p:cNvSpPr>
          <p:nvPr>
            <p:ph type="dt" sz="half" idx="6"/>
          </p:nvPr>
        </p:nvSpPr>
        <p:spPr>
          <a:xfrm>
            <a:off x="3697078" y="6885139"/>
            <a:ext cx="738504" cy="335279"/>
          </a:xfrm>
          <a:prstGeom prst="rect">
            <a:avLst/>
          </a:prstGeom>
        </p:spPr>
        <p:txBody>
          <a:bodyPr wrap="square" lIns="0" tIns="0" rIns="0" bIns="0">
            <a:spAutoFit/>
          </a:bodyPr>
          <a:lstStyle>
            <a:lvl1pPr>
              <a:defRPr sz="1050" b="0" i="0">
                <a:solidFill>
                  <a:schemeClr val="bg1"/>
                </a:solidFill>
                <a:latin typeface="Arial"/>
                <a:cs typeface="Arial"/>
              </a:defRPr>
            </a:lvl1pPr>
          </a:lstStyle>
          <a:p>
            <a:pPr marL="45720">
              <a:lnSpc>
                <a:spcPct val="100000"/>
              </a:lnSpc>
            </a:pPr>
            <a:r>
              <a:rPr spc="-5" dirty="0"/>
              <a:t>Conformity</a:t>
            </a:r>
          </a:p>
          <a:p>
            <a:pPr marL="12700">
              <a:lnSpc>
                <a:spcPct val="100000"/>
              </a:lnSpc>
              <a:spcBef>
                <a:spcPts val="5"/>
              </a:spcBef>
            </a:pPr>
            <a:r>
              <a:rPr spc="-5" dirty="0"/>
              <a:t>assessment</a:t>
            </a:r>
          </a:p>
        </p:txBody>
      </p:sp>
      <p:sp>
        <p:nvSpPr>
          <p:cNvPr id="6" name="Holder 6"/>
          <p:cNvSpPr>
            <a:spLocks noGrp="1"/>
          </p:cNvSpPr>
          <p:nvPr>
            <p:ph type="sldNum" sz="quarter" idx="7"/>
          </p:nvPr>
        </p:nvSpPr>
        <p:spPr>
          <a:xfrm>
            <a:off x="5269001" y="6593930"/>
            <a:ext cx="255270" cy="195579"/>
          </a:xfrm>
          <a:prstGeom prst="rect">
            <a:avLst/>
          </a:prstGeom>
        </p:spPr>
        <p:txBody>
          <a:bodyPr wrap="square" lIns="0" tIns="0" rIns="0" bIns="0">
            <a:spAutoFit/>
          </a:bodyPr>
          <a:lstStyle>
            <a:lvl1pPr>
              <a:defRPr sz="1200" b="0" i="0">
                <a:solidFill>
                  <a:srgbClr val="263063"/>
                </a:solidFill>
                <a:latin typeface="Arial"/>
                <a:cs typeface="Arial"/>
              </a:defRPr>
            </a:lvl1pPr>
          </a:lstStyle>
          <a:p>
            <a:pPr marL="38100">
              <a:lnSpc>
                <a:spcPts val="1435"/>
              </a:lnSpc>
            </a:pPr>
            <a:fld id="{81D60167-4931-47E6-BA6A-407CBD079E47}" type="slidenum">
              <a:rPr spc="55" dirty="0"/>
              <a:pPr marL="38100">
                <a:lnSpc>
                  <a:spcPts val="1435"/>
                </a:lnSpc>
              </a:pPr>
              <a:t>‹#›</a:t>
            </a:fld>
            <a:endParaRPr spc="5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9.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emf"/></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1.emf"/></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5.em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5.em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70" y="-6254"/>
            <a:ext cx="10692130" cy="7560309"/>
            <a:chOff x="0" y="0"/>
            <a:chExt cx="10692130" cy="7560309"/>
          </a:xfrm>
        </p:grpSpPr>
        <p:sp>
          <p:nvSpPr>
            <p:cNvPr id="3" name="object 3"/>
            <p:cNvSpPr/>
            <p:nvPr/>
          </p:nvSpPr>
          <p:spPr>
            <a:xfrm>
              <a:off x="0" y="0"/>
              <a:ext cx="10692003" cy="75600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0" y="0"/>
            <a:ext cx="10692130" cy="6870065"/>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9999"/>
            </a:srgbClr>
          </a:solidFill>
        </p:spPr>
        <p:txBody>
          <a:bodyPr wrap="square" lIns="0" tIns="0" rIns="0" bIns="0" rtlCol="0"/>
          <a:lstStyle/>
          <a:p>
            <a:endParaRPr dirty="0"/>
          </a:p>
        </p:txBody>
      </p:sp>
      <p:sp>
        <p:nvSpPr>
          <p:cNvPr id="8" name="object 8"/>
          <p:cNvSpPr txBox="1">
            <a:spLocks noGrp="1"/>
          </p:cNvSpPr>
          <p:nvPr>
            <p:ph type="title"/>
          </p:nvPr>
        </p:nvSpPr>
        <p:spPr>
          <a:xfrm>
            <a:off x="1773961" y="1971698"/>
            <a:ext cx="7245350" cy="1121461"/>
          </a:xfrm>
          <a:prstGeom prst="rect">
            <a:avLst/>
          </a:prstGeom>
        </p:spPr>
        <p:txBody>
          <a:bodyPr vert="horz" wrap="square" lIns="0" tIns="13335" rIns="0" bIns="0" rtlCol="0">
            <a:spAutoFit/>
          </a:bodyPr>
          <a:lstStyle/>
          <a:p>
            <a:pPr marR="5080" algn="ctr">
              <a:lnSpc>
                <a:spcPct val="100000"/>
              </a:lnSpc>
              <a:spcBef>
                <a:spcPts val="105"/>
              </a:spcBef>
            </a:pPr>
            <a:r>
              <a:rPr lang="el-GR" sz="2400" dirty="0"/>
              <a:t>Κανονισμοί για τα ιατροτεχνολογικά προϊόντα (MDR) και</a:t>
            </a:r>
            <a:r>
              <a:rPr lang="en-US" sz="2400" dirty="0"/>
              <a:t> </a:t>
            </a:r>
            <a:r>
              <a:rPr lang="el-GR" sz="2400" dirty="0"/>
              <a:t>τα in vitro διαγνωστικά ιατροτεχνολογικά προϊόντα (IVDR</a:t>
            </a:r>
            <a:r>
              <a:rPr sz="2100" dirty="0">
                <a:solidFill>
                  <a:srgbClr val="022074"/>
                </a:solidFill>
              </a:rPr>
              <a:t>)</a:t>
            </a:r>
            <a:endParaRPr sz="2100" dirty="0"/>
          </a:p>
        </p:txBody>
      </p:sp>
      <p:sp>
        <p:nvSpPr>
          <p:cNvPr id="9" name="object 9"/>
          <p:cNvSpPr/>
          <p:nvPr/>
        </p:nvSpPr>
        <p:spPr>
          <a:xfrm>
            <a:off x="959747" y="6593649"/>
            <a:ext cx="156692" cy="156705"/>
          </a:xfrm>
          <a:prstGeom prst="rect">
            <a:avLst/>
          </a:prstGeom>
          <a:blipFill>
            <a:blip r:embed="rId3" cstate="print"/>
            <a:stretch>
              <a:fillRect/>
            </a:stretch>
          </a:blipFill>
        </p:spPr>
        <p:txBody>
          <a:bodyPr wrap="square" lIns="0" tIns="0" rIns="0" bIns="0" rtlCol="0"/>
          <a:lstStyle/>
          <a:p>
            <a:endParaRPr/>
          </a:p>
        </p:txBody>
      </p:sp>
      <p:sp>
        <p:nvSpPr>
          <p:cNvPr id="30" name="object 30"/>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1</a:t>
            </a:fld>
            <a:endParaRPr spc="55" dirty="0"/>
          </a:p>
        </p:txBody>
      </p:sp>
      <p:sp>
        <p:nvSpPr>
          <p:cNvPr id="31" name="object 31"/>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32" name="object 32"/>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33" name="object 3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34" name="object 34"/>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35" name="object 35"/>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dirty="0">
              <a:latin typeface="Arial"/>
              <a:cs typeface="Arial"/>
            </a:endParaRPr>
          </a:p>
        </p:txBody>
      </p:sp>
      <p:sp>
        <p:nvSpPr>
          <p:cNvPr id="37" name="object 37"/>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16" name="object 32"/>
          <p:cNvSpPr txBox="1"/>
          <p:nvPr/>
        </p:nvSpPr>
        <p:spPr>
          <a:xfrm>
            <a:off x="6565900" y="6905625"/>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6" name="TextBox 5">
            <a:extLst>
              <a:ext uri="{FF2B5EF4-FFF2-40B4-BE49-F238E27FC236}">
                <a16:creationId xmlns:a16="http://schemas.microsoft.com/office/drawing/2014/main" id="{30EFDE36-CE9A-4B2C-AC5B-FF8ECD4C2A15}"/>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pic>
        <p:nvPicPr>
          <p:cNvPr id="10" name="Picture 9">
            <a:extLst>
              <a:ext uri="{FF2B5EF4-FFF2-40B4-BE49-F238E27FC236}">
                <a16:creationId xmlns:a16="http://schemas.microsoft.com/office/drawing/2014/main" id="{D229BE6A-ECC4-504D-FCF2-E56990DCCC93}"/>
              </a:ext>
            </a:extLst>
          </p:cNvPr>
          <p:cNvPicPr>
            <a:picLocks noChangeAspect="1"/>
          </p:cNvPicPr>
          <p:nvPr/>
        </p:nvPicPr>
        <p:blipFill>
          <a:blip r:embed="rId4"/>
          <a:stretch>
            <a:fillRect/>
          </a:stretch>
        </p:blipFill>
        <p:spPr>
          <a:xfrm>
            <a:off x="3980904" y="4032316"/>
            <a:ext cx="2730321" cy="1556426"/>
          </a:xfrm>
          <a:prstGeom prst="rect">
            <a:avLst/>
          </a:prstGeom>
        </p:spPr>
      </p:pic>
      <p:sp>
        <p:nvSpPr>
          <p:cNvPr id="11" name="object 32">
            <a:extLst>
              <a:ext uri="{FF2B5EF4-FFF2-40B4-BE49-F238E27FC236}">
                <a16:creationId xmlns:a16="http://schemas.microsoft.com/office/drawing/2014/main" id="{DF6D42DA-D82A-1395-1BC2-7F30C2567C50}"/>
              </a:ext>
            </a:extLst>
          </p:cNvPr>
          <p:cNvSpPr txBox="1"/>
          <p:nvPr/>
        </p:nvSpPr>
        <p:spPr>
          <a:xfrm>
            <a:off x="7641916" y="6941228"/>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
        <p:nvSpPr>
          <p:cNvPr id="12" name="object 32">
            <a:extLst>
              <a:ext uri="{FF2B5EF4-FFF2-40B4-BE49-F238E27FC236}">
                <a16:creationId xmlns:a16="http://schemas.microsoft.com/office/drawing/2014/main" id="{7DD828A3-19A7-7EE7-88C4-53BE8E83AAC0}"/>
              </a:ext>
            </a:extLst>
          </p:cNvPr>
          <p:cNvSpPr txBox="1"/>
          <p:nvPr/>
        </p:nvSpPr>
        <p:spPr>
          <a:xfrm>
            <a:off x="8291338" y="6944230"/>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EUDAMED</a:t>
            </a:r>
            <a:endParaRPr sz="1050" dirty="0">
              <a:latin typeface="Arial"/>
              <a:cs typeface="Aria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253"/>
            <a:ext cx="10692130" cy="7560309"/>
            <a:chOff x="0" y="0"/>
            <a:chExt cx="10692130" cy="7560309"/>
          </a:xfrm>
        </p:grpSpPr>
        <p:sp>
          <p:nvSpPr>
            <p:cNvPr id="3" name="object 3"/>
            <p:cNvSpPr/>
            <p:nvPr/>
          </p:nvSpPr>
          <p:spPr>
            <a:xfrm>
              <a:off x="0" y="0"/>
              <a:ext cx="10692003" cy="75600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0" y="0"/>
            <a:ext cx="10692130" cy="6870065"/>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9999"/>
            </a:srgbClr>
          </a:solidFill>
        </p:spPr>
        <p:txBody>
          <a:bodyPr wrap="square" lIns="0" tIns="0" rIns="0" bIns="0" rtlCol="0"/>
          <a:lstStyle/>
          <a:p>
            <a:endParaRPr/>
          </a:p>
        </p:txBody>
      </p:sp>
      <p:sp>
        <p:nvSpPr>
          <p:cNvPr id="8" name="object 8"/>
          <p:cNvSpPr txBox="1"/>
          <p:nvPr/>
        </p:nvSpPr>
        <p:spPr>
          <a:xfrm>
            <a:off x="6883603" y="267927"/>
            <a:ext cx="3477895" cy="266065"/>
          </a:xfrm>
          <a:prstGeom prst="rect">
            <a:avLst/>
          </a:prstGeom>
        </p:spPr>
        <p:txBody>
          <a:bodyPr vert="horz" wrap="square" lIns="0" tIns="15875" rIns="0" bIns="0" rtlCol="0">
            <a:spAutoFit/>
          </a:bodyPr>
          <a:lstStyle/>
          <a:p>
            <a:pPr marL="12700">
              <a:lnSpc>
                <a:spcPct val="100000"/>
              </a:lnSpc>
              <a:spcBef>
                <a:spcPts val="125"/>
              </a:spcBef>
            </a:pPr>
            <a:r>
              <a:rPr sz="1550" spc="5" dirty="0">
                <a:solidFill>
                  <a:srgbClr val="022074"/>
                </a:solidFill>
                <a:latin typeface="Arial"/>
                <a:cs typeface="Arial"/>
              </a:rPr>
              <a:t>Classification - Conformity</a:t>
            </a:r>
            <a:r>
              <a:rPr sz="1550" spc="-10" dirty="0">
                <a:solidFill>
                  <a:srgbClr val="022074"/>
                </a:solidFill>
                <a:latin typeface="Arial"/>
                <a:cs typeface="Arial"/>
              </a:rPr>
              <a:t> </a:t>
            </a:r>
            <a:r>
              <a:rPr sz="1550" spc="10" dirty="0">
                <a:solidFill>
                  <a:srgbClr val="022074"/>
                </a:solidFill>
                <a:latin typeface="Arial"/>
                <a:cs typeface="Arial"/>
              </a:rPr>
              <a:t>assessment</a:t>
            </a:r>
            <a:endParaRPr sz="1550">
              <a:latin typeface="Arial"/>
              <a:cs typeface="Arial"/>
            </a:endParaRPr>
          </a:p>
        </p:txBody>
      </p:sp>
      <p:sp>
        <p:nvSpPr>
          <p:cNvPr id="9" name="object 9"/>
          <p:cNvSpPr txBox="1">
            <a:spLocks noGrp="1"/>
          </p:cNvSpPr>
          <p:nvPr>
            <p:ph type="title"/>
          </p:nvPr>
        </p:nvSpPr>
        <p:spPr>
          <a:xfrm>
            <a:off x="3248827" y="1506573"/>
            <a:ext cx="3533688" cy="282129"/>
          </a:xfrm>
          <a:prstGeom prst="rect">
            <a:avLst/>
          </a:prstGeom>
        </p:spPr>
        <p:txBody>
          <a:bodyPr vert="horz" wrap="square" lIns="0" tIns="12700" rIns="0" bIns="0" rtlCol="0">
            <a:spAutoFit/>
          </a:bodyPr>
          <a:lstStyle/>
          <a:p>
            <a:pPr marL="12700">
              <a:lnSpc>
                <a:spcPct val="100000"/>
              </a:lnSpc>
              <a:spcBef>
                <a:spcPts val="100"/>
              </a:spcBef>
            </a:pPr>
            <a:r>
              <a:rPr lang="el-GR" b="1" dirty="0"/>
              <a:t>Αξιολόγηση της συμμόρφωσης</a:t>
            </a:r>
            <a:endParaRPr b="1" spc="-5" dirty="0"/>
          </a:p>
        </p:txBody>
      </p:sp>
      <p:sp>
        <p:nvSpPr>
          <p:cNvPr id="10" name="object 10"/>
          <p:cNvSpPr txBox="1"/>
          <p:nvPr/>
        </p:nvSpPr>
        <p:spPr>
          <a:xfrm>
            <a:off x="1536700" y="1766764"/>
            <a:ext cx="7620000" cy="2921249"/>
          </a:xfrm>
          <a:prstGeom prst="rect">
            <a:avLst/>
          </a:prstGeom>
        </p:spPr>
        <p:txBody>
          <a:bodyPr vert="horz" wrap="square" lIns="0" tIns="12065" rIns="0" bIns="0" rtlCol="0">
            <a:spAutoFit/>
          </a:bodyPr>
          <a:lstStyle/>
          <a:p>
            <a:pPr marL="12700" marR="5080">
              <a:lnSpc>
                <a:spcPct val="101200"/>
              </a:lnSpc>
              <a:spcBef>
                <a:spcPts val="95"/>
              </a:spcBef>
            </a:pPr>
            <a:endParaRPr lang="el-GR" sz="1300" spc="5" dirty="0">
              <a:solidFill>
                <a:srgbClr val="263063"/>
              </a:solidFill>
              <a:latin typeface="Arial"/>
              <a:cs typeface="Arial"/>
            </a:endParaRPr>
          </a:p>
          <a:p>
            <a:pPr marL="12700" marR="5080">
              <a:lnSpc>
                <a:spcPct val="101200"/>
              </a:lnSpc>
              <a:spcBef>
                <a:spcPts val="95"/>
              </a:spcBef>
            </a:pPr>
            <a:endParaRPr lang="el-GR" sz="1750" spc="5" dirty="0">
              <a:solidFill>
                <a:srgbClr val="263063"/>
              </a:solidFill>
              <a:latin typeface="Arial"/>
              <a:cs typeface="Arial"/>
            </a:endParaRPr>
          </a:p>
          <a:p>
            <a:pPr marL="12700" marR="5080" algn="just">
              <a:lnSpc>
                <a:spcPct val="101200"/>
              </a:lnSpc>
              <a:spcBef>
                <a:spcPts val="95"/>
              </a:spcBef>
            </a:pPr>
            <a:r>
              <a:rPr lang="el-GR" sz="1750" spc="5" dirty="0">
                <a:solidFill>
                  <a:srgbClr val="263063"/>
                </a:solidFill>
                <a:latin typeface="Arial"/>
                <a:cs typeface="Arial"/>
              </a:rPr>
              <a:t>Οι κατασκευαστές πρέπει να αποδείξουν ότι η ιατρική συσκευή πληροί τις απαιτήσεις του MDR ή του IVDR διενεργώντας αξιολόγηση ως προς τη συμμόρφωση.</a:t>
            </a:r>
          </a:p>
          <a:p>
            <a:pPr marL="12700" marR="5080">
              <a:lnSpc>
                <a:spcPct val="101200"/>
              </a:lnSpc>
              <a:spcBef>
                <a:spcPts val="95"/>
              </a:spcBef>
            </a:pPr>
            <a:endParaRPr lang="el-GR" sz="1750" spc="5" dirty="0">
              <a:solidFill>
                <a:srgbClr val="263063"/>
              </a:solidFill>
              <a:latin typeface="Arial"/>
              <a:cs typeface="Arial"/>
            </a:endParaRPr>
          </a:p>
          <a:p>
            <a:pPr marL="12700" marR="5080" algn="just">
              <a:lnSpc>
                <a:spcPct val="101200"/>
              </a:lnSpc>
              <a:spcBef>
                <a:spcPts val="95"/>
              </a:spcBef>
            </a:pPr>
            <a:r>
              <a:rPr lang="el-GR" sz="1750" spc="5" dirty="0">
                <a:solidFill>
                  <a:srgbClr val="263063"/>
                </a:solidFill>
                <a:latin typeface="Arial"/>
                <a:cs typeface="Arial"/>
              </a:rPr>
              <a:t>Τα </a:t>
            </a:r>
            <a:r>
              <a:rPr lang="el-GR" sz="1750" spc="5" dirty="0" err="1">
                <a:solidFill>
                  <a:srgbClr val="263063"/>
                </a:solidFill>
                <a:latin typeface="Arial"/>
                <a:cs typeface="Arial"/>
              </a:rPr>
              <a:t>ιατροτεχνολογικά</a:t>
            </a:r>
            <a:r>
              <a:rPr lang="el-GR" sz="1750" spc="5" dirty="0">
                <a:solidFill>
                  <a:srgbClr val="263063"/>
                </a:solidFill>
                <a:latin typeface="Arial"/>
                <a:cs typeface="Arial"/>
              </a:rPr>
              <a:t> προϊόντα τα οποία έχουν περάσει επιτυχώς την αξιολόγηση ως προς τη συμμόρφωση, μπορούν να φέρουν το σήμα </a:t>
            </a:r>
            <a:r>
              <a:rPr lang="en-US" sz="1750" spc="5" dirty="0">
                <a:solidFill>
                  <a:srgbClr val="263063"/>
                </a:solidFill>
                <a:latin typeface="Arial"/>
                <a:cs typeface="Arial"/>
              </a:rPr>
              <a:t>CE</a:t>
            </a:r>
            <a:r>
              <a:rPr lang="el-GR" sz="1750" spc="5" dirty="0">
                <a:solidFill>
                  <a:srgbClr val="263063"/>
                </a:solidFill>
                <a:latin typeface="Arial"/>
                <a:cs typeface="Arial"/>
              </a:rPr>
              <a:t>. Έτσι, καταλαβαίνουμε ότι η ιατρική συσκευή πληροί τις απαιτήσεις και το προϊόν μπορεί να κυκλοφορεί στην ΕΕ.</a:t>
            </a:r>
          </a:p>
          <a:p>
            <a:pPr>
              <a:lnSpc>
                <a:spcPct val="100000"/>
              </a:lnSpc>
              <a:spcBef>
                <a:spcPts val="25"/>
              </a:spcBef>
            </a:pPr>
            <a:endParaRPr sz="1350" dirty="0">
              <a:latin typeface="Arial"/>
              <a:cs typeface="Arial"/>
            </a:endParaRPr>
          </a:p>
        </p:txBody>
      </p:sp>
      <p:sp>
        <p:nvSpPr>
          <p:cNvPr id="11" name="object 11"/>
          <p:cNvSpPr/>
          <p:nvPr/>
        </p:nvSpPr>
        <p:spPr>
          <a:xfrm>
            <a:off x="2948508" y="6593649"/>
            <a:ext cx="156692" cy="156705"/>
          </a:xfrm>
          <a:prstGeom prst="rect">
            <a:avLst/>
          </a:prstGeom>
          <a:blipFill>
            <a:blip r:embed="rId3" cstate="print"/>
            <a:stretch>
              <a:fillRect/>
            </a:stretch>
          </a:blipFill>
        </p:spPr>
        <p:txBody>
          <a:bodyPr wrap="square" lIns="0" tIns="0" rIns="0" bIns="0" rtlCol="0"/>
          <a:lstStyle/>
          <a:p>
            <a:endParaRP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10</a:t>
            </a:fld>
            <a:endParaRPr spc="55" dirty="0"/>
          </a:p>
        </p:txBody>
      </p:sp>
      <p:sp>
        <p:nvSpPr>
          <p:cNvPr id="27" name="object 27"/>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28" name="object 28"/>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29" name="object 29"/>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30" name="object 30"/>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31" name="object 31"/>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a:latin typeface="Arial"/>
              <a:cs typeface="Arial"/>
            </a:endParaRPr>
          </a:p>
        </p:txBody>
      </p:sp>
      <p:sp>
        <p:nvSpPr>
          <p:cNvPr id="33" name="object 33"/>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18"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6" name="TextBox 5">
            <a:extLst>
              <a:ext uri="{FF2B5EF4-FFF2-40B4-BE49-F238E27FC236}">
                <a16:creationId xmlns:a16="http://schemas.microsoft.com/office/drawing/2014/main" id="{F9B0F0FF-63FC-8456-4C7E-DB7B96A50082}"/>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pic>
        <p:nvPicPr>
          <p:cNvPr id="13" name="Picture 12">
            <a:extLst>
              <a:ext uri="{FF2B5EF4-FFF2-40B4-BE49-F238E27FC236}">
                <a16:creationId xmlns:a16="http://schemas.microsoft.com/office/drawing/2014/main" id="{92287900-0602-A33D-3733-35EFC00FBAA4}"/>
              </a:ext>
            </a:extLst>
          </p:cNvPr>
          <p:cNvPicPr>
            <a:picLocks noChangeAspect="1"/>
          </p:cNvPicPr>
          <p:nvPr/>
        </p:nvPicPr>
        <p:blipFill>
          <a:blip r:embed="rId4"/>
          <a:stretch>
            <a:fillRect/>
          </a:stretch>
        </p:blipFill>
        <p:spPr>
          <a:xfrm>
            <a:off x="3910888" y="4712598"/>
            <a:ext cx="2137893" cy="1147864"/>
          </a:xfrm>
          <a:prstGeom prst="rect">
            <a:avLst/>
          </a:prstGeom>
        </p:spPr>
      </p:pic>
      <p:sp>
        <p:nvSpPr>
          <p:cNvPr id="15" name="TextBox 14">
            <a:extLst>
              <a:ext uri="{FF2B5EF4-FFF2-40B4-BE49-F238E27FC236}">
                <a16:creationId xmlns:a16="http://schemas.microsoft.com/office/drawing/2014/main" id="{F12AC015-BBA0-B7D8-1139-1639E424BD0E}"/>
              </a:ext>
            </a:extLst>
          </p:cNvPr>
          <p:cNvSpPr txBox="1"/>
          <p:nvPr/>
        </p:nvSpPr>
        <p:spPr>
          <a:xfrm>
            <a:off x="3105200" y="5898179"/>
            <a:ext cx="5346700" cy="369332"/>
          </a:xfrm>
          <a:prstGeom prst="rect">
            <a:avLst/>
          </a:prstGeom>
          <a:noFill/>
        </p:spPr>
        <p:txBody>
          <a:bodyPr wrap="square">
            <a:spAutoFit/>
          </a:bodyPr>
          <a:lstStyle/>
          <a:p>
            <a:r>
              <a:rPr lang="el-GR" sz="1800" b="1" i="1" u="none" strike="noStrike" baseline="0" dirty="0">
                <a:solidFill>
                  <a:srgbClr val="000000"/>
                </a:solidFill>
                <a:latin typeface="Arial" panose="020B0604020202020204" pitchFamily="34" charset="0"/>
              </a:rPr>
              <a:t>CE </a:t>
            </a:r>
            <a:r>
              <a:rPr lang="el-GR" sz="1800" b="1" i="1" u="none" strike="noStrike" baseline="0" dirty="0" err="1">
                <a:solidFill>
                  <a:srgbClr val="000000"/>
                </a:solidFill>
                <a:latin typeface="Arial" panose="020B0604020202020204" pitchFamily="34" charset="0"/>
              </a:rPr>
              <a:t>mark</a:t>
            </a:r>
            <a:r>
              <a:rPr lang="el-GR" sz="1800" b="1" i="1" u="none" strike="noStrike" baseline="0" dirty="0">
                <a:solidFill>
                  <a:srgbClr val="000000"/>
                </a:solidFill>
                <a:latin typeface="Arial" panose="020B0604020202020204" pitchFamily="34" charset="0"/>
              </a:rPr>
              <a:t> σύμφωνα με το </a:t>
            </a:r>
            <a:r>
              <a:rPr lang="el-GR" sz="1800" b="1" i="1" u="none" strike="noStrike" baseline="0" dirty="0" err="1">
                <a:solidFill>
                  <a:srgbClr val="000000"/>
                </a:solidFill>
                <a:latin typeface="Arial" panose="020B0604020202020204" pitchFamily="34" charset="0"/>
              </a:rPr>
              <a:t>Annex</a:t>
            </a:r>
            <a:r>
              <a:rPr lang="el-GR" sz="1800" b="1" i="1" u="none" strike="noStrike" baseline="0" dirty="0">
                <a:solidFill>
                  <a:srgbClr val="000000"/>
                </a:solidFill>
                <a:latin typeface="Arial" panose="020B0604020202020204" pitchFamily="34" charset="0"/>
              </a:rPr>
              <a:t> V</a:t>
            </a:r>
            <a:endParaRPr lang="el-GR" dirty="0"/>
          </a:p>
        </p:txBody>
      </p:sp>
      <p:sp>
        <p:nvSpPr>
          <p:cNvPr id="16" name="object 32">
            <a:extLst>
              <a:ext uri="{FF2B5EF4-FFF2-40B4-BE49-F238E27FC236}">
                <a16:creationId xmlns:a16="http://schemas.microsoft.com/office/drawing/2014/main" id="{D1575F25-0EBE-32FB-39A0-57A87D9BF55D}"/>
              </a:ext>
            </a:extLst>
          </p:cNvPr>
          <p:cNvSpPr txBox="1"/>
          <p:nvPr/>
        </p:nvSpPr>
        <p:spPr>
          <a:xfrm>
            <a:off x="7480300" y="6920172"/>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
        <p:nvSpPr>
          <p:cNvPr id="17" name="object 32">
            <a:extLst>
              <a:ext uri="{FF2B5EF4-FFF2-40B4-BE49-F238E27FC236}">
                <a16:creationId xmlns:a16="http://schemas.microsoft.com/office/drawing/2014/main" id="{7289AAEC-1D19-2616-414A-4214B8134AA2}"/>
              </a:ext>
            </a:extLst>
          </p:cNvPr>
          <p:cNvSpPr txBox="1"/>
          <p:nvPr/>
        </p:nvSpPr>
        <p:spPr>
          <a:xfrm>
            <a:off x="8291338" y="6944230"/>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EUDAMED</a:t>
            </a:r>
            <a:endParaRPr sz="1050" dirty="0">
              <a:latin typeface="Arial"/>
              <a:cs typeface="Aria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sp>
          <p:nvSpPr>
            <p:cNvPr id="3" name="object 3"/>
            <p:cNvSpPr/>
            <p:nvPr/>
          </p:nvSpPr>
          <p:spPr>
            <a:xfrm>
              <a:off x="0" y="0"/>
              <a:ext cx="10692003" cy="75600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0" y="0"/>
            <a:ext cx="10692130" cy="6870065"/>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9999"/>
            </a:srgbClr>
          </a:solidFill>
        </p:spPr>
        <p:txBody>
          <a:bodyPr wrap="square" lIns="0" tIns="0" rIns="0" bIns="0" rtlCol="0"/>
          <a:lstStyle/>
          <a:p>
            <a:endParaRPr/>
          </a:p>
        </p:txBody>
      </p:sp>
      <p:sp>
        <p:nvSpPr>
          <p:cNvPr id="8" name="object 8"/>
          <p:cNvSpPr txBox="1"/>
          <p:nvPr/>
        </p:nvSpPr>
        <p:spPr>
          <a:xfrm>
            <a:off x="6883603" y="267927"/>
            <a:ext cx="3477895" cy="266065"/>
          </a:xfrm>
          <a:prstGeom prst="rect">
            <a:avLst/>
          </a:prstGeom>
        </p:spPr>
        <p:txBody>
          <a:bodyPr vert="horz" wrap="square" lIns="0" tIns="15875" rIns="0" bIns="0" rtlCol="0">
            <a:spAutoFit/>
          </a:bodyPr>
          <a:lstStyle/>
          <a:p>
            <a:pPr marL="12700">
              <a:lnSpc>
                <a:spcPct val="100000"/>
              </a:lnSpc>
              <a:spcBef>
                <a:spcPts val="125"/>
              </a:spcBef>
            </a:pPr>
            <a:r>
              <a:rPr sz="1550" spc="5" dirty="0">
                <a:solidFill>
                  <a:srgbClr val="022074"/>
                </a:solidFill>
                <a:latin typeface="Arial"/>
                <a:cs typeface="Arial"/>
              </a:rPr>
              <a:t>Classification - Conformity</a:t>
            </a:r>
            <a:r>
              <a:rPr sz="1550" spc="-10" dirty="0">
                <a:solidFill>
                  <a:srgbClr val="022074"/>
                </a:solidFill>
                <a:latin typeface="Arial"/>
                <a:cs typeface="Arial"/>
              </a:rPr>
              <a:t> </a:t>
            </a:r>
            <a:r>
              <a:rPr sz="1550" spc="10" dirty="0">
                <a:solidFill>
                  <a:srgbClr val="022074"/>
                </a:solidFill>
                <a:latin typeface="Arial"/>
                <a:cs typeface="Arial"/>
              </a:rPr>
              <a:t>assessment</a:t>
            </a:r>
            <a:endParaRPr sz="1550">
              <a:latin typeface="Arial"/>
              <a:cs typeface="Arial"/>
            </a:endParaRPr>
          </a:p>
        </p:txBody>
      </p:sp>
      <p:sp>
        <p:nvSpPr>
          <p:cNvPr id="9" name="object 9"/>
          <p:cNvSpPr txBox="1">
            <a:spLocks noGrp="1"/>
          </p:cNvSpPr>
          <p:nvPr>
            <p:ph type="title"/>
          </p:nvPr>
        </p:nvSpPr>
        <p:spPr>
          <a:xfrm>
            <a:off x="3619271" y="1797416"/>
            <a:ext cx="3861029" cy="289823"/>
          </a:xfrm>
          <a:prstGeom prst="rect">
            <a:avLst/>
          </a:prstGeom>
        </p:spPr>
        <p:txBody>
          <a:bodyPr vert="horz" wrap="square" lIns="0" tIns="12700" rIns="0" bIns="0" rtlCol="0">
            <a:spAutoFit/>
          </a:bodyPr>
          <a:lstStyle/>
          <a:p>
            <a:pPr marL="12700">
              <a:lnSpc>
                <a:spcPct val="100000"/>
              </a:lnSpc>
              <a:spcBef>
                <a:spcPts val="100"/>
              </a:spcBef>
            </a:pPr>
            <a:r>
              <a:rPr lang="fr-FR" sz="1800" b="1" i="0" u="none" strike="noStrike" baseline="0" dirty="0">
                <a:solidFill>
                  <a:srgbClr val="00176D"/>
                </a:solidFill>
                <a:latin typeface="Tahoma" panose="020B0604030504040204" pitchFamily="34" charset="0"/>
              </a:rPr>
              <a:t>Unique </a:t>
            </a:r>
            <a:r>
              <a:rPr lang="fr-FR" sz="1800" b="1" i="0" u="none" strike="noStrike" baseline="0" dirty="0" err="1">
                <a:solidFill>
                  <a:srgbClr val="00176D"/>
                </a:solidFill>
                <a:latin typeface="Tahoma" panose="020B0604030504040204" pitchFamily="34" charset="0"/>
              </a:rPr>
              <a:t>Device</a:t>
            </a:r>
            <a:r>
              <a:rPr lang="fr-FR" sz="1800" b="1" i="0" u="none" strike="noStrike" baseline="0" dirty="0">
                <a:solidFill>
                  <a:srgbClr val="00176D"/>
                </a:solidFill>
                <a:latin typeface="Tahoma" panose="020B0604030504040204" pitchFamily="34" charset="0"/>
              </a:rPr>
              <a:t> Identifier-UDI</a:t>
            </a:r>
            <a:endParaRPr b="1" spc="-5" dirty="0"/>
          </a:p>
        </p:txBody>
      </p:sp>
      <p:sp>
        <p:nvSpPr>
          <p:cNvPr id="10" name="object 10"/>
          <p:cNvSpPr txBox="1"/>
          <p:nvPr/>
        </p:nvSpPr>
        <p:spPr>
          <a:xfrm>
            <a:off x="1714270" y="2167210"/>
            <a:ext cx="7620000" cy="1522789"/>
          </a:xfrm>
          <a:prstGeom prst="rect">
            <a:avLst/>
          </a:prstGeom>
        </p:spPr>
        <p:txBody>
          <a:bodyPr vert="horz" wrap="square" lIns="0" tIns="12065" rIns="0" bIns="0" rtlCol="0">
            <a:spAutoFit/>
          </a:bodyPr>
          <a:lstStyle/>
          <a:p>
            <a:pPr marL="12700" marR="5080">
              <a:lnSpc>
                <a:spcPct val="101200"/>
              </a:lnSpc>
              <a:spcBef>
                <a:spcPts val="95"/>
              </a:spcBef>
            </a:pPr>
            <a:endParaRPr lang="el-GR" sz="1300" spc="5" dirty="0">
              <a:solidFill>
                <a:srgbClr val="263063"/>
              </a:solidFill>
              <a:latin typeface="Arial"/>
              <a:cs typeface="Arial"/>
            </a:endParaRPr>
          </a:p>
          <a:p>
            <a:pPr marL="12700" marR="5080" algn="just">
              <a:lnSpc>
                <a:spcPct val="101200"/>
              </a:lnSpc>
              <a:spcBef>
                <a:spcPts val="95"/>
              </a:spcBef>
            </a:pPr>
            <a:r>
              <a:rPr lang="el-GR" sz="1750" spc="5" dirty="0">
                <a:solidFill>
                  <a:srgbClr val="263063"/>
                </a:solidFill>
                <a:latin typeface="Arial"/>
                <a:cs typeface="Arial"/>
              </a:rPr>
              <a:t>Το </a:t>
            </a:r>
            <a:r>
              <a:rPr lang="en-US" sz="1750" spc="5" dirty="0">
                <a:solidFill>
                  <a:srgbClr val="263063"/>
                </a:solidFill>
                <a:latin typeface="Arial"/>
                <a:cs typeface="Arial"/>
              </a:rPr>
              <a:t>UDI-DI </a:t>
            </a:r>
            <a:r>
              <a:rPr lang="el-GR" sz="1750" spc="5" dirty="0">
                <a:solidFill>
                  <a:srgbClr val="263063"/>
                </a:solidFill>
                <a:latin typeface="Arial"/>
                <a:cs typeface="Arial"/>
              </a:rPr>
              <a:t>είναι ένας μοναδικός αριθμητικός κωδικός που προσδιορίζει συγκεκριμένο μοντέλο </a:t>
            </a:r>
            <a:r>
              <a:rPr lang="el-GR" sz="1750" spc="5" dirty="0" err="1">
                <a:solidFill>
                  <a:srgbClr val="263063"/>
                </a:solidFill>
                <a:latin typeface="Arial"/>
                <a:cs typeface="Arial"/>
              </a:rPr>
              <a:t>ιατροτεχνολογικού</a:t>
            </a:r>
            <a:r>
              <a:rPr lang="el-GR" sz="1750" spc="5" dirty="0">
                <a:solidFill>
                  <a:srgbClr val="263063"/>
                </a:solidFill>
                <a:latin typeface="Arial"/>
                <a:cs typeface="Arial"/>
              </a:rPr>
              <a:t> προϊόντος και χρησιμοποιείται ως ¨κλειδί πρόσβασης σε πληροφορίες αποθηκευμένες σε βάση δεδομένων </a:t>
            </a:r>
            <a:r>
              <a:rPr lang="en-US" sz="1750" spc="5" dirty="0">
                <a:solidFill>
                  <a:srgbClr val="263063"/>
                </a:solidFill>
                <a:latin typeface="Arial"/>
                <a:cs typeface="Arial"/>
              </a:rPr>
              <a:t>UDI.</a:t>
            </a:r>
            <a:endParaRPr lang="el-GR" sz="1750" spc="5" dirty="0">
              <a:solidFill>
                <a:srgbClr val="263063"/>
              </a:solidFill>
              <a:latin typeface="Arial"/>
              <a:cs typeface="Arial"/>
            </a:endParaRPr>
          </a:p>
          <a:p>
            <a:pPr>
              <a:lnSpc>
                <a:spcPct val="100000"/>
              </a:lnSpc>
              <a:spcBef>
                <a:spcPts val="25"/>
              </a:spcBef>
            </a:pPr>
            <a:endParaRPr sz="1350" dirty="0">
              <a:latin typeface="Arial"/>
              <a:cs typeface="Arial"/>
            </a:endParaRPr>
          </a:p>
        </p:txBody>
      </p:sp>
      <p:sp>
        <p:nvSpPr>
          <p:cNvPr id="11" name="object 11"/>
          <p:cNvSpPr/>
          <p:nvPr/>
        </p:nvSpPr>
        <p:spPr>
          <a:xfrm>
            <a:off x="2948508" y="6593649"/>
            <a:ext cx="156692" cy="156705"/>
          </a:xfrm>
          <a:prstGeom prst="rect">
            <a:avLst/>
          </a:prstGeom>
          <a:blipFill>
            <a:blip r:embed="rId3" cstate="print"/>
            <a:stretch>
              <a:fillRect/>
            </a:stretch>
          </a:blipFill>
        </p:spPr>
        <p:txBody>
          <a:bodyPr wrap="square" lIns="0" tIns="0" rIns="0" bIns="0" rtlCol="0"/>
          <a:lstStyle/>
          <a:p>
            <a:endParaRP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11</a:t>
            </a:fld>
            <a:endParaRPr spc="55" dirty="0"/>
          </a:p>
        </p:txBody>
      </p:sp>
      <p:sp>
        <p:nvSpPr>
          <p:cNvPr id="27" name="object 27"/>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28" name="object 28"/>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29" name="object 29"/>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30" name="object 30"/>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31" name="object 31"/>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dirty="0">
              <a:latin typeface="Arial"/>
              <a:cs typeface="Arial"/>
            </a:endParaRPr>
          </a:p>
        </p:txBody>
      </p:sp>
      <p:sp>
        <p:nvSpPr>
          <p:cNvPr id="33" name="object 33"/>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18"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6" name="TextBox 5">
            <a:extLst>
              <a:ext uri="{FF2B5EF4-FFF2-40B4-BE49-F238E27FC236}">
                <a16:creationId xmlns:a16="http://schemas.microsoft.com/office/drawing/2014/main" id="{F9B0F0FF-63FC-8456-4C7E-DB7B96A50082}"/>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
        <p:nvSpPr>
          <p:cNvPr id="15" name="TextBox 14">
            <a:extLst>
              <a:ext uri="{FF2B5EF4-FFF2-40B4-BE49-F238E27FC236}">
                <a16:creationId xmlns:a16="http://schemas.microsoft.com/office/drawing/2014/main" id="{F12AC015-BBA0-B7D8-1139-1639E424BD0E}"/>
              </a:ext>
            </a:extLst>
          </p:cNvPr>
          <p:cNvSpPr txBox="1"/>
          <p:nvPr/>
        </p:nvSpPr>
        <p:spPr>
          <a:xfrm>
            <a:off x="-37224" y="6563696"/>
            <a:ext cx="3289999" cy="246221"/>
          </a:xfrm>
          <a:prstGeom prst="rect">
            <a:avLst/>
          </a:prstGeom>
          <a:noFill/>
        </p:spPr>
        <p:txBody>
          <a:bodyPr wrap="square">
            <a:spAutoFit/>
          </a:bodyPr>
          <a:lstStyle/>
          <a:p>
            <a:r>
              <a:rPr lang="en-US" sz="1000" b="1" i="1" u="none" strike="noStrike" baseline="0" dirty="0">
                <a:solidFill>
                  <a:srgbClr val="000000"/>
                </a:solidFill>
                <a:latin typeface="Arial" panose="020B0604020202020204" pitchFamily="34" charset="0"/>
              </a:rPr>
              <a:t>*UDI </a:t>
            </a:r>
            <a:r>
              <a:rPr lang="el-GR" sz="1000" b="1" i="1" u="none" strike="noStrike" baseline="0" dirty="0">
                <a:solidFill>
                  <a:srgbClr val="000000"/>
                </a:solidFill>
                <a:latin typeface="Arial" panose="020B0604020202020204" pitchFamily="34" charset="0"/>
              </a:rPr>
              <a:t>σύμφωνα με το </a:t>
            </a:r>
            <a:r>
              <a:rPr lang="fr-FR" sz="1000" b="1" i="1" dirty="0">
                <a:solidFill>
                  <a:srgbClr val="000000"/>
                </a:solidFill>
                <a:latin typeface="Arial" panose="020B0604020202020204" pitchFamily="34" charset="0"/>
              </a:rPr>
              <a:t>(Aρθρο27(MDR),24(IVDR)</a:t>
            </a:r>
            <a:endParaRPr lang="el-GR" sz="1000" b="1" i="1" dirty="0">
              <a:solidFill>
                <a:srgbClr val="000000"/>
              </a:solidFill>
              <a:latin typeface="Arial" panose="020B0604020202020204" pitchFamily="34" charset="0"/>
            </a:endParaRPr>
          </a:p>
        </p:txBody>
      </p:sp>
      <p:pic>
        <p:nvPicPr>
          <p:cNvPr id="19" name="Picture 18">
            <a:extLst>
              <a:ext uri="{FF2B5EF4-FFF2-40B4-BE49-F238E27FC236}">
                <a16:creationId xmlns:a16="http://schemas.microsoft.com/office/drawing/2014/main" id="{3DDF7F41-0F96-14B5-E9AE-BB0E2E68BCA9}"/>
              </a:ext>
            </a:extLst>
          </p:cNvPr>
          <p:cNvPicPr>
            <a:picLocks noChangeAspect="1"/>
          </p:cNvPicPr>
          <p:nvPr/>
        </p:nvPicPr>
        <p:blipFill>
          <a:blip r:embed="rId4"/>
          <a:stretch>
            <a:fillRect/>
          </a:stretch>
        </p:blipFill>
        <p:spPr>
          <a:xfrm>
            <a:off x="-127" y="-19898"/>
            <a:ext cx="3509847" cy="1681707"/>
          </a:xfrm>
          <a:prstGeom prst="rect">
            <a:avLst/>
          </a:prstGeom>
        </p:spPr>
      </p:pic>
      <p:sp>
        <p:nvSpPr>
          <p:cNvPr id="20" name="TextBox 19">
            <a:extLst>
              <a:ext uri="{FF2B5EF4-FFF2-40B4-BE49-F238E27FC236}">
                <a16:creationId xmlns:a16="http://schemas.microsoft.com/office/drawing/2014/main" id="{2F1E8DDF-AE3B-D349-12F6-DED411CEF079}"/>
              </a:ext>
            </a:extLst>
          </p:cNvPr>
          <p:cNvSpPr txBox="1"/>
          <p:nvPr/>
        </p:nvSpPr>
        <p:spPr>
          <a:xfrm>
            <a:off x="1584495" y="3310360"/>
            <a:ext cx="7682772" cy="1478931"/>
          </a:xfrm>
          <a:prstGeom prst="rect">
            <a:avLst/>
          </a:prstGeom>
          <a:noFill/>
        </p:spPr>
        <p:txBody>
          <a:bodyPr wrap="square" rtlCol="0">
            <a:spAutoFit/>
          </a:bodyPr>
          <a:lstStyle/>
          <a:p>
            <a:pPr algn="l"/>
            <a:endParaRPr lang="el-GR" sz="1800" b="0" i="0" u="none" strike="noStrike" baseline="0" dirty="0">
              <a:solidFill>
                <a:srgbClr val="000000"/>
              </a:solidFill>
              <a:latin typeface="Calibri" panose="020F0502020204030204" pitchFamily="34" charset="0"/>
            </a:endParaRPr>
          </a:p>
          <a:p>
            <a:pPr marL="298450" marR="5080" indent="-285750" algn="just">
              <a:lnSpc>
                <a:spcPct val="101200"/>
              </a:lnSpc>
              <a:spcBef>
                <a:spcPts val="95"/>
              </a:spcBef>
              <a:buFont typeface="Arial" panose="020B0604020202020204" pitchFamily="34" charset="0"/>
              <a:buChar char="•"/>
            </a:pPr>
            <a:r>
              <a:rPr lang="el-GR" sz="1750" spc="5" dirty="0">
                <a:solidFill>
                  <a:srgbClr val="263063"/>
                </a:solidFill>
                <a:latin typeface="Arial"/>
                <a:cs typeface="Arial"/>
              </a:rPr>
              <a:t>Δημιουργία UDI (κατασκευαστής). </a:t>
            </a:r>
            <a:endParaRPr lang="en-US" sz="1750" spc="5" dirty="0">
              <a:solidFill>
                <a:srgbClr val="263063"/>
              </a:solidFill>
              <a:latin typeface="Arial"/>
              <a:cs typeface="Arial"/>
            </a:endParaRPr>
          </a:p>
          <a:p>
            <a:pPr marL="298450" marR="5080" indent="-285750" algn="just">
              <a:lnSpc>
                <a:spcPct val="101200"/>
              </a:lnSpc>
              <a:spcBef>
                <a:spcPts val="95"/>
              </a:spcBef>
              <a:buFont typeface="Arial" panose="020B0604020202020204" pitchFamily="34" charset="0"/>
              <a:buChar char="•"/>
            </a:pPr>
            <a:r>
              <a:rPr lang="el-GR" sz="1750" spc="5" dirty="0">
                <a:solidFill>
                  <a:srgbClr val="263063"/>
                </a:solidFill>
                <a:latin typeface="Arial"/>
                <a:cs typeface="Arial"/>
              </a:rPr>
              <a:t>Τοποθέτηση στην επισήμανση ή την συσκευασία, πριν την διάθεσή του στην αγορά (κατασκευαστής)</a:t>
            </a:r>
            <a:endParaRPr lang="en-US" sz="1750" spc="5" dirty="0">
              <a:solidFill>
                <a:srgbClr val="263063"/>
              </a:solidFill>
              <a:latin typeface="Arial"/>
              <a:cs typeface="Arial"/>
            </a:endParaRPr>
          </a:p>
          <a:p>
            <a:pPr marL="298450" marR="5080" indent="-285750" algn="just">
              <a:lnSpc>
                <a:spcPct val="101200"/>
              </a:lnSpc>
              <a:spcBef>
                <a:spcPts val="95"/>
              </a:spcBef>
              <a:buFont typeface="Arial" panose="020B0604020202020204" pitchFamily="34" charset="0"/>
              <a:buChar char="•"/>
            </a:pPr>
            <a:r>
              <a:rPr lang="el-GR" sz="1750" spc="5" dirty="0">
                <a:solidFill>
                  <a:srgbClr val="263063"/>
                </a:solidFill>
                <a:latin typeface="Arial"/>
                <a:cs typeface="Arial"/>
              </a:rPr>
              <a:t>Αποθήκευση κατά προτίμηση σε ηλεκτρονικό μέσο </a:t>
            </a:r>
          </a:p>
        </p:txBody>
      </p:sp>
      <p:pic>
        <p:nvPicPr>
          <p:cNvPr id="22" name="Picture 21">
            <a:extLst>
              <a:ext uri="{FF2B5EF4-FFF2-40B4-BE49-F238E27FC236}">
                <a16:creationId xmlns:a16="http://schemas.microsoft.com/office/drawing/2014/main" id="{4E21BE93-3E52-DD45-B778-0C8F4BCBA31A}"/>
              </a:ext>
            </a:extLst>
          </p:cNvPr>
          <p:cNvPicPr>
            <a:picLocks noChangeAspect="1"/>
          </p:cNvPicPr>
          <p:nvPr/>
        </p:nvPicPr>
        <p:blipFill>
          <a:blip r:embed="rId5"/>
          <a:stretch>
            <a:fillRect/>
          </a:stretch>
        </p:blipFill>
        <p:spPr>
          <a:xfrm>
            <a:off x="5880100" y="5078125"/>
            <a:ext cx="4306781" cy="1434700"/>
          </a:xfrm>
          <a:prstGeom prst="rect">
            <a:avLst/>
          </a:prstGeom>
        </p:spPr>
      </p:pic>
      <p:pic>
        <p:nvPicPr>
          <p:cNvPr id="32" name="Picture 31">
            <a:extLst>
              <a:ext uri="{FF2B5EF4-FFF2-40B4-BE49-F238E27FC236}">
                <a16:creationId xmlns:a16="http://schemas.microsoft.com/office/drawing/2014/main" id="{47B05A48-5514-4DAC-C952-990A8B8C7073}"/>
              </a:ext>
            </a:extLst>
          </p:cNvPr>
          <p:cNvPicPr>
            <a:picLocks noChangeAspect="1"/>
          </p:cNvPicPr>
          <p:nvPr/>
        </p:nvPicPr>
        <p:blipFill>
          <a:blip r:embed="rId6"/>
          <a:stretch>
            <a:fillRect/>
          </a:stretch>
        </p:blipFill>
        <p:spPr>
          <a:xfrm>
            <a:off x="1079500" y="5094197"/>
            <a:ext cx="4114800" cy="1375679"/>
          </a:xfrm>
          <a:prstGeom prst="rect">
            <a:avLst/>
          </a:prstGeom>
        </p:spPr>
      </p:pic>
      <p:sp>
        <p:nvSpPr>
          <p:cNvPr id="34" name="object 32">
            <a:extLst>
              <a:ext uri="{FF2B5EF4-FFF2-40B4-BE49-F238E27FC236}">
                <a16:creationId xmlns:a16="http://schemas.microsoft.com/office/drawing/2014/main" id="{9653203A-8011-BDD5-07FE-6F2343A74C43}"/>
              </a:ext>
            </a:extLst>
          </p:cNvPr>
          <p:cNvSpPr txBox="1"/>
          <p:nvPr/>
        </p:nvSpPr>
        <p:spPr>
          <a:xfrm>
            <a:off x="7517524" y="6886809"/>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
        <p:nvSpPr>
          <p:cNvPr id="35" name="object 32">
            <a:extLst>
              <a:ext uri="{FF2B5EF4-FFF2-40B4-BE49-F238E27FC236}">
                <a16:creationId xmlns:a16="http://schemas.microsoft.com/office/drawing/2014/main" id="{1F261FCD-50B9-CCF4-9C7F-4EFAD90DE4B7}"/>
              </a:ext>
            </a:extLst>
          </p:cNvPr>
          <p:cNvSpPr txBox="1"/>
          <p:nvPr/>
        </p:nvSpPr>
        <p:spPr>
          <a:xfrm>
            <a:off x="8291338" y="6944230"/>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EUDAMED</a:t>
            </a:r>
            <a:endParaRPr sz="1050" dirty="0">
              <a:latin typeface="Arial"/>
              <a:cs typeface="Arial"/>
            </a:endParaRPr>
          </a:p>
        </p:txBody>
      </p:sp>
    </p:spTree>
    <p:extLst>
      <p:ext uri="{BB962C8B-B14F-4D97-AF65-F5344CB8AC3E}">
        <p14:creationId xmlns:p14="http://schemas.microsoft.com/office/powerpoint/2010/main" val="221781882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sp>
          <p:nvSpPr>
            <p:cNvPr id="3" name="object 3"/>
            <p:cNvSpPr/>
            <p:nvPr/>
          </p:nvSpPr>
          <p:spPr>
            <a:xfrm>
              <a:off x="0" y="0"/>
              <a:ext cx="10692003" cy="75600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0" y="0"/>
            <a:ext cx="10692130" cy="6870065"/>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75000"/>
            </a:srgbClr>
          </a:solidFill>
        </p:spPr>
        <p:txBody>
          <a:bodyPr wrap="square" lIns="0" tIns="0" rIns="0" bIns="0" rtlCol="0"/>
          <a:lstStyle/>
          <a:p>
            <a:endParaRPr/>
          </a:p>
        </p:txBody>
      </p:sp>
      <p:sp>
        <p:nvSpPr>
          <p:cNvPr id="8" name="object 8"/>
          <p:cNvSpPr txBox="1"/>
          <p:nvPr/>
        </p:nvSpPr>
        <p:spPr>
          <a:xfrm>
            <a:off x="8242782" y="267927"/>
            <a:ext cx="2118995" cy="266065"/>
          </a:xfrm>
          <a:prstGeom prst="rect">
            <a:avLst/>
          </a:prstGeom>
        </p:spPr>
        <p:txBody>
          <a:bodyPr vert="horz" wrap="square" lIns="0" tIns="15875" rIns="0" bIns="0" rtlCol="0">
            <a:spAutoFit/>
          </a:bodyPr>
          <a:lstStyle/>
          <a:p>
            <a:pPr marL="12700">
              <a:lnSpc>
                <a:spcPct val="100000"/>
              </a:lnSpc>
              <a:spcBef>
                <a:spcPts val="125"/>
              </a:spcBef>
            </a:pPr>
            <a:r>
              <a:rPr sz="1550" spc="5" dirty="0">
                <a:solidFill>
                  <a:srgbClr val="022074"/>
                </a:solidFill>
                <a:latin typeface="Arial"/>
                <a:cs typeface="Arial"/>
              </a:rPr>
              <a:t>Conformity</a:t>
            </a:r>
            <a:r>
              <a:rPr sz="1550" spc="-35" dirty="0">
                <a:solidFill>
                  <a:srgbClr val="022074"/>
                </a:solidFill>
                <a:latin typeface="Arial"/>
                <a:cs typeface="Arial"/>
              </a:rPr>
              <a:t> </a:t>
            </a:r>
            <a:r>
              <a:rPr sz="1550" spc="10" dirty="0">
                <a:solidFill>
                  <a:srgbClr val="022074"/>
                </a:solidFill>
                <a:latin typeface="Arial"/>
                <a:cs typeface="Arial"/>
              </a:rPr>
              <a:t>assessment</a:t>
            </a:r>
            <a:endParaRPr sz="1550">
              <a:latin typeface="Arial"/>
              <a:cs typeface="Arial"/>
            </a:endParaRPr>
          </a:p>
        </p:txBody>
      </p:sp>
      <p:sp>
        <p:nvSpPr>
          <p:cNvPr id="9" name="object 9"/>
          <p:cNvSpPr txBox="1">
            <a:spLocks noGrp="1"/>
          </p:cNvSpPr>
          <p:nvPr>
            <p:ph type="title"/>
          </p:nvPr>
        </p:nvSpPr>
        <p:spPr>
          <a:xfrm>
            <a:off x="1685748" y="1700996"/>
            <a:ext cx="7529220" cy="551433"/>
          </a:xfrm>
          <a:prstGeom prst="rect">
            <a:avLst/>
          </a:prstGeom>
        </p:spPr>
        <p:txBody>
          <a:bodyPr vert="horz" wrap="square" lIns="0" tIns="12700" rIns="0" bIns="0" rtlCol="0">
            <a:spAutoFit/>
          </a:bodyPr>
          <a:lstStyle/>
          <a:p>
            <a:pPr marL="12700" algn="l">
              <a:lnSpc>
                <a:spcPct val="100000"/>
              </a:lnSpc>
              <a:spcBef>
                <a:spcPts val="100"/>
              </a:spcBef>
            </a:pPr>
            <a:r>
              <a:rPr lang="el-GR" b="1" dirty="0"/>
              <a:t>Ποιες απαιτήσεις πρέπει να πληρούνται για την αξιολόγηση ως προς τη συμμόρφωση;</a:t>
            </a:r>
            <a:endParaRPr b="1" spc="-5" dirty="0"/>
          </a:p>
        </p:txBody>
      </p:sp>
      <p:sp>
        <p:nvSpPr>
          <p:cNvPr id="10" name="object 10"/>
          <p:cNvSpPr txBox="1"/>
          <p:nvPr/>
        </p:nvSpPr>
        <p:spPr>
          <a:xfrm>
            <a:off x="1685747" y="2441405"/>
            <a:ext cx="7529220" cy="3664464"/>
          </a:xfrm>
          <a:prstGeom prst="rect">
            <a:avLst/>
          </a:prstGeom>
        </p:spPr>
        <p:txBody>
          <a:bodyPr vert="horz" wrap="square" lIns="0" tIns="14604" rIns="0" bIns="0" rtlCol="0">
            <a:spAutoFit/>
          </a:bodyPr>
          <a:lstStyle/>
          <a:p>
            <a:pPr marL="12700">
              <a:spcBef>
                <a:spcPts val="114"/>
              </a:spcBef>
            </a:pPr>
            <a:r>
              <a:rPr lang="el-GR" sz="1750" dirty="0">
                <a:solidFill>
                  <a:srgbClr val="263063"/>
                </a:solidFill>
                <a:latin typeface="Arial"/>
                <a:cs typeface="Arial"/>
              </a:rPr>
              <a:t>1) </a:t>
            </a:r>
            <a:r>
              <a:rPr lang="el-GR" sz="1550" dirty="0">
                <a:solidFill>
                  <a:srgbClr val="263063"/>
                </a:solidFill>
                <a:latin typeface="Arial"/>
                <a:cs typeface="Arial"/>
              </a:rPr>
              <a:t>Γενικές απαιτήσεις ασφάλειας και απόδοσης (Παράρτημα Ι των MDR και IVDR): </a:t>
            </a:r>
          </a:p>
          <a:p>
            <a:pPr marL="180975">
              <a:spcBef>
                <a:spcPts val="114"/>
              </a:spcBef>
              <a:buFont typeface="Arial" pitchFamily="34" charset="0"/>
              <a:buChar char="•"/>
            </a:pPr>
            <a:r>
              <a:rPr lang="el-GR" sz="1550" dirty="0">
                <a:solidFill>
                  <a:srgbClr val="263063"/>
                </a:solidFill>
                <a:latin typeface="Arial"/>
                <a:cs typeface="Arial"/>
              </a:rPr>
              <a:t> Τα οφέλη πρέπει να αντισταθμίζουν τους κινδύνους και να επιτυγχάνουν τις ισχυριζόμενες επιδόσεις (κλινικές δοκιμές)</a:t>
            </a:r>
          </a:p>
          <a:p>
            <a:pPr marL="180975">
              <a:spcBef>
                <a:spcPts val="114"/>
              </a:spcBef>
              <a:buFont typeface="Arial" pitchFamily="34" charset="0"/>
              <a:buChar char="•"/>
            </a:pPr>
            <a:r>
              <a:rPr lang="el-GR" sz="1550" dirty="0">
                <a:solidFill>
                  <a:srgbClr val="263063"/>
                </a:solidFill>
                <a:latin typeface="Arial"/>
                <a:cs typeface="Arial"/>
              </a:rPr>
              <a:t>  Χημικές, φυσικές και βιολογικές ιδιότητες για τις ιατρικές συσκευές </a:t>
            </a:r>
          </a:p>
          <a:p>
            <a:pPr marL="180975">
              <a:spcBef>
                <a:spcPts val="114"/>
              </a:spcBef>
              <a:buFont typeface="Arial" pitchFamily="34" charset="0"/>
              <a:buChar char="•"/>
            </a:pPr>
            <a:r>
              <a:rPr lang="el-GR" sz="1550" dirty="0">
                <a:solidFill>
                  <a:srgbClr val="263063"/>
                </a:solidFill>
                <a:latin typeface="Arial"/>
                <a:cs typeface="Arial"/>
              </a:rPr>
              <a:t> Χαρακτηριστικά απόδοσης για τα </a:t>
            </a:r>
            <a:r>
              <a:rPr lang="el-GR" sz="1550" dirty="0" err="1">
                <a:solidFill>
                  <a:srgbClr val="263063"/>
                </a:solidFill>
                <a:latin typeface="Arial"/>
                <a:cs typeface="Arial"/>
              </a:rPr>
              <a:t>in</a:t>
            </a:r>
            <a:r>
              <a:rPr lang="el-GR" sz="1550" dirty="0">
                <a:solidFill>
                  <a:srgbClr val="263063"/>
                </a:solidFill>
                <a:latin typeface="Arial"/>
                <a:cs typeface="Arial"/>
              </a:rPr>
              <a:t> </a:t>
            </a:r>
            <a:r>
              <a:rPr lang="el-GR" sz="1550" dirty="0" err="1">
                <a:solidFill>
                  <a:srgbClr val="263063"/>
                </a:solidFill>
                <a:latin typeface="Arial"/>
                <a:cs typeface="Arial"/>
              </a:rPr>
              <a:t>vitro</a:t>
            </a:r>
            <a:r>
              <a:rPr lang="el-GR" sz="1550" dirty="0">
                <a:solidFill>
                  <a:srgbClr val="263063"/>
                </a:solidFill>
                <a:latin typeface="Arial"/>
                <a:cs typeface="Arial"/>
              </a:rPr>
              <a:t> </a:t>
            </a:r>
          </a:p>
          <a:p>
            <a:pPr marL="180975">
              <a:spcBef>
                <a:spcPts val="114"/>
              </a:spcBef>
              <a:buFont typeface="Arial" pitchFamily="34" charset="0"/>
              <a:buChar char="•"/>
            </a:pPr>
            <a:r>
              <a:rPr lang="el-GR" sz="1550" dirty="0">
                <a:solidFill>
                  <a:srgbClr val="263063"/>
                </a:solidFill>
                <a:latin typeface="Arial"/>
                <a:cs typeface="Arial"/>
              </a:rPr>
              <a:t> Πληροφορίες που παρέχονται από τον κατασκευαστή για τη συσκευή (οδηγίες χρήσης) </a:t>
            </a:r>
          </a:p>
          <a:p>
            <a:pPr marL="180975">
              <a:spcBef>
                <a:spcPts val="114"/>
              </a:spcBef>
            </a:pPr>
            <a:endParaRPr lang="el-GR" sz="1550" dirty="0">
              <a:solidFill>
                <a:srgbClr val="263063"/>
              </a:solidFill>
              <a:latin typeface="Arial"/>
              <a:cs typeface="Arial"/>
            </a:endParaRPr>
          </a:p>
          <a:p>
            <a:pPr marL="12700">
              <a:spcBef>
                <a:spcPts val="114"/>
              </a:spcBef>
            </a:pPr>
            <a:r>
              <a:rPr lang="el-GR" sz="1550" dirty="0">
                <a:solidFill>
                  <a:srgbClr val="263063"/>
                </a:solidFill>
                <a:latin typeface="Arial"/>
                <a:cs typeface="Arial"/>
              </a:rPr>
              <a:t>2) Τεχνική τεκμηρίωση (παράρτημα II των MDR και IVDR) </a:t>
            </a:r>
          </a:p>
          <a:p>
            <a:pPr marL="12700">
              <a:spcBef>
                <a:spcPts val="114"/>
              </a:spcBef>
            </a:pPr>
            <a:endParaRPr lang="el-GR" sz="1550" dirty="0">
              <a:solidFill>
                <a:srgbClr val="263063"/>
              </a:solidFill>
              <a:latin typeface="Arial"/>
              <a:cs typeface="Arial"/>
            </a:endParaRPr>
          </a:p>
          <a:p>
            <a:pPr marL="12700">
              <a:spcBef>
                <a:spcPts val="114"/>
              </a:spcBef>
            </a:pPr>
            <a:r>
              <a:rPr lang="el-GR" sz="1550" dirty="0">
                <a:solidFill>
                  <a:srgbClr val="263063"/>
                </a:solidFill>
                <a:latin typeface="Arial"/>
                <a:cs typeface="Arial"/>
              </a:rPr>
              <a:t>3) Εναρμονισμένα πρότυπα / κοινές προδιαγραφές (άρθρα 8 και 9 των MDR και IVDR) </a:t>
            </a:r>
          </a:p>
          <a:p>
            <a:pPr marL="12700">
              <a:spcBef>
                <a:spcPts val="114"/>
              </a:spcBef>
            </a:pPr>
            <a:endParaRPr lang="el-GR" sz="1550" dirty="0">
              <a:solidFill>
                <a:srgbClr val="263063"/>
              </a:solidFill>
              <a:latin typeface="Arial"/>
              <a:cs typeface="Arial"/>
            </a:endParaRPr>
          </a:p>
          <a:p>
            <a:pPr marL="12700">
              <a:spcBef>
                <a:spcPts val="114"/>
              </a:spcBef>
            </a:pPr>
            <a:r>
              <a:rPr lang="el-GR" sz="1300" dirty="0">
                <a:solidFill>
                  <a:srgbClr val="263063"/>
                </a:solidFill>
                <a:latin typeface="Arial"/>
                <a:cs typeface="Arial"/>
              </a:rPr>
              <a:t>Για περισσότερες πληροφορίες, ανατρέξτε στο παράρτημα IX, X και XI του MDR και στο IVDR.</a:t>
            </a:r>
          </a:p>
          <a:p>
            <a:pPr marL="12700">
              <a:spcBef>
                <a:spcPts val="114"/>
              </a:spcBef>
            </a:pPr>
            <a:endParaRPr sz="1150" dirty="0">
              <a:latin typeface="Arial"/>
              <a:cs typeface="Arial"/>
            </a:endParaRPr>
          </a:p>
        </p:txBody>
      </p:sp>
      <p:sp>
        <p:nvSpPr>
          <p:cNvPr id="11" name="object 11"/>
          <p:cNvSpPr/>
          <p:nvPr/>
        </p:nvSpPr>
        <p:spPr>
          <a:xfrm>
            <a:off x="3987888" y="6593649"/>
            <a:ext cx="156692" cy="156705"/>
          </a:xfrm>
          <a:prstGeom prst="rect">
            <a:avLst/>
          </a:prstGeom>
          <a:blipFill>
            <a:blip r:embed="rId3" cstate="print"/>
            <a:stretch>
              <a:fillRect/>
            </a:stretch>
          </a:blipFill>
        </p:spPr>
        <p:txBody>
          <a:bodyPr wrap="square" lIns="0" tIns="0" rIns="0" bIns="0" rtlCol="0"/>
          <a:lstStyle/>
          <a:p>
            <a:endParaRP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12</a:t>
            </a:fld>
            <a:endParaRPr spc="55" dirty="0"/>
          </a:p>
        </p:txBody>
      </p:sp>
      <p:sp>
        <p:nvSpPr>
          <p:cNvPr id="27" name="object 27"/>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28" name="object 28"/>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29" name="object 29"/>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30" name="object 30"/>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31" name="object 31"/>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a:latin typeface="Arial"/>
              <a:cs typeface="Arial"/>
            </a:endParaRPr>
          </a:p>
        </p:txBody>
      </p:sp>
      <p:sp>
        <p:nvSpPr>
          <p:cNvPr id="33" name="object 33"/>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18"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6" name="TextBox 5">
            <a:extLst>
              <a:ext uri="{FF2B5EF4-FFF2-40B4-BE49-F238E27FC236}">
                <a16:creationId xmlns:a16="http://schemas.microsoft.com/office/drawing/2014/main" id="{943496E0-612B-9562-D1FB-266DF6CEA751}"/>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
        <p:nvSpPr>
          <p:cNvPr id="15" name="object 32">
            <a:extLst>
              <a:ext uri="{FF2B5EF4-FFF2-40B4-BE49-F238E27FC236}">
                <a16:creationId xmlns:a16="http://schemas.microsoft.com/office/drawing/2014/main" id="{098FFDBB-ED49-FFDA-3FC8-DD76EDD18AD6}"/>
              </a:ext>
            </a:extLst>
          </p:cNvPr>
          <p:cNvSpPr txBox="1"/>
          <p:nvPr/>
        </p:nvSpPr>
        <p:spPr>
          <a:xfrm>
            <a:off x="7517524" y="6886809"/>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
        <p:nvSpPr>
          <p:cNvPr id="16" name="object 32">
            <a:extLst>
              <a:ext uri="{FF2B5EF4-FFF2-40B4-BE49-F238E27FC236}">
                <a16:creationId xmlns:a16="http://schemas.microsoft.com/office/drawing/2014/main" id="{2697316C-CF32-4FC0-9EA3-B5DB40461C4F}"/>
              </a:ext>
            </a:extLst>
          </p:cNvPr>
          <p:cNvSpPr txBox="1"/>
          <p:nvPr/>
        </p:nvSpPr>
        <p:spPr>
          <a:xfrm>
            <a:off x="8291338" y="6944230"/>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EUDAMED</a:t>
            </a:r>
            <a:endParaRPr sz="1050" dirty="0">
              <a:latin typeface="Arial"/>
              <a:cs typeface="Aria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sp>
          <p:nvSpPr>
            <p:cNvPr id="3" name="object 3"/>
            <p:cNvSpPr/>
            <p:nvPr/>
          </p:nvSpPr>
          <p:spPr>
            <a:xfrm>
              <a:off x="0" y="0"/>
              <a:ext cx="10692003" cy="75600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0" y="0"/>
            <a:ext cx="10692130" cy="6870065"/>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9999"/>
            </a:srgbClr>
          </a:solidFill>
        </p:spPr>
        <p:txBody>
          <a:bodyPr wrap="square" lIns="0" tIns="0" rIns="0" bIns="0" rtlCol="0"/>
          <a:lstStyle/>
          <a:p>
            <a:endParaRPr/>
          </a:p>
        </p:txBody>
      </p:sp>
      <p:sp>
        <p:nvSpPr>
          <p:cNvPr id="8" name="object 8"/>
          <p:cNvSpPr txBox="1"/>
          <p:nvPr/>
        </p:nvSpPr>
        <p:spPr>
          <a:xfrm>
            <a:off x="7595946" y="267927"/>
            <a:ext cx="2766695" cy="266065"/>
          </a:xfrm>
          <a:prstGeom prst="rect">
            <a:avLst/>
          </a:prstGeom>
        </p:spPr>
        <p:txBody>
          <a:bodyPr vert="horz" wrap="square" lIns="0" tIns="15875" rIns="0" bIns="0" rtlCol="0">
            <a:spAutoFit/>
          </a:bodyPr>
          <a:lstStyle/>
          <a:p>
            <a:pPr marL="12700">
              <a:lnSpc>
                <a:spcPct val="100000"/>
              </a:lnSpc>
              <a:spcBef>
                <a:spcPts val="125"/>
              </a:spcBef>
            </a:pPr>
            <a:r>
              <a:rPr sz="1550" spc="10" dirty="0">
                <a:solidFill>
                  <a:srgbClr val="022074"/>
                </a:solidFill>
                <a:latin typeface="Arial"/>
                <a:cs typeface="Arial"/>
              </a:rPr>
              <a:t>Placing </a:t>
            </a:r>
            <a:r>
              <a:rPr sz="1550" spc="15" dirty="0">
                <a:solidFill>
                  <a:srgbClr val="022074"/>
                </a:solidFill>
                <a:latin typeface="Arial"/>
                <a:cs typeface="Arial"/>
              </a:rPr>
              <a:t>a </a:t>
            </a:r>
            <a:r>
              <a:rPr sz="1550" spc="5" dirty="0">
                <a:solidFill>
                  <a:srgbClr val="022074"/>
                </a:solidFill>
                <a:latin typeface="Arial"/>
                <a:cs typeface="Arial"/>
              </a:rPr>
              <a:t>device </a:t>
            </a:r>
            <a:r>
              <a:rPr sz="1550" spc="10" dirty="0">
                <a:solidFill>
                  <a:srgbClr val="022074"/>
                </a:solidFill>
                <a:latin typeface="Arial"/>
                <a:cs typeface="Arial"/>
              </a:rPr>
              <a:t>on the</a:t>
            </a:r>
            <a:r>
              <a:rPr sz="1550" spc="-20" dirty="0">
                <a:solidFill>
                  <a:srgbClr val="022074"/>
                </a:solidFill>
                <a:latin typeface="Arial"/>
                <a:cs typeface="Arial"/>
              </a:rPr>
              <a:t> </a:t>
            </a:r>
            <a:r>
              <a:rPr sz="1550" spc="10" dirty="0">
                <a:solidFill>
                  <a:srgbClr val="022074"/>
                </a:solidFill>
                <a:latin typeface="Arial"/>
                <a:cs typeface="Arial"/>
              </a:rPr>
              <a:t>market</a:t>
            </a:r>
            <a:endParaRPr sz="1550">
              <a:latin typeface="Arial"/>
              <a:cs typeface="Arial"/>
            </a:endParaRPr>
          </a:p>
        </p:txBody>
      </p:sp>
      <p:grpSp>
        <p:nvGrpSpPr>
          <p:cNvPr id="9" name="object 9"/>
          <p:cNvGrpSpPr/>
          <p:nvPr/>
        </p:nvGrpSpPr>
        <p:grpSpPr>
          <a:xfrm>
            <a:off x="1098372" y="2187219"/>
            <a:ext cx="586105" cy="586105"/>
            <a:chOff x="1098372" y="2187219"/>
            <a:chExt cx="586105" cy="586105"/>
          </a:xfrm>
        </p:grpSpPr>
        <p:sp>
          <p:nvSpPr>
            <p:cNvPr id="10" name="object 10"/>
            <p:cNvSpPr/>
            <p:nvPr/>
          </p:nvSpPr>
          <p:spPr>
            <a:xfrm>
              <a:off x="1098372" y="2187219"/>
              <a:ext cx="586105" cy="586105"/>
            </a:xfrm>
            <a:custGeom>
              <a:avLst/>
              <a:gdLst/>
              <a:ahLst/>
              <a:cxnLst/>
              <a:rect l="l" t="t" r="r" b="b"/>
              <a:pathLst>
                <a:path w="586105" h="586105">
                  <a:moveTo>
                    <a:pt x="292785" y="0"/>
                  </a:moveTo>
                  <a:lnTo>
                    <a:pt x="245292" y="3831"/>
                  </a:lnTo>
                  <a:lnTo>
                    <a:pt x="200239" y="14925"/>
                  </a:lnTo>
                  <a:lnTo>
                    <a:pt x="158230" y="32678"/>
                  </a:lnTo>
                  <a:lnTo>
                    <a:pt x="119866" y="56488"/>
                  </a:lnTo>
                  <a:lnTo>
                    <a:pt x="85751" y="85751"/>
                  </a:lnTo>
                  <a:lnTo>
                    <a:pt x="56488" y="119866"/>
                  </a:lnTo>
                  <a:lnTo>
                    <a:pt x="32678" y="158230"/>
                  </a:lnTo>
                  <a:lnTo>
                    <a:pt x="14925" y="200239"/>
                  </a:lnTo>
                  <a:lnTo>
                    <a:pt x="3831" y="245292"/>
                  </a:lnTo>
                  <a:lnTo>
                    <a:pt x="0" y="292785"/>
                  </a:lnTo>
                  <a:lnTo>
                    <a:pt x="3831" y="340276"/>
                  </a:lnTo>
                  <a:lnTo>
                    <a:pt x="14925" y="385326"/>
                  </a:lnTo>
                  <a:lnTo>
                    <a:pt x="32678" y="427335"/>
                  </a:lnTo>
                  <a:lnTo>
                    <a:pt x="56488" y="465699"/>
                  </a:lnTo>
                  <a:lnTo>
                    <a:pt x="85751" y="499814"/>
                  </a:lnTo>
                  <a:lnTo>
                    <a:pt x="119866" y="529079"/>
                  </a:lnTo>
                  <a:lnTo>
                    <a:pt x="158230" y="552890"/>
                  </a:lnTo>
                  <a:lnTo>
                    <a:pt x="200239" y="570644"/>
                  </a:lnTo>
                  <a:lnTo>
                    <a:pt x="245292" y="581739"/>
                  </a:lnTo>
                  <a:lnTo>
                    <a:pt x="292785" y="585571"/>
                  </a:lnTo>
                  <a:lnTo>
                    <a:pt x="340276" y="581739"/>
                  </a:lnTo>
                  <a:lnTo>
                    <a:pt x="385326" y="570644"/>
                  </a:lnTo>
                  <a:lnTo>
                    <a:pt x="427335" y="552890"/>
                  </a:lnTo>
                  <a:lnTo>
                    <a:pt x="465699" y="529079"/>
                  </a:lnTo>
                  <a:lnTo>
                    <a:pt x="499814" y="499814"/>
                  </a:lnTo>
                  <a:lnTo>
                    <a:pt x="529079" y="465699"/>
                  </a:lnTo>
                  <a:lnTo>
                    <a:pt x="552890" y="427335"/>
                  </a:lnTo>
                  <a:lnTo>
                    <a:pt x="570644" y="385326"/>
                  </a:lnTo>
                  <a:lnTo>
                    <a:pt x="581739" y="340276"/>
                  </a:lnTo>
                  <a:lnTo>
                    <a:pt x="585571" y="292785"/>
                  </a:lnTo>
                  <a:lnTo>
                    <a:pt x="581739" y="245292"/>
                  </a:lnTo>
                  <a:lnTo>
                    <a:pt x="570644" y="200239"/>
                  </a:lnTo>
                  <a:lnTo>
                    <a:pt x="552890" y="158230"/>
                  </a:lnTo>
                  <a:lnTo>
                    <a:pt x="529079" y="119866"/>
                  </a:lnTo>
                  <a:lnTo>
                    <a:pt x="499814" y="85751"/>
                  </a:lnTo>
                  <a:lnTo>
                    <a:pt x="465699" y="56488"/>
                  </a:lnTo>
                  <a:lnTo>
                    <a:pt x="427335" y="32678"/>
                  </a:lnTo>
                  <a:lnTo>
                    <a:pt x="385326" y="14925"/>
                  </a:lnTo>
                  <a:lnTo>
                    <a:pt x="340276" y="3831"/>
                  </a:lnTo>
                  <a:lnTo>
                    <a:pt x="292785" y="0"/>
                  </a:lnTo>
                  <a:close/>
                </a:path>
              </a:pathLst>
            </a:custGeom>
            <a:solidFill>
              <a:srgbClr val="253064"/>
            </a:solidFill>
          </p:spPr>
          <p:txBody>
            <a:bodyPr wrap="square" lIns="0" tIns="0" rIns="0" bIns="0" rtlCol="0"/>
            <a:lstStyle/>
            <a:p>
              <a:endParaRPr/>
            </a:p>
          </p:txBody>
        </p:sp>
        <p:sp>
          <p:nvSpPr>
            <p:cNvPr id="11" name="object 11"/>
            <p:cNvSpPr/>
            <p:nvPr/>
          </p:nvSpPr>
          <p:spPr>
            <a:xfrm>
              <a:off x="1271714" y="2311133"/>
              <a:ext cx="239395" cy="330200"/>
            </a:xfrm>
            <a:custGeom>
              <a:avLst/>
              <a:gdLst/>
              <a:ahLst/>
              <a:cxnLst/>
              <a:rect l="l" t="t" r="r" b="b"/>
              <a:pathLst>
                <a:path w="239394" h="330200">
                  <a:moveTo>
                    <a:pt x="238861" y="329679"/>
                  </a:moveTo>
                  <a:lnTo>
                    <a:pt x="0" y="329679"/>
                  </a:lnTo>
                  <a:lnTo>
                    <a:pt x="0" y="0"/>
                  </a:lnTo>
                  <a:lnTo>
                    <a:pt x="238861" y="0"/>
                  </a:lnTo>
                  <a:lnTo>
                    <a:pt x="238861" y="329679"/>
                  </a:lnTo>
                  <a:close/>
                </a:path>
              </a:pathLst>
            </a:custGeom>
            <a:ln w="16764">
              <a:solidFill>
                <a:srgbClr val="FFFFFF"/>
              </a:solidFill>
            </a:ln>
          </p:spPr>
          <p:txBody>
            <a:bodyPr wrap="square" lIns="0" tIns="0" rIns="0" bIns="0" rtlCol="0"/>
            <a:lstStyle/>
            <a:p>
              <a:endParaRPr/>
            </a:p>
          </p:txBody>
        </p:sp>
        <p:sp>
          <p:nvSpPr>
            <p:cNvPr id="12" name="object 12"/>
            <p:cNvSpPr/>
            <p:nvPr/>
          </p:nvSpPr>
          <p:spPr>
            <a:xfrm>
              <a:off x="1315720" y="2371204"/>
              <a:ext cx="151130" cy="0"/>
            </a:xfrm>
            <a:custGeom>
              <a:avLst/>
              <a:gdLst/>
              <a:ahLst/>
              <a:cxnLst/>
              <a:rect l="l" t="t" r="r" b="b"/>
              <a:pathLst>
                <a:path w="151130">
                  <a:moveTo>
                    <a:pt x="0" y="0"/>
                  </a:moveTo>
                  <a:lnTo>
                    <a:pt x="150863" y="0"/>
                  </a:lnTo>
                </a:path>
              </a:pathLst>
            </a:custGeom>
            <a:ln w="16764">
              <a:solidFill>
                <a:srgbClr val="FFFFFF"/>
              </a:solidFill>
            </a:ln>
          </p:spPr>
          <p:txBody>
            <a:bodyPr wrap="square" lIns="0" tIns="0" rIns="0" bIns="0" rtlCol="0"/>
            <a:lstStyle/>
            <a:p>
              <a:endParaRPr/>
            </a:p>
          </p:txBody>
        </p:sp>
        <p:sp>
          <p:nvSpPr>
            <p:cNvPr id="13" name="object 13"/>
            <p:cNvSpPr/>
            <p:nvPr/>
          </p:nvSpPr>
          <p:spPr>
            <a:xfrm>
              <a:off x="1315720" y="2413114"/>
              <a:ext cx="151130" cy="0"/>
            </a:xfrm>
            <a:custGeom>
              <a:avLst/>
              <a:gdLst/>
              <a:ahLst/>
              <a:cxnLst/>
              <a:rect l="l" t="t" r="r" b="b"/>
              <a:pathLst>
                <a:path w="151130">
                  <a:moveTo>
                    <a:pt x="0" y="0"/>
                  </a:moveTo>
                  <a:lnTo>
                    <a:pt x="150863" y="0"/>
                  </a:lnTo>
                </a:path>
              </a:pathLst>
            </a:custGeom>
            <a:ln w="16764">
              <a:solidFill>
                <a:srgbClr val="FFFFFF"/>
              </a:solidFill>
            </a:ln>
          </p:spPr>
          <p:txBody>
            <a:bodyPr wrap="square" lIns="0" tIns="0" rIns="0" bIns="0" rtlCol="0"/>
            <a:lstStyle/>
            <a:p>
              <a:endParaRPr/>
            </a:p>
          </p:txBody>
        </p:sp>
        <p:sp>
          <p:nvSpPr>
            <p:cNvPr id="14" name="object 14"/>
            <p:cNvSpPr/>
            <p:nvPr/>
          </p:nvSpPr>
          <p:spPr>
            <a:xfrm>
              <a:off x="1315720" y="2429421"/>
              <a:ext cx="264502" cy="177952"/>
            </a:xfrm>
            <a:prstGeom prst="rect">
              <a:avLst/>
            </a:prstGeom>
            <a:blipFill>
              <a:blip r:embed="rId3" cstate="print"/>
              <a:stretch>
                <a:fillRect/>
              </a:stretch>
            </a:blipFill>
          </p:spPr>
          <p:txBody>
            <a:bodyPr wrap="square" lIns="0" tIns="0" rIns="0" bIns="0" rtlCol="0"/>
            <a:lstStyle/>
            <a:p>
              <a:endParaRPr/>
            </a:p>
          </p:txBody>
        </p:sp>
      </p:grpSp>
      <p:grpSp>
        <p:nvGrpSpPr>
          <p:cNvPr id="16" name="object 16"/>
          <p:cNvGrpSpPr/>
          <p:nvPr/>
        </p:nvGrpSpPr>
        <p:grpSpPr>
          <a:xfrm>
            <a:off x="1098359" y="1476717"/>
            <a:ext cx="586105" cy="586105"/>
            <a:chOff x="1098359" y="1476717"/>
            <a:chExt cx="586105" cy="586105"/>
          </a:xfrm>
        </p:grpSpPr>
        <p:sp>
          <p:nvSpPr>
            <p:cNvPr id="17" name="object 17"/>
            <p:cNvSpPr/>
            <p:nvPr/>
          </p:nvSpPr>
          <p:spPr>
            <a:xfrm>
              <a:off x="1098359" y="1476717"/>
              <a:ext cx="586105" cy="586105"/>
            </a:xfrm>
            <a:custGeom>
              <a:avLst/>
              <a:gdLst/>
              <a:ahLst/>
              <a:cxnLst/>
              <a:rect l="l" t="t" r="r" b="b"/>
              <a:pathLst>
                <a:path w="586105" h="586105">
                  <a:moveTo>
                    <a:pt x="292785" y="0"/>
                  </a:moveTo>
                  <a:lnTo>
                    <a:pt x="245292" y="3831"/>
                  </a:lnTo>
                  <a:lnTo>
                    <a:pt x="200239" y="14925"/>
                  </a:lnTo>
                  <a:lnTo>
                    <a:pt x="158230" y="32678"/>
                  </a:lnTo>
                  <a:lnTo>
                    <a:pt x="119866" y="56488"/>
                  </a:lnTo>
                  <a:lnTo>
                    <a:pt x="85751" y="85751"/>
                  </a:lnTo>
                  <a:lnTo>
                    <a:pt x="56488" y="119866"/>
                  </a:lnTo>
                  <a:lnTo>
                    <a:pt x="32678" y="158230"/>
                  </a:lnTo>
                  <a:lnTo>
                    <a:pt x="14925" y="200239"/>
                  </a:lnTo>
                  <a:lnTo>
                    <a:pt x="3831" y="245292"/>
                  </a:lnTo>
                  <a:lnTo>
                    <a:pt x="0" y="292785"/>
                  </a:lnTo>
                  <a:lnTo>
                    <a:pt x="3831" y="340276"/>
                  </a:lnTo>
                  <a:lnTo>
                    <a:pt x="14925" y="385326"/>
                  </a:lnTo>
                  <a:lnTo>
                    <a:pt x="32678" y="427335"/>
                  </a:lnTo>
                  <a:lnTo>
                    <a:pt x="56488" y="465699"/>
                  </a:lnTo>
                  <a:lnTo>
                    <a:pt x="85751" y="499814"/>
                  </a:lnTo>
                  <a:lnTo>
                    <a:pt x="119866" y="529079"/>
                  </a:lnTo>
                  <a:lnTo>
                    <a:pt x="158230" y="552890"/>
                  </a:lnTo>
                  <a:lnTo>
                    <a:pt x="200239" y="570644"/>
                  </a:lnTo>
                  <a:lnTo>
                    <a:pt x="245292" y="581739"/>
                  </a:lnTo>
                  <a:lnTo>
                    <a:pt x="292785" y="585571"/>
                  </a:lnTo>
                  <a:lnTo>
                    <a:pt x="340276" y="581739"/>
                  </a:lnTo>
                  <a:lnTo>
                    <a:pt x="385326" y="570644"/>
                  </a:lnTo>
                  <a:lnTo>
                    <a:pt x="427335" y="552890"/>
                  </a:lnTo>
                  <a:lnTo>
                    <a:pt x="465699" y="529079"/>
                  </a:lnTo>
                  <a:lnTo>
                    <a:pt x="499814" y="499814"/>
                  </a:lnTo>
                  <a:lnTo>
                    <a:pt x="529079" y="465699"/>
                  </a:lnTo>
                  <a:lnTo>
                    <a:pt x="552890" y="427335"/>
                  </a:lnTo>
                  <a:lnTo>
                    <a:pt x="570644" y="385326"/>
                  </a:lnTo>
                  <a:lnTo>
                    <a:pt x="581739" y="340276"/>
                  </a:lnTo>
                  <a:lnTo>
                    <a:pt x="585571" y="292785"/>
                  </a:lnTo>
                  <a:lnTo>
                    <a:pt x="581739" y="245292"/>
                  </a:lnTo>
                  <a:lnTo>
                    <a:pt x="570644" y="200239"/>
                  </a:lnTo>
                  <a:lnTo>
                    <a:pt x="552890" y="158230"/>
                  </a:lnTo>
                  <a:lnTo>
                    <a:pt x="529079" y="119866"/>
                  </a:lnTo>
                  <a:lnTo>
                    <a:pt x="499814" y="85751"/>
                  </a:lnTo>
                  <a:lnTo>
                    <a:pt x="465699" y="56488"/>
                  </a:lnTo>
                  <a:lnTo>
                    <a:pt x="427335" y="32678"/>
                  </a:lnTo>
                  <a:lnTo>
                    <a:pt x="385326" y="14925"/>
                  </a:lnTo>
                  <a:lnTo>
                    <a:pt x="340276" y="3831"/>
                  </a:lnTo>
                  <a:lnTo>
                    <a:pt x="292785" y="0"/>
                  </a:lnTo>
                  <a:close/>
                </a:path>
              </a:pathLst>
            </a:custGeom>
            <a:solidFill>
              <a:srgbClr val="253064"/>
            </a:solidFill>
          </p:spPr>
          <p:txBody>
            <a:bodyPr wrap="square" lIns="0" tIns="0" rIns="0" bIns="0" rtlCol="0"/>
            <a:lstStyle/>
            <a:p>
              <a:endParaRPr/>
            </a:p>
          </p:txBody>
        </p:sp>
        <p:sp>
          <p:nvSpPr>
            <p:cNvPr id="18" name="object 18"/>
            <p:cNvSpPr/>
            <p:nvPr/>
          </p:nvSpPr>
          <p:spPr>
            <a:xfrm>
              <a:off x="1470240" y="1646008"/>
              <a:ext cx="104775" cy="104775"/>
            </a:xfrm>
            <a:custGeom>
              <a:avLst/>
              <a:gdLst/>
              <a:ahLst/>
              <a:cxnLst/>
              <a:rect l="l" t="t" r="r" b="b"/>
              <a:pathLst>
                <a:path w="104775" h="104775">
                  <a:moveTo>
                    <a:pt x="104216" y="104228"/>
                  </a:moveTo>
                  <a:lnTo>
                    <a:pt x="0" y="104228"/>
                  </a:lnTo>
                  <a:lnTo>
                    <a:pt x="0" y="0"/>
                  </a:lnTo>
                  <a:lnTo>
                    <a:pt x="104216" y="0"/>
                  </a:lnTo>
                  <a:lnTo>
                    <a:pt x="104216" y="104228"/>
                  </a:lnTo>
                  <a:close/>
                </a:path>
              </a:pathLst>
            </a:custGeom>
            <a:ln w="8382">
              <a:solidFill>
                <a:srgbClr val="FFFFFF"/>
              </a:solidFill>
            </a:ln>
          </p:spPr>
          <p:txBody>
            <a:bodyPr wrap="square" lIns="0" tIns="0" rIns="0" bIns="0" rtlCol="0"/>
            <a:lstStyle/>
            <a:p>
              <a:endParaRPr/>
            </a:p>
          </p:txBody>
        </p:sp>
        <p:sp>
          <p:nvSpPr>
            <p:cNvPr id="19" name="object 19"/>
            <p:cNvSpPr/>
            <p:nvPr/>
          </p:nvSpPr>
          <p:spPr>
            <a:xfrm>
              <a:off x="1470240" y="1799285"/>
              <a:ext cx="104775" cy="104775"/>
            </a:xfrm>
            <a:custGeom>
              <a:avLst/>
              <a:gdLst/>
              <a:ahLst/>
              <a:cxnLst/>
              <a:rect l="l" t="t" r="r" b="b"/>
              <a:pathLst>
                <a:path w="104775" h="104775">
                  <a:moveTo>
                    <a:pt x="104216" y="104228"/>
                  </a:moveTo>
                  <a:lnTo>
                    <a:pt x="0" y="104228"/>
                  </a:lnTo>
                  <a:lnTo>
                    <a:pt x="0" y="0"/>
                  </a:lnTo>
                  <a:lnTo>
                    <a:pt x="104216" y="0"/>
                  </a:lnTo>
                  <a:lnTo>
                    <a:pt x="104216" y="104228"/>
                  </a:lnTo>
                  <a:close/>
                </a:path>
              </a:pathLst>
            </a:custGeom>
            <a:ln w="8382">
              <a:solidFill>
                <a:srgbClr val="FFFFFF"/>
              </a:solidFill>
            </a:ln>
          </p:spPr>
          <p:txBody>
            <a:bodyPr wrap="square" lIns="0" tIns="0" rIns="0" bIns="0" rtlCol="0"/>
            <a:lstStyle/>
            <a:p>
              <a:endParaRPr/>
            </a:p>
          </p:txBody>
        </p:sp>
      </p:grpSp>
      <p:sp>
        <p:nvSpPr>
          <p:cNvPr id="20" name="object 20"/>
          <p:cNvSpPr txBox="1"/>
          <p:nvPr/>
        </p:nvSpPr>
        <p:spPr>
          <a:xfrm>
            <a:off x="1165923" y="1581985"/>
            <a:ext cx="254000" cy="325120"/>
          </a:xfrm>
          <a:prstGeom prst="rect">
            <a:avLst/>
          </a:prstGeom>
        </p:spPr>
        <p:txBody>
          <a:bodyPr vert="horz" wrap="square" lIns="0" tIns="12700" rIns="0" bIns="0" rtlCol="0">
            <a:spAutoFit/>
          </a:bodyPr>
          <a:lstStyle/>
          <a:p>
            <a:pPr marL="66675" marR="5080" indent="-54610">
              <a:lnSpc>
                <a:spcPct val="140300"/>
              </a:lnSpc>
              <a:spcBef>
                <a:spcPts val="100"/>
              </a:spcBef>
            </a:pPr>
            <a:r>
              <a:rPr sz="700" spc="-25" dirty="0">
                <a:solidFill>
                  <a:srgbClr val="FFFFFF"/>
                </a:solidFill>
                <a:latin typeface="Arial Black"/>
                <a:cs typeface="Arial Black"/>
              </a:rPr>
              <a:t>P</a:t>
            </a:r>
            <a:r>
              <a:rPr sz="700" spc="-5" dirty="0">
                <a:solidFill>
                  <a:srgbClr val="FFFFFF"/>
                </a:solidFill>
                <a:latin typeface="Arial Black"/>
                <a:cs typeface="Arial Black"/>
              </a:rPr>
              <a:t>ass  </a:t>
            </a:r>
            <a:r>
              <a:rPr sz="700" spc="-25" dirty="0">
                <a:solidFill>
                  <a:srgbClr val="FFFFFF"/>
                </a:solidFill>
                <a:latin typeface="Arial Black"/>
                <a:cs typeface="Arial Black"/>
              </a:rPr>
              <a:t>F</a:t>
            </a:r>
            <a:r>
              <a:rPr sz="700" spc="-5" dirty="0">
                <a:solidFill>
                  <a:srgbClr val="FFFFFF"/>
                </a:solidFill>
                <a:latin typeface="Arial Black"/>
                <a:cs typeface="Arial Black"/>
              </a:rPr>
              <a:t>ail</a:t>
            </a:r>
            <a:endParaRPr sz="700">
              <a:latin typeface="Arial Black"/>
              <a:cs typeface="Arial Black"/>
            </a:endParaRPr>
          </a:p>
        </p:txBody>
      </p:sp>
      <p:sp>
        <p:nvSpPr>
          <p:cNvPr id="21" name="object 21"/>
          <p:cNvSpPr/>
          <p:nvPr/>
        </p:nvSpPr>
        <p:spPr>
          <a:xfrm>
            <a:off x="1499666" y="1627111"/>
            <a:ext cx="104139" cy="81915"/>
          </a:xfrm>
          <a:custGeom>
            <a:avLst/>
            <a:gdLst/>
            <a:ahLst/>
            <a:cxnLst/>
            <a:rect l="l" t="t" r="r" b="b"/>
            <a:pathLst>
              <a:path w="104140" h="81914">
                <a:moveTo>
                  <a:pt x="0" y="59893"/>
                </a:moveTo>
                <a:lnTo>
                  <a:pt x="21818" y="81711"/>
                </a:lnTo>
                <a:lnTo>
                  <a:pt x="103543" y="0"/>
                </a:lnTo>
              </a:path>
            </a:pathLst>
          </a:custGeom>
          <a:ln w="16763">
            <a:solidFill>
              <a:srgbClr val="FFFFFF"/>
            </a:solidFill>
          </a:ln>
        </p:spPr>
        <p:txBody>
          <a:bodyPr wrap="square" lIns="0" tIns="0" rIns="0" bIns="0" rtlCol="0"/>
          <a:lstStyle/>
          <a:p>
            <a:endParaRPr/>
          </a:p>
        </p:txBody>
      </p:sp>
      <p:grpSp>
        <p:nvGrpSpPr>
          <p:cNvPr id="22" name="object 22"/>
          <p:cNvGrpSpPr/>
          <p:nvPr/>
        </p:nvGrpSpPr>
        <p:grpSpPr>
          <a:xfrm>
            <a:off x="1098359" y="2916440"/>
            <a:ext cx="586105" cy="586105"/>
            <a:chOff x="1098359" y="2916440"/>
            <a:chExt cx="586105" cy="586105"/>
          </a:xfrm>
        </p:grpSpPr>
        <p:sp>
          <p:nvSpPr>
            <p:cNvPr id="23" name="object 23"/>
            <p:cNvSpPr/>
            <p:nvPr/>
          </p:nvSpPr>
          <p:spPr>
            <a:xfrm>
              <a:off x="1098359" y="2916440"/>
              <a:ext cx="586105" cy="586105"/>
            </a:xfrm>
            <a:custGeom>
              <a:avLst/>
              <a:gdLst/>
              <a:ahLst/>
              <a:cxnLst/>
              <a:rect l="l" t="t" r="r" b="b"/>
              <a:pathLst>
                <a:path w="586105" h="586104">
                  <a:moveTo>
                    <a:pt x="292785" y="0"/>
                  </a:moveTo>
                  <a:lnTo>
                    <a:pt x="245292" y="3831"/>
                  </a:lnTo>
                  <a:lnTo>
                    <a:pt x="200239" y="14925"/>
                  </a:lnTo>
                  <a:lnTo>
                    <a:pt x="158230" y="32678"/>
                  </a:lnTo>
                  <a:lnTo>
                    <a:pt x="119866" y="56488"/>
                  </a:lnTo>
                  <a:lnTo>
                    <a:pt x="85751" y="85751"/>
                  </a:lnTo>
                  <a:lnTo>
                    <a:pt x="56488" y="119866"/>
                  </a:lnTo>
                  <a:lnTo>
                    <a:pt x="32678" y="158230"/>
                  </a:lnTo>
                  <a:lnTo>
                    <a:pt x="14925" y="200239"/>
                  </a:lnTo>
                  <a:lnTo>
                    <a:pt x="3831" y="245292"/>
                  </a:lnTo>
                  <a:lnTo>
                    <a:pt x="0" y="292785"/>
                  </a:lnTo>
                  <a:lnTo>
                    <a:pt x="3831" y="340276"/>
                  </a:lnTo>
                  <a:lnTo>
                    <a:pt x="14925" y="385326"/>
                  </a:lnTo>
                  <a:lnTo>
                    <a:pt x="32678" y="427335"/>
                  </a:lnTo>
                  <a:lnTo>
                    <a:pt x="56488" y="465699"/>
                  </a:lnTo>
                  <a:lnTo>
                    <a:pt x="85751" y="499814"/>
                  </a:lnTo>
                  <a:lnTo>
                    <a:pt x="119866" y="529079"/>
                  </a:lnTo>
                  <a:lnTo>
                    <a:pt x="158230" y="552890"/>
                  </a:lnTo>
                  <a:lnTo>
                    <a:pt x="200239" y="570644"/>
                  </a:lnTo>
                  <a:lnTo>
                    <a:pt x="245292" y="581739"/>
                  </a:lnTo>
                  <a:lnTo>
                    <a:pt x="292785" y="585571"/>
                  </a:lnTo>
                  <a:lnTo>
                    <a:pt x="340276" y="581739"/>
                  </a:lnTo>
                  <a:lnTo>
                    <a:pt x="385326" y="570644"/>
                  </a:lnTo>
                  <a:lnTo>
                    <a:pt x="427335" y="552890"/>
                  </a:lnTo>
                  <a:lnTo>
                    <a:pt x="465699" y="529079"/>
                  </a:lnTo>
                  <a:lnTo>
                    <a:pt x="499814" y="499814"/>
                  </a:lnTo>
                  <a:lnTo>
                    <a:pt x="529079" y="465699"/>
                  </a:lnTo>
                  <a:lnTo>
                    <a:pt x="552890" y="427335"/>
                  </a:lnTo>
                  <a:lnTo>
                    <a:pt x="570644" y="385326"/>
                  </a:lnTo>
                  <a:lnTo>
                    <a:pt x="581739" y="340276"/>
                  </a:lnTo>
                  <a:lnTo>
                    <a:pt x="585571" y="292785"/>
                  </a:lnTo>
                  <a:lnTo>
                    <a:pt x="581739" y="245292"/>
                  </a:lnTo>
                  <a:lnTo>
                    <a:pt x="570644" y="200239"/>
                  </a:lnTo>
                  <a:lnTo>
                    <a:pt x="552890" y="158230"/>
                  </a:lnTo>
                  <a:lnTo>
                    <a:pt x="529079" y="119866"/>
                  </a:lnTo>
                  <a:lnTo>
                    <a:pt x="499814" y="85751"/>
                  </a:lnTo>
                  <a:lnTo>
                    <a:pt x="465699" y="56488"/>
                  </a:lnTo>
                  <a:lnTo>
                    <a:pt x="427335" y="32678"/>
                  </a:lnTo>
                  <a:lnTo>
                    <a:pt x="385326" y="14925"/>
                  </a:lnTo>
                  <a:lnTo>
                    <a:pt x="340276" y="3831"/>
                  </a:lnTo>
                  <a:lnTo>
                    <a:pt x="292785" y="0"/>
                  </a:lnTo>
                  <a:close/>
                </a:path>
              </a:pathLst>
            </a:custGeom>
            <a:solidFill>
              <a:srgbClr val="253064"/>
            </a:solidFill>
          </p:spPr>
          <p:txBody>
            <a:bodyPr wrap="square" lIns="0" tIns="0" rIns="0" bIns="0" rtlCol="0"/>
            <a:lstStyle/>
            <a:p>
              <a:endParaRPr/>
            </a:p>
          </p:txBody>
        </p:sp>
        <p:sp>
          <p:nvSpPr>
            <p:cNvPr id="24" name="object 24"/>
            <p:cNvSpPr/>
            <p:nvPr/>
          </p:nvSpPr>
          <p:spPr>
            <a:xfrm>
              <a:off x="1165555" y="3054083"/>
              <a:ext cx="417663" cy="296202"/>
            </a:xfrm>
            <a:prstGeom prst="rect">
              <a:avLst/>
            </a:prstGeom>
            <a:blipFill>
              <a:blip r:embed="rId4" cstate="print"/>
              <a:stretch>
                <a:fillRect/>
              </a:stretch>
            </a:blipFill>
          </p:spPr>
          <p:txBody>
            <a:bodyPr wrap="square" lIns="0" tIns="0" rIns="0" bIns="0" rtlCol="0"/>
            <a:lstStyle/>
            <a:p>
              <a:endParaRPr/>
            </a:p>
          </p:txBody>
        </p:sp>
      </p:grpSp>
      <p:grpSp>
        <p:nvGrpSpPr>
          <p:cNvPr id="25" name="object 25"/>
          <p:cNvGrpSpPr/>
          <p:nvPr/>
        </p:nvGrpSpPr>
        <p:grpSpPr>
          <a:xfrm>
            <a:off x="1098003" y="3668966"/>
            <a:ext cx="586105" cy="586105"/>
            <a:chOff x="1098003" y="3668966"/>
            <a:chExt cx="586105" cy="586105"/>
          </a:xfrm>
        </p:grpSpPr>
        <p:sp>
          <p:nvSpPr>
            <p:cNvPr id="26" name="object 26"/>
            <p:cNvSpPr/>
            <p:nvPr/>
          </p:nvSpPr>
          <p:spPr>
            <a:xfrm>
              <a:off x="1098003" y="3668966"/>
              <a:ext cx="586105" cy="586105"/>
            </a:xfrm>
            <a:custGeom>
              <a:avLst/>
              <a:gdLst/>
              <a:ahLst/>
              <a:cxnLst/>
              <a:rect l="l" t="t" r="r" b="b"/>
              <a:pathLst>
                <a:path w="586105" h="586104">
                  <a:moveTo>
                    <a:pt x="292785" y="0"/>
                  </a:moveTo>
                  <a:lnTo>
                    <a:pt x="245292" y="3831"/>
                  </a:lnTo>
                  <a:lnTo>
                    <a:pt x="200239" y="14925"/>
                  </a:lnTo>
                  <a:lnTo>
                    <a:pt x="158230" y="32678"/>
                  </a:lnTo>
                  <a:lnTo>
                    <a:pt x="119866" y="56488"/>
                  </a:lnTo>
                  <a:lnTo>
                    <a:pt x="85751" y="85751"/>
                  </a:lnTo>
                  <a:lnTo>
                    <a:pt x="56488" y="119866"/>
                  </a:lnTo>
                  <a:lnTo>
                    <a:pt x="32678" y="158230"/>
                  </a:lnTo>
                  <a:lnTo>
                    <a:pt x="14925" y="200239"/>
                  </a:lnTo>
                  <a:lnTo>
                    <a:pt x="3831" y="245292"/>
                  </a:lnTo>
                  <a:lnTo>
                    <a:pt x="0" y="292785"/>
                  </a:lnTo>
                  <a:lnTo>
                    <a:pt x="3831" y="340276"/>
                  </a:lnTo>
                  <a:lnTo>
                    <a:pt x="14925" y="385326"/>
                  </a:lnTo>
                  <a:lnTo>
                    <a:pt x="32678" y="427335"/>
                  </a:lnTo>
                  <a:lnTo>
                    <a:pt x="56488" y="465699"/>
                  </a:lnTo>
                  <a:lnTo>
                    <a:pt x="85751" y="499814"/>
                  </a:lnTo>
                  <a:lnTo>
                    <a:pt x="119866" y="529079"/>
                  </a:lnTo>
                  <a:lnTo>
                    <a:pt x="158230" y="552890"/>
                  </a:lnTo>
                  <a:lnTo>
                    <a:pt x="200239" y="570644"/>
                  </a:lnTo>
                  <a:lnTo>
                    <a:pt x="245292" y="581739"/>
                  </a:lnTo>
                  <a:lnTo>
                    <a:pt x="292785" y="585571"/>
                  </a:lnTo>
                  <a:lnTo>
                    <a:pt x="340279" y="581739"/>
                  </a:lnTo>
                  <a:lnTo>
                    <a:pt x="385331" y="570644"/>
                  </a:lnTo>
                  <a:lnTo>
                    <a:pt x="427341" y="552890"/>
                  </a:lnTo>
                  <a:lnTo>
                    <a:pt x="465704" y="529079"/>
                  </a:lnTo>
                  <a:lnTo>
                    <a:pt x="499819" y="499814"/>
                  </a:lnTo>
                  <a:lnTo>
                    <a:pt x="529083" y="465699"/>
                  </a:lnTo>
                  <a:lnTo>
                    <a:pt x="552892" y="427335"/>
                  </a:lnTo>
                  <a:lnTo>
                    <a:pt x="570645" y="385326"/>
                  </a:lnTo>
                  <a:lnTo>
                    <a:pt x="581739" y="340276"/>
                  </a:lnTo>
                  <a:lnTo>
                    <a:pt x="585571" y="292785"/>
                  </a:lnTo>
                  <a:lnTo>
                    <a:pt x="581739" y="245292"/>
                  </a:lnTo>
                  <a:lnTo>
                    <a:pt x="570645" y="200239"/>
                  </a:lnTo>
                  <a:lnTo>
                    <a:pt x="552892" y="158230"/>
                  </a:lnTo>
                  <a:lnTo>
                    <a:pt x="529083" y="119866"/>
                  </a:lnTo>
                  <a:lnTo>
                    <a:pt x="499819" y="85751"/>
                  </a:lnTo>
                  <a:lnTo>
                    <a:pt x="465704" y="56488"/>
                  </a:lnTo>
                  <a:lnTo>
                    <a:pt x="427341" y="32678"/>
                  </a:lnTo>
                  <a:lnTo>
                    <a:pt x="385331" y="14925"/>
                  </a:lnTo>
                  <a:lnTo>
                    <a:pt x="340279" y="3831"/>
                  </a:lnTo>
                  <a:lnTo>
                    <a:pt x="292785" y="0"/>
                  </a:lnTo>
                  <a:close/>
                </a:path>
              </a:pathLst>
            </a:custGeom>
            <a:solidFill>
              <a:srgbClr val="253064"/>
            </a:solidFill>
          </p:spPr>
          <p:txBody>
            <a:bodyPr wrap="square" lIns="0" tIns="0" rIns="0" bIns="0" rtlCol="0"/>
            <a:lstStyle/>
            <a:p>
              <a:endParaRPr/>
            </a:p>
          </p:txBody>
        </p:sp>
        <p:sp>
          <p:nvSpPr>
            <p:cNvPr id="27" name="object 27"/>
            <p:cNvSpPr/>
            <p:nvPr/>
          </p:nvSpPr>
          <p:spPr>
            <a:xfrm>
              <a:off x="1238885" y="3989844"/>
              <a:ext cx="304800" cy="151765"/>
            </a:xfrm>
            <a:custGeom>
              <a:avLst/>
              <a:gdLst/>
              <a:ahLst/>
              <a:cxnLst/>
              <a:rect l="l" t="t" r="r" b="b"/>
              <a:pathLst>
                <a:path w="304800" h="151764">
                  <a:moveTo>
                    <a:pt x="304444" y="0"/>
                  </a:moveTo>
                  <a:lnTo>
                    <a:pt x="0" y="0"/>
                  </a:lnTo>
                  <a:lnTo>
                    <a:pt x="0" y="87553"/>
                  </a:lnTo>
                  <a:lnTo>
                    <a:pt x="13406" y="114970"/>
                  </a:lnTo>
                  <a:lnTo>
                    <a:pt x="48436" y="134932"/>
                  </a:lnTo>
                  <a:lnTo>
                    <a:pt x="97303" y="147134"/>
                  </a:lnTo>
                  <a:lnTo>
                    <a:pt x="152222" y="151269"/>
                  </a:lnTo>
                  <a:lnTo>
                    <a:pt x="207141" y="147134"/>
                  </a:lnTo>
                  <a:lnTo>
                    <a:pt x="256008" y="134932"/>
                  </a:lnTo>
                  <a:lnTo>
                    <a:pt x="291037" y="114970"/>
                  </a:lnTo>
                  <a:lnTo>
                    <a:pt x="304444" y="87553"/>
                  </a:lnTo>
                  <a:lnTo>
                    <a:pt x="304444" y="0"/>
                  </a:lnTo>
                  <a:close/>
                </a:path>
              </a:pathLst>
            </a:custGeom>
            <a:solidFill>
              <a:srgbClr val="FFFFFF"/>
            </a:solidFill>
          </p:spPr>
          <p:txBody>
            <a:bodyPr wrap="square" lIns="0" tIns="0" rIns="0" bIns="0" rtlCol="0"/>
            <a:lstStyle/>
            <a:p>
              <a:endParaRPr/>
            </a:p>
          </p:txBody>
        </p:sp>
        <p:sp>
          <p:nvSpPr>
            <p:cNvPr id="28" name="object 28"/>
            <p:cNvSpPr/>
            <p:nvPr/>
          </p:nvSpPr>
          <p:spPr>
            <a:xfrm>
              <a:off x="1230490" y="3981475"/>
              <a:ext cx="321310" cy="168275"/>
            </a:xfrm>
            <a:custGeom>
              <a:avLst/>
              <a:gdLst/>
              <a:ahLst/>
              <a:cxnLst/>
              <a:rect l="l" t="t" r="r" b="b"/>
              <a:pathLst>
                <a:path w="321309" h="168275">
                  <a:moveTo>
                    <a:pt x="321221" y="0"/>
                  </a:moveTo>
                  <a:lnTo>
                    <a:pt x="0" y="0"/>
                  </a:lnTo>
                  <a:lnTo>
                    <a:pt x="0" y="95935"/>
                  </a:lnTo>
                  <a:lnTo>
                    <a:pt x="13871" y="127167"/>
                  </a:lnTo>
                  <a:lnTo>
                    <a:pt x="50376" y="149728"/>
                  </a:lnTo>
                  <a:lnTo>
                    <a:pt x="101846" y="163413"/>
                  </a:lnTo>
                  <a:lnTo>
                    <a:pt x="160616" y="168021"/>
                  </a:lnTo>
                  <a:lnTo>
                    <a:pt x="219379" y="163413"/>
                  </a:lnTo>
                  <a:lnTo>
                    <a:pt x="265049" y="151269"/>
                  </a:lnTo>
                  <a:lnTo>
                    <a:pt x="160616" y="151269"/>
                  </a:lnTo>
                  <a:lnTo>
                    <a:pt x="104621" y="146920"/>
                  </a:lnTo>
                  <a:lnTo>
                    <a:pt x="58896" y="135061"/>
                  </a:lnTo>
                  <a:lnTo>
                    <a:pt x="28068" y="117472"/>
                  </a:lnTo>
                  <a:lnTo>
                    <a:pt x="16763" y="95935"/>
                  </a:lnTo>
                  <a:lnTo>
                    <a:pt x="16763" y="16764"/>
                  </a:lnTo>
                  <a:lnTo>
                    <a:pt x="321221" y="16764"/>
                  </a:lnTo>
                  <a:lnTo>
                    <a:pt x="321221" y="0"/>
                  </a:lnTo>
                  <a:close/>
                </a:path>
                <a:path w="321309" h="168275">
                  <a:moveTo>
                    <a:pt x="321221" y="16764"/>
                  </a:moveTo>
                  <a:lnTo>
                    <a:pt x="304457" y="16764"/>
                  </a:lnTo>
                  <a:lnTo>
                    <a:pt x="304457" y="95935"/>
                  </a:lnTo>
                  <a:lnTo>
                    <a:pt x="293153" y="117472"/>
                  </a:lnTo>
                  <a:lnTo>
                    <a:pt x="262326" y="135061"/>
                  </a:lnTo>
                  <a:lnTo>
                    <a:pt x="216605" y="146920"/>
                  </a:lnTo>
                  <a:lnTo>
                    <a:pt x="160616" y="151269"/>
                  </a:lnTo>
                  <a:lnTo>
                    <a:pt x="265049" y="151269"/>
                  </a:lnTo>
                  <a:lnTo>
                    <a:pt x="270846" y="149728"/>
                  </a:lnTo>
                  <a:lnTo>
                    <a:pt x="307349" y="127167"/>
                  </a:lnTo>
                  <a:lnTo>
                    <a:pt x="321221" y="95935"/>
                  </a:lnTo>
                  <a:lnTo>
                    <a:pt x="321221" y="16764"/>
                  </a:lnTo>
                  <a:close/>
                </a:path>
              </a:pathLst>
            </a:custGeom>
            <a:solidFill>
              <a:srgbClr val="253064"/>
            </a:solidFill>
          </p:spPr>
          <p:txBody>
            <a:bodyPr wrap="square" lIns="0" tIns="0" rIns="0" bIns="0" rtlCol="0"/>
            <a:lstStyle/>
            <a:p>
              <a:endParaRPr/>
            </a:p>
          </p:txBody>
        </p:sp>
        <p:sp>
          <p:nvSpPr>
            <p:cNvPr id="29" name="object 29"/>
            <p:cNvSpPr/>
            <p:nvPr/>
          </p:nvSpPr>
          <p:spPr>
            <a:xfrm>
              <a:off x="1238885" y="3909466"/>
              <a:ext cx="304800" cy="151765"/>
            </a:xfrm>
            <a:custGeom>
              <a:avLst/>
              <a:gdLst/>
              <a:ahLst/>
              <a:cxnLst/>
              <a:rect l="l" t="t" r="r" b="b"/>
              <a:pathLst>
                <a:path w="304800" h="151764">
                  <a:moveTo>
                    <a:pt x="304444" y="0"/>
                  </a:moveTo>
                  <a:lnTo>
                    <a:pt x="0" y="0"/>
                  </a:lnTo>
                  <a:lnTo>
                    <a:pt x="0" y="87566"/>
                  </a:lnTo>
                  <a:lnTo>
                    <a:pt x="13406" y="114975"/>
                  </a:lnTo>
                  <a:lnTo>
                    <a:pt x="48436" y="134934"/>
                  </a:lnTo>
                  <a:lnTo>
                    <a:pt x="97303" y="147134"/>
                  </a:lnTo>
                  <a:lnTo>
                    <a:pt x="152222" y="151269"/>
                  </a:lnTo>
                  <a:lnTo>
                    <a:pt x="207141" y="147134"/>
                  </a:lnTo>
                  <a:lnTo>
                    <a:pt x="256008" y="134934"/>
                  </a:lnTo>
                  <a:lnTo>
                    <a:pt x="291037" y="114975"/>
                  </a:lnTo>
                  <a:lnTo>
                    <a:pt x="304444" y="87566"/>
                  </a:lnTo>
                  <a:lnTo>
                    <a:pt x="304444" y="0"/>
                  </a:lnTo>
                  <a:close/>
                </a:path>
              </a:pathLst>
            </a:custGeom>
            <a:solidFill>
              <a:srgbClr val="FFFFFF"/>
            </a:solidFill>
          </p:spPr>
          <p:txBody>
            <a:bodyPr wrap="square" lIns="0" tIns="0" rIns="0" bIns="0" rtlCol="0"/>
            <a:lstStyle/>
            <a:p>
              <a:endParaRPr/>
            </a:p>
          </p:txBody>
        </p:sp>
        <p:sp>
          <p:nvSpPr>
            <p:cNvPr id="30" name="object 30"/>
            <p:cNvSpPr/>
            <p:nvPr/>
          </p:nvSpPr>
          <p:spPr>
            <a:xfrm>
              <a:off x="1230490" y="3901096"/>
              <a:ext cx="321310" cy="168275"/>
            </a:xfrm>
            <a:custGeom>
              <a:avLst/>
              <a:gdLst/>
              <a:ahLst/>
              <a:cxnLst/>
              <a:rect l="l" t="t" r="r" b="b"/>
              <a:pathLst>
                <a:path w="321309" h="168275">
                  <a:moveTo>
                    <a:pt x="321221" y="0"/>
                  </a:moveTo>
                  <a:lnTo>
                    <a:pt x="0" y="0"/>
                  </a:lnTo>
                  <a:lnTo>
                    <a:pt x="0" y="95935"/>
                  </a:lnTo>
                  <a:lnTo>
                    <a:pt x="13871" y="127167"/>
                  </a:lnTo>
                  <a:lnTo>
                    <a:pt x="50376" y="149728"/>
                  </a:lnTo>
                  <a:lnTo>
                    <a:pt x="101846" y="163413"/>
                  </a:lnTo>
                  <a:lnTo>
                    <a:pt x="160616" y="168021"/>
                  </a:lnTo>
                  <a:lnTo>
                    <a:pt x="219379" y="163413"/>
                  </a:lnTo>
                  <a:lnTo>
                    <a:pt x="265049" y="151269"/>
                  </a:lnTo>
                  <a:lnTo>
                    <a:pt x="160616" y="151269"/>
                  </a:lnTo>
                  <a:lnTo>
                    <a:pt x="104621" y="146920"/>
                  </a:lnTo>
                  <a:lnTo>
                    <a:pt x="58896" y="135061"/>
                  </a:lnTo>
                  <a:lnTo>
                    <a:pt x="28068" y="117472"/>
                  </a:lnTo>
                  <a:lnTo>
                    <a:pt x="16763" y="95935"/>
                  </a:lnTo>
                  <a:lnTo>
                    <a:pt x="16763" y="16764"/>
                  </a:lnTo>
                  <a:lnTo>
                    <a:pt x="321221" y="16764"/>
                  </a:lnTo>
                  <a:lnTo>
                    <a:pt x="321221" y="0"/>
                  </a:lnTo>
                  <a:close/>
                </a:path>
                <a:path w="321309" h="168275">
                  <a:moveTo>
                    <a:pt x="321221" y="16764"/>
                  </a:moveTo>
                  <a:lnTo>
                    <a:pt x="304457" y="16764"/>
                  </a:lnTo>
                  <a:lnTo>
                    <a:pt x="304457" y="95935"/>
                  </a:lnTo>
                  <a:lnTo>
                    <a:pt x="293153" y="117472"/>
                  </a:lnTo>
                  <a:lnTo>
                    <a:pt x="262326" y="135061"/>
                  </a:lnTo>
                  <a:lnTo>
                    <a:pt x="216605" y="146920"/>
                  </a:lnTo>
                  <a:lnTo>
                    <a:pt x="160616" y="151269"/>
                  </a:lnTo>
                  <a:lnTo>
                    <a:pt x="265049" y="151269"/>
                  </a:lnTo>
                  <a:lnTo>
                    <a:pt x="270846" y="149728"/>
                  </a:lnTo>
                  <a:lnTo>
                    <a:pt x="307349" y="127167"/>
                  </a:lnTo>
                  <a:lnTo>
                    <a:pt x="321221" y="95935"/>
                  </a:lnTo>
                  <a:lnTo>
                    <a:pt x="321221" y="16764"/>
                  </a:lnTo>
                  <a:close/>
                </a:path>
              </a:pathLst>
            </a:custGeom>
            <a:solidFill>
              <a:srgbClr val="253064"/>
            </a:solidFill>
          </p:spPr>
          <p:txBody>
            <a:bodyPr wrap="square" lIns="0" tIns="0" rIns="0" bIns="0" rtlCol="0"/>
            <a:lstStyle/>
            <a:p>
              <a:endParaRPr/>
            </a:p>
          </p:txBody>
        </p:sp>
        <p:sp>
          <p:nvSpPr>
            <p:cNvPr id="31" name="object 31"/>
            <p:cNvSpPr/>
            <p:nvPr/>
          </p:nvSpPr>
          <p:spPr>
            <a:xfrm>
              <a:off x="1238885" y="3837698"/>
              <a:ext cx="304800" cy="151765"/>
            </a:xfrm>
            <a:custGeom>
              <a:avLst/>
              <a:gdLst/>
              <a:ahLst/>
              <a:cxnLst/>
              <a:rect l="l" t="t" r="r" b="b"/>
              <a:pathLst>
                <a:path w="304800" h="151764">
                  <a:moveTo>
                    <a:pt x="304444" y="0"/>
                  </a:moveTo>
                  <a:lnTo>
                    <a:pt x="0" y="0"/>
                  </a:lnTo>
                  <a:lnTo>
                    <a:pt x="0" y="87566"/>
                  </a:lnTo>
                  <a:lnTo>
                    <a:pt x="13406" y="114975"/>
                  </a:lnTo>
                  <a:lnTo>
                    <a:pt x="48436" y="134934"/>
                  </a:lnTo>
                  <a:lnTo>
                    <a:pt x="97303" y="147134"/>
                  </a:lnTo>
                  <a:lnTo>
                    <a:pt x="152222" y="151269"/>
                  </a:lnTo>
                  <a:lnTo>
                    <a:pt x="207141" y="147134"/>
                  </a:lnTo>
                  <a:lnTo>
                    <a:pt x="256008" y="134934"/>
                  </a:lnTo>
                  <a:lnTo>
                    <a:pt x="291037" y="114975"/>
                  </a:lnTo>
                  <a:lnTo>
                    <a:pt x="304444" y="87566"/>
                  </a:lnTo>
                  <a:lnTo>
                    <a:pt x="304444" y="0"/>
                  </a:lnTo>
                  <a:close/>
                </a:path>
              </a:pathLst>
            </a:custGeom>
            <a:solidFill>
              <a:srgbClr val="FFFFFF"/>
            </a:solidFill>
          </p:spPr>
          <p:txBody>
            <a:bodyPr wrap="square" lIns="0" tIns="0" rIns="0" bIns="0" rtlCol="0"/>
            <a:lstStyle/>
            <a:p>
              <a:endParaRPr/>
            </a:p>
          </p:txBody>
        </p:sp>
        <p:sp>
          <p:nvSpPr>
            <p:cNvPr id="32" name="object 32"/>
            <p:cNvSpPr/>
            <p:nvPr/>
          </p:nvSpPr>
          <p:spPr>
            <a:xfrm>
              <a:off x="1230490" y="3829329"/>
              <a:ext cx="321310" cy="168275"/>
            </a:xfrm>
            <a:custGeom>
              <a:avLst/>
              <a:gdLst/>
              <a:ahLst/>
              <a:cxnLst/>
              <a:rect l="l" t="t" r="r" b="b"/>
              <a:pathLst>
                <a:path w="321309" h="168275">
                  <a:moveTo>
                    <a:pt x="321221" y="0"/>
                  </a:moveTo>
                  <a:lnTo>
                    <a:pt x="0" y="0"/>
                  </a:lnTo>
                  <a:lnTo>
                    <a:pt x="0" y="95935"/>
                  </a:lnTo>
                  <a:lnTo>
                    <a:pt x="13871" y="127167"/>
                  </a:lnTo>
                  <a:lnTo>
                    <a:pt x="50376" y="149728"/>
                  </a:lnTo>
                  <a:lnTo>
                    <a:pt x="101846" y="163413"/>
                  </a:lnTo>
                  <a:lnTo>
                    <a:pt x="160616" y="168021"/>
                  </a:lnTo>
                  <a:lnTo>
                    <a:pt x="219379" y="163413"/>
                  </a:lnTo>
                  <a:lnTo>
                    <a:pt x="265049" y="151269"/>
                  </a:lnTo>
                  <a:lnTo>
                    <a:pt x="160616" y="151269"/>
                  </a:lnTo>
                  <a:lnTo>
                    <a:pt x="104621" y="146920"/>
                  </a:lnTo>
                  <a:lnTo>
                    <a:pt x="58896" y="135061"/>
                  </a:lnTo>
                  <a:lnTo>
                    <a:pt x="28068" y="117472"/>
                  </a:lnTo>
                  <a:lnTo>
                    <a:pt x="16763" y="95935"/>
                  </a:lnTo>
                  <a:lnTo>
                    <a:pt x="16763" y="16764"/>
                  </a:lnTo>
                  <a:lnTo>
                    <a:pt x="321221" y="16764"/>
                  </a:lnTo>
                  <a:lnTo>
                    <a:pt x="321221" y="0"/>
                  </a:lnTo>
                  <a:close/>
                </a:path>
                <a:path w="321309" h="168275">
                  <a:moveTo>
                    <a:pt x="321221" y="16764"/>
                  </a:moveTo>
                  <a:lnTo>
                    <a:pt x="304457" y="16764"/>
                  </a:lnTo>
                  <a:lnTo>
                    <a:pt x="304457" y="95935"/>
                  </a:lnTo>
                  <a:lnTo>
                    <a:pt x="293153" y="117472"/>
                  </a:lnTo>
                  <a:lnTo>
                    <a:pt x="262326" y="135061"/>
                  </a:lnTo>
                  <a:lnTo>
                    <a:pt x="216605" y="146920"/>
                  </a:lnTo>
                  <a:lnTo>
                    <a:pt x="160616" y="151269"/>
                  </a:lnTo>
                  <a:lnTo>
                    <a:pt x="265049" y="151269"/>
                  </a:lnTo>
                  <a:lnTo>
                    <a:pt x="270846" y="149728"/>
                  </a:lnTo>
                  <a:lnTo>
                    <a:pt x="307349" y="127167"/>
                  </a:lnTo>
                  <a:lnTo>
                    <a:pt x="321221" y="95935"/>
                  </a:lnTo>
                  <a:lnTo>
                    <a:pt x="321221" y="16764"/>
                  </a:lnTo>
                  <a:close/>
                </a:path>
              </a:pathLst>
            </a:custGeom>
            <a:solidFill>
              <a:srgbClr val="253064"/>
            </a:solidFill>
          </p:spPr>
          <p:txBody>
            <a:bodyPr wrap="square" lIns="0" tIns="0" rIns="0" bIns="0" rtlCol="0"/>
            <a:lstStyle/>
            <a:p>
              <a:endParaRPr/>
            </a:p>
          </p:txBody>
        </p:sp>
        <p:sp>
          <p:nvSpPr>
            <p:cNvPr id="33" name="object 33"/>
            <p:cNvSpPr/>
            <p:nvPr/>
          </p:nvSpPr>
          <p:spPr>
            <a:xfrm>
              <a:off x="1238885" y="3782377"/>
              <a:ext cx="304800" cy="127635"/>
            </a:xfrm>
            <a:custGeom>
              <a:avLst/>
              <a:gdLst/>
              <a:ahLst/>
              <a:cxnLst/>
              <a:rect l="l" t="t" r="r" b="b"/>
              <a:pathLst>
                <a:path w="304800" h="127635">
                  <a:moveTo>
                    <a:pt x="152222" y="0"/>
                  </a:moveTo>
                  <a:lnTo>
                    <a:pt x="97303" y="4135"/>
                  </a:lnTo>
                  <a:lnTo>
                    <a:pt x="48436" y="16335"/>
                  </a:lnTo>
                  <a:lnTo>
                    <a:pt x="13406" y="36293"/>
                  </a:lnTo>
                  <a:lnTo>
                    <a:pt x="0" y="63703"/>
                  </a:lnTo>
                  <a:lnTo>
                    <a:pt x="13406" y="91119"/>
                  </a:lnTo>
                  <a:lnTo>
                    <a:pt x="48436" y="111082"/>
                  </a:lnTo>
                  <a:lnTo>
                    <a:pt x="97303" y="123283"/>
                  </a:lnTo>
                  <a:lnTo>
                    <a:pt x="152222" y="127419"/>
                  </a:lnTo>
                  <a:lnTo>
                    <a:pt x="207141" y="123283"/>
                  </a:lnTo>
                  <a:lnTo>
                    <a:pt x="256008" y="111082"/>
                  </a:lnTo>
                  <a:lnTo>
                    <a:pt x="291037" y="91119"/>
                  </a:lnTo>
                  <a:lnTo>
                    <a:pt x="304444" y="63703"/>
                  </a:lnTo>
                  <a:lnTo>
                    <a:pt x="291037" y="36293"/>
                  </a:lnTo>
                  <a:lnTo>
                    <a:pt x="256008" y="16335"/>
                  </a:lnTo>
                  <a:lnTo>
                    <a:pt x="207141" y="4135"/>
                  </a:lnTo>
                  <a:lnTo>
                    <a:pt x="152222" y="0"/>
                  </a:lnTo>
                  <a:close/>
                </a:path>
              </a:pathLst>
            </a:custGeom>
            <a:solidFill>
              <a:srgbClr val="FFFFFF"/>
            </a:solidFill>
          </p:spPr>
          <p:txBody>
            <a:bodyPr wrap="square" lIns="0" tIns="0" rIns="0" bIns="0" rtlCol="0"/>
            <a:lstStyle/>
            <a:p>
              <a:endParaRPr/>
            </a:p>
          </p:txBody>
        </p:sp>
        <p:sp>
          <p:nvSpPr>
            <p:cNvPr id="34" name="object 34"/>
            <p:cNvSpPr/>
            <p:nvPr/>
          </p:nvSpPr>
          <p:spPr>
            <a:xfrm>
              <a:off x="1230503" y="3773995"/>
              <a:ext cx="321310" cy="144780"/>
            </a:xfrm>
            <a:custGeom>
              <a:avLst/>
              <a:gdLst/>
              <a:ahLst/>
              <a:cxnLst/>
              <a:rect l="l" t="t" r="r" b="b"/>
              <a:pathLst>
                <a:path w="321309" h="144779">
                  <a:moveTo>
                    <a:pt x="160604" y="0"/>
                  </a:moveTo>
                  <a:lnTo>
                    <a:pt x="101841" y="4608"/>
                  </a:lnTo>
                  <a:lnTo>
                    <a:pt x="50374" y="18297"/>
                  </a:lnTo>
                  <a:lnTo>
                    <a:pt x="13871" y="40858"/>
                  </a:lnTo>
                  <a:lnTo>
                    <a:pt x="0" y="72085"/>
                  </a:lnTo>
                  <a:lnTo>
                    <a:pt x="13871" y="103319"/>
                  </a:lnTo>
                  <a:lnTo>
                    <a:pt x="50374" y="125883"/>
                  </a:lnTo>
                  <a:lnTo>
                    <a:pt x="101841" y="139573"/>
                  </a:lnTo>
                  <a:lnTo>
                    <a:pt x="160604" y="144183"/>
                  </a:lnTo>
                  <a:lnTo>
                    <a:pt x="219367" y="139573"/>
                  </a:lnTo>
                  <a:lnTo>
                    <a:pt x="265062" y="127419"/>
                  </a:lnTo>
                  <a:lnTo>
                    <a:pt x="160604" y="127419"/>
                  </a:lnTo>
                  <a:lnTo>
                    <a:pt x="104608" y="123070"/>
                  </a:lnTo>
                  <a:lnTo>
                    <a:pt x="58883" y="111210"/>
                  </a:lnTo>
                  <a:lnTo>
                    <a:pt x="28055" y="93622"/>
                  </a:lnTo>
                  <a:lnTo>
                    <a:pt x="16751" y="72085"/>
                  </a:lnTo>
                  <a:lnTo>
                    <a:pt x="28055" y="50550"/>
                  </a:lnTo>
                  <a:lnTo>
                    <a:pt x="58883" y="32966"/>
                  </a:lnTo>
                  <a:lnTo>
                    <a:pt x="104608" y="21110"/>
                  </a:lnTo>
                  <a:lnTo>
                    <a:pt x="160604" y="16764"/>
                  </a:lnTo>
                  <a:lnTo>
                    <a:pt x="265068" y="16764"/>
                  </a:lnTo>
                  <a:lnTo>
                    <a:pt x="219367" y="4608"/>
                  </a:lnTo>
                  <a:lnTo>
                    <a:pt x="160604" y="0"/>
                  </a:lnTo>
                  <a:close/>
                </a:path>
                <a:path w="321309" h="144779">
                  <a:moveTo>
                    <a:pt x="265068" y="16764"/>
                  </a:moveTo>
                  <a:lnTo>
                    <a:pt x="160604" y="16764"/>
                  </a:lnTo>
                  <a:lnTo>
                    <a:pt x="216599" y="21110"/>
                  </a:lnTo>
                  <a:lnTo>
                    <a:pt x="262324" y="32966"/>
                  </a:lnTo>
                  <a:lnTo>
                    <a:pt x="293152" y="50550"/>
                  </a:lnTo>
                  <a:lnTo>
                    <a:pt x="304457" y="72085"/>
                  </a:lnTo>
                  <a:lnTo>
                    <a:pt x="293152" y="93622"/>
                  </a:lnTo>
                  <a:lnTo>
                    <a:pt x="262324" y="111210"/>
                  </a:lnTo>
                  <a:lnTo>
                    <a:pt x="216599" y="123070"/>
                  </a:lnTo>
                  <a:lnTo>
                    <a:pt x="160604" y="127419"/>
                  </a:lnTo>
                  <a:lnTo>
                    <a:pt x="265062" y="127419"/>
                  </a:lnTo>
                  <a:lnTo>
                    <a:pt x="270833" y="125883"/>
                  </a:lnTo>
                  <a:lnTo>
                    <a:pt x="307336" y="103319"/>
                  </a:lnTo>
                  <a:lnTo>
                    <a:pt x="321208" y="72085"/>
                  </a:lnTo>
                  <a:lnTo>
                    <a:pt x="307336" y="40858"/>
                  </a:lnTo>
                  <a:lnTo>
                    <a:pt x="270833" y="18297"/>
                  </a:lnTo>
                  <a:lnTo>
                    <a:pt x="265068" y="16764"/>
                  </a:lnTo>
                  <a:close/>
                </a:path>
              </a:pathLst>
            </a:custGeom>
            <a:solidFill>
              <a:srgbClr val="253064"/>
            </a:solidFill>
          </p:spPr>
          <p:txBody>
            <a:bodyPr wrap="square" lIns="0" tIns="0" rIns="0" bIns="0" rtlCol="0"/>
            <a:lstStyle/>
            <a:p>
              <a:endParaRPr/>
            </a:p>
          </p:txBody>
        </p:sp>
      </p:grpSp>
      <p:grpSp>
        <p:nvGrpSpPr>
          <p:cNvPr id="35" name="object 35"/>
          <p:cNvGrpSpPr/>
          <p:nvPr/>
        </p:nvGrpSpPr>
        <p:grpSpPr>
          <a:xfrm>
            <a:off x="1097991" y="4477346"/>
            <a:ext cx="586105" cy="586105"/>
            <a:chOff x="1097991" y="4477346"/>
            <a:chExt cx="586105" cy="586105"/>
          </a:xfrm>
        </p:grpSpPr>
        <p:sp>
          <p:nvSpPr>
            <p:cNvPr id="36" name="object 36"/>
            <p:cNvSpPr/>
            <p:nvPr/>
          </p:nvSpPr>
          <p:spPr>
            <a:xfrm>
              <a:off x="1097991" y="4477346"/>
              <a:ext cx="586105" cy="586105"/>
            </a:xfrm>
            <a:custGeom>
              <a:avLst/>
              <a:gdLst/>
              <a:ahLst/>
              <a:cxnLst/>
              <a:rect l="l" t="t" r="r" b="b"/>
              <a:pathLst>
                <a:path w="586105" h="586104">
                  <a:moveTo>
                    <a:pt x="292976" y="0"/>
                  </a:moveTo>
                  <a:lnTo>
                    <a:pt x="245452" y="3834"/>
                  </a:lnTo>
                  <a:lnTo>
                    <a:pt x="200371" y="14936"/>
                  </a:lnTo>
                  <a:lnTo>
                    <a:pt x="158334" y="32703"/>
                  </a:lnTo>
                  <a:lnTo>
                    <a:pt x="119946" y="56529"/>
                  </a:lnTo>
                  <a:lnTo>
                    <a:pt x="85809" y="85813"/>
                  </a:lnTo>
                  <a:lnTo>
                    <a:pt x="56526" y="119951"/>
                  </a:lnTo>
                  <a:lnTo>
                    <a:pt x="32700" y="158340"/>
                  </a:lnTo>
                  <a:lnTo>
                    <a:pt x="14935" y="200376"/>
                  </a:lnTo>
                  <a:lnTo>
                    <a:pt x="3834" y="245456"/>
                  </a:lnTo>
                  <a:lnTo>
                    <a:pt x="0" y="292976"/>
                  </a:lnTo>
                  <a:lnTo>
                    <a:pt x="3834" y="340496"/>
                  </a:lnTo>
                  <a:lnTo>
                    <a:pt x="14935" y="385574"/>
                  </a:lnTo>
                  <a:lnTo>
                    <a:pt x="32700" y="427609"/>
                  </a:lnTo>
                  <a:lnTo>
                    <a:pt x="56526" y="465996"/>
                  </a:lnTo>
                  <a:lnTo>
                    <a:pt x="85809" y="500132"/>
                  </a:lnTo>
                  <a:lnTo>
                    <a:pt x="119946" y="529414"/>
                  </a:lnTo>
                  <a:lnTo>
                    <a:pt x="158334" y="553239"/>
                  </a:lnTo>
                  <a:lnTo>
                    <a:pt x="200371" y="571004"/>
                  </a:lnTo>
                  <a:lnTo>
                    <a:pt x="245452" y="582105"/>
                  </a:lnTo>
                  <a:lnTo>
                    <a:pt x="292976" y="585939"/>
                  </a:lnTo>
                  <a:lnTo>
                    <a:pt x="340496" y="582105"/>
                  </a:lnTo>
                  <a:lnTo>
                    <a:pt x="385574" y="571004"/>
                  </a:lnTo>
                  <a:lnTo>
                    <a:pt x="427609" y="553239"/>
                  </a:lnTo>
                  <a:lnTo>
                    <a:pt x="465996" y="529414"/>
                  </a:lnTo>
                  <a:lnTo>
                    <a:pt x="500132" y="500132"/>
                  </a:lnTo>
                  <a:lnTo>
                    <a:pt x="529414" y="465996"/>
                  </a:lnTo>
                  <a:lnTo>
                    <a:pt x="553239" y="427609"/>
                  </a:lnTo>
                  <a:lnTo>
                    <a:pt x="571004" y="385574"/>
                  </a:lnTo>
                  <a:lnTo>
                    <a:pt x="582105" y="340496"/>
                  </a:lnTo>
                  <a:lnTo>
                    <a:pt x="585939" y="292976"/>
                  </a:lnTo>
                  <a:lnTo>
                    <a:pt x="582105" y="245456"/>
                  </a:lnTo>
                  <a:lnTo>
                    <a:pt x="571004" y="200376"/>
                  </a:lnTo>
                  <a:lnTo>
                    <a:pt x="553239" y="158340"/>
                  </a:lnTo>
                  <a:lnTo>
                    <a:pt x="529414" y="119951"/>
                  </a:lnTo>
                  <a:lnTo>
                    <a:pt x="500132" y="85813"/>
                  </a:lnTo>
                  <a:lnTo>
                    <a:pt x="465996" y="56529"/>
                  </a:lnTo>
                  <a:lnTo>
                    <a:pt x="427609" y="32703"/>
                  </a:lnTo>
                  <a:lnTo>
                    <a:pt x="385574" y="14936"/>
                  </a:lnTo>
                  <a:lnTo>
                    <a:pt x="340496" y="3834"/>
                  </a:lnTo>
                  <a:lnTo>
                    <a:pt x="292976" y="0"/>
                  </a:lnTo>
                  <a:close/>
                </a:path>
              </a:pathLst>
            </a:custGeom>
            <a:solidFill>
              <a:srgbClr val="253064"/>
            </a:solidFill>
          </p:spPr>
          <p:txBody>
            <a:bodyPr wrap="square" lIns="0" tIns="0" rIns="0" bIns="0" rtlCol="0"/>
            <a:lstStyle/>
            <a:p>
              <a:endParaRPr/>
            </a:p>
          </p:txBody>
        </p:sp>
        <p:sp>
          <p:nvSpPr>
            <p:cNvPr id="37" name="object 37"/>
            <p:cNvSpPr/>
            <p:nvPr/>
          </p:nvSpPr>
          <p:spPr>
            <a:xfrm>
              <a:off x="1397635" y="4617808"/>
              <a:ext cx="0" cy="180340"/>
            </a:xfrm>
            <a:custGeom>
              <a:avLst/>
              <a:gdLst/>
              <a:ahLst/>
              <a:cxnLst/>
              <a:rect l="l" t="t" r="r" b="b"/>
              <a:pathLst>
                <a:path h="180339">
                  <a:moveTo>
                    <a:pt x="0" y="0"/>
                  </a:moveTo>
                  <a:lnTo>
                    <a:pt x="0" y="179793"/>
                  </a:lnTo>
                </a:path>
              </a:pathLst>
            </a:custGeom>
            <a:ln w="12585">
              <a:solidFill>
                <a:srgbClr val="FFFFFF"/>
              </a:solidFill>
            </a:ln>
          </p:spPr>
          <p:txBody>
            <a:bodyPr wrap="square" lIns="0" tIns="0" rIns="0" bIns="0" rtlCol="0"/>
            <a:lstStyle/>
            <a:p>
              <a:endParaRPr/>
            </a:p>
          </p:txBody>
        </p:sp>
        <p:sp>
          <p:nvSpPr>
            <p:cNvPr id="38" name="object 38"/>
            <p:cNvSpPr/>
            <p:nvPr/>
          </p:nvSpPr>
          <p:spPr>
            <a:xfrm>
              <a:off x="1257167" y="4736630"/>
              <a:ext cx="281305" cy="80010"/>
            </a:xfrm>
            <a:custGeom>
              <a:avLst/>
              <a:gdLst/>
              <a:ahLst/>
              <a:cxnLst/>
              <a:rect l="l" t="t" r="r" b="b"/>
              <a:pathLst>
                <a:path w="281305" h="80010">
                  <a:moveTo>
                    <a:pt x="0" y="72174"/>
                  </a:moveTo>
                  <a:lnTo>
                    <a:pt x="0" y="36690"/>
                  </a:lnTo>
                  <a:lnTo>
                    <a:pt x="2882" y="22411"/>
                  </a:lnTo>
                  <a:lnTo>
                    <a:pt x="10744" y="10748"/>
                  </a:lnTo>
                  <a:lnTo>
                    <a:pt x="22406" y="2884"/>
                  </a:lnTo>
                  <a:lnTo>
                    <a:pt x="36690" y="0"/>
                  </a:lnTo>
                  <a:lnTo>
                    <a:pt x="244259" y="0"/>
                  </a:lnTo>
                  <a:lnTo>
                    <a:pt x="258537" y="2884"/>
                  </a:lnTo>
                  <a:lnTo>
                    <a:pt x="270200" y="10748"/>
                  </a:lnTo>
                  <a:lnTo>
                    <a:pt x="278065" y="22411"/>
                  </a:lnTo>
                  <a:lnTo>
                    <a:pt x="280949" y="36690"/>
                  </a:lnTo>
                  <a:lnTo>
                    <a:pt x="280949" y="79679"/>
                  </a:lnTo>
                </a:path>
              </a:pathLst>
            </a:custGeom>
            <a:ln w="12585">
              <a:solidFill>
                <a:srgbClr val="FFFFFF"/>
              </a:solidFill>
            </a:ln>
          </p:spPr>
          <p:txBody>
            <a:bodyPr wrap="square" lIns="0" tIns="0" rIns="0" bIns="0" rtlCol="0"/>
            <a:lstStyle/>
            <a:p>
              <a:endParaRPr/>
            </a:p>
          </p:txBody>
        </p:sp>
        <p:sp>
          <p:nvSpPr>
            <p:cNvPr id="39" name="object 39"/>
            <p:cNvSpPr/>
            <p:nvPr/>
          </p:nvSpPr>
          <p:spPr>
            <a:xfrm>
              <a:off x="1289323" y="4561211"/>
              <a:ext cx="216649" cy="127203"/>
            </a:xfrm>
            <a:prstGeom prst="rect">
              <a:avLst/>
            </a:prstGeom>
            <a:blipFill>
              <a:blip r:embed="rId5" cstate="print"/>
              <a:stretch>
                <a:fillRect/>
              </a:stretch>
            </a:blipFill>
          </p:spPr>
          <p:txBody>
            <a:bodyPr wrap="square" lIns="0" tIns="0" rIns="0" bIns="0" rtlCol="0"/>
            <a:lstStyle/>
            <a:p>
              <a:endParaRPr/>
            </a:p>
          </p:txBody>
        </p:sp>
        <p:sp>
          <p:nvSpPr>
            <p:cNvPr id="40" name="object 40"/>
            <p:cNvSpPr/>
            <p:nvPr/>
          </p:nvSpPr>
          <p:spPr>
            <a:xfrm>
              <a:off x="1209000" y="4782826"/>
              <a:ext cx="96342" cy="161709"/>
            </a:xfrm>
            <a:prstGeom prst="rect">
              <a:avLst/>
            </a:prstGeom>
            <a:blipFill>
              <a:blip r:embed="rId6" cstate="print"/>
              <a:stretch>
                <a:fillRect/>
              </a:stretch>
            </a:blipFill>
          </p:spPr>
          <p:txBody>
            <a:bodyPr wrap="square" lIns="0" tIns="0" rIns="0" bIns="0" rtlCol="0"/>
            <a:lstStyle/>
            <a:p>
              <a:endParaRPr/>
            </a:p>
          </p:txBody>
        </p:sp>
        <p:sp>
          <p:nvSpPr>
            <p:cNvPr id="41" name="object 41"/>
            <p:cNvSpPr/>
            <p:nvPr/>
          </p:nvSpPr>
          <p:spPr>
            <a:xfrm>
              <a:off x="1349470" y="4782826"/>
              <a:ext cx="96342" cy="161709"/>
            </a:xfrm>
            <a:prstGeom prst="rect">
              <a:avLst/>
            </a:prstGeom>
            <a:blipFill>
              <a:blip r:embed="rId7" cstate="print"/>
              <a:stretch>
                <a:fillRect/>
              </a:stretch>
            </a:blipFill>
          </p:spPr>
          <p:txBody>
            <a:bodyPr wrap="square" lIns="0" tIns="0" rIns="0" bIns="0" rtlCol="0"/>
            <a:lstStyle/>
            <a:p>
              <a:endParaRPr/>
            </a:p>
          </p:txBody>
        </p:sp>
        <p:sp>
          <p:nvSpPr>
            <p:cNvPr id="42" name="object 42"/>
            <p:cNvSpPr/>
            <p:nvPr/>
          </p:nvSpPr>
          <p:spPr>
            <a:xfrm>
              <a:off x="1489944" y="4782826"/>
              <a:ext cx="96342" cy="161709"/>
            </a:xfrm>
            <a:prstGeom prst="rect">
              <a:avLst/>
            </a:prstGeom>
            <a:blipFill>
              <a:blip r:embed="rId6" cstate="print"/>
              <a:stretch>
                <a:fillRect/>
              </a:stretch>
            </a:blipFill>
          </p:spPr>
          <p:txBody>
            <a:bodyPr wrap="square" lIns="0" tIns="0" rIns="0" bIns="0" rtlCol="0"/>
            <a:lstStyle/>
            <a:p>
              <a:endParaRPr/>
            </a:p>
          </p:txBody>
        </p:sp>
      </p:grpSp>
      <p:sp>
        <p:nvSpPr>
          <p:cNvPr id="43" name="object 43"/>
          <p:cNvSpPr txBox="1"/>
          <p:nvPr/>
        </p:nvSpPr>
        <p:spPr>
          <a:xfrm>
            <a:off x="1917700" y="1190625"/>
            <a:ext cx="7924800" cy="4598053"/>
          </a:xfrm>
          <a:prstGeom prst="rect">
            <a:avLst/>
          </a:prstGeom>
        </p:spPr>
        <p:txBody>
          <a:bodyPr vert="horz" wrap="square" lIns="0" tIns="14604" rIns="0" bIns="0" rtlCol="0">
            <a:spAutoFit/>
          </a:bodyPr>
          <a:lstStyle/>
          <a:p>
            <a:pPr>
              <a:lnSpc>
                <a:spcPct val="100000"/>
              </a:lnSpc>
            </a:pPr>
            <a:endParaRPr sz="1400" dirty="0">
              <a:latin typeface="Arial"/>
              <a:cs typeface="Arial"/>
            </a:endParaRPr>
          </a:p>
          <a:p>
            <a:pPr marL="273050" indent="-234950">
              <a:lnSpc>
                <a:spcPct val="200000"/>
              </a:lnSpc>
              <a:spcBef>
                <a:spcPts val="1140"/>
              </a:spcBef>
              <a:buFont typeface="+mj-lt"/>
              <a:buAutoNum type="arabicPeriod"/>
              <a:tabLst>
                <a:tab pos="273050" algn="l"/>
              </a:tabLst>
            </a:pPr>
            <a:r>
              <a:rPr lang="el-GR" sz="1750" spc="-5" dirty="0">
                <a:solidFill>
                  <a:srgbClr val="263063"/>
                </a:solidFill>
                <a:latin typeface="Arial"/>
                <a:cs typeface="Arial"/>
              </a:rPr>
              <a:t>Πραγματοποιεί αξιολόγηση της συμμόρφωσης</a:t>
            </a:r>
          </a:p>
          <a:p>
            <a:pPr marL="273050" indent="-234950">
              <a:lnSpc>
                <a:spcPct val="200000"/>
              </a:lnSpc>
              <a:spcBef>
                <a:spcPts val="1140"/>
              </a:spcBef>
              <a:buFont typeface="+mj-lt"/>
              <a:buAutoNum type="arabicPeriod"/>
              <a:tabLst>
                <a:tab pos="287020" algn="l"/>
              </a:tabLst>
            </a:pPr>
            <a:r>
              <a:rPr lang="el-GR" sz="1750" spc="-5" dirty="0">
                <a:solidFill>
                  <a:srgbClr val="263063"/>
                </a:solidFill>
                <a:latin typeface="Arial"/>
                <a:cs typeface="Arial"/>
              </a:rPr>
              <a:t>Καταρτίζει δήλωση συμμόρφωσης (παράρτημα IV των MDR και IVDR)</a:t>
            </a:r>
            <a:endParaRPr lang="el-GR" sz="1750" dirty="0">
              <a:solidFill>
                <a:srgbClr val="263063"/>
              </a:solidFill>
              <a:latin typeface="Arial"/>
              <a:cs typeface="Arial"/>
            </a:endParaRPr>
          </a:p>
          <a:p>
            <a:pPr marL="381635" indent="-342900">
              <a:lnSpc>
                <a:spcPct val="250000"/>
              </a:lnSpc>
              <a:tabLst>
                <a:tab pos="287020" algn="l"/>
              </a:tabLst>
            </a:pPr>
            <a:r>
              <a:rPr lang="el-GR" sz="1750" dirty="0">
                <a:solidFill>
                  <a:srgbClr val="263063"/>
                </a:solidFill>
                <a:latin typeface="Arial"/>
                <a:cs typeface="Arial"/>
              </a:rPr>
              <a:t>3. Τοποθετεί το σήμα CE στη συσκευή</a:t>
            </a:r>
          </a:p>
          <a:p>
            <a:pPr marL="274320" indent="-235585">
              <a:lnSpc>
                <a:spcPct val="250000"/>
              </a:lnSpc>
              <a:buAutoNum type="arabicPeriod" startAt="4"/>
              <a:tabLst>
                <a:tab pos="274955" algn="l"/>
              </a:tabLst>
            </a:pPr>
            <a:r>
              <a:rPr lang="el-GR" sz="1750" dirty="0">
                <a:solidFill>
                  <a:srgbClr val="263063"/>
                </a:solidFill>
                <a:latin typeface="Arial"/>
                <a:cs typeface="Arial"/>
              </a:rPr>
              <a:t>Εκχωρεί ένα UDI (</a:t>
            </a:r>
            <a:r>
              <a:rPr lang="el-GR" sz="1750" spc="-5" dirty="0">
                <a:solidFill>
                  <a:srgbClr val="263063"/>
                </a:solidFill>
                <a:latin typeface="Arial"/>
                <a:cs typeface="Arial"/>
              </a:rPr>
              <a:t>μοναδικό αναγνωριστικό συσκευής) </a:t>
            </a:r>
          </a:p>
          <a:p>
            <a:pPr marL="274320" indent="-235585">
              <a:lnSpc>
                <a:spcPct val="150000"/>
              </a:lnSpc>
              <a:tabLst>
                <a:tab pos="274955" algn="l"/>
              </a:tabLst>
            </a:pPr>
            <a:endParaRPr sz="1500" dirty="0">
              <a:latin typeface="Arial"/>
              <a:cs typeface="Arial"/>
            </a:endParaRPr>
          </a:p>
          <a:p>
            <a:pPr marL="12700" marR="5080">
              <a:lnSpc>
                <a:spcPct val="150000"/>
              </a:lnSpc>
              <a:buFontTx/>
              <a:buAutoNum type="arabicPeriod" startAt="5"/>
              <a:tabLst>
                <a:tab pos="260350" algn="l"/>
              </a:tabLst>
            </a:pPr>
            <a:r>
              <a:rPr lang="el-GR" sz="1750" dirty="0">
                <a:solidFill>
                  <a:srgbClr val="263063"/>
                </a:solidFill>
                <a:latin typeface="Arial"/>
                <a:cs typeface="Arial"/>
              </a:rPr>
              <a:t> Υποβάλει βασικές πληροφορίες σχετικά με τον κατασκευαστή, τον εξουσιοδοτημένο αντιπρόσωπο και τον εισαγωγέα( εάν υπάρχει)</a:t>
            </a:r>
            <a:endParaRPr sz="1750" dirty="0">
              <a:latin typeface="Arial"/>
              <a:cs typeface="Arial"/>
            </a:endParaRPr>
          </a:p>
          <a:p>
            <a:pPr>
              <a:lnSpc>
                <a:spcPct val="100000"/>
              </a:lnSpc>
              <a:spcBef>
                <a:spcPts val="15"/>
              </a:spcBef>
            </a:pPr>
            <a:endParaRPr sz="1550" dirty="0">
              <a:latin typeface="Arial"/>
              <a:cs typeface="Arial"/>
            </a:endParaRPr>
          </a:p>
          <a:p>
            <a:pPr marL="12700" marR="1242060">
              <a:buFontTx/>
              <a:buAutoNum type="arabicPeriod" startAt="6"/>
              <a:tabLst>
                <a:tab pos="260350" algn="l"/>
              </a:tabLst>
            </a:pPr>
            <a:r>
              <a:rPr lang="el-GR" sz="1750" dirty="0">
                <a:solidFill>
                  <a:srgbClr val="263063"/>
                </a:solidFill>
                <a:latin typeface="Arial"/>
                <a:cs typeface="Arial"/>
              </a:rPr>
              <a:t> Φέρει τη συσκευή  με σήμανση CE οπουδήποτε στην Ευρώπη</a:t>
            </a:r>
            <a:endParaRPr sz="1750" dirty="0">
              <a:latin typeface="Arial"/>
              <a:cs typeface="Arial"/>
            </a:endParaRPr>
          </a:p>
        </p:txBody>
      </p:sp>
      <p:grpSp>
        <p:nvGrpSpPr>
          <p:cNvPr id="44" name="object 44"/>
          <p:cNvGrpSpPr/>
          <p:nvPr/>
        </p:nvGrpSpPr>
        <p:grpSpPr>
          <a:xfrm>
            <a:off x="1098359" y="5385371"/>
            <a:ext cx="624205" cy="624205"/>
            <a:chOff x="1098359" y="5385371"/>
            <a:chExt cx="624205" cy="624205"/>
          </a:xfrm>
        </p:grpSpPr>
        <p:sp>
          <p:nvSpPr>
            <p:cNvPr id="45" name="object 45"/>
            <p:cNvSpPr/>
            <p:nvPr/>
          </p:nvSpPr>
          <p:spPr>
            <a:xfrm>
              <a:off x="1098359" y="5385371"/>
              <a:ext cx="624205" cy="624205"/>
            </a:xfrm>
            <a:custGeom>
              <a:avLst/>
              <a:gdLst/>
              <a:ahLst/>
              <a:cxnLst/>
              <a:rect l="l" t="t" r="r" b="b"/>
              <a:pathLst>
                <a:path w="624205" h="624204">
                  <a:moveTo>
                    <a:pt x="311988" y="0"/>
                  </a:moveTo>
                  <a:lnTo>
                    <a:pt x="265886" y="3382"/>
                  </a:lnTo>
                  <a:lnTo>
                    <a:pt x="221883" y="13208"/>
                  </a:lnTo>
                  <a:lnTo>
                    <a:pt x="180464" y="28995"/>
                  </a:lnTo>
                  <a:lnTo>
                    <a:pt x="142109" y="50261"/>
                  </a:lnTo>
                  <a:lnTo>
                    <a:pt x="107303" y="76522"/>
                  </a:lnTo>
                  <a:lnTo>
                    <a:pt x="76527" y="107298"/>
                  </a:lnTo>
                  <a:lnTo>
                    <a:pt x="50264" y="142104"/>
                  </a:lnTo>
                  <a:lnTo>
                    <a:pt x="28997" y="180458"/>
                  </a:lnTo>
                  <a:lnTo>
                    <a:pt x="13209" y="221879"/>
                  </a:lnTo>
                  <a:lnTo>
                    <a:pt x="3382" y="265883"/>
                  </a:lnTo>
                  <a:lnTo>
                    <a:pt x="0" y="311988"/>
                  </a:lnTo>
                  <a:lnTo>
                    <a:pt x="3382" y="358093"/>
                  </a:lnTo>
                  <a:lnTo>
                    <a:pt x="13209" y="402097"/>
                  </a:lnTo>
                  <a:lnTo>
                    <a:pt x="28997" y="443517"/>
                  </a:lnTo>
                  <a:lnTo>
                    <a:pt x="50264" y="481872"/>
                  </a:lnTo>
                  <a:lnTo>
                    <a:pt x="76527" y="516678"/>
                  </a:lnTo>
                  <a:lnTo>
                    <a:pt x="107303" y="547453"/>
                  </a:lnTo>
                  <a:lnTo>
                    <a:pt x="142109" y="573715"/>
                  </a:lnTo>
                  <a:lnTo>
                    <a:pt x="180464" y="594980"/>
                  </a:lnTo>
                  <a:lnTo>
                    <a:pt x="221883" y="610767"/>
                  </a:lnTo>
                  <a:lnTo>
                    <a:pt x="265886" y="620593"/>
                  </a:lnTo>
                  <a:lnTo>
                    <a:pt x="311988" y="623976"/>
                  </a:lnTo>
                  <a:lnTo>
                    <a:pt x="358093" y="620593"/>
                  </a:lnTo>
                  <a:lnTo>
                    <a:pt x="402097" y="610767"/>
                  </a:lnTo>
                  <a:lnTo>
                    <a:pt x="443517" y="594980"/>
                  </a:lnTo>
                  <a:lnTo>
                    <a:pt x="481872" y="573715"/>
                  </a:lnTo>
                  <a:lnTo>
                    <a:pt x="516678" y="547453"/>
                  </a:lnTo>
                  <a:lnTo>
                    <a:pt x="547453" y="516678"/>
                  </a:lnTo>
                  <a:lnTo>
                    <a:pt x="573715" y="481872"/>
                  </a:lnTo>
                  <a:lnTo>
                    <a:pt x="594980" y="443517"/>
                  </a:lnTo>
                  <a:lnTo>
                    <a:pt x="610767" y="402097"/>
                  </a:lnTo>
                  <a:lnTo>
                    <a:pt x="620593" y="358093"/>
                  </a:lnTo>
                  <a:lnTo>
                    <a:pt x="623976" y="311988"/>
                  </a:lnTo>
                  <a:lnTo>
                    <a:pt x="620593" y="265883"/>
                  </a:lnTo>
                  <a:lnTo>
                    <a:pt x="610767" y="221879"/>
                  </a:lnTo>
                  <a:lnTo>
                    <a:pt x="594980" y="180458"/>
                  </a:lnTo>
                  <a:lnTo>
                    <a:pt x="573715" y="142104"/>
                  </a:lnTo>
                  <a:lnTo>
                    <a:pt x="547453" y="107298"/>
                  </a:lnTo>
                  <a:lnTo>
                    <a:pt x="516678" y="76522"/>
                  </a:lnTo>
                  <a:lnTo>
                    <a:pt x="481872" y="50261"/>
                  </a:lnTo>
                  <a:lnTo>
                    <a:pt x="443517" y="28995"/>
                  </a:lnTo>
                  <a:lnTo>
                    <a:pt x="402097" y="13208"/>
                  </a:lnTo>
                  <a:lnTo>
                    <a:pt x="358093" y="3382"/>
                  </a:lnTo>
                  <a:lnTo>
                    <a:pt x="311988" y="0"/>
                  </a:lnTo>
                  <a:close/>
                </a:path>
              </a:pathLst>
            </a:custGeom>
            <a:solidFill>
              <a:srgbClr val="253064"/>
            </a:solidFill>
          </p:spPr>
          <p:txBody>
            <a:bodyPr wrap="square" lIns="0" tIns="0" rIns="0" bIns="0" rtlCol="0"/>
            <a:lstStyle/>
            <a:p>
              <a:endParaRPr/>
            </a:p>
          </p:txBody>
        </p:sp>
        <p:sp>
          <p:nvSpPr>
            <p:cNvPr id="46" name="object 46"/>
            <p:cNvSpPr/>
            <p:nvPr/>
          </p:nvSpPr>
          <p:spPr>
            <a:xfrm>
              <a:off x="1367548" y="5443855"/>
              <a:ext cx="72186" cy="68656"/>
            </a:xfrm>
            <a:prstGeom prst="rect">
              <a:avLst/>
            </a:prstGeom>
            <a:blipFill>
              <a:blip r:embed="rId8" cstate="print"/>
              <a:stretch>
                <a:fillRect/>
              </a:stretch>
            </a:blipFill>
          </p:spPr>
          <p:txBody>
            <a:bodyPr wrap="square" lIns="0" tIns="0" rIns="0" bIns="0" rtlCol="0"/>
            <a:lstStyle/>
            <a:p>
              <a:endParaRPr/>
            </a:p>
          </p:txBody>
        </p:sp>
        <p:sp>
          <p:nvSpPr>
            <p:cNvPr id="47" name="object 47"/>
            <p:cNvSpPr/>
            <p:nvPr/>
          </p:nvSpPr>
          <p:spPr>
            <a:xfrm>
              <a:off x="1185216" y="5477141"/>
              <a:ext cx="149414" cy="145097"/>
            </a:xfrm>
            <a:prstGeom prst="rect">
              <a:avLst/>
            </a:prstGeom>
            <a:blipFill>
              <a:blip r:embed="rId9" cstate="print"/>
              <a:stretch>
                <a:fillRect/>
              </a:stretch>
            </a:blipFill>
          </p:spPr>
          <p:txBody>
            <a:bodyPr wrap="square" lIns="0" tIns="0" rIns="0" bIns="0" rtlCol="0"/>
            <a:lstStyle/>
            <a:p>
              <a:endParaRPr/>
            </a:p>
          </p:txBody>
        </p:sp>
        <p:sp>
          <p:nvSpPr>
            <p:cNvPr id="48" name="object 48"/>
            <p:cNvSpPr/>
            <p:nvPr/>
          </p:nvSpPr>
          <p:spPr>
            <a:xfrm>
              <a:off x="1155086" y="5669737"/>
              <a:ext cx="72186" cy="68656"/>
            </a:xfrm>
            <a:prstGeom prst="rect">
              <a:avLst/>
            </a:prstGeom>
            <a:blipFill>
              <a:blip r:embed="rId10" cstate="print"/>
              <a:stretch>
                <a:fillRect/>
              </a:stretch>
            </a:blipFill>
          </p:spPr>
          <p:txBody>
            <a:bodyPr wrap="square" lIns="0" tIns="0" rIns="0" bIns="0" rtlCol="0"/>
            <a:lstStyle/>
            <a:p>
              <a:endParaRPr/>
            </a:p>
          </p:txBody>
        </p:sp>
        <p:sp>
          <p:nvSpPr>
            <p:cNvPr id="49" name="object 49"/>
            <p:cNvSpPr/>
            <p:nvPr/>
          </p:nvSpPr>
          <p:spPr>
            <a:xfrm>
              <a:off x="1197629" y="5771286"/>
              <a:ext cx="142919" cy="140182"/>
            </a:xfrm>
            <a:prstGeom prst="rect">
              <a:avLst/>
            </a:prstGeom>
            <a:blipFill>
              <a:blip r:embed="rId11" cstate="print"/>
              <a:stretch>
                <a:fillRect/>
              </a:stretch>
            </a:blipFill>
          </p:spPr>
          <p:txBody>
            <a:bodyPr wrap="square" lIns="0" tIns="0" rIns="0" bIns="0" rtlCol="0"/>
            <a:lstStyle/>
            <a:p>
              <a:endParaRPr/>
            </a:p>
          </p:txBody>
        </p:sp>
        <p:sp>
          <p:nvSpPr>
            <p:cNvPr id="50" name="object 50"/>
            <p:cNvSpPr/>
            <p:nvPr/>
          </p:nvSpPr>
          <p:spPr>
            <a:xfrm>
              <a:off x="1380972" y="5882195"/>
              <a:ext cx="72186" cy="68656"/>
            </a:xfrm>
            <a:prstGeom prst="rect">
              <a:avLst/>
            </a:prstGeom>
            <a:blipFill>
              <a:blip r:embed="rId8" cstate="print"/>
              <a:stretch>
                <a:fillRect/>
              </a:stretch>
            </a:blipFill>
          </p:spPr>
          <p:txBody>
            <a:bodyPr wrap="square" lIns="0" tIns="0" rIns="0" bIns="0" rtlCol="0"/>
            <a:lstStyle/>
            <a:p>
              <a:endParaRPr/>
            </a:p>
          </p:txBody>
        </p:sp>
        <p:sp>
          <p:nvSpPr>
            <p:cNvPr id="51" name="object 51"/>
            <p:cNvSpPr/>
            <p:nvPr/>
          </p:nvSpPr>
          <p:spPr>
            <a:xfrm>
              <a:off x="1491767" y="5759666"/>
              <a:ext cx="138010" cy="145097"/>
            </a:xfrm>
            <a:prstGeom prst="rect">
              <a:avLst/>
            </a:prstGeom>
            <a:blipFill>
              <a:blip r:embed="rId12" cstate="print"/>
              <a:stretch>
                <a:fillRect/>
              </a:stretch>
            </a:blipFill>
          </p:spPr>
          <p:txBody>
            <a:bodyPr wrap="square" lIns="0" tIns="0" rIns="0" bIns="0" rtlCol="0"/>
            <a:lstStyle/>
            <a:p>
              <a:endParaRPr/>
            </a:p>
          </p:txBody>
        </p:sp>
        <p:sp>
          <p:nvSpPr>
            <p:cNvPr id="52" name="object 52"/>
            <p:cNvSpPr/>
            <p:nvPr/>
          </p:nvSpPr>
          <p:spPr>
            <a:xfrm>
              <a:off x="1593430" y="5656313"/>
              <a:ext cx="72186" cy="68656"/>
            </a:xfrm>
            <a:prstGeom prst="rect">
              <a:avLst/>
            </a:prstGeom>
            <a:blipFill>
              <a:blip r:embed="rId13" cstate="print"/>
              <a:stretch>
                <a:fillRect/>
              </a:stretch>
            </a:blipFill>
          </p:spPr>
          <p:txBody>
            <a:bodyPr wrap="square" lIns="0" tIns="0" rIns="0" bIns="0" rtlCol="0"/>
            <a:lstStyle/>
            <a:p>
              <a:endParaRPr/>
            </a:p>
          </p:txBody>
        </p:sp>
        <p:sp>
          <p:nvSpPr>
            <p:cNvPr id="53" name="object 53"/>
            <p:cNvSpPr/>
            <p:nvPr/>
          </p:nvSpPr>
          <p:spPr>
            <a:xfrm>
              <a:off x="1474444" y="5470436"/>
              <a:ext cx="154330" cy="140182"/>
            </a:xfrm>
            <a:prstGeom prst="rect">
              <a:avLst/>
            </a:prstGeom>
            <a:blipFill>
              <a:blip r:embed="rId14" cstate="print"/>
              <a:stretch>
                <a:fillRect/>
              </a:stretch>
            </a:blipFill>
          </p:spPr>
          <p:txBody>
            <a:bodyPr wrap="square" lIns="0" tIns="0" rIns="0" bIns="0" rtlCol="0"/>
            <a:lstStyle/>
            <a:p>
              <a:endParaRPr/>
            </a:p>
          </p:txBody>
        </p:sp>
      </p:grpSp>
      <p:sp>
        <p:nvSpPr>
          <p:cNvPr id="54" name="object 54"/>
          <p:cNvSpPr/>
          <p:nvPr/>
        </p:nvSpPr>
        <p:spPr>
          <a:xfrm>
            <a:off x="4937277" y="6593649"/>
            <a:ext cx="156692" cy="156705"/>
          </a:xfrm>
          <a:prstGeom prst="rect">
            <a:avLst/>
          </a:prstGeom>
          <a:blipFill>
            <a:blip r:embed="rId15" cstate="print"/>
            <a:stretch>
              <a:fillRect/>
            </a:stretch>
          </a:blipFill>
        </p:spPr>
        <p:txBody>
          <a:bodyPr wrap="square" lIns="0" tIns="0" rIns="0" bIns="0" rtlCol="0"/>
          <a:lstStyle/>
          <a:p>
            <a:endParaRPr/>
          </a:p>
        </p:txBody>
      </p:sp>
      <p:sp>
        <p:nvSpPr>
          <p:cNvPr id="69" name="object 69"/>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13</a:t>
            </a:fld>
            <a:endParaRPr spc="55" dirty="0"/>
          </a:p>
        </p:txBody>
      </p:sp>
      <p:sp>
        <p:nvSpPr>
          <p:cNvPr id="70" name="object 70"/>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71" name="object 71"/>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72" name="object 72"/>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73" name="object 73"/>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74" name="object 74"/>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a:latin typeface="Arial"/>
              <a:cs typeface="Arial"/>
            </a:endParaRPr>
          </a:p>
        </p:txBody>
      </p:sp>
      <p:sp>
        <p:nvSpPr>
          <p:cNvPr id="76" name="object 76"/>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60"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6" name="TextBox 5">
            <a:extLst>
              <a:ext uri="{FF2B5EF4-FFF2-40B4-BE49-F238E27FC236}">
                <a16:creationId xmlns:a16="http://schemas.microsoft.com/office/drawing/2014/main" id="{3CFB1AC6-F9BF-7D20-CF4D-614573EEF76E}"/>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
        <p:nvSpPr>
          <p:cNvPr id="15" name="object 32">
            <a:extLst>
              <a:ext uri="{FF2B5EF4-FFF2-40B4-BE49-F238E27FC236}">
                <a16:creationId xmlns:a16="http://schemas.microsoft.com/office/drawing/2014/main" id="{9044A28B-5DE1-AF90-1E50-E18687C4353D}"/>
              </a:ext>
            </a:extLst>
          </p:cNvPr>
          <p:cNvSpPr txBox="1"/>
          <p:nvPr/>
        </p:nvSpPr>
        <p:spPr>
          <a:xfrm>
            <a:off x="7517524" y="6886809"/>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
        <p:nvSpPr>
          <p:cNvPr id="55" name="object 32">
            <a:extLst>
              <a:ext uri="{FF2B5EF4-FFF2-40B4-BE49-F238E27FC236}">
                <a16:creationId xmlns:a16="http://schemas.microsoft.com/office/drawing/2014/main" id="{BE209094-1A28-D427-1475-EF7AE18610C6}"/>
              </a:ext>
            </a:extLst>
          </p:cNvPr>
          <p:cNvSpPr txBox="1"/>
          <p:nvPr/>
        </p:nvSpPr>
        <p:spPr>
          <a:xfrm>
            <a:off x="8291338" y="6944230"/>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EUDAMED</a:t>
            </a:r>
            <a:endParaRPr sz="1050" dirty="0">
              <a:latin typeface="Arial"/>
              <a:cs typeface="Aria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sp>
          <p:nvSpPr>
            <p:cNvPr id="3" name="object 3"/>
            <p:cNvSpPr/>
            <p:nvPr/>
          </p:nvSpPr>
          <p:spPr>
            <a:xfrm>
              <a:off x="0" y="0"/>
              <a:ext cx="10692003" cy="75600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1270" y="0"/>
            <a:ext cx="10692130" cy="6870065"/>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4999"/>
            </a:srgbClr>
          </a:solidFill>
        </p:spPr>
        <p:txBody>
          <a:bodyPr wrap="square" lIns="0" tIns="0" rIns="0" bIns="0" rtlCol="0"/>
          <a:lstStyle/>
          <a:p>
            <a:endParaRPr/>
          </a:p>
        </p:txBody>
      </p:sp>
      <p:sp>
        <p:nvSpPr>
          <p:cNvPr id="8" name="object 8"/>
          <p:cNvSpPr txBox="1"/>
          <p:nvPr/>
        </p:nvSpPr>
        <p:spPr>
          <a:xfrm>
            <a:off x="8175142" y="267927"/>
            <a:ext cx="2187575" cy="266065"/>
          </a:xfrm>
          <a:prstGeom prst="rect">
            <a:avLst/>
          </a:prstGeom>
        </p:spPr>
        <p:txBody>
          <a:bodyPr vert="horz" wrap="square" lIns="0" tIns="15875" rIns="0" bIns="0" rtlCol="0">
            <a:spAutoFit/>
          </a:bodyPr>
          <a:lstStyle/>
          <a:p>
            <a:pPr marL="12700">
              <a:lnSpc>
                <a:spcPct val="100000"/>
              </a:lnSpc>
              <a:spcBef>
                <a:spcPts val="125"/>
              </a:spcBef>
            </a:pPr>
            <a:r>
              <a:rPr sz="1550" spc="10" dirty="0">
                <a:solidFill>
                  <a:srgbClr val="022074"/>
                </a:solidFill>
                <a:latin typeface="Arial"/>
                <a:cs typeface="Arial"/>
              </a:rPr>
              <a:t>Supply chain</a:t>
            </a:r>
            <a:r>
              <a:rPr sz="1550" spc="-25" dirty="0">
                <a:solidFill>
                  <a:srgbClr val="022074"/>
                </a:solidFill>
                <a:latin typeface="Arial"/>
                <a:cs typeface="Arial"/>
              </a:rPr>
              <a:t> </a:t>
            </a:r>
            <a:r>
              <a:rPr sz="1550" spc="5" dirty="0">
                <a:solidFill>
                  <a:srgbClr val="022074"/>
                </a:solidFill>
                <a:latin typeface="Arial"/>
                <a:cs typeface="Arial"/>
              </a:rPr>
              <a:t>obligations</a:t>
            </a:r>
            <a:endParaRPr sz="1550">
              <a:latin typeface="Arial"/>
              <a:cs typeface="Arial"/>
            </a:endParaRPr>
          </a:p>
        </p:txBody>
      </p:sp>
      <p:grpSp>
        <p:nvGrpSpPr>
          <p:cNvPr id="9" name="object 9"/>
          <p:cNvGrpSpPr/>
          <p:nvPr/>
        </p:nvGrpSpPr>
        <p:grpSpPr>
          <a:xfrm>
            <a:off x="953820" y="2866694"/>
            <a:ext cx="1774825" cy="1774825"/>
            <a:chOff x="953820" y="2866694"/>
            <a:chExt cx="1774825" cy="1774825"/>
          </a:xfrm>
        </p:grpSpPr>
        <p:sp>
          <p:nvSpPr>
            <p:cNvPr id="10" name="object 10"/>
            <p:cNvSpPr/>
            <p:nvPr/>
          </p:nvSpPr>
          <p:spPr>
            <a:xfrm>
              <a:off x="953820" y="2866694"/>
              <a:ext cx="1774825" cy="1774825"/>
            </a:xfrm>
            <a:custGeom>
              <a:avLst/>
              <a:gdLst/>
              <a:ahLst/>
              <a:cxnLst/>
              <a:rect l="l" t="t" r="r" b="b"/>
              <a:pathLst>
                <a:path w="1774825" h="1774825">
                  <a:moveTo>
                    <a:pt x="887310" y="0"/>
                  </a:moveTo>
                  <a:lnTo>
                    <a:pt x="838626" y="1312"/>
                  </a:lnTo>
                  <a:lnTo>
                    <a:pt x="790627" y="5206"/>
                  </a:lnTo>
                  <a:lnTo>
                    <a:pt x="743382" y="11613"/>
                  </a:lnTo>
                  <a:lnTo>
                    <a:pt x="696959" y="20465"/>
                  </a:lnTo>
                  <a:lnTo>
                    <a:pt x="651426" y="31696"/>
                  </a:lnTo>
                  <a:lnTo>
                    <a:pt x="606849" y="45236"/>
                  </a:lnTo>
                  <a:lnTo>
                    <a:pt x="563297" y="61019"/>
                  </a:lnTo>
                  <a:lnTo>
                    <a:pt x="520837" y="78976"/>
                  </a:lnTo>
                  <a:lnTo>
                    <a:pt x="479537" y="99041"/>
                  </a:lnTo>
                  <a:lnTo>
                    <a:pt x="439465" y="121145"/>
                  </a:lnTo>
                  <a:lnTo>
                    <a:pt x="400688" y="145221"/>
                  </a:lnTo>
                  <a:lnTo>
                    <a:pt x="363273" y="171201"/>
                  </a:lnTo>
                  <a:lnTo>
                    <a:pt x="327290" y="199017"/>
                  </a:lnTo>
                  <a:lnTo>
                    <a:pt x="292804" y="228603"/>
                  </a:lnTo>
                  <a:lnTo>
                    <a:pt x="259884" y="259889"/>
                  </a:lnTo>
                  <a:lnTo>
                    <a:pt x="228598" y="292809"/>
                  </a:lnTo>
                  <a:lnTo>
                    <a:pt x="199013" y="327295"/>
                  </a:lnTo>
                  <a:lnTo>
                    <a:pt x="171197" y="363279"/>
                  </a:lnTo>
                  <a:lnTo>
                    <a:pt x="145217" y="400693"/>
                  </a:lnTo>
                  <a:lnTo>
                    <a:pt x="121142" y="439470"/>
                  </a:lnTo>
                  <a:lnTo>
                    <a:pt x="99038" y="479543"/>
                  </a:lnTo>
                  <a:lnTo>
                    <a:pt x="78974" y="520842"/>
                  </a:lnTo>
                  <a:lnTo>
                    <a:pt x="61017" y="563302"/>
                  </a:lnTo>
                  <a:lnTo>
                    <a:pt x="45235" y="606854"/>
                  </a:lnTo>
                  <a:lnTo>
                    <a:pt x="31695" y="651430"/>
                  </a:lnTo>
                  <a:lnTo>
                    <a:pt x="20465" y="696963"/>
                  </a:lnTo>
                  <a:lnTo>
                    <a:pt x="11613" y="743385"/>
                  </a:lnTo>
                  <a:lnTo>
                    <a:pt x="5206" y="790629"/>
                  </a:lnTo>
                  <a:lnTo>
                    <a:pt x="1312" y="838627"/>
                  </a:lnTo>
                  <a:lnTo>
                    <a:pt x="0" y="887310"/>
                  </a:lnTo>
                  <a:lnTo>
                    <a:pt x="1312" y="935995"/>
                  </a:lnTo>
                  <a:lnTo>
                    <a:pt x="5206" y="983994"/>
                  </a:lnTo>
                  <a:lnTo>
                    <a:pt x="11613" y="1031239"/>
                  </a:lnTo>
                  <a:lnTo>
                    <a:pt x="20465" y="1077662"/>
                  </a:lnTo>
                  <a:lnTo>
                    <a:pt x="31695" y="1123196"/>
                  </a:lnTo>
                  <a:lnTo>
                    <a:pt x="45235" y="1167773"/>
                  </a:lnTo>
                  <a:lnTo>
                    <a:pt x="61017" y="1211326"/>
                  </a:lnTo>
                  <a:lnTo>
                    <a:pt x="78974" y="1253786"/>
                  </a:lnTo>
                  <a:lnTo>
                    <a:pt x="99038" y="1295087"/>
                  </a:lnTo>
                  <a:lnTo>
                    <a:pt x="121142" y="1335159"/>
                  </a:lnTo>
                  <a:lnTo>
                    <a:pt x="145217" y="1373937"/>
                  </a:lnTo>
                  <a:lnTo>
                    <a:pt x="171197" y="1411352"/>
                  </a:lnTo>
                  <a:lnTo>
                    <a:pt x="199013" y="1447336"/>
                  </a:lnTo>
                  <a:lnTo>
                    <a:pt x="228598" y="1481822"/>
                  </a:lnTo>
                  <a:lnTo>
                    <a:pt x="259884" y="1514743"/>
                  </a:lnTo>
                  <a:lnTo>
                    <a:pt x="292804" y="1546030"/>
                  </a:lnTo>
                  <a:lnTo>
                    <a:pt x="327290" y="1575615"/>
                  </a:lnTo>
                  <a:lnTo>
                    <a:pt x="363273" y="1603432"/>
                  </a:lnTo>
                  <a:lnTo>
                    <a:pt x="400688" y="1629412"/>
                  </a:lnTo>
                  <a:lnTo>
                    <a:pt x="439465" y="1653488"/>
                  </a:lnTo>
                  <a:lnTo>
                    <a:pt x="479537" y="1675592"/>
                  </a:lnTo>
                  <a:lnTo>
                    <a:pt x="520837" y="1695657"/>
                  </a:lnTo>
                  <a:lnTo>
                    <a:pt x="563297" y="1713615"/>
                  </a:lnTo>
                  <a:lnTo>
                    <a:pt x="606849" y="1729398"/>
                  </a:lnTo>
                  <a:lnTo>
                    <a:pt x="651426" y="1742938"/>
                  </a:lnTo>
                  <a:lnTo>
                    <a:pt x="696959" y="1754168"/>
                  </a:lnTo>
                  <a:lnTo>
                    <a:pt x="743382" y="1763020"/>
                  </a:lnTo>
                  <a:lnTo>
                    <a:pt x="790627" y="1769427"/>
                  </a:lnTo>
                  <a:lnTo>
                    <a:pt x="838626" y="1773321"/>
                  </a:lnTo>
                  <a:lnTo>
                    <a:pt x="887310" y="1774634"/>
                  </a:lnTo>
                  <a:lnTo>
                    <a:pt x="935995" y="1773321"/>
                  </a:lnTo>
                  <a:lnTo>
                    <a:pt x="983994" y="1769427"/>
                  </a:lnTo>
                  <a:lnTo>
                    <a:pt x="1031239" y="1763020"/>
                  </a:lnTo>
                  <a:lnTo>
                    <a:pt x="1077662" y="1754168"/>
                  </a:lnTo>
                  <a:lnTo>
                    <a:pt x="1123196" y="1742938"/>
                  </a:lnTo>
                  <a:lnTo>
                    <a:pt x="1167773" y="1729398"/>
                  </a:lnTo>
                  <a:lnTo>
                    <a:pt x="1211326" y="1713615"/>
                  </a:lnTo>
                  <a:lnTo>
                    <a:pt x="1253786" y="1695657"/>
                  </a:lnTo>
                  <a:lnTo>
                    <a:pt x="1295087" y="1675592"/>
                  </a:lnTo>
                  <a:lnTo>
                    <a:pt x="1335159" y="1653488"/>
                  </a:lnTo>
                  <a:lnTo>
                    <a:pt x="1373937" y="1629412"/>
                  </a:lnTo>
                  <a:lnTo>
                    <a:pt x="1411352" y="1603432"/>
                  </a:lnTo>
                  <a:lnTo>
                    <a:pt x="1447336" y="1575615"/>
                  </a:lnTo>
                  <a:lnTo>
                    <a:pt x="1481822" y="1546030"/>
                  </a:lnTo>
                  <a:lnTo>
                    <a:pt x="1514743" y="1514743"/>
                  </a:lnTo>
                  <a:lnTo>
                    <a:pt x="1546030" y="1481822"/>
                  </a:lnTo>
                  <a:lnTo>
                    <a:pt x="1575615" y="1447336"/>
                  </a:lnTo>
                  <a:lnTo>
                    <a:pt x="1603432" y="1411352"/>
                  </a:lnTo>
                  <a:lnTo>
                    <a:pt x="1629412" y="1373937"/>
                  </a:lnTo>
                  <a:lnTo>
                    <a:pt x="1653488" y="1335159"/>
                  </a:lnTo>
                  <a:lnTo>
                    <a:pt x="1675592" y="1295087"/>
                  </a:lnTo>
                  <a:lnTo>
                    <a:pt x="1695657" y="1253786"/>
                  </a:lnTo>
                  <a:lnTo>
                    <a:pt x="1713615" y="1211326"/>
                  </a:lnTo>
                  <a:lnTo>
                    <a:pt x="1729398" y="1167773"/>
                  </a:lnTo>
                  <a:lnTo>
                    <a:pt x="1742938" y="1123196"/>
                  </a:lnTo>
                  <a:lnTo>
                    <a:pt x="1754168" y="1077662"/>
                  </a:lnTo>
                  <a:lnTo>
                    <a:pt x="1763020" y="1031239"/>
                  </a:lnTo>
                  <a:lnTo>
                    <a:pt x="1769427" y="983994"/>
                  </a:lnTo>
                  <a:lnTo>
                    <a:pt x="1773321" y="935995"/>
                  </a:lnTo>
                  <a:lnTo>
                    <a:pt x="1774634" y="887310"/>
                  </a:lnTo>
                  <a:lnTo>
                    <a:pt x="1773321" y="838627"/>
                  </a:lnTo>
                  <a:lnTo>
                    <a:pt x="1769427" y="790629"/>
                  </a:lnTo>
                  <a:lnTo>
                    <a:pt x="1763020" y="743385"/>
                  </a:lnTo>
                  <a:lnTo>
                    <a:pt x="1754168" y="696963"/>
                  </a:lnTo>
                  <a:lnTo>
                    <a:pt x="1742938" y="651430"/>
                  </a:lnTo>
                  <a:lnTo>
                    <a:pt x="1729398" y="606854"/>
                  </a:lnTo>
                  <a:lnTo>
                    <a:pt x="1713615" y="563302"/>
                  </a:lnTo>
                  <a:lnTo>
                    <a:pt x="1695657" y="520842"/>
                  </a:lnTo>
                  <a:lnTo>
                    <a:pt x="1675592" y="479543"/>
                  </a:lnTo>
                  <a:lnTo>
                    <a:pt x="1653488" y="439470"/>
                  </a:lnTo>
                  <a:lnTo>
                    <a:pt x="1629412" y="400693"/>
                  </a:lnTo>
                  <a:lnTo>
                    <a:pt x="1603432" y="363279"/>
                  </a:lnTo>
                  <a:lnTo>
                    <a:pt x="1575615" y="327295"/>
                  </a:lnTo>
                  <a:lnTo>
                    <a:pt x="1546030" y="292809"/>
                  </a:lnTo>
                  <a:lnTo>
                    <a:pt x="1514743" y="259889"/>
                  </a:lnTo>
                  <a:lnTo>
                    <a:pt x="1481822" y="228603"/>
                  </a:lnTo>
                  <a:lnTo>
                    <a:pt x="1447336" y="199017"/>
                  </a:lnTo>
                  <a:lnTo>
                    <a:pt x="1411352" y="171201"/>
                  </a:lnTo>
                  <a:lnTo>
                    <a:pt x="1373937" y="145221"/>
                  </a:lnTo>
                  <a:lnTo>
                    <a:pt x="1335159" y="121145"/>
                  </a:lnTo>
                  <a:lnTo>
                    <a:pt x="1295087" y="99041"/>
                  </a:lnTo>
                  <a:lnTo>
                    <a:pt x="1253786" y="78976"/>
                  </a:lnTo>
                  <a:lnTo>
                    <a:pt x="1211326" y="61019"/>
                  </a:lnTo>
                  <a:lnTo>
                    <a:pt x="1167773" y="45236"/>
                  </a:lnTo>
                  <a:lnTo>
                    <a:pt x="1123196" y="31696"/>
                  </a:lnTo>
                  <a:lnTo>
                    <a:pt x="1077662" y="20465"/>
                  </a:lnTo>
                  <a:lnTo>
                    <a:pt x="1031239" y="11613"/>
                  </a:lnTo>
                  <a:lnTo>
                    <a:pt x="983994" y="5206"/>
                  </a:lnTo>
                  <a:lnTo>
                    <a:pt x="935995" y="1312"/>
                  </a:lnTo>
                  <a:lnTo>
                    <a:pt x="887310" y="0"/>
                  </a:lnTo>
                  <a:close/>
                </a:path>
              </a:pathLst>
            </a:custGeom>
            <a:solidFill>
              <a:srgbClr val="253064"/>
            </a:solidFill>
          </p:spPr>
          <p:txBody>
            <a:bodyPr wrap="square" lIns="0" tIns="0" rIns="0" bIns="0" rtlCol="0"/>
            <a:lstStyle/>
            <a:p>
              <a:endParaRPr/>
            </a:p>
          </p:txBody>
        </p:sp>
        <p:sp>
          <p:nvSpPr>
            <p:cNvPr id="11" name="object 11"/>
            <p:cNvSpPr/>
            <p:nvPr/>
          </p:nvSpPr>
          <p:spPr>
            <a:xfrm>
              <a:off x="1374952" y="3206254"/>
              <a:ext cx="929005" cy="1012190"/>
            </a:xfrm>
            <a:custGeom>
              <a:avLst/>
              <a:gdLst/>
              <a:ahLst/>
              <a:cxnLst/>
              <a:rect l="l" t="t" r="r" b="b"/>
              <a:pathLst>
                <a:path w="929005" h="1012189">
                  <a:moveTo>
                    <a:pt x="928712" y="0"/>
                  </a:moveTo>
                  <a:lnTo>
                    <a:pt x="705116" y="0"/>
                  </a:lnTo>
                  <a:lnTo>
                    <a:pt x="705142" y="547751"/>
                  </a:lnTo>
                  <a:lnTo>
                    <a:pt x="582358" y="343230"/>
                  </a:lnTo>
                  <a:lnTo>
                    <a:pt x="470293" y="545503"/>
                  </a:lnTo>
                  <a:lnTo>
                    <a:pt x="348792" y="343230"/>
                  </a:lnTo>
                  <a:lnTo>
                    <a:pt x="235432" y="547751"/>
                  </a:lnTo>
                  <a:lnTo>
                    <a:pt x="112636" y="343230"/>
                  </a:lnTo>
                  <a:lnTo>
                    <a:pt x="0" y="545147"/>
                  </a:lnTo>
                  <a:lnTo>
                    <a:pt x="1854" y="1012101"/>
                  </a:lnTo>
                  <a:lnTo>
                    <a:pt x="928712" y="1012101"/>
                  </a:lnTo>
                  <a:lnTo>
                    <a:pt x="928712" y="0"/>
                  </a:lnTo>
                  <a:close/>
                </a:path>
              </a:pathLst>
            </a:custGeom>
            <a:solidFill>
              <a:srgbClr val="FFFFFF"/>
            </a:solidFill>
          </p:spPr>
          <p:txBody>
            <a:bodyPr wrap="square" lIns="0" tIns="0" rIns="0" bIns="0" rtlCol="0"/>
            <a:lstStyle/>
            <a:p>
              <a:endParaRPr/>
            </a:p>
          </p:txBody>
        </p:sp>
      </p:grpSp>
      <p:grpSp>
        <p:nvGrpSpPr>
          <p:cNvPr id="12" name="object 12"/>
          <p:cNvGrpSpPr/>
          <p:nvPr/>
        </p:nvGrpSpPr>
        <p:grpSpPr>
          <a:xfrm>
            <a:off x="3239173" y="2840189"/>
            <a:ext cx="1774825" cy="1774825"/>
            <a:chOff x="3239173" y="2840189"/>
            <a:chExt cx="1774825" cy="1774825"/>
          </a:xfrm>
        </p:grpSpPr>
        <p:sp>
          <p:nvSpPr>
            <p:cNvPr id="13" name="object 13"/>
            <p:cNvSpPr/>
            <p:nvPr/>
          </p:nvSpPr>
          <p:spPr>
            <a:xfrm>
              <a:off x="3239173" y="2840189"/>
              <a:ext cx="1774825" cy="1774825"/>
            </a:xfrm>
            <a:custGeom>
              <a:avLst/>
              <a:gdLst/>
              <a:ahLst/>
              <a:cxnLst/>
              <a:rect l="l" t="t" r="r" b="b"/>
              <a:pathLst>
                <a:path w="1774825" h="1774825">
                  <a:moveTo>
                    <a:pt x="887323" y="0"/>
                  </a:moveTo>
                  <a:lnTo>
                    <a:pt x="838638" y="1312"/>
                  </a:lnTo>
                  <a:lnTo>
                    <a:pt x="790639" y="5206"/>
                  </a:lnTo>
                  <a:lnTo>
                    <a:pt x="743395" y="11613"/>
                  </a:lnTo>
                  <a:lnTo>
                    <a:pt x="696971" y="20465"/>
                  </a:lnTo>
                  <a:lnTo>
                    <a:pt x="651437" y="31696"/>
                  </a:lnTo>
                  <a:lnTo>
                    <a:pt x="606860" y="45236"/>
                  </a:lnTo>
                  <a:lnTo>
                    <a:pt x="563308" y="61019"/>
                  </a:lnTo>
                  <a:lnTo>
                    <a:pt x="520847" y="78976"/>
                  </a:lnTo>
                  <a:lnTo>
                    <a:pt x="479547" y="99041"/>
                  </a:lnTo>
                  <a:lnTo>
                    <a:pt x="439474" y="121145"/>
                  </a:lnTo>
                  <a:lnTo>
                    <a:pt x="400696" y="145221"/>
                  </a:lnTo>
                  <a:lnTo>
                    <a:pt x="363281" y="171201"/>
                  </a:lnTo>
                  <a:lnTo>
                    <a:pt x="327297" y="199017"/>
                  </a:lnTo>
                  <a:lnTo>
                    <a:pt x="292811" y="228603"/>
                  </a:lnTo>
                  <a:lnTo>
                    <a:pt x="259891" y="259889"/>
                  </a:lnTo>
                  <a:lnTo>
                    <a:pt x="228604" y="292809"/>
                  </a:lnTo>
                  <a:lnTo>
                    <a:pt x="199018" y="327295"/>
                  </a:lnTo>
                  <a:lnTo>
                    <a:pt x="171202" y="363279"/>
                  </a:lnTo>
                  <a:lnTo>
                    <a:pt x="145221" y="400693"/>
                  </a:lnTo>
                  <a:lnTo>
                    <a:pt x="121145" y="439470"/>
                  </a:lnTo>
                  <a:lnTo>
                    <a:pt x="99041" y="479543"/>
                  </a:lnTo>
                  <a:lnTo>
                    <a:pt x="78976" y="520842"/>
                  </a:lnTo>
                  <a:lnTo>
                    <a:pt x="61019" y="563302"/>
                  </a:lnTo>
                  <a:lnTo>
                    <a:pt x="45236" y="606854"/>
                  </a:lnTo>
                  <a:lnTo>
                    <a:pt x="31696" y="651430"/>
                  </a:lnTo>
                  <a:lnTo>
                    <a:pt x="20465" y="696963"/>
                  </a:lnTo>
                  <a:lnTo>
                    <a:pt x="11613" y="743385"/>
                  </a:lnTo>
                  <a:lnTo>
                    <a:pt x="5206" y="790629"/>
                  </a:lnTo>
                  <a:lnTo>
                    <a:pt x="1312" y="838627"/>
                  </a:lnTo>
                  <a:lnTo>
                    <a:pt x="0" y="887310"/>
                  </a:lnTo>
                  <a:lnTo>
                    <a:pt x="1312" y="935995"/>
                  </a:lnTo>
                  <a:lnTo>
                    <a:pt x="5206" y="983994"/>
                  </a:lnTo>
                  <a:lnTo>
                    <a:pt x="11613" y="1031239"/>
                  </a:lnTo>
                  <a:lnTo>
                    <a:pt x="20465" y="1077662"/>
                  </a:lnTo>
                  <a:lnTo>
                    <a:pt x="31696" y="1123196"/>
                  </a:lnTo>
                  <a:lnTo>
                    <a:pt x="45236" y="1167773"/>
                  </a:lnTo>
                  <a:lnTo>
                    <a:pt x="61019" y="1211326"/>
                  </a:lnTo>
                  <a:lnTo>
                    <a:pt x="78976" y="1253786"/>
                  </a:lnTo>
                  <a:lnTo>
                    <a:pt x="99041" y="1295087"/>
                  </a:lnTo>
                  <a:lnTo>
                    <a:pt x="121145" y="1335159"/>
                  </a:lnTo>
                  <a:lnTo>
                    <a:pt x="145221" y="1373937"/>
                  </a:lnTo>
                  <a:lnTo>
                    <a:pt x="171202" y="1411352"/>
                  </a:lnTo>
                  <a:lnTo>
                    <a:pt x="199018" y="1447336"/>
                  </a:lnTo>
                  <a:lnTo>
                    <a:pt x="228604" y="1481822"/>
                  </a:lnTo>
                  <a:lnTo>
                    <a:pt x="259891" y="1514743"/>
                  </a:lnTo>
                  <a:lnTo>
                    <a:pt x="292811" y="1546030"/>
                  </a:lnTo>
                  <a:lnTo>
                    <a:pt x="327297" y="1575615"/>
                  </a:lnTo>
                  <a:lnTo>
                    <a:pt x="363281" y="1603432"/>
                  </a:lnTo>
                  <a:lnTo>
                    <a:pt x="400696" y="1629412"/>
                  </a:lnTo>
                  <a:lnTo>
                    <a:pt x="439474" y="1653488"/>
                  </a:lnTo>
                  <a:lnTo>
                    <a:pt x="479547" y="1675592"/>
                  </a:lnTo>
                  <a:lnTo>
                    <a:pt x="520847" y="1695657"/>
                  </a:lnTo>
                  <a:lnTo>
                    <a:pt x="563308" y="1713615"/>
                  </a:lnTo>
                  <a:lnTo>
                    <a:pt x="606860" y="1729398"/>
                  </a:lnTo>
                  <a:lnTo>
                    <a:pt x="651437" y="1742938"/>
                  </a:lnTo>
                  <a:lnTo>
                    <a:pt x="696971" y="1754168"/>
                  </a:lnTo>
                  <a:lnTo>
                    <a:pt x="743395" y="1763020"/>
                  </a:lnTo>
                  <a:lnTo>
                    <a:pt x="790639" y="1769427"/>
                  </a:lnTo>
                  <a:lnTo>
                    <a:pt x="838638" y="1773321"/>
                  </a:lnTo>
                  <a:lnTo>
                    <a:pt x="887323" y="1774634"/>
                  </a:lnTo>
                  <a:lnTo>
                    <a:pt x="936008" y="1773321"/>
                  </a:lnTo>
                  <a:lnTo>
                    <a:pt x="984007" y="1769427"/>
                  </a:lnTo>
                  <a:lnTo>
                    <a:pt x="1031251" y="1763020"/>
                  </a:lnTo>
                  <a:lnTo>
                    <a:pt x="1077674" y="1754168"/>
                  </a:lnTo>
                  <a:lnTo>
                    <a:pt x="1123208" y="1742938"/>
                  </a:lnTo>
                  <a:lnTo>
                    <a:pt x="1167785" y="1729398"/>
                  </a:lnTo>
                  <a:lnTo>
                    <a:pt x="1211337" y="1713615"/>
                  </a:lnTo>
                  <a:lnTo>
                    <a:pt x="1253797" y="1695657"/>
                  </a:lnTo>
                  <a:lnTo>
                    <a:pt x="1295096" y="1675592"/>
                  </a:lnTo>
                  <a:lnTo>
                    <a:pt x="1335169" y="1653488"/>
                  </a:lnTo>
                  <a:lnTo>
                    <a:pt x="1373946" y="1629412"/>
                  </a:lnTo>
                  <a:lnTo>
                    <a:pt x="1411360" y="1603432"/>
                  </a:lnTo>
                  <a:lnTo>
                    <a:pt x="1447344" y="1575615"/>
                  </a:lnTo>
                  <a:lnTo>
                    <a:pt x="1481829" y="1546030"/>
                  </a:lnTo>
                  <a:lnTo>
                    <a:pt x="1514749" y="1514743"/>
                  </a:lnTo>
                  <a:lnTo>
                    <a:pt x="1546035" y="1481822"/>
                  </a:lnTo>
                  <a:lnTo>
                    <a:pt x="1575620" y="1447336"/>
                  </a:lnTo>
                  <a:lnTo>
                    <a:pt x="1603436" y="1411352"/>
                  </a:lnTo>
                  <a:lnTo>
                    <a:pt x="1629416" y="1373937"/>
                  </a:lnTo>
                  <a:lnTo>
                    <a:pt x="1653492" y="1335159"/>
                  </a:lnTo>
                  <a:lnTo>
                    <a:pt x="1675595" y="1295087"/>
                  </a:lnTo>
                  <a:lnTo>
                    <a:pt x="1695659" y="1253786"/>
                  </a:lnTo>
                  <a:lnTo>
                    <a:pt x="1713617" y="1211326"/>
                  </a:lnTo>
                  <a:lnTo>
                    <a:pt x="1729399" y="1167773"/>
                  </a:lnTo>
                  <a:lnTo>
                    <a:pt x="1742939" y="1123196"/>
                  </a:lnTo>
                  <a:lnTo>
                    <a:pt x="1754169" y="1077662"/>
                  </a:lnTo>
                  <a:lnTo>
                    <a:pt x="1763021" y="1031239"/>
                  </a:lnTo>
                  <a:lnTo>
                    <a:pt x="1769427" y="983994"/>
                  </a:lnTo>
                  <a:lnTo>
                    <a:pt x="1773321" y="935995"/>
                  </a:lnTo>
                  <a:lnTo>
                    <a:pt x="1774634" y="887310"/>
                  </a:lnTo>
                  <a:lnTo>
                    <a:pt x="1773321" y="838627"/>
                  </a:lnTo>
                  <a:lnTo>
                    <a:pt x="1769427" y="790629"/>
                  </a:lnTo>
                  <a:lnTo>
                    <a:pt x="1763021" y="743385"/>
                  </a:lnTo>
                  <a:lnTo>
                    <a:pt x="1754169" y="696963"/>
                  </a:lnTo>
                  <a:lnTo>
                    <a:pt x="1742939" y="651430"/>
                  </a:lnTo>
                  <a:lnTo>
                    <a:pt x="1729399" y="606854"/>
                  </a:lnTo>
                  <a:lnTo>
                    <a:pt x="1713617" y="563302"/>
                  </a:lnTo>
                  <a:lnTo>
                    <a:pt x="1695659" y="520842"/>
                  </a:lnTo>
                  <a:lnTo>
                    <a:pt x="1675595" y="479543"/>
                  </a:lnTo>
                  <a:lnTo>
                    <a:pt x="1653492" y="439470"/>
                  </a:lnTo>
                  <a:lnTo>
                    <a:pt x="1629416" y="400693"/>
                  </a:lnTo>
                  <a:lnTo>
                    <a:pt x="1603436" y="363279"/>
                  </a:lnTo>
                  <a:lnTo>
                    <a:pt x="1575620" y="327295"/>
                  </a:lnTo>
                  <a:lnTo>
                    <a:pt x="1546035" y="292809"/>
                  </a:lnTo>
                  <a:lnTo>
                    <a:pt x="1514749" y="259889"/>
                  </a:lnTo>
                  <a:lnTo>
                    <a:pt x="1481829" y="228603"/>
                  </a:lnTo>
                  <a:lnTo>
                    <a:pt x="1447344" y="199017"/>
                  </a:lnTo>
                  <a:lnTo>
                    <a:pt x="1411360" y="171201"/>
                  </a:lnTo>
                  <a:lnTo>
                    <a:pt x="1373946" y="145221"/>
                  </a:lnTo>
                  <a:lnTo>
                    <a:pt x="1335169" y="121145"/>
                  </a:lnTo>
                  <a:lnTo>
                    <a:pt x="1295096" y="99041"/>
                  </a:lnTo>
                  <a:lnTo>
                    <a:pt x="1253797" y="78976"/>
                  </a:lnTo>
                  <a:lnTo>
                    <a:pt x="1211337" y="61019"/>
                  </a:lnTo>
                  <a:lnTo>
                    <a:pt x="1167785" y="45236"/>
                  </a:lnTo>
                  <a:lnTo>
                    <a:pt x="1123208" y="31696"/>
                  </a:lnTo>
                  <a:lnTo>
                    <a:pt x="1077674" y="20465"/>
                  </a:lnTo>
                  <a:lnTo>
                    <a:pt x="1031251" y="11613"/>
                  </a:lnTo>
                  <a:lnTo>
                    <a:pt x="984007" y="5206"/>
                  </a:lnTo>
                  <a:lnTo>
                    <a:pt x="936008" y="1312"/>
                  </a:lnTo>
                  <a:lnTo>
                    <a:pt x="887323" y="0"/>
                  </a:lnTo>
                  <a:close/>
                </a:path>
              </a:pathLst>
            </a:custGeom>
            <a:solidFill>
              <a:srgbClr val="253064"/>
            </a:solidFill>
          </p:spPr>
          <p:txBody>
            <a:bodyPr wrap="square" lIns="0" tIns="0" rIns="0" bIns="0" rtlCol="0"/>
            <a:lstStyle/>
            <a:p>
              <a:endParaRPr/>
            </a:p>
          </p:txBody>
        </p:sp>
        <p:sp>
          <p:nvSpPr>
            <p:cNvPr id="14" name="object 14"/>
            <p:cNvSpPr/>
            <p:nvPr/>
          </p:nvSpPr>
          <p:spPr>
            <a:xfrm>
              <a:off x="3573919" y="3122459"/>
              <a:ext cx="1105535" cy="1056005"/>
            </a:xfrm>
            <a:custGeom>
              <a:avLst/>
              <a:gdLst/>
              <a:ahLst/>
              <a:cxnLst/>
              <a:rect l="l" t="t" r="r" b="b"/>
              <a:pathLst>
                <a:path w="1105535" h="1056004">
                  <a:moveTo>
                    <a:pt x="855637" y="303060"/>
                  </a:moveTo>
                  <a:lnTo>
                    <a:pt x="851662" y="253911"/>
                  </a:lnTo>
                  <a:lnTo>
                    <a:pt x="840181" y="207276"/>
                  </a:lnTo>
                  <a:lnTo>
                    <a:pt x="821804" y="163791"/>
                  </a:lnTo>
                  <a:lnTo>
                    <a:pt x="797153" y="124079"/>
                  </a:lnTo>
                  <a:lnTo>
                    <a:pt x="766864" y="88773"/>
                  </a:lnTo>
                  <a:lnTo>
                    <a:pt x="731558" y="58483"/>
                  </a:lnTo>
                  <a:lnTo>
                    <a:pt x="691845" y="33832"/>
                  </a:lnTo>
                  <a:lnTo>
                    <a:pt x="648360" y="15455"/>
                  </a:lnTo>
                  <a:lnTo>
                    <a:pt x="601726" y="3975"/>
                  </a:lnTo>
                  <a:lnTo>
                    <a:pt x="552577" y="0"/>
                  </a:lnTo>
                  <a:lnTo>
                    <a:pt x="503415" y="3975"/>
                  </a:lnTo>
                  <a:lnTo>
                    <a:pt x="456780" y="15455"/>
                  </a:lnTo>
                  <a:lnTo>
                    <a:pt x="413283" y="33832"/>
                  </a:lnTo>
                  <a:lnTo>
                    <a:pt x="373583" y="58483"/>
                  </a:lnTo>
                  <a:lnTo>
                    <a:pt x="338264" y="88773"/>
                  </a:lnTo>
                  <a:lnTo>
                    <a:pt x="307975" y="124079"/>
                  </a:lnTo>
                  <a:lnTo>
                    <a:pt x="283324" y="163791"/>
                  </a:lnTo>
                  <a:lnTo>
                    <a:pt x="264947" y="207276"/>
                  </a:lnTo>
                  <a:lnTo>
                    <a:pt x="253466" y="253911"/>
                  </a:lnTo>
                  <a:lnTo>
                    <a:pt x="249504" y="303060"/>
                  </a:lnTo>
                  <a:lnTo>
                    <a:pt x="253466" y="352221"/>
                  </a:lnTo>
                  <a:lnTo>
                    <a:pt x="264947" y="398856"/>
                  </a:lnTo>
                  <a:lnTo>
                    <a:pt x="283324" y="442353"/>
                  </a:lnTo>
                  <a:lnTo>
                    <a:pt x="307975" y="482053"/>
                  </a:lnTo>
                  <a:lnTo>
                    <a:pt x="338264" y="517372"/>
                  </a:lnTo>
                  <a:lnTo>
                    <a:pt x="373583" y="547662"/>
                  </a:lnTo>
                  <a:lnTo>
                    <a:pt x="413283" y="572312"/>
                  </a:lnTo>
                  <a:lnTo>
                    <a:pt x="456780" y="590689"/>
                  </a:lnTo>
                  <a:lnTo>
                    <a:pt x="503415" y="602170"/>
                  </a:lnTo>
                  <a:lnTo>
                    <a:pt x="552577" y="606132"/>
                  </a:lnTo>
                  <a:lnTo>
                    <a:pt x="601726" y="602170"/>
                  </a:lnTo>
                  <a:lnTo>
                    <a:pt x="648360" y="590689"/>
                  </a:lnTo>
                  <a:lnTo>
                    <a:pt x="691845" y="572312"/>
                  </a:lnTo>
                  <a:lnTo>
                    <a:pt x="731558" y="547662"/>
                  </a:lnTo>
                  <a:lnTo>
                    <a:pt x="766864" y="517372"/>
                  </a:lnTo>
                  <a:lnTo>
                    <a:pt x="797153" y="482053"/>
                  </a:lnTo>
                  <a:lnTo>
                    <a:pt x="821804" y="442353"/>
                  </a:lnTo>
                  <a:lnTo>
                    <a:pt x="840181" y="398856"/>
                  </a:lnTo>
                  <a:lnTo>
                    <a:pt x="851662" y="352221"/>
                  </a:lnTo>
                  <a:lnTo>
                    <a:pt x="855637" y="303060"/>
                  </a:lnTo>
                  <a:close/>
                </a:path>
                <a:path w="1105535" h="1056004">
                  <a:moveTo>
                    <a:pt x="1105154" y="1007275"/>
                  </a:moveTo>
                  <a:lnTo>
                    <a:pt x="1101890" y="958837"/>
                  </a:lnTo>
                  <a:lnTo>
                    <a:pt x="1092390" y="912368"/>
                  </a:lnTo>
                  <a:lnTo>
                    <a:pt x="1077087" y="868299"/>
                  </a:lnTo>
                  <a:lnTo>
                    <a:pt x="1056398" y="827074"/>
                  </a:lnTo>
                  <a:lnTo>
                    <a:pt x="1030744" y="789089"/>
                  </a:lnTo>
                  <a:lnTo>
                    <a:pt x="1000569" y="754799"/>
                  </a:lnTo>
                  <a:lnTo>
                    <a:pt x="966279" y="724623"/>
                  </a:lnTo>
                  <a:lnTo>
                    <a:pt x="928293" y="698969"/>
                  </a:lnTo>
                  <a:lnTo>
                    <a:pt x="887069" y="678281"/>
                  </a:lnTo>
                  <a:lnTo>
                    <a:pt x="843000" y="662978"/>
                  </a:lnTo>
                  <a:lnTo>
                    <a:pt x="796531" y="653478"/>
                  </a:lnTo>
                  <a:lnTo>
                    <a:pt x="748093" y="650214"/>
                  </a:lnTo>
                  <a:lnTo>
                    <a:pt x="357073" y="650214"/>
                  </a:lnTo>
                  <a:lnTo>
                    <a:pt x="308610" y="653478"/>
                  </a:lnTo>
                  <a:lnTo>
                    <a:pt x="262140" y="662978"/>
                  </a:lnTo>
                  <a:lnTo>
                    <a:pt x="218084" y="678281"/>
                  </a:lnTo>
                  <a:lnTo>
                    <a:pt x="176847" y="698969"/>
                  </a:lnTo>
                  <a:lnTo>
                    <a:pt x="138874" y="724623"/>
                  </a:lnTo>
                  <a:lnTo>
                    <a:pt x="104584" y="754799"/>
                  </a:lnTo>
                  <a:lnTo>
                    <a:pt x="74396" y="789089"/>
                  </a:lnTo>
                  <a:lnTo>
                    <a:pt x="48742" y="827074"/>
                  </a:lnTo>
                  <a:lnTo>
                    <a:pt x="28054" y="868299"/>
                  </a:lnTo>
                  <a:lnTo>
                    <a:pt x="12750" y="912368"/>
                  </a:lnTo>
                  <a:lnTo>
                    <a:pt x="3251" y="958837"/>
                  </a:lnTo>
                  <a:lnTo>
                    <a:pt x="0" y="1007275"/>
                  </a:lnTo>
                  <a:lnTo>
                    <a:pt x="0" y="1055776"/>
                  </a:lnTo>
                  <a:lnTo>
                    <a:pt x="1105154" y="1055776"/>
                  </a:lnTo>
                  <a:lnTo>
                    <a:pt x="1105154" y="1007275"/>
                  </a:lnTo>
                  <a:close/>
                </a:path>
              </a:pathLst>
            </a:custGeom>
            <a:solidFill>
              <a:srgbClr val="FFFFFF"/>
            </a:solidFill>
          </p:spPr>
          <p:txBody>
            <a:bodyPr wrap="square" lIns="0" tIns="0" rIns="0" bIns="0" rtlCol="0"/>
            <a:lstStyle/>
            <a:p>
              <a:endParaRPr/>
            </a:p>
          </p:txBody>
        </p:sp>
      </p:grpSp>
      <p:grpSp>
        <p:nvGrpSpPr>
          <p:cNvPr id="15" name="object 15"/>
          <p:cNvGrpSpPr/>
          <p:nvPr/>
        </p:nvGrpSpPr>
        <p:grpSpPr>
          <a:xfrm>
            <a:off x="7809890" y="2840189"/>
            <a:ext cx="1774825" cy="1774825"/>
            <a:chOff x="7809890" y="2840189"/>
            <a:chExt cx="1774825" cy="1774825"/>
          </a:xfrm>
        </p:grpSpPr>
        <p:sp>
          <p:nvSpPr>
            <p:cNvPr id="16" name="object 16"/>
            <p:cNvSpPr/>
            <p:nvPr/>
          </p:nvSpPr>
          <p:spPr>
            <a:xfrm>
              <a:off x="7809890" y="2840189"/>
              <a:ext cx="1774825" cy="1774825"/>
            </a:xfrm>
            <a:custGeom>
              <a:avLst/>
              <a:gdLst/>
              <a:ahLst/>
              <a:cxnLst/>
              <a:rect l="l" t="t" r="r" b="b"/>
              <a:pathLst>
                <a:path w="1774825" h="1774825">
                  <a:moveTo>
                    <a:pt x="887310" y="0"/>
                  </a:moveTo>
                  <a:lnTo>
                    <a:pt x="838626" y="1312"/>
                  </a:lnTo>
                  <a:lnTo>
                    <a:pt x="790627" y="5206"/>
                  </a:lnTo>
                  <a:lnTo>
                    <a:pt x="743382" y="11613"/>
                  </a:lnTo>
                  <a:lnTo>
                    <a:pt x="696959" y="20465"/>
                  </a:lnTo>
                  <a:lnTo>
                    <a:pt x="651426" y="31696"/>
                  </a:lnTo>
                  <a:lnTo>
                    <a:pt x="606849" y="45236"/>
                  </a:lnTo>
                  <a:lnTo>
                    <a:pt x="563297" y="61019"/>
                  </a:lnTo>
                  <a:lnTo>
                    <a:pt x="520837" y="78976"/>
                  </a:lnTo>
                  <a:lnTo>
                    <a:pt x="479537" y="99041"/>
                  </a:lnTo>
                  <a:lnTo>
                    <a:pt x="439465" y="121145"/>
                  </a:lnTo>
                  <a:lnTo>
                    <a:pt x="400688" y="145221"/>
                  </a:lnTo>
                  <a:lnTo>
                    <a:pt x="363273" y="171201"/>
                  </a:lnTo>
                  <a:lnTo>
                    <a:pt x="327290" y="199017"/>
                  </a:lnTo>
                  <a:lnTo>
                    <a:pt x="292804" y="228603"/>
                  </a:lnTo>
                  <a:lnTo>
                    <a:pt x="259884" y="259889"/>
                  </a:lnTo>
                  <a:lnTo>
                    <a:pt x="228598" y="292809"/>
                  </a:lnTo>
                  <a:lnTo>
                    <a:pt x="199013" y="327295"/>
                  </a:lnTo>
                  <a:lnTo>
                    <a:pt x="171197" y="363279"/>
                  </a:lnTo>
                  <a:lnTo>
                    <a:pt x="145217" y="400693"/>
                  </a:lnTo>
                  <a:lnTo>
                    <a:pt x="121142" y="439470"/>
                  </a:lnTo>
                  <a:lnTo>
                    <a:pt x="99038" y="479543"/>
                  </a:lnTo>
                  <a:lnTo>
                    <a:pt x="78974" y="520842"/>
                  </a:lnTo>
                  <a:lnTo>
                    <a:pt x="61017" y="563302"/>
                  </a:lnTo>
                  <a:lnTo>
                    <a:pt x="45235" y="606854"/>
                  </a:lnTo>
                  <a:lnTo>
                    <a:pt x="31695" y="651430"/>
                  </a:lnTo>
                  <a:lnTo>
                    <a:pt x="20465" y="696963"/>
                  </a:lnTo>
                  <a:lnTo>
                    <a:pt x="11613" y="743385"/>
                  </a:lnTo>
                  <a:lnTo>
                    <a:pt x="5206" y="790629"/>
                  </a:lnTo>
                  <a:lnTo>
                    <a:pt x="1312" y="838627"/>
                  </a:lnTo>
                  <a:lnTo>
                    <a:pt x="0" y="887310"/>
                  </a:lnTo>
                  <a:lnTo>
                    <a:pt x="1312" y="935995"/>
                  </a:lnTo>
                  <a:lnTo>
                    <a:pt x="5206" y="983994"/>
                  </a:lnTo>
                  <a:lnTo>
                    <a:pt x="11613" y="1031239"/>
                  </a:lnTo>
                  <a:lnTo>
                    <a:pt x="20465" y="1077662"/>
                  </a:lnTo>
                  <a:lnTo>
                    <a:pt x="31695" y="1123196"/>
                  </a:lnTo>
                  <a:lnTo>
                    <a:pt x="45235" y="1167773"/>
                  </a:lnTo>
                  <a:lnTo>
                    <a:pt x="61017" y="1211326"/>
                  </a:lnTo>
                  <a:lnTo>
                    <a:pt x="78974" y="1253786"/>
                  </a:lnTo>
                  <a:lnTo>
                    <a:pt x="99038" y="1295087"/>
                  </a:lnTo>
                  <a:lnTo>
                    <a:pt x="121142" y="1335159"/>
                  </a:lnTo>
                  <a:lnTo>
                    <a:pt x="145217" y="1373937"/>
                  </a:lnTo>
                  <a:lnTo>
                    <a:pt x="171197" y="1411352"/>
                  </a:lnTo>
                  <a:lnTo>
                    <a:pt x="199013" y="1447336"/>
                  </a:lnTo>
                  <a:lnTo>
                    <a:pt x="228598" y="1481822"/>
                  </a:lnTo>
                  <a:lnTo>
                    <a:pt x="259884" y="1514743"/>
                  </a:lnTo>
                  <a:lnTo>
                    <a:pt x="292804" y="1546030"/>
                  </a:lnTo>
                  <a:lnTo>
                    <a:pt x="327290" y="1575615"/>
                  </a:lnTo>
                  <a:lnTo>
                    <a:pt x="363273" y="1603432"/>
                  </a:lnTo>
                  <a:lnTo>
                    <a:pt x="400688" y="1629412"/>
                  </a:lnTo>
                  <a:lnTo>
                    <a:pt x="439465" y="1653488"/>
                  </a:lnTo>
                  <a:lnTo>
                    <a:pt x="479537" y="1675592"/>
                  </a:lnTo>
                  <a:lnTo>
                    <a:pt x="520837" y="1695657"/>
                  </a:lnTo>
                  <a:lnTo>
                    <a:pt x="563297" y="1713615"/>
                  </a:lnTo>
                  <a:lnTo>
                    <a:pt x="606849" y="1729398"/>
                  </a:lnTo>
                  <a:lnTo>
                    <a:pt x="651426" y="1742938"/>
                  </a:lnTo>
                  <a:lnTo>
                    <a:pt x="696959" y="1754168"/>
                  </a:lnTo>
                  <a:lnTo>
                    <a:pt x="743382" y="1763020"/>
                  </a:lnTo>
                  <a:lnTo>
                    <a:pt x="790627" y="1769427"/>
                  </a:lnTo>
                  <a:lnTo>
                    <a:pt x="838626" y="1773321"/>
                  </a:lnTo>
                  <a:lnTo>
                    <a:pt x="887310" y="1774634"/>
                  </a:lnTo>
                  <a:lnTo>
                    <a:pt x="935995" y="1773321"/>
                  </a:lnTo>
                  <a:lnTo>
                    <a:pt x="983994" y="1769427"/>
                  </a:lnTo>
                  <a:lnTo>
                    <a:pt x="1031239" y="1763020"/>
                  </a:lnTo>
                  <a:lnTo>
                    <a:pt x="1077662" y="1754168"/>
                  </a:lnTo>
                  <a:lnTo>
                    <a:pt x="1123196" y="1742938"/>
                  </a:lnTo>
                  <a:lnTo>
                    <a:pt x="1167773" y="1729398"/>
                  </a:lnTo>
                  <a:lnTo>
                    <a:pt x="1211326" y="1713615"/>
                  </a:lnTo>
                  <a:lnTo>
                    <a:pt x="1253786" y="1695657"/>
                  </a:lnTo>
                  <a:lnTo>
                    <a:pt x="1295087" y="1675592"/>
                  </a:lnTo>
                  <a:lnTo>
                    <a:pt x="1335159" y="1653488"/>
                  </a:lnTo>
                  <a:lnTo>
                    <a:pt x="1373937" y="1629412"/>
                  </a:lnTo>
                  <a:lnTo>
                    <a:pt x="1411352" y="1603432"/>
                  </a:lnTo>
                  <a:lnTo>
                    <a:pt x="1447336" y="1575615"/>
                  </a:lnTo>
                  <a:lnTo>
                    <a:pt x="1481822" y="1546030"/>
                  </a:lnTo>
                  <a:lnTo>
                    <a:pt x="1514743" y="1514743"/>
                  </a:lnTo>
                  <a:lnTo>
                    <a:pt x="1546030" y="1481822"/>
                  </a:lnTo>
                  <a:lnTo>
                    <a:pt x="1575615" y="1447336"/>
                  </a:lnTo>
                  <a:lnTo>
                    <a:pt x="1603432" y="1411352"/>
                  </a:lnTo>
                  <a:lnTo>
                    <a:pt x="1629412" y="1373937"/>
                  </a:lnTo>
                  <a:lnTo>
                    <a:pt x="1653488" y="1335159"/>
                  </a:lnTo>
                  <a:lnTo>
                    <a:pt x="1675592" y="1295087"/>
                  </a:lnTo>
                  <a:lnTo>
                    <a:pt x="1695657" y="1253786"/>
                  </a:lnTo>
                  <a:lnTo>
                    <a:pt x="1713615" y="1211326"/>
                  </a:lnTo>
                  <a:lnTo>
                    <a:pt x="1729398" y="1167773"/>
                  </a:lnTo>
                  <a:lnTo>
                    <a:pt x="1742938" y="1123196"/>
                  </a:lnTo>
                  <a:lnTo>
                    <a:pt x="1754168" y="1077662"/>
                  </a:lnTo>
                  <a:lnTo>
                    <a:pt x="1763020" y="1031239"/>
                  </a:lnTo>
                  <a:lnTo>
                    <a:pt x="1769427" y="983994"/>
                  </a:lnTo>
                  <a:lnTo>
                    <a:pt x="1773321" y="935995"/>
                  </a:lnTo>
                  <a:lnTo>
                    <a:pt x="1774634" y="887310"/>
                  </a:lnTo>
                  <a:lnTo>
                    <a:pt x="1773321" y="838627"/>
                  </a:lnTo>
                  <a:lnTo>
                    <a:pt x="1769427" y="790629"/>
                  </a:lnTo>
                  <a:lnTo>
                    <a:pt x="1763020" y="743385"/>
                  </a:lnTo>
                  <a:lnTo>
                    <a:pt x="1754168" y="696963"/>
                  </a:lnTo>
                  <a:lnTo>
                    <a:pt x="1742938" y="651430"/>
                  </a:lnTo>
                  <a:lnTo>
                    <a:pt x="1729398" y="606854"/>
                  </a:lnTo>
                  <a:lnTo>
                    <a:pt x="1713615" y="563302"/>
                  </a:lnTo>
                  <a:lnTo>
                    <a:pt x="1695657" y="520842"/>
                  </a:lnTo>
                  <a:lnTo>
                    <a:pt x="1675592" y="479543"/>
                  </a:lnTo>
                  <a:lnTo>
                    <a:pt x="1653488" y="439470"/>
                  </a:lnTo>
                  <a:lnTo>
                    <a:pt x="1629412" y="400693"/>
                  </a:lnTo>
                  <a:lnTo>
                    <a:pt x="1603432" y="363279"/>
                  </a:lnTo>
                  <a:lnTo>
                    <a:pt x="1575615" y="327295"/>
                  </a:lnTo>
                  <a:lnTo>
                    <a:pt x="1546030" y="292809"/>
                  </a:lnTo>
                  <a:lnTo>
                    <a:pt x="1514743" y="259889"/>
                  </a:lnTo>
                  <a:lnTo>
                    <a:pt x="1481822" y="228603"/>
                  </a:lnTo>
                  <a:lnTo>
                    <a:pt x="1447336" y="199017"/>
                  </a:lnTo>
                  <a:lnTo>
                    <a:pt x="1411352" y="171201"/>
                  </a:lnTo>
                  <a:lnTo>
                    <a:pt x="1373937" y="145221"/>
                  </a:lnTo>
                  <a:lnTo>
                    <a:pt x="1335159" y="121145"/>
                  </a:lnTo>
                  <a:lnTo>
                    <a:pt x="1295087" y="99041"/>
                  </a:lnTo>
                  <a:lnTo>
                    <a:pt x="1253786" y="78976"/>
                  </a:lnTo>
                  <a:lnTo>
                    <a:pt x="1211326" y="61019"/>
                  </a:lnTo>
                  <a:lnTo>
                    <a:pt x="1167773" y="45236"/>
                  </a:lnTo>
                  <a:lnTo>
                    <a:pt x="1123196" y="31696"/>
                  </a:lnTo>
                  <a:lnTo>
                    <a:pt x="1077662" y="20465"/>
                  </a:lnTo>
                  <a:lnTo>
                    <a:pt x="1031239" y="11613"/>
                  </a:lnTo>
                  <a:lnTo>
                    <a:pt x="983994" y="5206"/>
                  </a:lnTo>
                  <a:lnTo>
                    <a:pt x="935995" y="1312"/>
                  </a:lnTo>
                  <a:lnTo>
                    <a:pt x="887310" y="0"/>
                  </a:lnTo>
                  <a:close/>
                </a:path>
              </a:pathLst>
            </a:custGeom>
            <a:solidFill>
              <a:srgbClr val="253064"/>
            </a:solidFill>
          </p:spPr>
          <p:txBody>
            <a:bodyPr wrap="square" lIns="0" tIns="0" rIns="0" bIns="0" rtlCol="0"/>
            <a:lstStyle/>
            <a:p>
              <a:endParaRPr/>
            </a:p>
          </p:txBody>
        </p:sp>
        <p:sp>
          <p:nvSpPr>
            <p:cNvPr id="17" name="object 17"/>
            <p:cNvSpPr/>
            <p:nvPr/>
          </p:nvSpPr>
          <p:spPr>
            <a:xfrm>
              <a:off x="8167713" y="3539184"/>
              <a:ext cx="1058545" cy="848994"/>
            </a:xfrm>
            <a:custGeom>
              <a:avLst/>
              <a:gdLst/>
              <a:ahLst/>
              <a:cxnLst/>
              <a:rect l="l" t="t" r="r" b="b"/>
              <a:pathLst>
                <a:path w="1058545" h="848995">
                  <a:moveTo>
                    <a:pt x="270929" y="532942"/>
                  </a:moveTo>
                  <a:lnTo>
                    <a:pt x="264020" y="490131"/>
                  </a:lnTo>
                  <a:lnTo>
                    <a:pt x="244792" y="452932"/>
                  </a:lnTo>
                  <a:lnTo>
                    <a:pt x="215468" y="423608"/>
                  </a:lnTo>
                  <a:lnTo>
                    <a:pt x="178269" y="404380"/>
                  </a:lnTo>
                  <a:lnTo>
                    <a:pt x="135458" y="397471"/>
                  </a:lnTo>
                  <a:lnTo>
                    <a:pt x="92633" y="404380"/>
                  </a:lnTo>
                  <a:lnTo>
                    <a:pt x="55448" y="423608"/>
                  </a:lnTo>
                  <a:lnTo>
                    <a:pt x="26123" y="452932"/>
                  </a:lnTo>
                  <a:lnTo>
                    <a:pt x="6896" y="490131"/>
                  </a:lnTo>
                  <a:lnTo>
                    <a:pt x="0" y="532942"/>
                  </a:lnTo>
                  <a:lnTo>
                    <a:pt x="6896" y="575767"/>
                  </a:lnTo>
                  <a:lnTo>
                    <a:pt x="26123" y="612952"/>
                  </a:lnTo>
                  <a:lnTo>
                    <a:pt x="55448" y="642277"/>
                  </a:lnTo>
                  <a:lnTo>
                    <a:pt x="92633" y="661504"/>
                  </a:lnTo>
                  <a:lnTo>
                    <a:pt x="135458" y="668401"/>
                  </a:lnTo>
                  <a:lnTo>
                    <a:pt x="178269" y="661504"/>
                  </a:lnTo>
                  <a:lnTo>
                    <a:pt x="215468" y="642277"/>
                  </a:lnTo>
                  <a:lnTo>
                    <a:pt x="244792" y="612952"/>
                  </a:lnTo>
                  <a:lnTo>
                    <a:pt x="264020" y="575767"/>
                  </a:lnTo>
                  <a:lnTo>
                    <a:pt x="270929" y="532942"/>
                  </a:lnTo>
                  <a:close/>
                </a:path>
                <a:path w="1058545" h="848995">
                  <a:moveTo>
                    <a:pt x="664959" y="135470"/>
                  </a:moveTo>
                  <a:lnTo>
                    <a:pt x="658050" y="92659"/>
                  </a:lnTo>
                  <a:lnTo>
                    <a:pt x="638822" y="55473"/>
                  </a:lnTo>
                  <a:lnTo>
                    <a:pt x="609498" y="26149"/>
                  </a:lnTo>
                  <a:lnTo>
                    <a:pt x="572300" y="6908"/>
                  </a:lnTo>
                  <a:lnTo>
                    <a:pt x="529488" y="0"/>
                  </a:lnTo>
                  <a:lnTo>
                    <a:pt x="486664" y="6908"/>
                  </a:lnTo>
                  <a:lnTo>
                    <a:pt x="449478" y="26149"/>
                  </a:lnTo>
                  <a:lnTo>
                    <a:pt x="420154" y="55473"/>
                  </a:lnTo>
                  <a:lnTo>
                    <a:pt x="400926" y="92659"/>
                  </a:lnTo>
                  <a:lnTo>
                    <a:pt x="394030" y="135470"/>
                  </a:lnTo>
                  <a:lnTo>
                    <a:pt x="400926" y="178295"/>
                  </a:lnTo>
                  <a:lnTo>
                    <a:pt x="420154" y="215480"/>
                  </a:lnTo>
                  <a:lnTo>
                    <a:pt x="449478" y="244805"/>
                  </a:lnTo>
                  <a:lnTo>
                    <a:pt x="486664" y="264045"/>
                  </a:lnTo>
                  <a:lnTo>
                    <a:pt x="529488" y="270941"/>
                  </a:lnTo>
                  <a:lnTo>
                    <a:pt x="572300" y="264045"/>
                  </a:lnTo>
                  <a:lnTo>
                    <a:pt x="609498" y="244805"/>
                  </a:lnTo>
                  <a:lnTo>
                    <a:pt x="638822" y="215480"/>
                  </a:lnTo>
                  <a:lnTo>
                    <a:pt x="658050" y="178295"/>
                  </a:lnTo>
                  <a:lnTo>
                    <a:pt x="664959" y="135470"/>
                  </a:lnTo>
                  <a:close/>
                </a:path>
                <a:path w="1058545" h="848995">
                  <a:moveTo>
                    <a:pt x="667156" y="712927"/>
                  </a:moveTo>
                  <a:lnTo>
                    <a:pt x="660247" y="670102"/>
                  </a:lnTo>
                  <a:lnTo>
                    <a:pt x="641019" y="632917"/>
                  </a:lnTo>
                  <a:lnTo>
                    <a:pt x="611695" y="603592"/>
                  </a:lnTo>
                  <a:lnTo>
                    <a:pt x="574497" y="584352"/>
                  </a:lnTo>
                  <a:lnTo>
                    <a:pt x="531685" y="577443"/>
                  </a:lnTo>
                  <a:lnTo>
                    <a:pt x="488861" y="584352"/>
                  </a:lnTo>
                  <a:lnTo>
                    <a:pt x="451675" y="603592"/>
                  </a:lnTo>
                  <a:lnTo>
                    <a:pt x="422351" y="632917"/>
                  </a:lnTo>
                  <a:lnTo>
                    <a:pt x="403123" y="670102"/>
                  </a:lnTo>
                  <a:lnTo>
                    <a:pt x="396227" y="712927"/>
                  </a:lnTo>
                  <a:lnTo>
                    <a:pt x="403123" y="755738"/>
                  </a:lnTo>
                  <a:lnTo>
                    <a:pt x="422351" y="792924"/>
                  </a:lnTo>
                  <a:lnTo>
                    <a:pt x="451675" y="822248"/>
                  </a:lnTo>
                  <a:lnTo>
                    <a:pt x="488861" y="841489"/>
                  </a:lnTo>
                  <a:lnTo>
                    <a:pt x="531685" y="848398"/>
                  </a:lnTo>
                  <a:lnTo>
                    <a:pt x="574497" y="841489"/>
                  </a:lnTo>
                  <a:lnTo>
                    <a:pt x="611695" y="822248"/>
                  </a:lnTo>
                  <a:lnTo>
                    <a:pt x="641019" y="792924"/>
                  </a:lnTo>
                  <a:lnTo>
                    <a:pt x="660247" y="755738"/>
                  </a:lnTo>
                  <a:lnTo>
                    <a:pt x="667156" y="712927"/>
                  </a:lnTo>
                  <a:close/>
                </a:path>
                <a:path w="1058545" h="848995">
                  <a:moveTo>
                    <a:pt x="1058125" y="532942"/>
                  </a:moveTo>
                  <a:lnTo>
                    <a:pt x="1051217" y="490131"/>
                  </a:lnTo>
                  <a:lnTo>
                    <a:pt x="1031976" y="452932"/>
                  </a:lnTo>
                  <a:lnTo>
                    <a:pt x="1002652" y="423608"/>
                  </a:lnTo>
                  <a:lnTo>
                    <a:pt x="965466" y="404380"/>
                  </a:lnTo>
                  <a:lnTo>
                    <a:pt x="922655" y="397471"/>
                  </a:lnTo>
                  <a:lnTo>
                    <a:pt x="879830" y="404380"/>
                  </a:lnTo>
                  <a:lnTo>
                    <a:pt x="842645" y="423608"/>
                  </a:lnTo>
                  <a:lnTo>
                    <a:pt x="813320" y="452932"/>
                  </a:lnTo>
                  <a:lnTo>
                    <a:pt x="794080" y="490131"/>
                  </a:lnTo>
                  <a:lnTo>
                    <a:pt x="787184" y="532942"/>
                  </a:lnTo>
                  <a:lnTo>
                    <a:pt x="794080" y="575767"/>
                  </a:lnTo>
                  <a:lnTo>
                    <a:pt x="813320" y="612952"/>
                  </a:lnTo>
                  <a:lnTo>
                    <a:pt x="842645" y="642277"/>
                  </a:lnTo>
                  <a:lnTo>
                    <a:pt x="879830" y="661504"/>
                  </a:lnTo>
                  <a:lnTo>
                    <a:pt x="922655" y="668401"/>
                  </a:lnTo>
                  <a:lnTo>
                    <a:pt x="965466" y="661504"/>
                  </a:lnTo>
                  <a:lnTo>
                    <a:pt x="1002652" y="642277"/>
                  </a:lnTo>
                  <a:lnTo>
                    <a:pt x="1031976" y="612952"/>
                  </a:lnTo>
                  <a:lnTo>
                    <a:pt x="1051217" y="575767"/>
                  </a:lnTo>
                  <a:lnTo>
                    <a:pt x="1058125" y="532942"/>
                  </a:lnTo>
                  <a:close/>
                </a:path>
              </a:pathLst>
            </a:custGeom>
            <a:solidFill>
              <a:srgbClr val="FFFFFF"/>
            </a:solidFill>
          </p:spPr>
          <p:txBody>
            <a:bodyPr wrap="square" lIns="0" tIns="0" rIns="0" bIns="0" rtlCol="0"/>
            <a:lstStyle/>
            <a:p>
              <a:endParaRPr/>
            </a:p>
          </p:txBody>
        </p:sp>
        <p:sp>
          <p:nvSpPr>
            <p:cNvPr id="18" name="object 18"/>
            <p:cNvSpPr/>
            <p:nvPr/>
          </p:nvSpPr>
          <p:spPr>
            <a:xfrm>
              <a:off x="8697201" y="3145510"/>
              <a:ext cx="0" cy="1140460"/>
            </a:xfrm>
            <a:custGeom>
              <a:avLst/>
              <a:gdLst/>
              <a:ahLst/>
              <a:cxnLst/>
              <a:rect l="l" t="t" r="r" b="b"/>
              <a:pathLst>
                <a:path h="1140460">
                  <a:moveTo>
                    <a:pt x="0" y="0"/>
                  </a:moveTo>
                  <a:lnTo>
                    <a:pt x="0" y="1140294"/>
                  </a:lnTo>
                </a:path>
              </a:pathLst>
            </a:custGeom>
            <a:ln w="50800">
              <a:solidFill>
                <a:srgbClr val="FFFFFF"/>
              </a:solidFill>
            </a:ln>
          </p:spPr>
          <p:txBody>
            <a:bodyPr wrap="square" lIns="0" tIns="0" rIns="0" bIns="0" rtlCol="0"/>
            <a:lstStyle/>
            <a:p>
              <a:endParaRPr/>
            </a:p>
          </p:txBody>
        </p:sp>
        <p:sp>
          <p:nvSpPr>
            <p:cNvPr id="19" name="object 19"/>
            <p:cNvSpPr/>
            <p:nvPr/>
          </p:nvSpPr>
          <p:spPr>
            <a:xfrm>
              <a:off x="8256537" y="3670706"/>
              <a:ext cx="436880" cy="436880"/>
            </a:xfrm>
            <a:custGeom>
              <a:avLst/>
              <a:gdLst/>
              <a:ahLst/>
              <a:cxnLst/>
              <a:rect l="l" t="t" r="r" b="b"/>
              <a:pathLst>
                <a:path w="436879" h="436879">
                  <a:moveTo>
                    <a:pt x="0" y="436727"/>
                  </a:moveTo>
                  <a:lnTo>
                    <a:pt x="436727" y="0"/>
                  </a:lnTo>
                </a:path>
              </a:pathLst>
            </a:custGeom>
            <a:ln w="50800">
              <a:solidFill>
                <a:srgbClr val="FFFFFF"/>
              </a:solidFill>
            </a:ln>
          </p:spPr>
          <p:txBody>
            <a:bodyPr wrap="square" lIns="0" tIns="0" rIns="0" bIns="0" rtlCol="0"/>
            <a:lstStyle/>
            <a:p>
              <a:endParaRPr/>
            </a:p>
          </p:txBody>
        </p:sp>
        <p:sp>
          <p:nvSpPr>
            <p:cNvPr id="20" name="object 20"/>
            <p:cNvSpPr/>
            <p:nvPr/>
          </p:nvSpPr>
          <p:spPr>
            <a:xfrm>
              <a:off x="8695220" y="3676980"/>
              <a:ext cx="439420" cy="439420"/>
            </a:xfrm>
            <a:custGeom>
              <a:avLst/>
              <a:gdLst/>
              <a:ahLst/>
              <a:cxnLst/>
              <a:rect l="l" t="t" r="r" b="b"/>
              <a:pathLst>
                <a:path w="439420" h="439420">
                  <a:moveTo>
                    <a:pt x="438924" y="438937"/>
                  </a:moveTo>
                  <a:lnTo>
                    <a:pt x="0" y="0"/>
                  </a:lnTo>
                </a:path>
              </a:pathLst>
            </a:custGeom>
            <a:ln w="50800">
              <a:solidFill>
                <a:srgbClr val="FFFFFF"/>
              </a:solidFill>
            </a:ln>
          </p:spPr>
          <p:txBody>
            <a:bodyPr wrap="square" lIns="0" tIns="0" rIns="0" bIns="0" rtlCol="0"/>
            <a:lstStyle/>
            <a:p>
              <a:endParaRPr/>
            </a:p>
          </p:txBody>
        </p:sp>
        <p:sp>
          <p:nvSpPr>
            <p:cNvPr id="21" name="object 21"/>
            <p:cNvSpPr/>
            <p:nvPr/>
          </p:nvSpPr>
          <p:spPr>
            <a:xfrm>
              <a:off x="8561743" y="3010039"/>
              <a:ext cx="271145" cy="271145"/>
            </a:xfrm>
            <a:custGeom>
              <a:avLst/>
              <a:gdLst/>
              <a:ahLst/>
              <a:cxnLst/>
              <a:rect l="l" t="t" r="r" b="b"/>
              <a:pathLst>
                <a:path w="271145" h="271145">
                  <a:moveTo>
                    <a:pt x="135458" y="0"/>
                  </a:moveTo>
                  <a:lnTo>
                    <a:pt x="92641" y="6906"/>
                  </a:lnTo>
                  <a:lnTo>
                    <a:pt x="55456" y="26138"/>
                  </a:lnTo>
                  <a:lnTo>
                    <a:pt x="26134" y="55464"/>
                  </a:lnTo>
                  <a:lnTo>
                    <a:pt x="6905" y="92652"/>
                  </a:lnTo>
                  <a:lnTo>
                    <a:pt x="0" y="135470"/>
                  </a:lnTo>
                  <a:lnTo>
                    <a:pt x="6905" y="178289"/>
                  </a:lnTo>
                  <a:lnTo>
                    <a:pt x="26134" y="215477"/>
                  </a:lnTo>
                  <a:lnTo>
                    <a:pt x="55456" y="244802"/>
                  </a:lnTo>
                  <a:lnTo>
                    <a:pt x="92641" y="264035"/>
                  </a:lnTo>
                  <a:lnTo>
                    <a:pt x="135458" y="270941"/>
                  </a:lnTo>
                  <a:lnTo>
                    <a:pt x="178281" y="264035"/>
                  </a:lnTo>
                  <a:lnTo>
                    <a:pt x="215469" y="244802"/>
                  </a:lnTo>
                  <a:lnTo>
                    <a:pt x="244793" y="215477"/>
                  </a:lnTo>
                  <a:lnTo>
                    <a:pt x="264023" y="178289"/>
                  </a:lnTo>
                  <a:lnTo>
                    <a:pt x="270929" y="135470"/>
                  </a:lnTo>
                  <a:lnTo>
                    <a:pt x="264023" y="92652"/>
                  </a:lnTo>
                  <a:lnTo>
                    <a:pt x="244793" y="55464"/>
                  </a:lnTo>
                  <a:lnTo>
                    <a:pt x="215469" y="26138"/>
                  </a:lnTo>
                  <a:lnTo>
                    <a:pt x="178281" y="6906"/>
                  </a:lnTo>
                  <a:lnTo>
                    <a:pt x="135458" y="0"/>
                  </a:lnTo>
                  <a:close/>
                </a:path>
              </a:pathLst>
            </a:custGeom>
            <a:solidFill>
              <a:srgbClr val="253064"/>
            </a:solidFill>
          </p:spPr>
          <p:txBody>
            <a:bodyPr wrap="square" lIns="0" tIns="0" rIns="0" bIns="0" rtlCol="0"/>
            <a:lstStyle/>
            <a:p>
              <a:endParaRPr/>
            </a:p>
          </p:txBody>
        </p:sp>
        <p:sp>
          <p:nvSpPr>
            <p:cNvPr id="22" name="object 22"/>
            <p:cNvSpPr/>
            <p:nvPr/>
          </p:nvSpPr>
          <p:spPr>
            <a:xfrm>
              <a:off x="8561743" y="3010039"/>
              <a:ext cx="271145" cy="271145"/>
            </a:xfrm>
            <a:custGeom>
              <a:avLst/>
              <a:gdLst/>
              <a:ahLst/>
              <a:cxnLst/>
              <a:rect l="l" t="t" r="r" b="b"/>
              <a:pathLst>
                <a:path w="271145" h="271145">
                  <a:moveTo>
                    <a:pt x="270929" y="135470"/>
                  </a:moveTo>
                  <a:lnTo>
                    <a:pt x="264023" y="178289"/>
                  </a:lnTo>
                  <a:lnTo>
                    <a:pt x="244793" y="215477"/>
                  </a:lnTo>
                  <a:lnTo>
                    <a:pt x="215469" y="244802"/>
                  </a:lnTo>
                  <a:lnTo>
                    <a:pt x="178281" y="264035"/>
                  </a:lnTo>
                  <a:lnTo>
                    <a:pt x="135458" y="270941"/>
                  </a:lnTo>
                  <a:lnTo>
                    <a:pt x="92641" y="264035"/>
                  </a:lnTo>
                  <a:lnTo>
                    <a:pt x="55456" y="244802"/>
                  </a:lnTo>
                  <a:lnTo>
                    <a:pt x="26134" y="215477"/>
                  </a:lnTo>
                  <a:lnTo>
                    <a:pt x="6905" y="178289"/>
                  </a:lnTo>
                  <a:lnTo>
                    <a:pt x="0" y="135470"/>
                  </a:lnTo>
                  <a:lnTo>
                    <a:pt x="6905" y="92652"/>
                  </a:lnTo>
                  <a:lnTo>
                    <a:pt x="26134" y="55464"/>
                  </a:lnTo>
                  <a:lnTo>
                    <a:pt x="55456" y="26138"/>
                  </a:lnTo>
                  <a:lnTo>
                    <a:pt x="92641" y="6906"/>
                  </a:lnTo>
                  <a:lnTo>
                    <a:pt x="135458" y="0"/>
                  </a:lnTo>
                  <a:lnTo>
                    <a:pt x="178281" y="6906"/>
                  </a:lnTo>
                  <a:lnTo>
                    <a:pt x="215469" y="26138"/>
                  </a:lnTo>
                  <a:lnTo>
                    <a:pt x="244793" y="55464"/>
                  </a:lnTo>
                  <a:lnTo>
                    <a:pt x="264023" y="92652"/>
                  </a:lnTo>
                  <a:lnTo>
                    <a:pt x="270929" y="135470"/>
                  </a:lnTo>
                  <a:close/>
                </a:path>
              </a:pathLst>
            </a:custGeom>
            <a:ln w="38100">
              <a:solidFill>
                <a:srgbClr val="FFFFFF"/>
              </a:solidFill>
            </a:ln>
          </p:spPr>
          <p:txBody>
            <a:bodyPr wrap="square" lIns="0" tIns="0" rIns="0" bIns="0" rtlCol="0"/>
            <a:lstStyle/>
            <a:p>
              <a:endParaRPr/>
            </a:p>
          </p:txBody>
        </p:sp>
        <p:sp>
          <p:nvSpPr>
            <p:cNvPr id="23" name="object 23"/>
            <p:cNvSpPr/>
            <p:nvPr/>
          </p:nvSpPr>
          <p:spPr>
            <a:xfrm>
              <a:off x="8445195" y="3373691"/>
              <a:ext cx="491490" cy="662940"/>
            </a:xfrm>
            <a:custGeom>
              <a:avLst/>
              <a:gdLst/>
              <a:ahLst/>
              <a:cxnLst/>
              <a:rect l="l" t="t" r="r" b="b"/>
              <a:pathLst>
                <a:path w="491490" h="662939">
                  <a:moveTo>
                    <a:pt x="118745" y="524281"/>
                  </a:moveTo>
                  <a:lnTo>
                    <a:pt x="20434" y="425958"/>
                  </a:lnTo>
                  <a:lnTo>
                    <a:pt x="0" y="544715"/>
                  </a:lnTo>
                  <a:lnTo>
                    <a:pt x="118745" y="524281"/>
                  </a:lnTo>
                  <a:close/>
                </a:path>
                <a:path w="491490" h="662939">
                  <a:moveTo>
                    <a:pt x="323735" y="564083"/>
                  </a:moveTo>
                  <a:lnTo>
                    <a:pt x="184696" y="564083"/>
                  </a:lnTo>
                  <a:lnTo>
                    <a:pt x="254203" y="662495"/>
                  </a:lnTo>
                  <a:lnTo>
                    <a:pt x="323735" y="564083"/>
                  </a:lnTo>
                  <a:close/>
                </a:path>
                <a:path w="491490" h="662939">
                  <a:moveTo>
                    <a:pt x="323735" y="0"/>
                  </a:moveTo>
                  <a:lnTo>
                    <a:pt x="184696" y="0"/>
                  </a:lnTo>
                  <a:lnTo>
                    <a:pt x="254203" y="98412"/>
                  </a:lnTo>
                  <a:lnTo>
                    <a:pt x="323735" y="0"/>
                  </a:lnTo>
                  <a:close/>
                </a:path>
                <a:path w="491490" h="662939">
                  <a:moveTo>
                    <a:pt x="491350" y="544715"/>
                  </a:moveTo>
                  <a:lnTo>
                    <a:pt x="470928" y="425958"/>
                  </a:lnTo>
                  <a:lnTo>
                    <a:pt x="372605" y="524281"/>
                  </a:lnTo>
                  <a:lnTo>
                    <a:pt x="491350" y="544715"/>
                  </a:lnTo>
                  <a:close/>
                </a:path>
              </a:pathLst>
            </a:custGeom>
            <a:solidFill>
              <a:srgbClr val="FFFFFF"/>
            </a:solidFill>
          </p:spPr>
          <p:txBody>
            <a:bodyPr wrap="square" lIns="0" tIns="0" rIns="0" bIns="0" rtlCol="0"/>
            <a:lstStyle/>
            <a:p>
              <a:endParaRPr/>
            </a:p>
          </p:txBody>
        </p:sp>
      </p:grpSp>
      <p:grpSp>
        <p:nvGrpSpPr>
          <p:cNvPr id="24" name="object 24"/>
          <p:cNvGrpSpPr/>
          <p:nvPr/>
        </p:nvGrpSpPr>
        <p:grpSpPr>
          <a:xfrm>
            <a:off x="5524537" y="2840189"/>
            <a:ext cx="1774825" cy="1774825"/>
            <a:chOff x="5524537" y="2840189"/>
            <a:chExt cx="1774825" cy="1774825"/>
          </a:xfrm>
        </p:grpSpPr>
        <p:sp>
          <p:nvSpPr>
            <p:cNvPr id="25" name="object 25"/>
            <p:cNvSpPr/>
            <p:nvPr/>
          </p:nvSpPr>
          <p:spPr>
            <a:xfrm>
              <a:off x="5524537" y="2840189"/>
              <a:ext cx="1774825" cy="1774825"/>
            </a:xfrm>
            <a:custGeom>
              <a:avLst/>
              <a:gdLst/>
              <a:ahLst/>
              <a:cxnLst/>
              <a:rect l="l" t="t" r="r" b="b"/>
              <a:pathLst>
                <a:path w="1774825" h="1774825">
                  <a:moveTo>
                    <a:pt x="887310" y="0"/>
                  </a:moveTo>
                  <a:lnTo>
                    <a:pt x="838626" y="1312"/>
                  </a:lnTo>
                  <a:lnTo>
                    <a:pt x="790627" y="5206"/>
                  </a:lnTo>
                  <a:lnTo>
                    <a:pt x="743382" y="11613"/>
                  </a:lnTo>
                  <a:lnTo>
                    <a:pt x="696959" y="20465"/>
                  </a:lnTo>
                  <a:lnTo>
                    <a:pt x="651426" y="31696"/>
                  </a:lnTo>
                  <a:lnTo>
                    <a:pt x="606849" y="45236"/>
                  </a:lnTo>
                  <a:lnTo>
                    <a:pt x="563297" y="61019"/>
                  </a:lnTo>
                  <a:lnTo>
                    <a:pt x="520837" y="78976"/>
                  </a:lnTo>
                  <a:lnTo>
                    <a:pt x="479537" y="99041"/>
                  </a:lnTo>
                  <a:lnTo>
                    <a:pt x="439465" y="121145"/>
                  </a:lnTo>
                  <a:lnTo>
                    <a:pt x="400688" y="145221"/>
                  </a:lnTo>
                  <a:lnTo>
                    <a:pt x="363273" y="171202"/>
                  </a:lnTo>
                  <a:lnTo>
                    <a:pt x="327290" y="199018"/>
                  </a:lnTo>
                  <a:lnTo>
                    <a:pt x="292804" y="228604"/>
                  </a:lnTo>
                  <a:lnTo>
                    <a:pt x="259884" y="259891"/>
                  </a:lnTo>
                  <a:lnTo>
                    <a:pt x="228598" y="292811"/>
                  </a:lnTo>
                  <a:lnTo>
                    <a:pt x="199013" y="327297"/>
                  </a:lnTo>
                  <a:lnTo>
                    <a:pt x="171197" y="363281"/>
                  </a:lnTo>
                  <a:lnTo>
                    <a:pt x="145217" y="400696"/>
                  </a:lnTo>
                  <a:lnTo>
                    <a:pt x="121142" y="439474"/>
                  </a:lnTo>
                  <a:lnTo>
                    <a:pt x="99038" y="479547"/>
                  </a:lnTo>
                  <a:lnTo>
                    <a:pt x="78974" y="520847"/>
                  </a:lnTo>
                  <a:lnTo>
                    <a:pt x="61017" y="563308"/>
                  </a:lnTo>
                  <a:lnTo>
                    <a:pt x="45235" y="606860"/>
                  </a:lnTo>
                  <a:lnTo>
                    <a:pt x="31695" y="651437"/>
                  </a:lnTo>
                  <a:lnTo>
                    <a:pt x="20465" y="696971"/>
                  </a:lnTo>
                  <a:lnTo>
                    <a:pt x="11613" y="743395"/>
                  </a:lnTo>
                  <a:lnTo>
                    <a:pt x="5206" y="790639"/>
                  </a:lnTo>
                  <a:lnTo>
                    <a:pt x="1312" y="838638"/>
                  </a:lnTo>
                  <a:lnTo>
                    <a:pt x="0" y="887323"/>
                  </a:lnTo>
                  <a:lnTo>
                    <a:pt x="1312" y="936008"/>
                  </a:lnTo>
                  <a:lnTo>
                    <a:pt x="5206" y="984007"/>
                  </a:lnTo>
                  <a:lnTo>
                    <a:pt x="11613" y="1031251"/>
                  </a:lnTo>
                  <a:lnTo>
                    <a:pt x="20465" y="1077674"/>
                  </a:lnTo>
                  <a:lnTo>
                    <a:pt x="31695" y="1123208"/>
                  </a:lnTo>
                  <a:lnTo>
                    <a:pt x="45235" y="1167785"/>
                  </a:lnTo>
                  <a:lnTo>
                    <a:pt x="61017" y="1211337"/>
                  </a:lnTo>
                  <a:lnTo>
                    <a:pt x="78974" y="1253797"/>
                  </a:lnTo>
                  <a:lnTo>
                    <a:pt x="99038" y="1295096"/>
                  </a:lnTo>
                  <a:lnTo>
                    <a:pt x="121142" y="1335169"/>
                  </a:lnTo>
                  <a:lnTo>
                    <a:pt x="145217" y="1373946"/>
                  </a:lnTo>
                  <a:lnTo>
                    <a:pt x="171197" y="1411360"/>
                  </a:lnTo>
                  <a:lnTo>
                    <a:pt x="199013" y="1447344"/>
                  </a:lnTo>
                  <a:lnTo>
                    <a:pt x="228598" y="1481829"/>
                  </a:lnTo>
                  <a:lnTo>
                    <a:pt x="259884" y="1514749"/>
                  </a:lnTo>
                  <a:lnTo>
                    <a:pt x="292804" y="1546035"/>
                  </a:lnTo>
                  <a:lnTo>
                    <a:pt x="327290" y="1575620"/>
                  </a:lnTo>
                  <a:lnTo>
                    <a:pt x="363273" y="1603436"/>
                  </a:lnTo>
                  <a:lnTo>
                    <a:pt x="400688" y="1629416"/>
                  </a:lnTo>
                  <a:lnTo>
                    <a:pt x="439465" y="1653492"/>
                  </a:lnTo>
                  <a:lnTo>
                    <a:pt x="479537" y="1675595"/>
                  </a:lnTo>
                  <a:lnTo>
                    <a:pt x="520837" y="1695659"/>
                  </a:lnTo>
                  <a:lnTo>
                    <a:pt x="563297" y="1713617"/>
                  </a:lnTo>
                  <a:lnTo>
                    <a:pt x="606849" y="1729399"/>
                  </a:lnTo>
                  <a:lnTo>
                    <a:pt x="651426" y="1742939"/>
                  </a:lnTo>
                  <a:lnTo>
                    <a:pt x="696959" y="1754169"/>
                  </a:lnTo>
                  <a:lnTo>
                    <a:pt x="743382" y="1763021"/>
                  </a:lnTo>
                  <a:lnTo>
                    <a:pt x="790627" y="1769427"/>
                  </a:lnTo>
                  <a:lnTo>
                    <a:pt x="838626" y="1773321"/>
                  </a:lnTo>
                  <a:lnTo>
                    <a:pt x="887310" y="1774634"/>
                  </a:lnTo>
                  <a:lnTo>
                    <a:pt x="935995" y="1773321"/>
                  </a:lnTo>
                  <a:lnTo>
                    <a:pt x="983994" y="1769427"/>
                  </a:lnTo>
                  <a:lnTo>
                    <a:pt x="1031239" y="1763021"/>
                  </a:lnTo>
                  <a:lnTo>
                    <a:pt x="1077662" y="1754169"/>
                  </a:lnTo>
                  <a:lnTo>
                    <a:pt x="1123196" y="1742939"/>
                  </a:lnTo>
                  <a:lnTo>
                    <a:pt x="1167773" y="1729399"/>
                  </a:lnTo>
                  <a:lnTo>
                    <a:pt x="1211326" y="1713617"/>
                  </a:lnTo>
                  <a:lnTo>
                    <a:pt x="1253786" y="1695659"/>
                  </a:lnTo>
                  <a:lnTo>
                    <a:pt x="1295087" y="1675595"/>
                  </a:lnTo>
                  <a:lnTo>
                    <a:pt x="1335159" y="1653492"/>
                  </a:lnTo>
                  <a:lnTo>
                    <a:pt x="1373937" y="1629416"/>
                  </a:lnTo>
                  <a:lnTo>
                    <a:pt x="1411352" y="1603436"/>
                  </a:lnTo>
                  <a:lnTo>
                    <a:pt x="1447336" y="1575620"/>
                  </a:lnTo>
                  <a:lnTo>
                    <a:pt x="1481822" y="1546035"/>
                  </a:lnTo>
                  <a:lnTo>
                    <a:pt x="1514743" y="1514749"/>
                  </a:lnTo>
                  <a:lnTo>
                    <a:pt x="1546030" y="1481829"/>
                  </a:lnTo>
                  <a:lnTo>
                    <a:pt x="1575615" y="1447344"/>
                  </a:lnTo>
                  <a:lnTo>
                    <a:pt x="1603432" y="1411360"/>
                  </a:lnTo>
                  <a:lnTo>
                    <a:pt x="1629412" y="1373946"/>
                  </a:lnTo>
                  <a:lnTo>
                    <a:pt x="1653488" y="1335169"/>
                  </a:lnTo>
                  <a:lnTo>
                    <a:pt x="1675592" y="1295096"/>
                  </a:lnTo>
                  <a:lnTo>
                    <a:pt x="1695657" y="1253797"/>
                  </a:lnTo>
                  <a:lnTo>
                    <a:pt x="1713615" y="1211337"/>
                  </a:lnTo>
                  <a:lnTo>
                    <a:pt x="1729398" y="1167785"/>
                  </a:lnTo>
                  <a:lnTo>
                    <a:pt x="1742938" y="1123208"/>
                  </a:lnTo>
                  <a:lnTo>
                    <a:pt x="1754168" y="1077674"/>
                  </a:lnTo>
                  <a:lnTo>
                    <a:pt x="1763020" y="1031251"/>
                  </a:lnTo>
                  <a:lnTo>
                    <a:pt x="1769427" y="984007"/>
                  </a:lnTo>
                  <a:lnTo>
                    <a:pt x="1773321" y="936008"/>
                  </a:lnTo>
                  <a:lnTo>
                    <a:pt x="1774634" y="887323"/>
                  </a:lnTo>
                  <a:lnTo>
                    <a:pt x="1773321" y="838638"/>
                  </a:lnTo>
                  <a:lnTo>
                    <a:pt x="1769427" y="790639"/>
                  </a:lnTo>
                  <a:lnTo>
                    <a:pt x="1763020" y="743395"/>
                  </a:lnTo>
                  <a:lnTo>
                    <a:pt x="1754168" y="696971"/>
                  </a:lnTo>
                  <a:lnTo>
                    <a:pt x="1742938" y="651437"/>
                  </a:lnTo>
                  <a:lnTo>
                    <a:pt x="1729398" y="606860"/>
                  </a:lnTo>
                  <a:lnTo>
                    <a:pt x="1713615" y="563308"/>
                  </a:lnTo>
                  <a:lnTo>
                    <a:pt x="1695657" y="520847"/>
                  </a:lnTo>
                  <a:lnTo>
                    <a:pt x="1675592" y="479547"/>
                  </a:lnTo>
                  <a:lnTo>
                    <a:pt x="1653488" y="439474"/>
                  </a:lnTo>
                  <a:lnTo>
                    <a:pt x="1629412" y="400696"/>
                  </a:lnTo>
                  <a:lnTo>
                    <a:pt x="1603432" y="363281"/>
                  </a:lnTo>
                  <a:lnTo>
                    <a:pt x="1575615" y="327297"/>
                  </a:lnTo>
                  <a:lnTo>
                    <a:pt x="1546030" y="292811"/>
                  </a:lnTo>
                  <a:lnTo>
                    <a:pt x="1514743" y="259891"/>
                  </a:lnTo>
                  <a:lnTo>
                    <a:pt x="1481822" y="228604"/>
                  </a:lnTo>
                  <a:lnTo>
                    <a:pt x="1447336" y="199018"/>
                  </a:lnTo>
                  <a:lnTo>
                    <a:pt x="1411352" y="171202"/>
                  </a:lnTo>
                  <a:lnTo>
                    <a:pt x="1373937" y="145221"/>
                  </a:lnTo>
                  <a:lnTo>
                    <a:pt x="1335159" y="121145"/>
                  </a:lnTo>
                  <a:lnTo>
                    <a:pt x="1295087" y="99041"/>
                  </a:lnTo>
                  <a:lnTo>
                    <a:pt x="1253786" y="78976"/>
                  </a:lnTo>
                  <a:lnTo>
                    <a:pt x="1211326" y="61019"/>
                  </a:lnTo>
                  <a:lnTo>
                    <a:pt x="1167773" y="45236"/>
                  </a:lnTo>
                  <a:lnTo>
                    <a:pt x="1123196" y="31696"/>
                  </a:lnTo>
                  <a:lnTo>
                    <a:pt x="1077662" y="20465"/>
                  </a:lnTo>
                  <a:lnTo>
                    <a:pt x="1031239" y="11613"/>
                  </a:lnTo>
                  <a:lnTo>
                    <a:pt x="983994" y="5206"/>
                  </a:lnTo>
                  <a:lnTo>
                    <a:pt x="935995" y="1312"/>
                  </a:lnTo>
                  <a:lnTo>
                    <a:pt x="887310" y="0"/>
                  </a:lnTo>
                  <a:close/>
                </a:path>
              </a:pathLst>
            </a:custGeom>
            <a:solidFill>
              <a:srgbClr val="253064"/>
            </a:solidFill>
          </p:spPr>
          <p:txBody>
            <a:bodyPr wrap="square" lIns="0" tIns="0" rIns="0" bIns="0" rtlCol="0"/>
            <a:lstStyle/>
            <a:p>
              <a:endParaRPr/>
            </a:p>
          </p:txBody>
        </p:sp>
        <p:sp>
          <p:nvSpPr>
            <p:cNvPr id="26" name="object 26"/>
            <p:cNvSpPr/>
            <p:nvPr/>
          </p:nvSpPr>
          <p:spPr>
            <a:xfrm>
              <a:off x="5867984" y="3177768"/>
              <a:ext cx="1087755" cy="1087755"/>
            </a:xfrm>
            <a:custGeom>
              <a:avLst/>
              <a:gdLst/>
              <a:ahLst/>
              <a:cxnLst/>
              <a:rect l="l" t="t" r="r" b="b"/>
              <a:pathLst>
                <a:path w="1087754" h="1087754">
                  <a:moveTo>
                    <a:pt x="1087170" y="543585"/>
                  </a:moveTo>
                  <a:lnTo>
                    <a:pt x="1085175" y="590488"/>
                  </a:lnTo>
                  <a:lnTo>
                    <a:pt x="1079298" y="636283"/>
                  </a:lnTo>
                  <a:lnTo>
                    <a:pt x="1069702" y="680806"/>
                  </a:lnTo>
                  <a:lnTo>
                    <a:pt x="1056551" y="723896"/>
                  </a:lnTo>
                  <a:lnTo>
                    <a:pt x="1040008" y="765388"/>
                  </a:lnTo>
                  <a:lnTo>
                    <a:pt x="1020235" y="805119"/>
                  </a:lnTo>
                  <a:lnTo>
                    <a:pt x="997397" y="842927"/>
                  </a:lnTo>
                  <a:lnTo>
                    <a:pt x="971656" y="878647"/>
                  </a:lnTo>
                  <a:lnTo>
                    <a:pt x="943175" y="912118"/>
                  </a:lnTo>
                  <a:lnTo>
                    <a:pt x="912118" y="943175"/>
                  </a:lnTo>
                  <a:lnTo>
                    <a:pt x="878647" y="971656"/>
                  </a:lnTo>
                  <a:lnTo>
                    <a:pt x="842927" y="997397"/>
                  </a:lnTo>
                  <a:lnTo>
                    <a:pt x="805119" y="1020235"/>
                  </a:lnTo>
                  <a:lnTo>
                    <a:pt x="765388" y="1040008"/>
                  </a:lnTo>
                  <a:lnTo>
                    <a:pt x="723896" y="1056551"/>
                  </a:lnTo>
                  <a:lnTo>
                    <a:pt x="680806" y="1069702"/>
                  </a:lnTo>
                  <a:lnTo>
                    <a:pt x="636283" y="1079298"/>
                  </a:lnTo>
                  <a:lnTo>
                    <a:pt x="590488" y="1085175"/>
                  </a:lnTo>
                  <a:lnTo>
                    <a:pt x="543585" y="1087170"/>
                  </a:lnTo>
                  <a:lnTo>
                    <a:pt x="496682" y="1085175"/>
                  </a:lnTo>
                  <a:lnTo>
                    <a:pt x="450887" y="1079298"/>
                  </a:lnTo>
                  <a:lnTo>
                    <a:pt x="406363" y="1069702"/>
                  </a:lnTo>
                  <a:lnTo>
                    <a:pt x="363274" y="1056551"/>
                  </a:lnTo>
                  <a:lnTo>
                    <a:pt x="321782" y="1040008"/>
                  </a:lnTo>
                  <a:lnTo>
                    <a:pt x="282051" y="1020235"/>
                  </a:lnTo>
                  <a:lnTo>
                    <a:pt x="244243" y="997397"/>
                  </a:lnTo>
                  <a:lnTo>
                    <a:pt x="208522" y="971656"/>
                  </a:lnTo>
                  <a:lnTo>
                    <a:pt x="175052" y="943175"/>
                  </a:lnTo>
                  <a:lnTo>
                    <a:pt x="143995" y="912118"/>
                  </a:lnTo>
                  <a:lnTo>
                    <a:pt x="115514" y="878647"/>
                  </a:lnTo>
                  <a:lnTo>
                    <a:pt x="89773" y="842927"/>
                  </a:lnTo>
                  <a:lnTo>
                    <a:pt x="66934" y="805119"/>
                  </a:lnTo>
                  <a:lnTo>
                    <a:pt x="47162" y="765388"/>
                  </a:lnTo>
                  <a:lnTo>
                    <a:pt x="30619" y="723896"/>
                  </a:lnTo>
                  <a:lnTo>
                    <a:pt x="17467" y="680806"/>
                  </a:lnTo>
                  <a:lnTo>
                    <a:pt x="7872" y="636283"/>
                  </a:lnTo>
                  <a:lnTo>
                    <a:pt x="1995" y="590488"/>
                  </a:lnTo>
                  <a:lnTo>
                    <a:pt x="0" y="543585"/>
                  </a:lnTo>
                  <a:lnTo>
                    <a:pt x="1995" y="496682"/>
                  </a:lnTo>
                  <a:lnTo>
                    <a:pt x="7872" y="450887"/>
                  </a:lnTo>
                  <a:lnTo>
                    <a:pt x="17467" y="406363"/>
                  </a:lnTo>
                  <a:lnTo>
                    <a:pt x="30619" y="363274"/>
                  </a:lnTo>
                  <a:lnTo>
                    <a:pt x="47162" y="321782"/>
                  </a:lnTo>
                  <a:lnTo>
                    <a:pt x="66934" y="282051"/>
                  </a:lnTo>
                  <a:lnTo>
                    <a:pt x="89773" y="244243"/>
                  </a:lnTo>
                  <a:lnTo>
                    <a:pt x="115514" y="208522"/>
                  </a:lnTo>
                  <a:lnTo>
                    <a:pt x="143995" y="175052"/>
                  </a:lnTo>
                  <a:lnTo>
                    <a:pt x="175052" y="143995"/>
                  </a:lnTo>
                  <a:lnTo>
                    <a:pt x="208522" y="115514"/>
                  </a:lnTo>
                  <a:lnTo>
                    <a:pt x="244243" y="89773"/>
                  </a:lnTo>
                  <a:lnTo>
                    <a:pt x="282051" y="66934"/>
                  </a:lnTo>
                  <a:lnTo>
                    <a:pt x="321782" y="47162"/>
                  </a:lnTo>
                  <a:lnTo>
                    <a:pt x="363274" y="30619"/>
                  </a:lnTo>
                  <a:lnTo>
                    <a:pt x="406363" y="17467"/>
                  </a:lnTo>
                  <a:lnTo>
                    <a:pt x="450887" y="7872"/>
                  </a:lnTo>
                  <a:lnTo>
                    <a:pt x="496682" y="1995"/>
                  </a:lnTo>
                  <a:lnTo>
                    <a:pt x="543585" y="0"/>
                  </a:lnTo>
                  <a:lnTo>
                    <a:pt x="590488" y="1995"/>
                  </a:lnTo>
                  <a:lnTo>
                    <a:pt x="636283" y="7872"/>
                  </a:lnTo>
                  <a:lnTo>
                    <a:pt x="680806" y="17467"/>
                  </a:lnTo>
                  <a:lnTo>
                    <a:pt x="723896" y="30619"/>
                  </a:lnTo>
                  <a:lnTo>
                    <a:pt x="765388" y="47162"/>
                  </a:lnTo>
                  <a:lnTo>
                    <a:pt x="805119" y="66934"/>
                  </a:lnTo>
                  <a:lnTo>
                    <a:pt x="842927" y="89773"/>
                  </a:lnTo>
                  <a:lnTo>
                    <a:pt x="878647" y="115514"/>
                  </a:lnTo>
                  <a:lnTo>
                    <a:pt x="912118" y="143995"/>
                  </a:lnTo>
                  <a:lnTo>
                    <a:pt x="943175" y="175052"/>
                  </a:lnTo>
                  <a:lnTo>
                    <a:pt x="971656" y="208522"/>
                  </a:lnTo>
                  <a:lnTo>
                    <a:pt x="997397" y="244243"/>
                  </a:lnTo>
                  <a:lnTo>
                    <a:pt x="1020235" y="282051"/>
                  </a:lnTo>
                  <a:lnTo>
                    <a:pt x="1040008" y="321782"/>
                  </a:lnTo>
                  <a:lnTo>
                    <a:pt x="1056551" y="363274"/>
                  </a:lnTo>
                  <a:lnTo>
                    <a:pt x="1069702" y="406363"/>
                  </a:lnTo>
                  <a:lnTo>
                    <a:pt x="1079298" y="450887"/>
                  </a:lnTo>
                  <a:lnTo>
                    <a:pt x="1085175" y="496682"/>
                  </a:lnTo>
                  <a:lnTo>
                    <a:pt x="1087170" y="543585"/>
                  </a:lnTo>
                  <a:close/>
                </a:path>
              </a:pathLst>
            </a:custGeom>
            <a:ln w="38100">
              <a:solidFill>
                <a:srgbClr val="FFFFFF"/>
              </a:solidFill>
            </a:ln>
          </p:spPr>
          <p:txBody>
            <a:bodyPr wrap="square" lIns="0" tIns="0" rIns="0" bIns="0" rtlCol="0"/>
            <a:lstStyle/>
            <a:p>
              <a:endParaRPr/>
            </a:p>
          </p:txBody>
        </p:sp>
        <p:sp>
          <p:nvSpPr>
            <p:cNvPr id="27" name="object 27"/>
            <p:cNvSpPr/>
            <p:nvPr/>
          </p:nvSpPr>
          <p:spPr>
            <a:xfrm>
              <a:off x="6411569" y="3177768"/>
              <a:ext cx="0" cy="1087755"/>
            </a:xfrm>
            <a:custGeom>
              <a:avLst/>
              <a:gdLst/>
              <a:ahLst/>
              <a:cxnLst/>
              <a:rect l="l" t="t" r="r" b="b"/>
              <a:pathLst>
                <a:path h="1087754">
                  <a:moveTo>
                    <a:pt x="0" y="0"/>
                  </a:moveTo>
                  <a:lnTo>
                    <a:pt x="0" y="1087170"/>
                  </a:lnTo>
                </a:path>
              </a:pathLst>
            </a:custGeom>
            <a:ln w="38100">
              <a:solidFill>
                <a:srgbClr val="FFFFFF"/>
              </a:solidFill>
            </a:ln>
          </p:spPr>
          <p:txBody>
            <a:bodyPr wrap="square" lIns="0" tIns="0" rIns="0" bIns="0" rtlCol="0"/>
            <a:lstStyle/>
            <a:p>
              <a:endParaRPr/>
            </a:p>
          </p:txBody>
        </p:sp>
        <p:sp>
          <p:nvSpPr>
            <p:cNvPr id="28" name="object 28"/>
            <p:cNvSpPr/>
            <p:nvPr/>
          </p:nvSpPr>
          <p:spPr>
            <a:xfrm>
              <a:off x="6160915" y="3177768"/>
              <a:ext cx="250825" cy="1087755"/>
            </a:xfrm>
            <a:custGeom>
              <a:avLst/>
              <a:gdLst/>
              <a:ahLst/>
              <a:cxnLst/>
              <a:rect l="l" t="t" r="r" b="b"/>
              <a:pathLst>
                <a:path w="250825" h="1087754">
                  <a:moveTo>
                    <a:pt x="229038" y="0"/>
                  </a:moveTo>
                  <a:lnTo>
                    <a:pt x="180295" y="54338"/>
                  </a:lnTo>
                  <a:lnTo>
                    <a:pt x="138226" y="108556"/>
                  </a:lnTo>
                  <a:lnTo>
                    <a:pt x="102482" y="162532"/>
                  </a:lnTo>
                  <a:lnTo>
                    <a:pt x="72713" y="216145"/>
                  </a:lnTo>
                  <a:lnTo>
                    <a:pt x="48570" y="269276"/>
                  </a:lnTo>
                  <a:lnTo>
                    <a:pt x="29702" y="321802"/>
                  </a:lnTo>
                  <a:lnTo>
                    <a:pt x="15761" y="373604"/>
                  </a:lnTo>
                  <a:lnTo>
                    <a:pt x="6397" y="424560"/>
                  </a:lnTo>
                  <a:lnTo>
                    <a:pt x="1259" y="474550"/>
                  </a:lnTo>
                  <a:lnTo>
                    <a:pt x="0" y="523452"/>
                  </a:lnTo>
                  <a:lnTo>
                    <a:pt x="2267" y="571147"/>
                  </a:lnTo>
                  <a:lnTo>
                    <a:pt x="7714" y="617513"/>
                  </a:lnTo>
                  <a:lnTo>
                    <a:pt x="15988" y="662429"/>
                  </a:lnTo>
                  <a:lnTo>
                    <a:pt x="26742" y="705775"/>
                  </a:lnTo>
                  <a:lnTo>
                    <a:pt x="39625" y="747429"/>
                  </a:lnTo>
                  <a:lnTo>
                    <a:pt x="54288" y="787272"/>
                  </a:lnTo>
                  <a:lnTo>
                    <a:pt x="70381" y="825182"/>
                  </a:lnTo>
                  <a:lnTo>
                    <a:pt x="87555" y="861039"/>
                  </a:lnTo>
                  <a:lnTo>
                    <a:pt x="105459" y="894721"/>
                  </a:lnTo>
                  <a:lnTo>
                    <a:pt x="142062" y="955079"/>
                  </a:lnTo>
                  <a:lnTo>
                    <a:pt x="177393" y="1005290"/>
                  </a:lnTo>
                  <a:lnTo>
                    <a:pt x="208655" y="1044388"/>
                  </a:lnTo>
                  <a:lnTo>
                    <a:pt x="241800" y="1080084"/>
                  </a:lnTo>
                  <a:lnTo>
                    <a:pt x="247784" y="1085378"/>
                  </a:lnTo>
                  <a:lnTo>
                    <a:pt x="250653" y="1087170"/>
                  </a:lnTo>
                </a:path>
              </a:pathLst>
            </a:custGeom>
            <a:ln w="38100">
              <a:solidFill>
                <a:srgbClr val="FFFFFF"/>
              </a:solidFill>
            </a:ln>
          </p:spPr>
          <p:txBody>
            <a:bodyPr wrap="square" lIns="0" tIns="0" rIns="0" bIns="0" rtlCol="0"/>
            <a:lstStyle/>
            <a:p>
              <a:endParaRPr/>
            </a:p>
          </p:txBody>
        </p:sp>
        <p:sp>
          <p:nvSpPr>
            <p:cNvPr id="29" name="object 29"/>
            <p:cNvSpPr/>
            <p:nvPr/>
          </p:nvSpPr>
          <p:spPr>
            <a:xfrm>
              <a:off x="6411569" y="3177768"/>
              <a:ext cx="250825" cy="1087755"/>
            </a:xfrm>
            <a:custGeom>
              <a:avLst/>
              <a:gdLst/>
              <a:ahLst/>
              <a:cxnLst/>
              <a:rect l="l" t="t" r="r" b="b"/>
              <a:pathLst>
                <a:path w="250825" h="1087754">
                  <a:moveTo>
                    <a:pt x="21602" y="0"/>
                  </a:moveTo>
                  <a:lnTo>
                    <a:pt x="70347" y="54338"/>
                  </a:lnTo>
                  <a:lnTo>
                    <a:pt x="112417" y="108556"/>
                  </a:lnTo>
                  <a:lnTo>
                    <a:pt x="148161" y="162532"/>
                  </a:lnTo>
                  <a:lnTo>
                    <a:pt x="177931" y="216145"/>
                  </a:lnTo>
                  <a:lnTo>
                    <a:pt x="202075" y="269276"/>
                  </a:lnTo>
                  <a:lnTo>
                    <a:pt x="220943" y="321802"/>
                  </a:lnTo>
                  <a:lnTo>
                    <a:pt x="234884" y="373604"/>
                  </a:lnTo>
                  <a:lnTo>
                    <a:pt x="244249" y="424560"/>
                  </a:lnTo>
                  <a:lnTo>
                    <a:pt x="249387" y="474550"/>
                  </a:lnTo>
                  <a:lnTo>
                    <a:pt x="250647" y="523452"/>
                  </a:lnTo>
                  <a:lnTo>
                    <a:pt x="248379" y="571147"/>
                  </a:lnTo>
                  <a:lnTo>
                    <a:pt x="242933" y="617513"/>
                  </a:lnTo>
                  <a:lnTo>
                    <a:pt x="234658" y="662429"/>
                  </a:lnTo>
                  <a:lnTo>
                    <a:pt x="223904" y="705775"/>
                  </a:lnTo>
                  <a:lnTo>
                    <a:pt x="211021" y="747429"/>
                  </a:lnTo>
                  <a:lnTo>
                    <a:pt x="196358" y="787272"/>
                  </a:lnTo>
                  <a:lnTo>
                    <a:pt x="180265" y="825182"/>
                  </a:lnTo>
                  <a:lnTo>
                    <a:pt x="163092" y="861039"/>
                  </a:lnTo>
                  <a:lnTo>
                    <a:pt x="145188" y="894721"/>
                  </a:lnTo>
                  <a:lnTo>
                    <a:pt x="108585" y="955079"/>
                  </a:lnTo>
                  <a:lnTo>
                    <a:pt x="73255" y="1005290"/>
                  </a:lnTo>
                  <a:lnTo>
                    <a:pt x="41994" y="1044388"/>
                  </a:lnTo>
                  <a:lnTo>
                    <a:pt x="8850" y="1080084"/>
                  </a:lnTo>
                  <a:lnTo>
                    <a:pt x="2867" y="1085378"/>
                  </a:lnTo>
                  <a:lnTo>
                    <a:pt x="0" y="1087170"/>
                  </a:lnTo>
                </a:path>
              </a:pathLst>
            </a:custGeom>
            <a:ln w="38100">
              <a:solidFill>
                <a:srgbClr val="FFFFFF"/>
              </a:solidFill>
            </a:ln>
          </p:spPr>
          <p:txBody>
            <a:bodyPr wrap="square" lIns="0" tIns="0" rIns="0" bIns="0" rtlCol="0"/>
            <a:lstStyle/>
            <a:p>
              <a:endParaRPr/>
            </a:p>
          </p:txBody>
        </p:sp>
        <p:sp>
          <p:nvSpPr>
            <p:cNvPr id="30" name="object 30"/>
            <p:cNvSpPr/>
            <p:nvPr/>
          </p:nvSpPr>
          <p:spPr>
            <a:xfrm>
              <a:off x="5868530" y="3721353"/>
              <a:ext cx="1087120" cy="0"/>
            </a:xfrm>
            <a:custGeom>
              <a:avLst/>
              <a:gdLst/>
              <a:ahLst/>
              <a:cxnLst/>
              <a:rect l="l" t="t" r="r" b="b"/>
              <a:pathLst>
                <a:path w="1087120">
                  <a:moveTo>
                    <a:pt x="0" y="0"/>
                  </a:moveTo>
                  <a:lnTo>
                    <a:pt x="1086624" y="0"/>
                  </a:lnTo>
                </a:path>
              </a:pathLst>
            </a:custGeom>
            <a:ln w="38100">
              <a:solidFill>
                <a:srgbClr val="FFFFFF"/>
              </a:solidFill>
            </a:ln>
          </p:spPr>
          <p:txBody>
            <a:bodyPr wrap="square" lIns="0" tIns="0" rIns="0" bIns="0" rtlCol="0"/>
            <a:lstStyle/>
            <a:p>
              <a:endParaRPr/>
            </a:p>
          </p:txBody>
        </p:sp>
        <p:sp>
          <p:nvSpPr>
            <p:cNvPr id="31" name="object 31"/>
            <p:cNvSpPr/>
            <p:nvPr/>
          </p:nvSpPr>
          <p:spPr>
            <a:xfrm>
              <a:off x="5932474" y="3977170"/>
              <a:ext cx="958215" cy="0"/>
            </a:xfrm>
            <a:custGeom>
              <a:avLst/>
              <a:gdLst/>
              <a:ahLst/>
              <a:cxnLst/>
              <a:rect l="l" t="t" r="r" b="b"/>
              <a:pathLst>
                <a:path w="958215">
                  <a:moveTo>
                    <a:pt x="0" y="0"/>
                  </a:moveTo>
                  <a:lnTo>
                    <a:pt x="958189" y="0"/>
                  </a:lnTo>
                </a:path>
              </a:pathLst>
            </a:custGeom>
            <a:ln w="38100">
              <a:solidFill>
                <a:srgbClr val="FFFFFF"/>
              </a:solidFill>
            </a:ln>
          </p:spPr>
          <p:txBody>
            <a:bodyPr wrap="square" lIns="0" tIns="0" rIns="0" bIns="0" rtlCol="0"/>
            <a:lstStyle/>
            <a:p>
              <a:endParaRPr/>
            </a:p>
          </p:txBody>
        </p:sp>
        <p:sp>
          <p:nvSpPr>
            <p:cNvPr id="32" name="object 32"/>
            <p:cNvSpPr/>
            <p:nvPr/>
          </p:nvSpPr>
          <p:spPr>
            <a:xfrm>
              <a:off x="5948235" y="3460648"/>
              <a:ext cx="927100" cy="0"/>
            </a:xfrm>
            <a:custGeom>
              <a:avLst/>
              <a:gdLst/>
              <a:ahLst/>
              <a:cxnLst/>
              <a:rect l="l" t="t" r="r" b="b"/>
              <a:pathLst>
                <a:path w="927100">
                  <a:moveTo>
                    <a:pt x="0" y="0"/>
                  </a:moveTo>
                  <a:lnTo>
                    <a:pt x="926655" y="0"/>
                  </a:lnTo>
                </a:path>
              </a:pathLst>
            </a:custGeom>
            <a:ln w="38100">
              <a:solidFill>
                <a:srgbClr val="FFFFFF"/>
              </a:solidFill>
            </a:ln>
          </p:spPr>
          <p:txBody>
            <a:bodyPr wrap="square" lIns="0" tIns="0" rIns="0" bIns="0" rtlCol="0"/>
            <a:lstStyle/>
            <a:p>
              <a:endParaRPr/>
            </a:p>
          </p:txBody>
        </p:sp>
        <p:sp>
          <p:nvSpPr>
            <p:cNvPr id="33" name="object 33"/>
            <p:cNvSpPr/>
            <p:nvPr/>
          </p:nvSpPr>
          <p:spPr>
            <a:xfrm>
              <a:off x="5711380" y="3782199"/>
              <a:ext cx="713740" cy="654685"/>
            </a:xfrm>
            <a:custGeom>
              <a:avLst/>
              <a:gdLst/>
              <a:ahLst/>
              <a:cxnLst/>
              <a:rect l="l" t="t" r="r" b="b"/>
              <a:pathLst>
                <a:path w="713739" h="654685">
                  <a:moveTo>
                    <a:pt x="308317" y="0"/>
                  </a:moveTo>
                  <a:lnTo>
                    <a:pt x="0" y="275234"/>
                  </a:lnTo>
                  <a:lnTo>
                    <a:pt x="185800" y="275234"/>
                  </a:lnTo>
                  <a:lnTo>
                    <a:pt x="196299" y="316787"/>
                  </a:lnTo>
                  <a:lnTo>
                    <a:pt x="210143" y="357163"/>
                  </a:lnTo>
                  <a:lnTo>
                    <a:pt x="227145" y="395865"/>
                  </a:lnTo>
                  <a:lnTo>
                    <a:pt x="247116" y="432396"/>
                  </a:lnTo>
                  <a:lnTo>
                    <a:pt x="273777" y="471884"/>
                  </a:lnTo>
                  <a:lnTo>
                    <a:pt x="304218" y="508509"/>
                  </a:lnTo>
                  <a:lnTo>
                    <a:pt x="337999" y="541783"/>
                  </a:lnTo>
                  <a:lnTo>
                    <a:pt x="374675" y="571220"/>
                  </a:lnTo>
                  <a:lnTo>
                    <a:pt x="412454" y="595624"/>
                  </a:lnTo>
                  <a:lnTo>
                    <a:pt x="452377" y="616105"/>
                  </a:lnTo>
                  <a:lnTo>
                    <a:pt x="493876" y="632410"/>
                  </a:lnTo>
                  <a:lnTo>
                    <a:pt x="536384" y="644283"/>
                  </a:lnTo>
                  <a:lnTo>
                    <a:pt x="581999" y="651921"/>
                  </a:lnTo>
                  <a:lnTo>
                    <a:pt x="628167" y="654481"/>
                  </a:lnTo>
                  <a:lnTo>
                    <a:pt x="646985" y="654054"/>
                  </a:lnTo>
                  <a:lnTo>
                    <a:pt x="665733" y="652776"/>
                  </a:lnTo>
                  <a:lnTo>
                    <a:pt x="684349" y="650656"/>
                  </a:lnTo>
                  <a:lnTo>
                    <a:pt x="702767" y="647700"/>
                  </a:lnTo>
                  <a:lnTo>
                    <a:pt x="713155" y="644702"/>
                  </a:lnTo>
                  <a:lnTo>
                    <a:pt x="713155" y="623608"/>
                  </a:lnTo>
                  <a:lnTo>
                    <a:pt x="702805" y="621665"/>
                  </a:lnTo>
                  <a:lnTo>
                    <a:pt x="666931" y="613026"/>
                  </a:lnTo>
                  <a:lnTo>
                    <a:pt x="599385" y="585633"/>
                  </a:lnTo>
                  <a:lnTo>
                    <a:pt x="541496" y="546958"/>
                  </a:lnTo>
                  <a:lnTo>
                    <a:pt x="494261" y="499006"/>
                  </a:lnTo>
                  <a:lnTo>
                    <a:pt x="459342" y="444850"/>
                  </a:lnTo>
                  <a:lnTo>
                    <a:pt x="437205" y="387156"/>
                  </a:lnTo>
                  <a:lnTo>
                    <a:pt x="428443" y="337083"/>
                  </a:lnTo>
                  <a:lnTo>
                    <a:pt x="427574" y="316564"/>
                  </a:lnTo>
                  <a:lnTo>
                    <a:pt x="428261" y="295930"/>
                  </a:lnTo>
                  <a:lnTo>
                    <a:pt x="430504" y="275234"/>
                  </a:lnTo>
                  <a:lnTo>
                    <a:pt x="616648" y="275234"/>
                  </a:lnTo>
                  <a:lnTo>
                    <a:pt x="308317" y="0"/>
                  </a:lnTo>
                  <a:close/>
                </a:path>
              </a:pathLst>
            </a:custGeom>
            <a:solidFill>
              <a:srgbClr val="FFFFFF"/>
            </a:solidFill>
          </p:spPr>
          <p:txBody>
            <a:bodyPr wrap="square" lIns="0" tIns="0" rIns="0" bIns="0" rtlCol="0"/>
            <a:lstStyle/>
            <a:p>
              <a:endParaRPr/>
            </a:p>
          </p:txBody>
        </p:sp>
        <p:sp>
          <p:nvSpPr>
            <p:cNvPr id="34" name="object 34"/>
            <p:cNvSpPr/>
            <p:nvPr/>
          </p:nvSpPr>
          <p:spPr>
            <a:xfrm>
              <a:off x="5678093" y="3765181"/>
              <a:ext cx="759460" cy="684530"/>
            </a:xfrm>
            <a:custGeom>
              <a:avLst/>
              <a:gdLst/>
              <a:ahLst/>
              <a:cxnLst/>
              <a:rect l="l" t="t" r="r" b="b"/>
              <a:pathLst>
                <a:path w="759460" h="684529">
                  <a:moveTo>
                    <a:pt x="341617" y="0"/>
                  </a:moveTo>
                  <a:lnTo>
                    <a:pt x="0" y="304952"/>
                  </a:lnTo>
                  <a:lnTo>
                    <a:pt x="208876" y="304952"/>
                  </a:lnTo>
                  <a:lnTo>
                    <a:pt x="219692" y="344856"/>
                  </a:lnTo>
                  <a:lnTo>
                    <a:pt x="233518" y="383614"/>
                  </a:lnTo>
                  <a:lnTo>
                    <a:pt x="250196" y="420807"/>
                  </a:lnTo>
                  <a:lnTo>
                    <a:pt x="269570" y="456018"/>
                  </a:lnTo>
                  <a:lnTo>
                    <a:pt x="296930" y="496545"/>
                  </a:lnTo>
                  <a:lnTo>
                    <a:pt x="328183" y="534142"/>
                  </a:lnTo>
                  <a:lnTo>
                    <a:pt x="362871" y="568311"/>
                  </a:lnTo>
                  <a:lnTo>
                    <a:pt x="400532" y="598551"/>
                  </a:lnTo>
                  <a:lnTo>
                    <a:pt x="439399" y="623653"/>
                  </a:lnTo>
                  <a:lnTo>
                    <a:pt x="480477" y="644721"/>
                  </a:lnTo>
                  <a:lnTo>
                    <a:pt x="523181" y="661494"/>
                  </a:lnTo>
                  <a:lnTo>
                    <a:pt x="566928" y="673709"/>
                  </a:lnTo>
                  <a:lnTo>
                    <a:pt x="613913" y="681570"/>
                  </a:lnTo>
                  <a:lnTo>
                    <a:pt x="661479" y="684212"/>
                  </a:lnTo>
                  <a:lnTo>
                    <a:pt x="680870" y="683770"/>
                  </a:lnTo>
                  <a:lnTo>
                    <a:pt x="700193" y="682450"/>
                  </a:lnTo>
                  <a:lnTo>
                    <a:pt x="719381" y="680258"/>
                  </a:lnTo>
                  <a:lnTo>
                    <a:pt x="738365" y="677202"/>
                  </a:lnTo>
                  <a:lnTo>
                    <a:pt x="759155" y="673366"/>
                  </a:lnTo>
                  <a:lnTo>
                    <a:pt x="759155" y="658812"/>
                  </a:lnTo>
                  <a:lnTo>
                    <a:pt x="661479" y="658812"/>
                  </a:lnTo>
                  <a:lnTo>
                    <a:pt x="639371" y="658206"/>
                  </a:lnTo>
                  <a:lnTo>
                    <a:pt x="594794" y="653283"/>
                  </a:lnTo>
                  <a:lnTo>
                    <a:pt x="531675" y="637576"/>
                  </a:lnTo>
                  <a:lnTo>
                    <a:pt x="491597" y="621920"/>
                  </a:lnTo>
                  <a:lnTo>
                    <a:pt x="452682" y="602018"/>
                  </a:lnTo>
                  <a:lnTo>
                    <a:pt x="415378" y="577938"/>
                  </a:lnTo>
                  <a:lnTo>
                    <a:pt x="380194" y="549764"/>
                  </a:lnTo>
                  <a:lnTo>
                    <a:pt x="347503" y="517704"/>
                  </a:lnTo>
                  <a:lnTo>
                    <a:pt x="317727" y="481989"/>
                  </a:lnTo>
                  <a:lnTo>
                    <a:pt x="291287" y="442848"/>
                  </a:lnTo>
                  <a:lnTo>
                    <a:pt x="270707" y="405025"/>
                  </a:lnTo>
                  <a:lnTo>
                    <a:pt x="253444" y="364963"/>
                  </a:lnTo>
                  <a:lnTo>
                    <a:pt x="239662" y="323019"/>
                  </a:lnTo>
                  <a:lnTo>
                    <a:pt x="229527" y="279552"/>
                  </a:lnTo>
                  <a:lnTo>
                    <a:pt x="66586" y="279552"/>
                  </a:lnTo>
                  <a:lnTo>
                    <a:pt x="341617" y="34048"/>
                  </a:lnTo>
                  <a:lnTo>
                    <a:pt x="379761" y="34048"/>
                  </a:lnTo>
                  <a:lnTo>
                    <a:pt x="341617" y="0"/>
                  </a:lnTo>
                  <a:close/>
                </a:path>
                <a:path w="759460" h="684529">
                  <a:moveTo>
                    <a:pt x="379761" y="34048"/>
                  </a:moveTo>
                  <a:lnTo>
                    <a:pt x="341617" y="34048"/>
                  </a:lnTo>
                  <a:lnTo>
                    <a:pt x="616648" y="279552"/>
                  </a:lnTo>
                  <a:lnTo>
                    <a:pt x="453021" y="279552"/>
                  </a:lnTo>
                  <a:lnTo>
                    <a:pt x="449665" y="303037"/>
                  </a:lnTo>
                  <a:lnTo>
                    <a:pt x="448213" y="327088"/>
                  </a:lnTo>
                  <a:lnTo>
                    <a:pt x="448815" y="351597"/>
                  </a:lnTo>
                  <a:lnTo>
                    <a:pt x="458062" y="406892"/>
                  </a:lnTo>
                  <a:lnTo>
                    <a:pt x="480978" y="466980"/>
                  </a:lnTo>
                  <a:lnTo>
                    <a:pt x="517219" y="523449"/>
                  </a:lnTo>
                  <a:lnTo>
                    <a:pt x="566079" y="573274"/>
                  </a:lnTo>
                  <a:lnTo>
                    <a:pt x="626300" y="613667"/>
                  </a:lnTo>
                  <a:lnTo>
                    <a:pt x="696057" y="642076"/>
                  </a:lnTo>
                  <a:lnTo>
                    <a:pt x="733755" y="651154"/>
                  </a:lnTo>
                  <a:lnTo>
                    <a:pt x="733755" y="652221"/>
                  </a:lnTo>
                  <a:lnTo>
                    <a:pt x="716039" y="655078"/>
                  </a:lnTo>
                  <a:lnTo>
                    <a:pt x="698065" y="657140"/>
                  </a:lnTo>
                  <a:lnTo>
                    <a:pt x="679866" y="658391"/>
                  </a:lnTo>
                  <a:lnTo>
                    <a:pt x="661479" y="658812"/>
                  </a:lnTo>
                  <a:lnTo>
                    <a:pt x="759155" y="658812"/>
                  </a:lnTo>
                  <a:lnTo>
                    <a:pt x="759155" y="630097"/>
                  </a:lnTo>
                  <a:lnTo>
                    <a:pt x="738466" y="626211"/>
                  </a:lnTo>
                  <a:lnTo>
                    <a:pt x="703835" y="617871"/>
                  </a:lnTo>
                  <a:lnTo>
                    <a:pt x="638683" y="591460"/>
                  </a:lnTo>
                  <a:lnTo>
                    <a:pt x="582917" y="554210"/>
                  </a:lnTo>
                  <a:lnTo>
                    <a:pt x="537482" y="508093"/>
                  </a:lnTo>
                  <a:lnTo>
                    <a:pt x="503976" y="456148"/>
                  </a:lnTo>
                  <a:lnTo>
                    <a:pt x="482771" y="400932"/>
                  </a:lnTo>
                  <a:lnTo>
                    <a:pt x="474623" y="355771"/>
                  </a:lnTo>
                  <a:lnTo>
                    <a:pt x="473646" y="338913"/>
                  </a:lnTo>
                  <a:lnTo>
                    <a:pt x="473774" y="321963"/>
                  </a:lnTo>
                  <a:lnTo>
                    <a:pt x="475005" y="304952"/>
                  </a:lnTo>
                  <a:lnTo>
                    <a:pt x="683247" y="304952"/>
                  </a:lnTo>
                  <a:lnTo>
                    <a:pt x="379761" y="34048"/>
                  </a:lnTo>
                  <a:close/>
                </a:path>
              </a:pathLst>
            </a:custGeom>
            <a:solidFill>
              <a:srgbClr val="253064"/>
            </a:solidFill>
          </p:spPr>
          <p:txBody>
            <a:bodyPr wrap="square" lIns="0" tIns="0" rIns="0" bIns="0" rtlCol="0"/>
            <a:lstStyle/>
            <a:p>
              <a:endParaRPr/>
            </a:p>
          </p:txBody>
        </p:sp>
        <p:sp>
          <p:nvSpPr>
            <p:cNvPr id="35" name="object 35"/>
            <p:cNvSpPr/>
            <p:nvPr/>
          </p:nvSpPr>
          <p:spPr>
            <a:xfrm>
              <a:off x="6399136" y="3026117"/>
              <a:ext cx="713740" cy="654685"/>
            </a:xfrm>
            <a:custGeom>
              <a:avLst/>
              <a:gdLst/>
              <a:ahLst/>
              <a:cxnLst/>
              <a:rect l="l" t="t" r="r" b="b"/>
              <a:pathLst>
                <a:path w="713740" h="654685">
                  <a:moveTo>
                    <a:pt x="85001" y="0"/>
                  </a:moveTo>
                  <a:lnTo>
                    <a:pt x="28817" y="3830"/>
                  </a:lnTo>
                  <a:lnTo>
                    <a:pt x="0" y="9778"/>
                  </a:lnTo>
                  <a:lnTo>
                    <a:pt x="0" y="30873"/>
                  </a:lnTo>
                  <a:lnTo>
                    <a:pt x="10350" y="32816"/>
                  </a:lnTo>
                  <a:lnTo>
                    <a:pt x="46238" y="41457"/>
                  </a:lnTo>
                  <a:lnTo>
                    <a:pt x="113784" y="68858"/>
                  </a:lnTo>
                  <a:lnTo>
                    <a:pt x="171668" y="107537"/>
                  </a:lnTo>
                  <a:lnTo>
                    <a:pt x="218911" y="155493"/>
                  </a:lnTo>
                  <a:lnTo>
                    <a:pt x="253820" y="209636"/>
                  </a:lnTo>
                  <a:lnTo>
                    <a:pt x="275966" y="267325"/>
                  </a:lnTo>
                  <a:lnTo>
                    <a:pt x="284730" y="317400"/>
                  </a:lnTo>
                  <a:lnTo>
                    <a:pt x="285596" y="337923"/>
                  </a:lnTo>
                  <a:lnTo>
                    <a:pt x="284906" y="358562"/>
                  </a:lnTo>
                  <a:lnTo>
                    <a:pt x="282663" y="379260"/>
                  </a:lnTo>
                  <a:lnTo>
                    <a:pt x="96520" y="379260"/>
                  </a:lnTo>
                  <a:lnTo>
                    <a:pt x="404837" y="654481"/>
                  </a:lnTo>
                  <a:lnTo>
                    <a:pt x="713181" y="379260"/>
                  </a:lnTo>
                  <a:lnTo>
                    <a:pt x="527367" y="379260"/>
                  </a:lnTo>
                  <a:lnTo>
                    <a:pt x="516870" y="337701"/>
                  </a:lnTo>
                  <a:lnTo>
                    <a:pt x="503029" y="297326"/>
                  </a:lnTo>
                  <a:lnTo>
                    <a:pt x="486028" y="258627"/>
                  </a:lnTo>
                  <a:lnTo>
                    <a:pt x="466051" y="222097"/>
                  </a:lnTo>
                  <a:lnTo>
                    <a:pt x="439389" y="182602"/>
                  </a:lnTo>
                  <a:lnTo>
                    <a:pt x="408946" y="145973"/>
                  </a:lnTo>
                  <a:lnTo>
                    <a:pt x="375169" y="112698"/>
                  </a:lnTo>
                  <a:lnTo>
                    <a:pt x="338505" y="83261"/>
                  </a:lnTo>
                  <a:lnTo>
                    <a:pt x="300717" y="58855"/>
                  </a:lnTo>
                  <a:lnTo>
                    <a:pt x="260788" y="38371"/>
                  </a:lnTo>
                  <a:lnTo>
                    <a:pt x="219287" y="22066"/>
                  </a:lnTo>
                  <a:lnTo>
                    <a:pt x="176784" y="10198"/>
                  </a:lnTo>
                  <a:lnTo>
                    <a:pt x="131168" y="2560"/>
                  </a:lnTo>
                  <a:lnTo>
                    <a:pt x="108114" y="641"/>
                  </a:lnTo>
                  <a:lnTo>
                    <a:pt x="85001" y="0"/>
                  </a:lnTo>
                  <a:close/>
                </a:path>
              </a:pathLst>
            </a:custGeom>
            <a:solidFill>
              <a:srgbClr val="FFFFFF"/>
            </a:solidFill>
          </p:spPr>
          <p:txBody>
            <a:bodyPr wrap="square" lIns="0" tIns="0" rIns="0" bIns="0" rtlCol="0"/>
            <a:lstStyle/>
            <a:p>
              <a:endParaRPr/>
            </a:p>
          </p:txBody>
        </p:sp>
        <p:sp>
          <p:nvSpPr>
            <p:cNvPr id="36" name="object 36"/>
            <p:cNvSpPr/>
            <p:nvPr/>
          </p:nvSpPr>
          <p:spPr>
            <a:xfrm>
              <a:off x="6386448" y="3013417"/>
              <a:ext cx="759460" cy="684530"/>
            </a:xfrm>
            <a:custGeom>
              <a:avLst/>
              <a:gdLst/>
              <a:ahLst/>
              <a:cxnLst/>
              <a:rect l="l" t="t" r="r" b="b"/>
              <a:pathLst>
                <a:path w="759459" h="684529">
                  <a:moveTo>
                    <a:pt x="97675" y="0"/>
                  </a:moveTo>
                  <a:lnTo>
                    <a:pt x="58959" y="1760"/>
                  </a:lnTo>
                  <a:lnTo>
                    <a:pt x="20777" y="6997"/>
                  </a:lnTo>
                  <a:lnTo>
                    <a:pt x="0" y="10845"/>
                  </a:lnTo>
                  <a:lnTo>
                    <a:pt x="0" y="54102"/>
                  </a:lnTo>
                  <a:lnTo>
                    <a:pt x="20688" y="58000"/>
                  </a:lnTo>
                  <a:lnTo>
                    <a:pt x="55321" y="66335"/>
                  </a:lnTo>
                  <a:lnTo>
                    <a:pt x="120482" y="92749"/>
                  </a:lnTo>
                  <a:lnTo>
                    <a:pt x="176242" y="129994"/>
                  </a:lnTo>
                  <a:lnTo>
                    <a:pt x="221672" y="176106"/>
                  </a:lnTo>
                  <a:lnTo>
                    <a:pt x="255178" y="228051"/>
                  </a:lnTo>
                  <a:lnTo>
                    <a:pt x="276383" y="283266"/>
                  </a:lnTo>
                  <a:lnTo>
                    <a:pt x="284526" y="328430"/>
                  </a:lnTo>
                  <a:lnTo>
                    <a:pt x="285503" y="345292"/>
                  </a:lnTo>
                  <a:lnTo>
                    <a:pt x="285378" y="362247"/>
                  </a:lnTo>
                  <a:lnTo>
                    <a:pt x="284149" y="379260"/>
                  </a:lnTo>
                  <a:lnTo>
                    <a:pt x="75907" y="379260"/>
                  </a:lnTo>
                  <a:lnTo>
                    <a:pt x="417537" y="684212"/>
                  </a:lnTo>
                  <a:lnTo>
                    <a:pt x="455694" y="650151"/>
                  </a:lnTo>
                  <a:lnTo>
                    <a:pt x="417537" y="650151"/>
                  </a:lnTo>
                  <a:lnTo>
                    <a:pt x="142506" y="404660"/>
                  </a:lnTo>
                  <a:lnTo>
                    <a:pt x="306133" y="404660"/>
                  </a:lnTo>
                  <a:lnTo>
                    <a:pt x="309482" y="381170"/>
                  </a:lnTo>
                  <a:lnTo>
                    <a:pt x="310932" y="357119"/>
                  </a:lnTo>
                  <a:lnTo>
                    <a:pt x="310332" y="332613"/>
                  </a:lnTo>
                  <a:lnTo>
                    <a:pt x="301087" y="277319"/>
                  </a:lnTo>
                  <a:lnTo>
                    <a:pt x="278180" y="217231"/>
                  </a:lnTo>
                  <a:lnTo>
                    <a:pt x="241944" y="160757"/>
                  </a:lnTo>
                  <a:lnTo>
                    <a:pt x="193066" y="110936"/>
                  </a:lnTo>
                  <a:lnTo>
                    <a:pt x="132849" y="70544"/>
                  </a:lnTo>
                  <a:lnTo>
                    <a:pt x="63097" y="42130"/>
                  </a:lnTo>
                  <a:lnTo>
                    <a:pt x="25399" y="33045"/>
                  </a:lnTo>
                  <a:lnTo>
                    <a:pt x="25399" y="31978"/>
                  </a:lnTo>
                  <a:lnTo>
                    <a:pt x="43117" y="29123"/>
                  </a:lnTo>
                  <a:lnTo>
                    <a:pt x="61094" y="27065"/>
                  </a:lnTo>
                  <a:lnTo>
                    <a:pt x="79294" y="25818"/>
                  </a:lnTo>
                  <a:lnTo>
                    <a:pt x="97675" y="25400"/>
                  </a:lnTo>
                  <a:lnTo>
                    <a:pt x="242810" y="25400"/>
                  </a:lnTo>
                  <a:lnTo>
                    <a:pt x="235967" y="22712"/>
                  </a:lnTo>
                  <a:lnTo>
                    <a:pt x="192214" y="10502"/>
                  </a:lnTo>
                  <a:lnTo>
                    <a:pt x="168845" y="5920"/>
                  </a:lnTo>
                  <a:lnTo>
                    <a:pt x="145240" y="2636"/>
                  </a:lnTo>
                  <a:lnTo>
                    <a:pt x="121487" y="660"/>
                  </a:lnTo>
                  <a:lnTo>
                    <a:pt x="97675" y="0"/>
                  </a:lnTo>
                  <a:close/>
                </a:path>
                <a:path w="759459" h="684529">
                  <a:moveTo>
                    <a:pt x="242810" y="25400"/>
                  </a:moveTo>
                  <a:lnTo>
                    <a:pt x="97675" y="25400"/>
                  </a:lnTo>
                  <a:lnTo>
                    <a:pt x="119788" y="26004"/>
                  </a:lnTo>
                  <a:lnTo>
                    <a:pt x="142039" y="27836"/>
                  </a:lnTo>
                  <a:lnTo>
                    <a:pt x="186689" y="35293"/>
                  </a:lnTo>
                  <a:lnTo>
                    <a:pt x="227481" y="46628"/>
                  </a:lnTo>
                  <a:lnTo>
                    <a:pt x="267562" y="62282"/>
                  </a:lnTo>
                  <a:lnTo>
                    <a:pt x="306478" y="82186"/>
                  </a:lnTo>
                  <a:lnTo>
                    <a:pt x="343776" y="106273"/>
                  </a:lnTo>
                  <a:lnTo>
                    <a:pt x="378960" y="134448"/>
                  </a:lnTo>
                  <a:lnTo>
                    <a:pt x="411651" y="166506"/>
                  </a:lnTo>
                  <a:lnTo>
                    <a:pt x="441427" y="202217"/>
                  </a:lnTo>
                  <a:lnTo>
                    <a:pt x="467867" y="241350"/>
                  </a:lnTo>
                  <a:lnTo>
                    <a:pt x="488455" y="279176"/>
                  </a:lnTo>
                  <a:lnTo>
                    <a:pt x="505720" y="319243"/>
                  </a:lnTo>
                  <a:lnTo>
                    <a:pt x="519499" y="361190"/>
                  </a:lnTo>
                  <a:lnTo>
                    <a:pt x="529628" y="404660"/>
                  </a:lnTo>
                  <a:lnTo>
                    <a:pt x="692569" y="404660"/>
                  </a:lnTo>
                  <a:lnTo>
                    <a:pt x="417537" y="650151"/>
                  </a:lnTo>
                  <a:lnTo>
                    <a:pt x="455694" y="650151"/>
                  </a:lnTo>
                  <a:lnTo>
                    <a:pt x="759155" y="379260"/>
                  </a:lnTo>
                  <a:lnTo>
                    <a:pt x="550278" y="379260"/>
                  </a:lnTo>
                  <a:lnTo>
                    <a:pt x="539468" y="339353"/>
                  </a:lnTo>
                  <a:lnTo>
                    <a:pt x="525641" y="300591"/>
                  </a:lnTo>
                  <a:lnTo>
                    <a:pt x="508960" y="263393"/>
                  </a:lnTo>
                  <a:lnTo>
                    <a:pt x="489584" y="228180"/>
                  </a:lnTo>
                  <a:lnTo>
                    <a:pt x="462224" y="187659"/>
                  </a:lnTo>
                  <a:lnTo>
                    <a:pt x="430971" y="150063"/>
                  </a:lnTo>
                  <a:lnTo>
                    <a:pt x="396284" y="115895"/>
                  </a:lnTo>
                  <a:lnTo>
                    <a:pt x="358622" y="85661"/>
                  </a:lnTo>
                  <a:lnTo>
                    <a:pt x="319755" y="60557"/>
                  </a:lnTo>
                  <a:lnTo>
                    <a:pt x="278676" y="39485"/>
                  </a:lnTo>
                  <a:lnTo>
                    <a:pt x="242810" y="25400"/>
                  </a:lnTo>
                  <a:close/>
                </a:path>
              </a:pathLst>
            </a:custGeom>
            <a:solidFill>
              <a:srgbClr val="253064"/>
            </a:solidFill>
          </p:spPr>
          <p:txBody>
            <a:bodyPr wrap="square" lIns="0" tIns="0" rIns="0" bIns="0" rtlCol="0"/>
            <a:lstStyle/>
            <a:p>
              <a:endParaRPr/>
            </a:p>
          </p:txBody>
        </p:sp>
      </p:grpSp>
      <p:sp>
        <p:nvSpPr>
          <p:cNvPr id="37" name="object 37"/>
          <p:cNvSpPr txBox="1"/>
          <p:nvPr/>
        </p:nvSpPr>
        <p:spPr>
          <a:xfrm>
            <a:off x="865022" y="2334369"/>
            <a:ext cx="2271877" cy="282129"/>
          </a:xfrm>
          <a:prstGeom prst="rect">
            <a:avLst/>
          </a:prstGeom>
        </p:spPr>
        <p:txBody>
          <a:bodyPr vert="horz" wrap="square" lIns="0" tIns="12700" rIns="0" bIns="0" rtlCol="0">
            <a:spAutoFit/>
          </a:bodyPr>
          <a:lstStyle/>
          <a:p>
            <a:pPr marL="12700">
              <a:spcBef>
                <a:spcPts val="100"/>
              </a:spcBef>
            </a:pPr>
            <a:r>
              <a:rPr sz="1750" dirty="0">
                <a:solidFill>
                  <a:srgbClr val="263063"/>
                </a:solidFill>
                <a:latin typeface="Arial"/>
                <a:cs typeface="Arial"/>
              </a:rPr>
              <a:t>“</a:t>
            </a:r>
            <a:r>
              <a:rPr lang="el-GR" sz="1750" dirty="0">
                <a:solidFill>
                  <a:srgbClr val="263063"/>
                </a:solidFill>
                <a:latin typeface="Arial"/>
                <a:cs typeface="Arial"/>
              </a:rPr>
              <a:t>Είμαι κατασκευαστής</a:t>
            </a:r>
            <a:r>
              <a:rPr sz="1750" dirty="0">
                <a:solidFill>
                  <a:srgbClr val="263063"/>
                </a:solidFill>
                <a:latin typeface="Arial"/>
                <a:cs typeface="Arial"/>
              </a:rPr>
              <a:t>”</a:t>
            </a:r>
            <a:endParaRPr sz="1750" dirty="0">
              <a:latin typeface="Arial"/>
              <a:cs typeface="Arial"/>
            </a:endParaRPr>
          </a:p>
        </p:txBody>
      </p:sp>
      <p:sp>
        <p:nvSpPr>
          <p:cNvPr id="38" name="object 38"/>
          <p:cNvSpPr txBox="1"/>
          <p:nvPr/>
        </p:nvSpPr>
        <p:spPr>
          <a:xfrm>
            <a:off x="2603500" y="4848225"/>
            <a:ext cx="3124200" cy="564257"/>
          </a:xfrm>
          <a:prstGeom prst="rect">
            <a:avLst/>
          </a:prstGeom>
        </p:spPr>
        <p:txBody>
          <a:bodyPr vert="horz" wrap="square" lIns="0" tIns="12700" rIns="0" bIns="0" rtlCol="0">
            <a:spAutoFit/>
          </a:bodyPr>
          <a:lstStyle/>
          <a:p>
            <a:pPr marL="160655" marR="5080" indent="-148590" algn="ctr">
              <a:spcBef>
                <a:spcPts val="100"/>
              </a:spcBef>
            </a:pPr>
            <a:r>
              <a:rPr sz="1750" dirty="0">
                <a:solidFill>
                  <a:srgbClr val="263063"/>
                </a:solidFill>
                <a:latin typeface="Arial"/>
                <a:cs typeface="Arial"/>
              </a:rPr>
              <a:t>“</a:t>
            </a:r>
            <a:r>
              <a:rPr lang="el-GR" sz="1750" dirty="0">
                <a:solidFill>
                  <a:srgbClr val="263063"/>
                </a:solidFill>
                <a:latin typeface="Arial"/>
                <a:cs typeface="Arial"/>
              </a:rPr>
              <a:t>Είμαι εξουσιοδοτημένος </a:t>
            </a:r>
          </a:p>
          <a:p>
            <a:pPr marL="160655" marR="5080" indent="-148590" algn="ctr">
              <a:spcBef>
                <a:spcPts val="100"/>
              </a:spcBef>
            </a:pPr>
            <a:r>
              <a:rPr lang="el-GR" sz="1750" dirty="0">
                <a:solidFill>
                  <a:srgbClr val="263063"/>
                </a:solidFill>
                <a:latin typeface="Arial"/>
                <a:cs typeface="Arial"/>
              </a:rPr>
              <a:t>αντιπρόσωπος </a:t>
            </a:r>
            <a:r>
              <a:rPr sz="1750" dirty="0">
                <a:solidFill>
                  <a:srgbClr val="263063"/>
                </a:solidFill>
                <a:latin typeface="Arial"/>
                <a:cs typeface="Arial"/>
              </a:rPr>
              <a:t>”</a:t>
            </a:r>
            <a:endParaRPr sz="1750" dirty="0">
              <a:latin typeface="Arial"/>
              <a:cs typeface="Arial"/>
            </a:endParaRPr>
          </a:p>
        </p:txBody>
      </p:sp>
      <p:sp>
        <p:nvSpPr>
          <p:cNvPr id="39" name="object 39"/>
          <p:cNvSpPr txBox="1"/>
          <p:nvPr/>
        </p:nvSpPr>
        <p:spPr>
          <a:xfrm>
            <a:off x="5602478" y="2334369"/>
            <a:ext cx="2030222" cy="282129"/>
          </a:xfrm>
          <a:prstGeom prst="rect">
            <a:avLst/>
          </a:prstGeom>
        </p:spPr>
        <p:txBody>
          <a:bodyPr vert="horz" wrap="square" lIns="0" tIns="12700" rIns="0" bIns="0" rtlCol="0">
            <a:spAutoFit/>
          </a:bodyPr>
          <a:lstStyle/>
          <a:p>
            <a:pPr marL="12700">
              <a:spcBef>
                <a:spcPts val="100"/>
              </a:spcBef>
            </a:pPr>
            <a:r>
              <a:rPr sz="1750" dirty="0">
                <a:solidFill>
                  <a:srgbClr val="263063"/>
                </a:solidFill>
                <a:latin typeface="Arial"/>
                <a:cs typeface="Arial"/>
              </a:rPr>
              <a:t>“</a:t>
            </a:r>
            <a:r>
              <a:rPr lang="el-GR" sz="1750" dirty="0">
                <a:solidFill>
                  <a:srgbClr val="263063"/>
                </a:solidFill>
                <a:latin typeface="Arial"/>
                <a:cs typeface="Arial"/>
              </a:rPr>
              <a:t>Είμαι εισαγωγέας</a:t>
            </a:r>
            <a:r>
              <a:rPr sz="1750" spc="-5" dirty="0">
                <a:solidFill>
                  <a:srgbClr val="263063"/>
                </a:solidFill>
                <a:latin typeface="Arial"/>
                <a:cs typeface="Arial"/>
              </a:rPr>
              <a:t>”</a:t>
            </a:r>
            <a:endParaRPr sz="1750" dirty="0">
              <a:latin typeface="Arial"/>
              <a:cs typeface="Arial"/>
            </a:endParaRPr>
          </a:p>
        </p:txBody>
      </p:sp>
      <p:sp>
        <p:nvSpPr>
          <p:cNvPr id="40" name="object 40"/>
          <p:cNvSpPr txBox="1"/>
          <p:nvPr/>
        </p:nvSpPr>
        <p:spPr>
          <a:xfrm>
            <a:off x="7914850" y="4844765"/>
            <a:ext cx="2080050" cy="282129"/>
          </a:xfrm>
          <a:prstGeom prst="rect">
            <a:avLst/>
          </a:prstGeom>
        </p:spPr>
        <p:txBody>
          <a:bodyPr vert="horz" wrap="square" lIns="0" tIns="12700" rIns="0" bIns="0" rtlCol="0">
            <a:spAutoFit/>
          </a:bodyPr>
          <a:lstStyle/>
          <a:p>
            <a:pPr marL="12700">
              <a:spcBef>
                <a:spcPts val="100"/>
              </a:spcBef>
            </a:pPr>
            <a:r>
              <a:rPr sz="1750" dirty="0">
                <a:solidFill>
                  <a:srgbClr val="263063"/>
                </a:solidFill>
                <a:latin typeface="Arial"/>
                <a:cs typeface="Arial"/>
              </a:rPr>
              <a:t>“</a:t>
            </a:r>
            <a:r>
              <a:rPr lang="el-GR" sz="1750" dirty="0">
                <a:solidFill>
                  <a:srgbClr val="263063"/>
                </a:solidFill>
                <a:latin typeface="Arial"/>
                <a:cs typeface="Arial"/>
              </a:rPr>
              <a:t>Είμαι διανομέας</a:t>
            </a:r>
            <a:r>
              <a:rPr sz="1750" spc="-5" dirty="0">
                <a:solidFill>
                  <a:srgbClr val="263063"/>
                </a:solidFill>
                <a:latin typeface="Arial"/>
                <a:cs typeface="Arial"/>
              </a:rPr>
              <a:t>”</a:t>
            </a:r>
            <a:endParaRPr sz="1750" dirty="0">
              <a:latin typeface="Arial"/>
              <a:cs typeface="Arial"/>
            </a:endParaRPr>
          </a:p>
        </p:txBody>
      </p:sp>
      <p:sp>
        <p:nvSpPr>
          <p:cNvPr id="41" name="object 41"/>
          <p:cNvSpPr/>
          <p:nvPr/>
        </p:nvSpPr>
        <p:spPr>
          <a:xfrm>
            <a:off x="5880100" y="6600825"/>
            <a:ext cx="156692" cy="156705"/>
          </a:xfrm>
          <a:prstGeom prst="rect">
            <a:avLst/>
          </a:prstGeom>
          <a:blipFill>
            <a:blip r:embed="rId3" cstate="print"/>
            <a:stretch>
              <a:fillRect/>
            </a:stretch>
          </a:blipFill>
        </p:spPr>
        <p:txBody>
          <a:bodyPr wrap="square" lIns="0" tIns="0" rIns="0" bIns="0" rtlCol="0"/>
          <a:lstStyle/>
          <a:p>
            <a:endParaRPr/>
          </a:p>
        </p:txBody>
      </p:sp>
      <p:sp>
        <p:nvSpPr>
          <p:cNvPr id="56" name="object 56"/>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14</a:t>
            </a:fld>
            <a:endParaRPr spc="55" dirty="0"/>
          </a:p>
        </p:txBody>
      </p:sp>
      <p:sp>
        <p:nvSpPr>
          <p:cNvPr id="57" name="object 57"/>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58" name="object 58"/>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59" name="object 59"/>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60" name="object 60"/>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61" name="object 61"/>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a:latin typeface="Arial"/>
              <a:cs typeface="Arial"/>
            </a:endParaRPr>
          </a:p>
        </p:txBody>
      </p:sp>
      <p:sp>
        <p:nvSpPr>
          <p:cNvPr id="63" name="object 63"/>
          <p:cNvSpPr txBox="1"/>
          <p:nvPr/>
        </p:nvSpPr>
        <p:spPr>
          <a:xfrm>
            <a:off x="56515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48"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6" name="TextBox 5">
            <a:extLst>
              <a:ext uri="{FF2B5EF4-FFF2-40B4-BE49-F238E27FC236}">
                <a16:creationId xmlns:a16="http://schemas.microsoft.com/office/drawing/2014/main" id="{B6A1B783-4144-B306-3F87-499C26406C24}"/>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
        <p:nvSpPr>
          <p:cNvPr id="42" name="TextBox 41">
            <a:extLst>
              <a:ext uri="{FF2B5EF4-FFF2-40B4-BE49-F238E27FC236}">
                <a16:creationId xmlns:a16="http://schemas.microsoft.com/office/drawing/2014/main" id="{3A357646-4A8E-4FCC-8863-4650180A9F82}"/>
              </a:ext>
            </a:extLst>
          </p:cNvPr>
          <p:cNvSpPr txBox="1"/>
          <p:nvPr/>
        </p:nvSpPr>
        <p:spPr>
          <a:xfrm>
            <a:off x="497078" y="1036660"/>
            <a:ext cx="10210800" cy="369332"/>
          </a:xfrm>
          <a:prstGeom prst="rect">
            <a:avLst/>
          </a:prstGeom>
          <a:noFill/>
        </p:spPr>
        <p:txBody>
          <a:bodyPr wrap="square" rtlCol="0">
            <a:spAutoFit/>
          </a:bodyPr>
          <a:lstStyle/>
          <a:p>
            <a:r>
              <a:rPr lang="el-GR" sz="1800" b="1" i="0" u="none" strike="noStrike" baseline="0" dirty="0">
                <a:solidFill>
                  <a:srgbClr val="00176D"/>
                </a:solidFill>
                <a:latin typeface="Tahoma" panose="020B0604030504040204" pitchFamily="34" charset="0"/>
              </a:rPr>
              <a:t>Ορίζονται νέοι οικονομικοί φορείς… και οι σχετικές απαιτήσεις και υποχρεώσεις!</a:t>
            </a:r>
            <a:endParaRPr lang="el-GR" dirty="0"/>
          </a:p>
        </p:txBody>
      </p:sp>
      <p:sp>
        <p:nvSpPr>
          <p:cNvPr id="43" name="object 32">
            <a:extLst>
              <a:ext uri="{FF2B5EF4-FFF2-40B4-BE49-F238E27FC236}">
                <a16:creationId xmlns:a16="http://schemas.microsoft.com/office/drawing/2014/main" id="{FC20FE51-525E-F4B3-876A-F07B6F825FE7}"/>
              </a:ext>
            </a:extLst>
          </p:cNvPr>
          <p:cNvSpPr txBox="1"/>
          <p:nvPr/>
        </p:nvSpPr>
        <p:spPr>
          <a:xfrm>
            <a:off x="7517524" y="6886809"/>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
        <p:nvSpPr>
          <p:cNvPr id="44" name="object 32">
            <a:extLst>
              <a:ext uri="{FF2B5EF4-FFF2-40B4-BE49-F238E27FC236}">
                <a16:creationId xmlns:a16="http://schemas.microsoft.com/office/drawing/2014/main" id="{E4A14617-7676-DB58-CF84-7679EB6C540A}"/>
              </a:ext>
            </a:extLst>
          </p:cNvPr>
          <p:cNvSpPr txBox="1"/>
          <p:nvPr/>
        </p:nvSpPr>
        <p:spPr>
          <a:xfrm>
            <a:off x="8291338" y="6944230"/>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EUDAMED</a:t>
            </a:r>
            <a:endParaRPr sz="1050" dirty="0">
              <a:latin typeface="Arial"/>
              <a:cs typeface="Aria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sp>
          <p:nvSpPr>
            <p:cNvPr id="3" name="object 3"/>
            <p:cNvSpPr/>
            <p:nvPr/>
          </p:nvSpPr>
          <p:spPr>
            <a:xfrm>
              <a:off x="0" y="0"/>
              <a:ext cx="10692003" cy="75600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77064" y="0"/>
            <a:ext cx="10692130" cy="6870065"/>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4999"/>
            </a:srgbClr>
          </a:solidFill>
        </p:spPr>
        <p:txBody>
          <a:bodyPr wrap="square" lIns="0" tIns="0" rIns="0" bIns="0" rtlCol="0"/>
          <a:lstStyle/>
          <a:p>
            <a:endParaRPr/>
          </a:p>
        </p:txBody>
      </p:sp>
      <p:sp>
        <p:nvSpPr>
          <p:cNvPr id="8" name="object 8"/>
          <p:cNvSpPr txBox="1"/>
          <p:nvPr/>
        </p:nvSpPr>
        <p:spPr>
          <a:xfrm>
            <a:off x="6815873" y="267927"/>
            <a:ext cx="3546475" cy="266065"/>
          </a:xfrm>
          <a:prstGeom prst="rect">
            <a:avLst/>
          </a:prstGeom>
        </p:spPr>
        <p:txBody>
          <a:bodyPr vert="horz" wrap="square" lIns="0" tIns="15875" rIns="0" bIns="0" rtlCol="0">
            <a:spAutoFit/>
          </a:bodyPr>
          <a:lstStyle/>
          <a:p>
            <a:pPr marL="12700">
              <a:lnSpc>
                <a:spcPct val="100000"/>
              </a:lnSpc>
              <a:spcBef>
                <a:spcPts val="125"/>
              </a:spcBef>
            </a:pPr>
            <a:r>
              <a:rPr sz="1550" spc="10" dirty="0">
                <a:solidFill>
                  <a:srgbClr val="022074"/>
                </a:solidFill>
                <a:latin typeface="Arial"/>
                <a:cs typeface="Arial"/>
              </a:rPr>
              <a:t>Supply chain </a:t>
            </a:r>
            <a:r>
              <a:rPr sz="1550" spc="5" dirty="0">
                <a:solidFill>
                  <a:srgbClr val="022074"/>
                </a:solidFill>
                <a:latin typeface="Arial"/>
                <a:cs typeface="Arial"/>
              </a:rPr>
              <a:t>obligations -</a:t>
            </a:r>
            <a:r>
              <a:rPr sz="1550" spc="20" dirty="0">
                <a:solidFill>
                  <a:srgbClr val="022074"/>
                </a:solidFill>
                <a:latin typeface="Arial"/>
                <a:cs typeface="Arial"/>
              </a:rPr>
              <a:t> </a:t>
            </a:r>
            <a:r>
              <a:rPr sz="1550" spc="10" dirty="0">
                <a:solidFill>
                  <a:srgbClr val="022074"/>
                </a:solidFill>
                <a:latin typeface="Arial"/>
                <a:cs typeface="Arial"/>
              </a:rPr>
              <a:t>Manufacturer</a:t>
            </a:r>
            <a:endParaRPr sz="1550">
              <a:latin typeface="Arial"/>
              <a:cs typeface="Arial"/>
            </a:endParaRPr>
          </a:p>
        </p:txBody>
      </p:sp>
      <p:grpSp>
        <p:nvGrpSpPr>
          <p:cNvPr id="9" name="object 9"/>
          <p:cNvGrpSpPr/>
          <p:nvPr/>
        </p:nvGrpSpPr>
        <p:grpSpPr>
          <a:xfrm>
            <a:off x="1198321" y="1919071"/>
            <a:ext cx="1248410" cy="1248410"/>
            <a:chOff x="1198321" y="1919071"/>
            <a:chExt cx="1248410" cy="1248410"/>
          </a:xfrm>
        </p:grpSpPr>
        <p:sp>
          <p:nvSpPr>
            <p:cNvPr id="10" name="object 10"/>
            <p:cNvSpPr/>
            <p:nvPr/>
          </p:nvSpPr>
          <p:spPr>
            <a:xfrm>
              <a:off x="1198321" y="1919071"/>
              <a:ext cx="1248410" cy="1248410"/>
            </a:xfrm>
            <a:custGeom>
              <a:avLst/>
              <a:gdLst/>
              <a:ahLst/>
              <a:cxnLst/>
              <a:rect l="l" t="t" r="r" b="b"/>
              <a:pathLst>
                <a:path w="1248410" h="1248410">
                  <a:moveTo>
                    <a:pt x="623976" y="0"/>
                  </a:moveTo>
                  <a:lnTo>
                    <a:pt x="575212" y="1877"/>
                  </a:lnTo>
                  <a:lnTo>
                    <a:pt x="527475" y="7417"/>
                  </a:lnTo>
                  <a:lnTo>
                    <a:pt x="480903" y="16480"/>
                  </a:lnTo>
                  <a:lnTo>
                    <a:pt x="435635" y="28928"/>
                  </a:lnTo>
                  <a:lnTo>
                    <a:pt x="391810" y="44622"/>
                  </a:lnTo>
                  <a:lnTo>
                    <a:pt x="349566" y="63423"/>
                  </a:lnTo>
                  <a:lnTo>
                    <a:pt x="309042" y="85193"/>
                  </a:lnTo>
                  <a:lnTo>
                    <a:pt x="270377" y="109793"/>
                  </a:lnTo>
                  <a:lnTo>
                    <a:pt x="233710" y="137084"/>
                  </a:lnTo>
                  <a:lnTo>
                    <a:pt x="199178" y="166927"/>
                  </a:lnTo>
                  <a:lnTo>
                    <a:pt x="166922" y="199183"/>
                  </a:lnTo>
                  <a:lnTo>
                    <a:pt x="137080" y="233715"/>
                  </a:lnTo>
                  <a:lnTo>
                    <a:pt x="109789" y="270383"/>
                  </a:lnTo>
                  <a:lnTo>
                    <a:pt x="85190" y="309048"/>
                  </a:lnTo>
                  <a:lnTo>
                    <a:pt x="63421" y="349572"/>
                  </a:lnTo>
                  <a:lnTo>
                    <a:pt x="44620" y="391815"/>
                  </a:lnTo>
                  <a:lnTo>
                    <a:pt x="28927" y="435640"/>
                  </a:lnTo>
                  <a:lnTo>
                    <a:pt x="16479" y="480907"/>
                  </a:lnTo>
                  <a:lnTo>
                    <a:pt x="7416" y="527478"/>
                  </a:lnTo>
                  <a:lnTo>
                    <a:pt x="1877" y="575214"/>
                  </a:lnTo>
                  <a:lnTo>
                    <a:pt x="0" y="623976"/>
                  </a:lnTo>
                  <a:lnTo>
                    <a:pt x="1877" y="672740"/>
                  </a:lnTo>
                  <a:lnTo>
                    <a:pt x="7416" y="720477"/>
                  </a:lnTo>
                  <a:lnTo>
                    <a:pt x="16479" y="767049"/>
                  </a:lnTo>
                  <a:lnTo>
                    <a:pt x="28927" y="812317"/>
                  </a:lnTo>
                  <a:lnTo>
                    <a:pt x="44620" y="856142"/>
                  </a:lnTo>
                  <a:lnTo>
                    <a:pt x="63421" y="898386"/>
                  </a:lnTo>
                  <a:lnTo>
                    <a:pt x="85190" y="938910"/>
                  </a:lnTo>
                  <a:lnTo>
                    <a:pt x="109789" y="977575"/>
                  </a:lnTo>
                  <a:lnTo>
                    <a:pt x="137080" y="1014242"/>
                  </a:lnTo>
                  <a:lnTo>
                    <a:pt x="166922" y="1048773"/>
                  </a:lnTo>
                  <a:lnTo>
                    <a:pt x="199178" y="1081030"/>
                  </a:lnTo>
                  <a:lnTo>
                    <a:pt x="233710" y="1110872"/>
                  </a:lnTo>
                  <a:lnTo>
                    <a:pt x="270377" y="1138163"/>
                  </a:lnTo>
                  <a:lnTo>
                    <a:pt x="309042" y="1162762"/>
                  </a:lnTo>
                  <a:lnTo>
                    <a:pt x="349566" y="1184531"/>
                  </a:lnTo>
                  <a:lnTo>
                    <a:pt x="391810" y="1203332"/>
                  </a:lnTo>
                  <a:lnTo>
                    <a:pt x="435635" y="1219025"/>
                  </a:lnTo>
                  <a:lnTo>
                    <a:pt x="480903" y="1231473"/>
                  </a:lnTo>
                  <a:lnTo>
                    <a:pt x="527475" y="1240536"/>
                  </a:lnTo>
                  <a:lnTo>
                    <a:pt x="575212" y="1246075"/>
                  </a:lnTo>
                  <a:lnTo>
                    <a:pt x="623976" y="1247952"/>
                  </a:lnTo>
                  <a:lnTo>
                    <a:pt x="672740" y="1246075"/>
                  </a:lnTo>
                  <a:lnTo>
                    <a:pt x="720477" y="1240536"/>
                  </a:lnTo>
                  <a:lnTo>
                    <a:pt x="767049" y="1231473"/>
                  </a:lnTo>
                  <a:lnTo>
                    <a:pt x="812317" y="1219025"/>
                  </a:lnTo>
                  <a:lnTo>
                    <a:pt x="856142" y="1203332"/>
                  </a:lnTo>
                  <a:lnTo>
                    <a:pt x="898386" y="1184531"/>
                  </a:lnTo>
                  <a:lnTo>
                    <a:pt x="938910" y="1162762"/>
                  </a:lnTo>
                  <a:lnTo>
                    <a:pt x="977575" y="1138163"/>
                  </a:lnTo>
                  <a:lnTo>
                    <a:pt x="1014242" y="1110872"/>
                  </a:lnTo>
                  <a:lnTo>
                    <a:pt x="1048773" y="1081030"/>
                  </a:lnTo>
                  <a:lnTo>
                    <a:pt x="1081030" y="1048773"/>
                  </a:lnTo>
                  <a:lnTo>
                    <a:pt x="1110872" y="1014242"/>
                  </a:lnTo>
                  <a:lnTo>
                    <a:pt x="1138163" y="977575"/>
                  </a:lnTo>
                  <a:lnTo>
                    <a:pt x="1162762" y="938910"/>
                  </a:lnTo>
                  <a:lnTo>
                    <a:pt x="1184531" y="898386"/>
                  </a:lnTo>
                  <a:lnTo>
                    <a:pt x="1203332" y="856142"/>
                  </a:lnTo>
                  <a:lnTo>
                    <a:pt x="1219025" y="812317"/>
                  </a:lnTo>
                  <a:lnTo>
                    <a:pt x="1231473" y="767049"/>
                  </a:lnTo>
                  <a:lnTo>
                    <a:pt x="1240536" y="720477"/>
                  </a:lnTo>
                  <a:lnTo>
                    <a:pt x="1246075" y="672740"/>
                  </a:lnTo>
                  <a:lnTo>
                    <a:pt x="1247952" y="623976"/>
                  </a:lnTo>
                  <a:lnTo>
                    <a:pt x="1246075" y="575214"/>
                  </a:lnTo>
                  <a:lnTo>
                    <a:pt x="1240536" y="527478"/>
                  </a:lnTo>
                  <a:lnTo>
                    <a:pt x="1231473" y="480907"/>
                  </a:lnTo>
                  <a:lnTo>
                    <a:pt x="1219025" y="435640"/>
                  </a:lnTo>
                  <a:lnTo>
                    <a:pt x="1203332" y="391815"/>
                  </a:lnTo>
                  <a:lnTo>
                    <a:pt x="1184531" y="349572"/>
                  </a:lnTo>
                  <a:lnTo>
                    <a:pt x="1162762" y="309048"/>
                  </a:lnTo>
                  <a:lnTo>
                    <a:pt x="1138163" y="270383"/>
                  </a:lnTo>
                  <a:lnTo>
                    <a:pt x="1110872" y="233715"/>
                  </a:lnTo>
                  <a:lnTo>
                    <a:pt x="1081030" y="199183"/>
                  </a:lnTo>
                  <a:lnTo>
                    <a:pt x="1048773" y="166927"/>
                  </a:lnTo>
                  <a:lnTo>
                    <a:pt x="1014242" y="137084"/>
                  </a:lnTo>
                  <a:lnTo>
                    <a:pt x="977575" y="109793"/>
                  </a:lnTo>
                  <a:lnTo>
                    <a:pt x="938910" y="85193"/>
                  </a:lnTo>
                  <a:lnTo>
                    <a:pt x="898386" y="63423"/>
                  </a:lnTo>
                  <a:lnTo>
                    <a:pt x="856142" y="44622"/>
                  </a:lnTo>
                  <a:lnTo>
                    <a:pt x="812317" y="28928"/>
                  </a:lnTo>
                  <a:lnTo>
                    <a:pt x="767049" y="16480"/>
                  </a:lnTo>
                  <a:lnTo>
                    <a:pt x="720477" y="7417"/>
                  </a:lnTo>
                  <a:lnTo>
                    <a:pt x="672740" y="1877"/>
                  </a:lnTo>
                  <a:lnTo>
                    <a:pt x="623976" y="0"/>
                  </a:lnTo>
                  <a:close/>
                </a:path>
              </a:pathLst>
            </a:custGeom>
            <a:solidFill>
              <a:srgbClr val="253064"/>
            </a:solidFill>
          </p:spPr>
          <p:txBody>
            <a:bodyPr wrap="square" lIns="0" tIns="0" rIns="0" bIns="0" rtlCol="0"/>
            <a:lstStyle/>
            <a:p>
              <a:endParaRPr/>
            </a:p>
          </p:txBody>
        </p:sp>
        <p:sp>
          <p:nvSpPr>
            <p:cNvPr id="11" name="object 11"/>
            <p:cNvSpPr/>
            <p:nvPr/>
          </p:nvSpPr>
          <p:spPr>
            <a:xfrm>
              <a:off x="1494472" y="2157869"/>
              <a:ext cx="653415" cy="711835"/>
            </a:xfrm>
            <a:custGeom>
              <a:avLst/>
              <a:gdLst/>
              <a:ahLst/>
              <a:cxnLst/>
              <a:rect l="l" t="t" r="r" b="b"/>
              <a:pathLst>
                <a:path w="653414" h="711835">
                  <a:moveTo>
                    <a:pt x="653084" y="0"/>
                  </a:moveTo>
                  <a:lnTo>
                    <a:pt x="495846" y="0"/>
                  </a:lnTo>
                  <a:lnTo>
                    <a:pt x="495858" y="385191"/>
                  </a:lnTo>
                  <a:lnTo>
                    <a:pt x="409524" y="241363"/>
                  </a:lnTo>
                  <a:lnTo>
                    <a:pt x="330720" y="383603"/>
                  </a:lnTo>
                  <a:lnTo>
                    <a:pt x="245275" y="241363"/>
                  </a:lnTo>
                  <a:lnTo>
                    <a:pt x="165557" y="385191"/>
                  </a:lnTo>
                  <a:lnTo>
                    <a:pt x="79209" y="241363"/>
                  </a:lnTo>
                  <a:lnTo>
                    <a:pt x="0" y="383362"/>
                  </a:lnTo>
                  <a:lnTo>
                    <a:pt x="1295" y="711720"/>
                  </a:lnTo>
                  <a:lnTo>
                    <a:pt x="653084" y="711720"/>
                  </a:lnTo>
                  <a:lnTo>
                    <a:pt x="653084" y="0"/>
                  </a:lnTo>
                  <a:close/>
                </a:path>
              </a:pathLst>
            </a:custGeom>
            <a:solidFill>
              <a:srgbClr val="FFFFFF"/>
            </a:solidFill>
          </p:spPr>
          <p:txBody>
            <a:bodyPr wrap="square" lIns="0" tIns="0" rIns="0" bIns="0" rtlCol="0"/>
            <a:lstStyle/>
            <a:p>
              <a:endParaRPr/>
            </a:p>
          </p:txBody>
        </p:sp>
      </p:grpSp>
      <p:sp>
        <p:nvSpPr>
          <p:cNvPr id="12" name="object 12"/>
          <p:cNvSpPr txBox="1">
            <a:spLocks noGrp="1"/>
          </p:cNvSpPr>
          <p:nvPr>
            <p:ph type="title"/>
          </p:nvPr>
        </p:nvSpPr>
        <p:spPr>
          <a:xfrm>
            <a:off x="2707360" y="1845800"/>
            <a:ext cx="1801140" cy="282129"/>
          </a:xfrm>
          <a:prstGeom prst="rect">
            <a:avLst/>
          </a:prstGeom>
        </p:spPr>
        <p:txBody>
          <a:bodyPr vert="horz" wrap="square" lIns="0" tIns="12700" rIns="0" bIns="0" rtlCol="0">
            <a:spAutoFit/>
          </a:bodyPr>
          <a:lstStyle/>
          <a:p>
            <a:pPr marL="12700">
              <a:lnSpc>
                <a:spcPct val="100000"/>
              </a:lnSpc>
              <a:spcBef>
                <a:spcPts val="100"/>
              </a:spcBef>
            </a:pPr>
            <a:r>
              <a:rPr lang="el-GR" b="1" dirty="0"/>
              <a:t>Κατασκευαστής</a:t>
            </a:r>
            <a:endParaRPr b="1" dirty="0"/>
          </a:p>
        </p:txBody>
      </p:sp>
      <p:sp>
        <p:nvSpPr>
          <p:cNvPr id="13" name="object 13"/>
          <p:cNvSpPr txBox="1"/>
          <p:nvPr/>
        </p:nvSpPr>
        <p:spPr>
          <a:xfrm>
            <a:off x="2707360" y="2309121"/>
            <a:ext cx="6005195" cy="2747547"/>
          </a:xfrm>
          <a:prstGeom prst="rect">
            <a:avLst/>
          </a:prstGeom>
        </p:spPr>
        <p:txBody>
          <a:bodyPr vert="horz" wrap="square" lIns="0" tIns="15875" rIns="0" bIns="0" rtlCol="0">
            <a:spAutoFit/>
          </a:bodyPr>
          <a:lstStyle/>
          <a:p>
            <a:pPr marL="12700">
              <a:lnSpc>
                <a:spcPts val="1845"/>
              </a:lnSpc>
              <a:spcBef>
                <a:spcPts val="125"/>
              </a:spcBef>
            </a:pPr>
            <a:r>
              <a:rPr lang="el-GR" sz="1550" u="sng" spc="5" dirty="0">
                <a:solidFill>
                  <a:srgbClr val="263063"/>
                </a:solidFill>
                <a:latin typeface="Arial"/>
                <a:cs typeface="Arial"/>
              </a:rPr>
              <a:t>Ορισμός</a:t>
            </a:r>
            <a:r>
              <a:rPr sz="1550" u="sng" spc="5" dirty="0">
                <a:solidFill>
                  <a:srgbClr val="263063"/>
                </a:solidFill>
                <a:latin typeface="Arial"/>
                <a:cs typeface="Arial"/>
              </a:rPr>
              <a:t>:</a:t>
            </a:r>
            <a:endParaRPr lang="el-GR" sz="1550" u="sng" dirty="0">
              <a:latin typeface="Arial"/>
              <a:cs typeface="Arial"/>
            </a:endParaRPr>
          </a:p>
          <a:p>
            <a:pPr marL="12700">
              <a:lnSpc>
                <a:spcPts val="1845"/>
              </a:lnSpc>
              <a:spcBef>
                <a:spcPts val="125"/>
              </a:spcBef>
            </a:pPr>
            <a:r>
              <a:rPr lang="el-GR" sz="1550" dirty="0">
                <a:solidFill>
                  <a:srgbClr val="263063"/>
                </a:solidFill>
                <a:latin typeface="Arial"/>
                <a:cs typeface="Arial"/>
              </a:rPr>
              <a:t>Φ</a:t>
            </a:r>
            <a:r>
              <a:rPr lang="el-GR" sz="1300" dirty="0">
                <a:solidFill>
                  <a:srgbClr val="263063"/>
                </a:solidFill>
                <a:latin typeface="Arial"/>
                <a:cs typeface="Arial"/>
              </a:rPr>
              <a:t>υσικό ή νομικό πρόσωπο που κατασκευάζει μια συσκευή ή εμπορεύεται τη συσκευή υπό το όνομά της ή το εμπορικό της σήμα.</a:t>
            </a:r>
            <a:endParaRPr sz="1300" dirty="0">
              <a:solidFill>
                <a:srgbClr val="263063"/>
              </a:solidFill>
              <a:latin typeface="Arial"/>
              <a:cs typeface="Arial"/>
            </a:endParaRPr>
          </a:p>
          <a:p>
            <a:pPr marL="12700">
              <a:lnSpc>
                <a:spcPts val="1845"/>
              </a:lnSpc>
              <a:spcBef>
                <a:spcPts val="125"/>
              </a:spcBef>
            </a:pPr>
            <a:endParaRPr lang="el-GR" sz="1550" u="sng" spc="5" dirty="0">
              <a:solidFill>
                <a:srgbClr val="263063"/>
              </a:solidFill>
              <a:latin typeface="Arial"/>
              <a:cs typeface="Arial"/>
            </a:endParaRPr>
          </a:p>
          <a:p>
            <a:pPr marL="12700">
              <a:lnSpc>
                <a:spcPts val="1845"/>
              </a:lnSpc>
              <a:spcBef>
                <a:spcPts val="125"/>
              </a:spcBef>
            </a:pPr>
            <a:r>
              <a:rPr lang="el-GR" sz="1550" u="sng" spc="5" dirty="0">
                <a:solidFill>
                  <a:srgbClr val="263063"/>
                </a:solidFill>
                <a:latin typeface="Arial"/>
                <a:cs typeface="Arial"/>
              </a:rPr>
              <a:t>Υποχρεώσεις:</a:t>
            </a:r>
          </a:p>
          <a:p>
            <a:pPr marL="12700">
              <a:lnSpc>
                <a:spcPts val="1845"/>
              </a:lnSpc>
            </a:pPr>
            <a:r>
              <a:rPr lang="el-GR" sz="1300" dirty="0">
                <a:solidFill>
                  <a:srgbClr val="263063"/>
                </a:solidFill>
                <a:latin typeface="Arial"/>
                <a:cs typeface="Arial"/>
              </a:rPr>
              <a:t>Οι κατασκευαστές έχουν ορισμένες πρόσθετες υποχρεώσεις, μεταξύ των οποίων:</a:t>
            </a:r>
          </a:p>
          <a:p>
            <a:pPr marL="82550">
              <a:lnSpc>
                <a:spcPts val="1845"/>
              </a:lnSpc>
              <a:buFont typeface="Arial" pitchFamily="34" charset="0"/>
              <a:buChar char="•"/>
            </a:pPr>
            <a:r>
              <a:rPr lang="el-GR" sz="1300" dirty="0">
                <a:solidFill>
                  <a:srgbClr val="263063"/>
                </a:solidFill>
                <a:latin typeface="Arial"/>
                <a:cs typeface="Arial"/>
              </a:rPr>
              <a:t> Έχουν τουλάχιστον ένα άτομο υπεύθυνο για την τήρηση των κανονιστικών ρυθμίσεων. </a:t>
            </a:r>
          </a:p>
          <a:p>
            <a:pPr marL="82550">
              <a:lnSpc>
                <a:spcPts val="1845"/>
              </a:lnSpc>
              <a:buFont typeface="Arial" pitchFamily="34" charset="0"/>
              <a:buChar char="•"/>
            </a:pPr>
            <a:r>
              <a:rPr lang="el-GR" sz="1300" dirty="0">
                <a:solidFill>
                  <a:srgbClr val="263063"/>
                </a:solidFill>
                <a:latin typeface="Arial"/>
                <a:cs typeface="Arial"/>
              </a:rPr>
              <a:t> Εξασφαλίζουν ότι τα συστήματα διαχείρισης ποιότητας πληρούν τις κανονιστικές απαιτήσεις.</a:t>
            </a:r>
            <a:endParaRPr sz="1350" dirty="0">
              <a:latin typeface="Arial"/>
              <a:cs typeface="Arial"/>
            </a:endParaRPr>
          </a:p>
          <a:p>
            <a:pPr marL="12700">
              <a:lnSpc>
                <a:spcPct val="100000"/>
              </a:lnSpc>
            </a:pPr>
            <a:br>
              <a:rPr lang="el-GR" sz="1400" dirty="0"/>
            </a:br>
            <a:r>
              <a:rPr lang="el-GR" sz="1100" spc="5" dirty="0">
                <a:solidFill>
                  <a:srgbClr val="263063"/>
                </a:solidFill>
                <a:latin typeface="Arial"/>
                <a:cs typeface="Arial"/>
              </a:rPr>
              <a:t>Για περισσότερες λεπτομέρειες, βλ. Άρθρο 10 του MDR και του IVDR.</a:t>
            </a:r>
            <a:endParaRPr sz="1100" spc="5" dirty="0">
              <a:solidFill>
                <a:srgbClr val="263063"/>
              </a:solidFill>
              <a:latin typeface="Arial"/>
              <a:cs typeface="Arial"/>
            </a:endParaRPr>
          </a:p>
        </p:txBody>
      </p:sp>
      <p:sp>
        <p:nvSpPr>
          <p:cNvPr id="14" name="object 14"/>
          <p:cNvSpPr/>
          <p:nvPr/>
        </p:nvSpPr>
        <p:spPr>
          <a:xfrm>
            <a:off x="5956300" y="6677025"/>
            <a:ext cx="156692" cy="156705"/>
          </a:xfrm>
          <a:prstGeom prst="rect">
            <a:avLst/>
          </a:prstGeom>
          <a:blipFill>
            <a:blip r:embed="rId3" cstate="print"/>
            <a:stretch>
              <a:fillRect/>
            </a:stretch>
          </a:blipFill>
        </p:spPr>
        <p:txBody>
          <a:bodyPr wrap="square" lIns="0" tIns="0" rIns="0" bIns="0" rtlCol="0"/>
          <a:lstStyle/>
          <a:p>
            <a:endParaRP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15</a:t>
            </a:fld>
            <a:endParaRPr spc="55" dirty="0"/>
          </a:p>
        </p:txBody>
      </p:sp>
      <p:sp>
        <p:nvSpPr>
          <p:cNvPr id="30" name="object 30"/>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31" name="object 31"/>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32" name="object 32"/>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33" name="object 33"/>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34" name="object 34"/>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a:latin typeface="Arial"/>
              <a:cs typeface="Arial"/>
            </a:endParaRPr>
          </a:p>
        </p:txBody>
      </p:sp>
      <p:sp>
        <p:nvSpPr>
          <p:cNvPr id="36" name="object 36"/>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21"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6" name="TextBox 5">
            <a:extLst>
              <a:ext uri="{FF2B5EF4-FFF2-40B4-BE49-F238E27FC236}">
                <a16:creationId xmlns:a16="http://schemas.microsoft.com/office/drawing/2014/main" id="{2F31C41C-89BE-FF11-F5A8-8461178CF662}"/>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sp>
          <p:nvSpPr>
            <p:cNvPr id="3" name="object 3"/>
            <p:cNvSpPr/>
            <p:nvPr/>
          </p:nvSpPr>
          <p:spPr>
            <a:xfrm>
              <a:off x="0" y="0"/>
              <a:ext cx="10692003" cy="75600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0" y="0"/>
            <a:ext cx="10692130" cy="6870065"/>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4999"/>
            </a:srgbClr>
          </a:solidFill>
        </p:spPr>
        <p:txBody>
          <a:bodyPr wrap="square" lIns="0" tIns="0" rIns="0" bIns="0" rtlCol="0"/>
          <a:lstStyle/>
          <a:p>
            <a:endParaRPr/>
          </a:p>
        </p:txBody>
      </p:sp>
      <p:sp>
        <p:nvSpPr>
          <p:cNvPr id="8" name="object 8"/>
          <p:cNvSpPr txBox="1"/>
          <p:nvPr/>
        </p:nvSpPr>
        <p:spPr>
          <a:xfrm>
            <a:off x="5723534" y="267927"/>
            <a:ext cx="4639310" cy="266065"/>
          </a:xfrm>
          <a:prstGeom prst="rect">
            <a:avLst/>
          </a:prstGeom>
        </p:spPr>
        <p:txBody>
          <a:bodyPr vert="horz" wrap="square" lIns="0" tIns="15875" rIns="0" bIns="0" rtlCol="0">
            <a:spAutoFit/>
          </a:bodyPr>
          <a:lstStyle/>
          <a:p>
            <a:pPr marL="12700">
              <a:lnSpc>
                <a:spcPct val="100000"/>
              </a:lnSpc>
              <a:spcBef>
                <a:spcPts val="125"/>
              </a:spcBef>
            </a:pPr>
            <a:r>
              <a:rPr sz="1550" spc="10" dirty="0">
                <a:solidFill>
                  <a:srgbClr val="022074"/>
                </a:solidFill>
                <a:latin typeface="Arial"/>
                <a:cs typeface="Arial"/>
              </a:rPr>
              <a:t>Supply chain </a:t>
            </a:r>
            <a:r>
              <a:rPr sz="1550" spc="5" dirty="0">
                <a:solidFill>
                  <a:srgbClr val="022074"/>
                </a:solidFill>
                <a:latin typeface="Arial"/>
                <a:cs typeface="Arial"/>
              </a:rPr>
              <a:t>obligations - </a:t>
            </a:r>
            <a:r>
              <a:rPr sz="1550" spc="10" dirty="0">
                <a:solidFill>
                  <a:srgbClr val="022074"/>
                </a:solidFill>
                <a:latin typeface="Arial"/>
                <a:cs typeface="Arial"/>
              </a:rPr>
              <a:t>Authorised</a:t>
            </a:r>
            <a:r>
              <a:rPr sz="1550" spc="-40" dirty="0">
                <a:solidFill>
                  <a:srgbClr val="022074"/>
                </a:solidFill>
                <a:latin typeface="Arial"/>
                <a:cs typeface="Arial"/>
              </a:rPr>
              <a:t> </a:t>
            </a:r>
            <a:r>
              <a:rPr sz="1550" spc="10" dirty="0">
                <a:solidFill>
                  <a:srgbClr val="022074"/>
                </a:solidFill>
                <a:latin typeface="Arial"/>
                <a:cs typeface="Arial"/>
              </a:rPr>
              <a:t>representative</a:t>
            </a:r>
            <a:endParaRPr sz="1550">
              <a:latin typeface="Arial"/>
              <a:cs typeface="Arial"/>
            </a:endParaRPr>
          </a:p>
        </p:txBody>
      </p:sp>
      <p:grpSp>
        <p:nvGrpSpPr>
          <p:cNvPr id="9" name="object 9"/>
          <p:cNvGrpSpPr/>
          <p:nvPr/>
        </p:nvGrpSpPr>
        <p:grpSpPr>
          <a:xfrm>
            <a:off x="1198321" y="1919071"/>
            <a:ext cx="1248410" cy="1248410"/>
            <a:chOff x="1198321" y="1919071"/>
            <a:chExt cx="1248410" cy="1248410"/>
          </a:xfrm>
        </p:grpSpPr>
        <p:sp>
          <p:nvSpPr>
            <p:cNvPr id="10" name="object 10"/>
            <p:cNvSpPr/>
            <p:nvPr/>
          </p:nvSpPr>
          <p:spPr>
            <a:xfrm>
              <a:off x="1198321" y="1919071"/>
              <a:ext cx="1248410" cy="1248410"/>
            </a:xfrm>
            <a:custGeom>
              <a:avLst/>
              <a:gdLst/>
              <a:ahLst/>
              <a:cxnLst/>
              <a:rect l="l" t="t" r="r" b="b"/>
              <a:pathLst>
                <a:path w="1248410" h="1248410">
                  <a:moveTo>
                    <a:pt x="623976" y="0"/>
                  </a:moveTo>
                  <a:lnTo>
                    <a:pt x="575214" y="1877"/>
                  </a:lnTo>
                  <a:lnTo>
                    <a:pt x="527478" y="7417"/>
                  </a:lnTo>
                  <a:lnTo>
                    <a:pt x="480907" y="16480"/>
                  </a:lnTo>
                  <a:lnTo>
                    <a:pt x="435640" y="28928"/>
                  </a:lnTo>
                  <a:lnTo>
                    <a:pt x="391815" y="44622"/>
                  </a:lnTo>
                  <a:lnTo>
                    <a:pt x="349572" y="63423"/>
                  </a:lnTo>
                  <a:lnTo>
                    <a:pt x="309048" y="85193"/>
                  </a:lnTo>
                  <a:lnTo>
                    <a:pt x="270383" y="109793"/>
                  </a:lnTo>
                  <a:lnTo>
                    <a:pt x="233715" y="137084"/>
                  </a:lnTo>
                  <a:lnTo>
                    <a:pt x="199183" y="166927"/>
                  </a:lnTo>
                  <a:lnTo>
                    <a:pt x="166927" y="199183"/>
                  </a:lnTo>
                  <a:lnTo>
                    <a:pt x="137084" y="233715"/>
                  </a:lnTo>
                  <a:lnTo>
                    <a:pt x="109793" y="270383"/>
                  </a:lnTo>
                  <a:lnTo>
                    <a:pt x="85193" y="309048"/>
                  </a:lnTo>
                  <a:lnTo>
                    <a:pt x="63423" y="349572"/>
                  </a:lnTo>
                  <a:lnTo>
                    <a:pt x="44622" y="391815"/>
                  </a:lnTo>
                  <a:lnTo>
                    <a:pt x="28928" y="435640"/>
                  </a:lnTo>
                  <a:lnTo>
                    <a:pt x="16480" y="480907"/>
                  </a:lnTo>
                  <a:lnTo>
                    <a:pt x="7417" y="527478"/>
                  </a:lnTo>
                  <a:lnTo>
                    <a:pt x="1877" y="575214"/>
                  </a:lnTo>
                  <a:lnTo>
                    <a:pt x="0" y="623976"/>
                  </a:lnTo>
                  <a:lnTo>
                    <a:pt x="1877" y="672740"/>
                  </a:lnTo>
                  <a:lnTo>
                    <a:pt x="7417" y="720477"/>
                  </a:lnTo>
                  <a:lnTo>
                    <a:pt x="16480" y="767049"/>
                  </a:lnTo>
                  <a:lnTo>
                    <a:pt x="28928" y="812317"/>
                  </a:lnTo>
                  <a:lnTo>
                    <a:pt x="44622" y="856142"/>
                  </a:lnTo>
                  <a:lnTo>
                    <a:pt x="63423" y="898386"/>
                  </a:lnTo>
                  <a:lnTo>
                    <a:pt x="85193" y="938910"/>
                  </a:lnTo>
                  <a:lnTo>
                    <a:pt x="109793" y="977575"/>
                  </a:lnTo>
                  <a:lnTo>
                    <a:pt x="137084" y="1014242"/>
                  </a:lnTo>
                  <a:lnTo>
                    <a:pt x="166927" y="1048773"/>
                  </a:lnTo>
                  <a:lnTo>
                    <a:pt x="199183" y="1081030"/>
                  </a:lnTo>
                  <a:lnTo>
                    <a:pt x="233715" y="1110872"/>
                  </a:lnTo>
                  <a:lnTo>
                    <a:pt x="270383" y="1138163"/>
                  </a:lnTo>
                  <a:lnTo>
                    <a:pt x="309048" y="1162762"/>
                  </a:lnTo>
                  <a:lnTo>
                    <a:pt x="349572" y="1184531"/>
                  </a:lnTo>
                  <a:lnTo>
                    <a:pt x="391815" y="1203332"/>
                  </a:lnTo>
                  <a:lnTo>
                    <a:pt x="435640" y="1219025"/>
                  </a:lnTo>
                  <a:lnTo>
                    <a:pt x="480907" y="1231473"/>
                  </a:lnTo>
                  <a:lnTo>
                    <a:pt x="527478" y="1240536"/>
                  </a:lnTo>
                  <a:lnTo>
                    <a:pt x="575214" y="1246075"/>
                  </a:lnTo>
                  <a:lnTo>
                    <a:pt x="623976" y="1247952"/>
                  </a:lnTo>
                  <a:lnTo>
                    <a:pt x="672740" y="1246075"/>
                  </a:lnTo>
                  <a:lnTo>
                    <a:pt x="720477" y="1240536"/>
                  </a:lnTo>
                  <a:lnTo>
                    <a:pt x="767049" y="1231473"/>
                  </a:lnTo>
                  <a:lnTo>
                    <a:pt x="812317" y="1219025"/>
                  </a:lnTo>
                  <a:lnTo>
                    <a:pt x="856142" y="1203332"/>
                  </a:lnTo>
                  <a:lnTo>
                    <a:pt x="898386" y="1184531"/>
                  </a:lnTo>
                  <a:lnTo>
                    <a:pt x="938910" y="1162762"/>
                  </a:lnTo>
                  <a:lnTo>
                    <a:pt x="977575" y="1138163"/>
                  </a:lnTo>
                  <a:lnTo>
                    <a:pt x="1014242" y="1110872"/>
                  </a:lnTo>
                  <a:lnTo>
                    <a:pt x="1048773" y="1081030"/>
                  </a:lnTo>
                  <a:lnTo>
                    <a:pt x="1081030" y="1048773"/>
                  </a:lnTo>
                  <a:lnTo>
                    <a:pt x="1110872" y="1014242"/>
                  </a:lnTo>
                  <a:lnTo>
                    <a:pt x="1138163" y="977575"/>
                  </a:lnTo>
                  <a:lnTo>
                    <a:pt x="1162762" y="938910"/>
                  </a:lnTo>
                  <a:lnTo>
                    <a:pt x="1184531" y="898386"/>
                  </a:lnTo>
                  <a:lnTo>
                    <a:pt x="1203332" y="856142"/>
                  </a:lnTo>
                  <a:lnTo>
                    <a:pt x="1219025" y="812317"/>
                  </a:lnTo>
                  <a:lnTo>
                    <a:pt x="1231473" y="767049"/>
                  </a:lnTo>
                  <a:lnTo>
                    <a:pt x="1240536" y="720477"/>
                  </a:lnTo>
                  <a:lnTo>
                    <a:pt x="1246075" y="672740"/>
                  </a:lnTo>
                  <a:lnTo>
                    <a:pt x="1247952" y="623976"/>
                  </a:lnTo>
                  <a:lnTo>
                    <a:pt x="1246075" y="575214"/>
                  </a:lnTo>
                  <a:lnTo>
                    <a:pt x="1240536" y="527478"/>
                  </a:lnTo>
                  <a:lnTo>
                    <a:pt x="1231473" y="480907"/>
                  </a:lnTo>
                  <a:lnTo>
                    <a:pt x="1219025" y="435640"/>
                  </a:lnTo>
                  <a:lnTo>
                    <a:pt x="1203332" y="391815"/>
                  </a:lnTo>
                  <a:lnTo>
                    <a:pt x="1184531" y="349572"/>
                  </a:lnTo>
                  <a:lnTo>
                    <a:pt x="1162762" y="309048"/>
                  </a:lnTo>
                  <a:lnTo>
                    <a:pt x="1138163" y="270383"/>
                  </a:lnTo>
                  <a:lnTo>
                    <a:pt x="1110872" y="233715"/>
                  </a:lnTo>
                  <a:lnTo>
                    <a:pt x="1081030" y="199183"/>
                  </a:lnTo>
                  <a:lnTo>
                    <a:pt x="1048773" y="166927"/>
                  </a:lnTo>
                  <a:lnTo>
                    <a:pt x="1014242" y="137084"/>
                  </a:lnTo>
                  <a:lnTo>
                    <a:pt x="977575" y="109793"/>
                  </a:lnTo>
                  <a:lnTo>
                    <a:pt x="938910" y="85193"/>
                  </a:lnTo>
                  <a:lnTo>
                    <a:pt x="898386" y="63423"/>
                  </a:lnTo>
                  <a:lnTo>
                    <a:pt x="856142" y="44622"/>
                  </a:lnTo>
                  <a:lnTo>
                    <a:pt x="812317" y="28928"/>
                  </a:lnTo>
                  <a:lnTo>
                    <a:pt x="767049" y="16480"/>
                  </a:lnTo>
                  <a:lnTo>
                    <a:pt x="720477" y="7417"/>
                  </a:lnTo>
                  <a:lnTo>
                    <a:pt x="672740" y="1877"/>
                  </a:lnTo>
                  <a:lnTo>
                    <a:pt x="623976" y="0"/>
                  </a:lnTo>
                  <a:close/>
                </a:path>
              </a:pathLst>
            </a:custGeom>
            <a:solidFill>
              <a:srgbClr val="253064"/>
            </a:solidFill>
          </p:spPr>
          <p:txBody>
            <a:bodyPr wrap="square" lIns="0" tIns="0" rIns="0" bIns="0" rtlCol="0"/>
            <a:lstStyle/>
            <a:p>
              <a:endParaRPr/>
            </a:p>
          </p:txBody>
        </p:sp>
        <p:sp>
          <p:nvSpPr>
            <p:cNvPr id="11" name="object 11"/>
            <p:cNvSpPr/>
            <p:nvPr/>
          </p:nvSpPr>
          <p:spPr>
            <a:xfrm>
              <a:off x="1433715" y="2117572"/>
              <a:ext cx="777240" cy="742950"/>
            </a:xfrm>
            <a:custGeom>
              <a:avLst/>
              <a:gdLst/>
              <a:ahLst/>
              <a:cxnLst/>
              <a:rect l="l" t="t" r="r" b="b"/>
              <a:pathLst>
                <a:path w="777239" h="742950">
                  <a:moveTo>
                    <a:pt x="601700" y="213118"/>
                  </a:moveTo>
                  <a:lnTo>
                    <a:pt x="596061" y="164261"/>
                  </a:lnTo>
                  <a:lnTo>
                    <a:pt x="580034" y="119405"/>
                  </a:lnTo>
                  <a:lnTo>
                    <a:pt x="554875" y="79832"/>
                  </a:lnTo>
                  <a:lnTo>
                    <a:pt x="521868" y="46824"/>
                  </a:lnTo>
                  <a:lnTo>
                    <a:pt x="482295" y="21666"/>
                  </a:lnTo>
                  <a:lnTo>
                    <a:pt x="437438" y="5638"/>
                  </a:lnTo>
                  <a:lnTo>
                    <a:pt x="388581" y="0"/>
                  </a:lnTo>
                  <a:lnTo>
                    <a:pt x="339712" y="5638"/>
                  </a:lnTo>
                  <a:lnTo>
                    <a:pt x="294843" y="21666"/>
                  </a:lnTo>
                  <a:lnTo>
                    <a:pt x="255270" y="46824"/>
                  </a:lnTo>
                  <a:lnTo>
                    <a:pt x="222262" y="79832"/>
                  </a:lnTo>
                  <a:lnTo>
                    <a:pt x="197104" y="119405"/>
                  </a:lnTo>
                  <a:lnTo>
                    <a:pt x="181076" y="164261"/>
                  </a:lnTo>
                  <a:lnTo>
                    <a:pt x="175450" y="213118"/>
                  </a:lnTo>
                  <a:lnTo>
                    <a:pt x="181076" y="261988"/>
                  </a:lnTo>
                  <a:lnTo>
                    <a:pt x="197104" y="306844"/>
                  </a:lnTo>
                  <a:lnTo>
                    <a:pt x="222262" y="346417"/>
                  </a:lnTo>
                  <a:lnTo>
                    <a:pt x="255270" y="379425"/>
                  </a:lnTo>
                  <a:lnTo>
                    <a:pt x="294843" y="404583"/>
                  </a:lnTo>
                  <a:lnTo>
                    <a:pt x="339712" y="420611"/>
                  </a:lnTo>
                  <a:lnTo>
                    <a:pt x="388581" y="426237"/>
                  </a:lnTo>
                  <a:lnTo>
                    <a:pt x="437438" y="420611"/>
                  </a:lnTo>
                  <a:lnTo>
                    <a:pt x="482295" y="404583"/>
                  </a:lnTo>
                  <a:lnTo>
                    <a:pt x="521868" y="379425"/>
                  </a:lnTo>
                  <a:lnTo>
                    <a:pt x="554875" y="346417"/>
                  </a:lnTo>
                  <a:lnTo>
                    <a:pt x="580034" y="306844"/>
                  </a:lnTo>
                  <a:lnTo>
                    <a:pt x="596061" y="261988"/>
                  </a:lnTo>
                  <a:lnTo>
                    <a:pt x="601700" y="213118"/>
                  </a:lnTo>
                  <a:close/>
                </a:path>
                <a:path w="777239" h="742950">
                  <a:moveTo>
                    <a:pt x="777163" y="708329"/>
                  </a:moveTo>
                  <a:lnTo>
                    <a:pt x="773112" y="663206"/>
                  </a:lnTo>
                  <a:lnTo>
                    <a:pt x="761453" y="620725"/>
                  </a:lnTo>
                  <a:lnTo>
                    <a:pt x="742873" y="581609"/>
                  </a:lnTo>
                  <a:lnTo>
                    <a:pt x="718108" y="546557"/>
                  </a:lnTo>
                  <a:lnTo>
                    <a:pt x="687844" y="516293"/>
                  </a:lnTo>
                  <a:lnTo>
                    <a:pt x="652792" y="491528"/>
                  </a:lnTo>
                  <a:lnTo>
                    <a:pt x="613676" y="472948"/>
                  </a:lnTo>
                  <a:lnTo>
                    <a:pt x="571195" y="461289"/>
                  </a:lnTo>
                  <a:lnTo>
                    <a:pt x="526072" y="457238"/>
                  </a:lnTo>
                  <a:lnTo>
                    <a:pt x="251104" y="457238"/>
                  </a:lnTo>
                  <a:lnTo>
                    <a:pt x="205955" y="461289"/>
                  </a:lnTo>
                  <a:lnTo>
                    <a:pt x="163474" y="472948"/>
                  </a:lnTo>
                  <a:lnTo>
                    <a:pt x="124358" y="491528"/>
                  </a:lnTo>
                  <a:lnTo>
                    <a:pt x="89319" y="516293"/>
                  </a:lnTo>
                  <a:lnTo>
                    <a:pt x="59055" y="546557"/>
                  </a:lnTo>
                  <a:lnTo>
                    <a:pt x="34277" y="581609"/>
                  </a:lnTo>
                  <a:lnTo>
                    <a:pt x="15697" y="620725"/>
                  </a:lnTo>
                  <a:lnTo>
                    <a:pt x="4038" y="663206"/>
                  </a:lnTo>
                  <a:lnTo>
                    <a:pt x="0" y="708329"/>
                  </a:lnTo>
                  <a:lnTo>
                    <a:pt x="0" y="742429"/>
                  </a:lnTo>
                  <a:lnTo>
                    <a:pt x="777163" y="742429"/>
                  </a:lnTo>
                  <a:lnTo>
                    <a:pt x="777163" y="708329"/>
                  </a:lnTo>
                  <a:close/>
                </a:path>
              </a:pathLst>
            </a:custGeom>
            <a:solidFill>
              <a:srgbClr val="FFFFFF"/>
            </a:solidFill>
          </p:spPr>
          <p:txBody>
            <a:bodyPr wrap="square" lIns="0" tIns="0" rIns="0" bIns="0" rtlCol="0"/>
            <a:lstStyle/>
            <a:p>
              <a:endParaRPr/>
            </a:p>
          </p:txBody>
        </p:sp>
      </p:grpSp>
      <p:sp>
        <p:nvSpPr>
          <p:cNvPr id="12" name="object 12"/>
          <p:cNvSpPr txBox="1">
            <a:spLocks noGrp="1"/>
          </p:cNvSpPr>
          <p:nvPr>
            <p:ph type="title"/>
          </p:nvPr>
        </p:nvSpPr>
        <p:spPr>
          <a:xfrm>
            <a:off x="2707360" y="1845800"/>
            <a:ext cx="3706140" cy="282129"/>
          </a:xfrm>
          <a:prstGeom prst="rect">
            <a:avLst/>
          </a:prstGeom>
        </p:spPr>
        <p:txBody>
          <a:bodyPr vert="horz" wrap="square" lIns="0" tIns="12700" rIns="0" bIns="0" rtlCol="0">
            <a:spAutoFit/>
          </a:bodyPr>
          <a:lstStyle/>
          <a:p>
            <a:pPr marL="160655" marR="5080" indent="-148590">
              <a:spcBef>
                <a:spcPts val="100"/>
              </a:spcBef>
            </a:pPr>
            <a:r>
              <a:rPr lang="el-GR" b="1" dirty="0"/>
              <a:t>Εξουσιοδοτημένος αντιπρόσωπος</a:t>
            </a:r>
            <a:endParaRPr b="1" dirty="0"/>
          </a:p>
        </p:txBody>
      </p:sp>
      <p:sp>
        <p:nvSpPr>
          <p:cNvPr id="13" name="object 13"/>
          <p:cNvSpPr txBox="1"/>
          <p:nvPr/>
        </p:nvSpPr>
        <p:spPr>
          <a:xfrm>
            <a:off x="2707360" y="2309121"/>
            <a:ext cx="6241415" cy="3437479"/>
          </a:xfrm>
          <a:prstGeom prst="rect">
            <a:avLst/>
          </a:prstGeom>
        </p:spPr>
        <p:txBody>
          <a:bodyPr vert="horz" wrap="square" lIns="0" tIns="15875" rIns="0" bIns="0" rtlCol="0">
            <a:spAutoFit/>
          </a:bodyPr>
          <a:lstStyle/>
          <a:p>
            <a:pPr marL="12700">
              <a:lnSpc>
                <a:spcPts val="1845"/>
              </a:lnSpc>
              <a:spcBef>
                <a:spcPts val="125"/>
              </a:spcBef>
            </a:pPr>
            <a:r>
              <a:rPr lang="el-GR" sz="1550" u="sng" spc="5" dirty="0">
                <a:solidFill>
                  <a:srgbClr val="263063"/>
                </a:solidFill>
                <a:latin typeface="Arial"/>
                <a:cs typeface="Arial"/>
              </a:rPr>
              <a:t>Ορισμός:</a:t>
            </a:r>
            <a:endParaRPr lang="el-GR" sz="1550" u="sng" dirty="0">
              <a:latin typeface="Arial"/>
              <a:cs typeface="Arial"/>
            </a:endParaRPr>
          </a:p>
          <a:p>
            <a:pPr marL="12700" marR="146685">
              <a:lnSpc>
                <a:spcPts val="1580"/>
              </a:lnSpc>
              <a:spcBef>
                <a:spcPts val="20"/>
              </a:spcBef>
              <a:tabLst>
                <a:tab pos="212725" algn="l"/>
                <a:tab pos="213360" algn="l"/>
              </a:tabLst>
            </a:pPr>
            <a:r>
              <a:rPr lang="el-GR" sz="1300" spc="5" dirty="0">
                <a:solidFill>
                  <a:srgbClr val="263063"/>
                </a:solidFill>
                <a:latin typeface="Arial"/>
                <a:cs typeface="Arial"/>
              </a:rPr>
              <a:t>Κάθε φυσικό ή νομικό πρόσωπο εγκατεστημένο στην ΕΕ που έχει λάβει και έχει αποδεχθεί γραπτή εντολή από έναν κατασκευαστή, ο οποίος βρίσκεται εκτός της ΕΕ, να ενεργεί για λογαριασμό του κατασκευαστή σε σχέση με τα καθορισμένα καθήκοντα όσον αφορά τις υποχρεώσεις του τελευταίου δυνάμει του παρόντος κανονισμού.</a:t>
            </a:r>
          </a:p>
          <a:p>
            <a:pPr marL="12700" marR="146685">
              <a:lnSpc>
                <a:spcPts val="1580"/>
              </a:lnSpc>
              <a:spcBef>
                <a:spcPts val="20"/>
              </a:spcBef>
            </a:pPr>
            <a:endParaRPr sz="1400" dirty="0">
              <a:latin typeface="Arial"/>
              <a:cs typeface="Arial"/>
            </a:endParaRPr>
          </a:p>
          <a:p>
            <a:pPr marL="12700">
              <a:lnSpc>
                <a:spcPts val="1845"/>
              </a:lnSpc>
              <a:spcBef>
                <a:spcPts val="125"/>
              </a:spcBef>
            </a:pPr>
            <a:r>
              <a:rPr lang="el-GR" sz="1550" u="sng" spc="5" dirty="0">
                <a:solidFill>
                  <a:srgbClr val="263063"/>
                </a:solidFill>
                <a:latin typeface="Arial"/>
                <a:cs typeface="Arial"/>
              </a:rPr>
              <a:t>Υποχρεώσεις:</a:t>
            </a:r>
          </a:p>
          <a:p>
            <a:pPr marL="12700">
              <a:lnSpc>
                <a:spcPts val="1545"/>
              </a:lnSpc>
            </a:pPr>
            <a:r>
              <a:rPr lang="el-GR" sz="1300" spc="5" dirty="0">
                <a:solidFill>
                  <a:srgbClr val="263063"/>
                </a:solidFill>
                <a:latin typeface="Arial"/>
                <a:cs typeface="Arial"/>
              </a:rPr>
              <a:t>Οι εξουσιοδοτημένοι αντιπρόσωποι θα έχουν ορισμένες πρόσθετες υποχρεώσεις, μεταξύ των οποίων:</a:t>
            </a:r>
          </a:p>
          <a:p>
            <a:pPr marL="82550">
              <a:lnSpc>
                <a:spcPts val="1545"/>
              </a:lnSpc>
              <a:buFont typeface="Arial" pitchFamily="34" charset="0"/>
              <a:buChar char="•"/>
            </a:pPr>
            <a:r>
              <a:rPr lang="el-GR" sz="1300" dirty="0">
                <a:solidFill>
                  <a:srgbClr val="263063"/>
                </a:solidFill>
                <a:latin typeface="Arial"/>
                <a:cs typeface="Arial"/>
              </a:rPr>
              <a:t>Έχουν τουλάχιστον ένα άτομο υπεύθυνο για την τήρηση των κανονιστικών ρυθμίσεων. </a:t>
            </a:r>
          </a:p>
          <a:p>
            <a:pPr marL="82550">
              <a:lnSpc>
                <a:spcPts val="1545"/>
              </a:lnSpc>
              <a:buFont typeface="Arial" pitchFamily="34" charset="0"/>
              <a:buChar char="•"/>
            </a:pPr>
            <a:r>
              <a:rPr lang="el-GR" sz="1300" dirty="0">
                <a:solidFill>
                  <a:srgbClr val="263063"/>
                </a:solidFill>
                <a:latin typeface="Arial"/>
                <a:cs typeface="Arial"/>
              </a:rPr>
              <a:t>Όταν ο κατασκευαστής δεν είναι εγκατεστημένος σε κράτος μέλος και δεν έχει εκπληρώσει τις υποχρεώσεις του, ο εξουσιοδοτημένος αντιπρόσωπος είναι νομικά υπεύθυνος για τα ελαττωματικά προϊόντα με τον κατασκευαστή</a:t>
            </a:r>
            <a:endParaRPr sz="1300" dirty="0">
              <a:latin typeface="Arial"/>
              <a:cs typeface="Arial"/>
            </a:endParaRPr>
          </a:p>
          <a:p>
            <a:pPr>
              <a:lnSpc>
                <a:spcPct val="100000"/>
              </a:lnSpc>
              <a:spcBef>
                <a:spcPts val="45"/>
              </a:spcBef>
            </a:pPr>
            <a:endParaRPr sz="1100" dirty="0">
              <a:latin typeface="Arial"/>
              <a:cs typeface="Arial"/>
            </a:endParaRPr>
          </a:p>
          <a:p>
            <a:pPr marL="12700">
              <a:lnSpc>
                <a:spcPct val="100000"/>
              </a:lnSpc>
            </a:pPr>
            <a:r>
              <a:rPr lang="el-GR" sz="1100" spc="5" dirty="0">
                <a:solidFill>
                  <a:srgbClr val="263063"/>
                </a:solidFill>
                <a:latin typeface="Arial"/>
                <a:cs typeface="Arial"/>
              </a:rPr>
              <a:t>Για περισσότερες λεπτομέρειες, βλ. Άρθρο 11 του MDR και άρθρο 12 του IVDR</a:t>
            </a:r>
            <a:r>
              <a:rPr lang="el-GR" sz="1300" spc="5" dirty="0">
                <a:solidFill>
                  <a:srgbClr val="263063"/>
                </a:solidFill>
                <a:latin typeface="Arial"/>
                <a:cs typeface="Arial"/>
              </a:rPr>
              <a:t>.</a:t>
            </a:r>
            <a:endParaRPr sz="1300" dirty="0">
              <a:latin typeface="Arial"/>
              <a:cs typeface="Arial"/>
            </a:endParaRPr>
          </a:p>
        </p:txBody>
      </p:sp>
      <p:sp>
        <p:nvSpPr>
          <p:cNvPr id="14" name="object 14"/>
          <p:cNvSpPr/>
          <p:nvPr/>
        </p:nvSpPr>
        <p:spPr>
          <a:xfrm>
            <a:off x="5803900" y="6677025"/>
            <a:ext cx="156692" cy="156705"/>
          </a:xfrm>
          <a:prstGeom prst="rect">
            <a:avLst/>
          </a:prstGeom>
          <a:blipFill>
            <a:blip r:embed="rId3" cstate="print"/>
            <a:stretch>
              <a:fillRect/>
            </a:stretch>
          </a:blipFill>
        </p:spPr>
        <p:txBody>
          <a:bodyPr wrap="square" lIns="0" tIns="0" rIns="0" bIns="0" rtlCol="0"/>
          <a:lstStyle/>
          <a:p>
            <a:endParaRP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16</a:t>
            </a:fld>
            <a:endParaRPr spc="55" dirty="0"/>
          </a:p>
        </p:txBody>
      </p:sp>
      <p:sp>
        <p:nvSpPr>
          <p:cNvPr id="30" name="object 30"/>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31" name="object 31"/>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32" name="object 32"/>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33" name="object 33"/>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34" name="object 34"/>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a:latin typeface="Arial"/>
              <a:cs typeface="Arial"/>
            </a:endParaRPr>
          </a:p>
        </p:txBody>
      </p:sp>
      <p:sp>
        <p:nvSpPr>
          <p:cNvPr id="36" name="object 36"/>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21"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6" name="TextBox 5">
            <a:extLst>
              <a:ext uri="{FF2B5EF4-FFF2-40B4-BE49-F238E27FC236}">
                <a16:creationId xmlns:a16="http://schemas.microsoft.com/office/drawing/2014/main" id="{0422252D-BF02-92DC-4253-97E6CA71D6E5}"/>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
        <p:nvSpPr>
          <p:cNvPr id="15" name="object 32">
            <a:extLst>
              <a:ext uri="{FF2B5EF4-FFF2-40B4-BE49-F238E27FC236}">
                <a16:creationId xmlns:a16="http://schemas.microsoft.com/office/drawing/2014/main" id="{607DE6F0-482F-D3A6-99BB-B42704BDFAF8}"/>
              </a:ext>
            </a:extLst>
          </p:cNvPr>
          <p:cNvSpPr txBox="1"/>
          <p:nvPr/>
        </p:nvSpPr>
        <p:spPr>
          <a:xfrm>
            <a:off x="7517524" y="6886809"/>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
        <p:nvSpPr>
          <p:cNvPr id="16" name="object 32">
            <a:extLst>
              <a:ext uri="{FF2B5EF4-FFF2-40B4-BE49-F238E27FC236}">
                <a16:creationId xmlns:a16="http://schemas.microsoft.com/office/drawing/2014/main" id="{E1E52EA7-3676-9B00-9434-41DB6552CF80}"/>
              </a:ext>
            </a:extLst>
          </p:cNvPr>
          <p:cNvSpPr txBox="1"/>
          <p:nvPr/>
        </p:nvSpPr>
        <p:spPr>
          <a:xfrm>
            <a:off x="8291338" y="6944230"/>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EUDAMED</a:t>
            </a:r>
            <a:endParaRPr sz="1050" dirty="0">
              <a:latin typeface="Arial"/>
              <a:cs typeface="Aria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sp>
          <p:nvSpPr>
            <p:cNvPr id="3" name="object 3"/>
            <p:cNvSpPr/>
            <p:nvPr/>
          </p:nvSpPr>
          <p:spPr>
            <a:xfrm>
              <a:off x="0" y="0"/>
              <a:ext cx="10692003" cy="75600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1270" y="15367"/>
            <a:ext cx="10692130" cy="6870065"/>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4999"/>
            </a:srgbClr>
          </a:solidFill>
        </p:spPr>
        <p:txBody>
          <a:bodyPr wrap="square" lIns="0" tIns="0" rIns="0" bIns="0" rtlCol="0"/>
          <a:lstStyle/>
          <a:p>
            <a:endParaRPr/>
          </a:p>
        </p:txBody>
      </p:sp>
      <p:sp>
        <p:nvSpPr>
          <p:cNvPr id="8" name="object 8"/>
          <p:cNvSpPr txBox="1"/>
          <p:nvPr/>
        </p:nvSpPr>
        <p:spPr>
          <a:xfrm>
            <a:off x="7250595" y="267927"/>
            <a:ext cx="3112135" cy="266065"/>
          </a:xfrm>
          <a:prstGeom prst="rect">
            <a:avLst/>
          </a:prstGeom>
        </p:spPr>
        <p:txBody>
          <a:bodyPr vert="horz" wrap="square" lIns="0" tIns="15875" rIns="0" bIns="0" rtlCol="0">
            <a:spAutoFit/>
          </a:bodyPr>
          <a:lstStyle/>
          <a:p>
            <a:pPr marL="12700">
              <a:lnSpc>
                <a:spcPct val="100000"/>
              </a:lnSpc>
              <a:spcBef>
                <a:spcPts val="125"/>
              </a:spcBef>
            </a:pPr>
            <a:r>
              <a:rPr sz="1550" spc="10" dirty="0">
                <a:solidFill>
                  <a:srgbClr val="022074"/>
                </a:solidFill>
                <a:latin typeface="Arial"/>
                <a:cs typeface="Arial"/>
              </a:rPr>
              <a:t>Supply chain </a:t>
            </a:r>
            <a:r>
              <a:rPr sz="1550" spc="5" dirty="0">
                <a:solidFill>
                  <a:srgbClr val="022074"/>
                </a:solidFill>
                <a:latin typeface="Arial"/>
                <a:cs typeface="Arial"/>
              </a:rPr>
              <a:t>obligations -</a:t>
            </a:r>
            <a:r>
              <a:rPr sz="1550" dirty="0">
                <a:solidFill>
                  <a:srgbClr val="022074"/>
                </a:solidFill>
                <a:latin typeface="Arial"/>
                <a:cs typeface="Arial"/>
              </a:rPr>
              <a:t> </a:t>
            </a:r>
            <a:r>
              <a:rPr sz="1550" spc="10" dirty="0">
                <a:solidFill>
                  <a:srgbClr val="022074"/>
                </a:solidFill>
                <a:latin typeface="Arial"/>
                <a:cs typeface="Arial"/>
              </a:rPr>
              <a:t>Importer</a:t>
            </a:r>
            <a:endParaRPr sz="1550">
              <a:latin typeface="Arial"/>
              <a:cs typeface="Arial"/>
            </a:endParaRPr>
          </a:p>
        </p:txBody>
      </p:sp>
      <p:grpSp>
        <p:nvGrpSpPr>
          <p:cNvPr id="9" name="object 9"/>
          <p:cNvGrpSpPr/>
          <p:nvPr/>
        </p:nvGrpSpPr>
        <p:grpSpPr>
          <a:xfrm>
            <a:off x="1198321" y="1919084"/>
            <a:ext cx="1248410" cy="1248410"/>
            <a:chOff x="1198321" y="1919084"/>
            <a:chExt cx="1248410" cy="1248410"/>
          </a:xfrm>
        </p:grpSpPr>
        <p:sp>
          <p:nvSpPr>
            <p:cNvPr id="10" name="object 10"/>
            <p:cNvSpPr/>
            <p:nvPr/>
          </p:nvSpPr>
          <p:spPr>
            <a:xfrm>
              <a:off x="1198321" y="1919084"/>
              <a:ext cx="1248410" cy="1248410"/>
            </a:xfrm>
            <a:custGeom>
              <a:avLst/>
              <a:gdLst/>
              <a:ahLst/>
              <a:cxnLst/>
              <a:rect l="l" t="t" r="r" b="b"/>
              <a:pathLst>
                <a:path w="1248410" h="1248410">
                  <a:moveTo>
                    <a:pt x="623976" y="0"/>
                  </a:moveTo>
                  <a:lnTo>
                    <a:pt x="575212" y="1877"/>
                  </a:lnTo>
                  <a:lnTo>
                    <a:pt x="527475" y="7416"/>
                  </a:lnTo>
                  <a:lnTo>
                    <a:pt x="480903" y="16479"/>
                  </a:lnTo>
                  <a:lnTo>
                    <a:pt x="435635" y="28927"/>
                  </a:lnTo>
                  <a:lnTo>
                    <a:pt x="391810" y="44620"/>
                  </a:lnTo>
                  <a:lnTo>
                    <a:pt x="349566" y="63421"/>
                  </a:lnTo>
                  <a:lnTo>
                    <a:pt x="309042" y="85190"/>
                  </a:lnTo>
                  <a:lnTo>
                    <a:pt x="270377" y="109789"/>
                  </a:lnTo>
                  <a:lnTo>
                    <a:pt x="233710" y="137080"/>
                  </a:lnTo>
                  <a:lnTo>
                    <a:pt x="199178" y="166922"/>
                  </a:lnTo>
                  <a:lnTo>
                    <a:pt x="166922" y="199178"/>
                  </a:lnTo>
                  <a:lnTo>
                    <a:pt x="137080" y="233710"/>
                  </a:lnTo>
                  <a:lnTo>
                    <a:pt x="109789" y="270377"/>
                  </a:lnTo>
                  <a:lnTo>
                    <a:pt x="85190" y="309042"/>
                  </a:lnTo>
                  <a:lnTo>
                    <a:pt x="63421" y="349566"/>
                  </a:lnTo>
                  <a:lnTo>
                    <a:pt x="44620" y="391810"/>
                  </a:lnTo>
                  <a:lnTo>
                    <a:pt x="28927" y="435635"/>
                  </a:lnTo>
                  <a:lnTo>
                    <a:pt x="16479" y="480903"/>
                  </a:lnTo>
                  <a:lnTo>
                    <a:pt x="7416" y="527475"/>
                  </a:lnTo>
                  <a:lnTo>
                    <a:pt x="1877" y="575212"/>
                  </a:lnTo>
                  <a:lnTo>
                    <a:pt x="0" y="623976"/>
                  </a:lnTo>
                  <a:lnTo>
                    <a:pt x="1877" y="672740"/>
                  </a:lnTo>
                  <a:lnTo>
                    <a:pt x="7416" y="720477"/>
                  </a:lnTo>
                  <a:lnTo>
                    <a:pt x="16479" y="767049"/>
                  </a:lnTo>
                  <a:lnTo>
                    <a:pt x="28927" y="812317"/>
                  </a:lnTo>
                  <a:lnTo>
                    <a:pt x="44620" y="856142"/>
                  </a:lnTo>
                  <a:lnTo>
                    <a:pt x="63421" y="898386"/>
                  </a:lnTo>
                  <a:lnTo>
                    <a:pt x="85190" y="938910"/>
                  </a:lnTo>
                  <a:lnTo>
                    <a:pt x="109789" y="977575"/>
                  </a:lnTo>
                  <a:lnTo>
                    <a:pt x="137080" y="1014242"/>
                  </a:lnTo>
                  <a:lnTo>
                    <a:pt x="166922" y="1048773"/>
                  </a:lnTo>
                  <a:lnTo>
                    <a:pt x="199178" y="1081030"/>
                  </a:lnTo>
                  <a:lnTo>
                    <a:pt x="233710" y="1110872"/>
                  </a:lnTo>
                  <a:lnTo>
                    <a:pt x="270377" y="1138163"/>
                  </a:lnTo>
                  <a:lnTo>
                    <a:pt x="309042" y="1162762"/>
                  </a:lnTo>
                  <a:lnTo>
                    <a:pt x="349566" y="1184531"/>
                  </a:lnTo>
                  <a:lnTo>
                    <a:pt x="391810" y="1203332"/>
                  </a:lnTo>
                  <a:lnTo>
                    <a:pt x="435635" y="1219025"/>
                  </a:lnTo>
                  <a:lnTo>
                    <a:pt x="480903" y="1231473"/>
                  </a:lnTo>
                  <a:lnTo>
                    <a:pt x="527475" y="1240536"/>
                  </a:lnTo>
                  <a:lnTo>
                    <a:pt x="575212" y="1246075"/>
                  </a:lnTo>
                  <a:lnTo>
                    <a:pt x="623976" y="1247952"/>
                  </a:lnTo>
                  <a:lnTo>
                    <a:pt x="672740" y="1246075"/>
                  </a:lnTo>
                  <a:lnTo>
                    <a:pt x="720477" y="1240536"/>
                  </a:lnTo>
                  <a:lnTo>
                    <a:pt x="767049" y="1231473"/>
                  </a:lnTo>
                  <a:lnTo>
                    <a:pt x="812317" y="1219025"/>
                  </a:lnTo>
                  <a:lnTo>
                    <a:pt x="856142" y="1203332"/>
                  </a:lnTo>
                  <a:lnTo>
                    <a:pt x="898386" y="1184531"/>
                  </a:lnTo>
                  <a:lnTo>
                    <a:pt x="938910" y="1162762"/>
                  </a:lnTo>
                  <a:lnTo>
                    <a:pt x="977575" y="1138163"/>
                  </a:lnTo>
                  <a:lnTo>
                    <a:pt x="1014242" y="1110872"/>
                  </a:lnTo>
                  <a:lnTo>
                    <a:pt x="1048773" y="1081030"/>
                  </a:lnTo>
                  <a:lnTo>
                    <a:pt x="1081030" y="1048773"/>
                  </a:lnTo>
                  <a:lnTo>
                    <a:pt x="1110872" y="1014242"/>
                  </a:lnTo>
                  <a:lnTo>
                    <a:pt x="1138163" y="977575"/>
                  </a:lnTo>
                  <a:lnTo>
                    <a:pt x="1162762" y="938910"/>
                  </a:lnTo>
                  <a:lnTo>
                    <a:pt x="1184531" y="898386"/>
                  </a:lnTo>
                  <a:lnTo>
                    <a:pt x="1203332" y="856142"/>
                  </a:lnTo>
                  <a:lnTo>
                    <a:pt x="1219025" y="812317"/>
                  </a:lnTo>
                  <a:lnTo>
                    <a:pt x="1231473" y="767049"/>
                  </a:lnTo>
                  <a:lnTo>
                    <a:pt x="1240536" y="720477"/>
                  </a:lnTo>
                  <a:lnTo>
                    <a:pt x="1246075" y="672740"/>
                  </a:lnTo>
                  <a:lnTo>
                    <a:pt x="1247952" y="623976"/>
                  </a:lnTo>
                  <a:lnTo>
                    <a:pt x="1246075" y="575212"/>
                  </a:lnTo>
                  <a:lnTo>
                    <a:pt x="1240536" y="527475"/>
                  </a:lnTo>
                  <a:lnTo>
                    <a:pt x="1231473" y="480903"/>
                  </a:lnTo>
                  <a:lnTo>
                    <a:pt x="1219025" y="435635"/>
                  </a:lnTo>
                  <a:lnTo>
                    <a:pt x="1203332" y="391810"/>
                  </a:lnTo>
                  <a:lnTo>
                    <a:pt x="1184531" y="349566"/>
                  </a:lnTo>
                  <a:lnTo>
                    <a:pt x="1162762" y="309042"/>
                  </a:lnTo>
                  <a:lnTo>
                    <a:pt x="1138163" y="270377"/>
                  </a:lnTo>
                  <a:lnTo>
                    <a:pt x="1110872" y="233710"/>
                  </a:lnTo>
                  <a:lnTo>
                    <a:pt x="1081030" y="199178"/>
                  </a:lnTo>
                  <a:lnTo>
                    <a:pt x="1048773" y="166922"/>
                  </a:lnTo>
                  <a:lnTo>
                    <a:pt x="1014242" y="137080"/>
                  </a:lnTo>
                  <a:lnTo>
                    <a:pt x="977575" y="109789"/>
                  </a:lnTo>
                  <a:lnTo>
                    <a:pt x="938910" y="85190"/>
                  </a:lnTo>
                  <a:lnTo>
                    <a:pt x="898386" y="63421"/>
                  </a:lnTo>
                  <a:lnTo>
                    <a:pt x="856142" y="44620"/>
                  </a:lnTo>
                  <a:lnTo>
                    <a:pt x="812317" y="28927"/>
                  </a:lnTo>
                  <a:lnTo>
                    <a:pt x="767049" y="16479"/>
                  </a:lnTo>
                  <a:lnTo>
                    <a:pt x="720477" y="7416"/>
                  </a:lnTo>
                  <a:lnTo>
                    <a:pt x="672740" y="1877"/>
                  </a:lnTo>
                  <a:lnTo>
                    <a:pt x="623976" y="0"/>
                  </a:lnTo>
                  <a:close/>
                </a:path>
              </a:pathLst>
            </a:custGeom>
            <a:solidFill>
              <a:srgbClr val="253064"/>
            </a:solidFill>
          </p:spPr>
          <p:txBody>
            <a:bodyPr wrap="square" lIns="0" tIns="0" rIns="0" bIns="0" rtlCol="0"/>
            <a:lstStyle/>
            <a:p>
              <a:endParaRPr/>
            </a:p>
          </p:txBody>
        </p:sp>
        <p:sp>
          <p:nvSpPr>
            <p:cNvPr id="11" name="object 11"/>
            <p:cNvSpPr/>
            <p:nvPr/>
          </p:nvSpPr>
          <p:spPr>
            <a:xfrm>
              <a:off x="1439849" y="2156472"/>
              <a:ext cx="764540" cy="764540"/>
            </a:xfrm>
            <a:custGeom>
              <a:avLst/>
              <a:gdLst/>
              <a:ahLst/>
              <a:cxnLst/>
              <a:rect l="l" t="t" r="r" b="b"/>
              <a:pathLst>
                <a:path w="764539" h="764539">
                  <a:moveTo>
                    <a:pt x="764514" y="382257"/>
                  </a:moveTo>
                  <a:lnTo>
                    <a:pt x="761536" y="430206"/>
                  </a:lnTo>
                  <a:lnTo>
                    <a:pt x="752839" y="476378"/>
                  </a:lnTo>
                  <a:lnTo>
                    <a:pt x="738783" y="520414"/>
                  </a:lnTo>
                  <a:lnTo>
                    <a:pt x="719726" y="561957"/>
                  </a:lnTo>
                  <a:lnTo>
                    <a:pt x="696026" y="600647"/>
                  </a:lnTo>
                  <a:lnTo>
                    <a:pt x="668040" y="636128"/>
                  </a:lnTo>
                  <a:lnTo>
                    <a:pt x="636128" y="668040"/>
                  </a:lnTo>
                  <a:lnTo>
                    <a:pt x="600647" y="696026"/>
                  </a:lnTo>
                  <a:lnTo>
                    <a:pt x="561957" y="719726"/>
                  </a:lnTo>
                  <a:lnTo>
                    <a:pt x="520414" y="738783"/>
                  </a:lnTo>
                  <a:lnTo>
                    <a:pt x="476378" y="752839"/>
                  </a:lnTo>
                  <a:lnTo>
                    <a:pt x="430206" y="761536"/>
                  </a:lnTo>
                  <a:lnTo>
                    <a:pt x="382257" y="764514"/>
                  </a:lnTo>
                  <a:lnTo>
                    <a:pt x="334308" y="761536"/>
                  </a:lnTo>
                  <a:lnTo>
                    <a:pt x="288136" y="752839"/>
                  </a:lnTo>
                  <a:lnTo>
                    <a:pt x="244100" y="738783"/>
                  </a:lnTo>
                  <a:lnTo>
                    <a:pt x="202557" y="719726"/>
                  </a:lnTo>
                  <a:lnTo>
                    <a:pt x="163866" y="696026"/>
                  </a:lnTo>
                  <a:lnTo>
                    <a:pt x="128386" y="668040"/>
                  </a:lnTo>
                  <a:lnTo>
                    <a:pt x="96473" y="636128"/>
                  </a:lnTo>
                  <a:lnTo>
                    <a:pt x="68488" y="600647"/>
                  </a:lnTo>
                  <a:lnTo>
                    <a:pt x="44787" y="561957"/>
                  </a:lnTo>
                  <a:lnTo>
                    <a:pt x="25730" y="520414"/>
                  </a:lnTo>
                  <a:lnTo>
                    <a:pt x="11674" y="476378"/>
                  </a:lnTo>
                  <a:lnTo>
                    <a:pt x="2978" y="430206"/>
                  </a:lnTo>
                  <a:lnTo>
                    <a:pt x="0" y="382257"/>
                  </a:lnTo>
                  <a:lnTo>
                    <a:pt x="2978" y="334308"/>
                  </a:lnTo>
                  <a:lnTo>
                    <a:pt x="11674" y="288136"/>
                  </a:lnTo>
                  <a:lnTo>
                    <a:pt x="25730" y="244100"/>
                  </a:lnTo>
                  <a:lnTo>
                    <a:pt x="44787" y="202557"/>
                  </a:lnTo>
                  <a:lnTo>
                    <a:pt x="68488" y="163866"/>
                  </a:lnTo>
                  <a:lnTo>
                    <a:pt x="96473" y="128386"/>
                  </a:lnTo>
                  <a:lnTo>
                    <a:pt x="128386" y="96473"/>
                  </a:lnTo>
                  <a:lnTo>
                    <a:pt x="163866" y="68488"/>
                  </a:lnTo>
                  <a:lnTo>
                    <a:pt x="202557" y="44787"/>
                  </a:lnTo>
                  <a:lnTo>
                    <a:pt x="244100" y="25730"/>
                  </a:lnTo>
                  <a:lnTo>
                    <a:pt x="288136" y="11674"/>
                  </a:lnTo>
                  <a:lnTo>
                    <a:pt x="334308" y="2978"/>
                  </a:lnTo>
                  <a:lnTo>
                    <a:pt x="382257" y="0"/>
                  </a:lnTo>
                  <a:lnTo>
                    <a:pt x="430206" y="2978"/>
                  </a:lnTo>
                  <a:lnTo>
                    <a:pt x="476378" y="11674"/>
                  </a:lnTo>
                  <a:lnTo>
                    <a:pt x="520414" y="25730"/>
                  </a:lnTo>
                  <a:lnTo>
                    <a:pt x="561957" y="44787"/>
                  </a:lnTo>
                  <a:lnTo>
                    <a:pt x="600647" y="68488"/>
                  </a:lnTo>
                  <a:lnTo>
                    <a:pt x="636128" y="96473"/>
                  </a:lnTo>
                  <a:lnTo>
                    <a:pt x="668040" y="128386"/>
                  </a:lnTo>
                  <a:lnTo>
                    <a:pt x="696026" y="163866"/>
                  </a:lnTo>
                  <a:lnTo>
                    <a:pt x="719726" y="202557"/>
                  </a:lnTo>
                  <a:lnTo>
                    <a:pt x="738783" y="244100"/>
                  </a:lnTo>
                  <a:lnTo>
                    <a:pt x="752839" y="288136"/>
                  </a:lnTo>
                  <a:lnTo>
                    <a:pt x="761536" y="334308"/>
                  </a:lnTo>
                  <a:lnTo>
                    <a:pt x="764514" y="382257"/>
                  </a:lnTo>
                  <a:close/>
                </a:path>
              </a:pathLst>
            </a:custGeom>
            <a:ln w="26797">
              <a:solidFill>
                <a:srgbClr val="FFFFFF"/>
              </a:solidFill>
            </a:ln>
          </p:spPr>
          <p:txBody>
            <a:bodyPr wrap="square" lIns="0" tIns="0" rIns="0" bIns="0" rtlCol="0"/>
            <a:lstStyle/>
            <a:p>
              <a:endParaRPr/>
            </a:p>
          </p:txBody>
        </p:sp>
        <p:sp>
          <p:nvSpPr>
            <p:cNvPr id="12" name="object 12"/>
            <p:cNvSpPr/>
            <p:nvPr/>
          </p:nvSpPr>
          <p:spPr>
            <a:xfrm>
              <a:off x="1822107" y="2156459"/>
              <a:ext cx="0" cy="764540"/>
            </a:xfrm>
            <a:custGeom>
              <a:avLst/>
              <a:gdLst/>
              <a:ahLst/>
              <a:cxnLst/>
              <a:rect l="l" t="t" r="r" b="b"/>
              <a:pathLst>
                <a:path h="764539">
                  <a:moveTo>
                    <a:pt x="0" y="0"/>
                  </a:moveTo>
                  <a:lnTo>
                    <a:pt x="0" y="764514"/>
                  </a:lnTo>
                </a:path>
              </a:pathLst>
            </a:custGeom>
            <a:ln w="26797">
              <a:solidFill>
                <a:srgbClr val="FFFFFF"/>
              </a:solidFill>
            </a:ln>
          </p:spPr>
          <p:txBody>
            <a:bodyPr wrap="square" lIns="0" tIns="0" rIns="0" bIns="0" rtlCol="0"/>
            <a:lstStyle/>
            <a:p>
              <a:endParaRPr/>
            </a:p>
          </p:txBody>
        </p:sp>
        <p:sp>
          <p:nvSpPr>
            <p:cNvPr id="13" name="object 13"/>
            <p:cNvSpPr/>
            <p:nvPr/>
          </p:nvSpPr>
          <p:spPr>
            <a:xfrm>
              <a:off x="1645842" y="2156459"/>
              <a:ext cx="176530" cy="764540"/>
            </a:xfrm>
            <a:custGeom>
              <a:avLst/>
              <a:gdLst/>
              <a:ahLst/>
              <a:cxnLst/>
              <a:rect l="l" t="t" r="r" b="b"/>
              <a:pathLst>
                <a:path w="176530" h="764539">
                  <a:moveTo>
                    <a:pt x="161062" y="0"/>
                  </a:moveTo>
                  <a:lnTo>
                    <a:pt x="113547" y="54566"/>
                  </a:lnTo>
                  <a:lnTo>
                    <a:pt x="75394" y="108886"/>
                  </a:lnTo>
                  <a:lnTo>
                    <a:pt x="45889" y="162710"/>
                  </a:lnTo>
                  <a:lnTo>
                    <a:pt x="24313" y="215791"/>
                  </a:lnTo>
                  <a:lnTo>
                    <a:pt x="9951" y="267881"/>
                  </a:lnTo>
                  <a:lnTo>
                    <a:pt x="2086" y="318733"/>
                  </a:lnTo>
                  <a:lnTo>
                    <a:pt x="0" y="368099"/>
                  </a:lnTo>
                  <a:lnTo>
                    <a:pt x="2976" y="415732"/>
                  </a:lnTo>
                  <a:lnTo>
                    <a:pt x="10299" y="461383"/>
                  </a:lnTo>
                  <a:lnTo>
                    <a:pt x="21252" y="504805"/>
                  </a:lnTo>
                  <a:lnTo>
                    <a:pt x="35116" y="545751"/>
                  </a:lnTo>
                  <a:lnTo>
                    <a:pt x="51177" y="583973"/>
                  </a:lnTo>
                  <a:lnTo>
                    <a:pt x="68717" y="619222"/>
                  </a:lnTo>
                  <a:lnTo>
                    <a:pt x="105366" y="679816"/>
                  </a:lnTo>
                  <a:lnTo>
                    <a:pt x="139330" y="725550"/>
                  </a:lnTo>
                  <a:lnTo>
                    <a:pt x="164874" y="754443"/>
                  </a:lnTo>
                  <a:lnTo>
                    <a:pt x="172697" y="761955"/>
                  </a:lnTo>
                  <a:lnTo>
                    <a:pt x="176264" y="764514"/>
                  </a:lnTo>
                </a:path>
              </a:pathLst>
            </a:custGeom>
            <a:ln w="26797">
              <a:solidFill>
                <a:srgbClr val="FFFFFF"/>
              </a:solidFill>
            </a:ln>
          </p:spPr>
          <p:txBody>
            <a:bodyPr wrap="square" lIns="0" tIns="0" rIns="0" bIns="0" rtlCol="0"/>
            <a:lstStyle/>
            <a:p>
              <a:endParaRPr/>
            </a:p>
          </p:txBody>
        </p:sp>
        <p:sp>
          <p:nvSpPr>
            <p:cNvPr id="14" name="object 14"/>
            <p:cNvSpPr/>
            <p:nvPr/>
          </p:nvSpPr>
          <p:spPr>
            <a:xfrm>
              <a:off x="1822107" y="2156459"/>
              <a:ext cx="176530" cy="764540"/>
            </a:xfrm>
            <a:custGeom>
              <a:avLst/>
              <a:gdLst/>
              <a:ahLst/>
              <a:cxnLst/>
              <a:rect l="l" t="t" r="r" b="b"/>
              <a:pathLst>
                <a:path w="176530" h="764539">
                  <a:moveTo>
                    <a:pt x="15189" y="0"/>
                  </a:moveTo>
                  <a:lnTo>
                    <a:pt x="62706" y="54566"/>
                  </a:lnTo>
                  <a:lnTo>
                    <a:pt x="100860" y="108886"/>
                  </a:lnTo>
                  <a:lnTo>
                    <a:pt x="130366" y="162710"/>
                  </a:lnTo>
                  <a:lnTo>
                    <a:pt x="151942" y="215791"/>
                  </a:lnTo>
                  <a:lnTo>
                    <a:pt x="166305" y="267881"/>
                  </a:lnTo>
                  <a:lnTo>
                    <a:pt x="174171" y="318733"/>
                  </a:lnTo>
                  <a:lnTo>
                    <a:pt x="176258" y="368099"/>
                  </a:lnTo>
                  <a:lnTo>
                    <a:pt x="173281" y="415732"/>
                  </a:lnTo>
                  <a:lnTo>
                    <a:pt x="165958" y="461383"/>
                  </a:lnTo>
                  <a:lnTo>
                    <a:pt x="155006" y="504805"/>
                  </a:lnTo>
                  <a:lnTo>
                    <a:pt x="141141" y="545751"/>
                  </a:lnTo>
                  <a:lnTo>
                    <a:pt x="125080" y="583973"/>
                  </a:lnTo>
                  <a:lnTo>
                    <a:pt x="107541" y="619222"/>
                  </a:lnTo>
                  <a:lnTo>
                    <a:pt x="70892" y="679816"/>
                  </a:lnTo>
                  <a:lnTo>
                    <a:pt x="36929" y="725550"/>
                  </a:lnTo>
                  <a:lnTo>
                    <a:pt x="11387" y="754443"/>
                  </a:lnTo>
                  <a:lnTo>
                    <a:pt x="3565" y="761955"/>
                  </a:lnTo>
                  <a:lnTo>
                    <a:pt x="0" y="764514"/>
                  </a:lnTo>
                </a:path>
              </a:pathLst>
            </a:custGeom>
            <a:ln w="26797">
              <a:solidFill>
                <a:srgbClr val="FFFFFF"/>
              </a:solidFill>
            </a:ln>
          </p:spPr>
          <p:txBody>
            <a:bodyPr wrap="square" lIns="0" tIns="0" rIns="0" bIns="0" rtlCol="0"/>
            <a:lstStyle/>
            <a:p>
              <a:endParaRPr/>
            </a:p>
          </p:txBody>
        </p:sp>
        <p:sp>
          <p:nvSpPr>
            <p:cNvPr id="15" name="object 15"/>
            <p:cNvSpPr/>
            <p:nvPr/>
          </p:nvSpPr>
          <p:spPr>
            <a:xfrm>
              <a:off x="1440230" y="2538729"/>
              <a:ext cx="764540" cy="0"/>
            </a:xfrm>
            <a:custGeom>
              <a:avLst/>
              <a:gdLst/>
              <a:ahLst/>
              <a:cxnLst/>
              <a:rect l="l" t="t" r="r" b="b"/>
              <a:pathLst>
                <a:path w="764539">
                  <a:moveTo>
                    <a:pt x="0" y="0"/>
                  </a:moveTo>
                  <a:lnTo>
                    <a:pt x="764133" y="0"/>
                  </a:lnTo>
                </a:path>
              </a:pathLst>
            </a:custGeom>
            <a:ln w="26797">
              <a:solidFill>
                <a:srgbClr val="FFFFFF"/>
              </a:solidFill>
            </a:ln>
          </p:spPr>
          <p:txBody>
            <a:bodyPr wrap="square" lIns="0" tIns="0" rIns="0" bIns="0" rtlCol="0"/>
            <a:lstStyle/>
            <a:p>
              <a:endParaRPr/>
            </a:p>
          </p:txBody>
        </p:sp>
        <p:sp>
          <p:nvSpPr>
            <p:cNvPr id="16" name="object 16"/>
            <p:cNvSpPr/>
            <p:nvPr/>
          </p:nvSpPr>
          <p:spPr>
            <a:xfrm>
              <a:off x="1485188" y="2718625"/>
              <a:ext cx="674370" cy="0"/>
            </a:xfrm>
            <a:custGeom>
              <a:avLst/>
              <a:gdLst/>
              <a:ahLst/>
              <a:cxnLst/>
              <a:rect l="l" t="t" r="r" b="b"/>
              <a:pathLst>
                <a:path w="674369">
                  <a:moveTo>
                    <a:pt x="0" y="0"/>
                  </a:moveTo>
                  <a:lnTo>
                    <a:pt x="673811" y="0"/>
                  </a:lnTo>
                </a:path>
              </a:pathLst>
            </a:custGeom>
            <a:ln w="26797">
              <a:solidFill>
                <a:srgbClr val="FFFFFF"/>
              </a:solidFill>
            </a:ln>
          </p:spPr>
          <p:txBody>
            <a:bodyPr wrap="square" lIns="0" tIns="0" rIns="0" bIns="0" rtlCol="0"/>
            <a:lstStyle/>
            <a:p>
              <a:endParaRPr/>
            </a:p>
          </p:txBody>
        </p:sp>
        <p:sp>
          <p:nvSpPr>
            <p:cNvPr id="17" name="object 17"/>
            <p:cNvSpPr/>
            <p:nvPr/>
          </p:nvSpPr>
          <p:spPr>
            <a:xfrm>
              <a:off x="1496275" y="2355392"/>
              <a:ext cx="652145" cy="0"/>
            </a:xfrm>
            <a:custGeom>
              <a:avLst/>
              <a:gdLst/>
              <a:ahLst/>
              <a:cxnLst/>
              <a:rect l="l" t="t" r="r" b="b"/>
              <a:pathLst>
                <a:path w="652144">
                  <a:moveTo>
                    <a:pt x="0" y="0"/>
                  </a:moveTo>
                  <a:lnTo>
                    <a:pt x="651637" y="0"/>
                  </a:lnTo>
                </a:path>
              </a:pathLst>
            </a:custGeom>
            <a:ln w="26797">
              <a:solidFill>
                <a:srgbClr val="FFFFFF"/>
              </a:solidFill>
            </a:ln>
          </p:spPr>
          <p:txBody>
            <a:bodyPr wrap="square" lIns="0" tIns="0" rIns="0" bIns="0" rtlCol="0"/>
            <a:lstStyle/>
            <a:p>
              <a:endParaRPr/>
            </a:p>
          </p:txBody>
        </p:sp>
        <p:sp>
          <p:nvSpPr>
            <p:cNvPr id="18" name="object 18"/>
            <p:cNvSpPr/>
            <p:nvPr/>
          </p:nvSpPr>
          <p:spPr>
            <a:xfrm>
              <a:off x="1329715" y="2581503"/>
              <a:ext cx="501650" cy="460375"/>
            </a:xfrm>
            <a:custGeom>
              <a:avLst/>
              <a:gdLst/>
              <a:ahLst/>
              <a:cxnLst/>
              <a:rect l="l" t="t" r="r" b="b"/>
              <a:pathLst>
                <a:path w="501650" h="460375">
                  <a:moveTo>
                    <a:pt x="216814" y="0"/>
                  </a:moveTo>
                  <a:lnTo>
                    <a:pt x="0" y="193560"/>
                  </a:lnTo>
                  <a:lnTo>
                    <a:pt x="130670" y="193560"/>
                  </a:lnTo>
                  <a:lnTo>
                    <a:pt x="138046" y="222780"/>
                  </a:lnTo>
                  <a:lnTo>
                    <a:pt x="159738" y="278385"/>
                  </a:lnTo>
                  <a:lnTo>
                    <a:pt x="192529" y="331844"/>
                  </a:lnTo>
                  <a:lnTo>
                    <a:pt x="237693" y="380998"/>
                  </a:lnTo>
                  <a:lnTo>
                    <a:pt x="290052" y="418861"/>
                  </a:lnTo>
                  <a:lnTo>
                    <a:pt x="347308" y="444727"/>
                  </a:lnTo>
                  <a:lnTo>
                    <a:pt x="393164" y="456202"/>
                  </a:lnTo>
                  <a:lnTo>
                    <a:pt x="441744" y="460248"/>
                  </a:lnTo>
                  <a:lnTo>
                    <a:pt x="454976" y="459946"/>
                  </a:lnTo>
                  <a:lnTo>
                    <a:pt x="468161" y="459046"/>
                  </a:lnTo>
                  <a:lnTo>
                    <a:pt x="481254" y="457553"/>
                  </a:lnTo>
                  <a:lnTo>
                    <a:pt x="494207" y="455472"/>
                  </a:lnTo>
                  <a:lnTo>
                    <a:pt x="501510" y="453377"/>
                  </a:lnTo>
                  <a:lnTo>
                    <a:pt x="501510" y="438531"/>
                  </a:lnTo>
                  <a:lnTo>
                    <a:pt x="494233" y="437172"/>
                  </a:lnTo>
                  <a:lnTo>
                    <a:pt x="469004" y="431098"/>
                  </a:lnTo>
                  <a:lnTo>
                    <a:pt x="421504" y="411831"/>
                  </a:lnTo>
                  <a:lnTo>
                    <a:pt x="380800" y="384632"/>
                  </a:lnTo>
                  <a:lnTo>
                    <a:pt x="347582" y="350915"/>
                  </a:lnTo>
                  <a:lnTo>
                    <a:pt x="323026" y="312833"/>
                  </a:lnTo>
                  <a:lnTo>
                    <a:pt x="307460" y="272264"/>
                  </a:lnTo>
                  <a:lnTo>
                    <a:pt x="300685" y="222616"/>
                  </a:lnTo>
                  <a:lnTo>
                    <a:pt x="301166" y="208108"/>
                  </a:lnTo>
                  <a:lnTo>
                    <a:pt x="302742" y="193560"/>
                  </a:lnTo>
                  <a:lnTo>
                    <a:pt x="433641" y="193560"/>
                  </a:lnTo>
                  <a:lnTo>
                    <a:pt x="216814" y="0"/>
                  </a:lnTo>
                  <a:close/>
                </a:path>
              </a:pathLst>
            </a:custGeom>
            <a:solidFill>
              <a:srgbClr val="FFFFFF"/>
            </a:solidFill>
          </p:spPr>
          <p:txBody>
            <a:bodyPr wrap="square" lIns="0" tIns="0" rIns="0" bIns="0" rtlCol="0"/>
            <a:lstStyle/>
            <a:p>
              <a:endParaRPr/>
            </a:p>
          </p:txBody>
        </p:sp>
        <p:sp>
          <p:nvSpPr>
            <p:cNvPr id="19" name="object 19"/>
            <p:cNvSpPr/>
            <p:nvPr/>
          </p:nvSpPr>
          <p:spPr>
            <a:xfrm>
              <a:off x="1306309" y="2569540"/>
              <a:ext cx="534035" cy="481330"/>
            </a:xfrm>
            <a:custGeom>
              <a:avLst/>
              <a:gdLst/>
              <a:ahLst/>
              <a:cxnLst/>
              <a:rect l="l" t="t" r="r" b="b"/>
              <a:pathLst>
                <a:path w="534035" h="481330">
                  <a:moveTo>
                    <a:pt x="240233" y="0"/>
                  </a:moveTo>
                  <a:lnTo>
                    <a:pt x="0" y="214452"/>
                  </a:lnTo>
                  <a:lnTo>
                    <a:pt x="146888" y="214452"/>
                  </a:lnTo>
                  <a:lnTo>
                    <a:pt x="154491" y="242511"/>
                  </a:lnTo>
                  <a:lnTo>
                    <a:pt x="175947" y="295915"/>
                  </a:lnTo>
                  <a:lnTo>
                    <a:pt x="208812" y="349174"/>
                  </a:lnTo>
                  <a:lnTo>
                    <a:pt x="255177" y="399645"/>
                  </a:lnTo>
                  <a:lnTo>
                    <a:pt x="308995" y="438563"/>
                  </a:lnTo>
                  <a:lnTo>
                    <a:pt x="367914" y="465171"/>
                  </a:lnTo>
                  <a:lnTo>
                    <a:pt x="415115" y="476983"/>
                  </a:lnTo>
                  <a:lnTo>
                    <a:pt x="465162" y="481152"/>
                  </a:lnTo>
                  <a:lnTo>
                    <a:pt x="478802" y="480841"/>
                  </a:lnTo>
                  <a:lnTo>
                    <a:pt x="492391" y="479912"/>
                  </a:lnTo>
                  <a:lnTo>
                    <a:pt x="505885" y="478371"/>
                  </a:lnTo>
                  <a:lnTo>
                    <a:pt x="519239" y="476224"/>
                  </a:lnTo>
                  <a:lnTo>
                    <a:pt x="533857" y="473519"/>
                  </a:lnTo>
                  <a:lnTo>
                    <a:pt x="533857" y="463283"/>
                  </a:lnTo>
                  <a:lnTo>
                    <a:pt x="465162" y="463283"/>
                  </a:lnTo>
                  <a:lnTo>
                    <a:pt x="449616" y="462858"/>
                  </a:lnTo>
                  <a:lnTo>
                    <a:pt x="402564" y="456336"/>
                  </a:lnTo>
                  <a:lnTo>
                    <a:pt x="345703" y="437346"/>
                  </a:lnTo>
                  <a:lnTo>
                    <a:pt x="292099" y="406412"/>
                  </a:lnTo>
                  <a:lnTo>
                    <a:pt x="244373" y="364058"/>
                  </a:lnTo>
                  <a:lnTo>
                    <a:pt x="204838" y="311416"/>
                  </a:lnTo>
                  <a:lnTo>
                    <a:pt x="178225" y="256647"/>
                  </a:lnTo>
                  <a:lnTo>
                    <a:pt x="161404" y="196583"/>
                  </a:lnTo>
                  <a:lnTo>
                    <a:pt x="46824" y="196583"/>
                  </a:lnTo>
                  <a:lnTo>
                    <a:pt x="240233" y="23939"/>
                  </a:lnTo>
                  <a:lnTo>
                    <a:pt x="267070" y="23939"/>
                  </a:lnTo>
                  <a:lnTo>
                    <a:pt x="240233" y="0"/>
                  </a:lnTo>
                  <a:close/>
                </a:path>
                <a:path w="534035" h="481330">
                  <a:moveTo>
                    <a:pt x="267070" y="23939"/>
                  </a:moveTo>
                  <a:lnTo>
                    <a:pt x="240233" y="23939"/>
                  </a:lnTo>
                  <a:lnTo>
                    <a:pt x="433641" y="196583"/>
                  </a:lnTo>
                  <a:lnTo>
                    <a:pt x="318579" y="196583"/>
                  </a:lnTo>
                  <a:lnTo>
                    <a:pt x="316215" y="213098"/>
                  </a:lnTo>
                  <a:lnTo>
                    <a:pt x="315193" y="230014"/>
                  </a:lnTo>
                  <a:lnTo>
                    <a:pt x="315616" y="247252"/>
                  </a:lnTo>
                  <a:lnTo>
                    <a:pt x="322119" y="286135"/>
                  </a:lnTo>
                  <a:lnTo>
                    <a:pt x="338234" y="328391"/>
                  </a:lnTo>
                  <a:lnTo>
                    <a:pt x="363716" y="368100"/>
                  </a:lnTo>
                  <a:lnTo>
                    <a:pt x="398080" y="403139"/>
                  </a:lnTo>
                  <a:lnTo>
                    <a:pt x="440427" y="431541"/>
                  </a:lnTo>
                  <a:lnTo>
                    <a:pt x="489478" y="451516"/>
                  </a:lnTo>
                  <a:lnTo>
                    <a:pt x="515988" y="457898"/>
                  </a:lnTo>
                  <a:lnTo>
                    <a:pt x="515988" y="458647"/>
                  </a:lnTo>
                  <a:lnTo>
                    <a:pt x="503533" y="460657"/>
                  </a:lnTo>
                  <a:lnTo>
                    <a:pt x="490894" y="462108"/>
                  </a:lnTo>
                  <a:lnTo>
                    <a:pt x="478096" y="462987"/>
                  </a:lnTo>
                  <a:lnTo>
                    <a:pt x="465162" y="463283"/>
                  </a:lnTo>
                  <a:lnTo>
                    <a:pt x="533857" y="463283"/>
                  </a:lnTo>
                  <a:lnTo>
                    <a:pt x="533857" y="443090"/>
                  </a:lnTo>
                  <a:lnTo>
                    <a:pt x="519303" y="440359"/>
                  </a:lnTo>
                  <a:lnTo>
                    <a:pt x="494947" y="434496"/>
                  </a:lnTo>
                  <a:lnTo>
                    <a:pt x="449133" y="415922"/>
                  </a:lnTo>
                  <a:lnTo>
                    <a:pt x="409920" y="389728"/>
                  </a:lnTo>
                  <a:lnTo>
                    <a:pt x="377967" y="357303"/>
                  </a:lnTo>
                  <a:lnTo>
                    <a:pt x="354363" y="320675"/>
                  </a:lnTo>
                  <a:lnTo>
                    <a:pt x="339496" y="281943"/>
                  </a:lnTo>
                  <a:lnTo>
                    <a:pt x="333074" y="238329"/>
                  </a:lnTo>
                  <a:lnTo>
                    <a:pt x="333166" y="226411"/>
                  </a:lnTo>
                  <a:lnTo>
                    <a:pt x="334035" y="214452"/>
                  </a:lnTo>
                  <a:lnTo>
                    <a:pt x="480479" y="214452"/>
                  </a:lnTo>
                  <a:lnTo>
                    <a:pt x="267070" y="23939"/>
                  </a:lnTo>
                  <a:close/>
                </a:path>
              </a:pathLst>
            </a:custGeom>
            <a:solidFill>
              <a:srgbClr val="253064"/>
            </a:solidFill>
          </p:spPr>
          <p:txBody>
            <a:bodyPr wrap="square" lIns="0" tIns="0" rIns="0" bIns="0" rtlCol="0"/>
            <a:lstStyle/>
            <a:p>
              <a:endParaRPr/>
            </a:p>
          </p:txBody>
        </p:sp>
        <p:sp>
          <p:nvSpPr>
            <p:cNvPr id="20" name="object 20"/>
            <p:cNvSpPr/>
            <p:nvPr/>
          </p:nvSpPr>
          <p:spPr>
            <a:xfrm>
              <a:off x="1813369" y="2049818"/>
              <a:ext cx="501650" cy="460375"/>
            </a:xfrm>
            <a:custGeom>
              <a:avLst/>
              <a:gdLst/>
              <a:ahLst/>
              <a:cxnLst/>
              <a:rect l="l" t="t" r="r" b="b"/>
              <a:pathLst>
                <a:path w="501650" h="460375">
                  <a:moveTo>
                    <a:pt x="59766" y="0"/>
                  </a:moveTo>
                  <a:lnTo>
                    <a:pt x="20254" y="2689"/>
                  </a:lnTo>
                  <a:lnTo>
                    <a:pt x="0" y="6870"/>
                  </a:lnTo>
                  <a:lnTo>
                    <a:pt x="0" y="21704"/>
                  </a:lnTo>
                  <a:lnTo>
                    <a:pt x="7277" y="23075"/>
                  </a:lnTo>
                  <a:lnTo>
                    <a:pt x="32512" y="29149"/>
                  </a:lnTo>
                  <a:lnTo>
                    <a:pt x="80012" y="48416"/>
                  </a:lnTo>
                  <a:lnTo>
                    <a:pt x="120717" y="75617"/>
                  </a:lnTo>
                  <a:lnTo>
                    <a:pt x="153935" y="109343"/>
                  </a:lnTo>
                  <a:lnTo>
                    <a:pt x="178484" y="147419"/>
                  </a:lnTo>
                  <a:lnTo>
                    <a:pt x="194055" y="187983"/>
                  </a:lnTo>
                  <a:lnTo>
                    <a:pt x="200831" y="237628"/>
                  </a:lnTo>
                  <a:lnTo>
                    <a:pt x="200346" y="252143"/>
                  </a:lnTo>
                  <a:lnTo>
                    <a:pt x="198767" y="266700"/>
                  </a:lnTo>
                  <a:lnTo>
                    <a:pt x="67868" y="266700"/>
                  </a:lnTo>
                  <a:lnTo>
                    <a:pt x="284683" y="460235"/>
                  </a:lnTo>
                  <a:lnTo>
                    <a:pt x="501510" y="266700"/>
                  </a:lnTo>
                  <a:lnTo>
                    <a:pt x="370852" y="266700"/>
                  </a:lnTo>
                  <a:lnTo>
                    <a:pt x="363471" y="237473"/>
                  </a:lnTo>
                  <a:lnTo>
                    <a:pt x="341782" y="181867"/>
                  </a:lnTo>
                  <a:lnTo>
                    <a:pt x="308984" y="128409"/>
                  </a:lnTo>
                  <a:lnTo>
                    <a:pt x="263817" y="79249"/>
                  </a:lnTo>
                  <a:lnTo>
                    <a:pt x="211461" y="41386"/>
                  </a:lnTo>
                  <a:lnTo>
                    <a:pt x="154197" y="15514"/>
                  </a:lnTo>
                  <a:lnTo>
                    <a:pt x="108345" y="4039"/>
                  </a:lnTo>
                  <a:lnTo>
                    <a:pt x="76021" y="451"/>
                  </a:lnTo>
                  <a:lnTo>
                    <a:pt x="59766" y="0"/>
                  </a:lnTo>
                  <a:close/>
                </a:path>
              </a:pathLst>
            </a:custGeom>
            <a:solidFill>
              <a:srgbClr val="FFFFFF"/>
            </a:solidFill>
          </p:spPr>
          <p:txBody>
            <a:bodyPr wrap="square" lIns="0" tIns="0" rIns="0" bIns="0" rtlCol="0"/>
            <a:lstStyle/>
            <a:p>
              <a:endParaRPr/>
            </a:p>
          </p:txBody>
        </p:sp>
        <p:sp>
          <p:nvSpPr>
            <p:cNvPr id="21" name="object 21"/>
            <p:cNvSpPr/>
            <p:nvPr/>
          </p:nvSpPr>
          <p:spPr>
            <a:xfrm>
              <a:off x="1804441" y="2040889"/>
              <a:ext cx="534035" cy="481330"/>
            </a:xfrm>
            <a:custGeom>
              <a:avLst/>
              <a:gdLst/>
              <a:ahLst/>
              <a:cxnLst/>
              <a:rect l="l" t="t" r="r" b="b"/>
              <a:pathLst>
                <a:path w="534035" h="481330">
                  <a:moveTo>
                    <a:pt x="68681" y="0"/>
                  </a:moveTo>
                  <a:lnTo>
                    <a:pt x="27960" y="2775"/>
                  </a:lnTo>
                  <a:lnTo>
                    <a:pt x="0" y="7632"/>
                  </a:lnTo>
                  <a:lnTo>
                    <a:pt x="0" y="38049"/>
                  </a:lnTo>
                  <a:lnTo>
                    <a:pt x="14541" y="40792"/>
                  </a:lnTo>
                  <a:lnTo>
                    <a:pt x="38898" y="46649"/>
                  </a:lnTo>
                  <a:lnTo>
                    <a:pt x="84721" y="65227"/>
                  </a:lnTo>
                  <a:lnTo>
                    <a:pt x="123934" y="91418"/>
                  </a:lnTo>
                  <a:lnTo>
                    <a:pt x="155879" y="123847"/>
                  </a:lnTo>
                  <a:lnTo>
                    <a:pt x="179480" y="160464"/>
                  </a:lnTo>
                  <a:lnTo>
                    <a:pt x="194353" y="199196"/>
                  </a:lnTo>
                  <a:lnTo>
                    <a:pt x="200764" y="242816"/>
                  </a:lnTo>
                  <a:lnTo>
                    <a:pt x="200676" y="254738"/>
                  </a:lnTo>
                  <a:lnTo>
                    <a:pt x="199809" y="266700"/>
                  </a:lnTo>
                  <a:lnTo>
                    <a:pt x="53378" y="266700"/>
                  </a:lnTo>
                  <a:lnTo>
                    <a:pt x="293611" y="481152"/>
                  </a:lnTo>
                  <a:lnTo>
                    <a:pt x="320442" y="457200"/>
                  </a:lnTo>
                  <a:lnTo>
                    <a:pt x="293611" y="457200"/>
                  </a:lnTo>
                  <a:lnTo>
                    <a:pt x="100202" y="284568"/>
                  </a:lnTo>
                  <a:lnTo>
                    <a:pt x="215277" y="284568"/>
                  </a:lnTo>
                  <a:lnTo>
                    <a:pt x="217628" y="268048"/>
                  </a:lnTo>
                  <a:lnTo>
                    <a:pt x="218647" y="251132"/>
                  </a:lnTo>
                  <a:lnTo>
                    <a:pt x="218226" y="233898"/>
                  </a:lnTo>
                  <a:lnTo>
                    <a:pt x="211726" y="195016"/>
                  </a:lnTo>
                  <a:lnTo>
                    <a:pt x="195615" y="152760"/>
                  </a:lnTo>
                  <a:lnTo>
                    <a:pt x="170133" y="113046"/>
                  </a:lnTo>
                  <a:lnTo>
                    <a:pt x="135765" y="78010"/>
                  </a:lnTo>
                  <a:lnTo>
                    <a:pt x="93417" y="49610"/>
                  </a:lnTo>
                  <a:lnTo>
                    <a:pt x="44365" y="29630"/>
                  </a:lnTo>
                  <a:lnTo>
                    <a:pt x="17856" y="23241"/>
                  </a:lnTo>
                  <a:lnTo>
                    <a:pt x="17856" y="22491"/>
                  </a:lnTo>
                  <a:lnTo>
                    <a:pt x="30312" y="20481"/>
                  </a:lnTo>
                  <a:lnTo>
                    <a:pt x="42954" y="19030"/>
                  </a:lnTo>
                  <a:lnTo>
                    <a:pt x="55753" y="18151"/>
                  </a:lnTo>
                  <a:lnTo>
                    <a:pt x="68681" y="17856"/>
                  </a:lnTo>
                  <a:lnTo>
                    <a:pt x="170727" y="17856"/>
                  </a:lnTo>
                  <a:lnTo>
                    <a:pt x="165932" y="15973"/>
                  </a:lnTo>
                  <a:lnTo>
                    <a:pt x="135166" y="7391"/>
                  </a:lnTo>
                  <a:lnTo>
                    <a:pt x="118728" y="4168"/>
                  </a:lnTo>
                  <a:lnTo>
                    <a:pt x="102128" y="1857"/>
                  </a:lnTo>
                  <a:lnTo>
                    <a:pt x="85425" y="465"/>
                  </a:lnTo>
                  <a:lnTo>
                    <a:pt x="68681" y="0"/>
                  </a:lnTo>
                  <a:close/>
                </a:path>
                <a:path w="534035" h="481330">
                  <a:moveTo>
                    <a:pt x="170727" y="17856"/>
                  </a:moveTo>
                  <a:lnTo>
                    <a:pt x="68681" y="17856"/>
                  </a:lnTo>
                  <a:lnTo>
                    <a:pt x="84232" y="18282"/>
                  </a:lnTo>
                  <a:lnTo>
                    <a:pt x="99880" y="19573"/>
                  </a:lnTo>
                  <a:lnTo>
                    <a:pt x="159961" y="32787"/>
                  </a:lnTo>
                  <a:lnTo>
                    <a:pt x="215513" y="57794"/>
                  </a:lnTo>
                  <a:lnTo>
                    <a:pt x="266485" y="94550"/>
                  </a:lnTo>
                  <a:lnTo>
                    <a:pt x="310415" y="142203"/>
                  </a:lnTo>
                  <a:lnTo>
                    <a:pt x="343486" y="196322"/>
                  </a:lnTo>
                  <a:lnTo>
                    <a:pt x="365317" y="253997"/>
                  </a:lnTo>
                  <a:lnTo>
                    <a:pt x="372440" y="284568"/>
                  </a:lnTo>
                  <a:lnTo>
                    <a:pt x="487019" y="284568"/>
                  </a:lnTo>
                  <a:lnTo>
                    <a:pt x="293611" y="457200"/>
                  </a:lnTo>
                  <a:lnTo>
                    <a:pt x="320442" y="457200"/>
                  </a:lnTo>
                  <a:lnTo>
                    <a:pt x="533844" y="266700"/>
                  </a:lnTo>
                  <a:lnTo>
                    <a:pt x="386956" y="266700"/>
                  </a:lnTo>
                  <a:lnTo>
                    <a:pt x="379354" y="238638"/>
                  </a:lnTo>
                  <a:lnTo>
                    <a:pt x="357908" y="185225"/>
                  </a:lnTo>
                  <a:lnTo>
                    <a:pt x="325043" y="131970"/>
                  </a:lnTo>
                  <a:lnTo>
                    <a:pt x="278668" y="81501"/>
                  </a:lnTo>
                  <a:lnTo>
                    <a:pt x="224854" y="42581"/>
                  </a:lnTo>
                  <a:lnTo>
                    <a:pt x="195965" y="27765"/>
                  </a:lnTo>
                  <a:lnTo>
                    <a:pt x="170727" y="17856"/>
                  </a:lnTo>
                  <a:close/>
                </a:path>
              </a:pathLst>
            </a:custGeom>
            <a:solidFill>
              <a:srgbClr val="253064"/>
            </a:solidFill>
          </p:spPr>
          <p:txBody>
            <a:bodyPr wrap="square" lIns="0" tIns="0" rIns="0" bIns="0" rtlCol="0"/>
            <a:lstStyle/>
            <a:p>
              <a:endParaRPr/>
            </a:p>
          </p:txBody>
        </p:sp>
      </p:grpSp>
      <p:sp>
        <p:nvSpPr>
          <p:cNvPr id="22" name="object 22"/>
          <p:cNvSpPr txBox="1">
            <a:spLocks noGrp="1"/>
          </p:cNvSpPr>
          <p:nvPr>
            <p:ph type="title"/>
          </p:nvPr>
        </p:nvSpPr>
        <p:spPr>
          <a:xfrm>
            <a:off x="2707360" y="1845800"/>
            <a:ext cx="1877340" cy="282129"/>
          </a:xfrm>
          <a:prstGeom prst="rect">
            <a:avLst/>
          </a:prstGeom>
        </p:spPr>
        <p:txBody>
          <a:bodyPr vert="horz" wrap="square" lIns="0" tIns="12700" rIns="0" bIns="0" rtlCol="0">
            <a:spAutoFit/>
          </a:bodyPr>
          <a:lstStyle/>
          <a:p>
            <a:pPr marL="12700">
              <a:lnSpc>
                <a:spcPct val="100000"/>
              </a:lnSpc>
              <a:spcBef>
                <a:spcPts val="100"/>
              </a:spcBef>
            </a:pPr>
            <a:r>
              <a:rPr lang="el-GR" b="1" dirty="0"/>
              <a:t>Εισαγωγέας</a:t>
            </a:r>
            <a:endParaRPr b="1" dirty="0"/>
          </a:p>
        </p:txBody>
      </p:sp>
      <p:sp>
        <p:nvSpPr>
          <p:cNvPr id="23" name="object 23"/>
          <p:cNvSpPr txBox="1"/>
          <p:nvPr/>
        </p:nvSpPr>
        <p:spPr>
          <a:xfrm>
            <a:off x="2707360" y="2309121"/>
            <a:ext cx="6273165" cy="2691121"/>
          </a:xfrm>
          <a:prstGeom prst="rect">
            <a:avLst/>
          </a:prstGeom>
        </p:spPr>
        <p:txBody>
          <a:bodyPr vert="horz" wrap="square" lIns="0" tIns="15875" rIns="0" bIns="0" rtlCol="0">
            <a:spAutoFit/>
          </a:bodyPr>
          <a:lstStyle/>
          <a:p>
            <a:pPr marL="12700">
              <a:lnSpc>
                <a:spcPts val="1845"/>
              </a:lnSpc>
              <a:spcBef>
                <a:spcPts val="125"/>
              </a:spcBef>
            </a:pPr>
            <a:r>
              <a:rPr lang="el-GR" sz="1550" u="sng" spc="5" dirty="0">
                <a:solidFill>
                  <a:srgbClr val="263063"/>
                </a:solidFill>
                <a:latin typeface="Arial"/>
                <a:cs typeface="Arial"/>
              </a:rPr>
              <a:t>Ορισμός:</a:t>
            </a:r>
            <a:endParaRPr lang="el-GR" sz="1550" u="sng" dirty="0">
              <a:latin typeface="Arial"/>
              <a:cs typeface="Arial"/>
            </a:endParaRPr>
          </a:p>
          <a:p>
            <a:pPr marL="12700" marR="5080">
              <a:lnSpc>
                <a:spcPts val="1580"/>
              </a:lnSpc>
              <a:spcBef>
                <a:spcPts val="20"/>
              </a:spcBef>
            </a:pPr>
            <a:r>
              <a:rPr sz="1300" spc="5" dirty="0">
                <a:solidFill>
                  <a:srgbClr val="263063"/>
                </a:solidFill>
                <a:latin typeface="Arial"/>
                <a:cs typeface="Arial"/>
              </a:rPr>
              <a:t>‘</a:t>
            </a:r>
            <a:r>
              <a:rPr lang="el-GR" sz="1300" spc="5" dirty="0">
                <a:solidFill>
                  <a:srgbClr val="263063"/>
                </a:solidFill>
                <a:latin typeface="Arial"/>
                <a:cs typeface="Arial"/>
              </a:rPr>
              <a:t>Κάθε φυσικό ή νομικό πρόσωπο που θέτει τη συσκευή η οποία παρασκευάζεται σε τρίτη χώρα </a:t>
            </a:r>
            <a:r>
              <a:rPr lang="el-GR" sz="1300" dirty="0">
                <a:solidFill>
                  <a:srgbClr val="263063"/>
                </a:solidFill>
                <a:latin typeface="Arial"/>
                <a:cs typeface="Arial"/>
              </a:rPr>
              <a:t>στην Ευρωπαϊκή αγορά.</a:t>
            </a:r>
            <a:endParaRPr sz="1300" dirty="0">
              <a:latin typeface="Arial"/>
              <a:cs typeface="Arial"/>
            </a:endParaRPr>
          </a:p>
          <a:p>
            <a:pPr>
              <a:lnSpc>
                <a:spcPct val="100000"/>
              </a:lnSpc>
              <a:spcBef>
                <a:spcPts val="55"/>
              </a:spcBef>
            </a:pPr>
            <a:endParaRPr sz="1350" dirty="0">
              <a:latin typeface="Arial"/>
              <a:cs typeface="Arial"/>
            </a:endParaRPr>
          </a:p>
          <a:p>
            <a:pPr marL="12700">
              <a:lnSpc>
                <a:spcPts val="1845"/>
              </a:lnSpc>
              <a:spcBef>
                <a:spcPts val="125"/>
              </a:spcBef>
            </a:pPr>
            <a:r>
              <a:rPr lang="el-GR" sz="1550" u="sng" spc="5" dirty="0">
                <a:solidFill>
                  <a:srgbClr val="263063"/>
                </a:solidFill>
                <a:latin typeface="Arial"/>
                <a:cs typeface="Arial"/>
              </a:rPr>
              <a:t>Υποχρεώσεις:</a:t>
            </a:r>
          </a:p>
          <a:p>
            <a:pPr marL="12700">
              <a:lnSpc>
                <a:spcPts val="1545"/>
              </a:lnSpc>
            </a:pPr>
            <a:r>
              <a:rPr lang="el-GR" sz="1300" spc="5" dirty="0">
                <a:solidFill>
                  <a:srgbClr val="263063"/>
                </a:solidFill>
                <a:latin typeface="Arial"/>
                <a:cs typeface="Arial"/>
              </a:rPr>
              <a:t>Οι εισαγωγείς θα έχουν ορισμένες πρόσθετες υποχρεώσεις, συμπεριλαμβανομένης της επαλήθευσης ότι: </a:t>
            </a:r>
          </a:p>
          <a:p>
            <a:pPr marL="82550">
              <a:lnSpc>
                <a:spcPts val="1545"/>
              </a:lnSpc>
              <a:buFont typeface="Arial" pitchFamily="34" charset="0"/>
              <a:buChar char="•"/>
            </a:pPr>
            <a:r>
              <a:rPr lang="el-GR" sz="1300" spc="5" dirty="0">
                <a:solidFill>
                  <a:srgbClr val="263063"/>
                </a:solidFill>
                <a:latin typeface="Arial"/>
                <a:cs typeface="Arial"/>
              </a:rPr>
              <a:t>Η συσκευή έχει σήμανση CE.</a:t>
            </a:r>
          </a:p>
          <a:p>
            <a:pPr marL="82550">
              <a:lnSpc>
                <a:spcPts val="1545"/>
              </a:lnSpc>
              <a:buFont typeface="Arial" pitchFamily="34" charset="0"/>
              <a:buChar char="•"/>
            </a:pPr>
            <a:r>
              <a:rPr lang="el-GR" sz="1300" spc="5" dirty="0">
                <a:solidFill>
                  <a:srgbClr val="263063"/>
                </a:solidFill>
                <a:latin typeface="Arial"/>
                <a:cs typeface="Arial"/>
              </a:rPr>
              <a:t>Ο κατασκευαστής είναι αναγνωρισμένος και έχει εξουσιοδοτημένο αντιπρόσωπο, εφόσον απαιτείται. </a:t>
            </a:r>
          </a:p>
          <a:p>
            <a:pPr marL="12700">
              <a:lnSpc>
                <a:spcPts val="1545"/>
              </a:lnSpc>
            </a:pPr>
            <a:endParaRPr sz="1300" dirty="0">
              <a:latin typeface="Arial"/>
              <a:cs typeface="Arial"/>
            </a:endParaRPr>
          </a:p>
          <a:p>
            <a:pPr>
              <a:lnSpc>
                <a:spcPct val="100000"/>
              </a:lnSpc>
              <a:spcBef>
                <a:spcPts val="45"/>
              </a:spcBef>
            </a:pPr>
            <a:br>
              <a:rPr lang="el-GR" sz="1400" dirty="0"/>
            </a:br>
            <a:r>
              <a:rPr lang="el-GR" sz="1100" dirty="0">
                <a:solidFill>
                  <a:srgbClr val="263063"/>
                </a:solidFill>
                <a:latin typeface="Arial"/>
                <a:cs typeface="Arial"/>
              </a:rPr>
              <a:t>Για περισσότερες λεπτομέρειες, βλ. Άρθρο 13 του MDR και του IVDR</a:t>
            </a:r>
            <a:r>
              <a:rPr lang="el-GR" sz="1300" dirty="0">
                <a:solidFill>
                  <a:srgbClr val="263063"/>
                </a:solidFill>
                <a:latin typeface="Arial"/>
                <a:cs typeface="Arial"/>
              </a:rPr>
              <a:t>.</a:t>
            </a:r>
            <a:r>
              <a:rPr lang="en-US" sz="1300" spc="5" dirty="0">
                <a:solidFill>
                  <a:srgbClr val="263063"/>
                </a:solidFill>
                <a:latin typeface="Arial"/>
                <a:cs typeface="Arial"/>
              </a:rPr>
              <a:t> </a:t>
            </a:r>
            <a:endParaRPr sz="1300" dirty="0">
              <a:solidFill>
                <a:srgbClr val="263063"/>
              </a:solidFill>
              <a:latin typeface="Arial"/>
              <a:cs typeface="Arial"/>
            </a:endParaRPr>
          </a:p>
        </p:txBody>
      </p:sp>
      <p:sp>
        <p:nvSpPr>
          <p:cNvPr id="24" name="object 24"/>
          <p:cNvSpPr/>
          <p:nvPr/>
        </p:nvSpPr>
        <p:spPr>
          <a:xfrm>
            <a:off x="5956300" y="6600825"/>
            <a:ext cx="156692" cy="156705"/>
          </a:xfrm>
          <a:prstGeom prst="rect">
            <a:avLst/>
          </a:prstGeom>
          <a:blipFill>
            <a:blip r:embed="rId3" cstate="print"/>
            <a:stretch>
              <a:fillRect/>
            </a:stretch>
          </a:blipFill>
        </p:spPr>
        <p:txBody>
          <a:bodyPr wrap="square" lIns="0" tIns="0" rIns="0" bIns="0" rtlCol="0"/>
          <a:lstStyle/>
          <a:p>
            <a:endParaRPr/>
          </a:p>
        </p:txBody>
      </p:sp>
      <p:sp>
        <p:nvSpPr>
          <p:cNvPr id="39" name="object 39"/>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17</a:t>
            </a:fld>
            <a:endParaRPr spc="55" dirty="0"/>
          </a:p>
        </p:txBody>
      </p:sp>
      <p:sp>
        <p:nvSpPr>
          <p:cNvPr id="40" name="object 40"/>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41" name="object 41"/>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42" name="object 42"/>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43" name="object 43"/>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44" name="object 44"/>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a:latin typeface="Arial"/>
              <a:cs typeface="Arial"/>
            </a:endParaRPr>
          </a:p>
        </p:txBody>
      </p:sp>
      <p:sp>
        <p:nvSpPr>
          <p:cNvPr id="46" name="object 46"/>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31"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6" name="TextBox 5">
            <a:extLst>
              <a:ext uri="{FF2B5EF4-FFF2-40B4-BE49-F238E27FC236}">
                <a16:creationId xmlns:a16="http://schemas.microsoft.com/office/drawing/2014/main" id="{06050D2F-08FE-08B8-56E0-43A40A4AF6AC}"/>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
        <p:nvSpPr>
          <p:cNvPr id="25" name="object 32">
            <a:extLst>
              <a:ext uri="{FF2B5EF4-FFF2-40B4-BE49-F238E27FC236}">
                <a16:creationId xmlns:a16="http://schemas.microsoft.com/office/drawing/2014/main" id="{FB6C22B6-81BA-5BED-C693-61569E787DB8}"/>
              </a:ext>
            </a:extLst>
          </p:cNvPr>
          <p:cNvSpPr txBox="1"/>
          <p:nvPr/>
        </p:nvSpPr>
        <p:spPr>
          <a:xfrm>
            <a:off x="7517524" y="6886809"/>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
        <p:nvSpPr>
          <p:cNvPr id="26" name="object 32">
            <a:extLst>
              <a:ext uri="{FF2B5EF4-FFF2-40B4-BE49-F238E27FC236}">
                <a16:creationId xmlns:a16="http://schemas.microsoft.com/office/drawing/2014/main" id="{ABF2317E-1486-73B8-EACC-5E2D53885813}"/>
              </a:ext>
            </a:extLst>
          </p:cNvPr>
          <p:cNvSpPr txBox="1"/>
          <p:nvPr/>
        </p:nvSpPr>
        <p:spPr>
          <a:xfrm>
            <a:off x="8291338" y="6944230"/>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EUDAMED</a:t>
            </a:r>
            <a:endParaRPr sz="1050" dirty="0">
              <a:latin typeface="Arial"/>
              <a:cs typeface="Aria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70" y="0"/>
            <a:ext cx="10692130" cy="7560309"/>
            <a:chOff x="0" y="0"/>
            <a:chExt cx="10692130" cy="7560309"/>
          </a:xfrm>
        </p:grpSpPr>
        <p:sp>
          <p:nvSpPr>
            <p:cNvPr id="3" name="object 3"/>
            <p:cNvSpPr/>
            <p:nvPr/>
          </p:nvSpPr>
          <p:spPr>
            <a:xfrm>
              <a:off x="0" y="0"/>
              <a:ext cx="10692003" cy="75600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0" y="0"/>
            <a:ext cx="10692130" cy="6870065"/>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4999"/>
            </a:srgbClr>
          </a:solidFill>
        </p:spPr>
        <p:txBody>
          <a:bodyPr wrap="square" lIns="0" tIns="0" rIns="0" bIns="0" rtlCol="0"/>
          <a:lstStyle/>
          <a:p>
            <a:endParaRPr/>
          </a:p>
        </p:txBody>
      </p:sp>
      <p:sp>
        <p:nvSpPr>
          <p:cNvPr id="8" name="object 8"/>
          <p:cNvSpPr txBox="1"/>
          <p:nvPr/>
        </p:nvSpPr>
        <p:spPr>
          <a:xfrm>
            <a:off x="7083500" y="267927"/>
            <a:ext cx="3278504" cy="266065"/>
          </a:xfrm>
          <a:prstGeom prst="rect">
            <a:avLst/>
          </a:prstGeom>
        </p:spPr>
        <p:txBody>
          <a:bodyPr vert="horz" wrap="square" lIns="0" tIns="15875" rIns="0" bIns="0" rtlCol="0">
            <a:spAutoFit/>
          </a:bodyPr>
          <a:lstStyle/>
          <a:p>
            <a:pPr marL="12700">
              <a:lnSpc>
                <a:spcPct val="100000"/>
              </a:lnSpc>
              <a:spcBef>
                <a:spcPts val="125"/>
              </a:spcBef>
            </a:pPr>
            <a:r>
              <a:rPr sz="1550" spc="10" dirty="0">
                <a:solidFill>
                  <a:srgbClr val="022074"/>
                </a:solidFill>
                <a:latin typeface="Arial"/>
                <a:cs typeface="Arial"/>
              </a:rPr>
              <a:t>Supply chain </a:t>
            </a:r>
            <a:r>
              <a:rPr sz="1550" spc="5" dirty="0">
                <a:solidFill>
                  <a:srgbClr val="022074"/>
                </a:solidFill>
                <a:latin typeface="Arial"/>
                <a:cs typeface="Arial"/>
              </a:rPr>
              <a:t>obligations -</a:t>
            </a:r>
            <a:r>
              <a:rPr sz="1550" spc="-5" dirty="0">
                <a:solidFill>
                  <a:srgbClr val="022074"/>
                </a:solidFill>
                <a:latin typeface="Arial"/>
                <a:cs typeface="Arial"/>
              </a:rPr>
              <a:t> </a:t>
            </a:r>
            <a:r>
              <a:rPr sz="1550" spc="5" dirty="0">
                <a:solidFill>
                  <a:srgbClr val="022074"/>
                </a:solidFill>
                <a:latin typeface="Arial"/>
                <a:cs typeface="Arial"/>
              </a:rPr>
              <a:t>Distributor</a:t>
            </a:r>
            <a:endParaRPr sz="1550" dirty="0">
              <a:latin typeface="Arial"/>
              <a:cs typeface="Arial"/>
            </a:endParaRPr>
          </a:p>
        </p:txBody>
      </p:sp>
      <p:grpSp>
        <p:nvGrpSpPr>
          <p:cNvPr id="9" name="object 9"/>
          <p:cNvGrpSpPr/>
          <p:nvPr/>
        </p:nvGrpSpPr>
        <p:grpSpPr>
          <a:xfrm>
            <a:off x="1198321" y="1941906"/>
            <a:ext cx="1248410" cy="1248410"/>
            <a:chOff x="1198321" y="1941906"/>
            <a:chExt cx="1248410" cy="1248410"/>
          </a:xfrm>
        </p:grpSpPr>
        <p:sp>
          <p:nvSpPr>
            <p:cNvPr id="10" name="object 10"/>
            <p:cNvSpPr/>
            <p:nvPr/>
          </p:nvSpPr>
          <p:spPr>
            <a:xfrm>
              <a:off x="1198321" y="1941906"/>
              <a:ext cx="1248410" cy="1248410"/>
            </a:xfrm>
            <a:custGeom>
              <a:avLst/>
              <a:gdLst/>
              <a:ahLst/>
              <a:cxnLst/>
              <a:rect l="l" t="t" r="r" b="b"/>
              <a:pathLst>
                <a:path w="1248410" h="1248410">
                  <a:moveTo>
                    <a:pt x="623976" y="0"/>
                  </a:moveTo>
                  <a:lnTo>
                    <a:pt x="575212" y="1877"/>
                  </a:lnTo>
                  <a:lnTo>
                    <a:pt x="527475" y="7417"/>
                  </a:lnTo>
                  <a:lnTo>
                    <a:pt x="480903" y="16480"/>
                  </a:lnTo>
                  <a:lnTo>
                    <a:pt x="435635" y="28928"/>
                  </a:lnTo>
                  <a:lnTo>
                    <a:pt x="391810" y="44622"/>
                  </a:lnTo>
                  <a:lnTo>
                    <a:pt x="349566" y="63423"/>
                  </a:lnTo>
                  <a:lnTo>
                    <a:pt x="309042" y="85193"/>
                  </a:lnTo>
                  <a:lnTo>
                    <a:pt x="270377" y="109793"/>
                  </a:lnTo>
                  <a:lnTo>
                    <a:pt x="233710" y="137084"/>
                  </a:lnTo>
                  <a:lnTo>
                    <a:pt x="199178" y="166927"/>
                  </a:lnTo>
                  <a:lnTo>
                    <a:pt x="166922" y="199183"/>
                  </a:lnTo>
                  <a:lnTo>
                    <a:pt x="137080" y="233715"/>
                  </a:lnTo>
                  <a:lnTo>
                    <a:pt x="109789" y="270383"/>
                  </a:lnTo>
                  <a:lnTo>
                    <a:pt x="85190" y="309048"/>
                  </a:lnTo>
                  <a:lnTo>
                    <a:pt x="63421" y="349572"/>
                  </a:lnTo>
                  <a:lnTo>
                    <a:pt x="44620" y="391815"/>
                  </a:lnTo>
                  <a:lnTo>
                    <a:pt x="28927" y="435640"/>
                  </a:lnTo>
                  <a:lnTo>
                    <a:pt x="16479" y="480907"/>
                  </a:lnTo>
                  <a:lnTo>
                    <a:pt x="7416" y="527478"/>
                  </a:lnTo>
                  <a:lnTo>
                    <a:pt x="1877" y="575214"/>
                  </a:lnTo>
                  <a:lnTo>
                    <a:pt x="0" y="623976"/>
                  </a:lnTo>
                  <a:lnTo>
                    <a:pt x="1877" y="672740"/>
                  </a:lnTo>
                  <a:lnTo>
                    <a:pt x="7416" y="720477"/>
                  </a:lnTo>
                  <a:lnTo>
                    <a:pt x="16479" y="767049"/>
                  </a:lnTo>
                  <a:lnTo>
                    <a:pt x="28927" y="812317"/>
                  </a:lnTo>
                  <a:lnTo>
                    <a:pt x="44620" y="856142"/>
                  </a:lnTo>
                  <a:lnTo>
                    <a:pt x="63421" y="898386"/>
                  </a:lnTo>
                  <a:lnTo>
                    <a:pt x="85190" y="938910"/>
                  </a:lnTo>
                  <a:lnTo>
                    <a:pt x="109789" y="977575"/>
                  </a:lnTo>
                  <a:lnTo>
                    <a:pt x="137080" y="1014242"/>
                  </a:lnTo>
                  <a:lnTo>
                    <a:pt x="166922" y="1048773"/>
                  </a:lnTo>
                  <a:lnTo>
                    <a:pt x="199178" y="1081030"/>
                  </a:lnTo>
                  <a:lnTo>
                    <a:pt x="233710" y="1110872"/>
                  </a:lnTo>
                  <a:lnTo>
                    <a:pt x="270377" y="1138163"/>
                  </a:lnTo>
                  <a:lnTo>
                    <a:pt x="309042" y="1162762"/>
                  </a:lnTo>
                  <a:lnTo>
                    <a:pt x="349566" y="1184531"/>
                  </a:lnTo>
                  <a:lnTo>
                    <a:pt x="391810" y="1203332"/>
                  </a:lnTo>
                  <a:lnTo>
                    <a:pt x="435635" y="1219025"/>
                  </a:lnTo>
                  <a:lnTo>
                    <a:pt x="480903" y="1231473"/>
                  </a:lnTo>
                  <a:lnTo>
                    <a:pt x="527475" y="1240536"/>
                  </a:lnTo>
                  <a:lnTo>
                    <a:pt x="575212" y="1246075"/>
                  </a:lnTo>
                  <a:lnTo>
                    <a:pt x="623976" y="1247952"/>
                  </a:lnTo>
                  <a:lnTo>
                    <a:pt x="672740" y="1246075"/>
                  </a:lnTo>
                  <a:lnTo>
                    <a:pt x="720477" y="1240536"/>
                  </a:lnTo>
                  <a:lnTo>
                    <a:pt x="767049" y="1231473"/>
                  </a:lnTo>
                  <a:lnTo>
                    <a:pt x="812317" y="1219025"/>
                  </a:lnTo>
                  <a:lnTo>
                    <a:pt x="856142" y="1203332"/>
                  </a:lnTo>
                  <a:lnTo>
                    <a:pt x="898386" y="1184531"/>
                  </a:lnTo>
                  <a:lnTo>
                    <a:pt x="938910" y="1162762"/>
                  </a:lnTo>
                  <a:lnTo>
                    <a:pt x="977575" y="1138163"/>
                  </a:lnTo>
                  <a:lnTo>
                    <a:pt x="1014242" y="1110872"/>
                  </a:lnTo>
                  <a:lnTo>
                    <a:pt x="1048773" y="1081030"/>
                  </a:lnTo>
                  <a:lnTo>
                    <a:pt x="1081030" y="1048773"/>
                  </a:lnTo>
                  <a:lnTo>
                    <a:pt x="1110872" y="1014242"/>
                  </a:lnTo>
                  <a:lnTo>
                    <a:pt x="1138163" y="977575"/>
                  </a:lnTo>
                  <a:lnTo>
                    <a:pt x="1162762" y="938910"/>
                  </a:lnTo>
                  <a:lnTo>
                    <a:pt x="1184531" y="898386"/>
                  </a:lnTo>
                  <a:lnTo>
                    <a:pt x="1203332" y="856142"/>
                  </a:lnTo>
                  <a:lnTo>
                    <a:pt x="1219025" y="812317"/>
                  </a:lnTo>
                  <a:lnTo>
                    <a:pt x="1231473" y="767049"/>
                  </a:lnTo>
                  <a:lnTo>
                    <a:pt x="1240536" y="720477"/>
                  </a:lnTo>
                  <a:lnTo>
                    <a:pt x="1246075" y="672740"/>
                  </a:lnTo>
                  <a:lnTo>
                    <a:pt x="1247952" y="623976"/>
                  </a:lnTo>
                  <a:lnTo>
                    <a:pt x="1246075" y="575214"/>
                  </a:lnTo>
                  <a:lnTo>
                    <a:pt x="1240536" y="527478"/>
                  </a:lnTo>
                  <a:lnTo>
                    <a:pt x="1231473" y="480907"/>
                  </a:lnTo>
                  <a:lnTo>
                    <a:pt x="1219025" y="435640"/>
                  </a:lnTo>
                  <a:lnTo>
                    <a:pt x="1203332" y="391815"/>
                  </a:lnTo>
                  <a:lnTo>
                    <a:pt x="1184531" y="349572"/>
                  </a:lnTo>
                  <a:lnTo>
                    <a:pt x="1162762" y="309048"/>
                  </a:lnTo>
                  <a:lnTo>
                    <a:pt x="1138163" y="270383"/>
                  </a:lnTo>
                  <a:lnTo>
                    <a:pt x="1110872" y="233715"/>
                  </a:lnTo>
                  <a:lnTo>
                    <a:pt x="1081030" y="199183"/>
                  </a:lnTo>
                  <a:lnTo>
                    <a:pt x="1048773" y="166927"/>
                  </a:lnTo>
                  <a:lnTo>
                    <a:pt x="1014242" y="137084"/>
                  </a:lnTo>
                  <a:lnTo>
                    <a:pt x="977575" y="109793"/>
                  </a:lnTo>
                  <a:lnTo>
                    <a:pt x="938910" y="85193"/>
                  </a:lnTo>
                  <a:lnTo>
                    <a:pt x="898386" y="63423"/>
                  </a:lnTo>
                  <a:lnTo>
                    <a:pt x="856142" y="44622"/>
                  </a:lnTo>
                  <a:lnTo>
                    <a:pt x="812317" y="28928"/>
                  </a:lnTo>
                  <a:lnTo>
                    <a:pt x="767049" y="16480"/>
                  </a:lnTo>
                  <a:lnTo>
                    <a:pt x="720477" y="7417"/>
                  </a:lnTo>
                  <a:lnTo>
                    <a:pt x="672740" y="1877"/>
                  </a:lnTo>
                  <a:lnTo>
                    <a:pt x="623976" y="0"/>
                  </a:lnTo>
                  <a:close/>
                </a:path>
              </a:pathLst>
            </a:custGeom>
            <a:solidFill>
              <a:srgbClr val="253064"/>
            </a:solidFill>
          </p:spPr>
          <p:txBody>
            <a:bodyPr wrap="square" lIns="0" tIns="0" rIns="0" bIns="0" rtlCol="0"/>
            <a:lstStyle/>
            <a:p>
              <a:endParaRPr/>
            </a:p>
          </p:txBody>
        </p:sp>
        <p:sp>
          <p:nvSpPr>
            <p:cNvPr id="11" name="object 11"/>
            <p:cNvSpPr/>
            <p:nvPr/>
          </p:nvSpPr>
          <p:spPr>
            <a:xfrm>
              <a:off x="1728571" y="2839516"/>
              <a:ext cx="190525" cy="190525"/>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1727034" y="2433459"/>
              <a:ext cx="190525" cy="190525"/>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1449946" y="2712961"/>
              <a:ext cx="190525" cy="190512"/>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2003513" y="2712961"/>
              <a:ext cx="190525" cy="190512"/>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822297" y="2156612"/>
              <a:ext cx="0" cy="802005"/>
            </a:xfrm>
            <a:custGeom>
              <a:avLst/>
              <a:gdLst/>
              <a:ahLst/>
              <a:cxnLst/>
              <a:rect l="l" t="t" r="r" b="b"/>
              <a:pathLst>
                <a:path h="802005">
                  <a:moveTo>
                    <a:pt x="0" y="0"/>
                  </a:moveTo>
                  <a:lnTo>
                    <a:pt x="0" y="801878"/>
                  </a:lnTo>
                </a:path>
              </a:pathLst>
            </a:custGeom>
            <a:ln w="35725">
              <a:solidFill>
                <a:srgbClr val="FFFFFF"/>
              </a:solidFill>
            </a:ln>
          </p:spPr>
          <p:txBody>
            <a:bodyPr wrap="square" lIns="0" tIns="0" rIns="0" bIns="0" rtlCol="0"/>
            <a:lstStyle/>
            <a:p>
              <a:endParaRPr/>
            </a:p>
          </p:txBody>
        </p:sp>
        <p:sp>
          <p:nvSpPr>
            <p:cNvPr id="16" name="object 16"/>
            <p:cNvSpPr/>
            <p:nvPr/>
          </p:nvSpPr>
          <p:spPr>
            <a:xfrm>
              <a:off x="1512417" y="2525941"/>
              <a:ext cx="307340" cy="307340"/>
            </a:xfrm>
            <a:custGeom>
              <a:avLst/>
              <a:gdLst/>
              <a:ahLst/>
              <a:cxnLst/>
              <a:rect l="l" t="t" r="r" b="b"/>
              <a:pathLst>
                <a:path w="307339" h="307339">
                  <a:moveTo>
                    <a:pt x="0" y="307111"/>
                  </a:moveTo>
                  <a:lnTo>
                    <a:pt x="307111" y="0"/>
                  </a:lnTo>
                </a:path>
              </a:pathLst>
            </a:custGeom>
            <a:ln w="35725">
              <a:solidFill>
                <a:srgbClr val="FFFFFF"/>
              </a:solidFill>
            </a:ln>
          </p:spPr>
          <p:txBody>
            <a:bodyPr wrap="square" lIns="0" tIns="0" rIns="0" bIns="0" rtlCol="0"/>
            <a:lstStyle/>
            <a:p>
              <a:endParaRPr/>
            </a:p>
          </p:txBody>
        </p:sp>
        <p:sp>
          <p:nvSpPr>
            <p:cNvPr id="17" name="object 17"/>
            <p:cNvSpPr/>
            <p:nvPr/>
          </p:nvSpPr>
          <p:spPr>
            <a:xfrm>
              <a:off x="1820900" y="2530335"/>
              <a:ext cx="309245" cy="309245"/>
            </a:xfrm>
            <a:custGeom>
              <a:avLst/>
              <a:gdLst/>
              <a:ahLst/>
              <a:cxnLst/>
              <a:rect l="l" t="t" r="r" b="b"/>
              <a:pathLst>
                <a:path w="309244" h="309244">
                  <a:moveTo>
                    <a:pt x="308660" y="308673"/>
                  </a:moveTo>
                  <a:lnTo>
                    <a:pt x="0" y="0"/>
                  </a:lnTo>
                </a:path>
              </a:pathLst>
            </a:custGeom>
            <a:ln w="35725">
              <a:solidFill>
                <a:srgbClr val="FFFFFF"/>
              </a:solidFill>
            </a:ln>
          </p:spPr>
          <p:txBody>
            <a:bodyPr wrap="square" lIns="0" tIns="0" rIns="0" bIns="0" rtlCol="0"/>
            <a:lstStyle/>
            <a:p>
              <a:endParaRPr/>
            </a:p>
          </p:txBody>
        </p:sp>
        <p:sp>
          <p:nvSpPr>
            <p:cNvPr id="18" name="object 18"/>
            <p:cNvSpPr/>
            <p:nvPr/>
          </p:nvSpPr>
          <p:spPr>
            <a:xfrm>
              <a:off x="1713636" y="2047951"/>
              <a:ext cx="217322" cy="217322"/>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1645069" y="2317076"/>
              <a:ext cx="346075" cy="466090"/>
            </a:xfrm>
            <a:custGeom>
              <a:avLst/>
              <a:gdLst/>
              <a:ahLst/>
              <a:cxnLst/>
              <a:rect l="l" t="t" r="r" b="b"/>
              <a:pathLst>
                <a:path w="346075" h="466089">
                  <a:moveTo>
                    <a:pt x="83515" y="368681"/>
                  </a:moveTo>
                  <a:lnTo>
                    <a:pt x="14363" y="299529"/>
                  </a:lnTo>
                  <a:lnTo>
                    <a:pt x="0" y="383044"/>
                  </a:lnTo>
                  <a:lnTo>
                    <a:pt x="83515" y="368681"/>
                  </a:lnTo>
                  <a:close/>
                </a:path>
                <a:path w="346075" h="466089">
                  <a:moveTo>
                    <a:pt x="227660" y="396671"/>
                  </a:moveTo>
                  <a:lnTo>
                    <a:pt x="129882" y="396671"/>
                  </a:lnTo>
                  <a:lnTo>
                    <a:pt x="178765" y="465874"/>
                  </a:lnTo>
                  <a:lnTo>
                    <a:pt x="227660" y="396671"/>
                  </a:lnTo>
                  <a:close/>
                </a:path>
                <a:path w="346075" h="466089">
                  <a:moveTo>
                    <a:pt x="227660" y="0"/>
                  </a:moveTo>
                  <a:lnTo>
                    <a:pt x="129882" y="0"/>
                  </a:lnTo>
                  <a:lnTo>
                    <a:pt x="178765" y="69202"/>
                  </a:lnTo>
                  <a:lnTo>
                    <a:pt x="227660" y="0"/>
                  </a:lnTo>
                  <a:close/>
                </a:path>
                <a:path w="346075" h="466089">
                  <a:moveTo>
                    <a:pt x="345528" y="383044"/>
                  </a:moveTo>
                  <a:lnTo>
                    <a:pt x="331165" y="299529"/>
                  </a:lnTo>
                  <a:lnTo>
                    <a:pt x="262026" y="368681"/>
                  </a:lnTo>
                  <a:lnTo>
                    <a:pt x="345528" y="383044"/>
                  </a:lnTo>
                  <a:close/>
                </a:path>
              </a:pathLst>
            </a:custGeom>
            <a:solidFill>
              <a:srgbClr val="FFFFFF"/>
            </a:solidFill>
          </p:spPr>
          <p:txBody>
            <a:bodyPr wrap="square" lIns="0" tIns="0" rIns="0" bIns="0" rtlCol="0"/>
            <a:lstStyle/>
            <a:p>
              <a:endParaRPr/>
            </a:p>
          </p:txBody>
        </p:sp>
      </p:grpSp>
      <p:sp>
        <p:nvSpPr>
          <p:cNvPr id="20" name="object 20"/>
          <p:cNvSpPr txBox="1">
            <a:spLocks noGrp="1"/>
          </p:cNvSpPr>
          <p:nvPr>
            <p:ph type="title"/>
          </p:nvPr>
        </p:nvSpPr>
        <p:spPr>
          <a:xfrm>
            <a:off x="2707360" y="1845800"/>
            <a:ext cx="1428814" cy="282129"/>
          </a:xfrm>
          <a:prstGeom prst="rect">
            <a:avLst/>
          </a:prstGeom>
        </p:spPr>
        <p:txBody>
          <a:bodyPr vert="horz" wrap="square" lIns="0" tIns="12700" rIns="0" bIns="0" rtlCol="0">
            <a:spAutoFit/>
          </a:bodyPr>
          <a:lstStyle/>
          <a:p>
            <a:pPr marL="12700">
              <a:lnSpc>
                <a:spcPct val="100000"/>
              </a:lnSpc>
              <a:spcBef>
                <a:spcPts val="100"/>
              </a:spcBef>
            </a:pPr>
            <a:r>
              <a:rPr lang="el-GR" b="1" spc="-5" dirty="0"/>
              <a:t>Διανομέας</a:t>
            </a:r>
            <a:endParaRPr b="1" spc="-5" dirty="0"/>
          </a:p>
        </p:txBody>
      </p:sp>
      <p:sp>
        <p:nvSpPr>
          <p:cNvPr id="21" name="object 21"/>
          <p:cNvSpPr txBox="1">
            <a:spLocks noGrp="1"/>
          </p:cNvSpPr>
          <p:nvPr>
            <p:ph type="body" idx="1"/>
          </p:nvPr>
        </p:nvSpPr>
        <p:spPr>
          <a:xfrm>
            <a:off x="2146300" y="2257425"/>
            <a:ext cx="6955231" cy="3583673"/>
          </a:xfrm>
          <a:prstGeom prst="rect">
            <a:avLst/>
          </a:prstGeom>
        </p:spPr>
        <p:txBody>
          <a:bodyPr vert="horz" wrap="square" lIns="0" tIns="15875" rIns="0" bIns="0" rtlCol="0">
            <a:spAutoFit/>
          </a:bodyPr>
          <a:lstStyle/>
          <a:p>
            <a:pPr marL="534988">
              <a:lnSpc>
                <a:spcPts val="1845"/>
              </a:lnSpc>
              <a:spcBef>
                <a:spcPts val="125"/>
              </a:spcBef>
            </a:pPr>
            <a:r>
              <a:rPr lang="el-GR" u="sng" spc="5" dirty="0"/>
              <a:t>Ορισμός:</a:t>
            </a:r>
            <a:endParaRPr lang="el-GR" u="sng" dirty="0"/>
          </a:p>
          <a:p>
            <a:pPr marL="534988" marR="5080">
              <a:lnSpc>
                <a:spcPts val="1580"/>
              </a:lnSpc>
              <a:spcBef>
                <a:spcPts val="20"/>
              </a:spcBef>
            </a:pPr>
            <a:r>
              <a:rPr lang="el-GR" sz="1300" spc="5" dirty="0"/>
              <a:t>Κάθε φυσικό ή νομικό πρόσωπο στην αλυσίδα εφοδιασμού, εκτός από τον κατασκευαστή ή τον εισαγωγέα, το οποίο καθιστά διαθέσιμο ένα προϊόν στην αγορά.</a:t>
            </a:r>
          </a:p>
          <a:p>
            <a:pPr marL="534988" marR="5080">
              <a:lnSpc>
                <a:spcPts val="1580"/>
              </a:lnSpc>
              <a:spcBef>
                <a:spcPts val="20"/>
              </a:spcBef>
            </a:pPr>
            <a:endParaRPr sz="1350" dirty="0"/>
          </a:p>
          <a:p>
            <a:pPr marL="534988">
              <a:lnSpc>
                <a:spcPts val="1845"/>
              </a:lnSpc>
              <a:spcBef>
                <a:spcPts val="125"/>
              </a:spcBef>
            </a:pPr>
            <a:r>
              <a:rPr lang="el-GR" u="sng" spc="5" dirty="0"/>
              <a:t>Υποχρεώσεις:</a:t>
            </a:r>
          </a:p>
          <a:p>
            <a:pPr marL="534988">
              <a:lnSpc>
                <a:spcPts val="1545"/>
              </a:lnSpc>
            </a:pPr>
            <a:r>
              <a:rPr lang="el-GR" sz="1300" dirty="0"/>
              <a:t>Οι διανομείς θα έχουν ορισμένες πρόσθετες υποχρεώσεις, συμπεριλαμβανομένης της επαλήθευσης ότι:</a:t>
            </a:r>
          </a:p>
          <a:p>
            <a:pPr marL="628650">
              <a:lnSpc>
                <a:spcPts val="1545"/>
              </a:lnSpc>
              <a:buFont typeface="Arial" pitchFamily="34" charset="0"/>
              <a:buChar char="•"/>
            </a:pPr>
            <a:r>
              <a:rPr lang="el-GR" sz="1300" spc="5" dirty="0"/>
              <a:t>το </a:t>
            </a:r>
            <a:r>
              <a:rPr lang="el-GR" sz="1300" spc="5" dirty="0" err="1"/>
              <a:t>ιατροτεχνολογικό</a:t>
            </a:r>
            <a:r>
              <a:rPr lang="el-GR" sz="1300" spc="5" dirty="0"/>
              <a:t> προϊόν φέρει σήμανση CE και έχει καταρτιστεί η δήλωση συμμόρφωσης ΕΕ του.</a:t>
            </a:r>
          </a:p>
          <a:p>
            <a:pPr marL="628650">
              <a:lnSpc>
                <a:spcPts val="1545"/>
              </a:lnSpc>
              <a:buFont typeface="Arial" pitchFamily="34" charset="0"/>
              <a:buChar char="•"/>
            </a:pPr>
            <a:r>
              <a:rPr lang="el-GR" sz="1300" spc="5" dirty="0"/>
              <a:t>το προϊόν συνοδεύεται από τις πληροφορίες που πρέπει να παρέχει ο κατασκευαστής. </a:t>
            </a:r>
          </a:p>
          <a:p>
            <a:pPr marL="628650">
              <a:lnSpc>
                <a:spcPts val="1545"/>
              </a:lnSpc>
              <a:buFont typeface="Arial" pitchFamily="34" charset="0"/>
              <a:buChar char="•"/>
            </a:pPr>
            <a:r>
              <a:rPr lang="el-GR" sz="1300" spc="5" dirty="0"/>
              <a:t>για τα εισαγόμενα προϊόντα, ο εισαγωγέας έχει συμμορφωθεί με τις γενικές υποχρεώσεις του. </a:t>
            </a:r>
          </a:p>
          <a:p>
            <a:pPr marL="628650">
              <a:lnSpc>
                <a:spcPts val="1545"/>
              </a:lnSpc>
              <a:buFont typeface="Arial" pitchFamily="34" charset="0"/>
              <a:buChar char="•"/>
            </a:pPr>
            <a:r>
              <a:rPr lang="el-GR" sz="1300" spc="5" dirty="0"/>
              <a:t>έχει χορηγηθεί UDI από τον κατασκευαστή.</a:t>
            </a:r>
          </a:p>
          <a:p>
            <a:pPr marL="534988">
              <a:lnSpc>
                <a:spcPct val="100000"/>
              </a:lnSpc>
            </a:pPr>
            <a:endParaRPr lang="el-GR" sz="1300" spc="5" dirty="0"/>
          </a:p>
          <a:p>
            <a:pPr marL="534988">
              <a:lnSpc>
                <a:spcPct val="100000"/>
              </a:lnSpc>
            </a:pPr>
            <a:br>
              <a:rPr lang="el-GR" sz="1100" dirty="0"/>
            </a:br>
            <a:r>
              <a:rPr lang="el-GR" sz="1100" dirty="0"/>
              <a:t>Για περισσότερες λεπτομέρειες, βλ. Άρθρο 11,13 &amp; 14 του MDR ή IVDR.</a:t>
            </a:r>
          </a:p>
          <a:p>
            <a:pPr marL="534988">
              <a:lnSpc>
                <a:spcPct val="100000"/>
              </a:lnSpc>
            </a:pPr>
            <a:endParaRPr sz="1350" dirty="0"/>
          </a:p>
        </p:txBody>
      </p:sp>
      <p:sp>
        <p:nvSpPr>
          <p:cNvPr id="22" name="object 22"/>
          <p:cNvSpPr/>
          <p:nvPr/>
        </p:nvSpPr>
        <p:spPr>
          <a:xfrm>
            <a:off x="5880100" y="6677025"/>
            <a:ext cx="156692" cy="156705"/>
          </a:xfrm>
          <a:prstGeom prst="rect">
            <a:avLst/>
          </a:prstGeom>
          <a:blipFill>
            <a:blip r:embed="rId6" cstate="print"/>
            <a:stretch>
              <a:fillRect/>
            </a:stretch>
          </a:blipFill>
        </p:spPr>
        <p:txBody>
          <a:bodyPr wrap="square" lIns="0" tIns="0" rIns="0" bIns="0" rtlCol="0"/>
          <a:lstStyle/>
          <a:p>
            <a:endParaRPr/>
          </a:p>
        </p:txBody>
      </p:sp>
      <p:sp>
        <p:nvSpPr>
          <p:cNvPr id="37" name="object 37"/>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18</a:t>
            </a:fld>
            <a:endParaRPr spc="55" dirty="0"/>
          </a:p>
        </p:txBody>
      </p:sp>
      <p:sp>
        <p:nvSpPr>
          <p:cNvPr id="38" name="object 38"/>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39" name="object 39"/>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40" name="object 40"/>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41" name="object 41"/>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42" name="object 42"/>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a:latin typeface="Arial"/>
              <a:cs typeface="Arial"/>
            </a:endParaRPr>
          </a:p>
        </p:txBody>
      </p:sp>
      <p:sp>
        <p:nvSpPr>
          <p:cNvPr id="44" name="object 44"/>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29"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6" name="TextBox 5">
            <a:extLst>
              <a:ext uri="{FF2B5EF4-FFF2-40B4-BE49-F238E27FC236}">
                <a16:creationId xmlns:a16="http://schemas.microsoft.com/office/drawing/2014/main" id="{9EEAF44D-2BD3-F566-E9A8-68E76E42400A}"/>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
        <p:nvSpPr>
          <p:cNvPr id="23" name="object 32">
            <a:extLst>
              <a:ext uri="{FF2B5EF4-FFF2-40B4-BE49-F238E27FC236}">
                <a16:creationId xmlns:a16="http://schemas.microsoft.com/office/drawing/2014/main" id="{A9908A34-16D6-E5B3-5924-A8DBB06307D8}"/>
              </a:ext>
            </a:extLst>
          </p:cNvPr>
          <p:cNvSpPr txBox="1"/>
          <p:nvPr/>
        </p:nvSpPr>
        <p:spPr>
          <a:xfrm>
            <a:off x="7517524" y="6886809"/>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sp>
          <p:nvSpPr>
            <p:cNvPr id="3" name="object 3"/>
            <p:cNvSpPr/>
            <p:nvPr/>
          </p:nvSpPr>
          <p:spPr>
            <a:xfrm>
              <a:off x="0" y="0"/>
              <a:ext cx="10692002" cy="75600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0" y="0"/>
            <a:ext cx="10692130" cy="6870065"/>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9999"/>
            </a:srgbClr>
          </a:solidFill>
        </p:spPr>
        <p:txBody>
          <a:bodyPr wrap="square" lIns="0" tIns="0" rIns="0" bIns="0" rtlCol="0"/>
          <a:lstStyle/>
          <a:p>
            <a:endParaRPr/>
          </a:p>
        </p:txBody>
      </p:sp>
      <p:sp>
        <p:nvSpPr>
          <p:cNvPr id="8" name="object 8"/>
          <p:cNvSpPr txBox="1">
            <a:spLocks noGrp="1"/>
          </p:cNvSpPr>
          <p:nvPr>
            <p:ph type="title"/>
          </p:nvPr>
        </p:nvSpPr>
        <p:spPr>
          <a:xfrm>
            <a:off x="4279900" y="261856"/>
            <a:ext cx="6083134" cy="251351"/>
          </a:xfrm>
          <a:prstGeom prst="rect">
            <a:avLst/>
          </a:prstGeom>
        </p:spPr>
        <p:txBody>
          <a:bodyPr vert="horz" wrap="square" lIns="0" tIns="12700" rIns="0" bIns="0" rtlCol="0">
            <a:spAutoFit/>
          </a:bodyPr>
          <a:lstStyle/>
          <a:p>
            <a:pPr marL="4380230">
              <a:lnSpc>
                <a:spcPct val="100000"/>
              </a:lnSpc>
              <a:spcBef>
                <a:spcPts val="100"/>
              </a:spcBef>
            </a:pPr>
            <a:r>
              <a:rPr lang="el-GR" sz="1550" kern="1200" spc="10" dirty="0">
                <a:solidFill>
                  <a:srgbClr val="022074"/>
                </a:solidFill>
                <a:ea typeface="+mn-ea"/>
              </a:rPr>
              <a:t>Μ</a:t>
            </a:r>
            <a:r>
              <a:rPr lang="en-US" sz="1550" kern="1200" spc="10" dirty="0">
                <a:solidFill>
                  <a:srgbClr val="022074"/>
                </a:solidFill>
                <a:ea typeface="+mn-ea"/>
              </a:rPr>
              <a:t>DD vs. MDR</a:t>
            </a:r>
            <a:endParaRPr sz="1550" kern="1200" spc="10" dirty="0">
              <a:solidFill>
                <a:srgbClr val="022074"/>
              </a:solidFill>
              <a:ea typeface="+mn-ea"/>
            </a:endParaRPr>
          </a:p>
        </p:txBody>
      </p:sp>
      <p:sp>
        <p:nvSpPr>
          <p:cNvPr id="10" name="object 10"/>
          <p:cNvSpPr/>
          <p:nvPr/>
        </p:nvSpPr>
        <p:spPr>
          <a:xfrm>
            <a:off x="6718300" y="6600825"/>
            <a:ext cx="156692" cy="156705"/>
          </a:xfrm>
          <a:prstGeom prst="rect">
            <a:avLst/>
          </a:prstGeom>
          <a:blipFill>
            <a:blip r:embed="rId3" cstate="print"/>
            <a:stretch>
              <a:fillRect/>
            </a:stretch>
          </a:blipFill>
        </p:spPr>
        <p:txBody>
          <a:bodyPr wrap="square" lIns="0" tIns="0" rIns="0" bIns="0" rtlCol="0"/>
          <a:lstStyle/>
          <a:p>
            <a:endParaRP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19</a:t>
            </a:fld>
            <a:endParaRPr spc="55" dirty="0"/>
          </a:p>
        </p:txBody>
      </p:sp>
      <p:sp>
        <p:nvSpPr>
          <p:cNvPr id="26" name="object 26"/>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27" name="object 27"/>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28" name="object 2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29" name="object 29"/>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30" name="object 30"/>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a:latin typeface="Arial"/>
              <a:cs typeface="Arial"/>
            </a:endParaRPr>
          </a:p>
        </p:txBody>
      </p:sp>
      <p:sp>
        <p:nvSpPr>
          <p:cNvPr id="32" name="object 32"/>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20" name="object 7"/>
          <p:cNvSpPr txBox="1"/>
          <p:nvPr/>
        </p:nvSpPr>
        <p:spPr>
          <a:xfrm>
            <a:off x="2814243" y="1191800"/>
            <a:ext cx="4102100" cy="685800"/>
          </a:xfrm>
          <a:prstGeom prst="rect">
            <a:avLst/>
          </a:prstGeom>
          <a:solidFill>
            <a:srgbClr val="737373"/>
          </a:solidFill>
        </p:spPr>
        <p:txBody>
          <a:bodyPr vert="horz" wrap="square" lIns="0" tIns="117475" rIns="0" bIns="0" rtlCol="0">
            <a:spAutoFit/>
          </a:bodyPr>
          <a:lstStyle/>
          <a:p>
            <a:pPr marL="12065" algn="ctr">
              <a:lnSpc>
                <a:spcPct val="100000"/>
              </a:lnSpc>
              <a:spcBef>
                <a:spcPts val="925"/>
              </a:spcBef>
            </a:pPr>
            <a:r>
              <a:rPr sz="2900" b="1" spc="-5" dirty="0">
                <a:solidFill>
                  <a:srgbClr val="FFFFFF"/>
                </a:solidFill>
                <a:latin typeface="Arial"/>
                <a:cs typeface="Arial"/>
              </a:rPr>
              <a:t>MDD</a:t>
            </a:r>
            <a:endParaRPr sz="2900">
              <a:latin typeface="Arial"/>
              <a:cs typeface="Arial"/>
            </a:endParaRPr>
          </a:p>
        </p:txBody>
      </p:sp>
      <p:sp>
        <p:nvSpPr>
          <p:cNvPr id="21" name="object 8"/>
          <p:cNvSpPr txBox="1"/>
          <p:nvPr/>
        </p:nvSpPr>
        <p:spPr>
          <a:xfrm>
            <a:off x="2755900" y="4545775"/>
            <a:ext cx="4089400" cy="685800"/>
          </a:xfrm>
          <a:prstGeom prst="rect">
            <a:avLst/>
          </a:prstGeom>
          <a:solidFill>
            <a:srgbClr val="E25700"/>
          </a:solidFill>
        </p:spPr>
        <p:txBody>
          <a:bodyPr vert="horz" wrap="square" lIns="0" tIns="117475" rIns="0" bIns="0" rtlCol="0">
            <a:spAutoFit/>
          </a:bodyPr>
          <a:lstStyle/>
          <a:p>
            <a:pPr marL="12065" algn="ctr">
              <a:lnSpc>
                <a:spcPct val="100000"/>
              </a:lnSpc>
              <a:spcBef>
                <a:spcPts val="925"/>
              </a:spcBef>
            </a:pPr>
            <a:r>
              <a:rPr sz="2900" b="1" spc="-5" dirty="0">
                <a:solidFill>
                  <a:srgbClr val="FFFFFF"/>
                </a:solidFill>
                <a:latin typeface="Arial"/>
                <a:cs typeface="Arial"/>
              </a:rPr>
              <a:t>MDR</a:t>
            </a:r>
            <a:endParaRPr sz="2900" dirty="0">
              <a:latin typeface="Arial"/>
              <a:cs typeface="Arial"/>
            </a:endParaRPr>
          </a:p>
        </p:txBody>
      </p:sp>
      <p:sp>
        <p:nvSpPr>
          <p:cNvPr id="24"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22" name="21 - TextBox"/>
          <p:cNvSpPr txBox="1"/>
          <p:nvPr/>
        </p:nvSpPr>
        <p:spPr>
          <a:xfrm>
            <a:off x="1155700" y="1952625"/>
            <a:ext cx="3276600" cy="1200329"/>
          </a:xfrm>
          <a:prstGeom prst="rect">
            <a:avLst/>
          </a:prstGeom>
          <a:noFill/>
        </p:spPr>
        <p:txBody>
          <a:bodyPr wrap="square" rtlCol="0">
            <a:spAutoFit/>
          </a:bodyPr>
          <a:lstStyle/>
          <a:p>
            <a:endParaRPr lang="el-GR" dirty="0"/>
          </a:p>
          <a:p>
            <a:r>
              <a:rPr lang="en-US" dirty="0"/>
              <a:t>Medical Devices Directive </a:t>
            </a:r>
            <a:r>
              <a:rPr lang="en-US" b="1" dirty="0"/>
              <a:t>AND </a:t>
            </a:r>
            <a:r>
              <a:rPr lang="en-US" dirty="0"/>
              <a:t>Active Implantable Directive </a:t>
            </a:r>
          </a:p>
          <a:p>
            <a:endParaRPr lang="el-GR" dirty="0"/>
          </a:p>
        </p:txBody>
      </p:sp>
      <p:sp>
        <p:nvSpPr>
          <p:cNvPr id="23" name="22 - Βέλος προς τα κάτω"/>
          <p:cNvSpPr/>
          <p:nvPr/>
        </p:nvSpPr>
        <p:spPr>
          <a:xfrm>
            <a:off x="2146300" y="2943225"/>
            <a:ext cx="533400" cy="175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30 - TextBox"/>
          <p:cNvSpPr txBox="1"/>
          <p:nvPr/>
        </p:nvSpPr>
        <p:spPr>
          <a:xfrm>
            <a:off x="1155700" y="5000625"/>
            <a:ext cx="2971800" cy="923330"/>
          </a:xfrm>
          <a:prstGeom prst="rect">
            <a:avLst/>
          </a:prstGeom>
          <a:noFill/>
        </p:spPr>
        <p:txBody>
          <a:bodyPr wrap="square" rtlCol="0">
            <a:spAutoFit/>
          </a:bodyPr>
          <a:lstStyle/>
          <a:p>
            <a:endParaRPr lang="el-GR" dirty="0"/>
          </a:p>
          <a:p>
            <a:r>
              <a:rPr lang="en-US" dirty="0"/>
              <a:t>Medical Devices Regulation </a:t>
            </a:r>
          </a:p>
          <a:p>
            <a:endParaRPr lang="el-GR" dirty="0"/>
          </a:p>
        </p:txBody>
      </p:sp>
      <p:sp>
        <p:nvSpPr>
          <p:cNvPr id="33" name="32 - TextBox"/>
          <p:cNvSpPr txBox="1"/>
          <p:nvPr/>
        </p:nvSpPr>
        <p:spPr>
          <a:xfrm>
            <a:off x="5956300" y="1724025"/>
            <a:ext cx="2895600" cy="1200329"/>
          </a:xfrm>
          <a:prstGeom prst="rect">
            <a:avLst/>
          </a:prstGeom>
          <a:noFill/>
        </p:spPr>
        <p:txBody>
          <a:bodyPr wrap="square" rtlCol="0">
            <a:spAutoFit/>
          </a:bodyPr>
          <a:lstStyle/>
          <a:p>
            <a:endParaRPr lang="el-GR" dirty="0"/>
          </a:p>
          <a:p>
            <a:endParaRPr lang="el-GR" dirty="0"/>
          </a:p>
          <a:p>
            <a:r>
              <a:rPr lang="en-US" dirty="0"/>
              <a:t>In Vitro Diagnostic Directive </a:t>
            </a:r>
          </a:p>
          <a:p>
            <a:endParaRPr lang="el-GR" dirty="0"/>
          </a:p>
        </p:txBody>
      </p:sp>
      <p:sp>
        <p:nvSpPr>
          <p:cNvPr id="38" name="37 - Βέλος προς τα κάτω"/>
          <p:cNvSpPr/>
          <p:nvPr/>
        </p:nvSpPr>
        <p:spPr>
          <a:xfrm>
            <a:off x="6946900" y="2943225"/>
            <a:ext cx="533400" cy="175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38 - TextBox"/>
          <p:cNvSpPr txBox="1"/>
          <p:nvPr/>
        </p:nvSpPr>
        <p:spPr>
          <a:xfrm>
            <a:off x="5956300" y="4695825"/>
            <a:ext cx="2971800" cy="1200329"/>
          </a:xfrm>
          <a:prstGeom prst="rect">
            <a:avLst/>
          </a:prstGeom>
          <a:noFill/>
        </p:spPr>
        <p:txBody>
          <a:bodyPr wrap="square" rtlCol="0">
            <a:spAutoFit/>
          </a:bodyPr>
          <a:lstStyle/>
          <a:p>
            <a:endParaRPr lang="el-GR" dirty="0"/>
          </a:p>
          <a:p>
            <a:endParaRPr lang="el-GR" dirty="0"/>
          </a:p>
          <a:p>
            <a:r>
              <a:rPr lang="en-US" dirty="0"/>
              <a:t>In-Vitro Diagnostic Regulation </a:t>
            </a:r>
          </a:p>
          <a:p>
            <a:endParaRPr lang="el-GR" dirty="0"/>
          </a:p>
        </p:txBody>
      </p:sp>
      <p:sp>
        <p:nvSpPr>
          <p:cNvPr id="6" name="TextBox 5">
            <a:extLst>
              <a:ext uri="{FF2B5EF4-FFF2-40B4-BE49-F238E27FC236}">
                <a16:creationId xmlns:a16="http://schemas.microsoft.com/office/drawing/2014/main" id="{1368A10B-333A-7F3B-B71C-20A9B4F2F957}"/>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541"/>
            <a:ext cx="10692130" cy="7560309"/>
            <a:chOff x="0" y="0"/>
            <a:chExt cx="10692130" cy="7560309"/>
          </a:xfrm>
        </p:grpSpPr>
        <p:sp>
          <p:nvSpPr>
            <p:cNvPr id="3" name="object 3"/>
            <p:cNvSpPr/>
            <p:nvPr/>
          </p:nvSpPr>
          <p:spPr>
            <a:xfrm>
              <a:off x="0" y="0"/>
              <a:ext cx="10692003" cy="75600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0" y="0"/>
            <a:ext cx="10692130" cy="6870065"/>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9999"/>
            </a:srgbClr>
          </a:solidFill>
        </p:spPr>
        <p:txBody>
          <a:bodyPr wrap="square" lIns="0" tIns="0" rIns="0" bIns="0" rtlCol="0"/>
          <a:lstStyle/>
          <a:p>
            <a:endParaRPr dirty="0"/>
          </a:p>
        </p:txBody>
      </p:sp>
      <p:sp>
        <p:nvSpPr>
          <p:cNvPr id="8" name="object 8"/>
          <p:cNvSpPr txBox="1">
            <a:spLocks noGrp="1"/>
          </p:cNvSpPr>
          <p:nvPr>
            <p:ph type="title"/>
          </p:nvPr>
        </p:nvSpPr>
        <p:spPr>
          <a:xfrm>
            <a:off x="1773961" y="826989"/>
            <a:ext cx="7245350" cy="290464"/>
          </a:xfrm>
          <a:prstGeom prst="rect">
            <a:avLst/>
          </a:prstGeom>
        </p:spPr>
        <p:txBody>
          <a:bodyPr vert="horz" wrap="square" lIns="0" tIns="13335" rIns="0" bIns="0" rtlCol="0">
            <a:spAutoFit/>
          </a:bodyPr>
          <a:lstStyle/>
          <a:p>
            <a:pPr marR="5080" algn="ctr">
              <a:lnSpc>
                <a:spcPct val="100000"/>
              </a:lnSpc>
              <a:spcBef>
                <a:spcPts val="105"/>
              </a:spcBef>
            </a:pPr>
            <a:r>
              <a:rPr lang="el-GR" sz="1800" b="1" i="0" u="none" strike="noStrike" baseline="0" dirty="0">
                <a:solidFill>
                  <a:srgbClr val="00176D"/>
                </a:solidFill>
                <a:latin typeface="Tahoma" panose="020B0604030504040204" pitchFamily="34" charset="0"/>
              </a:rPr>
              <a:t>Η αγορά των </a:t>
            </a:r>
            <a:r>
              <a:rPr lang="el-GR" sz="1800" b="1" i="0" u="none" strike="noStrike" baseline="0" dirty="0" err="1">
                <a:solidFill>
                  <a:srgbClr val="00176D"/>
                </a:solidFill>
                <a:latin typeface="Tahoma" panose="020B0604030504040204" pitchFamily="34" charset="0"/>
              </a:rPr>
              <a:t>ιατροτεχνολογικών</a:t>
            </a:r>
            <a:r>
              <a:rPr lang="el-GR" sz="1800" b="1" i="0" u="none" strike="noStrike" baseline="0" dirty="0">
                <a:solidFill>
                  <a:srgbClr val="00176D"/>
                </a:solidFill>
                <a:latin typeface="Tahoma" panose="020B0604030504040204" pitchFamily="34" charset="0"/>
              </a:rPr>
              <a:t> προϊόντων…</a:t>
            </a:r>
            <a:endParaRPr sz="2100" dirty="0"/>
          </a:p>
        </p:txBody>
      </p:sp>
      <p:sp>
        <p:nvSpPr>
          <p:cNvPr id="9" name="object 9"/>
          <p:cNvSpPr/>
          <p:nvPr/>
        </p:nvSpPr>
        <p:spPr>
          <a:xfrm>
            <a:off x="959747" y="6593649"/>
            <a:ext cx="156692" cy="156705"/>
          </a:xfrm>
          <a:prstGeom prst="rect">
            <a:avLst/>
          </a:prstGeom>
          <a:blipFill>
            <a:blip r:embed="rId3" cstate="print"/>
            <a:stretch>
              <a:fillRect/>
            </a:stretch>
          </a:blipFill>
        </p:spPr>
        <p:txBody>
          <a:bodyPr wrap="square" lIns="0" tIns="0" rIns="0" bIns="0" rtlCol="0"/>
          <a:lstStyle/>
          <a:p>
            <a:endParaRPr/>
          </a:p>
        </p:txBody>
      </p:sp>
      <p:sp>
        <p:nvSpPr>
          <p:cNvPr id="30" name="object 30"/>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2</a:t>
            </a:fld>
            <a:endParaRPr spc="55" dirty="0"/>
          </a:p>
        </p:txBody>
      </p:sp>
      <p:sp>
        <p:nvSpPr>
          <p:cNvPr id="31" name="object 31"/>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32" name="object 32"/>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33" name="object 3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34" name="object 34"/>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35" name="object 35"/>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dirty="0">
              <a:latin typeface="Arial"/>
              <a:cs typeface="Arial"/>
            </a:endParaRPr>
          </a:p>
        </p:txBody>
      </p:sp>
      <p:sp>
        <p:nvSpPr>
          <p:cNvPr id="37" name="object 37"/>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16" name="object 32"/>
          <p:cNvSpPr txBox="1"/>
          <p:nvPr/>
        </p:nvSpPr>
        <p:spPr>
          <a:xfrm>
            <a:off x="6565900" y="6905625"/>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6" name="TextBox 5">
            <a:extLst>
              <a:ext uri="{FF2B5EF4-FFF2-40B4-BE49-F238E27FC236}">
                <a16:creationId xmlns:a16="http://schemas.microsoft.com/office/drawing/2014/main" id="{30EFDE36-CE9A-4B2C-AC5B-FF8ECD4C2A15}"/>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pic>
        <p:nvPicPr>
          <p:cNvPr id="10" name="Picture 9">
            <a:extLst>
              <a:ext uri="{FF2B5EF4-FFF2-40B4-BE49-F238E27FC236}">
                <a16:creationId xmlns:a16="http://schemas.microsoft.com/office/drawing/2014/main" id="{1A2BAA0F-9452-2D5B-6B84-2BD35AA4EAF6}"/>
              </a:ext>
            </a:extLst>
          </p:cNvPr>
          <p:cNvPicPr>
            <a:picLocks noChangeAspect="1"/>
          </p:cNvPicPr>
          <p:nvPr/>
        </p:nvPicPr>
        <p:blipFill>
          <a:blip r:embed="rId4"/>
          <a:stretch>
            <a:fillRect/>
          </a:stretch>
        </p:blipFill>
        <p:spPr>
          <a:xfrm>
            <a:off x="1722214" y="1698710"/>
            <a:ext cx="7407334" cy="4052872"/>
          </a:xfrm>
          <a:prstGeom prst="rect">
            <a:avLst/>
          </a:prstGeom>
        </p:spPr>
      </p:pic>
      <p:sp>
        <p:nvSpPr>
          <p:cNvPr id="12" name="object 32">
            <a:extLst>
              <a:ext uri="{FF2B5EF4-FFF2-40B4-BE49-F238E27FC236}">
                <a16:creationId xmlns:a16="http://schemas.microsoft.com/office/drawing/2014/main" id="{DF0710B5-5970-7C41-6E45-E88AA4D8FDA1}"/>
              </a:ext>
            </a:extLst>
          </p:cNvPr>
          <p:cNvSpPr txBox="1"/>
          <p:nvPr/>
        </p:nvSpPr>
        <p:spPr>
          <a:xfrm>
            <a:off x="7631368" y="6918319"/>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
        <p:nvSpPr>
          <p:cNvPr id="13" name="object 32">
            <a:extLst>
              <a:ext uri="{FF2B5EF4-FFF2-40B4-BE49-F238E27FC236}">
                <a16:creationId xmlns:a16="http://schemas.microsoft.com/office/drawing/2014/main" id="{3D30F1BD-92B1-BAA7-8B2D-4E68CD783015}"/>
              </a:ext>
            </a:extLst>
          </p:cNvPr>
          <p:cNvSpPr txBox="1"/>
          <p:nvPr/>
        </p:nvSpPr>
        <p:spPr>
          <a:xfrm>
            <a:off x="8291338" y="6944230"/>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EUDAMED</a:t>
            </a:r>
            <a:endParaRPr sz="1050" dirty="0">
              <a:latin typeface="Arial"/>
              <a:cs typeface="Arial"/>
            </a:endParaRPr>
          </a:p>
        </p:txBody>
      </p:sp>
      <p:pic>
        <p:nvPicPr>
          <p:cNvPr id="14" name="Picture 13">
            <a:extLst>
              <a:ext uri="{FF2B5EF4-FFF2-40B4-BE49-F238E27FC236}">
                <a16:creationId xmlns:a16="http://schemas.microsoft.com/office/drawing/2014/main" id="{2C43CAE8-4C29-D73D-F380-B17FF7ED8209}"/>
              </a:ext>
            </a:extLst>
          </p:cNvPr>
          <p:cNvPicPr>
            <a:picLocks noChangeAspect="1"/>
          </p:cNvPicPr>
          <p:nvPr/>
        </p:nvPicPr>
        <p:blipFill>
          <a:blip r:embed="rId5"/>
          <a:stretch>
            <a:fillRect/>
          </a:stretch>
        </p:blipFill>
        <p:spPr>
          <a:xfrm>
            <a:off x="32249" y="9525"/>
            <a:ext cx="1287887" cy="1400783"/>
          </a:xfrm>
          <a:prstGeom prst="rect">
            <a:avLst/>
          </a:prstGeom>
        </p:spPr>
      </p:pic>
    </p:spTree>
    <p:extLst>
      <p:ext uri="{BB962C8B-B14F-4D97-AF65-F5344CB8AC3E}">
        <p14:creationId xmlns:p14="http://schemas.microsoft.com/office/powerpoint/2010/main" val="238172557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sp>
          <p:nvSpPr>
            <p:cNvPr id="3" name="object 3"/>
            <p:cNvSpPr/>
            <p:nvPr/>
          </p:nvSpPr>
          <p:spPr>
            <a:xfrm>
              <a:off x="0" y="0"/>
              <a:ext cx="10692002" cy="75600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0" y="0"/>
            <a:ext cx="10692130" cy="6870065"/>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9999"/>
            </a:srgbClr>
          </a:solidFill>
        </p:spPr>
        <p:txBody>
          <a:bodyPr wrap="square" lIns="0" tIns="0" rIns="0" bIns="0" rtlCol="0"/>
          <a:lstStyle/>
          <a:p>
            <a:endParaRPr lang="el-GR" dirty="0"/>
          </a:p>
        </p:txBody>
      </p:sp>
      <p:sp>
        <p:nvSpPr>
          <p:cNvPr id="8" name="object 8"/>
          <p:cNvSpPr txBox="1">
            <a:spLocks noGrp="1"/>
          </p:cNvSpPr>
          <p:nvPr>
            <p:ph type="title"/>
          </p:nvPr>
        </p:nvSpPr>
        <p:spPr>
          <a:xfrm>
            <a:off x="4279900" y="261856"/>
            <a:ext cx="6083134" cy="251351"/>
          </a:xfrm>
          <a:prstGeom prst="rect">
            <a:avLst/>
          </a:prstGeom>
        </p:spPr>
        <p:txBody>
          <a:bodyPr vert="horz" wrap="square" lIns="0" tIns="12700" rIns="0" bIns="0" rtlCol="0">
            <a:spAutoFit/>
          </a:bodyPr>
          <a:lstStyle/>
          <a:p>
            <a:pPr marL="4380230">
              <a:lnSpc>
                <a:spcPct val="100000"/>
              </a:lnSpc>
              <a:spcBef>
                <a:spcPts val="100"/>
              </a:spcBef>
            </a:pPr>
            <a:r>
              <a:rPr lang="el-GR" sz="1550" kern="1200" spc="10" dirty="0">
                <a:solidFill>
                  <a:srgbClr val="022074"/>
                </a:solidFill>
                <a:ea typeface="+mn-ea"/>
              </a:rPr>
              <a:t>Μ</a:t>
            </a:r>
            <a:r>
              <a:rPr lang="en-US" sz="1550" kern="1200" spc="10" dirty="0">
                <a:solidFill>
                  <a:srgbClr val="022074"/>
                </a:solidFill>
                <a:ea typeface="+mn-ea"/>
              </a:rPr>
              <a:t>DD vs. MDR</a:t>
            </a:r>
            <a:endParaRPr sz="1550" kern="1200" spc="10" dirty="0">
              <a:solidFill>
                <a:srgbClr val="022074"/>
              </a:solidFill>
              <a:ea typeface="+mn-ea"/>
            </a:endParaRPr>
          </a:p>
        </p:txBody>
      </p:sp>
      <p:sp>
        <p:nvSpPr>
          <p:cNvPr id="10" name="object 10"/>
          <p:cNvSpPr/>
          <p:nvPr/>
        </p:nvSpPr>
        <p:spPr>
          <a:xfrm>
            <a:off x="6718300" y="6600825"/>
            <a:ext cx="156692" cy="156705"/>
          </a:xfrm>
          <a:prstGeom prst="rect">
            <a:avLst/>
          </a:prstGeom>
          <a:blipFill>
            <a:blip r:embed="rId3" cstate="print"/>
            <a:stretch>
              <a:fillRect/>
            </a:stretch>
          </a:blipFill>
        </p:spPr>
        <p:txBody>
          <a:bodyPr wrap="square" lIns="0" tIns="0" rIns="0" bIns="0" rtlCol="0"/>
          <a:lstStyle/>
          <a:p>
            <a:endParaRP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20</a:t>
            </a:fld>
            <a:endParaRPr spc="55" dirty="0"/>
          </a:p>
        </p:txBody>
      </p:sp>
      <p:sp>
        <p:nvSpPr>
          <p:cNvPr id="26" name="object 26"/>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27" name="object 27"/>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28" name="object 2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29" name="object 29"/>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30" name="object 30"/>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a:latin typeface="Arial"/>
              <a:cs typeface="Arial"/>
            </a:endParaRPr>
          </a:p>
        </p:txBody>
      </p:sp>
      <p:sp>
        <p:nvSpPr>
          <p:cNvPr id="32" name="object 32"/>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24"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6" name="TextBox 5">
            <a:extLst>
              <a:ext uri="{FF2B5EF4-FFF2-40B4-BE49-F238E27FC236}">
                <a16:creationId xmlns:a16="http://schemas.microsoft.com/office/drawing/2014/main" id="{1368A10B-333A-7F3B-B71C-20A9B4F2F957}"/>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pic>
        <p:nvPicPr>
          <p:cNvPr id="11" name="Picture 10">
            <a:extLst>
              <a:ext uri="{FF2B5EF4-FFF2-40B4-BE49-F238E27FC236}">
                <a16:creationId xmlns:a16="http://schemas.microsoft.com/office/drawing/2014/main" id="{3BF004A6-F534-0266-86D1-02B3C46128F7}"/>
              </a:ext>
            </a:extLst>
          </p:cNvPr>
          <p:cNvPicPr>
            <a:picLocks noChangeAspect="1"/>
          </p:cNvPicPr>
          <p:nvPr/>
        </p:nvPicPr>
        <p:blipFill>
          <a:blip r:embed="rId4"/>
          <a:stretch>
            <a:fillRect/>
          </a:stretch>
        </p:blipFill>
        <p:spPr>
          <a:xfrm>
            <a:off x="1792131" y="1547306"/>
            <a:ext cx="7109138" cy="4468238"/>
          </a:xfrm>
          <a:prstGeom prst="rect">
            <a:avLst/>
          </a:prstGeom>
        </p:spPr>
      </p:pic>
      <p:sp>
        <p:nvSpPr>
          <p:cNvPr id="12" name="TextBox 11">
            <a:extLst>
              <a:ext uri="{FF2B5EF4-FFF2-40B4-BE49-F238E27FC236}">
                <a16:creationId xmlns:a16="http://schemas.microsoft.com/office/drawing/2014/main" id="{A0A269E0-1A4E-865E-5C95-FD557E0ECB1A}"/>
              </a:ext>
            </a:extLst>
          </p:cNvPr>
          <p:cNvSpPr txBox="1"/>
          <p:nvPr/>
        </p:nvSpPr>
        <p:spPr>
          <a:xfrm>
            <a:off x="2908300" y="751006"/>
            <a:ext cx="4572000" cy="369332"/>
          </a:xfrm>
          <a:prstGeom prst="rect">
            <a:avLst/>
          </a:prstGeom>
          <a:noFill/>
        </p:spPr>
        <p:txBody>
          <a:bodyPr wrap="square" rtlCol="0">
            <a:spAutoFit/>
          </a:bodyPr>
          <a:lstStyle/>
          <a:p>
            <a:r>
              <a:rPr lang="el-GR" sz="1800" b="1" i="0" u="none" strike="noStrike" baseline="0" dirty="0">
                <a:solidFill>
                  <a:srgbClr val="122C82"/>
                </a:solidFill>
                <a:latin typeface="Calibri" panose="020F0502020204030204" pitchFamily="34" charset="0"/>
              </a:rPr>
              <a:t>Από την MDD 93/42/EEC στον MDR 745…</a:t>
            </a:r>
            <a:endParaRPr lang="el-GR" dirty="0"/>
          </a:p>
        </p:txBody>
      </p:sp>
      <p:sp>
        <p:nvSpPr>
          <p:cNvPr id="14" name="object 32">
            <a:extLst>
              <a:ext uri="{FF2B5EF4-FFF2-40B4-BE49-F238E27FC236}">
                <a16:creationId xmlns:a16="http://schemas.microsoft.com/office/drawing/2014/main" id="{387A22FB-6F03-4422-1DC0-90A38624582C}"/>
              </a:ext>
            </a:extLst>
          </p:cNvPr>
          <p:cNvSpPr txBox="1"/>
          <p:nvPr/>
        </p:nvSpPr>
        <p:spPr>
          <a:xfrm>
            <a:off x="7517524" y="6886809"/>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
        <p:nvSpPr>
          <p:cNvPr id="15" name="object 32">
            <a:extLst>
              <a:ext uri="{FF2B5EF4-FFF2-40B4-BE49-F238E27FC236}">
                <a16:creationId xmlns:a16="http://schemas.microsoft.com/office/drawing/2014/main" id="{AA15F0B8-8077-3652-D183-F31B156E3BC2}"/>
              </a:ext>
            </a:extLst>
          </p:cNvPr>
          <p:cNvSpPr txBox="1"/>
          <p:nvPr/>
        </p:nvSpPr>
        <p:spPr>
          <a:xfrm>
            <a:off x="8291338" y="6944230"/>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EUDAMED</a:t>
            </a:r>
            <a:endParaRPr sz="1050" dirty="0">
              <a:latin typeface="Arial"/>
              <a:cs typeface="Arial"/>
            </a:endParaRPr>
          </a:p>
        </p:txBody>
      </p:sp>
    </p:spTree>
    <p:extLst>
      <p:ext uri="{BB962C8B-B14F-4D97-AF65-F5344CB8AC3E}">
        <p14:creationId xmlns:p14="http://schemas.microsoft.com/office/powerpoint/2010/main" val="399128735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sp>
          <p:nvSpPr>
            <p:cNvPr id="3" name="object 3"/>
            <p:cNvSpPr/>
            <p:nvPr/>
          </p:nvSpPr>
          <p:spPr>
            <a:xfrm>
              <a:off x="0" y="0"/>
              <a:ext cx="10692002" cy="75600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8449" y="-585"/>
            <a:ext cx="10692130" cy="6870065"/>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9999"/>
            </a:srgbClr>
          </a:solidFill>
        </p:spPr>
        <p:txBody>
          <a:bodyPr wrap="square" lIns="0" tIns="0" rIns="0" bIns="0" rtlCol="0"/>
          <a:lstStyle/>
          <a:p>
            <a:endParaRPr/>
          </a:p>
        </p:txBody>
      </p:sp>
      <p:sp>
        <p:nvSpPr>
          <p:cNvPr id="8" name="object 8"/>
          <p:cNvSpPr txBox="1">
            <a:spLocks noGrp="1"/>
          </p:cNvSpPr>
          <p:nvPr>
            <p:ph type="title"/>
          </p:nvPr>
        </p:nvSpPr>
        <p:spPr>
          <a:xfrm>
            <a:off x="4279900" y="261856"/>
            <a:ext cx="6083134" cy="251351"/>
          </a:xfrm>
          <a:prstGeom prst="rect">
            <a:avLst/>
          </a:prstGeom>
        </p:spPr>
        <p:txBody>
          <a:bodyPr vert="horz" wrap="square" lIns="0" tIns="12700" rIns="0" bIns="0" rtlCol="0">
            <a:spAutoFit/>
          </a:bodyPr>
          <a:lstStyle/>
          <a:p>
            <a:pPr marL="4380230">
              <a:lnSpc>
                <a:spcPct val="100000"/>
              </a:lnSpc>
              <a:spcBef>
                <a:spcPts val="100"/>
              </a:spcBef>
            </a:pPr>
            <a:r>
              <a:rPr lang="el-GR" sz="1550" kern="1200" spc="10" dirty="0">
                <a:solidFill>
                  <a:srgbClr val="022074"/>
                </a:solidFill>
                <a:ea typeface="+mn-ea"/>
              </a:rPr>
              <a:t>Μ</a:t>
            </a:r>
            <a:r>
              <a:rPr lang="en-US" sz="1550" kern="1200" spc="10" dirty="0">
                <a:solidFill>
                  <a:srgbClr val="022074"/>
                </a:solidFill>
                <a:ea typeface="+mn-ea"/>
              </a:rPr>
              <a:t>DD vs. MDR</a:t>
            </a:r>
            <a:endParaRPr sz="1550" kern="1200" spc="10" dirty="0">
              <a:solidFill>
                <a:srgbClr val="022074"/>
              </a:solidFill>
              <a:ea typeface="+mn-ea"/>
            </a:endParaRPr>
          </a:p>
        </p:txBody>
      </p:sp>
      <p:sp>
        <p:nvSpPr>
          <p:cNvPr id="10" name="object 10"/>
          <p:cNvSpPr/>
          <p:nvPr/>
        </p:nvSpPr>
        <p:spPr>
          <a:xfrm>
            <a:off x="6718300" y="6600825"/>
            <a:ext cx="156692" cy="156705"/>
          </a:xfrm>
          <a:prstGeom prst="rect">
            <a:avLst/>
          </a:prstGeom>
          <a:blipFill>
            <a:blip r:embed="rId3" cstate="print"/>
            <a:stretch>
              <a:fillRect/>
            </a:stretch>
          </a:blipFill>
        </p:spPr>
        <p:txBody>
          <a:bodyPr wrap="square" lIns="0" tIns="0" rIns="0" bIns="0" rtlCol="0"/>
          <a:lstStyle/>
          <a:p>
            <a:endParaRP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21</a:t>
            </a:fld>
            <a:endParaRPr spc="55" dirty="0"/>
          </a:p>
        </p:txBody>
      </p:sp>
      <p:sp>
        <p:nvSpPr>
          <p:cNvPr id="26" name="object 26"/>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27" name="object 27"/>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28" name="object 2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29" name="object 29"/>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30" name="object 30"/>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a:latin typeface="Arial"/>
              <a:cs typeface="Arial"/>
            </a:endParaRPr>
          </a:p>
        </p:txBody>
      </p:sp>
      <p:sp>
        <p:nvSpPr>
          <p:cNvPr id="32" name="object 32"/>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20" name="object 7"/>
          <p:cNvSpPr txBox="1"/>
          <p:nvPr/>
        </p:nvSpPr>
        <p:spPr>
          <a:xfrm>
            <a:off x="863600" y="1038225"/>
            <a:ext cx="4102100" cy="685800"/>
          </a:xfrm>
          <a:prstGeom prst="rect">
            <a:avLst/>
          </a:prstGeom>
          <a:solidFill>
            <a:srgbClr val="737373"/>
          </a:solidFill>
        </p:spPr>
        <p:txBody>
          <a:bodyPr vert="horz" wrap="square" lIns="0" tIns="117475" rIns="0" bIns="0" rtlCol="0">
            <a:spAutoFit/>
          </a:bodyPr>
          <a:lstStyle/>
          <a:p>
            <a:pPr marL="12065" algn="ctr">
              <a:lnSpc>
                <a:spcPct val="100000"/>
              </a:lnSpc>
              <a:spcBef>
                <a:spcPts val="925"/>
              </a:spcBef>
            </a:pPr>
            <a:r>
              <a:rPr sz="2900" b="1" spc="-5" dirty="0">
                <a:solidFill>
                  <a:srgbClr val="FFFFFF"/>
                </a:solidFill>
                <a:latin typeface="Arial"/>
                <a:cs typeface="Arial"/>
              </a:rPr>
              <a:t>MDD</a:t>
            </a:r>
            <a:endParaRPr sz="2900">
              <a:latin typeface="Arial"/>
              <a:cs typeface="Arial"/>
            </a:endParaRPr>
          </a:p>
        </p:txBody>
      </p:sp>
      <p:sp>
        <p:nvSpPr>
          <p:cNvPr id="21" name="object 8"/>
          <p:cNvSpPr txBox="1"/>
          <p:nvPr/>
        </p:nvSpPr>
        <p:spPr>
          <a:xfrm>
            <a:off x="5270500" y="1038225"/>
            <a:ext cx="4089400" cy="685800"/>
          </a:xfrm>
          <a:prstGeom prst="rect">
            <a:avLst/>
          </a:prstGeom>
          <a:solidFill>
            <a:srgbClr val="E25700"/>
          </a:solidFill>
        </p:spPr>
        <p:txBody>
          <a:bodyPr vert="horz" wrap="square" lIns="0" tIns="117475" rIns="0" bIns="0" rtlCol="0">
            <a:spAutoFit/>
          </a:bodyPr>
          <a:lstStyle/>
          <a:p>
            <a:pPr marL="12065" algn="ctr">
              <a:lnSpc>
                <a:spcPct val="100000"/>
              </a:lnSpc>
              <a:spcBef>
                <a:spcPts val="925"/>
              </a:spcBef>
            </a:pPr>
            <a:r>
              <a:rPr sz="2900" b="1" spc="-5" dirty="0">
                <a:solidFill>
                  <a:srgbClr val="FFFFFF"/>
                </a:solidFill>
                <a:latin typeface="Arial"/>
                <a:cs typeface="Arial"/>
              </a:rPr>
              <a:t>MDR</a:t>
            </a:r>
            <a:endParaRPr sz="2900">
              <a:latin typeface="Arial"/>
              <a:cs typeface="Arial"/>
            </a:endParaRPr>
          </a:p>
        </p:txBody>
      </p:sp>
      <p:sp>
        <p:nvSpPr>
          <p:cNvPr id="24"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34" name="33 - TextBox"/>
          <p:cNvSpPr txBox="1"/>
          <p:nvPr/>
        </p:nvSpPr>
        <p:spPr>
          <a:xfrm>
            <a:off x="927100" y="1876425"/>
            <a:ext cx="4038600" cy="1454757"/>
          </a:xfrm>
          <a:prstGeom prst="rect">
            <a:avLst/>
          </a:prstGeom>
          <a:noFill/>
        </p:spPr>
        <p:txBody>
          <a:bodyPr wrap="square" rtlCol="0">
            <a:spAutoFit/>
          </a:bodyPr>
          <a:lstStyle/>
          <a:p>
            <a:pPr>
              <a:lnSpc>
                <a:spcPct val="150000"/>
              </a:lnSpc>
            </a:pPr>
            <a:r>
              <a:rPr lang="en-US" sz="1500" b="1" spc="5" dirty="0">
                <a:solidFill>
                  <a:srgbClr val="263063"/>
                </a:solidFill>
                <a:latin typeface="Arial"/>
                <a:cs typeface="Arial"/>
              </a:rPr>
              <a:t>D=Directive: </a:t>
            </a:r>
          </a:p>
          <a:p>
            <a:pPr algn="just">
              <a:lnSpc>
                <a:spcPct val="150000"/>
              </a:lnSpc>
            </a:pPr>
            <a:r>
              <a:rPr lang="el-GR" sz="1500" b="1" spc="5" dirty="0">
                <a:solidFill>
                  <a:srgbClr val="263063"/>
                </a:solidFill>
                <a:latin typeface="Arial"/>
                <a:cs typeface="Arial"/>
              </a:rPr>
              <a:t>Οδηγία</a:t>
            </a:r>
            <a:r>
              <a:rPr lang="el-GR" sz="1500" spc="5" dirty="0">
                <a:solidFill>
                  <a:srgbClr val="263063"/>
                </a:solidFill>
                <a:latin typeface="Arial"/>
                <a:cs typeface="Arial"/>
              </a:rPr>
              <a:t> που ορίζει κανόνες, οι οποίοι πρέπει να μεταφέρονται στο εθνικό δίκαιο ώστε να είστε αποτελεσματικοί.</a:t>
            </a:r>
          </a:p>
        </p:txBody>
      </p:sp>
      <p:sp>
        <p:nvSpPr>
          <p:cNvPr id="35" name="34 - TextBox"/>
          <p:cNvSpPr txBox="1"/>
          <p:nvPr/>
        </p:nvSpPr>
        <p:spPr>
          <a:xfrm>
            <a:off x="5499100" y="1876425"/>
            <a:ext cx="3733800" cy="1434560"/>
          </a:xfrm>
          <a:prstGeom prst="rect">
            <a:avLst/>
          </a:prstGeom>
          <a:noFill/>
        </p:spPr>
        <p:txBody>
          <a:bodyPr wrap="square" rtlCol="0">
            <a:spAutoFit/>
          </a:bodyPr>
          <a:lstStyle/>
          <a:p>
            <a:pPr algn="just">
              <a:lnSpc>
                <a:spcPct val="150000"/>
              </a:lnSpc>
            </a:pPr>
            <a:r>
              <a:rPr lang="en-US" sz="1500" b="1" spc="5" dirty="0">
                <a:solidFill>
                  <a:srgbClr val="263063"/>
                </a:solidFill>
                <a:latin typeface="Arial"/>
                <a:cs typeface="Arial"/>
              </a:rPr>
              <a:t>R=Regulation: </a:t>
            </a:r>
            <a:br>
              <a:rPr lang="el-GR" sz="1500" b="1" spc="5" dirty="0">
                <a:solidFill>
                  <a:srgbClr val="263063"/>
                </a:solidFill>
                <a:latin typeface="Arial"/>
                <a:cs typeface="Arial"/>
              </a:rPr>
            </a:br>
            <a:r>
              <a:rPr lang="el-GR" sz="1500" b="1" spc="5" dirty="0">
                <a:solidFill>
                  <a:srgbClr val="263063"/>
                </a:solidFill>
                <a:latin typeface="Arial"/>
                <a:cs typeface="Arial"/>
              </a:rPr>
              <a:t>Υποχρεωτική νομοθεσία </a:t>
            </a:r>
            <a:r>
              <a:rPr lang="el-GR" sz="1500" spc="5" dirty="0">
                <a:solidFill>
                  <a:srgbClr val="263063"/>
                </a:solidFill>
                <a:latin typeface="Arial"/>
                <a:cs typeface="Arial"/>
              </a:rPr>
              <a:t>που είναι άμεσα εφαρμοστέα και εκτελείται σε όλα τα κράτη μέλη της ΕΕ.</a:t>
            </a:r>
          </a:p>
        </p:txBody>
      </p:sp>
      <p:sp>
        <p:nvSpPr>
          <p:cNvPr id="36" name="35 - TextBox"/>
          <p:cNvSpPr txBox="1"/>
          <p:nvPr/>
        </p:nvSpPr>
        <p:spPr>
          <a:xfrm>
            <a:off x="850900" y="3476625"/>
            <a:ext cx="4114800" cy="2960875"/>
          </a:xfrm>
          <a:prstGeom prst="rect">
            <a:avLst/>
          </a:prstGeom>
          <a:noFill/>
        </p:spPr>
        <p:txBody>
          <a:bodyPr wrap="square" rtlCol="0">
            <a:spAutoFit/>
          </a:bodyPr>
          <a:lstStyle/>
          <a:p>
            <a:pPr algn="just">
              <a:lnSpc>
                <a:spcPct val="150000"/>
              </a:lnSpc>
            </a:pPr>
            <a:r>
              <a:rPr lang="el-GR" sz="1300" spc="5" dirty="0">
                <a:solidFill>
                  <a:srgbClr val="263063"/>
                </a:solidFill>
                <a:latin typeface="Arial"/>
                <a:cs typeface="Arial"/>
              </a:rPr>
              <a:t>• </a:t>
            </a:r>
            <a:r>
              <a:rPr lang="el-GR" sz="1400" spc="5" dirty="0">
                <a:solidFill>
                  <a:srgbClr val="263063"/>
                </a:solidFill>
                <a:latin typeface="Arial"/>
                <a:cs typeface="Arial"/>
              </a:rPr>
              <a:t>Ορίζει συγκεκριμένους στόχους, απαιτήσεις και συγκεκριμένα αποτελέσματα που πρέπει να επιτευχθούν σε κάθε κράτος μέλος</a:t>
            </a:r>
          </a:p>
          <a:p>
            <a:pPr algn="just">
              <a:lnSpc>
                <a:spcPct val="150000"/>
              </a:lnSpc>
            </a:pPr>
            <a:r>
              <a:rPr lang="el-GR" sz="1400" spc="5" dirty="0">
                <a:solidFill>
                  <a:srgbClr val="263063"/>
                </a:solidFill>
                <a:latin typeface="Arial"/>
                <a:cs typeface="Arial"/>
              </a:rPr>
              <a:t> • Ορίζει μια διαδικασία για την εφαρμογή της από τα κράτη μέλη </a:t>
            </a:r>
          </a:p>
          <a:p>
            <a:pPr algn="just">
              <a:lnSpc>
                <a:spcPct val="150000"/>
              </a:lnSpc>
            </a:pPr>
            <a:r>
              <a:rPr lang="el-GR" sz="1400" spc="5" dirty="0">
                <a:solidFill>
                  <a:srgbClr val="263063"/>
                </a:solidFill>
                <a:latin typeface="Arial"/>
                <a:cs typeface="Arial"/>
              </a:rPr>
              <a:t>• Οι εθνικές αρχές πρέπει να δημιουργήσουν ή να προσαρμόσουν τη νομοθεσία τους για την επίτευξη των στόχων αυτών όπως ορίζεται σε κάθε δεδομένη οδηγία</a:t>
            </a:r>
          </a:p>
        </p:txBody>
      </p:sp>
      <p:sp>
        <p:nvSpPr>
          <p:cNvPr id="37" name="36 - TextBox"/>
          <p:cNvSpPr txBox="1"/>
          <p:nvPr/>
        </p:nvSpPr>
        <p:spPr>
          <a:xfrm>
            <a:off x="5575300" y="3476625"/>
            <a:ext cx="3733800" cy="1668214"/>
          </a:xfrm>
          <a:prstGeom prst="rect">
            <a:avLst/>
          </a:prstGeom>
          <a:noFill/>
        </p:spPr>
        <p:txBody>
          <a:bodyPr wrap="square" rtlCol="0">
            <a:spAutoFit/>
          </a:bodyPr>
          <a:lstStyle/>
          <a:p>
            <a:pPr algn="just">
              <a:lnSpc>
                <a:spcPct val="150000"/>
              </a:lnSpc>
              <a:buFont typeface="Arial" pitchFamily="34" charset="0"/>
              <a:buChar char="•"/>
            </a:pPr>
            <a:r>
              <a:rPr lang="el-GR" sz="1400" spc="5" dirty="0">
                <a:solidFill>
                  <a:srgbClr val="263063"/>
                </a:solidFill>
                <a:latin typeface="Arial"/>
                <a:cs typeface="Arial"/>
              </a:rPr>
              <a:t> Ισχύει αμέσως και εφαρμόζεται από το νόμο σε όλα τα κράτη μέλη</a:t>
            </a:r>
          </a:p>
          <a:p>
            <a:pPr algn="just">
              <a:lnSpc>
                <a:spcPct val="150000"/>
              </a:lnSpc>
              <a:buFont typeface="Arial" pitchFamily="34" charset="0"/>
              <a:buChar char="•"/>
            </a:pPr>
            <a:r>
              <a:rPr lang="el-GR" sz="1400" spc="5" dirty="0">
                <a:solidFill>
                  <a:srgbClr val="263063"/>
                </a:solidFill>
                <a:latin typeface="Arial"/>
                <a:cs typeface="Arial"/>
              </a:rPr>
              <a:t> Ως ορθή πρακτική, τα κράτη μέλη εκδίδουν εθνική νομοθεσία που ορίζει τις αρμόδιες εθνικές αρχές, επιθεωρήσεις και κυρώσεις</a:t>
            </a:r>
          </a:p>
        </p:txBody>
      </p:sp>
      <p:sp>
        <p:nvSpPr>
          <p:cNvPr id="6" name="TextBox 5">
            <a:extLst>
              <a:ext uri="{FF2B5EF4-FFF2-40B4-BE49-F238E27FC236}">
                <a16:creationId xmlns:a16="http://schemas.microsoft.com/office/drawing/2014/main" id="{A0441E0C-9D14-E66A-35B7-F90800628B4A}"/>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
        <p:nvSpPr>
          <p:cNvPr id="12" name="object 32">
            <a:extLst>
              <a:ext uri="{FF2B5EF4-FFF2-40B4-BE49-F238E27FC236}">
                <a16:creationId xmlns:a16="http://schemas.microsoft.com/office/drawing/2014/main" id="{B076E8F1-21FD-EF5B-A7F6-20CF5C2AA482}"/>
              </a:ext>
            </a:extLst>
          </p:cNvPr>
          <p:cNvSpPr txBox="1"/>
          <p:nvPr/>
        </p:nvSpPr>
        <p:spPr>
          <a:xfrm>
            <a:off x="8291338" y="6944230"/>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EUDAMED</a:t>
            </a:r>
            <a:endParaRPr sz="1050" dirty="0">
              <a:latin typeface="Arial"/>
              <a:cs typeface="Arial"/>
            </a:endParaRPr>
          </a:p>
        </p:txBody>
      </p:sp>
      <p:sp>
        <p:nvSpPr>
          <p:cNvPr id="13" name="object 32">
            <a:extLst>
              <a:ext uri="{FF2B5EF4-FFF2-40B4-BE49-F238E27FC236}">
                <a16:creationId xmlns:a16="http://schemas.microsoft.com/office/drawing/2014/main" id="{DAF87C26-176B-49AE-7AE9-73967261B995}"/>
              </a:ext>
            </a:extLst>
          </p:cNvPr>
          <p:cNvSpPr txBox="1"/>
          <p:nvPr/>
        </p:nvSpPr>
        <p:spPr>
          <a:xfrm>
            <a:off x="7517524" y="6886809"/>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sp>
          <p:nvSpPr>
            <p:cNvPr id="3" name="object 3"/>
            <p:cNvSpPr/>
            <p:nvPr/>
          </p:nvSpPr>
          <p:spPr>
            <a:xfrm>
              <a:off x="0" y="0"/>
              <a:ext cx="10692002" cy="75600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0" y="0"/>
            <a:ext cx="10692130" cy="6870065"/>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9999"/>
            </a:srgbClr>
          </a:solidFill>
        </p:spPr>
        <p:txBody>
          <a:bodyPr wrap="square" lIns="0" tIns="0" rIns="0" bIns="0" rtlCol="0"/>
          <a:lstStyle/>
          <a:p>
            <a:endParaRPr/>
          </a:p>
        </p:txBody>
      </p:sp>
      <p:sp>
        <p:nvSpPr>
          <p:cNvPr id="8" name="object 8"/>
          <p:cNvSpPr txBox="1">
            <a:spLocks noGrp="1"/>
          </p:cNvSpPr>
          <p:nvPr>
            <p:ph type="title"/>
          </p:nvPr>
        </p:nvSpPr>
        <p:spPr>
          <a:xfrm>
            <a:off x="4534064" y="276225"/>
            <a:ext cx="6159336" cy="251351"/>
          </a:xfrm>
          <a:prstGeom prst="rect">
            <a:avLst/>
          </a:prstGeom>
        </p:spPr>
        <p:txBody>
          <a:bodyPr vert="horz" wrap="square" lIns="0" tIns="12700" rIns="0" bIns="0" rtlCol="0">
            <a:spAutoFit/>
          </a:bodyPr>
          <a:lstStyle/>
          <a:p>
            <a:pPr marL="4380230">
              <a:lnSpc>
                <a:spcPct val="100000"/>
              </a:lnSpc>
              <a:spcBef>
                <a:spcPts val="100"/>
              </a:spcBef>
            </a:pPr>
            <a:r>
              <a:rPr lang="el-GR" sz="1550" kern="1200" spc="10" dirty="0">
                <a:solidFill>
                  <a:srgbClr val="022074"/>
                </a:solidFill>
                <a:ea typeface="+mn-ea"/>
              </a:rPr>
              <a:t>Μ</a:t>
            </a:r>
            <a:r>
              <a:rPr lang="en-US" sz="1550" kern="1200" spc="10" dirty="0">
                <a:solidFill>
                  <a:srgbClr val="022074"/>
                </a:solidFill>
                <a:ea typeface="+mn-ea"/>
              </a:rPr>
              <a:t>DD vs. MDR</a:t>
            </a:r>
            <a:endParaRPr sz="1550" kern="1200" spc="10" dirty="0">
              <a:solidFill>
                <a:srgbClr val="022074"/>
              </a:solidFill>
              <a:ea typeface="+mn-ea"/>
            </a:endParaRPr>
          </a:p>
        </p:txBody>
      </p:sp>
      <p:sp>
        <p:nvSpPr>
          <p:cNvPr id="10" name="object 10"/>
          <p:cNvSpPr/>
          <p:nvPr/>
        </p:nvSpPr>
        <p:spPr>
          <a:xfrm>
            <a:off x="6794500" y="6593649"/>
            <a:ext cx="156692" cy="156705"/>
          </a:xfrm>
          <a:prstGeom prst="rect">
            <a:avLst/>
          </a:prstGeom>
          <a:blipFill>
            <a:blip r:embed="rId3" cstate="print"/>
            <a:stretch>
              <a:fillRect/>
            </a:stretch>
          </a:blipFill>
        </p:spPr>
        <p:txBody>
          <a:bodyPr wrap="square" lIns="0" tIns="0" rIns="0" bIns="0" rtlCol="0"/>
          <a:lstStyle/>
          <a:p>
            <a:endParaRP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22</a:t>
            </a:fld>
            <a:endParaRPr spc="55" dirty="0"/>
          </a:p>
        </p:txBody>
      </p:sp>
      <p:sp>
        <p:nvSpPr>
          <p:cNvPr id="26" name="object 26"/>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27" name="object 27"/>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28" name="object 2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29" name="object 29"/>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30" name="object 30"/>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a:latin typeface="Arial"/>
              <a:cs typeface="Arial"/>
            </a:endParaRPr>
          </a:p>
        </p:txBody>
      </p:sp>
      <p:sp>
        <p:nvSpPr>
          <p:cNvPr id="32" name="object 32"/>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17"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18" name="17 - TextBox"/>
          <p:cNvSpPr txBox="1"/>
          <p:nvPr/>
        </p:nvSpPr>
        <p:spPr>
          <a:xfrm>
            <a:off x="3697078" y="930767"/>
            <a:ext cx="3657600" cy="369332"/>
          </a:xfrm>
          <a:prstGeom prst="rect">
            <a:avLst/>
          </a:prstGeom>
          <a:noFill/>
        </p:spPr>
        <p:txBody>
          <a:bodyPr wrap="square" rtlCol="0">
            <a:spAutoFit/>
          </a:bodyPr>
          <a:lstStyle/>
          <a:p>
            <a:r>
              <a:rPr lang="el-GR" sz="1750" b="1" spc="-5" dirty="0">
                <a:solidFill>
                  <a:srgbClr val="263063"/>
                </a:solidFill>
                <a:latin typeface="Arial"/>
                <a:ea typeface="+mj-ea"/>
                <a:cs typeface="Arial"/>
              </a:rPr>
              <a:t>Βασικοί στόχοι </a:t>
            </a:r>
            <a:r>
              <a:rPr lang="el-GR" sz="1750" spc="-5" dirty="0">
                <a:solidFill>
                  <a:srgbClr val="263063"/>
                </a:solidFill>
                <a:latin typeface="Arial"/>
                <a:ea typeface="+mj-ea"/>
                <a:cs typeface="Arial"/>
              </a:rPr>
              <a:t>του MDR</a:t>
            </a:r>
          </a:p>
        </p:txBody>
      </p:sp>
      <p:sp>
        <p:nvSpPr>
          <p:cNvPr id="24" name="23 - TextBox"/>
          <p:cNvSpPr txBox="1"/>
          <p:nvPr/>
        </p:nvSpPr>
        <p:spPr>
          <a:xfrm>
            <a:off x="1765300" y="1419225"/>
            <a:ext cx="6781800" cy="5756832"/>
          </a:xfrm>
          <a:prstGeom prst="rect">
            <a:avLst/>
          </a:prstGeom>
          <a:noFill/>
        </p:spPr>
        <p:txBody>
          <a:bodyPr wrap="square" rtlCol="0">
            <a:spAutoFit/>
          </a:bodyPr>
          <a:lstStyle/>
          <a:p>
            <a:pPr>
              <a:lnSpc>
                <a:spcPct val="200000"/>
              </a:lnSpc>
              <a:buFont typeface="Arial" pitchFamily="34" charset="0"/>
              <a:buChar char="•"/>
            </a:pPr>
            <a:r>
              <a:rPr lang="el-GR" sz="1300" dirty="0">
                <a:solidFill>
                  <a:srgbClr val="263063"/>
                </a:solidFill>
                <a:latin typeface="Arial"/>
                <a:cs typeface="Arial"/>
              </a:rPr>
              <a:t> Αναθεώρηση του υπάρχοντος MDD </a:t>
            </a:r>
          </a:p>
          <a:p>
            <a:pPr>
              <a:lnSpc>
                <a:spcPct val="200000"/>
              </a:lnSpc>
              <a:buFont typeface="Arial" pitchFamily="34" charset="0"/>
              <a:buChar char="•"/>
            </a:pPr>
            <a:r>
              <a:rPr lang="el-GR" sz="1300" dirty="0">
                <a:solidFill>
                  <a:srgbClr val="263063"/>
                </a:solidFill>
                <a:latin typeface="Arial"/>
                <a:cs typeface="Arial"/>
              </a:rPr>
              <a:t> Ενίσχυση βασικών στοιχείων της υπάρχουσας ρυθμιστικής προσέγγισης, όπως:</a:t>
            </a:r>
          </a:p>
          <a:p>
            <a:pPr>
              <a:lnSpc>
                <a:spcPct val="200000"/>
              </a:lnSpc>
            </a:pPr>
            <a:r>
              <a:rPr lang="el-GR" sz="1300" dirty="0">
                <a:solidFill>
                  <a:srgbClr val="263063"/>
                </a:solidFill>
                <a:latin typeface="Arial"/>
                <a:cs typeface="Arial"/>
              </a:rPr>
              <a:t>    </a:t>
            </a:r>
            <a:r>
              <a:rPr lang="en-US" sz="1300" dirty="0">
                <a:solidFill>
                  <a:srgbClr val="263063"/>
                </a:solidFill>
                <a:latin typeface="Arial"/>
                <a:cs typeface="Arial"/>
              </a:rPr>
              <a:t>a)</a:t>
            </a:r>
            <a:r>
              <a:rPr lang="el-GR" sz="1300" dirty="0">
                <a:solidFill>
                  <a:srgbClr val="263063"/>
                </a:solidFill>
                <a:latin typeface="Arial"/>
                <a:cs typeface="Arial"/>
              </a:rPr>
              <a:t> Υγεία και ασφάλεια του ασθενούς </a:t>
            </a:r>
            <a:r>
              <a:rPr lang="en-US" sz="1300" dirty="0">
                <a:solidFill>
                  <a:srgbClr val="263063"/>
                </a:solidFill>
                <a:latin typeface="Arial"/>
                <a:cs typeface="Arial"/>
              </a:rPr>
              <a:t>  </a:t>
            </a:r>
          </a:p>
          <a:p>
            <a:pPr>
              <a:lnSpc>
                <a:spcPct val="200000"/>
              </a:lnSpc>
            </a:pPr>
            <a:r>
              <a:rPr lang="el-GR" sz="1300" dirty="0">
                <a:solidFill>
                  <a:srgbClr val="263063"/>
                </a:solidFill>
                <a:latin typeface="Arial"/>
                <a:cs typeface="Arial"/>
              </a:rPr>
              <a:t> </a:t>
            </a:r>
            <a:r>
              <a:rPr lang="en-US" sz="1300" dirty="0">
                <a:solidFill>
                  <a:srgbClr val="263063"/>
                </a:solidFill>
                <a:latin typeface="Arial"/>
                <a:cs typeface="Arial"/>
              </a:rPr>
              <a:t>   b) </a:t>
            </a:r>
            <a:r>
              <a:rPr lang="el-GR" sz="1300" dirty="0">
                <a:solidFill>
                  <a:srgbClr val="263063"/>
                </a:solidFill>
                <a:latin typeface="Arial"/>
                <a:cs typeface="Arial"/>
              </a:rPr>
              <a:t>Απαιτήσεις κλινικής αξιολόγησης και κλινικών δεδομένων </a:t>
            </a:r>
            <a:endParaRPr lang="en-US" sz="1300" dirty="0">
              <a:solidFill>
                <a:srgbClr val="263063"/>
              </a:solidFill>
              <a:latin typeface="Arial"/>
              <a:cs typeface="Arial"/>
            </a:endParaRPr>
          </a:p>
          <a:p>
            <a:pPr>
              <a:lnSpc>
                <a:spcPct val="200000"/>
              </a:lnSpc>
            </a:pPr>
            <a:r>
              <a:rPr lang="en-US" sz="1300" dirty="0">
                <a:solidFill>
                  <a:srgbClr val="263063"/>
                </a:solidFill>
                <a:latin typeface="Arial"/>
                <a:cs typeface="Arial"/>
              </a:rPr>
              <a:t>    c)</a:t>
            </a:r>
            <a:r>
              <a:rPr lang="el-GR" sz="1300" dirty="0">
                <a:solidFill>
                  <a:srgbClr val="263063"/>
                </a:solidFill>
                <a:latin typeface="Arial"/>
                <a:cs typeface="Arial"/>
              </a:rPr>
              <a:t> Παρακολούθηση μετά την αγορά</a:t>
            </a:r>
            <a:endParaRPr lang="en-US" sz="1300" dirty="0">
              <a:solidFill>
                <a:srgbClr val="263063"/>
              </a:solidFill>
              <a:latin typeface="Arial"/>
              <a:cs typeface="Arial"/>
            </a:endParaRPr>
          </a:p>
          <a:p>
            <a:pPr>
              <a:lnSpc>
                <a:spcPct val="200000"/>
              </a:lnSpc>
            </a:pPr>
            <a:r>
              <a:rPr lang="en-US" sz="1300" dirty="0">
                <a:solidFill>
                  <a:srgbClr val="263063"/>
                </a:solidFill>
                <a:latin typeface="Arial"/>
                <a:cs typeface="Arial"/>
              </a:rPr>
              <a:t>    d) </a:t>
            </a:r>
            <a:r>
              <a:rPr lang="el-GR" sz="1300" dirty="0">
                <a:solidFill>
                  <a:srgbClr val="263063"/>
                </a:solidFill>
                <a:latin typeface="Arial"/>
                <a:cs typeface="Arial"/>
              </a:rPr>
              <a:t>Ρόλος και εποπτεία των κοινοποιημένων οργανισμών </a:t>
            </a:r>
            <a:endParaRPr lang="en-US" sz="1300" dirty="0">
              <a:solidFill>
                <a:srgbClr val="263063"/>
              </a:solidFill>
              <a:latin typeface="Arial"/>
              <a:cs typeface="Arial"/>
            </a:endParaRPr>
          </a:p>
          <a:p>
            <a:pPr>
              <a:lnSpc>
                <a:spcPct val="200000"/>
              </a:lnSpc>
            </a:pPr>
            <a:r>
              <a:rPr lang="en-US" sz="1300" dirty="0">
                <a:solidFill>
                  <a:srgbClr val="263063"/>
                </a:solidFill>
                <a:latin typeface="Arial"/>
                <a:cs typeface="Arial"/>
              </a:rPr>
              <a:t>    e)</a:t>
            </a:r>
            <a:r>
              <a:rPr lang="el-GR" sz="1300" dirty="0">
                <a:solidFill>
                  <a:srgbClr val="263063"/>
                </a:solidFill>
                <a:latin typeface="Arial"/>
                <a:cs typeface="Arial"/>
              </a:rPr>
              <a:t> Συνοχή και διαφάνεια στις διαδικασίες διαπίστωσης της συμμόρφωσης </a:t>
            </a:r>
            <a:endParaRPr lang="en-US" sz="1300" dirty="0">
              <a:solidFill>
                <a:srgbClr val="263063"/>
              </a:solidFill>
              <a:latin typeface="Arial"/>
              <a:cs typeface="Arial"/>
            </a:endParaRPr>
          </a:p>
          <a:p>
            <a:pPr>
              <a:lnSpc>
                <a:spcPct val="200000"/>
              </a:lnSpc>
            </a:pPr>
            <a:r>
              <a:rPr lang="el-GR" sz="1300" dirty="0">
                <a:solidFill>
                  <a:srgbClr val="263063"/>
                </a:solidFill>
                <a:latin typeface="Arial"/>
                <a:cs typeface="Arial"/>
              </a:rPr>
              <a:t>• Εισαγωγή διατάξεων για τη διαφάνεια και την ιχνηλασιμότητα όσον αφορά τις συσκευές που χρησιμοποιούνται για τη βελτίωση της υγείας και της ασφάλειας</a:t>
            </a:r>
          </a:p>
          <a:p>
            <a:pPr>
              <a:lnSpc>
                <a:spcPct val="200000"/>
              </a:lnSpc>
              <a:buFont typeface="Arial" pitchFamily="34" charset="0"/>
              <a:buChar char="•"/>
            </a:pPr>
            <a:r>
              <a:rPr lang="el-GR" sz="1300" dirty="0">
                <a:solidFill>
                  <a:srgbClr val="263063"/>
                </a:solidFill>
                <a:latin typeface="Arial"/>
                <a:cs typeface="Arial"/>
              </a:rPr>
              <a:t>  Προώθηση της παγκόσμιας σύγκλισης των κανονισμών</a:t>
            </a:r>
          </a:p>
          <a:p>
            <a:pPr>
              <a:lnSpc>
                <a:spcPct val="200000"/>
              </a:lnSpc>
              <a:buFont typeface="Arial" pitchFamily="34" charset="0"/>
              <a:buChar char="•"/>
            </a:pPr>
            <a:r>
              <a:rPr lang="el-GR" sz="1300" dirty="0">
                <a:solidFill>
                  <a:srgbClr val="263063"/>
                </a:solidFill>
                <a:latin typeface="Arial"/>
                <a:cs typeface="Arial"/>
              </a:rPr>
              <a:t>  Καθορισμός των ρυθμιστικών υποχρεώσεων των οικονομικών φορέων</a:t>
            </a:r>
          </a:p>
          <a:p>
            <a:pPr>
              <a:lnSpc>
                <a:spcPct val="200000"/>
              </a:lnSpc>
              <a:buFont typeface="Arial" pitchFamily="34" charset="0"/>
              <a:buChar char="•"/>
            </a:pPr>
            <a:r>
              <a:rPr lang="el-GR" sz="1300" dirty="0">
                <a:solidFill>
                  <a:srgbClr val="263063"/>
                </a:solidFill>
                <a:latin typeface="Arial"/>
                <a:cs typeface="Arial"/>
              </a:rPr>
              <a:t>  Ρύθμιση των συσκευών χωρίς ιατρικό σκοπό</a:t>
            </a:r>
          </a:p>
          <a:p>
            <a:pPr>
              <a:lnSpc>
                <a:spcPct val="150000"/>
              </a:lnSpc>
              <a:buFont typeface="Arial" pitchFamily="34" charset="0"/>
              <a:buChar char="•"/>
            </a:pPr>
            <a:endParaRPr lang="el-GR" sz="1300" dirty="0">
              <a:solidFill>
                <a:srgbClr val="263063"/>
              </a:solidFill>
              <a:latin typeface="Arial"/>
              <a:cs typeface="Arial"/>
            </a:endParaRPr>
          </a:p>
          <a:p>
            <a:pPr>
              <a:lnSpc>
                <a:spcPct val="150000"/>
              </a:lnSpc>
            </a:pPr>
            <a:endParaRPr lang="el-GR" sz="1300" dirty="0">
              <a:solidFill>
                <a:srgbClr val="263063"/>
              </a:solidFill>
              <a:latin typeface="Arial"/>
              <a:cs typeface="Arial"/>
            </a:endParaRPr>
          </a:p>
          <a:p>
            <a:pPr>
              <a:lnSpc>
                <a:spcPct val="150000"/>
              </a:lnSpc>
            </a:pPr>
            <a:endParaRPr lang="el-GR" sz="1300" dirty="0">
              <a:solidFill>
                <a:srgbClr val="263063"/>
              </a:solidFill>
              <a:latin typeface="Arial"/>
              <a:cs typeface="Arial"/>
            </a:endParaRPr>
          </a:p>
        </p:txBody>
      </p:sp>
      <p:sp>
        <p:nvSpPr>
          <p:cNvPr id="6" name="TextBox 5">
            <a:extLst>
              <a:ext uri="{FF2B5EF4-FFF2-40B4-BE49-F238E27FC236}">
                <a16:creationId xmlns:a16="http://schemas.microsoft.com/office/drawing/2014/main" id="{11E9EC82-28B0-16FA-CF9B-E2DE0ABE409E}"/>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
        <p:nvSpPr>
          <p:cNvPr id="9" name="object 32">
            <a:extLst>
              <a:ext uri="{FF2B5EF4-FFF2-40B4-BE49-F238E27FC236}">
                <a16:creationId xmlns:a16="http://schemas.microsoft.com/office/drawing/2014/main" id="{77F7989B-D88E-2C4A-F7A2-991597857B40}"/>
              </a:ext>
            </a:extLst>
          </p:cNvPr>
          <p:cNvSpPr txBox="1"/>
          <p:nvPr/>
        </p:nvSpPr>
        <p:spPr>
          <a:xfrm>
            <a:off x="7517524" y="6886809"/>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
        <p:nvSpPr>
          <p:cNvPr id="11" name="object 32">
            <a:extLst>
              <a:ext uri="{FF2B5EF4-FFF2-40B4-BE49-F238E27FC236}">
                <a16:creationId xmlns:a16="http://schemas.microsoft.com/office/drawing/2014/main" id="{E979B5DF-3C90-2D60-AECF-CF85E23D7BFA}"/>
              </a:ext>
            </a:extLst>
          </p:cNvPr>
          <p:cNvSpPr txBox="1"/>
          <p:nvPr/>
        </p:nvSpPr>
        <p:spPr>
          <a:xfrm>
            <a:off x="8308734" y="6905626"/>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EUDAMED</a:t>
            </a:r>
            <a:endParaRPr sz="1050" dirty="0">
              <a:latin typeface="Arial"/>
              <a:cs typeface="Arial"/>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sp>
          <p:nvSpPr>
            <p:cNvPr id="3" name="object 3"/>
            <p:cNvSpPr/>
            <p:nvPr/>
          </p:nvSpPr>
          <p:spPr>
            <a:xfrm>
              <a:off x="0" y="0"/>
              <a:ext cx="10692002" cy="75600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128" y="-18650"/>
            <a:ext cx="10692130" cy="6870065"/>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9999"/>
            </a:srgbClr>
          </a:solidFill>
        </p:spPr>
        <p:txBody>
          <a:bodyPr wrap="square" lIns="0" tIns="0" rIns="0" bIns="0" rtlCol="0"/>
          <a:lstStyle/>
          <a:p>
            <a:endParaRPr/>
          </a:p>
        </p:txBody>
      </p:sp>
      <p:sp>
        <p:nvSpPr>
          <p:cNvPr id="8" name="object 8"/>
          <p:cNvSpPr txBox="1">
            <a:spLocks noGrp="1"/>
          </p:cNvSpPr>
          <p:nvPr>
            <p:ph type="title"/>
          </p:nvPr>
        </p:nvSpPr>
        <p:spPr>
          <a:xfrm>
            <a:off x="5246814" y="261856"/>
            <a:ext cx="5115560" cy="251351"/>
          </a:xfrm>
          <a:prstGeom prst="rect">
            <a:avLst/>
          </a:prstGeom>
        </p:spPr>
        <p:txBody>
          <a:bodyPr vert="horz" wrap="square" lIns="0" tIns="12700" rIns="0" bIns="0" rtlCol="0">
            <a:spAutoFit/>
          </a:bodyPr>
          <a:lstStyle/>
          <a:p>
            <a:pPr marL="12700" algn="r">
              <a:lnSpc>
                <a:spcPct val="100000"/>
              </a:lnSpc>
              <a:spcBef>
                <a:spcPts val="100"/>
              </a:spcBef>
            </a:pPr>
            <a:r>
              <a:rPr lang="el-GR" sz="1550" kern="1200" spc="10" dirty="0">
                <a:solidFill>
                  <a:srgbClr val="022074"/>
                </a:solidFill>
                <a:ea typeface="+mn-ea"/>
              </a:rPr>
              <a:t>Μ</a:t>
            </a:r>
            <a:r>
              <a:rPr lang="en-US" sz="1550" kern="1200" spc="10" dirty="0">
                <a:solidFill>
                  <a:srgbClr val="022074"/>
                </a:solidFill>
                <a:ea typeface="+mn-ea"/>
              </a:rPr>
              <a:t>DD vs. MDR</a:t>
            </a:r>
            <a:endParaRPr sz="1550" kern="1200" spc="10" dirty="0">
              <a:solidFill>
                <a:srgbClr val="022074"/>
              </a:solidFill>
              <a:ea typeface="+mn-ea"/>
            </a:endParaRPr>
          </a:p>
        </p:txBody>
      </p:sp>
      <p:sp>
        <p:nvSpPr>
          <p:cNvPr id="10" name="object 10"/>
          <p:cNvSpPr/>
          <p:nvPr/>
        </p:nvSpPr>
        <p:spPr>
          <a:xfrm>
            <a:off x="6794500" y="6593649"/>
            <a:ext cx="156692" cy="156705"/>
          </a:xfrm>
          <a:prstGeom prst="rect">
            <a:avLst/>
          </a:prstGeom>
          <a:blipFill>
            <a:blip r:embed="rId3" cstate="print"/>
            <a:stretch>
              <a:fillRect/>
            </a:stretch>
          </a:blipFill>
        </p:spPr>
        <p:txBody>
          <a:bodyPr wrap="square" lIns="0" tIns="0" rIns="0" bIns="0" rtlCol="0"/>
          <a:lstStyle/>
          <a:p>
            <a:endParaRP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23</a:t>
            </a:fld>
            <a:endParaRPr spc="55" dirty="0"/>
          </a:p>
        </p:txBody>
      </p:sp>
      <p:sp>
        <p:nvSpPr>
          <p:cNvPr id="26" name="object 26"/>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dirty="0">
              <a:latin typeface="Arial"/>
              <a:cs typeface="Arial"/>
            </a:endParaRPr>
          </a:p>
        </p:txBody>
      </p:sp>
      <p:sp>
        <p:nvSpPr>
          <p:cNvPr id="27" name="object 27"/>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dirty="0">
              <a:latin typeface="Arial"/>
              <a:cs typeface="Arial"/>
            </a:endParaRPr>
          </a:p>
        </p:txBody>
      </p:sp>
      <p:sp>
        <p:nvSpPr>
          <p:cNvPr id="28" name="object 2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29" name="object 29"/>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30" name="object 30"/>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dirty="0">
              <a:latin typeface="Arial"/>
              <a:cs typeface="Arial"/>
            </a:endParaRPr>
          </a:p>
        </p:txBody>
      </p:sp>
      <p:sp>
        <p:nvSpPr>
          <p:cNvPr id="32" name="object 32"/>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17"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20" name="19 - TextBox"/>
          <p:cNvSpPr txBox="1"/>
          <p:nvPr/>
        </p:nvSpPr>
        <p:spPr>
          <a:xfrm>
            <a:off x="2934335" y="743199"/>
            <a:ext cx="3657600" cy="369332"/>
          </a:xfrm>
          <a:prstGeom prst="rect">
            <a:avLst/>
          </a:prstGeom>
          <a:noFill/>
        </p:spPr>
        <p:txBody>
          <a:bodyPr wrap="square" rtlCol="0">
            <a:spAutoFit/>
          </a:bodyPr>
          <a:lstStyle/>
          <a:p>
            <a:pPr algn="ctr"/>
            <a:r>
              <a:rPr lang="el-GR" sz="1750" b="1" spc="-5" dirty="0">
                <a:solidFill>
                  <a:srgbClr val="263063"/>
                </a:solidFill>
                <a:latin typeface="Arial"/>
                <a:ea typeface="+mj-ea"/>
                <a:cs typeface="Arial"/>
              </a:rPr>
              <a:t>Βασικές αλλαγές </a:t>
            </a:r>
            <a:r>
              <a:rPr lang="el-GR" sz="1750" spc="-5" dirty="0">
                <a:solidFill>
                  <a:srgbClr val="263063"/>
                </a:solidFill>
                <a:latin typeface="Arial"/>
                <a:ea typeface="+mj-ea"/>
                <a:cs typeface="Arial"/>
              </a:rPr>
              <a:t>του MDR</a:t>
            </a:r>
          </a:p>
        </p:txBody>
      </p:sp>
      <p:sp>
        <p:nvSpPr>
          <p:cNvPr id="23" name="22 - TextBox"/>
          <p:cNvSpPr txBox="1"/>
          <p:nvPr/>
        </p:nvSpPr>
        <p:spPr>
          <a:xfrm>
            <a:off x="1765300" y="1571625"/>
            <a:ext cx="6172200" cy="355354"/>
          </a:xfrm>
          <a:prstGeom prst="rect">
            <a:avLst/>
          </a:prstGeom>
          <a:noFill/>
        </p:spPr>
        <p:txBody>
          <a:bodyPr wrap="square" rtlCol="0">
            <a:spAutoFit/>
          </a:bodyPr>
          <a:lstStyle/>
          <a:p>
            <a:pPr>
              <a:lnSpc>
                <a:spcPct val="150000"/>
              </a:lnSpc>
            </a:pPr>
            <a:endParaRPr lang="el-GR" sz="1300" spc="-5" dirty="0">
              <a:solidFill>
                <a:srgbClr val="263063"/>
              </a:solidFill>
              <a:latin typeface="Arial"/>
              <a:ea typeface="+mj-ea"/>
              <a:cs typeface="Arial"/>
            </a:endParaRPr>
          </a:p>
        </p:txBody>
      </p:sp>
      <p:grpSp>
        <p:nvGrpSpPr>
          <p:cNvPr id="40" name="object 22"/>
          <p:cNvGrpSpPr/>
          <p:nvPr/>
        </p:nvGrpSpPr>
        <p:grpSpPr>
          <a:xfrm>
            <a:off x="622300" y="3248025"/>
            <a:ext cx="2286000" cy="762000"/>
            <a:chOff x="616394" y="3262388"/>
            <a:chExt cx="2957195" cy="1219200"/>
          </a:xfrm>
        </p:grpSpPr>
        <p:sp>
          <p:nvSpPr>
            <p:cNvPr id="41" name="object 23"/>
            <p:cNvSpPr/>
            <p:nvPr/>
          </p:nvSpPr>
          <p:spPr>
            <a:xfrm>
              <a:off x="621791" y="3267785"/>
              <a:ext cx="2946400" cy="1208405"/>
            </a:xfrm>
            <a:custGeom>
              <a:avLst/>
              <a:gdLst/>
              <a:ahLst/>
              <a:cxnLst/>
              <a:rect l="l" t="t" r="r" b="b"/>
              <a:pathLst>
                <a:path w="2946400" h="1208404">
                  <a:moveTo>
                    <a:pt x="2744508" y="0"/>
                  </a:moveTo>
                  <a:lnTo>
                    <a:pt x="201320" y="0"/>
                  </a:lnTo>
                  <a:lnTo>
                    <a:pt x="155158" y="5316"/>
                  </a:lnTo>
                  <a:lnTo>
                    <a:pt x="112783" y="20462"/>
                  </a:lnTo>
                  <a:lnTo>
                    <a:pt x="75403" y="44227"/>
                  </a:lnTo>
                  <a:lnTo>
                    <a:pt x="44227" y="75403"/>
                  </a:lnTo>
                  <a:lnTo>
                    <a:pt x="20462" y="112783"/>
                  </a:lnTo>
                  <a:lnTo>
                    <a:pt x="5316" y="155158"/>
                  </a:lnTo>
                  <a:lnTo>
                    <a:pt x="0" y="201320"/>
                  </a:lnTo>
                  <a:lnTo>
                    <a:pt x="0" y="1006589"/>
                  </a:lnTo>
                  <a:lnTo>
                    <a:pt x="5316" y="1052750"/>
                  </a:lnTo>
                  <a:lnTo>
                    <a:pt x="20462" y="1095125"/>
                  </a:lnTo>
                  <a:lnTo>
                    <a:pt x="44227" y="1132505"/>
                  </a:lnTo>
                  <a:lnTo>
                    <a:pt x="75403" y="1163682"/>
                  </a:lnTo>
                  <a:lnTo>
                    <a:pt x="112783" y="1187447"/>
                  </a:lnTo>
                  <a:lnTo>
                    <a:pt x="155158" y="1202592"/>
                  </a:lnTo>
                  <a:lnTo>
                    <a:pt x="201320" y="1207909"/>
                  </a:lnTo>
                  <a:lnTo>
                    <a:pt x="2744508" y="1207909"/>
                  </a:lnTo>
                  <a:lnTo>
                    <a:pt x="2790670" y="1202592"/>
                  </a:lnTo>
                  <a:lnTo>
                    <a:pt x="2833047" y="1187447"/>
                  </a:lnTo>
                  <a:lnTo>
                    <a:pt x="2870429" y="1163682"/>
                  </a:lnTo>
                  <a:lnTo>
                    <a:pt x="2901609" y="1132505"/>
                  </a:lnTo>
                  <a:lnTo>
                    <a:pt x="2925376" y="1095125"/>
                  </a:lnTo>
                  <a:lnTo>
                    <a:pt x="2940523" y="1052750"/>
                  </a:lnTo>
                  <a:lnTo>
                    <a:pt x="2945841" y="1006589"/>
                  </a:lnTo>
                  <a:lnTo>
                    <a:pt x="2945841" y="201320"/>
                  </a:lnTo>
                  <a:lnTo>
                    <a:pt x="2940523" y="155158"/>
                  </a:lnTo>
                  <a:lnTo>
                    <a:pt x="2925376" y="112783"/>
                  </a:lnTo>
                  <a:lnTo>
                    <a:pt x="2901609" y="75403"/>
                  </a:lnTo>
                  <a:lnTo>
                    <a:pt x="2870429" y="44227"/>
                  </a:lnTo>
                  <a:lnTo>
                    <a:pt x="2833047" y="20462"/>
                  </a:lnTo>
                  <a:lnTo>
                    <a:pt x="2790670" y="5316"/>
                  </a:lnTo>
                  <a:lnTo>
                    <a:pt x="2744508" y="0"/>
                  </a:lnTo>
                  <a:close/>
                </a:path>
              </a:pathLst>
            </a:custGeom>
            <a:solidFill>
              <a:srgbClr val="00A3AD"/>
            </a:solidFill>
          </p:spPr>
          <p:txBody>
            <a:bodyPr wrap="square" lIns="0" tIns="0" rIns="0" bIns="0" rtlCol="0"/>
            <a:lstStyle/>
            <a:p>
              <a:endParaRPr/>
            </a:p>
          </p:txBody>
        </p:sp>
        <p:sp>
          <p:nvSpPr>
            <p:cNvPr id="42" name="object 24"/>
            <p:cNvSpPr/>
            <p:nvPr/>
          </p:nvSpPr>
          <p:spPr>
            <a:xfrm>
              <a:off x="621791" y="3267785"/>
              <a:ext cx="2946400" cy="1208405"/>
            </a:xfrm>
            <a:custGeom>
              <a:avLst/>
              <a:gdLst/>
              <a:ahLst/>
              <a:cxnLst/>
              <a:rect l="l" t="t" r="r" b="b"/>
              <a:pathLst>
                <a:path w="2946400" h="1208404">
                  <a:moveTo>
                    <a:pt x="0" y="201320"/>
                  </a:moveTo>
                  <a:lnTo>
                    <a:pt x="5316" y="155158"/>
                  </a:lnTo>
                  <a:lnTo>
                    <a:pt x="20462" y="112783"/>
                  </a:lnTo>
                  <a:lnTo>
                    <a:pt x="44227" y="75403"/>
                  </a:lnTo>
                  <a:lnTo>
                    <a:pt x="75403" y="44227"/>
                  </a:lnTo>
                  <a:lnTo>
                    <a:pt x="112783" y="20462"/>
                  </a:lnTo>
                  <a:lnTo>
                    <a:pt x="155158" y="5316"/>
                  </a:lnTo>
                  <a:lnTo>
                    <a:pt x="201320" y="0"/>
                  </a:lnTo>
                  <a:lnTo>
                    <a:pt x="2744508" y="0"/>
                  </a:lnTo>
                  <a:lnTo>
                    <a:pt x="2790670" y="5316"/>
                  </a:lnTo>
                  <a:lnTo>
                    <a:pt x="2833047" y="20462"/>
                  </a:lnTo>
                  <a:lnTo>
                    <a:pt x="2870429" y="44227"/>
                  </a:lnTo>
                  <a:lnTo>
                    <a:pt x="2901609" y="75403"/>
                  </a:lnTo>
                  <a:lnTo>
                    <a:pt x="2925376" y="112783"/>
                  </a:lnTo>
                  <a:lnTo>
                    <a:pt x="2940523" y="155158"/>
                  </a:lnTo>
                  <a:lnTo>
                    <a:pt x="2945841" y="201320"/>
                  </a:lnTo>
                  <a:lnTo>
                    <a:pt x="2945841" y="1006589"/>
                  </a:lnTo>
                  <a:lnTo>
                    <a:pt x="2940523" y="1052750"/>
                  </a:lnTo>
                  <a:lnTo>
                    <a:pt x="2925376" y="1095125"/>
                  </a:lnTo>
                  <a:lnTo>
                    <a:pt x="2901609" y="1132505"/>
                  </a:lnTo>
                  <a:lnTo>
                    <a:pt x="2870429" y="1163682"/>
                  </a:lnTo>
                  <a:lnTo>
                    <a:pt x="2833047" y="1187447"/>
                  </a:lnTo>
                  <a:lnTo>
                    <a:pt x="2790670" y="1202592"/>
                  </a:lnTo>
                  <a:lnTo>
                    <a:pt x="2744508" y="1207909"/>
                  </a:lnTo>
                  <a:lnTo>
                    <a:pt x="201320" y="1207909"/>
                  </a:lnTo>
                  <a:lnTo>
                    <a:pt x="155158" y="1202592"/>
                  </a:lnTo>
                  <a:lnTo>
                    <a:pt x="112783" y="1187447"/>
                  </a:lnTo>
                  <a:lnTo>
                    <a:pt x="75403" y="1163682"/>
                  </a:lnTo>
                  <a:lnTo>
                    <a:pt x="44227" y="1132505"/>
                  </a:lnTo>
                  <a:lnTo>
                    <a:pt x="20462" y="1095125"/>
                  </a:lnTo>
                  <a:lnTo>
                    <a:pt x="5316" y="1052750"/>
                  </a:lnTo>
                  <a:lnTo>
                    <a:pt x="0" y="1006589"/>
                  </a:lnTo>
                  <a:lnTo>
                    <a:pt x="0" y="201320"/>
                  </a:lnTo>
                  <a:close/>
                </a:path>
              </a:pathLst>
            </a:custGeom>
            <a:ln w="10795">
              <a:solidFill>
                <a:srgbClr val="FFFFFF"/>
              </a:solidFill>
            </a:ln>
          </p:spPr>
          <p:txBody>
            <a:bodyPr wrap="square" lIns="0" tIns="0" rIns="0" bIns="0" rtlCol="0"/>
            <a:lstStyle/>
            <a:p>
              <a:endParaRPr/>
            </a:p>
          </p:txBody>
        </p:sp>
      </p:grpSp>
      <p:sp>
        <p:nvSpPr>
          <p:cNvPr id="43" name="object 25"/>
          <p:cNvSpPr txBox="1"/>
          <p:nvPr/>
        </p:nvSpPr>
        <p:spPr>
          <a:xfrm>
            <a:off x="927100" y="3552825"/>
            <a:ext cx="1510030" cy="251351"/>
          </a:xfrm>
          <a:prstGeom prst="rect">
            <a:avLst/>
          </a:prstGeom>
        </p:spPr>
        <p:txBody>
          <a:bodyPr vert="horz" wrap="square" lIns="0" tIns="12700" rIns="0" bIns="0" rtlCol="0">
            <a:spAutoFit/>
          </a:bodyPr>
          <a:lstStyle/>
          <a:p>
            <a:pPr marL="12700" algn="ctr">
              <a:lnSpc>
                <a:spcPct val="100000"/>
              </a:lnSpc>
              <a:spcBef>
                <a:spcPts val="100"/>
              </a:spcBef>
            </a:pPr>
            <a:r>
              <a:rPr lang="el-GR" sz="1550" spc="-5" dirty="0">
                <a:solidFill>
                  <a:srgbClr val="263063"/>
                </a:solidFill>
                <a:latin typeface="Arial"/>
                <a:ea typeface="+mj-ea"/>
                <a:cs typeface="Arial"/>
              </a:rPr>
              <a:t>Πριν την αγορά</a:t>
            </a:r>
          </a:p>
        </p:txBody>
      </p:sp>
      <p:grpSp>
        <p:nvGrpSpPr>
          <p:cNvPr id="44" name="object 2"/>
          <p:cNvGrpSpPr/>
          <p:nvPr/>
        </p:nvGrpSpPr>
        <p:grpSpPr>
          <a:xfrm>
            <a:off x="3517900" y="1571625"/>
            <a:ext cx="5248275" cy="685800"/>
            <a:chOff x="3562222" y="846556"/>
            <a:chExt cx="5248275" cy="977265"/>
          </a:xfrm>
        </p:grpSpPr>
        <p:sp>
          <p:nvSpPr>
            <p:cNvPr id="45" name="object 3"/>
            <p:cNvSpPr/>
            <p:nvPr/>
          </p:nvSpPr>
          <p:spPr>
            <a:xfrm>
              <a:off x="3567620" y="851954"/>
              <a:ext cx="5237480" cy="966469"/>
            </a:xfrm>
            <a:custGeom>
              <a:avLst/>
              <a:gdLst/>
              <a:ahLst/>
              <a:cxnLst/>
              <a:rect l="l" t="t" r="r" b="b"/>
              <a:pathLst>
                <a:path w="5237480" h="966469">
                  <a:moveTo>
                    <a:pt x="5075986" y="0"/>
                  </a:moveTo>
                  <a:lnTo>
                    <a:pt x="0" y="0"/>
                  </a:lnTo>
                  <a:lnTo>
                    <a:pt x="0" y="966330"/>
                  </a:lnTo>
                  <a:lnTo>
                    <a:pt x="5075986" y="966330"/>
                  </a:lnTo>
                  <a:lnTo>
                    <a:pt x="5118802" y="960577"/>
                  </a:lnTo>
                  <a:lnTo>
                    <a:pt x="5157277" y="944343"/>
                  </a:lnTo>
                  <a:lnTo>
                    <a:pt x="5189874" y="919162"/>
                  </a:lnTo>
                  <a:lnTo>
                    <a:pt x="5215058" y="886568"/>
                  </a:lnTo>
                  <a:lnTo>
                    <a:pt x="5231294" y="848096"/>
                  </a:lnTo>
                  <a:lnTo>
                    <a:pt x="5237048" y="805281"/>
                  </a:lnTo>
                  <a:lnTo>
                    <a:pt x="5237048" y="161061"/>
                  </a:lnTo>
                  <a:lnTo>
                    <a:pt x="5231294" y="118245"/>
                  </a:lnTo>
                  <a:lnTo>
                    <a:pt x="5215058" y="79771"/>
                  </a:lnTo>
                  <a:lnTo>
                    <a:pt x="5189874" y="47174"/>
                  </a:lnTo>
                  <a:lnTo>
                    <a:pt x="5157277" y="21989"/>
                  </a:lnTo>
                  <a:lnTo>
                    <a:pt x="5118802" y="5753"/>
                  </a:lnTo>
                  <a:lnTo>
                    <a:pt x="5075986" y="0"/>
                  </a:lnTo>
                  <a:close/>
                </a:path>
              </a:pathLst>
            </a:custGeom>
            <a:solidFill>
              <a:srgbClr val="8CD5DA">
                <a:alpha val="90194"/>
              </a:srgbClr>
            </a:solidFill>
          </p:spPr>
          <p:txBody>
            <a:bodyPr wrap="square" lIns="0" tIns="0" rIns="0" bIns="0" rtlCol="0"/>
            <a:lstStyle/>
            <a:p>
              <a:endParaRPr/>
            </a:p>
          </p:txBody>
        </p:sp>
        <p:sp>
          <p:nvSpPr>
            <p:cNvPr id="46" name="object 4"/>
            <p:cNvSpPr/>
            <p:nvPr/>
          </p:nvSpPr>
          <p:spPr>
            <a:xfrm>
              <a:off x="3567620" y="851954"/>
              <a:ext cx="5237480" cy="966469"/>
            </a:xfrm>
            <a:custGeom>
              <a:avLst/>
              <a:gdLst/>
              <a:ahLst/>
              <a:cxnLst/>
              <a:rect l="l" t="t" r="r" b="b"/>
              <a:pathLst>
                <a:path w="5237480" h="966469">
                  <a:moveTo>
                    <a:pt x="5237048" y="161061"/>
                  </a:moveTo>
                  <a:lnTo>
                    <a:pt x="5237048" y="805281"/>
                  </a:lnTo>
                  <a:lnTo>
                    <a:pt x="5231294" y="848096"/>
                  </a:lnTo>
                  <a:lnTo>
                    <a:pt x="5215058" y="886568"/>
                  </a:lnTo>
                  <a:lnTo>
                    <a:pt x="5189874" y="919162"/>
                  </a:lnTo>
                  <a:lnTo>
                    <a:pt x="5157277" y="944343"/>
                  </a:lnTo>
                  <a:lnTo>
                    <a:pt x="5118802" y="960577"/>
                  </a:lnTo>
                  <a:lnTo>
                    <a:pt x="5075986" y="966330"/>
                  </a:lnTo>
                  <a:lnTo>
                    <a:pt x="0" y="966330"/>
                  </a:lnTo>
                  <a:lnTo>
                    <a:pt x="0" y="0"/>
                  </a:lnTo>
                  <a:lnTo>
                    <a:pt x="5075986" y="0"/>
                  </a:lnTo>
                  <a:lnTo>
                    <a:pt x="5118802" y="5753"/>
                  </a:lnTo>
                  <a:lnTo>
                    <a:pt x="5157277" y="21989"/>
                  </a:lnTo>
                  <a:lnTo>
                    <a:pt x="5189874" y="47174"/>
                  </a:lnTo>
                  <a:lnTo>
                    <a:pt x="5215058" y="79771"/>
                  </a:lnTo>
                  <a:lnTo>
                    <a:pt x="5231294" y="118245"/>
                  </a:lnTo>
                  <a:lnTo>
                    <a:pt x="5237048" y="161061"/>
                  </a:lnTo>
                  <a:close/>
                </a:path>
              </a:pathLst>
            </a:custGeom>
            <a:ln w="10795">
              <a:solidFill>
                <a:srgbClr val="FFCDCC"/>
              </a:solidFill>
            </a:ln>
          </p:spPr>
          <p:txBody>
            <a:bodyPr wrap="square" lIns="0" tIns="0" rIns="0" bIns="0" rtlCol="0"/>
            <a:lstStyle/>
            <a:p>
              <a:endParaRPr/>
            </a:p>
          </p:txBody>
        </p:sp>
      </p:grpSp>
      <p:grpSp>
        <p:nvGrpSpPr>
          <p:cNvPr id="47" name="object 22"/>
          <p:cNvGrpSpPr/>
          <p:nvPr/>
        </p:nvGrpSpPr>
        <p:grpSpPr>
          <a:xfrm>
            <a:off x="622300" y="4086225"/>
            <a:ext cx="2286000" cy="762000"/>
            <a:chOff x="616394" y="3262388"/>
            <a:chExt cx="2957195" cy="1219200"/>
          </a:xfrm>
        </p:grpSpPr>
        <p:sp>
          <p:nvSpPr>
            <p:cNvPr id="48" name="object 23"/>
            <p:cNvSpPr/>
            <p:nvPr/>
          </p:nvSpPr>
          <p:spPr>
            <a:xfrm>
              <a:off x="621791" y="3267785"/>
              <a:ext cx="2946400" cy="1208405"/>
            </a:xfrm>
            <a:custGeom>
              <a:avLst/>
              <a:gdLst/>
              <a:ahLst/>
              <a:cxnLst/>
              <a:rect l="l" t="t" r="r" b="b"/>
              <a:pathLst>
                <a:path w="2946400" h="1208404">
                  <a:moveTo>
                    <a:pt x="2744508" y="0"/>
                  </a:moveTo>
                  <a:lnTo>
                    <a:pt x="201320" y="0"/>
                  </a:lnTo>
                  <a:lnTo>
                    <a:pt x="155158" y="5316"/>
                  </a:lnTo>
                  <a:lnTo>
                    <a:pt x="112783" y="20462"/>
                  </a:lnTo>
                  <a:lnTo>
                    <a:pt x="75403" y="44227"/>
                  </a:lnTo>
                  <a:lnTo>
                    <a:pt x="44227" y="75403"/>
                  </a:lnTo>
                  <a:lnTo>
                    <a:pt x="20462" y="112783"/>
                  </a:lnTo>
                  <a:lnTo>
                    <a:pt x="5316" y="155158"/>
                  </a:lnTo>
                  <a:lnTo>
                    <a:pt x="0" y="201320"/>
                  </a:lnTo>
                  <a:lnTo>
                    <a:pt x="0" y="1006589"/>
                  </a:lnTo>
                  <a:lnTo>
                    <a:pt x="5316" y="1052750"/>
                  </a:lnTo>
                  <a:lnTo>
                    <a:pt x="20462" y="1095125"/>
                  </a:lnTo>
                  <a:lnTo>
                    <a:pt x="44227" y="1132505"/>
                  </a:lnTo>
                  <a:lnTo>
                    <a:pt x="75403" y="1163682"/>
                  </a:lnTo>
                  <a:lnTo>
                    <a:pt x="112783" y="1187447"/>
                  </a:lnTo>
                  <a:lnTo>
                    <a:pt x="155158" y="1202592"/>
                  </a:lnTo>
                  <a:lnTo>
                    <a:pt x="201320" y="1207909"/>
                  </a:lnTo>
                  <a:lnTo>
                    <a:pt x="2744508" y="1207909"/>
                  </a:lnTo>
                  <a:lnTo>
                    <a:pt x="2790670" y="1202592"/>
                  </a:lnTo>
                  <a:lnTo>
                    <a:pt x="2833047" y="1187447"/>
                  </a:lnTo>
                  <a:lnTo>
                    <a:pt x="2870429" y="1163682"/>
                  </a:lnTo>
                  <a:lnTo>
                    <a:pt x="2901609" y="1132505"/>
                  </a:lnTo>
                  <a:lnTo>
                    <a:pt x="2925376" y="1095125"/>
                  </a:lnTo>
                  <a:lnTo>
                    <a:pt x="2940523" y="1052750"/>
                  </a:lnTo>
                  <a:lnTo>
                    <a:pt x="2945841" y="1006589"/>
                  </a:lnTo>
                  <a:lnTo>
                    <a:pt x="2945841" y="201320"/>
                  </a:lnTo>
                  <a:lnTo>
                    <a:pt x="2940523" y="155158"/>
                  </a:lnTo>
                  <a:lnTo>
                    <a:pt x="2925376" y="112783"/>
                  </a:lnTo>
                  <a:lnTo>
                    <a:pt x="2901609" y="75403"/>
                  </a:lnTo>
                  <a:lnTo>
                    <a:pt x="2870429" y="44227"/>
                  </a:lnTo>
                  <a:lnTo>
                    <a:pt x="2833047" y="20462"/>
                  </a:lnTo>
                  <a:lnTo>
                    <a:pt x="2790670" y="5316"/>
                  </a:lnTo>
                  <a:lnTo>
                    <a:pt x="2744508" y="0"/>
                  </a:lnTo>
                  <a:close/>
                </a:path>
              </a:pathLst>
            </a:custGeom>
            <a:solidFill>
              <a:srgbClr val="00A3AD"/>
            </a:solidFill>
          </p:spPr>
          <p:txBody>
            <a:bodyPr wrap="square" lIns="0" tIns="0" rIns="0" bIns="0" rtlCol="0"/>
            <a:lstStyle/>
            <a:p>
              <a:endParaRPr/>
            </a:p>
          </p:txBody>
        </p:sp>
        <p:sp>
          <p:nvSpPr>
            <p:cNvPr id="49" name="object 24"/>
            <p:cNvSpPr/>
            <p:nvPr/>
          </p:nvSpPr>
          <p:spPr>
            <a:xfrm>
              <a:off x="621791" y="3267785"/>
              <a:ext cx="2946400" cy="1208405"/>
            </a:xfrm>
            <a:custGeom>
              <a:avLst/>
              <a:gdLst/>
              <a:ahLst/>
              <a:cxnLst/>
              <a:rect l="l" t="t" r="r" b="b"/>
              <a:pathLst>
                <a:path w="2946400" h="1208404">
                  <a:moveTo>
                    <a:pt x="0" y="201320"/>
                  </a:moveTo>
                  <a:lnTo>
                    <a:pt x="5316" y="155158"/>
                  </a:lnTo>
                  <a:lnTo>
                    <a:pt x="20462" y="112783"/>
                  </a:lnTo>
                  <a:lnTo>
                    <a:pt x="44227" y="75403"/>
                  </a:lnTo>
                  <a:lnTo>
                    <a:pt x="75403" y="44227"/>
                  </a:lnTo>
                  <a:lnTo>
                    <a:pt x="112783" y="20462"/>
                  </a:lnTo>
                  <a:lnTo>
                    <a:pt x="155158" y="5316"/>
                  </a:lnTo>
                  <a:lnTo>
                    <a:pt x="201320" y="0"/>
                  </a:lnTo>
                  <a:lnTo>
                    <a:pt x="2744508" y="0"/>
                  </a:lnTo>
                  <a:lnTo>
                    <a:pt x="2790670" y="5316"/>
                  </a:lnTo>
                  <a:lnTo>
                    <a:pt x="2833047" y="20462"/>
                  </a:lnTo>
                  <a:lnTo>
                    <a:pt x="2870429" y="44227"/>
                  </a:lnTo>
                  <a:lnTo>
                    <a:pt x="2901609" y="75403"/>
                  </a:lnTo>
                  <a:lnTo>
                    <a:pt x="2925376" y="112783"/>
                  </a:lnTo>
                  <a:lnTo>
                    <a:pt x="2940523" y="155158"/>
                  </a:lnTo>
                  <a:lnTo>
                    <a:pt x="2945841" y="201320"/>
                  </a:lnTo>
                  <a:lnTo>
                    <a:pt x="2945841" y="1006589"/>
                  </a:lnTo>
                  <a:lnTo>
                    <a:pt x="2940523" y="1052750"/>
                  </a:lnTo>
                  <a:lnTo>
                    <a:pt x="2925376" y="1095125"/>
                  </a:lnTo>
                  <a:lnTo>
                    <a:pt x="2901609" y="1132505"/>
                  </a:lnTo>
                  <a:lnTo>
                    <a:pt x="2870429" y="1163682"/>
                  </a:lnTo>
                  <a:lnTo>
                    <a:pt x="2833047" y="1187447"/>
                  </a:lnTo>
                  <a:lnTo>
                    <a:pt x="2790670" y="1202592"/>
                  </a:lnTo>
                  <a:lnTo>
                    <a:pt x="2744508" y="1207909"/>
                  </a:lnTo>
                  <a:lnTo>
                    <a:pt x="201320" y="1207909"/>
                  </a:lnTo>
                  <a:lnTo>
                    <a:pt x="155158" y="1202592"/>
                  </a:lnTo>
                  <a:lnTo>
                    <a:pt x="112783" y="1187447"/>
                  </a:lnTo>
                  <a:lnTo>
                    <a:pt x="75403" y="1163682"/>
                  </a:lnTo>
                  <a:lnTo>
                    <a:pt x="44227" y="1132505"/>
                  </a:lnTo>
                  <a:lnTo>
                    <a:pt x="20462" y="1095125"/>
                  </a:lnTo>
                  <a:lnTo>
                    <a:pt x="5316" y="1052750"/>
                  </a:lnTo>
                  <a:lnTo>
                    <a:pt x="0" y="1006589"/>
                  </a:lnTo>
                  <a:lnTo>
                    <a:pt x="0" y="201320"/>
                  </a:lnTo>
                  <a:close/>
                </a:path>
              </a:pathLst>
            </a:custGeom>
            <a:ln w="10795">
              <a:solidFill>
                <a:srgbClr val="FFFFFF"/>
              </a:solidFill>
            </a:ln>
          </p:spPr>
          <p:txBody>
            <a:bodyPr wrap="square" lIns="0" tIns="0" rIns="0" bIns="0" rtlCol="0"/>
            <a:lstStyle/>
            <a:p>
              <a:endParaRPr/>
            </a:p>
          </p:txBody>
        </p:sp>
      </p:grpSp>
      <p:grpSp>
        <p:nvGrpSpPr>
          <p:cNvPr id="51" name="object 22"/>
          <p:cNvGrpSpPr/>
          <p:nvPr/>
        </p:nvGrpSpPr>
        <p:grpSpPr>
          <a:xfrm>
            <a:off x="622300" y="4924425"/>
            <a:ext cx="2286000" cy="762000"/>
            <a:chOff x="616394" y="3262388"/>
            <a:chExt cx="2957195" cy="1219200"/>
          </a:xfrm>
        </p:grpSpPr>
        <p:sp>
          <p:nvSpPr>
            <p:cNvPr id="52" name="object 23"/>
            <p:cNvSpPr/>
            <p:nvPr/>
          </p:nvSpPr>
          <p:spPr>
            <a:xfrm>
              <a:off x="621791" y="3267785"/>
              <a:ext cx="2946400" cy="1208405"/>
            </a:xfrm>
            <a:custGeom>
              <a:avLst/>
              <a:gdLst/>
              <a:ahLst/>
              <a:cxnLst/>
              <a:rect l="l" t="t" r="r" b="b"/>
              <a:pathLst>
                <a:path w="2946400" h="1208404">
                  <a:moveTo>
                    <a:pt x="2744508" y="0"/>
                  </a:moveTo>
                  <a:lnTo>
                    <a:pt x="201320" y="0"/>
                  </a:lnTo>
                  <a:lnTo>
                    <a:pt x="155158" y="5316"/>
                  </a:lnTo>
                  <a:lnTo>
                    <a:pt x="112783" y="20462"/>
                  </a:lnTo>
                  <a:lnTo>
                    <a:pt x="75403" y="44227"/>
                  </a:lnTo>
                  <a:lnTo>
                    <a:pt x="44227" y="75403"/>
                  </a:lnTo>
                  <a:lnTo>
                    <a:pt x="20462" y="112783"/>
                  </a:lnTo>
                  <a:lnTo>
                    <a:pt x="5316" y="155158"/>
                  </a:lnTo>
                  <a:lnTo>
                    <a:pt x="0" y="201320"/>
                  </a:lnTo>
                  <a:lnTo>
                    <a:pt x="0" y="1006589"/>
                  </a:lnTo>
                  <a:lnTo>
                    <a:pt x="5316" y="1052750"/>
                  </a:lnTo>
                  <a:lnTo>
                    <a:pt x="20462" y="1095125"/>
                  </a:lnTo>
                  <a:lnTo>
                    <a:pt x="44227" y="1132505"/>
                  </a:lnTo>
                  <a:lnTo>
                    <a:pt x="75403" y="1163682"/>
                  </a:lnTo>
                  <a:lnTo>
                    <a:pt x="112783" y="1187447"/>
                  </a:lnTo>
                  <a:lnTo>
                    <a:pt x="155158" y="1202592"/>
                  </a:lnTo>
                  <a:lnTo>
                    <a:pt x="201320" y="1207909"/>
                  </a:lnTo>
                  <a:lnTo>
                    <a:pt x="2744508" y="1207909"/>
                  </a:lnTo>
                  <a:lnTo>
                    <a:pt x="2790670" y="1202592"/>
                  </a:lnTo>
                  <a:lnTo>
                    <a:pt x="2833047" y="1187447"/>
                  </a:lnTo>
                  <a:lnTo>
                    <a:pt x="2870429" y="1163682"/>
                  </a:lnTo>
                  <a:lnTo>
                    <a:pt x="2901609" y="1132505"/>
                  </a:lnTo>
                  <a:lnTo>
                    <a:pt x="2925376" y="1095125"/>
                  </a:lnTo>
                  <a:lnTo>
                    <a:pt x="2940523" y="1052750"/>
                  </a:lnTo>
                  <a:lnTo>
                    <a:pt x="2945841" y="1006589"/>
                  </a:lnTo>
                  <a:lnTo>
                    <a:pt x="2945841" y="201320"/>
                  </a:lnTo>
                  <a:lnTo>
                    <a:pt x="2940523" y="155158"/>
                  </a:lnTo>
                  <a:lnTo>
                    <a:pt x="2925376" y="112783"/>
                  </a:lnTo>
                  <a:lnTo>
                    <a:pt x="2901609" y="75403"/>
                  </a:lnTo>
                  <a:lnTo>
                    <a:pt x="2870429" y="44227"/>
                  </a:lnTo>
                  <a:lnTo>
                    <a:pt x="2833047" y="20462"/>
                  </a:lnTo>
                  <a:lnTo>
                    <a:pt x="2790670" y="5316"/>
                  </a:lnTo>
                  <a:lnTo>
                    <a:pt x="2744508" y="0"/>
                  </a:lnTo>
                  <a:close/>
                </a:path>
              </a:pathLst>
            </a:custGeom>
            <a:solidFill>
              <a:srgbClr val="00A3AD"/>
            </a:solidFill>
          </p:spPr>
          <p:txBody>
            <a:bodyPr wrap="square" lIns="0" tIns="0" rIns="0" bIns="0" rtlCol="0"/>
            <a:lstStyle/>
            <a:p>
              <a:endParaRPr/>
            </a:p>
          </p:txBody>
        </p:sp>
        <p:sp>
          <p:nvSpPr>
            <p:cNvPr id="53" name="object 24"/>
            <p:cNvSpPr/>
            <p:nvPr/>
          </p:nvSpPr>
          <p:spPr>
            <a:xfrm>
              <a:off x="621791" y="3267785"/>
              <a:ext cx="2946400" cy="1208405"/>
            </a:xfrm>
            <a:custGeom>
              <a:avLst/>
              <a:gdLst/>
              <a:ahLst/>
              <a:cxnLst/>
              <a:rect l="l" t="t" r="r" b="b"/>
              <a:pathLst>
                <a:path w="2946400" h="1208404">
                  <a:moveTo>
                    <a:pt x="0" y="201320"/>
                  </a:moveTo>
                  <a:lnTo>
                    <a:pt x="5316" y="155158"/>
                  </a:lnTo>
                  <a:lnTo>
                    <a:pt x="20462" y="112783"/>
                  </a:lnTo>
                  <a:lnTo>
                    <a:pt x="44227" y="75403"/>
                  </a:lnTo>
                  <a:lnTo>
                    <a:pt x="75403" y="44227"/>
                  </a:lnTo>
                  <a:lnTo>
                    <a:pt x="112783" y="20462"/>
                  </a:lnTo>
                  <a:lnTo>
                    <a:pt x="155158" y="5316"/>
                  </a:lnTo>
                  <a:lnTo>
                    <a:pt x="201320" y="0"/>
                  </a:lnTo>
                  <a:lnTo>
                    <a:pt x="2744508" y="0"/>
                  </a:lnTo>
                  <a:lnTo>
                    <a:pt x="2790670" y="5316"/>
                  </a:lnTo>
                  <a:lnTo>
                    <a:pt x="2833047" y="20462"/>
                  </a:lnTo>
                  <a:lnTo>
                    <a:pt x="2870429" y="44227"/>
                  </a:lnTo>
                  <a:lnTo>
                    <a:pt x="2901609" y="75403"/>
                  </a:lnTo>
                  <a:lnTo>
                    <a:pt x="2925376" y="112783"/>
                  </a:lnTo>
                  <a:lnTo>
                    <a:pt x="2940523" y="155158"/>
                  </a:lnTo>
                  <a:lnTo>
                    <a:pt x="2945841" y="201320"/>
                  </a:lnTo>
                  <a:lnTo>
                    <a:pt x="2945841" y="1006589"/>
                  </a:lnTo>
                  <a:lnTo>
                    <a:pt x="2940523" y="1052750"/>
                  </a:lnTo>
                  <a:lnTo>
                    <a:pt x="2925376" y="1095125"/>
                  </a:lnTo>
                  <a:lnTo>
                    <a:pt x="2901609" y="1132505"/>
                  </a:lnTo>
                  <a:lnTo>
                    <a:pt x="2870429" y="1163682"/>
                  </a:lnTo>
                  <a:lnTo>
                    <a:pt x="2833047" y="1187447"/>
                  </a:lnTo>
                  <a:lnTo>
                    <a:pt x="2790670" y="1202592"/>
                  </a:lnTo>
                  <a:lnTo>
                    <a:pt x="2744508" y="1207909"/>
                  </a:lnTo>
                  <a:lnTo>
                    <a:pt x="201320" y="1207909"/>
                  </a:lnTo>
                  <a:lnTo>
                    <a:pt x="155158" y="1202592"/>
                  </a:lnTo>
                  <a:lnTo>
                    <a:pt x="112783" y="1187447"/>
                  </a:lnTo>
                  <a:lnTo>
                    <a:pt x="75403" y="1163682"/>
                  </a:lnTo>
                  <a:lnTo>
                    <a:pt x="44227" y="1132505"/>
                  </a:lnTo>
                  <a:lnTo>
                    <a:pt x="20462" y="1095125"/>
                  </a:lnTo>
                  <a:lnTo>
                    <a:pt x="5316" y="1052750"/>
                  </a:lnTo>
                  <a:lnTo>
                    <a:pt x="0" y="1006589"/>
                  </a:lnTo>
                  <a:lnTo>
                    <a:pt x="0" y="201320"/>
                  </a:lnTo>
                  <a:close/>
                </a:path>
              </a:pathLst>
            </a:custGeom>
            <a:ln w="10795">
              <a:solidFill>
                <a:srgbClr val="FFFFFF"/>
              </a:solidFill>
            </a:ln>
          </p:spPr>
          <p:txBody>
            <a:bodyPr wrap="square" lIns="0" tIns="0" rIns="0" bIns="0" rtlCol="0"/>
            <a:lstStyle/>
            <a:p>
              <a:endParaRPr/>
            </a:p>
          </p:txBody>
        </p:sp>
      </p:grpSp>
      <p:sp>
        <p:nvSpPr>
          <p:cNvPr id="54" name="object 23"/>
          <p:cNvSpPr/>
          <p:nvPr/>
        </p:nvSpPr>
        <p:spPr>
          <a:xfrm>
            <a:off x="630645" y="5769372"/>
            <a:ext cx="2277655" cy="755253"/>
          </a:xfrm>
          <a:custGeom>
            <a:avLst/>
            <a:gdLst/>
            <a:ahLst/>
            <a:cxnLst/>
            <a:rect l="l" t="t" r="r" b="b"/>
            <a:pathLst>
              <a:path w="2946400" h="1208404">
                <a:moveTo>
                  <a:pt x="2744508" y="0"/>
                </a:moveTo>
                <a:lnTo>
                  <a:pt x="201320" y="0"/>
                </a:lnTo>
                <a:lnTo>
                  <a:pt x="155158" y="5316"/>
                </a:lnTo>
                <a:lnTo>
                  <a:pt x="112783" y="20462"/>
                </a:lnTo>
                <a:lnTo>
                  <a:pt x="75403" y="44227"/>
                </a:lnTo>
                <a:lnTo>
                  <a:pt x="44227" y="75403"/>
                </a:lnTo>
                <a:lnTo>
                  <a:pt x="20462" y="112783"/>
                </a:lnTo>
                <a:lnTo>
                  <a:pt x="5316" y="155158"/>
                </a:lnTo>
                <a:lnTo>
                  <a:pt x="0" y="201320"/>
                </a:lnTo>
                <a:lnTo>
                  <a:pt x="0" y="1006589"/>
                </a:lnTo>
                <a:lnTo>
                  <a:pt x="5316" y="1052750"/>
                </a:lnTo>
                <a:lnTo>
                  <a:pt x="20462" y="1095125"/>
                </a:lnTo>
                <a:lnTo>
                  <a:pt x="44227" y="1132505"/>
                </a:lnTo>
                <a:lnTo>
                  <a:pt x="75403" y="1163682"/>
                </a:lnTo>
                <a:lnTo>
                  <a:pt x="112783" y="1187447"/>
                </a:lnTo>
                <a:lnTo>
                  <a:pt x="155158" y="1202592"/>
                </a:lnTo>
                <a:lnTo>
                  <a:pt x="201320" y="1207909"/>
                </a:lnTo>
                <a:lnTo>
                  <a:pt x="2744508" y="1207909"/>
                </a:lnTo>
                <a:lnTo>
                  <a:pt x="2790670" y="1202592"/>
                </a:lnTo>
                <a:lnTo>
                  <a:pt x="2833047" y="1187447"/>
                </a:lnTo>
                <a:lnTo>
                  <a:pt x="2870429" y="1163682"/>
                </a:lnTo>
                <a:lnTo>
                  <a:pt x="2901609" y="1132505"/>
                </a:lnTo>
                <a:lnTo>
                  <a:pt x="2925376" y="1095125"/>
                </a:lnTo>
                <a:lnTo>
                  <a:pt x="2940523" y="1052750"/>
                </a:lnTo>
                <a:lnTo>
                  <a:pt x="2945841" y="1006589"/>
                </a:lnTo>
                <a:lnTo>
                  <a:pt x="2945841" y="201320"/>
                </a:lnTo>
                <a:lnTo>
                  <a:pt x="2940523" y="155158"/>
                </a:lnTo>
                <a:lnTo>
                  <a:pt x="2925376" y="112783"/>
                </a:lnTo>
                <a:lnTo>
                  <a:pt x="2901609" y="75403"/>
                </a:lnTo>
                <a:lnTo>
                  <a:pt x="2870429" y="44227"/>
                </a:lnTo>
                <a:lnTo>
                  <a:pt x="2833047" y="20462"/>
                </a:lnTo>
                <a:lnTo>
                  <a:pt x="2790670" y="5316"/>
                </a:lnTo>
                <a:lnTo>
                  <a:pt x="2744508" y="0"/>
                </a:lnTo>
                <a:close/>
              </a:path>
            </a:pathLst>
          </a:custGeom>
          <a:solidFill>
            <a:srgbClr val="00A3AD"/>
          </a:solidFill>
        </p:spPr>
        <p:txBody>
          <a:bodyPr wrap="square" lIns="0" tIns="0" rIns="0" bIns="0" rtlCol="0"/>
          <a:lstStyle/>
          <a:p>
            <a:endParaRPr/>
          </a:p>
        </p:txBody>
      </p:sp>
      <p:grpSp>
        <p:nvGrpSpPr>
          <p:cNvPr id="55" name="object 22"/>
          <p:cNvGrpSpPr/>
          <p:nvPr/>
        </p:nvGrpSpPr>
        <p:grpSpPr>
          <a:xfrm>
            <a:off x="622300" y="2333625"/>
            <a:ext cx="2286000" cy="762000"/>
            <a:chOff x="616394" y="3262388"/>
            <a:chExt cx="2957195" cy="1219200"/>
          </a:xfrm>
        </p:grpSpPr>
        <p:sp>
          <p:nvSpPr>
            <p:cNvPr id="56" name="object 23"/>
            <p:cNvSpPr/>
            <p:nvPr/>
          </p:nvSpPr>
          <p:spPr>
            <a:xfrm>
              <a:off x="621791" y="3267785"/>
              <a:ext cx="2946400" cy="1208405"/>
            </a:xfrm>
            <a:custGeom>
              <a:avLst/>
              <a:gdLst/>
              <a:ahLst/>
              <a:cxnLst/>
              <a:rect l="l" t="t" r="r" b="b"/>
              <a:pathLst>
                <a:path w="2946400" h="1208404">
                  <a:moveTo>
                    <a:pt x="2744508" y="0"/>
                  </a:moveTo>
                  <a:lnTo>
                    <a:pt x="201320" y="0"/>
                  </a:lnTo>
                  <a:lnTo>
                    <a:pt x="155158" y="5316"/>
                  </a:lnTo>
                  <a:lnTo>
                    <a:pt x="112783" y="20462"/>
                  </a:lnTo>
                  <a:lnTo>
                    <a:pt x="75403" y="44227"/>
                  </a:lnTo>
                  <a:lnTo>
                    <a:pt x="44227" y="75403"/>
                  </a:lnTo>
                  <a:lnTo>
                    <a:pt x="20462" y="112783"/>
                  </a:lnTo>
                  <a:lnTo>
                    <a:pt x="5316" y="155158"/>
                  </a:lnTo>
                  <a:lnTo>
                    <a:pt x="0" y="201320"/>
                  </a:lnTo>
                  <a:lnTo>
                    <a:pt x="0" y="1006589"/>
                  </a:lnTo>
                  <a:lnTo>
                    <a:pt x="5316" y="1052750"/>
                  </a:lnTo>
                  <a:lnTo>
                    <a:pt x="20462" y="1095125"/>
                  </a:lnTo>
                  <a:lnTo>
                    <a:pt x="44227" y="1132505"/>
                  </a:lnTo>
                  <a:lnTo>
                    <a:pt x="75403" y="1163682"/>
                  </a:lnTo>
                  <a:lnTo>
                    <a:pt x="112783" y="1187447"/>
                  </a:lnTo>
                  <a:lnTo>
                    <a:pt x="155158" y="1202592"/>
                  </a:lnTo>
                  <a:lnTo>
                    <a:pt x="201320" y="1207909"/>
                  </a:lnTo>
                  <a:lnTo>
                    <a:pt x="2744508" y="1207909"/>
                  </a:lnTo>
                  <a:lnTo>
                    <a:pt x="2790670" y="1202592"/>
                  </a:lnTo>
                  <a:lnTo>
                    <a:pt x="2833047" y="1187447"/>
                  </a:lnTo>
                  <a:lnTo>
                    <a:pt x="2870429" y="1163682"/>
                  </a:lnTo>
                  <a:lnTo>
                    <a:pt x="2901609" y="1132505"/>
                  </a:lnTo>
                  <a:lnTo>
                    <a:pt x="2925376" y="1095125"/>
                  </a:lnTo>
                  <a:lnTo>
                    <a:pt x="2940523" y="1052750"/>
                  </a:lnTo>
                  <a:lnTo>
                    <a:pt x="2945841" y="1006589"/>
                  </a:lnTo>
                  <a:lnTo>
                    <a:pt x="2945841" y="201320"/>
                  </a:lnTo>
                  <a:lnTo>
                    <a:pt x="2940523" y="155158"/>
                  </a:lnTo>
                  <a:lnTo>
                    <a:pt x="2925376" y="112783"/>
                  </a:lnTo>
                  <a:lnTo>
                    <a:pt x="2901609" y="75403"/>
                  </a:lnTo>
                  <a:lnTo>
                    <a:pt x="2870429" y="44227"/>
                  </a:lnTo>
                  <a:lnTo>
                    <a:pt x="2833047" y="20462"/>
                  </a:lnTo>
                  <a:lnTo>
                    <a:pt x="2790670" y="5316"/>
                  </a:lnTo>
                  <a:lnTo>
                    <a:pt x="2744508" y="0"/>
                  </a:lnTo>
                  <a:close/>
                </a:path>
              </a:pathLst>
            </a:custGeom>
            <a:solidFill>
              <a:srgbClr val="00A3AD"/>
            </a:solidFill>
          </p:spPr>
          <p:txBody>
            <a:bodyPr wrap="square" lIns="0" tIns="0" rIns="0" bIns="0" rtlCol="0"/>
            <a:lstStyle/>
            <a:p>
              <a:endParaRPr/>
            </a:p>
          </p:txBody>
        </p:sp>
        <p:sp>
          <p:nvSpPr>
            <p:cNvPr id="57" name="object 24"/>
            <p:cNvSpPr/>
            <p:nvPr/>
          </p:nvSpPr>
          <p:spPr>
            <a:xfrm>
              <a:off x="621791" y="3267785"/>
              <a:ext cx="2946400" cy="1208405"/>
            </a:xfrm>
            <a:custGeom>
              <a:avLst/>
              <a:gdLst/>
              <a:ahLst/>
              <a:cxnLst/>
              <a:rect l="l" t="t" r="r" b="b"/>
              <a:pathLst>
                <a:path w="2946400" h="1208404">
                  <a:moveTo>
                    <a:pt x="0" y="201320"/>
                  </a:moveTo>
                  <a:lnTo>
                    <a:pt x="5316" y="155158"/>
                  </a:lnTo>
                  <a:lnTo>
                    <a:pt x="20462" y="112783"/>
                  </a:lnTo>
                  <a:lnTo>
                    <a:pt x="44227" y="75403"/>
                  </a:lnTo>
                  <a:lnTo>
                    <a:pt x="75403" y="44227"/>
                  </a:lnTo>
                  <a:lnTo>
                    <a:pt x="112783" y="20462"/>
                  </a:lnTo>
                  <a:lnTo>
                    <a:pt x="155158" y="5316"/>
                  </a:lnTo>
                  <a:lnTo>
                    <a:pt x="201320" y="0"/>
                  </a:lnTo>
                  <a:lnTo>
                    <a:pt x="2744508" y="0"/>
                  </a:lnTo>
                  <a:lnTo>
                    <a:pt x="2790670" y="5316"/>
                  </a:lnTo>
                  <a:lnTo>
                    <a:pt x="2833047" y="20462"/>
                  </a:lnTo>
                  <a:lnTo>
                    <a:pt x="2870429" y="44227"/>
                  </a:lnTo>
                  <a:lnTo>
                    <a:pt x="2901609" y="75403"/>
                  </a:lnTo>
                  <a:lnTo>
                    <a:pt x="2925376" y="112783"/>
                  </a:lnTo>
                  <a:lnTo>
                    <a:pt x="2940523" y="155158"/>
                  </a:lnTo>
                  <a:lnTo>
                    <a:pt x="2945841" y="201320"/>
                  </a:lnTo>
                  <a:lnTo>
                    <a:pt x="2945841" y="1006589"/>
                  </a:lnTo>
                  <a:lnTo>
                    <a:pt x="2940523" y="1052750"/>
                  </a:lnTo>
                  <a:lnTo>
                    <a:pt x="2925376" y="1095125"/>
                  </a:lnTo>
                  <a:lnTo>
                    <a:pt x="2901609" y="1132505"/>
                  </a:lnTo>
                  <a:lnTo>
                    <a:pt x="2870429" y="1163682"/>
                  </a:lnTo>
                  <a:lnTo>
                    <a:pt x="2833047" y="1187447"/>
                  </a:lnTo>
                  <a:lnTo>
                    <a:pt x="2790670" y="1202592"/>
                  </a:lnTo>
                  <a:lnTo>
                    <a:pt x="2744508" y="1207909"/>
                  </a:lnTo>
                  <a:lnTo>
                    <a:pt x="201320" y="1207909"/>
                  </a:lnTo>
                  <a:lnTo>
                    <a:pt x="155158" y="1202592"/>
                  </a:lnTo>
                  <a:lnTo>
                    <a:pt x="112783" y="1187447"/>
                  </a:lnTo>
                  <a:lnTo>
                    <a:pt x="75403" y="1163682"/>
                  </a:lnTo>
                  <a:lnTo>
                    <a:pt x="44227" y="1132505"/>
                  </a:lnTo>
                  <a:lnTo>
                    <a:pt x="20462" y="1095125"/>
                  </a:lnTo>
                  <a:lnTo>
                    <a:pt x="5316" y="1052750"/>
                  </a:lnTo>
                  <a:lnTo>
                    <a:pt x="0" y="1006589"/>
                  </a:lnTo>
                  <a:lnTo>
                    <a:pt x="0" y="201320"/>
                  </a:lnTo>
                  <a:close/>
                </a:path>
              </a:pathLst>
            </a:custGeom>
            <a:ln w="10795">
              <a:solidFill>
                <a:srgbClr val="FFFFFF"/>
              </a:solidFill>
            </a:ln>
          </p:spPr>
          <p:txBody>
            <a:bodyPr wrap="square" lIns="0" tIns="0" rIns="0" bIns="0" rtlCol="0"/>
            <a:lstStyle/>
            <a:p>
              <a:endParaRPr/>
            </a:p>
          </p:txBody>
        </p:sp>
      </p:grpSp>
      <p:sp>
        <p:nvSpPr>
          <p:cNvPr id="58" name="object 17"/>
          <p:cNvSpPr txBox="1"/>
          <p:nvPr/>
        </p:nvSpPr>
        <p:spPr>
          <a:xfrm>
            <a:off x="622300" y="2562225"/>
            <a:ext cx="2235835" cy="251351"/>
          </a:xfrm>
          <a:prstGeom prst="rect">
            <a:avLst/>
          </a:prstGeom>
        </p:spPr>
        <p:txBody>
          <a:bodyPr vert="horz" wrap="square" lIns="0" tIns="12700" rIns="0" bIns="0" rtlCol="0">
            <a:spAutoFit/>
          </a:bodyPr>
          <a:lstStyle/>
          <a:p>
            <a:pPr marL="12700" algn="ctr">
              <a:spcBef>
                <a:spcPts val="100"/>
              </a:spcBef>
            </a:pPr>
            <a:r>
              <a:rPr lang="el-GR" sz="1550" spc="-5" dirty="0">
                <a:solidFill>
                  <a:srgbClr val="263063"/>
                </a:solidFill>
                <a:latin typeface="Arial"/>
                <a:ea typeface="+mj-ea"/>
                <a:cs typeface="Arial"/>
              </a:rPr>
              <a:t>Κλινικά στοιχεία</a:t>
            </a:r>
          </a:p>
        </p:txBody>
      </p:sp>
      <p:grpSp>
        <p:nvGrpSpPr>
          <p:cNvPr id="59" name="object 22"/>
          <p:cNvGrpSpPr/>
          <p:nvPr/>
        </p:nvGrpSpPr>
        <p:grpSpPr>
          <a:xfrm>
            <a:off x="622300" y="1495425"/>
            <a:ext cx="2286000" cy="762000"/>
            <a:chOff x="616394" y="3262388"/>
            <a:chExt cx="2957195" cy="1219200"/>
          </a:xfrm>
        </p:grpSpPr>
        <p:sp>
          <p:nvSpPr>
            <p:cNvPr id="60" name="object 23"/>
            <p:cNvSpPr/>
            <p:nvPr/>
          </p:nvSpPr>
          <p:spPr>
            <a:xfrm>
              <a:off x="621791" y="3267785"/>
              <a:ext cx="2946400" cy="1208405"/>
            </a:xfrm>
            <a:custGeom>
              <a:avLst/>
              <a:gdLst/>
              <a:ahLst/>
              <a:cxnLst/>
              <a:rect l="l" t="t" r="r" b="b"/>
              <a:pathLst>
                <a:path w="2946400" h="1208404">
                  <a:moveTo>
                    <a:pt x="2744508" y="0"/>
                  </a:moveTo>
                  <a:lnTo>
                    <a:pt x="201320" y="0"/>
                  </a:lnTo>
                  <a:lnTo>
                    <a:pt x="155158" y="5316"/>
                  </a:lnTo>
                  <a:lnTo>
                    <a:pt x="112783" y="20462"/>
                  </a:lnTo>
                  <a:lnTo>
                    <a:pt x="75403" y="44227"/>
                  </a:lnTo>
                  <a:lnTo>
                    <a:pt x="44227" y="75403"/>
                  </a:lnTo>
                  <a:lnTo>
                    <a:pt x="20462" y="112783"/>
                  </a:lnTo>
                  <a:lnTo>
                    <a:pt x="5316" y="155158"/>
                  </a:lnTo>
                  <a:lnTo>
                    <a:pt x="0" y="201320"/>
                  </a:lnTo>
                  <a:lnTo>
                    <a:pt x="0" y="1006589"/>
                  </a:lnTo>
                  <a:lnTo>
                    <a:pt x="5316" y="1052750"/>
                  </a:lnTo>
                  <a:lnTo>
                    <a:pt x="20462" y="1095125"/>
                  </a:lnTo>
                  <a:lnTo>
                    <a:pt x="44227" y="1132505"/>
                  </a:lnTo>
                  <a:lnTo>
                    <a:pt x="75403" y="1163682"/>
                  </a:lnTo>
                  <a:lnTo>
                    <a:pt x="112783" y="1187447"/>
                  </a:lnTo>
                  <a:lnTo>
                    <a:pt x="155158" y="1202592"/>
                  </a:lnTo>
                  <a:lnTo>
                    <a:pt x="201320" y="1207909"/>
                  </a:lnTo>
                  <a:lnTo>
                    <a:pt x="2744508" y="1207909"/>
                  </a:lnTo>
                  <a:lnTo>
                    <a:pt x="2790670" y="1202592"/>
                  </a:lnTo>
                  <a:lnTo>
                    <a:pt x="2833047" y="1187447"/>
                  </a:lnTo>
                  <a:lnTo>
                    <a:pt x="2870429" y="1163682"/>
                  </a:lnTo>
                  <a:lnTo>
                    <a:pt x="2901609" y="1132505"/>
                  </a:lnTo>
                  <a:lnTo>
                    <a:pt x="2925376" y="1095125"/>
                  </a:lnTo>
                  <a:lnTo>
                    <a:pt x="2940523" y="1052750"/>
                  </a:lnTo>
                  <a:lnTo>
                    <a:pt x="2945841" y="1006589"/>
                  </a:lnTo>
                  <a:lnTo>
                    <a:pt x="2945841" y="201320"/>
                  </a:lnTo>
                  <a:lnTo>
                    <a:pt x="2940523" y="155158"/>
                  </a:lnTo>
                  <a:lnTo>
                    <a:pt x="2925376" y="112783"/>
                  </a:lnTo>
                  <a:lnTo>
                    <a:pt x="2901609" y="75403"/>
                  </a:lnTo>
                  <a:lnTo>
                    <a:pt x="2870429" y="44227"/>
                  </a:lnTo>
                  <a:lnTo>
                    <a:pt x="2833047" y="20462"/>
                  </a:lnTo>
                  <a:lnTo>
                    <a:pt x="2790670" y="5316"/>
                  </a:lnTo>
                  <a:lnTo>
                    <a:pt x="2744508" y="0"/>
                  </a:lnTo>
                  <a:close/>
                </a:path>
              </a:pathLst>
            </a:custGeom>
            <a:solidFill>
              <a:srgbClr val="00A3AD"/>
            </a:solidFill>
          </p:spPr>
          <p:txBody>
            <a:bodyPr wrap="square" lIns="0" tIns="0" rIns="0" bIns="0" rtlCol="0"/>
            <a:lstStyle/>
            <a:p>
              <a:endParaRPr/>
            </a:p>
          </p:txBody>
        </p:sp>
        <p:sp>
          <p:nvSpPr>
            <p:cNvPr id="61" name="object 24"/>
            <p:cNvSpPr/>
            <p:nvPr/>
          </p:nvSpPr>
          <p:spPr>
            <a:xfrm>
              <a:off x="621791" y="3267785"/>
              <a:ext cx="2946400" cy="1208405"/>
            </a:xfrm>
            <a:custGeom>
              <a:avLst/>
              <a:gdLst/>
              <a:ahLst/>
              <a:cxnLst/>
              <a:rect l="l" t="t" r="r" b="b"/>
              <a:pathLst>
                <a:path w="2946400" h="1208404">
                  <a:moveTo>
                    <a:pt x="0" y="201320"/>
                  </a:moveTo>
                  <a:lnTo>
                    <a:pt x="5316" y="155158"/>
                  </a:lnTo>
                  <a:lnTo>
                    <a:pt x="20462" y="112783"/>
                  </a:lnTo>
                  <a:lnTo>
                    <a:pt x="44227" y="75403"/>
                  </a:lnTo>
                  <a:lnTo>
                    <a:pt x="75403" y="44227"/>
                  </a:lnTo>
                  <a:lnTo>
                    <a:pt x="112783" y="20462"/>
                  </a:lnTo>
                  <a:lnTo>
                    <a:pt x="155158" y="5316"/>
                  </a:lnTo>
                  <a:lnTo>
                    <a:pt x="201320" y="0"/>
                  </a:lnTo>
                  <a:lnTo>
                    <a:pt x="2744508" y="0"/>
                  </a:lnTo>
                  <a:lnTo>
                    <a:pt x="2790670" y="5316"/>
                  </a:lnTo>
                  <a:lnTo>
                    <a:pt x="2833047" y="20462"/>
                  </a:lnTo>
                  <a:lnTo>
                    <a:pt x="2870429" y="44227"/>
                  </a:lnTo>
                  <a:lnTo>
                    <a:pt x="2901609" y="75403"/>
                  </a:lnTo>
                  <a:lnTo>
                    <a:pt x="2925376" y="112783"/>
                  </a:lnTo>
                  <a:lnTo>
                    <a:pt x="2940523" y="155158"/>
                  </a:lnTo>
                  <a:lnTo>
                    <a:pt x="2945841" y="201320"/>
                  </a:lnTo>
                  <a:lnTo>
                    <a:pt x="2945841" y="1006589"/>
                  </a:lnTo>
                  <a:lnTo>
                    <a:pt x="2940523" y="1052750"/>
                  </a:lnTo>
                  <a:lnTo>
                    <a:pt x="2925376" y="1095125"/>
                  </a:lnTo>
                  <a:lnTo>
                    <a:pt x="2901609" y="1132505"/>
                  </a:lnTo>
                  <a:lnTo>
                    <a:pt x="2870429" y="1163682"/>
                  </a:lnTo>
                  <a:lnTo>
                    <a:pt x="2833047" y="1187447"/>
                  </a:lnTo>
                  <a:lnTo>
                    <a:pt x="2790670" y="1202592"/>
                  </a:lnTo>
                  <a:lnTo>
                    <a:pt x="2744508" y="1207909"/>
                  </a:lnTo>
                  <a:lnTo>
                    <a:pt x="201320" y="1207909"/>
                  </a:lnTo>
                  <a:lnTo>
                    <a:pt x="155158" y="1202592"/>
                  </a:lnTo>
                  <a:lnTo>
                    <a:pt x="112783" y="1187447"/>
                  </a:lnTo>
                  <a:lnTo>
                    <a:pt x="75403" y="1163682"/>
                  </a:lnTo>
                  <a:lnTo>
                    <a:pt x="44227" y="1132505"/>
                  </a:lnTo>
                  <a:lnTo>
                    <a:pt x="20462" y="1095125"/>
                  </a:lnTo>
                  <a:lnTo>
                    <a:pt x="5316" y="1052750"/>
                  </a:lnTo>
                  <a:lnTo>
                    <a:pt x="0" y="1006589"/>
                  </a:lnTo>
                  <a:lnTo>
                    <a:pt x="0" y="201320"/>
                  </a:lnTo>
                  <a:close/>
                </a:path>
              </a:pathLst>
            </a:custGeom>
            <a:ln w="10795">
              <a:solidFill>
                <a:srgbClr val="FFFFFF"/>
              </a:solidFill>
            </a:ln>
          </p:spPr>
          <p:txBody>
            <a:bodyPr wrap="square" lIns="0" tIns="0" rIns="0" bIns="0" rtlCol="0"/>
            <a:lstStyle/>
            <a:p>
              <a:endParaRPr/>
            </a:p>
          </p:txBody>
        </p:sp>
      </p:grpSp>
      <p:sp>
        <p:nvSpPr>
          <p:cNvPr id="62" name="object 9"/>
          <p:cNvSpPr txBox="1"/>
          <p:nvPr/>
        </p:nvSpPr>
        <p:spPr>
          <a:xfrm>
            <a:off x="774700" y="1724025"/>
            <a:ext cx="2040889" cy="251351"/>
          </a:xfrm>
          <a:prstGeom prst="rect">
            <a:avLst/>
          </a:prstGeom>
        </p:spPr>
        <p:txBody>
          <a:bodyPr vert="horz" wrap="square" lIns="0" tIns="12700" rIns="0" bIns="0" rtlCol="0">
            <a:spAutoFit/>
          </a:bodyPr>
          <a:lstStyle/>
          <a:p>
            <a:pPr marL="12700" algn="ctr">
              <a:lnSpc>
                <a:spcPct val="100000"/>
              </a:lnSpc>
              <a:spcBef>
                <a:spcPts val="100"/>
              </a:spcBef>
            </a:pPr>
            <a:r>
              <a:rPr lang="el-GR" sz="1550" spc="-5" dirty="0">
                <a:solidFill>
                  <a:srgbClr val="263063"/>
                </a:solidFill>
                <a:latin typeface="Arial"/>
                <a:ea typeface="+mj-ea"/>
                <a:cs typeface="Arial"/>
              </a:rPr>
              <a:t>Κοινοποιημένοι φορείς</a:t>
            </a:r>
          </a:p>
        </p:txBody>
      </p:sp>
      <p:sp>
        <p:nvSpPr>
          <p:cNvPr id="63" name="object 17"/>
          <p:cNvSpPr txBox="1"/>
          <p:nvPr/>
        </p:nvSpPr>
        <p:spPr>
          <a:xfrm>
            <a:off x="622300" y="4205947"/>
            <a:ext cx="2235835" cy="489878"/>
          </a:xfrm>
          <a:prstGeom prst="rect">
            <a:avLst/>
          </a:prstGeom>
        </p:spPr>
        <p:txBody>
          <a:bodyPr vert="horz" wrap="square" lIns="0" tIns="12700" rIns="0" bIns="0" rtlCol="0">
            <a:spAutoFit/>
          </a:bodyPr>
          <a:lstStyle/>
          <a:p>
            <a:pPr marL="12700" algn="ctr">
              <a:spcBef>
                <a:spcPts val="100"/>
              </a:spcBef>
            </a:pPr>
            <a:r>
              <a:rPr lang="el-GR" sz="1550" spc="-5" dirty="0">
                <a:solidFill>
                  <a:srgbClr val="263063"/>
                </a:solidFill>
                <a:latin typeface="Arial"/>
                <a:ea typeface="+mj-ea"/>
                <a:cs typeface="Arial"/>
              </a:rPr>
              <a:t>Επιτήρηση μετά την αγορά</a:t>
            </a:r>
          </a:p>
        </p:txBody>
      </p:sp>
      <p:sp>
        <p:nvSpPr>
          <p:cNvPr id="64" name="object 17"/>
          <p:cNvSpPr txBox="1"/>
          <p:nvPr/>
        </p:nvSpPr>
        <p:spPr>
          <a:xfrm>
            <a:off x="698500" y="5076825"/>
            <a:ext cx="2235835" cy="489878"/>
          </a:xfrm>
          <a:prstGeom prst="rect">
            <a:avLst/>
          </a:prstGeom>
        </p:spPr>
        <p:txBody>
          <a:bodyPr vert="horz" wrap="square" lIns="0" tIns="12700" rIns="0" bIns="0" rtlCol="0">
            <a:spAutoFit/>
          </a:bodyPr>
          <a:lstStyle/>
          <a:p>
            <a:pPr marL="12700" algn="ctr">
              <a:spcBef>
                <a:spcPts val="100"/>
              </a:spcBef>
            </a:pPr>
            <a:r>
              <a:rPr lang="el-GR" sz="1550" spc="-5" dirty="0">
                <a:solidFill>
                  <a:srgbClr val="263063"/>
                </a:solidFill>
                <a:latin typeface="Arial"/>
                <a:ea typeface="+mj-ea"/>
                <a:cs typeface="Arial"/>
              </a:rPr>
              <a:t>Διαφάνεια και ιχνηλασιμότητα</a:t>
            </a:r>
          </a:p>
        </p:txBody>
      </p:sp>
      <p:sp>
        <p:nvSpPr>
          <p:cNvPr id="65" name="object 17"/>
          <p:cNvSpPr txBox="1"/>
          <p:nvPr/>
        </p:nvSpPr>
        <p:spPr>
          <a:xfrm>
            <a:off x="622300" y="5882347"/>
            <a:ext cx="2235835" cy="489878"/>
          </a:xfrm>
          <a:prstGeom prst="rect">
            <a:avLst/>
          </a:prstGeom>
        </p:spPr>
        <p:txBody>
          <a:bodyPr vert="horz" wrap="square" lIns="0" tIns="12700" rIns="0" bIns="0" rtlCol="0">
            <a:spAutoFit/>
          </a:bodyPr>
          <a:lstStyle/>
          <a:p>
            <a:pPr marL="12700" algn="ctr">
              <a:spcBef>
                <a:spcPts val="100"/>
              </a:spcBef>
            </a:pPr>
            <a:r>
              <a:rPr lang="el-GR" sz="1550" spc="-5" dirty="0">
                <a:solidFill>
                  <a:srgbClr val="263063"/>
                </a:solidFill>
                <a:latin typeface="Arial"/>
                <a:ea typeface="+mj-ea"/>
                <a:cs typeface="Arial"/>
              </a:rPr>
              <a:t>Διακυβέρνηση και εποπτεία</a:t>
            </a:r>
          </a:p>
        </p:txBody>
      </p:sp>
      <p:grpSp>
        <p:nvGrpSpPr>
          <p:cNvPr id="66" name="object 2"/>
          <p:cNvGrpSpPr/>
          <p:nvPr/>
        </p:nvGrpSpPr>
        <p:grpSpPr>
          <a:xfrm>
            <a:off x="3517900" y="2486025"/>
            <a:ext cx="5248275" cy="685800"/>
            <a:chOff x="3562222" y="846556"/>
            <a:chExt cx="5248275" cy="977265"/>
          </a:xfrm>
        </p:grpSpPr>
        <p:sp>
          <p:nvSpPr>
            <p:cNvPr id="67" name="object 3"/>
            <p:cNvSpPr/>
            <p:nvPr/>
          </p:nvSpPr>
          <p:spPr>
            <a:xfrm>
              <a:off x="3567620" y="851954"/>
              <a:ext cx="5237480" cy="966469"/>
            </a:xfrm>
            <a:custGeom>
              <a:avLst/>
              <a:gdLst/>
              <a:ahLst/>
              <a:cxnLst/>
              <a:rect l="l" t="t" r="r" b="b"/>
              <a:pathLst>
                <a:path w="5237480" h="966469">
                  <a:moveTo>
                    <a:pt x="5075986" y="0"/>
                  </a:moveTo>
                  <a:lnTo>
                    <a:pt x="0" y="0"/>
                  </a:lnTo>
                  <a:lnTo>
                    <a:pt x="0" y="966330"/>
                  </a:lnTo>
                  <a:lnTo>
                    <a:pt x="5075986" y="966330"/>
                  </a:lnTo>
                  <a:lnTo>
                    <a:pt x="5118802" y="960577"/>
                  </a:lnTo>
                  <a:lnTo>
                    <a:pt x="5157277" y="944343"/>
                  </a:lnTo>
                  <a:lnTo>
                    <a:pt x="5189874" y="919162"/>
                  </a:lnTo>
                  <a:lnTo>
                    <a:pt x="5215058" y="886568"/>
                  </a:lnTo>
                  <a:lnTo>
                    <a:pt x="5231294" y="848096"/>
                  </a:lnTo>
                  <a:lnTo>
                    <a:pt x="5237048" y="805281"/>
                  </a:lnTo>
                  <a:lnTo>
                    <a:pt x="5237048" y="161061"/>
                  </a:lnTo>
                  <a:lnTo>
                    <a:pt x="5231294" y="118245"/>
                  </a:lnTo>
                  <a:lnTo>
                    <a:pt x="5215058" y="79771"/>
                  </a:lnTo>
                  <a:lnTo>
                    <a:pt x="5189874" y="47174"/>
                  </a:lnTo>
                  <a:lnTo>
                    <a:pt x="5157277" y="21989"/>
                  </a:lnTo>
                  <a:lnTo>
                    <a:pt x="5118802" y="5753"/>
                  </a:lnTo>
                  <a:lnTo>
                    <a:pt x="5075986" y="0"/>
                  </a:lnTo>
                  <a:close/>
                </a:path>
              </a:pathLst>
            </a:custGeom>
            <a:solidFill>
              <a:srgbClr val="8CD5DA">
                <a:alpha val="90194"/>
              </a:srgbClr>
            </a:solidFill>
          </p:spPr>
          <p:txBody>
            <a:bodyPr wrap="square" lIns="0" tIns="0" rIns="0" bIns="0" rtlCol="0"/>
            <a:lstStyle/>
            <a:p>
              <a:endParaRPr/>
            </a:p>
          </p:txBody>
        </p:sp>
        <p:sp>
          <p:nvSpPr>
            <p:cNvPr id="68" name="object 4"/>
            <p:cNvSpPr/>
            <p:nvPr/>
          </p:nvSpPr>
          <p:spPr>
            <a:xfrm>
              <a:off x="3567620" y="851954"/>
              <a:ext cx="5237480" cy="966469"/>
            </a:xfrm>
            <a:custGeom>
              <a:avLst/>
              <a:gdLst/>
              <a:ahLst/>
              <a:cxnLst/>
              <a:rect l="l" t="t" r="r" b="b"/>
              <a:pathLst>
                <a:path w="5237480" h="966469">
                  <a:moveTo>
                    <a:pt x="5237048" y="161061"/>
                  </a:moveTo>
                  <a:lnTo>
                    <a:pt x="5237048" y="805281"/>
                  </a:lnTo>
                  <a:lnTo>
                    <a:pt x="5231294" y="848096"/>
                  </a:lnTo>
                  <a:lnTo>
                    <a:pt x="5215058" y="886568"/>
                  </a:lnTo>
                  <a:lnTo>
                    <a:pt x="5189874" y="919162"/>
                  </a:lnTo>
                  <a:lnTo>
                    <a:pt x="5157277" y="944343"/>
                  </a:lnTo>
                  <a:lnTo>
                    <a:pt x="5118802" y="960577"/>
                  </a:lnTo>
                  <a:lnTo>
                    <a:pt x="5075986" y="966330"/>
                  </a:lnTo>
                  <a:lnTo>
                    <a:pt x="0" y="966330"/>
                  </a:lnTo>
                  <a:lnTo>
                    <a:pt x="0" y="0"/>
                  </a:lnTo>
                  <a:lnTo>
                    <a:pt x="5075986" y="0"/>
                  </a:lnTo>
                  <a:lnTo>
                    <a:pt x="5118802" y="5753"/>
                  </a:lnTo>
                  <a:lnTo>
                    <a:pt x="5157277" y="21989"/>
                  </a:lnTo>
                  <a:lnTo>
                    <a:pt x="5189874" y="47174"/>
                  </a:lnTo>
                  <a:lnTo>
                    <a:pt x="5215058" y="79771"/>
                  </a:lnTo>
                  <a:lnTo>
                    <a:pt x="5231294" y="118245"/>
                  </a:lnTo>
                  <a:lnTo>
                    <a:pt x="5237048" y="161061"/>
                  </a:lnTo>
                  <a:close/>
                </a:path>
              </a:pathLst>
            </a:custGeom>
            <a:ln w="10795">
              <a:solidFill>
                <a:srgbClr val="FFCDCC"/>
              </a:solidFill>
            </a:ln>
          </p:spPr>
          <p:txBody>
            <a:bodyPr wrap="square" lIns="0" tIns="0" rIns="0" bIns="0" rtlCol="0"/>
            <a:lstStyle/>
            <a:p>
              <a:endParaRPr/>
            </a:p>
          </p:txBody>
        </p:sp>
      </p:grpSp>
      <p:grpSp>
        <p:nvGrpSpPr>
          <p:cNvPr id="69" name="object 2"/>
          <p:cNvGrpSpPr/>
          <p:nvPr/>
        </p:nvGrpSpPr>
        <p:grpSpPr>
          <a:xfrm>
            <a:off x="3517900" y="3324225"/>
            <a:ext cx="5248275" cy="685800"/>
            <a:chOff x="3562222" y="846556"/>
            <a:chExt cx="5248275" cy="977265"/>
          </a:xfrm>
        </p:grpSpPr>
        <p:sp>
          <p:nvSpPr>
            <p:cNvPr id="70" name="object 3"/>
            <p:cNvSpPr/>
            <p:nvPr/>
          </p:nvSpPr>
          <p:spPr>
            <a:xfrm>
              <a:off x="3567620" y="851954"/>
              <a:ext cx="5237480" cy="966469"/>
            </a:xfrm>
            <a:custGeom>
              <a:avLst/>
              <a:gdLst/>
              <a:ahLst/>
              <a:cxnLst/>
              <a:rect l="l" t="t" r="r" b="b"/>
              <a:pathLst>
                <a:path w="5237480" h="966469">
                  <a:moveTo>
                    <a:pt x="5075986" y="0"/>
                  </a:moveTo>
                  <a:lnTo>
                    <a:pt x="0" y="0"/>
                  </a:lnTo>
                  <a:lnTo>
                    <a:pt x="0" y="966330"/>
                  </a:lnTo>
                  <a:lnTo>
                    <a:pt x="5075986" y="966330"/>
                  </a:lnTo>
                  <a:lnTo>
                    <a:pt x="5118802" y="960577"/>
                  </a:lnTo>
                  <a:lnTo>
                    <a:pt x="5157277" y="944343"/>
                  </a:lnTo>
                  <a:lnTo>
                    <a:pt x="5189874" y="919162"/>
                  </a:lnTo>
                  <a:lnTo>
                    <a:pt x="5215058" y="886568"/>
                  </a:lnTo>
                  <a:lnTo>
                    <a:pt x="5231294" y="848096"/>
                  </a:lnTo>
                  <a:lnTo>
                    <a:pt x="5237048" y="805281"/>
                  </a:lnTo>
                  <a:lnTo>
                    <a:pt x="5237048" y="161061"/>
                  </a:lnTo>
                  <a:lnTo>
                    <a:pt x="5231294" y="118245"/>
                  </a:lnTo>
                  <a:lnTo>
                    <a:pt x="5215058" y="79771"/>
                  </a:lnTo>
                  <a:lnTo>
                    <a:pt x="5189874" y="47174"/>
                  </a:lnTo>
                  <a:lnTo>
                    <a:pt x="5157277" y="21989"/>
                  </a:lnTo>
                  <a:lnTo>
                    <a:pt x="5118802" y="5753"/>
                  </a:lnTo>
                  <a:lnTo>
                    <a:pt x="5075986" y="0"/>
                  </a:lnTo>
                  <a:close/>
                </a:path>
              </a:pathLst>
            </a:custGeom>
            <a:solidFill>
              <a:srgbClr val="8CD5DA">
                <a:alpha val="90194"/>
              </a:srgbClr>
            </a:solidFill>
          </p:spPr>
          <p:txBody>
            <a:bodyPr wrap="square" lIns="0" tIns="0" rIns="0" bIns="0" rtlCol="0"/>
            <a:lstStyle/>
            <a:p>
              <a:endParaRPr/>
            </a:p>
          </p:txBody>
        </p:sp>
        <p:sp>
          <p:nvSpPr>
            <p:cNvPr id="71" name="object 4"/>
            <p:cNvSpPr/>
            <p:nvPr/>
          </p:nvSpPr>
          <p:spPr>
            <a:xfrm>
              <a:off x="3567620" y="851954"/>
              <a:ext cx="5237480" cy="966469"/>
            </a:xfrm>
            <a:custGeom>
              <a:avLst/>
              <a:gdLst/>
              <a:ahLst/>
              <a:cxnLst/>
              <a:rect l="l" t="t" r="r" b="b"/>
              <a:pathLst>
                <a:path w="5237480" h="966469">
                  <a:moveTo>
                    <a:pt x="5237048" y="161061"/>
                  </a:moveTo>
                  <a:lnTo>
                    <a:pt x="5237048" y="805281"/>
                  </a:lnTo>
                  <a:lnTo>
                    <a:pt x="5231294" y="848096"/>
                  </a:lnTo>
                  <a:lnTo>
                    <a:pt x="5215058" y="886568"/>
                  </a:lnTo>
                  <a:lnTo>
                    <a:pt x="5189874" y="919162"/>
                  </a:lnTo>
                  <a:lnTo>
                    <a:pt x="5157277" y="944343"/>
                  </a:lnTo>
                  <a:lnTo>
                    <a:pt x="5118802" y="960577"/>
                  </a:lnTo>
                  <a:lnTo>
                    <a:pt x="5075986" y="966330"/>
                  </a:lnTo>
                  <a:lnTo>
                    <a:pt x="0" y="966330"/>
                  </a:lnTo>
                  <a:lnTo>
                    <a:pt x="0" y="0"/>
                  </a:lnTo>
                  <a:lnTo>
                    <a:pt x="5075986" y="0"/>
                  </a:lnTo>
                  <a:lnTo>
                    <a:pt x="5118802" y="5753"/>
                  </a:lnTo>
                  <a:lnTo>
                    <a:pt x="5157277" y="21989"/>
                  </a:lnTo>
                  <a:lnTo>
                    <a:pt x="5189874" y="47174"/>
                  </a:lnTo>
                  <a:lnTo>
                    <a:pt x="5215058" y="79771"/>
                  </a:lnTo>
                  <a:lnTo>
                    <a:pt x="5231294" y="118245"/>
                  </a:lnTo>
                  <a:lnTo>
                    <a:pt x="5237048" y="161061"/>
                  </a:lnTo>
                  <a:close/>
                </a:path>
              </a:pathLst>
            </a:custGeom>
            <a:ln w="10795">
              <a:solidFill>
                <a:srgbClr val="FFCDCC"/>
              </a:solidFill>
            </a:ln>
          </p:spPr>
          <p:txBody>
            <a:bodyPr wrap="square" lIns="0" tIns="0" rIns="0" bIns="0" rtlCol="0"/>
            <a:lstStyle/>
            <a:p>
              <a:endParaRPr/>
            </a:p>
          </p:txBody>
        </p:sp>
      </p:grpSp>
      <p:grpSp>
        <p:nvGrpSpPr>
          <p:cNvPr id="73" name="object 2"/>
          <p:cNvGrpSpPr/>
          <p:nvPr/>
        </p:nvGrpSpPr>
        <p:grpSpPr>
          <a:xfrm>
            <a:off x="3517900" y="4162425"/>
            <a:ext cx="5248275" cy="685800"/>
            <a:chOff x="3562222" y="846556"/>
            <a:chExt cx="5248275" cy="977265"/>
          </a:xfrm>
        </p:grpSpPr>
        <p:sp>
          <p:nvSpPr>
            <p:cNvPr id="74" name="object 3"/>
            <p:cNvSpPr/>
            <p:nvPr/>
          </p:nvSpPr>
          <p:spPr>
            <a:xfrm>
              <a:off x="3567620" y="851954"/>
              <a:ext cx="5237480" cy="966469"/>
            </a:xfrm>
            <a:custGeom>
              <a:avLst/>
              <a:gdLst/>
              <a:ahLst/>
              <a:cxnLst/>
              <a:rect l="l" t="t" r="r" b="b"/>
              <a:pathLst>
                <a:path w="5237480" h="966469">
                  <a:moveTo>
                    <a:pt x="5075986" y="0"/>
                  </a:moveTo>
                  <a:lnTo>
                    <a:pt x="0" y="0"/>
                  </a:lnTo>
                  <a:lnTo>
                    <a:pt x="0" y="966330"/>
                  </a:lnTo>
                  <a:lnTo>
                    <a:pt x="5075986" y="966330"/>
                  </a:lnTo>
                  <a:lnTo>
                    <a:pt x="5118802" y="960577"/>
                  </a:lnTo>
                  <a:lnTo>
                    <a:pt x="5157277" y="944343"/>
                  </a:lnTo>
                  <a:lnTo>
                    <a:pt x="5189874" y="919162"/>
                  </a:lnTo>
                  <a:lnTo>
                    <a:pt x="5215058" y="886568"/>
                  </a:lnTo>
                  <a:lnTo>
                    <a:pt x="5231294" y="848096"/>
                  </a:lnTo>
                  <a:lnTo>
                    <a:pt x="5237048" y="805281"/>
                  </a:lnTo>
                  <a:lnTo>
                    <a:pt x="5237048" y="161061"/>
                  </a:lnTo>
                  <a:lnTo>
                    <a:pt x="5231294" y="118245"/>
                  </a:lnTo>
                  <a:lnTo>
                    <a:pt x="5215058" y="79771"/>
                  </a:lnTo>
                  <a:lnTo>
                    <a:pt x="5189874" y="47174"/>
                  </a:lnTo>
                  <a:lnTo>
                    <a:pt x="5157277" y="21989"/>
                  </a:lnTo>
                  <a:lnTo>
                    <a:pt x="5118802" y="5753"/>
                  </a:lnTo>
                  <a:lnTo>
                    <a:pt x="5075986" y="0"/>
                  </a:lnTo>
                  <a:close/>
                </a:path>
              </a:pathLst>
            </a:custGeom>
            <a:solidFill>
              <a:srgbClr val="8CD5DA">
                <a:alpha val="90194"/>
              </a:srgbClr>
            </a:solidFill>
          </p:spPr>
          <p:txBody>
            <a:bodyPr wrap="square" lIns="0" tIns="0" rIns="0" bIns="0" rtlCol="0"/>
            <a:lstStyle/>
            <a:p>
              <a:endParaRPr/>
            </a:p>
          </p:txBody>
        </p:sp>
        <p:sp>
          <p:nvSpPr>
            <p:cNvPr id="75" name="object 4"/>
            <p:cNvSpPr/>
            <p:nvPr/>
          </p:nvSpPr>
          <p:spPr>
            <a:xfrm>
              <a:off x="3567620" y="851954"/>
              <a:ext cx="5237480" cy="966469"/>
            </a:xfrm>
            <a:custGeom>
              <a:avLst/>
              <a:gdLst/>
              <a:ahLst/>
              <a:cxnLst/>
              <a:rect l="l" t="t" r="r" b="b"/>
              <a:pathLst>
                <a:path w="5237480" h="966469">
                  <a:moveTo>
                    <a:pt x="5237048" y="161061"/>
                  </a:moveTo>
                  <a:lnTo>
                    <a:pt x="5237048" y="805281"/>
                  </a:lnTo>
                  <a:lnTo>
                    <a:pt x="5231294" y="848096"/>
                  </a:lnTo>
                  <a:lnTo>
                    <a:pt x="5215058" y="886568"/>
                  </a:lnTo>
                  <a:lnTo>
                    <a:pt x="5189874" y="919162"/>
                  </a:lnTo>
                  <a:lnTo>
                    <a:pt x="5157277" y="944343"/>
                  </a:lnTo>
                  <a:lnTo>
                    <a:pt x="5118802" y="960577"/>
                  </a:lnTo>
                  <a:lnTo>
                    <a:pt x="5075986" y="966330"/>
                  </a:lnTo>
                  <a:lnTo>
                    <a:pt x="0" y="966330"/>
                  </a:lnTo>
                  <a:lnTo>
                    <a:pt x="0" y="0"/>
                  </a:lnTo>
                  <a:lnTo>
                    <a:pt x="5075986" y="0"/>
                  </a:lnTo>
                  <a:lnTo>
                    <a:pt x="5118802" y="5753"/>
                  </a:lnTo>
                  <a:lnTo>
                    <a:pt x="5157277" y="21989"/>
                  </a:lnTo>
                  <a:lnTo>
                    <a:pt x="5189874" y="47174"/>
                  </a:lnTo>
                  <a:lnTo>
                    <a:pt x="5215058" y="79771"/>
                  </a:lnTo>
                  <a:lnTo>
                    <a:pt x="5231294" y="118245"/>
                  </a:lnTo>
                  <a:lnTo>
                    <a:pt x="5237048" y="161061"/>
                  </a:lnTo>
                  <a:close/>
                </a:path>
              </a:pathLst>
            </a:custGeom>
            <a:ln w="10795">
              <a:solidFill>
                <a:srgbClr val="FFCDCC"/>
              </a:solidFill>
            </a:ln>
          </p:spPr>
          <p:txBody>
            <a:bodyPr wrap="square" lIns="0" tIns="0" rIns="0" bIns="0" rtlCol="0"/>
            <a:lstStyle/>
            <a:p>
              <a:endParaRPr/>
            </a:p>
          </p:txBody>
        </p:sp>
      </p:grpSp>
      <p:sp>
        <p:nvSpPr>
          <p:cNvPr id="76" name="object 3"/>
          <p:cNvSpPr/>
          <p:nvPr/>
        </p:nvSpPr>
        <p:spPr>
          <a:xfrm>
            <a:off x="3517900" y="5008201"/>
            <a:ext cx="5237480" cy="678224"/>
          </a:xfrm>
          <a:custGeom>
            <a:avLst/>
            <a:gdLst/>
            <a:ahLst/>
            <a:cxnLst/>
            <a:rect l="l" t="t" r="r" b="b"/>
            <a:pathLst>
              <a:path w="5237480" h="966469">
                <a:moveTo>
                  <a:pt x="5075986" y="0"/>
                </a:moveTo>
                <a:lnTo>
                  <a:pt x="0" y="0"/>
                </a:lnTo>
                <a:lnTo>
                  <a:pt x="0" y="966330"/>
                </a:lnTo>
                <a:lnTo>
                  <a:pt x="5075986" y="966330"/>
                </a:lnTo>
                <a:lnTo>
                  <a:pt x="5118802" y="960577"/>
                </a:lnTo>
                <a:lnTo>
                  <a:pt x="5157277" y="944343"/>
                </a:lnTo>
                <a:lnTo>
                  <a:pt x="5189874" y="919162"/>
                </a:lnTo>
                <a:lnTo>
                  <a:pt x="5215058" y="886568"/>
                </a:lnTo>
                <a:lnTo>
                  <a:pt x="5231294" y="848096"/>
                </a:lnTo>
                <a:lnTo>
                  <a:pt x="5237048" y="805281"/>
                </a:lnTo>
                <a:lnTo>
                  <a:pt x="5237048" y="161061"/>
                </a:lnTo>
                <a:lnTo>
                  <a:pt x="5231294" y="118245"/>
                </a:lnTo>
                <a:lnTo>
                  <a:pt x="5215058" y="79771"/>
                </a:lnTo>
                <a:lnTo>
                  <a:pt x="5189874" y="47174"/>
                </a:lnTo>
                <a:lnTo>
                  <a:pt x="5157277" y="21989"/>
                </a:lnTo>
                <a:lnTo>
                  <a:pt x="5118802" y="5753"/>
                </a:lnTo>
                <a:lnTo>
                  <a:pt x="5075986" y="0"/>
                </a:lnTo>
                <a:close/>
              </a:path>
            </a:pathLst>
          </a:custGeom>
          <a:solidFill>
            <a:srgbClr val="8CD5DA">
              <a:alpha val="90194"/>
            </a:srgbClr>
          </a:solidFill>
        </p:spPr>
        <p:txBody>
          <a:bodyPr wrap="square" lIns="0" tIns="0" rIns="0" bIns="0" rtlCol="0"/>
          <a:lstStyle/>
          <a:p>
            <a:endParaRPr/>
          </a:p>
        </p:txBody>
      </p:sp>
      <p:sp>
        <p:nvSpPr>
          <p:cNvPr id="77" name="object 3"/>
          <p:cNvSpPr/>
          <p:nvPr/>
        </p:nvSpPr>
        <p:spPr>
          <a:xfrm>
            <a:off x="3517900" y="5770201"/>
            <a:ext cx="5237480" cy="678224"/>
          </a:xfrm>
          <a:custGeom>
            <a:avLst/>
            <a:gdLst/>
            <a:ahLst/>
            <a:cxnLst/>
            <a:rect l="l" t="t" r="r" b="b"/>
            <a:pathLst>
              <a:path w="5237480" h="966469">
                <a:moveTo>
                  <a:pt x="5075986" y="0"/>
                </a:moveTo>
                <a:lnTo>
                  <a:pt x="0" y="0"/>
                </a:lnTo>
                <a:lnTo>
                  <a:pt x="0" y="966330"/>
                </a:lnTo>
                <a:lnTo>
                  <a:pt x="5075986" y="966330"/>
                </a:lnTo>
                <a:lnTo>
                  <a:pt x="5118802" y="960577"/>
                </a:lnTo>
                <a:lnTo>
                  <a:pt x="5157277" y="944343"/>
                </a:lnTo>
                <a:lnTo>
                  <a:pt x="5189874" y="919162"/>
                </a:lnTo>
                <a:lnTo>
                  <a:pt x="5215058" y="886568"/>
                </a:lnTo>
                <a:lnTo>
                  <a:pt x="5231294" y="848096"/>
                </a:lnTo>
                <a:lnTo>
                  <a:pt x="5237048" y="805281"/>
                </a:lnTo>
                <a:lnTo>
                  <a:pt x="5237048" y="161061"/>
                </a:lnTo>
                <a:lnTo>
                  <a:pt x="5231294" y="118245"/>
                </a:lnTo>
                <a:lnTo>
                  <a:pt x="5215058" y="79771"/>
                </a:lnTo>
                <a:lnTo>
                  <a:pt x="5189874" y="47174"/>
                </a:lnTo>
                <a:lnTo>
                  <a:pt x="5157277" y="21989"/>
                </a:lnTo>
                <a:lnTo>
                  <a:pt x="5118802" y="5753"/>
                </a:lnTo>
                <a:lnTo>
                  <a:pt x="5075986" y="0"/>
                </a:lnTo>
                <a:close/>
              </a:path>
            </a:pathLst>
          </a:custGeom>
          <a:solidFill>
            <a:srgbClr val="8CD5DA">
              <a:alpha val="90194"/>
            </a:srgbClr>
          </a:solidFill>
        </p:spPr>
        <p:txBody>
          <a:bodyPr wrap="square" lIns="0" tIns="0" rIns="0" bIns="0" rtlCol="0"/>
          <a:lstStyle/>
          <a:p>
            <a:endParaRPr/>
          </a:p>
        </p:txBody>
      </p:sp>
      <p:sp>
        <p:nvSpPr>
          <p:cNvPr id="78" name="77 - TextBox"/>
          <p:cNvSpPr txBox="1"/>
          <p:nvPr/>
        </p:nvSpPr>
        <p:spPr>
          <a:xfrm>
            <a:off x="3822700" y="1647825"/>
            <a:ext cx="4572000" cy="505267"/>
          </a:xfrm>
          <a:prstGeom prst="rect">
            <a:avLst/>
          </a:prstGeom>
          <a:noFill/>
        </p:spPr>
        <p:txBody>
          <a:bodyPr wrap="square" rtlCol="0">
            <a:spAutoFit/>
          </a:bodyPr>
          <a:lstStyle/>
          <a:p>
            <a:pPr marL="12700">
              <a:spcBef>
                <a:spcPts val="100"/>
              </a:spcBef>
              <a:buFont typeface="Arial" pitchFamily="34" charset="0"/>
              <a:buChar char="•"/>
            </a:pPr>
            <a:r>
              <a:rPr lang="el-GR" sz="1300" dirty="0">
                <a:latin typeface="Arial" pitchFamily="34" charset="0"/>
                <a:cs typeface="Arial" pitchFamily="34" charset="0"/>
              </a:rPr>
              <a:t> </a:t>
            </a:r>
            <a:r>
              <a:rPr lang="el-GR" sz="1300" spc="-5" dirty="0">
                <a:solidFill>
                  <a:srgbClr val="263063"/>
                </a:solidFill>
                <a:latin typeface="Arial"/>
                <a:ea typeface="+mj-ea"/>
                <a:cs typeface="Arial"/>
              </a:rPr>
              <a:t>Αυξημένα κριτήρια </a:t>
            </a:r>
          </a:p>
          <a:p>
            <a:pPr marL="12700">
              <a:spcBef>
                <a:spcPts val="100"/>
              </a:spcBef>
              <a:buFont typeface="Arial" pitchFamily="34" charset="0"/>
              <a:buChar char="•"/>
            </a:pPr>
            <a:r>
              <a:rPr lang="el-GR" sz="1300" spc="-5" dirty="0">
                <a:solidFill>
                  <a:srgbClr val="263063"/>
                </a:solidFill>
                <a:latin typeface="Arial"/>
                <a:ea typeface="+mj-ea"/>
                <a:cs typeface="Arial"/>
              </a:rPr>
              <a:t> Αιφνιδιαστικοί έλεγχοι</a:t>
            </a:r>
          </a:p>
        </p:txBody>
      </p:sp>
      <p:sp>
        <p:nvSpPr>
          <p:cNvPr id="79" name="78 - TextBox"/>
          <p:cNvSpPr txBox="1"/>
          <p:nvPr/>
        </p:nvSpPr>
        <p:spPr>
          <a:xfrm>
            <a:off x="3746500" y="2572405"/>
            <a:ext cx="5105400" cy="523220"/>
          </a:xfrm>
          <a:prstGeom prst="rect">
            <a:avLst/>
          </a:prstGeom>
          <a:noFill/>
        </p:spPr>
        <p:txBody>
          <a:bodyPr wrap="square" rtlCol="0">
            <a:spAutoFit/>
          </a:bodyPr>
          <a:lstStyle/>
          <a:p>
            <a:pPr marL="12700">
              <a:spcBef>
                <a:spcPts val="100"/>
              </a:spcBef>
              <a:buFont typeface="Arial" pitchFamily="34" charset="0"/>
              <a:buChar char="•"/>
            </a:pPr>
            <a:r>
              <a:rPr lang="el-GR" sz="1300" spc="-5" dirty="0">
                <a:solidFill>
                  <a:srgbClr val="263063"/>
                </a:solidFill>
                <a:latin typeface="Arial"/>
                <a:ea typeface="+mj-ea"/>
                <a:cs typeface="Arial"/>
              </a:rPr>
              <a:t> Περισσότερα δεδομένα για συσκευές υψηλού κινδύνου</a:t>
            </a:r>
          </a:p>
          <a:p>
            <a:pPr marL="12700">
              <a:spcBef>
                <a:spcPts val="100"/>
              </a:spcBef>
              <a:buFont typeface="Arial" pitchFamily="34" charset="0"/>
              <a:buChar char="•"/>
            </a:pPr>
            <a:r>
              <a:rPr lang="el-GR" sz="1300" spc="-5" dirty="0">
                <a:solidFill>
                  <a:srgbClr val="263063"/>
                </a:solidFill>
                <a:latin typeface="Arial"/>
                <a:ea typeface="+mj-ea"/>
                <a:cs typeface="Arial"/>
              </a:rPr>
              <a:t> Δημοσίευση δεδομένων ασφάλειας και απόδοσης </a:t>
            </a:r>
          </a:p>
        </p:txBody>
      </p:sp>
      <p:sp>
        <p:nvSpPr>
          <p:cNvPr id="81" name="80 - TextBox"/>
          <p:cNvSpPr txBox="1"/>
          <p:nvPr/>
        </p:nvSpPr>
        <p:spPr>
          <a:xfrm>
            <a:off x="3746500" y="4203382"/>
            <a:ext cx="4953000" cy="505267"/>
          </a:xfrm>
          <a:prstGeom prst="rect">
            <a:avLst/>
          </a:prstGeom>
          <a:noFill/>
        </p:spPr>
        <p:txBody>
          <a:bodyPr wrap="square" rtlCol="0">
            <a:spAutoFit/>
          </a:bodyPr>
          <a:lstStyle/>
          <a:p>
            <a:pPr marL="12700">
              <a:spcBef>
                <a:spcPts val="100"/>
              </a:spcBef>
              <a:buFont typeface="Arial" pitchFamily="34" charset="0"/>
              <a:buChar char="•"/>
            </a:pPr>
            <a:r>
              <a:rPr lang="el-GR" sz="1300" spc="-5" dirty="0">
                <a:solidFill>
                  <a:srgbClr val="263063"/>
                </a:solidFill>
                <a:latin typeface="Arial"/>
                <a:ea typeface="+mj-ea"/>
                <a:cs typeface="Arial"/>
              </a:rPr>
              <a:t> Κεντρική βάση δεδομένων και συντονισμός </a:t>
            </a:r>
          </a:p>
          <a:p>
            <a:pPr marL="12700">
              <a:spcBef>
                <a:spcPts val="100"/>
              </a:spcBef>
              <a:buFont typeface="Arial" pitchFamily="34" charset="0"/>
              <a:buChar char="•"/>
            </a:pPr>
            <a:r>
              <a:rPr lang="el-GR" sz="1300" spc="-5" dirty="0">
                <a:solidFill>
                  <a:srgbClr val="263063"/>
                </a:solidFill>
                <a:latin typeface="Arial"/>
                <a:ea typeface="+mj-ea"/>
                <a:cs typeface="Arial"/>
              </a:rPr>
              <a:t> Αναφορά τάσεων</a:t>
            </a:r>
          </a:p>
        </p:txBody>
      </p:sp>
      <p:sp>
        <p:nvSpPr>
          <p:cNvPr id="82" name="81 - TextBox"/>
          <p:cNvSpPr txBox="1"/>
          <p:nvPr/>
        </p:nvSpPr>
        <p:spPr>
          <a:xfrm>
            <a:off x="3746500" y="5076825"/>
            <a:ext cx="4572000" cy="505267"/>
          </a:xfrm>
          <a:prstGeom prst="rect">
            <a:avLst/>
          </a:prstGeom>
          <a:noFill/>
        </p:spPr>
        <p:txBody>
          <a:bodyPr wrap="square" rtlCol="0">
            <a:spAutoFit/>
          </a:bodyPr>
          <a:lstStyle/>
          <a:p>
            <a:pPr marL="12700">
              <a:spcBef>
                <a:spcPts val="100"/>
              </a:spcBef>
              <a:buFont typeface="Arial" pitchFamily="34" charset="0"/>
              <a:buChar char="•"/>
            </a:pPr>
            <a:r>
              <a:rPr lang="el-GR" sz="1300" dirty="0">
                <a:latin typeface="Arial" pitchFamily="34" charset="0"/>
                <a:cs typeface="Arial" pitchFamily="34" charset="0"/>
              </a:rPr>
              <a:t> </a:t>
            </a:r>
            <a:r>
              <a:rPr lang="el-GR" sz="1300" spc="-5" dirty="0">
                <a:solidFill>
                  <a:srgbClr val="263063"/>
                </a:solidFill>
                <a:latin typeface="Arial"/>
                <a:ea typeface="+mj-ea"/>
                <a:cs typeface="Arial"/>
              </a:rPr>
              <a:t>Κεντρική καταχώρηση των συσκευών</a:t>
            </a:r>
          </a:p>
          <a:p>
            <a:pPr marL="12700">
              <a:spcBef>
                <a:spcPts val="100"/>
              </a:spcBef>
              <a:buFont typeface="Arial" pitchFamily="34" charset="0"/>
              <a:buChar char="•"/>
            </a:pPr>
            <a:r>
              <a:rPr lang="el-GR" sz="1300" spc="-5" dirty="0">
                <a:solidFill>
                  <a:srgbClr val="263063"/>
                </a:solidFill>
                <a:latin typeface="Arial"/>
                <a:ea typeface="+mj-ea"/>
                <a:cs typeface="Arial"/>
              </a:rPr>
              <a:t> Μοναδική αναγνώριση συσκευής (UDI)</a:t>
            </a:r>
          </a:p>
        </p:txBody>
      </p:sp>
      <p:sp>
        <p:nvSpPr>
          <p:cNvPr id="83" name="82 - TextBox"/>
          <p:cNvSpPr txBox="1"/>
          <p:nvPr/>
        </p:nvSpPr>
        <p:spPr>
          <a:xfrm>
            <a:off x="3746500" y="5838825"/>
            <a:ext cx="4572000" cy="536044"/>
          </a:xfrm>
          <a:prstGeom prst="rect">
            <a:avLst/>
          </a:prstGeom>
          <a:noFill/>
        </p:spPr>
        <p:txBody>
          <a:bodyPr wrap="square" rtlCol="0">
            <a:spAutoFit/>
          </a:bodyPr>
          <a:lstStyle/>
          <a:p>
            <a:pPr marL="12700">
              <a:spcBef>
                <a:spcPts val="100"/>
              </a:spcBef>
              <a:buFont typeface="Arial" pitchFamily="34" charset="0"/>
              <a:buChar char="•"/>
            </a:pPr>
            <a:r>
              <a:rPr lang="el-GR" sz="1400" dirty="0">
                <a:latin typeface="Arial" pitchFamily="34" charset="0"/>
                <a:cs typeface="Arial" pitchFamily="34" charset="0"/>
              </a:rPr>
              <a:t> </a:t>
            </a:r>
            <a:r>
              <a:rPr lang="el-GR" sz="1300" spc="-5" dirty="0">
                <a:solidFill>
                  <a:srgbClr val="263063"/>
                </a:solidFill>
                <a:latin typeface="Arial"/>
                <a:ea typeface="+mj-ea"/>
                <a:cs typeface="Arial"/>
              </a:rPr>
              <a:t>Κεντρική Επιτροπή</a:t>
            </a:r>
          </a:p>
          <a:p>
            <a:pPr marL="12700">
              <a:spcBef>
                <a:spcPts val="100"/>
              </a:spcBef>
              <a:buFont typeface="Arial" pitchFamily="34" charset="0"/>
              <a:buChar char="•"/>
            </a:pPr>
            <a:r>
              <a:rPr lang="el-GR" sz="1300" spc="-5" dirty="0">
                <a:solidFill>
                  <a:srgbClr val="263063"/>
                </a:solidFill>
                <a:latin typeface="Arial"/>
                <a:ea typeface="+mj-ea"/>
                <a:cs typeface="Arial"/>
              </a:rPr>
              <a:t> Πίνακας εμπειρογνωμόνων</a:t>
            </a:r>
          </a:p>
        </p:txBody>
      </p:sp>
      <p:sp>
        <p:nvSpPr>
          <p:cNvPr id="85" name="84 - TextBox"/>
          <p:cNvSpPr txBox="1"/>
          <p:nvPr/>
        </p:nvSpPr>
        <p:spPr>
          <a:xfrm>
            <a:off x="3746500" y="3410605"/>
            <a:ext cx="4953000" cy="523220"/>
          </a:xfrm>
          <a:prstGeom prst="rect">
            <a:avLst/>
          </a:prstGeom>
          <a:noFill/>
        </p:spPr>
        <p:txBody>
          <a:bodyPr wrap="square" rtlCol="0">
            <a:spAutoFit/>
          </a:bodyPr>
          <a:lstStyle/>
          <a:p>
            <a:pPr marL="12700">
              <a:spcBef>
                <a:spcPts val="100"/>
              </a:spcBef>
              <a:buFont typeface="Arial" pitchFamily="34" charset="0"/>
              <a:buChar char="•"/>
            </a:pPr>
            <a:r>
              <a:rPr lang="el-GR" sz="1400" dirty="0"/>
              <a:t> </a:t>
            </a:r>
            <a:r>
              <a:rPr lang="el-GR" sz="1300" spc="-5" dirty="0">
                <a:solidFill>
                  <a:srgbClr val="263063"/>
                </a:solidFill>
                <a:latin typeface="Arial"/>
                <a:ea typeface="+mj-ea"/>
                <a:cs typeface="Arial"/>
              </a:rPr>
              <a:t>Εξέταση για συσκευές υψηλού κινδύνου </a:t>
            </a:r>
          </a:p>
          <a:p>
            <a:pPr marL="12700">
              <a:spcBef>
                <a:spcPts val="100"/>
              </a:spcBef>
              <a:buFont typeface="Arial" pitchFamily="34" charset="0"/>
              <a:buChar char="•"/>
            </a:pPr>
            <a:r>
              <a:rPr lang="el-GR" sz="1300" spc="-5" dirty="0">
                <a:solidFill>
                  <a:srgbClr val="263063"/>
                </a:solidFill>
                <a:latin typeface="Arial"/>
                <a:ea typeface="+mj-ea"/>
                <a:cs typeface="Arial"/>
              </a:rPr>
              <a:t> Κοινές προδιαγραφές</a:t>
            </a:r>
          </a:p>
        </p:txBody>
      </p:sp>
      <p:sp>
        <p:nvSpPr>
          <p:cNvPr id="6" name="TextBox 5">
            <a:extLst>
              <a:ext uri="{FF2B5EF4-FFF2-40B4-BE49-F238E27FC236}">
                <a16:creationId xmlns:a16="http://schemas.microsoft.com/office/drawing/2014/main" id="{B33DFC7B-DCB7-CACE-D1F6-18CB3768E842}"/>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
        <p:nvSpPr>
          <p:cNvPr id="9" name="object 32">
            <a:extLst>
              <a:ext uri="{FF2B5EF4-FFF2-40B4-BE49-F238E27FC236}">
                <a16:creationId xmlns:a16="http://schemas.microsoft.com/office/drawing/2014/main" id="{17078D73-5B18-67EC-56C9-BDD3A9387DB6}"/>
              </a:ext>
            </a:extLst>
          </p:cNvPr>
          <p:cNvSpPr txBox="1"/>
          <p:nvPr/>
        </p:nvSpPr>
        <p:spPr>
          <a:xfrm>
            <a:off x="7517524" y="6886809"/>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
        <p:nvSpPr>
          <p:cNvPr id="12" name="object 32">
            <a:extLst>
              <a:ext uri="{FF2B5EF4-FFF2-40B4-BE49-F238E27FC236}">
                <a16:creationId xmlns:a16="http://schemas.microsoft.com/office/drawing/2014/main" id="{689570FE-F3B8-F737-F052-C2CFD416A513}"/>
              </a:ext>
            </a:extLst>
          </p:cNvPr>
          <p:cNvSpPr txBox="1"/>
          <p:nvPr/>
        </p:nvSpPr>
        <p:spPr>
          <a:xfrm>
            <a:off x="8308734" y="6905626"/>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EUDAMED</a:t>
            </a:r>
            <a:endParaRPr sz="1050" dirty="0">
              <a:latin typeface="Arial"/>
              <a:cs typeface="Arial"/>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p:nvPr/>
        </p:nvSpPr>
        <p:spPr>
          <a:xfrm>
            <a:off x="7708900" y="6669146"/>
            <a:ext cx="156692" cy="156705"/>
          </a:xfrm>
          <a:prstGeom prst="rect">
            <a:avLst/>
          </a:prstGeom>
          <a:blipFill>
            <a:blip r:embed="rId2" cstate="print"/>
            <a:stretch>
              <a:fillRect/>
            </a:stretch>
          </a:blipFill>
        </p:spPr>
        <p:txBody>
          <a:bodyPr wrap="square" lIns="0" tIns="0" rIns="0" bIns="0" rtlCol="0"/>
          <a:lstStyle/>
          <a:p>
            <a:endParaRP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24</a:t>
            </a:fld>
            <a:endParaRPr spc="55" dirty="0"/>
          </a:p>
        </p:txBody>
      </p:sp>
      <p:sp>
        <p:nvSpPr>
          <p:cNvPr id="26" name="object 26"/>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27" name="object 27"/>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28" name="object 2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29" name="object 29"/>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30" name="object 30"/>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a:latin typeface="Arial"/>
              <a:cs typeface="Arial"/>
            </a:endParaRPr>
          </a:p>
        </p:txBody>
      </p:sp>
      <p:sp>
        <p:nvSpPr>
          <p:cNvPr id="32" name="object 32"/>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17"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20" name="19 - TextBox"/>
          <p:cNvSpPr txBox="1"/>
          <p:nvPr/>
        </p:nvSpPr>
        <p:spPr>
          <a:xfrm>
            <a:off x="3517900" y="609958"/>
            <a:ext cx="4191000" cy="361637"/>
          </a:xfrm>
          <a:prstGeom prst="rect">
            <a:avLst/>
          </a:prstGeom>
          <a:noFill/>
        </p:spPr>
        <p:txBody>
          <a:bodyPr wrap="square" rtlCol="0">
            <a:spAutoFit/>
          </a:bodyPr>
          <a:lstStyle/>
          <a:p>
            <a:r>
              <a:rPr lang="en-US" sz="1750" b="1" spc="-5" dirty="0">
                <a:solidFill>
                  <a:srgbClr val="263063"/>
                </a:solidFill>
                <a:latin typeface="Arial"/>
                <a:ea typeface="+mj-ea"/>
                <a:cs typeface="Arial"/>
              </a:rPr>
              <a:t>M</a:t>
            </a:r>
            <a:r>
              <a:rPr lang="el-GR" sz="1750" b="1" spc="-5" dirty="0" err="1">
                <a:solidFill>
                  <a:srgbClr val="263063"/>
                </a:solidFill>
                <a:latin typeface="Arial"/>
                <a:ea typeface="+mj-ea"/>
                <a:cs typeface="Arial"/>
              </a:rPr>
              <a:t>εταβατική</a:t>
            </a:r>
            <a:r>
              <a:rPr lang="el-GR" sz="1750" b="1" spc="-5" dirty="0">
                <a:solidFill>
                  <a:srgbClr val="263063"/>
                </a:solidFill>
                <a:latin typeface="Arial"/>
                <a:ea typeface="+mj-ea"/>
                <a:cs typeface="Arial"/>
              </a:rPr>
              <a:t> περίοδος (Α</a:t>
            </a:r>
            <a:r>
              <a:rPr lang="en-US" sz="1750" b="1" spc="-5" dirty="0" err="1">
                <a:solidFill>
                  <a:srgbClr val="263063"/>
                </a:solidFill>
                <a:latin typeface="Arial"/>
                <a:ea typeface="+mj-ea"/>
                <a:cs typeface="Arial"/>
              </a:rPr>
              <a:t>rticle</a:t>
            </a:r>
            <a:r>
              <a:rPr lang="en-US" sz="1750" b="1" spc="-5" dirty="0">
                <a:solidFill>
                  <a:srgbClr val="263063"/>
                </a:solidFill>
                <a:latin typeface="Arial"/>
                <a:ea typeface="+mj-ea"/>
                <a:cs typeface="Arial"/>
              </a:rPr>
              <a:t> 120)</a:t>
            </a:r>
            <a:endParaRPr lang="el-GR" sz="1750" spc="-5" dirty="0">
              <a:solidFill>
                <a:srgbClr val="263063"/>
              </a:solidFill>
              <a:latin typeface="Arial"/>
              <a:ea typeface="+mj-ea"/>
              <a:cs typeface="Arial"/>
            </a:endParaRPr>
          </a:p>
        </p:txBody>
      </p:sp>
      <p:sp>
        <p:nvSpPr>
          <p:cNvPr id="23" name="22 - TextBox"/>
          <p:cNvSpPr txBox="1"/>
          <p:nvPr/>
        </p:nvSpPr>
        <p:spPr>
          <a:xfrm>
            <a:off x="1765300" y="1571625"/>
            <a:ext cx="6172200" cy="355354"/>
          </a:xfrm>
          <a:prstGeom prst="rect">
            <a:avLst/>
          </a:prstGeom>
          <a:noFill/>
        </p:spPr>
        <p:txBody>
          <a:bodyPr wrap="square" rtlCol="0">
            <a:spAutoFit/>
          </a:bodyPr>
          <a:lstStyle/>
          <a:p>
            <a:pPr>
              <a:lnSpc>
                <a:spcPct val="150000"/>
              </a:lnSpc>
            </a:pPr>
            <a:endParaRPr lang="el-GR" sz="1300" spc="-5" dirty="0">
              <a:solidFill>
                <a:srgbClr val="263063"/>
              </a:solidFill>
              <a:latin typeface="Arial"/>
              <a:ea typeface="+mj-ea"/>
              <a:cs typeface="Arial"/>
            </a:endParaRPr>
          </a:p>
        </p:txBody>
      </p:sp>
      <p:sp>
        <p:nvSpPr>
          <p:cNvPr id="71" name="object 4"/>
          <p:cNvSpPr/>
          <p:nvPr/>
        </p:nvSpPr>
        <p:spPr>
          <a:xfrm>
            <a:off x="3523298" y="3328013"/>
            <a:ext cx="5237480" cy="678224"/>
          </a:xfrm>
          <a:custGeom>
            <a:avLst/>
            <a:gdLst/>
            <a:ahLst/>
            <a:cxnLst/>
            <a:rect l="l" t="t" r="r" b="b"/>
            <a:pathLst>
              <a:path w="5237480" h="966469">
                <a:moveTo>
                  <a:pt x="5237048" y="161061"/>
                </a:moveTo>
                <a:lnTo>
                  <a:pt x="5237048" y="805281"/>
                </a:lnTo>
                <a:lnTo>
                  <a:pt x="5231294" y="848096"/>
                </a:lnTo>
                <a:lnTo>
                  <a:pt x="5215058" y="886568"/>
                </a:lnTo>
                <a:lnTo>
                  <a:pt x="5189874" y="919162"/>
                </a:lnTo>
                <a:lnTo>
                  <a:pt x="5157277" y="944343"/>
                </a:lnTo>
                <a:lnTo>
                  <a:pt x="5118802" y="960577"/>
                </a:lnTo>
                <a:lnTo>
                  <a:pt x="5075986" y="966330"/>
                </a:lnTo>
                <a:lnTo>
                  <a:pt x="0" y="966330"/>
                </a:lnTo>
                <a:lnTo>
                  <a:pt x="0" y="0"/>
                </a:lnTo>
                <a:lnTo>
                  <a:pt x="5075986" y="0"/>
                </a:lnTo>
                <a:lnTo>
                  <a:pt x="5118802" y="5753"/>
                </a:lnTo>
                <a:lnTo>
                  <a:pt x="5157277" y="21989"/>
                </a:lnTo>
                <a:lnTo>
                  <a:pt x="5189874" y="47174"/>
                </a:lnTo>
                <a:lnTo>
                  <a:pt x="5215058" y="79771"/>
                </a:lnTo>
                <a:lnTo>
                  <a:pt x="5231294" y="118245"/>
                </a:lnTo>
                <a:lnTo>
                  <a:pt x="5237048" y="161061"/>
                </a:lnTo>
                <a:close/>
              </a:path>
            </a:pathLst>
          </a:custGeom>
          <a:ln w="10795">
            <a:solidFill>
              <a:srgbClr val="FFCDCC"/>
            </a:solidFill>
          </a:ln>
        </p:spPr>
        <p:txBody>
          <a:bodyPr wrap="square" lIns="0" tIns="0" rIns="0" bIns="0" rtlCol="0"/>
          <a:lstStyle/>
          <a:p>
            <a:endParaRPr/>
          </a:p>
        </p:txBody>
      </p:sp>
      <p:sp>
        <p:nvSpPr>
          <p:cNvPr id="7" name="object 32">
            <a:extLst>
              <a:ext uri="{FF2B5EF4-FFF2-40B4-BE49-F238E27FC236}">
                <a16:creationId xmlns:a16="http://schemas.microsoft.com/office/drawing/2014/main" id="{5A489F71-9993-7300-417F-6FD28D794D53}"/>
              </a:ext>
            </a:extLst>
          </p:cNvPr>
          <p:cNvSpPr txBox="1"/>
          <p:nvPr/>
        </p:nvSpPr>
        <p:spPr>
          <a:xfrm>
            <a:off x="7477061" y="6909662"/>
            <a:ext cx="990600" cy="161583"/>
          </a:xfrm>
          <a:prstGeom prst="rect">
            <a:avLst/>
          </a:prstGeom>
        </p:spPr>
        <p:txBody>
          <a:bodyPr vert="horz" wrap="square" lIns="0" tIns="0" rIns="0" bIns="0" rtlCol="0">
            <a:spAutoFit/>
          </a:bodyPr>
          <a:lstStyle/>
          <a:p>
            <a:pPr marL="12700">
              <a:lnSpc>
                <a:spcPct val="100000"/>
              </a:lnSpc>
            </a:pPr>
            <a:r>
              <a:rPr lang="en-US" sz="1050" dirty="0">
                <a:solidFill>
                  <a:schemeClr val="bg1"/>
                </a:solidFill>
                <a:latin typeface="Arial"/>
                <a:cs typeface="Arial"/>
              </a:rPr>
              <a:t>Transition</a:t>
            </a:r>
            <a:endParaRPr sz="1050" dirty="0">
              <a:solidFill>
                <a:schemeClr val="bg1"/>
              </a:solidFill>
              <a:latin typeface="Arial"/>
              <a:cs typeface="Arial"/>
            </a:endParaRPr>
          </a:p>
        </p:txBody>
      </p:sp>
      <p:sp>
        <p:nvSpPr>
          <p:cNvPr id="11" name="object 32">
            <a:extLst>
              <a:ext uri="{FF2B5EF4-FFF2-40B4-BE49-F238E27FC236}">
                <a16:creationId xmlns:a16="http://schemas.microsoft.com/office/drawing/2014/main" id="{C403A3C0-60C0-18C7-DBA8-AEC9E4D3A772}"/>
              </a:ext>
            </a:extLst>
          </p:cNvPr>
          <p:cNvSpPr txBox="1"/>
          <p:nvPr/>
        </p:nvSpPr>
        <p:spPr>
          <a:xfrm>
            <a:off x="8260080" y="6945266"/>
            <a:ext cx="990600" cy="161583"/>
          </a:xfrm>
          <a:prstGeom prst="rect">
            <a:avLst/>
          </a:prstGeom>
        </p:spPr>
        <p:txBody>
          <a:bodyPr vert="horz" wrap="square" lIns="0" tIns="0" rIns="0" bIns="0" rtlCol="0">
            <a:spAutoFit/>
          </a:bodyPr>
          <a:lstStyle/>
          <a:p>
            <a:pPr marL="12700">
              <a:lnSpc>
                <a:spcPct val="100000"/>
              </a:lnSpc>
            </a:pPr>
            <a:r>
              <a:rPr lang="en-US" sz="1050" dirty="0">
                <a:solidFill>
                  <a:schemeClr val="bg1"/>
                </a:solidFill>
                <a:latin typeface="Arial"/>
                <a:cs typeface="Arial"/>
              </a:rPr>
              <a:t>EUDAMED</a:t>
            </a:r>
            <a:endParaRPr sz="1050" dirty="0">
              <a:solidFill>
                <a:schemeClr val="bg1"/>
              </a:solidFill>
              <a:latin typeface="Arial"/>
              <a:cs typeface="Arial"/>
            </a:endParaRPr>
          </a:p>
        </p:txBody>
      </p:sp>
      <p:pic>
        <p:nvPicPr>
          <p:cNvPr id="1026" name="Picture 2" descr="Medical Equipment Images – Browse 2,477,270 Stock Photos ...">
            <a:extLst>
              <a:ext uri="{FF2B5EF4-FFF2-40B4-BE49-F238E27FC236}">
                <a16:creationId xmlns:a16="http://schemas.microsoft.com/office/drawing/2014/main" id="{E35B7222-DF1F-B168-17F0-645FF1480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 y="0"/>
            <a:ext cx="10694670" cy="7398695"/>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5">
            <a:extLst>
              <a:ext uri="{FF2B5EF4-FFF2-40B4-BE49-F238E27FC236}">
                <a16:creationId xmlns:a16="http://schemas.microsoft.com/office/drawing/2014/main" id="{A7E0C15E-51FD-72D3-8DCB-EB532FDE9A90}"/>
              </a:ext>
            </a:extLst>
          </p:cNvPr>
          <p:cNvSpPr/>
          <p:nvPr/>
        </p:nvSpPr>
        <p:spPr>
          <a:xfrm>
            <a:off x="-38214" y="-162056"/>
            <a:ext cx="10731614" cy="7214834"/>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9999"/>
            </a:srgbClr>
          </a:solidFill>
        </p:spPr>
        <p:txBody>
          <a:bodyPr wrap="square" lIns="0" tIns="0" rIns="0" bIns="0" rtlCol="0"/>
          <a:lstStyle/>
          <a:p>
            <a:endParaRPr lang="el-GR"/>
          </a:p>
        </p:txBody>
      </p:sp>
      <p:sp>
        <p:nvSpPr>
          <p:cNvPr id="14" name="Title 13">
            <a:extLst>
              <a:ext uri="{FF2B5EF4-FFF2-40B4-BE49-F238E27FC236}">
                <a16:creationId xmlns:a16="http://schemas.microsoft.com/office/drawing/2014/main" id="{DCCF7F07-984A-D548-E328-91E3EEEAF9A7}"/>
              </a:ext>
            </a:extLst>
          </p:cNvPr>
          <p:cNvSpPr>
            <a:spLocks noGrp="1"/>
          </p:cNvSpPr>
          <p:nvPr>
            <p:ph type="title"/>
          </p:nvPr>
        </p:nvSpPr>
        <p:spPr>
          <a:xfrm>
            <a:off x="9542248" y="0"/>
            <a:ext cx="1070364" cy="348102"/>
          </a:xfrm>
        </p:spPr>
        <p:txBody>
          <a:bodyPr/>
          <a:lstStyle/>
          <a:p>
            <a:pPr algn="just"/>
            <a:r>
              <a:rPr lang="en-US" dirty="0"/>
              <a:t>Transition</a:t>
            </a:r>
            <a:endParaRPr lang="el-GR" dirty="0"/>
          </a:p>
        </p:txBody>
      </p:sp>
      <p:sp>
        <p:nvSpPr>
          <p:cNvPr id="15" name="object 4">
            <a:extLst>
              <a:ext uri="{FF2B5EF4-FFF2-40B4-BE49-F238E27FC236}">
                <a16:creationId xmlns:a16="http://schemas.microsoft.com/office/drawing/2014/main" id="{DD680EC0-1ADC-09D6-1B71-D2886A8F1FAD}"/>
              </a:ext>
            </a:extLst>
          </p:cNvPr>
          <p:cNvSpPr/>
          <p:nvPr/>
        </p:nvSpPr>
        <p:spPr>
          <a:xfrm>
            <a:off x="10055" y="6909662"/>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sp>
        <p:nvSpPr>
          <p:cNvPr id="16" name="object 26">
            <a:extLst>
              <a:ext uri="{FF2B5EF4-FFF2-40B4-BE49-F238E27FC236}">
                <a16:creationId xmlns:a16="http://schemas.microsoft.com/office/drawing/2014/main" id="{0AD0A40C-2EA3-34E9-3D63-ED1A1AC7566A}"/>
              </a:ext>
            </a:extLst>
          </p:cNvPr>
          <p:cNvSpPr txBox="1"/>
          <p:nvPr/>
        </p:nvSpPr>
        <p:spPr>
          <a:xfrm>
            <a:off x="723279" y="6932340"/>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dirty="0">
              <a:latin typeface="Arial"/>
              <a:cs typeface="Arial"/>
            </a:endParaRPr>
          </a:p>
        </p:txBody>
      </p:sp>
      <p:sp>
        <p:nvSpPr>
          <p:cNvPr id="18" name="object 27">
            <a:extLst>
              <a:ext uri="{FF2B5EF4-FFF2-40B4-BE49-F238E27FC236}">
                <a16:creationId xmlns:a16="http://schemas.microsoft.com/office/drawing/2014/main" id="{71575500-C274-7EB1-517F-F88EA7B9530F}"/>
              </a:ext>
            </a:extLst>
          </p:cNvPr>
          <p:cNvSpPr txBox="1"/>
          <p:nvPr/>
        </p:nvSpPr>
        <p:spPr>
          <a:xfrm>
            <a:off x="1774108" y="6965148"/>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dirty="0">
              <a:latin typeface="Arial"/>
              <a:cs typeface="Arial"/>
            </a:endParaRPr>
          </a:p>
        </p:txBody>
      </p:sp>
      <p:sp>
        <p:nvSpPr>
          <p:cNvPr id="21" name="object 28">
            <a:extLst>
              <a:ext uri="{FF2B5EF4-FFF2-40B4-BE49-F238E27FC236}">
                <a16:creationId xmlns:a16="http://schemas.microsoft.com/office/drawing/2014/main" id="{DD8D739F-B637-AC53-D26F-664606E75A69}"/>
              </a:ext>
            </a:extLst>
          </p:cNvPr>
          <p:cNvSpPr txBox="1">
            <a:spLocks/>
          </p:cNvSpPr>
          <p:nvPr/>
        </p:nvSpPr>
        <p:spPr>
          <a:xfrm>
            <a:off x="2751373" y="6974256"/>
            <a:ext cx="812800" cy="175259"/>
          </a:xfrm>
          <a:prstGeom prst="rect">
            <a:avLst/>
          </a:prstGeom>
        </p:spPr>
        <p:txBody>
          <a:bodyPr vert="horz" wrap="square" lIns="0" tIns="0" rIns="0" bIns="0" rtlCol="0">
            <a:spAutoFit/>
          </a:bodyPr>
          <a:lstStyle>
            <a:defPPr>
              <a:defRPr lang="el-GR"/>
            </a:defPPr>
            <a:lvl1pPr marL="0" algn="l" defTabSz="914400" rtl="0" eaLnBrk="1" latinLnBrk="0" hangingPunct="1">
              <a:defRPr sz="105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pc="-5" dirty="0"/>
              <a:t>Classification</a:t>
            </a:r>
          </a:p>
        </p:txBody>
      </p:sp>
      <p:sp>
        <p:nvSpPr>
          <p:cNvPr id="22" name="object 29">
            <a:extLst>
              <a:ext uri="{FF2B5EF4-FFF2-40B4-BE49-F238E27FC236}">
                <a16:creationId xmlns:a16="http://schemas.microsoft.com/office/drawing/2014/main" id="{6B4C46F3-20D9-4EA7-F488-2DCD6F1C2F11}"/>
              </a:ext>
            </a:extLst>
          </p:cNvPr>
          <p:cNvSpPr txBox="1">
            <a:spLocks/>
          </p:cNvSpPr>
          <p:nvPr/>
        </p:nvSpPr>
        <p:spPr>
          <a:xfrm>
            <a:off x="3796472" y="6953229"/>
            <a:ext cx="738504" cy="335279"/>
          </a:xfrm>
          <a:prstGeom prst="rect">
            <a:avLst/>
          </a:prstGeom>
        </p:spPr>
        <p:txBody>
          <a:bodyPr vert="horz" wrap="square" lIns="0" tIns="0" rIns="0" bIns="0" rtlCol="0">
            <a:spAutoFit/>
          </a:bodyPr>
          <a:lstStyle>
            <a:defPPr>
              <a:defRPr lang="el-GR"/>
            </a:defPPr>
            <a:lvl1pPr marL="0" algn="l" defTabSz="914400" rtl="0" eaLnBrk="1" latinLnBrk="0" hangingPunct="1">
              <a:defRPr sz="105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
            <a:r>
              <a:rPr lang="en-US" spc="-5" dirty="0"/>
              <a:t>Conformity</a:t>
            </a:r>
          </a:p>
          <a:p>
            <a:pPr marL="12700">
              <a:spcBef>
                <a:spcPts val="5"/>
              </a:spcBef>
            </a:pPr>
            <a:r>
              <a:rPr lang="en-US" spc="-5" dirty="0"/>
              <a:t>assessment</a:t>
            </a:r>
          </a:p>
        </p:txBody>
      </p:sp>
      <p:sp>
        <p:nvSpPr>
          <p:cNvPr id="24" name="object 30">
            <a:extLst>
              <a:ext uri="{FF2B5EF4-FFF2-40B4-BE49-F238E27FC236}">
                <a16:creationId xmlns:a16="http://schemas.microsoft.com/office/drawing/2014/main" id="{DDC2DA50-AD9C-2A7F-97DC-B6624FC4CF5C}"/>
              </a:ext>
            </a:extLst>
          </p:cNvPr>
          <p:cNvSpPr txBox="1"/>
          <p:nvPr/>
        </p:nvSpPr>
        <p:spPr>
          <a:xfrm>
            <a:off x="4736409" y="6940692"/>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dirty="0">
              <a:latin typeface="Arial"/>
              <a:cs typeface="Arial"/>
            </a:endParaRPr>
          </a:p>
        </p:txBody>
      </p:sp>
      <p:sp>
        <p:nvSpPr>
          <p:cNvPr id="31" name="object 32">
            <a:extLst>
              <a:ext uri="{FF2B5EF4-FFF2-40B4-BE49-F238E27FC236}">
                <a16:creationId xmlns:a16="http://schemas.microsoft.com/office/drawing/2014/main" id="{70E59A62-BEBE-B8FA-969F-68106DEC934A}"/>
              </a:ext>
            </a:extLst>
          </p:cNvPr>
          <p:cNvSpPr txBox="1"/>
          <p:nvPr/>
        </p:nvSpPr>
        <p:spPr>
          <a:xfrm>
            <a:off x="5716498" y="6973730"/>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33" name="object 32">
            <a:extLst>
              <a:ext uri="{FF2B5EF4-FFF2-40B4-BE49-F238E27FC236}">
                <a16:creationId xmlns:a16="http://schemas.microsoft.com/office/drawing/2014/main" id="{3E75471A-E178-5B93-C785-D22B91172074}"/>
              </a:ext>
            </a:extLst>
          </p:cNvPr>
          <p:cNvSpPr txBox="1"/>
          <p:nvPr/>
        </p:nvSpPr>
        <p:spPr>
          <a:xfrm>
            <a:off x="6680188" y="6978826"/>
            <a:ext cx="923301"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34" name="object 32">
            <a:extLst>
              <a:ext uri="{FF2B5EF4-FFF2-40B4-BE49-F238E27FC236}">
                <a16:creationId xmlns:a16="http://schemas.microsoft.com/office/drawing/2014/main" id="{034CB529-88AF-79DF-7835-56051C5EC021}"/>
              </a:ext>
            </a:extLst>
          </p:cNvPr>
          <p:cNvSpPr txBox="1"/>
          <p:nvPr/>
        </p:nvSpPr>
        <p:spPr>
          <a:xfrm>
            <a:off x="7594228" y="6981908"/>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
        <p:nvSpPr>
          <p:cNvPr id="35" name="object 32">
            <a:extLst>
              <a:ext uri="{FF2B5EF4-FFF2-40B4-BE49-F238E27FC236}">
                <a16:creationId xmlns:a16="http://schemas.microsoft.com/office/drawing/2014/main" id="{40B0AE56-0A04-041E-B8F0-801D906B5FCE}"/>
              </a:ext>
            </a:extLst>
          </p:cNvPr>
          <p:cNvSpPr txBox="1"/>
          <p:nvPr/>
        </p:nvSpPr>
        <p:spPr>
          <a:xfrm>
            <a:off x="8263255" y="6987932"/>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EUDAMED</a:t>
            </a:r>
            <a:endParaRPr sz="1050" dirty="0">
              <a:latin typeface="Arial"/>
              <a:cs typeface="Arial"/>
            </a:endParaRPr>
          </a:p>
        </p:txBody>
      </p:sp>
      <p:sp>
        <p:nvSpPr>
          <p:cNvPr id="36" name="object 10">
            <a:extLst>
              <a:ext uri="{FF2B5EF4-FFF2-40B4-BE49-F238E27FC236}">
                <a16:creationId xmlns:a16="http://schemas.microsoft.com/office/drawing/2014/main" id="{5EBE1D8F-CD4F-2A57-8EA0-C2089C3EDBE2}"/>
              </a:ext>
            </a:extLst>
          </p:cNvPr>
          <p:cNvSpPr/>
          <p:nvPr/>
        </p:nvSpPr>
        <p:spPr>
          <a:xfrm>
            <a:off x="7833141" y="6678161"/>
            <a:ext cx="156692" cy="156705"/>
          </a:xfrm>
          <a:prstGeom prst="rect">
            <a:avLst/>
          </a:prstGeom>
          <a:blipFill>
            <a:blip r:embed="rId2" cstate="print"/>
            <a:stretch>
              <a:fillRect/>
            </a:stretch>
          </a:blipFill>
        </p:spPr>
        <p:txBody>
          <a:bodyPr wrap="square" lIns="0" tIns="0" rIns="0" bIns="0" rtlCol="0"/>
          <a:lstStyle/>
          <a:p>
            <a:endParaRPr/>
          </a:p>
        </p:txBody>
      </p:sp>
      <p:sp>
        <p:nvSpPr>
          <p:cNvPr id="37" name="object 25">
            <a:extLst>
              <a:ext uri="{FF2B5EF4-FFF2-40B4-BE49-F238E27FC236}">
                <a16:creationId xmlns:a16="http://schemas.microsoft.com/office/drawing/2014/main" id="{AB5A43E0-B7FA-C6F6-9F1B-6CEEFC1C3EBD}"/>
              </a:ext>
            </a:extLst>
          </p:cNvPr>
          <p:cNvSpPr txBox="1">
            <a:spLocks/>
          </p:cNvSpPr>
          <p:nvPr/>
        </p:nvSpPr>
        <p:spPr>
          <a:xfrm>
            <a:off x="5400690" y="6662673"/>
            <a:ext cx="255270" cy="195579"/>
          </a:xfrm>
          <a:prstGeom prst="rect">
            <a:avLst/>
          </a:prstGeom>
        </p:spPr>
        <p:txBody>
          <a:bodyPr vert="horz" wrap="square" lIns="0" tIns="0" rIns="0" bIns="0" rtlCol="0">
            <a:spAutoFit/>
          </a:bodyPr>
          <a:lstStyle>
            <a:defPPr>
              <a:defRPr lang="el-GR"/>
            </a:defPPr>
            <a:lvl1pPr marL="0" algn="l" defTabSz="914400" rtl="0" eaLnBrk="1" latinLnBrk="0" hangingPunct="1">
              <a:defRPr sz="1200" b="0" i="0" kern="1200">
                <a:solidFill>
                  <a:srgbClr val="26306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35"/>
              </a:lnSpc>
            </a:pPr>
            <a:fld id="{81D60167-4931-47E6-BA6A-407CBD079E47}" type="slidenum">
              <a:rPr lang="el-GR" spc="55" smtClean="0"/>
              <a:pPr marL="38100">
                <a:lnSpc>
                  <a:spcPts val="1435"/>
                </a:lnSpc>
              </a:pPr>
              <a:t>24</a:t>
            </a:fld>
            <a:endParaRPr lang="el-GR" spc="55" dirty="0"/>
          </a:p>
        </p:txBody>
      </p:sp>
      <p:sp>
        <p:nvSpPr>
          <p:cNvPr id="38" name="TextBox 37">
            <a:extLst>
              <a:ext uri="{FF2B5EF4-FFF2-40B4-BE49-F238E27FC236}">
                <a16:creationId xmlns:a16="http://schemas.microsoft.com/office/drawing/2014/main" id="{84EDC777-6613-2C02-087E-8EA6849A0338}"/>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
        <p:nvSpPr>
          <p:cNvPr id="72" name="19 - TextBox">
            <a:extLst>
              <a:ext uri="{FF2B5EF4-FFF2-40B4-BE49-F238E27FC236}">
                <a16:creationId xmlns:a16="http://schemas.microsoft.com/office/drawing/2014/main" id="{D8B6AF4F-0365-967C-C0EC-8C6A597DF726}"/>
              </a:ext>
            </a:extLst>
          </p:cNvPr>
          <p:cNvSpPr txBox="1"/>
          <p:nvPr/>
        </p:nvSpPr>
        <p:spPr>
          <a:xfrm>
            <a:off x="2934334" y="743199"/>
            <a:ext cx="4190999" cy="361637"/>
          </a:xfrm>
          <a:prstGeom prst="rect">
            <a:avLst/>
          </a:prstGeom>
          <a:noFill/>
        </p:spPr>
        <p:txBody>
          <a:bodyPr wrap="square" rtlCol="0">
            <a:spAutoFit/>
          </a:bodyPr>
          <a:lstStyle/>
          <a:p>
            <a:pPr algn="ctr"/>
            <a:r>
              <a:rPr lang="en-US" sz="1750" b="1" spc="-5" dirty="0">
                <a:solidFill>
                  <a:srgbClr val="263063"/>
                </a:solidFill>
                <a:latin typeface="Arial"/>
                <a:ea typeface="+mj-ea"/>
                <a:cs typeface="Arial"/>
              </a:rPr>
              <a:t>M</a:t>
            </a:r>
            <a:r>
              <a:rPr lang="el-GR" sz="1750" b="1" spc="-5" dirty="0" err="1">
                <a:solidFill>
                  <a:srgbClr val="263063"/>
                </a:solidFill>
                <a:latin typeface="Arial"/>
                <a:ea typeface="+mj-ea"/>
                <a:cs typeface="Arial"/>
              </a:rPr>
              <a:t>εταβατική</a:t>
            </a:r>
            <a:r>
              <a:rPr lang="el-GR" sz="1750" b="1" spc="-5" dirty="0">
                <a:solidFill>
                  <a:srgbClr val="263063"/>
                </a:solidFill>
                <a:latin typeface="Arial"/>
                <a:ea typeface="+mj-ea"/>
                <a:cs typeface="Arial"/>
              </a:rPr>
              <a:t> περίοδος (</a:t>
            </a:r>
            <a:r>
              <a:rPr lang="el-GR" sz="1750" b="1" spc="-5" dirty="0" err="1">
                <a:solidFill>
                  <a:srgbClr val="263063"/>
                </a:solidFill>
                <a:latin typeface="Arial"/>
                <a:ea typeface="+mj-ea"/>
                <a:cs typeface="Arial"/>
              </a:rPr>
              <a:t>Αρθρο</a:t>
            </a:r>
            <a:r>
              <a:rPr lang="el-GR" sz="1750" b="1" spc="-5" dirty="0">
                <a:solidFill>
                  <a:srgbClr val="263063"/>
                </a:solidFill>
                <a:latin typeface="Arial"/>
                <a:ea typeface="+mj-ea"/>
                <a:cs typeface="Arial"/>
              </a:rPr>
              <a:t> 120 )</a:t>
            </a:r>
            <a:endParaRPr lang="el-GR" sz="1750" spc="-5" dirty="0">
              <a:solidFill>
                <a:srgbClr val="263063"/>
              </a:solidFill>
              <a:latin typeface="Arial"/>
              <a:ea typeface="+mj-ea"/>
              <a:cs typeface="Arial"/>
            </a:endParaRPr>
          </a:p>
        </p:txBody>
      </p:sp>
      <p:sp>
        <p:nvSpPr>
          <p:cNvPr id="86" name="TextBox 85">
            <a:extLst>
              <a:ext uri="{FF2B5EF4-FFF2-40B4-BE49-F238E27FC236}">
                <a16:creationId xmlns:a16="http://schemas.microsoft.com/office/drawing/2014/main" id="{79A2824E-3CBE-1494-CBEF-D8F995BEB5A3}"/>
              </a:ext>
            </a:extLst>
          </p:cNvPr>
          <p:cNvSpPr txBox="1"/>
          <p:nvPr/>
        </p:nvSpPr>
        <p:spPr>
          <a:xfrm>
            <a:off x="927100" y="1571625"/>
            <a:ext cx="8382000" cy="2031325"/>
          </a:xfrm>
          <a:prstGeom prst="rect">
            <a:avLst/>
          </a:prstGeom>
          <a:noFill/>
        </p:spPr>
        <p:txBody>
          <a:bodyPr wrap="square" rtlCol="0">
            <a:spAutoFit/>
          </a:bodyPr>
          <a:lstStyle/>
          <a:p>
            <a:pPr algn="just"/>
            <a:r>
              <a:rPr kumimoji="0" lang="el-GR" altLang="el-GR" sz="1800" b="0" i="0" u="none" strike="noStrike" cap="none" normalizeH="0" baseline="0" dirty="0">
                <a:ln>
                  <a:noFill/>
                </a:ln>
                <a:solidFill>
                  <a:srgbClr val="1F1F1F"/>
                </a:solidFill>
                <a:effectLst/>
                <a:latin typeface="inherit"/>
              </a:rPr>
              <a:t>Στις 6 Ιανουαρίου</a:t>
            </a:r>
            <a:r>
              <a:rPr kumimoji="0" lang="en-US" altLang="el-GR" sz="1800" b="0" i="0" u="none" strike="noStrike" cap="none" normalizeH="0" baseline="0" dirty="0">
                <a:ln>
                  <a:noFill/>
                </a:ln>
                <a:solidFill>
                  <a:srgbClr val="1F1F1F"/>
                </a:solidFill>
                <a:effectLst/>
                <a:latin typeface="inherit"/>
              </a:rPr>
              <a:t> </a:t>
            </a:r>
            <a:r>
              <a:rPr kumimoji="0" lang="el-GR" altLang="el-GR" sz="1800" b="0" i="0" u="none" strike="noStrike" cap="none" normalizeH="0" baseline="0" dirty="0">
                <a:ln>
                  <a:noFill/>
                </a:ln>
                <a:solidFill>
                  <a:srgbClr val="1F1F1F"/>
                </a:solidFill>
                <a:effectLst/>
                <a:latin typeface="inherit"/>
              </a:rPr>
              <a:t>2023, η Ευρωπαϊκή Επιτροπή δημοσίευσε ένα σχέδιο τροποποιητικής πράξης («Πρόταση») που επεκτείνει τις μεταβατικές διατάξεις βάσει του κανονισμού της ΕΕ για τα </a:t>
            </a:r>
            <a:r>
              <a:rPr kumimoji="0" lang="el-GR" altLang="el-GR" sz="1800" b="0" i="0" u="none" strike="noStrike" cap="none" normalizeH="0" baseline="0" dirty="0" err="1">
                <a:ln>
                  <a:noFill/>
                </a:ln>
                <a:solidFill>
                  <a:srgbClr val="1F1F1F"/>
                </a:solidFill>
                <a:effectLst/>
                <a:latin typeface="inherit"/>
              </a:rPr>
              <a:t>ιατροτεχνολογικά</a:t>
            </a:r>
            <a:r>
              <a:rPr kumimoji="0" lang="el-GR" altLang="el-GR" sz="1800" b="0" i="0" u="none" strike="noStrike" cap="none" normalizeH="0" baseline="0" dirty="0">
                <a:ln>
                  <a:noFill/>
                </a:ln>
                <a:solidFill>
                  <a:srgbClr val="1F1F1F"/>
                </a:solidFill>
                <a:effectLst/>
                <a:latin typeface="inherit"/>
              </a:rPr>
              <a:t> προϊόντα (MDR). Η πρόταση επεκτείνει την ισχύ των πιστοποιητικών που εκδίδονται σύμφωνα με τις προηγούμενες οδηγίες (με βάση ορισμένες προϋποθέσεις), δίνοντας στους κατασκευαστές περισσότερο χρόνο για να αποκτήσουν πιστοποιητικά συμβατά με το MDR. </a:t>
            </a:r>
            <a:endParaRPr kumimoji="0" lang="el-GR" altLang="el-GR" sz="1400" b="0" i="0" u="none" strike="noStrike" cap="none" normalizeH="0" baseline="0" dirty="0">
              <a:ln>
                <a:noFill/>
              </a:ln>
              <a:solidFill>
                <a:schemeClr val="tx1"/>
              </a:solidFill>
              <a:effectLst/>
              <a:latin typeface="Arial" panose="020B0604020202020204" pitchFamily="34" charset="0"/>
            </a:endParaRPr>
          </a:p>
          <a:p>
            <a:endParaRPr lang="el-GR" dirty="0"/>
          </a:p>
        </p:txBody>
      </p:sp>
      <p:sp>
        <p:nvSpPr>
          <p:cNvPr id="89" name="Rectangle 7">
            <a:extLst>
              <a:ext uri="{FF2B5EF4-FFF2-40B4-BE49-F238E27FC236}">
                <a16:creationId xmlns:a16="http://schemas.microsoft.com/office/drawing/2014/main" id="{3390271A-CBE5-1C50-89A0-4DA220D4AAA2}"/>
              </a:ext>
            </a:extLst>
          </p:cNvPr>
          <p:cNvSpPr>
            <a:spLocks noChangeArrowheads="1"/>
          </p:cNvSpPr>
          <p:nvPr/>
        </p:nvSpPr>
        <p:spPr bwMode="auto">
          <a:xfrm>
            <a:off x="0" y="104523"/>
            <a:ext cx="65" cy="24815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4283" rIns="0" bIns="-1428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95" name="TextBox 94">
            <a:extLst>
              <a:ext uri="{FF2B5EF4-FFF2-40B4-BE49-F238E27FC236}">
                <a16:creationId xmlns:a16="http://schemas.microsoft.com/office/drawing/2014/main" id="{70B6EF95-9696-C24A-DE02-C4F62D7A6C80}"/>
              </a:ext>
            </a:extLst>
          </p:cNvPr>
          <p:cNvSpPr txBox="1"/>
          <p:nvPr/>
        </p:nvSpPr>
        <p:spPr>
          <a:xfrm>
            <a:off x="997425" y="3493257"/>
            <a:ext cx="8241349" cy="203132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dirty="0">
                <a:ln>
                  <a:noFill/>
                </a:ln>
                <a:solidFill>
                  <a:srgbClr val="1F1F1F"/>
                </a:solidFill>
                <a:effectLst/>
                <a:latin typeface="inherit"/>
              </a:rPr>
              <a:t>Η πρόταση παρατείνει τη μεταβατική περίοδο από τις 26 Μαΐου 2024 σε:</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0" i="0" u="none" strike="noStrike" cap="none" normalizeH="0" baseline="0" dirty="0">
                <a:ln>
                  <a:noFill/>
                </a:ln>
                <a:solidFill>
                  <a:srgbClr val="1F1F1F"/>
                </a:solidFill>
                <a:effectLst/>
                <a:latin typeface="inherit"/>
              </a:rPr>
              <a:t>31 Δεκεμβρίου 2027 για συσκευές κατηγορίας III και </a:t>
            </a:r>
            <a:r>
              <a:rPr kumimoji="0" lang="el-GR" altLang="el-GR" sz="1800" b="0" i="0" u="none" strike="noStrike" cap="none" normalizeH="0" baseline="0" dirty="0" err="1">
                <a:ln>
                  <a:noFill/>
                </a:ln>
                <a:solidFill>
                  <a:srgbClr val="1F1F1F"/>
                </a:solidFill>
                <a:effectLst/>
                <a:latin typeface="inherit"/>
              </a:rPr>
              <a:t>εμφυτεύσιμες</a:t>
            </a:r>
            <a:r>
              <a:rPr kumimoji="0" lang="el-GR" altLang="el-GR" sz="1800" b="0" i="0" u="none" strike="noStrike" cap="none" normalizeH="0" baseline="0" dirty="0">
                <a:ln>
                  <a:noFill/>
                </a:ln>
                <a:solidFill>
                  <a:srgbClr val="1F1F1F"/>
                </a:solidFill>
                <a:effectLst/>
                <a:latin typeface="inherit"/>
              </a:rPr>
              <a:t> συσκευές κατηγορίας </a:t>
            </a:r>
            <a:r>
              <a:rPr kumimoji="0" lang="el-GR" altLang="el-GR" sz="1800" b="0" i="0" u="none" strike="noStrike" cap="none" normalizeH="0" baseline="0" dirty="0" err="1">
                <a:ln>
                  <a:noFill/>
                </a:ln>
                <a:solidFill>
                  <a:srgbClr val="1F1F1F"/>
                </a:solidFill>
                <a:effectLst/>
                <a:latin typeface="inherit"/>
              </a:rPr>
              <a:t>IIb</a:t>
            </a:r>
            <a:r>
              <a:rPr kumimoji="0" lang="el-GR" altLang="el-GR" sz="1800" b="0" i="0" u="none" strike="noStrike" cap="none" normalizeH="0" baseline="0" dirty="0">
                <a:ln>
                  <a:noFill/>
                </a:ln>
                <a:solidFill>
                  <a:srgbClr val="1F1F1F"/>
                </a:solidFill>
                <a:effectLst/>
                <a:latin typeface="inherit"/>
              </a:rPr>
              <a:t> (εκτός από ράμματα, συνδετήρες, οδοντικά σφραγίσματα, οδοντικά σιδεράκια, στεφάνες δοντιών, βίδες, σφήνες, πλάκες, σύρματα, καρφίτσες, συνδετήρες και συνδετήρες).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800" b="0" i="0" u="none" strike="noStrike" cap="none" normalizeH="0" baseline="0" dirty="0">
                <a:ln>
                  <a:noFill/>
                </a:ln>
                <a:solidFill>
                  <a:srgbClr val="1F1F1F"/>
                </a:solidFill>
                <a:effectLst/>
                <a:latin typeface="inherit"/>
              </a:rPr>
              <a:t>31 Δεκεμβρίου 2028 για άλλες συσκευές κατηγορίας </a:t>
            </a:r>
            <a:r>
              <a:rPr kumimoji="0" lang="el-GR" altLang="el-GR" sz="1800" b="0" i="0" u="none" strike="noStrike" cap="none" normalizeH="0" baseline="0" dirty="0" err="1">
                <a:ln>
                  <a:noFill/>
                </a:ln>
                <a:solidFill>
                  <a:srgbClr val="1F1F1F"/>
                </a:solidFill>
                <a:effectLst/>
                <a:latin typeface="inherit"/>
              </a:rPr>
              <a:t>IIb</a:t>
            </a:r>
            <a:r>
              <a:rPr kumimoji="0" lang="el-GR" altLang="el-GR" sz="1800" b="0" i="0" u="none" strike="noStrike" cap="none" normalizeH="0" baseline="0" dirty="0">
                <a:ln>
                  <a:noFill/>
                </a:ln>
                <a:solidFill>
                  <a:srgbClr val="1F1F1F"/>
                </a:solidFill>
                <a:effectLst/>
                <a:latin typeface="inherit"/>
              </a:rPr>
              <a:t>, συσκευές κατηγορίας </a:t>
            </a:r>
            <a:r>
              <a:rPr kumimoji="0" lang="el-GR" altLang="el-GR" sz="1800" b="0" i="0" u="none" strike="noStrike" cap="none" normalizeH="0" baseline="0" dirty="0" err="1">
                <a:ln>
                  <a:noFill/>
                </a:ln>
                <a:solidFill>
                  <a:srgbClr val="1F1F1F"/>
                </a:solidFill>
                <a:effectLst/>
                <a:latin typeface="inherit"/>
              </a:rPr>
              <a:t>IIa</a:t>
            </a:r>
            <a:r>
              <a:rPr kumimoji="0" lang="el-GR" altLang="el-GR" sz="1800" b="0" i="0" u="none" strike="noStrike" cap="none" normalizeH="0" baseline="0" dirty="0">
                <a:ln>
                  <a:noFill/>
                </a:ln>
                <a:solidFill>
                  <a:srgbClr val="1F1F1F"/>
                </a:solidFill>
                <a:effectLst/>
                <a:latin typeface="inherit"/>
              </a:rPr>
              <a:t> και για συσκευές κλάσης </a:t>
            </a:r>
            <a:r>
              <a:rPr kumimoji="0" lang="el-GR" altLang="el-GR" sz="1800" b="0" i="0" u="none" strike="noStrike" cap="none" normalizeH="0" baseline="0" dirty="0" err="1">
                <a:ln>
                  <a:noFill/>
                </a:ln>
                <a:solidFill>
                  <a:srgbClr val="1F1F1F"/>
                </a:solidFill>
                <a:effectLst/>
                <a:latin typeface="inherit"/>
              </a:rPr>
              <a:t>Is</a:t>
            </a:r>
            <a:r>
              <a:rPr kumimoji="0" lang="el-GR" altLang="el-GR" sz="1800" b="0" i="0" u="none" strike="noStrike" cap="none" normalizeH="0" baseline="0" dirty="0">
                <a:ln>
                  <a:noFill/>
                </a:ln>
                <a:solidFill>
                  <a:srgbClr val="1F1F1F"/>
                </a:solidFill>
                <a:effectLst/>
                <a:latin typeface="inherit"/>
              </a:rPr>
              <a:t> και </a:t>
            </a:r>
            <a:r>
              <a:rPr kumimoji="0" lang="el-GR" altLang="el-GR" sz="1800" b="0" i="0" u="none" strike="noStrike" cap="none" normalizeH="0" baseline="0" dirty="0" err="1">
                <a:ln>
                  <a:noFill/>
                </a:ln>
                <a:solidFill>
                  <a:srgbClr val="1F1F1F"/>
                </a:solidFill>
                <a:effectLst/>
                <a:latin typeface="inherit"/>
              </a:rPr>
              <a:t>Im</a:t>
            </a:r>
            <a:r>
              <a:rPr kumimoji="0" lang="el-GR" altLang="el-GR" sz="1800" b="0" i="0" u="none" strike="noStrike" cap="none" normalizeH="0" baseline="0" dirty="0">
                <a:ln>
                  <a:noFill/>
                </a:ln>
                <a:solidFill>
                  <a:srgbClr val="1F1F1F"/>
                </a:solidFill>
                <a:effectLst/>
                <a:latin typeface="inherit"/>
              </a:rPr>
              <a:t>.</a:t>
            </a:r>
            <a:r>
              <a:rPr kumimoji="0" lang="el-GR" altLang="el-GR" sz="500" b="0" i="0" u="none" strike="noStrike" cap="none" normalizeH="0" baseline="0" dirty="0">
                <a:ln>
                  <a:noFill/>
                </a:ln>
                <a:solidFill>
                  <a:schemeClr val="tx1"/>
                </a:solidFill>
                <a:effectLst/>
              </a:rPr>
              <a:t> </a:t>
            </a:r>
            <a:endParaRPr kumimoji="0" lang="el-GR" altLang="el-GR" sz="1400" b="0" i="0" u="none" strike="noStrike" cap="none" normalizeH="0" baseline="0" dirty="0">
              <a:ln>
                <a:noFill/>
              </a:ln>
              <a:solidFill>
                <a:schemeClr val="tx1"/>
              </a:solidFill>
              <a:effectLst/>
              <a:latin typeface="Arial" panose="020B0604020202020204" pitchFamily="34" charset="0"/>
            </a:endParaRPr>
          </a:p>
        </p:txBody>
      </p:sp>
      <p:sp>
        <p:nvSpPr>
          <p:cNvPr id="97" name="TextBox 96">
            <a:extLst>
              <a:ext uri="{FF2B5EF4-FFF2-40B4-BE49-F238E27FC236}">
                <a16:creationId xmlns:a16="http://schemas.microsoft.com/office/drawing/2014/main" id="{9E851278-8991-7B28-71C6-3EE8AA07BDE6}"/>
              </a:ext>
            </a:extLst>
          </p:cNvPr>
          <p:cNvSpPr txBox="1"/>
          <p:nvPr/>
        </p:nvSpPr>
        <p:spPr>
          <a:xfrm>
            <a:off x="978334" y="5551669"/>
            <a:ext cx="8563913" cy="646331"/>
          </a:xfrm>
          <a:prstGeom prst="rect">
            <a:avLst/>
          </a:prstGeom>
          <a:noFill/>
        </p:spPr>
        <p:txBody>
          <a:bodyPr wrap="square">
            <a:spAutoFit/>
          </a:bodyPr>
          <a:lstStyle/>
          <a:p>
            <a:r>
              <a:rPr lang="el-GR" b="0" i="0" dirty="0">
                <a:effectLst/>
                <a:latin typeface="-apple-system"/>
              </a:rPr>
              <a:t>Ο κατασκευαστής πρέπει να διαθέτει ένα Σύστημα Διαχείρισης Ποιότητας (ΣΔΠ), σύμφωνα με το άρθρο 10 παράγραφος 9 έως τις 26 Μαΐου 2024, </a:t>
            </a:r>
            <a:r>
              <a:rPr lang="el-CY" b="0" i="0" dirty="0">
                <a:effectLst/>
                <a:latin typeface="-apple-system"/>
              </a:rPr>
              <a:t>το α</a:t>
            </a:r>
            <a:r>
              <a:rPr lang="el-CY" b="0" i="0" dirty="0" err="1">
                <a:effectLst/>
                <a:latin typeface="-apple-system"/>
              </a:rPr>
              <a:t>ργότερο</a:t>
            </a:r>
            <a:r>
              <a:rPr lang="el-CY" b="0" i="0" dirty="0">
                <a:effectLst/>
                <a:latin typeface="-apple-system"/>
              </a:rPr>
              <a:t>.</a:t>
            </a:r>
            <a:endParaRPr lang="el-GR" dirty="0"/>
          </a:p>
        </p:txBody>
      </p:sp>
      <p:pic>
        <p:nvPicPr>
          <p:cNvPr id="99" name="Picture 98">
            <a:extLst>
              <a:ext uri="{FF2B5EF4-FFF2-40B4-BE49-F238E27FC236}">
                <a16:creationId xmlns:a16="http://schemas.microsoft.com/office/drawing/2014/main" id="{CF79014A-FAFF-F940-73F3-CE237F612FCF}"/>
              </a:ext>
            </a:extLst>
          </p:cNvPr>
          <p:cNvPicPr>
            <a:picLocks noChangeAspect="1"/>
          </p:cNvPicPr>
          <p:nvPr/>
        </p:nvPicPr>
        <p:blipFill>
          <a:blip r:embed="rId4"/>
          <a:stretch>
            <a:fillRect/>
          </a:stretch>
        </p:blipFill>
        <p:spPr>
          <a:xfrm>
            <a:off x="-50166" y="-95620"/>
            <a:ext cx="1931831" cy="1102468"/>
          </a:xfrm>
          <a:prstGeom prst="rect">
            <a:avLst/>
          </a:prstGeom>
        </p:spPr>
      </p:pic>
    </p:spTree>
    <p:extLst>
      <p:ext uri="{BB962C8B-B14F-4D97-AF65-F5344CB8AC3E}">
        <p14:creationId xmlns:p14="http://schemas.microsoft.com/office/powerpoint/2010/main" val="307671138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p:nvPr/>
        </p:nvSpPr>
        <p:spPr>
          <a:xfrm>
            <a:off x="7708900" y="6669146"/>
            <a:ext cx="156692" cy="156705"/>
          </a:xfrm>
          <a:prstGeom prst="rect">
            <a:avLst/>
          </a:prstGeom>
          <a:blipFill>
            <a:blip r:embed="rId2" cstate="print"/>
            <a:stretch>
              <a:fillRect/>
            </a:stretch>
          </a:blipFill>
        </p:spPr>
        <p:txBody>
          <a:bodyPr wrap="square" lIns="0" tIns="0" rIns="0" bIns="0" rtlCol="0"/>
          <a:lstStyle/>
          <a:p>
            <a:endParaRP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25</a:t>
            </a:fld>
            <a:endParaRPr spc="55" dirty="0"/>
          </a:p>
        </p:txBody>
      </p:sp>
      <p:sp>
        <p:nvSpPr>
          <p:cNvPr id="26" name="object 26"/>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27" name="object 27"/>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28" name="object 2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29" name="object 29"/>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30" name="object 30"/>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a:latin typeface="Arial"/>
              <a:cs typeface="Arial"/>
            </a:endParaRPr>
          </a:p>
        </p:txBody>
      </p:sp>
      <p:sp>
        <p:nvSpPr>
          <p:cNvPr id="32" name="object 32"/>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17"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20" name="19 - TextBox"/>
          <p:cNvSpPr txBox="1"/>
          <p:nvPr/>
        </p:nvSpPr>
        <p:spPr>
          <a:xfrm>
            <a:off x="3517900" y="609958"/>
            <a:ext cx="4191000" cy="361637"/>
          </a:xfrm>
          <a:prstGeom prst="rect">
            <a:avLst/>
          </a:prstGeom>
          <a:noFill/>
        </p:spPr>
        <p:txBody>
          <a:bodyPr wrap="square" rtlCol="0">
            <a:spAutoFit/>
          </a:bodyPr>
          <a:lstStyle/>
          <a:p>
            <a:r>
              <a:rPr lang="en-US" sz="1750" b="1" spc="-5" dirty="0">
                <a:solidFill>
                  <a:srgbClr val="263063"/>
                </a:solidFill>
                <a:latin typeface="Arial"/>
                <a:ea typeface="+mj-ea"/>
                <a:cs typeface="Arial"/>
              </a:rPr>
              <a:t>M</a:t>
            </a:r>
            <a:r>
              <a:rPr lang="el-GR" sz="1750" b="1" spc="-5" dirty="0" err="1">
                <a:solidFill>
                  <a:srgbClr val="263063"/>
                </a:solidFill>
                <a:latin typeface="Arial"/>
                <a:ea typeface="+mj-ea"/>
                <a:cs typeface="Arial"/>
              </a:rPr>
              <a:t>εταβατική</a:t>
            </a:r>
            <a:r>
              <a:rPr lang="el-GR" sz="1750" b="1" spc="-5" dirty="0">
                <a:solidFill>
                  <a:srgbClr val="263063"/>
                </a:solidFill>
                <a:latin typeface="Arial"/>
                <a:ea typeface="+mj-ea"/>
                <a:cs typeface="Arial"/>
              </a:rPr>
              <a:t> περίοδος (Α</a:t>
            </a:r>
            <a:r>
              <a:rPr lang="en-US" sz="1750" b="1" spc="-5" dirty="0" err="1">
                <a:solidFill>
                  <a:srgbClr val="263063"/>
                </a:solidFill>
                <a:latin typeface="Arial"/>
                <a:ea typeface="+mj-ea"/>
                <a:cs typeface="Arial"/>
              </a:rPr>
              <a:t>rticle</a:t>
            </a:r>
            <a:r>
              <a:rPr lang="en-US" sz="1750" b="1" spc="-5" dirty="0">
                <a:solidFill>
                  <a:srgbClr val="263063"/>
                </a:solidFill>
                <a:latin typeface="Arial"/>
                <a:ea typeface="+mj-ea"/>
                <a:cs typeface="Arial"/>
              </a:rPr>
              <a:t> 120)</a:t>
            </a:r>
            <a:endParaRPr lang="el-GR" sz="1750" spc="-5" dirty="0">
              <a:solidFill>
                <a:srgbClr val="263063"/>
              </a:solidFill>
              <a:latin typeface="Arial"/>
              <a:ea typeface="+mj-ea"/>
              <a:cs typeface="Arial"/>
            </a:endParaRPr>
          </a:p>
        </p:txBody>
      </p:sp>
      <p:sp>
        <p:nvSpPr>
          <p:cNvPr id="23" name="22 - TextBox"/>
          <p:cNvSpPr txBox="1"/>
          <p:nvPr/>
        </p:nvSpPr>
        <p:spPr>
          <a:xfrm>
            <a:off x="1765300" y="1571625"/>
            <a:ext cx="6172200" cy="355354"/>
          </a:xfrm>
          <a:prstGeom prst="rect">
            <a:avLst/>
          </a:prstGeom>
          <a:noFill/>
        </p:spPr>
        <p:txBody>
          <a:bodyPr wrap="square" rtlCol="0">
            <a:spAutoFit/>
          </a:bodyPr>
          <a:lstStyle/>
          <a:p>
            <a:pPr>
              <a:lnSpc>
                <a:spcPct val="150000"/>
              </a:lnSpc>
            </a:pPr>
            <a:endParaRPr lang="el-GR" sz="1300" spc="-5" dirty="0">
              <a:solidFill>
                <a:srgbClr val="263063"/>
              </a:solidFill>
              <a:latin typeface="Arial"/>
              <a:ea typeface="+mj-ea"/>
              <a:cs typeface="Arial"/>
            </a:endParaRPr>
          </a:p>
        </p:txBody>
      </p:sp>
      <p:sp>
        <p:nvSpPr>
          <p:cNvPr id="71" name="object 4"/>
          <p:cNvSpPr/>
          <p:nvPr/>
        </p:nvSpPr>
        <p:spPr>
          <a:xfrm>
            <a:off x="3523298" y="3328013"/>
            <a:ext cx="5237480" cy="678224"/>
          </a:xfrm>
          <a:custGeom>
            <a:avLst/>
            <a:gdLst/>
            <a:ahLst/>
            <a:cxnLst/>
            <a:rect l="l" t="t" r="r" b="b"/>
            <a:pathLst>
              <a:path w="5237480" h="966469">
                <a:moveTo>
                  <a:pt x="5237048" y="161061"/>
                </a:moveTo>
                <a:lnTo>
                  <a:pt x="5237048" y="805281"/>
                </a:lnTo>
                <a:lnTo>
                  <a:pt x="5231294" y="848096"/>
                </a:lnTo>
                <a:lnTo>
                  <a:pt x="5215058" y="886568"/>
                </a:lnTo>
                <a:lnTo>
                  <a:pt x="5189874" y="919162"/>
                </a:lnTo>
                <a:lnTo>
                  <a:pt x="5157277" y="944343"/>
                </a:lnTo>
                <a:lnTo>
                  <a:pt x="5118802" y="960577"/>
                </a:lnTo>
                <a:lnTo>
                  <a:pt x="5075986" y="966330"/>
                </a:lnTo>
                <a:lnTo>
                  <a:pt x="0" y="966330"/>
                </a:lnTo>
                <a:lnTo>
                  <a:pt x="0" y="0"/>
                </a:lnTo>
                <a:lnTo>
                  <a:pt x="5075986" y="0"/>
                </a:lnTo>
                <a:lnTo>
                  <a:pt x="5118802" y="5753"/>
                </a:lnTo>
                <a:lnTo>
                  <a:pt x="5157277" y="21989"/>
                </a:lnTo>
                <a:lnTo>
                  <a:pt x="5189874" y="47174"/>
                </a:lnTo>
                <a:lnTo>
                  <a:pt x="5215058" y="79771"/>
                </a:lnTo>
                <a:lnTo>
                  <a:pt x="5231294" y="118245"/>
                </a:lnTo>
                <a:lnTo>
                  <a:pt x="5237048" y="161061"/>
                </a:lnTo>
                <a:close/>
              </a:path>
            </a:pathLst>
          </a:custGeom>
          <a:ln w="10795">
            <a:solidFill>
              <a:srgbClr val="FFCDCC"/>
            </a:solidFill>
          </a:ln>
        </p:spPr>
        <p:txBody>
          <a:bodyPr wrap="square" lIns="0" tIns="0" rIns="0" bIns="0" rtlCol="0"/>
          <a:lstStyle/>
          <a:p>
            <a:endParaRPr/>
          </a:p>
        </p:txBody>
      </p:sp>
      <p:sp>
        <p:nvSpPr>
          <p:cNvPr id="7" name="object 32">
            <a:extLst>
              <a:ext uri="{FF2B5EF4-FFF2-40B4-BE49-F238E27FC236}">
                <a16:creationId xmlns:a16="http://schemas.microsoft.com/office/drawing/2014/main" id="{5A489F71-9993-7300-417F-6FD28D794D53}"/>
              </a:ext>
            </a:extLst>
          </p:cNvPr>
          <p:cNvSpPr txBox="1"/>
          <p:nvPr/>
        </p:nvSpPr>
        <p:spPr>
          <a:xfrm>
            <a:off x="7477061" y="6909662"/>
            <a:ext cx="990600" cy="161583"/>
          </a:xfrm>
          <a:prstGeom prst="rect">
            <a:avLst/>
          </a:prstGeom>
        </p:spPr>
        <p:txBody>
          <a:bodyPr vert="horz" wrap="square" lIns="0" tIns="0" rIns="0" bIns="0" rtlCol="0">
            <a:spAutoFit/>
          </a:bodyPr>
          <a:lstStyle/>
          <a:p>
            <a:pPr marL="12700">
              <a:lnSpc>
                <a:spcPct val="100000"/>
              </a:lnSpc>
            </a:pPr>
            <a:r>
              <a:rPr lang="en-US" sz="1050" dirty="0">
                <a:solidFill>
                  <a:schemeClr val="bg1"/>
                </a:solidFill>
                <a:latin typeface="Arial"/>
                <a:cs typeface="Arial"/>
              </a:rPr>
              <a:t>Transition</a:t>
            </a:r>
            <a:endParaRPr sz="1050" dirty="0">
              <a:solidFill>
                <a:schemeClr val="bg1"/>
              </a:solidFill>
              <a:latin typeface="Arial"/>
              <a:cs typeface="Arial"/>
            </a:endParaRPr>
          </a:p>
        </p:txBody>
      </p:sp>
      <p:sp>
        <p:nvSpPr>
          <p:cNvPr id="11" name="object 32">
            <a:extLst>
              <a:ext uri="{FF2B5EF4-FFF2-40B4-BE49-F238E27FC236}">
                <a16:creationId xmlns:a16="http://schemas.microsoft.com/office/drawing/2014/main" id="{C403A3C0-60C0-18C7-DBA8-AEC9E4D3A772}"/>
              </a:ext>
            </a:extLst>
          </p:cNvPr>
          <p:cNvSpPr txBox="1"/>
          <p:nvPr/>
        </p:nvSpPr>
        <p:spPr>
          <a:xfrm>
            <a:off x="8260080" y="6945266"/>
            <a:ext cx="990600" cy="161583"/>
          </a:xfrm>
          <a:prstGeom prst="rect">
            <a:avLst/>
          </a:prstGeom>
        </p:spPr>
        <p:txBody>
          <a:bodyPr vert="horz" wrap="square" lIns="0" tIns="0" rIns="0" bIns="0" rtlCol="0">
            <a:spAutoFit/>
          </a:bodyPr>
          <a:lstStyle/>
          <a:p>
            <a:pPr marL="12700">
              <a:lnSpc>
                <a:spcPct val="100000"/>
              </a:lnSpc>
            </a:pPr>
            <a:r>
              <a:rPr lang="en-US" sz="1050" dirty="0">
                <a:solidFill>
                  <a:schemeClr val="bg1"/>
                </a:solidFill>
                <a:latin typeface="Arial"/>
                <a:cs typeface="Arial"/>
              </a:rPr>
              <a:t>EUDAMED</a:t>
            </a:r>
            <a:endParaRPr sz="1050" dirty="0">
              <a:solidFill>
                <a:schemeClr val="bg1"/>
              </a:solidFill>
              <a:latin typeface="Arial"/>
              <a:cs typeface="Arial"/>
            </a:endParaRPr>
          </a:p>
        </p:txBody>
      </p:sp>
      <p:pic>
        <p:nvPicPr>
          <p:cNvPr id="1026" name="Picture 2" descr="Medical Equipment Images – Browse 2,477,270 Stock Photos ...">
            <a:extLst>
              <a:ext uri="{FF2B5EF4-FFF2-40B4-BE49-F238E27FC236}">
                <a16:creationId xmlns:a16="http://schemas.microsoft.com/office/drawing/2014/main" id="{E35B7222-DF1F-B168-17F0-645FF1480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 y="0"/>
            <a:ext cx="10694670" cy="7398695"/>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5">
            <a:extLst>
              <a:ext uri="{FF2B5EF4-FFF2-40B4-BE49-F238E27FC236}">
                <a16:creationId xmlns:a16="http://schemas.microsoft.com/office/drawing/2014/main" id="{A7E0C15E-51FD-72D3-8DCB-EB532FDE9A90}"/>
              </a:ext>
            </a:extLst>
          </p:cNvPr>
          <p:cNvSpPr/>
          <p:nvPr/>
        </p:nvSpPr>
        <p:spPr>
          <a:xfrm>
            <a:off x="-38214" y="-57934"/>
            <a:ext cx="10731614" cy="7214834"/>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9999"/>
            </a:srgbClr>
          </a:solidFill>
        </p:spPr>
        <p:txBody>
          <a:bodyPr wrap="square" lIns="0" tIns="0" rIns="0" bIns="0" rtlCol="0"/>
          <a:lstStyle/>
          <a:p>
            <a:endParaRPr lang="el-GR"/>
          </a:p>
        </p:txBody>
      </p:sp>
      <p:sp>
        <p:nvSpPr>
          <p:cNvPr id="14" name="Title 13">
            <a:extLst>
              <a:ext uri="{FF2B5EF4-FFF2-40B4-BE49-F238E27FC236}">
                <a16:creationId xmlns:a16="http://schemas.microsoft.com/office/drawing/2014/main" id="{DCCF7F07-984A-D548-E328-91E3EEEAF9A7}"/>
              </a:ext>
            </a:extLst>
          </p:cNvPr>
          <p:cNvSpPr>
            <a:spLocks noGrp="1"/>
          </p:cNvSpPr>
          <p:nvPr>
            <p:ph type="title"/>
          </p:nvPr>
        </p:nvSpPr>
        <p:spPr>
          <a:xfrm>
            <a:off x="9542248" y="0"/>
            <a:ext cx="1070364" cy="348102"/>
          </a:xfrm>
        </p:spPr>
        <p:txBody>
          <a:bodyPr/>
          <a:lstStyle/>
          <a:p>
            <a:pPr algn="just"/>
            <a:r>
              <a:rPr lang="en-US" dirty="0"/>
              <a:t>Transition</a:t>
            </a:r>
            <a:endParaRPr lang="el-GR" dirty="0"/>
          </a:p>
        </p:txBody>
      </p:sp>
      <p:sp>
        <p:nvSpPr>
          <p:cNvPr id="15" name="object 4">
            <a:extLst>
              <a:ext uri="{FF2B5EF4-FFF2-40B4-BE49-F238E27FC236}">
                <a16:creationId xmlns:a16="http://schemas.microsoft.com/office/drawing/2014/main" id="{DD680EC0-1ADC-09D6-1B71-D2886A8F1FAD}"/>
              </a:ext>
            </a:extLst>
          </p:cNvPr>
          <p:cNvSpPr/>
          <p:nvPr/>
        </p:nvSpPr>
        <p:spPr>
          <a:xfrm>
            <a:off x="10055" y="6909662"/>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sp>
        <p:nvSpPr>
          <p:cNvPr id="16" name="object 26">
            <a:extLst>
              <a:ext uri="{FF2B5EF4-FFF2-40B4-BE49-F238E27FC236}">
                <a16:creationId xmlns:a16="http://schemas.microsoft.com/office/drawing/2014/main" id="{0AD0A40C-2EA3-34E9-3D63-ED1A1AC7566A}"/>
              </a:ext>
            </a:extLst>
          </p:cNvPr>
          <p:cNvSpPr txBox="1"/>
          <p:nvPr/>
        </p:nvSpPr>
        <p:spPr>
          <a:xfrm>
            <a:off x="723279" y="6932340"/>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dirty="0">
              <a:latin typeface="Arial"/>
              <a:cs typeface="Arial"/>
            </a:endParaRPr>
          </a:p>
        </p:txBody>
      </p:sp>
      <p:sp>
        <p:nvSpPr>
          <p:cNvPr id="18" name="object 27">
            <a:extLst>
              <a:ext uri="{FF2B5EF4-FFF2-40B4-BE49-F238E27FC236}">
                <a16:creationId xmlns:a16="http://schemas.microsoft.com/office/drawing/2014/main" id="{71575500-C274-7EB1-517F-F88EA7B9530F}"/>
              </a:ext>
            </a:extLst>
          </p:cNvPr>
          <p:cNvSpPr txBox="1"/>
          <p:nvPr/>
        </p:nvSpPr>
        <p:spPr>
          <a:xfrm>
            <a:off x="1774108" y="6965148"/>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dirty="0">
              <a:latin typeface="Arial"/>
              <a:cs typeface="Arial"/>
            </a:endParaRPr>
          </a:p>
        </p:txBody>
      </p:sp>
      <p:sp>
        <p:nvSpPr>
          <p:cNvPr id="21" name="object 28">
            <a:extLst>
              <a:ext uri="{FF2B5EF4-FFF2-40B4-BE49-F238E27FC236}">
                <a16:creationId xmlns:a16="http://schemas.microsoft.com/office/drawing/2014/main" id="{DD8D739F-B637-AC53-D26F-664606E75A69}"/>
              </a:ext>
            </a:extLst>
          </p:cNvPr>
          <p:cNvSpPr txBox="1">
            <a:spLocks/>
          </p:cNvSpPr>
          <p:nvPr/>
        </p:nvSpPr>
        <p:spPr>
          <a:xfrm>
            <a:off x="2751373" y="6974256"/>
            <a:ext cx="812800" cy="175259"/>
          </a:xfrm>
          <a:prstGeom prst="rect">
            <a:avLst/>
          </a:prstGeom>
        </p:spPr>
        <p:txBody>
          <a:bodyPr vert="horz" wrap="square" lIns="0" tIns="0" rIns="0" bIns="0" rtlCol="0">
            <a:spAutoFit/>
          </a:bodyPr>
          <a:lstStyle>
            <a:defPPr>
              <a:defRPr lang="el-GR"/>
            </a:defPPr>
            <a:lvl1pPr marL="0" algn="l" defTabSz="914400" rtl="0" eaLnBrk="1" latinLnBrk="0" hangingPunct="1">
              <a:defRPr sz="105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pc="-5" dirty="0"/>
              <a:t>Classification</a:t>
            </a:r>
          </a:p>
        </p:txBody>
      </p:sp>
      <p:sp>
        <p:nvSpPr>
          <p:cNvPr id="22" name="object 29">
            <a:extLst>
              <a:ext uri="{FF2B5EF4-FFF2-40B4-BE49-F238E27FC236}">
                <a16:creationId xmlns:a16="http://schemas.microsoft.com/office/drawing/2014/main" id="{6B4C46F3-20D9-4EA7-F488-2DCD6F1C2F11}"/>
              </a:ext>
            </a:extLst>
          </p:cNvPr>
          <p:cNvSpPr txBox="1">
            <a:spLocks/>
          </p:cNvSpPr>
          <p:nvPr/>
        </p:nvSpPr>
        <p:spPr>
          <a:xfrm>
            <a:off x="3796472" y="6953229"/>
            <a:ext cx="738504" cy="335279"/>
          </a:xfrm>
          <a:prstGeom prst="rect">
            <a:avLst/>
          </a:prstGeom>
        </p:spPr>
        <p:txBody>
          <a:bodyPr vert="horz" wrap="square" lIns="0" tIns="0" rIns="0" bIns="0" rtlCol="0">
            <a:spAutoFit/>
          </a:bodyPr>
          <a:lstStyle>
            <a:defPPr>
              <a:defRPr lang="el-GR"/>
            </a:defPPr>
            <a:lvl1pPr marL="0" algn="l" defTabSz="914400" rtl="0" eaLnBrk="1" latinLnBrk="0" hangingPunct="1">
              <a:defRPr sz="105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
            <a:r>
              <a:rPr lang="en-US" spc="-5" dirty="0"/>
              <a:t>Conformity</a:t>
            </a:r>
          </a:p>
          <a:p>
            <a:pPr marL="12700">
              <a:spcBef>
                <a:spcPts val="5"/>
              </a:spcBef>
            </a:pPr>
            <a:r>
              <a:rPr lang="en-US" spc="-5" dirty="0"/>
              <a:t>assessment</a:t>
            </a:r>
          </a:p>
        </p:txBody>
      </p:sp>
      <p:sp>
        <p:nvSpPr>
          <p:cNvPr id="24" name="object 30">
            <a:extLst>
              <a:ext uri="{FF2B5EF4-FFF2-40B4-BE49-F238E27FC236}">
                <a16:creationId xmlns:a16="http://schemas.microsoft.com/office/drawing/2014/main" id="{DDC2DA50-AD9C-2A7F-97DC-B6624FC4CF5C}"/>
              </a:ext>
            </a:extLst>
          </p:cNvPr>
          <p:cNvSpPr txBox="1"/>
          <p:nvPr/>
        </p:nvSpPr>
        <p:spPr>
          <a:xfrm>
            <a:off x="4736409" y="6940692"/>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dirty="0">
              <a:latin typeface="Arial"/>
              <a:cs typeface="Arial"/>
            </a:endParaRPr>
          </a:p>
        </p:txBody>
      </p:sp>
      <p:sp>
        <p:nvSpPr>
          <p:cNvPr id="31" name="object 32">
            <a:extLst>
              <a:ext uri="{FF2B5EF4-FFF2-40B4-BE49-F238E27FC236}">
                <a16:creationId xmlns:a16="http://schemas.microsoft.com/office/drawing/2014/main" id="{70E59A62-BEBE-B8FA-969F-68106DEC934A}"/>
              </a:ext>
            </a:extLst>
          </p:cNvPr>
          <p:cNvSpPr txBox="1"/>
          <p:nvPr/>
        </p:nvSpPr>
        <p:spPr>
          <a:xfrm>
            <a:off x="5716498" y="6973730"/>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33" name="object 32">
            <a:extLst>
              <a:ext uri="{FF2B5EF4-FFF2-40B4-BE49-F238E27FC236}">
                <a16:creationId xmlns:a16="http://schemas.microsoft.com/office/drawing/2014/main" id="{3E75471A-E178-5B93-C785-D22B91172074}"/>
              </a:ext>
            </a:extLst>
          </p:cNvPr>
          <p:cNvSpPr txBox="1"/>
          <p:nvPr/>
        </p:nvSpPr>
        <p:spPr>
          <a:xfrm>
            <a:off x="6680188" y="6978826"/>
            <a:ext cx="923301"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34" name="object 32">
            <a:extLst>
              <a:ext uri="{FF2B5EF4-FFF2-40B4-BE49-F238E27FC236}">
                <a16:creationId xmlns:a16="http://schemas.microsoft.com/office/drawing/2014/main" id="{034CB529-88AF-79DF-7835-56051C5EC021}"/>
              </a:ext>
            </a:extLst>
          </p:cNvPr>
          <p:cNvSpPr txBox="1"/>
          <p:nvPr/>
        </p:nvSpPr>
        <p:spPr>
          <a:xfrm>
            <a:off x="7594228" y="6981908"/>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
        <p:nvSpPr>
          <p:cNvPr id="35" name="object 32">
            <a:extLst>
              <a:ext uri="{FF2B5EF4-FFF2-40B4-BE49-F238E27FC236}">
                <a16:creationId xmlns:a16="http://schemas.microsoft.com/office/drawing/2014/main" id="{40B0AE56-0A04-041E-B8F0-801D906B5FCE}"/>
              </a:ext>
            </a:extLst>
          </p:cNvPr>
          <p:cNvSpPr txBox="1"/>
          <p:nvPr/>
        </p:nvSpPr>
        <p:spPr>
          <a:xfrm>
            <a:off x="8263255" y="6987932"/>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EUDAMED</a:t>
            </a:r>
            <a:endParaRPr sz="1050" dirty="0">
              <a:latin typeface="Arial"/>
              <a:cs typeface="Arial"/>
            </a:endParaRPr>
          </a:p>
        </p:txBody>
      </p:sp>
      <p:sp>
        <p:nvSpPr>
          <p:cNvPr id="36" name="object 10">
            <a:extLst>
              <a:ext uri="{FF2B5EF4-FFF2-40B4-BE49-F238E27FC236}">
                <a16:creationId xmlns:a16="http://schemas.microsoft.com/office/drawing/2014/main" id="{5EBE1D8F-CD4F-2A57-8EA0-C2089C3EDBE2}"/>
              </a:ext>
            </a:extLst>
          </p:cNvPr>
          <p:cNvSpPr/>
          <p:nvPr/>
        </p:nvSpPr>
        <p:spPr>
          <a:xfrm>
            <a:off x="7833141" y="6678161"/>
            <a:ext cx="156692" cy="156705"/>
          </a:xfrm>
          <a:prstGeom prst="rect">
            <a:avLst/>
          </a:prstGeom>
          <a:blipFill>
            <a:blip r:embed="rId2" cstate="print"/>
            <a:stretch>
              <a:fillRect/>
            </a:stretch>
          </a:blipFill>
        </p:spPr>
        <p:txBody>
          <a:bodyPr wrap="square" lIns="0" tIns="0" rIns="0" bIns="0" rtlCol="0"/>
          <a:lstStyle/>
          <a:p>
            <a:endParaRPr/>
          </a:p>
        </p:txBody>
      </p:sp>
      <p:sp>
        <p:nvSpPr>
          <p:cNvPr id="37" name="object 25">
            <a:extLst>
              <a:ext uri="{FF2B5EF4-FFF2-40B4-BE49-F238E27FC236}">
                <a16:creationId xmlns:a16="http://schemas.microsoft.com/office/drawing/2014/main" id="{AB5A43E0-B7FA-C6F6-9F1B-6CEEFC1C3EBD}"/>
              </a:ext>
            </a:extLst>
          </p:cNvPr>
          <p:cNvSpPr txBox="1">
            <a:spLocks/>
          </p:cNvSpPr>
          <p:nvPr/>
        </p:nvSpPr>
        <p:spPr>
          <a:xfrm>
            <a:off x="5400690" y="6662673"/>
            <a:ext cx="255270" cy="195579"/>
          </a:xfrm>
          <a:prstGeom prst="rect">
            <a:avLst/>
          </a:prstGeom>
        </p:spPr>
        <p:txBody>
          <a:bodyPr vert="horz" wrap="square" lIns="0" tIns="0" rIns="0" bIns="0" rtlCol="0">
            <a:spAutoFit/>
          </a:bodyPr>
          <a:lstStyle>
            <a:defPPr>
              <a:defRPr lang="el-GR"/>
            </a:defPPr>
            <a:lvl1pPr marL="0" algn="l" defTabSz="914400" rtl="0" eaLnBrk="1" latinLnBrk="0" hangingPunct="1">
              <a:defRPr sz="1200" b="0" i="0" kern="1200">
                <a:solidFill>
                  <a:srgbClr val="26306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35"/>
              </a:lnSpc>
            </a:pPr>
            <a:fld id="{81D60167-4931-47E6-BA6A-407CBD079E47}" type="slidenum">
              <a:rPr lang="el-GR" spc="55" smtClean="0"/>
              <a:pPr marL="38100">
                <a:lnSpc>
                  <a:spcPts val="1435"/>
                </a:lnSpc>
              </a:pPr>
              <a:t>25</a:t>
            </a:fld>
            <a:endParaRPr lang="el-GR" spc="55" dirty="0"/>
          </a:p>
        </p:txBody>
      </p:sp>
      <p:sp>
        <p:nvSpPr>
          <p:cNvPr id="38" name="TextBox 37">
            <a:extLst>
              <a:ext uri="{FF2B5EF4-FFF2-40B4-BE49-F238E27FC236}">
                <a16:creationId xmlns:a16="http://schemas.microsoft.com/office/drawing/2014/main" id="{84EDC777-6613-2C02-087E-8EA6849A0338}"/>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
        <p:nvSpPr>
          <p:cNvPr id="72" name="19 - TextBox">
            <a:extLst>
              <a:ext uri="{FF2B5EF4-FFF2-40B4-BE49-F238E27FC236}">
                <a16:creationId xmlns:a16="http://schemas.microsoft.com/office/drawing/2014/main" id="{D8B6AF4F-0365-967C-C0EC-8C6A597DF726}"/>
              </a:ext>
            </a:extLst>
          </p:cNvPr>
          <p:cNvSpPr txBox="1"/>
          <p:nvPr/>
        </p:nvSpPr>
        <p:spPr>
          <a:xfrm>
            <a:off x="2934334" y="743199"/>
            <a:ext cx="4190999" cy="361637"/>
          </a:xfrm>
          <a:prstGeom prst="rect">
            <a:avLst/>
          </a:prstGeom>
          <a:noFill/>
        </p:spPr>
        <p:txBody>
          <a:bodyPr wrap="square" rtlCol="0">
            <a:spAutoFit/>
          </a:bodyPr>
          <a:lstStyle/>
          <a:p>
            <a:pPr algn="ctr"/>
            <a:r>
              <a:rPr lang="en-US" sz="1750" b="1" spc="-5" dirty="0">
                <a:solidFill>
                  <a:srgbClr val="263063"/>
                </a:solidFill>
                <a:latin typeface="Arial"/>
                <a:ea typeface="+mj-ea"/>
                <a:cs typeface="Arial"/>
              </a:rPr>
              <a:t>M</a:t>
            </a:r>
            <a:r>
              <a:rPr lang="el-GR" sz="1750" b="1" spc="-5" dirty="0" err="1">
                <a:solidFill>
                  <a:srgbClr val="263063"/>
                </a:solidFill>
                <a:latin typeface="Arial"/>
                <a:ea typeface="+mj-ea"/>
                <a:cs typeface="Arial"/>
              </a:rPr>
              <a:t>εταβατική</a:t>
            </a:r>
            <a:r>
              <a:rPr lang="el-GR" sz="1750" b="1" spc="-5" dirty="0">
                <a:solidFill>
                  <a:srgbClr val="263063"/>
                </a:solidFill>
                <a:latin typeface="Arial"/>
                <a:ea typeface="+mj-ea"/>
                <a:cs typeface="Arial"/>
              </a:rPr>
              <a:t> περίοδος (</a:t>
            </a:r>
            <a:r>
              <a:rPr lang="el-GR" sz="1750" b="1" spc="-5" dirty="0" err="1">
                <a:solidFill>
                  <a:srgbClr val="263063"/>
                </a:solidFill>
                <a:latin typeface="Arial"/>
                <a:ea typeface="+mj-ea"/>
                <a:cs typeface="Arial"/>
              </a:rPr>
              <a:t>Αρθρο</a:t>
            </a:r>
            <a:r>
              <a:rPr lang="el-GR" sz="1750" b="1" spc="-5" dirty="0">
                <a:solidFill>
                  <a:srgbClr val="263063"/>
                </a:solidFill>
                <a:latin typeface="Arial"/>
                <a:ea typeface="+mj-ea"/>
                <a:cs typeface="Arial"/>
              </a:rPr>
              <a:t> 120 )</a:t>
            </a:r>
            <a:endParaRPr lang="el-GR" sz="1750" spc="-5" dirty="0">
              <a:solidFill>
                <a:srgbClr val="263063"/>
              </a:solidFill>
              <a:latin typeface="Arial"/>
              <a:ea typeface="+mj-ea"/>
              <a:cs typeface="Arial"/>
            </a:endParaRPr>
          </a:p>
        </p:txBody>
      </p:sp>
      <p:sp>
        <p:nvSpPr>
          <p:cNvPr id="89" name="Rectangle 7">
            <a:extLst>
              <a:ext uri="{FF2B5EF4-FFF2-40B4-BE49-F238E27FC236}">
                <a16:creationId xmlns:a16="http://schemas.microsoft.com/office/drawing/2014/main" id="{3390271A-CBE5-1C50-89A0-4DA220D4AAA2}"/>
              </a:ext>
            </a:extLst>
          </p:cNvPr>
          <p:cNvSpPr>
            <a:spLocks noChangeArrowheads="1"/>
          </p:cNvSpPr>
          <p:nvPr/>
        </p:nvSpPr>
        <p:spPr bwMode="auto">
          <a:xfrm>
            <a:off x="0" y="104523"/>
            <a:ext cx="65" cy="24815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4283" rIns="0" bIns="-1428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90" name="TextBox 89">
            <a:extLst>
              <a:ext uri="{FF2B5EF4-FFF2-40B4-BE49-F238E27FC236}">
                <a16:creationId xmlns:a16="http://schemas.microsoft.com/office/drawing/2014/main" id="{99722F80-F7C5-B6CC-B355-6CD224FA5406}"/>
              </a:ext>
            </a:extLst>
          </p:cNvPr>
          <p:cNvSpPr txBox="1"/>
          <p:nvPr/>
        </p:nvSpPr>
        <p:spPr>
          <a:xfrm>
            <a:off x="955618" y="1326180"/>
            <a:ext cx="8382000" cy="2308324"/>
          </a:xfrm>
          <a:prstGeom prst="rect">
            <a:avLst/>
          </a:prstGeom>
          <a:noFill/>
        </p:spPr>
        <p:txBody>
          <a:bodyPr wrap="square" rtlCol="0">
            <a:spAutoFit/>
          </a:bodyPr>
          <a:lstStyle/>
          <a:p>
            <a:pPr algn="just"/>
            <a:r>
              <a:rPr lang="el-GR" sz="1800" b="0" i="0" u="none" strike="noStrike" baseline="0" dirty="0">
                <a:solidFill>
                  <a:srgbClr val="000000"/>
                </a:solidFill>
                <a:latin typeface="Calibri" panose="020F0502020204030204" pitchFamily="34" charset="0"/>
              </a:rPr>
              <a:t>Τα προϊόντα μπορούν να κυκλοφορούν με τα παραπάνω πιστοποιητικά, μόνο εάν</a:t>
            </a:r>
            <a:r>
              <a:rPr lang="en-US" sz="1800" b="0" i="0" u="none" strike="noStrike" baseline="0" dirty="0">
                <a:solidFill>
                  <a:srgbClr val="000000"/>
                </a:solidFill>
                <a:latin typeface="Calibri" panose="020F0502020204030204" pitchFamily="34" charset="0"/>
              </a:rPr>
              <a:t> </a:t>
            </a:r>
            <a:endParaRPr lang="el-GR" sz="1800" b="0" i="0" u="none" strike="noStrike" baseline="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l-GR" sz="1800" b="0" i="0" u="none" strike="noStrike" baseline="0" dirty="0">
                <a:solidFill>
                  <a:srgbClr val="000000"/>
                </a:solidFill>
                <a:latin typeface="Calibri" panose="020F0502020204030204" pitchFamily="34" charset="0"/>
              </a:rPr>
              <a:t>εξακολουθούν για το παραπάνω διάστημα να συμμορφώνονται με τις Οδηγίες</a:t>
            </a:r>
            <a:r>
              <a:rPr lang="en-US" sz="1800" b="0" i="0" u="none" strike="noStrike" baseline="0" dirty="0">
                <a:solidFill>
                  <a:srgbClr val="000000"/>
                </a:solidFill>
                <a:latin typeface="Calibri" panose="020F0502020204030204" pitchFamily="34" charset="0"/>
              </a:rPr>
              <a:t> </a:t>
            </a:r>
            <a:endParaRPr lang="el-GR"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l-GR" sz="1800" b="0" i="0" u="none" strike="noStrike" baseline="0" dirty="0">
                <a:solidFill>
                  <a:srgbClr val="000000"/>
                </a:solidFill>
                <a:latin typeface="Calibri" panose="020F0502020204030204" pitchFamily="34" charset="0"/>
              </a:rPr>
              <a:t>δεν υπάρχουν σημαντικές αλλαγές στον σχεδιασμό και την προβλεπόμενη χρήση και </a:t>
            </a:r>
          </a:p>
          <a:p>
            <a:pPr marL="285750" indent="-285750" algn="just">
              <a:buFont typeface="Arial" panose="020B0604020202020204" pitchFamily="34" charset="0"/>
              <a:buChar char="•"/>
            </a:pPr>
            <a:r>
              <a:rPr lang="el-GR" sz="1800" b="0" i="0" u="none" strike="noStrike" baseline="0" dirty="0">
                <a:solidFill>
                  <a:srgbClr val="000000"/>
                </a:solidFill>
                <a:latin typeface="Calibri" panose="020F0502020204030204" pitchFamily="34" charset="0"/>
              </a:rPr>
              <a:t>εφαρμόζονται οι απαιτήσεις του Κανονισμού αναφορικά με την εποπτεία μετά τη διάθεση στην αγορά,      την εποπτεία της αγοράς, την επαγρύπνηση και την καταχώρηση των οικονομικών φορέων και των προϊόντων σύμφωνα με τα προβλεπόμενα.</a:t>
            </a:r>
          </a:p>
          <a:p>
            <a:endParaRPr lang="el-GR" dirty="0"/>
          </a:p>
        </p:txBody>
      </p:sp>
      <p:pic>
        <p:nvPicPr>
          <p:cNvPr id="24578" name="Picture 2" descr="MDR Transition Timeline Extension">
            <a:extLst>
              <a:ext uri="{FF2B5EF4-FFF2-40B4-BE49-F238E27FC236}">
                <a16:creationId xmlns:a16="http://schemas.microsoft.com/office/drawing/2014/main" id="{15AC0437-B2F6-2115-5D0E-92A8F2C3F2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9740" y="3371144"/>
            <a:ext cx="6658522" cy="31713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B78F113-9D6A-060B-A764-69B3F044B55B}"/>
              </a:ext>
            </a:extLst>
          </p:cNvPr>
          <p:cNvPicPr>
            <a:picLocks noChangeAspect="1"/>
          </p:cNvPicPr>
          <p:nvPr/>
        </p:nvPicPr>
        <p:blipFill>
          <a:blip r:embed="rId5"/>
          <a:stretch>
            <a:fillRect/>
          </a:stretch>
        </p:blipFill>
        <p:spPr>
          <a:xfrm>
            <a:off x="-38214" y="-37931"/>
            <a:ext cx="1931831" cy="1102468"/>
          </a:xfrm>
          <a:prstGeom prst="rect">
            <a:avLst/>
          </a:prstGeom>
        </p:spPr>
      </p:pic>
    </p:spTree>
    <p:extLst>
      <p:ext uri="{BB962C8B-B14F-4D97-AF65-F5344CB8AC3E}">
        <p14:creationId xmlns:p14="http://schemas.microsoft.com/office/powerpoint/2010/main" val="313369277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p:nvPr/>
        </p:nvSpPr>
        <p:spPr>
          <a:xfrm>
            <a:off x="7708900" y="6669146"/>
            <a:ext cx="156692" cy="156705"/>
          </a:xfrm>
          <a:prstGeom prst="rect">
            <a:avLst/>
          </a:prstGeom>
          <a:blipFill>
            <a:blip r:embed="rId2" cstate="print"/>
            <a:stretch>
              <a:fillRect/>
            </a:stretch>
          </a:blipFill>
        </p:spPr>
        <p:txBody>
          <a:bodyPr wrap="square" lIns="0" tIns="0" rIns="0" bIns="0" rtlCol="0"/>
          <a:lstStyle/>
          <a:p>
            <a:endParaRP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26</a:t>
            </a:fld>
            <a:endParaRPr spc="55" dirty="0"/>
          </a:p>
        </p:txBody>
      </p:sp>
      <p:sp>
        <p:nvSpPr>
          <p:cNvPr id="26" name="object 26"/>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27" name="object 27"/>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28" name="object 2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29" name="object 29"/>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30" name="object 30"/>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a:latin typeface="Arial"/>
              <a:cs typeface="Arial"/>
            </a:endParaRPr>
          </a:p>
        </p:txBody>
      </p:sp>
      <p:sp>
        <p:nvSpPr>
          <p:cNvPr id="32" name="object 32"/>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17"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20" name="19 - TextBox"/>
          <p:cNvSpPr txBox="1"/>
          <p:nvPr/>
        </p:nvSpPr>
        <p:spPr>
          <a:xfrm>
            <a:off x="3517900" y="609958"/>
            <a:ext cx="4191000" cy="361637"/>
          </a:xfrm>
          <a:prstGeom prst="rect">
            <a:avLst/>
          </a:prstGeom>
          <a:noFill/>
        </p:spPr>
        <p:txBody>
          <a:bodyPr wrap="square" rtlCol="0">
            <a:spAutoFit/>
          </a:bodyPr>
          <a:lstStyle/>
          <a:p>
            <a:r>
              <a:rPr lang="en-US" sz="1750" b="1" spc="-5" dirty="0">
                <a:solidFill>
                  <a:srgbClr val="263063"/>
                </a:solidFill>
                <a:latin typeface="Arial"/>
                <a:ea typeface="+mj-ea"/>
                <a:cs typeface="Arial"/>
              </a:rPr>
              <a:t>M</a:t>
            </a:r>
            <a:r>
              <a:rPr lang="el-GR" sz="1750" b="1" spc="-5" dirty="0" err="1">
                <a:solidFill>
                  <a:srgbClr val="263063"/>
                </a:solidFill>
                <a:latin typeface="Arial"/>
                <a:ea typeface="+mj-ea"/>
                <a:cs typeface="Arial"/>
              </a:rPr>
              <a:t>εταβατική</a:t>
            </a:r>
            <a:r>
              <a:rPr lang="el-GR" sz="1750" b="1" spc="-5" dirty="0">
                <a:solidFill>
                  <a:srgbClr val="263063"/>
                </a:solidFill>
                <a:latin typeface="Arial"/>
                <a:ea typeface="+mj-ea"/>
                <a:cs typeface="Arial"/>
              </a:rPr>
              <a:t> περίοδος (Α</a:t>
            </a:r>
            <a:r>
              <a:rPr lang="en-US" sz="1750" b="1" spc="-5" dirty="0" err="1">
                <a:solidFill>
                  <a:srgbClr val="263063"/>
                </a:solidFill>
                <a:latin typeface="Arial"/>
                <a:ea typeface="+mj-ea"/>
                <a:cs typeface="Arial"/>
              </a:rPr>
              <a:t>rticle</a:t>
            </a:r>
            <a:r>
              <a:rPr lang="en-US" sz="1750" b="1" spc="-5" dirty="0">
                <a:solidFill>
                  <a:srgbClr val="263063"/>
                </a:solidFill>
                <a:latin typeface="Arial"/>
                <a:ea typeface="+mj-ea"/>
                <a:cs typeface="Arial"/>
              </a:rPr>
              <a:t> 120)</a:t>
            </a:r>
            <a:endParaRPr lang="el-GR" sz="1750" spc="-5" dirty="0">
              <a:solidFill>
                <a:srgbClr val="263063"/>
              </a:solidFill>
              <a:latin typeface="Arial"/>
              <a:ea typeface="+mj-ea"/>
              <a:cs typeface="Arial"/>
            </a:endParaRPr>
          </a:p>
        </p:txBody>
      </p:sp>
      <p:sp>
        <p:nvSpPr>
          <p:cNvPr id="23" name="22 - TextBox"/>
          <p:cNvSpPr txBox="1"/>
          <p:nvPr/>
        </p:nvSpPr>
        <p:spPr>
          <a:xfrm>
            <a:off x="1765300" y="1571625"/>
            <a:ext cx="6172200" cy="355354"/>
          </a:xfrm>
          <a:prstGeom prst="rect">
            <a:avLst/>
          </a:prstGeom>
          <a:noFill/>
        </p:spPr>
        <p:txBody>
          <a:bodyPr wrap="square" rtlCol="0">
            <a:spAutoFit/>
          </a:bodyPr>
          <a:lstStyle/>
          <a:p>
            <a:pPr>
              <a:lnSpc>
                <a:spcPct val="150000"/>
              </a:lnSpc>
            </a:pPr>
            <a:endParaRPr lang="el-GR" sz="1300" spc="-5" dirty="0">
              <a:solidFill>
                <a:srgbClr val="263063"/>
              </a:solidFill>
              <a:latin typeface="Arial"/>
              <a:ea typeface="+mj-ea"/>
              <a:cs typeface="Arial"/>
            </a:endParaRPr>
          </a:p>
        </p:txBody>
      </p:sp>
      <p:sp>
        <p:nvSpPr>
          <p:cNvPr id="71" name="object 4"/>
          <p:cNvSpPr/>
          <p:nvPr/>
        </p:nvSpPr>
        <p:spPr>
          <a:xfrm>
            <a:off x="3523298" y="3328013"/>
            <a:ext cx="5237480" cy="678224"/>
          </a:xfrm>
          <a:custGeom>
            <a:avLst/>
            <a:gdLst/>
            <a:ahLst/>
            <a:cxnLst/>
            <a:rect l="l" t="t" r="r" b="b"/>
            <a:pathLst>
              <a:path w="5237480" h="966469">
                <a:moveTo>
                  <a:pt x="5237048" y="161061"/>
                </a:moveTo>
                <a:lnTo>
                  <a:pt x="5237048" y="805281"/>
                </a:lnTo>
                <a:lnTo>
                  <a:pt x="5231294" y="848096"/>
                </a:lnTo>
                <a:lnTo>
                  <a:pt x="5215058" y="886568"/>
                </a:lnTo>
                <a:lnTo>
                  <a:pt x="5189874" y="919162"/>
                </a:lnTo>
                <a:lnTo>
                  <a:pt x="5157277" y="944343"/>
                </a:lnTo>
                <a:lnTo>
                  <a:pt x="5118802" y="960577"/>
                </a:lnTo>
                <a:lnTo>
                  <a:pt x="5075986" y="966330"/>
                </a:lnTo>
                <a:lnTo>
                  <a:pt x="0" y="966330"/>
                </a:lnTo>
                <a:lnTo>
                  <a:pt x="0" y="0"/>
                </a:lnTo>
                <a:lnTo>
                  <a:pt x="5075986" y="0"/>
                </a:lnTo>
                <a:lnTo>
                  <a:pt x="5118802" y="5753"/>
                </a:lnTo>
                <a:lnTo>
                  <a:pt x="5157277" y="21989"/>
                </a:lnTo>
                <a:lnTo>
                  <a:pt x="5189874" y="47174"/>
                </a:lnTo>
                <a:lnTo>
                  <a:pt x="5215058" y="79771"/>
                </a:lnTo>
                <a:lnTo>
                  <a:pt x="5231294" y="118245"/>
                </a:lnTo>
                <a:lnTo>
                  <a:pt x="5237048" y="161061"/>
                </a:lnTo>
                <a:close/>
              </a:path>
            </a:pathLst>
          </a:custGeom>
          <a:ln w="10795">
            <a:solidFill>
              <a:srgbClr val="FFCDCC"/>
            </a:solidFill>
          </a:ln>
        </p:spPr>
        <p:txBody>
          <a:bodyPr wrap="square" lIns="0" tIns="0" rIns="0" bIns="0" rtlCol="0"/>
          <a:lstStyle/>
          <a:p>
            <a:endParaRPr/>
          </a:p>
        </p:txBody>
      </p:sp>
      <p:sp>
        <p:nvSpPr>
          <p:cNvPr id="7" name="object 32">
            <a:extLst>
              <a:ext uri="{FF2B5EF4-FFF2-40B4-BE49-F238E27FC236}">
                <a16:creationId xmlns:a16="http://schemas.microsoft.com/office/drawing/2014/main" id="{5A489F71-9993-7300-417F-6FD28D794D53}"/>
              </a:ext>
            </a:extLst>
          </p:cNvPr>
          <p:cNvSpPr txBox="1"/>
          <p:nvPr/>
        </p:nvSpPr>
        <p:spPr>
          <a:xfrm>
            <a:off x="7477061" y="6909662"/>
            <a:ext cx="990600" cy="161583"/>
          </a:xfrm>
          <a:prstGeom prst="rect">
            <a:avLst/>
          </a:prstGeom>
        </p:spPr>
        <p:txBody>
          <a:bodyPr vert="horz" wrap="square" lIns="0" tIns="0" rIns="0" bIns="0" rtlCol="0">
            <a:spAutoFit/>
          </a:bodyPr>
          <a:lstStyle/>
          <a:p>
            <a:pPr marL="12700">
              <a:lnSpc>
                <a:spcPct val="100000"/>
              </a:lnSpc>
            </a:pPr>
            <a:r>
              <a:rPr lang="en-US" sz="1050" dirty="0">
                <a:solidFill>
                  <a:schemeClr val="bg1"/>
                </a:solidFill>
                <a:latin typeface="Arial"/>
                <a:cs typeface="Arial"/>
              </a:rPr>
              <a:t>Transition</a:t>
            </a:r>
            <a:endParaRPr sz="1050" dirty="0">
              <a:solidFill>
                <a:schemeClr val="bg1"/>
              </a:solidFill>
              <a:latin typeface="Arial"/>
              <a:cs typeface="Arial"/>
            </a:endParaRPr>
          </a:p>
        </p:txBody>
      </p:sp>
      <p:sp>
        <p:nvSpPr>
          <p:cNvPr id="11" name="object 32">
            <a:extLst>
              <a:ext uri="{FF2B5EF4-FFF2-40B4-BE49-F238E27FC236}">
                <a16:creationId xmlns:a16="http://schemas.microsoft.com/office/drawing/2014/main" id="{C403A3C0-60C0-18C7-DBA8-AEC9E4D3A772}"/>
              </a:ext>
            </a:extLst>
          </p:cNvPr>
          <p:cNvSpPr txBox="1"/>
          <p:nvPr/>
        </p:nvSpPr>
        <p:spPr>
          <a:xfrm>
            <a:off x="8260080" y="6945266"/>
            <a:ext cx="990600" cy="161583"/>
          </a:xfrm>
          <a:prstGeom prst="rect">
            <a:avLst/>
          </a:prstGeom>
        </p:spPr>
        <p:txBody>
          <a:bodyPr vert="horz" wrap="square" lIns="0" tIns="0" rIns="0" bIns="0" rtlCol="0">
            <a:spAutoFit/>
          </a:bodyPr>
          <a:lstStyle/>
          <a:p>
            <a:pPr marL="12700">
              <a:lnSpc>
                <a:spcPct val="100000"/>
              </a:lnSpc>
            </a:pPr>
            <a:r>
              <a:rPr lang="en-US" sz="1050" dirty="0">
                <a:solidFill>
                  <a:schemeClr val="bg1"/>
                </a:solidFill>
                <a:latin typeface="Arial"/>
                <a:cs typeface="Arial"/>
              </a:rPr>
              <a:t>EUDAMED</a:t>
            </a:r>
            <a:endParaRPr sz="1050" dirty="0">
              <a:solidFill>
                <a:schemeClr val="bg1"/>
              </a:solidFill>
              <a:latin typeface="Arial"/>
              <a:cs typeface="Arial"/>
            </a:endParaRPr>
          </a:p>
        </p:txBody>
      </p:sp>
      <p:pic>
        <p:nvPicPr>
          <p:cNvPr id="1026" name="Picture 2" descr="Medical Equipment Images – Browse 2,477,270 Stock Photos ...">
            <a:extLst>
              <a:ext uri="{FF2B5EF4-FFF2-40B4-BE49-F238E27FC236}">
                <a16:creationId xmlns:a16="http://schemas.microsoft.com/office/drawing/2014/main" id="{E35B7222-DF1F-B168-17F0-645FF1480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 y="0"/>
            <a:ext cx="10694670" cy="7398695"/>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5">
            <a:extLst>
              <a:ext uri="{FF2B5EF4-FFF2-40B4-BE49-F238E27FC236}">
                <a16:creationId xmlns:a16="http://schemas.microsoft.com/office/drawing/2014/main" id="{A7E0C15E-51FD-72D3-8DCB-EB532FDE9A90}"/>
              </a:ext>
            </a:extLst>
          </p:cNvPr>
          <p:cNvSpPr/>
          <p:nvPr/>
        </p:nvSpPr>
        <p:spPr>
          <a:xfrm>
            <a:off x="-1270" y="-57934"/>
            <a:ext cx="10731614" cy="7214834"/>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9999"/>
            </a:srgbClr>
          </a:solidFill>
        </p:spPr>
        <p:txBody>
          <a:bodyPr wrap="square" lIns="0" tIns="0" rIns="0" bIns="0" rtlCol="0"/>
          <a:lstStyle/>
          <a:p>
            <a:endParaRPr lang="el-GR"/>
          </a:p>
        </p:txBody>
      </p:sp>
      <p:sp>
        <p:nvSpPr>
          <p:cNvPr id="14" name="Title 13">
            <a:extLst>
              <a:ext uri="{FF2B5EF4-FFF2-40B4-BE49-F238E27FC236}">
                <a16:creationId xmlns:a16="http://schemas.microsoft.com/office/drawing/2014/main" id="{DCCF7F07-984A-D548-E328-91E3EEEAF9A7}"/>
              </a:ext>
            </a:extLst>
          </p:cNvPr>
          <p:cNvSpPr>
            <a:spLocks noGrp="1"/>
          </p:cNvSpPr>
          <p:nvPr>
            <p:ph type="title"/>
          </p:nvPr>
        </p:nvSpPr>
        <p:spPr>
          <a:xfrm>
            <a:off x="9309100" y="0"/>
            <a:ext cx="1303512" cy="538609"/>
          </a:xfrm>
        </p:spPr>
        <p:txBody>
          <a:bodyPr/>
          <a:lstStyle/>
          <a:p>
            <a:pPr algn="just"/>
            <a:r>
              <a:rPr lang="en-US" dirty="0"/>
              <a:t>EUDAMED</a:t>
            </a:r>
            <a:endParaRPr lang="el-GR" dirty="0"/>
          </a:p>
        </p:txBody>
      </p:sp>
      <p:sp>
        <p:nvSpPr>
          <p:cNvPr id="15" name="object 4">
            <a:extLst>
              <a:ext uri="{FF2B5EF4-FFF2-40B4-BE49-F238E27FC236}">
                <a16:creationId xmlns:a16="http://schemas.microsoft.com/office/drawing/2014/main" id="{DD680EC0-1ADC-09D6-1B71-D2886A8F1FAD}"/>
              </a:ext>
            </a:extLst>
          </p:cNvPr>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sp>
        <p:nvSpPr>
          <p:cNvPr id="16" name="object 26">
            <a:extLst>
              <a:ext uri="{FF2B5EF4-FFF2-40B4-BE49-F238E27FC236}">
                <a16:creationId xmlns:a16="http://schemas.microsoft.com/office/drawing/2014/main" id="{0AD0A40C-2EA3-34E9-3D63-ED1A1AC7566A}"/>
              </a:ext>
            </a:extLst>
          </p:cNvPr>
          <p:cNvSpPr txBox="1"/>
          <p:nvPr/>
        </p:nvSpPr>
        <p:spPr>
          <a:xfrm>
            <a:off x="838040" y="6936013"/>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dirty="0">
              <a:latin typeface="Arial"/>
              <a:cs typeface="Arial"/>
            </a:endParaRPr>
          </a:p>
        </p:txBody>
      </p:sp>
      <p:sp>
        <p:nvSpPr>
          <p:cNvPr id="18" name="object 27">
            <a:extLst>
              <a:ext uri="{FF2B5EF4-FFF2-40B4-BE49-F238E27FC236}">
                <a16:creationId xmlns:a16="http://schemas.microsoft.com/office/drawing/2014/main" id="{71575500-C274-7EB1-517F-F88EA7B9530F}"/>
              </a:ext>
            </a:extLst>
          </p:cNvPr>
          <p:cNvSpPr txBox="1"/>
          <p:nvPr/>
        </p:nvSpPr>
        <p:spPr>
          <a:xfrm>
            <a:off x="1825641" y="6936013"/>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dirty="0">
              <a:latin typeface="Arial"/>
              <a:cs typeface="Arial"/>
            </a:endParaRPr>
          </a:p>
        </p:txBody>
      </p:sp>
      <p:sp>
        <p:nvSpPr>
          <p:cNvPr id="21" name="object 28">
            <a:extLst>
              <a:ext uri="{FF2B5EF4-FFF2-40B4-BE49-F238E27FC236}">
                <a16:creationId xmlns:a16="http://schemas.microsoft.com/office/drawing/2014/main" id="{DD8D739F-B637-AC53-D26F-664606E75A69}"/>
              </a:ext>
            </a:extLst>
          </p:cNvPr>
          <p:cNvSpPr txBox="1">
            <a:spLocks/>
          </p:cNvSpPr>
          <p:nvPr/>
        </p:nvSpPr>
        <p:spPr>
          <a:xfrm>
            <a:off x="2750738" y="6943073"/>
            <a:ext cx="812800" cy="175259"/>
          </a:xfrm>
          <a:prstGeom prst="rect">
            <a:avLst/>
          </a:prstGeom>
        </p:spPr>
        <p:txBody>
          <a:bodyPr vert="horz" wrap="square" lIns="0" tIns="0" rIns="0" bIns="0" rtlCol="0">
            <a:spAutoFit/>
          </a:bodyPr>
          <a:lstStyle>
            <a:defPPr>
              <a:defRPr lang="el-GR"/>
            </a:defPPr>
            <a:lvl1pPr marL="0" algn="l" defTabSz="914400" rtl="0" eaLnBrk="1" latinLnBrk="0" hangingPunct="1">
              <a:defRPr sz="105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pc="-5" dirty="0"/>
              <a:t>Classification</a:t>
            </a:r>
          </a:p>
        </p:txBody>
      </p:sp>
      <p:sp>
        <p:nvSpPr>
          <p:cNvPr id="22" name="object 29">
            <a:extLst>
              <a:ext uri="{FF2B5EF4-FFF2-40B4-BE49-F238E27FC236}">
                <a16:creationId xmlns:a16="http://schemas.microsoft.com/office/drawing/2014/main" id="{6B4C46F3-20D9-4EA7-F488-2DCD6F1C2F11}"/>
              </a:ext>
            </a:extLst>
          </p:cNvPr>
          <p:cNvSpPr txBox="1">
            <a:spLocks/>
          </p:cNvSpPr>
          <p:nvPr/>
        </p:nvSpPr>
        <p:spPr>
          <a:xfrm>
            <a:off x="3829605" y="6928768"/>
            <a:ext cx="738504" cy="335279"/>
          </a:xfrm>
          <a:prstGeom prst="rect">
            <a:avLst/>
          </a:prstGeom>
        </p:spPr>
        <p:txBody>
          <a:bodyPr vert="horz" wrap="square" lIns="0" tIns="0" rIns="0" bIns="0" rtlCol="0">
            <a:spAutoFit/>
          </a:bodyPr>
          <a:lstStyle>
            <a:defPPr>
              <a:defRPr lang="el-GR"/>
            </a:defPPr>
            <a:lvl1pPr marL="0" algn="l" defTabSz="914400" rtl="0" eaLnBrk="1" latinLnBrk="0" hangingPunct="1">
              <a:defRPr sz="105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
            <a:r>
              <a:rPr lang="en-US" spc="-5" dirty="0"/>
              <a:t>Conformity</a:t>
            </a:r>
          </a:p>
          <a:p>
            <a:pPr marL="12700">
              <a:spcBef>
                <a:spcPts val="5"/>
              </a:spcBef>
            </a:pPr>
            <a:r>
              <a:rPr lang="en-US" spc="-5" dirty="0"/>
              <a:t>assessment</a:t>
            </a:r>
          </a:p>
        </p:txBody>
      </p:sp>
      <p:sp>
        <p:nvSpPr>
          <p:cNvPr id="24" name="object 30">
            <a:extLst>
              <a:ext uri="{FF2B5EF4-FFF2-40B4-BE49-F238E27FC236}">
                <a16:creationId xmlns:a16="http://schemas.microsoft.com/office/drawing/2014/main" id="{DDC2DA50-AD9C-2A7F-97DC-B6624FC4CF5C}"/>
              </a:ext>
            </a:extLst>
          </p:cNvPr>
          <p:cNvSpPr txBox="1"/>
          <p:nvPr/>
        </p:nvSpPr>
        <p:spPr>
          <a:xfrm>
            <a:off x="4754881" y="6936013"/>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dirty="0">
              <a:latin typeface="Arial"/>
              <a:cs typeface="Arial"/>
            </a:endParaRPr>
          </a:p>
        </p:txBody>
      </p:sp>
      <p:sp>
        <p:nvSpPr>
          <p:cNvPr id="31" name="object 32">
            <a:extLst>
              <a:ext uri="{FF2B5EF4-FFF2-40B4-BE49-F238E27FC236}">
                <a16:creationId xmlns:a16="http://schemas.microsoft.com/office/drawing/2014/main" id="{70E59A62-BEBE-B8FA-969F-68106DEC934A}"/>
              </a:ext>
            </a:extLst>
          </p:cNvPr>
          <p:cNvSpPr txBox="1"/>
          <p:nvPr/>
        </p:nvSpPr>
        <p:spPr>
          <a:xfrm>
            <a:off x="5704840" y="692910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33" name="object 32">
            <a:extLst>
              <a:ext uri="{FF2B5EF4-FFF2-40B4-BE49-F238E27FC236}">
                <a16:creationId xmlns:a16="http://schemas.microsoft.com/office/drawing/2014/main" id="{3E75471A-E178-5B93-C785-D22B91172074}"/>
              </a:ext>
            </a:extLst>
          </p:cNvPr>
          <p:cNvSpPr txBox="1"/>
          <p:nvPr/>
        </p:nvSpPr>
        <p:spPr>
          <a:xfrm>
            <a:off x="6662529" y="6928767"/>
            <a:ext cx="878095"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34" name="object 32">
            <a:extLst>
              <a:ext uri="{FF2B5EF4-FFF2-40B4-BE49-F238E27FC236}">
                <a16:creationId xmlns:a16="http://schemas.microsoft.com/office/drawing/2014/main" id="{034CB529-88AF-79DF-7835-56051C5EC021}"/>
              </a:ext>
            </a:extLst>
          </p:cNvPr>
          <p:cNvSpPr txBox="1"/>
          <p:nvPr/>
        </p:nvSpPr>
        <p:spPr>
          <a:xfrm>
            <a:off x="7591612" y="6949910"/>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
        <p:nvSpPr>
          <p:cNvPr id="35" name="object 32">
            <a:extLst>
              <a:ext uri="{FF2B5EF4-FFF2-40B4-BE49-F238E27FC236}">
                <a16:creationId xmlns:a16="http://schemas.microsoft.com/office/drawing/2014/main" id="{40B0AE56-0A04-041E-B8F0-801D906B5FCE}"/>
              </a:ext>
            </a:extLst>
          </p:cNvPr>
          <p:cNvSpPr txBox="1"/>
          <p:nvPr/>
        </p:nvSpPr>
        <p:spPr>
          <a:xfrm>
            <a:off x="8291338" y="6944230"/>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EUDAMED</a:t>
            </a:r>
            <a:endParaRPr sz="1050" dirty="0">
              <a:latin typeface="Arial"/>
              <a:cs typeface="Arial"/>
            </a:endParaRPr>
          </a:p>
        </p:txBody>
      </p:sp>
      <p:sp>
        <p:nvSpPr>
          <p:cNvPr id="36" name="object 10">
            <a:extLst>
              <a:ext uri="{FF2B5EF4-FFF2-40B4-BE49-F238E27FC236}">
                <a16:creationId xmlns:a16="http://schemas.microsoft.com/office/drawing/2014/main" id="{5EBE1D8F-CD4F-2A57-8EA0-C2089C3EDBE2}"/>
              </a:ext>
            </a:extLst>
          </p:cNvPr>
          <p:cNvSpPr/>
          <p:nvPr/>
        </p:nvSpPr>
        <p:spPr>
          <a:xfrm>
            <a:off x="8503574" y="6689993"/>
            <a:ext cx="156692" cy="156705"/>
          </a:xfrm>
          <a:prstGeom prst="rect">
            <a:avLst/>
          </a:prstGeom>
          <a:blipFill>
            <a:blip r:embed="rId2" cstate="print"/>
            <a:stretch>
              <a:fillRect/>
            </a:stretch>
          </a:blipFill>
        </p:spPr>
        <p:txBody>
          <a:bodyPr wrap="square" lIns="0" tIns="0" rIns="0" bIns="0" rtlCol="0"/>
          <a:lstStyle/>
          <a:p>
            <a:endParaRPr/>
          </a:p>
        </p:txBody>
      </p:sp>
      <p:sp>
        <p:nvSpPr>
          <p:cNvPr id="37" name="object 25">
            <a:extLst>
              <a:ext uri="{FF2B5EF4-FFF2-40B4-BE49-F238E27FC236}">
                <a16:creationId xmlns:a16="http://schemas.microsoft.com/office/drawing/2014/main" id="{AB5A43E0-B7FA-C6F6-9F1B-6CEEFC1C3EBD}"/>
              </a:ext>
            </a:extLst>
          </p:cNvPr>
          <p:cNvSpPr txBox="1">
            <a:spLocks/>
          </p:cNvSpPr>
          <p:nvPr/>
        </p:nvSpPr>
        <p:spPr>
          <a:xfrm>
            <a:off x="5400690" y="6662673"/>
            <a:ext cx="255270" cy="195579"/>
          </a:xfrm>
          <a:prstGeom prst="rect">
            <a:avLst/>
          </a:prstGeom>
        </p:spPr>
        <p:txBody>
          <a:bodyPr vert="horz" wrap="square" lIns="0" tIns="0" rIns="0" bIns="0" rtlCol="0">
            <a:spAutoFit/>
          </a:bodyPr>
          <a:lstStyle>
            <a:defPPr>
              <a:defRPr lang="el-GR"/>
            </a:defPPr>
            <a:lvl1pPr marL="0" algn="l" defTabSz="914400" rtl="0" eaLnBrk="1" latinLnBrk="0" hangingPunct="1">
              <a:defRPr sz="1200" b="0" i="0" kern="1200">
                <a:solidFill>
                  <a:srgbClr val="26306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35"/>
              </a:lnSpc>
            </a:pPr>
            <a:fld id="{81D60167-4931-47E6-BA6A-407CBD079E47}" type="slidenum">
              <a:rPr lang="el-GR" spc="55" smtClean="0"/>
              <a:pPr marL="38100">
                <a:lnSpc>
                  <a:spcPts val="1435"/>
                </a:lnSpc>
              </a:pPr>
              <a:t>26</a:t>
            </a:fld>
            <a:endParaRPr lang="el-GR" spc="55" dirty="0"/>
          </a:p>
        </p:txBody>
      </p:sp>
      <p:sp>
        <p:nvSpPr>
          <p:cNvPr id="38" name="TextBox 37">
            <a:extLst>
              <a:ext uri="{FF2B5EF4-FFF2-40B4-BE49-F238E27FC236}">
                <a16:creationId xmlns:a16="http://schemas.microsoft.com/office/drawing/2014/main" id="{84EDC777-6613-2C02-087E-8EA6849A0338}"/>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
        <p:nvSpPr>
          <p:cNvPr id="2" name="TextBox 1">
            <a:extLst>
              <a:ext uri="{FF2B5EF4-FFF2-40B4-BE49-F238E27FC236}">
                <a16:creationId xmlns:a16="http://schemas.microsoft.com/office/drawing/2014/main" id="{DB121CD0-AD56-56A6-9851-1E2A049CBD58}"/>
              </a:ext>
            </a:extLst>
          </p:cNvPr>
          <p:cNvSpPr txBox="1"/>
          <p:nvPr/>
        </p:nvSpPr>
        <p:spPr>
          <a:xfrm>
            <a:off x="1654660" y="648772"/>
            <a:ext cx="7419753" cy="369332"/>
          </a:xfrm>
          <a:prstGeom prst="rect">
            <a:avLst/>
          </a:prstGeom>
          <a:noFill/>
        </p:spPr>
        <p:txBody>
          <a:bodyPr wrap="square" rtlCol="0">
            <a:spAutoFit/>
          </a:bodyPr>
          <a:lstStyle/>
          <a:p>
            <a:r>
              <a:rPr lang="el-GR" sz="1800" b="1" i="0" u="none" strike="noStrike" baseline="0" dirty="0" err="1">
                <a:solidFill>
                  <a:srgbClr val="00176D"/>
                </a:solidFill>
                <a:latin typeface="Tahoma" panose="020B0604030504040204" pitchFamily="34" charset="0"/>
              </a:rPr>
              <a:t>Hλεκτρονικό</a:t>
            </a:r>
            <a:r>
              <a:rPr lang="el-CY" sz="1800" b="1" i="0" u="none" strike="noStrike" baseline="0" dirty="0">
                <a:solidFill>
                  <a:srgbClr val="00176D"/>
                </a:solidFill>
                <a:latin typeface="Tahoma" panose="020B0604030504040204" pitchFamily="34" charset="0"/>
              </a:rPr>
              <a:t> </a:t>
            </a:r>
            <a:r>
              <a:rPr lang="el-GR" sz="1800" b="1" i="0" u="none" strike="noStrike" baseline="0" dirty="0">
                <a:solidFill>
                  <a:srgbClr val="00176D"/>
                </a:solidFill>
                <a:latin typeface="Tahoma" panose="020B0604030504040204" pitchFamily="34" charset="0"/>
              </a:rPr>
              <a:t>Σύστημα καταχώρισης οικονομικών φορέων</a:t>
            </a:r>
            <a:endParaRPr lang="el-GR" dirty="0"/>
          </a:p>
        </p:txBody>
      </p:sp>
      <p:sp>
        <p:nvSpPr>
          <p:cNvPr id="4" name="TextBox 3">
            <a:extLst>
              <a:ext uri="{FF2B5EF4-FFF2-40B4-BE49-F238E27FC236}">
                <a16:creationId xmlns:a16="http://schemas.microsoft.com/office/drawing/2014/main" id="{C87E7327-4E08-1B02-D725-07615FDC281B}"/>
              </a:ext>
            </a:extLst>
          </p:cNvPr>
          <p:cNvSpPr txBox="1"/>
          <p:nvPr/>
        </p:nvSpPr>
        <p:spPr>
          <a:xfrm>
            <a:off x="-37225" y="6563696"/>
            <a:ext cx="5515529" cy="246221"/>
          </a:xfrm>
          <a:prstGeom prst="rect">
            <a:avLst/>
          </a:prstGeom>
          <a:noFill/>
        </p:spPr>
        <p:txBody>
          <a:bodyPr wrap="square">
            <a:spAutoFit/>
          </a:bodyPr>
          <a:lstStyle/>
          <a:p>
            <a:r>
              <a:rPr lang="en-US" sz="1000" b="1" i="1" u="none" strike="noStrike" baseline="0" dirty="0">
                <a:solidFill>
                  <a:srgbClr val="000000"/>
                </a:solidFill>
                <a:latin typeface="Arial" panose="020B0604020202020204" pitchFamily="34" charset="0"/>
              </a:rPr>
              <a:t>*EUDAMED </a:t>
            </a:r>
            <a:r>
              <a:rPr lang="el-GR" sz="1000" b="1" i="1" u="none" strike="noStrike" baseline="0" dirty="0">
                <a:solidFill>
                  <a:srgbClr val="000000"/>
                </a:solidFill>
                <a:latin typeface="Arial" panose="020B0604020202020204" pitchFamily="34" charset="0"/>
              </a:rPr>
              <a:t>σύμφωνα με τα </a:t>
            </a:r>
            <a:r>
              <a:rPr lang="el-GR" sz="1000" b="1" i="1" dirty="0">
                <a:solidFill>
                  <a:srgbClr val="000000"/>
                </a:solidFill>
                <a:latin typeface="Arial" panose="020B0604020202020204" pitchFamily="34" charset="0"/>
              </a:rPr>
              <a:t>Άρθρα 30 και 31 MDR745 &amp; Άρθρα 27 και 28, IVDR746</a:t>
            </a:r>
          </a:p>
        </p:txBody>
      </p:sp>
      <p:pic>
        <p:nvPicPr>
          <p:cNvPr id="6" name="Picture 5">
            <a:extLst>
              <a:ext uri="{FF2B5EF4-FFF2-40B4-BE49-F238E27FC236}">
                <a16:creationId xmlns:a16="http://schemas.microsoft.com/office/drawing/2014/main" id="{62D4C830-FA55-CBE9-2224-519870C81D3B}"/>
              </a:ext>
            </a:extLst>
          </p:cNvPr>
          <p:cNvPicPr>
            <a:picLocks noChangeAspect="1"/>
          </p:cNvPicPr>
          <p:nvPr/>
        </p:nvPicPr>
        <p:blipFill>
          <a:blip r:embed="rId4"/>
          <a:stretch>
            <a:fillRect/>
          </a:stretch>
        </p:blipFill>
        <p:spPr>
          <a:xfrm>
            <a:off x="-1270" y="-57934"/>
            <a:ext cx="2575775" cy="492868"/>
          </a:xfrm>
          <a:prstGeom prst="rect">
            <a:avLst/>
          </a:prstGeom>
        </p:spPr>
      </p:pic>
      <p:sp>
        <p:nvSpPr>
          <p:cNvPr id="19" name="TextBox 18">
            <a:extLst>
              <a:ext uri="{FF2B5EF4-FFF2-40B4-BE49-F238E27FC236}">
                <a16:creationId xmlns:a16="http://schemas.microsoft.com/office/drawing/2014/main" id="{47314FFF-B976-26C9-EB7A-6032B8174DF8}"/>
              </a:ext>
            </a:extLst>
          </p:cNvPr>
          <p:cNvSpPr txBox="1"/>
          <p:nvPr/>
        </p:nvSpPr>
        <p:spPr>
          <a:xfrm>
            <a:off x="1317046" y="1225130"/>
            <a:ext cx="8449253" cy="1200329"/>
          </a:xfrm>
          <a:prstGeom prst="rect">
            <a:avLst/>
          </a:prstGeom>
          <a:noFill/>
        </p:spPr>
        <p:txBody>
          <a:bodyPr wrap="square">
            <a:spAutoFit/>
          </a:bodyPr>
          <a:lstStyle/>
          <a:p>
            <a:pPr algn="just"/>
            <a:r>
              <a:rPr lang="el-GR" dirty="0"/>
              <a:t>Η EUDAMED είναι το σύστημα που ανέπτυξε η Ευρωπαϊκή Επιτροπή για την εφαρμογή των κανονισμών της ΕΕ για τα </a:t>
            </a:r>
            <a:r>
              <a:rPr lang="el-GR" dirty="0" err="1"/>
              <a:t>ιατροτεχνολογικά</a:t>
            </a:r>
            <a:r>
              <a:rPr lang="el-GR" dirty="0"/>
              <a:t> προϊόντα</a:t>
            </a:r>
            <a:r>
              <a:rPr lang="en-US" dirty="0"/>
              <a:t>.</a:t>
            </a:r>
            <a:r>
              <a:rPr lang="el-GR" dirty="0"/>
              <a:t> </a:t>
            </a:r>
            <a:endParaRPr lang="en-US" dirty="0"/>
          </a:p>
          <a:p>
            <a:pPr algn="just"/>
            <a:r>
              <a:rPr lang="el-GR" dirty="0"/>
              <a:t>H EUDAMED διαρθρώνεται γύρω από 6 αλληλένδετες ενότητες και έναν δημόσιο </a:t>
            </a:r>
            <a:r>
              <a:rPr lang="el-GR" dirty="0" err="1"/>
              <a:t>ιστότοπο</a:t>
            </a:r>
            <a:r>
              <a:rPr lang="el-GR" dirty="0"/>
              <a:t>. </a:t>
            </a:r>
            <a:endParaRPr lang="en-US" dirty="0"/>
          </a:p>
        </p:txBody>
      </p:sp>
      <p:sp>
        <p:nvSpPr>
          <p:cNvPr id="40" name="TextBox 39">
            <a:extLst>
              <a:ext uri="{FF2B5EF4-FFF2-40B4-BE49-F238E27FC236}">
                <a16:creationId xmlns:a16="http://schemas.microsoft.com/office/drawing/2014/main" id="{4734E70E-4042-4EA4-92CF-4C6A161B45FF}"/>
              </a:ext>
            </a:extLst>
          </p:cNvPr>
          <p:cNvSpPr txBox="1"/>
          <p:nvPr/>
        </p:nvSpPr>
        <p:spPr>
          <a:xfrm>
            <a:off x="577813" y="2469087"/>
            <a:ext cx="3857769" cy="3417410"/>
          </a:xfrm>
          <a:prstGeom prst="rect">
            <a:avLst/>
          </a:prstGeom>
          <a:noFill/>
        </p:spPr>
        <p:txBody>
          <a:bodyPr wrap="square" rtlCol="0">
            <a:spAutoFit/>
          </a:bodyPr>
          <a:lstStyle/>
          <a:p>
            <a:pPr marL="285750" indent="-285750" algn="just">
              <a:buFont typeface="Arial" panose="020B0604020202020204" pitchFamily="34" charset="0"/>
              <a:buChar char="•"/>
            </a:pPr>
            <a:r>
              <a:rPr lang="el-GR" dirty="0"/>
              <a:t>Καταχώριση και διαχείριση συντελεστών και χρηστών</a:t>
            </a:r>
            <a:endParaRPr lang="en-US" dirty="0"/>
          </a:p>
          <a:p>
            <a:pPr marL="285750" indent="-285750" algn="just">
              <a:buFont typeface="Arial" panose="020B0604020202020204" pitchFamily="34" charset="0"/>
              <a:buChar char="•"/>
            </a:pPr>
            <a:r>
              <a:rPr lang="el-GR" dirty="0"/>
              <a:t>Βάση δεδομένων UDI και καταχώριση τεχνολογικών προϊόντων</a:t>
            </a:r>
            <a:endParaRPr lang="en-US" dirty="0"/>
          </a:p>
          <a:p>
            <a:pPr marL="285750" indent="-285750" algn="just">
              <a:buFont typeface="Arial" panose="020B0604020202020204" pitchFamily="34" charset="0"/>
              <a:buChar char="•"/>
            </a:pPr>
            <a:r>
              <a:rPr lang="el-GR" dirty="0"/>
              <a:t>Πιστοποιητικά και κοινοποιημένοι οργανισμοί</a:t>
            </a:r>
            <a:endParaRPr lang="en-US" dirty="0"/>
          </a:p>
          <a:p>
            <a:pPr marL="285750" indent="-285750" algn="just">
              <a:buFont typeface="Arial" panose="020B0604020202020204" pitchFamily="34" charset="0"/>
              <a:buChar char="•"/>
            </a:pPr>
            <a:r>
              <a:rPr lang="el-GR" dirty="0"/>
              <a:t>Κλινική έρευνα και μελέτες επιδόσεων </a:t>
            </a:r>
            <a:endParaRPr lang="en-US" dirty="0"/>
          </a:p>
          <a:p>
            <a:pPr marL="285750" indent="-285750" algn="just">
              <a:buFont typeface="Arial" panose="020B0604020202020204" pitchFamily="34" charset="0"/>
              <a:buChar char="•"/>
            </a:pPr>
            <a:r>
              <a:rPr lang="el-GR" dirty="0"/>
              <a:t>Επαγρύπνηση και εποπτεία μετά τη διάθεση στην αγορά</a:t>
            </a:r>
            <a:endParaRPr lang="en-US" dirty="0"/>
          </a:p>
          <a:p>
            <a:pPr marL="285750" indent="-285750" algn="just">
              <a:buFont typeface="Arial" panose="020B0604020202020204" pitchFamily="34" charset="0"/>
              <a:buChar char="•"/>
            </a:pPr>
            <a:r>
              <a:rPr lang="el-GR" dirty="0"/>
              <a:t>Εποπτεία της αγοράς </a:t>
            </a:r>
          </a:p>
        </p:txBody>
      </p:sp>
      <p:pic>
        <p:nvPicPr>
          <p:cNvPr id="26628" name="Picture 4" descr="EUDAMED - Evnia Authorised Representative">
            <a:extLst>
              <a:ext uri="{FF2B5EF4-FFF2-40B4-BE49-F238E27FC236}">
                <a16:creationId xmlns:a16="http://schemas.microsoft.com/office/drawing/2014/main" id="{266E6BAE-D3B9-8069-C9BD-24831DDC4B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4176" y="2418223"/>
            <a:ext cx="4751845" cy="395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07729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p:nvPr/>
        </p:nvSpPr>
        <p:spPr>
          <a:xfrm>
            <a:off x="7708900" y="6669146"/>
            <a:ext cx="156692" cy="156705"/>
          </a:xfrm>
          <a:prstGeom prst="rect">
            <a:avLst/>
          </a:prstGeom>
          <a:blipFill>
            <a:blip r:embed="rId2" cstate="print"/>
            <a:stretch>
              <a:fillRect/>
            </a:stretch>
          </a:blipFill>
        </p:spPr>
        <p:txBody>
          <a:bodyPr wrap="square" lIns="0" tIns="0" rIns="0" bIns="0" rtlCol="0"/>
          <a:lstStyle/>
          <a:p>
            <a:endParaRP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27</a:t>
            </a:fld>
            <a:endParaRPr spc="55" dirty="0"/>
          </a:p>
        </p:txBody>
      </p:sp>
      <p:sp>
        <p:nvSpPr>
          <p:cNvPr id="26" name="object 26"/>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27" name="object 27"/>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28" name="object 2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29" name="object 29"/>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30" name="object 30"/>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a:latin typeface="Arial"/>
              <a:cs typeface="Arial"/>
            </a:endParaRPr>
          </a:p>
        </p:txBody>
      </p:sp>
      <p:sp>
        <p:nvSpPr>
          <p:cNvPr id="32" name="object 32"/>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17"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20" name="19 - TextBox"/>
          <p:cNvSpPr txBox="1"/>
          <p:nvPr/>
        </p:nvSpPr>
        <p:spPr>
          <a:xfrm>
            <a:off x="3517900" y="609958"/>
            <a:ext cx="4191000" cy="361637"/>
          </a:xfrm>
          <a:prstGeom prst="rect">
            <a:avLst/>
          </a:prstGeom>
          <a:noFill/>
        </p:spPr>
        <p:txBody>
          <a:bodyPr wrap="square" rtlCol="0">
            <a:spAutoFit/>
          </a:bodyPr>
          <a:lstStyle/>
          <a:p>
            <a:r>
              <a:rPr lang="en-US" sz="1750" b="1" spc="-5" dirty="0">
                <a:solidFill>
                  <a:srgbClr val="263063"/>
                </a:solidFill>
                <a:latin typeface="Arial"/>
                <a:ea typeface="+mj-ea"/>
                <a:cs typeface="Arial"/>
              </a:rPr>
              <a:t>M</a:t>
            </a:r>
            <a:r>
              <a:rPr lang="el-GR" sz="1750" b="1" spc="-5" dirty="0" err="1">
                <a:solidFill>
                  <a:srgbClr val="263063"/>
                </a:solidFill>
                <a:latin typeface="Arial"/>
                <a:ea typeface="+mj-ea"/>
                <a:cs typeface="Arial"/>
              </a:rPr>
              <a:t>εταβατική</a:t>
            </a:r>
            <a:r>
              <a:rPr lang="el-GR" sz="1750" b="1" spc="-5" dirty="0">
                <a:solidFill>
                  <a:srgbClr val="263063"/>
                </a:solidFill>
                <a:latin typeface="Arial"/>
                <a:ea typeface="+mj-ea"/>
                <a:cs typeface="Arial"/>
              </a:rPr>
              <a:t> περίοδος (Α</a:t>
            </a:r>
            <a:r>
              <a:rPr lang="en-US" sz="1750" b="1" spc="-5" dirty="0" err="1">
                <a:solidFill>
                  <a:srgbClr val="263063"/>
                </a:solidFill>
                <a:latin typeface="Arial"/>
                <a:ea typeface="+mj-ea"/>
                <a:cs typeface="Arial"/>
              </a:rPr>
              <a:t>rticle</a:t>
            </a:r>
            <a:r>
              <a:rPr lang="en-US" sz="1750" b="1" spc="-5" dirty="0">
                <a:solidFill>
                  <a:srgbClr val="263063"/>
                </a:solidFill>
                <a:latin typeface="Arial"/>
                <a:ea typeface="+mj-ea"/>
                <a:cs typeface="Arial"/>
              </a:rPr>
              <a:t> 120)</a:t>
            </a:r>
            <a:endParaRPr lang="el-GR" sz="1750" spc="-5" dirty="0">
              <a:solidFill>
                <a:srgbClr val="263063"/>
              </a:solidFill>
              <a:latin typeface="Arial"/>
              <a:ea typeface="+mj-ea"/>
              <a:cs typeface="Arial"/>
            </a:endParaRPr>
          </a:p>
        </p:txBody>
      </p:sp>
      <p:sp>
        <p:nvSpPr>
          <p:cNvPr id="23" name="22 - TextBox"/>
          <p:cNvSpPr txBox="1"/>
          <p:nvPr/>
        </p:nvSpPr>
        <p:spPr>
          <a:xfrm>
            <a:off x="1765300" y="1571625"/>
            <a:ext cx="6172200" cy="355354"/>
          </a:xfrm>
          <a:prstGeom prst="rect">
            <a:avLst/>
          </a:prstGeom>
          <a:noFill/>
        </p:spPr>
        <p:txBody>
          <a:bodyPr wrap="square" rtlCol="0">
            <a:spAutoFit/>
          </a:bodyPr>
          <a:lstStyle/>
          <a:p>
            <a:pPr>
              <a:lnSpc>
                <a:spcPct val="150000"/>
              </a:lnSpc>
            </a:pPr>
            <a:endParaRPr lang="el-GR" sz="1300" spc="-5" dirty="0">
              <a:solidFill>
                <a:srgbClr val="263063"/>
              </a:solidFill>
              <a:latin typeface="Arial"/>
              <a:ea typeface="+mj-ea"/>
              <a:cs typeface="Arial"/>
            </a:endParaRPr>
          </a:p>
        </p:txBody>
      </p:sp>
      <p:sp>
        <p:nvSpPr>
          <p:cNvPr id="71" name="object 4"/>
          <p:cNvSpPr/>
          <p:nvPr/>
        </p:nvSpPr>
        <p:spPr>
          <a:xfrm>
            <a:off x="3523298" y="3328013"/>
            <a:ext cx="5237480" cy="678224"/>
          </a:xfrm>
          <a:custGeom>
            <a:avLst/>
            <a:gdLst/>
            <a:ahLst/>
            <a:cxnLst/>
            <a:rect l="l" t="t" r="r" b="b"/>
            <a:pathLst>
              <a:path w="5237480" h="966469">
                <a:moveTo>
                  <a:pt x="5237048" y="161061"/>
                </a:moveTo>
                <a:lnTo>
                  <a:pt x="5237048" y="805281"/>
                </a:lnTo>
                <a:lnTo>
                  <a:pt x="5231294" y="848096"/>
                </a:lnTo>
                <a:lnTo>
                  <a:pt x="5215058" y="886568"/>
                </a:lnTo>
                <a:lnTo>
                  <a:pt x="5189874" y="919162"/>
                </a:lnTo>
                <a:lnTo>
                  <a:pt x="5157277" y="944343"/>
                </a:lnTo>
                <a:lnTo>
                  <a:pt x="5118802" y="960577"/>
                </a:lnTo>
                <a:lnTo>
                  <a:pt x="5075986" y="966330"/>
                </a:lnTo>
                <a:lnTo>
                  <a:pt x="0" y="966330"/>
                </a:lnTo>
                <a:lnTo>
                  <a:pt x="0" y="0"/>
                </a:lnTo>
                <a:lnTo>
                  <a:pt x="5075986" y="0"/>
                </a:lnTo>
                <a:lnTo>
                  <a:pt x="5118802" y="5753"/>
                </a:lnTo>
                <a:lnTo>
                  <a:pt x="5157277" y="21989"/>
                </a:lnTo>
                <a:lnTo>
                  <a:pt x="5189874" y="47174"/>
                </a:lnTo>
                <a:lnTo>
                  <a:pt x="5215058" y="79771"/>
                </a:lnTo>
                <a:lnTo>
                  <a:pt x="5231294" y="118245"/>
                </a:lnTo>
                <a:lnTo>
                  <a:pt x="5237048" y="161061"/>
                </a:lnTo>
                <a:close/>
              </a:path>
            </a:pathLst>
          </a:custGeom>
          <a:ln w="10795">
            <a:solidFill>
              <a:srgbClr val="FFCDCC"/>
            </a:solidFill>
          </a:ln>
        </p:spPr>
        <p:txBody>
          <a:bodyPr wrap="square" lIns="0" tIns="0" rIns="0" bIns="0" rtlCol="0"/>
          <a:lstStyle/>
          <a:p>
            <a:endParaRPr/>
          </a:p>
        </p:txBody>
      </p:sp>
      <p:sp>
        <p:nvSpPr>
          <p:cNvPr id="7" name="object 32">
            <a:extLst>
              <a:ext uri="{FF2B5EF4-FFF2-40B4-BE49-F238E27FC236}">
                <a16:creationId xmlns:a16="http://schemas.microsoft.com/office/drawing/2014/main" id="{5A489F71-9993-7300-417F-6FD28D794D53}"/>
              </a:ext>
            </a:extLst>
          </p:cNvPr>
          <p:cNvSpPr txBox="1"/>
          <p:nvPr/>
        </p:nvSpPr>
        <p:spPr>
          <a:xfrm>
            <a:off x="7477061" y="6909662"/>
            <a:ext cx="990600" cy="161583"/>
          </a:xfrm>
          <a:prstGeom prst="rect">
            <a:avLst/>
          </a:prstGeom>
        </p:spPr>
        <p:txBody>
          <a:bodyPr vert="horz" wrap="square" lIns="0" tIns="0" rIns="0" bIns="0" rtlCol="0">
            <a:spAutoFit/>
          </a:bodyPr>
          <a:lstStyle/>
          <a:p>
            <a:pPr marL="12700">
              <a:lnSpc>
                <a:spcPct val="100000"/>
              </a:lnSpc>
            </a:pPr>
            <a:r>
              <a:rPr lang="en-US" sz="1050" dirty="0">
                <a:solidFill>
                  <a:schemeClr val="bg1"/>
                </a:solidFill>
                <a:latin typeface="Arial"/>
                <a:cs typeface="Arial"/>
              </a:rPr>
              <a:t>Transition</a:t>
            </a:r>
            <a:endParaRPr sz="1050" dirty="0">
              <a:solidFill>
                <a:schemeClr val="bg1"/>
              </a:solidFill>
              <a:latin typeface="Arial"/>
              <a:cs typeface="Arial"/>
            </a:endParaRPr>
          </a:p>
        </p:txBody>
      </p:sp>
      <p:sp>
        <p:nvSpPr>
          <p:cNvPr id="11" name="object 32">
            <a:extLst>
              <a:ext uri="{FF2B5EF4-FFF2-40B4-BE49-F238E27FC236}">
                <a16:creationId xmlns:a16="http://schemas.microsoft.com/office/drawing/2014/main" id="{C403A3C0-60C0-18C7-DBA8-AEC9E4D3A772}"/>
              </a:ext>
            </a:extLst>
          </p:cNvPr>
          <p:cNvSpPr txBox="1"/>
          <p:nvPr/>
        </p:nvSpPr>
        <p:spPr>
          <a:xfrm>
            <a:off x="8260080" y="6945266"/>
            <a:ext cx="990600" cy="161583"/>
          </a:xfrm>
          <a:prstGeom prst="rect">
            <a:avLst/>
          </a:prstGeom>
        </p:spPr>
        <p:txBody>
          <a:bodyPr vert="horz" wrap="square" lIns="0" tIns="0" rIns="0" bIns="0" rtlCol="0">
            <a:spAutoFit/>
          </a:bodyPr>
          <a:lstStyle/>
          <a:p>
            <a:pPr marL="12700">
              <a:lnSpc>
                <a:spcPct val="100000"/>
              </a:lnSpc>
            </a:pPr>
            <a:r>
              <a:rPr lang="en-US" sz="1050" dirty="0">
                <a:solidFill>
                  <a:schemeClr val="bg1"/>
                </a:solidFill>
                <a:latin typeface="Arial"/>
                <a:cs typeface="Arial"/>
              </a:rPr>
              <a:t>EUDAMED</a:t>
            </a:r>
            <a:endParaRPr sz="1050" dirty="0">
              <a:solidFill>
                <a:schemeClr val="bg1"/>
              </a:solidFill>
              <a:latin typeface="Arial"/>
              <a:cs typeface="Arial"/>
            </a:endParaRPr>
          </a:p>
        </p:txBody>
      </p:sp>
      <p:pic>
        <p:nvPicPr>
          <p:cNvPr id="1026" name="Picture 2" descr="Medical Equipment Images – Browse 2,477,270 Stock Photos ...">
            <a:extLst>
              <a:ext uri="{FF2B5EF4-FFF2-40B4-BE49-F238E27FC236}">
                <a16:creationId xmlns:a16="http://schemas.microsoft.com/office/drawing/2014/main" id="{E35B7222-DF1F-B168-17F0-645FF1480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 y="0"/>
            <a:ext cx="10694670" cy="7398695"/>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5">
            <a:extLst>
              <a:ext uri="{FF2B5EF4-FFF2-40B4-BE49-F238E27FC236}">
                <a16:creationId xmlns:a16="http://schemas.microsoft.com/office/drawing/2014/main" id="{A7E0C15E-51FD-72D3-8DCB-EB532FDE9A90}"/>
              </a:ext>
            </a:extLst>
          </p:cNvPr>
          <p:cNvSpPr/>
          <p:nvPr/>
        </p:nvSpPr>
        <p:spPr>
          <a:xfrm>
            <a:off x="-1270" y="-57934"/>
            <a:ext cx="10731614" cy="7214834"/>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9999"/>
            </a:srgbClr>
          </a:solidFill>
        </p:spPr>
        <p:txBody>
          <a:bodyPr wrap="square" lIns="0" tIns="0" rIns="0" bIns="0" rtlCol="0"/>
          <a:lstStyle/>
          <a:p>
            <a:endParaRPr lang="el-GR"/>
          </a:p>
        </p:txBody>
      </p:sp>
      <p:sp>
        <p:nvSpPr>
          <p:cNvPr id="14" name="Title 13">
            <a:extLst>
              <a:ext uri="{FF2B5EF4-FFF2-40B4-BE49-F238E27FC236}">
                <a16:creationId xmlns:a16="http://schemas.microsoft.com/office/drawing/2014/main" id="{DCCF7F07-984A-D548-E328-91E3EEEAF9A7}"/>
              </a:ext>
            </a:extLst>
          </p:cNvPr>
          <p:cNvSpPr>
            <a:spLocks noGrp="1"/>
          </p:cNvSpPr>
          <p:nvPr>
            <p:ph type="title"/>
          </p:nvPr>
        </p:nvSpPr>
        <p:spPr>
          <a:xfrm>
            <a:off x="9309100" y="0"/>
            <a:ext cx="1303512" cy="538609"/>
          </a:xfrm>
        </p:spPr>
        <p:txBody>
          <a:bodyPr/>
          <a:lstStyle/>
          <a:p>
            <a:pPr algn="just"/>
            <a:r>
              <a:rPr lang="en-US" dirty="0"/>
              <a:t>EUDAMED</a:t>
            </a:r>
            <a:endParaRPr lang="el-GR" dirty="0"/>
          </a:p>
        </p:txBody>
      </p:sp>
      <p:sp>
        <p:nvSpPr>
          <p:cNvPr id="15" name="object 4">
            <a:extLst>
              <a:ext uri="{FF2B5EF4-FFF2-40B4-BE49-F238E27FC236}">
                <a16:creationId xmlns:a16="http://schemas.microsoft.com/office/drawing/2014/main" id="{DD680EC0-1ADC-09D6-1B71-D2886A8F1FAD}"/>
              </a:ext>
            </a:extLst>
          </p:cNvPr>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sp>
        <p:nvSpPr>
          <p:cNvPr id="16" name="object 26">
            <a:extLst>
              <a:ext uri="{FF2B5EF4-FFF2-40B4-BE49-F238E27FC236}">
                <a16:creationId xmlns:a16="http://schemas.microsoft.com/office/drawing/2014/main" id="{0AD0A40C-2EA3-34E9-3D63-ED1A1AC7566A}"/>
              </a:ext>
            </a:extLst>
          </p:cNvPr>
          <p:cNvSpPr txBox="1"/>
          <p:nvPr/>
        </p:nvSpPr>
        <p:spPr>
          <a:xfrm>
            <a:off x="838040" y="6936013"/>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dirty="0">
              <a:latin typeface="Arial"/>
              <a:cs typeface="Arial"/>
            </a:endParaRPr>
          </a:p>
        </p:txBody>
      </p:sp>
      <p:sp>
        <p:nvSpPr>
          <p:cNvPr id="18" name="object 27">
            <a:extLst>
              <a:ext uri="{FF2B5EF4-FFF2-40B4-BE49-F238E27FC236}">
                <a16:creationId xmlns:a16="http://schemas.microsoft.com/office/drawing/2014/main" id="{71575500-C274-7EB1-517F-F88EA7B9530F}"/>
              </a:ext>
            </a:extLst>
          </p:cNvPr>
          <p:cNvSpPr txBox="1"/>
          <p:nvPr/>
        </p:nvSpPr>
        <p:spPr>
          <a:xfrm>
            <a:off x="1825641" y="6936013"/>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dirty="0">
              <a:latin typeface="Arial"/>
              <a:cs typeface="Arial"/>
            </a:endParaRPr>
          </a:p>
        </p:txBody>
      </p:sp>
      <p:sp>
        <p:nvSpPr>
          <p:cNvPr id="21" name="object 28">
            <a:extLst>
              <a:ext uri="{FF2B5EF4-FFF2-40B4-BE49-F238E27FC236}">
                <a16:creationId xmlns:a16="http://schemas.microsoft.com/office/drawing/2014/main" id="{DD8D739F-B637-AC53-D26F-664606E75A69}"/>
              </a:ext>
            </a:extLst>
          </p:cNvPr>
          <p:cNvSpPr txBox="1">
            <a:spLocks/>
          </p:cNvSpPr>
          <p:nvPr/>
        </p:nvSpPr>
        <p:spPr>
          <a:xfrm>
            <a:off x="2750738" y="6943073"/>
            <a:ext cx="812800" cy="175259"/>
          </a:xfrm>
          <a:prstGeom prst="rect">
            <a:avLst/>
          </a:prstGeom>
        </p:spPr>
        <p:txBody>
          <a:bodyPr vert="horz" wrap="square" lIns="0" tIns="0" rIns="0" bIns="0" rtlCol="0">
            <a:spAutoFit/>
          </a:bodyPr>
          <a:lstStyle>
            <a:defPPr>
              <a:defRPr lang="el-GR"/>
            </a:defPPr>
            <a:lvl1pPr marL="0" algn="l" defTabSz="914400" rtl="0" eaLnBrk="1" latinLnBrk="0" hangingPunct="1">
              <a:defRPr sz="105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pc="-5" dirty="0"/>
              <a:t>Classification</a:t>
            </a:r>
          </a:p>
        </p:txBody>
      </p:sp>
      <p:sp>
        <p:nvSpPr>
          <p:cNvPr id="22" name="object 29">
            <a:extLst>
              <a:ext uri="{FF2B5EF4-FFF2-40B4-BE49-F238E27FC236}">
                <a16:creationId xmlns:a16="http://schemas.microsoft.com/office/drawing/2014/main" id="{6B4C46F3-20D9-4EA7-F488-2DCD6F1C2F11}"/>
              </a:ext>
            </a:extLst>
          </p:cNvPr>
          <p:cNvSpPr txBox="1">
            <a:spLocks/>
          </p:cNvSpPr>
          <p:nvPr/>
        </p:nvSpPr>
        <p:spPr>
          <a:xfrm>
            <a:off x="3829605" y="6928768"/>
            <a:ext cx="738504" cy="335279"/>
          </a:xfrm>
          <a:prstGeom prst="rect">
            <a:avLst/>
          </a:prstGeom>
        </p:spPr>
        <p:txBody>
          <a:bodyPr vert="horz" wrap="square" lIns="0" tIns="0" rIns="0" bIns="0" rtlCol="0">
            <a:spAutoFit/>
          </a:bodyPr>
          <a:lstStyle>
            <a:defPPr>
              <a:defRPr lang="el-GR"/>
            </a:defPPr>
            <a:lvl1pPr marL="0" algn="l" defTabSz="914400" rtl="0" eaLnBrk="1" latinLnBrk="0" hangingPunct="1">
              <a:defRPr sz="105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
            <a:r>
              <a:rPr lang="en-US" spc="-5" dirty="0"/>
              <a:t>Conformity</a:t>
            </a:r>
          </a:p>
          <a:p>
            <a:pPr marL="12700">
              <a:spcBef>
                <a:spcPts val="5"/>
              </a:spcBef>
            </a:pPr>
            <a:r>
              <a:rPr lang="en-US" spc="-5" dirty="0"/>
              <a:t>assessment</a:t>
            </a:r>
          </a:p>
        </p:txBody>
      </p:sp>
      <p:sp>
        <p:nvSpPr>
          <p:cNvPr id="24" name="object 30">
            <a:extLst>
              <a:ext uri="{FF2B5EF4-FFF2-40B4-BE49-F238E27FC236}">
                <a16:creationId xmlns:a16="http://schemas.microsoft.com/office/drawing/2014/main" id="{DDC2DA50-AD9C-2A7F-97DC-B6624FC4CF5C}"/>
              </a:ext>
            </a:extLst>
          </p:cNvPr>
          <p:cNvSpPr txBox="1"/>
          <p:nvPr/>
        </p:nvSpPr>
        <p:spPr>
          <a:xfrm>
            <a:off x="4754881" y="6936013"/>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dirty="0">
              <a:latin typeface="Arial"/>
              <a:cs typeface="Arial"/>
            </a:endParaRPr>
          </a:p>
        </p:txBody>
      </p:sp>
      <p:sp>
        <p:nvSpPr>
          <p:cNvPr id="31" name="object 32">
            <a:extLst>
              <a:ext uri="{FF2B5EF4-FFF2-40B4-BE49-F238E27FC236}">
                <a16:creationId xmlns:a16="http://schemas.microsoft.com/office/drawing/2014/main" id="{70E59A62-BEBE-B8FA-969F-68106DEC934A}"/>
              </a:ext>
            </a:extLst>
          </p:cNvPr>
          <p:cNvSpPr txBox="1"/>
          <p:nvPr/>
        </p:nvSpPr>
        <p:spPr>
          <a:xfrm>
            <a:off x="5704840" y="692910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33" name="object 32">
            <a:extLst>
              <a:ext uri="{FF2B5EF4-FFF2-40B4-BE49-F238E27FC236}">
                <a16:creationId xmlns:a16="http://schemas.microsoft.com/office/drawing/2014/main" id="{3E75471A-E178-5B93-C785-D22B91172074}"/>
              </a:ext>
            </a:extLst>
          </p:cNvPr>
          <p:cNvSpPr txBox="1"/>
          <p:nvPr/>
        </p:nvSpPr>
        <p:spPr>
          <a:xfrm>
            <a:off x="6662529" y="6928767"/>
            <a:ext cx="878095"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34" name="object 32">
            <a:extLst>
              <a:ext uri="{FF2B5EF4-FFF2-40B4-BE49-F238E27FC236}">
                <a16:creationId xmlns:a16="http://schemas.microsoft.com/office/drawing/2014/main" id="{034CB529-88AF-79DF-7835-56051C5EC021}"/>
              </a:ext>
            </a:extLst>
          </p:cNvPr>
          <p:cNvSpPr txBox="1"/>
          <p:nvPr/>
        </p:nvSpPr>
        <p:spPr>
          <a:xfrm>
            <a:off x="7591612" y="6949910"/>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
        <p:nvSpPr>
          <p:cNvPr id="35" name="object 32">
            <a:extLst>
              <a:ext uri="{FF2B5EF4-FFF2-40B4-BE49-F238E27FC236}">
                <a16:creationId xmlns:a16="http://schemas.microsoft.com/office/drawing/2014/main" id="{40B0AE56-0A04-041E-B8F0-801D906B5FCE}"/>
              </a:ext>
            </a:extLst>
          </p:cNvPr>
          <p:cNvSpPr txBox="1"/>
          <p:nvPr/>
        </p:nvSpPr>
        <p:spPr>
          <a:xfrm>
            <a:off x="8291338" y="6944230"/>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EUDAMED</a:t>
            </a:r>
            <a:endParaRPr sz="1050" dirty="0">
              <a:latin typeface="Arial"/>
              <a:cs typeface="Arial"/>
            </a:endParaRPr>
          </a:p>
        </p:txBody>
      </p:sp>
      <p:sp>
        <p:nvSpPr>
          <p:cNvPr id="36" name="object 10">
            <a:extLst>
              <a:ext uri="{FF2B5EF4-FFF2-40B4-BE49-F238E27FC236}">
                <a16:creationId xmlns:a16="http://schemas.microsoft.com/office/drawing/2014/main" id="{5EBE1D8F-CD4F-2A57-8EA0-C2089C3EDBE2}"/>
              </a:ext>
            </a:extLst>
          </p:cNvPr>
          <p:cNvSpPr/>
          <p:nvPr/>
        </p:nvSpPr>
        <p:spPr>
          <a:xfrm>
            <a:off x="8503574" y="6689993"/>
            <a:ext cx="156692" cy="156705"/>
          </a:xfrm>
          <a:prstGeom prst="rect">
            <a:avLst/>
          </a:prstGeom>
          <a:blipFill>
            <a:blip r:embed="rId2" cstate="print"/>
            <a:stretch>
              <a:fillRect/>
            </a:stretch>
          </a:blipFill>
        </p:spPr>
        <p:txBody>
          <a:bodyPr wrap="square" lIns="0" tIns="0" rIns="0" bIns="0" rtlCol="0"/>
          <a:lstStyle/>
          <a:p>
            <a:endParaRPr/>
          </a:p>
        </p:txBody>
      </p:sp>
      <p:sp>
        <p:nvSpPr>
          <p:cNvPr id="37" name="object 25">
            <a:extLst>
              <a:ext uri="{FF2B5EF4-FFF2-40B4-BE49-F238E27FC236}">
                <a16:creationId xmlns:a16="http://schemas.microsoft.com/office/drawing/2014/main" id="{AB5A43E0-B7FA-C6F6-9F1B-6CEEFC1C3EBD}"/>
              </a:ext>
            </a:extLst>
          </p:cNvPr>
          <p:cNvSpPr txBox="1">
            <a:spLocks/>
          </p:cNvSpPr>
          <p:nvPr/>
        </p:nvSpPr>
        <p:spPr>
          <a:xfrm>
            <a:off x="5400690" y="6662673"/>
            <a:ext cx="255270" cy="195579"/>
          </a:xfrm>
          <a:prstGeom prst="rect">
            <a:avLst/>
          </a:prstGeom>
        </p:spPr>
        <p:txBody>
          <a:bodyPr vert="horz" wrap="square" lIns="0" tIns="0" rIns="0" bIns="0" rtlCol="0">
            <a:spAutoFit/>
          </a:bodyPr>
          <a:lstStyle>
            <a:defPPr>
              <a:defRPr lang="el-GR"/>
            </a:defPPr>
            <a:lvl1pPr marL="0" algn="l" defTabSz="914400" rtl="0" eaLnBrk="1" latinLnBrk="0" hangingPunct="1">
              <a:defRPr sz="1200" b="0" i="0" kern="1200">
                <a:solidFill>
                  <a:srgbClr val="263063"/>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35"/>
              </a:lnSpc>
            </a:pPr>
            <a:fld id="{81D60167-4931-47E6-BA6A-407CBD079E47}" type="slidenum">
              <a:rPr lang="el-GR" spc="55" smtClean="0"/>
              <a:pPr marL="38100">
                <a:lnSpc>
                  <a:spcPts val="1435"/>
                </a:lnSpc>
              </a:pPr>
              <a:t>27</a:t>
            </a:fld>
            <a:endParaRPr lang="el-GR" spc="55" dirty="0"/>
          </a:p>
        </p:txBody>
      </p:sp>
      <p:sp>
        <p:nvSpPr>
          <p:cNvPr id="38" name="TextBox 37">
            <a:extLst>
              <a:ext uri="{FF2B5EF4-FFF2-40B4-BE49-F238E27FC236}">
                <a16:creationId xmlns:a16="http://schemas.microsoft.com/office/drawing/2014/main" id="{84EDC777-6613-2C02-087E-8EA6849A0338}"/>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
        <p:nvSpPr>
          <p:cNvPr id="2" name="TextBox 1">
            <a:extLst>
              <a:ext uri="{FF2B5EF4-FFF2-40B4-BE49-F238E27FC236}">
                <a16:creationId xmlns:a16="http://schemas.microsoft.com/office/drawing/2014/main" id="{DB121CD0-AD56-56A6-9851-1E2A049CBD58}"/>
              </a:ext>
            </a:extLst>
          </p:cNvPr>
          <p:cNvSpPr txBox="1"/>
          <p:nvPr/>
        </p:nvSpPr>
        <p:spPr>
          <a:xfrm>
            <a:off x="1636188" y="584362"/>
            <a:ext cx="7419753" cy="369332"/>
          </a:xfrm>
          <a:prstGeom prst="rect">
            <a:avLst/>
          </a:prstGeom>
          <a:noFill/>
        </p:spPr>
        <p:txBody>
          <a:bodyPr wrap="square" rtlCol="0">
            <a:spAutoFit/>
          </a:bodyPr>
          <a:lstStyle/>
          <a:p>
            <a:r>
              <a:rPr lang="el-GR" sz="1800" b="1" i="0" u="none" strike="noStrike" baseline="0" dirty="0" err="1">
                <a:solidFill>
                  <a:srgbClr val="00176D"/>
                </a:solidFill>
                <a:latin typeface="Tahoma" panose="020B0604030504040204" pitchFamily="34" charset="0"/>
              </a:rPr>
              <a:t>Hλεκτρονικό</a:t>
            </a:r>
            <a:r>
              <a:rPr lang="el-CY" sz="1800" b="1" i="0" u="none" strike="noStrike" baseline="0" dirty="0">
                <a:solidFill>
                  <a:srgbClr val="00176D"/>
                </a:solidFill>
                <a:latin typeface="Tahoma" panose="020B0604030504040204" pitchFamily="34" charset="0"/>
              </a:rPr>
              <a:t> </a:t>
            </a:r>
            <a:r>
              <a:rPr lang="el-GR" sz="1800" b="1" i="0" u="none" strike="noStrike" baseline="0" dirty="0">
                <a:solidFill>
                  <a:srgbClr val="00176D"/>
                </a:solidFill>
                <a:latin typeface="Tahoma" panose="020B0604030504040204" pitchFamily="34" charset="0"/>
              </a:rPr>
              <a:t>Σύστημα καταχώρισης οικονομικών φορέων</a:t>
            </a:r>
            <a:endParaRPr lang="el-GR" dirty="0"/>
          </a:p>
        </p:txBody>
      </p:sp>
      <p:sp>
        <p:nvSpPr>
          <p:cNvPr id="4" name="TextBox 3">
            <a:extLst>
              <a:ext uri="{FF2B5EF4-FFF2-40B4-BE49-F238E27FC236}">
                <a16:creationId xmlns:a16="http://schemas.microsoft.com/office/drawing/2014/main" id="{C87E7327-4E08-1B02-D725-07615FDC281B}"/>
              </a:ext>
            </a:extLst>
          </p:cNvPr>
          <p:cNvSpPr txBox="1"/>
          <p:nvPr/>
        </p:nvSpPr>
        <p:spPr>
          <a:xfrm>
            <a:off x="-37225" y="6563696"/>
            <a:ext cx="5515529" cy="246221"/>
          </a:xfrm>
          <a:prstGeom prst="rect">
            <a:avLst/>
          </a:prstGeom>
          <a:noFill/>
        </p:spPr>
        <p:txBody>
          <a:bodyPr wrap="square">
            <a:spAutoFit/>
          </a:bodyPr>
          <a:lstStyle/>
          <a:p>
            <a:r>
              <a:rPr lang="en-US" sz="1000" b="1" i="1" u="none" strike="noStrike" baseline="0" dirty="0">
                <a:solidFill>
                  <a:srgbClr val="000000"/>
                </a:solidFill>
                <a:latin typeface="Arial" panose="020B0604020202020204" pitchFamily="34" charset="0"/>
              </a:rPr>
              <a:t>*EUDAMED </a:t>
            </a:r>
            <a:r>
              <a:rPr lang="el-GR" sz="1000" b="1" i="1" u="none" strike="noStrike" baseline="0" dirty="0">
                <a:solidFill>
                  <a:srgbClr val="000000"/>
                </a:solidFill>
                <a:latin typeface="Arial" panose="020B0604020202020204" pitchFamily="34" charset="0"/>
              </a:rPr>
              <a:t>σύμφωνα με τα </a:t>
            </a:r>
            <a:r>
              <a:rPr lang="el-GR" sz="1000" b="1" i="1" dirty="0">
                <a:solidFill>
                  <a:srgbClr val="000000"/>
                </a:solidFill>
                <a:latin typeface="Arial" panose="020B0604020202020204" pitchFamily="34" charset="0"/>
              </a:rPr>
              <a:t>Άρθρα 30 και 31 MDR745 &amp; Άρθρα 27 και 28, IVDR746</a:t>
            </a:r>
          </a:p>
        </p:txBody>
      </p:sp>
      <p:pic>
        <p:nvPicPr>
          <p:cNvPr id="6" name="Picture 5">
            <a:extLst>
              <a:ext uri="{FF2B5EF4-FFF2-40B4-BE49-F238E27FC236}">
                <a16:creationId xmlns:a16="http://schemas.microsoft.com/office/drawing/2014/main" id="{62D4C830-FA55-CBE9-2224-519870C81D3B}"/>
              </a:ext>
            </a:extLst>
          </p:cNvPr>
          <p:cNvPicPr>
            <a:picLocks noChangeAspect="1"/>
          </p:cNvPicPr>
          <p:nvPr/>
        </p:nvPicPr>
        <p:blipFill>
          <a:blip r:embed="rId4"/>
          <a:stretch>
            <a:fillRect/>
          </a:stretch>
        </p:blipFill>
        <p:spPr>
          <a:xfrm>
            <a:off x="-1270" y="-57934"/>
            <a:ext cx="2575775" cy="492868"/>
          </a:xfrm>
          <a:prstGeom prst="rect">
            <a:avLst/>
          </a:prstGeom>
        </p:spPr>
      </p:pic>
      <p:pic>
        <p:nvPicPr>
          <p:cNvPr id="5" name="Picture 4">
            <a:extLst>
              <a:ext uri="{FF2B5EF4-FFF2-40B4-BE49-F238E27FC236}">
                <a16:creationId xmlns:a16="http://schemas.microsoft.com/office/drawing/2014/main" id="{FC74CCD5-96CB-AF9F-194C-231051D6FEC9}"/>
              </a:ext>
            </a:extLst>
          </p:cNvPr>
          <p:cNvPicPr>
            <a:picLocks noChangeAspect="1"/>
          </p:cNvPicPr>
          <p:nvPr/>
        </p:nvPicPr>
        <p:blipFill>
          <a:blip r:embed="rId5"/>
          <a:stretch>
            <a:fillRect/>
          </a:stretch>
        </p:blipFill>
        <p:spPr>
          <a:xfrm>
            <a:off x="1699410" y="1324071"/>
            <a:ext cx="6769974" cy="4810092"/>
          </a:xfrm>
          <a:prstGeom prst="rect">
            <a:avLst/>
          </a:prstGeom>
        </p:spPr>
      </p:pic>
    </p:spTree>
    <p:extLst>
      <p:ext uri="{BB962C8B-B14F-4D97-AF65-F5344CB8AC3E}">
        <p14:creationId xmlns:p14="http://schemas.microsoft.com/office/powerpoint/2010/main" val="93891814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270" y="6753225"/>
            <a:ext cx="10692130" cy="809625"/>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sp>
        <p:nvSpPr>
          <p:cNvPr id="8" name="object 8"/>
          <p:cNvSpPr txBox="1">
            <a:spLocks noGrp="1"/>
          </p:cNvSpPr>
          <p:nvPr>
            <p:ph type="title"/>
          </p:nvPr>
        </p:nvSpPr>
        <p:spPr>
          <a:xfrm>
            <a:off x="6579933" y="261856"/>
            <a:ext cx="3783329" cy="251351"/>
          </a:xfrm>
          <a:prstGeom prst="rect">
            <a:avLst/>
          </a:prstGeom>
        </p:spPr>
        <p:txBody>
          <a:bodyPr vert="horz" wrap="square" lIns="0" tIns="12700" rIns="0" bIns="0" rtlCol="0">
            <a:spAutoFit/>
          </a:bodyPr>
          <a:lstStyle/>
          <a:p>
            <a:pPr marL="12700">
              <a:lnSpc>
                <a:spcPct val="100000"/>
              </a:lnSpc>
              <a:spcBef>
                <a:spcPts val="100"/>
              </a:spcBef>
            </a:pPr>
            <a:r>
              <a:rPr sz="1550" spc="20" dirty="0">
                <a:solidFill>
                  <a:srgbClr val="FF0000"/>
                </a:solidFill>
              </a:rPr>
              <a:t>PMS </a:t>
            </a:r>
            <a:r>
              <a:rPr sz="1550" spc="10" dirty="0">
                <a:solidFill>
                  <a:srgbClr val="FF0000"/>
                </a:solidFill>
              </a:rPr>
              <a:t>and vigilance</a:t>
            </a:r>
            <a:endParaRPr sz="1550" dirty="0">
              <a:solidFill>
                <a:srgbClr val="FF0000"/>
              </a:solidFill>
            </a:endParaRPr>
          </a:p>
        </p:txBody>
      </p:sp>
      <p:sp>
        <p:nvSpPr>
          <p:cNvPr id="10" name="object 10"/>
          <p:cNvSpPr/>
          <p:nvPr/>
        </p:nvSpPr>
        <p:spPr>
          <a:xfrm>
            <a:off x="7251700" y="5838825"/>
            <a:ext cx="156692" cy="156705"/>
          </a:xfrm>
          <a:prstGeom prst="rect">
            <a:avLst/>
          </a:prstGeom>
          <a:blipFill>
            <a:blip r:embed="rId2" cstate="print"/>
            <a:stretch>
              <a:fillRect/>
            </a:stretch>
          </a:blipFill>
        </p:spPr>
        <p:txBody>
          <a:bodyPr wrap="square" lIns="0" tIns="0" rIns="0" bIns="0" rtlCol="0"/>
          <a:lstStyle/>
          <a:p>
            <a:endParaRPr/>
          </a:p>
        </p:txBody>
      </p:sp>
      <p:sp>
        <p:nvSpPr>
          <p:cNvPr id="25" name="object 25"/>
          <p:cNvSpPr txBox="1">
            <a:spLocks noGrp="1"/>
          </p:cNvSpPr>
          <p:nvPr>
            <p:ph type="sldNum" sz="quarter" idx="7"/>
          </p:nvPr>
        </p:nvSpPr>
        <p:spPr>
          <a:xfrm>
            <a:off x="5880100" y="6296025"/>
            <a:ext cx="255270" cy="195579"/>
          </a:xfrm>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28</a:t>
            </a:fld>
            <a:endParaRPr spc="55" dirty="0"/>
          </a:p>
        </p:txBody>
      </p:sp>
      <p:sp>
        <p:nvSpPr>
          <p:cNvPr id="26" name="object 26"/>
          <p:cNvSpPr txBox="1"/>
          <p:nvPr/>
        </p:nvSpPr>
        <p:spPr>
          <a:xfrm>
            <a:off x="546100" y="6981825"/>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dirty="0">
              <a:latin typeface="Arial"/>
              <a:cs typeface="Arial"/>
            </a:endParaRPr>
          </a:p>
        </p:txBody>
      </p:sp>
      <p:sp>
        <p:nvSpPr>
          <p:cNvPr id="27" name="object 27"/>
          <p:cNvSpPr txBox="1"/>
          <p:nvPr/>
        </p:nvSpPr>
        <p:spPr>
          <a:xfrm>
            <a:off x="1689100" y="6981825"/>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dirty="0">
              <a:latin typeface="Arial"/>
              <a:cs typeface="Arial"/>
            </a:endParaRPr>
          </a:p>
        </p:txBody>
      </p:sp>
      <p:sp>
        <p:nvSpPr>
          <p:cNvPr id="28" name="object 28"/>
          <p:cNvSpPr txBox="1">
            <a:spLocks noGrp="1"/>
          </p:cNvSpPr>
          <p:nvPr>
            <p:ph type="ftr" sz="quarter" idx="5"/>
          </p:nvPr>
        </p:nvSpPr>
        <p:spPr>
          <a:xfrm>
            <a:off x="2603500" y="6981825"/>
            <a:ext cx="812800" cy="175259"/>
          </a:xfrm>
          <a:prstGeom prst="rect">
            <a:avLst/>
          </a:prstGeom>
        </p:spPr>
        <p:txBody>
          <a:bodyPr vert="horz" wrap="square" lIns="0" tIns="0" rIns="0" bIns="0" rtlCol="0">
            <a:spAutoFit/>
          </a:bodyPr>
          <a:lstStyle/>
          <a:p>
            <a:pPr marL="12700">
              <a:lnSpc>
                <a:spcPct val="100000"/>
              </a:lnSpc>
            </a:pPr>
            <a:r>
              <a:rPr spc="-5" dirty="0"/>
              <a:t>Classification</a:t>
            </a:r>
          </a:p>
        </p:txBody>
      </p:sp>
      <p:sp>
        <p:nvSpPr>
          <p:cNvPr id="29" name="object 29"/>
          <p:cNvSpPr txBox="1">
            <a:spLocks noGrp="1"/>
          </p:cNvSpPr>
          <p:nvPr>
            <p:ph type="dt" sz="half" idx="6"/>
          </p:nvPr>
        </p:nvSpPr>
        <p:spPr>
          <a:xfrm>
            <a:off x="3594100" y="6981825"/>
            <a:ext cx="738504" cy="335279"/>
          </a:xfrm>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30" name="object 30"/>
          <p:cNvSpPr txBox="1"/>
          <p:nvPr/>
        </p:nvSpPr>
        <p:spPr>
          <a:xfrm>
            <a:off x="4432300" y="6981825"/>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dirty="0">
              <a:latin typeface="Arial"/>
              <a:cs typeface="Arial"/>
            </a:endParaRPr>
          </a:p>
        </p:txBody>
      </p:sp>
      <p:sp>
        <p:nvSpPr>
          <p:cNvPr id="32" name="object 32"/>
          <p:cNvSpPr txBox="1"/>
          <p:nvPr/>
        </p:nvSpPr>
        <p:spPr>
          <a:xfrm>
            <a:off x="5422900" y="69818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grpSp>
        <p:nvGrpSpPr>
          <p:cNvPr id="15" name="object 3"/>
          <p:cNvGrpSpPr/>
          <p:nvPr/>
        </p:nvGrpSpPr>
        <p:grpSpPr>
          <a:xfrm>
            <a:off x="0" y="0"/>
            <a:ext cx="10693400" cy="6981825"/>
            <a:chOff x="228600" y="279400"/>
            <a:chExt cx="9601200" cy="7450282"/>
          </a:xfrm>
        </p:grpSpPr>
        <p:sp>
          <p:nvSpPr>
            <p:cNvPr id="16" name="object 4"/>
            <p:cNvSpPr/>
            <p:nvPr/>
          </p:nvSpPr>
          <p:spPr>
            <a:xfrm>
              <a:off x="8420100" y="6896100"/>
              <a:ext cx="1155700" cy="431800"/>
            </a:xfrm>
            <a:prstGeom prst="rect">
              <a:avLst/>
            </a:prstGeom>
            <a:blipFill>
              <a:blip r:embed="rId3" cstate="print"/>
              <a:stretch>
                <a:fillRect/>
              </a:stretch>
            </a:blipFill>
          </p:spPr>
          <p:txBody>
            <a:bodyPr wrap="square" lIns="0" tIns="0" rIns="0" bIns="0" rtlCol="0"/>
            <a:lstStyle/>
            <a:p>
              <a:endParaRPr/>
            </a:p>
          </p:txBody>
        </p:sp>
        <p:sp>
          <p:nvSpPr>
            <p:cNvPr id="17" name="object 5"/>
            <p:cNvSpPr/>
            <p:nvPr/>
          </p:nvSpPr>
          <p:spPr>
            <a:xfrm>
              <a:off x="228600" y="279400"/>
              <a:ext cx="9601200" cy="7450282"/>
            </a:xfrm>
            <a:prstGeom prst="rect">
              <a:avLst/>
            </a:prstGeom>
            <a:blipFill>
              <a:blip r:embed="rId4" cstate="print"/>
              <a:stretch>
                <a:fillRect/>
              </a:stretch>
            </a:blipFill>
          </p:spPr>
          <p:txBody>
            <a:bodyPr wrap="square" lIns="0" tIns="0" rIns="0" bIns="0" rtlCol="0"/>
            <a:lstStyle/>
            <a:p>
              <a:endParaRPr/>
            </a:p>
          </p:txBody>
        </p:sp>
      </p:grpSp>
      <p:sp>
        <p:nvSpPr>
          <p:cNvPr id="21" name="object 25"/>
          <p:cNvSpPr txBox="1">
            <a:spLocks/>
          </p:cNvSpPr>
          <p:nvPr/>
        </p:nvSpPr>
        <p:spPr>
          <a:xfrm>
            <a:off x="5269001" y="6710046"/>
            <a:ext cx="255270" cy="195579"/>
          </a:xfrm>
          <a:prstGeom prst="rect">
            <a:avLst/>
          </a:prstGeom>
        </p:spPr>
        <p:txBody>
          <a:bodyPr vert="horz" wrap="square" lIns="0" tIns="0" rIns="0" bIns="0" rtlCol="0">
            <a:spAutoFit/>
          </a:bodyPr>
          <a:lstStyle/>
          <a:p>
            <a:pPr marL="38100" marR="0" lvl="0" indent="0" algn="l" defTabSz="914400" rtl="0" eaLnBrk="1" fontAlgn="auto" latinLnBrk="0" hangingPunct="1">
              <a:lnSpc>
                <a:spcPts val="1435"/>
              </a:lnSpc>
              <a:spcBef>
                <a:spcPts val="0"/>
              </a:spcBef>
              <a:spcAft>
                <a:spcPts val="0"/>
              </a:spcAft>
              <a:buClrTx/>
              <a:buSzTx/>
              <a:buFontTx/>
              <a:buNone/>
              <a:tabLst/>
              <a:defRPr/>
            </a:pPr>
            <a:fld id="{81D60167-4931-47E6-BA6A-407CBD079E47}" type="slidenum">
              <a:rPr kumimoji="0" lang="el-GR" sz="1200" b="0" i="0" u="none" strike="noStrike" kern="1200" cap="none" spc="55" normalizeH="0" baseline="0" noProof="0" smtClean="0">
                <a:ln>
                  <a:noFill/>
                </a:ln>
                <a:solidFill>
                  <a:srgbClr val="263063"/>
                </a:solidFill>
                <a:effectLst/>
                <a:uLnTx/>
                <a:uFillTx/>
                <a:latin typeface="Arial"/>
                <a:ea typeface="+mn-ea"/>
                <a:cs typeface="Arial"/>
              </a:rPr>
              <a:pPr marL="38100" marR="0" lvl="0" indent="0" algn="l" defTabSz="914400" rtl="0" eaLnBrk="1" fontAlgn="auto" latinLnBrk="0" hangingPunct="1">
                <a:lnSpc>
                  <a:spcPts val="1435"/>
                </a:lnSpc>
                <a:spcBef>
                  <a:spcPts val="0"/>
                </a:spcBef>
                <a:spcAft>
                  <a:spcPts val="0"/>
                </a:spcAft>
                <a:buClrTx/>
                <a:buSzTx/>
                <a:buFontTx/>
                <a:buNone/>
                <a:tabLst/>
                <a:defRPr/>
              </a:pPr>
              <a:t>28</a:t>
            </a:fld>
            <a:endParaRPr kumimoji="0" lang="el-GR" sz="1200" b="0" i="0" u="none" strike="noStrike" kern="1200" cap="none" spc="55" normalizeH="0" baseline="0" noProof="0" dirty="0">
              <a:ln>
                <a:noFill/>
              </a:ln>
              <a:solidFill>
                <a:srgbClr val="263063"/>
              </a:solidFill>
              <a:effectLst/>
              <a:uLnTx/>
              <a:uFillTx/>
              <a:latin typeface="Arial"/>
              <a:ea typeface="+mn-ea"/>
              <a:cs typeface="Arial"/>
            </a:endParaRPr>
          </a:p>
        </p:txBody>
      </p:sp>
      <p:sp>
        <p:nvSpPr>
          <p:cNvPr id="23" name="object 8"/>
          <p:cNvSpPr txBox="1">
            <a:spLocks/>
          </p:cNvSpPr>
          <p:nvPr/>
        </p:nvSpPr>
        <p:spPr>
          <a:xfrm>
            <a:off x="6732333" y="276225"/>
            <a:ext cx="3783329" cy="251351"/>
          </a:xfrm>
          <a:prstGeom prst="rect">
            <a:avLst/>
          </a:prstGeom>
        </p:spPr>
        <p:txBody>
          <a:bodyPr vert="horz" wrap="square" lIns="0" tIns="12700" rIns="0" bIns="0" rtlCol="0">
            <a:spAutoFit/>
          </a:bodyPr>
          <a:lstStyle/>
          <a:p>
            <a:pPr marL="12700" marR="0" lvl="0" indent="0" algn="just" defTabSz="914400" eaLnBrk="1" fontAlgn="auto" latinLnBrk="0" hangingPunct="1">
              <a:lnSpc>
                <a:spcPct val="100000"/>
              </a:lnSpc>
              <a:spcBef>
                <a:spcPts val="100"/>
              </a:spcBef>
              <a:spcAft>
                <a:spcPts val="0"/>
              </a:spcAft>
              <a:buClrTx/>
              <a:buSzTx/>
              <a:buFontTx/>
              <a:buNone/>
              <a:tabLst/>
              <a:defRPr/>
            </a:pPr>
            <a:r>
              <a:rPr lang="en-US" sz="1550" kern="0" spc="20" dirty="0">
                <a:latin typeface="Arial"/>
                <a:ea typeface="+mj-ea"/>
                <a:cs typeface="Arial"/>
              </a:rPr>
              <a:t>                                                 </a:t>
            </a:r>
            <a:r>
              <a:rPr lang="en-US" sz="1550" spc="10" dirty="0">
                <a:solidFill>
                  <a:srgbClr val="022074"/>
                </a:solidFill>
                <a:latin typeface="Arial"/>
                <a:cs typeface="Arial"/>
              </a:rPr>
              <a:t>Questions</a:t>
            </a:r>
          </a:p>
        </p:txBody>
      </p:sp>
      <p:sp>
        <p:nvSpPr>
          <p:cNvPr id="24" name="object 32"/>
          <p:cNvSpPr txBox="1"/>
          <p:nvPr/>
        </p:nvSpPr>
        <p:spPr>
          <a:xfrm>
            <a:off x="6489700" y="7058025"/>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pic>
        <p:nvPicPr>
          <p:cNvPr id="3073" name="Picture 1"/>
          <p:cNvPicPr>
            <a:picLocks noChangeAspect="1" noChangeArrowheads="1"/>
          </p:cNvPicPr>
          <p:nvPr/>
        </p:nvPicPr>
        <p:blipFill>
          <a:blip r:embed="rId5" cstate="print"/>
          <a:srcRect/>
          <a:stretch>
            <a:fillRect/>
          </a:stretch>
        </p:blipFill>
        <p:spPr bwMode="auto">
          <a:xfrm>
            <a:off x="2755900" y="2239495"/>
            <a:ext cx="4953000" cy="2913529"/>
          </a:xfrm>
          <a:prstGeom prst="rect">
            <a:avLst/>
          </a:prstGeom>
          <a:noFill/>
          <a:ln w="9525">
            <a:noFill/>
            <a:miter lim="800000"/>
            <a:headEnd/>
            <a:tailEnd/>
          </a:ln>
        </p:spPr>
      </p:pic>
      <p:sp>
        <p:nvSpPr>
          <p:cNvPr id="2" name="TextBox 1">
            <a:extLst>
              <a:ext uri="{FF2B5EF4-FFF2-40B4-BE49-F238E27FC236}">
                <a16:creationId xmlns:a16="http://schemas.microsoft.com/office/drawing/2014/main" id="{0F7CE19F-3EAB-6DB8-EFD2-9B6961190A8F}"/>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
        <p:nvSpPr>
          <p:cNvPr id="3" name="object 32">
            <a:extLst>
              <a:ext uri="{FF2B5EF4-FFF2-40B4-BE49-F238E27FC236}">
                <a16:creationId xmlns:a16="http://schemas.microsoft.com/office/drawing/2014/main" id="{E67A6ABC-AF17-B369-3F11-EE14A6040E5E}"/>
              </a:ext>
            </a:extLst>
          </p:cNvPr>
          <p:cNvSpPr txBox="1"/>
          <p:nvPr/>
        </p:nvSpPr>
        <p:spPr>
          <a:xfrm>
            <a:off x="7480300" y="7056407"/>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
        <p:nvSpPr>
          <p:cNvPr id="5" name="object 32">
            <a:extLst>
              <a:ext uri="{FF2B5EF4-FFF2-40B4-BE49-F238E27FC236}">
                <a16:creationId xmlns:a16="http://schemas.microsoft.com/office/drawing/2014/main" id="{076A5982-00C2-F4CE-B76A-7F0C0F8A7E62}"/>
              </a:ext>
            </a:extLst>
          </p:cNvPr>
          <p:cNvSpPr txBox="1"/>
          <p:nvPr/>
        </p:nvSpPr>
        <p:spPr>
          <a:xfrm>
            <a:off x="8228392" y="7040948"/>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EUDAMED</a:t>
            </a:r>
            <a:endParaRPr sz="1050" dirty="0">
              <a:latin typeface="Arial"/>
              <a:cs typeface="Aria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541"/>
            <a:ext cx="10692130" cy="7560309"/>
            <a:chOff x="0" y="0"/>
            <a:chExt cx="10692130" cy="7560309"/>
          </a:xfrm>
        </p:grpSpPr>
        <p:sp>
          <p:nvSpPr>
            <p:cNvPr id="3" name="object 3"/>
            <p:cNvSpPr/>
            <p:nvPr/>
          </p:nvSpPr>
          <p:spPr>
            <a:xfrm>
              <a:off x="0" y="0"/>
              <a:ext cx="10692003" cy="75600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0" y="0"/>
            <a:ext cx="10692130" cy="6870065"/>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9999"/>
            </a:srgbClr>
          </a:solidFill>
        </p:spPr>
        <p:txBody>
          <a:bodyPr wrap="square" lIns="0" tIns="0" rIns="0" bIns="0" rtlCol="0"/>
          <a:lstStyle/>
          <a:p>
            <a:endParaRPr dirty="0"/>
          </a:p>
        </p:txBody>
      </p:sp>
      <p:sp>
        <p:nvSpPr>
          <p:cNvPr id="8" name="object 8"/>
          <p:cNvSpPr txBox="1">
            <a:spLocks noGrp="1"/>
          </p:cNvSpPr>
          <p:nvPr>
            <p:ph type="title"/>
          </p:nvPr>
        </p:nvSpPr>
        <p:spPr>
          <a:xfrm>
            <a:off x="1773961" y="826989"/>
            <a:ext cx="7245350" cy="567463"/>
          </a:xfrm>
          <a:prstGeom prst="rect">
            <a:avLst/>
          </a:prstGeom>
        </p:spPr>
        <p:txBody>
          <a:bodyPr vert="horz" wrap="square" lIns="0" tIns="13335" rIns="0" bIns="0" rtlCol="0">
            <a:spAutoFit/>
          </a:bodyPr>
          <a:lstStyle/>
          <a:p>
            <a:pPr marR="5080" algn="ctr">
              <a:lnSpc>
                <a:spcPct val="100000"/>
              </a:lnSpc>
              <a:spcBef>
                <a:spcPts val="105"/>
              </a:spcBef>
            </a:pPr>
            <a:r>
              <a:rPr lang="el-GR" sz="1800" b="1" i="0" u="none" strike="noStrike" baseline="0" dirty="0">
                <a:solidFill>
                  <a:srgbClr val="00176D"/>
                </a:solidFill>
                <a:latin typeface="Tahoma" panose="020B0604030504040204" pitchFamily="34" charset="0"/>
              </a:rPr>
              <a:t>Η </a:t>
            </a:r>
            <a:r>
              <a:rPr lang="el-GR" sz="1800" b="1" dirty="0">
                <a:solidFill>
                  <a:srgbClr val="00176D"/>
                </a:solidFill>
                <a:latin typeface="Tahoma" panose="020B0604030504040204" pitchFamily="34" charset="0"/>
              </a:rPr>
              <a:t>αύξηση κόστους και επικινδυνότητας, οδήγησε σε νέες απαιτήσεις</a:t>
            </a:r>
            <a:r>
              <a:rPr lang="el-GR" sz="1800" b="1" i="0" u="none" strike="noStrike" baseline="0" dirty="0">
                <a:solidFill>
                  <a:srgbClr val="00176D"/>
                </a:solidFill>
                <a:latin typeface="Tahoma" panose="020B0604030504040204" pitchFamily="34" charset="0"/>
              </a:rPr>
              <a:t>…</a:t>
            </a:r>
            <a:endParaRPr sz="2100" dirty="0"/>
          </a:p>
        </p:txBody>
      </p:sp>
      <p:sp>
        <p:nvSpPr>
          <p:cNvPr id="9" name="object 9"/>
          <p:cNvSpPr/>
          <p:nvPr/>
        </p:nvSpPr>
        <p:spPr>
          <a:xfrm>
            <a:off x="959747" y="6593649"/>
            <a:ext cx="156692" cy="156705"/>
          </a:xfrm>
          <a:prstGeom prst="rect">
            <a:avLst/>
          </a:prstGeom>
          <a:blipFill>
            <a:blip r:embed="rId3" cstate="print"/>
            <a:stretch>
              <a:fillRect/>
            </a:stretch>
          </a:blipFill>
        </p:spPr>
        <p:txBody>
          <a:bodyPr wrap="square" lIns="0" tIns="0" rIns="0" bIns="0" rtlCol="0"/>
          <a:lstStyle/>
          <a:p>
            <a:endParaRPr/>
          </a:p>
        </p:txBody>
      </p:sp>
      <p:sp>
        <p:nvSpPr>
          <p:cNvPr id="30" name="object 30"/>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3</a:t>
            </a:fld>
            <a:endParaRPr spc="55" dirty="0"/>
          </a:p>
        </p:txBody>
      </p:sp>
      <p:sp>
        <p:nvSpPr>
          <p:cNvPr id="31" name="object 31"/>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32" name="object 32"/>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33" name="object 3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34" name="object 34"/>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35" name="object 35"/>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dirty="0">
              <a:latin typeface="Arial"/>
              <a:cs typeface="Arial"/>
            </a:endParaRPr>
          </a:p>
        </p:txBody>
      </p:sp>
      <p:sp>
        <p:nvSpPr>
          <p:cNvPr id="37" name="object 37"/>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16" name="object 32"/>
          <p:cNvSpPr txBox="1"/>
          <p:nvPr/>
        </p:nvSpPr>
        <p:spPr>
          <a:xfrm>
            <a:off x="6565900" y="6905625"/>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6" name="TextBox 5">
            <a:extLst>
              <a:ext uri="{FF2B5EF4-FFF2-40B4-BE49-F238E27FC236}">
                <a16:creationId xmlns:a16="http://schemas.microsoft.com/office/drawing/2014/main" id="{30EFDE36-CE9A-4B2C-AC5B-FF8ECD4C2A15}"/>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pic>
        <p:nvPicPr>
          <p:cNvPr id="11" name="Picture 10">
            <a:extLst>
              <a:ext uri="{FF2B5EF4-FFF2-40B4-BE49-F238E27FC236}">
                <a16:creationId xmlns:a16="http://schemas.microsoft.com/office/drawing/2014/main" id="{E14FA6C3-F723-EFBA-1933-B6257FC90115}"/>
              </a:ext>
            </a:extLst>
          </p:cNvPr>
          <p:cNvPicPr>
            <a:picLocks noChangeAspect="1"/>
          </p:cNvPicPr>
          <p:nvPr/>
        </p:nvPicPr>
        <p:blipFill>
          <a:blip r:embed="rId4"/>
          <a:stretch>
            <a:fillRect/>
          </a:stretch>
        </p:blipFill>
        <p:spPr>
          <a:xfrm>
            <a:off x="2011072" y="1780769"/>
            <a:ext cx="6671256" cy="4001311"/>
          </a:xfrm>
          <a:prstGeom prst="rect">
            <a:avLst/>
          </a:prstGeom>
        </p:spPr>
      </p:pic>
      <p:sp>
        <p:nvSpPr>
          <p:cNvPr id="13" name="object 32">
            <a:extLst>
              <a:ext uri="{FF2B5EF4-FFF2-40B4-BE49-F238E27FC236}">
                <a16:creationId xmlns:a16="http://schemas.microsoft.com/office/drawing/2014/main" id="{0255E492-7FF8-9460-3589-980441D791A5}"/>
              </a:ext>
            </a:extLst>
          </p:cNvPr>
          <p:cNvSpPr txBox="1"/>
          <p:nvPr/>
        </p:nvSpPr>
        <p:spPr>
          <a:xfrm>
            <a:off x="7643186" y="6898815"/>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
        <p:nvSpPr>
          <p:cNvPr id="14" name="object 32">
            <a:extLst>
              <a:ext uri="{FF2B5EF4-FFF2-40B4-BE49-F238E27FC236}">
                <a16:creationId xmlns:a16="http://schemas.microsoft.com/office/drawing/2014/main" id="{39242B5B-35D2-54AB-7F48-63A86EE61BF4}"/>
              </a:ext>
            </a:extLst>
          </p:cNvPr>
          <p:cNvSpPr txBox="1"/>
          <p:nvPr/>
        </p:nvSpPr>
        <p:spPr>
          <a:xfrm>
            <a:off x="8291338" y="6944230"/>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EUDAMED</a:t>
            </a:r>
            <a:endParaRPr sz="1050" dirty="0">
              <a:latin typeface="Arial"/>
              <a:cs typeface="Arial"/>
            </a:endParaRPr>
          </a:p>
        </p:txBody>
      </p:sp>
      <p:pic>
        <p:nvPicPr>
          <p:cNvPr id="15" name="Picture 14">
            <a:extLst>
              <a:ext uri="{FF2B5EF4-FFF2-40B4-BE49-F238E27FC236}">
                <a16:creationId xmlns:a16="http://schemas.microsoft.com/office/drawing/2014/main" id="{7971F6DB-0FF5-5C25-0EFC-D960159791A8}"/>
              </a:ext>
            </a:extLst>
          </p:cNvPr>
          <p:cNvPicPr>
            <a:picLocks noChangeAspect="1"/>
          </p:cNvPicPr>
          <p:nvPr/>
        </p:nvPicPr>
        <p:blipFill>
          <a:blip r:embed="rId5"/>
          <a:stretch>
            <a:fillRect/>
          </a:stretch>
        </p:blipFill>
        <p:spPr>
          <a:xfrm>
            <a:off x="32249" y="9525"/>
            <a:ext cx="1287887" cy="1400783"/>
          </a:xfrm>
          <a:prstGeom prst="rect">
            <a:avLst/>
          </a:prstGeom>
        </p:spPr>
      </p:pic>
    </p:spTree>
    <p:extLst>
      <p:ext uri="{BB962C8B-B14F-4D97-AF65-F5344CB8AC3E}">
        <p14:creationId xmlns:p14="http://schemas.microsoft.com/office/powerpoint/2010/main" val="8196249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sp>
          <p:nvSpPr>
            <p:cNvPr id="3" name="object 3"/>
            <p:cNvSpPr/>
            <p:nvPr/>
          </p:nvSpPr>
          <p:spPr>
            <a:xfrm>
              <a:off x="0" y="0"/>
              <a:ext cx="10692003" cy="756000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1682" y="-72345"/>
            <a:ext cx="10692130" cy="6941470"/>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9999"/>
            </a:srgbClr>
          </a:solidFill>
        </p:spPr>
        <p:txBody>
          <a:bodyPr wrap="square" lIns="0" tIns="0" rIns="0" bIns="0" rtlCol="0"/>
          <a:lstStyle/>
          <a:p>
            <a:endParaRPr lang="el-GR" dirty="0"/>
          </a:p>
        </p:txBody>
      </p:sp>
      <p:sp>
        <p:nvSpPr>
          <p:cNvPr id="8" name="object 8"/>
          <p:cNvSpPr/>
          <p:nvPr/>
        </p:nvSpPr>
        <p:spPr>
          <a:xfrm>
            <a:off x="959747" y="6593649"/>
            <a:ext cx="156692" cy="156705"/>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9289694" y="267927"/>
            <a:ext cx="1073785" cy="266065"/>
          </a:xfrm>
          <a:prstGeom prst="rect">
            <a:avLst/>
          </a:prstGeom>
        </p:spPr>
        <p:txBody>
          <a:bodyPr vert="horz" wrap="square" lIns="0" tIns="15875" rIns="0" bIns="0" rtlCol="0">
            <a:spAutoFit/>
          </a:bodyPr>
          <a:lstStyle/>
          <a:p>
            <a:pPr marL="12700">
              <a:lnSpc>
                <a:spcPct val="100000"/>
              </a:lnSpc>
              <a:spcBef>
                <a:spcPts val="125"/>
              </a:spcBef>
            </a:pPr>
            <a:r>
              <a:rPr sz="1550" spc="10" dirty="0">
                <a:solidFill>
                  <a:srgbClr val="022074"/>
                </a:solidFill>
                <a:latin typeface="Arial"/>
                <a:cs typeface="Arial"/>
              </a:rPr>
              <a:t>Introduction</a:t>
            </a:r>
            <a:endParaRPr sz="1550" dirty="0">
              <a:latin typeface="Arial"/>
              <a:cs typeface="Arial"/>
            </a:endParaRPr>
          </a:p>
        </p:txBody>
      </p:sp>
      <p:sp>
        <p:nvSpPr>
          <p:cNvPr id="25" name="object 25"/>
          <p:cNvSpPr txBox="1">
            <a:spLocks noGrp="1"/>
          </p:cNvSpPr>
          <p:nvPr>
            <p:ph type="title"/>
          </p:nvPr>
        </p:nvSpPr>
        <p:spPr>
          <a:xfrm>
            <a:off x="2923108" y="1597132"/>
            <a:ext cx="5196205" cy="307340"/>
          </a:xfrm>
          <a:prstGeom prst="rect">
            <a:avLst/>
          </a:prstGeom>
        </p:spPr>
        <p:txBody>
          <a:bodyPr vert="horz" wrap="square" lIns="0" tIns="12065" rIns="0" bIns="0" rtlCol="0">
            <a:spAutoFit/>
          </a:bodyPr>
          <a:lstStyle/>
          <a:p>
            <a:pPr>
              <a:lnSpc>
                <a:spcPct val="100000"/>
              </a:lnSpc>
              <a:spcBef>
                <a:spcPts val="95"/>
              </a:spcBef>
              <a:tabLst>
                <a:tab pos="932180" algn="l"/>
                <a:tab pos="1864995" algn="l"/>
                <a:tab pos="2797810" algn="l"/>
                <a:tab pos="3729990" algn="l"/>
                <a:tab pos="4662805" algn="l"/>
              </a:tabLst>
            </a:pPr>
            <a:r>
              <a:rPr sz="1850" spc="-10" dirty="0">
                <a:solidFill>
                  <a:srgbClr val="FFFFFF"/>
                </a:solidFill>
              </a:rPr>
              <a:t>201</a:t>
            </a:r>
            <a:r>
              <a:rPr sz="1850" dirty="0">
                <a:solidFill>
                  <a:srgbClr val="FFFFFF"/>
                </a:solidFill>
              </a:rPr>
              <a:t>7	</a:t>
            </a:r>
            <a:r>
              <a:rPr sz="1850" spc="-10" dirty="0">
                <a:solidFill>
                  <a:srgbClr val="FFFFFF"/>
                </a:solidFill>
              </a:rPr>
              <a:t>201</a:t>
            </a:r>
            <a:r>
              <a:rPr sz="1850" dirty="0">
                <a:solidFill>
                  <a:srgbClr val="FFFFFF"/>
                </a:solidFill>
              </a:rPr>
              <a:t>8	</a:t>
            </a:r>
            <a:r>
              <a:rPr sz="1850" spc="-10" dirty="0">
                <a:solidFill>
                  <a:srgbClr val="FFFFFF"/>
                </a:solidFill>
              </a:rPr>
              <a:t>201</a:t>
            </a:r>
            <a:r>
              <a:rPr sz="1850" dirty="0">
                <a:solidFill>
                  <a:srgbClr val="FFFFFF"/>
                </a:solidFill>
              </a:rPr>
              <a:t>9	</a:t>
            </a:r>
            <a:r>
              <a:rPr sz="1850" spc="-10" dirty="0">
                <a:solidFill>
                  <a:srgbClr val="FFFFFF"/>
                </a:solidFill>
              </a:rPr>
              <a:t>202</a:t>
            </a:r>
            <a:r>
              <a:rPr sz="1850" dirty="0">
                <a:solidFill>
                  <a:srgbClr val="FFFFFF"/>
                </a:solidFill>
              </a:rPr>
              <a:t>0	</a:t>
            </a:r>
            <a:r>
              <a:rPr sz="1850" spc="-10" dirty="0">
                <a:solidFill>
                  <a:srgbClr val="FFFFFF"/>
                </a:solidFill>
              </a:rPr>
              <a:t>202</a:t>
            </a:r>
            <a:r>
              <a:rPr sz="1850" dirty="0">
                <a:solidFill>
                  <a:srgbClr val="FFFFFF"/>
                </a:solidFill>
              </a:rPr>
              <a:t>1	</a:t>
            </a:r>
            <a:r>
              <a:rPr sz="1850" spc="-10" dirty="0">
                <a:solidFill>
                  <a:srgbClr val="FFFFFF"/>
                </a:solidFill>
              </a:rPr>
              <a:t>2022</a:t>
            </a:r>
            <a:endParaRPr sz="1850"/>
          </a:p>
        </p:txBody>
      </p:sp>
      <p:sp>
        <p:nvSpPr>
          <p:cNvPr id="80" name="object 80"/>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81" name="object 81"/>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77" name="object 77"/>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4</a:t>
            </a:fld>
            <a:endParaRPr spc="55" dirty="0"/>
          </a:p>
        </p:txBody>
      </p:sp>
      <p:sp>
        <p:nvSpPr>
          <p:cNvPr id="78" name="object 78"/>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79" name="object 79"/>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82" name="object 82"/>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a:latin typeface="Arial"/>
              <a:cs typeface="Arial"/>
            </a:endParaRPr>
          </a:p>
        </p:txBody>
      </p:sp>
      <p:sp>
        <p:nvSpPr>
          <p:cNvPr id="84" name="object 84"/>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69"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6" name="TextBox 5">
            <a:extLst>
              <a:ext uri="{FF2B5EF4-FFF2-40B4-BE49-F238E27FC236}">
                <a16:creationId xmlns:a16="http://schemas.microsoft.com/office/drawing/2014/main" id="{4B851EA5-F50C-4FFE-A346-230B3D143BEA}"/>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
        <p:nvSpPr>
          <p:cNvPr id="63" name="TextBox 62">
            <a:extLst>
              <a:ext uri="{FF2B5EF4-FFF2-40B4-BE49-F238E27FC236}">
                <a16:creationId xmlns:a16="http://schemas.microsoft.com/office/drawing/2014/main" id="{F3C85D15-DFE1-606E-4B34-BB3AD78E000F}"/>
              </a:ext>
            </a:extLst>
          </p:cNvPr>
          <p:cNvSpPr txBox="1"/>
          <p:nvPr/>
        </p:nvSpPr>
        <p:spPr>
          <a:xfrm>
            <a:off x="1272479" y="1714467"/>
            <a:ext cx="8497461" cy="1477328"/>
          </a:xfrm>
          <a:prstGeom prst="rect">
            <a:avLst/>
          </a:prstGeom>
          <a:noFill/>
        </p:spPr>
        <p:txBody>
          <a:bodyPr wrap="square">
            <a:spAutoFit/>
          </a:bodyPr>
          <a:lstStyle/>
          <a:p>
            <a:pPr algn="just"/>
            <a:r>
              <a:rPr lang="en-US" b="0" i="0" dirty="0">
                <a:solidFill>
                  <a:srgbClr val="474D57"/>
                </a:solidFill>
                <a:effectLst/>
                <a:highlight>
                  <a:srgbClr val="F6F8FB"/>
                </a:highlight>
                <a:latin typeface="Arial" panose="020B0604020202020204" pitchFamily="34" charset="0"/>
                <a:cs typeface="Arial" panose="020B0604020202020204" pitchFamily="34" charset="0"/>
              </a:rPr>
              <a:t>O </a:t>
            </a:r>
            <a:r>
              <a:rPr lang="el-GR" b="0" i="0" dirty="0">
                <a:solidFill>
                  <a:srgbClr val="474D57"/>
                </a:solidFill>
                <a:effectLst/>
                <a:highlight>
                  <a:srgbClr val="F6F8FB"/>
                </a:highlight>
                <a:latin typeface="Arial" panose="020B0604020202020204" pitchFamily="34" charset="0"/>
                <a:cs typeface="Arial" panose="020B0604020202020204" pitchFamily="34" charset="0"/>
              </a:rPr>
              <a:t>νέος κανονισμός MDR (ΕΕ) 2017/745 αντικαθιστά την προηγούμενη οδηγία της ΕΕ για τα </a:t>
            </a:r>
            <a:r>
              <a:rPr lang="el-GR" b="0" i="0" dirty="0" err="1">
                <a:solidFill>
                  <a:srgbClr val="474D57"/>
                </a:solidFill>
                <a:effectLst/>
                <a:highlight>
                  <a:srgbClr val="F6F8FB"/>
                </a:highlight>
                <a:latin typeface="Arial" panose="020B0604020202020204" pitchFamily="34" charset="0"/>
                <a:cs typeface="Arial" panose="020B0604020202020204" pitchFamily="34" charset="0"/>
              </a:rPr>
              <a:t>ιατροτεχνολογικά</a:t>
            </a:r>
            <a:r>
              <a:rPr lang="el-GR" b="0" i="0" dirty="0">
                <a:solidFill>
                  <a:srgbClr val="474D57"/>
                </a:solidFill>
                <a:effectLst/>
                <a:highlight>
                  <a:srgbClr val="F6F8FB"/>
                </a:highlight>
                <a:latin typeface="Arial" panose="020B0604020202020204" pitchFamily="34" charset="0"/>
                <a:cs typeface="Arial" panose="020B0604020202020204" pitchFamily="34" charset="0"/>
              </a:rPr>
              <a:t> προϊόντα (93/42/ΕΟΚ). Ως νομική βάση, περιγράφει τις απαιτήσεις και τις διαδικασίες αξιολόγησης της συμμόρφωσης που πρέπει να πληρούνται πριν από την εισαγωγή </a:t>
            </a:r>
            <a:r>
              <a:rPr lang="el-GR" b="0" i="0" dirty="0" err="1">
                <a:solidFill>
                  <a:srgbClr val="474D57"/>
                </a:solidFill>
                <a:effectLst/>
                <a:highlight>
                  <a:srgbClr val="F6F8FB"/>
                </a:highlight>
                <a:latin typeface="Arial" panose="020B0604020202020204" pitchFamily="34" charset="0"/>
                <a:cs typeface="Arial" panose="020B0604020202020204" pitchFamily="34" charset="0"/>
              </a:rPr>
              <a:t>ιατροτεχνολογικών</a:t>
            </a:r>
            <a:r>
              <a:rPr lang="el-GR" b="0" i="0" dirty="0">
                <a:solidFill>
                  <a:srgbClr val="474D57"/>
                </a:solidFill>
                <a:effectLst/>
                <a:highlight>
                  <a:srgbClr val="F6F8FB"/>
                </a:highlight>
                <a:latin typeface="Arial" panose="020B0604020202020204" pitchFamily="34" charset="0"/>
                <a:cs typeface="Arial" panose="020B0604020202020204" pitchFamily="34" charset="0"/>
              </a:rPr>
              <a:t> προϊόντων στον Ευρωπαϊκό Οικονομικό Χώρο</a:t>
            </a:r>
            <a:r>
              <a:rPr lang="el-GR" b="0" i="0" dirty="0">
                <a:solidFill>
                  <a:srgbClr val="474D57"/>
                </a:solidFill>
                <a:effectLst/>
                <a:highlight>
                  <a:srgbClr val="F6F8FB"/>
                </a:highlight>
                <a:latin typeface="Noto Sans" panose="020B0502040504020204" pitchFamily="34" charset="0"/>
              </a:rPr>
              <a:t>.</a:t>
            </a:r>
            <a:endParaRPr lang="el-GR" dirty="0"/>
          </a:p>
        </p:txBody>
      </p:sp>
      <p:sp>
        <p:nvSpPr>
          <p:cNvPr id="64" name="TextBox 63">
            <a:extLst>
              <a:ext uri="{FF2B5EF4-FFF2-40B4-BE49-F238E27FC236}">
                <a16:creationId xmlns:a16="http://schemas.microsoft.com/office/drawing/2014/main" id="{86A28056-D63C-72E7-EE3B-A3BF3F908284}"/>
              </a:ext>
            </a:extLst>
          </p:cNvPr>
          <p:cNvSpPr txBox="1"/>
          <p:nvPr/>
        </p:nvSpPr>
        <p:spPr>
          <a:xfrm>
            <a:off x="1320136" y="3534418"/>
            <a:ext cx="8305800" cy="1754326"/>
          </a:xfrm>
          <a:prstGeom prst="rect">
            <a:avLst/>
          </a:prstGeom>
          <a:noFill/>
        </p:spPr>
        <p:txBody>
          <a:bodyPr wrap="square" rtlCol="0">
            <a:spAutoFit/>
          </a:bodyPr>
          <a:lstStyle/>
          <a:p>
            <a:pPr algn="just"/>
            <a:r>
              <a:rPr lang="el-GR" b="0" i="0" dirty="0">
                <a:solidFill>
                  <a:srgbClr val="474D57"/>
                </a:solidFill>
                <a:effectLst/>
                <a:highlight>
                  <a:srgbClr val="F6F8FB"/>
                </a:highlight>
                <a:latin typeface="Arial" panose="020B0604020202020204" pitchFamily="34" charset="0"/>
                <a:cs typeface="Arial" panose="020B0604020202020204" pitchFamily="34" charset="0"/>
              </a:rPr>
              <a:t>Για τους κατασκευαστές ήδη εγκεκριμένων </a:t>
            </a:r>
            <a:r>
              <a:rPr lang="el-GR" b="0" i="0" dirty="0" err="1">
                <a:solidFill>
                  <a:srgbClr val="474D57"/>
                </a:solidFill>
                <a:effectLst/>
                <a:highlight>
                  <a:srgbClr val="F6F8FB"/>
                </a:highlight>
                <a:latin typeface="Arial" panose="020B0604020202020204" pitchFamily="34" charset="0"/>
                <a:cs typeface="Arial" panose="020B0604020202020204" pitchFamily="34" charset="0"/>
              </a:rPr>
              <a:t>ιατροτεχνολογικών</a:t>
            </a:r>
            <a:r>
              <a:rPr lang="el-GR" b="0" i="0" dirty="0">
                <a:solidFill>
                  <a:srgbClr val="474D57"/>
                </a:solidFill>
                <a:effectLst/>
                <a:highlight>
                  <a:srgbClr val="F6F8FB"/>
                </a:highlight>
                <a:latin typeface="Arial" panose="020B0604020202020204" pitchFamily="34" charset="0"/>
                <a:cs typeface="Arial" panose="020B0604020202020204" pitchFamily="34" charset="0"/>
              </a:rPr>
              <a:t> προϊόντων, υπάρχει μεταβατική περίοδος, κατά τη διάρκεια της οποίας τα προϊόντα που είχαν προηγουμένως πιστοποιηθεί σύμφωνα με την προηγούμενη οδηγία για τα </a:t>
            </a:r>
            <a:r>
              <a:rPr lang="el-GR" b="0" i="0" dirty="0" err="1">
                <a:solidFill>
                  <a:srgbClr val="474D57"/>
                </a:solidFill>
                <a:effectLst/>
                <a:highlight>
                  <a:srgbClr val="F6F8FB"/>
                </a:highlight>
                <a:latin typeface="Arial" panose="020B0604020202020204" pitchFamily="34" charset="0"/>
                <a:cs typeface="Arial" panose="020B0604020202020204" pitchFamily="34" charset="0"/>
              </a:rPr>
              <a:t>ιατροτεχνολογικά</a:t>
            </a:r>
            <a:r>
              <a:rPr lang="el-GR" b="0" i="0" dirty="0">
                <a:solidFill>
                  <a:srgbClr val="474D57"/>
                </a:solidFill>
                <a:effectLst/>
                <a:highlight>
                  <a:srgbClr val="F6F8FB"/>
                </a:highlight>
                <a:latin typeface="Arial" panose="020B0604020202020204" pitchFamily="34" charset="0"/>
                <a:cs typeface="Arial" panose="020B0604020202020204" pitchFamily="34" charset="0"/>
              </a:rPr>
              <a:t> προϊόντα MDD 93/42/EEC μπορούν να συνεχίσουν να διατίθενται στην αγορά, αλλά υπόκεινται επίσης σε πρόσθετες απαιτήσεις σύμφωνα με τον κανονισμό (ΕΕ) 2017/745.</a:t>
            </a:r>
            <a:endParaRPr lang="el-GR" dirty="0">
              <a:latin typeface="Arial" panose="020B0604020202020204" pitchFamily="34" charset="0"/>
              <a:cs typeface="Arial" panose="020B0604020202020204" pitchFamily="34" charset="0"/>
            </a:endParaRPr>
          </a:p>
        </p:txBody>
      </p:sp>
      <p:pic>
        <p:nvPicPr>
          <p:cNvPr id="74" name="Picture 73">
            <a:extLst>
              <a:ext uri="{FF2B5EF4-FFF2-40B4-BE49-F238E27FC236}">
                <a16:creationId xmlns:a16="http://schemas.microsoft.com/office/drawing/2014/main" id="{7284343B-9C04-EC28-79CE-E53295204816}"/>
              </a:ext>
            </a:extLst>
          </p:cNvPr>
          <p:cNvPicPr>
            <a:picLocks noChangeAspect="1"/>
          </p:cNvPicPr>
          <p:nvPr/>
        </p:nvPicPr>
        <p:blipFill>
          <a:blip r:embed="rId5"/>
          <a:stretch>
            <a:fillRect/>
          </a:stretch>
        </p:blipFill>
        <p:spPr>
          <a:xfrm>
            <a:off x="32249" y="64738"/>
            <a:ext cx="1287887" cy="1400783"/>
          </a:xfrm>
          <a:prstGeom prst="rect">
            <a:avLst/>
          </a:prstGeom>
        </p:spPr>
      </p:pic>
      <p:sp>
        <p:nvSpPr>
          <p:cNvPr id="75" name="object 32">
            <a:extLst>
              <a:ext uri="{FF2B5EF4-FFF2-40B4-BE49-F238E27FC236}">
                <a16:creationId xmlns:a16="http://schemas.microsoft.com/office/drawing/2014/main" id="{AD46D7E9-4ACB-C449-1A7D-28339371B26B}"/>
              </a:ext>
            </a:extLst>
          </p:cNvPr>
          <p:cNvSpPr txBox="1"/>
          <p:nvPr/>
        </p:nvSpPr>
        <p:spPr>
          <a:xfrm>
            <a:off x="7576756" y="6941990"/>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
        <p:nvSpPr>
          <p:cNvPr id="76" name="object 32">
            <a:extLst>
              <a:ext uri="{FF2B5EF4-FFF2-40B4-BE49-F238E27FC236}">
                <a16:creationId xmlns:a16="http://schemas.microsoft.com/office/drawing/2014/main" id="{283E7AEA-85F6-1292-F62E-719F96D0C8B7}"/>
              </a:ext>
            </a:extLst>
          </p:cNvPr>
          <p:cNvSpPr txBox="1"/>
          <p:nvPr/>
        </p:nvSpPr>
        <p:spPr>
          <a:xfrm>
            <a:off x="8291338" y="6944230"/>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EUDAMED</a:t>
            </a:r>
            <a:endParaRPr sz="1050" dirty="0">
              <a:latin typeface="Arial"/>
              <a:cs typeface="Arial"/>
            </a:endParaRPr>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sp>
          <p:nvSpPr>
            <p:cNvPr id="3" name="object 3"/>
            <p:cNvSpPr/>
            <p:nvPr/>
          </p:nvSpPr>
          <p:spPr>
            <a:xfrm>
              <a:off x="0" y="0"/>
              <a:ext cx="10692003" cy="756000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30979" y="-61613"/>
            <a:ext cx="10692130" cy="6941470"/>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9999"/>
            </a:srgbClr>
          </a:solidFill>
        </p:spPr>
        <p:txBody>
          <a:bodyPr wrap="square" lIns="0" tIns="0" rIns="0" bIns="0" rtlCol="0"/>
          <a:lstStyle/>
          <a:p>
            <a:endParaRPr lang="el-GR" dirty="0"/>
          </a:p>
        </p:txBody>
      </p:sp>
      <p:sp>
        <p:nvSpPr>
          <p:cNvPr id="8" name="object 8"/>
          <p:cNvSpPr/>
          <p:nvPr/>
        </p:nvSpPr>
        <p:spPr>
          <a:xfrm>
            <a:off x="959747" y="6593649"/>
            <a:ext cx="156692" cy="156705"/>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9289694" y="267927"/>
            <a:ext cx="1073785" cy="266065"/>
          </a:xfrm>
          <a:prstGeom prst="rect">
            <a:avLst/>
          </a:prstGeom>
        </p:spPr>
        <p:txBody>
          <a:bodyPr vert="horz" wrap="square" lIns="0" tIns="15875" rIns="0" bIns="0" rtlCol="0">
            <a:spAutoFit/>
          </a:bodyPr>
          <a:lstStyle/>
          <a:p>
            <a:pPr marL="12700">
              <a:lnSpc>
                <a:spcPct val="100000"/>
              </a:lnSpc>
              <a:spcBef>
                <a:spcPts val="125"/>
              </a:spcBef>
            </a:pPr>
            <a:r>
              <a:rPr sz="1550" spc="10" dirty="0">
                <a:solidFill>
                  <a:srgbClr val="022074"/>
                </a:solidFill>
                <a:latin typeface="Arial"/>
                <a:cs typeface="Arial"/>
              </a:rPr>
              <a:t>Introduction</a:t>
            </a:r>
            <a:endParaRPr sz="1550" dirty="0">
              <a:latin typeface="Arial"/>
              <a:cs typeface="Arial"/>
            </a:endParaRPr>
          </a:p>
        </p:txBody>
      </p:sp>
      <p:sp>
        <p:nvSpPr>
          <p:cNvPr id="80" name="object 80"/>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81" name="object 81"/>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77" name="object 77"/>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5</a:t>
            </a:fld>
            <a:endParaRPr spc="55" dirty="0"/>
          </a:p>
        </p:txBody>
      </p:sp>
      <p:sp>
        <p:nvSpPr>
          <p:cNvPr id="78" name="object 78"/>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79" name="object 79"/>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82" name="object 82"/>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a:latin typeface="Arial"/>
              <a:cs typeface="Arial"/>
            </a:endParaRPr>
          </a:p>
        </p:txBody>
      </p:sp>
      <p:sp>
        <p:nvSpPr>
          <p:cNvPr id="84" name="object 84"/>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69"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6" name="TextBox 5">
            <a:extLst>
              <a:ext uri="{FF2B5EF4-FFF2-40B4-BE49-F238E27FC236}">
                <a16:creationId xmlns:a16="http://schemas.microsoft.com/office/drawing/2014/main" id="{4B851EA5-F50C-4FFE-A346-230B3D143BEA}"/>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
        <p:nvSpPr>
          <p:cNvPr id="63" name="TextBox 62">
            <a:extLst>
              <a:ext uri="{FF2B5EF4-FFF2-40B4-BE49-F238E27FC236}">
                <a16:creationId xmlns:a16="http://schemas.microsoft.com/office/drawing/2014/main" id="{F3C85D15-DFE1-606E-4B34-BB3AD78E000F}"/>
              </a:ext>
            </a:extLst>
          </p:cNvPr>
          <p:cNvSpPr txBox="1"/>
          <p:nvPr/>
        </p:nvSpPr>
        <p:spPr>
          <a:xfrm>
            <a:off x="1442719" y="3565658"/>
            <a:ext cx="8497461" cy="1200329"/>
          </a:xfrm>
          <a:prstGeom prst="rect">
            <a:avLst/>
          </a:prstGeom>
          <a:noFill/>
        </p:spPr>
        <p:txBody>
          <a:bodyPr wrap="square">
            <a:spAutoFit/>
          </a:bodyPr>
          <a:lstStyle/>
          <a:p>
            <a:pPr algn="just"/>
            <a:r>
              <a:rPr lang="el-GR" dirty="0">
                <a:latin typeface="Arial" panose="020B0604020202020204" pitchFamily="34" charset="0"/>
                <a:cs typeface="Arial" panose="020B0604020202020204" pitchFamily="34" charset="0"/>
              </a:rPr>
              <a:t>Η σήμανση CE αποτελεί απαραίτητη προϋπόθεση για όποιον θέλει να εμπορεύεται ιατρικά προϊόντα εντός της ΕΕ. Οι κατασκευαστές θα πρέπει τώρα να λάβουν επιπλέον μέτρα για να λάβουν αυτό το σήμα, ένα από τα οποία περιλαμβάνει τη συλλογή πρόσθετων δεδομένων από κλινικές μελέτες.</a:t>
            </a:r>
          </a:p>
        </p:txBody>
      </p:sp>
      <p:sp>
        <p:nvSpPr>
          <p:cNvPr id="64" name="TextBox 63">
            <a:extLst>
              <a:ext uri="{FF2B5EF4-FFF2-40B4-BE49-F238E27FC236}">
                <a16:creationId xmlns:a16="http://schemas.microsoft.com/office/drawing/2014/main" id="{86A28056-D63C-72E7-EE3B-A3BF3F908284}"/>
              </a:ext>
            </a:extLst>
          </p:cNvPr>
          <p:cNvSpPr txBox="1"/>
          <p:nvPr/>
        </p:nvSpPr>
        <p:spPr>
          <a:xfrm>
            <a:off x="1400728" y="1592779"/>
            <a:ext cx="8305800" cy="1477328"/>
          </a:xfrm>
          <a:prstGeom prst="rect">
            <a:avLst/>
          </a:prstGeom>
          <a:noFill/>
        </p:spPr>
        <p:txBody>
          <a:bodyPr wrap="square" rtlCol="0">
            <a:spAutoFit/>
          </a:bodyPr>
          <a:lstStyle/>
          <a:p>
            <a:pPr algn="just"/>
            <a:r>
              <a:rPr lang="el-GR" b="0" i="0" dirty="0">
                <a:solidFill>
                  <a:srgbClr val="333333"/>
                </a:solidFill>
                <a:effectLst/>
                <a:highlight>
                  <a:srgbClr val="FFFFFF"/>
                </a:highlight>
                <a:latin typeface="Roboto" panose="02000000000000000000" pitchFamily="2" charset="0"/>
              </a:rPr>
              <a:t>Αυτό το νέο κανονιστικό πλαίσιο είναι αυστηρότερο και πιο απαιτητικό όσον αφορά στις κατηγορίες κινδύνου και στην παρακολούθηση των ιατρικών συσκευών. Στοχεύει στην εναρμόνιση των προτύπων και στη ρύθμιση της διαδικασίας σήμανσης CE, εξασφαλίζοντας επίσης καλύτερη εποπτεία μετά την αγορά</a:t>
            </a:r>
            <a:r>
              <a:rPr lang="el-GR" b="0" i="1" dirty="0">
                <a:solidFill>
                  <a:srgbClr val="333333"/>
                </a:solidFill>
                <a:effectLst/>
                <a:highlight>
                  <a:srgbClr val="FFFFFF"/>
                </a:highlight>
                <a:latin typeface="Roboto" panose="02000000000000000000" pitchFamily="2" charset="0"/>
              </a:rPr>
              <a:t>.</a:t>
            </a:r>
            <a:endParaRPr lang="el-GR"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2FB2C566-8D5D-C8E4-CEEB-4241DFCD3FA8}"/>
              </a:ext>
            </a:extLst>
          </p:cNvPr>
          <p:cNvPicPr>
            <a:picLocks noChangeAspect="1"/>
          </p:cNvPicPr>
          <p:nvPr/>
        </p:nvPicPr>
        <p:blipFill>
          <a:blip r:embed="rId5"/>
          <a:stretch>
            <a:fillRect/>
          </a:stretch>
        </p:blipFill>
        <p:spPr>
          <a:xfrm>
            <a:off x="32249" y="9525"/>
            <a:ext cx="1287887" cy="1400783"/>
          </a:xfrm>
          <a:prstGeom prst="rect">
            <a:avLst/>
          </a:prstGeom>
        </p:spPr>
      </p:pic>
      <p:sp>
        <p:nvSpPr>
          <p:cNvPr id="12" name="object 32">
            <a:extLst>
              <a:ext uri="{FF2B5EF4-FFF2-40B4-BE49-F238E27FC236}">
                <a16:creationId xmlns:a16="http://schemas.microsoft.com/office/drawing/2014/main" id="{ABD4DCA8-8C2F-8D54-B83E-A8FD97A5DB66}"/>
              </a:ext>
            </a:extLst>
          </p:cNvPr>
          <p:cNvSpPr txBox="1"/>
          <p:nvPr/>
        </p:nvSpPr>
        <p:spPr>
          <a:xfrm>
            <a:off x="7480300" y="6898623"/>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
        <p:nvSpPr>
          <p:cNvPr id="13" name="object 32">
            <a:extLst>
              <a:ext uri="{FF2B5EF4-FFF2-40B4-BE49-F238E27FC236}">
                <a16:creationId xmlns:a16="http://schemas.microsoft.com/office/drawing/2014/main" id="{2FFA5479-139E-7E2A-B37E-1CCB871ED0C5}"/>
              </a:ext>
            </a:extLst>
          </p:cNvPr>
          <p:cNvSpPr txBox="1"/>
          <p:nvPr/>
        </p:nvSpPr>
        <p:spPr>
          <a:xfrm>
            <a:off x="8291338" y="6944230"/>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EUDAMED</a:t>
            </a:r>
            <a:endParaRPr sz="1050" dirty="0">
              <a:latin typeface="Arial"/>
              <a:cs typeface="Arial"/>
            </a:endParaRPr>
          </a:p>
        </p:txBody>
      </p:sp>
    </p:spTree>
    <p:extLst>
      <p:ext uri="{BB962C8B-B14F-4D97-AF65-F5344CB8AC3E}">
        <p14:creationId xmlns:p14="http://schemas.microsoft.com/office/powerpoint/2010/main" val="1360702347"/>
      </p:ext>
    </p:extLst>
  </p:cSld>
  <p:clrMapOvr>
    <a:overrideClrMapping bg1="lt1" tx1="dk1" bg2="lt2" tx2="dk2" accent1="accent1" accent2="accent2" accent3="accent3" accent4="accent4" accent5="accent5" accent6="accent6" hlink="hlink" folHlink="folHlink"/>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sp>
          <p:nvSpPr>
            <p:cNvPr id="3" name="object 3"/>
            <p:cNvSpPr/>
            <p:nvPr/>
          </p:nvSpPr>
          <p:spPr>
            <a:xfrm>
              <a:off x="0" y="0"/>
              <a:ext cx="10692003" cy="75600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127" y="-211361"/>
            <a:ext cx="10692130" cy="6870065"/>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9999"/>
            </a:srgbClr>
          </a:solidFill>
        </p:spPr>
        <p:txBody>
          <a:bodyPr wrap="square" lIns="0" tIns="0" rIns="0" bIns="0" rtlCol="0"/>
          <a:lstStyle/>
          <a:p>
            <a:endParaRPr/>
          </a:p>
        </p:txBody>
      </p:sp>
      <p:sp>
        <p:nvSpPr>
          <p:cNvPr id="8" name="object 8"/>
          <p:cNvSpPr txBox="1"/>
          <p:nvPr/>
        </p:nvSpPr>
        <p:spPr>
          <a:xfrm>
            <a:off x="2726182" y="1728439"/>
            <a:ext cx="5730875" cy="4298613"/>
          </a:xfrm>
          <a:prstGeom prst="rect">
            <a:avLst/>
          </a:prstGeom>
        </p:spPr>
        <p:txBody>
          <a:bodyPr vert="horz" wrap="square" lIns="0" tIns="12700" rIns="0" bIns="0" rtlCol="0">
            <a:spAutoFit/>
          </a:bodyPr>
          <a:lstStyle/>
          <a:p>
            <a:pPr marL="12700">
              <a:lnSpc>
                <a:spcPct val="100000"/>
              </a:lnSpc>
              <a:spcBef>
                <a:spcPts val="125"/>
              </a:spcBef>
            </a:pPr>
            <a:br>
              <a:rPr lang="el-GR" sz="1600" dirty="0"/>
            </a:br>
            <a:r>
              <a:rPr lang="el-GR" sz="1750" b="1" spc="10" dirty="0">
                <a:solidFill>
                  <a:srgbClr val="263063"/>
                </a:solidFill>
                <a:latin typeface="Arial"/>
                <a:cs typeface="Arial"/>
              </a:rPr>
              <a:t>Ιατρική συσκευή</a:t>
            </a:r>
            <a:endParaRPr lang="en-US" sz="1750" b="1" spc="10" dirty="0">
              <a:solidFill>
                <a:srgbClr val="263063"/>
              </a:solidFill>
              <a:latin typeface="Arial"/>
              <a:cs typeface="Arial"/>
            </a:endParaRPr>
          </a:p>
          <a:p>
            <a:pPr marL="12700">
              <a:lnSpc>
                <a:spcPct val="100000"/>
              </a:lnSpc>
              <a:spcBef>
                <a:spcPts val="125"/>
              </a:spcBef>
            </a:pPr>
            <a:endParaRPr lang="el-GR" sz="1750" spc="10" dirty="0">
              <a:solidFill>
                <a:srgbClr val="263063"/>
              </a:solidFill>
              <a:latin typeface="Arial"/>
              <a:cs typeface="Arial"/>
            </a:endParaRPr>
          </a:p>
          <a:p>
            <a:pPr marL="12700">
              <a:lnSpc>
                <a:spcPct val="100000"/>
              </a:lnSpc>
              <a:spcBef>
                <a:spcPts val="125"/>
              </a:spcBef>
            </a:pPr>
            <a:r>
              <a:rPr lang="el-GR" sz="1750" u="sng" spc="10" dirty="0" err="1">
                <a:solidFill>
                  <a:srgbClr val="263063"/>
                </a:solidFill>
                <a:latin typeface="Arial"/>
                <a:cs typeface="Arial"/>
              </a:rPr>
              <a:t>Ορισμός*: </a:t>
            </a:r>
          </a:p>
          <a:p>
            <a:pPr marL="12700" algn="just">
              <a:lnSpc>
                <a:spcPct val="100000"/>
              </a:lnSpc>
              <a:spcBef>
                <a:spcPts val="125"/>
              </a:spcBef>
            </a:pPr>
            <a:r>
              <a:rPr lang="el-GR" sz="1750" spc="10" dirty="0">
                <a:solidFill>
                  <a:srgbClr val="263063"/>
                </a:solidFill>
                <a:latin typeface="Arial"/>
                <a:cs typeface="Arial"/>
              </a:rPr>
              <a:t>Ως «ιατροτεχνολογικό προϊόν» νοείται κάθε όργανο, συσκευή, λογισμικό, εμφύτευμα, αντιδραστήριο, υλικό ή άλλο είδος όπως ορίζεται από τον κατασκευαστή για να χρησιμοποιηθεί, μόνο του ή σε συνδυασμό, το οποίο προορίζεται για τον άνθρωπο. </a:t>
            </a:r>
            <a:endParaRPr lang="en-US" sz="1750" spc="10" dirty="0">
              <a:solidFill>
                <a:srgbClr val="263063"/>
              </a:solidFill>
              <a:latin typeface="Arial"/>
              <a:cs typeface="Arial"/>
            </a:endParaRPr>
          </a:p>
          <a:p>
            <a:pPr marL="12700">
              <a:lnSpc>
                <a:spcPct val="100000"/>
              </a:lnSpc>
              <a:spcBef>
                <a:spcPts val="125"/>
              </a:spcBef>
            </a:pPr>
            <a:endParaRPr lang="en-US" sz="1750" spc="10" dirty="0">
              <a:solidFill>
                <a:srgbClr val="263063"/>
              </a:solidFill>
              <a:latin typeface="Arial"/>
              <a:cs typeface="Arial"/>
            </a:endParaRPr>
          </a:p>
          <a:p>
            <a:pPr marL="12700">
              <a:lnSpc>
                <a:spcPct val="100000"/>
              </a:lnSpc>
              <a:spcBef>
                <a:spcPts val="125"/>
              </a:spcBef>
            </a:pPr>
            <a:r>
              <a:rPr lang="el-GR" sz="1750" u="sng" spc="10" dirty="0">
                <a:solidFill>
                  <a:srgbClr val="263063"/>
                </a:solidFill>
                <a:latin typeface="Arial"/>
                <a:cs typeface="Arial"/>
              </a:rPr>
              <a:t>Παραδείγματα: </a:t>
            </a:r>
          </a:p>
          <a:p>
            <a:pPr marL="12700">
              <a:lnSpc>
                <a:spcPct val="100000"/>
              </a:lnSpc>
              <a:spcBef>
                <a:spcPts val="125"/>
              </a:spcBef>
              <a:buFont typeface="Arial" pitchFamily="34" charset="0"/>
              <a:buChar char="•"/>
            </a:pPr>
            <a:r>
              <a:rPr lang="el-GR" sz="1750" spc="10" dirty="0">
                <a:solidFill>
                  <a:srgbClr val="263063"/>
                </a:solidFill>
                <a:latin typeface="Arial"/>
                <a:cs typeface="Arial"/>
              </a:rPr>
              <a:t> οδοντιατρικά και χειρουργικά εργαλεία </a:t>
            </a:r>
          </a:p>
          <a:p>
            <a:pPr marL="12700">
              <a:lnSpc>
                <a:spcPct val="100000"/>
              </a:lnSpc>
              <a:spcBef>
                <a:spcPts val="125"/>
              </a:spcBef>
              <a:buFont typeface="Arial" pitchFamily="34" charset="0"/>
              <a:buChar char="•"/>
            </a:pPr>
            <a:r>
              <a:rPr lang="el-GR" sz="1750" spc="10" dirty="0">
                <a:solidFill>
                  <a:srgbClr val="263063"/>
                </a:solidFill>
                <a:latin typeface="Arial"/>
                <a:cs typeface="Arial"/>
              </a:rPr>
              <a:t> επίδεσμοι και νάρθηκες </a:t>
            </a:r>
          </a:p>
          <a:p>
            <a:pPr marL="12700">
              <a:lnSpc>
                <a:spcPct val="100000"/>
              </a:lnSpc>
              <a:spcBef>
                <a:spcPts val="125"/>
              </a:spcBef>
            </a:pPr>
            <a:endParaRPr lang="el-GR" sz="1550" spc="10" dirty="0" err="1">
              <a:solidFill>
                <a:srgbClr val="263063"/>
              </a:solidFill>
              <a:latin typeface="Arial"/>
              <a:cs typeface="Arial"/>
            </a:endParaRPr>
          </a:p>
          <a:p>
            <a:pPr marL="12700">
              <a:lnSpc>
                <a:spcPct val="100000"/>
              </a:lnSpc>
              <a:spcBef>
                <a:spcPts val="125"/>
              </a:spcBef>
            </a:pPr>
            <a:r>
              <a:rPr lang="el-GR" sz="1550" spc="10" dirty="0">
                <a:solidFill>
                  <a:srgbClr val="263063"/>
                </a:solidFill>
                <a:latin typeface="Arial"/>
                <a:cs typeface="Arial"/>
              </a:rPr>
              <a:t>* </a:t>
            </a:r>
            <a:r>
              <a:rPr lang="el-GR" sz="1300" spc="10" dirty="0">
                <a:solidFill>
                  <a:srgbClr val="263063"/>
                </a:solidFill>
                <a:latin typeface="Arial"/>
                <a:cs typeface="Arial"/>
              </a:rPr>
              <a:t>Ο πλήρης ορισμός υπάρχει στο άρθρο 2 παράγραφος 1 του MDR</a:t>
            </a:r>
            <a:r>
              <a:rPr lang="el-GR" sz="1550" spc="10" dirty="0">
                <a:solidFill>
                  <a:srgbClr val="263063"/>
                </a:solidFill>
                <a:latin typeface="Arial"/>
                <a:cs typeface="Arial"/>
              </a:rPr>
              <a:t>.</a:t>
            </a:r>
            <a:br>
              <a:rPr lang="el-GR" sz="1400" dirty="0">
                <a:solidFill>
                  <a:srgbClr val="263063"/>
                </a:solidFill>
                <a:latin typeface="Arial"/>
                <a:ea typeface="+mj-ea"/>
                <a:cs typeface="Arial"/>
              </a:rPr>
            </a:br>
            <a:endParaRPr lang="el-GR" sz="1400" dirty="0">
              <a:solidFill>
                <a:srgbClr val="263063"/>
              </a:solidFill>
              <a:latin typeface="Arial"/>
              <a:ea typeface="+mj-ea"/>
              <a:cs typeface="Arial"/>
            </a:endParaRPr>
          </a:p>
        </p:txBody>
      </p:sp>
      <p:sp>
        <p:nvSpPr>
          <p:cNvPr id="9" name="object 9"/>
          <p:cNvSpPr/>
          <p:nvPr/>
        </p:nvSpPr>
        <p:spPr>
          <a:xfrm>
            <a:off x="1437944" y="1764017"/>
            <a:ext cx="1079055" cy="1079055"/>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7863865" y="267927"/>
            <a:ext cx="2498090" cy="266065"/>
          </a:xfrm>
          <a:prstGeom prst="rect">
            <a:avLst/>
          </a:prstGeom>
        </p:spPr>
        <p:txBody>
          <a:bodyPr vert="horz" wrap="square" lIns="0" tIns="15875" rIns="0" bIns="0" rtlCol="0">
            <a:spAutoFit/>
          </a:bodyPr>
          <a:lstStyle/>
          <a:p>
            <a:pPr marL="12700">
              <a:lnSpc>
                <a:spcPct val="100000"/>
              </a:lnSpc>
              <a:spcBef>
                <a:spcPts val="125"/>
              </a:spcBef>
            </a:pPr>
            <a:r>
              <a:rPr sz="1550" spc="5" dirty="0">
                <a:solidFill>
                  <a:srgbClr val="022074"/>
                </a:solidFill>
                <a:latin typeface="Arial"/>
                <a:cs typeface="Arial"/>
              </a:rPr>
              <a:t>Definitions - </a:t>
            </a:r>
            <a:r>
              <a:rPr sz="1550" spc="10" dirty="0">
                <a:solidFill>
                  <a:srgbClr val="022074"/>
                </a:solidFill>
                <a:latin typeface="Arial"/>
                <a:cs typeface="Arial"/>
              </a:rPr>
              <a:t>Medical</a:t>
            </a:r>
            <a:r>
              <a:rPr sz="1550" spc="-10" dirty="0">
                <a:solidFill>
                  <a:srgbClr val="022074"/>
                </a:solidFill>
                <a:latin typeface="Arial"/>
                <a:cs typeface="Arial"/>
              </a:rPr>
              <a:t> </a:t>
            </a:r>
            <a:r>
              <a:rPr sz="1550" spc="5" dirty="0">
                <a:solidFill>
                  <a:srgbClr val="022074"/>
                </a:solidFill>
                <a:latin typeface="Arial"/>
                <a:cs typeface="Arial"/>
              </a:rPr>
              <a:t>Device</a:t>
            </a:r>
            <a:endParaRPr sz="1550">
              <a:latin typeface="Arial"/>
              <a:cs typeface="Arial"/>
            </a:endParaRPr>
          </a:p>
        </p:txBody>
      </p:sp>
      <p:sp>
        <p:nvSpPr>
          <p:cNvPr id="11" name="object 11"/>
          <p:cNvSpPr/>
          <p:nvPr/>
        </p:nvSpPr>
        <p:spPr>
          <a:xfrm>
            <a:off x="1909127" y="6593649"/>
            <a:ext cx="156692" cy="156705"/>
          </a:xfrm>
          <a:prstGeom prst="rect">
            <a:avLst/>
          </a:prstGeom>
          <a:blipFill>
            <a:blip r:embed="rId4" cstate="print"/>
            <a:stretch>
              <a:fillRect/>
            </a:stretch>
          </a:blipFill>
        </p:spPr>
        <p:txBody>
          <a:bodyPr wrap="square" lIns="0" tIns="0" rIns="0" bIns="0" rtlCol="0"/>
          <a:lstStyle/>
          <a:p>
            <a:endParaRP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6</a:t>
            </a:fld>
            <a:endParaRPr spc="55" dirty="0"/>
          </a:p>
        </p:txBody>
      </p:sp>
      <p:sp>
        <p:nvSpPr>
          <p:cNvPr id="27" name="object 27"/>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28" name="object 28"/>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29" name="object 29"/>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30" name="object 30"/>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31" name="object 31"/>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a:latin typeface="Arial"/>
              <a:cs typeface="Arial"/>
            </a:endParaRPr>
          </a:p>
        </p:txBody>
      </p:sp>
      <p:sp>
        <p:nvSpPr>
          <p:cNvPr id="33" name="object 33"/>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18"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6" name="TextBox 5">
            <a:extLst>
              <a:ext uri="{FF2B5EF4-FFF2-40B4-BE49-F238E27FC236}">
                <a16:creationId xmlns:a16="http://schemas.microsoft.com/office/drawing/2014/main" id="{C421C929-4F9E-7753-B8F5-618A7C182681}"/>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sp>
          <p:nvSpPr>
            <p:cNvPr id="3" name="object 3"/>
            <p:cNvSpPr/>
            <p:nvPr/>
          </p:nvSpPr>
          <p:spPr>
            <a:xfrm>
              <a:off x="0" y="0"/>
              <a:ext cx="10692003" cy="75600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0" y="0"/>
            <a:ext cx="10692130" cy="6870065"/>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9999"/>
            </a:srgbClr>
          </a:solidFill>
        </p:spPr>
        <p:txBody>
          <a:bodyPr wrap="square" lIns="0" tIns="0" rIns="0" bIns="0" rtlCol="0"/>
          <a:lstStyle/>
          <a:p>
            <a:endParaRPr/>
          </a:p>
        </p:txBody>
      </p:sp>
      <p:sp>
        <p:nvSpPr>
          <p:cNvPr id="8" name="object 8"/>
          <p:cNvSpPr txBox="1"/>
          <p:nvPr/>
        </p:nvSpPr>
        <p:spPr>
          <a:xfrm>
            <a:off x="2679700" y="1952625"/>
            <a:ext cx="6553200" cy="4619213"/>
          </a:xfrm>
          <a:prstGeom prst="rect">
            <a:avLst/>
          </a:prstGeom>
        </p:spPr>
        <p:txBody>
          <a:bodyPr vert="horz" wrap="square" lIns="0" tIns="12700" rIns="0" bIns="0" rtlCol="0">
            <a:spAutoFit/>
          </a:bodyPr>
          <a:lstStyle/>
          <a:p>
            <a:pPr marL="12700">
              <a:spcBef>
                <a:spcPts val="125"/>
              </a:spcBef>
            </a:pPr>
            <a:r>
              <a:rPr lang="el-GR" sz="1750" b="1" spc="10" dirty="0">
                <a:solidFill>
                  <a:srgbClr val="263063"/>
                </a:solidFill>
                <a:latin typeface="Arial"/>
                <a:cs typeface="Arial"/>
              </a:rPr>
              <a:t> in vitro διαγνωστικά ιατροτεχνολογικά προϊόντα</a:t>
            </a:r>
          </a:p>
          <a:p>
            <a:pPr marL="12700">
              <a:spcBef>
                <a:spcPts val="125"/>
              </a:spcBef>
            </a:pPr>
            <a:endParaRPr lang="en-US" sz="1750" spc="10" dirty="0">
              <a:solidFill>
                <a:srgbClr val="263063"/>
              </a:solidFill>
              <a:latin typeface="Arial"/>
              <a:cs typeface="Arial"/>
            </a:endParaRPr>
          </a:p>
          <a:p>
            <a:pPr marL="12700">
              <a:spcBef>
                <a:spcPts val="125"/>
              </a:spcBef>
            </a:pPr>
            <a:r>
              <a:rPr lang="el-GR" sz="1750" u="sng" spc="10" dirty="0">
                <a:solidFill>
                  <a:srgbClr val="263063"/>
                </a:solidFill>
                <a:latin typeface="Arial"/>
                <a:cs typeface="Arial"/>
              </a:rPr>
              <a:t>Ορισμός*:</a:t>
            </a:r>
          </a:p>
          <a:p>
            <a:pPr marL="12700" algn="just">
              <a:spcBef>
                <a:spcPts val="125"/>
              </a:spcBef>
            </a:pPr>
            <a:r>
              <a:rPr lang="el-GR" sz="1750" spc="10" dirty="0">
                <a:solidFill>
                  <a:srgbClr val="263063"/>
                </a:solidFill>
                <a:latin typeface="Arial"/>
                <a:cs typeface="Arial"/>
              </a:rPr>
              <a:t>Κάθε </a:t>
            </a:r>
            <a:r>
              <a:rPr lang="el-GR" sz="1750" spc="10" dirty="0" err="1">
                <a:solidFill>
                  <a:srgbClr val="263063"/>
                </a:solidFill>
                <a:latin typeface="Arial"/>
                <a:cs typeface="Arial"/>
              </a:rPr>
              <a:t>ιατροτεχνολογικό</a:t>
            </a:r>
            <a:r>
              <a:rPr lang="el-GR" sz="1750" spc="10" dirty="0">
                <a:solidFill>
                  <a:srgbClr val="263063"/>
                </a:solidFill>
                <a:latin typeface="Arial"/>
                <a:cs typeface="Arial"/>
              </a:rPr>
              <a:t> προϊόν όπως ένα αντιδραστήριο, βαθμονομητής υλικού ελέγχου είτε λογισμικό σύστημα, το οποίο είτε χρησιμοποιείται μόνο του είτε σε συνδυασμό, που προορίζεται από τον κατασκευαστή να χρησιμοποιείται  in </a:t>
            </a:r>
            <a:r>
              <a:rPr lang="el-GR" sz="1750" spc="10" dirty="0" err="1">
                <a:solidFill>
                  <a:srgbClr val="263063"/>
                </a:solidFill>
                <a:latin typeface="Arial"/>
                <a:cs typeface="Arial"/>
              </a:rPr>
              <a:t>vitro</a:t>
            </a:r>
            <a:r>
              <a:rPr lang="el-GR" sz="1750" spc="10" dirty="0">
                <a:solidFill>
                  <a:srgbClr val="263063"/>
                </a:solidFill>
                <a:latin typeface="Arial"/>
                <a:cs typeface="Arial"/>
              </a:rPr>
              <a:t> για την εξέταση δειγμάτων αίματος ή ιστών που προέρχονται από το ανθρώπινο σώμα. </a:t>
            </a:r>
            <a:endParaRPr lang="en-US" sz="1750" spc="10" dirty="0">
              <a:solidFill>
                <a:srgbClr val="263063"/>
              </a:solidFill>
              <a:latin typeface="Arial"/>
              <a:cs typeface="Arial"/>
            </a:endParaRPr>
          </a:p>
          <a:p>
            <a:pPr marL="12700">
              <a:spcBef>
                <a:spcPts val="125"/>
              </a:spcBef>
            </a:pPr>
            <a:endParaRPr lang="en-US" sz="1750" spc="10" dirty="0">
              <a:solidFill>
                <a:srgbClr val="263063"/>
              </a:solidFill>
              <a:latin typeface="Arial"/>
              <a:cs typeface="Arial"/>
            </a:endParaRPr>
          </a:p>
          <a:p>
            <a:pPr marL="12700">
              <a:spcBef>
                <a:spcPts val="125"/>
              </a:spcBef>
            </a:pPr>
            <a:r>
              <a:rPr lang="el-GR" sz="1750" u="sng" spc="10" dirty="0">
                <a:solidFill>
                  <a:srgbClr val="263063"/>
                </a:solidFill>
                <a:latin typeface="Arial"/>
                <a:cs typeface="Arial"/>
              </a:rPr>
              <a:t>Παραδείγματα: </a:t>
            </a:r>
          </a:p>
          <a:p>
            <a:pPr marL="12700">
              <a:spcBef>
                <a:spcPts val="125"/>
              </a:spcBef>
              <a:buFont typeface="Arial" pitchFamily="34" charset="0"/>
              <a:buChar char="•"/>
            </a:pPr>
            <a:r>
              <a:rPr lang="el-GR" sz="1750" spc="10" dirty="0">
                <a:solidFill>
                  <a:srgbClr val="263063"/>
                </a:solidFill>
                <a:latin typeface="Arial"/>
                <a:cs typeface="Arial"/>
              </a:rPr>
              <a:t> τεστ εγκυμοσύνης </a:t>
            </a:r>
          </a:p>
          <a:p>
            <a:pPr marL="12700">
              <a:spcBef>
                <a:spcPts val="125"/>
              </a:spcBef>
              <a:buFont typeface="Arial" pitchFamily="34" charset="0"/>
              <a:buChar char="•"/>
            </a:pPr>
            <a:r>
              <a:rPr lang="el-GR" sz="1750" spc="10" dirty="0">
                <a:solidFill>
                  <a:srgbClr val="263063"/>
                </a:solidFill>
                <a:latin typeface="Arial"/>
                <a:cs typeface="Arial"/>
              </a:rPr>
              <a:t> μετρητές γλυκόζης αίματος</a:t>
            </a:r>
          </a:p>
          <a:p>
            <a:pPr marL="12700">
              <a:spcBef>
                <a:spcPts val="125"/>
              </a:spcBef>
            </a:pPr>
            <a:br>
              <a:rPr lang="el-GR" sz="1750" spc="10" dirty="0">
                <a:solidFill>
                  <a:srgbClr val="263063"/>
                </a:solidFill>
                <a:latin typeface="Arial"/>
                <a:cs typeface="Arial"/>
              </a:rPr>
            </a:br>
            <a:endParaRPr lang="en-US" sz="1750" spc="10" dirty="0">
              <a:solidFill>
                <a:srgbClr val="263063"/>
              </a:solidFill>
              <a:latin typeface="Arial"/>
              <a:cs typeface="Arial"/>
            </a:endParaRPr>
          </a:p>
          <a:p>
            <a:pPr marL="12700">
              <a:spcBef>
                <a:spcPts val="125"/>
              </a:spcBef>
            </a:pPr>
            <a:endParaRPr lang="el-GR" sz="1550" spc="10" dirty="0">
              <a:solidFill>
                <a:srgbClr val="263063"/>
              </a:solidFill>
              <a:latin typeface="Arial"/>
              <a:cs typeface="Arial"/>
            </a:endParaRPr>
          </a:p>
          <a:p>
            <a:pPr marL="12700">
              <a:spcBef>
                <a:spcPts val="125"/>
              </a:spcBef>
            </a:pPr>
            <a:r>
              <a:rPr lang="el-GR" sz="1300" spc="10" dirty="0">
                <a:solidFill>
                  <a:srgbClr val="263063"/>
                </a:solidFill>
                <a:latin typeface="Arial"/>
                <a:cs typeface="Arial"/>
              </a:rPr>
              <a:t>*Ο πλήρης ορισμός μπορεί να βρεθεί στο άρθρο 2 παράγραφος 2 του IVDR</a:t>
            </a:r>
          </a:p>
        </p:txBody>
      </p:sp>
      <p:sp>
        <p:nvSpPr>
          <p:cNvPr id="9" name="object 9"/>
          <p:cNvSpPr/>
          <p:nvPr/>
        </p:nvSpPr>
        <p:spPr>
          <a:xfrm>
            <a:off x="1437944" y="1767382"/>
            <a:ext cx="1079055" cy="1079068"/>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6184976" y="267927"/>
            <a:ext cx="4176395" cy="266065"/>
          </a:xfrm>
          <a:prstGeom prst="rect">
            <a:avLst/>
          </a:prstGeom>
        </p:spPr>
        <p:txBody>
          <a:bodyPr vert="horz" wrap="square" lIns="0" tIns="15875" rIns="0" bIns="0" rtlCol="0">
            <a:spAutoFit/>
          </a:bodyPr>
          <a:lstStyle/>
          <a:p>
            <a:pPr marL="12700">
              <a:lnSpc>
                <a:spcPct val="100000"/>
              </a:lnSpc>
              <a:spcBef>
                <a:spcPts val="125"/>
              </a:spcBef>
            </a:pPr>
            <a:r>
              <a:rPr sz="1550" spc="5" dirty="0">
                <a:solidFill>
                  <a:srgbClr val="022074"/>
                </a:solidFill>
                <a:latin typeface="Arial"/>
                <a:cs typeface="Arial"/>
              </a:rPr>
              <a:t>Definitions - </a:t>
            </a:r>
            <a:r>
              <a:rPr sz="1550" spc="10" dirty="0">
                <a:solidFill>
                  <a:srgbClr val="022074"/>
                </a:solidFill>
                <a:latin typeface="Arial"/>
                <a:cs typeface="Arial"/>
              </a:rPr>
              <a:t>In </a:t>
            </a:r>
            <a:r>
              <a:rPr sz="1550" dirty="0">
                <a:solidFill>
                  <a:srgbClr val="022074"/>
                </a:solidFill>
                <a:latin typeface="Arial"/>
                <a:cs typeface="Arial"/>
              </a:rPr>
              <a:t>Vitro </a:t>
            </a:r>
            <a:r>
              <a:rPr sz="1550" spc="5" dirty="0">
                <a:solidFill>
                  <a:srgbClr val="022074"/>
                </a:solidFill>
                <a:latin typeface="Arial"/>
                <a:cs typeface="Arial"/>
              </a:rPr>
              <a:t>Diagnostic </a:t>
            </a:r>
            <a:r>
              <a:rPr sz="1550" spc="10" dirty="0">
                <a:solidFill>
                  <a:srgbClr val="022074"/>
                </a:solidFill>
                <a:latin typeface="Arial"/>
                <a:cs typeface="Arial"/>
              </a:rPr>
              <a:t>Medical</a:t>
            </a:r>
            <a:r>
              <a:rPr sz="1550" spc="45" dirty="0">
                <a:solidFill>
                  <a:srgbClr val="022074"/>
                </a:solidFill>
                <a:latin typeface="Arial"/>
                <a:cs typeface="Arial"/>
              </a:rPr>
              <a:t> </a:t>
            </a:r>
            <a:r>
              <a:rPr sz="1550" spc="5" dirty="0">
                <a:solidFill>
                  <a:srgbClr val="022074"/>
                </a:solidFill>
                <a:latin typeface="Arial"/>
                <a:cs typeface="Arial"/>
              </a:rPr>
              <a:t>Device</a:t>
            </a:r>
            <a:endParaRPr sz="1550">
              <a:latin typeface="Arial"/>
              <a:cs typeface="Arial"/>
            </a:endParaRPr>
          </a:p>
        </p:txBody>
      </p:sp>
      <p:sp>
        <p:nvSpPr>
          <p:cNvPr id="11" name="object 11"/>
          <p:cNvSpPr/>
          <p:nvPr/>
        </p:nvSpPr>
        <p:spPr>
          <a:xfrm>
            <a:off x="1909127" y="6593649"/>
            <a:ext cx="156692" cy="156705"/>
          </a:xfrm>
          <a:prstGeom prst="rect">
            <a:avLst/>
          </a:prstGeom>
          <a:blipFill>
            <a:blip r:embed="rId4" cstate="print"/>
            <a:stretch>
              <a:fillRect/>
            </a:stretch>
          </a:blipFill>
        </p:spPr>
        <p:txBody>
          <a:bodyPr wrap="square" lIns="0" tIns="0" rIns="0" bIns="0" rtlCol="0"/>
          <a:lstStyle/>
          <a:p>
            <a:endParaRP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7</a:t>
            </a:fld>
            <a:endParaRPr spc="55" dirty="0"/>
          </a:p>
        </p:txBody>
      </p:sp>
      <p:sp>
        <p:nvSpPr>
          <p:cNvPr id="27" name="object 27"/>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28" name="object 28"/>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29" name="object 29"/>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30" name="object 30"/>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31" name="object 31"/>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a:latin typeface="Arial"/>
              <a:cs typeface="Arial"/>
            </a:endParaRPr>
          </a:p>
        </p:txBody>
      </p:sp>
      <p:sp>
        <p:nvSpPr>
          <p:cNvPr id="33" name="object 33"/>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18"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6" name="TextBox 5">
            <a:extLst>
              <a:ext uri="{FF2B5EF4-FFF2-40B4-BE49-F238E27FC236}">
                <a16:creationId xmlns:a16="http://schemas.microsoft.com/office/drawing/2014/main" id="{D0DD1CA2-3743-4439-5AAD-1C94E14F941E}"/>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
        <p:nvSpPr>
          <p:cNvPr id="12" name="object 32">
            <a:extLst>
              <a:ext uri="{FF2B5EF4-FFF2-40B4-BE49-F238E27FC236}">
                <a16:creationId xmlns:a16="http://schemas.microsoft.com/office/drawing/2014/main" id="{2F653C87-66A1-ED4A-368F-C927E4C4E2ED}"/>
              </a:ext>
            </a:extLst>
          </p:cNvPr>
          <p:cNvSpPr txBox="1"/>
          <p:nvPr/>
        </p:nvSpPr>
        <p:spPr>
          <a:xfrm>
            <a:off x="7560553" y="6885139"/>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
        <p:nvSpPr>
          <p:cNvPr id="13" name="object 32">
            <a:extLst>
              <a:ext uri="{FF2B5EF4-FFF2-40B4-BE49-F238E27FC236}">
                <a16:creationId xmlns:a16="http://schemas.microsoft.com/office/drawing/2014/main" id="{F31CBB80-FC3D-DE8F-0E74-A25715F1EE54}"/>
              </a:ext>
            </a:extLst>
          </p:cNvPr>
          <p:cNvSpPr txBox="1"/>
          <p:nvPr/>
        </p:nvSpPr>
        <p:spPr>
          <a:xfrm>
            <a:off x="8291338" y="6944230"/>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EUDAMED</a:t>
            </a:r>
            <a:endParaRPr sz="1050" dirty="0">
              <a:latin typeface="Arial"/>
              <a:cs typeface="Aria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sp>
          <p:nvSpPr>
            <p:cNvPr id="3" name="object 3"/>
            <p:cNvSpPr/>
            <p:nvPr/>
          </p:nvSpPr>
          <p:spPr>
            <a:xfrm>
              <a:off x="0" y="0"/>
              <a:ext cx="10692003" cy="756000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1270" y="0"/>
            <a:ext cx="10692130" cy="6905625"/>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9999"/>
            </a:srgbClr>
          </a:solidFill>
        </p:spPr>
        <p:txBody>
          <a:bodyPr wrap="square" lIns="0" tIns="0" rIns="0" bIns="0" rtlCol="0"/>
          <a:lstStyle/>
          <a:p>
            <a:endParaRPr/>
          </a:p>
        </p:txBody>
      </p:sp>
      <p:sp>
        <p:nvSpPr>
          <p:cNvPr id="8" name="object 8"/>
          <p:cNvSpPr txBox="1"/>
          <p:nvPr/>
        </p:nvSpPr>
        <p:spPr>
          <a:xfrm>
            <a:off x="9156280" y="267927"/>
            <a:ext cx="1206500" cy="266065"/>
          </a:xfrm>
          <a:prstGeom prst="rect">
            <a:avLst/>
          </a:prstGeom>
        </p:spPr>
        <p:txBody>
          <a:bodyPr vert="horz" wrap="square" lIns="0" tIns="15875" rIns="0" bIns="0" rtlCol="0">
            <a:spAutoFit/>
          </a:bodyPr>
          <a:lstStyle/>
          <a:p>
            <a:pPr marL="12700">
              <a:lnSpc>
                <a:spcPct val="100000"/>
              </a:lnSpc>
              <a:spcBef>
                <a:spcPts val="125"/>
              </a:spcBef>
            </a:pPr>
            <a:r>
              <a:rPr sz="1550" spc="5" dirty="0">
                <a:solidFill>
                  <a:srgbClr val="022074"/>
                </a:solidFill>
                <a:latin typeface="Arial"/>
                <a:cs typeface="Arial"/>
              </a:rPr>
              <a:t>Classification</a:t>
            </a:r>
            <a:endParaRPr sz="1550">
              <a:latin typeface="Arial"/>
              <a:cs typeface="Arial"/>
            </a:endParaRPr>
          </a:p>
        </p:txBody>
      </p:sp>
      <p:sp>
        <p:nvSpPr>
          <p:cNvPr id="9" name="object 9"/>
          <p:cNvSpPr/>
          <p:nvPr/>
        </p:nvSpPr>
        <p:spPr>
          <a:xfrm>
            <a:off x="9322879" y="5018532"/>
            <a:ext cx="17780" cy="0"/>
          </a:xfrm>
          <a:custGeom>
            <a:avLst/>
            <a:gdLst/>
            <a:ahLst/>
            <a:cxnLst/>
            <a:rect l="l" t="t" r="r" b="b"/>
            <a:pathLst>
              <a:path w="17779">
                <a:moveTo>
                  <a:pt x="17513" y="0"/>
                </a:moveTo>
                <a:lnTo>
                  <a:pt x="0" y="0"/>
                </a:lnTo>
              </a:path>
            </a:pathLst>
          </a:custGeom>
          <a:ln w="8750">
            <a:solidFill>
              <a:srgbClr val="253064"/>
            </a:solidFill>
          </a:ln>
        </p:spPr>
        <p:txBody>
          <a:bodyPr wrap="square" lIns="0" tIns="0" rIns="0" bIns="0" rtlCol="0"/>
          <a:lstStyle/>
          <a:p>
            <a:endParaRPr/>
          </a:p>
        </p:txBody>
      </p:sp>
      <p:grpSp>
        <p:nvGrpSpPr>
          <p:cNvPr id="10" name="object 10"/>
          <p:cNvGrpSpPr/>
          <p:nvPr/>
        </p:nvGrpSpPr>
        <p:grpSpPr>
          <a:xfrm>
            <a:off x="1502270" y="5014086"/>
            <a:ext cx="7772400" cy="1096645"/>
            <a:chOff x="1502270" y="5014086"/>
            <a:chExt cx="7772400" cy="1096645"/>
          </a:xfrm>
        </p:grpSpPr>
        <p:sp>
          <p:nvSpPr>
            <p:cNvPr id="11" name="object 11"/>
            <p:cNvSpPr/>
            <p:nvPr/>
          </p:nvSpPr>
          <p:spPr>
            <a:xfrm>
              <a:off x="1550631" y="5018531"/>
              <a:ext cx="7719695" cy="0"/>
            </a:xfrm>
            <a:custGeom>
              <a:avLst/>
              <a:gdLst/>
              <a:ahLst/>
              <a:cxnLst/>
              <a:rect l="l" t="t" r="r" b="b"/>
              <a:pathLst>
                <a:path w="7719695">
                  <a:moveTo>
                    <a:pt x="7719441" y="0"/>
                  </a:moveTo>
                  <a:lnTo>
                    <a:pt x="0" y="0"/>
                  </a:lnTo>
                </a:path>
              </a:pathLst>
            </a:custGeom>
            <a:ln w="8750">
              <a:solidFill>
                <a:srgbClr val="253064"/>
              </a:solidFill>
              <a:prstDash val="dash"/>
            </a:ln>
          </p:spPr>
          <p:txBody>
            <a:bodyPr wrap="square" lIns="0" tIns="0" rIns="0" bIns="0" rtlCol="0"/>
            <a:lstStyle/>
            <a:p>
              <a:endParaRPr/>
            </a:p>
          </p:txBody>
        </p:sp>
        <p:sp>
          <p:nvSpPr>
            <p:cNvPr id="12" name="object 12"/>
            <p:cNvSpPr/>
            <p:nvPr/>
          </p:nvSpPr>
          <p:spPr>
            <a:xfrm>
              <a:off x="1506715" y="5018531"/>
              <a:ext cx="17780" cy="0"/>
            </a:xfrm>
            <a:custGeom>
              <a:avLst/>
              <a:gdLst/>
              <a:ahLst/>
              <a:cxnLst/>
              <a:rect l="l" t="t" r="r" b="b"/>
              <a:pathLst>
                <a:path w="17780">
                  <a:moveTo>
                    <a:pt x="17513" y="0"/>
                  </a:moveTo>
                  <a:lnTo>
                    <a:pt x="0" y="0"/>
                  </a:lnTo>
                </a:path>
              </a:pathLst>
            </a:custGeom>
            <a:ln w="8750">
              <a:solidFill>
                <a:srgbClr val="253064"/>
              </a:solidFill>
            </a:ln>
          </p:spPr>
          <p:txBody>
            <a:bodyPr wrap="square" lIns="0" tIns="0" rIns="0" bIns="0" rtlCol="0"/>
            <a:lstStyle/>
            <a:p>
              <a:endParaRPr/>
            </a:p>
          </p:txBody>
        </p:sp>
        <p:sp>
          <p:nvSpPr>
            <p:cNvPr id="13" name="object 13"/>
            <p:cNvSpPr/>
            <p:nvPr/>
          </p:nvSpPr>
          <p:spPr>
            <a:xfrm>
              <a:off x="4650905" y="5145328"/>
              <a:ext cx="965200" cy="965200"/>
            </a:xfrm>
            <a:custGeom>
              <a:avLst/>
              <a:gdLst/>
              <a:ahLst/>
              <a:cxnLst/>
              <a:rect l="l" t="t" r="r" b="b"/>
              <a:pathLst>
                <a:path w="965200" h="965200">
                  <a:moveTo>
                    <a:pt x="482498" y="0"/>
                  </a:moveTo>
                  <a:lnTo>
                    <a:pt x="436031" y="2208"/>
                  </a:lnTo>
                  <a:lnTo>
                    <a:pt x="390813" y="8700"/>
                  </a:lnTo>
                  <a:lnTo>
                    <a:pt x="347048" y="19272"/>
                  </a:lnTo>
                  <a:lnTo>
                    <a:pt x="304936" y="33722"/>
                  </a:lnTo>
                  <a:lnTo>
                    <a:pt x="264680" y="51849"/>
                  </a:lnTo>
                  <a:lnTo>
                    <a:pt x="226483" y="73449"/>
                  </a:lnTo>
                  <a:lnTo>
                    <a:pt x="190546" y="98322"/>
                  </a:lnTo>
                  <a:lnTo>
                    <a:pt x="157072" y="126263"/>
                  </a:lnTo>
                  <a:lnTo>
                    <a:pt x="126263" y="157072"/>
                  </a:lnTo>
                  <a:lnTo>
                    <a:pt x="98322" y="190546"/>
                  </a:lnTo>
                  <a:lnTo>
                    <a:pt x="73449" y="226483"/>
                  </a:lnTo>
                  <a:lnTo>
                    <a:pt x="51849" y="264680"/>
                  </a:lnTo>
                  <a:lnTo>
                    <a:pt x="33722" y="304936"/>
                  </a:lnTo>
                  <a:lnTo>
                    <a:pt x="19272" y="347048"/>
                  </a:lnTo>
                  <a:lnTo>
                    <a:pt x="8700" y="390813"/>
                  </a:lnTo>
                  <a:lnTo>
                    <a:pt x="2208" y="436031"/>
                  </a:lnTo>
                  <a:lnTo>
                    <a:pt x="0" y="482498"/>
                  </a:lnTo>
                  <a:lnTo>
                    <a:pt x="2208" y="528965"/>
                  </a:lnTo>
                  <a:lnTo>
                    <a:pt x="8700" y="574182"/>
                  </a:lnTo>
                  <a:lnTo>
                    <a:pt x="19272" y="617948"/>
                  </a:lnTo>
                  <a:lnTo>
                    <a:pt x="33722" y="660060"/>
                  </a:lnTo>
                  <a:lnTo>
                    <a:pt x="51849" y="700316"/>
                  </a:lnTo>
                  <a:lnTo>
                    <a:pt x="73449" y="738513"/>
                  </a:lnTo>
                  <a:lnTo>
                    <a:pt x="98322" y="774450"/>
                  </a:lnTo>
                  <a:lnTo>
                    <a:pt x="126263" y="807924"/>
                  </a:lnTo>
                  <a:lnTo>
                    <a:pt x="157072" y="838733"/>
                  </a:lnTo>
                  <a:lnTo>
                    <a:pt x="190546" y="866674"/>
                  </a:lnTo>
                  <a:lnTo>
                    <a:pt x="226483" y="891546"/>
                  </a:lnTo>
                  <a:lnTo>
                    <a:pt x="264680" y="913147"/>
                  </a:lnTo>
                  <a:lnTo>
                    <a:pt x="304936" y="931273"/>
                  </a:lnTo>
                  <a:lnTo>
                    <a:pt x="347048" y="945724"/>
                  </a:lnTo>
                  <a:lnTo>
                    <a:pt x="390813" y="956296"/>
                  </a:lnTo>
                  <a:lnTo>
                    <a:pt x="436031" y="962788"/>
                  </a:lnTo>
                  <a:lnTo>
                    <a:pt x="482498" y="964996"/>
                  </a:lnTo>
                  <a:lnTo>
                    <a:pt x="528965" y="962788"/>
                  </a:lnTo>
                  <a:lnTo>
                    <a:pt x="574182" y="956296"/>
                  </a:lnTo>
                  <a:lnTo>
                    <a:pt x="617948" y="945724"/>
                  </a:lnTo>
                  <a:lnTo>
                    <a:pt x="660060" y="931273"/>
                  </a:lnTo>
                  <a:lnTo>
                    <a:pt x="700316" y="913147"/>
                  </a:lnTo>
                  <a:lnTo>
                    <a:pt x="738513" y="891546"/>
                  </a:lnTo>
                  <a:lnTo>
                    <a:pt x="774450" y="866674"/>
                  </a:lnTo>
                  <a:lnTo>
                    <a:pt x="807924" y="838733"/>
                  </a:lnTo>
                  <a:lnTo>
                    <a:pt x="838733" y="807924"/>
                  </a:lnTo>
                  <a:lnTo>
                    <a:pt x="866674" y="774450"/>
                  </a:lnTo>
                  <a:lnTo>
                    <a:pt x="891546" y="738513"/>
                  </a:lnTo>
                  <a:lnTo>
                    <a:pt x="913147" y="700316"/>
                  </a:lnTo>
                  <a:lnTo>
                    <a:pt x="931273" y="660060"/>
                  </a:lnTo>
                  <a:lnTo>
                    <a:pt x="945724" y="617948"/>
                  </a:lnTo>
                  <a:lnTo>
                    <a:pt x="956296" y="574182"/>
                  </a:lnTo>
                  <a:lnTo>
                    <a:pt x="962788" y="528965"/>
                  </a:lnTo>
                  <a:lnTo>
                    <a:pt x="964996" y="482498"/>
                  </a:lnTo>
                  <a:lnTo>
                    <a:pt x="962788" y="436031"/>
                  </a:lnTo>
                  <a:lnTo>
                    <a:pt x="956296" y="390813"/>
                  </a:lnTo>
                  <a:lnTo>
                    <a:pt x="945724" y="347048"/>
                  </a:lnTo>
                  <a:lnTo>
                    <a:pt x="931273" y="304936"/>
                  </a:lnTo>
                  <a:lnTo>
                    <a:pt x="913147" y="264680"/>
                  </a:lnTo>
                  <a:lnTo>
                    <a:pt x="891546" y="226483"/>
                  </a:lnTo>
                  <a:lnTo>
                    <a:pt x="866674" y="190546"/>
                  </a:lnTo>
                  <a:lnTo>
                    <a:pt x="838733" y="157072"/>
                  </a:lnTo>
                  <a:lnTo>
                    <a:pt x="807924" y="126263"/>
                  </a:lnTo>
                  <a:lnTo>
                    <a:pt x="774450" y="98322"/>
                  </a:lnTo>
                  <a:lnTo>
                    <a:pt x="738513" y="73449"/>
                  </a:lnTo>
                  <a:lnTo>
                    <a:pt x="700316" y="51849"/>
                  </a:lnTo>
                  <a:lnTo>
                    <a:pt x="660060" y="33722"/>
                  </a:lnTo>
                  <a:lnTo>
                    <a:pt x="617948" y="19272"/>
                  </a:lnTo>
                  <a:lnTo>
                    <a:pt x="574182" y="8700"/>
                  </a:lnTo>
                  <a:lnTo>
                    <a:pt x="528965" y="2208"/>
                  </a:lnTo>
                  <a:lnTo>
                    <a:pt x="482498" y="0"/>
                  </a:lnTo>
                  <a:close/>
                </a:path>
              </a:pathLst>
            </a:custGeom>
            <a:solidFill>
              <a:srgbClr val="79B829"/>
            </a:solidFill>
          </p:spPr>
          <p:txBody>
            <a:bodyPr wrap="square" lIns="0" tIns="0" rIns="0" bIns="0" rtlCol="0"/>
            <a:lstStyle/>
            <a:p>
              <a:endParaRPr/>
            </a:p>
          </p:txBody>
        </p:sp>
      </p:grpSp>
      <p:sp>
        <p:nvSpPr>
          <p:cNvPr id="14" name="object 14"/>
          <p:cNvSpPr txBox="1"/>
          <p:nvPr/>
        </p:nvSpPr>
        <p:spPr>
          <a:xfrm>
            <a:off x="1152195" y="3130771"/>
            <a:ext cx="249554" cy="1132205"/>
          </a:xfrm>
          <a:prstGeom prst="rect">
            <a:avLst/>
          </a:prstGeom>
        </p:spPr>
        <p:txBody>
          <a:bodyPr vert="vert270" wrap="square" lIns="0" tIns="5715" rIns="0" bIns="0" rtlCol="0">
            <a:spAutoFit/>
          </a:bodyPr>
          <a:lstStyle/>
          <a:p>
            <a:pPr marL="12700">
              <a:lnSpc>
                <a:spcPct val="100000"/>
              </a:lnSpc>
              <a:spcBef>
                <a:spcPts val="45"/>
              </a:spcBef>
            </a:pPr>
            <a:r>
              <a:rPr sz="1450" spc="-40" dirty="0">
                <a:solidFill>
                  <a:srgbClr val="253064"/>
                </a:solidFill>
                <a:latin typeface="Arial"/>
                <a:cs typeface="Arial"/>
              </a:rPr>
              <a:t>Increasing</a:t>
            </a:r>
            <a:r>
              <a:rPr sz="1450" spc="-160" dirty="0">
                <a:solidFill>
                  <a:srgbClr val="253064"/>
                </a:solidFill>
                <a:latin typeface="Arial"/>
                <a:cs typeface="Arial"/>
              </a:rPr>
              <a:t> </a:t>
            </a:r>
            <a:r>
              <a:rPr sz="1450" spc="-40" dirty="0">
                <a:solidFill>
                  <a:srgbClr val="253064"/>
                </a:solidFill>
                <a:latin typeface="Arial"/>
                <a:cs typeface="Arial"/>
              </a:rPr>
              <a:t>risk</a:t>
            </a:r>
            <a:endParaRPr sz="1450">
              <a:latin typeface="Arial"/>
              <a:cs typeface="Arial"/>
            </a:endParaRPr>
          </a:p>
        </p:txBody>
      </p:sp>
      <p:sp>
        <p:nvSpPr>
          <p:cNvPr id="15" name="object 15"/>
          <p:cNvSpPr/>
          <p:nvPr/>
        </p:nvSpPr>
        <p:spPr>
          <a:xfrm>
            <a:off x="4650905" y="1504175"/>
            <a:ext cx="965200" cy="965200"/>
          </a:xfrm>
          <a:custGeom>
            <a:avLst/>
            <a:gdLst/>
            <a:ahLst/>
            <a:cxnLst/>
            <a:rect l="l" t="t" r="r" b="b"/>
            <a:pathLst>
              <a:path w="965200" h="965200">
                <a:moveTo>
                  <a:pt x="482498" y="0"/>
                </a:moveTo>
                <a:lnTo>
                  <a:pt x="436031" y="2208"/>
                </a:lnTo>
                <a:lnTo>
                  <a:pt x="390813" y="8700"/>
                </a:lnTo>
                <a:lnTo>
                  <a:pt x="347048" y="19272"/>
                </a:lnTo>
                <a:lnTo>
                  <a:pt x="304936" y="33722"/>
                </a:lnTo>
                <a:lnTo>
                  <a:pt x="264680" y="51849"/>
                </a:lnTo>
                <a:lnTo>
                  <a:pt x="226483" y="73449"/>
                </a:lnTo>
                <a:lnTo>
                  <a:pt x="190546" y="98322"/>
                </a:lnTo>
                <a:lnTo>
                  <a:pt x="157072" y="126263"/>
                </a:lnTo>
                <a:lnTo>
                  <a:pt x="126263" y="157072"/>
                </a:lnTo>
                <a:lnTo>
                  <a:pt x="98322" y="190546"/>
                </a:lnTo>
                <a:lnTo>
                  <a:pt x="73449" y="226483"/>
                </a:lnTo>
                <a:lnTo>
                  <a:pt x="51849" y="264680"/>
                </a:lnTo>
                <a:lnTo>
                  <a:pt x="33722" y="304936"/>
                </a:lnTo>
                <a:lnTo>
                  <a:pt x="19272" y="347048"/>
                </a:lnTo>
                <a:lnTo>
                  <a:pt x="8700" y="390813"/>
                </a:lnTo>
                <a:lnTo>
                  <a:pt x="2208" y="436031"/>
                </a:lnTo>
                <a:lnTo>
                  <a:pt x="0" y="482498"/>
                </a:lnTo>
                <a:lnTo>
                  <a:pt x="2208" y="528965"/>
                </a:lnTo>
                <a:lnTo>
                  <a:pt x="8700" y="574182"/>
                </a:lnTo>
                <a:lnTo>
                  <a:pt x="19272" y="617948"/>
                </a:lnTo>
                <a:lnTo>
                  <a:pt x="33722" y="660060"/>
                </a:lnTo>
                <a:lnTo>
                  <a:pt x="51849" y="700316"/>
                </a:lnTo>
                <a:lnTo>
                  <a:pt x="73449" y="738513"/>
                </a:lnTo>
                <a:lnTo>
                  <a:pt x="98322" y="774450"/>
                </a:lnTo>
                <a:lnTo>
                  <a:pt x="126263" y="807924"/>
                </a:lnTo>
                <a:lnTo>
                  <a:pt x="157072" y="838733"/>
                </a:lnTo>
                <a:lnTo>
                  <a:pt x="190546" y="866674"/>
                </a:lnTo>
                <a:lnTo>
                  <a:pt x="226483" y="891546"/>
                </a:lnTo>
                <a:lnTo>
                  <a:pt x="264680" y="913147"/>
                </a:lnTo>
                <a:lnTo>
                  <a:pt x="304936" y="931273"/>
                </a:lnTo>
                <a:lnTo>
                  <a:pt x="347048" y="945724"/>
                </a:lnTo>
                <a:lnTo>
                  <a:pt x="390813" y="956296"/>
                </a:lnTo>
                <a:lnTo>
                  <a:pt x="436031" y="962788"/>
                </a:lnTo>
                <a:lnTo>
                  <a:pt x="482498" y="964996"/>
                </a:lnTo>
                <a:lnTo>
                  <a:pt x="528965" y="962788"/>
                </a:lnTo>
                <a:lnTo>
                  <a:pt x="574182" y="956296"/>
                </a:lnTo>
                <a:lnTo>
                  <a:pt x="617948" y="945724"/>
                </a:lnTo>
                <a:lnTo>
                  <a:pt x="660060" y="931273"/>
                </a:lnTo>
                <a:lnTo>
                  <a:pt x="700316" y="913147"/>
                </a:lnTo>
                <a:lnTo>
                  <a:pt x="738513" y="891546"/>
                </a:lnTo>
                <a:lnTo>
                  <a:pt x="774450" y="866674"/>
                </a:lnTo>
                <a:lnTo>
                  <a:pt x="807924" y="838733"/>
                </a:lnTo>
                <a:lnTo>
                  <a:pt x="838733" y="807924"/>
                </a:lnTo>
                <a:lnTo>
                  <a:pt x="866674" y="774450"/>
                </a:lnTo>
                <a:lnTo>
                  <a:pt x="891546" y="738513"/>
                </a:lnTo>
                <a:lnTo>
                  <a:pt x="913147" y="700316"/>
                </a:lnTo>
                <a:lnTo>
                  <a:pt x="931273" y="660060"/>
                </a:lnTo>
                <a:lnTo>
                  <a:pt x="945724" y="617948"/>
                </a:lnTo>
                <a:lnTo>
                  <a:pt x="956296" y="574182"/>
                </a:lnTo>
                <a:lnTo>
                  <a:pt x="962788" y="528965"/>
                </a:lnTo>
                <a:lnTo>
                  <a:pt x="964996" y="482498"/>
                </a:lnTo>
                <a:lnTo>
                  <a:pt x="962788" y="436031"/>
                </a:lnTo>
                <a:lnTo>
                  <a:pt x="956296" y="390813"/>
                </a:lnTo>
                <a:lnTo>
                  <a:pt x="945724" y="347048"/>
                </a:lnTo>
                <a:lnTo>
                  <a:pt x="931273" y="304936"/>
                </a:lnTo>
                <a:lnTo>
                  <a:pt x="913147" y="264680"/>
                </a:lnTo>
                <a:lnTo>
                  <a:pt x="891546" y="226483"/>
                </a:lnTo>
                <a:lnTo>
                  <a:pt x="866674" y="190546"/>
                </a:lnTo>
                <a:lnTo>
                  <a:pt x="838733" y="157072"/>
                </a:lnTo>
                <a:lnTo>
                  <a:pt x="807924" y="126263"/>
                </a:lnTo>
                <a:lnTo>
                  <a:pt x="774450" y="98322"/>
                </a:lnTo>
                <a:lnTo>
                  <a:pt x="738513" y="73449"/>
                </a:lnTo>
                <a:lnTo>
                  <a:pt x="700316" y="51849"/>
                </a:lnTo>
                <a:lnTo>
                  <a:pt x="660060" y="33722"/>
                </a:lnTo>
                <a:lnTo>
                  <a:pt x="617948" y="19272"/>
                </a:lnTo>
                <a:lnTo>
                  <a:pt x="574182" y="8700"/>
                </a:lnTo>
                <a:lnTo>
                  <a:pt x="528965" y="2208"/>
                </a:lnTo>
                <a:lnTo>
                  <a:pt x="482498" y="0"/>
                </a:lnTo>
                <a:close/>
              </a:path>
            </a:pathLst>
          </a:custGeom>
          <a:solidFill>
            <a:srgbClr val="C71532"/>
          </a:solidFill>
        </p:spPr>
        <p:txBody>
          <a:bodyPr wrap="square" lIns="0" tIns="0" rIns="0" bIns="0" rtlCol="0"/>
          <a:lstStyle/>
          <a:p>
            <a:endParaRPr/>
          </a:p>
        </p:txBody>
      </p:sp>
      <p:sp>
        <p:nvSpPr>
          <p:cNvPr id="16" name="object 16"/>
          <p:cNvSpPr txBox="1"/>
          <p:nvPr/>
        </p:nvSpPr>
        <p:spPr>
          <a:xfrm>
            <a:off x="4768469" y="1832477"/>
            <a:ext cx="730250" cy="249554"/>
          </a:xfrm>
          <a:prstGeom prst="rect">
            <a:avLst/>
          </a:prstGeom>
        </p:spPr>
        <p:txBody>
          <a:bodyPr vert="horz" wrap="square" lIns="0" tIns="14604" rIns="0" bIns="0" rtlCol="0">
            <a:spAutoFit/>
          </a:bodyPr>
          <a:lstStyle/>
          <a:p>
            <a:pPr marL="12700">
              <a:lnSpc>
                <a:spcPct val="100000"/>
              </a:lnSpc>
              <a:spcBef>
                <a:spcPts val="114"/>
              </a:spcBef>
            </a:pPr>
            <a:r>
              <a:rPr sz="1450" b="1" spc="5" dirty="0">
                <a:solidFill>
                  <a:srgbClr val="FFFFFF"/>
                </a:solidFill>
                <a:latin typeface="Arial"/>
                <a:cs typeface="Arial"/>
              </a:rPr>
              <a:t>Class</a:t>
            </a:r>
            <a:r>
              <a:rPr sz="1450" b="1" spc="-65" dirty="0">
                <a:solidFill>
                  <a:srgbClr val="FFFFFF"/>
                </a:solidFill>
                <a:latin typeface="Arial"/>
                <a:cs typeface="Arial"/>
              </a:rPr>
              <a:t> </a:t>
            </a:r>
            <a:r>
              <a:rPr sz="1450" b="1" dirty="0">
                <a:solidFill>
                  <a:srgbClr val="FFFFFF"/>
                </a:solidFill>
                <a:latin typeface="Arial"/>
                <a:cs typeface="Arial"/>
              </a:rPr>
              <a:t>III</a:t>
            </a:r>
            <a:endParaRPr sz="1450">
              <a:latin typeface="Arial"/>
              <a:cs typeface="Arial"/>
            </a:endParaRPr>
          </a:p>
        </p:txBody>
      </p:sp>
      <p:sp>
        <p:nvSpPr>
          <p:cNvPr id="17" name="object 17"/>
          <p:cNvSpPr txBox="1"/>
          <p:nvPr/>
        </p:nvSpPr>
        <p:spPr>
          <a:xfrm>
            <a:off x="4001668" y="825228"/>
            <a:ext cx="1465580" cy="249554"/>
          </a:xfrm>
          <a:prstGeom prst="rect">
            <a:avLst/>
          </a:prstGeom>
        </p:spPr>
        <p:txBody>
          <a:bodyPr vert="horz" wrap="square" lIns="0" tIns="14604" rIns="0" bIns="0" rtlCol="0">
            <a:spAutoFit/>
          </a:bodyPr>
          <a:lstStyle/>
          <a:p>
            <a:pPr marL="12700">
              <a:lnSpc>
                <a:spcPct val="100000"/>
              </a:lnSpc>
              <a:spcBef>
                <a:spcPts val="114"/>
              </a:spcBef>
            </a:pPr>
            <a:r>
              <a:rPr sz="1450" b="1" spc="5" dirty="0">
                <a:solidFill>
                  <a:srgbClr val="253064"/>
                </a:solidFill>
                <a:latin typeface="Arial"/>
                <a:cs typeface="Arial"/>
              </a:rPr>
              <a:t>Medical</a:t>
            </a:r>
            <a:r>
              <a:rPr sz="1450" b="1" spc="-25" dirty="0">
                <a:solidFill>
                  <a:srgbClr val="253064"/>
                </a:solidFill>
                <a:latin typeface="Arial"/>
                <a:cs typeface="Arial"/>
              </a:rPr>
              <a:t> </a:t>
            </a:r>
            <a:r>
              <a:rPr sz="1450" b="1" dirty="0">
                <a:solidFill>
                  <a:srgbClr val="253064"/>
                </a:solidFill>
                <a:latin typeface="Arial"/>
                <a:cs typeface="Arial"/>
              </a:rPr>
              <a:t>Devices</a:t>
            </a:r>
            <a:endParaRPr sz="1450">
              <a:latin typeface="Arial"/>
              <a:cs typeface="Arial"/>
            </a:endParaRPr>
          </a:p>
        </p:txBody>
      </p:sp>
      <p:sp>
        <p:nvSpPr>
          <p:cNvPr id="18" name="object 18"/>
          <p:cNvSpPr txBox="1"/>
          <p:nvPr/>
        </p:nvSpPr>
        <p:spPr>
          <a:xfrm>
            <a:off x="7093113" y="825228"/>
            <a:ext cx="1668780" cy="473075"/>
          </a:xfrm>
          <a:prstGeom prst="rect">
            <a:avLst/>
          </a:prstGeom>
        </p:spPr>
        <p:txBody>
          <a:bodyPr vert="horz" wrap="square" lIns="0" tIns="12065" rIns="0" bIns="0" rtlCol="0">
            <a:spAutoFit/>
          </a:bodyPr>
          <a:lstStyle/>
          <a:p>
            <a:pPr marL="139700" marR="5080" indent="-127635">
              <a:lnSpc>
                <a:spcPct val="101200"/>
              </a:lnSpc>
              <a:spcBef>
                <a:spcPts val="95"/>
              </a:spcBef>
            </a:pPr>
            <a:r>
              <a:rPr sz="1450" b="1" spc="5" dirty="0">
                <a:solidFill>
                  <a:srgbClr val="253064"/>
                </a:solidFill>
                <a:latin typeface="Arial"/>
                <a:cs typeface="Arial"/>
              </a:rPr>
              <a:t>In </a:t>
            </a:r>
            <a:r>
              <a:rPr sz="1450" b="1" dirty="0">
                <a:solidFill>
                  <a:srgbClr val="253064"/>
                </a:solidFill>
                <a:latin typeface="Arial"/>
                <a:cs typeface="Arial"/>
              </a:rPr>
              <a:t>Vitro Diagnostic  </a:t>
            </a:r>
            <a:r>
              <a:rPr sz="1450" b="1" spc="5" dirty="0">
                <a:solidFill>
                  <a:srgbClr val="253064"/>
                </a:solidFill>
                <a:latin typeface="Arial"/>
                <a:cs typeface="Arial"/>
              </a:rPr>
              <a:t>Medical</a:t>
            </a:r>
            <a:r>
              <a:rPr sz="1450" b="1" spc="-15" dirty="0">
                <a:solidFill>
                  <a:srgbClr val="253064"/>
                </a:solidFill>
                <a:latin typeface="Arial"/>
                <a:cs typeface="Arial"/>
              </a:rPr>
              <a:t> </a:t>
            </a:r>
            <a:r>
              <a:rPr sz="1450" b="1" dirty="0">
                <a:solidFill>
                  <a:srgbClr val="253064"/>
                </a:solidFill>
                <a:latin typeface="Arial"/>
                <a:cs typeface="Arial"/>
              </a:rPr>
              <a:t>Devices</a:t>
            </a:r>
            <a:endParaRPr sz="1450">
              <a:latin typeface="Arial"/>
              <a:cs typeface="Arial"/>
            </a:endParaRPr>
          </a:p>
        </p:txBody>
      </p:sp>
      <p:sp>
        <p:nvSpPr>
          <p:cNvPr id="19" name="object 19"/>
          <p:cNvSpPr/>
          <p:nvPr/>
        </p:nvSpPr>
        <p:spPr>
          <a:xfrm>
            <a:off x="4650905" y="2708198"/>
            <a:ext cx="965200" cy="965200"/>
          </a:xfrm>
          <a:custGeom>
            <a:avLst/>
            <a:gdLst/>
            <a:ahLst/>
            <a:cxnLst/>
            <a:rect l="l" t="t" r="r" b="b"/>
            <a:pathLst>
              <a:path w="965200" h="965200">
                <a:moveTo>
                  <a:pt x="482498" y="0"/>
                </a:moveTo>
                <a:lnTo>
                  <a:pt x="436031" y="2208"/>
                </a:lnTo>
                <a:lnTo>
                  <a:pt x="390813" y="8700"/>
                </a:lnTo>
                <a:lnTo>
                  <a:pt x="347048" y="19272"/>
                </a:lnTo>
                <a:lnTo>
                  <a:pt x="304936" y="33722"/>
                </a:lnTo>
                <a:lnTo>
                  <a:pt x="264680" y="51849"/>
                </a:lnTo>
                <a:lnTo>
                  <a:pt x="226483" y="73449"/>
                </a:lnTo>
                <a:lnTo>
                  <a:pt x="190546" y="98322"/>
                </a:lnTo>
                <a:lnTo>
                  <a:pt x="157072" y="126263"/>
                </a:lnTo>
                <a:lnTo>
                  <a:pt x="126263" y="157072"/>
                </a:lnTo>
                <a:lnTo>
                  <a:pt x="98322" y="190546"/>
                </a:lnTo>
                <a:lnTo>
                  <a:pt x="73449" y="226483"/>
                </a:lnTo>
                <a:lnTo>
                  <a:pt x="51849" y="264680"/>
                </a:lnTo>
                <a:lnTo>
                  <a:pt x="33722" y="304936"/>
                </a:lnTo>
                <a:lnTo>
                  <a:pt x="19272" y="347048"/>
                </a:lnTo>
                <a:lnTo>
                  <a:pt x="8700" y="390813"/>
                </a:lnTo>
                <a:lnTo>
                  <a:pt x="2208" y="436031"/>
                </a:lnTo>
                <a:lnTo>
                  <a:pt x="0" y="482498"/>
                </a:lnTo>
                <a:lnTo>
                  <a:pt x="2208" y="528965"/>
                </a:lnTo>
                <a:lnTo>
                  <a:pt x="8700" y="574182"/>
                </a:lnTo>
                <a:lnTo>
                  <a:pt x="19272" y="617948"/>
                </a:lnTo>
                <a:lnTo>
                  <a:pt x="33722" y="660060"/>
                </a:lnTo>
                <a:lnTo>
                  <a:pt x="51849" y="700316"/>
                </a:lnTo>
                <a:lnTo>
                  <a:pt x="73449" y="738513"/>
                </a:lnTo>
                <a:lnTo>
                  <a:pt x="98322" y="774450"/>
                </a:lnTo>
                <a:lnTo>
                  <a:pt x="126263" y="807924"/>
                </a:lnTo>
                <a:lnTo>
                  <a:pt x="157072" y="838733"/>
                </a:lnTo>
                <a:lnTo>
                  <a:pt x="190546" y="866674"/>
                </a:lnTo>
                <a:lnTo>
                  <a:pt x="226483" y="891546"/>
                </a:lnTo>
                <a:lnTo>
                  <a:pt x="264680" y="913147"/>
                </a:lnTo>
                <a:lnTo>
                  <a:pt x="304936" y="931273"/>
                </a:lnTo>
                <a:lnTo>
                  <a:pt x="347048" y="945724"/>
                </a:lnTo>
                <a:lnTo>
                  <a:pt x="390813" y="956296"/>
                </a:lnTo>
                <a:lnTo>
                  <a:pt x="436031" y="962788"/>
                </a:lnTo>
                <a:lnTo>
                  <a:pt x="482498" y="964996"/>
                </a:lnTo>
                <a:lnTo>
                  <a:pt x="528965" y="962788"/>
                </a:lnTo>
                <a:lnTo>
                  <a:pt x="574182" y="956296"/>
                </a:lnTo>
                <a:lnTo>
                  <a:pt x="617948" y="945724"/>
                </a:lnTo>
                <a:lnTo>
                  <a:pt x="660060" y="931273"/>
                </a:lnTo>
                <a:lnTo>
                  <a:pt x="700316" y="913147"/>
                </a:lnTo>
                <a:lnTo>
                  <a:pt x="738513" y="891546"/>
                </a:lnTo>
                <a:lnTo>
                  <a:pt x="774450" y="866674"/>
                </a:lnTo>
                <a:lnTo>
                  <a:pt x="807924" y="838733"/>
                </a:lnTo>
                <a:lnTo>
                  <a:pt x="838733" y="807924"/>
                </a:lnTo>
                <a:lnTo>
                  <a:pt x="866674" y="774450"/>
                </a:lnTo>
                <a:lnTo>
                  <a:pt x="891546" y="738513"/>
                </a:lnTo>
                <a:lnTo>
                  <a:pt x="913147" y="700316"/>
                </a:lnTo>
                <a:lnTo>
                  <a:pt x="931273" y="660060"/>
                </a:lnTo>
                <a:lnTo>
                  <a:pt x="945724" y="617948"/>
                </a:lnTo>
                <a:lnTo>
                  <a:pt x="956296" y="574182"/>
                </a:lnTo>
                <a:lnTo>
                  <a:pt x="962788" y="528965"/>
                </a:lnTo>
                <a:lnTo>
                  <a:pt x="964996" y="482498"/>
                </a:lnTo>
                <a:lnTo>
                  <a:pt x="962788" y="436031"/>
                </a:lnTo>
                <a:lnTo>
                  <a:pt x="956296" y="390813"/>
                </a:lnTo>
                <a:lnTo>
                  <a:pt x="945724" y="347048"/>
                </a:lnTo>
                <a:lnTo>
                  <a:pt x="931273" y="304936"/>
                </a:lnTo>
                <a:lnTo>
                  <a:pt x="913147" y="264680"/>
                </a:lnTo>
                <a:lnTo>
                  <a:pt x="891546" y="226483"/>
                </a:lnTo>
                <a:lnTo>
                  <a:pt x="866674" y="190546"/>
                </a:lnTo>
                <a:lnTo>
                  <a:pt x="838733" y="157072"/>
                </a:lnTo>
                <a:lnTo>
                  <a:pt x="807924" y="126263"/>
                </a:lnTo>
                <a:lnTo>
                  <a:pt x="774450" y="98322"/>
                </a:lnTo>
                <a:lnTo>
                  <a:pt x="738513" y="73449"/>
                </a:lnTo>
                <a:lnTo>
                  <a:pt x="700316" y="51849"/>
                </a:lnTo>
                <a:lnTo>
                  <a:pt x="660060" y="33722"/>
                </a:lnTo>
                <a:lnTo>
                  <a:pt x="617948" y="19272"/>
                </a:lnTo>
                <a:lnTo>
                  <a:pt x="574182" y="8700"/>
                </a:lnTo>
                <a:lnTo>
                  <a:pt x="528965" y="2208"/>
                </a:lnTo>
                <a:lnTo>
                  <a:pt x="482498" y="0"/>
                </a:lnTo>
                <a:close/>
              </a:path>
            </a:pathLst>
          </a:custGeom>
          <a:solidFill>
            <a:srgbClr val="E98301"/>
          </a:solidFill>
        </p:spPr>
        <p:txBody>
          <a:bodyPr wrap="square" lIns="0" tIns="0" rIns="0" bIns="0" rtlCol="0"/>
          <a:lstStyle/>
          <a:p>
            <a:endParaRPr/>
          </a:p>
        </p:txBody>
      </p:sp>
      <p:sp>
        <p:nvSpPr>
          <p:cNvPr id="20" name="object 20"/>
          <p:cNvSpPr txBox="1"/>
          <p:nvPr/>
        </p:nvSpPr>
        <p:spPr>
          <a:xfrm>
            <a:off x="4737443" y="3058078"/>
            <a:ext cx="791845" cy="249554"/>
          </a:xfrm>
          <a:prstGeom prst="rect">
            <a:avLst/>
          </a:prstGeom>
        </p:spPr>
        <p:txBody>
          <a:bodyPr vert="horz" wrap="square" lIns="0" tIns="14604" rIns="0" bIns="0" rtlCol="0">
            <a:spAutoFit/>
          </a:bodyPr>
          <a:lstStyle/>
          <a:p>
            <a:pPr marL="12700">
              <a:lnSpc>
                <a:spcPct val="100000"/>
              </a:lnSpc>
              <a:spcBef>
                <a:spcPts val="114"/>
              </a:spcBef>
            </a:pPr>
            <a:r>
              <a:rPr sz="1450" b="1" spc="5" dirty="0">
                <a:solidFill>
                  <a:srgbClr val="FFFFFF"/>
                </a:solidFill>
                <a:latin typeface="Arial"/>
                <a:cs typeface="Arial"/>
              </a:rPr>
              <a:t>Class</a:t>
            </a:r>
            <a:r>
              <a:rPr sz="1450" b="1" spc="-75" dirty="0">
                <a:solidFill>
                  <a:srgbClr val="FFFFFF"/>
                </a:solidFill>
                <a:latin typeface="Arial"/>
                <a:cs typeface="Arial"/>
              </a:rPr>
              <a:t> </a:t>
            </a:r>
            <a:r>
              <a:rPr sz="1450" b="1" spc="5" dirty="0">
                <a:solidFill>
                  <a:srgbClr val="FFFFFF"/>
                </a:solidFill>
                <a:latin typeface="Arial"/>
                <a:cs typeface="Arial"/>
              </a:rPr>
              <a:t>IIb</a:t>
            </a:r>
            <a:endParaRPr sz="1450">
              <a:latin typeface="Arial"/>
              <a:cs typeface="Arial"/>
            </a:endParaRPr>
          </a:p>
        </p:txBody>
      </p:sp>
      <p:sp>
        <p:nvSpPr>
          <p:cNvPr id="21" name="object 21"/>
          <p:cNvSpPr/>
          <p:nvPr/>
        </p:nvSpPr>
        <p:spPr>
          <a:xfrm>
            <a:off x="4650905" y="3926763"/>
            <a:ext cx="965200" cy="965200"/>
          </a:xfrm>
          <a:custGeom>
            <a:avLst/>
            <a:gdLst/>
            <a:ahLst/>
            <a:cxnLst/>
            <a:rect l="l" t="t" r="r" b="b"/>
            <a:pathLst>
              <a:path w="965200" h="965200">
                <a:moveTo>
                  <a:pt x="482498" y="0"/>
                </a:moveTo>
                <a:lnTo>
                  <a:pt x="436031" y="2208"/>
                </a:lnTo>
                <a:lnTo>
                  <a:pt x="390813" y="8700"/>
                </a:lnTo>
                <a:lnTo>
                  <a:pt x="347048" y="19272"/>
                </a:lnTo>
                <a:lnTo>
                  <a:pt x="304936" y="33722"/>
                </a:lnTo>
                <a:lnTo>
                  <a:pt x="264680" y="51849"/>
                </a:lnTo>
                <a:lnTo>
                  <a:pt x="226483" y="73449"/>
                </a:lnTo>
                <a:lnTo>
                  <a:pt x="190546" y="98322"/>
                </a:lnTo>
                <a:lnTo>
                  <a:pt x="157072" y="126263"/>
                </a:lnTo>
                <a:lnTo>
                  <a:pt x="126263" y="157072"/>
                </a:lnTo>
                <a:lnTo>
                  <a:pt x="98322" y="190546"/>
                </a:lnTo>
                <a:lnTo>
                  <a:pt x="73449" y="226483"/>
                </a:lnTo>
                <a:lnTo>
                  <a:pt x="51849" y="264680"/>
                </a:lnTo>
                <a:lnTo>
                  <a:pt x="33722" y="304936"/>
                </a:lnTo>
                <a:lnTo>
                  <a:pt x="19272" y="347048"/>
                </a:lnTo>
                <a:lnTo>
                  <a:pt x="8700" y="390813"/>
                </a:lnTo>
                <a:lnTo>
                  <a:pt x="2208" y="436031"/>
                </a:lnTo>
                <a:lnTo>
                  <a:pt x="0" y="482498"/>
                </a:lnTo>
                <a:lnTo>
                  <a:pt x="2208" y="528965"/>
                </a:lnTo>
                <a:lnTo>
                  <a:pt x="8700" y="574182"/>
                </a:lnTo>
                <a:lnTo>
                  <a:pt x="19272" y="617948"/>
                </a:lnTo>
                <a:lnTo>
                  <a:pt x="33722" y="660060"/>
                </a:lnTo>
                <a:lnTo>
                  <a:pt x="51849" y="700316"/>
                </a:lnTo>
                <a:lnTo>
                  <a:pt x="73449" y="738513"/>
                </a:lnTo>
                <a:lnTo>
                  <a:pt x="98322" y="774450"/>
                </a:lnTo>
                <a:lnTo>
                  <a:pt x="126263" y="807924"/>
                </a:lnTo>
                <a:lnTo>
                  <a:pt x="157072" y="838733"/>
                </a:lnTo>
                <a:lnTo>
                  <a:pt x="190546" y="866674"/>
                </a:lnTo>
                <a:lnTo>
                  <a:pt x="226483" y="891546"/>
                </a:lnTo>
                <a:lnTo>
                  <a:pt x="264680" y="913147"/>
                </a:lnTo>
                <a:lnTo>
                  <a:pt x="304936" y="931273"/>
                </a:lnTo>
                <a:lnTo>
                  <a:pt x="347048" y="945724"/>
                </a:lnTo>
                <a:lnTo>
                  <a:pt x="390813" y="956296"/>
                </a:lnTo>
                <a:lnTo>
                  <a:pt x="436031" y="962788"/>
                </a:lnTo>
                <a:lnTo>
                  <a:pt x="482498" y="964996"/>
                </a:lnTo>
                <a:lnTo>
                  <a:pt x="528965" y="962788"/>
                </a:lnTo>
                <a:lnTo>
                  <a:pt x="574182" y="956296"/>
                </a:lnTo>
                <a:lnTo>
                  <a:pt x="617948" y="945724"/>
                </a:lnTo>
                <a:lnTo>
                  <a:pt x="660060" y="931273"/>
                </a:lnTo>
                <a:lnTo>
                  <a:pt x="700316" y="913147"/>
                </a:lnTo>
                <a:lnTo>
                  <a:pt x="738513" y="891546"/>
                </a:lnTo>
                <a:lnTo>
                  <a:pt x="774450" y="866674"/>
                </a:lnTo>
                <a:lnTo>
                  <a:pt x="807924" y="838733"/>
                </a:lnTo>
                <a:lnTo>
                  <a:pt x="838733" y="807924"/>
                </a:lnTo>
                <a:lnTo>
                  <a:pt x="866674" y="774450"/>
                </a:lnTo>
                <a:lnTo>
                  <a:pt x="891546" y="738513"/>
                </a:lnTo>
                <a:lnTo>
                  <a:pt x="913147" y="700316"/>
                </a:lnTo>
                <a:lnTo>
                  <a:pt x="931273" y="660060"/>
                </a:lnTo>
                <a:lnTo>
                  <a:pt x="945724" y="617948"/>
                </a:lnTo>
                <a:lnTo>
                  <a:pt x="956296" y="574182"/>
                </a:lnTo>
                <a:lnTo>
                  <a:pt x="962788" y="528965"/>
                </a:lnTo>
                <a:lnTo>
                  <a:pt x="964996" y="482498"/>
                </a:lnTo>
                <a:lnTo>
                  <a:pt x="962788" y="436031"/>
                </a:lnTo>
                <a:lnTo>
                  <a:pt x="956296" y="390813"/>
                </a:lnTo>
                <a:lnTo>
                  <a:pt x="945724" y="347048"/>
                </a:lnTo>
                <a:lnTo>
                  <a:pt x="931273" y="304936"/>
                </a:lnTo>
                <a:lnTo>
                  <a:pt x="913147" y="264680"/>
                </a:lnTo>
                <a:lnTo>
                  <a:pt x="891546" y="226483"/>
                </a:lnTo>
                <a:lnTo>
                  <a:pt x="866674" y="190546"/>
                </a:lnTo>
                <a:lnTo>
                  <a:pt x="838733" y="157072"/>
                </a:lnTo>
                <a:lnTo>
                  <a:pt x="807924" y="126263"/>
                </a:lnTo>
                <a:lnTo>
                  <a:pt x="774450" y="98322"/>
                </a:lnTo>
                <a:lnTo>
                  <a:pt x="738513" y="73449"/>
                </a:lnTo>
                <a:lnTo>
                  <a:pt x="700316" y="51849"/>
                </a:lnTo>
                <a:lnTo>
                  <a:pt x="660060" y="33722"/>
                </a:lnTo>
                <a:lnTo>
                  <a:pt x="617948" y="19272"/>
                </a:lnTo>
                <a:lnTo>
                  <a:pt x="574182" y="8700"/>
                </a:lnTo>
                <a:lnTo>
                  <a:pt x="528965" y="2208"/>
                </a:lnTo>
                <a:lnTo>
                  <a:pt x="482498" y="0"/>
                </a:lnTo>
                <a:close/>
              </a:path>
            </a:pathLst>
          </a:custGeom>
          <a:solidFill>
            <a:srgbClr val="FCD900"/>
          </a:solidFill>
        </p:spPr>
        <p:txBody>
          <a:bodyPr wrap="square" lIns="0" tIns="0" rIns="0" bIns="0" rtlCol="0"/>
          <a:lstStyle/>
          <a:p>
            <a:endParaRPr/>
          </a:p>
        </p:txBody>
      </p:sp>
      <p:sp>
        <p:nvSpPr>
          <p:cNvPr id="22" name="object 22"/>
          <p:cNvSpPr txBox="1"/>
          <p:nvPr/>
        </p:nvSpPr>
        <p:spPr>
          <a:xfrm>
            <a:off x="4742535" y="4283692"/>
            <a:ext cx="781685" cy="237885"/>
          </a:xfrm>
          <a:prstGeom prst="rect">
            <a:avLst/>
          </a:prstGeom>
        </p:spPr>
        <p:txBody>
          <a:bodyPr vert="horz" wrap="square" lIns="0" tIns="14604" rIns="0" bIns="0" rtlCol="0">
            <a:spAutoFit/>
          </a:bodyPr>
          <a:lstStyle/>
          <a:p>
            <a:pPr marL="12700">
              <a:lnSpc>
                <a:spcPct val="100000"/>
              </a:lnSpc>
              <a:spcBef>
                <a:spcPts val="114"/>
              </a:spcBef>
            </a:pPr>
            <a:r>
              <a:rPr sz="1450" b="1" spc="5" dirty="0">
                <a:solidFill>
                  <a:schemeClr val="bg1"/>
                </a:solidFill>
                <a:latin typeface="Arial"/>
                <a:cs typeface="Arial"/>
              </a:rPr>
              <a:t>Class</a:t>
            </a:r>
            <a:r>
              <a:rPr sz="1450" b="1" spc="-75" dirty="0">
                <a:solidFill>
                  <a:schemeClr val="bg1"/>
                </a:solidFill>
                <a:latin typeface="Arial"/>
                <a:cs typeface="Arial"/>
              </a:rPr>
              <a:t> </a:t>
            </a:r>
            <a:r>
              <a:rPr sz="1450" b="1" spc="5" dirty="0">
                <a:solidFill>
                  <a:schemeClr val="bg1"/>
                </a:solidFill>
                <a:latin typeface="Arial"/>
                <a:cs typeface="Arial"/>
              </a:rPr>
              <a:t>IIa</a:t>
            </a:r>
            <a:endParaRPr sz="1450" dirty="0">
              <a:solidFill>
                <a:schemeClr val="bg1"/>
              </a:solidFill>
              <a:latin typeface="Arial"/>
              <a:cs typeface="Arial"/>
            </a:endParaRPr>
          </a:p>
        </p:txBody>
      </p:sp>
      <p:sp>
        <p:nvSpPr>
          <p:cNvPr id="23" name="object 23"/>
          <p:cNvSpPr txBox="1"/>
          <p:nvPr/>
        </p:nvSpPr>
        <p:spPr>
          <a:xfrm>
            <a:off x="4820259" y="5502257"/>
            <a:ext cx="626110" cy="249554"/>
          </a:xfrm>
          <a:prstGeom prst="rect">
            <a:avLst/>
          </a:prstGeom>
        </p:spPr>
        <p:txBody>
          <a:bodyPr vert="horz" wrap="square" lIns="0" tIns="14604" rIns="0" bIns="0" rtlCol="0">
            <a:spAutoFit/>
          </a:bodyPr>
          <a:lstStyle/>
          <a:p>
            <a:pPr marL="12700">
              <a:lnSpc>
                <a:spcPct val="100000"/>
              </a:lnSpc>
              <a:spcBef>
                <a:spcPts val="114"/>
              </a:spcBef>
            </a:pPr>
            <a:r>
              <a:rPr sz="1450" b="1" spc="5" dirty="0">
                <a:solidFill>
                  <a:srgbClr val="FFFFFF"/>
                </a:solidFill>
                <a:latin typeface="Arial"/>
                <a:cs typeface="Arial"/>
              </a:rPr>
              <a:t>Class</a:t>
            </a:r>
            <a:r>
              <a:rPr sz="1450" b="1" spc="-75" dirty="0">
                <a:solidFill>
                  <a:srgbClr val="FFFFFF"/>
                </a:solidFill>
                <a:latin typeface="Arial"/>
                <a:cs typeface="Arial"/>
              </a:rPr>
              <a:t> </a:t>
            </a:r>
            <a:r>
              <a:rPr sz="1450" b="1" dirty="0">
                <a:solidFill>
                  <a:srgbClr val="FFFFFF"/>
                </a:solidFill>
                <a:latin typeface="Arial"/>
                <a:cs typeface="Arial"/>
              </a:rPr>
              <a:t>I</a:t>
            </a:r>
            <a:endParaRPr sz="1450">
              <a:latin typeface="Arial"/>
              <a:cs typeface="Arial"/>
            </a:endParaRPr>
          </a:p>
        </p:txBody>
      </p:sp>
      <p:sp>
        <p:nvSpPr>
          <p:cNvPr id="24" name="object 24"/>
          <p:cNvSpPr/>
          <p:nvPr/>
        </p:nvSpPr>
        <p:spPr>
          <a:xfrm>
            <a:off x="6864883" y="1504175"/>
            <a:ext cx="965200" cy="965200"/>
          </a:xfrm>
          <a:custGeom>
            <a:avLst/>
            <a:gdLst/>
            <a:ahLst/>
            <a:cxnLst/>
            <a:rect l="l" t="t" r="r" b="b"/>
            <a:pathLst>
              <a:path w="965200" h="965200">
                <a:moveTo>
                  <a:pt x="482498" y="0"/>
                </a:moveTo>
                <a:lnTo>
                  <a:pt x="436029" y="2208"/>
                </a:lnTo>
                <a:lnTo>
                  <a:pt x="390810" y="8700"/>
                </a:lnTo>
                <a:lnTo>
                  <a:pt x="347043" y="19272"/>
                </a:lnTo>
                <a:lnTo>
                  <a:pt x="304930" y="33722"/>
                </a:lnTo>
                <a:lnTo>
                  <a:pt x="264674" y="51849"/>
                </a:lnTo>
                <a:lnTo>
                  <a:pt x="226477" y="73449"/>
                </a:lnTo>
                <a:lnTo>
                  <a:pt x="190541" y="98322"/>
                </a:lnTo>
                <a:lnTo>
                  <a:pt x="157067" y="126263"/>
                </a:lnTo>
                <a:lnTo>
                  <a:pt x="126259" y="157072"/>
                </a:lnTo>
                <a:lnTo>
                  <a:pt x="98318" y="190546"/>
                </a:lnTo>
                <a:lnTo>
                  <a:pt x="73446" y="226483"/>
                </a:lnTo>
                <a:lnTo>
                  <a:pt x="51847" y="264680"/>
                </a:lnTo>
                <a:lnTo>
                  <a:pt x="33721" y="304936"/>
                </a:lnTo>
                <a:lnTo>
                  <a:pt x="19271" y="347048"/>
                </a:lnTo>
                <a:lnTo>
                  <a:pt x="8699" y="390813"/>
                </a:lnTo>
                <a:lnTo>
                  <a:pt x="2208" y="436031"/>
                </a:lnTo>
                <a:lnTo>
                  <a:pt x="0" y="482498"/>
                </a:lnTo>
                <a:lnTo>
                  <a:pt x="2208" y="528965"/>
                </a:lnTo>
                <a:lnTo>
                  <a:pt x="8699" y="574182"/>
                </a:lnTo>
                <a:lnTo>
                  <a:pt x="19271" y="617948"/>
                </a:lnTo>
                <a:lnTo>
                  <a:pt x="33721" y="660060"/>
                </a:lnTo>
                <a:lnTo>
                  <a:pt x="51847" y="700316"/>
                </a:lnTo>
                <a:lnTo>
                  <a:pt x="73446" y="738513"/>
                </a:lnTo>
                <a:lnTo>
                  <a:pt x="98318" y="774450"/>
                </a:lnTo>
                <a:lnTo>
                  <a:pt x="126259" y="807924"/>
                </a:lnTo>
                <a:lnTo>
                  <a:pt x="157067" y="838733"/>
                </a:lnTo>
                <a:lnTo>
                  <a:pt x="190541" y="866674"/>
                </a:lnTo>
                <a:lnTo>
                  <a:pt x="226477" y="891546"/>
                </a:lnTo>
                <a:lnTo>
                  <a:pt x="264674" y="913147"/>
                </a:lnTo>
                <a:lnTo>
                  <a:pt x="304930" y="931273"/>
                </a:lnTo>
                <a:lnTo>
                  <a:pt x="347043" y="945724"/>
                </a:lnTo>
                <a:lnTo>
                  <a:pt x="390810" y="956296"/>
                </a:lnTo>
                <a:lnTo>
                  <a:pt x="436029" y="962788"/>
                </a:lnTo>
                <a:lnTo>
                  <a:pt x="482498" y="964996"/>
                </a:lnTo>
                <a:lnTo>
                  <a:pt x="528965" y="962788"/>
                </a:lnTo>
                <a:lnTo>
                  <a:pt x="574182" y="956296"/>
                </a:lnTo>
                <a:lnTo>
                  <a:pt x="617948" y="945724"/>
                </a:lnTo>
                <a:lnTo>
                  <a:pt x="660060" y="931273"/>
                </a:lnTo>
                <a:lnTo>
                  <a:pt x="700316" y="913147"/>
                </a:lnTo>
                <a:lnTo>
                  <a:pt x="738513" y="891546"/>
                </a:lnTo>
                <a:lnTo>
                  <a:pt x="774450" y="866674"/>
                </a:lnTo>
                <a:lnTo>
                  <a:pt x="807924" y="838733"/>
                </a:lnTo>
                <a:lnTo>
                  <a:pt x="838733" y="807924"/>
                </a:lnTo>
                <a:lnTo>
                  <a:pt x="866674" y="774450"/>
                </a:lnTo>
                <a:lnTo>
                  <a:pt x="891546" y="738513"/>
                </a:lnTo>
                <a:lnTo>
                  <a:pt x="913147" y="700316"/>
                </a:lnTo>
                <a:lnTo>
                  <a:pt x="931273" y="660060"/>
                </a:lnTo>
                <a:lnTo>
                  <a:pt x="945724" y="617948"/>
                </a:lnTo>
                <a:lnTo>
                  <a:pt x="956296" y="574182"/>
                </a:lnTo>
                <a:lnTo>
                  <a:pt x="962788" y="528965"/>
                </a:lnTo>
                <a:lnTo>
                  <a:pt x="964996" y="482498"/>
                </a:lnTo>
                <a:lnTo>
                  <a:pt x="962788" y="436031"/>
                </a:lnTo>
                <a:lnTo>
                  <a:pt x="956296" y="390813"/>
                </a:lnTo>
                <a:lnTo>
                  <a:pt x="945724" y="347048"/>
                </a:lnTo>
                <a:lnTo>
                  <a:pt x="931273" y="304936"/>
                </a:lnTo>
                <a:lnTo>
                  <a:pt x="913147" y="264680"/>
                </a:lnTo>
                <a:lnTo>
                  <a:pt x="891546" y="226483"/>
                </a:lnTo>
                <a:lnTo>
                  <a:pt x="866674" y="190546"/>
                </a:lnTo>
                <a:lnTo>
                  <a:pt x="838733" y="157072"/>
                </a:lnTo>
                <a:lnTo>
                  <a:pt x="807924" y="126263"/>
                </a:lnTo>
                <a:lnTo>
                  <a:pt x="774450" y="98322"/>
                </a:lnTo>
                <a:lnTo>
                  <a:pt x="738513" y="73449"/>
                </a:lnTo>
                <a:lnTo>
                  <a:pt x="700316" y="51849"/>
                </a:lnTo>
                <a:lnTo>
                  <a:pt x="660060" y="33722"/>
                </a:lnTo>
                <a:lnTo>
                  <a:pt x="617948" y="19272"/>
                </a:lnTo>
                <a:lnTo>
                  <a:pt x="574182" y="8700"/>
                </a:lnTo>
                <a:lnTo>
                  <a:pt x="528965" y="2208"/>
                </a:lnTo>
                <a:lnTo>
                  <a:pt x="482498" y="0"/>
                </a:lnTo>
                <a:close/>
              </a:path>
            </a:pathLst>
          </a:custGeom>
          <a:solidFill>
            <a:srgbClr val="D62385"/>
          </a:solidFill>
        </p:spPr>
        <p:txBody>
          <a:bodyPr wrap="square" lIns="0" tIns="0" rIns="0" bIns="0" rtlCol="0"/>
          <a:lstStyle/>
          <a:p>
            <a:endParaRPr/>
          </a:p>
        </p:txBody>
      </p:sp>
      <p:sp>
        <p:nvSpPr>
          <p:cNvPr id="25" name="object 25"/>
          <p:cNvSpPr txBox="1"/>
          <p:nvPr/>
        </p:nvSpPr>
        <p:spPr>
          <a:xfrm>
            <a:off x="6992823" y="1832477"/>
            <a:ext cx="709295" cy="249554"/>
          </a:xfrm>
          <a:prstGeom prst="rect">
            <a:avLst/>
          </a:prstGeom>
        </p:spPr>
        <p:txBody>
          <a:bodyPr vert="horz" wrap="square" lIns="0" tIns="14604" rIns="0" bIns="0" rtlCol="0">
            <a:spAutoFit/>
          </a:bodyPr>
          <a:lstStyle/>
          <a:p>
            <a:pPr marL="12700">
              <a:lnSpc>
                <a:spcPct val="100000"/>
              </a:lnSpc>
              <a:spcBef>
                <a:spcPts val="114"/>
              </a:spcBef>
            </a:pPr>
            <a:r>
              <a:rPr sz="1450" b="1" spc="5" dirty="0">
                <a:solidFill>
                  <a:srgbClr val="FFFFFF"/>
                </a:solidFill>
                <a:latin typeface="Arial"/>
                <a:cs typeface="Arial"/>
              </a:rPr>
              <a:t>Class</a:t>
            </a:r>
            <a:r>
              <a:rPr sz="1450" b="1" spc="-75" dirty="0">
                <a:solidFill>
                  <a:srgbClr val="FFFFFF"/>
                </a:solidFill>
                <a:latin typeface="Arial"/>
                <a:cs typeface="Arial"/>
              </a:rPr>
              <a:t> </a:t>
            </a:r>
            <a:r>
              <a:rPr sz="1450" b="1" spc="10" dirty="0">
                <a:solidFill>
                  <a:srgbClr val="FFFFFF"/>
                </a:solidFill>
                <a:latin typeface="Arial"/>
                <a:cs typeface="Arial"/>
              </a:rPr>
              <a:t>D</a:t>
            </a:r>
            <a:endParaRPr sz="1450">
              <a:latin typeface="Arial"/>
              <a:cs typeface="Arial"/>
            </a:endParaRPr>
          </a:p>
        </p:txBody>
      </p:sp>
      <p:sp>
        <p:nvSpPr>
          <p:cNvPr id="26" name="object 26"/>
          <p:cNvSpPr/>
          <p:nvPr/>
        </p:nvSpPr>
        <p:spPr>
          <a:xfrm>
            <a:off x="6864883" y="2708198"/>
            <a:ext cx="965200" cy="965200"/>
          </a:xfrm>
          <a:custGeom>
            <a:avLst/>
            <a:gdLst/>
            <a:ahLst/>
            <a:cxnLst/>
            <a:rect l="l" t="t" r="r" b="b"/>
            <a:pathLst>
              <a:path w="965200" h="965200">
                <a:moveTo>
                  <a:pt x="482498" y="0"/>
                </a:moveTo>
                <a:lnTo>
                  <a:pt x="436029" y="2208"/>
                </a:lnTo>
                <a:lnTo>
                  <a:pt x="390810" y="8700"/>
                </a:lnTo>
                <a:lnTo>
                  <a:pt x="347043" y="19272"/>
                </a:lnTo>
                <a:lnTo>
                  <a:pt x="304930" y="33722"/>
                </a:lnTo>
                <a:lnTo>
                  <a:pt x="264674" y="51849"/>
                </a:lnTo>
                <a:lnTo>
                  <a:pt x="226477" y="73449"/>
                </a:lnTo>
                <a:lnTo>
                  <a:pt x="190541" y="98322"/>
                </a:lnTo>
                <a:lnTo>
                  <a:pt x="157067" y="126263"/>
                </a:lnTo>
                <a:lnTo>
                  <a:pt x="126259" y="157072"/>
                </a:lnTo>
                <a:lnTo>
                  <a:pt x="98318" y="190546"/>
                </a:lnTo>
                <a:lnTo>
                  <a:pt x="73446" y="226483"/>
                </a:lnTo>
                <a:lnTo>
                  <a:pt x="51847" y="264680"/>
                </a:lnTo>
                <a:lnTo>
                  <a:pt x="33721" y="304936"/>
                </a:lnTo>
                <a:lnTo>
                  <a:pt x="19271" y="347048"/>
                </a:lnTo>
                <a:lnTo>
                  <a:pt x="8699" y="390813"/>
                </a:lnTo>
                <a:lnTo>
                  <a:pt x="2208" y="436031"/>
                </a:lnTo>
                <a:lnTo>
                  <a:pt x="0" y="482498"/>
                </a:lnTo>
                <a:lnTo>
                  <a:pt x="2208" y="528965"/>
                </a:lnTo>
                <a:lnTo>
                  <a:pt x="8699" y="574182"/>
                </a:lnTo>
                <a:lnTo>
                  <a:pt x="19271" y="617948"/>
                </a:lnTo>
                <a:lnTo>
                  <a:pt x="33721" y="660060"/>
                </a:lnTo>
                <a:lnTo>
                  <a:pt x="51847" y="700316"/>
                </a:lnTo>
                <a:lnTo>
                  <a:pt x="73446" y="738513"/>
                </a:lnTo>
                <a:lnTo>
                  <a:pt x="98318" y="774450"/>
                </a:lnTo>
                <a:lnTo>
                  <a:pt x="126259" y="807924"/>
                </a:lnTo>
                <a:lnTo>
                  <a:pt x="157067" y="838733"/>
                </a:lnTo>
                <a:lnTo>
                  <a:pt x="190541" y="866674"/>
                </a:lnTo>
                <a:lnTo>
                  <a:pt x="226477" y="891546"/>
                </a:lnTo>
                <a:lnTo>
                  <a:pt x="264674" y="913147"/>
                </a:lnTo>
                <a:lnTo>
                  <a:pt x="304930" y="931273"/>
                </a:lnTo>
                <a:lnTo>
                  <a:pt x="347043" y="945724"/>
                </a:lnTo>
                <a:lnTo>
                  <a:pt x="390810" y="956296"/>
                </a:lnTo>
                <a:lnTo>
                  <a:pt x="436029" y="962788"/>
                </a:lnTo>
                <a:lnTo>
                  <a:pt x="482498" y="964996"/>
                </a:lnTo>
                <a:lnTo>
                  <a:pt x="528965" y="962788"/>
                </a:lnTo>
                <a:lnTo>
                  <a:pt x="574182" y="956296"/>
                </a:lnTo>
                <a:lnTo>
                  <a:pt x="617948" y="945724"/>
                </a:lnTo>
                <a:lnTo>
                  <a:pt x="660060" y="931273"/>
                </a:lnTo>
                <a:lnTo>
                  <a:pt x="700316" y="913147"/>
                </a:lnTo>
                <a:lnTo>
                  <a:pt x="738513" y="891546"/>
                </a:lnTo>
                <a:lnTo>
                  <a:pt x="774450" y="866674"/>
                </a:lnTo>
                <a:lnTo>
                  <a:pt x="807924" y="838733"/>
                </a:lnTo>
                <a:lnTo>
                  <a:pt x="838733" y="807924"/>
                </a:lnTo>
                <a:lnTo>
                  <a:pt x="866674" y="774450"/>
                </a:lnTo>
                <a:lnTo>
                  <a:pt x="891546" y="738513"/>
                </a:lnTo>
                <a:lnTo>
                  <a:pt x="913147" y="700316"/>
                </a:lnTo>
                <a:lnTo>
                  <a:pt x="931273" y="660060"/>
                </a:lnTo>
                <a:lnTo>
                  <a:pt x="945724" y="617948"/>
                </a:lnTo>
                <a:lnTo>
                  <a:pt x="956296" y="574182"/>
                </a:lnTo>
                <a:lnTo>
                  <a:pt x="962788" y="528965"/>
                </a:lnTo>
                <a:lnTo>
                  <a:pt x="964996" y="482498"/>
                </a:lnTo>
                <a:lnTo>
                  <a:pt x="962788" y="436031"/>
                </a:lnTo>
                <a:lnTo>
                  <a:pt x="956296" y="390813"/>
                </a:lnTo>
                <a:lnTo>
                  <a:pt x="945724" y="347048"/>
                </a:lnTo>
                <a:lnTo>
                  <a:pt x="931273" y="304936"/>
                </a:lnTo>
                <a:lnTo>
                  <a:pt x="913147" y="264680"/>
                </a:lnTo>
                <a:lnTo>
                  <a:pt x="891546" y="226483"/>
                </a:lnTo>
                <a:lnTo>
                  <a:pt x="866674" y="190546"/>
                </a:lnTo>
                <a:lnTo>
                  <a:pt x="838733" y="157072"/>
                </a:lnTo>
                <a:lnTo>
                  <a:pt x="807924" y="126263"/>
                </a:lnTo>
                <a:lnTo>
                  <a:pt x="774450" y="98322"/>
                </a:lnTo>
                <a:lnTo>
                  <a:pt x="738513" y="73449"/>
                </a:lnTo>
                <a:lnTo>
                  <a:pt x="700316" y="51849"/>
                </a:lnTo>
                <a:lnTo>
                  <a:pt x="660060" y="33722"/>
                </a:lnTo>
                <a:lnTo>
                  <a:pt x="617948" y="19272"/>
                </a:lnTo>
                <a:lnTo>
                  <a:pt x="574182" y="8700"/>
                </a:lnTo>
                <a:lnTo>
                  <a:pt x="528965" y="2208"/>
                </a:lnTo>
                <a:lnTo>
                  <a:pt x="482498" y="0"/>
                </a:lnTo>
                <a:close/>
              </a:path>
            </a:pathLst>
          </a:custGeom>
          <a:solidFill>
            <a:srgbClr val="93519A"/>
          </a:solidFill>
        </p:spPr>
        <p:txBody>
          <a:bodyPr wrap="square" lIns="0" tIns="0" rIns="0" bIns="0" rtlCol="0"/>
          <a:lstStyle/>
          <a:p>
            <a:endParaRPr/>
          </a:p>
        </p:txBody>
      </p:sp>
      <p:sp>
        <p:nvSpPr>
          <p:cNvPr id="27" name="object 27"/>
          <p:cNvSpPr txBox="1"/>
          <p:nvPr/>
        </p:nvSpPr>
        <p:spPr>
          <a:xfrm>
            <a:off x="6992823" y="3058078"/>
            <a:ext cx="709295" cy="249554"/>
          </a:xfrm>
          <a:prstGeom prst="rect">
            <a:avLst/>
          </a:prstGeom>
        </p:spPr>
        <p:txBody>
          <a:bodyPr vert="horz" wrap="square" lIns="0" tIns="14604" rIns="0" bIns="0" rtlCol="0">
            <a:spAutoFit/>
          </a:bodyPr>
          <a:lstStyle/>
          <a:p>
            <a:pPr marL="12700">
              <a:lnSpc>
                <a:spcPct val="100000"/>
              </a:lnSpc>
              <a:spcBef>
                <a:spcPts val="114"/>
              </a:spcBef>
            </a:pPr>
            <a:r>
              <a:rPr sz="1450" b="1" spc="5" dirty="0">
                <a:solidFill>
                  <a:srgbClr val="FFFFFF"/>
                </a:solidFill>
                <a:latin typeface="Arial"/>
                <a:cs typeface="Arial"/>
              </a:rPr>
              <a:t>Class</a:t>
            </a:r>
            <a:r>
              <a:rPr sz="1450" b="1" spc="-75" dirty="0">
                <a:solidFill>
                  <a:srgbClr val="FFFFFF"/>
                </a:solidFill>
                <a:latin typeface="Arial"/>
                <a:cs typeface="Arial"/>
              </a:rPr>
              <a:t> </a:t>
            </a:r>
            <a:r>
              <a:rPr sz="1450" b="1" spc="10" dirty="0">
                <a:solidFill>
                  <a:srgbClr val="FFFFFF"/>
                </a:solidFill>
                <a:latin typeface="Arial"/>
                <a:cs typeface="Arial"/>
              </a:rPr>
              <a:t>C</a:t>
            </a:r>
            <a:endParaRPr sz="1450">
              <a:latin typeface="Arial"/>
              <a:cs typeface="Arial"/>
            </a:endParaRPr>
          </a:p>
        </p:txBody>
      </p:sp>
      <p:sp>
        <p:nvSpPr>
          <p:cNvPr id="28" name="object 28"/>
          <p:cNvSpPr/>
          <p:nvPr/>
        </p:nvSpPr>
        <p:spPr>
          <a:xfrm>
            <a:off x="6864883" y="3926763"/>
            <a:ext cx="965200" cy="965200"/>
          </a:xfrm>
          <a:custGeom>
            <a:avLst/>
            <a:gdLst/>
            <a:ahLst/>
            <a:cxnLst/>
            <a:rect l="l" t="t" r="r" b="b"/>
            <a:pathLst>
              <a:path w="965200" h="965200">
                <a:moveTo>
                  <a:pt x="482498" y="0"/>
                </a:moveTo>
                <a:lnTo>
                  <a:pt x="436029" y="2208"/>
                </a:lnTo>
                <a:lnTo>
                  <a:pt x="390810" y="8700"/>
                </a:lnTo>
                <a:lnTo>
                  <a:pt x="347043" y="19272"/>
                </a:lnTo>
                <a:lnTo>
                  <a:pt x="304930" y="33722"/>
                </a:lnTo>
                <a:lnTo>
                  <a:pt x="264674" y="51849"/>
                </a:lnTo>
                <a:lnTo>
                  <a:pt x="226477" y="73449"/>
                </a:lnTo>
                <a:lnTo>
                  <a:pt x="190541" y="98322"/>
                </a:lnTo>
                <a:lnTo>
                  <a:pt x="157067" y="126263"/>
                </a:lnTo>
                <a:lnTo>
                  <a:pt x="126259" y="157072"/>
                </a:lnTo>
                <a:lnTo>
                  <a:pt x="98318" y="190546"/>
                </a:lnTo>
                <a:lnTo>
                  <a:pt x="73446" y="226483"/>
                </a:lnTo>
                <a:lnTo>
                  <a:pt x="51847" y="264680"/>
                </a:lnTo>
                <a:lnTo>
                  <a:pt x="33721" y="304936"/>
                </a:lnTo>
                <a:lnTo>
                  <a:pt x="19271" y="347048"/>
                </a:lnTo>
                <a:lnTo>
                  <a:pt x="8699" y="390813"/>
                </a:lnTo>
                <a:lnTo>
                  <a:pt x="2208" y="436031"/>
                </a:lnTo>
                <a:lnTo>
                  <a:pt x="0" y="482498"/>
                </a:lnTo>
                <a:lnTo>
                  <a:pt x="2208" y="528965"/>
                </a:lnTo>
                <a:lnTo>
                  <a:pt x="8699" y="574182"/>
                </a:lnTo>
                <a:lnTo>
                  <a:pt x="19271" y="617948"/>
                </a:lnTo>
                <a:lnTo>
                  <a:pt x="33721" y="660060"/>
                </a:lnTo>
                <a:lnTo>
                  <a:pt x="51847" y="700316"/>
                </a:lnTo>
                <a:lnTo>
                  <a:pt x="73446" y="738513"/>
                </a:lnTo>
                <a:lnTo>
                  <a:pt x="98318" y="774450"/>
                </a:lnTo>
                <a:lnTo>
                  <a:pt x="126259" y="807924"/>
                </a:lnTo>
                <a:lnTo>
                  <a:pt x="157067" y="838733"/>
                </a:lnTo>
                <a:lnTo>
                  <a:pt x="190541" y="866674"/>
                </a:lnTo>
                <a:lnTo>
                  <a:pt x="226477" y="891546"/>
                </a:lnTo>
                <a:lnTo>
                  <a:pt x="264674" y="913147"/>
                </a:lnTo>
                <a:lnTo>
                  <a:pt x="304930" y="931273"/>
                </a:lnTo>
                <a:lnTo>
                  <a:pt x="347043" y="945724"/>
                </a:lnTo>
                <a:lnTo>
                  <a:pt x="390810" y="956296"/>
                </a:lnTo>
                <a:lnTo>
                  <a:pt x="436029" y="962788"/>
                </a:lnTo>
                <a:lnTo>
                  <a:pt x="482498" y="964996"/>
                </a:lnTo>
                <a:lnTo>
                  <a:pt x="528965" y="962788"/>
                </a:lnTo>
                <a:lnTo>
                  <a:pt x="574182" y="956296"/>
                </a:lnTo>
                <a:lnTo>
                  <a:pt x="617948" y="945724"/>
                </a:lnTo>
                <a:lnTo>
                  <a:pt x="660060" y="931273"/>
                </a:lnTo>
                <a:lnTo>
                  <a:pt x="700316" y="913147"/>
                </a:lnTo>
                <a:lnTo>
                  <a:pt x="738513" y="891546"/>
                </a:lnTo>
                <a:lnTo>
                  <a:pt x="774450" y="866674"/>
                </a:lnTo>
                <a:lnTo>
                  <a:pt x="807924" y="838733"/>
                </a:lnTo>
                <a:lnTo>
                  <a:pt x="838733" y="807924"/>
                </a:lnTo>
                <a:lnTo>
                  <a:pt x="866674" y="774450"/>
                </a:lnTo>
                <a:lnTo>
                  <a:pt x="891546" y="738513"/>
                </a:lnTo>
                <a:lnTo>
                  <a:pt x="913147" y="700316"/>
                </a:lnTo>
                <a:lnTo>
                  <a:pt x="931273" y="660060"/>
                </a:lnTo>
                <a:lnTo>
                  <a:pt x="945724" y="617948"/>
                </a:lnTo>
                <a:lnTo>
                  <a:pt x="956296" y="574182"/>
                </a:lnTo>
                <a:lnTo>
                  <a:pt x="962788" y="528965"/>
                </a:lnTo>
                <a:lnTo>
                  <a:pt x="964996" y="482498"/>
                </a:lnTo>
                <a:lnTo>
                  <a:pt x="962788" y="436031"/>
                </a:lnTo>
                <a:lnTo>
                  <a:pt x="956296" y="390813"/>
                </a:lnTo>
                <a:lnTo>
                  <a:pt x="945724" y="347048"/>
                </a:lnTo>
                <a:lnTo>
                  <a:pt x="931273" y="304936"/>
                </a:lnTo>
                <a:lnTo>
                  <a:pt x="913147" y="264680"/>
                </a:lnTo>
                <a:lnTo>
                  <a:pt x="891546" y="226483"/>
                </a:lnTo>
                <a:lnTo>
                  <a:pt x="866674" y="190546"/>
                </a:lnTo>
                <a:lnTo>
                  <a:pt x="838733" y="157072"/>
                </a:lnTo>
                <a:lnTo>
                  <a:pt x="807924" y="126263"/>
                </a:lnTo>
                <a:lnTo>
                  <a:pt x="774450" y="98322"/>
                </a:lnTo>
                <a:lnTo>
                  <a:pt x="738513" y="73449"/>
                </a:lnTo>
                <a:lnTo>
                  <a:pt x="700316" y="51849"/>
                </a:lnTo>
                <a:lnTo>
                  <a:pt x="660060" y="33722"/>
                </a:lnTo>
                <a:lnTo>
                  <a:pt x="617948" y="19272"/>
                </a:lnTo>
                <a:lnTo>
                  <a:pt x="574182" y="8700"/>
                </a:lnTo>
                <a:lnTo>
                  <a:pt x="528965" y="2208"/>
                </a:lnTo>
                <a:lnTo>
                  <a:pt x="482498" y="0"/>
                </a:lnTo>
                <a:close/>
              </a:path>
            </a:pathLst>
          </a:custGeom>
          <a:solidFill>
            <a:srgbClr val="4F90CD"/>
          </a:solidFill>
        </p:spPr>
        <p:txBody>
          <a:bodyPr wrap="square" lIns="0" tIns="0" rIns="0" bIns="0" rtlCol="0"/>
          <a:lstStyle/>
          <a:p>
            <a:endParaRPr/>
          </a:p>
        </p:txBody>
      </p:sp>
      <p:sp>
        <p:nvSpPr>
          <p:cNvPr id="29" name="object 29"/>
          <p:cNvSpPr txBox="1"/>
          <p:nvPr/>
        </p:nvSpPr>
        <p:spPr>
          <a:xfrm>
            <a:off x="6992823" y="4283692"/>
            <a:ext cx="709295" cy="249554"/>
          </a:xfrm>
          <a:prstGeom prst="rect">
            <a:avLst/>
          </a:prstGeom>
        </p:spPr>
        <p:txBody>
          <a:bodyPr vert="horz" wrap="square" lIns="0" tIns="14604" rIns="0" bIns="0" rtlCol="0">
            <a:spAutoFit/>
          </a:bodyPr>
          <a:lstStyle/>
          <a:p>
            <a:pPr marL="12700">
              <a:lnSpc>
                <a:spcPct val="100000"/>
              </a:lnSpc>
              <a:spcBef>
                <a:spcPts val="114"/>
              </a:spcBef>
            </a:pPr>
            <a:r>
              <a:rPr sz="1450" b="1" spc="5" dirty="0">
                <a:solidFill>
                  <a:srgbClr val="FFFFFF"/>
                </a:solidFill>
                <a:latin typeface="Arial"/>
                <a:cs typeface="Arial"/>
              </a:rPr>
              <a:t>Class</a:t>
            </a:r>
            <a:r>
              <a:rPr sz="1450" b="1" spc="-75" dirty="0">
                <a:solidFill>
                  <a:srgbClr val="FFFFFF"/>
                </a:solidFill>
                <a:latin typeface="Arial"/>
                <a:cs typeface="Arial"/>
              </a:rPr>
              <a:t> </a:t>
            </a:r>
            <a:r>
              <a:rPr sz="1450" b="1" spc="10" dirty="0">
                <a:solidFill>
                  <a:srgbClr val="FFFFFF"/>
                </a:solidFill>
                <a:latin typeface="Arial"/>
                <a:cs typeface="Arial"/>
              </a:rPr>
              <a:t>B</a:t>
            </a:r>
            <a:endParaRPr sz="1450">
              <a:latin typeface="Arial"/>
              <a:cs typeface="Arial"/>
            </a:endParaRPr>
          </a:p>
        </p:txBody>
      </p:sp>
      <p:sp>
        <p:nvSpPr>
          <p:cNvPr id="30" name="object 30"/>
          <p:cNvSpPr/>
          <p:nvPr/>
        </p:nvSpPr>
        <p:spPr>
          <a:xfrm>
            <a:off x="6864883" y="5145328"/>
            <a:ext cx="965200" cy="965200"/>
          </a:xfrm>
          <a:custGeom>
            <a:avLst/>
            <a:gdLst/>
            <a:ahLst/>
            <a:cxnLst/>
            <a:rect l="l" t="t" r="r" b="b"/>
            <a:pathLst>
              <a:path w="965200" h="965200">
                <a:moveTo>
                  <a:pt x="482498" y="0"/>
                </a:moveTo>
                <a:lnTo>
                  <a:pt x="436029" y="2208"/>
                </a:lnTo>
                <a:lnTo>
                  <a:pt x="390810" y="8700"/>
                </a:lnTo>
                <a:lnTo>
                  <a:pt x="347043" y="19272"/>
                </a:lnTo>
                <a:lnTo>
                  <a:pt x="304930" y="33722"/>
                </a:lnTo>
                <a:lnTo>
                  <a:pt x="264674" y="51849"/>
                </a:lnTo>
                <a:lnTo>
                  <a:pt x="226477" y="73449"/>
                </a:lnTo>
                <a:lnTo>
                  <a:pt x="190541" y="98322"/>
                </a:lnTo>
                <a:lnTo>
                  <a:pt x="157067" y="126263"/>
                </a:lnTo>
                <a:lnTo>
                  <a:pt x="126259" y="157072"/>
                </a:lnTo>
                <a:lnTo>
                  <a:pt x="98318" y="190546"/>
                </a:lnTo>
                <a:lnTo>
                  <a:pt x="73446" y="226483"/>
                </a:lnTo>
                <a:lnTo>
                  <a:pt x="51847" y="264680"/>
                </a:lnTo>
                <a:lnTo>
                  <a:pt x="33721" y="304936"/>
                </a:lnTo>
                <a:lnTo>
                  <a:pt x="19271" y="347048"/>
                </a:lnTo>
                <a:lnTo>
                  <a:pt x="8699" y="390813"/>
                </a:lnTo>
                <a:lnTo>
                  <a:pt x="2208" y="436031"/>
                </a:lnTo>
                <a:lnTo>
                  <a:pt x="0" y="482498"/>
                </a:lnTo>
                <a:lnTo>
                  <a:pt x="2208" y="528965"/>
                </a:lnTo>
                <a:lnTo>
                  <a:pt x="8699" y="574182"/>
                </a:lnTo>
                <a:lnTo>
                  <a:pt x="19271" y="617948"/>
                </a:lnTo>
                <a:lnTo>
                  <a:pt x="33721" y="660060"/>
                </a:lnTo>
                <a:lnTo>
                  <a:pt x="51847" y="700316"/>
                </a:lnTo>
                <a:lnTo>
                  <a:pt x="73446" y="738513"/>
                </a:lnTo>
                <a:lnTo>
                  <a:pt x="98318" y="774450"/>
                </a:lnTo>
                <a:lnTo>
                  <a:pt x="126259" y="807924"/>
                </a:lnTo>
                <a:lnTo>
                  <a:pt x="157067" y="838733"/>
                </a:lnTo>
                <a:lnTo>
                  <a:pt x="190541" y="866674"/>
                </a:lnTo>
                <a:lnTo>
                  <a:pt x="226477" y="891546"/>
                </a:lnTo>
                <a:lnTo>
                  <a:pt x="264674" y="913147"/>
                </a:lnTo>
                <a:lnTo>
                  <a:pt x="304930" y="931273"/>
                </a:lnTo>
                <a:lnTo>
                  <a:pt x="347043" y="945724"/>
                </a:lnTo>
                <a:lnTo>
                  <a:pt x="390810" y="956296"/>
                </a:lnTo>
                <a:lnTo>
                  <a:pt x="436029" y="962788"/>
                </a:lnTo>
                <a:lnTo>
                  <a:pt x="482498" y="964996"/>
                </a:lnTo>
                <a:lnTo>
                  <a:pt x="528965" y="962788"/>
                </a:lnTo>
                <a:lnTo>
                  <a:pt x="574182" y="956296"/>
                </a:lnTo>
                <a:lnTo>
                  <a:pt x="617948" y="945724"/>
                </a:lnTo>
                <a:lnTo>
                  <a:pt x="660060" y="931273"/>
                </a:lnTo>
                <a:lnTo>
                  <a:pt x="700316" y="913147"/>
                </a:lnTo>
                <a:lnTo>
                  <a:pt x="738513" y="891546"/>
                </a:lnTo>
                <a:lnTo>
                  <a:pt x="774450" y="866674"/>
                </a:lnTo>
                <a:lnTo>
                  <a:pt x="807924" y="838733"/>
                </a:lnTo>
                <a:lnTo>
                  <a:pt x="838733" y="807924"/>
                </a:lnTo>
                <a:lnTo>
                  <a:pt x="866674" y="774450"/>
                </a:lnTo>
                <a:lnTo>
                  <a:pt x="891546" y="738513"/>
                </a:lnTo>
                <a:lnTo>
                  <a:pt x="913147" y="700316"/>
                </a:lnTo>
                <a:lnTo>
                  <a:pt x="931273" y="660060"/>
                </a:lnTo>
                <a:lnTo>
                  <a:pt x="945724" y="617948"/>
                </a:lnTo>
                <a:lnTo>
                  <a:pt x="956296" y="574182"/>
                </a:lnTo>
                <a:lnTo>
                  <a:pt x="962788" y="528965"/>
                </a:lnTo>
                <a:lnTo>
                  <a:pt x="964996" y="482498"/>
                </a:lnTo>
                <a:lnTo>
                  <a:pt x="962788" y="436031"/>
                </a:lnTo>
                <a:lnTo>
                  <a:pt x="956296" y="390813"/>
                </a:lnTo>
                <a:lnTo>
                  <a:pt x="945724" y="347048"/>
                </a:lnTo>
                <a:lnTo>
                  <a:pt x="931273" y="304936"/>
                </a:lnTo>
                <a:lnTo>
                  <a:pt x="913147" y="264680"/>
                </a:lnTo>
                <a:lnTo>
                  <a:pt x="891546" y="226483"/>
                </a:lnTo>
                <a:lnTo>
                  <a:pt x="866674" y="190546"/>
                </a:lnTo>
                <a:lnTo>
                  <a:pt x="838733" y="157072"/>
                </a:lnTo>
                <a:lnTo>
                  <a:pt x="807924" y="126263"/>
                </a:lnTo>
                <a:lnTo>
                  <a:pt x="774450" y="98322"/>
                </a:lnTo>
                <a:lnTo>
                  <a:pt x="738513" y="73449"/>
                </a:lnTo>
                <a:lnTo>
                  <a:pt x="700316" y="51849"/>
                </a:lnTo>
                <a:lnTo>
                  <a:pt x="660060" y="33722"/>
                </a:lnTo>
                <a:lnTo>
                  <a:pt x="617948" y="19272"/>
                </a:lnTo>
                <a:lnTo>
                  <a:pt x="574182" y="8700"/>
                </a:lnTo>
                <a:lnTo>
                  <a:pt x="528965" y="2208"/>
                </a:lnTo>
                <a:lnTo>
                  <a:pt x="482498" y="0"/>
                </a:lnTo>
                <a:close/>
              </a:path>
            </a:pathLst>
          </a:custGeom>
          <a:solidFill>
            <a:srgbClr val="9A9B9C"/>
          </a:solidFill>
        </p:spPr>
        <p:txBody>
          <a:bodyPr wrap="square" lIns="0" tIns="0" rIns="0" bIns="0" rtlCol="0"/>
          <a:lstStyle/>
          <a:p>
            <a:endParaRPr/>
          </a:p>
        </p:txBody>
      </p:sp>
      <p:sp>
        <p:nvSpPr>
          <p:cNvPr id="31" name="object 31"/>
          <p:cNvSpPr txBox="1"/>
          <p:nvPr/>
        </p:nvSpPr>
        <p:spPr>
          <a:xfrm>
            <a:off x="6996671" y="5502257"/>
            <a:ext cx="702310" cy="249554"/>
          </a:xfrm>
          <a:prstGeom prst="rect">
            <a:avLst/>
          </a:prstGeom>
        </p:spPr>
        <p:txBody>
          <a:bodyPr vert="horz" wrap="square" lIns="0" tIns="14604" rIns="0" bIns="0" rtlCol="0">
            <a:spAutoFit/>
          </a:bodyPr>
          <a:lstStyle/>
          <a:p>
            <a:pPr marL="12700">
              <a:lnSpc>
                <a:spcPct val="100000"/>
              </a:lnSpc>
              <a:spcBef>
                <a:spcPts val="114"/>
              </a:spcBef>
            </a:pPr>
            <a:r>
              <a:rPr sz="1450" b="1" spc="5" dirty="0">
                <a:solidFill>
                  <a:srgbClr val="FFFFFF"/>
                </a:solidFill>
                <a:latin typeface="Arial"/>
                <a:cs typeface="Arial"/>
              </a:rPr>
              <a:t>Class</a:t>
            </a:r>
            <a:r>
              <a:rPr sz="1450" b="1" spc="-125" dirty="0">
                <a:solidFill>
                  <a:srgbClr val="FFFFFF"/>
                </a:solidFill>
                <a:latin typeface="Arial"/>
                <a:cs typeface="Arial"/>
              </a:rPr>
              <a:t> </a:t>
            </a:r>
            <a:r>
              <a:rPr sz="1450" b="1" spc="10" dirty="0">
                <a:solidFill>
                  <a:srgbClr val="FFFFFF"/>
                </a:solidFill>
                <a:latin typeface="Arial"/>
                <a:cs typeface="Arial"/>
              </a:rPr>
              <a:t>A</a:t>
            </a:r>
            <a:endParaRPr sz="1450">
              <a:latin typeface="Arial"/>
              <a:cs typeface="Arial"/>
            </a:endParaRPr>
          </a:p>
        </p:txBody>
      </p:sp>
      <p:sp>
        <p:nvSpPr>
          <p:cNvPr id="32" name="object 32"/>
          <p:cNvSpPr txBox="1"/>
          <p:nvPr/>
        </p:nvSpPr>
        <p:spPr>
          <a:xfrm>
            <a:off x="1736350" y="2942547"/>
            <a:ext cx="1599565" cy="473075"/>
          </a:xfrm>
          <a:prstGeom prst="rect">
            <a:avLst/>
          </a:prstGeom>
        </p:spPr>
        <p:txBody>
          <a:bodyPr vert="horz" wrap="square" lIns="0" tIns="12065" rIns="0" bIns="0" rtlCol="0">
            <a:spAutoFit/>
          </a:bodyPr>
          <a:lstStyle/>
          <a:p>
            <a:pPr marL="12700" marR="5080">
              <a:lnSpc>
                <a:spcPct val="101200"/>
              </a:lnSpc>
              <a:spcBef>
                <a:spcPts val="95"/>
              </a:spcBef>
            </a:pPr>
            <a:r>
              <a:rPr sz="1450" b="1" dirty="0">
                <a:solidFill>
                  <a:srgbClr val="253064"/>
                </a:solidFill>
                <a:latin typeface="Arial"/>
                <a:cs typeface="Arial"/>
              </a:rPr>
              <a:t>Notified </a:t>
            </a:r>
            <a:r>
              <a:rPr sz="1450" b="1" spc="5" dirty="0">
                <a:solidFill>
                  <a:srgbClr val="253064"/>
                </a:solidFill>
                <a:latin typeface="Arial"/>
                <a:cs typeface="Arial"/>
              </a:rPr>
              <a:t>Body  </a:t>
            </a:r>
            <a:r>
              <a:rPr sz="1450" b="1" dirty="0">
                <a:solidFill>
                  <a:srgbClr val="253064"/>
                </a:solidFill>
                <a:latin typeface="Arial"/>
                <a:cs typeface="Arial"/>
              </a:rPr>
              <a:t>approval</a:t>
            </a:r>
            <a:r>
              <a:rPr sz="1450" b="1" spc="-30" dirty="0">
                <a:solidFill>
                  <a:srgbClr val="253064"/>
                </a:solidFill>
                <a:latin typeface="Arial"/>
                <a:cs typeface="Arial"/>
              </a:rPr>
              <a:t> </a:t>
            </a:r>
            <a:r>
              <a:rPr sz="1450" b="1" dirty="0">
                <a:solidFill>
                  <a:srgbClr val="253064"/>
                </a:solidFill>
                <a:latin typeface="Arial"/>
                <a:cs typeface="Arial"/>
              </a:rPr>
              <a:t>required</a:t>
            </a:r>
            <a:endParaRPr sz="1450">
              <a:latin typeface="Arial"/>
              <a:cs typeface="Arial"/>
            </a:endParaRPr>
          </a:p>
        </p:txBody>
      </p:sp>
      <p:sp>
        <p:nvSpPr>
          <p:cNvPr id="33" name="object 33"/>
          <p:cNvSpPr txBox="1"/>
          <p:nvPr/>
        </p:nvSpPr>
        <p:spPr>
          <a:xfrm>
            <a:off x="1736350" y="5428824"/>
            <a:ext cx="1496695" cy="249554"/>
          </a:xfrm>
          <a:prstGeom prst="rect">
            <a:avLst/>
          </a:prstGeom>
        </p:spPr>
        <p:txBody>
          <a:bodyPr vert="horz" wrap="square" lIns="0" tIns="14604" rIns="0" bIns="0" rtlCol="0">
            <a:spAutoFit/>
          </a:bodyPr>
          <a:lstStyle/>
          <a:p>
            <a:pPr marL="12700">
              <a:lnSpc>
                <a:spcPct val="100000"/>
              </a:lnSpc>
              <a:spcBef>
                <a:spcPts val="114"/>
              </a:spcBef>
            </a:pPr>
            <a:r>
              <a:rPr sz="1450" b="1" spc="5" dirty="0">
                <a:solidFill>
                  <a:srgbClr val="253064"/>
                </a:solidFill>
                <a:latin typeface="Arial"/>
                <a:cs typeface="Arial"/>
              </a:rPr>
              <a:t>Self-assessment</a:t>
            </a:r>
            <a:endParaRPr sz="1450">
              <a:latin typeface="Arial"/>
              <a:cs typeface="Arial"/>
            </a:endParaRPr>
          </a:p>
        </p:txBody>
      </p:sp>
      <p:sp>
        <p:nvSpPr>
          <p:cNvPr id="34" name="object 34"/>
          <p:cNvSpPr/>
          <p:nvPr/>
        </p:nvSpPr>
        <p:spPr>
          <a:xfrm>
            <a:off x="9322879" y="4951984"/>
            <a:ext cx="17780" cy="0"/>
          </a:xfrm>
          <a:custGeom>
            <a:avLst/>
            <a:gdLst/>
            <a:ahLst/>
            <a:cxnLst/>
            <a:rect l="l" t="t" r="r" b="b"/>
            <a:pathLst>
              <a:path w="17779">
                <a:moveTo>
                  <a:pt x="17513" y="0"/>
                </a:moveTo>
                <a:lnTo>
                  <a:pt x="0" y="0"/>
                </a:lnTo>
              </a:path>
            </a:pathLst>
          </a:custGeom>
          <a:ln w="8750">
            <a:solidFill>
              <a:srgbClr val="253064"/>
            </a:solidFill>
          </a:ln>
        </p:spPr>
        <p:txBody>
          <a:bodyPr wrap="square" lIns="0" tIns="0" rIns="0" bIns="0" rtlCol="0"/>
          <a:lstStyle/>
          <a:p>
            <a:endParaRPr/>
          </a:p>
        </p:txBody>
      </p:sp>
      <p:grpSp>
        <p:nvGrpSpPr>
          <p:cNvPr id="35" name="object 35"/>
          <p:cNvGrpSpPr/>
          <p:nvPr/>
        </p:nvGrpSpPr>
        <p:grpSpPr>
          <a:xfrm>
            <a:off x="1536700" y="5153025"/>
            <a:ext cx="7860665" cy="1010285"/>
            <a:chOff x="1479893" y="5018532"/>
            <a:chExt cx="7860665" cy="1010285"/>
          </a:xfrm>
        </p:grpSpPr>
        <p:sp>
          <p:nvSpPr>
            <p:cNvPr id="36" name="object 36"/>
            <p:cNvSpPr/>
            <p:nvPr/>
          </p:nvSpPr>
          <p:spPr>
            <a:xfrm>
              <a:off x="1505318" y="5018532"/>
              <a:ext cx="0" cy="765810"/>
            </a:xfrm>
            <a:custGeom>
              <a:avLst/>
              <a:gdLst/>
              <a:ahLst/>
              <a:cxnLst/>
              <a:rect l="l" t="t" r="r" b="b"/>
              <a:pathLst>
                <a:path h="765810">
                  <a:moveTo>
                    <a:pt x="0" y="0"/>
                  </a:moveTo>
                  <a:lnTo>
                    <a:pt x="0" y="765301"/>
                  </a:lnTo>
                </a:path>
              </a:pathLst>
            </a:custGeom>
            <a:ln w="8750">
              <a:solidFill>
                <a:srgbClr val="000000"/>
              </a:solidFill>
              <a:prstDash val="dash"/>
            </a:ln>
          </p:spPr>
          <p:txBody>
            <a:bodyPr wrap="square" lIns="0" tIns="0" rIns="0" bIns="0" rtlCol="0"/>
            <a:lstStyle/>
            <a:p>
              <a:endParaRPr/>
            </a:p>
          </p:txBody>
        </p:sp>
        <p:sp>
          <p:nvSpPr>
            <p:cNvPr id="37" name="object 37"/>
            <p:cNvSpPr/>
            <p:nvPr/>
          </p:nvSpPr>
          <p:spPr>
            <a:xfrm>
              <a:off x="1479893" y="5766485"/>
              <a:ext cx="50876" cy="94907"/>
            </a:xfrm>
            <a:prstGeom prst="rect">
              <a:avLst/>
            </a:prstGeom>
            <a:blipFill>
              <a:blip r:embed="rId4" cstate="print"/>
              <a:stretch>
                <a:fillRect/>
              </a:stretch>
            </a:blipFill>
          </p:spPr>
          <p:txBody>
            <a:bodyPr wrap="square" lIns="0" tIns="0" rIns="0" bIns="0" rtlCol="0"/>
            <a:lstStyle/>
            <a:p>
              <a:endParaRPr/>
            </a:p>
          </p:txBody>
        </p:sp>
        <p:sp>
          <p:nvSpPr>
            <p:cNvPr id="38" name="object 38"/>
            <p:cNvSpPr/>
            <p:nvPr/>
          </p:nvSpPr>
          <p:spPr>
            <a:xfrm>
              <a:off x="7561960" y="5145328"/>
              <a:ext cx="1778635" cy="879475"/>
            </a:xfrm>
            <a:custGeom>
              <a:avLst/>
              <a:gdLst/>
              <a:ahLst/>
              <a:cxnLst/>
              <a:rect l="l" t="t" r="r" b="b"/>
              <a:pathLst>
                <a:path w="1778634" h="879475">
                  <a:moveTo>
                    <a:pt x="1687944" y="0"/>
                  </a:moveTo>
                  <a:lnTo>
                    <a:pt x="0" y="0"/>
                  </a:lnTo>
                  <a:lnTo>
                    <a:pt x="44387" y="21923"/>
                  </a:lnTo>
                  <a:lnTo>
                    <a:pt x="86311" y="47774"/>
                  </a:lnTo>
                  <a:lnTo>
                    <a:pt x="125525" y="77311"/>
                  </a:lnTo>
                  <a:lnTo>
                    <a:pt x="161787" y="110291"/>
                  </a:lnTo>
                  <a:lnTo>
                    <a:pt x="194852" y="146471"/>
                  </a:lnTo>
                  <a:lnTo>
                    <a:pt x="224477" y="185610"/>
                  </a:lnTo>
                  <a:lnTo>
                    <a:pt x="250417" y="227464"/>
                  </a:lnTo>
                  <a:lnTo>
                    <a:pt x="272430" y="271792"/>
                  </a:lnTo>
                  <a:lnTo>
                    <a:pt x="290270" y="318350"/>
                  </a:lnTo>
                  <a:lnTo>
                    <a:pt x="303694" y="366897"/>
                  </a:lnTo>
                  <a:lnTo>
                    <a:pt x="312458" y="417189"/>
                  </a:lnTo>
                  <a:lnTo>
                    <a:pt x="316318" y="468985"/>
                  </a:lnTo>
                  <a:lnTo>
                    <a:pt x="316496" y="468985"/>
                  </a:lnTo>
                  <a:lnTo>
                    <a:pt x="316496" y="788530"/>
                  </a:lnTo>
                  <a:lnTo>
                    <a:pt x="323607" y="823744"/>
                  </a:lnTo>
                  <a:lnTo>
                    <a:pt x="342998" y="852503"/>
                  </a:lnTo>
                  <a:lnTo>
                    <a:pt x="371757" y="871894"/>
                  </a:lnTo>
                  <a:lnTo>
                    <a:pt x="406971" y="879005"/>
                  </a:lnTo>
                  <a:lnTo>
                    <a:pt x="1687944" y="879005"/>
                  </a:lnTo>
                  <a:lnTo>
                    <a:pt x="1723165" y="871894"/>
                  </a:lnTo>
                  <a:lnTo>
                    <a:pt x="1751928" y="852503"/>
                  </a:lnTo>
                  <a:lnTo>
                    <a:pt x="1771320" y="823744"/>
                  </a:lnTo>
                  <a:lnTo>
                    <a:pt x="1778431" y="788530"/>
                  </a:lnTo>
                  <a:lnTo>
                    <a:pt x="1778431" y="90487"/>
                  </a:lnTo>
                  <a:lnTo>
                    <a:pt x="1771320" y="55265"/>
                  </a:lnTo>
                  <a:lnTo>
                    <a:pt x="1751928" y="26503"/>
                  </a:lnTo>
                  <a:lnTo>
                    <a:pt x="1723165" y="7111"/>
                  </a:lnTo>
                  <a:close/>
                </a:path>
              </a:pathLst>
            </a:custGeom>
            <a:solidFill>
              <a:srgbClr val="9A9B9C"/>
            </a:solidFill>
          </p:spPr>
          <p:txBody>
            <a:bodyPr wrap="square" lIns="0" tIns="0" rIns="0" bIns="0" rtlCol="0"/>
            <a:lstStyle/>
            <a:p>
              <a:endParaRPr/>
            </a:p>
          </p:txBody>
        </p:sp>
        <p:sp>
          <p:nvSpPr>
            <p:cNvPr id="39" name="object 39"/>
            <p:cNvSpPr/>
            <p:nvPr/>
          </p:nvSpPr>
          <p:spPr>
            <a:xfrm>
              <a:off x="5345429" y="5145328"/>
              <a:ext cx="1428750" cy="879475"/>
            </a:xfrm>
            <a:custGeom>
              <a:avLst/>
              <a:gdLst/>
              <a:ahLst/>
              <a:cxnLst/>
              <a:rect l="l" t="t" r="r" b="b"/>
              <a:pathLst>
                <a:path w="1428750" h="879475">
                  <a:moveTo>
                    <a:pt x="1337779" y="0"/>
                  </a:moveTo>
                  <a:lnTo>
                    <a:pt x="0" y="0"/>
                  </a:lnTo>
                  <a:lnTo>
                    <a:pt x="44390" y="21923"/>
                  </a:lnTo>
                  <a:lnTo>
                    <a:pt x="86316" y="47774"/>
                  </a:lnTo>
                  <a:lnTo>
                    <a:pt x="125532" y="77311"/>
                  </a:lnTo>
                  <a:lnTo>
                    <a:pt x="161796" y="110291"/>
                  </a:lnTo>
                  <a:lnTo>
                    <a:pt x="194862" y="146471"/>
                  </a:lnTo>
                  <a:lnTo>
                    <a:pt x="224488" y="185610"/>
                  </a:lnTo>
                  <a:lnTo>
                    <a:pt x="250429" y="227464"/>
                  </a:lnTo>
                  <a:lnTo>
                    <a:pt x="272442" y="271792"/>
                  </a:lnTo>
                  <a:lnTo>
                    <a:pt x="290282" y="318350"/>
                  </a:lnTo>
                  <a:lnTo>
                    <a:pt x="303706" y="366897"/>
                  </a:lnTo>
                  <a:lnTo>
                    <a:pt x="312471" y="417189"/>
                  </a:lnTo>
                  <a:lnTo>
                    <a:pt x="316331" y="468985"/>
                  </a:lnTo>
                  <a:lnTo>
                    <a:pt x="316509" y="468985"/>
                  </a:lnTo>
                  <a:lnTo>
                    <a:pt x="316509" y="788530"/>
                  </a:lnTo>
                  <a:lnTo>
                    <a:pt x="323618" y="823744"/>
                  </a:lnTo>
                  <a:lnTo>
                    <a:pt x="343007" y="852503"/>
                  </a:lnTo>
                  <a:lnTo>
                    <a:pt x="371769" y="871894"/>
                  </a:lnTo>
                  <a:lnTo>
                    <a:pt x="406996" y="879005"/>
                  </a:lnTo>
                  <a:lnTo>
                    <a:pt x="1337779" y="879005"/>
                  </a:lnTo>
                  <a:lnTo>
                    <a:pt x="1373001" y="871894"/>
                  </a:lnTo>
                  <a:lnTo>
                    <a:pt x="1401764" y="852503"/>
                  </a:lnTo>
                  <a:lnTo>
                    <a:pt x="1421156" y="823744"/>
                  </a:lnTo>
                  <a:lnTo>
                    <a:pt x="1428267" y="788530"/>
                  </a:lnTo>
                  <a:lnTo>
                    <a:pt x="1428267" y="90487"/>
                  </a:lnTo>
                  <a:lnTo>
                    <a:pt x="1421156" y="55265"/>
                  </a:lnTo>
                  <a:lnTo>
                    <a:pt x="1401764" y="26503"/>
                  </a:lnTo>
                  <a:lnTo>
                    <a:pt x="1373001" y="7111"/>
                  </a:lnTo>
                  <a:close/>
                </a:path>
              </a:pathLst>
            </a:custGeom>
            <a:solidFill>
              <a:srgbClr val="FFFFFF"/>
            </a:solidFill>
          </p:spPr>
          <p:txBody>
            <a:bodyPr wrap="square" lIns="0" tIns="0" rIns="0" bIns="0" rtlCol="0"/>
            <a:lstStyle/>
            <a:p>
              <a:endParaRPr/>
            </a:p>
          </p:txBody>
        </p:sp>
        <p:sp>
          <p:nvSpPr>
            <p:cNvPr id="40" name="object 40"/>
            <p:cNvSpPr/>
            <p:nvPr/>
          </p:nvSpPr>
          <p:spPr>
            <a:xfrm>
              <a:off x="5345429" y="5145328"/>
              <a:ext cx="1428750" cy="879475"/>
            </a:xfrm>
            <a:custGeom>
              <a:avLst/>
              <a:gdLst/>
              <a:ahLst/>
              <a:cxnLst/>
              <a:rect l="l" t="t" r="r" b="b"/>
              <a:pathLst>
                <a:path w="1428750" h="879475">
                  <a:moveTo>
                    <a:pt x="316509" y="512762"/>
                  </a:moveTo>
                  <a:lnTo>
                    <a:pt x="316509" y="482498"/>
                  </a:lnTo>
                  <a:lnTo>
                    <a:pt x="316509" y="468985"/>
                  </a:lnTo>
                  <a:lnTo>
                    <a:pt x="316331" y="468985"/>
                  </a:lnTo>
                  <a:lnTo>
                    <a:pt x="312471" y="417189"/>
                  </a:lnTo>
                  <a:lnTo>
                    <a:pt x="303706" y="366897"/>
                  </a:lnTo>
                  <a:lnTo>
                    <a:pt x="290282" y="318350"/>
                  </a:lnTo>
                  <a:lnTo>
                    <a:pt x="272442" y="271792"/>
                  </a:lnTo>
                  <a:lnTo>
                    <a:pt x="250429" y="227464"/>
                  </a:lnTo>
                  <a:lnTo>
                    <a:pt x="224488" y="185610"/>
                  </a:lnTo>
                  <a:lnTo>
                    <a:pt x="194862" y="146471"/>
                  </a:lnTo>
                  <a:lnTo>
                    <a:pt x="161796" y="110291"/>
                  </a:lnTo>
                  <a:lnTo>
                    <a:pt x="125532" y="77311"/>
                  </a:lnTo>
                  <a:lnTo>
                    <a:pt x="86316" y="47774"/>
                  </a:lnTo>
                  <a:lnTo>
                    <a:pt x="44390" y="21923"/>
                  </a:lnTo>
                  <a:lnTo>
                    <a:pt x="0" y="0"/>
                  </a:lnTo>
                  <a:lnTo>
                    <a:pt x="1337779" y="0"/>
                  </a:lnTo>
                  <a:lnTo>
                    <a:pt x="1373001" y="7111"/>
                  </a:lnTo>
                  <a:lnTo>
                    <a:pt x="1401764" y="26503"/>
                  </a:lnTo>
                  <a:lnTo>
                    <a:pt x="1421156" y="55265"/>
                  </a:lnTo>
                  <a:lnTo>
                    <a:pt x="1428267" y="90487"/>
                  </a:lnTo>
                  <a:lnTo>
                    <a:pt x="1428267" y="788530"/>
                  </a:lnTo>
                  <a:lnTo>
                    <a:pt x="1421156" y="823744"/>
                  </a:lnTo>
                  <a:lnTo>
                    <a:pt x="1401764" y="852503"/>
                  </a:lnTo>
                  <a:lnTo>
                    <a:pt x="1373001" y="871894"/>
                  </a:lnTo>
                  <a:lnTo>
                    <a:pt x="1337779" y="879005"/>
                  </a:lnTo>
                  <a:lnTo>
                    <a:pt x="406996" y="879005"/>
                  </a:lnTo>
                  <a:lnTo>
                    <a:pt x="371769" y="871894"/>
                  </a:lnTo>
                  <a:lnTo>
                    <a:pt x="343007" y="852503"/>
                  </a:lnTo>
                  <a:lnTo>
                    <a:pt x="323618" y="823744"/>
                  </a:lnTo>
                  <a:lnTo>
                    <a:pt x="316509" y="788530"/>
                  </a:lnTo>
                  <a:lnTo>
                    <a:pt x="316509" y="512762"/>
                  </a:lnTo>
                  <a:close/>
                </a:path>
              </a:pathLst>
            </a:custGeom>
            <a:ln w="8750">
              <a:solidFill>
                <a:srgbClr val="79B829"/>
              </a:solidFill>
            </a:ln>
          </p:spPr>
          <p:txBody>
            <a:bodyPr wrap="square" lIns="0" tIns="0" rIns="0" bIns="0" rtlCol="0"/>
            <a:lstStyle/>
            <a:p>
              <a:endParaRPr/>
            </a:p>
          </p:txBody>
        </p:sp>
        <p:sp>
          <p:nvSpPr>
            <p:cNvPr id="41" name="object 41"/>
            <p:cNvSpPr/>
            <p:nvPr/>
          </p:nvSpPr>
          <p:spPr>
            <a:xfrm>
              <a:off x="3498253" y="5145328"/>
              <a:ext cx="1428750" cy="879475"/>
            </a:xfrm>
            <a:custGeom>
              <a:avLst/>
              <a:gdLst/>
              <a:ahLst/>
              <a:cxnLst/>
              <a:rect l="l" t="t" r="r" b="b"/>
              <a:pathLst>
                <a:path w="1428750" h="879475">
                  <a:moveTo>
                    <a:pt x="1428267" y="0"/>
                  </a:moveTo>
                  <a:lnTo>
                    <a:pt x="90487" y="0"/>
                  </a:lnTo>
                  <a:lnTo>
                    <a:pt x="55257" y="7112"/>
                  </a:lnTo>
                  <a:lnTo>
                    <a:pt x="26492" y="26504"/>
                  </a:lnTo>
                  <a:lnTo>
                    <a:pt x="7099" y="55270"/>
                  </a:lnTo>
                  <a:lnTo>
                    <a:pt x="0" y="90487"/>
                  </a:lnTo>
                  <a:lnTo>
                    <a:pt x="0" y="788530"/>
                  </a:lnTo>
                  <a:lnTo>
                    <a:pt x="7099" y="823747"/>
                  </a:lnTo>
                  <a:lnTo>
                    <a:pt x="26492" y="852512"/>
                  </a:lnTo>
                  <a:lnTo>
                    <a:pt x="55257" y="871905"/>
                  </a:lnTo>
                  <a:lnTo>
                    <a:pt x="90487" y="879005"/>
                  </a:lnTo>
                  <a:lnTo>
                    <a:pt x="1021283" y="879005"/>
                  </a:lnTo>
                  <a:lnTo>
                    <a:pt x="1085253" y="852512"/>
                  </a:lnTo>
                  <a:lnTo>
                    <a:pt x="1111758" y="788530"/>
                  </a:lnTo>
                  <a:lnTo>
                    <a:pt x="1111758" y="468985"/>
                  </a:lnTo>
                  <a:lnTo>
                    <a:pt x="1111935" y="468985"/>
                  </a:lnTo>
                  <a:lnTo>
                    <a:pt x="1115783" y="417195"/>
                  </a:lnTo>
                  <a:lnTo>
                    <a:pt x="1124559" y="366903"/>
                  </a:lnTo>
                  <a:lnTo>
                    <a:pt x="1137983" y="318350"/>
                  </a:lnTo>
                  <a:lnTo>
                    <a:pt x="1155814" y="271792"/>
                  </a:lnTo>
                  <a:lnTo>
                    <a:pt x="1177836" y="227469"/>
                  </a:lnTo>
                  <a:lnTo>
                    <a:pt x="1203769" y="185610"/>
                  </a:lnTo>
                  <a:lnTo>
                    <a:pt x="1233398" y="146481"/>
                  </a:lnTo>
                  <a:lnTo>
                    <a:pt x="1266469" y="110299"/>
                  </a:lnTo>
                  <a:lnTo>
                    <a:pt x="1302727" y="77317"/>
                  </a:lnTo>
                  <a:lnTo>
                    <a:pt x="1341945" y="47777"/>
                  </a:lnTo>
                  <a:lnTo>
                    <a:pt x="1383868" y="21932"/>
                  </a:lnTo>
                  <a:lnTo>
                    <a:pt x="1428267" y="0"/>
                  </a:lnTo>
                  <a:close/>
                </a:path>
              </a:pathLst>
            </a:custGeom>
            <a:solidFill>
              <a:srgbClr val="79B829"/>
            </a:solidFill>
          </p:spPr>
          <p:txBody>
            <a:bodyPr wrap="square" lIns="0" tIns="0" rIns="0" bIns="0" rtlCol="0"/>
            <a:lstStyle/>
            <a:p>
              <a:endParaRPr/>
            </a:p>
          </p:txBody>
        </p:sp>
      </p:grpSp>
      <p:grpSp>
        <p:nvGrpSpPr>
          <p:cNvPr id="42" name="object 42"/>
          <p:cNvGrpSpPr/>
          <p:nvPr/>
        </p:nvGrpSpPr>
        <p:grpSpPr>
          <a:xfrm>
            <a:off x="1479893" y="1504188"/>
            <a:ext cx="7860665" cy="3452495"/>
            <a:chOff x="1479893" y="1504188"/>
            <a:chExt cx="7860665" cy="3452495"/>
          </a:xfrm>
        </p:grpSpPr>
        <p:sp>
          <p:nvSpPr>
            <p:cNvPr id="43" name="object 43"/>
            <p:cNvSpPr/>
            <p:nvPr/>
          </p:nvSpPr>
          <p:spPr>
            <a:xfrm>
              <a:off x="1550631" y="4951984"/>
              <a:ext cx="7719695" cy="0"/>
            </a:xfrm>
            <a:custGeom>
              <a:avLst/>
              <a:gdLst/>
              <a:ahLst/>
              <a:cxnLst/>
              <a:rect l="l" t="t" r="r" b="b"/>
              <a:pathLst>
                <a:path w="7719695">
                  <a:moveTo>
                    <a:pt x="7719441" y="0"/>
                  </a:moveTo>
                  <a:lnTo>
                    <a:pt x="0" y="0"/>
                  </a:lnTo>
                </a:path>
              </a:pathLst>
            </a:custGeom>
            <a:ln w="8750">
              <a:solidFill>
                <a:srgbClr val="253064"/>
              </a:solidFill>
              <a:prstDash val="dash"/>
            </a:ln>
          </p:spPr>
          <p:txBody>
            <a:bodyPr wrap="square" lIns="0" tIns="0" rIns="0" bIns="0" rtlCol="0"/>
            <a:lstStyle/>
            <a:p>
              <a:endParaRPr/>
            </a:p>
          </p:txBody>
        </p:sp>
        <p:sp>
          <p:nvSpPr>
            <p:cNvPr id="44" name="object 44"/>
            <p:cNvSpPr/>
            <p:nvPr/>
          </p:nvSpPr>
          <p:spPr>
            <a:xfrm>
              <a:off x="1506715" y="4951984"/>
              <a:ext cx="17780" cy="0"/>
            </a:xfrm>
            <a:custGeom>
              <a:avLst/>
              <a:gdLst/>
              <a:ahLst/>
              <a:cxnLst/>
              <a:rect l="l" t="t" r="r" b="b"/>
              <a:pathLst>
                <a:path w="17780">
                  <a:moveTo>
                    <a:pt x="17513" y="0"/>
                  </a:moveTo>
                  <a:lnTo>
                    <a:pt x="0" y="0"/>
                  </a:lnTo>
                </a:path>
              </a:pathLst>
            </a:custGeom>
            <a:ln w="8750">
              <a:solidFill>
                <a:srgbClr val="253064"/>
              </a:solidFill>
            </a:ln>
          </p:spPr>
          <p:txBody>
            <a:bodyPr wrap="square" lIns="0" tIns="0" rIns="0" bIns="0" rtlCol="0"/>
            <a:lstStyle/>
            <a:p>
              <a:endParaRPr/>
            </a:p>
          </p:txBody>
        </p:sp>
        <p:sp>
          <p:nvSpPr>
            <p:cNvPr id="45" name="object 45"/>
            <p:cNvSpPr/>
            <p:nvPr/>
          </p:nvSpPr>
          <p:spPr>
            <a:xfrm>
              <a:off x="1505318" y="1798015"/>
              <a:ext cx="0" cy="3154045"/>
            </a:xfrm>
            <a:custGeom>
              <a:avLst/>
              <a:gdLst/>
              <a:ahLst/>
              <a:cxnLst/>
              <a:rect l="l" t="t" r="r" b="b"/>
              <a:pathLst>
                <a:path h="3154045">
                  <a:moveTo>
                    <a:pt x="0" y="3153968"/>
                  </a:moveTo>
                  <a:lnTo>
                    <a:pt x="0" y="0"/>
                  </a:lnTo>
                </a:path>
              </a:pathLst>
            </a:custGeom>
            <a:ln w="8750">
              <a:solidFill>
                <a:srgbClr val="000000"/>
              </a:solidFill>
              <a:prstDash val="dash"/>
            </a:ln>
          </p:spPr>
          <p:txBody>
            <a:bodyPr wrap="square" lIns="0" tIns="0" rIns="0" bIns="0" rtlCol="0"/>
            <a:lstStyle/>
            <a:p>
              <a:endParaRPr/>
            </a:p>
          </p:txBody>
        </p:sp>
        <p:sp>
          <p:nvSpPr>
            <p:cNvPr id="46" name="object 46"/>
            <p:cNvSpPr/>
            <p:nvPr/>
          </p:nvSpPr>
          <p:spPr>
            <a:xfrm>
              <a:off x="1479893" y="1720468"/>
              <a:ext cx="50863" cy="94894"/>
            </a:xfrm>
            <a:prstGeom prst="rect">
              <a:avLst/>
            </a:prstGeom>
            <a:blipFill>
              <a:blip r:embed="rId5" cstate="print"/>
              <a:stretch>
                <a:fillRect/>
              </a:stretch>
            </a:blipFill>
          </p:spPr>
          <p:txBody>
            <a:bodyPr wrap="square" lIns="0" tIns="0" rIns="0" bIns="0" rtlCol="0"/>
            <a:lstStyle/>
            <a:p>
              <a:endParaRPr/>
            </a:p>
          </p:txBody>
        </p:sp>
        <p:sp>
          <p:nvSpPr>
            <p:cNvPr id="47" name="object 47"/>
            <p:cNvSpPr/>
            <p:nvPr/>
          </p:nvSpPr>
          <p:spPr>
            <a:xfrm>
              <a:off x="7561961" y="3923004"/>
              <a:ext cx="1778635" cy="879475"/>
            </a:xfrm>
            <a:custGeom>
              <a:avLst/>
              <a:gdLst/>
              <a:ahLst/>
              <a:cxnLst/>
              <a:rect l="l" t="t" r="r" b="b"/>
              <a:pathLst>
                <a:path w="1778634" h="879475">
                  <a:moveTo>
                    <a:pt x="1687944" y="0"/>
                  </a:moveTo>
                  <a:lnTo>
                    <a:pt x="0" y="0"/>
                  </a:lnTo>
                  <a:lnTo>
                    <a:pt x="44387" y="21923"/>
                  </a:lnTo>
                  <a:lnTo>
                    <a:pt x="86311" y="47774"/>
                  </a:lnTo>
                  <a:lnTo>
                    <a:pt x="125525" y="77311"/>
                  </a:lnTo>
                  <a:lnTo>
                    <a:pt x="161787" y="110291"/>
                  </a:lnTo>
                  <a:lnTo>
                    <a:pt x="194852" y="146471"/>
                  </a:lnTo>
                  <a:lnTo>
                    <a:pt x="224477" y="185610"/>
                  </a:lnTo>
                  <a:lnTo>
                    <a:pt x="250417" y="227464"/>
                  </a:lnTo>
                  <a:lnTo>
                    <a:pt x="272430" y="271792"/>
                  </a:lnTo>
                  <a:lnTo>
                    <a:pt x="290270" y="318350"/>
                  </a:lnTo>
                  <a:lnTo>
                    <a:pt x="303694" y="366897"/>
                  </a:lnTo>
                  <a:lnTo>
                    <a:pt x="312458" y="417189"/>
                  </a:lnTo>
                  <a:lnTo>
                    <a:pt x="316318" y="468985"/>
                  </a:lnTo>
                  <a:lnTo>
                    <a:pt x="316496" y="468985"/>
                  </a:lnTo>
                  <a:lnTo>
                    <a:pt x="316496" y="788530"/>
                  </a:lnTo>
                  <a:lnTo>
                    <a:pt x="323607" y="823744"/>
                  </a:lnTo>
                  <a:lnTo>
                    <a:pt x="342998" y="852503"/>
                  </a:lnTo>
                  <a:lnTo>
                    <a:pt x="371757" y="871894"/>
                  </a:lnTo>
                  <a:lnTo>
                    <a:pt x="406971" y="879005"/>
                  </a:lnTo>
                  <a:lnTo>
                    <a:pt x="1687944" y="879005"/>
                  </a:lnTo>
                  <a:lnTo>
                    <a:pt x="1723165" y="871894"/>
                  </a:lnTo>
                  <a:lnTo>
                    <a:pt x="1751928" y="852503"/>
                  </a:lnTo>
                  <a:lnTo>
                    <a:pt x="1771320" y="823744"/>
                  </a:lnTo>
                  <a:lnTo>
                    <a:pt x="1778431" y="788530"/>
                  </a:lnTo>
                  <a:lnTo>
                    <a:pt x="1778431" y="90487"/>
                  </a:lnTo>
                  <a:lnTo>
                    <a:pt x="1771320" y="55265"/>
                  </a:lnTo>
                  <a:lnTo>
                    <a:pt x="1751928" y="26503"/>
                  </a:lnTo>
                  <a:lnTo>
                    <a:pt x="1723165" y="7111"/>
                  </a:lnTo>
                  <a:close/>
                </a:path>
              </a:pathLst>
            </a:custGeom>
            <a:solidFill>
              <a:srgbClr val="4F90CD"/>
            </a:solidFill>
          </p:spPr>
          <p:txBody>
            <a:bodyPr wrap="square" lIns="0" tIns="0" rIns="0" bIns="0" rtlCol="0"/>
            <a:lstStyle/>
            <a:p>
              <a:endParaRPr/>
            </a:p>
          </p:txBody>
        </p:sp>
        <p:sp>
          <p:nvSpPr>
            <p:cNvPr id="48" name="object 48"/>
            <p:cNvSpPr/>
            <p:nvPr/>
          </p:nvSpPr>
          <p:spPr>
            <a:xfrm>
              <a:off x="7561961" y="2715475"/>
              <a:ext cx="1778635" cy="879475"/>
            </a:xfrm>
            <a:custGeom>
              <a:avLst/>
              <a:gdLst/>
              <a:ahLst/>
              <a:cxnLst/>
              <a:rect l="l" t="t" r="r" b="b"/>
              <a:pathLst>
                <a:path w="1778634" h="879475">
                  <a:moveTo>
                    <a:pt x="1687944" y="0"/>
                  </a:moveTo>
                  <a:lnTo>
                    <a:pt x="0" y="0"/>
                  </a:lnTo>
                  <a:lnTo>
                    <a:pt x="44387" y="21920"/>
                  </a:lnTo>
                  <a:lnTo>
                    <a:pt x="86311" y="47770"/>
                  </a:lnTo>
                  <a:lnTo>
                    <a:pt x="125525" y="77306"/>
                  </a:lnTo>
                  <a:lnTo>
                    <a:pt x="161787" y="110285"/>
                  </a:lnTo>
                  <a:lnTo>
                    <a:pt x="194852" y="146466"/>
                  </a:lnTo>
                  <a:lnTo>
                    <a:pt x="224477" y="185605"/>
                  </a:lnTo>
                  <a:lnTo>
                    <a:pt x="250417" y="227460"/>
                  </a:lnTo>
                  <a:lnTo>
                    <a:pt x="272430" y="271789"/>
                  </a:lnTo>
                  <a:lnTo>
                    <a:pt x="290270" y="318348"/>
                  </a:lnTo>
                  <a:lnTo>
                    <a:pt x="303694" y="366896"/>
                  </a:lnTo>
                  <a:lnTo>
                    <a:pt x="312458" y="417189"/>
                  </a:lnTo>
                  <a:lnTo>
                    <a:pt x="316318" y="468985"/>
                  </a:lnTo>
                  <a:lnTo>
                    <a:pt x="316496" y="468985"/>
                  </a:lnTo>
                  <a:lnTo>
                    <a:pt x="316496" y="788517"/>
                  </a:lnTo>
                  <a:lnTo>
                    <a:pt x="323607" y="823739"/>
                  </a:lnTo>
                  <a:lnTo>
                    <a:pt x="342998" y="852501"/>
                  </a:lnTo>
                  <a:lnTo>
                    <a:pt x="371757" y="871894"/>
                  </a:lnTo>
                  <a:lnTo>
                    <a:pt x="406971" y="879005"/>
                  </a:lnTo>
                  <a:lnTo>
                    <a:pt x="1687944" y="879005"/>
                  </a:lnTo>
                  <a:lnTo>
                    <a:pt x="1723165" y="871894"/>
                  </a:lnTo>
                  <a:lnTo>
                    <a:pt x="1751928" y="852501"/>
                  </a:lnTo>
                  <a:lnTo>
                    <a:pt x="1771320" y="823739"/>
                  </a:lnTo>
                  <a:lnTo>
                    <a:pt x="1778431" y="788517"/>
                  </a:lnTo>
                  <a:lnTo>
                    <a:pt x="1778431" y="90487"/>
                  </a:lnTo>
                  <a:lnTo>
                    <a:pt x="1771320" y="55265"/>
                  </a:lnTo>
                  <a:lnTo>
                    <a:pt x="1751928" y="26503"/>
                  </a:lnTo>
                  <a:lnTo>
                    <a:pt x="1723165" y="7111"/>
                  </a:lnTo>
                  <a:close/>
                </a:path>
              </a:pathLst>
            </a:custGeom>
            <a:solidFill>
              <a:srgbClr val="93519A"/>
            </a:solidFill>
          </p:spPr>
          <p:txBody>
            <a:bodyPr wrap="square" lIns="0" tIns="0" rIns="0" bIns="0" rtlCol="0"/>
            <a:lstStyle/>
            <a:p>
              <a:endParaRPr/>
            </a:p>
          </p:txBody>
        </p:sp>
        <p:sp>
          <p:nvSpPr>
            <p:cNvPr id="49" name="object 49"/>
            <p:cNvSpPr/>
            <p:nvPr/>
          </p:nvSpPr>
          <p:spPr>
            <a:xfrm>
              <a:off x="7561961" y="1504188"/>
              <a:ext cx="1778635" cy="879475"/>
            </a:xfrm>
            <a:custGeom>
              <a:avLst/>
              <a:gdLst/>
              <a:ahLst/>
              <a:cxnLst/>
              <a:rect l="l" t="t" r="r" b="b"/>
              <a:pathLst>
                <a:path w="1778634" h="879475">
                  <a:moveTo>
                    <a:pt x="1687944" y="0"/>
                  </a:moveTo>
                  <a:lnTo>
                    <a:pt x="0" y="0"/>
                  </a:lnTo>
                  <a:lnTo>
                    <a:pt x="44387" y="21923"/>
                  </a:lnTo>
                  <a:lnTo>
                    <a:pt x="86311" y="47774"/>
                  </a:lnTo>
                  <a:lnTo>
                    <a:pt x="125525" y="77311"/>
                  </a:lnTo>
                  <a:lnTo>
                    <a:pt x="161787" y="110291"/>
                  </a:lnTo>
                  <a:lnTo>
                    <a:pt x="194852" y="146471"/>
                  </a:lnTo>
                  <a:lnTo>
                    <a:pt x="224477" y="185610"/>
                  </a:lnTo>
                  <a:lnTo>
                    <a:pt x="250417" y="227464"/>
                  </a:lnTo>
                  <a:lnTo>
                    <a:pt x="272430" y="271792"/>
                  </a:lnTo>
                  <a:lnTo>
                    <a:pt x="290270" y="318350"/>
                  </a:lnTo>
                  <a:lnTo>
                    <a:pt x="303694" y="366897"/>
                  </a:lnTo>
                  <a:lnTo>
                    <a:pt x="312458" y="417189"/>
                  </a:lnTo>
                  <a:lnTo>
                    <a:pt x="316318" y="468985"/>
                  </a:lnTo>
                  <a:lnTo>
                    <a:pt x="316496" y="468985"/>
                  </a:lnTo>
                  <a:lnTo>
                    <a:pt x="316496" y="788530"/>
                  </a:lnTo>
                  <a:lnTo>
                    <a:pt x="323607" y="823744"/>
                  </a:lnTo>
                  <a:lnTo>
                    <a:pt x="342998" y="852503"/>
                  </a:lnTo>
                  <a:lnTo>
                    <a:pt x="371757" y="871894"/>
                  </a:lnTo>
                  <a:lnTo>
                    <a:pt x="406971" y="879005"/>
                  </a:lnTo>
                  <a:lnTo>
                    <a:pt x="1687944" y="879005"/>
                  </a:lnTo>
                  <a:lnTo>
                    <a:pt x="1723165" y="871894"/>
                  </a:lnTo>
                  <a:lnTo>
                    <a:pt x="1751928" y="852503"/>
                  </a:lnTo>
                  <a:lnTo>
                    <a:pt x="1771320" y="823744"/>
                  </a:lnTo>
                  <a:lnTo>
                    <a:pt x="1778431" y="788530"/>
                  </a:lnTo>
                  <a:lnTo>
                    <a:pt x="1778431" y="90487"/>
                  </a:lnTo>
                  <a:lnTo>
                    <a:pt x="1771320" y="55265"/>
                  </a:lnTo>
                  <a:lnTo>
                    <a:pt x="1751928" y="26503"/>
                  </a:lnTo>
                  <a:lnTo>
                    <a:pt x="1723165" y="7111"/>
                  </a:lnTo>
                  <a:close/>
                </a:path>
              </a:pathLst>
            </a:custGeom>
            <a:solidFill>
              <a:srgbClr val="D62385"/>
            </a:solidFill>
          </p:spPr>
          <p:txBody>
            <a:bodyPr wrap="square" lIns="0" tIns="0" rIns="0" bIns="0" rtlCol="0"/>
            <a:lstStyle/>
            <a:p>
              <a:endParaRPr/>
            </a:p>
          </p:txBody>
        </p:sp>
        <p:sp>
          <p:nvSpPr>
            <p:cNvPr id="50" name="object 50"/>
            <p:cNvSpPr/>
            <p:nvPr/>
          </p:nvSpPr>
          <p:spPr>
            <a:xfrm>
              <a:off x="3498253" y="3923004"/>
              <a:ext cx="1428750" cy="879475"/>
            </a:xfrm>
            <a:custGeom>
              <a:avLst/>
              <a:gdLst/>
              <a:ahLst/>
              <a:cxnLst/>
              <a:rect l="l" t="t" r="r" b="b"/>
              <a:pathLst>
                <a:path w="1428750" h="879475">
                  <a:moveTo>
                    <a:pt x="1428267" y="0"/>
                  </a:moveTo>
                  <a:lnTo>
                    <a:pt x="90487" y="0"/>
                  </a:lnTo>
                  <a:lnTo>
                    <a:pt x="55265" y="7111"/>
                  </a:lnTo>
                  <a:lnTo>
                    <a:pt x="26503" y="26503"/>
                  </a:lnTo>
                  <a:lnTo>
                    <a:pt x="7111" y="55265"/>
                  </a:lnTo>
                  <a:lnTo>
                    <a:pt x="0" y="90487"/>
                  </a:lnTo>
                  <a:lnTo>
                    <a:pt x="0" y="788530"/>
                  </a:lnTo>
                  <a:lnTo>
                    <a:pt x="7111" y="823744"/>
                  </a:lnTo>
                  <a:lnTo>
                    <a:pt x="26503" y="852503"/>
                  </a:lnTo>
                  <a:lnTo>
                    <a:pt x="55265" y="871894"/>
                  </a:lnTo>
                  <a:lnTo>
                    <a:pt x="90487" y="879005"/>
                  </a:lnTo>
                  <a:lnTo>
                    <a:pt x="1021283" y="879005"/>
                  </a:lnTo>
                  <a:lnTo>
                    <a:pt x="1085256" y="852503"/>
                  </a:lnTo>
                  <a:lnTo>
                    <a:pt x="1111758" y="788530"/>
                  </a:lnTo>
                  <a:lnTo>
                    <a:pt x="1111758" y="468985"/>
                  </a:lnTo>
                  <a:lnTo>
                    <a:pt x="1111935" y="468985"/>
                  </a:lnTo>
                  <a:lnTo>
                    <a:pt x="1115796" y="417189"/>
                  </a:lnTo>
                  <a:lnTo>
                    <a:pt x="1124560" y="366897"/>
                  </a:lnTo>
                  <a:lnTo>
                    <a:pt x="1137984" y="318350"/>
                  </a:lnTo>
                  <a:lnTo>
                    <a:pt x="1155825" y="271792"/>
                  </a:lnTo>
                  <a:lnTo>
                    <a:pt x="1177837" y="227464"/>
                  </a:lnTo>
                  <a:lnTo>
                    <a:pt x="1203779" y="185610"/>
                  </a:lnTo>
                  <a:lnTo>
                    <a:pt x="1233404" y="146471"/>
                  </a:lnTo>
                  <a:lnTo>
                    <a:pt x="1266471" y="110291"/>
                  </a:lnTo>
                  <a:lnTo>
                    <a:pt x="1302734" y="77311"/>
                  </a:lnTo>
                  <a:lnTo>
                    <a:pt x="1341951" y="47774"/>
                  </a:lnTo>
                  <a:lnTo>
                    <a:pt x="1383876" y="21923"/>
                  </a:lnTo>
                  <a:close/>
                </a:path>
              </a:pathLst>
            </a:custGeom>
            <a:solidFill>
              <a:srgbClr val="FCD900"/>
            </a:solidFill>
          </p:spPr>
          <p:txBody>
            <a:bodyPr wrap="square" lIns="0" tIns="0" rIns="0" bIns="0" rtlCol="0"/>
            <a:lstStyle/>
            <a:p>
              <a:endParaRPr/>
            </a:p>
          </p:txBody>
        </p:sp>
        <p:sp>
          <p:nvSpPr>
            <p:cNvPr id="51" name="object 51"/>
            <p:cNvSpPr/>
            <p:nvPr/>
          </p:nvSpPr>
          <p:spPr>
            <a:xfrm>
              <a:off x="3498253" y="2715475"/>
              <a:ext cx="1428750" cy="879475"/>
            </a:xfrm>
            <a:custGeom>
              <a:avLst/>
              <a:gdLst/>
              <a:ahLst/>
              <a:cxnLst/>
              <a:rect l="l" t="t" r="r" b="b"/>
              <a:pathLst>
                <a:path w="1428750" h="879475">
                  <a:moveTo>
                    <a:pt x="1428267" y="0"/>
                  </a:moveTo>
                  <a:lnTo>
                    <a:pt x="90487" y="0"/>
                  </a:lnTo>
                  <a:lnTo>
                    <a:pt x="55265" y="7111"/>
                  </a:lnTo>
                  <a:lnTo>
                    <a:pt x="26503" y="26503"/>
                  </a:lnTo>
                  <a:lnTo>
                    <a:pt x="7111" y="55265"/>
                  </a:lnTo>
                  <a:lnTo>
                    <a:pt x="0" y="90487"/>
                  </a:lnTo>
                  <a:lnTo>
                    <a:pt x="0" y="788517"/>
                  </a:lnTo>
                  <a:lnTo>
                    <a:pt x="7111" y="823739"/>
                  </a:lnTo>
                  <a:lnTo>
                    <a:pt x="26503" y="852501"/>
                  </a:lnTo>
                  <a:lnTo>
                    <a:pt x="55265" y="871894"/>
                  </a:lnTo>
                  <a:lnTo>
                    <a:pt x="90487" y="879005"/>
                  </a:lnTo>
                  <a:lnTo>
                    <a:pt x="1021283" y="879005"/>
                  </a:lnTo>
                  <a:lnTo>
                    <a:pt x="1085256" y="852501"/>
                  </a:lnTo>
                  <a:lnTo>
                    <a:pt x="1111758" y="788517"/>
                  </a:lnTo>
                  <a:lnTo>
                    <a:pt x="1111758" y="468985"/>
                  </a:lnTo>
                  <a:lnTo>
                    <a:pt x="1111935" y="468985"/>
                  </a:lnTo>
                  <a:lnTo>
                    <a:pt x="1115796" y="417189"/>
                  </a:lnTo>
                  <a:lnTo>
                    <a:pt x="1124560" y="366896"/>
                  </a:lnTo>
                  <a:lnTo>
                    <a:pt x="1137984" y="318348"/>
                  </a:lnTo>
                  <a:lnTo>
                    <a:pt x="1155825" y="271789"/>
                  </a:lnTo>
                  <a:lnTo>
                    <a:pt x="1177837" y="227460"/>
                  </a:lnTo>
                  <a:lnTo>
                    <a:pt x="1203779" y="185605"/>
                  </a:lnTo>
                  <a:lnTo>
                    <a:pt x="1233404" y="146466"/>
                  </a:lnTo>
                  <a:lnTo>
                    <a:pt x="1266471" y="110285"/>
                  </a:lnTo>
                  <a:lnTo>
                    <a:pt x="1302734" y="77306"/>
                  </a:lnTo>
                  <a:lnTo>
                    <a:pt x="1341951" y="47770"/>
                  </a:lnTo>
                  <a:lnTo>
                    <a:pt x="1383876" y="21920"/>
                  </a:lnTo>
                  <a:close/>
                </a:path>
              </a:pathLst>
            </a:custGeom>
            <a:solidFill>
              <a:srgbClr val="E98301"/>
            </a:solidFill>
          </p:spPr>
          <p:txBody>
            <a:bodyPr wrap="square" lIns="0" tIns="0" rIns="0" bIns="0" rtlCol="0"/>
            <a:lstStyle/>
            <a:p>
              <a:endParaRPr/>
            </a:p>
          </p:txBody>
        </p:sp>
        <p:sp>
          <p:nvSpPr>
            <p:cNvPr id="52" name="object 52"/>
            <p:cNvSpPr/>
            <p:nvPr/>
          </p:nvSpPr>
          <p:spPr>
            <a:xfrm>
              <a:off x="3498253" y="1504188"/>
              <a:ext cx="1428750" cy="879475"/>
            </a:xfrm>
            <a:custGeom>
              <a:avLst/>
              <a:gdLst/>
              <a:ahLst/>
              <a:cxnLst/>
              <a:rect l="l" t="t" r="r" b="b"/>
              <a:pathLst>
                <a:path w="1428750" h="879475">
                  <a:moveTo>
                    <a:pt x="1428267" y="0"/>
                  </a:moveTo>
                  <a:lnTo>
                    <a:pt x="90487" y="0"/>
                  </a:lnTo>
                  <a:lnTo>
                    <a:pt x="55265" y="7111"/>
                  </a:lnTo>
                  <a:lnTo>
                    <a:pt x="26503" y="26503"/>
                  </a:lnTo>
                  <a:lnTo>
                    <a:pt x="7111" y="55265"/>
                  </a:lnTo>
                  <a:lnTo>
                    <a:pt x="0" y="90487"/>
                  </a:lnTo>
                  <a:lnTo>
                    <a:pt x="0" y="788517"/>
                  </a:lnTo>
                  <a:lnTo>
                    <a:pt x="7111" y="823739"/>
                  </a:lnTo>
                  <a:lnTo>
                    <a:pt x="26503" y="852501"/>
                  </a:lnTo>
                  <a:lnTo>
                    <a:pt x="55265" y="871894"/>
                  </a:lnTo>
                  <a:lnTo>
                    <a:pt x="90487" y="879005"/>
                  </a:lnTo>
                  <a:lnTo>
                    <a:pt x="1021283" y="879005"/>
                  </a:lnTo>
                  <a:lnTo>
                    <a:pt x="1085256" y="852501"/>
                  </a:lnTo>
                  <a:lnTo>
                    <a:pt x="1111758" y="788517"/>
                  </a:lnTo>
                  <a:lnTo>
                    <a:pt x="1111758" y="468985"/>
                  </a:lnTo>
                  <a:lnTo>
                    <a:pt x="1111935" y="468985"/>
                  </a:lnTo>
                  <a:lnTo>
                    <a:pt x="1115796" y="417189"/>
                  </a:lnTo>
                  <a:lnTo>
                    <a:pt x="1124560" y="366896"/>
                  </a:lnTo>
                  <a:lnTo>
                    <a:pt x="1137984" y="318348"/>
                  </a:lnTo>
                  <a:lnTo>
                    <a:pt x="1155825" y="271789"/>
                  </a:lnTo>
                  <a:lnTo>
                    <a:pt x="1177837" y="227460"/>
                  </a:lnTo>
                  <a:lnTo>
                    <a:pt x="1203779" y="185605"/>
                  </a:lnTo>
                  <a:lnTo>
                    <a:pt x="1233404" y="146466"/>
                  </a:lnTo>
                  <a:lnTo>
                    <a:pt x="1266471" y="110285"/>
                  </a:lnTo>
                  <a:lnTo>
                    <a:pt x="1302734" y="77306"/>
                  </a:lnTo>
                  <a:lnTo>
                    <a:pt x="1341951" y="47770"/>
                  </a:lnTo>
                  <a:lnTo>
                    <a:pt x="1383876" y="21920"/>
                  </a:lnTo>
                  <a:close/>
                </a:path>
              </a:pathLst>
            </a:custGeom>
            <a:solidFill>
              <a:srgbClr val="C71532"/>
            </a:solidFill>
          </p:spPr>
          <p:txBody>
            <a:bodyPr wrap="square" lIns="0" tIns="0" rIns="0" bIns="0" rtlCol="0"/>
            <a:lstStyle/>
            <a:p>
              <a:endParaRPr/>
            </a:p>
          </p:txBody>
        </p:sp>
      </p:grpSp>
      <p:sp>
        <p:nvSpPr>
          <p:cNvPr id="53" name="object 53"/>
          <p:cNvSpPr txBox="1"/>
          <p:nvPr/>
        </p:nvSpPr>
        <p:spPr>
          <a:xfrm>
            <a:off x="1089012" y="1433151"/>
            <a:ext cx="822960" cy="249554"/>
          </a:xfrm>
          <a:prstGeom prst="rect">
            <a:avLst/>
          </a:prstGeom>
        </p:spPr>
        <p:txBody>
          <a:bodyPr vert="horz" wrap="square" lIns="0" tIns="14604" rIns="0" bIns="0" rtlCol="0">
            <a:spAutoFit/>
          </a:bodyPr>
          <a:lstStyle/>
          <a:p>
            <a:pPr marL="12700">
              <a:lnSpc>
                <a:spcPct val="100000"/>
              </a:lnSpc>
              <a:spcBef>
                <a:spcPts val="114"/>
              </a:spcBef>
            </a:pPr>
            <a:r>
              <a:rPr sz="1450" b="1" spc="5" dirty="0">
                <a:solidFill>
                  <a:srgbClr val="C71532"/>
                </a:solidFill>
                <a:latin typeface="Arial"/>
                <a:cs typeface="Arial"/>
              </a:rPr>
              <a:t>High</a:t>
            </a:r>
            <a:r>
              <a:rPr sz="1450" b="1" spc="-65" dirty="0">
                <a:solidFill>
                  <a:srgbClr val="C71532"/>
                </a:solidFill>
                <a:latin typeface="Arial"/>
                <a:cs typeface="Arial"/>
              </a:rPr>
              <a:t> </a:t>
            </a:r>
            <a:r>
              <a:rPr sz="1450" b="1" dirty="0">
                <a:solidFill>
                  <a:srgbClr val="C71532"/>
                </a:solidFill>
                <a:latin typeface="Arial"/>
                <a:cs typeface="Arial"/>
              </a:rPr>
              <a:t>risk</a:t>
            </a:r>
            <a:endParaRPr sz="1450">
              <a:latin typeface="Arial"/>
              <a:cs typeface="Arial"/>
            </a:endParaRPr>
          </a:p>
        </p:txBody>
      </p:sp>
      <p:sp>
        <p:nvSpPr>
          <p:cNvPr id="54" name="object 54"/>
          <p:cNvSpPr txBox="1"/>
          <p:nvPr/>
        </p:nvSpPr>
        <p:spPr>
          <a:xfrm>
            <a:off x="1138402" y="5911245"/>
            <a:ext cx="781685" cy="249554"/>
          </a:xfrm>
          <a:prstGeom prst="rect">
            <a:avLst/>
          </a:prstGeom>
        </p:spPr>
        <p:txBody>
          <a:bodyPr vert="horz" wrap="square" lIns="0" tIns="14604" rIns="0" bIns="0" rtlCol="0">
            <a:spAutoFit/>
          </a:bodyPr>
          <a:lstStyle/>
          <a:p>
            <a:pPr marL="12700">
              <a:lnSpc>
                <a:spcPct val="100000"/>
              </a:lnSpc>
              <a:spcBef>
                <a:spcPts val="114"/>
              </a:spcBef>
            </a:pPr>
            <a:r>
              <a:rPr sz="1450" b="1" spc="10" dirty="0">
                <a:solidFill>
                  <a:srgbClr val="79B829"/>
                </a:solidFill>
                <a:latin typeface="Arial"/>
                <a:cs typeface="Arial"/>
              </a:rPr>
              <a:t>Low</a:t>
            </a:r>
            <a:r>
              <a:rPr sz="1450" b="1" spc="-60" dirty="0">
                <a:solidFill>
                  <a:srgbClr val="79B829"/>
                </a:solidFill>
                <a:latin typeface="Arial"/>
                <a:cs typeface="Arial"/>
              </a:rPr>
              <a:t> </a:t>
            </a:r>
            <a:r>
              <a:rPr sz="1450" b="1" dirty="0">
                <a:solidFill>
                  <a:srgbClr val="79B829"/>
                </a:solidFill>
                <a:latin typeface="Arial"/>
                <a:cs typeface="Arial"/>
              </a:rPr>
              <a:t>risk</a:t>
            </a:r>
            <a:endParaRPr sz="1450">
              <a:latin typeface="Arial"/>
              <a:cs typeface="Arial"/>
            </a:endParaRPr>
          </a:p>
        </p:txBody>
      </p:sp>
      <p:sp>
        <p:nvSpPr>
          <p:cNvPr id="55" name="object 55"/>
          <p:cNvSpPr txBox="1"/>
          <p:nvPr/>
        </p:nvSpPr>
        <p:spPr>
          <a:xfrm>
            <a:off x="3517900" y="1419225"/>
            <a:ext cx="1447800" cy="674865"/>
          </a:xfrm>
          <a:prstGeom prst="rect">
            <a:avLst/>
          </a:prstGeom>
        </p:spPr>
        <p:txBody>
          <a:bodyPr vert="horz" wrap="square" lIns="0" tIns="12065" rIns="0" bIns="0" rtlCol="0">
            <a:spAutoFit/>
          </a:bodyPr>
          <a:lstStyle/>
          <a:p>
            <a:pPr marL="12700" marR="291465">
              <a:lnSpc>
                <a:spcPct val="103400"/>
              </a:lnSpc>
              <a:spcBef>
                <a:spcPts val="95"/>
              </a:spcBef>
            </a:pPr>
            <a:br>
              <a:rPr lang="el-GR" sz="800" dirty="0"/>
            </a:br>
            <a:r>
              <a:rPr lang="el-GR" sz="1100" dirty="0"/>
              <a:t>Παραδείγματα: Βηματοδότες </a:t>
            </a:r>
          </a:p>
          <a:p>
            <a:pPr marL="12700" marR="291465">
              <a:lnSpc>
                <a:spcPct val="103400"/>
              </a:lnSpc>
              <a:spcBef>
                <a:spcPts val="95"/>
              </a:spcBef>
            </a:pPr>
            <a:r>
              <a:rPr lang="el-GR" sz="1100" dirty="0"/>
              <a:t>Βαλβίδες καρδιάς</a:t>
            </a:r>
            <a:endParaRPr sz="1100" dirty="0">
              <a:latin typeface="Arial"/>
              <a:cs typeface="Arial"/>
            </a:endParaRPr>
          </a:p>
        </p:txBody>
      </p:sp>
      <p:sp>
        <p:nvSpPr>
          <p:cNvPr id="56" name="object 56"/>
          <p:cNvSpPr txBox="1"/>
          <p:nvPr/>
        </p:nvSpPr>
        <p:spPr>
          <a:xfrm>
            <a:off x="3517900" y="2714625"/>
            <a:ext cx="1390460" cy="732765"/>
          </a:xfrm>
          <a:prstGeom prst="rect">
            <a:avLst/>
          </a:prstGeom>
        </p:spPr>
        <p:txBody>
          <a:bodyPr vert="horz" wrap="square" lIns="0" tIns="15875" rIns="0" bIns="0" rtlCol="0">
            <a:spAutoFit/>
          </a:bodyPr>
          <a:lstStyle/>
          <a:p>
            <a:pPr marL="12700" marR="291465">
              <a:lnSpc>
                <a:spcPct val="103400"/>
              </a:lnSpc>
              <a:spcBef>
                <a:spcPts val="95"/>
              </a:spcBef>
            </a:pPr>
            <a:r>
              <a:rPr lang="el-GR" sz="1100" u="sng" dirty="0"/>
              <a:t>Παραδείγματα:</a:t>
            </a:r>
            <a:endParaRPr lang="el-GR" sz="1100" dirty="0"/>
          </a:p>
          <a:p>
            <a:pPr marL="12700" marR="291465">
              <a:lnSpc>
                <a:spcPct val="103400"/>
              </a:lnSpc>
              <a:spcBef>
                <a:spcPts val="95"/>
              </a:spcBef>
            </a:pPr>
            <a:r>
              <a:rPr lang="el-GR" sz="1100" dirty="0"/>
              <a:t>Στερεωτικά Οστών</a:t>
            </a:r>
          </a:p>
          <a:p>
            <a:pPr marL="12700" marR="291465">
              <a:lnSpc>
                <a:spcPct val="103400"/>
              </a:lnSpc>
              <a:spcBef>
                <a:spcPts val="95"/>
              </a:spcBef>
            </a:pPr>
            <a:r>
              <a:rPr lang="el-GR" sz="1100" dirty="0">
                <a:cs typeface="Arial"/>
              </a:rPr>
              <a:t>Αναπνευστήρες πνευμόνων</a:t>
            </a:r>
          </a:p>
        </p:txBody>
      </p:sp>
      <p:sp>
        <p:nvSpPr>
          <p:cNvPr id="57" name="object 57"/>
          <p:cNvSpPr txBox="1"/>
          <p:nvPr/>
        </p:nvSpPr>
        <p:spPr>
          <a:xfrm>
            <a:off x="3517900" y="3925474"/>
            <a:ext cx="1619060" cy="922368"/>
          </a:xfrm>
          <a:prstGeom prst="rect">
            <a:avLst/>
          </a:prstGeom>
        </p:spPr>
        <p:txBody>
          <a:bodyPr vert="horz" wrap="square" lIns="0" tIns="12065" rIns="0" bIns="0" rtlCol="0">
            <a:spAutoFit/>
          </a:bodyPr>
          <a:lstStyle/>
          <a:p>
            <a:pPr marL="12700" marR="154940">
              <a:lnSpc>
                <a:spcPct val="103400"/>
              </a:lnSpc>
              <a:spcBef>
                <a:spcPts val="95"/>
              </a:spcBef>
            </a:pPr>
            <a:r>
              <a:rPr lang="el-GR" sz="1100" u="sng" spc="15" dirty="0">
                <a:cs typeface="Arial"/>
              </a:rPr>
              <a:t>Παραδείγματα</a:t>
            </a:r>
            <a:r>
              <a:rPr lang="el-GR" sz="1100" spc="15" dirty="0">
                <a:cs typeface="Arial"/>
              </a:rPr>
              <a:t>: Οδοντικά</a:t>
            </a:r>
          </a:p>
          <a:p>
            <a:pPr marL="12700" marR="154940">
              <a:lnSpc>
                <a:spcPct val="103400"/>
              </a:lnSpc>
              <a:spcBef>
                <a:spcPts val="95"/>
              </a:spcBef>
            </a:pPr>
            <a:r>
              <a:rPr lang="el-GR" sz="1100" spc="15" dirty="0">
                <a:cs typeface="Arial"/>
              </a:rPr>
              <a:t>εμφυτεύματα</a:t>
            </a:r>
          </a:p>
          <a:p>
            <a:pPr marL="12700" marR="154940">
              <a:lnSpc>
                <a:spcPct val="103400"/>
              </a:lnSpc>
              <a:spcBef>
                <a:spcPts val="95"/>
              </a:spcBef>
            </a:pPr>
            <a:r>
              <a:rPr lang="el-GR" sz="1100" spc="15" dirty="0">
                <a:cs typeface="Arial"/>
              </a:rPr>
              <a:t>Σωλήνες </a:t>
            </a:r>
          </a:p>
          <a:p>
            <a:pPr marL="12700" marR="154940">
              <a:lnSpc>
                <a:spcPct val="103400"/>
              </a:lnSpc>
              <a:spcBef>
                <a:spcPts val="95"/>
              </a:spcBef>
            </a:pPr>
            <a:r>
              <a:rPr lang="el-GR" sz="1100" spc="15" dirty="0">
                <a:cs typeface="Arial"/>
              </a:rPr>
              <a:t>τραχειοτομίας</a:t>
            </a:r>
          </a:p>
        </p:txBody>
      </p:sp>
      <p:sp>
        <p:nvSpPr>
          <p:cNvPr id="58" name="object 58"/>
          <p:cNvSpPr txBox="1"/>
          <p:nvPr/>
        </p:nvSpPr>
        <p:spPr>
          <a:xfrm>
            <a:off x="3575240" y="5332224"/>
            <a:ext cx="1085660" cy="735201"/>
          </a:xfrm>
          <a:prstGeom prst="rect">
            <a:avLst/>
          </a:prstGeom>
        </p:spPr>
        <p:txBody>
          <a:bodyPr vert="horz" wrap="square" lIns="0" tIns="12065" rIns="0" bIns="0" rtlCol="0">
            <a:spAutoFit/>
          </a:bodyPr>
          <a:lstStyle/>
          <a:p>
            <a:pPr marL="12700" marR="5080">
              <a:lnSpc>
                <a:spcPct val="103400"/>
              </a:lnSpc>
              <a:spcBef>
                <a:spcPts val="95"/>
              </a:spcBef>
            </a:pPr>
            <a:r>
              <a:rPr lang="el-GR" sz="1100" u="sng" spc="15" dirty="0">
                <a:cs typeface="Arial"/>
              </a:rPr>
              <a:t>Παραδείγματα:</a:t>
            </a:r>
          </a:p>
          <a:p>
            <a:pPr marL="12700" marR="5080">
              <a:lnSpc>
                <a:spcPct val="103400"/>
              </a:lnSpc>
              <a:spcBef>
                <a:spcPts val="95"/>
              </a:spcBef>
            </a:pPr>
            <a:r>
              <a:rPr lang="el-GR" sz="1100" spc="15" dirty="0">
                <a:cs typeface="Arial"/>
              </a:rPr>
              <a:t>Στηθοσκόπια</a:t>
            </a:r>
          </a:p>
          <a:p>
            <a:pPr marL="12700" marR="5080">
              <a:lnSpc>
                <a:spcPct val="103400"/>
              </a:lnSpc>
              <a:spcBef>
                <a:spcPts val="95"/>
              </a:spcBef>
            </a:pPr>
            <a:r>
              <a:rPr lang="el-GR" sz="1100" spc="15" dirty="0">
                <a:cs typeface="Arial"/>
              </a:rPr>
              <a:t>Αναπηρικά καροτσάκια</a:t>
            </a:r>
          </a:p>
        </p:txBody>
      </p:sp>
      <p:sp>
        <p:nvSpPr>
          <p:cNvPr id="60" name="object 60"/>
          <p:cNvSpPr txBox="1"/>
          <p:nvPr/>
        </p:nvSpPr>
        <p:spPr>
          <a:xfrm>
            <a:off x="7933690" y="2714625"/>
            <a:ext cx="1223010" cy="370166"/>
          </a:xfrm>
          <a:prstGeom prst="rect">
            <a:avLst/>
          </a:prstGeom>
        </p:spPr>
        <p:txBody>
          <a:bodyPr vert="horz" wrap="square" lIns="0" tIns="15875" rIns="0" bIns="0" rtlCol="0">
            <a:spAutoFit/>
          </a:bodyPr>
          <a:lstStyle/>
          <a:p>
            <a:pPr marL="12700" marR="5080" indent="-12700">
              <a:lnSpc>
                <a:spcPct val="103400"/>
              </a:lnSpc>
              <a:spcBef>
                <a:spcPts val="95"/>
              </a:spcBef>
            </a:pPr>
            <a:r>
              <a:rPr lang="el-GR" sz="1100" u="sng" dirty="0"/>
              <a:t>Παράδειγμα: </a:t>
            </a:r>
          </a:p>
          <a:p>
            <a:pPr marL="12700" marR="5080" indent="-12700">
              <a:lnSpc>
                <a:spcPct val="103400"/>
              </a:lnSpc>
              <a:spcBef>
                <a:spcPts val="95"/>
              </a:spcBef>
            </a:pPr>
            <a:r>
              <a:rPr lang="el-GR" sz="1100" dirty="0"/>
              <a:t>Τεστ γλυκόζης</a:t>
            </a:r>
            <a:endParaRPr lang="en-US" sz="1100" dirty="0">
              <a:latin typeface="Arial"/>
              <a:cs typeface="Arial"/>
            </a:endParaRPr>
          </a:p>
        </p:txBody>
      </p:sp>
      <p:sp>
        <p:nvSpPr>
          <p:cNvPr id="61" name="object 61"/>
          <p:cNvSpPr txBox="1"/>
          <p:nvPr/>
        </p:nvSpPr>
        <p:spPr>
          <a:xfrm>
            <a:off x="7937501" y="3981082"/>
            <a:ext cx="1321616" cy="373692"/>
          </a:xfrm>
          <a:prstGeom prst="rect">
            <a:avLst/>
          </a:prstGeom>
        </p:spPr>
        <p:txBody>
          <a:bodyPr vert="horz" wrap="square" lIns="0" tIns="12065" rIns="0" bIns="0" rtlCol="0">
            <a:spAutoFit/>
          </a:bodyPr>
          <a:lstStyle/>
          <a:p>
            <a:pPr marL="12700" marR="5080" indent="-12700">
              <a:lnSpc>
                <a:spcPct val="103400"/>
              </a:lnSpc>
              <a:spcBef>
                <a:spcPts val="95"/>
              </a:spcBef>
            </a:pPr>
            <a:r>
              <a:rPr lang="el-GR" sz="1100" u="sng" dirty="0"/>
              <a:t>Παράδειγμα: </a:t>
            </a:r>
          </a:p>
          <a:p>
            <a:pPr marL="12700" marR="5080" indent="-12700">
              <a:lnSpc>
                <a:spcPct val="103400"/>
              </a:lnSpc>
              <a:spcBef>
                <a:spcPts val="95"/>
              </a:spcBef>
            </a:pPr>
            <a:r>
              <a:rPr lang="el-GR" sz="1100" dirty="0"/>
              <a:t>Τεστ εγκυμοσύνης</a:t>
            </a:r>
            <a:endParaRPr lang="en-US" sz="1100" dirty="0">
              <a:latin typeface="Arial"/>
              <a:cs typeface="Arial"/>
            </a:endParaRPr>
          </a:p>
        </p:txBody>
      </p:sp>
      <p:sp>
        <p:nvSpPr>
          <p:cNvPr id="62" name="object 62"/>
          <p:cNvSpPr txBox="1"/>
          <p:nvPr/>
        </p:nvSpPr>
        <p:spPr>
          <a:xfrm>
            <a:off x="7937500" y="5305425"/>
            <a:ext cx="1322070" cy="373692"/>
          </a:xfrm>
          <a:prstGeom prst="rect">
            <a:avLst/>
          </a:prstGeom>
        </p:spPr>
        <p:txBody>
          <a:bodyPr vert="horz" wrap="square" lIns="0" tIns="12065" rIns="0" bIns="0" rtlCol="0">
            <a:spAutoFit/>
          </a:bodyPr>
          <a:lstStyle/>
          <a:p>
            <a:pPr marL="12700" marR="5080" indent="73025">
              <a:lnSpc>
                <a:spcPct val="103400"/>
              </a:lnSpc>
              <a:spcBef>
                <a:spcPts val="95"/>
              </a:spcBef>
            </a:pPr>
            <a:r>
              <a:rPr lang="el-GR" sz="1100" u="sng" spc="15" dirty="0">
                <a:cs typeface="Arial"/>
              </a:rPr>
              <a:t>Παράδειγμα:</a:t>
            </a:r>
          </a:p>
          <a:p>
            <a:pPr marL="12700" marR="5080" indent="73025">
              <a:lnSpc>
                <a:spcPct val="103400"/>
              </a:lnSpc>
              <a:spcBef>
                <a:spcPts val="95"/>
              </a:spcBef>
            </a:pPr>
            <a:r>
              <a:rPr lang="el-GR" sz="1100" dirty="0"/>
              <a:t>Δοχεία δειγμάτων</a:t>
            </a:r>
            <a:endParaRPr sz="1100" dirty="0">
              <a:latin typeface="Arial"/>
              <a:cs typeface="Arial"/>
            </a:endParaRPr>
          </a:p>
        </p:txBody>
      </p:sp>
      <p:sp>
        <p:nvSpPr>
          <p:cNvPr id="64" name="object 64"/>
          <p:cNvSpPr/>
          <p:nvPr/>
        </p:nvSpPr>
        <p:spPr>
          <a:xfrm>
            <a:off x="2948508" y="6593649"/>
            <a:ext cx="156692" cy="156705"/>
          </a:xfrm>
          <a:prstGeom prst="rect">
            <a:avLst/>
          </a:prstGeom>
          <a:blipFill>
            <a:blip r:embed="rId6" cstate="print"/>
            <a:stretch>
              <a:fillRect/>
            </a:stretch>
          </a:blipFill>
        </p:spPr>
        <p:txBody>
          <a:bodyPr wrap="square" lIns="0" tIns="0" rIns="0" bIns="0" rtlCol="0"/>
          <a:lstStyle/>
          <a:p>
            <a:endParaRPr/>
          </a:p>
        </p:txBody>
      </p:sp>
      <p:sp>
        <p:nvSpPr>
          <p:cNvPr id="79" name="object 79"/>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8</a:t>
            </a:fld>
            <a:endParaRPr spc="55" dirty="0"/>
          </a:p>
        </p:txBody>
      </p:sp>
      <p:sp>
        <p:nvSpPr>
          <p:cNvPr id="80" name="object 80"/>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81" name="object 81"/>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82" name="object 82"/>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83" name="object 83"/>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84" name="object 84"/>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a:latin typeface="Arial"/>
              <a:cs typeface="Arial"/>
            </a:endParaRPr>
          </a:p>
        </p:txBody>
      </p:sp>
      <p:sp>
        <p:nvSpPr>
          <p:cNvPr id="86" name="object 86"/>
          <p:cNvSpPr txBox="1"/>
          <p:nvPr/>
        </p:nvSpPr>
        <p:spPr>
          <a:xfrm>
            <a:off x="55753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74" name="73 - TextBox"/>
          <p:cNvSpPr txBox="1"/>
          <p:nvPr/>
        </p:nvSpPr>
        <p:spPr>
          <a:xfrm>
            <a:off x="5651500" y="5305425"/>
            <a:ext cx="1447800" cy="784830"/>
          </a:xfrm>
          <a:prstGeom prst="rect">
            <a:avLst/>
          </a:prstGeom>
          <a:noFill/>
        </p:spPr>
        <p:txBody>
          <a:bodyPr wrap="square" rtlCol="0">
            <a:spAutoFit/>
          </a:bodyPr>
          <a:lstStyle/>
          <a:p>
            <a:endParaRPr lang="el-GR" sz="900" dirty="0"/>
          </a:p>
          <a:p>
            <a:r>
              <a:rPr lang="el-GR" sz="900" dirty="0"/>
              <a:t>ΕΞΑΙΡΕΣΗ</a:t>
            </a:r>
          </a:p>
          <a:p>
            <a:r>
              <a:rPr lang="el-GR" sz="900" dirty="0"/>
              <a:t>Αποστειρωμένα</a:t>
            </a:r>
          </a:p>
          <a:p>
            <a:r>
              <a:rPr lang="el-GR" sz="900" dirty="0"/>
              <a:t>Επαναχρησιμοποιήσιμα χειρουργικά εργαλεία</a:t>
            </a:r>
            <a:endParaRPr lang="el-GR" sz="1000" dirty="0"/>
          </a:p>
        </p:txBody>
      </p:sp>
      <p:sp>
        <p:nvSpPr>
          <p:cNvPr id="75" name="74 - TextBox"/>
          <p:cNvSpPr txBox="1"/>
          <p:nvPr/>
        </p:nvSpPr>
        <p:spPr>
          <a:xfrm>
            <a:off x="7861300" y="1495425"/>
            <a:ext cx="1447800" cy="628185"/>
          </a:xfrm>
          <a:prstGeom prst="rect">
            <a:avLst/>
          </a:prstGeom>
          <a:noFill/>
        </p:spPr>
        <p:txBody>
          <a:bodyPr wrap="square" rtlCol="0">
            <a:spAutoFit/>
          </a:bodyPr>
          <a:lstStyle/>
          <a:p>
            <a:pPr marL="12700" marR="5080" indent="-12700">
              <a:lnSpc>
                <a:spcPct val="103400"/>
              </a:lnSpc>
              <a:spcBef>
                <a:spcPts val="95"/>
              </a:spcBef>
            </a:pPr>
            <a:r>
              <a:rPr lang="el-GR" sz="1100" u="sng" dirty="0"/>
              <a:t>Παράδειγμα: </a:t>
            </a:r>
          </a:p>
          <a:p>
            <a:pPr marL="12700" marR="5080" indent="-12700">
              <a:lnSpc>
                <a:spcPct val="103400"/>
              </a:lnSpc>
              <a:spcBef>
                <a:spcPts val="95"/>
              </a:spcBef>
            </a:pPr>
            <a:r>
              <a:rPr lang="el-GR" sz="1100" dirty="0"/>
              <a:t>Εξέταση αίματος διάγνωσης HIV</a:t>
            </a:r>
            <a:endParaRPr lang="el-GR" dirty="0"/>
          </a:p>
        </p:txBody>
      </p:sp>
      <p:sp>
        <p:nvSpPr>
          <p:cNvPr id="73"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6" name="TextBox 5">
            <a:extLst>
              <a:ext uri="{FF2B5EF4-FFF2-40B4-BE49-F238E27FC236}">
                <a16:creationId xmlns:a16="http://schemas.microsoft.com/office/drawing/2014/main" id="{B8586723-C7CD-9646-9727-90F78CFF9237}"/>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
        <p:nvSpPr>
          <p:cNvPr id="59" name="object 32">
            <a:extLst>
              <a:ext uri="{FF2B5EF4-FFF2-40B4-BE49-F238E27FC236}">
                <a16:creationId xmlns:a16="http://schemas.microsoft.com/office/drawing/2014/main" id="{30B77F75-6768-3BD2-1CD7-39AD3F899A29}"/>
              </a:ext>
            </a:extLst>
          </p:cNvPr>
          <p:cNvSpPr txBox="1"/>
          <p:nvPr/>
        </p:nvSpPr>
        <p:spPr>
          <a:xfrm>
            <a:off x="7597308" y="6909128"/>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
        <p:nvSpPr>
          <p:cNvPr id="7" name="object 9">
            <a:extLst>
              <a:ext uri="{FF2B5EF4-FFF2-40B4-BE49-F238E27FC236}">
                <a16:creationId xmlns:a16="http://schemas.microsoft.com/office/drawing/2014/main" id="{DCC67C04-A9FC-5BDA-8211-F295346DD0A0}"/>
              </a:ext>
            </a:extLst>
          </p:cNvPr>
          <p:cNvSpPr txBox="1">
            <a:spLocks/>
          </p:cNvSpPr>
          <p:nvPr/>
        </p:nvSpPr>
        <p:spPr>
          <a:xfrm>
            <a:off x="1061480" y="761208"/>
            <a:ext cx="3533688"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b="1" kern="0" dirty="0">
                <a:solidFill>
                  <a:sysClr val="windowText" lastClr="000000"/>
                </a:solidFill>
              </a:rPr>
              <a:t>K</a:t>
            </a:r>
            <a:r>
              <a:rPr lang="el-GR" b="1" kern="0" dirty="0" err="1">
                <a:solidFill>
                  <a:sysClr val="windowText" lastClr="000000"/>
                </a:solidFill>
              </a:rPr>
              <a:t>ατηγορία</a:t>
            </a:r>
            <a:r>
              <a:rPr lang="el-GR" b="1" kern="0" dirty="0">
                <a:solidFill>
                  <a:sysClr val="windowText" lastClr="000000"/>
                </a:solidFill>
              </a:rPr>
              <a:t> κινδύνου</a:t>
            </a:r>
            <a:endParaRPr lang="el-GR" b="1" kern="0" spc="-5" dirty="0">
              <a:solidFill>
                <a:sysClr val="windowText" lastClr="000000"/>
              </a:solidFil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sp>
          <p:nvSpPr>
            <p:cNvPr id="3" name="object 3"/>
            <p:cNvSpPr/>
            <p:nvPr/>
          </p:nvSpPr>
          <p:spPr>
            <a:xfrm>
              <a:off x="0" y="0"/>
              <a:ext cx="10692003" cy="75600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869480"/>
              <a:ext cx="10692130" cy="690880"/>
            </a:xfrm>
            <a:custGeom>
              <a:avLst/>
              <a:gdLst/>
              <a:ahLst/>
              <a:cxnLst/>
              <a:rect l="l" t="t" r="r" b="b"/>
              <a:pathLst>
                <a:path w="10692130" h="690879">
                  <a:moveTo>
                    <a:pt x="10692003" y="0"/>
                  </a:moveTo>
                  <a:lnTo>
                    <a:pt x="0" y="0"/>
                  </a:lnTo>
                  <a:lnTo>
                    <a:pt x="0" y="690524"/>
                  </a:lnTo>
                  <a:lnTo>
                    <a:pt x="10692003" y="690524"/>
                  </a:lnTo>
                  <a:lnTo>
                    <a:pt x="10692003" y="0"/>
                  </a:lnTo>
                  <a:close/>
                </a:path>
              </a:pathLst>
            </a:custGeom>
            <a:solidFill>
              <a:srgbClr val="031F73"/>
            </a:solidFill>
          </p:spPr>
          <p:txBody>
            <a:bodyPr wrap="square" lIns="0" tIns="0" rIns="0" bIns="0" rtlCol="0"/>
            <a:lstStyle/>
            <a:p>
              <a:endParaRPr/>
            </a:p>
          </p:txBody>
        </p:sp>
      </p:grpSp>
      <p:sp>
        <p:nvSpPr>
          <p:cNvPr id="5" name="object 5"/>
          <p:cNvSpPr/>
          <p:nvPr/>
        </p:nvSpPr>
        <p:spPr>
          <a:xfrm>
            <a:off x="-77064" y="-44489"/>
            <a:ext cx="10692130" cy="6870065"/>
          </a:xfrm>
          <a:custGeom>
            <a:avLst/>
            <a:gdLst/>
            <a:ahLst/>
            <a:cxnLst/>
            <a:rect l="l" t="t" r="r" b="b"/>
            <a:pathLst>
              <a:path w="10692130" h="6870065">
                <a:moveTo>
                  <a:pt x="0" y="6869480"/>
                </a:moveTo>
                <a:lnTo>
                  <a:pt x="10692003" y="6869480"/>
                </a:lnTo>
                <a:lnTo>
                  <a:pt x="10692003" y="0"/>
                </a:lnTo>
                <a:lnTo>
                  <a:pt x="0" y="0"/>
                </a:lnTo>
                <a:lnTo>
                  <a:pt x="0" y="6869480"/>
                </a:lnTo>
                <a:close/>
              </a:path>
            </a:pathLst>
          </a:custGeom>
          <a:solidFill>
            <a:srgbClr val="F7FDFF">
              <a:alpha val="89999"/>
            </a:srgbClr>
          </a:solidFill>
        </p:spPr>
        <p:txBody>
          <a:bodyPr wrap="square" lIns="0" tIns="0" rIns="0" bIns="0" rtlCol="0"/>
          <a:lstStyle/>
          <a:p>
            <a:endParaRPr/>
          </a:p>
        </p:txBody>
      </p:sp>
      <p:sp>
        <p:nvSpPr>
          <p:cNvPr id="8" name="object 8"/>
          <p:cNvSpPr txBox="1"/>
          <p:nvPr/>
        </p:nvSpPr>
        <p:spPr>
          <a:xfrm>
            <a:off x="6883603" y="267927"/>
            <a:ext cx="3477895" cy="266065"/>
          </a:xfrm>
          <a:prstGeom prst="rect">
            <a:avLst/>
          </a:prstGeom>
        </p:spPr>
        <p:txBody>
          <a:bodyPr vert="horz" wrap="square" lIns="0" tIns="15875" rIns="0" bIns="0" rtlCol="0">
            <a:spAutoFit/>
          </a:bodyPr>
          <a:lstStyle/>
          <a:p>
            <a:pPr marL="12700">
              <a:lnSpc>
                <a:spcPct val="100000"/>
              </a:lnSpc>
              <a:spcBef>
                <a:spcPts val="125"/>
              </a:spcBef>
            </a:pPr>
            <a:r>
              <a:rPr sz="1550" spc="5" dirty="0">
                <a:solidFill>
                  <a:srgbClr val="022074"/>
                </a:solidFill>
                <a:latin typeface="Arial"/>
                <a:cs typeface="Arial"/>
              </a:rPr>
              <a:t>Classification - Conformity</a:t>
            </a:r>
            <a:r>
              <a:rPr sz="1550" spc="-10" dirty="0">
                <a:solidFill>
                  <a:srgbClr val="022074"/>
                </a:solidFill>
                <a:latin typeface="Arial"/>
                <a:cs typeface="Arial"/>
              </a:rPr>
              <a:t> </a:t>
            </a:r>
            <a:r>
              <a:rPr sz="1550" spc="10" dirty="0">
                <a:solidFill>
                  <a:srgbClr val="022074"/>
                </a:solidFill>
                <a:latin typeface="Arial"/>
                <a:cs typeface="Arial"/>
              </a:rPr>
              <a:t>assessment</a:t>
            </a:r>
            <a:endParaRPr sz="1550">
              <a:latin typeface="Arial"/>
              <a:cs typeface="Arial"/>
            </a:endParaRPr>
          </a:p>
        </p:txBody>
      </p:sp>
      <p:sp>
        <p:nvSpPr>
          <p:cNvPr id="9" name="object 9"/>
          <p:cNvSpPr txBox="1"/>
          <p:nvPr/>
        </p:nvSpPr>
        <p:spPr>
          <a:xfrm>
            <a:off x="1689099" y="1495425"/>
            <a:ext cx="7315327" cy="1965666"/>
          </a:xfrm>
          <a:prstGeom prst="rect">
            <a:avLst/>
          </a:prstGeom>
        </p:spPr>
        <p:txBody>
          <a:bodyPr vert="horz" wrap="square" lIns="0" tIns="34925" rIns="0" bIns="0" rtlCol="0">
            <a:spAutoFit/>
          </a:bodyPr>
          <a:lstStyle/>
          <a:p>
            <a:pPr marL="12700" marR="175260">
              <a:lnSpc>
                <a:spcPts val="1970"/>
              </a:lnSpc>
              <a:spcBef>
                <a:spcPts val="275"/>
              </a:spcBef>
            </a:pPr>
            <a:r>
              <a:rPr lang="el-GR" sz="1550" b="1" spc="5" dirty="0">
                <a:solidFill>
                  <a:srgbClr val="263063"/>
                </a:solidFill>
                <a:latin typeface="Arial"/>
                <a:cs typeface="Arial"/>
              </a:rPr>
              <a:t>Ποιες κατηγορίες προϊόντων απαιτούν αξιολόγηση ως προς τη συμμόρφωση από κοινοποιημένο οργανισμό; </a:t>
            </a:r>
          </a:p>
          <a:p>
            <a:pPr marL="82550" marR="175260">
              <a:lnSpc>
                <a:spcPts val="1970"/>
              </a:lnSpc>
              <a:spcBef>
                <a:spcPts val="275"/>
              </a:spcBef>
              <a:buFont typeface="Arial" pitchFamily="34" charset="0"/>
              <a:buChar char="•"/>
            </a:pPr>
            <a:r>
              <a:rPr lang="el-GR" sz="1550" spc="5" dirty="0">
                <a:solidFill>
                  <a:srgbClr val="263063"/>
                </a:solidFill>
                <a:latin typeface="Arial"/>
                <a:cs typeface="Arial"/>
              </a:rPr>
              <a:t> </a:t>
            </a:r>
            <a:r>
              <a:rPr lang="el-GR" sz="1550" spc="5" dirty="0" err="1">
                <a:solidFill>
                  <a:srgbClr val="263063"/>
                </a:solidFill>
                <a:latin typeface="Arial"/>
                <a:cs typeface="Arial"/>
              </a:rPr>
              <a:t>Ιατροτεχνολογικά</a:t>
            </a:r>
            <a:r>
              <a:rPr lang="el-GR" sz="1550" spc="5" dirty="0">
                <a:solidFill>
                  <a:srgbClr val="263063"/>
                </a:solidFill>
                <a:latin typeface="Arial"/>
                <a:cs typeface="Arial"/>
              </a:rPr>
              <a:t> προϊόντα των κατηγοριών ΙΙ</a:t>
            </a:r>
            <a:r>
              <a:rPr lang="en-US" sz="1550" spc="5" dirty="0">
                <a:solidFill>
                  <a:srgbClr val="263063"/>
                </a:solidFill>
                <a:latin typeface="Arial"/>
                <a:cs typeface="Arial"/>
              </a:rPr>
              <a:t>a</a:t>
            </a:r>
            <a:r>
              <a:rPr lang="el-GR" sz="1550" spc="5" dirty="0">
                <a:solidFill>
                  <a:srgbClr val="263063"/>
                </a:solidFill>
                <a:latin typeface="Arial"/>
                <a:cs typeface="Arial"/>
              </a:rPr>
              <a:t>, ΙΙ</a:t>
            </a:r>
            <a:r>
              <a:rPr lang="en-US" sz="1550" spc="5" dirty="0">
                <a:solidFill>
                  <a:srgbClr val="263063"/>
                </a:solidFill>
                <a:latin typeface="Arial"/>
                <a:cs typeface="Arial"/>
              </a:rPr>
              <a:t>b </a:t>
            </a:r>
            <a:r>
              <a:rPr lang="el-GR" sz="1550" spc="5" dirty="0">
                <a:solidFill>
                  <a:srgbClr val="263063"/>
                </a:solidFill>
                <a:latin typeface="Arial"/>
                <a:cs typeface="Arial"/>
              </a:rPr>
              <a:t>και ΙΙΙ </a:t>
            </a:r>
            <a:endParaRPr lang="en-US" sz="1550" spc="5" dirty="0">
              <a:solidFill>
                <a:srgbClr val="263063"/>
              </a:solidFill>
              <a:latin typeface="Arial"/>
              <a:cs typeface="Arial"/>
            </a:endParaRPr>
          </a:p>
          <a:p>
            <a:pPr marL="82550" marR="175260">
              <a:lnSpc>
                <a:spcPts val="1970"/>
              </a:lnSpc>
              <a:spcBef>
                <a:spcPts val="275"/>
              </a:spcBef>
              <a:buFont typeface="Arial" pitchFamily="34" charset="0"/>
              <a:buChar char="•"/>
            </a:pPr>
            <a:r>
              <a:rPr lang="el-GR" sz="1550" spc="5" dirty="0">
                <a:solidFill>
                  <a:srgbClr val="263063"/>
                </a:solidFill>
                <a:latin typeface="Arial"/>
                <a:cs typeface="Arial"/>
              </a:rPr>
              <a:t> in vitro διαγνωστικά ιατροτεχνολογικά προϊόντα για τις κατηγορίες </a:t>
            </a:r>
            <a:r>
              <a:rPr lang="en-US" sz="1550" spc="5" dirty="0">
                <a:solidFill>
                  <a:srgbClr val="263063"/>
                </a:solidFill>
                <a:latin typeface="Arial"/>
                <a:cs typeface="Arial"/>
              </a:rPr>
              <a:t>B</a:t>
            </a:r>
            <a:r>
              <a:rPr lang="el-GR" sz="1550" spc="5" dirty="0">
                <a:solidFill>
                  <a:srgbClr val="263063"/>
                </a:solidFill>
                <a:latin typeface="Arial"/>
                <a:cs typeface="Arial"/>
              </a:rPr>
              <a:t>, </a:t>
            </a:r>
            <a:r>
              <a:rPr lang="en-US" sz="1550" spc="5" dirty="0">
                <a:solidFill>
                  <a:srgbClr val="263063"/>
                </a:solidFill>
                <a:latin typeface="Arial"/>
                <a:cs typeface="Arial"/>
              </a:rPr>
              <a:t>C</a:t>
            </a:r>
            <a:r>
              <a:rPr lang="el-GR" sz="1550" spc="5" dirty="0">
                <a:solidFill>
                  <a:srgbClr val="263063"/>
                </a:solidFill>
                <a:latin typeface="Arial"/>
                <a:cs typeface="Arial"/>
              </a:rPr>
              <a:t> και </a:t>
            </a:r>
            <a:r>
              <a:rPr lang="en-US" sz="1550" spc="5" dirty="0">
                <a:solidFill>
                  <a:srgbClr val="263063"/>
                </a:solidFill>
                <a:latin typeface="Arial"/>
                <a:cs typeface="Arial"/>
              </a:rPr>
              <a:t>D</a:t>
            </a:r>
            <a:endParaRPr lang="el-GR" sz="1550" spc="5" dirty="0">
              <a:solidFill>
                <a:srgbClr val="263063"/>
              </a:solidFill>
              <a:latin typeface="Arial"/>
              <a:cs typeface="Arial"/>
            </a:endParaRPr>
          </a:p>
          <a:p>
            <a:pPr marL="12700" marR="175260">
              <a:lnSpc>
                <a:spcPts val="1970"/>
              </a:lnSpc>
              <a:spcBef>
                <a:spcPts val="275"/>
              </a:spcBef>
            </a:pPr>
            <a:endParaRPr lang="el-GR" sz="1550" spc="5" dirty="0">
              <a:solidFill>
                <a:srgbClr val="263063"/>
              </a:solidFill>
              <a:latin typeface="Arial"/>
              <a:cs typeface="Arial"/>
            </a:endParaRPr>
          </a:p>
          <a:p>
            <a:pPr marL="12700" marR="175260">
              <a:lnSpc>
                <a:spcPts val="1970"/>
              </a:lnSpc>
              <a:spcBef>
                <a:spcPts val="275"/>
              </a:spcBef>
            </a:pPr>
            <a:r>
              <a:rPr lang="el-GR" sz="1550" spc="5" dirty="0">
                <a:solidFill>
                  <a:srgbClr val="263063"/>
                </a:solidFill>
                <a:latin typeface="Arial"/>
                <a:cs typeface="Arial"/>
              </a:rPr>
              <a:t>Αυτό δεν ισχύει για τις περισσότερες ιατρικές συσκευές κατηγορίας Ι και για τα in vitro διαγνωστικά ιατροτεχνολογικά προϊόντα κατηγορίας Α</a:t>
            </a:r>
          </a:p>
        </p:txBody>
      </p:sp>
      <p:sp>
        <p:nvSpPr>
          <p:cNvPr id="11" name="object 11"/>
          <p:cNvSpPr txBox="1"/>
          <p:nvPr/>
        </p:nvSpPr>
        <p:spPr>
          <a:xfrm>
            <a:off x="1688973" y="3642677"/>
            <a:ext cx="7068289" cy="683585"/>
          </a:xfrm>
          <a:prstGeom prst="rect">
            <a:avLst/>
          </a:prstGeom>
        </p:spPr>
        <p:txBody>
          <a:bodyPr vert="horz" wrap="square" lIns="0" tIns="12065" rIns="0" bIns="0" rtlCol="0">
            <a:spAutoFit/>
          </a:bodyPr>
          <a:lstStyle/>
          <a:p>
            <a:pPr marL="12700" marR="5080">
              <a:lnSpc>
                <a:spcPct val="150000"/>
              </a:lnSpc>
              <a:spcBef>
                <a:spcPts val="95"/>
              </a:spcBef>
            </a:pPr>
            <a:r>
              <a:rPr lang="el-GR" sz="1550" spc="5" dirty="0">
                <a:solidFill>
                  <a:srgbClr val="263063"/>
                </a:solidFill>
                <a:latin typeface="Arial"/>
                <a:cs typeface="Arial"/>
              </a:rPr>
              <a:t>Οι κατασκευαστές μπορούν να πιστοποιήσουν τα προϊόντα τους σε οποιονδήποτε κοινοποιημένο οργανισμό εντός της ΕΕ.</a:t>
            </a:r>
            <a:endParaRPr sz="1550" dirty="0">
              <a:latin typeface="Arial"/>
              <a:cs typeface="Arial"/>
            </a:endParaRPr>
          </a:p>
        </p:txBody>
      </p:sp>
      <p:sp>
        <p:nvSpPr>
          <p:cNvPr id="12" name="object 12"/>
          <p:cNvSpPr/>
          <p:nvPr/>
        </p:nvSpPr>
        <p:spPr>
          <a:xfrm>
            <a:off x="5914288" y="5088394"/>
            <a:ext cx="15875" cy="0"/>
          </a:xfrm>
          <a:custGeom>
            <a:avLst/>
            <a:gdLst/>
            <a:ahLst/>
            <a:cxnLst/>
            <a:rect l="l" t="t" r="r" b="b"/>
            <a:pathLst>
              <a:path w="15875">
                <a:moveTo>
                  <a:pt x="15316" y="0"/>
                </a:moveTo>
                <a:lnTo>
                  <a:pt x="0" y="0"/>
                </a:lnTo>
              </a:path>
            </a:pathLst>
          </a:custGeom>
          <a:ln w="7658">
            <a:solidFill>
              <a:srgbClr val="253064"/>
            </a:solidFill>
          </a:ln>
        </p:spPr>
        <p:txBody>
          <a:bodyPr wrap="square" lIns="0" tIns="0" rIns="0" bIns="0" rtlCol="0"/>
          <a:lstStyle/>
          <a:p>
            <a:endParaRPr/>
          </a:p>
        </p:txBody>
      </p:sp>
      <p:sp>
        <p:nvSpPr>
          <p:cNvPr id="36" name="object 36"/>
          <p:cNvSpPr txBox="1"/>
          <p:nvPr/>
        </p:nvSpPr>
        <p:spPr>
          <a:xfrm>
            <a:off x="4912601" y="5509830"/>
            <a:ext cx="617220" cy="221615"/>
          </a:xfrm>
          <a:prstGeom prst="rect">
            <a:avLst/>
          </a:prstGeom>
        </p:spPr>
        <p:txBody>
          <a:bodyPr vert="horz" wrap="square" lIns="0" tIns="16510" rIns="0" bIns="0" rtlCol="0">
            <a:spAutoFit/>
          </a:bodyPr>
          <a:lstStyle/>
          <a:p>
            <a:pPr marL="12700">
              <a:lnSpc>
                <a:spcPct val="100000"/>
              </a:lnSpc>
              <a:spcBef>
                <a:spcPts val="130"/>
              </a:spcBef>
            </a:pPr>
            <a:r>
              <a:rPr sz="1250" b="1" spc="10" dirty="0">
                <a:solidFill>
                  <a:srgbClr val="FFFFFF"/>
                </a:solidFill>
                <a:latin typeface="Arial"/>
                <a:cs typeface="Arial"/>
              </a:rPr>
              <a:t>Class</a:t>
            </a:r>
            <a:r>
              <a:rPr sz="1250" b="1" spc="-95" dirty="0">
                <a:solidFill>
                  <a:srgbClr val="FFFFFF"/>
                </a:solidFill>
                <a:latin typeface="Arial"/>
                <a:cs typeface="Arial"/>
              </a:rPr>
              <a:t> </a:t>
            </a:r>
            <a:r>
              <a:rPr sz="1250" b="1" spc="20" dirty="0">
                <a:solidFill>
                  <a:srgbClr val="FFFFFF"/>
                </a:solidFill>
                <a:latin typeface="Arial"/>
                <a:cs typeface="Arial"/>
              </a:rPr>
              <a:t>A</a:t>
            </a:r>
            <a:endParaRPr sz="1250">
              <a:latin typeface="Arial"/>
              <a:cs typeface="Arial"/>
            </a:endParaRPr>
          </a:p>
        </p:txBody>
      </p:sp>
      <p:sp>
        <p:nvSpPr>
          <p:cNvPr id="39" name="object 39"/>
          <p:cNvSpPr/>
          <p:nvPr/>
        </p:nvSpPr>
        <p:spPr>
          <a:xfrm>
            <a:off x="5914288" y="5030190"/>
            <a:ext cx="15875" cy="0"/>
          </a:xfrm>
          <a:custGeom>
            <a:avLst/>
            <a:gdLst/>
            <a:ahLst/>
            <a:cxnLst/>
            <a:rect l="l" t="t" r="r" b="b"/>
            <a:pathLst>
              <a:path w="15875">
                <a:moveTo>
                  <a:pt x="15316" y="0"/>
                </a:moveTo>
                <a:lnTo>
                  <a:pt x="0" y="0"/>
                </a:lnTo>
              </a:path>
            </a:pathLst>
          </a:custGeom>
          <a:ln w="7658">
            <a:solidFill>
              <a:srgbClr val="253064"/>
            </a:solidFill>
          </a:ln>
        </p:spPr>
        <p:txBody>
          <a:bodyPr wrap="square" lIns="0" tIns="0" rIns="0" bIns="0" rtlCol="0"/>
          <a:lstStyle/>
          <a:p>
            <a:endParaRPr/>
          </a:p>
        </p:txBody>
      </p:sp>
      <p:sp>
        <p:nvSpPr>
          <p:cNvPr id="47" name="object 47"/>
          <p:cNvSpPr/>
          <p:nvPr/>
        </p:nvSpPr>
        <p:spPr>
          <a:xfrm>
            <a:off x="2948508" y="6593649"/>
            <a:ext cx="156692" cy="156705"/>
          </a:xfrm>
          <a:prstGeom prst="rect">
            <a:avLst/>
          </a:prstGeom>
          <a:blipFill>
            <a:blip r:embed="rId3" cstate="print"/>
            <a:stretch>
              <a:fillRect/>
            </a:stretch>
          </a:blipFill>
        </p:spPr>
        <p:txBody>
          <a:bodyPr wrap="square" lIns="0" tIns="0" rIns="0" bIns="0" rtlCol="0"/>
          <a:lstStyle/>
          <a:p>
            <a:endParaRPr/>
          </a:p>
        </p:txBody>
      </p:sp>
      <p:sp>
        <p:nvSpPr>
          <p:cNvPr id="62" name="object 62"/>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spc="55" dirty="0"/>
              <a:pPr marL="38100">
                <a:lnSpc>
                  <a:spcPts val="1435"/>
                </a:lnSpc>
              </a:pPr>
              <a:t>9</a:t>
            </a:fld>
            <a:endParaRPr spc="55" dirty="0"/>
          </a:p>
        </p:txBody>
      </p:sp>
      <p:sp>
        <p:nvSpPr>
          <p:cNvPr id="63" name="object 63"/>
          <p:cNvSpPr txBox="1"/>
          <p:nvPr/>
        </p:nvSpPr>
        <p:spPr>
          <a:xfrm>
            <a:off x="676193" y="6885139"/>
            <a:ext cx="724535" cy="17526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Introduction</a:t>
            </a:r>
            <a:endParaRPr sz="1050">
              <a:latin typeface="Arial"/>
              <a:cs typeface="Arial"/>
            </a:endParaRPr>
          </a:p>
        </p:txBody>
      </p:sp>
      <p:sp>
        <p:nvSpPr>
          <p:cNvPr id="64" name="object 64"/>
          <p:cNvSpPr txBox="1"/>
          <p:nvPr/>
        </p:nvSpPr>
        <p:spPr>
          <a:xfrm>
            <a:off x="1662795" y="6885139"/>
            <a:ext cx="649605" cy="175260"/>
          </a:xfrm>
          <a:prstGeom prst="rect">
            <a:avLst/>
          </a:prstGeom>
        </p:spPr>
        <p:txBody>
          <a:bodyPr vert="horz" wrap="square" lIns="0" tIns="0" rIns="0" bIns="0" rtlCol="0">
            <a:spAutoFit/>
          </a:bodyPr>
          <a:lstStyle/>
          <a:p>
            <a:pPr marL="12700">
              <a:lnSpc>
                <a:spcPct val="100000"/>
              </a:lnSpc>
            </a:pPr>
            <a:r>
              <a:rPr sz="1050" spc="-5" dirty="0">
                <a:solidFill>
                  <a:srgbClr val="FFFFFF"/>
                </a:solidFill>
                <a:latin typeface="Arial"/>
                <a:cs typeface="Arial"/>
              </a:rPr>
              <a:t>Definitions</a:t>
            </a:r>
            <a:endParaRPr sz="1050">
              <a:latin typeface="Arial"/>
              <a:cs typeface="Arial"/>
            </a:endParaRPr>
          </a:p>
        </p:txBody>
      </p:sp>
      <p:sp>
        <p:nvSpPr>
          <p:cNvPr id="65" name="object 6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Classification</a:t>
            </a:r>
          </a:p>
        </p:txBody>
      </p:sp>
      <p:sp>
        <p:nvSpPr>
          <p:cNvPr id="66" name="object 66"/>
          <p:cNvSpPr txBox="1">
            <a:spLocks noGrp="1"/>
          </p:cNvSpPr>
          <p:nvPr>
            <p:ph type="dt" sz="half" idx="6"/>
          </p:nvPr>
        </p:nvSpPr>
        <p:spPr>
          <a:prstGeom prst="rect">
            <a:avLst/>
          </a:prstGeom>
        </p:spPr>
        <p:txBody>
          <a:bodyPr vert="horz" wrap="square" lIns="0" tIns="0" rIns="0" bIns="0" rtlCol="0">
            <a:spAutoFit/>
          </a:bodyPr>
          <a:lstStyle/>
          <a:p>
            <a:pPr marL="45720">
              <a:lnSpc>
                <a:spcPct val="100000"/>
              </a:lnSpc>
            </a:pPr>
            <a:r>
              <a:rPr spc="-5" dirty="0"/>
              <a:t>Conformity</a:t>
            </a:r>
          </a:p>
          <a:p>
            <a:pPr marL="12700">
              <a:lnSpc>
                <a:spcPct val="100000"/>
              </a:lnSpc>
              <a:spcBef>
                <a:spcPts val="5"/>
              </a:spcBef>
            </a:pPr>
            <a:r>
              <a:rPr spc="-5" dirty="0"/>
              <a:t>assessment</a:t>
            </a:r>
          </a:p>
        </p:txBody>
      </p:sp>
      <p:sp>
        <p:nvSpPr>
          <p:cNvPr id="67" name="object 67"/>
          <p:cNvSpPr txBox="1"/>
          <p:nvPr/>
        </p:nvSpPr>
        <p:spPr>
          <a:xfrm>
            <a:off x="4605462" y="6885139"/>
            <a:ext cx="820419" cy="495934"/>
          </a:xfrm>
          <a:prstGeom prst="rect">
            <a:avLst/>
          </a:prstGeom>
        </p:spPr>
        <p:txBody>
          <a:bodyPr vert="horz" wrap="square" lIns="0" tIns="0" rIns="0" bIns="0" rtlCol="0">
            <a:spAutoFit/>
          </a:bodyPr>
          <a:lstStyle/>
          <a:p>
            <a:pPr marL="12700" marR="5080" algn="ctr">
              <a:lnSpc>
                <a:spcPct val="100000"/>
              </a:lnSpc>
            </a:pPr>
            <a:r>
              <a:rPr sz="1050" dirty="0">
                <a:solidFill>
                  <a:srgbClr val="FFFFFF"/>
                </a:solidFill>
                <a:latin typeface="Arial"/>
                <a:cs typeface="Arial"/>
              </a:rPr>
              <a:t>Placing a  </a:t>
            </a:r>
            <a:r>
              <a:rPr sz="1050" spc="-5" dirty="0">
                <a:solidFill>
                  <a:srgbClr val="FFFFFF"/>
                </a:solidFill>
                <a:latin typeface="Arial"/>
                <a:cs typeface="Arial"/>
              </a:rPr>
              <a:t>device on</a:t>
            </a:r>
            <a:r>
              <a:rPr sz="1050" spc="-70" dirty="0">
                <a:solidFill>
                  <a:srgbClr val="FFFFFF"/>
                </a:solidFill>
                <a:latin typeface="Arial"/>
                <a:cs typeface="Arial"/>
              </a:rPr>
              <a:t> </a:t>
            </a:r>
            <a:r>
              <a:rPr sz="1050" dirty="0">
                <a:solidFill>
                  <a:srgbClr val="FFFFFF"/>
                </a:solidFill>
                <a:latin typeface="Arial"/>
                <a:cs typeface="Arial"/>
              </a:rPr>
              <a:t>the  market</a:t>
            </a:r>
            <a:endParaRPr sz="1050">
              <a:latin typeface="Arial"/>
              <a:cs typeface="Arial"/>
            </a:endParaRPr>
          </a:p>
        </p:txBody>
      </p:sp>
      <p:sp>
        <p:nvSpPr>
          <p:cNvPr id="69" name="object 69"/>
          <p:cNvSpPr txBox="1"/>
          <p:nvPr/>
        </p:nvSpPr>
        <p:spPr>
          <a:xfrm>
            <a:off x="5499100" y="6905625"/>
            <a:ext cx="791210" cy="335280"/>
          </a:xfrm>
          <a:prstGeom prst="rect">
            <a:avLst/>
          </a:prstGeom>
        </p:spPr>
        <p:txBody>
          <a:bodyPr vert="horz" wrap="square" lIns="0" tIns="0" rIns="0" bIns="0" rtlCol="0">
            <a:spAutoFit/>
          </a:bodyPr>
          <a:lstStyle/>
          <a:p>
            <a:pPr marL="12700">
              <a:lnSpc>
                <a:spcPct val="100000"/>
              </a:lnSpc>
            </a:pPr>
            <a:r>
              <a:rPr sz="1050" dirty="0">
                <a:solidFill>
                  <a:srgbClr val="FFFFFF"/>
                </a:solidFill>
                <a:latin typeface="Arial"/>
                <a:cs typeface="Arial"/>
              </a:rPr>
              <a:t>Supply</a:t>
            </a:r>
            <a:r>
              <a:rPr sz="1050" spc="-65" dirty="0">
                <a:solidFill>
                  <a:srgbClr val="FFFFFF"/>
                </a:solidFill>
                <a:latin typeface="Arial"/>
                <a:cs typeface="Arial"/>
              </a:rPr>
              <a:t> </a:t>
            </a:r>
            <a:r>
              <a:rPr sz="1050" dirty="0">
                <a:solidFill>
                  <a:srgbClr val="FFFFFF"/>
                </a:solidFill>
                <a:latin typeface="Arial"/>
                <a:cs typeface="Arial"/>
              </a:rPr>
              <a:t>chain</a:t>
            </a:r>
            <a:endParaRPr sz="1050" dirty="0">
              <a:latin typeface="Arial"/>
              <a:cs typeface="Arial"/>
            </a:endParaRPr>
          </a:p>
          <a:p>
            <a:pPr marL="75565">
              <a:lnSpc>
                <a:spcPct val="100000"/>
              </a:lnSpc>
              <a:spcBef>
                <a:spcPts val="5"/>
              </a:spcBef>
            </a:pPr>
            <a:r>
              <a:rPr sz="1050" spc="-5" dirty="0">
                <a:solidFill>
                  <a:srgbClr val="FFFFFF"/>
                </a:solidFill>
                <a:latin typeface="Arial"/>
                <a:cs typeface="Arial"/>
              </a:rPr>
              <a:t>obligations</a:t>
            </a:r>
            <a:endParaRPr sz="1050" dirty="0">
              <a:latin typeface="Arial"/>
              <a:cs typeface="Arial"/>
            </a:endParaRPr>
          </a:p>
        </p:txBody>
      </p:sp>
      <p:sp>
        <p:nvSpPr>
          <p:cNvPr id="56" name="object 45"/>
          <p:cNvSpPr txBox="1"/>
          <p:nvPr/>
        </p:nvSpPr>
        <p:spPr>
          <a:xfrm>
            <a:off x="1651000" y="4627889"/>
            <a:ext cx="6972300" cy="1352678"/>
          </a:xfrm>
          <a:prstGeom prst="rect">
            <a:avLst/>
          </a:prstGeom>
        </p:spPr>
        <p:txBody>
          <a:bodyPr vert="horz" wrap="square" lIns="0" tIns="12065" rIns="0" bIns="0" rtlCol="0">
            <a:spAutoFit/>
          </a:bodyPr>
          <a:lstStyle/>
          <a:p>
            <a:pPr marL="12700" marR="175260">
              <a:lnSpc>
                <a:spcPts val="1970"/>
              </a:lnSpc>
              <a:spcBef>
                <a:spcPts val="275"/>
              </a:spcBef>
            </a:pPr>
            <a:r>
              <a:rPr lang="el-GR" sz="1550" b="1" spc="5" dirty="0">
                <a:solidFill>
                  <a:srgbClr val="263063"/>
                </a:solidFill>
                <a:latin typeface="Arial"/>
                <a:cs typeface="Arial"/>
              </a:rPr>
              <a:t>Ποιοί ορίζονται ως κοινοποιημένοι οργανισμοί?</a:t>
            </a:r>
          </a:p>
          <a:p>
            <a:pPr marL="12700" marR="175260">
              <a:lnSpc>
                <a:spcPts val="1970"/>
              </a:lnSpc>
              <a:spcBef>
                <a:spcPts val="275"/>
              </a:spcBef>
            </a:pPr>
            <a:r>
              <a:rPr lang="el-GR" sz="1550" spc="5" dirty="0">
                <a:solidFill>
                  <a:srgbClr val="263063"/>
                </a:solidFill>
                <a:latin typeface="Arial"/>
                <a:cs typeface="Arial"/>
              </a:rPr>
              <a:t>Ανεξάρτητοι οργανισμοί πιστοποίησης που ορίζονται από την αρμόδια εθνική αρχή. </a:t>
            </a:r>
          </a:p>
          <a:p>
            <a:pPr marL="12700" marR="175260">
              <a:lnSpc>
                <a:spcPts val="1970"/>
              </a:lnSpc>
              <a:spcBef>
                <a:spcPts val="275"/>
              </a:spcBef>
            </a:pPr>
            <a:r>
              <a:rPr lang="el-GR" sz="1550" spc="5" dirty="0">
                <a:solidFill>
                  <a:srgbClr val="263063"/>
                </a:solidFill>
                <a:latin typeface="Arial"/>
                <a:cs typeface="Arial"/>
              </a:rPr>
              <a:t>Εκτελούν δραστηριότητες αξιολόγησης ως προς τη συμμόρφωση, συμπεριλαμβανομένης της πιστοποίησης και του ελέγχου.</a:t>
            </a:r>
          </a:p>
        </p:txBody>
      </p:sp>
      <p:sp>
        <p:nvSpPr>
          <p:cNvPr id="22" name="object 32"/>
          <p:cNvSpPr txBox="1"/>
          <p:nvPr/>
        </p:nvSpPr>
        <p:spPr>
          <a:xfrm>
            <a:off x="6489700" y="6905626"/>
            <a:ext cx="99060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MDD vs. MDR</a:t>
            </a:r>
            <a:endParaRPr sz="1050" dirty="0">
              <a:latin typeface="Arial"/>
              <a:cs typeface="Arial"/>
            </a:endParaRPr>
          </a:p>
        </p:txBody>
      </p:sp>
      <p:sp>
        <p:nvSpPr>
          <p:cNvPr id="6" name="TextBox 5">
            <a:extLst>
              <a:ext uri="{FF2B5EF4-FFF2-40B4-BE49-F238E27FC236}">
                <a16:creationId xmlns:a16="http://schemas.microsoft.com/office/drawing/2014/main" id="{83585815-24F9-99FA-171F-F2FED5E88527}"/>
              </a:ext>
            </a:extLst>
          </p:cNvPr>
          <p:cNvSpPr txBox="1"/>
          <p:nvPr/>
        </p:nvSpPr>
        <p:spPr>
          <a:xfrm>
            <a:off x="8757262" y="6527899"/>
            <a:ext cx="1839142" cy="261610"/>
          </a:xfrm>
          <a:prstGeom prst="rect">
            <a:avLst/>
          </a:prstGeom>
          <a:noFill/>
        </p:spPr>
        <p:txBody>
          <a:bodyPr wrap="square" rtlCol="0">
            <a:spAutoFit/>
          </a:bodyPr>
          <a:lstStyle/>
          <a:p>
            <a:r>
              <a:rPr lang="en-US" sz="1100" dirty="0">
                <a:solidFill>
                  <a:srgbClr val="263063"/>
                </a:solidFill>
                <a:latin typeface="Arial"/>
                <a:ea typeface="+mj-ea"/>
                <a:cs typeface="Arial"/>
              </a:rPr>
              <a:t>MDR_20240424_v.01</a:t>
            </a:r>
            <a:endParaRPr lang="el-GR" sz="1100" dirty="0">
              <a:solidFill>
                <a:srgbClr val="263063"/>
              </a:solidFill>
              <a:latin typeface="Arial"/>
              <a:ea typeface="+mj-ea"/>
              <a:cs typeface="Arial"/>
            </a:endParaRPr>
          </a:p>
        </p:txBody>
      </p:sp>
      <p:sp>
        <p:nvSpPr>
          <p:cNvPr id="10" name="object 32">
            <a:extLst>
              <a:ext uri="{FF2B5EF4-FFF2-40B4-BE49-F238E27FC236}">
                <a16:creationId xmlns:a16="http://schemas.microsoft.com/office/drawing/2014/main" id="{A2DBBDB8-E4E5-946B-3136-0E050CC1C851}"/>
              </a:ext>
            </a:extLst>
          </p:cNvPr>
          <p:cNvSpPr txBox="1"/>
          <p:nvPr/>
        </p:nvSpPr>
        <p:spPr>
          <a:xfrm>
            <a:off x="7514021" y="6869125"/>
            <a:ext cx="791210" cy="161583"/>
          </a:xfrm>
          <a:prstGeom prst="rect">
            <a:avLst/>
          </a:prstGeom>
        </p:spPr>
        <p:txBody>
          <a:bodyPr vert="horz" wrap="square" lIns="0" tIns="0" rIns="0" bIns="0" rtlCol="0">
            <a:spAutoFit/>
          </a:bodyPr>
          <a:lstStyle/>
          <a:p>
            <a:pPr marL="12700">
              <a:lnSpc>
                <a:spcPct val="100000"/>
              </a:lnSpc>
            </a:pPr>
            <a:r>
              <a:rPr lang="en-US" sz="1050" dirty="0">
                <a:solidFill>
                  <a:srgbClr val="FFFFFF"/>
                </a:solidFill>
                <a:latin typeface="Arial"/>
                <a:cs typeface="Arial"/>
              </a:rPr>
              <a:t>Transition</a:t>
            </a:r>
            <a:endParaRPr sz="1050" dirty="0">
              <a:latin typeface="Arial"/>
              <a:cs typeface="Arial"/>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20464381926F40BD43707DEE58A042" ma:contentTypeVersion="12" ma:contentTypeDescription="Create a new document." ma:contentTypeScope="" ma:versionID="78f6dd76afd2d5115eb57cc5f7c988e0">
  <xsd:schema xmlns:xsd="http://www.w3.org/2001/XMLSchema" xmlns:xs="http://www.w3.org/2001/XMLSchema" xmlns:p="http://schemas.microsoft.com/office/2006/metadata/properties" xmlns:ns2="0c20e976-6e83-452e-b007-467b8ca02f66" targetNamespace="http://schemas.microsoft.com/office/2006/metadata/properties" ma:root="true" ma:fieldsID="2a8ae71437f6fa8f1f31b2df9b1b37c5" ns2:_="">
    <xsd:import namespace="0c20e976-6e83-452e-b007-467b8ca02f66"/>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20e976-6e83-452e-b007-467b8ca02f6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c20e976-6e83-452e-b007-467b8ca02f66">ZVPY36H7WP44-1913391821-10434</_dlc_DocId>
    <_dlc_DocIdUrl xmlns="0c20e976-6e83-452e-b007-467b8ca02f66">
      <Url>http://athina/sites/documents/_layouts/15/DocIdRedir.aspx?ID=ZVPY36H7WP44-1913391821-10434</Url>
      <Description>ZVPY36H7WP44-1913391821-10434</Description>
    </_dlc_DocIdUrl>
  </documentManagement>
</p:properties>
</file>

<file path=customXml/itemProps1.xml><?xml version="1.0" encoding="utf-8"?>
<ds:datastoreItem xmlns:ds="http://schemas.openxmlformats.org/officeDocument/2006/customXml" ds:itemID="{AAA4D9F0-AD4C-4AF2-9A79-36829B6E98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20e976-6e83-452e-b007-467b8ca02f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EF2399-2858-431E-A7DD-E3FB0F6EE084}">
  <ds:schemaRefs>
    <ds:schemaRef ds:uri="http://schemas.microsoft.com/sharepoint/events"/>
  </ds:schemaRefs>
</ds:datastoreItem>
</file>

<file path=customXml/itemProps3.xml><?xml version="1.0" encoding="utf-8"?>
<ds:datastoreItem xmlns:ds="http://schemas.openxmlformats.org/officeDocument/2006/customXml" ds:itemID="{AFA2DCEF-FD65-4494-899B-68BD3CECB207}">
  <ds:schemaRefs>
    <ds:schemaRef ds:uri="http://schemas.microsoft.com/sharepoint/v3/contenttype/forms"/>
  </ds:schemaRefs>
</ds:datastoreItem>
</file>

<file path=customXml/itemProps4.xml><?xml version="1.0" encoding="utf-8"?>
<ds:datastoreItem xmlns:ds="http://schemas.openxmlformats.org/officeDocument/2006/customXml" ds:itemID="{78EC9F77-CFC7-4525-8E4D-AE220647BD72}">
  <ds:schemaRefs>
    <ds:schemaRef ds:uri="http://schemas.microsoft.com/office/2006/metadata/properties"/>
    <ds:schemaRef ds:uri="http://schemas.microsoft.com/office/infopath/2007/PartnerControls"/>
    <ds:schemaRef ds:uri="0c20e976-6e83-452e-b007-467b8ca02f66"/>
  </ds:schemaRefs>
</ds:datastoreItem>
</file>

<file path=docProps/app.xml><?xml version="1.0" encoding="utf-8"?>
<Properties xmlns="http://schemas.openxmlformats.org/officeDocument/2006/extended-properties" xmlns:vt="http://schemas.openxmlformats.org/officeDocument/2006/docPropsVTypes">
  <Template/>
  <TotalTime>590</TotalTime>
  <Words>3035</Words>
  <Application>Microsoft Office PowerPoint</Application>
  <PresentationFormat>Custom</PresentationFormat>
  <Paragraphs>676</Paragraphs>
  <Slides>28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-apple-system</vt:lpstr>
      <vt:lpstr>Arial</vt:lpstr>
      <vt:lpstr>Arial Black</vt:lpstr>
      <vt:lpstr>Calibri</vt:lpstr>
      <vt:lpstr>inherit</vt:lpstr>
      <vt:lpstr>Noto Sans</vt:lpstr>
      <vt:lpstr>Roboto</vt:lpstr>
      <vt:lpstr>Tahoma</vt:lpstr>
      <vt:lpstr>Office Theme</vt:lpstr>
      <vt:lpstr>Κανονισμοί για τα ιατροτεχνολογικά προϊόντα (MDR) και τα in vitro διαγνωστικά ιατροτεχνολογικά προϊόντα (IVDR)</vt:lpstr>
      <vt:lpstr>Η αγορά των ιατροτεχνολογικών προϊόντων…</vt:lpstr>
      <vt:lpstr>Η αύξηση κόστους και επικινδυνότητας, οδήγησε σε νέες απαιτήσεις…</vt:lpstr>
      <vt:lpstr>2017 2018 2019 2020 2021 2022</vt:lpstr>
      <vt:lpstr>PowerPoint Presentation</vt:lpstr>
      <vt:lpstr>PowerPoint Presentation</vt:lpstr>
      <vt:lpstr>PowerPoint Presentation</vt:lpstr>
      <vt:lpstr>PowerPoint Presentation</vt:lpstr>
      <vt:lpstr>PowerPoint Presentation</vt:lpstr>
      <vt:lpstr>Αξιολόγηση της συμμόρφωσης</vt:lpstr>
      <vt:lpstr>Unique Device Identifier-UDI</vt:lpstr>
      <vt:lpstr>Ποιες απαιτήσεις πρέπει να πληρούνται για την αξιολόγηση ως προς τη συμμόρφωση;</vt:lpstr>
      <vt:lpstr>PowerPoint Presentation</vt:lpstr>
      <vt:lpstr>PowerPoint Presentation</vt:lpstr>
      <vt:lpstr>Κατασκευαστής</vt:lpstr>
      <vt:lpstr>Εξουσιοδοτημένος αντιπρόσωπος</vt:lpstr>
      <vt:lpstr>Εισαγωγέας</vt:lpstr>
      <vt:lpstr>Διανομέας</vt:lpstr>
      <vt:lpstr>ΜDD vs. MDR</vt:lpstr>
      <vt:lpstr>ΜDD vs. MDR</vt:lpstr>
      <vt:lpstr>ΜDD vs. MDR</vt:lpstr>
      <vt:lpstr>ΜDD vs. MDR</vt:lpstr>
      <vt:lpstr>ΜDD vs. MDR</vt:lpstr>
      <vt:lpstr>Transition</vt:lpstr>
      <vt:lpstr>Transition</vt:lpstr>
      <vt:lpstr>EUDAMED</vt:lpstr>
      <vt:lpstr>EUDAMED</vt:lpstr>
      <vt:lpstr>PMS and vigilance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introductory guide to the medical device regulation (MDR) and the in vitro diagnostic medical device regulation (IVDR)</dc:title>
  <cp:lastModifiedBy>Maria Tzoka</cp:lastModifiedBy>
  <cp:revision>126</cp:revision>
  <dcterms:created xsi:type="dcterms:W3CDTF">2020-03-08T12:37:51Z</dcterms:created>
  <dcterms:modified xsi:type="dcterms:W3CDTF">2024-04-23T12:00:58Z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2017-08-21T00:00:00Z</vt:filetime>
  </property>
  <property fmtid="{D5CDD505-2E9C-101B-9397-08002B2CF9AE}" pid="3" name="Creator">
    <vt:lpwstr>Adobe InDesign CC 2017 (Windows)</vt:lpwstr>
  </property>
  <property fmtid="{D5CDD505-2E9C-101B-9397-08002B2CF9AE}" pid="4" name="LastSaved">
    <vt:filetime>2020-03-08T00:00:00Z</vt:filetime>
  </property>
  <property fmtid="{D5CDD505-2E9C-101B-9397-08002B2CF9AE}" pid="5" name="ContentTypeId">
    <vt:lpwstr>0x0101003220464381926F40BD43707DEE58A042</vt:lpwstr>
  </property>
  <property fmtid="{D5CDD505-2E9C-101B-9397-08002B2CF9AE}" pid="6" name="_dlc_DocIdItemGuid">
    <vt:lpwstr>e59bd6ff-864d-4eea-9397-d3f3628989fb</vt:lpwstr>
  </property>
</Properties>
</file>