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12192000" cy="6858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5"/>
    <p:restoredTop sz="94704"/>
  </p:normalViewPr>
  <p:slideViewPr>
    <p:cSldViewPr>
      <p:cViewPr varScale="1">
        <p:scale>
          <a:sx n="120" d="100"/>
          <a:sy n="120" d="100"/>
        </p:scale>
        <p:origin x="9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21761" y="403606"/>
            <a:ext cx="634847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1826" y="1140713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8778" y="6387846"/>
            <a:ext cx="11875770" cy="0"/>
          </a:xfrm>
          <a:custGeom>
            <a:avLst/>
            <a:gdLst/>
            <a:ahLst/>
            <a:cxnLst/>
            <a:rect l="l" t="t" r="r" b="b"/>
            <a:pathLst>
              <a:path w="11875770">
                <a:moveTo>
                  <a:pt x="0" y="0"/>
                </a:moveTo>
                <a:lnTo>
                  <a:pt x="11875262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256" y="6440424"/>
            <a:ext cx="829650" cy="3947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8675" y="403606"/>
            <a:ext cx="6454648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0471" y="1698751"/>
            <a:ext cx="8211057" cy="282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629904" y="6546215"/>
            <a:ext cx="3202940" cy="25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8745" y="1888693"/>
            <a:ext cx="8047355" cy="192424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algn="ctr">
              <a:lnSpc>
                <a:spcPts val="4750"/>
              </a:lnSpc>
              <a:spcBef>
                <a:spcPts val="705"/>
              </a:spcBef>
            </a:pPr>
            <a:r>
              <a:rPr sz="4400" b="1" spc="-40" dirty="0">
                <a:solidFill>
                  <a:srgbClr val="2E5496"/>
                </a:solidFill>
                <a:latin typeface="Calibri"/>
                <a:cs typeface="Calibri"/>
              </a:rPr>
              <a:t>Βιοϋλικά </a:t>
            </a:r>
            <a:r>
              <a:rPr sz="4400" b="1" dirty="0">
                <a:solidFill>
                  <a:srgbClr val="2E5496"/>
                </a:solidFill>
                <a:latin typeface="Calibri"/>
                <a:cs typeface="Calibri"/>
              </a:rPr>
              <a:t>&amp; </a:t>
            </a:r>
            <a:r>
              <a:rPr sz="4400" b="1" spc="-5" dirty="0">
                <a:solidFill>
                  <a:srgbClr val="2E5496"/>
                </a:solidFill>
                <a:latin typeface="Calibri"/>
                <a:cs typeface="Calibri"/>
              </a:rPr>
              <a:t>Βιοϊατρική </a:t>
            </a:r>
            <a:r>
              <a:rPr sz="4400" b="1" spc="-10" dirty="0">
                <a:solidFill>
                  <a:srgbClr val="2E5496"/>
                </a:solidFill>
                <a:latin typeface="Calibri"/>
                <a:cs typeface="Calibri"/>
              </a:rPr>
              <a:t>Τεχνολογία </a:t>
            </a:r>
            <a:r>
              <a:rPr sz="4400" b="1" spc="-9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2E5496"/>
                </a:solidFill>
                <a:latin typeface="Calibri"/>
                <a:cs typeface="Calibri"/>
              </a:rPr>
              <a:t>Φροντιστηριακό</a:t>
            </a:r>
            <a:r>
              <a:rPr sz="4400" b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2E5496"/>
                </a:solidFill>
                <a:latin typeface="Calibri"/>
                <a:cs typeface="Calibri"/>
              </a:rPr>
              <a:t>Μάθημα</a:t>
            </a:r>
            <a:endParaRPr sz="4400" dirty="0">
              <a:latin typeface="Calibri"/>
              <a:cs typeface="Calibri"/>
            </a:endParaRPr>
          </a:p>
          <a:p>
            <a:pPr marL="2540" algn="ctr">
              <a:lnSpc>
                <a:spcPts val="4685"/>
              </a:lnSpc>
            </a:pPr>
            <a:r>
              <a:rPr sz="4400" b="1" spc="-5" dirty="0">
                <a:solidFill>
                  <a:srgbClr val="2E5496"/>
                </a:solidFill>
                <a:latin typeface="Calibri"/>
                <a:cs typeface="Calibri"/>
              </a:rPr>
              <a:t>202</a:t>
            </a:r>
            <a:r>
              <a:rPr lang="el-GR" sz="4400" b="1" spc="-5" dirty="0">
                <a:solidFill>
                  <a:srgbClr val="2E5496"/>
                </a:solidFill>
              </a:rPr>
              <a:t>4</a:t>
            </a:r>
            <a:r>
              <a:rPr sz="4400" b="1" spc="-5" dirty="0">
                <a:solidFill>
                  <a:srgbClr val="2E5496"/>
                </a:solidFill>
                <a:latin typeface="Calibri"/>
                <a:cs typeface="Calibri"/>
              </a:rPr>
              <a:t>-202</a:t>
            </a:r>
            <a:r>
              <a:rPr lang="el-GR" sz="4400" b="1" spc="-5" dirty="0">
                <a:solidFill>
                  <a:srgbClr val="2E5496"/>
                </a:solidFill>
              </a:rPr>
              <a:t>5</a:t>
            </a:r>
            <a:endParaRPr sz="4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8778" y="6378321"/>
            <a:ext cx="11875770" cy="457200"/>
            <a:chOff x="128778" y="6378321"/>
            <a:chExt cx="11875770" cy="457200"/>
          </a:xfrm>
        </p:grpSpPr>
        <p:sp>
          <p:nvSpPr>
            <p:cNvPr id="4" name="object 4"/>
            <p:cNvSpPr/>
            <p:nvPr/>
          </p:nvSpPr>
          <p:spPr>
            <a:xfrm>
              <a:off x="128778" y="6387846"/>
              <a:ext cx="11875770" cy="0"/>
            </a:xfrm>
            <a:custGeom>
              <a:avLst/>
              <a:gdLst/>
              <a:ahLst/>
              <a:cxnLst/>
              <a:rect l="l" t="t" r="r" b="b"/>
              <a:pathLst>
                <a:path w="11875770">
                  <a:moveTo>
                    <a:pt x="0" y="0"/>
                  </a:moveTo>
                  <a:lnTo>
                    <a:pt x="11875262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" y="6440424"/>
              <a:ext cx="829650" cy="39471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0256" y="123444"/>
            <a:ext cx="1374648" cy="139293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847" y="403606"/>
            <a:ext cx="5067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2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dirty="0"/>
              <a:t>–Tοποθέτηση</a:t>
            </a:r>
            <a:r>
              <a:rPr sz="3200" spc="-15" dirty="0"/>
              <a:t> </a:t>
            </a:r>
            <a:r>
              <a:rPr sz="3200" spc="-25" dirty="0"/>
              <a:t>stent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368" y="1330452"/>
            <a:ext cx="5430851" cy="46314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49746" y="1851406"/>
            <a:ext cx="5248275" cy="2099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7314">
              <a:lnSpc>
                <a:spcPct val="100000"/>
              </a:lnSpc>
              <a:spcBef>
                <a:spcPts val="105"/>
              </a:spcBef>
            </a:pPr>
            <a:r>
              <a:rPr sz="1700" spc="-35" dirty="0">
                <a:latin typeface="Microsoft Sans Serif"/>
                <a:cs typeface="Microsoft Sans Serif"/>
              </a:rPr>
              <a:t>Προκαλείται </a:t>
            </a:r>
            <a:r>
              <a:rPr sz="1700" spc="75" dirty="0">
                <a:latin typeface="Microsoft Sans Serif"/>
                <a:cs typeface="Microsoft Sans Serif"/>
              </a:rPr>
              <a:t>από </a:t>
            </a:r>
            <a:r>
              <a:rPr sz="1700" spc="-15" dirty="0">
                <a:latin typeface="Microsoft Sans Serif"/>
                <a:cs typeface="Microsoft Sans Serif"/>
              </a:rPr>
              <a:t>αθηροθρομβωτικές </a:t>
            </a:r>
            <a:r>
              <a:rPr sz="1700" spc="-35" dirty="0">
                <a:latin typeface="Microsoft Sans Serif"/>
                <a:cs typeface="Microsoft Sans Serif"/>
              </a:rPr>
              <a:t>διεργασίες </a:t>
            </a:r>
            <a:r>
              <a:rPr sz="1700" spc="-75" dirty="0">
                <a:latin typeface="Microsoft Sans Serif"/>
                <a:cs typeface="Microsoft Sans Serif"/>
              </a:rPr>
              <a:t>εντός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75" dirty="0">
                <a:latin typeface="Microsoft Sans Serif"/>
                <a:cs typeface="Microsoft Sans Serif"/>
              </a:rPr>
              <a:t>του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αυλού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75" dirty="0">
                <a:latin typeface="Microsoft Sans Serif"/>
                <a:cs typeface="Microsoft Sans Serif"/>
              </a:rPr>
              <a:t>του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spc="-85" dirty="0">
                <a:latin typeface="Microsoft Sans Serif"/>
                <a:cs typeface="Microsoft Sans Serif"/>
              </a:rPr>
              <a:t>στεντ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με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spc="-65" dirty="0">
                <a:latin typeface="Microsoft Sans Serif"/>
                <a:cs typeface="Microsoft Sans Serif"/>
              </a:rPr>
              <a:t>την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επακόλουθη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40" dirty="0">
                <a:latin typeface="Microsoft Sans Serif"/>
                <a:cs typeface="Microsoft Sans Serif"/>
              </a:rPr>
              <a:t>οξεία </a:t>
            </a:r>
            <a:r>
              <a:rPr sz="1700" spc="-35" dirty="0">
                <a:latin typeface="Microsoft Sans Serif"/>
                <a:cs typeface="Microsoft Sans Serif"/>
              </a:rPr>
              <a:t> </a:t>
            </a:r>
            <a:r>
              <a:rPr sz="1700" spc="15" dirty="0">
                <a:latin typeface="Microsoft Sans Serif"/>
                <a:cs typeface="Microsoft Sans Serif"/>
              </a:rPr>
              <a:t>απόφραξη </a:t>
            </a:r>
            <a:r>
              <a:rPr sz="1700" spc="-75" dirty="0">
                <a:latin typeface="Microsoft Sans Serif"/>
                <a:cs typeface="Microsoft Sans Serif"/>
              </a:rPr>
              <a:t>του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40" dirty="0">
                <a:latin typeface="Microsoft Sans Serif"/>
                <a:cs typeface="Microsoft Sans Serif"/>
              </a:rPr>
              <a:t>αγγείου.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Ο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θρόμβος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είναι</a:t>
            </a:r>
            <a:r>
              <a:rPr sz="1700" spc="80" dirty="0">
                <a:latin typeface="Microsoft Sans Serif"/>
                <a:cs typeface="Microsoft Sans Serif"/>
              </a:rPr>
              <a:t> </a:t>
            </a:r>
            <a:r>
              <a:rPr sz="1700" spc="-65" dirty="0">
                <a:latin typeface="Microsoft Sans Serif"/>
                <a:cs typeface="Microsoft Sans Serif"/>
              </a:rPr>
              <a:t>ετερογενής </a:t>
            </a:r>
            <a:r>
              <a:rPr sz="1700" spc="-60" dirty="0">
                <a:latin typeface="Microsoft Sans Serif"/>
                <a:cs typeface="Microsoft Sans Serif"/>
              </a:rPr>
              <a:t> </a:t>
            </a:r>
            <a:r>
              <a:rPr sz="1700" spc="-45" dirty="0">
                <a:latin typeface="Microsoft Sans Serif"/>
                <a:cs typeface="Microsoft Sans Serif"/>
              </a:rPr>
              <a:t>ιστός,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ο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5" dirty="0">
                <a:latin typeface="Microsoft Sans Serif"/>
                <a:cs typeface="Microsoft Sans Serif"/>
              </a:rPr>
              <a:t>οποίος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περιλαμβάνει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spc="-105" dirty="0">
                <a:latin typeface="Microsoft Sans Serif"/>
                <a:cs typeface="Microsoft Sans Serif"/>
              </a:rPr>
              <a:t>τα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αιμοπετάλια,</a:t>
            </a:r>
            <a:endParaRPr sz="17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700" spc="5" dirty="0">
                <a:latin typeface="Microsoft Sans Serif"/>
                <a:cs typeface="Microsoft Sans Serif"/>
              </a:rPr>
              <a:t>συσσωματώματα </a:t>
            </a:r>
            <a:r>
              <a:rPr sz="1700" dirty="0">
                <a:latin typeface="Microsoft Sans Serif"/>
                <a:cs typeface="Microsoft Sans Serif"/>
              </a:rPr>
              <a:t>αιμοπεταλίων, </a:t>
            </a:r>
            <a:r>
              <a:rPr sz="1700" spc="-105" dirty="0">
                <a:latin typeface="Microsoft Sans Serif"/>
                <a:cs typeface="Microsoft Sans Serif"/>
              </a:rPr>
              <a:t>τα</a:t>
            </a:r>
            <a:r>
              <a:rPr sz="1700" spc="-10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φλεγμονώδη 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60" dirty="0">
                <a:latin typeface="Microsoft Sans Serif"/>
                <a:cs typeface="Microsoft Sans Serif"/>
              </a:rPr>
              <a:t>κύτταρα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10" dirty="0">
                <a:latin typeface="Microsoft Sans Serif"/>
                <a:cs typeface="Microsoft Sans Serif"/>
              </a:rPr>
              <a:t>(ηωσινόφιλα,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spc="-35" dirty="0">
                <a:latin typeface="Microsoft Sans Serif"/>
                <a:cs typeface="Microsoft Sans Serif"/>
              </a:rPr>
              <a:t>ουδετερόφιλα,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μακροφάγα), 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παγιδευμένα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ερυθρά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αιμοσφαίρια </a:t>
            </a:r>
            <a:r>
              <a:rPr sz="1700" dirty="0">
                <a:latin typeface="Microsoft Sans Serif"/>
                <a:cs typeface="Microsoft Sans Serif"/>
              </a:rPr>
              <a:t>(RBC)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και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νεκρωτικά </a:t>
            </a:r>
            <a:r>
              <a:rPr sz="1700" spc="-434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μέρη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spc="-95" dirty="0">
                <a:latin typeface="Microsoft Sans Serif"/>
                <a:cs typeface="Microsoft Sans Serif"/>
              </a:rPr>
              <a:t>της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θραυσμένης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αθηρωματικής</a:t>
            </a:r>
            <a:r>
              <a:rPr sz="1700" spc="10" dirty="0">
                <a:latin typeface="Microsoft Sans Serif"/>
                <a:cs typeface="Microsoft Sans Serif"/>
              </a:rPr>
              <a:t> πλάκας.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3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spc="-5" dirty="0"/>
              <a:t>–Μέθοδοι</a:t>
            </a:r>
            <a:r>
              <a:rPr sz="3200" spc="-35" dirty="0"/>
              <a:t> </a:t>
            </a:r>
            <a:r>
              <a:rPr sz="3200" dirty="0"/>
              <a:t>Αποστείρωσης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0013" y="1221485"/>
            <a:ext cx="11132185" cy="5132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7007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Microsoft Sans Serif"/>
                <a:cs typeface="Microsoft Sans Serif"/>
              </a:rPr>
              <a:t>Περιγράψτε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εν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συντομία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τις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διαφορετικές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μεθόδους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αποστείρωσης.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Ποια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πιο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κατάλληλη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μεταλλικές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συσκευές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γιατί;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 dirty="0">
              <a:latin typeface="Microsoft Sans Serif"/>
              <a:cs typeface="Microsoft Sans Serif"/>
            </a:endParaRPr>
          </a:p>
          <a:p>
            <a:pPr marL="76200">
              <a:lnSpc>
                <a:spcPct val="100000"/>
              </a:lnSpc>
            </a:pPr>
            <a:r>
              <a:rPr sz="1700" b="1" dirty="0">
                <a:latin typeface="Arial"/>
                <a:cs typeface="Arial"/>
              </a:rPr>
              <a:t>Ξηρή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θέρμανση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1700" spc="15" dirty="0">
                <a:latin typeface="Microsoft Sans Serif"/>
                <a:cs typeface="Microsoft Sans Serif"/>
              </a:rPr>
              <a:t>Αποστείρωση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με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θέρμανση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σε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θερμοκρασία: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140</a:t>
            </a:r>
            <a:r>
              <a:rPr sz="1700" spc="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-170°C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και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χρόνος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spc="-35" dirty="0">
                <a:latin typeface="Microsoft Sans Serif"/>
                <a:cs typeface="Microsoft Sans Serif"/>
              </a:rPr>
              <a:t>έκθεσης:</a:t>
            </a:r>
            <a:r>
              <a:rPr sz="1700" spc="45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60</a:t>
            </a:r>
            <a:r>
              <a:rPr sz="1700" spc="40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-180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λεπτά.</a:t>
            </a:r>
            <a:endParaRPr sz="1700" dirty="0">
              <a:latin typeface="Microsoft Sans Serif"/>
              <a:cs typeface="Microsoft Sans Serif"/>
            </a:endParaRPr>
          </a:p>
          <a:p>
            <a:pPr marL="76200" marR="173355">
              <a:lnSpc>
                <a:spcPct val="100000"/>
              </a:lnSpc>
            </a:pPr>
            <a:r>
              <a:rPr sz="1700" dirty="0">
                <a:latin typeface="Microsoft Sans Serif"/>
                <a:cs typeface="Microsoft Sans Serif"/>
              </a:rPr>
              <a:t>Η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10" dirty="0">
                <a:latin typeface="Microsoft Sans Serif"/>
                <a:cs typeface="Microsoft Sans Serif"/>
              </a:rPr>
              <a:t>αποστείρωση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ξηρής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θέρμανσης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είναι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40" dirty="0">
                <a:latin typeface="Microsoft Sans Serif"/>
                <a:cs typeface="Microsoft Sans Serif"/>
              </a:rPr>
              <a:t>σχετικά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spc="55" dirty="0">
                <a:latin typeface="Microsoft Sans Serif"/>
                <a:cs typeface="Microsoft Sans Serif"/>
              </a:rPr>
              <a:t>απλή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διαδικασία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η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30" dirty="0">
                <a:latin typeface="Microsoft Sans Serif"/>
                <a:cs typeface="Microsoft Sans Serif"/>
              </a:rPr>
              <a:t>οποία </a:t>
            </a:r>
            <a:r>
              <a:rPr sz="1700" dirty="0">
                <a:latin typeface="Microsoft Sans Serif"/>
                <a:cs typeface="Microsoft Sans Serif"/>
              </a:rPr>
              <a:t>περιλαμβάνει </a:t>
            </a:r>
            <a:r>
              <a:rPr sz="1700" spc="-30" dirty="0">
                <a:latin typeface="Microsoft Sans Serif"/>
                <a:cs typeface="Microsoft Sans Serif"/>
              </a:rPr>
              <a:t>έκθεση</a:t>
            </a:r>
            <a:r>
              <a:rPr sz="1700" spc="50" dirty="0">
                <a:latin typeface="Microsoft Sans Serif"/>
                <a:cs typeface="Microsoft Sans Serif"/>
              </a:rPr>
              <a:t> </a:t>
            </a:r>
            <a:r>
              <a:rPr sz="1700" spc="-75" dirty="0">
                <a:latin typeface="Microsoft Sans Serif"/>
                <a:cs typeface="Microsoft Sans Serif"/>
              </a:rPr>
              <a:t>του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προϊόντος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σε 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θερμό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αέρα</a:t>
            </a:r>
            <a:r>
              <a:rPr sz="1700" spc="35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σε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θάλαμο</a:t>
            </a:r>
            <a:r>
              <a:rPr sz="1700" spc="35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κατάλληλου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40" dirty="0">
                <a:latin typeface="Microsoft Sans Serif"/>
                <a:cs typeface="Microsoft Sans Serif"/>
              </a:rPr>
              <a:t>μεγέθους.</a:t>
            </a:r>
            <a:r>
              <a:rPr sz="1700" spc="35" dirty="0">
                <a:latin typeface="Microsoft Sans Serif"/>
                <a:cs typeface="Microsoft Sans Serif"/>
              </a:rPr>
              <a:t> </a:t>
            </a:r>
            <a:r>
              <a:rPr sz="1700" spc="-55" dirty="0">
                <a:latin typeface="Microsoft Sans Serif"/>
                <a:cs typeface="Microsoft Sans Serif"/>
              </a:rPr>
              <a:t>Για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να</a:t>
            </a:r>
            <a:r>
              <a:rPr sz="1700" spc="35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διασφαλίσουμε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spc="-65" dirty="0">
                <a:latin typeface="Microsoft Sans Serif"/>
                <a:cs typeface="Microsoft Sans Serif"/>
              </a:rPr>
              <a:t>την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ομοιομορφία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90" dirty="0">
                <a:latin typeface="Microsoft Sans Serif"/>
                <a:cs typeface="Microsoft Sans Serif"/>
              </a:rPr>
              <a:t>της</a:t>
            </a:r>
            <a:r>
              <a:rPr sz="1700" spc="40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θερμοκρασίας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μέσα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50" dirty="0">
                <a:latin typeface="Microsoft Sans Serif"/>
                <a:cs typeface="Microsoft Sans Serif"/>
              </a:rPr>
              <a:t>στο </a:t>
            </a:r>
            <a:r>
              <a:rPr sz="1700" spc="-434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θάλαμο,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ο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40" dirty="0">
                <a:latin typeface="Microsoft Sans Serif"/>
                <a:cs typeface="Microsoft Sans Serif"/>
              </a:rPr>
              <a:t>αέρας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κυκλοφορεί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35" dirty="0">
                <a:latin typeface="Microsoft Sans Serif"/>
                <a:cs typeface="Microsoft Sans Serif"/>
              </a:rPr>
              <a:t>μέσω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45" dirty="0">
                <a:latin typeface="Microsoft Sans Serif"/>
                <a:cs typeface="Microsoft Sans Serif"/>
              </a:rPr>
              <a:t>ενός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ανεμιστήρα.</a:t>
            </a:r>
            <a:endParaRPr sz="17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L="76200" marR="300990">
              <a:lnSpc>
                <a:spcPct val="100000"/>
              </a:lnSpc>
            </a:pPr>
            <a:r>
              <a:rPr sz="1700" spc="5" dirty="0">
                <a:latin typeface="Microsoft Sans Serif"/>
                <a:cs typeface="Microsoft Sans Serif"/>
              </a:rPr>
              <a:t>Τυπικά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προϊόντα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105" dirty="0">
                <a:latin typeface="Microsoft Sans Serif"/>
                <a:cs typeface="Microsoft Sans Serif"/>
              </a:rPr>
              <a:t>τα</a:t>
            </a:r>
            <a:r>
              <a:rPr sz="1700" spc="35" dirty="0">
                <a:latin typeface="Microsoft Sans Serif"/>
                <a:cs typeface="Microsoft Sans Serif"/>
              </a:rPr>
              <a:t> </a:t>
            </a:r>
            <a:r>
              <a:rPr sz="1700" spc="30" dirty="0">
                <a:latin typeface="Microsoft Sans Serif"/>
                <a:cs typeface="Microsoft Sans Serif"/>
              </a:rPr>
              <a:t>οποία </a:t>
            </a:r>
            <a:r>
              <a:rPr sz="1700" spc="-10" dirty="0">
                <a:latin typeface="Microsoft Sans Serif"/>
                <a:cs typeface="Microsoft Sans Serif"/>
              </a:rPr>
              <a:t>αποστειρώνονται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με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ξηρή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θέρμανση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75" dirty="0">
                <a:latin typeface="Microsoft Sans Serif"/>
                <a:cs typeface="Microsoft Sans Serif"/>
              </a:rPr>
              <a:t>εκτός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75" dirty="0">
                <a:latin typeface="Microsoft Sans Serif"/>
                <a:cs typeface="Microsoft Sans Serif"/>
              </a:rPr>
              <a:t>από</a:t>
            </a:r>
            <a:r>
              <a:rPr sz="1700" spc="65" dirty="0">
                <a:latin typeface="Microsoft Sans Serif"/>
                <a:cs typeface="Microsoft Sans Serif"/>
              </a:rPr>
              <a:t> </a:t>
            </a:r>
            <a:r>
              <a:rPr sz="1700" b="1" spc="-10" dirty="0">
                <a:latin typeface="Arial"/>
                <a:cs typeface="Arial"/>
              </a:rPr>
              <a:t>γυάλινα</a:t>
            </a:r>
            <a:r>
              <a:rPr sz="1700" b="1" spc="5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φιαλίδια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και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αμπούλες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είναι </a:t>
            </a:r>
            <a:r>
              <a:rPr sz="1700" spc="-434" dirty="0">
                <a:latin typeface="Microsoft Sans Serif"/>
                <a:cs typeface="Microsoft Sans Serif"/>
              </a:rPr>
              <a:t> </a:t>
            </a:r>
            <a:r>
              <a:rPr sz="1700" b="1" dirty="0">
                <a:latin typeface="Arial"/>
                <a:cs typeface="Arial"/>
              </a:rPr>
              <a:t>φαρμακευτικές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σκόνες</a:t>
            </a:r>
            <a:r>
              <a:rPr sz="1700" b="1" spc="4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και</a:t>
            </a:r>
            <a:r>
              <a:rPr sz="1700" b="1" dirty="0">
                <a:latin typeface="Arial"/>
                <a:cs typeface="Arial"/>
              </a:rPr>
              <a:t> έλαια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spc="-105" dirty="0">
                <a:latin typeface="Microsoft Sans Serif"/>
                <a:cs typeface="Microsoft Sans Serif"/>
              </a:rPr>
              <a:t>τα</a:t>
            </a:r>
            <a:r>
              <a:rPr sz="1700" spc="35" dirty="0">
                <a:latin typeface="Microsoft Sans Serif"/>
                <a:cs typeface="Microsoft Sans Serif"/>
              </a:rPr>
              <a:t> </a:t>
            </a:r>
            <a:r>
              <a:rPr sz="1700" spc="30" dirty="0">
                <a:latin typeface="Microsoft Sans Serif"/>
                <a:cs typeface="Microsoft Sans Serif"/>
              </a:rPr>
              <a:t>οποία </a:t>
            </a:r>
            <a:r>
              <a:rPr sz="1700" spc="-35" dirty="0">
                <a:latin typeface="Microsoft Sans Serif"/>
                <a:cs typeface="Microsoft Sans Serif"/>
              </a:rPr>
              <a:t>δεν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είναι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θερμοευαίσθητα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και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είναι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ευαίσθητα</a:t>
            </a:r>
            <a:r>
              <a:rPr sz="1700" spc="90" dirty="0">
                <a:latin typeface="Microsoft Sans Serif"/>
                <a:cs typeface="Microsoft Sans Serif"/>
              </a:rPr>
              <a:t> </a:t>
            </a:r>
            <a:r>
              <a:rPr sz="1700" spc="-35" dirty="0">
                <a:latin typeface="Microsoft Sans Serif"/>
                <a:cs typeface="Microsoft Sans Serif"/>
              </a:rPr>
              <a:t>στην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υγρασία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ή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35" dirty="0">
                <a:latin typeface="Microsoft Sans Serif"/>
                <a:cs typeface="Microsoft Sans Serif"/>
              </a:rPr>
              <a:t>στην 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υγρή</a:t>
            </a:r>
            <a:r>
              <a:rPr sz="1700" spc="-5" dirty="0">
                <a:latin typeface="Microsoft Sans Serif"/>
                <a:cs typeface="Microsoft Sans Serif"/>
              </a:rPr>
              <a:t> θέρμανση.</a:t>
            </a:r>
            <a:endParaRPr sz="17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L="76200">
              <a:lnSpc>
                <a:spcPct val="100000"/>
              </a:lnSpc>
            </a:pPr>
            <a:r>
              <a:rPr sz="1700" spc="-90" dirty="0">
                <a:latin typeface="Microsoft Sans Serif"/>
                <a:cs typeface="Microsoft Sans Serif"/>
              </a:rPr>
              <a:t>Τα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40" dirty="0">
                <a:latin typeface="Microsoft Sans Serif"/>
                <a:cs typeface="Microsoft Sans Serif"/>
              </a:rPr>
              <a:t>κυριότερα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πλεονεκτήματα</a:t>
            </a:r>
            <a:r>
              <a:rPr sz="1700" spc="45" dirty="0">
                <a:latin typeface="Microsoft Sans Serif"/>
                <a:cs typeface="Microsoft Sans Serif"/>
              </a:rPr>
              <a:t> </a:t>
            </a:r>
            <a:r>
              <a:rPr sz="1700" spc="-90" dirty="0">
                <a:latin typeface="Microsoft Sans Serif"/>
                <a:cs typeface="Microsoft Sans Serif"/>
              </a:rPr>
              <a:t>της</a:t>
            </a:r>
            <a:r>
              <a:rPr sz="1700" spc="35" dirty="0">
                <a:latin typeface="Microsoft Sans Serif"/>
                <a:cs typeface="Microsoft Sans Serif"/>
              </a:rPr>
              <a:t> </a:t>
            </a:r>
            <a:r>
              <a:rPr sz="1700" spc="5" dirty="0">
                <a:latin typeface="Microsoft Sans Serif"/>
                <a:cs typeface="Microsoft Sans Serif"/>
              </a:rPr>
              <a:t>αποστείρωσης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με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ξηρή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θέρμανση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είναι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η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ευκολία,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η</a:t>
            </a:r>
            <a:r>
              <a:rPr sz="1700" spc="35" dirty="0">
                <a:latin typeface="Microsoft Sans Serif"/>
                <a:cs typeface="Microsoft Sans Serif"/>
              </a:rPr>
              <a:t> </a:t>
            </a:r>
            <a:r>
              <a:rPr sz="1700" spc="-50" dirty="0">
                <a:latin typeface="Microsoft Sans Serif"/>
                <a:cs typeface="Microsoft Sans Serif"/>
              </a:rPr>
              <a:t>διεισδυτικότητα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και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η</a:t>
            </a:r>
            <a:r>
              <a:rPr sz="1700" spc="35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έλλειψη</a:t>
            </a:r>
            <a:endParaRPr sz="1700" dirty="0">
              <a:latin typeface="Microsoft Sans Serif"/>
              <a:cs typeface="Microsoft Sans Serif"/>
            </a:endParaRPr>
          </a:p>
          <a:p>
            <a:pPr marL="76200">
              <a:lnSpc>
                <a:spcPct val="100000"/>
              </a:lnSpc>
            </a:pPr>
            <a:r>
              <a:rPr sz="1700" spc="-25" dirty="0">
                <a:latin typeface="Microsoft Sans Serif"/>
                <a:cs typeface="Microsoft Sans Serif"/>
              </a:rPr>
              <a:t>τοξικών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υπολειμμάτων.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L="76200" marR="5080">
              <a:lnSpc>
                <a:spcPct val="100000"/>
              </a:lnSpc>
            </a:pPr>
            <a:r>
              <a:rPr sz="1700" spc="-90" dirty="0">
                <a:latin typeface="Microsoft Sans Serif"/>
                <a:cs typeface="Microsoft Sans Serif"/>
              </a:rPr>
              <a:t>Τα</a:t>
            </a:r>
            <a:r>
              <a:rPr sz="1700" spc="-85" dirty="0">
                <a:latin typeface="Microsoft Sans Serif"/>
                <a:cs typeface="Microsoft Sans Serif"/>
              </a:rPr>
              <a:t> </a:t>
            </a:r>
            <a:r>
              <a:rPr sz="1700" spc="-45" dirty="0">
                <a:latin typeface="Microsoft Sans Serif"/>
                <a:cs typeface="Microsoft Sans Serif"/>
              </a:rPr>
              <a:t>μειονεκτήματα </a:t>
            </a:r>
            <a:r>
              <a:rPr sz="1700" spc="-30" dirty="0">
                <a:latin typeface="Microsoft Sans Serif"/>
                <a:cs typeface="Microsoft Sans Serif"/>
              </a:rPr>
              <a:t>είναι </a:t>
            </a:r>
            <a:r>
              <a:rPr sz="1700" dirty="0">
                <a:latin typeface="Microsoft Sans Serif"/>
                <a:cs typeface="Microsoft Sans Serif"/>
              </a:rPr>
              <a:t>ο </a:t>
            </a:r>
            <a:r>
              <a:rPr sz="1700" spc="-40" dirty="0">
                <a:latin typeface="Microsoft Sans Serif"/>
                <a:cs typeface="Microsoft Sans Serif"/>
              </a:rPr>
              <a:t>σχετικά </a:t>
            </a:r>
            <a:r>
              <a:rPr sz="1700" spc="-35" dirty="0">
                <a:latin typeface="Microsoft Sans Serif"/>
                <a:cs typeface="Microsoft Sans Serif"/>
              </a:rPr>
              <a:t>αργός </a:t>
            </a:r>
            <a:r>
              <a:rPr sz="1700" spc="-15" dirty="0">
                <a:latin typeface="Microsoft Sans Serif"/>
                <a:cs typeface="Microsoft Sans Serif"/>
              </a:rPr>
              <a:t>χρόνος </a:t>
            </a:r>
            <a:r>
              <a:rPr sz="1700" spc="-20" dirty="0">
                <a:latin typeface="Microsoft Sans Serif"/>
                <a:cs typeface="Microsoft Sans Serif"/>
              </a:rPr>
              <a:t>επεξεργασίας και </a:t>
            </a:r>
            <a:r>
              <a:rPr sz="1700" dirty="0">
                <a:latin typeface="Microsoft Sans Serif"/>
                <a:cs typeface="Microsoft Sans Serif"/>
              </a:rPr>
              <a:t>η </a:t>
            </a:r>
            <a:r>
              <a:rPr sz="1700" spc="5" dirty="0">
                <a:latin typeface="Microsoft Sans Serif"/>
                <a:cs typeface="Microsoft Sans Serif"/>
              </a:rPr>
              <a:t>υψηλή </a:t>
            </a:r>
            <a:r>
              <a:rPr sz="1700" spc="-5" dirty="0">
                <a:latin typeface="Microsoft Sans Serif"/>
                <a:cs typeface="Microsoft Sans Serif"/>
              </a:rPr>
              <a:t>θερμοκρασία </a:t>
            </a:r>
            <a:r>
              <a:rPr sz="1700" spc="60" dirty="0">
                <a:latin typeface="Microsoft Sans Serif"/>
                <a:cs typeface="Microsoft Sans Serif"/>
              </a:rPr>
              <a:t>που </a:t>
            </a:r>
            <a:r>
              <a:rPr sz="1700" spc="-15" dirty="0">
                <a:latin typeface="Microsoft Sans Serif"/>
                <a:cs typeface="Microsoft Sans Serif"/>
              </a:rPr>
              <a:t>περιορίζει </a:t>
            </a:r>
            <a:r>
              <a:rPr sz="1700" spc="-80" dirty="0">
                <a:latin typeface="Microsoft Sans Serif"/>
                <a:cs typeface="Microsoft Sans Serif"/>
              </a:rPr>
              <a:t>τους</a:t>
            </a:r>
            <a:r>
              <a:rPr sz="1700" spc="-75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τύπους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των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spc="5" dirty="0">
                <a:latin typeface="Microsoft Sans Serif"/>
                <a:cs typeface="Microsoft Sans Serif"/>
              </a:rPr>
              <a:t>προϊόντων </a:t>
            </a:r>
            <a:r>
              <a:rPr sz="1700" spc="-20" dirty="0">
                <a:latin typeface="Microsoft Sans Serif"/>
                <a:cs typeface="Microsoft Sans Serif"/>
              </a:rPr>
              <a:t>και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spc="-105" dirty="0">
                <a:latin typeface="Microsoft Sans Serif"/>
                <a:cs typeface="Microsoft Sans Serif"/>
              </a:rPr>
              <a:t>τα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υλικά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συσκευασίας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spc="60" dirty="0">
                <a:latin typeface="Microsoft Sans Serif"/>
                <a:cs typeface="Microsoft Sans Serif"/>
              </a:rPr>
              <a:t>που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είναι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συμβατά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με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spc="-65" dirty="0">
                <a:latin typeface="Microsoft Sans Serif"/>
                <a:cs typeface="Microsoft Sans Serif"/>
              </a:rPr>
              <a:t>την</a:t>
            </a:r>
            <a:r>
              <a:rPr sz="1700" spc="35" dirty="0">
                <a:latin typeface="Microsoft Sans Serif"/>
                <a:cs typeface="Microsoft Sans Serif"/>
              </a:rPr>
              <a:t> </a:t>
            </a:r>
            <a:r>
              <a:rPr sz="1700" spc="-40" dirty="0">
                <a:latin typeface="Microsoft Sans Serif"/>
                <a:cs typeface="Microsoft Sans Serif"/>
              </a:rPr>
              <a:t>τεχνική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45" dirty="0">
                <a:latin typeface="Microsoft Sans Serif"/>
                <a:cs typeface="Microsoft Sans Serif"/>
              </a:rPr>
              <a:t>αυτή.</a:t>
            </a:r>
            <a:endParaRPr sz="17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3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spc="-5" dirty="0"/>
              <a:t>–Μέθοδοι</a:t>
            </a:r>
            <a:r>
              <a:rPr sz="3200" spc="-35" dirty="0"/>
              <a:t> </a:t>
            </a:r>
            <a:r>
              <a:rPr sz="3200" dirty="0"/>
              <a:t>Αποστείρωσης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346" y="1886839"/>
            <a:ext cx="903351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Ατμός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υπό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πίεση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αποστείρωση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υπό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πίεση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επίσης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μια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σχετικά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απλή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διαδικασία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5" dirty="0">
                <a:latin typeface="Microsoft Sans Serif"/>
                <a:cs typeface="Microsoft Sans Serif"/>
              </a:rPr>
              <a:t> οποία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Microsoft Sans Serif"/>
                <a:cs typeface="Microsoft Sans Serif"/>
              </a:rPr>
              <a:t>περιλαμβάνει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έκθεση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προϊόντος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ατμό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στην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επιθυμητή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θερμοκρασία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πίεση.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11303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διαδικασία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συνήθως </a:t>
            </a:r>
            <a:r>
              <a:rPr sz="1800" spc="-15" dirty="0">
                <a:latin typeface="Microsoft Sans Serif"/>
                <a:cs typeface="Microsoft Sans Serif"/>
              </a:rPr>
              <a:t>διεκπεραιώνεται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ένα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δοχείο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πίεσης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σχεδιασμένο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αντέχει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σε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συνθήκες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υψηλής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θερμοκρασίας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5" dirty="0">
                <a:latin typeface="Microsoft Sans Serif"/>
                <a:cs typeface="Microsoft Sans Serif"/>
              </a:rPr>
              <a:t> πίεσης.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-55" dirty="0">
                <a:latin typeface="Microsoft Sans Serif"/>
                <a:cs typeface="Microsoft Sans Serif"/>
              </a:rPr>
              <a:t>Για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έχουμε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ομοιόμορφη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κατανομή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θερμοκρασίας,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σημαντικό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αφαιρούμε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αέρα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από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το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θάλαμο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αποστείρωσης.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Το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σύστημα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κενού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προτιμάται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γενικώς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όταν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συμβατό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το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προϊόν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διασφαλίσει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κατάλληλη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αφαίρεση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αέρα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διείσδυση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ατμού.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3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spc="-5" dirty="0"/>
              <a:t>–Μέθοδοι</a:t>
            </a:r>
            <a:r>
              <a:rPr sz="3200" spc="-35" dirty="0"/>
              <a:t> </a:t>
            </a:r>
            <a:r>
              <a:rPr sz="3200" dirty="0"/>
              <a:t>Αποστείρωσης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76170" y="1663395"/>
            <a:ext cx="7569834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Αποστείρωση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με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ατμό: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Κλίβανος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Ένας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κλίβανος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ένα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μηχάνημα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αποστειρώνει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μέσω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θέρμανσης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πίεσης.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αποστείρωση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επιτυγχάνεται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υψηλή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θερμοκρασία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ατμού.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22034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υψηλή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πίεση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επίσης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διασφαλίζει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διαπότιση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κλειστών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χειρουργικών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συσκευών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ατμό.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Ιδανικός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τρόπος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b="1" spc="-15" dirty="0">
                <a:latin typeface="Arial"/>
                <a:cs typeface="Arial"/>
              </a:rPr>
              <a:t>μεταλλικά </a:t>
            </a:r>
            <a:r>
              <a:rPr sz="1800" b="1" spc="-10" dirty="0">
                <a:latin typeface="Arial"/>
                <a:cs typeface="Arial"/>
              </a:rPr>
              <a:t>όργανα</a:t>
            </a:r>
            <a:r>
              <a:rPr sz="1800" spc="-10" dirty="0">
                <a:latin typeface="Microsoft Sans Serif"/>
                <a:cs typeface="Microsoft Sans Serif"/>
              </a:rPr>
              <a:t>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3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spc="-5" dirty="0"/>
              <a:t>–Μέθοδοι</a:t>
            </a:r>
            <a:r>
              <a:rPr sz="3200" spc="-35" dirty="0"/>
              <a:t> </a:t>
            </a:r>
            <a:r>
              <a:rPr sz="3200" dirty="0"/>
              <a:t>Αποστείρωσης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1080" y="1625295"/>
            <a:ext cx="8006715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Ακτινοβολία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2725">
              <a:lnSpc>
                <a:spcPct val="100000"/>
              </a:lnSpc>
            </a:pPr>
            <a:r>
              <a:rPr sz="1800" spc="10" dirty="0">
                <a:latin typeface="Microsoft Sans Serif"/>
                <a:cs typeface="Microsoft Sans Serif"/>
              </a:rPr>
              <a:t>Αποστείρωση </a:t>
            </a:r>
            <a:r>
              <a:rPr sz="1800" spc="-30" dirty="0">
                <a:latin typeface="Microsoft Sans Serif"/>
                <a:cs typeface="Microsoft Sans Serif"/>
              </a:rPr>
              <a:t>ακτινοβολίας, </a:t>
            </a:r>
            <a:r>
              <a:rPr sz="1800" spc="-110" dirty="0">
                <a:latin typeface="Microsoft Sans Serif"/>
                <a:cs typeface="Microsoft Sans Serif"/>
              </a:rPr>
              <a:t>είτε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 </a:t>
            </a:r>
            <a:r>
              <a:rPr sz="1800" spc="-65" dirty="0">
                <a:latin typeface="Microsoft Sans Serif"/>
                <a:cs typeface="Microsoft Sans Serif"/>
              </a:rPr>
              <a:t>ακτίνες </a:t>
            </a:r>
            <a:r>
              <a:rPr sz="1800" spc="-130" dirty="0">
                <a:latin typeface="Microsoft Sans Serif"/>
                <a:cs typeface="Microsoft Sans Serif"/>
              </a:rPr>
              <a:t>Γ,</a:t>
            </a:r>
            <a:r>
              <a:rPr sz="1800" spc="-1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ραδιοϊσότοπα, </a:t>
            </a:r>
            <a:r>
              <a:rPr sz="1800" dirty="0">
                <a:latin typeface="Microsoft Sans Serif"/>
                <a:cs typeface="Microsoft Sans Serif"/>
              </a:rPr>
              <a:t>ή </a:t>
            </a:r>
            <a:r>
              <a:rPr sz="1800" spc="-20" dirty="0">
                <a:latin typeface="Microsoft Sans Serif"/>
                <a:cs typeface="Microsoft Sans Serif"/>
              </a:rPr>
              <a:t>επιταχυνόμενα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ηλεκτρόνια,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προσφέρουν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έναν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απλό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εναλλακτικό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τρόπο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αποστείρωσης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 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προϊόντα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ευαίσθητα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στην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υγρασία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ξηρά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προϊόντα.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20193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Η </a:t>
            </a:r>
            <a:r>
              <a:rPr sz="1800" spc="5" dirty="0">
                <a:latin typeface="Microsoft Sans Serif"/>
                <a:cs typeface="Microsoft Sans Serif"/>
              </a:rPr>
              <a:t>απενεργοποίηση </a:t>
            </a:r>
            <a:r>
              <a:rPr sz="1800" spc="-20" dirty="0">
                <a:latin typeface="Microsoft Sans Serif"/>
                <a:cs typeface="Microsoft Sans Serif"/>
              </a:rPr>
              <a:t>των </a:t>
            </a:r>
            <a:r>
              <a:rPr sz="1800" spc="5" dirty="0">
                <a:latin typeface="Microsoft Sans Serif"/>
                <a:cs typeface="Microsoft Sans Serif"/>
              </a:rPr>
              <a:t>μικροοργανισμών </a:t>
            </a:r>
            <a:r>
              <a:rPr sz="1800" spc="-45" dirty="0">
                <a:latin typeface="Microsoft Sans Serif"/>
                <a:cs typeface="Microsoft Sans Serif"/>
              </a:rPr>
              <a:t>επιτυγχάνεται </a:t>
            </a:r>
            <a:r>
              <a:rPr sz="1800" spc="-105" dirty="0">
                <a:latin typeface="Microsoft Sans Serif"/>
                <a:cs typeface="Microsoft Sans Serif"/>
              </a:rPr>
              <a:t>είτε</a:t>
            </a:r>
            <a:r>
              <a:rPr sz="1800" spc="-100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μέσω </a:t>
            </a:r>
            <a:r>
              <a:rPr sz="1800" spc="-15" dirty="0">
                <a:latin typeface="Microsoft Sans Serif"/>
                <a:cs typeface="Microsoft Sans Serif"/>
              </a:rPr>
              <a:t>απευθείας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ιονισμού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σημαντικών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μορίων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των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κυττάρων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(DNA,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βασικά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ένζυμα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κλπ)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εμμέσως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μέσω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αντίδρασης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των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ελευθέρων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μορίων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παράγονται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στο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κυτταρόπλασμα.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20" dirty="0">
                <a:latin typeface="Microsoft Sans Serif"/>
                <a:cs typeface="Microsoft Sans Serif"/>
              </a:rPr>
              <a:t>Επίσης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εφαρμόζεται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έναν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μικρό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όγκο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υγρών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προϊόντων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συμβατά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95" dirty="0">
                <a:latin typeface="Microsoft Sans Serif"/>
                <a:cs typeface="Microsoft Sans Serif"/>
              </a:rPr>
              <a:t>τη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ραδιενέργεια.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προϊόντα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θα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αποστειρωθούν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εκτίθενται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ακτίνες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Γ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σε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επιταχυνόμενα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μέσω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μηχανής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ηλεκτρόνια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μέχρι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ληφθεί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επιθυμητή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δόση.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3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spc="-5" dirty="0"/>
              <a:t>–Μέθοδοι</a:t>
            </a:r>
            <a:r>
              <a:rPr sz="3200" spc="-35" dirty="0"/>
              <a:t> </a:t>
            </a:r>
            <a:r>
              <a:rPr sz="3200" dirty="0"/>
              <a:t>Αποστείρωσης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9117" y="1663395"/>
            <a:ext cx="769112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ακτινοβολία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Γ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ένα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διεισδυτικό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μέσο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αποστείρωσης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καμία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περιοχή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0" dirty="0">
                <a:latin typeface="Microsoft Sans Serif"/>
                <a:cs typeface="Microsoft Sans Serif"/>
              </a:rPr>
              <a:t>της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συσκευής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δοχείου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δεν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μένει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χωρίς</a:t>
            </a:r>
            <a:r>
              <a:rPr sz="1800" spc="10" dirty="0">
                <a:latin typeface="Microsoft Sans Serif"/>
                <a:cs typeface="Microsoft Sans Serif"/>
              </a:rPr>
              <a:t> αποστείρωση.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ακτινοβολία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Γ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φοβερά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αξιόπιστη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επειδή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το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μόνο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χρειάζεται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</a:p>
          <a:p>
            <a:pPr marL="12700" marR="5080">
              <a:lnSpc>
                <a:spcPct val="100000"/>
              </a:lnSpc>
            </a:pPr>
            <a:r>
              <a:rPr sz="1800" spc="-45" dirty="0">
                <a:latin typeface="Microsoft Sans Serif"/>
                <a:cs typeface="Microsoft Sans Serif"/>
              </a:rPr>
              <a:t>ελέγχουμε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ο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χρόνος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έκθεσης.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έκθεση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στις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ακτίνες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Γ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έχει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χαμηλά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κόστη.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Τόσο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προϊόντα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μεγάλο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όγκο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όσο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προϊόντα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μικρό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όγκο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μπορούν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αποστειρωθούν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με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χαμηλό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κόστος.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5969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Πολλά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ιατρικά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προϊόντα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αποστειρώνονται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ακτινοβολία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Γ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όπως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ραφές,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γάντια,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ένδυση,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μάσκες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προσώπου, </a:t>
            </a:r>
            <a:r>
              <a:rPr sz="1800" b="1" dirty="0">
                <a:latin typeface="Arial"/>
                <a:cs typeface="Arial"/>
              </a:rPr>
              <a:t>επίδεσμοι,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σύριγγες,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χειρουργικά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εργαλεία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κλπ.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3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spc="-5" dirty="0"/>
              <a:t>–Μέθοδοι</a:t>
            </a:r>
            <a:r>
              <a:rPr sz="3200" spc="-35" dirty="0"/>
              <a:t> </a:t>
            </a:r>
            <a:r>
              <a:rPr sz="3200" dirty="0"/>
              <a:t>Αποστείρωσης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314" y="1533905"/>
            <a:ext cx="1131443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Αποστείρωση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Οξειδίου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του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αιθυλενίου: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Αέριο </a:t>
            </a:r>
            <a:r>
              <a:rPr sz="1800" b="1" spc="-10" dirty="0">
                <a:latin typeface="Arial"/>
                <a:cs typeface="Arial"/>
              </a:rPr>
              <a:t>ETO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299085" marR="27114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0" dirty="0">
                <a:latin typeface="Microsoft Sans Serif"/>
                <a:cs typeface="Microsoft Sans Serif"/>
              </a:rPr>
              <a:t>Σε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ξηρά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προϊόντα,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συσκευασμένα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πακέτα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διαπερατά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αέρα,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μη </a:t>
            </a:r>
            <a:r>
              <a:rPr sz="1800" spc="-20" dirty="0">
                <a:latin typeface="Microsoft Sans Serif"/>
                <a:cs typeface="Microsoft Sans Serif"/>
              </a:rPr>
              <a:t>συμβατά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θερμότητα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υγρασία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αποστείρωση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μέσω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ατμού,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μη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συμβατά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αποστείρωση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ακτινοβολία,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γίνεται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αποστείρωση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αέριο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ETO.</a:t>
            </a:r>
            <a:endParaRPr sz="18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κυριότερα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πλεονεκτήματα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αυτού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είδους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95" dirty="0">
                <a:latin typeface="Microsoft Sans Serif"/>
                <a:cs typeface="Microsoft Sans Serif"/>
              </a:rPr>
              <a:t>της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αποστείρωσης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χαμηλή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θερμοκρασία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95" dirty="0">
                <a:latin typeface="Microsoft Sans Serif"/>
                <a:cs typeface="Microsoft Sans Serif"/>
              </a:rPr>
              <a:t>της</a:t>
            </a:r>
            <a:endParaRPr sz="1800" dirty="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διαδικασίας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ευρεία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γκάμα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συμβατών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υλικών.</a:t>
            </a:r>
            <a:endParaRPr sz="1800" dirty="0">
              <a:latin typeface="Microsoft Sans Serif"/>
              <a:cs typeface="Microsoft Sans Serif"/>
            </a:endParaRPr>
          </a:p>
          <a:p>
            <a:pPr marL="299085" marR="1651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μειονεκτήματα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της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τεχνικής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έχουν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κάνουν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τοξικότητα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αερίου.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Το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αυξημένο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κόστος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αερίου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λοιπά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περιβαλλοντικά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κατασκευαστικά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κόστη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απαιτούνται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διασφαλίσουμε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χαμηλά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ποσοστά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καταλοίπων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χαμηλή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έκθεση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προσωπικού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συνεχίζουν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κάνουν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δυσπρόσιτο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το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κόστος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95" dirty="0">
                <a:latin typeface="Microsoft Sans Serif"/>
                <a:cs typeface="Microsoft Sans Serif"/>
              </a:rPr>
              <a:t>της 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αποστείρωσης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ETO.</a:t>
            </a:r>
            <a:endParaRPr sz="18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90" dirty="0">
                <a:latin typeface="Microsoft Sans Serif"/>
                <a:cs typeface="Microsoft Sans Serif"/>
              </a:rPr>
              <a:t>Το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ΕΤΟ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χρησιμοποιείται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μια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ευρεία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γκάμα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προϊόντων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συμπεριλαμβανομένων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b="1" spc="-5" dirty="0">
                <a:latin typeface="Arial"/>
                <a:cs typeface="Arial"/>
              </a:rPr>
              <a:t>συσκευών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οξυγόνου,</a:t>
            </a:r>
            <a:endParaRPr sz="1800" dirty="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καθετήρων,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σωλήνων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τραχειοτομής,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μηχανικών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βαλβίδων </a:t>
            </a:r>
            <a:r>
              <a:rPr sz="1800" b="1" spc="-10" dirty="0">
                <a:latin typeface="Arial"/>
                <a:cs typeface="Arial"/>
              </a:rPr>
              <a:t>καρδιάς,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ραφών,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επιδέσμων,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συστημάτων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σωλήνων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και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λοιπά</a:t>
            </a:r>
            <a:r>
              <a:rPr sz="1800" spc="-15" dirty="0">
                <a:latin typeface="Microsoft Sans Serif"/>
                <a:cs typeface="Microsoft Sans Serif"/>
              </a:rPr>
              <a:t>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3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spc="-5" dirty="0"/>
              <a:t>–Μέθοδοι</a:t>
            </a:r>
            <a:r>
              <a:rPr sz="3200" spc="-35" dirty="0"/>
              <a:t> </a:t>
            </a:r>
            <a:r>
              <a:rPr sz="3200" dirty="0"/>
              <a:t>Αποστείρωσης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2692" y="1533905"/>
            <a:ext cx="9169400" cy="394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Διαδικασία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ασηψίας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165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Microsoft Sans Serif"/>
                <a:cs typeface="Microsoft Sans Serif"/>
              </a:rPr>
              <a:t>Πολλά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υγρά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φαρμακευτικά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προϊόντα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δεν</a:t>
            </a:r>
            <a:r>
              <a:rPr sz="1800" spc="25" dirty="0">
                <a:latin typeface="Microsoft Sans Serif"/>
                <a:cs typeface="Microsoft Sans Serif"/>
              </a:rPr>
              <a:t> μπορούν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αντέξουν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καμία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μορφή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θερμικής 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αποστείρωσης, </a:t>
            </a:r>
            <a:r>
              <a:rPr sz="1800" spc="10" dirty="0">
                <a:latin typeface="Microsoft Sans Serif"/>
                <a:cs typeface="Microsoft Sans Serif"/>
              </a:rPr>
              <a:t>επομένως, </a:t>
            </a:r>
            <a:r>
              <a:rPr sz="1800" spc="-110" dirty="0">
                <a:latin typeface="Microsoft Sans Serif"/>
                <a:cs typeface="Microsoft Sans Serif"/>
              </a:rPr>
              <a:t>τα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περισσότερα </a:t>
            </a:r>
            <a:r>
              <a:rPr sz="1800" spc="75" dirty="0">
                <a:latin typeface="Microsoft Sans Serif"/>
                <a:cs typeface="Microsoft Sans Serif"/>
              </a:rPr>
              <a:t>από </a:t>
            </a:r>
            <a:r>
              <a:rPr sz="1800" spc="-60" dirty="0">
                <a:latin typeface="Microsoft Sans Serif"/>
                <a:cs typeface="Microsoft Sans Serif"/>
              </a:rPr>
              <a:t>αυτά </a:t>
            </a:r>
            <a:r>
              <a:rPr sz="1800" spc="-20" dirty="0">
                <a:latin typeface="Microsoft Sans Serif"/>
                <a:cs typeface="Microsoft Sans Serif"/>
              </a:rPr>
              <a:t>υπόκεινται σε </a:t>
            </a:r>
            <a:r>
              <a:rPr sz="1800" dirty="0">
                <a:latin typeface="Microsoft Sans Serif"/>
                <a:cs typeface="Microsoft Sans Serif"/>
              </a:rPr>
              <a:t>ασηπτικό </a:t>
            </a:r>
            <a:r>
              <a:rPr sz="1800" spc="-20" dirty="0">
                <a:latin typeface="Microsoft Sans Serif"/>
                <a:cs typeface="Microsoft Sans Serif"/>
              </a:rPr>
              <a:t>φιλτράρισμα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τοποθετούνται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προ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αποστειρωμένα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δοχεία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καθαρό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περιβάλλον.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90" dirty="0">
                <a:latin typeface="Microsoft Sans Serif"/>
                <a:cs typeface="Microsoft Sans Serif"/>
              </a:rPr>
              <a:t>Το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ασηπτικό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φιλτράρισμα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περιλαμβάνει</a:t>
            </a:r>
            <a:r>
              <a:rPr sz="1800" spc="30" dirty="0">
                <a:latin typeface="Microsoft Sans Serif"/>
                <a:cs typeface="Microsoft Sans Serif"/>
              </a:rPr>
              <a:t> πέρασμα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διαλύματος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σε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μικροβιολογικό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φίλτρο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εγκλωβισμό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του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φιλτραρισμένου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υλικού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ένα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προ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αποστειρωμένο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δοχείο.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640080">
              <a:lnSpc>
                <a:spcPct val="100000"/>
              </a:lnSpc>
            </a:pPr>
            <a:r>
              <a:rPr sz="1800" spc="-90" dirty="0">
                <a:latin typeface="Microsoft Sans Serif"/>
                <a:cs typeface="Microsoft Sans Serif"/>
              </a:rPr>
              <a:t>Το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υγρό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το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προ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αποστειρωμένο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δοχείο</a:t>
            </a:r>
            <a:r>
              <a:rPr sz="1800" spc="35" dirty="0">
                <a:latin typeface="Microsoft Sans Serif"/>
                <a:cs typeface="Microsoft Sans Serif"/>
              </a:rPr>
              <a:t> πρέπει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στη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συνέχεια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μεταφερθεί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σε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αποστειρωμένα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δοχεία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όπως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φιάλες,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αμπούλες,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σύριγγες.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Πολλά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διαγνωστικά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προϊόντα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φιλτράρονται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ασηπτικά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όπως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b="1" spc="-30" dirty="0">
                <a:latin typeface="Microsoft Sans Serif"/>
                <a:cs typeface="Microsoft Sans Serif"/>
              </a:rPr>
              <a:t>ενδοφλέβια</a:t>
            </a:r>
            <a:r>
              <a:rPr sz="1800" b="1" spc="30" dirty="0">
                <a:latin typeface="Microsoft Sans Serif"/>
                <a:cs typeface="Microsoft Sans Serif"/>
              </a:rPr>
              <a:t> </a:t>
            </a:r>
            <a:r>
              <a:rPr sz="1800" b="1" spc="-30" dirty="0">
                <a:latin typeface="Microsoft Sans Serif"/>
                <a:cs typeface="Microsoft Sans Serif"/>
              </a:rPr>
              <a:t>διαλύματα</a:t>
            </a:r>
            <a:r>
              <a:rPr sz="1800" spc="-30" dirty="0">
                <a:latin typeface="Microsoft Sans Serif"/>
                <a:cs typeface="Microsoft Sans Serif"/>
              </a:rPr>
              <a:t>,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οφθαλμολογικά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φάρμακα,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αντιβιοτικά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διαλύματα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κλπ.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3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spc="-5" dirty="0"/>
              <a:t>–Μέθοδοι</a:t>
            </a:r>
            <a:r>
              <a:rPr sz="3200" spc="-35" dirty="0"/>
              <a:t> </a:t>
            </a:r>
            <a:r>
              <a:rPr sz="3200" dirty="0"/>
              <a:t>Αποστείρωσης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0803" y="2206953"/>
            <a:ext cx="4219756" cy="21890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7314" y="1326260"/>
            <a:ext cx="7004684" cy="388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Δεν</a:t>
            </a:r>
            <a:r>
              <a:rPr sz="1800" spc="5" dirty="0">
                <a:latin typeface="Microsoft Sans Serif"/>
                <a:cs typeface="Microsoft Sans Serif"/>
              </a:rPr>
              <a:t> υπάρχει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ιδανική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μέθοδος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αποστείρωσης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αλλά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γενικά:</a:t>
            </a:r>
            <a:endParaRPr sz="1800" dirty="0">
              <a:latin typeface="Microsoft Sans Serif"/>
              <a:cs typeface="Microsoft Sans Serif"/>
            </a:endParaRPr>
          </a:p>
          <a:p>
            <a:pPr marL="241300" marR="5080">
              <a:lnSpc>
                <a:spcPct val="100000"/>
              </a:lnSpc>
              <a:buChar char="•"/>
              <a:tabLst>
                <a:tab pos="384175" algn="l"/>
              </a:tabLst>
            </a:pPr>
            <a:r>
              <a:rPr sz="1800" spc="-60" dirty="0">
                <a:latin typeface="Microsoft Sans Serif"/>
                <a:cs typeface="Microsoft Sans Serif"/>
              </a:rPr>
              <a:t>Για </a:t>
            </a:r>
            <a:r>
              <a:rPr sz="1800" spc="15" dirty="0">
                <a:latin typeface="Microsoft Sans Serif"/>
                <a:cs typeface="Microsoft Sans Serif"/>
              </a:rPr>
              <a:t>μη </a:t>
            </a:r>
            <a:r>
              <a:rPr sz="1800" spc="470" dirty="0">
                <a:latin typeface="Microsoft Sans Serif"/>
                <a:cs typeface="Microsoft Sans Serif"/>
              </a:rPr>
              <a:t>– </a:t>
            </a:r>
            <a:r>
              <a:rPr sz="1800" spc="-25" dirty="0">
                <a:latin typeface="Microsoft Sans Serif"/>
                <a:cs typeface="Microsoft Sans Serif"/>
              </a:rPr>
              <a:t>υγρά </a:t>
            </a:r>
            <a:r>
              <a:rPr sz="1800" spc="-20" dirty="0">
                <a:latin typeface="Microsoft Sans Serif"/>
                <a:cs typeface="Microsoft Sans Serif"/>
              </a:rPr>
              <a:t>προϊόντα </a:t>
            </a:r>
            <a:r>
              <a:rPr sz="1800" spc="-25" dirty="0">
                <a:latin typeface="Microsoft Sans Serif"/>
                <a:cs typeface="Microsoft Sans Serif"/>
              </a:rPr>
              <a:t>προτιμούνται </a:t>
            </a:r>
            <a:r>
              <a:rPr sz="1800" spc="-45" dirty="0">
                <a:latin typeface="Microsoft Sans Serif"/>
                <a:cs typeface="Microsoft Sans Serif"/>
              </a:rPr>
              <a:t>ατμός, </a:t>
            </a:r>
            <a:r>
              <a:rPr sz="1800" spc="-25" dirty="0">
                <a:latin typeface="Microsoft Sans Serif"/>
                <a:cs typeface="Microsoft Sans Serif"/>
              </a:rPr>
              <a:t>ξηρή </a:t>
            </a:r>
            <a:r>
              <a:rPr sz="1800" spc="-10" dirty="0">
                <a:latin typeface="Microsoft Sans Serif"/>
                <a:cs typeface="Microsoft Sans Serif"/>
              </a:rPr>
              <a:t>θέρμανση </a:t>
            </a:r>
            <a:r>
              <a:rPr sz="1800" spc="-25" dirty="0">
                <a:latin typeface="Microsoft Sans Serif"/>
                <a:cs typeface="Microsoft Sans Serif"/>
              </a:rPr>
              <a:t>και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ακτινοβολία.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Οι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70" dirty="0">
                <a:latin typeface="Microsoft Sans Serif"/>
                <a:cs typeface="Microsoft Sans Serif"/>
              </a:rPr>
              <a:t>παραπάνω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διαδικασίες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σχετικά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απλές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δεν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αφήνουν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τοξικά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κατάλοιπα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στο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προϊόν.</a:t>
            </a:r>
            <a:endParaRPr sz="1800" dirty="0">
              <a:latin typeface="Microsoft Sans Serif"/>
              <a:cs typeface="Microsoft Sans Serif"/>
            </a:endParaRPr>
          </a:p>
          <a:p>
            <a:pPr marL="241300" marR="5715">
              <a:lnSpc>
                <a:spcPct val="100000"/>
              </a:lnSpc>
              <a:buChar char="•"/>
              <a:tabLst>
                <a:tab pos="384175" algn="l"/>
              </a:tabLst>
            </a:pPr>
            <a:r>
              <a:rPr sz="1800" spc="-60" dirty="0">
                <a:latin typeface="Microsoft Sans Serif"/>
                <a:cs typeface="Microsoft Sans Serif"/>
              </a:rPr>
              <a:t>Για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υγρά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προϊόντα,</a:t>
            </a:r>
            <a:r>
              <a:rPr sz="1800" spc="35" dirty="0">
                <a:latin typeface="Microsoft Sans Serif"/>
                <a:cs typeface="Microsoft Sans Serif"/>
              </a:rPr>
              <a:t> όπου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δυνατόν,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χρησιμοποιούμε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μία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 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τις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παραλλαγές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της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αποστείρωσης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με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ατμό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τη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μέθοδο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ασηψίας.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299085" marR="11811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  <a:tab pos="4316730" algn="l"/>
              </a:tabLst>
            </a:pP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τις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προηγούμενες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μεθόδους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αποστείρωσης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πιο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κατάλληλη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μεταλλικές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συσκευές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αποστείρωση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ατμό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 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κλίβανος.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Αυτό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διότι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ένας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κλίβανος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ένα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μηχάνημα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που 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αποστειρώνει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μέσω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θέρμανσης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πίεσης. </a:t>
            </a: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μέταλλα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αντέχουν 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τις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υψηλές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θερμοκρασίες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κλίβανου	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σε</a:t>
            </a:r>
            <a:r>
              <a:rPr sz="1800" spc="10" dirty="0">
                <a:latin typeface="Microsoft Sans Serif"/>
                <a:cs typeface="Microsoft Sans Serif"/>
              </a:rPr>
              <a:t> συνδυασμό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υψηλή</a:t>
            </a:r>
            <a:r>
              <a:rPr sz="1800" spc="25" dirty="0">
                <a:latin typeface="Microsoft Sans Serif"/>
                <a:cs typeface="Microsoft Sans Serif"/>
              </a:rPr>
              <a:t> πίεση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διασφαλίζεται</a:t>
            </a:r>
            <a:r>
              <a:rPr sz="1800" dirty="0">
                <a:latin typeface="Microsoft Sans Serif"/>
                <a:cs typeface="Microsoft Sans Serif"/>
              </a:rPr>
              <a:t> 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διαπότιση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τους.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4467" y="403606"/>
            <a:ext cx="50514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0" dirty="0"/>
              <a:t> </a:t>
            </a:r>
            <a:r>
              <a:rPr spc="10" dirty="0"/>
              <a:t>4</a:t>
            </a:r>
            <a:r>
              <a:rPr sz="3150" spc="15" baseline="25132" dirty="0"/>
              <a:t>η</a:t>
            </a:r>
            <a:r>
              <a:rPr sz="3150" baseline="25132" dirty="0"/>
              <a:t> </a:t>
            </a:r>
            <a:r>
              <a:rPr sz="3200" spc="-5" dirty="0"/>
              <a:t>–Πιεζοηλεκτρισμός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31137"/>
            <a:ext cx="10793730" cy="47828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4471C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Περιγράψτε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είναι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 </a:t>
            </a:r>
            <a:r>
              <a:rPr sz="2000" spc="-5" dirty="0">
                <a:latin typeface="Calibri"/>
                <a:cs typeface="Calibri"/>
              </a:rPr>
              <a:t>πιεζοηλεκτρισμός</a:t>
            </a:r>
            <a:r>
              <a:rPr sz="2000" spc="-20" dirty="0">
                <a:latin typeface="Calibri"/>
                <a:cs typeface="Calibri"/>
              </a:rPr>
              <a:t> και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αναφέρετε </a:t>
            </a:r>
            <a:r>
              <a:rPr sz="2000" spc="-30" dirty="0">
                <a:latin typeface="Calibri"/>
                <a:cs typeface="Calibri"/>
              </a:rPr>
              <a:t>υλικά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που </a:t>
            </a:r>
            <a:r>
              <a:rPr sz="2000" spc="-10" dirty="0">
                <a:latin typeface="Calibri"/>
                <a:cs typeface="Calibri"/>
              </a:rPr>
              <a:t>έχουν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πιεζοηλεκτρικές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ιδιότητες.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4471C4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Προτείνετε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μια</a:t>
            </a:r>
            <a:r>
              <a:rPr sz="2000" spc="-5" dirty="0">
                <a:latin typeface="Calibri"/>
                <a:cs typeface="Calibri"/>
              </a:rPr>
              <a:t> εφαρμογή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τεχνητού </a:t>
            </a:r>
            <a:r>
              <a:rPr sz="2000" spc="-5" dirty="0">
                <a:latin typeface="Calibri"/>
                <a:cs typeface="Calibri"/>
              </a:rPr>
              <a:t>πιεζοηλεκτρικού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υλικού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στο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ανθρώπινο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σώμα.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1537335">
              <a:lnSpc>
                <a:spcPct val="100000"/>
              </a:lnSpc>
              <a:buClr>
                <a:srgbClr val="4471C4"/>
              </a:buClr>
              <a:buSzPct val="94736"/>
              <a:buFont typeface="Microsoft Sans Serif"/>
              <a:buChar char="•"/>
              <a:tabLst>
                <a:tab pos="97790" algn="l"/>
              </a:tabLst>
            </a:pPr>
            <a:r>
              <a:rPr sz="1900" spc="-5" dirty="0">
                <a:latin typeface="Calibri"/>
                <a:cs typeface="Calibri"/>
              </a:rPr>
              <a:t>Ο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πιεζοηλεκτρισμός</a:t>
            </a:r>
            <a:r>
              <a:rPr sz="1900" b="1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είναι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η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ιδιότητα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κάποιων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υλικών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(κυρίως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κρυσταλλικών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υλικών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αλλά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και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μερικών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κεραμικών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υλικών)</a:t>
            </a:r>
            <a:r>
              <a:rPr sz="1900" spc="-5" dirty="0">
                <a:latin typeface="Calibri"/>
                <a:cs typeface="Calibri"/>
              </a:rPr>
              <a:t> να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παράγουν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ηλεκτρική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τάση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όταν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δέχονται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κάποια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μηχανική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τάση/πίεση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ή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ταλάντωση.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Επίσης,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ο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όρος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περιλαμβάνει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και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το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αντίστροφο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φαινόμενο,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κατά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το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οποίο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το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υλικό</a:t>
            </a:r>
            <a:endParaRPr sz="1900" dirty="0">
              <a:latin typeface="Calibri"/>
              <a:cs typeface="Calibri"/>
            </a:endParaRPr>
          </a:p>
          <a:p>
            <a:pPr marL="12700" marR="200025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παραμορφώνεται,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όταν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βρεθεί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κάτω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από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ηλεκτρική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τάση.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Ο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πιεζοηλεκτρισμός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ανακαλύφθηκε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από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τον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Πιερ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Κιουρί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το</a:t>
            </a:r>
            <a:r>
              <a:rPr sz="1900" spc="-5" dirty="0">
                <a:latin typeface="Calibri"/>
                <a:cs typeface="Calibri"/>
              </a:rPr>
              <a:t> 1880.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Οφείλεται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σε</a:t>
            </a:r>
            <a:r>
              <a:rPr sz="1900" spc="-10" dirty="0">
                <a:latin typeface="Calibri"/>
                <a:cs typeface="Calibri"/>
              </a:rPr>
              <a:t> κρυσταλλικές </a:t>
            </a:r>
            <a:r>
              <a:rPr sz="1900" spc="-5" dirty="0">
                <a:latin typeface="Calibri"/>
                <a:cs typeface="Calibri"/>
              </a:rPr>
              <a:t>ασυμμετρίες.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 dirty="0">
              <a:latin typeface="Calibri"/>
              <a:cs typeface="Calibri"/>
            </a:endParaRPr>
          </a:p>
          <a:p>
            <a:pPr marL="12700" marR="64769">
              <a:lnSpc>
                <a:spcPct val="100000"/>
              </a:lnSpc>
              <a:buClr>
                <a:srgbClr val="4471C4"/>
              </a:buClr>
              <a:buSzPct val="94736"/>
              <a:buFont typeface="Microsoft Sans Serif"/>
              <a:buChar char="•"/>
              <a:tabLst>
                <a:tab pos="97790" algn="l"/>
              </a:tabLst>
            </a:pPr>
            <a:r>
              <a:rPr sz="1900" spc="-5" dirty="0">
                <a:latin typeface="Calibri"/>
                <a:cs typeface="Calibri"/>
              </a:rPr>
              <a:t>Τα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πιεζοηλεκτρικά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στοιχεία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είναι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κατασκευασμένα </a:t>
            </a:r>
            <a:r>
              <a:rPr sz="1900" spc="-15" dirty="0">
                <a:latin typeface="Calibri"/>
                <a:cs typeface="Calibri"/>
              </a:rPr>
              <a:t>είτε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από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φυσικούς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κρυστάλλους, </a:t>
            </a:r>
            <a:r>
              <a:rPr sz="1900" spc="-15" dirty="0">
                <a:latin typeface="Calibri"/>
                <a:cs typeface="Calibri"/>
              </a:rPr>
              <a:t>όπως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ο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χαλαζίας,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ή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από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κεραμικά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υλικά,</a:t>
            </a:r>
            <a:r>
              <a:rPr sz="1900" spc="-15" dirty="0">
                <a:latin typeface="Calibri"/>
                <a:cs typeface="Calibri"/>
              </a:rPr>
              <a:t> όπως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το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Lead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Zirconate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Titanate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(PZT),</a:t>
            </a:r>
            <a:r>
              <a:rPr sz="1900" spc="-5" dirty="0">
                <a:latin typeface="Calibri"/>
                <a:cs typeface="Calibri"/>
              </a:rPr>
              <a:t> Lithium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Niobate,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Lead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Metaniobate,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κ.α.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471C4"/>
              </a:buClr>
              <a:buFont typeface="Microsoft Sans Serif"/>
              <a:buChar char="•"/>
            </a:pPr>
            <a:endParaRPr sz="2200" dirty="0">
              <a:latin typeface="Calibri"/>
              <a:cs typeface="Calibri"/>
            </a:endParaRPr>
          </a:p>
          <a:p>
            <a:pPr marL="97155" indent="-85090">
              <a:lnSpc>
                <a:spcPct val="100000"/>
              </a:lnSpc>
              <a:buClr>
                <a:srgbClr val="4471C4"/>
              </a:buClr>
              <a:buSzPct val="94736"/>
              <a:buFont typeface="Microsoft Sans Serif"/>
              <a:buChar char="•"/>
              <a:tabLst>
                <a:tab pos="97790" algn="l"/>
              </a:tabLst>
            </a:pPr>
            <a:r>
              <a:rPr sz="1900" spc="-10" dirty="0">
                <a:latin typeface="Calibri"/>
                <a:cs typeface="Calibri"/>
              </a:rPr>
              <a:t>Πέρα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από </a:t>
            </a:r>
            <a:r>
              <a:rPr sz="1900" spc="-10" dirty="0">
                <a:latin typeface="Calibri"/>
                <a:cs typeface="Calibri"/>
              </a:rPr>
              <a:t>τα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προαναφερθέντα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υλικά</a:t>
            </a:r>
            <a:r>
              <a:rPr sz="1900" dirty="0">
                <a:latin typeface="Calibri"/>
                <a:cs typeface="Calibri"/>
              </a:rPr>
              <a:t> στη </a:t>
            </a:r>
            <a:r>
              <a:rPr sz="1900" spc="-15" dirty="0">
                <a:latin typeface="Calibri"/>
                <a:cs typeface="Calibri"/>
              </a:rPr>
              <a:t>δεκαετία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του</a:t>
            </a:r>
            <a:r>
              <a:rPr sz="1900" dirty="0">
                <a:latin typeface="Calibri"/>
                <a:cs typeface="Calibri"/>
              </a:rPr>
              <a:t> 1950-60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βρέθηκε</a:t>
            </a:r>
            <a:r>
              <a:rPr sz="1900" spc="-5" dirty="0">
                <a:latin typeface="Calibri"/>
                <a:cs typeface="Calibri"/>
              </a:rPr>
              <a:t> ότι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το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ανθρώπινο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οστό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επίσης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Calibri"/>
                <a:cs typeface="Calibri"/>
              </a:rPr>
              <a:t>επιδεικνύει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ένα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πιεζοηλεκτρικό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δυναμικό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όταν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εφαρμόζεται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σε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αυτό </a:t>
            </a:r>
            <a:r>
              <a:rPr sz="1900" spc="-5" dirty="0">
                <a:latin typeface="Calibri"/>
                <a:cs typeface="Calibri"/>
              </a:rPr>
              <a:t>στρεπτική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φόρτιση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(Fukada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&amp;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Yasuda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1957)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4967" y="403606"/>
            <a:ext cx="46850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Άσ</a:t>
            </a:r>
            <a:r>
              <a:rPr sz="3200" spc="-15" dirty="0">
                <a:latin typeface="Calibri"/>
                <a:cs typeface="Calibri"/>
              </a:rPr>
              <a:t>κ</a:t>
            </a:r>
            <a:r>
              <a:rPr sz="3200" spc="-5" dirty="0">
                <a:latin typeface="Calibri"/>
                <a:cs typeface="Calibri"/>
              </a:rPr>
              <a:t>ησ</a:t>
            </a:r>
            <a:r>
              <a:rPr sz="3200" dirty="0">
                <a:latin typeface="Calibri"/>
                <a:cs typeface="Calibri"/>
              </a:rPr>
              <a:t>η </a:t>
            </a:r>
            <a:r>
              <a:rPr sz="3200" spc="-5" dirty="0">
                <a:latin typeface="Calibri"/>
                <a:cs typeface="Calibri"/>
              </a:rPr>
              <a:t>1</a:t>
            </a:r>
            <a:r>
              <a:rPr sz="3150" spc="22" baseline="25132" dirty="0">
                <a:latin typeface="Calibri"/>
                <a:cs typeface="Calibri"/>
              </a:rPr>
              <a:t>η</a:t>
            </a:r>
            <a:r>
              <a:rPr sz="3150" baseline="25132" dirty="0">
                <a:latin typeface="Calibri"/>
                <a:cs typeface="Calibri"/>
              </a:rPr>
              <a:t> </a:t>
            </a:r>
            <a:r>
              <a:rPr sz="3150" spc="-322" baseline="25132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100" dirty="0">
                <a:latin typeface="Calibri"/>
                <a:cs typeface="Calibri"/>
              </a:rPr>
              <a:t>Τ</a:t>
            </a:r>
            <a:r>
              <a:rPr sz="3200" spc="-95" dirty="0">
                <a:latin typeface="Calibri"/>
                <a:cs typeface="Calibri"/>
              </a:rPr>
              <a:t>ε</a:t>
            </a:r>
            <a:r>
              <a:rPr sz="3200" spc="-85" dirty="0">
                <a:latin typeface="Calibri"/>
                <a:cs typeface="Calibri"/>
              </a:rPr>
              <a:t>χ</a:t>
            </a:r>
            <a:r>
              <a:rPr sz="3200" spc="-100" dirty="0">
                <a:latin typeface="Calibri"/>
                <a:cs typeface="Calibri"/>
              </a:rPr>
              <a:t>ν</a:t>
            </a:r>
            <a:r>
              <a:rPr sz="3200" spc="-150" dirty="0">
                <a:latin typeface="Calibri"/>
                <a:cs typeface="Calibri"/>
              </a:rPr>
              <a:t>η</a:t>
            </a:r>
            <a:r>
              <a:rPr sz="3200" spc="-100" dirty="0">
                <a:latin typeface="Calibri"/>
                <a:cs typeface="Calibri"/>
              </a:rPr>
              <a:t>τ</a:t>
            </a:r>
            <a:r>
              <a:rPr sz="3200" dirty="0">
                <a:latin typeface="Calibri"/>
                <a:cs typeface="Calibri"/>
              </a:rPr>
              <a:t>ή</a:t>
            </a:r>
            <a:r>
              <a:rPr sz="3200" spc="-225" dirty="0">
                <a:latin typeface="Calibri"/>
                <a:cs typeface="Calibri"/>
              </a:rPr>
              <a:t> </a:t>
            </a:r>
            <a:r>
              <a:rPr sz="3200" spc="-100" dirty="0">
                <a:latin typeface="Calibri"/>
                <a:cs typeface="Calibri"/>
              </a:rPr>
              <a:t>Β</a:t>
            </a:r>
            <a:r>
              <a:rPr sz="3200" spc="-95" dirty="0">
                <a:latin typeface="Calibri"/>
                <a:cs typeface="Calibri"/>
              </a:rPr>
              <a:t>αλβ</a:t>
            </a:r>
            <a:r>
              <a:rPr sz="3200" spc="-114" dirty="0">
                <a:latin typeface="Calibri"/>
                <a:cs typeface="Calibri"/>
              </a:rPr>
              <a:t>ί</a:t>
            </a:r>
            <a:r>
              <a:rPr sz="3200" spc="-105" dirty="0">
                <a:latin typeface="Calibri"/>
                <a:cs typeface="Calibri"/>
              </a:rPr>
              <a:t>δ</a:t>
            </a:r>
            <a:r>
              <a:rPr sz="3200" dirty="0">
                <a:latin typeface="Calibri"/>
                <a:cs typeface="Calibri"/>
              </a:rPr>
              <a:t>α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2155"/>
            <a:ext cx="10049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τι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υλικό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αποτελούνται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οι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μηχανικές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βαλβίδες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καρδιάς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τι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οι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βιολογικές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βαλβίδες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καρδιάς.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Ποιά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πλεονεκτήματα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ποια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μειονεκτήματα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της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καθεμιάς;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1592" y="2353055"/>
            <a:ext cx="7024116" cy="38831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4467" y="403606"/>
            <a:ext cx="50514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0" dirty="0"/>
              <a:t> </a:t>
            </a:r>
            <a:r>
              <a:rPr spc="10" dirty="0"/>
              <a:t>4</a:t>
            </a:r>
            <a:r>
              <a:rPr sz="3150" spc="15" baseline="25132" dirty="0"/>
              <a:t>η</a:t>
            </a:r>
            <a:r>
              <a:rPr sz="3150" baseline="25132" dirty="0"/>
              <a:t> </a:t>
            </a:r>
            <a:r>
              <a:rPr sz="3200" spc="-5" dirty="0"/>
              <a:t>–Πιεζοηλεκτρισμός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194" y="1491488"/>
            <a:ext cx="861187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Υπερηχητικοί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μετατροπείς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για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παρακολούθηση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κατάγματος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 dirty="0">
              <a:latin typeface="Calibri"/>
              <a:cs typeface="Calibri"/>
            </a:endParaRPr>
          </a:p>
          <a:p>
            <a:pPr marL="12700" marR="106680" algn="just">
              <a:lnSpc>
                <a:spcPct val="110000"/>
              </a:lnSpc>
            </a:pPr>
            <a:r>
              <a:rPr sz="2000" spc="-5" dirty="0">
                <a:latin typeface="Calibri"/>
                <a:cs typeface="Calibri"/>
              </a:rPr>
              <a:t>Οι </a:t>
            </a:r>
            <a:r>
              <a:rPr sz="2000" spc="-10" dirty="0">
                <a:latin typeface="Calibri"/>
                <a:cs typeface="Calibri"/>
              </a:rPr>
              <a:t>υπέρηχοι </a:t>
            </a:r>
            <a:r>
              <a:rPr sz="2000" dirty="0">
                <a:latin typeface="Calibri"/>
                <a:cs typeface="Calibri"/>
              </a:rPr>
              <a:t>συνήθως </a:t>
            </a:r>
            <a:r>
              <a:rPr sz="2000" spc="-5" dirty="0">
                <a:latin typeface="Calibri"/>
                <a:cs typeface="Calibri"/>
              </a:rPr>
              <a:t>παράγονται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5" dirty="0">
                <a:latin typeface="Calibri"/>
                <a:cs typeface="Calibri"/>
              </a:rPr>
              <a:t>λαμβάνονται από πιεζοηλεκτρικά στοιχεία.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Τα πιεζοηλεκτρικά στοιχεία, βάσει του πιεζοηλεκτρικού φαινομένου, </a:t>
            </a:r>
            <a:r>
              <a:rPr sz="2000" spc="-10" dirty="0">
                <a:latin typeface="Calibri"/>
                <a:cs typeface="Calibri"/>
              </a:rPr>
              <a:t>λειτουργούν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ως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μετατροπείς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ηλεκτρικής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ενέργειας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-10" dirty="0">
                <a:latin typeface="Calibri"/>
                <a:cs typeface="Calibri"/>
              </a:rPr>
              <a:t> μηχανική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dirty="0">
                <a:latin typeface="Calibri"/>
                <a:cs typeface="Calibri"/>
              </a:rPr>
              <a:t> αντίστροφα.</a:t>
            </a: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Εφαρμογή </a:t>
            </a:r>
            <a:r>
              <a:rPr sz="2000" spc="-10" dirty="0">
                <a:latin typeface="Calibri"/>
                <a:cs typeface="Calibri"/>
              </a:rPr>
              <a:t>ηλεκτρικού πεδίου </a:t>
            </a:r>
            <a:r>
              <a:rPr sz="2000" spc="5" dirty="0">
                <a:latin typeface="Calibri"/>
                <a:cs typeface="Calibri"/>
              </a:rPr>
              <a:t>στα </a:t>
            </a:r>
            <a:r>
              <a:rPr sz="2000" spc="-5" dirty="0">
                <a:latin typeface="Calibri"/>
                <a:cs typeface="Calibri"/>
              </a:rPr>
              <a:t>άκρα </a:t>
            </a:r>
            <a:r>
              <a:rPr sz="2000" dirty="0">
                <a:latin typeface="Calibri"/>
                <a:cs typeface="Calibri"/>
              </a:rPr>
              <a:t>ενός </a:t>
            </a:r>
            <a:r>
              <a:rPr sz="2000" spc="-5" dirty="0">
                <a:latin typeface="Calibri"/>
                <a:cs typeface="Calibri"/>
              </a:rPr>
              <a:t>πιεζοηλεκτρικού στοιχείου </a:t>
            </a:r>
            <a:r>
              <a:rPr sz="2000" spc="-10" dirty="0">
                <a:latin typeface="Calibri"/>
                <a:cs typeface="Calibri"/>
              </a:rPr>
              <a:t>προκαλεί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 </a:t>
            </a:r>
            <a:r>
              <a:rPr sz="2000" spc="-5" dirty="0">
                <a:latin typeface="Calibri"/>
                <a:cs typeface="Calibri"/>
              </a:rPr>
              <a:t>παραμόρφωση του στοιχείου </a:t>
            </a:r>
            <a:r>
              <a:rPr sz="2000" dirty="0">
                <a:latin typeface="Calibri"/>
                <a:cs typeface="Calibri"/>
              </a:rPr>
              <a:t>με </a:t>
            </a:r>
            <a:r>
              <a:rPr sz="2000" spc="-5" dirty="0">
                <a:latin typeface="Calibri"/>
                <a:cs typeface="Calibri"/>
              </a:rPr>
              <a:t>αποτέλεσμα τη δημιουργία μεταβολής πίεσης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στον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περιβάλλοντα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χώρο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</a:t>
            </a:r>
            <a:r>
              <a:rPr sz="2000" spc="-10" dirty="0">
                <a:latin typeface="Calibri"/>
                <a:cs typeface="Calibri"/>
              </a:rPr>
              <a:t> παραγωγή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κυμάτων</a:t>
            </a:r>
            <a:r>
              <a:rPr sz="2000" spc="-10" dirty="0">
                <a:latin typeface="Calibri"/>
                <a:cs typeface="Calibri"/>
              </a:rPr>
              <a:t> υπερήχων.</a:t>
            </a:r>
            <a:endParaRPr sz="2000" dirty="0">
              <a:latin typeface="Calibri"/>
              <a:cs typeface="Calibri"/>
            </a:endParaRPr>
          </a:p>
          <a:p>
            <a:pPr marL="12700" marR="9906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Calibri"/>
                <a:cs typeface="Calibri"/>
              </a:rPr>
              <a:t>Αντίστροφα, </a:t>
            </a:r>
            <a:r>
              <a:rPr sz="2000" spc="-15" dirty="0">
                <a:latin typeface="Calibri"/>
                <a:cs typeface="Calibri"/>
              </a:rPr>
              <a:t>μηχανικά </a:t>
            </a:r>
            <a:r>
              <a:rPr sz="2000" spc="-10" dirty="0">
                <a:latin typeface="Calibri"/>
                <a:cs typeface="Calibri"/>
              </a:rPr>
              <a:t>κύματα </a:t>
            </a:r>
            <a:r>
              <a:rPr sz="2000" spc="-15" dirty="0">
                <a:latin typeface="Calibri"/>
                <a:cs typeface="Calibri"/>
              </a:rPr>
              <a:t>προκαλούν </a:t>
            </a:r>
            <a:r>
              <a:rPr sz="2000" spc="-5" dirty="0">
                <a:latin typeface="Calibri"/>
                <a:cs typeface="Calibri"/>
              </a:rPr>
              <a:t>παραμόρφωση </a:t>
            </a:r>
            <a:r>
              <a:rPr sz="2000" spc="5" dirty="0">
                <a:latin typeface="Calibri"/>
                <a:cs typeface="Calibri"/>
              </a:rPr>
              <a:t>στα </a:t>
            </a:r>
            <a:r>
              <a:rPr sz="2000" spc="-5" dirty="0">
                <a:latin typeface="Calibri"/>
                <a:cs typeface="Calibri"/>
              </a:rPr>
              <a:t>άκρα του στοιχείου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που με τη σειρά της </a:t>
            </a:r>
            <a:r>
              <a:rPr sz="2000" spc="-5" dirty="0">
                <a:latin typeface="Calibri"/>
                <a:cs typeface="Calibri"/>
              </a:rPr>
              <a:t>έχει </a:t>
            </a:r>
            <a:r>
              <a:rPr sz="2000" dirty="0">
                <a:latin typeface="Calibri"/>
                <a:cs typeface="Calibri"/>
              </a:rPr>
              <a:t>ως </a:t>
            </a:r>
            <a:r>
              <a:rPr sz="2000" spc="-5" dirty="0">
                <a:latin typeface="Calibri"/>
                <a:cs typeface="Calibri"/>
              </a:rPr>
              <a:t>αποτέλεσμα </a:t>
            </a:r>
            <a:r>
              <a:rPr sz="2000" spc="-15" dirty="0">
                <a:latin typeface="Calibri"/>
                <a:cs typeface="Calibri"/>
              </a:rPr>
              <a:t>την </a:t>
            </a:r>
            <a:r>
              <a:rPr sz="2000" spc="-5" dirty="0">
                <a:latin typeface="Calibri"/>
                <a:cs typeface="Calibri"/>
              </a:rPr>
              <a:t>ανάπτυξη διαφοράς </a:t>
            </a:r>
            <a:r>
              <a:rPr sz="2000" spc="-10" dirty="0">
                <a:latin typeface="Calibri"/>
                <a:cs typeface="Calibri"/>
              </a:rPr>
              <a:t>δυναμικού </a:t>
            </a:r>
            <a:r>
              <a:rPr sz="2000" spc="5" dirty="0">
                <a:latin typeface="Calibri"/>
                <a:cs typeface="Calibri"/>
              </a:rPr>
              <a:t>στα 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άκρα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του.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4467" y="403606"/>
            <a:ext cx="50514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0" dirty="0"/>
              <a:t> </a:t>
            </a:r>
            <a:r>
              <a:rPr spc="10" dirty="0"/>
              <a:t>4</a:t>
            </a:r>
            <a:r>
              <a:rPr sz="3150" spc="15" baseline="25132" dirty="0"/>
              <a:t>η</a:t>
            </a:r>
            <a:r>
              <a:rPr sz="3150" baseline="25132" dirty="0"/>
              <a:t> </a:t>
            </a:r>
            <a:r>
              <a:rPr sz="3200" spc="-5" dirty="0"/>
              <a:t>–Πιεζοηλεκτρισμός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194" y="1461262"/>
            <a:ext cx="793305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6606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Τα πιεζοηλεκτρικά στοιχεία αποδίδουν </a:t>
            </a:r>
            <a:r>
              <a:rPr sz="2000" dirty="0">
                <a:latin typeface="Calibri"/>
                <a:cs typeface="Calibri"/>
              </a:rPr>
              <a:t>μέγιστη </a:t>
            </a:r>
            <a:r>
              <a:rPr sz="2000" spc="-5" dirty="0">
                <a:latin typeface="Calibri"/>
                <a:cs typeface="Calibri"/>
              </a:rPr>
              <a:t>μεταφορά ενέργειας όταν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διεγείρονται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στη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συχνότητα συντονισμού.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44005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Η </a:t>
            </a:r>
            <a:r>
              <a:rPr sz="2000" spc="-5" dirty="0">
                <a:latin typeface="Calibri"/>
                <a:cs typeface="Calibri"/>
              </a:rPr>
              <a:t>συχνότητα συντονισμού </a:t>
            </a:r>
            <a:r>
              <a:rPr sz="2000" spc="-10" dirty="0">
                <a:latin typeface="Calibri"/>
                <a:cs typeface="Calibri"/>
              </a:rPr>
              <a:t>εξαρτάται </a:t>
            </a:r>
            <a:r>
              <a:rPr sz="2000" spc="-5" dirty="0">
                <a:latin typeface="Calibri"/>
                <a:cs typeface="Calibri"/>
              </a:rPr>
              <a:t>από </a:t>
            </a:r>
            <a:r>
              <a:rPr sz="2000" dirty="0">
                <a:latin typeface="Calibri"/>
                <a:cs typeface="Calibri"/>
              </a:rPr>
              <a:t>τις </a:t>
            </a:r>
            <a:r>
              <a:rPr sz="2000" spc="-10" dirty="0">
                <a:latin typeface="Calibri"/>
                <a:cs typeface="Calibri"/>
              </a:rPr>
              <a:t>ιδιότητες </a:t>
            </a:r>
            <a:r>
              <a:rPr sz="2000" spc="-5" dirty="0">
                <a:latin typeface="Calibri"/>
                <a:cs typeface="Calibri"/>
              </a:rPr>
              <a:t>του </a:t>
            </a:r>
            <a:r>
              <a:rPr sz="2000" spc="-25" dirty="0">
                <a:latin typeface="Calibri"/>
                <a:cs typeface="Calibri"/>
              </a:rPr>
              <a:t>υλικού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5" dirty="0">
                <a:latin typeface="Calibri"/>
                <a:cs typeface="Calibri"/>
              </a:rPr>
              <a:t>το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πάχος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στοιχείου.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Για </a:t>
            </a:r>
            <a:r>
              <a:rPr sz="2000" spc="-20" dirty="0">
                <a:latin typeface="Calibri"/>
                <a:cs typeface="Calibri"/>
              </a:rPr>
              <a:t>την</a:t>
            </a:r>
            <a:r>
              <a:rPr sz="2000" spc="-5" dirty="0">
                <a:latin typeface="Calibri"/>
                <a:cs typeface="Calibri"/>
              </a:rPr>
              <a:t> ελεγχόμενη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και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σταθερή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λειτουργία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ενός</a:t>
            </a:r>
            <a:r>
              <a:rPr sz="2000" spc="-5" dirty="0">
                <a:latin typeface="Calibri"/>
                <a:cs typeface="Calibri"/>
              </a:rPr>
              <a:t> πιεζοηλεκτρικού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στοιχείου,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δηλ.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τη θωράκιση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από</a:t>
            </a:r>
            <a:r>
              <a:rPr sz="2000" spc="-10" dirty="0">
                <a:latin typeface="Calibri"/>
                <a:cs typeface="Calibri"/>
              </a:rPr>
              <a:t> ηλεκτρομαγνητικό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θόρυβο,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ακουστική</a:t>
            </a:r>
            <a:endParaRPr sz="2000" dirty="0">
              <a:latin typeface="Calibri"/>
              <a:cs typeface="Calibri"/>
            </a:endParaRPr>
          </a:p>
          <a:p>
            <a:pPr marL="12700" marR="1841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προσαρμογή </a:t>
            </a:r>
            <a:r>
              <a:rPr sz="2000" dirty="0">
                <a:latin typeface="Calibri"/>
                <a:cs typeface="Calibri"/>
              </a:rPr>
              <a:t>με </a:t>
            </a:r>
            <a:r>
              <a:rPr sz="2000" spc="-5" dirty="0">
                <a:latin typeface="Calibri"/>
                <a:cs typeface="Calibri"/>
              </a:rPr>
              <a:t>το </a:t>
            </a:r>
            <a:r>
              <a:rPr sz="2000" dirty="0">
                <a:latin typeface="Calibri"/>
                <a:cs typeface="Calibri"/>
              </a:rPr>
              <a:t>προς </a:t>
            </a:r>
            <a:r>
              <a:rPr sz="2000" spc="-5" dirty="0">
                <a:latin typeface="Calibri"/>
                <a:cs typeface="Calibri"/>
              </a:rPr>
              <a:t>εξέταση </a:t>
            </a:r>
            <a:r>
              <a:rPr sz="2000" spc="-35" dirty="0">
                <a:latin typeface="Calibri"/>
                <a:cs typeface="Calibri"/>
              </a:rPr>
              <a:t>υλικό, </a:t>
            </a:r>
            <a:r>
              <a:rPr sz="2000" spc="-5" dirty="0">
                <a:latin typeface="Calibri"/>
                <a:cs typeface="Calibri"/>
              </a:rPr>
              <a:t>κ.α., το στοιχείο </a:t>
            </a:r>
            <a:r>
              <a:rPr sz="2000" spc="-10" dirty="0">
                <a:latin typeface="Calibri"/>
                <a:cs typeface="Calibri"/>
              </a:rPr>
              <a:t>τοποθετείται </a:t>
            </a:r>
            <a:r>
              <a:rPr sz="2000" dirty="0">
                <a:latin typeface="Calibri"/>
                <a:cs typeface="Calibri"/>
              </a:rPr>
              <a:t>σε μια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διάταξη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καλείται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υπερηχητικός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μετατροπέας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(transducer).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4467" y="403606"/>
            <a:ext cx="50514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0" dirty="0"/>
              <a:t> </a:t>
            </a:r>
            <a:r>
              <a:rPr spc="10" dirty="0"/>
              <a:t>4</a:t>
            </a:r>
            <a:r>
              <a:rPr sz="3150" spc="15" baseline="25132" dirty="0"/>
              <a:t>η</a:t>
            </a:r>
            <a:r>
              <a:rPr sz="3150" baseline="25132" dirty="0"/>
              <a:t> </a:t>
            </a:r>
            <a:r>
              <a:rPr sz="3200" spc="-5" dirty="0"/>
              <a:t>–Πιεζοηλεκτρισμός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7142" y="1219200"/>
            <a:ext cx="5660896" cy="44600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4467" y="403606"/>
            <a:ext cx="50514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0" dirty="0"/>
              <a:t> </a:t>
            </a:r>
            <a:r>
              <a:rPr spc="10" dirty="0"/>
              <a:t>4</a:t>
            </a:r>
            <a:r>
              <a:rPr sz="3150" spc="15" baseline="25132" dirty="0"/>
              <a:t>η</a:t>
            </a:r>
            <a:r>
              <a:rPr sz="3150" baseline="25132" dirty="0"/>
              <a:t> </a:t>
            </a:r>
            <a:r>
              <a:rPr sz="3200" spc="-5" dirty="0"/>
              <a:t>–Πιεζοηλεκτρισμός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2691" y="1179575"/>
            <a:ext cx="2055519" cy="50490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4088" y="1418844"/>
            <a:ext cx="2435352" cy="46893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0553" y="2859738"/>
            <a:ext cx="2956987" cy="226699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1135" y="3120896"/>
            <a:ext cx="6895024" cy="32206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94758" y="403606"/>
            <a:ext cx="2950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5" dirty="0"/>
              <a:t> </a:t>
            </a:r>
            <a:r>
              <a:rPr spc="10" dirty="0"/>
              <a:t>5</a:t>
            </a:r>
            <a:r>
              <a:rPr sz="3150" spc="15" baseline="25132" dirty="0"/>
              <a:t>η</a:t>
            </a:r>
            <a:r>
              <a:rPr sz="3150" baseline="25132" dirty="0"/>
              <a:t> </a:t>
            </a:r>
            <a:r>
              <a:rPr sz="3200" dirty="0"/>
              <a:t>–Οστά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9424" y="1375917"/>
            <a:ext cx="99256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α)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Περιγράψτε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συνοπτικά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ιεραρχική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δομή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των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μακρών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οστών.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5" dirty="0">
                <a:latin typeface="Microsoft Sans Serif"/>
                <a:cs typeface="Microsoft Sans Serif"/>
              </a:rPr>
              <a:t>β)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Ποιες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οι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βασικές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διαφορές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φλοιώδους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10" dirty="0">
                <a:latin typeface="Microsoft Sans Serif"/>
                <a:cs typeface="Microsoft Sans Serif"/>
              </a:rPr>
              <a:t> σπογγώδους </a:t>
            </a:r>
            <a:r>
              <a:rPr sz="1800" spc="-35" dirty="0">
                <a:latin typeface="Microsoft Sans Serif"/>
                <a:cs typeface="Microsoft Sans Serif"/>
              </a:rPr>
              <a:t>οστού;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329565" algn="l"/>
              </a:tabLst>
            </a:pPr>
            <a:r>
              <a:rPr sz="1800" spc="-40" dirty="0">
                <a:latin typeface="Microsoft Sans Serif"/>
                <a:cs typeface="Microsoft Sans Serif"/>
              </a:rPr>
              <a:t>γ)	</a:t>
            </a:r>
            <a:r>
              <a:rPr sz="1800" spc="-35" dirty="0">
                <a:latin typeface="Microsoft Sans Serif"/>
                <a:cs typeface="Microsoft Sans Serif"/>
              </a:rPr>
              <a:t>Ποιός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ο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ρόλος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των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ικριωμάτων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αναγέννηση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των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οστικών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ιστών;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δ)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Ποιά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βιοϋλικά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κατάλληλα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ποιά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χαρακτηριστικά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ιδιότητες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πρέπει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λάβει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υπόψη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Microsoft Sans Serif"/>
                <a:cs typeface="Microsoft Sans Serif"/>
              </a:rPr>
              <a:t>ένας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μηχανικός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τον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σχεδιασμό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ενός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τέτοιου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τύπου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ικριώματος;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4758" y="403606"/>
            <a:ext cx="2950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5" dirty="0"/>
              <a:t> </a:t>
            </a:r>
            <a:r>
              <a:rPr spc="10" dirty="0"/>
              <a:t>5</a:t>
            </a:r>
            <a:r>
              <a:rPr sz="3150" spc="15" baseline="25132" dirty="0"/>
              <a:t>η</a:t>
            </a:r>
            <a:r>
              <a:rPr sz="3150" baseline="25132" dirty="0"/>
              <a:t> </a:t>
            </a:r>
            <a:r>
              <a:rPr sz="3200" dirty="0"/>
              <a:t>–Οστά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7332" y="1518343"/>
            <a:ext cx="6089860" cy="45096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4758" y="403606"/>
            <a:ext cx="2950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5" dirty="0"/>
              <a:t> </a:t>
            </a:r>
            <a:r>
              <a:rPr spc="10" dirty="0"/>
              <a:t>5</a:t>
            </a:r>
            <a:r>
              <a:rPr sz="3150" spc="15" baseline="25132" dirty="0"/>
              <a:t>η</a:t>
            </a:r>
            <a:r>
              <a:rPr sz="3150" baseline="25132" dirty="0"/>
              <a:t> </a:t>
            </a:r>
            <a:r>
              <a:rPr sz="3200" dirty="0"/>
              <a:t>–Οστά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7969" y="1785365"/>
            <a:ext cx="8468995" cy="3659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95" dirty="0" err="1">
                <a:latin typeface="Microsoft Sans Serif"/>
                <a:cs typeface="Microsoft Sans Serif"/>
              </a:rPr>
              <a:t>Το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5" dirty="0" err="1">
                <a:latin typeface="Microsoft Sans Serif"/>
                <a:cs typeface="Microsoft Sans Serif"/>
              </a:rPr>
              <a:t>δοκιδώδες</a:t>
            </a:r>
            <a:r>
              <a:rPr lang="el-GR" sz="1800" spc="-15" dirty="0">
                <a:latin typeface="Microsoft Sans Serif"/>
                <a:cs typeface="Microsoft Sans Serif"/>
              </a:rPr>
              <a:t> (σπογγώδες)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οστό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βρίσκεται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στα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εσωτερικά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τμήματα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των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οστών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60" dirty="0" err="1">
                <a:latin typeface="Microsoft Sans Serif"/>
                <a:cs typeface="Microsoft Sans Serif"/>
              </a:rPr>
              <a:t>έχει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25" dirty="0" err="1">
                <a:latin typeface="Microsoft Sans Serif"/>
                <a:cs typeface="Microsoft Sans Serif"/>
              </a:rPr>
              <a:t>σημ</a:t>
            </a:r>
            <a:r>
              <a:rPr sz="1800" spc="-25" dirty="0">
                <a:latin typeface="Microsoft Sans Serif"/>
                <a:cs typeface="Microsoft Sans Serif"/>
              </a:rPr>
              <a:t>α</a:t>
            </a:r>
            <a:r>
              <a:rPr sz="1800" spc="-25" dirty="0" err="1">
                <a:latin typeface="Microsoft Sans Serif"/>
                <a:cs typeface="Microsoft Sans Serif"/>
              </a:rPr>
              <a:t>ντικά</a:t>
            </a:r>
            <a:r>
              <a:rPr lang="el-GR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π</a:t>
            </a:r>
            <a:r>
              <a:rPr sz="1800" spc="55" dirty="0" err="1">
                <a:latin typeface="Microsoft Sans Serif"/>
                <a:cs typeface="Microsoft Sans Serif"/>
              </a:rPr>
              <a:t>ορώδη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δομή.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8890" algn="just">
              <a:lnSpc>
                <a:spcPct val="100000"/>
              </a:lnSpc>
            </a:pPr>
            <a:r>
              <a:rPr sz="1800" spc="-95" dirty="0">
                <a:latin typeface="Microsoft Sans Serif"/>
                <a:cs typeface="Microsoft Sans Serif"/>
              </a:rPr>
              <a:t>Το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πορώδες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δοκιδώδους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οστού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κυμαίνεται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μεταξύ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50-95%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συνήθως 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βρίσκεται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στα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άκρα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των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μακρών </a:t>
            </a:r>
            <a:r>
              <a:rPr sz="1800" spc="-5" dirty="0">
                <a:latin typeface="Microsoft Sans Serif"/>
                <a:cs typeface="Microsoft Sans Serif"/>
              </a:rPr>
              <a:t>οστών.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spc="-100" dirty="0">
                <a:latin typeface="Microsoft Sans Serif"/>
                <a:cs typeface="Microsoft Sans Serif"/>
              </a:rPr>
              <a:t>Στο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επίπεδο </a:t>
            </a:r>
            <a:r>
              <a:rPr sz="1800" spc="-100" dirty="0">
                <a:latin typeface="Microsoft Sans Serif"/>
                <a:cs typeface="Microsoft Sans Serif"/>
              </a:rPr>
              <a:t>της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μικροδομής,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το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δοκιδώδες </a:t>
            </a:r>
            <a:r>
              <a:rPr sz="1800" spc="-40" dirty="0">
                <a:latin typeface="Microsoft Sans Serif"/>
                <a:cs typeface="Microsoft Sans Serif"/>
              </a:rPr>
              <a:t>οστό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αποτελείται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 </a:t>
            </a:r>
            <a:r>
              <a:rPr sz="1800" spc="-65" dirty="0">
                <a:latin typeface="Microsoft Sans Serif"/>
                <a:cs typeface="Microsoft Sans Serif"/>
              </a:rPr>
              <a:t>τρισδιάστατες 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κυλινδρικές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δομές,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ονομάζονται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δοκίδες,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με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πάχος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περίπου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100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μm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μεταβλητή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διάταξη.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5" dirty="0">
                <a:latin typeface="Microsoft Sans Serif"/>
                <a:cs typeface="Microsoft Sans Serif"/>
              </a:rPr>
              <a:t>Αυτό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το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πορώδες </a:t>
            </a:r>
            <a:r>
              <a:rPr sz="1800" spc="-45" dirty="0">
                <a:latin typeface="Microsoft Sans Serif"/>
                <a:cs typeface="Microsoft Sans Serif"/>
              </a:rPr>
              <a:t>δίκτυο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δοκιδώδους </a:t>
            </a:r>
            <a:r>
              <a:rPr sz="1800" spc="-40" dirty="0">
                <a:latin typeface="Microsoft Sans Serif"/>
                <a:cs typeface="Microsoft Sans Serif"/>
              </a:rPr>
              <a:t>οστού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περιλαμβάνει </a:t>
            </a:r>
            <a:r>
              <a:rPr sz="1800" spc="15" dirty="0">
                <a:latin typeface="Microsoft Sans Serif"/>
                <a:cs typeface="Microsoft Sans Serif"/>
              </a:rPr>
              <a:t>πόρους </a:t>
            </a:r>
            <a:r>
              <a:rPr sz="1800" spc="-35" dirty="0">
                <a:latin typeface="Microsoft Sans Serif"/>
                <a:cs typeface="Microsoft Sans Serif"/>
              </a:rPr>
              <a:t>με </a:t>
            </a:r>
            <a:r>
              <a:rPr sz="1800" spc="-25" dirty="0">
                <a:latin typeface="Microsoft Sans Serif"/>
                <a:cs typeface="Microsoft Sans Serif"/>
              </a:rPr>
              <a:t>μυελό </a:t>
            </a:r>
            <a:r>
              <a:rPr sz="1800" spc="-20" dirty="0">
                <a:latin typeface="Microsoft Sans Serif"/>
                <a:cs typeface="Microsoft Sans Serif"/>
              </a:rPr>
              <a:t> των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οστών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που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παράγει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τα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βασικά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κύτταρα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αίματος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αποτελείται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 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αιμοφόρα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αγγεία,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νεύρα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διάφορους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τύπους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κυττάρων.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4758" y="403606"/>
            <a:ext cx="2950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5" dirty="0"/>
              <a:t> </a:t>
            </a:r>
            <a:r>
              <a:rPr spc="10" dirty="0"/>
              <a:t>5</a:t>
            </a:r>
            <a:r>
              <a:rPr sz="3150" spc="15" baseline="25132" dirty="0"/>
              <a:t>η</a:t>
            </a:r>
            <a:r>
              <a:rPr sz="3150" baseline="25132" dirty="0"/>
              <a:t> </a:t>
            </a:r>
            <a:r>
              <a:rPr sz="3200" dirty="0"/>
              <a:t>–Οστά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8157" y="1850897"/>
            <a:ext cx="8613775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0" dirty="0" err="1">
                <a:latin typeface="Microsoft Sans Serif"/>
                <a:cs typeface="Microsoft Sans Serif"/>
              </a:rPr>
              <a:t>Το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 err="1">
                <a:latin typeface="Microsoft Sans Serif"/>
                <a:cs typeface="Microsoft Sans Serif"/>
              </a:rPr>
              <a:t>φλοιώδες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οστό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συνθέτει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εξωτερική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επιφάνεια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όλων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των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οστών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το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πορώδες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περίπου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5-10%.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μικροσκοπική</a:t>
            </a:r>
            <a:r>
              <a:rPr sz="1800" spc="35" dirty="0">
                <a:latin typeface="Microsoft Sans Serif"/>
                <a:cs typeface="Microsoft Sans Serif"/>
              </a:rPr>
              <a:t> άποψη,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αποτελείται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κυλινδρικές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300355">
              <a:lnSpc>
                <a:spcPct val="100000"/>
              </a:lnSpc>
            </a:pPr>
            <a:r>
              <a:rPr sz="1800" spc="-40" dirty="0">
                <a:latin typeface="Microsoft Sans Serif"/>
                <a:cs typeface="Microsoft Sans Serif"/>
              </a:rPr>
              <a:t>δομές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ονομάζονται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οστεώνες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Αβέρσεια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συστήματα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διάμετρο</a:t>
            </a:r>
            <a:r>
              <a:rPr sz="1800" spc="35" dirty="0">
                <a:latin typeface="Microsoft Sans Serif"/>
                <a:cs typeface="Microsoft Sans Serif"/>
              </a:rPr>
              <a:t> περίπου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10-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500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μm.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50800">
              <a:lnSpc>
                <a:spcPct val="100000"/>
              </a:lnSpc>
            </a:pPr>
            <a:r>
              <a:rPr sz="1800" spc="-90" dirty="0">
                <a:latin typeface="Microsoft Sans Serif"/>
                <a:cs typeface="Microsoft Sans Serif"/>
              </a:rPr>
              <a:t>Το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πορώδες,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γνωστό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ως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αγγειακό</a:t>
            </a:r>
            <a:r>
              <a:rPr sz="1800" spc="15" dirty="0">
                <a:latin typeface="Microsoft Sans Serif"/>
                <a:cs typeface="Microsoft Sans Serif"/>
              </a:rPr>
              <a:t> πορώδες, </a:t>
            </a:r>
            <a:r>
              <a:rPr sz="1800" spc="-50" dirty="0">
                <a:latin typeface="Microsoft Sans Serif"/>
                <a:cs typeface="Microsoft Sans Serif"/>
              </a:rPr>
              <a:t>σχηματίζεται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τα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Αβέρσεια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κανάλια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(ευθυγραμμισμένα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τον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επιμήκη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άξονα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οστού)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κανάλια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Volkmanns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(εγκάρσια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κανάλια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συνδέουν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τα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Αβέρσεια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κανάλια)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αποτελούνται 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τριχοειδή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αγγεία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νεύρα.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4758" y="403606"/>
            <a:ext cx="2950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5" dirty="0"/>
              <a:t> </a:t>
            </a:r>
            <a:r>
              <a:rPr spc="10" dirty="0"/>
              <a:t>5</a:t>
            </a:r>
            <a:r>
              <a:rPr sz="3150" spc="15" baseline="25132" dirty="0"/>
              <a:t>η</a:t>
            </a:r>
            <a:r>
              <a:rPr sz="3150" baseline="25132" dirty="0"/>
              <a:t> </a:t>
            </a:r>
            <a:r>
              <a:rPr sz="3200" dirty="0"/>
              <a:t>–Οστά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Ικριώματα</a:t>
            </a:r>
            <a:r>
              <a:rPr spc="-40" dirty="0"/>
              <a:t> </a:t>
            </a:r>
            <a:r>
              <a:rPr spc="-5" dirty="0"/>
              <a:t>για</a:t>
            </a:r>
            <a:r>
              <a:rPr dirty="0"/>
              <a:t> </a:t>
            </a:r>
            <a:r>
              <a:rPr spc="-10" dirty="0"/>
              <a:t>την</a:t>
            </a:r>
            <a:r>
              <a:rPr spc="-20" dirty="0"/>
              <a:t> </a:t>
            </a:r>
            <a:r>
              <a:rPr dirty="0"/>
              <a:t>αναγέννηση</a:t>
            </a:r>
            <a:r>
              <a:rPr spc="-50" dirty="0"/>
              <a:t> </a:t>
            </a:r>
            <a:r>
              <a:rPr spc="-5" dirty="0"/>
              <a:t>των</a:t>
            </a:r>
            <a:r>
              <a:rPr dirty="0"/>
              <a:t> </a:t>
            </a:r>
            <a:r>
              <a:rPr spc="-5" dirty="0"/>
              <a:t>οστικών</a:t>
            </a:r>
            <a:r>
              <a:rPr spc="-30" dirty="0"/>
              <a:t> </a:t>
            </a:r>
            <a:r>
              <a:rPr dirty="0"/>
              <a:t>ιστών</a:t>
            </a:r>
          </a:p>
          <a:p>
            <a:pPr marL="10795">
              <a:lnSpc>
                <a:spcPct val="100000"/>
              </a:lnSpc>
              <a:spcBef>
                <a:spcPts val="50"/>
              </a:spcBef>
            </a:pPr>
            <a:endParaRPr sz="2300" dirty="0"/>
          </a:p>
          <a:p>
            <a:pPr marL="23495" marR="5080">
              <a:lnSpc>
                <a:spcPct val="100000"/>
              </a:lnSpc>
            </a:pPr>
            <a:r>
              <a:rPr b="0" dirty="0">
                <a:latin typeface="Calibri"/>
                <a:cs typeface="Calibri"/>
              </a:rPr>
              <a:t>Ο </a:t>
            </a:r>
            <a:r>
              <a:rPr b="0" spc="-10" dirty="0">
                <a:latin typeface="Calibri"/>
                <a:cs typeface="Calibri"/>
              </a:rPr>
              <a:t>κύριος ρόλος των </a:t>
            </a:r>
            <a:r>
              <a:rPr b="0" spc="-5" dirty="0">
                <a:latin typeface="Calibri"/>
                <a:cs typeface="Calibri"/>
              </a:rPr>
              <a:t>ικριωμάτων </a:t>
            </a:r>
            <a:r>
              <a:rPr b="0" dirty="0">
                <a:latin typeface="Calibri"/>
                <a:cs typeface="Calibri"/>
              </a:rPr>
              <a:t>για </a:t>
            </a:r>
            <a:r>
              <a:rPr b="0" spc="-15" dirty="0">
                <a:latin typeface="Calibri"/>
                <a:cs typeface="Calibri"/>
              </a:rPr>
              <a:t>την </a:t>
            </a:r>
            <a:r>
              <a:rPr b="0" spc="-5" dirty="0">
                <a:latin typeface="Calibri"/>
                <a:cs typeface="Calibri"/>
              </a:rPr>
              <a:t>αναγέννηση </a:t>
            </a:r>
            <a:r>
              <a:rPr b="0" spc="-10" dirty="0">
                <a:latin typeface="Calibri"/>
                <a:cs typeface="Calibri"/>
              </a:rPr>
              <a:t>των </a:t>
            </a:r>
            <a:r>
              <a:rPr b="0" spc="-5" dirty="0">
                <a:latin typeface="Calibri"/>
                <a:cs typeface="Calibri"/>
              </a:rPr>
              <a:t>οστικών </a:t>
            </a:r>
            <a:r>
              <a:rPr b="0" dirty="0">
                <a:latin typeface="Calibri"/>
                <a:cs typeface="Calibri"/>
              </a:rPr>
              <a:t>ιστών </a:t>
            </a:r>
            <a:r>
              <a:rPr b="0" spc="-5" dirty="0">
                <a:latin typeface="Calibri"/>
                <a:cs typeface="Calibri"/>
              </a:rPr>
              <a:t>είναι </a:t>
            </a:r>
            <a:r>
              <a:rPr b="0" dirty="0">
                <a:latin typeface="Calibri"/>
                <a:cs typeface="Calibri"/>
              </a:rPr>
              <a:t>η </a:t>
            </a:r>
            <a:r>
              <a:rPr b="0" spc="-44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παροχή </a:t>
            </a:r>
            <a:r>
              <a:rPr b="0" dirty="0">
                <a:latin typeface="Calibri"/>
                <a:cs typeface="Calibri"/>
              </a:rPr>
              <a:t>ενός </a:t>
            </a:r>
            <a:r>
              <a:rPr b="0" spc="-5" dirty="0">
                <a:latin typeface="Calibri"/>
                <a:cs typeface="Calibri"/>
              </a:rPr>
              <a:t>υποστηρικτικού περιβάλλοντος </a:t>
            </a:r>
            <a:r>
              <a:rPr b="0" dirty="0">
                <a:latin typeface="Calibri"/>
                <a:cs typeface="Calibri"/>
              </a:rPr>
              <a:t>για </a:t>
            </a:r>
            <a:r>
              <a:rPr b="0" spc="-5" dirty="0">
                <a:latin typeface="Calibri"/>
                <a:cs typeface="Calibri"/>
              </a:rPr>
              <a:t>τον σχηματισμό του </a:t>
            </a:r>
            <a:r>
              <a:rPr b="0" dirty="0">
                <a:latin typeface="Calibri"/>
                <a:cs typeface="Calibri"/>
              </a:rPr>
              <a:t>νέου 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ιστού.</a:t>
            </a:r>
          </a:p>
          <a:p>
            <a:pPr marL="10795"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23495" marR="938530">
              <a:lnSpc>
                <a:spcPct val="100000"/>
              </a:lnSpc>
              <a:spcBef>
                <a:spcPts val="5"/>
              </a:spcBef>
            </a:pPr>
            <a:r>
              <a:rPr b="0" dirty="0">
                <a:latin typeface="Calibri"/>
                <a:cs typeface="Calibri"/>
              </a:rPr>
              <a:t>Η </a:t>
            </a:r>
            <a:r>
              <a:rPr b="0" spc="-5" dirty="0">
                <a:latin typeface="Calibri"/>
                <a:cs typeface="Calibri"/>
              </a:rPr>
              <a:t>ιδανική </a:t>
            </a:r>
            <a:r>
              <a:rPr b="0" spc="-10" dirty="0">
                <a:latin typeface="Calibri"/>
                <a:cs typeface="Calibri"/>
              </a:rPr>
              <a:t>εξέλιξη </a:t>
            </a:r>
            <a:r>
              <a:rPr b="0" spc="-5" dirty="0">
                <a:latin typeface="Calibri"/>
                <a:cs typeface="Calibri"/>
              </a:rPr>
              <a:t>είναι ότι τα </a:t>
            </a:r>
            <a:r>
              <a:rPr b="0" spc="-20" dirty="0">
                <a:latin typeface="Calibri"/>
                <a:cs typeface="Calibri"/>
              </a:rPr>
              <a:t>βιοϋλικά </a:t>
            </a:r>
            <a:r>
              <a:rPr b="0" dirty="0">
                <a:latin typeface="Calibri"/>
                <a:cs typeface="Calibri"/>
              </a:rPr>
              <a:t>που </a:t>
            </a:r>
            <a:r>
              <a:rPr b="0" spc="-5" dirty="0">
                <a:latin typeface="Calibri"/>
                <a:cs typeface="Calibri"/>
              </a:rPr>
              <a:t>χρησιμοποιούνται </a:t>
            </a:r>
            <a:r>
              <a:rPr b="0" dirty="0">
                <a:latin typeface="Calibri"/>
                <a:cs typeface="Calibri"/>
              </a:rPr>
              <a:t>θα 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απορροφηθούν </a:t>
            </a:r>
            <a:r>
              <a:rPr b="0" spc="-20" dirty="0">
                <a:latin typeface="Calibri"/>
                <a:cs typeface="Calibri"/>
              </a:rPr>
              <a:t>και </a:t>
            </a:r>
            <a:r>
              <a:rPr b="0" spc="-5" dirty="0">
                <a:latin typeface="Calibri"/>
                <a:cs typeface="Calibri"/>
              </a:rPr>
              <a:t>αντικατασταθούν </a:t>
            </a:r>
            <a:r>
              <a:rPr b="0" spc="5" dirty="0">
                <a:latin typeface="Calibri"/>
                <a:cs typeface="Calibri"/>
              </a:rPr>
              <a:t>στο </a:t>
            </a:r>
            <a:r>
              <a:rPr b="0" spc="-5" dirty="0">
                <a:latin typeface="Calibri"/>
                <a:cs typeface="Calibri"/>
              </a:rPr>
              <a:t>χρόνο από </a:t>
            </a:r>
            <a:r>
              <a:rPr b="0" dirty="0">
                <a:latin typeface="Calibri"/>
                <a:cs typeface="Calibri"/>
              </a:rPr>
              <a:t>νέο </a:t>
            </a:r>
            <a:r>
              <a:rPr b="0" spc="-10" dirty="0">
                <a:latin typeface="Calibri"/>
                <a:cs typeface="Calibri"/>
              </a:rPr>
              <a:t>παραγόμενο </a:t>
            </a:r>
            <a:r>
              <a:rPr b="0" spc="-44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βιολογικό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ιστό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4758" y="403606"/>
            <a:ext cx="2950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5" dirty="0"/>
              <a:t> </a:t>
            </a:r>
            <a:r>
              <a:rPr spc="10" dirty="0"/>
              <a:t>5</a:t>
            </a:r>
            <a:r>
              <a:rPr sz="3150" spc="15" baseline="25132" dirty="0"/>
              <a:t>η</a:t>
            </a:r>
            <a:r>
              <a:rPr sz="3150" baseline="25132" dirty="0"/>
              <a:t> </a:t>
            </a:r>
            <a:r>
              <a:rPr sz="3200" dirty="0"/>
              <a:t>–Οστά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6341" y="1570482"/>
            <a:ext cx="852678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ικριώματα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αναγέννηση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των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ιστών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πρέπει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τουλάχιστον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ικανά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υποστηρίζουν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τις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κυτταρικές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διεργασίες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παρέχουν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επαρκή </a:t>
            </a:r>
            <a:r>
              <a:rPr sz="1800" spc="-10" dirty="0">
                <a:latin typeface="Microsoft Sans Serif"/>
                <a:cs typeface="Microsoft Sans Serif"/>
              </a:rPr>
              <a:t>μηχανική</a:t>
            </a:r>
            <a:endParaRPr sz="1800" dirty="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spc="-40" dirty="0">
                <a:latin typeface="Microsoft Sans Serif"/>
                <a:cs typeface="Microsoft Sans Serif"/>
              </a:rPr>
              <a:t>αντοχή.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299085" marR="8509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latin typeface="Microsoft Sans Serif"/>
                <a:cs typeface="Microsoft Sans Serif"/>
              </a:rPr>
              <a:t>Για </a:t>
            </a:r>
            <a:r>
              <a:rPr sz="1800" spc="-95" dirty="0">
                <a:latin typeface="Microsoft Sans Serif"/>
                <a:cs typeface="Microsoft Sans Serif"/>
              </a:rPr>
              <a:t>τη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μηχανική </a:t>
            </a:r>
            <a:r>
              <a:rPr sz="1800" spc="-20" dirty="0">
                <a:latin typeface="Microsoft Sans Serif"/>
                <a:cs typeface="Microsoft Sans Serif"/>
              </a:rPr>
              <a:t>των </a:t>
            </a:r>
            <a:r>
              <a:rPr sz="1800" spc="-10" dirty="0">
                <a:latin typeface="Microsoft Sans Serif"/>
                <a:cs typeface="Microsoft Sans Serif"/>
              </a:rPr>
              <a:t>ιστών </a:t>
            </a:r>
            <a:r>
              <a:rPr sz="1800" spc="-20" dirty="0">
                <a:latin typeface="Microsoft Sans Serif"/>
                <a:cs typeface="Microsoft Sans Serif"/>
              </a:rPr>
              <a:t>των </a:t>
            </a:r>
            <a:r>
              <a:rPr sz="1800" spc="-5" dirty="0">
                <a:latin typeface="Microsoft Sans Serif"/>
                <a:cs typeface="Microsoft Sans Serif"/>
              </a:rPr>
              <a:t>οστών, </a:t>
            </a:r>
            <a:r>
              <a:rPr sz="1800" spc="-110" dirty="0">
                <a:latin typeface="Microsoft Sans Serif"/>
                <a:cs typeface="Microsoft Sans Serif"/>
              </a:rPr>
              <a:t>το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«ελάττωμα» </a:t>
            </a:r>
            <a:r>
              <a:rPr sz="1800" spc="35" dirty="0">
                <a:latin typeface="Microsoft Sans Serif"/>
                <a:cs typeface="Microsoft Sans Serif"/>
              </a:rPr>
              <a:t>πρέπει </a:t>
            </a:r>
            <a:r>
              <a:rPr sz="1800" dirty="0">
                <a:latin typeface="Microsoft Sans Serif"/>
                <a:cs typeface="Microsoft Sans Serif"/>
              </a:rPr>
              <a:t>να </a:t>
            </a:r>
            <a:r>
              <a:rPr sz="1800" spc="-50" dirty="0">
                <a:latin typeface="Microsoft Sans Serif"/>
                <a:cs typeface="Microsoft Sans Serif"/>
              </a:rPr>
              <a:t>προστατεύεται 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είσοδο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ανταγωνιστικών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τύπων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κυττάρων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το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σχηματισμό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μη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οστίτη 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ιστού, </a:t>
            </a:r>
            <a:r>
              <a:rPr sz="1800" spc="60" dirty="0">
                <a:latin typeface="Microsoft Sans Serif"/>
                <a:cs typeface="Microsoft Sans Serif"/>
              </a:rPr>
              <a:t>όπως </a:t>
            </a:r>
            <a:r>
              <a:rPr sz="1800" spc="-10" dirty="0">
                <a:latin typeface="Microsoft Sans Serif"/>
                <a:cs typeface="Microsoft Sans Serif"/>
              </a:rPr>
              <a:t>ουλή </a:t>
            </a:r>
            <a:r>
              <a:rPr sz="1800" spc="30" dirty="0">
                <a:latin typeface="Microsoft Sans Serif"/>
                <a:cs typeface="Microsoft Sans Serif"/>
              </a:rPr>
              <a:t>ως </a:t>
            </a:r>
            <a:r>
              <a:rPr sz="1800" spc="-15" dirty="0">
                <a:latin typeface="Microsoft Sans Serif"/>
                <a:cs typeface="Microsoft Sans Serif"/>
              </a:rPr>
              <a:t>αποτέλεσμα </a:t>
            </a:r>
            <a:r>
              <a:rPr sz="1800" spc="-100" dirty="0">
                <a:latin typeface="Microsoft Sans Serif"/>
                <a:cs typeface="Microsoft Sans Serif"/>
              </a:rPr>
              <a:t>της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ταχείας </a:t>
            </a:r>
            <a:r>
              <a:rPr sz="1800" spc="-30" dirty="0">
                <a:latin typeface="Microsoft Sans Serif"/>
                <a:cs typeface="Microsoft Sans Serif"/>
              </a:rPr>
              <a:t>ακολουθίας </a:t>
            </a:r>
            <a:r>
              <a:rPr sz="1800" spc="-10" dirty="0">
                <a:latin typeface="Microsoft Sans Serif"/>
                <a:cs typeface="Microsoft Sans Serif"/>
              </a:rPr>
              <a:t>επισκευής </a:t>
            </a:r>
            <a:r>
              <a:rPr sz="1800" spc="60" dirty="0">
                <a:latin typeface="Microsoft Sans Serif"/>
                <a:cs typeface="Microsoft Sans Serif"/>
              </a:rPr>
              <a:t>που </a:t>
            </a:r>
            <a:r>
              <a:rPr sz="1800" spc="10" dirty="0">
                <a:latin typeface="Microsoft Sans Serif"/>
                <a:cs typeface="Microsoft Sans Serif"/>
              </a:rPr>
              <a:t>μπορεί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οδηγήσει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στην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αποτυχία.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Sans Serif"/>
              <a:buChar char="•"/>
            </a:pPr>
            <a:endParaRPr sz="1900" dirty="0">
              <a:latin typeface="Microsoft Sans Serif"/>
              <a:cs typeface="Microsoft Sans Serif"/>
            </a:endParaRPr>
          </a:p>
          <a:p>
            <a:pPr marL="299085" marR="19240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90" dirty="0">
                <a:latin typeface="Microsoft Sans Serif"/>
                <a:cs typeface="Microsoft Sans Serif"/>
              </a:rPr>
              <a:t>Το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υλικό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ικριώματος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πρέπει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βιοαποικοδομήσιμο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βιοαπορροφήσιμο, 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επιτρέποντας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απέκκριση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αρχικού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ξένου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υλικού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υποβάθμισή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του.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Sans Serif"/>
              <a:buChar char="•"/>
            </a:pPr>
            <a:endParaRPr sz="19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ικριώματα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αναγέννησης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οστών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πρέπει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διατηρούν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τις</a:t>
            </a:r>
            <a:endParaRPr sz="1800" dirty="0">
              <a:latin typeface="Microsoft Sans Serif"/>
              <a:cs typeface="Microsoft Sans Serif"/>
            </a:endParaRPr>
          </a:p>
          <a:p>
            <a:pPr marL="299085" marR="58419">
              <a:lnSpc>
                <a:spcPct val="100000"/>
              </a:lnSpc>
              <a:spcBef>
                <a:spcPts val="5"/>
              </a:spcBef>
            </a:pPr>
            <a:r>
              <a:rPr sz="1800" spc="-35" dirty="0">
                <a:latin typeface="Microsoft Sans Serif"/>
                <a:cs typeface="Microsoft Sans Serif"/>
              </a:rPr>
              <a:t>φυσικές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μηχανικές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ιδιότητες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3-6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μήνες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25" dirty="0">
                <a:latin typeface="Microsoft Sans Serif"/>
                <a:cs typeface="Microsoft Sans Serif"/>
              </a:rPr>
              <a:t> απώλεια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μάζας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συμβαίνει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μετά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12-18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μήνες.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1422" y="4111752"/>
            <a:ext cx="2745241" cy="22341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4967" y="403606"/>
            <a:ext cx="46850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/>
              <a:t>Άσ</a:t>
            </a:r>
            <a:r>
              <a:rPr spc="-15" dirty="0"/>
              <a:t>κ</a:t>
            </a:r>
            <a:r>
              <a:rPr spc="-5" dirty="0"/>
              <a:t>ησ</a:t>
            </a:r>
            <a:r>
              <a:rPr dirty="0"/>
              <a:t>η</a:t>
            </a:r>
            <a:r>
              <a:rPr spc="-10" dirty="0"/>
              <a:t> </a:t>
            </a:r>
            <a:r>
              <a:rPr spc="5" dirty="0"/>
              <a:t>1</a:t>
            </a:r>
            <a:r>
              <a:rPr sz="3150" spc="22" baseline="25132" dirty="0"/>
              <a:t>η</a:t>
            </a:r>
            <a:r>
              <a:rPr sz="3150" baseline="25132" dirty="0"/>
              <a:t> </a:t>
            </a:r>
            <a:r>
              <a:rPr sz="3150" spc="-322" baseline="25132" dirty="0"/>
              <a:t> </a:t>
            </a:r>
            <a:r>
              <a:rPr sz="3200" dirty="0"/>
              <a:t>-</a:t>
            </a:r>
            <a:r>
              <a:rPr sz="3200" spc="-100" dirty="0"/>
              <a:t>Τ</a:t>
            </a:r>
            <a:r>
              <a:rPr sz="3200" spc="-95" dirty="0"/>
              <a:t>ε</a:t>
            </a:r>
            <a:r>
              <a:rPr sz="3200" spc="-85" dirty="0"/>
              <a:t>χ</a:t>
            </a:r>
            <a:r>
              <a:rPr sz="3200" spc="-100" dirty="0"/>
              <a:t>ν</a:t>
            </a:r>
            <a:r>
              <a:rPr sz="3200" spc="-150" dirty="0"/>
              <a:t>η</a:t>
            </a:r>
            <a:r>
              <a:rPr sz="3200" spc="-100" dirty="0"/>
              <a:t>τ</a:t>
            </a:r>
            <a:r>
              <a:rPr sz="3200" dirty="0"/>
              <a:t>ή</a:t>
            </a:r>
            <a:r>
              <a:rPr sz="3200" spc="-225" dirty="0"/>
              <a:t> </a:t>
            </a:r>
            <a:r>
              <a:rPr sz="3200" spc="-100" dirty="0"/>
              <a:t>Β</a:t>
            </a:r>
            <a:r>
              <a:rPr sz="3200" spc="-95" dirty="0"/>
              <a:t>αλβ</a:t>
            </a:r>
            <a:r>
              <a:rPr sz="3200" spc="-114" dirty="0"/>
              <a:t>ί</a:t>
            </a:r>
            <a:r>
              <a:rPr sz="3200" spc="-105" dirty="0"/>
              <a:t>δ</a:t>
            </a:r>
            <a:r>
              <a:rPr sz="3200" dirty="0"/>
              <a:t>α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13028" y="1383029"/>
            <a:ext cx="749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solidFill>
                  <a:srgbClr val="001F5F"/>
                </a:solidFill>
                <a:latin typeface="Arial"/>
                <a:cs typeface="Arial"/>
              </a:rPr>
              <a:t>Κ</a:t>
            </a:r>
            <a:r>
              <a:rPr sz="1800" b="1" spc="-100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1800" b="1" spc="-95" dirty="0">
                <a:solidFill>
                  <a:srgbClr val="001F5F"/>
                </a:solidFill>
                <a:latin typeface="Arial"/>
                <a:cs typeface="Arial"/>
              </a:rPr>
              <a:t>ρ</a:t>
            </a:r>
            <a:r>
              <a:rPr sz="1800" b="1" spc="-100" dirty="0">
                <a:solidFill>
                  <a:srgbClr val="001F5F"/>
                </a:solidFill>
                <a:latin typeface="Arial"/>
                <a:cs typeface="Arial"/>
              </a:rPr>
              <a:t>δ</a:t>
            </a:r>
            <a:r>
              <a:rPr sz="1800" b="1" spc="-95" dirty="0">
                <a:solidFill>
                  <a:srgbClr val="001F5F"/>
                </a:solidFill>
                <a:latin typeface="Arial"/>
                <a:cs typeface="Arial"/>
              </a:rPr>
              <a:t>ι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ά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704" y="1877567"/>
            <a:ext cx="1696720" cy="368935"/>
          </a:xfrm>
          <a:prstGeom prst="rect">
            <a:avLst/>
          </a:prstGeom>
          <a:solidFill>
            <a:srgbClr val="C3CE81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i="1" spc="-260" dirty="0">
                <a:solidFill>
                  <a:srgbClr val="001F5F"/>
                </a:solidFill>
                <a:latin typeface="Arial"/>
                <a:cs typeface="Arial"/>
              </a:rPr>
              <a:t>Τ</a:t>
            </a:r>
            <a:r>
              <a:rPr sz="1800" i="1" spc="-95" dirty="0">
                <a:solidFill>
                  <a:srgbClr val="001F5F"/>
                </a:solidFill>
                <a:latin typeface="Arial"/>
                <a:cs typeface="Arial"/>
              </a:rPr>
              <a:t>ε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χνητ</a:t>
            </a:r>
            <a:r>
              <a:rPr sz="1800" i="1" dirty="0">
                <a:solidFill>
                  <a:srgbClr val="001F5F"/>
                </a:solidFill>
                <a:latin typeface="Arial"/>
                <a:cs typeface="Arial"/>
              </a:rPr>
              <a:t>ή</a:t>
            </a:r>
            <a:r>
              <a:rPr sz="1800" i="1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Β</a:t>
            </a:r>
            <a:r>
              <a:rPr sz="1800" i="1" spc="-95" dirty="0">
                <a:solidFill>
                  <a:srgbClr val="001F5F"/>
                </a:solidFill>
                <a:latin typeface="Arial"/>
                <a:cs typeface="Arial"/>
              </a:rPr>
              <a:t>αλβ</a:t>
            </a:r>
            <a:r>
              <a:rPr sz="1800" i="1" spc="-100" dirty="0">
                <a:solidFill>
                  <a:srgbClr val="001F5F"/>
                </a:solidFill>
                <a:latin typeface="Arial"/>
                <a:cs typeface="Arial"/>
              </a:rPr>
              <a:t>ί</a:t>
            </a:r>
            <a:r>
              <a:rPr sz="1800" i="1" spc="-105" dirty="0">
                <a:solidFill>
                  <a:srgbClr val="001F5F"/>
                </a:solidFill>
                <a:latin typeface="Arial"/>
                <a:cs typeface="Arial"/>
              </a:rPr>
              <a:t>δ</a:t>
            </a:r>
            <a:r>
              <a:rPr sz="1800" i="1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632" y="4456176"/>
            <a:ext cx="5535295" cy="1385570"/>
          </a:xfrm>
          <a:prstGeom prst="rect">
            <a:avLst/>
          </a:prstGeom>
          <a:solidFill>
            <a:srgbClr val="C3CE81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 marR="83185" algn="just">
              <a:lnSpc>
                <a:spcPct val="100000"/>
              </a:lnSpc>
              <a:spcBef>
                <a:spcPts val="325"/>
              </a:spcBef>
            </a:pPr>
            <a:r>
              <a:rPr sz="1400" b="1" i="1" spc="-5" dirty="0">
                <a:latin typeface="Arial"/>
                <a:cs typeface="Arial"/>
              </a:rPr>
              <a:t>Ποιος </a:t>
            </a:r>
            <a:r>
              <a:rPr sz="1400" b="1" i="1" spc="-10" dirty="0">
                <a:latin typeface="Arial"/>
                <a:cs typeface="Arial"/>
              </a:rPr>
              <a:t>παράγοντας </a:t>
            </a:r>
            <a:r>
              <a:rPr sz="1400" b="1" i="1" spc="-15" dirty="0">
                <a:latin typeface="Arial"/>
                <a:cs typeface="Arial"/>
              </a:rPr>
              <a:t>καθορίζει </a:t>
            </a:r>
            <a:r>
              <a:rPr sz="1400" b="1" i="1" spc="-5" dirty="0">
                <a:latin typeface="Arial"/>
                <a:cs typeface="Arial"/>
              </a:rPr>
              <a:t>τι </a:t>
            </a:r>
            <a:r>
              <a:rPr sz="1400" b="1" i="1" spc="-10" dirty="0">
                <a:latin typeface="Arial"/>
                <a:cs typeface="Arial"/>
              </a:rPr>
              <a:t>είδους </a:t>
            </a:r>
            <a:r>
              <a:rPr sz="1400" b="1" i="1" spc="-5" dirty="0">
                <a:latin typeface="Arial"/>
                <a:cs typeface="Arial"/>
              </a:rPr>
              <a:t>βαλβίδα </a:t>
            </a:r>
            <a:r>
              <a:rPr sz="1400" b="1" i="1" spc="-10" dirty="0">
                <a:latin typeface="Arial"/>
                <a:cs typeface="Arial"/>
              </a:rPr>
              <a:t>να προτιμήσω; 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Σε ηλικίες </a:t>
            </a:r>
            <a:r>
              <a:rPr sz="1400" spc="35" dirty="0">
                <a:latin typeface="Microsoft Sans Serif"/>
                <a:cs typeface="Microsoft Sans Serif"/>
              </a:rPr>
              <a:t>άνω </a:t>
            </a:r>
            <a:r>
              <a:rPr sz="1400" spc="-15" dirty="0">
                <a:latin typeface="Microsoft Sans Serif"/>
                <a:cs typeface="Microsoft Sans Serif"/>
              </a:rPr>
              <a:t>των </a:t>
            </a:r>
            <a:r>
              <a:rPr sz="1400" spc="-5" dirty="0">
                <a:latin typeface="Microsoft Sans Serif"/>
                <a:cs typeface="Microsoft Sans Serif"/>
              </a:rPr>
              <a:t>65 </a:t>
            </a:r>
            <a:r>
              <a:rPr sz="1400" spc="-35" dirty="0">
                <a:latin typeface="Microsoft Sans Serif"/>
                <a:cs typeface="Microsoft Sans Serif"/>
              </a:rPr>
              <a:t>ετών </a:t>
            </a:r>
            <a:r>
              <a:rPr sz="1400" spc="-20" dirty="0">
                <a:latin typeface="Microsoft Sans Serif"/>
                <a:cs typeface="Microsoft Sans Serif"/>
              </a:rPr>
              <a:t>προτιμούνται </a:t>
            </a:r>
            <a:r>
              <a:rPr sz="1400" spc="-15" dirty="0">
                <a:latin typeface="Microsoft Sans Serif"/>
                <a:cs typeface="Microsoft Sans Serif"/>
              </a:rPr>
              <a:t>οι </a:t>
            </a:r>
            <a:r>
              <a:rPr sz="1400" spc="-35" dirty="0">
                <a:latin typeface="Microsoft Sans Serif"/>
                <a:cs typeface="Microsoft Sans Serif"/>
              </a:rPr>
              <a:t>βιολογικές </a:t>
            </a:r>
            <a:r>
              <a:rPr sz="1400" spc="-25" dirty="0">
                <a:latin typeface="Microsoft Sans Serif"/>
                <a:cs typeface="Microsoft Sans Serif"/>
              </a:rPr>
              <a:t>βαλβίδες. </a:t>
            </a:r>
            <a:r>
              <a:rPr sz="1400" spc="-55" dirty="0">
                <a:latin typeface="Microsoft Sans Serif"/>
                <a:cs typeface="Microsoft Sans Serif"/>
              </a:rPr>
              <a:t>Σε </a:t>
            </a:r>
            <a:r>
              <a:rPr sz="1400" spc="-50" dirty="0">
                <a:latin typeface="Microsoft Sans Serif"/>
                <a:cs typeface="Microsoft Sans Serif"/>
              </a:rPr>
              <a:t> νεότερους </a:t>
            </a:r>
            <a:r>
              <a:rPr sz="1400" spc="-30" dirty="0">
                <a:latin typeface="Microsoft Sans Serif"/>
                <a:cs typeface="Microsoft Sans Serif"/>
              </a:rPr>
              <a:t>ασθενείς </a:t>
            </a:r>
            <a:r>
              <a:rPr sz="1400" spc="-10" dirty="0">
                <a:latin typeface="Microsoft Sans Serif"/>
                <a:cs typeface="Microsoft Sans Serif"/>
              </a:rPr>
              <a:t>προτιμώνται </a:t>
            </a:r>
            <a:r>
              <a:rPr sz="1400" spc="-15" dirty="0">
                <a:latin typeface="Microsoft Sans Serif"/>
                <a:cs typeface="Microsoft Sans Serif"/>
              </a:rPr>
              <a:t>οι </a:t>
            </a:r>
            <a:r>
              <a:rPr sz="1400" spc="-45" dirty="0">
                <a:latin typeface="Microsoft Sans Serif"/>
                <a:cs typeface="Microsoft Sans Serif"/>
              </a:rPr>
              <a:t>μεταλλικές </a:t>
            </a:r>
            <a:r>
              <a:rPr sz="1400" spc="-20" dirty="0">
                <a:latin typeface="Microsoft Sans Serif"/>
                <a:cs typeface="Microsoft Sans Serif"/>
              </a:rPr>
              <a:t>βαλβίδες, </a:t>
            </a:r>
            <a:r>
              <a:rPr sz="1400" spc="10" dirty="0">
                <a:latin typeface="Microsoft Sans Serif"/>
                <a:cs typeface="Microsoft Sans Serif"/>
              </a:rPr>
              <a:t>λόγω </a:t>
            </a:r>
            <a:r>
              <a:rPr sz="1400" spc="-75" dirty="0">
                <a:latin typeface="Microsoft Sans Serif"/>
                <a:cs typeface="Microsoft Sans Serif"/>
              </a:rPr>
              <a:t>της 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45" dirty="0">
                <a:latin typeface="Microsoft Sans Serif"/>
                <a:cs typeface="Microsoft Sans Serif"/>
              </a:rPr>
              <a:t>μεγαλύτερης </a:t>
            </a:r>
            <a:r>
              <a:rPr sz="1400" spc="-25" dirty="0">
                <a:latin typeface="Microsoft Sans Serif"/>
                <a:cs typeface="Microsoft Sans Serif"/>
              </a:rPr>
              <a:t>διάρκειας </a:t>
            </a:r>
            <a:r>
              <a:rPr sz="1400" spc="-30" dirty="0">
                <a:latin typeface="Microsoft Sans Serif"/>
                <a:cs typeface="Microsoft Sans Serif"/>
              </a:rPr>
              <a:t>ζωής </a:t>
            </a:r>
            <a:r>
              <a:rPr sz="1400" spc="-60" dirty="0">
                <a:latin typeface="Microsoft Sans Serif"/>
                <a:cs typeface="Microsoft Sans Serif"/>
              </a:rPr>
              <a:t>τους. </a:t>
            </a:r>
            <a:r>
              <a:rPr sz="1400" spc="-20" dirty="0">
                <a:latin typeface="Microsoft Sans Serif"/>
                <a:cs typeface="Microsoft Sans Serif"/>
              </a:rPr>
              <a:t>Εξαίρεση αποτελούν </a:t>
            </a:r>
            <a:r>
              <a:rPr sz="1400" spc="-15" dirty="0">
                <a:latin typeface="Microsoft Sans Serif"/>
                <a:cs typeface="Microsoft Sans Serif"/>
              </a:rPr>
              <a:t>οι </a:t>
            </a:r>
            <a:r>
              <a:rPr sz="1400" spc="-35" dirty="0">
                <a:latin typeface="Microsoft Sans Serif"/>
                <a:cs typeface="Microsoft Sans Serif"/>
              </a:rPr>
              <a:t>γυναίκες 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50" dirty="0">
                <a:latin typeface="Microsoft Sans Serif"/>
                <a:cs typeface="Microsoft Sans Serif"/>
              </a:rPr>
              <a:t>που </a:t>
            </a:r>
            <a:r>
              <a:rPr sz="1400" spc="-30" dirty="0">
                <a:latin typeface="Microsoft Sans Serif"/>
                <a:cs typeface="Microsoft Sans Serif"/>
              </a:rPr>
              <a:t>προτίθενται</a:t>
            </a:r>
            <a:r>
              <a:rPr sz="1400" spc="3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να </a:t>
            </a:r>
            <a:r>
              <a:rPr sz="1400" spc="-15" dirty="0">
                <a:latin typeface="Microsoft Sans Serif"/>
                <a:cs typeface="Microsoft Sans Serif"/>
              </a:rPr>
              <a:t>μείνουν </a:t>
            </a:r>
            <a:r>
              <a:rPr sz="1400" spc="-35" dirty="0">
                <a:latin typeface="Microsoft Sans Serif"/>
                <a:cs typeface="Microsoft Sans Serif"/>
              </a:rPr>
              <a:t>έγκυος, </a:t>
            </a:r>
            <a:r>
              <a:rPr sz="1400" spc="-15" dirty="0">
                <a:latin typeface="Microsoft Sans Serif"/>
                <a:cs typeface="Microsoft Sans Serif"/>
              </a:rPr>
              <a:t>οι </a:t>
            </a:r>
            <a:r>
              <a:rPr sz="1400" spc="-10" dirty="0">
                <a:latin typeface="Microsoft Sans Serif"/>
                <a:cs typeface="Microsoft Sans Serif"/>
              </a:rPr>
              <a:t>οποίες </a:t>
            </a:r>
            <a:r>
              <a:rPr sz="1400" spc="-45" dirty="0">
                <a:latin typeface="Microsoft Sans Serif"/>
                <a:cs typeface="Microsoft Sans Serif"/>
              </a:rPr>
              <a:t>κατά</a:t>
            </a:r>
            <a:r>
              <a:rPr sz="1400" spc="28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κανόνα </a:t>
            </a:r>
            <a:r>
              <a:rPr sz="1400" spc="30" dirty="0">
                <a:latin typeface="Microsoft Sans Serif"/>
                <a:cs typeface="Microsoft Sans Serif"/>
              </a:rPr>
              <a:t>πρέπει 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να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λαμβάνουν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βιολογικές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βαλβίδες.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2079" y="1265974"/>
            <a:ext cx="3177539" cy="111298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76452" y="2195773"/>
            <a:ext cx="10824210" cy="20751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491990" algn="just">
              <a:lnSpc>
                <a:spcPct val="100000"/>
              </a:lnSpc>
              <a:spcBef>
                <a:spcPts val="385"/>
              </a:spcBef>
            </a:pPr>
            <a:r>
              <a:rPr sz="1800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Μεταλλική</a:t>
            </a:r>
            <a:r>
              <a:rPr sz="18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ή</a:t>
            </a:r>
            <a:r>
              <a:rPr sz="18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βιολογική</a:t>
            </a:r>
            <a:r>
              <a:rPr sz="18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βαλβίδα?</a:t>
            </a:r>
            <a:endParaRPr sz="180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250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b="1" i="1" spc="-5" dirty="0">
                <a:latin typeface="Arial"/>
                <a:cs typeface="Arial"/>
              </a:rPr>
              <a:t>Μηχανική </a:t>
            </a:r>
            <a:r>
              <a:rPr sz="1600" spc="-5" dirty="0">
                <a:latin typeface="Microsoft Sans Serif"/>
                <a:cs typeface="Microsoft Sans Serif"/>
              </a:rPr>
              <a:t>- </a:t>
            </a:r>
            <a:r>
              <a:rPr sz="1600" spc="-20" dirty="0">
                <a:latin typeface="Microsoft Sans Serif"/>
                <a:cs typeface="Microsoft Sans Serif"/>
              </a:rPr>
              <a:t>κατασκευασμένη </a:t>
            </a:r>
            <a:r>
              <a:rPr sz="1600" spc="70" dirty="0">
                <a:latin typeface="Microsoft Sans Serif"/>
                <a:cs typeface="Microsoft Sans Serif"/>
              </a:rPr>
              <a:t>από </a:t>
            </a:r>
            <a:r>
              <a:rPr sz="1600" spc="-100" dirty="0">
                <a:latin typeface="Microsoft Sans Serif"/>
                <a:cs typeface="Microsoft Sans Serif"/>
              </a:rPr>
              <a:t>το</a:t>
            </a:r>
            <a:r>
              <a:rPr sz="1600" spc="-9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τιτάνιο </a:t>
            </a:r>
            <a:r>
              <a:rPr sz="1600" spc="-5" dirty="0">
                <a:latin typeface="Microsoft Sans Serif"/>
                <a:cs typeface="Microsoft Sans Serif"/>
              </a:rPr>
              <a:t>ή </a:t>
            </a:r>
            <a:r>
              <a:rPr sz="1600" spc="-15" dirty="0">
                <a:latin typeface="Microsoft Sans Serif"/>
                <a:cs typeface="Microsoft Sans Serif"/>
              </a:rPr>
              <a:t>κεραμικό. </a:t>
            </a:r>
            <a:r>
              <a:rPr sz="1600" spc="-25" dirty="0">
                <a:latin typeface="Microsoft Sans Serif"/>
                <a:cs typeface="Microsoft Sans Serif"/>
              </a:rPr>
              <a:t>Οι βαλβίδες </a:t>
            </a:r>
            <a:r>
              <a:rPr sz="1600" spc="-75" dirty="0">
                <a:latin typeface="Microsoft Sans Serif"/>
                <a:cs typeface="Microsoft Sans Serif"/>
              </a:rPr>
              <a:t>αυτές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δεν </a:t>
            </a:r>
            <a:r>
              <a:rPr sz="1600" spc="-40" dirty="0">
                <a:latin typeface="Microsoft Sans Serif"/>
                <a:cs typeface="Microsoft Sans Serif"/>
              </a:rPr>
              <a:t>φθείρονται </a:t>
            </a:r>
            <a:r>
              <a:rPr sz="1600" spc="-30" dirty="0">
                <a:latin typeface="Microsoft Sans Serif"/>
                <a:cs typeface="Microsoft Sans Serif"/>
              </a:rPr>
              <a:t>με </a:t>
            </a:r>
            <a:r>
              <a:rPr sz="1600" spc="-100" dirty="0">
                <a:latin typeface="Microsoft Sans Serif"/>
                <a:cs typeface="Microsoft Sans Serif"/>
              </a:rPr>
              <a:t>το</a:t>
            </a:r>
            <a:r>
              <a:rPr sz="1600" spc="2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χρόνο, </a:t>
            </a:r>
            <a:r>
              <a:rPr sz="1600" spc="-10" dirty="0">
                <a:latin typeface="Microsoft Sans Serif"/>
                <a:cs typeface="Microsoft Sans Serif"/>
              </a:rPr>
              <a:t>αλλά </a:t>
            </a:r>
            <a:r>
              <a:rPr sz="1600" spc="-5" dirty="0">
                <a:latin typeface="Microsoft Sans Serif"/>
                <a:cs typeface="Microsoft Sans Serif"/>
              </a:rPr>
              <a:t>θα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πρέπει </a:t>
            </a:r>
            <a:r>
              <a:rPr sz="1600" dirty="0">
                <a:latin typeface="Microsoft Sans Serif"/>
                <a:cs typeface="Microsoft Sans Serif"/>
              </a:rPr>
              <a:t>να </a:t>
            </a:r>
            <a:r>
              <a:rPr sz="1600" spc="-15" dirty="0">
                <a:latin typeface="Microsoft Sans Serif"/>
                <a:cs typeface="Microsoft Sans Serif"/>
              </a:rPr>
              <a:t>λαμβάνει </a:t>
            </a:r>
            <a:r>
              <a:rPr sz="1600" spc="-40" dirty="0">
                <a:latin typeface="Microsoft Sans Serif"/>
                <a:cs typeface="Microsoft Sans Serif"/>
              </a:rPr>
              <a:t>κανείς </a:t>
            </a:r>
            <a:r>
              <a:rPr sz="1600" spc="-20" dirty="0">
                <a:latin typeface="Microsoft Sans Serif"/>
                <a:cs typeface="Microsoft Sans Serif"/>
              </a:rPr>
              <a:t>αντιπηκτικά </a:t>
            </a:r>
            <a:r>
              <a:rPr sz="1600" spc="-5" dirty="0">
                <a:latin typeface="Microsoft Sans Serif"/>
                <a:cs typeface="Microsoft Sans Serif"/>
              </a:rPr>
              <a:t>φάρμακα </a:t>
            </a:r>
            <a:r>
              <a:rPr sz="1600" spc="-35" dirty="0">
                <a:latin typeface="Microsoft Sans Serif"/>
                <a:cs typeface="Microsoft Sans Serif"/>
              </a:rPr>
              <a:t>για </a:t>
            </a:r>
            <a:r>
              <a:rPr sz="1600" spc="-95" dirty="0">
                <a:latin typeface="Microsoft Sans Serif"/>
                <a:cs typeface="Microsoft Sans Serif"/>
              </a:rPr>
              <a:t>το </a:t>
            </a:r>
            <a:r>
              <a:rPr sz="1600" spc="35" dirty="0">
                <a:latin typeface="Microsoft Sans Serif"/>
                <a:cs typeface="Microsoft Sans Serif"/>
              </a:rPr>
              <a:t>υπόλοιπο </a:t>
            </a:r>
            <a:r>
              <a:rPr sz="1600" spc="-90" dirty="0">
                <a:latin typeface="Microsoft Sans Serif"/>
                <a:cs typeface="Microsoft Sans Serif"/>
              </a:rPr>
              <a:t>της </a:t>
            </a:r>
            <a:r>
              <a:rPr sz="1600" spc="-35" dirty="0">
                <a:latin typeface="Microsoft Sans Serif"/>
                <a:cs typeface="Microsoft Sans Serif"/>
              </a:rPr>
              <a:t>ζωής </a:t>
            </a:r>
            <a:r>
              <a:rPr sz="1600" spc="-55" dirty="0">
                <a:latin typeface="Microsoft Sans Serif"/>
                <a:cs typeface="Microsoft Sans Serif"/>
              </a:rPr>
              <a:t>του. </a:t>
            </a:r>
            <a:r>
              <a:rPr sz="1600" spc="-95" dirty="0">
                <a:latin typeface="Microsoft Sans Serif"/>
                <a:cs typeface="Microsoft Sans Serif"/>
              </a:rPr>
              <a:t>Τα </a:t>
            </a:r>
            <a:r>
              <a:rPr sz="1600" dirty="0">
                <a:latin typeface="Microsoft Sans Serif"/>
                <a:cs typeface="Microsoft Sans Serif"/>
              </a:rPr>
              <a:t>φάρμακα </a:t>
            </a:r>
            <a:r>
              <a:rPr sz="1600" spc="-55" dirty="0">
                <a:latin typeface="Microsoft Sans Serif"/>
                <a:cs typeface="Microsoft Sans Serif"/>
              </a:rPr>
              <a:t>αυτά </a:t>
            </a:r>
            <a:r>
              <a:rPr sz="1600" spc="-40" dirty="0">
                <a:latin typeface="Microsoft Sans Serif"/>
                <a:cs typeface="Microsoft Sans Serif"/>
              </a:rPr>
              <a:t>ενέχουν </a:t>
            </a:r>
            <a:r>
              <a:rPr sz="1600" spc="-10" dirty="0">
                <a:latin typeface="Microsoft Sans Serif"/>
                <a:cs typeface="Microsoft Sans Serif"/>
              </a:rPr>
              <a:t>σοβαρούς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κινδύνους </a:t>
            </a:r>
            <a:r>
              <a:rPr sz="1600" spc="-35" dirty="0">
                <a:latin typeface="Microsoft Sans Serif"/>
                <a:cs typeface="Microsoft Sans Serif"/>
              </a:rPr>
              <a:t>για </a:t>
            </a:r>
            <a:r>
              <a:rPr sz="1600" spc="-60" dirty="0">
                <a:latin typeface="Microsoft Sans Serif"/>
                <a:cs typeface="Microsoft Sans Serif"/>
              </a:rPr>
              <a:t>αυτόματες </a:t>
            </a:r>
            <a:r>
              <a:rPr sz="1600" spc="-30" dirty="0">
                <a:latin typeface="Microsoft Sans Serif"/>
                <a:cs typeface="Microsoft Sans Serif"/>
              </a:rPr>
              <a:t>αιμορραγίες </a:t>
            </a:r>
            <a:r>
              <a:rPr sz="1600" spc="-20" dirty="0">
                <a:latin typeface="Microsoft Sans Serif"/>
                <a:cs typeface="Microsoft Sans Serif"/>
              </a:rPr>
              <a:t>και </a:t>
            </a:r>
            <a:r>
              <a:rPr sz="1600" spc="-10" dirty="0">
                <a:latin typeface="Microsoft Sans Serif"/>
                <a:cs typeface="Microsoft Sans Serif"/>
              </a:rPr>
              <a:t>θρομβοεμβολικά </a:t>
            </a:r>
            <a:r>
              <a:rPr sz="1600" spc="-5" dirty="0">
                <a:latin typeface="Microsoft Sans Serif"/>
                <a:cs typeface="Microsoft Sans Serif"/>
              </a:rPr>
              <a:t>επεισόδια, </a:t>
            </a:r>
            <a:r>
              <a:rPr sz="1600" spc="-30" dirty="0">
                <a:latin typeface="Microsoft Sans Serif"/>
                <a:cs typeface="Microsoft Sans Serif"/>
              </a:rPr>
              <a:t>είναι </a:t>
            </a:r>
            <a:r>
              <a:rPr sz="1600" spc="15" dirty="0">
                <a:latin typeface="Microsoft Sans Serif"/>
                <a:cs typeface="Microsoft Sans Serif"/>
              </a:rPr>
              <a:t>όμως </a:t>
            </a:r>
            <a:r>
              <a:rPr sz="1600" spc="5" dirty="0">
                <a:latin typeface="Microsoft Sans Serif"/>
                <a:cs typeface="Microsoft Sans Serif"/>
              </a:rPr>
              <a:t>άκρως </a:t>
            </a:r>
            <a:r>
              <a:rPr sz="1600" spc="-25" dirty="0">
                <a:latin typeface="Microsoft Sans Serif"/>
                <a:cs typeface="Microsoft Sans Serif"/>
              </a:rPr>
              <a:t>απαραίτητα </a:t>
            </a:r>
            <a:r>
              <a:rPr sz="1600" spc="-30" dirty="0">
                <a:latin typeface="Microsoft Sans Serif"/>
                <a:cs typeface="Microsoft Sans Serif"/>
              </a:rPr>
              <a:t>για </a:t>
            </a:r>
            <a:r>
              <a:rPr sz="1600" spc="-35" dirty="0">
                <a:latin typeface="Microsoft Sans Serif"/>
                <a:cs typeface="Microsoft Sans Serif"/>
              </a:rPr>
              <a:t>ασθενείς </a:t>
            </a:r>
            <a:r>
              <a:rPr sz="1600" spc="-30" dirty="0">
                <a:latin typeface="Microsoft Sans Serif"/>
                <a:cs typeface="Microsoft Sans Serif"/>
              </a:rPr>
              <a:t>με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μεταλλικές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βαλβίδες.</a:t>
            </a:r>
            <a:endParaRPr sz="1600">
              <a:latin typeface="Microsoft Sans Serif"/>
              <a:cs typeface="Microsoft Sans Serif"/>
            </a:endParaRPr>
          </a:p>
          <a:p>
            <a:pPr marL="299085" marR="6350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600" b="1" i="1" spc="-15" dirty="0">
                <a:latin typeface="Arial"/>
                <a:cs typeface="Arial"/>
              </a:rPr>
              <a:t>Βιολογική </a:t>
            </a:r>
            <a:r>
              <a:rPr sz="1600" spc="-5" dirty="0">
                <a:latin typeface="Microsoft Sans Serif"/>
                <a:cs typeface="Microsoft Sans Serif"/>
              </a:rPr>
              <a:t>- </a:t>
            </a:r>
            <a:r>
              <a:rPr sz="1600" spc="-20" dirty="0">
                <a:latin typeface="Microsoft Sans Serif"/>
                <a:cs typeface="Microsoft Sans Serif"/>
              </a:rPr>
              <a:t>κατασκευασμένη </a:t>
            </a:r>
            <a:r>
              <a:rPr sz="1600" spc="70" dirty="0">
                <a:latin typeface="Microsoft Sans Serif"/>
                <a:cs typeface="Microsoft Sans Serif"/>
              </a:rPr>
              <a:t>από </a:t>
            </a:r>
            <a:r>
              <a:rPr sz="1600" spc="-25" dirty="0">
                <a:latin typeface="Microsoft Sans Serif"/>
                <a:cs typeface="Microsoft Sans Serif"/>
              </a:rPr>
              <a:t>ζωικό </a:t>
            </a:r>
            <a:r>
              <a:rPr sz="1600" spc="-35" dirty="0">
                <a:latin typeface="Microsoft Sans Serif"/>
                <a:cs typeface="Microsoft Sans Serif"/>
              </a:rPr>
              <a:t>ιστό. </a:t>
            </a:r>
            <a:r>
              <a:rPr sz="1600" spc="-75" dirty="0">
                <a:latin typeface="Microsoft Sans Serif"/>
                <a:cs typeface="Microsoft Sans Serif"/>
              </a:rPr>
              <a:t>Αυτές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οι </a:t>
            </a:r>
            <a:r>
              <a:rPr sz="1600" spc="-25" dirty="0">
                <a:latin typeface="Microsoft Sans Serif"/>
                <a:cs typeface="Microsoft Sans Serif"/>
              </a:rPr>
              <a:t>βαλβίδες </a:t>
            </a:r>
            <a:r>
              <a:rPr sz="1600" spc="-35" dirty="0">
                <a:latin typeface="Microsoft Sans Serif"/>
                <a:cs typeface="Microsoft Sans Serif"/>
              </a:rPr>
              <a:t>έχουν </a:t>
            </a:r>
            <a:r>
              <a:rPr sz="1600" spc="-20" dirty="0">
                <a:latin typeface="Microsoft Sans Serif"/>
                <a:cs typeface="Microsoft Sans Serif"/>
              </a:rPr>
              <a:t>διάρκεια </a:t>
            </a:r>
            <a:r>
              <a:rPr sz="1600" spc="-35" dirty="0">
                <a:latin typeface="Microsoft Sans Serif"/>
                <a:cs typeface="Microsoft Sans Serif"/>
              </a:rPr>
              <a:t>ζωής </a:t>
            </a:r>
            <a:r>
              <a:rPr sz="1600" spc="-5" dirty="0">
                <a:latin typeface="Microsoft Sans Serif"/>
                <a:cs typeface="Microsoft Sans Serif"/>
              </a:rPr>
              <a:t>10 </a:t>
            </a:r>
            <a:r>
              <a:rPr sz="1600" spc="-30" dirty="0">
                <a:latin typeface="Microsoft Sans Serif"/>
                <a:cs typeface="Microsoft Sans Serif"/>
              </a:rPr>
              <a:t>με </a:t>
            </a:r>
            <a:r>
              <a:rPr sz="1600" spc="-5" dirty="0">
                <a:latin typeface="Microsoft Sans Serif"/>
                <a:cs typeface="Microsoft Sans Serif"/>
              </a:rPr>
              <a:t>12 </a:t>
            </a:r>
            <a:r>
              <a:rPr sz="1600" spc="-10" dirty="0">
                <a:latin typeface="Microsoft Sans Serif"/>
                <a:cs typeface="Microsoft Sans Serif"/>
              </a:rPr>
              <a:t>χρόνια, αλλά </a:t>
            </a:r>
            <a:r>
              <a:rPr sz="1600" spc="-60" dirty="0">
                <a:latin typeface="Microsoft Sans Serif"/>
                <a:cs typeface="Microsoft Sans Serif"/>
              </a:rPr>
              <a:t>δε </a:t>
            </a:r>
            <a:r>
              <a:rPr sz="1600" spc="-55" dirty="0">
                <a:latin typeface="Microsoft Sans Serif"/>
                <a:cs typeface="Microsoft Sans Serif"/>
              </a:rPr>
              <a:t> χρειάζεται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να </a:t>
            </a:r>
            <a:r>
              <a:rPr sz="1600" spc="-15" dirty="0">
                <a:latin typeface="Microsoft Sans Serif"/>
                <a:cs typeface="Microsoft Sans Serif"/>
              </a:rPr>
              <a:t>λαμβάνει </a:t>
            </a:r>
            <a:r>
              <a:rPr sz="1600" spc="-40" dirty="0">
                <a:latin typeface="Microsoft Sans Serif"/>
                <a:cs typeface="Microsoft Sans Serif"/>
              </a:rPr>
              <a:t>κανείς </a:t>
            </a:r>
            <a:r>
              <a:rPr sz="1600" spc="-20" dirty="0">
                <a:latin typeface="Microsoft Sans Serif"/>
                <a:cs typeface="Microsoft Sans Serif"/>
              </a:rPr>
              <a:t>αντιπηκτικά. </a:t>
            </a:r>
            <a:r>
              <a:rPr sz="1600" spc="-95" dirty="0">
                <a:latin typeface="Microsoft Sans Serif"/>
                <a:cs typeface="Microsoft Sans Serif"/>
              </a:rPr>
              <a:t>Το</a:t>
            </a:r>
            <a:r>
              <a:rPr sz="1600" spc="23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μειονέκτημα είναι </a:t>
            </a:r>
            <a:r>
              <a:rPr sz="1600" spc="-85" dirty="0">
                <a:latin typeface="Microsoft Sans Serif"/>
                <a:cs typeface="Microsoft Sans Serif"/>
              </a:rPr>
              <a:t>ότι</a:t>
            </a:r>
            <a:r>
              <a:rPr sz="1600" spc="254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η </a:t>
            </a:r>
            <a:r>
              <a:rPr sz="1600" dirty="0">
                <a:latin typeface="Microsoft Sans Serif"/>
                <a:cs typeface="Microsoft Sans Serif"/>
              </a:rPr>
              <a:t>βαλβίδα </a:t>
            </a:r>
            <a:r>
              <a:rPr sz="1600" spc="-5" dirty="0">
                <a:latin typeface="Microsoft Sans Serif"/>
                <a:cs typeface="Microsoft Sans Serif"/>
              </a:rPr>
              <a:t>θα </a:t>
            </a:r>
            <a:r>
              <a:rPr sz="1600" spc="-40" dirty="0">
                <a:latin typeface="Microsoft Sans Serif"/>
                <a:cs typeface="Microsoft Sans Serif"/>
              </a:rPr>
              <a:t>χρειαστεί </a:t>
            </a:r>
            <a:r>
              <a:rPr sz="1600" dirty="0">
                <a:latin typeface="Microsoft Sans Serif"/>
                <a:cs typeface="Microsoft Sans Serif"/>
              </a:rPr>
              <a:t>να </a:t>
            </a:r>
            <a:r>
              <a:rPr sz="1600" spc="-55" dirty="0">
                <a:latin typeface="Microsoft Sans Serif"/>
                <a:cs typeface="Microsoft Sans Serif"/>
              </a:rPr>
              <a:t>αντικατασταθεί</a:t>
            </a:r>
            <a:r>
              <a:rPr sz="1600" spc="31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μετά 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65" dirty="0">
                <a:latin typeface="Microsoft Sans Serif"/>
                <a:cs typeface="Microsoft Sans Serif"/>
              </a:rPr>
              <a:t>από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10-15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χρόνια.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4758" y="403606"/>
            <a:ext cx="2950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45" dirty="0"/>
              <a:t> </a:t>
            </a:r>
            <a:r>
              <a:rPr spc="10" dirty="0"/>
              <a:t>5</a:t>
            </a:r>
            <a:r>
              <a:rPr sz="3150" spc="15" baseline="25132" dirty="0"/>
              <a:t>η</a:t>
            </a:r>
            <a:r>
              <a:rPr sz="3150" baseline="25132" dirty="0"/>
              <a:t> </a:t>
            </a:r>
            <a:r>
              <a:rPr sz="3200" dirty="0"/>
              <a:t>–Οστά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62022" y="3881754"/>
            <a:ext cx="4644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Πολυμερή,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κολλαγόνο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υαλουρονικό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οξύ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4020" y="4856226"/>
            <a:ext cx="752538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0" dirty="0">
                <a:latin typeface="Microsoft Sans Serif"/>
                <a:cs typeface="Microsoft Sans Serif"/>
              </a:rPr>
              <a:t>Σύνθετα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υλικά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στόχο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«μιμούνται»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95" dirty="0">
                <a:latin typeface="Microsoft Sans Serif"/>
                <a:cs typeface="Microsoft Sans Serif"/>
              </a:rPr>
              <a:t>τη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σύνθετη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φύση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endParaRPr sz="1800" dirty="0">
              <a:latin typeface="Microsoft Sans Serif"/>
              <a:cs typeface="Microsoft Sans Serif"/>
            </a:endParaRPr>
          </a:p>
          <a:p>
            <a:pPr marL="299085" marR="508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πραγματικού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οστού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συνδυάζοντας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σκληρότητα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ενός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πολυμερούς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με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αντοχή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θλίψη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ενός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ανόργανου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υλικού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ώστε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παράγουν</a:t>
            </a:r>
            <a:endParaRPr sz="1800" dirty="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βιοδραστικά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υλικά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βελτιωμένες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μηχανικές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ιδιότητες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5070" y="1502409"/>
            <a:ext cx="762698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υλικά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θα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πρέπει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κατά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προτίμηση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endParaRPr sz="1800" dirty="0">
              <a:latin typeface="Microsoft Sans Serif"/>
              <a:cs typeface="Microsoft Sans Serif"/>
            </a:endParaRPr>
          </a:p>
          <a:p>
            <a:pPr marL="299085" marR="5080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οστεοεπαγωγικά (ικανά </a:t>
            </a:r>
            <a:r>
              <a:rPr sz="1800" spc="-35" dirty="0">
                <a:latin typeface="Microsoft Sans Serif"/>
                <a:cs typeface="Microsoft Sans Serif"/>
              </a:rPr>
              <a:t>για </a:t>
            </a:r>
            <a:r>
              <a:rPr sz="1800" spc="-70" dirty="0">
                <a:latin typeface="Microsoft Sans Serif"/>
                <a:cs typeface="Microsoft Sans Serif"/>
              </a:rPr>
              <a:t>την </a:t>
            </a:r>
            <a:r>
              <a:rPr sz="1800" spc="50" dirty="0">
                <a:latin typeface="Microsoft Sans Serif"/>
                <a:cs typeface="Microsoft Sans Serif"/>
              </a:rPr>
              <a:t>προώθηση </a:t>
            </a:r>
            <a:r>
              <a:rPr sz="1800" spc="-100" dirty="0">
                <a:latin typeface="Microsoft Sans Serif"/>
                <a:cs typeface="Microsoft Sans Serif"/>
              </a:rPr>
              <a:t>της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διαφοροποίησης </a:t>
            </a:r>
            <a:r>
              <a:rPr sz="1800" spc="-20" dirty="0">
                <a:latin typeface="Microsoft Sans Serif"/>
                <a:cs typeface="Microsoft Sans Serif"/>
              </a:rPr>
              <a:t>των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κυττάρων),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οστεοαγώγιμα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στηρίζουν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ανάπτυξη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των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οστών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ενθαρρύνουν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εσωτερική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ανάπτυξη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περιβάλλοντος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οστού),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ικανά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οστεοενσωμάτωση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(ενσωμάτωση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στο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περιβάλλον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των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οστών)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028" y="403606"/>
            <a:ext cx="59982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6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5" dirty="0"/>
              <a:t>–Kοχλιακά</a:t>
            </a:r>
            <a:r>
              <a:rPr sz="3200" spc="-10" dirty="0"/>
              <a:t> </a:t>
            </a:r>
            <a:r>
              <a:rPr sz="3200" spc="-5" dirty="0"/>
              <a:t>Eμφυτεύματα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17905" y="1474673"/>
            <a:ext cx="8098790" cy="365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4455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κοχλιακά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εμφυτεύματα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ποιες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περιπτώσεις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χρησιμοποιούνται;</a:t>
            </a:r>
            <a:endParaRPr sz="1800" dirty="0">
              <a:latin typeface="Microsoft Sans Serif"/>
              <a:cs typeface="Microsoft Sans Serif"/>
            </a:endParaRPr>
          </a:p>
          <a:p>
            <a:pPr marL="135445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Microsoft Sans Serif"/>
                <a:cs typeface="Microsoft Sans Serif"/>
              </a:rPr>
              <a:t>Ποια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βιοϋλικά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κατάλληλα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γι’αυτές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τις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εφαρμογές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γιατί;</a:t>
            </a:r>
            <a:endParaRPr sz="18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685"/>
              </a:spcBef>
            </a:pPr>
            <a:r>
              <a:rPr sz="1400" b="1" spc="-114" dirty="0">
                <a:latin typeface="Arial"/>
                <a:cs typeface="Arial"/>
              </a:rPr>
              <a:t>Τ</a:t>
            </a:r>
            <a:r>
              <a:rPr sz="1400" b="1" dirty="0">
                <a:latin typeface="Arial"/>
                <a:cs typeface="Arial"/>
              </a:rPr>
              <a:t>ο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έ</a:t>
            </a:r>
            <a:r>
              <a:rPr sz="1400" b="1" spc="-5" dirty="0">
                <a:latin typeface="Arial"/>
                <a:cs typeface="Arial"/>
              </a:rPr>
              <a:t>ξ</a:t>
            </a:r>
            <a:r>
              <a:rPr sz="1400" b="1" dirty="0">
                <a:latin typeface="Arial"/>
                <a:cs typeface="Arial"/>
              </a:rPr>
              <a:t>ω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αυτί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Arial"/>
              <a:cs typeface="Arial"/>
            </a:endParaRPr>
          </a:p>
          <a:p>
            <a:pPr marL="12700" marR="2364105" algn="just">
              <a:lnSpc>
                <a:spcPct val="100000"/>
              </a:lnSpc>
            </a:pPr>
            <a:r>
              <a:rPr sz="1400" spc="-35" dirty="0">
                <a:latin typeface="Microsoft Sans Serif"/>
                <a:cs typeface="Microsoft Sans Serif"/>
              </a:rPr>
              <a:t>Αποτελείται </a:t>
            </a:r>
            <a:r>
              <a:rPr sz="1400" spc="60" dirty="0">
                <a:latin typeface="Microsoft Sans Serif"/>
                <a:cs typeface="Microsoft Sans Serif"/>
              </a:rPr>
              <a:t>από </a:t>
            </a:r>
            <a:r>
              <a:rPr sz="1400" spc="-90" dirty="0">
                <a:latin typeface="Microsoft Sans Serif"/>
                <a:cs typeface="Microsoft Sans Serif"/>
              </a:rPr>
              <a:t>το </a:t>
            </a:r>
            <a:r>
              <a:rPr sz="1400" spc="-20" dirty="0">
                <a:latin typeface="Microsoft Sans Serif"/>
                <a:cs typeface="Microsoft Sans Serif"/>
              </a:rPr>
              <a:t>πτερύγιο </a:t>
            </a:r>
            <a:r>
              <a:rPr sz="1400" spc="-70" dirty="0">
                <a:latin typeface="Microsoft Sans Serif"/>
                <a:cs typeface="Microsoft Sans Serif"/>
              </a:rPr>
              <a:t>του </a:t>
            </a:r>
            <a:r>
              <a:rPr sz="1400" spc="-35" dirty="0">
                <a:latin typeface="Microsoft Sans Serif"/>
                <a:cs typeface="Microsoft Sans Serif"/>
              </a:rPr>
              <a:t>αυτιού, </a:t>
            </a:r>
            <a:r>
              <a:rPr sz="1400" spc="-60" dirty="0">
                <a:latin typeface="Microsoft Sans Serif"/>
                <a:cs typeface="Microsoft Sans Serif"/>
              </a:rPr>
              <a:t>τον </a:t>
            </a:r>
            <a:r>
              <a:rPr sz="1400" spc="-5" dirty="0">
                <a:latin typeface="Microsoft Sans Serif"/>
                <a:cs typeface="Microsoft Sans Serif"/>
              </a:rPr>
              <a:t>έξω </a:t>
            </a:r>
            <a:r>
              <a:rPr sz="1400" spc="-25" dirty="0">
                <a:latin typeface="Microsoft Sans Serif"/>
                <a:cs typeface="Microsoft Sans Serif"/>
              </a:rPr>
              <a:t>ακουστικό </a:t>
            </a:r>
            <a:r>
              <a:rPr sz="1400" spc="45" dirty="0">
                <a:latin typeface="Microsoft Sans Serif"/>
                <a:cs typeface="Microsoft Sans Serif"/>
              </a:rPr>
              <a:t>πόρο </a:t>
            </a:r>
            <a:r>
              <a:rPr sz="1400" spc="-15" dirty="0">
                <a:latin typeface="Microsoft Sans Serif"/>
                <a:cs typeface="Microsoft Sans Serif"/>
              </a:rPr>
              <a:t>και </a:t>
            </a:r>
            <a:r>
              <a:rPr sz="1400" spc="-60" dirty="0">
                <a:latin typeface="Microsoft Sans Serif"/>
                <a:cs typeface="Microsoft Sans Serif"/>
              </a:rPr>
              <a:t>τον 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τυμπανικό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υμένα.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85" dirty="0">
                <a:latin typeface="Microsoft Sans Serif"/>
                <a:cs typeface="Microsoft Sans Serif"/>
              </a:rPr>
              <a:t>Το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πτερύγιο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του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αυτιού</a:t>
            </a:r>
            <a:r>
              <a:rPr sz="1400" spc="-30" dirty="0">
                <a:latin typeface="Microsoft Sans Serif"/>
                <a:cs typeface="Microsoft Sans Serif"/>
              </a:rPr>
              <a:t> είναι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μία</a:t>
            </a:r>
            <a:r>
              <a:rPr sz="1400" spc="37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κατασκευή</a:t>
            </a:r>
            <a:r>
              <a:rPr sz="1400" spc="310" dirty="0">
                <a:latin typeface="Microsoft Sans Serif"/>
                <a:cs typeface="Microsoft Sans Serif"/>
              </a:rPr>
              <a:t> </a:t>
            </a:r>
            <a:r>
              <a:rPr sz="1400" spc="60" dirty="0">
                <a:latin typeface="Microsoft Sans Serif"/>
                <a:cs typeface="Microsoft Sans Serif"/>
              </a:rPr>
              <a:t>από 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χόνδρο </a:t>
            </a:r>
            <a:r>
              <a:rPr sz="1400" spc="50" dirty="0">
                <a:latin typeface="Microsoft Sans Serif"/>
                <a:cs typeface="Microsoft Sans Serif"/>
              </a:rPr>
              <a:t>που </a:t>
            </a:r>
            <a:r>
              <a:rPr sz="1400" spc="-35" dirty="0">
                <a:latin typeface="Microsoft Sans Serif"/>
                <a:cs typeface="Microsoft Sans Serif"/>
              </a:rPr>
              <a:t>καλύπτεται </a:t>
            </a:r>
            <a:r>
              <a:rPr sz="1400" spc="55" dirty="0">
                <a:latin typeface="Microsoft Sans Serif"/>
                <a:cs typeface="Microsoft Sans Serif"/>
              </a:rPr>
              <a:t>από </a:t>
            </a:r>
            <a:r>
              <a:rPr sz="1400" spc="-10" dirty="0">
                <a:latin typeface="Microsoft Sans Serif"/>
                <a:cs typeface="Microsoft Sans Serif"/>
              </a:rPr>
              <a:t>δέρμα, </a:t>
            </a:r>
            <a:r>
              <a:rPr sz="1400" spc="-50" dirty="0">
                <a:latin typeface="Microsoft Sans Serif"/>
                <a:cs typeface="Microsoft Sans Serif"/>
              </a:rPr>
              <a:t>στο </a:t>
            </a:r>
            <a:r>
              <a:rPr sz="1400" spc="-40" dirty="0">
                <a:latin typeface="Microsoft Sans Serif"/>
                <a:cs typeface="Microsoft Sans Serif"/>
              </a:rPr>
              <a:t>δε </a:t>
            </a:r>
            <a:r>
              <a:rPr sz="1400" spc="-15" dirty="0">
                <a:latin typeface="Microsoft Sans Serif"/>
                <a:cs typeface="Microsoft Sans Serif"/>
              </a:rPr>
              <a:t>κάτω </a:t>
            </a:r>
            <a:r>
              <a:rPr sz="1400" spc="-5" dirty="0">
                <a:latin typeface="Microsoft Sans Serif"/>
                <a:cs typeface="Microsoft Sans Serif"/>
              </a:rPr>
              <a:t>άκρο </a:t>
            </a:r>
            <a:r>
              <a:rPr sz="1400" spc="-65" dirty="0">
                <a:latin typeface="Microsoft Sans Serif"/>
                <a:cs typeface="Microsoft Sans Serif"/>
              </a:rPr>
              <a:t>του </a:t>
            </a:r>
            <a:r>
              <a:rPr sz="1400" spc="5" dirty="0">
                <a:latin typeface="Microsoft Sans Serif"/>
                <a:cs typeface="Microsoft Sans Serif"/>
              </a:rPr>
              <a:t>υπάρχει </a:t>
            </a:r>
            <a:r>
              <a:rPr sz="1400" dirty="0">
                <a:latin typeface="Microsoft Sans Serif"/>
                <a:cs typeface="Microsoft Sans Serif"/>
              </a:rPr>
              <a:t>μόνο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λίπος </a:t>
            </a:r>
            <a:r>
              <a:rPr sz="1400" spc="45" dirty="0">
                <a:latin typeface="Microsoft Sans Serif"/>
                <a:cs typeface="Microsoft Sans Serif"/>
              </a:rPr>
              <a:t>που </a:t>
            </a:r>
            <a:r>
              <a:rPr sz="1400" spc="-35" dirty="0">
                <a:latin typeface="Microsoft Sans Serif"/>
                <a:cs typeface="Microsoft Sans Serif"/>
              </a:rPr>
              <a:t>ονομάζεται </a:t>
            </a:r>
            <a:r>
              <a:rPr sz="1400" spc="-10" dirty="0">
                <a:latin typeface="Microsoft Sans Serif"/>
                <a:cs typeface="Microsoft Sans Serif"/>
              </a:rPr>
              <a:t>λοβίο </a:t>
            </a:r>
            <a:r>
              <a:rPr sz="1400" spc="-70" dirty="0">
                <a:latin typeface="Microsoft Sans Serif"/>
                <a:cs typeface="Microsoft Sans Serif"/>
              </a:rPr>
              <a:t>του </a:t>
            </a:r>
            <a:r>
              <a:rPr sz="1400" spc="-35" dirty="0">
                <a:latin typeface="Microsoft Sans Serif"/>
                <a:cs typeface="Microsoft Sans Serif"/>
              </a:rPr>
              <a:t>αυτιού. </a:t>
            </a:r>
            <a:r>
              <a:rPr sz="1400" dirty="0">
                <a:latin typeface="Microsoft Sans Serif"/>
                <a:cs typeface="Microsoft Sans Serif"/>
              </a:rPr>
              <a:t>Ο </a:t>
            </a:r>
            <a:r>
              <a:rPr sz="1400" spc="-5" dirty="0">
                <a:latin typeface="Microsoft Sans Serif"/>
                <a:cs typeface="Microsoft Sans Serif"/>
              </a:rPr>
              <a:t>έξω </a:t>
            </a:r>
            <a:r>
              <a:rPr sz="1400" spc="-30" dirty="0">
                <a:latin typeface="Microsoft Sans Serif"/>
                <a:cs typeface="Microsoft Sans Serif"/>
              </a:rPr>
              <a:t>ακουστικός </a:t>
            </a:r>
            <a:r>
              <a:rPr sz="1400" spc="20" dirty="0">
                <a:latin typeface="Microsoft Sans Serif"/>
                <a:cs typeface="Microsoft Sans Serif"/>
              </a:rPr>
              <a:t>πόρος </a:t>
            </a:r>
            <a:r>
              <a:rPr sz="1400" spc="-30" dirty="0">
                <a:latin typeface="Microsoft Sans Serif"/>
                <a:cs typeface="Microsoft Sans Serif"/>
              </a:rPr>
              <a:t>είναι 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ένας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σωλήνας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μήκους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30" dirty="0">
                <a:latin typeface="Microsoft Sans Serif"/>
                <a:cs typeface="Microsoft Sans Serif"/>
              </a:rPr>
              <a:t>περίπου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25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χιλιοστών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45" dirty="0">
                <a:latin typeface="Microsoft Sans Serif"/>
                <a:cs typeface="Microsoft Sans Serif"/>
              </a:rPr>
              <a:t>που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ξεκινάει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60" dirty="0">
                <a:latin typeface="Microsoft Sans Serif"/>
                <a:cs typeface="Microsoft Sans Serif"/>
              </a:rPr>
              <a:t>από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spc="-114" dirty="0">
                <a:latin typeface="Microsoft Sans Serif"/>
                <a:cs typeface="Microsoft Sans Serif"/>
              </a:rPr>
              <a:t>το </a:t>
            </a:r>
            <a:r>
              <a:rPr sz="1400" spc="-1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πτερύγιο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του</a:t>
            </a:r>
            <a:r>
              <a:rPr sz="1400" spc="23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αυτιού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και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ακολουθώντας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ελαφρώς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τοξοειδή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πορεία 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καταλήγει </a:t>
            </a:r>
            <a:r>
              <a:rPr sz="1400" spc="-35" dirty="0">
                <a:latin typeface="Microsoft Sans Serif"/>
                <a:cs typeface="Microsoft Sans Serif"/>
              </a:rPr>
              <a:t>στον </a:t>
            </a:r>
            <a:r>
              <a:rPr sz="1400" spc="-5" dirty="0">
                <a:latin typeface="Microsoft Sans Serif"/>
                <a:cs typeface="Microsoft Sans Serif"/>
              </a:rPr>
              <a:t>τυμπανικό </a:t>
            </a:r>
            <a:r>
              <a:rPr sz="1400" spc="-15" dirty="0">
                <a:latin typeface="Microsoft Sans Serif"/>
                <a:cs typeface="Microsoft Sans Serif"/>
              </a:rPr>
              <a:t>υμένα. </a:t>
            </a:r>
            <a:r>
              <a:rPr sz="1400" dirty="0">
                <a:latin typeface="Microsoft Sans Serif"/>
                <a:cs typeface="Microsoft Sans Serif"/>
              </a:rPr>
              <a:t>Η </a:t>
            </a:r>
            <a:r>
              <a:rPr sz="1400" spc="-25" dirty="0">
                <a:latin typeface="Microsoft Sans Serif"/>
                <a:cs typeface="Microsoft Sans Serif"/>
              </a:rPr>
              <a:t>συνέχεια </a:t>
            </a:r>
            <a:r>
              <a:rPr sz="1400" spc="-65" dirty="0">
                <a:latin typeface="Microsoft Sans Serif"/>
                <a:cs typeface="Microsoft Sans Serif"/>
              </a:rPr>
              <a:t>του </a:t>
            </a:r>
            <a:r>
              <a:rPr sz="1400" spc="85" dirty="0">
                <a:latin typeface="Microsoft Sans Serif"/>
                <a:cs typeface="Microsoft Sans Serif"/>
              </a:rPr>
              <a:t>πίσω </a:t>
            </a:r>
            <a:r>
              <a:rPr sz="1400" spc="60" dirty="0">
                <a:latin typeface="Microsoft Sans Serif"/>
                <a:cs typeface="Microsoft Sans Serif"/>
              </a:rPr>
              <a:t>από </a:t>
            </a:r>
            <a:r>
              <a:rPr sz="1400" spc="-90" dirty="0">
                <a:latin typeface="Microsoft Sans Serif"/>
                <a:cs typeface="Microsoft Sans Serif"/>
              </a:rPr>
              <a:t>το </a:t>
            </a:r>
            <a:r>
              <a:rPr sz="1400" dirty="0">
                <a:latin typeface="Microsoft Sans Serif"/>
                <a:cs typeface="Microsoft Sans Serif"/>
              </a:rPr>
              <a:t>τύμπανο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καλείται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30" dirty="0">
                <a:latin typeface="Microsoft Sans Serif"/>
                <a:cs typeface="Microsoft Sans Serif"/>
              </a:rPr>
              <a:t>έσω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ακουστικός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15" dirty="0">
                <a:latin typeface="Microsoft Sans Serif"/>
                <a:cs typeface="Microsoft Sans Serif"/>
              </a:rPr>
              <a:t>πόρος.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2364105" algn="just">
              <a:lnSpc>
                <a:spcPct val="100000"/>
              </a:lnSpc>
              <a:spcBef>
                <a:spcPts val="5"/>
              </a:spcBef>
            </a:pPr>
            <a:r>
              <a:rPr sz="1400" spc="-80" dirty="0">
                <a:latin typeface="Microsoft Sans Serif"/>
                <a:cs typeface="Microsoft Sans Serif"/>
              </a:rPr>
              <a:t>Τα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πρώτα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8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χιλιοστά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65" dirty="0">
                <a:latin typeface="Microsoft Sans Serif"/>
                <a:cs typeface="Microsoft Sans Serif"/>
              </a:rPr>
              <a:t>του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έξω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ακουστικού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30" dirty="0">
                <a:latin typeface="Microsoft Sans Serif"/>
                <a:cs typeface="Microsoft Sans Serif"/>
              </a:rPr>
              <a:t>πόρου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αποτελούνται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60" dirty="0">
                <a:latin typeface="Microsoft Sans Serif"/>
                <a:cs typeface="Microsoft Sans Serif"/>
              </a:rPr>
              <a:t>από 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χόνδρο </a:t>
            </a:r>
            <a:r>
              <a:rPr sz="1400" spc="-15" dirty="0">
                <a:latin typeface="Microsoft Sans Serif"/>
                <a:cs typeface="Microsoft Sans Serif"/>
              </a:rPr>
              <a:t>και </a:t>
            </a:r>
            <a:r>
              <a:rPr sz="1400" spc="-90" dirty="0">
                <a:latin typeface="Microsoft Sans Serif"/>
                <a:cs typeface="Microsoft Sans Serif"/>
              </a:rPr>
              <a:t>τα</a:t>
            </a:r>
            <a:r>
              <a:rPr sz="1400" spc="-85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υπόλοιπα </a:t>
            </a:r>
            <a:r>
              <a:rPr sz="1400" spc="-10" dirty="0">
                <a:latin typeface="Microsoft Sans Serif"/>
                <a:cs typeface="Microsoft Sans Serif"/>
              </a:rPr>
              <a:t>16 </a:t>
            </a:r>
            <a:r>
              <a:rPr sz="1400" spc="-30" dirty="0">
                <a:latin typeface="Microsoft Sans Serif"/>
                <a:cs typeface="Microsoft Sans Serif"/>
              </a:rPr>
              <a:t>χιλιοστά </a:t>
            </a:r>
            <a:r>
              <a:rPr sz="1400" spc="60" dirty="0">
                <a:latin typeface="Microsoft Sans Serif"/>
                <a:cs typeface="Microsoft Sans Serif"/>
              </a:rPr>
              <a:t>από </a:t>
            </a:r>
            <a:r>
              <a:rPr sz="1400" spc="-30" dirty="0">
                <a:latin typeface="Microsoft Sans Serif"/>
                <a:cs typeface="Microsoft Sans Serif"/>
              </a:rPr>
              <a:t>οστό. </a:t>
            </a:r>
            <a:r>
              <a:rPr sz="1400" dirty="0">
                <a:latin typeface="Microsoft Sans Serif"/>
                <a:cs typeface="Microsoft Sans Serif"/>
              </a:rPr>
              <a:t>Ο </a:t>
            </a:r>
            <a:r>
              <a:rPr sz="1400" spc="-15" dirty="0">
                <a:latin typeface="Microsoft Sans Serif"/>
                <a:cs typeface="Microsoft Sans Serif"/>
              </a:rPr>
              <a:t>τυμπανικός </a:t>
            </a:r>
            <a:r>
              <a:rPr sz="1400" spc="-25" dirty="0">
                <a:latin typeface="Microsoft Sans Serif"/>
                <a:cs typeface="Microsoft Sans Serif"/>
              </a:rPr>
              <a:t>υμένας 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συνιστά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μια </a:t>
            </a:r>
            <a:r>
              <a:rPr sz="1400" spc="-10" dirty="0">
                <a:latin typeface="Microsoft Sans Serif"/>
                <a:cs typeface="Microsoft Sans Serif"/>
              </a:rPr>
              <a:t>λεπτή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λειτουργική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μεμβράνη</a:t>
            </a:r>
            <a:r>
              <a:rPr sz="1400" spc="360" dirty="0">
                <a:latin typeface="Microsoft Sans Serif"/>
                <a:cs typeface="Microsoft Sans Serif"/>
              </a:rPr>
              <a:t> </a:t>
            </a:r>
            <a:r>
              <a:rPr sz="1400" spc="50" dirty="0">
                <a:latin typeface="Microsoft Sans Serif"/>
                <a:cs typeface="Microsoft Sans Serif"/>
              </a:rPr>
              <a:t>που </a:t>
            </a:r>
            <a:r>
              <a:rPr sz="1400" spc="-20" dirty="0">
                <a:latin typeface="Microsoft Sans Serif"/>
                <a:cs typeface="Microsoft Sans Serif"/>
              </a:rPr>
              <a:t>χωρίζει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spc="-95" dirty="0">
                <a:latin typeface="Microsoft Sans Serif"/>
                <a:cs typeface="Microsoft Sans Serif"/>
              </a:rPr>
              <a:t>το</a:t>
            </a:r>
            <a:r>
              <a:rPr sz="1400" spc="18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έξω </a:t>
            </a:r>
            <a:r>
              <a:rPr sz="1400" spc="60" dirty="0">
                <a:latin typeface="Microsoft Sans Serif"/>
                <a:cs typeface="Microsoft Sans Serif"/>
              </a:rPr>
              <a:t>από </a:t>
            </a:r>
            <a:r>
              <a:rPr sz="1400" spc="-105" dirty="0">
                <a:latin typeface="Microsoft Sans Serif"/>
                <a:cs typeface="Microsoft Sans Serif"/>
              </a:rPr>
              <a:t>το </a:t>
            </a:r>
            <a:r>
              <a:rPr sz="1400" spc="-1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μέσο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αυτί.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9252" y="2221992"/>
            <a:ext cx="4648200" cy="312840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028" y="403606"/>
            <a:ext cx="59982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6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5" dirty="0"/>
              <a:t>–Kοχλιακά</a:t>
            </a:r>
            <a:r>
              <a:rPr sz="3200" spc="-10" dirty="0"/>
              <a:t> </a:t>
            </a:r>
            <a:r>
              <a:rPr sz="3200" spc="-5" dirty="0"/>
              <a:t>Eμφυτεύματα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68781" y="1910842"/>
            <a:ext cx="5598160" cy="322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b="1" spc="-114" dirty="0">
                <a:latin typeface="Arial"/>
                <a:cs typeface="Arial"/>
              </a:rPr>
              <a:t>Τ</a:t>
            </a:r>
            <a:r>
              <a:rPr sz="1400" b="1" dirty="0">
                <a:latin typeface="Arial"/>
                <a:cs typeface="Arial"/>
              </a:rPr>
              <a:t>ο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έ</a:t>
            </a:r>
            <a:r>
              <a:rPr sz="1400" b="1" spc="-5" dirty="0">
                <a:latin typeface="Arial"/>
                <a:cs typeface="Arial"/>
              </a:rPr>
              <a:t>σ</a:t>
            </a:r>
            <a:r>
              <a:rPr sz="1400" b="1" dirty="0">
                <a:latin typeface="Arial"/>
                <a:cs typeface="Arial"/>
              </a:rPr>
              <a:t>ω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αυτί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400" spc="-35" dirty="0">
                <a:latin typeface="Microsoft Sans Serif"/>
                <a:cs typeface="Microsoft Sans Serif"/>
              </a:rPr>
              <a:t>Ονομάζεται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και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λαβύρινθος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λόγω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85" dirty="0">
                <a:latin typeface="Microsoft Sans Serif"/>
                <a:cs typeface="Microsoft Sans Serif"/>
              </a:rPr>
              <a:t>της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πολύπλοκης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κατασκευής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του. 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Μέσα </a:t>
            </a:r>
            <a:r>
              <a:rPr sz="1400" spc="20" dirty="0">
                <a:latin typeface="Microsoft Sans Serif"/>
                <a:cs typeface="Microsoft Sans Serif"/>
              </a:rPr>
              <a:t>σ' </a:t>
            </a:r>
            <a:r>
              <a:rPr sz="1400" spc="-35" dirty="0">
                <a:latin typeface="Microsoft Sans Serif"/>
                <a:cs typeface="Microsoft Sans Serif"/>
              </a:rPr>
              <a:t>αυτόν </a:t>
            </a:r>
            <a:r>
              <a:rPr sz="1400" spc="-90" dirty="0">
                <a:latin typeface="Microsoft Sans Serif"/>
                <a:cs typeface="Microsoft Sans Serif"/>
              </a:rPr>
              <a:t>το </a:t>
            </a:r>
            <a:r>
              <a:rPr sz="1400" spc="-10" dirty="0">
                <a:latin typeface="Microsoft Sans Serif"/>
                <a:cs typeface="Microsoft Sans Serif"/>
              </a:rPr>
              <a:t>λαβύρινθο </a:t>
            </a:r>
            <a:r>
              <a:rPr sz="1400" spc="-20" dirty="0">
                <a:latin typeface="Microsoft Sans Serif"/>
                <a:cs typeface="Microsoft Sans Serif"/>
              </a:rPr>
              <a:t>κυκλοφορεί </a:t>
            </a:r>
            <a:r>
              <a:rPr sz="1400" spc="-30" dirty="0">
                <a:latin typeface="Microsoft Sans Serif"/>
                <a:cs typeface="Microsoft Sans Serif"/>
              </a:rPr>
              <a:t>ένα </a:t>
            </a:r>
            <a:r>
              <a:rPr sz="1400" spc="-20" dirty="0">
                <a:latin typeface="Microsoft Sans Serif"/>
                <a:cs typeface="Microsoft Sans Serif"/>
              </a:rPr>
              <a:t>υγρό </a:t>
            </a:r>
            <a:r>
              <a:rPr sz="1400" spc="45" dirty="0">
                <a:latin typeface="Microsoft Sans Serif"/>
                <a:cs typeface="Microsoft Sans Serif"/>
              </a:rPr>
              <a:t>που </a:t>
            </a:r>
            <a:r>
              <a:rPr sz="1400" spc="-60" dirty="0">
                <a:latin typeface="Microsoft Sans Serif"/>
                <a:cs typeface="Microsoft Sans Serif"/>
              </a:rPr>
              <a:t>λέγεται </a:t>
            </a:r>
            <a:r>
              <a:rPr sz="1400" spc="-20" dirty="0">
                <a:latin typeface="Microsoft Sans Serif"/>
                <a:cs typeface="Microsoft Sans Serif"/>
              </a:rPr>
              <a:t>λέμφος.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80" dirty="0">
                <a:latin typeface="Microsoft Sans Serif"/>
                <a:cs typeface="Microsoft Sans Serif"/>
              </a:rPr>
              <a:t>Τα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βασικά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τμήματα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65" dirty="0">
                <a:latin typeface="Microsoft Sans Serif"/>
                <a:cs typeface="Microsoft Sans Serif"/>
              </a:rPr>
              <a:t>του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λαβύρινθου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είναι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ο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κοχλίας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και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οι</a:t>
            </a:r>
            <a:r>
              <a:rPr sz="1400" spc="340" dirty="0">
                <a:latin typeface="Microsoft Sans Serif"/>
                <a:cs typeface="Microsoft Sans Serif"/>
              </a:rPr>
              <a:t> </a:t>
            </a:r>
            <a:r>
              <a:rPr sz="1400" spc="-65" dirty="0">
                <a:latin typeface="Microsoft Sans Serif"/>
                <a:cs typeface="Microsoft Sans Serif"/>
              </a:rPr>
              <a:t>τρεις 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ημικύκλιοι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σωλήνες.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Ο </a:t>
            </a:r>
            <a:r>
              <a:rPr sz="1400" spc="-25" dirty="0">
                <a:latin typeface="Microsoft Sans Serif"/>
                <a:cs typeface="Microsoft Sans Serif"/>
              </a:rPr>
              <a:t>κοχλίας </a:t>
            </a:r>
            <a:r>
              <a:rPr sz="1400" spc="-30" dirty="0">
                <a:latin typeface="Microsoft Sans Serif"/>
                <a:cs typeface="Microsoft Sans Serif"/>
              </a:rPr>
              <a:t>είναι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ένας</a:t>
            </a:r>
            <a:r>
              <a:rPr sz="1400" spc="-35" dirty="0">
                <a:latin typeface="Microsoft Sans Serif"/>
                <a:cs typeface="Microsoft Sans Serif"/>
              </a:rPr>
              <a:t> ελικοειδής</a:t>
            </a:r>
            <a:r>
              <a:rPr sz="1400" spc="300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σωλήνας </a:t>
            </a:r>
            <a:r>
              <a:rPr sz="1400" spc="-10" dirty="0">
                <a:latin typeface="Microsoft Sans Serif"/>
                <a:cs typeface="Microsoft Sans Serif"/>
              </a:rPr>
              <a:t>και </a:t>
            </a:r>
            <a:r>
              <a:rPr sz="1400" spc="-5" dirty="0">
                <a:latin typeface="Microsoft Sans Serif"/>
                <a:cs typeface="Microsoft Sans Serif"/>
              </a:rPr>
              <a:t>μέσα </a:t>
            </a:r>
            <a:r>
              <a:rPr sz="1400" spc="-20" dirty="0">
                <a:latin typeface="Microsoft Sans Serif"/>
                <a:cs typeface="Microsoft Sans Serif"/>
              </a:rPr>
              <a:t>σε </a:t>
            </a:r>
            <a:r>
              <a:rPr sz="1400" spc="-35" dirty="0">
                <a:latin typeface="Microsoft Sans Serif"/>
                <a:cs typeface="Microsoft Sans Serif"/>
              </a:rPr>
              <a:t>αυτόν</a:t>
            </a:r>
            <a:r>
              <a:rPr sz="1400" spc="30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βρίσκεται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90" dirty="0">
                <a:latin typeface="Microsoft Sans Serif"/>
                <a:cs typeface="Microsoft Sans Serif"/>
              </a:rPr>
              <a:t>το </a:t>
            </a:r>
            <a:r>
              <a:rPr sz="1400" spc="-25" dirty="0">
                <a:latin typeface="Microsoft Sans Serif"/>
                <a:cs typeface="Microsoft Sans Serif"/>
              </a:rPr>
              <a:t>αισθητήριο </a:t>
            </a:r>
            <a:r>
              <a:rPr sz="1400" spc="-15" dirty="0">
                <a:latin typeface="Microsoft Sans Serif"/>
                <a:cs typeface="Microsoft Sans Serif"/>
              </a:rPr>
              <a:t>όργανο </a:t>
            </a:r>
            <a:r>
              <a:rPr sz="1400" spc="-75" dirty="0">
                <a:latin typeface="Microsoft Sans Serif"/>
                <a:cs typeface="Microsoft Sans Serif"/>
              </a:rPr>
              <a:t>της </a:t>
            </a:r>
            <a:r>
              <a:rPr sz="1400" spc="-25" dirty="0">
                <a:latin typeface="Microsoft Sans Serif"/>
                <a:cs typeface="Microsoft Sans Serif"/>
              </a:rPr>
              <a:t>ακοής </a:t>
            </a:r>
            <a:r>
              <a:rPr sz="1400" dirty="0">
                <a:latin typeface="Microsoft Sans Serif"/>
                <a:cs typeface="Microsoft Sans Serif"/>
              </a:rPr>
              <a:t>ή </a:t>
            </a:r>
            <a:r>
              <a:rPr sz="1400" spc="-15" dirty="0">
                <a:latin typeface="Microsoft Sans Serif"/>
                <a:cs typeface="Microsoft Sans Serif"/>
              </a:rPr>
              <a:t>όργανο </a:t>
            </a:r>
            <a:r>
              <a:rPr sz="1400" spc="-65" dirty="0">
                <a:latin typeface="Microsoft Sans Serif"/>
                <a:cs typeface="Microsoft Sans Serif"/>
              </a:rPr>
              <a:t>του </a:t>
            </a:r>
            <a:r>
              <a:rPr sz="1400" spc="-10" dirty="0">
                <a:latin typeface="Microsoft Sans Serif"/>
                <a:cs typeface="Microsoft Sans Serif"/>
              </a:rPr>
              <a:t>Corti. </a:t>
            </a:r>
            <a:r>
              <a:rPr sz="1400" spc="60" dirty="0">
                <a:latin typeface="Microsoft Sans Serif"/>
                <a:cs typeface="Microsoft Sans Serif"/>
              </a:rPr>
              <a:t>Από </a:t>
            </a:r>
            <a:r>
              <a:rPr sz="1400" spc="-90" dirty="0">
                <a:latin typeface="Microsoft Sans Serif"/>
                <a:cs typeface="Microsoft Sans Serif"/>
              </a:rPr>
              <a:t>το </a:t>
            </a:r>
            <a:r>
              <a:rPr sz="1400" spc="30" dirty="0">
                <a:latin typeface="Microsoft Sans Serif"/>
                <a:cs typeface="Microsoft Sans Serif"/>
              </a:rPr>
              <a:t>έσω </a:t>
            </a:r>
            <a:r>
              <a:rPr sz="1400" spc="-55" dirty="0">
                <a:latin typeface="Microsoft Sans Serif"/>
                <a:cs typeface="Microsoft Sans Serif"/>
              </a:rPr>
              <a:t>αυτί 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ξεκινά </a:t>
            </a:r>
            <a:r>
              <a:rPr sz="1400" spc="-90" dirty="0">
                <a:latin typeface="Microsoft Sans Serif"/>
                <a:cs typeface="Microsoft Sans Serif"/>
              </a:rPr>
              <a:t>το</a:t>
            </a:r>
            <a:r>
              <a:rPr sz="1400" spc="-8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ακουστικό νεύρο </a:t>
            </a:r>
            <a:r>
              <a:rPr sz="1400" spc="45" dirty="0">
                <a:latin typeface="Microsoft Sans Serif"/>
                <a:cs typeface="Microsoft Sans Serif"/>
              </a:rPr>
              <a:t>που </a:t>
            </a:r>
            <a:r>
              <a:rPr sz="1400" spc="-40" dirty="0">
                <a:latin typeface="Microsoft Sans Serif"/>
                <a:cs typeface="Microsoft Sans Serif"/>
              </a:rPr>
              <a:t>καταλήγει </a:t>
            </a:r>
            <a:r>
              <a:rPr sz="1400" spc="-50" dirty="0">
                <a:latin typeface="Microsoft Sans Serif"/>
                <a:cs typeface="Microsoft Sans Serif"/>
              </a:rPr>
              <a:t>στα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αντίστοιχα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εγκεφαλικά 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κέντρα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65" dirty="0">
                <a:latin typeface="Microsoft Sans Serif"/>
                <a:cs typeface="Microsoft Sans Serif"/>
              </a:rPr>
              <a:t>του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ακουστικού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φλοιού </a:t>
            </a:r>
            <a:r>
              <a:rPr sz="1400" spc="-65" dirty="0">
                <a:latin typeface="Microsoft Sans Serif"/>
                <a:cs typeface="Microsoft Sans Serif"/>
              </a:rPr>
              <a:t>του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εγκεφάλου.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spc="-85" dirty="0">
                <a:latin typeface="Microsoft Sans Serif"/>
                <a:cs typeface="Microsoft Sans Serif"/>
              </a:rPr>
              <a:t>Το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ακουστικό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νεύρο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ανατομικά</a:t>
            </a:r>
            <a:r>
              <a:rPr sz="1400" spc="3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και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λειτουργικά</a:t>
            </a:r>
            <a:r>
              <a:rPr sz="1400" spc="29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διαιρείται</a:t>
            </a:r>
            <a:r>
              <a:rPr sz="1400" spc="295" dirty="0">
                <a:latin typeface="Microsoft Sans Serif"/>
                <a:cs typeface="Microsoft Sans Serif"/>
              </a:rPr>
              <a:t> </a:t>
            </a:r>
            <a:r>
              <a:rPr sz="1400" spc="-45" dirty="0">
                <a:latin typeface="Microsoft Sans Serif"/>
                <a:cs typeface="Microsoft Sans Serif"/>
              </a:rPr>
              <a:t>στο 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αιθουσαίο, </a:t>
            </a:r>
            <a:r>
              <a:rPr sz="1400" dirty="0">
                <a:latin typeface="Microsoft Sans Serif"/>
                <a:cs typeface="Microsoft Sans Serif"/>
              </a:rPr>
              <a:t>υπεύθυνο </a:t>
            </a:r>
            <a:r>
              <a:rPr sz="1400" spc="-30" dirty="0">
                <a:latin typeface="Microsoft Sans Serif"/>
                <a:cs typeface="Microsoft Sans Serif"/>
              </a:rPr>
              <a:t>για </a:t>
            </a:r>
            <a:r>
              <a:rPr sz="1400" spc="-55" dirty="0">
                <a:latin typeface="Microsoft Sans Serif"/>
                <a:cs typeface="Microsoft Sans Serif"/>
              </a:rPr>
              <a:t>την </a:t>
            </a:r>
            <a:r>
              <a:rPr sz="1400" spc="15" dirty="0">
                <a:latin typeface="Microsoft Sans Serif"/>
                <a:cs typeface="Microsoft Sans Serif"/>
              </a:rPr>
              <a:t>ισορροπία </a:t>
            </a:r>
            <a:r>
              <a:rPr sz="1400" spc="-65" dirty="0">
                <a:latin typeface="Microsoft Sans Serif"/>
                <a:cs typeface="Microsoft Sans Serif"/>
              </a:rPr>
              <a:t>του</a:t>
            </a:r>
            <a:r>
              <a:rPr sz="1400" spc="2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σώματος (σε συνεργασία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με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άλλα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όργανα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45" dirty="0">
                <a:latin typeface="Microsoft Sans Serif"/>
                <a:cs typeface="Microsoft Sans Serif"/>
              </a:rPr>
              <a:t>π.χ.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μάτια)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και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45" dirty="0">
                <a:latin typeface="Microsoft Sans Serif"/>
                <a:cs typeface="Microsoft Sans Serif"/>
              </a:rPr>
              <a:t>στο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κοχλιακό,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υπεύθυνο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για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την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ακοή.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0252" y="2267711"/>
            <a:ext cx="4267200" cy="28724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028" y="403606"/>
            <a:ext cx="59982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6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5" dirty="0"/>
              <a:t>–Kοχλιακά</a:t>
            </a:r>
            <a:r>
              <a:rPr sz="3200" spc="-10" dirty="0"/>
              <a:t> </a:t>
            </a:r>
            <a:r>
              <a:rPr sz="3200" spc="-5" dirty="0"/>
              <a:t>Eμφυτεύματα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9386" y="1569466"/>
            <a:ext cx="9143365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1600" spc="-95" dirty="0">
                <a:latin typeface="Microsoft Sans Serif"/>
                <a:cs typeface="Microsoft Sans Serif"/>
              </a:rPr>
              <a:t>Το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κοχλιακό </a:t>
            </a:r>
            <a:r>
              <a:rPr sz="1600" spc="-35" dirty="0">
                <a:latin typeface="Microsoft Sans Serif"/>
                <a:cs typeface="Microsoft Sans Serif"/>
              </a:rPr>
              <a:t>εμφύτευμα </a:t>
            </a:r>
            <a:r>
              <a:rPr sz="1600" spc="-30" dirty="0">
                <a:latin typeface="Microsoft Sans Serif"/>
                <a:cs typeface="Microsoft Sans Serif"/>
              </a:rPr>
              <a:t>είναι </a:t>
            </a:r>
            <a:r>
              <a:rPr sz="1600" dirty="0">
                <a:latin typeface="Microsoft Sans Serif"/>
                <a:cs typeface="Microsoft Sans Serif"/>
              </a:rPr>
              <a:t>μια </a:t>
            </a:r>
            <a:r>
              <a:rPr sz="1600" spc="-30" dirty="0">
                <a:latin typeface="Microsoft Sans Serif"/>
                <a:cs typeface="Microsoft Sans Serif"/>
              </a:rPr>
              <a:t>ηλεκτρονική </a:t>
            </a:r>
            <a:r>
              <a:rPr sz="1600" spc="-10" dirty="0">
                <a:latin typeface="Microsoft Sans Serif"/>
                <a:cs typeface="Microsoft Sans Serif"/>
              </a:rPr>
              <a:t>συσκευή σχεδιασμένη </a:t>
            </a:r>
            <a:r>
              <a:rPr sz="1600" spc="-30" dirty="0">
                <a:latin typeface="Microsoft Sans Serif"/>
                <a:cs typeface="Microsoft Sans Serif"/>
              </a:rPr>
              <a:t>για </a:t>
            </a:r>
            <a:r>
              <a:rPr sz="1600" dirty="0">
                <a:latin typeface="Microsoft Sans Serif"/>
                <a:cs typeface="Microsoft Sans Serif"/>
              </a:rPr>
              <a:t>να </a:t>
            </a:r>
            <a:r>
              <a:rPr sz="1600" spc="-5" dirty="0">
                <a:latin typeface="Microsoft Sans Serif"/>
                <a:cs typeface="Microsoft Sans Serif"/>
              </a:rPr>
              <a:t>παρέχει </a:t>
            </a:r>
            <a:r>
              <a:rPr sz="1600" spc="-20" dirty="0">
                <a:latin typeface="Microsoft Sans Serif"/>
                <a:cs typeface="Microsoft Sans Serif"/>
              </a:rPr>
              <a:t>βελτιωμένη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αντίληψη </a:t>
            </a:r>
            <a:r>
              <a:rPr sz="1600" spc="-75" dirty="0">
                <a:latin typeface="Microsoft Sans Serif"/>
                <a:cs typeface="Microsoft Sans Serif"/>
              </a:rPr>
              <a:t>του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ήχου και </a:t>
            </a:r>
            <a:r>
              <a:rPr sz="1600" spc="-60" dirty="0">
                <a:latin typeface="Microsoft Sans Serif"/>
                <a:cs typeface="Microsoft Sans Serif"/>
              </a:rPr>
              <a:t>δυνατότητα </a:t>
            </a:r>
            <a:r>
              <a:rPr sz="1600" spc="-50" dirty="0">
                <a:latin typeface="Microsoft Sans Serif"/>
                <a:cs typeface="Microsoft Sans Serif"/>
              </a:rPr>
              <a:t>καλύτερης </a:t>
            </a:r>
            <a:r>
              <a:rPr sz="1600" spc="-30" dirty="0">
                <a:latin typeface="Microsoft Sans Serif"/>
                <a:cs typeface="Microsoft Sans Serif"/>
              </a:rPr>
              <a:t>κατανόησης </a:t>
            </a:r>
            <a:r>
              <a:rPr sz="1600" spc="-85" dirty="0">
                <a:latin typeface="Microsoft Sans Serif"/>
                <a:cs typeface="Microsoft Sans Serif"/>
              </a:rPr>
              <a:t>της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ομιλίας, </a:t>
            </a:r>
            <a:r>
              <a:rPr sz="1600" spc="-25" dirty="0">
                <a:latin typeface="Microsoft Sans Serif"/>
                <a:cs typeface="Microsoft Sans Serif"/>
              </a:rPr>
              <a:t>σε </a:t>
            </a:r>
            <a:r>
              <a:rPr sz="1600" spc="20" dirty="0">
                <a:latin typeface="Microsoft Sans Serif"/>
                <a:cs typeface="Microsoft Sans Serif"/>
              </a:rPr>
              <a:t>παιδιά </a:t>
            </a:r>
            <a:r>
              <a:rPr sz="1600" spc="-15" dirty="0">
                <a:latin typeface="Microsoft Sans Serif"/>
                <a:cs typeface="Microsoft Sans Serif"/>
              </a:rPr>
              <a:t>κι </a:t>
            </a:r>
            <a:r>
              <a:rPr sz="1600" spc="-40" dirty="0">
                <a:latin typeface="Microsoft Sans Serif"/>
                <a:cs typeface="Microsoft Sans Serif"/>
              </a:rPr>
              <a:t>ενήλικες </a:t>
            </a:r>
            <a:r>
              <a:rPr sz="1600" spc="-30" dirty="0">
                <a:latin typeface="Microsoft Sans Serif"/>
                <a:cs typeface="Microsoft Sans Serif"/>
              </a:rPr>
              <a:t>με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σοβαρή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ως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βαρύτατη</a:t>
            </a:r>
            <a:r>
              <a:rPr sz="1600" spc="34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απώλεια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ακοής,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στους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οποίους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τα</a:t>
            </a:r>
            <a:r>
              <a:rPr sz="1600" spc="2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συμβατικά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ακουστικά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βαρηκοΐας 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προσφέρουν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μικρά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ως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ανύπαρκτα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οφέλη.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Microsoft Sans Serif"/>
              <a:buChar char="•"/>
            </a:pPr>
            <a:endParaRPr sz="1650" dirty="0">
              <a:latin typeface="Microsoft Sans Serif"/>
              <a:cs typeface="Microsoft Sans Serif"/>
            </a:endParaRPr>
          </a:p>
          <a:p>
            <a:pPr marL="299085" marR="635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600" spc="-95" dirty="0">
                <a:latin typeface="Microsoft Sans Serif"/>
                <a:cs typeface="Microsoft Sans Serif"/>
              </a:rPr>
              <a:t>Τα </a:t>
            </a:r>
            <a:r>
              <a:rPr sz="1600" spc="-15" dirty="0">
                <a:latin typeface="Microsoft Sans Serif"/>
                <a:cs typeface="Microsoft Sans Serif"/>
              </a:rPr>
              <a:t>κοχλιακά </a:t>
            </a:r>
            <a:r>
              <a:rPr sz="1600" spc="-50" dirty="0">
                <a:latin typeface="Microsoft Sans Serif"/>
                <a:cs typeface="Microsoft Sans Serif"/>
              </a:rPr>
              <a:t>εμφυτεύματα </a:t>
            </a:r>
            <a:r>
              <a:rPr sz="1600" spc="-10" dirty="0">
                <a:latin typeface="Microsoft Sans Serif"/>
                <a:cs typeface="Microsoft Sans Serif"/>
              </a:rPr>
              <a:t>υποκαθιστούν </a:t>
            </a:r>
            <a:r>
              <a:rPr sz="1600" spc="-95" dirty="0">
                <a:latin typeface="Microsoft Sans Serif"/>
                <a:cs typeface="Microsoft Sans Serif"/>
              </a:rPr>
              <a:t>τα </a:t>
            </a:r>
            <a:r>
              <a:rPr sz="1600" spc="-35" dirty="0">
                <a:latin typeface="Microsoft Sans Serif"/>
                <a:cs typeface="Microsoft Sans Serif"/>
              </a:rPr>
              <a:t>κατεστραμμένα </a:t>
            </a:r>
            <a:r>
              <a:rPr sz="1600" spc="-45" dirty="0">
                <a:latin typeface="Microsoft Sans Serif"/>
                <a:cs typeface="Microsoft Sans Serif"/>
              </a:rPr>
              <a:t>τριχωτά </a:t>
            </a:r>
            <a:r>
              <a:rPr sz="1600" spc="-55" dirty="0">
                <a:latin typeface="Microsoft Sans Serif"/>
                <a:cs typeface="Microsoft Sans Serif"/>
              </a:rPr>
              <a:t>κύτταρα </a:t>
            </a:r>
            <a:r>
              <a:rPr sz="1600" spc="-20" dirty="0">
                <a:latin typeface="Microsoft Sans Serif"/>
                <a:cs typeface="Microsoft Sans Serif"/>
              </a:rPr>
              <a:t>και </a:t>
            </a:r>
            <a:r>
              <a:rPr sz="1600" spc="-35" dirty="0">
                <a:latin typeface="Microsoft Sans Serif"/>
                <a:cs typeface="Microsoft Sans Serif"/>
              </a:rPr>
              <a:t>μετατρέπουν </a:t>
            </a:r>
            <a:r>
              <a:rPr sz="1600" spc="-65" dirty="0">
                <a:latin typeface="Microsoft Sans Serif"/>
                <a:cs typeface="Microsoft Sans Serif"/>
              </a:rPr>
              <a:t>την 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ομιλία </a:t>
            </a:r>
            <a:r>
              <a:rPr sz="1600" spc="-20" dirty="0">
                <a:latin typeface="Microsoft Sans Serif"/>
                <a:cs typeface="Microsoft Sans Serif"/>
              </a:rPr>
              <a:t>και </a:t>
            </a:r>
            <a:r>
              <a:rPr sz="1600" spc="-75" dirty="0">
                <a:latin typeface="Microsoft Sans Serif"/>
                <a:cs typeface="Microsoft Sans Serif"/>
              </a:rPr>
              <a:t>τους </a:t>
            </a:r>
            <a:r>
              <a:rPr sz="1600" spc="-35" dirty="0">
                <a:latin typeface="Microsoft Sans Serif"/>
                <a:cs typeface="Microsoft Sans Serif"/>
              </a:rPr>
              <a:t>ήχους </a:t>
            </a:r>
            <a:r>
              <a:rPr sz="1600" spc="-75" dirty="0">
                <a:latin typeface="Microsoft Sans Serif"/>
                <a:cs typeface="Microsoft Sans Serif"/>
              </a:rPr>
              <a:t>του </a:t>
            </a:r>
            <a:r>
              <a:rPr sz="1600" spc="-20" dirty="0">
                <a:latin typeface="Microsoft Sans Serif"/>
                <a:cs typeface="Microsoft Sans Serif"/>
              </a:rPr>
              <a:t>περιβάλλοντος </a:t>
            </a:r>
            <a:r>
              <a:rPr sz="1600" spc="-25" dirty="0">
                <a:latin typeface="Microsoft Sans Serif"/>
                <a:cs typeface="Microsoft Sans Serif"/>
              </a:rPr>
              <a:t>σε </a:t>
            </a:r>
            <a:r>
              <a:rPr sz="1600" spc="-40" dirty="0">
                <a:latin typeface="Microsoft Sans Serif"/>
                <a:cs typeface="Microsoft Sans Serif"/>
              </a:rPr>
              <a:t>ηλεκτρικά </a:t>
            </a:r>
            <a:r>
              <a:rPr sz="1600" spc="-25" dirty="0">
                <a:latin typeface="Microsoft Sans Serif"/>
                <a:cs typeface="Microsoft Sans Serif"/>
              </a:rPr>
              <a:t>σήματα </a:t>
            </a:r>
            <a:r>
              <a:rPr sz="1600" spc="-90" dirty="0">
                <a:latin typeface="Microsoft Sans Serif"/>
                <a:cs typeface="Microsoft Sans Serif"/>
              </a:rPr>
              <a:t>τα </a:t>
            </a:r>
            <a:r>
              <a:rPr sz="1600" spc="25" dirty="0">
                <a:latin typeface="Microsoft Sans Serif"/>
                <a:cs typeface="Microsoft Sans Serif"/>
              </a:rPr>
              <a:t>οποία </a:t>
            </a:r>
            <a:r>
              <a:rPr sz="1600" spc="-45" dirty="0">
                <a:latin typeface="Microsoft Sans Serif"/>
                <a:cs typeface="Microsoft Sans Serif"/>
              </a:rPr>
              <a:t>στέλνονται </a:t>
            </a:r>
            <a:r>
              <a:rPr sz="1600" spc="-50" dirty="0">
                <a:latin typeface="Microsoft Sans Serif"/>
                <a:cs typeface="Microsoft Sans Serif"/>
              </a:rPr>
              <a:t>στο </a:t>
            </a:r>
            <a:r>
              <a:rPr sz="1600" spc="-30" dirty="0">
                <a:latin typeface="Microsoft Sans Serif"/>
                <a:cs typeface="Microsoft Sans Serif"/>
              </a:rPr>
              <a:t>ακουστικό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νεύρο.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Το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κοχλιακό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εμφύτευμα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έχει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δύο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κύρια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τμήματα: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α)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ένα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εσωτερικό</a:t>
            </a:r>
            <a:r>
              <a:rPr sz="1600" b="1" spc="-10" dirty="0">
                <a:latin typeface="Arial"/>
                <a:cs typeface="Arial"/>
              </a:rPr>
              <a:t> τμήμα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το</a:t>
            </a:r>
            <a:r>
              <a:rPr sz="1600" spc="-9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οποίο 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αποτελείται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65" dirty="0">
                <a:latin typeface="Microsoft Sans Serif"/>
                <a:cs typeface="Microsoft Sans Serif"/>
              </a:rPr>
              <a:t>από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μικρή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ηλεκτρονική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συσκευή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η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οποία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εμφυτεύεται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χειρουργικά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κάτω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65" dirty="0">
                <a:latin typeface="Microsoft Sans Serif"/>
                <a:cs typeface="Microsoft Sans Serif"/>
              </a:rPr>
              <a:t>από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το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δέρμα</a:t>
            </a:r>
            <a:endParaRPr sz="1600" dirty="0">
              <a:latin typeface="Microsoft Sans Serif"/>
              <a:cs typeface="Microsoft Sans Serif"/>
            </a:endParaRPr>
          </a:p>
          <a:p>
            <a:pPr marL="299085" marR="5080" algn="just">
              <a:lnSpc>
                <a:spcPct val="100000"/>
              </a:lnSpc>
            </a:pPr>
            <a:r>
              <a:rPr sz="1600" spc="415" dirty="0">
                <a:latin typeface="Microsoft Sans Serif"/>
                <a:cs typeface="Microsoft Sans Serif"/>
              </a:rPr>
              <a:t>– </a:t>
            </a:r>
            <a:r>
              <a:rPr sz="1600" spc="-20" dirty="0">
                <a:latin typeface="Microsoft Sans Serif"/>
                <a:cs typeface="Microsoft Sans Serif"/>
              </a:rPr>
              <a:t>και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90" dirty="0">
                <a:latin typeface="Microsoft Sans Serif"/>
                <a:cs typeface="Microsoft Sans Serif"/>
              </a:rPr>
              <a:t>πίσω </a:t>
            </a:r>
            <a:r>
              <a:rPr sz="1600" spc="65" dirty="0">
                <a:latin typeface="Microsoft Sans Serif"/>
                <a:cs typeface="Microsoft Sans Serif"/>
              </a:rPr>
              <a:t>από </a:t>
            </a:r>
            <a:r>
              <a:rPr sz="1600" spc="-100" dirty="0">
                <a:latin typeface="Microsoft Sans Serif"/>
                <a:cs typeface="Microsoft Sans Serif"/>
              </a:rPr>
              <a:t>το</a:t>
            </a:r>
            <a:r>
              <a:rPr sz="1600" spc="-95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αυτί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415" dirty="0">
                <a:latin typeface="Microsoft Sans Serif"/>
                <a:cs typeface="Microsoft Sans Serif"/>
              </a:rPr>
              <a:t>– </a:t>
            </a:r>
            <a:r>
              <a:rPr sz="1600" spc="-20" dirty="0">
                <a:latin typeface="Microsoft Sans Serif"/>
                <a:cs typeface="Microsoft Sans Serif"/>
              </a:rPr>
              <a:t>και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η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οποία </a:t>
            </a:r>
            <a:r>
              <a:rPr sz="1600" spc="-45" dirty="0">
                <a:latin typeface="Microsoft Sans Serif"/>
                <a:cs typeface="Microsoft Sans Serif"/>
              </a:rPr>
              <a:t>συνδέεται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με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ηλεκτρόδια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που </a:t>
            </a:r>
            <a:r>
              <a:rPr sz="1600" spc="-35" dirty="0">
                <a:latin typeface="Microsoft Sans Serif"/>
                <a:cs typeface="Microsoft Sans Serif"/>
              </a:rPr>
              <a:t>έχουν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τοποθετηθεί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στο 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εσωτερικό </a:t>
            </a:r>
            <a:r>
              <a:rPr sz="1600" spc="-75" dirty="0">
                <a:latin typeface="Microsoft Sans Serif"/>
                <a:cs typeface="Microsoft Sans Serif"/>
              </a:rPr>
              <a:t>του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κοχλία </a:t>
            </a:r>
            <a:r>
              <a:rPr sz="1600" spc="-20" dirty="0">
                <a:latin typeface="Microsoft Sans Serif"/>
                <a:cs typeface="Microsoft Sans Serif"/>
              </a:rPr>
              <a:t>και </a:t>
            </a:r>
            <a:r>
              <a:rPr sz="1600" spc="10" dirty="0">
                <a:latin typeface="Microsoft Sans Serif"/>
                <a:cs typeface="Microsoft Sans Serif"/>
              </a:rPr>
              <a:t>β) </a:t>
            </a:r>
            <a:r>
              <a:rPr sz="1600" spc="-30" dirty="0">
                <a:latin typeface="Microsoft Sans Serif"/>
                <a:cs typeface="Microsoft Sans Serif"/>
              </a:rPr>
              <a:t>ένα </a:t>
            </a:r>
            <a:r>
              <a:rPr sz="1600" b="1" spc="-15" dirty="0">
                <a:latin typeface="Arial"/>
                <a:cs typeface="Arial"/>
              </a:rPr>
              <a:t>εξωτερικό </a:t>
            </a:r>
            <a:r>
              <a:rPr sz="1600" b="1" spc="-5" dirty="0">
                <a:latin typeface="Arial"/>
                <a:cs typeface="Arial"/>
              </a:rPr>
              <a:t>τμήμα </a:t>
            </a:r>
            <a:r>
              <a:rPr sz="1600" spc="50" dirty="0">
                <a:latin typeface="Microsoft Sans Serif"/>
                <a:cs typeface="Microsoft Sans Serif"/>
              </a:rPr>
              <a:t>που </a:t>
            </a:r>
            <a:r>
              <a:rPr sz="1600" spc="-5" dirty="0">
                <a:latin typeface="Microsoft Sans Serif"/>
                <a:cs typeface="Microsoft Sans Serif"/>
              </a:rPr>
              <a:t>περιλαμβάνει </a:t>
            </a:r>
            <a:r>
              <a:rPr sz="1600" spc="-70" dirty="0">
                <a:latin typeface="Microsoft Sans Serif"/>
                <a:cs typeface="Microsoft Sans Serif"/>
              </a:rPr>
              <a:t>τον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επεξεργαστή </a:t>
            </a:r>
            <a:r>
              <a:rPr sz="1600" spc="-20" dirty="0">
                <a:latin typeface="Microsoft Sans Serif"/>
                <a:cs typeface="Microsoft Sans Serif"/>
              </a:rPr>
              <a:t>ομιλίας,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μικρόφωνο </a:t>
            </a:r>
            <a:r>
              <a:rPr sz="1600" spc="-20" dirty="0">
                <a:latin typeface="Microsoft Sans Serif"/>
                <a:cs typeface="Microsoft Sans Serif"/>
              </a:rPr>
              <a:t>και </a:t>
            </a:r>
            <a:r>
              <a:rPr sz="1600" spc="-5" dirty="0">
                <a:latin typeface="Microsoft Sans Serif"/>
                <a:cs typeface="Microsoft Sans Serif"/>
              </a:rPr>
              <a:t>μπαταρία </a:t>
            </a:r>
            <a:r>
              <a:rPr sz="1600" spc="-20" dirty="0">
                <a:latin typeface="Microsoft Sans Serif"/>
                <a:cs typeface="Microsoft Sans Serif"/>
              </a:rPr>
              <a:t>και </a:t>
            </a:r>
            <a:r>
              <a:rPr sz="1600" spc="-60" dirty="0">
                <a:latin typeface="Microsoft Sans Serif"/>
                <a:cs typeface="Microsoft Sans Serif"/>
              </a:rPr>
              <a:t>τοποθετείται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90" dirty="0">
                <a:latin typeface="Microsoft Sans Serif"/>
                <a:cs typeface="Microsoft Sans Serif"/>
              </a:rPr>
              <a:t>πίσω </a:t>
            </a:r>
            <a:r>
              <a:rPr sz="1600" spc="65" dirty="0">
                <a:latin typeface="Microsoft Sans Serif"/>
                <a:cs typeface="Microsoft Sans Serif"/>
              </a:rPr>
              <a:t>από </a:t>
            </a:r>
            <a:r>
              <a:rPr sz="1600" spc="-100" dirty="0">
                <a:latin typeface="Microsoft Sans Serif"/>
                <a:cs typeface="Microsoft Sans Serif"/>
              </a:rPr>
              <a:t>το</a:t>
            </a:r>
            <a:r>
              <a:rPr sz="1600" spc="225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αυτί.Το</a:t>
            </a:r>
            <a:r>
              <a:rPr sz="1600" spc="305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μικρόφωνο </a:t>
            </a:r>
            <a:r>
              <a:rPr sz="1600" spc="-10" dirty="0">
                <a:latin typeface="Microsoft Sans Serif"/>
                <a:cs typeface="Microsoft Sans Serif"/>
              </a:rPr>
              <a:t>συλλαμβάνει </a:t>
            </a:r>
            <a:r>
              <a:rPr sz="1600" spc="-70" dirty="0">
                <a:latin typeface="Microsoft Sans Serif"/>
                <a:cs typeface="Microsoft Sans Serif"/>
              </a:rPr>
              <a:t>τον</a:t>
            </a:r>
            <a:r>
              <a:rPr sz="1600" spc="28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ήχο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και </a:t>
            </a:r>
            <a:r>
              <a:rPr sz="1600" spc="-5" dirty="0">
                <a:latin typeface="Microsoft Sans Serif"/>
                <a:cs typeface="Microsoft Sans Serif"/>
              </a:rPr>
              <a:t>ο </a:t>
            </a:r>
            <a:r>
              <a:rPr sz="1600" spc="-35" dirty="0">
                <a:latin typeface="Microsoft Sans Serif"/>
                <a:cs typeface="Microsoft Sans Serif"/>
              </a:rPr>
              <a:t>επεξεργαστής </a:t>
            </a:r>
            <a:r>
              <a:rPr sz="1600" spc="-20" dirty="0">
                <a:latin typeface="Microsoft Sans Serif"/>
                <a:cs typeface="Microsoft Sans Serif"/>
              </a:rPr>
              <a:t>ομιλίας </a:t>
            </a:r>
            <a:r>
              <a:rPr sz="1600" spc="-70" dirty="0">
                <a:latin typeface="Microsoft Sans Serif"/>
                <a:cs typeface="Microsoft Sans Serif"/>
              </a:rPr>
              <a:t>τον</a:t>
            </a:r>
            <a:r>
              <a:rPr sz="1600" spc="28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μετατρέπει,</a:t>
            </a:r>
            <a:r>
              <a:rPr sz="1600" spc="3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με </a:t>
            </a:r>
            <a:r>
              <a:rPr sz="1600" spc="-85" dirty="0">
                <a:latin typeface="Microsoft Sans Serif"/>
                <a:cs typeface="Microsoft Sans Serif"/>
              </a:rPr>
              <a:t>τη</a:t>
            </a:r>
            <a:r>
              <a:rPr sz="1600" spc="254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σειρά </a:t>
            </a:r>
            <a:r>
              <a:rPr sz="1600" spc="-55" dirty="0">
                <a:latin typeface="Microsoft Sans Serif"/>
                <a:cs typeface="Microsoft Sans Serif"/>
              </a:rPr>
              <a:t>του,</a:t>
            </a:r>
            <a:r>
              <a:rPr sz="1600" spc="3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σε </a:t>
            </a:r>
            <a:r>
              <a:rPr sz="1600" spc="-35" dirty="0">
                <a:latin typeface="Microsoft Sans Serif"/>
                <a:cs typeface="Microsoft Sans Serif"/>
              </a:rPr>
              <a:t>διακριτά </a:t>
            </a:r>
            <a:r>
              <a:rPr sz="1600" spc="-40" dirty="0">
                <a:latin typeface="Microsoft Sans Serif"/>
                <a:cs typeface="Microsoft Sans Serif"/>
              </a:rPr>
              <a:t>ηλεκτρικά </a:t>
            </a:r>
            <a:r>
              <a:rPr sz="1600" spc="-20" dirty="0">
                <a:latin typeface="Microsoft Sans Serif"/>
                <a:cs typeface="Microsoft Sans Serif"/>
              </a:rPr>
              <a:t>σήματα. </a:t>
            </a:r>
            <a:r>
              <a:rPr sz="1600" spc="-55" dirty="0">
                <a:latin typeface="Microsoft Sans Serif"/>
                <a:cs typeface="Microsoft Sans Serif"/>
              </a:rPr>
              <a:t>Αυτά 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τα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σήματα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μεταδίδονται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μέσω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του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δέρματος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σε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εσωτερικό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ηλεκτρονικό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δέκτη</a:t>
            </a:r>
            <a:r>
              <a:rPr sz="1600" spc="3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ο</a:t>
            </a:r>
            <a:r>
              <a:rPr sz="1600" spc="41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οποίος  </a:t>
            </a:r>
            <a:r>
              <a:rPr sz="1600" spc="-45" dirty="0">
                <a:latin typeface="Microsoft Sans Serif"/>
                <a:cs typeface="Microsoft Sans Serif"/>
              </a:rPr>
              <a:t>στη 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συνέχεια διαβιβάζει </a:t>
            </a:r>
            <a:r>
              <a:rPr sz="1600" spc="-95" dirty="0">
                <a:latin typeface="Microsoft Sans Serif"/>
                <a:cs typeface="Microsoft Sans Serif"/>
              </a:rPr>
              <a:t>τα </a:t>
            </a:r>
            <a:r>
              <a:rPr sz="1600" spc="-25" dirty="0">
                <a:latin typeface="Microsoft Sans Serif"/>
                <a:cs typeface="Microsoft Sans Serif"/>
              </a:rPr>
              <a:t>σήματα </a:t>
            </a:r>
            <a:r>
              <a:rPr sz="1600" spc="-45" dirty="0">
                <a:latin typeface="Microsoft Sans Serif"/>
                <a:cs typeface="Microsoft Sans Serif"/>
              </a:rPr>
              <a:t>στα </a:t>
            </a:r>
            <a:r>
              <a:rPr sz="1600" spc="-40" dirty="0">
                <a:latin typeface="Microsoft Sans Serif"/>
                <a:cs typeface="Microsoft Sans Serif"/>
              </a:rPr>
              <a:t>εμφυτευμένα στον </a:t>
            </a:r>
            <a:r>
              <a:rPr sz="1600" spc="-20" dirty="0">
                <a:latin typeface="Microsoft Sans Serif"/>
                <a:cs typeface="Microsoft Sans Serif"/>
              </a:rPr>
              <a:t>κοχλία </a:t>
            </a:r>
            <a:r>
              <a:rPr sz="1600" spc="-30" dirty="0">
                <a:latin typeface="Microsoft Sans Serif"/>
                <a:cs typeface="Microsoft Sans Serif"/>
              </a:rPr>
              <a:t>ηλεκτρόδια. </a:t>
            </a:r>
            <a:r>
              <a:rPr sz="1600" spc="20" dirty="0">
                <a:latin typeface="Microsoft Sans Serif"/>
                <a:cs typeface="Microsoft Sans Serif"/>
              </a:rPr>
              <a:t>Μέσω </a:t>
            </a:r>
            <a:r>
              <a:rPr sz="1600" spc="-75" dirty="0">
                <a:latin typeface="Microsoft Sans Serif"/>
                <a:cs typeface="Microsoft Sans Serif"/>
              </a:rPr>
              <a:t>του </a:t>
            </a:r>
            <a:r>
              <a:rPr sz="1600" spc="-30" dirty="0">
                <a:latin typeface="Microsoft Sans Serif"/>
                <a:cs typeface="Microsoft Sans Serif"/>
              </a:rPr>
              <a:t>σήματος </a:t>
            </a:r>
            <a:r>
              <a:rPr sz="1600" spc="-25" dirty="0">
                <a:latin typeface="Microsoft Sans Serif"/>
                <a:cs typeface="Microsoft Sans Serif"/>
              </a:rPr>
              <a:t>των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ηλεκτροδίων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διεγείρονται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οι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ίνες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του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ακουστικού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νεύρου</a:t>
            </a:r>
            <a:r>
              <a:rPr sz="1600" spc="-20" dirty="0">
                <a:latin typeface="Microsoft Sans Serif"/>
                <a:cs typeface="Microsoft Sans Serif"/>
              </a:rPr>
              <a:t> και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στέλνονται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πληροφορίες</a:t>
            </a:r>
            <a:r>
              <a:rPr sz="1600" spc="41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στον </a:t>
            </a:r>
            <a:r>
              <a:rPr sz="1600" spc="-35" dirty="0">
                <a:latin typeface="Microsoft Sans Serif"/>
                <a:cs typeface="Microsoft Sans Serif"/>
              </a:rPr>
              <a:t> εγκέφαλο.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6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5" dirty="0"/>
              <a:t>–Kοχλιακά</a:t>
            </a:r>
            <a:r>
              <a:rPr sz="3200" spc="-10" dirty="0"/>
              <a:t> </a:t>
            </a:r>
            <a:r>
              <a:rPr sz="3200" spc="-5" dirty="0"/>
              <a:t>Eμφυτεύματα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120" y="2033016"/>
            <a:ext cx="7594092" cy="39974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60194" y="1336294"/>
            <a:ext cx="506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9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2000" b="1" spc="-100" dirty="0">
                <a:solidFill>
                  <a:srgbClr val="001F5F"/>
                </a:solidFill>
                <a:latin typeface="Arial"/>
                <a:cs typeface="Arial"/>
              </a:rPr>
              <a:t>υ</a:t>
            </a:r>
            <a:r>
              <a:rPr sz="2000" b="1" spc="-95" dirty="0">
                <a:solidFill>
                  <a:srgbClr val="001F5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ί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028" y="403606"/>
            <a:ext cx="59982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10" dirty="0"/>
              <a:t>6</a:t>
            </a:r>
            <a:r>
              <a:rPr sz="3150" spc="15" baseline="25132" dirty="0"/>
              <a:t>η</a:t>
            </a:r>
            <a:r>
              <a:rPr sz="3150" spc="22" baseline="25132" dirty="0"/>
              <a:t> </a:t>
            </a:r>
            <a:r>
              <a:rPr sz="3200" spc="-25" dirty="0"/>
              <a:t>–Kοχλιακά</a:t>
            </a:r>
            <a:r>
              <a:rPr sz="3200" spc="-10" dirty="0"/>
              <a:t> </a:t>
            </a:r>
            <a:r>
              <a:rPr sz="3200" spc="-5" dirty="0"/>
              <a:t>Eμφυτεύματα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4515" y="1738883"/>
            <a:ext cx="5263895" cy="33802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7352" y="1479041"/>
            <a:ext cx="5629910" cy="350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6235" algn="l"/>
              </a:tabLst>
            </a:pP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χρήση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των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κοχλιακών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εμφυτευμάτων 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περιλαμβάνει </a:t>
            </a:r>
            <a:r>
              <a:rPr sz="1800" spc="-110" dirty="0">
                <a:latin typeface="Microsoft Sans Serif"/>
                <a:cs typeface="Microsoft Sans Serif"/>
              </a:rPr>
              <a:t>τα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ακόλουθα υλικά </a:t>
            </a:r>
            <a:r>
              <a:rPr sz="1800" spc="60" dirty="0">
                <a:latin typeface="Microsoft Sans Serif"/>
                <a:cs typeface="Microsoft Sans Serif"/>
              </a:rPr>
              <a:t>που </a:t>
            </a:r>
            <a:r>
              <a:rPr sz="1800" spc="-50" dirty="0">
                <a:latin typeface="Microsoft Sans Serif"/>
                <a:cs typeface="Microsoft Sans Serif"/>
              </a:rPr>
              <a:t>έρχονται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σε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επαφή </a:t>
            </a:r>
            <a:r>
              <a:rPr sz="1800" spc="-35" dirty="0">
                <a:latin typeface="Microsoft Sans Serif"/>
                <a:cs typeface="Microsoft Sans Serif"/>
              </a:rPr>
              <a:t>με </a:t>
            </a:r>
            <a:r>
              <a:rPr sz="1800" spc="-110" dirty="0">
                <a:latin typeface="Microsoft Sans Serif"/>
                <a:cs typeface="Microsoft Sans Serif"/>
              </a:rPr>
              <a:t>το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ανθρώπινο </a:t>
            </a:r>
            <a:r>
              <a:rPr sz="1800" spc="45" dirty="0">
                <a:latin typeface="Microsoft Sans Serif"/>
                <a:cs typeface="Microsoft Sans Serif"/>
              </a:rPr>
              <a:t>σώμα: </a:t>
            </a:r>
            <a:r>
              <a:rPr sz="1800" spc="-10" dirty="0">
                <a:latin typeface="Microsoft Sans Serif"/>
                <a:cs typeface="Microsoft Sans Serif"/>
              </a:rPr>
              <a:t>σιλικόνη, </a:t>
            </a:r>
            <a:r>
              <a:rPr sz="1800" spc="-5" dirty="0">
                <a:latin typeface="Microsoft Sans Serif"/>
                <a:cs typeface="Microsoft Sans Serif"/>
              </a:rPr>
              <a:t>πλατίνα,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τιτάνιο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κεραμικά.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2000" dirty="0">
              <a:latin typeface="Microsoft Sans Serif"/>
              <a:cs typeface="Microsoft Sans Serif"/>
            </a:endParaRPr>
          </a:p>
          <a:p>
            <a:pPr marL="709930" lvl="1" indent="-287020">
              <a:lnSpc>
                <a:spcPct val="100000"/>
              </a:lnSpc>
              <a:spcBef>
                <a:spcPts val="1395"/>
              </a:spcBef>
              <a:buFont typeface="Wingdings"/>
              <a:buChar char=""/>
              <a:tabLst>
                <a:tab pos="710565" algn="l"/>
              </a:tabLst>
            </a:pPr>
            <a:r>
              <a:rPr sz="1800" spc="-90" dirty="0">
                <a:latin typeface="Microsoft Sans Serif"/>
                <a:cs typeface="Microsoft Sans Serif"/>
              </a:rPr>
              <a:t>Τα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υλικά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χρησιμοποιούνται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πρέπει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endParaRPr sz="1800" dirty="0">
              <a:latin typeface="Microsoft Sans Serif"/>
              <a:cs typeface="Microsoft Sans Serif"/>
            </a:endParaRPr>
          </a:p>
          <a:p>
            <a:pPr marL="70993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βιοσυμβατά</a:t>
            </a:r>
            <a:endParaRPr sz="1800" dirty="0">
              <a:latin typeface="Microsoft Sans Serif"/>
              <a:cs typeface="Microsoft Sans Serif"/>
            </a:endParaRPr>
          </a:p>
          <a:p>
            <a:pPr marL="709930" marR="142875" lvl="1" indent="-287020">
              <a:lnSpc>
                <a:spcPct val="100000"/>
              </a:lnSpc>
              <a:buFont typeface="Wingdings"/>
              <a:buChar char=""/>
              <a:tabLst>
                <a:tab pos="710565" algn="l"/>
              </a:tabLst>
            </a:pP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εισαγωγή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των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ηλεκτροδίων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δεν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θα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πρέπει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προκαλεί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επιπλέον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βλάβη</a:t>
            </a:r>
            <a:endParaRPr sz="1800" dirty="0">
              <a:latin typeface="Microsoft Sans Serif"/>
              <a:cs typeface="Microsoft Sans Serif"/>
            </a:endParaRPr>
          </a:p>
          <a:p>
            <a:pPr marL="709930" marR="6985" lvl="1" indent="-287020">
              <a:lnSpc>
                <a:spcPct val="100000"/>
              </a:lnSpc>
              <a:buFont typeface="Wingdings"/>
              <a:buChar char=""/>
              <a:tabLst>
                <a:tab pos="710565" algn="l"/>
              </a:tabLst>
            </a:pP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χειρουργική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διαδικασία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θα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πρέπει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όσο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το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δυνατόν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λιγότερο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επεμβατική</a:t>
            </a:r>
            <a:endParaRPr sz="1800" dirty="0">
              <a:latin typeface="Microsoft Sans Serif"/>
              <a:cs typeface="Microsoft Sans Serif"/>
            </a:endParaRPr>
          </a:p>
          <a:p>
            <a:pPr marL="709930" lvl="1" indent="-287020">
              <a:lnSpc>
                <a:spcPct val="100000"/>
              </a:lnSpc>
              <a:buFont typeface="Wingdings"/>
              <a:buChar char=""/>
              <a:tabLst>
                <a:tab pos="710565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Πρέπει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περιορίζεται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ο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κίνδυνος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μόλυνση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847" y="403606"/>
            <a:ext cx="5067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2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dirty="0"/>
              <a:t>–Tοποθέτηση</a:t>
            </a:r>
            <a:r>
              <a:rPr sz="3200" spc="-15" dirty="0"/>
              <a:t> </a:t>
            </a:r>
            <a:r>
              <a:rPr sz="3200" spc="-25" dirty="0"/>
              <a:t>stent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20" y="1351788"/>
            <a:ext cx="7327392" cy="47487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847" y="403606"/>
            <a:ext cx="5067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2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dirty="0"/>
              <a:t>–Tοποθέτηση</a:t>
            </a:r>
            <a:r>
              <a:rPr sz="3200" spc="-15" dirty="0"/>
              <a:t> </a:t>
            </a:r>
            <a:r>
              <a:rPr sz="3200" spc="-25" dirty="0"/>
              <a:t>stent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1364" y="1408175"/>
            <a:ext cx="6515100" cy="48950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847" y="403606"/>
            <a:ext cx="5067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2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dirty="0"/>
              <a:t>–Tοποθέτηση</a:t>
            </a:r>
            <a:r>
              <a:rPr sz="3200" spc="-15" dirty="0"/>
              <a:t> </a:t>
            </a:r>
            <a:r>
              <a:rPr sz="3200" spc="-25" dirty="0"/>
              <a:t>stent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521200" y="2478151"/>
            <a:ext cx="686879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latin typeface="Arial"/>
                <a:cs typeface="Arial"/>
              </a:rPr>
              <a:t>Φωτογραφία </a:t>
            </a:r>
            <a:r>
              <a:rPr sz="1800" i="1" spc="-5" dirty="0">
                <a:latin typeface="Arial"/>
                <a:cs typeface="Arial"/>
              </a:rPr>
              <a:t>ενδονάρθηκα (stent)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κατά</a:t>
            </a:r>
            <a:r>
              <a:rPr sz="1800" i="1" spc="-5" dirty="0">
                <a:latin typeface="Arial"/>
                <a:cs typeface="Arial"/>
              </a:rPr>
              <a:t> την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διαδικασία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έκπτυξής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του.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Ο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ενδονάρθηκας είναι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ένας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μεταλλικός</a:t>
            </a:r>
            <a:r>
              <a:rPr sz="1800" i="1" spc="-5" dirty="0">
                <a:latin typeface="Arial"/>
                <a:cs typeface="Arial"/>
              </a:rPr>
              <a:t> σκελετός </a:t>
            </a:r>
            <a:r>
              <a:rPr sz="1800" i="1" spc="-15" dirty="0">
                <a:latin typeface="Arial"/>
                <a:cs typeface="Arial"/>
              </a:rPr>
              <a:t>που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κρατείται</a:t>
            </a:r>
            <a:endParaRPr sz="1800">
              <a:latin typeface="Arial"/>
              <a:cs typeface="Arial"/>
            </a:endParaRPr>
          </a:p>
          <a:p>
            <a:pPr marL="12700" marR="617855">
              <a:lnSpc>
                <a:spcPct val="100000"/>
              </a:lnSpc>
              <a:spcBef>
                <a:spcPts val="5"/>
              </a:spcBef>
            </a:pPr>
            <a:r>
              <a:rPr sz="1800" i="1" spc="-5" dirty="0">
                <a:latin typeface="Arial"/>
                <a:cs typeface="Arial"/>
              </a:rPr>
              <a:t>συμπιεσμένος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μέσα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σε ένα</a:t>
            </a:r>
            <a:r>
              <a:rPr sz="1800" i="1" spc="-10" dirty="0">
                <a:latin typeface="Arial"/>
                <a:cs typeface="Arial"/>
              </a:rPr>
              <a:t> άκαμπτο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σωλήνα (καθετήρας).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Καθώς αποσύρεται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ο </a:t>
            </a:r>
            <a:r>
              <a:rPr sz="1800" i="1" spc="-10" dirty="0">
                <a:latin typeface="Arial"/>
                <a:cs typeface="Arial"/>
              </a:rPr>
              <a:t>καθετήρας, απελευθερώνεται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σταδιακά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ο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ενδονάρθηκας</a:t>
            </a:r>
            <a:r>
              <a:rPr sz="1800" i="1" spc="-10" dirty="0">
                <a:latin typeface="Arial"/>
                <a:cs typeface="Arial"/>
              </a:rPr>
              <a:t> και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εκπτύσσεται,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προκειμένου </a:t>
            </a:r>
            <a:r>
              <a:rPr sz="1800" i="1" dirty="0">
                <a:latin typeface="Arial"/>
                <a:cs typeface="Arial"/>
              </a:rPr>
              <a:t>να</a:t>
            </a:r>
            <a:r>
              <a:rPr sz="1800" i="1" spc="-5" dirty="0">
                <a:latin typeface="Arial"/>
                <a:cs typeface="Arial"/>
              </a:rPr>
              <a:t> διανοίξει</a:t>
            </a:r>
            <a:r>
              <a:rPr sz="1800" i="1" dirty="0">
                <a:latin typeface="Arial"/>
                <a:cs typeface="Arial"/>
              </a:rPr>
              <a:t> μία 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αγγειακή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στένωση.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427" y="1911095"/>
            <a:ext cx="3057144" cy="28483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847" y="403606"/>
            <a:ext cx="5067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2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dirty="0"/>
              <a:t>–Tοποθέτηση</a:t>
            </a:r>
            <a:r>
              <a:rPr sz="3200" spc="-15" dirty="0"/>
              <a:t> </a:t>
            </a:r>
            <a:r>
              <a:rPr sz="3200" spc="-25" dirty="0"/>
              <a:t>stent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3186" y="1453718"/>
            <a:ext cx="9215120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51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τοποθέτηση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ενός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αγγειακού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ενδονάρθηκα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γίνεται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45" dirty="0">
                <a:latin typeface="Microsoft Sans Serif"/>
                <a:cs typeface="Microsoft Sans Serif"/>
              </a:rPr>
              <a:t>σκοπό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διορθώσει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μια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στένωση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μεγάλου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βαθμού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ένα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αγγείο.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Ωστόσο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μπορεί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δημιουργήσει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ορισμένες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επιπλοκές 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45" dirty="0">
                <a:latin typeface="Microsoft Sans Serif"/>
                <a:cs typeface="Microsoft Sans Serif"/>
              </a:rPr>
              <a:t>όπως: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Κίνδυνο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εξασθένηση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αρτηριακού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τοιχώματος,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αιμορραγία,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δημιουργία</a:t>
            </a:r>
            <a:endParaRPr sz="1800" dirty="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spc="-35" dirty="0">
                <a:latin typeface="Microsoft Sans Serif"/>
                <a:cs typeface="Microsoft Sans Serif"/>
              </a:rPr>
              <a:t>αιματώματος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διαχωρισμός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της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αρτηρίας.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299085" marR="86360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5" dirty="0">
                <a:latin typeface="Microsoft Sans Serif"/>
                <a:cs typeface="Microsoft Sans Serif"/>
              </a:rPr>
              <a:t>Πιθανότητα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επαναστένωσης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της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αρτηρίας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τόσο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στο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σημείο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που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τοποθετήθηκε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ο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ενδονάρθηκας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αλλά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διπλανά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σημεία.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1900" dirty="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35" dirty="0">
                <a:latin typeface="Microsoft Sans Serif"/>
                <a:cs typeface="Microsoft Sans Serif"/>
              </a:rPr>
              <a:t>Επιπλέον,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μπορεί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προκληθούν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αποφράξεις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στις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αρτηρίες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περιφερικότερα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της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πλάκας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αν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αποσπαστούν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συντρίμματα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πλάκα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με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αγγειοπλαστική.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Αν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αυτές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οι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αποφράξεις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σοβαρές,</a:t>
            </a:r>
            <a:r>
              <a:rPr sz="1800" spc="10" dirty="0">
                <a:latin typeface="Microsoft Sans Serif"/>
                <a:cs typeface="Microsoft Sans Serif"/>
              </a:rPr>
              <a:t> μπορεί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χειροτερέψει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κυκλοφορία.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Microsoft Sans Serif"/>
                <a:cs typeface="Microsoft Sans Serif"/>
              </a:rPr>
              <a:t>Γενικά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επιτυχία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του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αγγειακού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ενδονάρθηκα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σχεδόν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σίγουρη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αλλά</a:t>
            </a:r>
            <a:r>
              <a:rPr sz="1800" dirty="0">
                <a:latin typeface="Microsoft Sans Serif"/>
                <a:cs typeface="Microsoft Sans Serif"/>
              </a:rPr>
              <a:t> 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γεωμετρία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45" dirty="0">
                <a:latin typeface="Microsoft Sans Serif"/>
                <a:cs typeface="Microsoft Sans Serif"/>
              </a:rPr>
              <a:t>αγγείου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παίζει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ρόλο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στην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καλή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«λειτουργία»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στο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χρόνο.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847" y="403606"/>
            <a:ext cx="5067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2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dirty="0"/>
              <a:t>–Tοποθέτηση</a:t>
            </a:r>
            <a:r>
              <a:rPr sz="3200" spc="-15" dirty="0"/>
              <a:t> </a:t>
            </a:r>
            <a:r>
              <a:rPr sz="3200" spc="-25" dirty="0"/>
              <a:t>stent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0004" y="1258824"/>
            <a:ext cx="6031992" cy="49270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847" y="403606"/>
            <a:ext cx="5067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Άσκηση</a:t>
            </a:r>
            <a:r>
              <a:rPr spc="-15" dirty="0"/>
              <a:t> </a:t>
            </a:r>
            <a:r>
              <a:rPr spc="5" dirty="0"/>
              <a:t>2</a:t>
            </a:r>
            <a:r>
              <a:rPr sz="3150" spc="7" baseline="25132" dirty="0"/>
              <a:t>η</a:t>
            </a:r>
            <a:r>
              <a:rPr sz="3150" spc="15" baseline="25132" dirty="0"/>
              <a:t> </a:t>
            </a:r>
            <a:r>
              <a:rPr sz="3200" dirty="0"/>
              <a:t>–Tοποθέτηση</a:t>
            </a:r>
            <a:r>
              <a:rPr sz="3200" spc="-15" dirty="0"/>
              <a:t> </a:t>
            </a:r>
            <a:r>
              <a:rPr sz="3200" spc="-25" dirty="0"/>
              <a:t>stent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Βιοϋλικά</a:t>
            </a:r>
            <a:r>
              <a:rPr dirty="0"/>
              <a:t> &amp;</a:t>
            </a:r>
            <a:r>
              <a:rPr spc="-20" dirty="0"/>
              <a:t> </a:t>
            </a:r>
            <a:r>
              <a:rPr spc="-5" dirty="0"/>
              <a:t>Βιοϊατρική</a:t>
            </a:r>
            <a:r>
              <a:rPr spc="10" dirty="0"/>
              <a:t> </a:t>
            </a:r>
            <a:r>
              <a:rPr spc="-10" dirty="0"/>
              <a:t>Τεχνολογία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2573" y="1764284"/>
            <a:ext cx="8597265" cy="393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07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Η </a:t>
            </a:r>
            <a:r>
              <a:rPr sz="1800" spc="25" dirty="0">
                <a:latin typeface="Microsoft Sans Serif"/>
                <a:cs typeface="Microsoft Sans Serif"/>
              </a:rPr>
              <a:t>θρόμβωση </a:t>
            </a:r>
            <a:r>
              <a:rPr sz="1800" spc="-35" dirty="0">
                <a:latin typeface="Microsoft Sans Serif"/>
                <a:cs typeface="Microsoft Sans Serif"/>
              </a:rPr>
              <a:t>είναι </a:t>
            </a:r>
            <a:r>
              <a:rPr sz="1800" spc="-5" dirty="0">
                <a:latin typeface="Microsoft Sans Serif"/>
                <a:cs typeface="Microsoft Sans Serif"/>
              </a:rPr>
              <a:t>μια </a:t>
            </a:r>
            <a:r>
              <a:rPr sz="1800" spc="35" dirty="0">
                <a:latin typeface="Microsoft Sans Serif"/>
                <a:cs typeface="Microsoft Sans Serif"/>
              </a:rPr>
              <a:t>σπάνια </a:t>
            </a:r>
            <a:r>
              <a:rPr sz="1800" spc="-10" dirty="0">
                <a:latin typeface="Microsoft Sans Serif"/>
                <a:cs typeface="Microsoft Sans Serif"/>
              </a:rPr>
              <a:t>αλλά </a:t>
            </a:r>
            <a:r>
              <a:rPr sz="1800" spc="5" dirty="0">
                <a:latin typeface="Microsoft Sans Serif"/>
                <a:cs typeface="Microsoft Sans Serif"/>
              </a:rPr>
              <a:t>σοβαρή </a:t>
            </a:r>
            <a:r>
              <a:rPr sz="1800" spc="35" dirty="0">
                <a:latin typeface="Microsoft Sans Serif"/>
                <a:cs typeface="Microsoft Sans Serif"/>
              </a:rPr>
              <a:t>επιπλοκή </a:t>
            </a:r>
            <a:r>
              <a:rPr sz="1800" spc="-95" dirty="0">
                <a:latin typeface="Microsoft Sans Serif"/>
                <a:cs typeface="Microsoft Sans Serif"/>
              </a:rPr>
              <a:t>της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εμφύτευσης </a:t>
            </a:r>
            <a:r>
              <a:rPr sz="1800" spc="-5" dirty="0">
                <a:latin typeface="Microsoft Sans Serif"/>
                <a:cs typeface="Microsoft Sans Serif"/>
              </a:rPr>
              <a:t>stent </a:t>
            </a:r>
            <a:r>
              <a:rPr sz="1800" spc="-20" dirty="0">
                <a:latin typeface="Microsoft Sans Serif"/>
                <a:cs typeface="Microsoft Sans Serif"/>
              </a:rPr>
              <a:t>σε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αθηρωματικές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αρτηρίες.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428625">
              <a:lnSpc>
                <a:spcPct val="100000"/>
              </a:lnSpc>
            </a:pPr>
            <a:r>
              <a:rPr sz="1800" spc="-60" dirty="0">
                <a:latin typeface="Microsoft Sans Serif"/>
                <a:cs typeface="Microsoft Sans Serif"/>
              </a:rPr>
              <a:t>Για</a:t>
            </a:r>
            <a:r>
              <a:rPr sz="1800" dirty="0">
                <a:latin typeface="Microsoft Sans Serif"/>
                <a:cs typeface="Microsoft Sans Serif"/>
              </a:rPr>
              <a:t> να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θεωρηθεί</a:t>
            </a:r>
            <a:r>
              <a:rPr sz="1800" spc="30" dirty="0">
                <a:latin typeface="Microsoft Sans Serif"/>
                <a:cs typeface="Microsoft Sans Serif"/>
              </a:rPr>
              <a:t> ως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«οριστική»,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διάγνωση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της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θρόμβωσης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στεντ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πρέπει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επιβεβαιωθεί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αγγειογραφία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(αγγειογραφία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μια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εξέταση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κατά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οποία 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χορηγείται</a:t>
            </a:r>
            <a:r>
              <a:rPr sz="1800" spc="35" dirty="0">
                <a:latin typeface="Microsoft Sans Serif"/>
                <a:cs typeface="Microsoft Sans Serif"/>
              </a:rPr>
              <a:t> μέσω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ένεσης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υγρής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μορφής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χρωστική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ουσία,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5" dirty="0">
                <a:latin typeface="Microsoft Sans Serif"/>
                <a:cs typeface="Microsoft Sans Serif"/>
              </a:rPr>
              <a:t> οποία </a:t>
            </a:r>
            <a:r>
              <a:rPr sz="1800" spc="-55" dirty="0">
                <a:latin typeface="Microsoft Sans Serif"/>
                <a:cs typeface="Microsoft Sans Serif"/>
              </a:rPr>
              <a:t>εκχύνεται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στις 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αρτηρίες,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αποτέλεσμα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είναι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εύκολα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ορατές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στις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ακτινογραφίες)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ιστολογία. </a:t>
            </a:r>
            <a:endParaRPr lang="el-GR" sz="1800" spc="-45" dirty="0">
              <a:latin typeface="Microsoft Sans Serif"/>
              <a:cs typeface="Microsoft Sans Serif"/>
            </a:endParaRPr>
          </a:p>
          <a:p>
            <a:pPr marL="12700" marR="428625">
              <a:lnSpc>
                <a:spcPct val="100000"/>
              </a:lnSpc>
            </a:pP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Αυτό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καθιστά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δύσκολη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την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κλινική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αξιολόγηση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της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θρόμβωσης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στεντ.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215265">
              <a:lnSpc>
                <a:spcPct val="100000"/>
              </a:lnSpc>
              <a:spcBef>
                <a:spcPts val="5"/>
              </a:spcBef>
            </a:pPr>
            <a:r>
              <a:rPr sz="1800" spc="-30" dirty="0">
                <a:latin typeface="Microsoft Sans Serif"/>
                <a:cs typeface="Microsoft Sans Serif"/>
              </a:rPr>
              <a:t>Λαμβάνοντας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45" dirty="0">
                <a:latin typeface="Microsoft Sans Serif"/>
                <a:cs typeface="Microsoft Sans Serif"/>
              </a:rPr>
              <a:t>υπόψη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αυτούς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τους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περιορισμούς,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θρόμβωση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αντιπροσωπεύει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μια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σημαντική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επιπλοκή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τόσο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τους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ασθενείς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όσο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και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για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τους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καρδιολόγους.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-50" dirty="0">
                <a:latin typeface="Microsoft Sans Serif"/>
                <a:cs typeface="Microsoft Sans Serif"/>
              </a:rPr>
              <a:t>Σε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στεφανιαίες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πλάκες,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θρόμβωση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συνδέεται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συχνά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με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το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θάνατο,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οξεία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στεφανιαία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σύνδρομα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και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αρρυθμίες.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3023</Words>
  <Application>Microsoft Macintosh PowerPoint</Application>
  <PresentationFormat>Widescreen</PresentationFormat>
  <Paragraphs>261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Microsoft Sans Serif</vt:lpstr>
      <vt:lpstr>Wingdings</vt:lpstr>
      <vt:lpstr>Office Theme</vt:lpstr>
      <vt:lpstr>Βιοϋλικά &amp; Βιοϊατρική Τεχνολογία  Φροντιστηριακό Μάθημα 2024-2025</vt:lpstr>
      <vt:lpstr>PowerPoint Presentation</vt:lpstr>
      <vt:lpstr>Άσκηση 1η  -Τεχνητή Βαλβίδα</vt:lpstr>
      <vt:lpstr>Άσκηση 2η –Tοποθέτηση stent</vt:lpstr>
      <vt:lpstr>Άσκηση 2η –Tοποθέτηση stent</vt:lpstr>
      <vt:lpstr>Άσκηση 2η –Tοποθέτηση stent</vt:lpstr>
      <vt:lpstr>Άσκηση 2η –Tοποθέτηση stent</vt:lpstr>
      <vt:lpstr>Άσκηση 2η –Tοποθέτηση stent</vt:lpstr>
      <vt:lpstr>Άσκηση 2η –Tοποθέτηση stent</vt:lpstr>
      <vt:lpstr>Άσκηση 2η –Tοποθέτηση stent</vt:lpstr>
      <vt:lpstr>Άσκηση 3η –Μέθοδοι Αποστείρωσης</vt:lpstr>
      <vt:lpstr>Άσκηση 3η –Μέθοδοι Αποστείρωσης</vt:lpstr>
      <vt:lpstr>Άσκηση 3η –Μέθοδοι Αποστείρωσης</vt:lpstr>
      <vt:lpstr>Άσκηση 3η –Μέθοδοι Αποστείρωσης</vt:lpstr>
      <vt:lpstr>Άσκηση 3η –Μέθοδοι Αποστείρωσης</vt:lpstr>
      <vt:lpstr>Άσκηση 3η –Μέθοδοι Αποστείρωσης</vt:lpstr>
      <vt:lpstr>Άσκηση 3η –Μέθοδοι Αποστείρωσης</vt:lpstr>
      <vt:lpstr>Άσκηση 3η –Μέθοδοι Αποστείρωσης</vt:lpstr>
      <vt:lpstr>Άσκηση 4η –Πιεζοηλεκτρισμός</vt:lpstr>
      <vt:lpstr>Άσκηση 4η –Πιεζοηλεκτρισμός</vt:lpstr>
      <vt:lpstr>Άσκηση 4η –Πιεζοηλεκτρισμός</vt:lpstr>
      <vt:lpstr>Άσκηση 4η –Πιεζοηλεκτρισμός</vt:lpstr>
      <vt:lpstr>Άσκηση 4η –Πιεζοηλεκτρισμός</vt:lpstr>
      <vt:lpstr>Άσκηση 5η –Οστά</vt:lpstr>
      <vt:lpstr>Άσκηση 5η –Οστά</vt:lpstr>
      <vt:lpstr>Άσκηση 5η –Οστά</vt:lpstr>
      <vt:lpstr>Άσκηση 5η –Οστά</vt:lpstr>
      <vt:lpstr>Άσκηση 5η –Οστά</vt:lpstr>
      <vt:lpstr>Άσκηση 5η –Οστά</vt:lpstr>
      <vt:lpstr>Άσκηση 5η –Οστά</vt:lpstr>
      <vt:lpstr>Άσκηση 6η –Kοχλιακά Eμφυτεύματα</vt:lpstr>
      <vt:lpstr>Άσκηση 6η –Kοχλιακά Eμφυτεύματα</vt:lpstr>
      <vt:lpstr>Άσκηση 6η –Kοχλιακά Eμφυτεύματα</vt:lpstr>
      <vt:lpstr>Άσκηση 6η –Kοχλιακά Eμφυτεύματα</vt:lpstr>
      <vt:lpstr>Άσκηση 6η –Kοχλιακά Eμφυτεύματα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Vasso</dc:creator>
  <cp:lastModifiedBy>EFTERPI KARAPINTZOU</cp:lastModifiedBy>
  <cp:revision>4</cp:revision>
  <dcterms:created xsi:type="dcterms:W3CDTF">2023-08-21T12:01:53Z</dcterms:created>
  <dcterms:modified xsi:type="dcterms:W3CDTF">2025-02-13T13:56:03Z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2023-08-21T00:00:00Z</vt:filetime>
  </property>
</Properties>
</file>