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12192000" cy="6858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>
      <p:cViewPr varScale="1">
        <p:scale>
          <a:sx n="120" d="100"/>
          <a:sy n="120" d="100"/>
        </p:scale>
        <p:origin x="44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8778" y="6387846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" y="6440424"/>
            <a:ext cx="845795" cy="394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8778" y="6387846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" y="6440424"/>
            <a:ext cx="845795" cy="394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0765" y="403606"/>
            <a:ext cx="757046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50299" y="1517650"/>
            <a:ext cx="6659245" cy="4766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29904" y="6546215"/>
            <a:ext cx="3202940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8745" y="1888693"/>
            <a:ext cx="8047355" cy="19242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5"/>
              </a:spcBef>
            </a:pPr>
            <a:r>
              <a:rPr sz="4400" b="1" spc="-40" dirty="0">
                <a:solidFill>
                  <a:srgbClr val="2E5496"/>
                </a:solidFill>
                <a:latin typeface="Calibri"/>
                <a:cs typeface="Calibri"/>
              </a:rPr>
              <a:t>Βιοϋλικά </a:t>
            </a:r>
            <a:r>
              <a:rPr sz="4400" b="1" dirty="0">
                <a:solidFill>
                  <a:srgbClr val="2E5496"/>
                </a:solidFill>
                <a:latin typeface="Calibri"/>
                <a:cs typeface="Calibri"/>
              </a:rPr>
              <a:t>&amp; </a:t>
            </a: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Βιοϊατρική </a:t>
            </a:r>
            <a:r>
              <a:rPr sz="4400" b="1" spc="-10" dirty="0">
                <a:solidFill>
                  <a:srgbClr val="2E5496"/>
                </a:solidFill>
                <a:latin typeface="Calibri"/>
                <a:cs typeface="Calibri"/>
              </a:rPr>
              <a:t>Τεχνολογία </a:t>
            </a:r>
            <a:r>
              <a:rPr sz="4400" b="1" spc="-9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Φροντιστηριακό</a:t>
            </a:r>
            <a:r>
              <a:rPr sz="44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Μάθημα</a:t>
            </a:r>
            <a:endParaRPr sz="4400" dirty="0">
              <a:latin typeface="Calibri"/>
              <a:cs typeface="Calibri"/>
            </a:endParaRPr>
          </a:p>
          <a:p>
            <a:pPr marL="2540" algn="ctr">
              <a:lnSpc>
                <a:spcPts val="4685"/>
              </a:lnSpc>
            </a:pP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202</a:t>
            </a:r>
            <a:r>
              <a:rPr lang="el-GR" sz="4400" b="1" spc="-5" dirty="0">
                <a:solidFill>
                  <a:srgbClr val="2E5496"/>
                </a:solidFill>
                <a:latin typeface="Calibri"/>
                <a:cs typeface="Calibri"/>
              </a:rPr>
              <a:t>4</a:t>
            </a: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-202</a:t>
            </a:r>
            <a:r>
              <a:rPr lang="el-GR" sz="4400" b="1" spc="-5" dirty="0">
                <a:solidFill>
                  <a:srgbClr val="2E5496"/>
                </a:solidFill>
                <a:latin typeface="Calibri"/>
                <a:cs typeface="Calibri"/>
              </a:rPr>
              <a:t>5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0256" y="123444"/>
            <a:ext cx="1374648" cy="13929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2164" y="1979676"/>
            <a:ext cx="1946148" cy="26887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1873" y="1474673"/>
            <a:ext cx="10459720" cy="448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Αρθροπλαστική-Βιοϋλικά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 marR="27419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ολική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αρθροπλαστική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ισχίου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µία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χειρουργική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διαδικασία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όπου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 </a:t>
            </a:r>
            <a:r>
              <a:rPr sz="1800" spc="-15" dirty="0">
                <a:latin typeface="Calibri"/>
                <a:cs typeface="Calibri"/>
              </a:rPr>
              <a:t>πάσχων </a:t>
            </a:r>
            <a:r>
              <a:rPr sz="1800" spc="-10" dirty="0">
                <a:latin typeface="Calibri"/>
                <a:cs typeface="Calibri"/>
              </a:rPr>
              <a:t> χόνδρος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οστό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άρθρωσης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ισχίου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αντικαθίστανται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τεχνητά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υλικά.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27527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ολική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αρθροπλαστική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περιλαµβάνει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αφαίρεση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κεφαλής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κοτύλης,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οποίες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αντικαθίστανται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µία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«πρόσθεση».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πρόσθεση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περιλαµβάνει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τρία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µέρη:</a:t>
            </a:r>
            <a:endParaRPr sz="1800">
              <a:latin typeface="Calibri"/>
              <a:cs typeface="Calibri"/>
            </a:endParaRPr>
          </a:p>
          <a:p>
            <a:pPr marL="617220" indent="-148590">
              <a:lnSpc>
                <a:spcPct val="100000"/>
              </a:lnSpc>
              <a:spcBef>
                <a:spcPts val="20"/>
              </a:spcBef>
              <a:buChar char="•"/>
              <a:tabLst>
                <a:tab pos="617855" algn="l"/>
              </a:tabLst>
            </a:pPr>
            <a:r>
              <a:rPr sz="1600" spc="-10" dirty="0">
                <a:latin typeface="Calibri"/>
                <a:cs typeface="Calibri"/>
              </a:rPr>
              <a:t>Ένα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κυπέλλιο </a:t>
            </a:r>
            <a:r>
              <a:rPr sz="1600" spc="-5" dirty="0">
                <a:latin typeface="Calibri"/>
                <a:cs typeface="Calibri"/>
              </a:rPr>
              <a:t>που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αντικαθιστά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την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υποδοχή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ισχίου, </a:t>
            </a:r>
            <a:r>
              <a:rPr sz="1600" spc="-10" dirty="0">
                <a:latin typeface="Calibri"/>
                <a:cs typeface="Calibri"/>
              </a:rPr>
              <a:t>το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οποίο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είναι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συνήθως</a:t>
            </a:r>
            <a:endParaRPr sz="16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πλαστικό,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αλλά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δοκιµάζονται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κεραµικά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ή </a:t>
            </a:r>
            <a:r>
              <a:rPr sz="1600" spc="-10" dirty="0">
                <a:latin typeface="Calibri"/>
                <a:cs typeface="Calibri"/>
              </a:rPr>
              <a:t>µεταλλικά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υλικά</a:t>
            </a:r>
            <a:endParaRPr sz="1600">
              <a:latin typeface="Calibri"/>
              <a:cs typeface="Calibri"/>
            </a:endParaRPr>
          </a:p>
          <a:p>
            <a:pPr marL="617220" indent="-148590">
              <a:lnSpc>
                <a:spcPct val="100000"/>
              </a:lnSpc>
              <a:buChar char="•"/>
              <a:tabLst>
                <a:tab pos="617855" algn="l"/>
              </a:tabLst>
            </a:pPr>
            <a:r>
              <a:rPr sz="1600" spc="-5" dirty="0">
                <a:latin typeface="Calibri"/>
                <a:cs typeface="Calibri"/>
              </a:rPr>
              <a:t>Μία µεταλλική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ή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κεραµική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σφαίρα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αντικαθιστά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θραυσµένη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µηριαία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κεφαλή</a:t>
            </a:r>
            <a:endParaRPr sz="1600">
              <a:latin typeface="Calibri"/>
              <a:cs typeface="Calibri"/>
            </a:endParaRPr>
          </a:p>
          <a:p>
            <a:pPr marL="756285" marR="2847975" indent="-287020">
              <a:lnSpc>
                <a:spcPct val="100000"/>
              </a:lnSpc>
              <a:buChar char="•"/>
              <a:tabLst>
                <a:tab pos="617855" algn="l"/>
              </a:tabLst>
            </a:pPr>
            <a:r>
              <a:rPr sz="1600" spc="-10" dirty="0">
                <a:latin typeface="Calibri"/>
                <a:cs typeface="Calibri"/>
              </a:rPr>
              <a:t>Ένα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µεταλλικό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στέλεχος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(στειλεός) </a:t>
            </a:r>
            <a:r>
              <a:rPr sz="1600" spc="-5" dirty="0">
                <a:latin typeface="Calibri"/>
                <a:cs typeface="Calibri"/>
              </a:rPr>
              <a:t>που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εισάγεται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µηριαίο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οστό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για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να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συµβάλει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στη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σταθερότητα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της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πρόσθεσης.</a:t>
            </a:r>
            <a:endParaRPr sz="1600">
              <a:latin typeface="Calibri"/>
              <a:cs typeface="Calibri"/>
            </a:endParaRPr>
          </a:p>
          <a:p>
            <a:pPr marL="8439785" marR="5080" algn="ctr">
              <a:lnSpc>
                <a:spcPct val="100000"/>
              </a:lnSpc>
              <a:spcBef>
                <a:spcPts val="685"/>
              </a:spcBef>
            </a:pPr>
            <a:r>
              <a:rPr sz="1600" i="1" spc="-5" dirty="0">
                <a:latin typeface="Arial"/>
                <a:cs typeface="Arial"/>
              </a:rPr>
              <a:t>Η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συνηθέστερη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µορφή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εµφυτεύµατος</a:t>
            </a:r>
            <a:r>
              <a:rPr sz="1600" i="1" spc="5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για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την 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αρθροπλαστική </a:t>
            </a:r>
            <a:r>
              <a:rPr sz="1600" i="1" spc="-5" dirty="0">
                <a:latin typeface="Arial"/>
                <a:cs typeface="Arial"/>
              </a:rPr>
              <a:t>ισχίου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(plastic-on-metal)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12114" y="1654809"/>
            <a:ext cx="4167504" cy="373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355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Αρθροπλαστική-Βιοϋλικά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Arial"/>
              <a:cs typeface="Arial"/>
            </a:endParaRPr>
          </a:p>
          <a:p>
            <a:pPr marL="211454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Κύριο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µέληµα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µία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επέµβαση</a:t>
            </a:r>
            <a:endParaRPr sz="1800">
              <a:latin typeface="Calibri"/>
              <a:cs typeface="Calibri"/>
            </a:endParaRPr>
          </a:p>
          <a:p>
            <a:pPr marL="21336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αρθροπλαστικής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marR="704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καλή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στερέωση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εµφυτεύµατος,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αφού </a:t>
            </a:r>
            <a:r>
              <a:rPr sz="1800" spc="-10" dirty="0">
                <a:latin typeface="Calibri"/>
                <a:cs typeface="Calibri"/>
              </a:rPr>
              <a:t>αυτό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βρίσκεται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πορώδες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οστό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πρέπει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υποστηριχθούν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µεγάλα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φορτία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5" dirty="0">
                <a:latin typeface="Calibri"/>
                <a:cs typeface="Calibri"/>
              </a:rPr>
              <a:t>επιβάλλονται.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έλεγχος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 </a:t>
            </a:r>
            <a:r>
              <a:rPr sz="1800" spc="-10" dirty="0">
                <a:latin typeface="Calibri"/>
                <a:cs typeface="Calibri"/>
              </a:rPr>
              <a:t>συγκέντρωσης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τάσεων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-5" dirty="0">
                <a:latin typeface="Calibri"/>
                <a:cs typeface="Calibri"/>
              </a:rPr>
              <a:t> εµφυτεύµατος,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καθώς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συγκέτρωση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σηµεία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οξείας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επαφής </a:t>
            </a:r>
            <a:r>
              <a:rPr sz="1800" spc="-10" dirty="0">
                <a:latin typeface="Calibri"/>
                <a:cs typeface="Calibri"/>
              </a:rPr>
              <a:t>καθιστά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 </a:t>
            </a:r>
            <a:r>
              <a:rPr sz="1800" spc="-5" dirty="0">
                <a:latin typeface="Calibri"/>
                <a:cs typeface="Calibri"/>
              </a:rPr>
              <a:t> ασθενές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οστό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νεκρωτικό.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2455" y="2065020"/>
            <a:ext cx="6629400" cy="30784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28904" y="1558290"/>
            <a:ext cx="4346575" cy="3681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Αρθροπλαστική-Βιοϋλικά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Ως εκ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τούτου,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κρίνεται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αναγκαία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χρήση</a:t>
            </a:r>
            <a:r>
              <a:rPr sz="1800" dirty="0">
                <a:latin typeface="Calibri"/>
                <a:cs typeface="Calibri"/>
              </a:rPr>
              <a:t> ενός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υλικού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επιτρέπει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καλή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εφαρµογή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dirty="0">
                <a:latin typeface="Calibri"/>
                <a:cs typeface="Calibri"/>
              </a:rPr>
              <a:t> στειλεού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µέσα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οστό.</a:t>
            </a:r>
            <a:endParaRPr sz="1800">
              <a:latin typeface="Calibri"/>
              <a:cs typeface="Calibri"/>
            </a:endParaRPr>
          </a:p>
          <a:p>
            <a:pPr marL="299085" marR="37465" indent="-287020">
              <a:lnSpc>
                <a:spcPct val="100000"/>
              </a:lnSpc>
              <a:buFont typeface="Microsoft Sans Serif"/>
              <a:buChar char="•"/>
              <a:tabLst>
                <a:tab pos="350520" algn="l"/>
                <a:tab pos="351155" algn="l"/>
              </a:tabLst>
            </a:pPr>
            <a:r>
              <a:rPr dirty="0"/>
              <a:t>	</a:t>
            </a:r>
            <a:r>
              <a:rPr sz="1800" spc="-5" dirty="0">
                <a:latin typeface="Calibri"/>
                <a:cs typeface="Calibri"/>
              </a:rPr>
              <a:t>Μετά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εισαγωγή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µεταλλικού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στελέχους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εντός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εσωτερικού τµήµατος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µηριαίου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οστού,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στερεώνεται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µε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ένα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οστικό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τσιµέντο,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µεθυλµεθακρυλικό.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80" dirty="0">
                <a:latin typeface="Calibri"/>
                <a:cs typeface="Calibri"/>
              </a:rPr>
              <a:t>Το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τσιµέντο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εισάγεται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όταν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ακόµη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εύπλαστο,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µετά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-10" dirty="0">
                <a:latin typeface="Calibri"/>
                <a:cs typeface="Calibri"/>
              </a:rPr>
              <a:t> ανάµιξη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endParaRPr sz="1800">
              <a:latin typeface="Calibri"/>
              <a:cs typeface="Calibri"/>
            </a:endParaRPr>
          </a:p>
          <a:p>
            <a:pPr marL="299085" marR="5657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πολυµερούς </a:t>
            </a:r>
            <a:r>
              <a:rPr sz="1800" spc="-15" dirty="0">
                <a:latin typeface="Calibri"/>
                <a:cs typeface="Calibri"/>
              </a:rPr>
              <a:t>σκόνης </a:t>
            </a:r>
            <a:r>
              <a:rPr sz="1800" spc="-5" dirty="0">
                <a:latin typeface="Calibri"/>
                <a:cs typeface="Calibri"/>
              </a:rPr>
              <a:t>µε </a:t>
            </a:r>
            <a:r>
              <a:rPr sz="1800" spc="-10" dirty="0">
                <a:latin typeface="Calibri"/>
                <a:cs typeface="Calibri"/>
              </a:rPr>
              <a:t>το </a:t>
            </a:r>
            <a:r>
              <a:rPr sz="1800" spc="-5" dirty="0">
                <a:latin typeface="Calibri"/>
                <a:cs typeface="Calibri"/>
              </a:rPr>
              <a:t>µονοµερές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υγρό.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5420" y="1924811"/>
            <a:ext cx="6478524" cy="300837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2638" y="1474673"/>
            <a:ext cx="11401425" cy="474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Αρθροπλαστική-Βιοϋλικά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Arial"/>
              <a:cs typeface="Arial"/>
            </a:endParaRPr>
          </a:p>
          <a:p>
            <a:pPr marL="12700" marR="842644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Τα </a:t>
            </a:r>
            <a:r>
              <a:rPr sz="1800" spc="-30" dirty="0">
                <a:latin typeface="Calibri"/>
                <a:cs typeface="Calibri"/>
              </a:rPr>
              <a:t>υλικά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5" dirty="0">
                <a:latin typeface="Calibri"/>
                <a:cs typeface="Calibri"/>
              </a:rPr>
              <a:t>χρησιµοποιούνται για </a:t>
            </a:r>
            <a:r>
              <a:rPr sz="1800" spc="-15" dirty="0">
                <a:latin typeface="Calibri"/>
                <a:cs typeface="Calibri"/>
              </a:rPr>
              <a:t>την κατασκευή </a:t>
            </a:r>
            <a:r>
              <a:rPr sz="1800" spc="-25" dirty="0">
                <a:latin typeface="Calibri"/>
                <a:cs typeface="Calibri"/>
              </a:rPr>
              <a:t>και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5" dirty="0">
                <a:latin typeface="Calibri"/>
                <a:cs typeface="Calibri"/>
              </a:rPr>
              <a:t>τοποθέτηση </a:t>
            </a:r>
            <a:r>
              <a:rPr sz="1800" spc="-10" dirty="0">
                <a:latin typeface="Calibri"/>
                <a:cs typeface="Calibri"/>
              </a:rPr>
              <a:t>των </a:t>
            </a:r>
            <a:r>
              <a:rPr sz="1800" spc="-5" dirty="0">
                <a:latin typeface="Calibri"/>
                <a:cs typeface="Calibri"/>
              </a:rPr>
              <a:t>µηριαίων προσθέσεων για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10" dirty="0">
                <a:latin typeface="Calibri"/>
                <a:cs typeface="Calibri"/>
              </a:rPr>
              <a:t>ολική </a:t>
            </a:r>
            <a:r>
              <a:rPr sz="1800" spc="-5" dirty="0">
                <a:latin typeface="Calibri"/>
                <a:cs typeface="Calibri"/>
              </a:rPr>
              <a:t> αρθροπλαστική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ισχίου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είναι: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Μεταλλικά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κράµατα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(τιτάνιο,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κοβάλτιο-χρώµιο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στέλεχος)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Πολυµερή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UHMWPE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κυπέλλιο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πολυµεθακρυλικό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µεθύλιο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οστικό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τσιµέντο)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Κεραµικά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Βασικές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ιδιότητες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πρέπει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διαθέτουν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αυτά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υλικά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είναι:</a:t>
            </a:r>
            <a:endParaRPr sz="18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b="1" spc="-5" dirty="0">
                <a:latin typeface="Calibri"/>
                <a:cs typeface="Calibri"/>
              </a:rPr>
              <a:t>Mηχανική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αντοχή</a:t>
            </a:r>
            <a:endParaRPr sz="18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buFont typeface="Microsoft Sans Serif"/>
              <a:buChar char="•"/>
              <a:tabLst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Τα </a:t>
            </a:r>
            <a:r>
              <a:rPr sz="1800" spc="-30" dirty="0">
                <a:latin typeface="Calibri"/>
                <a:cs typeface="Calibri"/>
              </a:rPr>
              <a:t>υλικά </a:t>
            </a:r>
            <a:r>
              <a:rPr sz="1800" spc="-5" dirty="0">
                <a:latin typeface="Calibri"/>
                <a:cs typeface="Calibri"/>
              </a:rPr>
              <a:t>πρέπει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-10" dirty="0">
                <a:latin typeface="Calibri"/>
                <a:cs typeface="Calibri"/>
              </a:rPr>
              <a:t>έχουν </a:t>
            </a:r>
            <a:r>
              <a:rPr sz="1800" spc="-5" dirty="0">
                <a:latin typeface="Calibri"/>
                <a:cs typeface="Calibri"/>
              </a:rPr>
              <a:t>µεγάλη αντοχή </a:t>
            </a:r>
            <a:r>
              <a:rPr sz="1800" dirty="0">
                <a:latin typeface="Calibri"/>
                <a:cs typeface="Calibri"/>
              </a:rPr>
              <a:t>ώστε να </a:t>
            </a:r>
            <a:r>
              <a:rPr sz="1800" spc="-5" dirty="0">
                <a:latin typeface="Calibri"/>
                <a:cs typeface="Calibri"/>
              </a:rPr>
              <a:t>ανθίστανται </a:t>
            </a:r>
            <a:r>
              <a:rPr sz="1800" dirty="0">
                <a:latin typeface="Calibri"/>
                <a:cs typeface="Calibri"/>
              </a:rPr>
              <a:t>στις </a:t>
            </a:r>
            <a:r>
              <a:rPr sz="1800" spc="-5" dirty="0">
                <a:latin typeface="Calibri"/>
                <a:cs typeface="Calibri"/>
              </a:rPr>
              <a:t>δυνάµεις </a:t>
            </a:r>
            <a:r>
              <a:rPr sz="1800" spc="-25" dirty="0">
                <a:latin typeface="Calibri"/>
                <a:cs typeface="Calibri"/>
              </a:rPr>
              <a:t>και </a:t>
            </a:r>
            <a:r>
              <a:rPr sz="1800" spc="-5" dirty="0">
                <a:latin typeface="Calibri"/>
                <a:cs typeface="Calibri"/>
              </a:rPr>
              <a:t>τις τάσεις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5" dirty="0">
                <a:latin typeface="Calibri"/>
                <a:cs typeface="Calibri"/>
              </a:rPr>
              <a:t>επιβάλλονται </a:t>
            </a:r>
            <a:r>
              <a:rPr sz="1800" dirty="0">
                <a:latin typeface="Calibri"/>
                <a:cs typeface="Calibri"/>
              </a:rPr>
              <a:t>στο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σώµα </a:t>
            </a:r>
            <a:r>
              <a:rPr sz="1800" spc="-10" dirty="0">
                <a:latin typeface="Calibri"/>
                <a:cs typeface="Calibri"/>
              </a:rPr>
              <a:t>του </a:t>
            </a:r>
            <a:r>
              <a:rPr sz="1800" spc="-5" dirty="0">
                <a:latin typeface="Calibri"/>
                <a:cs typeface="Calibri"/>
              </a:rPr>
              <a:t>ασθενούς, </a:t>
            </a:r>
            <a:r>
              <a:rPr sz="1800" spc="-20" dirty="0">
                <a:latin typeface="Calibri"/>
                <a:cs typeface="Calibri"/>
              </a:rPr>
              <a:t>καθώς </a:t>
            </a:r>
            <a:r>
              <a:rPr sz="1800" spc="-5" dirty="0">
                <a:latin typeface="Calibri"/>
                <a:cs typeface="Calibri"/>
              </a:rPr>
              <a:t>σύµφωνα µε µετρήσεις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10" dirty="0">
                <a:latin typeface="Calibri"/>
                <a:cs typeface="Calibri"/>
              </a:rPr>
              <a:t>έχουν </a:t>
            </a:r>
            <a:r>
              <a:rPr sz="1800" spc="-5" dirty="0">
                <a:latin typeface="Calibri"/>
                <a:cs typeface="Calibri"/>
              </a:rPr>
              <a:t>πραγµατοποιηθεί οι τάσεις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5" dirty="0">
                <a:latin typeface="Calibri"/>
                <a:cs typeface="Calibri"/>
              </a:rPr>
              <a:t>επιβάλλονται </a:t>
            </a:r>
            <a:r>
              <a:rPr sz="1800" dirty="0">
                <a:latin typeface="Calibri"/>
                <a:cs typeface="Calibri"/>
              </a:rPr>
              <a:t>στις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προσθέσεις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συχνά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υπερβαίνουν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σηµαντικά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βάρος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 </a:t>
            </a:r>
            <a:r>
              <a:rPr sz="1800" spc="-5" dirty="0">
                <a:latin typeface="Calibri"/>
                <a:cs typeface="Calibri"/>
              </a:rPr>
              <a:t>ασθενούς</a:t>
            </a:r>
            <a:endParaRPr sz="18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buFont typeface="Microsoft Sans Serif"/>
              <a:buChar char="•"/>
              <a:tabLst>
                <a:tab pos="299720" algn="l"/>
              </a:tabLst>
            </a:pPr>
            <a:r>
              <a:rPr sz="1800" b="1" spc="-5" dirty="0">
                <a:latin typeface="Calibri"/>
                <a:cs typeface="Calibri"/>
              </a:rPr>
              <a:t>Bιοσυµβατότητα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buFont typeface="Microsoft Sans Serif"/>
              <a:buChar char="•"/>
              <a:tabLst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Tα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υλικά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πρέπει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βιοσυµβατά,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δηλαδή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καλώς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ανεκτά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ιστούς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οργανισµού.</a:t>
            </a:r>
            <a:endParaRPr sz="18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buFont typeface="Microsoft Sans Serif"/>
              <a:buChar char="•"/>
              <a:tabLst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Αυτό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σηµαίνει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µην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τοξικά,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µην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επάγουν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ανοσολογική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απόκριση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µην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προκαλούν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καρκινογένεση.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7847" y="403606"/>
            <a:ext cx="4305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2</a:t>
            </a:r>
            <a:r>
              <a:rPr sz="3150" spc="15" baseline="25132" dirty="0"/>
              <a:t>η</a:t>
            </a:r>
            <a:r>
              <a:rPr sz="3150" spc="-7" baseline="25132" dirty="0"/>
              <a:t> </a:t>
            </a:r>
            <a:r>
              <a:rPr sz="3200" spc="-5" dirty="0"/>
              <a:t>–Βηματοδότης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2993" y="1532382"/>
            <a:ext cx="10972800" cy="3794760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90170" marR="346710">
              <a:lnSpc>
                <a:spcPct val="100000"/>
              </a:lnSpc>
              <a:spcBef>
                <a:spcPts val="1710"/>
              </a:spcBef>
            </a:pPr>
            <a:r>
              <a:rPr sz="2200" spc="-10" dirty="0">
                <a:latin typeface="Calibri"/>
                <a:cs typeface="Calibri"/>
              </a:rPr>
              <a:t>Θεωρείστε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ένα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συρμάτινο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βηματοδότη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κυλινδρικού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σχήματος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από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χρυσό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διάμετρο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=0.1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mm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και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μήκος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=100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mm.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‘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α)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Υπολογίστε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ηλεκτρική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αντίσταση.</a:t>
            </a:r>
            <a:endParaRPr sz="2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Δίνεται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ειδική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ηλεκτρική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αντίσταση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του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χρυσού: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175" baseline="-21072" dirty="0">
                <a:latin typeface="Calibri"/>
                <a:cs typeface="Calibri"/>
              </a:rPr>
              <a:t>e</a:t>
            </a:r>
            <a:r>
              <a:rPr sz="2175" spc="254" baseline="-21072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=2.35x10-8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Ω</a:t>
            </a:r>
            <a:r>
              <a:rPr sz="2200" i="1" spc="-5" dirty="0">
                <a:latin typeface="Calibri"/>
                <a:cs typeface="Calibri"/>
              </a:rPr>
              <a:t>·</a:t>
            </a:r>
            <a:r>
              <a:rPr sz="2200" spc="-5" dirty="0">
                <a:latin typeface="Calibri"/>
                <a:cs typeface="Calibri"/>
              </a:rPr>
              <a:t>m.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90170" marR="129222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β)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Εξηγείστε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πώς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μεταβάλλεται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η </a:t>
            </a:r>
            <a:r>
              <a:rPr sz="2200" spc="-10" dirty="0">
                <a:latin typeface="Calibri"/>
                <a:cs typeface="Calibri"/>
              </a:rPr>
              <a:t>ειδική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αντίσταση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στα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μέταλλα</a:t>
            </a:r>
            <a:r>
              <a:rPr sz="2200" spc="-5" dirty="0">
                <a:latin typeface="Calibri"/>
                <a:cs typeface="Calibri"/>
              </a:rPr>
              <a:t> με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τη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μεταβολή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της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θερμοκρασίας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103882" y="1654556"/>
            <a:ext cx="7181850" cy="209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3406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Πειραματικά </a:t>
            </a:r>
            <a:r>
              <a:rPr sz="2000" spc="-5" dirty="0">
                <a:latin typeface="Calibri"/>
                <a:cs typeface="Calibri"/>
              </a:rPr>
              <a:t>αποδεικνύεται ότι </a:t>
            </a:r>
            <a:r>
              <a:rPr sz="2000" dirty="0">
                <a:latin typeface="Calibri"/>
                <a:cs typeface="Calibri"/>
              </a:rPr>
              <a:t>η αντίσταση ενός </a:t>
            </a:r>
            <a:r>
              <a:rPr sz="2000" spc="-20" dirty="0">
                <a:latin typeface="Calibri"/>
                <a:cs typeface="Calibri"/>
              </a:rPr>
              <a:t>κυλινδρικού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αγωγού: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α)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είναι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ανάλογη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μήκος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αγωγού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(l)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β) είναι </a:t>
            </a:r>
            <a:r>
              <a:rPr sz="2000" dirty="0">
                <a:latin typeface="Calibri"/>
                <a:cs typeface="Calibri"/>
              </a:rPr>
              <a:t>αντιστρόφως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ανάλογη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προς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εμβαδόν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διατομής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γ)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εξαρτάται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υλικό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αγωγού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δ)</a:t>
            </a:r>
            <a:r>
              <a:rPr sz="2000" spc="-10" dirty="0">
                <a:latin typeface="Calibri"/>
                <a:cs typeface="Calibri"/>
              </a:rPr>
              <a:t> εξαρτάται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θερμοκρασία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αγωγού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0915" y="4506467"/>
            <a:ext cx="2577792" cy="13822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17847" y="403606"/>
            <a:ext cx="4305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2</a:t>
            </a:r>
            <a:r>
              <a:rPr sz="3150" spc="15" baseline="25132" dirty="0"/>
              <a:t>η</a:t>
            </a:r>
            <a:r>
              <a:rPr sz="3150" spc="-7" baseline="25132" dirty="0"/>
              <a:t> </a:t>
            </a:r>
            <a:r>
              <a:rPr sz="3200" spc="-5" dirty="0"/>
              <a:t>–Βηματοδότης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7847" y="403606"/>
            <a:ext cx="4305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2</a:t>
            </a:r>
            <a:r>
              <a:rPr sz="3150" spc="15" baseline="25132" dirty="0"/>
              <a:t>η</a:t>
            </a:r>
            <a:r>
              <a:rPr sz="3150" spc="-7" baseline="25132" dirty="0"/>
              <a:t> </a:t>
            </a:r>
            <a:r>
              <a:rPr sz="3200" spc="-5" dirty="0"/>
              <a:t>–Βηματοδότης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5940" y="1493012"/>
            <a:ext cx="6457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μαθηματική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σχέση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συνδέει </a:t>
            </a:r>
            <a:r>
              <a:rPr sz="2000" spc="-5" dirty="0">
                <a:latin typeface="Calibri"/>
                <a:cs typeface="Calibri"/>
              </a:rPr>
              <a:t>τα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παραπάνω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μεγέθη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είναι: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7650" y="1965252"/>
            <a:ext cx="800382" cy="5497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2140" y="2620518"/>
            <a:ext cx="11272520" cy="1672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Όπου </a:t>
            </a:r>
            <a:r>
              <a:rPr sz="2000" dirty="0">
                <a:latin typeface="Calibri"/>
                <a:cs typeface="Calibri"/>
              </a:rPr>
              <a:t>R </a:t>
            </a:r>
            <a:r>
              <a:rPr sz="2000" spc="-5" dirty="0">
                <a:latin typeface="Calibri"/>
                <a:cs typeface="Calibri"/>
              </a:rPr>
              <a:t>είναι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αντίσταση </a:t>
            </a:r>
            <a:r>
              <a:rPr sz="2000" spc="-10" dirty="0">
                <a:latin typeface="Calibri"/>
                <a:cs typeface="Calibri"/>
              </a:rPr>
              <a:t>του αγωγού, </a:t>
            </a:r>
            <a:r>
              <a:rPr sz="2000" dirty="0">
                <a:latin typeface="Calibri"/>
                <a:cs typeface="Calibri"/>
              </a:rPr>
              <a:t>l </a:t>
            </a:r>
            <a:r>
              <a:rPr sz="2000" spc="-10" dirty="0">
                <a:latin typeface="Calibri"/>
                <a:cs typeface="Calibri"/>
              </a:rPr>
              <a:t>το </a:t>
            </a:r>
            <a:r>
              <a:rPr sz="2000" spc="-20" dirty="0">
                <a:latin typeface="Calibri"/>
                <a:cs typeface="Calibri"/>
              </a:rPr>
              <a:t>μήκος </a:t>
            </a:r>
            <a:r>
              <a:rPr sz="2000" spc="-10" dirty="0">
                <a:latin typeface="Calibri"/>
                <a:cs typeface="Calibri"/>
              </a:rPr>
              <a:t>του, 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10" dirty="0">
                <a:latin typeface="Calibri"/>
                <a:cs typeface="Calibri"/>
              </a:rPr>
              <a:t>το εμβαδό </a:t>
            </a:r>
            <a:r>
              <a:rPr sz="2000" spc="-5" dirty="0">
                <a:latin typeface="Calibri"/>
                <a:cs typeface="Calibri"/>
              </a:rPr>
              <a:t>διατομής </a:t>
            </a:r>
            <a:r>
              <a:rPr sz="2000" spc="-25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ρ </a:t>
            </a:r>
            <a:r>
              <a:rPr sz="2000" spc="-5" dirty="0">
                <a:latin typeface="Calibri"/>
                <a:cs typeface="Calibri"/>
              </a:rPr>
              <a:t>ένας συντελεστής </a:t>
            </a:r>
            <a:r>
              <a:rPr sz="2000" dirty="0">
                <a:latin typeface="Calibri"/>
                <a:cs typeface="Calibri"/>
              </a:rPr>
              <a:t>που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λέγεται ειδική αντίσταση, αναφέρεται </a:t>
            </a:r>
            <a:r>
              <a:rPr sz="2000" dirty="0">
                <a:latin typeface="Calibri"/>
                <a:cs typeface="Calibri"/>
              </a:rPr>
              <a:t>στο </a:t>
            </a:r>
            <a:r>
              <a:rPr sz="2000" spc="-30" dirty="0">
                <a:latin typeface="Calibri"/>
                <a:cs typeface="Calibri"/>
              </a:rPr>
              <a:t>υλικό </a:t>
            </a:r>
            <a:r>
              <a:rPr sz="2000" spc="-10" dirty="0">
                <a:latin typeface="Calibri"/>
                <a:cs typeface="Calibri"/>
              </a:rPr>
              <a:t>του αγωγού,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εξαρτάται </a:t>
            </a:r>
            <a:r>
              <a:rPr sz="2000" spc="-5" dirty="0">
                <a:latin typeface="Calibri"/>
                <a:cs typeface="Calibri"/>
              </a:rPr>
              <a:t>από τη θερμοκρασία </a:t>
            </a:r>
            <a:r>
              <a:rPr sz="2000" spc="-25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μετριέται </a:t>
            </a:r>
            <a:r>
              <a:rPr sz="2000" dirty="0">
                <a:latin typeface="Calibri"/>
                <a:cs typeface="Calibri"/>
              </a:rPr>
              <a:t> σε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Ω·m.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ειδική</a:t>
            </a:r>
            <a:r>
              <a:rPr sz="2000" dirty="0">
                <a:latin typeface="Calibri"/>
                <a:cs typeface="Calibri"/>
              </a:rPr>
              <a:t> αντίσταση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μεταβάλλεται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θερμοκρασία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ακολουθώντας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 </a:t>
            </a:r>
            <a:r>
              <a:rPr sz="2000" spc="-10" dirty="0">
                <a:latin typeface="Calibri"/>
                <a:cs typeface="Calibri"/>
              </a:rPr>
              <a:t>σχέση: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7065" y="5067946"/>
            <a:ext cx="1748309" cy="2419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9716" y="5673344"/>
            <a:ext cx="10984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Όπου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ρ</a:t>
            </a:r>
            <a:r>
              <a:rPr sz="1950" spc="7" baseline="-21367" dirty="0">
                <a:latin typeface="Calibri"/>
                <a:cs typeface="Calibri"/>
              </a:rPr>
              <a:t>θ</a:t>
            </a:r>
            <a:r>
              <a:rPr sz="1950" spc="232" baseline="-21367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ρ</a:t>
            </a:r>
            <a:r>
              <a:rPr sz="1950" spc="7" baseline="-21367" dirty="0">
                <a:latin typeface="Calibri"/>
                <a:cs typeface="Calibri"/>
              </a:rPr>
              <a:t>0</a:t>
            </a:r>
            <a:r>
              <a:rPr sz="1950" spc="232" baseline="-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είναι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τιμές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της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ειδικής </a:t>
            </a:r>
            <a:r>
              <a:rPr sz="2000" dirty="0">
                <a:latin typeface="Calibri"/>
                <a:cs typeface="Calibri"/>
              </a:rPr>
              <a:t>αντίστασης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στους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°C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 °C</a:t>
            </a:r>
            <a:r>
              <a:rPr sz="2000" spc="-20" dirty="0">
                <a:latin typeface="Calibri"/>
                <a:cs typeface="Calibri"/>
              </a:rPr>
              <a:t> και</a:t>
            </a:r>
            <a:r>
              <a:rPr sz="2000" dirty="0">
                <a:latin typeface="Calibri"/>
                <a:cs typeface="Calibri"/>
              </a:rPr>
              <a:t> 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μια σταθερά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εξαρτάται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υλικό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αγωγού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5" dirty="0">
                <a:latin typeface="Calibri"/>
                <a:cs typeface="Calibri"/>
              </a:rPr>
              <a:t> μετριέται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grad</a:t>
            </a:r>
            <a:r>
              <a:rPr sz="1950" spc="-7" baseline="25641" dirty="0">
                <a:latin typeface="Calibri"/>
                <a:cs typeface="Calibri"/>
              </a:rPr>
              <a:t>-1</a:t>
            </a:r>
            <a:endParaRPr sz="1950" baseline="25641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7847" y="403606"/>
            <a:ext cx="4305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2</a:t>
            </a:r>
            <a:r>
              <a:rPr sz="3150" spc="15" baseline="25132" dirty="0"/>
              <a:t>η</a:t>
            </a:r>
            <a:r>
              <a:rPr sz="3150" spc="-7" baseline="25132" dirty="0"/>
              <a:t> </a:t>
            </a:r>
            <a:r>
              <a:rPr sz="3200" spc="-5" dirty="0"/>
              <a:t>–Βηματοδότης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812163"/>
            <a:ext cx="10401935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4471C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τα </a:t>
            </a:r>
            <a:r>
              <a:rPr sz="2000" spc="-10" dirty="0">
                <a:latin typeface="Calibri"/>
                <a:cs typeface="Calibri"/>
              </a:rPr>
              <a:t>καθαρά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μέταλλα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(π.χ.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αργίλιο)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είναι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α&gt;0, επομένως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ειδική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αντίσταση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αυξάνεται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αύξηση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θερμοκρασίας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4471C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Για </a:t>
            </a:r>
            <a:r>
              <a:rPr sz="2000" spc="-5" dirty="0">
                <a:latin typeface="Calibri"/>
                <a:cs typeface="Calibri"/>
              </a:rPr>
              <a:t>τους ημιαγωγούς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πυρίτιο, γερμάνιο, </a:t>
            </a:r>
            <a:r>
              <a:rPr sz="2000" spc="-5" dirty="0">
                <a:latin typeface="Calibri"/>
                <a:cs typeface="Calibri"/>
              </a:rPr>
              <a:t>το γραφίτη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τους ηλεκτρολύτες είναι α&lt;0, συνεπώς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ειδική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αντίσταση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μειώνεται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όταν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αυξάνεται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θερμοκρασία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71C4"/>
              </a:buClr>
              <a:buFont typeface="Wingdings"/>
              <a:buChar char=""/>
            </a:pPr>
            <a:endParaRPr sz="2750">
              <a:latin typeface="Calibri"/>
              <a:cs typeface="Calibri"/>
            </a:endParaRPr>
          </a:p>
          <a:p>
            <a:pPr marL="355600" marR="648335" indent="-34290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Για </a:t>
            </a:r>
            <a:r>
              <a:rPr sz="2000" spc="-5" dirty="0">
                <a:latin typeface="Calibri"/>
                <a:cs typeface="Calibri"/>
              </a:rPr>
              <a:t>ορισμένα κράματα </a:t>
            </a:r>
            <a:r>
              <a:rPr sz="2000" spc="-10" dirty="0">
                <a:latin typeface="Calibri"/>
                <a:cs typeface="Calibri"/>
              </a:rPr>
              <a:t>όπως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κονσταντάνη,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μαγγανίνη, </a:t>
            </a:r>
            <a:r>
              <a:rPr sz="2000" dirty="0">
                <a:latin typeface="Calibri"/>
                <a:cs typeface="Calibri"/>
              </a:rPr>
              <a:t>κ.α, </a:t>
            </a:r>
            <a:r>
              <a:rPr sz="2000" spc="-5" dirty="0">
                <a:latin typeface="Calibri"/>
                <a:cs typeface="Calibri"/>
              </a:rPr>
              <a:t>είναι α≈0, συνεπώς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ειδική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αντίσταση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δεν </a:t>
            </a:r>
            <a:r>
              <a:rPr sz="2000" spc="-10" dirty="0">
                <a:latin typeface="Calibri"/>
                <a:cs typeface="Calibri"/>
              </a:rPr>
              <a:t>εξαρτάται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τη θερμοκρασία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60194" y="1799970"/>
            <a:ext cx="794575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84580">
              <a:lnSpc>
                <a:spcPct val="100000"/>
              </a:lnSpc>
              <a:spcBef>
                <a:spcPts val="95"/>
              </a:spcBef>
            </a:pPr>
            <a:r>
              <a:rPr sz="2200" spc="-10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sz="2200" spc="-204" dirty="0">
                <a:latin typeface="Calibri"/>
                <a:cs typeface="Calibri"/>
              </a:rPr>
              <a:t> </a:t>
            </a:r>
            <a:r>
              <a:rPr sz="2200" spc="-105" dirty="0">
                <a:latin typeface="Calibri"/>
                <a:cs typeface="Calibri"/>
              </a:rPr>
              <a:t>Π</a:t>
            </a:r>
            <a:r>
              <a:rPr sz="2200" spc="-100" dirty="0">
                <a:latin typeface="Calibri"/>
                <a:cs typeface="Calibri"/>
              </a:rPr>
              <a:t>ο</a:t>
            </a:r>
            <a:r>
              <a:rPr sz="2200" spc="-105" dirty="0">
                <a:latin typeface="Calibri"/>
                <a:cs typeface="Calibri"/>
              </a:rPr>
              <a:t>ι</a:t>
            </a:r>
            <a:r>
              <a:rPr sz="2200" spc="-11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ς</a:t>
            </a:r>
            <a:r>
              <a:rPr sz="2200" spc="-215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ε</a:t>
            </a:r>
            <a:r>
              <a:rPr sz="2200" spc="-140" dirty="0">
                <a:latin typeface="Calibri"/>
                <a:cs typeface="Calibri"/>
              </a:rPr>
              <a:t>ί</a:t>
            </a:r>
            <a:r>
              <a:rPr sz="2200" spc="-105" dirty="0">
                <a:latin typeface="Calibri"/>
                <a:cs typeface="Calibri"/>
              </a:rPr>
              <a:t>ν</a:t>
            </a:r>
            <a:r>
              <a:rPr sz="2200" spc="-10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μ</a:t>
            </a:r>
            <a:r>
              <a:rPr sz="2200" spc="-120" dirty="0">
                <a:latin typeface="Calibri"/>
                <a:cs typeface="Calibri"/>
              </a:rPr>
              <a:t>η</a:t>
            </a:r>
            <a:r>
              <a:rPr sz="2200" spc="-165" dirty="0">
                <a:latin typeface="Calibri"/>
                <a:cs typeface="Calibri"/>
              </a:rPr>
              <a:t>χ</a:t>
            </a:r>
            <a:r>
              <a:rPr sz="2200" spc="-100" dirty="0">
                <a:latin typeface="Calibri"/>
                <a:cs typeface="Calibri"/>
              </a:rPr>
              <a:t>α</a:t>
            </a:r>
            <a:r>
              <a:rPr sz="2200" spc="-105" dirty="0">
                <a:latin typeface="Calibri"/>
                <a:cs typeface="Calibri"/>
              </a:rPr>
              <a:t>νι</a:t>
            </a:r>
            <a:r>
              <a:rPr sz="2200" spc="-145" dirty="0">
                <a:latin typeface="Calibri"/>
                <a:cs typeface="Calibri"/>
              </a:rPr>
              <a:t>κ</a:t>
            </a:r>
            <a:r>
              <a:rPr sz="2200" spc="-110" dirty="0">
                <a:latin typeface="Calibri"/>
                <a:cs typeface="Calibri"/>
              </a:rPr>
              <a:t>έ</a:t>
            </a:r>
            <a:r>
              <a:rPr sz="2200" spc="-5" dirty="0">
                <a:latin typeface="Calibri"/>
                <a:cs typeface="Calibri"/>
              </a:rPr>
              <a:t>ς</a:t>
            </a:r>
            <a:r>
              <a:rPr sz="2200" spc="-204" dirty="0">
                <a:latin typeface="Calibri"/>
                <a:cs typeface="Calibri"/>
              </a:rPr>
              <a:t> </a:t>
            </a:r>
            <a:r>
              <a:rPr sz="2200" spc="-120" dirty="0">
                <a:latin typeface="Calibri"/>
                <a:cs typeface="Calibri"/>
              </a:rPr>
              <a:t>ι</a:t>
            </a:r>
            <a:r>
              <a:rPr sz="2200" spc="-100" dirty="0">
                <a:latin typeface="Calibri"/>
                <a:cs typeface="Calibri"/>
              </a:rPr>
              <a:t>δ</a:t>
            </a:r>
            <a:r>
              <a:rPr sz="2200" spc="-105" dirty="0">
                <a:latin typeface="Calibri"/>
                <a:cs typeface="Calibri"/>
              </a:rPr>
              <a:t>ι</a:t>
            </a:r>
            <a:r>
              <a:rPr sz="2200" spc="-100" dirty="0">
                <a:latin typeface="Calibri"/>
                <a:cs typeface="Calibri"/>
              </a:rPr>
              <a:t>ότ</a:t>
            </a:r>
            <a:r>
              <a:rPr sz="2200" spc="-145" dirty="0">
                <a:latin typeface="Calibri"/>
                <a:cs typeface="Calibri"/>
              </a:rPr>
              <a:t>η</a:t>
            </a:r>
            <a:r>
              <a:rPr sz="2200" spc="-100" dirty="0">
                <a:latin typeface="Calibri"/>
                <a:cs typeface="Calibri"/>
              </a:rPr>
              <a:t>τ</a:t>
            </a:r>
            <a:r>
              <a:rPr sz="2200" spc="-11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ς</a:t>
            </a:r>
            <a:r>
              <a:rPr sz="2200" spc="-225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ε</a:t>
            </a:r>
            <a:r>
              <a:rPr sz="2200" spc="-105" dirty="0">
                <a:latin typeface="Calibri"/>
                <a:cs typeface="Calibri"/>
              </a:rPr>
              <a:t>ν</a:t>
            </a:r>
            <a:r>
              <a:rPr sz="2200" spc="-100" dirty="0">
                <a:latin typeface="Calibri"/>
                <a:cs typeface="Calibri"/>
              </a:rPr>
              <a:t>δ</a:t>
            </a:r>
            <a:r>
              <a:rPr sz="2200" spc="-105" dirty="0">
                <a:latin typeface="Calibri"/>
                <a:cs typeface="Calibri"/>
              </a:rPr>
              <a:t>ι</a:t>
            </a:r>
            <a:r>
              <a:rPr sz="2200" spc="-100" dirty="0">
                <a:latin typeface="Calibri"/>
                <a:cs typeface="Calibri"/>
              </a:rPr>
              <a:t>α</a:t>
            </a:r>
            <a:r>
              <a:rPr sz="2200" spc="-105" dirty="0">
                <a:latin typeface="Calibri"/>
                <a:cs typeface="Calibri"/>
              </a:rPr>
              <a:t>φ</a:t>
            </a:r>
            <a:r>
              <a:rPr sz="2200" spc="-110" dirty="0">
                <a:latin typeface="Calibri"/>
                <a:cs typeface="Calibri"/>
              </a:rPr>
              <a:t>έ</a:t>
            </a:r>
            <a:r>
              <a:rPr sz="2200" spc="-105" dirty="0">
                <a:latin typeface="Calibri"/>
                <a:cs typeface="Calibri"/>
              </a:rPr>
              <a:t>ρ</a:t>
            </a:r>
            <a:r>
              <a:rPr sz="2200" spc="-100" dirty="0">
                <a:latin typeface="Calibri"/>
                <a:cs typeface="Calibri"/>
              </a:rPr>
              <a:t>ο</a:t>
            </a:r>
            <a:r>
              <a:rPr sz="2200" spc="-95" dirty="0">
                <a:latin typeface="Calibri"/>
                <a:cs typeface="Calibri"/>
              </a:rPr>
              <a:t>ν</a:t>
            </a:r>
            <a:r>
              <a:rPr sz="2200" spc="-114" dirty="0">
                <a:latin typeface="Calibri"/>
                <a:cs typeface="Calibri"/>
              </a:rPr>
              <a:t>τ</a:t>
            </a:r>
            <a:r>
              <a:rPr sz="2200" spc="-1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ς</a:t>
            </a:r>
            <a:r>
              <a:rPr sz="2200" spc="-225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ε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-130" dirty="0">
                <a:latin typeface="Calibri"/>
                <a:cs typeface="Calibri"/>
              </a:rPr>
              <a:t>ε</a:t>
            </a:r>
            <a:r>
              <a:rPr sz="2200" spc="-105" dirty="0">
                <a:latin typeface="Calibri"/>
                <a:cs typeface="Calibri"/>
              </a:rPr>
              <a:t>φ</a:t>
            </a:r>
            <a:r>
              <a:rPr sz="2200" spc="-100" dirty="0">
                <a:latin typeface="Calibri"/>
                <a:cs typeface="Calibri"/>
              </a:rPr>
              <a:t>α</a:t>
            </a:r>
            <a:r>
              <a:rPr sz="2200" spc="-105" dirty="0">
                <a:latin typeface="Calibri"/>
                <a:cs typeface="Calibri"/>
              </a:rPr>
              <a:t>ρ</a:t>
            </a:r>
            <a:r>
              <a:rPr sz="2200" spc="-110" dirty="0">
                <a:latin typeface="Calibri"/>
                <a:cs typeface="Calibri"/>
              </a:rPr>
              <a:t>μ</a:t>
            </a:r>
            <a:r>
              <a:rPr sz="2200" spc="-100" dirty="0">
                <a:latin typeface="Calibri"/>
                <a:cs typeface="Calibri"/>
              </a:rPr>
              <a:t>ο</a:t>
            </a:r>
            <a:r>
              <a:rPr sz="2200" spc="-110" dirty="0">
                <a:latin typeface="Calibri"/>
                <a:cs typeface="Calibri"/>
              </a:rPr>
              <a:t>γέ</a:t>
            </a:r>
            <a:r>
              <a:rPr sz="2200" spc="-5" dirty="0">
                <a:latin typeface="Calibri"/>
                <a:cs typeface="Calibri"/>
              </a:rPr>
              <a:t>ς  </a:t>
            </a:r>
            <a:r>
              <a:rPr sz="2200" spc="-110" dirty="0">
                <a:latin typeface="Calibri"/>
                <a:cs typeface="Calibri"/>
              </a:rPr>
              <a:t>βιοϋλικών;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spc="-55" dirty="0">
                <a:latin typeface="Calibri"/>
                <a:cs typeface="Calibri"/>
              </a:rPr>
              <a:t>β)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Τι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200" spc="-90" dirty="0">
                <a:latin typeface="Calibri"/>
                <a:cs typeface="Calibri"/>
              </a:rPr>
              <a:t>ονομάζουμε</a:t>
            </a:r>
            <a:r>
              <a:rPr sz="2200" spc="-235" dirty="0">
                <a:latin typeface="Calibri"/>
                <a:cs typeface="Calibri"/>
              </a:rPr>
              <a:t> </a:t>
            </a:r>
            <a:r>
              <a:rPr sz="2200" spc="-105" dirty="0">
                <a:latin typeface="Calibri"/>
                <a:cs typeface="Calibri"/>
              </a:rPr>
              <a:t>κόπωση</a:t>
            </a:r>
            <a:r>
              <a:rPr sz="2200" spc="-180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(fatigue)</a:t>
            </a:r>
            <a:r>
              <a:rPr sz="2200" spc="-210" dirty="0">
                <a:latin typeface="Calibri"/>
                <a:cs typeface="Calibri"/>
              </a:rPr>
              <a:t> </a:t>
            </a:r>
            <a:r>
              <a:rPr sz="2200" spc="-80" dirty="0">
                <a:latin typeface="Calibri"/>
                <a:cs typeface="Calibri"/>
              </a:rPr>
              <a:t>ενός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υλικού;</a:t>
            </a:r>
            <a:r>
              <a:rPr sz="2200" spc="-220" dirty="0">
                <a:latin typeface="Calibri"/>
                <a:cs typeface="Calibri"/>
              </a:rPr>
              <a:t> </a:t>
            </a:r>
            <a:r>
              <a:rPr sz="2200" spc="-80" dirty="0">
                <a:latin typeface="Calibri"/>
                <a:cs typeface="Calibri"/>
              </a:rPr>
              <a:t>Ποια</a:t>
            </a:r>
            <a:r>
              <a:rPr sz="2200" spc="-210" dirty="0">
                <a:latin typeface="Calibri"/>
                <a:cs typeface="Calibri"/>
              </a:rPr>
              <a:t> </a:t>
            </a:r>
            <a:r>
              <a:rPr sz="2200" spc="-114" dirty="0">
                <a:latin typeface="Calibri"/>
                <a:cs typeface="Calibri"/>
              </a:rPr>
              <a:t>υλικά</a:t>
            </a:r>
            <a:r>
              <a:rPr sz="2200" spc="-204" dirty="0">
                <a:latin typeface="Calibri"/>
                <a:cs typeface="Calibri"/>
              </a:rPr>
              <a:t> </a:t>
            </a:r>
            <a:r>
              <a:rPr sz="2200" spc="-90" dirty="0">
                <a:latin typeface="Calibri"/>
                <a:cs typeface="Calibri"/>
              </a:rPr>
              <a:t>είναι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200" spc="-95" dirty="0">
                <a:latin typeface="Calibri"/>
                <a:cs typeface="Calibri"/>
              </a:rPr>
              <a:t>επιρρεπή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σε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5" dirty="0">
                <a:latin typeface="Calibri"/>
                <a:cs typeface="Calibri"/>
              </a:rPr>
              <a:t>κόπωση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95" dirty="0">
                <a:latin typeface="Calibri"/>
                <a:cs typeface="Calibri"/>
              </a:rPr>
              <a:t>και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spc="-85" dirty="0">
                <a:latin typeface="Calibri"/>
                <a:cs typeface="Calibri"/>
              </a:rPr>
              <a:t>γιατί;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5394" y="1725295"/>
            <a:ext cx="9402445" cy="422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Εισαγωγή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80000"/>
              </a:lnSpc>
              <a:spcBef>
                <a:spcPts val="1390"/>
              </a:spcBef>
              <a:buClr>
                <a:srgbClr val="333E50"/>
              </a:buClr>
              <a:buSzPct val="95454"/>
              <a:buFont typeface="Wingdings"/>
              <a:buChar char=""/>
              <a:tabLst>
                <a:tab pos="262890" algn="l"/>
              </a:tabLst>
            </a:pPr>
            <a:r>
              <a:rPr sz="2200" spc="-5" dirty="0">
                <a:latin typeface="Calibri"/>
                <a:cs typeface="Calibri"/>
              </a:rPr>
              <a:t>Η θεωρία </a:t>
            </a:r>
            <a:r>
              <a:rPr sz="2200" spc="-20" dirty="0">
                <a:latin typeface="Calibri"/>
                <a:cs typeface="Calibri"/>
              </a:rPr>
              <a:t>ελαστικότητας </a:t>
            </a:r>
            <a:r>
              <a:rPr sz="2200" spc="-15" dirty="0">
                <a:latin typeface="Calibri"/>
                <a:cs typeface="Calibri"/>
              </a:rPr>
              <a:t>ασχολείται </a:t>
            </a:r>
            <a:r>
              <a:rPr sz="2200" spc="5" dirty="0">
                <a:latin typeface="Calibri"/>
                <a:cs typeface="Calibri"/>
              </a:rPr>
              <a:t>με </a:t>
            </a:r>
            <a:r>
              <a:rPr sz="2200" dirty="0">
                <a:latin typeface="Calibri"/>
                <a:cs typeface="Calibri"/>
              </a:rPr>
              <a:t>τη </a:t>
            </a:r>
            <a:r>
              <a:rPr sz="2200" b="1" dirty="0">
                <a:latin typeface="Calibri"/>
                <a:cs typeface="Calibri"/>
              </a:rPr>
              <a:t>συστηματική </a:t>
            </a:r>
            <a:r>
              <a:rPr sz="2200" b="1" spc="-5" dirty="0">
                <a:latin typeface="Calibri"/>
                <a:cs typeface="Calibri"/>
              </a:rPr>
              <a:t>μελέτη </a:t>
            </a:r>
            <a:r>
              <a:rPr sz="2200" b="1" spc="-15" dirty="0">
                <a:latin typeface="Calibri"/>
                <a:cs typeface="Calibri"/>
              </a:rPr>
              <a:t>των </a:t>
            </a:r>
            <a:r>
              <a:rPr sz="2200" b="1" spc="-10" dirty="0">
                <a:latin typeface="Calibri"/>
                <a:cs typeface="Calibri"/>
              </a:rPr>
              <a:t>τάσεων,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τροπών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και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παραμορφώσεων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ένα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ελαστικό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σώμα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υπό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την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επίδραση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εξωτερικών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δυνάμεων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333E50"/>
              </a:buClr>
              <a:buFont typeface="Wingdings"/>
              <a:buChar char=""/>
            </a:pPr>
            <a:endParaRPr sz="2200">
              <a:latin typeface="Calibri"/>
              <a:cs typeface="Calibri"/>
            </a:endParaRPr>
          </a:p>
          <a:p>
            <a:pPr marL="12700" marR="6350" algn="just">
              <a:lnSpc>
                <a:spcPct val="80100"/>
              </a:lnSpc>
              <a:spcBef>
                <a:spcPts val="1415"/>
              </a:spcBef>
              <a:buClr>
                <a:srgbClr val="333E50"/>
              </a:buClr>
              <a:buSzPct val="95454"/>
              <a:buFont typeface="Wingdings"/>
              <a:buChar char=""/>
              <a:tabLst>
                <a:tab pos="262890" algn="l"/>
              </a:tabLst>
            </a:pPr>
            <a:r>
              <a:rPr sz="2200" spc="-5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αντίδραση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ενός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στερεού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σώματος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στην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επίδραση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εξωτερικών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δυνάμεων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επηρεάζεται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όχι μόνο από </a:t>
            </a:r>
            <a:r>
              <a:rPr sz="2200" dirty="0">
                <a:latin typeface="Calibri"/>
                <a:cs typeface="Calibri"/>
              </a:rPr>
              <a:t>τη </a:t>
            </a:r>
            <a:r>
              <a:rPr sz="2200" b="1" spc="-10" dirty="0">
                <a:latin typeface="Calibri"/>
                <a:cs typeface="Calibri"/>
              </a:rPr>
              <a:t>γεωμετρική </a:t>
            </a:r>
            <a:r>
              <a:rPr sz="2200" b="1" spc="-5" dirty="0">
                <a:latin typeface="Calibri"/>
                <a:cs typeface="Calibri"/>
              </a:rPr>
              <a:t>σύνθεση </a:t>
            </a:r>
            <a:r>
              <a:rPr sz="2200" b="1" spc="-10" dirty="0">
                <a:latin typeface="Calibri"/>
                <a:cs typeface="Calibri"/>
              </a:rPr>
              <a:t>του </a:t>
            </a:r>
            <a:r>
              <a:rPr sz="2200" b="1" spc="-5" dirty="0">
                <a:latin typeface="Calibri"/>
                <a:cs typeface="Calibri"/>
              </a:rPr>
              <a:t>σώματος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αλλά </a:t>
            </a:r>
            <a:r>
              <a:rPr sz="2200" spc="-30" dirty="0">
                <a:latin typeface="Calibri"/>
                <a:cs typeface="Calibri"/>
              </a:rPr>
              <a:t>και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από </a:t>
            </a:r>
            <a:r>
              <a:rPr sz="2200" spc="-5" dirty="0">
                <a:latin typeface="Calibri"/>
                <a:cs typeface="Calibri"/>
              </a:rPr>
              <a:t> τις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μηχανικές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ιδιότητες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του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υλικού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333E50"/>
              </a:buClr>
              <a:buFont typeface="Wingdings"/>
              <a:buChar char=""/>
            </a:pP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ts val="2110"/>
              </a:lnSpc>
              <a:spcBef>
                <a:spcPts val="1415"/>
              </a:spcBef>
              <a:buClr>
                <a:srgbClr val="333E50"/>
              </a:buClr>
              <a:buSzPct val="95454"/>
              <a:buFont typeface="Wingdings"/>
              <a:buChar char=""/>
              <a:tabLst>
                <a:tab pos="262890" algn="l"/>
              </a:tabLst>
            </a:pPr>
            <a:r>
              <a:rPr sz="2200" spc="-5" dirty="0">
                <a:latin typeface="Calibri"/>
                <a:cs typeface="Calibri"/>
              </a:rPr>
              <a:t>Αν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b="1" spc="-10" dirty="0">
                <a:latin typeface="Calibri"/>
                <a:cs typeface="Calibri"/>
              </a:rPr>
              <a:t>οι </a:t>
            </a:r>
            <a:r>
              <a:rPr sz="2200" b="1" spc="-15" dirty="0">
                <a:latin typeface="Calibri"/>
                <a:cs typeface="Calibri"/>
              </a:rPr>
              <a:t>βιολογικοί </a:t>
            </a:r>
            <a:r>
              <a:rPr sz="2200" b="1" spc="-10" dirty="0">
                <a:latin typeface="Calibri"/>
                <a:cs typeface="Calibri"/>
              </a:rPr>
              <a:t>οργανισμοί </a:t>
            </a:r>
            <a:r>
              <a:rPr sz="2200" b="1" spc="-5" dirty="0">
                <a:latin typeface="Calibri"/>
                <a:cs typeface="Calibri"/>
              </a:rPr>
              <a:t>δεν </a:t>
            </a:r>
            <a:r>
              <a:rPr sz="2200" b="1" spc="-10" dirty="0">
                <a:latin typeface="Calibri"/>
                <a:cs typeface="Calibri"/>
              </a:rPr>
              <a:t>είναι ελαστικοί </a:t>
            </a:r>
            <a:r>
              <a:rPr sz="2200" b="1" spc="5" dirty="0">
                <a:latin typeface="Calibri"/>
                <a:cs typeface="Calibri"/>
              </a:rPr>
              <a:t>στη </a:t>
            </a:r>
            <a:r>
              <a:rPr sz="2200" b="1" dirty="0">
                <a:latin typeface="Calibri"/>
                <a:cs typeface="Calibri"/>
              </a:rPr>
              <a:t>φύση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ωστόσο </a:t>
            </a:r>
            <a:r>
              <a:rPr sz="2200" dirty="0">
                <a:latin typeface="Calibri"/>
                <a:cs typeface="Calibri"/>
              </a:rPr>
              <a:t>σε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περιορισμένες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περιπτώσεις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τάσεων,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τροπών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και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θερμοκρασιών</a:t>
            </a:r>
            <a:r>
              <a:rPr sz="2200" dirty="0">
                <a:latin typeface="Calibri"/>
                <a:cs typeface="Calibri"/>
              </a:rPr>
              <a:t> μπορούμε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να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θεωρήσουμε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ότι </a:t>
            </a:r>
            <a:r>
              <a:rPr sz="2200" spc="-15" dirty="0">
                <a:latin typeface="Calibri"/>
                <a:cs typeface="Calibri"/>
              </a:rPr>
              <a:t>ακολουθούν</a:t>
            </a:r>
            <a:r>
              <a:rPr sz="2200" spc="-10" dirty="0">
                <a:latin typeface="Calibri"/>
                <a:cs typeface="Calibri"/>
              </a:rPr>
              <a:t> ελαστική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συμπεριφορά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7107" y="1382267"/>
            <a:ext cx="2618740" cy="3708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i="1" spc="-85" dirty="0">
                <a:solidFill>
                  <a:srgbClr val="001F5F"/>
                </a:solidFill>
                <a:latin typeface="Arial"/>
                <a:cs typeface="Arial"/>
              </a:rPr>
              <a:t>Θεωρίαελαστικότητας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34511" y="403606"/>
            <a:ext cx="5871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2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367" baseline="25132" dirty="0"/>
              <a:t> </a:t>
            </a:r>
            <a:r>
              <a:rPr sz="3200" spc="-5" dirty="0"/>
              <a:t>-Αρθροπλαστική</a:t>
            </a:r>
            <a:r>
              <a:rPr sz="3200" spc="-40" dirty="0"/>
              <a:t> </a:t>
            </a:r>
            <a:r>
              <a:rPr sz="3200" dirty="0"/>
              <a:t>Ισχύου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285750" y="1337310"/>
            <a:ext cx="6951345" cy="4535805"/>
          </a:xfrm>
          <a:custGeom>
            <a:avLst/>
            <a:gdLst/>
            <a:ahLst/>
            <a:cxnLst/>
            <a:rect l="l" t="t" r="r" b="b"/>
            <a:pathLst>
              <a:path w="6951345" h="4535805">
                <a:moveTo>
                  <a:pt x="0" y="4535424"/>
                </a:moveTo>
                <a:lnTo>
                  <a:pt x="6950964" y="4535424"/>
                </a:lnTo>
                <a:lnTo>
                  <a:pt x="6950964" y="0"/>
                </a:lnTo>
                <a:lnTo>
                  <a:pt x="0" y="0"/>
                </a:lnTo>
                <a:lnTo>
                  <a:pt x="0" y="4535424"/>
                </a:lnTo>
                <a:close/>
              </a:path>
            </a:pathLst>
          </a:custGeom>
          <a:ln w="317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323" y="1426844"/>
            <a:ext cx="683260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Υπολογίστε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2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πιθανότητα</a:t>
            </a:r>
            <a:r>
              <a:rPr sz="2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αποτυχίας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μιας</a:t>
            </a:r>
            <a:endParaRPr sz="2200">
              <a:latin typeface="Calibri"/>
              <a:cs typeface="Calibri"/>
            </a:endParaRPr>
          </a:p>
          <a:p>
            <a:pPr marL="50800" marR="107314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αρθροπλαστικής</a:t>
            </a:r>
            <a:r>
              <a:rPr sz="22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μετά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από</a:t>
            </a:r>
            <a:r>
              <a:rPr sz="2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χρόνια</a:t>
            </a:r>
            <a:r>
              <a:rPr sz="2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λαμβάνοντας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υπόψη </a:t>
            </a:r>
            <a:r>
              <a:rPr sz="2200" spc="-4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τις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παρακάτω</a:t>
            </a:r>
            <a:r>
              <a:rPr sz="2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παραμέτρους</a:t>
            </a:r>
            <a:r>
              <a:rPr sz="2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(το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είναι</a:t>
            </a:r>
            <a:r>
              <a:rPr sz="2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χρόνος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σε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έτη):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50800" marR="387096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Μόλυνση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baseline="-21072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75" spc="7" baseline="-210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0.05e</a:t>
            </a:r>
            <a:r>
              <a:rPr sz="2175" baseline="24904" dirty="0">
                <a:solidFill>
                  <a:srgbClr val="001F5F"/>
                </a:solidFill>
                <a:latin typeface="Calibri"/>
                <a:cs typeface="Calibri"/>
              </a:rPr>
              <a:t>–t </a:t>
            </a:r>
            <a:r>
              <a:rPr sz="2175" spc="7" baseline="249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Χαλάρωση</a:t>
            </a:r>
            <a:r>
              <a:rPr sz="2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baseline="-21072" dirty="0">
                <a:solidFill>
                  <a:srgbClr val="001F5F"/>
                </a:solidFill>
                <a:latin typeface="Calibri"/>
                <a:cs typeface="Calibri"/>
              </a:rPr>
              <a:t>lo</a:t>
            </a:r>
            <a:r>
              <a:rPr sz="2175" spc="240" baseline="-210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0.01e</a:t>
            </a:r>
            <a:r>
              <a:rPr sz="2175" baseline="24904" dirty="0">
                <a:solidFill>
                  <a:srgbClr val="001F5F"/>
                </a:solidFill>
                <a:latin typeface="Calibri"/>
                <a:cs typeface="Calibri"/>
              </a:rPr>
              <a:t>+0.15t </a:t>
            </a:r>
            <a:r>
              <a:rPr sz="2175" spc="-465" baseline="249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Κάταγμα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baseline="-21072" dirty="0">
                <a:solidFill>
                  <a:srgbClr val="001F5F"/>
                </a:solidFill>
                <a:latin typeface="Calibri"/>
                <a:cs typeface="Calibri"/>
              </a:rPr>
              <a:t>fr</a:t>
            </a:r>
            <a:r>
              <a:rPr sz="2175" spc="7" baseline="-210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0.01e</a:t>
            </a:r>
            <a:r>
              <a:rPr sz="2175" baseline="24904" dirty="0">
                <a:solidFill>
                  <a:srgbClr val="001F5F"/>
                </a:solidFill>
                <a:latin typeface="Calibri"/>
                <a:cs typeface="Calibri"/>
              </a:rPr>
              <a:t>+0.01t </a:t>
            </a:r>
            <a:r>
              <a:rPr sz="2175" spc="7" baseline="249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Φθορά</a:t>
            </a:r>
            <a:r>
              <a:rPr sz="2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baseline="-21072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2175" spc="254" baseline="-210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0.01e</a:t>
            </a:r>
            <a:r>
              <a:rPr sz="2175" baseline="24904" dirty="0">
                <a:solidFill>
                  <a:srgbClr val="001F5F"/>
                </a:solidFill>
                <a:latin typeface="Calibri"/>
                <a:cs typeface="Calibri"/>
              </a:rPr>
              <a:t>+0.1t</a:t>
            </a:r>
            <a:endParaRPr sz="2175" baseline="24904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Χειρουργικό</a:t>
            </a:r>
            <a:r>
              <a:rPr sz="2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σφάλμα</a:t>
            </a:r>
            <a:r>
              <a:rPr sz="2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baseline="-21072" dirty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2175" spc="254" baseline="-210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0.001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Πόνος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baseline="-21072" dirty="0">
                <a:solidFill>
                  <a:srgbClr val="001F5F"/>
                </a:solidFill>
                <a:latin typeface="Calibri"/>
                <a:cs typeface="Calibri"/>
              </a:rPr>
              <a:t>pn</a:t>
            </a:r>
            <a:r>
              <a:rPr sz="2175" spc="22" baseline="-210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0.005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2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probability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failure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(πιθανότητα</a:t>
            </a:r>
            <a:r>
              <a:rPr sz="2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αστοχίας)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Ποιος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από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τους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 παραπάνω</a:t>
            </a:r>
            <a:r>
              <a:rPr sz="2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παράγοντες</a:t>
            </a:r>
            <a:r>
              <a:rPr sz="2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είναι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σημαντικότερος</a:t>
            </a:r>
            <a:r>
              <a:rPr sz="22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για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</a:t>
            </a:r>
            <a:r>
              <a:rPr sz="2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μακροβιότητα</a:t>
            </a:r>
            <a:r>
              <a:rPr sz="2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της</a:t>
            </a:r>
            <a:r>
              <a:rPr sz="22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αρθροπλαστικής;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2256" y="2226564"/>
            <a:ext cx="4622292" cy="26014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78" y="6387846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13689" y="1459922"/>
            <a:ext cx="10698480" cy="35128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800" b="1" spc="-10" dirty="0">
                <a:latin typeface="Calibri"/>
                <a:cs typeface="Calibri"/>
              </a:rPr>
              <a:t>Βασικές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Έννοιες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της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Μηχανικής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Υλικών-</a:t>
            </a:r>
            <a:r>
              <a:rPr sz="1800" b="1" spc="-5" dirty="0">
                <a:latin typeface="Calibri"/>
                <a:cs typeface="Calibri"/>
              </a:rPr>
              <a:t> Τάσεις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795"/>
              </a:spcBef>
            </a:pPr>
            <a:r>
              <a:rPr sz="1800" dirty="0">
                <a:latin typeface="Calibri"/>
                <a:cs typeface="Calibri"/>
              </a:rPr>
              <a:t>Έστω </a:t>
            </a:r>
            <a:r>
              <a:rPr sz="1800" spc="-5" dirty="0">
                <a:latin typeface="Calibri"/>
                <a:cs typeface="Calibri"/>
              </a:rPr>
              <a:t>μια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υπο-περιοχή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ενός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συνεχούς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κατάσταση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ισορροπίας,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υπόκειται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δυνάμεις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εξ’επαφής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(υποθετική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επιφάνεια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δυνάμεις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εξ’αποστάσεως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(σε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όλη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υπο-περιοχή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spc="-80" dirty="0">
                <a:latin typeface="Calibri"/>
                <a:cs typeface="Calibri"/>
              </a:rPr>
              <a:t>Το</a:t>
            </a:r>
            <a:r>
              <a:rPr sz="1800" spc="-5" dirty="0">
                <a:latin typeface="Calibri"/>
                <a:cs typeface="Calibri"/>
              </a:rPr>
              <a:t> σημείο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ανήκει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επιφάνεια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υπο-περιοχής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 συμπληρωματικής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περιοχής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Calibri"/>
              <a:cs typeface="Calibri"/>
            </a:endParaRPr>
          </a:p>
          <a:p>
            <a:pPr marL="12700" marR="264160">
              <a:lnSpc>
                <a:spcPts val="1939"/>
              </a:lnSpc>
            </a:pPr>
            <a:r>
              <a:rPr sz="1800" spc="-10" dirty="0">
                <a:latin typeface="Calibri"/>
                <a:cs typeface="Calibri"/>
              </a:rPr>
              <a:t>Θεωρούμε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ότι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διάδοση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δυνάμεων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περιοχή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περιοχή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γίνεται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κάθετα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εφαπτομένη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γειτονιά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Ρ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800" spc="-80" dirty="0">
                <a:latin typeface="Calibri"/>
                <a:cs typeface="Calibri"/>
              </a:rPr>
              <a:t>Το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διάνυσμα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τάσεων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σημείο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ορίζεται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ως: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817" y="5794959"/>
            <a:ext cx="1047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όπου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 συνισταμένη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δύναμη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ασκείται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επιφάνεια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ΔS, </a:t>
            </a:r>
            <a:r>
              <a:rPr sz="1800" spc="-15" dirty="0">
                <a:latin typeface="Calibri"/>
                <a:cs typeface="Calibri"/>
              </a:rPr>
              <a:t>προκαλούμενη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δράση 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περιοχής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89" y="6041847"/>
            <a:ext cx="644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08292" y="6038088"/>
            <a:ext cx="2882265" cy="356870"/>
          </a:xfrm>
          <a:custGeom>
            <a:avLst/>
            <a:gdLst/>
            <a:ahLst/>
            <a:cxnLst/>
            <a:rect l="l" t="t" r="r" b="b"/>
            <a:pathLst>
              <a:path w="2882265" h="356870">
                <a:moveTo>
                  <a:pt x="0" y="356616"/>
                </a:moveTo>
                <a:lnTo>
                  <a:pt x="2881883" y="356616"/>
                </a:lnTo>
                <a:lnTo>
                  <a:pt x="2881883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13054" y="6064402"/>
            <a:ext cx="28727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 marR="209550" indent="-208915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D.I.Fotiadis, V.C.Protopappas,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C.V.Massalas,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Elasticity,Wiley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Encyclopedia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of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biomedical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engineering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263" y="1170432"/>
            <a:ext cx="2164080" cy="36893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i="1" spc="-85" dirty="0">
                <a:solidFill>
                  <a:srgbClr val="001F5F"/>
                </a:solidFill>
                <a:latin typeface="Arial"/>
                <a:cs typeface="Arial"/>
              </a:rPr>
              <a:t>Θεωρίαελαστικότητας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4420" y="5297238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043" y="0"/>
                </a:lnTo>
              </a:path>
            </a:pathLst>
          </a:custGeom>
          <a:ln w="11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5566" y="5297238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227" y="0"/>
                </a:lnTo>
              </a:path>
            </a:pathLst>
          </a:custGeom>
          <a:ln w="11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35706" y="5291955"/>
            <a:ext cx="29337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150" dirty="0">
                <a:latin typeface="Times New Roman"/>
                <a:cs typeface="Times New Roman"/>
              </a:rPr>
              <a:t>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6492" y="5245366"/>
            <a:ext cx="8286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155" dirty="0">
                <a:latin typeface="Symbol"/>
                <a:cs typeface="Symbol"/>
              </a:rPr>
              <a:t></a:t>
            </a:r>
            <a:r>
              <a:rPr sz="1000" i="1" spc="155" dirty="0">
                <a:latin typeface="Times New Roman"/>
                <a:cs typeface="Times New Roman"/>
              </a:rPr>
              <a:t>s</a:t>
            </a:r>
            <a:r>
              <a:rPr sz="1000" spc="155" dirty="0">
                <a:latin typeface="Symbol"/>
                <a:cs typeface="Symbol"/>
              </a:rPr>
              <a:t></a:t>
            </a:r>
            <a:r>
              <a:rPr sz="1000" spc="155" dirty="0">
                <a:latin typeface="Times New Roman"/>
                <a:cs typeface="Times New Roman"/>
              </a:rPr>
              <a:t>0</a:t>
            </a:r>
            <a:r>
              <a:rPr sz="1000" spc="385" dirty="0">
                <a:latin typeface="Times New Roman"/>
                <a:cs typeface="Times New Roman"/>
              </a:rPr>
              <a:t> </a:t>
            </a:r>
            <a:r>
              <a:rPr sz="2700" spc="217" baseline="-10802" dirty="0">
                <a:latin typeface="Symbol"/>
                <a:cs typeface="Symbol"/>
              </a:rPr>
              <a:t></a:t>
            </a:r>
            <a:r>
              <a:rPr sz="2700" i="1" spc="217" baseline="-10802" dirty="0">
                <a:latin typeface="Times New Roman"/>
                <a:cs typeface="Times New Roman"/>
              </a:rPr>
              <a:t>s</a:t>
            </a:r>
            <a:endParaRPr sz="2700" baseline="-1080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7940" y="5113218"/>
            <a:ext cx="183959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b="1" spc="100" dirty="0">
                <a:latin typeface="Times New Roman"/>
                <a:cs typeface="Times New Roman"/>
              </a:rPr>
              <a:t>t</a:t>
            </a:r>
            <a:r>
              <a:rPr sz="1800" b="1" spc="80" dirty="0">
                <a:latin typeface="Times New Roman"/>
                <a:cs typeface="Times New Roman"/>
              </a:rPr>
              <a:t> </a:t>
            </a:r>
            <a:r>
              <a:rPr sz="1800" spc="165" dirty="0">
                <a:latin typeface="Symbol"/>
                <a:cs typeface="Symbol"/>
              </a:rPr>
              <a:t>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125" dirty="0">
                <a:latin typeface="Times New Roman"/>
                <a:cs typeface="Times New Roman"/>
              </a:rPr>
              <a:t>lim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2700" spc="270" baseline="35493" dirty="0">
                <a:latin typeface="Symbol"/>
                <a:cs typeface="Symbol"/>
              </a:rPr>
              <a:t></a:t>
            </a:r>
            <a:r>
              <a:rPr sz="2700" b="1" spc="270" baseline="35493" dirty="0">
                <a:latin typeface="Times New Roman"/>
                <a:cs typeface="Times New Roman"/>
              </a:rPr>
              <a:t>F</a:t>
            </a:r>
            <a:r>
              <a:rPr sz="2700" b="1" spc="322" baseline="35493" dirty="0">
                <a:latin typeface="Times New Roman"/>
                <a:cs typeface="Times New Roman"/>
              </a:rPr>
              <a:t> </a:t>
            </a:r>
            <a:r>
              <a:rPr sz="1800" spc="165" dirty="0">
                <a:latin typeface="Symbol"/>
                <a:cs typeface="Symbol"/>
              </a:rPr>
              <a:t>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2700" i="1" spc="247" baseline="35493" dirty="0">
                <a:latin typeface="Times New Roman"/>
                <a:cs typeface="Times New Roman"/>
              </a:rPr>
              <a:t>d</a:t>
            </a:r>
            <a:r>
              <a:rPr sz="2700" b="1" spc="247" baseline="35493" dirty="0">
                <a:latin typeface="Times New Roman"/>
                <a:cs typeface="Times New Roman"/>
              </a:rPr>
              <a:t>F</a:t>
            </a:r>
            <a:endParaRPr sz="2700" baseline="35493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56750" y="5350255"/>
            <a:ext cx="1063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Διάνυσμα</a:t>
            </a:r>
            <a:r>
              <a:rPr sz="1200" b="1" i="1" spc="-60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τάσης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6694" y="2660904"/>
            <a:ext cx="1076786" cy="9185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7756" y="4183960"/>
            <a:ext cx="1133152" cy="95743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55" y="6440423"/>
            <a:ext cx="845795" cy="394713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1020" y="1116533"/>
            <a:ext cx="4967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Βασικές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Έννοιες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της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Μηχανικής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Υλικών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8488" y="1427644"/>
            <a:ext cx="7895590" cy="251587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1580"/>
              </a:spcBef>
            </a:pPr>
            <a:r>
              <a:rPr sz="2400" b="1" spc="-10" dirty="0">
                <a:latin typeface="Calibri"/>
                <a:cs typeface="Calibri"/>
              </a:rPr>
              <a:t>Τάσεις</a:t>
            </a:r>
            <a:endParaRPr sz="2400">
              <a:latin typeface="Calibri"/>
              <a:cs typeface="Calibri"/>
            </a:endParaRPr>
          </a:p>
          <a:p>
            <a:pPr marL="109220" indent="-71755" algn="just">
              <a:lnSpc>
                <a:spcPts val="1820"/>
              </a:lnSpc>
              <a:spcBef>
                <a:spcPts val="980"/>
              </a:spcBef>
              <a:buClr>
                <a:srgbClr val="4D4635"/>
              </a:buClr>
              <a:buSzPct val="93750"/>
              <a:buFont typeface="Microsoft Sans Serif"/>
              <a:buChar char="•"/>
              <a:tabLst>
                <a:tab pos="109855" algn="l"/>
              </a:tabLst>
            </a:pPr>
            <a:r>
              <a:rPr sz="1600" spc="-5" dirty="0">
                <a:latin typeface="Calibri"/>
                <a:cs typeface="Calibri"/>
              </a:rPr>
              <a:t>Για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να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καθοριστεί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κάθε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ζεύγος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5" dirty="0">
                <a:latin typeface="Cambria"/>
                <a:cs typeface="Cambria"/>
              </a:rPr>
              <a:t>(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spc="-5" dirty="0">
                <a:latin typeface="Cambria"/>
                <a:cs typeface="Cambria"/>
              </a:rPr>
              <a:t>,</a:t>
            </a:r>
            <a:r>
              <a:rPr sz="1600" b="1" spc="-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πρέπει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να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καθοριστεί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διάνυσμα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τάσης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σε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κάθε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ένα</a:t>
            </a:r>
            <a:endParaRPr sz="1600">
              <a:latin typeface="Calibri"/>
              <a:cs typeface="Calibri"/>
            </a:endParaRPr>
          </a:p>
          <a:p>
            <a:pPr marL="38100" algn="just">
              <a:lnSpc>
                <a:spcPts val="1820"/>
              </a:lnSpc>
            </a:pPr>
            <a:r>
              <a:rPr sz="1600" spc="-5" dirty="0">
                <a:latin typeface="Calibri"/>
                <a:cs typeface="Calibri"/>
              </a:rPr>
              <a:t>από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τα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τρία </a:t>
            </a:r>
            <a:r>
              <a:rPr sz="1600" spc="-15" dirty="0">
                <a:latin typeface="Calibri"/>
                <a:cs typeface="Calibri"/>
              </a:rPr>
              <a:t>κάθετα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επίπεδα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σημείο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endParaRPr sz="1600">
              <a:latin typeface="Calibri"/>
              <a:cs typeface="Calibri"/>
            </a:endParaRPr>
          </a:p>
          <a:p>
            <a:pPr marL="38100" marR="30480" algn="just">
              <a:lnSpc>
                <a:spcPts val="1730"/>
              </a:lnSpc>
              <a:spcBef>
                <a:spcPts val="1019"/>
              </a:spcBef>
              <a:buClr>
                <a:srgbClr val="4D4635"/>
              </a:buClr>
              <a:buSzPct val="93750"/>
              <a:buFont typeface="Microsoft Sans Serif"/>
              <a:buChar char="•"/>
              <a:tabLst>
                <a:tab pos="109855" algn="l"/>
              </a:tabLst>
            </a:pPr>
            <a:r>
              <a:rPr sz="1600" spc="-5" dirty="0">
                <a:latin typeface="Calibri"/>
                <a:cs typeface="Calibri"/>
              </a:rPr>
              <a:t>Εξετάζουμε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ένα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άπειρο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παραλληλεπίπεδο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σημείο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και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θεωρούμε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ένα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σύνολο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καρτεσιανών </a:t>
            </a:r>
            <a:r>
              <a:rPr sz="1600" spc="-5" dirty="0">
                <a:latin typeface="Calibri"/>
                <a:cs typeface="Calibri"/>
              </a:rPr>
              <a:t>συντεταγμένων </a:t>
            </a:r>
            <a:r>
              <a:rPr sz="1600" dirty="0">
                <a:latin typeface="Calibri"/>
                <a:cs typeface="Calibri"/>
              </a:rPr>
              <a:t>x</a:t>
            </a:r>
            <a:r>
              <a:rPr sz="1575" baseline="-21164" dirty="0">
                <a:latin typeface="Calibri"/>
                <a:cs typeface="Calibri"/>
              </a:rPr>
              <a:t>i</a:t>
            </a:r>
            <a:r>
              <a:rPr sz="1575" spc="7" baseline="-2116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παράλληλων </a:t>
            </a:r>
            <a:r>
              <a:rPr sz="1600" spc="-5" dirty="0">
                <a:latin typeface="Calibri"/>
                <a:cs typeface="Calibri"/>
              </a:rPr>
              <a:t>προς </a:t>
            </a:r>
            <a:r>
              <a:rPr sz="1600" dirty="0">
                <a:latin typeface="Calibri"/>
                <a:cs typeface="Calibri"/>
              </a:rPr>
              <a:t>τις πλευρές, </a:t>
            </a:r>
            <a:r>
              <a:rPr sz="1600" spc="-10" dirty="0">
                <a:latin typeface="Calibri"/>
                <a:cs typeface="Calibri"/>
              </a:rPr>
              <a:t>όπως φαίνεται </a:t>
            </a:r>
            <a:r>
              <a:rPr sz="1600" spc="-5" dirty="0">
                <a:latin typeface="Calibri"/>
                <a:cs typeface="Calibri"/>
              </a:rPr>
              <a:t>στο σχήμα. Σε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κάθε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άξονα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συντεταγμένων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αντιστοιχεί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ένα</a:t>
            </a:r>
            <a:r>
              <a:rPr sz="1600" spc="-10" dirty="0">
                <a:latin typeface="Calibri"/>
                <a:cs typeface="Calibri"/>
              </a:rPr>
              <a:t> μοναδιαίο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διάνυσμα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575" spc="-7" baseline="-21164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όπου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i=1,2,3</a:t>
            </a:r>
            <a:endParaRPr sz="1600">
              <a:latin typeface="Calibri"/>
              <a:cs typeface="Calibri"/>
            </a:endParaRPr>
          </a:p>
          <a:p>
            <a:pPr marL="109220" indent="-71755" algn="just">
              <a:lnSpc>
                <a:spcPts val="1825"/>
              </a:lnSpc>
              <a:spcBef>
                <a:spcPts val="775"/>
              </a:spcBef>
              <a:buClr>
                <a:srgbClr val="4D4635"/>
              </a:buClr>
              <a:buSzPct val="93750"/>
              <a:buFont typeface="Microsoft Sans Serif"/>
              <a:buChar char="•"/>
              <a:tabLst>
                <a:tab pos="109855" algn="l"/>
              </a:tabLst>
            </a:pPr>
            <a:r>
              <a:rPr sz="1600" spc="-5" dirty="0">
                <a:latin typeface="Calibri"/>
                <a:cs typeface="Calibri"/>
              </a:rPr>
              <a:t>Σε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κάθε</a:t>
            </a:r>
            <a:r>
              <a:rPr sz="1600" spc="4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σημείο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ενός</a:t>
            </a:r>
            <a:r>
              <a:rPr sz="1600" spc="4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συνεχούς</a:t>
            </a:r>
            <a:r>
              <a:rPr sz="1600" spc="4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μέσου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η</a:t>
            </a:r>
            <a:r>
              <a:rPr sz="1600" spc="4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κατάσταση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των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τάσεων</a:t>
            </a:r>
            <a:r>
              <a:rPr sz="1600" spc="4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ορίζεται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πλήρως</a:t>
            </a:r>
            <a:r>
              <a:rPr sz="1600" spc="459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αν</a:t>
            </a:r>
            <a:endParaRPr sz="1600">
              <a:latin typeface="Calibri"/>
              <a:cs typeface="Calibri"/>
            </a:endParaRPr>
          </a:p>
          <a:p>
            <a:pPr marL="38100" algn="just">
              <a:lnSpc>
                <a:spcPts val="1825"/>
              </a:lnSpc>
            </a:pPr>
            <a:r>
              <a:rPr sz="1600" spc="-5" dirty="0">
                <a:latin typeface="Calibri"/>
                <a:cs typeface="Calibri"/>
              </a:rPr>
              <a:t>γνωρίζουμε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τις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συνιστώσες</a:t>
            </a:r>
            <a:r>
              <a:rPr sz="1600" spc="-10" dirty="0">
                <a:latin typeface="Calibri"/>
                <a:cs typeface="Calibri"/>
              </a:rPr>
              <a:t> του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τανυστή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τάσεων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(τανυστής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575" baseline="26455" dirty="0">
                <a:latin typeface="Calibri"/>
                <a:cs typeface="Calibri"/>
              </a:rPr>
              <a:t>ης</a:t>
            </a:r>
            <a:r>
              <a:rPr sz="1575" spc="195" baseline="264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τάξης):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2997" y="4368546"/>
            <a:ext cx="501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8738" y="4484370"/>
            <a:ext cx="35941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83845" algn="l"/>
              </a:tabLst>
            </a:pPr>
            <a:r>
              <a:rPr sz="1050" spc="-10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j	</a:t>
            </a:r>
            <a:r>
              <a:rPr sz="1050" spc="-5" dirty="0">
                <a:latin typeface="Calibri"/>
                <a:cs typeface="Calibri"/>
              </a:rPr>
              <a:t>ji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5451" y="5754115"/>
            <a:ext cx="2959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στην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κατεύθυνση</a:t>
            </a:r>
            <a:r>
              <a:rPr sz="1600" spc="-5" dirty="0">
                <a:latin typeface="Calibri"/>
                <a:cs typeface="Calibri"/>
              </a:rPr>
              <a:t> της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δύναμης,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π.χ: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8714" y="3962400"/>
            <a:ext cx="2947809" cy="15849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18488" y="4959502"/>
            <a:ext cx="7961630" cy="98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3634740" indent="-109855">
              <a:lnSpc>
                <a:spcPct val="141900"/>
              </a:lnSpc>
              <a:spcBef>
                <a:spcPts val="100"/>
              </a:spcBef>
              <a:buClr>
                <a:srgbClr val="4D4635"/>
              </a:buClr>
              <a:buSzPct val="93750"/>
              <a:buFont typeface="Microsoft Sans Serif"/>
              <a:buChar char="•"/>
              <a:tabLst>
                <a:tab pos="109855" algn="l"/>
              </a:tabLst>
            </a:pPr>
            <a:r>
              <a:rPr sz="1600" spc="-5" dirty="0">
                <a:latin typeface="Calibri"/>
                <a:cs typeface="Calibri"/>
              </a:rPr>
              <a:t>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575" baseline="26455" dirty="0">
                <a:latin typeface="Calibri"/>
                <a:cs typeface="Calibri"/>
              </a:rPr>
              <a:t>ος</a:t>
            </a:r>
            <a:r>
              <a:rPr sz="1575" spc="22" baseline="264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δείκτης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αναφέρεται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στoν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προσανατολισμό </a:t>
            </a:r>
            <a:r>
              <a:rPr sz="1600" spc="-5" dirty="0">
                <a:latin typeface="Calibri"/>
                <a:cs typeface="Calibri"/>
              </a:rPr>
              <a:t> της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επιφάνειας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στην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οποία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δρα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η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τάση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και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2</a:t>
            </a:r>
            <a:r>
              <a:rPr sz="1575" spc="15" baseline="26455" dirty="0">
                <a:latin typeface="Calibri"/>
                <a:cs typeface="Calibri"/>
              </a:rPr>
              <a:t>ος</a:t>
            </a:r>
            <a:endParaRPr sz="1575" baseline="26455">
              <a:latin typeface="Calibri"/>
              <a:cs typeface="Calibri"/>
            </a:endParaRPr>
          </a:p>
          <a:p>
            <a:pPr marL="4112260">
              <a:lnSpc>
                <a:spcPct val="100000"/>
              </a:lnSpc>
              <a:spcBef>
                <a:spcPts val="685"/>
              </a:spcBef>
            </a:pPr>
            <a:r>
              <a:rPr sz="1200" b="1" i="1" spc="-5" dirty="0">
                <a:latin typeface="Calibri"/>
                <a:cs typeface="Calibri"/>
              </a:rPr>
              <a:t>Στοιχειώδες</a:t>
            </a:r>
            <a:r>
              <a:rPr sz="1200" b="1" i="1" spc="229" dirty="0">
                <a:latin typeface="Calibri"/>
                <a:cs typeface="Calibri"/>
              </a:rPr>
              <a:t> </a:t>
            </a:r>
            <a:r>
              <a:rPr sz="1200" b="1" i="1" spc="-15" dirty="0">
                <a:latin typeface="Calibri"/>
                <a:cs typeface="Calibri"/>
              </a:rPr>
              <a:t>κυβικό</a:t>
            </a:r>
            <a:r>
              <a:rPr sz="1200" b="1" i="1" spc="24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στοιχείο</a:t>
            </a:r>
            <a:r>
              <a:rPr sz="1200" b="1" i="1" spc="240" dirty="0">
                <a:latin typeface="Calibri"/>
                <a:cs typeface="Calibri"/>
              </a:rPr>
              <a:t> </a:t>
            </a:r>
            <a:r>
              <a:rPr sz="1200" b="1" i="1" spc="-20" dirty="0">
                <a:latin typeface="Calibri"/>
                <a:cs typeface="Calibri"/>
              </a:rPr>
              <a:t>και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οι</a:t>
            </a:r>
            <a:r>
              <a:rPr sz="1200" b="1" i="1" spc="24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ορθές</a:t>
            </a:r>
            <a:r>
              <a:rPr sz="1200" b="1" i="1" spc="240" dirty="0">
                <a:latin typeface="Calibri"/>
                <a:cs typeface="Calibri"/>
              </a:rPr>
              <a:t> </a:t>
            </a:r>
            <a:r>
              <a:rPr sz="1200" b="1" i="1" spc="-20" dirty="0">
                <a:latin typeface="Calibri"/>
                <a:cs typeface="Calibri"/>
              </a:rPr>
              <a:t>και</a:t>
            </a:r>
            <a:r>
              <a:rPr sz="1200" b="1" i="1" spc="225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διατμητικές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1424" y="4371509"/>
            <a:ext cx="130810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15" dirty="0">
                <a:latin typeface="Times New Roman"/>
                <a:cs typeface="Times New Roman"/>
              </a:rPr>
              <a:t>21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6267" y="4371509"/>
            <a:ext cx="130810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15" dirty="0">
                <a:latin typeface="Times New Roman"/>
                <a:cs typeface="Times New Roman"/>
              </a:rPr>
              <a:t>22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321" y="4371509"/>
            <a:ext cx="130810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15" dirty="0">
                <a:latin typeface="Times New Roman"/>
                <a:cs typeface="Times New Roman"/>
              </a:rPr>
              <a:t>23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5659" y="4187567"/>
            <a:ext cx="550545" cy="5943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425450" algn="l"/>
              </a:tabLst>
            </a:pPr>
            <a:r>
              <a:rPr sz="1550" spc="-75" dirty="0">
                <a:latin typeface="Symbol"/>
                <a:cs typeface="Symbol"/>
              </a:rPr>
              <a:t></a:t>
            </a:r>
            <a:r>
              <a:rPr sz="1550" spc="-75" dirty="0">
                <a:latin typeface="Times New Roman"/>
                <a:cs typeface="Times New Roman"/>
              </a:rPr>
              <a:t>	</a:t>
            </a:r>
            <a:r>
              <a:rPr sz="1550" spc="-75" dirty="0">
                <a:latin typeface="Symbol"/>
                <a:cs typeface="Symbol"/>
              </a:rPr>
              <a:t></a:t>
            </a:r>
            <a:endParaRPr sz="1550">
              <a:latin typeface="Symbol"/>
              <a:cs typeface="Symbol"/>
            </a:endParaRPr>
          </a:p>
          <a:p>
            <a:pPr marL="13970">
              <a:lnSpc>
                <a:spcPct val="100000"/>
              </a:lnSpc>
              <a:spcBef>
                <a:spcPts val="380"/>
              </a:spcBef>
              <a:tabLst>
                <a:tab pos="427355" algn="l"/>
              </a:tabLst>
            </a:pPr>
            <a:r>
              <a:rPr sz="1550" spc="-75" dirty="0">
                <a:latin typeface="Symbol"/>
                <a:cs typeface="Symbol"/>
              </a:rPr>
              <a:t></a:t>
            </a:r>
            <a:r>
              <a:rPr sz="1550" spc="-75" dirty="0">
                <a:latin typeface="Times New Roman"/>
                <a:cs typeface="Times New Roman"/>
              </a:rPr>
              <a:t>	</a:t>
            </a:r>
            <a:r>
              <a:rPr sz="1550" spc="-75" dirty="0">
                <a:latin typeface="Symbol"/>
                <a:cs typeface="Symbol"/>
              </a:rPr>
              <a:t>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9732" y="3997442"/>
            <a:ext cx="1354455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4"/>
              </a:spcBef>
              <a:tabLst>
                <a:tab pos="554355" algn="l"/>
                <a:tab pos="967740" algn="l"/>
              </a:tabLst>
            </a:pPr>
            <a:r>
              <a:rPr sz="2250" spc="-44" baseline="9259" dirty="0">
                <a:latin typeface="Symbol"/>
                <a:cs typeface="Symbol"/>
              </a:rPr>
              <a:t></a:t>
            </a:r>
            <a:r>
              <a:rPr sz="2250" spc="-367" baseline="9259" dirty="0">
                <a:latin typeface="Times New Roman"/>
                <a:cs typeface="Times New Roman"/>
              </a:rPr>
              <a:t> </a:t>
            </a:r>
            <a:r>
              <a:rPr sz="2325" spc="-15" baseline="14336" dirty="0">
                <a:latin typeface="Symbol"/>
                <a:cs typeface="Symbol"/>
              </a:rPr>
              <a:t></a:t>
            </a:r>
            <a:r>
              <a:rPr sz="850" spc="-10" dirty="0">
                <a:latin typeface="Times New Roman"/>
                <a:cs typeface="Times New Roman"/>
              </a:rPr>
              <a:t>11	</a:t>
            </a:r>
            <a:r>
              <a:rPr sz="2325" spc="-15" baseline="14336" dirty="0">
                <a:latin typeface="Symbol"/>
                <a:cs typeface="Symbol"/>
              </a:rPr>
              <a:t></a:t>
            </a:r>
            <a:r>
              <a:rPr sz="850" spc="-10" dirty="0">
                <a:latin typeface="Times New Roman"/>
                <a:cs typeface="Times New Roman"/>
              </a:rPr>
              <a:t>12	</a:t>
            </a:r>
            <a:r>
              <a:rPr sz="2325" spc="-15" baseline="14336" dirty="0">
                <a:latin typeface="Symbol"/>
                <a:cs typeface="Symbol"/>
              </a:rPr>
              <a:t></a:t>
            </a:r>
            <a:r>
              <a:rPr sz="850" spc="-10" dirty="0">
                <a:latin typeface="Times New Roman"/>
                <a:cs typeface="Times New Roman"/>
              </a:rPr>
              <a:t>13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2250" spc="-44" baseline="9259" dirty="0">
                <a:latin typeface="Symbol"/>
                <a:cs typeface="Symbol"/>
              </a:rPr>
              <a:t></a:t>
            </a:r>
            <a:endParaRPr sz="2250" baseline="9259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0694" y="4146887"/>
            <a:ext cx="9525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30" dirty="0">
                <a:latin typeface="Symbol"/>
                <a:cs typeface="Symbol"/>
              </a:rPr>
              <a:t>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5611" y="4233362"/>
            <a:ext cx="646430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550" spc="-75" dirty="0">
                <a:latin typeface="Symbol"/>
                <a:cs typeface="Symbol"/>
              </a:rPr>
              <a:t></a:t>
            </a:r>
            <a:r>
              <a:rPr sz="1550" spc="-190" dirty="0">
                <a:latin typeface="Times New Roman"/>
                <a:cs typeface="Times New Roman"/>
              </a:rPr>
              <a:t> </a:t>
            </a:r>
            <a:r>
              <a:rPr sz="850" i="1" spc="-10" dirty="0">
                <a:latin typeface="Times New Roman"/>
                <a:cs typeface="Times New Roman"/>
              </a:rPr>
              <a:t>ij</a:t>
            </a:r>
            <a:r>
              <a:rPr sz="850" i="1" dirty="0">
                <a:latin typeface="Times New Roman"/>
                <a:cs typeface="Times New Roman"/>
              </a:rPr>
              <a:t> </a:t>
            </a:r>
            <a:r>
              <a:rPr sz="850" i="1" spc="-45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Symbol"/>
                <a:cs typeface="Symbol"/>
              </a:rPr>
              <a:t>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2250" spc="75" baseline="27777" dirty="0">
                <a:latin typeface="Symbol"/>
                <a:cs typeface="Symbol"/>
              </a:rPr>
              <a:t></a:t>
            </a:r>
            <a:r>
              <a:rPr sz="1550" spc="-75" dirty="0">
                <a:latin typeface="Symbol"/>
                <a:cs typeface="Symbol"/>
              </a:rPr>
              <a:t>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30533" y="4328683"/>
            <a:ext cx="9525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30" dirty="0">
                <a:latin typeface="Symbol"/>
                <a:cs typeface="Symbol"/>
              </a:rPr>
              <a:t>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0694" y="4328683"/>
            <a:ext cx="9525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30" dirty="0">
                <a:latin typeface="Symbol"/>
                <a:cs typeface="Symbol"/>
              </a:rPr>
              <a:t>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5133" y="4449118"/>
            <a:ext cx="268605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500" dirty="0">
                <a:latin typeface="Symbol"/>
                <a:cs typeface="Symbol"/>
              </a:rPr>
              <a:t></a:t>
            </a:r>
            <a:r>
              <a:rPr sz="2325" baseline="-19713" dirty="0">
                <a:latin typeface="Symbol"/>
                <a:cs typeface="Symbol"/>
              </a:rPr>
              <a:t></a:t>
            </a:r>
            <a:endParaRPr sz="2325" baseline="-19713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0694" y="4458582"/>
            <a:ext cx="9525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30" dirty="0">
                <a:latin typeface="Symbol"/>
                <a:cs typeface="Symbol"/>
              </a:rPr>
              <a:t>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30533" y="4577667"/>
            <a:ext cx="12655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1615" algn="l"/>
                <a:tab pos="626110" algn="l"/>
                <a:tab pos="1039494" algn="l"/>
              </a:tabLst>
            </a:pPr>
            <a:r>
              <a:rPr sz="1500" spc="-30" dirty="0">
                <a:latin typeface="Symbol"/>
                <a:cs typeface="Symbol"/>
              </a:rPr>
              <a:t></a:t>
            </a:r>
            <a:r>
              <a:rPr sz="1500" spc="-30" dirty="0">
                <a:latin typeface="Times New Roman"/>
                <a:cs typeface="Times New Roman"/>
              </a:rPr>
              <a:t>	</a:t>
            </a:r>
            <a:r>
              <a:rPr sz="850" spc="-15" dirty="0">
                <a:latin typeface="Times New Roman"/>
                <a:cs typeface="Times New Roman"/>
              </a:rPr>
              <a:t>31	32	33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Symbol"/>
                <a:cs typeface="Symbol"/>
              </a:rPr>
              <a:t>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18175" y="5921755"/>
            <a:ext cx="16662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τάσεις</a:t>
            </a:r>
            <a:r>
              <a:rPr sz="1200" b="1" i="1" spc="-3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που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εφαρμόζονται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53200" y="6152388"/>
            <a:ext cx="3286125" cy="2152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315"/>
              </a:spcBef>
            </a:pPr>
            <a:r>
              <a:rPr sz="800" dirty="0">
                <a:latin typeface="Calibri"/>
                <a:cs typeface="Calibri"/>
              </a:rPr>
              <a:t>Cowin S.C.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Bone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Mechanics.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2</a:t>
            </a:r>
            <a:r>
              <a:rPr sz="750" spc="15" baseline="27777" dirty="0">
                <a:latin typeface="Calibri"/>
                <a:cs typeface="Calibri"/>
              </a:rPr>
              <a:t>nd</a:t>
            </a:r>
            <a:r>
              <a:rPr sz="750" spc="75" baseline="27777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edition,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CRC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Press: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Boca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Raton,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FL,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2001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03600" y="6178435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110" y="0"/>
                </a:lnTo>
              </a:path>
            </a:pathLst>
          </a:custGeom>
          <a:ln w="9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14878" y="5892845"/>
            <a:ext cx="21272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70" dirty="0">
                <a:latin typeface="Times New Roman"/>
                <a:cs typeface="Times New Roman"/>
              </a:rPr>
              <a:t>f</a:t>
            </a:r>
            <a:r>
              <a:rPr sz="1550" i="1" spc="-25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25838" y="6215130"/>
            <a:ext cx="4540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90" dirty="0">
                <a:latin typeface="Symbol"/>
                <a:cs typeface="Symbol"/>
              </a:rPr>
              <a:t></a:t>
            </a:r>
            <a:r>
              <a:rPr sz="900" spc="110" dirty="0">
                <a:latin typeface="Symbol"/>
                <a:cs typeface="Symbol"/>
              </a:rPr>
              <a:t></a:t>
            </a:r>
            <a:r>
              <a:rPr sz="650" spc="40" dirty="0">
                <a:latin typeface="Times New Roman"/>
                <a:cs typeface="Times New Roman"/>
              </a:rPr>
              <a:t>1</a:t>
            </a:r>
            <a:r>
              <a:rPr sz="900" spc="175" dirty="0">
                <a:latin typeface="Symbol"/>
                <a:cs typeface="Symbol"/>
              </a:rPr>
              <a:t></a:t>
            </a:r>
            <a:r>
              <a:rPr sz="900" spc="75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91079" y="6002939"/>
            <a:ext cx="92456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100" dirty="0">
                <a:latin typeface="Symbol"/>
                <a:cs typeface="Symbol"/>
              </a:rPr>
              <a:t></a:t>
            </a:r>
            <a:r>
              <a:rPr sz="1650" spc="-19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13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1550" spc="145" dirty="0">
                <a:latin typeface="Symbol"/>
                <a:cs typeface="Symbol"/>
              </a:rPr>
              <a:t>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l</a:t>
            </a:r>
            <a:r>
              <a:rPr sz="1550" spc="75" dirty="0">
                <a:latin typeface="Times New Roman"/>
                <a:cs typeface="Times New Roman"/>
              </a:rPr>
              <a:t>i</a:t>
            </a:r>
            <a:r>
              <a:rPr sz="1550" spc="204" dirty="0">
                <a:latin typeface="Times New Roman"/>
                <a:cs typeface="Times New Roman"/>
              </a:rPr>
              <a:t>m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077" y="6172158"/>
            <a:ext cx="1190117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87835" algn="l"/>
              </a:tabLst>
            </a:pPr>
            <a:r>
              <a:rPr sz="900" u="heavy" spc="35" dirty="0">
                <a:uFill>
                  <a:solidFill>
                    <a:srgbClr val="4471C4"/>
                  </a:solidFill>
                </a:u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</a:t>
            </a:r>
            <a:r>
              <a:rPr sz="900" u="heavy" spc="105" dirty="0">
                <a:uFill>
                  <a:solidFill>
                    <a:srgbClr val="4471C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spc="125" dirty="0">
                <a:latin typeface="Symbol"/>
                <a:cs typeface="Symbol"/>
              </a:rPr>
              <a:t></a:t>
            </a:r>
            <a:r>
              <a:rPr sz="900" u="heavy" spc="125" dirty="0">
                <a:uFill>
                  <a:solidFill>
                    <a:srgbClr val="4471C4"/>
                  </a:solidFill>
                </a:uFill>
                <a:latin typeface="Times New Roman"/>
                <a:cs typeface="Times New Roman"/>
              </a:rPr>
              <a:t>1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0687" y="1150238"/>
            <a:ext cx="2164080" cy="36639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800" i="1" spc="-85" dirty="0">
                <a:solidFill>
                  <a:srgbClr val="001F5F"/>
                </a:solidFill>
                <a:latin typeface="Arial"/>
                <a:cs typeface="Arial"/>
              </a:rPr>
              <a:t>Θεωρίαελαστικότητας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5" y="6440423"/>
            <a:ext cx="845795" cy="394713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9652" y="4315967"/>
            <a:ext cx="3069336" cy="20482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93670" y="1323213"/>
            <a:ext cx="7332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Βασικές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Έννοιες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της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Μηχανικής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Υλικών-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Νόμος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του</a:t>
            </a:r>
            <a:r>
              <a:rPr sz="2400" b="1" spc="-15" dirty="0">
                <a:latin typeface="Calibri"/>
                <a:cs typeface="Calibri"/>
              </a:rPr>
              <a:t> Hooke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594" y="1798396"/>
            <a:ext cx="9313545" cy="264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indent="-71755" algn="just">
              <a:lnSpc>
                <a:spcPts val="1825"/>
              </a:lnSpc>
              <a:spcBef>
                <a:spcPts val="95"/>
              </a:spcBef>
              <a:buClr>
                <a:srgbClr val="4D4635"/>
              </a:buClr>
              <a:buSzPct val="93750"/>
              <a:buFont typeface="Microsoft Sans Serif"/>
              <a:buChar char="•"/>
              <a:tabLst>
                <a:tab pos="122555" algn="l"/>
              </a:tabLst>
            </a:pPr>
            <a:r>
              <a:rPr sz="1600" spc="-5" dirty="0">
                <a:latin typeface="Calibri"/>
                <a:cs typeface="Calibri"/>
              </a:rPr>
              <a:t>Η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πιο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στοιχειώδης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περιγραφή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της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συμπεριφοράς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ενός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υλικού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είναι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νόμος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του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Hooke,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οποίος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αναφέρεται</a:t>
            </a:r>
            <a:endParaRPr sz="1600">
              <a:latin typeface="Calibri"/>
              <a:cs typeface="Calibri"/>
            </a:endParaRPr>
          </a:p>
          <a:p>
            <a:pPr marL="50800">
              <a:lnSpc>
                <a:spcPts val="1825"/>
              </a:lnSpc>
            </a:pPr>
            <a:r>
              <a:rPr sz="1600" spc="-15" dirty="0">
                <a:latin typeface="Calibri"/>
                <a:cs typeface="Calibri"/>
              </a:rPr>
              <a:t>στην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επιμήκυνση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υλικού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λόγω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αξονικής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φόρτισης:</a:t>
            </a:r>
            <a:endParaRPr sz="1600">
              <a:latin typeface="Calibri"/>
              <a:cs typeface="Calibri"/>
            </a:endParaRPr>
          </a:p>
          <a:p>
            <a:pPr marR="2230120" algn="ctr">
              <a:lnSpc>
                <a:spcPct val="100000"/>
              </a:lnSpc>
              <a:spcBef>
                <a:spcPts val="260"/>
              </a:spcBef>
            </a:pPr>
            <a:r>
              <a:rPr sz="2000" spc="140" dirty="0">
                <a:latin typeface="Symbol"/>
                <a:cs typeface="Symbol"/>
              </a:rPr>
              <a:t>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1</a:t>
            </a:r>
            <a:r>
              <a:rPr sz="750" spc="90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1850" spc="210" dirty="0">
                <a:latin typeface="Symbol"/>
                <a:cs typeface="Symbol"/>
              </a:rPr>
              <a:t></a:t>
            </a:r>
            <a:endParaRPr sz="1850">
              <a:latin typeface="Symbol"/>
              <a:cs typeface="Symbol"/>
            </a:endParaRPr>
          </a:p>
          <a:p>
            <a:pPr marL="326390">
              <a:lnSpc>
                <a:spcPct val="100000"/>
              </a:lnSpc>
              <a:spcBef>
                <a:spcPts val="1300"/>
              </a:spcBef>
            </a:pPr>
            <a:r>
              <a:rPr sz="1600" spc="-75" dirty="0">
                <a:latin typeface="Calibri"/>
                <a:cs typeface="Calibri"/>
              </a:rPr>
              <a:t>Το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Ε</a:t>
            </a:r>
            <a:r>
              <a:rPr sz="1575" baseline="-21164" dirty="0">
                <a:latin typeface="Calibri"/>
                <a:cs typeface="Calibri"/>
              </a:rPr>
              <a:t>1 </a:t>
            </a:r>
            <a:r>
              <a:rPr sz="1600" spc="-15" dirty="0">
                <a:latin typeface="Calibri"/>
                <a:cs typeface="Calibri"/>
              </a:rPr>
              <a:t>καλείται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μέτρο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ελαστικότητας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ή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μέτρο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Young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υλικού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κατά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την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575" baseline="-21164" dirty="0">
                <a:latin typeface="Calibri"/>
                <a:cs typeface="Calibri"/>
              </a:rPr>
              <a:t>1</a:t>
            </a:r>
            <a:r>
              <a:rPr sz="1575" spc="187" baseline="-2116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διεύθυνση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και</a:t>
            </a:r>
            <a:endParaRPr sz="1600">
              <a:latin typeface="Calibri"/>
              <a:cs typeface="Calibri"/>
            </a:endParaRPr>
          </a:p>
          <a:p>
            <a:pPr marL="326390">
              <a:lnSpc>
                <a:spcPct val="100000"/>
              </a:lnSpc>
              <a:spcBef>
                <a:spcPts val="820"/>
              </a:spcBef>
            </a:pPr>
            <a:r>
              <a:rPr sz="1600" spc="-15" dirty="0">
                <a:latin typeface="Calibri"/>
                <a:cs typeface="Calibri"/>
              </a:rPr>
              <a:t>εκφράζει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λόγο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της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ορθής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τάσης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ως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προς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την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ορθή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τροπή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στην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διεύθυνση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αυτή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50800" marR="45085" algn="just">
              <a:lnSpc>
                <a:spcPts val="1730"/>
              </a:lnSpc>
              <a:spcBef>
                <a:spcPts val="1215"/>
              </a:spcBef>
              <a:buClr>
                <a:srgbClr val="4D4635"/>
              </a:buClr>
              <a:buSzPct val="93750"/>
              <a:buFont typeface="Microsoft Sans Serif"/>
              <a:buChar char="•"/>
              <a:tabLst>
                <a:tab pos="122555" algn="l"/>
              </a:tabLst>
            </a:pPr>
            <a:r>
              <a:rPr sz="1600" spc="-75" dirty="0">
                <a:latin typeface="Calibri"/>
                <a:cs typeface="Calibri"/>
              </a:rPr>
              <a:t>Το </a:t>
            </a:r>
            <a:r>
              <a:rPr sz="1600" spc="-25" dirty="0">
                <a:latin typeface="Calibri"/>
                <a:cs typeface="Calibri"/>
              </a:rPr>
              <a:t>υλικό </a:t>
            </a:r>
            <a:r>
              <a:rPr sz="1600" dirty="0">
                <a:latin typeface="Calibri"/>
                <a:cs typeface="Calibri"/>
              </a:rPr>
              <a:t>το </a:t>
            </a:r>
            <a:r>
              <a:rPr sz="1600" spc="-5" dirty="0">
                <a:latin typeface="Calibri"/>
                <a:cs typeface="Calibri"/>
              </a:rPr>
              <a:t>οποίο </a:t>
            </a:r>
            <a:r>
              <a:rPr sz="1600" spc="-10" dirty="0">
                <a:latin typeface="Calibri"/>
                <a:cs typeface="Calibri"/>
              </a:rPr>
              <a:t>όταν υπόκειται </a:t>
            </a:r>
            <a:r>
              <a:rPr sz="1600" spc="-5" dirty="0">
                <a:latin typeface="Calibri"/>
                <a:cs typeface="Calibri"/>
              </a:rPr>
              <a:t>σε </a:t>
            </a:r>
            <a:r>
              <a:rPr sz="1600" spc="-10" dirty="0">
                <a:latin typeface="Calibri"/>
                <a:cs typeface="Calibri"/>
              </a:rPr>
              <a:t>αυξανόμενο φορτίο,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κάτω </a:t>
            </a:r>
            <a:r>
              <a:rPr sz="1600" spc="-5" dirty="0">
                <a:latin typeface="Calibri"/>
                <a:cs typeface="Calibri"/>
              </a:rPr>
              <a:t>από </a:t>
            </a:r>
            <a:r>
              <a:rPr sz="1600" dirty="0">
                <a:latin typeface="Calibri"/>
                <a:cs typeface="Calibri"/>
              </a:rPr>
              <a:t>το </a:t>
            </a:r>
            <a:r>
              <a:rPr sz="1600" spc="-5" dirty="0">
                <a:latin typeface="Calibri"/>
                <a:cs typeface="Calibri"/>
              </a:rPr>
              <a:t>σημείο διαρροής του (yield </a:t>
            </a:r>
            <a:r>
              <a:rPr sz="1600" spc="-10" dirty="0">
                <a:latin typeface="Calibri"/>
                <a:cs typeface="Calibri"/>
              </a:rPr>
              <a:t>point), </a:t>
            </a:r>
            <a:r>
              <a:rPr sz="1600" spc="5" dirty="0">
                <a:latin typeface="Calibri"/>
                <a:cs typeface="Calibri"/>
              </a:rPr>
              <a:t>στη 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συνέχεια με </a:t>
            </a:r>
            <a:r>
              <a:rPr sz="1600" spc="-20" dirty="0">
                <a:latin typeface="Calibri"/>
                <a:cs typeface="Calibri"/>
              </a:rPr>
              <a:t>την </a:t>
            </a:r>
            <a:r>
              <a:rPr sz="1600" spc="-10" dirty="0">
                <a:latin typeface="Calibri"/>
                <a:cs typeface="Calibri"/>
              </a:rPr>
              <a:t>απομάκρυνση </a:t>
            </a:r>
            <a:r>
              <a:rPr sz="1600" spc="-5" dirty="0">
                <a:latin typeface="Calibri"/>
                <a:cs typeface="Calibri"/>
              </a:rPr>
              <a:t>του </a:t>
            </a:r>
            <a:r>
              <a:rPr sz="1600" spc="-10" dirty="0">
                <a:latin typeface="Calibri"/>
                <a:cs typeface="Calibri"/>
              </a:rPr>
              <a:t>φορτίου </a:t>
            </a:r>
            <a:r>
              <a:rPr sz="1600" spc="-5" dirty="0">
                <a:latin typeface="Calibri"/>
                <a:cs typeface="Calibri"/>
              </a:rPr>
              <a:t>επιστρέφει στο </a:t>
            </a:r>
            <a:r>
              <a:rPr sz="1600" spc="-15" dirty="0">
                <a:latin typeface="Calibri"/>
                <a:cs typeface="Calibri"/>
              </a:rPr>
              <a:t>αρχικό μήκος </a:t>
            </a:r>
            <a:r>
              <a:rPr sz="1600" spc="-10" dirty="0">
                <a:latin typeface="Calibri"/>
                <a:cs typeface="Calibri"/>
              </a:rPr>
              <a:t>ακολουθώντας το </a:t>
            </a:r>
            <a:r>
              <a:rPr sz="1600" spc="-5" dirty="0">
                <a:latin typeface="Calibri"/>
                <a:cs typeface="Calibri"/>
              </a:rPr>
              <a:t>ίδιο μονοπάτι,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καλείται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ότι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συμπεριφέρεται</a:t>
            </a:r>
            <a:r>
              <a:rPr sz="1600" spc="-15" dirty="0">
                <a:latin typeface="Calibri"/>
                <a:cs typeface="Calibri"/>
              </a:rPr>
              <a:t> ελαστικά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6164" y="5627014"/>
            <a:ext cx="2160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Calibri"/>
                <a:cs typeface="Calibri"/>
              </a:rPr>
              <a:t>Τυπικό</a:t>
            </a:r>
            <a:r>
              <a:rPr sz="1200" b="1" i="1" spc="-5" dirty="0">
                <a:latin typeface="Calibri"/>
                <a:cs typeface="Calibri"/>
              </a:rPr>
              <a:t> Διάγραμμα</a:t>
            </a:r>
            <a:r>
              <a:rPr sz="1200" b="1" i="1" spc="-3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Τάσης-Τροπής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687" y="1158239"/>
            <a:ext cx="2164080" cy="36893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i="1" spc="-85" dirty="0">
                <a:solidFill>
                  <a:srgbClr val="001F5F"/>
                </a:solidFill>
                <a:latin typeface="Arial"/>
                <a:cs typeface="Arial"/>
              </a:rPr>
              <a:t>Θεωρίαελαστικότητας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10" name="object 10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857" y="1147317"/>
            <a:ext cx="5784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Πίνακας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</a:t>
            </a:r>
            <a:r>
              <a:rPr sz="1600" spc="-5" dirty="0">
                <a:latin typeface="Microsoft Sans Serif"/>
                <a:cs typeface="Microsoft Sans Serif"/>
              </a:rPr>
              <a:t>: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Μηχανικές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ιδιότητες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Βιολογικών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Ιστών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και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Βιοϋλικών</a:t>
            </a:r>
            <a:endParaRPr sz="16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0299" y="1517650"/>
          <a:ext cx="6628765" cy="4740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Υλικό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6110" marR="87630" indent="-5289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Μέτρο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του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Young </a:t>
                      </a:r>
                      <a:r>
                        <a:rPr sz="1400" b="1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(MPa)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0075" marR="181610" indent="-41020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ιακή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ν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ή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(MPa)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Λόγος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Poisson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Ελαστίνη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0,1-1</a:t>
                      </a:r>
                      <a:r>
                        <a:rPr sz="11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Ίνες</a:t>
                      </a:r>
                      <a:r>
                        <a:rPr sz="1100" b="1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Κολλαγόνου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0,1</a:t>
                      </a:r>
                      <a:r>
                        <a:rPr sz="1100" b="1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Δέρμα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435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1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-3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1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0,4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Λίπος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10-100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-3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Λείος</a:t>
                      </a:r>
                      <a:r>
                        <a:rPr sz="11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Μυς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10-100</a:t>
                      </a:r>
                      <a:r>
                        <a:rPr sz="11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spc="7" baseline="27777" dirty="0">
                          <a:latin typeface="Arial"/>
                          <a:cs typeface="Arial"/>
                        </a:rPr>
                        <a:t>-3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Τοίχωμα</a:t>
                      </a:r>
                      <a:r>
                        <a:rPr sz="1100" b="1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Αγγείων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0,2</a:t>
                      </a:r>
                      <a:r>
                        <a:rPr sz="1100" b="1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1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0,9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1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0,4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Τένοντας</a:t>
                      </a:r>
                      <a:r>
                        <a:rPr sz="11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Σύνδεσμος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1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68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Χόνδρος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0,5</a:t>
                      </a:r>
                      <a:r>
                        <a:rPr sz="1100" b="1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1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0,45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Φλοιώδες</a:t>
                      </a:r>
                      <a:r>
                        <a:rPr sz="11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Οστό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819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1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1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5162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150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0,37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Σπογγώδες</a:t>
                      </a:r>
                      <a:r>
                        <a:rPr sz="11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Οστό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19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Ελαστικό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5145" marR="384175" indent="-132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10" dirty="0">
                          <a:latin typeface="Arial"/>
                          <a:cs typeface="Arial"/>
                        </a:rPr>
                        <a:t>Α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νοξ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εί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δω</a:t>
                      </a:r>
                      <a:r>
                        <a:rPr sz="1100" b="1" i="1" spc="5" dirty="0">
                          <a:latin typeface="Arial"/>
                          <a:cs typeface="Arial"/>
                        </a:rPr>
                        <a:t>τ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ος  Χάλυβας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2,2</a:t>
                      </a:r>
                      <a:r>
                        <a:rPr sz="11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5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850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Κράμα</a:t>
                      </a:r>
                      <a:r>
                        <a:rPr sz="11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Αλουμινίου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1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450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Τιτάνιο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1,1</a:t>
                      </a:r>
                      <a:r>
                        <a:rPr sz="11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5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1250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0,32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C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Ορ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θ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οπεδικό</a:t>
                      </a:r>
                      <a:r>
                        <a:rPr sz="11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Τ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σ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ι</a:t>
                      </a:r>
                      <a:r>
                        <a:rPr sz="1100" b="1" i="1" spc="-10" dirty="0">
                          <a:latin typeface="Arial"/>
                          <a:cs typeface="Arial"/>
                        </a:rPr>
                        <a:t>μ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έντο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53975">
                      <a:solidFill>
                        <a:srgbClr val="C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819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×</a:t>
                      </a:r>
                      <a:r>
                        <a:rPr sz="11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i="1" baseline="27777" dirty="0">
                          <a:latin typeface="Arial"/>
                          <a:cs typeface="Arial"/>
                        </a:rPr>
                        <a:t>3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53975">
                      <a:solidFill>
                        <a:srgbClr val="C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53975">
                      <a:solidFill>
                        <a:srgbClr val="C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0687" y="1181100"/>
            <a:ext cx="216408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i="1" spc="-85" dirty="0">
                <a:solidFill>
                  <a:srgbClr val="001F5F"/>
                </a:solidFill>
                <a:latin typeface="Arial"/>
                <a:cs typeface="Arial"/>
              </a:rPr>
              <a:t>Θεωρίαελαστικότητας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128778" y="6390513"/>
            <a:ext cx="11875770" cy="445134"/>
            <a:chOff x="128778" y="6390513"/>
            <a:chExt cx="11875770" cy="445134"/>
          </a:xfrm>
        </p:grpSpPr>
        <p:sp>
          <p:nvSpPr>
            <p:cNvPr id="8" name="object 8"/>
            <p:cNvSpPr/>
            <p:nvPr/>
          </p:nvSpPr>
          <p:spPr>
            <a:xfrm>
              <a:off x="128778" y="6400038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9865" y="1065603"/>
            <a:ext cx="4810760" cy="81661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sz="2000" b="1" dirty="0">
                <a:latin typeface="Arial"/>
                <a:cs typeface="Arial"/>
              </a:rPr>
              <a:t>Βασικές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Έννοιες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της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Μηχανικής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Υλικών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Εμβιομηχανικές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Μέθοδοι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7404" y="2259330"/>
            <a:ext cx="3794125" cy="11474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0"/>
              </a:spcBef>
              <a:buClr>
                <a:srgbClr val="333E50"/>
              </a:buClr>
              <a:buSzPct val="80555"/>
              <a:buFont typeface="Wingdings"/>
              <a:buChar char=""/>
              <a:tabLst>
                <a:tab pos="24130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Δοκιμασία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Θλίψης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Εφελκυσμού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333E50"/>
              </a:buClr>
              <a:buSzPct val="80555"/>
              <a:buFont typeface="Wingdings"/>
              <a:buChar char=""/>
              <a:tabLst>
                <a:tab pos="24130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Δοκιμασία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Στρέψης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lr>
                <a:srgbClr val="333E50"/>
              </a:buClr>
              <a:buSzPct val="80555"/>
              <a:buFont typeface="Wingdings"/>
              <a:buChar char=""/>
              <a:tabLst>
                <a:tab pos="24130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Δοκιμασία </a:t>
            </a:r>
            <a:r>
              <a:rPr sz="1800" spc="-15" dirty="0">
                <a:latin typeface="Microsoft Sans Serif"/>
                <a:cs typeface="Microsoft Sans Serif"/>
              </a:rPr>
              <a:t>κάμψης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7823" y="2948939"/>
            <a:ext cx="4884302" cy="30754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0687" y="1181100"/>
            <a:ext cx="216408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i="1" spc="-85" dirty="0">
                <a:solidFill>
                  <a:srgbClr val="001F5F"/>
                </a:solidFill>
                <a:latin typeface="Arial"/>
                <a:cs typeface="Arial"/>
              </a:rPr>
              <a:t>Θεωρίαελαστικότητας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9" name="object 9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62176" y="1746250"/>
          <a:ext cx="4213857" cy="1714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7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Οριακή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αντοχή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ανθρώπινου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οστού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στρέψη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Τύπος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οστού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Μηριαίο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387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οστό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Μηριαίο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7175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οστό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Κνήμη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737">
                <a:tc>
                  <a:txBody>
                    <a:bodyPr/>
                    <a:lstStyle/>
                    <a:p>
                      <a:pPr marL="330835" marR="338455" indent="-9525" algn="just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ιακή  α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οχή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(MPa)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7112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19800" y="1746250"/>
          <a:ext cx="3962400" cy="1708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772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Οριακή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αντοχή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ανθρώπινου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οστού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σε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κάμψη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202"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Τύπος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οστού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Μηριαίο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οστό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9715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Οριακή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αντοχή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9715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(MPa)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9715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142-170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66875" y="4065523"/>
          <a:ext cx="4215763" cy="1933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774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Οριακή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αντοχή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ανθρώπινου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οστού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εφελκυσμό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82">
                <a:tc>
                  <a:txBody>
                    <a:bodyPr/>
                    <a:lstStyle/>
                    <a:p>
                      <a:pPr marL="260985" marR="248920" indent="-19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Τύπος  ο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ού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53365" marR="140970" indent="-1193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Μηρ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ο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οστό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148590" indent="-1193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Μηρ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ο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οστό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131445" indent="-1193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Μηρ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ο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οστό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Κνήμη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738">
                <a:tc>
                  <a:txBody>
                    <a:bodyPr/>
                    <a:lstStyle/>
                    <a:p>
                      <a:pPr marL="229235" marR="208279" indent="-10795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ιακή  α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οχή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(MPa)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43">
                <a:tc>
                  <a:txBody>
                    <a:bodyPr/>
                    <a:lstStyle/>
                    <a:p>
                      <a:pPr marL="155575" marR="100965" indent="-45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εύθ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υνσ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η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φόρτισης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Διαμήκης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Εγκάρσια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Διαμήκης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Διαμήκης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24626" y="4065651"/>
          <a:ext cx="3957320" cy="1928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24">
                <a:tc gridSpan="4"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Οριακή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αντοχή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ανθρώπινου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οστού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συμπίεση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Τύπος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οστού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222250" indent="-1206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Μηρ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ο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οστό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3535" marR="194310" indent="-1206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Μηρ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ο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οστό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Κνήμη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22580" marR="325120" indent="-1079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ιακή  α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οχή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(MPa)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36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44">
                <a:tc>
                  <a:txBody>
                    <a:bodyPr/>
                    <a:lstStyle/>
                    <a:p>
                      <a:pPr marL="249554" marR="216535" indent="-457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εύθ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υνσ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η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φόρτισης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Διαμήκης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Εγκάρσια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19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Διαμήκης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802507" y="1103833"/>
            <a:ext cx="4446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Τυπικές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πειραματικές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τιμές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οριακής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αντοχής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7370" y="6100673"/>
            <a:ext cx="1028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5" dirty="0">
                <a:latin typeface="Microsoft Sans Serif"/>
                <a:cs typeface="Microsoft Sans Serif"/>
              </a:rPr>
              <a:t>Τ</a:t>
            </a:r>
            <a:r>
              <a:rPr sz="1400" dirty="0">
                <a:latin typeface="Microsoft Sans Serif"/>
                <a:cs typeface="Microsoft Sans Serif"/>
              </a:rPr>
              <a:t>ο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οστ</a:t>
            </a:r>
            <a:r>
              <a:rPr sz="1400" dirty="0">
                <a:latin typeface="Microsoft Sans Serif"/>
                <a:cs typeface="Microsoft Sans Serif"/>
              </a:rPr>
              <a:t>ό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έ</a:t>
            </a:r>
            <a:r>
              <a:rPr sz="1400" spc="-45" dirty="0">
                <a:latin typeface="Microsoft Sans Serif"/>
                <a:cs typeface="Microsoft Sans Serif"/>
              </a:rPr>
              <a:t>χ</a:t>
            </a:r>
            <a:r>
              <a:rPr sz="1400" spc="-35" dirty="0">
                <a:latin typeface="Microsoft Sans Serif"/>
                <a:cs typeface="Microsoft Sans Serif"/>
              </a:rPr>
              <a:t>ει: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7370" y="6314033"/>
            <a:ext cx="4569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40" dirty="0">
                <a:latin typeface="Microsoft Sans Serif"/>
                <a:cs typeface="Microsoft Sans Serif"/>
              </a:rPr>
              <a:t>μεγαλύτερη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αντοχή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σε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συμπίεση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65" dirty="0">
                <a:latin typeface="Microsoft Sans Serif"/>
                <a:cs typeface="Microsoft Sans Serif"/>
              </a:rPr>
              <a:t>απ’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ότι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σε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εφελκυσμό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40" dirty="0">
                <a:latin typeface="Microsoft Sans Serif"/>
                <a:cs typeface="Microsoft Sans Serif"/>
              </a:rPr>
              <a:t>μεγαλύτερη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αντοχή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σε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εφελκυσμό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65" dirty="0">
                <a:latin typeface="Microsoft Sans Serif"/>
                <a:cs typeface="Microsoft Sans Serif"/>
              </a:rPr>
              <a:t>απ’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ότι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σε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στρέψη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687" y="1181100"/>
            <a:ext cx="216408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i="1" spc="-85" dirty="0">
                <a:solidFill>
                  <a:srgbClr val="001F5F"/>
                </a:solidFill>
                <a:latin typeface="Arial"/>
                <a:cs typeface="Arial"/>
              </a:rPr>
              <a:t>Θεωρίαελαστικότητας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6440423"/>
            <a:ext cx="845795" cy="39471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629904" y="6488988"/>
            <a:ext cx="3202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Βιοϋλικά</a:t>
            </a:r>
            <a:r>
              <a:rPr sz="1800" dirty="0">
                <a:latin typeface="Calibri"/>
                <a:cs typeface="Calibri"/>
              </a:rPr>
              <a:t> &amp;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Βιοϊατρική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Τεχνολογία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1179" y="1676400"/>
            <a:ext cx="670560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spc="-130" dirty="0">
                <a:solidFill>
                  <a:srgbClr val="001F5F"/>
                </a:solidFill>
                <a:latin typeface="Microsoft Sans Serif"/>
                <a:cs typeface="Microsoft Sans Serif"/>
              </a:rPr>
              <a:t>Ποιες</a:t>
            </a:r>
            <a:r>
              <a:rPr sz="18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είναι</a:t>
            </a:r>
            <a:r>
              <a:rPr sz="1800" spc="-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οι</a:t>
            </a:r>
            <a:r>
              <a:rPr sz="1800" spc="-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μηχανικές</a:t>
            </a:r>
            <a:r>
              <a:rPr sz="18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001F5F"/>
                </a:solidFill>
                <a:latin typeface="Microsoft Sans Serif"/>
                <a:cs typeface="Microsoft Sans Serif"/>
              </a:rPr>
              <a:t>ιδιότητες</a:t>
            </a:r>
            <a:r>
              <a:rPr sz="1800" spc="-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ενδιαφέροντος</a:t>
            </a:r>
            <a:r>
              <a:rPr sz="180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σε</a:t>
            </a:r>
            <a:r>
              <a:rPr sz="1800" spc="-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30" dirty="0">
                <a:solidFill>
                  <a:srgbClr val="001F5F"/>
                </a:solidFill>
                <a:latin typeface="Microsoft Sans Serif"/>
                <a:cs typeface="Microsoft Sans Serif"/>
              </a:rPr>
              <a:t>εφαρμογές</a:t>
            </a:r>
            <a:r>
              <a:rPr sz="180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βιοϋλικών;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994" y="2610358"/>
            <a:ext cx="28054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Αντοχή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Σκληρότητα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πυκνότητα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Κόπωση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Αντίσταση </a:t>
            </a:r>
            <a:r>
              <a:rPr sz="1800" spc="5" dirty="0">
                <a:latin typeface="Calibri"/>
                <a:cs typeface="Calibri"/>
              </a:rPr>
              <a:t>στη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φθορά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28778" y="6390513"/>
            <a:ext cx="11875770" cy="445134"/>
            <a:chOff x="128778" y="6390513"/>
            <a:chExt cx="11875770" cy="445134"/>
          </a:xfrm>
        </p:grpSpPr>
        <p:sp>
          <p:nvSpPr>
            <p:cNvPr id="7" name="object 7"/>
            <p:cNvSpPr/>
            <p:nvPr/>
          </p:nvSpPr>
          <p:spPr>
            <a:xfrm>
              <a:off x="128778" y="6400038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9032" y="1300352"/>
            <a:ext cx="946531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-</a:t>
            </a:r>
            <a:r>
              <a:rPr sz="1700" spc="19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Στην</a:t>
            </a:r>
            <a:r>
              <a:rPr sz="1700" spc="20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επιστήμη</a:t>
            </a:r>
            <a:r>
              <a:rPr sz="1700" spc="19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των</a:t>
            </a:r>
            <a:r>
              <a:rPr sz="1700" spc="2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υλικών,</a:t>
            </a:r>
            <a:r>
              <a:rPr sz="1700" spc="2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η</a:t>
            </a:r>
            <a:r>
              <a:rPr sz="1700" spc="204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κόπωση</a:t>
            </a:r>
            <a:r>
              <a:rPr sz="1700" spc="2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είναι</a:t>
            </a:r>
            <a:r>
              <a:rPr sz="1700" spc="19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η</a:t>
            </a:r>
            <a:r>
              <a:rPr sz="1700" spc="1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αποδυνάμωση</a:t>
            </a:r>
            <a:r>
              <a:rPr sz="1700" spc="1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ενός</a:t>
            </a:r>
            <a:r>
              <a:rPr sz="1700" spc="19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υλικού</a:t>
            </a:r>
            <a:r>
              <a:rPr sz="1700" spc="2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που</a:t>
            </a:r>
            <a:r>
              <a:rPr sz="1700" spc="204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προκαλείται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από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επαναλαμβανόμενα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εφαρμοζόμενα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φορτία.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9032" y="2077593"/>
            <a:ext cx="946404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 indent="-15748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70180" algn="l"/>
              </a:tabLst>
            </a:pPr>
            <a:r>
              <a:rPr sz="1700" spc="-10" dirty="0">
                <a:latin typeface="Calibri"/>
                <a:cs typeface="Calibri"/>
              </a:rPr>
              <a:t>Είναι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η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προοδευτική</a:t>
            </a:r>
            <a:r>
              <a:rPr sz="1700" spc="34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και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εντοπισμένη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δομική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βλάβη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που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συμβαίνει</a:t>
            </a:r>
            <a:r>
              <a:rPr sz="1700" spc="3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όταν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ένα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υλικό</a:t>
            </a:r>
            <a:r>
              <a:rPr sz="1700" spc="3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υποβάλλεται</a:t>
            </a:r>
            <a:r>
              <a:rPr sz="1700" spc="3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σε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κυκλική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φόρτιση.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700" spc="-5" dirty="0">
                <a:latin typeface="Calibri"/>
                <a:cs typeface="Calibri"/>
              </a:rPr>
              <a:t>Οι ονομαστικές </a:t>
            </a:r>
            <a:r>
              <a:rPr sz="1700" dirty="0">
                <a:latin typeface="Calibri"/>
                <a:cs typeface="Calibri"/>
              </a:rPr>
              <a:t>μέγιστες </a:t>
            </a:r>
            <a:r>
              <a:rPr sz="1700" spc="-5" dirty="0">
                <a:latin typeface="Calibri"/>
                <a:cs typeface="Calibri"/>
              </a:rPr>
              <a:t>τιμές </a:t>
            </a:r>
            <a:r>
              <a:rPr sz="1700" spc="-10" dirty="0">
                <a:latin typeface="Calibri"/>
                <a:cs typeface="Calibri"/>
              </a:rPr>
              <a:t>της </a:t>
            </a:r>
            <a:r>
              <a:rPr sz="1700" spc="-5" dirty="0">
                <a:latin typeface="Calibri"/>
                <a:cs typeface="Calibri"/>
              </a:rPr>
              <a:t>τάσης </a:t>
            </a:r>
            <a:r>
              <a:rPr sz="1700" dirty="0">
                <a:latin typeface="Calibri"/>
                <a:cs typeface="Calibri"/>
              </a:rPr>
              <a:t>που </a:t>
            </a:r>
            <a:r>
              <a:rPr sz="1700" spc="-15" dirty="0">
                <a:latin typeface="Calibri"/>
                <a:cs typeface="Calibri"/>
              </a:rPr>
              <a:t>προκαλούν </a:t>
            </a:r>
            <a:r>
              <a:rPr sz="1700" spc="-5" dirty="0">
                <a:latin typeface="Calibri"/>
                <a:cs typeface="Calibri"/>
              </a:rPr>
              <a:t>τέτοια </a:t>
            </a:r>
            <a:r>
              <a:rPr sz="1700" spc="-10" dirty="0">
                <a:latin typeface="Calibri"/>
                <a:cs typeface="Calibri"/>
              </a:rPr>
              <a:t>βλάβη </a:t>
            </a:r>
            <a:r>
              <a:rPr sz="1700" dirty="0">
                <a:latin typeface="Calibri"/>
                <a:cs typeface="Calibri"/>
              </a:rPr>
              <a:t>μπορεί </a:t>
            </a:r>
            <a:r>
              <a:rPr sz="1700" spc="-5" dirty="0">
                <a:latin typeface="Calibri"/>
                <a:cs typeface="Calibri"/>
              </a:rPr>
              <a:t>να </a:t>
            </a:r>
            <a:r>
              <a:rPr sz="1700" spc="-10" dirty="0">
                <a:latin typeface="Calibri"/>
                <a:cs typeface="Calibri"/>
              </a:rPr>
              <a:t>είναι </a:t>
            </a:r>
            <a:r>
              <a:rPr sz="1700" spc="-15" dirty="0">
                <a:latin typeface="Calibri"/>
                <a:cs typeface="Calibri"/>
              </a:rPr>
              <a:t>πολύ </a:t>
            </a:r>
            <a:r>
              <a:rPr sz="1700" spc="-5" dirty="0">
                <a:latin typeface="Calibri"/>
                <a:cs typeface="Calibri"/>
              </a:rPr>
              <a:t>μικρότερες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από </a:t>
            </a:r>
            <a:r>
              <a:rPr sz="1700" spc="-15" dirty="0">
                <a:latin typeface="Calibri"/>
                <a:cs typeface="Calibri"/>
              </a:rPr>
              <a:t>την </a:t>
            </a:r>
            <a:r>
              <a:rPr sz="1700" spc="-5" dirty="0">
                <a:latin typeface="Calibri"/>
                <a:cs typeface="Calibri"/>
              </a:rPr>
              <a:t>αντοχή του </a:t>
            </a:r>
            <a:r>
              <a:rPr sz="1700" spc="-20" dirty="0">
                <a:latin typeface="Calibri"/>
                <a:cs typeface="Calibri"/>
              </a:rPr>
              <a:t>υλικού </a:t>
            </a:r>
            <a:r>
              <a:rPr sz="1700" spc="-5" dirty="0">
                <a:latin typeface="Calibri"/>
                <a:cs typeface="Calibri"/>
              </a:rPr>
              <a:t>(συνήθως αναφέρεται </a:t>
            </a:r>
            <a:r>
              <a:rPr sz="1700" dirty="0">
                <a:latin typeface="Calibri"/>
                <a:cs typeface="Calibri"/>
              </a:rPr>
              <a:t>ως </a:t>
            </a:r>
            <a:r>
              <a:rPr sz="1700" spc="-10" dirty="0">
                <a:latin typeface="Calibri"/>
                <a:cs typeface="Calibri"/>
              </a:rPr>
              <a:t>το απόλυτο </a:t>
            </a:r>
            <a:r>
              <a:rPr sz="1700" spc="-5" dirty="0">
                <a:latin typeface="Calibri"/>
                <a:cs typeface="Calibri"/>
              </a:rPr>
              <a:t>όριο τάσης </a:t>
            </a:r>
            <a:r>
              <a:rPr sz="1700" spc="-10" dirty="0">
                <a:latin typeface="Calibri"/>
                <a:cs typeface="Calibri"/>
              </a:rPr>
              <a:t>εφελκυσμού </a:t>
            </a:r>
            <a:r>
              <a:rPr sz="1700" dirty="0">
                <a:latin typeface="Calibri"/>
                <a:cs typeface="Calibri"/>
              </a:rPr>
              <a:t>ή </a:t>
            </a:r>
            <a:r>
              <a:rPr sz="1700" spc="-10" dirty="0">
                <a:latin typeface="Calibri"/>
                <a:cs typeface="Calibri"/>
              </a:rPr>
              <a:t>το </a:t>
            </a:r>
            <a:r>
              <a:rPr sz="1700" spc="-5" dirty="0">
                <a:latin typeface="Calibri"/>
                <a:cs typeface="Calibri"/>
              </a:rPr>
              <a:t>σημείο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διαρροής)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" y="1466088"/>
            <a:ext cx="161417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i="1" spc="-125" dirty="0">
                <a:solidFill>
                  <a:srgbClr val="001F5F"/>
                </a:solidFill>
                <a:latin typeface="Arial"/>
                <a:cs typeface="Arial"/>
              </a:rPr>
              <a:t>Κ</a:t>
            </a:r>
            <a:r>
              <a:rPr sz="1800" i="1" spc="-140" dirty="0">
                <a:solidFill>
                  <a:srgbClr val="001F5F"/>
                </a:solidFill>
                <a:latin typeface="Arial"/>
                <a:cs typeface="Arial"/>
              </a:rPr>
              <a:t>ό</a:t>
            </a:r>
            <a:r>
              <a:rPr sz="1800" i="1" spc="-130" dirty="0">
                <a:solidFill>
                  <a:srgbClr val="001F5F"/>
                </a:solidFill>
                <a:latin typeface="Arial"/>
                <a:cs typeface="Arial"/>
              </a:rPr>
              <a:t>π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ω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1800" i="1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λ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1800" i="1" spc="-125" dirty="0">
                <a:solidFill>
                  <a:srgbClr val="001F5F"/>
                </a:solidFill>
                <a:latin typeface="Arial"/>
                <a:cs typeface="Arial"/>
              </a:rPr>
              <a:t>κ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ο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ύ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7018" y="3580269"/>
            <a:ext cx="5344264" cy="262926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9" name="object 9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755" y="1249680"/>
            <a:ext cx="754380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Π</a:t>
            </a:r>
            <a:r>
              <a:rPr sz="18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ο</a:t>
            </a:r>
            <a:r>
              <a:rPr sz="18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ι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α</a:t>
            </a:r>
            <a:r>
              <a:rPr sz="1800" spc="-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001F5F"/>
                </a:solidFill>
                <a:latin typeface="Microsoft Sans Serif"/>
                <a:cs typeface="Microsoft Sans Serif"/>
              </a:rPr>
              <a:t>υ</a:t>
            </a:r>
            <a:r>
              <a:rPr sz="18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λ</a:t>
            </a:r>
            <a:r>
              <a:rPr sz="18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ι</a:t>
            </a:r>
            <a:r>
              <a:rPr sz="18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κ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ά</a:t>
            </a:r>
            <a:r>
              <a:rPr sz="1800" spc="-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ε</a:t>
            </a:r>
            <a:r>
              <a:rPr sz="18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ί</a:t>
            </a:r>
            <a:r>
              <a:rPr sz="18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ν</a:t>
            </a:r>
            <a:r>
              <a:rPr sz="18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α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ι</a:t>
            </a:r>
            <a:r>
              <a:rPr sz="18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 ε</a:t>
            </a:r>
            <a:r>
              <a:rPr sz="1800" spc="135" dirty="0">
                <a:solidFill>
                  <a:srgbClr val="001F5F"/>
                </a:solidFill>
                <a:latin typeface="Microsoft Sans Serif"/>
                <a:cs typeface="Microsoft Sans Serif"/>
              </a:rPr>
              <a:t>π</a:t>
            </a:r>
            <a:r>
              <a:rPr sz="18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ι</a:t>
            </a:r>
            <a:r>
              <a:rPr sz="18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ρρ</a:t>
            </a:r>
            <a:r>
              <a:rPr sz="18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ε</a:t>
            </a:r>
            <a:r>
              <a:rPr sz="1800" spc="135" dirty="0">
                <a:solidFill>
                  <a:srgbClr val="001F5F"/>
                </a:solidFill>
                <a:latin typeface="Microsoft Sans Serif"/>
                <a:cs typeface="Microsoft Sans Serif"/>
              </a:rPr>
              <a:t>π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ή</a:t>
            </a:r>
            <a:r>
              <a:rPr sz="18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σ</a:t>
            </a:r>
            <a:r>
              <a:rPr sz="18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ε</a:t>
            </a:r>
            <a:r>
              <a:rPr sz="1800" spc="-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κό</a:t>
            </a:r>
            <a:r>
              <a:rPr sz="18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π</a:t>
            </a:r>
            <a:r>
              <a:rPr sz="1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ω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σ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η</a:t>
            </a:r>
            <a:r>
              <a:rPr sz="18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κ</a:t>
            </a:r>
            <a:r>
              <a:rPr sz="18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α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ι</a:t>
            </a:r>
            <a:r>
              <a:rPr sz="18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γ</a:t>
            </a:r>
            <a:r>
              <a:rPr sz="18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ι</a:t>
            </a:r>
            <a:r>
              <a:rPr sz="18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α</a:t>
            </a:r>
            <a:r>
              <a:rPr sz="1800" spc="-290" dirty="0">
                <a:solidFill>
                  <a:srgbClr val="001F5F"/>
                </a:solidFill>
                <a:latin typeface="Microsoft Sans Serif"/>
                <a:cs typeface="Microsoft Sans Serif"/>
              </a:rPr>
              <a:t>τ</a:t>
            </a:r>
            <a:r>
              <a:rPr sz="18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ί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6360" y="1771269"/>
            <a:ext cx="8027670" cy="194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Υλικά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επιρρεπή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15" dirty="0">
                <a:latin typeface="Calibri"/>
                <a:cs typeface="Calibri"/>
              </a:rPr>
              <a:t> κόπωση: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-Όλκιμα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πλαστικά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υλικά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μέταλλα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0" dirty="0">
                <a:latin typeface="Calibri"/>
                <a:cs typeface="Calibri"/>
              </a:rPr>
              <a:t> πολυμερή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-Υλικά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κατασκευαστικά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ελαττώματα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ανισοτροπία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(πολλαπλών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φάσεων,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σύνθετα)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Ρωγμή </a:t>
            </a:r>
            <a:r>
              <a:rPr sz="1800" spc="-15" dirty="0">
                <a:latin typeface="Calibri"/>
                <a:cs typeface="Calibri"/>
              </a:rPr>
              <a:t>ξεκινά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μια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ελαττωματική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περιοχή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διεπαφή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ambria Math"/>
                <a:cs typeface="Cambria Math"/>
              </a:rPr>
              <a:t>⇒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διαδίδεται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επόμενες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φορτίσεις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mbria Math"/>
                <a:cs typeface="Cambria Math"/>
              </a:rPr>
              <a:t>⇒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libri"/>
                <a:cs typeface="Calibri"/>
              </a:rPr>
              <a:t>καταστροφική </a:t>
            </a:r>
            <a:r>
              <a:rPr sz="1800" spc="-5" dirty="0">
                <a:latin typeface="Calibri"/>
                <a:cs typeface="Calibri"/>
              </a:rPr>
              <a:t>αποτυχία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755" y="3622547"/>
            <a:ext cx="3657600" cy="24414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3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0" dirty="0"/>
              <a:t>–Μηχανικές</a:t>
            </a:r>
            <a:r>
              <a:rPr sz="3200" dirty="0"/>
              <a:t> </a:t>
            </a:r>
            <a:r>
              <a:rPr sz="3200" spc="-10" dirty="0"/>
              <a:t>Ιδιότητες</a:t>
            </a:r>
            <a:r>
              <a:rPr sz="3200" spc="5" dirty="0"/>
              <a:t> </a:t>
            </a:r>
            <a:r>
              <a:rPr sz="3200" spc="-25" dirty="0"/>
              <a:t>Βιοϋλικού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8" name="object 8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5435" y="403606"/>
            <a:ext cx="785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4</a:t>
            </a:r>
            <a:r>
              <a:rPr sz="3150" spc="7" baseline="25132" dirty="0"/>
              <a:t>η</a:t>
            </a:r>
            <a:r>
              <a:rPr sz="3150" spc="22" baseline="25132" dirty="0"/>
              <a:t> </a:t>
            </a:r>
            <a:r>
              <a:rPr sz="3200" spc="-5" dirty="0"/>
              <a:t>–Τεχνικές</a:t>
            </a:r>
            <a:r>
              <a:rPr sz="3200" spc="-15" dirty="0"/>
              <a:t> Αντικατάστασης</a:t>
            </a:r>
            <a:r>
              <a:rPr sz="3200" spc="-25" dirty="0"/>
              <a:t> </a:t>
            </a:r>
            <a:r>
              <a:rPr sz="3200" spc="-5" dirty="0"/>
              <a:t>Οργάνων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12011" y="1849526"/>
            <a:ext cx="884999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200" spc="-100" dirty="0">
                <a:latin typeface="Calibri"/>
                <a:cs typeface="Calibri"/>
              </a:rPr>
              <a:t>Σχολιάστε</a:t>
            </a:r>
            <a:r>
              <a:rPr sz="2200" spc="-225" dirty="0">
                <a:latin typeface="Calibri"/>
                <a:cs typeface="Calibri"/>
              </a:rPr>
              <a:t> </a:t>
            </a:r>
            <a:r>
              <a:rPr sz="2200" spc="-85" dirty="0">
                <a:latin typeface="Calibri"/>
                <a:cs typeface="Calibri"/>
              </a:rPr>
              <a:t>την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95" dirty="0">
                <a:latin typeface="Calibri"/>
                <a:cs typeface="Calibri"/>
              </a:rPr>
              <a:t>εφαρμογή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καθώς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95" dirty="0">
                <a:latin typeface="Calibri"/>
                <a:cs typeface="Calibri"/>
              </a:rPr>
              <a:t>και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τα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πλεονεκτήματα/μειονεκτήματα</a:t>
            </a:r>
            <a:r>
              <a:rPr sz="2200" spc="-229" dirty="0">
                <a:latin typeface="Calibri"/>
                <a:cs typeface="Calibri"/>
              </a:rPr>
              <a:t> </a:t>
            </a:r>
            <a:r>
              <a:rPr sz="2200" spc="-80" dirty="0">
                <a:latin typeface="Calibri"/>
                <a:cs typeface="Calibri"/>
              </a:rPr>
              <a:t>των</a:t>
            </a:r>
            <a:r>
              <a:rPr sz="2200" spc="-175" dirty="0">
                <a:latin typeface="Calibri"/>
                <a:cs typeface="Calibri"/>
              </a:rPr>
              <a:t> </a:t>
            </a:r>
            <a:r>
              <a:rPr sz="2200" spc="-105" dirty="0">
                <a:latin typeface="Calibri"/>
                <a:cs typeface="Calibri"/>
              </a:rPr>
              <a:t>παρακάτω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95" dirty="0">
                <a:latin typeface="Calibri"/>
                <a:cs typeface="Calibri"/>
              </a:rPr>
              <a:t>θεραπειών</a:t>
            </a:r>
            <a:r>
              <a:rPr sz="2200" spc="-18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για</a:t>
            </a:r>
            <a:r>
              <a:rPr sz="2200" spc="-215" dirty="0">
                <a:latin typeface="Calibri"/>
                <a:cs typeface="Calibri"/>
              </a:rPr>
              <a:t> </a:t>
            </a:r>
            <a:r>
              <a:rPr sz="2200" spc="-85" dirty="0">
                <a:latin typeface="Calibri"/>
                <a:cs typeface="Calibri"/>
              </a:rPr>
              <a:t>την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-105" dirty="0">
                <a:latin typeface="Calibri"/>
                <a:cs typeface="Calibri"/>
              </a:rPr>
              <a:t>αντικατάσταση</a:t>
            </a:r>
            <a:r>
              <a:rPr sz="2200" spc="-204" dirty="0">
                <a:latin typeface="Calibri"/>
                <a:cs typeface="Calibri"/>
              </a:rPr>
              <a:t> </a:t>
            </a:r>
            <a:r>
              <a:rPr sz="2200" spc="-95" dirty="0">
                <a:latin typeface="Calibri"/>
                <a:cs typeface="Calibri"/>
              </a:rPr>
              <a:t>οργάνων: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10" dirty="0">
                <a:latin typeface="Calibri"/>
                <a:cs typeface="Calibri"/>
              </a:rPr>
              <a:t>Με</a:t>
            </a:r>
            <a:r>
              <a:rPr sz="2200" spc="-114" dirty="0">
                <a:latin typeface="Calibri"/>
                <a:cs typeface="Calibri"/>
              </a:rPr>
              <a:t>τ</a:t>
            </a:r>
            <a:r>
              <a:rPr sz="2200" spc="-100" dirty="0">
                <a:latin typeface="Calibri"/>
                <a:cs typeface="Calibri"/>
              </a:rPr>
              <a:t>α</a:t>
            </a:r>
            <a:r>
              <a:rPr sz="2200" spc="-105" dirty="0">
                <a:latin typeface="Calibri"/>
                <a:cs typeface="Calibri"/>
              </a:rPr>
              <a:t>φύ</a:t>
            </a:r>
            <a:r>
              <a:rPr sz="2200" spc="-100" dirty="0">
                <a:latin typeface="Calibri"/>
                <a:cs typeface="Calibri"/>
              </a:rPr>
              <a:t>τ</a:t>
            </a:r>
            <a:r>
              <a:rPr sz="2200" spc="-110" dirty="0">
                <a:latin typeface="Calibri"/>
                <a:cs typeface="Calibri"/>
              </a:rPr>
              <a:t>ε</a:t>
            </a:r>
            <a:r>
              <a:rPr sz="2200" spc="-105" dirty="0">
                <a:latin typeface="Calibri"/>
                <a:cs typeface="Calibri"/>
              </a:rPr>
              <a:t>υ</a:t>
            </a:r>
            <a:r>
              <a:rPr sz="2200" spc="-11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η</a:t>
            </a:r>
            <a:r>
              <a:rPr sz="2200" spc="-204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(</a:t>
            </a:r>
            <a:r>
              <a:rPr sz="2200" spc="-235" dirty="0">
                <a:latin typeface="Calibri"/>
                <a:cs typeface="Calibri"/>
              </a:rPr>
              <a:t>T</a:t>
            </a:r>
            <a:r>
              <a:rPr sz="2200" spc="-150" dirty="0">
                <a:latin typeface="Calibri"/>
                <a:cs typeface="Calibri"/>
              </a:rPr>
              <a:t>r</a:t>
            </a:r>
            <a:r>
              <a:rPr sz="2200" spc="-100" dirty="0">
                <a:latin typeface="Calibri"/>
                <a:cs typeface="Calibri"/>
              </a:rPr>
              <a:t>a</a:t>
            </a:r>
            <a:r>
              <a:rPr sz="2200" spc="-105" dirty="0">
                <a:latin typeface="Calibri"/>
                <a:cs typeface="Calibri"/>
              </a:rPr>
              <a:t>n</a:t>
            </a:r>
            <a:r>
              <a:rPr sz="2200" spc="-100" dirty="0">
                <a:latin typeface="Calibri"/>
                <a:cs typeface="Calibri"/>
              </a:rPr>
              <a:t>s</a:t>
            </a:r>
            <a:r>
              <a:rPr sz="2200" spc="-105" dirty="0">
                <a:latin typeface="Calibri"/>
                <a:cs typeface="Calibri"/>
              </a:rPr>
              <a:t>p</a:t>
            </a:r>
            <a:r>
              <a:rPr sz="2200" spc="-114" dirty="0">
                <a:latin typeface="Calibri"/>
                <a:cs typeface="Calibri"/>
              </a:rPr>
              <a:t>l</a:t>
            </a:r>
            <a:r>
              <a:rPr sz="2200" spc="-100" dirty="0">
                <a:latin typeface="Calibri"/>
                <a:cs typeface="Calibri"/>
              </a:rPr>
              <a:t>a</a:t>
            </a:r>
            <a:r>
              <a:rPr sz="2200" spc="-140" dirty="0">
                <a:latin typeface="Calibri"/>
                <a:cs typeface="Calibri"/>
              </a:rPr>
              <a:t>n</a:t>
            </a:r>
            <a:r>
              <a:rPr sz="2200" spc="-130" dirty="0">
                <a:latin typeface="Calibri"/>
                <a:cs typeface="Calibri"/>
              </a:rPr>
              <a:t>t</a:t>
            </a:r>
            <a:r>
              <a:rPr sz="2200" spc="-125" dirty="0">
                <a:latin typeface="Calibri"/>
                <a:cs typeface="Calibri"/>
              </a:rPr>
              <a:t>a</a:t>
            </a:r>
            <a:r>
              <a:rPr sz="2200" spc="-105" dirty="0">
                <a:latin typeface="Calibri"/>
                <a:cs typeface="Calibri"/>
              </a:rPr>
              <a:t>t</a:t>
            </a:r>
            <a:r>
              <a:rPr sz="2200" spc="-114" dirty="0">
                <a:latin typeface="Calibri"/>
                <a:cs typeface="Calibri"/>
              </a:rPr>
              <a:t>i</a:t>
            </a:r>
            <a:r>
              <a:rPr sz="2200" spc="-100" dirty="0">
                <a:latin typeface="Calibri"/>
                <a:cs typeface="Calibri"/>
              </a:rPr>
              <a:t>o</a:t>
            </a:r>
            <a:r>
              <a:rPr sz="2200" spc="-114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5" dirty="0">
                <a:latin typeface="Calibri"/>
                <a:cs typeface="Calibri"/>
              </a:rPr>
              <a:t>Αυ</a:t>
            </a:r>
            <a:r>
              <a:rPr sz="2200" spc="-114" dirty="0">
                <a:latin typeface="Calibri"/>
                <a:cs typeface="Calibri"/>
              </a:rPr>
              <a:t>τ</a:t>
            </a:r>
            <a:r>
              <a:rPr sz="2200" spc="-100" dirty="0">
                <a:latin typeface="Calibri"/>
                <a:cs typeface="Calibri"/>
              </a:rPr>
              <a:t>ο</a:t>
            </a:r>
            <a:r>
              <a:rPr sz="2200" spc="-114" dirty="0">
                <a:latin typeface="Calibri"/>
                <a:cs typeface="Calibri"/>
              </a:rPr>
              <a:t>μ</a:t>
            </a:r>
            <a:r>
              <a:rPr sz="2200" spc="-100" dirty="0">
                <a:latin typeface="Calibri"/>
                <a:cs typeface="Calibri"/>
              </a:rPr>
              <a:t>ό</a:t>
            </a:r>
            <a:r>
              <a:rPr sz="2200" spc="-95" dirty="0">
                <a:latin typeface="Calibri"/>
                <a:cs typeface="Calibri"/>
              </a:rPr>
              <a:t>σ</a:t>
            </a:r>
            <a:r>
              <a:rPr sz="2200" spc="-130" dirty="0">
                <a:latin typeface="Calibri"/>
                <a:cs typeface="Calibri"/>
              </a:rPr>
              <a:t>χ</a:t>
            </a:r>
            <a:r>
              <a:rPr sz="2200" spc="-110" dirty="0">
                <a:latin typeface="Calibri"/>
                <a:cs typeface="Calibri"/>
              </a:rPr>
              <a:t>ε</a:t>
            </a:r>
            <a:r>
              <a:rPr sz="2200" spc="-105" dirty="0">
                <a:latin typeface="Calibri"/>
                <a:cs typeface="Calibri"/>
              </a:rPr>
              <a:t>υ</a:t>
            </a:r>
            <a:r>
              <a:rPr sz="2200" spc="-114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29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(</a:t>
            </a:r>
            <a:r>
              <a:rPr sz="2200" spc="-105" dirty="0">
                <a:latin typeface="Calibri"/>
                <a:cs typeface="Calibri"/>
              </a:rPr>
              <a:t>Au</a:t>
            </a:r>
            <a:r>
              <a:rPr sz="2200" spc="-135" dirty="0">
                <a:latin typeface="Calibri"/>
                <a:cs typeface="Calibri"/>
              </a:rPr>
              <a:t>t</a:t>
            </a:r>
            <a:r>
              <a:rPr sz="2200" spc="-100" dirty="0">
                <a:latin typeface="Calibri"/>
                <a:cs typeface="Calibri"/>
              </a:rPr>
              <a:t>o</a:t>
            </a:r>
            <a:r>
              <a:rPr sz="2200" spc="-105" dirty="0">
                <a:latin typeface="Calibri"/>
                <a:cs typeface="Calibri"/>
              </a:rPr>
              <a:t>g</a:t>
            </a:r>
            <a:r>
              <a:rPr sz="2200" spc="-150" dirty="0">
                <a:latin typeface="Calibri"/>
                <a:cs typeface="Calibri"/>
              </a:rPr>
              <a:t>r</a:t>
            </a:r>
            <a:r>
              <a:rPr sz="2200" spc="-114" dirty="0">
                <a:latin typeface="Calibri"/>
                <a:cs typeface="Calibri"/>
              </a:rPr>
              <a:t>a</a:t>
            </a:r>
            <a:r>
              <a:rPr sz="2200" spc="-100" dirty="0">
                <a:latin typeface="Calibri"/>
                <a:cs typeface="Calibri"/>
              </a:rPr>
              <a:t>f</a:t>
            </a:r>
            <a:r>
              <a:rPr sz="2200" spc="-10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95" dirty="0">
                <a:latin typeface="Calibri"/>
                <a:cs typeface="Calibri"/>
              </a:rPr>
              <a:t>Αναγέννηση</a:t>
            </a:r>
            <a:r>
              <a:rPr sz="2200" spc="-175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ιστών-οργάνων</a:t>
            </a:r>
            <a:r>
              <a:rPr sz="2200" spc="-170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(Regenerated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100" dirty="0">
                <a:latin typeface="Calibri"/>
                <a:cs typeface="Calibri"/>
              </a:rPr>
              <a:t>Tissues/Organs)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10" dirty="0">
                <a:latin typeface="Calibri"/>
                <a:cs typeface="Calibri"/>
              </a:rPr>
              <a:t>Μ</a:t>
            </a:r>
            <a:r>
              <a:rPr sz="2200" spc="-100" dirty="0">
                <a:latin typeface="Calibri"/>
                <a:cs typeface="Calibri"/>
              </a:rPr>
              <a:t>ό</a:t>
            </a:r>
            <a:r>
              <a:rPr sz="2200" spc="-105" dirty="0">
                <a:latin typeface="Calibri"/>
                <a:cs typeface="Calibri"/>
              </a:rPr>
              <a:t>νι</a:t>
            </a:r>
            <a:r>
              <a:rPr sz="2200" spc="-110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10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ε</a:t>
            </a:r>
            <a:r>
              <a:rPr sz="2200" spc="-100" dirty="0">
                <a:latin typeface="Calibri"/>
                <a:cs typeface="Calibri"/>
              </a:rPr>
              <a:t>μ</a:t>
            </a:r>
            <a:r>
              <a:rPr sz="2200" spc="-105" dirty="0">
                <a:latin typeface="Calibri"/>
                <a:cs typeface="Calibri"/>
              </a:rPr>
              <a:t>φυ</a:t>
            </a:r>
            <a:r>
              <a:rPr sz="2200" spc="-100" dirty="0">
                <a:latin typeface="Calibri"/>
                <a:cs typeface="Calibri"/>
              </a:rPr>
              <a:t>τ</a:t>
            </a:r>
            <a:r>
              <a:rPr sz="2200" spc="-110" dirty="0">
                <a:latin typeface="Calibri"/>
                <a:cs typeface="Calibri"/>
              </a:rPr>
              <a:t>ε</a:t>
            </a:r>
            <a:r>
              <a:rPr sz="2200" spc="-105" dirty="0">
                <a:latin typeface="Calibri"/>
                <a:cs typeface="Calibri"/>
              </a:rPr>
              <a:t>ύ</a:t>
            </a:r>
            <a:r>
              <a:rPr sz="2200" spc="-110" dirty="0">
                <a:latin typeface="Calibri"/>
                <a:cs typeface="Calibri"/>
              </a:rPr>
              <a:t>μ</a:t>
            </a:r>
            <a:r>
              <a:rPr sz="2200" spc="-100" dirty="0">
                <a:latin typeface="Calibri"/>
                <a:cs typeface="Calibri"/>
              </a:rPr>
              <a:t>α</a:t>
            </a:r>
            <a:r>
              <a:rPr sz="2200" spc="-114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20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(</a:t>
            </a:r>
            <a:r>
              <a:rPr sz="2200" spc="-145" dirty="0">
                <a:latin typeface="Calibri"/>
                <a:cs typeface="Calibri"/>
              </a:rPr>
              <a:t>P</a:t>
            </a:r>
            <a:r>
              <a:rPr sz="2200" spc="-105" dirty="0">
                <a:latin typeface="Calibri"/>
                <a:cs typeface="Calibri"/>
              </a:rPr>
              <a:t>e</a:t>
            </a:r>
            <a:r>
              <a:rPr sz="2200" spc="-100" dirty="0">
                <a:latin typeface="Calibri"/>
                <a:cs typeface="Calibri"/>
              </a:rPr>
              <a:t>r</a:t>
            </a:r>
            <a:r>
              <a:rPr sz="2200" spc="-105" dirty="0">
                <a:latin typeface="Calibri"/>
                <a:cs typeface="Calibri"/>
              </a:rPr>
              <a:t>m</a:t>
            </a:r>
            <a:r>
              <a:rPr sz="2200" spc="-100" dirty="0">
                <a:latin typeface="Calibri"/>
                <a:cs typeface="Calibri"/>
              </a:rPr>
              <a:t>a</a:t>
            </a:r>
            <a:r>
              <a:rPr sz="2200" spc="-105" dirty="0">
                <a:latin typeface="Calibri"/>
                <a:cs typeface="Calibri"/>
              </a:rPr>
              <a:t>ne</a:t>
            </a:r>
            <a:r>
              <a:rPr sz="2200" spc="-13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spc="-215" dirty="0">
                <a:latin typeface="Calibri"/>
                <a:cs typeface="Calibri"/>
              </a:rPr>
              <a:t> </a:t>
            </a:r>
            <a:r>
              <a:rPr sz="2200" spc="-105" dirty="0">
                <a:latin typeface="Calibri"/>
                <a:cs typeface="Calibri"/>
              </a:rPr>
              <a:t>Impl</a:t>
            </a:r>
            <a:r>
              <a:rPr sz="2200" spc="-100" dirty="0">
                <a:latin typeface="Calibri"/>
                <a:cs typeface="Calibri"/>
              </a:rPr>
              <a:t>a</a:t>
            </a:r>
            <a:r>
              <a:rPr sz="2200" spc="-130" dirty="0">
                <a:latin typeface="Calibri"/>
                <a:cs typeface="Calibri"/>
              </a:rPr>
              <a:t>n</a:t>
            </a:r>
            <a:r>
              <a:rPr sz="2200" spc="-105" dirty="0">
                <a:latin typeface="Calibri"/>
                <a:cs typeface="Calibri"/>
              </a:rPr>
              <a:t>t</a:t>
            </a:r>
            <a:r>
              <a:rPr sz="2200" spc="-1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5" name="object 5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4511" y="403606"/>
            <a:ext cx="5871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2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367" baseline="25132" dirty="0"/>
              <a:t> </a:t>
            </a:r>
            <a:r>
              <a:rPr sz="3200" spc="-5" dirty="0"/>
              <a:t>-Αρθροπλαστική</a:t>
            </a:r>
            <a:r>
              <a:rPr sz="3200" spc="-40" dirty="0"/>
              <a:t> </a:t>
            </a:r>
            <a:r>
              <a:rPr sz="3200" dirty="0"/>
              <a:t>Ισχύου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183" y="3034283"/>
            <a:ext cx="4622292" cy="29413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8935" y="1629283"/>
            <a:ext cx="54781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78435" algn="l"/>
              </a:tabLst>
            </a:pPr>
            <a:r>
              <a:rPr sz="1800" spc="-5" dirty="0">
                <a:latin typeface="Calibri"/>
                <a:cs typeface="Calibri"/>
              </a:rPr>
              <a:t>Οι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επιδόσεις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ενός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εμφυτεύματος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μετά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-5" dirty="0">
                <a:latin typeface="Calibri"/>
                <a:cs typeface="Calibri"/>
              </a:rPr>
              <a:t> εισαγωγή </a:t>
            </a:r>
            <a:r>
              <a:rPr sz="1800" spc="-10" dirty="0">
                <a:latin typeface="Calibri"/>
                <a:cs typeface="Calibri"/>
              </a:rPr>
              <a:t>του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στον </a:t>
            </a:r>
            <a:r>
              <a:rPr sz="1800" spc="-10" dirty="0">
                <a:latin typeface="Calibri"/>
                <a:cs typeface="Calibri"/>
              </a:rPr>
              <a:t>οργανισμό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εξαρτάται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αξιοπιστία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τους</a:t>
            </a:r>
            <a:endParaRPr sz="1800">
              <a:latin typeface="Calibri"/>
              <a:cs typeface="Calibri"/>
            </a:endParaRPr>
          </a:p>
          <a:p>
            <a:pPr marL="231775" lvl="1" indent="-168275">
              <a:lnSpc>
                <a:spcPct val="100000"/>
              </a:lnSpc>
              <a:buChar char="•"/>
              <a:tabLst>
                <a:tab pos="232410" algn="l"/>
              </a:tabLst>
            </a:pPr>
            <a:r>
              <a:rPr sz="1800" spc="-10" dirty="0">
                <a:latin typeface="Calibri"/>
                <a:cs typeface="Calibri"/>
              </a:rPr>
              <a:t>Υπάρχουν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κύριοι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παράγοντες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5" dirty="0">
                <a:latin typeface="Calibri"/>
                <a:cs typeface="Calibri"/>
              </a:rPr>
              <a:t>συμβάλουν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αστοχία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ενός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τεχνητού </a:t>
            </a:r>
            <a:r>
              <a:rPr sz="1800" spc="-5" dirty="0">
                <a:latin typeface="Calibri"/>
                <a:cs typeface="Calibri"/>
              </a:rPr>
              <a:t>ισχίου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31534" y="1317116"/>
            <a:ext cx="593725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</a:t>
            </a:r>
            <a:r>
              <a:rPr sz="1800" spc="-10" dirty="0">
                <a:latin typeface="Calibri"/>
                <a:cs typeface="Calibri"/>
              </a:rPr>
              <a:t> χρόνια</a:t>
            </a:r>
            <a:endParaRPr sz="1800">
              <a:latin typeface="Calibri"/>
              <a:cs typeface="Calibri"/>
            </a:endParaRPr>
          </a:p>
          <a:p>
            <a:pPr marL="215900" indent="-165735">
              <a:lnSpc>
                <a:spcPct val="100000"/>
              </a:lnSpc>
              <a:buChar char="•"/>
              <a:tabLst>
                <a:tab pos="216535" algn="l"/>
              </a:tabLst>
            </a:pPr>
            <a:r>
              <a:rPr sz="1800" spc="-10" dirty="0">
                <a:latin typeface="Calibri"/>
                <a:cs typeface="Calibri"/>
              </a:rPr>
              <a:t>Ολική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πιθανότητα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αποτυχίας</a:t>
            </a:r>
            <a:endParaRPr sz="18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i</a:t>
            </a:r>
            <a:r>
              <a:rPr sz="1800" spc="19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lo</a:t>
            </a:r>
            <a:r>
              <a:rPr sz="1800" spc="217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fr</a:t>
            </a:r>
            <a:r>
              <a:rPr sz="1800" spc="157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w</a:t>
            </a:r>
            <a:r>
              <a:rPr sz="1800" spc="20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15" baseline="-20833" dirty="0">
                <a:latin typeface="Calibri"/>
                <a:cs typeface="Calibri"/>
              </a:rPr>
              <a:t>su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pn</a:t>
            </a:r>
            <a:r>
              <a:rPr sz="1800" spc="16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0.15.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-10" dirty="0">
                <a:latin typeface="Calibri"/>
                <a:cs typeface="Calibri"/>
              </a:rPr>
              <a:t> χρόνια</a:t>
            </a:r>
            <a:endParaRPr sz="1800">
              <a:latin typeface="Calibri"/>
              <a:cs typeface="Calibri"/>
            </a:endParaRPr>
          </a:p>
          <a:p>
            <a:pPr marL="215900" indent="-165735">
              <a:lnSpc>
                <a:spcPct val="100000"/>
              </a:lnSpc>
              <a:buChar char="•"/>
              <a:tabLst>
                <a:tab pos="216535" algn="l"/>
              </a:tabLst>
            </a:pPr>
            <a:r>
              <a:rPr sz="1800" spc="-10" dirty="0">
                <a:latin typeface="Calibri"/>
                <a:cs typeface="Calibri"/>
              </a:rPr>
              <a:t>Ολική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πιθανότητα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αποτυχίας</a:t>
            </a:r>
            <a:endParaRPr sz="18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i</a:t>
            </a:r>
            <a:r>
              <a:rPr sz="1800" spc="19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lo</a:t>
            </a:r>
            <a:r>
              <a:rPr sz="1800" spc="217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fr</a:t>
            </a:r>
            <a:r>
              <a:rPr sz="1800" spc="157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w</a:t>
            </a:r>
            <a:r>
              <a:rPr sz="1800" spc="20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15" baseline="-20833" dirty="0">
                <a:latin typeface="Calibri"/>
                <a:cs typeface="Calibri"/>
              </a:rPr>
              <a:t>su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pn</a:t>
            </a:r>
            <a:r>
              <a:rPr sz="1800" spc="16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1.169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(Αδύνατον-Άρα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έπρεπε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πριν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χρόνια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-10" dirty="0">
                <a:latin typeface="Calibri"/>
                <a:cs typeface="Calibri"/>
              </a:rPr>
              <a:t>αποτύχει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πλήρως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δηλαδή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γίνει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1).</a:t>
            </a:r>
            <a:endParaRPr sz="1800">
              <a:latin typeface="Calibri"/>
              <a:cs typeface="Calibri"/>
            </a:endParaRPr>
          </a:p>
          <a:p>
            <a:pPr marL="50800" marR="55054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Σημαντικότερος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παράγοντας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μακροβιότητα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άρθρωσης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χαλάρωση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όπως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παρατηρούμε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χρόνια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αλλά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-5" dirty="0">
                <a:latin typeface="Calibri"/>
                <a:cs typeface="Calibri"/>
              </a:rPr>
              <a:t> όπου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αυξάνεται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κατά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πολύ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πιθανότητα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χαλάρωσης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καθιστά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αδύνατη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endParaRPr sz="1800">
              <a:latin typeface="Calibri"/>
              <a:cs typeface="Calibri"/>
            </a:endParaRPr>
          </a:p>
          <a:p>
            <a:pPr marL="50800" marR="75882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συγκεκριμένη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αρθροπλαστική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αντέξει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χρόνια.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Εξάλλου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παρατηρώντας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παραπάνω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διάγραμμα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(προερχόμενο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πειραματική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μελέτη)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μπορούμε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αντιληφθούμε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ότι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χαλάρωση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σημαντικότερος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παράγοντας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μακροβιότητα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 άρθρωσης.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580" y="1490599"/>
            <a:ext cx="61810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Αντικατάσταση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ιστών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ή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οργάνων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από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δότη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που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είναι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άνθρωπος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ή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ζώο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580" y="2077592"/>
            <a:ext cx="912495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-Αλλομόσχευμα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(allograft)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είναι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ένα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μεταμοσχευμένο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όργανο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ένας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ιστός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άλλον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άνθρωπο.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περισσότεροι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ανθρώπινοι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ιστοί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μεταμοσχεύσεις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οργάνων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αλλομοσχεύματα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Παραδείγματα: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νεφρό,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ήπαρ,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καρδιά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515" y="1470660"/>
            <a:ext cx="1411605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Μεταφύτευση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4077" y="3268979"/>
            <a:ext cx="3623828" cy="29123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5435" y="403606"/>
            <a:ext cx="785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4</a:t>
            </a:r>
            <a:r>
              <a:rPr sz="3150" spc="7" baseline="25132" dirty="0"/>
              <a:t>η</a:t>
            </a:r>
            <a:r>
              <a:rPr sz="3150" spc="22" baseline="25132" dirty="0"/>
              <a:t> </a:t>
            </a:r>
            <a:r>
              <a:rPr sz="3200" spc="-5" dirty="0"/>
              <a:t>–Τεχνικές</a:t>
            </a:r>
            <a:r>
              <a:rPr sz="3200" spc="-15" dirty="0"/>
              <a:t> Αντικατάστασης</a:t>
            </a:r>
            <a:r>
              <a:rPr sz="3200" spc="-25" dirty="0"/>
              <a:t> </a:t>
            </a:r>
            <a:r>
              <a:rPr sz="3200" spc="-5" dirty="0"/>
              <a:t>Οργάνων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9" name="object 9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519" y="1279397"/>
            <a:ext cx="8373745" cy="23368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800" dirty="0">
                <a:latin typeface="Calibri"/>
                <a:cs typeface="Calibri"/>
              </a:rPr>
              <a:t>-Μια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μεταμόσχευση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ένα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άλλο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είδος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ζώου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καλείται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ξενομόσχευμα </a:t>
            </a:r>
            <a:r>
              <a:rPr sz="1800" spc="-15" dirty="0">
                <a:latin typeface="Calibri"/>
                <a:cs typeface="Calibri"/>
              </a:rPr>
              <a:t>(</a:t>
            </a:r>
            <a:r>
              <a:rPr sz="1800" b="1" spc="-15" dirty="0">
                <a:latin typeface="Calibri"/>
                <a:cs typeface="Calibri"/>
              </a:rPr>
              <a:t>xenograft)</a:t>
            </a:r>
            <a:r>
              <a:rPr sz="1800" spc="-1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455"/>
              </a:spcBef>
            </a:pPr>
            <a:r>
              <a:rPr sz="1800" i="1" spc="-5" dirty="0">
                <a:latin typeface="Calibri"/>
                <a:cs typeface="Calibri"/>
              </a:rPr>
              <a:t>Παραδείγματα: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αορτικές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βαλβίδες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χοίρου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b="1" spc="-5" dirty="0">
                <a:latin typeface="Calibri"/>
                <a:cs typeface="Calibri"/>
              </a:rPr>
              <a:t>Πλεονεκτήματα: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Πλήρης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αποκατάσταση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 </a:t>
            </a:r>
            <a:r>
              <a:rPr sz="1800" spc="-15" dirty="0">
                <a:latin typeface="Calibri"/>
                <a:cs typeface="Calibri"/>
              </a:rPr>
              <a:t>χαμένης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λειτουργικότητας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spc="-10" dirty="0">
                <a:latin typeface="Calibri"/>
                <a:cs typeface="Calibri"/>
              </a:rPr>
              <a:t> διάρκεια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ζωής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ασθενούς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Μειονεκτήματα: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-Δυνατότητα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απόρριψης-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«επίθεση»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ανοσοποιητικό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σύστημα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-Επιδράσεις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ανοσοκατασταλτικών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φαρμάκων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(π.χ.,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στεροειδή)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Calibri"/>
                <a:cs typeface="Calibri"/>
              </a:rPr>
              <a:t>-Περιορισμένη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ύπαρξη δωρητών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515" y="3685032"/>
            <a:ext cx="5292851" cy="25313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25167" y="3685032"/>
            <a:ext cx="3165475" cy="255460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3333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Microsoft Sans Serif"/>
                <a:cs typeface="Microsoft Sans Serif"/>
              </a:rPr>
              <a:t>-Ο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Starzl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πραγματοποίησε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την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πρώτη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μεταμόσχευση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ήπατος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65" dirty="0">
                <a:latin typeface="Microsoft Sans Serif"/>
                <a:cs typeface="Microsoft Sans Serif"/>
              </a:rPr>
              <a:t>από </a:t>
            </a:r>
            <a:r>
              <a:rPr sz="1600" spc="-15" dirty="0">
                <a:latin typeface="Microsoft Sans Serif"/>
                <a:cs typeface="Microsoft Sans Serif"/>
              </a:rPr>
              <a:t>χιμπατζή </a:t>
            </a:r>
            <a:r>
              <a:rPr sz="1600" spc="-25" dirty="0">
                <a:latin typeface="Microsoft Sans Serif"/>
                <a:cs typeface="Microsoft Sans Serif"/>
              </a:rPr>
              <a:t>σε </a:t>
            </a:r>
            <a:r>
              <a:rPr sz="1600" spc="40" dirty="0">
                <a:latin typeface="Microsoft Sans Serif"/>
                <a:cs typeface="Microsoft Sans Serif"/>
              </a:rPr>
              <a:t>άνθρωπο </a:t>
            </a:r>
            <a:r>
              <a:rPr sz="1600" spc="-100" dirty="0">
                <a:latin typeface="Microsoft Sans Serif"/>
                <a:cs typeface="Microsoft Sans Serif"/>
              </a:rPr>
              <a:t>το 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1966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92075" algn="just">
              <a:lnSpc>
                <a:spcPct val="100000"/>
              </a:lnSpc>
              <a:spcBef>
                <a:spcPts val="5"/>
              </a:spcBef>
            </a:pPr>
            <a:r>
              <a:rPr sz="1600" spc="-70" dirty="0">
                <a:latin typeface="Microsoft Sans Serif"/>
                <a:cs typeface="Microsoft Sans Serif"/>
              </a:rPr>
              <a:t>-το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1992,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ήταν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δυνατή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η</a:t>
            </a:r>
            <a:endParaRPr sz="1600">
              <a:latin typeface="Microsoft Sans Serif"/>
              <a:cs typeface="Microsoft Sans Serif"/>
            </a:endParaRPr>
          </a:p>
          <a:p>
            <a:pPr marL="92075" marR="342900" algn="just">
              <a:lnSpc>
                <a:spcPct val="100000"/>
              </a:lnSpc>
            </a:pPr>
            <a:r>
              <a:rPr sz="1600" spc="30" dirty="0">
                <a:latin typeface="Microsoft Sans Serif"/>
                <a:cs typeface="Microsoft Sans Serif"/>
              </a:rPr>
              <a:t>επιβίωση </a:t>
            </a:r>
            <a:r>
              <a:rPr sz="1600" spc="-75" dirty="0">
                <a:latin typeface="Microsoft Sans Serif"/>
                <a:cs typeface="Microsoft Sans Serif"/>
              </a:rPr>
              <a:t>του </a:t>
            </a:r>
            <a:r>
              <a:rPr sz="1600" spc="-25" dirty="0">
                <a:latin typeface="Microsoft Sans Serif"/>
                <a:cs typeface="Microsoft Sans Serif"/>
              </a:rPr>
              <a:t>ασθενούς </a:t>
            </a:r>
            <a:r>
              <a:rPr sz="1600" spc="-35" dirty="0">
                <a:latin typeface="Microsoft Sans Serif"/>
                <a:cs typeface="Microsoft Sans Serif"/>
              </a:rPr>
              <a:t>για </a:t>
            </a:r>
            <a:r>
              <a:rPr sz="1600" spc="-10" dirty="0">
                <a:latin typeface="Microsoft Sans Serif"/>
                <a:cs typeface="Microsoft Sans Serif"/>
              </a:rPr>
              <a:t>70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ημέρες </a:t>
            </a:r>
            <a:r>
              <a:rPr sz="1600" spc="-65" dirty="0">
                <a:latin typeface="Microsoft Sans Serif"/>
                <a:cs typeface="Microsoft Sans Serif"/>
              </a:rPr>
              <a:t>μετά </a:t>
            </a:r>
            <a:r>
              <a:rPr sz="1600" spc="-90" dirty="0">
                <a:latin typeface="Microsoft Sans Serif"/>
                <a:cs typeface="Microsoft Sans Serif"/>
              </a:rPr>
              <a:t>τη </a:t>
            </a:r>
            <a:r>
              <a:rPr sz="1600" spc="-25" dirty="0">
                <a:latin typeface="Microsoft Sans Serif"/>
                <a:cs typeface="Microsoft Sans Serif"/>
              </a:rPr>
              <a:t>μεταμόσχευση </a:t>
            </a:r>
            <a:r>
              <a:rPr sz="1600" spc="-20" dirty="0">
                <a:latin typeface="Microsoft Sans Serif"/>
                <a:cs typeface="Microsoft Sans Serif"/>
              </a:rPr>
              <a:t> ήπατος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μπαμπουίνου!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515" y="1470660"/>
            <a:ext cx="1411605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Μεταφύτευση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5435" y="403606"/>
            <a:ext cx="785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4</a:t>
            </a:r>
            <a:r>
              <a:rPr sz="3150" spc="7" baseline="25132" dirty="0"/>
              <a:t>η</a:t>
            </a:r>
            <a:r>
              <a:rPr sz="3150" spc="22" baseline="25132" dirty="0"/>
              <a:t> </a:t>
            </a:r>
            <a:r>
              <a:rPr sz="3200" spc="-5" dirty="0"/>
              <a:t>–Τεχνικές</a:t>
            </a:r>
            <a:r>
              <a:rPr sz="3200" spc="-15" dirty="0"/>
              <a:t> Αντικατάστασης</a:t>
            </a:r>
            <a:r>
              <a:rPr sz="3200" spc="-25" dirty="0"/>
              <a:t> </a:t>
            </a:r>
            <a:r>
              <a:rPr sz="3200" spc="-5" dirty="0"/>
              <a:t>Οργάνων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9" name="object 9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904" y="1498219"/>
            <a:ext cx="7582534" cy="796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5"/>
              </a:spcBef>
            </a:pPr>
            <a:r>
              <a:rPr sz="1700" b="1" spc="-10" dirty="0">
                <a:latin typeface="Arial"/>
                <a:cs typeface="Arial"/>
              </a:rPr>
              <a:t>Αυτομόσχευμα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(Autograft)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2010"/>
              </a:lnSpc>
            </a:pPr>
            <a:r>
              <a:rPr sz="1700" spc="-5" dirty="0">
                <a:latin typeface="Calibri"/>
                <a:cs typeface="Calibri"/>
              </a:rPr>
              <a:t>Όταν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ένας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ιστός μεταμοσχεύεται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από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μια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περιοχή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σε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άλλη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στον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ίδιο</a:t>
            </a:r>
            <a:r>
              <a:rPr sz="1700" dirty="0">
                <a:latin typeface="Calibri"/>
                <a:cs typeface="Calibri"/>
              </a:rPr>
              <a:t> ασθενή,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καλείται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αυτομόσχευμα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</a:t>
            </a:r>
            <a:r>
              <a:rPr sz="1700" b="1" spc="-10" dirty="0">
                <a:latin typeface="Calibri"/>
                <a:cs typeface="Calibri"/>
              </a:rPr>
              <a:t>autograft)</a:t>
            </a:r>
            <a:r>
              <a:rPr sz="1700" spc="-1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7904" y="2527173"/>
            <a:ext cx="6838315" cy="2721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Παραδείγματα: </a:t>
            </a:r>
            <a:r>
              <a:rPr sz="1700" spc="-5" dirty="0">
                <a:latin typeface="Calibri"/>
                <a:cs typeface="Calibri"/>
              </a:rPr>
              <a:t>μοσχεύματα δέρματος, </a:t>
            </a:r>
            <a:r>
              <a:rPr sz="1700" spc="-10" dirty="0">
                <a:latin typeface="Calibri"/>
                <a:cs typeface="Calibri"/>
              </a:rPr>
              <a:t>νευρικά </a:t>
            </a:r>
            <a:r>
              <a:rPr sz="1700" spc="-5" dirty="0">
                <a:latin typeface="Calibri"/>
                <a:cs typeface="Calibri"/>
              </a:rPr>
              <a:t>μοσχεύματα, </a:t>
            </a:r>
            <a:r>
              <a:rPr sz="1700" spc="-10" dirty="0">
                <a:latin typeface="Calibri"/>
                <a:cs typeface="Calibri"/>
              </a:rPr>
              <a:t>ανακατασκευές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του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μαστού.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</a:pPr>
            <a:r>
              <a:rPr sz="1700" b="1" i="1" dirty="0">
                <a:latin typeface="Arial"/>
                <a:cs typeface="Arial"/>
              </a:rPr>
              <a:t>Πλεονεκτήματα: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2035"/>
              </a:lnSpc>
            </a:pPr>
            <a:r>
              <a:rPr sz="1700" spc="-5" dirty="0">
                <a:latin typeface="Calibri"/>
                <a:cs typeface="Calibri"/>
              </a:rPr>
              <a:t>-Πλήρης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αποκατάσταση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της χαμένης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λειτουργικότητας </a:t>
            </a:r>
            <a:r>
              <a:rPr sz="1700" spc="-5" dirty="0">
                <a:latin typeface="Calibri"/>
                <a:cs typeface="Calibri"/>
              </a:rPr>
              <a:t>για τη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spc="-5" dirty="0">
                <a:latin typeface="Calibri"/>
                <a:cs typeface="Calibri"/>
              </a:rPr>
              <a:t>διάρκεια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ζωής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του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ασθενούς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-Ουσιαστικά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δεν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υπάρχει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κίνδυνος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απόρριψης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  <a:spcBef>
                <a:spcPts val="15"/>
              </a:spcBef>
            </a:pPr>
            <a:r>
              <a:rPr sz="1700" b="1" i="1" dirty="0">
                <a:latin typeface="Arial"/>
                <a:cs typeface="Arial"/>
              </a:rPr>
              <a:t>Πλεονεκτήματα: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2035"/>
              </a:lnSpc>
            </a:pPr>
            <a:r>
              <a:rPr sz="1700" dirty="0">
                <a:latin typeface="Calibri"/>
                <a:cs typeface="Calibri"/>
              </a:rPr>
              <a:t>-Περιορισμένη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διαθέσιμότητα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ιστού αυτό-δότη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-Τραύμα/ουλές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στο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σημείο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αφαίρεσης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3638" y="2837688"/>
            <a:ext cx="3247948" cy="333689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923" y="1402080"/>
            <a:ext cx="152908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Αυτομόσχευμα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5435" y="403606"/>
            <a:ext cx="785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4</a:t>
            </a:r>
            <a:r>
              <a:rPr sz="3150" spc="7" baseline="25132" dirty="0"/>
              <a:t>η</a:t>
            </a:r>
            <a:r>
              <a:rPr sz="3150" spc="22" baseline="25132" dirty="0"/>
              <a:t> </a:t>
            </a:r>
            <a:r>
              <a:rPr sz="3200" spc="-5" dirty="0"/>
              <a:t>–Τεχνικές</a:t>
            </a:r>
            <a:r>
              <a:rPr sz="3200" spc="-15" dirty="0"/>
              <a:t> Αντικατάστασης</a:t>
            </a:r>
            <a:r>
              <a:rPr sz="3200" spc="-25" dirty="0"/>
              <a:t> </a:t>
            </a:r>
            <a:r>
              <a:rPr sz="3200" spc="-5" dirty="0"/>
              <a:t>Οργάνων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9" name="object 9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751" y="1639823"/>
            <a:ext cx="6256020" cy="419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84225" y="12931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7323" y="1554480"/>
            <a:ext cx="152908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Αυτομόσχευμα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5435" y="403606"/>
            <a:ext cx="785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4</a:t>
            </a:r>
            <a:r>
              <a:rPr sz="3150" spc="7" baseline="25132" dirty="0"/>
              <a:t>η</a:t>
            </a:r>
            <a:r>
              <a:rPr sz="3150" spc="22" baseline="25132" dirty="0"/>
              <a:t> </a:t>
            </a:r>
            <a:r>
              <a:rPr sz="3200" spc="-5" dirty="0"/>
              <a:t>–Τεχνικές</a:t>
            </a:r>
            <a:r>
              <a:rPr sz="3200" spc="-15" dirty="0"/>
              <a:t> Αντικατάστασης</a:t>
            </a:r>
            <a:r>
              <a:rPr sz="3200" spc="-25" dirty="0"/>
              <a:t> </a:t>
            </a:r>
            <a:r>
              <a:rPr sz="3200" spc="-5" dirty="0"/>
              <a:t>Οργάνων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7" name="object 7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0496" y="1271727"/>
            <a:ext cx="7618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Κύτταρα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αναπτύσσονται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μια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συσκευή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ικριώματος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(συνθετική ή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με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βάση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κολλαγόνο)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παρέχουν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αποκατάσταση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λειτουργιών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(π.χ.,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δέρμα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και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χόνδρος)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0496" y="2005329"/>
            <a:ext cx="785685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Πλεονεκτήματα: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Calibri"/>
                <a:cs typeface="Calibri"/>
              </a:rPr>
              <a:t>-Δεν</a:t>
            </a:r>
            <a:r>
              <a:rPr sz="1600" spc="-10" dirty="0">
                <a:latin typeface="Calibri"/>
                <a:cs typeface="Calibri"/>
              </a:rPr>
              <a:t> υπάρχουν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περιορισμοί ως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προς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ιστούς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αυτο-δότη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-Πλήρης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αποκατάσταση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χαμένης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λειτουργικότητας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για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διάρκεια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ζωής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ασθενούς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  <a:spcBef>
                <a:spcPts val="15"/>
              </a:spcBef>
            </a:pPr>
            <a:r>
              <a:rPr sz="1600" b="1" i="1" spc="-5" dirty="0">
                <a:latin typeface="Arial"/>
                <a:cs typeface="Arial"/>
              </a:rPr>
              <a:t>Μειονεκτήματα: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Η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βιολογική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πολυπλοκότητα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αναγέννησης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πλήρους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οργάνου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παραμένει </a:t>
            </a:r>
            <a:r>
              <a:rPr sz="1600" spc="-10" dirty="0">
                <a:latin typeface="Calibri"/>
                <a:cs typeface="Calibri"/>
              </a:rPr>
              <a:t>άλυτο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πρόβλημα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-Πιθανή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ανοσολογική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απόκριση,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ανάλογα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με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την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πηγή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των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κυττάρων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888" y="1446275"/>
            <a:ext cx="2745105" cy="36893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i="1" spc="-1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γ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έ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ννη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18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ισ</a:t>
            </a:r>
            <a:r>
              <a:rPr sz="1800" i="1" spc="-12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ώ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ν-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ο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γ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ά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1800" i="1" spc="-110" dirty="0">
                <a:solidFill>
                  <a:srgbClr val="001F5F"/>
                </a:solidFill>
                <a:latin typeface="Arial"/>
                <a:cs typeface="Arial"/>
              </a:rPr>
              <a:t>ω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19" y="3429000"/>
            <a:ext cx="3810000" cy="28483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755" y="4736591"/>
            <a:ext cx="1775459" cy="15407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86755" y="3550920"/>
            <a:ext cx="3810000" cy="109156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 marR="172085">
              <a:lnSpc>
                <a:spcPct val="100000"/>
              </a:lnSpc>
              <a:spcBef>
                <a:spcPts val="320"/>
              </a:spcBef>
            </a:pPr>
            <a:r>
              <a:rPr sz="1300" spc="-50" dirty="0">
                <a:latin typeface="Microsoft Sans Serif"/>
                <a:cs typeface="Microsoft Sans Serif"/>
              </a:rPr>
              <a:t>-Τα</a:t>
            </a:r>
            <a:r>
              <a:rPr sz="1300" spc="20" dirty="0">
                <a:latin typeface="Microsoft Sans Serif"/>
                <a:cs typeface="Microsoft Sans Serif"/>
              </a:rPr>
              <a:t> </a:t>
            </a:r>
            <a:r>
              <a:rPr sz="1300" spc="-60" dirty="0">
                <a:latin typeface="Microsoft Sans Serif"/>
                <a:cs typeface="Microsoft Sans Serif"/>
              </a:rPr>
              <a:t>τελευταία</a:t>
            </a:r>
            <a:r>
              <a:rPr sz="1300" spc="1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30</a:t>
            </a:r>
            <a:r>
              <a:rPr sz="1300" spc="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χρόνια</a:t>
            </a:r>
            <a:r>
              <a:rPr sz="1300" spc="40" dirty="0">
                <a:latin typeface="Microsoft Sans Serif"/>
                <a:cs typeface="Microsoft Sans Serif"/>
              </a:rPr>
              <a:t> </a:t>
            </a:r>
            <a:r>
              <a:rPr sz="1300" spc="-30" dirty="0">
                <a:latin typeface="Microsoft Sans Serif"/>
                <a:cs typeface="Microsoft Sans Serif"/>
              </a:rPr>
              <a:t>διάφορες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spc="-50" dirty="0">
                <a:latin typeface="Microsoft Sans Serif"/>
                <a:cs typeface="Microsoft Sans Serif"/>
              </a:rPr>
              <a:t>ερευνητικές 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ομάδες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spc="10" dirty="0">
                <a:latin typeface="Microsoft Sans Serif"/>
                <a:cs typeface="Microsoft Sans Serif"/>
              </a:rPr>
              <a:t>επιδιώκουν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-50" dirty="0">
                <a:latin typeface="Microsoft Sans Serif"/>
                <a:cs typeface="Microsoft Sans Serif"/>
              </a:rPr>
              <a:t>την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40" dirty="0">
                <a:latin typeface="Microsoft Sans Serif"/>
                <a:cs typeface="Microsoft Sans Serif"/>
              </a:rPr>
              <a:t>τρισδιάστατη 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ανακατασκευή</a:t>
            </a:r>
            <a:r>
              <a:rPr sz="1300" spc="50" dirty="0">
                <a:latin typeface="Microsoft Sans Serif"/>
                <a:cs typeface="Microsoft Sans Serif"/>
              </a:rPr>
              <a:t> </a:t>
            </a:r>
            <a:r>
              <a:rPr sz="1300" spc="-40" dirty="0">
                <a:latin typeface="Microsoft Sans Serif"/>
                <a:cs typeface="Microsoft Sans Serif"/>
              </a:rPr>
              <a:t>τεχνητών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οργάνων</a:t>
            </a:r>
            <a:r>
              <a:rPr sz="1300" spc="55" dirty="0">
                <a:latin typeface="Microsoft Sans Serif"/>
                <a:cs typeface="Microsoft Sans Serif"/>
              </a:rPr>
              <a:t> </a:t>
            </a:r>
            <a:r>
              <a:rPr sz="1300" spc="20" dirty="0">
                <a:latin typeface="Microsoft Sans Serif"/>
                <a:cs typeface="Microsoft Sans Serif"/>
              </a:rPr>
              <a:t>μέσω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των 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30" dirty="0">
                <a:latin typeface="Microsoft Sans Serif"/>
                <a:cs typeface="Microsoft Sans Serif"/>
              </a:rPr>
              <a:t>κυτταρικών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διεργασιών,</a:t>
            </a:r>
            <a:r>
              <a:rPr sz="1300" spc="45" dirty="0">
                <a:latin typeface="Microsoft Sans Serif"/>
                <a:cs typeface="Microsoft Sans Serif"/>
              </a:rPr>
              <a:t> </a:t>
            </a:r>
            <a:r>
              <a:rPr sz="1300" spc="5" dirty="0">
                <a:latin typeface="Microsoft Sans Serif"/>
                <a:cs typeface="Microsoft Sans Serif"/>
              </a:rPr>
              <a:t>ωστόσο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80" dirty="0">
                <a:latin typeface="Microsoft Sans Serif"/>
                <a:cs typeface="Microsoft Sans Serif"/>
              </a:rPr>
              <a:t>τα</a:t>
            </a:r>
            <a:r>
              <a:rPr sz="1300" spc="2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όργανα</a:t>
            </a:r>
            <a:r>
              <a:rPr sz="1300" spc="55" dirty="0">
                <a:latin typeface="Microsoft Sans Serif"/>
                <a:cs typeface="Microsoft Sans Serif"/>
              </a:rPr>
              <a:t> </a:t>
            </a:r>
            <a:r>
              <a:rPr sz="1300" spc="-50" dirty="0">
                <a:latin typeface="Microsoft Sans Serif"/>
                <a:cs typeface="Microsoft Sans Serif"/>
              </a:rPr>
              <a:t>αυτά </a:t>
            </a:r>
            <a:r>
              <a:rPr sz="1300" spc="-330" dirty="0">
                <a:latin typeface="Microsoft Sans Serif"/>
                <a:cs typeface="Microsoft Sans Serif"/>
              </a:rPr>
              <a:t> </a:t>
            </a:r>
            <a:r>
              <a:rPr sz="1300" spc="-30" dirty="0">
                <a:latin typeface="Microsoft Sans Serif"/>
                <a:cs typeface="Microsoft Sans Serif"/>
              </a:rPr>
              <a:t>δεν</a:t>
            </a:r>
            <a:r>
              <a:rPr sz="1300" spc="20" dirty="0">
                <a:latin typeface="Microsoft Sans Serif"/>
                <a:cs typeface="Microsoft Sans Serif"/>
              </a:rPr>
              <a:t> </a:t>
            </a:r>
            <a:r>
              <a:rPr sz="1300" spc="5" dirty="0">
                <a:latin typeface="Microsoft Sans Serif"/>
                <a:cs typeface="Microsoft Sans Serif"/>
              </a:rPr>
              <a:t>προσφέρουν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5" dirty="0">
                <a:latin typeface="Microsoft Sans Serif"/>
                <a:cs typeface="Microsoft Sans Serif"/>
              </a:rPr>
              <a:t>επαρκή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spc="-40" dirty="0">
                <a:latin typeface="Microsoft Sans Serif"/>
                <a:cs typeface="Microsoft Sans Serif"/>
              </a:rPr>
              <a:t>λειτουργία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ακόμη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358" y="4769923"/>
            <a:ext cx="2260251" cy="151657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45435" y="403606"/>
            <a:ext cx="785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4</a:t>
            </a:r>
            <a:r>
              <a:rPr sz="3150" spc="7" baseline="25132" dirty="0"/>
              <a:t>η</a:t>
            </a:r>
            <a:r>
              <a:rPr sz="3150" spc="22" baseline="25132" dirty="0"/>
              <a:t> </a:t>
            </a:r>
            <a:r>
              <a:rPr sz="3200" spc="-5" dirty="0"/>
              <a:t>–Τεχνικές</a:t>
            </a:r>
            <a:r>
              <a:rPr sz="3200" spc="-15" dirty="0"/>
              <a:t> Αντικατάστασης</a:t>
            </a:r>
            <a:r>
              <a:rPr sz="3200" spc="-25" dirty="0"/>
              <a:t> </a:t>
            </a:r>
            <a:r>
              <a:rPr sz="3200" spc="-5" dirty="0"/>
              <a:t>Οργάνων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284225" y="12931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12" name="object 12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1442" y="1461261"/>
            <a:ext cx="8543925" cy="2750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Πλεονεκτήματα: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9"/>
              </a:lnSpc>
            </a:pPr>
            <a:r>
              <a:rPr sz="1600" spc="-5" dirty="0">
                <a:latin typeface="Calibri"/>
                <a:cs typeface="Calibri"/>
              </a:rPr>
              <a:t>-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Δεν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υπάρχουν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περιορισμοί ως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προς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ιστούς/όργανα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αυτο-δότη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Microsoft Sans Serif"/>
                <a:cs typeface="Microsoft Sans Serif"/>
              </a:rPr>
              <a:t>-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Calibri"/>
                <a:cs typeface="Calibri"/>
              </a:rPr>
              <a:t>Δεν</a:t>
            </a:r>
            <a:r>
              <a:rPr sz="1600" spc="-5" dirty="0">
                <a:latin typeface="Calibri"/>
                <a:cs typeface="Calibri"/>
              </a:rPr>
              <a:t> μπορεί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να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«απορριφθεί»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όπως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ιστοί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όργανα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από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δότη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που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είναι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άνθρωπος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ή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ζώο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89"/>
              </a:lnSpc>
              <a:spcBef>
                <a:spcPts val="50"/>
              </a:spcBef>
            </a:pPr>
            <a:r>
              <a:rPr sz="1600" b="1" i="1" spc="-10" dirty="0">
                <a:latin typeface="Arial"/>
                <a:cs typeface="Arial"/>
              </a:rPr>
              <a:t>Μειονεκτήματα: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35"/>
              </a:spcBef>
            </a:pPr>
            <a:r>
              <a:rPr sz="1600" spc="-5" dirty="0">
                <a:latin typeface="Calibri"/>
                <a:cs typeface="Calibri"/>
              </a:rPr>
              <a:t>-Δεν </a:t>
            </a:r>
            <a:r>
              <a:rPr sz="1600" spc="-10" dirty="0">
                <a:latin typeface="Calibri"/>
                <a:cs typeface="Calibri"/>
              </a:rPr>
              <a:t>έχουμε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πλήρη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αποκατάσταση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λειτουργίας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(π.χ. σε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ορθοπεδικές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επεμβάσεις </a:t>
            </a:r>
            <a:r>
              <a:rPr sz="1600" spc="-10" dirty="0">
                <a:latin typeface="Calibri"/>
                <a:cs typeface="Calibri"/>
              </a:rPr>
              <a:t>έχουμε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απώλεια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μυελού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των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οστών,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δεν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υπάρχει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ικανότητα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οστικής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αναγέννησης,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μειωμένη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δυνατότητα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κίνησης)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</a:pPr>
            <a:r>
              <a:rPr sz="1600" spc="-5" dirty="0">
                <a:latin typeface="Calibri"/>
                <a:cs typeface="Calibri"/>
              </a:rPr>
              <a:t>-Συχνά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πρέπει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να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αντικατασταθούν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(ανοσολογική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απόκριση-καταστροφή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οστών)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-Μηχανική</a:t>
            </a:r>
            <a:r>
              <a:rPr sz="1600" spc="-5" dirty="0">
                <a:latin typeface="Calibri"/>
                <a:cs typeface="Calibri"/>
              </a:rPr>
              <a:t> αποτυχία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(χαλάρωση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οστικού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τσιμέντου)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Calibri"/>
                <a:cs typeface="Calibri"/>
              </a:rPr>
              <a:t>-Άλλες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μακροπρόθεσμες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επιπτώσεις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Cambria Math"/>
                <a:cs typeface="Cambria Math"/>
              </a:rPr>
              <a:t>⇒</a:t>
            </a:r>
            <a:r>
              <a:rPr sz="1600" spc="25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Calibri"/>
                <a:cs typeface="Calibri"/>
              </a:rPr>
              <a:t>ανισορροπία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φορτίου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στον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περιβάλλον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οστό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mbria Math"/>
                <a:cs typeface="Cambria Math"/>
              </a:rPr>
              <a:t>⇒</a:t>
            </a:r>
            <a:r>
              <a:rPr sz="1600" spc="25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Calibri"/>
                <a:cs typeface="Calibri"/>
              </a:rPr>
              <a:t>οστεοπόρωση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(οστική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απορρόφηση&gt;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απόθεση)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 Math"/>
                <a:cs typeface="Cambria Math"/>
              </a:rPr>
              <a:t>⇒</a:t>
            </a:r>
            <a:r>
              <a:rPr sz="1600" spc="10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Calibri"/>
                <a:cs typeface="Calibri"/>
              </a:rPr>
              <a:t>αυξημένη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πιθανότητα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νέου</a:t>
            </a:r>
            <a:r>
              <a:rPr sz="1600" spc="-20" dirty="0">
                <a:latin typeface="Calibri"/>
                <a:cs typeface="Calibri"/>
              </a:rPr>
              <a:t> κατάγματος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" y="1438655"/>
            <a:ext cx="2109470" cy="36893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ό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νιμ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1800" i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Εμ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φ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ύ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1800" i="1" spc="-12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7600" y="4462271"/>
            <a:ext cx="4724400" cy="1545590"/>
            <a:chOff x="3657600" y="4462271"/>
            <a:chExt cx="4724400" cy="1545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4511740"/>
              <a:ext cx="2362200" cy="1495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4462271"/>
              <a:ext cx="2362200" cy="15438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5435" y="403606"/>
            <a:ext cx="785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4</a:t>
            </a:r>
            <a:r>
              <a:rPr sz="3150" spc="7" baseline="25132" dirty="0"/>
              <a:t>η</a:t>
            </a:r>
            <a:r>
              <a:rPr sz="3150" spc="22" baseline="25132" dirty="0"/>
              <a:t> </a:t>
            </a:r>
            <a:r>
              <a:rPr sz="3200" spc="-5" dirty="0"/>
              <a:t>–Τεχνικές</a:t>
            </a:r>
            <a:r>
              <a:rPr sz="3200" spc="-15" dirty="0"/>
              <a:t> Αντικατάστασης</a:t>
            </a:r>
            <a:r>
              <a:rPr sz="3200" spc="-25" dirty="0"/>
              <a:t> </a:t>
            </a:r>
            <a:r>
              <a:rPr sz="3200" spc="-5" dirty="0"/>
              <a:t>Οργάνων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284225" y="12931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10" name="object 10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648" y="403606"/>
            <a:ext cx="8520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Ασκήσεις–Μηχανικές</a:t>
            </a:r>
            <a:r>
              <a:rPr dirty="0"/>
              <a:t> </a:t>
            </a:r>
            <a:r>
              <a:rPr spc="-10" dirty="0"/>
              <a:t>Ιδιότητες</a:t>
            </a:r>
            <a:r>
              <a:rPr spc="20" dirty="0"/>
              <a:t> </a:t>
            </a:r>
            <a:r>
              <a:rPr spc="-10" dirty="0"/>
              <a:t>Μεταλλικών</a:t>
            </a:r>
            <a:r>
              <a:rPr spc="-15" dirty="0"/>
              <a:t> </a:t>
            </a:r>
            <a:r>
              <a:rPr spc="-25" dirty="0"/>
              <a:t>Υλικών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6051" y="1519427"/>
            <a:ext cx="2825750" cy="46355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800" dirty="0">
                <a:latin typeface="Calibri"/>
                <a:cs typeface="Calibri"/>
              </a:rPr>
              <a:t>Άσκηση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087" y="2144014"/>
            <a:ext cx="10694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Ένα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βιοϋλικό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χάλυβδο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7" baseline="-20833" dirty="0">
                <a:latin typeface="Calibri"/>
                <a:cs typeface="Calibri"/>
              </a:rPr>
              <a:t>0</a:t>
            </a:r>
            <a:r>
              <a:rPr sz="1800" spc="-5" dirty="0">
                <a:latin typeface="Calibri"/>
                <a:cs typeface="Calibri"/>
              </a:rPr>
              <a:t>=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ακμής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τεραγωνικής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διατομής</a:t>
            </a:r>
            <a:r>
              <a:rPr sz="1800" dirty="0">
                <a:latin typeface="Calibri"/>
                <a:cs typeface="Calibri"/>
              </a:rPr>
              <a:t> 20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 </a:t>
            </a:r>
            <a:r>
              <a:rPr sz="1800" spc="-15" dirty="0">
                <a:latin typeface="Calibri"/>
                <a:cs typeface="Calibri"/>
              </a:rPr>
              <a:t>εφελκύεται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89000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 </a:t>
            </a:r>
            <a:r>
              <a:rPr sz="1800" spc="-25" dirty="0">
                <a:latin typeface="Calibri"/>
                <a:cs typeface="Calibri"/>
              </a:rPr>
              <a:t>και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υφίσταται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επιμήκυνση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mm.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Θεωρώντας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ότι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παραμόρφωση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πλήρως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πλαστική,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υπολογίστε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μέτρο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ελαστικότητασ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χάλυβα.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051" y="3300984"/>
            <a:ext cx="2825750" cy="46228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latin typeface="Calibri"/>
                <a:cs typeface="Calibri"/>
              </a:rPr>
              <a:t>Λύση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387" y="3998214"/>
            <a:ext cx="94145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Αφού </a:t>
            </a:r>
            <a:r>
              <a:rPr sz="1800" dirty="0">
                <a:latin typeface="Calibri"/>
                <a:cs typeface="Calibri"/>
              </a:rPr>
              <a:t>η </a:t>
            </a:r>
            <a:r>
              <a:rPr sz="1800" spc="-10" dirty="0">
                <a:latin typeface="Calibri"/>
                <a:cs typeface="Calibri"/>
              </a:rPr>
              <a:t>παραμόρφωση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πλήρως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ελαστική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σημαίνει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ότι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ισχύει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νόμος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Hooke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σ=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Ε*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Ισχύουν,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σ=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baseline="-20833" dirty="0">
                <a:latin typeface="Calibri"/>
                <a:cs typeface="Calibri"/>
              </a:rPr>
              <a:t>0</a:t>
            </a:r>
            <a:r>
              <a:rPr sz="1800" spc="172" baseline="-20833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Δl/l</a:t>
            </a:r>
            <a:r>
              <a:rPr sz="1800" spc="-7" baseline="-20833" dirty="0">
                <a:latin typeface="Calibri"/>
                <a:cs typeface="Calibri"/>
              </a:rPr>
              <a:t>0</a:t>
            </a:r>
            <a:endParaRPr sz="1800" baseline="-20833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Άρα,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(1)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βρίσκω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ότι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Ε=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σ/ε=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(F/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baseline="-20833" dirty="0">
                <a:latin typeface="Calibri"/>
                <a:cs typeface="Calibri"/>
              </a:rPr>
              <a:t>0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)/(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Δl/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7" baseline="-20833" dirty="0">
                <a:latin typeface="Calibri"/>
                <a:cs typeface="Calibri"/>
              </a:rPr>
              <a:t>0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)=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(F*</a:t>
            </a:r>
            <a:r>
              <a:rPr sz="1800" dirty="0">
                <a:latin typeface="Calibri"/>
                <a:cs typeface="Calibri"/>
              </a:rPr>
              <a:t> l</a:t>
            </a:r>
            <a:r>
              <a:rPr sz="1800" baseline="-20833" dirty="0">
                <a:latin typeface="Calibri"/>
                <a:cs typeface="Calibri"/>
              </a:rPr>
              <a:t>0</a:t>
            </a:r>
            <a:r>
              <a:rPr sz="1800" spc="232" baseline="-20833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)/(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Δl*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baseline="-20833" dirty="0">
                <a:latin typeface="Calibri"/>
                <a:cs typeface="Calibri"/>
              </a:rPr>
              <a:t>0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)=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(89000*100*10-3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)/(0,10*10-3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*400*10-6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=&gt;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222,5*109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Ν/m</a:t>
            </a:r>
            <a:r>
              <a:rPr sz="1800" baseline="25462" dirty="0">
                <a:latin typeface="Calibri"/>
                <a:cs typeface="Calibri"/>
              </a:rPr>
              <a:t>2</a:t>
            </a:r>
            <a:r>
              <a:rPr sz="1800" spc="195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222.5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GPa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648" y="403606"/>
            <a:ext cx="8520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Ασκήσεις–Μηχανικές</a:t>
            </a:r>
            <a:r>
              <a:rPr dirty="0"/>
              <a:t> </a:t>
            </a:r>
            <a:r>
              <a:rPr spc="-10" dirty="0"/>
              <a:t>Ιδιότητες</a:t>
            </a:r>
            <a:r>
              <a:rPr spc="20" dirty="0"/>
              <a:t> </a:t>
            </a:r>
            <a:r>
              <a:rPr spc="-10" dirty="0"/>
              <a:t>Μεταλλικών</a:t>
            </a:r>
            <a:r>
              <a:rPr spc="-15" dirty="0"/>
              <a:t> </a:t>
            </a:r>
            <a:r>
              <a:rPr spc="-25" dirty="0"/>
              <a:t>Υλικών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6051" y="1519427"/>
            <a:ext cx="2825750" cy="46355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800" dirty="0">
                <a:latin typeface="Calibri"/>
                <a:cs typeface="Calibri"/>
              </a:rPr>
              <a:t>Άσκηση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087" y="2069973"/>
            <a:ext cx="11016615" cy="372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165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Δοκίμιο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σιδήρου </a:t>
            </a:r>
            <a:r>
              <a:rPr sz="1800" dirty="0">
                <a:latin typeface="Calibri"/>
                <a:cs typeface="Calibri"/>
              </a:rPr>
              <a:t>με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ορθογώνια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κάθετη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διατομή,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διαστάσεων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4.8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15.9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παραμορφώνεται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εφελκυσμό.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Χρησιμοποιώντας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δεδομένα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φορτίου-επιμήκυνσης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πίνακα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ακολουθεί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Α)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αποδώσετε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γραφική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παράσταση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δεδομένα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μηχανικής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τάσης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συναρτήσει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μηχανικής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παραμόρφωσης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</a:t>
            </a:r>
            <a:r>
              <a:rPr sz="1800" spc="30" baseline="-20833" dirty="0">
                <a:latin typeface="Calibri"/>
                <a:cs typeface="Calibri"/>
              </a:rPr>
              <a:t>0</a:t>
            </a:r>
            <a:r>
              <a:rPr sz="1800" spc="20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15.9*4,8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baseline="25462" dirty="0">
                <a:latin typeface="Calibri"/>
                <a:cs typeface="Calibri"/>
              </a:rPr>
              <a:t>2</a:t>
            </a:r>
            <a:r>
              <a:rPr sz="1800" spc="187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76.32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baseline="25462" dirty="0">
                <a:latin typeface="Calibri"/>
                <a:cs typeface="Calibri"/>
              </a:rPr>
              <a:t>2</a:t>
            </a:r>
            <a:r>
              <a:rPr sz="1800" spc="195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76.32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*10</a:t>
            </a:r>
            <a:r>
              <a:rPr sz="1800" spc="-7" baseline="25462" dirty="0">
                <a:latin typeface="Calibri"/>
                <a:cs typeface="Calibri"/>
              </a:rPr>
              <a:t>-6</a:t>
            </a:r>
            <a:r>
              <a:rPr sz="1800" spc="195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baseline="25462" dirty="0">
                <a:latin typeface="Calibri"/>
                <a:cs typeface="Calibri"/>
              </a:rPr>
              <a:t>2</a:t>
            </a:r>
            <a:endParaRPr sz="1800" baseline="25462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Χρησιμοποιώντας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τύπους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spc="15" baseline="-20833" dirty="0">
                <a:latin typeface="Calibri"/>
                <a:cs typeface="Calibri"/>
              </a:rPr>
              <a:t>0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Δl/l</a:t>
            </a:r>
            <a:r>
              <a:rPr sz="1800" spc="-7" baseline="-20833" dirty="0">
                <a:latin typeface="Calibri"/>
                <a:cs typeface="Calibri"/>
              </a:rPr>
              <a:t>0</a:t>
            </a:r>
            <a:r>
              <a:rPr sz="1800" spc="232" baseline="-20833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δεδομένα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πίνακα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βρίσκω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τιμές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οποίες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τις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χρησιμοποιώ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σχεδιασμό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διαγράμματος.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Calibri"/>
                <a:cs typeface="Calibri"/>
              </a:rPr>
              <a:t>Β)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Υπολογίστε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μέτρο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ελαστικότητας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Γ)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Προσδιορίστε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αντοχή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διαρροής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επίπεδο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παραμόρφωσης</a:t>
            </a:r>
            <a:r>
              <a:rPr sz="1800" dirty="0">
                <a:latin typeface="Calibri"/>
                <a:cs typeface="Calibri"/>
              </a:rPr>
              <a:t> 0.002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Calibri"/>
                <a:cs typeface="Calibri"/>
              </a:rPr>
              <a:t>Δ)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Προσδιορίστε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αντοχή</a:t>
            </a:r>
            <a:r>
              <a:rPr sz="1800" dirty="0">
                <a:latin typeface="Calibri"/>
                <a:cs typeface="Calibri"/>
              </a:rPr>
              <a:t> σε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εφελκυσμό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αυτού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κράματος.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9648" y="403606"/>
            <a:ext cx="8520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Ασκήσεις–Μηχανικές</a:t>
            </a:r>
            <a:r>
              <a:rPr dirty="0"/>
              <a:t> </a:t>
            </a:r>
            <a:r>
              <a:rPr spc="-10" dirty="0"/>
              <a:t>Ιδιότητες</a:t>
            </a:r>
            <a:r>
              <a:rPr spc="20" dirty="0"/>
              <a:t> </a:t>
            </a:r>
            <a:r>
              <a:rPr spc="-10" dirty="0"/>
              <a:t>Μεταλλικών</a:t>
            </a:r>
            <a:r>
              <a:rPr spc="-15" dirty="0"/>
              <a:t> </a:t>
            </a:r>
            <a:r>
              <a:rPr spc="-25" dirty="0"/>
              <a:t>Υλικών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051" y="1519427"/>
            <a:ext cx="2825750" cy="46355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800" dirty="0">
                <a:latin typeface="Calibri"/>
                <a:cs typeface="Calibri"/>
              </a:rPr>
              <a:t>Λύση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297" y="2297938"/>
            <a:ext cx="109556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Α)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baseline="-20833" dirty="0">
                <a:latin typeface="Calibri"/>
                <a:cs typeface="Calibri"/>
              </a:rPr>
              <a:t>0</a:t>
            </a:r>
            <a:r>
              <a:rPr sz="1800" spc="19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15.9*4,8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baseline="25462" dirty="0">
                <a:latin typeface="Calibri"/>
                <a:cs typeface="Calibri"/>
              </a:rPr>
              <a:t>2</a:t>
            </a:r>
            <a:r>
              <a:rPr sz="1800" spc="217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76.32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baseline="25462" dirty="0">
                <a:latin typeface="Calibri"/>
                <a:cs typeface="Calibri"/>
              </a:rPr>
              <a:t>2</a:t>
            </a:r>
            <a:r>
              <a:rPr sz="1800" spc="195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76.32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*10</a:t>
            </a:r>
            <a:r>
              <a:rPr sz="1800" spc="-7" baseline="25462" dirty="0">
                <a:latin typeface="Calibri"/>
                <a:cs typeface="Calibri"/>
              </a:rPr>
              <a:t>-6</a:t>
            </a:r>
            <a:r>
              <a:rPr sz="1800" spc="195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baseline="25462" dirty="0">
                <a:latin typeface="Calibri"/>
                <a:cs typeface="Calibri"/>
              </a:rPr>
              <a:t>2</a:t>
            </a:r>
            <a:endParaRPr sz="1800" baseline="25462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Χρησιμοποιώντας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τύπους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F/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baseline="-20833" dirty="0">
                <a:latin typeface="Calibri"/>
                <a:cs typeface="Calibri"/>
              </a:rPr>
              <a:t>0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Δl/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7" baseline="-20833" dirty="0">
                <a:latin typeface="Calibri"/>
                <a:cs typeface="Calibri"/>
              </a:rPr>
              <a:t>0</a:t>
            </a:r>
            <a:r>
              <a:rPr sz="1800" spc="23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βρίσκω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τιμές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οποίες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χρησιμοποιώ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σχεδιασμό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διαγράμματος.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1151" y="3256942"/>
            <a:ext cx="4117972" cy="28187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5" y="6440423"/>
            <a:ext cx="845795" cy="39471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9648" y="403606"/>
            <a:ext cx="8520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Ασκήσεις–Μηχανικές</a:t>
            </a:r>
            <a:r>
              <a:rPr dirty="0"/>
              <a:t> </a:t>
            </a:r>
            <a:r>
              <a:rPr spc="-10" dirty="0"/>
              <a:t>Ιδιότητες</a:t>
            </a:r>
            <a:r>
              <a:rPr spc="20" dirty="0"/>
              <a:t> </a:t>
            </a:r>
            <a:r>
              <a:rPr spc="-10" dirty="0"/>
              <a:t>Μεταλλικών</a:t>
            </a:r>
            <a:r>
              <a:rPr spc="-15" dirty="0"/>
              <a:t> </a:t>
            </a:r>
            <a:r>
              <a:rPr spc="-25" dirty="0"/>
              <a:t>Υλικών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051" y="1519427"/>
            <a:ext cx="2825750" cy="46355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800" dirty="0">
                <a:latin typeface="Calibri"/>
                <a:cs typeface="Calibri"/>
              </a:rPr>
              <a:t>Λύση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559" y="2232786"/>
            <a:ext cx="681355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Β)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Υπολογισμός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Μέτρου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Ελαστικότητας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Από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κλίση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καμπύλης,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θέτοντας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σ1=0 </a:t>
            </a:r>
            <a:r>
              <a:rPr sz="1800" spc="-5" dirty="0">
                <a:latin typeface="Calibri"/>
                <a:cs typeface="Calibri"/>
              </a:rPr>
              <a:t>,ε1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=0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σ2 </a:t>
            </a:r>
            <a:r>
              <a:rPr sz="1800" spc="-5" dirty="0">
                <a:latin typeface="Calibri"/>
                <a:cs typeface="Calibri"/>
              </a:rPr>
              <a:t>,ε2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παίρνω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πιο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μεγάλες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τιμές,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15" dirty="0">
                <a:latin typeface="Calibri"/>
                <a:cs typeface="Calibri"/>
              </a:rPr>
              <a:t>βρίσκονται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ευθύγραμμη</a:t>
            </a:r>
            <a:endParaRPr sz="1800">
              <a:latin typeface="Calibri"/>
              <a:cs typeface="Calibri"/>
            </a:endParaRPr>
          </a:p>
          <a:p>
            <a:pPr marL="63500" marR="18097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περιοχή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διαγράμματος,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γιατί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όσο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πιο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μεγάλη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τόσο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πιο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μικρή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απόκλιση.</a:t>
            </a:r>
            <a:endParaRPr sz="1800">
              <a:latin typeface="Calibri"/>
              <a:cs typeface="Calibri"/>
            </a:endParaRPr>
          </a:p>
          <a:p>
            <a:pPr marL="1149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Έτσι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βρίσκω: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Δσ/Δε</a:t>
            </a:r>
            <a:r>
              <a:rPr sz="1800" dirty="0">
                <a:latin typeface="Calibri"/>
                <a:cs typeface="Calibri"/>
              </a:rPr>
              <a:t> =</a:t>
            </a:r>
            <a:r>
              <a:rPr sz="1800" spc="-5" dirty="0">
                <a:latin typeface="Calibri"/>
                <a:cs typeface="Calibri"/>
              </a:rPr>
              <a:t> (σ2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σ1)/(ε2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ε1)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σ2/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ε2 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169.3 /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1*10</a:t>
            </a:r>
            <a:r>
              <a:rPr sz="1800" baseline="25462" dirty="0">
                <a:latin typeface="Calibri"/>
                <a:cs typeface="Calibri"/>
              </a:rPr>
              <a:t>-3</a:t>
            </a:r>
            <a:r>
              <a:rPr sz="1800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169300*106 </a:t>
            </a:r>
            <a:r>
              <a:rPr sz="1800" dirty="0">
                <a:latin typeface="Calibri"/>
                <a:cs typeface="Calibri"/>
              </a:rPr>
              <a:t>Ν/m</a:t>
            </a:r>
            <a:r>
              <a:rPr sz="1800" baseline="25462" dirty="0">
                <a:latin typeface="Calibri"/>
                <a:cs typeface="Calibri"/>
              </a:rPr>
              <a:t>2</a:t>
            </a:r>
            <a:r>
              <a:rPr sz="1800" spc="195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169300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Mpa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63500" marR="5251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Γ)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βρω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αντοχή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διαρροήσ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ξανά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κάνω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διάγραμμα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πρώτα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δέκα</a:t>
            </a:r>
            <a:r>
              <a:rPr sz="1800" spc="-5" dirty="0">
                <a:latin typeface="Calibri"/>
                <a:cs typeface="Calibri"/>
              </a:rPr>
              <a:t> νούμερα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τραβάω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μια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γραμμή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ε=0.002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παράλληλη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γραμμικό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τμήμα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διαγράμματος,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μέχρι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τέμνει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γραφική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παράσταση.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Άρα,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baseline="-20833" dirty="0">
                <a:latin typeface="Calibri"/>
                <a:cs typeface="Calibri"/>
              </a:rPr>
              <a:t>y</a:t>
            </a:r>
            <a:r>
              <a:rPr sz="1800" spc="179" baseline="-20833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=279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*106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N/m</a:t>
            </a:r>
            <a:r>
              <a:rPr sz="1800" baseline="25462" dirty="0">
                <a:latin typeface="Calibri"/>
                <a:cs typeface="Calibri"/>
              </a:rPr>
              <a:t>2</a:t>
            </a:r>
            <a:r>
              <a:rPr sz="1800" spc="217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0.279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GPa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5255" y="2301604"/>
            <a:ext cx="4112637" cy="298876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7" name="object 7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4863" y="1692909"/>
            <a:ext cx="11113770" cy="430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Αρθροπλαστική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50" b="1" spc="-10" dirty="0">
                <a:latin typeface="Calibri"/>
                <a:cs typeface="Calibri"/>
              </a:rPr>
              <a:t>Αρθρίτιδα</a:t>
            </a:r>
            <a:r>
              <a:rPr sz="1750" b="1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-&gt;φλεγμονή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των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αρθρώσεων.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50" spc="-5" dirty="0">
                <a:latin typeface="Calibri"/>
                <a:cs typeface="Calibri"/>
              </a:rPr>
              <a:t>Οστεοαρθρίτιδα-&gt;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η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πιο </a:t>
            </a:r>
            <a:r>
              <a:rPr sz="1750" spc="-20" dirty="0">
                <a:latin typeface="Calibri"/>
                <a:cs typeface="Calibri"/>
              </a:rPr>
              <a:t>κοινή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μορφή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αρθρίτιδας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είναι</a:t>
            </a:r>
            <a:r>
              <a:rPr sz="1750" spc="-20" dirty="0">
                <a:latin typeface="Calibri"/>
                <a:cs typeface="Calibri"/>
              </a:rPr>
              <a:t> εκφυλιστικού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τύπου</a:t>
            </a:r>
            <a:endParaRPr sz="1750">
              <a:latin typeface="Calibri"/>
              <a:cs typeface="Calibri"/>
            </a:endParaRPr>
          </a:p>
          <a:p>
            <a:pPr marL="756285" marR="705485" lvl="1" indent="-287020">
              <a:lnSpc>
                <a:spcPct val="100000"/>
              </a:lnSpc>
              <a:buFont typeface="Wingdings"/>
              <a:buChar char=""/>
              <a:tabLst>
                <a:tab pos="806450" algn="l"/>
                <a:tab pos="807085" algn="l"/>
              </a:tabLst>
            </a:pPr>
            <a:r>
              <a:rPr dirty="0"/>
              <a:t>	</a:t>
            </a:r>
            <a:r>
              <a:rPr sz="1750" spc="-5" dirty="0">
                <a:latin typeface="Calibri"/>
                <a:cs typeface="Calibri"/>
              </a:rPr>
              <a:t>συμβαίνει </a:t>
            </a:r>
            <a:r>
              <a:rPr sz="1750" dirty="0">
                <a:latin typeface="Calibri"/>
                <a:cs typeface="Calibri"/>
              </a:rPr>
              <a:t>σε </a:t>
            </a:r>
            <a:r>
              <a:rPr sz="1750" spc="-20" dirty="0">
                <a:latin typeface="Calibri"/>
                <a:cs typeface="Calibri"/>
              </a:rPr>
              <a:t>κάθε </a:t>
            </a:r>
            <a:r>
              <a:rPr sz="1750" spc="-5" dirty="0">
                <a:latin typeface="Calibri"/>
                <a:cs typeface="Calibri"/>
              </a:rPr>
              <a:t>άρθρωση του σώματος, αλλά </a:t>
            </a:r>
            <a:r>
              <a:rPr sz="1750" dirty="0">
                <a:latin typeface="Calibri"/>
                <a:cs typeface="Calibri"/>
              </a:rPr>
              <a:t>πιο συχνά </a:t>
            </a:r>
            <a:r>
              <a:rPr sz="1750" spc="-10" dirty="0">
                <a:latin typeface="Calibri"/>
                <a:cs typeface="Calibri"/>
              </a:rPr>
              <a:t>παρατηρείται </a:t>
            </a:r>
            <a:r>
              <a:rPr sz="1750" spc="-5" dirty="0">
                <a:latin typeface="Calibri"/>
                <a:cs typeface="Calibri"/>
              </a:rPr>
              <a:t>στις αρθρώσεις </a:t>
            </a:r>
            <a:r>
              <a:rPr sz="1750" dirty="0">
                <a:latin typeface="Calibri"/>
                <a:cs typeface="Calibri"/>
              </a:rPr>
              <a:t>που </a:t>
            </a:r>
            <a:r>
              <a:rPr sz="1750" spc="-5" dirty="0">
                <a:latin typeface="Calibri"/>
                <a:cs typeface="Calibri"/>
              </a:rPr>
              <a:t>δέχονται </a:t>
            </a:r>
            <a:r>
              <a:rPr sz="1750" dirty="0">
                <a:latin typeface="Calibri"/>
                <a:cs typeface="Calibri"/>
              </a:rPr>
              <a:t>τη </a:t>
            </a:r>
            <a:r>
              <a:rPr sz="1750" spc="-38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μεγαλύτερη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φόρτιση.</a:t>
            </a:r>
            <a:endParaRPr sz="1750">
              <a:latin typeface="Calibri"/>
              <a:cs typeface="Calibri"/>
            </a:endParaRPr>
          </a:p>
          <a:p>
            <a:pPr marL="756285" marR="1473200" lvl="1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750" spc="-10" dirty="0">
                <a:latin typeface="Calibri"/>
                <a:cs typeface="Calibri"/>
              </a:rPr>
              <a:t>προκαλεί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την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εκφύλιση</a:t>
            </a:r>
            <a:r>
              <a:rPr sz="1750" spc="-5" dirty="0">
                <a:latin typeface="Calibri"/>
                <a:cs typeface="Calibri"/>
              </a:rPr>
              <a:t> του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αρθρικού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χόνδρου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,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ο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οποίος </a:t>
            </a:r>
            <a:r>
              <a:rPr sz="1750" spc="-15" dirty="0">
                <a:latin typeface="Calibri"/>
                <a:cs typeface="Calibri"/>
              </a:rPr>
              <a:t>σταδιακά χάνει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την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ελαστικότητα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την </a:t>
            </a:r>
            <a:r>
              <a:rPr sz="1750" spc="-380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απορροφητικότητά </a:t>
            </a:r>
            <a:r>
              <a:rPr sz="1750" spc="-10" dirty="0">
                <a:latin typeface="Calibri"/>
                <a:cs typeface="Calibri"/>
              </a:rPr>
              <a:t>του</a:t>
            </a:r>
            <a:endParaRPr sz="17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750" dirty="0">
                <a:latin typeface="Calibri"/>
                <a:cs typeface="Calibri"/>
              </a:rPr>
              <a:t>η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επιφάνειά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του γίνεται </a:t>
            </a:r>
            <a:r>
              <a:rPr sz="1750" dirty="0">
                <a:latin typeface="Calibri"/>
                <a:cs typeface="Calibri"/>
              </a:rPr>
              <a:t>πιο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αδρή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dirty="0">
                <a:latin typeface="Calibri"/>
                <a:cs typeface="Calibri"/>
              </a:rPr>
              <a:t> εύθρυπτη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σε</a:t>
            </a:r>
            <a:r>
              <a:rPr sz="1750" spc="-5" dirty="0">
                <a:latin typeface="Calibri"/>
                <a:cs typeface="Calibri"/>
              </a:rPr>
              <a:t> αρκετές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περιπτώσεις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συμβαίνει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απόσπαση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μικρών</a:t>
            </a:r>
            <a:endParaRPr sz="175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750" spc="-10" dirty="0">
                <a:latin typeface="Calibri"/>
                <a:cs typeface="Calibri"/>
              </a:rPr>
              <a:t>σωματιδίων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μέσα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στην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άρθρωση.</a:t>
            </a: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50" spc="-15" dirty="0">
                <a:latin typeface="Calibri"/>
                <a:cs typeface="Calibri"/>
              </a:rPr>
              <a:t>Αρθρικός</a:t>
            </a:r>
            <a:r>
              <a:rPr sz="1750" spc="-5" dirty="0">
                <a:latin typeface="Calibri"/>
                <a:cs typeface="Calibri"/>
              </a:rPr>
              <a:t> χόνδρος-&gt;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ιστός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που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καλύπτει</a:t>
            </a:r>
            <a:r>
              <a:rPr sz="1750" spc="-5" dirty="0">
                <a:latin typeface="Calibri"/>
                <a:cs typeface="Calibri"/>
              </a:rPr>
              <a:t> το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άκρο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του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οστού</a:t>
            </a:r>
            <a:r>
              <a:rPr sz="1750" dirty="0">
                <a:latin typeface="Calibri"/>
                <a:cs typeface="Calibri"/>
              </a:rPr>
              <a:t> σε </a:t>
            </a:r>
            <a:r>
              <a:rPr sz="1750" spc="-20" dirty="0">
                <a:latin typeface="Calibri"/>
                <a:cs typeface="Calibri"/>
              </a:rPr>
              <a:t>κάθε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άρθρωση.</a:t>
            </a: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50" dirty="0">
                <a:latin typeface="Calibri"/>
                <a:cs typeface="Calibri"/>
              </a:rPr>
              <a:t>Ο </a:t>
            </a:r>
            <a:r>
              <a:rPr sz="1750" spc="-10" dirty="0">
                <a:latin typeface="Calibri"/>
                <a:cs typeface="Calibri"/>
              </a:rPr>
              <a:t>φυσιολογικός χόνδρος είναι </a:t>
            </a:r>
            <a:r>
              <a:rPr sz="1750" spc="-5" dirty="0">
                <a:latin typeface="Calibri"/>
                <a:cs typeface="Calibri"/>
              </a:rPr>
              <a:t>λείος </a:t>
            </a:r>
            <a:r>
              <a:rPr sz="1750" spc="-25" dirty="0">
                <a:latin typeface="Calibri"/>
                <a:cs typeface="Calibri"/>
              </a:rPr>
              <a:t>και </a:t>
            </a:r>
            <a:r>
              <a:rPr sz="1750" dirty="0">
                <a:latin typeface="Calibri"/>
                <a:cs typeface="Calibri"/>
              </a:rPr>
              <a:t>η </a:t>
            </a:r>
            <a:r>
              <a:rPr sz="1750" spc="-10" dirty="0">
                <a:latin typeface="Calibri"/>
                <a:cs typeface="Calibri"/>
              </a:rPr>
              <a:t>λειτουργία </a:t>
            </a:r>
            <a:r>
              <a:rPr sz="1750" spc="-5" dirty="0">
                <a:latin typeface="Calibri"/>
                <a:cs typeface="Calibri"/>
              </a:rPr>
              <a:t>του είναι </a:t>
            </a:r>
            <a:r>
              <a:rPr sz="1750" dirty="0">
                <a:latin typeface="Calibri"/>
                <a:cs typeface="Calibri"/>
              </a:rPr>
              <a:t>να </a:t>
            </a:r>
            <a:r>
              <a:rPr sz="1750" spc="-5" dirty="0">
                <a:latin typeface="Calibri"/>
                <a:cs typeface="Calibri"/>
              </a:rPr>
              <a:t>περιορίζει τις </a:t>
            </a:r>
            <a:r>
              <a:rPr sz="1750" dirty="0">
                <a:latin typeface="Calibri"/>
                <a:cs typeface="Calibri"/>
              </a:rPr>
              <a:t>τριβές </a:t>
            </a:r>
            <a:r>
              <a:rPr sz="1750" spc="-10" dirty="0">
                <a:latin typeface="Calibri"/>
                <a:cs typeface="Calibri"/>
              </a:rPr>
              <a:t>των </a:t>
            </a:r>
            <a:r>
              <a:rPr sz="1750" spc="-5" dirty="0">
                <a:latin typeface="Calibri"/>
                <a:cs typeface="Calibri"/>
              </a:rPr>
              <a:t>οστών, απορροφώντας </a:t>
            </a:r>
            <a:r>
              <a:rPr sz="1750" spc="-10" dirty="0">
                <a:latin typeface="Calibri"/>
                <a:cs typeface="Calibri"/>
              </a:rPr>
              <a:t>τους </a:t>
            </a:r>
            <a:r>
              <a:rPr sz="1750" spc="-38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κραδασμούς.</a:t>
            </a:r>
            <a:endParaRPr sz="17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750" spc="-10" dirty="0">
                <a:latin typeface="Calibri"/>
                <a:cs typeface="Calibri"/>
              </a:rPr>
              <a:t>Λειτουργεί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λοιπόν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σαν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ένα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απορροφητικό</a:t>
            </a:r>
            <a:r>
              <a:rPr sz="1750" spc="-5" dirty="0">
                <a:latin typeface="Calibri"/>
                <a:cs typeface="Calibri"/>
              </a:rPr>
              <a:t> σφουγγάρι,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που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όταν δέχεται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πίεση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αλλάζει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σχήμα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dirty="0">
                <a:latin typeface="Calibri"/>
                <a:cs typeface="Calibri"/>
              </a:rPr>
              <a:t> μειώνει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τις</a:t>
            </a:r>
            <a:endParaRPr sz="175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750" dirty="0">
                <a:latin typeface="Calibri"/>
                <a:cs typeface="Calibri"/>
              </a:rPr>
              <a:t>δυνάμεις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που</a:t>
            </a:r>
            <a:r>
              <a:rPr sz="1750" spc="-10" dirty="0">
                <a:latin typeface="Calibri"/>
                <a:cs typeface="Calibri"/>
              </a:rPr>
              <a:t> ασκούνται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πίσω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από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αυτό.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9648" y="403606"/>
            <a:ext cx="8520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Ασκήσεις–Μηχανικές</a:t>
            </a:r>
            <a:r>
              <a:rPr dirty="0"/>
              <a:t> </a:t>
            </a:r>
            <a:r>
              <a:rPr spc="-10" dirty="0"/>
              <a:t>Ιδιότητες</a:t>
            </a:r>
            <a:r>
              <a:rPr spc="20" dirty="0"/>
              <a:t> </a:t>
            </a:r>
            <a:r>
              <a:rPr spc="-10" dirty="0"/>
              <a:t>Μεταλλικών</a:t>
            </a:r>
            <a:r>
              <a:rPr spc="-15" dirty="0"/>
              <a:t> </a:t>
            </a:r>
            <a:r>
              <a:rPr spc="-25" dirty="0"/>
              <a:t>Υλικών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051" y="1519427"/>
            <a:ext cx="2825750" cy="46355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800" dirty="0">
                <a:latin typeface="Calibri"/>
                <a:cs typeface="Calibri"/>
              </a:rPr>
              <a:t>Λύση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163" y="2381199"/>
            <a:ext cx="9419590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Δ) Αντοχή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εφελκυσμό</a:t>
            </a:r>
            <a:endParaRPr sz="1800">
              <a:latin typeface="Calibri"/>
              <a:cs typeface="Calibri"/>
            </a:endParaRPr>
          </a:p>
          <a:p>
            <a:pPr marL="63500" marR="709930" indent="514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αντοχή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εφελκυσμό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(ΤS)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είναι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 </a:t>
            </a:r>
            <a:r>
              <a:rPr sz="1800" spc="-10" dirty="0">
                <a:latin typeface="Calibri"/>
                <a:cs typeface="Calibri"/>
              </a:rPr>
              <a:t>τάση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μέγιστο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 </a:t>
            </a:r>
            <a:r>
              <a:rPr sz="1800" spc="-20" dirty="0">
                <a:latin typeface="Calibri"/>
                <a:cs typeface="Calibri"/>
              </a:rPr>
              <a:t>καμπύλης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τάσης-παραμόρφωσης.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Άρα,</a:t>
            </a:r>
            <a:r>
              <a:rPr sz="1800" spc="-5" dirty="0">
                <a:latin typeface="Calibri"/>
                <a:cs typeface="Calibri"/>
              </a:rPr>
              <a:t> 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διάγραμμα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βρίσκω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ότι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ΤS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409.9</a:t>
            </a:r>
            <a:r>
              <a:rPr sz="1800" spc="-5" dirty="0">
                <a:latin typeface="Calibri"/>
                <a:cs typeface="Calibri"/>
              </a:rPr>
              <a:t> *106 </a:t>
            </a:r>
            <a:r>
              <a:rPr sz="1800" spc="5" dirty="0">
                <a:latin typeface="Calibri"/>
                <a:cs typeface="Calibri"/>
              </a:rPr>
              <a:t>N/m</a:t>
            </a:r>
            <a:r>
              <a:rPr sz="1800" spc="7" baseline="25462" dirty="0">
                <a:latin typeface="Calibri"/>
                <a:cs typeface="Calibri"/>
              </a:rPr>
              <a:t>2</a:t>
            </a:r>
            <a:r>
              <a:rPr sz="1800" spc="225" baseline="25462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=409.9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ΜPa=</a:t>
            </a:r>
            <a:r>
              <a:rPr sz="1800" spc="-5" dirty="0">
                <a:latin typeface="Calibri"/>
                <a:cs typeface="Calibri"/>
              </a:rPr>
              <a:t> 0.4099GPa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149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Ε)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Μέτρο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Επανάταξης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7" baseline="-20833" dirty="0">
                <a:latin typeface="Calibri"/>
                <a:cs typeface="Calibri"/>
              </a:rPr>
              <a:t>r</a:t>
            </a:r>
            <a:r>
              <a:rPr sz="1800" spc="19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baseline="-20833" dirty="0">
                <a:latin typeface="Calibri"/>
                <a:cs typeface="Calibri"/>
              </a:rPr>
              <a:t>y</a:t>
            </a:r>
            <a:r>
              <a:rPr sz="1800" spc="187" baseline="-20833" dirty="0">
                <a:latin typeface="Calibri"/>
                <a:cs typeface="Calibri"/>
              </a:rPr>
              <a:t> </a:t>
            </a:r>
            <a:r>
              <a:rPr sz="1800" spc="-7" baseline="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/2*E=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279</a:t>
            </a:r>
            <a:r>
              <a:rPr sz="1800" spc="-7" baseline="25462" dirty="0">
                <a:latin typeface="Calibri"/>
                <a:cs typeface="Calibri"/>
              </a:rPr>
              <a:t>2</a:t>
            </a:r>
            <a:r>
              <a:rPr sz="1800" spc="225" baseline="25462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/2*(169300)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229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baseline="25462" dirty="0">
                <a:latin typeface="Calibri"/>
                <a:cs typeface="Calibri"/>
              </a:rPr>
              <a:t>3</a:t>
            </a:r>
            <a:r>
              <a:rPr sz="1800" spc="217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J/m</a:t>
            </a:r>
            <a:r>
              <a:rPr sz="1800" baseline="25462" dirty="0">
                <a:latin typeface="Calibri"/>
                <a:cs typeface="Calibri"/>
              </a:rPr>
              <a:t>3</a:t>
            </a:r>
            <a:endParaRPr sz="1800" baseline="25462">
              <a:latin typeface="Calibri"/>
              <a:cs typeface="Calibri"/>
            </a:endParaRPr>
          </a:p>
          <a:p>
            <a:pPr marL="114935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Calibri"/>
                <a:cs typeface="Calibri"/>
              </a:rPr>
              <a:t>Z)</a:t>
            </a:r>
            <a:r>
              <a:rPr sz="1800" spc="-15" dirty="0">
                <a:latin typeface="Calibri"/>
                <a:cs typeface="Calibri"/>
              </a:rPr>
              <a:t> Oλκιμότητα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Yλικού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ΕL =(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7" baseline="-20833" dirty="0">
                <a:latin typeface="Calibri"/>
                <a:cs typeface="Calibri"/>
              </a:rPr>
              <a:t>f</a:t>
            </a:r>
            <a:r>
              <a:rPr sz="1800" spc="217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7" baseline="-20833" dirty="0">
                <a:latin typeface="Calibri"/>
                <a:cs typeface="Calibri"/>
              </a:rPr>
              <a:t>0</a:t>
            </a:r>
            <a:r>
              <a:rPr sz="1800" spc="22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7" baseline="-20833" dirty="0">
                <a:latin typeface="Calibri"/>
                <a:cs typeface="Calibri"/>
              </a:rPr>
              <a:t>0</a:t>
            </a:r>
            <a:r>
              <a:rPr sz="1800" spc="-5" dirty="0">
                <a:latin typeface="Calibri"/>
                <a:cs typeface="Calibri"/>
              </a:rPr>
              <a:t>)*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((88.725-75.000)/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75.000)*100%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18.3%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Όμωσ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πρέπει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αφαιρέσουμε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τελική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πλαστική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παραμόρφωση,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οποία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μπορούμε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βρούμε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υπολογισμούς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έχουμε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κάνει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5" dirty="0">
                <a:latin typeface="Calibri"/>
                <a:cs typeface="Calibri"/>
              </a:rPr>
              <a:t> πρώτο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ερώτημα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ε</a:t>
            </a:r>
            <a:r>
              <a:rPr sz="1800" spc="30" baseline="-20833" dirty="0">
                <a:latin typeface="Calibri"/>
                <a:cs typeface="Calibri"/>
              </a:rPr>
              <a:t>f</a:t>
            </a:r>
            <a:r>
              <a:rPr sz="1800" spc="23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0.183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‘Αρα,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ΕL-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7" baseline="-20833" dirty="0">
                <a:latin typeface="Calibri"/>
                <a:cs typeface="Calibri"/>
              </a:rPr>
              <a:t>f</a:t>
            </a:r>
            <a:r>
              <a:rPr sz="1800" spc="20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18.3-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0.183=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18.117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8778" y="6390513"/>
            <a:ext cx="11875770" cy="445134"/>
            <a:chOff x="128778" y="6390513"/>
            <a:chExt cx="11875770" cy="445134"/>
          </a:xfrm>
        </p:grpSpPr>
        <p:sp>
          <p:nvSpPr>
            <p:cNvPr id="6" name="object 6"/>
            <p:cNvSpPr/>
            <p:nvPr/>
          </p:nvSpPr>
          <p:spPr>
            <a:xfrm>
              <a:off x="128778" y="6400038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4872" y="1431036"/>
            <a:ext cx="7555992" cy="47845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2655" y="1301496"/>
            <a:ext cx="6614159" cy="49270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541" y="1540890"/>
            <a:ext cx="10454005" cy="344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Αρθροπλαστική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dirty="0">
                <a:latin typeface="Calibri"/>
                <a:cs typeface="Calibri"/>
              </a:rPr>
              <a:t>Ποιός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πρέπει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να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υποβληθεί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σε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χειρουργική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επέμβαση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αρθροπλαστικής;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χειρουργική </a:t>
            </a:r>
            <a:r>
              <a:rPr sz="2000" dirty="0">
                <a:latin typeface="Calibri"/>
                <a:cs typeface="Calibri"/>
              </a:rPr>
              <a:t>επέμβαση </a:t>
            </a:r>
            <a:r>
              <a:rPr sz="2000" spc="-5" dirty="0">
                <a:latin typeface="Calibri"/>
                <a:cs typeface="Calibri"/>
              </a:rPr>
              <a:t>αρθροπλαστικής είναι </a:t>
            </a:r>
            <a:r>
              <a:rPr sz="2000" spc="-10" dirty="0">
                <a:latin typeface="Calibri"/>
                <a:cs typeface="Calibri"/>
              </a:rPr>
              <a:t>καταλληλότερη </a:t>
            </a:r>
            <a:r>
              <a:rPr sz="2000" dirty="0">
                <a:latin typeface="Calibri"/>
                <a:cs typeface="Calibri"/>
              </a:rPr>
              <a:t>για ασθενείς με </a:t>
            </a:r>
            <a:r>
              <a:rPr sz="2000" spc="-5" dirty="0">
                <a:latin typeface="Calibri"/>
                <a:cs typeface="Calibri"/>
              </a:rPr>
              <a:t>χρόνιους </a:t>
            </a:r>
            <a:r>
              <a:rPr sz="2000" dirty="0">
                <a:latin typeface="Calibri"/>
                <a:cs typeface="Calibri"/>
              </a:rPr>
              <a:t>πόνους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άρθρωσης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λόγω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αρθρίτιδας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15" dirty="0">
                <a:latin typeface="Calibri"/>
                <a:cs typeface="Calibri"/>
              </a:rPr>
              <a:t> δυσκολεύει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καθημερινές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δραστηριότητες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Σκοπός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της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επέμβασης: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2000" spc="-5" dirty="0">
                <a:latin typeface="Calibri"/>
                <a:cs typeface="Calibri"/>
              </a:rPr>
              <a:t>Ανακούφηση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πόνου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2000" spc="-10" dirty="0">
                <a:latin typeface="Calibri"/>
                <a:cs typeface="Calibri"/>
              </a:rPr>
              <a:t>Αποκατάσταση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ανεξαρτησίας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επιτρέψει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εργασία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εκτέλεση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άλλων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καθημερινών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δραστηριοτήτων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6078" y="1540890"/>
            <a:ext cx="11901170" cy="484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Αρθροπλαστική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368935">
              <a:lnSpc>
                <a:spcPts val="2370"/>
              </a:lnSpc>
            </a:pPr>
            <a:r>
              <a:rPr sz="2000" b="1" spc="-20" dirty="0">
                <a:latin typeface="Arial"/>
                <a:cs typeface="Arial"/>
              </a:rPr>
              <a:t>Τι</a:t>
            </a:r>
            <a:r>
              <a:rPr sz="2000" b="1" spc="-15" dirty="0">
                <a:latin typeface="Arial"/>
                <a:cs typeface="Arial"/>
              </a:rPr>
              <a:t> αποτελέσματα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έχει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η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αρθροπλαστική;</a:t>
            </a:r>
            <a:endParaRPr sz="2000">
              <a:latin typeface="Arial"/>
              <a:cs typeface="Arial"/>
            </a:endParaRPr>
          </a:p>
          <a:p>
            <a:pPr marL="1169035" indent="-343535">
              <a:lnSpc>
                <a:spcPts val="2130"/>
              </a:lnSpc>
              <a:buFont typeface="Wingdings"/>
              <a:buChar char=""/>
              <a:tabLst>
                <a:tab pos="1169035" algn="l"/>
                <a:tab pos="1169670" algn="l"/>
              </a:tabLst>
            </a:pPr>
            <a:r>
              <a:rPr sz="1800" spc="-5" dirty="0">
                <a:latin typeface="Calibri"/>
                <a:cs typeface="Calibri"/>
              </a:rPr>
              <a:t>Μείωση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πόνου</a:t>
            </a:r>
            <a:endParaRPr sz="1800">
              <a:latin typeface="Calibri"/>
              <a:cs typeface="Calibri"/>
            </a:endParaRPr>
          </a:p>
          <a:p>
            <a:pPr marL="1169035" indent="-343535">
              <a:lnSpc>
                <a:spcPct val="100000"/>
              </a:lnSpc>
              <a:buFont typeface="Wingdings"/>
              <a:buChar char=""/>
              <a:tabLst>
                <a:tab pos="1169035" algn="l"/>
                <a:tab pos="1169670" algn="l"/>
              </a:tabLst>
            </a:pPr>
            <a:r>
              <a:rPr sz="1800" spc="-5" dirty="0">
                <a:latin typeface="Calibri"/>
                <a:cs typeface="Calibri"/>
              </a:rPr>
              <a:t>Αύξηση</a:t>
            </a:r>
            <a:r>
              <a:rPr sz="1800" spc="-20" dirty="0">
                <a:latin typeface="Calibri"/>
                <a:cs typeface="Calibri"/>
              </a:rPr>
              <a:t> κινητικότητας</a:t>
            </a:r>
            <a:endParaRPr sz="1800">
              <a:latin typeface="Calibri"/>
              <a:cs typeface="Calibri"/>
            </a:endParaRPr>
          </a:p>
          <a:p>
            <a:pPr marL="1169035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169035" algn="l"/>
                <a:tab pos="1169670" algn="l"/>
              </a:tabLst>
            </a:pPr>
            <a:r>
              <a:rPr sz="1800" spc="-15" dirty="0">
                <a:latin typeface="Calibri"/>
                <a:cs typeface="Calibri"/>
              </a:rPr>
              <a:t>Βελτίωση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ποιότητα </a:t>
            </a:r>
            <a:r>
              <a:rPr sz="1800" spc="-20" dirty="0">
                <a:latin typeface="Calibri"/>
                <a:cs typeface="Calibri"/>
              </a:rPr>
              <a:t>ζωής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65532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655320" algn="l"/>
                <a:tab pos="655955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απόδοση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διάρκεια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ζωής</a:t>
            </a:r>
            <a:r>
              <a:rPr sz="1800" spc="-5" dirty="0">
                <a:latin typeface="Calibri"/>
                <a:cs typeface="Calibri"/>
              </a:rPr>
              <a:t> ενός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εμφυτεύματος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εξαρτάται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από:</a:t>
            </a:r>
            <a:endParaRPr sz="1800">
              <a:latin typeface="Calibri"/>
              <a:cs typeface="Calibri"/>
            </a:endParaRPr>
          </a:p>
          <a:p>
            <a:pPr marL="1112520" lvl="1" indent="-287020">
              <a:lnSpc>
                <a:spcPct val="100000"/>
              </a:lnSpc>
              <a:buFont typeface="Wingdings"/>
              <a:buChar char=""/>
              <a:tabLst>
                <a:tab pos="1112520" algn="l"/>
                <a:tab pos="1113155" algn="l"/>
              </a:tabLst>
            </a:pP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προ-εγχειρητική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φυσική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κατάσταση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του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ασθενή,</a:t>
            </a:r>
            <a:endParaRPr sz="1800">
              <a:latin typeface="Calibri"/>
              <a:cs typeface="Calibri"/>
            </a:endParaRPr>
          </a:p>
          <a:p>
            <a:pPr marL="1112520" lvl="1" indent="-287020">
              <a:lnSpc>
                <a:spcPct val="100000"/>
              </a:lnSpc>
              <a:buFont typeface="Wingdings"/>
              <a:buChar char=""/>
              <a:tabLst>
                <a:tab pos="1112520" algn="l"/>
                <a:tab pos="1113155" algn="l"/>
              </a:tabLst>
            </a:pPr>
            <a:r>
              <a:rPr sz="1800" b="1" spc="-10" dirty="0">
                <a:latin typeface="Calibri"/>
                <a:cs typeface="Calibri"/>
              </a:rPr>
              <a:t>την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ανατομία,</a:t>
            </a:r>
            <a:endParaRPr sz="1800">
              <a:latin typeface="Calibri"/>
              <a:cs typeface="Calibri"/>
            </a:endParaRPr>
          </a:p>
          <a:p>
            <a:pPr marL="1112520" lvl="1" indent="-287020">
              <a:lnSpc>
                <a:spcPct val="100000"/>
              </a:lnSpc>
              <a:buFont typeface="Wingdings"/>
              <a:buChar char=""/>
              <a:tabLst>
                <a:tab pos="1112520" algn="l"/>
                <a:tab pos="1113155" algn="l"/>
              </a:tabLst>
            </a:pPr>
            <a:r>
              <a:rPr sz="1800" b="1" spc="-5" dirty="0">
                <a:latin typeface="Calibri"/>
                <a:cs typeface="Calibri"/>
              </a:rPr>
              <a:t>το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βάρος,</a:t>
            </a:r>
            <a:endParaRPr sz="1800">
              <a:latin typeface="Calibri"/>
              <a:cs typeface="Calibri"/>
            </a:endParaRPr>
          </a:p>
          <a:p>
            <a:pPr marL="1112520" lvl="1" indent="-287020">
              <a:lnSpc>
                <a:spcPct val="100000"/>
              </a:lnSpc>
              <a:buFont typeface="Wingdings"/>
              <a:buChar char=""/>
              <a:tabLst>
                <a:tab pos="1112520" algn="l"/>
                <a:tab pos="1113155" algn="l"/>
              </a:tabLst>
            </a:pPr>
            <a:r>
              <a:rPr sz="1800" b="1" dirty="0">
                <a:latin typeface="Calibri"/>
                <a:cs typeface="Calibri"/>
              </a:rPr>
              <a:t>τη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φυσική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δραστηριότητα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και</a:t>
            </a:r>
            <a:endParaRPr sz="1800">
              <a:latin typeface="Calibri"/>
              <a:cs typeface="Calibri"/>
            </a:endParaRPr>
          </a:p>
          <a:p>
            <a:pPr marL="1112520" lvl="1" indent="-287020">
              <a:lnSpc>
                <a:spcPct val="100000"/>
              </a:lnSpc>
              <a:buFont typeface="Wingdings"/>
              <a:buChar char=""/>
              <a:tabLst>
                <a:tab pos="1112520" algn="l"/>
                <a:tab pos="1113155" algn="l"/>
              </a:tabLst>
            </a:pPr>
            <a:r>
              <a:rPr sz="1800" b="1" spc="-10" dirty="0">
                <a:latin typeface="Calibri"/>
                <a:cs typeface="Calibri"/>
              </a:rPr>
              <a:t>την </a:t>
            </a:r>
            <a:r>
              <a:rPr sz="1800" b="1" spc="-5" dirty="0">
                <a:latin typeface="Calibri"/>
                <a:cs typeface="Calibri"/>
              </a:rPr>
              <a:t>προθυμία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να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τηρηθούν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οι </a:t>
            </a:r>
            <a:r>
              <a:rPr sz="1800" b="1" spc="-5" dirty="0">
                <a:latin typeface="Calibri"/>
                <a:cs typeface="Calibri"/>
              </a:rPr>
              <a:t>οδηγίες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του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χειρουργού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πριν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και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μετά </a:t>
            </a:r>
            <a:r>
              <a:rPr sz="1800" b="1" dirty="0">
                <a:latin typeface="Calibri"/>
                <a:cs typeface="Calibri"/>
              </a:rPr>
              <a:t>από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την</a:t>
            </a:r>
            <a:r>
              <a:rPr sz="1800" b="1" dirty="0">
                <a:latin typeface="Calibri"/>
                <a:cs typeface="Calibri"/>
              </a:rPr>
              <a:t> επέμβαση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655320" indent="-287020">
              <a:lnSpc>
                <a:spcPct val="100000"/>
              </a:lnSpc>
              <a:buFont typeface="Wingdings"/>
              <a:buChar char=""/>
              <a:tabLst>
                <a:tab pos="655320" algn="l"/>
                <a:tab pos="655955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χειρουργική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επέμβαση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άρθρωσης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ενέχει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πιθανούς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κινδύνους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απαιτεί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ορισμένο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χρόνο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ανάρρωσης.</a:t>
            </a:r>
            <a:endParaRPr sz="1800">
              <a:latin typeface="Calibri"/>
              <a:cs typeface="Calibri"/>
            </a:endParaRPr>
          </a:p>
          <a:p>
            <a:pPr marL="707390" indent="-339090">
              <a:lnSpc>
                <a:spcPct val="100000"/>
              </a:lnSpc>
              <a:buFont typeface="Wingdings"/>
              <a:buChar char=""/>
              <a:tabLst>
                <a:tab pos="707390" algn="l"/>
                <a:tab pos="708025" algn="l"/>
              </a:tabLst>
            </a:pPr>
            <a:r>
              <a:rPr sz="1800" spc="-5" dirty="0">
                <a:latin typeface="Calibri"/>
                <a:cs typeface="Calibri"/>
              </a:rPr>
              <a:t>Τα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επιμέρους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αποτελέσματα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μπορεί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ποικίλουν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μόνο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ένας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ορθοπαιδικός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χειρουργός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μπορεί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καθορίσει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655320" algn="l"/>
                <a:tab pos="11887835" algn="l"/>
              </a:tabLst>
            </a:pPr>
            <a:r>
              <a:rPr sz="1800" u="heavy" dirty="0">
                <a:uFill>
                  <a:solidFill>
                    <a:srgbClr val="4471C4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η</a:t>
            </a:r>
            <a:r>
              <a:rPr sz="1800" u="heavy" spc="-1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επέμβαση</a:t>
            </a:r>
            <a:r>
              <a:rPr sz="1800" u="heavy" spc="2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είναι</a:t>
            </a:r>
            <a:r>
              <a:rPr sz="1800" u="heavy" spc="2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κατάλληλη.	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6440423"/>
            <a:ext cx="845795" cy="3947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3" name="object 3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45795" cy="3947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5432" y="403606"/>
            <a:ext cx="6392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1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10" dirty="0"/>
              <a:t>–Εισαγωγή</a:t>
            </a:r>
            <a:r>
              <a:rPr sz="3200" spc="-5" dirty="0"/>
              <a:t> Αρθροπλαστική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541" y="1528064"/>
            <a:ext cx="11064875" cy="418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Αρθροπλαστική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Ποιές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είναι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οι πιθανές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επιπλοκές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μιας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ολικής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αρθροπλαστικής</a:t>
            </a:r>
            <a:r>
              <a:rPr sz="1800" b="1" dirty="0">
                <a:latin typeface="Arial"/>
                <a:cs typeface="Arial"/>
              </a:rPr>
              <a:t> επέμβασης;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50" spc="-10" dirty="0">
                <a:latin typeface="Calibri"/>
                <a:cs typeface="Calibri"/>
              </a:rPr>
              <a:t>Επιπλοκές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κατά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τη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διάρκεια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dirty="0">
                <a:latin typeface="Calibri"/>
                <a:cs typeface="Calibri"/>
              </a:rPr>
              <a:t> μετά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από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την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επέμβαση.</a:t>
            </a: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50" spc="-5" dirty="0">
                <a:latin typeface="Calibri"/>
                <a:cs typeface="Calibri"/>
              </a:rPr>
              <a:t>Στις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επιπλοκές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περιλαμβάνονται:</a:t>
            </a:r>
            <a:endParaRPr sz="17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750" b="1" spc="-10" dirty="0">
                <a:latin typeface="Calibri"/>
                <a:cs typeface="Calibri"/>
              </a:rPr>
              <a:t>μολύνσεις</a:t>
            </a:r>
            <a:endParaRPr sz="1750">
              <a:latin typeface="Calibri"/>
              <a:cs typeface="Calibri"/>
            </a:endParaRPr>
          </a:p>
          <a:p>
            <a:pPr marL="806450" lvl="1" indent="-337185">
              <a:lnSpc>
                <a:spcPct val="100000"/>
              </a:lnSpc>
              <a:buFont typeface="Wingdings"/>
              <a:buChar char=""/>
              <a:tabLst>
                <a:tab pos="806450" algn="l"/>
                <a:tab pos="807085" algn="l"/>
              </a:tabLst>
            </a:pPr>
            <a:r>
              <a:rPr sz="1750" b="1" spc="-5" dirty="0">
                <a:latin typeface="Calibri"/>
                <a:cs typeface="Calibri"/>
              </a:rPr>
              <a:t>θρόμβοι</a:t>
            </a:r>
            <a:r>
              <a:rPr sz="1750" b="1" spc="-30" dirty="0">
                <a:latin typeface="Calibri"/>
                <a:cs typeface="Calibri"/>
              </a:rPr>
              <a:t> </a:t>
            </a:r>
            <a:r>
              <a:rPr sz="1750" b="1" spc="-10" dirty="0">
                <a:latin typeface="Calibri"/>
                <a:cs typeface="Calibri"/>
              </a:rPr>
              <a:t>αίματος</a:t>
            </a:r>
            <a:r>
              <a:rPr sz="1750" spc="-10" dirty="0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0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750" spc="-5" dirty="0">
                <a:latin typeface="Calibri"/>
                <a:cs typeface="Calibri"/>
              </a:rPr>
              <a:t>Για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αποφυγή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αυτών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των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επιπλοκών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οι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γιατροί</a:t>
            </a:r>
            <a:r>
              <a:rPr sz="1750" spc="-5" dirty="0">
                <a:latin typeface="Calibri"/>
                <a:cs typeface="Calibri"/>
              </a:rPr>
              <a:t> μπορούν</a:t>
            </a:r>
            <a:r>
              <a:rPr sz="1750" dirty="0">
                <a:latin typeface="Calibri"/>
                <a:cs typeface="Calibri"/>
              </a:rPr>
              <a:t> να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λάβουν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διάφορα</a:t>
            </a:r>
            <a:r>
              <a:rPr sz="1750" spc="-5" dirty="0">
                <a:latin typeface="Calibri"/>
                <a:cs typeface="Calibri"/>
              </a:rPr>
              <a:t> μέτρα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προφύλαξης, </a:t>
            </a:r>
            <a:r>
              <a:rPr sz="1750" spc="-5" dirty="0">
                <a:latin typeface="Calibri"/>
                <a:cs typeface="Calibri"/>
              </a:rPr>
              <a:t> συμπεριλαμβανομένης της</a:t>
            </a:r>
            <a:r>
              <a:rPr sz="1750" spc="-10" dirty="0">
                <a:latin typeface="Calibri"/>
                <a:cs typeface="Calibri"/>
              </a:rPr>
              <a:t> χορήγησης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αντιβιοτικών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αντιπηκτικών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αίματος,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πριν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μετά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από</a:t>
            </a:r>
            <a:r>
              <a:rPr sz="1750" spc="-15" dirty="0">
                <a:latin typeface="Calibri"/>
                <a:cs typeface="Calibri"/>
              </a:rPr>
              <a:t> την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επέμβαση.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750" spc="-5" dirty="0">
                <a:latin typeface="Calibri"/>
                <a:cs typeface="Calibri"/>
              </a:rPr>
              <a:t>Μολονότι </a:t>
            </a:r>
            <a:r>
              <a:rPr sz="1750" dirty="0">
                <a:latin typeface="Calibri"/>
                <a:cs typeface="Calibri"/>
              </a:rPr>
              <a:t>η </a:t>
            </a:r>
            <a:r>
              <a:rPr sz="1750" spc="-5" dirty="0">
                <a:latin typeface="Calibri"/>
                <a:cs typeface="Calibri"/>
              </a:rPr>
              <a:t>χειρουργική εμφυτευμάτων σημειώνει </a:t>
            </a:r>
            <a:r>
              <a:rPr sz="1750" spc="-10" dirty="0">
                <a:latin typeface="Calibri"/>
                <a:cs typeface="Calibri"/>
              </a:rPr>
              <a:t>εξαιρετική επιτυχία </a:t>
            </a:r>
            <a:r>
              <a:rPr sz="1750" dirty="0">
                <a:latin typeface="Calibri"/>
                <a:cs typeface="Calibri"/>
              </a:rPr>
              <a:t>στις </a:t>
            </a:r>
            <a:r>
              <a:rPr sz="1750" spc="-5" dirty="0">
                <a:latin typeface="Calibri"/>
                <a:cs typeface="Calibri"/>
              </a:rPr>
              <a:t>περισσότερες περιπτώσεις, ορισμένοι 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ασθενείς μπορεί </a:t>
            </a:r>
            <a:r>
              <a:rPr sz="1750" spc="-20" dirty="0">
                <a:latin typeface="Calibri"/>
                <a:cs typeface="Calibri"/>
              </a:rPr>
              <a:t>ακόμα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να </a:t>
            </a:r>
            <a:r>
              <a:rPr sz="1750" spc="-5" dirty="0">
                <a:latin typeface="Calibri"/>
                <a:cs typeface="Calibri"/>
              </a:rPr>
              <a:t>αισθάνονται </a:t>
            </a:r>
            <a:r>
              <a:rPr sz="1750" dirty="0">
                <a:latin typeface="Calibri"/>
                <a:cs typeface="Calibri"/>
              </a:rPr>
              <a:t>πόνο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δυσκαμψία. </a:t>
            </a:r>
            <a:r>
              <a:rPr sz="1750" spc="-5" dirty="0">
                <a:latin typeface="Calibri"/>
                <a:cs typeface="Calibri"/>
              </a:rPr>
              <a:t>Παράγοντες, </a:t>
            </a:r>
            <a:r>
              <a:rPr sz="1750" spc="-10" dirty="0">
                <a:latin typeface="Calibri"/>
                <a:cs typeface="Calibri"/>
              </a:rPr>
              <a:t>όπως </a:t>
            </a:r>
            <a:r>
              <a:rPr sz="1750" dirty="0">
                <a:latin typeface="Calibri"/>
                <a:cs typeface="Calibri"/>
              </a:rPr>
              <a:t>οι </a:t>
            </a:r>
            <a:r>
              <a:rPr sz="1750" spc="-10" dirty="0">
                <a:latin typeface="Calibri"/>
                <a:cs typeface="Calibri"/>
              </a:rPr>
              <a:t>μετεγχειρητικές</a:t>
            </a:r>
            <a:r>
              <a:rPr sz="1750" spc="37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δραστηριότητες 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και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το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βάρος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του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ασθενή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μπορεί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να</a:t>
            </a:r>
            <a:r>
              <a:rPr sz="1750" spc="-5" dirty="0">
                <a:latin typeface="Calibri"/>
                <a:cs typeface="Calibri"/>
              </a:rPr>
              <a:t> επηρεάσουν</a:t>
            </a:r>
            <a:r>
              <a:rPr sz="1750" dirty="0">
                <a:latin typeface="Calibri"/>
                <a:cs typeface="Calibri"/>
              </a:rPr>
              <a:t> τη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μακροβιότητα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του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εμφυτεύματος.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3658</Words>
  <Application>Microsoft Macintosh PowerPoint</Application>
  <PresentationFormat>Widescreen</PresentationFormat>
  <Paragraphs>558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</vt:lpstr>
      <vt:lpstr>Cambria Math</vt:lpstr>
      <vt:lpstr>Microsoft Sans Serif</vt:lpstr>
      <vt:lpstr>Symbol</vt:lpstr>
      <vt:lpstr>Times New Roman</vt:lpstr>
      <vt:lpstr>Wingdings</vt:lpstr>
      <vt:lpstr>Office Theme</vt:lpstr>
      <vt:lpstr>Βιοϋλικά &amp; Βιοϊατρική Τεχνολογία  Φροντιστηριακό Μάθημα 2024-2025</vt:lpstr>
      <vt:lpstr>Άσκηση 1η -Αρθροπλαστική Ισχύου</vt:lpstr>
      <vt:lpstr>Άσκηση 1η -Αρθροπλαστική Ισχύου</vt:lpstr>
      <vt:lpstr>Άσκηση 1η –Εισαγωγή Αρθροπλαστική</vt:lpstr>
      <vt:lpstr>Άσκηση 1η –Εισαγωγή Αρθροπλαστική</vt:lpstr>
      <vt:lpstr>Άσκηση 1η –Εισαγωγή Αρθροπλαστική</vt:lpstr>
      <vt:lpstr>Άσκηση 1η –Εισαγωγή Αρθροπλαστική</vt:lpstr>
      <vt:lpstr>Άσκηση 1η –Εισαγωγή Αρθροπλαστική</vt:lpstr>
      <vt:lpstr>Άσκηση 1η –Εισαγωγή Αρθροπλαστική</vt:lpstr>
      <vt:lpstr>Άσκηση 1η –Εισαγωγή Αρθροπλαστική</vt:lpstr>
      <vt:lpstr>Άσκηση 1η –Εισαγωγή Αρθροπλαστική</vt:lpstr>
      <vt:lpstr>Άσκηση 1η –Εισαγωγή Αρθροπλαστική</vt:lpstr>
      <vt:lpstr>Άσκηση 1η –Εισαγωγή Αρθροπλαστική</vt:lpstr>
      <vt:lpstr>Άσκηση 2η –Βηματοδότης</vt:lpstr>
      <vt:lpstr>Άσκηση 2η –Βηματοδότης</vt:lpstr>
      <vt:lpstr>Άσκηση 2η –Βηματοδότης</vt:lpstr>
      <vt:lpstr>Άσκηση 2η –Βηματοδότης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3η –Μηχανικές Ιδιότητες Βιοϋλικού</vt:lpstr>
      <vt:lpstr>Άσκηση 4η –Τεχνικές Αντικατάστασης Οργάνων</vt:lpstr>
      <vt:lpstr>Άσκηση 4η –Τεχνικές Αντικατάστασης Οργάνων</vt:lpstr>
      <vt:lpstr>Άσκηση 4η –Τεχνικές Αντικατάστασης Οργάνων</vt:lpstr>
      <vt:lpstr>Άσκηση 4η –Τεχνικές Αντικατάστασης Οργάνων</vt:lpstr>
      <vt:lpstr>Άσκηση 4η –Τεχνικές Αντικατάστασης Οργάνων</vt:lpstr>
      <vt:lpstr>Άσκηση 4η –Τεχνικές Αντικατάστασης Οργάνων</vt:lpstr>
      <vt:lpstr>Άσκηση 4η –Τεχνικές Αντικατάστασης Οργάνων</vt:lpstr>
      <vt:lpstr>Ασκήσεις–Μηχανικές Ιδιότητες Μεταλλικών Υλικών</vt:lpstr>
      <vt:lpstr>Ασκήσεις–Μηχανικές Ιδιότητες Μεταλλικών Υλικών</vt:lpstr>
      <vt:lpstr>Ασκήσεις–Μηχανικές Ιδιότητες Μεταλλικών Υλικών</vt:lpstr>
      <vt:lpstr>Ασκήσεις–Μηχανικές Ιδιότητες Μεταλλικών Υλικών</vt:lpstr>
      <vt:lpstr>Ασκήσεις–Μηχανικές Ιδιότητες Μεταλλικών Υλικών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Vasso</dc:creator>
  <cp:lastModifiedBy>EFTERPI KARAPINTZOU</cp:lastModifiedBy>
  <cp:revision>1</cp:revision>
  <dcterms:created xsi:type="dcterms:W3CDTF">2023-08-21T12:03:42Z</dcterms:created>
  <dcterms:modified xsi:type="dcterms:W3CDTF">2025-02-13T13:55:51Z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2023-08-21T00:00:00Z</vt:filetime>
  </property>
</Properties>
</file>