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4" r:id="rId21"/>
    <p:sldId id="339" r:id="rId22"/>
    <p:sldId id="340" r:id="rId23"/>
    <p:sldId id="338" r:id="rId24"/>
    <p:sldId id="333" r:id="rId25"/>
    <p:sldId id="336" r:id="rId26"/>
    <p:sldId id="337" r:id="rId27"/>
    <p:sldId id="335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105" d="100"/>
          <a:sy n="105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2E6F0-39B4-4EA9-B369-14A2ED793C15}" type="datetimeFigureOut">
              <a:rPr lang="el-GR" smtClean="0"/>
              <a:pPr/>
              <a:t>16/3/2023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8066C-F2C8-460C-A3D0-5699A1BA1F8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90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4" y="4166472"/>
            <a:ext cx="8801751" cy="2691633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4166467"/>
            <a:ext cx="6058800" cy="204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0134475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1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34" name="Google Shape;134;p11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37" name="Google Shape;137;p11"/>
          <p:cNvGrpSpPr/>
          <p:nvPr/>
        </p:nvGrpSpPr>
        <p:grpSpPr>
          <a:xfrm rot="10800000">
            <a:off x="125800" y="6"/>
            <a:ext cx="9018200" cy="625073"/>
            <a:chOff x="8" y="4674804"/>
            <a:chExt cx="9018200" cy="468805"/>
          </a:xfrm>
        </p:grpSpPr>
        <p:sp>
          <p:nvSpPr>
            <p:cNvPr id="138" name="Google Shape;138;p11"/>
            <p:cNvSpPr/>
            <p:nvPr/>
          </p:nvSpPr>
          <p:spPr>
            <a:xfrm rot="10800000"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800000">
              <a:off x="633808" y="4674838"/>
              <a:ext cx="8384400" cy="3312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3976153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ribbon">
  <p:cSld name="Blank with ribb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2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43" name="Google Shape;143;p12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2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5" name="Google Shape;145;p12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46" name="Google Shape;146;p12"/>
          <p:cNvGrpSpPr/>
          <p:nvPr/>
        </p:nvGrpSpPr>
        <p:grpSpPr>
          <a:xfrm rot="10800000">
            <a:off x="0" y="-63"/>
            <a:ext cx="9144000" cy="6876696"/>
            <a:chOff x="8" y="-13862"/>
            <a:chExt cx="9144000" cy="5157522"/>
          </a:xfrm>
        </p:grpSpPr>
        <p:sp>
          <p:nvSpPr>
            <p:cNvPr id="147" name="Google Shape;147;p12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9" name="Google Shape;149;p12"/>
            <p:cNvSpPr/>
            <p:nvPr/>
          </p:nvSpPr>
          <p:spPr>
            <a:xfrm rot="10800000">
              <a:off x="633908" y="382913"/>
              <a:ext cx="8510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40190382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1" y="1002785"/>
            <a:ext cx="876290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702200"/>
            <a:ext cx="49695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3481433"/>
            <a:ext cx="49695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97943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4"/>
          <p:cNvGrpSpPr/>
          <p:nvPr/>
        </p:nvGrpSpPr>
        <p:grpSpPr>
          <a:xfrm>
            <a:off x="381001" y="507933"/>
            <a:ext cx="8762909" cy="5845667"/>
            <a:chOff x="381000" y="380950"/>
            <a:chExt cx="8762909" cy="4384250"/>
          </a:xfrm>
        </p:grpSpPr>
        <p:sp>
          <p:nvSpPr>
            <p:cNvPr id="31" name="Google Shape;31;p4"/>
            <p:cNvSpPr/>
            <p:nvPr/>
          </p:nvSpPr>
          <p:spPr>
            <a:xfrm>
              <a:off x="5829300" y="380950"/>
              <a:ext cx="746875" cy="4382725"/>
            </a:xfrm>
            <a:custGeom>
              <a:avLst/>
              <a:gdLst/>
              <a:ahLst/>
              <a:cxnLst/>
              <a:rect l="l" t="t" r="r" b="b"/>
              <a:pathLst>
                <a:path w="29875" h="175309" extrusionOk="0">
                  <a:moveTo>
                    <a:pt x="29713" y="25517"/>
                  </a:moveTo>
                  <a:lnTo>
                    <a:pt x="0" y="0"/>
                  </a:lnTo>
                  <a:lnTo>
                    <a:pt x="100" y="175309"/>
                  </a:lnTo>
                  <a:lnTo>
                    <a:pt x="29875" y="1283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5830600" y="3379100"/>
              <a:ext cx="741675" cy="1384575"/>
            </a:xfrm>
            <a:custGeom>
              <a:avLst/>
              <a:gdLst/>
              <a:ahLst/>
              <a:cxnLst/>
              <a:rect l="l" t="t" r="r" b="b"/>
              <a:pathLst>
                <a:path w="29667" h="55383" extrusionOk="0">
                  <a:moveTo>
                    <a:pt x="29513" y="0"/>
                  </a:moveTo>
                  <a:lnTo>
                    <a:pt x="0" y="46895"/>
                  </a:lnTo>
                  <a:lnTo>
                    <a:pt x="0" y="55383"/>
                  </a:lnTo>
                  <a:lnTo>
                    <a:pt x="29667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 rot="10800000">
              <a:off x="6572309" y="1017613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381000" y="381000"/>
              <a:ext cx="5452500" cy="43842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572284" y="3377858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381000" y="45506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7" name="Google Shape;37;p4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38" name="Google Shape;38;p4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1105629" y="1386033"/>
            <a:ext cx="4055100" cy="38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▸"/>
              <a:defRPr sz="3000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▹"/>
              <a:defRPr sz="3000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>
                <a:solidFill>
                  <a:schemeClr val="lt1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>
                <a:solidFill>
                  <a:schemeClr val="lt1"/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723450" y="960967"/>
            <a:ext cx="3810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“</a:t>
            </a:r>
            <a:endParaRPr sz="9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1895955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58762117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36132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968767"/>
            <a:ext cx="36132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63"/>
            <a:ext cx="4572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9630298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2273567"/>
            <a:ext cx="31854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2334668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2949570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284165" y="2273567"/>
            <a:ext cx="20886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265283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603997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381001" y="0"/>
            <a:ext cx="8763111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953364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/>
        </p:nvSpPr>
        <p:spPr>
          <a:xfrm rot="10800000">
            <a:off x="7365397" y="100"/>
            <a:ext cx="724800" cy="14076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2" name="Google Shape;122;p10"/>
          <p:cNvGrpSpPr/>
          <p:nvPr/>
        </p:nvGrpSpPr>
        <p:grpSpPr>
          <a:xfrm>
            <a:off x="9" y="6233073"/>
            <a:ext cx="8088217" cy="625073"/>
            <a:chOff x="8" y="4674804"/>
            <a:chExt cx="8088217" cy="468805"/>
          </a:xfrm>
        </p:grpSpPr>
        <p:sp>
          <p:nvSpPr>
            <p:cNvPr id="123" name="Google Shape;123;p10"/>
            <p:cNvSpPr/>
            <p:nvPr/>
          </p:nvSpPr>
          <p:spPr>
            <a:xfrm>
              <a:off x="8" y="4766509"/>
              <a:ext cx="377100" cy="3771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0"/>
            <p:cNvSpPr/>
            <p:nvPr/>
          </p:nvSpPr>
          <p:spPr>
            <a:xfrm rot="10800000">
              <a:off x="375687" y="4674804"/>
              <a:ext cx="258249" cy="468685"/>
            </a:xfrm>
            <a:custGeom>
              <a:avLst/>
              <a:gdLst/>
              <a:ahLst/>
              <a:cxnLst/>
              <a:rect l="l" t="t" r="r" b="b"/>
              <a:pathLst>
                <a:path w="23660" h="52411" extrusionOk="0">
                  <a:moveTo>
                    <a:pt x="23655" y="0"/>
                  </a:moveTo>
                  <a:lnTo>
                    <a:pt x="0" y="15445"/>
                  </a:lnTo>
                  <a:lnTo>
                    <a:pt x="14" y="52411"/>
                  </a:lnTo>
                  <a:lnTo>
                    <a:pt x="23660" y="4217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25" name="Google Shape;125;p10"/>
            <p:cNvSpPr/>
            <p:nvPr/>
          </p:nvSpPr>
          <p:spPr>
            <a:xfrm rot="10800000">
              <a:off x="633825" y="4674850"/>
              <a:ext cx="7454400" cy="3312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73000">
                  <a:schemeClr val="accent6"/>
                </a:gs>
                <a:gs pos="100000">
                  <a:srgbClr val="C3CFD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10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27" name="Google Shape;127;p10"/>
          <p:cNvGrpSpPr/>
          <p:nvPr/>
        </p:nvGrpSpPr>
        <p:grpSpPr>
          <a:xfrm>
            <a:off x="8090200" y="0"/>
            <a:ext cx="1053910" cy="1405208"/>
            <a:chOff x="8090200" y="0"/>
            <a:chExt cx="1053910" cy="1053906"/>
          </a:xfrm>
        </p:grpSpPr>
        <p:sp>
          <p:nvSpPr>
            <p:cNvPr id="128" name="Google Shape;128;p10"/>
            <p:cNvSpPr/>
            <p:nvPr/>
          </p:nvSpPr>
          <p:spPr>
            <a:xfrm>
              <a:off x="8090211" y="0"/>
              <a:ext cx="1053900" cy="1053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8090200" y="967217"/>
              <a:ext cx="1053900" cy="86689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814200" y="6233067"/>
            <a:ext cx="7104000" cy="43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31" name="Google Shape;131;p10"/>
          <p:cNvSpPr/>
          <p:nvPr/>
        </p:nvSpPr>
        <p:spPr>
          <a:xfrm>
            <a:off x="7366400" y="1"/>
            <a:ext cx="723250" cy="1401567"/>
          </a:xfrm>
          <a:custGeom>
            <a:avLst/>
            <a:gdLst/>
            <a:ahLst/>
            <a:cxnLst/>
            <a:rect l="l" t="t" r="r" b="b"/>
            <a:pathLst>
              <a:path w="28930" h="42047" extrusionOk="0">
                <a:moveTo>
                  <a:pt x="0" y="0"/>
                </a:moveTo>
                <a:lnTo>
                  <a:pt x="28930" y="42047"/>
                </a:lnTo>
                <a:lnTo>
                  <a:pt x="28930" y="38739"/>
                </a:lnTo>
                <a:lnTo>
                  <a:pt x="2908" y="74"/>
                </a:lnTo>
                <a:close/>
              </a:path>
            </a:pathLst>
          </a:custGeom>
          <a:solidFill>
            <a:srgbClr val="001F46">
              <a:alpha val="20110"/>
            </a:srgb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9380884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381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521800"/>
            <a:ext cx="67578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2273567"/>
            <a:ext cx="67578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442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 thruBlk="1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iddk.nih.gov/health-information/kidney-disease/kidney-failure/hemodialysi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i.org/10.4155/tde-2020-011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AC5BFD-12D9-AD52-4F46-BAD15E56E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37" y="3861048"/>
            <a:ext cx="4969500" cy="751600"/>
          </a:xfrm>
        </p:spPr>
        <p:txBody>
          <a:bodyPr/>
          <a:lstStyle/>
          <a:p>
            <a:r>
              <a:rPr lang="el-G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Βιοϋλικά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στη Νεφρολογία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Hydrogels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19BB82-2ECE-0F1E-C500-2375760B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937" y="2420888"/>
            <a:ext cx="4969500" cy="369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Μάθημα 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10</a:t>
            </a:r>
            <a:r>
              <a:rPr kumimoji="0" lang="el-GR" sz="320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ο</a:t>
            </a:r>
            <a:r>
              <a:rPr kumimoji="0" lang="el-GR" sz="32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30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894FDD-34C9-4176-8093-7F94E4FD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8CB0BF5-B516-411F-A843-6559373F1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Φαρμακευτικές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εφαρμογές: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 σύνθεση των μονομερών και οι σχετικές ποσότητες πολύ –πολυμερών μπορεί να διαφοροποιούνται για να αλλάζουν τα χαρακτηριστικά της διήθησης,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διαπερατότητα του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gel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που περιέχει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τους φαρμακευτικούς παράγοντες.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Μέθοδοι για φαρμακευτική χορήγηση: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φάρμακο εγκλωβίζεται στο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hydrogel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κατά τον πολυμερισμό,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φάρμακο εισάγεται κατά την αύξηση του όγκου στο νερό,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απελευθέρωση συμβαίνει με έκκριση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του φαρμάκου από το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gel 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και με την είσοδο του νερού στο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gel.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dirty="0"/>
          </a:p>
        </p:txBody>
      </p:sp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21376B18-59DA-48B3-9A0A-941127877228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F912501A-356E-43CC-A319-42AA3E78F8E0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0;p14">
              <a:extLst>
                <a:ext uri="{FF2B5EF4-FFF2-40B4-BE49-F238E27FC236}">
                  <a16:creationId xmlns:a16="http://schemas.microsoft.com/office/drawing/2014/main" id="{BF97D98F-DB15-4598-B198-C7ACCED490CD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1;p14">
              <a:extLst>
                <a:ext uri="{FF2B5EF4-FFF2-40B4-BE49-F238E27FC236}">
                  <a16:creationId xmlns:a16="http://schemas.microsoft.com/office/drawing/2014/main" id="{AF3551E8-6B67-4E65-9CBC-95607D4C961B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19125717-62B2-4DD2-B266-45C89392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43CC85-4B14-4284-B408-4EFD9E5E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Παραδείγματα βιολογικών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hydrogels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1B8210-A0E0-4508-9A6C-442F489D5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Jello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gel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κολλαγόνου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~ 97%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νερό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Στοιχεία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εξωκυτταρικής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μεμβράνης.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Πολυσακχαρίτες.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DNA/RNA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Θρόμβος αίματος.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Mucin -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περιβάλλει το στομάχι, τους βρογχικούς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σωλήνες, τα έντερα.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Γλυκοκάλυκας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-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επενδύει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εσωτερικά με επιθηλιακά κύτταρα τα αιμοφόρα αγγεία.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Εκκρίσεις ιγμόρειου άντρου.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7CC0BEB2-C6B5-46C6-86C4-F5C00E9C5559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6" name="Google Shape;169;p14">
              <a:extLst>
                <a:ext uri="{FF2B5EF4-FFF2-40B4-BE49-F238E27FC236}">
                  <a16:creationId xmlns:a16="http://schemas.microsoft.com/office/drawing/2014/main" id="{7856B905-6E0D-4121-AE29-3959D70E6B98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6460CAC7-2E7E-4715-A972-E679692CD14A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DBE6B552-6ECD-449E-9152-CC8D1CFA7F1C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7699BB98-1BF2-4E1D-AC52-936F4847C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AC2F1FB-323E-4C38-8942-23B48034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384" y="1043275"/>
            <a:ext cx="6768752" cy="477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B528F-3559-4021-B538-B003472AFFCB}"/>
              </a:ext>
            </a:extLst>
          </p:cNvPr>
          <p:cNvSpPr txBox="1"/>
          <p:nvPr/>
        </p:nvSpPr>
        <p:spPr>
          <a:xfrm>
            <a:off x="2411760" y="602128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Hydrogel </a:t>
            </a:r>
            <a:r>
              <a:rPr lang="el-GR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ινωδογόνου</a:t>
            </a:r>
            <a:r>
              <a:rPr lang="el-G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(θρόμβος αίματος)</a:t>
            </a:r>
            <a:endParaRPr lang="en-U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86E719-D842-478A-B342-2B0609D08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43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DD8C81-98F0-426A-8F41-76BEB7463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Λειτουργία ενός βιολογικού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hydrogel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7DCF71C-E4F4-4548-80DA-14554EADC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Μειωμένη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διαπερατότητα σε μεγάλα μόρια.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Δομική δύναμη (για επιθηλιακό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κυτταρικό τοίχωμα).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Σύλληψη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και απομάκρυνση ξένων ουσιών.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Μειωμένη αντίσταση στο γλίστρημα.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Υψηλό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εσωτερικό ιξώδες.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A3F5E0A2-FB6A-42CC-8A4E-663B95A14FC5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AE7F22A6-31A2-4EFF-BEE8-CCD41B54FB80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0;p14">
              <a:extLst>
                <a:ext uri="{FF2B5EF4-FFF2-40B4-BE49-F238E27FC236}">
                  <a16:creationId xmlns:a16="http://schemas.microsoft.com/office/drawing/2014/main" id="{DA7AFAB6-2B41-479A-85D4-B135F231ED36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1;p14">
              <a:extLst>
                <a:ext uri="{FF2B5EF4-FFF2-40B4-BE49-F238E27FC236}">
                  <a16:creationId xmlns:a16="http://schemas.microsoft.com/office/drawing/2014/main" id="{F44521A4-9072-445A-B9E3-3406BCEC9056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B75FCC9B-5299-41D8-88F8-02CB86073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36BB496-37B1-474C-9D14-D85B8F8B3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005" y="117636"/>
            <a:ext cx="889443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l-GR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Πολυμερή που σχηματίζουν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hydrogels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567F6F4-994F-499C-A832-F5656A17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kumimoji="1" lang="el-GR" sz="2400">
              <a:latin typeface="Times New Roman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198567D4-0C78-4C14-BBE1-C14D0977E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5538" y="2493963"/>
            <a:ext cx="153987" cy="266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7DA99CEA-9EB3-4624-ACA3-31FB147FFB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4238" y="2652713"/>
            <a:ext cx="387350" cy="112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A4E3546A-516E-446D-BFB9-1DFCEE748B04}"/>
              </a:ext>
            </a:extLst>
          </p:cNvPr>
          <p:cNvSpPr>
            <a:spLocks/>
          </p:cNvSpPr>
          <p:nvPr/>
        </p:nvSpPr>
        <p:spPr bwMode="auto">
          <a:xfrm>
            <a:off x="2132013" y="2619375"/>
            <a:ext cx="417512" cy="153988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0" y="15"/>
              </a:cxn>
              <a:cxn ang="0">
                <a:pos x="11" y="0"/>
              </a:cxn>
              <a:cxn ang="0">
                <a:pos x="255" y="84"/>
              </a:cxn>
              <a:cxn ang="0">
                <a:pos x="263" y="92"/>
              </a:cxn>
              <a:cxn ang="0">
                <a:pos x="263" y="97"/>
              </a:cxn>
              <a:cxn ang="0">
                <a:pos x="14" y="39"/>
              </a:cxn>
            </a:cxnLst>
            <a:rect l="0" t="0" r="r" b="b"/>
            <a:pathLst>
              <a:path w="263" h="97">
                <a:moveTo>
                  <a:pt x="14" y="39"/>
                </a:moveTo>
                <a:lnTo>
                  <a:pt x="0" y="15"/>
                </a:lnTo>
                <a:lnTo>
                  <a:pt x="11" y="0"/>
                </a:lnTo>
                <a:lnTo>
                  <a:pt x="255" y="84"/>
                </a:lnTo>
                <a:lnTo>
                  <a:pt x="263" y="92"/>
                </a:lnTo>
                <a:lnTo>
                  <a:pt x="263" y="97"/>
                </a:lnTo>
                <a:lnTo>
                  <a:pt x="14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9EF8567-51D6-4F01-BD7F-1F287236A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8600" y="2397125"/>
            <a:ext cx="200025" cy="342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9B124389-622D-43A5-A3AC-C7943C91369F}"/>
              </a:ext>
            </a:extLst>
          </p:cNvPr>
          <p:cNvSpPr>
            <a:spLocks/>
          </p:cNvSpPr>
          <p:nvPr/>
        </p:nvSpPr>
        <p:spPr bwMode="auto">
          <a:xfrm>
            <a:off x="1490663" y="2389188"/>
            <a:ext cx="236537" cy="376237"/>
          </a:xfrm>
          <a:custGeom>
            <a:avLst/>
            <a:gdLst/>
            <a:ahLst/>
            <a:cxnLst>
              <a:cxn ang="0">
                <a:pos x="149" y="221"/>
              </a:cxn>
              <a:cxn ang="0">
                <a:pos x="139" y="237"/>
              </a:cxn>
              <a:cxn ang="0">
                <a:pos x="110" y="226"/>
              </a:cxn>
              <a:cxn ang="0">
                <a:pos x="0" y="3"/>
              </a:cxn>
              <a:cxn ang="0">
                <a:pos x="2" y="0"/>
              </a:cxn>
              <a:cxn ang="0">
                <a:pos x="10" y="5"/>
              </a:cxn>
              <a:cxn ang="0">
                <a:pos x="149" y="221"/>
              </a:cxn>
            </a:cxnLst>
            <a:rect l="0" t="0" r="r" b="b"/>
            <a:pathLst>
              <a:path w="149" h="237">
                <a:moveTo>
                  <a:pt x="149" y="221"/>
                </a:moveTo>
                <a:lnTo>
                  <a:pt x="139" y="237"/>
                </a:lnTo>
                <a:lnTo>
                  <a:pt x="110" y="226"/>
                </a:lnTo>
                <a:lnTo>
                  <a:pt x="0" y="3"/>
                </a:lnTo>
                <a:lnTo>
                  <a:pt x="2" y="0"/>
                </a:lnTo>
                <a:lnTo>
                  <a:pt x="10" y="5"/>
                </a:lnTo>
                <a:lnTo>
                  <a:pt x="149" y="2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E165B075-E2A3-4E63-BE3E-C520E32E4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6538" y="2393950"/>
            <a:ext cx="404812" cy="1158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5A018CCA-CC44-446C-9CB5-8D09EA1489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9288" y="2417763"/>
            <a:ext cx="325437" cy="920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5FF89BD7-5169-4D4A-8CD0-9AF6219AAD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750" y="2389188"/>
            <a:ext cx="708025" cy="2254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BB4BD1A4-3E68-45E0-867E-808F0F14CA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19238" y="2727325"/>
            <a:ext cx="187325" cy="412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0858AB0E-3B93-4FFB-92D0-B5B4F37849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49475" y="2676525"/>
            <a:ext cx="46038" cy="1333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D57FD20C-43FA-47F2-9F67-A72008F569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2297113"/>
            <a:ext cx="92075" cy="2095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F827AFC2-0F03-461F-A7DA-04EEE01806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7463" y="2719388"/>
            <a:ext cx="196850" cy="49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4B762627-BD07-458F-9682-49545FA87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6725" y="2643188"/>
            <a:ext cx="400050" cy="117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6CA0EB3F-C91A-445F-A4C2-D17126B5ABF5}"/>
              </a:ext>
            </a:extLst>
          </p:cNvPr>
          <p:cNvSpPr>
            <a:spLocks/>
          </p:cNvSpPr>
          <p:nvPr/>
        </p:nvSpPr>
        <p:spPr bwMode="auto">
          <a:xfrm>
            <a:off x="1711325" y="2619375"/>
            <a:ext cx="438150" cy="157163"/>
          </a:xfrm>
          <a:custGeom>
            <a:avLst/>
            <a:gdLst/>
            <a:ahLst/>
            <a:cxnLst>
              <a:cxn ang="0">
                <a:pos x="18" y="99"/>
              </a:cxn>
              <a:cxn ang="0">
                <a:pos x="0" y="92"/>
              </a:cxn>
              <a:cxn ang="0">
                <a:pos x="10" y="76"/>
              </a:cxn>
              <a:cxn ang="0">
                <a:pos x="276" y="0"/>
              </a:cxn>
              <a:cxn ang="0">
                <a:pos x="265" y="15"/>
              </a:cxn>
              <a:cxn ang="0">
                <a:pos x="265" y="31"/>
              </a:cxn>
              <a:cxn ang="0">
                <a:pos x="18" y="99"/>
              </a:cxn>
            </a:cxnLst>
            <a:rect l="0" t="0" r="r" b="b"/>
            <a:pathLst>
              <a:path w="276" h="99">
                <a:moveTo>
                  <a:pt x="18" y="99"/>
                </a:moveTo>
                <a:lnTo>
                  <a:pt x="0" y="92"/>
                </a:lnTo>
                <a:lnTo>
                  <a:pt x="10" y="76"/>
                </a:lnTo>
                <a:lnTo>
                  <a:pt x="276" y="0"/>
                </a:lnTo>
                <a:lnTo>
                  <a:pt x="265" y="15"/>
                </a:lnTo>
                <a:lnTo>
                  <a:pt x="265" y="31"/>
                </a:lnTo>
                <a:lnTo>
                  <a:pt x="18" y="9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D560ADBC-FED2-4C76-B5C6-3C8A3BC6E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8588" y="2506663"/>
            <a:ext cx="155575" cy="266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29F28887-F45C-49F5-81E2-FA3BF64AE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2050" y="2663825"/>
            <a:ext cx="382588" cy="112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51AFCB12-414E-466D-8B76-4D0E409C354F}"/>
              </a:ext>
            </a:extLst>
          </p:cNvPr>
          <p:cNvSpPr>
            <a:spLocks/>
          </p:cNvSpPr>
          <p:nvPr/>
        </p:nvSpPr>
        <p:spPr bwMode="auto">
          <a:xfrm>
            <a:off x="3676650" y="2630488"/>
            <a:ext cx="417513" cy="155575"/>
          </a:xfrm>
          <a:custGeom>
            <a:avLst/>
            <a:gdLst/>
            <a:ahLst/>
            <a:cxnLst>
              <a:cxn ang="0">
                <a:pos x="18" y="42"/>
              </a:cxn>
              <a:cxn ang="0">
                <a:pos x="0" y="19"/>
              </a:cxn>
              <a:cxn ang="0">
                <a:pos x="10" y="0"/>
              </a:cxn>
              <a:cxn ang="0">
                <a:pos x="255" y="87"/>
              </a:cxn>
              <a:cxn ang="0">
                <a:pos x="263" y="95"/>
              </a:cxn>
              <a:cxn ang="0">
                <a:pos x="263" y="98"/>
              </a:cxn>
              <a:cxn ang="0">
                <a:pos x="18" y="42"/>
              </a:cxn>
            </a:cxnLst>
            <a:rect l="0" t="0" r="r" b="b"/>
            <a:pathLst>
              <a:path w="263" h="98">
                <a:moveTo>
                  <a:pt x="18" y="42"/>
                </a:moveTo>
                <a:lnTo>
                  <a:pt x="0" y="19"/>
                </a:lnTo>
                <a:lnTo>
                  <a:pt x="10" y="0"/>
                </a:lnTo>
                <a:lnTo>
                  <a:pt x="255" y="87"/>
                </a:lnTo>
                <a:lnTo>
                  <a:pt x="263" y="95"/>
                </a:lnTo>
                <a:lnTo>
                  <a:pt x="263" y="98"/>
                </a:lnTo>
                <a:lnTo>
                  <a:pt x="18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1DE9D94E-0E0D-4DA1-B48E-2B089B592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1650" y="2414588"/>
            <a:ext cx="201613" cy="3381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1F74CF3C-5FF6-4C58-A143-738D95A2A437}"/>
              </a:ext>
            </a:extLst>
          </p:cNvPr>
          <p:cNvSpPr>
            <a:spLocks/>
          </p:cNvSpPr>
          <p:nvPr/>
        </p:nvSpPr>
        <p:spPr bwMode="auto">
          <a:xfrm>
            <a:off x="3033713" y="2401888"/>
            <a:ext cx="238125" cy="379412"/>
          </a:xfrm>
          <a:custGeom>
            <a:avLst/>
            <a:gdLst/>
            <a:ahLst/>
            <a:cxnLst>
              <a:cxn ang="0">
                <a:pos x="150" y="221"/>
              </a:cxn>
              <a:cxn ang="0">
                <a:pos x="139" y="239"/>
              </a:cxn>
              <a:cxn ang="0">
                <a:pos x="113" y="229"/>
              </a:cxn>
              <a:cxn ang="0">
                <a:pos x="0" y="5"/>
              </a:cxn>
              <a:cxn ang="0">
                <a:pos x="3" y="0"/>
              </a:cxn>
              <a:cxn ang="0">
                <a:pos x="11" y="8"/>
              </a:cxn>
              <a:cxn ang="0">
                <a:pos x="150" y="221"/>
              </a:cxn>
            </a:cxnLst>
            <a:rect l="0" t="0" r="r" b="b"/>
            <a:pathLst>
              <a:path w="150" h="239">
                <a:moveTo>
                  <a:pt x="150" y="221"/>
                </a:moveTo>
                <a:lnTo>
                  <a:pt x="139" y="239"/>
                </a:lnTo>
                <a:lnTo>
                  <a:pt x="113" y="229"/>
                </a:lnTo>
                <a:lnTo>
                  <a:pt x="0" y="5"/>
                </a:lnTo>
                <a:lnTo>
                  <a:pt x="3" y="0"/>
                </a:lnTo>
                <a:lnTo>
                  <a:pt x="11" y="8"/>
                </a:lnTo>
                <a:lnTo>
                  <a:pt x="150" y="2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DD3F2D65-2186-4BE8-A9D8-C350F466F5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1175" y="2406650"/>
            <a:ext cx="404813" cy="1206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09EA3003-E908-49B8-BB98-E87DC43ED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63925" y="2430463"/>
            <a:ext cx="325438" cy="968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7" name="Line 25">
            <a:extLst>
              <a:ext uri="{FF2B5EF4-FFF2-40B4-BE49-F238E27FC236}">
                <a16:creationId xmlns:a16="http://schemas.microsoft.com/office/drawing/2014/main" id="{846D3FB8-DC2C-4298-874B-D5DE676A9B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54325" y="2406650"/>
            <a:ext cx="187325" cy="571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8" name="Line 26">
            <a:extLst>
              <a:ext uri="{FF2B5EF4-FFF2-40B4-BE49-F238E27FC236}">
                <a16:creationId xmlns:a16="http://schemas.microsoft.com/office/drawing/2014/main" id="{A1F0DC39-F2D5-49B8-94B4-4752AE90240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97288" y="2693988"/>
            <a:ext cx="53975" cy="104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" name="Line 27">
            <a:extLst>
              <a:ext uri="{FF2B5EF4-FFF2-40B4-BE49-F238E27FC236}">
                <a16:creationId xmlns:a16="http://schemas.microsoft.com/office/drawing/2014/main" id="{AD2548CC-266D-4115-8C99-A4E5994B7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2317750"/>
            <a:ext cx="109538" cy="2000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04F582DE-EC09-4A22-AC6F-44907856EF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2100" y="2735263"/>
            <a:ext cx="195263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" name="Line 29">
            <a:extLst>
              <a:ext uri="{FF2B5EF4-FFF2-40B4-BE49-F238E27FC236}">
                <a16:creationId xmlns:a16="http://schemas.microsoft.com/office/drawing/2014/main" id="{768E2984-864C-4589-8246-BAF48ADF98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9775" y="2655888"/>
            <a:ext cx="404813" cy="117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2" name="Freeform 30">
            <a:extLst>
              <a:ext uri="{FF2B5EF4-FFF2-40B4-BE49-F238E27FC236}">
                <a16:creationId xmlns:a16="http://schemas.microsoft.com/office/drawing/2014/main" id="{EA8C6633-FE43-4EF7-B05B-92520BFC0804}"/>
              </a:ext>
            </a:extLst>
          </p:cNvPr>
          <p:cNvSpPr>
            <a:spLocks/>
          </p:cNvSpPr>
          <p:nvPr/>
        </p:nvSpPr>
        <p:spPr bwMode="auto">
          <a:xfrm>
            <a:off x="3254375" y="2630488"/>
            <a:ext cx="438150" cy="163512"/>
          </a:xfrm>
          <a:custGeom>
            <a:avLst/>
            <a:gdLst/>
            <a:ahLst/>
            <a:cxnLst>
              <a:cxn ang="0">
                <a:pos x="19" y="103"/>
              </a:cxn>
              <a:cxn ang="0">
                <a:pos x="0" y="95"/>
              </a:cxn>
              <a:cxn ang="0">
                <a:pos x="11" y="77"/>
              </a:cxn>
              <a:cxn ang="0">
                <a:pos x="276" y="0"/>
              </a:cxn>
              <a:cxn ang="0">
                <a:pos x="266" y="19"/>
              </a:cxn>
              <a:cxn ang="0">
                <a:pos x="268" y="32"/>
              </a:cxn>
              <a:cxn ang="0">
                <a:pos x="19" y="103"/>
              </a:cxn>
            </a:cxnLst>
            <a:rect l="0" t="0" r="r" b="b"/>
            <a:pathLst>
              <a:path w="276" h="103">
                <a:moveTo>
                  <a:pt x="19" y="103"/>
                </a:moveTo>
                <a:lnTo>
                  <a:pt x="0" y="95"/>
                </a:lnTo>
                <a:lnTo>
                  <a:pt x="11" y="77"/>
                </a:lnTo>
                <a:lnTo>
                  <a:pt x="276" y="0"/>
                </a:lnTo>
                <a:lnTo>
                  <a:pt x="266" y="19"/>
                </a:lnTo>
                <a:lnTo>
                  <a:pt x="268" y="32"/>
                </a:lnTo>
                <a:lnTo>
                  <a:pt x="19" y="1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3" name="Line 31">
            <a:extLst>
              <a:ext uri="{FF2B5EF4-FFF2-40B4-BE49-F238E27FC236}">
                <a16:creationId xmlns:a16="http://schemas.microsoft.com/office/drawing/2014/main" id="{24376939-27E1-46CA-AA50-84B4228B20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54338" y="2719388"/>
            <a:ext cx="296862" cy="619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4" name="Line 32">
            <a:extLst>
              <a:ext uri="{FF2B5EF4-FFF2-40B4-BE49-F238E27FC236}">
                <a16:creationId xmlns:a16="http://schemas.microsoft.com/office/drawing/2014/main" id="{19AF4061-BC8E-42CB-8BFD-F9DB551E55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9450" y="2535238"/>
            <a:ext cx="442913" cy="146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" name="Line 33">
            <a:extLst>
              <a:ext uri="{FF2B5EF4-FFF2-40B4-BE49-F238E27FC236}">
                <a16:creationId xmlns:a16="http://schemas.microsoft.com/office/drawing/2014/main" id="{025A9656-2168-4678-B01F-20454AFF89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05238" y="3006725"/>
            <a:ext cx="1587" cy="187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6" name="Line 34">
            <a:extLst>
              <a:ext uri="{FF2B5EF4-FFF2-40B4-BE49-F238E27FC236}">
                <a16:creationId xmlns:a16="http://schemas.microsoft.com/office/drawing/2014/main" id="{06D7DF53-B113-45D3-8AB0-9CA7418D50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2063" y="3190875"/>
            <a:ext cx="261937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id="{69B060C0-1DB2-4F82-892D-C0640622BA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6013" y="3211513"/>
            <a:ext cx="174625" cy="1000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2367DD7-9A80-400C-AFFB-0A96798386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5850" y="3165475"/>
            <a:ext cx="179388" cy="1000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9" name="Line 37">
            <a:extLst>
              <a:ext uri="{FF2B5EF4-FFF2-40B4-BE49-F238E27FC236}">
                <a16:creationId xmlns:a16="http://schemas.microsoft.com/office/drawing/2014/main" id="{FC9EC153-0AA5-4F6D-9114-83CAEF718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9788" y="2481263"/>
            <a:ext cx="150812" cy="266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" name="Line 38">
            <a:extLst>
              <a:ext uri="{FF2B5EF4-FFF2-40B4-BE49-F238E27FC236}">
                <a16:creationId xmlns:a16="http://schemas.microsoft.com/office/drawing/2014/main" id="{F69C414D-1F09-42B4-9A0A-29C8C59402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43725" y="2635250"/>
            <a:ext cx="387350" cy="1127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4898A150-A460-441A-9D83-9A5CA20C381F}"/>
              </a:ext>
            </a:extLst>
          </p:cNvPr>
          <p:cNvSpPr>
            <a:spLocks/>
          </p:cNvSpPr>
          <p:nvPr/>
        </p:nvSpPr>
        <p:spPr bwMode="auto">
          <a:xfrm>
            <a:off x="6923088" y="2606675"/>
            <a:ext cx="420687" cy="149225"/>
          </a:xfrm>
          <a:custGeom>
            <a:avLst/>
            <a:gdLst/>
            <a:ahLst/>
            <a:cxnLst>
              <a:cxn ang="0">
                <a:pos x="10" y="39"/>
              </a:cxn>
              <a:cxn ang="0">
                <a:pos x="0" y="15"/>
              </a:cxn>
              <a:cxn ang="0">
                <a:pos x="13" y="0"/>
              </a:cxn>
              <a:cxn ang="0">
                <a:pos x="255" y="84"/>
              </a:cxn>
              <a:cxn ang="0">
                <a:pos x="265" y="92"/>
              </a:cxn>
              <a:cxn ang="0">
                <a:pos x="265" y="94"/>
              </a:cxn>
              <a:cxn ang="0">
                <a:pos x="10" y="39"/>
              </a:cxn>
            </a:cxnLst>
            <a:rect l="0" t="0" r="r" b="b"/>
            <a:pathLst>
              <a:path w="265" h="94">
                <a:moveTo>
                  <a:pt x="10" y="39"/>
                </a:moveTo>
                <a:lnTo>
                  <a:pt x="0" y="15"/>
                </a:lnTo>
                <a:lnTo>
                  <a:pt x="13" y="0"/>
                </a:lnTo>
                <a:lnTo>
                  <a:pt x="255" y="84"/>
                </a:lnTo>
                <a:lnTo>
                  <a:pt x="265" y="92"/>
                </a:lnTo>
                <a:lnTo>
                  <a:pt x="265" y="94"/>
                </a:lnTo>
                <a:lnTo>
                  <a:pt x="10" y="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2" name="Line 40">
            <a:extLst>
              <a:ext uri="{FF2B5EF4-FFF2-40B4-BE49-F238E27FC236}">
                <a16:creationId xmlns:a16="http://schemas.microsoft.com/office/drawing/2014/main" id="{DB2EFE29-5F07-4D51-92A0-F6A2DB79F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2850" y="2384425"/>
            <a:ext cx="195263" cy="342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" name="Freeform 41">
            <a:extLst>
              <a:ext uri="{FF2B5EF4-FFF2-40B4-BE49-F238E27FC236}">
                <a16:creationId xmlns:a16="http://schemas.microsoft.com/office/drawing/2014/main" id="{E43847EF-988B-438A-AB7B-94318E9CB644}"/>
              </a:ext>
            </a:extLst>
          </p:cNvPr>
          <p:cNvSpPr>
            <a:spLocks/>
          </p:cNvSpPr>
          <p:nvPr/>
        </p:nvSpPr>
        <p:spPr bwMode="auto">
          <a:xfrm>
            <a:off x="6284913" y="2371725"/>
            <a:ext cx="236537" cy="381000"/>
          </a:xfrm>
          <a:custGeom>
            <a:avLst/>
            <a:gdLst/>
            <a:ahLst/>
            <a:cxnLst>
              <a:cxn ang="0">
                <a:pos x="149" y="221"/>
              </a:cxn>
              <a:cxn ang="0">
                <a:pos x="136" y="240"/>
              </a:cxn>
              <a:cxn ang="0">
                <a:pos x="110" y="229"/>
              </a:cxn>
              <a:cxn ang="0">
                <a:pos x="0" y="6"/>
              </a:cxn>
              <a:cxn ang="0">
                <a:pos x="0" y="0"/>
              </a:cxn>
              <a:cxn ang="0">
                <a:pos x="10" y="8"/>
              </a:cxn>
              <a:cxn ang="0">
                <a:pos x="149" y="221"/>
              </a:cxn>
            </a:cxnLst>
            <a:rect l="0" t="0" r="r" b="b"/>
            <a:pathLst>
              <a:path w="149" h="240">
                <a:moveTo>
                  <a:pt x="149" y="221"/>
                </a:moveTo>
                <a:lnTo>
                  <a:pt x="136" y="240"/>
                </a:lnTo>
                <a:lnTo>
                  <a:pt x="110" y="229"/>
                </a:lnTo>
                <a:lnTo>
                  <a:pt x="0" y="6"/>
                </a:lnTo>
                <a:lnTo>
                  <a:pt x="0" y="0"/>
                </a:lnTo>
                <a:lnTo>
                  <a:pt x="10" y="8"/>
                </a:lnTo>
                <a:lnTo>
                  <a:pt x="149" y="2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" name="Line 42">
            <a:extLst>
              <a:ext uri="{FF2B5EF4-FFF2-40B4-BE49-F238E27FC236}">
                <a16:creationId xmlns:a16="http://schemas.microsoft.com/office/drawing/2014/main" id="{B6E10F7C-914F-46FF-8BBB-9C54E451EE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96025" y="2381250"/>
            <a:ext cx="404813" cy="1158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" name="Line 43">
            <a:extLst>
              <a:ext uri="{FF2B5EF4-FFF2-40B4-BE49-F238E27FC236}">
                <a16:creationId xmlns:a16="http://schemas.microsoft.com/office/drawing/2014/main" id="{9E3E2258-AB00-4B66-9BAD-B6D2F75F1E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10363" y="2406650"/>
            <a:ext cx="325437" cy="904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" name="Line 44">
            <a:extLst>
              <a:ext uri="{FF2B5EF4-FFF2-40B4-BE49-F238E27FC236}">
                <a16:creationId xmlns:a16="http://schemas.microsoft.com/office/drawing/2014/main" id="{DBCC3414-B7F7-49C4-B0A1-9932369F19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8000" y="2371725"/>
            <a:ext cx="704850" cy="2301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" name="Line 45">
            <a:extLst>
              <a:ext uri="{FF2B5EF4-FFF2-40B4-BE49-F238E27FC236}">
                <a16:creationId xmlns:a16="http://schemas.microsoft.com/office/drawing/2014/main" id="{32A555B7-4BE7-4C6A-A36E-4350E9170E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13488" y="2709863"/>
            <a:ext cx="187325" cy="460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8" name="Line 46">
            <a:extLst>
              <a:ext uri="{FF2B5EF4-FFF2-40B4-BE49-F238E27FC236}">
                <a16:creationId xmlns:a16="http://schemas.microsoft.com/office/drawing/2014/main" id="{AAB2FBA2-A387-442A-804E-FF47C12371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5788" y="2663825"/>
            <a:ext cx="46037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9" name="Line 47">
            <a:extLst>
              <a:ext uri="{FF2B5EF4-FFF2-40B4-BE49-F238E27FC236}">
                <a16:creationId xmlns:a16="http://schemas.microsoft.com/office/drawing/2014/main" id="{DF64DECE-3A7A-44EF-955F-D535281EA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8288" y="2284413"/>
            <a:ext cx="8731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0" name="Line 48">
            <a:extLst>
              <a:ext uri="{FF2B5EF4-FFF2-40B4-BE49-F238E27FC236}">
                <a16:creationId xmlns:a16="http://schemas.microsoft.com/office/drawing/2014/main" id="{001B35C4-A57E-4E2C-8DCD-E908D585EB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48538" y="2706688"/>
            <a:ext cx="195262" cy="492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1" name="Line 49">
            <a:extLst>
              <a:ext uri="{FF2B5EF4-FFF2-40B4-BE49-F238E27FC236}">
                <a16:creationId xmlns:a16="http://schemas.microsoft.com/office/drawing/2014/main" id="{3F873E66-9400-4CA1-90F1-F20DD4BEA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30975" y="2630488"/>
            <a:ext cx="395288" cy="112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2" name="Freeform 50">
            <a:extLst>
              <a:ext uri="{FF2B5EF4-FFF2-40B4-BE49-F238E27FC236}">
                <a16:creationId xmlns:a16="http://schemas.microsoft.com/office/drawing/2014/main" id="{92EF5D42-7637-4F28-9F7F-0AAE44D4061A}"/>
              </a:ext>
            </a:extLst>
          </p:cNvPr>
          <p:cNvSpPr>
            <a:spLocks/>
          </p:cNvSpPr>
          <p:nvPr/>
        </p:nvSpPr>
        <p:spPr bwMode="auto">
          <a:xfrm>
            <a:off x="6500813" y="2606675"/>
            <a:ext cx="442912" cy="158750"/>
          </a:xfrm>
          <a:custGeom>
            <a:avLst/>
            <a:gdLst/>
            <a:ahLst/>
            <a:cxnLst>
              <a:cxn ang="0">
                <a:pos x="19" y="100"/>
              </a:cxn>
              <a:cxn ang="0">
                <a:pos x="0" y="92"/>
              </a:cxn>
              <a:cxn ang="0">
                <a:pos x="13" y="73"/>
              </a:cxn>
              <a:cxn ang="0">
                <a:pos x="279" y="0"/>
              </a:cxn>
              <a:cxn ang="0">
                <a:pos x="266" y="15"/>
              </a:cxn>
              <a:cxn ang="0">
                <a:pos x="266" y="29"/>
              </a:cxn>
              <a:cxn ang="0">
                <a:pos x="19" y="100"/>
              </a:cxn>
            </a:cxnLst>
            <a:rect l="0" t="0" r="r" b="b"/>
            <a:pathLst>
              <a:path w="279" h="100">
                <a:moveTo>
                  <a:pt x="19" y="100"/>
                </a:moveTo>
                <a:lnTo>
                  <a:pt x="0" y="92"/>
                </a:lnTo>
                <a:lnTo>
                  <a:pt x="13" y="73"/>
                </a:lnTo>
                <a:lnTo>
                  <a:pt x="279" y="0"/>
                </a:lnTo>
                <a:lnTo>
                  <a:pt x="266" y="15"/>
                </a:lnTo>
                <a:lnTo>
                  <a:pt x="266" y="29"/>
                </a:lnTo>
                <a:lnTo>
                  <a:pt x="19" y="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3" name="Line 51">
            <a:extLst>
              <a:ext uri="{FF2B5EF4-FFF2-40B4-BE49-F238E27FC236}">
                <a16:creationId xmlns:a16="http://schemas.microsoft.com/office/drawing/2014/main" id="{C2AE47A8-12E4-46AF-BDD8-293763D7B4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2606675"/>
            <a:ext cx="187325" cy="53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4" name="Line 52">
            <a:extLst>
              <a:ext uri="{FF2B5EF4-FFF2-40B4-BE49-F238E27FC236}">
                <a16:creationId xmlns:a16="http://schemas.microsoft.com/office/drawing/2014/main" id="{BD2449F8-DB7E-4045-A0EA-7944305099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64363" y="4759325"/>
            <a:ext cx="171450" cy="1000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5" name="Line 53">
            <a:extLst>
              <a:ext uri="{FF2B5EF4-FFF2-40B4-BE49-F238E27FC236}">
                <a16:creationId xmlns:a16="http://schemas.microsoft.com/office/drawing/2014/main" id="{E12A69C2-82E8-4841-B49F-A9E5311C26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323138" y="4762500"/>
            <a:ext cx="163512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6" name="Line 54">
            <a:extLst>
              <a:ext uri="{FF2B5EF4-FFF2-40B4-BE49-F238E27FC236}">
                <a16:creationId xmlns:a16="http://schemas.microsoft.com/office/drawing/2014/main" id="{55FB1293-8329-4B84-9D03-A9E8944B7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86650" y="4708525"/>
            <a:ext cx="258763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7" name="Line 55">
            <a:extLst>
              <a:ext uri="{FF2B5EF4-FFF2-40B4-BE49-F238E27FC236}">
                <a16:creationId xmlns:a16="http://schemas.microsoft.com/office/drawing/2014/main" id="{FBDB890C-6A80-441F-8D67-AF7E892A73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5413" y="4708525"/>
            <a:ext cx="266700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8" name="Line 56">
            <a:extLst>
              <a:ext uri="{FF2B5EF4-FFF2-40B4-BE49-F238E27FC236}">
                <a16:creationId xmlns:a16="http://schemas.microsoft.com/office/drawing/2014/main" id="{4F061F5E-7FAB-4AB0-8A5F-84FF54B243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5225" y="4846638"/>
            <a:ext cx="166688" cy="952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" name="Line 57">
            <a:extLst>
              <a:ext uri="{FF2B5EF4-FFF2-40B4-BE49-F238E27FC236}">
                <a16:creationId xmlns:a16="http://schemas.microsoft.com/office/drawing/2014/main" id="{7EB1E6AD-6F71-45E7-A7CE-093236BEE0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4846638"/>
            <a:ext cx="254000" cy="1508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0" name="Line 58">
            <a:extLst>
              <a:ext uri="{FF2B5EF4-FFF2-40B4-BE49-F238E27FC236}">
                <a16:creationId xmlns:a16="http://schemas.microsoft.com/office/drawing/2014/main" id="{5DCFDBF3-4752-4320-A61D-5BBEC62872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0675" y="4846638"/>
            <a:ext cx="258763" cy="153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1" name="Line 59">
            <a:extLst>
              <a:ext uri="{FF2B5EF4-FFF2-40B4-BE49-F238E27FC236}">
                <a16:creationId xmlns:a16="http://schemas.microsoft.com/office/drawing/2014/main" id="{F1B9CA63-E10B-4815-9480-CD3D718A89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1750" y="4659313"/>
            <a:ext cx="1588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2" name="Line 60">
            <a:extLst>
              <a:ext uri="{FF2B5EF4-FFF2-40B4-BE49-F238E27FC236}">
                <a16:creationId xmlns:a16="http://schemas.microsoft.com/office/drawing/2014/main" id="{C83CDB0E-6963-4616-9C73-A9BF57EA6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725" y="4659313"/>
            <a:ext cx="1588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3" name="Line 61">
            <a:extLst>
              <a:ext uri="{FF2B5EF4-FFF2-40B4-BE49-F238E27FC236}">
                <a16:creationId xmlns:a16="http://schemas.microsoft.com/office/drawing/2014/main" id="{6C4F1F2C-38DE-48FA-9872-E1AF3DAD6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0675" y="4997450"/>
            <a:ext cx="1588" cy="3000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4" name="Line 62">
            <a:extLst>
              <a:ext uri="{FF2B5EF4-FFF2-40B4-BE49-F238E27FC236}">
                <a16:creationId xmlns:a16="http://schemas.microsoft.com/office/drawing/2014/main" id="{198E93CA-B6F6-4215-AE9C-2AABA261C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625" y="4846638"/>
            <a:ext cx="179388" cy="104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5" name="Line 63">
            <a:extLst>
              <a:ext uri="{FF2B5EF4-FFF2-40B4-BE49-F238E27FC236}">
                <a16:creationId xmlns:a16="http://schemas.microsoft.com/office/drawing/2014/main" id="{19DDF7B7-16BF-4DA9-B7F8-5105493C5A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8088" y="4429125"/>
            <a:ext cx="261937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6" name="Line 64">
            <a:extLst>
              <a:ext uri="{FF2B5EF4-FFF2-40B4-BE49-F238E27FC236}">
                <a16:creationId xmlns:a16="http://schemas.microsoft.com/office/drawing/2014/main" id="{5E095E79-0996-4309-A0BB-315551BD7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0025" y="4429125"/>
            <a:ext cx="254000" cy="1508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7" name="Line 65">
            <a:extLst>
              <a:ext uri="{FF2B5EF4-FFF2-40B4-BE49-F238E27FC236}">
                <a16:creationId xmlns:a16="http://schemas.microsoft.com/office/drawing/2014/main" id="{F0B44AF0-AC34-472F-8024-537CD8CE1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8788" y="4429125"/>
            <a:ext cx="258762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8" name="Line 66">
            <a:extLst>
              <a:ext uri="{FF2B5EF4-FFF2-40B4-BE49-F238E27FC236}">
                <a16:creationId xmlns:a16="http://schemas.microsoft.com/office/drawing/2014/main" id="{3CBF1A5C-E089-49BF-9C99-A8BB4349B6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8788" y="4583113"/>
            <a:ext cx="1587" cy="2968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9" name="Line 67">
            <a:extLst>
              <a:ext uri="{FF2B5EF4-FFF2-40B4-BE49-F238E27FC236}">
                <a16:creationId xmlns:a16="http://schemas.microsoft.com/office/drawing/2014/main" id="{6648BB33-A031-406E-AD51-0E29AED91A4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68788" y="4879975"/>
            <a:ext cx="171450" cy="968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0" name="Line 68">
            <a:extLst>
              <a:ext uri="{FF2B5EF4-FFF2-40B4-BE49-F238E27FC236}">
                <a16:creationId xmlns:a16="http://schemas.microsoft.com/office/drawing/2014/main" id="{DBF4848C-2E54-43D5-B502-CA5AD3F9D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7975" y="4897438"/>
            <a:ext cx="179388" cy="1000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1" name="Line 69">
            <a:extLst>
              <a:ext uri="{FF2B5EF4-FFF2-40B4-BE49-F238E27FC236}">
                <a16:creationId xmlns:a16="http://schemas.microsoft.com/office/drawing/2014/main" id="{32C537DD-6888-40FB-9EB0-53831D0781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89400" y="4851400"/>
            <a:ext cx="179388" cy="1000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2" name="Line 70">
            <a:extLst>
              <a:ext uri="{FF2B5EF4-FFF2-40B4-BE49-F238E27FC236}">
                <a16:creationId xmlns:a16="http://schemas.microsoft.com/office/drawing/2014/main" id="{A4C18772-BF5A-459C-8C0A-B2FEBCDA0C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7550" y="5138738"/>
            <a:ext cx="1588" cy="1873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3" name="Line 71">
            <a:extLst>
              <a:ext uri="{FF2B5EF4-FFF2-40B4-BE49-F238E27FC236}">
                <a16:creationId xmlns:a16="http://schemas.microsoft.com/office/drawing/2014/main" id="{5D59778D-8005-41F3-884B-7CC8B48AA9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27550" y="5326063"/>
            <a:ext cx="263525" cy="155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4" name="Line 72">
            <a:extLst>
              <a:ext uri="{FF2B5EF4-FFF2-40B4-BE49-F238E27FC236}">
                <a16:creationId xmlns:a16="http://schemas.microsoft.com/office/drawing/2014/main" id="{5A4FD4FB-5932-46A2-9BF3-4694A6BF0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4025" y="5330825"/>
            <a:ext cx="263525" cy="1539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5" name="Arc 73">
            <a:extLst>
              <a:ext uri="{FF2B5EF4-FFF2-40B4-BE49-F238E27FC236}">
                <a16:creationId xmlns:a16="http://schemas.microsoft.com/office/drawing/2014/main" id="{5EA225A1-AB13-4658-A424-5FAAA6DACC62}"/>
              </a:ext>
            </a:extLst>
          </p:cNvPr>
          <p:cNvSpPr>
            <a:spLocks/>
          </p:cNvSpPr>
          <p:nvPr/>
        </p:nvSpPr>
        <p:spPr bwMode="auto">
          <a:xfrm>
            <a:off x="952500" y="2155825"/>
            <a:ext cx="1106488" cy="1103313"/>
          </a:xfrm>
          <a:custGeom>
            <a:avLst/>
            <a:gdLst>
              <a:gd name="G0" fmla="+- 21600 0 0"/>
              <a:gd name="G1" fmla="+- 10747 0 0"/>
              <a:gd name="G2" fmla="+- 21600 0 0"/>
              <a:gd name="T0" fmla="*/ 2890 w 21600"/>
              <a:gd name="T1" fmla="*/ 21540 h 21540"/>
              <a:gd name="T2" fmla="*/ 2863 w 21600"/>
              <a:gd name="T3" fmla="*/ 0 h 21540"/>
              <a:gd name="T4" fmla="*/ 21600 w 21600"/>
              <a:gd name="T5" fmla="*/ 10747 h 21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40" fill="none" extrusionOk="0">
                <a:moveTo>
                  <a:pt x="2889" y="21540"/>
                </a:moveTo>
                <a:cubicBezTo>
                  <a:pt x="996" y="18258"/>
                  <a:pt x="0" y="14535"/>
                  <a:pt x="0" y="10747"/>
                </a:cubicBezTo>
                <a:cubicBezTo>
                  <a:pt x="-1" y="6976"/>
                  <a:pt x="987" y="3271"/>
                  <a:pt x="2863" y="0"/>
                </a:cubicBezTo>
              </a:path>
              <a:path w="21600" h="21540" stroke="0" extrusionOk="0">
                <a:moveTo>
                  <a:pt x="2889" y="21540"/>
                </a:moveTo>
                <a:cubicBezTo>
                  <a:pt x="996" y="18258"/>
                  <a:pt x="0" y="14535"/>
                  <a:pt x="0" y="10747"/>
                </a:cubicBezTo>
                <a:cubicBezTo>
                  <a:pt x="-1" y="6976"/>
                  <a:pt x="987" y="3271"/>
                  <a:pt x="2863" y="0"/>
                </a:cubicBezTo>
                <a:lnTo>
                  <a:pt x="21600" y="10747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6" name="Arc 74">
            <a:extLst>
              <a:ext uri="{FF2B5EF4-FFF2-40B4-BE49-F238E27FC236}">
                <a16:creationId xmlns:a16="http://schemas.microsoft.com/office/drawing/2014/main" id="{E03DBBD0-C57E-49C7-B6AA-AF76141C9522}"/>
              </a:ext>
            </a:extLst>
          </p:cNvPr>
          <p:cNvSpPr>
            <a:spLocks/>
          </p:cNvSpPr>
          <p:nvPr/>
        </p:nvSpPr>
        <p:spPr bwMode="auto">
          <a:xfrm>
            <a:off x="3548063" y="2152650"/>
            <a:ext cx="1106487" cy="1104900"/>
          </a:xfrm>
          <a:custGeom>
            <a:avLst/>
            <a:gdLst>
              <a:gd name="G0" fmla="+- 0 0 0"/>
              <a:gd name="G1" fmla="+- 10830 0 0"/>
              <a:gd name="G2" fmla="+- 21600 0 0"/>
              <a:gd name="T0" fmla="*/ 18689 w 21600"/>
              <a:gd name="T1" fmla="*/ 0 h 21590"/>
              <a:gd name="T2" fmla="*/ 18729 w 21600"/>
              <a:gd name="T3" fmla="*/ 21590 h 21590"/>
              <a:gd name="T4" fmla="*/ 0 w 21600"/>
              <a:gd name="T5" fmla="*/ 1083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0" fill="none" extrusionOk="0">
                <a:moveTo>
                  <a:pt x="18688" y="0"/>
                </a:moveTo>
                <a:cubicBezTo>
                  <a:pt x="20595" y="3290"/>
                  <a:pt x="21600" y="7026"/>
                  <a:pt x="21600" y="10830"/>
                </a:cubicBezTo>
                <a:cubicBezTo>
                  <a:pt x="21600" y="14605"/>
                  <a:pt x="20610" y="18315"/>
                  <a:pt x="18729" y="21590"/>
                </a:cubicBezTo>
              </a:path>
              <a:path w="21600" h="21590" stroke="0" extrusionOk="0">
                <a:moveTo>
                  <a:pt x="18688" y="0"/>
                </a:moveTo>
                <a:cubicBezTo>
                  <a:pt x="20595" y="3290"/>
                  <a:pt x="21600" y="7026"/>
                  <a:pt x="21600" y="10830"/>
                </a:cubicBezTo>
                <a:cubicBezTo>
                  <a:pt x="21600" y="14605"/>
                  <a:pt x="20610" y="18315"/>
                  <a:pt x="18729" y="21590"/>
                </a:cubicBezTo>
                <a:lnTo>
                  <a:pt x="0" y="1083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7" name="Arc 75">
            <a:extLst>
              <a:ext uri="{FF2B5EF4-FFF2-40B4-BE49-F238E27FC236}">
                <a16:creationId xmlns:a16="http://schemas.microsoft.com/office/drawing/2014/main" id="{FBB12A26-95E3-4BEA-8F07-F3D74289931C}"/>
              </a:ext>
            </a:extLst>
          </p:cNvPr>
          <p:cNvSpPr>
            <a:spLocks/>
          </p:cNvSpPr>
          <p:nvPr/>
        </p:nvSpPr>
        <p:spPr bwMode="auto">
          <a:xfrm>
            <a:off x="5708650" y="2171700"/>
            <a:ext cx="906463" cy="904875"/>
          </a:xfrm>
          <a:custGeom>
            <a:avLst/>
            <a:gdLst>
              <a:gd name="G0" fmla="+- 21600 0 0"/>
              <a:gd name="G1" fmla="+- 10778 0 0"/>
              <a:gd name="G2" fmla="+- 21600 0 0"/>
              <a:gd name="T0" fmla="*/ 2897 w 21600"/>
              <a:gd name="T1" fmla="*/ 21584 h 21584"/>
              <a:gd name="T2" fmla="*/ 2881 w 21600"/>
              <a:gd name="T3" fmla="*/ 0 h 21584"/>
              <a:gd name="T4" fmla="*/ 21600 w 21600"/>
              <a:gd name="T5" fmla="*/ 10778 h 21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4" fill="none" extrusionOk="0">
                <a:moveTo>
                  <a:pt x="2897" y="21583"/>
                </a:moveTo>
                <a:cubicBezTo>
                  <a:pt x="999" y="18298"/>
                  <a:pt x="0" y="14571"/>
                  <a:pt x="0" y="10778"/>
                </a:cubicBezTo>
                <a:cubicBezTo>
                  <a:pt x="-1" y="6995"/>
                  <a:pt x="993" y="3278"/>
                  <a:pt x="2881" y="0"/>
                </a:cubicBezTo>
              </a:path>
              <a:path w="21600" h="21584" stroke="0" extrusionOk="0">
                <a:moveTo>
                  <a:pt x="2897" y="21583"/>
                </a:moveTo>
                <a:cubicBezTo>
                  <a:pt x="999" y="18298"/>
                  <a:pt x="0" y="14571"/>
                  <a:pt x="0" y="10778"/>
                </a:cubicBezTo>
                <a:cubicBezTo>
                  <a:pt x="-1" y="6995"/>
                  <a:pt x="993" y="3278"/>
                  <a:pt x="2881" y="0"/>
                </a:cubicBezTo>
                <a:lnTo>
                  <a:pt x="21600" y="10778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8" name="Arc 76">
            <a:extLst>
              <a:ext uri="{FF2B5EF4-FFF2-40B4-BE49-F238E27FC236}">
                <a16:creationId xmlns:a16="http://schemas.microsoft.com/office/drawing/2014/main" id="{EEB9E4F2-63C0-406F-97BD-F0A692362C42}"/>
              </a:ext>
            </a:extLst>
          </p:cNvPr>
          <p:cNvSpPr>
            <a:spLocks/>
          </p:cNvSpPr>
          <p:nvPr/>
        </p:nvSpPr>
        <p:spPr bwMode="auto">
          <a:xfrm>
            <a:off x="6935788" y="2168525"/>
            <a:ext cx="906462" cy="904875"/>
          </a:xfrm>
          <a:custGeom>
            <a:avLst/>
            <a:gdLst>
              <a:gd name="G0" fmla="+- 0 0 0"/>
              <a:gd name="G1" fmla="+- 10851 0 0"/>
              <a:gd name="G2" fmla="+- 21600 0 0"/>
              <a:gd name="T0" fmla="*/ 18677 w 21600"/>
              <a:gd name="T1" fmla="*/ 0 h 21588"/>
              <a:gd name="T2" fmla="*/ 18742 w 21600"/>
              <a:gd name="T3" fmla="*/ 21588 h 21588"/>
              <a:gd name="T4" fmla="*/ 0 w 21600"/>
              <a:gd name="T5" fmla="*/ 10851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8" fill="none" extrusionOk="0">
                <a:moveTo>
                  <a:pt x="18676" y="0"/>
                </a:moveTo>
                <a:cubicBezTo>
                  <a:pt x="20591" y="3295"/>
                  <a:pt x="21600" y="7039"/>
                  <a:pt x="21600" y="10851"/>
                </a:cubicBezTo>
                <a:cubicBezTo>
                  <a:pt x="21600" y="14618"/>
                  <a:pt x="20614" y="18319"/>
                  <a:pt x="18742" y="21588"/>
                </a:cubicBezTo>
              </a:path>
              <a:path w="21600" h="21588" stroke="0" extrusionOk="0">
                <a:moveTo>
                  <a:pt x="18676" y="0"/>
                </a:moveTo>
                <a:cubicBezTo>
                  <a:pt x="20591" y="3295"/>
                  <a:pt x="21600" y="7039"/>
                  <a:pt x="21600" y="10851"/>
                </a:cubicBezTo>
                <a:cubicBezTo>
                  <a:pt x="21600" y="14618"/>
                  <a:pt x="20614" y="18319"/>
                  <a:pt x="18742" y="21588"/>
                </a:cubicBezTo>
                <a:lnTo>
                  <a:pt x="0" y="10851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79" name="Arc 77">
            <a:extLst>
              <a:ext uri="{FF2B5EF4-FFF2-40B4-BE49-F238E27FC236}">
                <a16:creationId xmlns:a16="http://schemas.microsoft.com/office/drawing/2014/main" id="{108B9954-6AAE-4B09-88BD-006D1CD58D86}"/>
              </a:ext>
            </a:extLst>
          </p:cNvPr>
          <p:cNvSpPr>
            <a:spLocks/>
          </p:cNvSpPr>
          <p:nvPr/>
        </p:nvSpPr>
        <p:spPr bwMode="auto">
          <a:xfrm>
            <a:off x="7031038" y="4622800"/>
            <a:ext cx="358775" cy="357188"/>
          </a:xfrm>
          <a:custGeom>
            <a:avLst/>
            <a:gdLst>
              <a:gd name="G0" fmla="+- 21600 0 0"/>
              <a:gd name="G1" fmla="+- 10747 0 0"/>
              <a:gd name="G2" fmla="+- 21600 0 0"/>
              <a:gd name="T0" fmla="*/ 2864 w 21600"/>
              <a:gd name="T1" fmla="*/ 21494 h 21494"/>
              <a:gd name="T2" fmla="*/ 2864 w 21600"/>
              <a:gd name="T3" fmla="*/ 0 h 21494"/>
              <a:gd name="T4" fmla="*/ 21600 w 21600"/>
              <a:gd name="T5" fmla="*/ 10747 h 2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94" fill="none" extrusionOk="0">
                <a:moveTo>
                  <a:pt x="2863" y="21494"/>
                </a:moveTo>
                <a:cubicBezTo>
                  <a:pt x="987" y="18223"/>
                  <a:pt x="0" y="14517"/>
                  <a:pt x="0" y="10747"/>
                </a:cubicBezTo>
                <a:cubicBezTo>
                  <a:pt x="-1" y="6976"/>
                  <a:pt x="987" y="3270"/>
                  <a:pt x="2863" y="-1"/>
                </a:cubicBezTo>
              </a:path>
              <a:path w="21600" h="21494" stroke="0" extrusionOk="0">
                <a:moveTo>
                  <a:pt x="2863" y="21494"/>
                </a:moveTo>
                <a:cubicBezTo>
                  <a:pt x="987" y="18223"/>
                  <a:pt x="0" y="14517"/>
                  <a:pt x="0" y="10747"/>
                </a:cubicBezTo>
                <a:cubicBezTo>
                  <a:pt x="-1" y="6976"/>
                  <a:pt x="987" y="3270"/>
                  <a:pt x="2863" y="-1"/>
                </a:cubicBezTo>
                <a:lnTo>
                  <a:pt x="21600" y="10747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" name="Arc 78">
            <a:extLst>
              <a:ext uri="{FF2B5EF4-FFF2-40B4-BE49-F238E27FC236}">
                <a16:creationId xmlns:a16="http://schemas.microsoft.com/office/drawing/2014/main" id="{08194C85-6C62-4846-A82A-229C7B999E29}"/>
              </a:ext>
            </a:extLst>
          </p:cNvPr>
          <p:cNvSpPr>
            <a:spLocks/>
          </p:cNvSpPr>
          <p:nvPr/>
        </p:nvSpPr>
        <p:spPr bwMode="auto">
          <a:xfrm>
            <a:off x="7523163" y="4622800"/>
            <a:ext cx="358775" cy="357188"/>
          </a:xfrm>
          <a:custGeom>
            <a:avLst/>
            <a:gdLst>
              <a:gd name="G0" fmla="+- 0 0 0"/>
              <a:gd name="G1" fmla="+- 10747 0 0"/>
              <a:gd name="G2" fmla="+- 21600 0 0"/>
              <a:gd name="T0" fmla="*/ 18736 w 21600"/>
              <a:gd name="T1" fmla="*/ 0 h 21494"/>
              <a:gd name="T2" fmla="*/ 18736 w 21600"/>
              <a:gd name="T3" fmla="*/ 21494 h 21494"/>
              <a:gd name="T4" fmla="*/ 0 w 21600"/>
              <a:gd name="T5" fmla="*/ 10747 h 21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94" fill="none" extrusionOk="0">
                <a:moveTo>
                  <a:pt x="18736" y="-1"/>
                </a:moveTo>
                <a:cubicBezTo>
                  <a:pt x="20612" y="3270"/>
                  <a:pt x="21600" y="6976"/>
                  <a:pt x="21600" y="10747"/>
                </a:cubicBezTo>
                <a:cubicBezTo>
                  <a:pt x="21600" y="14517"/>
                  <a:pt x="20612" y="18223"/>
                  <a:pt x="18736" y="21494"/>
                </a:cubicBezTo>
              </a:path>
              <a:path w="21600" h="21494" stroke="0" extrusionOk="0">
                <a:moveTo>
                  <a:pt x="18736" y="-1"/>
                </a:moveTo>
                <a:cubicBezTo>
                  <a:pt x="20612" y="3270"/>
                  <a:pt x="21600" y="6976"/>
                  <a:pt x="21600" y="10747"/>
                </a:cubicBezTo>
                <a:cubicBezTo>
                  <a:pt x="21600" y="14517"/>
                  <a:pt x="20612" y="18223"/>
                  <a:pt x="18736" y="21494"/>
                </a:cubicBezTo>
                <a:lnTo>
                  <a:pt x="0" y="10747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" name="Arc 79">
            <a:extLst>
              <a:ext uri="{FF2B5EF4-FFF2-40B4-BE49-F238E27FC236}">
                <a16:creationId xmlns:a16="http://schemas.microsoft.com/office/drawing/2014/main" id="{225A43B8-6788-4256-833A-1F04EC196FF8}"/>
              </a:ext>
            </a:extLst>
          </p:cNvPr>
          <p:cNvSpPr>
            <a:spLocks/>
          </p:cNvSpPr>
          <p:nvPr/>
        </p:nvSpPr>
        <p:spPr bwMode="auto">
          <a:xfrm>
            <a:off x="855663" y="4684713"/>
            <a:ext cx="563562" cy="561975"/>
          </a:xfrm>
          <a:custGeom>
            <a:avLst/>
            <a:gdLst>
              <a:gd name="G0" fmla="+- 21600 0 0"/>
              <a:gd name="G1" fmla="+- 10728 0 0"/>
              <a:gd name="G2" fmla="+- 21600 0 0"/>
              <a:gd name="T0" fmla="*/ 2905 w 21600"/>
              <a:gd name="T1" fmla="*/ 21547 h 21547"/>
              <a:gd name="T2" fmla="*/ 2852 w 21600"/>
              <a:gd name="T3" fmla="*/ 0 h 21547"/>
              <a:gd name="T4" fmla="*/ 21600 w 21600"/>
              <a:gd name="T5" fmla="*/ 10728 h 21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47" fill="none" extrusionOk="0">
                <a:moveTo>
                  <a:pt x="2904" y="21547"/>
                </a:moveTo>
                <a:cubicBezTo>
                  <a:pt x="1001" y="18258"/>
                  <a:pt x="0" y="14527"/>
                  <a:pt x="0" y="10728"/>
                </a:cubicBezTo>
                <a:cubicBezTo>
                  <a:pt x="-1" y="6964"/>
                  <a:pt x="983" y="3266"/>
                  <a:pt x="2852" y="0"/>
                </a:cubicBezTo>
              </a:path>
              <a:path w="21600" h="21547" stroke="0" extrusionOk="0">
                <a:moveTo>
                  <a:pt x="2904" y="21547"/>
                </a:moveTo>
                <a:cubicBezTo>
                  <a:pt x="1001" y="18258"/>
                  <a:pt x="0" y="14527"/>
                  <a:pt x="0" y="10728"/>
                </a:cubicBezTo>
                <a:cubicBezTo>
                  <a:pt x="-1" y="6964"/>
                  <a:pt x="983" y="3266"/>
                  <a:pt x="2852" y="0"/>
                </a:cubicBezTo>
                <a:lnTo>
                  <a:pt x="21600" y="10728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" name="Arc 80">
            <a:extLst>
              <a:ext uri="{FF2B5EF4-FFF2-40B4-BE49-F238E27FC236}">
                <a16:creationId xmlns:a16="http://schemas.microsoft.com/office/drawing/2014/main" id="{BDA049D8-4C49-4283-BE8B-A0F5EC3BCC3A}"/>
              </a:ext>
            </a:extLst>
          </p:cNvPr>
          <p:cNvSpPr>
            <a:spLocks/>
          </p:cNvSpPr>
          <p:nvPr/>
        </p:nvSpPr>
        <p:spPr bwMode="auto">
          <a:xfrm>
            <a:off x="1198563" y="4679950"/>
            <a:ext cx="563562" cy="563563"/>
          </a:xfrm>
          <a:custGeom>
            <a:avLst/>
            <a:gdLst>
              <a:gd name="G0" fmla="+- 0 0 0"/>
              <a:gd name="G1" fmla="+- 10880 0 0"/>
              <a:gd name="G2" fmla="+- 21600 0 0"/>
              <a:gd name="T0" fmla="*/ 18660 w 21600"/>
              <a:gd name="T1" fmla="*/ 0 h 21623"/>
              <a:gd name="T2" fmla="*/ 18739 w 21600"/>
              <a:gd name="T3" fmla="*/ 21623 h 21623"/>
              <a:gd name="T4" fmla="*/ 0 w 21600"/>
              <a:gd name="T5" fmla="*/ 10880 h 21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23" fill="none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649"/>
                  <a:pt x="20613" y="18352"/>
                  <a:pt x="18738" y="21622"/>
                </a:cubicBezTo>
              </a:path>
              <a:path w="21600" h="21623" stroke="0" extrusionOk="0">
                <a:moveTo>
                  <a:pt x="18659" y="0"/>
                </a:moveTo>
                <a:cubicBezTo>
                  <a:pt x="20585" y="3302"/>
                  <a:pt x="21600" y="7057"/>
                  <a:pt x="21600" y="10880"/>
                </a:cubicBezTo>
                <a:cubicBezTo>
                  <a:pt x="21600" y="14649"/>
                  <a:pt x="20613" y="18352"/>
                  <a:pt x="18738" y="21622"/>
                </a:cubicBezTo>
                <a:lnTo>
                  <a:pt x="0" y="10880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3" name="Arc 81">
            <a:extLst>
              <a:ext uri="{FF2B5EF4-FFF2-40B4-BE49-F238E27FC236}">
                <a16:creationId xmlns:a16="http://schemas.microsoft.com/office/drawing/2014/main" id="{50C39B3D-A395-4A27-87BA-BD44745EF693}"/>
              </a:ext>
            </a:extLst>
          </p:cNvPr>
          <p:cNvSpPr>
            <a:spLocks/>
          </p:cNvSpPr>
          <p:nvPr/>
        </p:nvSpPr>
        <p:spPr bwMode="auto">
          <a:xfrm>
            <a:off x="3802063" y="4308475"/>
            <a:ext cx="438150" cy="438150"/>
          </a:xfrm>
          <a:custGeom>
            <a:avLst/>
            <a:gdLst>
              <a:gd name="G0" fmla="+- 21600 0 0"/>
              <a:gd name="G1" fmla="+- 10742 0 0"/>
              <a:gd name="G2" fmla="+- 21600 0 0"/>
              <a:gd name="T0" fmla="*/ 2928 w 21600"/>
              <a:gd name="T1" fmla="*/ 21601 h 21601"/>
              <a:gd name="T2" fmla="*/ 2860 w 21600"/>
              <a:gd name="T3" fmla="*/ 0 h 21601"/>
              <a:gd name="T4" fmla="*/ 21600 w 21600"/>
              <a:gd name="T5" fmla="*/ 10742 h 21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1" fill="none" extrusionOk="0">
                <a:moveTo>
                  <a:pt x="2928" y="21600"/>
                </a:moveTo>
                <a:cubicBezTo>
                  <a:pt x="1010" y="18303"/>
                  <a:pt x="0" y="14556"/>
                  <a:pt x="0" y="10742"/>
                </a:cubicBezTo>
                <a:cubicBezTo>
                  <a:pt x="-1" y="6973"/>
                  <a:pt x="986" y="3269"/>
                  <a:pt x="2860" y="0"/>
                </a:cubicBezTo>
              </a:path>
              <a:path w="21600" h="21601" stroke="0" extrusionOk="0">
                <a:moveTo>
                  <a:pt x="2928" y="21600"/>
                </a:moveTo>
                <a:cubicBezTo>
                  <a:pt x="1010" y="18303"/>
                  <a:pt x="0" y="14556"/>
                  <a:pt x="0" y="10742"/>
                </a:cubicBezTo>
                <a:cubicBezTo>
                  <a:pt x="-1" y="6973"/>
                  <a:pt x="986" y="3269"/>
                  <a:pt x="2860" y="0"/>
                </a:cubicBezTo>
                <a:lnTo>
                  <a:pt x="21600" y="10742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4" name="Arc 82">
            <a:extLst>
              <a:ext uri="{FF2B5EF4-FFF2-40B4-BE49-F238E27FC236}">
                <a16:creationId xmlns:a16="http://schemas.microsoft.com/office/drawing/2014/main" id="{C06DAC4D-11FE-4708-9008-B294CEF3F3D1}"/>
              </a:ext>
            </a:extLst>
          </p:cNvPr>
          <p:cNvSpPr>
            <a:spLocks/>
          </p:cNvSpPr>
          <p:nvPr/>
        </p:nvSpPr>
        <p:spPr bwMode="auto">
          <a:xfrm>
            <a:off x="4006850" y="4305300"/>
            <a:ext cx="438150" cy="438150"/>
          </a:xfrm>
          <a:custGeom>
            <a:avLst/>
            <a:gdLst>
              <a:gd name="G0" fmla="+- 0 0 0"/>
              <a:gd name="G1" fmla="+- 10903 0 0"/>
              <a:gd name="G2" fmla="+- 21600 0 0"/>
              <a:gd name="T0" fmla="*/ 18646 w 21600"/>
              <a:gd name="T1" fmla="*/ 0 h 21571"/>
              <a:gd name="T2" fmla="*/ 18782 w 21600"/>
              <a:gd name="T3" fmla="*/ 21571 h 21571"/>
              <a:gd name="T4" fmla="*/ 0 w 21600"/>
              <a:gd name="T5" fmla="*/ 10903 h 21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8646" y="-1"/>
                </a:moveTo>
                <a:cubicBezTo>
                  <a:pt x="20580" y="3307"/>
                  <a:pt x="21600" y="7070"/>
                  <a:pt x="21600" y="10903"/>
                </a:cubicBezTo>
                <a:cubicBezTo>
                  <a:pt x="21600" y="14642"/>
                  <a:pt x="20628" y="18318"/>
                  <a:pt x="18781" y="21570"/>
                </a:cubicBezTo>
              </a:path>
              <a:path w="21600" h="21571" stroke="0" extrusionOk="0">
                <a:moveTo>
                  <a:pt x="18646" y="-1"/>
                </a:moveTo>
                <a:cubicBezTo>
                  <a:pt x="20580" y="3307"/>
                  <a:pt x="21600" y="7070"/>
                  <a:pt x="21600" y="10903"/>
                </a:cubicBezTo>
                <a:cubicBezTo>
                  <a:pt x="21600" y="14642"/>
                  <a:pt x="20628" y="18318"/>
                  <a:pt x="18781" y="21570"/>
                </a:cubicBezTo>
                <a:lnTo>
                  <a:pt x="0" y="10903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5" name="Rectangle 83">
            <a:extLst>
              <a:ext uri="{FF2B5EF4-FFF2-40B4-BE49-F238E27FC236}">
                <a16:creationId xmlns:a16="http://schemas.microsoft.com/office/drawing/2014/main" id="{C8625294-DB31-485F-8241-2EBDD47BD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188" y="2276475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O</a:t>
            </a:r>
            <a:endParaRPr lang="en-US" dirty="0"/>
          </a:p>
        </p:txBody>
      </p:sp>
      <p:sp>
        <p:nvSpPr>
          <p:cNvPr id="86" name="Rectangle 84">
            <a:extLst>
              <a:ext uri="{FF2B5EF4-FFF2-40B4-BE49-F238E27FC236}">
                <a16:creationId xmlns:a16="http://schemas.microsoft.com/office/drawing/2014/main" id="{636A7716-0C28-455D-962E-511611707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3" y="2589213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87" name="Rectangle 85">
            <a:extLst>
              <a:ext uri="{FF2B5EF4-FFF2-40B4-BE49-F238E27FC236}">
                <a16:creationId xmlns:a16="http://schemas.microsoft.com/office/drawing/2014/main" id="{4F86FE2B-F4B3-48E8-8438-9C4D6E336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2589213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88" name="Rectangle 86">
            <a:extLst>
              <a:ext uri="{FF2B5EF4-FFF2-40B4-BE49-F238E27FC236}">
                <a16:creationId xmlns:a16="http://schemas.microsoft.com/office/drawing/2014/main" id="{700139CB-A700-445F-B3B0-0FEA69C9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413" y="2794000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O</a:t>
            </a:r>
            <a:endParaRPr lang="en-US" dirty="0"/>
          </a:p>
        </p:txBody>
      </p:sp>
      <p:sp>
        <p:nvSpPr>
          <p:cNvPr id="89" name="Rectangle 87">
            <a:extLst>
              <a:ext uri="{FF2B5EF4-FFF2-40B4-BE49-F238E27FC236}">
                <a16:creationId xmlns:a16="http://schemas.microsoft.com/office/drawing/2014/main" id="{3EFE89D1-0B2C-472E-BCAD-9056EE857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925" y="27940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90" name="Rectangle 88">
            <a:extLst>
              <a:ext uri="{FF2B5EF4-FFF2-40B4-BE49-F238E27FC236}">
                <a16:creationId xmlns:a16="http://schemas.microsoft.com/office/drawing/2014/main" id="{3B957C42-7C83-464A-A5B1-D4731AE80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20764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91" name="Rectangle 89">
            <a:extLst>
              <a:ext uri="{FF2B5EF4-FFF2-40B4-BE49-F238E27FC236}">
                <a16:creationId xmlns:a16="http://schemas.microsoft.com/office/drawing/2014/main" id="{083BC478-0C7A-4556-BC35-311056483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076450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92" name="Rectangle 90">
            <a:extLst>
              <a:ext uri="{FF2B5EF4-FFF2-40B4-BE49-F238E27FC236}">
                <a16:creationId xmlns:a16="http://schemas.microsoft.com/office/drawing/2014/main" id="{909F7A37-55E5-43CB-B413-12028B6D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17328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93" name="Rectangle 91">
            <a:extLst>
              <a:ext uri="{FF2B5EF4-FFF2-40B4-BE49-F238E27FC236}">
                <a16:creationId xmlns:a16="http://schemas.microsoft.com/office/drawing/2014/main" id="{78A0BB8C-456D-4A43-8A8D-353454478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25" y="20764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920E7402-FBDA-4D19-A0E6-07F2E9A20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581275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95" name="Rectangle 93">
            <a:extLst>
              <a:ext uri="{FF2B5EF4-FFF2-40B4-BE49-F238E27FC236}">
                <a16:creationId xmlns:a16="http://schemas.microsoft.com/office/drawing/2014/main" id="{BFF49E26-DE65-47C1-9355-A50E4C3E5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5238" y="2289175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96" name="Rectangle 94">
            <a:extLst>
              <a:ext uri="{FF2B5EF4-FFF2-40B4-BE49-F238E27FC236}">
                <a16:creationId xmlns:a16="http://schemas.microsoft.com/office/drawing/2014/main" id="{351A9ECF-BD86-478F-A538-B7F1DD3F8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950" y="2376488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97" name="Rectangle 95">
            <a:extLst>
              <a:ext uri="{FF2B5EF4-FFF2-40B4-BE49-F238E27FC236}">
                <a16:creationId xmlns:a16="http://schemas.microsoft.com/office/drawing/2014/main" id="{D06BBF3F-1E93-4B5F-B1FC-EFDD8360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0175" y="2376488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98" name="Rectangle 96">
            <a:extLst>
              <a:ext uri="{FF2B5EF4-FFF2-40B4-BE49-F238E27FC236}">
                <a16:creationId xmlns:a16="http://schemas.microsoft.com/office/drawing/2014/main" id="{D1A26895-0DA2-4CAA-9AAF-359A791EB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7813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15D14DE0-5126-4C25-AFFE-3DBEF7847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27813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100" name="Rectangle 98">
            <a:extLst>
              <a:ext uri="{FF2B5EF4-FFF2-40B4-BE49-F238E27FC236}">
                <a16:creationId xmlns:a16="http://schemas.microsoft.com/office/drawing/2014/main" id="{F6B7391E-9313-421C-9106-4A2C449C7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105025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101" name="Rectangle 99">
            <a:extLst>
              <a:ext uri="{FF2B5EF4-FFF2-40B4-BE49-F238E27FC236}">
                <a16:creationId xmlns:a16="http://schemas.microsoft.com/office/drawing/2014/main" id="{1FE37752-4F5D-43F8-A0ED-00D7911C8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338" y="2105025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02" name="Rectangle 100">
            <a:extLst>
              <a:ext uri="{FF2B5EF4-FFF2-40B4-BE49-F238E27FC236}">
                <a16:creationId xmlns:a16="http://schemas.microsoft.com/office/drawing/2014/main" id="{1E31AD66-54A8-4C01-AA63-75C62E6CF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825" y="2597150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03" name="Rectangle 101">
            <a:extLst>
              <a:ext uri="{FF2B5EF4-FFF2-40B4-BE49-F238E27FC236}">
                <a16:creationId xmlns:a16="http://schemas.microsoft.com/office/drawing/2014/main" id="{47C9CE9B-E769-4DB7-9E1C-F5CD57142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3232150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04" name="Rectangle 102">
            <a:extLst>
              <a:ext uri="{FF2B5EF4-FFF2-40B4-BE49-F238E27FC236}">
                <a16:creationId xmlns:a16="http://schemas.microsoft.com/office/drawing/2014/main" id="{AFB4EE49-277C-4AED-ADE3-08199ACA9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675" y="2263775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05" name="Rectangle 103">
            <a:extLst>
              <a:ext uri="{FF2B5EF4-FFF2-40B4-BE49-F238E27FC236}">
                <a16:creationId xmlns:a16="http://schemas.microsoft.com/office/drawing/2014/main" id="{92E56F50-0249-4DFA-9D66-7E7EFEB0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13" y="2573338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106" name="Rectangle 104">
            <a:extLst>
              <a:ext uri="{FF2B5EF4-FFF2-40B4-BE49-F238E27FC236}">
                <a16:creationId xmlns:a16="http://schemas.microsoft.com/office/drawing/2014/main" id="{2D1A347D-1401-49EB-B555-838068D5E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9338" y="2573338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07" name="Rectangle 105">
            <a:extLst>
              <a:ext uri="{FF2B5EF4-FFF2-40B4-BE49-F238E27FC236}">
                <a16:creationId xmlns:a16="http://schemas.microsoft.com/office/drawing/2014/main" id="{C9B34D59-5DE9-48D5-8BE9-1BFC17F79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5788" y="2806700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08" name="Rectangle 106">
            <a:extLst>
              <a:ext uri="{FF2B5EF4-FFF2-40B4-BE49-F238E27FC236}">
                <a16:creationId xmlns:a16="http://schemas.microsoft.com/office/drawing/2014/main" id="{608EF7C3-C770-4618-921C-DB004B2D3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280670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109" name="Rectangle 107">
            <a:extLst>
              <a:ext uri="{FF2B5EF4-FFF2-40B4-BE49-F238E27FC236}">
                <a16:creationId xmlns:a16="http://schemas.microsoft.com/office/drawing/2014/main" id="{024BDEAE-0C67-4B40-A465-ADC4EC4E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5350" y="20637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10" name="Rectangle 108">
            <a:extLst>
              <a:ext uri="{FF2B5EF4-FFF2-40B4-BE49-F238E27FC236}">
                <a16:creationId xmlns:a16="http://schemas.microsoft.com/office/drawing/2014/main" id="{5B010954-FC13-4299-B63E-2B6995364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6163" y="206375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11" name="Rectangle 109">
            <a:extLst>
              <a:ext uri="{FF2B5EF4-FFF2-40B4-BE49-F238E27FC236}">
                <a16:creationId xmlns:a16="http://schemas.microsoft.com/office/drawing/2014/main" id="{703823DA-CA8C-4F90-9833-B596436E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875" y="2063750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12" name="Rectangle 110">
            <a:extLst>
              <a:ext uri="{FF2B5EF4-FFF2-40B4-BE49-F238E27FC236}">
                <a16:creationId xmlns:a16="http://schemas.microsoft.com/office/drawing/2014/main" id="{5FA828EC-2D8A-4D68-A085-A4A3E8064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60588"/>
            <a:ext cx="92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113" name="Rectangle 111">
            <a:extLst>
              <a:ext uri="{FF2B5EF4-FFF2-40B4-BE49-F238E27FC236}">
                <a16:creationId xmlns:a16="http://schemas.microsoft.com/office/drawing/2014/main" id="{8A5EE74C-9342-4923-B3E7-D3AB90B75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75" y="2063750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114" name="Rectangle 112">
            <a:extLst>
              <a:ext uri="{FF2B5EF4-FFF2-40B4-BE49-F238E27FC236}">
                <a16:creationId xmlns:a16="http://schemas.microsoft.com/office/drawing/2014/main" id="{3A326C45-EABA-449E-A805-C33B0F05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2568575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15" name="Rectangle 113">
            <a:extLst>
              <a:ext uri="{FF2B5EF4-FFF2-40B4-BE49-F238E27FC236}">
                <a16:creationId xmlns:a16="http://schemas.microsoft.com/office/drawing/2014/main" id="{2D7B8518-32F7-4AE3-AF85-C1E4DF4EE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4592638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16" name="Rectangle 114">
            <a:extLst>
              <a:ext uri="{FF2B5EF4-FFF2-40B4-BE49-F238E27FC236}">
                <a16:creationId xmlns:a16="http://schemas.microsoft.com/office/drawing/2014/main" id="{3EA07674-BA90-4738-979D-94FEB28C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775" y="4884738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17" name="Rectangle 115">
            <a:extLst>
              <a:ext uri="{FF2B5EF4-FFF2-40B4-BE49-F238E27FC236}">
                <a16:creationId xmlns:a16="http://schemas.microsoft.com/office/drawing/2014/main" id="{B22FAF6A-E139-4B35-A24F-787453915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4429125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18" name="Rectangle 116">
            <a:extLst>
              <a:ext uri="{FF2B5EF4-FFF2-40B4-BE49-F238E27FC236}">
                <a16:creationId xmlns:a16="http://schemas.microsoft.com/office/drawing/2014/main" id="{04CACB1A-76F2-4651-BD71-6E89E3826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4913313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19" name="Rectangle 117">
            <a:extLst>
              <a:ext uri="{FF2B5EF4-FFF2-40B4-BE49-F238E27FC236}">
                <a16:creationId xmlns:a16="http://schemas.microsoft.com/office/drawing/2014/main" id="{FF9D36C2-6ECD-4686-8B32-2FD4760A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4913313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120" name="Rectangle 118">
            <a:extLst>
              <a:ext uri="{FF2B5EF4-FFF2-40B4-BE49-F238E27FC236}">
                <a16:creationId xmlns:a16="http://schemas.microsoft.com/office/drawing/2014/main" id="{A6B0994D-4319-4D73-AA2F-FF7F5D80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4913313"/>
            <a:ext cx="158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21" name="Rectangle 119">
            <a:extLst>
              <a:ext uri="{FF2B5EF4-FFF2-40B4-BE49-F238E27FC236}">
                <a16:creationId xmlns:a16="http://schemas.microsoft.com/office/drawing/2014/main" id="{C3DCCEA2-0F91-4011-BD2C-99A6E9058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63" y="30607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22" name="Rectangle 120">
            <a:extLst>
              <a:ext uri="{FF2B5EF4-FFF2-40B4-BE49-F238E27FC236}">
                <a16:creationId xmlns:a16="http://schemas.microsoft.com/office/drawing/2014/main" id="{B9AF44AB-0F96-44BE-9005-BCF00B5A0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175" y="33274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123" name="Rectangle 121">
            <a:extLst>
              <a:ext uri="{FF2B5EF4-FFF2-40B4-BE49-F238E27FC236}">
                <a16:creationId xmlns:a16="http://schemas.microsoft.com/office/drawing/2014/main" id="{423E4064-3A7D-41CC-8ED9-491FF8DE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650" y="33274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24" name="Rectangle 122">
            <a:extLst>
              <a:ext uri="{FF2B5EF4-FFF2-40B4-BE49-F238E27FC236}">
                <a16:creationId xmlns:a16="http://schemas.microsoft.com/office/drawing/2014/main" id="{B3F59646-D684-448E-9256-A948FA168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33274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25" name="Rectangle 123">
            <a:extLst>
              <a:ext uri="{FF2B5EF4-FFF2-40B4-BE49-F238E27FC236}">
                <a16:creationId xmlns:a16="http://schemas.microsoft.com/office/drawing/2014/main" id="{07B258CF-6B9E-4975-9182-2C141FD62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2575" y="33274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26" name="Rectangle 124">
            <a:extLst>
              <a:ext uri="{FF2B5EF4-FFF2-40B4-BE49-F238E27FC236}">
                <a16:creationId xmlns:a16="http://schemas.microsoft.com/office/drawing/2014/main" id="{7F2A0C07-E45C-4F20-A382-2D67CB5B0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327400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127" name="Rectangle 125">
            <a:extLst>
              <a:ext uri="{FF2B5EF4-FFF2-40B4-BE49-F238E27FC236}">
                <a16:creationId xmlns:a16="http://schemas.microsoft.com/office/drawing/2014/main" id="{AD2E31D0-9EFB-452E-B2A1-31DB3DF15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3274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128" name="Rectangle 126">
            <a:extLst>
              <a:ext uri="{FF2B5EF4-FFF2-40B4-BE49-F238E27FC236}">
                <a16:creationId xmlns:a16="http://schemas.microsoft.com/office/drawing/2014/main" id="{DB1F85D4-258A-400B-8F4D-F3AA178F2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913" y="33274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29" name="Rectangle 127">
            <a:extLst>
              <a:ext uri="{FF2B5EF4-FFF2-40B4-BE49-F238E27FC236}">
                <a16:creationId xmlns:a16="http://schemas.microsoft.com/office/drawing/2014/main" id="{BA71D24B-9A80-4206-AD62-77B183CA5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688" y="33274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30" name="Rectangle 128">
            <a:extLst>
              <a:ext uri="{FF2B5EF4-FFF2-40B4-BE49-F238E27FC236}">
                <a16:creationId xmlns:a16="http://schemas.microsoft.com/office/drawing/2014/main" id="{CE801629-E952-4455-85D6-7FBB94FE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33274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31" name="Rectangle 129">
            <a:extLst>
              <a:ext uri="{FF2B5EF4-FFF2-40B4-BE49-F238E27FC236}">
                <a16:creationId xmlns:a16="http://schemas.microsoft.com/office/drawing/2014/main" id="{D897E8EB-667B-442D-BEF8-DE28365E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200" y="33274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u</a:t>
            </a:r>
            <a:endParaRPr lang="en-US"/>
          </a:p>
        </p:txBody>
      </p:sp>
      <p:sp>
        <p:nvSpPr>
          <p:cNvPr id="132" name="Rectangle 130">
            <a:extLst>
              <a:ext uri="{FF2B5EF4-FFF2-40B4-BE49-F238E27FC236}">
                <a16:creationId xmlns:a16="http://schemas.microsoft.com/office/drawing/2014/main" id="{D61006DA-6BA5-48CE-8A20-4B6A5B0C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327400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133" name="Rectangle 131">
            <a:extLst>
              <a:ext uri="{FF2B5EF4-FFF2-40B4-BE49-F238E27FC236}">
                <a16:creationId xmlns:a16="http://schemas.microsoft.com/office/drawing/2014/main" id="{33438161-6809-4690-9EC5-7C7D37517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3" y="33274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34" name="Rectangle 132">
            <a:extLst>
              <a:ext uri="{FF2B5EF4-FFF2-40B4-BE49-F238E27FC236}">
                <a16:creationId xmlns:a16="http://schemas.microsoft.com/office/drawing/2014/main" id="{42AFB06F-A1AA-484D-BB50-F889CF17B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3274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35" name="Rectangle 133">
            <a:extLst>
              <a:ext uri="{FF2B5EF4-FFF2-40B4-BE49-F238E27FC236}">
                <a16:creationId xmlns:a16="http://schemas.microsoft.com/office/drawing/2014/main" id="{F7391A44-4A8F-4855-9ACA-0C37E75E5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25" y="33274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136" name="Rectangle 134">
            <a:extLst>
              <a:ext uri="{FF2B5EF4-FFF2-40B4-BE49-F238E27FC236}">
                <a16:creationId xmlns:a16="http://schemas.microsoft.com/office/drawing/2014/main" id="{2E1C1713-2553-4DF6-ADE5-6A53DE81F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33274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137" name="Rectangle 135">
            <a:extLst>
              <a:ext uri="{FF2B5EF4-FFF2-40B4-BE49-F238E27FC236}">
                <a16:creationId xmlns:a16="http://schemas.microsoft.com/office/drawing/2014/main" id="{71F7539E-4668-4F78-9D99-C11B7CE79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938" y="33274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38" name="Rectangle 136">
            <a:extLst>
              <a:ext uri="{FF2B5EF4-FFF2-40B4-BE49-F238E27FC236}">
                <a16:creationId xmlns:a16="http://schemas.microsoft.com/office/drawing/2014/main" id="{1C670E0D-270B-45FF-9124-D9EEC19A5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33274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39" name="Rectangle 137">
            <a:extLst>
              <a:ext uri="{FF2B5EF4-FFF2-40B4-BE49-F238E27FC236}">
                <a16:creationId xmlns:a16="http://schemas.microsoft.com/office/drawing/2014/main" id="{230CFBF8-C4CF-4493-BA90-A7995F8AE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33274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140" name="Rectangle 138">
            <a:extLst>
              <a:ext uri="{FF2B5EF4-FFF2-40B4-BE49-F238E27FC236}">
                <a16:creationId xmlns:a16="http://schemas.microsoft.com/office/drawing/2014/main" id="{93054471-9C00-41A7-989E-C60137B09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33274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141" name="Rectangle 139">
            <a:extLst>
              <a:ext uri="{FF2B5EF4-FFF2-40B4-BE49-F238E27FC236}">
                <a16:creationId xmlns:a16="http://schemas.microsoft.com/office/drawing/2014/main" id="{90CC4530-8C7C-4438-ABB5-536848BED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33274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142" name="Rectangle 140">
            <a:extLst>
              <a:ext uri="{FF2B5EF4-FFF2-40B4-BE49-F238E27FC236}">
                <a16:creationId xmlns:a16="http://schemas.microsoft.com/office/drawing/2014/main" id="{22AE613C-ECB6-40E4-AD14-C0A0F5398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088" y="3327400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43" name="Rectangle 141">
            <a:extLst>
              <a:ext uri="{FF2B5EF4-FFF2-40B4-BE49-F238E27FC236}">
                <a16:creationId xmlns:a16="http://schemas.microsoft.com/office/drawing/2014/main" id="{B0E56BA3-44DE-45C3-9A87-6AE501A5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32988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144" name="Rectangle 142">
            <a:extLst>
              <a:ext uri="{FF2B5EF4-FFF2-40B4-BE49-F238E27FC236}">
                <a16:creationId xmlns:a16="http://schemas.microsoft.com/office/drawing/2014/main" id="{18E67B6F-687D-4583-B934-C6B831A8A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32988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o</a:t>
            </a:r>
            <a:endParaRPr lang="en-US" dirty="0"/>
          </a:p>
        </p:txBody>
      </p:sp>
      <p:sp>
        <p:nvSpPr>
          <p:cNvPr id="145" name="Rectangle 143">
            <a:extLst>
              <a:ext uri="{FF2B5EF4-FFF2-40B4-BE49-F238E27FC236}">
                <a16:creationId xmlns:a16="http://schemas.microsoft.com/office/drawing/2014/main" id="{402B375C-09EB-4D96-9A9D-B730A5CAA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488" y="32988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46" name="Rectangle 144">
            <a:extLst>
              <a:ext uri="{FF2B5EF4-FFF2-40B4-BE49-F238E27FC236}">
                <a16:creationId xmlns:a16="http://schemas.microsoft.com/office/drawing/2014/main" id="{3197AD9C-C483-4AD8-86EF-BD189F67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525" y="32988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47" name="Rectangle 145">
            <a:extLst>
              <a:ext uri="{FF2B5EF4-FFF2-40B4-BE49-F238E27FC236}">
                <a16:creationId xmlns:a16="http://schemas.microsoft.com/office/drawing/2014/main" id="{CFE9BE7B-C86A-4D0D-8429-AC748EAF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3298825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148" name="Rectangle 146">
            <a:extLst>
              <a:ext uri="{FF2B5EF4-FFF2-40B4-BE49-F238E27FC236}">
                <a16:creationId xmlns:a16="http://schemas.microsoft.com/office/drawing/2014/main" id="{985AF2E5-0D8F-4CD6-B2BE-847EA1BB3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0150" y="32988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149" name="Rectangle 147">
            <a:extLst>
              <a:ext uri="{FF2B5EF4-FFF2-40B4-BE49-F238E27FC236}">
                <a16:creationId xmlns:a16="http://schemas.microsoft.com/office/drawing/2014/main" id="{64CE4D59-16FC-4320-8A48-12836BAA3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32988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50" name="Rectangle 148">
            <a:extLst>
              <a:ext uri="{FF2B5EF4-FFF2-40B4-BE49-F238E27FC236}">
                <a16:creationId xmlns:a16="http://schemas.microsoft.com/office/drawing/2014/main" id="{82D22EDE-8DBA-4703-A3F5-5D35CC830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32988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151" name="Rectangle 149">
            <a:extLst>
              <a:ext uri="{FF2B5EF4-FFF2-40B4-BE49-F238E27FC236}">
                <a16:creationId xmlns:a16="http://schemas.microsoft.com/office/drawing/2014/main" id="{AFB197E6-B87C-4A4F-AE07-46B36041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32988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152" name="Rectangle 150">
            <a:extLst>
              <a:ext uri="{FF2B5EF4-FFF2-40B4-BE49-F238E27FC236}">
                <a16:creationId xmlns:a16="http://schemas.microsoft.com/office/drawing/2014/main" id="{E8D3C9A7-51A0-429C-BF5A-85B0ED3B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2988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u</a:t>
            </a:r>
            <a:endParaRPr lang="en-US"/>
          </a:p>
        </p:txBody>
      </p:sp>
      <p:sp>
        <p:nvSpPr>
          <p:cNvPr id="153" name="Rectangle 151">
            <a:extLst>
              <a:ext uri="{FF2B5EF4-FFF2-40B4-BE49-F238E27FC236}">
                <a16:creationId xmlns:a16="http://schemas.microsoft.com/office/drawing/2014/main" id="{5F83FBB3-9862-47EE-86EE-96A5A734D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038" y="3298825"/>
            <a:ext cx="1698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m</a:t>
            </a:r>
            <a:endParaRPr lang="en-US" dirty="0"/>
          </a:p>
        </p:txBody>
      </p:sp>
      <p:sp>
        <p:nvSpPr>
          <p:cNvPr id="154" name="Rectangle 152">
            <a:extLst>
              <a:ext uri="{FF2B5EF4-FFF2-40B4-BE49-F238E27FC236}">
                <a16:creationId xmlns:a16="http://schemas.microsoft.com/office/drawing/2014/main" id="{AE2BF1C8-8671-408F-AC34-C1F580BC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1663" y="3298825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55" name="Rectangle 153">
            <a:extLst>
              <a:ext uri="{FF2B5EF4-FFF2-40B4-BE49-F238E27FC236}">
                <a16:creationId xmlns:a16="http://schemas.microsoft.com/office/drawing/2014/main" id="{EE5400B1-C112-42DF-8831-EDF1E3856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2988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56" name="Rectangle 154">
            <a:extLst>
              <a:ext uri="{FF2B5EF4-FFF2-40B4-BE49-F238E27FC236}">
                <a16:creationId xmlns:a16="http://schemas.microsoft.com/office/drawing/2014/main" id="{4EBB4DAD-7105-4A38-B8B4-7B8BE8AAB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32988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57" name="Rectangle 155">
            <a:extLst>
              <a:ext uri="{FF2B5EF4-FFF2-40B4-BE49-F238E27FC236}">
                <a16:creationId xmlns:a16="http://schemas.microsoft.com/office/drawing/2014/main" id="{7AA376A0-A6B8-4C82-BBF7-FF8173EC2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2988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g</a:t>
            </a:r>
            <a:endParaRPr lang="en-US"/>
          </a:p>
        </p:txBody>
      </p:sp>
      <p:sp>
        <p:nvSpPr>
          <p:cNvPr id="158" name="Rectangle 156">
            <a:extLst>
              <a:ext uri="{FF2B5EF4-FFF2-40B4-BE49-F238E27FC236}">
                <a16:creationId xmlns:a16="http://schemas.microsoft.com/office/drawing/2014/main" id="{0F955D12-262F-4888-A768-354E91E8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32988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159" name="Rectangle 157">
            <a:extLst>
              <a:ext uri="{FF2B5EF4-FFF2-40B4-BE49-F238E27FC236}">
                <a16:creationId xmlns:a16="http://schemas.microsoft.com/office/drawing/2014/main" id="{C46AE2A5-B69E-4632-AFF6-03EEFB58B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075" y="32988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60" name="Rectangle 158">
            <a:extLst>
              <a:ext uri="{FF2B5EF4-FFF2-40B4-BE49-F238E27FC236}">
                <a16:creationId xmlns:a16="http://schemas.microsoft.com/office/drawing/2014/main" id="{8FF8297B-5131-45C3-8891-B3BD1D19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8550" y="32988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61" name="Rectangle 159">
            <a:extLst>
              <a:ext uri="{FF2B5EF4-FFF2-40B4-BE49-F238E27FC236}">
                <a16:creationId xmlns:a16="http://schemas.microsoft.com/office/drawing/2014/main" id="{3B7AB6F5-0DB8-4C31-A1FB-3672A5AED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6025" y="3298825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162" name="Rectangle 160">
            <a:extLst>
              <a:ext uri="{FF2B5EF4-FFF2-40B4-BE49-F238E27FC236}">
                <a16:creationId xmlns:a16="http://schemas.microsoft.com/office/drawing/2014/main" id="{71C31F72-ACAE-47A2-AB84-495EAAD17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3175" y="32988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163" name="Rectangle 161">
            <a:extLst>
              <a:ext uri="{FF2B5EF4-FFF2-40B4-BE49-F238E27FC236}">
                <a16:creationId xmlns:a16="http://schemas.microsoft.com/office/drawing/2014/main" id="{10E5AA8F-3DF9-4567-9367-A87DDCF18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3298825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64" name="Rectangle 162">
            <a:extLst>
              <a:ext uri="{FF2B5EF4-FFF2-40B4-BE49-F238E27FC236}">
                <a16:creationId xmlns:a16="http://schemas.microsoft.com/office/drawing/2014/main" id="{C12E3845-DF70-4CC6-969A-B81A3D26C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2840038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65" name="Rectangle 163">
            <a:extLst>
              <a:ext uri="{FF2B5EF4-FFF2-40B4-BE49-F238E27FC236}">
                <a16:creationId xmlns:a16="http://schemas.microsoft.com/office/drawing/2014/main" id="{D559D1B0-DC82-4DE4-B994-FCA0B206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8763" y="48545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66" name="Rectangle 164">
            <a:extLst>
              <a:ext uri="{FF2B5EF4-FFF2-40B4-BE49-F238E27FC236}">
                <a16:creationId xmlns:a16="http://schemas.microsoft.com/office/drawing/2014/main" id="{76EA4D36-5851-4953-8210-A7AEC95CD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975" y="56483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167" name="Rectangle 165">
            <a:extLst>
              <a:ext uri="{FF2B5EF4-FFF2-40B4-BE49-F238E27FC236}">
                <a16:creationId xmlns:a16="http://schemas.microsoft.com/office/drawing/2014/main" id="{5F5F1878-AEF6-44C7-BD27-26758736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6483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68" name="Rectangle 166">
            <a:extLst>
              <a:ext uri="{FF2B5EF4-FFF2-40B4-BE49-F238E27FC236}">
                <a16:creationId xmlns:a16="http://schemas.microsoft.com/office/drawing/2014/main" id="{50E01CC7-7049-4570-B353-B1DE84DC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4338" y="56483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69" name="Rectangle 167">
            <a:extLst>
              <a:ext uri="{FF2B5EF4-FFF2-40B4-BE49-F238E27FC236}">
                <a16:creationId xmlns:a16="http://schemas.microsoft.com/office/drawing/2014/main" id="{9B6A70DC-AF8C-4C7D-A493-817879D9C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75" y="56483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70" name="Rectangle 168">
            <a:extLst>
              <a:ext uri="{FF2B5EF4-FFF2-40B4-BE49-F238E27FC236}">
                <a16:creationId xmlns:a16="http://schemas.microsoft.com/office/drawing/2014/main" id="{36FA0C5B-E9B2-47E9-B107-B0D8355B2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563" y="5648325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171" name="Rectangle 169">
            <a:extLst>
              <a:ext uri="{FF2B5EF4-FFF2-40B4-BE49-F238E27FC236}">
                <a16:creationId xmlns:a16="http://schemas.microsoft.com/office/drawing/2014/main" id="{7456180F-F9D0-4D32-8982-E077BBD1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56483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172" name="Rectangle 170">
            <a:extLst>
              <a:ext uri="{FF2B5EF4-FFF2-40B4-BE49-F238E27FC236}">
                <a16:creationId xmlns:a16="http://schemas.microsoft.com/office/drawing/2014/main" id="{B2F054E8-14C7-4341-9EF7-4D5C826B5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13" y="5648325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173" name="Rectangle 171">
            <a:extLst>
              <a:ext uri="{FF2B5EF4-FFF2-40B4-BE49-F238E27FC236}">
                <a16:creationId xmlns:a16="http://schemas.microsoft.com/office/drawing/2014/main" id="{30277948-484C-4910-B4F5-7E7462BCE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56483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174" name="Rectangle 172">
            <a:extLst>
              <a:ext uri="{FF2B5EF4-FFF2-40B4-BE49-F238E27FC236}">
                <a16:creationId xmlns:a16="http://schemas.microsoft.com/office/drawing/2014/main" id="{6AF00DAB-B2D7-4424-BFD5-D99B70B05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3925" y="56483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75" name="Rectangle 173">
            <a:extLst>
              <a:ext uri="{FF2B5EF4-FFF2-40B4-BE49-F238E27FC236}">
                <a16:creationId xmlns:a16="http://schemas.microsoft.com/office/drawing/2014/main" id="{7F1B0D65-0515-49F8-8B85-8D4A3D6EE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7113" y="56483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76" name="Rectangle 174">
            <a:extLst>
              <a:ext uri="{FF2B5EF4-FFF2-40B4-BE49-F238E27FC236}">
                <a16:creationId xmlns:a16="http://schemas.microsoft.com/office/drawing/2014/main" id="{292D1F79-626C-4B1F-A89F-77EAF8F9D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150" y="56483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177" name="Rectangle 175">
            <a:extLst>
              <a:ext uri="{FF2B5EF4-FFF2-40B4-BE49-F238E27FC236}">
                <a16:creationId xmlns:a16="http://schemas.microsoft.com/office/drawing/2014/main" id="{DFCE9C6A-336D-46A2-ABAA-0502EC8C8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5" y="5648325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78" name="Rectangle 176">
            <a:extLst>
              <a:ext uri="{FF2B5EF4-FFF2-40B4-BE49-F238E27FC236}">
                <a16:creationId xmlns:a16="http://schemas.microsoft.com/office/drawing/2014/main" id="{E0912E77-5B55-44F4-A7A1-180278D5E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3338" y="56483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179" name="Rectangle 177">
            <a:extLst>
              <a:ext uri="{FF2B5EF4-FFF2-40B4-BE49-F238E27FC236}">
                <a16:creationId xmlns:a16="http://schemas.microsoft.com/office/drawing/2014/main" id="{00E2CB94-A376-419E-9F31-39A9B9EB3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5648325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180" name="Rectangle 178">
            <a:extLst>
              <a:ext uri="{FF2B5EF4-FFF2-40B4-BE49-F238E27FC236}">
                <a16:creationId xmlns:a16="http://schemas.microsoft.com/office/drawing/2014/main" id="{9A808034-CBDF-47FB-A783-4767E6B65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7963" y="56483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g</a:t>
            </a:r>
            <a:endParaRPr lang="en-US"/>
          </a:p>
        </p:txBody>
      </p:sp>
      <p:sp>
        <p:nvSpPr>
          <p:cNvPr id="181" name="Rectangle 179">
            <a:extLst>
              <a:ext uri="{FF2B5EF4-FFF2-40B4-BE49-F238E27FC236}">
                <a16:creationId xmlns:a16="http://schemas.microsoft.com/office/drawing/2014/main" id="{56A84E1C-1E45-4134-8AA2-26C72E01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38" y="56483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82" name="Rectangle 180">
            <a:extLst>
              <a:ext uri="{FF2B5EF4-FFF2-40B4-BE49-F238E27FC236}">
                <a16:creationId xmlns:a16="http://schemas.microsoft.com/office/drawing/2014/main" id="{DB5F1132-4BA2-4784-94DB-AA7FD486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1475" y="56483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83" name="Rectangle 181">
            <a:extLst>
              <a:ext uri="{FF2B5EF4-FFF2-40B4-BE49-F238E27FC236}">
                <a16:creationId xmlns:a16="http://schemas.microsoft.com/office/drawing/2014/main" id="{CD6CFF12-E162-4297-8BD2-A80EDA65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663" y="5648325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184" name="Rectangle 182">
            <a:extLst>
              <a:ext uri="{FF2B5EF4-FFF2-40B4-BE49-F238E27FC236}">
                <a16:creationId xmlns:a16="http://schemas.microsoft.com/office/drawing/2014/main" id="{6B67B125-0B30-41F8-BD06-B92F3F50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438" y="564832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85" name="Rectangle 183">
            <a:extLst>
              <a:ext uri="{FF2B5EF4-FFF2-40B4-BE49-F238E27FC236}">
                <a16:creationId xmlns:a16="http://schemas.microsoft.com/office/drawing/2014/main" id="{5CEB89DA-EE87-48F7-9C93-3A876C95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6913" y="5648325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86" name="Rectangle 184">
            <a:extLst>
              <a:ext uri="{FF2B5EF4-FFF2-40B4-BE49-F238E27FC236}">
                <a16:creationId xmlns:a16="http://schemas.microsoft.com/office/drawing/2014/main" id="{47536447-649C-4B56-874D-91929FCD1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5648325"/>
            <a:ext cx="68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187" name="Rectangle 185">
            <a:extLst>
              <a:ext uri="{FF2B5EF4-FFF2-40B4-BE49-F238E27FC236}">
                <a16:creationId xmlns:a16="http://schemas.microsoft.com/office/drawing/2014/main" id="{7CCAC85B-6696-4AB8-828B-5009926EA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50800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188" name="Rectangle 186">
            <a:extLst>
              <a:ext uri="{FF2B5EF4-FFF2-40B4-BE49-F238E27FC236}">
                <a16:creationId xmlns:a16="http://schemas.microsoft.com/office/drawing/2014/main" id="{E40FCA42-F8F6-4C04-A8D0-A04F7CCF6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56642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189" name="Rectangle 187">
            <a:extLst>
              <a:ext uri="{FF2B5EF4-FFF2-40B4-BE49-F238E27FC236}">
                <a16:creationId xmlns:a16="http://schemas.microsoft.com/office/drawing/2014/main" id="{6DEEC10E-1468-4396-87EA-2B27F6B2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56642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190" name="Rectangle 188">
            <a:extLst>
              <a:ext uri="{FF2B5EF4-FFF2-40B4-BE49-F238E27FC236}">
                <a16:creationId xmlns:a16="http://schemas.microsoft.com/office/drawing/2014/main" id="{9AB98926-6590-4802-A568-9BB3D28D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6642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91" name="Rectangle 189">
            <a:extLst>
              <a:ext uri="{FF2B5EF4-FFF2-40B4-BE49-F238E27FC236}">
                <a16:creationId xmlns:a16="http://schemas.microsoft.com/office/drawing/2014/main" id="{AC539F0D-49CE-4BBA-9BC6-694941A5B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56642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192" name="Rectangle 190">
            <a:extLst>
              <a:ext uri="{FF2B5EF4-FFF2-40B4-BE49-F238E27FC236}">
                <a16:creationId xmlns:a16="http://schemas.microsoft.com/office/drawing/2014/main" id="{485EFC84-ED1F-42B4-9DC2-49FCF018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5664200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193" name="Rectangle 191">
            <a:extLst>
              <a:ext uri="{FF2B5EF4-FFF2-40B4-BE49-F238E27FC236}">
                <a16:creationId xmlns:a16="http://schemas.microsoft.com/office/drawing/2014/main" id="{D7F6F161-D0B1-4F81-A314-A349F2740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56642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194" name="Rectangle 192">
            <a:extLst>
              <a:ext uri="{FF2B5EF4-FFF2-40B4-BE49-F238E27FC236}">
                <a16:creationId xmlns:a16="http://schemas.microsoft.com/office/drawing/2014/main" id="{FE0F4254-DD41-4EA7-80E2-4940AE555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888" y="5664200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195" name="Rectangle 193">
            <a:extLst>
              <a:ext uri="{FF2B5EF4-FFF2-40B4-BE49-F238E27FC236}">
                <a16:creationId xmlns:a16="http://schemas.microsoft.com/office/drawing/2014/main" id="{8E8D85A9-8854-403E-964C-A31C6E1BF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56642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196" name="Rectangle 194">
            <a:extLst>
              <a:ext uri="{FF2B5EF4-FFF2-40B4-BE49-F238E27FC236}">
                <a16:creationId xmlns:a16="http://schemas.microsoft.com/office/drawing/2014/main" id="{A63F832B-1678-4876-BE97-05A858BA4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56642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197" name="Rectangle 195">
            <a:extLst>
              <a:ext uri="{FF2B5EF4-FFF2-40B4-BE49-F238E27FC236}">
                <a16:creationId xmlns:a16="http://schemas.microsoft.com/office/drawing/2014/main" id="{49A54C71-CA94-400F-9259-B7515B50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6642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198" name="Rectangle 196">
            <a:extLst>
              <a:ext uri="{FF2B5EF4-FFF2-40B4-BE49-F238E27FC236}">
                <a16:creationId xmlns:a16="http://schemas.microsoft.com/office/drawing/2014/main" id="{2B429538-036F-4BFC-8454-F80BA887B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325" y="56642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199" name="Rectangle 197">
            <a:extLst>
              <a:ext uri="{FF2B5EF4-FFF2-40B4-BE49-F238E27FC236}">
                <a16:creationId xmlns:a16="http://schemas.microsoft.com/office/drawing/2014/main" id="{A9A6420F-0D8E-4A9A-81D0-4AA0A4856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513" y="5664200"/>
            <a:ext cx="57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00" name="Rectangle 198">
            <a:extLst>
              <a:ext uri="{FF2B5EF4-FFF2-40B4-BE49-F238E27FC236}">
                <a16:creationId xmlns:a16="http://schemas.microsoft.com/office/drawing/2014/main" id="{7127638F-DC8C-4692-BD50-3093012D8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6642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01" name="Rectangle 199">
            <a:extLst>
              <a:ext uri="{FF2B5EF4-FFF2-40B4-BE49-F238E27FC236}">
                <a16:creationId xmlns:a16="http://schemas.microsoft.com/office/drawing/2014/main" id="{4BA72937-CF0C-4D65-B0D9-3AD5C8817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5664200"/>
            <a:ext cx="10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202" name="Rectangle 200">
            <a:extLst>
              <a:ext uri="{FF2B5EF4-FFF2-40B4-BE49-F238E27FC236}">
                <a16:creationId xmlns:a16="http://schemas.microsoft.com/office/drawing/2014/main" id="{8BE8BC11-EB63-42F4-94B5-D50A62BAB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5664200"/>
            <a:ext cx="4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203" name="Rectangle 201">
            <a:extLst>
              <a:ext uri="{FF2B5EF4-FFF2-40B4-BE49-F238E27FC236}">
                <a16:creationId xmlns:a16="http://schemas.microsoft.com/office/drawing/2014/main" id="{C119E3DB-E932-4218-A61D-664621B58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56642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204" name="Rectangle 202">
            <a:extLst>
              <a:ext uri="{FF2B5EF4-FFF2-40B4-BE49-F238E27FC236}">
                <a16:creationId xmlns:a16="http://schemas.microsoft.com/office/drawing/2014/main" id="{BDC297F7-19CB-4F71-9870-02BC8F577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5664200"/>
            <a:ext cx="68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)</a:t>
            </a:r>
            <a:endParaRPr lang="en-US" dirty="0"/>
          </a:p>
        </p:txBody>
      </p:sp>
      <p:sp>
        <p:nvSpPr>
          <p:cNvPr id="205" name="Rectangle 203">
            <a:extLst>
              <a:ext uri="{FF2B5EF4-FFF2-40B4-BE49-F238E27FC236}">
                <a16:creationId xmlns:a16="http://schemas.microsoft.com/office/drawing/2014/main" id="{A86DC7EF-AC51-4D42-87BF-2AC16B7AE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113" y="4579938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206" name="Rectangle 204">
            <a:extLst>
              <a:ext uri="{FF2B5EF4-FFF2-40B4-BE49-F238E27FC236}">
                <a16:creationId xmlns:a16="http://schemas.microsoft.com/office/drawing/2014/main" id="{0E5C8043-2BD8-4866-8F40-B51381DB1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5664200"/>
            <a:ext cx="2127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207" name="Rectangle 205">
            <a:extLst>
              <a:ext uri="{FF2B5EF4-FFF2-40B4-BE49-F238E27FC236}">
                <a16:creationId xmlns:a16="http://schemas.microsoft.com/office/drawing/2014/main" id="{CBA60033-0C7D-4108-87AE-D5B9649F2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5664200"/>
            <a:ext cx="2174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208" name="Rectangle 206">
            <a:extLst>
              <a:ext uri="{FF2B5EF4-FFF2-40B4-BE49-F238E27FC236}">
                <a16:creationId xmlns:a16="http://schemas.microsoft.com/office/drawing/2014/main" id="{0F133411-032D-43E4-9F97-ABEA71F01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638" y="5664200"/>
            <a:ext cx="1412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209" name="Rectangle 207">
            <a:extLst>
              <a:ext uri="{FF2B5EF4-FFF2-40B4-BE49-F238E27FC236}">
                <a16:creationId xmlns:a16="http://schemas.microsoft.com/office/drawing/2014/main" id="{158A03F0-F6E9-41E3-AD40-B3BFBAF65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5664200"/>
            <a:ext cx="2000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210" name="Rectangle 208">
            <a:extLst>
              <a:ext uri="{FF2B5EF4-FFF2-40B4-BE49-F238E27FC236}">
                <a16:creationId xmlns:a16="http://schemas.microsoft.com/office/drawing/2014/main" id="{A250374E-A813-4081-8F4A-8D8F1B5C2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5664200"/>
            <a:ext cx="1666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</a:t>
            </a:r>
            <a:endParaRPr lang="en-US" dirty="0"/>
          </a:p>
        </p:txBody>
      </p:sp>
      <p:sp>
        <p:nvSpPr>
          <p:cNvPr id="211" name="Rectangle 209">
            <a:extLst>
              <a:ext uri="{FF2B5EF4-FFF2-40B4-BE49-F238E27FC236}">
                <a16:creationId xmlns:a16="http://schemas.microsoft.com/office/drawing/2014/main" id="{8B7DB2FD-2560-434B-A540-09A1BE5B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5664200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N</a:t>
            </a:r>
            <a:endParaRPr lang="en-US"/>
          </a:p>
        </p:txBody>
      </p:sp>
      <p:sp>
        <p:nvSpPr>
          <p:cNvPr id="212" name="Rectangle 210">
            <a:extLst>
              <a:ext uri="{FF2B5EF4-FFF2-40B4-BE49-F238E27FC236}">
                <a16:creationId xmlns:a16="http://schemas.microsoft.com/office/drawing/2014/main" id="{2C254256-A8D2-4A66-8C02-EF13EAA36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664200"/>
            <a:ext cx="1666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13" name="Rectangle 211">
            <a:extLst>
              <a:ext uri="{FF2B5EF4-FFF2-40B4-BE49-F238E27FC236}">
                <a16:creationId xmlns:a16="http://schemas.microsoft.com/office/drawing/2014/main" id="{735958ED-31BD-4C97-A7D7-F75EE7807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963" y="5664200"/>
            <a:ext cx="1412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214" name="Rectangle 212">
            <a:extLst>
              <a:ext uri="{FF2B5EF4-FFF2-40B4-BE49-F238E27FC236}">
                <a16:creationId xmlns:a16="http://schemas.microsoft.com/office/drawing/2014/main" id="{03A0E226-039E-455C-9A14-184E45642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664200"/>
            <a:ext cx="2047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s</a:t>
            </a:r>
            <a:endParaRPr lang="en-US"/>
          </a:p>
        </p:txBody>
      </p:sp>
      <p:sp>
        <p:nvSpPr>
          <p:cNvPr id="215" name="Rectangle 213">
            <a:extLst>
              <a:ext uri="{FF2B5EF4-FFF2-40B4-BE49-F238E27FC236}">
                <a16:creationId xmlns:a16="http://schemas.microsoft.com/office/drawing/2014/main" id="{E9B556F2-FA39-4438-ACA7-61B6FDBDB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8775" y="5664200"/>
            <a:ext cx="2174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216" name="Rectangle 214">
            <a:extLst>
              <a:ext uri="{FF2B5EF4-FFF2-40B4-BE49-F238E27FC236}">
                <a16:creationId xmlns:a16="http://schemas.microsoft.com/office/drawing/2014/main" id="{005AB758-8390-41D3-BE86-D4F74C37B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488" y="5664200"/>
            <a:ext cx="2127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217" name="Rectangle 215">
            <a:extLst>
              <a:ext uri="{FF2B5EF4-FFF2-40B4-BE49-F238E27FC236}">
                <a16:creationId xmlns:a16="http://schemas.microsoft.com/office/drawing/2014/main" id="{7B140F3C-79A2-4204-8D23-4F459DAC4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5664200"/>
            <a:ext cx="1666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218" name="Rectangle 216">
            <a:extLst>
              <a:ext uri="{FF2B5EF4-FFF2-40B4-BE49-F238E27FC236}">
                <a16:creationId xmlns:a16="http://schemas.microsoft.com/office/drawing/2014/main" id="{98DC44C3-777C-4EF2-BB09-96A309275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5664200"/>
            <a:ext cx="2174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o</a:t>
            </a:r>
            <a:endParaRPr lang="en-US"/>
          </a:p>
        </p:txBody>
      </p:sp>
      <p:sp>
        <p:nvSpPr>
          <p:cNvPr id="219" name="Rectangle 217">
            <a:extLst>
              <a:ext uri="{FF2B5EF4-FFF2-40B4-BE49-F238E27FC236}">
                <a16:creationId xmlns:a16="http://schemas.microsoft.com/office/drawing/2014/main" id="{34E1C54B-579A-420D-A4D0-E67D39B92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5664200"/>
            <a:ext cx="2127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p</a:t>
            </a:r>
            <a:endParaRPr lang="en-US"/>
          </a:p>
        </p:txBody>
      </p:sp>
      <p:sp>
        <p:nvSpPr>
          <p:cNvPr id="220" name="Rectangle 218">
            <a:extLst>
              <a:ext uri="{FF2B5EF4-FFF2-40B4-BE49-F238E27FC236}">
                <a16:creationId xmlns:a16="http://schemas.microsoft.com/office/drawing/2014/main" id="{829F2EE9-C7F5-4BF8-A3FE-81C1CBAF4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5664200"/>
            <a:ext cx="2000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221" name="Rectangle 219">
            <a:extLst>
              <a:ext uri="{FF2B5EF4-FFF2-40B4-BE49-F238E27FC236}">
                <a16:creationId xmlns:a16="http://schemas.microsoft.com/office/drawing/2014/main" id="{1642B33F-7174-4C7A-BF87-9B7B3EB6F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3775" y="5664200"/>
            <a:ext cx="1412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222" name="Rectangle 220">
            <a:extLst>
              <a:ext uri="{FF2B5EF4-FFF2-40B4-BE49-F238E27FC236}">
                <a16:creationId xmlns:a16="http://schemas.microsoft.com/office/drawing/2014/main" id="{B0F02573-4492-4E27-8A62-39DFB3A5A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225" y="5664200"/>
            <a:ext cx="1539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223" name="Rectangle 221">
            <a:extLst>
              <a:ext uri="{FF2B5EF4-FFF2-40B4-BE49-F238E27FC236}">
                <a16:creationId xmlns:a16="http://schemas.microsoft.com/office/drawing/2014/main" id="{C4161666-69EF-4189-B53D-1AA251303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5664200"/>
            <a:ext cx="2174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24" name="Rectangle 222">
            <a:extLst>
              <a:ext uri="{FF2B5EF4-FFF2-40B4-BE49-F238E27FC236}">
                <a16:creationId xmlns:a16="http://schemas.microsoft.com/office/drawing/2014/main" id="{A0AB7ACE-04A6-437C-994B-EB2630B86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4438" y="5664200"/>
            <a:ext cx="2047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c</a:t>
            </a:r>
            <a:endParaRPr lang="en-US"/>
          </a:p>
        </p:txBody>
      </p:sp>
      <p:sp>
        <p:nvSpPr>
          <p:cNvPr id="225" name="Rectangle 223">
            <a:extLst>
              <a:ext uri="{FF2B5EF4-FFF2-40B4-BE49-F238E27FC236}">
                <a16:creationId xmlns:a16="http://schemas.microsoft.com/office/drawing/2014/main" id="{8573F56A-7594-4AFD-9706-CCD2B8229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213" y="5664200"/>
            <a:ext cx="1666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r</a:t>
            </a:r>
            <a:endParaRPr lang="en-US"/>
          </a:p>
        </p:txBody>
      </p:sp>
      <p:sp>
        <p:nvSpPr>
          <p:cNvPr id="226" name="Rectangle 224">
            <a:extLst>
              <a:ext uri="{FF2B5EF4-FFF2-40B4-BE49-F238E27FC236}">
                <a16:creationId xmlns:a16="http://schemas.microsoft.com/office/drawing/2014/main" id="{79D9CD2B-E73F-4AB2-AF88-40CDC7B9D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9063" y="5664200"/>
            <a:ext cx="2000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y</a:t>
            </a:r>
            <a:endParaRPr lang="en-US"/>
          </a:p>
        </p:txBody>
      </p:sp>
      <p:sp>
        <p:nvSpPr>
          <p:cNvPr id="227" name="Rectangle 225">
            <a:extLst>
              <a:ext uri="{FF2B5EF4-FFF2-40B4-BE49-F238E27FC236}">
                <a16:creationId xmlns:a16="http://schemas.microsoft.com/office/drawing/2014/main" id="{64DAC49C-4851-4A7C-9F48-88B2E2623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5664200"/>
            <a:ext cx="1412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228" name="Rectangle 226">
            <a:extLst>
              <a:ext uri="{FF2B5EF4-FFF2-40B4-BE49-F238E27FC236}">
                <a16:creationId xmlns:a16="http://schemas.microsoft.com/office/drawing/2014/main" id="{41253F54-515B-41A0-9F44-7DA38B76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5664200"/>
            <a:ext cx="2174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a</a:t>
            </a:r>
            <a:endParaRPr lang="en-US"/>
          </a:p>
        </p:txBody>
      </p:sp>
      <p:sp>
        <p:nvSpPr>
          <p:cNvPr id="229" name="Rectangle 227">
            <a:extLst>
              <a:ext uri="{FF2B5EF4-FFF2-40B4-BE49-F238E27FC236}">
                <a16:creationId xmlns:a16="http://schemas.microsoft.com/office/drawing/2014/main" id="{DC2CC8CF-A3F6-4684-8EA6-78039ADD6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5763" y="5664200"/>
            <a:ext cx="2746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m</a:t>
            </a:r>
            <a:endParaRPr lang="en-US"/>
          </a:p>
        </p:txBody>
      </p:sp>
      <p:sp>
        <p:nvSpPr>
          <p:cNvPr id="230" name="Rectangle 228">
            <a:extLst>
              <a:ext uri="{FF2B5EF4-FFF2-40B4-BE49-F238E27FC236}">
                <a16:creationId xmlns:a16="http://schemas.microsoft.com/office/drawing/2014/main" id="{93CCEC2B-7DC8-443B-8000-3C78F8BE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5664200"/>
            <a:ext cx="1412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231" name="Rectangle 229">
            <a:extLst>
              <a:ext uri="{FF2B5EF4-FFF2-40B4-BE49-F238E27FC236}">
                <a16:creationId xmlns:a16="http://schemas.microsoft.com/office/drawing/2014/main" id="{AA58E680-718A-47B8-9213-906DC3FE3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0" y="5664200"/>
            <a:ext cx="2174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</a:t>
            </a:r>
            <a:endParaRPr lang="en-US"/>
          </a:p>
        </p:txBody>
      </p:sp>
      <p:sp>
        <p:nvSpPr>
          <p:cNvPr id="232" name="Rectangle 230">
            <a:extLst>
              <a:ext uri="{FF2B5EF4-FFF2-40B4-BE49-F238E27FC236}">
                <a16:creationId xmlns:a16="http://schemas.microsoft.com/office/drawing/2014/main" id="{CD6DC25A-F35F-4D46-980C-156CCFB2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5664200"/>
            <a:ext cx="2174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</a:t>
            </a:r>
            <a:endParaRPr lang="en-US"/>
          </a:p>
        </p:txBody>
      </p:sp>
      <p:sp>
        <p:nvSpPr>
          <p:cNvPr id="233" name="Rectangle 231">
            <a:extLst>
              <a:ext uri="{FF2B5EF4-FFF2-40B4-BE49-F238E27FC236}">
                <a16:creationId xmlns:a16="http://schemas.microsoft.com/office/drawing/2014/main" id="{C105C52D-7AE1-49CB-803B-FD165EC76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5664200"/>
            <a:ext cx="16668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34" name="Text Box 232">
            <a:extLst>
              <a:ext uri="{FF2B5EF4-FFF2-40B4-BE49-F238E27FC236}">
                <a16:creationId xmlns:a16="http://schemas.microsoft.com/office/drawing/2014/main" id="{F4D176F4-AA29-4139-8D4E-F64FAB4CF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198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cs typeface="Arial" charset="0"/>
              </a:rPr>
              <a:t>Φυσικά</a:t>
            </a:r>
            <a:endParaRPr kumimoji="1" lang="en-US" sz="2400" dirty="0">
              <a:latin typeface="Times New Roman" charset="0"/>
            </a:endParaRPr>
          </a:p>
        </p:txBody>
      </p:sp>
      <p:sp>
        <p:nvSpPr>
          <p:cNvPr id="235" name="Text Box 233">
            <a:extLst>
              <a:ext uri="{FF2B5EF4-FFF2-40B4-BE49-F238E27FC236}">
                <a16:creationId xmlns:a16="http://schemas.microsoft.com/office/drawing/2014/main" id="{128EC494-3180-43F8-B9D4-4CC64D362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cs typeface="Arial" charset="0"/>
              </a:rPr>
              <a:t>Συνθετικά</a:t>
            </a:r>
            <a:endParaRPr kumimoji="1" lang="en-US" sz="2400" dirty="0">
              <a:latin typeface="Times New Roman" charset="0"/>
            </a:endParaRPr>
          </a:p>
        </p:txBody>
      </p:sp>
      <p:pic>
        <p:nvPicPr>
          <p:cNvPr id="241" name="Picture 10">
            <a:extLst>
              <a:ext uri="{FF2B5EF4-FFF2-40B4-BE49-F238E27FC236}">
                <a16:creationId xmlns:a16="http://schemas.microsoft.com/office/drawing/2014/main" id="{81B6A3F6-A291-422C-8D0C-E6B767F64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1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85A975-E601-4BFF-8A91-53651BF3B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Hydrogels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F0D72C4-AF46-4C42-BC46-E7D764FEE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7629433" cy="3768800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Hydrogels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μεγάλου όγκου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παράγωγα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σελουλόζης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poly(vinyl alcohol)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πολύ,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poly(N-vinyl 2-pyrrolidone)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PNVP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poly(ethylene glycol)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ModerateHydrogel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μετρίου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ή χαμηλού όγκου: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poly(hydroxyethyl methacrylate), PHEMA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και παράγωγα.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Μπορεί να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συμπολυμεριστούν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υψηλά υδρόφιλα μονομερή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	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άλλα</a:t>
            </a:r>
            <a:r>
              <a:rPr lang="en-US" sz="20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λιγότερο υδρόφιλα πολυμερή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για να αποκτήσουμε τις κατάλληλες ιδιότητες όγκου.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6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2B906BC-4D9F-48C5-A4D0-CEE4052F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Σημαντικά χαρακτηριστικά των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hydrogels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47F8A0D-6708-4CFC-87F9-E445FF7C49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Συνήθως αποτελούνται από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πολυϊοντικά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πολυμερή.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πιδεικνύουν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μεγάλες αλλαγές στον όγκο δηλ. είναι σε υψηλή συμπίεση στα εκκριτικά αγγεία και διαστέλλονται σε μεγάλο βαθμό κατά την απελευθέρωσή τους.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Μπορεί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να υποστούν μεταπτώσεις του όγκου τους μετά από αλλαγές των ιοντικών συγκεντρώσεων (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Ca++, H++), 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θερμοκρασίας.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Ο όγκος μπορεί να καθοριστεί από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ένα συνδυασμό ελκτικών και απωθητικών δυνάμεων: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απωθητικές ηλεκτροστατικές, υδροφοβικές,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ελκτικές, υδρογόνου.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dirty="0"/>
          </a:p>
        </p:txBody>
      </p:sp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359C7D7C-AFAD-49AE-98F4-28DEF3A293EE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15C0EE91-19E0-4E21-A335-FFFB448C3BE4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0;p14">
              <a:extLst>
                <a:ext uri="{FF2B5EF4-FFF2-40B4-BE49-F238E27FC236}">
                  <a16:creationId xmlns:a16="http://schemas.microsoft.com/office/drawing/2014/main" id="{A8672258-BD95-403B-BF86-C3A96C8E9C44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1;p14">
              <a:extLst>
                <a:ext uri="{FF2B5EF4-FFF2-40B4-BE49-F238E27FC236}">
                  <a16:creationId xmlns:a16="http://schemas.microsoft.com/office/drawing/2014/main" id="{D2040707-61E6-4F94-8A1B-8473B2B9D852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B56A5773-158B-41F7-999C-3E866BE4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mma02">
            <a:extLst>
              <a:ext uri="{FF2B5EF4-FFF2-40B4-BE49-F238E27FC236}">
                <a16:creationId xmlns:a16="http://schemas.microsoft.com/office/drawing/2014/main" id="{2AD97A9C-3914-40EE-AB7F-AF8E7D78F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869" y="1196753"/>
            <a:ext cx="7427515" cy="2520280"/>
          </a:xfrm>
          <a:prstGeom prst="rect">
            <a:avLst/>
          </a:prstGeom>
          <a:noFill/>
        </p:spPr>
      </p:pic>
      <p:pic>
        <p:nvPicPr>
          <p:cNvPr id="5" name="Picture 2" descr="acryl803">
            <a:extLst>
              <a:ext uri="{FF2B5EF4-FFF2-40B4-BE49-F238E27FC236}">
                <a16:creationId xmlns:a16="http://schemas.microsoft.com/office/drawing/2014/main" id="{4945C08E-6E0F-48F8-BFD9-4515E85F0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49080"/>
            <a:ext cx="2447925" cy="2178050"/>
          </a:xfrm>
          <a:prstGeom prst="rect">
            <a:avLst/>
          </a:prstGeom>
          <a:noFill/>
        </p:spPr>
      </p:pic>
      <p:pic>
        <p:nvPicPr>
          <p:cNvPr id="6" name="Picture 3" descr="acryl801">
            <a:extLst>
              <a:ext uri="{FF2B5EF4-FFF2-40B4-BE49-F238E27FC236}">
                <a16:creationId xmlns:a16="http://schemas.microsoft.com/office/drawing/2014/main" id="{D34A681D-108B-44D7-B3F4-A77097A8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849" y="4148500"/>
            <a:ext cx="4572000" cy="289242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36CE49-457E-4D1B-8712-14298A9B0580}"/>
              </a:ext>
            </a:extLst>
          </p:cNvPr>
          <p:cNvSpPr txBox="1"/>
          <p:nvPr/>
        </p:nvSpPr>
        <p:spPr>
          <a:xfrm>
            <a:off x="395536" y="7943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Poly(</a:t>
            </a:r>
            <a:r>
              <a:rPr lang="en-US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methylmethacrylate</a:t>
            </a: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82C0EB-75F8-492B-83DF-A4CD18A68B8B}"/>
              </a:ext>
            </a:extLst>
          </p:cNvPr>
          <p:cNvSpPr txBox="1"/>
          <p:nvPr/>
        </p:nvSpPr>
        <p:spPr>
          <a:xfrm>
            <a:off x="408925" y="37791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Ακρυλικά</a:t>
            </a: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46DD9E16-9D1E-4C12-A939-571550252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71DB28-3C69-4A6F-89CE-F4E2022BEDD2}"/>
              </a:ext>
            </a:extLst>
          </p:cNvPr>
          <p:cNvSpPr txBox="1"/>
          <p:nvPr/>
        </p:nvSpPr>
        <p:spPr>
          <a:xfrm>
            <a:off x="467544" y="10527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Μεθακρυλικά</a:t>
            </a:r>
            <a:endParaRPr lang="el-GR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cryl802">
            <a:extLst>
              <a:ext uri="{FF2B5EF4-FFF2-40B4-BE49-F238E27FC236}">
                <a16:creationId xmlns:a16="http://schemas.microsoft.com/office/drawing/2014/main" id="{122EA2A6-1D6D-404D-B48B-F29BC27B4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22068"/>
            <a:ext cx="6204071" cy="4968552"/>
          </a:xfrm>
          <a:prstGeom prst="rect">
            <a:avLst/>
          </a:prstGeom>
          <a:noFill/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5EF11D6F-7189-4E00-8327-6492FA5A7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483B93C9-6A7E-4019-8C25-86C42162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 στα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βιοϋλικά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στην μηχανική των ιστών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77A4BBCD-439B-40FF-8D83-795ECBEFF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Δημιουργία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κυτταρικού περιβλήματος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Χορήγηση φαρμάκου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Τροποποίηση επιφανειών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Ακινητοποίηση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ενζύμων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Βιοαισθητήρες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Lab on a chip.</a:t>
            </a:r>
          </a:p>
          <a:p>
            <a:endParaRPr lang="el-GR" dirty="0"/>
          </a:p>
        </p:txBody>
      </p:sp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67114ACE-AD3B-458D-927E-9B6B0707FC65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13D835BF-9491-4C89-8267-A097EA3391FE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AAAB6B8B-3159-41B5-9C05-B405A069BA20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67E9BBB7-4BFF-4041-A78C-2EB7CAE666B8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1EEB4FF-EC44-4222-AAAC-3C30132E4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4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59C1650E-9133-425B-BF35-88D1343A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Αιμοδιάλυση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45292D05-387A-435E-8998-024026C268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18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αιμοκάθαρση είναι ένα τεχνητό μέσο απομάκρυνσης των αποβαλλόμενων προϊόντων και της περίσσειας υγρών από το αίμα.</a:t>
            </a:r>
            <a:endParaRPr lang="en-US" sz="1800" b="0" i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18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1800" b="0" i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αιμοδιάλυση</a:t>
            </a:r>
            <a:r>
              <a:rPr lang="el-GR" sz="18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είναι η συνηθέστερη μορφή αιμοκάθαρσης. Χρησιμοποιείται ένα μηχάνημα (συσκευή αιμοκάθαρσης) για την απομάκρυνση της περίσσειας υγρών, χημικών ενώσεων και αποβαλλόμενων ουσιών από το αίμα.</a:t>
            </a:r>
            <a:endParaRPr lang="en-US" sz="1800" b="0" i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Κατά κανόνα τα περισσότερα άτομα που υποβάλλονται σε αιμοκάθαρση χρειάζονται 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6 με 12 ώρες αιμοκάθαρσης την εβδομάδα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. Αυτές μοιράζονται συνήθως σε 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3 συνεδρίες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arlow Light"/>
              </a:rPr>
              <a:t>.</a:t>
            </a: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001F4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Barlow Light"/>
            </a:endParaRPr>
          </a:p>
          <a:p>
            <a:endParaRPr lang="en-US" sz="1600" b="0" i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oogle Shape;168;p14">
            <a:extLst>
              <a:ext uri="{FF2B5EF4-FFF2-40B4-BE49-F238E27FC236}">
                <a16:creationId xmlns:a16="http://schemas.microsoft.com/office/drawing/2014/main" id="{E72A4DC9-8623-4DE6-9ABA-93B0CB47ED4E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10" name="Google Shape;169;p14">
              <a:extLst>
                <a:ext uri="{FF2B5EF4-FFF2-40B4-BE49-F238E27FC236}">
                  <a16:creationId xmlns:a16="http://schemas.microsoft.com/office/drawing/2014/main" id="{8B8498FD-5B7B-4287-B6BC-9BEB8D27C843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70;p14">
              <a:extLst>
                <a:ext uri="{FF2B5EF4-FFF2-40B4-BE49-F238E27FC236}">
                  <a16:creationId xmlns:a16="http://schemas.microsoft.com/office/drawing/2014/main" id="{C85C707A-254D-4CFD-8366-AEAE4E744F87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71;p14">
              <a:extLst>
                <a:ext uri="{FF2B5EF4-FFF2-40B4-BE49-F238E27FC236}">
                  <a16:creationId xmlns:a16="http://schemas.microsoft.com/office/drawing/2014/main" id="{1780C86D-C373-4A1A-B0B7-884BFF074C25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Picture 10">
            <a:extLst>
              <a:ext uri="{FF2B5EF4-FFF2-40B4-BE49-F238E27FC236}">
                <a16:creationId xmlns:a16="http://schemas.microsoft.com/office/drawing/2014/main" id="{429C15EF-0B9B-4B55-AEEA-5D711711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1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973E54-448F-4410-A8D8-6910FACA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Hydrogels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4F74BE-D92D-4081-9CBB-51B074D64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Συμβατότητα  με το αίμα και τους ιστούς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Φαρμακευτική χρήση λόγω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υδροφιλικότητας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(ελεγχόμενη/συγκρατημένη απελευθέρωση φαρμάκου).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Η πιο πρώιμη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βιοϊατρική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εφαρμογή είναι οι φακοί επαφής: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καλή μηχανική σταθερότητα,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ευνοϊκός συντελεστής διάθλασης,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υψηλή διαπερατότητα στο οξυγόνο,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χρειάζεται συντήρηση για λόγους υγιεινής,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δεν μπορούν να διορθώσουν τον αστιγματισμό.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70000"/>
              <a:buFont typeface="Wingdings" pitchFamily="2" charset="2"/>
              <a:buChar char="§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Λιπαντική επικάλυψη επιφανειών: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χρησιμοποιούνται με καθετήρες, σωλήνες διοχέτευσης και γάντια,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μη τοξικά.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7DE9A5FF-6E5E-4F0E-A034-A4C232E3D3A8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EB9683AD-AF2E-4439-8A31-CCD7484C7D4E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0;p14">
              <a:extLst>
                <a:ext uri="{FF2B5EF4-FFF2-40B4-BE49-F238E27FC236}">
                  <a16:creationId xmlns:a16="http://schemas.microsoft.com/office/drawing/2014/main" id="{C02F9826-A343-4DCC-AB77-B79F00123E4C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1;p14">
              <a:extLst>
                <a:ext uri="{FF2B5EF4-FFF2-40B4-BE49-F238E27FC236}">
                  <a16:creationId xmlns:a16="http://schemas.microsoft.com/office/drawing/2014/main" id="{B08FF715-C773-496B-BA32-D6D4B6EEF82C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D048A770-E2CB-49B8-B68F-D05705944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0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5FFC56-C25B-4902-A241-F4518734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B1AFD9-904E-42CD-9DBF-9DCB24798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Τεχνητοί τένοντες, χόνδροι.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πίδεσμοι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Vigilon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®, Hydron®,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Gelperm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®)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επικάλυψη</a:t>
            </a:r>
            <a:r>
              <a:rPr kumimoji="0" lang="el-G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ιστών, εύκαμπτ</a:t>
            </a:r>
            <a:r>
              <a:rPr lang="el-GR" sz="2200" noProof="0" dirty="0"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ι</a:t>
            </a:r>
            <a:r>
              <a:rPr kumimoji="0" lang="el-G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δεν αναγνωρίζονται από τα αντιγόνα,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διαπερατοί από νερό</a:t>
            </a:r>
            <a:r>
              <a:rPr kumimoji="0" lang="el-G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και </a:t>
            </a:r>
            <a:r>
              <a:rPr kumimoji="0" lang="el-GR" sz="2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μεταβολίτες</a:t>
            </a:r>
            <a:r>
              <a:rPr kumimoji="0" lang="el-G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χαμηλής δύναμης.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Μεμβράνες τεχνητών νεφρών.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εχνητό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δέρμα.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Υ</a:t>
            </a:r>
            <a:r>
              <a:rPr kumimoji="0" lang="el-GR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λικά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αναδόμησης προσώπου.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Αντικατάσταση φωνητικών χορδών.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1594D8D7-2C31-4EF0-9DA8-643DF9ED0E38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CB8029C7-D399-4AD0-B247-5B52D2DDF3A6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0;p14">
              <a:extLst>
                <a:ext uri="{FF2B5EF4-FFF2-40B4-BE49-F238E27FC236}">
                  <a16:creationId xmlns:a16="http://schemas.microsoft.com/office/drawing/2014/main" id="{9E3548C0-BEB8-41E2-8306-B1B202B39B92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1;p14">
              <a:extLst>
                <a:ext uri="{FF2B5EF4-FFF2-40B4-BE49-F238E27FC236}">
                  <a16:creationId xmlns:a16="http://schemas.microsoft.com/office/drawing/2014/main" id="{79D04697-7574-4897-B52C-DB57D43A3C91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C0D690F6-4407-477D-9189-2F9734CC5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2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FBD61A-D9B5-49B0-913A-6BD84D61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DB5E83-4C3C-4506-9543-54247DC4D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Φαρμακευτικές εφαρμογές: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σύνθεση μονομερών και η σχετική ποσότητα των πολύ-πολυμερών  στα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hydrogel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μπορεί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να αλλάξει ώστε να διαφέρουν τα χαρακτηριστικά διάχυσης,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αλλάζει επίσης και η διαπερατότητα του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gel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που περιέχει φαρμακευτικούς παράγοντες.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Μέθοδοι χορήγησης φαρμάκου: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φάρμακο παγιδεύεται στο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hydrogel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κατά τη διάρκεια του πολυμερισμού,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το φάρμακο εισάγεται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κατά τη διάρκεια της αύξησης όγκου,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 απελευθέρωση συμβαίνει με μια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εκροή φαρμάκου από το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gel</a:t>
            </a:r>
            <a:r>
              <a:rPr kumimoji="0" lang="el-G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53C7D5F4-81B1-4E75-9DFE-38582A3291B1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E7C7A9DE-4E36-4441-8269-4FEEA18CC9ED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0;p14">
              <a:extLst>
                <a:ext uri="{FF2B5EF4-FFF2-40B4-BE49-F238E27FC236}">
                  <a16:creationId xmlns:a16="http://schemas.microsoft.com/office/drawing/2014/main" id="{86944E84-9EFA-4061-878E-CDF4B5DC641F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1;p14">
              <a:extLst>
                <a:ext uri="{FF2B5EF4-FFF2-40B4-BE49-F238E27FC236}">
                  <a16:creationId xmlns:a16="http://schemas.microsoft.com/office/drawing/2014/main" id="{C89A3C8C-172A-4753-9F2C-9649BBDA518A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8B129E0A-6777-4441-934C-CA24D0EB3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67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3407B831-51D6-4FFB-AA7A-2F24CC6EB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Φακοί επαφής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90AC4A13-9ABB-4FDF-AFAE-2E3241E20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PMMA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Μέθοδοι υλοποίησης: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Computer assisted cutting (lathe)-PMMA rods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Spin casting-polymerization,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Molding-polymerization.</a:t>
            </a:r>
          </a:p>
          <a:p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92033772-9654-446F-A728-7092FA1E41B2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53502F84-7CF8-4CD6-9A0E-70B046F3DBCD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F3E9AD9B-C4D2-43A4-A486-A5AF2D66ADB8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AA8DACCD-C941-4668-8AB4-6870BFD73F26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A62ED68-5861-4637-BDDE-46F1064F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1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19D270-A135-49FB-9B62-236ABC50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Hydrogels: PHEMA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6CD6E7-B7C5-40B3-AC26-F721BEC3E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Ευρέως διαδεδομένα,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περιεχόμενο νερού παρόμοιο με αυτό των ζωντανών ιστών,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αδρανή στις βιολογικές διεργασίες,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ανθεκτικό στην αποικοδόμηση,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διαπερατά στους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μεταβολίτες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απορροφούνται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από το σώμα,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αντέχουν την αποστείρωση με θέρμανση,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βρίσκονται σε διάφορες μορφές και σχήματα.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oogle Shape;168;p14">
            <a:extLst>
              <a:ext uri="{FF2B5EF4-FFF2-40B4-BE49-F238E27FC236}">
                <a16:creationId xmlns:a16="http://schemas.microsoft.com/office/drawing/2014/main" id="{B3D3A2A6-F3BF-4CB2-8CCC-9A950E4A3495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5" name="Google Shape;169;p14">
              <a:extLst>
                <a:ext uri="{FF2B5EF4-FFF2-40B4-BE49-F238E27FC236}">
                  <a16:creationId xmlns:a16="http://schemas.microsoft.com/office/drawing/2014/main" id="{85F5C5F7-AE06-48DE-A13E-922635932AB9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70;p14">
              <a:extLst>
                <a:ext uri="{FF2B5EF4-FFF2-40B4-BE49-F238E27FC236}">
                  <a16:creationId xmlns:a16="http://schemas.microsoft.com/office/drawing/2014/main" id="{2D8F9C10-B146-497D-9A1E-CF514EDBAB12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1;p14">
              <a:extLst>
                <a:ext uri="{FF2B5EF4-FFF2-40B4-BE49-F238E27FC236}">
                  <a16:creationId xmlns:a16="http://schemas.microsoft.com/office/drawing/2014/main" id="{8E69B6A7-E0D8-4B3C-8139-9282A020B78E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3FE43A96-4CE0-4613-8E9F-910E2574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23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ntact lens">
            <a:extLst>
              <a:ext uri="{FF2B5EF4-FFF2-40B4-BE49-F238E27FC236}">
                <a16:creationId xmlns:a16="http://schemas.microsoft.com/office/drawing/2014/main" id="{45219DB0-651D-46E5-AD5A-964AF4ACF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24" y="1055607"/>
            <a:ext cx="7302876" cy="4746785"/>
          </a:xfrm>
          <a:prstGeom prst="rect">
            <a:avLst/>
          </a:prstGeom>
          <a:noFill/>
        </p:spPr>
      </p:pic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8F582342-C7FF-4118-BDBB-404ECAA8C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Patric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Tresco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 Biomaterials course,  University of Utah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79438B94-EFEA-4E3E-A55C-26939D5BEAC1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07ABA16E-DABA-4C66-A55C-28698E48A662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05ECE345-D124-4FCD-A9F2-87723FE19FB7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96E9E4CB-FCC4-4D57-A08B-A1D22FCE1907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9CED1C7-FEB0-4B89-859E-9BAC73C07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3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2BA2CF29-3B0F-4E82-911B-D9E21C79C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400" dirty="0">
                <a:latin typeface="Calibri" panose="020F0502020204030204" pitchFamily="34" charset="0"/>
                <a:cs typeface="Calibri" panose="020F0502020204030204" pitchFamily="34" charset="0"/>
              </a:rPr>
              <a:t>http://www.universityeyecare.com/cataract-lensectomy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D30D2-660E-49D0-94E0-A3D9F658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" y="404665"/>
            <a:ext cx="29146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D558E-8EEF-4D43-B4CC-3F5AFEBF7874}"/>
              </a:ext>
            </a:extLst>
          </p:cNvPr>
          <p:cNvSpPr txBox="1"/>
          <p:nvPr/>
        </p:nvSpPr>
        <p:spPr>
          <a:xfrm>
            <a:off x="755576" y="2996952"/>
            <a:ext cx="355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Μάτι με καταρράκτη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DA97D-7F6C-48F8-8E77-973631BF75FF}"/>
              </a:ext>
            </a:extLst>
          </p:cNvPr>
          <p:cNvSpPr txBox="1"/>
          <p:nvPr/>
        </p:nvSpPr>
        <p:spPr>
          <a:xfrm>
            <a:off x="5364088" y="22768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Φακός</a:t>
            </a:r>
            <a:endParaRPr lang="en-IN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37703DC-7493-4163-BC20-DAF675B26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88" y="3366284"/>
            <a:ext cx="2710220" cy="222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C7CCA79-F77F-4199-9D0A-DA985CC60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7"/>
            <a:ext cx="2844316" cy="284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884C12-ABD7-4575-8672-CF16FEBF8A42}"/>
              </a:ext>
            </a:extLst>
          </p:cNvPr>
          <p:cNvSpPr txBox="1"/>
          <p:nvPr/>
        </p:nvSpPr>
        <p:spPr>
          <a:xfrm>
            <a:off x="3311860" y="58052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Τοποθέτηση εσωτερικού φακού</a:t>
            </a:r>
            <a:endParaRPr lang="en-IN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CF179A6-4B89-477E-A03F-871B860BF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4" y="361817"/>
            <a:ext cx="291460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80DF28C-1860-4156-9D80-5828CD4C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17" y="364704"/>
            <a:ext cx="2596841" cy="173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oogle Shape;168;p14">
            <a:extLst>
              <a:ext uri="{FF2B5EF4-FFF2-40B4-BE49-F238E27FC236}">
                <a16:creationId xmlns:a16="http://schemas.microsoft.com/office/drawing/2014/main" id="{10319BE5-FD80-4338-B157-C7AB43A097F8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15" name="Google Shape;169;p14">
              <a:extLst>
                <a:ext uri="{FF2B5EF4-FFF2-40B4-BE49-F238E27FC236}">
                  <a16:creationId xmlns:a16="http://schemas.microsoft.com/office/drawing/2014/main" id="{31BA4C09-B16C-4EB6-A41A-258564BEFD25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70;p14">
              <a:extLst>
                <a:ext uri="{FF2B5EF4-FFF2-40B4-BE49-F238E27FC236}">
                  <a16:creationId xmlns:a16="http://schemas.microsoft.com/office/drawing/2014/main" id="{71377AF9-CB06-4B66-BBEB-8BA11825CF2C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1;p14">
              <a:extLst>
                <a:ext uri="{FF2B5EF4-FFF2-40B4-BE49-F238E27FC236}">
                  <a16:creationId xmlns:a16="http://schemas.microsoft.com/office/drawing/2014/main" id="{B9578B67-6C7D-46FA-AB6E-BFA4BB84B86A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Picture 10">
            <a:extLst>
              <a:ext uri="{FF2B5EF4-FFF2-40B4-BE49-F238E27FC236}">
                <a16:creationId xmlns:a16="http://schemas.microsoft.com/office/drawing/2014/main" id="{4F0824FA-99B9-40D0-BD4E-094FCB8E6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3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5C536D9-9D1B-48AC-A4A4-43B84031C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J. Park and R.S. Lakes, Biomaterials an Introduction, 3rd Edition, Springer, New York, 2007. 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B.D. Ratner, A.S. Hoffman, Biomaterials Science, 2nd Edition: An Introduction to Materials in Medicine, Elsevier Academic Press, San Diego, 2004.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Biomaterials, Edited by J.Y. Wang and J.D.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Bronzino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CRC Press, Boca Raton, 2007.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Patric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Tresco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 Biomaterials course,  University of Utah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Materials Science and Engineering - An Introduction, 4th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Ed,WD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Callister, Jr.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www.drugdeliverytech.com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chitosanblog.com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www.fao.org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microencapsulation.swri.org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Hoffman, A. S.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Adv. Drug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Deliv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. Rev.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2002,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43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3 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pharmainfo.net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G. E. Lowther, Contact Lenses: procedures and Techniques (Boston, MA: Butterworths, 1982)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http://www.universityeyecare.com/cataract-lensectomy</a:t>
            </a:r>
          </a:p>
          <a:p>
            <a:endParaRPr lang="el-GR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23FBC6CD-7327-4E8E-8C48-4F0821D3D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6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515EC4A-D9B1-421C-9CC2-41D3F6B42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</a:rPr>
              <a:t>‘Hemodialysis | NIDDK’, </a:t>
            </a:r>
            <a:r>
              <a:rPr lang="en-US" sz="1000" i="1" dirty="0">
                <a:effectLst/>
              </a:rPr>
              <a:t>National Institute of Diabetes and Digestive and Kidney Diseases</a:t>
            </a:r>
            <a:r>
              <a:rPr lang="en-US" sz="1000" dirty="0">
                <a:effectLst/>
              </a:rPr>
              <a:t>. </a:t>
            </a:r>
            <a:r>
              <a:rPr lang="en-US" sz="1000" dirty="0">
                <a:effectLst/>
                <a:hlinkClick r:id="rId2"/>
              </a:rPr>
              <a:t>https://www.niddk.nih.gov/health-information/kidney-disease/kidney-failure/hemodialysis</a:t>
            </a:r>
            <a:r>
              <a:rPr lang="en-US" sz="1000" dirty="0">
                <a:effectLst/>
              </a:rPr>
              <a:t>.</a:t>
            </a:r>
            <a:endParaRPr lang="el-GR" sz="1000" dirty="0"/>
          </a:p>
        </p:txBody>
      </p:sp>
      <p:pic>
        <p:nvPicPr>
          <p:cNvPr id="6" name="Picture 2" descr="Hemodialysis | NIDDK">
            <a:extLst>
              <a:ext uri="{FF2B5EF4-FFF2-40B4-BE49-F238E27FC236}">
                <a16:creationId xmlns:a16="http://schemas.microsoft.com/office/drawing/2014/main" id="{394D712F-2D54-44E8-84D7-1602E069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104000" cy="45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DDF06B4C-A10E-4CB7-A073-25428934D11C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CF4CE7BA-694B-4B29-8FF4-F611F458C98C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2C39E8D3-7149-4AAA-BCC8-8AF927C2DA3B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A20640AD-8211-4313-B2AD-355C45FF700A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73FF9E-C6F6-42EE-848A-A962D944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4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>
            <a:extLst>
              <a:ext uri="{FF2B5EF4-FFF2-40B4-BE49-F238E27FC236}">
                <a16:creationId xmlns:a16="http://schemas.microsoft.com/office/drawing/2014/main" id="{74226DBF-7D98-4A52-AFCF-DECEDF4E6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6381328"/>
            <a:ext cx="7104000" cy="435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H. </a:t>
            </a:r>
            <a:r>
              <a:rPr lang="en-US" sz="11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Shoukat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K. </a:t>
            </a:r>
            <a:r>
              <a:rPr lang="en-US" sz="11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Buksh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S. Noreen, F. Pervaiz, </a:t>
            </a:r>
            <a:r>
              <a:rPr lang="el-GR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I. Maqbool, ‘Hydrogels as potential drug-delivery systems: Network design and applications’, </a:t>
            </a:r>
            <a:r>
              <a:rPr lang="en-US" sz="11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Therapeutic Delivery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τ. 12, Απριλίου 2021, </a:t>
            </a:r>
            <a:r>
              <a:rPr lang="en-US" sz="11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10.4155/tde-2020-0114</a:t>
            </a:r>
            <a:r>
              <a:rPr lang="en-US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dirty="0"/>
          </a:p>
        </p:txBody>
      </p:sp>
      <p:pic>
        <p:nvPicPr>
          <p:cNvPr id="3074" name="Picture 2" descr="Hydrogels in their various fields of application. | Download Scientific  Diagram">
            <a:extLst>
              <a:ext uri="{FF2B5EF4-FFF2-40B4-BE49-F238E27FC236}">
                <a16:creationId xmlns:a16="http://schemas.microsoft.com/office/drawing/2014/main" id="{8E2A73BA-1E06-426B-A8E4-3620C7736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6712421" cy="51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700FEE-C87D-4567-B7BF-A4D7839184BC}"/>
              </a:ext>
            </a:extLst>
          </p:cNvPr>
          <p:cNvSpPr txBox="1"/>
          <p:nvPr/>
        </p:nvSpPr>
        <p:spPr>
          <a:xfrm>
            <a:off x="1259632" y="23668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Hydrogels </a:t>
            </a:r>
          </a:p>
        </p:txBody>
      </p:sp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0E9400D3-950D-4018-B412-583BE1FC8143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C5BB9D29-0D9D-49D2-82D3-E64F890B2C46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13DA8A8E-8234-4318-B648-B50F5ACD6A3E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E2C72329-9A8E-44F6-A443-CC1E35F812F9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1912492-F5B7-4FEC-86C0-D43D4DCA8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8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53D85A5-1121-44F4-A658-2F233AB86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Ορισμός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0DC5EA-BDA1-47B5-8BB9-4EFA3A23B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lvl="1" indent="-27432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Αδιάλυτα στο νερό.</a:t>
            </a:r>
          </a:p>
          <a:p>
            <a:pPr marL="274320" lvl="1" indent="-27432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Τρισδιάστατο δίκτυο πολυμερών αλυσίδων οι οποίες διασυνδέονται με χημικούς ή φυσικούς δεσμούς.</a:t>
            </a:r>
            <a:endParaRPr lang="en-US" sz="2400" dirty="0"/>
          </a:p>
          <a:p>
            <a:pPr marL="274320" lvl="1" indent="-27432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Πολυμερή ικανά να φουσκώνουν σε επαρκή βαθμό σε υγρές συνθήκες (υδρόφιλα).</a:t>
            </a:r>
            <a:endParaRPr lang="en-US" sz="2400" dirty="0"/>
          </a:p>
          <a:p>
            <a:pPr marL="274320" lvl="1" indent="-27432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Δίκτυα πολυμερών μέσα στα οποία το νερό διαλύεται σε όλη τη δομή τους.</a:t>
            </a:r>
            <a:endParaRPr lang="en-US" sz="2400" dirty="0"/>
          </a:p>
          <a:p>
            <a:endParaRPr lang="el-GR" dirty="0"/>
          </a:p>
        </p:txBody>
      </p:sp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AB0F59BA-541D-44CE-AA53-5B8E9BF473CD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6" name="Google Shape;169;p14">
              <a:extLst>
                <a:ext uri="{FF2B5EF4-FFF2-40B4-BE49-F238E27FC236}">
                  <a16:creationId xmlns:a16="http://schemas.microsoft.com/office/drawing/2014/main" id="{2B2770AB-31D8-4CF8-9545-49B122294F36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EACCC764-E874-482E-ABA8-45680E804516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386227B2-28CF-4C41-8CAC-7C75FC3A1078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FB63760E-9F66-4B0D-ADC7-3DD44C36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5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32775091-7517-4A37-B020-350786A6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διασυνδέσεις μπορεί να είναι φυσικής ή χημικής φύσης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1453187-C77D-4259-B6C6-194E742819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/>
              <a:t>Με αντίδραση από ένα ή περισσότερα μονομερή με λειτουργικές ομάδες,</a:t>
            </a:r>
            <a:endParaRPr lang="en-US" sz="2400" dirty="0"/>
          </a:p>
          <a:p>
            <a:pPr marL="274320" marR="0" lvl="1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/>
              <a:t>δεσμοί ιοντικοί ή υδρογόνου,</a:t>
            </a:r>
            <a:endParaRPr lang="en-US" sz="2400" dirty="0"/>
          </a:p>
          <a:p>
            <a:pPr marL="274320" marR="0" lvl="1" indent="-27432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l-GR" sz="2400" dirty="0"/>
              <a:t>αλληλεπιδράσεις </a:t>
            </a:r>
            <a:r>
              <a:rPr lang="en-US" sz="2400" dirty="0"/>
              <a:t>Van der Waals</a:t>
            </a:r>
            <a:r>
              <a:rPr lang="el-GR" sz="2400" dirty="0"/>
              <a:t>.</a:t>
            </a:r>
            <a:endParaRPr lang="en-US" sz="2400" dirty="0"/>
          </a:p>
          <a:p>
            <a:endParaRPr lang="el-GR" dirty="0"/>
          </a:p>
        </p:txBody>
      </p:sp>
      <p:grpSp>
        <p:nvGrpSpPr>
          <p:cNvPr id="7" name="Group 2106">
            <a:extLst>
              <a:ext uri="{FF2B5EF4-FFF2-40B4-BE49-F238E27FC236}">
                <a16:creationId xmlns:a16="http://schemas.microsoft.com/office/drawing/2014/main" id="{E64D80BD-812A-4170-97F3-FDE87D8ACDA6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816100"/>
            <a:ext cx="3657600" cy="3365500"/>
            <a:chOff x="2592" y="667"/>
            <a:chExt cx="2688" cy="2749"/>
          </a:xfrm>
        </p:grpSpPr>
        <p:sp>
          <p:nvSpPr>
            <p:cNvPr id="8" name="Freeform 2103">
              <a:extLst>
                <a:ext uri="{FF2B5EF4-FFF2-40B4-BE49-F238E27FC236}">
                  <a16:creationId xmlns:a16="http://schemas.microsoft.com/office/drawing/2014/main" id="{5883BE18-30B8-48E2-8086-AE9645FE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667"/>
              <a:ext cx="406" cy="704"/>
            </a:xfrm>
            <a:custGeom>
              <a:avLst/>
              <a:gdLst/>
              <a:ahLst/>
              <a:cxnLst>
                <a:cxn ang="0">
                  <a:pos x="5" y="704"/>
                </a:cxn>
                <a:cxn ang="0">
                  <a:pos x="29" y="368"/>
                </a:cxn>
                <a:cxn ang="0">
                  <a:pos x="53" y="256"/>
                </a:cxn>
                <a:cxn ang="0">
                  <a:pos x="213" y="80"/>
                </a:cxn>
                <a:cxn ang="0">
                  <a:pos x="261" y="32"/>
                </a:cxn>
                <a:cxn ang="0">
                  <a:pos x="389" y="0"/>
                </a:cxn>
                <a:cxn ang="0">
                  <a:pos x="405" y="32"/>
                </a:cxn>
              </a:cxnLst>
              <a:rect l="0" t="0" r="r" b="b"/>
              <a:pathLst>
                <a:path w="406" h="704">
                  <a:moveTo>
                    <a:pt x="5" y="704"/>
                  </a:moveTo>
                  <a:cubicBezTo>
                    <a:pt x="14" y="432"/>
                    <a:pt x="0" y="543"/>
                    <a:pt x="29" y="368"/>
                  </a:cubicBezTo>
                  <a:cubicBezTo>
                    <a:pt x="33" y="345"/>
                    <a:pt x="44" y="272"/>
                    <a:pt x="53" y="256"/>
                  </a:cubicBezTo>
                  <a:cubicBezTo>
                    <a:pt x="142" y="104"/>
                    <a:pt x="118" y="162"/>
                    <a:pt x="213" y="80"/>
                  </a:cubicBezTo>
                  <a:cubicBezTo>
                    <a:pt x="230" y="65"/>
                    <a:pt x="242" y="45"/>
                    <a:pt x="261" y="32"/>
                  </a:cubicBezTo>
                  <a:cubicBezTo>
                    <a:pt x="295" y="9"/>
                    <a:pt x="350" y="10"/>
                    <a:pt x="389" y="0"/>
                  </a:cubicBezTo>
                  <a:cubicBezTo>
                    <a:pt x="406" y="26"/>
                    <a:pt x="405" y="14"/>
                    <a:pt x="405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9" name="Group 2105">
              <a:extLst>
                <a:ext uri="{FF2B5EF4-FFF2-40B4-BE49-F238E27FC236}">
                  <a16:creationId xmlns:a16="http://schemas.microsoft.com/office/drawing/2014/main" id="{41934DE3-90AE-4FB9-A3E0-2D8388F3C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1216"/>
              <a:ext cx="2688" cy="2200"/>
              <a:chOff x="2592" y="1216"/>
              <a:chExt cx="2688" cy="2200"/>
            </a:xfrm>
          </p:grpSpPr>
          <p:sp>
            <p:nvSpPr>
              <p:cNvPr id="10" name="Freeform 2060">
                <a:extLst>
                  <a:ext uri="{FF2B5EF4-FFF2-40B4-BE49-F238E27FC236}">
                    <a16:creationId xmlns:a16="http://schemas.microsoft.com/office/drawing/2014/main" id="{EE75CCE4-424E-4121-961B-AE4B829D6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301"/>
                <a:ext cx="1952" cy="675"/>
              </a:xfrm>
              <a:custGeom>
                <a:avLst/>
                <a:gdLst/>
                <a:ahLst/>
                <a:cxnLst>
                  <a:cxn ang="0">
                    <a:pos x="0" y="675"/>
                  </a:cxn>
                  <a:cxn ang="0">
                    <a:pos x="320" y="427"/>
                  </a:cxn>
                  <a:cxn ang="0">
                    <a:pos x="448" y="403"/>
                  </a:cxn>
                  <a:cxn ang="0">
                    <a:pos x="544" y="387"/>
                  </a:cxn>
                  <a:cxn ang="0">
                    <a:pos x="912" y="379"/>
                  </a:cxn>
                  <a:cxn ang="0">
                    <a:pos x="960" y="331"/>
                  </a:cxn>
                  <a:cxn ang="0">
                    <a:pos x="1096" y="227"/>
                  </a:cxn>
                  <a:cxn ang="0">
                    <a:pos x="1192" y="131"/>
                  </a:cxn>
                  <a:cxn ang="0">
                    <a:pos x="1520" y="11"/>
                  </a:cxn>
                  <a:cxn ang="0">
                    <a:pos x="1720" y="75"/>
                  </a:cxn>
                  <a:cxn ang="0">
                    <a:pos x="1816" y="243"/>
                  </a:cxn>
                  <a:cxn ang="0">
                    <a:pos x="1952" y="251"/>
                  </a:cxn>
                </a:cxnLst>
                <a:rect l="0" t="0" r="r" b="b"/>
                <a:pathLst>
                  <a:path w="1952" h="675">
                    <a:moveTo>
                      <a:pt x="0" y="675"/>
                    </a:moveTo>
                    <a:cubicBezTo>
                      <a:pt x="79" y="557"/>
                      <a:pt x="197" y="489"/>
                      <a:pt x="320" y="427"/>
                    </a:cubicBezTo>
                    <a:cubicBezTo>
                      <a:pt x="351" y="412"/>
                      <a:pt x="415" y="408"/>
                      <a:pt x="448" y="403"/>
                    </a:cubicBezTo>
                    <a:cubicBezTo>
                      <a:pt x="480" y="398"/>
                      <a:pt x="544" y="387"/>
                      <a:pt x="544" y="387"/>
                    </a:cubicBezTo>
                    <a:cubicBezTo>
                      <a:pt x="688" y="392"/>
                      <a:pt x="781" y="408"/>
                      <a:pt x="912" y="379"/>
                    </a:cubicBezTo>
                    <a:cubicBezTo>
                      <a:pt x="936" y="374"/>
                      <a:pt x="945" y="346"/>
                      <a:pt x="960" y="331"/>
                    </a:cubicBezTo>
                    <a:cubicBezTo>
                      <a:pt x="1000" y="291"/>
                      <a:pt x="1055" y="266"/>
                      <a:pt x="1096" y="227"/>
                    </a:cubicBezTo>
                    <a:cubicBezTo>
                      <a:pt x="1129" y="196"/>
                      <a:pt x="1156" y="158"/>
                      <a:pt x="1192" y="131"/>
                    </a:cubicBezTo>
                    <a:cubicBezTo>
                      <a:pt x="1291" y="56"/>
                      <a:pt x="1398" y="23"/>
                      <a:pt x="1520" y="11"/>
                    </a:cubicBezTo>
                    <a:cubicBezTo>
                      <a:pt x="1622" y="17"/>
                      <a:pt x="1664" y="0"/>
                      <a:pt x="1720" y="75"/>
                    </a:cubicBezTo>
                    <a:cubicBezTo>
                      <a:pt x="1729" y="132"/>
                      <a:pt x="1753" y="219"/>
                      <a:pt x="1816" y="243"/>
                    </a:cubicBezTo>
                    <a:cubicBezTo>
                      <a:pt x="1854" y="257"/>
                      <a:pt x="1921" y="251"/>
                      <a:pt x="1952" y="25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" name="Freeform 2061">
                <a:extLst>
                  <a:ext uri="{FF2B5EF4-FFF2-40B4-BE49-F238E27FC236}">
                    <a16:creationId xmlns:a16="http://schemas.microsoft.com/office/drawing/2014/main" id="{5DC22165-1D5D-4320-B252-BB67DAFF1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0" y="1824"/>
                <a:ext cx="1896" cy="574"/>
              </a:xfrm>
              <a:custGeom>
                <a:avLst/>
                <a:gdLst/>
                <a:ahLst/>
                <a:cxnLst>
                  <a:cxn ang="0">
                    <a:pos x="0" y="432"/>
                  </a:cxn>
                  <a:cxn ang="0">
                    <a:pos x="72" y="536"/>
                  </a:cxn>
                  <a:cxn ang="0">
                    <a:pos x="120" y="544"/>
                  </a:cxn>
                  <a:cxn ang="0">
                    <a:pos x="232" y="568"/>
                  </a:cxn>
                  <a:cxn ang="0">
                    <a:pos x="600" y="560"/>
                  </a:cxn>
                  <a:cxn ang="0">
                    <a:pos x="664" y="552"/>
                  </a:cxn>
                  <a:cxn ang="0">
                    <a:pos x="672" y="496"/>
                  </a:cxn>
                  <a:cxn ang="0">
                    <a:pos x="688" y="400"/>
                  </a:cxn>
                  <a:cxn ang="0">
                    <a:pos x="712" y="200"/>
                  </a:cxn>
                  <a:cxn ang="0">
                    <a:pos x="896" y="144"/>
                  </a:cxn>
                  <a:cxn ang="0">
                    <a:pos x="1032" y="120"/>
                  </a:cxn>
                  <a:cxn ang="0">
                    <a:pos x="1240" y="40"/>
                  </a:cxn>
                  <a:cxn ang="0">
                    <a:pos x="1384" y="0"/>
                  </a:cxn>
                  <a:cxn ang="0">
                    <a:pos x="1440" y="8"/>
                  </a:cxn>
                  <a:cxn ang="0">
                    <a:pos x="1456" y="32"/>
                  </a:cxn>
                  <a:cxn ang="0">
                    <a:pos x="1472" y="88"/>
                  </a:cxn>
                  <a:cxn ang="0">
                    <a:pos x="1496" y="136"/>
                  </a:cxn>
                  <a:cxn ang="0">
                    <a:pos x="1896" y="72"/>
                  </a:cxn>
                </a:cxnLst>
                <a:rect l="0" t="0" r="r" b="b"/>
                <a:pathLst>
                  <a:path w="1896" h="574">
                    <a:moveTo>
                      <a:pt x="0" y="432"/>
                    </a:moveTo>
                    <a:cubicBezTo>
                      <a:pt x="25" y="466"/>
                      <a:pt x="49" y="501"/>
                      <a:pt x="72" y="536"/>
                    </a:cubicBezTo>
                    <a:cubicBezTo>
                      <a:pt x="81" y="549"/>
                      <a:pt x="104" y="541"/>
                      <a:pt x="120" y="544"/>
                    </a:cubicBezTo>
                    <a:cubicBezTo>
                      <a:pt x="260" y="574"/>
                      <a:pt x="118" y="549"/>
                      <a:pt x="232" y="568"/>
                    </a:cubicBezTo>
                    <a:cubicBezTo>
                      <a:pt x="355" y="565"/>
                      <a:pt x="477" y="565"/>
                      <a:pt x="600" y="560"/>
                    </a:cubicBezTo>
                    <a:cubicBezTo>
                      <a:pt x="621" y="559"/>
                      <a:pt x="648" y="566"/>
                      <a:pt x="664" y="552"/>
                    </a:cubicBezTo>
                    <a:cubicBezTo>
                      <a:pt x="678" y="539"/>
                      <a:pt x="669" y="515"/>
                      <a:pt x="672" y="496"/>
                    </a:cubicBezTo>
                    <a:cubicBezTo>
                      <a:pt x="677" y="464"/>
                      <a:pt x="688" y="400"/>
                      <a:pt x="688" y="400"/>
                    </a:cubicBezTo>
                    <a:cubicBezTo>
                      <a:pt x="689" y="387"/>
                      <a:pt x="684" y="235"/>
                      <a:pt x="712" y="200"/>
                    </a:cubicBezTo>
                    <a:cubicBezTo>
                      <a:pt x="751" y="152"/>
                      <a:pt x="843" y="152"/>
                      <a:pt x="896" y="144"/>
                    </a:cubicBezTo>
                    <a:cubicBezTo>
                      <a:pt x="941" y="137"/>
                      <a:pt x="987" y="128"/>
                      <a:pt x="1032" y="120"/>
                    </a:cubicBezTo>
                    <a:cubicBezTo>
                      <a:pt x="1128" y="48"/>
                      <a:pt x="1124" y="69"/>
                      <a:pt x="1240" y="40"/>
                    </a:cubicBezTo>
                    <a:cubicBezTo>
                      <a:pt x="1291" y="27"/>
                      <a:pt x="1333" y="9"/>
                      <a:pt x="1384" y="0"/>
                    </a:cubicBezTo>
                    <a:cubicBezTo>
                      <a:pt x="1403" y="3"/>
                      <a:pt x="1423" y="0"/>
                      <a:pt x="1440" y="8"/>
                    </a:cubicBezTo>
                    <a:cubicBezTo>
                      <a:pt x="1449" y="12"/>
                      <a:pt x="1452" y="23"/>
                      <a:pt x="1456" y="32"/>
                    </a:cubicBezTo>
                    <a:cubicBezTo>
                      <a:pt x="1471" y="68"/>
                      <a:pt x="1456" y="57"/>
                      <a:pt x="1472" y="88"/>
                    </a:cubicBezTo>
                    <a:cubicBezTo>
                      <a:pt x="1503" y="150"/>
                      <a:pt x="1476" y="76"/>
                      <a:pt x="1496" y="136"/>
                    </a:cubicBezTo>
                    <a:cubicBezTo>
                      <a:pt x="1549" y="135"/>
                      <a:pt x="1832" y="201"/>
                      <a:pt x="1896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2" name="AutoShape 2062">
                <a:extLst>
                  <a:ext uri="{FF2B5EF4-FFF2-40B4-BE49-F238E27FC236}">
                    <a16:creationId xmlns:a16="http://schemas.microsoft.com/office/drawing/2014/main" id="{615C9860-696E-4319-8919-2AA2ED3A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1704"/>
                <a:ext cx="144" cy="144"/>
              </a:xfrm>
              <a:prstGeom prst="flowChartDocumen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" name="AutoShape 2063">
                <a:extLst>
                  <a:ext uri="{FF2B5EF4-FFF2-40B4-BE49-F238E27FC236}">
                    <a16:creationId xmlns:a16="http://schemas.microsoft.com/office/drawing/2014/main" id="{657229DB-BFD6-42F1-81B3-BCAF28596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1824"/>
                <a:ext cx="144" cy="144"/>
              </a:xfrm>
              <a:prstGeom prst="flowChartManualIn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" name="Oval 2064">
                <a:extLst>
                  <a:ext uri="{FF2B5EF4-FFF2-40B4-BE49-F238E27FC236}">
                    <a16:creationId xmlns:a16="http://schemas.microsoft.com/office/drawing/2014/main" id="{1DE3FF8C-EE7F-4326-B3B7-347D49C91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112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" name="Oval 2065">
                <a:extLst>
                  <a:ext uri="{FF2B5EF4-FFF2-40B4-BE49-F238E27FC236}">
                    <a16:creationId xmlns:a16="http://schemas.microsoft.com/office/drawing/2014/main" id="{9C708F20-C45F-4C29-8D5E-19C10E99F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" name="Freeform 2066">
                <a:extLst>
                  <a:ext uri="{FF2B5EF4-FFF2-40B4-BE49-F238E27FC236}">
                    <a16:creationId xmlns:a16="http://schemas.microsoft.com/office/drawing/2014/main" id="{7E073DB1-CBB2-4437-9EF7-DB91DC445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6" y="1448"/>
                <a:ext cx="288" cy="461"/>
              </a:xfrm>
              <a:custGeom>
                <a:avLst/>
                <a:gdLst/>
                <a:ahLst/>
                <a:cxnLst>
                  <a:cxn ang="0">
                    <a:pos x="288" y="408"/>
                  </a:cxn>
                  <a:cxn ang="0">
                    <a:pos x="184" y="440"/>
                  </a:cxn>
                  <a:cxn ang="0">
                    <a:pos x="0" y="392"/>
                  </a:cxn>
                  <a:cxn ang="0">
                    <a:pos x="8" y="0"/>
                  </a:cxn>
                </a:cxnLst>
                <a:rect l="0" t="0" r="r" b="b"/>
                <a:pathLst>
                  <a:path w="288" h="461">
                    <a:moveTo>
                      <a:pt x="288" y="408"/>
                    </a:moveTo>
                    <a:cubicBezTo>
                      <a:pt x="250" y="427"/>
                      <a:pt x="227" y="433"/>
                      <a:pt x="184" y="440"/>
                    </a:cubicBezTo>
                    <a:cubicBezTo>
                      <a:pt x="83" y="434"/>
                      <a:pt x="46" y="461"/>
                      <a:pt x="0" y="392"/>
                    </a:cubicBezTo>
                    <a:cubicBezTo>
                      <a:pt x="11" y="128"/>
                      <a:pt x="8" y="259"/>
                      <a:pt x="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7" name="Group 2086">
                <a:extLst>
                  <a:ext uri="{FF2B5EF4-FFF2-40B4-BE49-F238E27FC236}">
                    <a16:creationId xmlns:a16="http://schemas.microsoft.com/office/drawing/2014/main" id="{FD0EBFA0-9316-4BDF-91DE-41F6118F0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1728"/>
                <a:ext cx="253" cy="298"/>
                <a:chOff x="4128" y="1728"/>
                <a:chExt cx="253" cy="298"/>
              </a:xfrm>
            </p:grpSpPr>
            <p:sp>
              <p:nvSpPr>
                <p:cNvPr id="50" name="Rectangle 2068">
                  <a:extLst>
                    <a:ext uri="{FF2B5EF4-FFF2-40B4-BE49-F238E27FC236}">
                      <a16:creationId xmlns:a16="http://schemas.microsoft.com/office/drawing/2014/main" id="{07672C46-C504-43CA-9C4A-66FC1093B0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728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" name="Text Box 2069">
                  <a:extLst>
                    <a:ext uri="{FF2B5EF4-FFF2-40B4-BE49-F238E27FC236}">
                      <a16:creationId xmlns:a16="http://schemas.microsoft.com/office/drawing/2014/main" id="{37C08C26-B402-4A31-8AD0-0704F81B8D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9" y="1728"/>
                  <a:ext cx="172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++</a:t>
                  </a:r>
                </a:p>
              </p:txBody>
            </p:sp>
          </p:grpSp>
          <p:grpSp>
            <p:nvGrpSpPr>
              <p:cNvPr id="18" name="Group 2079">
                <a:extLst>
                  <a:ext uri="{FF2B5EF4-FFF2-40B4-BE49-F238E27FC236}">
                    <a16:creationId xmlns:a16="http://schemas.microsoft.com/office/drawing/2014/main" id="{6E899C53-26D5-4520-8CF8-187279EB0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28" y="1392"/>
                <a:ext cx="253" cy="298"/>
                <a:chOff x="4128" y="1392"/>
                <a:chExt cx="253" cy="298"/>
              </a:xfrm>
            </p:grpSpPr>
            <p:sp>
              <p:nvSpPr>
                <p:cNvPr id="48" name="Rectangle 2067">
                  <a:extLst>
                    <a:ext uri="{FF2B5EF4-FFF2-40B4-BE49-F238E27FC236}">
                      <a16:creationId xmlns:a16="http://schemas.microsoft.com/office/drawing/2014/main" id="{20883D71-A799-4BAA-91A6-CB3BDA24B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392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9" name="Text Box 2070">
                  <a:extLst>
                    <a:ext uri="{FF2B5EF4-FFF2-40B4-BE49-F238E27FC236}">
                      <a16:creationId xmlns:a16="http://schemas.microsoft.com/office/drawing/2014/main" id="{71647A6A-7B8F-4D51-8769-429D21E766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9" y="1392"/>
                  <a:ext cx="172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__</a:t>
                  </a:r>
                </a:p>
              </p:txBody>
            </p:sp>
          </p:grpSp>
          <p:sp>
            <p:nvSpPr>
              <p:cNvPr id="19" name="Freeform 2071">
                <a:extLst>
                  <a:ext uri="{FF2B5EF4-FFF2-40B4-BE49-F238E27FC236}">
                    <a16:creationId xmlns:a16="http://schemas.microsoft.com/office/drawing/2014/main" id="{F57BC57D-C6A8-4016-BCBB-AF0353C84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1632"/>
                <a:ext cx="2688" cy="1392"/>
              </a:xfrm>
              <a:custGeom>
                <a:avLst/>
                <a:gdLst/>
                <a:ahLst/>
                <a:cxnLst>
                  <a:cxn ang="0">
                    <a:pos x="1250" y="0"/>
                  </a:cxn>
                  <a:cxn ang="0">
                    <a:pos x="1170" y="56"/>
                  </a:cxn>
                  <a:cxn ang="0">
                    <a:pos x="1162" y="296"/>
                  </a:cxn>
                  <a:cxn ang="0">
                    <a:pos x="1018" y="344"/>
                  </a:cxn>
                  <a:cxn ang="0">
                    <a:pos x="634" y="376"/>
                  </a:cxn>
                  <a:cxn ang="0">
                    <a:pos x="434" y="408"/>
                  </a:cxn>
                  <a:cxn ang="0">
                    <a:pos x="394" y="584"/>
                  </a:cxn>
                  <a:cxn ang="0">
                    <a:pos x="362" y="664"/>
                  </a:cxn>
                  <a:cxn ang="0">
                    <a:pos x="338" y="752"/>
                  </a:cxn>
                  <a:cxn ang="0">
                    <a:pos x="146" y="784"/>
                  </a:cxn>
                  <a:cxn ang="0">
                    <a:pos x="50" y="800"/>
                  </a:cxn>
                </a:cxnLst>
                <a:rect l="0" t="0" r="r" b="b"/>
                <a:pathLst>
                  <a:path w="1250" h="800">
                    <a:moveTo>
                      <a:pt x="1250" y="0"/>
                    </a:moveTo>
                    <a:cubicBezTo>
                      <a:pt x="1211" y="13"/>
                      <a:pt x="1195" y="22"/>
                      <a:pt x="1170" y="56"/>
                    </a:cubicBezTo>
                    <a:cubicBezTo>
                      <a:pt x="1167" y="136"/>
                      <a:pt x="1174" y="217"/>
                      <a:pt x="1162" y="296"/>
                    </a:cubicBezTo>
                    <a:cubicBezTo>
                      <a:pt x="1157" y="327"/>
                      <a:pt x="1034" y="342"/>
                      <a:pt x="1018" y="344"/>
                    </a:cubicBezTo>
                    <a:cubicBezTo>
                      <a:pt x="892" y="361"/>
                      <a:pt x="760" y="368"/>
                      <a:pt x="634" y="376"/>
                    </a:cubicBezTo>
                    <a:cubicBezTo>
                      <a:pt x="568" y="387"/>
                      <a:pt x="499" y="392"/>
                      <a:pt x="434" y="408"/>
                    </a:cubicBezTo>
                    <a:cubicBezTo>
                      <a:pt x="403" y="455"/>
                      <a:pt x="403" y="531"/>
                      <a:pt x="394" y="584"/>
                    </a:cubicBezTo>
                    <a:cubicBezTo>
                      <a:pt x="387" y="624"/>
                      <a:pt x="376" y="631"/>
                      <a:pt x="362" y="664"/>
                    </a:cubicBezTo>
                    <a:cubicBezTo>
                      <a:pt x="350" y="692"/>
                      <a:pt x="363" y="734"/>
                      <a:pt x="338" y="752"/>
                    </a:cubicBezTo>
                    <a:cubicBezTo>
                      <a:pt x="335" y="754"/>
                      <a:pt x="163" y="782"/>
                      <a:pt x="146" y="784"/>
                    </a:cubicBezTo>
                    <a:cubicBezTo>
                      <a:pt x="33" y="795"/>
                      <a:pt x="0" y="775"/>
                      <a:pt x="50" y="8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" name="Freeform 2072">
                <a:extLst>
                  <a:ext uri="{FF2B5EF4-FFF2-40B4-BE49-F238E27FC236}">
                    <a16:creationId xmlns:a16="http://schemas.microsoft.com/office/drawing/2014/main" id="{95A74186-3640-40DF-89C0-626A8529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6" y="2342"/>
                <a:ext cx="2096" cy="1074"/>
              </a:xfrm>
              <a:custGeom>
                <a:avLst/>
                <a:gdLst/>
                <a:ahLst/>
                <a:cxnLst>
                  <a:cxn ang="0">
                    <a:pos x="2096" y="18"/>
                  </a:cxn>
                  <a:cxn ang="0">
                    <a:pos x="1392" y="10"/>
                  </a:cxn>
                  <a:cxn ang="0">
                    <a:pos x="1304" y="34"/>
                  </a:cxn>
                  <a:cxn ang="0">
                    <a:pos x="1288" y="306"/>
                  </a:cxn>
                  <a:cxn ang="0">
                    <a:pos x="1256" y="418"/>
                  </a:cxn>
                  <a:cxn ang="0">
                    <a:pos x="1240" y="482"/>
                  </a:cxn>
                  <a:cxn ang="0">
                    <a:pos x="1216" y="554"/>
                  </a:cxn>
                  <a:cxn ang="0">
                    <a:pos x="1200" y="586"/>
                  </a:cxn>
                  <a:cxn ang="0">
                    <a:pos x="976" y="594"/>
                  </a:cxn>
                  <a:cxn ang="0">
                    <a:pos x="784" y="450"/>
                  </a:cxn>
                  <a:cxn ang="0">
                    <a:pos x="728" y="346"/>
                  </a:cxn>
                  <a:cxn ang="0">
                    <a:pos x="616" y="362"/>
                  </a:cxn>
                  <a:cxn ang="0">
                    <a:pos x="528" y="570"/>
                  </a:cxn>
                  <a:cxn ang="0">
                    <a:pos x="432" y="586"/>
                  </a:cxn>
                  <a:cxn ang="0">
                    <a:pos x="416" y="642"/>
                  </a:cxn>
                  <a:cxn ang="0">
                    <a:pos x="256" y="802"/>
                  </a:cxn>
                  <a:cxn ang="0">
                    <a:pos x="160" y="898"/>
                  </a:cxn>
                  <a:cxn ang="0">
                    <a:pos x="0" y="1074"/>
                  </a:cxn>
                </a:cxnLst>
                <a:rect l="0" t="0" r="r" b="b"/>
                <a:pathLst>
                  <a:path w="2096" h="1074">
                    <a:moveTo>
                      <a:pt x="2096" y="18"/>
                    </a:moveTo>
                    <a:cubicBezTo>
                      <a:pt x="1845" y="0"/>
                      <a:pt x="1686" y="6"/>
                      <a:pt x="1392" y="10"/>
                    </a:cubicBezTo>
                    <a:cubicBezTo>
                      <a:pt x="1362" y="14"/>
                      <a:pt x="1311" y="5"/>
                      <a:pt x="1304" y="34"/>
                    </a:cubicBezTo>
                    <a:cubicBezTo>
                      <a:pt x="1282" y="122"/>
                      <a:pt x="1295" y="215"/>
                      <a:pt x="1288" y="306"/>
                    </a:cubicBezTo>
                    <a:cubicBezTo>
                      <a:pt x="1283" y="365"/>
                      <a:pt x="1276" y="356"/>
                      <a:pt x="1256" y="418"/>
                    </a:cubicBezTo>
                    <a:cubicBezTo>
                      <a:pt x="1249" y="439"/>
                      <a:pt x="1246" y="461"/>
                      <a:pt x="1240" y="482"/>
                    </a:cubicBezTo>
                    <a:cubicBezTo>
                      <a:pt x="1233" y="506"/>
                      <a:pt x="1224" y="530"/>
                      <a:pt x="1216" y="554"/>
                    </a:cubicBezTo>
                    <a:cubicBezTo>
                      <a:pt x="1212" y="565"/>
                      <a:pt x="1212" y="584"/>
                      <a:pt x="1200" y="586"/>
                    </a:cubicBezTo>
                    <a:cubicBezTo>
                      <a:pt x="1126" y="598"/>
                      <a:pt x="1051" y="591"/>
                      <a:pt x="976" y="594"/>
                    </a:cubicBezTo>
                    <a:cubicBezTo>
                      <a:pt x="672" y="573"/>
                      <a:pt x="737" y="637"/>
                      <a:pt x="784" y="450"/>
                    </a:cubicBezTo>
                    <a:cubicBezTo>
                      <a:pt x="760" y="414"/>
                      <a:pt x="742" y="387"/>
                      <a:pt x="728" y="346"/>
                    </a:cubicBezTo>
                    <a:cubicBezTo>
                      <a:pt x="691" y="351"/>
                      <a:pt x="652" y="350"/>
                      <a:pt x="616" y="362"/>
                    </a:cubicBezTo>
                    <a:cubicBezTo>
                      <a:pt x="555" y="382"/>
                      <a:pt x="586" y="522"/>
                      <a:pt x="528" y="570"/>
                    </a:cubicBezTo>
                    <a:cubicBezTo>
                      <a:pt x="503" y="591"/>
                      <a:pt x="464" y="582"/>
                      <a:pt x="432" y="586"/>
                    </a:cubicBezTo>
                    <a:cubicBezTo>
                      <a:pt x="427" y="605"/>
                      <a:pt x="428" y="627"/>
                      <a:pt x="416" y="642"/>
                    </a:cubicBezTo>
                    <a:cubicBezTo>
                      <a:pt x="368" y="700"/>
                      <a:pt x="309" y="749"/>
                      <a:pt x="256" y="802"/>
                    </a:cubicBezTo>
                    <a:cubicBezTo>
                      <a:pt x="224" y="834"/>
                      <a:pt x="180" y="858"/>
                      <a:pt x="160" y="898"/>
                    </a:cubicBezTo>
                    <a:cubicBezTo>
                      <a:pt x="132" y="953"/>
                      <a:pt x="83" y="1074"/>
                      <a:pt x="0" y="107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" name="Oval 2073">
                <a:extLst>
                  <a:ext uri="{FF2B5EF4-FFF2-40B4-BE49-F238E27FC236}">
                    <a16:creationId xmlns:a16="http://schemas.microsoft.com/office/drawing/2014/main" id="{0F9AB8FB-A6E2-4BF8-A28B-F984BB684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1536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" name="Oval 2074">
                <a:extLst>
                  <a:ext uri="{FF2B5EF4-FFF2-40B4-BE49-F238E27FC236}">
                    <a16:creationId xmlns:a16="http://schemas.microsoft.com/office/drawing/2014/main" id="{25298309-D1EA-4589-A828-54FD6EAE0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1392"/>
                <a:ext cx="288" cy="28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3" name="AutoShape 2075">
                <a:extLst>
                  <a:ext uri="{FF2B5EF4-FFF2-40B4-BE49-F238E27FC236}">
                    <a16:creationId xmlns:a16="http://schemas.microsoft.com/office/drawing/2014/main" id="{EE2450AF-51DF-4932-BF98-5C52A083A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112"/>
                <a:ext cx="144" cy="144"/>
              </a:xfrm>
              <a:prstGeom prst="flowChartDocumen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4" name="AutoShape 2076">
                <a:extLst>
                  <a:ext uri="{FF2B5EF4-FFF2-40B4-BE49-F238E27FC236}">
                    <a16:creationId xmlns:a16="http://schemas.microsoft.com/office/drawing/2014/main" id="{EA1B33D3-2828-4EEA-B26E-67F1224AE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232"/>
                <a:ext cx="144" cy="144"/>
              </a:xfrm>
              <a:prstGeom prst="flowChartManualIn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5" name="AutoShape 2077">
                <a:extLst>
                  <a:ext uri="{FF2B5EF4-FFF2-40B4-BE49-F238E27FC236}">
                    <a16:creationId xmlns:a16="http://schemas.microsoft.com/office/drawing/2014/main" id="{21BD839F-09A7-4AE9-8505-4616609D5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4446">
                <a:off x="3312" y="2304"/>
                <a:ext cx="144" cy="144"/>
              </a:xfrm>
              <a:prstGeom prst="flowChartDocumen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6" name="AutoShape 2078">
                <a:extLst>
                  <a:ext uri="{FF2B5EF4-FFF2-40B4-BE49-F238E27FC236}">
                    <a16:creationId xmlns:a16="http://schemas.microsoft.com/office/drawing/2014/main" id="{BC35884A-244A-48D0-8D3E-BE8346FE51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664446">
                <a:off x="3408" y="2400"/>
                <a:ext cx="144" cy="144"/>
              </a:xfrm>
              <a:prstGeom prst="flowChartManualInpu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7" name="Group 2080">
                <a:extLst>
                  <a:ext uri="{FF2B5EF4-FFF2-40B4-BE49-F238E27FC236}">
                    <a16:creationId xmlns:a16="http://schemas.microsoft.com/office/drawing/2014/main" id="{D013A7A5-925E-4E6C-80CE-0AEA59882B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2687"/>
                <a:ext cx="253" cy="298"/>
                <a:chOff x="4128" y="1391"/>
                <a:chExt cx="253" cy="298"/>
              </a:xfrm>
            </p:grpSpPr>
            <p:sp>
              <p:nvSpPr>
                <p:cNvPr id="46" name="Rectangle 2081">
                  <a:extLst>
                    <a:ext uri="{FF2B5EF4-FFF2-40B4-BE49-F238E27FC236}">
                      <a16:creationId xmlns:a16="http://schemas.microsoft.com/office/drawing/2014/main" id="{C74ECE88-2BF4-4162-82DE-8628EE640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392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" name="Text Box 2082">
                  <a:extLst>
                    <a:ext uri="{FF2B5EF4-FFF2-40B4-BE49-F238E27FC236}">
                      <a16:creationId xmlns:a16="http://schemas.microsoft.com/office/drawing/2014/main" id="{B775B914-BCE0-480A-9A67-FB809A4D19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9" y="1391"/>
                  <a:ext cx="172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__</a:t>
                  </a:r>
                </a:p>
              </p:txBody>
            </p:sp>
          </p:grpSp>
          <p:grpSp>
            <p:nvGrpSpPr>
              <p:cNvPr id="28" name="Group 2083">
                <a:extLst>
                  <a:ext uri="{FF2B5EF4-FFF2-40B4-BE49-F238E27FC236}">
                    <a16:creationId xmlns:a16="http://schemas.microsoft.com/office/drawing/2014/main" id="{5580DEA9-A8E4-4FD2-BFB2-7D020FC812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064"/>
                <a:ext cx="252" cy="298"/>
                <a:chOff x="4128" y="1392"/>
                <a:chExt cx="252" cy="298"/>
              </a:xfrm>
            </p:grpSpPr>
            <p:sp>
              <p:nvSpPr>
                <p:cNvPr id="44" name="Rectangle 2084">
                  <a:extLst>
                    <a:ext uri="{FF2B5EF4-FFF2-40B4-BE49-F238E27FC236}">
                      <a16:creationId xmlns:a16="http://schemas.microsoft.com/office/drawing/2014/main" id="{5D4B489B-6063-4935-BB2D-5B853A0BC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28" y="1392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" name="Text Box 2085">
                  <a:extLst>
                    <a:ext uri="{FF2B5EF4-FFF2-40B4-BE49-F238E27FC236}">
                      <a16:creationId xmlns:a16="http://schemas.microsoft.com/office/drawing/2014/main" id="{C573D3F9-F29A-4590-96D7-03626ADBB5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08" y="1392"/>
                  <a:ext cx="172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__</a:t>
                  </a:r>
                </a:p>
              </p:txBody>
            </p:sp>
          </p:grpSp>
          <p:grpSp>
            <p:nvGrpSpPr>
              <p:cNvPr id="29" name="Group 2087">
                <a:extLst>
                  <a:ext uri="{FF2B5EF4-FFF2-40B4-BE49-F238E27FC236}">
                    <a16:creationId xmlns:a16="http://schemas.microsoft.com/office/drawing/2014/main" id="{7D4D7707-4CE3-4403-AAF9-404391A639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643199">
                <a:off x="4067" y="2628"/>
                <a:ext cx="254" cy="299"/>
                <a:chOff x="4115" y="1668"/>
                <a:chExt cx="254" cy="299"/>
              </a:xfrm>
            </p:grpSpPr>
            <p:sp>
              <p:nvSpPr>
                <p:cNvPr id="42" name="Rectangle 2088">
                  <a:extLst>
                    <a:ext uri="{FF2B5EF4-FFF2-40B4-BE49-F238E27FC236}">
                      <a16:creationId xmlns:a16="http://schemas.microsoft.com/office/drawing/2014/main" id="{47754916-4E1B-4BAE-99A2-3F7066E97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5" y="1668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" name="Text Box 2089">
                  <a:extLst>
                    <a:ext uri="{FF2B5EF4-FFF2-40B4-BE49-F238E27FC236}">
                      <a16:creationId xmlns:a16="http://schemas.microsoft.com/office/drawing/2014/main" id="{E77B1849-227B-4C2B-95A7-F229DA9D44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8" y="1668"/>
                  <a:ext cx="171" cy="2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++</a:t>
                  </a:r>
                </a:p>
              </p:txBody>
            </p:sp>
          </p:grpSp>
          <p:grpSp>
            <p:nvGrpSpPr>
              <p:cNvPr id="30" name="Group 2090">
                <a:extLst>
                  <a:ext uri="{FF2B5EF4-FFF2-40B4-BE49-F238E27FC236}">
                    <a16:creationId xmlns:a16="http://schemas.microsoft.com/office/drawing/2014/main" id="{8BF9B7C3-6D18-4765-9373-57E9E375C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10643199">
                <a:off x="3781" y="1760"/>
                <a:ext cx="252" cy="303"/>
                <a:chOff x="4117" y="1664"/>
                <a:chExt cx="252" cy="303"/>
              </a:xfrm>
            </p:grpSpPr>
            <p:sp>
              <p:nvSpPr>
                <p:cNvPr id="40" name="Rectangle 2091">
                  <a:extLst>
                    <a:ext uri="{FF2B5EF4-FFF2-40B4-BE49-F238E27FC236}">
                      <a16:creationId xmlns:a16="http://schemas.microsoft.com/office/drawing/2014/main" id="{F83071E6-8A14-4A22-835F-54FCFCC46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7" y="1664"/>
                  <a:ext cx="96" cy="240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" name="Text Box 2092">
                  <a:extLst>
                    <a:ext uri="{FF2B5EF4-FFF2-40B4-BE49-F238E27FC236}">
                      <a16:creationId xmlns:a16="http://schemas.microsoft.com/office/drawing/2014/main" id="{DC0D77CB-C5C5-48F2-A1A7-2E18AEF9E6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8" y="1669"/>
                  <a:ext cx="171" cy="2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++</a:t>
                  </a:r>
                </a:p>
              </p:txBody>
            </p:sp>
          </p:grpSp>
          <p:sp>
            <p:nvSpPr>
              <p:cNvPr id="31" name="AutoShape 2094">
                <a:extLst>
                  <a:ext uri="{FF2B5EF4-FFF2-40B4-BE49-F238E27FC236}">
                    <a16:creationId xmlns:a16="http://schemas.microsoft.com/office/drawing/2014/main" id="{A9663B13-3C63-49A9-BFBA-1DD8E702A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2976"/>
                <a:ext cx="144" cy="192"/>
              </a:xfrm>
              <a:prstGeom prst="su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" name="AutoShape 2095">
                <a:extLst>
                  <a:ext uri="{FF2B5EF4-FFF2-40B4-BE49-F238E27FC236}">
                    <a16:creationId xmlns:a16="http://schemas.microsoft.com/office/drawing/2014/main" id="{DF6A4DCC-317F-4D0A-93FE-971D6C53C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072"/>
                <a:ext cx="144" cy="192"/>
              </a:xfrm>
              <a:prstGeom prst="su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" name="AutoShape 2096">
                <a:extLst>
                  <a:ext uri="{FF2B5EF4-FFF2-40B4-BE49-F238E27FC236}">
                    <a16:creationId xmlns:a16="http://schemas.microsoft.com/office/drawing/2014/main" id="{B2E3657B-00DD-442B-B7A4-0AAFADE2B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920"/>
                <a:ext cx="144" cy="192"/>
              </a:xfrm>
              <a:prstGeom prst="su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4" name="AutoShape 2097">
                <a:extLst>
                  <a:ext uri="{FF2B5EF4-FFF2-40B4-BE49-F238E27FC236}">
                    <a16:creationId xmlns:a16="http://schemas.microsoft.com/office/drawing/2014/main" id="{45965D33-389D-405B-B9CA-3128AA7DF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064"/>
                <a:ext cx="144" cy="192"/>
              </a:xfrm>
              <a:prstGeom prst="su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" name="AutoShape 2098">
                <a:extLst>
                  <a:ext uri="{FF2B5EF4-FFF2-40B4-BE49-F238E27FC236}">
                    <a16:creationId xmlns:a16="http://schemas.microsoft.com/office/drawing/2014/main" id="{3C34DB2C-B6D7-4C70-9AA5-AE397B23D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144" cy="192"/>
              </a:xfrm>
              <a:prstGeom prst="sun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6" name="Freeform 2100">
                <a:extLst>
                  <a:ext uri="{FF2B5EF4-FFF2-40B4-BE49-F238E27FC236}">
                    <a16:creationId xmlns:a16="http://schemas.microsoft.com/office/drawing/2014/main" id="{8030D5BD-B283-42C6-8F9A-E90830DBC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2670"/>
                <a:ext cx="360" cy="322"/>
              </a:xfrm>
              <a:custGeom>
                <a:avLst/>
                <a:gdLst/>
                <a:ahLst/>
                <a:cxnLst>
                  <a:cxn ang="0">
                    <a:pos x="360" y="322"/>
                  </a:cxn>
                  <a:cxn ang="0">
                    <a:pos x="296" y="218"/>
                  </a:cxn>
                  <a:cxn ang="0">
                    <a:pos x="168" y="2"/>
                  </a:cxn>
                  <a:cxn ang="0">
                    <a:pos x="0" y="2"/>
                  </a:cxn>
                </a:cxnLst>
                <a:rect l="0" t="0" r="r" b="b"/>
                <a:pathLst>
                  <a:path w="360" h="322">
                    <a:moveTo>
                      <a:pt x="360" y="322"/>
                    </a:moveTo>
                    <a:cubicBezTo>
                      <a:pt x="316" y="307"/>
                      <a:pt x="312" y="260"/>
                      <a:pt x="296" y="218"/>
                    </a:cubicBezTo>
                    <a:cubicBezTo>
                      <a:pt x="288" y="127"/>
                      <a:pt x="290" y="7"/>
                      <a:pt x="168" y="2"/>
                    </a:cubicBezTo>
                    <a:cubicBezTo>
                      <a:pt x="112" y="0"/>
                      <a:pt x="56" y="2"/>
                      <a:pt x="0" y="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7" name="Freeform 2101">
                <a:extLst>
                  <a:ext uri="{FF2B5EF4-FFF2-40B4-BE49-F238E27FC236}">
                    <a16:creationId xmlns:a16="http://schemas.microsoft.com/office/drawing/2014/main" id="{30E76D9C-8EE3-4101-9B5F-DA7296912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2296"/>
                <a:ext cx="384" cy="3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80"/>
                  </a:cxn>
                  <a:cxn ang="0">
                    <a:pos x="104" y="120"/>
                  </a:cxn>
                  <a:cxn ang="0">
                    <a:pos x="88" y="168"/>
                  </a:cxn>
                  <a:cxn ang="0">
                    <a:pos x="280" y="200"/>
                  </a:cxn>
                  <a:cxn ang="0">
                    <a:pos x="304" y="248"/>
                  </a:cxn>
                  <a:cxn ang="0">
                    <a:pos x="384" y="296"/>
                  </a:cxn>
                  <a:cxn ang="0">
                    <a:pos x="360" y="304"/>
                  </a:cxn>
                </a:cxnLst>
                <a:rect l="0" t="0" r="r" b="b"/>
                <a:pathLst>
                  <a:path w="384" h="304">
                    <a:moveTo>
                      <a:pt x="0" y="0"/>
                    </a:moveTo>
                    <a:cubicBezTo>
                      <a:pt x="32" y="48"/>
                      <a:pt x="65" y="71"/>
                      <a:pt x="120" y="80"/>
                    </a:cubicBezTo>
                    <a:cubicBezTo>
                      <a:pt x="115" y="93"/>
                      <a:pt x="109" y="107"/>
                      <a:pt x="104" y="120"/>
                    </a:cubicBezTo>
                    <a:cubicBezTo>
                      <a:pt x="98" y="136"/>
                      <a:pt x="88" y="168"/>
                      <a:pt x="88" y="168"/>
                    </a:cubicBezTo>
                    <a:cubicBezTo>
                      <a:pt x="173" y="232"/>
                      <a:pt x="66" y="161"/>
                      <a:pt x="280" y="200"/>
                    </a:cubicBezTo>
                    <a:cubicBezTo>
                      <a:pt x="296" y="203"/>
                      <a:pt x="297" y="240"/>
                      <a:pt x="304" y="248"/>
                    </a:cubicBezTo>
                    <a:cubicBezTo>
                      <a:pt x="321" y="269"/>
                      <a:pt x="361" y="281"/>
                      <a:pt x="384" y="296"/>
                    </a:cubicBezTo>
                    <a:cubicBezTo>
                      <a:pt x="376" y="299"/>
                      <a:pt x="360" y="304"/>
                      <a:pt x="360" y="30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" name="Freeform 2102">
                <a:extLst>
                  <a:ext uri="{FF2B5EF4-FFF2-40B4-BE49-F238E27FC236}">
                    <a16:creationId xmlns:a16="http://schemas.microsoft.com/office/drawing/2014/main" id="{6E6DC67D-E64F-4D86-B931-353C8A7E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216"/>
                <a:ext cx="284" cy="480"/>
              </a:xfrm>
              <a:custGeom>
                <a:avLst/>
                <a:gdLst/>
                <a:ahLst/>
                <a:cxnLst>
                  <a:cxn ang="0">
                    <a:pos x="280" y="480"/>
                  </a:cxn>
                  <a:cxn ang="0">
                    <a:pos x="272" y="200"/>
                  </a:cxn>
                  <a:cxn ang="0">
                    <a:pos x="240" y="168"/>
                  </a:cxn>
                  <a:cxn ang="0">
                    <a:pos x="224" y="120"/>
                  </a:cxn>
                  <a:cxn ang="0">
                    <a:pos x="40" y="32"/>
                  </a:cxn>
                  <a:cxn ang="0">
                    <a:pos x="0" y="0"/>
                  </a:cxn>
                </a:cxnLst>
                <a:rect l="0" t="0" r="r" b="b"/>
                <a:pathLst>
                  <a:path w="284" h="480">
                    <a:moveTo>
                      <a:pt x="280" y="480"/>
                    </a:moveTo>
                    <a:cubicBezTo>
                      <a:pt x="277" y="387"/>
                      <a:pt x="284" y="293"/>
                      <a:pt x="272" y="200"/>
                    </a:cubicBezTo>
                    <a:cubicBezTo>
                      <a:pt x="270" y="185"/>
                      <a:pt x="248" y="181"/>
                      <a:pt x="240" y="168"/>
                    </a:cubicBezTo>
                    <a:cubicBezTo>
                      <a:pt x="231" y="154"/>
                      <a:pt x="233" y="134"/>
                      <a:pt x="224" y="120"/>
                    </a:cubicBezTo>
                    <a:cubicBezTo>
                      <a:pt x="186" y="57"/>
                      <a:pt x="105" y="40"/>
                      <a:pt x="40" y="32"/>
                    </a:cubicBezTo>
                    <a:cubicBezTo>
                      <a:pt x="10" y="12"/>
                      <a:pt x="23" y="2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" name="Freeform 2104">
                <a:extLst>
                  <a:ext uri="{FF2B5EF4-FFF2-40B4-BE49-F238E27FC236}">
                    <a16:creationId xmlns:a16="http://schemas.microsoft.com/office/drawing/2014/main" id="{8ADB418B-D9C0-4743-8CEA-B58116010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2360"/>
                <a:ext cx="245" cy="472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133" y="448"/>
                  </a:cxn>
                  <a:cxn ang="0">
                    <a:pos x="205" y="456"/>
                  </a:cxn>
                  <a:cxn ang="0">
                    <a:pos x="245" y="472"/>
                  </a:cxn>
                </a:cxnLst>
                <a:rect l="0" t="0" r="r" b="b"/>
                <a:pathLst>
                  <a:path w="245" h="472">
                    <a:moveTo>
                      <a:pt x="45" y="0"/>
                    </a:moveTo>
                    <a:cubicBezTo>
                      <a:pt x="173" y="96"/>
                      <a:pt x="0" y="404"/>
                      <a:pt x="133" y="448"/>
                    </a:cubicBezTo>
                    <a:cubicBezTo>
                      <a:pt x="156" y="456"/>
                      <a:pt x="181" y="453"/>
                      <a:pt x="205" y="456"/>
                    </a:cubicBezTo>
                    <a:cubicBezTo>
                      <a:pt x="235" y="466"/>
                      <a:pt x="221" y="460"/>
                      <a:pt x="245" y="4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56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592D19-2B32-4773-87D4-B891F0B9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Hydrogels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6327428-871C-4AFF-B0FA-AE162E57B6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Ένα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ή περισσότερα </a:t>
            </a:r>
            <a:r>
              <a:rPr kumimoji="0" lang="el-GR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ηλεκτραρνητικά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άτομα οδηγούν σε ασυμμετρία φορτίου που ευνοεί το δεσμό του υδρογόνου με το νερό.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Λόγω της υδρόφιλης φύσης τους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τα ξηρά υλικά απορροφούν το νερό.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6E44F7D-273D-48C4-8787-62FED883AC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Εξ’ ορισμού,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το νερό πρέπει να αποτελεί το 10% του ολικού βάρους (ή όγκου) σε κάποιο υλικό για να θεωρηθεί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hydrogel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Όταν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το περιεχόμενο του νερού ξεπερνάει το 95% του συνολικού βάρους (ή όγκου), το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hydrogel 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καλείται </a:t>
            </a:r>
            <a:r>
              <a:rPr kumimoji="0" lang="el-GR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υπερ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kumimoji="0" lang="el-G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απορροφητικό.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l-GR" dirty="0"/>
          </a:p>
        </p:txBody>
      </p:sp>
      <p:grpSp>
        <p:nvGrpSpPr>
          <p:cNvPr id="5" name="Google Shape;168;p14">
            <a:extLst>
              <a:ext uri="{FF2B5EF4-FFF2-40B4-BE49-F238E27FC236}">
                <a16:creationId xmlns:a16="http://schemas.microsoft.com/office/drawing/2014/main" id="{280DCBD3-F237-49C3-8E82-8CED7144ABB3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6" name="Google Shape;169;p14">
              <a:extLst>
                <a:ext uri="{FF2B5EF4-FFF2-40B4-BE49-F238E27FC236}">
                  <a16:creationId xmlns:a16="http://schemas.microsoft.com/office/drawing/2014/main" id="{C1FAB2D6-B67C-40B7-AF6A-A96269CDDA40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70;p14">
              <a:extLst>
                <a:ext uri="{FF2B5EF4-FFF2-40B4-BE49-F238E27FC236}">
                  <a16:creationId xmlns:a16="http://schemas.microsoft.com/office/drawing/2014/main" id="{5A65BFC5-1B0A-4D33-B885-092EE8594C75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1;p14">
              <a:extLst>
                <a:ext uri="{FF2B5EF4-FFF2-40B4-BE49-F238E27FC236}">
                  <a16:creationId xmlns:a16="http://schemas.microsoft.com/office/drawing/2014/main" id="{7BE80637-4EF2-4208-A2DB-210C1112861A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" name="Picture 10">
            <a:extLst>
              <a:ext uri="{FF2B5EF4-FFF2-40B4-BE49-F238E27FC236}">
                <a16:creationId xmlns:a16="http://schemas.microsoft.com/office/drawing/2014/main" id="{68A01930-8F8B-441A-A833-A29C59448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1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300C3A83-07EB-497B-A46B-1158ADC5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Hydrogels: </a:t>
            </a:r>
            <a:r>
              <a:rPr lang="el-G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αύξηση όγκου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422FDB3A-355D-4C6C-9607-E2587B38F2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el-GR" sz="2400" dirty="0"/>
              <a:t>Ο βαθμός αύξησης του όγκου μπορεί να </a:t>
            </a:r>
            <a:r>
              <a:rPr lang="el-GR" sz="2400" dirty="0" err="1"/>
              <a:t>ποσοτικοποιηθεί</a:t>
            </a:r>
            <a:r>
              <a:rPr lang="el-GR" sz="2400" dirty="0"/>
              <a:t> από: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2400" dirty="0"/>
              <a:t>τον λόγο του όγκου του δείγματος στην κατάσταση αυξημένου όγκου προς τον όγκο του δείγματος στην ξηρή κατάσταση,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chemeClr val="tx2">
                  <a:lumMod val="75000"/>
                </a:schemeClr>
              </a:buClr>
              <a:buSzPct val="70000"/>
              <a:buFont typeface="Wingdings" pitchFamily="2" charset="2"/>
              <a:buChar char="ü"/>
            </a:pPr>
            <a:r>
              <a:rPr lang="el-GR" sz="2400" dirty="0"/>
              <a:t>τον βαθμό βάρους κατά την αύξηση όγκου: λόγος του βάρους του δείγματος αυξημένου όγκου προς το βάρος του ξηρού δείγματος.</a:t>
            </a:r>
            <a:endParaRPr lang="en-US" sz="2400" dirty="0"/>
          </a:p>
          <a:p>
            <a:endParaRPr lang="el-GR" dirty="0"/>
          </a:p>
        </p:txBody>
      </p:sp>
      <p:grpSp>
        <p:nvGrpSpPr>
          <p:cNvPr id="7" name="Google Shape;168;p14">
            <a:extLst>
              <a:ext uri="{FF2B5EF4-FFF2-40B4-BE49-F238E27FC236}">
                <a16:creationId xmlns:a16="http://schemas.microsoft.com/office/drawing/2014/main" id="{3B96F814-5865-4A0D-941A-324E4D5F9C51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8" name="Google Shape;169;p14">
              <a:extLst>
                <a:ext uri="{FF2B5EF4-FFF2-40B4-BE49-F238E27FC236}">
                  <a16:creationId xmlns:a16="http://schemas.microsoft.com/office/drawing/2014/main" id="{C6582F80-7468-45BA-9B17-A10E477AC550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0;p14">
              <a:extLst>
                <a:ext uri="{FF2B5EF4-FFF2-40B4-BE49-F238E27FC236}">
                  <a16:creationId xmlns:a16="http://schemas.microsoft.com/office/drawing/2014/main" id="{C41A3462-797F-441A-A81C-B03E85C6C0FC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71;p14">
              <a:extLst>
                <a:ext uri="{FF2B5EF4-FFF2-40B4-BE49-F238E27FC236}">
                  <a16:creationId xmlns:a16="http://schemas.microsoft.com/office/drawing/2014/main" id="{A49C23FE-5B91-420A-ADD4-62AE0E1BA987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0C1ED-C250-441A-8003-56F7F0DC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6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16DA2A9-E060-4C34-AD56-D0E1FC01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Xerogels 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0A4D6CA3-5C3C-490C-BAFB-D08B2D754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Ξηρά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hydrogels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Συνήθως </a:t>
            </a:r>
            <a:r>
              <a:rPr lang="el-GR" sz="2400" dirty="0"/>
              <a:t>η αύξηση του όγκου τους στο νερό παίρνει αρκετό χρόνο.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συμπεριφορά κατά την αύξηση του όγκου είναι λόγω της διήθησης του νερού μέσω συμπαγών πολυμερών αλυσίδων.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Μια χρήσιμη ιδιότητα στην ελεγχόμενη χορήγηση φαρμάκων.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grpSp>
        <p:nvGrpSpPr>
          <p:cNvPr id="6" name="Google Shape;168;p14">
            <a:extLst>
              <a:ext uri="{FF2B5EF4-FFF2-40B4-BE49-F238E27FC236}">
                <a16:creationId xmlns:a16="http://schemas.microsoft.com/office/drawing/2014/main" id="{246E5778-E576-412E-A36B-326590D557FD}"/>
              </a:ext>
            </a:extLst>
          </p:cNvPr>
          <p:cNvGrpSpPr/>
          <p:nvPr/>
        </p:nvGrpSpPr>
        <p:grpSpPr>
          <a:xfrm>
            <a:off x="8458200" y="362146"/>
            <a:ext cx="450753" cy="450708"/>
            <a:chOff x="3277794" y="2969995"/>
            <a:chExt cx="457200" cy="457200"/>
          </a:xfrm>
        </p:grpSpPr>
        <p:sp>
          <p:nvSpPr>
            <p:cNvPr id="7" name="Google Shape;169;p14">
              <a:extLst>
                <a:ext uri="{FF2B5EF4-FFF2-40B4-BE49-F238E27FC236}">
                  <a16:creationId xmlns:a16="http://schemas.microsoft.com/office/drawing/2014/main" id="{628EA21A-BE3C-4B72-84FB-25B592484AC8}"/>
                </a:ext>
              </a:extLst>
            </p:cNvPr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70;p14">
              <a:extLst>
                <a:ext uri="{FF2B5EF4-FFF2-40B4-BE49-F238E27FC236}">
                  <a16:creationId xmlns:a16="http://schemas.microsoft.com/office/drawing/2014/main" id="{DFE54AEB-516A-4CB2-8CA8-AE805175B733}"/>
                </a:ext>
              </a:extLst>
            </p:cNvPr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71;p14">
              <a:extLst>
                <a:ext uri="{FF2B5EF4-FFF2-40B4-BE49-F238E27FC236}">
                  <a16:creationId xmlns:a16="http://schemas.microsoft.com/office/drawing/2014/main" id="{FC7E29A5-6564-4F31-852A-518FF7229A4B}"/>
                </a:ext>
              </a:extLst>
            </p:cNvPr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10">
            <a:extLst>
              <a:ext uri="{FF2B5EF4-FFF2-40B4-BE49-F238E27FC236}">
                <a16:creationId xmlns:a16="http://schemas.microsoft.com/office/drawing/2014/main" id="{4CB7908D-1B14-4347-975D-52FF36896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103" y="6248400"/>
            <a:ext cx="687897" cy="59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25731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Caius · SlidesCarnival</Template>
  <TotalTime>670</TotalTime>
  <Words>1394</Words>
  <Application>Microsoft Office PowerPoint</Application>
  <PresentationFormat>On-screen Show (4:3)</PresentationFormat>
  <Paragraphs>306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Barlow</vt:lpstr>
      <vt:lpstr>Barlow Light</vt:lpstr>
      <vt:lpstr>Barlow SemiBold</vt:lpstr>
      <vt:lpstr>Calibri</vt:lpstr>
      <vt:lpstr>Times New Roman</vt:lpstr>
      <vt:lpstr>Wingdings</vt:lpstr>
      <vt:lpstr>Caius template</vt:lpstr>
      <vt:lpstr>Βιοϋλικά στη Νεφρολογία - Hydrogels  </vt:lpstr>
      <vt:lpstr>Αιμοδιάλυση</vt:lpstr>
      <vt:lpstr>PowerPoint Presentation</vt:lpstr>
      <vt:lpstr>PowerPoint Presentation</vt:lpstr>
      <vt:lpstr>Ορισμός</vt:lpstr>
      <vt:lpstr>Οι διασυνδέσεις μπορεί να είναι φυσικής ή χημικής φύσης</vt:lpstr>
      <vt:lpstr>Hydrogels</vt:lpstr>
      <vt:lpstr>Hydrogels: αύξηση όγκου</vt:lpstr>
      <vt:lpstr>Xerogels </vt:lpstr>
      <vt:lpstr>Εφαρμογές </vt:lpstr>
      <vt:lpstr>Παραδείγματα βιολογικών hydrogels</vt:lpstr>
      <vt:lpstr>PowerPoint Presentation</vt:lpstr>
      <vt:lpstr>Λειτουργία ενός βιολογικού hydrogel</vt:lpstr>
      <vt:lpstr>PowerPoint Presentation</vt:lpstr>
      <vt:lpstr>Hydrogels</vt:lpstr>
      <vt:lpstr>Σημαντικά χαρακτηριστικά των hydrogels</vt:lpstr>
      <vt:lpstr>PowerPoint Presentation</vt:lpstr>
      <vt:lpstr>PowerPoint Presentation</vt:lpstr>
      <vt:lpstr>Εφαρμογές στα βιοϋλικά και στην μηχανική των ιστών</vt:lpstr>
      <vt:lpstr>Hydrogels</vt:lpstr>
      <vt:lpstr>Εφαρμογές</vt:lpstr>
      <vt:lpstr>Εφαρμογές</vt:lpstr>
      <vt:lpstr>Φακοί επαφής</vt:lpstr>
      <vt:lpstr>Hydrogels: PHEMA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Evi;angela</dc:creator>
  <cp:lastModifiedBy>ΑΝΤΖΕΛΑ ΚΟΛΟΙ</cp:lastModifiedBy>
  <cp:revision>83</cp:revision>
  <dcterms:created xsi:type="dcterms:W3CDTF">2009-09-28T08:22:44Z</dcterms:created>
  <dcterms:modified xsi:type="dcterms:W3CDTF">2023-03-16T11:30:07Z</dcterms:modified>
</cp:coreProperties>
</file>