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75"/>
  </p:notesMasterIdLst>
  <p:sldIdLst>
    <p:sldId id="345"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30"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5" d="100"/>
          <a:sy n="105" d="100"/>
        </p:scale>
        <p:origin x="1074" y="78"/>
      </p:cViewPr>
      <p:guideLst>
        <p:guide orient="horz" pos="2160"/>
        <p:guide pos="2880"/>
      </p:guideLst>
    </p:cSldViewPr>
  </p:slideViewPr>
  <p:outlineViewPr>
    <p:cViewPr>
      <p:scale>
        <a:sx n="33" d="100"/>
        <a:sy n="33" d="100"/>
      </p:scale>
      <p:origin x="0" y="3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2E6F0-39B4-4EA9-B369-14A2ED793C15}" type="datetimeFigureOut">
              <a:rPr lang="el-GR" smtClean="0"/>
              <a:pPr/>
              <a:t>13/3/2023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8066C-F2C8-460C-A3D0-5699A1BA1F82}" type="slidenum">
              <a:rPr lang="el-GR" smtClean="0"/>
              <a:pPr/>
              <a:t>‹#›</a:t>
            </a:fld>
            <a:endParaRPr lang="el-GR"/>
          </a:p>
        </p:txBody>
      </p:sp>
    </p:spTree>
    <p:extLst>
      <p:ext uri="{BB962C8B-B14F-4D97-AF65-F5344CB8AC3E}">
        <p14:creationId xmlns:p14="http://schemas.microsoft.com/office/powerpoint/2010/main" val="31790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bf067c2c6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bf067c2c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6"/>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8" descr="medlab_logo"/>
          <p:cNvPicPr>
            <a:picLocks noChangeAspect="1" noChangeArrowheads="1"/>
          </p:cNvPicPr>
          <p:nvPr userDrawn="1"/>
        </p:nvPicPr>
        <p:blipFill>
          <a:blip r:embed="rId4"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lvl1pPr>
          </a:lstStyle>
          <a:p>
            <a:pPr rtl="0"/>
            <a:endParaRPr lang="el-GR" kern="1200" dirty="0">
              <a:solidFill>
                <a:prstClr val="black"/>
              </a:solidFill>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9007-5F9D-4CF9-9D97-68D4760FD57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A51F393-06C7-4BAB-BBB0-F4FA3D5C39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9A059D1-F297-4DA0-BAEA-BA6615E5C4E2}"/>
              </a:ext>
            </a:extLst>
          </p:cNvPr>
          <p:cNvSpPr>
            <a:spLocks noGrp="1"/>
          </p:cNvSpPr>
          <p:nvPr>
            <p:ph type="dt" sz="half" idx="10"/>
          </p:nvPr>
        </p:nvSpPr>
        <p:spPr/>
        <p:txBody>
          <a:bodyPr/>
          <a:lstStyle/>
          <a:p>
            <a:fld id="{7F07944B-3702-49AC-BAC2-E18284AC5E93}" type="datetimeFigureOut">
              <a:rPr lang="en-US" smtClean="0"/>
              <a:t>3/13/2023</a:t>
            </a:fld>
            <a:endParaRPr lang="en-US"/>
          </a:p>
        </p:txBody>
      </p:sp>
      <p:sp>
        <p:nvSpPr>
          <p:cNvPr id="5" name="Footer Placeholder 4">
            <a:extLst>
              <a:ext uri="{FF2B5EF4-FFF2-40B4-BE49-F238E27FC236}">
                <a16:creationId xmlns:a16="http://schemas.microsoft.com/office/drawing/2014/main" id="{9BB79A78-8AB4-4115-8135-AADAE095C20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573698E-A60E-4CE2-8D69-81419844B401}"/>
              </a:ext>
            </a:extLst>
          </p:cNvPr>
          <p:cNvSpPr>
            <a:spLocks noGrp="1"/>
          </p:cNvSpPr>
          <p:nvPr>
            <p:ph type="sldNum" sz="quarter" idx="12"/>
          </p:nvPr>
        </p:nvSpPr>
        <p:spPr/>
        <p:txBody>
          <a:bodyPr/>
          <a:lstStyle/>
          <a:p>
            <a:fld id="{FE0AC6A8-A35B-4C64-BB40-EF8B4DC444AD}" type="slidenum">
              <a:rPr lang="en-US" smtClean="0"/>
              <a:t>‹#›</a:t>
            </a:fld>
            <a:endParaRPr lang="en-US"/>
          </a:p>
        </p:txBody>
      </p:sp>
    </p:spTree>
    <p:extLst>
      <p:ext uri="{BB962C8B-B14F-4D97-AF65-F5344CB8AC3E}">
        <p14:creationId xmlns:p14="http://schemas.microsoft.com/office/powerpoint/2010/main" val="18119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740C-30DC-480C-A14D-3791DE833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81741-5C69-4D6E-9111-374134E982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70D55-F76A-43E2-B816-499146140C1E}"/>
              </a:ext>
            </a:extLst>
          </p:cNvPr>
          <p:cNvSpPr>
            <a:spLocks noGrp="1"/>
          </p:cNvSpPr>
          <p:nvPr>
            <p:ph type="dt" sz="half" idx="10"/>
          </p:nvPr>
        </p:nvSpPr>
        <p:spPr/>
        <p:txBody>
          <a:bodyPr/>
          <a:lstStyle/>
          <a:p>
            <a:fld id="{7F07944B-3702-49AC-BAC2-E18284AC5E93}" type="datetimeFigureOut">
              <a:rPr lang="en-US" smtClean="0"/>
              <a:t>3/13/2023</a:t>
            </a:fld>
            <a:endParaRPr lang="en-US"/>
          </a:p>
        </p:txBody>
      </p:sp>
      <p:sp>
        <p:nvSpPr>
          <p:cNvPr id="5" name="Footer Placeholder 4">
            <a:extLst>
              <a:ext uri="{FF2B5EF4-FFF2-40B4-BE49-F238E27FC236}">
                <a16:creationId xmlns:a16="http://schemas.microsoft.com/office/drawing/2014/main" id="{D3E900A8-27B6-46E4-BD3E-5435E1C269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1FA8040-1BF0-4C4C-958F-F9A2F78C819F}"/>
              </a:ext>
            </a:extLst>
          </p:cNvPr>
          <p:cNvSpPr>
            <a:spLocks noGrp="1"/>
          </p:cNvSpPr>
          <p:nvPr>
            <p:ph type="sldNum" sz="quarter" idx="12"/>
          </p:nvPr>
        </p:nvSpPr>
        <p:spPr/>
        <p:txBody>
          <a:bodyPr/>
          <a:lstStyle/>
          <a:p>
            <a:fld id="{FE0AC6A8-A35B-4C64-BB40-EF8B4DC444AD}" type="slidenum">
              <a:rPr lang="en-US" smtClean="0"/>
              <a:t>‹#›</a:t>
            </a:fld>
            <a:endParaRPr lang="en-US"/>
          </a:p>
        </p:txBody>
      </p:sp>
    </p:spTree>
    <p:extLst>
      <p:ext uri="{BB962C8B-B14F-4D97-AF65-F5344CB8AC3E}">
        <p14:creationId xmlns:p14="http://schemas.microsoft.com/office/powerpoint/2010/main" val="34451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1" y="1002785"/>
            <a:ext cx="876290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7" name="Google Shape;27;p3"/>
          <p:cNvSpPr txBox="1">
            <a:spLocks noGrp="1"/>
          </p:cNvSpPr>
          <p:nvPr>
            <p:ph type="ctrTitle"/>
          </p:nvPr>
        </p:nvSpPr>
        <p:spPr>
          <a:xfrm>
            <a:off x="614975" y="2702200"/>
            <a:ext cx="49695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614975" y="3481433"/>
            <a:ext cx="49695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spTree>
    <p:extLst>
      <p:ext uri="{BB962C8B-B14F-4D97-AF65-F5344CB8AC3E}">
        <p14:creationId xmlns:p14="http://schemas.microsoft.com/office/powerpoint/2010/main" val="212014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0" name="Picture 6"/>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8" descr="medlab_logo"/>
          <p:cNvPicPr>
            <a:picLocks noChangeAspect="1" noChangeArrowheads="1"/>
          </p:cNvPicPr>
          <p:nvPr userDrawn="1"/>
        </p:nvPicPr>
        <p:blipFill>
          <a:blip r:embed="rId4"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title"/>
          </p:nvPr>
        </p:nvSpPr>
        <p:spPr/>
        <p:txBody>
          <a:bodyPr/>
          <a:lstStyle>
            <a:lvl1pPr>
              <a:defRPr>
                <a:solidFill>
                  <a:schemeClr val="tx2">
                    <a:lumMod val="75000"/>
                  </a:schemeClr>
                </a:solidFill>
              </a:defRPr>
            </a:lvl1pPr>
          </a:lstStyle>
          <a:p>
            <a:r>
              <a:rPr lang="el-GR"/>
              <a:t>Kλικ για επεξεργασία του τίτλου</a:t>
            </a:r>
          </a:p>
        </p:txBody>
      </p:sp>
      <p:sp>
        <p:nvSpPr>
          <p:cNvPr id="3" name="2 - Θέση περιεχομένου"/>
          <p:cNvSpPr>
            <a:spLocks noGrp="1"/>
          </p:cNvSpPr>
          <p:nvPr>
            <p:ph idx="1"/>
          </p:nvPr>
        </p:nvSpPr>
        <p:spPr/>
        <p:txBody>
          <a:bodyPr/>
          <a:lstStyle>
            <a:lvl1pPr>
              <a:buClr>
                <a:schemeClr val="tx2">
                  <a:lumMod val="75000"/>
                </a:schemeClr>
              </a:buClr>
              <a:buFont typeface="Wingdings" pitchFamily="2" charset="2"/>
              <a:buChar char="§"/>
              <a:defRPr/>
            </a:lvl1pPr>
            <a:lvl2pPr>
              <a:buClr>
                <a:schemeClr val="tx2">
                  <a:lumMod val="75000"/>
                </a:schemeClr>
              </a:buClr>
              <a:buFont typeface="Wingdings" pitchFamily="2" charset="2"/>
              <a:buChar char="§"/>
              <a:defRPr/>
            </a:lvl2pPr>
            <a:lvl3pPr>
              <a:buClr>
                <a:schemeClr val="tx2">
                  <a:lumMod val="75000"/>
                </a:schemeClr>
              </a:buClr>
              <a:buFont typeface="Wingdings" pitchFamily="2" charset="2"/>
              <a:buChar char="§"/>
              <a:defRPr/>
            </a:lvl3pPr>
            <a:lvl4pPr>
              <a:buClr>
                <a:schemeClr val="tx2">
                  <a:lumMod val="75000"/>
                </a:schemeClr>
              </a:buClr>
              <a:buFont typeface="Wingdings" pitchFamily="2" charset="2"/>
              <a:buChar char="§"/>
              <a:defRPr/>
            </a:lvl4pPr>
            <a:lvl5pPr>
              <a:buClr>
                <a:schemeClr val="tx2">
                  <a:lumMod val="75000"/>
                </a:schemeClr>
              </a:buClr>
              <a:buFont typeface="Wingdings" pitchFamily="2" charset="2"/>
              <a:buChar cha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solidFill>
                  <a:srgbClr val="002060"/>
                </a:solidFill>
              </a:defRPr>
            </a:lvl1pPr>
          </a:lstStyle>
          <a:p>
            <a:pPr rtl="0"/>
            <a:endParaRPr lang="el-GR" kern="1200" dirty="0">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grpSp>
        <p:nvGrpSpPr>
          <p:cNvPr id="30" name="Google Shape;30;p4"/>
          <p:cNvGrpSpPr/>
          <p:nvPr/>
        </p:nvGrpSpPr>
        <p:grpSpPr>
          <a:xfrm>
            <a:off x="381001" y="507933"/>
            <a:ext cx="8762909" cy="5845667"/>
            <a:chOff x="381000" y="380950"/>
            <a:chExt cx="8762909" cy="4384250"/>
          </a:xfrm>
        </p:grpSpPr>
        <p:sp>
          <p:nvSpPr>
            <p:cNvPr id="31" name="Google Shape;31;p4"/>
            <p:cNvSpPr/>
            <p:nvPr/>
          </p:nvSpPr>
          <p:spPr>
            <a:xfrm>
              <a:off x="5829300" y="380950"/>
              <a:ext cx="746875" cy="4382725"/>
            </a:xfrm>
            <a:custGeom>
              <a:avLst/>
              <a:gdLst/>
              <a:ahLst/>
              <a:cxnLst/>
              <a:rect l="l" t="t" r="r" b="b"/>
              <a:pathLst>
                <a:path w="29875" h="175309" extrusionOk="0">
                  <a:moveTo>
                    <a:pt x="29713" y="25517"/>
                  </a:moveTo>
                  <a:lnTo>
                    <a:pt x="0" y="0"/>
                  </a:lnTo>
                  <a:lnTo>
                    <a:pt x="100" y="175309"/>
                  </a:lnTo>
                  <a:lnTo>
                    <a:pt x="29875" y="128396"/>
                  </a:lnTo>
                  <a:close/>
                </a:path>
              </a:pathLst>
            </a:custGeom>
            <a:solidFill>
              <a:schemeClr val="accent2"/>
            </a:solidFill>
            <a:ln>
              <a:noFill/>
            </a:ln>
          </p:spPr>
        </p:sp>
        <p:sp>
          <p:nvSpPr>
            <p:cNvPr id="32" name="Google Shape;32;p4"/>
            <p:cNvSpPr/>
            <p:nvPr/>
          </p:nvSpPr>
          <p:spPr>
            <a:xfrm>
              <a:off x="5830600" y="3379100"/>
              <a:ext cx="741675" cy="1384575"/>
            </a:xfrm>
            <a:custGeom>
              <a:avLst/>
              <a:gdLst/>
              <a:ahLst/>
              <a:cxnLst/>
              <a:rect l="l" t="t" r="r" b="b"/>
              <a:pathLst>
                <a:path w="29667" h="55383" extrusionOk="0">
                  <a:moveTo>
                    <a:pt x="29513" y="0"/>
                  </a:moveTo>
                  <a:lnTo>
                    <a:pt x="0" y="46895"/>
                  </a:lnTo>
                  <a:lnTo>
                    <a:pt x="0" y="55383"/>
                  </a:lnTo>
                  <a:lnTo>
                    <a:pt x="29667" y="8625"/>
                  </a:lnTo>
                  <a:close/>
                </a:path>
              </a:pathLst>
            </a:custGeom>
            <a:solidFill>
              <a:srgbClr val="001F46">
                <a:alpha val="20110"/>
              </a:srgbClr>
            </a:solidFill>
            <a:ln>
              <a:noFill/>
            </a:ln>
          </p:spPr>
        </p:sp>
        <p:sp>
          <p:nvSpPr>
            <p:cNvPr id="33" name="Google Shape;33;p4"/>
            <p:cNvSpPr/>
            <p:nvPr/>
          </p:nvSpPr>
          <p:spPr>
            <a:xfrm rot="10800000">
              <a:off x="6572309" y="1017613"/>
              <a:ext cx="2571600" cy="25719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4"/>
            <p:cNvSpPr/>
            <p:nvPr/>
          </p:nvSpPr>
          <p:spPr>
            <a:xfrm rot="10800000">
              <a:off x="381000" y="381000"/>
              <a:ext cx="5452500" cy="43842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4"/>
            <p:cNvSpPr/>
            <p:nvPr/>
          </p:nvSpPr>
          <p:spPr>
            <a:xfrm>
              <a:off x="6572284" y="3377858"/>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4"/>
            <p:cNvSpPr/>
            <p:nvPr/>
          </p:nvSpPr>
          <p:spPr>
            <a:xfrm>
              <a:off x="381000" y="45506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7" name="Google Shape;37;p4"/>
          <p:cNvGrpSpPr/>
          <p:nvPr/>
        </p:nvGrpSpPr>
        <p:grpSpPr>
          <a:xfrm>
            <a:off x="1" y="6349867"/>
            <a:ext cx="603997" cy="508133"/>
            <a:chOff x="0" y="4762400"/>
            <a:chExt cx="603997" cy="381100"/>
          </a:xfrm>
        </p:grpSpPr>
        <p:sp>
          <p:nvSpPr>
            <p:cNvPr id="38" name="Google Shape;38;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0" name="Google Shape;40;p4"/>
          <p:cNvSpPr txBox="1">
            <a:spLocks noGrp="1"/>
          </p:cNvSpPr>
          <p:nvPr>
            <p:ph type="body" idx="1"/>
          </p:nvPr>
        </p:nvSpPr>
        <p:spPr>
          <a:xfrm>
            <a:off x="1105629" y="1386033"/>
            <a:ext cx="4055100" cy="38864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chemeClr val="lt1"/>
              </a:buClr>
              <a:buSzPts val="3000"/>
              <a:buChar char="▸"/>
              <a:defRPr sz="3000">
                <a:solidFill>
                  <a:schemeClr val="lt1"/>
                </a:solidFill>
              </a:defRPr>
            </a:lvl1pPr>
            <a:lvl2pPr marL="914400" lvl="1" indent="-419100" rtl="0">
              <a:spcBef>
                <a:spcPts val="0"/>
              </a:spcBef>
              <a:spcAft>
                <a:spcPts val="0"/>
              </a:spcAft>
              <a:buClr>
                <a:schemeClr val="lt1"/>
              </a:buClr>
              <a:buSzPts val="3000"/>
              <a:buChar char="▹"/>
              <a:defRPr sz="3000">
                <a:solidFill>
                  <a:schemeClr val="lt1"/>
                </a:solidFill>
              </a:defRPr>
            </a:lvl2pPr>
            <a:lvl3pPr marL="1371600" lvl="2" indent="-419100" rtl="0">
              <a:spcBef>
                <a:spcPts val="0"/>
              </a:spcBef>
              <a:spcAft>
                <a:spcPts val="0"/>
              </a:spcAft>
              <a:buClr>
                <a:schemeClr val="lt1"/>
              </a:buClr>
              <a:buSzPts val="3000"/>
              <a:buChar char="■"/>
              <a:defRPr sz="3000">
                <a:solidFill>
                  <a:schemeClr val="lt1"/>
                </a:solidFill>
              </a:defRPr>
            </a:lvl3pPr>
            <a:lvl4pPr marL="1828800" lvl="3" indent="-419100" rtl="0">
              <a:spcBef>
                <a:spcPts val="0"/>
              </a:spcBef>
              <a:spcAft>
                <a:spcPts val="0"/>
              </a:spcAft>
              <a:buClr>
                <a:schemeClr val="lt1"/>
              </a:buClr>
              <a:buSzPts val="3000"/>
              <a:buChar char="●"/>
              <a:defRPr sz="3000">
                <a:solidFill>
                  <a:schemeClr val="lt1"/>
                </a:solidFill>
              </a:defRPr>
            </a:lvl4pPr>
            <a:lvl5pPr marL="2286000" lvl="4" indent="-419100" rtl="0">
              <a:spcBef>
                <a:spcPts val="0"/>
              </a:spcBef>
              <a:spcAft>
                <a:spcPts val="0"/>
              </a:spcAft>
              <a:buClr>
                <a:schemeClr val="lt1"/>
              </a:buClr>
              <a:buSzPts val="3000"/>
              <a:buChar char="○"/>
              <a:defRPr sz="3000">
                <a:solidFill>
                  <a:schemeClr val="lt1"/>
                </a:solidFill>
              </a:defRPr>
            </a:lvl5pPr>
            <a:lvl6pPr marL="2743200" lvl="5" indent="-419100" rtl="0">
              <a:spcBef>
                <a:spcPts val="0"/>
              </a:spcBef>
              <a:spcAft>
                <a:spcPts val="0"/>
              </a:spcAft>
              <a:buClr>
                <a:schemeClr val="lt1"/>
              </a:buClr>
              <a:buSzPts val="3000"/>
              <a:buChar char="■"/>
              <a:defRPr sz="3000">
                <a:solidFill>
                  <a:schemeClr val="lt1"/>
                </a:solidFill>
              </a:defRPr>
            </a:lvl6pPr>
            <a:lvl7pPr marL="3200400" lvl="6" indent="-419100" rtl="0">
              <a:spcBef>
                <a:spcPts val="0"/>
              </a:spcBef>
              <a:spcAft>
                <a:spcPts val="0"/>
              </a:spcAft>
              <a:buClr>
                <a:schemeClr val="lt1"/>
              </a:buClr>
              <a:buSzPts val="3000"/>
              <a:buChar char="●"/>
              <a:defRPr sz="3000">
                <a:solidFill>
                  <a:schemeClr val="lt1"/>
                </a:solidFill>
              </a:defRPr>
            </a:lvl7pPr>
            <a:lvl8pPr marL="3657600" lvl="7" indent="-419100" rtl="0">
              <a:spcBef>
                <a:spcPts val="0"/>
              </a:spcBef>
              <a:spcAft>
                <a:spcPts val="0"/>
              </a:spcAft>
              <a:buClr>
                <a:schemeClr val="lt1"/>
              </a:buClr>
              <a:buSzPts val="3000"/>
              <a:buChar char="○"/>
              <a:defRPr sz="3000">
                <a:solidFill>
                  <a:schemeClr val="lt1"/>
                </a:solidFill>
              </a:defRPr>
            </a:lvl8pPr>
            <a:lvl9pPr marL="4114800" lvl="8" indent="-419100" rtl="0">
              <a:spcBef>
                <a:spcPts val="0"/>
              </a:spcBef>
              <a:spcAft>
                <a:spcPts val="0"/>
              </a:spcAft>
              <a:buClr>
                <a:schemeClr val="lt1"/>
              </a:buClr>
              <a:buSzPts val="3000"/>
              <a:buChar char="■"/>
              <a:defRPr sz="3000">
                <a:solidFill>
                  <a:schemeClr val="lt1"/>
                </a:solidFill>
              </a:defRPr>
            </a:lvl9pPr>
          </a:lstStyle>
          <a:p>
            <a:pPr lvl="0"/>
            <a:r>
              <a:rPr lang="en-US"/>
              <a:t>Click to edit Master text styles</a:t>
            </a:r>
          </a:p>
        </p:txBody>
      </p:sp>
      <p:sp>
        <p:nvSpPr>
          <p:cNvPr id="41" name="Google Shape;41;p4"/>
          <p:cNvSpPr txBox="1"/>
          <p:nvPr/>
        </p:nvSpPr>
        <p:spPr>
          <a:xfrm>
            <a:off x="723450" y="960967"/>
            <a:ext cx="3810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dk1"/>
                </a:solidFill>
                <a:latin typeface="Barlow"/>
                <a:ea typeface="Barlow"/>
                <a:cs typeface="Barlow"/>
                <a:sym typeface="Barlow"/>
              </a:rPr>
              <a:t>“</a:t>
            </a:r>
            <a:endParaRPr sz="9600">
              <a:solidFill>
                <a:schemeClr val="dk1"/>
              </a:solidFill>
              <a:latin typeface="Barlow"/>
              <a:ea typeface="Barlow"/>
              <a:cs typeface="Barlow"/>
              <a:sym typeface="Barlow"/>
            </a:endParaRPr>
          </a:p>
        </p:txBody>
      </p:sp>
      <p:sp>
        <p:nvSpPr>
          <p:cNvPr id="42" name="Google Shape;42;p4"/>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spTree>
    <p:extLst>
      <p:ext uri="{BB962C8B-B14F-4D97-AF65-F5344CB8AC3E}">
        <p14:creationId xmlns:p14="http://schemas.microsoft.com/office/powerpoint/2010/main" val="367714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603997"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63" name="Google Shape;63;p6"/>
          <p:cNvSpPr txBox="1">
            <a:spLocks noGrp="1"/>
          </p:cNvSpPr>
          <p:nvPr>
            <p:ph type="title"/>
          </p:nvPr>
        </p:nvSpPr>
        <p:spPr>
          <a:xfrm>
            <a:off x="614975" y="521800"/>
            <a:ext cx="36132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r>
              <a:rPr lang="en-US"/>
              <a:t>Click to edit Master title style</a:t>
            </a:r>
            <a:endParaRPr/>
          </a:p>
        </p:txBody>
      </p:sp>
      <p:sp>
        <p:nvSpPr>
          <p:cNvPr id="64" name="Google Shape;64;p6"/>
          <p:cNvSpPr txBox="1">
            <a:spLocks noGrp="1"/>
          </p:cNvSpPr>
          <p:nvPr>
            <p:ph type="body" idx="1"/>
          </p:nvPr>
        </p:nvSpPr>
        <p:spPr>
          <a:xfrm>
            <a:off x="614975" y="1968767"/>
            <a:ext cx="36132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Click to edit Master text styles</a:t>
            </a:r>
          </a:p>
        </p:txBody>
      </p:sp>
      <p:sp>
        <p:nvSpPr>
          <p:cNvPr id="65" name="Google Shape;65;p6"/>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grpSp>
        <p:nvGrpSpPr>
          <p:cNvPr id="66" name="Google Shape;66;p6"/>
          <p:cNvGrpSpPr/>
          <p:nvPr/>
        </p:nvGrpSpPr>
        <p:grpSpPr>
          <a:xfrm rot="10800000">
            <a:off x="4572000" y="-63"/>
            <a:ext cx="4572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extLst>
      <p:ext uri="{BB962C8B-B14F-4D97-AF65-F5344CB8AC3E}">
        <p14:creationId xmlns:p14="http://schemas.microsoft.com/office/powerpoint/2010/main" val="108215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603997"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4" name="Google Shape;74;p7"/>
          <p:cNvGrpSpPr/>
          <p:nvPr/>
        </p:nvGrpSpPr>
        <p:grpSpPr>
          <a:xfrm>
            <a:off x="381001" y="0"/>
            <a:ext cx="8763111"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83" name="Google Shape;83;p7"/>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4" name="Google Shape;84;p7"/>
          <p:cNvSpPr txBox="1">
            <a:spLocks noGrp="1"/>
          </p:cNvSpPr>
          <p:nvPr>
            <p:ph type="body" idx="1"/>
          </p:nvPr>
        </p:nvSpPr>
        <p:spPr>
          <a:xfrm>
            <a:off x="604000"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n-US"/>
              <a:t>Click to edit Master text styles</a:t>
            </a:r>
          </a:p>
        </p:txBody>
      </p:sp>
      <p:sp>
        <p:nvSpPr>
          <p:cNvPr id="85" name="Google Shape;85;p7"/>
          <p:cNvSpPr txBox="1">
            <a:spLocks noGrp="1"/>
          </p:cNvSpPr>
          <p:nvPr>
            <p:ph type="body" idx="2"/>
          </p:nvPr>
        </p:nvSpPr>
        <p:spPr>
          <a:xfrm>
            <a:off x="4187378"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n-US"/>
              <a:t>Click to edit Master text styles</a:t>
            </a:r>
          </a:p>
        </p:txBody>
      </p:sp>
      <p:sp>
        <p:nvSpPr>
          <p:cNvPr id="86" name="Google Shape;86;p7"/>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61478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603997"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91" name="Google Shape;91;p8"/>
          <p:cNvGrpSpPr/>
          <p:nvPr/>
        </p:nvGrpSpPr>
        <p:grpSpPr>
          <a:xfrm>
            <a:off x="381001" y="0"/>
            <a:ext cx="8763111"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00" name="Google Shape;100;p8"/>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1" name="Google Shape;101;p8"/>
          <p:cNvSpPr txBox="1">
            <a:spLocks noGrp="1"/>
          </p:cNvSpPr>
          <p:nvPr>
            <p:ph type="body" idx="1"/>
          </p:nvPr>
        </p:nvSpPr>
        <p:spPr>
          <a:xfrm>
            <a:off x="61497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2" name="Google Shape;102;p8"/>
          <p:cNvSpPr txBox="1">
            <a:spLocks noGrp="1"/>
          </p:cNvSpPr>
          <p:nvPr>
            <p:ph type="body" idx="2"/>
          </p:nvPr>
        </p:nvSpPr>
        <p:spPr>
          <a:xfrm>
            <a:off x="2949570"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3" name="Google Shape;103;p8"/>
          <p:cNvSpPr txBox="1">
            <a:spLocks noGrp="1"/>
          </p:cNvSpPr>
          <p:nvPr>
            <p:ph type="body" idx="3"/>
          </p:nvPr>
        </p:nvSpPr>
        <p:spPr>
          <a:xfrm>
            <a:off x="528416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4" name="Google Shape;104;p8"/>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spTree>
    <p:extLst>
      <p:ext uri="{BB962C8B-B14F-4D97-AF65-F5344CB8AC3E}">
        <p14:creationId xmlns:p14="http://schemas.microsoft.com/office/powerpoint/2010/main" val="389672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603997"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09" name="Google Shape;109;p9"/>
          <p:cNvGrpSpPr/>
          <p:nvPr/>
        </p:nvGrpSpPr>
        <p:grpSpPr>
          <a:xfrm>
            <a:off x="381001" y="0"/>
            <a:ext cx="8763111"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18" name="Google Shape;118;p9"/>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19" name="Google Shape;119;p9"/>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spTree>
    <p:extLst>
      <p:ext uri="{BB962C8B-B14F-4D97-AF65-F5344CB8AC3E}">
        <p14:creationId xmlns:p14="http://schemas.microsoft.com/office/powerpoint/2010/main" val="188470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10"/>
          <p:cNvSpPr/>
          <p:nvPr/>
        </p:nvSpPr>
        <p:spPr>
          <a:xfrm rot="10800000">
            <a:off x="7365397" y="100"/>
            <a:ext cx="724800" cy="14076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22" name="Google Shape;122;p10"/>
          <p:cNvGrpSpPr/>
          <p:nvPr/>
        </p:nvGrpSpPr>
        <p:grpSpPr>
          <a:xfrm>
            <a:off x="9" y="6233073"/>
            <a:ext cx="8088217" cy="625073"/>
            <a:chOff x="8" y="4674804"/>
            <a:chExt cx="8088217" cy="468805"/>
          </a:xfrm>
        </p:grpSpPr>
        <p:sp>
          <p:nvSpPr>
            <p:cNvPr id="123" name="Google Shape;123;p10"/>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10"/>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25" name="Google Shape;125;p10"/>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26" name="Google Shape;126;p10"/>
          <p:cNvSpPr txBox="1">
            <a:spLocks noGrp="1"/>
          </p:cNvSpPr>
          <p:nvPr>
            <p:ph type="sldNum" idx="12"/>
          </p:nvPr>
        </p:nvSpPr>
        <p:spPr>
          <a:xfrm>
            <a:off x="0" y="6349867"/>
            <a:ext cx="381000" cy="5152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grpSp>
        <p:nvGrpSpPr>
          <p:cNvPr id="127" name="Google Shape;127;p10"/>
          <p:cNvGrpSpPr/>
          <p:nvPr/>
        </p:nvGrpSpPr>
        <p:grpSpPr>
          <a:xfrm>
            <a:off x="8090200" y="0"/>
            <a:ext cx="1053910" cy="1405208"/>
            <a:chOff x="8090200" y="0"/>
            <a:chExt cx="1053910" cy="1053906"/>
          </a:xfrm>
        </p:grpSpPr>
        <p:sp>
          <p:nvSpPr>
            <p:cNvPr id="128" name="Google Shape;128;p1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10"/>
            <p:cNvSpPr/>
            <p:nvPr/>
          </p:nvSpPr>
          <p:spPr>
            <a:xfrm>
              <a:off x="8090200" y="967217"/>
              <a:ext cx="1053900" cy="86689"/>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30" name="Google Shape;130;p10"/>
          <p:cNvSpPr txBox="1">
            <a:spLocks noGrp="1"/>
          </p:cNvSpPr>
          <p:nvPr>
            <p:ph type="body" idx="1"/>
          </p:nvPr>
        </p:nvSpPr>
        <p:spPr>
          <a:xfrm>
            <a:off x="814200" y="6233067"/>
            <a:ext cx="7104000" cy="4356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pPr lvl="0"/>
            <a:r>
              <a:rPr lang="en-US"/>
              <a:t>Click to edit Master text styles</a:t>
            </a:r>
          </a:p>
        </p:txBody>
      </p:sp>
      <p:sp>
        <p:nvSpPr>
          <p:cNvPr id="131" name="Google Shape;131;p10"/>
          <p:cNvSpPr/>
          <p:nvPr/>
        </p:nvSpPr>
        <p:spPr>
          <a:xfrm>
            <a:off x="7366400" y="1"/>
            <a:ext cx="723250" cy="1401567"/>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extLst>
      <p:ext uri="{BB962C8B-B14F-4D97-AF65-F5344CB8AC3E}">
        <p14:creationId xmlns:p14="http://schemas.microsoft.com/office/powerpoint/2010/main" val="298228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grpSp>
        <p:nvGrpSpPr>
          <p:cNvPr id="142" name="Google Shape;142;p12"/>
          <p:cNvGrpSpPr/>
          <p:nvPr/>
        </p:nvGrpSpPr>
        <p:grpSpPr>
          <a:xfrm>
            <a:off x="1" y="6349867"/>
            <a:ext cx="603997" cy="508133"/>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45" name="Google Shape;145;p12"/>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grpSp>
        <p:nvGrpSpPr>
          <p:cNvPr id="146" name="Google Shape;146;p12"/>
          <p:cNvGrpSpPr/>
          <p:nvPr/>
        </p:nvGrpSpPr>
        <p:grpSpPr>
          <a:xfrm rot="10800000">
            <a:off x="0" y="-63"/>
            <a:ext cx="9144000" cy="6876696"/>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extLst>
      <p:ext uri="{BB962C8B-B14F-4D97-AF65-F5344CB8AC3E}">
        <p14:creationId xmlns:p14="http://schemas.microsoft.com/office/powerpoint/2010/main" val="374797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3"/>
          </p:nvPr>
        </p:nvSpPr>
        <p:spPr>
          <a:xfrm>
            <a:off x="0" y="6356350"/>
            <a:ext cx="9144000" cy="365125"/>
          </a:xfrm>
          <a:prstGeom prst="rect">
            <a:avLst/>
          </a:prstGeom>
        </p:spPr>
        <p:txBody>
          <a:bodyPr/>
          <a:lstStyle>
            <a:lvl1pPr algn="ctr">
              <a:defRPr sz="1100"/>
            </a:lvl1pPr>
          </a:lstStyle>
          <a:p>
            <a:pPr rtl="0"/>
            <a:r>
              <a:rPr lang="en-US" b="1" kern="1200">
                <a:solidFill>
                  <a:prstClr val="black"/>
                </a:solidFill>
                <a:latin typeface="Calibri"/>
                <a:ea typeface="+mn-ea"/>
                <a:cs typeface="+mn-cs"/>
              </a:rPr>
              <a:t>31st Annual International IEEE EMBS Conference,</a:t>
            </a:r>
          </a:p>
          <a:p>
            <a:pPr rtl="0"/>
            <a:r>
              <a:rPr lang="en-US" b="1" kern="1200">
                <a:solidFill>
                  <a:prstClr val="black"/>
                </a:solidFill>
                <a:latin typeface="Calibri"/>
                <a:ea typeface="+mn-ea"/>
                <a:cs typeface="+mn-cs"/>
              </a:rPr>
              <a:t>September, 2-6, 2009, Hilton Minneapolis, Minnesota, USA</a:t>
            </a:r>
            <a:endParaRPr lang="el-GR" kern="1200" dirty="0">
              <a:solidFill>
                <a:prstClr val="black"/>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fld id="{FE0AC6A8-A35B-4C64-BB40-EF8B4DC444AD}" type="slidenum">
              <a:rPr lang="en-US" smtClean="0"/>
              <a:t>‹#›</a:t>
            </a:fld>
            <a:endParaRPr lang="en-US"/>
          </a:p>
        </p:txBody>
      </p:sp>
      <p:sp>
        <p:nvSpPr>
          <p:cNvPr id="7" name="Google Shape;7;p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14215694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astm.org/cgi-bin/SoftCart.exe/DATABASE.CART/PAGES/F1472.htm?L+mystore+srgf5699" TargetMode="External"/><Relationship Id="rId3" Type="http://schemas.openxmlformats.org/officeDocument/2006/relationships/hyperlink" Target="http://www.astm.org/cgi-bin/SoftCart.exe/DATABASE.CART/PAGES/F136.htm?L+mystore+koyv3625" TargetMode="External"/><Relationship Id="rId7" Type="http://schemas.openxmlformats.org/officeDocument/2006/relationships/hyperlink" Target="http://www.astm.org/cgi-bin/SoftCart.exe/DATABASE.CART/PAGES/F1341.htm?L+mystore+koyv3625" TargetMode="External"/><Relationship Id="rId2" Type="http://schemas.openxmlformats.org/officeDocument/2006/relationships/hyperlink" Target="http://www.astm.org/cgi-bin/SoftCart.exe/DATABASE.CART/PAGES/F67.htm?L+mystore+srgf5699" TargetMode="External"/><Relationship Id="rId1" Type="http://schemas.openxmlformats.org/officeDocument/2006/relationships/slideLayout" Target="../slideLayouts/slideLayout2.xml"/><Relationship Id="rId6" Type="http://schemas.openxmlformats.org/officeDocument/2006/relationships/hyperlink" Target="http://www.astm.org/cgi-bin/SoftCart.exe/DATABASE.CART/PAGES/F1295.htm?L+mystore+koyv3625" TargetMode="External"/><Relationship Id="rId11" Type="http://schemas.openxmlformats.org/officeDocument/2006/relationships/hyperlink" Target="http://www.astm.org/cgi-bin/SoftCart.exe/DATABASE.CART/PAGES/F1813.htm?L+mystore+koyv3625" TargetMode="External"/><Relationship Id="rId5" Type="http://schemas.openxmlformats.org/officeDocument/2006/relationships/hyperlink" Target="http://www.astm.org/cgi-bin/SoftCart.exe/DATABASE.CART/PAGES/F1108.htm?L+mystore+koyv3625" TargetMode="External"/><Relationship Id="rId10" Type="http://schemas.openxmlformats.org/officeDocument/2006/relationships/hyperlink" Target="http://www.astm.org/cgi-bin/SoftCart.exe/DATABASE.CART/PAGES/F1713.htm?L+mystore+srgf5699" TargetMode="External"/><Relationship Id="rId4" Type="http://schemas.openxmlformats.org/officeDocument/2006/relationships/hyperlink" Target="http://www.astm.org/cgi-bin/SoftCart.exe/DATABASE.CART/PAGES/F620.htm?L+mystore+srgf5699" TargetMode="External"/><Relationship Id="rId9" Type="http://schemas.openxmlformats.org/officeDocument/2006/relationships/hyperlink" Target="http://www.astm.org/cgi-bin/SoftCart.exe/DATABASE.CART/PAGES/F1580.htm?L+mystore+srgf5699"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astm.org/cgi-bin/SoftCart.exe/DATABASE.CART/PAGES/F961.htm?L+mystore+srgf5699" TargetMode="External"/><Relationship Id="rId13" Type="http://schemas.openxmlformats.org/officeDocument/2006/relationships/hyperlink" Target="http://www.astm.org/cgi-bin/SoftCart.exe/DATABASE.CART/PAGES/F1537.htm?L+mystore+srgf5699" TargetMode="External"/><Relationship Id="rId3" Type="http://schemas.openxmlformats.org/officeDocument/2006/relationships/hyperlink" Target="http://www.astm.org/cgi-bin/SoftCart.exe/DATABASE.CART/PAGES/F90.htm?L+mystore+koyv3625" TargetMode="External"/><Relationship Id="rId7" Type="http://schemas.openxmlformats.org/officeDocument/2006/relationships/hyperlink" Target="http://www.astm.org/cgi-bin/SoftCart.exe/DATABASE.CART/PAGES/F799.htm?L+mystore+srgf5699" TargetMode="External"/><Relationship Id="rId12" Type="http://schemas.openxmlformats.org/officeDocument/2006/relationships/hyperlink" Target="http://www.astm.org/cgi-bin/SoftCart.exe/DATABASE.CART/PAGES/F1466.htm?L+mystore+koyv3625" TargetMode="External"/><Relationship Id="rId2" Type="http://schemas.openxmlformats.org/officeDocument/2006/relationships/hyperlink" Target="http://www.astm.org/cgi-bin/SoftCart.exe/DATABASE.CART/PAGES/F75.htm?L+mystore+koyv3625" TargetMode="External"/><Relationship Id="rId1" Type="http://schemas.openxmlformats.org/officeDocument/2006/relationships/slideLayout" Target="../slideLayouts/slideLayout2.xml"/><Relationship Id="rId6" Type="http://schemas.openxmlformats.org/officeDocument/2006/relationships/hyperlink" Target="http://www.astm.org/cgi-bin/SoftCart.exe/DATABASE.CART/PAGES/F688.htm?L+mystore+srgf5699" TargetMode="External"/><Relationship Id="rId11" Type="http://schemas.openxmlformats.org/officeDocument/2006/relationships/hyperlink" Target="http://www.astm.org/cgi-bin/SoftCart.exe/DATABASE.CART/PAGES/F1377.htm?L+mystore+koyv3625" TargetMode="External"/><Relationship Id="rId5" Type="http://schemas.openxmlformats.org/officeDocument/2006/relationships/hyperlink" Target="http://www.astm.org/cgi-bin/SoftCart.exe/DATABASE.CART/PAGES/F563.htm?L+mystore+koyv3625" TargetMode="External"/><Relationship Id="rId10" Type="http://schemas.openxmlformats.org/officeDocument/2006/relationships/hyperlink" Target="http://www.astm.org/cgi-bin/SoftCart.exe/DATABASE.CART/PAGES/F1091.htm?L+mystore+srgf5699" TargetMode="External"/><Relationship Id="rId4" Type="http://schemas.openxmlformats.org/officeDocument/2006/relationships/hyperlink" Target="http://www.astm.org/cgi-bin/SoftCart.exe/DATABASE.CART/PAGES/F562.htm?L+mystore+koyv3625" TargetMode="External"/><Relationship Id="rId9" Type="http://schemas.openxmlformats.org/officeDocument/2006/relationships/hyperlink" Target="http://www.astm.org/cgi-bin/SoftCart.exe/DATABASE.CART/PAGES/F1058.htm?L+mystore+koyv3625"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astm.org/cgi-bin/SoftCart.exe/DATABASE.CART/PAGES/F1350.htm?L+mystore+srgf5699" TargetMode="External"/><Relationship Id="rId3" Type="http://schemas.openxmlformats.org/officeDocument/2006/relationships/hyperlink" Target="http://www.astm.org/cgi-bin/SoftCart.exe/DATABASE.CART/PAGES/F139.htm?L+mystore+srgf5699" TargetMode="External"/><Relationship Id="rId7" Type="http://schemas.openxmlformats.org/officeDocument/2006/relationships/hyperlink" Target="http://www.astm.org/cgi-bin/SoftCart.exe/DATABASE.CART/PAGES/F1314.htm?L+mystore+crna2481+971391795" TargetMode="External"/><Relationship Id="rId2" Type="http://schemas.openxmlformats.org/officeDocument/2006/relationships/hyperlink" Target="http://www.astm.org/cgi-bin/SoftCart.exe/DATABASE.CART/PAGES/F138.htm?L+mystore+srgf5699" TargetMode="External"/><Relationship Id="rId1" Type="http://schemas.openxmlformats.org/officeDocument/2006/relationships/slideLayout" Target="../slideLayouts/slideLayout2.xml"/><Relationship Id="rId6" Type="http://schemas.openxmlformats.org/officeDocument/2006/relationships/hyperlink" Target="http://www.astm.org/cgi-bin/SoftCart.exe/DATABASE.CART/PAGES/F899.htm?L+mystore+koyv3625" TargetMode="External"/><Relationship Id="rId5" Type="http://schemas.openxmlformats.org/officeDocument/2006/relationships/hyperlink" Target="http://www.astm.org/cgi-bin/SoftCart.exe/DATABASE.CART/PAGES/F745.htm?L+mystore+srgf5699" TargetMode="External"/><Relationship Id="rId4" Type="http://schemas.openxmlformats.org/officeDocument/2006/relationships/hyperlink" Target="http://www.astm.org/cgi-bin/SoftCart.exe/DATABASE.CART/PAGES/F621.htm?L+mystore+koyv3625" TargetMode="External"/><Relationship Id="rId9" Type="http://schemas.openxmlformats.org/officeDocument/2006/relationships/hyperlink" Target="http://www.astm.org/cgi-bin/SoftCart.exe/DATABASE.CART/PAGES/F1586.htm?L+mystore+srgf569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27"/>
        <p:cNvGrpSpPr/>
        <p:nvPr/>
      </p:nvGrpSpPr>
      <p:grpSpPr>
        <a:xfrm>
          <a:off x="0" y="0"/>
          <a:ext cx="0" cy="0"/>
          <a:chOff x="0" y="0"/>
          <a:chExt cx="0" cy="0"/>
        </a:xfrm>
      </p:grpSpPr>
      <p:sp>
        <p:nvSpPr>
          <p:cNvPr id="528" name="Google Shape;528;p38"/>
          <p:cNvSpPr txBox="1">
            <a:spLocks noGrp="1"/>
          </p:cNvSpPr>
          <p:nvPr>
            <p:ph type="ctrTitle"/>
          </p:nvPr>
        </p:nvSpPr>
        <p:spPr>
          <a:prstGeom prst="rect">
            <a:avLst/>
          </a:prstGeom>
        </p:spPr>
        <p:txBody>
          <a:bodyPr spcFirstLastPara="1" wrap="square" lIns="0" tIns="0" rIns="0" bIns="0" anchor="b" anchorCtr="0">
            <a:noAutofit/>
          </a:bodyPr>
          <a:lstStyle/>
          <a:p>
            <a:r>
              <a:rPr lang="el-GR" sz="3600" dirty="0"/>
              <a:t>Μέταλλα</a:t>
            </a:r>
            <a:endParaRPr dirty="0"/>
          </a:p>
        </p:txBody>
      </p:sp>
      <p:sp>
        <p:nvSpPr>
          <p:cNvPr id="530" name="Google Shape;530;p38"/>
          <p:cNvSpPr txBox="1"/>
          <p:nvPr/>
        </p:nvSpPr>
        <p:spPr>
          <a:xfrm>
            <a:off x="6589900" y="1617200"/>
            <a:ext cx="2554200" cy="2561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9600" kern="0" dirty="0">
                <a:solidFill>
                  <a:srgbClr val="FFFFFF"/>
                </a:solidFill>
                <a:latin typeface="Barlow SemiBold"/>
                <a:ea typeface="Barlow SemiBold"/>
                <a:cs typeface="Barlow SemiBold"/>
                <a:sym typeface="Barlow SemiBold"/>
              </a:rPr>
              <a:t>11</a:t>
            </a:r>
            <a:endParaRPr kumimoji="0" sz="9600" b="0" i="0" u="none" strike="noStrike" kern="0" cap="none" spc="0" normalizeH="0" baseline="0" noProof="0" dirty="0">
              <a:ln>
                <a:noFill/>
              </a:ln>
              <a:solidFill>
                <a:srgbClr val="FFFFFF"/>
              </a:solidFill>
              <a:effectLst/>
              <a:uLnTx/>
              <a:uFillTx/>
              <a:latin typeface="Barlow SemiBold"/>
              <a:ea typeface="Barlow SemiBold"/>
              <a:cs typeface="Barlow SemiBold"/>
              <a:sym typeface="Barlow SemiBold"/>
            </a:endParaRPr>
          </a:p>
        </p:txBody>
      </p:sp>
      <p:pic>
        <p:nvPicPr>
          <p:cNvPr id="3" name="Picture 2">
            <a:extLst>
              <a:ext uri="{FF2B5EF4-FFF2-40B4-BE49-F238E27FC236}">
                <a16:creationId xmlns:a16="http://schemas.microsoft.com/office/drawing/2014/main" id="{A9B77810-1CAA-410B-AFDA-8F292E284151}"/>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79633" y="160281"/>
            <a:ext cx="7543800" cy="928670"/>
          </a:xfrm>
        </p:spPr>
        <p:txBody>
          <a:bodyPr>
            <a:normAutofit/>
          </a:bodyPr>
          <a:lstStyle/>
          <a:p>
            <a:r>
              <a:rPr lang="el-GR" sz="4000" b="1" dirty="0">
                <a:effectLst>
                  <a:outerShdw blurRad="38100" dist="38100" dir="2700000" algn="tl">
                    <a:srgbClr val="000000">
                      <a:alpha val="43137"/>
                    </a:srgbClr>
                  </a:outerShdw>
                </a:effectLst>
              </a:rPr>
              <a:t>Περιοδικός Πίνακας</a:t>
            </a:r>
            <a:endParaRPr lang="en-US" sz="4000" b="1" dirty="0">
              <a:effectLst>
                <a:outerShdw blurRad="38100" dist="38100" dir="2700000" algn="tl">
                  <a:srgbClr val="000000">
                    <a:alpha val="43137"/>
                  </a:srgbClr>
                </a:outerShdw>
              </a:effectLst>
            </a:endParaRPr>
          </a:p>
        </p:txBody>
      </p:sp>
      <p:pic>
        <p:nvPicPr>
          <p:cNvPr id="8" name="Picture 5" descr="pertable"/>
          <p:cNvPicPr>
            <a:picLocks noChangeAspect="1" noChangeArrowheads="1"/>
          </p:cNvPicPr>
          <p:nvPr/>
        </p:nvPicPr>
        <p:blipFill>
          <a:blip r:embed="rId2" cstate="print"/>
          <a:srcRect/>
          <a:stretch>
            <a:fillRect/>
          </a:stretch>
        </p:blipFill>
        <p:spPr bwMode="auto">
          <a:xfrm>
            <a:off x="1125368" y="2235671"/>
            <a:ext cx="6972300" cy="3857625"/>
          </a:xfrm>
          <a:prstGeom prst="rect">
            <a:avLst/>
          </a:prstGeom>
          <a:noFill/>
        </p:spPr>
      </p:pic>
      <p:sp>
        <p:nvSpPr>
          <p:cNvPr id="9" name="Oval 6"/>
          <p:cNvSpPr>
            <a:spLocks noChangeArrowheads="1"/>
          </p:cNvSpPr>
          <p:nvPr/>
        </p:nvSpPr>
        <p:spPr bwMode="auto">
          <a:xfrm>
            <a:off x="5906918" y="2111846"/>
            <a:ext cx="1752600" cy="1447800"/>
          </a:xfrm>
          <a:prstGeom prst="ellipse">
            <a:avLst/>
          </a:prstGeom>
          <a:noFill/>
          <a:ln w="9525">
            <a:solidFill>
              <a:schemeClr val="accent1"/>
            </a:solidFill>
            <a:round/>
            <a:headEnd/>
            <a:tailEnd/>
          </a:ln>
          <a:effectLst/>
        </p:spPr>
        <p:txBody>
          <a:bodyPr wrap="none" anchor="ctr"/>
          <a:lstStyle/>
          <a:p>
            <a:endParaRPr lang="el-GR"/>
          </a:p>
        </p:txBody>
      </p:sp>
      <p:sp>
        <p:nvSpPr>
          <p:cNvPr id="10" name="Oval 7"/>
          <p:cNvSpPr>
            <a:spLocks noChangeArrowheads="1"/>
          </p:cNvSpPr>
          <p:nvPr/>
        </p:nvSpPr>
        <p:spPr bwMode="auto">
          <a:xfrm>
            <a:off x="1030118" y="2111846"/>
            <a:ext cx="762000" cy="685800"/>
          </a:xfrm>
          <a:prstGeom prst="ellipse">
            <a:avLst/>
          </a:prstGeom>
          <a:noFill/>
          <a:ln w="9525">
            <a:solidFill>
              <a:schemeClr val="accent1"/>
            </a:solidFill>
            <a:round/>
            <a:headEnd/>
            <a:tailEnd/>
          </a:ln>
          <a:effectLst/>
        </p:spPr>
        <p:txBody>
          <a:bodyPr wrap="none" anchor="ctr"/>
          <a:lstStyle/>
          <a:p>
            <a:endParaRPr lang="el-GR"/>
          </a:p>
        </p:txBody>
      </p:sp>
      <p:sp>
        <p:nvSpPr>
          <p:cNvPr id="11" name="Text Box 8"/>
          <p:cNvSpPr txBox="1">
            <a:spLocks noChangeArrowheads="1"/>
          </p:cNvSpPr>
          <p:nvPr/>
        </p:nvSpPr>
        <p:spPr bwMode="auto">
          <a:xfrm>
            <a:off x="3897138" y="1287916"/>
            <a:ext cx="2971800" cy="369332"/>
          </a:xfrm>
          <a:prstGeom prst="rect">
            <a:avLst/>
          </a:prstGeom>
          <a:noFill/>
          <a:ln w="9525">
            <a:noFill/>
            <a:miter lim="800000"/>
            <a:headEnd/>
            <a:tailEnd/>
          </a:ln>
          <a:effectLst/>
        </p:spPr>
        <p:txBody>
          <a:bodyPr>
            <a:spAutoFit/>
          </a:bodyPr>
          <a:lstStyle/>
          <a:p>
            <a:pPr>
              <a:spcBef>
                <a:spcPct val="50000"/>
              </a:spcBef>
            </a:pPr>
            <a:r>
              <a:rPr lang="el-GR" b="0" dirty="0"/>
              <a:t>Πολυμερή </a:t>
            </a:r>
            <a:r>
              <a:rPr lang="el-GR" dirty="0"/>
              <a:t>β</a:t>
            </a:r>
            <a:r>
              <a:rPr lang="el-GR" b="0" dirty="0"/>
              <a:t>ιοϋλικά</a:t>
            </a:r>
            <a:endParaRPr lang="en-US" b="0" dirty="0"/>
          </a:p>
        </p:txBody>
      </p:sp>
      <p:sp>
        <p:nvSpPr>
          <p:cNvPr id="12" name="Line 9"/>
          <p:cNvSpPr>
            <a:spLocks noChangeShapeType="1"/>
          </p:cNvSpPr>
          <p:nvPr/>
        </p:nvSpPr>
        <p:spPr bwMode="auto">
          <a:xfrm flipH="1">
            <a:off x="1944518" y="1654646"/>
            <a:ext cx="2286000" cy="609600"/>
          </a:xfrm>
          <a:prstGeom prst="line">
            <a:avLst/>
          </a:prstGeom>
          <a:noFill/>
          <a:ln w="9525">
            <a:solidFill>
              <a:schemeClr val="tx1"/>
            </a:solidFill>
            <a:round/>
            <a:headEnd/>
            <a:tailEnd type="triangle" w="med" len="med"/>
          </a:ln>
          <a:effectLst/>
        </p:spPr>
        <p:txBody>
          <a:bodyPr/>
          <a:lstStyle/>
          <a:p>
            <a:endParaRPr lang="el-GR"/>
          </a:p>
        </p:txBody>
      </p:sp>
      <p:sp>
        <p:nvSpPr>
          <p:cNvPr id="13" name="Line 10"/>
          <p:cNvSpPr>
            <a:spLocks noChangeShapeType="1"/>
          </p:cNvSpPr>
          <p:nvPr/>
        </p:nvSpPr>
        <p:spPr bwMode="auto">
          <a:xfrm>
            <a:off x="5525918" y="1730846"/>
            <a:ext cx="685800" cy="457200"/>
          </a:xfrm>
          <a:prstGeom prst="line">
            <a:avLst/>
          </a:prstGeom>
          <a:noFill/>
          <a:ln w="9525">
            <a:solidFill>
              <a:schemeClr val="tx1"/>
            </a:solidFill>
            <a:round/>
            <a:headEnd/>
            <a:tailEnd type="triangle" w="med" len="med"/>
          </a:ln>
          <a:effectLst/>
        </p:spPr>
        <p:txBody>
          <a:bodyPr/>
          <a:lstStyle/>
          <a:p>
            <a:endParaRPr lang="el-GR"/>
          </a:p>
        </p:txBody>
      </p:sp>
      <p:sp>
        <p:nvSpPr>
          <p:cNvPr id="14" name="Στρογγυλεμένο ορθογώνιο 1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3084"/>
            <a:ext cx="7543800" cy="1295400"/>
          </a:xfrm>
        </p:spPr>
        <p:txBody>
          <a:bodyPr>
            <a:normAutofit/>
          </a:bodyPr>
          <a:lstStyle/>
          <a:p>
            <a:r>
              <a:rPr lang="el-GR" sz="4000" b="1" dirty="0">
                <a:effectLst>
                  <a:outerShdw blurRad="38100" dist="38100" dir="2700000" algn="tl">
                    <a:srgbClr val="000000">
                      <a:alpha val="43137"/>
                    </a:srgbClr>
                  </a:outerShdw>
                </a:effectLst>
              </a:rPr>
              <a:t>Μέταλλα</a:t>
            </a:r>
            <a:r>
              <a:rPr lang="en-US" sz="4000" b="1" dirty="0">
                <a:effectLst>
                  <a:outerShdw blurRad="38100" dist="38100" dir="2700000" algn="tl">
                    <a:srgbClr val="000000">
                      <a:alpha val="43137"/>
                    </a:srgbClr>
                  </a:outerShdw>
                </a:effectLst>
              </a:rPr>
              <a:t> </a:t>
            </a:r>
          </a:p>
        </p:txBody>
      </p:sp>
      <p:pic>
        <p:nvPicPr>
          <p:cNvPr id="8" name="Picture 4" descr="periodic%20table"/>
          <p:cNvPicPr>
            <a:picLocks noChangeAspect="1" noChangeArrowheads="1"/>
          </p:cNvPicPr>
          <p:nvPr/>
        </p:nvPicPr>
        <p:blipFill>
          <a:blip r:embed="rId2" cstate="print"/>
          <a:srcRect/>
          <a:stretch>
            <a:fillRect/>
          </a:stretch>
        </p:blipFill>
        <p:spPr bwMode="auto">
          <a:xfrm>
            <a:off x="935806" y="1124744"/>
            <a:ext cx="7740650" cy="4470400"/>
          </a:xfrm>
          <a:prstGeom prst="rect">
            <a:avLst/>
          </a:prstGeom>
          <a:noFill/>
        </p:spPr>
      </p:pic>
      <p:sp>
        <p:nvSpPr>
          <p:cNvPr id="9" name="Rectangle 5"/>
          <p:cNvSpPr>
            <a:spLocks noChangeArrowheads="1"/>
          </p:cNvSpPr>
          <p:nvPr/>
        </p:nvSpPr>
        <p:spPr bwMode="auto">
          <a:xfrm>
            <a:off x="971600" y="5517232"/>
            <a:ext cx="7727950" cy="646331"/>
          </a:xfrm>
          <a:prstGeom prst="rect">
            <a:avLst/>
          </a:prstGeom>
          <a:noFill/>
          <a:ln w="9525">
            <a:noFill/>
            <a:miter lim="800000"/>
            <a:headEnd/>
            <a:tailEnd/>
          </a:ln>
          <a:effectLst/>
        </p:spPr>
        <p:txBody>
          <a:bodyPr anchor="ctr">
            <a:spAutoFit/>
          </a:bodyPr>
          <a:lstStyle/>
          <a:p>
            <a:r>
              <a:rPr kumimoji="1" lang="el-GR" dirty="0"/>
              <a:t>Τα περισσότερα στοιχεία είναι μέταλλα (88 στοιχεία αριστερά της σκάλας είναι μέταλλα ή μεταλλοειδή στοιχεία).</a:t>
            </a:r>
            <a:endParaRPr kumimoji="1" lang="en-US" dirty="0"/>
          </a:p>
        </p:txBody>
      </p:sp>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23084"/>
            <a:ext cx="7543800" cy="1295400"/>
          </a:xfrm>
        </p:spPr>
        <p:txBody>
          <a:bodyPr>
            <a:normAutofit/>
          </a:bodyPr>
          <a:lstStyle/>
          <a:p>
            <a:r>
              <a:rPr lang="el-GR" sz="4000" b="1" dirty="0">
                <a:effectLst>
                  <a:outerShdw blurRad="38100" dist="38100" dir="2700000" algn="tl">
                    <a:srgbClr val="000000">
                      <a:alpha val="43137"/>
                    </a:srgbClr>
                  </a:outerShdw>
                </a:effectLst>
              </a:rPr>
              <a:t>Φύση των μετάλλων</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93204" y="1231764"/>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Κρυσταλλικά στερεά που αποτελούνται από στοιχειώδη, θετικά φορτισμένα ιόντα που</a:t>
            </a:r>
            <a:r>
              <a:rPr kumimoji="0" lang="el-GR" sz="2400" b="0" i="0" u="none" strike="noStrike" kern="1200" cap="none" spc="0" normalizeH="0" noProof="0" dirty="0">
                <a:ln>
                  <a:noFill/>
                </a:ln>
                <a:solidFill>
                  <a:schemeClr val="tx1"/>
                </a:solidFill>
                <a:effectLst/>
                <a:uLnTx/>
                <a:uFillTx/>
                <a:latin typeface="+mn-lt"/>
                <a:ea typeface="+mn-ea"/>
                <a:cs typeface="+mn-cs"/>
              </a:rPr>
              <a:t> βρίσκονται σε νέφος ηλεκτρονίων.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564904"/>
            <a:ext cx="3672408" cy="32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20272" y="6252830"/>
            <a:ext cx="1154483" cy="246221"/>
          </a:xfrm>
          <a:prstGeom prst="rect">
            <a:avLst/>
          </a:prstGeom>
        </p:spPr>
        <p:txBody>
          <a:bodyPr wrap="none">
            <a:spAutoFit/>
          </a:bodyPr>
          <a:lstStyle/>
          <a:p>
            <a:r>
              <a:rPr lang="en-IN" sz="1000" dirty="0"/>
              <a:t>nextbigfuture.com</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2131" y="3533800"/>
            <a:ext cx="2703512"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723900" y="-23084"/>
            <a:ext cx="7543800" cy="1295400"/>
          </a:xfrm>
        </p:spPr>
        <p:txBody>
          <a:bodyPr>
            <a:normAutofit/>
          </a:bodyPr>
          <a:lstStyle/>
          <a:p>
            <a:r>
              <a:rPr lang="el-GR" sz="4000" b="1" dirty="0" err="1">
                <a:effectLst>
                  <a:outerShdw blurRad="38100" dist="38100" dir="2700000" algn="tl">
                    <a:srgbClr val="000000">
                      <a:alpha val="43137"/>
                    </a:srgbClr>
                  </a:outerShdw>
                </a:effectLst>
              </a:rPr>
              <a:t>Μικροδομή</a:t>
            </a:r>
            <a:r>
              <a:rPr lang="el-GR" sz="4000" b="1" dirty="0">
                <a:effectLst>
                  <a:outerShdw blurRad="38100" dist="38100" dir="2700000" algn="tl">
                    <a:srgbClr val="000000">
                      <a:alpha val="43137"/>
                    </a:srgbClr>
                  </a:outerShdw>
                </a:effectLst>
              </a:rPr>
              <a:t> μετάλλων</a:t>
            </a:r>
            <a:endParaRPr lang="en-US" sz="4000" b="1" dirty="0">
              <a:effectLst>
                <a:outerShdw blurRad="38100" dist="38100" dir="2700000" algn="tl">
                  <a:srgbClr val="000000">
                    <a:alpha val="43137"/>
                  </a:srgbClr>
                </a:outerShdw>
              </a:effectLst>
            </a:endParaRPr>
          </a:p>
        </p:txBody>
      </p:sp>
      <p:sp>
        <p:nvSpPr>
          <p:cNvPr id="8" name="Rectangle 4"/>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Βασική ατομική αρχιτεκτονική.</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Διαφορετικά στοιχεία έχουν διαφορετικές κρυσταλλικές</a:t>
            </a:r>
            <a:r>
              <a:rPr kumimoji="0" lang="el-GR" sz="2400" b="0" i="0" u="none" strike="noStrike" kern="1200" cap="none" spc="0" normalizeH="0" noProof="0" dirty="0">
                <a:ln>
                  <a:noFill/>
                </a:ln>
                <a:solidFill>
                  <a:schemeClr val="tx1"/>
                </a:solidFill>
                <a:effectLst/>
                <a:uLnTx/>
                <a:uFillTx/>
                <a:latin typeface="+mn-lt"/>
                <a:ea typeface="+mn-ea"/>
                <a:cs typeface="+mn-cs"/>
              </a:rPr>
              <a:t> αρχιτεκτονικές και μπορούν να συνδυαστούν με διαφορετικούς γείτονες.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 Box 7"/>
          <p:cNvSpPr txBox="1">
            <a:spLocks noChangeArrowheads="1"/>
          </p:cNvSpPr>
          <p:nvPr/>
        </p:nvSpPr>
        <p:spPr bwMode="auto">
          <a:xfrm>
            <a:off x="7775575" y="2684463"/>
            <a:ext cx="1152525" cy="369332"/>
          </a:xfrm>
          <a:prstGeom prst="rect">
            <a:avLst/>
          </a:prstGeom>
          <a:noFill/>
          <a:ln w="9525">
            <a:noFill/>
            <a:miter lim="800000"/>
            <a:headEnd/>
            <a:tailEnd/>
          </a:ln>
          <a:effectLst/>
        </p:spPr>
        <p:txBody>
          <a:bodyPr>
            <a:spAutoFit/>
          </a:bodyPr>
          <a:lstStyle/>
          <a:p>
            <a:pPr>
              <a:spcBef>
                <a:spcPct val="50000"/>
              </a:spcBef>
            </a:pPr>
            <a:r>
              <a:rPr lang="el-GR" b="0" dirty="0"/>
              <a:t>Σίδερο</a:t>
            </a:r>
            <a:endParaRPr lang="en-US" b="0" dirty="0"/>
          </a:p>
        </p:txBody>
      </p:sp>
      <p:sp>
        <p:nvSpPr>
          <p:cNvPr id="12" name="Text Box 9"/>
          <p:cNvSpPr txBox="1">
            <a:spLocks noChangeArrowheads="1"/>
          </p:cNvSpPr>
          <p:nvPr/>
        </p:nvSpPr>
        <p:spPr bwMode="auto">
          <a:xfrm>
            <a:off x="7632700" y="5132388"/>
            <a:ext cx="1152525" cy="369332"/>
          </a:xfrm>
          <a:prstGeom prst="rect">
            <a:avLst/>
          </a:prstGeom>
          <a:noFill/>
          <a:ln w="9525">
            <a:noFill/>
            <a:miter lim="800000"/>
            <a:headEnd/>
            <a:tailEnd/>
          </a:ln>
          <a:effectLst/>
        </p:spPr>
        <p:txBody>
          <a:bodyPr>
            <a:spAutoFit/>
          </a:bodyPr>
          <a:lstStyle/>
          <a:p>
            <a:pPr>
              <a:spcBef>
                <a:spcPct val="50000"/>
              </a:spcBef>
            </a:pPr>
            <a:r>
              <a:rPr lang="el-GR" b="0" dirty="0"/>
              <a:t>Χρυσό</a:t>
            </a:r>
            <a:endParaRPr lang="en-US" b="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188" y="1124744"/>
            <a:ext cx="2756455" cy="275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824879" y="6336268"/>
            <a:ext cx="806631" cy="246221"/>
          </a:xfrm>
          <a:prstGeom prst="rect">
            <a:avLst/>
          </a:prstGeom>
        </p:spPr>
        <p:txBody>
          <a:bodyPr wrap="none">
            <a:spAutoFit/>
          </a:bodyPr>
          <a:lstStyle/>
          <a:p>
            <a:r>
              <a:rPr lang="en-IN" sz="1000" dirty="0"/>
              <a:t>rkm.com.au</a:t>
            </a:r>
          </a:p>
        </p:txBody>
      </p:sp>
      <p:sp>
        <p:nvSpPr>
          <p:cNvPr id="9" name="Στρογγυλεμένο ορθογώνιο 8"/>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3111369" y="5013176"/>
            <a:ext cx="3116815" cy="369332"/>
          </a:xfrm>
          <a:prstGeom prst="rect">
            <a:avLst/>
          </a:prstGeom>
          <a:noFill/>
          <a:ln w="9525">
            <a:noFill/>
            <a:miter lim="800000"/>
            <a:headEnd/>
            <a:tailEnd/>
          </a:ln>
          <a:effectLst/>
        </p:spPr>
        <p:txBody>
          <a:bodyPr wrap="none" anchor="ctr">
            <a:spAutoFit/>
          </a:bodyPr>
          <a:lstStyle/>
          <a:p>
            <a:r>
              <a:rPr kumimoji="1" lang="el-GR" b="0" dirty="0"/>
              <a:t>Συνηθισμένοι τύποι πλέγματος</a:t>
            </a:r>
            <a:endParaRPr kumimoji="1" lang="en-US" b="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641" y="1268760"/>
            <a:ext cx="7362775" cy="355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2"/>
          <p:cNvSpPr>
            <a:spLocks noGrp="1" noChangeArrowheads="1"/>
          </p:cNvSpPr>
          <p:nvPr>
            <p:ph type="title" sz="quarter"/>
          </p:nvPr>
        </p:nvSpPr>
        <p:spPr>
          <a:xfrm>
            <a:off x="700608" y="0"/>
            <a:ext cx="7543800" cy="1295400"/>
          </a:xfrm>
        </p:spPr>
        <p:txBody>
          <a:bodyPr>
            <a:normAutofit/>
          </a:bodyPr>
          <a:lstStyle/>
          <a:p>
            <a:r>
              <a:rPr lang="el-GR" sz="4000" b="1" dirty="0">
                <a:effectLst>
                  <a:outerShdw blurRad="38100" dist="38100" dir="2700000" algn="tl">
                    <a:srgbClr val="000000">
                      <a:alpha val="43137"/>
                    </a:srgbClr>
                  </a:outerShdw>
                </a:effectLst>
              </a:rPr>
              <a:t>Κατασκευή μετάλλων</a:t>
            </a:r>
            <a:endParaRPr lang="en-US" sz="4000" b="1" dirty="0">
              <a:effectLst>
                <a:outerShdw blurRad="38100" dist="38100" dir="2700000" algn="tl">
                  <a:srgbClr val="000000">
                    <a:alpha val="43137"/>
                  </a:srgbClr>
                </a:outerShdw>
              </a:effectLst>
            </a:endParaRPr>
          </a:p>
        </p:txBody>
      </p:sp>
      <p:pic>
        <p:nvPicPr>
          <p:cNvPr id="15" name="Picture 6" descr="Metalreconstructive knee systems"/>
          <p:cNvPicPr>
            <a:picLocks noChangeAspect="1" noChangeArrowheads="1"/>
          </p:cNvPicPr>
          <p:nvPr/>
        </p:nvPicPr>
        <p:blipFill>
          <a:blip r:embed="rId2" cstate="print"/>
          <a:srcRect/>
          <a:stretch>
            <a:fillRect/>
          </a:stretch>
        </p:blipFill>
        <p:spPr>
          <a:xfrm>
            <a:off x="4788024" y="1772816"/>
            <a:ext cx="3627438" cy="2128837"/>
          </a:xfrm>
          <a:prstGeom prst="rect">
            <a:avLst/>
          </a:prstGeom>
        </p:spPr>
      </p:pic>
      <p:sp>
        <p:nvSpPr>
          <p:cNvPr id="16" name="Rectangle 9"/>
          <p:cNvSpPr>
            <a:spLocks noChangeArrowheads="1"/>
          </p:cNvSpPr>
          <p:nvPr/>
        </p:nvSpPr>
        <p:spPr bwMode="auto">
          <a:xfrm>
            <a:off x="539552" y="3933056"/>
            <a:ext cx="7704856" cy="1917700"/>
          </a:xfrm>
          <a:prstGeom prst="rect">
            <a:avLst/>
          </a:prstGeom>
          <a:noFill/>
          <a:ln w="9525">
            <a:noFill/>
            <a:miter lim="800000"/>
            <a:headEnd/>
            <a:tailEnd/>
          </a:ln>
          <a:effectLst/>
        </p:spPr>
        <p:txBody>
          <a:bodyPr/>
          <a:lstStyle/>
          <a:p>
            <a:pPr>
              <a:buFont typeface="Wingdings" pitchFamily="2" charset="2"/>
              <a:buChar char="§"/>
            </a:pPr>
            <a:r>
              <a:rPr kumimoji="1" lang="en-US" sz="2200" b="0" dirty="0"/>
              <a:t>  </a:t>
            </a:r>
            <a:r>
              <a:rPr kumimoji="1" lang="el-GR" sz="2200" b="0" dirty="0"/>
              <a:t>«Μηχανουργία» και «υλοποίηση μετάλλων» είναι όροι συνώνυμοι και αναφέρονται στις δραστηριότητες και στις διαδικασίες οι οποίες αλλάζουν το σχήμα ενός μετάλλου παραμορφώνοντας το ή αφαιρώντας κομμάτια μετάλλου από αυτό.</a:t>
            </a:r>
            <a:endParaRPr kumimoji="1" lang="en-US" sz="2200" b="0" dirty="0"/>
          </a:p>
          <a:p>
            <a:pPr eaLnBrk="0" hangingPunct="0"/>
            <a:endParaRPr kumimoji="1" lang="en-US" sz="2200" b="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60848"/>
            <a:ext cx="3600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700808"/>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5373216"/>
            <a:ext cx="5256584" cy="400110"/>
          </a:xfrm>
          <a:prstGeom prst="rect">
            <a:avLst/>
          </a:prstGeom>
          <a:noFill/>
        </p:spPr>
        <p:txBody>
          <a:bodyPr wrap="square" rtlCol="0">
            <a:spAutoFit/>
          </a:bodyPr>
          <a:lstStyle/>
          <a:p>
            <a:pPr algn="ctr"/>
            <a:r>
              <a:rPr lang="el-GR" sz="2000" b="1" dirty="0"/>
              <a:t>Υψικάμινος</a:t>
            </a:r>
            <a:endParaRPr lang="en-IN" sz="2000" b="1" dirty="0"/>
          </a:p>
        </p:txBody>
      </p:sp>
      <p:sp>
        <p:nvSpPr>
          <p:cNvPr id="6" name="Rectangle 2"/>
          <p:cNvSpPr>
            <a:spLocks noGrp="1" noChangeArrowheads="1"/>
          </p:cNvSpPr>
          <p:nvPr>
            <p:ph type="title" sz="quarter"/>
          </p:nvPr>
        </p:nvSpPr>
        <p:spPr>
          <a:xfrm>
            <a:off x="733078" y="-23084"/>
            <a:ext cx="7543800" cy="1295400"/>
          </a:xfrm>
        </p:spPr>
        <p:txBody>
          <a:bodyPr>
            <a:normAutofit/>
          </a:bodyPr>
          <a:lstStyle/>
          <a:p>
            <a:r>
              <a:rPr lang="el-GR" sz="4000" b="1" dirty="0">
                <a:effectLst>
                  <a:outerShdw blurRad="38100" dist="38100" dir="2700000" algn="tl">
                    <a:srgbClr val="000000">
                      <a:alpha val="43137"/>
                    </a:srgbClr>
                  </a:outerShdw>
                </a:effectLst>
              </a:rPr>
              <a:t>Κατασκευή μετάλλων</a:t>
            </a:r>
            <a:endParaRPr lang="en-US" sz="4000" b="1" dirty="0">
              <a:effectLst>
                <a:outerShdw blurRad="38100" dist="38100" dir="2700000" algn="tl">
                  <a:srgbClr val="000000">
                    <a:alpha val="43137"/>
                  </a:srgbClr>
                </a:outerShdw>
              </a:effectLst>
            </a:endParaRPr>
          </a:p>
        </p:txBody>
      </p:sp>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23084"/>
            <a:ext cx="7543800" cy="1295400"/>
          </a:xfrm>
        </p:spPr>
        <p:txBody>
          <a:bodyPr>
            <a:normAutofit/>
          </a:bodyPr>
          <a:lstStyle/>
          <a:p>
            <a:r>
              <a:rPr lang="el-GR" sz="4000" b="1" dirty="0">
                <a:effectLst>
                  <a:outerShdw blurRad="38100" dist="38100" dir="2700000" algn="tl">
                    <a:srgbClr val="000000">
                      <a:alpha val="43137"/>
                    </a:srgbClr>
                  </a:outerShdw>
                </a:effectLst>
              </a:rPr>
              <a:t>Επεξεργασία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84784"/>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Το λιωμένο</a:t>
            </a:r>
            <a:r>
              <a:rPr kumimoji="0" lang="el-GR" sz="2400" b="0" i="0" u="none" strike="noStrike" kern="1200" cap="none" spc="0" normalizeH="0" noProof="0" dirty="0">
                <a:ln>
                  <a:noFill/>
                </a:ln>
                <a:solidFill>
                  <a:schemeClr val="tx1"/>
                </a:solidFill>
                <a:effectLst/>
                <a:uLnTx/>
                <a:uFillTx/>
                <a:latin typeface="+mn-lt"/>
                <a:ea typeface="+mn-ea"/>
                <a:cs typeface="+mn-cs"/>
              </a:rPr>
              <a:t> μέταλλο ψύχεται και στερεοποιείται.</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Το στερεό μέταλλο με μηχανικό</a:t>
            </a:r>
            <a:r>
              <a:rPr kumimoji="0" lang="el-GR" sz="2400" b="0" i="0" u="none" strike="noStrike" kern="1200" cap="none" spc="0" normalizeH="0" noProof="0" dirty="0">
                <a:ln>
                  <a:noFill/>
                </a:ln>
                <a:solidFill>
                  <a:schemeClr val="tx1"/>
                </a:solidFill>
                <a:effectLst/>
                <a:uLnTx/>
                <a:uFillTx/>
                <a:latin typeface="+mn-lt"/>
                <a:ea typeface="+mn-ea"/>
                <a:cs typeface="+mn-cs"/>
              </a:rPr>
              <a:t> τρόπο αλλάζει σχήμα ώστε να ανταποκρίνεται σε ένα συγκεκριμένο προϊόν.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 τρόπος</a:t>
            </a:r>
            <a:r>
              <a:rPr kumimoji="0" lang="el-GR" sz="2400" b="0" i="0" u="none" strike="noStrike" kern="1200" cap="none" spc="0" normalizeH="0" noProof="0" dirty="0">
                <a:ln>
                  <a:noFill/>
                </a:ln>
                <a:solidFill>
                  <a:schemeClr val="tx1"/>
                </a:solidFill>
                <a:effectLst/>
                <a:uLnTx/>
                <a:uFillTx/>
                <a:latin typeface="+mn-lt"/>
                <a:ea typeface="+mn-ea"/>
                <a:cs typeface="+mn-cs"/>
              </a:rPr>
              <a:t> που διεκπεραιώνονται αυτά τα βήματα είναι σημαντικός επειδή η παραμόρφωση λόγω θερμοκρασίας και πλαστικότητας επηρεάζει ισχυρά τις μηχανικές ιδιότητες του μετάλλου.</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23528" y="261392"/>
            <a:ext cx="8280920" cy="1295400"/>
          </a:xfrm>
        </p:spPr>
        <p:txBody>
          <a:bodyPr>
            <a:normAutofit fontScale="90000"/>
          </a:bodyPr>
          <a:lstStyle/>
          <a:p>
            <a:r>
              <a:rPr lang="el-GR" b="1" dirty="0">
                <a:effectLst>
                  <a:outerShdw blurRad="38100" dist="38100" dir="2700000" algn="tl">
                    <a:srgbClr val="000000">
                      <a:alpha val="43137"/>
                    </a:srgbClr>
                  </a:outerShdw>
                </a:effectLst>
              </a:rPr>
              <a:t>Τι συμβαίνει όταν ψύχεται ένα λιωμένο μέταλλο;</a:t>
            </a:r>
            <a:endParaRPr lang="en-US" b="1" dirty="0">
              <a:effectLst>
                <a:outerShdw blurRad="38100" dist="38100" dir="2700000" algn="tl">
                  <a:srgbClr val="000000">
                    <a:alpha val="43137"/>
                  </a:srgbClr>
                </a:outerShdw>
              </a:effectLst>
            </a:endParaRPr>
          </a:p>
        </p:txBody>
      </p:sp>
      <p:pic>
        <p:nvPicPr>
          <p:cNvPr id="8" name="Picture 3" descr="imageEVK"/>
          <p:cNvPicPr>
            <a:picLocks noChangeAspect="1" noChangeArrowheads="1"/>
          </p:cNvPicPr>
          <p:nvPr/>
        </p:nvPicPr>
        <p:blipFill>
          <a:blip r:embed="rId2" cstate="print"/>
          <a:srcRect/>
          <a:stretch>
            <a:fillRect/>
          </a:stretch>
        </p:blipFill>
        <p:spPr bwMode="auto">
          <a:xfrm>
            <a:off x="1259632" y="1772816"/>
            <a:ext cx="6300117" cy="3921501"/>
          </a:xfrm>
          <a:prstGeom prst="rect">
            <a:avLst/>
          </a:prstGeom>
          <a:solidFill>
            <a:schemeClr val="accent1"/>
          </a:solidFill>
        </p:spPr>
      </p:pic>
      <p:sp>
        <p:nvSpPr>
          <p:cNvPr id="2" name="Ορθογώνιο 1"/>
          <p:cNvSpPr/>
          <p:nvPr/>
        </p:nvSpPr>
        <p:spPr>
          <a:xfrm>
            <a:off x="4283968" y="6190325"/>
            <a:ext cx="4572000" cy="246221"/>
          </a:xfrm>
          <a:prstGeom prst="rect">
            <a:avLst/>
          </a:prstGeom>
        </p:spPr>
        <p:txBody>
          <a:bodyPr>
            <a:spAutoFit/>
          </a:bodyPr>
          <a:lstStyle/>
          <a:p>
            <a:pPr>
              <a:defRPr/>
            </a:pPr>
            <a:r>
              <a:rPr lang="en-US" sz="1000" dirty="0" err="1"/>
              <a:t>Patric</a:t>
            </a:r>
            <a:r>
              <a:rPr lang="en-US" sz="1000" dirty="0"/>
              <a:t> </a:t>
            </a:r>
            <a:r>
              <a:rPr lang="en-US" sz="1000" dirty="0" err="1"/>
              <a:t>Tresco</a:t>
            </a:r>
            <a:r>
              <a:rPr lang="en-US" sz="1000" dirty="0"/>
              <a:t>,  Biomaterials course,  University of Utah</a:t>
            </a:r>
          </a:p>
        </p:txBody>
      </p:sp>
      <p:sp>
        <p:nvSpPr>
          <p:cNvPr id="5" name="Στρογγυλεμένο ορθογώνιο 4"/>
          <p:cNvSpPr/>
          <p:nvPr/>
        </p:nvSpPr>
        <p:spPr>
          <a:xfrm>
            <a:off x="107504" y="336584"/>
            <a:ext cx="8888058" cy="1148200"/>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5423" y="-23084"/>
            <a:ext cx="7543800" cy="1295400"/>
          </a:xfrm>
        </p:spPr>
        <p:txBody>
          <a:bodyPr>
            <a:normAutofit/>
          </a:bodyPr>
          <a:lstStyle/>
          <a:p>
            <a:r>
              <a:rPr lang="el-GR" sz="4000" b="1" dirty="0">
                <a:effectLst>
                  <a:outerShdw blurRad="38100" dist="38100" dir="2700000" algn="tl">
                    <a:srgbClr val="000000">
                      <a:alpha val="43137"/>
                    </a:srgbClr>
                  </a:outerShdw>
                </a:effectLst>
              </a:rPr>
              <a:t>Σχηματισμός κρυστάλλων</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Στην ελεύθερη</a:t>
            </a:r>
            <a:r>
              <a:rPr kumimoji="0" lang="el-GR" sz="2600" b="0" i="0" u="none" strike="noStrike" kern="1200" cap="none" spc="0" normalizeH="0" noProof="0" dirty="0">
                <a:ln>
                  <a:noFill/>
                </a:ln>
                <a:solidFill>
                  <a:schemeClr val="tx1"/>
                </a:solidFill>
                <a:effectLst/>
                <a:uLnTx/>
                <a:uFillTx/>
                <a:latin typeface="+mn-lt"/>
                <a:ea typeface="+mn-ea"/>
                <a:cs typeface="+mn-cs"/>
              </a:rPr>
              <a:t> κατάσταση η αύξηση συνεχίζεται ταυτόχρονα και στους τρεις άξονες.</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CrystalGrowth3D"/>
          <p:cNvPicPr>
            <a:picLocks noChangeAspect="1" noChangeArrowheads="1"/>
          </p:cNvPicPr>
          <p:nvPr/>
        </p:nvPicPr>
        <p:blipFill>
          <a:blip r:embed="rId2" cstate="print"/>
          <a:srcRect/>
          <a:stretch>
            <a:fillRect/>
          </a:stretch>
        </p:blipFill>
        <p:spPr bwMode="auto">
          <a:xfrm>
            <a:off x="5004048" y="1844824"/>
            <a:ext cx="3305175" cy="3095625"/>
          </a:xfrm>
          <a:prstGeom prst="rect">
            <a:avLst/>
          </a:prstGeom>
          <a:noFill/>
        </p:spPr>
      </p:pic>
      <p:sp>
        <p:nvSpPr>
          <p:cNvPr id="2" name="Ορθογώνιο 1"/>
          <p:cNvSpPr/>
          <p:nvPr/>
        </p:nvSpPr>
        <p:spPr>
          <a:xfrm>
            <a:off x="4211960" y="6309320"/>
            <a:ext cx="4572000" cy="400110"/>
          </a:xfrm>
          <a:prstGeom prst="rect">
            <a:avLst/>
          </a:prstGeom>
        </p:spPr>
        <p:txBody>
          <a:bodyPr>
            <a:spAutoFit/>
          </a:bodyPr>
          <a:lstStyle/>
          <a:p>
            <a:pPr>
              <a:defRPr/>
            </a:pPr>
            <a:r>
              <a:rPr lang="en-US" sz="1000" dirty="0"/>
              <a:t>B.D. Ratner, A.S. Hoffman, Biomaterials Science, 2nd Edition: An Introduction to Materials in Medicine, Elsevier Academic Press, San Diego, 2004. </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800100" y="264948"/>
            <a:ext cx="7543800" cy="1295400"/>
          </a:xfrm>
        </p:spPr>
        <p:txBody>
          <a:bodyPr>
            <a:normAutofit/>
          </a:bodyPr>
          <a:lstStyle/>
          <a:p>
            <a:r>
              <a:rPr lang="el-GR" sz="4000" b="1" dirty="0">
                <a:effectLst>
                  <a:outerShdw blurRad="38100" dist="38100" dir="2700000" algn="tl">
                    <a:srgbClr val="000000">
                      <a:alpha val="43137"/>
                    </a:srgbClr>
                  </a:outerShdw>
                </a:effectLst>
              </a:rPr>
              <a:t>Γενικές κατηγορίες</a:t>
            </a:r>
            <a:br>
              <a:rPr lang="en-US" dirty="0"/>
            </a:br>
            <a:r>
              <a:rPr lang="el-GR" sz="3500" dirty="0"/>
              <a:t>Τύποι </a:t>
            </a:r>
            <a:r>
              <a:rPr lang="el-GR" sz="3500" dirty="0" err="1"/>
              <a:t>Βιοϋλικών</a:t>
            </a:r>
            <a:endParaRPr lang="en-US" dirty="0"/>
          </a:p>
        </p:txBody>
      </p:sp>
      <p:sp>
        <p:nvSpPr>
          <p:cNvPr id="8" name="Rectangle 1027"/>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800" dirty="0"/>
              <a:t>Π</a:t>
            </a:r>
            <a:r>
              <a:rPr kumimoji="0" lang="el-GR" sz="2800" b="0" i="0" u="none" strike="noStrike" kern="1200" cap="none" spc="0" normalizeH="0" baseline="0" noProof="0" dirty="0" err="1">
                <a:ln>
                  <a:noFill/>
                </a:ln>
                <a:solidFill>
                  <a:schemeClr val="tx1"/>
                </a:solidFill>
                <a:effectLst/>
                <a:uLnTx/>
                <a:uFillTx/>
                <a:latin typeface="+mn-lt"/>
                <a:ea typeface="+mn-ea"/>
                <a:cs typeface="+mn-cs"/>
              </a:rPr>
              <a:t>ολυμερή</a:t>
            </a:r>
            <a:r>
              <a:rPr kumimoji="0" lang="el-GR" sz="2800" b="0" i="0" u="none" strike="noStrike" kern="1200" cap="none" spc="0" normalizeH="0" baseline="0" noProof="0" dirty="0">
                <a:ln>
                  <a:noFill/>
                </a:ln>
                <a:solidFill>
                  <a:schemeClr val="tx1"/>
                </a:solidFill>
                <a:effectLst/>
                <a:uLnTx/>
                <a:uFillTx/>
                <a:latin typeface="+mn-lt"/>
                <a:ea typeface="+mn-ea"/>
                <a:cs typeface="+mn-cs"/>
              </a:rPr>
              <a:t>, συνθετικά και φυσικά,</a:t>
            </a:r>
            <a:r>
              <a:rPr kumimoji="0" lang="en-US" sz="2800" b="0" i="0" u="none" strike="noStrike" kern="1200" cap="none" spc="0" normalizeH="0" baseline="0" noProof="0" dirty="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800" dirty="0"/>
              <a:t>μέταλλα,</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mn-ea"/>
                <a:cs typeface="+mn-cs"/>
              </a:rPr>
              <a:t>κεραμικά,</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800" dirty="0"/>
              <a:t>σ</a:t>
            </a:r>
            <a:r>
              <a:rPr kumimoji="0" lang="el-GR" sz="2800" b="0" i="0" u="none" strike="noStrike" kern="1200" cap="none" spc="0" normalizeH="0" baseline="0" noProof="0" dirty="0" err="1">
                <a:ln>
                  <a:noFill/>
                </a:ln>
                <a:solidFill>
                  <a:schemeClr val="tx1"/>
                </a:solidFill>
                <a:effectLst/>
                <a:uLnTx/>
                <a:uFillTx/>
                <a:latin typeface="+mn-lt"/>
                <a:ea typeface="+mn-ea"/>
                <a:cs typeface="+mn-cs"/>
              </a:rPr>
              <a:t>ύνθετα</a:t>
            </a:r>
            <a:r>
              <a:rPr kumimoji="0" lang="el-GR" sz="2800" b="0" i="0" u="none" strike="noStrike" kern="1200" cap="none" spc="0" normalizeH="0" baseline="0" noProof="0" dirty="0">
                <a:ln>
                  <a:noFill/>
                </a:ln>
                <a:solidFill>
                  <a:schemeClr val="tx1"/>
                </a:solidFill>
                <a:effectLst/>
                <a:uLnTx/>
                <a:uFillTx/>
                <a:latin typeface="+mn-lt"/>
                <a:ea typeface="+mn-ea"/>
                <a:cs typeface="+mn-cs"/>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38200" y="264948"/>
            <a:ext cx="8001000" cy="1295400"/>
          </a:xfrm>
        </p:spPr>
        <p:txBody>
          <a:bodyPr>
            <a:normAutofit/>
          </a:bodyPr>
          <a:lstStyle/>
          <a:p>
            <a:r>
              <a:rPr lang="el-GR" sz="3600" b="1" dirty="0">
                <a:effectLst>
                  <a:outerShdw blurRad="38100" dist="38100" dir="2700000" algn="tl">
                    <a:srgbClr val="000000">
                      <a:alpha val="43137"/>
                    </a:srgbClr>
                  </a:outerShdw>
                </a:effectLst>
              </a:rPr>
              <a:t>Στερεοποίηση στη διαδικασία χυσίματος στο καλούπι: σχηματισμός κρυστάλλων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971600" y="1871241"/>
            <a:ext cx="6834158"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 συγκρατημένος σχηματισμός πυρήνα ξεκινά από τις άκρες (όπου είναι χαμηλότερη η θερμοκρασία) και προχωρεί προς τα εμπρός.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CrystalGrowth2DContained"/>
          <p:cNvPicPr>
            <a:picLocks noChangeAspect="1" noChangeArrowheads="1"/>
          </p:cNvPicPr>
          <p:nvPr/>
        </p:nvPicPr>
        <p:blipFill>
          <a:blip r:embed="rId2" cstate="print"/>
          <a:srcRect/>
          <a:stretch>
            <a:fillRect/>
          </a:stretch>
        </p:blipFill>
        <p:spPr bwMode="auto">
          <a:xfrm>
            <a:off x="539552" y="3789040"/>
            <a:ext cx="8154889" cy="1443162"/>
          </a:xfrm>
          <a:prstGeom prst="rect">
            <a:avLst/>
          </a:prstGeom>
          <a:noFill/>
        </p:spPr>
      </p:pic>
      <p:sp>
        <p:nvSpPr>
          <p:cNvPr id="5" name="Στρογγυλεμένο ορθογώνιο 4"/>
          <p:cNvSpPr/>
          <p:nvPr/>
        </p:nvSpPr>
        <p:spPr>
          <a:xfrm>
            <a:off x="107504" y="336584"/>
            <a:ext cx="8888058" cy="1148200"/>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787896" y="-23084"/>
            <a:ext cx="7543800" cy="1295400"/>
          </a:xfrm>
        </p:spPr>
        <p:txBody>
          <a:bodyPr>
            <a:normAutofit/>
          </a:bodyPr>
          <a:lstStyle/>
          <a:p>
            <a:r>
              <a:rPr lang="el-GR" sz="4000" b="1" dirty="0">
                <a:effectLst>
                  <a:outerShdw blurRad="38100" dist="38100" dir="2700000" algn="tl">
                    <a:srgbClr val="000000">
                      <a:alpha val="43137"/>
                    </a:srgbClr>
                  </a:outerShdw>
                </a:effectLst>
              </a:rPr>
              <a:t>Σχηματισμός Κρυστάλλων</a:t>
            </a:r>
            <a:endParaRPr lang="en-US" sz="4000" b="1" dirty="0">
              <a:effectLst>
                <a:outerShdw blurRad="38100" dist="38100" dir="2700000" algn="tl">
                  <a:srgbClr val="000000">
                    <a:alpha val="43137"/>
                  </a:srgbClr>
                </a:outerShdw>
              </a:effectLst>
            </a:endParaRPr>
          </a:p>
        </p:txBody>
      </p:sp>
      <p:sp>
        <p:nvSpPr>
          <p:cNvPr id="8" name="Rectangle 6"/>
          <p:cNvSpPr>
            <a:spLocks noChangeArrowheads="1"/>
          </p:cNvSpPr>
          <p:nvPr/>
        </p:nvSpPr>
        <p:spPr bwMode="auto">
          <a:xfrm>
            <a:off x="719138" y="1628800"/>
            <a:ext cx="4038600" cy="4248472"/>
          </a:xfrm>
          <a:prstGeom prst="rect">
            <a:avLst/>
          </a:prstGeom>
          <a:noFill/>
          <a:ln w="9525">
            <a:noFill/>
            <a:miter lim="800000"/>
            <a:headEnd/>
            <a:tailEnd/>
          </a:ln>
          <a:effectLst/>
        </p:spPr>
        <p:txBody>
          <a:bodyPr/>
          <a:lstStyle/>
          <a:p>
            <a:pPr marL="342900" indent="-342900">
              <a:spcBef>
                <a:spcPct val="20000"/>
              </a:spcBef>
              <a:buClr>
                <a:schemeClr val="tx2">
                  <a:lumMod val="75000"/>
                </a:schemeClr>
              </a:buClr>
              <a:buFont typeface="Wingdings" pitchFamily="2" charset="2"/>
              <a:buChar char="§"/>
              <a:defRPr/>
            </a:pPr>
            <a:r>
              <a:rPr lang="el-GR" sz="2400" dirty="0"/>
              <a:t>Πυρηνοποίηση – στερεοποιείται η πρώτη κυτταρική μονάδα.</a:t>
            </a:r>
            <a:endParaRPr lang="en-US" sz="2400" dirty="0"/>
          </a:p>
          <a:p>
            <a:pPr marL="342900" indent="-342900">
              <a:spcBef>
                <a:spcPct val="20000"/>
              </a:spcBef>
              <a:buClr>
                <a:schemeClr val="tx2">
                  <a:lumMod val="75000"/>
                </a:schemeClr>
              </a:buClr>
              <a:buFont typeface="Wingdings" pitchFamily="2" charset="2"/>
              <a:buChar char="§"/>
              <a:defRPr/>
            </a:pPr>
            <a:r>
              <a:rPr lang="el-GR" sz="2400" dirty="0"/>
              <a:t>Ανάπτυξη – νέες κυτταρικές μονάδες που προσκολλώνται στις υπάρχουσες κυτταρικές μονάδες.</a:t>
            </a:r>
            <a:endParaRPr lang="en-US" sz="2400" dirty="0"/>
          </a:p>
          <a:p>
            <a:pPr marL="342900" indent="-342900">
              <a:spcBef>
                <a:spcPct val="20000"/>
              </a:spcBef>
              <a:buClr>
                <a:schemeClr val="tx2">
                  <a:lumMod val="75000"/>
                </a:schemeClr>
              </a:buClr>
              <a:buFont typeface="Wingdings" pitchFamily="2" charset="2"/>
              <a:buChar char="§"/>
              <a:defRPr/>
            </a:pPr>
            <a:r>
              <a:rPr lang="el-GR" sz="2400" dirty="0"/>
              <a:t>Εκεί που συναντούνται οι κρύσταλλοι, δημιουργούνται όρια.</a:t>
            </a:r>
            <a:endParaRPr lang="en-US" sz="2400" dirty="0"/>
          </a:p>
        </p:txBody>
      </p:sp>
      <p:pic>
        <p:nvPicPr>
          <p:cNvPr id="9" name="Picture 7" descr="CrystalGrowth2D"/>
          <p:cNvPicPr>
            <a:picLocks noChangeAspect="1" noChangeArrowheads="1"/>
          </p:cNvPicPr>
          <p:nvPr/>
        </p:nvPicPr>
        <p:blipFill>
          <a:blip r:embed="rId2" cstate="print"/>
          <a:srcRect/>
          <a:stretch>
            <a:fillRect/>
          </a:stretch>
        </p:blipFill>
        <p:spPr bwMode="auto">
          <a:xfrm>
            <a:off x="5436096" y="2204864"/>
            <a:ext cx="2895600" cy="2457450"/>
          </a:xfrm>
          <a:prstGeom prst="rect">
            <a:avLst/>
          </a:prstGeom>
          <a:noFill/>
        </p:spPr>
      </p:pic>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7"/>
          <p:cNvGrpSpPr>
            <a:grpSpLocks/>
          </p:cNvGrpSpPr>
          <p:nvPr/>
        </p:nvGrpSpPr>
        <p:grpSpPr bwMode="auto">
          <a:xfrm>
            <a:off x="2089150" y="1808163"/>
            <a:ext cx="6551613" cy="3636962"/>
            <a:chOff x="1111" y="1230"/>
            <a:chExt cx="4127" cy="2291"/>
          </a:xfrm>
        </p:grpSpPr>
        <p:pic>
          <p:nvPicPr>
            <p:cNvPr id="8" name="Picture 8" descr="Grains and Boundaries Amicroscopic-B atomic"/>
            <p:cNvPicPr>
              <a:picLocks noChangeAspect="1" noChangeArrowheads="1"/>
            </p:cNvPicPr>
            <p:nvPr/>
          </p:nvPicPr>
          <p:blipFill>
            <a:blip r:embed="rId2" cstate="print"/>
            <a:srcRect/>
            <a:stretch>
              <a:fillRect/>
            </a:stretch>
          </p:blipFill>
          <p:spPr bwMode="auto">
            <a:xfrm>
              <a:off x="1156" y="1253"/>
              <a:ext cx="4082" cy="2219"/>
            </a:xfrm>
            <a:prstGeom prst="rect">
              <a:avLst/>
            </a:prstGeom>
            <a:noFill/>
          </p:spPr>
        </p:pic>
        <p:sp>
          <p:nvSpPr>
            <p:cNvPr id="9" name="Rectangle 9"/>
            <p:cNvSpPr>
              <a:spLocks noChangeArrowheads="1"/>
            </p:cNvSpPr>
            <p:nvPr/>
          </p:nvSpPr>
          <p:spPr bwMode="auto">
            <a:xfrm>
              <a:off x="1111" y="1230"/>
              <a:ext cx="1724" cy="2291"/>
            </a:xfrm>
            <a:prstGeom prst="rect">
              <a:avLst/>
            </a:prstGeom>
            <a:solidFill>
              <a:schemeClr val="bg1"/>
            </a:solidFill>
            <a:ln w="9525">
              <a:noFill/>
              <a:miter lim="800000"/>
              <a:headEnd/>
              <a:tailEnd/>
            </a:ln>
            <a:effectLst/>
          </p:spPr>
          <p:txBody>
            <a:bodyPr wrap="none" anchor="ctr"/>
            <a:lstStyle/>
            <a:p>
              <a:endParaRPr lang="el-GR"/>
            </a:p>
          </p:txBody>
        </p:sp>
      </p:grpSp>
      <p:sp>
        <p:nvSpPr>
          <p:cNvPr id="10" name="Rectangle 2"/>
          <p:cNvSpPr>
            <a:spLocks noGrp="1" noChangeArrowheads="1"/>
          </p:cNvSpPr>
          <p:nvPr>
            <p:ph type="title"/>
          </p:nvPr>
        </p:nvSpPr>
        <p:spPr>
          <a:xfrm>
            <a:off x="723900" y="257335"/>
            <a:ext cx="7543800" cy="1295400"/>
          </a:xfrm>
        </p:spPr>
        <p:txBody>
          <a:bodyPr>
            <a:normAutofit fontScale="90000"/>
          </a:bodyPr>
          <a:lstStyle/>
          <a:p>
            <a:r>
              <a:rPr lang="el-GR" b="1" dirty="0">
                <a:effectLst>
                  <a:outerShdw blurRad="38100" dist="38100" dir="2700000" algn="tl">
                    <a:srgbClr val="000000">
                      <a:alpha val="43137"/>
                    </a:srgbClr>
                  </a:outerShdw>
                </a:effectLst>
              </a:rPr>
              <a:t>Στερεοποίηση μετάλλων (δημιουργία κόκκων)</a:t>
            </a:r>
            <a:endParaRPr lang="en-US" b="1" dirty="0">
              <a:effectLst>
                <a:outerShdw blurRad="38100" dist="38100" dir="2700000" algn="tl">
                  <a:srgbClr val="000000">
                    <a:alpha val="43137"/>
                  </a:srgbClr>
                </a:outerShdw>
              </a:effectLst>
            </a:endParaRPr>
          </a:p>
        </p:txBody>
      </p:sp>
      <p:sp>
        <p:nvSpPr>
          <p:cNvPr id="11" name="Rectangle 4"/>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Οι</a:t>
            </a:r>
            <a:r>
              <a:rPr kumimoji="0" lang="el-GR" sz="2400" b="0" i="0" u="none" strike="noStrike" kern="1200" cap="none" spc="0" normalizeH="0" noProof="0" dirty="0">
                <a:ln>
                  <a:noFill/>
                </a:ln>
                <a:solidFill>
                  <a:schemeClr val="tx1"/>
                </a:solidFill>
                <a:effectLst/>
                <a:uLnTx/>
                <a:uFillTx/>
                <a:latin typeface="+mn-lt"/>
                <a:ea typeface="+mn-ea"/>
                <a:cs typeface="+mn-cs"/>
              </a:rPr>
              <a:t> </a:t>
            </a:r>
            <a:r>
              <a:rPr kumimoji="0" lang="el-GR" sz="2400" b="0" i="0" u="none" strike="noStrike" kern="1200" cap="none" spc="0" normalizeH="0" baseline="0" noProof="0" dirty="0">
                <a:ln>
                  <a:noFill/>
                </a:ln>
                <a:solidFill>
                  <a:schemeClr val="tx1"/>
                </a:solidFill>
                <a:effectLst/>
                <a:uLnTx/>
                <a:uFillTx/>
                <a:latin typeface="+mn-lt"/>
                <a:ea typeface="+mn-ea"/>
                <a:cs typeface="+mn-cs"/>
              </a:rPr>
              <a:t>κρύσταλλοι αναπτύσσονται κατά μήκος των αξόνων μέχρι να αρχίσουν να αλληλεπικαλύπτονται</a:t>
            </a:r>
            <a:r>
              <a:rPr lang="el-GR" sz="2400" dirty="0"/>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Τα σημεία αλληλοεπικάλυψης</a:t>
            </a:r>
            <a:r>
              <a:rPr kumimoji="0" lang="el-GR" sz="2400" b="0" i="0" u="none" strike="noStrike" kern="1200" cap="none" spc="0" normalizeH="0" noProof="0" dirty="0">
                <a:ln>
                  <a:noFill/>
                </a:ln>
                <a:solidFill>
                  <a:schemeClr val="tx1"/>
                </a:solidFill>
                <a:effectLst/>
                <a:uLnTx/>
                <a:uFillTx/>
                <a:latin typeface="+mn-lt"/>
                <a:ea typeface="+mn-ea"/>
                <a:cs typeface="+mn-cs"/>
              </a:rPr>
              <a:t> όπου συναντούνται οι κρυσταλλικές κατασκευές ονομάζονται </a:t>
            </a:r>
            <a:r>
              <a:rPr kumimoji="0" lang="el-GR" sz="2400" b="0" i="1" u="none" strike="noStrike" kern="1200" cap="none" spc="0" normalizeH="0" noProof="0" dirty="0">
                <a:ln>
                  <a:noFill/>
                </a:ln>
                <a:solidFill>
                  <a:schemeClr val="tx1"/>
                </a:solidFill>
                <a:effectLst/>
                <a:uLnTx/>
                <a:uFillTx/>
                <a:latin typeface="+mn-lt"/>
                <a:ea typeface="+mn-ea"/>
                <a:cs typeface="+mn-cs"/>
              </a:rPr>
              <a:t>όρια κοκκοποίησης.</a:t>
            </a:r>
            <a:endParaRPr kumimoji="0" lang="en-US" sz="2400" b="0" i="1" u="none" strike="noStrike" kern="1200" cap="none" spc="0" normalizeH="0" baseline="0" noProof="0" dirty="0">
              <a:ln>
                <a:noFill/>
              </a:ln>
              <a:solidFill>
                <a:schemeClr val="tx1"/>
              </a:solidFill>
              <a:effectLst/>
              <a:uLnTx/>
              <a:uFillTx/>
              <a:latin typeface="+mn-lt"/>
              <a:ea typeface="+mn-ea"/>
              <a:cs typeface="+mn-cs"/>
            </a:endParaRPr>
          </a:p>
        </p:txBody>
      </p:sp>
      <p:sp>
        <p:nvSpPr>
          <p:cNvPr id="12" name="Line 10"/>
          <p:cNvSpPr>
            <a:spLocks noChangeShapeType="1"/>
          </p:cNvSpPr>
          <p:nvPr/>
        </p:nvSpPr>
        <p:spPr bwMode="auto">
          <a:xfrm>
            <a:off x="4824413" y="1844675"/>
            <a:ext cx="0" cy="3492500"/>
          </a:xfrm>
          <a:prstGeom prst="line">
            <a:avLst/>
          </a:prstGeom>
          <a:noFill/>
          <a:ln w="9525">
            <a:solidFill>
              <a:schemeClr val="tx1"/>
            </a:solidFill>
            <a:round/>
            <a:headEnd/>
            <a:tailEnd/>
          </a:ln>
          <a:effectLst/>
        </p:spPr>
        <p:txBody>
          <a:bodyPr/>
          <a:lstStyle/>
          <a:p>
            <a:endParaRPr lang="el-GR"/>
          </a:p>
        </p:txBody>
      </p:sp>
      <p:sp>
        <p:nvSpPr>
          <p:cNvPr id="13" name="Στρογγυλεμένο ορθογώνιο 12"/>
          <p:cNvSpPr/>
          <p:nvPr/>
        </p:nvSpPr>
        <p:spPr>
          <a:xfrm>
            <a:off x="107504" y="336584"/>
            <a:ext cx="8888058" cy="122020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2"/>
          <p:cNvGrpSpPr>
            <a:grpSpLocks/>
          </p:cNvGrpSpPr>
          <p:nvPr/>
        </p:nvGrpSpPr>
        <p:grpSpPr bwMode="auto">
          <a:xfrm>
            <a:off x="1835150" y="1808163"/>
            <a:ext cx="6551612" cy="3636962"/>
            <a:chOff x="1111" y="1230"/>
            <a:chExt cx="4127" cy="2291"/>
          </a:xfrm>
        </p:grpSpPr>
        <p:pic>
          <p:nvPicPr>
            <p:cNvPr id="8" name="Picture 3" descr="Grains and Boundaries Amicroscopic-B atomic"/>
            <p:cNvPicPr>
              <a:picLocks noChangeAspect="1" noChangeArrowheads="1"/>
            </p:cNvPicPr>
            <p:nvPr/>
          </p:nvPicPr>
          <p:blipFill>
            <a:blip r:embed="rId2" cstate="print"/>
            <a:srcRect/>
            <a:stretch>
              <a:fillRect/>
            </a:stretch>
          </p:blipFill>
          <p:spPr bwMode="auto">
            <a:xfrm>
              <a:off x="1156" y="1253"/>
              <a:ext cx="4082" cy="2219"/>
            </a:xfrm>
            <a:prstGeom prst="rect">
              <a:avLst/>
            </a:prstGeom>
            <a:noFill/>
          </p:spPr>
        </p:pic>
        <p:sp>
          <p:nvSpPr>
            <p:cNvPr id="9" name="Rectangle 4"/>
            <p:cNvSpPr>
              <a:spLocks noChangeArrowheads="1"/>
            </p:cNvSpPr>
            <p:nvPr/>
          </p:nvSpPr>
          <p:spPr bwMode="auto">
            <a:xfrm>
              <a:off x="1111" y="1230"/>
              <a:ext cx="1724" cy="2291"/>
            </a:xfrm>
            <a:prstGeom prst="rect">
              <a:avLst/>
            </a:prstGeom>
            <a:solidFill>
              <a:schemeClr val="bg1"/>
            </a:solidFill>
            <a:ln w="9525">
              <a:noFill/>
              <a:miter lim="800000"/>
              <a:headEnd/>
              <a:tailEnd/>
            </a:ln>
            <a:effectLst/>
          </p:spPr>
          <p:txBody>
            <a:bodyPr wrap="none" anchor="ctr"/>
            <a:lstStyle/>
            <a:p>
              <a:endParaRPr lang="el-GR"/>
            </a:p>
          </p:txBody>
        </p:sp>
      </p:grpSp>
      <p:sp>
        <p:nvSpPr>
          <p:cNvPr id="10" name="Rectangle 5"/>
          <p:cNvSpPr>
            <a:spLocks noGrp="1" noChangeArrowheads="1"/>
          </p:cNvSpPr>
          <p:nvPr>
            <p:ph type="title"/>
          </p:nvPr>
        </p:nvSpPr>
        <p:spPr>
          <a:xfrm>
            <a:off x="584076" y="0"/>
            <a:ext cx="7543800" cy="1295400"/>
          </a:xfrm>
        </p:spPr>
        <p:txBody>
          <a:bodyPr>
            <a:normAutofit/>
          </a:bodyPr>
          <a:lstStyle/>
          <a:p>
            <a:r>
              <a:rPr lang="el-GR" sz="4000" b="1" dirty="0">
                <a:effectLst>
                  <a:outerShdw blurRad="38100" dist="38100" dir="2700000" algn="tl">
                    <a:srgbClr val="000000">
                      <a:alpha val="43137"/>
                    </a:srgbClr>
                  </a:outerShdw>
                </a:effectLst>
              </a:rPr>
              <a:t>Φάσεις</a:t>
            </a:r>
            <a:r>
              <a:rPr lang="en-US" sz="4000" b="1" dirty="0">
                <a:effectLst>
                  <a:outerShdw blurRad="38100" dist="38100" dir="2700000" algn="tl">
                    <a:srgbClr val="000000">
                      <a:alpha val="43137"/>
                    </a:srgbClr>
                  </a:outerShdw>
                </a:effectLst>
              </a:rPr>
              <a:t> </a:t>
            </a:r>
          </a:p>
        </p:txBody>
      </p:sp>
      <p:sp>
        <p:nvSpPr>
          <p:cNvPr id="11" name="Rectangle 6"/>
          <p:cNvSpPr txBox="1">
            <a:spLocks noChangeArrowheads="1"/>
          </p:cNvSpPr>
          <p:nvPr/>
        </p:nvSpPr>
        <p:spPr>
          <a:xfrm>
            <a:off x="317376" y="1196752"/>
            <a:ext cx="4038600" cy="4896544"/>
          </a:xfrm>
          <a:prstGeom prst="rect">
            <a:avLst/>
          </a:prstGeom>
        </p:spPr>
        <p:txBody>
          <a:bodyPr vert="horz" lIns="91440" tIns="45720" rIns="91440" bIns="45720" rtlCol="0">
            <a:noAutofit/>
          </a:bodyPr>
          <a:lstStyle/>
          <a:p>
            <a:pPr marL="342900" indent="-342900">
              <a:spcBef>
                <a:spcPct val="20000"/>
              </a:spcBef>
              <a:buClr>
                <a:schemeClr val="tx2">
                  <a:lumMod val="75000"/>
                </a:schemeClr>
              </a:buClr>
              <a:buFont typeface="Wingdings" pitchFamily="2" charset="2"/>
              <a:buChar char="§"/>
              <a:defRPr/>
            </a:pPr>
            <a:r>
              <a:rPr lang="el-GR" sz="2200" dirty="0"/>
              <a:t>Μια φάση είναι ένα ομογενές τμήμα ή μια συσσώρευση του υλικού που διαφέρει από κάποιο άλλο τμήμα λόγω διαφοράς στη δομή ή/και στη σύσταση.</a:t>
            </a:r>
            <a:endParaRPr lang="en-US" sz="2200" dirty="0"/>
          </a:p>
          <a:p>
            <a:pPr marL="342900" indent="-342900">
              <a:spcBef>
                <a:spcPct val="20000"/>
              </a:spcBef>
              <a:buClr>
                <a:schemeClr val="tx2">
                  <a:lumMod val="75000"/>
                </a:schemeClr>
              </a:buClr>
              <a:buFont typeface="Wingdings" pitchFamily="2" charset="2"/>
              <a:buChar char="§"/>
              <a:defRPr/>
            </a:pPr>
            <a:r>
              <a:rPr lang="el-GR" sz="2200" dirty="0"/>
              <a:t>Η διαφορά μεταξύ των δομών δημιουργεί μια επιφάνεια αλληλεπίδρασης μεταξύ διπλανών φάσεων ή περιβαλλόντων φάσεων.</a:t>
            </a:r>
            <a:endParaRPr lang="en-US" sz="2200" dirty="0"/>
          </a:p>
          <a:p>
            <a:pPr marL="342900" indent="-342900">
              <a:spcBef>
                <a:spcPct val="20000"/>
              </a:spcBef>
              <a:buClr>
                <a:schemeClr val="tx2">
                  <a:lumMod val="75000"/>
                </a:schemeClr>
              </a:buClr>
              <a:buFont typeface="Wingdings" pitchFamily="2" charset="2"/>
              <a:buChar char="§"/>
              <a:defRPr/>
            </a:pPr>
            <a:r>
              <a:rPr lang="el-GR" sz="2200" dirty="0"/>
              <a:t>Αυτές οι κατασκευαστικές ιδιομορφίες επηρεάζουν τις μηχανικές επιδόσεις.</a:t>
            </a:r>
            <a:endParaRPr lang="en-US" sz="2200" dirty="0"/>
          </a:p>
        </p:txBody>
      </p:sp>
      <p:sp>
        <p:nvSpPr>
          <p:cNvPr id="12" name="Line 7"/>
          <p:cNvSpPr>
            <a:spLocks noChangeShapeType="1"/>
          </p:cNvSpPr>
          <p:nvPr/>
        </p:nvSpPr>
        <p:spPr bwMode="auto">
          <a:xfrm>
            <a:off x="4500563" y="1844675"/>
            <a:ext cx="6350" cy="3508375"/>
          </a:xfrm>
          <a:prstGeom prst="line">
            <a:avLst/>
          </a:prstGeom>
          <a:noFill/>
          <a:ln w="9525">
            <a:solidFill>
              <a:schemeClr val="tx1"/>
            </a:solidFill>
            <a:round/>
            <a:headEnd/>
            <a:tailEnd/>
          </a:ln>
          <a:effectLst/>
        </p:spPr>
        <p:txBody>
          <a:bodyPr/>
          <a:lstStyle/>
          <a:p>
            <a:endParaRPr lang="el-GR"/>
          </a:p>
        </p:txBody>
      </p:sp>
      <p:sp>
        <p:nvSpPr>
          <p:cNvPr id="13" name="Στρογγυλεμένο ορθογώνιο 12"/>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779633" y="0"/>
            <a:ext cx="7543800" cy="1295400"/>
          </a:xfrm>
        </p:spPr>
        <p:txBody>
          <a:bodyPr>
            <a:normAutofit/>
          </a:bodyPr>
          <a:lstStyle/>
          <a:p>
            <a:r>
              <a:rPr lang="el-GR" sz="4000" b="1" dirty="0">
                <a:effectLst>
                  <a:outerShdw blurRad="38100" dist="38100" dir="2700000" algn="tl">
                    <a:srgbClr val="000000">
                      <a:alpha val="43137"/>
                    </a:srgbClr>
                  </a:outerShdw>
                </a:effectLst>
              </a:rPr>
              <a:t>Κόκκοι και σύνορα κόκκων</a:t>
            </a:r>
            <a:endParaRPr lang="en-US" sz="4000" b="1" dirty="0">
              <a:effectLst>
                <a:outerShdw blurRad="38100" dist="38100" dir="2700000" algn="tl">
                  <a:srgbClr val="000000">
                    <a:alpha val="43137"/>
                  </a:srgbClr>
                </a:outerShdw>
              </a:effectLst>
            </a:endParaRPr>
          </a:p>
        </p:txBody>
      </p:sp>
      <p:pic>
        <p:nvPicPr>
          <p:cNvPr id="8" name="Picture 1027" descr="Grains and Boundaries Amicroscopic-B atomic"/>
          <p:cNvPicPr>
            <a:picLocks noChangeAspect="1" noChangeArrowheads="1"/>
          </p:cNvPicPr>
          <p:nvPr/>
        </p:nvPicPr>
        <p:blipFill>
          <a:blip r:embed="rId2" cstate="print"/>
          <a:srcRect/>
          <a:stretch>
            <a:fillRect/>
          </a:stretch>
        </p:blipFill>
        <p:spPr bwMode="auto">
          <a:xfrm>
            <a:off x="1223963" y="1556792"/>
            <a:ext cx="6878114" cy="3738984"/>
          </a:xfrm>
          <a:prstGeom prst="rect">
            <a:avLst/>
          </a:prstGeom>
          <a:noFill/>
        </p:spPr>
      </p:pic>
      <p:sp>
        <p:nvSpPr>
          <p:cNvPr id="2" name="Ορθογώνιο 1"/>
          <p:cNvSpPr/>
          <p:nvPr/>
        </p:nvSpPr>
        <p:spPr>
          <a:xfrm>
            <a:off x="4638966" y="6422042"/>
            <a:ext cx="4572000" cy="400110"/>
          </a:xfrm>
          <a:prstGeom prst="rect">
            <a:avLst/>
          </a:prstGeom>
        </p:spPr>
        <p:txBody>
          <a:bodyPr>
            <a:spAutoFit/>
          </a:bodyPr>
          <a:lstStyle/>
          <a:p>
            <a:pPr>
              <a:defRPr/>
            </a:pPr>
            <a:r>
              <a:rPr lang="en-US" sz="1000" dirty="0"/>
              <a:t>B.D. Ratner, A.S. Hoffman, Biomaterials Science, 2nd Edition: An Introduction to Materials in Medicine, Elsevier Academic Press, San Diego, 2004. </a:t>
            </a:r>
          </a:p>
        </p:txBody>
      </p:sp>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18864"/>
            <a:ext cx="7543800" cy="1295400"/>
          </a:xfrm>
        </p:spPr>
        <p:txBody>
          <a:bodyPr>
            <a:normAutofit fontScale="90000"/>
          </a:bodyPr>
          <a:lstStyle/>
          <a:p>
            <a:r>
              <a:rPr lang="el-GR" b="1" dirty="0">
                <a:effectLst>
                  <a:outerShdw blurRad="38100" dist="38100" dir="2700000" algn="tl">
                    <a:srgbClr val="000000">
                      <a:alpha val="43137"/>
                    </a:srgbClr>
                  </a:outerShdw>
                </a:effectLst>
              </a:rPr>
              <a:t>Δημιουργία επιπέδου απόκλισης</a:t>
            </a:r>
            <a:endParaRPr lang="en-US" b="1" dirty="0">
              <a:effectLst>
                <a:outerShdw blurRad="38100" dist="38100" dir="2700000" algn="tl">
                  <a:srgbClr val="000000">
                    <a:alpha val="43137"/>
                  </a:srgbClr>
                </a:outerShdw>
              </a:effectLst>
            </a:endParaRPr>
          </a:p>
        </p:txBody>
      </p:sp>
      <p:sp>
        <p:nvSpPr>
          <p:cNvPr id="8" name="Rectangle 4"/>
          <p:cNvSpPr txBox="1">
            <a:spLocks noChangeArrowheads="1"/>
          </p:cNvSpPr>
          <p:nvPr/>
        </p:nvSpPr>
        <p:spPr>
          <a:xfrm>
            <a:off x="465922" y="1485900"/>
            <a:ext cx="4038600" cy="441166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Καθώς δημιουργούνται κρύσταλλα</a:t>
            </a:r>
            <a:r>
              <a:rPr kumimoji="0" lang="el-GR" sz="2600" b="0" i="0" u="none" strike="noStrike" kern="1200" cap="none" spc="0" normalizeH="0" noProof="0" dirty="0">
                <a:ln>
                  <a:noFill/>
                </a:ln>
                <a:solidFill>
                  <a:schemeClr val="tx1"/>
                </a:solidFill>
                <a:effectLst/>
                <a:uLnTx/>
                <a:uFillTx/>
                <a:latin typeface="+mn-lt"/>
                <a:ea typeface="+mn-ea"/>
                <a:cs typeface="+mn-cs"/>
              </a:rPr>
              <a:t> οι κυτταρικές μονάδες τείνουν να αναδιαμορφωθούν σε μοτίβα.</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Η αναδιαμόρφωση αυτών των εσωτερικών</a:t>
            </a:r>
            <a:r>
              <a:rPr kumimoji="0" lang="el-GR" sz="2600" b="0" i="0" u="none" strike="noStrike" kern="1200" cap="none" spc="0" normalizeH="0" noProof="0" dirty="0">
                <a:ln>
                  <a:noFill/>
                </a:ln>
                <a:solidFill>
                  <a:schemeClr val="tx1"/>
                </a:solidFill>
                <a:effectLst/>
                <a:uLnTx/>
                <a:uFillTx/>
                <a:latin typeface="+mn-lt"/>
                <a:ea typeface="+mn-ea"/>
                <a:cs typeface="+mn-cs"/>
              </a:rPr>
              <a:t> επιπέδων μεταξύ των κυτταρικών μονάδων δημιουργεί τα επίπεδα απόκλισης.</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6" descr="UnitCellStacking"/>
          <p:cNvPicPr>
            <a:picLocks noChangeAspect="1" noChangeArrowheads="1"/>
          </p:cNvPicPr>
          <p:nvPr/>
        </p:nvPicPr>
        <p:blipFill>
          <a:blip r:embed="rId2" cstate="print"/>
          <a:srcRect/>
          <a:stretch>
            <a:fillRect/>
          </a:stretch>
        </p:blipFill>
        <p:spPr bwMode="auto">
          <a:xfrm>
            <a:off x="4863244" y="3048000"/>
            <a:ext cx="2476500" cy="1809750"/>
          </a:xfrm>
          <a:prstGeom prst="rect">
            <a:avLst/>
          </a:prstGeom>
          <a:noFill/>
        </p:spPr>
      </p:pic>
      <p:sp>
        <p:nvSpPr>
          <p:cNvPr id="10" name="Line 7"/>
          <p:cNvSpPr>
            <a:spLocks noChangeShapeType="1"/>
          </p:cNvSpPr>
          <p:nvPr/>
        </p:nvSpPr>
        <p:spPr bwMode="auto">
          <a:xfrm flipV="1">
            <a:off x="5257800" y="1828800"/>
            <a:ext cx="3048000" cy="2438400"/>
          </a:xfrm>
          <a:prstGeom prst="line">
            <a:avLst/>
          </a:prstGeom>
          <a:noFill/>
          <a:ln w="9525">
            <a:solidFill>
              <a:schemeClr val="tx1"/>
            </a:solidFill>
            <a:round/>
            <a:headEnd/>
            <a:tailEnd/>
          </a:ln>
          <a:effectLst/>
        </p:spPr>
        <p:txBody>
          <a:bodyPr wrap="none" anchor="ctr"/>
          <a:lstStyle/>
          <a:p>
            <a:endParaRPr lang="el-GR"/>
          </a:p>
        </p:txBody>
      </p:sp>
      <p:sp>
        <p:nvSpPr>
          <p:cNvPr id="11" name="Line 8"/>
          <p:cNvSpPr>
            <a:spLocks noChangeShapeType="1"/>
          </p:cNvSpPr>
          <p:nvPr/>
        </p:nvSpPr>
        <p:spPr bwMode="auto">
          <a:xfrm flipV="1">
            <a:off x="4482244" y="2590800"/>
            <a:ext cx="3048000" cy="2438400"/>
          </a:xfrm>
          <a:prstGeom prst="line">
            <a:avLst/>
          </a:prstGeom>
          <a:noFill/>
          <a:ln w="9525">
            <a:solidFill>
              <a:schemeClr val="tx1"/>
            </a:solidFill>
            <a:round/>
            <a:headEnd/>
            <a:tailEnd/>
          </a:ln>
          <a:effectLst/>
        </p:spPr>
        <p:txBody>
          <a:bodyPr wrap="none" anchor="ctr"/>
          <a:lstStyle/>
          <a:p>
            <a:endParaRPr lang="el-GR"/>
          </a:p>
        </p:txBody>
      </p:sp>
      <p:sp>
        <p:nvSpPr>
          <p:cNvPr id="12" name="Line 9"/>
          <p:cNvSpPr>
            <a:spLocks noChangeShapeType="1"/>
          </p:cNvSpPr>
          <p:nvPr/>
        </p:nvSpPr>
        <p:spPr bwMode="auto">
          <a:xfrm flipV="1">
            <a:off x="7530244" y="1905000"/>
            <a:ext cx="1447800" cy="685800"/>
          </a:xfrm>
          <a:prstGeom prst="line">
            <a:avLst/>
          </a:prstGeom>
          <a:noFill/>
          <a:ln w="9525">
            <a:solidFill>
              <a:schemeClr val="tx1"/>
            </a:solidFill>
            <a:round/>
            <a:headEnd/>
            <a:tailEnd/>
          </a:ln>
          <a:effectLst/>
        </p:spPr>
        <p:txBody>
          <a:bodyPr wrap="none" anchor="ctr"/>
          <a:lstStyle/>
          <a:p>
            <a:endParaRPr lang="el-GR"/>
          </a:p>
        </p:txBody>
      </p:sp>
      <p:sp>
        <p:nvSpPr>
          <p:cNvPr id="13" name="Line 10"/>
          <p:cNvSpPr>
            <a:spLocks noChangeShapeType="1"/>
          </p:cNvSpPr>
          <p:nvPr/>
        </p:nvSpPr>
        <p:spPr bwMode="auto">
          <a:xfrm flipV="1">
            <a:off x="6006244" y="1905000"/>
            <a:ext cx="3048000" cy="2438400"/>
          </a:xfrm>
          <a:prstGeom prst="line">
            <a:avLst/>
          </a:prstGeom>
          <a:noFill/>
          <a:ln w="9525">
            <a:solidFill>
              <a:schemeClr val="tx1"/>
            </a:solidFill>
            <a:round/>
            <a:headEnd/>
            <a:tailEnd/>
          </a:ln>
          <a:effectLst/>
        </p:spPr>
        <p:txBody>
          <a:bodyPr wrap="none" anchor="ctr"/>
          <a:lstStyle/>
          <a:p>
            <a:endParaRPr lang="el-GR"/>
          </a:p>
        </p:txBody>
      </p:sp>
      <p:sp>
        <p:nvSpPr>
          <p:cNvPr id="14" name="Στρογγυλεμένο ορθογώνιο 1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23084"/>
            <a:ext cx="7543800" cy="1295400"/>
          </a:xfrm>
        </p:spPr>
        <p:txBody>
          <a:bodyPr>
            <a:normAutofit/>
          </a:bodyPr>
          <a:lstStyle/>
          <a:p>
            <a:r>
              <a:rPr lang="el-GR" sz="4000" b="1" dirty="0">
                <a:effectLst>
                  <a:outerShdw blurRad="38100" dist="38100" dir="2700000" algn="tl">
                    <a:srgbClr val="000000">
                      <a:alpha val="43137"/>
                    </a:srgbClr>
                  </a:outerShdw>
                </a:effectLst>
              </a:rPr>
              <a:t>Κρυσταλλικές ατέλειες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36733" y="1340768"/>
            <a:ext cx="8229600" cy="45402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Οι μεταλλικοί κρύσταλλοι δεν είναι τέλειοι</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Ορισμένες φορές υπάρχουν κενά διαστήματα από</a:t>
            </a:r>
            <a:r>
              <a:rPr kumimoji="0" lang="el-GR" sz="2400" b="0" i="0" u="none" strike="noStrike" kern="1200" cap="none" spc="0" normalizeH="0" noProof="0" dirty="0">
                <a:ln>
                  <a:noFill/>
                </a:ln>
                <a:solidFill>
                  <a:schemeClr val="tx1"/>
                </a:solidFill>
                <a:effectLst/>
                <a:uLnTx/>
                <a:uFillTx/>
                <a:latin typeface="+mn-lt"/>
                <a:ea typeface="+mn-ea"/>
                <a:cs typeface="+mn-cs"/>
              </a:rPr>
              <a:t> τα οποία λείπει κάποιο άτομο που καλούνται κενότητες.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Αυτές αλλά</a:t>
            </a:r>
            <a:r>
              <a:rPr kumimoji="0" lang="el-GR" sz="2400" b="0" i="0" u="none" strike="noStrike" kern="1200" cap="none" spc="0" normalizeH="0" noProof="0" dirty="0">
                <a:ln>
                  <a:noFill/>
                </a:ln>
                <a:solidFill>
                  <a:schemeClr val="tx1"/>
                </a:solidFill>
                <a:effectLst/>
                <a:uLnTx/>
                <a:uFillTx/>
                <a:latin typeface="+mn-lt"/>
                <a:ea typeface="+mn-ea"/>
                <a:cs typeface="+mn-cs"/>
              </a:rPr>
              <a:t> και άλλες ατέλειες, καθώς και η ύπαρξη κόκκων διαμορφώνουν πολλές από τις μηχανικές ιδιότητες των μετάλλων.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Όταν </a:t>
            </a:r>
            <a:r>
              <a:rPr kumimoji="0" lang="el-GR" sz="2400" b="1" i="0" strike="noStrike" kern="1200" cap="none" spc="0" normalizeH="0" baseline="0" noProof="0" dirty="0">
                <a:ln>
                  <a:noFill/>
                </a:ln>
                <a:effectLst/>
                <a:uLnTx/>
                <a:uFillTx/>
                <a:latin typeface="+mn-lt"/>
                <a:ea typeface="+mn-ea"/>
                <a:cs typeface="+mn-cs"/>
              </a:rPr>
              <a:t>δύναμη</a:t>
            </a:r>
            <a:r>
              <a:rPr kumimoji="0" lang="el-GR" sz="2400" b="0" i="0" u="none" strike="noStrike" kern="1200" cap="none" spc="0" normalizeH="0" baseline="0" noProof="0" dirty="0">
                <a:ln>
                  <a:noFill/>
                </a:ln>
                <a:effectLst/>
                <a:uLnTx/>
                <a:uFillTx/>
                <a:latin typeface="+mn-lt"/>
                <a:ea typeface="+mn-ea"/>
                <a:cs typeface="+mn-cs"/>
              </a:rPr>
              <a:t> </a:t>
            </a:r>
            <a:r>
              <a:rPr kumimoji="0" lang="el-GR" sz="2400" b="0" i="0" u="none" strike="noStrike" kern="1200" cap="none" spc="0" normalizeH="0" baseline="0" noProof="0" dirty="0">
                <a:ln>
                  <a:noFill/>
                </a:ln>
                <a:solidFill>
                  <a:schemeClr val="tx1"/>
                </a:solidFill>
                <a:effectLst/>
                <a:uLnTx/>
                <a:uFillTx/>
                <a:latin typeface="+mn-lt"/>
                <a:ea typeface="+mn-ea"/>
                <a:cs typeface="+mn-cs"/>
              </a:rPr>
              <a:t>εφαρμόζεται</a:t>
            </a:r>
            <a:r>
              <a:rPr kumimoji="0" lang="el-GR" sz="2400" b="0" i="0" u="none" strike="noStrike" kern="1200" cap="none" spc="0" normalizeH="0" noProof="0" dirty="0">
                <a:ln>
                  <a:noFill/>
                </a:ln>
                <a:solidFill>
                  <a:schemeClr val="tx1"/>
                </a:solidFill>
                <a:effectLst/>
                <a:uLnTx/>
                <a:uFillTx/>
                <a:latin typeface="+mn-lt"/>
                <a:ea typeface="+mn-ea"/>
                <a:cs typeface="+mn-cs"/>
              </a:rPr>
              <a:t> σε κάποιο μέταλλο,  δημιουργούνται μετατοπίσεις και κίνηση, επιτρέποντας έτσι την παραμόρφωση του μετάλλου.</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75069" y="-35295"/>
            <a:ext cx="8352928" cy="1295400"/>
          </a:xfrm>
        </p:spPr>
        <p:txBody>
          <a:bodyPr>
            <a:normAutofit fontScale="90000"/>
          </a:bodyPr>
          <a:lstStyle/>
          <a:p>
            <a:r>
              <a:rPr lang="el-GR" b="1" dirty="0">
                <a:effectLst>
                  <a:outerShdw blurRad="38100" dist="38100" dir="2700000" algn="tl">
                    <a:srgbClr val="000000">
                      <a:alpha val="43137"/>
                    </a:srgbClr>
                  </a:outerShdw>
                </a:effectLst>
              </a:rPr>
              <a:t>Αποκλίσεις στην κρυσταλλική δομή</a:t>
            </a:r>
            <a:endParaRPr lang="en-US" b="1" dirty="0">
              <a:effectLst>
                <a:outerShdw blurRad="38100" dist="38100" dir="2700000" algn="tl">
                  <a:srgbClr val="000000">
                    <a:alpha val="43137"/>
                  </a:srgbClr>
                </a:outerShdw>
              </a:effectLst>
            </a:endParaRPr>
          </a:p>
        </p:txBody>
      </p:sp>
      <p:sp>
        <p:nvSpPr>
          <p:cNvPr id="8" name="Rectangle 5"/>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Μετατοπίσεις:</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just"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ü"/>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μετατόπιση άκρων.</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7" descr="EdgeDislocation"/>
          <p:cNvPicPr>
            <a:picLocks noChangeAspect="1" noChangeArrowheads="1"/>
          </p:cNvPicPr>
          <p:nvPr/>
        </p:nvPicPr>
        <p:blipFill>
          <a:blip r:embed="rId2" cstate="print"/>
          <a:srcRect/>
          <a:stretch>
            <a:fillRect/>
          </a:stretch>
        </p:blipFill>
        <p:spPr bwMode="auto">
          <a:xfrm>
            <a:off x="1150938" y="2989238"/>
            <a:ext cx="6913562" cy="2239962"/>
          </a:xfrm>
          <a:prstGeom prst="rect">
            <a:avLst/>
          </a:prstGeom>
          <a:noFill/>
        </p:spPr>
      </p:pic>
      <p:sp>
        <p:nvSpPr>
          <p:cNvPr id="3" name="Ορθογώνιο 2"/>
          <p:cNvSpPr/>
          <p:nvPr/>
        </p:nvSpPr>
        <p:spPr>
          <a:xfrm>
            <a:off x="4716016" y="6386295"/>
            <a:ext cx="4572000" cy="400110"/>
          </a:xfrm>
          <a:prstGeom prst="rect">
            <a:avLst/>
          </a:prstGeom>
        </p:spPr>
        <p:txBody>
          <a:bodyPr>
            <a:spAutoFit/>
          </a:bodyPr>
          <a:lstStyle/>
          <a:p>
            <a:r>
              <a:rPr lang="en-US" sz="1000" dirty="0"/>
              <a:t>J. Park and R.S. Lakes, Biomaterials an Introduction, 3rd Edition, Springer, New York, 2007. </a:t>
            </a:r>
            <a:endParaRPr lang="el-GR" sz="1000" dirty="0"/>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3084"/>
            <a:ext cx="7543800" cy="1295400"/>
          </a:xfrm>
        </p:spPr>
        <p:txBody>
          <a:bodyPr>
            <a:normAutofit/>
          </a:bodyPr>
          <a:lstStyle/>
          <a:p>
            <a:r>
              <a:rPr lang="el-GR" sz="4000" b="1" dirty="0">
                <a:effectLst>
                  <a:outerShdw blurRad="38100" dist="38100" dir="2700000" algn="tl">
                    <a:srgbClr val="000000">
                      <a:alpha val="43137"/>
                    </a:srgbClr>
                  </a:outerShdw>
                </a:effectLst>
              </a:rPr>
              <a:t>Πλαστικές παραμορφώσεις</a:t>
            </a:r>
            <a:endParaRPr lang="en-US" sz="4000" b="1" dirty="0">
              <a:effectLst>
                <a:outerShdw blurRad="38100" dist="38100" dir="2700000" algn="tl">
                  <a:srgbClr val="000000">
                    <a:alpha val="43137"/>
                  </a:srgbClr>
                </a:outerShdw>
              </a:effectLst>
            </a:endParaRPr>
          </a:p>
        </p:txBody>
      </p:sp>
      <p:sp>
        <p:nvSpPr>
          <p:cNvPr id="8" name="Rectangle 4"/>
          <p:cNvSpPr txBox="1">
            <a:spLocks noChangeArrowheads="1"/>
          </p:cNvSpPr>
          <p:nvPr/>
        </p:nvSpPr>
        <p:spPr>
          <a:xfrm>
            <a:off x="285720" y="1714488"/>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Απόκλιση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err="1">
                <a:ln>
                  <a:noFill/>
                </a:ln>
                <a:solidFill>
                  <a:schemeClr val="tx1"/>
                </a:solidFill>
                <a:effectLst/>
                <a:uLnTx/>
                <a:uFillTx/>
                <a:latin typeface="+mn-lt"/>
                <a:ea typeface="+mn-ea"/>
                <a:cs typeface="+mn-cs"/>
              </a:rPr>
              <a:t>Διδυμοποίηση</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6" descr="PlasticDeformationSlip"/>
          <p:cNvPicPr>
            <a:picLocks noChangeAspect="1" noChangeArrowheads="1"/>
          </p:cNvPicPr>
          <p:nvPr/>
        </p:nvPicPr>
        <p:blipFill>
          <a:blip r:embed="rId2" cstate="print"/>
          <a:srcRect/>
          <a:stretch>
            <a:fillRect/>
          </a:stretch>
        </p:blipFill>
        <p:spPr bwMode="auto">
          <a:xfrm>
            <a:off x="3655640" y="1412776"/>
            <a:ext cx="4876800" cy="2030413"/>
          </a:xfrm>
          <a:prstGeom prst="rect">
            <a:avLst/>
          </a:prstGeom>
          <a:noFill/>
        </p:spPr>
      </p:pic>
      <p:pic>
        <p:nvPicPr>
          <p:cNvPr id="10" name="Picture 7" descr="PlasticDeformationTwinning"/>
          <p:cNvPicPr>
            <a:picLocks noChangeAspect="1" noChangeArrowheads="1"/>
          </p:cNvPicPr>
          <p:nvPr/>
        </p:nvPicPr>
        <p:blipFill>
          <a:blip r:embed="rId3" cstate="print"/>
          <a:srcRect/>
          <a:stretch>
            <a:fillRect/>
          </a:stretch>
        </p:blipFill>
        <p:spPr bwMode="auto">
          <a:xfrm>
            <a:off x="3505200" y="3356992"/>
            <a:ext cx="5162550" cy="2635250"/>
          </a:xfrm>
          <a:prstGeom prst="rect">
            <a:avLst/>
          </a:prstGeom>
          <a:noFill/>
        </p:spPr>
      </p:pic>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23900" y="-28195"/>
            <a:ext cx="7543800" cy="1295400"/>
          </a:xfrm>
        </p:spPr>
        <p:txBody>
          <a:bodyPr>
            <a:normAutofit/>
          </a:bodyPr>
          <a:lstStyle/>
          <a:p>
            <a:r>
              <a:rPr lang="el-GR" sz="4000" b="1" dirty="0">
                <a:effectLst>
                  <a:outerShdw blurRad="38100" dist="38100" dir="2700000" algn="tl">
                    <a:srgbClr val="000000">
                      <a:alpha val="43137"/>
                    </a:srgbClr>
                  </a:outerShdw>
                </a:effectLst>
              </a:rPr>
              <a:t>Φθορά</a:t>
            </a:r>
            <a:endParaRPr lang="en-US" sz="4000" b="1" dirty="0">
              <a:effectLst>
                <a:outerShdw blurRad="38100" dist="38100" dir="2700000" algn="tl">
                  <a:srgbClr val="000000">
                    <a:alpha val="43137"/>
                  </a:srgbClr>
                </a:outerShdw>
              </a:effectLst>
            </a:endParaRPr>
          </a:p>
        </p:txBody>
      </p:sp>
      <p:sp>
        <p:nvSpPr>
          <p:cNvPr id="8" name="Rectangle 7"/>
          <p:cNvSpPr txBox="1">
            <a:spLocks noChangeArrowheads="1"/>
          </p:cNvSpPr>
          <p:nvPr/>
        </p:nvSpPr>
        <p:spPr>
          <a:xfrm>
            <a:off x="395536" y="1703032"/>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Στάδια αστοχίας</a:t>
            </a:r>
            <a:r>
              <a:rPr kumimoji="0" lang="el-GR" sz="2600" b="0" i="0" u="none" strike="noStrike" kern="1200" cap="none" spc="0" normalizeH="0" noProof="0" dirty="0">
                <a:ln>
                  <a:noFill/>
                </a:ln>
                <a:solidFill>
                  <a:schemeClr val="tx1"/>
                </a:solidFill>
                <a:effectLst/>
                <a:uLnTx/>
                <a:uFillTx/>
                <a:latin typeface="+mn-lt"/>
                <a:ea typeface="+mn-ea"/>
                <a:cs typeface="+mn-cs"/>
              </a:rPr>
              <a:t> από φθορά:</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ü"/>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κανένα πρόβλημα,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ü"/>
              <a:tabLst/>
              <a:defRPr/>
            </a:pPr>
            <a:r>
              <a:rPr lang="el-GR" sz="2200" dirty="0"/>
              <a:t>μικρές ρωγμές,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ü"/>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"clam shell" </a:t>
            </a:r>
            <a:r>
              <a:rPr kumimoji="0" lang="el-GR" sz="2200" b="0" i="0" u="none" strike="noStrike" kern="1200" cap="none" spc="0" normalizeH="0" baseline="0" noProof="0" dirty="0">
                <a:ln>
                  <a:noFill/>
                </a:ln>
                <a:solidFill>
                  <a:schemeClr val="tx1"/>
                </a:solidFill>
                <a:effectLst/>
                <a:uLnTx/>
                <a:uFillTx/>
                <a:latin typeface="+mn-lt"/>
                <a:ea typeface="+mn-ea"/>
                <a:cs typeface="+mn-cs"/>
              </a:rPr>
              <a:t>φαινόμενο(παρατηρήστε την γυαλιστερή</a:t>
            </a:r>
            <a:r>
              <a:rPr kumimoji="0" lang="el-GR" sz="2200" b="0" i="0" u="none" strike="noStrike" kern="1200" cap="none" spc="0" normalizeH="0" noProof="0" dirty="0">
                <a:ln>
                  <a:noFill/>
                </a:ln>
                <a:solidFill>
                  <a:schemeClr val="tx1"/>
                </a:solidFill>
                <a:effectLst/>
                <a:uLnTx/>
                <a:uFillTx/>
                <a:latin typeface="+mn-lt"/>
                <a:ea typeface="+mn-ea"/>
                <a:cs typeface="+mn-cs"/>
              </a:rPr>
              <a:t> περιοχή),</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ü"/>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ρωγμή.</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9" descr="Fatigue"/>
          <p:cNvPicPr>
            <a:picLocks noChangeAspect="1" noChangeArrowheads="1"/>
          </p:cNvPicPr>
          <p:nvPr/>
        </p:nvPicPr>
        <p:blipFill>
          <a:blip r:embed="rId2" cstate="print"/>
          <a:srcRect/>
          <a:stretch>
            <a:fillRect/>
          </a:stretch>
        </p:blipFill>
        <p:spPr bwMode="auto">
          <a:xfrm>
            <a:off x="4716016" y="2106988"/>
            <a:ext cx="4104456" cy="2229889"/>
          </a:xfrm>
          <a:prstGeom prst="rect">
            <a:avLst/>
          </a:prstGeom>
          <a:noFill/>
        </p:spPr>
      </p:pic>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aa"/>
          <p:cNvPicPr>
            <a:picLocks noChangeAspect="1" noChangeArrowheads="1"/>
          </p:cNvPicPr>
          <p:nvPr/>
        </p:nvPicPr>
        <p:blipFill>
          <a:blip r:embed="rId2" cstate="print"/>
          <a:srcRect/>
          <a:stretch>
            <a:fillRect/>
          </a:stretch>
        </p:blipFill>
        <p:spPr bwMode="auto">
          <a:xfrm>
            <a:off x="2336858" y="188640"/>
            <a:ext cx="4464496" cy="591673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260648"/>
            <a:ext cx="7543800" cy="1295400"/>
          </a:xfrm>
        </p:spPr>
        <p:txBody>
          <a:bodyPr>
            <a:normAutofit fontScale="90000"/>
          </a:bodyPr>
          <a:lstStyle/>
          <a:p>
            <a:r>
              <a:rPr lang="el-GR" b="1" dirty="0">
                <a:effectLst>
                  <a:outerShdw blurRad="38100" dist="38100" dir="2700000" algn="tl">
                    <a:srgbClr val="000000">
                      <a:alpha val="43137"/>
                    </a:srgbClr>
                  </a:outerShdw>
                </a:effectLst>
              </a:rPr>
              <a:t>Συνδυασμός γραμμών απόκλισης και περιοχών </a:t>
            </a:r>
            <a:r>
              <a:rPr lang="el-GR" b="1" dirty="0" err="1">
                <a:effectLst>
                  <a:outerShdw blurRad="38100" dist="38100" dir="2700000" algn="tl">
                    <a:srgbClr val="000000">
                      <a:alpha val="43137"/>
                    </a:srgbClr>
                  </a:outerShdw>
                </a:effectLst>
              </a:rPr>
              <a:t>διδυμοποίησης</a:t>
            </a:r>
            <a:endParaRPr lang="en-US" b="1" dirty="0">
              <a:effectLst>
                <a:outerShdw blurRad="38100" dist="38100" dir="2700000" algn="tl">
                  <a:srgbClr val="000000">
                    <a:alpha val="43137"/>
                  </a:srgbClr>
                </a:outerShdw>
              </a:effectLst>
            </a:endParaRPr>
          </a:p>
        </p:txBody>
      </p:sp>
      <p:pic>
        <p:nvPicPr>
          <p:cNvPr id="8" name="Picture 3" descr="PlasticDeformationBoth"/>
          <p:cNvPicPr>
            <a:picLocks noChangeAspect="1" noChangeArrowheads="1"/>
          </p:cNvPicPr>
          <p:nvPr/>
        </p:nvPicPr>
        <p:blipFill>
          <a:blip r:embed="rId2" cstate="print"/>
          <a:srcRect/>
          <a:stretch>
            <a:fillRect/>
          </a:stretch>
        </p:blipFill>
        <p:spPr bwMode="auto">
          <a:xfrm>
            <a:off x="1979613" y="1773238"/>
            <a:ext cx="5076825" cy="3905250"/>
          </a:xfrm>
          <a:prstGeom prst="rect">
            <a:avLst/>
          </a:prstGeom>
          <a:noFill/>
        </p:spPr>
      </p:pic>
      <p:sp>
        <p:nvSpPr>
          <p:cNvPr id="2" name="Ορθογώνιο 1"/>
          <p:cNvSpPr/>
          <p:nvPr/>
        </p:nvSpPr>
        <p:spPr>
          <a:xfrm>
            <a:off x="4541545" y="621166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5" name="Στρογγυλεμένο ορθογώνιο 4"/>
          <p:cNvSpPr/>
          <p:nvPr/>
        </p:nvSpPr>
        <p:spPr>
          <a:xfrm>
            <a:off x="107504" y="336584"/>
            <a:ext cx="8888058" cy="122020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3084"/>
            <a:ext cx="7543800" cy="1295400"/>
          </a:xfrm>
        </p:spPr>
        <p:txBody>
          <a:bodyPr/>
          <a:lstStyle/>
          <a:p>
            <a:r>
              <a:rPr lang="el-GR" b="1" dirty="0">
                <a:effectLst>
                  <a:outerShdw blurRad="38100" dist="38100" dir="2700000" algn="tl">
                    <a:srgbClr val="000000">
                      <a:alpha val="43137"/>
                    </a:srgbClr>
                  </a:outerShdw>
                </a:effectLst>
              </a:rPr>
              <a:t>Φθορά</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200" u="sng" dirty="0"/>
              <a:t>Όριο φθοράς</a:t>
            </a: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l-GR" sz="2200" b="0" i="0" u="none" strike="noStrike" kern="1200" cap="none" spc="0" normalizeH="0" baseline="0" noProof="0" dirty="0">
                <a:ln>
                  <a:noFill/>
                </a:ln>
                <a:solidFill>
                  <a:schemeClr val="tx1"/>
                </a:solidFill>
                <a:effectLst/>
                <a:uLnTx/>
                <a:uFillTx/>
                <a:latin typeface="+mn-lt"/>
                <a:ea typeface="+mn-ea"/>
                <a:cs typeface="+mn-cs"/>
              </a:rPr>
              <a:t>«Η</a:t>
            </a:r>
            <a:r>
              <a:rPr kumimoji="0" lang="el-GR" sz="2200" b="0" i="0" u="none" strike="noStrike" kern="1200" cap="none" spc="0" normalizeH="0" noProof="0" dirty="0">
                <a:ln>
                  <a:noFill/>
                </a:ln>
                <a:solidFill>
                  <a:schemeClr val="tx1"/>
                </a:solidFill>
                <a:effectLst/>
                <a:uLnTx/>
                <a:uFillTx/>
                <a:latin typeface="+mn-lt"/>
                <a:ea typeface="+mn-ea"/>
                <a:cs typeface="+mn-cs"/>
              </a:rPr>
              <a:t> μέγιστη δύναμη που μπορεί να αντέξει ένα μέταλλο χωρίς να φθαρεί για έναν συγκεκριμένο μεγάλο αριθμό επαναλήψεων»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Συχνά πιο σημαντικό</a:t>
            </a:r>
            <a:r>
              <a:rPr kumimoji="0" lang="el-GR" sz="2200" b="0" i="0" u="none" strike="noStrike" kern="1200" cap="none" spc="0" normalizeH="0" noProof="0" dirty="0">
                <a:ln>
                  <a:noFill/>
                </a:ln>
                <a:solidFill>
                  <a:schemeClr val="tx1"/>
                </a:solidFill>
                <a:effectLst/>
                <a:uLnTx/>
                <a:uFillTx/>
                <a:latin typeface="+mn-lt"/>
                <a:ea typeface="+mn-ea"/>
                <a:cs typeface="+mn-cs"/>
              </a:rPr>
              <a:t> από την ελαστικότητα ή τη δύναμη που χρειάζεται το μέταλλο για να λυγίσει.</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336584"/>
            <a:ext cx="7543800" cy="1295400"/>
          </a:xfrm>
        </p:spPr>
        <p:txBody>
          <a:bodyPr>
            <a:noAutofit/>
          </a:bodyPr>
          <a:lstStyle/>
          <a:p>
            <a:r>
              <a:rPr lang="el-GR" b="1" dirty="0">
                <a:effectLst>
                  <a:outerShdw blurRad="38100" dist="38100" dir="2700000" algn="tl">
                    <a:srgbClr val="000000">
                      <a:alpha val="43137"/>
                    </a:srgbClr>
                  </a:outerShdw>
                </a:effectLst>
              </a:rPr>
              <a:t>Ισχυροποίηση με μείωση του μεγέθους των κόκκων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None/>
              <a:tabLst/>
              <a:defRPr/>
            </a:pPr>
            <a:endParaRPr kumimoji="0" lang="en-US" sz="2100" b="0" i="1"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Μείωση</a:t>
            </a:r>
            <a:r>
              <a:rPr kumimoji="0" lang="el-GR" sz="2100" b="0" i="0" u="none" strike="noStrike" kern="1200" cap="none" spc="0" normalizeH="0" noProof="0" dirty="0">
                <a:ln>
                  <a:noFill/>
                </a:ln>
                <a:solidFill>
                  <a:schemeClr val="tx1"/>
                </a:solidFill>
                <a:effectLst/>
                <a:uLnTx/>
                <a:uFillTx/>
                <a:latin typeface="+mn-lt"/>
                <a:ea typeface="+mn-ea"/>
                <a:cs typeface="+mn-cs"/>
              </a:rPr>
              <a:t> στο μέγεθος και περισσότερη ομοιογένεια στη δομή του κρυστάλλου καθώς και αποφυγή κίνησης (αποτρέπει τις αποκλίσεις).</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Η μείωση του μεγέθους των κόκκων συνήθως ευνοεί τη</a:t>
            </a:r>
            <a:r>
              <a:rPr kumimoji="0" lang="el-GR" sz="2100" b="0" i="0" u="none" strike="noStrike" kern="1200" cap="none" spc="0" normalizeH="0" noProof="0" dirty="0">
                <a:ln>
                  <a:noFill/>
                </a:ln>
                <a:solidFill>
                  <a:schemeClr val="tx1"/>
                </a:solidFill>
                <a:effectLst/>
                <a:uLnTx/>
                <a:uFillTx/>
                <a:latin typeface="+mn-lt"/>
                <a:ea typeface="+mn-ea"/>
                <a:cs typeface="+mn-cs"/>
              </a:rPr>
              <a:t> σκληρότητα.</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Το μέγεθος των κόκκων ελέγχεται με</a:t>
            </a:r>
            <a:r>
              <a:rPr kumimoji="0" lang="el-GR" sz="2100" b="0" i="0" u="none" strike="noStrike" kern="1200" cap="none" spc="0" normalizeH="0" noProof="0" dirty="0">
                <a:ln>
                  <a:noFill/>
                </a:ln>
                <a:solidFill>
                  <a:schemeClr val="tx1"/>
                </a:solidFill>
                <a:effectLst/>
                <a:uLnTx/>
                <a:uFillTx/>
                <a:latin typeface="+mn-lt"/>
                <a:ea typeface="+mn-ea"/>
                <a:cs typeface="+mn-cs"/>
              </a:rPr>
              <a:t> την επιβράδυνση του ρυθμού στερεοποίησης και με την πλαστική παραμόρφωση μετά από την στερεοποίηση.</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3"/>
            <a:ext cx="8888058" cy="1382679"/>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23084"/>
            <a:ext cx="7543800" cy="1295400"/>
          </a:xfrm>
        </p:spPr>
        <p:txBody>
          <a:bodyPr>
            <a:normAutofit/>
          </a:bodyPr>
          <a:lstStyle/>
          <a:p>
            <a:r>
              <a:rPr lang="el-GR" sz="4000" b="1" dirty="0">
                <a:effectLst>
                  <a:outerShdw blurRad="38100" dist="38100" dir="2700000" algn="tl">
                    <a:srgbClr val="000000">
                      <a:alpha val="43137"/>
                    </a:srgbClr>
                  </a:outerShdw>
                </a:effectLst>
              </a:rPr>
              <a:t>Κράματα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484784"/>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Ένα</a:t>
            </a:r>
            <a:r>
              <a:rPr kumimoji="0" lang="el-GR" sz="2400" b="0" i="0" u="none" strike="noStrike" kern="1200" cap="none" spc="0" normalizeH="0" noProof="0" dirty="0">
                <a:ln>
                  <a:noFill/>
                </a:ln>
                <a:solidFill>
                  <a:schemeClr val="tx1"/>
                </a:solidFill>
                <a:effectLst/>
                <a:uLnTx/>
                <a:uFillTx/>
                <a:latin typeface="+mn-lt"/>
                <a:ea typeface="+mn-ea"/>
                <a:cs typeface="+mn-cs"/>
              </a:rPr>
              <a:t> μέταλλο το οποίο αποτελείται από δύο ή περισσότερα στοιχεία, εκ των οποίων  ένα ή και περισσότερα είναι μεταλλικά.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Γενικότερα, τα μέταλλα δεν</a:t>
            </a:r>
            <a:r>
              <a:rPr kumimoji="0" lang="el-GR" sz="2400" b="0" i="0" u="none" strike="noStrike" kern="1200" cap="none" spc="0" normalizeH="0" noProof="0" dirty="0">
                <a:ln>
                  <a:noFill/>
                </a:ln>
                <a:solidFill>
                  <a:schemeClr val="tx1"/>
                </a:solidFill>
                <a:effectLst/>
                <a:uLnTx/>
                <a:uFillTx/>
                <a:latin typeface="+mn-lt"/>
                <a:ea typeface="+mn-ea"/>
                <a:cs typeface="+mn-cs"/>
              </a:rPr>
              <a:t> έχουν την τάση να αναμειγνύονται. Όταν συμβαίνει αυτό, διαμορφώνονται με δύο τρόπους: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800100" lvl="1" indent="-342900">
              <a:spcBef>
                <a:spcPct val="20000"/>
              </a:spcBef>
              <a:buClr>
                <a:schemeClr val="tx2">
                  <a:lumMod val="75000"/>
                </a:schemeClr>
              </a:buClr>
              <a:buFont typeface="Wingdings" pitchFamily="2" charset="2"/>
              <a:buChar char="ü"/>
              <a:defRPr/>
            </a:pPr>
            <a:r>
              <a:rPr lang="el-GR" sz="2400" dirty="0"/>
              <a:t>αντικατάσταση,</a:t>
            </a:r>
            <a:endParaRPr kumimoji="0" lang="en-US" sz="2400" b="0" i="0" u="none" strike="noStrike" kern="1200" cap="none" spc="0" normalizeH="0" baseline="0" noProof="0" dirty="0">
              <a:ln>
                <a:noFill/>
              </a:ln>
              <a:effectLst/>
              <a:uLnTx/>
              <a:uFillTx/>
            </a:endParaRPr>
          </a:p>
          <a:p>
            <a:pPr marL="800100" lvl="1" indent="-342900">
              <a:spcBef>
                <a:spcPct val="20000"/>
              </a:spcBef>
              <a:buClr>
                <a:schemeClr val="tx2">
                  <a:lumMod val="75000"/>
                </a:schemeClr>
              </a:buClr>
              <a:buFont typeface="Wingdings" pitchFamily="2" charset="2"/>
              <a:buChar char="ü"/>
              <a:defRPr/>
            </a:pPr>
            <a:r>
              <a:rPr lang="el-GR" sz="2400" dirty="0"/>
              <a:t>σε διάκενο.</a:t>
            </a:r>
            <a:endParaRPr kumimoji="0" lang="en-US" sz="2400" b="0" i="0" u="none" strike="noStrike" kern="1200" cap="none" spc="0" normalizeH="0" baseline="0" noProof="0" dirty="0">
              <a:ln>
                <a:noFill/>
              </a:ln>
              <a:effectLst/>
              <a:uLnTx/>
              <a:uFillTx/>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58962" y="-23084"/>
            <a:ext cx="8568952" cy="1295400"/>
          </a:xfrm>
        </p:spPr>
        <p:txBody>
          <a:bodyPr>
            <a:normAutofit fontScale="90000"/>
          </a:bodyPr>
          <a:lstStyle/>
          <a:p>
            <a:r>
              <a:rPr lang="el-GR" b="1" dirty="0">
                <a:effectLst>
                  <a:outerShdw blurRad="38100" dist="38100" dir="2700000" algn="tl">
                    <a:srgbClr val="000000">
                      <a:alpha val="43137"/>
                    </a:srgbClr>
                  </a:outerShdw>
                </a:effectLst>
              </a:rPr>
              <a:t>Τα κράματα είναι στερεά διαλύματα</a:t>
            </a:r>
            <a:endParaRPr lang="en-US" b="1" dirty="0">
              <a:effectLst>
                <a:outerShdw blurRad="38100" dist="38100" dir="2700000" algn="tl">
                  <a:srgbClr val="000000">
                    <a:alpha val="43137"/>
                  </a:srgbClr>
                </a:outerShdw>
              </a:effectLst>
            </a:endParaRPr>
          </a:p>
        </p:txBody>
      </p:sp>
      <p:sp>
        <p:nvSpPr>
          <p:cNvPr id="8" name="Rectangle 3"/>
          <p:cNvSpPr>
            <a:spLocks noChangeArrowheads="1"/>
          </p:cNvSpPr>
          <p:nvPr/>
        </p:nvSpPr>
        <p:spPr bwMode="auto">
          <a:xfrm>
            <a:off x="2195513" y="1556792"/>
            <a:ext cx="5184775" cy="369332"/>
          </a:xfrm>
          <a:prstGeom prst="rect">
            <a:avLst/>
          </a:prstGeom>
          <a:noFill/>
          <a:ln w="9525">
            <a:noFill/>
            <a:miter lim="800000"/>
            <a:headEnd/>
            <a:tailEnd/>
          </a:ln>
          <a:effectLst/>
        </p:spPr>
        <p:txBody>
          <a:bodyPr>
            <a:spAutoFit/>
          </a:bodyPr>
          <a:lstStyle/>
          <a:p>
            <a:r>
              <a:rPr lang="en-US" b="0" dirty="0"/>
              <a:t>(</a:t>
            </a:r>
            <a:r>
              <a:rPr lang="el-GR" b="0" dirty="0"/>
              <a:t>α</a:t>
            </a:r>
            <a:r>
              <a:rPr lang="en-US" b="0" dirty="0"/>
              <a:t>) </a:t>
            </a:r>
            <a:r>
              <a:rPr lang="el-GR" dirty="0"/>
              <a:t>α</a:t>
            </a:r>
            <a:r>
              <a:rPr lang="el-GR" b="0" dirty="0"/>
              <a:t>ντικατάσταση</a:t>
            </a:r>
            <a:r>
              <a:rPr lang="en-US" b="0" dirty="0"/>
              <a:t> </a:t>
            </a:r>
            <a:r>
              <a:rPr lang="el-GR" b="0" dirty="0"/>
              <a:t>           </a:t>
            </a:r>
            <a:r>
              <a:rPr lang="en-US" b="0" dirty="0"/>
              <a:t>(</a:t>
            </a:r>
            <a:r>
              <a:rPr lang="el-GR" b="0" dirty="0"/>
              <a:t>β</a:t>
            </a:r>
            <a:r>
              <a:rPr lang="en-US" b="0" dirty="0"/>
              <a:t>) </a:t>
            </a:r>
            <a:r>
              <a:rPr lang="el-GR" dirty="0"/>
              <a:t>με διάκενα</a:t>
            </a:r>
            <a:endParaRPr lang="en-US" b="0" dirty="0"/>
          </a:p>
        </p:txBody>
      </p:sp>
      <p:pic>
        <p:nvPicPr>
          <p:cNvPr id="9" name="Picture 4" descr="Image2"/>
          <p:cNvPicPr>
            <a:picLocks noChangeAspect="1" noChangeArrowheads="1"/>
          </p:cNvPicPr>
          <p:nvPr/>
        </p:nvPicPr>
        <p:blipFill>
          <a:blip r:embed="rId2" cstate="print"/>
          <a:srcRect/>
          <a:stretch>
            <a:fillRect/>
          </a:stretch>
        </p:blipFill>
        <p:spPr bwMode="auto">
          <a:xfrm>
            <a:off x="2159000" y="2025104"/>
            <a:ext cx="4267200" cy="2709863"/>
          </a:xfrm>
          <a:prstGeom prst="rect">
            <a:avLst/>
          </a:prstGeom>
          <a:noFill/>
        </p:spPr>
      </p:pic>
      <p:sp>
        <p:nvSpPr>
          <p:cNvPr id="10" name="Rectangle 5"/>
          <p:cNvSpPr>
            <a:spLocks noChangeArrowheads="1"/>
          </p:cNvSpPr>
          <p:nvPr/>
        </p:nvSpPr>
        <p:spPr bwMode="auto">
          <a:xfrm>
            <a:off x="1979613" y="4436517"/>
            <a:ext cx="4608512" cy="755650"/>
          </a:xfrm>
          <a:prstGeom prst="rect">
            <a:avLst/>
          </a:prstGeom>
          <a:solidFill>
            <a:schemeClr val="bg1"/>
          </a:solidFill>
          <a:ln w="9525">
            <a:noFill/>
            <a:miter lim="800000"/>
            <a:headEnd/>
            <a:tailEnd/>
          </a:ln>
          <a:effectLst/>
        </p:spPr>
        <p:txBody>
          <a:bodyPr wrap="none" anchor="ctr"/>
          <a:lstStyle/>
          <a:p>
            <a:endParaRPr lang="el-GR"/>
          </a:p>
        </p:txBody>
      </p:sp>
      <p:sp>
        <p:nvSpPr>
          <p:cNvPr id="11" name="Rectangle 6"/>
          <p:cNvSpPr>
            <a:spLocks noChangeArrowheads="1"/>
          </p:cNvSpPr>
          <p:nvPr/>
        </p:nvSpPr>
        <p:spPr bwMode="auto">
          <a:xfrm>
            <a:off x="719138" y="4617492"/>
            <a:ext cx="7848600" cy="646331"/>
          </a:xfrm>
          <a:prstGeom prst="rect">
            <a:avLst/>
          </a:prstGeom>
          <a:noFill/>
          <a:ln w="9525">
            <a:noFill/>
            <a:miter lim="800000"/>
            <a:headEnd/>
            <a:tailEnd/>
          </a:ln>
          <a:effectLst/>
        </p:spPr>
        <p:txBody>
          <a:bodyPr>
            <a:spAutoFit/>
          </a:bodyPr>
          <a:lstStyle/>
          <a:p>
            <a:pPr>
              <a:spcBef>
                <a:spcPct val="20000"/>
              </a:spcBef>
              <a:buClr>
                <a:schemeClr val="tx2"/>
              </a:buClr>
              <a:buSzPct val="70000"/>
            </a:pPr>
            <a:r>
              <a:rPr lang="el-GR" dirty="0"/>
              <a:t>Το κυρίαρχο στοιχείο αναφέρεται ως </a:t>
            </a:r>
            <a:r>
              <a:rPr lang="el-GR" dirty="0">
                <a:solidFill>
                  <a:srgbClr val="0070C0"/>
                </a:solidFill>
              </a:rPr>
              <a:t>διαλύτης</a:t>
            </a:r>
            <a:r>
              <a:rPr lang="el-GR" dirty="0"/>
              <a:t> και το λιγότερο επικρατές ως </a:t>
            </a:r>
            <a:r>
              <a:rPr lang="el-GR" dirty="0">
                <a:solidFill>
                  <a:srgbClr val="0070C0"/>
                </a:solidFill>
              </a:rPr>
              <a:t>διαλυμένη ύλη</a:t>
            </a:r>
            <a:r>
              <a:rPr lang="el-GR" dirty="0"/>
              <a:t>.</a:t>
            </a:r>
            <a:endParaRPr lang="en-US" dirty="0"/>
          </a:p>
        </p:txBody>
      </p:sp>
      <p:sp>
        <p:nvSpPr>
          <p:cNvPr id="12" name="Rectangle 7"/>
          <p:cNvSpPr>
            <a:spLocks noChangeArrowheads="1"/>
          </p:cNvSpPr>
          <p:nvPr/>
        </p:nvSpPr>
        <p:spPr bwMode="auto">
          <a:xfrm>
            <a:off x="1142976" y="5390620"/>
            <a:ext cx="7315200" cy="411163"/>
          </a:xfrm>
          <a:prstGeom prst="rect">
            <a:avLst/>
          </a:prstGeom>
          <a:noFill/>
          <a:ln w="9525">
            <a:noFill/>
            <a:miter lim="800000"/>
            <a:headEnd/>
            <a:tailEnd/>
          </a:ln>
          <a:effectLst/>
        </p:spPr>
        <p:txBody>
          <a:bodyPr/>
          <a:lstStyle/>
          <a:p>
            <a:r>
              <a:rPr kumimoji="1" lang="el-GR" sz="2400" b="0" dirty="0"/>
              <a:t>Στοιχεία γέμισης</a:t>
            </a:r>
            <a:r>
              <a:rPr kumimoji="1" lang="en-US" sz="2400" b="0" dirty="0"/>
              <a:t>: </a:t>
            </a:r>
            <a:r>
              <a:rPr kumimoji="1" lang="el-GR" sz="2400" dirty="0"/>
              <a:t>τα κράματα ασημιού αποτελούνται από </a:t>
            </a:r>
            <a:r>
              <a:rPr kumimoji="1" lang="en-US" sz="2400" dirty="0"/>
              <a:t>Ag-</a:t>
            </a:r>
            <a:r>
              <a:rPr kumimoji="1" lang="en-US" sz="2400" dirty="0" err="1"/>
              <a:t>Sn</a:t>
            </a:r>
            <a:r>
              <a:rPr kumimoji="1" lang="en-US" sz="2400" dirty="0"/>
              <a:t>-Cu</a:t>
            </a:r>
            <a:r>
              <a:rPr kumimoji="1" lang="el-GR" sz="2400" dirty="0"/>
              <a:t>, σε ανάμειξη με υδράργυρο.</a:t>
            </a:r>
            <a:endParaRPr kumimoji="1" lang="en-US" sz="2400" b="0" dirty="0"/>
          </a:p>
          <a:p>
            <a:pPr eaLnBrk="0" hangingPunct="0"/>
            <a:endParaRPr kumimoji="1" lang="en-US" sz="2400" b="0" dirty="0"/>
          </a:p>
        </p:txBody>
      </p:sp>
      <p:sp>
        <p:nvSpPr>
          <p:cNvPr id="13" name="Oval 8"/>
          <p:cNvSpPr>
            <a:spLocks noChangeArrowheads="1"/>
          </p:cNvSpPr>
          <p:nvPr/>
        </p:nvSpPr>
        <p:spPr bwMode="auto">
          <a:xfrm>
            <a:off x="2514600" y="3257004"/>
            <a:ext cx="304800" cy="2286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4" name="Oval 9"/>
          <p:cNvSpPr>
            <a:spLocks noChangeArrowheads="1"/>
          </p:cNvSpPr>
          <p:nvPr/>
        </p:nvSpPr>
        <p:spPr bwMode="auto">
          <a:xfrm>
            <a:off x="3062288" y="2995067"/>
            <a:ext cx="304800" cy="2286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5" name="Oval 10"/>
          <p:cNvSpPr>
            <a:spLocks noChangeArrowheads="1"/>
          </p:cNvSpPr>
          <p:nvPr/>
        </p:nvSpPr>
        <p:spPr bwMode="auto">
          <a:xfrm>
            <a:off x="3609975" y="2704554"/>
            <a:ext cx="304800" cy="2286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6" name="Oval 11"/>
          <p:cNvSpPr>
            <a:spLocks noChangeArrowheads="1"/>
          </p:cNvSpPr>
          <p:nvPr/>
        </p:nvSpPr>
        <p:spPr bwMode="auto">
          <a:xfrm>
            <a:off x="3333750" y="3537992"/>
            <a:ext cx="304800" cy="2286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18" name="Στρογγυλεμένο ορθογώνιο 17"/>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23084"/>
            <a:ext cx="7543800" cy="1295400"/>
          </a:xfrm>
        </p:spPr>
        <p:txBody>
          <a:bodyPr>
            <a:normAutofit/>
          </a:bodyPr>
          <a:lstStyle/>
          <a:p>
            <a:r>
              <a:rPr lang="el-GR" sz="4000" b="1" dirty="0">
                <a:effectLst>
                  <a:outerShdw blurRad="38100" dist="38100" dir="2700000" algn="tl">
                    <a:srgbClr val="000000">
                      <a:alpha val="43137"/>
                    </a:srgbClr>
                  </a:outerShdw>
                </a:effectLst>
              </a:rPr>
              <a:t>Κράματα αντικατάστασης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11699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Κράματα που δημιουργούνται</a:t>
            </a:r>
            <a:r>
              <a:rPr kumimoji="0" lang="el-GR" sz="2400" b="0" i="0" u="none" strike="noStrike" kern="1200" cap="none" spc="0" normalizeH="0" noProof="0" dirty="0">
                <a:ln>
                  <a:noFill/>
                </a:ln>
                <a:solidFill>
                  <a:schemeClr val="tx1"/>
                </a:solidFill>
                <a:effectLst/>
                <a:uLnTx/>
                <a:uFillTx/>
              </a:rPr>
              <a:t> μέσω αντικατ</a:t>
            </a:r>
            <a:r>
              <a:rPr lang="el-GR" sz="2400" dirty="0" err="1"/>
              <a:t>άστασης</a:t>
            </a:r>
            <a:r>
              <a:rPr lang="el-GR" sz="2400" dirty="0"/>
              <a:t>  πρέπει να έχουν </a:t>
            </a:r>
            <a:r>
              <a:rPr lang="el-GR" sz="2400" dirty="0">
                <a:solidFill>
                  <a:srgbClr val="0070C0"/>
                </a:solidFill>
              </a:rPr>
              <a:t>όμοιες κρυσταλλικές δομές και ατομικό μέγεθος.</a:t>
            </a:r>
            <a:endParaRPr kumimoji="0" lang="en-US" sz="2400" b="0" i="0" u="none" strike="noStrike" kern="1200" cap="none" spc="0" normalizeH="0" baseline="0" noProof="0" dirty="0">
              <a:ln>
                <a:noFill/>
              </a:ln>
              <a:solidFill>
                <a:srgbClr val="0070C0"/>
              </a:solidFill>
              <a:effectLst/>
              <a:uLnTx/>
              <a:uFillTx/>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996952"/>
            <a:ext cx="648072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40727" y="264948"/>
            <a:ext cx="7821612" cy="1295400"/>
          </a:xfrm>
        </p:spPr>
        <p:txBody>
          <a:bodyPr>
            <a:normAutofit fontScale="90000"/>
          </a:bodyPr>
          <a:lstStyle/>
          <a:p>
            <a:r>
              <a:rPr lang="el-GR" b="1" dirty="0">
                <a:effectLst>
                  <a:outerShdw blurRad="38100" dist="38100" dir="2700000" algn="tl">
                    <a:srgbClr val="000000">
                      <a:alpha val="43137"/>
                    </a:srgbClr>
                  </a:outerShdw>
                </a:effectLst>
              </a:rPr>
              <a:t>Συνθήκες για στερεά διαλύματα αντικατάστασης</a:t>
            </a:r>
            <a:endParaRPr lang="en-US" b="1" dirty="0">
              <a:effectLst>
                <a:outerShdw blurRad="38100" dist="38100" dir="2700000" algn="tl">
                  <a:srgbClr val="000000">
                    <a:alpha val="43137"/>
                  </a:srgbClr>
                </a:outerShdw>
              </a:effectLst>
            </a:endParaRPr>
          </a:p>
        </p:txBody>
      </p:sp>
      <p:sp>
        <p:nvSpPr>
          <p:cNvPr id="8" name="Text Box 3"/>
          <p:cNvSpPr txBox="1">
            <a:spLocks noChangeArrowheads="1"/>
          </p:cNvSpPr>
          <p:nvPr/>
        </p:nvSpPr>
        <p:spPr>
          <a:xfrm>
            <a:off x="457200" y="1719263"/>
            <a:ext cx="8229600" cy="4411662"/>
          </a:xfrm>
          <a:prstGeom prst="rect">
            <a:avLst/>
          </a:prstGeom>
          <a:noFill/>
          <a:ln/>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Οι</a:t>
            </a:r>
            <a:r>
              <a:rPr kumimoji="0" lang="el-GR" sz="2400" b="0" i="0" u="none" strike="noStrike" kern="1200" cap="none" spc="0" normalizeH="0" noProof="0" dirty="0">
                <a:ln>
                  <a:noFill/>
                </a:ln>
                <a:solidFill>
                  <a:schemeClr val="tx1"/>
                </a:solidFill>
                <a:effectLst/>
                <a:uLnTx/>
                <a:uFillTx/>
                <a:latin typeface="+mn-lt"/>
                <a:ea typeface="+mn-ea"/>
                <a:cs typeface="+mn-cs"/>
              </a:rPr>
              <a:t> ατομικές ακτίνες των δύο στοιχείων είναι παρόμοιες.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a:t>
            </a:r>
            <a:r>
              <a:rPr kumimoji="0" lang="el-GR" sz="2400" b="0" i="0" u="none" strike="noStrike" kern="1200" cap="none" spc="0" normalizeH="0" noProof="0" dirty="0">
                <a:ln>
                  <a:noFill/>
                </a:ln>
                <a:solidFill>
                  <a:schemeClr val="tx1"/>
                </a:solidFill>
                <a:effectLst/>
                <a:uLnTx/>
                <a:uFillTx/>
                <a:latin typeface="+mn-lt"/>
                <a:ea typeface="+mn-ea"/>
                <a:cs typeface="+mn-cs"/>
              </a:rPr>
              <a:t> τύπος των δικτύων </a:t>
            </a:r>
            <a:r>
              <a:rPr kumimoji="0" lang="el-GR" sz="2400" b="0" i="0" u="none" strike="noStrike" kern="1200" cap="none" spc="0" normalizeH="0" noProof="0" dirty="0" err="1">
                <a:ln>
                  <a:noFill/>
                </a:ln>
                <a:solidFill>
                  <a:schemeClr val="tx1"/>
                </a:solidFill>
                <a:effectLst/>
                <a:uLnTx/>
                <a:uFillTx/>
                <a:latin typeface="+mn-lt"/>
                <a:ea typeface="+mn-ea"/>
                <a:cs typeface="+mn-cs"/>
              </a:rPr>
              <a:t>πρ</a:t>
            </a:r>
            <a:r>
              <a:rPr lang="el-GR" sz="2400" dirty="0" err="1"/>
              <a:t>έπει</a:t>
            </a:r>
            <a:r>
              <a:rPr lang="el-GR" sz="2400" dirty="0"/>
              <a:t> να είναι όμοιος.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Το μέταλλο χαμηλού σθένους</a:t>
            </a:r>
            <a:r>
              <a:rPr kumimoji="0" lang="el-GR" sz="2400" b="0" i="0" u="none" strike="noStrike" kern="1200" cap="none" spc="0" normalizeH="0" noProof="0" dirty="0">
                <a:ln>
                  <a:noFill/>
                </a:ln>
                <a:solidFill>
                  <a:schemeClr val="tx1"/>
                </a:solidFill>
                <a:effectLst/>
                <a:uLnTx/>
                <a:uFillTx/>
                <a:latin typeface="+mn-lt"/>
                <a:ea typeface="+mn-ea"/>
                <a:cs typeface="+mn-cs"/>
              </a:rPr>
              <a:t> γίνεται η διαλυτή ουσία.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1148200"/>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27584" y="260648"/>
            <a:ext cx="7543800" cy="1295400"/>
          </a:xfrm>
        </p:spPr>
        <p:txBody>
          <a:bodyPr>
            <a:normAutofit/>
          </a:bodyPr>
          <a:lstStyle/>
          <a:p>
            <a:r>
              <a:rPr lang="el-GR" sz="3600" b="1" dirty="0">
                <a:effectLst>
                  <a:outerShdw blurRad="38100" dist="38100" dir="2700000" algn="tl">
                    <a:srgbClr val="000000">
                      <a:alpha val="43137"/>
                    </a:srgbClr>
                  </a:outerShdw>
                </a:effectLst>
              </a:rPr>
              <a:t>Η κρυσταλλική αρχιτεκτονική προσδιορίζει τις μηχανικές ιδιότητες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4038600" cy="4411662"/>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lang="el-GR" sz="2400" dirty="0"/>
          </a:p>
          <a:p>
            <a:pPr marL="342900" marR="0" lvl="0" indent="-342900"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n-US" sz="2400" dirty="0"/>
              <a:t>Body Cubic Centered, </a:t>
            </a:r>
            <a:r>
              <a:rPr lang="el-GR" sz="2400" dirty="0"/>
              <a:t>εύπλαστα</a:t>
            </a:r>
            <a:r>
              <a:rPr lang="en-US" sz="2400" dirty="0"/>
              <a:t>, </a:t>
            </a:r>
            <a:r>
              <a:rPr lang="el-GR" sz="2400" dirty="0"/>
              <a:t>πλαστικά</a:t>
            </a:r>
            <a:r>
              <a:rPr lang="en-US" sz="2400" dirty="0"/>
              <a:t> </a:t>
            </a:r>
            <a:r>
              <a:rPr lang="el-GR" sz="2400" dirty="0"/>
              <a:t>δηλ. δουλεύονται πιο εύκολα.</a:t>
            </a:r>
            <a:endParaRPr lang="en-US" sz="2400" dirty="0"/>
          </a:p>
          <a:p>
            <a:pPr marL="342900" marR="0" lvl="0" indent="-342900"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n-US" sz="2400" dirty="0"/>
              <a:t>Face Cubic Centered, </a:t>
            </a:r>
            <a:r>
              <a:rPr lang="el-GR" sz="2400" dirty="0"/>
              <a:t>εύπλαστα</a:t>
            </a:r>
            <a:r>
              <a:rPr lang="en-US" sz="2400" dirty="0"/>
              <a:t>, </a:t>
            </a:r>
            <a:r>
              <a:rPr lang="el-GR" sz="2400" dirty="0"/>
              <a:t>πλαστικά δηλ. δουλεύονται πιο εύκολα.</a:t>
            </a:r>
            <a:endParaRPr lang="en-US" sz="2400" dirty="0"/>
          </a:p>
          <a:p>
            <a:pPr marL="342900" marR="0" lvl="0" indent="-342900"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n-US" sz="2400" dirty="0"/>
              <a:t>Hexagonal, </a:t>
            </a:r>
            <a:r>
              <a:rPr lang="el-GR" sz="2400" dirty="0"/>
              <a:t>δεν έχουν πλαστικότητα.</a:t>
            </a:r>
            <a:endParaRPr lang="en-US" sz="2400" dirty="0"/>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708920"/>
            <a:ext cx="447637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07504" y="336584"/>
            <a:ext cx="8888058" cy="1148200"/>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0"/>
            <a:ext cx="7543800" cy="1295400"/>
          </a:xfrm>
        </p:spPr>
        <p:txBody>
          <a:bodyPr>
            <a:normAutofit/>
          </a:bodyPr>
          <a:lstStyle/>
          <a:p>
            <a:r>
              <a:rPr lang="el-GR" sz="4000" b="1" dirty="0">
                <a:effectLst>
                  <a:outerShdw blurRad="38100" dist="38100" dir="2700000" algn="tl">
                    <a:srgbClr val="000000">
                      <a:alpha val="43137"/>
                    </a:srgbClr>
                  </a:outerShdw>
                </a:effectLst>
              </a:rPr>
              <a:t>Οδοντικά κράματα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45848" y="1484784"/>
            <a:ext cx="8302615" cy="4411662"/>
          </a:xfrm>
          <a:prstGeom prst="rect">
            <a:avLst/>
          </a:prstGeom>
        </p:spPr>
        <p:txBody>
          <a:bodyPr vert="horz" lIns="91440" tIns="45720" rIns="91440" bIns="45720" rtlCol="0">
            <a:normAutofit/>
          </a:bodyPr>
          <a:lstStyle/>
          <a:p>
            <a:pPr indent="-342900">
              <a:spcBef>
                <a:spcPct val="20000"/>
              </a:spcBef>
              <a:buClr>
                <a:schemeClr val="tx2">
                  <a:lumMod val="75000"/>
                </a:schemeClr>
              </a:buClr>
              <a:defRPr/>
            </a:pPr>
            <a:r>
              <a:rPr lang="el-GR" sz="2400" dirty="0"/>
              <a:t>Κράμα χρυσού – ασημιού </a:t>
            </a:r>
            <a:r>
              <a:rPr lang="en-US" sz="2400" dirty="0"/>
              <a:t> (</a:t>
            </a:r>
            <a:r>
              <a:rPr lang="el-GR" sz="2400" dirty="0"/>
              <a:t>Τύπου ΙΙΙ για στεφάνες, γέφυρες</a:t>
            </a:r>
            <a:r>
              <a:rPr lang="en-US" sz="2400" dirty="0"/>
              <a:t>: </a:t>
            </a:r>
            <a:r>
              <a:rPr lang="el-GR" sz="2400" dirty="0"/>
              <a:t>δηλ</a:t>
            </a:r>
            <a:r>
              <a:rPr lang="en-US" sz="2400" dirty="0"/>
              <a:t>. 75%Au-11%Ag-9%Cu3.5%Pd)</a:t>
            </a:r>
            <a:r>
              <a:rPr lang="el-GR" sz="2400" dirty="0"/>
              <a:t>:</a:t>
            </a:r>
            <a:endParaRPr lang="en-US" sz="2400" dirty="0"/>
          </a:p>
          <a:p>
            <a:pPr marL="800100" lvl="1" indent="-342900">
              <a:spcBef>
                <a:spcPct val="20000"/>
              </a:spcBef>
              <a:buClr>
                <a:schemeClr val="tx2">
                  <a:lumMod val="75000"/>
                </a:schemeClr>
              </a:buClr>
              <a:buFont typeface="Wingdings" pitchFamily="2" charset="2"/>
              <a:buChar char="§"/>
              <a:defRPr/>
            </a:pP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2.882 Å - </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Χρυσός</a:t>
            </a: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 (Au) FCC : FCC (Ag) </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Ασήμι</a:t>
            </a: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 - 2.888 Å</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a:t>
            </a:r>
            <a:endParaRPr kumimoji="0" lang="en-US" sz="2400" b="0" i="1" u="none" strike="noStrike" kern="1200" cap="none" spc="0" normalizeH="0" baseline="0" noProof="0" dirty="0">
              <a:ln>
                <a:noFill/>
              </a:ln>
              <a:solidFill>
                <a:schemeClr val="hlink"/>
              </a:solidFill>
              <a:effectLst/>
              <a:uLnTx/>
              <a:uFillTx/>
              <a:latin typeface="+mn-lt"/>
              <a:ea typeface="+mn-ea"/>
              <a:cs typeface="+mn-cs"/>
            </a:endParaRPr>
          </a:p>
          <a:p>
            <a:pPr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0" u="none" strike="noStrike" kern="1200" cap="none" spc="0" normalizeH="0" baseline="0" noProof="0" dirty="0">
                <a:ln>
                  <a:noFill/>
                </a:ln>
                <a:solidFill>
                  <a:schemeClr val="tx1"/>
                </a:solidFill>
                <a:effectLst/>
                <a:uLnTx/>
                <a:uFillTx/>
                <a:latin typeface="+mn-lt"/>
                <a:ea typeface="+mn-ea"/>
                <a:cs typeface="+mn-cs"/>
              </a:rPr>
              <a:t>Κράμα </a:t>
            </a:r>
            <a:r>
              <a:rPr lang="el-GR" sz="2400" dirty="0"/>
              <a:t>α</a:t>
            </a:r>
            <a:r>
              <a:rPr kumimoji="0" lang="el-GR" sz="2400" b="0" u="none" strike="noStrike" kern="1200" cap="none" spc="0" normalizeH="0" baseline="0" noProof="0" dirty="0">
                <a:ln>
                  <a:noFill/>
                </a:ln>
                <a:solidFill>
                  <a:schemeClr val="tx1"/>
                </a:solidFill>
                <a:effectLst/>
                <a:uLnTx/>
                <a:uFillTx/>
                <a:latin typeface="+mn-lt"/>
                <a:ea typeface="+mn-ea"/>
                <a:cs typeface="+mn-cs"/>
              </a:rPr>
              <a:t>σημιού - χαλκού</a:t>
            </a:r>
            <a:r>
              <a:rPr kumimoji="0" lang="en-US" sz="2400" b="0" u="none" strike="noStrike" kern="1200" cap="none" spc="0" normalizeH="0" baseline="0" noProof="0" dirty="0">
                <a:ln>
                  <a:noFill/>
                </a:ln>
                <a:solidFill>
                  <a:schemeClr val="tx1"/>
                </a:solidFill>
                <a:effectLst/>
                <a:uLnTx/>
                <a:uFillTx/>
                <a:latin typeface="+mn-lt"/>
                <a:ea typeface="+mn-ea"/>
                <a:cs typeface="+mn-cs"/>
              </a:rPr>
              <a:t> (</a:t>
            </a:r>
            <a:r>
              <a:rPr kumimoji="0" lang="el-GR" sz="2400" b="0" u="none" strike="noStrike" kern="1200" cap="none" spc="0" normalizeH="0" baseline="0" noProof="0" dirty="0">
                <a:ln>
                  <a:noFill/>
                </a:ln>
                <a:solidFill>
                  <a:schemeClr val="tx1"/>
                </a:solidFill>
                <a:effectLst/>
                <a:uLnTx/>
                <a:uFillTx/>
                <a:latin typeface="+mn-lt"/>
                <a:ea typeface="+mn-ea"/>
                <a:cs typeface="+mn-cs"/>
              </a:rPr>
              <a:t>Ένας από τους δύο τύπους σωματιδίων</a:t>
            </a:r>
            <a:r>
              <a:rPr kumimoji="0" lang="el-GR" sz="2400" b="0" u="none" strike="noStrike" kern="1200" cap="none" spc="0" normalizeH="0" noProof="0" dirty="0">
                <a:ln>
                  <a:noFill/>
                </a:ln>
                <a:solidFill>
                  <a:schemeClr val="tx1"/>
                </a:solidFill>
                <a:effectLst/>
                <a:uLnTx/>
                <a:uFillTx/>
                <a:latin typeface="+mn-lt"/>
                <a:ea typeface="+mn-ea"/>
                <a:cs typeface="+mn-cs"/>
              </a:rPr>
              <a:t>  σε κράματα οδοντικού αμαλγάματος</a:t>
            </a:r>
            <a:r>
              <a:rPr kumimoji="0" lang="en-US" sz="2400" b="0" u="none" strike="noStrike" kern="1200" cap="none" spc="0" normalizeH="0" baseline="0" noProof="0" dirty="0">
                <a:ln>
                  <a:noFill/>
                </a:ln>
                <a:solidFill>
                  <a:schemeClr val="tx1"/>
                </a:solidFill>
                <a:effectLst/>
                <a:uLnTx/>
                <a:uFillTx/>
                <a:latin typeface="+mn-lt"/>
                <a:ea typeface="+mn-ea"/>
                <a:cs typeface="+mn-cs"/>
              </a:rPr>
              <a:t>)</a:t>
            </a:r>
            <a:r>
              <a:rPr kumimoji="0" lang="el-GR" sz="2400" b="0" u="none" strike="noStrike" kern="1200" cap="none" spc="0" normalizeH="0" baseline="0" noProof="0" dirty="0">
                <a:ln>
                  <a:noFill/>
                </a:ln>
                <a:solidFill>
                  <a:schemeClr val="tx1"/>
                </a:solidFill>
                <a:effectLst/>
                <a:uLnTx/>
                <a:uFillTx/>
                <a:latin typeface="+mn-lt"/>
                <a:ea typeface="+mn-ea"/>
                <a:cs typeface="+mn-cs"/>
              </a:rPr>
              <a:t>:</a:t>
            </a:r>
            <a:endParaRPr kumimoji="0" lang="en-US" sz="2400" b="0" u="none" strike="noStrike" kern="1200" cap="none" spc="0" normalizeH="0" baseline="0" noProof="0" dirty="0">
              <a:ln>
                <a:noFill/>
              </a:ln>
              <a:solidFill>
                <a:schemeClr val="tx1"/>
              </a:solidFill>
              <a:effectLst/>
              <a:uLnTx/>
              <a:uFillTx/>
              <a:latin typeface="+mn-lt"/>
              <a:ea typeface="+mn-ea"/>
              <a:cs typeface="+mn-cs"/>
            </a:endParaRPr>
          </a:p>
          <a:p>
            <a:pPr marL="800100" lvl="1" indent="-342900">
              <a:spcBef>
                <a:spcPct val="20000"/>
              </a:spcBef>
              <a:buClr>
                <a:schemeClr val="tx2">
                  <a:lumMod val="75000"/>
                </a:schemeClr>
              </a:buClr>
              <a:buFont typeface="Wingdings" pitchFamily="2" charset="2"/>
              <a:buChar char="§"/>
              <a:defRPr/>
            </a:pP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2.888 Å - </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Ασήμι</a:t>
            </a: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 (Ag) FCC : FCC (Cu) </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Χαλκός</a:t>
            </a: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 - 2.556 Å</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a:t>
            </a:r>
            <a:endParaRPr kumimoji="0" lang="en-US" sz="2400" b="0" i="1" u="none" strike="noStrike" kern="1200" cap="none" spc="0" normalizeH="0" baseline="0" noProof="0" dirty="0">
              <a:ln>
                <a:noFill/>
              </a:ln>
              <a:solidFill>
                <a:schemeClr val="hlink"/>
              </a:solidFill>
              <a:effectLst/>
              <a:uLnTx/>
              <a:uFillTx/>
              <a:latin typeface="+mn-lt"/>
              <a:ea typeface="+mn-ea"/>
              <a:cs typeface="+mn-cs"/>
            </a:endParaRPr>
          </a:p>
          <a:p>
            <a:pPr indent="-342900">
              <a:spcBef>
                <a:spcPct val="20000"/>
              </a:spcBef>
              <a:buClr>
                <a:schemeClr val="tx2">
                  <a:lumMod val="75000"/>
                </a:schemeClr>
              </a:buClr>
              <a:defRPr/>
            </a:pPr>
            <a:r>
              <a:rPr lang="el-GR" sz="2400" dirty="0"/>
              <a:t>Κράμα ασημιού – κασσίτερου </a:t>
            </a:r>
            <a:r>
              <a:rPr lang="en-US" sz="2400" dirty="0"/>
              <a:t> (</a:t>
            </a:r>
            <a:r>
              <a:rPr lang="el-GR" sz="2400" dirty="0"/>
              <a:t>σωματίδια σε «χαμηλού χαλκού» κράματα οδοντικού αμαλγάματος</a:t>
            </a:r>
            <a:r>
              <a:rPr lang="en-US" sz="2400" dirty="0"/>
              <a:t>)</a:t>
            </a:r>
            <a:r>
              <a:rPr lang="el-GR" sz="2400" dirty="0"/>
              <a:t>:</a:t>
            </a:r>
            <a:endParaRPr lang="en-US" sz="2400" dirty="0"/>
          </a:p>
          <a:p>
            <a:pPr marL="800100" lvl="1" indent="-342900">
              <a:spcBef>
                <a:spcPct val="20000"/>
              </a:spcBef>
              <a:buClr>
                <a:schemeClr val="tx2">
                  <a:lumMod val="75000"/>
                </a:schemeClr>
              </a:buClr>
              <a:buFont typeface="Wingdings" pitchFamily="2" charset="2"/>
              <a:buChar char="§"/>
              <a:defRPr/>
            </a:pP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2.888 Å - </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Ασήμι</a:t>
            </a: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 (Ag) FCC : FCC (</a:t>
            </a:r>
            <a:r>
              <a:rPr kumimoji="0" lang="en-US" sz="2400" b="0" i="1" u="none" strike="noStrike" kern="1200" cap="none" spc="0" normalizeH="0" baseline="0" noProof="0" dirty="0" err="1">
                <a:ln>
                  <a:noFill/>
                </a:ln>
                <a:solidFill>
                  <a:schemeClr val="hlink"/>
                </a:solidFill>
                <a:effectLst/>
                <a:uLnTx/>
                <a:uFillTx/>
                <a:latin typeface="+mn-lt"/>
                <a:ea typeface="+mn-ea"/>
                <a:cs typeface="Times New Roman" pitchFamily="18" charset="0"/>
              </a:rPr>
              <a:t>Sn</a:t>
            </a: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 </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Κασσίτερος</a:t>
            </a:r>
            <a:r>
              <a:rPr kumimoji="0" lang="en-US" sz="2400" b="0" i="1" u="none" strike="noStrike" kern="1200" cap="none" spc="0" normalizeH="0" baseline="0" noProof="0" dirty="0">
                <a:ln>
                  <a:noFill/>
                </a:ln>
                <a:solidFill>
                  <a:schemeClr val="hlink"/>
                </a:solidFill>
                <a:effectLst/>
                <a:uLnTx/>
                <a:uFillTx/>
                <a:latin typeface="+mn-lt"/>
                <a:ea typeface="+mn-ea"/>
                <a:cs typeface="Times New Roman" pitchFamily="18" charset="0"/>
              </a:rPr>
              <a:t> - 3.016 Å</a:t>
            </a:r>
            <a:r>
              <a:rPr kumimoji="0" lang="el-GR" sz="2400" b="0" i="1" u="none" strike="noStrike" kern="1200" cap="none" spc="0" normalizeH="0" baseline="0" noProof="0" dirty="0">
                <a:ln>
                  <a:noFill/>
                </a:ln>
                <a:solidFill>
                  <a:schemeClr val="hlink"/>
                </a:solidFill>
                <a:effectLst/>
                <a:uLnTx/>
                <a:uFillTx/>
                <a:latin typeface="+mn-lt"/>
                <a:ea typeface="+mn-ea"/>
                <a:cs typeface="Times New Roman" pitchFamily="18" charset="0"/>
              </a:rPr>
              <a:t>.</a:t>
            </a:r>
            <a:endParaRPr kumimoji="0" lang="en-US" sz="2400" b="0" i="1" u="none" strike="noStrike" kern="1200" cap="none" spc="0" normalizeH="0" baseline="0" noProof="0" dirty="0">
              <a:ln>
                <a:noFill/>
              </a:ln>
              <a:solidFill>
                <a:schemeClr val="hlin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1" u="none" strike="noStrike" kern="1200" cap="none" spc="0" normalizeH="0" baseline="0" noProof="0" dirty="0">
              <a:ln>
                <a:noFill/>
              </a:ln>
              <a:solidFill>
                <a:schemeClr val="hlink"/>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3084"/>
            <a:ext cx="7543800" cy="1295400"/>
          </a:xfrm>
        </p:spPr>
        <p:txBody>
          <a:bodyPr>
            <a:normAutofit/>
          </a:bodyPr>
          <a:lstStyle/>
          <a:p>
            <a:r>
              <a:rPr lang="el-GR" sz="4000" b="1" dirty="0">
                <a:effectLst>
                  <a:outerShdw blurRad="38100" dist="38100" dir="2700000" algn="tl">
                    <a:srgbClr val="000000">
                      <a:alpha val="43137"/>
                    </a:srgbClr>
                  </a:outerShdw>
                </a:effectLst>
              </a:rPr>
              <a:t>Άλλα κράματα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800" b="0" i="1" u="none" strike="noStrike" kern="1200" cap="none" spc="0" normalizeH="0" baseline="0" noProof="0" dirty="0">
                <a:ln>
                  <a:noFill/>
                </a:ln>
                <a:solidFill>
                  <a:schemeClr val="tx1"/>
                </a:solidFill>
                <a:effectLst/>
                <a:uLnTx/>
                <a:uFillTx/>
                <a:latin typeface="+mn-lt"/>
                <a:ea typeface="+mn-ea"/>
                <a:cs typeface="+mn-cs"/>
              </a:rPr>
              <a:t>Co-Cr </a:t>
            </a:r>
            <a:r>
              <a:rPr kumimoji="0" lang="el-GR" sz="2800" b="0" u="none" strike="noStrike" kern="1200" cap="none" spc="0" normalizeH="0" baseline="0" noProof="0" dirty="0">
                <a:ln>
                  <a:noFill/>
                </a:ln>
                <a:solidFill>
                  <a:schemeClr val="tx1"/>
                </a:solidFill>
                <a:effectLst/>
                <a:uLnTx/>
                <a:uFillTx/>
                <a:latin typeface="+mn-lt"/>
                <a:ea typeface="+mn-ea"/>
                <a:cs typeface="+mn-cs"/>
              </a:rPr>
              <a:t>κράματα.</a:t>
            </a:r>
            <a:endParaRPr kumimoji="0" lang="en-US" sz="2800" b="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800" b="0" i="1" u="none" strike="noStrike" kern="1200" cap="none" spc="0" normalizeH="0" baseline="0" noProof="0" dirty="0">
                <a:ln>
                  <a:noFill/>
                </a:ln>
                <a:solidFill>
                  <a:schemeClr val="tx1"/>
                </a:solidFill>
                <a:effectLst/>
                <a:uLnTx/>
                <a:uFillTx/>
                <a:latin typeface="+mn-lt"/>
                <a:ea typeface="+mn-ea"/>
                <a:cs typeface="+mn-cs"/>
              </a:rPr>
              <a:t>Co-Cr-Ni </a:t>
            </a:r>
            <a:r>
              <a:rPr kumimoji="0" lang="el-GR" sz="2800" b="0" u="none" strike="noStrike" kern="1200" cap="none" spc="0" normalizeH="0" baseline="0" noProof="0" dirty="0">
                <a:ln>
                  <a:noFill/>
                </a:ln>
                <a:solidFill>
                  <a:schemeClr val="tx1"/>
                </a:solidFill>
                <a:effectLst/>
                <a:uLnTx/>
                <a:uFillTx/>
                <a:latin typeface="+mn-lt"/>
                <a:ea typeface="+mn-ea"/>
                <a:cs typeface="+mn-cs"/>
              </a:rPr>
              <a:t>κράματα.</a:t>
            </a:r>
            <a:endParaRPr kumimoji="0" lang="en-US" sz="2800" b="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800" b="0" i="1" u="none" strike="noStrike" kern="1200" cap="none" spc="0" normalizeH="0" baseline="0" noProof="0" dirty="0">
                <a:ln>
                  <a:noFill/>
                </a:ln>
                <a:solidFill>
                  <a:schemeClr val="tx1"/>
                </a:solidFill>
                <a:effectLst/>
                <a:uLnTx/>
                <a:uFillTx/>
                <a:latin typeface="+mn-lt"/>
                <a:ea typeface="+mn-ea"/>
                <a:cs typeface="+mn-cs"/>
              </a:rPr>
              <a:t>Ni-Ti</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l-GR" sz="2800" b="0" i="0" u="none" strike="noStrike" kern="1200" cap="none" spc="0" normalizeH="0" baseline="0" noProof="0" dirty="0">
                <a:ln>
                  <a:noFill/>
                </a:ln>
                <a:solidFill>
                  <a:schemeClr val="tx1"/>
                </a:solidFill>
                <a:effectLst/>
                <a:uLnTx/>
                <a:uFillTx/>
                <a:latin typeface="+mn-lt"/>
                <a:ea typeface="+mn-ea"/>
                <a:cs typeface="+mn-cs"/>
              </a:rPr>
              <a:t>κράματα όπως το </a:t>
            </a:r>
            <a:r>
              <a:rPr kumimoji="0" lang="en-US" sz="2800" b="0" i="0" u="none" strike="noStrike" kern="1200" cap="none" spc="0" normalizeH="0" baseline="0" noProof="0" dirty="0" err="1">
                <a:ln>
                  <a:noFill/>
                </a:ln>
                <a:solidFill>
                  <a:schemeClr val="tx1"/>
                </a:solidFill>
                <a:effectLst/>
                <a:uLnTx/>
                <a:uFillTx/>
                <a:latin typeface="+mn-lt"/>
                <a:ea typeface="+mn-ea"/>
                <a:cs typeface="+mn-cs"/>
              </a:rPr>
              <a:t>Nitinol</a:t>
            </a:r>
            <a:r>
              <a:rPr kumimoji="0" lang="en-US" sz="2800" b="0" i="0" u="none" strike="noStrike" kern="1200" cap="none" spc="0" normalizeH="0" baseline="0" noProof="0" dirty="0">
                <a:ln>
                  <a:noFill/>
                </a:ln>
                <a:solidFill>
                  <a:schemeClr val="tx1"/>
                </a:solidFill>
                <a:effectLst/>
                <a:uLnTx/>
                <a:uFillTx/>
                <a:latin typeface="+mn-lt"/>
                <a:ea typeface="+mn-ea"/>
                <a:cs typeface="+mn-cs"/>
              </a:rPr>
              <a:t> (Ti-48Ni-2Co) </a:t>
            </a:r>
            <a:r>
              <a:rPr kumimoji="0" lang="el-GR" sz="2800" b="0" i="0" u="none" strike="noStrike" kern="1200" cap="none" spc="0" normalizeH="0" baseline="0" noProof="0" dirty="0">
                <a:ln>
                  <a:noFill/>
                </a:ln>
                <a:solidFill>
                  <a:schemeClr val="tx1"/>
                </a:solidFill>
                <a:effectLst/>
                <a:uLnTx/>
                <a:uFillTx/>
                <a:latin typeface="+mn-lt"/>
                <a:ea typeface="+mn-ea"/>
                <a:cs typeface="+mn-cs"/>
              </a:rPr>
              <a:t>είναι υπερ-ελαστικά σύρματα.</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4" y="116632"/>
            <a:ext cx="4662789" cy="594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57225" y="0"/>
            <a:ext cx="7543800" cy="1295400"/>
          </a:xfrm>
        </p:spPr>
        <p:txBody>
          <a:bodyPr>
            <a:normAutofit/>
          </a:bodyPr>
          <a:lstStyle/>
          <a:p>
            <a:r>
              <a:rPr lang="el-GR" sz="4000" b="1" dirty="0">
                <a:effectLst>
                  <a:outerShdw blurRad="38100" dist="38100" dir="2700000" algn="tl">
                    <a:srgbClr val="000000">
                      <a:alpha val="43137"/>
                    </a:srgbClr>
                  </a:outerShdw>
                </a:effectLst>
              </a:rPr>
              <a:t>Μέσα σε διάκενο</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90668" y="1268760"/>
            <a:ext cx="8229600" cy="2105025"/>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Το μέγεθος του ατόμου είναι ο κυριότερος παράγοντας.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Τα άτομα της</a:t>
            </a:r>
            <a:r>
              <a:rPr kumimoji="0" lang="el-GR" sz="2400" b="0" i="0" u="none" strike="noStrike" kern="1200" cap="none" spc="0" normalizeH="0" noProof="0" dirty="0">
                <a:ln>
                  <a:noFill/>
                </a:ln>
                <a:solidFill>
                  <a:schemeClr val="tx1"/>
                </a:solidFill>
                <a:effectLst/>
                <a:uLnTx/>
                <a:uFillTx/>
                <a:latin typeface="+mn-lt"/>
                <a:ea typeface="+mn-ea"/>
                <a:cs typeface="+mn-cs"/>
              </a:rPr>
              <a:t> διαλυμένης ουσίας πρέπει να είναι μικρού μεγέθους για να χωρέσουν στο χώρο μεταξύ των μεγαλύτερων ατόμων του διαλύτη.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Οι</a:t>
            </a:r>
            <a:r>
              <a:rPr kumimoji="0" lang="el-GR" sz="2400" b="0" i="0" u="none" strike="noStrike" kern="1200" cap="none" spc="0" normalizeH="0" noProof="0" dirty="0">
                <a:ln>
                  <a:noFill/>
                </a:ln>
                <a:solidFill>
                  <a:schemeClr val="tx1"/>
                </a:solidFill>
                <a:effectLst/>
                <a:uLnTx/>
                <a:uFillTx/>
                <a:latin typeface="+mn-lt"/>
                <a:ea typeface="+mn-ea"/>
                <a:cs typeface="+mn-cs"/>
              </a:rPr>
              <a:t> κυριότερες διαλυμένες ουσίες σε διάκενο είναι ο άνθρακας, το υδρογόνο, το βόριο, το άζωτο και το οξυγόνο.</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descr="imageFPS"/>
          <p:cNvPicPr>
            <a:picLocks noChangeAspect="1" noChangeArrowheads="1"/>
          </p:cNvPicPr>
          <p:nvPr/>
        </p:nvPicPr>
        <p:blipFill>
          <a:blip r:embed="rId2" cstate="print"/>
          <a:srcRect/>
          <a:stretch>
            <a:fillRect/>
          </a:stretch>
        </p:blipFill>
        <p:spPr bwMode="auto">
          <a:xfrm>
            <a:off x="1221092" y="3717211"/>
            <a:ext cx="6768752" cy="2467737"/>
          </a:xfrm>
          <a:prstGeom prst="rect">
            <a:avLst/>
          </a:prstGeom>
          <a:noFill/>
        </p:spPr>
      </p:pic>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61392"/>
            <a:ext cx="7543800" cy="1295400"/>
          </a:xfrm>
        </p:spPr>
        <p:txBody>
          <a:bodyPr>
            <a:normAutofit fontScale="90000"/>
          </a:bodyPr>
          <a:lstStyle/>
          <a:p>
            <a:r>
              <a:rPr lang="el-GR" b="1" dirty="0">
                <a:effectLst>
                  <a:outerShdw blurRad="38100" dist="38100" dir="2700000" algn="tl">
                    <a:srgbClr val="000000">
                      <a:alpha val="43137"/>
                    </a:srgbClr>
                  </a:outerShdw>
                </a:effectLst>
              </a:rPr>
              <a:t>Ισχυροποίηση των στερεών διαλυμάτων</a:t>
            </a:r>
            <a:r>
              <a:rPr lang="en-US" b="1" dirty="0">
                <a:effectLst>
                  <a:outerShdw blurRad="38100" dist="38100" dir="2700000" algn="tl">
                    <a:srgbClr val="000000">
                      <a:alpha val="43137"/>
                    </a:srgbClr>
                  </a:outerShdw>
                </a:effectLst>
              </a:rPr>
              <a:t> </a:t>
            </a: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Προσθέτοντας ακόμη ένα στοιχείο μπορούμε</a:t>
            </a:r>
            <a:r>
              <a:rPr kumimoji="0" lang="el-GR" sz="2400" b="0" i="0" u="none" strike="noStrike" kern="1200" cap="none" spc="0" normalizeH="0" noProof="0" dirty="0">
                <a:ln>
                  <a:noFill/>
                </a:ln>
                <a:solidFill>
                  <a:schemeClr val="tx1"/>
                </a:solidFill>
                <a:effectLst/>
                <a:uLnTx/>
                <a:uFillTx/>
                <a:latin typeface="+mn-lt"/>
                <a:ea typeface="+mn-ea"/>
                <a:cs typeface="+mn-cs"/>
              </a:rPr>
              <a:t> </a:t>
            </a:r>
            <a:r>
              <a:rPr kumimoji="0" lang="el-GR" sz="2400" b="0" i="0" u="none" strike="noStrike" kern="1200" cap="none" spc="0" normalizeH="0" baseline="0" noProof="0" dirty="0">
                <a:ln>
                  <a:noFill/>
                </a:ln>
                <a:solidFill>
                  <a:schemeClr val="tx1"/>
                </a:solidFill>
                <a:effectLst/>
                <a:uLnTx/>
                <a:uFillTx/>
                <a:latin typeface="+mn-lt"/>
                <a:ea typeface="+mn-ea"/>
                <a:cs typeface="+mn-cs"/>
              </a:rPr>
              <a:t>να αυξήσουμε τη δύναμη.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Τα ακάθαρτα</a:t>
            </a:r>
            <a:r>
              <a:rPr kumimoji="0" lang="el-GR" sz="2400" b="0" i="0" u="none" strike="noStrike" kern="1200" cap="none" spc="0" normalizeH="0" noProof="0" dirty="0">
                <a:ln>
                  <a:noFill/>
                </a:ln>
                <a:solidFill>
                  <a:schemeClr val="tx1"/>
                </a:solidFill>
                <a:effectLst/>
                <a:uLnTx/>
                <a:uFillTx/>
                <a:latin typeface="+mn-lt"/>
                <a:ea typeface="+mn-ea"/>
                <a:cs typeface="+mn-cs"/>
              </a:rPr>
              <a:t> άτομα ανακατανέμουν τη δύναμη που ασκείται στο δίκτυο και αποφεύγονται οι μετατοπίσεις.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Αυτό συμβαίνει όταν η δύναμη</a:t>
            </a:r>
            <a:r>
              <a:rPr kumimoji="0" lang="el-GR" sz="2400" b="0" i="0" u="none" strike="noStrike" kern="1200" cap="none" spc="0" normalizeH="0" noProof="0" dirty="0">
                <a:ln>
                  <a:noFill/>
                </a:ln>
                <a:solidFill>
                  <a:schemeClr val="tx1"/>
                </a:solidFill>
                <a:effectLst/>
                <a:uLnTx/>
                <a:uFillTx/>
                <a:latin typeface="+mn-lt"/>
                <a:ea typeface="+mn-ea"/>
                <a:cs typeface="+mn-cs"/>
              </a:rPr>
              <a:t> που προκαλείται από τα στοιχεία του κράματος εξουδετερώνει αυτή της μετατόπισης, επιτυγχάνοντας έτσι μια χαμηλή κατάσταση ενέργειας. Χρειάζεται επιπλέον δύναμη για να γίνει μετατόπιση. Η απώλεια αυτής της δύναμης σε χαμηλές θερμοκρασίες είναι η αιτία που εμποδίζεται η μετατόπιση.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Τα καθαρά μέταλλα</a:t>
            </a:r>
            <a:r>
              <a:rPr kumimoji="0" lang="el-GR" sz="2400" b="0" i="0" u="none" strike="noStrike" kern="1200" cap="none" spc="0" normalizeH="0" noProof="0" dirty="0">
                <a:ln>
                  <a:noFill/>
                </a:ln>
                <a:solidFill>
                  <a:schemeClr val="tx1"/>
                </a:solidFill>
                <a:effectLst/>
                <a:uLnTx/>
                <a:uFillTx/>
                <a:latin typeface="+mn-lt"/>
                <a:ea typeface="+mn-ea"/>
                <a:cs typeface="+mn-cs"/>
              </a:rPr>
              <a:t> είναι σχεδόν πάντα μαλακότερα από τα κράματα.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1220208"/>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13"/>
          <p:cNvPicPr>
            <a:picLocks noChangeAspect="1" noChangeArrowheads="1"/>
          </p:cNvPicPr>
          <p:nvPr/>
        </p:nvPicPr>
        <p:blipFill>
          <a:blip r:embed="rId2" cstate="print"/>
          <a:srcRect/>
          <a:stretch>
            <a:fillRect/>
          </a:stretch>
        </p:blipFill>
        <p:spPr bwMode="auto">
          <a:xfrm>
            <a:off x="1571002" y="1408064"/>
            <a:ext cx="5961062" cy="1782763"/>
          </a:xfrm>
          <a:prstGeom prst="rect">
            <a:avLst/>
          </a:prstGeom>
          <a:noFill/>
        </p:spPr>
      </p:pic>
      <p:pic>
        <p:nvPicPr>
          <p:cNvPr id="8" name="Picture 3" descr="12"/>
          <p:cNvPicPr>
            <a:picLocks noChangeAspect="1" noChangeArrowheads="1"/>
          </p:cNvPicPr>
          <p:nvPr/>
        </p:nvPicPr>
        <p:blipFill>
          <a:blip r:embed="rId3" cstate="print"/>
          <a:srcRect/>
          <a:stretch>
            <a:fillRect/>
          </a:stretch>
        </p:blipFill>
        <p:spPr bwMode="auto">
          <a:xfrm>
            <a:off x="1403648" y="3202514"/>
            <a:ext cx="5868987" cy="2857500"/>
          </a:xfrm>
          <a:prstGeom prst="rect">
            <a:avLst/>
          </a:prstGeom>
          <a:noFill/>
        </p:spPr>
      </p:pic>
      <p:sp>
        <p:nvSpPr>
          <p:cNvPr id="9" name="Rectangle 4"/>
          <p:cNvSpPr>
            <a:spLocks noChangeArrowheads="1"/>
          </p:cNvSpPr>
          <p:nvPr/>
        </p:nvSpPr>
        <p:spPr bwMode="auto">
          <a:xfrm>
            <a:off x="125760" y="82757"/>
            <a:ext cx="8892480" cy="1077218"/>
          </a:xfrm>
          <a:prstGeom prst="rect">
            <a:avLst/>
          </a:prstGeom>
          <a:noFill/>
          <a:ln w="9525">
            <a:noFill/>
            <a:miter lim="800000"/>
            <a:headEnd/>
            <a:tailEnd/>
          </a:ln>
          <a:effectLst/>
        </p:spPr>
        <p:txBody>
          <a:bodyPr wrap="square">
            <a:spAutoFit/>
          </a:bodyPr>
          <a:lstStyle/>
          <a:p>
            <a:pPr algn="ctr"/>
            <a:r>
              <a:rPr lang="el-GR" sz="3100" b="1" dirty="0">
                <a:solidFill>
                  <a:schemeClr val="tx2">
                    <a:lumMod val="75000"/>
                  </a:schemeClr>
                </a:solidFill>
                <a:effectLst>
                  <a:outerShdw blurRad="38100" dist="38100" dir="2700000" algn="tl">
                    <a:srgbClr val="000000">
                      <a:alpha val="43137"/>
                    </a:srgbClr>
                  </a:outerShdw>
                </a:effectLst>
              </a:rPr>
              <a:t>Παράδειγμα στερεού διαλύματος σε διάκενο είναι το ατσάλι ή ο άνθρακας που διαλύεται στο σίδηρο</a:t>
            </a:r>
            <a:endParaRPr lang="en-US" sz="3100" b="1" dirty="0">
              <a:solidFill>
                <a:schemeClr val="tx2">
                  <a:lumMod val="75000"/>
                </a:schemeClr>
              </a:solidFill>
              <a:effectLst>
                <a:outerShdw blurRad="38100" dist="38100" dir="2700000" algn="tl">
                  <a:srgbClr val="000000">
                    <a:alpha val="43137"/>
                  </a:srgbClr>
                </a:outerShdw>
              </a:effectLst>
            </a:endParaRPr>
          </a:p>
        </p:txBody>
      </p:sp>
      <p:sp>
        <p:nvSpPr>
          <p:cNvPr id="2" name="Ορθογώνιο 1"/>
          <p:cNvSpPr/>
          <p:nvPr/>
        </p:nvSpPr>
        <p:spPr>
          <a:xfrm>
            <a:off x="4572000" y="6289289"/>
            <a:ext cx="4572000" cy="400110"/>
          </a:xfrm>
          <a:prstGeom prst="rect">
            <a:avLst/>
          </a:prstGeom>
        </p:spPr>
        <p:txBody>
          <a:bodyPr>
            <a:spAutoFit/>
          </a:bodyPr>
          <a:lstStyle/>
          <a:p>
            <a:pPr>
              <a:defRPr/>
            </a:pPr>
            <a:r>
              <a:rPr lang="en-US" sz="1000" dirty="0"/>
              <a:t>B.D. Ratner, A.S. Hoffman, Biomaterials Science, 2nd Edition: An Introduction to Materials in Medicine, Elsevier Academic Press, San Diego, 2004. </a:t>
            </a:r>
          </a:p>
        </p:txBody>
      </p:sp>
      <p:sp>
        <p:nvSpPr>
          <p:cNvPr id="6" name="Στρογγυλεμένο ορθογώνιο 5"/>
          <p:cNvSpPr/>
          <p:nvPr/>
        </p:nvSpPr>
        <p:spPr>
          <a:xfrm>
            <a:off x="107504" y="116632"/>
            <a:ext cx="8888058" cy="1008112"/>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23084"/>
            <a:ext cx="7543800" cy="1295400"/>
          </a:xfrm>
        </p:spPr>
        <p:txBody>
          <a:bodyPr>
            <a:normAutofit/>
          </a:bodyPr>
          <a:lstStyle/>
          <a:p>
            <a:r>
              <a:rPr lang="el-GR" sz="4000" b="1" dirty="0">
                <a:effectLst>
                  <a:outerShdw blurRad="38100" dist="38100" dir="2700000" algn="tl">
                    <a:srgbClr val="000000">
                      <a:alpha val="43137"/>
                    </a:srgbClr>
                  </a:outerShdw>
                </a:effectLst>
              </a:rPr>
              <a:t>Ισχυροποίηση της τάσης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Τα ελατά μέταλλα γίνονται δυνατότερα όταν παραμορφώνονται πλαστικά σε θερμοκρασίες αρκετά χαμηλότερες από το σημείο τήξης (</a:t>
            </a:r>
            <a:r>
              <a:rPr kumimoji="0" lang="en-US" sz="2400" b="1" i="0" u="none" strike="noStrike" kern="1200" cap="none" spc="0" normalizeH="0" baseline="0" noProof="0" dirty="0">
                <a:ln>
                  <a:noFill/>
                </a:ln>
                <a:solidFill>
                  <a:schemeClr val="tx1"/>
                </a:solidFill>
                <a:effectLst/>
                <a:uLnTx/>
                <a:uFillTx/>
                <a:latin typeface="+mn-lt"/>
                <a:ea typeface="+mn-ea"/>
                <a:cs typeface="+mn-cs"/>
              </a:rPr>
              <a:t>cold working</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Η αιτία της ισχυροποίησης της τάσης είναι  ότι η πυκνότητα της μετατόπισης αυξάνεται με την πλαστική παραμόρφωση (</a:t>
            </a:r>
            <a:r>
              <a:rPr lang="en-US" sz="2400" dirty="0"/>
              <a:t>cold work).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23084"/>
            <a:ext cx="7543800" cy="1295400"/>
          </a:xfrm>
        </p:spPr>
        <p:txBody>
          <a:bodyPr>
            <a:normAutofit/>
          </a:bodyPr>
          <a:lstStyle/>
          <a:p>
            <a:r>
              <a:rPr lang="el-GR" sz="4000" b="1" dirty="0">
                <a:effectLst>
                  <a:outerShdw blurRad="38100" dist="38100" dir="2700000" algn="tl">
                    <a:srgbClr val="000000">
                      <a:alpha val="43137"/>
                    </a:srgbClr>
                  </a:outerShdw>
                </a:effectLst>
              </a:rPr>
              <a:t>Ανάκτηση - ισχυροποίηση</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Θέρμανση → αυξημένη διήθηση → αύξηση κίνησης μετατόπισης</a:t>
            </a:r>
            <a:r>
              <a:rPr kumimoji="0" lang="el-GR" sz="2400" b="0" i="0" u="none" strike="noStrike" kern="1200" cap="none" spc="0" normalizeH="0" noProof="0" dirty="0">
                <a:ln>
                  <a:noFill/>
                </a:ln>
                <a:solidFill>
                  <a:schemeClr val="tx1"/>
                </a:solidFill>
                <a:effectLst/>
                <a:uLnTx/>
                <a:uFillTx/>
                <a:latin typeface="+mn-lt"/>
                <a:ea typeface="+mn-ea"/>
                <a:cs typeface="+mn-cs"/>
              </a:rPr>
              <a:t> → μειώνει την εσωτερική δύναμη τάσης και μειώνει τον αριθμό των μετατοπίσεων.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32773" y="-23084"/>
            <a:ext cx="7543800" cy="1295400"/>
          </a:xfrm>
        </p:spPr>
        <p:txBody>
          <a:bodyPr>
            <a:normAutofit/>
          </a:bodyPr>
          <a:lstStyle/>
          <a:p>
            <a:r>
              <a:rPr lang="el-GR" sz="4000" b="1" dirty="0">
                <a:effectLst>
                  <a:outerShdw blurRad="38100" dist="38100" dir="2700000" algn="tl">
                    <a:srgbClr val="000000">
                      <a:alpha val="43137"/>
                    </a:srgbClr>
                  </a:outerShdw>
                </a:effectLst>
              </a:rPr>
              <a:t>Τιτάνιο</a:t>
            </a:r>
            <a:r>
              <a:rPr lang="en-US" sz="4000" b="1" dirty="0">
                <a:effectLst>
                  <a:outerShdw blurRad="38100" dist="38100" dir="2700000" algn="tl">
                    <a:srgbClr val="000000">
                      <a:alpha val="43137"/>
                    </a:srgbClr>
                  </a:outerShdw>
                </a:effectLst>
              </a:rPr>
              <a:t> </a:t>
            </a:r>
          </a:p>
        </p:txBody>
      </p:sp>
      <p:sp>
        <p:nvSpPr>
          <p:cNvPr id="8" name="Rectangle 4"/>
          <p:cNvSpPr txBox="1">
            <a:spLocks noChangeArrowheads="1"/>
          </p:cNvSpPr>
          <p:nvPr/>
        </p:nvSpPr>
        <p:spPr>
          <a:xfrm>
            <a:off x="179512" y="1916832"/>
            <a:ext cx="4038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2.2 εκατομμύρια</a:t>
            </a:r>
            <a:r>
              <a:rPr kumimoji="0" lang="el-GR" sz="2000" b="0" i="0" u="none" strike="noStrike" kern="1200" cap="none" spc="0" normalizeH="0" noProof="0" dirty="0">
                <a:ln>
                  <a:noFill/>
                </a:ln>
                <a:solidFill>
                  <a:schemeClr val="tx1"/>
                </a:solidFill>
                <a:effectLst/>
                <a:uLnTx/>
                <a:uFillTx/>
              </a:rPr>
              <a:t> κιλά Τ</a:t>
            </a:r>
            <a:r>
              <a:rPr kumimoji="0" lang="en-US" sz="2000" b="0" i="0" u="none" strike="noStrike" kern="1200" cap="none" spc="0" normalizeH="0" noProof="0" dirty="0">
                <a:ln>
                  <a:noFill/>
                </a:ln>
                <a:solidFill>
                  <a:schemeClr val="tx1"/>
                </a:solidFill>
                <a:effectLst/>
                <a:uLnTx/>
                <a:uFillTx/>
              </a:rPr>
              <a:t>i </a:t>
            </a:r>
            <a:r>
              <a:rPr kumimoji="0" lang="el-GR" sz="2000" b="0" i="0" u="none" strike="noStrike" kern="1200" cap="none" spc="0" normalizeH="0" noProof="0" dirty="0">
                <a:ln>
                  <a:noFill/>
                </a:ln>
                <a:solidFill>
                  <a:schemeClr val="tx1"/>
                </a:solidFill>
                <a:effectLst/>
                <a:uLnTx/>
                <a:uFillTx/>
              </a:rPr>
              <a:t>εμφυτεύονται κάθε χρόνο.</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000" noProof="0" dirty="0"/>
              <a:t>Α</a:t>
            </a:r>
            <a:r>
              <a:rPr kumimoji="0" lang="el-GR" sz="2000" b="0" i="0" u="none" strike="noStrike" kern="1200" cap="none" spc="0" normalizeH="0" baseline="0" noProof="0" dirty="0">
                <a:ln>
                  <a:noFill/>
                </a:ln>
                <a:solidFill>
                  <a:schemeClr val="tx1"/>
                </a:solidFill>
                <a:effectLst/>
                <a:uLnTx/>
                <a:uFillTx/>
              </a:rPr>
              <a:t>ρθρώσεις ισχίου, βίδες οστών,</a:t>
            </a:r>
            <a:r>
              <a:rPr kumimoji="0" lang="el-GR" sz="2000" b="0" i="0" u="none" strike="noStrike" kern="1200" cap="none" spc="0" normalizeH="0" noProof="0" dirty="0">
                <a:ln>
                  <a:noFill/>
                </a:ln>
                <a:solidFill>
                  <a:schemeClr val="tx1"/>
                </a:solidFill>
                <a:effectLst/>
                <a:uLnTx/>
                <a:uFillTx/>
              </a:rPr>
              <a:t> οδοντικά εμφυτεύματα, χειρουργικές συσκευές και θήκες για βηματοδότες.</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Υψηλή</a:t>
            </a:r>
            <a:r>
              <a:rPr kumimoji="0" lang="el-GR" sz="2000" b="0" i="0" u="none" strike="noStrike" kern="1200" cap="none" spc="0" normalizeH="0" noProof="0" dirty="0">
                <a:ln>
                  <a:noFill/>
                </a:ln>
                <a:solidFill>
                  <a:schemeClr val="tx1"/>
                </a:solidFill>
                <a:effectLst/>
                <a:uLnTx/>
                <a:uFillTx/>
              </a:rPr>
              <a:t> </a:t>
            </a:r>
            <a:r>
              <a:rPr kumimoji="0" lang="el-GR" sz="2000" b="0" i="0" u="none" strike="noStrike" kern="1200" cap="none" spc="0" normalizeH="0" baseline="0" noProof="0" dirty="0">
                <a:ln>
                  <a:noFill/>
                </a:ln>
                <a:solidFill>
                  <a:schemeClr val="tx1"/>
                </a:solidFill>
                <a:effectLst/>
                <a:uLnTx/>
                <a:uFillTx/>
              </a:rPr>
              <a:t>δύναμη και </a:t>
            </a:r>
            <a:r>
              <a:rPr lang="el-GR" sz="2000" baseline="0" dirty="0"/>
              <a:t>χαμηλή</a:t>
            </a:r>
            <a:r>
              <a:rPr lang="el-GR" sz="2000" dirty="0"/>
              <a:t> τριβή.</a:t>
            </a:r>
            <a:endParaRPr kumimoji="0" lang="en-US" sz="2000" b="0" i="0" u="none" strike="noStrike" kern="1200" cap="none" spc="0" normalizeH="0" baseline="0" noProof="0" dirty="0">
              <a:ln>
                <a:noFill/>
              </a:ln>
              <a:solidFill>
                <a:schemeClr val="tx1"/>
              </a:solidFill>
              <a:effectLst/>
              <a:uLnTx/>
              <a:uFillTx/>
            </a:endParaRPr>
          </a:p>
        </p:txBody>
      </p:sp>
      <p:pic>
        <p:nvPicPr>
          <p:cNvPr id="9" name="Picture 6" descr="periodicTI"/>
          <p:cNvPicPr>
            <a:picLocks noChangeAspect="1" noChangeArrowheads="1"/>
          </p:cNvPicPr>
          <p:nvPr/>
        </p:nvPicPr>
        <p:blipFill>
          <a:blip r:embed="rId2" cstate="print"/>
          <a:srcRect/>
          <a:stretch>
            <a:fillRect/>
          </a:stretch>
        </p:blipFill>
        <p:spPr bwMode="auto">
          <a:xfrm>
            <a:off x="8028384" y="260648"/>
            <a:ext cx="920925" cy="1080840"/>
          </a:xfrm>
          <a:prstGeom prst="rect">
            <a:avLst/>
          </a:prstGeom>
          <a:noFill/>
        </p:spPr>
      </p:pic>
      <p:sp>
        <p:nvSpPr>
          <p:cNvPr id="11" name="Rectangle 8"/>
          <p:cNvSpPr>
            <a:spLocks noChangeArrowheads="1"/>
          </p:cNvSpPr>
          <p:nvPr/>
        </p:nvSpPr>
        <p:spPr bwMode="auto">
          <a:xfrm>
            <a:off x="5433734" y="4437112"/>
            <a:ext cx="2248693" cy="369332"/>
          </a:xfrm>
          <a:prstGeom prst="rect">
            <a:avLst/>
          </a:prstGeom>
          <a:noFill/>
          <a:ln w="9525">
            <a:noFill/>
            <a:miter lim="800000"/>
            <a:headEnd/>
            <a:tailEnd/>
          </a:ln>
          <a:effectLst/>
        </p:spPr>
        <p:txBody>
          <a:bodyPr wrap="none">
            <a:spAutoFit/>
          </a:bodyPr>
          <a:lstStyle/>
          <a:p>
            <a:r>
              <a:rPr lang="el-GR" b="1" dirty="0"/>
              <a:t>Οδοντικό εμφύτευμα</a:t>
            </a:r>
            <a:endParaRPr lang="en-US" b="1" dirty="0"/>
          </a:p>
        </p:txBody>
      </p:sp>
      <p:pic>
        <p:nvPicPr>
          <p:cNvPr id="1638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119"/>
          <a:stretch/>
        </p:blipFill>
        <p:spPr bwMode="auto">
          <a:xfrm>
            <a:off x="4355976" y="1898022"/>
            <a:ext cx="4358747" cy="245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198051" y="6444734"/>
            <a:ext cx="920445" cy="246221"/>
          </a:xfrm>
          <a:prstGeom prst="rect">
            <a:avLst/>
          </a:prstGeom>
        </p:spPr>
        <p:txBody>
          <a:bodyPr wrap="none">
            <a:spAutoFit/>
          </a:bodyPr>
          <a:lstStyle/>
          <a:p>
            <a:r>
              <a:rPr lang="en-IN" sz="1000" dirty="0"/>
              <a:t>princeton.edu</a:t>
            </a:r>
          </a:p>
        </p:txBody>
      </p:sp>
      <p:sp>
        <p:nvSpPr>
          <p:cNvPr id="10" name="Στρογγυλεμένο ορθογώνιο 9"/>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3084"/>
            <a:ext cx="7543800" cy="1295400"/>
          </a:xfrm>
        </p:spPr>
        <p:txBody>
          <a:bodyPr>
            <a:normAutofit/>
          </a:bodyPr>
          <a:lstStyle/>
          <a:p>
            <a:r>
              <a:rPr lang="el-GR" sz="4000" b="1" dirty="0">
                <a:effectLst>
                  <a:outerShdw blurRad="38100" dist="38100" dir="2700000" algn="tl">
                    <a:srgbClr val="000000">
                      <a:alpha val="43137"/>
                    </a:srgbClr>
                  </a:outerShdw>
                </a:effectLst>
              </a:rPr>
              <a:t>Κράματα τιτανίου</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2"/>
              </a:rPr>
              <a:t>F67-00</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 Τιτάνιο χωρίς</a:t>
            </a:r>
            <a:r>
              <a:rPr kumimoji="0" lang="el-GR" sz="2100" b="0" i="0" u="none" strike="noStrike" kern="1200" cap="none" spc="0" normalizeH="0" noProof="0" dirty="0">
                <a:ln>
                  <a:noFill/>
                </a:ln>
                <a:solidFill>
                  <a:schemeClr val="tx1"/>
                </a:solidFill>
                <a:effectLst/>
                <a:uLnTx/>
                <a:uFillTx/>
                <a:latin typeface="+mn-lt"/>
                <a:ea typeface="+mn-ea"/>
                <a:cs typeface="+mn-cs"/>
              </a:rPr>
              <a:t> κράμα.</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3"/>
              </a:rPr>
              <a:t>F136-98e1</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Επεξεργασμένο</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κράμα Τιτάνιο</a:t>
            </a:r>
            <a:r>
              <a:rPr kumimoji="0" lang="en-US" sz="2100" b="0" i="0" u="none" strike="noStrike" kern="1200" cap="none" spc="0" normalizeH="0" baseline="0" noProof="0" dirty="0">
                <a:ln>
                  <a:noFill/>
                </a:ln>
                <a:solidFill>
                  <a:schemeClr val="tx1"/>
                </a:solidFill>
                <a:effectLst/>
                <a:uLnTx/>
                <a:uFillTx/>
                <a:latin typeface="+mn-lt"/>
                <a:ea typeface="+mn-ea"/>
                <a:cs typeface="+mn-cs"/>
              </a:rPr>
              <a:t> 6-</a:t>
            </a:r>
            <a:r>
              <a:rPr kumimoji="0" lang="el-GR" sz="2100" b="0" i="0" u="none" strike="noStrike" kern="1200" cap="none" spc="0" normalizeH="0" baseline="0" noProof="0" dirty="0">
                <a:ln>
                  <a:noFill/>
                </a:ln>
                <a:solidFill>
                  <a:schemeClr val="tx1"/>
                </a:solidFill>
                <a:effectLst/>
                <a:uLnTx/>
                <a:uFillTx/>
                <a:latin typeface="+mn-lt"/>
                <a:ea typeface="+mn-ea"/>
                <a:cs typeface="+mn-cs"/>
              </a:rPr>
              <a:t>Αλουμίνιο</a:t>
            </a:r>
            <a:r>
              <a:rPr kumimoji="0" lang="en-US" sz="2100" b="0" i="0" u="none" strike="noStrike" kern="1200" cap="none" spc="0" normalizeH="0" baseline="0" noProof="0" dirty="0">
                <a:ln>
                  <a:noFill/>
                </a:ln>
                <a:solidFill>
                  <a:schemeClr val="tx1"/>
                </a:solidFill>
                <a:effectLst/>
                <a:uLnTx/>
                <a:uFillTx/>
                <a:latin typeface="+mn-lt"/>
                <a:ea typeface="+mn-ea"/>
                <a:cs typeface="+mn-cs"/>
              </a:rPr>
              <a:t> 4-</a:t>
            </a:r>
            <a:r>
              <a:rPr kumimoji="0" lang="el-GR" sz="2100" b="0" i="0" u="none" strike="noStrike" kern="1200" cap="none" spc="0" normalizeH="0" baseline="0" noProof="0" dirty="0">
                <a:ln>
                  <a:noFill/>
                </a:ln>
                <a:solidFill>
                  <a:schemeClr val="tx1"/>
                </a:solidFill>
                <a:effectLst/>
                <a:uLnTx/>
                <a:uFillTx/>
                <a:latin typeface="+mn-lt"/>
                <a:ea typeface="+mn-ea"/>
                <a:cs typeface="+mn-cs"/>
              </a:rPr>
              <a:t>Βανάδιο.</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4"/>
              </a:rPr>
              <a:t>F620-00</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noProof="0" dirty="0" err="1">
                <a:ln>
                  <a:noFill/>
                </a:ln>
                <a:solidFill>
                  <a:schemeClr val="tx1"/>
                </a:solidFill>
                <a:effectLst/>
                <a:uLnTx/>
                <a:uFillTx/>
                <a:latin typeface="+mn-lt"/>
                <a:ea typeface="+mn-ea"/>
                <a:cs typeface="+mn-cs"/>
              </a:rPr>
              <a:t>Άλφ</a:t>
            </a:r>
            <a:r>
              <a:rPr lang="el-GR" sz="2100" dirty="0"/>
              <a:t>α συν Βήτα σφυρηλατημένο κράμα Τιτανίου.</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5"/>
              </a:rPr>
              <a:t>F1108-97a</a:t>
            </a:r>
            <a:r>
              <a:rPr kumimoji="0" lang="en-US" sz="2100" b="0" i="0" u="none" strike="noStrike" kern="1200" cap="none" spc="0" normalizeH="0" baseline="0" noProof="0" dirty="0">
                <a:ln>
                  <a:noFill/>
                </a:ln>
                <a:solidFill>
                  <a:schemeClr val="tx1"/>
                </a:solidFill>
                <a:effectLst/>
                <a:uLnTx/>
                <a:uFillTx/>
                <a:latin typeface="+mn-lt"/>
                <a:ea typeface="+mn-ea"/>
                <a:cs typeface="+mn-cs"/>
              </a:rPr>
              <a:t> Ti6Al4V </a:t>
            </a:r>
            <a:r>
              <a:rPr kumimoji="0" lang="el-GR" sz="2100" b="0" i="0" u="none" strike="noStrike" kern="1200" cap="none" spc="0" normalizeH="0" baseline="0" noProof="0" dirty="0">
                <a:ln>
                  <a:noFill/>
                </a:ln>
                <a:solidFill>
                  <a:schemeClr val="tx1"/>
                </a:solidFill>
                <a:effectLst/>
                <a:uLnTx/>
                <a:uFillTx/>
                <a:latin typeface="+mn-lt"/>
                <a:ea typeface="+mn-ea"/>
                <a:cs typeface="+mn-cs"/>
              </a:rPr>
              <a:t>κράμα.</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6"/>
              </a:rPr>
              <a:t>F1295-97a</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Επεξεργασμένο κράμα</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Τιτάνιο </a:t>
            </a:r>
            <a:r>
              <a:rPr kumimoji="0" lang="en-US" sz="2100" b="0" i="0" u="none" strike="noStrike" kern="1200" cap="none" spc="0" normalizeH="0" baseline="0" noProof="0" dirty="0">
                <a:ln>
                  <a:noFill/>
                </a:ln>
                <a:solidFill>
                  <a:schemeClr val="tx1"/>
                </a:solidFill>
                <a:effectLst/>
                <a:uLnTx/>
                <a:uFillTx/>
                <a:latin typeface="+mn-lt"/>
                <a:ea typeface="+mn-ea"/>
                <a:cs typeface="+mn-cs"/>
              </a:rPr>
              <a:t>6-</a:t>
            </a:r>
            <a:r>
              <a:rPr kumimoji="0" lang="el-GR" sz="2100" b="0" i="0" u="none" strike="noStrike" kern="1200" cap="none" spc="0" normalizeH="0" baseline="0" noProof="0" dirty="0">
                <a:ln>
                  <a:noFill/>
                </a:ln>
                <a:solidFill>
                  <a:schemeClr val="tx1"/>
                </a:solidFill>
                <a:effectLst/>
                <a:uLnTx/>
                <a:uFillTx/>
                <a:latin typeface="+mn-lt"/>
                <a:ea typeface="+mn-ea"/>
                <a:cs typeface="+mn-cs"/>
              </a:rPr>
              <a:t>Αλουμίνιο </a:t>
            </a:r>
            <a:r>
              <a:rPr kumimoji="0" lang="en-US" sz="2100" b="0" i="0" u="none" strike="noStrike" kern="1200" cap="none" spc="0" normalizeH="0" baseline="0" noProof="0" dirty="0">
                <a:ln>
                  <a:noFill/>
                </a:ln>
                <a:solidFill>
                  <a:schemeClr val="tx1"/>
                </a:solidFill>
                <a:effectLst/>
                <a:uLnTx/>
                <a:uFillTx/>
                <a:latin typeface="+mn-lt"/>
                <a:ea typeface="+mn-ea"/>
                <a:cs typeface="+mn-cs"/>
              </a:rPr>
              <a:t>7-</a:t>
            </a:r>
            <a:r>
              <a:rPr kumimoji="0" lang="el-GR" sz="2100" b="0" i="0" u="none" strike="noStrike" kern="1200" cap="none" spc="0" normalizeH="0" baseline="0" noProof="0" dirty="0">
                <a:ln>
                  <a:noFill/>
                </a:ln>
                <a:solidFill>
                  <a:schemeClr val="tx1"/>
                </a:solidFill>
                <a:effectLst/>
                <a:uLnTx/>
                <a:uFillTx/>
                <a:latin typeface="+mn-lt"/>
                <a:ea typeface="+mn-ea"/>
                <a:cs typeface="+mn-cs"/>
              </a:rPr>
              <a:t>Νιόβιο.</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7"/>
              </a:rPr>
              <a:t>F1341-99</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Σύρμα Τιτανίου</a:t>
            </a:r>
            <a:r>
              <a:rPr kumimoji="0" lang="el-GR" sz="2100" b="0" i="0" u="none" strike="noStrike" kern="1200" cap="none" spc="0" normalizeH="0" noProof="0" dirty="0">
                <a:ln>
                  <a:noFill/>
                </a:ln>
                <a:solidFill>
                  <a:schemeClr val="tx1"/>
                </a:solidFill>
                <a:effectLst/>
                <a:uLnTx/>
                <a:uFillTx/>
                <a:latin typeface="+mn-lt"/>
                <a:ea typeface="+mn-ea"/>
                <a:cs typeface="+mn-cs"/>
              </a:rPr>
              <a:t> χωρίς κράμα.</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8"/>
              </a:rPr>
              <a:t>F1472-99</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Επεξεργασμένο κράμα</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Τιτάνιο</a:t>
            </a:r>
            <a:r>
              <a:rPr kumimoji="0" lang="en-US" sz="2100" b="0" i="0" u="none" strike="noStrike" kern="1200" cap="none" spc="0" normalizeH="0" baseline="0" noProof="0" dirty="0">
                <a:ln>
                  <a:noFill/>
                </a:ln>
                <a:solidFill>
                  <a:schemeClr val="tx1"/>
                </a:solidFill>
                <a:effectLst/>
                <a:uLnTx/>
                <a:uFillTx/>
                <a:latin typeface="+mn-lt"/>
                <a:ea typeface="+mn-ea"/>
                <a:cs typeface="+mn-cs"/>
              </a:rPr>
              <a:t> 6-</a:t>
            </a:r>
            <a:r>
              <a:rPr kumimoji="0" lang="el-GR" sz="2100" b="0" i="0" u="none" strike="noStrike" kern="1200" cap="none" spc="0" normalizeH="0" baseline="0" noProof="0" dirty="0">
                <a:ln>
                  <a:noFill/>
                </a:ln>
                <a:solidFill>
                  <a:schemeClr val="tx1"/>
                </a:solidFill>
                <a:effectLst/>
                <a:uLnTx/>
                <a:uFillTx/>
                <a:latin typeface="+mn-lt"/>
                <a:ea typeface="+mn-ea"/>
                <a:cs typeface="+mn-cs"/>
              </a:rPr>
              <a:t>Αλουμίνιο</a:t>
            </a:r>
            <a:r>
              <a:rPr kumimoji="0" lang="en-US" sz="2100" b="0" i="0" u="none" strike="noStrike" kern="1200" cap="none" spc="0" normalizeH="0" baseline="0" noProof="0" dirty="0">
                <a:ln>
                  <a:noFill/>
                </a:ln>
                <a:solidFill>
                  <a:schemeClr val="tx1"/>
                </a:solidFill>
                <a:effectLst/>
                <a:uLnTx/>
                <a:uFillTx/>
                <a:latin typeface="+mn-lt"/>
                <a:ea typeface="+mn-ea"/>
                <a:cs typeface="+mn-cs"/>
              </a:rPr>
              <a:t> 4-</a:t>
            </a:r>
            <a:r>
              <a:rPr kumimoji="0" lang="el-GR" sz="2100" b="0" i="0" u="none" strike="noStrike" kern="1200" cap="none" spc="0" normalizeH="0" baseline="0" noProof="0" dirty="0">
                <a:ln>
                  <a:noFill/>
                </a:ln>
                <a:solidFill>
                  <a:schemeClr val="tx1"/>
                </a:solidFill>
                <a:effectLst/>
                <a:uLnTx/>
                <a:uFillTx/>
                <a:latin typeface="+mn-lt"/>
                <a:ea typeface="+mn-ea"/>
                <a:cs typeface="+mn-cs"/>
              </a:rPr>
              <a:t>Βανάδιο.</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9"/>
              </a:rPr>
              <a:t>F1580-95</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Σκόνες από</a:t>
            </a:r>
            <a:r>
              <a:rPr kumimoji="0" lang="el-GR" sz="2100" b="0" i="0" u="none" strike="noStrike" kern="1200" cap="none" spc="0" normalizeH="0" noProof="0" dirty="0">
                <a:ln>
                  <a:noFill/>
                </a:ln>
                <a:solidFill>
                  <a:schemeClr val="tx1"/>
                </a:solidFill>
                <a:effectLst/>
                <a:uLnTx/>
                <a:uFillTx/>
                <a:latin typeface="+mn-lt"/>
                <a:ea typeface="+mn-ea"/>
                <a:cs typeface="+mn-cs"/>
              </a:rPr>
              <a:t> κράμα</a:t>
            </a:r>
            <a:r>
              <a:rPr kumimoji="0" lang="el-GR" sz="2100" b="0" i="0" u="none" strike="noStrike" kern="1200" cap="none" spc="0" normalizeH="0" baseline="0" noProof="0" dirty="0">
                <a:ln>
                  <a:noFill/>
                </a:ln>
                <a:solidFill>
                  <a:schemeClr val="tx1"/>
                </a:solidFill>
                <a:effectLst/>
                <a:uLnTx/>
                <a:uFillTx/>
                <a:latin typeface="+mn-lt"/>
                <a:ea typeface="+mn-ea"/>
                <a:cs typeface="+mn-cs"/>
              </a:rPr>
              <a:t> Τιτάνιο </a:t>
            </a:r>
            <a:r>
              <a:rPr kumimoji="0" lang="en-US" sz="2100" b="0" i="0" u="none" strike="noStrike" kern="1200" cap="none" spc="0" normalizeH="0" baseline="0" noProof="0" dirty="0">
                <a:ln>
                  <a:noFill/>
                </a:ln>
                <a:solidFill>
                  <a:schemeClr val="tx1"/>
                </a:solidFill>
                <a:effectLst/>
                <a:uLnTx/>
                <a:uFillTx/>
                <a:latin typeface="+mn-lt"/>
                <a:ea typeface="+mn-ea"/>
                <a:cs typeface="+mn-cs"/>
              </a:rPr>
              <a:t>6-</a:t>
            </a:r>
            <a:r>
              <a:rPr kumimoji="0" lang="el-GR" sz="2100" b="0" i="0" u="none" strike="noStrike" kern="1200" cap="none" spc="0" normalizeH="0" baseline="0" noProof="0" dirty="0">
                <a:ln>
                  <a:noFill/>
                </a:ln>
                <a:solidFill>
                  <a:schemeClr val="tx1"/>
                </a:solidFill>
                <a:effectLst/>
                <a:uLnTx/>
                <a:uFillTx/>
                <a:latin typeface="+mn-lt"/>
                <a:ea typeface="+mn-ea"/>
                <a:cs typeface="+mn-cs"/>
              </a:rPr>
              <a:t>Αλουμίνιο</a:t>
            </a:r>
            <a:r>
              <a:rPr kumimoji="0" lang="en-US" sz="2100" b="0" i="0" u="none" strike="noStrike" kern="1200" cap="none" spc="0" normalizeH="0" baseline="0" noProof="0" dirty="0">
                <a:ln>
                  <a:noFill/>
                </a:ln>
                <a:solidFill>
                  <a:schemeClr val="tx1"/>
                </a:solidFill>
                <a:effectLst/>
                <a:uLnTx/>
                <a:uFillTx/>
                <a:latin typeface="+mn-lt"/>
                <a:ea typeface="+mn-ea"/>
                <a:cs typeface="+mn-cs"/>
              </a:rPr>
              <a:t> 4-</a:t>
            </a:r>
            <a:r>
              <a:rPr kumimoji="0" lang="el-GR" sz="2100" b="0" i="0" u="none" strike="noStrike" kern="1200" cap="none" spc="0" normalizeH="0" baseline="0" noProof="0" dirty="0">
                <a:ln>
                  <a:noFill/>
                </a:ln>
                <a:solidFill>
                  <a:schemeClr val="tx1"/>
                </a:solidFill>
                <a:effectLst/>
                <a:uLnTx/>
                <a:uFillTx/>
                <a:latin typeface="+mn-lt"/>
                <a:ea typeface="+mn-ea"/>
                <a:cs typeface="+mn-cs"/>
              </a:rPr>
              <a:t>Βανάδιο.</a:t>
            </a:r>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10"/>
              </a:rPr>
              <a:t>F1713-96</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Επεξεργασμένο κράμα</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Τιτάνιο</a:t>
            </a:r>
            <a:r>
              <a:rPr kumimoji="0" lang="en-US" sz="2100" b="0" i="0" u="none" strike="noStrike" kern="1200" cap="none" spc="0" normalizeH="0" baseline="0" noProof="0" dirty="0">
                <a:ln>
                  <a:noFill/>
                </a:ln>
                <a:solidFill>
                  <a:schemeClr val="tx1"/>
                </a:solidFill>
                <a:effectLst/>
                <a:uLnTx/>
                <a:uFillTx/>
                <a:latin typeface="+mn-lt"/>
                <a:ea typeface="+mn-ea"/>
                <a:cs typeface="+mn-cs"/>
              </a:rPr>
              <a:t> 13-</a:t>
            </a:r>
            <a:r>
              <a:rPr kumimoji="0" lang="el-GR" sz="2100" b="0" i="0" u="none" strike="noStrike" kern="1200" cap="none" spc="0" normalizeH="0" baseline="0" noProof="0" dirty="0">
                <a:ln>
                  <a:noFill/>
                </a:ln>
                <a:solidFill>
                  <a:schemeClr val="tx1"/>
                </a:solidFill>
                <a:effectLst/>
                <a:uLnTx/>
                <a:uFillTx/>
                <a:latin typeface="+mn-lt"/>
                <a:ea typeface="+mn-ea"/>
                <a:cs typeface="+mn-cs"/>
              </a:rPr>
              <a:t>Νιόβιο</a:t>
            </a:r>
            <a:r>
              <a:rPr kumimoji="0" lang="en-US" sz="2100" b="0" i="0" u="none" strike="noStrike" kern="1200" cap="none" spc="0" normalizeH="0" baseline="0" noProof="0" dirty="0">
                <a:ln>
                  <a:noFill/>
                </a:ln>
                <a:solidFill>
                  <a:schemeClr val="tx1"/>
                </a:solidFill>
                <a:effectLst/>
                <a:uLnTx/>
                <a:uFillTx/>
                <a:latin typeface="+mn-lt"/>
                <a:ea typeface="+mn-ea"/>
                <a:cs typeface="+mn-cs"/>
              </a:rPr>
              <a:t> 13-</a:t>
            </a:r>
            <a:r>
              <a:rPr kumimoji="0" lang="el-GR" sz="2100" b="0" i="0" u="none" strike="noStrike" kern="1200" cap="none" spc="0" normalizeH="0" baseline="0" noProof="0" dirty="0">
                <a:ln>
                  <a:noFill/>
                </a:ln>
                <a:solidFill>
                  <a:schemeClr val="tx1"/>
                </a:solidFill>
                <a:effectLst/>
                <a:uLnTx/>
                <a:uFillTx/>
                <a:latin typeface="+mn-lt"/>
                <a:ea typeface="+mn-ea"/>
                <a:cs typeface="+mn-cs"/>
              </a:rPr>
              <a:t>Ζιρκόνιο.</a:t>
            </a:r>
            <a:endParaRPr lang="el-GR" sz="2100" dirty="0"/>
          </a:p>
          <a:p>
            <a:pPr marL="342900" marR="0" lvl="0" indent="-342900" algn="l" defTabSz="914400" rtl="0" eaLnBrk="1" fontAlgn="auto" latinLnBrk="0" hangingPunct="1">
              <a:lnSpc>
                <a:spcPct val="90000"/>
              </a:lnSpc>
              <a:spcAft>
                <a:spcPts val="60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11"/>
              </a:rPr>
              <a:t>F1813-97e1</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Επεξεργασμένο κράμα</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a:ln>
                  <a:noFill/>
                </a:ln>
                <a:solidFill>
                  <a:schemeClr val="tx1"/>
                </a:solidFill>
                <a:effectLst/>
                <a:uLnTx/>
                <a:uFillTx/>
                <a:latin typeface="+mn-lt"/>
                <a:ea typeface="+mn-ea"/>
                <a:cs typeface="+mn-cs"/>
              </a:rPr>
              <a:t>Τιτάνιο</a:t>
            </a:r>
            <a:r>
              <a:rPr kumimoji="0" lang="en-US" sz="2100" b="0" i="0" u="none" strike="noStrike" kern="1200" cap="none" spc="0" normalizeH="0" baseline="0" noProof="0" dirty="0">
                <a:ln>
                  <a:noFill/>
                </a:ln>
                <a:solidFill>
                  <a:schemeClr val="tx1"/>
                </a:solidFill>
                <a:effectLst/>
                <a:uLnTx/>
                <a:uFillTx/>
                <a:latin typeface="+mn-lt"/>
                <a:ea typeface="+mn-ea"/>
                <a:cs typeface="+mn-cs"/>
              </a:rPr>
              <a:t> 12-</a:t>
            </a:r>
            <a:r>
              <a:rPr kumimoji="0" lang="el-GR" sz="2100" b="0" i="0" u="none" strike="noStrike" kern="1200" cap="none" spc="0" normalizeH="0" baseline="0" noProof="0" dirty="0">
                <a:ln>
                  <a:noFill/>
                </a:ln>
                <a:solidFill>
                  <a:schemeClr val="tx1"/>
                </a:solidFill>
                <a:effectLst/>
                <a:uLnTx/>
                <a:uFillTx/>
                <a:latin typeface="+mn-lt"/>
                <a:ea typeface="+mn-ea"/>
                <a:cs typeface="+mn-cs"/>
              </a:rPr>
              <a:t> </a:t>
            </a:r>
            <a:r>
              <a:rPr kumimoji="0" lang="el-GR" sz="2100" b="0" i="0" u="none" strike="noStrike" kern="1200" cap="none" spc="0" normalizeH="0" baseline="0" noProof="0" dirty="0" err="1">
                <a:ln>
                  <a:noFill/>
                </a:ln>
                <a:solidFill>
                  <a:schemeClr val="tx1"/>
                </a:solidFill>
                <a:effectLst/>
                <a:uLnTx/>
                <a:uFillTx/>
                <a:latin typeface="+mn-lt"/>
                <a:ea typeface="+mn-ea"/>
                <a:cs typeface="+mn-cs"/>
              </a:rPr>
              <a:t>Μολυβδένιο</a:t>
            </a:r>
            <a:r>
              <a:rPr kumimoji="0" lang="el-GR" sz="2100" b="0" i="0" u="none" strike="noStrike" kern="1200" cap="none" spc="0" normalizeH="0" baseline="0" noProof="0" dirty="0">
                <a:ln>
                  <a:noFill/>
                </a:ln>
                <a:solidFill>
                  <a:schemeClr val="tx1"/>
                </a:solidFill>
                <a:effectLst/>
                <a:uLnTx/>
                <a:uFillTx/>
                <a:latin typeface="+mn-lt"/>
                <a:ea typeface="+mn-ea"/>
                <a:cs typeface="+mn-cs"/>
              </a:rPr>
              <a:t> 6</a:t>
            </a:r>
            <a:r>
              <a:rPr kumimoji="0" lang="en-US" sz="2100" b="0" i="0" u="none" strike="noStrike" kern="1200" cap="none" spc="0" normalizeH="0" baseline="0" noProof="0" dirty="0">
                <a:ln>
                  <a:noFill/>
                </a:ln>
                <a:solidFill>
                  <a:schemeClr val="tx1"/>
                </a:solidFill>
                <a:effectLst/>
                <a:uLnTx/>
                <a:uFillTx/>
                <a:latin typeface="+mn-lt"/>
                <a:ea typeface="+mn-ea"/>
                <a:cs typeface="+mn-cs"/>
              </a:rPr>
              <a:t>-</a:t>
            </a:r>
            <a:r>
              <a:rPr kumimoji="0" lang="el-GR" sz="2100" b="0" i="0" u="none" strike="noStrike" kern="1200" cap="none" spc="0" normalizeH="0" baseline="0" noProof="0" dirty="0">
                <a:ln>
                  <a:noFill/>
                </a:ln>
                <a:solidFill>
                  <a:schemeClr val="tx1"/>
                </a:solidFill>
                <a:effectLst/>
                <a:uLnTx/>
                <a:uFillTx/>
                <a:latin typeface="+mn-lt"/>
                <a:ea typeface="+mn-ea"/>
                <a:cs typeface="+mn-cs"/>
              </a:rPr>
              <a:t> Ζιρκόνιο</a:t>
            </a:r>
            <a:r>
              <a:rPr kumimoji="0" lang="en-US" sz="2100" b="0" i="0" u="none" strike="noStrike" kern="1200" cap="none" spc="0" normalizeH="0" baseline="0" noProof="0" dirty="0">
                <a:ln>
                  <a:noFill/>
                </a:ln>
                <a:solidFill>
                  <a:schemeClr val="tx1"/>
                </a:solidFill>
                <a:effectLst/>
                <a:uLnTx/>
                <a:uFillTx/>
                <a:latin typeface="+mn-lt"/>
                <a:ea typeface="+mn-ea"/>
                <a:cs typeface="+mn-cs"/>
              </a:rPr>
              <a:t> 2-</a:t>
            </a:r>
            <a:r>
              <a:rPr kumimoji="0" lang="el-GR" sz="2100" b="0" i="0" u="none" strike="noStrike" kern="1200" cap="none" spc="0" normalizeH="0" baseline="0" noProof="0" dirty="0">
                <a:ln>
                  <a:noFill/>
                </a:ln>
                <a:solidFill>
                  <a:schemeClr val="tx1"/>
                </a:solidFill>
                <a:effectLst/>
                <a:uLnTx/>
                <a:uFillTx/>
                <a:latin typeface="+mn-lt"/>
                <a:ea typeface="+mn-ea"/>
                <a:cs typeface="+mn-cs"/>
              </a:rPr>
              <a:t>Σίδηρο.</a:t>
            </a:r>
            <a:br>
              <a:rPr kumimoji="0" lang="en-US" sz="2100" b="0" i="0" u="none" strike="noStrike" kern="1200" cap="none" spc="0" normalizeH="0" baseline="0" noProof="0" dirty="0">
                <a:ln>
                  <a:noFill/>
                </a:ln>
                <a:solidFill>
                  <a:schemeClr val="tx1"/>
                </a:solidFill>
                <a:effectLst/>
                <a:uLnTx/>
                <a:uFillTx/>
                <a:latin typeface="+mn-lt"/>
                <a:ea typeface="+mn-ea"/>
                <a:cs typeface="+mn-cs"/>
              </a:rPr>
            </a:b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3084"/>
            <a:ext cx="7543800" cy="1295400"/>
          </a:xfrm>
        </p:spPr>
        <p:txBody>
          <a:bodyPr>
            <a:normAutofit/>
          </a:bodyPr>
          <a:lstStyle/>
          <a:p>
            <a:r>
              <a:rPr lang="el-GR" sz="4000" b="1" dirty="0">
                <a:effectLst>
                  <a:outerShdw blurRad="38100" dist="38100" dir="2700000" algn="tl">
                    <a:srgbClr val="000000">
                      <a:alpha val="43137"/>
                    </a:srgbClr>
                  </a:outerShdw>
                </a:effectLst>
              </a:rPr>
              <a:t>Κράματα κοβαλτίου</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2"/>
              </a:rPr>
              <a:t>F75-98</a:t>
            </a:r>
            <a:r>
              <a:rPr kumimoji="0" lang="en-US" sz="2100" b="0" i="0" u="none" strike="noStrike" kern="1200" cap="none" spc="0" normalizeH="0" baseline="0" noProof="0" dirty="0">
                <a:ln>
                  <a:noFill/>
                </a:ln>
                <a:solidFill>
                  <a:schemeClr val="tx1"/>
                </a:solidFill>
                <a:effectLst/>
                <a:uLnTx/>
                <a:uFillTx/>
                <a:latin typeface="+mn-lt"/>
                <a:ea typeface="+mn-ea"/>
                <a:cs typeface="+mn-cs"/>
              </a:rPr>
              <a:t> Cobalt-28 Chromium-6 Molybdenum Casting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3"/>
              </a:rPr>
              <a:t>F90-97</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Cobalt-Chromium-15T Tungsten-10 Nickel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4"/>
              </a:rPr>
              <a:t>F562-00</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Cobalt-35 Nickel-20 Chromium-10 Molybdenum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5"/>
              </a:rPr>
              <a:t>F563-95</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Cobalt-Nickel-Chromium-Molybdenum-Tungsten-Iron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6"/>
              </a:rPr>
              <a:t>F688-95</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Cobalt-35 Nickel-20 Chromium-10 Molybdenum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7"/>
              </a:rPr>
              <a:t>F799-99</a:t>
            </a:r>
            <a:r>
              <a:rPr kumimoji="0" lang="en-US" sz="2100" b="0" i="0" u="none" strike="noStrike" kern="1200" cap="none" spc="0" normalizeH="0" baseline="0" noProof="0" dirty="0">
                <a:ln>
                  <a:noFill/>
                </a:ln>
                <a:solidFill>
                  <a:schemeClr val="tx1"/>
                </a:solidFill>
                <a:effectLst/>
                <a:uLnTx/>
                <a:uFillTx/>
                <a:latin typeface="+mn-lt"/>
                <a:ea typeface="+mn-ea"/>
                <a:cs typeface="+mn-cs"/>
              </a:rPr>
              <a:t> Cobalt-28 Chromium-6 Molybdenum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8"/>
              </a:rPr>
              <a:t>F961-96</a:t>
            </a:r>
            <a:r>
              <a:rPr kumimoji="0" lang="en-US" sz="2100" b="0" i="0" u="none" strike="noStrike" kern="1200" cap="none" spc="0" normalizeH="0" baseline="0" noProof="0" dirty="0">
                <a:ln>
                  <a:noFill/>
                </a:ln>
                <a:solidFill>
                  <a:schemeClr val="tx1"/>
                </a:solidFill>
                <a:effectLst/>
                <a:uLnTx/>
                <a:uFillTx/>
                <a:latin typeface="+mn-lt"/>
                <a:ea typeface="+mn-ea"/>
                <a:cs typeface="+mn-cs"/>
              </a:rPr>
              <a:t> Cobalt-35 Nickel-20 Chromium-10 Molybdenum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9"/>
              </a:rPr>
              <a:t>F1058-97</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Cobalt-Chromium-Nickel-Molybdenum-Iron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10"/>
              </a:rPr>
              <a:t>F1091-91(1996)</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Cobalt-20 Chromium-15 Tungsten-10 Nickel Alloy</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11"/>
              </a:rPr>
              <a:t>F1377-98a</a:t>
            </a:r>
            <a:r>
              <a:rPr kumimoji="0" lang="en-US" sz="2100" b="0" i="0" u="none" strike="noStrike" kern="1200" cap="none" spc="0" normalizeH="0" baseline="0" noProof="0" dirty="0">
                <a:ln>
                  <a:noFill/>
                </a:ln>
                <a:solidFill>
                  <a:schemeClr val="tx1"/>
                </a:solidFill>
                <a:effectLst/>
                <a:uLnTx/>
                <a:uFillTx/>
                <a:latin typeface="+mn-lt"/>
                <a:ea typeface="+mn-ea"/>
                <a:cs typeface="+mn-cs"/>
              </a:rPr>
              <a:t> Cobalt-28 Chromium-6 Molybdenum Powder</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12"/>
              </a:rPr>
              <a:t>F1466-99</a:t>
            </a:r>
            <a:r>
              <a:rPr kumimoji="0" lang="en-US" sz="2100" b="0" i="0" u="none" strike="noStrike" kern="1200" cap="none" spc="0" normalizeH="0" baseline="0" noProof="0" dirty="0">
                <a:ln>
                  <a:noFill/>
                </a:ln>
                <a:solidFill>
                  <a:schemeClr val="tx1"/>
                </a:solidFill>
                <a:effectLst/>
                <a:uLnTx/>
                <a:uFillTx/>
                <a:latin typeface="+mn-lt"/>
                <a:ea typeface="+mn-ea"/>
                <a:cs typeface="+mn-cs"/>
              </a:rPr>
              <a:t> Iron-Nickel-Cobalt Alloys</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13"/>
              </a:rPr>
              <a:t>F1537-00</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Cobalt-28-Chromium-6-Molybdenum Alloy</a:t>
            </a:r>
            <a:r>
              <a:rPr lang="el-GR" sz="2100" dirty="0"/>
              <a:t>.</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0"/>
            <a:ext cx="7543800" cy="1295400"/>
          </a:xfrm>
        </p:spPr>
        <p:txBody>
          <a:bodyPr>
            <a:normAutofit/>
          </a:bodyPr>
          <a:lstStyle/>
          <a:p>
            <a:r>
              <a:rPr lang="el-GR" sz="4000" b="1" dirty="0">
                <a:effectLst>
                  <a:outerShdw blurRad="38100" dist="38100" dir="2700000" algn="tl">
                    <a:srgbClr val="000000">
                      <a:alpha val="43137"/>
                    </a:srgbClr>
                  </a:outerShdw>
                </a:effectLst>
              </a:rPr>
              <a:t>Ανοξείδωτο ατσάλι</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3345" y="1484784"/>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Οι τύποι 316 και 316</a:t>
            </a:r>
            <a:r>
              <a:rPr kumimoji="0" lang="en-US" sz="2100" b="0" i="0" u="none" strike="noStrike" kern="1200" cap="none" spc="0" normalizeH="0" baseline="0" noProof="0" dirty="0">
                <a:ln>
                  <a:noFill/>
                </a:ln>
                <a:solidFill>
                  <a:schemeClr val="tx1"/>
                </a:solidFill>
                <a:effectLst/>
                <a:uLnTx/>
                <a:uFillTx/>
                <a:latin typeface="+mn-lt"/>
                <a:ea typeface="+mn-ea"/>
                <a:cs typeface="+mn-cs"/>
              </a:rPr>
              <a:t>L</a:t>
            </a:r>
            <a:r>
              <a:rPr kumimoji="0" lang="en-US" sz="2100" b="0" i="0" u="none" strike="noStrike" kern="1200" cap="none" spc="0" normalizeH="0" noProof="0" dirty="0">
                <a:ln>
                  <a:noFill/>
                </a:ln>
                <a:solidFill>
                  <a:schemeClr val="tx1"/>
                </a:solidFill>
                <a:effectLst/>
                <a:uLnTx/>
                <a:uFillTx/>
                <a:latin typeface="+mn-lt"/>
                <a:ea typeface="+mn-ea"/>
                <a:cs typeface="+mn-cs"/>
              </a:rPr>
              <a:t> </a:t>
            </a:r>
            <a:r>
              <a:rPr kumimoji="0" lang="el-GR" sz="2100" b="0" i="0" u="none" strike="noStrike" kern="1200" cap="none" spc="0" normalizeH="0" noProof="0" dirty="0">
                <a:ln>
                  <a:noFill/>
                </a:ln>
                <a:solidFill>
                  <a:schemeClr val="tx1"/>
                </a:solidFill>
                <a:effectLst/>
                <a:uLnTx/>
                <a:uFillTx/>
                <a:latin typeface="+mn-lt"/>
                <a:ea typeface="+mn-ea"/>
                <a:cs typeface="+mn-cs"/>
              </a:rPr>
              <a:t>είναι αυτοί που χρησιμοποιούνται περισσότερο για την κατασκευή εμφυτευμάτων.</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Η μόνη διαφορά στη σύνθεση μεταξύ 316 και 316</a:t>
            </a:r>
            <a:r>
              <a:rPr kumimoji="0" lang="en-US" sz="2100" b="0" i="0" u="none" strike="noStrike" kern="1200" cap="none" spc="0" normalizeH="0" baseline="0" noProof="0" dirty="0">
                <a:ln>
                  <a:noFill/>
                </a:ln>
                <a:solidFill>
                  <a:schemeClr val="tx1"/>
                </a:solidFill>
                <a:effectLst/>
                <a:uLnTx/>
                <a:uFillTx/>
                <a:latin typeface="+mn-lt"/>
                <a:ea typeface="+mn-ea"/>
                <a:cs typeface="+mn-cs"/>
              </a:rPr>
              <a:t>L </a:t>
            </a:r>
            <a:r>
              <a:rPr kumimoji="0" lang="el-GR" sz="2100" b="0" i="0" u="none" strike="noStrike" kern="1200" cap="none" spc="0" normalizeH="0" baseline="0" noProof="0" dirty="0">
                <a:ln>
                  <a:noFill/>
                </a:ln>
                <a:solidFill>
                  <a:schemeClr val="tx1"/>
                </a:solidFill>
                <a:effectLst/>
                <a:uLnTx/>
                <a:uFillTx/>
                <a:latin typeface="+mn-lt"/>
                <a:ea typeface="+mn-ea"/>
                <a:cs typeface="+mn-cs"/>
              </a:rPr>
              <a:t>είναι η περιεκτικότητα σε άνθρακα.</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100" dirty="0"/>
              <a:t>Μεγάλο σύνολο ιδιοτήτων  εξαρτάται από την επεξεργασία (</a:t>
            </a:r>
            <a:r>
              <a:rPr lang="en-US" sz="2100" dirty="0"/>
              <a:t>heat or cold working) </a:t>
            </a:r>
            <a:r>
              <a:rPr lang="el-GR" sz="2100" dirty="0"/>
              <a:t>για μεγαλύτερη σκληρότητα και δύναμη.</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Ακόμα και το ανοξείδωτο ατσάλι </a:t>
            </a:r>
            <a:r>
              <a:rPr kumimoji="0" lang="el-GR" sz="2100" b="0" i="0" u="none" strike="noStrike" kern="1200" cap="none" spc="0" normalizeH="0" noProof="0" dirty="0">
                <a:ln>
                  <a:noFill/>
                </a:ln>
                <a:solidFill>
                  <a:schemeClr val="tx1"/>
                </a:solidFill>
                <a:effectLst/>
                <a:uLnTx/>
                <a:uFillTx/>
                <a:latin typeface="+mn-lt"/>
                <a:ea typeface="+mn-ea"/>
                <a:cs typeface="+mn-cs"/>
              </a:rPr>
              <a:t> μπορεί να οξειδωθεί μέσα στο σώμα κάτω από συγκεκριμένες συνθήκες σε μια περιοχή υψηλής έντασης και χαμηλής περιεκτικότητας σε οξυγόνο, όπως σε επαφές κάτω από βίδες ή από σπασμένες πλάκες.</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Επομένως το ανοξείδωτο ατσάλι είναι κατάλληλο για χρήση μόνο σε προσωρινές συσκευές εμφύτευσης όπως πλάκες, βίδες και καρφιά.</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99592" y="-23084"/>
            <a:ext cx="7543800" cy="1295400"/>
          </a:xfrm>
        </p:spPr>
        <p:txBody>
          <a:bodyPr>
            <a:normAutofit fontScale="90000"/>
          </a:bodyPr>
          <a:lstStyle/>
          <a:p>
            <a:r>
              <a:rPr lang="el-GR" b="1" dirty="0">
                <a:effectLst>
                  <a:outerShdw blurRad="38100" dist="38100" dir="2700000" algn="tl">
                    <a:srgbClr val="000000">
                      <a:alpha val="43137"/>
                    </a:srgbClr>
                  </a:outerShdw>
                </a:effectLst>
              </a:rPr>
              <a:t>Κράματα ανοξείδωτου ατσαλιού</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2"/>
              </a:rPr>
              <a:t>F138-97</a:t>
            </a:r>
            <a:r>
              <a:rPr kumimoji="0" lang="en-US" sz="2100" b="0" i="0" u="none" strike="noStrike" kern="1200" cap="none" spc="0" normalizeH="0" baseline="0" noProof="0" dirty="0">
                <a:ln>
                  <a:noFill/>
                </a:ln>
                <a:solidFill>
                  <a:schemeClr val="tx1"/>
                </a:solidFill>
                <a:effectLst/>
                <a:uLnTx/>
                <a:uFillTx/>
                <a:latin typeface="+mn-lt"/>
                <a:ea typeface="+mn-ea"/>
                <a:cs typeface="+mn-cs"/>
              </a:rPr>
              <a:t> (316LVM) Wrought 18 Chromium-14 Nickel-2.5 Molybdenum Stainless Steel</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3"/>
              </a:rPr>
              <a:t>F139-96</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18 Chromium-14 Nickel-2.5 Molybdenum Stainless</a:t>
            </a:r>
            <a:br>
              <a:rPr kumimoji="0" lang="en-US" sz="2100" b="0" i="0" u="none" strike="noStrike" kern="1200" cap="none" spc="0" normalizeH="0" baseline="0" noProof="0" dirty="0">
                <a:ln>
                  <a:noFill/>
                </a:ln>
                <a:solidFill>
                  <a:schemeClr val="tx1"/>
                </a:solidFill>
                <a:effectLst/>
                <a:uLnTx/>
                <a:uFillTx/>
                <a:latin typeface="+mn-lt"/>
                <a:ea typeface="+mn-ea"/>
                <a:cs typeface="+mn-cs"/>
              </a:rPr>
            </a:br>
            <a:r>
              <a:rPr kumimoji="0" lang="en-US" sz="2100" b="1" i="0" u="none" strike="noStrike" kern="1200" cap="none" spc="0" normalizeH="0" baseline="0" noProof="0" dirty="0">
                <a:ln>
                  <a:noFill/>
                </a:ln>
                <a:solidFill>
                  <a:schemeClr val="tx1"/>
                </a:solidFill>
                <a:effectLst/>
                <a:uLnTx/>
                <a:uFillTx/>
                <a:latin typeface="+mn-lt"/>
                <a:ea typeface="+mn-ea"/>
                <a:cs typeface="+mn-cs"/>
                <a:hlinkClick r:id="rId4"/>
              </a:rPr>
              <a:t>F621-97</a:t>
            </a:r>
            <a:r>
              <a:rPr kumimoji="0" lang="en-US" sz="2100" b="0" i="0" u="none" strike="noStrike" kern="1200" cap="none" spc="0" normalizeH="0" baseline="0" noProof="0" dirty="0">
                <a:ln>
                  <a:noFill/>
                </a:ln>
                <a:solidFill>
                  <a:schemeClr val="tx1"/>
                </a:solidFill>
                <a:effectLst/>
                <a:uLnTx/>
                <a:uFillTx/>
                <a:latin typeface="+mn-lt"/>
                <a:ea typeface="+mn-ea"/>
                <a:cs typeface="+mn-cs"/>
              </a:rPr>
              <a:t> Stainless Steel</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5"/>
              </a:rPr>
              <a:t>F745-95</a:t>
            </a:r>
            <a:r>
              <a:rPr kumimoji="0" lang="en-US" sz="2100" b="0" i="0" u="none" strike="noStrike" kern="1200" cap="none" spc="0" normalizeH="0" baseline="0" noProof="0" dirty="0">
                <a:ln>
                  <a:noFill/>
                </a:ln>
                <a:solidFill>
                  <a:schemeClr val="tx1"/>
                </a:solidFill>
                <a:effectLst/>
                <a:uLnTx/>
                <a:uFillTx/>
                <a:latin typeface="+mn-lt"/>
                <a:ea typeface="+mn-ea"/>
                <a:cs typeface="+mn-cs"/>
              </a:rPr>
              <a:t> 18 Chromium-12.5 Nickel-2.5 Molybdenum Stainless Steel</a:t>
            </a:r>
            <a:br>
              <a:rPr kumimoji="0" lang="en-US" sz="2100" b="0" i="0" u="none" strike="noStrike" kern="1200" cap="none" spc="0" normalizeH="0" baseline="0" noProof="0" dirty="0">
                <a:ln>
                  <a:noFill/>
                </a:ln>
                <a:solidFill>
                  <a:schemeClr val="tx1"/>
                </a:solidFill>
                <a:effectLst/>
                <a:uLnTx/>
                <a:uFillTx/>
                <a:latin typeface="+mn-lt"/>
                <a:ea typeface="+mn-ea"/>
                <a:cs typeface="+mn-cs"/>
              </a:rPr>
            </a:br>
            <a:r>
              <a:rPr kumimoji="0" lang="en-US" sz="2100" b="1" i="0" u="none" strike="noStrike" kern="1200" cap="none" spc="0" normalizeH="0" baseline="0" noProof="0" dirty="0">
                <a:ln>
                  <a:noFill/>
                </a:ln>
                <a:solidFill>
                  <a:schemeClr val="tx1"/>
                </a:solidFill>
                <a:effectLst/>
                <a:uLnTx/>
                <a:uFillTx/>
                <a:latin typeface="+mn-lt"/>
                <a:ea typeface="+mn-ea"/>
                <a:cs typeface="+mn-cs"/>
                <a:hlinkClick r:id="rId6"/>
              </a:rPr>
              <a:t>F899-95</a:t>
            </a:r>
            <a:r>
              <a:rPr kumimoji="0" lang="en-US" sz="2100" b="0" i="0" u="none" strike="noStrike" kern="1200" cap="none" spc="0" normalizeH="0" baseline="0" noProof="0" dirty="0">
                <a:ln>
                  <a:noFill/>
                </a:ln>
                <a:solidFill>
                  <a:schemeClr val="tx1"/>
                </a:solidFill>
                <a:effectLst/>
                <a:uLnTx/>
                <a:uFillTx/>
                <a:latin typeface="+mn-lt"/>
                <a:ea typeface="+mn-ea"/>
                <a:cs typeface="+mn-cs"/>
              </a:rPr>
              <a:t> Stainless Steel</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7"/>
              </a:rPr>
              <a:t>F1314-95</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Nitrogen Strengthened-22 Chromium-12.5 Nickel-5 Manganese-2.5 Molybdenum Stainless Steel</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8"/>
              </a:rPr>
              <a:t>F1350-91(1996)</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18 Chromium-14 Nickel-2.5 Molybdenum Stainless Steel</a:t>
            </a:r>
            <a:r>
              <a:rPr kumimoji="0" lang="el-GR" sz="21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hlinkClick r:id="rId9"/>
              </a:rPr>
              <a:t>F1586-95</a:t>
            </a:r>
            <a:r>
              <a:rPr kumimoji="0" lang="en-US" sz="2100" b="0" i="0" u="none" strike="noStrike" kern="1200" cap="none" spc="0" normalizeH="0" baseline="0" noProof="0" dirty="0">
                <a:ln>
                  <a:noFill/>
                </a:ln>
                <a:solidFill>
                  <a:schemeClr val="tx1"/>
                </a:solidFill>
                <a:effectLst/>
                <a:uLnTx/>
                <a:uFillTx/>
                <a:latin typeface="+mn-lt"/>
                <a:ea typeface="+mn-ea"/>
                <a:cs typeface="+mn-cs"/>
              </a:rPr>
              <a:t> Wrought Nitrogen Strengthened-21 Chromium-10 Nickel-3 Manganese-2.5 Molybdenum Stainless Steel</a:t>
            </a:r>
            <a:r>
              <a:rPr kumimoji="0" lang="el-GR" sz="2100" b="0" i="0" u="none" strike="noStrike" kern="1200" cap="none" spc="0" normalizeH="0" baseline="0" noProof="0" dirty="0">
                <a:ln>
                  <a:noFill/>
                </a:ln>
                <a:solidFill>
                  <a:schemeClr val="tx1"/>
                </a:solidFill>
                <a:effectLst/>
                <a:uLnTx/>
                <a:uFillTx/>
                <a:latin typeface="+mn-lt"/>
                <a:ea typeface="+mn-ea"/>
                <a:cs typeface="+mn-cs"/>
              </a:rPr>
              <a:t>.</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79387" y="-37322"/>
            <a:ext cx="7543800" cy="1295400"/>
          </a:xfrm>
        </p:spPr>
        <p:txBody>
          <a:bodyPr>
            <a:normAutofit/>
          </a:bodyPr>
          <a:lstStyle/>
          <a:p>
            <a:r>
              <a:rPr lang="el-GR" sz="4000" b="1" dirty="0">
                <a:effectLst>
                  <a:outerShdw blurRad="38100" dist="38100" dir="2700000" algn="tl">
                    <a:srgbClr val="000000">
                      <a:alpha val="43137"/>
                    </a:srgbClr>
                  </a:outerShdw>
                </a:effectLst>
              </a:rPr>
              <a:t>Μέταλλα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11123" y="1124744"/>
            <a:ext cx="7499350" cy="44116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400" noProof="0" dirty="0"/>
              <a:t>Κατάλληλα για ε</a:t>
            </a:r>
            <a:r>
              <a:rPr kumimoji="0" lang="el-GR" sz="2400" b="0" i="0" u="none" strike="noStrike" kern="1200" cap="none" spc="0" normalizeH="0" baseline="0" noProof="0" dirty="0">
                <a:ln>
                  <a:noFill/>
                </a:ln>
                <a:solidFill>
                  <a:schemeClr val="tx1"/>
                </a:solidFill>
                <a:effectLst/>
                <a:uLnTx/>
                <a:uFillTx/>
                <a:latin typeface="+mn-lt"/>
                <a:ea typeface="+mn-ea"/>
                <a:cs typeface="+mn-cs"/>
              </a:rPr>
              <a:t>μφυτεύματα που υπόκεινται</a:t>
            </a:r>
            <a:r>
              <a:rPr kumimoji="0" lang="el-GR" sz="2400" b="0" i="0" u="none" strike="noStrike" kern="1200" cap="none" spc="0" normalizeH="0" noProof="0" dirty="0">
                <a:ln>
                  <a:noFill/>
                </a:ln>
                <a:solidFill>
                  <a:schemeClr val="tx1"/>
                </a:solidFill>
                <a:effectLst/>
                <a:uLnTx/>
                <a:uFillTx/>
                <a:latin typeface="+mn-lt"/>
                <a:ea typeface="+mn-ea"/>
                <a:cs typeface="+mn-cs"/>
              </a:rPr>
              <a:t> καταπόνηση</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l-GR" sz="2400" b="0" i="0" u="none" strike="noStrike" kern="1200" cap="none" spc="0" normalizeH="0" noProof="0" dirty="0">
                <a:ln>
                  <a:noFill/>
                </a:ln>
                <a:solidFill>
                  <a:schemeClr val="tx1"/>
                </a:solidFill>
                <a:effectLst/>
                <a:uLnTx/>
                <a:uFillTx/>
                <a:latin typeface="+mn-lt"/>
                <a:ea typeface="+mn-ea"/>
                <a:cs typeface="+mn-cs"/>
              </a:rPr>
              <a:t>εσωτερικές συσκευές στήριξης</a:t>
            </a:r>
            <a:r>
              <a:rPr kumimoji="0" lang="en-US" sz="2400" b="0" i="0" u="none" strike="noStrike" kern="1200" cap="none" spc="0" normalizeH="0" noProof="0" dirty="0">
                <a:ln>
                  <a:noFill/>
                </a:ln>
                <a:solidFill>
                  <a:schemeClr val="tx1"/>
                </a:solidFill>
                <a:effectLst/>
                <a:uLnTx/>
                <a:uFillTx/>
                <a:latin typeface="+mn-lt"/>
                <a:ea typeface="+mn-ea"/>
                <a:cs typeface="+mn-cs"/>
              </a:rPr>
              <a:t>)</a:t>
            </a:r>
            <a:r>
              <a:rPr kumimoji="0" lang="el-GR" sz="2400" b="0" i="0" u="none" strike="noStrike" kern="1200" cap="none" spc="0" normalizeH="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Όταν επεξεργάζονται</a:t>
            </a:r>
            <a:r>
              <a:rPr kumimoji="0" lang="el-GR" sz="2400" b="0" i="0" u="none" strike="noStrike" kern="1200" cap="none" spc="0" normalizeH="0" noProof="0" dirty="0">
                <a:ln>
                  <a:noFill/>
                </a:ln>
                <a:solidFill>
                  <a:schemeClr val="tx1"/>
                </a:solidFill>
                <a:effectLst/>
                <a:uLnTx/>
                <a:uFillTx/>
                <a:latin typeface="+mn-lt"/>
                <a:ea typeface="+mn-ea"/>
                <a:cs typeface="+mn-cs"/>
              </a:rPr>
              <a:t> κατάλληλα, συνεισφέρουν σε ενίσχυση της δύναμης στήριξης.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Χαμηλή αντιδραστικότητα</a:t>
            </a:r>
            <a:r>
              <a:rPr lang="el-GR" sz="2400" dirty="0"/>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Οι ιδιότητες εξαρτώνται από τη μέθοδο επεξεργασίας και την καθαρότητα του μετάλλου.</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254" y="3645024"/>
            <a:ext cx="1841626" cy="23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089217"/>
            <a:ext cx="3161928" cy="179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876256" y="6237312"/>
            <a:ext cx="1037463" cy="246221"/>
          </a:xfrm>
          <a:prstGeom prst="rect">
            <a:avLst/>
          </a:prstGeom>
        </p:spPr>
        <p:txBody>
          <a:bodyPr wrap="none">
            <a:spAutoFit/>
          </a:bodyPr>
          <a:lstStyle/>
          <a:p>
            <a:r>
              <a:rPr lang="en-IN" sz="1000" dirty="0"/>
              <a:t>biomaterials.org</a:t>
            </a:r>
          </a:p>
        </p:txBody>
      </p:sp>
      <p:sp>
        <p:nvSpPr>
          <p:cNvPr id="9" name="Στρογγυλεμένο ορθογώνιο 8"/>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31053" y="-23084"/>
            <a:ext cx="8640960" cy="1295400"/>
          </a:xfrm>
        </p:spPr>
        <p:txBody>
          <a:bodyPr>
            <a:normAutofit fontScale="90000"/>
          </a:bodyPr>
          <a:lstStyle/>
          <a:p>
            <a:r>
              <a:rPr lang="el-GR" b="1" dirty="0">
                <a:effectLst>
                  <a:outerShdw blurRad="38100" dist="38100" dir="2700000" algn="tl">
                    <a:srgbClr val="000000">
                      <a:alpha val="43137"/>
                    </a:srgbClr>
                  </a:outerShdw>
                </a:effectLst>
              </a:rPr>
              <a:t>Αξιοπιστία μεταλλικών εμφυτευμάτων</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70004" y="1916832"/>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800" b="0" i="0" u="none" strike="noStrike" kern="1200" cap="none" spc="0" normalizeH="0" baseline="0" noProof="0" dirty="0">
                <a:ln>
                  <a:noFill/>
                </a:ln>
                <a:solidFill>
                  <a:schemeClr val="tx1"/>
                </a:solidFill>
                <a:effectLst/>
                <a:uLnTx/>
                <a:uFillTx/>
              </a:rPr>
              <a:t>Εξαρτάται κατά μεγάλο βαθμό</a:t>
            </a:r>
            <a:r>
              <a:rPr kumimoji="0" lang="el-GR" sz="2800" b="0" i="0" u="none" strike="noStrike" kern="1200" cap="none" spc="0" normalizeH="0" noProof="0" dirty="0">
                <a:ln>
                  <a:noFill/>
                </a:ln>
                <a:solidFill>
                  <a:schemeClr val="tx1"/>
                </a:solidFill>
                <a:effectLst/>
                <a:uLnTx/>
                <a:uFillTx/>
              </a:rPr>
              <a:t> από</a:t>
            </a:r>
            <a:r>
              <a:rPr kumimoji="0" lang="en-US" sz="2800" b="0" i="0" u="none" strike="noStrike" kern="1200" cap="none" spc="0" normalizeH="0" baseline="0" noProof="0" dirty="0">
                <a:ln>
                  <a:noFill/>
                </a:ln>
                <a:solidFill>
                  <a:schemeClr val="tx1"/>
                </a:solidFill>
                <a:effectLst/>
                <a:uLnTx/>
                <a:uFillTx/>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800" b="0" i="0" u="none" strike="noStrike" kern="1200" cap="none" spc="0" normalizeH="0" baseline="0" noProof="0" dirty="0">
                <a:ln>
                  <a:noFill/>
                </a:ln>
                <a:solidFill>
                  <a:schemeClr val="tx1"/>
                </a:solidFill>
                <a:effectLst/>
                <a:uLnTx/>
                <a:uFillTx/>
              </a:rPr>
              <a:t>διάβρωση</a:t>
            </a:r>
            <a:r>
              <a:rPr kumimoji="0" lang="en-US" sz="2800" b="0" i="0" u="none" strike="noStrike" kern="1200" cap="none" spc="0" normalizeH="0" baseline="0" noProof="0" dirty="0">
                <a:ln>
                  <a:noFill/>
                </a:ln>
                <a:solidFill>
                  <a:schemeClr val="tx1"/>
                </a:solidFill>
                <a:effectLst/>
                <a:uLnTx/>
                <a:uFillTx/>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800" b="0" i="0" u="none" strike="noStrike" kern="1200" cap="none" spc="0" normalizeH="0" baseline="0" noProof="0" dirty="0">
                <a:ln>
                  <a:noFill/>
                </a:ln>
                <a:solidFill>
                  <a:schemeClr val="tx1"/>
                </a:solidFill>
                <a:effectLst/>
                <a:uLnTx/>
                <a:uFillTx/>
              </a:rPr>
              <a:t>φθορά</a:t>
            </a:r>
            <a:r>
              <a:rPr kumimoji="0" lang="en-US" sz="2800" b="0" i="0" u="none" strike="noStrike" kern="1200" cap="none" spc="0" normalizeH="0" baseline="0" noProof="0" dirty="0">
                <a:ln>
                  <a:noFill/>
                </a:ln>
                <a:solidFill>
                  <a:schemeClr val="tx1"/>
                </a:solidFill>
                <a:effectLst/>
                <a:uLnTx/>
                <a:uFillTx/>
              </a:rPr>
              <a:t>, </a:t>
            </a:r>
            <a:endParaRPr kumimoji="0" lang="el-GR" sz="28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800" dirty="0"/>
              <a:t>αντοχή </a:t>
            </a:r>
            <a:r>
              <a:rPr kumimoji="0" lang="el-GR" sz="2800" b="0" i="0" u="none" strike="noStrike" kern="1200" cap="none" spc="0" normalizeH="0" baseline="0" noProof="0" dirty="0">
                <a:ln>
                  <a:noFill/>
                </a:ln>
                <a:solidFill>
                  <a:schemeClr val="tx1"/>
                </a:solidFill>
                <a:effectLst/>
                <a:uLnTx/>
                <a:uFillTx/>
              </a:rPr>
              <a:t>των υλικών.</a:t>
            </a:r>
            <a:endParaRPr kumimoji="0" lang="en-US" sz="2800" b="0" i="0" u="none" strike="noStrike" kern="1200" cap="none" spc="0" normalizeH="0" baseline="0" noProof="0" dirty="0">
              <a:ln>
                <a:noFill/>
              </a:ln>
              <a:solidFill>
                <a:schemeClr val="tx1"/>
              </a:solidFill>
              <a:effectLst/>
              <a:uLnTx/>
              <a:uFillTx/>
            </a:endParaRPr>
          </a:p>
        </p:txBody>
      </p:sp>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65333" y="14401"/>
            <a:ext cx="7772400" cy="1143000"/>
          </a:xfrm>
        </p:spPr>
        <p:txBody>
          <a:bodyPr>
            <a:normAutofit fontScale="90000"/>
          </a:bodyPr>
          <a:lstStyle/>
          <a:p>
            <a:r>
              <a:rPr lang="el-GR" sz="4300" b="1" dirty="0">
                <a:effectLst>
                  <a:outerShdw blurRad="38100" dist="38100" dir="2700000" algn="tl">
                    <a:srgbClr val="000000">
                      <a:alpha val="43137"/>
                    </a:srgbClr>
                  </a:outerShdw>
                </a:effectLst>
              </a:rPr>
              <a:t>Θεραπεία αντικατάστασης γονάτου</a:t>
            </a:r>
            <a:endParaRPr lang="en-US" sz="43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71635" y="1752600"/>
            <a:ext cx="47244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000" b="1" i="0" u="none" strike="noStrike" kern="1200" cap="none" spc="0" normalizeH="0" baseline="0" noProof="0" dirty="0">
                <a:ln>
                  <a:noFill/>
                </a:ln>
                <a:solidFill>
                  <a:schemeClr val="tx1"/>
                </a:solidFill>
                <a:effectLst/>
                <a:uLnTx/>
                <a:uFillTx/>
                <a:latin typeface="+mn-lt"/>
                <a:ea typeface="+mn-ea"/>
                <a:cs typeface="+mn-cs"/>
              </a:rPr>
              <a:t>Κυρίαρχο πρόβλημα</a:t>
            </a:r>
            <a:r>
              <a:rPr kumimoji="0" lang="en-US" sz="2000" b="1"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βλάβη στο χόνδρο οδηγεί σε διάφορες μορφές αρθρίτιδας</a:t>
            </a:r>
            <a:r>
              <a:rPr lang="el-GR" sz="2000" noProof="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000" b="1" i="0" u="none" strike="noStrike" kern="1200" cap="none" spc="0" normalizeH="0" baseline="0" noProof="0" dirty="0">
                <a:ln>
                  <a:noFill/>
                </a:ln>
                <a:solidFill>
                  <a:schemeClr val="tx1"/>
                </a:solidFill>
                <a:effectLst/>
                <a:uLnTx/>
                <a:uFillTx/>
                <a:latin typeface="+mn-lt"/>
                <a:ea typeface="+mn-ea"/>
                <a:cs typeface="+mn-cs"/>
              </a:rPr>
              <a:t>Συμπτώματα</a:t>
            </a:r>
            <a:r>
              <a:rPr kumimoji="0" lang="en-US" sz="2000" b="1"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σκλήρυνση</a:t>
            </a:r>
            <a:r>
              <a:rPr lang="el-GR" sz="2000" dirty="0"/>
              <a:t>, πρήξιμο των οστών στις αρθρώσεις,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000" dirty="0"/>
              <a:t>α</a:t>
            </a:r>
            <a:r>
              <a:rPr kumimoji="0" lang="el-GR" sz="2000" b="0" i="0" u="none" strike="noStrike" kern="1200" cap="none" spc="0" normalizeH="0" baseline="0" noProof="0" dirty="0" err="1">
                <a:ln>
                  <a:noFill/>
                </a:ln>
                <a:solidFill>
                  <a:schemeClr val="tx1"/>
                </a:solidFill>
                <a:effectLst/>
                <a:uLnTx/>
                <a:uFillTx/>
                <a:latin typeface="+mn-lt"/>
                <a:ea typeface="+mn-ea"/>
                <a:cs typeface="+mn-cs"/>
              </a:rPr>
              <a:t>κινησία</a:t>
            </a:r>
            <a:r>
              <a:rPr kumimoji="0" lang="el-GR" sz="2000" b="0" i="0" u="none" strike="noStrike" kern="1200" cap="none" spc="0" normalizeH="0" baseline="0" noProof="0" dirty="0">
                <a:ln>
                  <a:noFill/>
                </a:ln>
                <a:solidFill>
                  <a:schemeClr val="tx1"/>
                </a:solidFill>
                <a:effectLst/>
                <a:uLnTx/>
                <a:uFillTx/>
                <a:latin typeface="+mn-lt"/>
                <a:ea typeface="+mn-ea"/>
                <a:cs typeface="+mn-cs"/>
              </a:rPr>
              <a: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204864"/>
            <a:ext cx="3312368" cy="265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20272" y="6457613"/>
            <a:ext cx="1180131" cy="246221"/>
          </a:xfrm>
          <a:prstGeom prst="rect">
            <a:avLst/>
          </a:prstGeom>
        </p:spPr>
        <p:txBody>
          <a:bodyPr wrap="none">
            <a:spAutoFit/>
          </a:bodyPr>
          <a:lstStyle/>
          <a:p>
            <a:r>
              <a:rPr lang="en-IN" sz="1000" dirty="0"/>
              <a:t>health.allrefer.com</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65333" y="53116"/>
            <a:ext cx="7772400" cy="1143000"/>
          </a:xfrm>
        </p:spPr>
        <p:txBody>
          <a:bodyPr>
            <a:normAutofit/>
          </a:bodyPr>
          <a:lstStyle/>
          <a:p>
            <a:r>
              <a:rPr lang="el-GR" sz="4000" b="1" dirty="0">
                <a:effectLst>
                  <a:outerShdw blurRad="38100" dist="38100" dir="2700000" algn="tl">
                    <a:srgbClr val="000000">
                      <a:alpha val="43137"/>
                    </a:srgbClr>
                  </a:outerShdw>
                </a:effectLst>
              </a:rPr>
              <a:t>Εισαγωγή</a:t>
            </a:r>
            <a:r>
              <a:rPr lang="en-US" sz="4000" b="1" dirty="0">
                <a:effectLst>
                  <a:outerShdw blurRad="38100" dist="38100" dir="2700000" algn="tl">
                    <a:srgbClr val="000000">
                      <a:alpha val="43137"/>
                    </a:srgbClr>
                  </a:outerShdw>
                </a:effectLst>
              </a:rPr>
              <a:t> -</a:t>
            </a:r>
            <a:r>
              <a:rPr lang="el-GR" sz="4000" b="1" dirty="0">
                <a:effectLst>
                  <a:outerShdw blurRad="38100" dist="38100" dir="2700000" algn="tl">
                    <a:srgbClr val="000000">
                      <a:alpha val="43137"/>
                    </a:srgbClr>
                  </a:outerShdw>
                </a:effectLst>
              </a:rPr>
              <a:t> υπόβαθρο</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16409" y="1484784"/>
            <a:ext cx="4903663" cy="4411662"/>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1" i="0" u="none" strike="noStrike" kern="1200" cap="none" spc="0" normalizeH="0" baseline="0" noProof="0" dirty="0">
                <a:ln>
                  <a:noFill/>
                </a:ln>
                <a:solidFill>
                  <a:schemeClr val="tx1"/>
                </a:solidFill>
                <a:effectLst/>
                <a:uLnTx/>
                <a:uFillTx/>
                <a:latin typeface="+mn-lt"/>
                <a:ea typeface="+mn-ea"/>
                <a:cs typeface="+mn-cs"/>
              </a:rPr>
              <a:t>Λύση</a:t>
            </a:r>
            <a:r>
              <a:rPr kumimoji="0" lang="en-US" sz="2400" b="1" i="0" u="none" strike="noStrike" kern="1200" cap="none" spc="0" normalizeH="0" baseline="0" noProof="0" dirty="0">
                <a:ln>
                  <a:noFill/>
                </a:ln>
                <a:solidFill>
                  <a:schemeClr val="tx1"/>
                </a:solidFill>
                <a:effectLst/>
                <a:uLnTx/>
                <a:uFillTx/>
                <a:latin typeface="+mn-lt"/>
                <a:ea typeface="+mn-ea"/>
                <a:cs typeface="+mn-cs"/>
              </a:rPr>
              <a: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0" i="1" u="none" strike="noStrike" kern="1200" cap="none" spc="0" normalizeH="0" baseline="0" noProof="0" dirty="0">
                <a:ln>
                  <a:noFill/>
                </a:ln>
                <a:solidFill>
                  <a:schemeClr val="tx1"/>
                </a:solidFill>
                <a:effectLst/>
                <a:uLnTx/>
                <a:uFillTx/>
                <a:latin typeface="+mn-lt"/>
                <a:ea typeface="+mn-ea"/>
                <a:cs typeface="+mn-cs"/>
              </a:rPr>
              <a:t>Ολική αντικατάσταση γόνατου </a:t>
            </a:r>
            <a:r>
              <a:rPr kumimoji="0" lang="en-US" sz="2400" b="0" i="1" u="none" strike="noStrike" kern="1200" cap="none" spc="0" normalizeH="0" baseline="0" noProof="0" dirty="0">
                <a:ln>
                  <a:noFill/>
                </a:ln>
                <a:solidFill>
                  <a:schemeClr val="tx1"/>
                </a:solidFill>
                <a:effectLst/>
                <a:uLnTx/>
                <a:uFillTx/>
                <a:latin typeface="+mn-lt"/>
                <a:ea typeface="+mn-ea"/>
                <a:cs typeface="+mn-cs"/>
              </a:rPr>
              <a:t>(TKR)</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περίπου 250.000 αμερικάνοι δέχονται εμφυτεύματα στο γόνατο κάθε χρόνο.</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1" i="0" u="none" strike="noStrike" kern="1200" cap="none" spc="0" normalizeH="0" baseline="0" noProof="0" dirty="0">
                <a:ln>
                  <a:noFill/>
                </a:ln>
                <a:solidFill>
                  <a:schemeClr val="tx1"/>
                </a:solidFill>
                <a:effectLst/>
                <a:uLnTx/>
                <a:uFillTx/>
                <a:latin typeface="+mn-lt"/>
                <a:ea typeface="+mn-ea"/>
                <a:cs typeface="+mn-cs"/>
              </a:rPr>
              <a:t>Αποτελέσματα</a:t>
            </a:r>
            <a:r>
              <a:rPr kumimoji="0" lang="en-US" sz="2400" b="1"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σταματάει ή μειώνει αποτελεσματικά τον πόνο στις αρθρώσεις,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βελτιώνει τη</a:t>
            </a:r>
            <a:r>
              <a:rPr kumimoji="0" lang="el-GR" sz="2400" b="0" i="0" u="none" strike="noStrike" kern="1200" cap="none" spc="0" normalizeH="0" noProof="0" dirty="0">
                <a:ln>
                  <a:noFill/>
                </a:ln>
                <a:solidFill>
                  <a:schemeClr val="tx1"/>
                </a:solidFill>
                <a:effectLst/>
                <a:uLnTx/>
                <a:uFillTx/>
                <a:latin typeface="+mn-lt"/>
                <a:ea typeface="+mn-ea"/>
                <a:cs typeface="+mn-cs"/>
              </a:rPr>
              <a:t> δύναμη του ποδιού,</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αυξάνει την ποιότητα της ζωής και την άνεση.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038" y="1988840"/>
            <a:ext cx="3951466" cy="316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11437" y="27845"/>
            <a:ext cx="7772400" cy="1143000"/>
          </a:xfrm>
        </p:spPr>
        <p:txBody>
          <a:bodyPr>
            <a:normAutofit/>
          </a:bodyPr>
          <a:lstStyle/>
          <a:p>
            <a:r>
              <a:rPr lang="el-GR" sz="4000" b="1" dirty="0">
                <a:effectLst>
                  <a:outerShdw blurRad="38100" dist="38100" dir="2700000" algn="tl">
                    <a:srgbClr val="000000">
                      <a:alpha val="43137"/>
                    </a:srgbClr>
                  </a:outerShdw>
                </a:effectLst>
              </a:rPr>
              <a:t>Πρόσφατη</a:t>
            </a:r>
            <a:r>
              <a:rPr lang="en-US" sz="4000" b="1" dirty="0">
                <a:effectLst>
                  <a:outerShdw blurRad="38100" dist="38100" dir="2700000" algn="tl">
                    <a:srgbClr val="000000">
                      <a:alpha val="43137"/>
                    </a:srgbClr>
                  </a:outerShdw>
                </a:effectLst>
              </a:rPr>
              <a:t> TKR - </a:t>
            </a:r>
            <a:r>
              <a:rPr lang="el-GR" sz="4000" b="1" dirty="0">
                <a:effectLst>
                  <a:outerShdw blurRad="38100" dist="38100" dir="2700000" algn="tl">
                    <a:srgbClr val="000000">
                      <a:alpha val="43137"/>
                    </a:srgbClr>
                  </a:outerShdw>
                </a:effectLst>
              </a:rPr>
              <a:t>Συναρμολόγηση</a:t>
            </a:r>
            <a:endParaRPr lang="en-US" sz="4000" b="1" dirty="0">
              <a:effectLst>
                <a:outerShdw blurRad="38100" dist="38100" dir="2700000" algn="tl">
                  <a:srgbClr val="000000">
                    <a:alpha val="43137"/>
                  </a:srgbClr>
                </a:outerShdw>
              </a:effectLst>
            </a:endParaRPr>
          </a:p>
        </p:txBody>
      </p:sp>
      <p:sp>
        <p:nvSpPr>
          <p:cNvPr id="10" name="Line 5"/>
          <p:cNvSpPr>
            <a:spLocks noChangeShapeType="1"/>
          </p:cNvSpPr>
          <p:nvPr/>
        </p:nvSpPr>
        <p:spPr bwMode="auto">
          <a:xfrm>
            <a:off x="4254737" y="2895600"/>
            <a:ext cx="685800" cy="0"/>
          </a:xfrm>
          <a:prstGeom prst="line">
            <a:avLst/>
          </a:prstGeom>
          <a:noFill/>
          <a:ln w="50800">
            <a:solidFill>
              <a:schemeClr val="tx1"/>
            </a:solidFill>
            <a:round/>
            <a:headEnd/>
            <a:tailEnd type="triangle" w="med" len="med"/>
          </a:ln>
          <a:effectLst/>
        </p:spPr>
        <p:txBody>
          <a:bodyPr wrap="none" anchor="ctr"/>
          <a:lstStyle/>
          <a:p>
            <a:endParaRPr lang="el-GR"/>
          </a:p>
        </p:txBody>
      </p:sp>
      <p:sp>
        <p:nvSpPr>
          <p:cNvPr id="11" name="Text Box 6"/>
          <p:cNvSpPr txBox="1">
            <a:spLocks noChangeArrowheads="1"/>
          </p:cNvSpPr>
          <p:nvPr/>
        </p:nvSpPr>
        <p:spPr bwMode="auto">
          <a:xfrm>
            <a:off x="914400" y="4941168"/>
            <a:ext cx="6680675" cy="1200329"/>
          </a:xfrm>
          <a:prstGeom prst="rect">
            <a:avLst/>
          </a:prstGeom>
          <a:noFill/>
          <a:ln w="9525">
            <a:noFill/>
            <a:miter lim="800000"/>
            <a:headEnd/>
            <a:tailEnd/>
          </a:ln>
          <a:effectLst/>
        </p:spPr>
        <p:txBody>
          <a:bodyPr wrap="none">
            <a:spAutoFit/>
          </a:bodyPr>
          <a:lstStyle/>
          <a:p>
            <a:pPr eaLnBrk="0" hangingPunct="0"/>
            <a:r>
              <a:rPr lang="el-GR" sz="2400" b="1" dirty="0">
                <a:latin typeface="Times New Roman" pitchFamily="18" charset="0"/>
              </a:rPr>
              <a:t>Βασικά στοιχεία</a:t>
            </a:r>
            <a:r>
              <a:rPr lang="en-US" sz="2400" b="1" dirty="0">
                <a:latin typeface="Times New Roman" pitchFamily="18" charset="0"/>
              </a:rPr>
              <a:t>:</a:t>
            </a:r>
          </a:p>
          <a:p>
            <a:pPr eaLnBrk="0" hangingPunct="0"/>
            <a:r>
              <a:rPr lang="en-US" sz="2400" b="0" dirty="0">
                <a:latin typeface="Times New Roman" pitchFamily="18" charset="0"/>
              </a:rPr>
              <a:t>1. </a:t>
            </a:r>
            <a:r>
              <a:rPr lang="el-GR" sz="2400" b="0" dirty="0">
                <a:latin typeface="Times New Roman" pitchFamily="18" charset="0"/>
              </a:rPr>
              <a:t>Μηριαίο τμήμα</a:t>
            </a:r>
            <a:r>
              <a:rPr lang="en-US" sz="2400" b="0" dirty="0">
                <a:latin typeface="Times New Roman" pitchFamily="18" charset="0"/>
              </a:rPr>
              <a:t>		2. </a:t>
            </a:r>
            <a:r>
              <a:rPr lang="el-GR" sz="2400" dirty="0">
                <a:latin typeface="Times New Roman" pitchFamily="18" charset="0"/>
              </a:rPr>
              <a:t>Τμήμα κνήμης</a:t>
            </a:r>
            <a:endParaRPr lang="en-US" sz="2400" b="0" dirty="0">
              <a:latin typeface="Times New Roman" pitchFamily="18" charset="0"/>
            </a:endParaRPr>
          </a:p>
          <a:p>
            <a:pPr eaLnBrk="0" hangingPunct="0"/>
            <a:r>
              <a:rPr lang="en-US" sz="2400" b="0" dirty="0">
                <a:latin typeface="Times New Roman" pitchFamily="18" charset="0"/>
              </a:rPr>
              <a:t>3. </a:t>
            </a:r>
            <a:r>
              <a:rPr lang="el-GR" sz="2400" b="0" dirty="0">
                <a:latin typeface="Times New Roman" pitchFamily="18" charset="0"/>
              </a:rPr>
              <a:t>Πλαστικό προσθετικό</a:t>
            </a:r>
            <a:r>
              <a:rPr lang="en-US" sz="2400" b="0" dirty="0">
                <a:latin typeface="Times New Roman" pitchFamily="18" charset="0"/>
              </a:rPr>
              <a:t>	4. </a:t>
            </a:r>
            <a:r>
              <a:rPr lang="el-GR" sz="2400" b="0" dirty="0">
                <a:latin typeface="Times New Roman" pitchFamily="18" charset="0"/>
              </a:rPr>
              <a:t>Τμήμα επιγονατίδας</a:t>
            </a:r>
            <a:endParaRPr lang="en-US" sz="2400" b="0" dirty="0">
              <a:latin typeface="Times New Roman" pitchFamily="18" charset="0"/>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87767"/>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850" y="1973312"/>
            <a:ext cx="29527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405983" y="6509128"/>
            <a:ext cx="1015021" cy="246221"/>
          </a:xfrm>
          <a:prstGeom prst="rect">
            <a:avLst/>
          </a:prstGeom>
        </p:spPr>
        <p:txBody>
          <a:bodyPr wrap="none">
            <a:spAutoFit/>
          </a:bodyPr>
          <a:lstStyle/>
          <a:p>
            <a:r>
              <a:rPr lang="en-IN" sz="1000" dirty="0"/>
              <a:t>healthbase.com</a:t>
            </a:r>
          </a:p>
        </p:txBody>
      </p:sp>
      <p:sp>
        <p:nvSpPr>
          <p:cNvPr id="8" name="Στρογγυλεμένο ορθογώνιο 7"/>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3" descr="fem component"/>
          <p:cNvPicPr>
            <a:picLocks noChangeAspect="1" noChangeArrowheads="1"/>
          </p:cNvPicPr>
          <p:nvPr/>
        </p:nvPicPr>
        <p:blipFill>
          <a:blip r:embed="rId2" cstate="print"/>
          <a:srcRect/>
          <a:stretch>
            <a:fillRect/>
          </a:stretch>
        </p:blipFill>
        <p:spPr bwMode="auto">
          <a:xfrm>
            <a:off x="860425" y="1052736"/>
            <a:ext cx="1806575" cy="2362200"/>
          </a:xfrm>
          <a:prstGeom prst="rect">
            <a:avLst/>
          </a:prstGeom>
          <a:noFill/>
          <a:ln w="9525">
            <a:solidFill>
              <a:schemeClr val="tx1"/>
            </a:solidFill>
            <a:miter lim="800000"/>
            <a:headEnd/>
            <a:tailEnd/>
          </a:ln>
        </p:spPr>
      </p:pic>
      <p:pic>
        <p:nvPicPr>
          <p:cNvPr id="9" name="Picture 4" descr="pet component"/>
          <p:cNvPicPr>
            <a:picLocks noChangeAspect="1" noChangeArrowheads="1"/>
          </p:cNvPicPr>
          <p:nvPr/>
        </p:nvPicPr>
        <p:blipFill>
          <a:blip r:embed="rId3" cstate="print"/>
          <a:srcRect/>
          <a:stretch>
            <a:fillRect/>
          </a:stretch>
        </p:blipFill>
        <p:spPr bwMode="auto">
          <a:xfrm>
            <a:off x="838200" y="3719736"/>
            <a:ext cx="1854200" cy="2362200"/>
          </a:xfrm>
          <a:prstGeom prst="rect">
            <a:avLst/>
          </a:prstGeom>
          <a:noFill/>
          <a:ln w="9525">
            <a:solidFill>
              <a:schemeClr val="tx1"/>
            </a:solidFill>
            <a:miter lim="800000"/>
            <a:headEnd/>
            <a:tailEnd/>
          </a:ln>
        </p:spPr>
      </p:pic>
      <p:graphicFrame>
        <p:nvGraphicFramePr>
          <p:cNvPr id="10" name="Object 0"/>
          <p:cNvGraphicFramePr>
            <a:graphicFrameLocks noChangeAspect="1"/>
          </p:cNvGraphicFramePr>
          <p:nvPr/>
        </p:nvGraphicFramePr>
        <p:xfrm>
          <a:off x="7020272" y="5315223"/>
          <a:ext cx="1831975" cy="1354137"/>
        </p:xfrm>
        <a:graphic>
          <a:graphicData uri="http://schemas.openxmlformats.org/presentationml/2006/ole">
            <mc:AlternateContent xmlns:mc="http://schemas.openxmlformats.org/markup-compatibility/2006">
              <mc:Choice xmlns:v="urn:schemas-microsoft-com:vml" Requires="v">
                <p:oleObj name="Bitmap Image" r:id="rId4" imgW="2343477" imgH="1733333" progId="PBrush">
                  <p:embed/>
                </p:oleObj>
              </mc:Choice>
              <mc:Fallback>
                <p:oleObj name="Bitmap Image" r:id="rId4" imgW="2343477" imgH="1733333" progId="PBrush">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5315223"/>
                        <a:ext cx="1831975" cy="1354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618FFD"/>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1" name="Text Box 6"/>
          <p:cNvSpPr txBox="1">
            <a:spLocks noChangeArrowheads="1"/>
          </p:cNvSpPr>
          <p:nvPr/>
        </p:nvSpPr>
        <p:spPr bwMode="auto">
          <a:xfrm>
            <a:off x="3108325" y="1052736"/>
            <a:ext cx="5426075" cy="2308324"/>
          </a:xfrm>
          <a:prstGeom prst="rect">
            <a:avLst/>
          </a:prstGeom>
          <a:noFill/>
          <a:ln w="9525">
            <a:noFill/>
            <a:miter lim="800000"/>
            <a:headEnd/>
            <a:tailEnd/>
          </a:ln>
          <a:effectLst/>
        </p:spPr>
        <p:txBody>
          <a:bodyPr>
            <a:spAutoFit/>
          </a:bodyPr>
          <a:lstStyle/>
          <a:p>
            <a:pPr eaLnBrk="0" hangingPunct="0"/>
            <a:r>
              <a:rPr lang="el-GR" sz="2400" b="1" dirty="0">
                <a:latin typeface="Times New Roman" pitchFamily="18" charset="0"/>
              </a:rPr>
              <a:t>Μηριαίο τμήμα</a:t>
            </a:r>
            <a:endParaRPr lang="en-US" sz="2400" b="1" dirty="0">
              <a:latin typeface="Times New Roman" pitchFamily="18" charset="0"/>
            </a:endParaRPr>
          </a:p>
          <a:p>
            <a:pPr eaLnBrk="0" hangingPunct="0"/>
            <a:r>
              <a:rPr lang="el-GR" sz="2400" b="0" dirty="0">
                <a:latin typeface="Times New Roman" pitchFamily="18" charset="0"/>
              </a:rPr>
              <a:t>Υλικά</a:t>
            </a:r>
            <a:r>
              <a:rPr lang="en-US" sz="2400" b="0" dirty="0">
                <a:latin typeface="Times New Roman" pitchFamily="18" charset="0"/>
              </a:rPr>
              <a:t>: 	</a:t>
            </a:r>
            <a:r>
              <a:rPr lang="en-US" sz="1600" b="0" dirty="0">
                <a:latin typeface="Times New Roman" pitchFamily="18" charset="0"/>
              </a:rPr>
              <a:t>Cobalt-chromium-molybdenum </a:t>
            </a:r>
          </a:p>
          <a:p>
            <a:pPr eaLnBrk="0" hangingPunct="0"/>
            <a:r>
              <a:rPr lang="en-US" sz="1600" b="0" dirty="0">
                <a:latin typeface="Times New Roman" pitchFamily="18" charset="0"/>
              </a:rPr>
              <a:t>		Ti-6Al-4V ELI Titanium Alloy</a:t>
            </a:r>
            <a:endParaRPr lang="en-US" sz="2400" b="0" dirty="0">
              <a:latin typeface="Times New Roman" pitchFamily="18" charset="0"/>
            </a:endParaRPr>
          </a:p>
          <a:p>
            <a:pPr eaLnBrk="0" hangingPunct="0"/>
            <a:endParaRPr lang="en-US" sz="2400" b="0" dirty="0">
              <a:latin typeface="Times New Roman" pitchFamily="18" charset="0"/>
            </a:endParaRPr>
          </a:p>
          <a:p>
            <a:pPr eaLnBrk="0" hangingPunct="0"/>
            <a:r>
              <a:rPr lang="el-GR" sz="2400" b="0" dirty="0">
                <a:latin typeface="Times New Roman" pitchFamily="18" charset="0"/>
              </a:rPr>
              <a:t>Επιφάνεια αλληλεπίδρασης</a:t>
            </a:r>
            <a:r>
              <a:rPr lang="en-US" sz="2400" b="0" dirty="0">
                <a:latin typeface="Times New Roman" pitchFamily="18" charset="0"/>
              </a:rPr>
              <a:t>: 	</a:t>
            </a:r>
            <a:r>
              <a:rPr lang="en-US" sz="1600" b="0" dirty="0">
                <a:latin typeface="Times New Roman" pitchFamily="18" charset="0"/>
              </a:rPr>
              <a:t> </a:t>
            </a:r>
            <a:r>
              <a:rPr lang="el-GR" sz="1600" b="0" dirty="0">
                <a:latin typeface="Times New Roman" pitchFamily="18" charset="0"/>
              </a:rPr>
              <a:t>βιολογική 				προσάρτηση</a:t>
            </a:r>
            <a:r>
              <a:rPr lang="en-US" sz="1600" b="0" dirty="0">
                <a:latin typeface="Times New Roman" pitchFamily="18" charset="0"/>
              </a:rPr>
              <a:t>, </a:t>
            </a:r>
            <a:r>
              <a:rPr lang="el-GR" sz="1600" b="0" dirty="0">
                <a:latin typeface="Times New Roman" pitchFamily="18" charset="0"/>
              </a:rPr>
              <a:t>				</a:t>
            </a:r>
            <a:r>
              <a:rPr lang="en-US" sz="1600" b="0" dirty="0">
                <a:latin typeface="Times New Roman" pitchFamily="18" charset="0"/>
              </a:rPr>
              <a:t>PMMA</a:t>
            </a:r>
            <a:endParaRPr lang="en-US" sz="2400" b="0" dirty="0">
              <a:latin typeface="Times New Roman" pitchFamily="18" charset="0"/>
            </a:endParaRPr>
          </a:p>
        </p:txBody>
      </p:sp>
      <p:sp>
        <p:nvSpPr>
          <p:cNvPr id="12" name="Text Box 7"/>
          <p:cNvSpPr txBox="1">
            <a:spLocks noChangeArrowheads="1"/>
          </p:cNvSpPr>
          <p:nvPr/>
        </p:nvSpPr>
        <p:spPr bwMode="auto">
          <a:xfrm>
            <a:off x="3032125" y="3719736"/>
            <a:ext cx="5578475" cy="2185214"/>
          </a:xfrm>
          <a:prstGeom prst="rect">
            <a:avLst/>
          </a:prstGeom>
          <a:noFill/>
          <a:ln w="9525">
            <a:noFill/>
            <a:miter lim="800000"/>
            <a:headEnd/>
            <a:tailEnd/>
          </a:ln>
          <a:effectLst/>
        </p:spPr>
        <p:txBody>
          <a:bodyPr>
            <a:spAutoFit/>
          </a:bodyPr>
          <a:lstStyle/>
          <a:p>
            <a:pPr eaLnBrk="0" hangingPunct="0"/>
            <a:r>
              <a:rPr lang="el-GR" sz="2400" b="1" dirty="0">
                <a:latin typeface="Times New Roman" pitchFamily="18" charset="0"/>
              </a:rPr>
              <a:t>Τμήμα επιγονατίδας</a:t>
            </a:r>
            <a:endParaRPr lang="en-US" sz="2400" b="1" dirty="0">
              <a:latin typeface="Times New Roman" pitchFamily="18" charset="0"/>
            </a:endParaRPr>
          </a:p>
          <a:p>
            <a:pPr eaLnBrk="0" hangingPunct="0"/>
            <a:r>
              <a:rPr lang="el-GR" sz="2400" b="0" dirty="0">
                <a:latin typeface="Times New Roman" pitchFamily="18" charset="0"/>
              </a:rPr>
              <a:t>Υλικά</a:t>
            </a:r>
            <a:r>
              <a:rPr lang="en-US" sz="2400" b="0" dirty="0">
                <a:latin typeface="Times New Roman" pitchFamily="18" charset="0"/>
              </a:rPr>
              <a:t>: 	</a:t>
            </a:r>
            <a:r>
              <a:rPr lang="en-US" sz="1600" b="0" dirty="0">
                <a:latin typeface="Times New Roman" pitchFamily="18" charset="0"/>
              </a:rPr>
              <a:t>Polyethylene </a:t>
            </a:r>
          </a:p>
          <a:p>
            <a:pPr eaLnBrk="0" hangingPunct="0"/>
            <a:r>
              <a:rPr lang="en-US" sz="1600" b="0" dirty="0">
                <a:latin typeface="Times New Roman" pitchFamily="18" charset="0"/>
              </a:rPr>
              <a:t>		Cobalt-chromium-molybdenum (Ti Alloy)</a:t>
            </a:r>
          </a:p>
          <a:p>
            <a:pPr eaLnBrk="0" hangingPunct="0"/>
            <a:endParaRPr lang="en-US" sz="800" b="0" dirty="0">
              <a:latin typeface="Times New Roman" pitchFamily="18" charset="0"/>
            </a:endParaRPr>
          </a:p>
          <a:p>
            <a:pPr eaLnBrk="0" hangingPunct="0"/>
            <a:r>
              <a:rPr lang="el-GR" sz="2400" b="0" dirty="0">
                <a:latin typeface="Times New Roman" pitchFamily="18" charset="0"/>
              </a:rPr>
              <a:t>Αλληλεπίδραση</a:t>
            </a:r>
            <a:r>
              <a:rPr lang="en-US" sz="2400" b="0" dirty="0">
                <a:latin typeface="Times New Roman" pitchFamily="18" charset="0"/>
              </a:rPr>
              <a:t>: 	</a:t>
            </a:r>
            <a:r>
              <a:rPr lang="el-GR" sz="1600" b="0" dirty="0">
                <a:latin typeface="Times New Roman" pitchFamily="18" charset="0"/>
              </a:rPr>
              <a:t>βιολογική προσάρτηση</a:t>
            </a:r>
            <a:endParaRPr lang="en-US" sz="1600" b="0" dirty="0">
              <a:latin typeface="Times New Roman" pitchFamily="18" charset="0"/>
            </a:endParaRPr>
          </a:p>
          <a:p>
            <a:pPr eaLnBrk="0" hangingPunct="0"/>
            <a:r>
              <a:rPr lang="en-US" sz="1600" b="0" dirty="0">
                <a:latin typeface="Times New Roman" pitchFamily="18" charset="0"/>
              </a:rPr>
              <a:t>		</a:t>
            </a:r>
            <a:r>
              <a:rPr lang="el-GR" sz="1600" b="0" dirty="0">
                <a:latin typeface="Times New Roman" pitchFamily="18" charset="0"/>
              </a:rPr>
              <a:t>	</a:t>
            </a:r>
            <a:r>
              <a:rPr lang="en-US" sz="1600" b="0" dirty="0">
                <a:latin typeface="Times New Roman" pitchFamily="18" charset="0"/>
              </a:rPr>
              <a:t>PMMA</a:t>
            </a:r>
          </a:p>
          <a:p>
            <a:pPr eaLnBrk="0" hangingPunct="0"/>
            <a:endParaRPr lang="en-US" sz="800" b="0" dirty="0">
              <a:latin typeface="Times New Roman" pitchFamily="18" charset="0"/>
            </a:endParaRPr>
          </a:p>
          <a:p>
            <a:pPr eaLnBrk="0" hangingPunct="0"/>
            <a:r>
              <a:rPr lang="en-US" sz="1600" b="0" dirty="0">
                <a:latin typeface="Times New Roman" pitchFamily="18" charset="0"/>
              </a:rPr>
              <a:t>*</a:t>
            </a:r>
            <a:r>
              <a:rPr lang="el-GR" sz="1600" b="0" dirty="0">
                <a:latin typeface="Times New Roman" pitchFamily="18" charset="0"/>
              </a:rPr>
              <a:t>αρθρωτός ή ενιαίος σχεδιασμός</a:t>
            </a:r>
            <a:endParaRPr lang="en-US" sz="2400" b="0" dirty="0">
              <a:latin typeface="Times New Roman" pitchFamily="18" charset="0"/>
            </a:endParaRPr>
          </a:p>
        </p:txBody>
      </p:sp>
      <p:sp>
        <p:nvSpPr>
          <p:cNvPr id="13" name="Line 8"/>
          <p:cNvSpPr>
            <a:spLocks noChangeShapeType="1"/>
          </p:cNvSpPr>
          <p:nvPr/>
        </p:nvSpPr>
        <p:spPr bwMode="auto">
          <a:xfrm>
            <a:off x="3200400" y="1433736"/>
            <a:ext cx="5562600" cy="0"/>
          </a:xfrm>
          <a:prstGeom prst="line">
            <a:avLst/>
          </a:prstGeom>
          <a:noFill/>
          <a:ln w="9525">
            <a:solidFill>
              <a:srgbClr val="FF9900"/>
            </a:solidFill>
            <a:round/>
            <a:headEnd/>
            <a:tailEnd/>
          </a:ln>
          <a:effectLst/>
        </p:spPr>
        <p:txBody>
          <a:bodyPr wrap="none" anchor="ctr"/>
          <a:lstStyle/>
          <a:p>
            <a:endParaRPr lang="el-GR"/>
          </a:p>
        </p:txBody>
      </p:sp>
      <p:sp>
        <p:nvSpPr>
          <p:cNvPr id="14" name="Line 9"/>
          <p:cNvSpPr>
            <a:spLocks noChangeShapeType="1"/>
          </p:cNvSpPr>
          <p:nvPr/>
        </p:nvSpPr>
        <p:spPr bwMode="auto">
          <a:xfrm>
            <a:off x="3124200" y="4100736"/>
            <a:ext cx="5638800" cy="0"/>
          </a:xfrm>
          <a:prstGeom prst="line">
            <a:avLst/>
          </a:prstGeom>
          <a:noFill/>
          <a:ln w="9525">
            <a:solidFill>
              <a:srgbClr val="FF9900"/>
            </a:solidFill>
            <a:round/>
            <a:headEnd/>
            <a:tailEnd/>
          </a:ln>
          <a:effectLst/>
        </p:spPr>
        <p:txBody>
          <a:bodyPr wrap="none" anchor="ctr"/>
          <a:lstStyle/>
          <a:p>
            <a:endParaRPr lang="el-GR"/>
          </a:p>
        </p:txBody>
      </p:sp>
      <p:sp>
        <p:nvSpPr>
          <p:cNvPr id="15" name="Στρογγυλεμένο ορθογώνιο 1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2"/>
          <p:cNvSpPr>
            <a:spLocks noGrp="1" noChangeArrowheads="1"/>
          </p:cNvSpPr>
          <p:nvPr>
            <p:ph type="title"/>
          </p:nvPr>
        </p:nvSpPr>
        <p:spPr>
          <a:xfrm>
            <a:off x="711437" y="27845"/>
            <a:ext cx="7772400" cy="1143000"/>
          </a:xfrm>
        </p:spPr>
        <p:txBody>
          <a:bodyPr>
            <a:normAutofit/>
          </a:bodyPr>
          <a:lstStyle/>
          <a:p>
            <a:r>
              <a:rPr lang="el-GR" sz="4000" b="1" dirty="0">
                <a:effectLst>
                  <a:outerShdw blurRad="38100" dist="38100" dir="2700000" algn="tl">
                    <a:srgbClr val="000000">
                      <a:alpha val="43137"/>
                    </a:srgbClr>
                  </a:outerShdw>
                </a:effectLst>
              </a:rPr>
              <a:t>Πρόσφατη</a:t>
            </a:r>
            <a:r>
              <a:rPr lang="en-US" sz="4000" b="1" dirty="0">
                <a:effectLst>
                  <a:outerShdw blurRad="38100" dist="38100" dir="2700000" algn="tl">
                    <a:srgbClr val="000000">
                      <a:alpha val="43137"/>
                    </a:srgbClr>
                  </a:outerShdw>
                </a:effectLst>
              </a:rPr>
              <a:t> TKR - </a:t>
            </a:r>
            <a:r>
              <a:rPr lang="el-GR" sz="4000" b="1" dirty="0">
                <a:effectLst>
                  <a:outerShdw blurRad="38100" dist="38100" dir="2700000" algn="tl">
                    <a:srgbClr val="000000">
                      <a:alpha val="43137"/>
                    </a:srgbClr>
                  </a:outerShdw>
                </a:effectLst>
              </a:rPr>
              <a:t>Συναρμολόγηση</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3" descr="tib component"/>
          <p:cNvPicPr>
            <a:picLocks noChangeAspect="1" noChangeArrowheads="1"/>
          </p:cNvPicPr>
          <p:nvPr/>
        </p:nvPicPr>
        <p:blipFill>
          <a:blip r:embed="rId2" cstate="print"/>
          <a:srcRect/>
          <a:stretch>
            <a:fillRect/>
          </a:stretch>
        </p:blipFill>
        <p:spPr bwMode="auto">
          <a:xfrm>
            <a:off x="609600" y="1549400"/>
            <a:ext cx="2971800" cy="1879600"/>
          </a:xfrm>
          <a:prstGeom prst="rect">
            <a:avLst/>
          </a:prstGeom>
          <a:noFill/>
          <a:ln w="9525">
            <a:solidFill>
              <a:schemeClr val="tx1"/>
            </a:solidFill>
            <a:miter lim="800000"/>
            <a:headEnd/>
            <a:tailEnd/>
          </a:ln>
        </p:spPr>
      </p:pic>
      <p:sp>
        <p:nvSpPr>
          <p:cNvPr id="9" name="Text Box 4"/>
          <p:cNvSpPr txBox="1">
            <a:spLocks noChangeArrowheads="1"/>
          </p:cNvSpPr>
          <p:nvPr/>
        </p:nvSpPr>
        <p:spPr bwMode="auto">
          <a:xfrm>
            <a:off x="3717925" y="1447800"/>
            <a:ext cx="5426075" cy="4154984"/>
          </a:xfrm>
          <a:prstGeom prst="rect">
            <a:avLst/>
          </a:prstGeom>
          <a:noFill/>
          <a:ln w="9525">
            <a:noFill/>
            <a:miter lim="800000"/>
            <a:headEnd/>
            <a:tailEnd/>
          </a:ln>
          <a:effectLst/>
        </p:spPr>
        <p:txBody>
          <a:bodyPr>
            <a:spAutoFit/>
          </a:bodyPr>
          <a:lstStyle/>
          <a:p>
            <a:pPr eaLnBrk="0" hangingPunct="0"/>
            <a:r>
              <a:rPr lang="el-GR" sz="2400" dirty="0">
                <a:latin typeface="Times New Roman" pitchFamily="18" charset="0"/>
              </a:rPr>
              <a:t>Τμήματα κνήμης</a:t>
            </a:r>
            <a:endParaRPr lang="en-US" sz="2400" b="0" dirty="0">
              <a:latin typeface="Times New Roman" pitchFamily="18" charset="0"/>
            </a:endParaRPr>
          </a:p>
          <a:p>
            <a:pPr eaLnBrk="0" hangingPunct="0"/>
            <a:r>
              <a:rPr lang="el-GR" sz="2400" b="0" dirty="0">
                <a:latin typeface="Times New Roman" pitchFamily="18" charset="0"/>
              </a:rPr>
              <a:t>Υλικά</a:t>
            </a:r>
            <a:r>
              <a:rPr lang="en-US" sz="2400" b="0" dirty="0">
                <a:latin typeface="Times New Roman" pitchFamily="18" charset="0"/>
              </a:rPr>
              <a:t>: 	</a:t>
            </a:r>
            <a:r>
              <a:rPr lang="en-US" sz="1600" b="0" dirty="0">
                <a:latin typeface="Times New Roman" pitchFamily="18" charset="0"/>
              </a:rPr>
              <a:t>Cobalt-chromium-molybdenum (cast)</a:t>
            </a:r>
          </a:p>
          <a:p>
            <a:pPr eaLnBrk="0" hangingPunct="0"/>
            <a:r>
              <a:rPr lang="en-US" sz="1600" b="0" dirty="0">
                <a:latin typeface="Times New Roman" pitchFamily="18" charset="0"/>
              </a:rPr>
              <a:t>		Ti-6Al-4V ELI Titanium Alloy</a:t>
            </a:r>
          </a:p>
          <a:p>
            <a:pPr eaLnBrk="0" hangingPunct="0"/>
            <a:endParaRPr lang="el-GR" sz="2400" b="0" dirty="0">
              <a:latin typeface="Times New Roman" pitchFamily="18" charset="0"/>
            </a:endParaRPr>
          </a:p>
          <a:p>
            <a:pPr eaLnBrk="0" hangingPunct="0"/>
            <a:r>
              <a:rPr lang="el-GR" sz="2400" b="0" dirty="0">
                <a:latin typeface="Times New Roman" pitchFamily="18" charset="0"/>
              </a:rPr>
              <a:t>Επιφάνεια αλληλεπίδρασης</a:t>
            </a:r>
            <a:r>
              <a:rPr lang="en-US" sz="2400" b="0" dirty="0">
                <a:latin typeface="Times New Roman" pitchFamily="18" charset="0"/>
              </a:rPr>
              <a:t>:</a:t>
            </a:r>
            <a:r>
              <a:rPr lang="en-US" sz="1600" b="0" dirty="0">
                <a:latin typeface="Times New Roman" pitchFamily="18" charset="0"/>
              </a:rPr>
              <a:t>	</a:t>
            </a:r>
            <a:r>
              <a:rPr lang="el-GR" sz="1600" b="0" dirty="0">
                <a:latin typeface="Times New Roman" pitchFamily="18" charset="0"/>
              </a:rPr>
              <a:t>Βιολογική 					προσάρτηση</a:t>
            </a:r>
            <a:r>
              <a:rPr lang="en-US" sz="1600" b="0" dirty="0">
                <a:latin typeface="Times New Roman" pitchFamily="18" charset="0"/>
              </a:rPr>
              <a:t>, </a:t>
            </a:r>
            <a:r>
              <a:rPr lang="el-GR" sz="1600" b="0" dirty="0">
                <a:latin typeface="Times New Roman" pitchFamily="18" charset="0"/>
              </a:rPr>
              <a:t>				</a:t>
            </a:r>
            <a:r>
              <a:rPr lang="en-US" sz="1600" b="0" dirty="0">
                <a:latin typeface="Times New Roman" pitchFamily="18" charset="0"/>
              </a:rPr>
              <a:t>PMMA</a:t>
            </a:r>
          </a:p>
          <a:p>
            <a:pPr eaLnBrk="0" hangingPunct="0"/>
            <a:endParaRPr lang="en-US" sz="2400" b="0" dirty="0">
              <a:latin typeface="Times New Roman" pitchFamily="18" charset="0"/>
            </a:endParaRPr>
          </a:p>
          <a:p>
            <a:pPr eaLnBrk="0" hangingPunct="0"/>
            <a:endParaRPr lang="en-US" sz="2400" b="0" dirty="0">
              <a:latin typeface="Times New Roman" pitchFamily="18" charset="0"/>
            </a:endParaRPr>
          </a:p>
          <a:p>
            <a:pPr eaLnBrk="0" hangingPunct="0"/>
            <a:endParaRPr lang="en-US" sz="2400" b="0" dirty="0">
              <a:latin typeface="Times New Roman" pitchFamily="18" charset="0"/>
            </a:endParaRPr>
          </a:p>
          <a:p>
            <a:pPr eaLnBrk="0" hangingPunct="0"/>
            <a:endParaRPr lang="en-US" sz="2400" b="0" dirty="0">
              <a:latin typeface="Times New Roman" pitchFamily="18" charset="0"/>
            </a:endParaRPr>
          </a:p>
          <a:p>
            <a:pPr eaLnBrk="0" hangingPunct="0"/>
            <a:endParaRPr lang="en-US" sz="2400" b="0" dirty="0">
              <a:latin typeface="Times New Roman" pitchFamily="18" charset="0"/>
            </a:endParaRPr>
          </a:p>
        </p:txBody>
      </p:sp>
      <p:sp>
        <p:nvSpPr>
          <p:cNvPr id="10" name="Text Box 5"/>
          <p:cNvSpPr txBox="1">
            <a:spLocks noChangeArrowheads="1"/>
          </p:cNvSpPr>
          <p:nvPr/>
        </p:nvSpPr>
        <p:spPr bwMode="auto">
          <a:xfrm>
            <a:off x="3717925" y="3933825"/>
            <a:ext cx="5426075" cy="2554545"/>
          </a:xfrm>
          <a:prstGeom prst="rect">
            <a:avLst/>
          </a:prstGeom>
          <a:noFill/>
          <a:ln w="9525">
            <a:noFill/>
            <a:miter lim="800000"/>
            <a:headEnd/>
            <a:tailEnd/>
          </a:ln>
          <a:effectLst/>
        </p:spPr>
        <p:txBody>
          <a:bodyPr>
            <a:spAutoFit/>
          </a:bodyPr>
          <a:lstStyle/>
          <a:p>
            <a:pPr eaLnBrk="0" hangingPunct="0"/>
            <a:r>
              <a:rPr lang="el-GR" sz="2400" dirty="0">
                <a:latin typeface="Times New Roman" pitchFamily="18" charset="0"/>
              </a:rPr>
              <a:t>Πλαστικό προσθετικό</a:t>
            </a:r>
            <a:endParaRPr lang="en-US" sz="2400" b="0" dirty="0">
              <a:latin typeface="Times New Roman" pitchFamily="18" charset="0"/>
            </a:endParaRPr>
          </a:p>
          <a:p>
            <a:pPr eaLnBrk="0" hangingPunct="0"/>
            <a:r>
              <a:rPr lang="el-GR" sz="2400" b="0" dirty="0">
                <a:latin typeface="Times New Roman" pitchFamily="18" charset="0"/>
              </a:rPr>
              <a:t>Υλικά</a:t>
            </a:r>
            <a:r>
              <a:rPr lang="en-US" sz="2400" b="0" dirty="0">
                <a:latin typeface="Times New Roman" pitchFamily="18" charset="0"/>
              </a:rPr>
              <a:t>: 	</a:t>
            </a:r>
            <a:r>
              <a:rPr lang="en-US" sz="1600" b="0" dirty="0">
                <a:latin typeface="Times New Roman" pitchFamily="18" charset="0"/>
              </a:rPr>
              <a:t>Polyethylene</a:t>
            </a:r>
          </a:p>
          <a:p>
            <a:pPr eaLnBrk="0" hangingPunct="0"/>
            <a:endParaRPr lang="en-US" sz="1600" b="0" dirty="0">
              <a:latin typeface="Times New Roman" pitchFamily="18" charset="0"/>
            </a:endParaRPr>
          </a:p>
          <a:p>
            <a:pPr eaLnBrk="0" hangingPunct="0"/>
            <a:r>
              <a:rPr lang="el-GR" sz="2400" b="0" dirty="0">
                <a:latin typeface="Times New Roman" pitchFamily="18" charset="0"/>
              </a:rPr>
              <a:t>Επιφάνεια αλληλεπίδρασης</a:t>
            </a:r>
            <a:r>
              <a:rPr lang="en-US" sz="2400" b="0" dirty="0">
                <a:latin typeface="Times New Roman" pitchFamily="18" charset="0"/>
              </a:rPr>
              <a:t>:	</a:t>
            </a:r>
            <a:r>
              <a:rPr lang="el-GR" sz="2400" b="0" dirty="0">
                <a:latin typeface="Times New Roman" pitchFamily="18" charset="0"/>
              </a:rPr>
              <a:t>      </a:t>
            </a:r>
            <a:r>
              <a:rPr lang="en-US" sz="1600" b="0" dirty="0">
                <a:latin typeface="Times New Roman" pitchFamily="18" charset="0"/>
              </a:rPr>
              <a:t>Press Fit</a:t>
            </a:r>
            <a:endParaRPr lang="en-US" sz="2400" b="0" dirty="0">
              <a:latin typeface="Times New Roman" pitchFamily="18" charset="0"/>
            </a:endParaRPr>
          </a:p>
          <a:p>
            <a:pPr eaLnBrk="0" hangingPunct="0"/>
            <a:endParaRPr lang="en-US" sz="2400" b="0" dirty="0">
              <a:latin typeface="Times New Roman" pitchFamily="18" charset="0"/>
            </a:endParaRPr>
          </a:p>
          <a:p>
            <a:pPr eaLnBrk="0" hangingPunct="0"/>
            <a:endParaRPr lang="en-US" sz="2400" b="0" dirty="0">
              <a:latin typeface="Times New Roman" pitchFamily="18" charset="0"/>
            </a:endParaRPr>
          </a:p>
          <a:p>
            <a:pPr eaLnBrk="0" hangingPunct="0"/>
            <a:endParaRPr lang="en-US" sz="2400" b="0" dirty="0">
              <a:latin typeface="Times New Roman" pitchFamily="18" charset="0"/>
            </a:endParaRPr>
          </a:p>
        </p:txBody>
      </p:sp>
      <p:sp>
        <p:nvSpPr>
          <p:cNvPr id="11" name="Line 6"/>
          <p:cNvSpPr>
            <a:spLocks noChangeShapeType="1"/>
          </p:cNvSpPr>
          <p:nvPr/>
        </p:nvSpPr>
        <p:spPr bwMode="auto">
          <a:xfrm>
            <a:off x="3810000" y="1828800"/>
            <a:ext cx="5105400" cy="0"/>
          </a:xfrm>
          <a:prstGeom prst="line">
            <a:avLst/>
          </a:prstGeom>
          <a:noFill/>
          <a:ln w="9525">
            <a:solidFill>
              <a:srgbClr val="FF9900"/>
            </a:solidFill>
            <a:round/>
            <a:headEnd/>
            <a:tailEnd/>
          </a:ln>
          <a:effectLst/>
        </p:spPr>
        <p:txBody>
          <a:bodyPr wrap="none" anchor="ctr"/>
          <a:lstStyle/>
          <a:p>
            <a:endParaRPr lang="el-GR"/>
          </a:p>
        </p:txBody>
      </p:sp>
      <p:sp>
        <p:nvSpPr>
          <p:cNvPr id="12" name="Line 7"/>
          <p:cNvSpPr>
            <a:spLocks noChangeShapeType="1"/>
          </p:cNvSpPr>
          <p:nvPr/>
        </p:nvSpPr>
        <p:spPr bwMode="auto">
          <a:xfrm>
            <a:off x="3810000" y="4343400"/>
            <a:ext cx="5105400" cy="0"/>
          </a:xfrm>
          <a:prstGeom prst="line">
            <a:avLst/>
          </a:prstGeom>
          <a:noFill/>
          <a:ln w="9525">
            <a:solidFill>
              <a:srgbClr val="FF9900"/>
            </a:solidFill>
            <a:round/>
            <a:headEnd/>
            <a:tailEnd/>
          </a:ln>
          <a:effectLst/>
        </p:spPr>
        <p:txBody>
          <a:bodyPr wrap="none" anchor="ctr"/>
          <a:lstStyle/>
          <a:p>
            <a:endParaRPr lang="el-GR"/>
          </a:p>
        </p:txBody>
      </p:sp>
      <p:sp>
        <p:nvSpPr>
          <p:cNvPr id="13" name="Στρογγυλεμένο ορθογώνιο 12"/>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2"/>
          <p:cNvSpPr>
            <a:spLocks noGrp="1" noChangeArrowheads="1"/>
          </p:cNvSpPr>
          <p:nvPr>
            <p:ph type="title"/>
          </p:nvPr>
        </p:nvSpPr>
        <p:spPr>
          <a:xfrm>
            <a:off x="711437" y="27845"/>
            <a:ext cx="7772400" cy="1143000"/>
          </a:xfrm>
        </p:spPr>
        <p:txBody>
          <a:bodyPr>
            <a:normAutofit/>
          </a:bodyPr>
          <a:lstStyle/>
          <a:p>
            <a:r>
              <a:rPr lang="el-GR" sz="4000" b="1" dirty="0">
                <a:effectLst>
                  <a:outerShdw blurRad="38100" dist="38100" dir="2700000" algn="tl">
                    <a:srgbClr val="000000">
                      <a:alpha val="43137"/>
                    </a:srgbClr>
                  </a:outerShdw>
                </a:effectLst>
              </a:rPr>
              <a:t>Πρόσφατη</a:t>
            </a:r>
            <a:r>
              <a:rPr lang="en-US" sz="4000" b="1" dirty="0">
                <a:effectLst>
                  <a:outerShdw blurRad="38100" dist="38100" dir="2700000" algn="tl">
                    <a:srgbClr val="000000">
                      <a:alpha val="43137"/>
                    </a:srgbClr>
                  </a:outerShdw>
                </a:effectLst>
              </a:rPr>
              <a:t> TKR - </a:t>
            </a:r>
            <a:r>
              <a:rPr lang="el-GR" sz="4000" b="1" dirty="0">
                <a:effectLst>
                  <a:outerShdw blurRad="38100" dist="38100" dir="2700000" algn="tl">
                    <a:srgbClr val="000000">
                      <a:alpha val="43137"/>
                    </a:srgbClr>
                  </a:outerShdw>
                </a:effectLst>
              </a:rPr>
              <a:t>Συναρμολόγηση</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685800" y="1600200"/>
            <a:ext cx="7772400" cy="4114800"/>
          </a:xfrm>
          <a:prstGeom prst="rect">
            <a:avLst/>
          </a:prstGeom>
          <a:noFill/>
          <a:ln/>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#1	</a:t>
            </a:r>
            <a:r>
              <a:rPr kumimoji="0" lang="el-GR" sz="2600" b="0" i="0" u="none" strike="noStrike" kern="1200" cap="none" spc="0" normalizeH="0" baseline="0" noProof="0" dirty="0">
                <a:ln>
                  <a:noFill/>
                </a:ln>
                <a:solidFill>
                  <a:schemeClr val="tx1"/>
                </a:solidFill>
                <a:effectLst/>
                <a:uLnTx/>
                <a:uFillTx/>
                <a:latin typeface="+mn-lt"/>
                <a:ea typeface="+mn-ea"/>
                <a:cs typeface="+mn-cs"/>
              </a:rPr>
              <a:t>Πολυαιθυλένιο</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l-GR" sz="2600" b="0" i="0" u="none" strike="noStrike" kern="1200" cap="none" spc="0" normalizeH="0" baseline="0" noProof="0" dirty="0">
                <a:ln>
                  <a:noFill/>
                </a:ln>
                <a:solidFill>
                  <a:schemeClr val="tx1"/>
                </a:solidFill>
                <a:effectLst/>
                <a:uLnTx/>
                <a:uFillTx/>
                <a:latin typeface="+mn-lt"/>
                <a:ea typeface="+mn-ea"/>
                <a:cs typeface="+mn-cs"/>
              </a:rPr>
              <a:t>Αδύναμος κρίκος</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l-GR" sz="2600" b="0" i="0" u="none" strike="noStrike" kern="1200" cap="none" spc="0" normalizeH="0" baseline="0" noProof="0" dirty="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Η καταπόνηση της άρθρωσης παράγει ξεχωριστά σωματίδια.</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Οδηγεί σε </a:t>
            </a:r>
            <a:r>
              <a:rPr kumimoji="0" lang="el-GR" sz="2100" b="0" i="0" u="none" strike="noStrike" kern="1200" cap="none" spc="0" normalizeH="0" baseline="0" noProof="0" dirty="0" err="1">
                <a:ln>
                  <a:noFill/>
                </a:ln>
                <a:solidFill>
                  <a:schemeClr val="tx1"/>
                </a:solidFill>
                <a:effectLst/>
                <a:uLnTx/>
                <a:uFillTx/>
                <a:latin typeface="+mn-lt"/>
                <a:ea typeface="+mn-ea"/>
                <a:cs typeface="+mn-cs"/>
              </a:rPr>
              <a:t>οστεόλυση</a:t>
            </a:r>
            <a:r>
              <a:rPr kumimoji="0" lang="el-GR" sz="2100" b="0" i="0" u="none" strike="noStrike" kern="1200" cap="none" spc="0" normalizeH="0" baseline="0" noProof="0" dirty="0">
                <a:ln>
                  <a:noFill/>
                </a:ln>
                <a:solidFill>
                  <a:schemeClr val="tx1"/>
                </a:solidFill>
                <a:effectLst/>
                <a:uLnTx/>
                <a:uFillTx/>
                <a:latin typeface="+mn-lt"/>
                <a:ea typeface="+mn-ea"/>
                <a:cs typeface="+mn-cs"/>
              </a:rPr>
              <a:t> και οστική αναρρόφηση στην</a:t>
            </a:r>
            <a:r>
              <a:rPr kumimoji="0" lang="el-GR" sz="2100" b="0" i="0" u="none" strike="noStrike" kern="1200" cap="none" spc="0" normalizeH="0" noProof="0" dirty="0">
                <a:ln>
                  <a:noFill/>
                </a:ln>
                <a:solidFill>
                  <a:schemeClr val="tx1"/>
                </a:solidFill>
                <a:effectLst/>
                <a:uLnTx/>
                <a:uFillTx/>
                <a:latin typeface="+mn-lt"/>
                <a:ea typeface="+mn-ea"/>
                <a:cs typeface="+mn-cs"/>
              </a:rPr>
              <a:t> επιφάνεια αλληλεπίδρασης με το εμφύτευμα.</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100" dirty="0"/>
              <a:t>Χαλάρωση και ενδεχόμενη δυσλειτουργία εμφυτεύματος.</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#2	</a:t>
            </a:r>
            <a:r>
              <a:rPr kumimoji="0" lang="el-GR" sz="2600" b="0" i="0" u="none" strike="noStrike" kern="1200" cap="none" spc="0" normalizeH="0" baseline="0" noProof="0" dirty="0">
                <a:ln>
                  <a:noFill/>
                </a:ln>
                <a:solidFill>
                  <a:schemeClr val="tx1"/>
                </a:solidFill>
                <a:effectLst/>
                <a:uLnTx/>
                <a:uFillTx/>
                <a:latin typeface="+mn-lt"/>
                <a:ea typeface="+mn-ea"/>
                <a:cs typeface="+mn-cs"/>
              </a:rPr>
              <a:t>Επιφάνεια αλληλεπίδρασης μετάλλου – οστού:</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Η μη φόρτιση του οστού </a:t>
            </a:r>
            <a:r>
              <a:rPr kumimoji="0" lang="el-GR" sz="2100" b="0" i="0" u="none" strike="noStrike" kern="1200" cap="none" spc="0" normalizeH="0" noProof="0" dirty="0">
                <a:ln>
                  <a:noFill/>
                </a:ln>
                <a:solidFill>
                  <a:schemeClr val="tx1"/>
                </a:solidFill>
                <a:effectLst/>
                <a:uLnTx/>
                <a:uFillTx/>
                <a:latin typeface="+mn-lt"/>
                <a:ea typeface="+mn-ea"/>
                <a:cs typeface="+mn-cs"/>
              </a:rPr>
              <a:t>οδηγεί σε εκφυλισμό του.</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l-GR" sz="2600" b="0" i="0" u="none" strike="noStrike" kern="1200" cap="none" spc="0" normalizeH="0" baseline="0" noProof="0" dirty="0">
                <a:ln>
                  <a:noFill/>
                </a:ln>
                <a:solidFill>
                  <a:schemeClr val="tx1"/>
                </a:solidFill>
                <a:effectLst/>
                <a:uLnTx/>
                <a:uFillTx/>
                <a:latin typeface="+mn-lt"/>
                <a:ea typeface="+mn-ea"/>
                <a:cs typeface="+mn-cs"/>
              </a:rPr>
              <a:t>Μέσος όρος ζωής 10 -20 χρόνια.</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2"/>
          <p:cNvSpPr>
            <a:spLocks noGrp="1" noChangeArrowheads="1"/>
          </p:cNvSpPr>
          <p:nvPr>
            <p:ph type="title"/>
          </p:nvPr>
        </p:nvSpPr>
        <p:spPr>
          <a:xfrm>
            <a:off x="711437" y="27845"/>
            <a:ext cx="7772400" cy="1143000"/>
          </a:xfrm>
        </p:spPr>
        <p:txBody>
          <a:bodyPr>
            <a:normAutofit/>
          </a:bodyPr>
          <a:lstStyle/>
          <a:p>
            <a:r>
              <a:rPr lang="el-GR" sz="4000" b="1" dirty="0">
                <a:effectLst>
                  <a:outerShdw blurRad="38100" dist="38100" dir="2700000" algn="tl">
                    <a:srgbClr val="000000">
                      <a:alpha val="43137"/>
                    </a:srgbClr>
                  </a:outerShdw>
                </a:effectLst>
              </a:rPr>
              <a:t>Πρόσφατη</a:t>
            </a:r>
            <a:r>
              <a:rPr lang="en-US" sz="4000" b="1" dirty="0">
                <a:effectLst>
                  <a:outerShdw blurRad="38100" dist="38100" dir="2700000" algn="tl">
                    <a:srgbClr val="000000">
                      <a:alpha val="43137"/>
                    </a:srgbClr>
                  </a:outerShdw>
                </a:effectLst>
              </a:rPr>
              <a:t> TKR - </a:t>
            </a:r>
            <a:r>
              <a:rPr lang="el-GR" sz="4000" b="1" dirty="0">
                <a:effectLst>
                  <a:outerShdw blurRad="38100" dist="38100" dir="2700000" algn="tl">
                    <a:srgbClr val="000000">
                      <a:alpha val="43137"/>
                    </a:srgbClr>
                  </a:outerShdw>
                </a:effectLst>
              </a:rPr>
              <a:t>Συναρμολόγηση</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1560" y="-23084"/>
            <a:ext cx="7543800" cy="1295400"/>
          </a:xfrm>
        </p:spPr>
        <p:txBody>
          <a:bodyPr>
            <a:normAutofit/>
          </a:bodyPr>
          <a:lstStyle/>
          <a:p>
            <a:r>
              <a:rPr lang="el-GR" sz="4000" b="1" dirty="0">
                <a:effectLst>
                  <a:outerShdw blurRad="38100" dist="38100" dir="2700000" algn="tl">
                    <a:srgbClr val="000000">
                      <a:alpha val="43137"/>
                    </a:srgbClr>
                  </a:outerShdw>
                </a:effectLst>
              </a:rPr>
              <a:t>Μέταλλα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2251" y="1628800"/>
            <a:ext cx="6589989"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Μία επιπλοκή που μπορεί να συμβεί από</a:t>
            </a:r>
            <a:r>
              <a:rPr kumimoji="0" lang="el-GR" sz="2000" b="0" i="0" u="none" strike="noStrike" kern="1200" cap="none" spc="0" normalizeH="0" noProof="0" dirty="0">
                <a:ln>
                  <a:noFill/>
                </a:ln>
                <a:solidFill>
                  <a:schemeClr val="tx1"/>
                </a:solidFill>
                <a:effectLst/>
                <a:uLnTx/>
                <a:uFillTx/>
                <a:latin typeface="+mn-lt"/>
                <a:ea typeface="+mn-ea"/>
                <a:cs typeface="+mn-cs"/>
              </a:rPr>
              <a:t> τη χρήση μετάλλων σε ορθοπαιδικές εφαρμογές ε</a:t>
            </a:r>
            <a:r>
              <a:rPr lang="el-GR" sz="2000" dirty="0" err="1"/>
              <a:t>ίναι</a:t>
            </a:r>
            <a:r>
              <a:rPr lang="el-GR" sz="2000" dirty="0"/>
              <a:t> η μη φόρτιση του οστού.</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l-GR" sz="2000" b="0" i="0" u="none" strike="noStrike" kern="1200" cap="none" spc="0" normalizeH="0" baseline="0" noProof="0" dirty="0">
                <a:ln>
                  <a:noFill/>
                </a:ln>
                <a:solidFill>
                  <a:schemeClr val="tx1"/>
                </a:solidFill>
                <a:effectLst/>
                <a:uLnTx/>
                <a:uFillTx/>
                <a:latin typeface="+mn-lt"/>
                <a:ea typeface="+mn-ea"/>
                <a:cs typeface="+mn-cs"/>
              </a:rPr>
              <a:t>Σε κάποιες περιπτώσεις,</a:t>
            </a:r>
            <a:r>
              <a:rPr kumimoji="0" lang="el-GR" sz="2000" b="0" i="0" u="none" strike="noStrike" kern="1200" cap="none" spc="0" normalizeH="0" noProof="0" dirty="0">
                <a:ln>
                  <a:noFill/>
                </a:ln>
                <a:solidFill>
                  <a:schemeClr val="tx1"/>
                </a:solidFill>
                <a:effectLst/>
                <a:uLnTx/>
                <a:uFillTx/>
                <a:latin typeface="+mn-lt"/>
                <a:ea typeface="+mn-ea"/>
                <a:cs typeface="+mn-cs"/>
              </a:rPr>
              <a:t> όπως στην </a:t>
            </a:r>
            <a:r>
              <a:rPr kumimoji="0" lang="en-US" sz="2000" b="0" i="0" u="none" strike="noStrike" kern="1200" cap="none" spc="0" normalizeH="0" noProof="0" dirty="0">
                <a:ln>
                  <a:noFill/>
                </a:ln>
                <a:solidFill>
                  <a:schemeClr val="tx1"/>
                </a:solidFill>
                <a:effectLst/>
                <a:uLnTx/>
                <a:uFillTx/>
                <a:latin typeface="+mn-lt"/>
                <a:ea typeface="+mn-ea"/>
                <a:cs typeface="+mn-cs"/>
              </a:rPr>
              <a:t>TKR </a:t>
            </a:r>
            <a:r>
              <a:rPr kumimoji="0" lang="el-GR" sz="2000" b="0" i="0" u="none" strike="noStrike" kern="1200" cap="none" spc="0" normalizeH="0" noProof="0" dirty="0">
                <a:ln>
                  <a:noFill/>
                </a:ln>
                <a:solidFill>
                  <a:schemeClr val="tx1"/>
                </a:solidFill>
                <a:effectLst/>
                <a:uLnTx/>
                <a:uFillTx/>
                <a:latin typeface="+mn-lt"/>
                <a:ea typeface="+mn-ea"/>
                <a:cs typeface="+mn-cs"/>
              </a:rPr>
              <a:t>ή στην αντικατάσταση ισχίου η δύναμη του μετάλλου στο εμφύτευμα το κάνει να καταπονείται περισσότερο από ότι θα καταπονούνταν κανονικά.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lang="el-GR" sz="2000" dirty="0"/>
              <a:t>Αυτό μειώνει το φορτίο των παρακείμενων ιστών και επομένως δεν το φορτίζει.</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Η έλλειψη φορτίου προκαλεί</a:t>
            </a:r>
            <a:r>
              <a:rPr kumimoji="0" lang="el-GR" sz="2000" b="0" i="0" u="none" strike="noStrike" kern="1200" cap="none" spc="0" normalizeH="0" noProof="0" dirty="0">
                <a:ln>
                  <a:noFill/>
                </a:ln>
                <a:solidFill>
                  <a:schemeClr val="tx1"/>
                </a:solidFill>
                <a:effectLst/>
                <a:uLnTx/>
                <a:uFillTx/>
                <a:latin typeface="+mn-lt"/>
                <a:ea typeface="+mn-ea"/>
                <a:cs typeface="+mn-cs"/>
              </a:rPr>
              <a:t> τη μείωση της οστικής πυκνότητας και καθώς το οστό αναρροφάται προκαλεί επιπλοκές στην επιφάνεια αλληλεπίδρασης ιστού/εμφυτεύματος.</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127180"/>
            <a:ext cx="2047298" cy="290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22433" y="53116"/>
            <a:ext cx="8458200" cy="1143000"/>
          </a:xfrm>
          <a:noFill/>
          <a:ln/>
        </p:spPr>
        <p:txBody>
          <a:bodyPr anchor="ctr">
            <a:normAutofit/>
          </a:bodyPr>
          <a:lstStyle/>
          <a:p>
            <a:r>
              <a:rPr lang="el-GR" sz="4000" b="1" dirty="0">
                <a:effectLst>
                  <a:outerShdw blurRad="38100" dist="38100" dir="2700000" algn="tl">
                    <a:srgbClr val="000000">
                      <a:alpha val="43137"/>
                    </a:srgbClr>
                  </a:outerShdw>
                </a:effectLst>
              </a:rPr>
              <a:t>Εναλλακτικός σχεδιασμός</a:t>
            </a:r>
            <a:r>
              <a:rPr lang="en-US" sz="4000" b="1" dirty="0">
                <a:effectLst>
                  <a:outerShdw blurRad="38100" dist="38100" dir="2700000" algn="tl">
                    <a:srgbClr val="000000">
                      <a:alpha val="43137"/>
                    </a:srgbClr>
                  </a:outerShdw>
                </a:effectLst>
              </a:rPr>
              <a:t> TKR </a:t>
            </a:r>
            <a:r>
              <a:rPr lang="en-US" sz="2400" b="1" dirty="0">
                <a:effectLst>
                  <a:outerShdw blurRad="38100" dist="38100" dir="2700000" algn="tl">
                    <a:srgbClr val="000000">
                      <a:alpha val="43137"/>
                    </a:srgbClr>
                  </a:outerShdw>
                </a:effectLst>
              </a:rPr>
              <a:t>– </a:t>
            </a:r>
            <a:r>
              <a:rPr lang="el-GR" sz="2400" b="1" dirty="0">
                <a:effectLst>
                  <a:outerShdw blurRad="38100" dist="38100" dir="2700000" algn="tl">
                    <a:srgbClr val="000000">
                      <a:alpha val="43137"/>
                    </a:srgbClr>
                  </a:outerShdw>
                </a:effectLst>
              </a:rPr>
              <a:t>Η ιδέα</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838200" y="1371600"/>
            <a:ext cx="7772400" cy="4114800"/>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4"/>
          <p:cNvSpPr>
            <a:spLocks noChangeArrowheads="1"/>
          </p:cNvSpPr>
          <p:nvPr/>
        </p:nvSpPr>
        <p:spPr bwMode="auto">
          <a:xfrm>
            <a:off x="838200" y="1752600"/>
            <a:ext cx="7772400" cy="41148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2600" b="0" dirty="0"/>
              <a:t>#1	</a:t>
            </a:r>
            <a:r>
              <a:rPr lang="el-GR" sz="2600" b="0" dirty="0"/>
              <a:t>Μείωση αντοχής</a:t>
            </a:r>
            <a:endParaRPr lang="en-US" sz="2600" b="0" dirty="0"/>
          </a:p>
          <a:p>
            <a:pPr marL="342900" indent="-342900">
              <a:spcBef>
                <a:spcPct val="20000"/>
              </a:spcBef>
              <a:buClr>
                <a:schemeClr val="tx2"/>
              </a:buClr>
              <a:buSzPct val="70000"/>
              <a:buFont typeface="Wingdings" pitchFamily="2" charset="2"/>
              <a:buChar char="l"/>
            </a:pPr>
            <a:endParaRPr lang="en-US" sz="2600" b="0" dirty="0"/>
          </a:p>
          <a:p>
            <a:pPr marL="342900" indent="-342900">
              <a:spcBef>
                <a:spcPct val="20000"/>
              </a:spcBef>
              <a:buClr>
                <a:schemeClr val="tx2"/>
              </a:buClr>
              <a:buSzPct val="70000"/>
              <a:buFont typeface="Wingdings" pitchFamily="2" charset="2"/>
              <a:buChar char="l"/>
            </a:pPr>
            <a:endParaRPr lang="en-US" sz="2600" b="0" dirty="0"/>
          </a:p>
          <a:p>
            <a:pPr marL="342900" indent="-342900">
              <a:spcBef>
                <a:spcPct val="20000"/>
              </a:spcBef>
              <a:buClr>
                <a:schemeClr val="tx2"/>
              </a:buClr>
              <a:buSzPct val="70000"/>
              <a:buFont typeface="Wingdings" pitchFamily="2" charset="2"/>
              <a:buChar char="l"/>
            </a:pPr>
            <a:endParaRPr lang="en-US" sz="2600" b="0" dirty="0"/>
          </a:p>
          <a:p>
            <a:pPr marL="342900" indent="-342900">
              <a:spcBef>
                <a:spcPct val="20000"/>
              </a:spcBef>
              <a:buClr>
                <a:schemeClr val="tx2"/>
              </a:buClr>
              <a:buSzPct val="70000"/>
              <a:buFont typeface="Wingdings" pitchFamily="2" charset="2"/>
              <a:buChar char="l"/>
            </a:pPr>
            <a:endParaRPr lang="en-US" sz="2600" b="0" dirty="0"/>
          </a:p>
          <a:p>
            <a:pPr marL="342900" indent="-342900">
              <a:spcBef>
                <a:spcPct val="20000"/>
              </a:spcBef>
              <a:buClr>
                <a:schemeClr val="tx2"/>
              </a:buClr>
              <a:buSzPct val="70000"/>
              <a:buFont typeface="Wingdings" pitchFamily="2" charset="2"/>
              <a:buNone/>
            </a:pPr>
            <a:r>
              <a:rPr lang="en-US" sz="2600" b="0" dirty="0"/>
              <a:t>#2  </a:t>
            </a:r>
            <a:r>
              <a:rPr lang="el-GR" sz="2600" b="0" dirty="0"/>
              <a:t>Μη φόρτιση οστού</a:t>
            </a:r>
            <a:endParaRPr lang="en-US" sz="3000" b="0" dirty="0"/>
          </a:p>
          <a:p>
            <a:pPr marL="342900" indent="-342900">
              <a:spcBef>
                <a:spcPct val="20000"/>
              </a:spcBef>
              <a:buClr>
                <a:schemeClr val="tx2"/>
              </a:buClr>
              <a:buSzPct val="70000"/>
              <a:buFont typeface="Wingdings" pitchFamily="2" charset="2"/>
              <a:buChar char="l"/>
            </a:pPr>
            <a:endParaRPr lang="en-US" sz="3000" b="0" dirty="0"/>
          </a:p>
          <a:p>
            <a:pPr marL="692150" lvl="1" indent="-347663">
              <a:spcBef>
                <a:spcPct val="20000"/>
              </a:spcBef>
              <a:buClr>
                <a:schemeClr val="accent2"/>
              </a:buClr>
              <a:buSzPct val="70000"/>
              <a:buFont typeface="Wingdings" pitchFamily="2" charset="2"/>
              <a:buChar char="l"/>
            </a:pPr>
            <a:endParaRPr lang="en-US" sz="2200" b="0" dirty="0"/>
          </a:p>
          <a:p>
            <a:pPr marL="342900" indent="-342900">
              <a:spcBef>
                <a:spcPct val="20000"/>
              </a:spcBef>
              <a:buClr>
                <a:schemeClr val="tx2"/>
              </a:buClr>
              <a:buSzPct val="70000"/>
              <a:buFont typeface="Wingdings" pitchFamily="2" charset="2"/>
              <a:buChar char="l"/>
            </a:pPr>
            <a:endParaRPr lang="en-US" sz="3000" b="0" dirty="0"/>
          </a:p>
        </p:txBody>
      </p:sp>
      <p:pic>
        <p:nvPicPr>
          <p:cNvPr id="10" name="Picture 5"/>
          <p:cNvPicPr>
            <a:picLocks noChangeAspect="1" noChangeArrowheads="1"/>
          </p:cNvPicPr>
          <p:nvPr/>
        </p:nvPicPr>
        <p:blipFill>
          <a:blip r:embed="rId2" cstate="print"/>
          <a:srcRect/>
          <a:stretch>
            <a:fillRect/>
          </a:stretch>
        </p:blipFill>
        <p:spPr bwMode="auto">
          <a:xfrm>
            <a:off x="4757869" y="1606285"/>
            <a:ext cx="3747047" cy="2737544"/>
          </a:xfrm>
          <a:prstGeom prst="rect">
            <a:avLst/>
          </a:prstGeom>
          <a:noFill/>
          <a:ln w="9525">
            <a:noFill/>
            <a:miter lim="800000"/>
            <a:headEnd/>
            <a:tailEnd/>
          </a:ln>
        </p:spPr>
      </p:pic>
      <p:graphicFrame>
        <p:nvGraphicFramePr>
          <p:cNvPr id="11" name="Object 0"/>
          <p:cNvGraphicFramePr>
            <a:graphicFrameLocks noChangeAspect="1"/>
          </p:cNvGraphicFramePr>
          <p:nvPr/>
        </p:nvGraphicFramePr>
        <p:xfrm>
          <a:off x="682625" y="5181600"/>
          <a:ext cx="7707313" cy="1044575"/>
        </p:xfrm>
        <a:graphic>
          <a:graphicData uri="http://schemas.openxmlformats.org/presentationml/2006/ole">
            <mc:AlternateContent xmlns:mc="http://schemas.openxmlformats.org/markup-compatibility/2006">
              <mc:Choice xmlns:v="urn:schemas-microsoft-com:vml" Requires="v">
                <p:oleObj name="Document" r:id="rId3" imgW="5767572" imgH="761723" progId="Word.Document.8">
                  <p:embed/>
                </p:oleObj>
              </mc:Choice>
              <mc:Fallback>
                <p:oleObj name="Document" r:id="rId3" imgW="5767572" imgH="761723" progId="Word.Documen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5181600"/>
                        <a:ext cx="7707313"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Στρογγυλεμένο ορθογώνιο 11"/>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323528" y="1777151"/>
            <a:ext cx="5216277" cy="441166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mn-ea"/>
                <a:cs typeface="+mn-cs"/>
              </a:rPr>
              <a:t>Η επέμβαση</a:t>
            </a:r>
            <a:r>
              <a:rPr kumimoji="0" lang="el-GR" sz="2200" b="0" i="0" u="none" strike="noStrike" kern="1200" cap="none" spc="0" normalizeH="0" noProof="0" dirty="0">
                <a:ln>
                  <a:noFill/>
                </a:ln>
                <a:solidFill>
                  <a:schemeClr val="tx1"/>
                </a:solidFill>
                <a:effectLst/>
                <a:uLnTx/>
                <a:uFillTx/>
                <a:latin typeface="+mn-lt"/>
                <a:ea typeface="+mn-ea"/>
                <a:cs typeface="+mn-cs"/>
              </a:rPr>
              <a:t> αντικατάστασης ισχίου είναι «κοντινός συγγενής» της ολικής αντικατάστασης γονάτου.</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200" b="0" i="0" u="none" strike="noStrike" kern="1200" cap="none" spc="0" normalizeH="0" noProof="0" dirty="0">
                <a:ln>
                  <a:noFill/>
                </a:ln>
                <a:solidFill>
                  <a:schemeClr val="tx1"/>
                </a:solidFill>
                <a:effectLst/>
                <a:uLnTx/>
                <a:uFillTx/>
                <a:latin typeface="+mn-lt"/>
                <a:ea typeface="+mn-ea"/>
                <a:cs typeface="+mn-cs"/>
              </a:rPr>
              <a:t>Ο τύπος </a:t>
            </a:r>
            <a:r>
              <a:rPr kumimoji="0" lang="en-US" sz="2200" b="0" i="0" u="none" strike="noStrike" kern="1200" cap="none" spc="0" normalizeH="0" noProof="0" dirty="0" err="1">
                <a:ln>
                  <a:noFill/>
                </a:ln>
                <a:solidFill>
                  <a:schemeClr val="tx1"/>
                </a:solidFill>
                <a:effectLst/>
                <a:uLnTx/>
                <a:uFillTx/>
                <a:latin typeface="+mn-lt"/>
                <a:ea typeface="+mn-ea"/>
                <a:cs typeface="+mn-cs"/>
              </a:rPr>
              <a:t>Metasul</a:t>
            </a:r>
            <a:r>
              <a:rPr kumimoji="0" lang="en-US" sz="2200" b="0" i="0" u="none" strike="noStrike" kern="1200" cap="none" spc="0" normalizeH="0" noProof="0" dirty="0">
                <a:ln>
                  <a:noFill/>
                </a:ln>
                <a:solidFill>
                  <a:schemeClr val="tx1"/>
                </a:solidFill>
                <a:effectLst/>
                <a:uLnTx/>
                <a:uFillTx/>
                <a:latin typeface="+mn-lt"/>
                <a:ea typeface="+mn-ea"/>
                <a:cs typeface="+mn-cs"/>
              </a:rPr>
              <a:t> </a:t>
            </a:r>
            <a:r>
              <a:rPr lang="el-GR" sz="2200" dirty="0"/>
              <a:t>είχε επιτυχία λόγω του συστήματος αλληλεπίδρασης μετάλλου σε μέταλλο: </a:t>
            </a:r>
            <a:r>
              <a:rPr kumimoji="0" lang="en-US" sz="2200" b="0" i="0" u="none" strike="noStrike" kern="1200" cap="none" spc="0" normalizeH="0" baseline="0" noProof="0" dirty="0">
                <a:ln>
                  <a:noFill/>
                </a:ln>
                <a:solidFill>
                  <a:schemeClr val="tx1"/>
                </a:solidFill>
                <a:effectLst/>
                <a:uLnTx/>
                <a:uFillTx/>
                <a:latin typeface="+mn-lt"/>
                <a:ea typeface="+mn-ea"/>
                <a:cs typeface="+mn-cs"/>
              </a:rPr>
              <a:t>100</a:t>
            </a:r>
            <a:r>
              <a:rPr kumimoji="0" lang="el-GR" sz="2200" b="0" i="0" u="none" strike="noStrike" kern="1200" cap="none" spc="0" normalizeH="0" baseline="0" noProof="0" dirty="0">
                <a:ln>
                  <a:noFill/>
                </a:ln>
                <a:solidFill>
                  <a:schemeClr val="tx1"/>
                </a:solidFill>
                <a:effectLst/>
                <a:uLnTx/>
                <a:uFillTx/>
                <a:latin typeface="+mn-lt"/>
                <a:ea typeface="+mn-ea"/>
                <a:cs typeface="+mn-cs"/>
              </a:rPr>
              <a:t>.</a:t>
            </a:r>
            <a:r>
              <a:rPr kumimoji="0" lang="en-US" sz="2200" b="0" i="0" u="none" strike="noStrike" kern="1200" cap="none" spc="0" normalizeH="0" baseline="0" noProof="0" dirty="0">
                <a:ln>
                  <a:noFill/>
                </a:ln>
                <a:solidFill>
                  <a:schemeClr val="tx1"/>
                </a:solidFill>
                <a:effectLst/>
                <a:uLnTx/>
                <a:uFillTx/>
                <a:latin typeface="+mn-lt"/>
                <a:ea typeface="+mn-ea"/>
                <a:cs typeface="+mn-cs"/>
              </a:rPr>
              <a:t>000 </a:t>
            </a:r>
            <a:r>
              <a:rPr kumimoji="0" lang="el-GR" sz="2200" b="0" i="0" u="none" strike="noStrike" kern="1200" cap="none" spc="0" normalizeH="0" baseline="0" noProof="0" dirty="0">
                <a:ln>
                  <a:noFill/>
                </a:ln>
                <a:solidFill>
                  <a:schemeClr val="tx1"/>
                </a:solidFill>
                <a:effectLst/>
                <a:uLnTx/>
                <a:uFillTx/>
                <a:latin typeface="+mn-lt"/>
                <a:ea typeface="+mn-ea"/>
                <a:cs typeface="+mn-cs"/>
              </a:rPr>
              <a:t>έχουν εμφυτευτεί παγκοσμίως.</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2"/>
          <p:cNvSpPr>
            <a:spLocks noGrp="1" noChangeArrowheads="1"/>
          </p:cNvSpPr>
          <p:nvPr>
            <p:ph type="title"/>
          </p:nvPr>
        </p:nvSpPr>
        <p:spPr>
          <a:xfrm>
            <a:off x="355847" y="53116"/>
            <a:ext cx="8458200" cy="1143000"/>
          </a:xfrm>
          <a:noFill/>
          <a:ln/>
        </p:spPr>
        <p:txBody>
          <a:bodyPr anchor="ctr">
            <a:normAutofit/>
          </a:bodyPr>
          <a:lstStyle/>
          <a:p>
            <a:r>
              <a:rPr lang="el-GR" sz="4000" b="1" dirty="0">
                <a:effectLst>
                  <a:outerShdw blurRad="38100" dist="38100" dir="2700000" algn="tl">
                    <a:srgbClr val="000000">
                      <a:alpha val="43137"/>
                    </a:srgbClr>
                  </a:outerShdw>
                </a:effectLst>
              </a:rPr>
              <a:t>Εναλλακτικός σχεδιασμός</a:t>
            </a:r>
            <a:r>
              <a:rPr lang="en-US" sz="4000" b="1" dirty="0">
                <a:effectLst>
                  <a:outerShdw blurRad="38100" dist="38100" dir="2700000" algn="tl">
                    <a:srgbClr val="000000">
                      <a:alpha val="43137"/>
                    </a:srgbClr>
                  </a:outerShdw>
                </a:effectLst>
              </a:rPr>
              <a:t> TKR – </a:t>
            </a:r>
            <a:r>
              <a:rPr lang="el-GR" sz="4000" b="1" dirty="0">
                <a:effectLst>
                  <a:outerShdw blurRad="38100" dist="38100" dir="2700000" algn="tl">
                    <a:srgbClr val="000000">
                      <a:alpha val="43137"/>
                    </a:srgbClr>
                  </a:outerShdw>
                </a:effectLst>
              </a:rPr>
              <a:t>Η ιδέα</a:t>
            </a:r>
            <a:endParaRPr lang="en-US" sz="4000" b="1" dirty="0">
              <a:effectLst>
                <a:outerShdw blurRad="38100" dist="38100" dir="2700000" algn="tl">
                  <a:srgbClr val="000000">
                    <a:alpha val="43137"/>
                  </a:srgbClr>
                </a:outerShdw>
              </a:effectLst>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988840"/>
            <a:ext cx="3161927" cy="354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3568" y="-23084"/>
            <a:ext cx="7543800" cy="1295400"/>
          </a:xfrm>
        </p:spPr>
        <p:txBody>
          <a:bodyPr>
            <a:normAutofit/>
          </a:bodyPr>
          <a:lstStyle/>
          <a:p>
            <a:r>
              <a:rPr lang="el-GR" sz="4000" b="1" dirty="0">
                <a:effectLst>
                  <a:outerShdw blurRad="38100" dist="38100" dir="2700000" algn="tl">
                    <a:srgbClr val="000000">
                      <a:alpha val="43137"/>
                    </a:srgbClr>
                  </a:outerShdw>
                </a:effectLst>
              </a:rPr>
              <a:t>Εφαρμογές</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251520" y="1719263"/>
            <a:ext cx="864096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Αντικατάσταση</a:t>
            </a:r>
            <a:r>
              <a:rPr kumimoji="0" lang="el-GR" sz="2400" b="0" i="0" u="none" strike="noStrike" kern="1200" cap="none" spc="0" normalizeH="0" noProof="0" dirty="0">
                <a:ln>
                  <a:noFill/>
                </a:ln>
                <a:solidFill>
                  <a:schemeClr val="tx1"/>
                </a:solidFill>
                <a:effectLst/>
                <a:uLnTx/>
                <a:uFillTx/>
                <a:latin typeface="+mn-lt"/>
                <a:ea typeface="+mn-ea"/>
                <a:cs typeface="+mn-cs"/>
              </a:rPr>
              <a:t> οστών και αρθρώσεων.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Οδοντικά εμφυτεύματα.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Ανακατασκευή</a:t>
            </a:r>
            <a:r>
              <a:rPr kumimoji="0" lang="el-GR" sz="2400" b="0" i="0" u="none" strike="noStrike" kern="1200" cap="none" spc="0" normalizeH="0" noProof="0" dirty="0">
                <a:ln>
                  <a:noFill/>
                </a:ln>
                <a:solidFill>
                  <a:schemeClr val="tx1"/>
                </a:solidFill>
                <a:effectLst/>
                <a:uLnTx/>
                <a:uFillTx/>
                <a:latin typeface="+mn-lt"/>
                <a:ea typeface="+mn-ea"/>
                <a:cs typeface="+mn-cs"/>
              </a:rPr>
              <a:t> προσώπου/κρανίου.</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Καρδιοαγγειακές</a:t>
            </a:r>
            <a:r>
              <a:rPr kumimoji="0" lang="el-GR" sz="2400" b="0" i="0" u="none" strike="noStrike" kern="1200" cap="none" spc="0" normalizeH="0" noProof="0" dirty="0">
                <a:ln>
                  <a:noFill/>
                </a:ln>
                <a:solidFill>
                  <a:schemeClr val="tx1"/>
                </a:solidFill>
                <a:effectLst/>
                <a:uLnTx/>
                <a:uFillTx/>
                <a:latin typeface="+mn-lt"/>
                <a:ea typeface="+mn-ea"/>
                <a:cs typeface="+mn-cs"/>
              </a:rPr>
              <a:t> συσκευές: τ</a:t>
            </a:r>
            <a:r>
              <a:rPr kumimoji="0" lang="el-GR" sz="2400" b="0" i="0" u="none" strike="noStrike" kern="1200" cap="none" spc="0" normalizeH="0" baseline="0" noProof="0" dirty="0">
                <a:ln>
                  <a:noFill/>
                </a:ln>
                <a:solidFill>
                  <a:schemeClr val="tx1"/>
                </a:solidFill>
                <a:effectLst/>
                <a:uLnTx/>
                <a:uFillTx/>
                <a:latin typeface="+mn-lt"/>
                <a:ea typeface="+mn-ea"/>
                <a:cs typeface="+mn-cs"/>
              </a:rPr>
              <a:t>ο τιτάνιο</a:t>
            </a:r>
            <a:r>
              <a:rPr lang="el-GR" sz="2400" dirty="0"/>
              <a:t> χρησιμοποιείται συχνά για περιπτώσεις βηματοδότη και </a:t>
            </a:r>
            <a:r>
              <a:rPr lang="el-GR" sz="2400" dirty="0" err="1"/>
              <a:t>απινιδωτών</a:t>
            </a:r>
            <a:r>
              <a:rPr lang="el-GR" sz="2400" dirty="0"/>
              <a:t>, καθώς και τεχνητές βαλβίδες.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Εξωτερικά προσθετικά.</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Χειρουργικά όργανα.</a:t>
            </a:r>
            <a:br>
              <a:rPr kumimoji="0" lang="en-US" sz="2400" b="0" i="0" u="none" strike="noStrike" kern="1200" cap="none" spc="0" normalizeH="0" baseline="0" noProof="0" dirty="0">
                <a:ln>
                  <a:noFill/>
                </a:ln>
                <a:solidFill>
                  <a:schemeClr val="tx1"/>
                </a:solidFill>
                <a:effectLst/>
                <a:uLnTx/>
                <a:uFillTx/>
                <a:latin typeface="+mn-lt"/>
                <a:ea typeface="+mn-ea"/>
                <a:cs typeface="+mn-cs"/>
              </a:rPr>
            </a:b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628800"/>
            <a:ext cx="7520880" cy="4114800"/>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b="1" i="0" u="none" strike="noStrike" kern="1200" cap="none" spc="0" normalizeH="0" baseline="0" noProof="0" dirty="0">
                <a:ln>
                  <a:noFill/>
                </a:ln>
                <a:solidFill>
                  <a:schemeClr val="tx1"/>
                </a:solidFill>
                <a:effectLst/>
                <a:uLnTx/>
                <a:uFillTx/>
                <a:latin typeface="+mn-lt"/>
                <a:ea typeface="+mn-ea"/>
                <a:cs typeface="+mn-cs"/>
              </a:rPr>
              <a:t>Εναλλακτικός σχεδιασμός</a:t>
            </a:r>
            <a:r>
              <a:rPr kumimoji="0" lang="en-US" b="1" i="0" u="none" strike="noStrike" kern="1200" cap="none" spc="0" normalizeH="0" baseline="0" noProof="0" dirty="0">
                <a:ln>
                  <a:noFill/>
                </a:ln>
                <a:solidFill>
                  <a:schemeClr val="tx1"/>
                </a:solidFill>
                <a:effectLst/>
                <a:uLnTx/>
                <a:uFillTx/>
                <a:latin typeface="+mn-lt"/>
                <a:ea typeface="+mn-ea"/>
                <a:cs typeface="+mn-cs"/>
              </a:rPr>
              <a:t>:  </a:t>
            </a:r>
            <a:r>
              <a:rPr kumimoji="0" lang="el-GR" b="0" i="0" u="none" strike="noStrike" kern="1200" cap="none" spc="0" normalizeH="0" baseline="0" noProof="0" dirty="0">
                <a:ln>
                  <a:noFill/>
                </a:ln>
                <a:solidFill>
                  <a:schemeClr val="tx1"/>
                </a:solidFill>
                <a:effectLst/>
                <a:uLnTx/>
                <a:uFillTx/>
                <a:latin typeface="+mn-lt"/>
                <a:ea typeface="+mn-ea"/>
                <a:cs typeface="+mn-cs"/>
              </a:rPr>
              <a:t>αλληλεπίδραση μετάλλου</a:t>
            </a:r>
            <a:r>
              <a:rPr lang="el-GR" dirty="0"/>
              <a:t> -  μετάλλου 				              χρησιμοποιώντας ένα σύστημα τριών υλικών</a:t>
            </a: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b="1" i="0" u="none" strike="noStrike" kern="1200" cap="none" spc="0" normalizeH="0" baseline="0" noProof="0" dirty="0">
                <a:ln>
                  <a:noFill/>
                </a:ln>
                <a:solidFill>
                  <a:schemeClr val="tx1"/>
                </a:solidFill>
                <a:effectLst/>
                <a:uLnTx/>
                <a:uFillTx/>
                <a:latin typeface="+mn-lt"/>
                <a:ea typeface="+mn-ea"/>
                <a:cs typeface="+mn-cs"/>
              </a:rPr>
              <a:t>Υλικά</a:t>
            </a:r>
            <a:r>
              <a:rPr kumimoji="0" lang="en-US" b="1" i="0" u="none" strike="noStrike" kern="1200" cap="none" spc="0" normalizeH="0" baseline="0" noProof="0" dirty="0">
                <a:ln>
                  <a:noFill/>
                </a:ln>
                <a:solidFill>
                  <a:schemeClr val="tx1"/>
                </a:solidFill>
                <a:effectLst/>
                <a:uLnTx/>
                <a:uFillTx/>
                <a:latin typeface="+mn-lt"/>
                <a:ea typeface="+mn-ea"/>
                <a:cs typeface="+mn-cs"/>
              </a:rPr>
              <a:t>:</a:t>
            </a:r>
            <a:r>
              <a:rPr kumimoji="0" lang="en-US" b="0" i="0" u="none" strike="noStrike" kern="1200" cap="none" spc="0" normalizeH="0" baseline="0" noProof="0" dirty="0">
                <a:ln>
                  <a:noFill/>
                </a:ln>
                <a:solidFill>
                  <a:schemeClr val="tx1"/>
                </a:solidFill>
                <a:effectLst/>
                <a:uLnTx/>
                <a:uFillTx/>
                <a:latin typeface="+mn-lt"/>
                <a:ea typeface="+mn-ea"/>
                <a:cs typeface="+mn-cs"/>
              </a:rPr>
              <a:t>	</a:t>
            </a:r>
            <a:r>
              <a:rPr lang="el-GR" dirty="0"/>
              <a:t>σφυρηλατημένο κράμα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lang="el-GR" dirty="0"/>
              <a:t>		κοβαλτίου – χρωμίου - μολύβδου</a:t>
            </a: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		</a:t>
            </a:r>
            <a:r>
              <a:rPr lang="el-GR" dirty="0"/>
              <a:t>π</a:t>
            </a:r>
            <a:r>
              <a:rPr kumimoji="0" lang="el-GR" b="0" i="0" u="none" strike="noStrike" kern="1200" cap="none" spc="0" normalizeH="0" baseline="0" noProof="0" dirty="0" err="1">
                <a:ln>
                  <a:noFill/>
                </a:ln>
                <a:solidFill>
                  <a:schemeClr val="tx1"/>
                </a:solidFill>
                <a:effectLst/>
                <a:uLnTx/>
                <a:uFillTx/>
                <a:latin typeface="+mn-lt"/>
                <a:ea typeface="+mn-ea"/>
                <a:cs typeface="+mn-cs"/>
              </a:rPr>
              <a:t>ροσθετικό</a:t>
            </a:r>
            <a:r>
              <a:rPr kumimoji="0" lang="el-GR" b="0" i="0" u="none" strike="noStrike" kern="1200" cap="none" spc="0" normalizeH="0" baseline="0" noProof="0" dirty="0">
                <a:ln>
                  <a:noFill/>
                </a:ln>
                <a:solidFill>
                  <a:schemeClr val="tx1"/>
                </a:solidFill>
                <a:effectLst/>
                <a:uLnTx/>
                <a:uFillTx/>
                <a:latin typeface="+mn-lt"/>
                <a:ea typeface="+mn-ea"/>
                <a:cs typeface="+mn-cs"/>
              </a:rPr>
              <a:t> πολυαιθυλενίου</a:t>
            </a: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		</a:t>
            </a:r>
            <a:r>
              <a:rPr kumimoji="0" lang="el-GR" b="0" i="0" u="none" strike="noStrike" kern="1200" cap="none" spc="0" normalizeH="0" baseline="0" noProof="0" dirty="0">
                <a:ln>
                  <a:noFill/>
                </a:ln>
                <a:solidFill>
                  <a:schemeClr val="tx1"/>
                </a:solidFill>
                <a:effectLst/>
                <a:uLnTx/>
                <a:uFillTx/>
                <a:latin typeface="+mn-lt"/>
                <a:ea typeface="+mn-ea"/>
                <a:cs typeface="+mn-cs"/>
              </a:rPr>
              <a:t>σύνδεσμος</a:t>
            </a:r>
            <a:r>
              <a:rPr kumimoji="0" lang="el-GR" b="0" i="0" u="none" strike="noStrike" kern="1200" cap="none" spc="0" normalizeH="0" noProof="0" dirty="0">
                <a:ln>
                  <a:noFill/>
                </a:ln>
                <a:solidFill>
                  <a:schemeClr val="tx1"/>
                </a:solidFill>
                <a:effectLst/>
                <a:uLnTx/>
                <a:uFillTx/>
                <a:latin typeface="+mn-lt"/>
                <a:ea typeface="+mn-ea"/>
                <a:cs typeface="+mn-cs"/>
              </a:rPr>
              <a:t> οστού από κράμα πορώδους τιτανίου</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2"/>
          <p:cNvSpPr>
            <a:spLocks noGrp="1" noChangeArrowheads="1"/>
          </p:cNvSpPr>
          <p:nvPr>
            <p:ph type="title"/>
          </p:nvPr>
        </p:nvSpPr>
        <p:spPr>
          <a:xfrm>
            <a:off x="322433" y="53116"/>
            <a:ext cx="8458200" cy="1143000"/>
          </a:xfrm>
          <a:noFill/>
          <a:ln/>
        </p:spPr>
        <p:txBody>
          <a:bodyPr anchor="ctr">
            <a:normAutofit/>
          </a:bodyPr>
          <a:lstStyle/>
          <a:p>
            <a:r>
              <a:rPr lang="el-GR" sz="4000" b="1" dirty="0">
                <a:effectLst>
                  <a:outerShdw blurRad="38100" dist="38100" dir="2700000" algn="tl">
                    <a:srgbClr val="000000">
                      <a:alpha val="43137"/>
                    </a:srgbClr>
                  </a:outerShdw>
                </a:effectLst>
              </a:rPr>
              <a:t>Εναλλακτικός σχεδιασμός</a:t>
            </a:r>
            <a:r>
              <a:rPr lang="en-US" sz="4000" b="1" dirty="0">
                <a:effectLst>
                  <a:outerShdw blurRad="38100" dist="38100" dir="2700000" algn="tl">
                    <a:srgbClr val="000000">
                      <a:alpha val="43137"/>
                    </a:srgbClr>
                  </a:outerShdw>
                </a:effectLst>
              </a:rPr>
              <a:t> TKR – </a:t>
            </a:r>
            <a:r>
              <a:rPr lang="el-GR" sz="4000" b="1" dirty="0">
                <a:effectLst>
                  <a:outerShdw blurRad="38100" dist="38100" dir="2700000" algn="tl">
                    <a:srgbClr val="000000">
                      <a:alpha val="43137"/>
                    </a:srgbClr>
                  </a:outerShdw>
                </a:effectLst>
              </a:rPr>
              <a:t>Η ιδέα</a:t>
            </a:r>
            <a:endParaRPr lang="en-US" sz="4000" b="1" dirty="0">
              <a:effectLst>
                <a:outerShdw blurRad="38100" dist="38100" dir="2700000" algn="tl">
                  <a:srgbClr val="000000">
                    <a:alpha val="43137"/>
                  </a:srgbClr>
                </a:outerShdw>
              </a:effectLst>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2739" y="2276871"/>
            <a:ext cx="2991261" cy="322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7002722" y="6445503"/>
            <a:ext cx="1693092" cy="246221"/>
          </a:xfrm>
          <a:prstGeom prst="rect">
            <a:avLst/>
          </a:prstGeom>
        </p:spPr>
        <p:txBody>
          <a:bodyPr wrap="none">
            <a:spAutoFit/>
          </a:bodyPr>
          <a:lstStyle/>
          <a:p>
            <a:r>
              <a:rPr lang="en-IN" sz="1000" dirty="0"/>
              <a:t>hipreplacement.zimmer.com</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a:xfrm>
            <a:off x="665333" y="-171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err="1">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Ενδοστικά</a:t>
            </a:r>
            <a:r>
              <a:rPr kumimoji="0" lang="el-GR" sz="40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 εμφυτεύματα</a:t>
            </a:r>
            <a:endParaRPr kumimoji="0" lang="en-US" sz="40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596" y="1484784"/>
            <a:ext cx="5870426" cy="448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300192" y="6488668"/>
            <a:ext cx="1471878" cy="246221"/>
          </a:xfrm>
          <a:prstGeom prst="rect">
            <a:avLst/>
          </a:prstGeom>
        </p:spPr>
        <p:txBody>
          <a:bodyPr wrap="none">
            <a:spAutoFit/>
          </a:bodyPr>
          <a:lstStyle/>
          <a:p>
            <a:r>
              <a:rPr lang="en-IN" sz="1000" dirty="0"/>
              <a:t>dentalimplants.uchc.edu</a:t>
            </a:r>
          </a:p>
        </p:txBody>
      </p:sp>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sz="quarter"/>
          </p:nvPr>
        </p:nvSpPr>
        <p:spPr>
          <a:xfrm>
            <a:off x="457200" y="152334"/>
            <a:ext cx="8229600" cy="944563"/>
          </a:xfrm>
        </p:spPr>
        <p:txBody>
          <a:bodyPr>
            <a:normAutofit/>
          </a:bodyPr>
          <a:lstStyle/>
          <a:p>
            <a:r>
              <a:rPr lang="el-GR" sz="3600" b="1" dirty="0">
                <a:effectLst>
                  <a:outerShdw blurRad="38100" dist="38100" dir="2700000" algn="tl">
                    <a:srgbClr val="000000">
                      <a:alpha val="43137"/>
                    </a:srgbClr>
                  </a:outerShdw>
                </a:effectLst>
              </a:rPr>
              <a:t>Κατηγοριοποίηση εμφυτευμάτων</a:t>
            </a:r>
            <a:endParaRPr lang="en-US" sz="3600" b="1" dirty="0">
              <a:effectLst>
                <a:outerShdw blurRad="38100" dist="38100" dir="2700000" algn="tl">
                  <a:srgbClr val="000000">
                    <a:alpha val="43137"/>
                  </a:srgbClr>
                </a:outerShdw>
              </a:effectLst>
            </a:endParaRPr>
          </a:p>
        </p:txBody>
      </p:sp>
      <p:graphicFrame>
        <p:nvGraphicFramePr>
          <p:cNvPr id="10" name="Group 5"/>
          <p:cNvGraphicFramePr>
            <a:graphicFrameLocks/>
          </p:cNvGraphicFramePr>
          <p:nvPr/>
        </p:nvGraphicFramePr>
        <p:xfrm>
          <a:off x="4495800" y="1793875"/>
          <a:ext cx="3048000" cy="381000"/>
        </p:xfrm>
        <a:graphic>
          <a:graphicData uri="http://schemas.openxmlformats.org/drawingml/2006/table">
            <a:tbl>
              <a:tblPr/>
              <a:tblGrid>
                <a:gridCol w="3048000">
                  <a:extLst>
                    <a:ext uri="{9D8B030D-6E8A-4147-A177-3AD203B41FA5}">
                      <a16:colId xmlns:a16="http://schemas.microsoft.com/office/drawing/2014/main" val="20000"/>
                    </a:ext>
                  </a:extLst>
                </a:gridCol>
              </a:tblGrid>
              <a:tr h="38100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500" b="0" i="0" u="none" strike="noStrike" cap="none" normalizeH="0" baseline="0" dirty="0">
                          <a:ln>
                            <a:noFill/>
                          </a:ln>
                          <a:solidFill>
                            <a:schemeClr val="tx1"/>
                          </a:solidFill>
                          <a:effectLst/>
                          <a:latin typeface="Arial" charset="0"/>
                        </a:rPr>
                        <a:t>ΥΠΟΠΕΡΙΟΣΤΙΚΟ ΕΜΦΥΤΕΥΜΑ</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Rectangle 11"/>
          <p:cNvSpPr>
            <a:spLocks noChangeArrowheads="1"/>
          </p:cNvSpPr>
          <p:nvPr/>
        </p:nvSpPr>
        <p:spPr bwMode="auto">
          <a:xfrm>
            <a:off x="152400" y="510540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 name="Group 13"/>
          <p:cNvGraphicFramePr>
            <a:graphicFrameLocks/>
          </p:cNvGraphicFramePr>
          <p:nvPr/>
        </p:nvGraphicFramePr>
        <p:xfrm>
          <a:off x="990600" y="3649663"/>
          <a:ext cx="2819400" cy="404813"/>
        </p:xfrm>
        <a:graphic>
          <a:graphicData uri="http://schemas.openxmlformats.org/drawingml/2006/table">
            <a:tbl>
              <a:tblPr/>
              <a:tblGrid>
                <a:gridCol w="2819400">
                  <a:extLst>
                    <a:ext uri="{9D8B030D-6E8A-4147-A177-3AD203B41FA5}">
                      <a16:colId xmlns:a16="http://schemas.microsoft.com/office/drawing/2014/main" val="20000"/>
                    </a:ext>
                  </a:extLst>
                </a:gridCol>
              </a:tblGrid>
              <a:tr h="4048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500" b="0" i="0" u="none" strike="noStrike" cap="none" normalizeH="0" baseline="0" dirty="0">
                          <a:ln>
                            <a:noFill/>
                          </a:ln>
                          <a:solidFill>
                            <a:schemeClr val="tx1"/>
                          </a:solidFill>
                          <a:effectLst/>
                          <a:latin typeface="Arial" charset="0"/>
                        </a:rPr>
                        <a:t>ΠΕΡΙΟΣΤΙΚΟ ΕΜΦΥΤΕΥΜΑ</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 name="Rectangle 19"/>
          <p:cNvSpPr>
            <a:spLocks noChangeArrowheads="1"/>
          </p:cNvSpPr>
          <p:nvPr/>
        </p:nvSpPr>
        <p:spPr bwMode="auto">
          <a:xfrm>
            <a:off x="0" y="3260725"/>
            <a:ext cx="9144000" cy="0"/>
          </a:xfrm>
          <a:prstGeom prst="rect">
            <a:avLst/>
          </a:prstGeom>
          <a:noFill/>
          <a:ln w="9525">
            <a:noFill/>
            <a:miter lim="800000"/>
            <a:headEnd/>
            <a:tailEnd/>
          </a:ln>
          <a:effectLst/>
        </p:spPr>
        <p:txBody>
          <a:bodyPr wrap="none" anchor="ctr">
            <a:spAutoFit/>
          </a:bodyPr>
          <a:lstStyle/>
          <a:p>
            <a:endParaRPr lang="el-GR" sz="1800" b="0"/>
          </a:p>
        </p:txBody>
      </p:sp>
      <p:graphicFrame>
        <p:nvGraphicFramePr>
          <p:cNvPr id="15" name="Group 20"/>
          <p:cNvGraphicFramePr>
            <a:graphicFrameLocks noGrp="1"/>
          </p:cNvGraphicFramePr>
          <p:nvPr>
            <p:extLst>
              <p:ext uri="{D42A27DB-BD31-4B8C-83A1-F6EECF244321}">
                <p14:modId xmlns:p14="http://schemas.microsoft.com/office/powerpoint/2010/main" val="1223779957"/>
              </p:ext>
            </p:extLst>
          </p:nvPr>
        </p:nvGraphicFramePr>
        <p:xfrm>
          <a:off x="4998150" y="5445224"/>
          <a:ext cx="3178353" cy="320040"/>
        </p:xfrm>
        <a:graphic>
          <a:graphicData uri="http://schemas.openxmlformats.org/drawingml/2006/table">
            <a:tbl>
              <a:tblPr/>
              <a:tblGrid>
                <a:gridCol w="3178353">
                  <a:extLst>
                    <a:ext uri="{9D8B030D-6E8A-4147-A177-3AD203B41FA5}">
                      <a16:colId xmlns:a16="http://schemas.microsoft.com/office/drawing/2014/main" val="20000"/>
                    </a:ext>
                  </a:extLst>
                </a:gridCol>
              </a:tblGrid>
              <a:tr h="318864">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a:ln>
                            <a:noFill/>
                          </a:ln>
                          <a:solidFill>
                            <a:schemeClr val="tx1"/>
                          </a:solidFill>
                          <a:effectLst/>
                          <a:latin typeface="Arial" charset="0"/>
                        </a:rPr>
                        <a:t>   </a:t>
                      </a:r>
                      <a:r>
                        <a:rPr kumimoji="0" lang="el-GR" sz="1500" b="0" i="0" u="none" strike="noStrike" cap="none" normalizeH="0" baseline="0" dirty="0">
                          <a:ln>
                            <a:noFill/>
                          </a:ln>
                          <a:solidFill>
                            <a:schemeClr val="tx1"/>
                          </a:solidFill>
                          <a:effectLst/>
                          <a:latin typeface="Arial" charset="0"/>
                        </a:rPr>
                        <a:t>ΕΝΔΟΣΤΙΚΑ ΕΜΦΥΤΕΥΜΑΤΑ</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601" y="874591"/>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780094"/>
            <a:ext cx="3099296" cy="232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435" y="4293096"/>
            <a:ext cx="1528583" cy="193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6732240" y="6265682"/>
            <a:ext cx="1170513" cy="246221"/>
          </a:xfrm>
          <a:prstGeom prst="rect">
            <a:avLst/>
          </a:prstGeom>
        </p:spPr>
        <p:txBody>
          <a:bodyPr wrap="none">
            <a:spAutoFit/>
          </a:bodyPr>
          <a:lstStyle/>
          <a:p>
            <a:r>
              <a:rPr lang="en-IN" sz="1000" dirty="0"/>
              <a:t>atlantadentist.com</a:t>
            </a:r>
          </a:p>
        </p:txBody>
      </p:sp>
      <p:sp>
        <p:nvSpPr>
          <p:cNvPr id="12" name="Στρογγυλεμένο ορθογώνιο 11"/>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175353"/>
            <a:ext cx="7543800" cy="898525"/>
          </a:xfrm>
        </p:spPr>
        <p:txBody>
          <a:bodyPr>
            <a:normAutofit/>
          </a:bodyPr>
          <a:lstStyle/>
          <a:p>
            <a:r>
              <a:rPr lang="el-GR" sz="4000" b="1" dirty="0">
                <a:effectLst>
                  <a:outerShdw blurRad="38100" dist="38100" dir="2700000" algn="tl">
                    <a:srgbClr val="000000">
                      <a:alpha val="43137"/>
                    </a:srgbClr>
                  </a:outerShdw>
                </a:effectLst>
              </a:rPr>
              <a:t>Το σύστημα εμφυτευμάτων</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648200" y="1719263"/>
            <a:ext cx="4038600" cy="4411662"/>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600" i="0" u="none" strike="noStrike" kern="1200" cap="none" spc="0" normalizeH="0" baseline="0" noProof="0" dirty="0">
                <a:ln>
                  <a:noFill/>
                </a:ln>
                <a:solidFill>
                  <a:schemeClr val="tx1"/>
                </a:solidFill>
                <a:effectLst/>
                <a:uLnTx/>
                <a:uFillTx/>
                <a:latin typeface="+mn-lt"/>
                <a:ea typeface="+mn-ea"/>
                <a:cs typeface="+mn-cs"/>
              </a:rPr>
              <a:t>Βιδώνεται</a:t>
            </a:r>
            <a:r>
              <a:rPr kumimoji="0" lang="el-GR" sz="2600" i="0" u="none" strike="noStrike" kern="1200" cap="none" spc="0" normalizeH="0" noProof="0" dirty="0">
                <a:ln>
                  <a:noFill/>
                </a:ln>
                <a:solidFill>
                  <a:schemeClr val="tx1"/>
                </a:solidFill>
                <a:effectLst/>
                <a:uLnTx/>
                <a:uFillTx/>
                <a:latin typeface="+mn-lt"/>
                <a:ea typeface="+mn-ea"/>
                <a:cs typeface="+mn-cs"/>
              </a:rPr>
              <a:t> στο σαγόνι.</a:t>
            </a:r>
            <a:endParaRPr kumimoji="0" lang="en-US" sz="260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Το στήριγμα</a:t>
            </a:r>
            <a:r>
              <a:rPr kumimoji="0" lang="el-GR" sz="2600" b="0" i="0" u="none" strike="noStrike" kern="1200" cap="none" spc="0" normalizeH="0" noProof="0" dirty="0">
                <a:ln>
                  <a:noFill/>
                </a:ln>
                <a:solidFill>
                  <a:schemeClr val="tx1"/>
                </a:solidFill>
                <a:effectLst/>
                <a:uLnTx/>
                <a:uFillTx/>
                <a:latin typeface="+mn-lt"/>
                <a:ea typeface="+mn-ea"/>
                <a:cs typeface="+mn-cs"/>
              </a:rPr>
              <a:t> βιδώνεται συνήθως στην κορυφή του οδοντικού εμφυτεύματος.</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Μία</a:t>
            </a:r>
            <a:r>
              <a:rPr kumimoji="0" lang="el-GR" sz="2600" b="0" i="0" u="none" strike="noStrike" kern="1200" cap="none" spc="0" normalizeH="0" noProof="0" dirty="0">
                <a:ln>
                  <a:noFill/>
                </a:ln>
                <a:solidFill>
                  <a:schemeClr val="tx1"/>
                </a:solidFill>
                <a:effectLst/>
                <a:uLnTx/>
                <a:uFillTx/>
                <a:latin typeface="+mn-lt"/>
                <a:ea typeface="+mn-ea"/>
                <a:cs typeface="+mn-cs"/>
              </a:rPr>
              <a:t> τεχνητή οδοντική γέφυρα μπορεί να κατασκευαστεί ώστε να ταιριάζει απόλυτα στο οδοντικό στήριγμα.</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82" y="1719263"/>
            <a:ext cx="3107212" cy="394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5"/>
          <p:cNvSpPr>
            <a:spLocks noGrp="1" noChangeArrowheads="1"/>
          </p:cNvSpPr>
          <p:nvPr>
            <p:ph type="title"/>
          </p:nvPr>
        </p:nvSpPr>
        <p:spPr>
          <a:xfrm>
            <a:off x="844096" y="132491"/>
            <a:ext cx="7543800" cy="984250"/>
          </a:xfrm>
        </p:spPr>
        <p:txBody>
          <a:bodyPr>
            <a:normAutofit/>
          </a:bodyPr>
          <a:lstStyle/>
          <a:p>
            <a:r>
              <a:rPr lang="el-GR" sz="4000" b="1" dirty="0">
                <a:effectLst>
                  <a:outerShdw blurRad="38100" dist="38100" dir="2700000" algn="tl">
                    <a:srgbClr val="000000">
                      <a:alpha val="43137"/>
                    </a:srgbClr>
                  </a:outerShdw>
                </a:effectLst>
              </a:rPr>
              <a:t>Η διαδικασία της εμφύτευσης</a:t>
            </a:r>
            <a:endParaRPr lang="en-US" sz="4000" b="1" dirty="0">
              <a:effectLst>
                <a:outerShdw blurRad="38100" dist="38100" dir="2700000" algn="tl">
                  <a:srgbClr val="000000">
                    <a:alpha val="43137"/>
                  </a:srgbClr>
                </a:outerShdw>
              </a:effectLst>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1417776"/>
            <a:ext cx="649072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1560" y="0"/>
            <a:ext cx="7543800" cy="1295400"/>
          </a:xfrm>
        </p:spPr>
        <p:txBody>
          <a:bodyPr>
            <a:normAutofit/>
          </a:bodyPr>
          <a:lstStyle/>
          <a:p>
            <a:r>
              <a:rPr lang="el-GR" sz="4000" b="1" dirty="0"/>
              <a:t>Το άλμα </a:t>
            </a:r>
            <a:endParaRPr lang="en-US" sz="4000" b="1" dirty="0"/>
          </a:p>
        </p:txBody>
      </p:sp>
      <p:sp>
        <p:nvSpPr>
          <p:cNvPr id="8" name="Rectangle 3"/>
          <p:cNvSpPr txBox="1">
            <a:spLocks noChangeArrowheads="1"/>
          </p:cNvSpPr>
          <p:nvPr/>
        </p:nvSpPr>
        <p:spPr>
          <a:xfrm>
            <a:off x="323528" y="1752600"/>
            <a:ext cx="6768752" cy="274797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n-US" sz="2100" b="0" i="0" u="none" strike="noStrike" kern="1200" cap="none" spc="0" normalizeH="0" baseline="0" noProof="0" dirty="0">
                <a:ln>
                  <a:noFill/>
                </a:ln>
                <a:solidFill>
                  <a:schemeClr val="tx1"/>
                </a:solidFill>
                <a:effectLst/>
                <a:uLnTx/>
                <a:uFillTx/>
                <a:latin typeface="+mn-lt"/>
                <a:ea typeface="+mn-ea"/>
                <a:cs typeface="+mn-cs"/>
              </a:rPr>
              <a:t>1952  - Per Ingvar </a:t>
            </a:r>
            <a:r>
              <a:rPr kumimoji="0" lang="en-US" sz="2100" b="0" i="0" u="none" strike="noStrike" kern="1200" cap="none" spc="0" normalizeH="0" baseline="0" noProof="0" dirty="0" err="1">
                <a:ln>
                  <a:noFill/>
                </a:ln>
                <a:solidFill>
                  <a:schemeClr val="tx1"/>
                </a:solidFill>
                <a:effectLst/>
                <a:uLnTx/>
                <a:uFillTx/>
                <a:latin typeface="+mn-lt"/>
                <a:ea typeface="+mn-ea"/>
                <a:cs typeface="+mn-cs"/>
              </a:rPr>
              <a:t>Branemark</a:t>
            </a:r>
            <a:r>
              <a:rPr kumimoji="0" lang="el-GR" sz="2100" b="0" i="0" u="none" strike="noStrike" kern="1200" cap="none" spc="0" normalizeH="0" baseline="0" noProof="0" dirty="0">
                <a:ln>
                  <a:noFill/>
                </a:ln>
                <a:solidFill>
                  <a:schemeClr val="tx1"/>
                </a:solidFill>
                <a:effectLst/>
                <a:uLnTx/>
                <a:uFillTx/>
                <a:latin typeface="+mn-lt"/>
                <a:ea typeface="+mn-ea"/>
                <a:cs typeface="+mn-cs"/>
              </a:rPr>
              <a:t>.</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Ανακάλυψε την</a:t>
            </a:r>
            <a:r>
              <a:rPr kumimoji="0" lang="el-GR" sz="2100" b="0" i="0" u="none" strike="noStrike" kern="1200" cap="none" spc="0" normalizeH="0" noProof="0" dirty="0">
                <a:ln>
                  <a:noFill/>
                </a:ln>
                <a:solidFill>
                  <a:schemeClr val="tx1"/>
                </a:solidFill>
                <a:effectLst/>
                <a:uLnTx/>
                <a:uFillTx/>
                <a:latin typeface="+mn-lt"/>
                <a:ea typeface="+mn-ea"/>
                <a:cs typeface="+mn-cs"/>
              </a:rPr>
              <a:t> βίδα τιτανίου.</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Εισήγαγε τη έννοια της </a:t>
            </a:r>
            <a:r>
              <a:rPr kumimoji="0" lang="el-GR" sz="2100" b="0" i="0" u="none" strike="noStrike" kern="1200" cap="none" spc="0" normalizeH="0" baseline="0" noProof="0" dirty="0" err="1">
                <a:ln>
                  <a:noFill/>
                </a:ln>
                <a:solidFill>
                  <a:schemeClr val="tx1"/>
                </a:solidFill>
                <a:effectLst/>
                <a:uLnTx/>
                <a:uFillTx/>
                <a:latin typeface="+mn-lt"/>
                <a:ea typeface="+mn-ea"/>
                <a:cs typeface="+mn-cs"/>
              </a:rPr>
              <a:t>οστεοενσωμάτωσης</a:t>
            </a:r>
            <a:r>
              <a:rPr lang="el-GR" sz="2100" dirty="0"/>
              <a:t>.</a:t>
            </a:r>
            <a:r>
              <a:rPr kumimoji="0" lang="el-GR" sz="2100" b="0" i="0" u="none" strike="noStrike" kern="1200" cap="none" spc="0" normalizeH="0" baseline="0" noProof="0" dirty="0">
                <a:ln>
                  <a:noFill/>
                </a:ln>
                <a:solidFill>
                  <a:schemeClr val="tx1"/>
                </a:solidFill>
                <a:effectLst/>
                <a:uLnTx/>
                <a:uFillTx/>
                <a:latin typeface="+mn-lt"/>
                <a:ea typeface="+mn-ea"/>
                <a:cs typeface="+mn-cs"/>
              </a:rPr>
              <a:t> </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100" b="0" i="0" u="none" strike="noStrike" kern="1200" cap="none" spc="0" normalizeH="0" baseline="0" noProof="0" dirty="0">
                <a:ln>
                  <a:noFill/>
                </a:ln>
                <a:solidFill>
                  <a:schemeClr val="tx1"/>
                </a:solidFill>
                <a:effectLst/>
                <a:uLnTx/>
                <a:uFillTx/>
                <a:latin typeface="+mn-lt"/>
                <a:ea typeface="+mn-ea"/>
                <a:cs typeface="+mn-cs"/>
              </a:rPr>
              <a:t>Όλες οι υπάρχουσες μελέτες βασίζονται στο </a:t>
            </a:r>
            <a:r>
              <a:rPr kumimoji="0" lang="en-US" sz="2100" b="0" i="0" u="none" strike="noStrike" kern="1200" cap="none" spc="0" normalizeH="0" baseline="0" noProof="0" dirty="0" err="1">
                <a:ln>
                  <a:noFill/>
                </a:ln>
                <a:solidFill>
                  <a:schemeClr val="tx1"/>
                </a:solidFill>
                <a:effectLst/>
                <a:uLnTx/>
                <a:uFillTx/>
                <a:latin typeface="+mn-lt"/>
                <a:ea typeface="+mn-ea"/>
                <a:cs typeface="+mn-cs"/>
              </a:rPr>
              <a:t>Branemark</a:t>
            </a:r>
            <a:r>
              <a:rPr kumimoji="0" lang="en-US" sz="2100" b="0" i="0" u="none" strike="noStrike" kern="1200" cap="none" spc="0" normalizeH="0" noProof="0" dirty="0">
                <a:ln>
                  <a:noFill/>
                </a:ln>
                <a:solidFill>
                  <a:schemeClr val="tx1"/>
                </a:solidFill>
                <a:effectLst/>
                <a:uLnTx/>
                <a:uFillTx/>
                <a:latin typeface="+mn-lt"/>
                <a:ea typeface="+mn-ea"/>
                <a:cs typeface="+mn-cs"/>
              </a:rPr>
              <a:t> Titanium Screw</a:t>
            </a:r>
            <a:r>
              <a:rPr kumimoji="0" lang="el-GR" sz="2100" b="0" i="0" u="none" strike="noStrike" kern="1200" cap="none" spc="0" normalizeH="0" noProof="0" dirty="0">
                <a:ln>
                  <a:noFill/>
                </a:ln>
                <a:solidFill>
                  <a:schemeClr val="tx1"/>
                </a:solidFill>
                <a:effectLst/>
                <a:uLnTx/>
                <a:uFillTx/>
                <a:latin typeface="+mn-lt"/>
                <a:ea typeface="+mn-ea"/>
                <a:cs typeface="+mn-cs"/>
              </a:rPr>
              <a:t>.</a:t>
            </a:r>
            <a:r>
              <a:rPr kumimoji="0" lang="el-GR" sz="2100" b="0" i="0" u="none" strike="noStrike" kern="1200" cap="none" spc="0" normalizeH="0" baseline="0" noProof="0" dirty="0">
                <a:ln>
                  <a:noFill/>
                </a:ln>
                <a:solidFill>
                  <a:schemeClr val="tx1"/>
                </a:solidFill>
                <a:effectLst/>
                <a:uLnTx/>
                <a:uFillTx/>
                <a:latin typeface="+mn-lt"/>
                <a:ea typeface="+mn-ea"/>
                <a:cs typeface="+mn-cs"/>
              </a:rPr>
              <a:t> </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0" name="Object 0"/>
          <p:cNvGraphicFramePr>
            <a:graphicFrameLocks noChangeAspect="1"/>
          </p:cNvGraphicFramePr>
          <p:nvPr/>
        </p:nvGraphicFramePr>
        <p:xfrm>
          <a:off x="5638800" y="1676400"/>
          <a:ext cx="2419350" cy="1543050"/>
        </p:xfrm>
        <a:graphic>
          <a:graphicData uri="http://schemas.openxmlformats.org/presentationml/2006/ole">
            <mc:AlternateContent xmlns:mc="http://schemas.openxmlformats.org/markup-compatibility/2006">
              <mc:Choice xmlns:v="urn:schemas-microsoft-com:vml" Requires="v">
                <p:oleObj name="Photo Editor Photo" r:id="rId2" imgW="1657581" imgH="1057423" progId="">
                  <p:embed/>
                </p:oleObj>
              </mc:Choice>
              <mc:Fallback>
                <p:oleObj name="Photo Editor Photo" r:id="rId2" imgW="1657581" imgH="1057423" progId="">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2419350" cy="154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6" descr="titanium-screw"/>
          <p:cNvPicPr>
            <a:picLocks noChangeAspect="1" noChangeArrowheads="1"/>
          </p:cNvPicPr>
          <p:nvPr/>
        </p:nvPicPr>
        <p:blipFill>
          <a:blip r:embed="rId4" cstate="print"/>
          <a:srcRect/>
          <a:stretch>
            <a:fillRect/>
          </a:stretch>
        </p:blipFill>
        <p:spPr bwMode="auto">
          <a:xfrm>
            <a:off x="6660232" y="3356992"/>
            <a:ext cx="1371600" cy="2514600"/>
          </a:xfrm>
          <a:prstGeom prst="rect">
            <a:avLst/>
          </a:prstGeom>
          <a:noFill/>
        </p:spPr>
      </p:pic>
      <p:sp>
        <p:nvSpPr>
          <p:cNvPr id="12" name="Στρογγυλεμένο ορθογώνιο 11"/>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30207" y="-17445"/>
            <a:ext cx="7543800" cy="1268760"/>
          </a:xfrm>
        </p:spPr>
        <p:txBody>
          <a:bodyPr>
            <a:normAutofit/>
          </a:bodyPr>
          <a:lstStyle/>
          <a:p>
            <a:r>
              <a:rPr lang="el-GR" sz="4000" b="1" dirty="0" err="1"/>
              <a:t>Οστεοενσωμάτωση</a:t>
            </a:r>
            <a:endParaRPr lang="en-US" sz="4000" b="1" dirty="0"/>
          </a:p>
        </p:txBody>
      </p:sp>
      <p:sp>
        <p:nvSpPr>
          <p:cNvPr id="10" name="Rectangle 5"/>
          <p:cNvSpPr>
            <a:spLocks noChangeArrowheads="1"/>
          </p:cNvSpPr>
          <p:nvPr/>
        </p:nvSpPr>
        <p:spPr bwMode="auto">
          <a:xfrm>
            <a:off x="381000" y="4884738"/>
            <a:ext cx="8077200" cy="1154162"/>
          </a:xfrm>
          <a:prstGeom prst="rect">
            <a:avLst/>
          </a:prstGeom>
          <a:noFill/>
          <a:ln w="9525">
            <a:noFill/>
            <a:miter lim="800000"/>
            <a:headEnd/>
            <a:tailEnd/>
          </a:ln>
          <a:effectLst/>
        </p:spPr>
        <p:txBody>
          <a:bodyPr anchor="ctr">
            <a:spAutoFit/>
          </a:bodyPr>
          <a:lstStyle/>
          <a:p>
            <a:r>
              <a:rPr lang="el-GR" sz="2300" b="0" dirty="0"/>
              <a:t>Ένας «προσαρμογέας» εισέρχεται στο οστό και παρέχει μια σταθερή και ακίνητη στήριξη για την επέμβαση χωρίς πόνο, φλεγμονή ή χαλάρωση.</a:t>
            </a:r>
            <a:endParaRPr lang="en-US" sz="2300" b="0" dirty="0"/>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217480"/>
            <a:ext cx="3516599" cy="372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9552" y="219010"/>
            <a:ext cx="7543800" cy="811212"/>
          </a:xfrm>
        </p:spPr>
        <p:txBody>
          <a:bodyPr>
            <a:normAutofit/>
          </a:bodyPr>
          <a:lstStyle/>
          <a:p>
            <a:r>
              <a:rPr lang="el-GR" sz="4000" b="1" dirty="0">
                <a:effectLst>
                  <a:outerShdw blurRad="38100" dist="38100" dir="2700000" algn="tl">
                    <a:srgbClr val="000000">
                      <a:alpha val="43137"/>
                    </a:srgbClr>
                  </a:outerShdw>
                </a:effectLst>
              </a:rPr>
              <a:t>Τιτάνιο</a:t>
            </a:r>
            <a:endParaRPr lang="en-US" sz="40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23528" y="1412776"/>
            <a:ext cx="8229600" cy="4830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Εύκολα διαθέσιμο.</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Ελαφρύ,</a:t>
            </a:r>
            <a:r>
              <a:rPr kumimoji="0" lang="el-GR" sz="2400" b="0" i="0" u="none" strike="noStrike" kern="1200" cap="none" spc="0" normalizeH="0" noProof="0" dirty="0">
                <a:ln>
                  <a:noFill/>
                </a:ln>
                <a:solidFill>
                  <a:schemeClr val="tx1"/>
                </a:solidFill>
                <a:effectLst/>
                <a:uLnTx/>
                <a:uFillTx/>
              </a:rPr>
              <a:t> ανθεκτικό στην οξείδωση, εύκολα πλάθεται σε διαφορετικά σχήματα ενώ διατηρεί τα πλεονεκτήματά του.</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Διαμορφώνει ένα στρώμα οξειδίου του τιτανίου,</a:t>
            </a:r>
            <a:r>
              <a:rPr kumimoji="0" lang="el-GR" sz="2400" b="0" i="0" u="none" strike="noStrike" kern="1200" cap="none" spc="0" normalizeH="0" noProof="0" dirty="0">
                <a:ln>
                  <a:noFill/>
                </a:ln>
                <a:solidFill>
                  <a:schemeClr val="tx1"/>
                </a:solidFill>
                <a:effectLst/>
                <a:uLnTx/>
                <a:uFillTx/>
              </a:rPr>
              <a:t> το οποίο είναι μια σταθερή επιφάνεια αλληλεπίδρασης που επικαλύπτεται με πρωτεΐνες πλάσματος. </a:t>
            </a:r>
            <a:endParaRPr kumimoji="0" lang="en-US" sz="2400" b="0" i="0" u="none" strike="noStrike" kern="1200" cap="none" spc="0" normalizeH="0" baseline="0" noProof="0" dirty="0">
              <a:ln>
                <a:noFill/>
              </a:ln>
              <a:solidFill>
                <a:schemeClr val="tx1"/>
              </a:solidFill>
              <a:effectLst/>
              <a:uLnTx/>
              <a:uFillTx/>
            </a:endParaRPr>
          </a:p>
          <a:p>
            <a:pPr marL="342900" lvl="0" indent="-342900">
              <a:lnSpc>
                <a:spcPct val="90000"/>
              </a:lnSpc>
              <a:spcBef>
                <a:spcPct val="20000"/>
              </a:spcBef>
              <a:buClr>
                <a:schemeClr val="tx2">
                  <a:lumMod val="75000"/>
                </a:schemeClr>
              </a:buClr>
              <a:buFont typeface="Wingdings" pitchFamily="2" charset="2"/>
              <a:buChar char="§"/>
            </a:pPr>
            <a:r>
              <a:rPr kumimoji="0" lang="el-GR" sz="2400" b="0" i="0" u="none" strike="noStrike" kern="1200" cap="none" spc="0" normalizeH="0" baseline="0" noProof="0" dirty="0">
                <a:ln>
                  <a:noFill/>
                </a:ln>
                <a:solidFill>
                  <a:schemeClr val="tx1"/>
                </a:solidFill>
                <a:effectLst/>
                <a:uLnTx/>
                <a:uFillTx/>
              </a:rPr>
              <a:t>Δημιουργήθηκε</a:t>
            </a:r>
            <a:r>
              <a:rPr kumimoji="0" lang="el-GR" sz="2400" b="0" i="0" u="none" strike="noStrike" kern="1200" cap="none" spc="0" normalizeH="0" noProof="0" dirty="0">
                <a:ln>
                  <a:noFill/>
                </a:ln>
                <a:solidFill>
                  <a:schemeClr val="tx1"/>
                </a:solidFill>
                <a:effectLst/>
                <a:uLnTx/>
                <a:uFillTx/>
              </a:rPr>
              <a:t> το κράμα </a:t>
            </a:r>
            <a:r>
              <a:rPr lang="en-US" sz="2400" dirty="0"/>
              <a:t>Ti-6Al-4V</a:t>
            </a:r>
            <a:r>
              <a:rPr lang="el-GR" sz="2400" dirty="0"/>
              <a:t> ως ένα βιοσυμβατό υλικό με πρόσθετη δύναμη.</a:t>
            </a:r>
            <a:endParaRPr kumimoji="0" lang="en-US" sz="2400" b="0" i="0" u="none" strike="noStrike" kern="1200" cap="none" spc="0" normalizeH="0" baseline="0" noProof="0" dirty="0">
              <a:ln>
                <a:noFill/>
              </a:ln>
              <a:solidFill>
                <a:schemeClr val="tx1"/>
              </a:solidFill>
              <a:effectLst/>
              <a:uLnTx/>
              <a:uFillTx/>
            </a:endParaRP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23084"/>
            <a:ext cx="7543800" cy="1295400"/>
          </a:xfrm>
        </p:spPr>
        <p:txBody>
          <a:bodyPr>
            <a:normAutofit/>
          </a:bodyPr>
          <a:lstStyle/>
          <a:p>
            <a:r>
              <a:rPr lang="en-US" sz="3600" b="1" dirty="0">
                <a:effectLst>
                  <a:outerShdw blurRad="38100" dist="38100" dir="2700000" algn="tl">
                    <a:srgbClr val="000000">
                      <a:alpha val="43137"/>
                    </a:srgbClr>
                  </a:outerShdw>
                </a:effectLst>
              </a:rPr>
              <a:t>HA </a:t>
            </a:r>
            <a:r>
              <a:rPr lang="el-GR" sz="3600" b="1" dirty="0">
                <a:effectLst>
                  <a:outerShdw blurRad="38100" dist="38100" dir="2700000" algn="tl">
                    <a:srgbClr val="000000">
                      <a:alpha val="43137"/>
                    </a:srgbClr>
                  </a:outerShdw>
                </a:effectLst>
              </a:rPr>
              <a:t>επικάλυψη</a:t>
            </a:r>
            <a:r>
              <a:rPr lang="en-US" sz="3600" b="1" dirty="0">
                <a:effectLst>
                  <a:outerShdw blurRad="38100" dist="38100" dir="2700000" algn="tl">
                    <a:srgbClr val="000000">
                      <a:alpha val="43137"/>
                    </a:srgbClr>
                  </a:outerShdw>
                </a:effectLst>
              </a:rPr>
              <a:t> – </a:t>
            </a:r>
            <a:r>
              <a:rPr lang="el-GR" sz="3600" b="1" dirty="0">
                <a:effectLst>
                  <a:outerShdw blurRad="38100" dist="38100" dir="2700000" algn="tl">
                    <a:srgbClr val="000000">
                      <a:alpha val="43137"/>
                    </a:srgbClr>
                  </a:outerShdw>
                </a:effectLst>
              </a:rPr>
              <a:t>βελτίωση επιφάνειας</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Γρήγορη</a:t>
            </a:r>
            <a:r>
              <a:rPr kumimoji="0" lang="en-US" sz="2400" b="0" i="0" u="none" strike="noStrike" kern="1200" cap="none" spc="0" normalizeH="0" baseline="0" noProof="0" dirty="0">
                <a:ln>
                  <a:noFill/>
                </a:ln>
                <a:solidFill>
                  <a:schemeClr val="tx1"/>
                </a:solidFill>
                <a:effectLst/>
                <a:uLnTx/>
                <a:uFillTx/>
              </a:rPr>
              <a:t> </a:t>
            </a:r>
            <a:r>
              <a:rPr lang="el-GR" sz="2400" dirty="0" err="1"/>
              <a:t>οστεοενσωμάτωση</a:t>
            </a:r>
            <a:r>
              <a:rPr kumimoji="0" lang="el-GR" sz="2400" b="0" i="0" u="none" strike="noStrike" kern="1200" cap="none" spc="0" normalizeH="0" baseline="0" noProof="0" dirty="0">
                <a:ln>
                  <a:noFill/>
                </a:ln>
                <a:solidFill>
                  <a:schemeClr val="tx1"/>
                </a:solidFill>
                <a:effectLst/>
                <a:uLnTx/>
                <a:uFillTx/>
              </a:rPr>
              <a:t>.</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err="1">
                <a:ln>
                  <a:noFill/>
                </a:ln>
                <a:solidFill>
                  <a:schemeClr val="tx1"/>
                </a:solidFill>
                <a:effectLst/>
                <a:uLnTx/>
                <a:uFillTx/>
              </a:rPr>
              <a:t>Βιοενσωμάτωση</a:t>
            </a:r>
            <a:r>
              <a:rPr kumimoji="0" lang="en-US" sz="2400" b="0" i="0" u="none" strike="noStrike" kern="1200" cap="none" spc="0" normalizeH="0" baseline="0" noProof="0" dirty="0">
                <a:ln>
                  <a:noFill/>
                </a:ln>
                <a:solidFill>
                  <a:schemeClr val="tx1"/>
                </a:solidFill>
                <a:effectLst/>
                <a:uLnTx/>
                <a:uFillTx/>
              </a:rPr>
              <a:t> </a:t>
            </a:r>
            <a:r>
              <a:rPr kumimoji="0" lang="el-GR" sz="2400" b="0" i="0" u="none" strike="noStrike" kern="1200" cap="none" spc="0" normalizeH="0" noProof="0" dirty="0">
                <a:ln>
                  <a:noFill/>
                </a:ln>
                <a:solidFill>
                  <a:schemeClr val="tx1"/>
                </a:solidFill>
                <a:effectLst/>
                <a:uLnTx/>
                <a:uFillTx/>
              </a:rPr>
              <a:t>σε 4 εβδομάδες – 90% του εμφυτεύματος σε 10 μήνες.</a:t>
            </a:r>
            <a:endParaRPr kumimoji="0" lang="en-US" sz="2400" b="0" i="0" u="none" strike="noStrike" kern="1200" cap="none" spc="0" normalizeH="0" baseline="0" noProof="0" dirty="0">
              <a:ln>
                <a:noFill/>
              </a:ln>
              <a:solidFill>
                <a:schemeClr val="tx1"/>
              </a:solidFill>
              <a:effectLst/>
              <a:uLnTx/>
              <a:uFillTx/>
            </a:endParaRPr>
          </a:p>
          <a:p>
            <a:pPr marL="342900" lvl="0" indent="-342900">
              <a:spcBef>
                <a:spcPct val="20000"/>
              </a:spcBef>
              <a:buClr>
                <a:schemeClr val="tx2">
                  <a:lumMod val="75000"/>
                </a:schemeClr>
              </a:buClr>
              <a:buFont typeface="Wingdings" pitchFamily="2" charset="2"/>
              <a:buChar char="§"/>
              <a:defRPr/>
            </a:pPr>
            <a:r>
              <a:rPr kumimoji="0" lang="el-GR" sz="2400" b="0" i="0" u="none" strike="noStrike" kern="1200" cap="none" spc="0" normalizeH="0" baseline="0" noProof="0" dirty="0">
                <a:ln>
                  <a:noFill/>
                </a:ln>
                <a:solidFill>
                  <a:schemeClr val="tx1"/>
                </a:solidFill>
                <a:effectLst/>
                <a:uLnTx/>
                <a:uFillTx/>
              </a:rPr>
              <a:t>Σε αντίθεση: Τιτάνιο – 10 ε</a:t>
            </a:r>
            <a:r>
              <a:rPr lang="el-GR" sz="2400" dirty="0"/>
              <a:t>β</a:t>
            </a:r>
            <a:r>
              <a:rPr kumimoji="0" lang="el-GR" sz="2400" b="0" i="0" u="none" strike="noStrike" kern="1200" cap="none" spc="0" normalizeH="0" baseline="0" noProof="0" dirty="0" err="1">
                <a:ln>
                  <a:noFill/>
                </a:ln>
                <a:solidFill>
                  <a:schemeClr val="tx1"/>
                </a:solidFill>
                <a:effectLst/>
                <a:uLnTx/>
                <a:uFillTx/>
              </a:rPr>
              <a:t>δομάδες</a:t>
            </a:r>
            <a:r>
              <a:rPr kumimoji="0" lang="el-GR" sz="2400" b="0" i="0" u="none" strike="noStrike" kern="1200" cap="none" spc="0" normalizeH="0" baseline="0" noProof="0" dirty="0">
                <a:ln>
                  <a:noFill/>
                </a:ln>
                <a:solidFill>
                  <a:schemeClr val="tx1"/>
                </a:solidFill>
                <a:effectLst/>
                <a:uLnTx/>
                <a:uFillTx/>
              </a:rPr>
              <a:t> στο σώμα για </a:t>
            </a:r>
            <a:r>
              <a:rPr lang="el-GR" sz="2400" dirty="0" err="1"/>
              <a:t>οστεοενσωμάτωση</a:t>
            </a:r>
            <a:r>
              <a:rPr kumimoji="0" lang="en-US" sz="2400" b="0" i="0" u="none" strike="noStrike" kern="1200" cap="none" spc="0" normalizeH="0" noProof="0" dirty="0">
                <a:ln>
                  <a:noFill/>
                </a:ln>
                <a:solidFill>
                  <a:schemeClr val="tx1"/>
                </a:solidFill>
                <a:effectLst/>
                <a:uLnTx/>
                <a:uFillTx/>
              </a:rPr>
              <a:t> – 50% </a:t>
            </a:r>
            <a:r>
              <a:rPr kumimoji="0" lang="el-GR" sz="2400" b="0" i="0" u="none" strike="noStrike" kern="1200" cap="none" spc="0" normalizeH="0" noProof="0" dirty="0">
                <a:ln>
                  <a:noFill/>
                </a:ln>
                <a:solidFill>
                  <a:schemeClr val="tx1"/>
                </a:solidFill>
                <a:effectLst/>
                <a:uLnTx/>
                <a:uFillTx/>
              </a:rPr>
              <a:t> επαφή εμφυτεύματος – οστού για 10 μήνες.</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r>
              <a:rPr kumimoji="0" lang="el-GR" sz="2400" b="0" i="0" u="none" strike="noStrike" kern="1200" cap="none" spc="0" normalizeH="0" baseline="0" noProof="0" dirty="0">
                <a:ln>
                  <a:noFill/>
                </a:ln>
                <a:solidFill>
                  <a:schemeClr val="tx1"/>
                </a:solidFill>
                <a:effectLst/>
                <a:uLnTx/>
                <a:uFillTx/>
              </a:rPr>
              <a:t>Ελαττώματα:</a:t>
            </a:r>
            <a:endParaRPr kumimoji="0" lang="en-US" sz="24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rPr>
              <a:t>Ασταθής</a:t>
            </a:r>
            <a:r>
              <a:rPr lang="el-GR" sz="2400" baseline="0" dirty="0"/>
              <a:t>,</a:t>
            </a:r>
            <a:r>
              <a:rPr lang="el-GR" sz="2400" dirty="0"/>
              <a:t> επιρρεπής στη </a:t>
            </a:r>
            <a:r>
              <a:rPr lang="el-GR" sz="2400" dirty="0" err="1"/>
              <a:t>βακτηριακή</a:t>
            </a:r>
            <a:r>
              <a:rPr lang="el-GR" sz="2400" dirty="0"/>
              <a:t> μόλυνση.</a:t>
            </a:r>
            <a:endParaRPr kumimoji="0" lang="en-US" sz="24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80528" y="0"/>
            <a:ext cx="9505056" cy="1295400"/>
          </a:xfrm>
        </p:spPr>
        <p:txBody>
          <a:bodyPr>
            <a:normAutofit/>
          </a:bodyPr>
          <a:lstStyle/>
          <a:p>
            <a:r>
              <a:rPr lang="el-GR" sz="3400" b="1" dirty="0" err="1">
                <a:effectLst>
                  <a:outerShdw blurRad="38100" dist="38100" dir="2700000" algn="tl">
                    <a:srgbClr val="000000">
                      <a:alpha val="43137"/>
                    </a:srgbClr>
                  </a:outerShdw>
                </a:effectLst>
              </a:rPr>
              <a:t>Οστεοποντίνη</a:t>
            </a:r>
            <a:r>
              <a:rPr lang="en-US" sz="3400" b="1" dirty="0">
                <a:effectLst>
                  <a:outerShdw blurRad="38100" dist="38100" dir="2700000" algn="tl">
                    <a:srgbClr val="000000">
                      <a:alpha val="43137"/>
                    </a:srgbClr>
                  </a:outerShdw>
                </a:effectLst>
              </a:rPr>
              <a:t> – </a:t>
            </a:r>
            <a:r>
              <a:rPr lang="el-GR" sz="3400" b="1" dirty="0">
                <a:effectLst>
                  <a:outerShdw blurRad="38100" dist="38100" dir="2700000" algn="tl">
                    <a:srgbClr val="000000">
                      <a:alpha val="43137"/>
                    </a:srgbClr>
                  </a:outerShdw>
                </a:effectLst>
              </a:rPr>
              <a:t>μια πρωτοποριακή επιφάνεια</a:t>
            </a:r>
            <a:endParaRPr lang="en-US" sz="34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23528" y="1596787"/>
            <a:ext cx="4038600" cy="461488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Η οστεοποντίνη (ΟΡΝ)</a:t>
            </a:r>
            <a:r>
              <a:rPr kumimoji="0" lang="el-GR" sz="2000" b="0" i="0" u="none" strike="noStrike" kern="1200" cap="none" spc="0" normalizeH="0" noProof="0" dirty="0">
                <a:ln>
                  <a:noFill/>
                </a:ln>
                <a:solidFill>
                  <a:schemeClr val="tx1"/>
                </a:solidFill>
                <a:effectLst/>
                <a:uLnTx/>
                <a:uFillTx/>
              </a:rPr>
              <a:t> είναι μια εξωκυτταρική γλυκοσιλιομένη οστική φωσφοπρωτεΐνη με μια πολυπεπτιδική ραχοκοκαλιά με 32.000 πολυπεπτίδια. </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Δεσμεύει ασβέστιο και αλληλεπιδρά με τον</a:t>
            </a:r>
            <a:r>
              <a:rPr kumimoji="0" lang="el-GR" sz="2000" b="0" i="0" u="none" strike="noStrike" kern="1200" cap="none" spc="0" normalizeH="0" noProof="0" dirty="0">
                <a:ln>
                  <a:noFill/>
                </a:ln>
                <a:solidFill>
                  <a:schemeClr val="tx1"/>
                </a:solidFill>
                <a:effectLst/>
                <a:uLnTx/>
                <a:uFillTx/>
              </a:rPr>
              <a:t> υποδοχέα </a:t>
            </a:r>
            <a:r>
              <a:rPr lang="el-GR" sz="2000" dirty="0" err="1"/>
              <a:t>βιτρονεκτίνης</a:t>
            </a:r>
            <a:r>
              <a:rPr lang="el-GR" sz="2000" dirty="0"/>
              <a:t>.</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Δεσμεύεται</a:t>
            </a:r>
            <a:r>
              <a:rPr kumimoji="0" lang="el-GR" sz="2000" b="0" i="0" u="none" strike="noStrike" kern="1200" cap="none" spc="0" normalizeH="0" noProof="0" dirty="0">
                <a:ln>
                  <a:noFill/>
                </a:ln>
                <a:solidFill>
                  <a:schemeClr val="tx1"/>
                </a:solidFill>
                <a:effectLst/>
                <a:uLnTx/>
                <a:uFillTx/>
              </a:rPr>
              <a:t> ομοιοπολικά με τη </a:t>
            </a:r>
            <a:r>
              <a:rPr kumimoji="0" lang="el-GR" sz="2000" b="0" i="0" u="none" strike="noStrike" kern="1200" cap="none" spc="0" normalizeH="0" noProof="0" dirty="0" err="1">
                <a:ln>
                  <a:noFill/>
                </a:ln>
                <a:solidFill>
                  <a:schemeClr val="tx1"/>
                </a:solidFill>
                <a:effectLst/>
                <a:uLnTx/>
                <a:uFillTx/>
              </a:rPr>
              <a:t>φιμπρονεκτίνη</a:t>
            </a:r>
            <a:r>
              <a:rPr lang="el-GR" sz="2000" dirty="0"/>
              <a:t>. Στο οστό παράγεται από οστεοβλάστες στην επιφάνεια οστεοποίησης και από </a:t>
            </a:r>
            <a:r>
              <a:rPr lang="el-GR" sz="2000" dirty="0" err="1"/>
              <a:t>οστεοκλάστες</a:t>
            </a:r>
            <a:r>
              <a:rPr lang="el-GR" sz="2000" dirty="0"/>
              <a:t> αναρρόφησης.</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90000"/>
              </a:lnSpc>
              <a:spcBef>
                <a:spcPct val="20000"/>
              </a:spcBef>
              <a:spcAft>
                <a:spcPts val="0"/>
              </a:spcAft>
              <a:buClr>
                <a:schemeClr val="tx2">
                  <a:lumMod val="75000"/>
                </a:schemeClr>
              </a:buClr>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endParaRPr>
          </a:p>
        </p:txBody>
      </p:sp>
      <p:pic>
        <p:nvPicPr>
          <p:cNvPr id="9" name="Picture 4" descr="OPN2"/>
          <p:cNvPicPr>
            <a:picLocks noGrp="1" noChangeAspect="1" noChangeArrowheads="1"/>
          </p:cNvPicPr>
          <p:nvPr>
            <p:ph sz="half" idx="4294967295"/>
          </p:nvPr>
        </p:nvPicPr>
        <p:blipFill>
          <a:blip r:embed="rId2" cstate="print"/>
          <a:srcRect/>
          <a:stretch>
            <a:fillRect/>
          </a:stretch>
        </p:blipFill>
        <p:spPr>
          <a:xfrm>
            <a:off x="4648200" y="2387600"/>
            <a:ext cx="4038600" cy="2205038"/>
          </a:xfrm>
          <a:prstGeom prst="rect">
            <a:avLst/>
          </a:prstGeom>
          <a:noFill/>
          <a:ln/>
        </p:spPr>
      </p:pic>
      <p:sp>
        <p:nvSpPr>
          <p:cNvPr id="2" name="Ορθογώνιο 1"/>
          <p:cNvSpPr/>
          <p:nvPr/>
        </p:nvSpPr>
        <p:spPr>
          <a:xfrm>
            <a:off x="4572000" y="621166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10" name="Στρογγυλεμένο ορθογώνιο 9"/>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94184" y="-23084"/>
            <a:ext cx="7543800" cy="1295400"/>
          </a:xfrm>
        </p:spPr>
        <p:txBody>
          <a:bodyPr>
            <a:normAutofit/>
          </a:bodyPr>
          <a:lstStyle/>
          <a:p>
            <a:r>
              <a:rPr lang="el-GR" sz="4000" b="1" dirty="0">
                <a:effectLst>
                  <a:outerShdw blurRad="38100" dist="38100" dir="2700000" algn="tl">
                    <a:srgbClr val="000000">
                      <a:alpha val="43137"/>
                    </a:srgbClr>
                  </a:outerShdw>
                </a:effectLst>
              </a:rPr>
              <a:t>Άλλες χρήσεις</a:t>
            </a:r>
            <a:endParaRPr lang="en-US" sz="4000" b="1" dirty="0">
              <a:effectLst>
                <a:outerShdw blurRad="38100" dist="38100" dir="2700000" algn="tl">
                  <a:srgbClr val="000000">
                    <a:alpha val="43137"/>
                  </a:srgbClr>
                </a:outerShdw>
              </a:effectLst>
            </a:endParaRPr>
          </a:p>
        </p:txBody>
      </p:sp>
      <p:sp>
        <p:nvSpPr>
          <p:cNvPr id="10" name="Text Box 5"/>
          <p:cNvSpPr txBox="1">
            <a:spLocks noChangeArrowheads="1"/>
          </p:cNvSpPr>
          <p:nvPr/>
        </p:nvSpPr>
        <p:spPr bwMode="auto">
          <a:xfrm>
            <a:off x="1404194" y="1987302"/>
            <a:ext cx="1871662" cy="707886"/>
          </a:xfrm>
          <a:prstGeom prst="rect">
            <a:avLst/>
          </a:prstGeom>
          <a:noFill/>
          <a:ln w="9525">
            <a:noFill/>
            <a:miter lim="800000"/>
            <a:headEnd/>
            <a:tailEnd/>
          </a:ln>
          <a:effectLst/>
        </p:spPr>
        <p:txBody>
          <a:bodyPr>
            <a:spAutoFit/>
          </a:bodyPr>
          <a:lstStyle/>
          <a:p>
            <a:pPr algn="ctr">
              <a:spcBef>
                <a:spcPct val="50000"/>
              </a:spcBef>
            </a:pPr>
            <a:r>
              <a:rPr lang="el-GR" sz="2000" b="1" dirty="0"/>
              <a:t>Ιατρικές Σωληνώσεις</a:t>
            </a:r>
            <a:endParaRPr lang="en-US" sz="2000" b="1" dirty="0"/>
          </a:p>
        </p:txBody>
      </p:sp>
      <p:sp>
        <p:nvSpPr>
          <p:cNvPr id="11" name="Text Box 6"/>
          <p:cNvSpPr txBox="1">
            <a:spLocks noChangeArrowheads="1"/>
          </p:cNvSpPr>
          <p:nvPr/>
        </p:nvSpPr>
        <p:spPr bwMode="auto">
          <a:xfrm>
            <a:off x="1584325" y="4759077"/>
            <a:ext cx="1584325" cy="400110"/>
          </a:xfrm>
          <a:prstGeom prst="rect">
            <a:avLst/>
          </a:prstGeom>
          <a:noFill/>
          <a:ln w="9525">
            <a:noFill/>
            <a:miter lim="800000"/>
            <a:headEnd/>
            <a:tailEnd/>
          </a:ln>
          <a:effectLst/>
        </p:spPr>
        <p:txBody>
          <a:bodyPr>
            <a:spAutoFit/>
          </a:bodyPr>
          <a:lstStyle/>
          <a:p>
            <a:pPr algn="ctr">
              <a:spcBef>
                <a:spcPct val="50000"/>
              </a:spcBef>
            </a:pPr>
            <a:r>
              <a:rPr lang="el-GR" sz="2000" b="1" dirty="0"/>
              <a:t>Καθετήρες</a:t>
            </a:r>
            <a:endParaRPr lang="en-US" sz="2000" b="1" dirty="0"/>
          </a:p>
        </p:txBody>
      </p:sp>
      <p:sp>
        <p:nvSpPr>
          <p:cNvPr id="13" name="Text Box 8"/>
          <p:cNvSpPr txBox="1">
            <a:spLocks noChangeArrowheads="1"/>
          </p:cNvSpPr>
          <p:nvPr/>
        </p:nvSpPr>
        <p:spPr bwMode="auto">
          <a:xfrm>
            <a:off x="6048276" y="5006504"/>
            <a:ext cx="1116012" cy="400110"/>
          </a:xfrm>
          <a:prstGeom prst="rect">
            <a:avLst/>
          </a:prstGeom>
          <a:noFill/>
          <a:ln w="9525">
            <a:noFill/>
            <a:miter lim="800000"/>
            <a:headEnd/>
            <a:tailEnd/>
          </a:ln>
          <a:effectLst/>
        </p:spPr>
        <p:txBody>
          <a:bodyPr>
            <a:spAutoFit/>
          </a:bodyPr>
          <a:lstStyle/>
          <a:p>
            <a:pPr algn="ctr">
              <a:spcBef>
                <a:spcPct val="50000"/>
              </a:spcBef>
            </a:pPr>
            <a:r>
              <a:rPr lang="en-US" sz="2000" b="1" dirty="0"/>
              <a:t>Stents</a:t>
            </a:r>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380233"/>
            <a:ext cx="3161928" cy="237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655" y="2736552"/>
            <a:ext cx="1755664" cy="20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Στρογγυλεμένο ορθογώνιο 8"/>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175353"/>
            <a:ext cx="7543800" cy="898525"/>
          </a:xfrm>
        </p:spPr>
        <p:txBody>
          <a:bodyPr/>
          <a:lstStyle/>
          <a:p>
            <a:r>
              <a:rPr lang="el-GR" sz="3600" b="1" dirty="0"/>
              <a:t>Πως ενισχύει την </a:t>
            </a:r>
            <a:r>
              <a:rPr lang="el-GR" sz="3600" b="1" dirty="0" err="1"/>
              <a:t>οστεοενσωμάτωση</a:t>
            </a:r>
            <a:endParaRPr lang="en-US" sz="3500" dirty="0"/>
          </a:p>
        </p:txBody>
      </p:sp>
      <p:sp>
        <p:nvSpPr>
          <p:cNvPr id="8" name="Rectangle 3"/>
          <p:cNvSpPr txBox="1">
            <a:spLocks noChangeArrowheads="1"/>
          </p:cNvSpPr>
          <p:nvPr/>
        </p:nvSpPr>
        <p:spPr>
          <a:xfrm>
            <a:off x="304800" y="1600200"/>
            <a:ext cx="8229600" cy="3992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Κάνει</a:t>
            </a:r>
            <a:r>
              <a:rPr kumimoji="0" lang="el-GR" sz="2000" b="0" i="0" u="none" strike="noStrike" kern="1200" cap="none" spc="0" normalizeH="0" noProof="0" dirty="0">
                <a:ln>
                  <a:noFill/>
                </a:ln>
                <a:solidFill>
                  <a:schemeClr val="tx1"/>
                </a:solidFill>
                <a:effectLst/>
                <a:uLnTx/>
                <a:uFillTx/>
              </a:rPr>
              <a:t> το νεκρό μέταλλο να «ζωντανεύει». Τα περιβάλλοντα κύτταρα «δεν βλέπουν ένα νεκρό κομμάτι μετάλλου, βλέπουν μια πρωτεΐνη που γνωρίζουν».</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Η </a:t>
            </a:r>
            <a:r>
              <a:rPr lang="en-US" sz="2000" dirty="0"/>
              <a:t>OPN </a:t>
            </a:r>
            <a:r>
              <a:rPr lang="el-GR" sz="2000" dirty="0"/>
              <a:t>εκφράζεται πριν από την οστεοποίηση και ρυθμίζεται από οστεοτροπικές ορμόνες, συνδέεται με τον υδροξυαπατίτη και προάγει τη συγκόλληση οστεοκλαστών και οστεοβλαστών.</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Προστασία κατά</a:t>
            </a:r>
            <a:r>
              <a:rPr kumimoji="0" lang="el-GR" sz="2000" b="0" i="0" u="none" strike="noStrike" kern="1200" cap="none" spc="0" normalizeH="0" noProof="0" dirty="0">
                <a:ln>
                  <a:noFill/>
                </a:ln>
                <a:solidFill>
                  <a:schemeClr val="tx1"/>
                </a:solidFill>
                <a:effectLst/>
                <a:uLnTx/>
                <a:uFillTx/>
              </a:rPr>
              <a:t> της </a:t>
            </a:r>
            <a:r>
              <a:rPr kumimoji="0" lang="el-GR" sz="2000" b="0" i="0" u="none" strike="noStrike" kern="1200" cap="none" spc="0" normalizeH="0" noProof="0" dirty="0" err="1">
                <a:ln>
                  <a:noFill/>
                </a:ln>
                <a:solidFill>
                  <a:schemeClr val="tx1"/>
                </a:solidFill>
                <a:effectLst/>
                <a:uLnTx/>
                <a:uFillTx/>
              </a:rPr>
              <a:t>βακτηριακής</a:t>
            </a:r>
            <a:r>
              <a:rPr kumimoji="0" lang="el-GR" sz="2000" b="0" i="0" u="none" strike="noStrike" kern="1200" cap="none" spc="0" normalizeH="0" noProof="0" dirty="0">
                <a:ln>
                  <a:noFill/>
                </a:ln>
                <a:solidFill>
                  <a:schemeClr val="tx1"/>
                </a:solidFill>
                <a:effectLst/>
                <a:uLnTx/>
                <a:uFillTx/>
              </a:rPr>
              <a:t> μόλυνσης.</a:t>
            </a:r>
            <a:endParaRPr kumimoji="0" lang="en-US"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Διατηρεί τη</a:t>
            </a:r>
            <a:r>
              <a:rPr kumimoji="0" lang="el-GR" sz="2000" b="0" i="0" u="none" strike="noStrike" kern="1200" cap="none" spc="0" normalizeH="0" noProof="0" dirty="0">
                <a:ln>
                  <a:noFill/>
                </a:ln>
                <a:solidFill>
                  <a:schemeClr val="tx1"/>
                </a:solidFill>
                <a:effectLst/>
                <a:uLnTx/>
                <a:uFillTx/>
              </a:rPr>
              <a:t> συνολική ακεραιότητα των ιστών και τη δύναμη του σκελετού κατά τη διάρκεια της ανακατασκευής του οστού.</a:t>
            </a:r>
            <a:endParaRPr kumimoji="0" lang="en-US" sz="2000" b="0" i="0" u="none" strike="noStrike" kern="1200" cap="none" spc="0" normalizeH="0" baseline="0" noProof="0" dirty="0">
              <a:ln>
                <a:noFill/>
              </a:ln>
              <a:solidFill>
                <a:schemeClr val="tx1"/>
              </a:solidFill>
              <a:effectLst/>
              <a:uLnTx/>
              <a:uFillTx/>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0"/>
            <a:ext cx="7543800" cy="1295400"/>
          </a:xfrm>
        </p:spPr>
        <p:txBody>
          <a:bodyPr>
            <a:normAutofit/>
          </a:bodyPr>
          <a:lstStyle/>
          <a:p>
            <a:r>
              <a:rPr lang="el-GR" sz="3600" b="1" dirty="0">
                <a:effectLst>
                  <a:outerShdw blurRad="38100" dist="38100" dir="2700000" algn="tl">
                    <a:srgbClr val="000000">
                      <a:alpha val="43137"/>
                    </a:srgbClr>
                  </a:outerShdw>
                </a:effectLst>
              </a:rPr>
              <a:t>Το μέλλον των εμφυτευμάτων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baseline="0" noProof="0" dirty="0">
                <a:ln>
                  <a:noFill/>
                </a:ln>
                <a:solidFill>
                  <a:schemeClr val="tx1"/>
                </a:solidFill>
                <a:effectLst/>
                <a:uLnTx/>
                <a:uFillTx/>
              </a:rPr>
              <a:t>Υλοποίηση</a:t>
            </a:r>
            <a:r>
              <a:rPr kumimoji="0" lang="el-GR" sz="2000" b="0" i="0" u="none" strike="noStrike" kern="1200" cap="none" spc="0" normalizeH="0" noProof="0" dirty="0">
                <a:ln>
                  <a:noFill/>
                </a:ln>
                <a:solidFill>
                  <a:schemeClr val="tx1"/>
                </a:solidFill>
                <a:effectLst/>
                <a:uLnTx/>
                <a:uFillTx/>
              </a:rPr>
              <a:t> «πειραματικών εμφυτευμάτων», τα οποία θα μπορούσαν να φέρουν στην επιφάνειά τους ένα σύνολο που θα προάγει τη θεραπεία του μαλακού ιστού και ένα διαφορετικό σύνολο που προάγει την αύξηση του σκληρού ιστού. </a:t>
            </a: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000" b="0" i="0" u="none" strike="noStrike" kern="1200" cap="none" spc="0" normalizeH="0" noProof="0" dirty="0">
                <a:ln>
                  <a:noFill/>
                </a:ln>
                <a:solidFill>
                  <a:schemeClr val="tx1"/>
                </a:solidFill>
                <a:effectLst/>
                <a:uLnTx/>
                <a:uFillTx/>
              </a:rPr>
              <a:t>Αν θεωρήσουμε δεδομένο ότι τα οδοντικά εμφυτεύματα είναι ακινητοποιημένα στο σαγόνι και εισάγονται μέσω του ιστού του ούλου, η παραπάνω </a:t>
            </a:r>
            <a:r>
              <a:rPr lang="el-GR" sz="2000" dirty="0"/>
              <a:t>δ</a:t>
            </a:r>
            <a:r>
              <a:rPr kumimoji="0" lang="el-GR" sz="2000" b="0" i="0" u="none" strike="noStrike" kern="1200" cap="none" spc="0" normalizeH="0" noProof="0" dirty="0" err="1">
                <a:ln>
                  <a:noFill/>
                </a:ln>
                <a:solidFill>
                  <a:schemeClr val="tx1"/>
                </a:solidFill>
                <a:effectLst/>
                <a:uLnTx/>
                <a:uFillTx/>
              </a:rPr>
              <a:t>ιπλή</a:t>
            </a:r>
            <a:r>
              <a:rPr kumimoji="0" lang="el-GR" sz="2000" b="0" i="0" u="none" strike="noStrike" kern="1200" cap="none" spc="0" normalizeH="0" noProof="0" dirty="0">
                <a:ln>
                  <a:noFill/>
                </a:ln>
                <a:solidFill>
                  <a:schemeClr val="tx1"/>
                </a:solidFill>
                <a:effectLst/>
                <a:uLnTx/>
                <a:uFillTx/>
              </a:rPr>
              <a:t> προσέγγιση θα ήταν ιδανική.</a:t>
            </a:r>
            <a:endParaRPr kumimoji="0" lang="en-US" sz="2000" b="0" i="0" u="none" strike="noStrike" kern="1200" cap="none" spc="0" normalizeH="0" baseline="0" noProof="0" dirty="0">
              <a:ln>
                <a:noFill/>
              </a:ln>
              <a:solidFill>
                <a:schemeClr val="tx1"/>
              </a:solidFill>
              <a:effectLst/>
              <a:uLnTx/>
              <a:uFillTx/>
            </a:endParaRPr>
          </a:p>
        </p:txBody>
      </p:sp>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733" y="53116"/>
            <a:ext cx="8229600" cy="1143000"/>
          </a:xfrm>
        </p:spPr>
        <p:txBody>
          <a:bodyPr>
            <a:normAutofit/>
          </a:bodyPr>
          <a:lstStyle/>
          <a:p>
            <a:r>
              <a:rPr lang="el-GR" sz="3600" b="1" dirty="0">
                <a:effectLst>
                  <a:outerShdw blurRad="38100" dist="38100" dir="2700000" algn="tl">
                    <a:srgbClr val="000000">
                      <a:alpha val="43137"/>
                    </a:srgbClr>
                  </a:outerShdw>
                </a:effectLst>
              </a:rPr>
              <a:t>Βιβλιογραφικές αναφορές</a:t>
            </a:r>
            <a:endParaRPr lang="en-IN" sz="36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2415602"/>
              </p:ext>
            </p:extLst>
          </p:nvPr>
        </p:nvGraphicFramePr>
        <p:xfrm>
          <a:off x="539552" y="1196752"/>
          <a:ext cx="8229600" cy="7406640"/>
        </p:xfrm>
        <a:graphic>
          <a:graphicData uri="http://schemas.openxmlformats.org/drawingml/2006/table">
            <a:tbl>
              <a:tblPr/>
              <a:tblGrid>
                <a:gridCol w="8229600">
                  <a:extLst>
                    <a:ext uri="{9D8B030D-6E8A-4147-A177-3AD203B41FA5}">
                      <a16:colId xmlns:a16="http://schemas.microsoft.com/office/drawing/2014/main" val="20000"/>
                    </a:ext>
                  </a:extLst>
                </a:gridCol>
              </a:tblGrid>
              <a:tr h="676811">
                <a:tc>
                  <a:txBody>
                    <a:bodyPr/>
                    <a:lstStyle/>
                    <a:p>
                      <a:pPr marL="342900" indent="-342900">
                        <a:buFont typeface="+mj-lt"/>
                        <a:buAutoNum type="arabicPeriod"/>
                      </a:pPr>
                      <a:r>
                        <a:rPr lang="en-US" dirty="0"/>
                        <a:t>J. Park and R.S. Lakes, Biomaterials an Introduction, 3rd Edition, Springer, New York, 2007. </a:t>
                      </a:r>
                      <a:endParaRPr lang="el-GR"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B.D. Ratner, A.S. Hoffman, Biomaterials Science, 2nd Edition: An Introduction to Materials in Medicine, Elsevier Academic Press, San Diego, 2004.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Biomaterials, Edited by J.Y. Wang and J.D. </a:t>
                      </a:r>
                      <a:r>
                        <a:rPr lang="en-US" dirty="0" err="1"/>
                        <a:t>Bronzino</a:t>
                      </a:r>
                      <a:r>
                        <a:rPr lang="en-US" dirty="0"/>
                        <a:t>, CRC Press, Boca Raton, 2007.</a:t>
                      </a:r>
                      <a:endParaRPr lang="el-GR"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err="1"/>
                        <a:t>Patric</a:t>
                      </a:r>
                      <a:r>
                        <a:rPr lang="en-US" sz="1800" dirty="0"/>
                        <a:t> </a:t>
                      </a:r>
                      <a:r>
                        <a:rPr lang="en-US" sz="1800" dirty="0" err="1"/>
                        <a:t>Tresco</a:t>
                      </a:r>
                      <a:r>
                        <a:rPr lang="en-US" sz="1800" dirty="0"/>
                        <a:t>,  Biomaterials course,  University</a:t>
                      </a:r>
                      <a:r>
                        <a:rPr lang="en-US" sz="1800" baseline="0" dirty="0"/>
                        <a:t> of Utah</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Materials Science and Engineering - An Introduction, 4th </a:t>
                      </a:r>
                      <a:r>
                        <a:rPr lang="en-US" dirty="0" err="1"/>
                        <a:t>Ed,WD</a:t>
                      </a:r>
                      <a:r>
                        <a:rPr lang="en-US" dirty="0"/>
                        <a:t> </a:t>
                      </a:r>
                      <a:r>
                        <a:rPr lang="en-US" dirty="0" err="1"/>
                        <a:t>Callister</a:t>
                      </a:r>
                      <a:r>
                        <a:rPr lang="en-US" dirty="0"/>
                        <a:t>, Jr.</a:t>
                      </a:r>
                      <a:endParaRPr lang="en-IN" sz="18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www.biomaterials.org</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www.nextbigfuture.com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dirty="0"/>
                        <a:t>www.rkm.com.</a:t>
                      </a:r>
                      <a:endParaRPr lang="el-GR" sz="18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dirty="0"/>
                        <a:t>princeton.edu</a:t>
                      </a:r>
                      <a:endParaRPr lang="el-GR" sz="18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a:t>
                      </a:r>
                      <a:r>
                        <a:rPr lang="en-IN" sz="1800" dirty="0"/>
                        <a:t>health.allrefer.com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www.hipreplacement.com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dirty="0"/>
                        <a:t>dentalimplants.uchc.edu</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1800" dirty="0"/>
                        <a:t>atlantadentist.com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ebestdentists.com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N" sz="18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N" sz="18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N" sz="18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IN" sz="180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342900" indent="-342900">
                        <a:buFont typeface="+mj-lt"/>
                        <a:buAutoNum type="arabicPeriod"/>
                      </a:pPr>
                      <a:endParaRPr lang="en-US" dirty="0"/>
                    </a:p>
                    <a:p>
                      <a:pPr marL="342900" indent="-342900">
                        <a:buFont typeface="+mj-lt"/>
                        <a:buAutoNum type="arabicPeriod"/>
                      </a:pPr>
                      <a:endParaRPr lang="en-US" dirty="0"/>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marL="0" indent="0">
                        <a:buFont typeface="+mj-lt"/>
                        <a:buNone/>
                      </a:pPr>
                      <a:endParaRPr lang="en-US" dirty="0"/>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pPr marL="342900" indent="-342900">
                        <a:buFont typeface="+mj-lt"/>
                        <a:buAutoNum type="arabicPeriod"/>
                      </a:pPr>
                      <a:endParaRPr lang="en-US" dirty="0"/>
                    </a:p>
                  </a:txBody>
                  <a:tcPr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2"/>
              </a:solidFill>
            </a:endParaRPr>
          </a:p>
        </p:txBody>
      </p:sp>
    </p:spTree>
    <p:extLst>
      <p:ext uri="{BB962C8B-B14F-4D97-AF65-F5344CB8AC3E}">
        <p14:creationId xmlns:p14="http://schemas.microsoft.com/office/powerpoint/2010/main" val="158772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00100" y="-23084"/>
            <a:ext cx="7543800" cy="1295400"/>
          </a:xfrm>
        </p:spPr>
        <p:txBody>
          <a:bodyPr>
            <a:normAutofit/>
          </a:bodyPr>
          <a:lstStyle/>
          <a:p>
            <a:r>
              <a:rPr lang="el-GR" sz="3600" b="1" dirty="0">
                <a:effectLst>
                  <a:outerShdw blurRad="38100" dist="38100" dir="2700000" algn="tl">
                    <a:srgbClr val="000000">
                      <a:alpha val="43137"/>
                    </a:srgbClr>
                  </a:outerShdw>
                </a:effectLst>
              </a:rPr>
              <a:t>Φυσικές ιδιότητες μετάλλων</a:t>
            </a:r>
            <a:endParaRPr lang="en-US" sz="36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39552" y="1412776"/>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noProof="0" dirty="0"/>
              <a:t>Λ</a:t>
            </a:r>
            <a:r>
              <a:rPr kumimoji="0" lang="el-GR" sz="2400" b="0" i="0" u="none" strike="noStrike" kern="1200" cap="none" spc="0" normalizeH="0" baseline="0" noProof="0" dirty="0">
                <a:ln>
                  <a:noFill/>
                </a:ln>
                <a:solidFill>
                  <a:schemeClr val="tx1"/>
                </a:solidFill>
                <a:effectLst/>
                <a:uLnTx/>
                <a:uFillTx/>
                <a:latin typeface="+mn-lt"/>
                <a:ea typeface="+mn-ea"/>
                <a:cs typeface="+mn-cs"/>
              </a:rPr>
              <a:t>άμψη,</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dirty="0"/>
              <a:t>καλοί αγωγοί θερμότητας και ηλεκτρισμού,</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υψηλή πυκνότητα,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υψηλό σημείο τήξης,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ελατά</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l-GR" sz="2400" b="0" i="0" u="none" strike="noStrike" kern="1200" cap="none" spc="0" normalizeH="0" baseline="0" noProof="0" dirty="0">
                <a:ln>
                  <a:noFill/>
                </a:ln>
                <a:solidFill>
                  <a:schemeClr val="tx1"/>
                </a:solidFill>
                <a:effectLst/>
                <a:uLnTx/>
                <a:uFillTx/>
                <a:latin typeface="+mn-lt"/>
                <a:ea typeface="+mn-ea"/>
                <a:cs typeface="+mn-cs"/>
              </a:rPr>
              <a:t>τα περισσότερα</a:t>
            </a:r>
            <a:r>
              <a:rPr kumimoji="0" lang="el-GR" sz="2400" b="0" i="0" u="none" strike="noStrike" kern="1200" cap="none" spc="0" normalizeH="0" noProof="0" dirty="0">
                <a:ln>
                  <a:noFill/>
                </a:ln>
                <a:solidFill>
                  <a:schemeClr val="tx1"/>
                </a:solidFill>
                <a:effectLst/>
                <a:uLnTx/>
                <a:uFillTx/>
                <a:latin typeface="+mn-lt"/>
                <a:ea typeface="+mn-ea"/>
                <a:cs typeface="+mn-cs"/>
              </a:rPr>
              <a:t> μέταλλα μπορεί να μετατραπούν σε λεπτά σύρματα</a:t>
            </a:r>
            <a:r>
              <a:rPr kumimoji="0" lang="en-US" sz="2400" b="0" i="0" u="none" strike="noStrike" kern="1200" cap="none" spc="0" normalizeH="0" baseline="0" noProof="0" dirty="0">
                <a:ln>
                  <a:noFill/>
                </a:ln>
                <a:solidFill>
                  <a:schemeClr val="tx1"/>
                </a:solidFill>
                <a:effectLst/>
                <a:uLnTx/>
                <a:uFillTx/>
                <a:latin typeface="+mn-lt"/>
                <a:ea typeface="+mn-ea"/>
                <a:cs typeface="+mn-cs"/>
              </a:rPr>
              <a:t>)</a:t>
            </a:r>
            <a:r>
              <a:rPr kumimoji="0" lang="el-GR" sz="2400" b="0" i="0"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εύπλαστα (τα περισσότερα μέταλλα</a:t>
            </a:r>
            <a:r>
              <a:rPr lang="el-GR" sz="2400" dirty="0"/>
              <a:t> μπορούν να γίνουν λεπτά φύλλα).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633" y="-23084"/>
            <a:ext cx="7543800" cy="1295400"/>
          </a:xfrm>
        </p:spPr>
        <p:txBody>
          <a:bodyPr>
            <a:normAutofit/>
          </a:bodyPr>
          <a:lstStyle/>
          <a:p>
            <a:r>
              <a:rPr lang="el-GR" sz="3600" b="1" dirty="0">
                <a:effectLst>
                  <a:outerShdw blurRad="38100" dist="38100" dir="2700000" algn="tl">
                    <a:srgbClr val="000000">
                      <a:alpha val="43137"/>
                    </a:srgbClr>
                  </a:outerShdw>
                </a:effectLst>
              </a:rPr>
              <a:t>Χημικές ιδιότητες μετάλλων</a:t>
            </a:r>
            <a:r>
              <a:rPr lang="en-US" sz="3600" b="1" dirty="0">
                <a:effectLst>
                  <a:outerShdw blurRad="38100" dist="38100" dir="2700000" algn="tl">
                    <a:srgbClr val="000000">
                      <a:alpha val="43137"/>
                    </a:srgbClr>
                  </a:outerShdw>
                </a:effectLst>
              </a:rPr>
              <a:t> </a:t>
            </a:r>
          </a:p>
        </p:txBody>
      </p:sp>
      <p:sp>
        <p:nvSpPr>
          <p:cNvPr id="8"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lang="el-GR" sz="2400" noProof="0" dirty="0"/>
              <a:t>Χ</a:t>
            </a:r>
            <a:r>
              <a:rPr kumimoji="0" lang="el-GR" sz="2400" b="0" i="0" u="none" strike="noStrike" kern="1200" cap="none" spc="0" normalizeH="0" baseline="0" noProof="0" dirty="0">
                <a:ln>
                  <a:noFill/>
                </a:ln>
                <a:solidFill>
                  <a:schemeClr val="tx1"/>
                </a:solidFill>
                <a:effectLst/>
                <a:uLnTx/>
                <a:uFillTx/>
                <a:latin typeface="+mn-lt"/>
                <a:ea typeface="+mn-ea"/>
                <a:cs typeface="+mn-cs"/>
              </a:rPr>
              <a:t>άνουν εύκολα ηλεκτρόνια,</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αντίδραση επιφανειών,</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απώλεια μάζας </a:t>
            </a:r>
            <a:r>
              <a:rPr kumimoji="0" lang="en-US" sz="2400" b="0" i="0" u="none" strike="noStrike" kern="1200" cap="none" spc="0" normalizeH="0" baseline="0" noProof="0" dirty="0">
                <a:ln>
                  <a:noFill/>
                </a:ln>
                <a:solidFill>
                  <a:schemeClr val="tx1"/>
                </a:solidFill>
                <a:effectLst/>
                <a:uLnTx/>
                <a:uFillTx/>
                <a:latin typeface="+mn-lt"/>
                <a:ea typeface="+mn-ea"/>
                <a:cs typeface="+mn-cs"/>
              </a:rPr>
              <a:t>(</a:t>
            </a:r>
            <a:r>
              <a:rPr lang="el-GR" sz="2400" dirty="0"/>
              <a:t>εύκολα διαβρώνονται</a:t>
            </a:r>
            <a:r>
              <a:rPr lang="en-US" sz="2400" dirty="0"/>
              <a:t>)</a:t>
            </a:r>
            <a:r>
              <a:rPr lang="el-GR" sz="2400" dirty="0"/>
              <a:t>: η διάβρωση βαθμιαία εξαλείφεται,</a:t>
            </a:r>
            <a:endParaRPr lang="en-US" sz="2400" dirty="0"/>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Tx/>
              <a:buFont typeface="Wingdings" pitchFamily="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mn-ea"/>
                <a:cs typeface="+mn-cs"/>
              </a:rPr>
              <a:t>αλλαγή στις μηχανικές ιδιότητες.</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2879</Words>
  <Application>Microsoft Office PowerPoint</Application>
  <PresentationFormat>On-screen Show (4:3)</PresentationFormat>
  <Paragraphs>362</Paragraphs>
  <Slides>72</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72</vt:i4>
      </vt:variant>
    </vt:vector>
  </HeadingPairs>
  <TitlesOfParts>
    <vt:vector size="84" baseType="lpstr">
      <vt:lpstr>Arial</vt:lpstr>
      <vt:lpstr>Barlow</vt:lpstr>
      <vt:lpstr>Barlow Light</vt:lpstr>
      <vt:lpstr>Barlow SemiBold</vt:lpstr>
      <vt:lpstr>Calibri</vt:lpstr>
      <vt:lpstr>Times New Roman</vt:lpstr>
      <vt:lpstr>Wingdings</vt:lpstr>
      <vt:lpstr>Θέμα του Office</vt:lpstr>
      <vt:lpstr>1_Caius template</vt:lpstr>
      <vt:lpstr>Bitmap Image</vt:lpstr>
      <vt:lpstr>Document</vt:lpstr>
      <vt:lpstr>Photo Editor Photo</vt:lpstr>
      <vt:lpstr>Μέταλλα</vt:lpstr>
      <vt:lpstr>Γενικές κατηγορίες Τύποι Βιοϋλικών</vt:lpstr>
      <vt:lpstr>PowerPoint Presentation</vt:lpstr>
      <vt:lpstr>PowerPoint Presentation</vt:lpstr>
      <vt:lpstr>Μέταλλα</vt:lpstr>
      <vt:lpstr>Εφαρμογές</vt:lpstr>
      <vt:lpstr>Άλλες χρήσεις</vt:lpstr>
      <vt:lpstr>Φυσικές ιδιότητες μετάλλων</vt:lpstr>
      <vt:lpstr>Χημικές ιδιότητες μετάλλων </vt:lpstr>
      <vt:lpstr>Περιοδικός Πίνακας</vt:lpstr>
      <vt:lpstr>Μέταλλα </vt:lpstr>
      <vt:lpstr>Φύση των μετάλλων</vt:lpstr>
      <vt:lpstr>Μικροδομή μετάλλων</vt:lpstr>
      <vt:lpstr>PowerPoint Presentation</vt:lpstr>
      <vt:lpstr>Κατασκευή μετάλλων</vt:lpstr>
      <vt:lpstr>Κατασκευή μετάλλων</vt:lpstr>
      <vt:lpstr>Επεξεργασία</vt:lpstr>
      <vt:lpstr>Τι συμβαίνει όταν ψύχεται ένα λιωμένο μέταλλο;</vt:lpstr>
      <vt:lpstr>Σχηματισμός κρυστάλλων</vt:lpstr>
      <vt:lpstr>Στερεοποίηση στη διαδικασία χυσίματος στο καλούπι: σχηματισμός κρυστάλλων</vt:lpstr>
      <vt:lpstr>Σχηματισμός Κρυστάλλων</vt:lpstr>
      <vt:lpstr>Στερεοποίηση μετάλλων (δημιουργία κόκκων)</vt:lpstr>
      <vt:lpstr>Φάσεις </vt:lpstr>
      <vt:lpstr>Κόκκοι και σύνορα κόκκων</vt:lpstr>
      <vt:lpstr>Δημιουργία επιπέδου απόκλισης</vt:lpstr>
      <vt:lpstr>Κρυσταλλικές ατέλειες</vt:lpstr>
      <vt:lpstr>Αποκλίσεις στην κρυσταλλική δομή</vt:lpstr>
      <vt:lpstr>Πλαστικές παραμορφώσεις</vt:lpstr>
      <vt:lpstr>Φθορά</vt:lpstr>
      <vt:lpstr>Συνδυασμός γραμμών απόκλισης και περιοχών διδυμοποίησης</vt:lpstr>
      <vt:lpstr>Φθορά</vt:lpstr>
      <vt:lpstr>Ισχυροποίηση με μείωση του μεγέθους των κόκκων </vt:lpstr>
      <vt:lpstr>Κράματα</vt:lpstr>
      <vt:lpstr>Τα κράματα είναι στερεά διαλύματα</vt:lpstr>
      <vt:lpstr>Κράματα αντικατάστασης</vt:lpstr>
      <vt:lpstr>Συνθήκες για στερεά διαλύματα αντικατάστασης</vt:lpstr>
      <vt:lpstr>Η κρυσταλλική αρχιτεκτονική προσδιορίζει τις μηχανικές ιδιότητες</vt:lpstr>
      <vt:lpstr>Οδοντικά κράματα</vt:lpstr>
      <vt:lpstr>Άλλα κράματα</vt:lpstr>
      <vt:lpstr>Μέσα σε διάκενο</vt:lpstr>
      <vt:lpstr>Ισχυροποίηση των στερεών διαλυμάτων </vt:lpstr>
      <vt:lpstr>PowerPoint Presentation</vt:lpstr>
      <vt:lpstr>Ισχυροποίηση της τάσης</vt:lpstr>
      <vt:lpstr>Ανάκτηση - ισχυροποίηση</vt:lpstr>
      <vt:lpstr>Τιτάνιο </vt:lpstr>
      <vt:lpstr>Κράματα τιτανίου</vt:lpstr>
      <vt:lpstr>Κράματα κοβαλτίου</vt:lpstr>
      <vt:lpstr>Ανοξείδωτο ατσάλι</vt:lpstr>
      <vt:lpstr>Κράματα ανοξείδωτου ατσαλιού</vt:lpstr>
      <vt:lpstr>Αξιοπιστία μεταλλικών εμφυτευμάτων</vt:lpstr>
      <vt:lpstr>Θεραπεία αντικατάστασης γονάτου</vt:lpstr>
      <vt:lpstr>Εισαγωγή - υπόβαθρο</vt:lpstr>
      <vt:lpstr>Πρόσφατη TKR - Συναρμολόγηση</vt:lpstr>
      <vt:lpstr>Πρόσφατη TKR - Συναρμολόγηση</vt:lpstr>
      <vt:lpstr>Πρόσφατη TKR - Συναρμολόγηση</vt:lpstr>
      <vt:lpstr>Πρόσφατη TKR - Συναρμολόγηση</vt:lpstr>
      <vt:lpstr>Μέταλλα</vt:lpstr>
      <vt:lpstr>Εναλλακτικός σχεδιασμός TKR – Η ιδέα</vt:lpstr>
      <vt:lpstr>Εναλλακτικός σχεδιασμός TKR – Η ιδέα</vt:lpstr>
      <vt:lpstr>Εναλλακτικός σχεδιασμός TKR – Η ιδέα</vt:lpstr>
      <vt:lpstr>PowerPoint Presentation</vt:lpstr>
      <vt:lpstr>Κατηγοριοποίηση εμφυτευμάτων</vt:lpstr>
      <vt:lpstr>Το σύστημα εμφυτευμάτων</vt:lpstr>
      <vt:lpstr>Η διαδικασία της εμφύτευσης</vt:lpstr>
      <vt:lpstr>Το άλμα </vt:lpstr>
      <vt:lpstr>Οστεοενσωμάτωση</vt:lpstr>
      <vt:lpstr>Τιτάνιο</vt:lpstr>
      <vt:lpstr>HA επικάλυψη – βελτίωση επιφάνειας</vt:lpstr>
      <vt:lpstr>Οστεοποντίνη – μια πρωτοποριακή επιφάνεια</vt:lpstr>
      <vt:lpstr>Πως ενισχύει την οστεοενσωμάτωση</vt:lpstr>
      <vt:lpstr>Το μέλλον των εμφυτευμάτων</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dc:creator>
  <cp:lastModifiedBy>ΑΝΤΖΕΛΑ ΚΟΛΟΙ</cp:lastModifiedBy>
  <cp:revision>146</cp:revision>
  <dcterms:created xsi:type="dcterms:W3CDTF">2009-09-28T08:22:44Z</dcterms:created>
  <dcterms:modified xsi:type="dcterms:W3CDTF">2023-03-13T06:44:12Z</dcterms:modified>
</cp:coreProperties>
</file>