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Lst>
  <p:notesMasterIdLst>
    <p:notesMasterId r:id="rId53"/>
  </p:notesMasterIdLst>
  <p:sldIdLst>
    <p:sldId id="314"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1" r:id="rId35"/>
    <p:sldId id="292" r:id="rId36"/>
    <p:sldId id="293" r:id="rId37"/>
    <p:sldId id="294" r:id="rId38"/>
    <p:sldId id="295" r:id="rId39"/>
    <p:sldId id="298" r:id="rId40"/>
    <p:sldId id="299" r:id="rId41"/>
    <p:sldId id="301" r:id="rId42"/>
    <p:sldId id="333" r:id="rId43"/>
    <p:sldId id="326" r:id="rId44"/>
    <p:sldId id="327" r:id="rId45"/>
    <p:sldId id="328" r:id="rId46"/>
    <p:sldId id="329" r:id="rId47"/>
    <p:sldId id="330" r:id="rId48"/>
    <p:sldId id="331" r:id="rId49"/>
    <p:sldId id="332" r:id="rId50"/>
    <p:sldId id="310" r:id="rId51"/>
    <p:sldId id="311" r:id="rId5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3"/>
    <p:restoredTop sz="93260" autoAdjust="0"/>
  </p:normalViewPr>
  <p:slideViewPr>
    <p:cSldViewPr>
      <p:cViewPr varScale="1">
        <p:scale>
          <a:sx n="118" d="100"/>
          <a:sy n="118" d="100"/>
        </p:scale>
        <p:origin x="1664"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E2E6F0-39B4-4EA9-B369-14A2ED793C15}" type="datetimeFigureOut">
              <a:rPr lang="el-GR" smtClean="0"/>
              <a:pPr/>
              <a:t>25/2/25</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D8066C-F2C8-460C-A3D0-5699A1BA1F82}" type="slidenum">
              <a:rPr lang="el-GR" smtClean="0"/>
              <a:pPr/>
              <a:t>‹#›</a:t>
            </a:fld>
            <a:endParaRPr lang="el-GR"/>
          </a:p>
        </p:txBody>
      </p:sp>
    </p:spTree>
    <p:extLst>
      <p:ext uri="{BB962C8B-B14F-4D97-AF65-F5344CB8AC3E}">
        <p14:creationId xmlns:p14="http://schemas.microsoft.com/office/powerpoint/2010/main" val="2604858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fld id="{57D8066C-F2C8-460C-A3D0-5699A1BA1F82}" type="slidenum">
              <a:rPr lang="el-GR" smtClean="0"/>
              <a:pPr/>
              <a:t>25</a:t>
            </a:fld>
            <a:endParaRPr lang="el-GR"/>
          </a:p>
        </p:txBody>
      </p:sp>
    </p:spTree>
    <p:extLst>
      <p:ext uri="{BB962C8B-B14F-4D97-AF65-F5344CB8AC3E}">
        <p14:creationId xmlns:p14="http://schemas.microsoft.com/office/powerpoint/2010/main" val="3330258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fld id="{57D8066C-F2C8-460C-A3D0-5699A1BA1F82}" type="slidenum">
              <a:rPr lang="el-GR" smtClean="0"/>
              <a:pPr/>
              <a:t>29</a:t>
            </a:fld>
            <a:endParaRPr lang="el-GR"/>
          </a:p>
        </p:txBody>
      </p:sp>
    </p:spTree>
    <p:extLst>
      <p:ext uri="{BB962C8B-B14F-4D97-AF65-F5344CB8AC3E}">
        <p14:creationId xmlns:p14="http://schemas.microsoft.com/office/powerpoint/2010/main" val="267870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fld id="{57D8066C-F2C8-460C-A3D0-5699A1BA1F82}" type="slidenum">
              <a:rPr lang="el-GR" smtClean="0"/>
              <a:pPr/>
              <a:t>30</a:t>
            </a:fld>
            <a:endParaRPr lang="el-GR"/>
          </a:p>
        </p:txBody>
      </p:sp>
    </p:spTree>
    <p:extLst>
      <p:ext uri="{BB962C8B-B14F-4D97-AF65-F5344CB8AC3E}">
        <p14:creationId xmlns:p14="http://schemas.microsoft.com/office/powerpoint/2010/main" val="18937273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bin"/><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2.bin"/><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aphicFrame>
        <p:nvGraphicFramePr>
          <p:cNvPr id="6" name="Object 2"/>
          <p:cNvGraphicFramePr>
            <a:graphicFrameLocks noChangeAspect="1"/>
          </p:cNvGraphicFramePr>
          <p:nvPr userDrawn="1"/>
        </p:nvGraphicFramePr>
        <p:xfrm>
          <a:off x="0" y="0"/>
          <a:ext cx="9144000" cy="6858000"/>
        </p:xfrm>
        <a:graphic>
          <a:graphicData uri="http://schemas.openxmlformats.org/presentationml/2006/ole">
            <mc:AlternateContent xmlns:mc="http://schemas.openxmlformats.org/markup-compatibility/2006">
              <mc:Choice xmlns:v="urn:schemas-microsoft-com:vml" Requires="v">
                <p:oleObj name="Bitmap Image" r:id="rId2" imgW="3048426" imgH="2029108" progId="PBrush">
                  <p:embed/>
                </p:oleObj>
              </mc:Choice>
              <mc:Fallback>
                <p:oleObj name="Bitmap Image" r:id="rId2" imgW="3048426" imgH="2029108" progId="PBrush">
                  <p:embed/>
                  <p:pic>
                    <p:nvPicPr>
                      <p:cNvPr id="0" name="Picture 8"/>
                      <p:cNvPicPr>
                        <a:picLocks noChangeAspect="1" noChangeArrowheads="1"/>
                      </p:cNvPicPr>
                      <p:nvPr/>
                    </p:nvPicPr>
                    <p:blipFill>
                      <a:blip r:embed="rId3">
                        <a:lum bright="70000" contrast="-70000"/>
                        <a:graysc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dist="107763" dir="2700000" algn="ctr" rotWithShape="0">
                          <a:srgbClr val="808080">
                            <a:alpha val="50000"/>
                          </a:srgbClr>
                        </a:outerShdw>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7" name="Picture 8" descr="medlab_logo"/>
          <p:cNvPicPr>
            <a:picLocks noChangeAspect="1" noChangeArrowheads="1"/>
          </p:cNvPicPr>
          <p:nvPr userDrawn="1"/>
        </p:nvPicPr>
        <p:blipFill>
          <a:blip r:embed="rId4" cstate="print"/>
          <a:srcRect/>
          <a:stretch>
            <a:fillRect/>
          </a:stretch>
        </p:blipFill>
        <p:spPr bwMode="auto">
          <a:xfrm>
            <a:off x="107951" y="6269038"/>
            <a:ext cx="1079500" cy="544512"/>
          </a:xfrm>
          <a:prstGeom prst="rect">
            <a:avLst/>
          </a:prstGeom>
          <a:noFill/>
          <a:ln w="9525">
            <a:noFill/>
            <a:miter lim="800000"/>
            <a:headEnd/>
            <a:tailEnd/>
          </a:ln>
        </p:spPr>
      </p:pic>
      <p:sp>
        <p:nvSpPr>
          <p:cNvPr id="8" name="Line 14"/>
          <p:cNvSpPr>
            <a:spLocks noChangeShapeType="1"/>
          </p:cNvSpPr>
          <p:nvPr userDrawn="1"/>
        </p:nvSpPr>
        <p:spPr bwMode="auto">
          <a:xfrm>
            <a:off x="179388" y="6237288"/>
            <a:ext cx="8964612" cy="0"/>
          </a:xfrm>
          <a:prstGeom prst="line">
            <a:avLst/>
          </a:prstGeom>
          <a:noFill/>
          <a:ln w="22225">
            <a:solidFill>
              <a:schemeClr val="accent1"/>
            </a:solidFill>
            <a:round/>
            <a:headEnd/>
            <a:tailEnd/>
          </a:ln>
          <a:effectLst>
            <a:outerShdw dist="107763" dir="13500000" algn="ctr" rotWithShape="0">
              <a:schemeClr val="bg1">
                <a:lumMod val="75000"/>
                <a:alpha val="50000"/>
              </a:schemeClr>
            </a:outerShdw>
          </a:effectLst>
        </p:spPr>
        <p:txBody>
          <a:bodyPr/>
          <a:lstStyle/>
          <a:p>
            <a:pPr algn="l" rtl="0">
              <a:defRPr/>
            </a:pPr>
            <a:endParaRPr lang="el-GR" sz="1350" kern="1200" dirty="0">
              <a:solidFill>
                <a:prstClr val="black"/>
              </a:solidFill>
              <a:latin typeface="Calibri"/>
              <a:ea typeface="+mn-ea"/>
              <a:cs typeface="+mn-cs"/>
            </a:endParaRPr>
          </a:p>
        </p:txBody>
      </p:sp>
      <p:sp>
        <p:nvSpPr>
          <p:cNvPr id="2" name="1 - Τίτλος"/>
          <p:cNvSpPr>
            <a:spLocks noGrp="1"/>
          </p:cNvSpPr>
          <p:nvPr>
            <p:ph type="ctrTitle"/>
          </p:nvPr>
        </p:nvSpPr>
        <p:spPr>
          <a:xfrm>
            <a:off x="685800" y="2130427"/>
            <a:ext cx="7772400" cy="1470025"/>
          </a:xfrm>
        </p:spPr>
        <p:txBody>
          <a:bodyPr/>
          <a:lstStyle>
            <a:lvl1pPr>
              <a:defRPr>
                <a:solidFill>
                  <a:schemeClr val="tx2">
                    <a:lumMod val="75000"/>
                  </a:schemeClr>
                </a:solidFill>
              </a:defRPr>
            </a:lvl1p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5" name="4 - Θέση υποσέλιδου"/>
          <p:cNvSpPr>
            <a:spLocks noGrp="1"/>
          </p:cNvSpPr>
          <p:nvPr>
            <p:ph type="ftr" sz="quarter" idx="11"/>
          </p:nvPr>
        </p:nvSpPr>
        <p:spPr>
          <a:xfrm>
            <a:off x="0" y="6356352"/>
            <a:ext cx="9144000" cy="365125"/>
          </a:xfrm>
          <a:prstGeom prst="rect">
            <a:avLst/>
          </a:prstGeom>
        </p:spPr>
        <p:txBody>
          <a:bodyPr/>
          <a:lstStyle>
            <a:lvl1pPr algn="ctr">
              <a:defRPr sz="825"/>
            </a:lvl1pPr>
          </a:lstStyle>
          <a:p>
            <a:pPr rtl="0"/>
            <a:endParaRPr lang="el-GR" kern="1200" dirty="0">
              <a:solidFill>
                <a:prstClr val="black"/>
              </a:solidFill>
              <a:latin typeface="Calibri"/>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20"/>
        <p:cNvGrpSpPr/>
        <p:nvPr/>
      </p:nvGrpSpPr>
      <p:grpSpPr>
        <a:xfrm>
          <a:off x="0" y="0"/>
          <a:ext cx="0" cy="0"/>
          <a:chOff x="0" y="0"/>
          <a:chExt cx="0" cy="0"/>
        </a:xfrm>
      </p:grpSpPr>
      <p:sp>
        <p:nvSpPr>
          <p:cNvPr id="121" name="Google Shape;121;p10"/>
          <p:cNvSpPr/>
          <p:nvPr/>
        </p:nvSpPr>
        <p:spPr>
          <a:xfrm rot="10800000">
            <a:off x="7365397" y="100"/>
            <a:ext cx="724800" cy="14076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22" name="Google Shape;122;p10"/>
          <p:cNvGrpSpPr/>
          <p:nvPr/>
        </p:nvGrpSpPr>
        <p:grpSpPr>
          <a:xfrm>
            <a:off x="9" y="6233073"/>
            <a:ext cx="8088217" cy="625073"/>
            <a:chOff x="8" y="4674804"/>
            <a:chExt cx="8088217" cy="468805"/>
          </a:xfrm>
        </p:grpSpPr>
        <p:sp>
          <p:nvSpPr>
            <p:cNvPr id="123" name="Google Shape;123;p10"/>
            <p:cNvSpPr/>
            <p:nvPr/>
          </p:nvSpPr>
          <p:spPr>
            <a:xfrm>
              <a:off x="8" y="4766509"/>
              <a:ext cx="377100" cy="3771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4" name="Google Shape;124;p10"/>
            <p:cNvSpPr/>
            <p:nvPr/>
          </p:nvSpPr>
          <p:spPr>
            <a:xfrm rot="10800000">
              <a:off x="375687" y="4674804"/>
              <a:ext cx="258249" cy="46868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6"/>
            </a:solidFill>
            <a:ln>
              <a:noFill/>
            </a:ln>
          </p:spPr>
        </p:sp>
        <p:sp>
          <p:nvSpPr>
            <p:cNvPr id="125" name="Google Shape;125;p10"/>
            <p:cNvSpPr/>
            <p:nvPr/>
          </p:nvSpPr>
          <p:spPr>
            <a:xfrm rot="10800000">
              <a:off x="633825" y="4674850"/>
              <a:ext cx="7454400" cy="331200"/>
            </a:xfrm>
            <a:prstGeom prst="rect">
              <a:avLst/>
            </a:prstGeom>
            <a:gradFill>
              <a:gsLst>
                <a:gs pos="0">
                  <a:schemeClr val="accent6"/>
                </a:gs>
                <a:gs pos="73000">
                  <a:schemeClr val="accent6"/>
                </a:gs>
                <a:gs pos="100000">
                  <a:srgbClr val="C3CFDE"/>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26" name="Google Shape;126;p10"/>
          <p:cNvSpPr txBox="1">
            <a:spLocks noGrp="1"/>
          </p:cNvSpPr>
          <p:nvPr>
            <p:ph type="sldNum" idx="12"/>
          </p:nvPr>
        </p:nvSpPr>
        <p:spPr>
          <a:xfrm>
            <a:off x="0" y="6349867"/>
            <a:ext cx="381000" cy="515200"/>
          </a:xfrm>
          <a:prstGeom prst="rect">
            <a:avLst/>
          </a:prstGeom>
          <a:noFill/>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grpSp>
        <p:nvGrpSpPr>
          <p:cNvPr id="127" name="Google Shape;127;p10"/>
          <p:cNvGrpSpPr/>
          <p:nvPr/>
        </p:nvGrpSpPr>
        <p:grpSpPr>
          <a:xfrm>
            <a:off x="8090200" y="0"/>
            <a:ext cx="1053910" cy="1405208"/>
            <a:chOff x="8090200" y="0"/>
            <a:chExt cx="1053910" cy="1053906"/>
          </a:xfrm>
        </p:grpSpPr>
        <p:sp>
          <p:nvSpPr>
            <p:cNvPr id="128" name="Google Shape;128;p10"/>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9" name="Google Shape;129;p10"/>
            <p:cNvSpPr/>
            <p:nvPr/>
          </p:nvSpPr>
          <p:spPr>
            <a:xfrm>
              <a:off x="8090200" y="967217"/>
              <a:ext cx="1053900" cy="86689"/>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30" name="Google Shape;130;p10"/>
          <p:cNvSpPr txBox="1">
            <a:spLocks noGrp="1"/>
          </p:cNvSpPr>
          <p:nvPr>
            <p:ph type="body" idx="1"/>
          </p:nvPr>
        </p:nvSpPr>
        <p:spPr>
          <a:xfrm>
            <a:off x="814200" y="6233067"/>
            <a:ext cx="7104000" cy="435600"/>
          </a:xfrm>
          <a:prstGeom prst="rect">
            <a:avLst/>
          </a:prstGeom>
        </p:spPr>
        <p:txBody>
          <a:bodyPr spcFirstLastPara="1" wrap="square" lIns="0" tIns="0" rIns="0" bIns="0" anchor="ctr" anchorCtr="0">
            <a:noAutofit/>
          </a:bodyPr>
          <a:lstStyle>
            <a:lvl1pPr marL="457200" lvl="0" indent="-228600" rtl="0">
              <a:spcBef>
                <a:spcPts val="0"/>
              </a:spcBef>
              <a:spcAft>
                <a:spcPts val="0"/>
              </a:spcAft>
              <a:buSzPts val="1400"/>
              <a:buNone/>
              <a:defRPr sz="1400"/>
            </a:lvl1pPr>
          </a:lstStyle>
          <a:p>
            <a:pPr lvl="0"/>
            <a:r>
              <a:rPr lang="el-GR"/>
              <a:t>Στυλ κειμένου υποδείγματος</a:t>
            </a:r>
          </a:p>
        </p:txBody>
      </p:sp>
      <p:sp>
        <p:nvSpPr>
          <p:cNvPr id="131" name="Google Shape;131;p10"/>
          <p:cNvSpPr/>
          <p:nvPr/>
        </p:nvSpPr>
        <p:spPr>
          <a:xfrm>
            <a:off x="7366400" y="1"/>
            <a:ext cx="723250" cy="1401567"/>
          </a:xfrm>
          <a:custGeom>
            <a:avLst/>
            <a:gdLst/>
            <a:ahLst/>
            <a:cxnLst/>
            <a:rect l="l" t="t" r="r" b="b"/>
            <a:pathLst>
              <a:path w="28930" h="42047" extrusionOk="0">
                <a:moveTo>
                  <a:pt x="0" y="0"/>
                </a:moveTo>
                <a:lnTo>
                  <a:pt x="28930" y="42047"/>
                </a:lnTo>
                <a:lnTo>
                  <a:pt x="28930" y="38739"/>
                </a:lnTo>
                <a:lnTo>
                  <a:pt x="2908" y="74"/>
                </a:lnTo>
                <a:close/>
              </a:path>
            </a:pathLst>
          </a:custGeom>
          <a:solidFill>
            <a:srgbClr val="001F46">
              <a:alpha val="20110"/>
            </a:srgbClr>
          </a:solidFill>
          <a:ln>
            <a:noFill/>
          </a:ln>
        </p:spPr>
      </p:sp>
    </p:spTree>
    <p:extLst>
      <p:ext uri="{BB962C8B-B14F-4D97-AF65-F5344CB8AC3E}">
        <p14:creationId xmlns:p14="http://schemas.microsoft.com/office/powerpoint/2010/main" val="1403091027"/>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2"/>
        <p:cNvGrpSpPr/>
        <p:nvPr/>
      </p:nvGrpSpPr>
      <p:grpSpPr>
        <a:xfrm>
          <a:off x="0" y="0"/>
          <a:ext cx="0" cy="0"/>
          <a:chOff x="0" y="0"/>
          <a:chExt cx="0" cy="0"/>
        </a:xfrm>
      </p:grpSpPr>
      <p:grpSp>
        <p:nvGrpSpPr>
          <p:cNvPr id="133" name="Google Shape;133;p11"/>
          <p:cNvGrpSpPr/>
          <p:nvPr/>
        </p:nvGrpSpPr>
        <p:grpSpPr>
          <a:xfrm>
            <a:off x="1" y="6349867"/>
            <a:ext cx="603997" cy="508133"/>
            <a:chOff x="0" y="4762400"/>
            <a:chExt cx="603997" cy="381100"/>
          </a:xfrm>
        </p:grpSpPr>
        <p:sp>
          <p:nvSpPr>
            <p:cNvPr id="134" name="Google Shape;134;p11"/>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5" name="Google Shape;135;p11"/>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36" name="Google Shape;136;p11"/>
          <p:cNvSpPr txBox="1">
            <a:spLocks noGrp="1"/>
          </p:cNvSpPr>
          <p:nvPr>
            <p:ph type="sldNum" idx="12"/>
          </p:nvPr>
        </p:nvSpPr>
        <p:spPr>
          <a:xfrm>
            <a:off x="0" y="6349867"/>
            <a:ext cx="381000" cy="515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grpSp>
        <p:nvGrpSpPr>
          <p:cNvPr id="137" name="Google Shape;137;p11"/>
          <p:cNvGrpSpPr/>
          <p:nvPr/>
        </p:nvGrpSpPr>
        <p:grpSpPr>
          <a:xfrm rot="10800000">
            <a:off x="125800" y="6"/>
            <a:ext cx="9018200" cy="625073"/>
            <a:chOff x="8" y="4674804"/>
            <a:chExt cx="9018200" cy="468805"/>
          </a:xfrm>
        </p:grpSpPr>
        <p:sp>
          <p:nvSpPr>
            <p:cNvPr id="138" name="Google Shape;138;p11"/>
            <p:cNvSpPr/>
            <p:nvPr/>
          </p:nvSpPr>
          <p:spPr>
            <a:xfrm rot="10800000">
              <a:off x="8" y="4766509"/>
              <a:ext cx="377100" cy="3771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9" name="Google Shape;139;p11"/>
            <p:cNvSpPr/>
            <p:nvPr/>
          </p:nvSpPr>
          <p:spPr>
            <a:xfrm rot="10800000">
              <a:off x="375687" y="4674804"/>
              <a:ext cx="258249" cy="46868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140" name="Google Shape;140;p11"/>
            <p:cNvSpPr/>
            <p:nvPr/>
          </p:nvSpPr>
          <p:spPr>
            <a:xfrm rot="10800000">
              <a:off x="633808" y="4674838"/>
              <a:ext cx="8384400" cy="3312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2430946197"/>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with ribbon">
  <p:cSld name="Blank with ribbon">
    <p:spTree>
      <p:nvGrpSpPr>
        <p:cNvPr id="1" name="Shape 141"/>
        <p:cNvGrpSpPr/>
        <p:nvPr/>
      </p:nvGrpSpPr>
      <p:grpSpPr>
        <a:xfrm>
          <a:off x="0" y="0"/>
          <a:ext cx="0" cy="0"/>
          <a:chOff x="0" y="0"/>
          <a:chExt cx="0" cy="0"/>
        </a:xfrm>
      </p:grpSpPr>
      <p:grpSp>
        <p:nvGrpSpPr>
          <p:cNvPr id="142" name="Google Shape;142;p12"/>
          <p:cNvGrpSpPr/>
          <p:nvPr/>
        </p:nvGrpSpPr>
        <p:grpSpPr>
          <a:xfrm>
            <a:off x="1" y="6349867"/>
            <a:ext cx="603997" cy="508133"/>
            <a:chOff x="0" y="4762400"/>
            <a:chExt cx="603997" cy="381100"/>
          </a:xfrm>
        </p:grpSpPr>
        <p:sp>
          <p:nvSpPr>
            <p:cNvPr id="143" name="Google Shape;143;p12"/>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4" name="Google Shape;144;p12"/>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45" name="Google Shape;145;p12"/>
          <p:cNvSpPr txBox="1">
            <a:spLocks noGrp="1"/>
          </p:cNvSpPr>
          <p:nvPr>
            <p:ph type="sldNum" idx="12"/>
          </p:nvPr>
        </p:nvSpPr>
        <p:spPr>
          <a:xfrm>
            <a:off x="0" y="6349867"/>
            <a:ext cx="381000" cy="515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grpSp>
        <p:nvGrpSpPr>
          <p:cNvPr id="146" name="Google Shape;146;p12"/>
          <p:cNvGrpSpPr/>
          <p:nvPr/>
        </p:nvGrpSpPr>
        <p:grpSpPr>
          <a:xfrm rot="10800000">
            <a:off x="0" y="-63"/>
            <a:ext cx="9144000" cy="6876696"/>
            <a:chOff x="8" y="-13862"/>
            <a:chExt cx="9144000" cy="5157522"/>
          </a:xfrm>
        </p:grpSpPr>
        <p:sp>
          <p:nvSpPr>
            <p:cNvPr id="147" name="Google Shape;147;p12"/>
            <p:cNvSpPr/>
            <p:nvPr/>
          </p:nvSpPr>
          <p:spPr>
            <a:xfrm rot="10800000">
              <a:off x="8" y="160"/>
              <a:ext cx="377100" cy="51435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8" name="Google Shape;148;p12"/>
            <p:cNvSpPr/>
            <p:nvPr/>
          </p:nvSpPr>
          <p:spPr>
            <a:xfrm>
              <a:off x="366508" y="-13862"/>
              <a:ext cx="267425" cy="5157350"/>
            </a:xfrm>
            <a:custGeom>
              <a:avLst/>
              <a:gdLst/>
              <a:ahLst/>
              <a:cxnLst/>
              <a:rect l="l" t="t" r="r" b="b"/>
              <a:pathLst>
                <a:path w="10697" h="206294" extrusionOk="0">
                  <a:moveTo>
                    <a:pt x="369" y="206294"/>
                  </a:moveTo>
                  <a:lnTo>
                    <a:pt x="10697" y="190844"/>
                  </a:lnTo>
                  <a:lnTo>
                    <a:pt x="10623" y="15934"/>
                  </a:lnTo>
                  <a:lnTo>
                    <a:pt x="0" y="0"/>
                  </a:lnTo>
                  <a:close/>
                </a:path>
              </a:pathLst>
            </a:custGeom>
            <a:solidFill>
              <a:schemeClr val="accent2"/>
            </a:solidFill>
            <a:ln>
              <a:noFill/>
            </a:ln>
          </p:spPr>
        </p:sp>
        <p:sp>
          <p:nvSpPr>
            <p:cNvPr id="149" name="Google Shape;149;p12"/>
            <p:cNvSpPr/>
            <p:nvPr/>
          </p:nvSpPr>
          <p:spPr>
            <a:xfrm rot="10800000">
              <a:off x="633908" y="382913"/>
              <a:ext cx="8510100" cy="43764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1502227991"/>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Τίτλος και Αντικείμενο">
    <p:spTree>
      <p:nvGrpSpPr>
        <p:cNvPr id="1" name=""/>
        <p:cNvGrpSpPr/>
        <p:nvPr/>
      </p:nvGrpSpPr>
      <p:grpSpPr>
        <a:xfrm>
          <a:off x="0" y="0"/>
          <a:ext cx="0" cy="0"/>
          <a:chOff x="0" y="0"/>
          <a:chExt cx="0" cy="0"/>
        </a:xfrm>
      </p:grpSpPr>
      <p:graphicFrame>
        <p:nvGraphicFramePr>
          <p:cNvPr id="5" name="Object 2"/>
          <p:cNvGraphicFramePr>
            <a:graphicFrameLocks noChangeAspect="1"/>
          </p:cNvGraphicFramePr>
          <p:nvPr userDrawn="1"/>
        </p:nvGraphicFramePr>
        <p:xfrm>
          <a:off x="0" y="0"/>
          <a:ext cx="9144000" cy="6858000"/>
        </p:xfrm>
        <a:graphic>
          <a:graphicData uri="http://schemas.openxmlformats.org/presentationml/2006/ole">
            <mc:AlternateContent xmlns:mc="http://schemas.openxmlformats.org/markup-compatibility/2006">
              <mc:Choice xmlns:v="urn:schemas-microsoft-com:vml" Requires="v">
                <p:oleObj name="Bitmap Image" r:id="rId2" imgW="3048426" imgH="2029108" progId="PBrush">
                  <p:embed/>
                </p:oleObj>
              </mc:Choice>
              <mc:Fallback>
                <p:oleObj name="Bitmap Image" r:id="rId2" imgW="3048426" imgH="2029108" progId="PBrush">
                  <p:embed/>
                  <p:pic>
                    <p:nvPicPr>
                      <p:cNvPr id="0" name="Picture 8"/>
                      <p:cNvPicPr>
                        <a:picLocks noChangeAspect="1" noChangeArrowheads="1"/>
                      </p:cNvPicPr>
                      <p:nvPr/>
                    </p:nvPicPr>
                    <p:blipFill>
                      <a:blip r:embed="rId3">
                        <a:lum bright="70000" contrast="-70000"/>
                        <a:graysc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dist="107763" dir="2700000" algn="ctr" rotWithShape="0">
                          <a:srgbClr val="808080">
                            <a:alpha val="50000"/>
                          </a:srgbClr>
                        </a:outerShdw>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6" name="Picture 8" descr="medlab_logo"/>
          <p:cNvPicPr>
            <a:picLocks noChangeAspect="1" noChangeArrowheads="1"/>
          </p:cNvPicPr>
          <p:nvPr userDrawn="1"/>
        </p:nvPicPr>
        <p:blipFill>
          <a:blip r:embed="rId4" cstate="print"/>
          <a:srcRect/>
          <a:stretch>
            <a:fillRect/>
          </a:stretch>
        </p:blipFill>
        <p:spPr bwMode="auto">
          <a:xfrm>
            <a:off x="107951" y="6269038"/>
            <a:ext cx="1079500" cy="544512"/>
          </a:xfrm>
          <a:prstGeom prst="rect">
            <a:avLst/>
          </a:prstGeom>
          <a:noFill/>
          <a:ln w="9525">
            <a:noFill/>
            <a:miter lim="800000"/>
            <a:headEnd/>
            <a:tailEnd/>
          </a:ln>
        </p:spPr>
      </p:pic>
      <p:sp>
        <p:nvSpPr>
          <p:cNvPr id="8" name="Line 14"/>
          <p:cNvSpPr>
            <a:spLocks noChangeShapeType="1"/>
          </p:cNvSpPr>
          <p:nvPr userDrawn="1"/>
        </p:nvSpPr>
        <p:spPr bwMode="auto">
          <a:xfrm>
            <a:off x="179388" y="6237288"/>
            <a:ext cx="8964612" cy="0"/>
          </a:xfrm>
          <a:prstGeom prst="line">
            <a:avLst/>
          </a:prstGeom>
          <a:noFill/>
          <a:ln w="22225">
            <a:solidFill>
              <a:schemeClr val="accent1"/>
            </a:solidFill>
            <a:round/>
            <a:headEnd/>
            <a:tailEnd/>
          </a:ln>
          <a:effectLst>
            <a:outerShdw dist="107763" dir="13500000" algn="ctr" rotWithShape="0">
              <a:schemeClr val="bg1">
                <a:lumMod val="75000"/>
                <a:alpha val="50000"/>
              </a:schemeClr>
            </a:outerShdw>
          </a:effectLst>
        </p:spPr>
        <p:txBody>
          <a:bodyPr/>
          <a:lstStyle/>
          <a:p>
            <a:pPr algn="l" rtl="0">
              <a:defRPr/>
            </a:pPr>
            <a:endParaRPr lang="el-GR" sz="1350" kern="1200" dirty="0">
              <a:solidFill>
                <a:prstClr val="black"/>
              </a:solidFill>
              <a:latin typeface="Calibri"/>
              <a:ea typeface="+mn-ea"/>
              <a:cs typeface="+mn-cs"/>
            </a:endParaRPr>
          </a:p>
        </p:txBody>
      </p:sp>
      <p:sp>
        <p:nvSpPr>
          <p:cNvPr id="2" name="1 - Τίτλος"/>
          <p:cNvSpPr>
            <a:spLocks noGrp="1"/>
          </p:cNvSpPr>
          <p:nvPr>
            <p:ph type="title"/>
          </p:nvPr>
        </p:nvSpPr>
        <p:spPr/>
        <p:txBody>
          <a:bodyPr/>
          <a:lstStyle>
            <a:lvl1pPr>
              <a:defRPr>
                <a:solidFill>
                  <a:schemeClr val="tx2">
                    <a:lumMod val="75000"/>
                  </a:schemeClr>
                </a:solidFill>
              </a:defRPr>
            </a:lvl1pPr>
          </a:lstStyle>
          <a:p>
            <a:r>
              <a:rPr lang="el-GR"/>
              <a:t>Kλικ για επεξεργασία του τίτλου</a:t>
            </a:r>
          </a:p>
        </p:txBody>
      </p:sp>
      <p:sp>
        <p:nvSpPr>
          <p:cNvPr id="3" name="2 - Θέση περιεχομένου"/>
          <p:cNvSpPr>
            <a:spLocks noGrp="1"/>
          </p:cNvSpPr>
          <p:nvPr>
            <p:ph idx="1"/>
          </p:nvPr>
        </p:nvSpPr>
        <p:spPr/>
        <p:txBody>
          <a:bodyPr/>
          <a:lstStyle>
            <a:lvl1pPr>
              <a:buClr>
                <a:schemeClr val="tx2">
                  <a:lumMod val="75000"/>
                </a:schemeClr>
              </a:buClr>
              <a:buFont typeface="Wingdings" pitchFamily="2" charset="2"/>
              <a:buChar char="§"/>
              <a:defRPr/>
            </a:lvl1pPr>
            <a:lvl2pPr>
              <a:buClr>
                <a:schemeClr val="tx2">
                  <a:lumMod val="75000"/>
                </a:schemeClr>
              </a:buClr>
              <a:buFont typeface="Wingdings" pitchFamily="2" charset="2"/>
              <a:buChar char="§"/>
              <a:defRPr/>
            </a:lvl2pPr>
            <a:lvl3pPr>
              <a:buClr>
                <a:schemeClr val="tx2">
                  <a:lumMod val="75000"/>
                </a:schemeClr>
              </a:buClr>
              <a:buFont typeface="Wingdings" pitchFamily="2" charset="2"/>
              <a:buChar char="§"/>
              <a:defRPr/>
            </a:lvl3pPr>
            <a:lvl4pPr>
              <a:buClr>
                <a:schemeClr val="tx2">
                  <a:lumMod val="75000"/>
                </a:schemeClr>
              </a:buClr>
              <a:buFont typeface="Wingdings" pitchFamily="2" charset="2"/>
              <a:buChar char="§"/>
              <a:defRPr/>
            </a:lvl4pPr>
            <a:lvl5pPr>
              <a:buClr>
                <a:schemeClr val="tx2">
                  <a:lumMod val="75000"/>
                </a:schemeClr>
              </a:buClr>
              <a:buFont typeface="Wingdings" pitchFamily="2" charset="2"/>
              <a:buChar char="§"/>
              <a:defRPr/>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4 - Θέση υποσέλιδου"/>
          <p:cNvSpPr>
            <a:spLocks noGrp="1"/>
          </p:cNvSpPr>
          <p:nvPr>
            <p:ph type="ftr" sz="quarter" idx="11"/>
          </p:nvPr>
        </p:nvSpPr>
        <p:spPr>
          <a:xfrm>
            <a:off x="0" y="6356352"/>
            <a:ext cx="9144000" cy="365125"/>
          </a:xfrm>
          <a:prstGeom prst="rect">
            <a:avLst/>
          </a:prstGeom>
        </p:spPr>
        <p:txBody>
          <a:bodyPr/>
          <a:lstStyle>
            <a:lvl1pPr algn="ctr">
              <a:defRPr sz="825">
                <a:solidFill>
                  <a:srgbClr val="002060"/>
                </a:solidFill>
              </a:defRPr>
            </a:lvl1pPr>
          </a:lstStyle>
          <a:p>
            <a:pPr rtl="0"/>
            <a:endParaRPr lang="el-GR" kern="1200" dirty="0">
              <a:latin typeface="Calibri"/>
              <a:ea typeface="+mn-ea"/>
              <a:cs typeface="+mn-cs"/>
            </a:endParaRPr>
          </a:p>
        </p:txBody>
      </p:sp>
      <p:pic>
        <p:nvPicPr>
          <p:cNvPr id="4" name="Picture 10">
            <a:extLst>
              <a:ext uri="{FF2B5EF4-FFF2-40B4-BE49-F238E27FC236}">
                <a16:creationId xmlns:a16="http://schemas.microsoft.com/office/drawing/2014/main" id="{FF42D0F4-0487-AE6A-634A-6FA8FDF49661}"/>
              </a:ext>
            </a:extLst>
          </p:cNvPr>
          <p:cNvPicPr>
            <a:picLocks noChangeAspect="1"/>
          </p:cNvPicPr>
          <p:nvPr userDrawn="1"/>
        </p:nvPicPr>
        <p:blipFill>
          <a:blip r:embed="rId5"/>
          <a:stretch>
            <a:fillRect/>
          </a:stretch>
        </p:blipFill>
        <p:spPr>
          <a:xfrm>
            <a:off x="8456103" y="6248400"/>
            <a:ext cx="687897" cy="59874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6858000"/>
          </a:xfrm>
          <a:prstGeom prst="rect">
            <a:avLst/>
          </a:prstGeom>
          <a:gradFill>
            <a:gsLst>
              <a:gs pos="0">
                <a:srgbClr val="FFFFFF">
                  <a:alpha val="0"/>
                  <a:alpha val="46370"/>
                </a:srgbClr>
              </a:gs>
              <a:gs pos="50000">
                <a:srgbClr val="FFFFFF">
                  <a:alpha val="0"/>
                  <a:alpha val="46370"/>
                </a:srgbClr>
              </a:gs>
              <a:gs pos="100000">
                <a:schemeClr val="lt1">
                  <a:alpha val="4637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1" name="Google Shape;11;p2"/>
          <p:cNvGrpSpPr/>
          <p:nvPr/>
        </p:nvGrpSpPr>
        <p:grpSpPr>
          <a:xfrm rot="10800000" flipH="1">
            <a:off x="341404" y="4166472"/>
            <a:ext cx="8801751" cy="2691633"/>
            <a:chOff x="-4395163" y="751996"/>
            <a:chExt cx="13539073" cy="3105254"/>
          </a:xfrm>
        </p:grpSpPr>
        <p:sp>
          <p:nvSpPr>
            <p:cNvPr id="12" name="Google Shape;12;p2"/>
            <p:cNvSpPr/>
            <p:nvPr/>
          </p:nvSpPr>
          <p:spPr>
            <a:xfrm>
              <a:off x="5833150" y="752100"/>
              <a:ext cx="743025" cy="3102950"/>
            </a:xfrm>
            <a:custGeom>
              <a:avLst/>
              <a:gdLst/>
              <a:ahLst/>
              <a:cxnLst/>
              <a:rect l="l" t="t" r="r" b="b"/>
              <a:pathLst>
                <a:path w="29721" h="124118" extrusionOk="0">
                  <a:moveTo>
                    <a:pt x="29559" y="0"/>
                  </a:moveTo>
                  <a:lnTo>
                    <a:pt x="0" y="21343"/>
                  </a:lnTo>
                  <a:lnTo>
                    <a:pt x="0" y="124118"/>
                  </a:lnTo>
                  <a:lnTo>
                    <a:pt x="29721" y="102879"/>
                  </a:lnTo>
                  <a:close/>
                </a:path>
              </a:pathLst>
            </a:custGeom>
            <a:solidFill>
              <a:schemeClr val="accent2"/>
            </a:solidFill>
            <a:ln>
              <a:noFill/>
            </a:ln>
          </p:spPr>
        </p:sp>
        <p:sp>
          <p:nvSpPr>
            <p:cNvPr id="13" name="Google Shape;13;p2"/>
            <p:cNvSpPr/>
            <p:nvPr/>
          </p:nvSpPr>
          <p:spPr>
            <a:xfrm>
              <a:off x="6572309" y="752088"/>
              <a:ext cx="2571600" cy="2571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 name="Google Shape;14;p2"/>
            <p:cNvSpPr/>
            <p:nvPr/>
          </p:nvSpPr>
          <p:spPr>
            <a:xfrm>
              <a:off x="-4395163" y="1285649"/>
              <a:ext cx="10228800" cy="25716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 name="Google Shape;15;p2"/>
            <p:cNvSpPr/>
            <p:nvPr/>
          </p:nvSpPr>
          <p:spPr>
            <a:xfrm>
              <a:off x="5833500" y="751996"/>
              <a:ext cx="738775" cy="745525"/>
            </a:xfrm>
            <a:custGeom>
              <a:avLst/>
              <a:gdLst/>
              <a:ahLst/>
              <a:cxnLst/>
              <a:rect l="l" t="t" r="r" b="b"/>
              <a:pathLst>
                <a:path w="29551" h="29821" extrusionOk="0">
                  <a:moveTo>
                    <a:pt x="29397" y="0"/>
                  </a:moveTo>
                  <a:lnTo>
                    <a:pt x="64" y="21385"/>
                  </a:lnTo>
                  <a:lnTo>
                    <a:pt x="0" y="29821"/>
                  </a:lnTo>
                  <a:lnTo>
                    <a:pt x="29551" y="8625"/>
                  </a:lnTo>
                  <a:close/>
                </a:path>
              </a:pathLst>
            </a:custGeom>
            <a:solidFill>
              <a:srgbClr val="FFFFFF">
                <a:alpha val="11170"/>
              </a:srgbClr>
            </a:solidFill>
            <a:ln>
              <a:noFill/>
            </a:ln>
          </p:spPr>
        </p:sp>
        <p:sp>
          <p:nvSpPr>
            <p:cNvPr id="16" name="Google Shape;16;p2"/>
            <p:cNvSpPr/>
            <p:nvPr/>
          </p:nvSpPr>
          <p:spPr>
            <a:xfrm>
              <a:off x="6572284" y="752119"/>
              <a:ext cx="2571600" cy="2115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 name="Google Shape;17;p2"/>
            <p:cNvSpPr/>
            <p:nvPr/>
          </p:nvSpPr>
          <p:spPr>
            <a:xfrm>
              <a:off x="-4395163" y="1285742"/>
              <a:ext cx="10228800" cy="2118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8" name="Google Shape;18;p2"/>
          <p:cNvSpPr txBox="1">
            <a:spLocks noGrp="1"/>
          </p:cNvSpPr>
          <p:nvPr>
            <p:ph type="ctrTitle"/>
          </p:nvPr>
        </p:nvSpPr>
        <p:spPr>
          <a:xfrm>
            <a:off x="614975" y="4166467"/>
            <a:ext cx="6058800" cy="2042800"/>
          </a:xfrm>
          <a:prstGeom prst="rect">
            <a:avLst/>
          </a:prstGeom>
        </p:spPr>
        <p:txBody>
          <a:bodyPr spcFirstLastPara="1" wrap="square" lIns="0" tIns="0" rIns="0" bIns="0"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r>
              <a:rPr lang="el-GR"/>
              <a:t>Κάντε κλικ για να επεξεργαστείτε τον τίτλο υποδείγματος</a:t>
            </a:r>
            <a:endParaRPr/>
          </a:p>
        </p:txBody>
      </p:sp>
    </p:spTree>
    <p:extLst>
      <p:ext uri="{BB962C8B-B14F-4D97-AF65-F5344CB8AC3E}">
        <p14:creationId xmlns:p14="http://schemas.microsoft.com/office/powerpoint/2010/main" val="2701994878"/>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btitle">
  <p:cSld name="Subtitle">
    <p:bg>
      <p:bgPr>
        <a:solidFill>
          <a:schemeClr val="accent6"/>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381001" y="1002785"/>
            <a:ext cx="8762909" cy="4141017"/>
            <a:chOff x="381000" y="752088"/>
            <a:chExt cx="8762909" cy="3105763"/>
          </a:xfrm>
        </p:grpSpPr>
        <p:sp>
          <p:nvSpPr>
            <p:cNvPr id="21" name="Google Shape;21;p3"/>
            <p:cNvSpPr/>
            <p:nvPr/>
          </p:nvSpPr>
          <p:spPr>
            <a:xfrm>
              <a:off x="5833150" y="752100"/>
              <a:ext cx="743025" cy="3102950"/>
            </a:xfrm>
            <a:custGeom>
              <a:avLst/>
              <a:gdLst/>
              <a:ahLst/>
              <a:cxnLst/>
              <a:rect l="l" t="t" r="r" b="b"/>
              <a:pathLst>
                <a:path w="29721" h="124118" extrusionOk="0">
                  <a:moveTo>
                    <a:pt x="29559" y="0"/>
                  </a:moveTo>
                  <a:lnTo>
                    <a:pt x="0" y="21343"/>
                  </a:lnTo>
                  <a:lnTo>
                    <a:pt x="0" y="124118"/>
                  </a:lnTo>
                  <a:lnTo>
                    <a:pt x="29721" y="102879"/>
                  </a:lnTo>
                  <a:close/>
                </a:path>
              </a:pathLst>
            </a:custGeom>
            <a:solidFill>
              <a:schemeClr val="accent2"/>
            </a:solidFill>
            <a:ln>
              <a:noFill/>
            </a:ln>
          </p:spPr>
        </p:sp>
        <p:sp>
          <p:nvSpPr>
            <p:cNvPr id="22" name="Google Shape;22;p3"/>
            <p:cNvSpPr/>
            <p:nvPr/>
          </p:nvSpPr>
          <p:spPr>
            <a:xfrm>
              <a:off x="6572309" y="752088"/>
              <a:ext cx="2571600" cy="2571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 name="Google Shape;23;p3"/>
            <p:cNvSpPr/>
            <p:nvPr/>
          </p:nvSpPr>
          <p:spPr>
            <a:xfrm>
              <a:off x="381000" y="1285650"/>
              <a:ext cx="5452500" cy="25716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 name="Google Shape;24;p3"/>
            <p:cNvSpPr/>
            <p:nvPr/>
          </p:nvSpPr>
          <p:spPr>
            <a:xfrm>
              <a:off x="5833500" y="3112325"/>
              <a:ext cx="738775" cy="745525"/>
            </a:xfrm>
            <a:custGeom>
              <a:avLst/>
              <a:gdLst/>
              <a:ahLst/>
              <a:cxnLst/>
              <a:rect l="l" t="t" r="r" b="b"/>
              <a:pathLst>
                <a:path w="29551" h="29821" extrusionOk="0">
                  <a:moveTo>
                    <a:pt x="29397" y="0"/>
                  </a:moveTo>
                  <a:lnTo>
                    <a:pt x="64" y="21385"/>
                  </a:lnTo>
                  <a:lnTo>
                    <a:pt x="0" y="29821"/>
                  </a:lnTo>
                  <a:lnTo>
                    <a:pt x="29551" y="8625"/>
                  </a:lnTo>
                  <a:close/>
                </a:path>
              </a:pathLst>
            </a:custGeom>
            <a:solidFill>
              <a:srgbClr val="001F46">
                <a:alpha val="20110"/>
              </a:srgbClr>
            </a:solidFill>
            <a:ln>
              <a:noFill/>
            </a:ln>
          </p:spPr>
        </p:sp>
        <p:sp>
          <p:nvSpPr>
            <p:cNvPr id="25" name="Google Shape;25;p3"/>
            <p:cNvSpPr/>
            <p:nvPr/>
          </p:nvSpPr>
          <p:spPr>
            <a:xfrm>
              <a:off x="6572284" y="3112333"/>
              <a:ext cx="2571600" cy="211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 name="Google Shape;26;p3"/>
            <p:cNvSpPr/>
            <p:nvPr/>
          </p:nvSpPr>
          <p:spPr>
            <a:xfrm>
              <a:off x="381000" y="3645900"/>
              <a:ext cx="5452500" cy="211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27" name="Google Shape;27;p3"/>
          <p:cNvSpPr txBox="1">
            <a:spLocks noGrp="1"/>
          </p:cNvSpPr>
          <p:nvPr>
            <p:ph type="ctrTitle"/>
          </p:nvPr>
        </p:nvSpPr>
        <p:spPr>
          <a:xfrm>
            <a:off x="614975" y="2702200"/>
            <a:ext cx="4969500" cy="751600"/>
          </a:xfrm>
          <a:prstGeom prst="rect">
            <a:avLst/>
          </a:prstGeom>
        </p:spPr>
        <p:txBody>
          <a:bodyPr spcFirstLastPara="1" wrap="square" lIns="0" tIns="0" rIns="0" bIns="0" anchor="b" anchorCtr="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r>
              <a:rPr lang="el-GR"/>
              <a:t>Κάντε κλικ για να επεξεργαστείτε τον τίτλο υποδείγματος</a:t>
            </a:r>
            <a:endParaRPr/>
          </a:p>
        </p:txBody>
      </p:sp>
      <p:sp>
        <p:nvSpPr>
          <p:cNvPr id="28" name="Google Shape;28;p3"/>
          <p:cNvSpPr txBox="1">
            <a:spLocks noGrp="1"/>
          </p:cNvSpPr>
          <p:nvPr>
            <p:ph type="subTitle" idx="1"/>
          </p:nvPr>
        </p:nvSpPr>
        <p:spPr>
          <a:xfrm>
            <a:off x="614975" y="3481433"/>
            <a:ext cx="4969500" cy="3696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1800"/>
              <a:buNone/>
              <a:defRPr sz="1800"/>
            </a:lvl1pPr>
            <a:lvl2pPr lvl="1" rtl="0">
              <a:spcBef>
                <a:spcPts val="0"/>
              </a:spcBef>
              <a:spcAft>
                <a:spcPts val="0"/>
              </a:spcAft>
              <a:buClr>
                <a:schemeClr val="dk1"/>
              </a:buClr>
              <a:buSzPts val="1800"/>
              <a:buNone/>
              <a:defRPr sz="1800"/>
            </a:lvl2pPr>
            <a:lvl3pPr lvl="2" rtl="0">
              <a:spcBef>
                <a:spcPts val="0"/>
              </a:spcBef>
              <a:spcAft>
                <a:spcPts val="0"/>
              </a:spcAft>
              <a:buClr>
                <a:schemeClr val="dk1"/>
              </a:buClr>
              <a:buSzPts val="1800"/>
              <a:buNone/>
              <a:defRPr sz="1800"/>
            </a:lvl3pPr>
            <a:lvl4pPr lvl="3" rtl="0">
              <a:spcBef>
                <a:spcPts val="0"/>
              </a:spcBef>
              <a:spcAft>
                <a:spcPts val="0"/>
              </a:spcAft>
              <a:buClr>
                <a:schemeClr val="dk1"/>
              </a:buClr>
              <a:buSzPts val="1800"/>
              <a:buNone/>
              <a:defRPr sz="1800"/>
            </a:lvl4pPr>
            <a:lvl5pPr lvl="4" rtl="0">
              <a:spcBef>
                <a:spcPts val="0"/>
              </a:spcBef>
              <a:spcAft>
                <a:spcPts val="0"/>
              </a:spcAft>
              <a:buClr>
                <a:schemeClr val="dk1"/>
              </a:buClr>
              <a:buSzPts val="1800"/>
              <a:buNone/>
              <a:defRPr sz="1800"/>
            </a:lvl5pPr>
            <a:lvl6pPr lvl="5" rtl="0">
              <a:spcBef>
                <a:spcPts val="0"/>
              </a:spcBef>
              <a:spcAft>
                <a:spcPts val="0"/>
              </a:spcAft>
              <a:buClr>
                <a:schemeClr val="dk1"/>
              </a:buClr>
              <a:buSzPts val="1800"/>
              <a:buNone/>
              <a:defRPr sz="1800"/>
            </a:lvl6pPr>
            <a:lvl7pPr lvl="6" rtl="0">
              <a:spcBef>
                <a:spcPts val="0"/>
              </a:spcBef>
              <a:spcAft>
                <a:spcPts val="0"/>
              </a:spcAft>
              <a:buClr>
                <a:schemeClr val="dk1"/>
              </a:buClr>
              <a:buSzPts val="1800"/>
              <a:buNone/>
              <a:defRPr sz="1800"/>
            </a:lvl7pPr>
            <a:lvl8pPr lvl="7" rtl="0">
              <a:spcBef>
                <a:spcPts val="0"/>
              </a:spcBef>
              <a:spcAft>
                <a:spcPts val="0"/>
              </a:spcAft>
              <a:buClr>
                <a:schemeClr val="dk1"/>
              </a:buClr>
              <a:buSzPts val="1800"/>
              <a:buNone/>
              <a:defRPr sz="1800"/>
            </a:lvl8pPr>
            <a:lvl9pPr lvl="8" rtl="0">
              <a:spcBef>
                <a:spcPts val="0"/>
              </a:spcBef>
              <a:spcAft>
                <a:spcPts val="0"/>
              </a:spcAft>
              <a:buClr>
                <a:schemeClr val="dk1"/>
              </a:buClr>
              <a:buSzPts val="1800"/>
              <a:buNone/>
              <a:defRPr sz="1800"/>
            </a:lvl9pPr>
          </a:lstStyle>
          <a:p>
            <a:r>
              <a:rPr lang="el-GR"/>
              <a:t>Κάντε κλικ για να επεξεργαστείτε τον υπότιτλο του υποδείγματος</a:t>
            </a:r>
            <a:endParaRPr/>
          </a:p>
        </p:txBody>
      </p:sp>
    </p:spTree>
    <p:extLst>
      <p:ext uri="{BB962C8B-B14F-4D97-AF65-F5344CB8AC3E}">
        <p14:creationId xmlns:p14="http://schemas.microsoft.com/office/powerpoint/2010/main" val="705916401"/>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9"/>
        <p:cNvGrpSpPr/>
        <p:nvPr/>
      </p:nvGrpSpPr>
      <p:grpSpPr>
        <a:xfrm>
          <a:off x="0" y="0"/>
          <a:ext cx="0" cy="0"/>
          <a:chOff x="0" y="0"/>
          <a:chExt cx="0" cy="0"/>
        </a:xfrm>
      </p:grpSpPr>
      <p:grpSp>
        <p:nvGrpSpPr>
          <p:cNvPr id="30" name="Google Shape;30;p4"/>
          <p:cNvGrpSpPr/>
          <p:nvPr/>
        </p:nvGrpSpPr>
        <p:grpSpPr>
          <a:xfrm>
            <a:off x="381001" y="507933"/>
            <a:ext cx="8762909" cy="5845667"/>
            <a:chOff x="381000" y="380950"/>
            <a:chExt cx="8762909" cy="4384250"/>
          </a:xfrm>
        </p:grpSpPr>
        <p:sp>
          <p:nvSpPr>
            <p:cNvPr id="31" name="Google Shape;31;p4"/>
            <p:cNvSpPr/>
            <p:nvPr/>
          </p:nvSpPr>
          <p:spPr>
            <a:xfrm>
              <a:off x="5829300" y="380950"/>
              <a:ext cx="746875" cy="4382725"/>
            </a:xfrm>
            <a:custGeom>
              <a:avLst/>
              <a:gdLst/>
              <a:ahLst/>
              <a:cxnLst/>
              <a:rect l="l" t="t" r="r" b="b"/>
              <a:pathLst>
                <a:path w="29875" h="175309" extrusionOk="0">
                  <a:moveTo>
                    <a:pt x="29713" y="25517"/>
                  </a:moveTo>
                  <a:lnTo>
                    <a:pt x="0" y="0"/>
                  </a:lnTo>
                  <a:lnTo>
                    <a:pt x="100" y="175309"/>
                  </a:lnTo>
                  <a:lnTo>
                    <a:pt x="29875" y="128396"/>
                  </a:lnTo>
                  <a:close/>
                </a:path>
              </a:pathLst>
            </a:custGeom>
            <a:solidFill>
              <a:schemeClr val="accent2"/>
            </a:solidFill>
            <a:ln>
              <a:noFill/>
            </a:ln>
          </p:spPr>
        </p:sp>
        <p:sp>
          <p:nvSpPr>
            <p:cNvPr id="32" name="Google Shape;32;p4"/>
            <p:cNvSpPr/>
            <p:nvPr/>
          </p:nvSpPr>
          <p:spPr>
            <a:xfrm>
              <a:off x="5830600" y="3379100"/>
              <a:ext cx="741675" cy="1384575"/>
            </a:xfrm>
            <a:custGeom>
              <a:avLst/>
              <a:gdLst/>
              <a:ahLst/>
              <a:cxnLst/>
              <a:rect l="l" t="t" r="r" b="b"/>
              <a:pathLst>
                <a:path w="29667" h="55383" extrusionOk="0">
                  <a:moveTo>
                    <a:pt x="29513" y="0"/>
                  </a:moveTo>
                  <a:lnTo>
                    <a:pt x="0" y="46895"/>
                  </a:lnTo>
                  <a:lnTo>
                    <a:pt x="0" y="55383"/>
                  </a:lnTo>
                  <a:lnTo>
                    <a:pt x="29667" y="8625"/>
                  </a:lnTo>
                  <a:close/>
                </a:path>
              </a:pathLst>
            </a:custGeom>
            <a:solidFill>
              <a:srgbClr val="001F46">
                <a:alpha val="20110"/>
              </a:srgbClr>
            </a:solidFill>
            <a:ln>
              <a:noFill/>
            </a:ln>
          </p:spPr>
        </p:sp>
        <p:sp>
          <p:nvSpPr>
            <p:cNvPr id="33" name="Google Shape;33;p4"/>
            <p:cNvSpPr/>
            <p:nvPr/>
          </p:nvSpPr>
          <p:spPr>
            <a:xfrm rot="10800000">
              <a:off x="6572309" y="1017613"/>
              <a:ext cx="2571600" cy="25719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 name="Google Shape;34;p4"/>
            <p:cNvSpPr/>
            <p:nvPr/>
          </p:nvSpPr>
          <p:spPr>
            <a:xfrm rot="10800000">
              <a:off x="381000" y="381000"/>
              <a:ext cx="5452500" cy="43842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 name="Google Shape;35;p4"/>
            <p:cNvSpPr/>
            <p:nvPr/>
          </p:nvSpPr>
          <p:spPr>
            <a:xfrm>
              <a:off x="6572284" y="3377858"/>
              <a:ext cx="2571600" cy="211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 name="Google Shape;36;p4"/>
            <p:cNvSpPr/>
            <p:nvPr/>
          </p:nvSpPr>
          <p:spPr>
            <a:xfrm>
              <a:off x="381000" y="4550600"/>
              <a:ext cx="5452500" cy="211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7" name="Google Shape;37;p4"/>
          <p:cNvGrpSpPr/>
          <p:nvPr/>
        </p:nvGrpSpPr>
        <p:grpSpPr>
          <a:xfrm>
            <a:off x="1" y="6349867"/>
            <a:ext cx="603997" cy="508133"/>
            <a:chOff x="0" y="4762400"/>
            <a:chExt cx="603997" cy="381100"/>
          </a:xfrm>
        </p:grpSpPr>
        <p:sp>
          <p:nvSpPr>
            <p:cNvPr id="38" name="Google Shape;38;p4"/>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 name="Google Shape;39;p4"/>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40" name="Google Shape;40;p4"/>
          <p:cNvSpPr txBox="1">
            <a:spLocks noGrp="1"/>
          </p:cNvSpPr>
          <p:nvPr>
            <p:ph type="body" idx="1"/>
          </p:nvPr>
        </p:nvSpPr>
        <p:spPr>
          <a:xfrm>
            <a:off x="1105629" y="1386033"/>
            <a:ext cx="4055100" cy="3886400"/>
          </a:xfrm>
          <a:prstGeom prst="rect">
            <a:avLst/>
          </a:prstGeom>
        </p:spPr>
        <p:txBody>
          <a:bodyPr spcFirstLastPara="1" wrap="square" lIns="0" tIns="0" rIns="0" bIns="0" anchor="t" anchorCtr="0">
            <a:noAutofit/>
          </a:bodyPr>
          <a:lstStyle>
            <a:lvl1pPr marL="457200" lvl="0" indent="-419100" rtl="0">
              <a:spcBef>
                <a:spcPts val="600"/>
              </a:spcBef>
              <a:spcAft>
                <a:spcPts val="0"/>
              </a:spcAft>
              <a:buClr>
                <a:schemeClr val="lt1"/>
              </a:buClr>
              <a:buSzPts val="3000"/>
              <a:buChar char="▸"/>
              <a:defRPr sz="3000">
                <a:solidFill>
                  <a:schemeClr val="lt1"/>
                </a:solidFill>
              </a:defRPr>
            </a:lvl1pPr>
            <a:lvl2pPr marL="914400" lvl="1" indent="-419100" rtl="0">
              <a:spcBef>
                <a:spcPts val="0"/>
              </a:spcBef>
              <a:spcAft>
                <a:spcPts val="0"/>
              </a:spcAft>
              <a:buClr>
                <a:schemeClr val="lt1"/>
              </a:buClr>
              <a:buSzPts val="3000"/>
              <a:buChar char="▹"/>
              <a:defRPr sz="3000">
                <a:solidFill>
                  <a:schemeClr val="lt1"/>
                </a:solidFill>
              </a:defRPr>
            </a:lvl2pPr>
            <a:lvl3pPr marL="1371600" lvl="2" indent="-419100" rtl="0">
              <a:spcBef>
                <a:spcPts val="0"/>
              </a:spcBef>
              <a:spcAft>
                <a:spcPts val="0"/>
              </a:spcAft>
              <a:buClr>
                <a:schemeClr val="lt1"/>
              </a:buClr>
              <a:buSzPts val="3000"/>
              <a:buChar char="■"/>
              <a:defRPr sz="3000">
                <a:solidFill>
                  <a:schemeClr val="lt1"/>
                </a:solidFill>
              </a:defRPr>
            </a:lvl3pPr>
            <a:lvl4pPr marL="1828800" lvl="3" indent="-419100" rtl="0">
              <a:spcBef>
                <a:spcPts val="0"/>
              </a:spcBef>
              <a:spcAft>
                <a:spcPts val="0"/>
              </a:spcAft>
              <a:buClr>
                <a:schemeClr val="lt1"/>
              </a:buClr>
              <a:buSzPts val="3000"/>
              <a:buChar char="●"/>
              <a:defRPr sz="3000">
                <a:solidFill>
                  <a:schemeClr val="lt1"/>
                </a:solidFill>
              </a:defRPr>
            </a:lvl4pPr>
            <a:lvl5pPr marL="2286000" lvl="4" indent="-419100" rtl="0">
              <a:spcBef>
                <a:spcPts val="0"/>
              </a:spcBef>
              <a:spcAft>
                <a:spcPts val="0"/>
              </a:spcAft>
              <a:buClr>
                <a:schemeClr val="lt1"/>
              </a:buClr>
              <a:buSzPts val="3000"/>
              <a:buChar char="○"/>
              <a:defRPr sz="3000">
                <a:solidFill>
                  <a:schemeClr val="lt1"/>
                </a:solidFill>
              </a:defRPr>
            </a:lvl5pPr>
            <a:lvl6pPr marL="2743200" lvl="5" indent="-419100" rtl="0">
              <a:spcBef>
                <a:spcPts val="0"/>
              </a:spcBef>
              <a:spcAft>
                <a:spcPts val="0"/>
              </a:spcAft>
              <a:buClr>
                <a:schemeClr val="lt1"/>
              </a:buClr>
              <a:buSzPts val="3000"/>
              <a:buChar char="■"/>
              <a:defRPr sz="3000">
                <a:solidFill>
                  <a:schemeClr val="lt1"/>
                </a:solidFill>
              </a:defRPr>
            </a:lvl6pPr>
            <a:lvl7pPr marL="3200400" lvl="6" indent="-419100" rtl="0">
              <a:spcBef>
                <a:spcPts val="0"/>
              </a:spcBef>
              <a:spcAft>
                <a:spcPts val="0"/>
              </a:spcAft>
              <a:buClr>
                <a:schemeClr val="lt1"/>
              </a:buClr>
              <a:buSzPts val="3000"/>
              <a:buChar char="●"/>
              <a:defRPr sz="3000">
                <a:solidFill>
                  <a:schemeClr val="lt1"/>
                </a:solidFill>
              </a:defRPr>
            </a:lvl7pPr>
            <a:lvl8pPr marL="3657600" lvl="7" indent="-419100" rtl="0">
              <a:spcBef>
                <a:spcPts val="0"/>
              </a:spcBef>
              <a:spcAft>
                <a:spcPts val="0"/>
              </a:spcAft>
              <a:buClr>
                <a:schemeClr val="lt1"/>
              </a:buClr>
              <a:buSzPts val="3000"/>
              <a:buChar char="○"/>
              <a:defRPr sz="3000">
                <a:solidFill>
                  <a:schemeClr val="lt1"/>
                </a:solidFill>
              </a:defRPr>
            </a:lvl8pPr>
            <a:lvl9pPr marL="4114800" lvl="8" indent="-419100" rtl="0">
              <a:spcBef>
                <a:spcPts val="0"/>
              </a:spcBef>
              <a:spcAft>
                <a:spcPts val="0"/>
              </a:spcAft>
              <a:buClr>
                <a:schemeClr val="lt1"/>
              </a:buClr>
              <a:buSzPts val="3000"/>
              <a:buChar char="■"/>
              <a:defRPr sz="3000">
                <a:solidFill>
                  <a:schemeClr val="lt1"/>
                </a:solidFill>
              </a:defRPr>
            </a:lvl9pPr>
          </a:lstStyle>
          <a:p>
            <a:pPr lvl="0"/>
            <a:r>
              <a:rPr lang="el-GR"/>
              <a:t>Στυλ κειμένου υποδείγματος</a:t>
            </a:r>
          </a:p>
        </p:txBody>
      </p:sp>
      <p:sp>
        <p:nvSpPr>
          <p:cNvPr id="41" name="Google Shape;41;p4"/>
          <p:cNvSpPr txBox="1"/>
          <p:nvPr/>
        </p:nvSpPr>
        <p:spPr>
          <a:xfrm>
            <a:off x="723450" y="960967"/>
            <a:ext cx="381000" cy="871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9600">
                <a:solidFill>
                  <a:schemeClr val="dk1"/>
                </a:solidFill>
                <a:latin typeface="Barlow"/>
                <a:ea typeface="Barlow"/>
                <a:cs typeface="Barlow"/>
                <a:sym typeface="Barlow"/>
              </a:rPr>
              <a:t>“</a:t>
            </a:r>
            <a:endParaRPr sz="9600">
              <a:solidFill>
                <a:schemeClr val="dk1"/>
              </a:solidFill>
              <a:latin typeface="Barlow"/>
              <a:ea typeface="Barlow"/>
              <a:cs typeface="Barlow"/>
              <a:sym typeface="Barlow"/>
            </a:endParaRPr>
          </a:p>
        </p:txBody>
      </p:sp>
      <p:sp>
        <p:nvSpPr>
          <p:cNvPr id="42" name="Google Shape;42;p4"/>
          <p:cNvSpPr txBox="1">
            <a:spLocks noGrp="1"/>
          </p:cNvSpPr>
          <p:nvPr>
            <p:ph type="sldNum" idx="12"/>
          </p:nvPr>
        </p:nvSpPr>
        <p:spPr>
          <a:xfrm>
            <a:off x="0" y="6349867"/>
            <a:ext cx="381000" cy="515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81608855"/>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1 column + Image">
  <p:cSld name="Title + 1 column + Image">
    <p:spTree>
      <p:nvGrpSpPr>
        <p:cNvPr id="1" name="Shape 59"/>
        <p:cNvGrpSpPr/>
        <p:nvPr/>
      </p:nvGrpSpPr>
      <p:grpSpPr>
        <a:xfrm>
          <a:off x="0" y="0"/>
          <a:ext cx="0" cy="0"/>
          <a:chOff x="0" y="0"/>
          <a:chExt cx="0" cy="0"/>
        </a:xfrm>
      </p:grpSpPr>
      <p:grpSp>
        <p:nvGrpSpPr>
          <p:cNvPr id="60" name="Google Shape;60;p6"/>
          <p:cNvGrpSpPr/>
          <p:nvPr/>
        </p:nvGrpSpPr>
        <p:grpSpPr>
          <a:xfrm>
            <a:off x="1" y="6349867"/>
            <a:ext cx="603997" cy="508133"/>
            <a:chOff x="0" y="4762400"/>
            <a:chExt cx="603997" cy="381100"/>
          </a:xfrm>
        </p:grpSpPr>
        <p:sp>
          <p:nvSpPr>
            <p:cNvPr id="61" name="Google Shape;61;p6"/>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 name="Google Shape;62;p6"/>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63" name="Google Shape;63;p6"/>
          <p:cNvSpPr txBox="1">
            <a:spLocks noGrp="1"/>
          </p:cNvSpPr>
          <p:nvPr>
            <p:ph type="title"/>
          </p:nvPr>
        </p:nvSpPr>
        <p:spPr>
          <a:xfrm>
            <a:off x="614975" y="521800"/>
            <a:ext cx="3613200" cy="1226000"/>
          </a:xfrm>
          <a:prstGeom prst="rect">
            <a:avLst/>
          </a:prstGeom>
        </p:spPr>
        <p:txBody>
          <a:bodyPr spcFirstLastPara="1" wrap="square" lIns="0" tIns="0" rIns="0" bIns="0" anchor="t" anchorCtr="0">
            <a:noAutofit/>
          </a:bodyPr>
          <a:lstStyle>
            <a:lvl1pPr lvl="0" rtl="0">
              <a:spcBef>
                <a:spcPts val="0"/>
              </a:spcBef>
              <a:spcAft>
                <a:spcPts val="0"/>
              </a:spcAft>
              <a:buClr>
                <a:schemeClr val="accent1"/>
              </a:buClr>
              <a:buSzPts val="3000"/>
              <a:buNone/>
              <a:defRPr>
                <a:solidFill>
                  <a:schemeClr val="accent1"/>
                </a:solidFill>
              </a:defRPr>
            </a:lvl1pPr>
            <a:lvl2pPr lvl="1" rtl="0">
              <a:spcBef>
                <a:spcPts val="0"/>
              </a:spcBef>
              <a:spcAft>
                <a:spcPts val="0"/>
              </a:spcAft>
              <a:buClr>
                <a:schemeClr val="accent1"/>
              </a:buClr>
              <a:buSzPts val="3000"/>
              <a:buNone/>
              <a:defRPr>
                <a:solidFill>
                  <a:schemeClr val="accent1"/>
                </a:solidFill>
              </a:defRPr>
            </a:lvl2pPr>
            <a:lvl3pPr lvl="2" rtl="0">
              <a:spcBef>
                <a:spcPts val="0"/>
              </a:spcBef>
              <a:spcAft>
                <a:spcPts val="0"/>
              </a:spcAft>
              <a:buClr>
                <a:schemeClr val="accent1"/>
              </a:buClr>
              <a:buSzPts val="3000"/>
              <a:buNone/>
              <a:defRPr>
                <a:solidFill>
                  <a:schemeClr val="accent1"/>
                </a:solidFill>
              </a:defRPr>
            </a:lvl3pPr>
            <a:lvl4pPr lvl="3" rtl="0">
              <a:spcBef>
                <a:spcPts val="0"/>
              </a:spcBef>
              <a:spcAft>
                <a:spcPts val="0"/>
              </a:spcAft>
              <a:buClr>
                <a:schemeClr val="accent1"/>
              </a:buClr>
              <a:buSzPts val="3000"/>
              <a:buNone/>
              <a:defRPr>
                <a:solidFill>
                  <a:schemeClr val="accent1"/>
                </a:solidFill>
              </a:defRPr>
            </a:lvl4pPr>
            <a:lvl5pPr lvl="4" rtl="0">
              <a:spcBef>
                <a:spcPts val="0"/>
              </a:spcBef>
              <a:spcAft>
                <a:spcPts val="0"/>
              </a:spcAft>
              <a:buClr>
                <a:schemeClr val="accent1"/>
              </a:buClr>
              <a:buSzPts val="3000"/>
              <a:buNone/>
              <a:defRPr>
                <a:solidFill>
                  <a:schemeClr val="accent1"/>
                </a:solidFill>
              </a:defRPr>
            </a:lvl5pPr>
            <a:lvl6pPr lvl="5" rtl="0">
              <a:spcBef>
                <a:spcPts val="0"/>
              </a:spcBef>
              <a:spcAft>
                <a:spcPts val="0"/>
              </a:spcAft>
              <a:buClr>
                <a:schemeClr val="accent1"/>
              </a:buClr>
              <a:buSzPts val="3000"/>
              <a:buNone/>
              <a:defRPr>
                <a:solidFill>
                  <a:schemeClr val="accent1"/>
                </a:solidFill>
              </a:defRPr>
            </a:lvl6pPr>
            <a:lvl7pPr lvl="6" rtl="0">
              <a:spcBef>
                <a:spcPts val="0"/>
              </a:spcBef>
              <a:spcAft>
                <a:spcPts val="0"/>
              </a:spcAft>
              <a:buClr>
                <a:schemeClr val="accent1"/>
              </a:buClr>
              <a:buSzPts val="3000"/>
              <a:buNone/>
              <a:defRPr>
                <a:solidFill>
                  <a:schemeClr val="accent1"/>
                </a:solidFill>
              </a:defRPr>
            </a:lvl7pPr>
            <a:lvl8pPr lvl="7" rtl="0">
              <a:spcBef>
                <a:spcPts val="0"/>
              </a:spcBef>
              <a:spcAft>
                <a:spcPts val="0"/>
              </a:spcAft>
              <a:buClr>
                <a:schemeClr val="accent1"/>
              </a:buClr>
              <a:buSzPts val="3000"/>
              <a:buNone/>
              <a:defRPr>
                <a:solidFill>
                  <a:schemeClr val="accent1"/>
                </a:solidFill>
              </a:defRPr>
            </a:lvl8pPr>
            <a:lvl9pPr lvl="8" rtl="0">
              <a:spcBef>
                <a:spcPts val="0"/>
              </a:spcBef>
              <a:spcAft>
                <a:spcPts val="0"/>
              </a:spcAft>
              <a:buClr>
                <a:schemeClr val="accent1"/>
              </a:buClr>
              <a:buSzPts val="3000"/>
              <a:buNone/>
              <a:defRPr>
                <a:solidFill>
                  <a:schemeClr val="accent1"/>
                </a:solidFill>
              </a:defRPr>
            </a:lvl9pPr>
          </a:lstStyle>
          <a:p>
            <a:r>
              <a:rPr lang="el-GR"/>
              <a:t>Κάντε κλικ για να επεξεργαστείτε τον τίτλο υποδείγματος</a:t>
            </a:r>
            <a:endParaRPr/>
          </a:p>
        </p:txBody>
      </p:sp>
      <p:sp>
        <p:nvSpPr>
          <p:cNvPr id="64" name="Google Shape;64;p6"/>
          <p:cNvSpPr txBox="1">
            <a:spLocks noGrp="1"/>
          </p:cNvSpPr>
          <p:nvPr>
            <p:ph type="body" idx="1"/>
          </p:nvPr>
        </p:nvSpPr>
        <p:spPr>
          <a:xfrm>
            <a:off x="614975" y="1968767"/>
            <a:ext cx="3613200" cy="37688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pPr lvl="0"/>
            <a:r>
              <a:rPr lang="el-GR"/>
              <a:t>Στυλ κειμένου υποδείγματος</a:t>
            </a:r>
          </a:p>
        </p:txBody>
      </p:sp>
      <p:sp>
        <p:nvSpPr>
          <p:cNvPr id="65" name="Google Shape;65;p6"/>
          <p:cNvSpPr txBox="1">
            <a:spLocks noGrp="1"/>
          </p:cNvSpPr>
          <p:nvPr>
            <p:ph type="sldNum" idx="12"/>
          </p:nvPr>
        </p:nvSpPr>
        <p:spPr>
          <a:xfrm>
            <a:off x="0" y="6349867"/>
            <a:ext cx="381000" cy="515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grpSp>
        <p:nvGrpSpPr>
          <p:cNvPr id="66" name="Google Shape;66;p6"/>
          <p:cNvGrpSpPr/>
          <p:nvPr/>
        </p:nvGrpSpPr>
        <p:grpSpPr>
          <a:xfrm rot="10800000">
            <a:off x="4572000" y="-63"/>
            <a:ext cx="4572000" cy="6876696"/>
            <a:chOff x="8" y="-13862"/>
            <a:chExt cx="4572000" cy="5157522"/>
          </a:xfrm>
        </p:grpSpPr>
        <p:sp>
          <p:nvSpPr>
            <p:cNvPr id="67" name="Google Shape;67;p6"/>
            <p:cNvSpPr/>
            <p:nvPr/>
          </p:nvSpPr>
          <p:spPr>
            <a:xfrm rot="10800000">
              <a:off x="8" y="160"/>
              <a:ext cx="377100" cy="51435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 name="Google Shape;68;p6"/>
            <p:cNvSpPr/>
            <p:nvPr/>
          </p:nvSpPr>
          <p:spPr>
            <a:xfrm>
              <a:off x="366508" y="-13862"/>
              <a:ext cx="267425" cy="5157350"/>
            </a:xfrm>
            <a:custGeom>
              <a:avLst/>
              <a:gdLst/>
              <a:ahLst/>
              <a:cxnLst/>
              <a:rect l="l" t="t" r="r" b="b"/>
              <a:pathLst>
                <a:path w="10697" h="206294" extrusionOk="0">
                  <a:moveTo>
                    <a:pt x="369" y="206294"/>
                  </a:moveTo>
                  <a:lnTo>
                    <a:pt x="10697" y="190844"/>
                  </a:lnTo>
                  <a:lnTo>
                    <a:pt x="10623" y="15934"/>
                  </a:lnTo>
                  <a:lnTo>
                    <a:pt x="0" y="0"/>
                  </a:lnTo>
                  <a:close/>
                </a:path>
              </a:pathLst>
            </a:custGeom>
            <a:solidFill>
              <a:schemeClr val="accent2"/>
            </a:solidFill>
            <a:ln>
              <a:noFill/>
            </a:ln>
          </p:spPr>
        </p:sp>
        <p:sp>
          <p:nvSpPr>
            <p:cNvPr id="69" name="Google Shape;69;p6"/>
            <p:cNvSpPr/>
            <p:nvPr/>
          </p:nvSpPr>
          <p:spPr>
            <a:xfrm rot="10800000">
              <a:off x="633908" y="382913"/>
              <a:ext cx="3938100" cy="43764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2410247459"/>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70"/>
        <p:cNvGrpSpPr/>
        <p:nvPr/>
      </p:nvGrpSpPr>
      <p:grpSpPr>
        <a:xfrm>
          <a:off x="0" y="0"/>
          <a:ext cx="0" cy="0"/>
          <a:chOff x="0" y="0"/>
          <a:chExt cx="0" cy="0"/>
        </a:xfrm>
      </p:grpSpPr>
      <p:grpSp>
        <p:nvGrpSpPr>
          <p:cNvPr id="71" name="Google Shape;71;p7"/>
          <p:cNvGrpSpPr/>
          <p:nvPr/>
        </p:nvGrpSpPr>
        <p:grpSpPr>
          <a:xfrm>
            <a:off x="1" y="6349867"/>
            <a:ext cx="603997" cy="508133"/>
            <a:chOff x="0" y="4762400"/>
            <a:chExt cx="603997" cy="381100"/>
          </a:xfrm>
        </p:grpSpPr>
        <p:sp>
          <p:nvSpPr>
            <p:cNvPr id="72" name="Google Shape;72;p7"/>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3" name="Google Shape;73;p7"/>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4" name="Google Shape;74;p7"/>
          <p:cNvGrpSpPr/>
          <p:nvPr/>
        </p:nvGrpSpPr>
        <p:grpSpPr>
          <a:xfrm>
            <a:off x="381001" y="0"/>
            <a:ext cx="8763111" cy="1747891"/>
            <a:chOff x="381000" y="0"/>
            <a:chExt cx="8763111" cy="1310918"/>
          </a:xfrm>
        </p:grpSpPr>
        <p:grpSp>
          <p:nvGrpSpPr>
            <p:cNvPr id="75" name="Google Shape;75;p7"/>
            <p:cNvGrpSpPr/>
            <p:nvPr/>
          </p:nvGrpSpPr>
          <p:grpSpPr>
            <a:xfrm>
              <a:off x="381000" y="0"/>
              <a:ext cx="8763111" cy="1310300"/>
              <a:chOff x="381000" y="0"/>
              <a:chExt cx="8763111" cy="1310300"/>
            </a:xfrm>
          </p:grpSpPr>
          <p:sp>
            <p:nvSpPr>
              <p:cNvPr id="76" name="Google Shape;76;p7"/>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77" name="Google Shape;77;p7"/>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 name="Google Shape;78;p7"/>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9" name="Google Shape;79;p7"/>
            <p:cNvGrpSpPr/>
            <p:nvPr/>
          </p:nvGrpSpPr>
          <p:grpSpPr>
            <a:xfrm>
              <a:off x="381000" y="967217"/>
              <a:ext cx="8763100" cy="343701"/>
              <a:chOff x="381000" y="862358"/>
              <a:chExt cx="8763100" cy="576872"/>
            </a:xfrm>
          </p:grpSpPr>
          <p:sp>
            <p:nvSpPr>
              <p:cNvPr id="80" name="Google Shape;80;p7"/>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81" name="Google Shape;81;p7"/>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 name="Google Shape;82;p7"/>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sp>
        <p:nvSpPr>
          <p:cNvPr id="83" name="Google Shape;83;p7"/>
          <p:cNvSpPr txBox="1">
            <a:spLocks noGrp="1"/>
          </p:cNvSpPr>
          <p:nvPr>
            <p:ph type="title"/>
          </p:nvPr>
        </p:nvSpPr>
        <p:spPr>
          <a:xfrm>
            <a:off x="614975" y="521800"/>
            <a:ext cx="6757800" cy="12260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l-GR"/>
              <a:t>Κάντε κλικ για να επεξεργαστείτε τον τίτλο υποδείγματος</a:t>
            </a:r>
            <a:endParaRPr/>
          </a:p>
        </p:txBody>
      </p:sp>
      <p:sp>
        <p:nvSpPr>
          <p:cNvPr id="84" name="Google Shape;84;p7"/>
          <p:cNvSpPr txBox="1">
            <a:spLocks noGrp="1"/>
          </p:cNvSpPr>
          <p:nvPr>
            <p:ph type="body" idx="1"/>
          </p:nvPr>
        </p:nvSpPr>
        <p:spPr>
          <a:xfrm>
            <a:off x="604000" y="2273567"/>
            <a:ext cx="3185400" cy="36208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pPr lvl="0"/>
            <a:r>
              <a:rPr lang="el-GR"/>
              <a:t>Στυλ κειμένου υποδείγματος</a:t>
            </a:r>
          </a:p>
        </p:txBody>
      </p:sp>
      <p:sp>
        <p:nvSpPr>
          <p:cNvPr id="85" name="Google Shape;85;p7"/>
          <p:cNvSpPr txBox="1">
            <a:spLocks noGrp="1"/>
          </p:cNvSpPr>
          <p:nvPr>
            <p:ph type="body" idx="2"/>
          </p:nvPr>
        </p:nvSpPr>
        <p:spPr>
          <a:xfrm>
            <a:off x="4187378" y="2273567"/>
            <a:ext cx="3185400" cy="36208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pPr lvl="0"/>
            <a:r>
              <a:rPr lang="el-GR"/>
              <a:t>Στυλ κειμένου υποδείγματος</a:t>
            </a:r>
          </a:p>
        </p:txBody>
      </p:sp>
      <p:sp>
        <p:nvSpPr>
          <p:cNvPr id="86" name="Google Shape;86;p7"/>
          <p:cNvSpPr txBox="1">
            <a:spLocks noGrp="1"/>
          </p:cNvSpPr>
          <p:nvPr>
            <p:ph type="sldNum" idx="12"/>
          </p:nvPr>
        </p:nvSpPr>
        <p:spPr>
          <a:xfrm>
            <a:off x="0" y="6349867"/>
            <a:ext cx="381000" cy="515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60392034"/>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87"/>
        <p:cNvGrpSpPr/>
        <p:nvPr/>
      </p:nvGrpSpPr>
      <p:grpSpPr>
        <a:xfrm>
          <a:off x="0" y="0"/>
          <a:ext cx="0" cy="0"/>
          <a:chOff x="0" y="0"/>
          <a:chExt cx="0" cy="0"/>
        </a:xfrm>
      </p:grpSpPr>
      <p:grpSp>
        <p:nvGrpSpPr>
          <p:cNvPr id="88" name="Google Shape;88;p8"/>
          <p:cNvGrpSpPr/>
          <p:nvPr/>
        </p:nvGrpSpPr>
        <p:grpSpPr>
          <a:xfrm>
            <a:off x="1" y="6349867"/>
            <a:ext cx="603997" cy="508133"/>
            <a:chOff x="0" y="4762400"/>
            <a:chExt cx="603997" cy="381100"/>
          </a:xfrm>
        </p:grpSpPr>
        <p:sp>
          <p:nvSpPr>
            <p:cNvPr id="89" name="Google Shape;89;p8"/>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 name="Google Shape;90;p8"/>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1" name="Google Shape;91;p8"/>
          <p:cNvGrpSpPr/>
          <p:nvPr/>
        </p:nvGrpSpPr>
        <p:grpSpPr>
          <a:xfrm>
            <a:off x="381001" y="0"/>
            <a:ext cx="8763111" cy="1747891"/>
            <a:chOff x="381000" y="0"/>
            <a:chExt cx="8763111" cy="1310918"/>
          </a:xfrm>
        </p:grpSpPr>
        <p:grpSp>
          <p:nvGrpSpPr>
            <p:cNvPr id="92" name="Google Shape;92;p8"/>
            <p:cNvGrpSpPr/>
            <p:nvPr/>
          </p:nvGrpSpPr>
          <p:grpSpPr>
            <a:xfrm>
              <a:off x="381000" y="0"/>
              <a:ext cx="8763111" cy="1310300"/>
              <a:chOff x="381000" y="0"/>
              <a:chExt cx="8763111" cy="1310300"/>
            </a:xfrm>
          </p:grpSpPr>
          <p:sp>
            <p:nvSpPr>
              <p:cNvPr id="93" name="Google Shape;93;p8"/>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94" name="Google Shape;94;p8"/>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5" name="Google Shape;95;p8"/>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6" name="Google Shape;96;p8"/>
            <p:cNvGrpSpPr/>
            <p:nvPr/>
          </p:nvGrpSpPr>
          <p:grpSpPr>
            <a:xfrm>
              <a:off x="381000" y="967217"/>
              <a:ext cx="8763100" cy="343701"/>
              <a:chOff x="381000" y="862358"/>
              <a:chExt cx="8763100" cy="576872"/>
            </a:xfrm>
          </p:grpSpPr>
          <p:sp>
            <p:nvSpPr>
              <p:cNvPr id="97" name="Google Shape;97;p8"/>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98" name="Google Shape;98;p8"/>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 name="Google Shape;99;p8"/>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sp>
        <p:nvSpPr>
          <p:cNvPr id="100" name="Google Shape;100;p8"/>
          <p:cNvSpPr txBox="1">
            <a:spLocks noGrp="1"/>
          </p:cNvSpPr>
          <p:nvPr>
            <p:ph type="title"/>
          </p:nvPr>
        </p:nvSpPr>
        <p:spPr>
          <a:xfrm>
            <a:off x="614975" y="521800"/>
            <a:ext cx="6757800" cy="12260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l-GR"/>
              <a:t>Κάντε κλικ για να επεξεργαστείτε τον τίτλο υποδείγματος</a:t>
            </a:r>
            <a:endParaRPr/>
          </a:p>
        </p:txBody>
      </p:sp>
      <p:sp>
        <p:nvSpPr>
          <p:cNvPr id="101" name="Google Shape;101;p8"/>
          <p:cNvSpPr txBox="1">
            <a:spLocks noGrp="1"/>
          </p:cNvSpPr>
          <p:nvPr>
            <p:ph type="body" idx="1"/>
          </p:nvPr>
        </p:nvSpPr>
        <p:spPr>
          <a:xfrm>
            <a:off x="614975" y="2273567"/>
            <a:ext cx="2088600" cy="36208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pPr lvl="0"/>
            <a:r>
              <a:rPr lang="el-GR"/>
              <a:t>Στυλ κειμένου υποδείγματος</a:t>
            </a:r>
          </a:p>
        </p:txBody>
      </p:sp>
      <p:sp>
        <p:nvSpPr>
          <p:cNvPr id="102" name="Google Shape;102;p8"/>
          <p:cNvSpPr txBox="1">
            <a:spLocks noGrp="1"/>
          </p:cNvSpPr>
          <p:nvPr>
            <p:ph type="body" idx="2"/>
          </p:nvPr>
        </p:nvSpPr>
        <p:spPr>
          <a:xfrm>
            <a:off x="2949570" y="2273567"/>
            <a:ext cx="2088600" cy="36208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pPr lvl="0"/>
            <a:r>
              <a:rPr lang="el-GR"/>
              <a:t>Στυλ κειμένου υποδείγματος</a:t>
            </a:r>
          </a:p>
        </p:txBody>
      </p:sp>
      <p:sp>
        <p:nvSpPr>
          <p:cNvPr id="103" name="Google Shape;103;p8"/>
          <p:cNvSpPr txBox="1">
            <a:spLocks noGrp="1"/>
          </p:cNvSpPr>
          <p:nvPr>
            <p:ph type="body" idx="3"/>
          </p:nvPr>
        </p:nvSpPr>
        <p:spPr>
          <a:xfrm>
            <a:off x="5284165" y="2273567"/>
            <a:ext cx="2088600" cy="36208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pPr lvl="0"/>
            <a:r>
              <a:rPr lang="el-GR"/>
              <a:t>Στυλ κειμένου υποδείγματος</a:t>
            </a:r>
          </a:p>
        </p:txBody>
      </p:sp>
      <p:sp>
        <p:nvSpPr>
          <p:cNvPr id="104" name="Google Shape;104;p8"/>
          <p:cNvSpPr txBox="1">
            <a:spLocks noGrp="1"/>
          </p:cNvSpPr>
          <p:nvPr>
            <p:ph type="sldNum" idx="12"/>
          </p:nvPr>
        </p:nvSpPr>
        <p:spPr>
          <a:xfrm>
            <a:off x="0" y="6349867"/>
            <a:ext cx="381000" cy="515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42324109"/>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05"/>
        <p:cNvGrpSpPr/>
        <p:nvPr/>
      </p:nvGrpSpPr>
      <p:grpSpPr>
        <a:xfrm>
          <a:off x="0" y="0"/>
          <a:ext cx="0" cy="0"/>
          <a:chOff x="0" y="0"/>
          <a:chExt cx="0" cy="0"/>
        </a:xfrm>
      </p:grpSpPr>
      <p:grpSp>
        <p:nvGrpSpPr>
          <p:cNvPr id="106" name="Google Shape;106;p9"/>
          <p:cNvGrpSpPr/>
          <p:nvPr/>
        </p:nvGrpSpPr>
        <p:grpSpPr>
          <a:xfrm>
            <a:off x="1" y="6349867"/>
            <a:ext cx="603997" cy="508133"/>
            <a:chOff x="0" y="4762400"/>
            <a:chExt cx="603997" cy="381100"/>
          </a:xfrm>
        </p:grpSpPr>
        <p:sp>
          <p:nvSpPr>
            <p:cNvPr id="107" name="Google Shape;107;p9"/>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8" name="Google Shape;108;p9"/>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09" name="Google Shape;109;p9"/>
          <p:cNvGrpSpPr/>
          <p:nvPr/>
        </p:nvGrpSpPr>
        <p:grpSpPr>
          <a:xfrm>
            <a:off x="381001" y="0"/>
            <a:ext cx="8763111" cy="1747891"/>
            <a:chOff x="381000" y="0"/>
            <a:chExt cx="8763111" cy="1310918"/>
          </a:xfrm>
        </p:grpSpPr>
        <p:grpSp>
          <p:nvGrpSpPr>
            <p:cNvPr id="110" name="Google Shape;110;p9"/>
            <p:cNvGrpSpPr/>
            <p:nvPr/>
          </p:nvGrpSpPr>
          <p:grpSpPr>
            <a:xfrm>
              <a:off x="381000" y="0"/>
              <a:ext cx="8763111" cy="1310300"/>
              <a:chOff x="381000" y="0"/>
              <a:chExt cx="8763111" cy="1310300"/>
            </a:xfrm>
          </p:grpSpPr>
          <p:sp>
            <p:nvSpPr>
              <p:cNvPr id="111" name="Google Shape;111;p9"/>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112" name="Google Shape;112;p9"/>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3" name="Google Shape;113;p9"/>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4" name="Google Shape;114;p9"/>
            <p:cNvGrpSpPr/>
            <p:nvPr/>
          </p:nvGrpSpPr>
          <p:grpSpPr>
            <a:xfrm>
              <a:off x="381000" y="967217"/>
              <a:ext cx="8763100" cy="343701"/>
              <a:chOff x="381000" y="862358"/>
              <a:chExt cx="8763100" cy="576872"/>
            </a:xfrm>
          </p:grpSpPr>
          <p:sp>
            <p:nvSpPr>
              <p:cNvPr id="115" name="Google Shape;115;p9"/>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116" name="Google Shape;116;p9"/>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7" name="Google Shape;117;p9"/>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sp>
        <p:nvSpPr>
          <p:cNvPr id="118" name="Google Shape;118;p9"/>
          <p:cNvSpPr txBox="1">
            <a:spLocks noGrp="1"/>
          </p:cNvSpPr>
          <p:nvPr>
            <p:ph type="title"/>
          </p:nvPr>
        </p:nvSpPr>
        <p:spPr>
          <a:xfrm>
            <a:off x="614975" y="521800"/>
            <a:ext cx="6757800" cy="12260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l-GR"/>
              <a:t>Κάντε κλικ για να επεξεργαστείτε τον τίτλο υποδείγματος</a:t>
            </a:r>
            <a:endParaRPr/>
          </a:p>
        </p:txBody>
      </p:sp>
      <p:sp>
        <p:nvSpPr>
          <p:cNvPr id="119" name="Google Shape;119;p9"/>
          <p:cNvSpPr txBox="1">
            <a:spLocks noGrp="1"/>
          </p:cNvSpPr>
          <p:nvPr>
            <p:ph type="sldNum" idx="12"/>
          </p:nvPr>
        </p:nvSpPr>
        <p:spPr>
          <a:xfrm>
            <a:off x="0" y="6349867"/>
            <a:ext cx="381000" cy="515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74024342"/>
      </p:ext>
    </p:extLst>
  </p:cSld>
  <p:clrMapOvr>
    <a:masterClrMapping/>
  </p:clrMapOvr>
  <p:hf sldNum="0" hdr="0" dt="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theme" Target="../theme/theme2.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4 - Θέση υποσέλιδου"/>
          <p:cNvSpPr>
            <a:spLocks noGrp="1"/>
          </p:cNvSpPr>
          <p:nvPr>
            <p:ph type="ftr" sz="quarter" idx="3"/>
          </p:nvPr>
        </p:nvSpPr>
        <p:spPr>
          <a:xfrm>
            <a:off x="0" y="6356352"/>
            <a:ext cx="9144000" cy="365125"/>
          </a:xfrm>
          <a:prstGeom prst="rect">
            <a:avLst/>
          </a:prstGeom>
        </p:spPr>
        <p:txBody>
          <a:bodyPr/>
          <a:lstStyle>
            <a:lvl1pPr algn="ctr">
              <a:defRPr sz="825"/>
            </a:lvl1pPr>
          </a:lstStyle>
          <a:p>
            <a:pPr rtl="0"/>
            <a:r>
              <a:rPr lang="en-US" b="1" kern="1200">
                <a:solidFill>
                  <a:prstClr val="black"/>
                </a:solidFill>
                <a:latin typeface="Calibri"/>
                <a:ea typeface="+mn-ea"/>
                <a:cs typeface="+mn-cs"/>
              </a:rPr>
              <a:t>31st Annual International IEEE EMBS Conference,</a:t>
            </a:r>
          </a:p>
          <a:p>
            <a:pPr rtl="0"/>
            <a:r>
              <a:rPr lang="en-US" b="1" kern="1200">
                <a:solidFill>
                  <a:prstClr val="black"/>
                </a:solidFill>
                <a:latin typeface="Calibri"/>
                <a:ea typeface="+mn-ea"/>
                <a:cs typeface="+mn-cs"/>
              </a:rPr>
              <a:t>September, 2-6, 2009, Hilton Minneapolis, Minnesota, USA</a:t>
            </a:r>
            <a:endParaRPr lang="el-GR" kern="1200" dirty="0">
              <a:solidFill>
                <a:prstClr val="black"/>
              </a:solidFill>
              <a:latin typeface="Calibri"/>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Lst>
  <p:hf sldNum="0"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l-G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0" y="6349867"/>
            <a:ext cx="381000" cy="515200"/>
          </a:xfrm>
          <a:prstGeom prst="rect">
            <a:avLst/>
          </a:prstGeom>
          <a:noFill/>
          <a:ln>
            <a:noFill/>
          </a:ln>
        </p:spPr>
        <p:txBody>
          <a:bodyPr spcFirstLastPara="1" wrap="square" lIns="0" tIns="0" rIns="0" bIns="0" anchor="ctr" anchorCtr="0">
            <a:noAutofit/>
          </a:bodyPr>
          <a:lstStyle>
            <a:lvl1pPr lvl="0" algn="ctr" rtl="0">
              <a:buNone/>
              <a:defRPr sz="1100">
                <a:solidFill>
                  <a:schemeClr val="dk2"/>
                </a:solidFill>
                <a:latin typeface="Barlow SemiBold"/>
                <a:ea typeface="Barlow SemiBold"/>
                <a:cs typeface="Barlow SemiBold"/>
                <a:sym typeface="Barlow SemiBold"/>
              </a:defRPr>
            </a:lvl1pPr>
            <a:lvl2pPr lvl="1" algn="ctr" rtl="0">
              <a:buNone/>
              <a:defRPr sz="1100">
                <a:solidFill>
                  <a:schemeClr val="dk2"/>
                </a:solidFill>
                <a:latin typeface="Barlow SemiBold"/>
                <a:ea typeface="Barlow SemiBold"/>
                <a:cs typeface="Barlow SemiBold"/>
                <a:sym typeface="Barlow SemiBold"/>
              </a:defRPr>
            </a:lvl2pPr>
            <a:lvl3pPr lvl="2" algn="ctr" rtl="0">
              <a:buNone/>
              <a:defRPr sz="1100">
                <a:solidFill>
                  <a:schemeClr val="dk2"/>
                </a:solidFill>
                <a:latin typeface="Barlow SemiBold"/>
                <a:ea typeface="Barlow SemiBold"/>
                <a:cs typeface="Barlow SemiBold"/>
                <a:sym typeface="Barlow SemiBold"/>
              </a:defRPr>
            </a:lvl3pPr>
            <a:lvl4pPr lvl="3" algn="ctr" rtl="0">
              <a:buNone/>
              <a:defRPr sz="1100">
                <a:solidFill>
                  <a:schemeClr val="dk2"/>
                </a:solidFill>
                <a:latin typeface="Barlow SemiBold"/>
                <a:ea typeface="Barlow SemiBold"/>
                <a:cs typeface="Barlow SemiBold"/>
                <a:sym typeface="Barlow SemiBold"/>
              </a:defRPr>
            </a:lvl4pPr>
            <a:lvl5pPr lvl="4" algn="ctr" rtl="0">
              <a:buNone/>
              <a:defRPr sz="1100">
                <a:solidFill>
                  <a:schemeClr val="dk2"/>
                </a:solidFill>
                <a:latin typeface="Barlow SemiBold"/>
                <a:ea typeface="Barlow SemiBold"/>
                <a:cs typeface="Barlow SemiBold"/>
                <a:sym typeface="Barlow SemiBold"/>
              </a:defRPr>
            </a:lvl5pPr>
            <a:lvl6pPr lvl="5" algn="ctr" rtl="0">
              <a:buNone/>
              <a:defRPr sz="1100">
                <a:solidFill>
                  <a:schemeClr val="dk2"/>
                </a:solidFill>
                <a:latin typeface="Barlow SemiBold"/>
                <a:ea typeface="Barlow SemiBold"/>
                <a:cs typeface="Barlow SemiBold"/>
                <a:sym typeface="Barlow SemiBold"/>
              </a:defRPr>
            </a:lvl6pPr>
            <a:lvl7pPr lvl="6" algn="ctr" rtl="0">
              <a:buNone/>
              <a:defRPr sz="1100">
                <a:solidFill>
                  <a:schemeClr val="dk2"/>
                </a:solidFill>
                <a:latin typeface="Barlow SemiBold"/>
                <a:ea typeface="Barlow SemiBold"/>
                <a:cs typeface="Barlow SemiBold"/>
                <a:sym typeface="Barlow SemiBold"/>
              </a:defRPr>
            </a:lvl7pPr>
            <a:lvl8pPr lvl="7" algn="ctr" rtl="0">
              <a:buNone/>
              <a:defRPr sz="1100">
                <a:solidFill>
                  <a:schemeClr val="dk2"/>
                </a:solidFill>
                <a:latin typeface="Barlow SemiBold"/>
                <a:ea typeface="Barlow SemiBold"/>
                <a:cs typeface="Barlow SemiBold"/>
                <a:sym typeface="Barlow SemiBold"/>
              </a:defRPr>
            </a:lvl8pPr>
            <a:lvl9pPr lvl="8" algn="ctr" rtl="0">
              <a:buNone/>
              <a:defRPr sz="1100">
                <a:solidFill>
                  <a:schemeClr val="dk2"/>
                </a:solidFill>
                <a:latin typeface="Barlow SemiBold"/>
                <a:ea typeface="Barlow SemiBold"/>
                <a:cs typeface="Barlow SemiBold"/>
                <a:sym typeface="Barlow SemiBold"/>
              </a:defRPr>
            </a:lvl9pPr>
          </a:lstStyle>
          <a:p>
            <a:fld id="{00000000-1234-1234-1234-123412341234}" type="slidenum">
              <a:rPr lang="en" smtClean="0"/>
              <a:pPr/>
              <a:t>‹#›</a:t>
            </a:fld>
            <a:endParaRPr lang="en"/>
          </a:p>
        </p:txBody>
      </p:sp>
      <p:sp>
        <p:nvSpPr>
          <p:cNvPr id="7" name="Google Shape;7;p1"/>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1pPr>
            <a:lvl2pPr lvl="1"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2pPr>
            <a:lvl3pPr lvl="2"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3pPr>
            <a:lvl4pPr lvl="3"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4pPr>
            <a:lvl5pPr lvl="4"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5pPr>
            <a:lvl6pPr lvl="5"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6pPr>
            <a:lvl7pPr lvl="6"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7pPr>
            <a:lvl8pPr lvl="7"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8pPr>
            <a:lvl9pPr lvl="8"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9pPr>
          </a:lstStyle>
          <a:p>
            <a:endParaRPr/>
          </a:p>
        </p:txBody>
      </p:sp>
      <p:sp>
        <p:nvSpPr>
          <p:cNvPr id="8" name="Google Shape;8;p1"/>
          <p:cNvSpPr txBox="1">
            <a:spLocks noGrp="1"/>
          </p:cNvSpPr>
          <p:nvPr>
            <p:ph type="body" idx="1"/>
          </p:nvPr>
        </p:nvSpPr>
        <p:spPr>
          <a:xfrm>
            <a:off x="614975" y="2273567"/>
            <a:ext cx="6757800" cy="3768800"/>
          </a:xfrm>
          <a:prstGeom prst="rect">
            <a:avLst/>
          </a:prstGeom>
          <a:noFill/>
          <a:ln>
            <a:noFill/>
          </a:ln>
        </p:spPr>
        <p:txBody>
          <a:bodyPr spcFirstLastPara="1" wrap="square" lIns="0" tIns="0" rIns="0" bIns="0" anchor="t" anchorCtr="0">
            <a:noAutofit/>
          </a:bodyPr>
          <a:lstStyle>
            <a:lvl1pPr marL="457200" lvl="0" indent="-381000" rtl="0">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Tree>
    <p:extLst>
      <p:ext uri="{BB962C8B-B14F-4D97-AF65-F5344CB8AC3E}">
        <p14:creationId xmlns:p14="http://schemas.microsoft.com/office/powerpoint/2010/main" val="1728489104"/>
      </p:ext>
    </p:extLst>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8" r:id="rId4"/>
    <p:sldLayoutId id="2147483669" r:id="rId5"/>
    <p:sldLayoutId id="2147483670" r:id="rId6"/>
    <p:sldLayoutId id="2147483671" r:id="rId7"/>
    <p:sldLayoutId id="2147483672" r:id="rId8"/>
    <p:sldLayoutId id="2147483673" r:id="rId9"/>
    <p:sldLayoutId id="2147483674" r:id="rId10"/>
  </p:sldLayoutIdLst>
  <p:transition>
    <p:fade thruBlk="1"/>
  </p:transition>
  <p:hf sldNum="0" hd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http://www.psrc.usm.edu/macrog/images/pmma02.gif"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png"/><Relationship Id="rId1" Type="http://schemas.openxmlformats.org/officeDocument/2006/relationships/slideLayout" Target="../slideLayouts/slideLayout11.xml"/><Relationship Id="rId5" Type="http://schemas.openxmlformats.org/officeDocument/2006/relationships/image" Target="../media/image26.jpeg"/><Relationship Id="rId4" Type="http://schemas.openxmlformats.org/officeDocument/2006/relationships/image" Target="../media/image25.jpeg"/></Relationships>
</file>

<file path=ppt/slides/_rels/slide4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png"/><Relationship Id="rId1" Type="http://schemas.openxmlformats.org/officeDocument/2006/relationships/slideLayout" Target="../slideLayouts/slideLayout11.xml"/><Relationship Id="rId5" Type="http://schemas.openxmlformats.org/officeDocument/2006/relationships/image" Target="../media/image29.jpeg"/><Relationship Id="rId4" Type="http://schemas.openxmlformats.org/officeDocument/2006/relationships/image" Target="../media/image28.jpeg"/></Relationships>
</file>

<file path=ppt/slides/_rels/slide4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7.jpeg"/><Relationship Id="rId7"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11.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jpeg"/><Relationship Id="rId4" Type="http://schemas.openxmlformats.org/officeDocument/2006/relationships/image" Target="../media/image30.png"/><Relationship Id="rId9" Type="http://schemas.openxmlformats.org/officeDocument/2006/relationships/image" Target="../media/image35.png"/></Relationships>
</file>

<file path=ppt/slides/_rels/slide4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png"/><Relationship Id="rId1" Type="http://schemas.openxmlformats.org/officeDocument/2006/relationships/slideLayout" Target="../slideLayouts/slideLayout11.xml"/><Relationship Id="rId4" Type="http://schemas.openxmlformats.org/officeDocument/2006/relationships/image" Target="../media/image37.png"/></Relationships>
</file>

<file path=ppt/slides/_rels/slide4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7.jpeg"/><Relationship Id="rId7" Type="http://schemas.openxmlformats.org/officeDocument/2006/relationships/image" Target="../media/image41.png"/><Relationship Id="rId2" Type="http://schemas.openxmlformats.org/officeDocument/2006/relationships/image" Target="../media/image3.png"/><Relationship Id="rId1" Type="http://schemas.openxmlformats.org/officeDocument/2006/relationships/slideLayout" Target="../slideLayouts/slideLayout11.xml"/><Relationship Id="rId6" Type="http://schemas.openxmlformats.org/officeDocument/2006/relationships/image" Target="../media/image40.png"/><Relationship Id="rId11" Type="http://schemas.openxmlformats.org/officeDocument/2006/relationships/image" Target="../media/image35.png"/><Relationship Id="rId5" Type="http://schemas.openxmlformats.org/officeDocument/2006/relationships/image" Target="../media/image39.png"/><Relationship Id="rId10" Type="http://schemas.openxmlformats.org/officeDocument/2006/relationships/image" Target="../media/image43.png"/><Relationship Id="rId4" Type="http://schemas.openxmlformats.org/officeDocument/2006/relationships/image" Target="../media/image38.png"/><Relationship Id="rId9" Type="http://schemas.openxmlformats.org/officeDocument/2006/relationships/image" Target="../media/image36.jpeg"/></Relationships>
</file>

<file path=ppt/slides/_rels/slide4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png"/><Relationship Id="rId1" Type="http://schemas.openxmlformats.org/officeDocument/2006/relationships/slideLayout" Target="../slideLayouts/slideLayout11.xml"/><Relationship Id="rId5" Type="http://schemas.openxmlformats.org/officeDocument/2006/relationships/image" Target="../media/image45.pn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png"/><Relationship Id="rId1" Type="http://schemas.openxmlformats.org/officeDocument/2006/relationships/slideLayout" Target="../slideLayouts/slideLayout11.xml"/><Relationship Id="rId4" Type="http://schemas.openxmlformats.org/officeDocument/2006/relationships/image" Target="../media/image46.png"/></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1AC5BFD-12D9-AD52-4F46-BAD15E56E117}"/>
              </a:ext>
            </a:extLst>
          </p:cNvPr>
          <p:cNvSpPr>
            <a:spLocks noGrp="1"/>
          </p:cNvSpPr>
          <p:nvPr>
            <p:ph type="ctrTitle"/>
          </p:nvPr>
        </p:nvSpPr>
        <p:spPr>
          <a:xfrm>
            <a:off x="618937" y="3861048"/>
            <a:ext cx="4969500" cy="751600"/>
          </a:xfrm>
        </p:spPr>
        <p:txBody>
          <a:bodyPr/>
          <a:lstStyle/>
          <a:p>
            <a:r>
              <a:rPr lang="el-GR" sz="3200" dirty="0">
                <a:latin typeface="Calibri" panose="020F0502020204030204" pitchFamily="34" charset="0"/>
                <a:cs typeface="Calibri" panose="020F0502020204030204" pitchFamily="34" charset="0"/>
              </a:rPr>
              <a:t>Ιατρικά Αυτοκόλλητα και Συγκολλητικά</a:t>
            </a:r>
            <a:br>
              <a:rPr lang="el-GR" sz="3200" dirty="0">
                <a:latin typeface="Calibri" panose="020F0502020204030204" pitchFamily="34" charset="0"/>
                <a:cs typeface="Calibri" panose="020F0502020204030204" pitchFamily="34" charset="0"/>
              </a:rPr>
            </a:br>
            <a:br>
              <a:rPr lang="en-US" sz="3200" dirty="0">
                <a:latin typeface="Calibri" panose="020F0502020204030204" pitchFamily="34" charset="0"/>
                <a:cs typeface="Calibri" panose="020F0502020204030204" pitchFamily="34" charset="0"/>
              </a:rPr>
            </a:br>
            <a:endParaRPr lang="en-US" sz="3200" dirty="0">
              <a:latin typeface="Calibri" panose="020F0502020204030204" pitchFamily="34" charset="0"/>
              <a:cs typeface="Calibri" panose="020F0502020204030204" pitchFamily="34" charset="0"/>
            </a:endParaRPr>
          </a:p>
        </p:txBody>
      </p:sp>
      <p:sp>
        <p:nvSpPr>
          <p:cNvPr id="11" name="Subtitle 2">
            <a:extLst>
              <a:ext uri="{FF2B5EF4-FFF2-40B4-BE49-F238E27FC236}">
                <a16:creationId xmlns:a16="http://schemas.microsoft.com/office/drawing/2014/main" id="{4319BB82-2ECE-0F1E-C500-2375760B8444}"/>
              </a:ext>
            </a:extLst>
          </p:cNvPr>
          <p:cNvSpPr>
            <a:spLocks noGrp="1"/>
          </p:cNvSpPr>
          <p:nvPr>
            <p:ph type="subTitle" idx="1"/>
          </p:nvPr>
        </p:nvSpPr>
        <p:spPr>
          <a:xfrm>
            <a:off x="6732240" y="2852936"/>
            <a:ext cx="4969500" cy="369600"/>
          </a:xfr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3200" i="0" u="none" strike="noStrike" kern="0" cap="none" spc="0" normalizeH="0" baseline="0" noProof="0" dirty="0">
                <a:ln>
                  <a:noFill/>
                </a:ln>
                <a:solidFill>
                  <a:schemeClr val="bg1"/>
                </a:solidFill>
                <a:uLnTx/>
                <a:uFillTx/>
                <a:latin typeface="Calibri" panose="020F0502020204030204" pitchFamily="34" charset="0"/>
                <a:cs typeface="Calibri" panose="020F0502020204030204" pitchFamily="34" charset="0"/>
                <a:sym typeface="Arial"/>
              </a:rPr>
              <a:t>Μάθημα </a:t>
            </a:r>
            <a:r>
              <a:rPr kumimoji="0" lang="en-US" sz="3200" i="0" u="none" strike="noStrike" kern="0" cap="none" spc="0" normalizeH="0" baseline="0" noProof="0" dirty="0">
                <a:ln>
                  <a:noFill/>
                </a:ln>
                <a:solidFill>
                  <a:schemeClr val="bg1"/>
                </a:solidFill>
                <a:uLnTx/>
                <a:uFillTx/>
                <a:latin typeface="Calibri" panose="020F0502020204030204" pitchFamily="34" charset="0"/>
                <a:cs typeface="Calibri" panose="020F0502020204030204" pitchFamily="34" charset="0"/>
                <a:sym typeface="Arial"/>
              </a:rPr>
              <a:t>1</a:t>
            </a:r>
            <a:r>
              <a:rPr kumimoji="0" lang="el-GR" sz="3200" i="0" u="none" strike="noStrike" kern="0" cap="none" spc="0" normalizeH="0" baseline="0" noProof="0" dirty="0">
                <a:ln>
                  <a:noFill/>
                </a:ln>
                <a:solidFill>
                  <a:schemeClr val="bg1"/>
                </a:solidFill>
                <a:uLnTx/>
                <a:uFillTx/>
                <a:latin typeface="Calibri" panose="020F0502020204030204" pitchFamily="34" charset="0"/>
                <a:cs typeface="Calibri" panose="020F0502020204030204" pitchFamily="34" charset="0"/>
                <a:sym typeface="Arial"/>
              </a:rPr>
              <a:t>2</a:t>
            </a:r>
            <a:r>
              <a:rPr kumimoji="0" lang="el-GR" sz="3200" i="0" u="none" strike="noStrike" kern="0" cap="none" spc="0" normalizeH="0" baseline="30000" noProof="0" dirty="0">
                <a:ln>
                  <a:noFill/>
                </a:ln>
                <a:solidFill>
                  <a:schemeClr val="bg1"/>
                </a:solidFill>
                <a:uLnTx/>
                <a:uFillTx/>
                <a:latin typeface="Calibri" panose="020F0502020204030204" pitchFamily="34" charset="0"/>
                <a:cs typeface="Calibri" panose="020F0502020204030204" pitchFamily="34" charset="0"/>
                <a:sym typeface="Arial"/>
              </a:rPr>
              <a:t>ο</a:t>
            </a:r>
            <a:r>
              <a:rPr kumimoji="0" lang="el-GR" sz="3200" i="0" u="none" strike="noStrike" kern="0" cap="none" spc="0" normalizeH="0" baseline="0" noProof="0" dirty="0">
                <a:ln>
                  <a:noFill/>
                </a:ln>
                <a:solidFill>
                  <a:schemeClr val="bg1"/>
                </a:solidFill>
                <a:uLnTx/>
                <a:uFillTx/>
                <a:latin typeface="Calibri" panose="020F0502020204030204" pitchFamily="34" charset="0"/>
                <a:cs typeface="Calibri" panose="020F0502020204030204" pitchFamily="34" charset="0"/>
                <a:sym typeface="Arial"/>
              </a:rPr>
              <a:t> </a:t>
            </a:r>
          </a:p>
          <a:p>
            <a:endParaRPr lang="en-US" dirty="0"/>
          </a:p>
        </p:txBody>
      </p:sp>
    </p:spTree>
    <p:extLst>
      <p:ext uri="{BB962C8B-B14F-4D97-AF65-F5344CB8AC3E}">
        <p14:creationId xmlns:p14="http://schemas.microsoft.com/office/powerpoint/2010/main" val="3902301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1727725" y="839937"/>
            <a:ext cx="5657850" cy="971550"/>
          </a:xfrm>
        </p:spPr>
        <p:txBody>
          <a:bodyPr>
            <a:normAutofit/>
          </a:bodyPr>
          <a:lstStyle/>
          <a:p>
            <a:r>
              <a:rPr lang="el-GR" sz="3000" b="1" dirty="0">
                <a:effectLst>
                  <a:outerShdw blurRad="38100" dist="38100" dir="2700000" algn="tl">
                    <a:srgbClr val="000000">
                      <a:alpha val="43137"/>
                    </a:srgbClr>
                  </a:outerShdw>
                </a:effectLst>
              </a:rPr>
              <a:t>Συγκολλητικά</a:t>
            </a:r>
            <a:endParaRPr lang="en-US" sz="3000"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1485900" y="2146697"/>
            <a:ext cx="6172200" cy="3308747"/>
          </a:xfrm>
          <a:prstGeom prst="rect">
            <a:avLst/>
          </a:prstGeom>
        </p:spPr>
        <p:txBody>
          <a:bodyPr vert="horz" lIns="68580" tIns="34290" rIns="68580" bIns="34290" rtlCol="0">
            <a:normAutofit/>
          </a:bodyPr>
          <a:lstStyle/>
          <a:p>
            <a:pPr marL="257175" indent="-257175">
              <a:spcBef>
                <a:spcPct val="20000"/>
              </a:spcBef>
              <a:buClr>
                <a:schemeClr val="tx2">
                  <a:lumMod val="75000"/>
                </a:schemeClr>
              </a:buClr>
              <a:buFont typeface="Wingdings" pitchFamily="2" charset="2"/>
              <a:buChar char="§"/>
              <a:defRPr/>
            </a:pPr>
            <a:r>
              <a:rPr lang="el-GR" sz="2400" dirty="0"/>
              <a:t>Ακρυλικά </a:t>
            </a:r>
            <a:endParaRPr lang="en-US" sz="2400" dirty="0"/>
          </a:p>
          <a:p>
            <a:pPr marL="257175" indent="-257175">
              <a:spcBef>
                <a:spcPct val="20000"/>
              </a:spcBef>
              <a:buClr>
                <a:schemeClr val="tx2">
                  <a:lumMod val="75000"/>
                </a:schemeClr>
              </a:buClr>
              <a:buFont typeface="Wingdings" pitchFamily="2" charset="2"/>
              <a:buChar char="§"/>
              <a:defRPr/>
            </a:pPr>
            <a:r>
              <a:rPr lang="el-GR" sz="2400" dirty="0" err="1"/>
              <a:t>Εποξικές</a:t>
            </a:r>
            <a:r>
              <a:rPr lang="el-GR" sz="2400" dirty="0"/>
              <a:t> κόλλες</a:t>
            </a:r>
            <a:endParaRPr lang="en-US" sz="2400" dirty="0"/>
          </a:p>
          <a:p>
            <a:pPr marL="257175" indent="-257175">
              <a:spcBef>
                <a:spcPct val="20000"/>
              </a:spcBef>
              <a:buClr>
                <a:schemeClr val="tx2">
                  <a:lumMod val="75000"/>
                </a:schemeClr>
              </a:buClr>
              <a:buFont typeface="Wingdings" pitchFamily="2" charset="2"/>
              <a:buChar char="§"/>
              <a:defRPr/>
            </a:pPr>
            <a:r>
              <a:rPr lang="el-GR" sz="2400" dirty="0" err="1"/>
              <a:t>Πολυουρεθάνες</a:t>
            </a:r>
            <a:r>
              <a:rPr lang="en-US" sz="2400" dirty="0"/>
              <a:t> </a:t>
            </a:r>
          </a:p>
          <a:p>
            <a:pPr marL="257175" indent="-257175">
              <a:spcBef>
                <a:spcPct val="20000"/>
              </a:spcBef>
              <a:buClr>
                <a:schemeClr val="tx2">
                  <a:lumMod val="75000"/>
                </a:schemeClr>
              </a:buClr>
              <a:buFont typeface="Wingdings" pitchFamily="2" charset="2"/>
              <a:buChar char="§"/>
              <a:defRPr/>
            </a:pPr>
            <a:r>
              <a:rPr lang="el-GR" sz="2400" dirty="0"/>
              <a:t>Σιλικόνες</a:t>
            </a:r>
            <a:r>
              <a:rPr lang="en-US" sz="2400" dirty="0"/>
              <a:t> </a:t>
            </a:r>
          </a:p>
        </p:txBody>
      </p:sp>
      <p:pic>
        <p:nvPicPr>
          <p:cNvPr id="2" name="Picture 10">
            <a:extLst>
              <a:ext uri="{FF2B5EF4-FFF2-40B4-BE49-F238E27FC236}">
                <a16:creationId xmlns:a16="http://schemas.microsoft.com/office/drawing/2014/main" id="{A5D20019-CDE5-9FB8-673A-DDAE99A131DD}"/>
              </a:ext>
            </a:extLst>
          </p:cNvPr>
          <p:cNvPicPr>
            <a:picLocks noChangeAspect="1"/>
          </p:cNvPicPr>
          <p:nvPr/>
        </p:nvPicPr>
        <p:blipFill>
          <a:blip r:embed="rId2"/>
          <a:stretch>
            <a:fillRect/>
          </a:stretch>
        </p:blipFill>
        <p:spPr>
          <a:xfrm>
            <a:off x="8456103" y="6248400"/>
            <a:ext cx="687897" cy="598747"/>
          </a:xfrm>
          <a:prstGeom prst="rect">
            <a:avLst/>
          </a:prstGeom>
          <a:pattFill prst="pct5">
            <a:fgClr>
              <a:schemeClr val="accent1"/>
            </a:fgClr>
            <a:bgClr>
              <a:schemeClr val="bg1"/>
            </a:bgClr>
          </a:pattFill>
        </p:spPr>
      </p:pic>
      <p:sp>
        <p:nvSpPr>
          <p:cNvPr id="3" name="Στρογγυλεμένο ορθογώνιο 3">
            <a:extLst>
              <a:ext uri="{FF2B5EF4-FFF2-40B4-BE49-F238E27FC236}">
                <a16:creationId xmlns:a16="http://schemas.microsoft.com/office/drawing/2014/main" id="{20752BAA-8D2A-5D8C-7EAA-D5CED090E019}"/>
              </a:ext>
            </a:extLst>
          </p:cNvPr>
          <p:cNvSpPr/>
          <p:nvPr/>
        </p:nvSpPr>
        <p:spPr>
          <a:xfrm>
            <a:off x="1259632" y="896331"/>
            <a:ext cx="6666044" cy="915156"/>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1727725" y="839937"/>
            <a:ext cx="5657850" cy="971550"/>
          </a:xfrm>
        </p:spPr>
        <p:txBody>
          <a:bodyPr>
            <a:normAutofit/>
          </a:bodyPr>
          <a:lstStyle/>
          <a:p>
            <a:r>
              <a:rPr lang="el-GR" sz="3000" b="1" dirty="0">
                <a:effectLst>
                  <a:outerShdw blurRad="38100" dist="38100" dir="2700000" algn="tl">
                    <a:srgbClr val="000000">
                      <a:alpha val="43137"/>
                    </a:srgbClr>
                  </a:outerShdw>
                </a:effectLst>
              </a:rPr>
              <a:t>Μηχανισμοί δεσίματος</a:t>
            </a:r>
            <a:endParaRPr lang="en-US" sz="3000"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1485900" y="1970838"/>
            <a:ext cx="6172200" cy="3308747"/>
          </a:xfrm>
          <a:prstGeom prst="rect">
            <a:avLst/>
          </a:prstGeom>
        </p:spPr>
        <p:txBody>
          <a:bodyPr vert="horz" lIns="68580" tIns="34290" rIns="68580" bIns="34290" rtlCol="0">
            <a:normAutofit/>
          </a:bodyPr>
          <a:lstStyle/>
          <a:p>
            <a:pPr marL="257175" indent="-257175" algn="just">
              <a:spcBef>
                <a:spcPct val="20000"/>
              </a:spcBef>
              <a:buClr>
                <a:schemeClr val="tx2">
                  <a:lumMod val="75000"/>
                </a:schemeClr>
              </a:buClr>
              <a:buFont typeface="Wingdings" pitchFamily="2" charset="2"/>
              <a:buChar char="§"/>
              <a:defRPr/>
            </a:pPr>
            <a:r>
              <a:rPr lang="el-GR" sz="2100" dirty="0"/>
              <a:t>Μηχανική </a:t>
            </a:r>
            <a:r>
              <a:rPr lang="el-GR" sz="2100" dirty="0" err="1"/>
              <a:t>αλληλοσύνδεση</a:t>
            </a:r>
            <a:r>
              <a:rPr lang="en-US" sz="2100" dirty="0"/>
              <a:t>.</a:t>
            </a:r>
          </a:p>
          <a:p>
            <a:pPr marL="257175" indent="-257175" algn="just">
              <a:spcBef>
                <a:spcPct val="20000"/>
              </a:spcBef>
              <a:buClr>
                <a:schemeClr val="tx2">
                  <a:lumMod val="75000"/>
                </a:schemeClr>
              </a:buClr>
              <a:buFont typeface="Wingdings" pitchFamily="2" charset="2"/>
              <a:buChar char="§"/>
              <a:defRPr/>
            </a:pPr>
            <a:r>
              <a:rPr lang="el-GR" sz="2100" dirty="0"/>
              <a:t>Σχηματισμός ομοιοπολικών δεσμών κατά μήκος της επιφάνειας αλληλεπίδρασης</a:t>
            </a:r>
            <a:r>
              <a:rPr lang="en-US" sz="2100" dirty="0"/>
              <a:t>.</a:t>
            </a:r>
          </a:p>
          <a:p>
            <a:pPr marL="257175" indent="-257175" algn="just">
              <a:spcBef>
                <a:spcPct val="20000"/>
              </a:spcBef>
              <a:buClr>
                <a:schemeClr val="tx2">
                  <a:lumMod val="75000"/>
                </a:schemeClr>
              </a:buClr>
              <a:buFont typeface="Wingdings" pitchFamily="2" charset="2"/>
              <a:buChar char="§"/>
              <a:defRPr/>
            </a:pPr>
            <a:r>
              <a:rPr lang="el-GR" sz="2100" dirty="0"/>
              <a:t>Στηρίζονται στην ηλεκτροστατική αλληλεπίδραση</a:t>
            </a:r>
            <a:r>
              <a:rPr lang="en-US" sz="2100" dirty="0"/>
              <a:t>.</a:t>
            </a:r>
          </a:p>
          <a:p>
            <a:pPr marL="257175" indent="-257175" algn="just">
              <a:spcBef>
                <a:spcPct val="20000"/>
              </a:spcBef>
              <a:buClr>
                <a:schemeClr val="tx2">
                  <a:lumMod val="75000"/>
                </a:schemeClr>
              </a:buClr>
              <a:buFont typeface="Wingdings" pitchFamily="2" charset="2"/>
              <a:buChar char="§"/>
              <a:defRPr/>
            </a:pPr>
            <a:r>
              <a:rPr lang="el-GR" sz="2100" dirty="0"/>
              <a:t>Οι δυνάμεις δεν είναι ισχυρές όταν ασκούνται σε απόσταση πάνω από 0.5 </a:t>
            </a:r>
            <a:r>
              <a:rPr lang="en-US" sz="2100" dirty="0"/>
              <a:t>nm </a:t>
            </a:r>
            <a:r>
              <a:rPr lang="el-GR" sz="2100" dirty="0"/>
              <a:t>– επομένως η επαφή είναι απαραίτητη.</a:t>
            </a:r>
            <a:endParaRPr lang="en-US" sz="2100" dirty="0"/>
          </a:p>
        </p:txBody>
      </p:sp>
      <p:pic>
        <p:nvPicPr>
          <p:cNvPr id="2" name="Picture 10">
            <a:extLst>
              <a:ext uri="{FF2B5EF4-FFF2-40B4-BE49-F238E27FC236}">
                <a16:creationId xmlns:a16="http://schemas.microsoft.com/office/drawing/2014/main" id="{7EDCD543-5C4B-4B7C-2127-9015863FD07A}"/>
              </a:ext>
            </a:extLst>
          </p:cNvPr>
          <p:cNvPicPr>
            <a:picLocks noChangeAspect="1"/>
          </p:cNvPicPr>
          <p:nvPr/>
        </p:nvPicPr>
        <p:blipFill>
          <a:blip r:embed="rId2"/>
          <a:stretch>
            <a:fillRect/>
          </a:stretch>
        </p:blipFill>
        <p:spPr>
          <a:xfrm>
            <a:off x="8456103" y="6248400"/>
            <a:ext cx="687897" cy="598747"/>
          </a:xfrm>
          <a:prstGeom prst="rect">
            <a:avLst/>
          </a:prstGeom>
          <a:pattFill prst="pct5">
            <a:fgClr>
              <a:schemeClr val="accent1"/>
            </a:fgClr>
            <a:bgClr>
              <a:schemeClr val="bg1"/>
            </a:bgClr>
          </a:pattFill>
        </p:spPr>
      </p:pic>
      <p:sp>
        <p:nvSpPr>
          <p:cNvPr id="3" name="Στρογγυλεμένο ορθογώνιο 3">
            <a:extLst>
              <a:ext uri="{FF2B5EF4-FFF2-40B4-BE49-F238E27FC236}">
                <a16:creationId xmlns:a16="http://schemas.microsoft.com/office/drawing/2014/main" id="{B70C29A5-F5D4-D7A6-5E99-72D7A6ECF4B8}"/>
              </a:ext>
            </a:extLst>
          </p:cNvPr>
          <p:cNvSpPr/>
          <p:nvPr/>
        </p:nvSpPr>
        <p:spPr>
          <a:xfrm>
            <a:off x="1403648" y="1052736"/>
            <a:ext cx="6408712"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1727725" y="839937"/>
            <a:ext cx="5657850" cy="971550"/>
          </a:xfrm>
        </p:spPr>
        <p:txBody>
          <a:bodyPr>
            <a:normAutofit/>
          </a:bodyPr>
          <a:lstStyle/>
          <a:p>
            <a:r>
              <a:rPr lang="el-GR" sz="3000" b="1" dirty="0">
                <a:effectLst>
                  <a:outerShdw blurRad="38100" dist="38100" dir="2700000" algn="tl">
                    <a:srgbClr val="000000">
                      <a:alpha val="43137"/>
                    </a:srgbClr>
                  </a:outerShdw>
                </a:effectLst>
              </a:rPr>
              <a:t>Επεξεργασία επιφανειών</a:t>
            </a:r>
            <a:endParaRPr lang="en-US" sz="3000"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1485900" y="1862826"/>
            <a:ext cx="6172200" cy="3308747"/>
          </a:xfrm>
          <a:prstGeom prst="rect">
            <a:avLst/>
          </a:prstGeom>
        </p:spPr>
        <p:txBody>
          <a:bodyPr vert="horz" lIns="68580" tIns="34290" rIns="68580" bIns="34290" rtlCol="0">
            <a:normAutofit/>
          </a:bodyPr>
          <a:lstStyle/>
          <a:p>
            <a:pPr marL="257175" indent="-257175">
              <a:spcBef>
                <a:spcPct val="20000"/>
              </a:spcBef>
              <a:buClr>
                <a:schemeClr val="tx2">
                  <a:lumMod val="75000"/>
                </a:schemeClr>
              </a:buClr>
              <a:buFont typeface="Wingdings" pitchFamily="2" charset="2"/>
              <a:buChar char="§"/>
              <a:defRPr/>
            </a:pPr>
            <a:r>
              <a:rPr lang="el-GR" sz="2100" dirty="0"/>
              <a:t>Καμία επεξεργασία (χαμηλού κόστους και επαναληψιμότητας).</a:t>
            </a:r>
            <a:endParaRPr lang="en-US" sz="2100" dirty="0"/>
          </a:p>
          <a:p>
            <a:pPr marL="257175" indent="-257175">
              <a:spcBef>
                <a:spcPct val="20000"/>
              </a:spcBef>
              <a:buClr>
                <a:schemeClr val="tx2">
                  <a:lumMod val="75000"/>
                </a:schemeClr>
              </a:buClr>
              <a:buFont typeface="Wingdings" pitchFamily="2" charset="2"/>
              <a:buChar char="§"/>
              <a:defRPr/>
            </a:pPr>
            <a:r>
              <a:rPr lang="el-GR" sz="2100" dirty="0"/>
              <a:t>Σκούπισμα διαλύτη.</a:t>
            </a:r>
            <a:endParaRPr lang="en-US" sz="2100" dirty="0"/>
          </a:p>
          <a:p>
            <a:pPr marL="257175" indent="-257175">
              <a:spcBef>
                <a:spcPct val="20000"/>
              </a:spcBef>
              <a:buClr>
                <a:schemeClr val="tx2">
                  <a:lumMod val="75000"/>
                </a:schemeClr>
              </a:buClr>
              <a:buFont typeface="Wingdings" pitchFamily="2" charset="2"/>
              <a:buChar char="§"/>
              <a:defRPr/>
            </a:pPr>
            <a:r>
              <a:rPr lang="el-GR" sz="2100" dirty="0"/>
              <a:t>Καθαρισμός με ατμό.</a:t>
            </a:r>
            <a:endParaRPr lang="en-US" sz="2100" dirty="0"/>
          </a:p>
          <a:p>
            <a:pPr marL="257175" indent="-257175">
              <a:spcBef>
                <a:spcPct val="20000"/>
              </a:spcBef>
              <a:buClr>
                <a:schemeClr val="tx2">
                  <a:lumMod val="75000"/>
                </a:schemeClr>
              </a:buClr>
              <a:buFont typeface="Wingdings" pitchFamily="2" charset="2"/>
              <a:buChar char="§"/>
              <a:defRPr/>
            </a:pPr>
            <a:r>
              <a:rPr lang="el-GR" sz="2100" dirty="0"/>
              <a:t>Μηχανική τριβή.</a:t>
            </a:r>
            <a:endParaRPr lang="en-US" sz="2100" dirty="0"/>
          </a:p>
          <a:p>
            <a:pPr marL="257175" indent="-257175">
              <a:spcBef>
                <a:spcPct val="20000"/>
              </a:spcBef>
              <a:buClr>
                <a:schemeClr val="tx2">
                  <a:lumMod val="75000"/>
                </a:schemeClr>
              </a:buClr>
              <a:buFont typeface="Wingdings" pitchFamily="2" charset="2"/>
              <a:buChar char="§"/>
              <a:defRPr/>
            </a:pPr>
            <a:r>
              <a:rPr lang="el-GR" sz="2100" dirty="0"/>
              <a:t>Επεξεργασία με πλάσμα.</a:t>
            </a:r>
            <a:endParaRPr lang="en-US" sz="2100" dirty="0"/>
          </a:p>
          <a:p>
            <a:pPr marL="257175" indent="-257175">
              <a:spcBef>
                <a:spcPct val="20000"/>
              </a:spcBef>
              <a:buClr>
                <a:schemeClr val="tx2">
                  <a:lumMod val="75000"/>
                </a:schemeClr>
              </a:buClr>
              <a:buFont typeface="Wingdings" pitchFamily="2" charset="2"/>
              <a:buChar char="§"/>
              <a:defRPr/>
            </a:pPr>
            <a:r>
              <a:rPr lang="el-GR" sz="2100" dirty="0"/>
              <a:t>Χάραξη με οξύ.</a:t>
            </a:r>
            <a:endParaRPr lang="en-US" sz="2100" dirty="0"/>
          </a:p>
          <a:p>
            <a:pPr marL="257175" indent="-257175">
              <a:spcBef>
                <a:spcPct val="20000"/>
              </a:spcBef>
              <a:buClr>
                <a:schemeClr val="tx2">
                  <a:lumMod val="75000"/>
                </a:schemeClr>
              </a:buClr>
              <a:buFont typeface="Wingdings" pitchFamily="2" charset="2"/>
              <a:buChar char="§"/>
              <a:defRPr/>
            </a:pPr>
            <a:r>
              <a:rPr lang="el-GR" sz="2100" dirty="0"/>
              <a:t>Χημική εναπόθεση – οργανοσιλοξάνες.</a:t>
            </a:r>
            <a:endParaRPr lang="en-US" sz="2100" dirty="0"/>
          </a:p>
        </p:txBody>
      </p:sp>
      <p:pic>
        <p:nvPicPr>
          <p:cNvPr id="2" name="Picture 10">
            <a:extLst>
              <a:ext uri="{FF2B5EF4-FFF2-40B4-BE49-F238E27FC236}">
                <a16:creationId xmlns:a16="http://schemas.microsoft.com/office/drawing/2014/main" id="{5E98A0A1-923A-642C-312A-D8D6B126DAE6}"/>
              </a:ext>
            </a:extLst>
          </p:cNvPr>
          <p:cNvPicPr>
            <a:picLocks noChangeAspect="1"/>
          </p:cNvPicPr>
          <p:nvPr/>
        </p:nvPicPr>
        <p:blipFill>
          <a:blip r:embed="rId2"/>
          <a:stretch>
            <a:fillRect/>
          </a:stretch>
        </p:blipFill>
        <p:spPr>
          <a:xfrm>
            <a:off x="8456103" y="6248400"/>
            <a:ext cx="687897" cy="598747"/>
          </a:xfrm>
          <a:prstGeom prst="rect">
            <a:avLst/>
          </a:prstGeom>
          <a:pattFill prst="pct5">
            <a:fgClr>
              <a:schemeClr val="accent1"/>
            </a:fgClr>
            <a:bgClr>
              <a:schemeClr val="bg1"/>
            </a:bgClr>
          </a:pattFill>
        </p:spPr>
      </p:pic>
      <p:sp>
        <p:nvSpPr>
          <p:cNvPr id="3" name="Στρογγυλεμένο ορθογώνιο 3">
            <a:extLst>
              <a:ext uri="{FF2B5EF4-FFF2-40B4-BE49-F238E27FC236}">
                <a16:creationId xmlns:a16="http://schemas.microsoft.com/office/drawing/2014/main" id="{4A94677C-4246-3124-43F7-5336E60BC9DD}"/>
              </a:ext>
            </a:extLst>
          </p:cNvPr>
          <p:cNvSpPr/>
          <p:nvPr/>
        </p:nvSpPr>
        <p:spPr>
          <a:xfrm>
            <a:off x="1403648" y="1052736"/>
            <a:ext cx="6408712"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1655676" y="816175"/>
            <a:ext cx="5657850" cy="971550"/>
          </a:xfrm>
        </p:spPr>
        <p:txBody>
          <a:bodyPr>
            <a:normAutofit/>
          </a:bodyPr>
          <a:lstStyle/>
          <a:p>
            <a:r>
              <a:rPr lang="el-GR" sz="3000" b="1" dirty="0">
                <a:effectLst>
                  <a:outerShdw blurRad="38100" dist="38100" dir="2700000" algn="tl">
                    <a:srgbClr val="000000">
                      <a:alpha val="43137"/>
                    </a:srgbClr>
                  </a:outerShdw>
                </a:effectLst>
              </a:rPr>
              <a:t>Περιπτώσεις αποτυχίας</a:t>
            </a:r>
            <a:endParaRPr lang="en-US" sz="3000"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1485900" y="2146697"/>
            <a:ext cx="6172200" cy="3308747"/>
          </a:xfrm>
          <a:prstGeom prst="rect">
            <a:avLst/>
          </a:prstGeom>
        </p:spPr>
        <p:txBody>
          <a:bodyPr vert="horz" lIns="68580" tIns="34290" rIns="68580" bIns="34290" rtlCol="0">
            <a:normAutofit/>
          </a:bodyPr>
          <a:lstStyle/>
          <a:p>
            <a:pPr marL="257175" indent="-257175">
              <a:spcBef>
                <a:spcPct val="20000"/>
              </a:spcBef>
              <a:buClr>
                <a:schemeClr val="tx2">
                  <a:lumMod val="75000"/>
                </a:schemeClr>
              </a:buClr>
              <a:defRPr/>
            </a:pPr>
            <a:endParaRPr lang="en-US" sz="2400" dirty="0"/>
          </a:p>
          <a:p>
            <a:pPr marL="257175" indent="-257175">
              <a:spcBef>
                <a:spcPct val="20000"/>
              </a:spcBef>
              <a:buClr>
                <a:schemeClr val="tx2">
                  <a:lumMod val="75000"/>
                </a:schemeClr>
              </a:buClr>
              <a:defRPr/>
            </a:pPr>
            <a:endParaRPr lang="en-US" sz="2400" dirty="0"/>
          </a:p>
          <a:p>
            <a:pPr marL="257175" indent="-257175">
              <a:spcBef>
                <a:spcPct val="20000"/>
              </a:spcBef>
              <a:buClr>
                <a:schemeClr val="tx2">
                  <a:lumMod val="75000"/>
                </a:schemeClr>
              </a:buClr>
              <a:buFont typeface="Wingdings" pitchFamily="2" charset="2"/>
              <a:buChar char="§"/>
              <a:defRPr/>
            </a:pPr>
            <a:r>
              <a:rPr lang="el-GR" sz="2100" dirty="0"/>
              <a:t>Κατασκευαστική αποτυχία.</a:t>
            </a:r>
            <a:endParaRPr lang="en-US" sz="2100" dirty="0"/>
          </a:p>
          <a:p>
            <a:pPr marL="257175" indent="-257175">
              <a:spcBef>
                <a:spcPct val="20000"/>
              </a:spcBef>
              <a:buClr>
                <a:schemeClr val="tx2">
                  <a:lumMod val="75000"/>
                </a:schemeClr>
              </a:buClr>
              <a:defRPr/>
            </a:pPr>
            <a:endParaRPr lang="en-US" sz="2100" dirty="0"/>
          </a:p>
          <a:p>
            <a:pPr marL="257175" indent="-257175">
              <a:spcBef>
                <a:spcPct val="20000"/>
              </a:spcBef>
              <a:buClr>
                <a:schemeClr val="tx2">
                  <a:lumMod val="75000"/>
                </a:schemeClr>
              </a:buClr>
              <a:buFont typeface="Wingdings" pitchFamily="2" charset="2"/>
              <a:buChar char="§"/>
              <a:defRPr/>
            </a:pPr>
            <a:r>
              <a:rPr lang="el-GR" sz="2100" dirty="0"/>
              <a:t>Αποτυχία συγκόλλησης.</a:t>
            </a:r>
            <a:endParaRPr lang="en-US" sz="2100" dirty="0"/>
          </a:p>
          <a:p>
            <a:pPr marL="257175" indent="-257175">
              <a:spcBef>
                <a:spcPct val="20000"/>
              </a:spcBef>
              <a:buClr>
                <a:schemeClr val="tx2">
                  <a:lumMod val="75000"/>
                </a:schemeClr>
              </a:buClr>
              <a:buFont typeface="Wingdings" pitchFamily="2" charset="2"/>
              <a:buChar char="§"/>
              <a:defRPr/>
            </a:pPr>
            <a:endParaRPr lang="en-US" sz="2100" dirty="0"/>
          </a:p>
          <a:p>
            <a:pPr marL="257175" indent="-257175">
              <a:spcBef>
                <a:spcPct val="20000"/>
              </a:spcBef>
              <a:buClr>
                <a:schemeClr val="tx2">
                  <a:lumMod val="75000"/>
                </a:schemeClr>
              </a:buClr>
              <a:buFont typeface="Wingdings" pitchFamily="2" charset="2"/>
              <a:buChar char="§"/>
              <a:defRPr/>
            </a:pPr>
            <a:r>
              <a:rPr lang="el-GR" sz="2100" dirty="0"/>
              <a:t>Συνεκτική αποτυχία.</a:t>
            </a:r>
            <a:endParaRPr lang="en-US" sz="2400" dirty="0"/>
          </a:p>
        </p:txBody>
      </p:sp>
      <p:grpSp>
        <p:nvGrpSpPr>
          <p:cNvPr id="9" name="Group 4"/>
          <p:cNvGrpSpPr>
            <a:grpSpLocks/>
          </p:cNvGrpSpPr>
          <p:nvPr/>
        </p:nvGrpSpPr>
        <p:grpSpPr bwMode="auto">
          <a:xfrm>
            <a:off x="5868591" y="2785653"/>
            <a:ext cx="671513" cy="739379"/>
            <a:chOff x="592" y="2854"/>
            <a:chExt cx="769" cy="1133"/>
          </a:xfrm>
        </p:grpSpPr>
        <p:grpSp>
          <p:nvGrpSpPr>
            <p:cNvPr id="10" name="Group 5"/>
            <p:cNvGrpSpPr>
              <a:grpSpLocks/>
            </p:cNvGrpSpPr>
            <p:nvPr/>
          </p:nvGrpSpPr>
          <p:grpSpPr bwMode="auto">
            <a:xfrm>
              <a:off x="592" y="2854"/>
              <a:ext cx="769" cy="1133"/>
              <a:chOff x="877" y="2460"/>
              <a:chExt cx="769" cy="1133"/>
            </a:xfrm>
          </p:grpSpPr>
          <p:sp>
            <p:nvSpPr>
              <p:cNvPr id="12" name="Rectangle 6"/>
              <p:cNvSpPr>
                <a:spLocks noChangeArrowheads="1"/>
              </p:cNvSpPr>
              <p:nvPr/>
            </p:nvSpPr>
            <p:spPr bwMode="invGray">
              <a:xfrm>
                <a:off x="877" y="2460"/>
                <a:ext cx="300" cy="1133"/>
              </a:xfrm>
              <a:prstGeom prst="rect">
                <a:avLst/>
              </a:prstGeom>
              <a:solidFill>
                <a:srgbClr val="FFFF66"/>
              </a:solidFill>
              <a:ln w="9525">
                <a:noFill/>
                <a:miter lim="800000"/>
                <a:headEnd/>
                <a:tailEnd/>
              </a:ln>
              <a:effectLst/>
            </p:spPr>
            <p:txBody>
              <a:bodyPr wrap="none" anchor="ctr"/>
              <a:lstStyle/>
              <a:p>
                <a:endParaRPr lang="el-GR" sz="1350"/>
              </a:p>
            </p:txBody>
          </p:sp>
          <p:sp>
            <p:nvSpPr>
              <p:cNvPr id="13" name="Rectangle 7"/>
              <p:cNvSpPr>
                <a:spLocks noChangeArrowheads="1"/>
              </p:cNvSpPr>
              <p:nvPr/>
            </p:nvSpPr>
            <p:spPr bwMode="invGray">
              <a:xfrm>
                <a:off x="1346" y="2460"/>
                <a:ext cx="300" cy="1133"/>
              </a:xfrm>
              <a:prstGeom prst="rect">
                <a:avLst/>
              </a:prstGeom>
              <a:solidFill>
                <a:srgbClr val="FFFF66"/>
              </a:solidFill>
              <a:ln w="9525">
                <a:noFill/>
                <a:miter lim="800000"/>
                <a:headEnd/>
                <a:tailEnd/>
              </a:ln>
              <a:effectLst/>
            </p:spPr>
            <p:txBody>
              <a:bodyPr wrap="none" anchor="ctr"/>
              <a:lstStyle/>
              <a:p>
                <a:endParaRPr lang="el-GR" sz="1350"/>
              </a:p>
            </p:txBody>
          </p:sp>
          <p:sp>
            <p:nvSpPr>
              <p:cNvPr id="14" name="Rectangle 8"/>
              <p:cNvSpPr>
                <a:spLocks noChangeArrowheads="1"/>
              </p:cNvSpPr>
              <p:nvPr/>
            </p:nvSpPr>
            <p:spPr bwMode="invGray">
              <a:xfrm>
                <a:off x="1177" y="2526"/>
                <a:ext cx="169" cy="1001"/>
              </a:xfrm>
              <a:prstGeom prst="rect">
                <a:avLst/>
              </a:prstGeom>
              <a:solidFill>
                <a:schemeClr val="accent1"/>
              </a:solidFill>
              <a:ln w="9525">
                <a:noFill/>
                <a:miter lim="800000"/>
                <a:headEnd/>
                <a:tailEnd/>
              </a:ln>
              <a:effectLst/>
            </p:spPr>
            <p:txBody>
              <a:bodyPr wrap="none" anchor="ctr"/>
              <a:lstStyle/>
              <a:p>
                <a:endParaRPr lang="el-GR" sz="1350"/>
              </a:p>
            </p:txBody>
          </p:sp>
        </p:grpSp>
        <p:sp>
          <p:nvSpPr>
            <p:cNvPr id="11" name="Freeform 9"/>
            <p:cNvSpPr>
              <a:spLocks/>
            </p:cNvSpPr>
            <p:nvPr/>
          </p:nvSpPr>
          <p:spPr bwMode="invGray">
            <a:xfrm>
              <a:off x="696" y="2854"/>
              <a:ext cx="70" cy="702"/>
            </a:xfrm>
            <a:custGeom>
              <a:avLst/>
              <a:gdLst/>
              <a:ahLst/>
              <a:cxnLst>
                <a:cxn ang="0">
                  <a:pos x="0" y="0"/>
                </a:cxn>
                <a:cxn ang="0">
                  <a:pos x="2" y="58"/>
                </a:cxn>
                <a:cxn ang="0">
                  <a:pos x="2" y="85"/>
                </a:cxn>
                <a:cxn ang="0">
                  <a:pos x="34" y="701"/>
                </a:cxn>
                <a:cxn ang="0">
                  <a:pos x="69" y="0"/>
                </a:cxn>
                <a:cxn ang="0">
                  <a:pos x="0" y="0"/>
                </a:cxn>
              </a:cxnLst>
              <a:rect l="0" t="0" r="r" b="b"/>
              <a:pathLst>
                <a:path w="70" h="702">
                  <a:moveTo>
                    <a:pt x="0" y="0"/>
                  </a:moveTo>
                  <a:lnTo>
                    <a:pt x="2" y="58"/>
                  </a:lnTo>
                  <a:lnTo>
                    <a:pt x="2" y="85"/>
                  </a:lnTo>
                  <a:lnTo>
                    <a:pt x="34" y="701"/>
                  </a:lnTo>
                  <a:lnTo>
                    <a:pt x="69" y="0"/>
                  </a:lnTo>
                  <a:lnTo>
                    <a:pt x="0" y="0"/>
                  </a:lnTo>
                </a:path>
              </a:pathLst>
            </a:custGeom>
            <a:solidFill>
              <a:schemeClr val="tx1"/>
            </a:solidFill>
            <a:ln w="12700" cap="rnd" cmpd="sng">
              <a:solidFill>
                <a:schemeClr val="tx1"/>
              </a:solidFill>
              <a:prstDash val="solid"/>
              <a:round/>
              <a:headEnd/>
              <a:tailEnd/>
            </a:ln>
            <a:effectLst/>
          </p:spPr>
          <p:txBody>
            <a:bodyPr/>
            <a:lstStyle/>
            <a:p>
              <a:endParaRPr lang="el-GR" sz="1350"/>
            </a:p>
          </p:txBody>
        </p:sp>
      </p:grpSp>
      <p:grpSp>
        <p:nvGrpSpPr>
          <p:cNvPr id="15" name="Group 10"/>
          <p:cNvGrpSpPr>
            <a:grpSpLocks/>
          </p:cNvGrpSpPr>
          <p:nvPr/>
        </p:nvGrpSpPr>
        <p:grpSpPr bwMode="auto">
          <a:xfrm>
            <a:off x="5868591" y="4741851"/>
            <a:ext cx="671513" cy="739378"/>
            <a:chOff x="2578" y="2460"/>
            <a:chExt cx="759" cy="1122"/>
          </a:xfrm>
        </p:grpSpPr>
        <p:grpSp>
          <p:nvGrpSpPr>
            <p:cNvPr id="16" name="Group 11"/>
            <p:cNvGrpSpPr>
              <a:grpSpLocks/>
            </p:cNvGrpSpPr>
            <p:nvPr/>
          </p:nvGrpSpPr>
          <p:grpSpPr bwMode="auto">
            <a:xfrm>
              <a:off x="2578" y="2460"/>
              <a:ext cx="759" cy="1122"/>
              <a:chOff x="2578" y="2460"/>
              <a:chExt cx="759" cy="1122"/>
            </a:xfrm>
          </p:grpSpPr>
          <p:sp>
            <p:nvSpPr>
              <p:cNvPr id="18" name="Rectangle 12"/>
              <p:cNvSpPr>
                <a:spLocks noChangeArrowheads="1"/>
              </p:cNvSpPr>
              <p:nvPr/>
            </p:nvSpPr>
            <p:spPr bwMode="invGray">
              <a:xfrm>
                <a:off x="2578" y="2460"/>
                <a:ext cx="296" cy="1122"/>
              </a:xfrm>
              <a:prstGeom prst="rect">
                <a:avLst/>
              </a:prstGeom>
              <a:solidFill>
                <a:srgbClr val="FFFF66"/>
              </a:solidFill>
              <a:ln w="9525">
                <a:noFill/>
                <a:miter lim="800000"/>
                <a:headEnd/>
                <a:tailEnd/>
              </a:ln>
              <a:effectLst/>
            </p:spPr>
            <p:txBody>
              <a:bodyPr wrap="none" anchor="ctr"/>
              <a:lstStyle/>
              <a:p>
                <a:endParaRPr lang="el-GR" sz="1350"/>
              </a:p>
            </p:txBody>
          </p:sp>
          <p:sp>
            <p:nvSpPr>
              <p:cNvPr id="19" name="Rectangle 13"/>
              <p:cNvSpPr>
                <a:spLocks noChangeArrowheads="1"/>
              </p:cNvSpPr>
              <p:nvPr/>
            </p:nvSpPr>
            <p:spPr bwMode="invGray">
              <a:xfrm>
                <a:off x="3041" y="2460"/>
                <a:ext cx="296" cy="1122"/>
              </a:xfrm>
              <a:prstGeom prst="rect">
                <a:avLst/>
              </a:prstGeom>
              <a:solidFill>
                <a:srgbClr val="FFFF66"/>
              </a:solidFill>
              <a:ln w="9525">
                <a:noFill/>
                <a:miter lim="800000"/>
                <a:headEnd/>
                <a:tailEnd/>
              </a:ln>
              <a:effectLst/>
            </p:spPr>
            <p:txBody>
              <a:bodyPr wrap="none" anchor="ctr"/>
              <a:lstStyle/>
              <a:p>
                <a:endParaRPr lang="el-GR" sz="1350"/>
              </a:p>
            </p:txBody>
          </p:sp>
          <p:sp>
            <p:nvSpPr>
              <p:cNvPr id="20" name="Rectangle 14"/>
              <p:cNvSpPr>
                <a:spLocks noChangeArrowheads="1"/>
              </p:cNvSpPr>
              <p:nvPr/>
            </p:nvSpPr>
            <p:spPr bwMode="invGray">
              <a:xfrm>
                <a:off x="2874" y="2526"/>
                <a:ext cx="167" cy="990"/>
              </a:xfrm>
              <a:prstGeom prst="rect">
                <a:avLst/>
              </a:prstGeom>
              <a:solidFill>
                <a:schemeClr val="accent1"/>
              </a:solidFill>
              <a:ln w="9525">
                <a:noFill/>
                <a:miter lim="800000"/>
                <a:headEnd/>
                <a:tailEnd/>
              </a:ln>
              <a:effectLst/>
            </p:spPr>
            <p:txBody>
              <a:bodyPr wrap="none" anchor="ctr"/>
              <a:lstStyle/>
              <a:p>
                <a:endParaRPr lang="el-GR" sz="1350"/>
              </a:p>
            </p:txBody>
          </p:sp>
        </p:grpSp>
        <p:sp>
          <p:nvSpPr>
            <p:cNvPr id="17" name="Freeform 15"/>
            <p:cNvSpPr>
              <a:spLocks/>
            </p:cNvSpPr>
            <p:nvPr/>
          </p:nvSpPr>
          <p:spPr bwMode="invGray">
            <a:xfrm>
              <a:off x="2907" y="2493"/>
              <a:ext cx="69" cy="695"/>
            </a:xfrm>
            <a:custGeom>
              <a:avLst/>
              <a:gdLst/>
              <a:ahLst/>
              <a:cxnLst>
                <a:cxn ang="0">
                  <a:pos x="0" y="0"/>
                </a:cxn>
                <a:cxn ang="0">
                  <a:pos x="2" y="57"/>
                </a:cxn>
                <a:cxn ang="0">
                  <a:pos x="2" y="84"/>
                </a:cxn>
                <a:cxn ang="0">
                  <a:pos x="34" y="694"/>
                </a:cxn>
                <a:cxn ang="0">
                  <a:pos x="68" y="0"/>
                </a:cxn>
                <a:cxn ang="0">
                  <a:pos x="0" y="0"/>
                </a:cxn>
              </a:cxnLst>
              <a:rect l="0" t="0" r="r" b="b"/>
              <a:pathLst>
                <a:path w="69" h="695">
                  <a:moveTo>
                    <a:pt x="0" y="0"/>
                  </a:moveTo>
                  <a:lnTo>
                    <a:pt x="2" y="57"/>
                  </a:lnTo>
                  <a:lnTo>
                    <a:pt x="2" y="84"/>
                  </a:lnTo>
                  <a:lnTo>
                    <a:pt x="34" y="694"/>
                  </a:lnTo>
                  <a:lnTo>
                    <a:pt x="68" y="0"/>
                  </a:lnTo>
                  <a:lnTo>
                    <a:pt x="0" y="0"/>
                  </a:lnTo>
                </a:path>
              </a:pathLst>
            </a:custGeom>
            <a:solidFill>
              <a:schemeClr val="tx1"/>
            </a:solidFill>
            <a:ln w="12700" cap="rnd" cmpd="sng">
              <a:solidFill>
                <a:schemeClr val="tx1"/>
              </a:solidFill>
              <a:prstDash val="solid"/>
              <a:round/>
              <a:headEnd/>
              <a:tailEnd/>
            </a:ln>
            <a:effectLst/>
          </p:spPr>
          <p:txBody>
            <a:bodyPr/>
            <a:lstStyle/>
            <a:p>
              <a:endParaRPr lang="el-GR" sz="1350"/>
            </a:p>
          </p:txBody>
        </p:sp>
      </p:grpSp>
      <p:grpSp>
        <p:nvGrpSpPr>
          <p:cNvPr id="21" name="Group 16"/>
          <p:cNvGrpSpPr>
            <a:grpSpLocks/>
          </p:cNvGrpSpPr>
          <p:nvPr/>
        </p:nvGrpSpPr>
        <p:grpSpPr bwMode="auto">
          <a:xfrm>
            <a:off x="5868591" y="3750059"/>
            <a:ext cx="671513" cy="739379"/>
            <a:chOff x="1394" y="2946"/>
            <a:chExt cx="738" cy="1172"/>
          </a:xfrm>
        </p:grpSpPr>
        <p:grpSp>
          <p:nvGrpSpPr>
            <p:cNvPr id="22" name="Group 17"/>
            <p:cNvGrpSpPr>
              <a:grpSpLocks/>
            </p:cNvGrpSpPr>
            <p:nvPr/>
          </p:nvGrpSpPr>
          <p:grpSpPr bwMode="auto">
            <a:xfrm>
              <a:off x="1394" y="2987"/>
              <a:ext cx="738" cy="1131"/>
              <a:chOff x="1769" y="2469"/>
              <a:chExt cx="738" cy="1131"/>
            </a:xfrm>
          </p:grpSpPr>
          <p:sp>
            <p:nvSpPr>
              <p:cNvPr id="24" name="Rectangle 18"/>
              <p:cNvSpPr>
                <a:spLocks noChangeArrowheads="1"/>
              </p:cNvSpPr>
              <p:nvPr/>
            </p:nvSpPr>
            <p:spPr bwMode="invGray">
              <a:xfrm>
                <a:off x="1769" y="2469"/>
                <a:ext cx="289" cy="1131"/>
              </a:xfrm>
              <a:prstGeom prst="rect">
                <a:avLst/>
              </a:prstGeom>
              <a:solidFill>
                <a:srgbClr val="FFFF66"/>
              </a:solidFill>
              <a:ln w="9525">
                <a:noFill/>
                <a:miter lim="800000"/>
                <a:headEnd/>
                <a:tailEnd/>
              </a:ln>
              <a:effectLst/>
            </p:spPr>
            <p:txBody>
              <a:bodyPr wrap="none" anchor="ctr"/>
              <a:lstStyle/>
              <a:p>
                <a:endParaRPr lang="el-GR" sz="1350"/>
              </a:p>
            </p:txBody>
          </p:sp>
          <p:sp>
            <p:nvSpPr>
              <p:cNvPr id="25" name="Rectangle 19"/>
              <p:cNvSpPr>
                <a:spLocks noChangeArrowheads="1"/>
              </p:cNvSpPr>
              <p:nvPr/>
            </p:nvSpPr>
            <p:spPr bwMode="invGray">
              <a:xfrm>
                <a:off x="2218" y="2469"/>
                <a:ext cx="289" cy="1131"/>
              </a:xfrm>
              <a:prstGeom prst="rect">
                <a:avLst/>
              </a:prstGeom>
              <a:solidFill>
                <a:srgbClr val="FFFF66"/>
              </a:solidFill>
              <a:ln w="9525">
                <a:noFill/>
                <a:miter lim="800000"/>
                <a:headEnd/>
                <a:tailEnd/>
              </a:ln>
              <a:effectLst/>
            </p:spPr>
            <p:txBody>
              <a:bodyPr wrap="none" anchor="ctr"/>
              <a:lstStyle/>
              <a:p>
                <a:endParaRPr lang="el-GR" sz="1350"/>
              </a:p>
            </p:txBody>
          </p:sp>
          <p:sp>
            <p:nvSpPr>
              <p:cNvPr id="26" name="Rectangle 20"/>
              <p:cNvSpPr>
                <a:spLocks noChangeArrowheads="1"/>
              </p:cNvSpPr>
              <p:nvPr/>
            </p:nvSpPr>
            <p:spPr bwMode="invGray">
              <a:xfrm>
                <a:off x="2058" y="2536"/>
                <a:ext cx="160" cy="998"/>
              </a:xfrm>
              <a:prstGeom prst="rect">
                <a:avLst/>
              </a:prstGeom>
              <a:solidFill>
                <a:schemeClr val="accent1"/>
              </a:solidFill>
              <a:ln w="9525">
                <a:noFill/>
                <a:miter lim="800000"/>
                <a:headEnd/>
                <a:tailEnd/>
              </a:ln>
              <a:effectLst/>
            </p:spPr>
            <p:txBody>
              <a:bodyPr wrap="none" anchor="ctr"/>
              <a:lstStyle/>
              <a:p>
                <a:endParaRPr lang="el-GR" sz="1350"/>
              </a:p>
            </p:txBody>
          </p:sp>
        </p:grpSp>
        <p:sp>
          <p:nvSpPr>
            <p:cNvPr id="23" name="Freeform 21"/>
            <p:cNvSpPr>
              <a:spLocks/>
            </p:cNvSpPr>
            <p:nvPr/>
          </p:nvSpPr>
          <p:spPr bwMode="invGray">
            <a:xfrm>
              <a:off x="1688" y="2946"/>
              <a:ext cx="98" cy="644"/>
            </a:xfrm>
            <a:custGeom>
              <a:avLst/>
              <a:gdLst/>
              <a:ahLst/>
              <a:cxnLst>
                <a:cxn ang="0">
                  <a:pos x="0" y="54"/>
                </a:cxn>
                <a:cxn ang="0">
                  <a:pos x="0" y="643"/>
                </a:cxn>
                <a:cxn ang="0">
                  <a:pos x="97" y="11"/>
                </a:cxn>
                <a:cxn ang="0">
                  <a:pos x="11" y="0"/>
                </a:cxn>
                <a:cxn ang="0">
                  <a:pos x="0" y="54"/>
                </a:cxn>
              </a:cxnLst>
              <a:rect l="0" t="0" r="r" b="b"/>
              <a:pathLst>
                <a:path w="98" h="644">
                  <a:moveTo>
                    <a:pt x="0" y="54"/>
                  </a:moveTo>
                  <a:lnTo>
                    <a:pt x="0" y="643"/>
                  </a:lnTo>
                  <a:lnTo>
                    <a:pt x="97" y="11"/>
                  </a:lnTo>
                  <a:lnTo>
                    <a:pt x="11" y="0"/>
                  </a:lnTo>
                  <a:lnTo>
                    <a:pt x="0" y="54"/>
                  </a:lnTo>
                </a:path>
              </a:pathLst>
            </a:custGeom>
            <a:solidFill>
              <a:schemeClr val="tx1"/>
            </a:solidFill>
            <a:ln w="12700" cap="rnd" cmpd="sng">
              <a:solidFill>
                <a:schemeClr val="tx1"/>
              </a:solidFill>
              <a:prstDash val="solid"/>
              <a:round/>
              <a:headEnd/>
              <a:tailEnd/>
            </a:ln>
            <a:effectLst/>
          </p:spPr>
          <p:txBody>
            <a:bodyPr/>
            <a:lstStyle/>
            <a:p>
              <a:endParaRPr lang="el-GR" sz="1350"/>
            </a:p>
          </p:txBody>
        </p:sp>
      </p:grpSp>
      <p:sp>
        <p:nvSpPr>
          <p:cNvPr id="27" name="Text Box 22"/>
          <p:cNvSpPr txBox="1">
            <a:spLocks noChangeArrowheads="1"/>
          </p:cNvSpPr>
          <p:nvPr/>
        </p:nvSpPr>
        <p:spPr bwMode="auto">
          <a:xfrm>
            <a:off x="1600200" y="1970839"/>
            <a:ext cx="5943600" cy="1061829"/>
          </a:xfrm>
          <a:prstGeom prst="rect">
            <a:avLst/>
          </a:prstGeom>
          <a:noFill/>
          <a:ln w="9525">
            <a:noFill/>
            <a:miter lim="800000"/>
            <a:headEnd/>
            <a:tailEnd/>
          </a:ln>
          <a:effectLst/>
        </p:spPr>
        <p:txBody>
          <a:bodyPr>
            <a:spAutoFit/>
          </a:bodyPr>
          <a:lstStyle/>
          <a:p>
            <a:pPr>
              <a:spcBef>
                <a:spcPct val="50000"/>
              </a:spcBef>
            </a:pPr>
            <a:r>
              <a:rPr lang="el-GR" sz="2100" dirty="0"/>
              <a:t>Σπάνια δημιουργείται μια γενική εικόνα της δύναμης που ασκείται σε μια </a:t>
            </a:r>
            <a:r>
              <a:rPr lang="el-GR" sz="2100" dirty="0" err="1"/>
              <a:t>διεπιφάνεια</a:t>
            </a:r>
            <a:r>
              <a:rPr lang="el-GR" sz="2100" dirty="0"/>
              <a:t> από την εφαρμογή εξωτερικής δύναμης.</a:t>
            </a:r>
            <a:endParaRPr lang="en-US" sz="2100" dirty="0"/>
          </a:p>
        </p:txBody>
      </p:sp>
      <p:pic>
        <p:nvPicPr>
          <p:cNvPr id="2" name="Picture 10">
            <a:extLst>
              <a:ext uri="{FF2B5EF4-FFF2-40B4-BE49-F238E27FC236}">
                <a16:creationId xmlns:a16="http://schemas.microsoft.com/office/drawing/2014/main" id="{339A0D72-817D-CFBB-0C6E-139B11781315}"/>
              </a:ext>
            </a:extLst>
          </p:cNvPr>
          <p:cNvPicPr>
            <a:picLocks noChangeAspect="1"/>
          </p:cNvPicPr>
          <p:nvPr/>
        </p:nvPicPr>
        <p:blipFill>
          <a:blip r:embed="rId2"/>
          <a:stretch>
            <a:fillRect/>
          </a:stretch>
        </p:blipFill>
        <p:spPr>
          <a:xfrm>
            <a:off x="8456103" y="6248400"/>
            <a:ext cx="687897" cy="598747"/>
          </a:xfrm>
          <a:prstGeom prst="rect">
            <a:avLst/>
          </a:prstGeom>
          <a:pattFill prst="pct5">
            <a:fgClr>
              <a:schemeClr val="accent1"/>
            </a:fgClr>
            <a:bgClr>
              <a:schemeClr val="bg1"/>
            </a:bgClr>
          </a:pattFill>
        </p:spPr>
      </p:pic>
      <p:sp>
        <p:nvSpPr>
          <p:cNvPr id="3" name="Στρογγυλεμένο ορθογώνιο 3">
            <a:extLst>
              <a:ext uri="{FF2B5EF4-FFF2-40B4-BE49-F238E27FC236}">
                <a16:creationId xmlns:a16="http://schemas.microsoft.com/office/drawing/2014/main" id="{E8387423-1A8C-A199-C7CB-27F4495E3CA6}"/>
              </a:ext>
            </a:extLst>
          </p:cNvPr>
          <p:cNvSpPr/>
          <p:nvPr/>
        </p:nvSpPr>
        <p:spPr>
          <a:xfrm>
            <a:off x="1403648" y="1052736"/>
            <a:ext cx="6408712"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1026"/>
          <p:cNvSpPr>
            <a:spLocks noGrp="1" noChangeArrowheads="1"/>
          </p:cNvSpPr>
          <p:nvPr>
            <p:ph type="title"/>
          </p:nvPr>
        </p:nvSpPr>
        <p:spPr>
          <a:xfrm>
            <a:off x="1727725" y="839937"/>
            <a:ext cx="5657850" cy="971550"/>
          </a:xfrm>
        </p:spPr>
        <p:txBody>
          <a:bodyPr>
            <a:normAutofit/>
          </a:bodyPr>
          <a:lstStyle/>
          <a:p>
            <a:r>
              <a:rPr lang="el-GR" sz="3000" b="1" dirty="0" err="1">
                <a:effectLst>
                  <a:outerShdw blurRad="38100" dist="38100" dir="2700000" algn="tl">
                    <a:srgbClr val="000000">
                      <a:alpha val="43137"/>
                    </a:srgbClr>
                  </a:outerShdw>
                </a:effectLst>
              </a:rPr>
              <a:t>Ουρεθάνες</a:t>
            </a:r>
            <a:endParaRPr lang="en-US" sz="3000" b="1" dirty="0">
              <a:effectLst>
                <a:outerShdw blurRad="38100" dist="38100" dir="2700000" algn="tl">
                  <a:srgbClr val="000000">
                    <a:alpha val="43137"/>
                  </a:srgbClr>
                </a:outerShdw>
              </a:effectLst>
            </a:endParaRPr>
          </a:p>
        </p:txBody>
      </p:sp>
      <p:sp>
        <p:nvSpPr>
          <p:cNvPr id="8" name="Rectangle 1027"/>
          <p:cNvSpPr txBox="1">
            <a:spLocks noChangeArrowheads="1"/>
          </p:cNvSpPr>
          <p:nvPr/>
        </p:nvSpPr>
        <p:spPr>
          <a:xfrm>
            <a:off x="1485900" y="2146697"/>
            <a:ext cx="6172200" cy="3308747"/>
          </a:xfrm>
          <a:prstGeom prst="rect">
            <a:avLst/>
          </a:prstGeom>
        </p:spPr>
        <p:txBody>
          <a:bodyPr vert="horz" lIns="68580" tIns="34290" rIns="68580" bIns="34290" rtlCol="0">
            <a:normAutofit/>
          </a:bodyPr>
          <a:lstStyle/>
          <a:p>
            <a:pPr marL="257175" indent="-257175">
              <a:spcBef>
                <a:spcPct val="20000"/>
              </a:spcBef>
              <a:buClr>
                <a:schemeClr val="tx2">
                  <a:lumMod val="75000"/>
                </a:schemeClr>
              </a:buClr>
              <a:buFont typeface="Wingdings" pitchFamily="2" charset="2"/>
              <a:buChar char="§"/>
              <a:defRPr/>
            </a:pPr>
            <a:r>
              <a:rPr lang="el-GR" sz="2100" dirty="0"/>
              <a:t>Πολυμερισμός </a:t>
            </a:r>
            <a:r>
              <a:rPr lang="el-GR" sz="2100" dirty="0" err="1"/>
              <a:t>ουρεθάνης</a:t>
            </a:r>
            <a:r>
              <a:rPr lang="el-GR" sz="2100" dirty="0"/>
              <a:t> – </a:t>
            </a:r>
            <a:r>
              <a:rPr lang="el-GR" sz="2100" dirty="0" err="1"/>
              <a:t>δι</a:t>
            </a:r>
            <a:r>
              <a:rPr lang="el-GR" sz="2100" dirty="0"/>
              <a:t>-</a:t>
            </a:r>
            <a:r>
              <a:rPr lang="el-GR" sz="2100" dirty="0" err="1"/>
              <a:t>ισοκυάνιο</a:t>
            </a:r>
            <a:r>
              <a:rPr lang="el-GR" sz="2100" dirty="0"/>
              <a:t> και μια </a:t>
            </a:r>
            <a:r>
              <a:rPr lang="el-GR" sz="2100" dirty="0" err="1"/>
              <a:t>δυόλη</a:t>
            </a:r>
            <a:r>
              <a:rPr lang="el-GR" sz="2100" dirty="0"/>
              <a:t> ή </a:t>
            </a:r>
            <a:r>
              <a:rPr lang="el-GR" sz="2100" dirty="0" err="1"/>
              <a:t>διαμίδιο</a:t>
            </a:r>
            <a:r>
              <a:rPr lang="el-GR" sz="2100" dirty="0"/>
              <a:t>.</a:t>
            </a:r>
            <a:endParaRPr lang="en-US" sz="2100" dirty="0"/>
          </a:p>
          <a:p>
            <a:pPr marL="257175" indent="-257175">
              <a:spcBef>
                <a:spcPct val="20000"/>
              </a:spcBef>
              <a:buClr>
                <a:schemeClr val="tx2">
                  <a:lumMod val="75000"/>
                </a:schemeClr>
              </a:buClr>
              <a:buFont typeface="Wingdings" pitchFamily="2" charset="2"/>
              <a:buChar char="§"/>
              <a:defRPr/>
            </a:pPr>
            <a:r>
              <a:rPr lang="el-GR" sz="2100" dirty="0"/>
              <a:t>Σύστημα δύο τμημάτων.</a:t>
            </a:r>
            <a:endParaRPr lang="en-US" sz="2100" dirty="0"/>
          </a:p>
          <a:p>
            <a:pPr marL="257175" indent="-257175">
              <a:spcBef>
                <a:spcPct val="20000"/>
              </a:spcBef>
              <a:buClr>
                <a:schemeClr val="tx2">
                  <a:lumMod val="75000"/>
                </a:schemeClr>
              </a:buClr>
              <a:buFont typeface="Wingdings" pitchFamily="2" charset="2"/>
              <a:buChar char="§"/>
              <a:defRPr/>
            </a:pPr>
            <a:r>
              <a:rPr lang="el-GR" sz="2100" dirty="0"/>
              <a:t>Εύκαμπτη </a:t>
            </a:r>
            <a:r>
              <a:rPr lang="el-GR" sz="2100" dirty="0" err="1"/>
              <a:t>διεπιφάνεια</a:t>
            </a:r>
            <a:r>
              <a:rPr lang="el-GR" sz="2100" dirty="0"/>
              <a:t>.</a:t>
            </a:r>
            <a:endParaRPr lang="en-US" sz="2100" dirty="0"/>
          </a:p>
        </p:txBody>
      </p:sp>
      <p:pic>
        <p:nvPicPr>
          <p:cNvPr id="2" name="Picture 10">
            <a:extLst>
              <a:ext uri="{FF2B5EF4-FFF2-40B4-BE49-F238E27FC236}">
                <a16:creationId xmlns:a16="http://schemas.microsoft.com/office/drawing/2014/main" id="{1963E1D1-338C-12A8-C8EE-32B5ABD9FB29}"/>
              </a:ext>
            </a:extLst>
          </p:cNvPr>
          <p:cNvPicPr>
            <a:picLocks noChangeAspect="1"/>
          </p:cNvPicPr>
          <p:nvPr/>
        </p:nvPicPr>
        <p:blipFill>
          <a:blip r:embed="rId2"/>
          <a:stretch>
            <a:fillRect/>
          </a:stretch>
        </p:blipFill>
        <p:spPr>
          <a:xfrm>
            <a:off x="8456103" y="6248400"/>
            <a:ext cx="687897" cy="598747"/>
          </a:xfrm>
          <a:prstGeom prst="rect">
            <a:avLst/>
          </a:prstGeom>
          <a:pattFill prst="pct5">
            <a:fgClr>
              <a:schemeClr val="accent1"/>
            </a:fgClr>
            <a:bgClr>
              <a:schemeClr val="bg1"/>
            </a:bgClr>
          </a:pattFill>
        </p:spPr>
      </p:pic>
      <p:sp>
        <p:nvSpPr>
          <p:cNvPr id="3" name="Στρογγυλεμένο ορθογώνιο 3">
            <a:extLst>
              <a:ext uri="{FF2B5EF4-FFF2-40B4-BE49-F238E27FC236}">
                <a16:creationId xmlns:a16="http://schemas.microsoft.com/office/drawing/2014/main" id="{EBA24240-4F80-9DBC-0DC2-CC0DB0E96A86}"/>
              </a:ext>
            </a:extLst>
          </p:cNvPr>
          <p:cNvSpPr/>
          <p:nvPr/>
        </p:nvSpPr>
        <p:spPr>
          <a:xfrm>
            <a:off x="1403648" y="1052736"/>
            <a:ext cx="6408712"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1026"/>
          <p:cNvSpPr>
            <a:spLocks noGrp="1" noChangeArrowheads="1"/>
          </p:cNvSpPr>
          <p:nvPr>
            <p:ph type="title"/>
          </p:nvPr>
        </p:nvSpPr>
        <p:spPr>
          <a:xfrm>
            <a:off x="1817694" y="839937"/>
            <a:ext cx="5657850" cy="971550"/>
          </a:xfrm>
        </p:spPr>
        <p:txBody>
          <a:bodyPr>
            <a:normAutofit/>
          </a:bodyPr>
          <a:lstStyle/>
          <a:p>
            <a:r>
              <a:rPr lang="en-US" sz="2700" b="1" dirty="0">
                <a:effectLst>
                  <a:outerShdw blurRad="38100" dist="38100" dir="2700000" algn="tl">
                    <a:srgbClr val="000000">
                      <a:alpha val="43137"/>
                    </a:srgbClr>
                  </a:outerShdw>
                </a:effectLst>
              </a:rPr>
              <a:t>Poly (</a:t>
            </a:r>
            <a:r>
              <a:rPr lang="el-GR" sz="2700" b="1" dirty="0" err="1">
                <a:effectLst>
                  <a:outerShdw blurRad="38100" dist="38100" dir="2700000" algn="tl">
                    <a:srgbClr val="000000">
                      <a:alpha val="43137"/>
                    </a:srgbClr>
                  </a:outerShdw>
                </a:effectLst>
              </a:rPr>
              <a:t>μεθυλ</a:t>
            </a:r>
            <a:r>
              <a:rPr lang="el-GR" sz="2700" b="1" dirty="0">
                <a:effectLst>
                  <a:outerShdw blurRad="38100" dist="38100" dir="2700000" algn="tl">
                    <a:srgbClr val="000000">
                      <a:alpha val="43137"/>
                    </a:srgbClr>
                  </a:outerShdw>
                </a:effectLst>
              </a:rPr>
              <a:t>-</a:t>
            </a:r>
            <a:r>
              <a:rPr lang="el-GR" sz="2700" b="1" dirty="0" err="1">
                <a:effectLst>
                  <a:outerShdw blurRad="38100" dist="38100" dir="2700000" algn="tl">
                    <a:srgbClr val="000000">
                      <a:alpha val="43137"/>
                    </a:srgbClr>
                  </a:outerShdw>
                </a:effectLst>
              </a:rPr>
              <a:t>μεθακρυλικό</a:t>
            </a:r>
            <a:r>
              <a:rPr lang="el-GR" sz="2700" b="1" dirty="0">
                <a:effectLst>
                  <a:outerShdw blurRad="38100" dist="38100" dir="2700000" algn="tl">
                    <a:srgbClr val="000000">
                      <a:alpha val="43137"/>
                    </a:srgbClr>
                  </a:outerShdw>
                </a:effectLst>
              </a:rPr>
              <a:t> οξύ</a:t>
            </a:r>
            <a:r>
              <a:rPr lang="en-US" sz="2700" b="1" dirty="0">
                <a:effectLst>
                  <a:outerShdw blurRad="38100" dist="38100" dir="2700000" algn="tl">
                    <a:srgbClr val="000000">
                      <a:alpha val="43137"/>
                    </a:srgbClr>
                  </a:outerShdw>
                </a:effectLst>
              </a:rPr>
              <a:t>) PMMA</a:t>
            </a:r>
          </a:p>
        </p:txBody>
      </p:sp>
      <p:pic>
        <p:nvPicPr>
          <p:cNvPr id="8" name="Picture 1027" descr="http://www.psrc.usm.edu/macrog/images/pmma02.gif"/>
          <p:cNvPicPr>
            <a:picLocks noChangeAspect="1" noChangeArrowheads="1"/>
          </p:cNvPicPr>
          <p:nvPr/>
        </p:nvPicPr>
        <p:blipFill>
          <a:blip r:embed="rId2" r:link="rId3" cstate="print"/>
          <a:srcRect/>
          <a:stretch>
            <a:fillRect/>
          </a:stretch>
        </p:blipFill>
        <p:spPr bwMode="auto">
          <a:xfrm>
            <a:off x="1385646" y="2186862"/>
            <a:ext cx="6291263" cy="2266950"/>
          </a:xfrm>
          <a:prstGeom prst="rect">
            <a:avLst/>
          </a:prstGeom>
          <a:noFill/>
        </p:spPr>
      </p:pic>
      <p:sp>
        <p:nvSpPr>
          <p:cNvPr id="9" name="Text Box 1028"/>
          <p:cNvSpPr txBox="1">
            <a:spLocks noChangeArrowheads="1"/>
          </p:cNvSpPr>
          <p:nvPr/>
        </p:nvSpPr>
        <p:spPr bwMode="auto">
          <a:xfrm>
            <a:off x="3545887" y="4617132"/>
            <a:ext cx="1920478" cy="415498"/>
          </a:xfrm>
          <a:prstGeom prst="rect">
            <a:avLst/>
          </a:prstGeom>
          <a:noFill/>
          <a:ln w="9525">
            <a:noFill/>
            <a:miter lim="800000"/>
            <a:headEnd/>
            <a:tailEnd/>
          </a:ln>
          <a:effectLst/>
        </p:spPr>
        <p:txBody>
          <a:bodyPr>
            <a:spAutoFit/>
          </a:bodyPr>
          <a:lstStyle/>
          <a:p>
            <a:pPr algn="ctr" eaLnBrk="0" hangingPunct="0">
              <a:spcBef>
                <a:spcPct val="50000"/>
              </a:spcBef>
            </a:pPr>
            <a:r>
              <a:rPr lang="en-US" sz="2100" b="1" dirty="0"/>
              <a:t>Bone Cement</a:t>
            </a:r>
          </a:p>
        </p:txBody>
      </p:sp>
      <p:sp>
        <p:nvSpPr>
          <p:cNvPr id="10" name="Oval 1029"/>
          <p:cNvSpPr>
            <a:spLocks noChangeArrowheads="1"/>
          </p:cNvSpPr>
          <p:nvPr/>
        </p:nvSpPr>
        <p:spPr bwMode="auto">
          <a:xfrm>
            <a:off x="2482454" y="4000500"/>
            <a:ext cx="514350" cy="514350"/>
          </a:xfrm>
          <a:prstGeom prst="ellipse">
            <a:avLst/>
          </a:prstGeom>
          <a:noFill/>
          <a:ln w="9525">
            <a:solidFill>
              <a:srgbClr val="FF3300"/>
            </a:solidFill>
            <a:round/>
            <a:headEnd/>
            <a:tailEnd/>
          </a:ln>
          <a:effectLst/>
        </p:spPr>
        <p:txBody>
          <a:bodyPr wrap="none" anchor="ctr"/>
          <a:lstStyle/>
          <a:p>
            <a:endParaRPr lang="el-GR" sz="1350"/>
          </a:p>
        </p:txBody>
      </p:sp>
      <p:sp>
        <p:nvSpPr>
          <p:cNvPr id="11" name="Text Box 1030"/>
          <p:cNvSpPr txBox="1">
            <a:spLocks noChangeArrowheads="1"/>
          </p:cNvSpPr>
          <p:nvPr/>
        </p:nvSpPr>
        <p:spPr bwMode="auto">
          <a:xfrm>
            <a:off x="3657600" y="3886200"/>
            <a:ext cx="914400" cy="300082"/>
          </a:xfrm>
          <a:prstGeom prst="rect">
            <a:avLst/>
          </a:prstGeom>
          <a:noFill/>
          <a:ln w="9525">
            <a:noFill/>
            <a:miter lim="800000"/>
            <a:headEnd/>
            <a:tailEnd/>
          </a:ln>
          <a:effectLst/>
        </p:spPr>
        <p:txBody>
          <a:bodyPr>
            <a:spAutoFit/>
          </a:bodyPr>
          <a:lstStyle/>
          <a:p>
            <a:pPr>
              <a:spcBef>
                <a:spcPct val="50000"/>
              </a:spcBef>
            </a:pPr>
            <a:r>
              <a:rPr lang="en-US" sz="1350"/>
              <a:t>R-Group</a:t>
            </a:r>
          </a:p>
        </p:txBody>
      </p:sp>
      <p:sp>
        <p:nvSpPr>
          <p:cNvPr id="12" name="Line 1032"/>
          <p:cNvSpPr>
            <a:spLocks noChangeShapeType="1"/>
          </p:cNvSpPr>
          <p:nvPr/>
        </p:nvSpPr>
        <p:spPr bwMode="auto">
          <a:xfrm flipH="1">
            <a:off x="3028950" y="4000500"/>
            <a:ext cx="514350" cy="114300"/>
          </a:xfrm>
          <a:prstGeom prst="line">
            <a:avLst/>
          </a:prstGeom>
          <a:noFill/>
          <a:ln w="9525">
            <a:solidFill>
              <a:schemeClr val="tx1"/>
            </a:solidFill>
            <a:round/>
            <a:headEnd/>
            <a:tailEnd type="triangle" w="med" len="med"/>
          </a:ln>
          <a:effectLst/>
        </p:spPr>
        <p:txBody>
          <a:bodyPr/>
          <a:lstStyle/>
          <a:p>
            <a:endParaRPr lang="el-GR" sz="1350"/>
          </a:p>
        </p:txBody>
      </p:sp>
      <p:pic>
        <p:nvPicPr>
          <p:cNvPr id="2" name="Picture 10">
            <a:extLst>
              <a:ext uri="{FF2B5EF4-FFF2-40B4-BE49-F238E27FC236}">
                <a16:creationId xmlns:a16="http://schemas.microsoft.com/office/drawing/2014/main" id="{21C79E67-F856-C64F-FDF2-20E906D9F60C}"/>
              </a:ext>
            </a:extLst>
          </p:cNvPr>
          <p:cNvPicPr>
            <a:picLocks noChangeAspect="1"/>
          </p:cNvPicPr>
          <p:nvPr/>
        </p:nvPicPr>
        <p:blipFill>
          <a:blip r:embed="rId4"/>
          <a:stretch>
            <a:fillRect/>
          </a:stretch>
        </p:blipFill>
        <p:spPr>
          <a:xfrm>
            <a:off x="8456103" y="6248400"/>
            <a:ext cx="687897" cy="598747"/>
          </a:xfrm>
          <a:prstGeom prst="rect">
            <a:avLst/>
          </a:prstGeom>
        </p:spPr>
      </p:pic>
      <p:sp>
        <p:nvSpPr>
          <p:cNvPr id="3" name="Στρογγυλεμένο ορθογώνιο 3">
            <a:extLst>
              <a:ext uri="{FF2B5EF4-FFF2-40B4-BE49-F238E27FC236}">
                <a16:creationId xmlns:a16="http://schemas.microsoft.com/office/drawing/2014/main" id="{B6D80B32-E6DC-6AE3-3DC1-9733781F5F54}"/>
              </a:ext>
            </a:extLst>
          </p:cNvPr>
          <p:cNvSpPr/>
          <p:nvPr/>
        </p:nvSpPr>
        <p:spPr>
          <a:xfrm>
            <a:off x="1403648" y="1052736"/>
            <a:ext cx="6408712"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1026"/>
          <p:cNvSpPr>
            <a:spLocks noGrp="1" noChangeArrowheads="1"/>
          </p:cNvSpPr>
          <p:nvPr>
            <p:ph type="title"/>
          </p:nvPr>
        </p:nvSpPr>
        <p:spPr>
          <a:xfrm>
            <a:off x="1707133" y="839937"/>
            <a:ext cx="5657850" cy="971550"/>
          </a:xfrm>
        </p:spPr>
        <p:txBody>
          <a:bodyPr>
            <a:normAutofit/>
          </a:bodyPr>
          <a:lstStyle/>
          <a:p>
            <a:r>
              <a:rPr lang="el-GR" sz="3000" b="1" dirty="0">
                <a:effectLst>
                  <a:outerShdw blurRad="38100" dist="38100" dir="2700000" algn="tl">
                    <a:srgbClr val="000000">
                      <a:alpha val="43137"/>
                    </a:srgbClr>
                  </a:outerShdw>
                </a:effectLst>
              </a:rPr>
              <a:t>Επιλογή αρχικών μονομερών</a:t>
            </a:r>
            <a:endParaRPr lang="en-US" sz="3000" b="1" dirty="0">
              <a:effectLst>
                <a:outerShdw blurRad="38100" dist="38100" dir="2700000" algn="tl">
                  <a:srgbClr val="000000">
                    <a:alpha val="43137"/>
                  </a:srgbClr>
                </a:outerShdw>
              </a:effectLst>
            </a:endParaRPr>
          </a:p>
        </p:txBody>
      </p:sp>
      <p:sp>
        <p:nvSpPr>
          <p:cNvPr id="8" name="Rectangle 1027"/>
          <p:cNvSpPr txBox="1">
            <a:spLocks noChangeArrowheads="1"/>
          </p:cNvSpPr>
          <p:nvPr/>
        </p:nvSpPr>
        <p:spPr>
          <a:xfrm>
            <a:off x="1464447" y="1982380"/>
            <a:ext cx="6172200" cy="3308747"/>
          </a:xfrm>
          <a:prstGeom prst="rect">
            <a:avLst/>
          </a:prstGeom>
        </p:spPr>
        <p:txBody>
          <a:bodyPr vert="horz" lIns="68580" tIns="34290" rIns="68580" bIns="34290" rtlCol="0">
            <a:normAutofit/>
          </a:bodyPr>
          <a:lstStyle/>
          <a:p>
            <a:pPr marL="257175" indent="-257175">
              <a:spcBef>
                <a:spcPct val="20000"/>
              </a:spcBef>
              <a:buClr>
                <a:schemeClr val="tx2">
                  <a:lumMod val="75000"/>
                </a:schemeClr>
              </a:buClr>
              <a:buFont typeface="Wingdings" pitchFamily="2" charset="2"/>
              <a:buChar char="§"/>
              <a:defRPr/>
            </a:pPr>
            <a:r>
              <a:rPr lang="en-US" dirty="0"/>
              <a:t>C4-C12 </a:t>
            </a:r>
            <a:r>
              <a:rPr lang="el-GR" dirty="0"/>
              <a:t>– </a:t>
            </a:r>
            <a:r>
              <a:rPr lang="el-GR" dirty="0" err="1"/>
              <a:t>αλκυλακρυλικό</a:t>
            </a:r>
            <a:r>
              <a:rPr lang="el-GR" dirty="0"/>
              <a:t> οξύ είναι η αρχική συγκολλητική ουσία στη θερμοκρασία υαλώδους μετάπτωσης (</a:t>
            </a:r>
            <a:r>
              <a:rPr lang="en-US" dirty="0" err="1"/>
              <a:t>Tg</a:t>
            </a:r>
            <a:r>
              <a:rPr lang="en-US" dirty="0"/>
              <a:t>)</a:t>
            </a:r>
            <a:r>
              <a:rPr lang="el-GR" dirty="0"/>
              <a:t>.</a:t>
            </a:r>
            <a:endParaRPr lang="en-US" dirty="0"/>
          </a:p>
          <a:p>
            <a:pPr marL="257175" indent="-257175">
              <a:spcBef>
                <a:spcPct val="20000"/>
              </a:spcBef>
              <a:buClr>
                <a:schemeClr val="tx2">
                  <a:lumMod val="75000"/>
                </a:schemeClr>
              </a:buClr>
              <a:buFont typeface="Wingdings" pitchFamily="2" charset="2"/>
              <a:buChar char="§"/>
              <a:defRPr/>
            </a:pPr>
            <a:endParaRPr lang="en-US" sz="2100" dirty="0"/>
          </a:p>
          <a:p>
            <a:pPr marL="257175" indent="-257175">
              <a:spcBef>
                <a:spcPct val="20000"/>
              </a:spcBef>
              <a:buClr>
                <a:schemeClr val="tx2">
                  <a:lumMod val="75000"/>
                </a:schemeClr>
              </a:buClr>
              <a:buFont typeface="Wingdings" pitchFamily="2" charset="2"/>
              <a:buChar char="§"/>
              <a:defRPr/>
            </a:pPr>
            <a:endParaRPr lang="en-US" sz="2100" dirty="0"/>
          </a:p>
        </p:txBody>
      </p:sp>
      <p:pic>
        <p:nvPicPr>
          <p:cNvPr id="9" name="Picture 1028"/>
          <p:cNvPicPr>
            <a:picLocks noChangeAspect="1" noChangeArrowheads="1"/>
          </p:cNvPicPr>
          <p:nvPr/>
        </p:nvPicPr>
        <p:blipFill>
          <a:blip r:embed="rId2" cstate="print"/>
          <a:srcRect/>
          <a:stretch>
            <a:fillRect/>
          </a:stretch>
        </p:blipFill>
        <p:spPr bwMode="auto">
          <a:xfrm>
            <a:off x="1763689" y="2825343"/>
            <a:ext cx="5544740" cy="2465784"/>
          </a:xfrm>
          <a:prstGeom prst="rect">
            <a:avLst/>
          </a:prstGeom>
          <a:noFill/>
          <a:ln w="9525">
            <a:noFill/>
            <a:miter lim="800000"/>
            <a:headEnd/>
            <a:tailEnd/>
          </a:ln>
          <a:effectLst/>
        </p:spPr>
      </p:pic>
      <p:sp>
        <p:nvSpPr>
          <p:cNvPr id="2" name="Ορθογώνιο 1"/>
          <p:cNvSpPr/>
          <p:nvPr/>
        </p:nvSpPr>
        <p:spPr>
          <a:xfrm>
            <a:off x="2339752" y="6547773"/>
            <a:ext cx="3429000" cy="207749"/>
          </a:xfrm>
          <a:prstGeom prst="rect">
            <a:avLst/>
          </a:prstGeom>
        </p:spPr>
        <p:txBody>
          <a:bodyPr>
            <a:spAutoFit/>
          </a:bodyPr>
          <a:lstStyle/>
          <a:p>
            <a:pPr algn="ctr">
              <a:defRPr/>
            </a:pPr>
            <a:r>
              <a:rPr lang="en-US" sz="750" dirty="0" err="1"/>
              <a:t>Patric</a:t>
            </a:r>
            <a:r>
              <a:rPr lang="en-US" sz="750" dirty="0"/>
              <a:t> </a:t>
            </a:r>
            <a:r>
              <a:rPr lang="en-US" sz="750" dirty="0" err="1"/>
              <a:t>Tresco</a:t>
            </a:r>
            <a:r>
              <a:rPr lang="en-US" sz="750" dirty="0"/>
              <a:t>,  Biomaterials course,  University of Utah</a:t>
            </a:r>
          </a:p>
        </p:txBody>
      </p:sp>
      <p:sp>
        <p:nvSpPr>
          <p:cNvPr id="3" name="Rectangle 2"/>
          <p:cNvSpPr/>
          <p:nvPr/>
        </p:nvSpPr>
        <p:spPr>
          <a:xfrm>
            <a:off x="3653898" y="2996952"/>
            <a:ext cx="162018" cy="2700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p>
        </p:txBody>
      </p:sp>
      <p:pic>
        <p:nvPicPr>
          <p:cNvPr id="4" name="Picture 10">
            <a:extLst>
              <a:ext uri="{FF2B5EF4-FFF2-40B4-BE49-F238E27FC236}">
                <a16:creationId xmlns:a16="http://schemas.microsoft.com/office/drawing/2014/main" id="{B09A25CA-3829-94AB-8561-09070C466DCC}"/>
              </a:ext>
            </a:extLst>
          </p:cNvPr>
          <p:cNvPicPr>
            <a:picLocks noChangeAspect="1"/>
          </p:cNvPicPr>
          <p:nvPr/>
        </p:nvPicPr>
        <p:blipFill>
          <a:blip r:embed="rId3"/>
          <a:stretch>
            <a:fillRect/>
          </a:stretch>
        </p:blipFill>
        <p:spPr>
          <a:xfrm>
            <a:off x="8456103" y="6248400"/>
            <a:ext cx="687897" cy="598747"/>
          </a:xfrm>
          <a:prstGeom prst="rect">
            <a:avLst/>
          </a:prstGeom>
          <a:pattFill prst="pct5">
            <a:fgClr>
              <a:schemeClr val="accent1"/>
            </a:fgClr>
            <a:bgClr>
              <a:schemeClr val="bg1"/>
            </a:bgClr>
          </a:pattFill>
        </p:spPr>
      </p:pic>
      <p:sp>
        <p:nvSpPr>
          <p:cNvPr id="5" name="Στρογγυλεμένο ορθογώνιο 3">
            <a:extLst>
              <a:ext uri="{FF2B5EF4-FFF2-40B4-BE49-F238E27FC236}">
                <a16:creationId xmlns:a16="http://schemas.microsoft.com/office/drawing/2014/main" id="{6D1DAD12-45CC-0A3F-D686-DB2EA33F1140}"/>
              </a:ext>
            </a:extLst>
          </p:cNvPr>
          <p:cNvSpPr/>
          <p:nvPr/>
        </p:nvSpPr>
        <p:spPr>
          <a:xfrm>
            <a:off x="1403648" y="1052736"/>
            <a:ext cx="6408712"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1026"/>
          <p:cNvSpPr>
            <a:spLocks noGrp="1" noChangeArrowheads="1"/>
          </p:cNvSpPr>
          <p:nvPr>
            <p:ph type="title"/>
          </p:nvPr>
        </p:nvSpPr>
        <p:spPr>
          <a:xfrm>
            <a:off x="1496727" y="1053294"/>
            <a:ext cx="6000750" cy="971550"/>
          </a:xfrm>
        </p:spPr>
        <p:txBody>
          <a:bodyPr>
            <a:normAutofit fontScale="90000"/>
          </a:bodyPr>
          <a:lstStyle/>
          <a:p>
            <a:r>
              <a:rPr lang="el-GR" b="1" dirty="0">
                <a:effectLst>
                  <a:outerShdw blurRad="38100" dist="38100" dir="2700000" algn="tl">
                    <a:srgbClr val="000000">
                      <a:alpha val="43137"/>
                    </a:srgbClr>
                  </a:outerShdw>
                </a:effectLst>
              </a:rPr>
              <a:t>Προφίλ συμπύκνωσης σε σχέση με επιπλέον πολυμερισμό</a:t>
            </a:r>
            <a:endParaRPr lang="en-US" b="1" dirty="0">
              <a:effectLst>
                <a:outerShdw blurRad="38100" dist="38100" dir="2700000" algn="tl">
                  <a:srgbClr val="000000">
                    <a:alpha val="43137"/>
                  </a:srgbClr>
                </a:outerShdw>
              </a:effectLst>
            </a:endParaRPr>
          </a:p>
        </p:txBody>
      </p:sp>
      <p:grpSp>
        <p:nvGrpSpPr>
          <p:cNvPr id="17" name="Group 16"/>
          <p:cNvGrpSpPr/>
          <p:nvPr/>
        </p:nvGrpSpPr>
        <p:grpSpPr>
          <a:xfrm>
            <a:off x="2209889" y="2206229"/>
            <a:ext cx="4630362" cy="3123054"/>
            <a:chOff x="1217583" y="1798637"/>
            <a:chExt cx="6173817" cy="4164071"/>
          </a:xfrm>
        </p:grpSpPr>
        <p:sp>
          <p:nvSpPr>
            <p:cNvPr id="8" name="Rectangle 1028"/>
            <p:cNvSpPr>
              <a:spLocks noChangeArrowheads="1"/>
            </p:cNvSpPr>
            <p:nvPr/>
          </p:nvSpPr>
          <p:spPr bwMode="auto">
            <a:xfrm>
              <a:off x="1828800" y="2057400"/>
              <a:ext cx="5181600" cy="3276600"/>
            </a:xfrm>
            <a:prstGeom prst="rect">
              <a:avLst/>
            </a:prstGeom>
            <a:noFill/>
            <a:ln w="9525">
              <a:solidFill>
                <a:schemeClr val="tx1"/>
              </a:solidFill>
              <a:miter lim="800000"/>
              <a:headEnd/>
              <a:tailEnd/>
            </a:ln>
            <a:effectLst/>
          </p:spPr>
          <p:txBody>
            <a:bodyPr wrap="none" anchor="ctr"/>
            <a:lstStyle/>
            <a:p>
              <a:endParaRPr lang="el-GR" sz="1350"/>
            </a:p>
          </p:txBody>
        </p:sp>
        <p:sp>
          <p:nvSpPr>
            <p:cNvPr id="9" name="Line 1029"/>
            <p:cNvSpPr>
              <a:spLocks noChangeShapeType="1"/>
            </p:cNvSpPr>
            <p:nvPr/>
          </p:nvSpPr>
          <p:spPr bwMode="auto">
            <a:xfrm flipV="1">
              <a:off x="1828800" y="3429000"/>
              <a:ext cx="5029200" cy="1905000"/>
            </a:xfrm>
            <a:prstGeom prst="line">
              <a:avLst/>
            </a:prstGeom>
            <a:noFill/>
            <a:ln w="9525">
              <a:solidFill>
                <a:schemeClr val="tx1"/>
              </a:solidFill>
              <a:round/>
              <a:headEnd/>
              <a:tailEnd/>
            </a:ln>
            <a:effectLst/>
          </p:spPr>
          <p:txBody>
            <a:bodyPr/>
            <a:lstStyle/>
            <a:p>
              <a:endParaRPr lang="el-GR" sz="1350"/>
            </a:p>
          </p:txBody>
        </p:sp>
        <p:sp>
          <p:nvSpPr>
            <p:cNvPr id="10" name="Freeform 1032"/>
            <p:cNvSpPr>
              <a:spLocks/>
            </p:cNvSpPr>
            <p:nvPr/>
          </p:nvSpPr>
          <p:spPr bwMode="auto">
            <a:xfrm>
              <a:off x="1828800" y="3276600"/>
              <a:ext cx="4876800" cy="2095500"/>
            </a:xfrm>
            <a:custGeom>
              <a:avLst/>
              <a:gdLst/>
              <a:ahLst/>
              <a:cxnLst>
                <a:cxn ang="0">
                  <a:pos x="0" y="1296"/>
                </a:cxn>
                <a:cxn ang="0">
                  <a:pos x="1728" y="1152"/>
                </a:cxn>
                <a:cxn ang="0">
                  <a:pos x="2016" y="288"/>
                </a:cxn>
                <a:cxn ang="0">
                  <a:pos x="3072" y="0"/>
                </a:cxn>
              </a:cxnLst>
              <a:rect l="0" t="0" r="r" b="b"/>
              <a:pathLst>
                <a:path w="3072" h="1320">
                  <a:moveTo>
                    <a:pt x="0" y="1296"/>
                  </a:moveTo>
                  <a:cubicBezTo>
                    <a:pt x="696" y="1308"/>
                    <a:pt x="1392" y="1320"/>
                    <a:pt x="1728" y="1152"/>
                  </a:cubicBezTo>
                  <a:cubicBezTo>
                    <a:pt x="2064" y="984"/>
                    <a:pt x="1792" y="480"/>
                    <a:pt x="2016" y="288"/>
                  </a:cubicBezTo>
                  <a:cubicBezTo>
                    <a:pt x="2240" y="96"/>
                    <a:pt x="2656" y="48"/>
                    <a:pt x="3072" y="0"/>
                  </a:cubicBezTo>
                </a:path>
              </a:pathLst>
            </a:custGeom>
            <a:noFill/>
            <a:ln w="9525">
              <a:solidFill>
                <a:schemeClr val="tx1"/>
              </a:solidFill>
              <a:round/>
              <a:headEnd/>
              <a:tailEnd/>
            </a:ln>
            <a:effectLst/>
          </p:spPr>
          <p:txBody>
            <a:bodyPr/>
            <a:lstStyle/>
            <a:p>
              <a:endParaRPr lang="el-GR" sz="1350"/>
            </a:p>
          </p:txBody>
        </p:sp>
        <p:sp>
          <p:nvSpPr>
            <p:cNvPr id="11" name="Text Box 1033"/>
            <p:cNvSpPr txBox="1">
              <a:spLocks noChangeArrowheads="1"/>
            </p:cNvSpPr>
            <p:nvPr/>
          </p:nvSpPr>
          <p:spPr bwMode="auto">
            <a:xfrm rot="16200000">
              <a:off x="-258762" y="3274982"/>
              <a:ext cx="3352800" cy="400109"/>
            </a:xfrm>
            <a:prstGeom prst="rect">
              <a:avLst/>
            </a:prstGeom>
            <a:noFill/>
            <a:ln w="9525">
              <a:noFill/>
              <a:miter lim="800000"/>
              <a:headEnd/>
              <a:tailEnd/>
            </a:ln>
            <a:effectLst/>
          </p:spPr>
          <p:txBody>
            <a:bodyPr>
              <a:spAutoFit/>
            </a:bodyPr>
            <a:lstStyle/>
            <a:p>
              <a:pPr>
                <a:spcBef>
                  <a:spcPct val="50000"/>
                </a:spcBef>
              </a:pPr>
              <a:r>
                <a:rPr lang="en-US" sz="1350" dirty="0"/>
                <a:t>Degree of Cure  -----&gt;</a:t>
              </a:r>
            </a:p>
          </p:txBody>
        </p:sp>
        <p:sp>
          <p:nvSpPr>
            <p:cNvPr id="12" name="Text Box 1034"/>
            <p:cNvSpPr txBox="1">
              <a:spLocks noChangeArrowheads="1"/>
            </p:cNvSpPr>
            <p:nvPr/>
          </p:nvSpPr>
          <p:spPr bwMode="auto">
            <a:xfrm>
              <a:off x="3352799" y="5562599"/>
              <a:ext cx="4038601" cy="400109"/>
            </a:xfrm>
            <a:prstGeom prst="rect">
              <a:avLst/>
            </a:prstGeom>
            <a:noFill/>
            <a:ln w="9525">
              <a:noFill/>
              <a:miter lim="800000"/>
              <a:headEnd/>
              <a:tailEnd/>
            </a:ln>
            <a:effectLst/>
          </p:spPr>
          <p:txBody>
            <a:bodyPr>
              <a:spAutoFit/>
            </a:bodyPr>
            <a:lstStyle/>
            <a:p>
              <a:pPr>
                <a:spcBef>
                  <a:spcPct val="50000"/>
                </a:spcBef>
              </a:pPr>
              <a:r>
                <a:rPr lang="el-GR" sz="1350" dirty="0"/>
                <a:t>Χρόνου</a:t>
              </a:r>
              <a:endParaRPr lang="en-US" sz="1350" dirty="0"/>
            </a:p>
          </p:txBody>
        </p:sp>
        <p:sp>
          <p:nvSpPr>
            <p:cNvPr id="13" name="Text Box 1035"/>
            <p:cNvSpPr txBox="1">
              <a:spLocks noChangeArrowheads="1"/>
            </p:cNvSpPr>
            <p:nvPr/>
          </p:nvSpPr>
          <p:spPr bwMode="auto">
            <a:xfrm>
              <a:off x="1857356" y="2928934"/>
              <a:ext cx="2286000" cy="677108"/>
            </a:xfrm>
            <a:prstGeom prst="rect">
              <a:avLst/>
            </a:prstGeom>
            <a:noFill/>
            <a:ln w="9525">
              <a:noFill/>
              <a:miter lim="800000"/>
              <a:headEnd/>
              <a:tailEnd/>
            </a:ln>
            <a:effectLst/>
          </p:spPr>
          <p:txBody>
            <a:bodyPr>
              <a:spAutoFit/>
            </a:bodyPr>
            <a:lstStyle/>
            <a:p>
              <a:pPr>
                <a:spcBef>
                  <a:spcPct val="50000"/>
                </a:spcBef>
              </a:pPr>
              <a:r>
                <a:rPr lang="el-GR" sz="1350" dirty="0"/>
                <a:t>Συμπύκνωση πολυμερούς</a:t>
              </a:r>
              <a:endParaRPr lang="en-US" sz="1350" dirty="0"/>
            </a:p>
          </p:txBody>
        </p:sp>
        <p:sp>
          <p:nvSpPr>
            <p:cNvPr id="14" name="Line 1036"/>
            <p:cNvSpPr>
              <a:spLocks noChangeShapeType="1"/>
            </p:cNvSpPr>
            <p:nvPr/>
          </p:nvSpPr>
          <p:spPr bwMode="auto">
            <a:xfrm>
              <a:off x="3143240" y="3429000"/>
              <a:ext cx="762000" cy="1066800"/>
            </a:xfrm>
            <a:prstGeom prst="line">
              <a:avLst/>
            </a:prstGeom>
            <a:noFill/>
            <a:ln w="9525">
              <a:solidFill>
                <a:schemeClr val="tx1"/>
              </a:solidFill>
              <a:round/>
              <a:headEnd/>
              <a:tailEnd type="triangle" w="med" len="med"/>
            </a:ln>
            <a:effectLst/>
          </p:spPr>
          <p:txBody>
            <a:bodyPr/>
            <a:lstStyle/>
            <a:p>
              <a:endParaRPr lang="el-GR" sz="1350"/>
            </a:p>
          </p:txBody>
        </p:sp>
        <p:sp>
          <p:nvSpPr>
            <p:cNvPr id="15" name="Text Box 1037"/>
            <p:cNvSpPr txBox="1">
              <a:spLocks noChangeArrowheads="1"/>
            </p:cNvSpPr>
            <p:nvPr/>
          </p:nvSpPr>
          <p:spPr bwMode="auto">
            <a:xfrm>
              <a:off x="3276599" y="2590799"/>
              <a:ext cx="2938474" cy="400109"/>
            </a:xfrm>
            <a:prstGeom prst="rect">
              <a:avLst/>
            </a:prstGeom>
            <a:noFill/>
            <a:ln w="9525">
              <a:noFill/>
              <a:miter lim="800000"/>
              <a:headEnd/>
              <a:tailEnd/>
            </a:ln>
            <a:effectLst/>
          </p:spPr>
          <p:txBody>
            <a:bodyPr wrap="square">
              <a:spAutoFit/>
            </a:bodyPr>
            <a:lstStyle/>
            <a:p>
              <a:pPr>
                <a:spcBef>
                  <a:spcPct val="50000"/>
                </a:spcBef>
              </a:pPr>
              <a:r>
                <a:rPr lang="el-GR" sz="1350" dirty="0"/>
                <a:t>Πρόσθεση πολυμερούς</a:t>
              </a:r>
              <a:endParaRPr lang="en-US" sz="1350" dirty="0"/>
            </a:p>
          </p:txBody>
        </p:sp>
        <p:sp>
          <p:nvSpPr>
            <p:cNvPr id="16" name="Line 1038"/>
            <p:cNvSpPr>
              <a:spLocks noChangeShapeType="1"/>
            </p:cNvSpPr>
            <p:nvPr/>
          </p:nvSpPr>
          <p:spPr bwMode="auto">
            <a:xfrm>
              <a:off x="4572000" y="3048000"/>
              <a:ext cx="304800" cy="685800"/>
            </a:xfrm>
            <a:prstGeom prst="line">
              <a:avLst/>
            </a:prstGeom>
            <a:noFill/>
            <a:ln w="9525">
              <a:solidFill>
                <a:schemeClr val="tx1"/>
              </a:solidFill>
              <a:round/>
              <a:headEnd/>
              <a:tailEnd type="triangle" w="med" len="med"/>
            </a:ln>
            <a:effectLst/>
          </p:spPr>
          <p:txBody>
            <a:bodyPr/>
            <a:lstStyle/>
            <a:p>
              <a:endParaRPr lang="el-GR" sz="1350"/>
            </a:p>
          </p:txBody>
        </p:sp>
      </p:grpSp>
      <p:sp>
        <p:nvSpPr>
          <p:cNvPr id="18" name="Στρογγυλεμένο ορθογώνιο 17"/>
          <p:cNvSpPr/>
          <p:nvPr/>
        </p:nvSpPr>
        <p:spPr>
          <a:xfrm>
            <a:off x="1331640" y="1053294"/>
            <a:ext cx="6558032" cy="971550"/>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dirty="0">
              <a:solidFill>
                <a:schemeClr val="tx2"/>
              </a:solidFill>
            </a:endParaRPr>
          </a:p>
        </p:txBody>
      </p:sp>
      <p:pic>
        <p:nvPicPr>
          <p:cNvPr id="2" name="Picture 10">
            <a:extLst>
              <a:ext uri="{FF2B5EF4-FFF2-40B4-BE49-F238E27FC236}">
                <a16:creationId xmlns:a16="http://schemas.microsoft.com/office/drawing/2014/main" id="{5D63B816-2E40-1B5D-9328-1AD9F3545945}"/>
              </a:ext>
            </a:extLst>
          </p:cNvPr>
          <p:cNvPicPr>
            <a:picLocks noChangeAspect="1"/>
          </p:cNvPicPr>
          <p:nvPr/>
        </p:nvPicPr>
        <p:blipFill>
          <a:blip r:embed="rId2"/>
          <a:stretch>
            <a:fillRect/>
          </a:stretch>
        </p:blipFill>
        <p:spPr>
          <a:xfrm>
            <a:off x="8456103" y="6248400"/>
            <a:ext cx="687897" cy="598747"/>
          </a:xfrm>
          <a:prstGeom prst="rect">
            <a:avLst/>
          </a:prstGeom>
          <a:pattFill prst="pct5">
            <a:fgClr>
              <a:schemeClr val="accent1"/>
            </a:fgClr>
            <a:bgClr>
              <a:schemeClr val="bg1"/>
            </a:bgClr>
          </a:patt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 Box 1026"/>
          <p:cNvSpPr txBox="1">
            <a:spLocks noChangeArrowheads="1"/>
          </p:cNvSpPr>
          <p:nvPr/>
        </p:nvSpPr>
        <p:spPr bwMode="auto">
          <a:xfrm>
            <a:off x="1297260" y="1818149"/>
            <a:ext cx="6515100" cy="2846036"/>
          </a:xfrm>
          <a:prstGeom prst="rect">
            <a:avLst/>
          </a:prstGeom>
          <a:noFill/>
          <a:ln w="9525">
            <a:noFill/>
            <a:miter lim="800000"/>
            <a:headEnd/>
            <a:tailEnd/>
          </a:ln>
          <a:effectLst/>
        </p:spPr>
        <p:txBody>
          <a:bodyPr>
            <a:spAutoFit/>
          </a:bodyPr>
          <a:lstStyle/>
          <a:p>
            <a:pPr eaLnBrk="0" hangingPunct="0"/>
            <a:endParaRPr lang="en-US" sz="1650" dirty="0"/>
          </a:p>
          <a:p>
            <a:pPr marL="205740" indent="-205740" algn="just" eaLnBrk="0" hangingPunct="0">
              <a:lnSpc>
                <a:spcPct val="70000"/>
              </a:lnSpc>
              <a:buFont typeface="Wingdings" pitchFamily="2" charset="2"/>
              <a:buChar char="§"/>
            </a:pPr>
            <a:r>
              <a:rPr lang="el-GR" sz="1650" dirty="0"/>
              <a:t>Το 1959, αναπτύχθηκε μια ποικιλία από </a:t>
            </a:r>
            <a:r>
              <a:rPr lang="el-GR" sz="1650" dirty="0" err="1"/>
              <a:t>κυανοακρυλικά</a:t>
            </a:r>
            <a:r>
              <a:rPr lang="el-GR" sz="1650" dirty="0"/>
              <a:t> συγκολλητικά, μερικά από τα οποία χρησιμοποιούνται σήμερα για χειρουργικούς σκοπούς σε ΗΠΑ, Καναδά και Ευρώπη.</a:t>
            </a:r>
            <a:endParaRPr lang="en-US" sz="1650" dirty="0"/>
          </a:p>
          <a:p>
            <a:pPr marL="205740" indent="-205740" algn="just" eaLnBrk="0" hangingPunct="0">
              <a:lnSpc>
                <a:spcPct val="70000"/>
              </a:lnSpc>
              <a:buFont typeface="Wingdings" pitchFamily="2" charset="2"/>
              <a:buChar char="§"/>
            </a:pPr>
            <a:endParaRPr lang="en-US" sz="1650" dirty="0"/>
          </a:p>
          <a:p>
            <a:pPr marL="205740" indent="-205740" algn="just" eaLnBrk="0" hangingPunct="0">
              <a:lnSpc>
                <a:spcPct val="70000"/>
              </a:lnSpc>
              <a:buFont typeface="Wingdings" pitchFamily="2" charset="2"/>
              <a:buChar char="§"/>
            </a:pPr>
            <a:r>
              <a:rPr lang="el-GR" sz="1650" dirty="0"/>
              <a:t>Η πρώτη κόλλα που αναπτύχθηκε ήταν από μεθυλικό κυανοακρυλικό οξύ, το οποίο μελετήθηκε διεξοδικά για ιατρικές εφαρμογές και απορρίφθηκε λόγω της πιθανής τοξικότητάς του όπως φλεγμονή ή τοπικές ανοσολογικές αντιδράσεις. Η </a:t>
            </a:r>
            <a:r>
              <a:rPr lang="el-GR" sz="1650" dirty="0" err="1"/>
              <a:t>μεθυλική</a:t>
            </a:r>
            <a:r>
              <a:rPr lang="el-GR" sz="1650" dirty="0"/>
              <a:t> αλκοόλη έχει κοντή μοριακή αλυσίδα πράγμα που ευνοεί αυτές τις επιπλοκές.</a:t>
            </a:r>
            <a:endParaRPr lang="en-US" sz="1650" dirty="0"/>
          </a:p>
          <a:p>
            <a:pPr marL="205740" indent="-205740" algn="just" eaLnBrk="0" hangingPunct="0">
              <a:lnSpc>
                <a:spcPct val="70000"/>
              </a:lnSpc>
              <a:buFont typeface="Wingdings" pitchFamily="2" charset="2"/>
              <a:buChar char="§"/>
            </a:pPr>
            <a:endParaRPr lang="en-US" sz="1650" dirty="0"/>
          </a:p>
          <a:p>
            <a:pPr marL="205740" indent="-205740" algn="just" eaLnBrk="0" hangingPunct="0">
              <a:lnSpc>
                <a:spcPct val="70000"/>
              </a:lnSpc>
              <a:buFont typeface="Wingdings" pitchFamily="2" charset="2"/>
              <a:buChar char="§"/>
            </a:pPr>
            <a:r>
              <a:rPr lang="el-GR" sz="1650" dirty="0"/>
              <a:t>Αλλάζοντας τον τύπο της αλκοόλης στο μόριο με μία μεγαλύτερης μοριακής αλυσίδας, μειώνουμε κατά πολύ την κυτταρική τοξικότητα. Όλα τα ιατρικά αυτοκόλλητα ιστών που είναι διαθέσιμα επί του παρόντος για ανθρώπινη χρήση περιέχουν </a:t>
            </a:r>
            <a:r>
              <a:rPr lang="el-GR" sz="1650" dirty="0" err="1"/>
              <a:t>βουτυλ</a:t>
            </a:r>
            <a:r>
              <a:rPr lang="el-GR" sz="1650" dirty="0"/>
              <a:t> – εστέρες.</a:t>
            </a:r>
            <a:endParaRPr lang="en-US" sz="1650" dirty="0"/>
          </a:p>
        </p:txBody>
      </p:sp>
      <p:sp>
        <p:nvSpPr>
          <p:cNvPr id="3" name="Rectangle 1026"/>
          <p:cNvSpPr txBox="1">
            <a:spLocks noChangeArrowheads="1"/>
          </p:cNvSpPr>
          <p:nvPr/>
        </p:nvSpPr>
        <p:spPr>
          <a:xfrm>
            <a:off x="1709682" y="839937"/>
            <a:ext cx="5657850" cy="971550"/>
          </a:xfrm>
          <a:prstGeom prst="rect">
            <a:avLst/>
          </a:prstGeom>
        </p:spPr>
        <p:txBody>
          <a:bodyPr vert="horz" lIns="68580" tIns="34290" rIns="68580" bIns="34290" rtlCol="0" anchor="ctr">
            <a:normAutofit/>
          </a:bodyPr>
          <a:lstStyle/>
          <a:p>
            <a:pPr lvl="0" algn="ctr">
              <a:spcBef>
                <a:spcPct val="0"/>
              </a:spcBef>
            </a:pPr>
            <a:r>
              <a:rPr lang="el-GR" sz="3000" b="1" dirty="0" err="1">
                <a:solidFill>
                  <a:schemeClr val="tx2">
                    <a:lumMod val="75000"/>
                  </a:schemeClr>
                </a:solidFill>
                <a:effectLst>
                  <a:outerShdw blurRad="38100" dist="38100" dir="2700000" algn="tl">
                    <a:srgbClr val="000000">
                      <a:alpha val="43137"/>
                    </a:srgbClr>
                  </a:outerShdw>
                </a:effectLst>
                <a:latin typeface="+mj-lt"/>
                <a:ea typeface="+mj-ea"/>
                <a:cs typeface="+mj-cs"/>
              </a:rPr>
              <a:t>Κυανοακρυλικά</a:t>
            </a:r>
            <a:endParaRPr lang="el-GR" sz="3000" b="1" dirty="0">
              <a:solidFill>
                <a:schemeClr val="tx2">
                  <a:lumMod val="75000"/>
                </a:schemeClr>
              </a:solidFill>
              <a:effectLst>
                <a:outerShdw blurRad="38100" dist="38100" dir="2700000" algn="tl">
                  <a:srgbClr val="000000">
                    <a:alpha val="43137"/>
                  </a:srgbClr>
                </a:outerShdw>
              </a:effectLst>
              <a:latin typeface="+mj-lt"/>
              <a:ea typeface="+mj-ea"/>
              <a:cs typeface="+mj-cs"/>
            </a:endParaRPr>
          </a:p>
        </p:txBody>
      </p:sp>
      <p:sp>
        <p:nvSpPr>
          <p:cNvPr id="4" name="Στρογγυλεμένο ορθογώνιο 3"/>
          <p:cNvSpPr/>
          <p:nvPr/>
        </p:nvSpPr>
        <p:spPr>
          <a:xfrm>
            <a:off x="1223628" y="1109688"/>
            <a:ext cx="6666044" cy="432048"/>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p>
        </p:txBody>
      </p:sp>
      <p:pic>
        <p:nvPicPr>
          <p:cNvPr id="2" name="Picture 10">
            <a:extLst>
              <a:ext uri="{FF2B5EF4-FFF2-40B4-BE49-F238E27FC236}">
                <a16:creationId xmlns:a16="http://schemas.microsoft.com/office/drawing/2014/main" id="{8578FFEC-7688-E896-FD83-F2E9B6898B2D}"/>
              </a:ext>
            </a:extLst>
          </p:cNvPr>
          <p:cNvPicPr>
            <a:picLocks noChangeAspect="1"/>
          </p:cNvPicPr>
          <p:nvPr/>
        </p:nvPicPr>
        <p:blipFill>
          <a:blip r:embed="rId2"/>
          <a:stretch>
            <a:fillRect/>
          </a:stretch>
        </p:blipFill>
        <p:spPr>
          <a:xfrm>
            <a:off x="8456103" y="6248400"/>
            <a:ext cx="687897" cy="598747"/>
          </a:xfrm>
          <a:prstGeom prst="rect">
            <a:avLst/>
          </a:prstGeom>
          <a:pattFill prst="pct5">
            <a:fgClr>
              <a:schemeClr val="accent1"/>
            </a:fgClr>
            <a:bgClr>
              <a:schemeClr val="bg1"/>
            </a:bgClr>
          </a:patt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Box 1029"/>
          <p:cNvSpPr txBox="1">
            <a:spLocks noChangeArrowheads="1"/>
          </p:cNvSpPr>
          <p:nvPr/>
        </p:nvSpPr>
        <p:spPr bwMode="auto">
          <a:xfrm>
            <a:off x="1314817" y="1700808"/>
            <a:ext cx="6515100" cy="3529428"/>
          </a:xfrm>
          <a:prstGeom prst="rect">
            <a:avLst/>
          </a:prstGeom>
          <a:noFill/>
          <a:ln w="9525">
            <a:noFill/>
            <a:miter lim="800000"/>
            <a:headEnd/>
            <a:tailEnd/>
          </a:ln>
          <a:effectLst/>
        </p:spPr>
        <p:txBody>
          <a:bodyPr>
            <a:spAutoFit/>
          </a:bodyPr>
          <a:lstStyle/>
          <a:p>
            <a:pPr marL="205740" indent="-205740" algn="just" eaLnBrk="0" hangingPunct="0">
              <a:lnSpc>
                <a:spcPct val="70000"/>
              </a:lnSpc>
              <a:buFont typeface="Wingdings" pitchFamily="2" charset="2"/>
              <a:buChar char="§"/>
            </a:pPr>
            <a:endParaRPr lang="el-GR" sz="1650" dirty="0"/>
          </a:p>
          <a:p>
            <a:pPr marL="205740" indent="-205740" algn="just" eaLnBrk="0" hangingPunct="0">
              <a:lnSpc>
                <a:spcPct val="70000"/>
              </a:lnSpc>
              <a:buFont typeface="Wingdings" pitchFamily="2" charset="2"/>
              <a:buChar char="§"/>
            </a:pPr>
            <a:r>
              <a:rPr lang="el-GR" sz="1650" dirty="0"/>
              <a:t>Τα </a:t>
            </a:r>
            <a:r>
              <a:rPr lang="el-GR" sz="1650" dirty="0" err="1"/>
              <a:t>κυανοακρυλικά</a:t>
            </a:r>
            <a:r>
              <a:rPr lang="el-GR" sz="1650" dirty="0"/>
              <a:t> αυτοκόλλητα χρησιμοποιήθηκαν αρχικά σε τραυματισμένους στρατιώτες στο Βιετνάμ: η εφαρμογή τους στην πληγή σταματούσε την αιμορραγία και κέρδιζε χρόνο μέχρι να μπορέσει ο ασθενής να χειρουργηθεί κανονικά.</a:t>
            </a:r>
            <a:endParaRPr lang="en-US" sz="1650" dirty="0"/>
          </a:p>
          <a:p>
            <a:pPr marL="205740" indent="-205740" algn="just" eaLnBrk="0" hangingPunct="0">
              <a:lnSpc>
                <a:spcPct val="70000"/>
              </a:lnSpc>
              <a:buFont typeface="Wingdings" pitchFamily="2" charset="2"/>
              <a:buChar char="§"/>
            </a:pPr>
            <a:endParaRPr lang="en-US" sz="1650" dirty="0"/>
          </a:p>
          <a:p>
            <a:pPr marL="205740" indent="-205740" algn="just" eaLnBrk="0" hangingPunct="0">
              <a:lnSpc>
                <a:spcPct val="70000"/>
              </a:lnSpc>
              <a:buFont typeface="Wingdings" pitchFamily="2" charset="2"/>
              <a:buChar char="§"/>
            </a:pPr>
            <a:r>
              <a:rPr lang="el-GR" sz="1650" dirty="0"/>
              <a:t>Οι νοσηλεύτριες βρήκαν χρήσιμες τις </a:t>
            </a:r>
            <a:r>
              <a:rPr lang="el-GR" sz="1650" dirty="0" err="1"/>
              <a:t>κυανοακρυλικές</a:t>
            </a:r>
            <a:r>
              <a:rPr lang="el-GR" sz="1650" dirty="0"/>
              <a:t> κόλλες σαν συγκολλητικά ιστών. Μερικές χρησιμοποίησαν ακόμα και </a:t>
            </a:r>
            <a:r>
              <a:rPr lang="en-US" sz="1650" dirty="0"/>
              <a:t>Super Glue </a:t>
            </a:r>
            <a:r>
              <a:rPr lang="el-GR" sz="1650" dirty="0"/>
              <a:t>στον σημείο ραφής για να κλείσει το περίνεο.</a:t>
            </a:r>
            <a:endParaRPr lang="en-US" sz="1650" dirty="0"/>
          </a:p>
          <a:p>
            <a:pPr marL="205740" indent="-205740" algn="just" eaLnBrk="0" hangingPunct="0">
              <a:lnSpc>
                <a:spcPct val="70000"/>
              </a:lnSpc>
              <a:buFont typeface="Wingdings" pitchFamily="2" charset="2"/>
              <a:buChar char="§"/>
            </a:pPr>
            <a:endParaRPr lang="en-US" sz="1650" dirty="0"/>
          </a:p>
          <a:p>
            <a:pPr marL="205740" indent="-205740" algn="just" eaLnBrk="0" hangingPunct="0">
              <a:lnSpc>
                <a:spcPct val="70000"/>
              </a:lnSpc>
              <a:buFont typeface="Wingdings" pitchFamily="2" charset="2"/>
              <a:buChar char="§"/>
            </a:pPr>
            <a:r>
              <a:rPr lang="el-GR" sz="1650" dirty="0"/>
              <a:t>Οι χειρούργοι χρησιμοποιούσαν κυανοακρυλικές κόλλες για να εφαρμόσουν περικαρδιακά αυτοκόλλητα που σταματούσαν την αιμορραγία σε βαριάς μορφής ασθενείς με διάρρηξη μυοκαρδίου.  </a:t>
            </a:r>
          </a:p>
          <a:p>
            <a:pPr marL="205740" indent="-205740" algn="just" eaLnBrk="0" hangingPunct="0">
              <a:lnSpc>
                <a:spcPct val="70000"/>
              </a:lnSpc>
              <a:buFont typeface="Wingdings" pitchFamily="2" charset="2"/>
              <a:buChar char="§"/>
            </a:pPr>
            <a:endParaRPr lang="el-GR" sz="1650" dirty="0"/>
          </a:p>
          <a:p>
            <a:pPr marL="205740" indent="-205740" algn="just" eaLnBrk="0" hangingPunct="0">
              <a:lnSpc>
                <a:spcPct val="70000"/>
              </a:lnSpc>
              <a:buFont typeface="Wingdings" pitchFamily="2" charset="2"/>
              <a:buChar char="§"/>
            </a:pPr>
            <a:r>
              <a:rPr lang="el-GR" sz="1650" dirty="0"/>
              <a:t>Τα κυανοακρυλικά χρησιμοποιούνται επίσης στη θεραπεία του κερατοειδούς και στην εναπόθεση τεχνητού δέρματος στη θεραπεία βαριάς μορφής εγκαυμάτων.</a:t>
            </a:r>
            <a:endParaRPr lang="en-US" sz="1650" dirty="0"/>
          </a:p>
          <a:p>
            <a:pPr algn="just" eaLnBrk="0" hangingPunct="0">
              <a:lnSpc>
                <a:spcPct val="50000"/>
              </a:lnSpc>
              <a:buFontTx/>
              <a:buChar char="•"/>
            </a:pPr>
            <a:endParaRPr lang="en-US" dirty="0">
              <a:latin typeface="Times New Roman" pitchFamily="18" charset="0"/>
            </a:endParaRPr>
          </a:p>
          <a:p>
            <a:pPr algn="just" eaLnBrk="0" hangingPunct="0">
              <a:buFontTx/>
              <a:buChar char="•"/>
            </a:pPr>
            <a:endParaRPr lang="en-US" dirty="0">
              <a:latin typeface="Times New Roman" pitchFamily="18" charset="0"/>
            </a:endParaRPr>
          </a:p>
        </p:txBody>
      </p:sp>
      <p:sp>
        <p:nvSpPr>
          <p:cNvPr id="3" name="Rectangle 1026"/>
          <p:cNvSpPr txBox="1">
            <a:spLocks noChangeArrowheads="1"/>
          </p:cNvSpPr>
          <p:nvPr/>
        </p:nvSpPr>
        <p:spPr>
          <a:xfrm>
            <a:off x="1732337" y="839937"/>
            <a:ext cx="5657850" cy="971550"/>
          </a:xfrm>
          <a:prstGeom prst="rect">
            <a:avLst/>
          </a:prstGeom>
        </p:spPr>
        <p:txBody>
          <a:bodyPr vert="horz" lIns="68580" tIns="34290" rIns="68580" bIns="34290" rtlCol="0" anchor="ctr">
            <a:normAutofit/>
          </a:bodyPr>
          <a:lstStyle/>
          <a:p>
            <a:pPr lvl="0" algn="ctr">
              <a:spcBef>
                <a:spcPct val="0"/>
              </a:spcBef>
            </a:pPr>
            <a:r>
              <a:rPr lang="el-GR" sz="3000" b="1" dirty="0" err="1">
                <a:solidFill>
                  <a:schemeClr val="tx2">
                    <a:lumMod val="75000"/>
                  </a:schemeClr>
                </a:solidFill>
                <a:effectLst>
                  <a:outerShdw blurRad="38100" dist="38100" dir="2700000" algn="tl">
                    <a:srgbClr val="000000">
                      <a:alpha val="43137"/>
                    </a:srgbClr>
                  </a:outerShdw>
                </a:effectLst>
                <a:latin typeface="+mj-lt"/>
                <a:ea typeface="+mj-ea"/>
                <a:cs typeface="+mj-cs"/>
              </a:rPr>
              <a:t>Κυανοακρυλικά</a:t>
            </a:r>
            <a:endParaRPr lang="el-GR" sz="3000" b="1" dirty="0">
              <a:solidFill>
                <a:schemeClr val="tx2">
                  <a:lumMod val="75000"/>
                </a:schemeClr>
              </a:solidFill>
              <a:effectLst>
                <a:outerShdw blurRad="38100" dist="38100" dir="2700000" algn="tl">
                  <a:srgbClr val="000000">
                    <a:alpha val="43137"/>
                  </a:srgbClr>
                </a:outerShdw>
              </a:effectLst>
              <a:latin typeface="+mj-lt"/>
              <a:ea typeface="+mj-ea"/>
              <a:cs typeface="+mj-cs"/>
            </a:endParaRPr>
          </a:p>
        </p:txBody>
      </p:sp>
      <p:sp>
        <p:nvSpPr>
          <p:cNvPr id="4" name="Στρογγυλεμένο ορθογώνιο 3"/>
          <p:cNvSpPr/>
          <p:nvPr/>
        </p:nvSpPr>
        <p:spPr>
          <a:xfrm>
            <a:off x="1223628" y="1109688"/>
            <a:ext cx="6666044" cy="432048"/>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p>
        </p:txBody>
      </p:sp>
      <p:pic>
        <p:nvPicPr>
          <p:cNvPr id="2" name="Picture 10">
            <a:extLst>
              <a:ext uri="{FF2B5EF4-FFF2-40B4-BE49-F238E27FC236}">
                <a16:creationId xmlns:a16="http://schemas.microsoft.com/office/drawing/2014/main" id="{F80D6D2E-8C2E-30B6-A62A-71DF746581F6}"/>
              </a:ext>
            </a:extLst>
          </p:cNvPr>
          <p:cNvPicPr>
            <a:picLocks noChangeAspect="1"/>
          </p:cNvPicPr>
          <p:nvPr/>
        </p:nvPicPr>
        <p:blipFill>
          <a:blip r:embed="rId2"/>
          <a:stretch>
            <a:fillRect/>
          </a:stretch>
        </p:blipFill>
        <p:spPr>
          <a:xfrm>
            <a:off x="8456103" y="6248400"/>
            <a:ext cx="687897" cy="598747"/>
          </a:xfrm>
          <a:prstGeom prst="rect">
            <a:avLst/>
          </a:prstGeom>
          <a:pattFill prst="pct5">
            <a:fgClr>
              <a:schemeClr val="accent1"/>
            </a:fgClr>
            <a:bgClr>
              <a:schemeClr val="bg1"/>
            </a:bgClr>
          </a:patt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1657350" y="839937"/>
            <a:ext cx="5657850" cy="971550"/>
          </a:xfrm>
        </p:spPr>
        <p:txBody>
          <a:bodyPr/>
          <a:lstStyle/>
          <a:p>
            <a:r>
              <a:rPr lang="el-GR" b="1" dirty="0">
                <a:effectLst>
                  <a:outerShdw blurRad="38100" dist="38100" dir="2700000" algn="tl">
                    <a:srgbClr val="000000">
                      <a:alpha val="43137"/>
                    </a:srgbClr>
                  </a:outerShdw>
                </a:effectLst>
              </a:rPr>
              <a:t>Συγκόλληση</a:t>
            </a:r>
            <a:endParaRPr lang="en-US" b="1" dirty="0">
              <a:effectLst>
                <a:outerShdw blurRad="38100" dist="38100" dir="2700000" algn="tl">
                  <a:srgbClr val="000000">
                    <a:alpha val="43137"/>
                  </a:srgbClr>
                </a:outerShdw>
              </a:effectLst>
            </a:endParaRPr>
          </a:p>
        </p:txBody>
      </p:sp>
      <p:sp>
        <p:nvSpPr>
          <p:cNvPr id="9" name="Text Box 3"/>
          <p:cNvSpPr txBox="1">
            <a:spLocks noChangeArrowheads="1"/>
          </p:cNvSpPr>
          <p:nvPr/>
        </p:nvSpPr>
        <p:spPr bwMode="auto">
          <a:xfrm>
            <a:off x="1651569" y="2078851"/>
            <a:ext cx="5772150" cy="1708160"/>
          </a:xfrm>
          <a:prstGeom prst="rect">
            <a:avLst/>
          </a:prstGeom>
          <a:noFill/>
          <a:ln w="9525">
            <a:noFill/>
            <a:miter lim="800000"/>
            <a:headEnd/>
            <a:tailEnd/>
          </a:ln>
          <a:effectLst/>
        </p:spPr>
        <p:txBody>
          <a:bodyPr>
            <a:spAutoFit/>
          </a:bodyPr>
          <a:lstStyle/>
          <a:p>
            <a:pPr marL="257175" indent="-257175" algn="just">
              <a:spcBef>
                <a:spcPct val="20000"/>
              </a:spcBef>
              <a:buClr>
                <a:schemeClr val="tx2">
                  <a:lumMod val="75000"/>
                </a:schemeClr>
              </a:buClr>
              <a:buFont typeface="Wingdings" pitchFamily="2" charset="2"/>
              <a:buChar char="§"/>
              <a:defRPr/>
            </a:pPr>
            <a:r>
              <a:rPr lang="el-GR" sz="2100" dirty="0"/>
              <a:t>Ορισμός: Η κατάσταση κατά την οποία δύο επιφάνειες κρατούνται κολλημένες με δυνάμεις αλληλεπίδρασης, οι οποίες μπορεί να είναι χημικές δυνάμεις, καθώς και μηχανικές δυνάμεις αλληλοσύνδεσης.</a:t>
            </a:r>
            <a:endParaRPr lang="en-US" sz="2100" dirty="0"/>
          </a:p>
        </p:txBody>
      </p:sp>
      <p:sp>
        <p:nvSpPr>
          <p:cNvPr id="4" name="Στρογγυλεμένο ορθογώνιο 3"/>
          <p:cNvSpPr/>
          <p:nvPr/>
        </p:nvSpPr>
        <p:spPr>
          <a:xfrm>
            <a:off x="1223628" y="1109688"/>
            <a:ext cx="6666044" cy="432048"/>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p>
        </p:txBody>
      </p:sp>
      <p:pic>
        <p:nvPicPr>
          <p:cNvPr id="2" name="Picture 10">
            <a:extLst>
              <a:ext uri="{FF2B5EF4-FFF2-40B4-BE49-F238E27FC236}">
                <a16:creationId xmlns:a16="http://schemas.microsoft.com/office/drawing/2014/main" id="{55894975-8F06-2C19-26FF-E0856324DD42}"/>
              </a:ext>
            </a:extLst>
          </p:cNvPr>
          <p:cNvPicPr>
            <a:picLocks noChangeAspect="1"/>
          </p:cNvPicPr>
          <p:nvPr/>
        </p:nvPicPr>
        <p:blipFill>
          <a:blip r:embed="rId2"/>
          <a:stretch>
            <a:fillRect/>
          </a:stretch>
        </p:blipFill>
        <p:spPr>
          <a:xfrm>
            <a:off x="8456103" y="6248400"/>
            <a:ext cx="687897" cy="598747"/>
          </a:xfrm>
          <a:prstGeom prst="rect">
            <a:avLst/>
          </a:prstGeom>
          <a:pattFill prst="pct5">
            <a:fgClr>
              <a:schemeClr val="accent1"/>
            </a:fgClr>
            <a:bgClr>
              <a:schemeClr val="bg1"/>
            </a:bgClr>
          </a:patt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1646448" y="841760"/>
            <a:ext cx="5657850" cy="967904"/>
          </a:xfrm>
        </p:spPr>
        <p:txBody>
          <a:bodyPr>
            <a:normAutofit/>
          </a:bodyPr>
          <a:lstStyle/>
          <a:p>
            <a:r>
              <a:rPr lang="en-US" sz="3000" b="1" dirty="0">
                <a:effectLst>
                  <a:outerShdw blurRad="38100" dist="38100" dir="2700000" algn="tl">
                    <a:srgbClr val="000000">
                      <a:alpha val="43137"/>
                    </a:srgbClr>
                  </a:outerShdw>
                </a:effectLst>
              </a:rPr>
              <a:t>Methyl 2-cyanopropanoate</a:t>
            </a:r>
          </a:p>
        </p:txBody>
      </p:sp>
      <p:pic>
        <p:nvPicPr>
          <p:cNvPr id="8" name="Picture 3" descr="pca03"/>
          <p:cNvPicPr>
            <a:picLocks noChangeAspect="1" noChangeArrowheads="1"/>
          </p:cNvPicPr>
          <p:nvPr/>
        </p:nvPicPr>
        <p:blipFill>
          <a:blip r:embed="rId2" cstate="print"/>
          <a:srcRect/>
          <a:stretch>
            <a:fillRect/>
          </a:stretch>
        </p:blipFill>
        <p:spPr bwMode="auto">
          <a:xfrm>
            <a:off x="3486150" y="2231232"/>
            <a:ext cx="3543300" cy="1502569"/>
          </a:xfrm>
          <a:prstGeom prst="rect">
            <a:avLst/>
          </a:prstGeom>
          <a:noFill/>
        </p:spPr>
      </p:pic>
      <p:graphicFrame>
        <p:nvGraphicFramePr>
          <p:cNvPr id="9" name="Object 1024"/>
          <p:cNvGraphicFramePr>
            <a:graphicFrameLocks noChangeAspect="1"/>
          </p:cNvGraphicFramePr>
          <p:nvPr/>
        </p:nvGraphicFramePr>
        <p:xfrm>
          <a:off x="1657351" y="1888331"/>
          <a:ext cx="1783556" cy="2000250"/>
        </p:xfrm>
        <a:graphic>
          <a:graphicData uri="http://schemas.openxmlformats.org/presentationml/2006/ole">
            <mc:AlternateContent xmlns:mc="http://schemas.openxmlformats.org/markup-compatibility/2006">
              <mc:Choice xmlns:v="urn:schemas-microsoft-com:vml" Requires="v">
                <p:oleObj name="HiJaak" r:id="rId3" imgW="1800000" imgH="2019240" progId="">
                  <p:embed/>
                </p:oleObj>
              </mc:Choice>
              <mc:Fallback>
                <p:oleObj name="HiJaak" r:id="rId3" imgW="1800000" imgH="2019240" progId="">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7351" y="1888331"/>
                        <a:ext cx="1783556"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Text Box 5"/>
          <p:cNvSpPr txBox="1">
            <a:spLocks noChangeArrowheads="1"/>
          </p:cNvSpPr>
          <p:nvPr/>
        </p:nvSpPr>
        <p:spPr bwMode="auto">
          <a:xfrm>
            <a:off x="1646448" y="4077072"/>
            <a:ext cx="6057900" cy="1477328"/>
          </a:xfrm>
          <a:prstGeom prst="rect">
            <a:avLst/>
          </a:prstGeom>
          <a:noFill/>
          <a:ln w="9525">
            <a:noFill/>
            <a:miter lim="800000"/>
            <a:headEnd/>
            <a:tailEnd/>
          </a:ln>
          <a:effectLst/>
        </p:spPr>
        <p:txBody>
          <a:bodyPr>
            <a:spAutoFit/>
          </a:bodyPr>
          <a:lstStyle/>
          <a:p>
            <a:pPr algn="just" eaLnBrk="0" hangingPunct="0">
              <a:spcBef>
                <a:spcPct val="50000"/>
              </a:spcBef>
            </a:pPr>
            <a:r>
              <a:rPr lang="el-GR" dirty="0"/>
              <a:t>Το μονομερές </a:t>
            </a:r>
            <a:r>
              <a:rPr lang="el-GR" dirty="0" err="1"/>
              <a:t>μεθυλ</a:t>
            </a:r>
            <a:r>
              <a:rPr lang="el-GR" dirty="0"/>
              <a:t> α–</a:t>
            </a:r>
            <a:r>
              <a:rPr lang="el-GR" dirty="0" err="1"/>
              <a:t>κυανοακτυλικό</a:t>
            </a:r>
            <a:r>
              <a:rPr lang="el-GR" dirty="0"/>
              <a:t> </a:t>
            </a:r>
            <a:r>
              <a:rPr lang="el-GR" dirty="0" err="1"/>
              <a:t>πολυμερίζεται</a:t>
            </a:r>
            <a:r>
              <a:rPr lang="el-GR" dirty="0"/>
              <a:t> με την παρουσία οποιασδήποτε ένωσης είναι </a:t>
            </a:r>
            <a:r>
              <a:rPr lang="el-GR" dirty="0" err="1"/>
              <a:t>ηλεκτρονιοδότης</a:t>
            </a:r>
            <a:r>
              <a:rPr lang="el-GR" dirty="0"/>
              <a:t> (</a:t>
            </a:r>
            <a:r>
              <a:rPr lang="el-GR" dirty="0" err="1"/>
              <a:t>ανιονικός</a:t>
            </a:r>
            <a:r>
              <a:rPr lang="el-GR" dirty="0"/>
              <a:t> </a:t>
            </a:r>
            <a:r>
              <a:rPr lang="el-GR" dirty="0" err="1"/>
              <a:t>βυνιλικός</a:t>
            </a:r>
            <a:r>
              <a:rPr lang="el-GR" dirty="0"/>
              <a:t> πολυμερισμός) όπως νερό, αλκοόλες, </a:t>
            </a:r>
            <a:r>
              <a:rPr lang="el-GR" dirty="0" err="1"/>
              <a:t>αμίνες</a:t>
            </a:r>
            <a:r>
              <a:rPr lang="el-GR" dirty="0"/>
              <a:t>, ιόντα </a:t>
            </a:r>
            <a:r>
              <a:rPr lang="el-GR" dirty="0" err="1"/>
              <a:t>καρβοξυλίου</a:t>
            </a:r>
            <a:r>
              <a:rPr lang="el-GR" dirty="0"/>
              <a:t>, και </a:t>
            </a:r>
            <a:r>
              <a:rPr lang="el-GR" dirty="0" err="1"/>
              <a:t>ολεφίνες</a:t>
            </a:r>
            <a:r>
              <a:rPr lang="el-GR" dirty="0"/>
              <a:t> με πλεόνασμα ηλεκτρονίων.</a:t>
            </a:r>
            <a:endParaRPr lang="en-US" dirty="0"/>
          </a:p>
        </p:txBody>
      </p:sp>
      <p:sp>
        <p:nvSpPr>
          <p:cNvPr id="11" name="Oval 6"/>
          <p:cNvSpPr>
            <a:spLocks noChangeArrowheads="1"/>
          </p:cNvSpPr>
          <p:nvPr/>
        </p:nvSpPr>
        <p:spPr bwMode="auto">
          <a:xfrm>
            <a:off x="4139804" y="3189685"/>
            <a:ext cx="514350" cy="514350"/>
          </a:xfrm>
          <a:prstGeom prst="ellipse">
            <a:avLst/>
          </a:prstGeom>
          <a:noFill/>
          <a:ln w="9525">
            <a:solidFill>
              <a:srgbClr val="FF3300"/>
            </a:solidFill>
            <a:round/>
            <a:headEnd/>
            <a:tailEnd/>
          </a:ln>
          <a:effectLst/>
        </p:spPr>
        <p:txBody>
          <a:bodyPr wrap="none" anchor="ctr"/>
          <a:lstStyle/>
          <a:p>
            <a:endParaRPr lang="el-GR" sz="1350"/>
          </a:p>
        </p:txBody>
      </p:sp>
      <p:sp>
        <p:nvSpPr>
          <p:cNvPr id="12" name="Text Box 7"/>
          <p:cNvSpPr txBox="1">
            <a:spLocks noChangeArrowheads="1"/>
          </p:cNvSpPr>
          <p:nvPr/>
        </p:nvSpPr>
        <p:spPr bwMode="auto">
          <a:xfrm>
            <a:off x="2686050" y="3829050"/>
            <a:ext cx="914400" cy="300082"/>
          </a:xfrm>
          <a:prstGeom prst="rect">
            <a:avLst/>
          </a:prstGeom>
          <a:noFill/>
          <a:ln w="9525">
            <a:noFill/>
            <a:miter lim="800000"/>
            <a:headEnd/>
            <a:tailEnd/>
          </a:ln>
          <a:effectLst/>
        </p:spPr>
        <p:txBody>
          <a:bodyPr>
            <a:spAutoFit/>
          </a:bodyPr>
          <a:lstStyle/>
          <a:p>
            <a:pPr>
              <a:spcBef>
                <a:spcPct val="50000"/>
              </a:spcBef>
            </a:pPr>
            <a:r>
              <a:rPr lang="en-US" sz="1350"/>
              <a:t>R-Group</a:t>
            </a:r>
          </a:p>
        </p:txBody>
      </p:sp>
      <p:sp>
        <p:nvSpPr>
          <p:cNvPr id="13" name="Line 8"/>
          <p:cNvSpPr>
            <a:spLocks noChangeShapeType="1"/>
          </p:cNvSpPr>
          <p:nvPr/>
        </p:nvSpPr>
        <p:spPr bwMode="auto">
          <a:xfrm flipV="1">
            <a:off x="3771900" y="3657600"/>
            <a:ext cx="342900" cy="171450"/>
          </a:xfrm>
          <a:prstGeom prst="line">
            <a:avLst/>
          </a:prstGeom>
          <a:noFill/>
          <a:ln w="9525">
            <a:solidFill>
              <a:schemeClr val="tx1"/>
            </a:solidFill>
            <a:round/>
            <a:headEnd/>
            <a:tailEnd type="triangle" w="med" len="med"/>
          </a:ln>
          <a:effectLst/>
        </p:spPr>
        <p:txBody>
          <a:bodyPr/>
          <a:lstStyle/>
          <a:p>
            <a:endParaRPr lang="el-GR" sz="1350"/>
          </a:p>
        </p:txBody>
      </p:sp>
      <p:sp>
        <p:nvSpPr>
          <p:cNvPr id="14" name="Στρογγυλεμένο ορθογώνιο 13"/>
          <p:cNvSpPr/>
          <p:nvPr/>
        </p:nvSpPr>
        <p:spPr>
          <a:xfrm>
            <a:off x="1223628" y="1109688"/>
            <a:ext cx="6666044" cy="432048"/>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schemeClr val="tx2"/>
              </a:solidFill>
            </a:endParaRPr>
          </a:p>
        </p:txBody>
      </p:sp>
      <p:pic>
        <p:nvPicPr>
          <p:cNvPr id="2" name="Picture 10">
            <a:extLst>
              <a:ext uri="{FF2B5EF4-FFF2-40B4-BE49-F238E27FC236}">
                <a16:creationId xmlns:a16="http://schemas.microsoft.com/office/drawing/2014/main" id="{555A0E35-25FD-B7CD-0123-99BBB3804CC6}"/>
              </a:ext>
            </a:extLst>
          </p:cNvPr>
          <p:cNvPicPr>
            <a:picLocks noChangeAspect="1"/>
          </p:cNvPicPr>
          <p:nvPr/>
        </p:nvPicPr>
        <p:blipFill>
          <a:blip r:embed="rId5"/>
          <a:stretch>
            <a:fillRect/>
          </a:stretch>
        </p:blipFill>
        <p:spPr>
          <a:xfrm>
            <a:off x="8456103" y="6248400"/>
            <a:ext cx="687897" cy="598747"/>
          </a:xfrm>
          <a:prstGeom prst="rect">
            <a:avLst/>
          </a:prstGeom>
          <a:pattFill prst="pct5">
            <a:fgClr>
              <a:schemeClr val="accent1"/>
            </a:fgClr>
            <a:bgClr>
              <a:schemeClr val="bg1"/>
            </a:bgClr>
          </a:patt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6" descr="pca08"/>
          <p:cNvPicPr>
            <a:picLocks noChangeAspect="1" noChangeArrowheads="1"/>
          </p:cNvPicPr>
          <p:nvPr/>
        </p:nvPicPr>
        <p:blipFill>
          <a:blip r:embed="rId2" cstate="print"/>
          <a:srcRect/>
          <a:stretch>
            <a:fillRect/>
          </a:stretch>
        </p:blipFill>
        <p:spPr bwMode="auto">
          <a:xfrm>
            <a:off x="6447247" y="2294874"/>
            <a:ext cx="1553753" cy="3041499"/>
          </a:xfrm>
          <a:prstGeom prst="rect">
            <a:avLst/>
          </a:prstGeom>
          <a:noFill/>
        </p:spPr>
      </p:pic>
      <p:sp>
        <p:nvSpPr>
          <p:cNvPr id="6" name="Text Box 5"/>
          <p:cNvSpPr txBox="1">
            <a:spLocks noChangeArrowheads="1"/>
          </p:cNvSpPr>
          <p:nvPr/>
        </p:nvSpPr>
        <p:spPr bwMode="auto">
          <a:xfrm>
            <a:off x="1223628" y="2078851"/>
            <a:ext cx="5257800" cy="3172792"/>
          </a:xfrm>
          <a:prstGeom prst="rect">
            <a:avLst/>
          </a:prstGeom>
          <a:noFill/>
          <a:ln w="9525">
            <a:noFill/>
            <a:miter lim="800000"/>
            <a:headEnd/>
            <a:tailEnd/>
          </a:ln>
          <a:effectLst/>
        </p:spPr>
        <p:txBody>
          <a:bodyPr>
            <a:spAutoFit/>
          </a:bodyPr>
          <a:lstStyle/>
          <a:p>
            <a:pPr marL="205740" indent="-205740" algn="just" eaLnBrk="0" hangingPunct="0">
              <a:lnSpc>
                <a:spcPct val="70000"/>
              </a:lnSpc>
              <a:buFont typeface="Wingdings" pitchFamily="2" charset="2"/>
              <a:buChar char="§"/>
            </a:pPr>
            <a:r>
              <a:rPr lang="el-GR" sz="1500" dirty="0"/>
              <a:t>Τα ιατρικά προϊόντα που υπάρχουν διαθέσιμα προς το παρόν περιέχουν βουτύλιο, ισοβουτύλιο ή οκτυλ- εστέρες. Χαρακτηρίζονται ως βακτηριοστατικά και ανώδυνα στην εφαρμογή, βιοδιασπώνται εύκολα στον ιστό με υδρόλυση και είναι αδρανή όταν είναι στεγνά.</a:t>
            </a:r>
            <a:endParaRPr lang="en-US" sz="1500" dirty="0"/>
          </a:p>
          <a:p>
            <a:pPr algn="just" eaLnBrk="0" hangingPunct="0">
              <a:lnSpc>
                <a:spcPct val="70000"/>
              </a:lnSpc>
            </a:pPr>
            <a:endParaRPr lang="en-US" sz="1500" dirty="0"/>
          </a:p>
          <a:p>
            <a:pPr marL="205740" indent="-205740" algn="just" eaLnBrk="0" hangingPunct="0">
              <a:lnSpc>
                <a:spcPct val="70000"/>
              </a:lnSpc>
              <a:buFont typeface="Wingdings" pitchFamily="2" charset="2"/>
              <a:buChar char="§"/>
            </a:pPr>
            <a:r>
              <a:rPr lang="el-GR" sz="1500" dirty="0"/>
              <a:t>Τα </a:t>
            </a:r>
            <a:r>
              <a:rPr lang="el-GR" sz="1500" dirty="0" err="1"/>
              <a:t>βουτυλικά</a:t>
            </a:r>
            <a:r>
              <a:rPr lang="el-GR" sz="1500" dirty="0"/>
              <a:t> προϊόντα είναι άκαμπτα όταν είναι στεγνά, αλλά παρέχουν έναν δυνατό δεσμό. Τα </a:t>
            </a:r>
            <a:r>
              <a:rPr lang="el-GR" sz="1500" dirty="0" err="1"/>
              <a:t>οκτυλικά</a:t>
            </a:r>
            <a:r>
              <a:rPr lang="el-GR" sz="1500" dirty="0"/>
              <a:t> προϊόντα είναι περισσότερο ευέλικτα όταν είναι στεγνά αλλά παράγουν έναν ασθενέστερο δεσμό.</a:t>
            </a:r>
            <a:endParaRPr lang="en-US" sz="1500" dirty="0"/>
          </a:p>
          <a:p>
            <a:pPr marL="205740" indent="-205740" algn="just" eaLnBrk="0" hangingPunct="0">
              <a:lnSpc>
                <a:spcPct val="70000"/>
              </a:lnSpc>
              <a:buFont typeface="Wingdings" pitchFamily="2" charset="2"/>
              <a:buChar char="§"/>
            </a:pPr>
            <a:endParaRPr lang="en-US" sz="1500" dirty="0"/>
          </a:p>
          <a:p>
            <a:pPr marL="205740" indent="-205740" algn="just" eaLnBrk="0" hangingPunct="0">
              <a:lnSpc>
                <a:spcPct val="70000"/>
              </a:lnSpc>
              <a:buFont typeface="Wingdings" pitchFamily="2" charset="2"/>
              <a:buChar char="§"/>
            </a:pPr>
            <a:r>
              <a:rPr lang="el-GR" sz="1500" dirty="0"/>
              <a:t>Το </a:t>
            </a:r>
            <a:r>
              <a:rPr lang="el-GR" sz="1500" dirty="0" err="1"/>
              <a:t>Ιστοακρυλικό</a:t>
            </a:r>
            <a:r>
              <a:rPr lang="el-GR" sz="1500" dirty="0"/>
              <a:t> Μπλε (</a:t>
            </a:r>
            <a:r>
              <a:rPr lang="en-US" sz="1500" dirty="0"/>
              <a:t>n – </a:t>
            </a:r>
            <a:r>
              <a:rPr lang="el-GR" sz="1500" dirty="0" err="1"/>
              <a:t>βουτυλ</a:t>
            </a:r>
            <a:r>
              <a:rPr lang="el-GR" sz="1500" dirty="0"/>
              <a:t> </a:t>
            </a:r>
            <a:r>
              <a:rPr lang="el-GR" sz="1500" dirty="0" err="1"/>
              <a:t>κυανοακρυλικό</a:t>
            </a:r>
            <a:r>
              <a:rPr lang="el-GR" sz="1500" dirty="0"/>
              <a:t>) χρησιμοποιήθηκε ευρέως για μια ποικιλία χειρουργικών εφαρμογών συμπεριλαμβανομένων επεμβάσεων στο μέσω αυτί, στο οστό και εμφυτεύματα χόνδρων, θεραπεία διαρροών εγκεφαλονωτιαίου υγρού και θεραπεία δέρματος.</a:t>
            </a:r>
            <a:endParaRPr lang="en-US" sz="1500" dirty="0"/>
          </a:p>
          <a:p>
            <a:pPr marL="205740" indent="-205740" algn="just" eaLnBrk="0" hangingPunct="0">
              <a:lnSpc>
                <a:spcPct val="70000"/>
              </a:lnSpc>
              <a:buFont typeface="Wingdings" pitchFamily="2" charset="2"/>
              <a:buChar char="§"/>
            </a:pPr>
            <a:endParaRPr lang="en-US" sz="1500" dirty="0"/>
          </a:p>
          <a:p>
            <a:pPr marL="205740" indent="-205740" algn="just" eaLnBrk="0" hangingPunct="0">
              <a:lnSpc>
                <a:spcPct val="70000"/>
              </a:lnSpc>
              <a:buFont typeface="Wingdings" pitchFamily="2" charset="2"/>
              <a:buChar char="§"/>
            </a:pPr>
            <a:r>
              <a:rPr lang="en-US" sz="1500" dirty="0"/>
              <a:t> DMSO </a:t>
            </a:r>
            <a:r>
              <a:rPr lang="el-GR" sz="1500" dirty="0"/>
              <a:t>(</a:t>
            </a:r>
            <a:r>
              <a:rPr lang="el-GR" sz="1500" dirty="0" err="1"/>
              <a:t>διμεθυλ</a:t>
            </a:r>
            <a:r>
              <a:rPr lang="el-GR" sz="1500" dirty="0"/>
              <a:t> </a:t>
            </a:r>
            <a:r>
              <a:rPr lang="el-GR" sz="1500" dirty="0" err="1"/>
              <a:t>θειϊκό</a:t>
            </a:r>
            <a:r>
              <a:rPr lang="el-GR" sz="1500" dirty="0"/>
              <a:t> οξύ) ή ακετόνη λειτουργούν σαν διαλύτες.</a:t>
            </a:r>
            <a:endParaRPr lang="en-US" sz="1500" dirty="0"/>
          </a:p>
        </p:txBody>
      </p:sp>
      <p:sp>
        <p:nvSpPr>
          <p:cNvPr id="4" name="Rectangle 2"/>
          <p:cNvSpPr>
            <a:spLocks noGrp="1" noChangeArrowheads="1"/>
          </p:cNvSpPr>
          <p:nvPr>
            <p:ph type="title"/>
          </p:nvPr>
        </p:nvSpPr>
        <p:spPr>
          <a:xfrm>
            <a:off x="1727725" y="839937"/>
            <a:ext cx="5657850" cy="971550"/>
          </a:xfrm>
        </p:spPr>
        <p:txBody>
          <a:bodyPr>
            <a:normAutofit/>
          </a:bodyPr>
          <a:lstStyle/>
          <a:p>
            <a:r>
              <a:rPr lang="en-US" sz="3000" b="1" dirty="0">
                <a:effectLst>
                  <a:outerShdw blurRad="38100" dist="38100" dir="2700000" algn="tl">
                    <a:srgbClr val="000000">
                      <a:alpha val="43137"/>
                    </a:srgbClr>
                  </a:outerShdw>
                </a:effectLst>
              </a:rPr>
              <a:t>Methyl 2- </a:t>
            </a:r>
            <a:r>
              <a:rPr lang="en-US" sz="3000" b="1" dirty="0" err="1">
                <a:effectLst>
                  <a:outerShdw blurRad="38100" dist="38100" dir="2700000" algn="tl">
                    <a:srgbClr val="000000">
                      <a:alpha val="43137"/>
                    </a:srgbClr>
                  </a:outerShdw>
                </a:effectLst>
              </a:rPr>
              <a:t>cyanopropanoate</a:t>
            </a:r>
            <a:endParaRPr lang="en-US" sz="3000" b="1" dirty="0">
              <a:effectLst>
                <a:outerShdw blurRad="38100" dist="38100" dir="2700000" algn="tl">
                  <a:srgbClr val="000000">
                    <a:alpha val="43137"/>
                  </a:srgbClr>
                </a:outerShdw>
              </a:effectLst>
            </a:endParaRPr>
          </a:p>
        </p:txBody>
      </p:sp>
      <p:sp>
        <p:nvSpPr>
          <p:cNvPr id="7" name="Στρογγυλεμένο ορθογώνιο 6"/>
          <p:cNvSpPr/>
          <p:nvPr/>
        </p:nvSpPr>
        <p:spPr>
          <a:xfrm>
            <a:off x="1223628" y="1109688"/>
            <a:ext cx="6666044" cy="432048"/>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p>
        </p:txBody>
      </p:sp>
      <p:pic>
        <p:nvPicPr>
          <p:cNvPr id="2" name="Picture 10">
            <a:extLst>
              <a:ext uri="{FF2B5EF4-FFF2-40B4-BE49-F238E27FC236}">
                <a16:creationId xmlns:a16="http://schemas.microsoft.com/office/drawing/2014/main" id="{FCB5688F-6E82-5251-1C66-48E4DAFEAC8E}"/>
              </a:ext>
            </a:extLst>
          </p:cNvPr>
          <p:cNvPicPr>
            <a:picLocks noChangeAspect="1"/>
          </p:cNvPicPr>
          <p:nvPr/>
        </p:nvPicPr>
        <p:blipFill>
          <a:blip r:embed="rId3"/>
          <a:stretch>
            <a:fillRect/>
          </a:stretch>
        </p:blipFill>
        <p:spPr>
          <a:xfrm>
            <a:off x="8456103" y="6248400"/>
            <a:ext cx="687897" cy="598747"/>
          </a:xfrm>
          <a:prstGeom prst="rect">
            <a:avLst/>
          </a:prstGeom>
          <a:pattFill prst="pct5">
            <a:fgClr>
              <a:schemeClr val="accent1"/>
            </a:fgClr>
            <a:bgClr>
              <a:schemeClr val="bg1"/>
            </a:bgClr>
          </a:patt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1601670" y="839937"/>
            <a:ext cx="5657850" cy="971550"/>
          </a:xfrm>
        </p:spPr>
        <p:txBody>
          <a:bodyPr>
            <a:normAutofit/>
          </a:bodyPr>
          <a:lstStyle/>
          <a:p>
            <a:r>
              <a:rPr lang="el-GR" sz="3000" b="1" dirty="0">
                <a:effectLst>
                  <a:outerShdw blurRad="38100" dist="38100" dir="2700000" algn="tl">
                    <a:srgbClr val="000000">
                      <a:alpha val="43137"/>
                    </a:srgbClr>
                  </a:outerShdw>
                </a:effectLst>
              </a:rPr>
              <a:t>Η αγορά</a:t>
            </a:r>
            <a:endParaRPr lang="en-US" sz="3000"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1470550" y="1862826"/>
            <a:ext cx="6172200" cy="3308747"/>
          </a:xfrm>
          <a:prstGeom prst="rect">
            <a:avLst/>
          </a:prstGeom>
        </p:spPr>
        <p:txBody>
          <a:bodyPr vert="horz" lIns="68580" tIns="34290" rIns="68580" bIns="34290" rtlCol="0">
            <a:normAutofit/>
          </a:bodyPr>
          <a:lstStyle/>
          <a:p>
            <a:pPr marL="257175" indent="-257175" algn="just">
              <a:lnSpc>
                <a:spcPct val="80000"/>
              </a:lnSpc>
              <a:spcBef>
                <a:spcPct val="20000"/>
              </a:spcBef>
              <a:buClr>
                <a:schemeClr val="tx2">
                  <a:lumMod val="75000"/>
                </a:schemeClr>
              </a:buClr>
              <a:buFont typeface="Wingdings" pitchFamily="2" charset="2"/>
              <a:buChar char="§"/>
              <a:defRPr/>
            </a:pPr>
            <a:r>
              <a:rPr lang="el-GR" sz="1575" dirty="0"/>
              <a:t>Η παγκόσμια αγορά ιατρικών και χειρουργικών συγκολλητικών είναι 542 εκατομμύρια $ και αναπτύσσεται ραγδαία (19%), κυρίως στις ΗΠΑ.</a:t>
            </a:r>
            <a:endParaRPr lang="en-US" sz="1575" dirty="0"/>
          </a:p>
          <a:p>
            <a:pPr marL="257175" indent="-257175" algn="just">
              <a:lnSpc>
                <a:spcPct val="80000"/>
              </a:lnSpc>
              <a:spcBef>
                <a:spcPct val="20000"/>
              </a:spcBef>
              <a:buClr>
                <a:schemeClr val="tx2">
                  <a:lumMod val="75000"/>
                </a:schemeClr>
              </a:buClr>
              <a:buFont typeface="Wingdings" pitchFamily="2" charset="2"/>
              <a:buChar char="§"/>
              <a:defRPr/>
            </a:pPr>
            <a:r>
              <a:rPr lang="el-GR" sz="1575" dirty="0"/>
              <a:t>Τα συγκολλητικά είναι ένα σημαντικό τμήμα διαφόρων ιατρικών συσκευών.</a:t>
            </a:r>
            <a:endParaRPr lang="en-US" sz="1575" dirty="0"/>
          </a:p>
          <a:p>
            <a:pPr marL="257175" indent="-257175" algn="just">
              <a:lnSpc>
                <a:spcPct val="80000"/>
              </a:lnSpc>
              <a:spcBef>
                <a:spcPct val="20000"/>
              </a:spcBef>
              <a:buClr>
                <a:schemeClr val="tx2">
                  <a:lumMod val="75000"/>
                </a:schemeClr>
              </a:buClr>
              <a:buFont typeface="Wingdings" pitchFamily="2" charset="2"/>
              <a:buChar char="§"/>
              <a:defRPr/>
            </a:pPr>
            <a:r>
              <a:rPr lang="el-GR" sz="1575" dirty="0"/>
              <a:t>7,5 εκατομμύρια άνθρωποι αποκτούν εμφυτεύματα ιατρικών συσκευών κάθε χρόνο.</a:t>
            </a:r>
            <a:endParaRPr lang="en-US" sz="1575" dirty="0"/>
          </a:p>
          <a:p>
            <a:pPr marL="257175" indent="-257175" algn="just">
              <a:lnSpc>
                <a:spcPct val="80000"/>
              </a:lnSpc>
              <a:spcBef>
                <a:spcPct val="20000"/>
              </a:spcBef>
              <a:buClr>
                <a:schemeClr val="tx2">
                  <a:lumMod val="75000"/>
                </a:schemeClr>
              </a:buClr>
              <a:buFont typeface="Wingdings" pitchFamily="2" charset="2"/>
              <a:buChar char="§"/>
              <a:defRPr/>
            </a:pPr>
            <a:r>
              <a:rPr lang="el-GR" sz="1575" dirty="0"/>
              <a:t>Καθώς οι ιατρικές συσκευές γίνονται μικρότερες και περισσότερο πολύπλοκες, υπάρχουν μεγαλύτερες απαιτήσεις στα υλικά και στα μέρη από τα οποία αποτελούνται.</a:t>
            </a:r>
            <a:endParaRPr lang="en-US" sz="1575" dirty="0"/>
          </a:p>
          <a:p>
            <a:pPr marL="257175" indent="-257175" algn="just">
              <a:lnSpc>
                <a:spcPct val="80000"/>
              </a:lnSpc>
              <a:spcBef>
                <a:spcPct val="20000"/>
              </a:spcBef>
              <a:buClr>
                <a:schemeClr val="tx2">
                  <a:lumMod val="75000"/>
                </a:schemeClr>
              </a:buClr>
              <a:buFont typeface="Wingdings" pitchFamily="2" charset="2"/>
              <a:buChar char="§"/>
              <a:defRPr/>
            </a:pPr>
            <a:r>
              <a:rPr lang="el-GR" sz="1575" dirty="0"/>
              <a:t>Οι ιατρικές συσκευές εξάγονται από τις ΗΠΑ σε ξένες χώρες σε αυξανόμενο ποσοστό. </a:t>
            </a:r>
            <a:endParaRPr lang="en-US" sz="1575" dirty="0"/>
          </a:p>
          <a:p>
            <a:pPr marL="257175" indent="-257175" algn="just">
              <a:lnSpc>
                <a:spcPct val="80000"/>
              </a:lnSpc>
              <a:spcBef>
                <a:spcPct val="20000"/>
              </a:spcBef>
              <a:buClr>
                <a:schemeClr val="tx2">
                  <a:lumMod val="75000"/>
                </a:schemeClr>
              </a:buClr>
              <a:buFont typeface="Wingdings" pitchFamily="2" charset="2"/>
              <a:buChar char="§"/>
              <a:defRPr/>
            </a:pPr>
            <a:r>
              <a:rPr lang="el-GR" sz="1575" dirty="0"/>
              <a:t>Συσκευές που προορίζονται για την αναπτυσσόμενη αγορά της Νοτίου Αμερικής πρέπει να κατασκευάζονται ώστε να έχουν μικρότερο κόστος.</a:t>
            </a:r>
            <a:endParaRPr lang="en-US" sz="1575" dirty="0"/>
          </a:p>
        </p:txBody>
      </p:sp>
      <p:sp>
        <p:nvSpPr>
          <p:cNvPr id="4" name="Στρογγυλεμένο ορθογώνιο 3"/>
          <p:cNvSpPr/>
          <p:nvPr/>
        </p:nvSpPr>
        <p:spPr>
          <a:xfrm>
            <a:off x="1223628" y="1109688"/>
            <a:ext cx="6666044" cy="432048"/>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p>
        </p:txBody>
      </p:sp>
      <p:pic>
        <p:nvPicPr>
          <p:cNvPr id="2" name="Picture 10">
            <a:extLst>
              <a:ext uri="{FF2B5EF4-FFF2-40B4-BE49-F238E27FC236}">
                <a16:creationId xmlns:a16="http://schemas.microsoft.com/office/drawing/2014/main" id="{0F657616-839E-586C-6601-C454470DD961}"/>
              </a:ext>
            </a:extLst>
          </p:cNvPr>
          <p:cNvPicPr>
            <a:picLocks noChangeAspect="1"/>
          </p:cNvPicPr>
          <p:nvPr/>
        </p:nvPicPr>
        <p:blipFill>
          <a:blip r:embed="rId2"/>
          <a:stretch>
            <a:fillRect/>
          </a:stretch>
        </p:blipFill>
        <p:spPr>
          <a:xfrm>
            <a:off x="8456103" y="6248400"/>
            <a:ext cx="687897" cy="598747"/>
          </a:xfrm>
          <a:prstGeom prst="rect">
            <a:avLst/>
          </a:prstGeom>
          <a:pattFill prst="pct5">
            <a:fgClr>
              <a:schemeClr val="accent1"/>
            </a:fgClr>
            <a:bgClr>
              <a:schemeClr val="bg1"/>
            </a:bgClr>
          </a:patt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1655676" y="839937"/>
            <a:ext cx="5657850" cy="971550"/>
          </a:xfrm>
        </p:spPr>
        <p:txBody>
          <a:bodyPr vert="horz" lIns="68580" tIns="34290" rIns="68580" bIns="34290" rtlCol="0" anchor="ctr">
            <a:normAutofit/>
          </a:bodyPr>
          <a:lstStyle/>
          <a:p>
            <a:r>
              <a:rPr lang="el-GR" sz="3000" b="1" dirty="0">
                <a:effectLst>
                  <a:outerShdw blurRad="38100" dist="38100" dir="2700000" algn="tl">
                    <a:srgbClr val="000000">
                      <a:alpha val="43137"/>
                    </a:srgbClr>
                  </a:outerShdw>
                </a:effectLst>
              </a:rPr>
              <a:t>Επιπλοκές</a:t>
            </a:r>
            <a:endParaRPr lang="en-US" sz="3000"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1470550" y="2024844"/>
            <a:ext cx="6172200" cy="3308747"/>
          </a:xfrm>
          <a:prstGeom prst="rect">
            <a:avLst/>
          </a:prstGeom>
        </p:spPr>
        <p:txBody>
          <a:bodyPr vert="horz" lIns="68580" tIns="34290" rIns="68580" bIns="34290" rtlCol="0">
            <a:normAutofit/>
          </a:bodyPr>
          <a:lstStyle/>
          <a:p>
            <a:pPr marL="257175" indent="-257175" algn="just">
              <a:lnSpc>
                <a:spcPct val="90000"/>
              </a:lnSpc>
              <a:spcBef>
                <a:spcPct val="20000"/>
              </a:spcBef>
              <a:buClr>
                <a:schemeClr val="tx2">
                  <a:lumMod val="75000"/>
                </a:schemeClr>
              </a:buClr>
              <a:buFont typeface="Wingdings" pitchFamily="2" charset="2"/>
              <a:buChar char="§"/>
              <a:defRPr/>
            </a:pPr>
            <a:r>
              <a:rPr lang="el-GR" dirty="0"/>
              <a:t>Όταν μιλάμε για την ανάπτυξη νέων τεχνολογιών  στην αγορά των συγκολλητικών ο σημαντικότερος παράγοντας είναι η ταχύτητα με την οποία παράγεται το συγκολλητικό και ο χρόνος που χρειάζεται πριν το προϊόν καταλήξει στην αγορά. </a:t>
            </a:r>
            <a:endParaRPr lang="en-US" dirty="0"/>
          </a:p>
          <a:p>
            <a:pPr marL="257175" indent="-257175" algn="just">
              <a:lnSpc>
                <a:spcPct val="90000"/>
              </a:lnSpc>
              <a:spcBef>
                <a:spcPct val="20000"/>
              </a:spcBef>
              <a:buClr>
                <a:schemeClr val="tx2">
                  <a:lumMod val="75000"/>
                </a:schemeClr>
              </a:buClr>
              <a:buFont typeface="Wingdings" pitchFamily="2" charset="2"/>
              <a:buChar char="§"/>
              <a:defRPr/>
            </a:pPr>
            <a:r>
              <a:rPr lang="el-GR" dirty="0"/>
              <a:t>Τα συγκολλητικά </a:t>
            </a:r>
            <a:r>
              <a:rPr lang="en-US" dirty="0"/>
              <a:t>UV </a:t>
            </a:r>
            <a:r>
              <a:rPr lang="el-GR" dirty="0"/>
              <a:t>έχουν τη μεγαλύτερη τεχνολογική πρόοδο σε σχέση με τις νεότερες τεχνολογίες που βρίσκονται στην αγορά.</a:t>
            </a:r>
            <a:endParaRPr lang="en-US" dirty="0"/>
          </a:p>
        </p:txBody>
      </p:sp>
      <p:sp>
        <p:nvSpPr>
          <p:cNvPr id="4" name="Στρογγυλεμένο ορθογώνιο 3"/>
          <p:cNvSpPr/>
          <p:nvPr/>
        </p:nvSpPr>
        <p:spPr>
          <a:xfrm>
            <a:off x="1223628" y="1109688"/>
            <a:ext cx="6666044" cy="432048"/>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p>
        </p:txBody>
      </p:sp>
      <p:pic>
        <p:nvPicPr>
          <p:cNvPr id="2" name="Picture 10">
            <a:extLst>
              <a:ext uri="{FF2B5EF4-FFF2-40B4-BE49-F238E27FC236}">
                <a16:creationId xmlns:a16="http://schemas.microsoft.com/office/drawing/2014/main" id="{09C36464-D128-809C-6173-DC45B3313DEE}"/>
              </a:ext>
            </a:extLst>
          </p:cNvPr>
          <p:cNvPicPr>
            <a:picLocks noChangeAspect="1"/>
          </p:cNvPicPr>
          <p:nvPr/>
        </p:nvPicPr>
        <p:blipFill>
          <a:blip r:embed="rId2"/>
          <a:stretch>
            <a:fillRect/>
          </a:stretch>
        </p:blipFill>
        <p:spPr>
          <a:xfrm>
            <a:off x="8456103" y="6248400"/>
            <a:ext cx="687897" cy="598747"/>
          </a:xfrm>
          <a:prstGeom prst="rect">
            <a:avLst/>
          </a:prstGeom>
          <a:pattFill prst="pct5">
            <a:fgClr>
              <a:schemeClr val="accent1"/>
            </a:fgClr>
            <a:bgClr>
              <a:schemeClr val="bg1"/>
            </a:bgClr>
          </a:patt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1028"/>
          <p:cNvSpPr>
            <a:spLocks noGrp="1" noChangeArrowheads="1"/>
          </p:cNvSpPr>
          <p:nvPr>
            <p:ph type="title"/>
          </p:nvPr>
        </p:nvSpPr>
        <p:spPr>
          <a:xfrm>
            <a:off x="1727725" y="836104"/>
            <a:ext cx="5657850" cy="971550"/>
          </a:xfrm>
        </p:spPr>
        <p:txBody>
          <a:bodyPr>
            <a:noAutofit/>
          </a:bodyPr>
          <a:lstStyle/>
          <a:p>
            <a:r>
              <a:rPr lang="el-GR" sz="3000" b="1" dirty="0">
                <a:effectLst>
                  <a:outerShdw blurRad="38100" dist="38100" dir="2700000" algn="tl">
                    <a:srgbClr val="000000">
                      <a:alpha val="43137"/>
                    </a:srgbClr>
                  </a:outerShdw>
                </a:effectLst>
              </a:rPr>
              <a:t>Συστήματα ελαφρών τραυμάτων</a:t>
            </a:r>
            <a:endParaRPr lang="en-US" sz="3000" b="1" dirty="0">
              <a:effectLst>
                <a:outerShdw blurRad="38100" dist="38100" dir="2700000" algn="tl">
                  <a:srgbClr val="000000">
                    <a:alpha val="43137"/>
                  </a:srgbClr>
                </a:outerShdw>
              </a:effectLst>
            </a:endParaRPr>
          </a:p>
        </p:txBody>
      </p:sp>
      <p:sp>
        <p:nvSpPr>
          <p:cNvPr id="8" name="Rectangle 1029"/>
          <p:cNvSpPr txBox="1">
            <a:spLocks noChangeArrowheads="1"/>
          </p:cNvSpPr>
          <p:nvPr/>
        </p:nvSpPr>
        <p:spPr>
          <a:xfrm>
            <a:off x="1485900" y="2146697"/>
            <a:ext cx="3028950" cy="3308747"/>
          </a:xfrm>
          <a:prstGeom prst="rect">
            <a:avLst/>
          </a:prstGeom>
        </p:spPr>
        <p:txBody>
          <a:bodyPr vert="horz" lIns="68580" tIns="34290" rIns="68580" bIns="34290" rtlCol="0">
            <a:normAutofit/>
          </a:bodyPr>
          <a:lstStyle/>
          <a:p>
            <a:pPr marL="257175" indent="-257175">
              <a:spcBef>
                <a:spcPct val="20000"/>
              </a:spcBef>
              <a:buClr>
                <a:schemeClr val="tx2">
                  <a:lumMod val="75000"/>
                </a:schemeClr>
              </a:buClr>
              <a:buFont typeface="Wingdings" pitchFamily="2" charset="2"/>
              <a:buChar char="§"/>
              <a:defRPr/>
            </a:pPr>
            <a:r>
              <a:rPr lang="el-GR" sz="1950" dirty="0"/>
              <a:t>Σχεδιασμένα για ταχεία ανάρρωση.</a:t>
            </a:r>
            <a:endParaRPr lang="en-US" sz="1950" dirty="0"/>
          </a:p>
          <a:p>
            <a:pPr marL="257175" indent="-257175">
              <a:spcBef>
                <a:spcPct val="20000"/>
              </a:spcBef>
              <a:buClr>
                <a:schemeClr val="tx2">
                  <a:lumMod val="75000"/>
                </a:schemeClr>
              </a:buClr>
              <a:buFont typeface="Wingdings" pitchFamily="2" charset="2"/>
              <a:buChar char="§"/>
              <a:defRPr/>
            </a:pPr>
            <a:r>
              <a:rPr lang="el-GR" sz="1950" dirty="0"/>
              <a:t>Χωρίς διαλύτη.</a:t>
            </a:r>
            <a:endParaRPr lang="en-US" sz="1950" dirty="0"/>
          </a:p>
          <a:p>
            <a:pPr marL="257175" indent="-257175">
              <a:spcBef>
                <a:spcPct val="20000"/>
              </a:spcBef>
              <a:buClr>
                <a:schemeClr val="tx2">
                  <a:lumMod val="75000"/>
                </a:schemeClr>
              </a:buClr>
              <a:buFont typeface="Wingdings" pitchFamily="2" charset="2"/>
              <a:buChar char="§"/>
              <a:defRPr/>
            </a:pPr>
            <a:r>
              <a:rPr lang="el-GR" sz="1950" dirty="0"/>
              <a:t>Μεγάλο εύρος από συντελεστές τριβής.</a:t>
            </a:r>
            <a:endParaRPr lang="en-US" sz="1950"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99688" y="2146697"/>
            <a:ext cx="285750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Στρογγυλεμένο ορθογώνιο 4"/>
          <p:cNvSpPr/>
          <p:nvPr/>
        </p:nvSpPr>
        <p:spPr>
          <a:xfrm>
            <a:off x="1223628" y="1109688"/>
            <a:ext cx="6666044" cy="432048"/>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p>
        </p:txBody>
      </p:sp>
      <p:pic>
        <p:nvPicPr>
          <p:cNvPr id="2" name="Picture 10">
            <a:extLst>
              <a:ext uri="{FF2B5EF4-FFF2-40B4-BE49-F238E27FC236}">
                <a16:creationId xmlns:a16="http://schemas.microsoft.com/office/drawing/2014/main" id="{E5E2C513-CF33-3273-A037-604B467F5CF3}"/>
              </a:ext>
            </a:extLst>
          </p:cNvPr>
          <p:cNvPicPr>
            <a:picLocks noChangeAspect="1"/>
          </p:cNvPicPr>
          <p:nvPr/>
        </p:nvPicPr>
        <p:blipFill>
          <a:blip r:embed="rId3"/>
          <a:stretch>
            <a:fillRect/>
          </a:stretch>
        </p:blipFill>
        <p:spPr>
          <a:xfrm>
            <a:off x="8456103" y="6248400"/>
            <a:ext cx="687897" cy="598747"/>
          </a:xfrm>
          <a:prstGeom prst="rect">
            <a:avLst/>
          </a:prstGeom>
          <a:pattFill prst="pct5">
            <a:fgClr>
              <a:schemeClr val="accent1"/>
            </a:fgClr>
            <a:bgClr>
              <a:schemeClr val="bg1"/>
            </a:bgClr>
          </a:patt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1026"/>
          <p:cNvSpPr>
            <a:spLocks noGrp="1" noChangeArrowheads="1"/>
          </p:cNvSpPr>
          <p:nvPr>
            <p:ph type="title"/>
          </p:nvPr>
        </p:nvSpPr>
        <p:spPr>
          <a:xfrm>
            <a:off x="1727725" y="839937"/>
            <a:ext cx="5657850" cy="971550"/>
          </a:xfrm>
        </p:spPr>
        <p:txBody>
          <a:bodyPr>
            <a:normAutofit fontScale="90000"/>
          </a:bodyPr>
          <a:lstStyle/>
          <a:p>
            <a:r>
              <a:rPr lang="el-GR" sz="3000" b="1" dirty="0">
                <a:effectLst>
                  <a:outerShdw blurRad="38100" dist="38100" dir="2700000" algn="tl">
                    <a:srgbClr val="000000">
                      <a:alpha val="43137"/>
                    </a:srgbClr>
                  </a:outerShdw>
                </a:effectLst>
              </a:rPr>
              <a:t>Συγκολλητικά ελαφρών τραυμάτων</a:t>
            </a:r>
            <a:endParaRPr lang="en-US" sz="3000" b="1" dirty="0">
              <a:effectLst>
                <a:outerShdw blurRad="38100" dist="38100" dir="2700000" algn="tl">
                  <a:srgbClr val="000000">
                    <a:alpha val="43137"/>
                  </a:srgbClr>
                </a:outerShdw>
              </a:effectLst>
            </a:endParaRPr>
          </a:p>
        </p:txBody>
      </p:sp>
      <p:sp>
        <p:nvSpPr>
          <p:cNvPr id="8" name="Rectangle 1027"/>
          <p:cNvSpPr txBox="1">
            <a:spLocks noChangeArrowheads="1"/>
          </p:cNvSpPr>
          <p:nvPr/>
        </p:nvSpPr>
        <p:spPr>
          <a:xfrm>
            <a:off x="1485900" y="1970838"/>
            <a:ext cx="6172200" cy="3308747"/>
          </a:xfrm>
          <a:prstGeom prst="rect">
            <a:avLst/>
          </a:prstGeom>
        </p:spPr>
        <p:txBody>
          <a:bodyPr vert="horz" lIns="68580" tIns="34290" rIns="68580" bIns="34290" rtlCol="0">
            <a:noAutofit/>
          </a:bodyPr>
          <a:lstStyle/>
          <a:p>
            <a:pPr marL="257175" indent="-257175" algn="just">
              <a:lnSpc>
                <a:spcPct val="90000"/>
              </a:lnSpc>
              <a:spcBef>
                <a:spcPct val="20000"/>
              </a:spcBef>
              <a:buClr>
                <a:schemeClr val="tx2">
                  <a:lumMod val="75000"/>
                </a:schemeClr>
              </a:buClr>
              <a:buFont typeface="Wingdings" pitchFamily="2" charset="2"/>
              <a:buChar char="§"/>
              <a:defRPr/>
            </a:pPr>
            <a:r>
              <a:rPr lang="el-GR" dirty="0"/>
              <a:t>Αποτελούνται ιδανικά από ρητίνες χαμηλού ή μέσου μοριακού βάρους (ολιγομερή), </a:t>
            </a:r>
            <a:r>
              <a:rPr lang="el-GR" dirty="0" err="1"/>
              <a:t>μονολειτουργικά</a:t>
            </a:r>
            <a:r>
              <a:rPr lang="el-GR" dirty="0"/>
              <a:t> ή </a:t>
            </a:r>
            <a:r>
              <a:rPr lang="el-GR" dirty="0" err="1"/>
              <a:t>πολυλειτουργικά</a:t>
            </a:r>
            <a:r>
              <a:rPr lang="el-GR" dirty="0"/>
              <a:t> μονομερή και/ή </a:t>
            </a:r>
            <a:r>
              <a:rPr lang="el-GR" dirty="0" err="1"/>
              <a:t>φωτοευαισθητοποιητές</a:t>
            </a:r>
            <a:r>
              <a:rPr lang="el-GR" dirty="0"/>
              <a:t>. </a:t>
            </a:r>
            <a:endParaRPr lang="en-US" dirty="0"/>
          </a:p>
          <a:p>
            <a:pPr marL="257175" indent="-257175" algn="just">
              <a:lnSpc>
                <a:spcPct val="90000"/>
              </a:lnSpc>
              <a:spcBef>
                <a:spcPct val="20000"/>
              </a:spcBef>
              <a:buClr>
                <a:schemeClr val="tx2">
                  <a:lumMod val="75000"/>
                </a:schemeClr>
              </a:buClr>
              <a:buFont typeface="Wingdings" pitchFamily="2" charset="2"/>
              <a:buChar char="§"/>
              <a:defRPr/>
            </a:pPr>
            <a:r>
              <a:rPr lang="el-GR" dirty="0"/>
              <a:t>Μήκη κύματος 250 – 365 </a:t>
            </a:r>
            <a:r>
              <a:rPr lang="en-US" dirty="0"/>
              <a:t>nm</a:t>
            </a:r>
            <a:r>
              <a:rPr lang="el-GR" dirty="0"/>
              <a:t>.</a:t>
            </a:r>
            <a:endParaRPr lang="en-US" dirty="0"/>
          </a:p>
          <a:p>
            <a:pPr marL="257175" indent="-257175" algn="just">
              <a:lnSpc>
                <a:spcPct val="90000"/>
              </a:lnSpc>
              <a:spcBef>
                <a:spcPct val="20000"/>
              </a:spcBef>
              <a:buClr>
                <a:schemeClr val="tx2">
                  <a:lumMod val="75000"/>
                </a:schemeClr>
              </a:buClr>
              <a:buFont typeface="Wingdings" pitchFamily="2" charset="2"/>
              <a:buChar char="§"/>
            </a:pPr>
            <a:r>
              <a:rPr lang="el-GR" dirty="0"/>
              <a:t>Τυπικά 5 – 15 δευτερόλεπτα στα </a:t>
            </a:r>
            <a:r>
              <a:rPr lang="en-US" dirty="0"/>
              <a:t>80-100 </a:t>
            </a:r>
            <a:r>
              <a:rPr lang="en-US" dirty="0" err="1"/>
              <a:t>mW</a:t>
            </a:r>
            <a:r>
              <a:rPr lang="en-US" dirty="0"/>
              <a:t>/cm</a:t>
            </a:r>
            <a:r>
              <a:rPr lang="en-US" baseline="30000" dirty="0"/>
              <a:t>2</a:t>
            </a:r>
            <a:r>
              <a:rPr lang="en-US" dirty="0"/>
              <a:t> </a:t>
            </a:r>
            <a:r>
              <a:rPr lang="el-GR" dirty="0"/>
              <a:t>είναι αρκετά για να κολλήσει.</a:t>
            </a:r>
            <a:endParaRPr lang="en-US" dirty="0"/>
          </a:p>
          <a:p>
            <a:pPr marL="257175" indent="-257175" algn="just">
              <a:lnSpc>
                <a:spcPct val="90000"/>
              </a:lnSpc>
              <a:spcBef>
                <a:spcPct val="20000"/>
              </a:spcBef>
              <a:buClr>
                <a:schemeClr val="tx2">
                  <a:lumMod val="75000"/>
                </a:schemeClr>
              </a:buClr>
              <a:buFont typeface="Wingdings" pitchFamily="2" charset="2"/>
              <a:buChar char="§"/>
              <a:defRPr/>
            </a:pPr>
            <a:r>
              <a:rPr lang="el-GR" dirty="0"/>
              <a:t>Υλικά που </a:t>
            </a:r>
            <a:r>
              <a:rPr lang="el-GR" dirty="0" err="1"/>
              <a:t>πολυμερίζονται</a:t>
            </a:r>
            <a:r>
              <a:rPr lang="el-GR" dirty="0"/>
              <a:t> με ορατό φως (π.χ. ρητίνες στα οδοντικά σφραγίσματα και </a:t>
            </a:r>
            <a:r>
              <a:rPr lang="el-GR" dirty="0" err="1"/>
              <a:t>φωτο</a:t>
            </a:r>
            <a:r>
              <a:rPr lang="el-GR" dirty="0"/>
              <a:t>-οπτικές συσκευές) μπορούν να </a:t>
            </a:r>
            <a:r>
              <a:rPr lang="el-GR" dirty="0" err="1"/>
              <a:t>πολυμεριστούν</a:t>
            </a:r>
            <a:r>
              <a:rPr lang="el-GR" dirty="0"/>
              <a:t> με μπλε φως (</a:t>
            </a:r>
            <a:r>
              <a:rPr lang="en-US" dirty="0"/>
              <a:t>470 nm).</a:t>
            </a:r>
          </a:p>
        </p:txBody>
      </p:sp>
      <p:sp>
        <p:nvSpPr>
          <p:cNvPr id="4" name="Στρογγυλεμένο ορθογώνιο 3"/>
          <p:cNvSpPr/>
          <p:nvPr/>
        </p:nvSpPr>
        <p:spPr>
          <a:xfrm>
            <a:off x="1223628" y="1109688"/>
            <a:ext cx="6666044" cy="432048"/>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p>
        </p:txBody>
      </p:sp>
      <p:pic>
        <p:nvPicPr>
          <p:cNvPr id="2" name="Picture 10">
            <a:extLst>
              <a:ext uri="{FF2B5EF4-FFF2-40B4-BE49-F238E27FC236}">
                <a16:creationId xmlns:a16="http://schemas.microsoft.com/office/drawing/2014/main" id="{C55FAC64-8584-7ABD-8932-EA7B604830C5}"/>
              </a:ext>
            </a:extLst>
          </p:cNvPr>
          <p:cNvPicPr>
            <a:picLocks noChangeAspect="1"/>
          </p:cNvPicPr>
          <p:nvPr/>
        </p:nvPicPr>
        <p:blipFill>
          <a:blip r:embed="rId3"/>
          <a:stretch>
            <a:fillRect/>
          </a:stretch>
        </p:blipFill>
        <p:spPr>
          <a:xfrm>
            <a:off x="8456103" y="6248400"/>
            <a:ext cx="687897" cy="598747"/>
          </a:xfrm>
          <a:prstGeom prst="rect">
            <a:avLst/>
          </a:prstGeom>
          <a:pattFill prst="pct5">
            <a:fgClr>
              <a:schemeClr val="accent1"/>
            </a:fgClr>
            <a:bgClr>
              <a:schemeClr val="bg1"/>
            </a:bgClr>
          </a:patt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1743075" y="839937"/>
            <a:ext cx="5657850" cy="971550"/>
          </a:xfrm>
        </p:spPr>
        <p:txBody>
          <a:bodyPr>
            <a:normAutofit/>
          </a:bodyPr>
          <a:lstStyle/>
          <a:p>
            <a:r>
              <a:rPr lang="el-GR" sz="3000" b="1" dirty="0">
                <a:effectLst>
                  <a:outerShdw blurRad="38100" dist="38100" dir="2700000" algn="tl">
                    <a:srgbClr val="000000">
                      <a:alpha val="43137"/>
                    </a:srgbClr>
                  </a:outerShdw>
                </a:effectLst>
              </a:rPr>
              <a:t>Τυπικές εφαρμογές</a:t>
            </a:r>
            <a:endParaRPr lang="en-US" sz="3000"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1485900" y="2024844"/>
            <a:ext cx="3086100" cy="3308747"/>
          </a:xfrm>
          <a:prstGeom prst="rect">
            <a:avLst/>
          </a:prstGeom>
        </p:spPr>
        <p:txBody>
          <a:bodyPr vert="horz" lIns="68580" tIns="34290" rIns="68580" bIns="34290" rtlCol="0">
            <a:normAutofit/>
          </a:bodyPr>
          <a:lstStyle/>
          <a:p>
            <a:pPr marL="257175" indent="-257175">
              <a:spcBef>
                <a:spcPct val="20000"/>
              </a:spcBef>
              <a:buClr>
                <a:schemeClr val="tx2">
                  <a:lumMod val="75000"/>
                </a:schemeClr>
              </a:buClr>
              <a:buFont typeface="Wingdings" pitchFamily="2" charset="2"/>
              <a:buChar char="§"/>
              <a:defRPr/>
            </a:pPr>
            <a:r>
              <a:rPr lang="el-GR" sz="1650" dirty="0"/>
              <a:t>Δέσμευση μπαλονιού </a:t>
            </a:r>
            <a:r>
              <a:rPr lang="el-GR" sz="1650" dirty="0" err="1"/>
              <a:t>λάτεξ</a:t>
            </a:r>
            <a:r>
              <a:rPr lang="el-GR" sz="1650" dirty="0"/>
              <a:t> σε κοιλότητα </a:t>
            </a:r>
            <a:r>
              <a:rPr lang="en-US" sz="1650" dirty="0"/>
              <a:t>PVC </a:t>
            </a:r>
            <a:r>
              <a:rPr lang="el-GR" sz="1650" dirty="0"/>
              <a:t>σε καθετήρες.</a:t>
            </a:r>
            <a:endParaRPr lang="en-US" sz="1650" dirty="0"/>
          </a:p>
          <a:p>
            <a:pPr marL="257175" indent="-257175">
              <a:spcBef>
                <a:spcPct val="20000"/>
              </a:spcBef>
              <a:buClr>
                <a:schemeClr val="tx2">
                  <a:lumMod val="75000"/>
                </a:schemeClr>
              </a:buClr>
              <a:buFont typeface="Wingdings" pitchFamily="2" charset="2"/>
              <a:buChar char="§"/>
              <a:defRPr/>
            </a:pPr>
            <a:r>
              <a:rPr lang="el-GR" sz="1650" dirty="0"/>
              <a:t>Δέσμευση μπαλονιών </a:t>
            </a:r>
            <a:r>
              <a:rPr lang="el-GR" sz="1650" dirty="0" err="1"/>
              <a:t>λάτεξ</a:t>
            </a:r>
            <a:r>
              <a:rPr lang="el-GR" sz="1650" dirty="0"/>
              <a:t> υψηλής πίεσης σε κοιλότητες καθετήρων </a:t>
            </a:r>
            <a:r>
              <a:rPr lang="el-GR" sz="1650" dirty="0" err="1"/>
              <a:t>ουρεθάνης</a:t>
            </a:r>
            <a:r>
              <a:rPr lang="el-GR" sz="1650" dirty="0"/>
              <a:t> υψηλής πίεσης. </a:t>
            </a:r>
            <a:endParaRPr lang="en-US" sz="1650" dirty="0"/>
          </a:p>
          <a:p>
            <a:pPr marL="257175" indent="-257175">
              <a:spcBef>
                <a:spcPct val="20000"/>
              </a:spcBef>
              <a:buClr>
                <a:schemeClr val="tx2">
                  <a:lumMod val="75000"/>
                </a:schemeClr>
              </a:buClr>
              <a:buFont typeface="Wingdings" pitchFamily="2" charset="2"/>
              <a:buChar char="§"/>
              <a:defRPr/>
            </a:pPr>
            <a:r>
              <a:rPr lang="el-GR" sz="1650" dirty="0"/>
              <a:t>Δέσμευση μπαλονιών σε σωλήνες </a:t>
            </a:r>
            <a:r>
              <a:rPr lang="el-GR" sz="1650" dirty="0" err="1"/>
              <a:t>αγγειοπλασίας</a:t>
            </a:r>
            <a:r>
              <a:rPr lang="el-GR" sz="1650" dirty="0"/>
              <a:t> πολλαπλών κοιλοτήτων και σε υψηλής πίεσης καθετήρες.</a:t>
            </a:r>
            <a:endParaRPr lang="en-US" sz="1650" dirty="0"/>
          </a:p>
          <a:p>
            <a:pPr marL="257175" indent="-257175">
              <a:spcBef>
                <a:spcPct val="20000"/>
              </a:spcBef>
              <a:buClr>
                <a:schemeClr val="tx2">
                  <a:lumMod val="75000"/>
                </a:schemeClr>
              </a:buClr>
              <a:buFont typeface="Wingdings" pitchFamily="2" charset="2"/>
              <a:buChar char="§"/>
              <a:defRPr/>
            </a:pPr>
            <a:r>
              <a:rPr lang="el-GR" sz="1650" dirty="0"/>
              <a:t>Δέσμευση βελόνας σε σωλήνες σε συσκευές έγχυσης.</a:t>
            </a:r>
            <a:endParaRPr lang="en-US" sz="1650" dirty="0"/>
          </a:p>
          <a:p>
            <a:pPr marL="257175" indent="-257175">
              <a:spcBef>
                <a:spcPct val="20000"/>
              </a:spcBef>
              <a:buClr>
                <a:schemeClr val="tx2">
                  <a:lumMod val="75000"/>
                </a:schemeClr>
              </a:buClr>
              <a:buFont typeface="Wingdings" pitchFamily="2" charset="2"/>
              <a:buChar char="§"/>
              <a:defRPr/>
            </a:pPr>
            <a:endParaRPr lang="en-US" sz="1650" dirty="0"/>
          </a:p>
        </p:txBody>
      </p:sp>
      <p:pic>
        <p:nvPicPr>
          <p:cNvPr id="9" name="Picture 5"/>
          <p:cNvPicPr>
            <a:picLocks noChangeAspect="1" noChangeArrowheads="1"/>
          </p:cNvPicPr>
          <p:nvPr/>
        </p:nvPicPr>
        <p:blipFill>
          <a:blip r:embed="rId2" cstate="print"/>
          <a:srcRect/>
          <a:stretch>
            <a:fillRect/>
          </a:stretch>
        </p:blipFill>
        <p:spPr bwMode="auto">
          <a:xfrm>
            <a:off x="5247086" y="2418997"/>
            <a:ext cx="1635919" cy="1185863"/>
          </a:xfrm>
          <a:prstGeom prst="rect">
            <a:avLst/>
          </a:prstGeom>
          <a:noFill/>
          <a:ln w="9525">
            <a:noFill/>
            <a:miter lim="800000"/>
            <a:headEnd/>
            <a:tailEnd/>
          </a:ln>
          <a:effectLst/>
        </p:spPr>
      </p:pic>
      <p:pic>
        <p:nvPicPr>
          <p:cNvPr id="10" name="Picture 6"/>
          <p:cNvPicPr>
            <a:picLocks noChangeAspect="1" noChangeArrowheads="1"/>
          </p:cNvPicPr>
          <p:nvPr/>
        </p:nvPicPr>
        <p:blipFill>
          <a:blip r:embed="rId3" cstate="print"/>
          <a:srcRect/>
          <a:stretch>
            <a:fillRect/>
          </a:stretch>
        </p:blipFill>
        <p:spPr bwMode="auto">
          <a:xfrm>
            <a:off x="5247085" y="3715587"/>
            <a:ext cx="1600200" cy="1171575"/>
          </a:xfrm>
          <a:prstGeom prst="rect">
            <a:avLst/>
          </a:prstGeom>
          <a:noFill/>
          <a:ln w="9525">
            <a:noFill/>
            <a:miter lim="800000"/>
            <a:headEnd/>
            <a:tailEnd/>
          </a:ln>
          <a:effectLst/>
        </p:spPr>
      </p:pic>
      <p:sp>
        <p:nvSpPr>
          <p:cNvPr id="6" name="Στρογγυλεμένο ορθογώνιο 5"/>
          <p:cNvSpPr/>
          <p:nvPr/>
        </p:nvSpPr>
        <p:spPr>
          <a:xfrm>
            <a:off x="1223628" y="1109688"/>
            <a:ext cx="6666044" cy="432048"/>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p>
        </p:txBody>
      </p:sp>
      <p:pic>
        <p:nvPicPr>
          <p:cNvPr id="2" name="Picture 10">
            <a:extLst>
              <a:ext uri="{FF2B5EF4-FFF2-40B4-BE49-F238E27FC236}">
                <a16:creationId xmlns:a16="http://schemas.microsoft.com/office/drawing/2014/main" id="{E38BA3D5-5CD6-8330-B84C-8E46C5A58C86}"/>
              </a:ext>
            </a:extLst>
          </p:cNvPr>
          <p:cNvPicPr>
            <a:picLocks noChangeAspect="1"/>
          </p:cNvPicPr>
          <p:nvPr/>
        </p:nvPicPr>
        <p:blipFill>
          <a:blip r:embed="rId4"/>
          <a:stretch>
            <a:fillRect/>
          </a:stretch>
        </p:blipFill>
        <p:spPr>
          <a:xfrm>
            <a:off x="8456103" y="6248400"/>
            <a:ext cx="687897" cy="598747"/>
          </a:xfrm>
          <a:prstGeom prst="rect">
            <a:avLst/>
          </a:prstGeom>
          <a:pattFill prst="pct5">
            <a:fgClr>
              <a:schemeClr val="accent1"/>
            </a:fgClr>
            <a:bgClr>
              <a:schemeClr val="bg1"/>
            </a:bgClr>
          </a:patt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1500158" y="839937"/>
            <a:ext cx="6112983" cy="971550"/>
          </a:xfrm>
        </p:spPr>
        <p:txBody>
          <a:bodyPr>
            <a:noAutofit/>
          </a:bodyPr>
          <a:lstStyle/>
          <a:p>
            <a:r>
              <a:rPr lang="el-GR" sz="3000" b="1" dirty="0">
                <a:effectLst>
                  <a:outerShdw blurRad="38100" dist="38100" dir="2700000" algn="tl">
                    <a:srgbClr val="000000">
                      <a:alpha val="43137"/>
                    </a:srgbClr>
                  </a:outerShdw>
                </a:effectLst>
              </a:rPr>
              <a:t>Ευέλικτες συγκολλητικές εφαρμογές</a:t>
            </a:r>
            <a:endParaRPr lang="en-US" sz="3000" b="1" dirty="0">
              <a:effectLst>
                <a:outerShdw blurRad="38100" dist="38100" dir="2700000" algn="tl">
                  <a:srgbClr val="000000">
                    <a:alpha val="43137"/>
                  </a:srgbClr>
                </a:outerShdw>
              </a:effectLst>
            </a:endParaRPr>
          </a:p>
        </p:txBody>
      </p:sp>
      <p:sp>
        <p:nvSpPr>
          <p:cNvPr id="8" name="Rectangle 4"/>
          <p:cNvSpPr txBox="1">
            <a:spLocks noChangeArrowheads="1"/>
          </p:cNvSpPr>
          <p:nvPr/>
        </p:nvSpPr>
        <p:spPr>
          <a:xfrm>
            <a:off x="1655676" y="2078851"/>
            <a:ext cx="3028950" cy="3308747"/>
          </a:xfrm>
          <a:prstGeom prst="rect">
            <a:avLst/>
          </a:prstGeom>
        </p:spPr>
        <p:txBody>
          <a:bodyPr vert="horz" lIns="68580" tIns="34290" rIns="68580" bIns="34290" rtlCol="0">
            <a:normAutofit/>
          </a:bodyPr>
          <a:lstStyle/>
          <a:p>
            <a:pPr marL="257175" indent="-257175">
              <a:lnSpc>
                <a:spcPct val="80000"/>
              </a:lnSpc>
              <a:spcBef>
                <a:spcPct val="20000"/>
              </a:spcBef>
              <a:buClr>
                <a:schemeClr val="tx2">
                  <a:lumMod val="75000"/>
                </a:schemeClr>
              </a:buClr>
              <a:buFont typeface="Wingdings" pitchFamily="2" charset="2"/>
              <a:buChar char="§"/>
              <a:defRPr/>
            </a:pPr>
            <a:r>
              <a:rPr lang="el-GR" sz="1500" dirty="0"/>
              <a:t>Δέσμευση/σφράγισμα σωληνώσεων τραχείας (λάστιχο σιλικόνης).</a:t>
            </a:r>
            <a:endParaRPr lang="en-US" sz="1500" dirty="0"/>
          </a:p>
          <a:p>
            <a:pPr marL="257175" indent="-257175">
              <a:lnSpc>
                <a:spcPct val="80000"/>
              </a:lnSpc>
              <a:spcBef>
                <a:spcPct val="20000"/>
              </a:spcBef>
              <a:buClr>
                <a:schemeClr val="tx2">
                  <a:lumMod val="75000"/>
                </a:schemeClr>
              </a:buClr>
              <a:buFont typeface="Wingdings" pitchFamily="2" charset="2"/>
              <a:buChar char="§"/>
            </a:pPr>
            <a:r>
              <a:rPr lang="el-GR" sz="1500" dirty="0"/>
              <a:t>Δέσμευση/σφράγισμα μερών  σιλικόνης, στην κολοστομία, </a:t>
            </a:r>
            <a:r>
              <a:rPr lang="el-GR" sz="1500" dirty="0" err="1"/>
              <a:t>ιλεοστομία</a:t>
            </a:r>
            <a:r>
              <a:rPr lang="el-GR" sz="1500" dirty="0"/>
              <a:t>, </a:t>
            </a:r>
            <a:r>
              <a:rPr lang="el-GR" sz="1500" dirty="0" err="1"/>
              <a:t>ουροστομία</a:t>
            </a:r>
            <a:r>
              <a:rPr lang="el-GR" sz="1500" dirty="0"/>
              <a:t>. </a:t>
            </a:r>
            <a:endParaRPr lang="en-US" sz="1500" dirty="0"/>
          </a:p>
          <a:p>
            <a:pPr marL="257175" indent="-257175">
              <a:lnSpc>
                <a:spcPct val="80000"/>
              </a:lnSpc>
              <a:spcBef>
                <a:spcPct val="20000"/>
              </a:spcBef>
              <a:buClr>
                <a:schemeClr val="tx2">
                  <a:lumMod val="75000"/>
                </a:schemeClr>
              </a:buClr>
              <a:buFont typeface="Wingdings" pitchFamily="2" charset="2"/>
              <a:buChar char="§"/>
            </a:pPr>
            <a:r>
              <a:rPr lang="el-GR" sz="1500" dirty="0"/>
              <a:t>Δέσμευση/σφράγισμα μπαλονιού της τραχειακής σωλήνας.</a:t>
            </a:r>
            <a:endParaRPr lang="en-US" sz="1500" dirty="0"/>
          </a:p>
          <a:p>
            <a:pPr marL="257175" indent="-257175">
              <a:lnSpc>
                <a:spcPct val="80000"/>
              </a:lnSpc>
              <a:spcBef>
                <a:spcPct val="20000"/>
              </a:spcBef>
              <a:buClr>
                <a:schemeClr val="tx2">
                  <a:lumMod val="75000"/>
                </a:schemeClr>
              </a:buClr>
              <a:buFont typeface="Wingdings" pitchFamily="2" charset="2"/>
              <a:buChar char="§"/>
            </a:pPr>
            <a:r>
              <a:rPr lang="el-GR" sz="1500" dirty="0"/>
              <a:t>Δέσμευση/σφράγισμα σωληνώσεων τραχειοτομής, γαστρονομικών συσκευών και άλλα μέρη κατασκευασμένα από σιλικόνη.</a:t>
            </a:r>
            <a:endParaRPr lang="en-US" sz="1500" dirty="0"/>
          </a:p>
          <a:p>
            <a:pPr marL="257175" indent="-257175">
              <a:lnSpc>
                <a:spcPct val="80000"/>
              </a:lnSpc>
              <a:spcBef>
                <a:spcPct val="20000"/>
              </a:spcBef>
              <a:buClr>
                <a:schemeClr val="tx2">
                  <a:lumMod val="75000"/>
                </a:schemeClr>
              </a:buClr>
              <a:buFont typeface="Wingdings" pitchFamily="2" charset="2"/>
              <a:buChar char="§"/>
              <a:defRPr/>
            </a:pPr>
            <a:r>
              <a:rPr lang="el-GR" sz="1500" dirty="0"/>
              <a:t>Σφραγίσματα φουσκωτών μερών.</a:t>
            </a:r>
            <a:endParaRPr lang="en-US" sz="1500" dirty="0"/>
          </a:p>
          <a:p>
            <a:pPr marL="257175" indent="-257175">
              <a:lnSpc>
                <a:spcPct val="80000"/>
              </a:lnSpc>
              <a:spcBef>
                <a:spcPct val="20000"/>
              </a:spcBef>
              <a:buClr>
                <a:schemeClr val="tx2">
                  <a:lumMod val="75000"/>
                </a:schemeClr>
              </a:buClr>
              <a:buFont typeface="Wingdings" pitchFamily="2" charset="2"/>
              <a:buChar char="§"/>
              <a:defRPr/>
            </a:pPr>
            <a:endParaRPr lang="en-US" sz="1500"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44108" y="2252523"/>
            <a:ext cx="1779747" cy="2580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Στρογγυλεμένο ορθογώνιο 5"/>
          <p:cNvSpPr/>
          <p:nvPr/>
        </p:nvSpPr>
        <p:spPr>
          <a:xfrm>
            <a:off x="1223628" y="1109688"/>
            <a:ext cx="6666044" cy="432048"/>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p>
        </p:txBody>
      </p:sp>
      <p:pic>
        <p:nvPicPr>
          <p:cNvPr id="3" name="Picture 10">
            <a:extLst>
              <a:ext uri="{FF2B5EF4-FFF2-40B4-BE49-F238E27FC236}">
                <a16:creationId xmlns:a16="http://schemas.microsoft.com/office/drawing/2014/main" id="{E8DACE83-7FC8-021E-2CFA-80B96AF62407}"/>
              </a:ext>
            </a:extLst>
          </p:cNvPr>
          <p:cNvPicPr>
            <a:picLocks noChangeAspect="1"/>
          </p:cNvPicPr>
          <p:nvPr/>
        </p:nvPicPr>
        <p:blipFill>
          <a:blip r:embed="rId3"/>
          <a:stretch>
            <a:fillRect/>
          </a:stretch>
        </p:blipFill>
        <p:spPr>
          <a:xfrm>
            <a:off x="8456103" y="6248400"/>
            <a:ext cx="687897" cy="598747"/>
          </a:xfrm>
          <a:prstGeom prst="rect">
            <a:avLst/>
          </a:prstGeom>
          <a:pattFill prst="pct5">
            <a:fgClr>
              <a:schemeClr val="accent1"/>
            </a:fgClr>
            <a:bgClr>
              <a:schemeClr val="bg1"/>
            </a:bgClr>
          </a:patt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1464997" y="839937"/>
            <a:ext cx="6183306" cy="971550"/>
          </a:xfrm>
        </p:spPr>
        <p:txBody>
          <a:bodyPr>
            <a:noAutofit/>
          </a:bodyPr>
          <a:lstStyle/>
          <a:p>
            <a:r>
              <a:rPr lang="el-GR" sz="3000" b="1" dirty="0">
                <a:effectLst>
                  <a:outerShdw blurRad="38100" dist="38100" dir="2700000" algn="tl">
                    <a:srgbClr val="000000">
                      <a:alpha val="43137"/>
                    </a:srgbClr>
                  </a:outerShdw>
                </a:effectLst>
              </a:rPr>
              <a:t>Συγκολλητικά ευαίσθητα στην πίεση</a:t>
            </a:r>
            <a:r>
              <a:rPr lang="en-US" sz="3000" b="1" dirty="0">
                <a:effectLst>
                  <a:outerShdw blurRad="38100" dist="38100" dir="2700000" algn="tl">
                    <a:srgbClr val="000000">
                      <a:alpha val="43137"/>
                    </a:srgbClr>
                  </a:outerShdw>
                </a:effectLst>
              </a:rPr>
              <a:t> </a:t>
            </a:r>
          </a:p>
        </p:txBody>
      </p:sp>
      <p:sp>
        <p:nvSpPr>
          <p:cNvPr id="8" name="Rectangle 3"/>
          <p:cNvSpPr txBox="1">
            <a:spLocks noChangeArrowheads="1"/>
          </p:cNvSpPr>
          <p:nvPr/>
        </p:nvSpPr>
        <p:spPr>
          <a:xfrm>
            <a:off x="1485900" y="1916832"/>
            <a:ext cx="6172200" cy="3308747"/>
          </a:xfrm>
          <a:prstGeom prst="rect">
            <a:avLst/>
          </a:prstGeom>
        </p:spPr>
        <p:txBody>
          <a:bodyPr vert="horz" lIns="68580" tIns="34290" rIns="68580" bIns="34290" rtlCol="0">
            <a:normAutofit/>
          </a:bodyPr>
          <a:lstStyle/>
          <a:p>
            <a:pPr marL="257175" indent="-257175">
              <a:spcBef>
                <a:spcPct val="20000"/>
              </a:spcBef>
              <a:buClr>
                <a:schemeClr val="tx2">
                  <a:lumMod val="75000"/>
                </a:schemeClr>
              </a:buClr>
              <a:buFont typeface="Wingdings" pitchFamily="2" charset="2"/>
              <a:buChar char="§"/>
              <a:defRPr/>
            </a:pPr>
            <a:r>
              <a:rPr lang="el-GR" sz="1950" dirty="0"/>
              <a:t>Ακρυλικά σε </a:t>
            </a:r>
            <a:r>
              <a:rPr lang="en-US" sz="1950" dirty="0"/>
              <a:t>PET</a:t>
            </a:r>
            <a:r>
              <a:rPr lang="el-GR" sz="1950" dirty="0"/>
              <a:t>.</a:t>
            </a:r>
            <a:endParaRPr lang="en-US" sz="1950" dirty="0"/>
          </a:p>
          <a:p>
            <a:pPr marL="257175" indent="-257175">
              <a:spcBef>
                <a:spcPct val="20000"/>
              </a:spcBef>
              <a:buClr>
                <a:schemeClr val="tx2">
                  <a:lumMod val="75000"/>
                </a:schemeClr>
              </a:buClr>
              <a:buFont typeface="Wingdings" pitchFamily="2" charset="2"/>
              <a:buChar char="§"/>
              <a:defRPr/>
            </a:pPr>
            <a:r>
              <a:rPr lang="el-GR" sz="1950" dirty="0"/>
              <a:t>Ετικέτες – πολλές ιατρικές συσκευές έχουν ανάγκη από μια </a:t>
            </a:r>
            <a:r>
              <a:rPr lang="el-GR" sz="1950" dirty="0" err="1"/>
              <a:t>ετικέτ</a:t>
            </a:r>
            <a:r>
              <a:rPr lang="el-GR" sz="1950" dirty="0"/>
              <a:t>α στην οποία μπορούμε να σημειώσουμε πριν ή και μετά την εφαρμογή της συσκευής.</a:t>
            </a:r>
            <a:r>
              <a:rPr lang="en-US" sz="1950" dirty="0"/>
              <a:t> </a:t>
            </a:r>
          </a:p>
          <a:p>
            <a:pPr marL="257175" indent="-257175">
              <a:spcBef>
                <a:spcPct val="20000"/>
              </a:spcBef>
              <a:buClr>
                <a:schemeClr val="tx2">
                  <a:lumMod val="75000"/>
                </a:schemeClr>
              </a:buClr>
              <a:buFont typeface="Wingdings" pitchFamily="2" charset="2"/>
              <a:buChar char="§"/>
              <a:defRPr/>
            </a:pPr>
            <a:r>
              <a:rPr lang="el-GR" sz="1950" dirty="0"/>
              <a:t>Συγκολλητικές ταινίες για τη συγκόλληση αποστειρωμένου εξοπλισμού.</a:t>
            </a:r>
            <a:endParaRPr lang="en-US" sz="1950" dirty="0"/>
          </a:p>
          <a:p>
            <a:pPr marL="257175" indent="-257175">
              <a:spcBef>
                <a:spcPct val="20000"/>
              </a:spcBef>
              <a:buClr>
                <a:schemeClr val="tx2">
                  <a:lumMod val="75000"/>
                </a:schemeClr>
              </a:buClr>
              <a:buFont typeface="Wingdings" pitchFamily="2" charset="2"/>
              <a:buChar char="§"/>
              <a:defRPr/>
            </a:pPr>
            <a:r>
              <a:rPr lang="el-GR" sz="1950" dirty="0"/>
              <a:t>Προστατευτική ασπίδα εναντίον της μόλυνσης κατά την αποθήκευση ή τη μεταφορά.</a:t>
            </a:r>
            <a:endParaRPr lang="en-US" sz="1950" dirty="0"/>
          </a:p>
          <a:p>
            <a:pPr marL="257175" indent="-257175">
              <a:spcBef>
                <a:spcPct val="20000"/>
              </a:spcBef>
              <a:buClr>
                <a:schemeClr val="tx2">
                  <a:lumMod val="75000"/>
                </a:schemeClr>
              </a:buClr>
              <a:buFont typeface="Wingdings" pitchFamily="2" charset="2"/>
              <a:buChar char="§"/>
              <a:defRPr/>
            </a:pPr>
            <a:r>
              <a:rPr lang="en-US" sz="1950" dirty="0"/>
              <a:t>EKG </a:t>
            </a:r>
            <a:r>
              <a:rPr lang="el-GR" sz="1950" dirty="0"/>
              <a:t>Σύνδεση ηλεκτροδίων.</a:t>
            </a:r>
            <a:endParaRPr lang="en-US" sz="1950" dirty="0"/>
          </a:p>
          <a:p>
            <a:pPr marL="257175" indent="-257175">
              <a:spcBef>
                <a:spcPct val="20000"/>
              </a:spcBef>
              <a:buClr>
                <a:schemeClr val="tx2">
                  <a:lumMod val="75000"/>
                </a:schemeClr>
              </a:buClr>
              <a:buFont typeface="Wingdings" pitchFamily="2" charset="2"/>
              <a:buChar char="§"/>
              <a:defRPr/>
            </a:pPr>
            <a:endParaRPr lang="en-US" sz="1950" dirty="0"/>
          </a:p>
          <a:p>
            <a:pPr marL="257175" indent="-257175">
              <a:spcBef>
                <a:spcPct val="20000"/>
              </a:spcBef>
              <a:buClr>
                <a:schemeClr val="tx2">
                  <a:lumMod val="75000"/>
                </a:schemeClr>
              </a:buClr>
              <a:buFont typeface="Wingdings" pitchFamily="2" charset="2"/>
              <a:buChar char="§"/>
              <a:defRPr/>
            </a:pPr>
            <a:endParaRPr lang="en-US" sz="1950" dirty="0"/>
          </a:p>
        </p:txBody>
      </p:sp>
      <p:sp>
        <p:nvSpPr>
          <p:cNvPr id="4" name="Στρογγυλεμένο ορθογώνιο 3"/>
          <p:cNvSpPr/>
          <p:nvPr/>
        </p:nvSpPr>
        <p:spPr>
          <a:xfrm>
            <a:off x="1223628" y="1109688"/>
            <a:ext cx="6666044" cy="432048"/>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p>
        </p:txBody>
      </p:sp>
      <p:pic>
        <p:nvPicPr>
          <p:cNvPr id="2" name="Picture 10">
            <a:extLst>
              <a:ext uri="{FF2B5EF4-FFF2-40B4-BE49-F238E27FC236}">
                <a16:creationId xmlns:a16="http://schemas.microsoft.com/office/drawing/2014/main" id="{1D3D4B92-16EF-AA18-01DE-29A901C74503}"/>
              </a:ext>
            </a:extLst>
          </p:cNvPr>
          <p:cNvPicPr>
            <a:picLocks noChangeAspect="1"/>
          </p:cNvPicPr>
          <p:nvPr/>
        </p:nvPicPr>
        <p:blipFill>
          <a:blip r:embed="rId2"/>
          <a:stretch>
            <a:fillRect/>
          </a:stretch>
        </p:blipFill>
        <p:spPr>
          <a:xfrm>
            <a:off x="8456103" y="6248400"/>
            <a:ext cx="687897" cy="598747"/>
          </a:xfrm>
          <a:prstGeom prst="rect">
            <a:avLst/>
          </a:prstGeom>
          <a:pattFill prst="pct5">
            <a:fgClr>
              <a:schemeClr val="accent1"/>
            </a:fgClr>
            <a:bgClr>
              <a:schemeClr val="bg1"/>
            </a:bgClr>
          </a:patt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1712596" y="839937"/>
            <a:ext cx="5657850" cy="971550"/>
          </a:xfrm>
        </p:spPr>
        <p:txBody>
          <a:bodyPr>
            <a:normAutofit/>
          </a:bodyPr>
          <a:lstStyle/>
          <a:p>
            <a:pPr eaLnBrk="1" hangingPunct="1"/>
            <a:r>
              <a:rPr lang="el-GR" sz="3000" b="1" dirty="0">
                <a:effectLst>
                  <a:outerShdw blurRad="38100" dist="38100" dir="2700000" algn="tl">
                    <a:srgbClr val="000000">
                      <a:alpha val="43137"/>
                    </a:srgbClr>
                  </a:outerShdw>
                </a:effectLst>
              </a:rPr>
              <a:t>Χειρουργικά καλύμματα</a:t>
            </a:r>
            <a:endParaRPr lang="en-US" sz="3000" b="1" dirty="0">
              <a:effectLst>
                <a:outerShdw blurRad="38100" dist="38100" dir="2700000" algn="tl">
                  <a:srgbClr val="000000">
                    <a:alpha val="43137"/>
                  </a:srgbClr>
                </a:outerShdw>
              </a:effectLst>
            </a:endParaRP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3659" y="2078850"/>
            <a:ext cx="3047863" cy="3078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4048" y="2339291"/>
            <a:ext cx="2268252" cy="2706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Στρογγυλεμένο ορθογώνιο 5"/>
          <p:cNvSpPr/>
          <p:nvPr/>
        </p:nvSpPr>
        <p:spPr>
          <a:xfrm>
            <a:off x="1223628" y="1109688"/>
            <a:ext cx="6666044" cy="432048"/>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p>
        </p:txBody>
      </p:sp>
      <p:pic>
        <p:nvPicPr>
          <p:cNvPr id="3" name="Picture 10">
            <a:extLst>
              <a:ext uri="{FF2B5EF4-FFF2-40B4-BE49-F238E27FC236}">
                <a16:creationId xmlns:a16="http://schemas.microsoft.com/office/drawing/2014/main" id="{A756C176-2CD1-9D55-BAE2-E132DF39F153}"/>
              </a:ext>
            </a:extLst>
          </p:cNvPr>
          <p:cNvPicPr>
            <a:picLocks noChangeAspect="1"/>
          </p:cNvPicPr>
          <p:nvPr/>
        </p:nvPicPr>
        <p:blipFill>
          <a:blip r:embed="rId5"/>
          <a:stretch>
            <a:fillRect/>
          </a:stretch>
        </p:blipFill>
        <p:spPr>
          <a:xfrm>
            <a:off x="8456103" y="6248400"/>
            <a:ext cx="687897" cy="598747"/>
          </a:xfrm>
          <a:prstGeom prst="rect">
            <a:avLst/>
          </a:prstGeom>
          <a:pattFill prst="pct5">
            <a:fgClr>
              <a:schemeClr val="accent1"/>
            </a:fgClr>
            <a:bgClr>
              <a:schemeClr val="bg1"/>
            </a:bgClr>
          </a:patt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1727725" y="839937"/>
            <a:ext cx="5657850" cy="971550"/>
          </a:xfrm>
        </p:spPr>
        <p:txBody>
          <a:bodyPr/>
          <a:lstStyle/>
          <a:p>
            <a:r>
              <a:rPr lang="el-GR" b="1" dirty="0">
                <a:effectLst>
                  <a:outerShdw blurRad="38100" dist="38100" dir="2700000" algn="tl">
                    <a:srgbClr val="000000">
                      <a:alpha val="43137"/>
                    </a:srgbClr>
                  </a:outerShdw>
                </a:effectLst>
              </a:rPr>
              <a:t>Αυτοκόλλητα</a:t>
            </a:r>
            <a:endParaRPr lang="en-US"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1485900" y="2078850"/>
            <a:ext cx="6172200" cy="3308747"/>
          </a:xfrm>
          <a:prstGeom prst="rect">
            <a:avLst/>
          </a:prstGeom>
        </p:spPr>
        <p:txBody>
          <a:bodyPr vert="horz" lIns="68580" tIns="34290" rIns="68580" bIns="34290" rtlCol="0">
            <a:normAutofit/>
          </a:bodyPr>
          <a:lstStyle/>
          <a:p>
            <a:pPr marL="257175" indent="-257175" algn="just">
              <a:spcBef>
                <a:spcPct val="20000"/>
              </a:spcBef>
              <a:buClr>
                <a:schemeClr val="tx2">
                  <a:lumMod val="75000"/>
                </a:schemeClr>
              </a:buClr>
              <a:buFont typeface="Wingdings" pitchFamily="2" charset="2"/>
              <a:buChar char="§"/>
              <a:defRPr/>
            </a:pPr>
            <a:r>
              <a:rPr lang="el-GR" sz="2100" dirty="0"/>
              <a:t>Ως αυτοκόλλητο ορίζεται μια ουσία ικανή να κρατάει δυο υλικά ενωμένα με λειτουργικό τρόπο με προσαρτώμενη επιφάνεια.</a:t>
            </a:r>
          </a:p>
          <a:p>
            <a:pPr marL="257175" indent="-257175" algn="just">
              <a:spcBef>
                <a:spcPct val="20000"/>
              </a:spcBef>
              <a:buClr>
                <a:schemeClr val="tx2">
                  <a:lumMod val="75000"/>
                </a:schemeClr>
              </a:buClr>
              <a:buFont typeface="Wingdings" pitchFamily="2" charset="2"/>
              <a:buChar char="§"/>
              <a:defRPr/>
            </a:pPr>
            <a:endParaRPr lang="el-GR" sz="2100" dirty="0"/>
          </a:p>
          <a:p>
            <a:pPr marL="257175" indent="-257175" algn="just">
              <a:spcBef>
                <a:spcPct val="20000"/>
              </a:spcBef>
              <a:buClr>
                <a:schemeClr val="tx2">
                  <a:lumMod val="75000"/>
                </a:schemeClr>
              </a:buClr>
              <a:buFont typeface="Wingdings" pitchFamily="2" charset="2"/>
              <a:buChar char="§"/>
              <a:defRPr/>
            </a:pPr>
            <a:r>
              <a:rPr lang="el-GR" sz="2100" dirty="0"/>
              <a:t> Είναι ένας γενικός όρος που συμπεριλαμβάνει</a:t>
            </a:r>
            <a:r>
              <a:rPr lang="en-US" sz="2100" dirty="0"/>
              <a:t> </a:t>
            </a:r>
            <a:r>
              <a:rPr lang="el-GR" sz="2100" dirty="0"/>
              <a:t>διαφορετικά υλικά όπως για παράδειγμα τσιμέντο, κόλλα και πάστα συγκόλλησης.</a:t>
            </a:r>
            <a:endParaRPr lang="en-US" sz="2100" dirty="0"/>
          </a:p>
        </p:txBody>
      </p:sp>
      <p:sp>
        <p:nvSpPr>
          <p:cNvPr id="4" name="Στρογγυλεμένο ορθογώνιο 3"/>
          <p:cNvSpPr/>
          <p:nvPr/>
        </p:nvSpPr>
        <p:spPr>
          <a:xfrm>
            <a:off x="1223628" y="1109688"/>
            <a:ext cx="6666044" cy="432048"/>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schemeClr val="tx2"/>
              </a:solidFill>
            </a:endParaRPr>
          </a:p>
        </p:txBody>
      </p:sp>
      <p:pic>
        <p:nvPicPr>
          <p:cNvPr id="2" name="Picture 10">
            <a:extLst>
              <a:ext uri="{FF2B5EF4-FFF2-40B4-BE49-F238E27FC236}">
                <a16:creationId xmlns:a16="http://schemas.microsoft.com/office/drawing/2014/main" id="{83D0DA0E-4FE2-7DB2-EE8A-0C86F455B8F1}"/>
              </a:ext>
            </a:extLst>
          </p:cNvPr>
          <p:cNvPicPr>
            <a:picLocks noChangeAspect="1"/>
          </p:cNvPicPr>
          <p:nvPr/>
        </p:nvPicPr>
        <p:blipFill>
          <a:blip r:embed="rId2"/>
          <a:stretch>
            <a:fillRect/>
          </a:stretch>
        </p:blipFill>
        <p:spPr>
          <a:xfrm>
            <a:off x="8456103" y="6248400"/>
            <a:ext cx="687897" cy="598747"/>
          </a:xfrm>
          <a:prstGeom prst="rect">
            <a:avLst/>
          </a:prstGeom>
          <a:pattFill prst="pct5">
            <a:fgClr>
              <a:schemeClr val="accent1"/>
            </a:fgClr>
            <a:bgClr>
              <a:schemeClr val="bg1"/>
            </a:bgClr>
          </a:patt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5 - Θέση αριθμού διαφάνειας"/>
          <p:cNvSpPr txBox="1">
            <a:spLocks/>
          </p:cNvSpPr>
          <p:nvPr/>
        </p:nvSpPr>
        <p:spPr>
          <a:xfrm>
            <a:off x="6057900" y="5543550"/>
            <a:ext cx="1600200" cy="342900"/>
          </a:xfrm>
          <a:prstGeom prst="rect">
            <a:avLst/>
          </a:prstGeom>
          <a:noFill/>
        </p:spPr>
        <p:txBody>
          <a:bodyPr/>
          <a:lstStyle/>
          <a:p>
            <a:pPr>
              <a:defRPr/>
            </a:pPr>
            <a:fld id="{C90165E5-5B4B-404A-893C-968FA5BF99B0}" type="slidenum">
              <a:rPr lang="en-US" altLang="en-US" sz="1350"/>
              <a:pPr>
                <a:defRPr/>
              </a:pPr>
              <a:t>30</a:t>
            </a:fld>
            <a:endParaRPr lang="en-US" altLang="en-US" sz="1350"/>
          </a:p>
        </p:txBody>
      </p:sp>
      <p:grpSp>
        <p:nvGrpSpPr>
          <p:cNvPr id="7" name="Group 2"/>
          <p:cNvGrpSpPr>
            <a:grpSpLocks/>
          </p:cNvGrpSpPr>
          <p:nvPr/>
        </p:nvGrpSpPr>
        <p:grpSpPr bwMode="auto">
          <a:xfrm>
            <a:off x="899592" y="548680"/>
            <a:ext cx="7200800" cy="5699720"/>
            <a:chOff x="0" y="0"/>
            <a:chExt cx="3665" cy="4445"/>
          </a:xfrm>
        </p:grpSpPr>
        <p:grpSp>
          <p:nvGrpSpPr>
            <p:cNvPr id="8" name="Group 3"/>
            <p:cNvGrpSpPr>
              <a:grpSpLocks/>
            </p:cNvGrpSpPr>
            <p:nvPr/>
          </p:nvGrpSpPr>
          <p:grpSpPr bwMode="auto">
            <a:xfrm>
              <a:off x="0" y="0"/>
              <a:ext cx="733" cy="523"/>
              <a:chOff x="0" y="0"/>
              <a:chExt cx="733" cy="523"/>
            </a:xfrm>
          </p:grpSpPr>
          <p:sp>
            <p:nvSpPr>
              <p:cNvPr id="66" name="Rectangle 4"/>
              <p:cNvSpPr>
                <a:spLocks noChangeArrowheads="1"/>
              </p:cNvSpPr>
              <p:nvPr/>
            </p:nvSpPr>
            <p:spPr bwMode="auto">
              <a:xfrm>
                <a:off x="0" y="0"/>
                <a:ext cx="733" cy="523"/>
              </a:xfrm>
              <a:prstGeom prst="rect">
                <a:avLst/>
              </a:prstGeom>
              <a:solidFill>
                <a:srgbClr val="9C7BBD"/>
              </a:solidFill>
              <a:ln w="9525">
                <a:noFill/>
                <a:miter lim="800000"/>
                <a:headEnd/>
                <a:tailEnd/>
              </a:ln>
            </p:spPr>
            <p:txBody>
              <a:bodyPr/>
              <a:lstStyle/>
              <a:p>
                <a:endParaRPr lang="el-GR" sz="1350"/>
              </a:p>
            </p:txBody>
          </p:sp>
          <p:sp>
            <p:nvSpPr>
              <p:cNvPr id="67" name="Rectangle 5"/>
              <p:cNvSpPr>
                <a:spLocks noChangeArrowheads="1"/>
              </p:cNvSpPr>
              <p:nvPr/>
            </p:nvSpPr>
            <p:spPr bwMode="auto">
              <a:xfrm>
                <a:off x="30" y="30"/>
                <a:ext cx="673" cy="343"/>
              </a:xfrm>
              <a:prstGeom prst="rect">
                <a:avLst/>
              </a:prstGeom>
              <a:solidFill>
                <a:srgbClr val="9C7BBD"/>
              </a:solidFill>
              <a:ln w="9525">
                <a:noFill/>
                <a:miter lim="800000"/>
                <a:headEnd/>
                <a:tailEnd/>
              </a:ln>
            </p:spPr>
            <p:txBody>
              <a:bodyPr anchor="ctr"/>
              <a:lstStyle/>
              <a:p>
                <a:r>
                  <a:rPr lang="el-GR" sz="900" dirty="0">
                    <a:solidFill>
                      <a:srgbClr val="000000"/>
                    </a:solidFill>
                    <a:latin typeface="Times New Roman" pitchFamily="18" charset="0"/>
                    <a:cs typeface="Times New Roman" pitchFamily="18" charset="0"/>
                  </a:rPr>
                  <a:t>Χημεία</a:t>
                </a:r>
                <a:endParaRPr lang="en-US" sz="900" dirty="0">
                  <a:solidFill>
                    <a:srgbClr val="000000"/>
                  </a:solidFill>
                  <a:latin typeface="Times New Roman" pitchFamily="18" charset="0"/>
                  <a:cs typeface="Times New Roman" pitchFamily="18" charset="0"/>
                </a:endParaRPr>
              </a:p>
              <a:p>
                <a:pPr eaLnBrk="0" hangingPunct="0"/>
                <a:endParaRPr lang="en-US" dirty="0">
                  <a:latin typeface="Times New Roman" pitchFamily="18" charset="0"/>
                </a:endParaRPr>
              </a:p>
            </p:txBody>
          </p:sp>
        </p:grpSp>
        <p:grpSp>
          <p:nvGrpSpPr>
            <p:cNvPr id="9" name="Group 6"/>
            <p:cNvGrpSpPr>
              <a:grpSpLocks/>
            </p:cNvGrpSpPr>
            <p:nvPr/>
          </p:nvGrpSpPr>
          <p:grpSpPr bwMode="auto">
            <a:xfrm>
              <a:off x="733" y="0"/>
              <a:ext cx="944" cy="523"/>
              <a:chOff x="733" y="0"/>
              <a:chExt cx="944" cy="523"/>
            </a:xfrm>
          </p:grpSpPr>
          <p:sp>
            <p:nvSpPr>
              <p:cNvPr id="64" name="Rectangle 7"/>
              <p:cNvSpPr>
                <a:spLocks noChangeArrowheads="1"/>
              </p:cNvSpPr>
              <p:nvPr/>
            </p:nvSpPr>
            <p:spPr bwMode="auto">
              <a:xfrm>
                <a:off x="733" y="0"/>
                <a:ext cx="944" cy="523"/>
              </a:xfrm>
              <a:prstGeom prst="rect">
                <a:avLst/>
              </a:prstGeom>
              <a:solidFill>
                <a:srgbClr val="9C7BBD"/>
              </a:solidFill>
              <a:ln w="9525">
                <a:noFill/>
                <a:miter lim="800000"/>
                <a:headEnd/>
                <a:tailEnd/>
              </a:ln>
            </p:spPr>
            <p:txBody>
              <a:bodyPr/>
              <a:lstStyle/>
              <a:p>
                <a:endParaRPr lang="el-GR" sz="1350"/>
              </a:p>
            </p:txBody>
          </p:sp>
          <p:sp>
            <p:nvSpPr>
              <p:cNvPr id="65" name="Rectangle 8"/>
              <p:cNvSpPr>
                <a:spLocks noChangeArrowheads="1"/>
              </p:cNvSpPr>
              <p:nvPr/>
            </p:nvSpPr>
            <p:spPr bwMode="auto">
              <a:xfrm>
                <a:off x="763" y="30"/>
                <a:ext cx="884" cy="343"/>
              </a:xfrm>
              <a:prstGeom prst="rect">
                <a:avLst/>
              </a:prstGeom>
              <a:solidFill>
                <a:srgbClr val="9C7BBD"/>
              </a:solidFill>
              <a:ln w="9525">
                <a:noFill/>
                <a:miter lim="800000"/>
                <a:headEnd/>
                <a:tailEnd/>
              </a:ln>
            </p:spPr>
            <p:txBody>
              <a:bodyPr anchor="ctr"/>
              <a:lstStyle/>
              <a:p>
                <a:pPr algn="ctr"/>
                <a:r>
                  <a:rPr lang="el-GR" sz="900" dirty="0">
                    <a:solidFill>
                      <a:srgbClr val="000000"/>
                    </a:solidFill>
                    <a:latin typeface="Times New Roman" pitchFamily="18" charset="0"/>
                    <a:cs typeface="Times New Roman" pitchFamily="18" charset="0"/>
                  </a:rPr>
                  <a:t>Πλεονεκτήματα</a:t>
                </a:r>
                <a:endParaRPr lang="en-US" sz="900" dirty="0">
                  <a:solidFill>
                    <a:srgbClr val="000000"/>
                  </a:solidFill>
                  <a:latin typeface="Times New Roman" pitchFamily="18" charset="0"/>
                  <a:cs typeface="Times New Roman" pitchFamily="18" charset="0"/>
                </a:endParaRPr>
              </a:p>
              <a:p>
                <a:pPr algn="ctr" eaLnBrk="0" hangingPunct="0"/>
                <a:endParaRPr lang="en-US" dirty="0">
                  <a:latin typeface="Times New Roman" pitchFamily="18" charset="0"/>
                </a:endParaRPr>
              </a:p>
            </p:txBody>
          </p:sp>
        </p:grpSp>
        <p:grpSp>
          <p:nvGrpSpPr>
            <p:cNvPr id="10" name="Group 9"/>
            <p:cNvGrpSpPr>
              <a:grpSpLocks/>
            </p:cNvGrpSpPr>
            <p:nvPr/>
          </p:nvGrpSpPr>
          <p:grpSpPr bwMode="auto">
            <a:xfrm>
              <a:off x="1677" y="0"/>
              <a:ext cx="961" cy="523"/>
              <a:chOff x="1677" y="0"/>
              <a:chExt cx="961" cy="523"/>
            </a:xfrm>
          </p:grpSpPr>
          <p:sp>
            <p:nvSpPr>
              <p:cNvPr id="62" name="Rectangle 10"/>
              <p:cNvSpPr>
                <a:spLocks noChangeArrowheads="1"/>
              </p:cNvSpPr>
              <p:nvPr/>
            </p:nvSpPr>
            <p:spPr bwMode="auto">
              <a:xfrm>
                <a:off x="1677" y="0"/>
                <a:ext cx="961" cy="523"/>
              </a:xfrm>
              <a:prstGeom prst="rect">
                <a:avLst/>
              </a:prstGeom>
              <a:solidFill>
                <a:srgbClr val="9C7BBD"/>
              </a:solidFill>
              <a:ln w="9525">
                <a:noFill/>
                <a:miter lim="800000"/>
                <a:headEnd/>
                <a:tailEnd/>
              </a:ln>
            </p:spPr>
            <p:txBody>
              <a:bodyPr/>
              <a:lstStyle/>
              <a:p>
                <a:endParaRPr lang="el-GR" sz="1350"/>
              </a:p>
            </p:txBody>
          </p:sp>
          <p:sp>
            <p:nvSpPr>
              <p:cNvPr id="63" name="Rectangle 11"/>
              <p:cNvSpPr>
                <a:spLocks noChangeArrowheads="1"/>
              </p:cNvSpPr>
              <p:nvPr/>
            </p:nvSpPr>
            <p:spPr bwMode="auto">
              <a:xfrm>
                <a:off x="1707" y="30"/>
                <a:ext cx="901" cy="343"/>
              </a:xfrm>
              <a:prstGeom prst="rect">
                <a:avLst/>
              </a:prstGeom>
              <a:solidFill>
                <a:srgbClr val="9C7BBD"/>
              </a:solidFill>
              <a:ln w="9525">
                <a:noFill/>
                <a:miter lim="800000"/>
                <a:headEnd/>
                <a:tailEnd/>
              </a:ln>
            </p:spPr>
            <p:txBody>
              <a:bodyPr anchor="ctr"/>
              <a:lstStyle/>
              <a:p>
                <a:pPr algn="ctr"/>
                <a:r>
                  <a:rPr lang="el-GR" sz="900" dirty="0">
                    <a:solidFill>
                      <a:srgbClr val="000000"/>
                    </a:solidFill>
                    <a:latin typeface="Times New Roman" pitchFamily="18" charset="0"/>
                    <a:cs typeface="Times New Roman" pitchFamily="18" charset="0"/>
                  </a:rPr>
                  <a:t>Μειονεκτήματα</a:t>
                </a:r>
                <a:endParaRPr lang="en-US" sz="900" dirty="0">
                  <a:solidFill>
                    <a:srgbClr val="000000"/>
                  </a:solidFill>
                  <a:latin typeface="Times New Roman" pitchFamily="18" charset="0"/>
                  <a:cs typeface="Times New Roman" pitchFamily="18" charset="0"/>
                </a:endParaRPr>
              </a:p>
              <a:p>
                <a:pPr algn="ctr" eaLnBrk="0" hangingPunct="0"/>
                <a:endParaRPr lang="en-US" dirty="0">
                  <a:latin typeface="Times New Roman" pitchFamily="18" charset="0"/>
                </a:endParaRPr>
              </a:p>
            </p:txBody>
          </p:sp>
        </p:grpSp>
        <p:grpSp>
          <p:nvGrpSpPr>
            <p:cNvPr id="11" name="Group 12"/>
            <p:cNvGrpSpPr>
              <a:grpSpLocks/>
            </p:cNvGrpSpPr>
            <p:nvPr/>
          </p:nvGrpSpPr>
          <p:grpSpPr bwMode="auto">
            <a:xfrm>
              <a:off x="2638" y="0"/>
              <a:ext cx="1027" cy="523"/>
              <a:chOff x="2638" y="0"/>
              <a:chExt cx="1027" cy="523"/>
            </a:xfrm>
          </p:grpSpPr>
          <p:sp>
            <p:nvSpPr>
              <p:cNvPr id="60" name="Rectangle 13"/>
              <p:cNvSpPr>
                <a:spLocks noChangeArrowheads="1"/>
              </p:cNvSpPr>
              <p:nvPr/>
            </p:nvSpPr>
            <p:spPr bwMode="auto">
              <a:xfrm>
                <a:off x="2638" y="0"/>
                <a:ext cx="1027" cy="523"/>
              </a:xfrm>
              <a:prstGeom prst="rect">
                <a:avLst/>
              </a:prstGeom>
              <a:solidFill>
                <a:srgbClr val="9C7BBD"/>
              </a:solidFill>
              <a:ln w="9525">
                <a:noFill/>
                <a:miter lim="800000"/>
                <a:headEnd/>
                <a:tailEnd/>
              </a:ln>
            </p:spPr>
            <p:txBody>
              <a:bodyPr/>
              <a:lstStyle/>
              <a:p>
                <a:endParaRPr lang="el-GR" sz="1350"/>
              </a:p>
            </p:txBody>
          </p:sp>
          <p:sp>
            <p:nvSpPr>
              <p:cNvPr id="61" name="Rectangle 14"/>
              <p:cNvSpPr>
                <a:spLocks noChangeArrowheads="1"/>
              </p:cNvSpPr>
              <p:nvPr/>
            </p:nvSpPr>
            <p:spPr bwMode="auto">
              <a:xfrm>
                <a:off x="2668" y="30"/>
                <a:ext cx="967" cy="343"/>
              </a:xfrm>
              <a:prstGeom prst="rect">
                <a:avLst/>
              </a:prstGeom>
              <a:solidFill>
                <a:srgbClr val="9C7BBD"/>
              </a:solidFill>
              <a:ln w="9525">
                <a:noFill/>
                <a:miter lim="800000"/>
                <a:headEnd/>
                <a:tailEnd/>
              </a:ln>
            </p:spPr>
            <p:txBody>
              <a:bodyPr anchor="ctr"/>
              <a:lstStyle/>
              <a:p>
                <a:pPr algn="ctr"/>
                <a:r>
                  <a:rPr lang="el-GR" sz="900" dirty="0">
                    <a:solidFill>
                      <a:srgbClr val="000000"/>
                    </a:solidFill>
                    <a:latin typeface="Times New Roman" pitchFamily="18" charset="0"/>
                    <a:cs typeface="Times New Roman" pitchFamily="18" charset="0"/>
                  </a:rPr>
                  <a:t>Τυπικές Εφαρμογές</a:t>
                </a:r>
                <a:endParaRPr lang="en-US" sz="900" dirty="0">
                  <a:solidFill>
                    <a:srgbClr val="000000"/>
                  </a:solidFill>
                  <a:latin typeface="Times New Roman" pitchFamily="18" charset="0"/>
                  <a:cs typeface="Times New Roman" pitchFamily="18" charset="0"/>
                </a:endParaRPr>
              </a:p>
              <a:p>
                <a:pPr algn="ctr" eaLnBrk="0" hangingPunct="0"/>
                <a:endParaRPr lang="en-US" dirty="0">
                  <a:latin typeface="Times New Roman" pitchFamily="18" charset="0"/>
                </a:endParaRPr>
              </a:p>
            </p:txBody>
          </p:sp>
        </p:grpSp>
        <p:grpSp>
          <p:nvGrpSpPr>
            <p:cNvPr id="12" name="Group 15"/>
            <p:cNvGrpSpPr>
              <a:grpSpLocks/>
            </p:cNvGrpSpPr>
            <p:nvPr/>
          </p:nvGrpSpPr>
          <p:grpSpPr bwMode="auto">
            <a:xfrm>
              <a:off x="0" y="463"/>
              <a:ext cx="733" cy="1098"/>
              <a:chOff x="0" y="463"/>
              <a:chExt cx="733" cy="1098"/>
            </a:xfrm>
          </p:grpSpPr>
          <p:sp>
            <p:nvSpPr>
              <p:cNvPr id="58" name="Rectangle 16"/>
              <p:cNvSpPr>
                <a:spLocks noChangeArrowheads="1"/>
              </p:cNvSpPr>
              <p:nvPr/>
            </p:nvSpPr>
            <p:spPr bwMode="auto">
              <a:xfrm>
                <a:off x="0" y="463"/>
                <a:ext cx="733" cy="1098"/>
              </a:xfrm>
              <a:prstGeom prst="rect">
                <a:avLst/>
              </a:prstGeom>
              <a:solidFill>
                <a:srgbClr val="F7BDDE"/>
              </a:solidFill>
              <a:ln w="9525">
                <a:noFill/>
                <a:miter lim="800000"/>
                <a:headEnd/>
                <a:tailEnd/>
              </a:ln>
            </p:spPr>
            <p:txBody>
              <a:bodyPr/>
              <a:lstStyle/>
              <a:p>
                <a:endParaRPr lang="el-GR" sz="1350"/>
              </a:p>
            </p:txBody>
          </p:sp>
          <p:sp>
            <p:nvSpPr>
              <p:cNvPr id="59" name="Rectangle 17"/>
              <p:cNvSpPr>
                <a:spLocks noChangeArrowheads="1"/>
              </p:cNvSpPr>
              <p:nvPr/>
            </p:nvSpPr>
            <p:spPr bwMode="auto">
              <a:xfrm>
                <a:off x="30" y="493"/>
                <a:ext cx="673" cy="918"/>
              </a:xfrm>
              <a:prstGeom prst="rect">
                <a:avLst/>
              </a:prstGeom>
              <a:solidFill>
                <a:srgbClr val="F7BDDE"/>
              </a:solidFill>
              <a:ln w="9525">
                <a:noFill/>
                <a:miter lim="800000"/>
                <a:headEnd/>
                <a:tailEnd/>
              </a:ln>
            </p:spPr>
            <p:txBody>
              <a:bodyPr anchor="ctr"/>
              <a:lstStyle/>
              <a:p>
                <a:r>
                  <a:rPr lang="el-GR" sz="900" dirty="0" err="1">
                    <a:solidFill>
                      <a:srgbClr val="000000"/>
                    </a:solidFill>
                    <a:latin typeface="Times New Roman" pitchFamily="18" charset="0"/>
                    <a:cs typeface="Times New Roman" pitchFamily="18" charset="0"/>
                  </a:rPr>
                  <a:t>Κυανοακρυλικά</a:t>
                </a:r>
                <a:endParaRPr lang="en-US" sz="900" dirty="0">
                  <a:solidFill>
                    <a:srgbClr val="000000"/>
                  </a:solidFill>
                  <a:latin typeface="Times New Roman" pitchFamily="18" charset="0"/>
                  <a:cs typeface="Times New Roman" pitchFamily="18" charset="0"/>
                </a:endParaRPr>
              </a:p>
              <a:p>
                <a:pPr eaLnBrk="0" hangingPunct="0"/>
                <a:endParaRPr lang="en-US" dirty="0">
                  <a:latin typeface="Times New Roman" pitchFamily="18" charset="0"/>
                </a:endParaRPr>
              </a:p>
            </p:txBody>
          </p:sp>
        </p:grpSp>
        <p:grpSp>
          <p:nvGrpSpPr>
            <p:cNvPr id="13" name="Group 18"/>
            <p:cNvGrpSpPr>
              <a:grpSpLocks/>
            </p:cNvGrpSpPr>
            <p:nvPr/>
          </p:nvGrpSpPr>
          <p:grpSpPr bwMode="auto">
            <a:xfrm>
              <a:off x="733" y="463"/>
              <a:ext cx="944" cy="1098"/>
              <a:chOff x="733" y="463"/>
              <a:chExt cx="944" cy="1098"/>
            </a:xfrm>
          </p:grpSpPr>
          <p:sp>
            <p:nvSpPr>
              <p:cNvPr id="56" name="Rectangle 19"/>
              <p:cNvSpPr>
                <a:spLocks noChangeArrowheads="1"/>
              </p:cNvSpPr>
              <p:nvPr/>
            </p:nvSpPr>
            <p:spPr bwMode="auto">
              <a:xfrm>
                <a:off x="733" y="463"/>
                <a:ext cx="944" cy="1098"/>
              </a:xfrm>
              <a:prstGeom prst="rect">
                <a:avLst/>
              </a:prstGeom>
              <a:solidFill>
                <a:srgbClr val="BFBFBF"/>
              </a:solidFill>
              <a:ln w="9525">
                <a:noFill/>
                <a:miter lim="800000"/>
                <a:headEnd/>
                <a:tailEnd/>
              </a:ln>
            </p:spPr>
            <p:txBody>
              <a:bodyPr/>
              <a:lstStyle/>
              <a:p>
                <a:endParaRPr lang="el-GR" sz="1350"/>
              </a:p>
            </p:txBody>
          </p:sp>
          <p:sp>
            <p:nvSpPr>
              <p:cNvPr id="57" name="Rectangle 20"/>
              <p:cNvSpPr>
                <a:spLocks noChangeArrowheads="1"/>
              </p:cNvSpPr>
              <p:nvPr/>
            </p:nvSpPr>
            <p:spPr bwMode="auto">
              <a:xfrm>
                <a:off x="763" y="493"/>
                <a:ext cx="884" cy="918"/>
              </a:xfrm>
              <a:prstGeom prst="rect">
                <a:avLst/>
              </a:prstGeom>
              <a:solidFill>
                <a:srgbClr val="BFBFBF"/>
              </a:solidFill>
              <a:ln w="9525">
                <a:noFill/>
                <a:miter lim="800000"/>
                <a:headEnd/>
                <a:tailEnd/>
              </a:ln>
            </p:spPr>
            <p:txBody>
              <a:bodyPr anchor="ctr"/>
              <a:lstStyle/>
              <a:p>
                <a:r>
                  <a:rPr lang="el-GR" sz="900" dirty="0">
                    <a:solidFill>
                      <a:srgbClr val="000000"/>
                    </a:solidFill>
                    <a:latin typeface="Times New Roman" pitchFamily="18" charset="0"/>
                    <a:cs typeface="Times New Roman" pitchFamily="18" charset="0"/>
                  </a:rPr>
                  <a:t>Προσαρμοστικότητα υποστρώματος</a:t>
                </a:r>
              </a:p>
              <a:p>
                <a:r>
                  <a:rPr lang="el-GR" sz="900" dirty="0">
                    <a:solidFill>
                      <a:srgbClr val="000000"/>
                    </a:solidFill>
                    <a:latin typeface="Times New Roman" pitchFamily="18" charset="0"/>
                    <a:cs typeface="Times New Roman" pitchFamily="18" charset="0"/>
                  </a:rPr>
                  <a:t>Γρήγορη Θεραπεία</a:t>
                </a:r>
              </a:p>
              <a:p>
                <a:r>
                  <a:rPr lang="el-GR" sz="900" dirty="0">
                    <a:solidFill>
                      <a:srgbClr val="000000"/>
                    </a:solidFill>
                    <a:latin typeface="Times New Roman" pitchFamily="18" charset="0"/>
                    <a:cs typeface="Times New Roman" pitchFamily="18" charset="0"/>
                  </a:rPr>
                  <a:t>Δέσμευση σε </a:t>
                </a:r>
                <a:r>
                  <a:rPr lang="el-GR" sz="900" dirty="0" err="1">
                    <a:solidFill>
                      <a:srgbClr val="000000"/>
                    </a:solidFill>
                    <a:latin typeface="Times New Roman" pitchFamily="18" charset="0"/>
                    <a:cs typeface="Times New Roman" pitchFamily="18" charset="0"/>
                  </a:rPr>
                  <a:t>πολυολεφίνες</a:t>
                </a:r>
                <a:r>
                  <a:rPr lang="el-GR" sz="900" dirty="0">
                    <a:solidFill>
                      <a:srgbClr val="000000"/>
                    </a:solidFill>
                    <a:latin typeface="Times New Roman" pitchFamily="18" charset="0"/>
                    <a:cs typeface="Times New Roman" pitchFamily="18" charset="0"/>
                  </a:rPr>
                  <a:t> </a:t>
                </a:r>
                <a:endParaRPr lang="en-US" sz="900" dirty="0">
                  <a:solidFill>
                    <a:srgbClr val="000000"/>
                  </a:solidFill>
                  <a:latin typeface="Times New Roman" pitchFamily="18" charset="0"/>
                  <a:cs typeface="Times New Roman" pitchFamily="18" charset="0"/>
                </a:endParaRPr>
              </a:p>
              <a:p>
                <a:pPr eaLnBrk="0" hangingPunct="0"/>
                <a:endParaRPr lang="en-US" dirty="0">
                  <a:latin typeface="Times New Roman" pitchFamily="18" charset="0"/>
                </a:endParaRPr>
              </a:p>
            </p:txBody>
          </p:sp>
        </p:grpSp>
        <p:grpSp>
          <p:nvGrpSpPr>
            <p:cNvPr id="14" name="Group 21"/>
            <p:cNvGrpSpPr>
              <a:grpSpLocks/>
            </p:cNvGrpSpPr>
            <p:nvPr/>
          </p:nvGrpSpPr>
          <p:grpSpPr bwMode="auto">
            <a:xfrm>
              <a:off x="1677" y="463"/>
              <a:ext cx="961" cy="1098"/>
              <a:chOff x="1677" y="463"/>
              <a:chExt cx="961" cy="1098"/>
            </a:xfrm>
          </p:grpSpPr>
          <p:sp>
            <p:nvSpPr>
              <p:cNvPr id="54" name="Rectangle 22"/>
              <p:cNvSpPr>
                <a:spLocks noChangeArrowheads="1"/>
              </p:cNvSpPr>
              <p:nvPr/>
            </p:nvSpPr>
            <p:spPr bwMode="auto">
              <a:xfrm>
                <a:off x="1677" y="463"/>
                <a:ext cx="961" cy="1098"/>
              </a:xfrm>
              <a:prstGeom prst="rect">
                <a:avLst/>
              </a:prstGeom>
              <a:solidFill>
                <a:srgbClr val="BFBFBF"/>
              </a:solidFill>
              <a:ln w="9525">
                <a:noFill/>
                <a:miter lim="800000"/>
                <a:headEnd/>
                <a:tailEnd/>
              </a:ln>
            </p:spPr>
            <p:txBody>
              <a:bodyPr/>
              <a:lstStyle/>
              <a:p>
                <a:endParaRPr lang="el-GR" sz="1350"/>
              </a:p>
            </p:txBody>
          </p:sp>
          <p:sp>
            <p:nvSpPr>
              <p:cNvPr id="55" name="Rectangle 23"/>
              <p:cNvSpPr>
                <a:spLocks noChangeArrowheads="1"/>
              </p:cNvSpPr>
              <p:nvPr/>
            </p:nvSpPr>
            <p:spPr bwMode="auto">
              <a:xfrm>
                <a:off x="1707" y="493"/>
                <a:ext cx="901" cy="918"/>
              </a:xfrm>
              <a:prstGeom prst="rect">
                <a:avLst/>
              </a:prstGeom>
              <a:solidFill>
                <a:srgbClr val="BFBFBF"/>
              </a:solidFill>
              <a:ln w="9525">
                <a:noFill/>
                <a:miter lim="800000"/>
                <a:headEnd/>
                <a:tailEnd/>
              </a:ln>
            </p:spPr>
            <p:txBody>
              <a:bodyPr anchor="ctr"/>
              <a:lstStyle/>
              <a:p>
                <a:r>
                  <a:rPr lang="el-GR" sz="900" dirty="0">
                    <a:solidFill>
                      <a:srgbClr val="000000"/>
                    </a:solidFill>
                    <a:latin typeface="Times New Roman" pitchFamily="18" charset="0"/>
                    <a:cs typeface="Times New Roman" pitchFamily="18" charset="0"/>
                  </a:rPr>
                  <a:t>Θερμοπλαστικές ρητίνες</a:t>
                </a:r>
              </a:p>
              <a:p>
                <a:r>
                  <a:rPr lang="el-GR" sz="900" dirty="0">
                    <a:solidFill>
                      <a:srgbClr val="000000"/>
                    </a:solidFill>
                    <a:latin typeface="Times New Roman" pitchFamily="18" charset="0"/>
                    <a:cs typeface="Times New Roman" pitchFamily="18" charset="0"/>
                  </a:rPr>
                  <a:t>Αδύναμος φλοιός, άκαμπτος</a:t>
                </a:r>
              </a:p>
              <a:p>
                <a:r>
                  <a:rPr lang="el-GR" sz="900" dirty="0">
                    <a:solidFill>
                      <a:srgbClr val="000000"/>
                    </a:solidFill>
                    <a:latin typeface="Times New Roman" pitchFamily="18" charset="0"/>
                    <a:cs typeface="Times New Roman" pitchFamily="18" charset="0"/>
                  </a:rPr>
                  <a:t>Απαιτείται ψύξη</a:t>
                </a:r>
                <a:endParaRPr lang="en-US" sz="900" dirty="0">
                  <a:solidFill>
                    <a:srgbClr val="000000"/>
                  </a:solidFill>
                  <a:latin typeface="Times New Roman" pitchFamily="18" charset="0"/>
                  <a:cs typeface="Times New Roman" pitchFamily="18" charset="0"/>
                </a:endParaRPr>
              </a:p>
              <a:p>
                <a:pPr eaLnBrk="0" hangingPunct="0"/>
                <a:endParaRPr lang="en-US" dirty="0">
                  <a:latin typeface="Times New Roman" pitchFamily="18" charset="0"/>
                </a:endParaRPr>
              </a:p>
            </p:txBody>
          </p:sp>
        </p:grpSp>
        <p:grpSp>
          <p:nvGrpSpPr>
            <p:cNvPr id="15" name="Group 24"/>
            <p:cNvGrpSpPr>
              <a:grpSpLocks/>
            </p:cNvGrpSpPr>
            <p:nvPr/>
          </p:nvGrpSpPr>
          <p:grpSpPr bwMode="auto">
            <a:xfrm>
              <a:off x="2638" y="463"/>
              <a:ext cx="1027" cy="1098"/>
              <a:chOff x="2638" y="463"/>
              <a:chExt cx="1027" cy="1098"/>
            </a:xfrm>
          </p:grpSpPr>
          <p:sp>
            <p:nvSpPr>
              <p:cNvPr id="52" name="Rectangle 25"/>
              <p:cNvSpPr>
                <a:spLocks noChangeArrowheads="1"/>
              </p:cNvSpPr>
              <p:nvPr/>
            </p:nvSpPr>
            <p:spPr bwMode="auto">
              <a:xfrm>
                <a:off x="2638" y="463"/>
                <a:ext cx="1027" cy="1098"/>
              </a:xfrm>
              <a:prstGeom prst="rect">
                <a:avLst/>
              </a:prstGeom>
              <a:solidFill>
                <a:srgbClr val="BFBFBF"/>
              </a:solidFill>
              <a:ln w="9525">
                <a:noFill/>
                <a:miter lim="800000"/>
                <a:headEnd/>
                <a:tailEnd/>
              </a:ln>
            </p:spPr>
            <p:txBody>
              <a:bodyPr/>
              <a:lstStyle/>
              <a:p>
                <a:endParaRPr lang="el-GR" sz="1350"/>
              </a:p>
            </p:txBody>
          </p:sp>
          <p:sp>
            <p:nvSpPr>
              <p:cNvPr id="53" name="Rectangle 26"/>
              <p:cNvSpPr>
                <a:spLocks noChangeArrowheads="1"/>
              </p:cNvSpPr>
              <p:nvPr/>
            </p:nvSpPr>
            <p:spPr bwMode="auto">
              <a:xfrm>
                <a:off x="2668" y="493"/>
                <a:ext cx="967" cy="918"/>
              </a:xfrm>
              <a:prstGeom prst="rect">
                <a:avLst/>
              </a:prstGeom>
              <a:solidFill>
                <a:srgbClr val="BFBFBF"/>
              </a:solidFill>
              <a:ln w="9525">
                <a:noFill/>
                <a:miter lim="800000"/>
                <a:headEnd/>
                <a:tailEnd/>
              </a:ln>
            </p:spPr>
            <p:txBody>
              <a:bodyPr anchor="ctr"/>
              <a:lstStyle/>
              <a:p>
                <a:r>
                  <a:rPr lang="el-GR" sz="900" dirty="0">
                    <a:solidFill>
                      <a:srgbClr val="000000"/>
                    </a:solidFill>
                    <a:latin typeface="Times New Roman" pitchFamily="18" charset="0"/>
                    <a:cs typeface="Times New Roman" pitchFamily="18" charset="0"/>
                  </a:rPr>
                  <a:t>Μέρη καθετήρων</a:t>
                </a:r>
              </a:p>
              <a:p>
                <a:r>
                  <a:rPr lang="el-GR" sz="900" dirty="0">
                    <a:solidFill>
                      <a:srgbClr val="000000"/>
                    </a:solidFill>
                    <a:latin typeface="Times New Roman" pitchFamily="18" charset="0"/>
                    <a:cs typeface="Times New Roman" pitchFamily="18" charset="0"/>
                  </a:rPr>
                  <a:t>Δέσμευση σωληνώσεων</a:t>
                </a:r>
              </a:p>
              <a:p>
                <a:r>
                  <a:rPr lang="el-GR" sz="900" dirty="0">
                    <a:solidFill>
                      <a:srgbClr val="000000"/>
                    </a:solidFill>
                    <a:latin typeface="Times New Roman" pitchFamily="18" charset="0"/>
                    <a:cs typeface="Times New Roman" pitchFamily="18" charset="0"/>
                  </a:rPr>
                  <a:t>Συνένωση </a:t>
                </a:r>
                <a:r>
                  <a:rPr lang="el-GR" sz="900" dirty="0" err="1">
                    <a:solidFill>
                      <a:srgbClr val="000000"/>
                    </a:solidFill>
                    <a:latin typeface="Times New Roman" pitchFamily="18" charset="0"/>
                    <a:cs typeface="Times New Roman" pitchFamily="18" charset="0"/>
                  </a:rPr>
                  <a:t>Πολυολεφίνων</a:t>
                </a:r>
                <a:endParaRPr lang="en-US" sz="900" dirty="0">
                  <a:solidFill>
                    <a:srgbClr val="000000"/>
                  </a:solidFill>
                  <a:latin typeface="Times New Roman" pitchFamily="18" charset="0"/>
                  <a:cs typeface="Times New Roman" pitchFamily="18" charset="0"/>
                </a:endParaRPr>
              </a:p>
              <a:p>
                <a:pPr eaLnBrk="0" hangingPunct="0"/>
                <a:endParaRPr lang="en-US" dirty="0">
                  <a:latin typeface="Times New Roman" pitchFamily="18" charset="0"/>
                </a:endParaRPr>
              </a:p>
            </p:txBody>
          </p:sp>
        </p:grpSp>
        <p:grpSp>
          <p:nvGrpSpPr>
            <p:cNvPr id="16" name="Group 27"/>
            <p:cNvGrpSpPr>
              <a:grpSpLocks/>
            </p:cNvGrpSpPr>
            <p:nvPr/>
          </p:nvGrpSpPr>
          <p:grpSpPr bwMode="auto">
            <a:xfrm>
              <a:off x="0" y="1501"/>
              <a:ext cx="733" cy="983"/>
              <a:chOff x="0" y="1501"/>
              <a:chExt cx="733" cy="983"/>
            </a:xfrm>
          </p:grpSpPr>
          <p:sp>
            <p:nvSpPr>
              <p:cNvPr id="50" name="Rectangle 28"/>
              <p:cNvSpPr>
                <a:spLocks noChangeArrowheads="1"/>
              </p:cNvSpPr>
              <p:nvPr/>
            </p:nvSpPr>
            <p:spPr bwMode="auto">
              <a:xfrm>
                <a:off x="0" y="1501"/>
                <a:ext cx="733" cy="983"/>
              </a:xfrm>
              <a:prstGeom prst="rect">
                <a:avLst/>
              </a:prstGeom>
              <a:solidFill>
                <a:srgbClr val="F7BDDE"/>
              </a:solidFill>
              <a:ln w="9525">
                <a:noFill/>
                <a:miter lim="800000"/>
                <a:headEnd/>
                <a:tailEnd/>
              </a:ln>
            </p:spPr>
            <p:txBody>
              <a:bodyPr/>
              <a:lstStyle/>
              <a:p>
                <a:endParaRPr lang="el-GR" sz="1350"/>
              </a:p>
            </p:txBody>
          </p:sp>
          <p:sp>
            <p:nvSpPr>
              <p:cNvPr id="51" name="Rectangle 29"/>
              <p:cNvSpPr>
                <a:spLocks noChangeArrowheads="1"/>
              </p:cNvSpPr>
              <p:nvPr/>
            </p:nvSpPr>
            <p:spPr bwMode="auto">
              <a:xfrm>
                <a:off x="30" y="1531"/>
                <a:ext cx="673" cy="803"/>
              </a:xfrm>
              <a:prstGeom prst="rect">
                <a:avLst/>
              </a:prstGeom>
              <a:solidFill>
                <a:srgbClr val="F7BDDE"/>
              </a:solidFill>
              <a:ln w="9525">
                <a:noFill/>
                <a:miter lim="800000"/>
                <a:headEnd/>
                <a:tailEnd/>
              </a:ln>
            </p:spPr>
            <p:txBody>
              <a:bodyPr anchor="ctr"/>
              <a:lstStyle/>
              <a:p>
                <a:r>
                  <a:rPr lang="el-GR" sz="900" dirty="0">
                    <a:solidFill>
                      <a:srgbClr val="000000"/>
                    </a:solidFill>
                    <a:latin typeface="Times New Roman" pitchFamily="18" charset="0"/>
                    <a:cs typeface="Times New Roman" pitchFamily="18" charset="0"/>
                  </a:rPr>
                  <a:t>Ελαφρώς – Επαγόμενα Ακρυλικά</a:t>
                </a:r>
                <a:endParaRPr lang="en-US" sz="900" dirty="0">
                  <a:solidFill>
                    <a:srgbClr val="000000"/>
                  </a:solidFill>
                  <a:latin typeface="Times New Roman" pitchFamily="18" charset="0"/>
                  <a:cs typeface="Times New Roman" pitchFamily="18" charset="0"/>
                </a:endParaRPr>
              </a:p>
              <a:p>
                <a:pPr eaLnBrk="0" hangingPunct="0"/>
                <a:endParaRPr lang="en-US" dirty="0">
                  <a:latin typeface="Times New Roman" pitchFamily="18" charset="0"/>
                </a:endParaRPr>
              </a:p>
            </p:txBody>
          </p:sp>
        </p:grpSp>
        <p:grpSp>
          <p:nvGrpSpPr>
            <p:cNvPr id="17" name="Group 30"/>
            <p:cNvGrpSpPr>
              <a:grpSpLocks/>
            </p:cNvGrpSpPr>
            <p:nvPr/>
          </p:nvGrpSpPr>
          <p:grpSpPr bwMode="auto">
            <a:xfrm>
              <a:off x="733" y="1501"/>
              <a:ext cx="944" cy="983"/>
              <a:chOff x="733" y="1501"/>
              <a:chExt cx="944" cy="983"/>
            </a:xfrm>
          </p:grpSpPr>
          <p:sp>
            <p:nvSpPr>
              <p:cNvPr id="48" name="Rectangle 31"/>
              <p:cNvSpPr>
                <a:spLocks noChangeArrowheads="1"/>
              </p:cNvSpPr>
              <p:nvPr/>
            </p:nvSpPr>
            <p:spPr bwMode="auto">
              <a:xfrm>
                <a:off x="733" y="1501"/>
                <a:ext cx="944" cy="983"/>
              </a:xfrm>
              <a:prstGeom prst="rect">
                <a:avLst/>
              </a:prstGeom>
              <a:solidFill>
                <a:srgbClr val="BFBFBF"/>
              </a:solidFill>
              <a:ln w="9525">
                <a:noFill/>
                <a:miter lim="800000"/>
                <a:headEnd/>
                <a:tailEnd/>
              </a:ln>
            </p:spPr>
            <p:txBody>
              <a:bodyPr/>
              <a:lstStyle/>
              <a:p>
                <a:endParaRPr lang="el-GR" sz="1350"/>
              </a:p>
            </p:txBody>
          </p:sp>
          <p:sp>
            <p:nvSpPr>
              <p:cNvPr id="49" name="Rectangle 32"/>
              <p:cNvSpPr>
                <a:spLocks noChangeArrowheads="1"/>
              </p:cNvSpPr>
              <p:nvPr/>
            </p:nvSpPr>
            <p:spPr bwMode="auto">
              <a:xfrm>
                <a:off x="763" y="1531"/>
                <a:ext cx="884" cy="803"/>
              </a:xfrm>
              <a:prstGeom prst="rect">
                <a:avLst/>
              </a:prstGeom>
              <a:solidFill>
                <a:srgbClr val="BFBFBF"/>
              </a:solidFill>
              <a:ln w="9525">
                <a:noFill/>
                <a:miter lim="800000"/>
                <a:headEnd/>
                <a:tailEnd/>
              </a:ln>
            </p:spPr>
            <p:txBody>
              <a:bodyPr anchor="ctr"/>
              <a:lstStyle/>
              <a:p>
                <a:r>
                  <a:rPr lang="el-GR" sz="900" dirty="0">
                    <a:solidFill>
                      <a:srgbClr val="000000"/>
                    </a:solidFill>
                    <a:latin typeface="Times New Roman" pitchFamily="18" charset="0"/>
                    <a:cs typeface="Times New Roman" pitchFamily="18" charset="0"/>
                  </a:rPr>
                  <a:t>Προσαρμοστικότητα Υποστρώματος</a:t>
                </a:r>
              </a:p>
              <a:p>
                <a:r>
                  <a:rPr lang="el-GR" sz="900" dirty="0">
                    <a:solidFill>
                      <a:srgbClr val="000000"/>
                    </a:solidFill>
                    <a:latin typeface="Times New Roman" pitchFamily="18" charset="0"/>
                    <a:cs typeface="Times New Roman" pitchFamily="18" charset="0"/>
                  </a:rPr>
                  <a:t>Καλές ιδιότητες αντίστασης</a:t>
                </a:r>
                <a:endParaRPr lang="en-US" sz="900" dirty="0">
                  <a:solidFill>
                    <a:srgbClr val="000000"/>
                  </a:solidFill>
                  <a:latin typeface="Times New Roman" pitchFamily="18" charset="0"/>
                  <a:cs typeface="Times New Roman" pitchFamily="18" charset="0"/>
                </a:endParaRPr>
              </a:p>
              <a:p>
                <a:pPr eaLnBrk="0" hangingPunct="0"/>
                <a:endParaRPr lang="en-US" dirty="0">
                  <a:latin typeface="Times New Roman" pitchFamily="18" charset="0"/>
                </a:endParaRPr>
              </a:p>
            </p:txBody>
          </p:sp>
        </p:grpSp>
        <p:grpSp>
          <p:nvGrpSpPr>
            <p:cNvPr id="18" name="Group 33"/>
            <p:cNvGrpSpPr>
              <a:grpSpLocks/>
            </p:cNvGrpSpPr>
            <p:nvPr/>
          </p:nvGrpSpPr>
          <p:grpSpPr bwMode="auto">
            <a:xfrm>
              <a:off x="1677" y="1501"/>
              <a:ext cx="961" cy="983"/>
              <a:chOff x="1677" y="1501"/>
              <a:chExt cx="961" cy="983"/>
            </a:xfrm>
          </p:grpSpPr>
          <p:sp>
            <p:nvSpPr>
              <p:cNvPr id="46" name="Rectangle 34"/>
              <p:cNvSpPr>
                <a:spLocks noChangeArrowheads="1"/>
              </p:cNvSpPr>
              <p:nvPr/>
            </p:nvSpPr>
            <p:spPr bwMode="auto">
              <a:xfrm>
                <a:off x="1677" y="1501"/>
                <a:ext cx="961" cy="983"/>
              </a:xfrm>
              <a:prstGeom prst="rect">
                <a:avLst/>
              </a:prstGeom>
              <a:solidFill>
                <a:srgbClr val="BFBFBF"/>
              </a:solidFill>
              <a:ln w="9525">
                <a:noFill/>
                <a:miter lim="800000"/>
                <a:headEnd/>
                <a:tailEnd/>
              </a:ln>
            </p:spPr>
            <p:txBody>
              <a:bodyPr/>
              <a:lstStyle/>
              <a:p>
                <a:endParaRPr lang="el-GR" sz="1350"/>
              </a:p>
            </p:txBody>
          </p:sp>
          <p:sp>
            <p:nvSpPr>
              <p:cNvPr id="47" name="Rectangle 35"/>
              <p:cNvSpPr>
                <a:spLocks noChangeArrowheads="1"/>
              </p:cNvSpPr>
              <p:nvPr/>
            </p:nvSpPr>
            <p:spPr bwMode="auto">
              <a:xfrm>
                <a:off x="1707" y="1531"/>
                <a:ext cx="901" cy="803"/>
              </a:xfrm>
              <a:prstGeom prst="rect">
                <a:avLst/>
              </a:prstGeom>
              <a:solidFill>
                <a:srgbClr val="BFBFBF"/>
              </a:solidFill>
              <a:ln w="9525">
                <a:noFill/>
                <a:miter lim="800000"/>
                <a:headEnd/>
                <a:tailEnd/>
              </a:ln>
            </p:spPr>
            <p:txBody>
              <a:bodyPr anchor="ctr"/>
              <a:lstStyle/>
              <a:p>
                <a:r>
                  <a:rPr lang="el-GR" sz="900" dirty="0">
                    <a:solidFill>
                      <a:srgbClr val="000000"/>
                    </a:solidFill>
                    <a:latin typeface="Times New Roman" pitchFamily="18" charset="0"/>
                    <a:cs typeface="Times New Roman" pitchFamily="18" charset="0"/>
                  </a:rPr>
                  <a:t>Δαπάνη κεφαλαίου για εξοπλισμό που επάγεται ελαφρώς</a:t>
                </a:r>
                <a:endParaRPr lang="en-US" sz="900" dirty="0">
                  <a:solidFill>
                    <a:srgbClr val="000000"/>
                  </a:solidFill>
                  <a:latin typeface="Times New Roman" pitchFamily="18" charset="0"/>
                  <a:cs typeface="Times New Roman" pitchFamily="18" charset="0"/>
                </a:endParaRPr>
              </a:p>
              <a:p>
                <a:pPr eaLnBrk="0" hangingPunct="0"/>
                <a:endParaRPr lang="en-US" dirty="0">
                  <a:latin typeface="Times New Roman" pitchFamily="18" charset="0"/>
                </a:endParaRPr>
              </a:p>
            </p:txBody>
          </p:sp>
        </p:grpSp>
        <p:grpSp>
          <p:nvGrpSpPr>
            <p:cNvPr id="19" name="Group 36"/>
            <p:cNvGrpSpPr>
              <a:grpSpLocks/>
            </p:cNvGrpSpPr>
            <p:nvPr/>
          </p:nvGrpSpPr>
          <p:grpSpPr bwMode="auto">
            <a:xfrm>
              <a:off x="2638" y="1501"/>
              <a:ext cx="1027" cy="983"/>
              <a:chOff x="2638" y="1501"/>
              <a:chExt cx="1027" cy="983"/>
            </a:xfrm>
          </p:grpSpPr>
          <p:sp>
            <p:nvSpPr>
              <p:cNvPr id="44" name="Rectangle 37"/>
              <p:cNvSpPr>
                <a:spLocks noChangeArrowheads="1"/>
              </p:cNvSpPr>
              <p:nvPr/>
            </p:nvSpPr>
            <p:spPr bwMode="auto">
              <a:xfrm>
                <a:off x="2638" y="1501"/>
                <a:ext cx="1027" cy="983"/>
              </a:xfrm>
              <a:prstGeom prst="rect">
                <a:avLst/>
              </a:prstGeom>
              <a:solidFill>
                <a:srgbClr val="BFBFBF"/>
              </a:solidFill>
              <a:ln w="9525">
                <a:noFill/>
                <a:miter lim="800000"/>
                <a:headEnd/>
                <a:tailEnd/>
              </a:ln>
            </p:spPr>
            <p:txBody>
              <a:bodyPr/>
              <a:lstStyle/>
              <a:p>
                <a:endParaRPr lang="el-GR" sz="1350"/>
              </a:p>
            </p:txBody>
          </p:sp>
          <p:sp>
            <p:nvSpPr>
              <p:cNvPr id="45" name="Rectangle 38"/>
              <p:cNvSpPr>
                <a:spLocks noChangeArrowheads="1"/>
              </p:cNvSpPr>
              <p:nvPr/>
            </p:nvSpPr>
            <p:spPr bwMode="auto">
              <a:xfrm>
                <a:off x="2668" y="1531"/>
                <a:ext cx="967" cy="803"/>
              </a:xfrm>
              <a:prstGeom prst="rect">
                <a:avLst/>
              </a:prstGeom>
              <a:solidFill>
                <a:srgbClr val="BFBFBF"/>
              </a:solidFill>
              <a:ln w="9525">
                <a:noFill/>
                <a:miter lim="800000"/>
                <a:headEnd/>
                <a:tailEnd/>
              </a:ln>
            </p:spPr>
            <p:txBody>
              <a:bodyPr anchor="ctr"/>
              <a:lstStyle/>
              <a:p>
                <a:r>
                  <a:rPr lang="el-GR" sz="900" dirty="0">
                    <a:solidFill>
                      <a:srgbClr val="000000"/>
                    </a:solidFill>
                    <a:latin typeface="Times New Roman" pitchFamily="18" charset="0"/>
                    <a:cs typeface="Times New Roman" pitchFamily="18" charset="0"/>
                  </a:rPr>
                  <a:t>Συναρμολόγηση βελονών</a:t>
                </a:r>
              </a:p>
              <a:p>
                <a:r>
                  <a:rPr lang="el-GR" sz="900" dirty="0">
                    <a:solidFill>
                      <a:srgbClr val="000000"/>
                    </a:solidFill>
                    <a:latin typeface="Times New Roman" pitchFamily="18" charset="0"/>
                    <a:cs typeface="Times New Roman" pitchFamily="18" charset="0"/>
                  </a:rPr>
                  <a:t>Μάσκες αναισθησίας</a:t>
                </a:r>
              </a:p>
              <a:p>
                <a:r>
                  <a:rPr lang="el-GR" sz="900" dirty="0" err="1">
                    <a:solidFill>
                      <a:srgbClr val="000000"/>
                    </a:solidFill>
                    <a:latin typeface="Times New Roman" pitchFamily="18" charset="0"/>
                    <a:cs typeface="Times New Roman" pitchFamily="18" charset="0"/>
                  </a:rPr>
                  <a:t>Οξυγονωτές</a:t>
                </a:r>
                <a:endParaRPr lang="el-GR" sz="900" dirty="0">
                  <a:solidFill>
                    <a:srgbClr val="000000"/>
                  </a:solidFill>
                  <a:latin typeface="Times New Roman" pitchFamily="18" charset="0"/>
                  <a:cs typeface="Times New Roman" pitchFamily="18" charset="0"/>
                </a:endParaRPr>
              </a:p>
              <a:p>
                <a:r>
                  <a:rPr lang="el-GR" sz="900" dirty="0">
                    <a:solidFill>
                      <a:srgbClr val="000000"/>
                    </a:solidFill>
                    <a:latin typeface="Times New Roman" pitchFamily="18" charset="0"/>
                    <a:cs typeface="Times New Roman" pitchFamily="18" charset="0"/>
                  </a:rPr>
                  <a:t>Συνένωση σωληνώσεων.</a:t>
                </a:r>
                <a:endParaRPr lang="en-US" sz="900" dirty="0">
                  <a:solidFill>
                    <a:srgbClr val="000000"/>
                  </a:solidFill>
                  <a:latin typeface="Times New Roman" pitchFamily="18" charset="0"/>
                  <a:cs typeface="Times New Roman" pitchFamily="18" charset="0"/>
                </a:endParaRPr>
              </a:p>
              <a:p>
                <a:pPr eaLnBrk="0" hangingPunct="0"/>
                <a:endParaRPr lang="en-US" dirty="0">
                  <a:latin typeface="Times New Roman" pitchFamily="18" charset="0"/>
                </a:endParaRPr>
              </a:p>
            </p:txBody>
          </p:sp>
        </p:grpSp>
        <p:grpSp>
          <p:nvGrpSpPr>
            <p:cNvPr id="20" name="Group 39"/>
            <p:cNvGrpSpPr>
              <a:grpSpLocks/>
            </p:cNvGrpSpPr>
            <p:nvPr/>
          </p:nvGrpSpPr>
          <p:grpSpPr bwMode="auto">
            <a:xfrm>
              <a:off x="0" y="2424"/>
              <a:ext cx="733" cy="1098"/>
              <a:chOff x="0" y="2424"/>
              <a:chExt cx="733" cy="1098"/>
            </a:xfrm>
          </p:grpSpPr>
          <p:sp>
            <p:nvSpPr>
              <p:cNvPr id="42" name="Rectangle 40"/>
              <p:cNvSpPr>
                <a:spLocks noChangeArrowheads="1"/>
              </p:cNvSpPr>
              <p:nvPr/>
            </p:nvSpPr>
            <p:spPr bwMode="auto">
              <a:xfrm>
                <a:off x="0" y="2424"/>
                <a:ext cx="733" cy="1098"/>
              </a:xfrm>
              <a:prstGeom prst="rect">
                <a:avLst/>
              </a:prstGeom>
              <a:solidFill>
                <a:srgbClr val="F7BDDE"/>
              </a:solidFill>
              <a:ln w="9525">
                <a:noFill/>
                <a:miter lim="800000"/>
                <a:headEnd/>
                <a:tailEnd/>
              </a:ln>
            </p:spPr>
            <p:txBody>
              <a:bodyPr/>
              <a:lstStyle/>
              <a:p>
                <a:endParaRPr lang="el-GR" sz="1350"/>
              </a:p>
            </p:txBody>
          </p:sp>
          <p:sp>
            <p:nvSpPr>
              <p:cNvPr id="43" name="Rectangle 41"/>
              <p:cNvSpPr>
                <a:spLocks noChangeArrowheads="1"/>
              </p:cNvSpPr>
              <p:nvPr/>
            </p:nvSpPr>
            <p:spPr bwMode="auto">
              <a:xfrm>
                <a:off x="30" y="2454"/>
                <a:ext cx="673" cy="918"/>
              </a:xfrm>
              <a:prstGeom prst="rect">
                <a:avLst/>
              </a:prstGeom>
              <a:solidFill>
                <a:srgbClr val="F7BDDE"/>
              </a:solidFill>
              <a:ln w="9525">
                <a:noFill/>
                <a:miter lim="800000"/>
                <a:headEnd/>
                <a:tailEnd/>
              </a:ln>
            </p:spPr>
            <p:txBody>
              <a:bodyPr anchor="ctr"/>
              <a:lstStyle/>
              <a:p>
                <a:r>
                  <a:rPr lang="el-GR" sz="900" dirty="0" err="1">
                    <a:solidFill>
                      <a:srgbClr val="000000"/>
                    </a:solidFill>
                    <a:latin typeface="Times New Roman" pitchFamily="18" charset="0"/>
                    <a:cs typeface="Times New Roman" pitchFamily="18" charset="0"/>
                  </a:rPr>
                  <a:t>Εποξικά</a:t>
                </a:r>
                <a:endParaRPr lang="en-US" sz="900" dirty="0">
                  <a:solidFill>
                    <a:srgbClr val="000000"/>
                  </a:solidFill>
                  <a:latin typeface="Times New Roman" pitchFamily="18" charset="0"/>
                  <a:cs typeface="Times New Roman" pitchFamily="18" charset="0"/>
                </a:endParaRPr>
              </a:p>
              <a:p>
                <a:pPr eaLnBrk="0" hangingPunct="0"/>
                <a:endParaRPr lang="en-US" dirty="0">
                  <a:latin typeface="Times New Roman" pitchFamily="18" charset="0"/>
                </a:endParaRPr>
              </a:p>
            </p:txBody>
          </p:sp>
        </p:grpSp>
        <p:grpSp>
          <p:nvGrpSpPr>
            <p:cNvPr id="21" name="Group 42"/>
            <p:cNvGrpSpPr>
              <a:grpSpLocks/>
            </p:cNvGrpSpPr>
            <p:nvPr/>
          </p:nvGrpSpPr>
          <p:grpSpPr bwMode="auto">
            <a:xfrm>
              <a:off x="733" y="2424"/>
              <a:ext cx="944" cy="1098"/>
              <a:chOff x="733" y="2424"/>
              <a:chExt cx="944" cy="1098"/>
            </a:xfrm>
          </p:grpSpPr>
          <p:sp>
            <p:nvSpPr>
              <p:cNvPr id="40" name="Rectangle 43"/>
              <p:cNvSpPr>
                <a:spLocks noChangeArrowheads="1"/>
              </p:cNvSpPr>
              <p:nvPr/>
            </p:nvSpPr>
            <p:spPr bwMode="auto">
              <a:xfrm>
                <a:off x="733" y="2424"/>
                <a:ext cx="944" cy="1098"/>
              </a:xfrm>
              <a:prstGeom prst="rect">
                <a:avLst/>
              </a:prstGeom>
              <a:solidFill>
                <a:srgbClr val="BFBFBF"/>
              </a:solidFill>
              <a:ln w="9525">
                <a:noFill/>
                <a:miter lim="800000"/>
                <a:headEnd/>
                <a:tailEnd/>
              </a:ln>
            </p:spPr>
            <p:txBody>
              <a:bodyPr/>
              <a:lstStyle/>
              <a:p>
                <a:endParaRPr lang="el-GR" sz="1350"/>
              </a:p>
            </p:txBody>
          </p:sp>
          <p:sp>
            <p:nvSpPr>
              <p:cNvPr id="41" name="Rectangle 44"/>
              <p:cNvSpPr>
                <a:spLocks noChangeArrowheads="1"/>
              </p:cNvSpPr>
              <p:nvPr/>
            </p:nvSpPr>
            <p:spPr bwMode="auto">
              <a:xfrm>
                <a:off x="763" y="2454"/>
                <a:ext cx="884" cy="918"/>
              </a:xfrm>
              <a:prstGeom prst="rect">
                <a:avLst/>
              </a:prstGeom>
              <a:solidFill>
                <a:srgbClr val="BFBFBF"/>
              </a:solidFill>
              <a:ln w="9525">
                <a:noFill/>
                <a:miter lim="800000"/>
                <a:headEnd/>
                <a:tailEnd/>
              </a:ln>
            </p:spPr>
            <p:txBody>
              <a:bodyPr anchor="ctr"/>
              <a:lstStyle/>
              <a:p>
                <a:r>
                  <a:rPr lang="el-GR" sz="900" dirty="0">
                    <a:solidFill>
                      <a:srgbClr val="000000"/>
                    </a:solidFill>
                    <a:latin typeface="Times New Roman" pitchFamily="18" charset="0"/>
                    <a:cs typeface="Times New Roman" pitchFamily="18" charset="0"/>
                  </a:rPr>
                  <a:t>Προσαρμοστικότητα Υποστρώματος</a:t>
                </a:r>
              </a:p>
              <a:p>
                <a:r>
                  <a:rPr lang="el-GR" sz="900" dirty="0">
                    <a:solidFill>
                      <a:srgbClr val="000000"/>
                    </a:solidFill>
                    <a:latin typeface="Times New Roman" pitchFamily="18" charset="0"/>
                    <a:cs typeface="Times New Roman" pitchFamily="18" charset="0"/>
                  </a:rPr>
                  <a:t>Υψηλή θερμικά και χημική αντίσταση</a:t>
                </a:r>
              </a:p>
              <a:p>
                <a:r>
                  <a:rPr lang="el-GR" sz="900" dirty="0">
                    <a:solidFill>
                      <a:srgbClr val="000000"/>
                    </a:solidFill>
                    <a:latin typeface="Times New Roman" pitchFamily="18" charset="0"/>
                    <a:cs typeface="Times New Roman" pitchFamily="18" charset="0"/>
                  </a:rPr>
                  <a:t>Χαμηλή συστολή</a:t>
                </a:r>
                <a:endParaRPr lang="en-US" sz="900" dirty="0">
                  <a:solidFill>
                    <a:srgbClr val="000000"/>
                  </a:solidFill>
                  <a:latin typeface="Times New Roman" pitchFamily="18" charset="0"/>
                  <a:cs typeface="Times New Roman" pitchFamily="18" charset="0"/>
                </a:endParaRPr>
              </a:p>
              <a:p>
                <a:pPr eaLnBrk="0" hangingPunct="0"/>
                <a:endParaRPr lang="en-US" dirty="0">
                  <a:latin typeface="Times New Roman" pitchFamily="18" charset="0"/>
                </a:endParaRPr>
              </a:p>
            </p:txBody>
          </p:sp>
        </p:grpSp>
        <p:grpSp>
          <p:nvGrpSpPr>
            <p:cNvPr id="22" name="Group 45"/>
            <p:cNvGrpSpPr>
              <a:grpSpLocks/>
            </p:cNvGrpSpPr>
            <p:nvPr/>
          </p:nvGrpSpPr>
          <p:grpSpPr bwMode="auto">
            <a:xfrm>
              <a:off x="1677" y="2424"/>
              <a:ext cx="961" cy="1098"/>
              <a:chOff x="1677" y="2424"/>
              <a:chExt cx="961" cy="1098"/>
            </a:xfrm>
          </p:grpSpPr>
          <p:sp>
            <p:nvSpPr>
              <p:cNvPr id="38" name="Rectangle 46"/>
              <p:cNvSpPr>
                <a:spLocks noChangeArrowheads="1"/>
              </p:cNvSpPr>
              <p:nvPr/>
            </p:nvSpPr>
            <p:spPr bwMode="auto">
              <a:xfrm>
                <a:off x="1677" y="2424"/>
                <a:ext cx="961" cy="1098"/>
              </a:xfrm>
              <a:prstGeom prst="rect">
                <a:avLst/>
              </a:prstGeom>
              <a:solidFill>
                <a:srgbClr val="BFBFBF"/>
              </a:solidFill>
              <a:ln w="9525">
                <a:noFill/>
                <a:miter lim="800000"/>
                <a:headEnd/>
                <a:tailEnd/>
              </a:ln>
            </p:spPr>
            <p:txBody>
              <a:bodyPr/>
              <a:lstStyle/>
              <a:p>
                <a:endParaRPr lang="el-GR" sz="1350"/>
              </a:p>
            </p:txBody>
          </p:sp>
          <p:sp>
            <p:nvSpPr>
              <p:cNvPr id="39" name="Rectangle 47"/>
              <p:cNvSpPr>
                <a:spLocks noChangeArrowheads="1"/>
              </p:cNvSpPr>
              <p:nvPr/>
            </p:nvSpPr>
            <p:spPr bwMode="auto">
              <a:xfrm>
                <a:off x="1707" y="2429"/>
                <a:ext cx="901" cy="918"/>
              </a:xfrm>
              <a:prstGeom prst="rect">
                <a:avLst/>
              </a:prstGeom>
              <a:solidFill>
                <a:srgbClr val="BFBFBF"/>
              </a:solidFill>
              <a:ln w="9525">
                <a:noFill/>
                <a:miter lim="800000"/>
                <a:headEnd/>
                <a:tailEnd/>
              </a:ln>
            </p:spPr>
            <p:txBody>
              <a:bodyPr anchor="ctr"/>
              <a:lstStyle/>
              <a:p>
                <a:r>
                  <a:rPr lang="el-GR" sz="900" dirty="0">
                    <a:solidFill>
                      <a:srgbClr val="000000"/>
                    </a:solidFill>
                    <a:latin typeface="Times New Roman" pitchFamily="18" charset="0"/>
                    <a:cs typeface="Times New Roman" pitchFamily="18" charset="0"/>
                  </a:rPr>
                  <a:t>Χαμηλή ανθεκτικότητα φλοιού, άκαμπτη</a:t>
                </a:r>
              </a:p>
              <a:p>
                <a:r>
                  <a:rPr lang="el-GR" sz="900" dirty="0">
                    <a:solidFill>
                      <a:srgbClr val="000000"/>
                    </a:solidFill>
                    <a:latin typeface="Times New Roman" pitchFamily="18" charset="0"/>
                    <a:cs typeface="Times New Roman" pitchFamily="18" charset="0"/>
                  </a:rPr>
                  <a:t>Εξωθερμική αντίδραση</a:t>
                </a:r>
              </a:p>
              <a:p>
                <a:r>
                  <a:rPr lang="el-GR" sz="900" dirty="0">
                    <a:solidFill>
                      <a:srgbClr val="000000"/>
                    </a:solidFill>
                    <a:latin typeface="Times New Roman" pitchFamily="18" charset="0"/>
                    <a:cs typeface="Times New Roman" pitchFamily="18" charset="0"/>
                  </a:rPr>
                  <a:t>Τα συστήματα με δύο μέρη απαιτούν ανάμειξη</a:t>
                </a:r>
                <a:endParaRPr lang="en-US" sz="900" dirty="0">
                  <a:solidFill>
                    <a:srgbClr val="000000"/>
                  </a:solidFill>
                  <a:latin typeface="Times New Roman" pitchFamily="18" charset="0"/>
                  <a:cs typeface="Times New Roman" pitchFamily="18" charset="0"/>
                </a:endParaRPr>
              </a:p>
              <a:p>
                <a:pPr eaLnBrk="0" hangingPunct="0"/>
                <a:endParaRPr lang="en-US" dirty="0">
                  <a:latin typeface="Times New Roman" pitchFamily="18" charset="0"/>
                </a:endParaRPr>
              </a:p>
            </p:txBody>
          </p:sp>
        </p:grpSp>
        <p:grpSp>
          <p:nvGrpSpPr>
            <p:cNvPr id="23" name="Group 48"/>
            <p:cNvGrpSpPr>
              <a:grpSpLocks/>
            </p:cNvGrpSpPr>
            <p:nvPr/>
          </p:nvGrpSpPr>
          <p:grpSpPr bwMode="auto">
            <a:xfrm>
              <a:off x="2638" y="2424"/>
              <a:ext cx="1027" cy="1098"/>
              <a:chOff x="2638" y="2424"/>
              <a:chExt cx="1027" cy="1098"/>
            </a:xfrm>
          </p:grpSpPr>
          <p:sp>
            <p:nvSpPr>
              <p:cNvPr id="36" name="Rectangle 49"/>
              <p:cNvSpPr>
                <a:spLocks noChangeArrowheads="1"/>
              </p:cNvSpPr>
              <p:nvPr/>
            </p:nvSpPr>
            <p:spPr bwMode="auto">
              <a:xfrm>
                <a:off x="2638" y="2424"/>
                <a:ext cx="1027" cy="1098"/>
              </a:xfrm>
              <a:prstGeom prst="rect">
                <a:avLst/>
              </a:prstGeom>
              <a:solidFill>
                <a:srgbClr val="BFBFBF"/>
              </a:solidFill>
              <a:ln w="9525">
                <a:noFill/>
                <a:miter lim="800000"/>
                <a:headEnd/>
                <a:tailEnd/>
              </a:ln>
            </p:spPr>
            <p:txBody>
              <a:bodyPr/>
              <a:lstStyle/>
              <a:p>
                <a:endParaRPr lang="el-GR" sz="1350"/>
              </a:p>
            </p:txBody>
          </p:sp>
          <p:sp>
            <p:nvSpPr>
              <p:cNvPr id="37" name="Rectangle 50"/>
              <p:cNvSpPr>
                <a:spLocks noChangeArrowheads="1"/>
              </p:cNvSpPr>
              <p:nvPr/>
            </p:nvSpPr>
            <p:spPr bwMode="auto">
              <a:xfrm>
                <a:off x="2668" y="2454"/>
                <a:ext cx="967" cy="918"/>
              </a:xfrm>
              <a:prstGeom prst="rect">
                <a:avLst/>
              </a:prstGeom>
              <a:solidFill>
                <a:srgbClr val="BFBFBF"/>
              </a:solidFill>
              <a:ln w="9525">
                <a:noFill/>
                <a:miter lim="800000"/>
                <a:headEnd/>
                <a:tailEnd/>
              </a:ln>
            </p:spPr>
            <p:txBody>
              <a:bodyPr anchor="ctr"/>
              <a:lstStyle/>
              <a:p>
                <a:r>
                  <a:rPr lang="el-GR" sz="900" dirty="0">
                    <a:solidFill>
                      <a:srgbClr val="000000"/>
                    </a:solidFill>
                    <a:latin typeface="Times New Roman" pitchFamily="18" charset="0"/>
                    <a:cs typeface="Times New Roman" pitchFamily="18" charset="0"/>
                  </a:rPr>
                  <a:t>Συναρμολόγηση βελονών</a:t>
                </a:r>
              </a:p>
              <a:p>
                <a:endParaRPr lang="en-US" sz="900" dirty="0">
                  <a:solidFill>
                    <a:srgbClr val="000000"/>
                  </a:solidFill>
                  <a:latin typeface="Times New Roman" pitchFamily="18" charset="0"/>
                  <a:cs typeface="Times New Roman" pitchFamily="18" charset="0"/>
                </a:endParaRPr>
              </a:p>
            </p:txBody>
          </p:sp>
        </p:grpSp>
        <p:grpSp>
          <p:nvGrpSpPr>
            <p:cNvPr id="24" name="Group 51"/>
            <p:cNvGrpSpPr>
              <a:grpSpLocks/>
            </p:cNvGrpSpPr>
            <p:nvPr/>
          </p:nvGrpSpPr>
          <p:grpSpPr bwMode="auto">
            <a:xfrm>
              <a:off x="0" y="3462"/>
              <a:ext cx="733" cy="983"/>
              <a:chOff x="0" y="3462"/>
              <a:chExt cx="733" cy="983"/>
            </a:xfrm>
          </p:grpSpPr>
          <p:sp>
            <p:nvSpPr>
              <p:cNvPr id="34" name="Rectangle 52"/>
              <p:cNvSpPr>
                <a:spLocks noChangeArrowheads="1"/>
              </p:cNvSpPr>
              <p:nvPr/>
            </p:nvSpPr>
            <p:spPr bwMode="auto">
              <a:xfrm>
                <a:off x="0" y="3462"/>
                <a:ext cx="733" cy="983"/>
              </a:xfrm>
              <a:prstGeom prst="rect">
                <a:avLst/>
              </a:prstGeom>
              <a:solidFill>
                <a:srgbClr val="F7BDDE"/>
              </a:solidFill>
              <a:ln w="9525">
                <a:noFill/>
                <a:miter lim="800000"/>
                <a:headEnd/>
                <a:tailEnd/>
              </a:ln>
            </p:spPr>
            <p:txBody>
              <a:bodyPr/>
              <a:lstStyle/>
              <a:p>
                <a:endParaRPr lang="el-GR" sz="1350"/>
              </a:p>
            </p:txBody>
          </p:sp>
          <p:sp>
            <p:nvSpPr>
              <p:cNvPr id="35" name="Rectangle 53"/>
              <p:cNvSpPr>
                <a:spLocks noChangeArrowheads="1"/>
              </p:cNvSpPr>
              <p:nvPr/>
            </p:nvSpPr>
            <p:spPr bwMode="auto">
              <a:xfrm>
                <a:off x="30" y="3492"/>
                <a:ext cx="673" cy="803"/>
              </a:xfrm>
              <a:prstGeom prst="rect">
                <a:avLst/>
              </a:prstGeom>
              <a:solidFill>
                <a:srgbClr val="F7BDDE"/>
              </a:solidFill>
              <a:ln w="9525">
                <a:noFill/>
                <a:miter lim="800000"/>
                <a:headEnd/>
                <a:tailEnd/>
              </a:ln>
            </p:spPr>
            <p:txBody>
              <a:bodyPr anchor="ctr"/>
              <a:lstStyle/>
              <a:p>
                <a:r>
                  <a:rPr lang="el-GR" sz="900" dirty="0" err="1">
                    <a:solidFill>
                      <a:srgbClr val="000000"/>
                    </a:solidFill>
                    <a:latin typeface="Times New Roman" pitchFamily="18" charset="0"/>
                    <a:cs typeface="Times New Roman" pitchFamily="18" charset="0"/>
                  </a:rPr>
                  <a:t>Πολυουρεθάνες</a:t>
                </a:r>
                <a:endParaRPr lang="en-US" sz="900" dirty="0">
                  <a:solidFill>
                    <a:srgbClr val="000000"/>
                  </a:solidFill>
                  <a:latin typeface="Times New Roman" pitchFamily="18" charset="0"/>
                  <a:cs typeface="Times New Roman" pitchFamily="18" charset="0"/>
                </a:endParaRPr>
              </a:p>
              <a:p>
                <a:pPr eaLnBrk="0" hangingPunct="0"/>
                <a:endParaRPr lang="en-US" dirty="0">
                  <a:latin typeface="Times New Roman" pitchFamily="18" charset="0"/>
                </a:endParaRPr>
              </a:p>
            </p:txBody>
          </p:sp>
        </p:grpSp>
        <p:grpSp>
          <p:nvGrpSpPr>
            <p:cNvPr id="25" name="Group 54"/>
            <p:cNvGrpSpPr>
              <a:grpSpLocks/>
            </p:cNvGrpSpPr>
            <p:nvPr/>
          </p:nvGrpSpPr>
          <p:grpSpPr bwMode="auto">
            <a:xfrm>
              <a:off x="733" y="3462"/>
              <a:ext cx="944" cy="983"/>
              <a:chOff x="733" y="3462"/>
              <a:chExt cx="944" cy="983"/>
            </a:xfrm>
          </p:grpSpPr>
          <p:sp>
            <p:nvSpPr>
              <p:cNvPr id="32" name="Rectangle 55"/>
              <p:cNvSpPr>
                <a:spLocks noChangeArrowheads="1"/>
              </p:cNvSpPr>
              <p:nvPr/>
            </p:nvSpPr>
            <p:spPr bwMode="auto">
              <a:xfrm>
                <a:off x="733" y="3462"/>
                <a:ext cx="944" cy="983"/>
              </a:xfrm>
              <a:prstGeom prst="rect">
                <a:avLst/>
              </a:prstGeom>
              <a:solidFill>
                <a:srgbClr val="BFBFBF"/>
              </a:solidFill>
              <a:ln w="9525">
                <a:noFill/>
                <a:miter lim="800000"/>
                <a:headEnd/>
                <a:tailEnd/>
              </a:ln>
            </p:spPr>
            <p:txBody>
              <a:bodyPr/>
              <a:lstStyle/>
              <a:p>
                <a:endParaRPr lang="el-GR" sz="1350"/>
              </a:p>
            </p:txBody>
          </p:sp>
          <p:sp>
            <p:nvSpPr>
              <p:cNvPr id="33" name="Rectangle 56"/>
              <p:cNvSpPr>
                <a:spLocks noChangeArrowheads="1"/>
              </p:cNvSpPr>
              <p:nvPr/>
            </p:nvSpPr>
            <p:spPr bwMode="auto">
              <a:xfrm>
                <a:off x="763" y="3492"/>
                <a:ext cx="884" cy="803"/>
              </a:xfrm>
              <a:prstGeom prst="rect">
                <a:avLst/>
              </a:prstGeom>
              <a:solidFill>
                <a:srgbClr val="BFBFBF"/>
              </a:solidFill>
              <a:ln w="9525">
                <a:noFill/>
                <a:miter lim="800000"/>
                <a:headEnd/>
                <a:tailEnd/>
              </a:ln>
            </p:spPr>
            <p:txBody>
              <a:bodyPr anchor="ctr"/>
              <a:lstStyle/>
              <a:p>
                <a:r>
                  <a:rPr lang="el-GR" sz="900" dirty="0">
                    <a:solidFill>
                      <a:srgbClr val="000000"/>
                    </a:solidFill>
                    <a:latin typeface="Times New Roman" pitchFamily="18" charset="0"/>
                    <a:cs typeface="Times New Roman" pitchFamily="18" charset="0"/>
                  </a:rPr>
                  <a:t>Προσαρμοστικότητα υποστρώματος</a:t>
                </a:r>
              </a:p>
              <a:p>
                <a:r>
                  <a:rPr lang="el-GR" sz="900" dirty="0">
                    <a:solidFill>
                      <a:srgbClr val="000000"/>
                    </a:solidFill>
                    <a:latin typeface="Times New Roman" pitchFamily="18" charset="0"/>
                    <a:cs typeface="Times New Roman" pitchFamily="18" charset="0"/>
                  </a:rPr>
                  <a:t>Σκληρός φλοιός</a:t>
                </a:r>
              </a:p>
              <a:p>
                <a:r>
                  <a:rPr lang="el-GR" sz="900" dirty="0">
                    <a:solidFill>
                      <a:srgbClr val="000000"/>
                    </a:solidFill>
                    <a:latin typeface="Times New Roman" pitchFamily="18" charset="0"/>
                    <a:cs typeface="Times New Roman" pitchFamily="18" charset="0"/>
                  </a:rPr>
                  <a:t>Καλές ιδιότητες αντίστασης</a:t>
                </a:r>
                <a:endParaRPr lang="en-US" sz="900" dirty="0">
                  <a:solidFill>
                    <a:srgbClr val="000000"/>
                  </a:solidFill>
                  <a:latin typeface="Times New Roman" pitchFamily="18" charset="0"/>
                  <a:cs typeface="Times New Roman" pitchFamily="18" charset="0"/>
                </a:endParaRPr>
              </a:p>
              <a:p>
                <a:pPr eaLnBrk="0" hangingPunct="0"/>
                <a:endParaRPr lang="en-US" dirty="0">
                  <a:latin typeface="Times New Roman" pitchFamily="18" charset="0"/>
                </a:endParaRPr>
              </a:p>
            </p:txBody>
          </p:sp>
        </p:grpSp>
        <p:grpSp>
          <p:nvGrpSpPr>
            <p:cNvPr id="26" name="Group 57"/>
            <p:cNvGrpSpPr>
              <a:grpSpLocks/>
            </p:cNvGrpSpPr>
            <p:nvPr/>
          </p:nvGrpSpPr>
          <p:grpSpPr bwMode="auto">
            <a:xfrm>
              <a:off x="1677" y="3462"/>
              <a:ext cx="961" cy="983"/>
              <a:chOff x="1677" y="3462"/>
              <a:chExt cx="961" cy="983"/>
            </a:xfrm>
          </p:grpSpPr>
          <p:sp>
            <p:nvSpPr>
              <p:cNvPr id="30" name="Rectangle 58"/>
              <p:cNvSpPr>
                <a:spLocks noChangeArrowheads="1"/>
              </p:cNvSpPr>
              <p:nvPr/>
            </p:nvSpPr>
            <p:spPr bwMode="auto">
              <a:xfrm>
                <a:off x="1677" y="3462"/>
                <a:ext cx="961" cy="983"/>
              </a:xfrm>
              <a:prstGeom prst="rect">
                <a:avLst/>
              </a:prstGeom>
              <a:solidFill>
                <a:srgbClr val="BFBFBF"/>
              </a:solidFill>
              <a:ln w="9525">
                <a:noFill/>
                <a:miter lim="800000"/>
                <a:headEnd/>
                <a:tailEnd/>
              </a:ln>
            </p:spPr>
            <p:txBody>
              <a:bodyPr/>
              <a:lstStyle/>
              <a:p>
                <a:endParaRPr lang="el-GR" sz="1350"/>
              </a:p>
            </p:txBody>
          </p:sp>
          <p:sp>
            <p:nvSpPr>
              <p:cNvPr id="31" name="Rectangle 59"/>
              <p:cNvSpPr>
                <a:spLocks noChangeArrowheads="1"/>
              </p:cNvSpPr>
              <p:nvPr/>
            </p:nvSpPr>
            <p:spPr bwMode="auto">
              <a:xfrm>
                <a:off x="1701" y="3558"/>
                <a:ext cx="901" cy="803"/>
              </a:xfrm>
              <a:prstGeom prst="rect">
                <a:avLst/>
              </a:prstGeom>
              <a:solidFill>
                <a:srgbClr val="BFBFBF"/>
              </a:solidFill>
              <a:ln w="9525">
                <a:noFill/>
                <a:miter lim="800000"/>
                <a:headEnd/>
                <a:tailEnd/>
              </a:ln>
            </p:spPr>
            <p:txBody>
              <a:bodyPr anchor="ctr"/>
              <a:lstStyle/>
              <a:p>
                <a:r>
                  <a:rPr lang="en-US" sz="900" dirty="0">
                    <a:solidFill>
                      <a:srgbClr val="000000"/>
                    </a:solidFill>
                    <a:latin typeface="Times New Roman" pitchFamily="18" charset="0"/>
                    <a:cs typeface="Times New Roman" pitchFamily="18" charset="0"/>
                  </a:rPr>
                  <a:t>Moisture sensitivity</a:t>
                </a:r>
                <a:br>
                  <a:rPr lang="en-US" sz="900" dirty="0">
                    <a:solidFill>
                      <a:srgbClr val="000000"/>
                    </a:solidFill>
                    <a:latin typeface="Times New Roman" pitchFamily="18" charset="0"/>
                    <a:cs typeface="Times New Roman" pitchFamily="18" charset="0"/>
                  </a:rPr>
                </a:br>
                <a:r>
                  <a:rPr lang="en-US" sz="900" dirty="0">
                    <a:solidFill>
                      <a:srgbClr val="000000"/>
                    </a:solidFill>
                    <a:latin typeface="Times New Roman" pitchFamily="18" charset="0"/>
                    <a:cs typeface="Times New Roman" pitchFamily="18" charset="0"/>
                  </a:rPr>
                  <a:t>Primers required for</a:t>
                </a:r>
                <a:br>
                  <a:rPr lang="en-US" sz="900" dirty="0">
                    <a:solidFill>
                      <a:srgbClr val="000000"/>
                    </a:solidFill>
                    <a:latin typeface="Times New Roman" pitchFamily="18" charset="0"/>
                    <a:cs typeface="Times New Roman" pitchFamily="18" charset="0"/>
                  </a:rPr>
                </a:br>
                <a:r>
                  <a:rPr lang="en-US" sz="900" dirty="0">
                    <a:solidFill>
                      <a:srgbClr val="000000"/>
                    </a:solidFill>
                    <a:latin typeface="Times New Roman" pitchFamily="18" charset="0"/>
                    <a:cs typeface="Times New Roman" pitchFamily="18" charset="0"/>
                  </a:rPr>
                  <a:t>some substrates</a:t>
                </a:r>
                <a:br>
                  <a:rPr lang="en-US" sz="900" dirty="0">
                    <a:solidFill>
                      <a:srgbClr val="000000"/>
                    </a:solidFill>
                    <a:latin typeface="Times New Roman" pitchFamily="18" charset="0"/>
                    <a:cs typeface="Times New Roman" pitchFamily="18" charset="0"/>
                  </a:rPr>
                </a:br>
                <a:r>
                  <a:rPr lang="en-US" sz="900" dirty="0">
                    <a:solidFill>
                      <a:srgbClr val="000000"/>
                    </a:solidFill>
                    <a:latin typeface="Times New Roman" pitchFamily="18" charset="0"/>
                    <a:cs typeface="Times New Roman" pitchFamily="18" charset="0"/>
                  </a:rPr>
                  <a:t>Two-part systems</a:t>
                </a:r>
                <a:br>
                  <a:rPr lang="en-US" sz="900" dirty="0">
                    <a:solidFill>
                      <a:srgbClr val="000000"/>
                    </a:solidFill>
                    <a:latin typeface="Times New Roman" pitchFamily="18" charset="0"/>
                    <a:cs typeface="Times New Roman" pitchFamily="18" charset="0"/>
                  </a:rPr>
                </a:br>
                <a:r>
                  <a:rPr lang="en-US" sz="900" dirty="0">
                    <a:solidFill>
                      <a:srgbClr val="000000"/>
                    </a:solidFill>
                    <a:latin typeface="Times New Roman" pitchFamily="18" charset="0"/>
                    <a:cs typeface="Times New Roman" pitchFamily="18" charset="0"/>
                  </a:rPr>
                  <a:t>require mixing</a:t>
                </a:r>
                <a:endParaRPr lang="el-GR" sz="900" dirty="0">
                  <a:solidFill>
                    <a:srgbClr val="000000"/>
                  </a:solidFill>
                  <a:latin typeface="Times New Roman" pitchFamily="18" charset="0"/>
                  <a:cs typeface="Times New Roman" pitchFamily="18" charset="0"/>
                </a:endParaRPr>
              </a:p>
              <a:p>
                <a:r>
                  <a:rPr lang="el-GR" sz="900" dirty="0">
                    <a:solidFill>
                      <a:srgbClr val="000000"/>
                    </a:solidFill>
                    <a:latin typeface="Times New Roman" pitchFamily="18" charset="0"/>
                    <a:cs typeface="Times New Roman" pitchFamily="18" charset="0"/>
                  </a:rPr>
                  <a:t>Ευαισθησία στην υγρασία </a:t>
                </a:r>
              </a:p>
              <a:p>
                <a:r>
                  <a:rPr lang="el-GR" sz="900" dirty="0">
                    <a:solidFill>
                      <a:srgbClr val="000000"/>
                    </a:solidFill>
                    <a:latin typeface="Times New Roman" pitchFamily="18" charset="0"/>
                    <a:cs typeface="Times New Roman" pitchFamily="18" charset="0"/>
                  </a:rPr>
                  <a:t>Απαιτούνται </a:t>
                </a:r>
                <a:r>
                  <a:rPr lang="en-US" sz="900" dirty="0">
                    <a:solidFill>
                      <a:srgbClr val="000000"/>
                    </a:solidFill>
                    <a:latin typeface="Times New Roman" pitchFamily="18" charset="0"/>
                    <a:cs typeface="Times New Roman" pitchFamily="18" charset="0"/>
                  </a:rPr>
                  <a:t>primers </a:t>
                </a:r>
                <a:r>
                  <a:rPr lang="el-GR" sz="900" dirty="0">
                    <a:solidFill>
                      <a:srgbClr val="000000"/>
                    </a:solidFill>
                    <a:latin typeface="Times New Roman" pitchFamily="18" charset="0"/>
                    <a:cs typeface="Times New Roman" pitchFamily="18" charset="0"/>
                  </a:rPr>
                  <a:t>για κάποια υποστρώματα</a:t>
                </a:r>
              </a:p>
              <a:p>
                <a:r>
                  <a:rPr lang="el-GR" sz="900" dirty="0">
                    <a:solidFill>
                      <a:srgbClr val="000000"/>
                    </a:solidFill>
                    <a:latin typeface="Times New Roman" pitchFamily="18" charset="0"/>
                    <a:cs typeface="Times New Roman" pitchFamily="18" charset="0"/>
                  </a:rPr>
                  <a:t>Τα συστήματα δύο μερών απαιτούν ανάμειξη</a:t>
                </a:r>
              </a:p>
              <a:p>
                <a:endParaRPr lang="en-US" sz="900" dirty="0">
                  <a:solidFill>
                    <a:srgbClr val="000000"/>
                  </a:solidFill>
                  <a:latin typeface="Times New Roman" pitchFamily="18" charset="0"/>
                  <a:cs typeface="Times New Roman" pitchFamily="18" charset="0"/>
                </a:endParaRPr>
              </a:p>
              <a:p>
                <a:pPr eaLnBrk="0" hangingPunct="0"/>
                <a:endParaRPr lang="en-US" dirty="0">
                  <a:latin typeface="Times New Roman" pitchFamily="18" charset="0"/>
                </a:endParaRPr>
              </a:p>
            </p:txBody>
          </p:sp>
        </p:grpSp>
        <p:grpSp>
          <p:nvGrpSpPr>
            <p:cNvPr id="27" name="Group 60"/>
            <p:cNvGrpSpPr>
              <a:grpSpLocks/>
            </p:cNvGrpSpPr>
            <p:nvPr/>
          </p:nvGrpSpPr>
          <p:grpSpPr bwMode="auto">
            <a:xfrm>
              <a:off x="2638" y="3462"/>
              <a:ext cx="1027" cy="983"/>
              <a:chOff x="2638" y="3462"/>
              <a:chExt cx="1027" cy="983"/>
            </a:xfrm>
          </p:grpSpPr>
          <p:sp>
            <p:nvSpPr>
              <p:cNvPr id="28" name="Rectangle 61"/>
              <p:cNvSpPr>
                <a:spLocks noChangeArrowheads="1"/>
              </p:cNvSpPr>
              <p:nvPr/>
            </p:nvSpPr>
            <p:spPr bwMode="auto">
              <a:xfrm>
                <a:off x="2638" y="3462"/>
                <a:ext cx="1027" cy="983"/>
              </a:xfrm>
              <a:prstGeom prst="rect">
                <a:avLst/>
              </a:prstGeom>
              <a:solidFill>
                <a:srgbClr val="BFBFBF"/>
              </a:solidFill>
              <a:ln w="9525">
                <a:noFill/>
                <a:miter lim="800000"/>
                <a:headEnd/>
                <a:tailEnd/>
              </a:ln>
            </p:spPr>
            <p:txBody>
              <a:bodyPr/>
              <a:lstStyle/>
              <a:p>
                <a:endParaRPr lang="el-GR" sz="1350"/>
              </a:p>
            </p:txBody>
          </p:sp>
          <p:sp>
            <p:nvSpPr>
              <p:cNvPr id="29" name="Rectangle 62"/>
              <p:cNvSpPr>
                <a:spLocks noChangeArrowheads="1"/>
              </p:cNvSpPr>
              <p:nvPr/>
            </p:nvSpPr>
            <p:spPr bwMode="auto">
              <a:xfrm>
                <a:off x="2668" y="3492"/>
                <a:ext cx="967" cy="803"/>
              </a:xfrm>
              <a:prstGeom prst="rect">
                <a:avLst/>
              </a:prstGeom>
              <a:solidFill>
                <a:srgbClr val="BFBFBF"/>
              </a:solidFill>
              <a:ln w="9525">
                <a:noFill/>
                <a:miter lim="800000"/>
                <a:headEnd/>
                <a:tailEnd/>
              </a:ln>
            </p:spPr>
            <p:txBody>
              <a:bodyPr anchor="ctr"/>
              <a:lstStyle/>
              <a:p>
                <a:r>
                  <a:rPr lang="el-GR" sz="900" dirty="0">
                    <a:solidFill>
                      <a:srgbClr val="000000"/>
                    </a:solidFill>
                    <a:latin typeface="Times New Roman" pitchFamily="18" charset="0"/>
                    <a:cs typeface="Times New Roman" pitchFamily="18" charset="0"/>
                  </a:rPr>
                  <a:t>Σύνδεση άκρων σε διάφορα μέρη</a:t>
                </a:r>
                <a:endParaRPr lang="en-US" sz="900" dirty="0">
                  <a:solidFill>
                    <a:srgbClr val="000000"/>
                  </a:solidFill>
                  <a:latin typeface="Times New Roman" pitchFamily="18" charset="0"/>
                  <a:cs typeface="Times New Roman" pitchFamily="18" charset="0"/>
                </a:endParaRPr>
              </a:p>
              <a:p>
                <a:pPr eaLnBrk="0" hangingPunct="0"/>
                <a:endParaRPr lang="en-US" dirty="0">
                  <a:latin typeface="Times New Roman" pitchFamily="18" charset="0"/>
                </a:endParaRPr>
              </a:p>
            </p:txBody>
          </p:sp>
        </p:grpSp>
      </p:grpSp>
      <p:pic>
        <p:nvPicPr>
          <p:cNvPr id="2" name="Picture 10">
            <a:extLst>
              <a:ext uri="{FF2B5EF4-FFF2-40B4-BE49-F238E27FC236}">
                <a16:creationId xmlns:a16="http://schemas.microsoft.com/office/drawing/2014/main" id="{C0D735B3-E0A0-B7F2-E8D5-58C03B1438B8}"/>
              </a:ext>
            </a:extLst>
          </p:cNvPr>
          <p:cNvPicPr>
            <a:picLocks noChangeAspect="1"/>
          </p:cNvPicPr>
          <p:nvPr/>
        </p:nvPicPr>
        <p:blipFill>
          <a:blip r:embed="rId3"/>
          <a:stretch>
            <a:fillRect/>
          </a:stretch>
        </p:blipFill>
        <p:spPr>
          <a:xfrm>
            <a:off x="8247391" y="6165304"/>
            <a:ext cx="687897" cy="598747"/>
          </a:xfrm>
          <a:prstGeom prst="rect">
            <a:avLst/>
          </a:prstGeom>
          <a:pattFill prst="pct5">
            <a:fgClr>
              <a:schemeClr val="accent1"/>
            </a:fgClr>
            <a:bgClr>
              <a:schemeClr val="bg1"/>
            </a:bgClr>
          </a:patt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1743075" y="857250"/>
            <a:ext cx="5657850" cy="971550"/>
          </a:xfrm>
        </p:spPr>
        <p:txBody>
          <a:bodyPr>
            <a:normAutofit/>
          </a:bodyPr>
          <a:lstStyle/>
          <a:p>
            <a:pPr eaLnBrk="1" hangingPunct="1"/>
            <a:r>
              <a:rPr lang="el-GR" sz="2700" b="1" dirty="0">
                <a:effectLst>
                  <a:outerShdw blurRad="38100" dist="38100" dir="2700000" algn="tl">
                    <a:srgbClr val="000000">
                      <a:alpha val="43137"/>
                    </a:srgbClr>
                  </a:outerShdw>
                </a:effectLst>
              </a:rPr>
              <a:t>Πλεονεκτήματα αυτοκόλλητων</a:t>
            </a:r>
            <a:endParaRPr lang="en-US" sz="2700"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1547664" y="2024844"/>
            <a:ext cx="6172200" cy="3308747"/>
          </a:xfrm>
          <a:prstGeom prst="rect">
            <a:avLst/>
          </a:prstGeom>
        </p:spPr>
        <p:txBody>
          <a:bodyPr vert="horz" lIns="68580" tIns="34290" rIns="68580" bIns="34290" rtlCol="0">
            <a:normAutofit/>
          </a:bodyPr>
          <a:lstStyle/>
          <a:p>
            <a:pPr marL="257175" indent="-257175">
              <a:spcBef>
                <a:spcPct val="20000"/>
              </a:spcBef>
              <a:buClr>
                <a:schemeClr val="tx2">
                  <a:lumMod val="75000"/>
                </a:schemeClr>
              </a:buClr>
              <a:buFont typeface="Wingdings" pitchFamily="2" charset="2"/>
              <a:buChar char="§"/>
              <a:defRPr/>
            </a:pPr>
            <a:r>
              <a:rPr lang="el-GR" sz="2100" dirty="0">
                <a:solidFill>
                  <a:srgbClr val="000000"/>
                </a:solidFill>
              </a:rPr>
              <a:t>Συνδέουν ανόμοια υλικά.</a:t>
            </a:r>
            <a:endParaRPr lang="en-US" sz="2100" dirty="0">
              <a:solidFill>
                <a:srgbClr val="000000"/>
              </a:solidFill>
            </a:endParaRPr>
          </a:p>
          <a:p>
            <a:pPr marL="257175" indent="-257175">
              <a:spcBef>
                <a:spcPct val="20000"/>
              </a:spcBef>
              <a:buClr>
                <a:schemeClr val="tx2">
                  <a:lumMod val="75000"/>
                </a:schemeClr>
              </a:buClr>
              <a:buFont typeface="Wingdings" pitchFamily="2" charset="2"/>
              <a:buChar char="§"/>
              <a:defRPr/>
            </a:pPr>
            <a:r>
              <a:rPr lang="el-GR" sz="2100" dirty="0">
                <a:solidFill>
                  <a:srgbClr val="000000"/>
                </a:solidFill>
              </a:rPr>
              <a:t>Ίση κατανομή δύναμης.</a:t>
            </a:r>
            <a:endParaRPr lang="en-US" sz="2100" dirty="0">
              <a:solidFill>
                <a:srgbClr val="000000"/>
              </a:solidFill>
            </a:endParaRPr>
          </a:p>
          <a:p>
            <a:pPr marL="257175" indent="-257175">
              <a:spcBef>
                <a:spcPct val="20000"/>
              </a:spcBef>
              <a:buClr>
                <a:schemeClr val="tx2">
                  <a:lumMod val="75000"/>
                </a:schemeClr>
              </a:buClr>
              <a:buFont typeface="Wingdings" pitchFamily="2" charset="2"/>
              <a:buChar char="§"/>
              <a:defRPr/>
            </a:pPr>
            <a:r>
              <a:rPr lang="el-GR" sz="2100" dirty="0">
                <a:solidFill>
                  <a:srgbClr val="000000"/>
                </a:solidFill>
              </a:rPr>
              <a:t>Γεμίζουν μεγάλα κενά.</a:t>
            </a:r>
            <a:endParaRPr lang="en-US" sz="2100" dirty="0">
              <a:solidFill>
                <a:srgbClr val="000000"/>
              </a:solidFill>
            </a:endParaRPr>
          </a:p>
          <a:p>
            <a:pPr marL="257175" indent="-257175">
              <a:spcBef>
                <a:spcPct val="20000"/>
              </a:spcBef>
              <a:buClr>
                <a:schemeClr val="tx2">
                  <a:lumMod val="75000"/>
                </a:schemeClr>
              </a:buClr>
              <a:buFont typeface="Wingdings" pitchFamily="2" charset="2"/>
              <a:buChar char="§"/>
              <a:defRPr/>
            </a:pPr>
            <a:r>
              <a:rPr lang="el-GR" sz="2100" dirty="0">
                <a:solidFill>
                  <a:srgbClr val="000000"/>
                </a:solidFill>
              </a:rPr>
              <a:t>Εύκολα αυτοματοποιημένα.</a:t>
            </a:r>
            <a:endParaRPr lang="en-US" sz="2100" dirty="0">
              <a:solidFill>
                <a:srgbClr val="000000"/>
              </a:solidFill>
            </a:endParaRPr>
          </a:p>
          <a:p>
            <a:pPr marL="257175" indent="-257175">
              <a:spcBef>
                <a:spcPct val="20000"/>
              </a:spcBef>
              <a:buClr>
                <a:schemeClr val="tx2">
                  <a:lumMod val="75000"/>
                </a:schemeClr>
              </a:buClr>
              <a:buFont typeface="Wingdings" pitchFamily="2" charset="2"/>
              <a:buChar char="§"/>
              <a:defRPr/>
            </a:pPr>
            <a:r>
              <a:rPr lang="el-GR" sz="2100" dirty="0">
                <a:solidFill>
                  <a:srgbClr val="000000"/>
                </a:solidFill>
              </a:rPr>
              <a:t>Αισθητικά αποδεκτά.</a:t>
            </a:r>
            <a:endParaRPr lang="en-US" sz="2100" dirty="0">
              <a:solidFill>
                <a:srgbClr val="000000"/>
              </a:solidFill>
            </a:endParaRPr>
          </a:p>
          <a:p>
            <a:pPr marL="257175" indent="-257175">
              <a:spcBef>
                <a:spcPct val="20000"/>
              </a:spcBef>
              <a:buClr>
                <a:schemeClr val="tx2">
                  <a:lumMod val="75000"/>
                </a:schemeClr>
              </a:buClr>
              <a:buFont typeface="Wingdings" pitchFamily="2" charset="2"/>
              <a:buChar char="§"/>
              <a:defRPr/>
            </a:pPr>
            <a:endParaRPr lang="en-US" sz="2100" dirty="0"/>
          </a:p>
          <a:p>
            <a:pPr marL="257175" indent="-257175">
              <a:spcBef>
                <a:spcPct val="20000"/>
              </a:spcBef>
              <a:buClr>
                <a:schemeClr val="tx2">
                  <a:lumMod val="75000"/>
                </a:schemeClr>
              </a:buClr>
              <a:buFont typeface="Wingdings" pitchFamily="2" charset="2"/>
              <a:buChar char="§"/>
              <a:defRPr/>
            </a:pPr>
            <a:endParaRPr lang="en-US" sz="2100" dirty="0"/>
          </a:p>
        </p:txBody>
      </p:sp>
      <p:sp>
        <p:nvSpPr>
          <p:cNvPr id="4" name="Στρογγυλεμένο ορθογώνιο 3"/>
          <p:cNvSpPr/>
          <p:nvPr/>
        </p:nvSpPr>
        <p:spPr>
          <a:xfrm>
            <a:off x="1223628" y="1109688"/>
            <a:ext cx="6666044" cy="432048"/>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p>
        </p:txBody>
      </p:sp>
      <p:pic>
        <p:nvPicPr>
          <p:cNvPr id="2" name="Picture 10">
            <a:extLst>
              <a:ext uri="{FF2B5EF4-FFF2-40B4-BE49-F238E27FC236}">
                <a16:creationId xmlns:a16="http://schemas.microsoft.com/office/drawing/2014/main" id="{D537F663-4C5D-E38B-97BD-873AC6CD7B12}"/>
              </a:ext>
            </a:extLst>
          </p:cNvPr>
          <p:cNvPicPr>
            <a:picLocks noChangeAspect="1"/>
          </p:cNvPicPr>
          <p:nvPr/>
        </p:nvPicPr>
        <p:blipFill>
          <a:blip r:embed="rId2"/>
          <a:stretch>
            <a:fillRect/>
          </a:stretch>
        </p:blipFill>
        <p:spPr>
          <a:xfrm>
            <a:off x="8456103" y="6248400"/>
            <a:ext cx="687897" cy="598747"/>
          </a:xfrm>
          <a:prstGeom prst="rect">
            <a:avLst/>
          </a:prstGeom>
          <a:pattFill prst="pct5">
            <a:fgClr>
              <a:schemeClr val="accent1"/>
            </a:fgClr>
            <a:bgClr>
              <a:schemeClr val="bg1"/>
            </a:bgClr>
          </a:patt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1743075" y="839937"/>
            <a:ext cx="5657850" cy="971550"/>
          </a:xfrm>
        </p:spPr>
        <p:txBody>
          <a:bodyPr>
            <a:normAutofit/>
          </a:bodyPr>
          <a:lstStyle/>
          <a:p>
            <a:pPr eaLnBrk="1" hangingPunct="1"/>
            <a:r>
              <a:rPr lang="el-GR" sz="2700" b="1" dirty="0">
                <a:effectLst>
                  <a:outerShdw blurRad="38100" dist="38100" dir="2700000" algn="tl">
                    <a:srgbClr val="000000">
                      <a:alpha val="43137"/>
                    </a:srgbClr>
                  </a:outerShdw>
                </a:effectLst>
              </a:rPr>
              <a:t>Μειονεκτήματα αυτοκόλλητων</a:t>
            </a:r>
            <a:endParaRPr lang="en-US" sz="2700"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1485900" y="2146697"/>
            <a:ext cx="6172200" cy="3308747"/>
          </a:xfrm>
          <a:prstGeom prst="rect">
            <a:avLst/>
          </a:prstGeom>
        </p:spPr>
        <p:txBody>
          <a:bodyPr vert="horz" lIns="68580" tIns="34290" rIns="68580" bIns="34290" rtlCol="0">
            <a:normAutofit/>
          </a:bodyPr>
          <a:lstStyle/>
          <a:p>
            <a:pPr marL="257175" indent="-257175">
              <a:spcBef>
                <a:spcPct val="20000"/>
              </a:spcBef>
              <a:buClr>
                <a:schemeClr val="tx2">
                  <a:lumMod val="75000"/>
                </a:schemeClr>
              </a:buClr>
              <a:buFont typeface="Wingdings" pitchFamily="2" charset="2"/>
              <a:buChar char="§"/>
              <a:defRPr/>
            </a:pPr>
            <a:r>
              <a:rPr lang="el-GR" sz="2100" dirty="0">
                <a:solidFill>
                  <a:srgbClr val="000000"/>
                </a:solidFill>
              </a:rPr>
              <a:t>Απαιτείται επαγωγή.</a:t>
            </a:r>
            <a:endParaRPr lang="en-US" sz="2100" dirty="0">
              <a:solidFill>
                <a:srgbClr val="000000"/>
              </a:solidFill>
            </a:endParaRPr>
          </a:p>
          <a:p>
            <a:pPr marL="257175" indent="-257175">
              <a:spcBef>
                <a:spcPct val="20000"/>
              </a:spcBef>
              <a:buClr>
                <a:schemeClr val="tx2">
                  <a:lumMod val="75000"/>
                </a:schemeClr>
              </a:buClr>
              <a:buFont typeface="Wingdings" pitchFamily="2" charset="2"/>
              <a:buChar char="§"/>
              <a:defRPr/>
            </a:pPr>
            <a:r>
              <a:rPr lang="el-GR" sz="2100" dirty="0">
                <a:solidFill>
                  <a:srgbClr val="000000"/>
                </a:solidFill>
              </a:rPr>
              <a:t>Απαιτείται χρόνος προσαρμογής.</a:t>
            </a:r>
            <a:endParaRPr lang="en-US" sz="2100" dirty="0">
              <a:solidFill>
                <a:srgbClr val="000000"/>
              </a:solidFill>
            </a:endParaRPr>
          </a:p>
          <a:p>
            <a:pPr marL="257175" indent="-257175">
              <a:spcBef>
                <a:spcPct val="20000"/>
              </a:spcBef>
              <a:buClr>
                <a:schemeClr val="tx2">
                  <a:lumMod val="75000"/>
                </a:schemeClr>
              </a:buClr>
              <a:buFont typeface="Wingdings" pitchFamily="2" charset="2"/>
              <a:buChar char="§"/>
              <a:defRPr/>
            </a:pPr>
            <a:r>
              <a:rPr lang="el-GR" sz="2100" dirty="0">
                <a:solidFill>
                  <a:srgbClr val="000000"/>
                </a:solidFill>
              </a:rPr>
              <a:t>Απαιτεί χημικές ουσίες κατά την εμφύτευση.</a:t>
            </a:r>
            <a:br>
              <a:rPr lang="en-US" sz="2100" dirty="0">
                <a:solidFill>
                  <a:srgbClr val="000000"/>
                </a:solidFill>
              </a:rPr>
            </a:br>
            <a:endParaRPr lang="en-US" sz="2100" dirty="0">
              <a:solidFill>
                <a:srgbClr val="000000"/>
              </a:solidFill>
            </a:endParaRPr>
          </a:p>
        </p:txBody>
      </p:sp>
      <p:sp>
        <p:nvSpPr>
          <p:cNvPr id="4" name="Στρογγυλεμένο ορθογώνιο 3"/>
          <p:cNvSpPr/>
          <p:nvPr/>
        </p:nvSpPr>
        <p:spPr>
          <a:xfrm>
            <a:off x="1223628" y="1109688"/>
            <a:ext cx="6666044" cy="432048"/>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p>
        </p:txBody>
      </p:sp>
      <p:pic>
        <p:nvPicPr>
          <p:cNvPr id="2" name="Picture 10">
            <a:extLst>
              <a:ext uri="{FF2B5EF4-FFF2-40B4-BE49-F238E27FC236}">
                <a16:creationId xmlns:a16="http://schemas.microsoft.com/office/drawing/2014/main" id="{AE596CC0-A4C8-B3DB-CA2B-B8380B74AF42}"/>
              </a:ext>
            </a:extLst>
          </p:cNvPr>
          <p:cNvPicPr>
            <a:picLocks noChangeAspect="1"/>
          </p:cNvPicPr>
          <p:nvPr/>
        </p:nvPicPr>
        <p:blipFill>
          <a:blip r:embed="rId2"/>
          <a:stretch>
            <a:fillRect/>
          </a:stretch>
        </p:blipFill>
        <p:spPr>
          <a:xfrm>
            <a:off x="8456103" y="6248400"/>
            <a:ext cx="687897" cy="598747"/>
          </a:xfrm>
          <a:prstGeom prst="rect">
            <a:avLst/>
          </a:prstGeom>
          <a:pattFill prst="pct5">
            <a:fgClr>
              <a:schemeClr val="accent1"/>
            </a:fgClr>
            <a:bgClr>
              <a:schemeClr val="bg1"/>
            </a:bgClr>
          </a:patt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1817694" y="836104"/>
            <a:ext cx="5657850" cy="971550"/>
          </a:xfrm>
        </p:spPr>
        <p:txBody>
          <a:bodyPr>
            <a:normAutofit/>
          </a:bodyPr>
          <a:lstStyle/>
          <a:p>
            <a:r>
              <a:rPr lang="el-GR" sz="3000" b="1" dirty="0">
                <a:effectLst>
                  <a:outerShdw blurRad="38100" dist="38100" dir="2700000" algn="tl">
                    <a:srgbClr val="000000">
                      <a:alpha val="43137"/>
                    </a:srgbClr>
                  </a:outerShdw>
                </a:effectLst>
              </a:rPr>
              <a:t>Συγκολλητική οδοντιατρική</a:t>
            </a:r>
            <a:endParaRPr lang="en-US" sz="3000"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1485900" y="2146697"/>
            <a:ext cx="6172200" cy="3308747"/>
          </a:xfrm>
          <a:prstGeom prst="rect">
            <a:avLst/>
          </a:prstGeom>
        </p:spPr>
        <p:txBody>
          <a:bodyPr vert="horz" lIns="68580" tIns="34290" rIns="68580" bIns="34290" rtlCol="0">
            <a:normAutofit/>
          </a:bodyPr>
          <a:lstStyle/>
          <a:p>
            <a:pPr marL="257175" indent="-257175">
              <a:lnSpc>
                <a:spcPct val="90000"/>
              </a:lnSpc>
              <a:spcBef>
                <a:spcPct val="20000"/>
              </a:spcBef>
              <a:buClr>
                <a:schemeClr val="tx2">
                  <a:lumMod val="75000"/>
                </a:schemeClr>
              </a:buClr>
              <a:defRPr/>
            </a:pPr>
            <a:r>
              <a:rPr lang="el-GR" dirty="0"/>
              <a:t>Ενδείξεις:</a:t>
            </a:r>
            <a:endParaRPr lang="en-US" dirty="0"/>
          </a:p>
          <a:p>
            <a:pPr marL="257175" indent="-257175">
              <a:lnSpc>
                <a:spcPct val="90000"/>
              </a:lnSpc>
              <a:spcBef>
                <a:spcPct val="20000"/>
              </a:spcBef>
              <a:buClr>
                <a:schemeClr val="tx1"/>
              </a:buClr>
              <a:buFont typeface="Wingdings" pitchFamily="2" charset="2"/>
              <a:buChar char="§"/>
              <a:defRPr/>
            </a:pPr>
            <a:r>
              <a:rPr lang="el-GR" dirty="0"/>
              <a:t>Αντικατάσταση δοντιών που έχουν τερηδόνα.</a:t>
            </a:r>
            <a:endParaRPr lang="en-US" dirty="0"/>
          </a:p>
          <a:p>
            <a:pPr marL="257175" indent="-257175">
              <a:lnSpc>
                <a:spcPct val="90000"/>
              </a:lnSpc>
              <a:spcBef>
                <a:spcPct val="20000"/>
              </a:spcBef>
              <a:buClr>
                <a:schemeClr val="tx1"/>
              </a:buClr>
              <a:buFont typeface="Wingdings" pitchFamily="2" charset="2"/>
              <a:buChar char="§"/>
              <a:defRPr/>
            </a:pPr>
            <a:r>
              <a:rPr lang="el-GR" dirty="0"/>
              <a:t>Γέμισμα ελαττωμάτων από διάβρωση ή απόξεση σε αυχενικές περιοχές.</a:t>
            </a:r>
            <a:endParaRPr lang="en-US" dirty="0"/>
          </a:p>
          <a:p>
            <a:pPr marL="257175" indent="-257175">
              <a:lnSpc>
                <a:spcPct val="90000"/>
              </a:lnSpc>
              <a:spcBef>
                <a:spcPct val="20000"/>
              </a:spcBef>
              <a:buClr>
                <a:schemeClr val="tx1"/>
              </a:buClr>
              <a:buFont typeface="Wingdings" pitchFamily="2" charset="2"/>
              <a:buChar char="§"/>
              <a:defRPr/>
            </a:pPr>
            <a:r>
              <a:rPr lang="el-GR" dirty="0"/>
              <a:t>Διόρθωση αντιαισθητικών σχημάτων, θέσεων, διαστάσεων ή σκιών.</a:t>
            </a:r>
            <a:endParaRPr lang="en-US" dirty="0"/>
          </a:p>
          <a:p>
            <a:pPr marL="257175" indent="-257175">
              <a:lnSpc>
                <a:spcPct val="90000"/>
              </a:lnSpc>
              <a:spcBef>
                <a:spcPct val="20000"/>
              </a:spcBef>
              <a:buClr>
                <a:schemeClr val="tx1"/>
              </a:buClr>
              <a:buFont typeface="Wingdings" pitchFamily="2" charset="2"/>
              <a:buChar char="§"/>
              <a:defRPr/>
            </a:pPr>
            <a:r>
              <a:rPr lang="el-GR" dirty="0"/>
              <a:t>Αποκατάσταση με δεσμούς αμαλγάματος ασημιού. </a:t>
            </a:r>
            <a:endParaRPr lang="en-US" dirty="0"/>
          </a:p>
          <a:p>
            <a:pPr marL="257175" indent="-257175">
              <a:lnSpc>
                <a:spcPct val="90000"/>
              </a:lnSpc>
              <a:spcBef>
                <a:spcPct val="20000"/>
              </a:spcBef>
              <a:buClr>
                <a:schemeClr val="tx1"/>
              </a:buClr>
              <a:buFont typeface="Wingdings" pitchFamily="2" charset="2"/>
              <a:buChar char="§"/>
              <a:defRPr/>
            </a:pPr>
            <a:r>
              <a:rPr lang="el-GR" dirty="0"/>
              <a:t>Κορώνες από τσιμέντο.</a:t>
            </a:r>
            <a:endParaRPr lang="en-US" dirty="0"/>
          </a:p>
          <a:p>
            <a:pPr marL="257175" indent="-257175">
              <a:lnSpc>
                <a:spcPct val="90000"/>
              </a:lnSpc>
              <a:spcBef>
                <a:spcPct val="20000"/>
              </a:spcBef>
              <a:buClr>
                <a:schemeClr val="tx2">
                  <a:lumMod val="75000"/>
                </a:schemeClr>
              </a:buClr>
              <a:buFont typeface="Wingdings" pitchFamily="2" charset="2"/>
              <a:buChar char="§"/>
              <a:defRPr/>
            </a:pPr>
            <a:endParaRPr lang="en-US" dirty="0"/>
          </a:p>
        </p:txBody>
      </p:sp>
      <p:sp>
        <p:nvSpPr>
          <p:cNvPr id="4" name="Στρογγυλεμένο ορθογώνιο 3"/>
          <p:cNvSpPr/>
          <p:nvPr/>
        </p:nvSpPr>
        <p:spPr>
          <a:xfrm>
            <a:off x="1223628" y="1109688"/>
            <a:ext cx="6666044" cy="432048"/>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p>
        </p:txBody>
      </p:sp>
      <p:pic>
        <p:nvPicPr>
          <p:cNvPr id="2" name="Picture 10">
            <a:extLst>
              <a:ext uri="{FF2B5EF4-FFF2-40B4-BE49-F238E27FC236}">
                <a16:creationId xmlns:a16="http://schemas.microsoft.com/office/drawing/2014/main" id="{8D292223-AE1D-B884-2905-D8B1B522F10A}"/>
              </a:ext>
            </a:extLst>
          </p:cNvPr>
          <p:cNvPicPr>
            <a:picLocks noChangeAspect="1"/>
          </p:cNvPicPr>
          <p:nvPr/>
        </p:nvPicPr>
        <p:blipFill>
          <a:blip r:embed="rId2"/>
          <a:stretch>
            <a:fillRect/>
          </a:stretch>
        </p:blipFill>
        <p:spPr>
          <a:xfrm>
            <a:off x="8456103" y="6248400"/>
            <a:ext cx="687897" cy="598747"/>
          </a:xfrm>
          <a:prstGeom prst="rect">
            <a:avLst/>
          </a:prstGeom>
          <a:pattFill prst="pct5">
            <a:fgClr>
              <a:schemeClr val="accent1"/>
            </a:fgClr>
            <a:bgClr>
              <a:schemeClr val="bg1"/>
            </a:bgClr>
          </a:patt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1727725" y="836104"/>
            <a:ext cx="5657850" cy="971550"/>
          </a:xfrm>
        </p:spPr>
        <p:txBody>
          <a:bodyPr>
            <a:normAutofit/>
          </a:bodyPr>
          <a:lstStyle/>
          <a:p>
            <a:r>
              <a:rPr lang="el-GR" sz="3000" b="1" dirty="0">
                <a:effectLst>
                  <a:outerShdw blurRad="38100" dist="38100" dir="2700000" algn="tl">
                    <a:srgbClr val="000000">
                      <a:alpha val="43137"/>
                    </a:srgbClr>
                  </a:outerShdw>
                </a:effectLst>
              </a:rPr>
              <a:t>Ενδείξεις - Συνέχεια</a:t>
            </a:r>
            <a:endParaRPr lang="en-US" sz="3000"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1485900" y="2146697"/>
            <a:ext cx="6172200" cy="3308747"/>
          </a:xfrm>
          <a:prstGeom prst="rect">
            <a:avLst/>
          </a:prstGeom>
        </p:spPr>
        <p:txBody>
          <a:bodyPr vert="horz" lIns="68580" tIns="34290" rIns="68580" bIns="34290" rtlCol="0">
            <a:normAutofit/>
          </a:bodyPr>
          <a:lstStyle/>
          <a:p>
            <a:pPr marL="257175" indent="-257175">
              <a:spcBef>
                <a:spcPct val="20000"/>
              </a:spcBef>
              <a:buClr>
                <a:schemeClr val="tx1"/>
              </a:buClr>
              <a:buFont typeface="Wingdings" pitchFamily="2" charset="2"/>
              <a:buChar char="§"/>
              <a:defRPr/>
            </a:pPr>
            <a:r>
              <a:rPr lang="el-GR" sz="2400" dirty="0"/>
              <a:t>Σιδεράκια ορθοδοντικά.</a:t>
            </a:r>
            <a:endParaRPr lang="en-US" sz="2400" dirty="0"/>
          </a:p>
          <a:p>
            <a:pPr marL="257175" indent="-257175">
              <a:spcBef>
                <a:spcPct val="20000"/>
              </a:spcBef>
              <a:buClr>
                <a:schemeClr val="tx1"/>
              </a:buClr>
              <a:buFont typeface="Wingdings" pitchFamily="2" charset="2"/>
              <a:buChar char="§"/>
              <a:defRPr/>
            </a:pPr>
            <a:r>
              <a:rPr lang="el-GR" sz="2400" dirty="0"/>
              <a:t>Θεραπεία οδοντικής υπερευαισθησίας.</a:t>
            </a:r>
            <a:endParaRPr lang="en-US" sz="2400" dirty="0"/>
          </a:p>
          <a:p>
            <a:pPr marL="257175" indent="-257175">
              <a:spcBef>
                <a:spcPct val="20000"/>
              </a:spcBef>
              <a:buClr>
                <a:schemeClr val="tx1"/>
              </a:buClr>
              <a:buFont typeface="Wingdings" pitchFamily="2" charset="2"/>
              <a:buChar char="§"/>
              <a:defRPr/>
            </a:pPr>
            <a:r>
              <a:rPr lang="el-GR" sz="2400" dirty="0"/>
              <a:t>Επιδιόρθωση σπασμένης πορσελάνης, αμαλγαμάτων και αποκατάστασης ρητινών.</a:t>
            </a:r>
            <a:endParaRPr lang="en-US" sz="2400" dirty="0"/>
          </a:p>
          <a:p>
            <a:pPr marL="257175" indent="-257175">
              <a:spcBef>
                <a:spcPct val="20000"/>
              </a:spcBef>
              <a:buClr>
                <a:schemeClr val="tx1"/>
              </a:buClr>
              <a:buFont typeface="Wingdings" pitchFamily="2" charset="2"/>
              <a:buChar char="§"/>
              <a:defRPr/>
            </a:pPr>
            <a:r>
              <a:rPr lang="el-GR" sz="2400" dirty="0"/>
              <a:t>Στεγανοποίηση σχισμών.</a:t>
            </a:r>
            <a:endParaRPr lang="en-US" sz="2400" dirty="0"/>
          </a:p>
          <a:p>
            <a:pPr marL="257175" indent="-257175">
              <a:spcBef>
                <a:spcPct val="20000"/>
              </a:spcBef>
              <a:buClr>
                <a:schemeClr val="tx1"/>
              </a:buClr>
              <a:buFont typeface="Wingdings" pitchFamily="2" charset="2"/>
              <a:buChar char="§"/>
              <a:defRPr/>
            </a:pPr>
            <a:r>
              <a:rPr lang="el-GR" sz="2400" dirty="0"/>
              <a:t>Χτίσιμο θεμελίων πυρήνα. </a:t>
            </a:r>
            <a:endParaRPr lang="en-US" sz="2400" dirty="0"/>
          </a:p>
          <a:p>
            <a:pPr marL="257175" indent="-257175">
              <a:spcBef>
                <a:spcPct val="20000"/>
              </a:spcBef>
              <a:buClr>
                <a:schemeClr val="tx2">
                  <a:lumMod val="75000"/>
                </a:schemeClr>
              </a:buClr>
              <a:defRPr/>
            </a:pPr>
            <a:endParaRPr lang="en-US" sz="2400" dirty="0"/>
          </a:p>
        </p:txBody>
      </p:sp>
      <p:sp>
        <p:nvSpPr>
          <p:cNvPr id="4" name="Στρογγυλεμένο ορθογώνιο 3"/>
          <p:cNvSpPr/>
          <p:nvPr/>
        </p:nvSpPr>
        <p:spPr>
          <a:xfrm>
            <a:off x="1223628" y="1109688"/>
            <a:ext cx="6666044" cy="432048"/>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p>
        </p:txBody>
      </p:sp>
      <p:pic>
        <p:nvPicPr>
          <p:cNvPr id="2" name="Picture 10">
            <a:extLst>
              <a:ext uri="{FF2B5EF4-FFF2-40B4-BE49-F238E27FC236}">
                <a16:creationId xmlns:a16="http://schemas.microsoft.com/office/drawing/2014/main" id="{E2AC2970-7CA3-3644-182E-CA2588FCA697}"/>
              </a:ext>
            </a:extLst>
          </p:cNvPr>
          <p:cNvPicPr>
            <a:picLocks noChangeAspect="1"/>
          </p:cNvPicPr>
          <p:nvPr/>
        </p:nvPicPr>
        <p:blipFill>
          <a:blip r:embed="rId2"/>
          <a:stretch>
            <a:fillRect/>
          </a:stretch>
        </p:blipFill>
        <p:spPr>
          <a:xfrm>
            <a:off x="8456103" y="6248400"/>
            <a:ext cx="687897" cy="598747"/>
          </a:xfrm>
          <a:prstGeom prst="rect">
            <a:avLst/>
          </a:prstGeom>
          <a:pattFill prst="pct5">
            <a:fgClr>
              <a:schemeClr val="accent1"/>
            </a:fgClr>
            <a:bgClr>
              <a:schemeClr val="bg1"/>
            </a:bgClr>
          </a:patt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3060586" y="822037"/>
            <a:ext cx="3053951" cy="971550"/>
          </a:xfrm>
        </p:spPr>
        <p:txBody>
          <a:bodyPr>
            <a:normAutofit/>
          </a:bodyPr>
          <a:lstStyle/>
          <a:p>
            <a:r>
              <a:rPr lang="el-GR" sz="3000" b="1" dirty="0" err="1">
                <a:effectLst>
                  <a:outerShdw blurRad="38100" dist="38100" dir="2700000" algn="tl">
                    <a:srgbClr val="000000">
                      <a:alpha val="43137"/>
                    </a:srgbClr>
                  </a:outerShdw>
                </a:effectLst>
              </a:rPr>
              <a:t>Στεγανοποιητικά</a:t>
            </a:r>
            <a:endParaRPr lang="en-GB" sz="3000" b="1" dirty="0">
              <a:effectLst>
                <a:outerShdw blurRad="38100" dist="38100" dir="2700000" algn="tl">
                  <a:srgbClr val="000000">
                    <a:alpha val="43137"/>
                  </a:srgbClr>
                </a:outerShdw>
              </a:effectLst>
            </a:endParaRPr>
          </a:p>
        </p:txBody>
      </p:sp>
      <p:sp>
        <p:nvSpPr>
          <p:cNvPr id="12" name="Rectangle 7"/>
          <p:cNvSpPr>
            <a:spLocks noChangeArrowheads="1"/>
          </p:cNvSpPr>
          <p:nvPr/>
        </p:nvSpPr>
        <p:spPr bwMode="auto">
          <a:xfrm>
            <a:off x="1899047" y="3632962"/>
            <a:ext cx="2000250" cy="300082"/>
          </a:xfrm>
          <a:prstGeom prst="rect">
            <a:avLst/>
          </a:prstGeom>
          <a:noFill/>
          <a:ln w="9525">
            <a:noFill/>
            <a:miter lim="800000"/>
            <a:headEnd/>
            <a:tailEnd/>
          </a:ln>
          <a:effectLst/>
        </p:spPr>
        <p:txBody>
          <a:bodyPr anchor="ctr">
            <a:spAutoFit/>
          </a:bodyPr>
          <a:lstStyle/>
          <a:p>
            <a:r>
              <a:rPr lang="en-GB" sz="1350" dirty="0">
                <a:solidFill>
                  <a:schemeClr val="bg1"/>
                </a:solidFill>
                <a:latin typeface="Comic Sans MS" pitchFamily="66" charset="0"/>
              </a:rPr>
              <a:t>1. </a:t>
            </a:r>
            <a:r>
              <a:rPr lang="el-GR" sz="1350" dirty="0">
                <a:solidFill>
                  <a:schemeClr val="bg1"/>
                </a:solidFill>
                <a:latin typeface="Comic Sans MS" pitchFamily="66" charset="0"/>
              </a:rPr>
              <a:t>Χάραξη σμάλτου</a:t>
            </a:r>
            <a:r>
              <a:rPr lang="en-GB" sz="900" dirty="0"/>
              <a:t>           </a:t>
            </a: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2549" y="1793587"/>
            <a:ext cx="4786854" cy="3701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Ορθογώνιο 1"/>
          <p:cNvSpPr/>
          <p:nvPr/>
        </p:nvSpPr>
        <p:spPr>
          <a:xfrm>
            <a:off x="2899173" y="1808820"/>
            <a:ext cx="1385316" cy="300082"/>
          </a:xfrm>
          <a:prstGeom prst="rect">
            <a:avLst/>
          </a:prstGeom>
        </p:spPr>
        <p:txBody>
          <a:bodyPr wrap="none">
            <a:spAutoFit/>
          </a:bodyPr>
          <a:lstStyle/>
          <a:p>
            <a:r>
              <a:rPr lang="en-GB" sz="1350" dirty="0">
                <a:solidFill>
                  <a:schemeClr val="bg1"/>
                </a:solidFill>
                <a:latin typeface="Comic Sans MS" pitchFamily="66" charset="0"/>
              </a:rPr>
              <a:t>1. Etch enamel</a:t>
            </a:r>
            <a:r>
              <a:rPr lang="en-GB" sz="825" dirty="0">
                <a:solidFill>
                  <a:schemeClr val="bg1"/>
                </a:solidFill>
              </a:rPr>
              <a:t> </a:t>
            </a:r>
            <a:r>
              <a:rPr lang="en-GB" sz="825" dirty="0"/>
              <a:t> </a:t>
            </a:r>
            <a:endParaRPr lang="en-IN" sz="1350" dirty="0"/>
          </a:p>
        </p:txBody>
      </p:sp>
      <p:sp>
        <p:nvSpPr>
          <p:cNvPr id="13" name="Rectangle 6"/>
          <p:cNvSpPr>
            <a:spLocks noChangeArrowheads="1"/>
          </p:cNvSpPr>
          <p:nvPr/>
        </p:nvSpPr>
        <p:spPr bwMode="auto">
          <a:xfrm>
            <a:off x="5129153" y="1769806"/>
            <a:ext cx="20002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1350" dirty="0">
                <a:solidFill>
                  <a:schemeClr val="bg1"/>
                </a:solidFill>
                <a:latin typeface="Comic Sans MS" pitchFamily="66" charset="0"/>
              </a:rPr>
              <a:t>2. Apply sealant</a:t>
            </a:r>
            <a:r>
              <a:rPr lang="en-GB" sz="900" dirty="0">
                <a:solidFill>
                  <a:schemeClr val="bg1"/>
                </a:solidFill>
              </a:rPr>
              <a:t> </a:t>
            </a:r>
            <a:r>
              <a:rPr lang="en-GB" sz="900" dirty="0"/>
              <a:t>        </a:t>
            </a:r>
          </a:p>
        </p:txBody>
      </p:sp>
      <p:sp>
        <p:nvSpPr>
          <p:cNvPr id="16" name="Rectangle 10"/>
          <p:cNvSpPr>
            <a:spLocks noChangeArrowheads="1"/>
          </p:cNvSpPr>
          <p:nvPr/>
        </p:nvSpPr>
        <p:spPr bwMode="auto">
          <a:xfrm>
            <a:off x="2873062" y="3643290"/>
            <a:ext cx="17145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1350" dirty="0">
                <a:solidFill>
                  <a:schemeClr val="bg1"/>
                </a:solidFill>
                <a:latin typeface="Comic Sans MS" pitchFamily="66" charset="0"/>
              </a:rPr>
              <a:t>3. Light cure</a:t>
            </a:r>
            <a:r>
              <a:rPr lang="en-GB" sz="900" dirty="0">
                <a:solidFill>
                  <a:schemeClr val="bg1"/>
                </a:solidFill>
                <a:latin typeface="Comic Sans MS" pitchFamily="66" charset="0"/>
              </a:rPr>
              <a:t>      </a:t>
            </a:r>
          </a:p>
        </p:txBody>
      </p:sp>
      <p:sp>
        <p:nvSpPr>
          <p:cNvPr id="3" name="Ορθογώνιο 2"/>
          <p:cNvSpPr/>
          <p:nvPr/>
        </p:nvSpPr>
        <p:spPr>
          <a:xfrm>
            <a:off x="4756360" y="5723752"/>
            <a:ext cx="1829347" cy="207749"/>
          </a:xfrm>
          <a:prstGeom prst="rect">
            <a:avLst/>
          </a:prstGeom>
        </p:spPr>
        <p:txBody>
          <a:bodyPr wrap="none">
            <a:spAutoFit/>
          </a:bodyPr>
          <a:lstStyle/>
          <a:p>
            <a:r>
              <a:rPr lang="en-IN" sz="750" dirty="0"/>
              <a:t>http://www.loosdental.com/sealants.htm</a:t>
            </a:r>
          </a:p>
        </p:txBody>
      </p:sp>
      <p:sp>
        <p:nvSpPr>
          <p:cNvPr id="9" name="Στρογγυλεμένο ορθογώνιο 8"/>
          <p:cNvSpPr/>
          <p:nvPr/>
        </p:nvSpPr>
        <p:spPr>
          <a:xfrm>
            <a:off x="1223628" y="1109688"/>
            <a:ext cx="6666044" cy="432048"/>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1620770" y="1052464"/>
            <a:ext cx="5657850" cy="546497"/>
          </a:xfrm>
        </p:spPr>
        <p:txBody>
          <a:bodyPr>
            <a:normAutofit fontScale="90000"/>
          </a:bodyPr>
          <a:lstStyle/>
          <a:p>
            <a:r>
              <a:rPr lang="el-GR" sz="3000" b="1" dirty="0">
                <a:effectLst>
                  <a:outerShdw blurRad="38100" dist="38100" dir="2700000" algn="tl">
                    <a:srgbClr val="000000">
                      <a:alpha val="43137"/>
                    </a:srgbClr>
                  </a:outerShdw>
                </a:effectLst>
              </a:rPr>
              <a:t>Ιοντομερή  γυαλιού</a:t>
            </a:r>
            <a:endParaRPr lang="en-GB" sz="3000" b="1" dirty="0">
              <a:effectLst>
                <a:outerShdw blurRad="38100" dist="38100" dir="2700000" algn="tl">
                  <a:srgbClr val="000000">
                    <a:alpha val="43137"/>
                  </a:srgbClr>
                </a:outerShdw>
              </a:effectLst>
            </a:endParaRPr>
          </a:p>
        </p:txBody>
      </p:sp>
      <p:sp>
        <p:nvSpPr>
          <p:cNvPr id="9" name="Text Box 4"/>
          <p:cNvSpPr txBox="1">
            <a:spLocks noChangeArrowheads="1"/>
          </p:cNvSpPr>
          <p:nvPr/>
        </p:nvSpPr>
        <p:spPr bwMode="auto">
          <a:xfrm>
            <a:off x="1625184" y="2024844"/>
            <a:ext cx="5859065" cy="3012363"/>
          </a:xfrm>
          <a:prstGeom prst="rect">
            <a:avLst/>
          </a:prstGeom>
          <a:noFill/>
          <a:ln w="9525">
            <a:noFill/>
            <a:miter lim="800000"/>
            <a:headEnd/>
            <a:tailEnd/>
          </a:ln>
          <a:effectLst/>
        </p:spPr>
        <p:txBody>
          <a:bodyPr>
            <a:spAutoFit/>
          </a:bodyPr>
          <a:lstStyle/>
          <a:p>
            <a:pPr marL="205740" indent="-205740">
              <a:spcBef>
                <a:spcPct val="50000"/>
              </a:spcBef>
              <a:buFont typeface="Wingdings" pitchFamily="2" charset="2"/>
              <a:buChar char="§"/>
            </a:pPr>
            <a:r>
              <a:rPr lang="el-GR" sz="1650" dirty="0"/>
              <a:t>Συνήθως αναφέρονται ως </a:t>
            </a:r>
            <a:r>
              <a:rPr lang="el-GR" sz="1650" dirty="0" err="1"/>
              <a:t>ιοντομερή</a:t>
            </a:r>
            <a:r>
              <a:rPr lang="el-GR" sz="1650" dirty="0"/>
              <a:t> γυαλιού τσιμέντου (</a:t>
            </a:r>
            <a:r>
              <a:rPr lang="en-US" sz="1650" dirty="0"/>
              <a:t>GIC’s).</a:t>
            </a:r>
          </a:p>
          <a:p>
            <a:pPr marL="205740" indent="-205740">
              <a:spcBef>
                <a:spcPct val="50000"/>
              </a:spcBef>
              <a:buFont typeface="Wingdings" pitchFamily="2" charset="2"/>
              <a:buChar char="§"/>
            </a:pPr>
            <a:r>
              <a:rPr lang="el-GR" sz="1650" dirty="0"/>
              <a:t>Είναι υλικά τα οποία αποτελούνται από υδάτινα πολυακρυλαμίδια και γυαλί φθοροαλουμινοσιλικόνης. </a:t>
            </a:r>
            <a:endParaRPr lang="en-US" sz="1650" dirty="0"/>
          </a:p>
          <a:p>
            <a:pPr marL="205740" indent="-205740">
              <a:spcBef>
                <a:spcPct val="50000"/>
              </a:spcBef>
              <a:buFont typeface="Wingdings" pitchFamily="2" charset="2"/>
              <a:buChar char="§"/>
            </a:pPr>
            <a:r>
              <a:rPr lang="el-GR" sz="1650" dirty="0"/>
              <a:t>Ορίζονται από μια αντίδραση οξέος – βάσεως με την παρουσία νερού.</a:t>
            </a:r>
            <a:endParaRPr lang="en-US" sz="1650" dirty="0"/>
          </a:p>
          <a:p>
            <a:pPr marL="205740" indent="-205740">
              <a:spcBef>
                <a:spcPct val="50000"/>
              </a:spcBef>
              <a:buFont typeface="Wingdings" pitchFamily="2" charset="2"/>
              <a:buChar char="§"/>
            </a:pPr>
            <a:r>
              <a:rPr lang="el-GR" sz="1650" dirty="0"/>
              <a:t>Αυτές οι κόλλες φαίνεται να προσκολλώνται στη δομή του δοντιού με το σχηματισμό ιοντικών δεσμών σαν αποτέλεσμα του δακτυλίου ιόντων των </a:t>
            </a:r>
            <a:r>
              <a:rPr lang="el-GR" sz="1650" dirty="0" err="1"/>
              <a:t>καρβοξυλομάδων</a:t>
            </a:r>
            <a:r>
              <a:rPr lang="el-GR" sz="1650" dirty="0"/>
              <a:t> του οξέος με το ασβέστιο και/ή των φωσφορικών ιόντων που βρίσκονται στον </a:t>
            </a:r>
            <a:r>
              <a:rPr lang="el-GR" sz="1650" dirty="0" err="1"/>
              <a:t>απατίτη</a:t>
            </a:r>
            <a:r>
              <a:rPr lang="el-GR" sz="1650" dirty="0"/>
              <a:t> του σμάλτου και της οδοντίνης.</a:t>
            </a:r>
            <a:endParaRPr lang="en-US" sz="1650" dirty="0"/>
          </a:p>
        </p:txBody>
      </p:sp>
      <p:sp>
        <p:nvSpPr>
          <p:cNvPr id="4" name="Στρογγυλεμένο ορθογώνιο 3"/>
          <p:cNvSpPr/>
          <p:nvPr/>
        </p:nvSpPr>
        <p:spPr>
          <a:xfrm>
            <a:off x="1223628" y="1109688"/>
            <a:ext cx="6666044" cy="432048"/>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p>
        </p:txBody>
      </p:sp>
      <p:pic>
        <p:nvPicPr>
          <p:cNvPr id="2" name="Picture 10">
            <a:extLst>
              <a:ext uri="{FF2B5EF4-FFF2-40B4-BE49-F238E27FC236}">
                <a16:creationId xmlns:a16="http://schemas.microsoft.com/office/drawing/2014/main" id="{D49FC431-E10E-16F3-518C-164D10A095FE}"/>
              </a:ext>
            </a:extLst>
          </p:cNvPr>
          <p:cNvPicPr>
            <a:picLocks noChangeAspect="1"/>
          </p:cNvPicPr>
          <p:nvPr/>
        </p:nvPicPr>
        <p:blipFill>
          <a:blip r:embed="rId2"/>
          <a:stretch>
            <a:fillRect/>
          </a:stretch>
        </p:blipFill>
        <p:spPr>
          <a:xfrm>
            <a:off x="8456103" y="6248400"/>
            <a:ext cx="687897" cy="598747"/>
          </a:xfrm>
          <a:prstGeom prst="rect">
            <a:avLst/>
          </a:prstGeom>
          <a:pattFill prst="pct5">
            <a:fgClr>
              <a:schemeClr val="accent1"/>
            </a:fgClr>
            <a:bgClr>
              <a:schemeClr val="bg1"/>
            </a:bgClr>
          </a:patt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1655676" y="839937"/>
            <a:ext cx="5657850" cy="971550"/>
          </a:xfrm>
        </p:spPr>
        <p:txBody>
          <a:bodyPr>
            <a:normAutofit/>
          </a:bodyPr>
          <a:lstStyle/>
          <a:p>
            <a:r>
              <a:rPr lang="el-GR" sz="3000" b="1" dirty="0">
                <a:effectLst>
                  <a:outerShdw blurRad="38100" dist="38100" dir="2700000" algn="tl">
                    <a:srgbClr val="000000">
                      <a:alpha val="43137"/>
                    </a:srgbClr>
                  </a:outerShdw>
                </a:effectLst>
              </a:rPr>
              <a:t>Σύσταση</a:t>
            </a:r>
            <a:endParaRPr lang="en-US" sz="3000"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1485900" y="2024844"/>
            <a:ext cx="6172200" cy="3308747"/>
          </a:xfrm>
          <a:prstGeom prst="rect">
            <a:avLst/>
          </a:prstGeom>
        </p:spPr>
        <p:txBody>
          <a:bodyPr vert="horz" lIns="68580" tIns="34290" rIns="68580" bIns="34290" rtlCol="0">
            <a:normAutofit lnSpcReduction="10000"/>
          </a:bodyPr>
          <a:lstStyle/>
          <a:p>
            <a:pPr marL="257175" indent="-257175">
              <a:spcBef>
                <a:spcPct val="20000"/>
              </a:spcBef>
              <a:buClr>
                <a:schemeClr val="tx2">
                  <a:lumMod val="75000"/>
                </a:schemeClr>
              </a:buClr>
              <a:defRPr/>
            </a:pPr>
            <a:r>
              <a:rPr lang="el-GR" sz="2400" dirty="0"/>
              <a:t>Σκόνη</a:t>
            </a:r>
            <a:r>
              <a:rPr lang="en-US" sz="2400" dirty="0"/>
              <a:t>  = CALCIUM FLUOROALUMINOSILICATE GLASS</a:t>
            </a:r>
          </a:p>
          <a:p>
            <a:pPr marL="557213" lvl="1" indent="-214313">
              <a:spcBef>
                <a:spcPct val="20000"/>
              </a:spcBef>
              <a:buClr>
                <a:schemeClr val="tx2">
                  <a:lumMod val="75000"/>
                </a:schemeClr>
              </a:buClr>
              <a:buFont typeface="Wingdings" pitchFamily="2" charset="2"/>
              <a:buChar char="§"/>
              <a:defRPr/>
            </a:pPr>
            <a:r>
              <a:rPr lang="el-GR" sz="2100" dirty="0"/>
              <a:t>Σιλικόνη</a:t>
            </a:r>
            <a:r>
              <a:rPr lang="en-US" sz="2100" dirty="0"/>
              <a:t>	13.3%	</a:t>
            </a:r>
            <a:r>
              <a:rPr lang="el-GR" sz="2100" dirty="0"/>
              <a:t>Φώσφορος     </a:t>
            </a:r>
            <a:r>
              <a:rPr lang="en-US" sz="2100" dirty="0"/>
              <a:t>   2.5%</a:t>
            </a:r>
          </a:p>
          <a:p>
            <a:pPr marL="557213" lvl="1" indent="-214313">
              <a:spcBef>
                <a:spcPct val="20000"/>
              </a:spcBef>
              <a:buClr>
                <a:schemeClr val="tx2">
                  <a:lumMod val="75000"/>
                </a:schemeClr>
              </a:buClr>
              <a:buFont typeface="Wingdings" pitchFamily="2" charset="2"/>
              <a:buChar char="§"/>
              <a:defRPr/>
            </a:pPr>
            <a:r>
              <a:rPr lang="el-GR" sz="2100" dirty="0"/>
              <a:t>Αλουμίνιο</a:t>
            </a:r>
            <a:r>
              <a:rPr lang="en-US" sz="2100" dirty="0"/>
              <a:t>	13.3%	</a:t>
            </a:r>
            <a:r>
              <a:rPr lang="el-GR" sz="2100" dirty="0"/>
              <a:t>Φθόριο</a:t>
            </a:r>
            <a:r>
              <a:rPr lang="en-US" sz="2100" dirty="0"/>
              <a:t>	      22.7%</a:t>
            </a:r>
          </a:p>
          <a:p>
            <a:pPr marL="557213" lvl="1" indent="-214313">
              <a:spcBef>
                <a:spcPct val="20000"/>
              </a:spcBef>
              <a:buClr>
                <a:schemeClr val="tx2">
                  <a:lumMod val="75000"/>
                </a:schemeClr>
              </a:buClr>
              <a:buFont typeface="Wingdings" pitchFamily="2" charset="2"/>
              <a:buChar char="§"/>
              <a:defRPr/>
            </a:pPr>
            <a:r>
              <a:rPr lang="el-GR" sz="2100" dirty="0"/>
              <a:t>Ασβέστιο</a:t>
            </a:r>
            <a:r>
              <a:rPr lang="en-US" sz="2100" dirty="0"/>
              <a:t>	17.3%	</a:t>
            </a:r>
            <a:r>
              <a:rPr lang="el-GR" sz="2100" dirty="0"/>
              <a:t>Οξυγόνο</a:t>
            </a:r>
            <a:r>
              <a:rPr lang="en-US" sz="2100" dirty="0"/>
              <a:t>	      28.0%</a:t>
            </a:r>
          </a:p>
          <a:p>
            <a:pPr marL="557213" lvl="1" indent="-214313">
              <a:spcBef>
                <a:spcPct val="20000"/>
              </a:spcBef>
              <a:buClr>
                <a:schemeClr val="tx2">
                  <a:lumMod val="75000"/>
                </a:schemeClr>
              </a:buClr>
              <a:buFont typeface="Wingdings" pitchFamily="2" charset="2"/>
              <a:buChar char="§"/>
              <a:defRPr/>
            </a:pPr>
            <a:r>
              <a:rPr lang="el-GR" sz="2100" dirty="0"/>
              <a:t>Νάτριο </a:t>
            </a:r>
            <a:r>
              <a:rPr lang="en-US" sz="2100" dirty="0"/>
              <a:t>	 1.6%</a:t>
            </a:r>
          </a:p>
          <a:p>
            <a:pPr marL="257175" indent="-257175">
              <a:spcBef>
                <a:spcPct val="20000"/>
              </a:spcBef>
              <a:buClr>
                <a:schemeClr val="tx2">
                  <a:lumMod val="75000"/>
                </a:schemeClr>
              </a:buClr>
              <a:buFont typeface="Wingdings" pitchFamily="2" charset="2"/>
              <a:buChar char="§"/>
              <a:defRPr/>
            </a:pPr>
            <a:r>
              <a:rPr lang="el-GR" sz="2400" dirty="0"/>
              <a:t>Υγρό</a:t>
            </a:r>
            <a:r>
              <a:rPr lang="en-US" sz="2400" dirty="0"/>
              <a:t> = </a:t>
            </a:r>
            <a:r>
              <a:rPr lang="el-GR" sz="2400" dirty="0"/>
              <a:t>ΠΟΛΥΑΚΡΥΛΙΚΟ ΟΞΥ  Ή</a:t>
            </a:r>
            <a:endParaRPr lang="en-US" sz="2400" dirty="0"/>
          </a:p>
          <a:p>
            <a:pPr marL="857250" lvl="2" indent="-171450">
              <a:spcBef>
                <a:spcPct val="20000"/>
              </a:spcBef>
              <a:buClr>
                <a:schemeClr val="tx2">
                  <a:lumMod val="75000"/>
                </a:schemeClr>
              </a:buClr>
              <a:buFont typeface="Wingdings" pitchFamily="2" charset="2"/>
              <a:buChar char="§"/>
              <a:defRPr/>
            </a:pPr>
            <a:r>
              <a:rPr lang="el-GR" dirty="0"/>
              <a:t>ΣΥΜΠΟΛΥΜΕΡΕΣ ΤΟΥ ΑΚΡΥΛΙΚΟΥ ΟΞΕΟΣ</a:t>
            </a:r>
            <a:endParaRPr lang="en-US" dirty="0"/>
          </a:p>
          <a:p>
            <a:pPr marL="857250" lvl="2" indent="-171450">
              <a:spcBef>
                <a:spcPct val="20000"/>
              </a:spcBef>
              <a:buClr>
                <a:schemeClr val="tx2">
                  <a:lumMod val="75000"/>
                </a:schemeClr>
              </a:buClr>
              <a:buFont typeface="Wingdings" pitchFamily="2" charset="2"/>
              <a:buChar char="§"/>
              <a:defRPr/>
            </a:pPr>
            <a:r>
              <a:rPr lang="el-GR" dirty="0"/>
              <a:t>ΝΕΡΟ</a:t>
            </a:r>
            <a:endParaRPr lang="en-US" dirty="0"/>
          </a:p>
        </p:txBody>
      </p:sp>
      <p:sp>
        <p:nvSpPr>
          <p:cNvPr id="4" name="Στρογγυλεμένο ορθογώνιο 3"/>
          <p:cNvSpPr/>
          <p:nvPr/>
        </p:nvSpPr>
        <p:spPr>
          <a:xfrm>
            <a:off x="1223628" y="1109688"/>
            <a:ext cx="6666044" cy="432048"/>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p>
        </p:txBody>
      </p:sp>
      <p:pic>
        <p:nvPicPr>
          <p:cNvPr id="2" name="Picture 10">
            <a:extLst>
              <a:ext uri="{FF2B5EF4-FFF2-40B4-BE49-F238E27FC236}">
                <a16:creationId xmlns:a16="http://schemas.microsoft.com/office/drawing/2014/main" id="{CDDBE4F6-E99E-8CE8-09F5-CF079185B88E}"/>
              </a:ext>
            </a:extLst>
          </p:cNvPr>
          <p:cNvPicPr>
            <a:picLocks noChangeAspect="1"/>
          </p:cNvPicPr>
          <p:nvPr/>
        </p:nvPicPr>
        <p:blipFill>
          <a:blip r:embed="rId2"/>
          <a:stretch>
            <a:fillRect/>
          </a:stretch>
        </p:blipFill>
        <p:spPr>
          <a:xfrm>
            <a:off x="8456103" y="6248400"/>
            <a:ext cx="687897" cy="598747"/>
          </a:xfrm>
          <a:prstGeom prst="rect">
            <a:avLst/>
          </a:prstGeom>
          <a:pattFill prst="pct5">
            <a:fgClr>
              <a:schemeClr val="accent1"/>
            </a:fgClr>
            <a:bgClr>
              <a:schemeClr val="bg1"/>
            </a:bgClr>
          </a:patt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1654969" y="839937"/>
            <a:ext cx="5657850" cy="971550"/>
          </a:xfrm>
        </p:spPr>
        <p:txBody>
          <a:bodyPr>
            <a:normAutofit/>
          </a:bodyPr>
          <a:lstStyle/>
          <a:p>
            <a:r>
              <a:rPr lang="el-GR" sz="2700" b="1" dirty="0">
                <a:effectLst>
                  <a:outerShdw blurRad="38100" dist="38100" dir="2700000" algn="tl">
                    <a:srgbClr val="000000">
                      <a:alpha val="43137"/>
                    </a:srgbClr>
                  </a:outerShdw>
                </a:effectLst>
              </a:rPr>
              <a:t>Συνηθέστερη οδοντική ρητίνη</a:t>
            </a:r>
            <a:endParaRPr lang="en-US" sz="2700" b="1" dirty="0">
              <a:effectLst>
                <a:outerShdw blurRad="38100" dist="38100" dir="2700000" algn="tl">
                  <a:srgbClr val="000000">
                    <a:alpha val="43137"/>
                  </a:srgbClr>
                </a:outerShdw>
              </a:effectLst>
            </a:endParaRPr>
          </a:p>
        </p:txBody>
      </p:sp>
      <p:pic>
        <p:nvPicPr>
          <p:cNvPr id="8" name="Picture 3"/>
          <p:cNvPicPr>
            <a:picLocks noChangeAspect="1" noChangeArrowheads="1"/>
          </p:cNvPicPr>
          <p:nvPr/>
        </p:nvPicPr>
        <p:blipFill>
          <a:blip r:embed="rId2" cstate="print"/>
          <a:srcRect/>
          <a:stretch>
            <a:fillRect/>
          </a:stretch>
        </p:blipFill>
        <p:spPr bwMode="auto">
          <a:xfrm>
            <a:off x="2222897" y="2052137"/>
            <a:ext cx="4618434" cy="3134915"/>
          </a:xfrm>
          <a:prstGeom prst="rect">
            <a:avLst/>
          </a:prstGeom>
          <a:noFill/>
          <a:ln w="9525">
            <a:noFill/>
            <a:miter lim="800000"/>
            <a:headEnd/>
            <a:tailEnd/>
          </a:ln>
          <a:effectLst/>
        </p:spPr>
      </p:pic>
      <p:sp>
        <p:nvSpPr>
          <p:cNvPr id="9" name="Rectangle 4"/>
          <p:cNvSpPr>
            <a:spLocks noChangeArrowheads="1"/>
          </p:cNvSpPr>
          <p:nvPr/>
        </p:nvSpPr>
        <p:spPr bwMode="auto">
          <a:xfrm>
            <a:off x="3383868" y="5038222"/>
            <a:ext cx="2502480" cy="300082"/>
          </a:xfrm>
          <a:prstGeom prst="rect">
            <a:avLst/>
          </a:prstGeom>
          <a:noFill/>
          <a:ln w="9525">
            <a:noFill/>
            <a:miter lim="800000"/>
            <a:headEnd/>
            <a:tailEnd/>
          </a:ln>
          <a:effectLst/>
        </p:spPr>
        <p:txBody>
          <a:bodyPr wrap="none">
            <a:spAutoFit/>
          </a:bodyPr>
          <a:lstStyle/>
          <a:p>
            <a:r>
              <a:rPr lang="en-US" sz="1350" dirty="0" err="1"/>
              <a:t>triethylene</a:t>
            </a:r>
            <a:r>
              <a:rPr lang="en-US" sz="1350" dirty="0"/>
              <a:t> glycol </a:t>
            </a:r>
            <a:r>
              <a:rPr lang="en-US" sz="1350" dirty="0" err="1"/>
              <a:t>dimethacrylate</a:t>
            </a:r>
            <a:endParaRPr lang="en-US" sz="1350" dirty="0"/>
          </a:p>
        </p:txBody>
      </p:sp>
      <p:sp>
        <p:nvSpPr>
          <p:cNvPr id="10" name="Rectangle 5"/>
          <p:cNvSpPr>
            <a:spLocks noChangeArrowheads="1"/>
          </p:cNvSpPr>
          <p:nvPr/>
        </p:nvSpPr>
        <p:spPr bwMode="auto">
          <a:xfrm>
            <a:off x="2655094" y="4941784"/>
            <a:ext cx="404813" cy="431006"/>
          </a:xfrm>
          <a:prstGeom prst="rect">
            <a:avLst/>
          </a:prstGeom>
          <a:solidFill>
            <a:schemeClr val="bg1"/>
          </a:solidFill>
          <a:ln w="9525">
            <a:noFill/>
            <a:miter lim="800000"/>
            <a:headEnd/>
            <a:tailEnd/>
          </a:ln>
          <a:effectLst/>
        </p:spPr>
        <p:txBody>
          <a:bodyPr wrap="none" anchor="ctr"/>
          <a:lstStyle/>
          <a:p>
            <a:endParaRPr lang="el-GR" sz="1350"/>
          </a:p>
        </p:txBody>
      </p:sp>
      <p:sp>
        <p:nvSpPr>
          <p:cNvPr id="11" name="Rectangle 6"/>
          <p:cNvSpPr>
            <a:spLocks noChangeArrowheads="1"/>
          </p:cNvSpPr>
          <p:nvPr/>
        </p:nvSpPr>
        <p:spPr bwMode="auto">
          <a:xfrm>
            <a:off x="6111478" y="4967977"/>
            <a:ext cx="404813" cy="431006"/>
          </a:xfrm>
          <a:prstGeom prst="rect">
            <a:avLst/>
          </a:prstGeom>
          <a:solidFill>
            <a:schemeClr val="bg1"/>
          </a:solidFill>
          <a:ln w="9525">
            <a:noFill/>
            <a:miter lim="800000"/>
            <a:headEnd/>
            <a:tailEnd/>
          </a:ln>
          <a:effectLst/>
        </p:spPr>
        <p:txBody>
          <a:bodyPr wrap="none" anchor="ctr"/>
          <a:lstStyle/>
          <a:p>
            <a:endParaRPr lang="el-GR" sz="1350"/>
          </a:p>
        </p:txBody>
      </p:sp>
      <p:sp>
        <p:nvSpPr>
          <p:cNvPr id="12" name="Rectangle 7"/>
          <p:cNvSpPr>
            <a:spLocks noChangeArrowheads="1"/>
          </p:cNvSpPr>
          <p:nvPr/>
        </p:nvSpPr>
        <p:spPr bwMode="auto">
          <a:xfrm>
            <a:off x="3201069" y="1860696"/>
            <a:ext cx="2557944" cy="300082"/>
          </a:xfrm>
          <a:prstGeom prst="rect">
            <a:avLst/>
          </a:prstGeom>
          <a:noFill/>
          <a:ln w="9525">
            <a:noFill/>
            <a:miter lim="800000"/>
            <a:headEnd/>
            <a:tailEnd/>
          </a:ln>
          <a:effectLst/>
        </p:spPr>
        <p:txBody>
          <a:bodyPr wrap="none">
            <a:spAutoFit/>
          </a:bodyPr>
          <a:lstStyle/>
          <a:p>
            <a:r>
              <a:rPr lang="en-US" sz="1350" dirty="0" err="1"/>
              <a:t>bisphenol</a:t>
            </a:r>
            <a:r>
              <a:rPr lang="en-US" sz="1350" dirty="0"/>
              <a:t> A glycol </a:t>
            </a:r>
            <a:r>
              <a:rPr lang="en-US" sz="1350" dirty="0" err="1"/>
              <a:t>dimethacrylate</a:t>
            </a:r>
            <a:endParaRPr lang="en-US" sz="1350" dirty="0"/>
          </a:p>
        </p:txBody>
      </p:sp>
      <p:sp>
        <p:nvSpPr>
          <p:cNvPr id="13" name="Στρογγυλεμένο ορθογώνιο 12"/>
          <p:cNvSpPr/>
          <p:nvPr/>
        </p:nvSpPr>
        <p:spPr>
          <a:xfrm>
            <a:off x="1223628" y="1109688"/>
            <a:ext cx="6666044" cy="432048"/>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p>
        </p:txBody>
      </p:sp>
      <p:pic>
        <p:nvPicPr>
          <p:cNvPr id="2" name="Picture 10">
            <a:extLst>
              <a:ext uri="{FF2B5EF4-FFF2-40B4-BE49-F238E27FC236}">
                <a16:creationId xmlns:a16="http://schemas.microsoft.com/office/drawing/2014/main" id="{5AFEC471-9FD3-368F-0A09-A2526750AEB6}"/>
              </a:ext>
            </a:extLst>
          </p:cNvPr>
          <p:cNvPicPr>
            <a:picLocks noChangeAspect="1"/>
          </p:cNvPicPr>
          <p:nvPr/>
        </p:nvPicPr>
        <p:blipFill>
          <a:blip r:embed="rId3"/>
          <a:stretch>
            <a:fillRect/>
          </a:stretch>
        </p:blipFill>
        <p:spPr>
          <a:xfrm>
            <a:off x="8456103" y="6248400"/>
            <a:ext cx="687897" cy="598747"/>
          </a:xfrm>
          <a:prstGeom prst="rect">
            <a:avLst/>
          </a:prstGeom>
          <a:pattFill prst="pct5">
            <a:fgClr>
              <a:schemeClr val="accent1"/>
            </a:fgClr>
            <a:bgClr>
              <a:schemeClr val="bg1"/>
            </a:bgClr>
          </a:patt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srcRect/>
          <a:stretch>
            <a:fillRect/>
          </a:stretch>
        </p:blipFill>
        <p:spPr bwMode="auto">
          <a:xfrm>
            <a:off x="1763688" y="998730"/>
            <a:ext cx="2800350" cy="4386263"/>
          </a:xfrm>
          <a:prstGeom prst="rect">
            <a:avLst/>
          </a:prstGeom>
          <a:noFill/>
          <a:ln w="9525">
            <a:noFill/>
            <a:miter lim="800000"/>
            <a:headEnd/>
            <a:tailEnd/>
          </a:ln>
          <a:effectLst/>
        </p:spPr>
      </p:pic>
      <p:pic>
        <p:nvPicPr>
          <p:cNvPr id="9" name="Picture 4"/>
          <p:cNvPicPr>
            <a:picLocks noChangeAspect="1" noChangeArrowheads="1"/>
          </p:cNvPicPr>
          <p:nvPr/>
        </p:nvPicPr>
        <p:blipFill>
          <a:blip r:embed="rId3" cstate="print"/>
          <a:srcRect/>
          <a:stretch>
            <a:fillRect/>
          </a:stretch>
        </p:blipFill>
        <p:spPr bwMode="auto">
          <a:xfrm>
            <a:off x="4626006" y="1106742"/>
            <a:ext cx="2786063" cy="4029075"/>
          </a:xfrm>
          <a:prstGeom prst="rect">
            <a:avLst/>
          </a:prstGeom>
          <a:noFill/>
          <a:ln w="9525">
            <a:noFill/>
            <a:miter lim="800000"/>
            <a:headEnd/>
            <a:tailEnd/>
          </a:ln>
          <a:effectLst/>
        </p:spPr>
      </p:pic>
      <p:sp>
        <p:nvSpPr>
          <p:cNvPr id="2" name="Ορθογώνιο 1"/>
          <p:cNvSpPr/>
          <p:nvPr/>
        </p:nvSpPr>
        <p:spPr>
          <a:xfrm>
            <a:off x="4933960" y="5643247"/>
            <a:ext cx="1829347" cy="207749"/>
          </a:xfrm>
          <a:prstGeom prst="rect">
            <a:avLst/>
          </a:prstGeom>
        </p:spPr>
        <p:txBody>
          <a:bodyPr wrap="none">
            <a:spAutoFit/>
          </a:bodyPr>
          <a:lstStyle/>
          <a:p>
            <a:r>
              <a:rPr lang="en-IN" sz="750" dirty="0"/>
              <a:t>http://www.loosdental.com/sealants.htm</a:t>
            </a:r>
          </a:p>
        </p:txBody>
      </p:sp>
      <p:sp>
        <p:nvSpPr>
          <p:cNvPr id="4" name="Rectangle 3"/>
          <p:cNvSpPr/>
          <p:nvPr/>
        </p:nvSpPr>
        <p:spPr>
          <a:xfrm>
            <a:off x="2141730" y="2943317"/>
            <a:ext cx="43204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p>
        </p:txBody>
      </p:sp>
      <p:sp>
        <p:nvSpPr>
          <p:cNvPr id="7" name="Rectangle 6"/>
          <p:cNvSpPr/>
          <p:nvPr/>
        </p:nvSpPr>
        <p:spPr>
          <a:xfrm>
            <a:off x="4596839" y="2870873"/>
            <a:ext cx="43204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p>
        </p:txBody>
      </p:sp>
      <p:sp>
        <p:nvSpPr>
          <p:cNvPr id="10" name="Rectangle 9"/>
          <p:cNvSpPr/>
          <p:nvPr/>
        </p:nvSpPr>
        <p:spPr>
          <a:xfrm>
            <a:off x="1749077" y="4919793"/>
            <a:ext cx="43204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p>
        </p:txBody>
      </p:sp>
      <p:sp>
        <p:nvSpPr>
          <p:cNvPr id="11" name="Rectangle 10"/>
          <p:cNvSpPr/>
          <p:nvPr/>
        </p:nvSpPr>
        <p:spPr>
          <a:xfrm>
            <a:off x="4626006" y="4725144"/>
            <a:ext cx="378042" cy="1620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p>
        </p:txBody>
      </p:sp>
      <p:pic>
        <p:nvPicPr>
          <p:cNvPr id="3" name="Picture 10">
            <a:extLst>
              <a:ext uri="{FF2B5EF4-FFF2-40B4-BE49-F238E27FC236}">
                <a16:creationId xmlns:a16="http://schemas.microsoft.com/office/drawing/2014/main" id="{FEE8E85A-0CC1-4FEA-8C3C-3B7873D9D52B}"/>
              </a:ext>
            </a:extLst>
          </p:cNvPr>
          <p:cNvPicPr>
            <a:picLocks noChangeAspect="1"/>
          </p:cNvPicPr>
          <p:nvPr/>
        </p:nvPicPr>
        <p:blipFill>
          <a:blip r:embed="rId4"/>
          <a:stretch>
            <a:fillRect/>
          </a:stretch>
        </p:blipFill>
        <p:spPr>
          <a:xfrm>
            <a:off x="8456103" y="6248400"/>
            <a:ext cx="687897" cy="598747"/>
          </a:xfrm>
          <a:prstGeom prst="rect">
            <a:avLst/>
          </a:prstGeom>
          <a:pattFill prst="pct5">
            <a:fgClr>
              <a:schemeClr val="accent1"/>
            </a:fgClr>
            <a:bgClr>
              <a:schemeClr val="bg1"/>
            </a:bgClr>
          </a:patt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1655676" y="839937"/>
            <a:ext cx="5657850" cy="971550"/>
          </a:xfrm>
        </p:spPr>
        <p:txBody>
          <a:bodyPr/>
          <a:lstStyle/>
          <a:p>
            <a:r>
              <a:rPr lang="el-GR" b="1" dirty="0">
                <a:effectLst>
                  <a:outerShdw blurRad="38100" dist="38100" dir="2700000" algn="tl">
                    <a:srgbClr val="000000">
                      <a:alpha val="43137"/>
                    </a:srgbClr>
                  </a:outerShdw>
                </a:effectLst>
              </a:rPr>
              <a:t>Υλικό στεγανοποίησης</a:t>
            </a:r>
            <a:endParaRPr lang="en-US"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1485900" y="2146697"/>
            <a:ext cx="6172200" cy="3308747"/>
          </a:xfrm>
          <a:prstGeom prst="rect">
            <a:avLst/>
          </a:prstGeom>
        </p:spPr>
        <p:txBody>
          <a:bodyPr vert="horz" lIns="68580" tIns="34290" rIns="68580" bIns="34290" rtlCol="0">
            <a:normAutofit/>
          </a:bodyPr>
          <a:lstStyle/>
          <a:p>
            <a:pPr marL="257175" indent="-257175" algn="just">
              <a:spcBef>
                <a:spcPct val="20000"/>
              </a:spcBef>
              <a:buClr>
                <a:schemeClr val="tx2">
                  <a:lumMod val="75000"/>
                </a:schemeClr>
              </a:buClr>
              <a:buFont typeface="Wingdings" pitchFamily="2" charset="2"/>
              <a:buChar char="§"/>
              <a:defRPr/>
            </a:pPr>
            <a:r>
              <a:rPr lang="el-GR" sz="2100" dirty="0"/>
              <a:t>Ένα υλικό που εφαρμόζεται σε μια άρθρωση σε στερεή ή υγρή μορφή που σκληραίνει ή θεραπεύει το σημείο, δημιουργώντας μια ασπίδα κατά της εισροής αερίου ή υγρού.</a:t>
            </a:r>
            <a:endParaRPr lang="en-US" sz="2100" dirty="0"/>
          </a:p>
        </p:txBody>
      </p:sp>
      <p:sp>
        <p:nvSpPr>
          <p:cNvPr id="4" name="Στρογγυλεμένο ορθογώνιο 3"/>
          <p:cNvSpPr/>
          <p:nvPr/>
        </p:nvSpPr>
        <p:spPr>
          <a:xfrm>
            <a:off x="1223628" y="1109688"/>
            <a:ext cx="6666044" cy="432048"/>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p>
        </p:txBody>
      </p:sp>
      <p:pic>
        <p:nvPicPr>
          <p:cNvPr id="2" name="Picture 10">
            <a:extLst>
              <a:ext uri="{FF2B5EF4-FFF2-40B4-BE49-F238E27FC236}">
                <a16:creationId xmlns:a16="http://schemas.microsoft.com/office/drawing/2014/main" id="{8F954D20-741E-BEE7-368E-38916B480E34}"/>
              </a:ext>
            </a:extLst>
          </p:cNvPr>
          <p:cNvPicPr>
            <a:picLocks noChangeAspect="1"/>
          </p:cNvPicPr>
          <p:nvPr/>
        </p:nvPicPr>
        <p:blipFill>
          <a:blip r:embed="rId2"/>
          <a:stretch>
            <a:fillRect/>
          </a:stretch>
        </p:blipFill>
        <p:spPr>
          <a:xfrm>
            <a:off x="8456103" y="6248400"/>
            <a:ext cx="687897" cy="598747"/>
          </a:xfrm>
          <a:prstGeom prst="rect">
            <a:avLst/>
          </a:prstGeom>
          <a:pattFill prst="pct5">
            <a:fgClr>
              <a:schemeClr val="accent1"/>
            </a:fgClr>
            <a:bgClr>
              <a:schemeClr val="bg1"/>
            </a:bgClr>
          </a:patt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1727725" y="839937"/>
            <a:ext cx="5657850" cy="971550"/>
          </a:xfrm>
        </p:spPr>
        <p:txBody>
          <a:bodyPr>
            <a:normAutofit/>
          </a:bodyPr>
          <a:lstStyle/>
          <a:p>
            <a:r>
              <a:rPr lang="el-GR" sz="3000" b="1" dirty="0">
                <a:effectLst>
                  <a:outerShdw blurRad="38100" dist="38100" dir="2700000" algn="tl">
                    <a:srgbClr val="000000">
                      <a:alpha val="43137"/>
                    </a:srgbClr>
                  </a:outerShdw>
                </a:effectLst>
              </a:rPr>
              <a:t>Σπασμένοι κοπτήρες</a:t>
            </a:r>
            <a:endParaRPr lang="en-GB" sz="3000" b="1" dirty="0">
              <a:effectLst>
                <a:outerShdw blurRad="38100" dist="38100" dir="2700000" algn="tl">
                  <a:srgbClr val="000000">
                    <a:alpha val="43137"/>
                  </a:srgbClr>
                </a:outerShdw>
              </a:effectLst>
            </a:endParaRPr>
          </a:p>
        </p:txBody>
      </p:sp>
      <p:pic>
        <p:nvPicPr>
          <p:cNvPr id="8" name="Picture 3" descr="web-chip2.jpg (15705 bytes)"/>
          <p:cNvPicPr>
            <a:picLocks noChangeAspect="1" noChangeArrowheads="1"/>
          </p:cNvPicPr>
          <p:nvPr/>
        </p:nvPicPr>
        <p:blipFill>
          <a:blip r:embed="rId2" cstate="print"/>
          <a:srcRect/>
          <a:stretch>
            <a:fillRect/>
          </a:stretch>
        </p:blipFill>
        <p:spPr bwMode="auto">
          <a:xfrm>
            <a:off x="4895850" y="2349104"/>
            <a:ext cx="2828925" cy="1885950"/>
          </a:xfrm>
          <a:prstGeom prst="rect">
            <a:avLst/>
          </a:prstGeom>
          <a:noFill/>
        </p:spPr>
      </p:pic>
      <p:pic>
        <p:nvPicPr>
          <p:cNvPr id="9" name="Picture 4" descr="web-chip1.jpg (12825 bytes)"/>
          <p:cNvPicPr>
            <a:picLocks noChangeAspect="1" noChangeArrowheads="1"/>
          </p:cNvPicPr>
          <p:nvPr/>
        </p:nvPicPr>
        <p:blipFill>
          <a:blip r:embed="rId3" cstate="print"/>
          <a:srcRect/>
          <a:stretch>
            <a:fillRect/>
          </a:stretch>
        </p:blipFill>
        <p:spPr bwMode="auto">
          <a:xfrm>
            <a:off x="1466850" y="2321719"/>
            <a:ext cx="2914650" cy="1943100"/>
          </a:xfrm>
          <a:prstGeom prst="rect">
            <a:avLst/>
          </a:prstGeom>
          <a:noFill/>
        </p:spPr>
      </p:pic>
      <p:sp>
        <p:nvSpPr>
          <p:cNvPr id="2" name="Ορθογώνιο 1"/>
          <p:cNvSpPr/>
          <p:nvPr/>
        </p:nvSpPr>
        <p:spPr>
          <a:xfrm>
            <a:off x="4895851" y="5723752"/>
            <a:ext cx="1829347" cy="207749"/>
          </a:xfrm>
          <a:prstGeom prst="rect">
            <a:avLst/>
          </a:prstGeom>
        </p:spPr>
        <p:txBody>
          <a:bodyPr wrap="none">
            <a:spAutoFit/>
          </a:bodyPr>
          <a:lstStyle/>
          <a:p>
            <a:r>
              <a:rPr lang="en-IN" sz="750" dirty="0"/>
              <a:t>http://www.loosdental.com/sealants.htm</a:t>
            </a:r>
          </a:p>
        </p:txBody>
      </p:sp>
      <p:sp>
        <p:nvSpPr>
          <p:cNvPr id="6" name="Στρογγυλεμένο ορθογώνιο 5"/>
          <p:cNvSpPr/>
          <p:nvPr/>
        </p:nvSpPr>
        <p:spPr>
          <a:xfrm>
            <a:off x="1223628" y="1109688"/>
            <a:ext cx="6666044" cy="432048"/>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p>
        </p:txBody>
      </p:sp>
      <p:pic>
        <p:nvPicPr>
          <p:cNvPr id="3" name="Picture 10">
            <a:extLst>
              <a:ext uri="{FF2B5EF4-FFF2-40B4-BE49-F238E27FC236}">
                <a16:creationId xmlns:a16="http://schemas.microsoft.com/office/drawing/2014/main" id="{8AEA5C56-DF4C-7EC2-8EF9-D39C75C65DE0}"/>
              </a:ext>
            </a:extLst>
          </p:cNvPr>
          <p:cNvPicPr>
            <a:picLocks noChangeAspect="1"/>
          </p:cNvPicPr>
          <p:nvPr/>
        </p:nvPicPr>
        <p:blipFill>
          <a:blip r:embed="rId4"/>
          <a:stretch>
            <a:fillRect/>
          </a:stretch>
        </p:blipFill>
        <p:spPr>
          <a:xfrm>
            <a:off x="8456103" y="6248400"/>
            <a:ext cx="687897" cy="598747"/>
          </a:xfrm>
          <a:prstGeom prst="rect">
            <a:avLst/>
          </a:prstGeom>
          <a:pattFill prst="pct5">
            <a:fgClr>
              <a:schemeClr val="accent1"/>
            </a:fgClr>
            <a:bgClr>
              <a:schemeClr val="bg1"/>
            </a:bgClr>
          </a:patt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10">
            <a:extLst>
              <a:ext uri="{FF2B5EF4-FFF2-40B4-BE49-F238E27FC236}">
                <a16:creationId xmlns:a16="http://schemas.microsoft.com/office/drawing/2014/main" id="{8AEA5C56-DF4C-7EC2-8EF9-D39C75C65DE0}"/>
              </a:ext>
            </a:extLst>
          </p:cNvPr>
          <p:cNvPicPr>
            <a:picLocks noChangeAspect="1"/>
          </p:cNvPicPr>
          <p:nvPr/>
        </p:nvPicPr>
        <p:blipFill>
          <a:blip r:embed="rId2"/>
          <a:stretch>
            <a:fillRect/>
          </a:stretch>
        </p:blipFill>
        <p:spPr>
          <a:xfrm>
            <a:off x="8456103" y="6248400"/>
            <a:ext cx="687897" cy="598747"/>
          </a:xfrm>
          <a:prstGeom prst="rect">
            <a:avLst/>
          </a:prstGeom>
          <a:pattFill prst="pct5">
            <a:fgClr>
              <a:schemeClr val="accent1"/>
            </a:fgClr>
            <a:bgClr>
              <a:schemeClr val="bg1"/>
            </a:bgClr>
          </a:pattFill>
        </p:spPr>
      </p:pic>
      <p:pic>
        <p:nvPicPr>
          <p:cNvPr id="10" name="Picture 2">
            <a:extLst>
              <a:ext uri="{FF2B5EF4-FFF2-40B4-BE49-F238E27FC236}">
                <a16:creationId xmlns:a16="http://schemas.microsoft.com/office/drawing/2014/main" id="{38543459-2619-284D-B6D7-87C8764B0D94}"/>
              </a:ext>
            </a:extLst>
          </p:cNvPr>
          <p:cNvPicPr>
            <a:picLocks noChangeAspect="1" noChangeArrowheads="1"/>
          </p:cNvPicPr>
          <p:nvPr/>
        </p:nvPicPr>
        <p:blipFill>
          <a:blip r:embed="rId3" cstate="print"/>
          <a:srcRect/>
          <a:stretch>
            <a:fillRect/>
          </a:stretch>
        </p:blipFill>
        <p:spPr bwMode="auto">
          <a:xfrm>
            <a:off x="1143000" y="857250"/>
            <a:ext cx="6858000" cy="5143500"/>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38256484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986E719-D842-478A-B342-2B0609D08908}"/>
              </a:ext>
            </a:extLst>
          </p:cNvPr>
          <p:cNvPicPr>
            <a:picLocks noChangeAspect="1"/>
          </p:cNvPicPr>
          <p:nvPr/>
        </p:nvPicPr>
        <p:blipFill>
          <a:blip r:embed="rId2"/>
          <a:stretch>
            <a:fillRect/>
          </a:stretch>
        </p:blipFill>
        <p:spPr>
          <a:xfrm>
            <a:off x="8456103" y="6248400"/>
            <a:ext cx="687897" cy="598747"/>
          </a:xfrm>
          <a:prstGeom prst="rect">
            <a:avLst/>
          </a:prstGeom>
        </p:spPr>
      </p:pic>
      <p:sp>
        <p:nvSpPr>
          <p:cNvPr id="2" name="1 - Θέση ημερομηνίας">
            <a:extLst>
              <a:ext uri="{FF2B5EF4-FFF2-40B4-BE49-F238E27FC236}">
                <a16:creationId xmlns:a16="http://schemas.microsoft.com/office/drawing/2014/main" id="{93828D99-D1BF-F20A-04D2-B7DDDCD3925F}"/>
              </a:ext>
            </a:extLst>
          </p:cNvPr>
          <p:cNvSpPr txBox="1">
            <a:spLocks/>
          </p:cNvSpPr>
          <p:nvPr/>
        </p:nvSpPr>
        <p:spPr>
          <a:xfrm>
            <a:off x="1485900" y="5543550"/>
            <a:ext cx="1600200" cy="342900"/>
          </a:xfrm>
          <a:prstGeom prst="rect">
            <a:avLst/>
          </a:prstGeom>
        </p:spPr>
        <p:txBody>
          <a:bodyPr/>
          <a:lstStyle/>
          <a:p>
            <a:pPr>
              <a:defRPr/>
            </a:pPr>
            <a:fld id="{D173BECD-6044-4A49-88CC-ACF8E9613B82}" type="datetime1">
              <a:rPr lang="en-US" sz="1350"/>
              <a:pPr>
                <a:defRPr/>
              </a:pPr>
              <a:t>2/25/25</a:t>
            </a:fld>
            <a:endParaRPr lang="en-US" altLang="en-US" sz="1350"/>
          </a:p>
        </p:txBody>
      </p:sp>
      <p:sp>
        <p:nvSpPr>
          <p:cNvPr id="3" name="3 - Θέση αριθμού διαφάνειας">
            <a:extLst>
              <a:ext uri="{FF2B5EF4-FFF2-40B4-BE49-F238E27FC236}">
                <a16:creationId xmlns:a16="http://schemas.microsoft.com/office/drawing/2014/main" id="{A0714E4F-612B-D32A-8C68-5C0ECBE758D9}"/>
              </a:ext>
            </a:extLst>
          </p:cNvPr>
          <p:cNvSpPr txBox="1">
            <a:spLocks/>
          </p:cNvSpPr>
          <p:nvPr/>
        </p:nvSpPr>
        <p:spPr>
          <a:xfrm>
            <a:off x="6057900" y="5543550"/>
            <a:ext cx="1600200" cy="342900"/>
          </a:xfrm>
          <a:prstGeom prst="rect">
            <a:avLst/>
          </a:prstGeom>
        </p:spPr>
        <p:txBody>
          <a:bodyPr/>
          <a:lstStyle/>
          <a:p>
            <a:pPr>
              <a:defRPr/>
            </a:pPr>
            <a:fld id="{3666EED4-81FD-4656-8360-4E0630C2BB5C}" type="slidenum">
              <a:rPr lang="en-US" altLang="en-US" sz="1350"/>
              <a:pPr>
                <a:defRPr/>
              </a:pPr>
              <a:t>42</a:t>
            </a:fld>
            <a:endParaRPr lang="en-US" altLang="en-US" sz="1350"/>
          </a:p>
        </p:txBody>
      </p:sp>
      <p:pic>
        <p:nvPicPr>
          <p:cNvPr id="4" name="Picture 2">
            <a:extLst>
              <a:ext uri="{FF2B5EF4-FFF2-40B4-BE49-F238E27FC236}">
                <a16:creationId xmlns:a16="http://schemas.microsoft.com/office/drawing/2014/main" id="{F76FB74A-FD87-0139-31A9-8DD609248E46}"/>
              </a:ext>
            </a:extLst>
          </p:cNvPr>
          <p:cNvPicPr>
            <a:picLocks noChangeAspect="1" noChangeArrowheads="1"/>
          </p:cNvPicPr>
          <p:nvPr/>
        </p:nvPicPr>
        <p:blipFill>
          <a:blip r:embed="rId3" cstate="print"/>
          <a:srcRect/>
          <a:stretch>
            <a:fillRect/>
          </a:stretch>
        </p:blipFill>
        <p:spPr bwMode="auto">
          <a:xfrm>
            <a:off x="1143000" y="857250"/>
            <a:ext cx="6858000" cy="5143500"/>
          </a:xfrm>
          <a:prstGeom prst="rect">
            <a:avLst/>
          </a:prstGeom>
          <a:noFill/>
        </p:spPr>
      </p:pic>
      <p:sp>
        <p:nvSpPr>
          <p:cNvPr id="5" name="Text Box 3">
            <a:extLst>
              <a:ext uri="{FF2B5EF4-FFF2-40B4-BE49-F238E27FC236}">
                <a16:creationId xmlns:a16="http://schemas.microsoft.com/office/drawing/2014/main" id="{52DD2385-9ACA-5F36-0D2B-7C9CB3B9461C}"/>
              </a:ext>
            </a:extLst>
          </p:cNvPr>
          <p:cNvSpPr txBox="1">
            <a:spLocks noChangeArrowheads="1"/>
          </p:cNvSpPr>
          <p:nvPr/>
        </p:nvSpPr>
        <p:spPr bwMode="auto">
          <a:xfrm>
            <a:off x="314325" y="170392"/>
            <a:ext cx="2914650" cy="415498"/>
          </a:xfrm>
          <a:prstGeom prst="rect">
            <a:avLst/>
          </a:prstGeom>
          <a:noFill/>
          <a:ln w="9525">
            <a:noFill/>
            <a:miter lim="800000"/>
            <a:headEnd/>
            <a:tailEnd/>
          </a:ln>
          <a:effectLst/>
        </p:spPr>
        <p:txBody>
          <a:bodyPr>
            <a:spAutoFit/>
          </a:bodyPr>
          <a:lstStyle/>
          <a:p>
            <a:pPr eaLnBrk="0" hangingPunct="0">
              <a:spcBef>
                <a:spcPct val="50000"/>
              </a:spcBef>
            </a:pPr>
            <a:r>
              <a:rPr lang="el-GR" sz="2100" dirty="0">
                <a:solidFill>
                  <a:schemeClr val="bg1"/>
                </a:solidFill>
                <a:latin typeface="75 Helvetica Bold" charset="0"/>
              </a:rPr>
              <a:t>Δοχείο σφραγίσματος</a:t>
            </a:r>
            <a:endParaRPr lang="en-US" sz="3000" dirty="0">
              <a:solidFill>
                <a:srgbClr val="FF9900"/>
              </a:solidFill>
              <a:effectLst>
                <a:outerShdw blurRad="38100" dist="38100" dir="2700000" algn="tl">
                  <a:srgbClr val="C0C0C0"/>
                </a:outerShdw>
              </a:effectLst>
              <a:latin typeface="75 Helvetica Bold" charset="0"/>
            </a:endParaRPr>
          </a:p>
        </p:txBody>
      </p:sp>
      <p:sp>
        <p:nvSpPr>
          <p:cNvPr id="7" name="Text Box 4">
            <a:extLst>
              <a:ext uri="{FF2B5EF4-FFF2-40B4-BE49-F238E27FC236}">
                <a16:creationId xmlns:a16="http://schemas.microsoft.com/office/drawing/2014/main" id="{69790B99-C765-C0AC-224E-777D3510FD84}"/>
              </a:ext>
            </a:extLst>
          </p:cNvPr>
          <p:cNvSpPr txBox="1">
            <a:spLocks noChangeArrowheads="1"/>
          </p:cNvSpPr>
          <p:nvPr/>
        </p:nvSpPr>
        <p:spPr bwMode="auto">
          <a:xfrm>
            <a:off x="1371601" y="2057400"/>
            <a:ext cx="6018610" cy="1754326"/>
          </a:xfrm>
          <a:prstGeom prst="rect">
            <a:avLst/>
          </a:prstGeom>
          <a:noFill/>
          <a:ln w="9525">
            <a:noFill/>
            <a:miter lim="800000"/>
            <a:headEnd/>
            <a:tailEnd/>
          </a:ln>
          <a:effectLst/>
        </p:spPr>
        <p:txBody>
          <a:bodyPr>
            <a:spAutoFit/>
          </a:bodyPr>
          <a:lstStyle/>
          <a:p>
            <a:pPr marL="126206" indent="-126206" eaLnBrk="0" hangingPunct="0">
              <a:spcBef>
                <a:spcPct val="50000"/>
              </a:spcBef>
            </a:pPr>
            <a:r>
              <a:rPr lang="en-US" dirty="0">
                <a:solidFill>
                  <a:schemeClr val="bg1"/>
                </a:solidFill>
              </a:rPr>
              <a:t>• </a:t>
            </a:r>
            <a:r>
              <a:rPr lang="el-GR" dirty="0">
                <a:solidFill>
                  <a:schemeClr val="bg1"/>
                </a:solidFill>
              </a:rPr>
              <a:t>Παράγει την ιδανική συνοχή κάθε φορά.</a:t>
            </a:r>
            <a:endParaRPr lang="en-US" dirty="0">
              <a:solidFill>
                <a:schemeClr val="bg1"/>
              </a:solidFill>
            </a:endParaRPr>
          </a:p>
          <a:p>
            <a:pPr marL="126206" indent="-126206" eaLnBrk="0" hangingPunct="0">
              <a:spcBef>
                <a:spcPct val="50000"/>
              </a:spcBef>
            </a:pPr>
            <a:r>
              <a:rPr lang="en-US" dirty="0">
                <a:solidFill>
                  <a:schemeClr val="bg1"/>
                </a:solidFill>
              </a:rPr>
              <a:t>• </a:t>
            </a:r>
            <a:r>
              <a:rPr lang="el-GR" dirty="0">
                <a:solidFill>
                  <a:schemeClr val="bg1"/>
                </a:solidFill>
              </a:rPr>
              <a:t>Παράγει την ιδανική ποσότητα ανάμειξης άσχετα με την ποσότητα του υλικού.</a:t>
            </a:r>
            <a:endParaRPr lang="en-US" dirty="0">
              <a:solidFill>
                <a:schemeClr val="bg1"/>
              </a:solidFill>
            </a:endParaRPr>
          </a:p>
          <a:p>
            <a:pPr marL="126206" indent="-126206" eaLnBrk="0" hangingPunct="0">
              <a:spcBef>
                <a:spcPct val="50000"/>
              </a:spcBef>
            </a:pPr>
            <a:r>
              <a:rPr lang="en-US" dirty="0">
                <a:solidFill>
                  <a:schemeClr val="bg1"/>
                </a:solidFill>
              </a:rPr>
              <a:t>• </a:t>
            </a:r>
            <a:r>
              <a:rPr lang="el-GR" dirty="0">
                <a:solidFill>
                  <a:schemeClr val="bg1"/>
                </a:solidFill>
              </a:rPr>
              <a:t>Ο μετρητής επιτρέπει στον χρήστη να ελέγχει τον όγκο του υλικού για να αποφεύγεται η σπατάλη υλικού.</a:t>
            </a:r>
            <a:endParaRPr lang="en-US" dirty="0">
              <a:solidFill>
                <a:schemeClr val="bg1"/>
              </a:solidFill>
            </a:endParaRPr>
          </a:p>
        </p:txBody>
      </p:sp>
      <p:pic>
        <p:nvPicPr>
          <p:cNvPr id="8" name="Picture 5">
            <a:extLst>
              <a:ext uri="{FF2B5EF4-FFF2-40B4-BE49-F238E27FC236}">
                <a16:creationId xmlns:a16="http://schemas.microsoft.com/office/drawing/2014/main" id="{534E619C-5EEA-4202-9544-565ACDA5A59C}"/>
              </a:ext>
            </a:extLst>
          </p:cNvPr>
          <p:cNvPicPr>
            <a:picLocks noChangeAspect="1" noChangeArrowheads="1"/>
          </p:cNvPicPr>
          <p:nvPr/>
        </p:nvPicPr>
        <p:blipFill>
          <a:blip r:embed="rId4" cstate="print"/>
          <a:srcRect/>
          <a:stretch>
            <a:fillRect/>
          </a:stretch>
        </p:blipFill>
        <p:spPr bwMode="auto">
          <a:xfrm>
            <a:off x="6686550" y="1085850"/>
            <a:ext cx="876300" cy="1314450"/>
          </a:xfrm>
          <a:prstGeom prst="rect">
            <a:avLst/>
          </a:prstGeom>
          <a:noFill/>
          <a:effectLst>
            <a:outerShdw dist="81320" dir="3080412" algn="ctr" rotWithShape="0">
              <a:schemeClr val="tx1"/>
            </a:outerShdw>
          </a:effectLst>
        </p:spPr>
      </p:pic>
      <p:pic>
        <p:nvPicPr>
          <p:cNvPr id="9" name="Picture 6">
            <a:extLst>
              <a:ext uri="{FF2B5EF4-FFF2-40B4-BE49-F238E27FC236}">
                <a16:creationId xmlns:a16="http://schemas.microsoft.com/office/drawing/2014/main" id="{E7A32B63-FEED-2271-06A3-1EBFD3F02B52}"/>
              </a:ext>
            </a:extLst>
          </p:cNvPr>
          <p:cNvPicPr>
            <a:picLocks noChangeAspect="1" noChangeArrowheads="1"/>
          </p:cNvPicPr>
          <p:nvPr/>
        </p:nvPicPr>
        <p:blipFill>
          <a:blip r:embed="rId5" cstate="print"/>
          <a:srcRect/>
          <a:stretch>
            <a:fillRect/>
          </a:stretch>
        </p:blipFill>
        <p:spPr bwMode="auto">
          <a:xfrm>
            <a:off x="1771650" y="4229101"/>
            <a:ext cx="1600200" cy="1279922"/>
          </a:xfrm>
          <a:prstGeom prst="rect">
            <a:avLst/>
          </a:prstGeom>
          <a:noFill/>
          <a:effectLst>
            <a:outerShdw dist="81320" dir="3080412" algn="ctr" rotWithShape="0">
              <a:schemeClr val="tx1"/>
            </a:outerShdw>
          </a:effectLst>
        </p:spPr>
      </p:pic>
      <p:sp>
        <p:nvSpPr>
          <p:cNvPr id="10" name="Line 7">
            <a:extLst>
              <a:ext uri="{FF2B5EF4-FFF2-40B4-BE49-F238E27FC236}">
                <a16:creationId xmlns:a16="http://schemas.microsoft.com/office/drawing/2014/main" id="{839BAB46-E905-2ADD-3ED1-EA32BDEC6A23}"/>
              </a:ext>
            </a:extLst>
          </p:cNvPr>
          <p:cNvSpPr>
            <a:spLocks noChangeShapeType="1"/>
          </p:cNvSpPr>
          <p:nvPr/>
        </p:nvSpPr>
        <p:spPr bwMode="auto">
          <a:xfrm flipV="1">
            <a:off x="6286500" y="4000500"/>
            <a:ext cx="1143000" cy="514350"/>
          </a:xfrm>
          <a:prstGeom prst="line">
            <a:avLst/>
          </a:prstGeom>
          <a:noFill/>
          <a:ln w="28575">
            <a:solidFill>
              <a:schemeClr val="accent2"/>
            </a:solidFill>
            <a:round/>
            <a:headEnd type="triangle" w="med" len="med"/>
            <a:tailEnd type="triangle" w="med" len="med"/>
          </a:ln>
          <a:effectLst/>
        </p:spPr>
        <p:txBody>
          <a:bodyPr wrap="none" anchor="ctr"/>
          <a:lstStyle/>
          <a:p>
            <a:endParaRPr lang="el-GR" sz="1350"/>
          </a:p>
        </p:txBody>
      </p:sp>
      <p:sp>
        <p:nvSpPr>
          <p:cNvPr id="12" name="Text Box 8">
            <a:extLst>
              <a:ext uri="{FF2B5EF4-FFF2-40B4-BE49-F238E27FC236}">
                <a16:creationId xmlns:a16="http://schemas.microsoft.com/office/drawing/2014/main" id="{4D98FFAF-2E61-AAF3-21A7-8A5F0B99E58F}"/>
              </a:ext>
            </a:extLst>
          </p:cNvPr>
          <p:cNvSpPr txBox="1">
            <a:spLocks noChangeArrowheads="1"/>
          </p:cNvSpPr>
          <p:nvPr/>
        </p:nvSpPr>
        <p:spPr bwMode="auto">
          <a:xfrm>
            <a:off x="5878116" y="4376738"/>
            <a:ext cx="514350" cy="253916"/>
          </a:xfrm>
          <a:prstGeom prst="rect">
            <a:avLst/>
          </a:prstGeom>
          <a:noFill/>
          <a:ln w="9525">
            <a:noFill/>
            <a:miter lim="800000"/>
            <a:headEnd/>
            <a:tailEnd/>
          </a:ln>
          <a:effectLst/>
        </p:spPr>
        <p:txBody>
          <a:bodyPr>
            <a:spAutoFit/>
          </a:bodyPr>
          <a:lstStyle/>
          <a:p>
            <a:pPr eaLnBrk="0" hangingPunct="0">
              <a:spcBef>
                <a:spcPct val="50000"/>
              </a:spcBef>
            </a:pPr>
            <a:r>
              <a:rPr lang="en-US" sz="1050">
                <a:solidFill>
                  <a:schemeClr val="bg1"/>
                </a:solidFill>
                <a:latin typeface="Times" pitchFamily="18" charset="0"/>
              </a:rPr>
              <a:t>Less</a:t>
            </a:r>
            <a:endParaRPr lang="en-US">
              <a:latin typeface="Times" pitchFamily="18" charset="0"/>
            </a:endParaRPr>
          </a:p>
        </p:txBody>
      </p:sp>
      <p:sp>
        <p:nvSpPr>
          <p:cNvPr id="13" name="Text Box 9">
            <a:extLst>
              <a:ext uri="{FF2B5EF4-FFF2-40B4-BE49-F238E27FC236}">
                <a16:creationId xmlns:a16="http://schemas.microsoft.com/office/drawing/2014/main" id="{A9223218-1670-13EB-4EBB-B0729B047E43}"/>
              </a:ext>
            </a:extLst>
          </p:cNvPr>
          <p:cNvSpPr txBox="1">
            <a:spLocks noChangeArrowheads="1"/>
          </p:cNvSpPr>
          <p:nvPr/>
        </p:nvSpPr>
        <p:spPr bwMode="auto">
          <a:xfrm>
            <a:off x="7404497" y="3854054"/>
            <a:ext cx="514350" cy="253916"/>
          </a:xfrm>
          <a:prstGeom prst="rect">
            <a:avLst/>
          </a:prstGeom>
          <a:noFill/>
          <a:ln w="9525">
            <a:noFill/>
            <a:miter lim="800000"/>
            <a:headEnd/>
            <a:tailEnd/>
          </a:ln>
          <a:effectLst/>
        </p:spPr>
        <p:txBody>
          <a:bodyPr>
            <a:spAutoFit/>
          </a:bodyPr>
          <a:lstStyle/>
          <a:p>
            <a:pPr eaLnBrk="0" hangingPunct="0">
              <a:spcBef>
                <a:spcPct val="50000"/>
              </a:spcBef>
            </a:pPr>
            <a:r>
              <a:rPr lang="en-US" sz="1050">
                <a:solidFill>
                  <a:schemeClr val="bg1"/>
                </a:solidFill>
                <a:latin typeface="Times" pitchFamily="18" charset="0"/>
              </a:rPr>
              <a:t>More</a:t>
            </a:r>
            <a:endParaRPr lang="en-US">
              <a:latin typeface="Times" pitchFamily="18" charset="0"/>
            </a:endParaRPr>
          </a:p>
        </p:txBody>
      </p:sp>
    </p:spTree>
    <p:extLst>
      <p:ext uri="{BB962C8B-B14F-4D97-AF65-F5344CB8AC3E}">
        <p14:creationId xmlns:p14="http://schemas.microsoft.com/office/powerpoint/2010/main" val="25606032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986E719-D842-478A-B342-2B0609D08908}"/>
              </a:ext>
            </a:extLst>
          </p:cNvPr>
          <p:cNvPicPr>
            <a:picLocks noChangeAspect="1"/>
          </p:cNvPicPr>
          <p:nvPr/>
        </p:nvPicPr>
        <p:blipFill>
          <a:blip r:embed="rId2"/>
          <a:stretch>
            <a:fillRect/>
          </a:stretch>
        </p:blipFill>
        <p:spPr>
          <a:xfrm>
            <a:off x="8456103" y="6248400"/>
            <a:ext cx="687897" cy="598747"/>
          </a:xfrm>
          <a:prstGeom prst="rect">
            <a:avLst/>
          </a:prstGeom>
        </p:spPr>
      </p:pic>
      <p:sp>
        <p:nvSpPr>
          <p:cNvPr id="2" name="1 - Θέση ημερομηνίας">
            <a:extLst>
              <a:ext uri="{FF2B5EF4-FFF2-40B4-BE49-F238E27FC236}">
                <a16:creationId xmlns:a16="http://schemas.microsoft.com/office/drawing/2014/main" id="{4111F595-E309-D7C4-C211-FF3DF8E20533}"/>
              </a:ext>
            </a:extLst>
          </p:cNvPr>
          <p:cNvSpPr txBox="1">
            <a:spLocks/>
          </p:cNvSpPr>
          <p:nvPr/>
        </p:nvSpPr>
        <p:spPr>
          <a:xfrm>
            <a:off x="1485900" y="5543550"/>
            <a:ext cx="1600200" cy="342900"/>
          </a:xfrm>
          <a:prstGeom prst="rect">
            <a:avLst/>
          </a:prstGeom>
        </p:spPr>
        <p:txBody>
          <a:bodyPr/>
          <a:lstStyle/>
          <a:p>
            <a:pPr>
              <a:defRPr/>
            </a:pPr>
            <a:fld id="{978C592F-2D74-403C-BBD6-F2377E4FE815}" type="datetime1">
              <a:rPr lang="en-US" sz="1350"/>
              <a:pPr>
                <a:defRPr/>
              </a:pPr>
              <a:t>2/25/25</a:t>
            </a:fld>
            <a:endParaRPr lang="en-US" altLang="en-US" sz="1350"/>
          </a:p>
        </p:txBody>
      </p:sp>
      <p:sp>
        <p:nvSpPr>
          <p:cNvPr id="3" name="3 - Θέση αριθμού διαφάνειας">
            <a:extLst>
              <a:ext uri="{FF2B5EF4-FFF2-40B4-BE49-F238E27FC236}">
                <a16:creationId xmlns:a16="http://schemas.microsoft.com/office/drawing/2014/main" id="{F102DCA5-2657-0AC6-4C25-C6E0DE6385B6}"/>
              </a:ext>
            </a:extLst>
          </p:cNvPr>
          <p:cNvSpPr txBox="1">
            <a:spLocks/>
          </p:cNvSpPr>
          <p:nvPr/>
        </p:nvSpPr>
        <p:spPr>
          <a:xfrm>
            <a:off x="6057900" y="5543550"/>
            <a:ext cx="1600200" cy="342900"/>
          </a:xfrm>
          <a:prstGeom prst="rect">
            <a:avLst/>
          </a:prstGeom>
        </p:spPr>
        <p:txBody>
          <a:bodyPr/>
          <a:lstStyle/>
          <a:p>
            <a:pPr>
              <a:defRPr/>
            </a:pPr>
            <a:fld id="{EFE8C7F3-6166-4439-9E29-551ED8D85EE6}" type="slidenum">
              <a:rPr lang="en-US" altLang="en-US" sz="1350"/>
              <a:pPr>
                <a:defRPr/>
              </a:pPr>
              <a:t>43</a:t>
            </a:fld>
            <a:endParaRPr lang="en-US" altLang="en-US" sz="1350"/>
          </a:p>
        </p:txBody>
      </p:sp>
      <p:pic>
        <p:nvPicPr>
          <p:cNvPr id="4" name="Picture 2">
            <a:extLst>
              <a:ext uri="{FF2B5EF4-FFF2-40B4-BE49-F238E27FC236}">
                <a16:creationId xmlns:a16="http://schemas.microsoft.com/office/drawing/2014/main" id="{B271A0A4-CB15-ED1C-EA42-78B09957051B}"/>
              </a:ext>
            </a:extLst>
          </p:cNvPr>
          <p:cNvPicPr>
            <a:picLocks noChangeAspect="1" noChangeArrowheads="1"/>
          </p:cNvPicPr>
          <p:nvPr/>
        </p:nvPicPr>
        <p:blipFill>
          <a:blip r:embed="rId3" cstate="print"/>
          <a:srcRect/>
          <a:stretch>
            <a:fillRect/>
          </a:stretch>
        </p:blipFill>
        <p:spPr bwMode="auto">
          <a:xfrm>
            <a:off x="1143000" y="857250"/>
            <a:ext cx="6858000" cy="5143500"/>
          </a:xfrm>
          <a:prstGeom prst="rect">
            <a:avLst/>
          </a:prstGeom>
          <a:noFill/>
        </p:spPr>
      </p:pic>
      <p:sp>
        <p:nvSpPr>
          <p:cNvPr id="5" name="Text Box 3">
            <a:extLst>
              <a:ext uri="{FF2B5EF4-FFF2-40B4-BE49-F238E27FC236}">
                <a16:creationId xmlns:a16="http://schemas.microsoft.com/office/drawing/2014/main" id="{F8C632CB-12FC-6910-6ECB-106CD846B5A0}"/>
              </a:ext>
            </a:extLst>
          </p:cNvPr>
          <p:cNvSpPr txBox="1">
            <a:spLocks noChangeArrowheads="1"/>
          </p:cNvSpPr>
          <p:nvPr/>
        </p:nvSpPr>
        <p:spPr bwMode="auto">
          <a:xfrm>
            <a:off x="755576" y="192301"/>
            <a:ext cx="7700527" cy="415498"/>
          </a:xfrm>
          <a:prstGeom prst="rect">
            <a:avLst/>
          </a:prstGeom>
          <a:noFill/>
          <a:ln w="9525">
            <a:noFill/>
            <a:miter lim="800000"/>
            <a:headEnd/>
            <a:tailEnd/>
          </a:ln>
          <a:effectLst/>
        </p:spPr>
        <p:txBody>
          <a:bodyPr wrap="square">
            <a:spAutoFit/>
          </a:bodyPr>
          <a:lstStyle/>
          <a:p>
            <a:pPr eaLnBrk="0" hangingPunct="0">
              <a:spcBef>
                <a:spcPct val="50000"/>
              </a:spcBef>
            </a:pPr>
            <a:r>
              <a:rPr lang="el-GR" sz="2100" dirty="0">
                <a:solidFill>
                  <a:schemeClr val="bg1"/>
                </a:solidFill>
                <a:latin typeface="75 Helvetica Bold" charset="0"/>
              </a:rPr>
              <a:t>Διπλή θεραπεία: ελαφριά θεραπεία και αυτό - θεραπεία</a:t>
            </a:r>
            <a:endParaRPr lang="en-US" sz="2100" dirty="0">
              <a:solidFill>
                <a:srgbClr val="FF9900"/>
              </a:solidFill>
              <a:latin typeface="75 Helvetica Bold" charset="0"/>
            </a:endParaRPr>
          </a:p>
        </p:txBody>
      </p:sp>
      <p:sp>
        <p:nvSpPr>
          <p:cNvPr id="7" name="Text Box 4">
            <a:extLst>
              <a:ext uri="{FF2B5EF4-FFF2-40B4-BE49-F238E27FC236}">
                <a16:creationId xmlns:a16="http://schemas.microsoft.com/office/drawing/2014/main" id="{79621D01-4AAF-FAA0-EE35-4E9D3A6E3399}"/>
              </a:ext>
            </a:extLst>
          </p:cNvPr>
          <p:cNvSpPr txBox="1">
            <a:spLocks noChangeArrowheads="1"/>
          </p:cNvSpPr>
          <p:nvPr/>
        </p:nvSpPr>
        <p:spPr bwMode="auto">
          <a:xfrm>
            <a:off x="1428750" y="2214564"/>
            <a:ext cx="6572250" cy="1548629"/>
          </a:xfrm>
          <a:prstGeom prst="rect">
            <a:avLst/>
          </a:prstGeom>
          <a:noFill/>
          <a:ln w="9525">
            <a:noFill/>
            <a:miter lim="800000"/>
            <a:headEnd/>
            <a:tailEnd/>
          </a:ln>
          <a:effectLst/>
        </p:spPr>
        <p:txBody>
          <a:bodyPr>
            <a:spAutoFit/>
          </a:bodyPr>
          <a:lstStyle/>
          <a:p>
            <a:pPr marL="172641" indent="-172641" eaLnBrk="0" hangingPunct="0">
              <a:lnSpc>
                <a:spcPct val="85000"/>
              </a:lnSpc>
              <a:spcBef>
                <a:spcPct val="50000"/>
              </a:spcBef>
            </a:pPr>
            <a:r>
              <a:rPr lang="en-US" dirty="0">
                <a:solidFill>
                  <a:schemeClr val="bg1"/>
                </a:solidFill>
              </a:rPr>
              <a:t>• </a:t>
            </a:r>
            <a:r>
              <a:rPr lang="el-GR" dirty="0">
                <a:solidFill>
                  <a:schemeClr val="bg1"/>
                </a:solidFill>
              </a:rPr>
              <a:t>Το προσωρινό για ελαφρές περιπτώσεις </a:t>
            </a:r>
            <a:r>
              <a:rPr lang="en-US" dirty="0" err="1">
                <a:solidFill>
                  <a:schemeClr val="bg1"/>
                </a:solidFill>
              </a:rPr>
              <a:t>Linkmax</a:t>
            </a:r>
            <a:r>
              <a:rPr lang="en-US" dirty="0">
                <a:solidFill>
                  <a:schemeClr val="bg1"/>
                </a:solidFill>
              </a:rPr>
              <a:t> </a:t>
            </a:r>
            <a:r>
              <a:rPr lang="el-GR" dirty="0">
                <a:solidFill>
                  <a:schemeClr val="bg1"/>
                </a:solidFill>
              </a:rPr>
              <a:t>αφαιρείται εύκολα με εργαλείο ένα λεπτό μετά τον πολυμερισμό.</a:t>
            </a:r>
            <a:endParaRPr lang="en-US" dirty="0">
              <a:solidFill>
                <a:schemeClr val="bg1"/>
              </a:solidFill>
            </a:endParaRPr>
          </a:p>
          <a:p>
            <a:pPr marL="172641" indent="-172641" eaLnBrk="0" hangingPunct="0">
              <a:lnSpc>
                <a:spcPct val="85000"/>
              </a:lnSpc>
              <a:spcBef>
                <a:spcPct val="50000"/>
              </a:spcBef>
            </a:pPr>
            <a:r>
              <a:rPr lang="en-US" dirty="0">
                <a:solidFill>
                  <a:schemeClr val="bg1"/>
                </a:solidFill>
              </a:rPr>
              <a:t>• </a:t>
            </a:r>
            <a:r>
              <a:rPr lang="el-GR" dirty="0">
                <a:solidFill>
                  <a:schemeClr val="bg1"/>
                </a:solidFill>
              </a:rPr>
              <a:t>Δεν απαιτείται  διαδικασία καθαρισμού.</a:t>
            </a:r>
            <a:endParaRPr lang="en-US" dirty="0">
              <a:solidFill>
                <a:schemeClr val="bg1"/>
              </a:solidFill>
            </a:endParaRPr>
          </a:p>
          <a:p>
            <a:pPr marL="172641" indent="-172641" eaLnBrk="0" hangingPunct="0">
              <a:lnSpc>
                <a:spcPct val="85000"/>
              </a:lnSpc>
              <a:spcBef>
                <a:spcPct val="50000"/>
              </a:spcBef>
            </a:pPr>
            <a:r>
              <a:rPr lang="en-US" dirty="0">
                <a:solidFill>
                  <a:schemeClr val="bg1"/>
                </a:solidFill>
              </a:rPr>
              <a:t>• </a:t>
            </a:r>
            <a:r>
              <a:rPr lang="el-GR" dirty="0">
                <a:solidFill>
                  <a:schemeClr val="bg1"/>
                </a:solidFill>
              </a:rPr>
              <a:t>Όταν χρησιμοποιείται κάτω από μέταλλο ή όταν είναι κόλλα είναι δύσκολο να εκτεθεί στο φως.</a:t>
            </a:r>
            <a:endParaRPr lang="en-US" dirty="0">
              <a:solidFill>
                <a:schemeClr val="bg1"/>
              </a:solidFill>
            </a:endParaRPr>
          </a:p>
        </p:txBody>
      </p:sp>
      <p:pic>
        <p:nvPicPr>
          <p:cNvPr id="8" name="Picture 5">
            <a:extLst>
              <a:ext uri="{FF2B5EF4-FFF2-40B4-BE49-F238E27FC236}">
                <a16:creationId xmlns:a16="http://schemas.microsoft.com/office/drawing/2014/main" id="{CD21C345-AB92-AA92-7A9D-E67315898C1D}"/>
              </a:ext>
            </a:extLst>
          </p:cNvPr>
          <p:cNvPicPr>
            <a:picLocks noChangeAspect="1" noChangeArrowheads="1"/>
          </p:cNvPicPr>
          <p:nvPr/>
        </p:nvPicPr>
        <p:blipFill>
          <a:blip r:embed="rId4" cstate="print"/>
          <a:srcRect/>
          <a:stretch>
            <a:fillRect/>
          </a:stretch>
        </p:blipFill>
        <p:spPr bwMode="auto">
          <a:xfrm>
            <a:off x="5772150" y="4629150"/>
            <a:ext cx="1657350" cy="1100138"/>
          </a:xfrm>
          <a:prstGeom prst="rect">
            <a:avLst/>
          </a:prstGeom>
          <a:noFill/>
          <a:effectLst>
            <a:outerShdw dist="81320" dir="3080412" algn="ctr" rotWithShape="0">
              <a:schemeClr val="tx1"/>
            </a:outerShdw>
          </a:effectLst>
        </p:spPr>
      </p:pic>
      <p:pic>
        <p:nvPicPr>
          <p:cNvPr id="9" name="Picture 6">
            <a:extLst>
              <a:ext uri="{FF2B5EF4-FFF2-40B4-BE49-F238E27FC236}">
                <a16:creationId xmlns:a16="http://schemas.microsoft.com/office/drawing/2014/main" id="{796BD030-8F78-BC6D-0748-24021BD87A87}"/>
              </a:ext>
            </a:extLst>
          </p:cNvPr>
          <p:cNvPicPr>
            <a:picLocks noChangeAspect="1" noChangeArrowheads="1"/>
          </p:cNvPicPr>
          <p:nvPr/>
        </p:nvPicPr>
        <p:blipFill>
          <a:blip r:embed="rId5" cstate="print"/>
          <a:srcRect/>
          <a:stretch>
            <a:fillRect/>
          </a:stretch>
        </p:blipFill>
        <p:spPr bwMode="auto">
          <a:xfrm>
            <a:off x="3886200" y="4629151"/>
            <a:ext cx="1600200" cy="1084660"/>
          </a:xfrm>
          <a:prstGeom prst="rect">
            <a:avLst/>
          </a:prstGeom>
          <a:noFill/>
          <a:effectLst>
            <a:outerShdw dist="81320" dir="3080412" algn="ctr" rotWithShape="0">
              <a:schemeClr val="tx1"/>
            </a:outerShdw>
          </a:effectLst>
        </p:spPr>
      </p:pic>
    </p:spTree>
    <p:extLst>
      <p:ext uri="{BB962C8B-B14F-4D97-AF65-F5344CB8AC3E}">
        <p14:creationId xmlns:p14="http://schemas.microsoft.com/office/powerpoint/2010/main" val="16880862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986E719-D842-478A-B342-2B0609D08908}"/>
              </a:ext>
            </a:extLst>
          </p:cNvPr>
          <p:cNvPicPr>
            <a:picLocks noChangeAspect="1"/>
          </p:cNvPicPr>
          <p:nvPr/>
        </p:nvPicPr>
        <p:blipFill>
          <a:blip r:embed="rId2"/>
          <a:stretch>
            <a:fillRect/>
          </a:stretch>
        </p:blipFill>
        <p:spPr>
          <a:xfrm>
            <a:off x="8456103" y="6248400"/>
            <a:ext cx="687897" cy="598747"/>
          </a:xfrm>
          <a:prstGeom prst="rect">
            <a:avLst/>
          </a:prstGeom>
        </p:spPr>
      </p:pic>
      <p:sp>
        <p:nvSpPr>
          <p:cNvPr id="2" name="1 - Θέση ημερομηνίας">
            <a:extLst>
              <a:ext uri="{FF2B5EF4-FFF2-40B4-BE49-F238E27FC236}">
                <a16:creationId xmlns:a16="http://schemas.microsoft.com/office/drawing/2014/main" id="{7CD11926-8743-0B3A-43F6-F61F322F67D5}"/>
              </a:ext>
            </a:extLst>
          </p:cNvPr>
          <p:cNvSpPr txBox="1">
            <a:spLocks/>
          </p:cNvSpPr>
          <p:nvPr/>
        </p:nvSpPr>
        <p:spPr>
          <a:xfrm>
            <a:off x="1485900" y="5543550"/>
            <a:ext cx="1600200" cy="342900"/>
          </a:xfrm>
          <a:prstGeom prst="rect">
            <a:avLst/>
          </a:prstGeom>
        </p:spPr>
        <p:txBody>
          <a:bodyPr/>
          <a:lstStyle/>
          <a:p>
            <a:pPr>
              <a:defRPr/>
            </a:pPr>
            <a:fld id="{F9891221-DEC3-49C0-9600-AA0274955D12}" type="datetime1">
              <a:rPr lang="en-US" sz="1350"/>
              <a:pPr>
                <a:defRPr/>
              </a:pPr>
              <a:t>2/25/25</a:t>
            </a:fld>
            <a:endParaRPr lang="en-US" altLang="en-US" sz="1350"/>
          </a:p>
        </p:txBody>
      </p:sp>
      <p:sp>
        <p:nvSpPr>
          <p:cNvPr id="3" name="3 - Θέση αριθμού διαφάνειας">
            <a:extLst>
              <a:ext uri="{FF2B5EF4-FFF2-40B4-BE49-F238E27FC236}">
                <a16:creationId xmlns:a16="http://schemas.microsoft.com/office/drawing/2014/main" id="{B0241069-219A-520E-49CB-EE843A4E744D}"/>
              </a:ext>
            </a:extLst>
          </p:cNvPr>
          <p:cNvSpPr txBox="1">
            <a:spLocks/>
          </p:cNvSpPr>
          <p:nvPr/>
        </p:nvSpPr>
        <p:spPr>
          <a:xfrm>
            <a:off x="6057900" y="5543550"/>
            <a:ext cx="1600200" cy="342900"/>
          </a:xfrm>
          <a:prstGeom prst="rect">
            <a:avLst/>
          </a:prstGeom>
        </p:spPr>
        <p:txBody>
          <a:bodyPr/>
          <a:lstStyle/>
          <a:p>
            <a:pPr>
              <a:defRPr/>
            </a:pPr>
            <a:fld id="{BA914900-CD43-4C2B-A56C-4D316C718631}" type="slidenum">
              <a:rPr lang="en-US" altLang="en-US" sz="1350"/>
              <a:pPr>
                <a:defRPr/>
              </a:pPr>
              <a:t>44</a:t>
            </a:fld>
            <a:endParaRPr lang="en-US" altLang="en-US" sz="1350"/>
          </a:p>
        </p:txBody>
      </p:sp>
      <p:pic>
        <p:nvPicPr>
          <p:cNvPr id="4" name="Picture 2">
            <a:extLst>
              <a:ext uri="{FF2B5EF4-FFF2-40B4-BE49-F238E27FC236}">
                <a16:creationId xmlns:a16="http://schemas.microsoft.com/office/drawing/2014/main" id="{56768BF2-D68C-FE88-DAB9-FE1242398298}"/>
              </a:ext>
            </a:extLst>
          </p:cNvPr>
          <p:cNvPicPr>
            <a:picLocks noChangeAspect="1" noChangeArrowheads="1"/>
          </p:cNvPicPr>
          <p:nvPr/>
        </p:nvPicPr>
        <p:blipFill>
          <a:blip r:embed="rId3" cstate="print"/>
          <a:srcRect/>
          <a:stretch>
            <a:fillRect/>
          </a:stretch>
        </p:blipFill>
        <p:spPr bwMode="auto">
          <a:xfrm>
            <a:off x="1143000" y="857250"/>
            <a:ext cx="6858000" cy="5143500"/>
          </a:xfrm>
          <a:prstGeom prst="rect">
            <a:avLst/>
          </a:prstGeom>
          <a:noFill/>
        </p:spPr>
      </p:pic>
      <p:pic>
        <p:nvPicPr>
          <p:cNvPr id="5" name="Picture 3">
            <a:extLst>
              <a:ext uri="{FF2B5EF4-FFF2-40B4-BE49-F238E27FC236}">
                <a16:creationId xmlns:a16="http://schemas.microsoft.com/office/drawing/2014/main" id="{F8662B3E-C6F9-F99E-8499-67D9FB16C517}"/>
              </a:ext>
            </a:extLst>
          </p:cNvPr>
          <p:cNvPicPr>
            <a:picLocks noChangeAspect="1" noChangeArrowheads="1"/>
          </p:cNvPicPr>
          <p:nvPr/>
        </p:nvPicPr>
        <p:blipFill>
          <a:blip r:embed="rId4" cstate="print"/>
          <a:srcRect/>
          <a:stretch>
            <a:fillRect/>
          </a:stretch>
        </p:blipFill>
        <p:spPr bwMode="auto">
          <a:xfrm>
            <a:off x="1490067" y="1750859"/>
            <a:ext cx="1248966" cy="1543050"/>
          </a:xfrm>
          <a:prstGeom prst="rect">
            <a:avLst/>
          </a:prstGeom>
          <a:noFill/>
          <a:effectLst>
            <a:outerShdw dist="71842" dir="2700000" algn="ctr" rotWithShape="0">
              <a:schemeClr val="tx1"/>
            </a:outerShdw>
          </a:effectLst>
        </p:spPr>
      </p:pic>
      <p:pic>
        <p:nvPicPr>
          <p:cNvPr id="7" name="Picture 4">
            <a:extLst>
              <a:ext uri="{FF2B5EF4-FFF2-40B4-BE49-F238E27FC236}">
                <a16:creationId xmlns:a16="http://schemas.microsoft.com/office/drawing/2014/main" id="{4E5DC792-2ACE-7B84-218B-1C2E9701368B}"/>
              </a:ext>
            </a:extLst>
          </p:cNvPr>
          <p:cNvPicPr>
            <a:picLocks noChangeAspect="1" noChangeArrowheads="1"/>
          </p:cNvPicPr>
          <p:nvPr/>
        </p:nvPicPr>
        <p:blipFill>
          <a:blip r:embed="rId5" cstate="print"/>
          <a:srcRect l="-705" r="-703"/>
          <a:stretch>
            <a:fillRect/>
          </a:stretch>
        </p:blipFill>
        <p:spPr bwMode="auto">
          <a:xfrm>
            <a:off x="2975967" y="1750860"/>
            <a:ext cx="1485900" cy="1532335"/>
          </a:xfrm>
          <a:prstGeom prst="rect">
            <a:avLst/>
          </a:prstGeom>
          <a:noFill/>
          <a:effectLst>
            <a:outerShdw dist="63500" dir="3187806" algn="ctr" rotWithShape="0">
              <a:schemeClr val="tx1"/>
            </a:outerShdw>
          </a:effectLst>
        </p:spPr>
      </p:pic>
      <p:pic>
        <p:nvPicPr>
          <p:cNvPr id="8" name="Picture 5">
            <a:extLst>
              <a:ext uri="{FF2B5EF4-FFF2-40B4-BE49-F238E27FC236}">
                <a16:creationId xmlns:a16="http://schemas.microsoft.com/office/drawing/2014/main" id="{C642229E-BD45-13CA-4437-0E2D00096011}"/>
              </a:ext>
            </a:extLst>
          </p:cNvPr>
          <p:cNvPicPr>
            <a:picLocks noChangeAspect="1" noChangeArrowheads="1"/>
          </p:cNvPicPr>
          <p:nvPr/>
        </p:nvPicPr>
        <p:blipFill>
          <a:blip r:embed="rId6" cstate="print"/>
          <a:srcRect l="3772" r="-1886"/>
          <a:stretch>
            <a:fillRect/>
          </a:stretch>
        </p:blipFill>
        <p:spPr bwMode="auto">
          <a:xfrm>
            <a:off x="4747617" y="1750859"/>
            <a:ext cx="2971800" cy="1543050"/>
          </a:xfrm>
          <a:prstGeom prst="rect">
            <a:avLst/>
          </a:prstGeom>
          <a:noFill/>
          <a:effectLst>
            <a:outerShdw dist="71842" dir="2700000" algn="ctr" rotWithShape="0">
              <a:schemeClr val="tx1"/>
            </a:outerShdw>
          </a:effectLst>
        </p:spPr>
      </p:pic>
      <p:pic>
        <p:nvPicPr>
          <p:cNvPr id="9" name="Picture 6">
            <a:extLst>
              <a:ext uri="{FF2B5EF4-FFF2-40B4-BE49-F238E27FC236}">
                <a16:creationId xmlns:a16="http://schemas.microsoft.com/office/drawing/2014/main" id="{B061B1C3-F7DB-EB1F-B23B-4C6E85E69E80}"/>
              </a:ext>
            </a:extLst>
          </p:cNvPr>
          <p:cNvPicPr>
            <a:picLocks noChangeAspect="1" noChangeArrowheads="1"/>
          </p:cNvPicPr>
          <p:nvPr/>
        </p:nvPicPr>
        <p:blipFill>
          <a:blip r:embed="rId7" cstate="print"/>
          <a:srcRect t="11090" r="11110"/>
          <a:stretch>
            <a:fillRect/>
          </a:stretch>
        </p:blipFill>
        <p:spPr bwMode="auto">
          <a:xfrm>
            <a:off x="2971800" y="3942160"/>
            <a:ext cx="1485900" cy="1403747"/>
          </a:xfrm>
          <a:prstGeom prst="rect">
            <a:avLst/>
          </a:prstGeom>
          <a:noFill/>
          <a:effectLst>
            <a:outerShdw dist="71842" dir="2700000" algn="ctr" rotWithShape="0">
              <a:schemeClr val="tx1"/>
            </a:outerShdw>
          </a:effectLst>
        </p:spPr>
      </p:pic>
      <p:pic>
        <p:nvPicPr>
          <p:cNvPr id="10" name="Picture 7">
            <a:extLst>
              <a:ext uri="{FF2B5EF4-FFF2-40B4-BE49-F238E27FC236}">
                <a16:creationId xmlns:a16="http://schemas.microsoft.com/office/drawing/2014/main" id="{D5378E9E-B948-B9AC-7B15-9DB56B7FEEE4}"/>
              </a:ext>
            </a:extLst>
          </p:cNvPr>
          <p:cNvPicPr>
            <a:picLocks noChangeAspect="1" noChangeArrowheads="1"/>
          </p:cNvPicPr>
          <p:nvPr/>
        </p:nvPicPr>
        <p:blipFill>
          <a:blip r:embed="rId8" cstate="print"/>
          <a:srcRect/>
          <a:stretch>
            <a:fillRect/>
          </a:stretch>
        </p:blipFill>
        <p:spPr bwMode="auto">
          <a:xfrm>
            <a:off x="4776789" y="3942160"/>
            <a:ext cx="1302544" cy="1428750"/>
          </a:xfrm>
          <a:prstGeom prst="rect">
            <a:avLst/>
          </a:prstGeom>
          <a:noFill/>
          <a:effectLst>
            <a:outerShdw dist="71842" dir="2700000" algn="ctr" rotWithShape="0">
              <a:schemeClr val="tx1"/>
            </a:outerShdw>
          </a:effectLst>
        </p:spPr>
      </p:pic>
      <p:pic>
        <p:nvPicPr>
          <p:cNvPr id="12" name="Picture 8">
            <a:extLst>
              <a:ext uri="{FF2B5EF4-FFF2-40B4-BE49-F238E27FC236}">
                <a16:creationId xmlns:a16="http://schemas.microsoft.com/office/drawing/2014/main" id="{AE1B9165-FDF2-4F2C-436E-CB980353F67E}"/>
              </a:ext>
            </a:extLst>
          </p:cNvPr>
          <p:cNvPicPr>
            <a:picLocks noChangeAspect="1" noChangeArrowheads="1"/>
          </p:cNvPicPr>
          <p:nvPr/>
        </p:nvPicPr>
        <p:blipFill>
          <a:blip r:embed="rId9" cstate="print"/>
          <a:srcRect r="20689"/>
          <a:stretch>
            <a:fillRect/>
          </a:stretch>
        </p:blipFill>
        <p:spPr bwMode="auto">
          <a:xfrm>
            <a:off x="6400800" y="3942160"/>
            <a:ext cx="1314450" cy="1419225"/>
          </a:xfrm>
          <a:prstGeom prst="rect">
            <a:avLst/>
          </a:prstGeom>
          <a:noFill/>
          <a:effectLst>
            <a:outerShdw dist="71842" dir="2700000" algn="ctr" rotWithShape="0">
              <a:schemeClr val="tx1"/>
            </a:outerShdw>
          </a:effectLst>
        </p:spPr>
      </p:pic>
      <p:pic>
        <p:nvPicPr>
          <p:cNvPr id="13" name="Picture 9">
            <a:extLst>
              <a:ext uri="{FF2B5EF4-FFF2-40B4-BE49-F238E27FC236}">
                <a16:creationId xmlns:a16="http://schemas.microsoft.com/office/drawing/2014/main" id="{B6B20D76-376C-D639-3DE1-FA0BA70787CC}"/>
              </a:ext>
            </a:extLst>
          </p:cNvPr>
          <p:cNvPicPr>
            <a:picLocks noChangeAspect="1" noChangeArrowheads="1"/>
          </p:cNvPicPr>
          <p:nvPr/>
        </p:nvPicPr>
        <p:blipFill>
          <a:blip r:embed="rId10" cstate="print"/>
          <a:srcRect t="34146" r="30476" b="2438"/>
          <a:stretch>
            <a:fillRect/>
          </a:stretch>
        </p:blipFill>
        <p:spPr bwMode="auto">
          <a:xfrm>
            <a:off x="1485901" y="3942160"/>
            <a:ext cx="1216819" cy="1428750"/>
          </a:xfrm>
          <a:prstGeom prst="rect">
            <a:avLst/>
          </a:prstGeom>
          <a:noFill/>
          <a:effectLst>
            <a:outerShdw dist="71842" dir="2700000" algn="ctr" rotWithShape="0">
              <a:schemeClr val="tx1"/>
            </a:outerShdw>
          </a:effectLst>
        </p:spPr>
      </p:pic>
      <p:sp>
        <p:nvSpPr>
          <p:cNvPr id="14" name="Text Box 10">
            <a:extLst>
              <a:ext uri="{FF2B5EF4-FFF2-40B4-BE49-F238E27FC236}">
                <a16:creationId xmlns:a16="http://schemas.microsoft.com/office/drawing/2014/main" id="{A02AAA9F-4A9F-421A-7B6C-A4291C364067}"/>
              </a:ext>
            </a:extLst>
          </p:cNvPr>
          <p:cNvSpPr txBox="1">
            <a:spLocks noChangeArrowheads="1"/>
          </p:cNvSpPr>
          <p:nvPr/>
        </p:nvSpPr>
        <p:spPr bwMode="auto">
          <a:xfrm>
            <a:off x="323528" y="195260"/>
            <a:ext cx="6193631" cy="415498"/>
          </a:xfrm>
          <a:prstGeom prst="rect">
            <a:avLst/>
          </a:prstGeom>
          <a:noFill/>
          <a:ln w="9525">
            <a:noFill/>
            <a:miter lim="800000"/>
            <a:headEnd/>
            <a:tailEnd/>
          </a:ln>
          <a:effectLst/>
        </p:spPr>
        <p:txBody>
          <a:bodyPr>
            <a:spAutoFit/>
          </a:bodyPr>
          <a:lstStyle/>
          <a:p>
            <a:pPr eaLnBrk="0" hangingPunct="0">
              <a:spcBef>
                <a:spcPct val="50000"/>
              </a:spcBef>
            </a:pPr>
            <a:r>
              <a:rPr lang="el-GR" sz="2100" dirty="0">
                <a:solidFill>
                  <a:schemeClr val="bg1"/>
                </a:solidFill>
              </a:rPr>
              <a:t>ΥΒΡΙΔΙΚΗ ΡΗΤΙΝΗ </a:t>
            </a:r>
            <a:endParaRPr lang="en-US" sz="3000" dirty="0">
              <a:solidFill>
                <a:srgbClr val="FF9900"/>
              </a:solidFill>
            </a:endParaRPr>
          </a:p>
        </p:txBody>
      </p:sp>
      <p:sp>
        <p:nvSpPr>
          <p:cNvPr id="15" name="Text Box 11">
            <a:extLst>
              <a:ext uri="{FF2B5EF4-FFF2-40B4-BE49-F238E27FC236}">
                <a16:creationId xmlns:a16="http://schemas.microsoft.com/office/drawing/2014/main" id="{75177D64-0E72-7FCB-BAF0-5D0893558132}"/>
              </a:ext>
            </a:extLst>
          </p:cNvPr>
          <p:cNvSpPr txBox="1">
            <a:spLocks noChangeArrowheads="1"/>
          </p:cNvSpPr>
          <p:nvPr/>
        </p:nvSpPr>
        <p:spPr bwMode="auto">
          <a:xfrm>
            <a:off x="1428750" y="3324866"/>
            <a:ext cx="1371600" cy="369332"/>
          </a:xfrm>
          <a:prstGeom prst="rect">
            <a:avLst/>
          </a:prstGeom>
          <a:noFill/>
          <a:ln w="9525">
            <a:noFill/>
            <a:miter lim="800000"/>
            <a:headEnd/>
            <a:tailEnd/>
          </a:ln>
          <a:effectLst/>
        </p:spPr>
        <p:txBody>
          <a:bodyPr>
            <a:spAutoFit/>
          </a:bodyPr>
          <a:lstStyle/>
          <a:p>
            <a:pPr eaLnBrk="0" hangingPunct="0">
              <a:spcBef>
                <a:spcPct val="50000"/>
              </a:spcBef>
            </a:pPr>
            <a:r>
              <a:rPr lang="el-GR" sz="900" dirty="0">
                <a:solidFill>
                  <a:schemeClr val="bg1"/>
                </a:solidFill>
              </a:rPr>
              <a:t>Εφαρμόζεται ένα λεπτό στρώμα</a:t>
            </a:r>
            <a:endParaRPr lang="en-US" sz="900" dirty="0">
              <a:solidFill>
                <a:schemeClr val="bg1"/>
              </a:solidFill>
            </a:endParaRPr>
          </a:p>
        </p:txBody>
      </p:sp>
      <p:sp>
        <p:nvSpPr>
          <p:cNvPr id="16" name="Text Box 12">
            <a:extLst>
              <a:ext uri="{FF2B5EF4-FFF2-40B4-BE49-F238E27FC236}">
                <a16:creationId xmlns:a16="http://schemas.microsoft.com/office/drawing/2014/main" id="{2C1E1302-36FF-9AFA-C1E9-30543A3FF404}"/>
              </a:ext>
            </a:extLst>
          </p:cNvPr>
          <p:cNvSpPr txBox="1">
            <a:spLocks noChangeArrowheads="1"/>
          </p:cNvSpPr>
          <p:nvPr/>
        </p:nvSpPr>
        <p:spPr bwMode="auto">
          <a:xfrm>
            <a:off x="2911067" y="3293910"/>
            <a:ext cx="1543050" cy="646331"/>
          </a:xfrm>
          <a:prstGeom prst="rect">
            <a:avLst/>
          </a:prstGeom>
          <a:noFill/>
          <a:ln w="9525">
            <a:noFill/>
            <a:miter lim="800000"/>
            <a:headEnd/>
            <a:tailEnd/>
          </a:ln>
          <a:effectLst/>
        </p:spPr>
        <p:txBody>
          <a:bodyPr>
            <a:spAutoFit/>
          </a:bodyPr>
          <a:lstStyle/>
          <a:p>
            <a:pPr eaLnBrk="0" hangingPunct="0">
              <a:spcBef>
                <a:spcPct val="50000"/>
              </a:spcBef>
            </a:pPr>
            <a:r>
              <a:rPr lang="el-GR" sz="900" dirty="0">
                <a:solidFill>
                  <a:schemeClr val="bg1"/>
                </a:solidFill>
              </a:rPr>
              <a:t>Επάγεται μέσω φωτός για 20 δευτερόλεπτα χρησιμοποιώντας ένα </a:t>
            </a:r>
            <a:r>
              <a:rPr lang="en-US" sz="900" dirty="0">
                <a:solidFill>
                  <a:schemeClr val="bg1"/>
                </a:solidFill>
              </a:rPr>
              <a:t>VLC </a:t>
            </a:r>
            <a:r>
              <a:rPr lang="el-GR" sz="900" dirty="0">
                <a:solidFill>
                  <a:schemeClr val="bg1"/>
                </a:solidFill>
              </a:rPr>
              <a:t>φως.</a:t>
            </a:r>
            <a:endParaRPr lang="en-US" sz="900" dirty="0">
              <a:solidFill>
                <a:schemeClr val="bg1"/>
              </a:solidFill>
            </a:endParaRPr>
          </a:p>
        </p:txBody>
      </p:sp>
      <p:sp>
        <p:nvSpPr>
          <p:cNvPr id="17" name="Text Box 13">
            <a:extLst>
              <a:ext uri="{FF2B5EF4-FFF2-40B4-BE49-F238E27FC236}">
                <a16:creationId xmlns:a16="http://schemas.microsoft.com/office/drawing/2014/main" id="{0E2529E8-4DBA-C8C0-6D2D-F75903BA9FD8}"/>
              </a:ext>
            </a:extLst>
          </p:cNvPr>
          <p:cNvSpPr txBox="1">
            <a:spLocks noChangeArrowheads="1"/>
          </p:cNvSpPr>
          <p:nvPr/>
        </p:nvSpPr>
        <p:spPr bwMode="auto">
          <a:xfrm>
            <a:off x="4679156" y="3318913"/>
            <a:ext cx="3028950" cy="507831"/>
          </a:xfrm>
          <a:prstGeom prst="rect">
            <a:avLst/>
          </a:prstGeom>
          <a:noFill/>
          <a:ln w="9525">
            <a:noFill/>
            <a:miter lim="800000"/>
            <a:headEnd/>
            <a:tailEnd/>
          </a:ln>
          <a:effectLst/>
        </p:spPr>
        <p:txBody>
          <a:bodyPr>
            <a:spAutoFit/>
          </a:bodyPr>
          <a:lstStyle/>
          <a:p>
            <a:pPr eaLnBrk="0" hangingPunct="0">
              <a:spcBef>
                <a:spcPct val="50000"/>
              </a:spcBef>
            </a:pPr>
            <a:r>
              <a:rPr lang="el-GR" sz="900" dirty="0">
                <a:solidFill>
                  <a:schemeClr val="bg1"/>
                </a:solidFill>
              </a:rPr>
              <a:t>Ανακινούμε τα δοχεία με τους </a:t>
            </a:r>
            <a:r>
              <a:rPr lang="en-US" sz="900" dirty="0">
                <a:solidFill>
                  <a:schemeClr val="bg1"/>
                </a:solidFill>
              </a:rPr>
              <a:t>primers </a:t>
            </a:r>
            <a:r>
              <a:rPr lang="el-GR" sz="900" dirty="0">
                <a:solidFill>
                  <a:schemeClr val="bg1"/>
                </a:solidFill>
              </a:rPr>
              <a:t> και τοποθετούμε μία σταγόνα στο δοχείο και αναμιγνύουμε για 5 δευτερόλεπτα. Εφαρμόζουμε στην επιφάνεια του δοντιού.</a:t>
            </a:r>
            <a:endParaRPr lang="en-US" sz="900" dirty="0">
              <a:solidFill>
                <a:schemeClr val="bg1"/>
              </a:solidFill>
            </a:endParaRPr>
          </a:p>
        </p:txBody>
      </p:sp>
      <p:sp>
        <p:nvSpPr>
          <p:cNvPr id="18" name="Text Box 14">
            <a:extLst>
              <a:ext uri="{FF2B5EF4-FFF2-40B4-BE49-F238E27FC236}">
                <a16:creationId xmlns:a16="http://schemas.microsoft.com/office/drawing/2014/main" id="{25C19C31-03B3-8678-6454-18DE2B1E116A}"/>
              </a:ext>
            </a:extLst>
          </p:cNvPr>
          <p:cNvSpPr txBox="1">
            <a:spLocks noChangeArrowheads="1"/>
          </p:cNvSpPr>
          <p:nvPr/>
        </p:nvSpPr>
        <p:spPr bwMode="auto">
          <a:xfrm>
            <a:off x="1421606" y="5428061"/>
            <a:ext cx="1485900" cy="507831"/>
          </a:xfrm>
          <a:prstGeom prst="rect">
            <a:avLst/>
          </a:prstGeom>
          <a:noFill/>
          <a:ln w="9525">
            <a:noFill/>
            <a:miter lim="800000"/>
            <a:headEnd/>
            <a:tailEnd/>
          </a:ln>
          <a:effectLst/>
        </p:spPr>
        <p:txBody>
          <a:bodyPr>
            <a:spAutoFit/>
          </a:bodyPr>
          <a:lstStyle/>
          <a:p>
            <a:pPr eaLnBrk="0" hangingPunct="0">
              <a:spcBef>
                <a:spcPct val="50000"/>
              </a:spcBef>
            </a:pPr>
            <a:r>
              <a:rPr lang="el-GR" sz="900" dirty="0">
                <a:solidFill>
                  <a:schemeClr val="bg1"/>
                </a:solidFill>
              </a:rPr>
              <a:t>Τοποθετούμε το </a:t>
            </a:r>
            <a:r>
              <a:rPr lang="en-US" sz="900" dirty="0">
                <a:solidFill>
                  <a:schemeClr val="bg1"/>
                </a:solidFill>
              </a:rPr>
              <a:t>LINKMAX </a:t>
            </a:r>
            <a:r>
              <a:rPr lang="el-GR" sz="900" dirty="0">
                <a:solidFill>
                  <a:schemeClr val="bg1"/>
                </a:solidFill>
              </a:rPr>
              <a:t>και αναμιγνύουμε για 10 δευτερόλεπτα.</a:t>
            </a:r>
            <a:endParaRPr lang="en-US" sz="900" dirty="0">
              <a:solidFill>
                <a:schemeClr val="bg1"/>
              </a:solidFill>
            </a:endParaRPr>
          </a:p>
        </p:txBody>
      </p:sp>
      <p:sp>
        <p:nvSpPr>
          <p:cNvPr id="19" name="Text Box 15">
            <a:extLst>
              <a:ext uri="{FF2B5EF4-FFF2-40B4-BE49-F238E27FC236}">
                <a16:creationId xmlns:a16="http://schemas.microsoft.com/office/drawing/2014/main" id="{093449B0-6F3D-04B1-CA70-FF39C04E85AE}"/>
              </a:ext>
            </a:extLst>
          </p:cNvPr>
          <p:cNvSpPr txBox="1">
            <a:spLocks noChangeArrowheads="1"/>
          </p:cNvSpPr>
          <p:nvPr/>
        </p:nvSpPr>
        <p:spPr bwMode="auto">
          <a:xfrm>
            <a:off x="2911067" y="5464984"/>
            <a:ext cx="1543050" cy="369332"/>
          </a:xfrm>
          <a:prstGeom prst="rect">
            <a:avLst/>
          </a:prstGeom>
          <a:noFill/>
          <a:ln w="9525">
            <a:noFill/>
            <a:miter lim="800000"/>
            <a:headEnd/>
            <a:tailEnd/>
          </a:ln>
          <a:effectLst/>
        </p:spPr>
        <p:txBody>
          <a:bodyPr>
            <a:spAutoFit/>
          </a:bodyPr>
          <a:lstStyle/>
          <a:p>
            <a:pPr eaLnBrk="0" hangingPunct="0">
              <a:spcBef>
                <a:spcPct val="50000"/>
              </a:spcBef>
            </a:pPr>
            <a:r>
              <a:rPr lang="el-GR" sz="900" dirty="0">
                <a:solidFill>
                  <a:schemeClr val="bg1"/>
                </a:solidFill>
              </a:rPr>
              <a:t>Εφαρμόζουμε το </a:t>
            </a:r>
            <a:r>
              <a:rPr lang="en-US" sz="900" dirty="0">
                <a:solidFill>
                  <a:schemeClr val="bg1"/>
                </a:solidFill>
              </a:rPr>
              <a:t>LINKMAX </a:t>
            </a:r>
            <a:r>
              <a:rPr lang="el-GR" sz="900" dirty="0">
                <a:solidFill>
                  <a:schemeClr val="bg1"/>
                </a:solidFill>
              </a:rPr>
              <a:t>σε πορσελάνινη επιφάνεια.</a:t>
            </a:r>
            <a:endParaRPr lang="en-US" sz="900" dirty="0">
              <a:solidFill>
                <a:schemeClr val="bg1"/>
              </a:solidFill>
            </a:endParaRPr>
          </a:p>
        </p:txBody>
      </p:sp>
      <p:sp>
        <p:nvSpPr>
          <p:cNvPr id="20" name="Text Box 16">
            <a:extLst>
              <a:ext uri="{FF2B5EF4-FFF2-40B4-BE49-F238E27FC236}">
                <a16:creationId xmlns:a16="http://schemas.microsoft.com/office/drawing/2014/main" id="{F7871F97-0292-9D08-5522-9FE35FC86FBD}"/>
              </a:ext>
            </a:extLst>
          </p:cNvPr>
          <p:cNvSpPr txBox="1">
            <a:spLocks noChangeArrowheads="1"/>
          </p:cNvSpPr>
          <p:nvPr/>
        </p:nvSpPr>
        <p:spPr bwMode="auto">
          <a:xfrm>
            <a:off x="4722019" y="5406629"/>
            <a:ext cx="1543050" cy="600164"/>
          </a:xfrm>
          <a:prstGeom prst="rect">
            <a:avLst/>
          </a:prstGeom>
          <a:noFill/>
          <a:ln w="9525">
            <a:noFill/>
            <a:miter lim="800000"/>
            <a:headEnd/>
            <a:tailEnd/>
          </a:ln>
          <a:effectLst/>
        </p:spPr>
        <p:txBody>
          <a:bodyPr>
            <a:spAutoFit/>
          </a:bodyPr>
          <a:lstStyle/>
          <a:p>
            <a:pPr eaLnBrk="0" hangingPunct="0">
              <a:spcBef>
                <a:spcPct val="50000"/>
              </a:spcBef>
            </a:pPr>
            <a:r>
              <a:rPr lang="el-GR" sz="825" dirty="0">
                <a:solidFill>
                  <a:schemeClr val="bg1"/>
                </a:solidFill>
              </a:rPr>
              <a:t>Τοποθετούμε για ένα λεπτό, επάγουμε με φως για 1 – 2 δευτερόλεπτα, κατόπιν αφαιρούμε το πλεονάζων.</a:t>
            </a:r>
            <a:endParaRPr lang="en-US" sz="825" dirty="0">
              <a:solidFill>
                <a:schemeClr val="bg1"/>
              </a:solidFill>
            </a:endParaRPr>
          </a:p>
        </p:txBody>
      </p:sp>
      <p:sp>
        <p:nvSpPr>
          <p:cNvPr id="21" name="Text Box 17">
            <a:extLst>
              <a:ext uri="{FF2B5EF4-FFF2-40B4-BE49-F238E27FC236}">
                <a16:creationId xmlns:a16="http://schemas.microsoft.com/office/drawing/2014/main" id="{A57EBC29-210E-BE0F-EBA6-D3F6ED34853C}"/>
              </a:ext>
            </a:extLst>
          </p:cNvPr>
          <p:cNvSpPr txBox="1">
            <a:spLocks noChangeArrowheads="1"/>
          </p:cNvSpPr>
          <p:nvPr/>
        </p:nvSpPr>
        <p:spPr bwMode="auto">
          <a:xfrm>
            <a:off x="6350794" y="5406629"/>
            <a:ext cx="1543050" cy="507831"/>
          </a:xfrm>
          <a:prstGeom prst="rect">
            <a:avLst/>
          </a:prstGeom>
          <a:noFill/>
          <a:ln w="9525">
            <a:noFill/>
            <a:miter lim="800000"/>
            <a:headEnd/>
            <a:tailEnd/>
          </a:ln>
          <a:effectLst/>
        </p:spPr>
        <p:txBody>
          <a:bodyPr>
            <a:spAutoFit/>
          </a:bodyPr>
          <a:lstStyle/>
          <a:p>
            <a:pPr eaLnBrk="0" hangingPunct="0">
              <a:spcBef>
                <a:spcPct val="50000"/>
              </a:spcBef>
            </a:pPr>
            <a:r>
              <a:rPr lang="el-GR" sz="900" dirty="0">
                <a:solidFill>
                  <a:schemeClr val="bg1"/>
                </a:solidFill>
              </a:rPr>
              <a:t>Επάγουμε με φως κάθε επιφάνεια για 20 δευτερόλεπτα.</a:t>
            </a:r>
            <a:endParaRPr lang="en-US" sz="900" dirty="0">
              <a:solidFill>
                <a:schemeClr val="bg1"/>
              </a:solidFill>
            </a:endParaRPr>
          </a:p>
        </p:txBody>
      </p:sp>
    </p:spTree>
    <p:extLst>
      <p:ext uri="{BB962C8B-B14F-4D97-AF65-F5344CB8AC3E}">
        <p14:creationId xmlns:p14="http://schemas.microsoft.com/office/powerpoint/2010/main" val="12730960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986E719-D842-478A-B342-2B0609D08908}"/>
              </a:ext>
            </a:extLst>
          </p:cNvPr>
          <p:cNvPicPr>
            <a:picLocks noChangeAspect="1"/>
          </p:cNvPicPr>
          <p:nvPr/>
        </p:nvPicPr>
        <p:blipFill>
          <a:blip r:embed="rId2"/>
          <a:stretch>
            <a:fillRect/>
          </a:stretch>
        </p:blipFill>
        <p:spPr>
          <a:xfrm>
            <a:off x="8456103" y="6248400"/>
            <a:ext cx="687897" cy="598747"/>
          </a:xfrm>
          <a:prstGeom prst="rect">
            <a:avLst/>
          </a:prstGeom>
        </p:spPr>
      </p:pic>
      <p:sp>
        <p:nvSpPr>
          <p:cNvPr id="2" name="1 - Θέση ημερομηνίας">
            <a:extLst>
              <a:ext uri="{FF2B5EF4-FFF2-40B4-BE49-F238E27FC236}">
                <a16:creationId xmlns:a16="http://schemas.microsoft.com/office/drawing/2014/main" id="{7C825A32-C269-82D7-CA6F-93AE64F67649}"/>
              </a:ext>
            </a:extLst>
          </p:cNvPr>
          <p:cNvSpPr txBox="1">
            <a:spLocks/>
          </p:cNvSpPr>
          <p:nvPr/>
        </p:nvSpPr>
        <p:spPr>
          <a:xfrm>
            <a:off x="1485900" y="5543550"/>
            <a:ext cx="1600200" cy="342900"/>
          </a:xfrm>
          <a:prstGeom prst="rect">
            <a:avLst/>
          </a:prstGeom>
        </p:spPr>
        <p:txBody>
          <a:bodyPr/>
          <a:lstStyle/>
          <a:p>
            <a:pPr>
              <a:defRPr/>
            </a:pPr>
            <a:fld id="{CCC8B9BD-9295-4FA7-99F5-6462F5ADEADD}" type="datetime1">
              <a:rPr lang="en-US" sz="1350"/>
              <a:pPr>
                <a:defRPr/>
              </a:pPr>
              <a:t>2/25/25</a:t>
            </a:fld>
            <a:endParaRPr lang="en-US" altLang="en-US" sz="1350"/>
          </a:p>
        </p:txBody>
      </p:sp>
      <p:sp>
        <p:nvSpPr>
          <p:cNvPr id="3" name="3 - Θέση αριθμού διαφάνειας">
            <a:extLst>
              <a:ext uri="{FF2B5EF4-FFF2-40B4-BE49-F238E27FC236}">
                <a16:creationId xmlns:a16="http://schemas.microsoft.com/office/drawing/2014/main" id="{C64E0287-3398-6E51-D928-85159D654B9C}"/>
              </a:ext>
            </a:extLst>
          </p:cNvPr>
          <p:cNvSpPr txBox="1">
            <a:spLocks/>
          </p:cNvSpPr>
          <p:nvPr/>
        </p:nvSpPr>
        <p:spPr>
          <a:xfrm>
            <a:off x="6057900" y="5543550"/>
            <a:ext cx="1600200" cy="342900"/>
          </a:xfrm>
          <a:prstGeom prst="rect">
            <a:avLst/>
          </a:prstGeom>
        </p:spPr>
        <p:txBody>
          <a:bodyPr/>
          <a:lstStyle/>
          <a:p>
            <a:pPr>
              <a:defRPr/>
            </a:pPr>
            <a:fld id="{13D1AA1A-091D-4501-903A-DB9F3A5395E4}" type="slidenum">
              <a:rPr lang="en-US" altLang="en-US" sz="1350"/>
              <a:pPr>
                <a:defRPr/>
              </a:pPr>
              <a:t>45</a:t>
            </a:fld>
            <a:endParaRPr lang="en-US" altLang="en-US" sz="1350"/>
          </a:p>
        </p:txBody>
      </p:sp>
      <p:pic>
        <p:nvPicPr>
          <p:cNvPr id="4" name="Picture 2">
            <a:extLst>
              <a:ext uri="{FF2B5EF4-FFF2-40B4-BE49-F238E27FC236}">
                <a16:creationId xmlns:a16="http://schemas.microsoft.com/office/drawing/2014/main" id="{EEA1CE43-D4C6-784B-DBC5-A3CFF05E3766}"/>
              </a:ext>
            </a:extLst>
          </p:cNvPr>
          <p:cNvPicPr>
            <a:picLocks noChangeAspect="1" noChangeArrowheads="1"/>
          </p:cNvPicPr>
          <p:nvPr/>
        </p:nvPicPr>
        <p:blipFill>
          <a:blip r:embed="rId3" cstate="print"/>
          <a:srcRect/>
          <a:stretch>
            <a:fillRect/>
          </a:stretch>
        </p:blipFill>
        <p:spPr bwMode="auto">
          <a:xfrm>
            <a:off x="1143000" y="857250"/>
            <a:ext cx="6858000" cy="5143500"/>
          </a:xfrm>
          <a:prstGeom prst="rect">
            <a:avLst/>
          </a:prstGeom>
          <a:noFill/>
        </p:spPr>
      </p:pic>
      <p:pic>
        <p:nvPicPr>
          <p:cNvPr id="5" name="Picture 3">
            <a:extLst>
              <a:ext uri="{FF2B5EF4-FFF2-40B4-BE49-F238E27FC236}">
                <a16:creationId xmlns:a16="http://schemas.microsoft.com/office/drawing/2014/main" id="{250F93A2-7818-DCA3-CBE9-BE7D989CFD53}"/>
              </a:ext>
            </a:extLst>
          </p:cNvPr>
          <p:cNvPicPr>
            <a:picLocks noChangeAspect="1" noChangeArrowheads="1"/>
          </p:cNvPicPr>
          <p:nvPr/>
        </p:nvPicPr>
        <p:blipFill>
          <a:blip r:embed="rId4" cstate="print"/>
          <a:srcRect/>
          <a:stretch>
            <a:fillRect/>
          </a:stretch>
        </p:blipFill>
        <p:spPr bwMode="auto">
          <a:xfrm>
            <a:off x="1543050" y="1752600"/>
            <a:ext cx="6115050" cy="4076700"/>
          </a:xfrm>
          <a:prstGeom prst="rect">
            <a:avLst/>
          </a:prstGeom>
          <a:noFill/>
          <a:effectLst>
            <a:outerShdw dist="71842" dir="2700000" algn="ctr" rotWithShape="0">
              <a:schemeClr val="tx1"/>
            </a:outerShdw>
          </a:effectLst>
        </p:spPr>
      </p:pic>
      <p:sp>
        <p:nvSpPr>
          <p:cNvPr id="7" name="Text Box 4">
            <a:extLst>
              <a:ext uri="{FF2B5EF4-FFF2-40B4-BE49-F238E27FC236}">
                <a16:creationId xmlns:a16="http://schemas.microsoft.com/office/drawing/2014/main" id="{D08E462D-1E08-BDA4-45A8-9A98949B5101}"/>
              </a:ext>
            </a:extLst>
          </p:cNvPr>
          <p:cNvSpPr txBox="1">
            <a:spLocks noChangeArrowheads="1"/>
          </p:cNvSpPr>
          <p:nvPr/>
        </p:nvSpPr>
        <p:spPr bwMode="auto">
          <a:xfrm>
            <a:off x="1835944" y="1766888"/>
            <a:ext cx="1257300" cy="461665"/>
          </a:xfrm>
          <a:prstGeom prst="rect">
            <a:avLst/>
          </a:prstGeom>
          <a:noFill/>
          <a:ln w="9525">
            <a:noFill/>
            <a:miter lim="800000"/>
            <a:headEnd/>
            <a:tailEnd/>
          </a:ln>
          <a:effectLst/>
        </p:spPr>
        <p:txBody>
          <a:bodyPr>
            <a:spAutoFit/>
          </a:bodyPr>
          <a:lstStyle/>
          <a:p>
            <a:pPr eaLnBrk="0" hangingPunct="0">
              <a:spcBef>
                <a:spcPct val="50000"/>
              </a:spcBef>
            </a:pPr>
            <a:r>
              <a:rPr lang="en-US" sz="1200" dirty="0"/>
              <a:t>Composite Primer</a:t>
            </a:r>
            <a:endParaRPr lang="en-US" dirty="0"/>
          </a:p>
        </p:txBody>
      </p:sp>
      <p:sp>
        <p:nvSpPr>
          <p:cNvPr id="8" name="Text Box 5">
            <a:extLst>
              <a:ext uri="{FF2B5EF4-FFF2-40B4-BE49-F238E27FC236}">
                <a16:creationId xmlns:a16="http://schemas.microsoft.com/office/drawing/2014/main" id="{372E9C4D-DF41-CE44-2FF4-57B20671EE64}"/>
              </a:ext>
            </a:extLst>
          </p:cNvPr>
          <p:cNvSpPr txBox="1">
            <a:spLocks noChangeArrowheads="1"/>
          </p:cNvSpPr>
          <p:nvPr/>
        </p:nvSpPr>
        <p:spPr bwMode="auto">
          <a:xfrm>
            <a:off x="1850231" y="2076451"/>
            <a:ext cx="1257300" cy="276999"/>
          </a:xfrm>
          <a:prstGeom prst="rect">
            <a:avLst/>
          </a:prstGeom>
          <a:noFill/>
          <a:ln w="9525">
            <a:noFill/>
            <a:miter lim="800000"/>
            <a:headEnd/>
            <a:tailEnd/>
          </a:ln>
          <a:effectLst/>
        </p:spPr>
        <p:txBody>
          <a:bodyPr>
            <a:spAutoFit/>
          </a:bodyPr>
          <a:lstStyle/>
          <a:p>
            <a:pPr eaLnBrk="0" hangingPunct="0">
              <a:spcBef>
                <a:spcPct val="50000"/>
              </a:spcBef>
            </a:pPr>
            <a:r>
              <a:rPr lang="en-US" sz="1200" dirty="0"/>
              <a:t>LINKMAX</a:t>
            </a:r>
            <a:endParaRPr lang="en-US" dirty="0"/>
          </a:p>
        </p:txBody>
      </p:sp>
      <p:sp>
        <p:nvSpPr>
          <p:cNvPr id="9" name="Text Box 6">
            <a:extLst>
              <a:ext uri="{FF2B5EF4-FFF2-40B4-BE49-F238E27FC236}">
                <a16:creationId xmlns:a16="http://schemas.microsoft.com/office/drawing/2014/main" id="{9B4467E1-F326-CAB4-F1E2-EA096638C945}"/>
              </a:ext>
            </a:extLst>
          </p:cNvPr>
          <p:cNvSpPr txBox="1">
            <a:spLocks noChangeArrowheads="1"/>
          </p:cNvSpPr>
          <p:nvPr/>
        </p:nvSpPr>
        <p:spPr bwMode="auto">
          <a:xfrm>
            <a:off x="1843088" y="2343151"/>
            <a:ext cx="1600200" cy="276999"/>
          </a:xfrm>
          <a:prstGeom prst="rect">
            <a:avLst/>
          </a:prstGeom>
          <a:noFill/>
          <a:ln w="9525">
            <a:noFill/>
            <a:miter lim="800000"/>
            <a:headEnd/>
            <a:tailEnd/>
          </a:ln>
          <a:effectLst/>
        </p:spPr>
        <p:txBody>
          <a:bodyPr>
            <a:spAutoFit/>
          </a:bodyPr>
          <a:lstStyle/>
          <a:p>
            <a:pPr eaLnBrk="0" hangingPunct="0">
              <a:spcBef>
                <a:spcPct val="50000"/>
              </a:spcBef>
            </a:pPr>
            <a:r>
              <a:rPr lang="en-US" sz="1200"/>
              <a:t>Self-Etching Primer</a:t>
            </a:r>
            <a:endParaRPr lang="en-US"/>
          </a:p>
        </p:txBody>
      </p:sp>
      <p:sp>
        <p:nvSpPr>
          <p:cNvPr id="10" name="Text Box 7">
            <a:extLst>
              <a:ext uri="{FF2B5EF4-FFF2-40B4-BE49-F238E27FC236}">
                <a16:creationId xmlns:a16="http://schemas.microsoft.com/office/drawing/2014/main" id="{CBCF696F-CCEF-79DC-01E0-1A3B0E4B2972}"/>
              </a:ext>
            </a:extLst>
          </p:cNvPr>
          <p:cNvSpPr txBox="1">
            <a:spLocks noChangeArrowheads="1"/>
          </p:cNvSpPr>
          <p:nvPr/>
        </p:nvSpPr>
        <p:spPr bwMode="auto">
          <a:xfrm>
            <a:off x="6422231" y="2593181"/>
            <a:ext cx="742950" cy="369332"/>
          </a:xfrm>
          <a:prstGeom prst="rect">
            <a:avLst/>
          </a:prstGeom>
          <a:noFill/>
          <a:ln w="9525">
            <a:noFill/>
            <a:miter lim="800000"/>
            <a:headEnd/>
            <a:tailEnd/>
          </a:ln>
          <a:effectLst/>
        </p:spPr>
        <p:txBody>
          <a:bodyPr>
            <a:spAutoFit/>
          </a:bodyPr>
          <a:lstStyle/>
          <a:p>
            <a:pPr eaLnBrk="0" hangingPunct="0">
              <a:spcBef>
                <a:spcPct val="50000"/>
              </a:spcBef>
            </a:pPr>
            <a:r>
              <a:rPr lang="en-US" sz="900" dirty="0"/>
              <a:t>MFR Hybrid Resin Inlay</a:t>
            </a:r>
            <a:endParaRPr lang="en-US" dirty="0"/>
          </a:p>
        </p:txBody>
      </p:sp>
      <p:sp>
        <p:nvSpPr>
          <p:cNvPr id="12" name="Text Box 8">
            <a:extLst>
              <a:ext uri="{FF2B5EF4-FFF2-40B4-BE49-F238E27FC236}">
                <a16:creationId xmlns:a16="http://schemas.microsoft.com/office/drawing/2014/main" id="{33AE8064-16E0-091F-25B4-0EAA5DBB73BE}"/>
              </a:ext>
            </a:extLst>
          </p:cNvPr>
          <p:cNvSpPr txBox="1">
            <a:spLocks noChangeArrowheads="1"/>
          </p:cNvSpPr>
          <p:nvPr/>
        </p:nvSpPr>
        <p:spPr bwMode="auto">
          <a:xfrm>
            <a:off x="6393656" y="3900488"/>
            <a:ext cx="742950" cy="230832"/>
          </a:xfrm>
          <a:prstGeom prst="rect">
            <a:avLst/>
          </a:prstGeom>
          <a:noFill/>
          <a:ln w="9525">
            <a:noFill/>
            <a:miter lim="800000"/>
            <a:headEnd/>
            <a:tailEnd/>
          </a:ln>
          <a:effectLst/>
        </p:spPr>
        <p:txBody>
          <a:bodyPr>
            <a:spAutoFit/>
          </a:bodyPr>
          <a:lstStyle/>
          <a:p>
            <a:pPr eaLnBrk="0" hangingPunct="0">
              <a:spcBef>
                <a:spcPct val="50000"/>
              </a:spcBef>
            </a:pPr>
            <a:r>
              <a:rPr lang="en-US" sz="900" dirty="0"/>
              <a:t>LINKMAX</a:t>
            </a:r>
            <a:endParaRPr lang="en-US" dirty="0"/>
          </a:p>
        </p:txBody>
      </p:sp>
      <p:sp>
        <p:nvSpPr>
          <p:cNvPr id="13" name="Text Box 9">
            <a:extLst>
              <a:ext uri="{FF2B5EF4-FFF2-40B4-BE49-F238E27FC236}">
                <a16:creationId xmlns:a16="http://schemas.microsoft.com/office/drawing/2014/main" id="{66678F01-4E07-BD1F-13B3-226112853E84}"/>
              </a:ext>
            </a:extLst>
          </p:cNvPr>
          <p:cNvSpPr txBox="1">
            <a:spLocks noChangeArrowheads="1"/>
          </p:cNvSpPr>
          <p:nvPr/>
        </p:nvSpPr>
        <p:spPr bwMode="auto">
          <a:xfrm>
            <a:off x="6393656" y="4193381"/>
            <a:ext cx="971550" cy="369332"/>
          </a:xfrm>
          <a:prstGeom prst="rect">
            <a:avLst/>
          </a:prstGeom>
          <a:noFill/>
          <a:ln w="9525">
            <a:noFill/>
            <a:miter lim="800000"/>
            <a:headEnd/>
            <a:tailEnd/>
          </a:ln>
          <a:effectLst/>
        </p:spPr>
        <p:txBody>
          <a:bodyPr>
            <a:spAutoFit/>
          </a:bodyPr>
          <a:lstStyle/>
          <a:p>
            <a:pPr eaLnBrk="0" hangingPunct="0">
              <a:spcBef>
                <a:spcPct val="50000"/>
              </a:spcBef>
            </a:pPr>
            <a:r>
              <a:rPr lang="en-US" sz="900" dirty="0"/>
              <a:t>Self-Etching Primer</a:t>
            </a:r>
            <a:endParaRPr lang="en-US" dirty="0"/>
          </a:p>
        </p:txBody>
      </p:sp>
      <p:sp>
        <p:nvSpPr>
          <p:cNvPr id="14" name="Text Box 10">
            <a:extLst>
              <a:ext uri="{FF2B5EF4-FFF2-40B4-BE49-F238E27FC236}">
                <a16:creationId xmlns:a16="http://schemas.microsoft.com/office/drawing/2014/main" id="{83C7003D-BA7F-AA2C-4CDE-FAAE1415993C}"/>
              </a:ext>
            </a:extLst>
          </p:cNvPr>
          <p:cNvSpPr txBox="1">
            <a:spLocks noChangeArrowheads="1"/>
          </p:cNvSpPr>
          <p:nvPr/>
        </p:nvSpPr>
        <p:spPr bwMode="auto">
          <a:xfrm>
            <a:off x="3429000" y="2971801"/>
            <a:ext cx="1085850" cy="230832"/>
          </a:xfrm>
          <a:prstGeom prst="rect">
            <a:avLst/>
          </a:prstGeom>
          <a:noFill/>
          <a:ln w="9525">
            <a:noFill/>
            <a:miter lim="800000"/>
            <a:headEnd/>
            <a:tailEnd/>
          </a:ln>
          <a:effectLst/>
        </p:spPr>
        <p:txBody>
          <a:bodyPr>
            <a:spAutoFit/>
          </a:bodyPr>
          <a:lstStyle/>
          <a:p>
            <a:pPr eaLnBrk="0" hangingPunct="0">
              <a:spcBef>
                <a:spcPct val="50000"/>
              </a:spcBef>
            </a:pPr>
            <a:r>
              <a:rPr lang="el-GR" sz="900" dirty="0"/>
              <a:t>Σύνθετος</a:t>
            </a:r>
            <a:r>
              <a:rPr lang="en-US" sz="900" dirty="0"/>
              <a:t> Primer</a:t>
            </a:r>
            <a:endParaRPr lang="en-US" dirty="0"/>
          </a:p>
        </p:txBody>
      </p:sp>
      <p:sp>
        <p:nvSpPr>
          <p:cNvPr id="15" name="Text Box 11">
            <a:extLst>
              <a:ext uri="{FF2B5EF4-FFF2-40B4-BE49-F238E27FC236}">
                <a16:creationId xmlns:a16="http://schemas.microsoft.com/office/drawing/2014/main" id="{D9C0DBBA-A065-2632-7EEF-F76E50401471}"/>
              </a:ext>
            </a:extLst>
          </p:cNvPr>
          <p:cNvSpPr txBox="1">
            <a:spLocks noChangeArrowheads="1"/>
          </p:cNvSpPr>
          <p:nvPr/>
        </p:nvSpPr>
        <p:spPr bwMode="auto">
          <a:xfrm>
            <a:off x="2228850" y="971550"/>
            <a:ext cx="4743450" cy="369332"/>
          </a:xfrm>
          <a:prstGeom prst="rect">
            <a:avLst/>
          </a:prstGeom>
          <a:noFill/>
          <a:ln w="9525">
            <a:noFill/>
            <a:miter lim="800000"/>
            <a:headEnd/>
            <a:tailEnd/>
          </a:ln>
          <a:effectLst/>
        </p:spPr>
        <p:txBody>
          <a:bodyPr>
            <a:spAutoFit/>
          </a:bodyPr>
          <a:lstStyle/>
          <a:p>
            <a:pPr eaLnBrk="0" hangingPunct="0">
              <a:spcBef>
                <a:spcPct val="50000"/>
              </a:spcBef>
            </a:pPr>
            <a:endParaRPr lang="el-GR">
              <a:latin typeface="Times" pitchFamily="18" charset="0"/>
            </a:endParaRPr>
          </a:p>
        </p:txBody>
      </p:sp>
      <p:sp>
        <p:nvSpPr>
          <p:cNvPr id="16" name="Text Box 12">
            <a:extLst>
              <a:ext uri="{FF2B5EF4-FFF2-40B4-BE49-F238E27FC236}">
                <a16:creationId xmlns:a16="http://schemas.microsoft.com/office/drawing/2014/main" id="{FA6B2329-EBFF-66CB-7666-4C426BABA3E3}"/>
              </a:ext>
            </a:extLst>
          </p:cNvPr>
          <p:cNvSpPr txBox="1">
            <a:spLocks noChangeArrowheads="1"/>
          </p:cNvSpPr>
          <p:nvPr/>
        </p:nvSpPr>
        <p:spPr bwMode="auto">
          <a:xfrm>
            <a:off x="1657350" y="4286251"/>
            <a:ext cx="1828800" cy="669414"/>
          </a:xfrm>
          <a:prstGeom prst="rect">
            <a:avLst/>
          </a:prstGeom>
          <a:noFill/>
          <a:ln w="9525">
            <a:noFill/>
            <a:miter lim="800000"/>
            <a:headEnd/>
            <a:tailEnd/>
          </a:ln>
          <a:effectLst/>
        </p:spPr>
        <p:txBody>
          <a:bodyPr>
            <a:spAutoFit/>
          </a:bodyPr>
          <a:lstStyle/>
          <a:p>
            <a:pPr eaLnBrk="0" hangingPunct="0"/>
            <a:r>
              <a:rPr lang="en-US" sz="750" dirty="0" err="1"/>
              <a:t>NOTE:When</a:t>
            </a:r>
            <a:r>
              <a:rPr lang="en-US" sz="750" dirty="0"/>
              <a:t> bonding MFR hybrid resin </a:t>
            </a:r>
          </a:p>
          <a:p>
            <a:pPr eaLnBrk="0" hangingPunct="0"/>
            <a:r>
              <a:rPr lang="en-US" sz="750" dirty="0"/>
              <a:t>(with main ingredients of organic fillers) </a:t>
            </a:r>
          </a:p>
          <a:p>
            <a:pPr eaLnBrk="0" hangingPunct="0"/>
            <a:r>
              <a:rPr lang="en-US" sz="750" dirty="0"/>
              <a:t>from another manufacturer, apply </a:t>
            </a:r>
          </a:p>
          <a:p>
            <a:pPr eaLnBrk="0" hangingPunct="0"/>
            <a:r>
              <a:rPr lang="en-US" sz="750" dirty="0"/>
              <a:t>CERAMIC PRIMER to the prosthesis </a:t>
            </a:r>
          </a:p>
          <a:p>
            <a:pPr eaLnBrk="0" hangingPunct="0"/>
            <a:r>
              <a:rPr lang="en-US" sz="750" dirty="0"/>
              <a:t>instead of COMPOSITE PRIMER.</a:t>
            </a:r>
          </a:p>
        </p:txBody>
      </p:sp>
      <p:sp>
        <p:nvSpPr>
          <p:cNvPr id="17" name="Text Box 13">
            <a:extLst>
              <a:ext uri="{FF2B5EF4-FFF2-40B4-BE49-F238E27FC236}">
                <a16:creationId xmlns:a16="http://schemas.microsoft.com/office/drawing/2014/main" id="{A85C7FF5-8791-AA42-47B1-50B7BD79C6A1}"/>
              </a:ext>
            </a:extLst>
          </p:cNvPr>
          <p:cNvSpPr txBox="1">
            <a:spLocks noChangeArrowheads="1"/>
          </p:cNvSpPr>
          <p:nvPr/>
        </p:nvSpPr>
        <p:spPr bwMode="auto">
          <a:xfrm>
            <a:off x="321468" y="193339"/>
            <a:ext cx="6215063" cy="415498"/>
          </a:xfrm>
          <a:prstGeom prst="rect">
            <a:avLst/>
          </a:prstGeom>
          <a:noFill/>
          <a:ln w="9525">
            <a:noFill/>
            <a:miter lim="800000"/>
            <a:headEnd/>
            <a:tailEnd/>
          </a:ln>
          <a:effectLst/>
        </p:spPr>
        <p:txBody>
          <a:bodyPr>
            <a:spAutoFit/>
          </a:bodyPr>
          <a:lstStyle/>
          <a:p>
            <a:pPr eaLnBrk="0" hangingPunct="0">
              <a:spcBef>
                <a:spcPct val="50000"/>
              </a:spcBef>
            </a:pPr>
            <a:r>
              <a:rPr lang="el-GR" sz="2100" dirty="0">
                <a:solidFill>
                  <a:schemeClr val="bg1"/>
                </a:solidFill>
                <a:latin typeface="75 Helvetica Bold" charset="0"/>
              </a:rPr>
              <a:t>ΥΒΡΙΔΙΚΗ ΡΗΤΙΝΗ</a:t>
            </a:r>
            <a:endParaRPr lang="en-US" sz="3000" dirty="0">
              <a:solidFill>
                <a:srgbClr val="FF9900"/>
              </a:solidFill>
              <a:latin typeface="75 Helvetica Bold" charset="0"/>
            </a:endParaRPr>
          </a:p>
        </p:txBody>
      </p:sp>
    </p:spTree>
    <p:extLst>
      <p:ext uri="{BB962C8B-B14F-4D97-AF65-F5344CB8AC3E}">
        <p14:creationId xmlns:p14="http://schemas.microsoft.com/office/powerpoint/2010/main" val="17352625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986E719-D842-478A-B342-2B0609D08908}"/>
              </a:ext>
            </a:extLst>
          </p:cNvPr>
          <p:cNvPicPr>
            <a:picLocks noChangeAspect="1"/>
          </p:cNvPicPr>
          <p:nvPr/>
        </p:nvPicPr>
        <p:blipFill>
          <a:blip r:embed="rId2"/>
          <a:stretch>
            <a:fillRect/>
          </a:stretch>
        </p:blipFill>
        <p:spPr>
          <a:xfrm>
            <a:off x="8456103" y="6248400"/>
            <a:ext cx="687897" cy="598747"/>
          </a:xfrm>
          <a:prstGeom prst="rect">
            <a:avLst/>
          </a:prstGeom>
        </p:spPr>
      </p:pic>
      <p:sp>
        <p:nvSpPr>
          <p:cNvPr id="2" name="1 - Θέση ημερομηνίας">
            <a:extLst>
              <a:ext uri="{FF2B5EF4-FFF2-40B4-BE49-F238E27FC236}">
                <a16:creationId xmlns:a16="http://schemas.microsoft.com/office/drawing/2014/main" id="{9027756A-CFE7-8766-7242-591AF6583219}"/>
              </a:ext>
            </a:extLst>
          </p:cNvPr>
          <p:cNvSpPr txBox="1">
            <a:spLocks/>
          </p:cNvSpPr>
          <p:nvPr/>
        </p:nvSpPr>
        <p:spPr>
          <a:xfrm>
            <a:off x="1485900" y="5543550"/>
            <a:ext cx="1600200" cy="342900"/>
          </a:xfrm>
          <a:prstGeom prst="rect">
            <a:avLst/>
          </a:prstGeom>
        </p:spPr>
        <p:txBody>
          <a:bodyPr/>
          <a:lstStyle/>
          <a:p>
            <a:pPr>
              <a:defRPr/>
            </a:pPr>
            <a:fld id="{C6813D47-527D-4C56-9023-C80CEA7720D1}" type="datetime1">
              <a:rPr lang="en-US" sz="1350"/>
              <a:pPr>
                <a:defRPr/>
              </a:pPr>
              <a:t>2/25/25</a:t>
            </a:fld>
            <a:endParaRPr lang="en-US" altLang="en-US" sz="1350"/>
          </a:p>
        </p:txBody>
      </p:sp>
      <p:sp>
        <p:nvSpPr>
          <p:cNvPr id="3" name="3 - Θέση αριθμού διαφάνειας">
            <a:extLst>
              <a:ext uri="{FF2B5EF4-FFF2-40B4-BE49-F238E27FC236}">
                <a16:creationId xmlns:a16="http://schemas.microsoft.com/office/drawing/2014/main" id="{D675D55A-6F23-213F-05EF-DFE9F7D04D5B}"/>
              </a:ext>
            </a:extLst>
          </p:cNvPr>
          <p:cNvSpPr txBox="1">
            <a:spLocks/>
          </p:cNvSpPr>
          <p:nvPr/>
        </p:nvSpPr>
        <p:spPr>
          <a:xfrm>
            <a:off x="6057900" y="5543550"/>
            <a:ext cx="1600200" cy="342900"/>
          </a:xfrm>
          <a:prstGeom prst="rect">
            <a:avLst/>
          </a:prstGeom>
        </p:spPr>
        <p:txBody>
          <a:bodyPr/>
          <a:lstStyle/>
          <a:p>
            <a:pPr>
              <a:defRPr/>
            </a:pPr>
            <a:fld id="{CC69DBD9-D044-4A3D-BF22-09B5B676B950}" type="slidenum">
              <a:rPr lang="en-US" altLang="en-US" sz="1350"/>
              <a:pPr>
                <a:defRPr/>
              </a:pPr>
              <a:t>46</a:t>
            </a:fld>
            <a:endParaRPr lang="en-US" altLang="en-US" sz="1350"/>
          </a:p>
        </p:txBody>
      </p:sp>
      <p:pic>
        <p:nvPicPr>
          <p:cNvPr id="4" name="Picture 2">
            <a:extLst>
              <a:ext uri="{FF2B5EF4-FFF2-40B4-BE49-F238E27FC236}">
                <a16:creationId xmlns:a16="http://schemas.microsoft.com/office/drawing/2014/main" id="{9BABDDB8-8D7E-67A7-23EB-B70C3CA39FED}"/>
              </a:ext>
            </a:extLst>
          </p:cNvPr>
          <p:cNvPicPr>
            <a:picLocks noChangeAspect="1" noChangeArrowheads="1"/>
          </p:cNvPicPr>
          <p:nvPr/>
        </p:nvPicPr>
        <p:blipFill>
          <a:blip r:embed="rId3" cstate="print"/>
          <a:srcRect/>
          <a:stretch>
            <a:fillRect/>
          </a:stretch>
        </p:blipFill>
        <p:spPr bwMode="auto">
          <a:xfrm>
            <a:off x="1143000" y="857250"/>
            <a:ext cx="6858000" cy="5143500"/>
          </a:xfrm>
          <a:prstGeom prst="rect">
            <a:avLst/>
          </a:prstGeom>
          <a:noFill/>
        </p:spPr>
      </p:pic>
      <p:pic>
        <p:nvPicPr>
          <p:cNvPr id="5" name="Picture 3">
            <a:extLst>
              <a:ext uri="{FF2B5EF4-FFF2-40B4-BE49-F238E27FC236}">
                <a16:creationId xmlns:a16="http://schemas.microsoft.com/office/drawing/2014/main" id="{94CB6C4C-CE79-28AC-E019-905E30051A50}"/>
              </a:ext>
            </a:extLst>
          </p:cNvPr>
          <p:cNvPicPr>
            <a:picLocks noChangeAspect="1" noChangeArrowheads="1"/>
          </p:cNvPicPr>
          <p:nvPr/>
        </p:nvPicPr>
        <p:blipFill>
          <a:blip r:embed="rId4" cstate="print"/>
          <a:srcRect r="8107"/>
          <a:stretch>
            <a:fillRect/>
          </a:stretch>
        </p:blipFill>
        <p:spPr bwMode="auto">
          <a:xfrm>
            <a:off x="1314450" y="1803799"/>
            <a:ext cx="2000250" cy="1156097"/>
          </a:xfrm>
          <a:prstGeom prst="rect">
            <a:avLst/>
          </a:prstGeom>
          <a:noFill/>
          <a:effectLst>
            <a:outerShdw dist="71842" dir="2700000" algn="ctr" rotWithShape="0">
              <a:schemeClr val="tx1"/>
            </a:outerShdw>
          </a:effectLst>
        </p:spPr>
      </p:pic>
      <p:pic>
        <p:nvPicPr>
          <p:cNvPr id="7" name="Picture 4">
            <a:extLst>
              <a:ext uri="{FF2B5EF4-FFF2-40B4-BE49-F238E27FC236}">
                <a16:creationId xmlns:a16="http://schemas.microsoft.com/office/drawing/2014/main" id="{BC7AE8B4-F1F2-687D-519C-035EC61F3F32}"/>
              </a:ext>
            </a:extLst>
          </p:cNvPr>
          <p:cNvPicPr>
            <a:picLocks noChangeAspect="1" noChangeArrowheads="1"/>
          </p:cNvPicPr>
          <p:nvPr/>
        </p:nvPicPr>
        <p:blipFill>
          <a:blip r:embed="rId5" cstate="print"/>
          <a:srcRect/>
          <a:stretch>
            <a:fillRect/>
          </a:stretch>
        </p:blipFill>
        <p:spPr bwMode="auto">
          <a:xfrm>
            <a:off x="3429000" y="1789510"/>
            <a:ext cx="2228850" cy="1195388"/>
          </a:xfrm>
          <a:prstGeom prst="rect">
            <a:avLst/>
          </a:prstGeom>
          <a:noFill/>
          <a:effectLst>
            <a:outerShdw dist="71842" dir="2700000" algn="ctr" rotWithShape="0">
              <a:schemeClr val="tx1"/>
            </a:outerShdw>
          </a:effectLst>
        </p:spPr>
      </p:pic>
      <p:pic>
        <p:nvPicPr>
          <p:cNvPr id="8" name="Picture 5">
            <a:extLst>
              <a:ext uri="{FF2B5EF4-FFF2-40B4-BE49-F238E27FC236}">
                <a16:creationId xmlns:a16="http://schemas.microsoft.com/office/drawing/2014/main" id="{615A9EC0-5322-A65F-14C7-6D9B29CE0CA6}"/>
              </a:ext>
            </a:extLst>
          </p:cNvPr>
          <p:cNvPicPr>
            <a:picLocks noChangeAspect="1" noChangeArrowheads="1"/>
          </p:cNvPicPr>
          <p:nvPr/>
        </p:nvPicPr>
        <p:blipFill>
          <a:blip r:embed="rId6" cstate="print"/>
          <a:srcRect/>
          <a:stretch>
            <a:fillRect/>
          </a:stretch>
        </p:blipFill>
        <p:spPr bwMode="auto">
          <a:xfrm>
            <a:off x="5829300" y="1772842"/>
            <a:ext cx="2057400" cy="1221581"/>
          </a:xfrm>
          <a:prstGeom prst="rect">
            <a:avLst/>
          </a:prstGeom>
          <a:noFill/>
          <a:effectLst>
            <a:outerShdw dist="71842" dir="2700000" algn="ctr" rotWithShape="0">
              <a:schemeClr val="tx1"/>
            </a:outerShdw>
          </a:effectLst>
        </p:spPr>
      </p:pic>
      <p:pic>
        <p:nvPicPr>
          <p:cNvPr id="9" name="Picture 6">
            <a:extLst>
              <a:ext uri="{FF2B5EF4-FFF2-40B4-BE49-F238E27FC236}">
                <a16:creationId xmlns:a16="http://schemas.microsoft.com/office/drawing/2014/main" id="{09E791B7-AFAD-ADA4-3062-BCC150E103F6}"/>
              </a:ext>
            </a:extLst>
          </p:cNvPr>
          <p:cNvPicPr>
            <a:picLocks noChangeAspect="1" noChangeArrowheads="1"/>
          </p:cNvPicPr>
          <p:nvPr/>
        </p:nvPicPr>
        <p:blipFill>
          <a:blip r:embed="rId7" cstate="print"/>
          <a:srcRect/>
          <a:stretch>
            <a:fillRect/>
          </a:stretch>
        </p:blipFill>
        <p:spPr bwMode="auto">
          <a:xfrm>
            <a:off x="6400800" y="1926432"/>
            <a:ext cx="685800" cy="359569"/>
          </a:xfrm>
          <a:prstGeom prst="rect">
            <a:avLst/>
          </a:prstGeom>
          <a:noFill/>
        </p:spPr>
      </p:pic>
      <p:pic>
        <p:nvPicPr>
          <p:cNvPr id="10" name="Picture 7">
            <a:extLst>
              <a:ext uri="{FF2B5EF4-FFF2-40B4-BE49-F238E27FC236}">
                <a16:creationId xmlns:a16="http://schemas.microsoft.com/office/drawing/2014/main" id="{3DBDA64B-C2C5-2DC8-3649-ECF00A705FAE}"/>
              </a:ext>
            </a:extLst>
          </p:cNvPr>
          <p:cNvPicPr>
            <a:picLocks noChangeAspect="1" noChangeArrowheads="1"/>
          </p:cNvPicPr>
          <p:nvPr/>
        </p:nvPicPr>
        <p:blipFill>
          <a:blip r:embed="rId8" cstate="print"/>
          <a:srcRect/>
          <a:stretch>
            <a:fillRect/>
          </a:stretch>
        </p:blipFill>
        <p:spPr bwMode="auto">
          <a:xfrm>
            <a:off x="2803910" y="3750471"/>
            <a:ext cx="1543050" cy="1428750"/>
          </a:xfrm>
          <a:prstGeom prst="rect">
            <a:avLst/>
          </a:prstGeom>
          <a:noFill/>
          <a:effectLst>
            <a:outerShdw dist="71842" dir="2700000" algn="ctr" rotWithShape="0">
              <a:schemeClr val="tx1"/>
            </a:outerShdw>
          </a:effectLst>
        </p:spPr>
      </p:pic>
      <p:pic>
        <p:nvPicPr>
          <p:cNvPr id="12" name="Picture 8">
            <a:extLst>
              <a:ext uri="{FF2B5EF4-FFF2-40B4-BE49-F238E27FC236}">
                <a16:creationId xmlns:a16="http://schemas.microsoft.com/office/drawing/2014/main" id="{CA9CB868-75EB-542B-1518-C12D65DAA318}"/>
              </a:ext>
            </a:extLst>
          </p:cNvPr>
          <p:cNvPicPr>
            <a:picLocks noChangeAspect="1" noChangeArrowheads="1"/>
          </p:cNvPicPr>
          <p:nvPr/>
        </p:nvPicPr>
        <p:blipFill>
          <a:blip r:embed="rId9" cstate="print"/>
          <a:srcRect t="34146" r="30476" b="2438"/>
          <a:stretch>
            <a:fillRect/>
          </a:stretch>
        </p:blipFill>
        <p:spPr bwMode="auto">
          <a:xfrm>
            <a:off x="1314451" y="3813572"/>
            <a:ext cx="1216819" cy="1428750"/>
          </a:xfrm>
          <a:prstGeom prst="rect">
            <a:avLst/>
          </a:prstGeom>
          <a:noFill/>
          <a:effectLst>
            <a:outerShdw dist="71842" dir="2700000" algn="ctr" rotWithShape="0">
              <a:schemeClr val="tx1"/>
            </a:outerShdw>
          </a:effectLst>
        </p:spPr>
      </p:pic>
      <p:pic>
        <p:nvPicPr>
          <p:cNvPr id="13" name="Picture 9">
            <a:extLst>
              <a:ext uri="{FF2B5EF4-FFF2-40B4-BE49-F238E27FC236}">
                <a16:creationId xmlns:a16="http://schemas.microsoft.com/office/drawing/2014/main" id="{734AD0A8-7BDF-9E32-D997-A5079E240A51}"/>
              </a:ext>
            </a:extLst>
          </p:cNvPr>
          <p:cNvPicPr>
            <a:picLocks noChangeAspect="1" noChangeArrowheads="1"/>
          </p:cNvPicPr>
          <p:nvPr/>
        </p:nvPicPr>
        <p:blipFill>
          <a:blip r:embed="rId10" cstate="print"/>
          <a:srcRect/>
          <a:stretch>
            <a:fillRect/>
          </a:stretch>
        </p:blipFill>
        <p:spPr bwMode="auto">
          <a:xfrm>
            <a:off x="4629150" y="3802857"/>
            <a:ext cx="1543050" cy="1408510"/>
          </a:xfrm>
          <a:prstGeom prst="rect">
            <a:avLst/>
          </a:prstGeom>
          <a:noFill/>
          <a:effectLst>
            <a:outerShdw dist="71842" dir="2700000" algn="ctr" rotWithShape="0">
              <a:schemeClr val="tx1"/>
            </a:outerShdw>
          </a:effectLst>
        </p:spPr>
      </p:pic>
      <p:pic>
        <p:nvPicPr>
          <p:cNvPr id="14" name="Picture 10">
            <a:extLst>
              <a:ext uri="{FF2B5EF4-FFF2-40B4-BE49-F238E27FC236}">
                <a16:creationId xmlns:a16="http://schemas.microsoft.com/office/drawing/2014/main" id="{59A97195-103B-4476-943D-A9A11E6B5248}"/>
              </a:ext>
            </a:extLst>
          </p:cNvPr>
          <p:cNvPicPr>
            <a:picLocks noChangeAspect="1" noChangeArrowheads="1"/>
          </p:cNvPicPr>
          <p:nvPr/>
        </p:nvPicPr>
        <p:blipFill>
          <a:blip r:embed="rId11" cstate="print"/>
          <a:srcRect r="20689"/>
          <a:stretch>
            <a:fillRect/>
          </a:stretch>
        </p:blipFill>
        <p:spPr bwMode="auto">
          <a:xfrm>
            <a:off x="6515100" y="3813572"/>
            <a:ext cx="1314450" cy="1419225"/>
          </a:xfrm>
          <a:prstGeom prst="rect">
            <a:avLst/>
          </a:prstGeom>
          <a:noFill/>
          <a:effectLst>
            <a:outerShdw dist="71842" dir="2700000" algn="ctr" rotWithShape="0">
              <a:schemeClr val="tx1"/>
            </a:outerShdw>
          </a:effectLst>
        </p:spPr>
      </p:pic>
      <p:sp>
        <p:nvSpPr>
          <p:cNvPr id="15" name="Text Box 11">
            <a:extLst>
              <a:ext uri="{FF2B5EF4-FFF2-40B4-BE49-F238E27FC236}">
                <a16:creationId xmlns:a16="http://schemas.microsoft.com/office/drawing/2014/main" id="{7048C8FC-BA74-B2B4-6CEC-B50B1B0E11A4}"/>
              </a:ext>
            </a:extLst>
          </p:cNvPr>
          <p:cNvSpPr txBox="1">
            <a:spLocks noChangeArrowheads="1"/>
          </p:cNvSpPr>
          <p:nvPr/>
        </p:nvSpPr>
        <p:spPr bwMode="auto">
          <a:xfrm>
            <a:off x="1257300" y="3078957"/>
            <a:ext cx="2114550" cy="507831"/>
          </a:xfrm>
          <a:prstGeom prst="rect">
            <a:avLst/>
          </a:prstGeom>
          <a:noFill/>
          <a:ln w="9525">
            <a:noFill/>
            <a:miter lim="800000"/>
            <a:headEnd/>
            <a:tailEnd/>
          </a:ln>
          <a:effectLst/>
        </p:spPr>
        <p:txBody>
          <a:bodyPr>
            <a:spAutoFit/>
          </a:bodyPr>
          <a:lstStyle/>
          <a:p>
            <a:pPr eaLnBrk="0" hangingPunct="0">
              <a:spcBef>
                <a:spcPct val="50000"/>
              </a:spcBef>
            </a:pPr>
            <a:r>
              <a:rPr lang="el-GR" sz="900" dirty="0">
                <a:solidFill>
                  <a:schemeClr val="bg1"/>
                </a:solidFill>
              </a:rPr>
              <a:t>Εφαρμόζουμε το χαρακτικό, μετά από 30 δευτερόλεπτα, ξεπλένουμε με νερό και στεγνώνουμε.</a:t>
            </a:r>
            <a:endParaRPr lang="en-US" sz="900" dirty="0">
              <a:solidFill>
                <a:schemeClr val="bg1"/>
              </a:solidFill>
            </a:endParaRPr>
          </a:p>
        </p:txBody>
      </p:sp>
      <p:sp>
        <p:nvSpPr>
          <p:cNvPr id="16" name="Text Box 12">
            <a:extLst>
              <a:ext uri="{FF2B5EF4-FFF2-40B4-BE49-F238E27FC236}">
                <a16:creationId xmlns:a16="http://schemas.microsoft.com/office/drawing/2014/main" id="{673200D4-FC56-BE67-78E2-F33E9053B3C8}"/>
              </a:ext>
            </a:extLst>
          </p:cNvPr>
          <p:cNvSpPr txBox="1">
            <a:spLocks noChangeArrowheads="1"/>
          </p:cNvSpPr>
          <p:nvPr/>
        </p:nvSpPr>
        <p:spPr bwMode="auto">
          <a:xfrm>
            <a:off x="3407298" y="3003904"/>
            <a:ext cx="2343150" cy="784830"/>
          </a:xfrm>
          <a:prstGeom prst="rect">
            <a:avLst/>
          </a:prstGeom>
          <a:noFill/>
          <a:ln w="9525">
            <a:noFill/>
            <a:miter lim="800000"/>
            <a:headEnd/>
            <a:tailEnd/>
          </a:ln>
          <a:effectLst/>
        </p:spPr>
        <p:txBody>
          <a:bodyPr>
            <a:spAutoFit/>
          </a:bodyPr>
          <a:lstStyle/>
          <a:p>
            <a:pPr eaLnBrk="0" hangingPunct="0">
              <a:spcBef>
                <a:spcPct val="50000"/>
              </a:spcBef>
            </a:pPr>
            <a:r>
              <a:rPr lang="el-GR" sz="900" dirty="0">
                <a:solidFill>
                  <a:schemeClr val="bg1"/>
                </a:solidFill>
              </a:rPr>
              <a:t>Εναποθέτουμε μια σταγόνα από κάθε κεραμικό </a:t>
            </a:r>
            <a:r>
              <a:rPr lang="en-US" sz="900" dirty="0">
                <a:solidFill>
                  <a:schemeClr val="bg1"/>
                </a:solidFill>
              </a:rPr>
              <a:t>Primer </a:t>
            </a:r>
            <a:r>
              <a:rPr lang="el-GR" sz="900" dirty="0">
                <a:solidFill>
                  <a:schemeClr val="bg1"/>
                </a:solidFill>
              </a:rPr>
              <a:t>στο ειδικό σκεύος και αναμιγνύουμε για 5 δευτερόλεπτα. Εφαρμόζουμε στην επιφάνεια σύνδεσης και στεγνώνουμε</a:t>
            </a:r>
            <a:endParaRPr lang="en-US" sz="900" dirty="0">
              <a:solidFill>
                <a:schemeClr val="bg1"/>
              </a:solidFill>
            </a:endParaRPr>
          </a:p>
        </p:txBody>
      </p:sp>
      <p:sp>
        <p:nvSpPr>
          <p:cNvPr id="17" name="Text Box 13">
            <a:extLst>
              <a:ext uri="{FF2B5EF4-FFF2-40B4-BE49-F238E27FC236}">
                <a16:creationId xmlns:a16="http://schemas.microsoft.com/office/drawing/2014/main" id="{A7F69869-2EF4-D199-9561-743E733076DB}"/>
              </a:ext>
            </a:extLst>
          </p:cNvPr>
          <p:cNvSpPr txBox="1">
            <a:spLocks noChangeArrowheads="1"/>
          </p:cNvSpPr>
          <p:nvPr/>
        </p:nvSpPr>
        <p:spPr bwMode="auto">
          <a:xfrm>
            <a:off x="5772150" y="3000373"/>
            <a:ext cx="2228850" cy="784830"/>
          </a:xfrm>
          <a:prstGeom prst="rect">
            <a:avLst/>
          </a:prstGeom>
          <a:noFill/>
          <a:ln w="9525">
            <a:noFill/>
            <a:miter lim="800000"/>
            <a:headEnd/>
            <a:tailEnd/>
          </a:ln>
          <a:effectLst/>
        </p:spPr>
        <p:txBody>
          <a:bodyPr>
            <a:spAutoFit/>
          </a:bodyPr>
          <a:lstStyle/>
          <a:p>
            <a:pPr eaLnBrk="0" hangingPunct="0">
              <a:spcBef>
                <a:spcPct val="50000"/>
              </a:spcBef>
            </a:pPr>
            <a:r>
              <a:rPr lang="el-GR" sz="900" dirty="0">
                <a:solidFill>
                  <a:schemeClr val="bg1"/>
                </a:solidFill>
              </a:rPr>
              <a:t>Ανάδευση των δοχείων που περιέχουν τα </a:t>
            </a:r>
            <a:r>
              <a:rPr lang="en-US" sz="900" dirty="0">
                <a:solidFill>
                  <a:schemeClr val="bg1"/>
                </a:solidFill>
              </a:rPr>
              <a:t>Self – Etching Primer</a:t>
            </a:r>
            <a:r>
              <a:rPr lang="el-GR" sz="900" dirty="0">
                <a:solidFill>
                  <a:schemeClr val="bg1"/>
                </a:solidFill>
              </a:rPr>
              <a:t>, κατόπιν τοποθετούμε μία σταγόνα σε κάθε δοχείο και αναμιγνύουμε για 5 δευτερόλεπτα. Εφαρμογή στην επιφάνεια του δοντιού</a:t>
            </a:r>
            <a:endParaRPr lang="en-US" sz="900" dirty="0">
              <a:solidFill>
                <a:schemeClr val="bg1"/>
              </a:solidFill>
            </a:endParaRPr>
          </a:p>
        </p:txBody>
      </p:sp>
      <p:sp>
        <p:nvSpPr>
          <p:cNvPr id="18" name="Text Box 14">
            <a:extLst>
              <a:ext uri="{FF2B5EF4-FFF2-40B4-BE49-F238E27FC236}">
                <a16:creationId xmlns:a16="http://schemas.microsoft.com/office/drawing/2014/main" id="{92B6DB4B-6C88-7500-A006-902CE6EAEC05}"/>
              </a:ext>
            </a:extLst>
          </p:cNvPr>
          <p:cNvSpPr txBox="1">
            <a:spLocks noChangeArrowheads="1"/>
          </p:cNvSpPr>
          <p:nvPr/>
        </p:nvSpPr>
        <p:spPr bwMode="auto">
          <a:xfrm>
            <a:off x="1257300" y="5313761"/>
            <a:ext cx="1485900" cy="507831"/>
          </a:xfrm>
          <a:prstGeom prst="rect">
            <a:avLst/>
          </a:prstGeom>
          <a:noFill/>
          <a:ln w="9525">
            <a:noFill/>
            <a:miter lim="800000"/>
            <a:headEnd/>
            <a:tailEnd/>
          </a:ln>
          <a:effectLst/>
        </p:spPr>
        <p:txBody>
          <a:bodyPr>
            <a:spAutoFit/>
          </a:bodyPr>
          <a:lstStyle/>
          <a:p>
            <a:pPr eaLnBrk="0" hangingPunct="0">
              <a:spcBef>
                <a:spcPct val="50000"/>
              </a:spcBef>
            </a:pPr>
            <a:r>
              <a:rPr lang="el-GR" sz="900" dirty="0">
                <a:solidFill>
                  <a:schemeClr val="bg1"/>
                </a:solidFill>
              </a:rPr>
              <a:t>Τοποθέτηση </a:t>
            </a:r>
            <a:r>
              <a:rPr lang="en-US" sz="900" dirty="0">
                <a:solidFill>
                  <a:schemeClr val="bg1"/>
                </a:solidFill>
              </a:rPr>
              <a:t>LINKMAX </a:t>
            </a:r>
            <a:r>
              <a:rPr lang="el-GR" sz="900" dirty="0">
                <a:solidFill>
                  <a:schemeClr val="bg1"/>
                </a:solidFill>
              </a:rPr>
              <a:t>και ανάμειξη για 10 δευτερόλεπτα.</a:t>
            </a:r>
            <a:endParaRPr lang="en-US" sz="900" dirty="0">
              <a:solidFill>
                <a:schemeClr val="bg1"/>
              </a:solidFill>
            </a:endParaRPr>
          </a:p>
        </p:txBody>
      </p:sp>
      <p:sp>
        <p:nvSpPr>
          <p:cNvPr id="19" name="Text Box 15">
            <a:extLst>
              <a:ext uri="{FF2B5EF4-FFF2-40B4-BE49-F238E27FC236}">
                <a16:creationId xmlns:a16="http://schemas.microsoft.com/office/drawing/2014/main" id="{5999F2A9-9893-8735-8C06-97F5186D3791}"/>
              </a:ext>
            </a:extLst>
          </p:cNvPr>
          <p:cNvSpPr txBox="1">
            <a:spLocks noChangeArrowheads="1"/>
          </p:cNvSpPr>
          <p:nvPr/>
        </p:nvSpPr>
        <p:spPr bwMode="auto">
          <a:xfrm>
            <a:off x="2752725" y="5299473"/>
            <a:ext cx="1543050" cy="369332"/>
          </a:xfrm>
          <a:prstGeom prst="rect">
            <a:avLst/>
          </a:prstGeom>
          <a:noFill/>
          <a:ln w="9525">
            <a:noFill/>
            <a:miter lim="800000"/>
            <a:headEnd/>
            <a:tailEnd/>
          </a:ln>
          <a:effectLst/>
        </p:spPr>
        <p:txBody>
          <a:bodyPr>
            <a:spAutoFit/>
          </a:bodyPr>
          <a:lstStyle/>
          <a:p>
            <a:pPr eaLnBrk="0" hangingPunct="0">
              <a:spcBef>
                <a:spcPct val="50000"/>
              </a:spcBef>
            </a:pPr>
            <a:r>
              <a:rPr lang="el-GR" sz="900" dirty="0">
                <a:solidFill>
                  <a:schemeClr val="bg1"/>
                </a:solidFill>
              </a:rPr>
              <a:t>Εφαρμογή του </a:t>
            </a:r>
            <a:r>
              <a:rPr lang="en-US" sz="900" dirty="0">
                <a:solidFill>
                  <a:schemeClr val="bg1"/>
                </a:solidFill>
              </a:rPr>
              <a:t>LINKMAX </a:t>
            </a:r>
            <a:r>
              <a:rPr lang="el-GR" sz="900" dirty="0">
                <a:solidFill>
                  <a:schemeClr val="bg1"/>
                </a:solidFill>
              </a:rPr>
              <a:t>σε μια επιφάνεια πορσελάνης.</a:t>
            </a:r>
            <a:endParaRPr lang="en-US" sz="900" dirty="0">
              <a:solidFill>
                <a:schemeClr val="bg1"/>
              </a:solidFill>
            </a:endParaRPr>
          </a:p>
        </p:txBody>
      </p:sp>
      <p:sp>
        <p:nvSpPr>
          <p:cNvPr id="20" name="Text Box 16">
            <a:extLst>
              <a:ext uri="{FF2B5EF4-FFF2-40B4-BE49-F238E27FC236}">
                <a16:creationId xmlns:a16="http://schemas.microsoft.com/office/drawing/2014/main" id="{8B68C719-5573-4189-BBFE-EA48C82BECE8}"/>
              </a:ext>
            </a:extLst>
          </p:cNvPr>
          <p:cNvSpPr txBox="1">
            <a:spLocks noChangeArrowheads="1"/>
          </p:cNvSpPr>
          <p:nvPr/>
        </p:nvSpPr>
        <p:spPr bwMode="auto">
          <a:xfrm>
            <a:off x="4610100" y="5292329"/>
            <a:ext cx="1543050" cy="507831"/>
          </a:xfrm>
          <a:prstGeom prst="rect">
            <a:avLst/>
          </a:prstGeom>
          <a:noFill/>
          <a:ln w="9525">
            <a:noFill/>
            <a:miter lim="800000"/>
            <a:headEnd/>
            <a:tailEnd/>
          </a:ln>
          <a:effectLst/>
        </p:spPr>
        <p:txBody>
          <a:bodyPr>
            <a:spAutoFit/>
          </a:bodyPr>
          <a:lstStyle/>
          <a:p>
            <a:pPr eaLnBrk="0" hangingPunct="0">
              <a:spcBef>
                <a:spcPct val="50000"/>
              </a:spcBef>
            </a:pPr>
            <a:r>
              <a:rPr lang="el-GR" sz="900" dirty="0">
                <a:solidFill>
                  <a:schemeClr val="bg1"/>
                </a:solidFill>
              </a:rPr>
              <a:t>Επαγωγή με φως για 1-2 δευτερόλεπτα. Αφαίρεση του  υλικού που πλεονάζει.</a:t>
            </a:r>
            <a:endParaRPr lang="en-US" sz="900" dirty="0">
              <a:solidFill>
                <a:schemeClr val="bg1"/>
              </a:solidFill>
            </a:endParaRPr>
          </a:p>
        </p:txBody>
      </p:sp>
      <p:sp>
        <p:nvSpPr>
          <p:cNvPr id="21" name="Text Box 17">
            <a:extLst>
              <a:ext uri="{FF2B5EF4-FFF2-40B4-BE49-F238E27FC236}">
                <a16:creationId xmlns:a16="http://schemas.microsoft.com/office/drawing/2014/main" id="{561CAFAE-6F38-C904-52A7-0FF94B901E8A}"/>
              </a:ext>
            </a:extLst>
          </p:cNvPr>
          <p:cNvSpPr txBox="1">
            <a:spLocks noChangeArrowheads="1"/>
          </p:cNvSpPr>
          <p:nvPr/>
        </p:nvSpPr>
        <p:spPr bwMode="auto">
          <a:xfrm>
            <a:off x="6467475" y="5292329"/>
            <a:ext cx="1362075" cy="507831"/>
          </a:xfrm>
          <a:prstGeom prst="rect">
            <a:avLst/>
          </a:prstGeom>
          <a:noFill/>
          <a:ln w="9525">
            <a:noFill/>
            <a:miter lim="800000"/>
            <a:headEnd/>
            <a:tailEnd/>
          </a:ln>
          <a:effectLst/>
        </p:spPr>
        <p:txBody>
          <a:bodyPr>
            <a:spAutoFit/>
          </a:bodyPr>
          <a:lstStyle/>
          <a:p>
            <a:pPr eaLnBrk="0" hangingPunct="0">
              <a:spcBef>
                <a:spcPct val="50000"/>
              </a:spcBef>
            </a:pPr>
            <a:r>
              <a:rPr lang="el-GR" sz="900" dirty="0">
                <a:solidFill>
                  <a:schemeClr val="bg1"/>
                </a:solidFill>
              </a:rPr>
              <a:t>Επαγωγή κάθε επιφάνειας για 20 δευτερόλεπτα.</a:t>
            </a:r>
            <a:endParaRPr lang="en-US" sz="900" dirty="0">
              <a:solidFill>
                <a:schemeClr val="bg1"/>
              </a:solidFill>
            </a:endParaRPr>
          </a:p>
        </p:txBody>
      </p:sp>
      <p:sp>
        <p:nvSpPr>
          <p:cNvPr id="22" name="Text Box 18">
            <a:extLst>
              <a:ext uri="{FF2B5EF4-FFF2-40B4-BE49-F238E27FC236}">
                <a16:creationId xmlns:a16="http://schemas.microsoft.com/office/drawing/2014/main" id="{5FAF6990-485F-25A5-4AB8-858CCDB94178}"/>
              </a:ext>
            </a:extLst>
          </p:cNvPr>
          <p:cNvSpPr txBox="1">
            <a:spLocks noChangeArrowheads="1"/>
          </p:cNvSpPr>
          <p:nvPr/>
        </p:nvSpPr>
        <p:spPr bwMode="auto">
          <a:xfrm>
            <a:off x="221456" y="227408"/>
            <a:ext cx="3557588" cy="415498"/>
          </a:xfrm>
          <a:prstGeom prst="rect">
            <a:avLst/>
          </a:prstGeom>
          <a:noFill/>
          <a:ln w="9525">
            <a:noFill/>
            <a:miter lim="800000"/>
            <a:headEnd/>
            <a:tailEnd/>
          </a:ln>
          <a:effectLst/>
        </p:spPr>
        <p:txBody>
          <a:bodyPr>
            <a:spAutoFit/>
          </a:bodyPr>
          <a:lstStyle/>
          <a:p>
            <a:pPr eaLnBrk="0" hangingPunct="0">
              <a:spcBef>
                <a:spcPct val="50000"/>
              </a:spcBef>
            </a:pPr>
            <a:r>
              <a:rPr lang="el-GR" sz="2100" dirty="0">
                <a:solidFill>
                  <a:schemeClr val="bg1"/>
                </a:solidFill>
                <a:latin typeface="75 Helvetica Bold" charset="0"/>
              </a:rPr>
              <a:t>Πορσελάνη Σύνδεσης</a:t>
            </a:r>
            <a:endParaRPr lang="en-US" sz="3000" dirty="0">
              <a:solidFill>
                <a:srgbClr val="FF9900"/>
              </a:solidFill>
              <a:latin typeface="75 Helvetica Bold" charset="0"/>
            </a:endParaRPr>
          </a:p>
        </p:txBody>
      </p:sp>
    </p:spTree>
    <p:extLst>
      <p:ext uri="{BB962C8B-B14F-4D97-AF65-F5344CB8AC3E}">
        <p14:creationId xmlns:p14="http://schemas.microsoft.com/office/powerpoint/2010/main" val="42588617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986E719-D842-478A-B342-2B0609D08908}"/>
              </a:ext>
            </a:extLst>
          </p:cNvPr>
          <p:cNvPicPr>
            <a:picLocks noChangeAspect="1"/>
          </p:cNvPicPr>
          <p:nvPr/>
        </p:nvPicPr>
        <p:blipFill>
          <a:blip r:embed="rId2"/>
          <a:stretch>
            <a:fillRect/>
          </a:stretch>
        </p:blipFill>
        <p:spPr>
          <a:xfrm>
            <a:off x="8456103" y="6248400"/>
            <a:ext cx="687897" cy="598747"/>
          </a:xfrm>
          <a:prstGeom prst="rect">
            <a:avLst/>
          </a:prstGeom>
        </p:spPr>
      </p:pic>
      <p:sp>
        <p:nvSpPr>
          <p:cNvPr id="2" name="1 - Θέση ημερομηνίας">
            <a:extLst>
              <a:ext uri="{FF2B5EF4-FFF2-40B4-BE49-F238E27FC236}">
                <a16:creationId xmlns:a16="http://schemas.microsoft.com/office/drawing/2014/main" id="{F75CD632-2D79-37E6-A258-D277CC2211F7}"/>
              </a:ext>
            </a:extLst>
          </p:cNvPr>
          <p:cNvSpPr txBox="1">
            <a:spLocks/>
          </p:cNvSpPr>
          <p:nvPr/>
        </p:nvSpPr>
        <p:spPr>
          <a:xfrm>
            <a:off x="1485900" y="5543550"/>
            <a:ext cx="1600200" cy="342900"/>
          </a:xfrm>
          <a:prstGeom prst="rect">
            <a:avLst/>
          </a:prstGeom>
        </p:spPr>
        <p:txBody>
          <a:bodyPr/>
          <a:lstStyle/>
          <a:p>
            <a:pPr>
              <a:defRPr/>
            </a:pPr>
            <a:fld id="{C9CB815D-1D71-4BB1-AC65-00DAD414796C}" type="datetime1">
              <a:rPr lang="en-US" sz="1350"/>
              <a:pPr>
                <a:defRPr/>
              </a:pPr>
              <a:t>2/25/25</a:t>
            </a:fld>
            <a:endParaRPr lang="en-US" altLang="en-US" sz="1350"/>
          </a:p>
        </p:txBody>
      </p:sp>
      <p:sp>
        <p:nvSpPr>
          <p:cNvPr id="3" name="3 - Θέση αριθμού διαφάνειας">
            <a:extLst>
              <a:ext uri="{FF2B5EF4-FFF2-40B4-BE49-F238E27FC236}">
                <a16:creationId xmlns:a16="http://schemas.microsoft.com/office/drawing/2014/main" id="{64C55188-BE3F-0591-85C8-A6848B7F3D7A}"/>
              </a:ext>
            </a:extLst>
          </p:cNvPr>
          <p:cNvSpPr txBox="1">
            <a:spLocks/>
          </p:cNvSpPr>
          <p:nvPr/>
        </p:nvSpPr>
        <p:spPr>
          <a:xfrm>
            <a:off x="6057900" y="5543550"/>
            <a:ext cx="1600200" cy="342900"/>
          </a:xfrm>
          <a:prstGeom prst="rect">
            <a:avLst/>
          </a:prstGeom>
        </p:spPr>
        <p:txBody>
          <a:bodyPr/>
          <a:lstStyle/>
          <a:p>
            <a:pPr>
              <a:defRPr/>
            </a:pPr>
            <a:fld id="{813056C3-64A2-49BE-B716-A3F06BE11DAB}" type="slidenum">
              <a:rPr lang="en-US" altLang="en-US" sz="1350"/>
              <a:pPr>
                <a:defRPr/>
              </a:pPr>
              <a:t>47</a:t>
            </a:fld>
            <a:endParaRPr lang="en-US" altLang="en-US" sz="1350"/>
          </a:p>
        </p:txBody>
      </p:sp>
      <p:pic>
        <p:nvPicPr>
          <p:cNvPr id="4" name="Picture 2">
            <a:extLst>
              <a:ext uri="{FF2B5EF4-FFF2-40B4-BE49-F238E27FC236}">
                <a16:creationId xmlns:a16="http://schemas.microsoft.com/office/drawing/2014/main" id="{AA105E06-2E61-3568-BF90-B595B7665A78}"/>
              </a:ext>
            </a:extLst>
          </p:cNvPr>
          <p:cNvPicPr>
            <a:picLocks noChangeAspect="1" noChangeArrowheads="1"/>
          </p:cNvPicPr>
          <p:nvPr/>
        </p:nvPicPr>
        <p:blipFill>
          <a:blip r:embed="rId3" cstate="print"/>
          <a:srcRect/>
          <a:stretch>
            <a:fillRect/>
          </a:stretch>
        </p:blipFill>
        <p:spPr bwMode="auto">
          <a:xfrm>
            <a:off x="1143000" y="857250"/>
            <a:ext cx="6858000" cy="5143500"/>
          </a:xfrm>
          <a:prstGeom prst="rect">
            <a:avLst/>
          </a:prstGeom>
          <a:noFill/>
        </p:spPr>
      </p:pic>
      <p:pic>
        <p:nvPicPr>
          <p:cNvPr id="5" name="Picture 3">
            <a:extLst>
              <a:ext uri="{FF2B5EF4-FFF2-40B4-BE49-F238E27FC236}">
                <a16:creationId xmlns:a16="http://schemas.microsoft.com/office/drawing/2014/main" id="{D3FA2368-58B6-5FFD-BCDA-E181FDBC928F}"/>
              </a:ext>
            </a:extLst>
          </p:cNvPr>
          <p:cNvPicPr>
            <a:picLocks noChangeAspect="1" noChangeArrowheads="1"/>
          </p:cNvPicPr>
          <p:nvPr/>
        </p:nvPicPr>
        <p:blipFill>
          <a:blip r:embed="rId4" cstate="print"/>
          <a:srcRect t="16417"/>
          <a:stretch>
            <a:fillRect/>
          </a:stretch>
        </p:blipFill>
        <p:spPr bwMode="auto">
          <a:xfrm>
            <a:off x="1428751" y="2057400"/>
            <a:ext cx="3088481" cy="3200400"/>
          </a:xfrm>
          <a:prstGeom prst="rect">
            <a:avLst/>
          </a:prstGeom>
          <a:noFill/>
          <a:effectLst>
            <a:outerShdw dist="71842" dir="2700000" algn="ctr" rotWithShape="0">
              <a:schemeClr val="tx1"/>
            </a:outerShdw>
          </a:effectLst>
        </p:spPr>
      </p:pic>
      <p:pic>
        <p:nvPicPr>
          <p:cNvPr id="7" name="Picture 4">
            <a:extLst>
              <a:ext uri="{FF2B5EF4-FFF2-40B4-BE49-F238E27FC236}">
                <a16:creationId xmlns:a16="http://schemas.microsoft.com/office/drawing/2014/main" id="{89070C8C-ABD4-36F4-F8E9-4457FCB29AE0}"/>
              </a:ext>
            </a:extLst>
          </p:cNvPr>
          <p:cNvPicPr>
            <a:picLocks noChangeAspect="1" noChangeArrowheads="1"/>
          </p:cNvPicPr>
          <p:nvPr/>
        </p:nvPicPr>
        <p:blipFill>
          <a:blip r:embed="rId5" cstate="print"/>
          <a:srcRect b="6557"/>
          <a:stretch>
            <a:fillRect/>
          </a:stretch>
        </p:blipFill>
        <p:spPr bwMode="auto">
          <a:xfrm>
            <a:off x="4743450" y="2057400"/>
            <a:ext cx="2958704" cy="3200400"/>
          </a:xfrm>
          <a:prstGeom prst="rect">
            <a:avLst/>
          </a:prstGeom>
          <a:noFill/>
          <a:effectLst>
            <a:outerShdw dist="71842" dir="2700000" algn="ctr" rotWithShape="0">
              <a:schemeClr val="tx1"/>
            </a:outerShdw>
          </a:effectLst>
        </p:spPr>
      </p:pic>
      <p:sp>
        <p:nvSpPr>
          <p:cNvPr id="8" name="Text Box 5">
            <a:extLst>
              <a:ext uri="{FF2B5EF4-FFF2-40B4-BE49-F238E27FC236}">
                <a16:creationId xmlns:a16="http://schemas.microsoft.com/office/drawing/2014/main" id="{A4AB78F8-F5F5-39B0-E0EC-D3268A7BB0D1}"/>
              </a:ext>
            </a:extLst>
          </p:cNvPr>
          <p:cNvSpPr txBox="1">
            <a:spLocks noChangeArrowheads="1"/>
          </p:cNvSpPr>
          <p:nvPr/>
        </p:nvSpPr>
        <p:spPr bwMode="auto">
          <a:xfrm>
            <a:off x="6915150" y="3680223"/>
            <a:ext cx="914400" cy="219291"/>
          </a:xfrm>
          <a:prstGeom prst="rect">
            <a:avLst/>
          </a:prstGeom>
          <a:noFill/>
          <a:ln w="9525">
            <a:noFill/>
            <a:miter lim="800000"/>
            <a:headEnd/>
            <a:tailEnd/>
          </a:ln>
          <a:effectLst/>
        </p:spPr>
        <p:txBody>
          <a:bodyPr>
            <a:spAutoFit/>
          </a:bodyPr>
          <a:lstStyle/>
          <a:p>
            <a:pPr eaLnBrk="0" hangingPunct="0">
              <a:spcBef>
                <a:spcPct val="50000"/>
              </a:spcBef>
            </a:pPr>
            <a:r>
              <a:rPr lang="en-US" sz="825"/>
              <a:t>Ceramic Primer </a:t>
            </a:r>
          </a:p>
        </p:txBody>
      </p:sp>
      <p:sp>
        <p:nvSpPr>
          <p:cNvPr id="9" name="Text Box 6">
            <a:extLst>
              <a:ext uri="{FF2B5EF4-FFF2-40B4-BE49-F238E27FC236}">
                <a16:creationId xmlns:a16="http://schemas.microsoft.com/office/drawing/2014/main" id="{40F3BB69-74AD-CED2-0A26-491387A74073}"/>
              </a:ext>
            </a:extLst>
          </p:cNvPr>
          <p:cNvSpPr txBox="1">
            <a:spLocks noChangeArrowheads="1"/>
          </p:cNvSpPr>
          <p:nvPr/>
        </p:nvSpPr>
        <p:spPr bwMode="auto">
          <a:xfrm>
            <a:off x="1428750" y="3200400"/>
            <a:ext cx="914400" cy="230832"/>
          </a:xfrm>
          <a:prstGeom prst="rect">
            <a:avLst/>
          </a:prstGeom>
          <a:noFill/>
          <a:ln w="9525">
            <a:noFill/>
            <a:miter lim="800000"/>
            <a:headEnd/>
            <a:tailEnd/>
          </a:ln>
          <a:effectLst/>
        </p:spPr>
        <p:txBody>
          <a:bodyPr>
            <a:spAutoFit/>
          </a:bodyPr>
          <a:lstStyle/>
          <a:p>
            <a:pPr eaLnBrk="0" hangingPunct="0">
              <a:spcBef>
                <a:spcPct val="50000"/>
              </a:spcBef>
            </a:pPr>
            <a:r>
              <a:rPr lang="en-US" sz="900" dirty="0"/>
              <a:t>Ceramic Primer </a:t>
            </a:r>
            <a:endParaRPr lang="en-US" dirty="0"/>
          </a:p>
        </p:txBody>
      </p:sp>
      <p:sp>
        <p:nvSpPr>
          <p:cNvPr id="10" name="Text Box 7">
            <a:extLst>
              <a:ext uri="{FF2B5EF4-FFF2-40B4-BE49-F238E27FC236}">
                <a16:creationId xmlns:a16="http://schemas.microsoft.com/office/drawing/2014/main" id="{74C494BB-4769-41F2-B42E-55C87ED51B15}"/>
              </a:ext>
            </a:extLst>
          </p:cNvPr>
          <p:cNvSpPr txBox="1">
            <a:spLocks noChangeArrowheads="1"/>
          </p:cNvSpPr>
          <p:nvPr/>
        </p:nvSpPr>
        <p:spPr bwMode="auto">
          <a:xfrm>
            <a:off x="6922294" y="4000500"/>
            <a:ext cx="914400" cy="230832"/>
          </a:xfrm>
          <a:prstGeom prst="rect">
            <a:avLst/>
          </a:prstGeom>
          <a:noFill/>
          <a:ln w="9525">
            <a:noFill/>
            <a:miter lim="800000"/>
            <a:headEnd/>
            <a:tailEnd/>
          </a:ln>
          <a:effectLst/>
        </p:spPr>
        <p:txBody>
          <a:bodyPr>
            <a:spAutoFit/>
          </a:bodyPr>
          <a:lstStyle/>
          <a:p>
            <a:pPr eaLnBrk="0" hangingPunct="0">
              <a:spcBef>
                <a:spcPct val="50000"/>
              </a:spcBef>
            </a:pPr>
            <a:r>
              <a:rPr lang="en-US" sz="900"/>
              <a:t>LINKMAX </a:t>
            </a:r>
            <a:endParaRPr lang="en-US"/>
          </a:p>
        </p:txBody>
      </p:sp>
      <p:sp>
        <p:nvSpPr>
          <p:cNvPr id="12" name="Text Box 8">
            <a:extLst>
              <a:ext uri="{FF2B5EF4-FFF2-40B4-BE49-F238E27FC236}">
                <a16:creationId xmlns:a16="http://schemas.microsoft.com/office/drawing/2014/main" id="{4EAC4065-877F-C88B-B546-36DDBB5FDDB2}"/>
              </a:ext>
            </a:extLst>
          </p:cNvPr>
          <p:cNvSpPr txBox="1">
            <a:spLocks noChangeArrowheads="1"/>
          </p:cNvSpPr>
          <p:nvPr/>
        </p:nvSpPr>
        <p:spPr bwMode="auto">
          <a:xfrm>
            <a:off x="1593056" y="3629025"/>
            <a:ext cx="914400" cy="230832"/>
          </a:xfrm>
          <a:prstGeom prst="rect">
            <a:avLst/>
          </a:prstGeom>
          <a:noFill/>
          <a:ln w="9525">
            <a:noFill/>
            <a:miter lim="800000"/>
            <a:headEnd/>
            <a:tailEnd/>
          </a:ln>
          <a:effectLst/>
        </p:spPr>
        <p:txBody>
          <a:bodyPr>
            <a:spAutoFit/>
          </a:bodyPr>
          <a:lstStyle/>
          <a:p>
            <a:pPr eaLnBrk="0" hangingPunct="0">
              <a:spcBef>
                <a:spcPct val="50000"/>
              </a:spcBef>
            </a:pPr>
            <a:r>
              <a:rPr lang="en-US" sz="900"/>
              <a:t>LINKMAX </a:t>
            </a:r>
            <a:endParaRPr lang="en-US"/>
          </a:p>
        </p:txBody>
      </p:sp>
      <p:sp>
        <p:nvSpPr>
          <p:cNvPr id="13" name="Text Box 9">
            <a:extLst>
              <a:ext uri="{FF2B5EF4-FFF2-40B4-BE49-F238E27FC236}">
                <a16:creationId xmlns:a16="http://schemas.microsoft.com/office/drawing/2014/main" id="{B75A9739-F568-8FC8-A47E-A4ABE524FEFA}"/>
              </a:ext>
            </a:extLst>
          </p:cNvPr>
          <p:cNvSpPr txBox="1">
            <a:spLocks noChangeArrowheads="1"/>
          </p:cNvSpPr>
          <p:nvPr/>
        </p:nvSpPr>
        <p:spPr bwMode="auto">
          <a:xfrm>
            <a:off x="6922294" y="3314700"/>
            <a:ext cx="514350" cy="369332"/>
          </a:xfrm>
          <a:prstGeom prst="rect">
            <a:avLst/>
          </a:prstGeom>
          <a:noFill/>
          <a:ln w="9525">
            <a:noFill/>
            <a:miter lim="800000"/>
            <a:headEnd/>
            <a:tailEnd/>
          </a:ln>
          <a:effectLst/>
        </p:spPr>
        <p:txBody>
          <a:bodyPr>
            <a:spAutoFit/>
          </a:bodyPr>
          <a:lstStyle/>
          <a:p>
            <a:pPr eaLnBrk="0" hangingPunct="0">
              <a:spcBef>
                <a:spcPct val="50000"/>
              </a:spcBef>
            </a:pPr>
            <a:r>
              <a:rPr lang="en-US" sz="900"/>
              <a:t>Etchant </a:t>
            </a:r>
            <a:endParaRPr lang="en-US"/>
          </a:p>
        </p:txBody>
      </p:sp>
      <p:sp>
        <p:nvSpPr>
          <p:cNvPr id="14" name="Text Box 10">
            <a:extLst>
              <a:ext uri="{FF2B5EF4-FFF2-40B4-BE49-F238E27FC236}">
                <a16:creationId xmlns:a16="http://schemas.microsoft.com/office/drawing/2014/main" id="{C44D135A-5BEA-5EB2-DE7D-6344620B7278}"/>
              </a:ext>
            </a:extLst>
          </p:cNvPr>
          <p:cNvSpPr txBox="1">
            <a:spLocks noChangeArrowheads="1"/>
          </p:cNvSpPr>
          <p:nvPr/>
        </p:nvSpPr>
        <p:spPr bwMode="auto">
          <a:xfrm>
            <a:off x="1571625" y="4600575"/>
            <a:ext cx="685800" cy="369332"/>
          </a:xfrm>
          <a:prstGeom prst="rect">
            <a:avLst/>
          </a:prstGeom>
          <a:noFill/>
          <a:ln w="9525">
            <a:noFill/>
            <a:miter lim="800000"/>
            <a:headEnd/>
            <a:tailEnd/>
          </a:ln>
          <a:effectLst/>
        </p:spPr>
        <p:txBody>
          <a:bodyPr>
            <a:spAutoFit/>
          </a:bodyPr>
          <a:lstStyle/>
          <a:p>
            <a:pPr eaLnBrk="0" hangingPunct="0">
              <a:spcBef>
                <a:spcPct val="50000"/>
              </a:spcBef>
            </a:pPr>
            <a:r>
              <a:rPr lang="en-US" sz="900"/>
              <a:t>Porcelain Veneer </a:t>
            </a:r>
            <a:endParaRPr lang="en-US"/>
          </a:p>
        </p:txBody>
      </p:sp>
      <p:sp>
        <p:nvSpPr>
          <p:cNvPr id="15" name="Text Box 11">
            <a:extLst>
              <a:ext uri="{FF2B5EF4-FFF2-40B4-BE49-F238E27FC236}">
                <a16:creationId xmlns:a16="http://schemas.microsoft.com/office/drawing/2014/main" id="{97547773-799E-F612-8A21-D1C07CAE18E6}"/>
              </a:ext>
            </a:extLst>
          </p:cNvPr>
          <p:cNvSpPr txBox="1">
            <a:spLocks noChangeArrowheads="1"/>
          </p:cNvSpPr>
          <p:nvPr/>
        </p:nvSpPr>
        <p:spPr bwMode="auto">
          <a:xfrm>
            <a:off x="6836570" y="4377929"/>
            <a:ext cx="821531" cy="369332"/>
          </a:xfrm>
          <a:prstGeom prst="rect">
            <a:avLst/>
          </a:prstGeom>
          <a:noFill/>
          <a:ln w="9525">
            <a:noFill/>
            <a:miter lim="800000"/>
            <a:headEnd/>
            <a:tailEnd/>
          </a:ln>
          <a:effectLst/>
        </p:spPr>
        <p:txBody>
          <a:bodyPr>
            <a:spAutoFit/>
          </a:bodyPr>
          <a:lstStyle/>
          <a:p>
            <a:pPr eaLnBrk="0" hangingPunct="0">
              <a:spcBef>
                <a:spcPct val="50000"/>
              </a:spcBef>
            </a:pPr>
            <a:r>
              <a:rPr lang="en-US" sz="900"/>
              <a:t>Self-Etching Primer </a:t>
            </a:r>
            <a:endParaRPr lang="en-US"/>
          </a:p>
        </p:txBody>
      </p:sp>
      <p:sp>
        <p:nvSpPr>
          <p:cNvPr id="16" name="Text Box 12">
            <a:extLst>
              <a:ext uri="{FF2B5EF4-FFF2-40B4-BE49-F238E27FC236}">
                <a16:creationId xmlns:a16="http://schemas.microsoft.com/office/drawing/2014/main" id="{F9E9E602-41AE-35BE-711E-76E1B28FF1F5}"/>
              </a:ext>
            </a:extLst>
          </p:cNvPr>
          <p:cNvSpPr txBox="1">
            <a:spLocks noChangeArrowheads="1"/>
          </p:cNvSpPr>
          <p:nvPr/>
        </p:nvSpPr>
        <p:spPr bwMode="auto">
          <a:xfrm>
            <a:off x="5529263" y="3001567"/>
            <a:ext cx="1028700" cy="230832"/>
          </a:xfrm>
          <a:prstGeom prst="rect">
            <a:avLst/>
          </a:prstGeom>
          <a:noFill/>
          <a:ln w="9525">
            <a:noFill/>
            <a:miter lim="800000"/>
            <a:headEnd/>
            <a:tailEnd/>
          </a:ln>
          <a:effectLst/>
        </p:spPr>
        <p:txBody>
          <a:bodyPr>
            <a:spAutoFit/>
          </a:bodyPr>
          <a:lstStyle/>
          <a:p>
            <a:pPr eaLnBrk="0" hangingPunct="0">
              <a:spcBef>
                <a:spcPct val="50000"/>
              </a:spcBef>
            </a:pPr>
            <a:r>
              <a:rPr lang="en-US" sz="900"/>
              <a:t>Porcelain Inlay </a:t>
            </a:r>
            <a:endParaRPr lang="en-US"/>
          </a:p>
        </p:txBody>
      </p:sp>
      <p:sp>
        <p:nvSpPr>
          <p:cNvPr id="17" name="Text Box 13">
            <a:extLst>
              <a:ext uri="{FF2B5EF4-FFF2-40B4-BE49-F238E27FC236}">
                <a16:creationId xmlns:a16="http://schemas.microsoft.com/office/drawing/2014/main" id="{88FBD96C-1554-1746-9193-E86A64EF6C9B}"/>
              </a:ext>
            </a:extLst>
          </p:cNvPr>
          <p:cNvSpPr txBox="1">
            <a:spLocks noChangeArrowheads="1"/>
          </p:cNvSpPr>
          <p:nvPr/>
        </p:nvSpPr>
        <p:spPr bwMode="auto">
          <a:xfrm>
            <a:off x="1593058" y="4186238"/>
            <a:ext cx="821531" cy="369332"/>
          </a:xfrm>
          <a:prstGeom prst="rect">
            <a:avLst/>
          </a:prstGeom>
          <a:noFill/>
          <a:ln w="9525">
            <a:noFill/>
            <a:miter lim="800000"/>
            <a:headEnd/>
            <a:tailEnd/>
          </a:ln>
          <a:effectLst/>
        </p:spPr>
        <p:txBody>
          <a:bodyPr>
            <a:spAutoFit/>
          </a:bodyPr>
          <a:lstStyle/>
          <a:p>
            <a:pPr eaLnBrk="0" hangingPunct="0">
              <a:spcBef>
                <a:spcPct val="50000"/>
              </a:spcBef>
            </a:pPr>
            <a:r>
              <a:rPr lang="en-US" sz="900"/>
              <a:t>Self-Etching Primer </a:t>
            </a:r>
            <a:endParaRPr lang="en-US"/>
          </a:p>
        </p:txBody>
      </p:sp>
      <p:sp>
        <p:nvSpPr>
          <p:cNvPr id="18" name="Text Box 14">
            <a:extLst>
              <a:ext uri="{FF2B5EF4-FFF2-40B4-BE49-F238E27FC236}">
                <a16:creationId xmlns:a16="http://schemas.microsoft.com/office/drawing/2014/main" id="{999D801A-8AC0-9DFB-77AB-A8444576760E}"/>
              </a:ext>
            </a:extLst>
          </p:cNvPr>
          <p:cNvSpPr txBox="1">
            <a:spLocks noChangeArrowheads="1"/>
          </p:cNvSpPr>
          <p:nvPr/>
        </p:nvSpPr>
        <p:spPr bwMode="auto">
          <a:xfrm>
            <a:off x="3321844" y="4858942"/>
            <a:ext cx="514350" cy="369332"/>
          </a:xfrm>
          <a:prstGeom prst="rect">
            <a:avLst/>
          </a:prstGeom>
          <a:noFill/>
          <a:ln w="9525">
            <a:noFill/>
            <a:miter lim="800000"/>
            <a:headEnd/>
            <a:tailEnd/>
          </a:ln>
          <a:effectLst/>
        </p:spPr>
        <p:txBody>
          <a:bodyPr>
            <a:spAutoFit/>
          </a:bodyPr>
          <a:lstStyle/>
          <a:p>
            <a:pPr eaLnBrk="0" hangingPunct="0">
              <a:spcBef>
                <a:spcPct val="50000"/>
              </a:spcBef>
            </a:pPr>
            <a:r>
              <a:rPr lang="en-US" sz="900"/>
              <a:t>Etchant </a:t>
            </a:r>
            <a:endParaRPr lang="en-US"/>
          </a:p>
        </p:txBody>
      </p:sp>
      <p:sp>
        <p:nvSpPr>
          <p:cNvPr id="19" name="Text Box 15">
            <a:extLst>
              <a:ext uri="{FF2B5EF4-FFF2-40B4-BE49-F238E27FC236}">
                <a16:creationId xmlns:a16="http://schemas.microsoft.com/office/drawing/2014/main" id="{7BB39D3E-D4DD-452C-7076-C79082680D72}"/>
              </a:ext>
            </a:extLst>
          </p:cNvPr>
          <p:cNvSpPr txBox="1">
            <a:spLocks noChangeArrowheads="1"/>
          </p:cNvSpPr>
          <p:nvPr/>
        </p:nvSpPr>
        <p:spPr bwMode="auto">
          <a:xfrm>
            <a:off x="1407319" y="1885951"/>
            <a:ext cx="228600" cy="646331"/>
          </a:xfrm>
          <a:prstGeom prst="rect">
            <a:avLst/>
          </a:prstGeom>
          <a:noFill/>
          <a:ln w="9525">
            <a:noFill/>
            <a:miter lim="800000"/>
            <a:headEnd/>
            <a:tailEnd/>
          </a:ln>
          <a:effectLst/>
        </p:spPr>
        <p:txBody>
          <a:bodyPr>
            <a:spAutoFit/>
          </a:bodyPr>
          <a:lstStyle/>
          <a:p>
            <a:pPr eaLnBrk="0" hangingPunct="0">
              <a:spcBef>
                <a:spcPct val="50000"/>
              </a:spcBef>
            </a:pPr>
            <a:r>
              <a:rPr lang="en-US" sz="3600">
                <a:solidFill>
                  <a:srgbClr val="9BD591"/>
                </a:solidFill>
              </a:rPr>
              <a:t>•</a:t>
            </a:r>
            <a:endParaRPr lang="en-US">
              <a:solidFill>
                <a:srgbClr val="9BD591"/>
              </a:solidFill>
            </a:endParaRPr>
          </a:p>
        </p:txBody>
      </p:sp>
      <p:sp>
        <p:nvSpPr>
          <p:cNvPr id="20" name="Text Box 16">
            <a:extLst>
              <a:ext uri="{FF2B5EF4-FFF2-40B4-BE49-F238E27FC236}">
                <a16:creationId xmlns:a16="http://schemas.microsoft.com/office/drawing/2014/main" id="{4E4EC288-42EC-EC79-8A6B-E949298EB666}"/>
              </a:ext>
            </a:extLst>
          </p:cNvPr>
          <p:cNvSpPr txBox="1">
            <a:spLocks noChangeArrowheads="1"/>
          </p:cNvSpPr>
          <p:nvPr/>
        </p:nvSpPr>
        <p:spPr bwMode="auto">
          <a:xfrm>
            <a:off x="1407319" y="2175273"/>
            <a:ext cx="342900" cy="646331"/>
          </a:xfrm>
          <a:prstGeom prst="rect">
            <a:avLst/>
          </a:prstGeom>
          <a:noFill/>
          <a:ln w="9525">
            <a:noFill/>
            <a:miter lim="800000"/>
            <a:headEnd/>
            <a:tailEnd/>
          </a:ln>
          <a:effectLst/>
        </p:spPr>
        <p:txBody>
          <a:bodyPr>
            <a:spAutoFit/>
          </a:bodyPr>
          <a:lstStyle/>
          <a:p>
            <a:pPr eaLnBrk="0" hangingPunct="0">
              <a:spcBef>
                <a:spcPct val="50000"/>
              </a:spcBef>
            </a:pPr>
            <a:r>
              <a:rPr lang="en-US" sz="3600">
                <a:solidFill>
                  <a:srgbClr val="FFCCFF"/>
                </a:solidFill>
              </a:rPr>
              <a:t>•</a:t>
            </a:r>
            <a:endParaRPr lang="en-US">
              <a:solidFill>
                <a:srgbClr val="FFCCFF"/>
              </a:solidFill>
            </a:endParaRPr>
          </a:p>
        </p:txBody>
      </p:sp>
      <p:sp>
        <p:nvSpPr>
          <p:cNvPr id="21" name="Text Box 17">
            <a:extLst>
              <a:ext uri="{FF2B5EF4-FFF2-40B4-BE49-F238E27FC236}">
                <a16:creationId xmlns:a16="http://schemas.microsoft.com/office/drawing/2014/main" id="{89750121-58BC-36ED-1D8E-17B86D5C35C1}"/>
              </a:ext>
            </a:extLst>
          </p:cNvPr>
          <p:cNvSpPr txBox="1">
            <a:spLocks noChangeArrowheads="1"/>
          </p:cNvSpPr>
          <p:nvPr/>
        </p:nvSpPr>
        <p:spPr bwMode="auto">
          <a:xfrm>
            <a:off x="1407319" y="2336008"/>
            <a:ext cx="457200" cy="646331"/>
          </a:xfrm>
          <a:prstGeom prst="rect">
            <a:avLst/>
          </a:prstGeom>
          <a:noFill/>
          <a:ln w="9525">
            <a:noFill/>
            <a:miter lim="800000"/>
            <a:headEnd/>
            <a:tailEnd/>
          </a:ln>
          <a:effectLst/>
        </p:spPr>
        <p:txBody>
          <a:bodyPr>
            <a:spAutoFit/>
          </a:bodyPr>
          <a:lstStyle/>
          <a:p>
            <a:pPr eaLnBrk="0" hangingPunct="0">
              <a:spcBef>
                <a:spcPct val="50000"/>
              </a:spcBef>
            </a:pPr>
            <a:r>
              <a:rPr lang="en-US" sz="3600">
                <a:solidFill>
                  <a:srgbClr val="FF9933"/>
                </a:solidFill>
              </a:rPr>
              <a:t>•</a:t>
            </a:r>
            <a:endParaRPr lang="en-US">
              <a:solidFill>
                <a:srgbClr val="FF9933"/>
              </a:solidFill>
            </a:endParaRPr>
          </a:p>
        </p:txBody>
      </p:sp>
      <p:sp>
        <p:nvSpPr>
          <p:cNvPr id="22" name="Text Box 18">
            <a:extLst>
              <a:ext uri="{FF2B5EF4-FFF2-40B4-BE49-F238E27FC236}">
                <a16:creationId xmlns:a16="http://schemas.microsoft.com/office/drawing/2014/main" id="{3981F748-FEB0-6EE5-88DF-3F564C1F633E}"/>
              </a:ext>
            </a:extLst>
          </p:cNvPr>
          <p:cNvSpPr txBox="1">
            <a:spLocks noChangeArrowheads="1"/>
          </p:cNvSpPr>
          <p:nvPr/>
        </p:nvSpPr>
        <p:spPr bwMode="auto">
          <a:xfrm>
            <a:off x="1407319" y="2511029"/>
            <a:ext cx="400050" cy="646331"/>
          </a:xfrm>
          <a:prstGeom prst="rect">
            <a:avLst/>
          </a:prstGeom>
          <a:noFill/>
          <a:ln w="9525">
            <a:noFill/>
            <a:miter lim="800000"/>
            <a:headEnd/>
            <a:tailEnd/>
          </a:ln>
          <a:effectLst/>
        </p:spPr>
        <p:txBody>
          <a:bodyPr>
            <a:spAutoFit/>
          </a:bodyPr>
          <a:lstStyle/>
          <a:p>
            <a:pPr eaLnBrk="0" hangingPunct="0">
              <a:spcBef>
                <a:spcPct val="50000"/>
              </a:spcBef>
            </a:pPr>
            <a:r>
              <a:rPr lang="en-US" sz="3600">
                <a:solidFill>
                  <a:srgbClr val="66CCFF"/>
                </a:solidFill>
              </a:rPr>
              <a:t>•</a:t>
            </a:r>
            <a:endParaRPr lang="en-US">
              <a:solidFill>
                <a:srgbClr val="66CCFF"/>
              </a:solidFill>
            </a:endParaRPr>
          </a:p>
        </p:txBody>
      </p:sp>
      <p:sp>
        <p:nvSpPr>
          <p:cNvPr id="23" name="Text Box 19">
            <a:extLst>
              <a:ext uri="{FF2B5EF4-FFF2-40B4-BE49-F238E27FC236}">
                <a16:creationId xmlns:a16="http://schemas.microsoft.com/office/drawing/2014/main" id="{7FD6F6F6-EDE2-AD4A-F69D-663B11DD16A6}"/>
              </a:ext>
            </a:extLst>
          </p:cNvPr>
          <p:cNvSpPr txBox="1">
            <a:spLocks noChangeArrowheads="1"/>
          </p:cNvSpPr>
          <p:nvPr/>
        </p:nvSpPr>
        <p:spPr bwMode="auto">
          <a:xfrm>
            <a:off x="1600200" y="2512219"/>
            <a:ext cx="1257300" cy="276999"/>
          </a:xfrm>
          <a:prstGeom prst="rect">
            <a:avLst/>
          </a:prstGeom>
          <a:noFill/>
          <a:ln w="9525">
            <a:noFill/>
            <a:miter lim="800000"/>
            <a:headEnd/>
            <a:tailEnd/>
          </a:ln>
          <a:effectLst/>
        </p:spPr>
        <p:txBody>
          <a:bodyPr>
            <a:spAutoFit/>
          </a:bodyPr>
          <a:lstStyle/>
          <a:p>
            <a:pPr eaLnBrk="0" hangingPunct="0">
              <a:spcBef>
                <a:spcPct val="50000"/>
              </a:spcBef>
            </a:pPr>
            <a:r>
              <a:rPr lang="en-US" sz="1200" dirty="0"/>
              <a:t>LINKMAX</a:t>
            </a:r>
            <a:endParaRPr lang="en-US" dirty="0"/>
          </a:p>
        </p:txBody>
      </p:sp>
      <p:sp>
        <p:nvSpPr>
          <p:cNvPr id="24" name="Text Box 20">
            <a:extLst>
              <a:ext uri="{FF2B5EF4-FFF2-40B4-BE49-F238E27FC236}">
                <a16:creationId xmlns:a16="http://schemas.microsoft.com/office/drawing/2014/main" id="{2D1A238E-A3E9-10F8-E848-37D130B96D8F}"/>
              </a:ext>
            </a:extLst>
          </p:cNvPr>
          <p:cNvSpPr txBox="1">
            <a:spLocks noChangeArrowheads="1"/>
          </p:cNvSpPr>
          <p:nvPr/>
        </p:nvSpPr>
        <p:spPr bwMode="auto">
          <a:xfrm>
            <a:off x="4929188" y="2536032"/>
            <a:ext cx="1257300" cy="276999"/>
          </a:xfrm>
          <a:prstGeom prst="rect">
            <a:avLst/>
          </a:prstGeom>
          <a:noFill/>
          <a:ln w="9525">
            <a:noFill/>
            <a:miter lim="800000"/>
            <a:headEnd/>
            <a:tailEnd/>
          </a:ln>
          <a:effectLst/>
        </p:spPr>
        <p:txBody>
          <a:bodyPr>
            <a:spAutoFit/>
          </a:bodyPr>
          <a:lstStyle/>
          <a:p>
            <a:pPr eaLnBrk="0" hangingPunct="0">
              <a:spcBef>
                <a:spcPct val="50000"/>
              </a:spcBef>
            </a:pPr>
            <a:r>
              <a:rPr lang="en-US" sz="1200"/>
              <a:t>LINKMAX</a:t>
            </a:r>
            <a:endParaRPr lang="en-US"/>
          </a:p>
        </p:txBody>
      </p:sp>
      <p:sp>
        <p:nvSpPr>
          <p:cNvPr id="25" name="Text Box 21">
            <a:extLst>
              <a:ext uri="{FF2B5EF4-FFF2-40B4-BE49-F238E27FC236}">
                <a16:creationId xmlns:a16="http://schemas.microsoft.com/office/drawing/2014/main" id="{2C2030BE-94EE-9DA5-CDA5-20C71B0D44DB}"/>
              </a:ext>
            </a:extLst>
          </p:cNvPr>
          <p:cNvSpPr txBox="1">
            <a:spLocks noChangeArrowheads="1"/>
          </p:cNvSpPr>
          <p:nvPr/>
        </p:nvSpPr>
        <p:spPr bwMode="auto">
          <a:xfrm>
            <a:off x="1600200" y="2700338"/>
            <a:ext cx="1600200" cy="276999"/>
          </a:xfrm>
          <a:prstGeom prst="rect">
            <a:avLst/>
          </a:prstGeom>
          <a:noFill/>
          <a:ln w="9525">
            <a:noFill/>
            <a:miter lim="800000"/>
            <a:headEnd/>
            <a:tailEnd/>
          </a:ln>
          <a:effectLst/>
        </p:spPr>
        <p:txBody>
          <a:bodyPr>
            <a:spAutoFit/>
          </a:bodyPr>
          <a:lstStyle/>
          <a:p>
            <a:pPr eaLnBrk="0" hangingPunct="0">
              <a:spcBef>
                <a:spcPct val="50000"/>
              </a:spcBef>
            </a:pPr>
            <a:r>
              <a:rPr lang="en-US" sz="1200"/>
              <a:t>Self-Etching Primer</a:t>
            </a:r>
            <a:endParaRPr lang="en-US"/>
          </a:p>
        </p:txBody>
      </p:sp>
      <p:sp>
        <p:nvSpPr>
          <p:cNvPr id="26" name="Text Box 22">
            <a:extLst>
              <a:ext uri="{FF2B5EF4-FFF2-40B4-BE49-F238E27FC236}">
                <a16:creationId xmlns:a16="http://schemas.microsoft.com/office/drawing/2014/main" id="{CBD63291-571C-26CB-2F41-99A1D486F884}"/>
              </a:ext>
            </a:extLst>
          </p:cNvPr>
          <p:cNvSpPr txBox="1">
            <a:spLocks noChangeArrowheads="1"/>
          </p:cNvSpPr>
          <p:nvPr/>
        </p:nvSpPr>
        <p:spPr bwMode="auto">
          <a:xfrm>
            <a:off x="4929188" y="2721769"/>
            <a:ext cx="1600200" cy="276999"/>
          </a:xfrm>
          <a:prstGeom prst="rect">
            <a:avLst/>
          </a:prstGeom>
          <a:noFill/>
          <a:ln w="9525">
            <a:noFill/>
            <a:miter lim="800000"/>
            <a:headEnd/>
            <a:tailEnd/>
          </a:ln>
          <a:effectLst/>
        </p:spPr>
        <p:txBody>
          <a:bodyPr>
            <a:spAutoFit/>
          </a:bodyPr>
          <a:lstStyle/>
          <a:p>
            <a:pPr eaLnBrk="0" hangingPunct="0">
              <a:spcBef>
                <a:spcPct val="50000"/>
              </a:spcBef>
            </a:pPr>
            <a:r>
              <a:rPr lang="en-US" sz="1200"/>
              <a:t>Self-Etching Primer</a:t>
            </a:r>
            <a:endParaRPr lang="en-US"/>
          </a:p>
        </p:txBody>
      </p:sp>
      <p:sp>
        <p:nvSpPr>
          <p:cNvPr id="27" name="Text Box 23">
            <a:extLst>
              <a:ext uri="{FF2B5EF4-FFF2-40B4-BE49-F238E27FC236}">
                <a16:creationId xmlns:a16="http://schemas.microsoft.com/office/drawing/2014/main" id="{21C23DB6-2359-A26F-412A-F0748A8AFC9A}"/>
              </a:ext>
            </a:extLst>
          </p:cNvPr>
          <p:cNvSpPr txBox="1">
            <a:spLocks noChangeArrowheads="1"/>
          </p:cNvSpPr>
          <p:nvPr/>
        </p:nvSpPr>
        <p:spPr bwMode="auto">
          <a:xfrm>
            <a:off x="1600200" y="2343151"/>
            <a:ext cx="1257300" cy="276999"/>
          </a:xfrm>
          <a:prstGeom prst="rect">
            <a:avLst/>
          </a:prstGeom>
          <a:noFill/>
          <a:ln w="9525">
            <a:noFill/>
            <a:miter lim="800000"/>
            <a:headEnd/>
            <a:tailEnd/>
          </a:ln>
          <a:effectLst/>
        </p:spPr>
        <p:txBody>
          <a:bodyPr>
            <a:spAutoFit/>
          </a:bodyPr>
          <a:lstStyle/>
          <a:p>
            <a:pPr eaLnBrk="0" hangingPunct="0">
              <a:spcBef>
                <a:spcPct val="50000"/>
              </a:spcBef>
            </a:pPr>
            <a:r>
              <a:rPr lang="en-US" sz="1200"/>
              <a:t>Ceramic Primer</a:t>
            </a:r>
            <a:endParaRPr lang="en-US"/>
          </a:p>
        </p:txBody>
      </p:sp>
      <p:sp>
        <p:nvSpPr>
          <p:cNvPr id="28" name="Text Box 24">
            <a:extLst>
              <a:ext uri="{FF2B5EF4-FFF2-40B4-BE49-F238E27FC236}">
                <a16:creationId xmlns:a16="http://schemas.microsoft.com/office/drawing/2014/main" id="{F2E2F88B-63FB-1A45-6654-473068A8CDCE}"/>
              </a:ext>
            </a:extLst>
          </p:cNvPr>
          <p:cNvSpPr txBox="1">
            <a:spLocks noChangeArrowheads="1"/>
          </p:cNvSpPr>
          <p:nvPr/>
        </p:nvSpPr>
        <p:spPr bwMode="auto">
          <a:xfrm>
            <a:off x="4929188" y="2357438"/>
            <a:ext cx="1257300" cy="276999"/>
          </a:xfrm>
          <a:prstGeom prst="rect">
            <a:avLst/>
          </a:prstGeom>
          <a:noFill/>
          <a:ln w="9525">
            <a:noFill/>
            <a:miter lim="800000"/>
            <a:headEnd/>
            <a:tailEnd/>
          </a:ln>
          <a:effectLst/>
        </p:spPr>
        <p:txBody>
          <a:bodyPr>
            <a:spAutoFit/>
          </a:bodyPr>
          <a:lstStyle/>
          <a:p>
            <a:pPr eaLnBrk="0" hangingPunct="0">
              <a:spcBef>
                <a:spcPct val="50000"/>
              </a:spcBef>
            </a:pPr>
            <a:r>
              <a:rPr lang="en-US" sz="1200"/>
              <a:t>Ceramic Primer</a:t>
            </a:r>
            <a:endParaRPr lang="en-US"/>
          </a:p>
        </p:txBody>
      </p:sp>
      <p:sp>
        <p:nvSpPr>
          <p:cNvPr id="29" name="Text Box 25">
            <a:extLst>
              <a:ext uri="{FF2B5EF4-FFF2-40B4-BE49-F238E27FC236}">
                <a16:creationId xmlns:a16="http://schemas.microsoft.com/office/drawing/2014/main" id="{02F6D0C1-9BCD-E591-C6BF-DE5AE3A5E750}"/>
              </a:ext>
            </a:extLst>
          </p:cNvPr>
          <p:cNvSpPr txBox="1">
            <a:spLocks noChangeArrowheads="1"/>
          </p:cNvSpPr>
          <p:nvPr/>
        </p:nvSpPr>
        <p:spPr bwMode="auto">
          <a:xfrm>
            <a:off x="1600200" y="2071688"/>
            <a:ext cx="914400" cy="276999"/>
          </a:xfrm>
          <a:prstGeom prst="rect">
            <a:avLst/>
          </a:prstGeom>
          <a:noFill/>
          <a:ln w="9525">
            <a:noFill/>
            <a:miter lim="800000"/>
            <a:headEnd/>
            <a:tailEnd/>
          </a:ln>
          <a:effectLst/>
        </p:spPr>
        <p:txBody>
          <a:bodyPr>
            <a:spAutoFit/>
          </a:bodyPr>
          <a:lstStyle/>
          <a:p>
            <a:pPr eaLnBrk="0" hangingPunct="0">
              <a:spcBef>
                <a:spcPct val="50000"/>
              </a:spcBef>
            </a:pPr>
            <a:r>
              <a:rPr lang="en-US" sz="1200"/>
              <a:t>Etchant</a:t>
            </a:r>
            <a:endParaRPr lang="en-US"/>
          </a:p>
        </p:txBody>
      </p:sp>
      <p:sp>
        <p:nvSpPr>
          <p:cNvPr id="30" name="Text Box 26">
            <a:extLst>
              <a:ext uri="{FF2B5EF4-FFF2-40B4-BE49-F238E27FC236}">
                <a16:creationId xmlns:a16="http://schemas.microsoft.com/office/drawing/2014/main" id="{C59F5F6A-3FF6-988B-B349-1A7BFFFC6A10}"/>
              </a:ext>
            </a:extLst>
          </p:cNvPr>
          <p:cNvSpPr txBox="1">
            <a:spLocks noChangeArrowheads="1"/>
          </p:cNvSpPr>
          <p:nvPr/>
        </p:nvSpPr>
        <p:spPr bwMode="auto">
          <a:xfrm>
            <a:off x="4922044" y="2043113"/>
            <a:ext cx="914400" cy="276999"/>
          </a:xfrm>
          <a:prstGeom prst="rect">
            <a:avLst/>
          </a:prstGeom>
          <a:noFill/>
          <a:ln w="9525">
            <a:noFill/>
            <a:miter lim="800000"/>
            <a:headEnd/>
            <a:tailEnd/>
          </a:ln>
          <a:effectLst/>
        </p:spPr>
        <p:txBody>
          <a:bodyPr>
            <a:spAutoFit/>
          </a:bodyPr>
          <a:lstStyle/>
          <a:p>
            <a:pPr eaLnBrk="0" hangingPunct="0">
              <a:spcBef>
                <a:spcPct val="50000"/>
              </a:spcBef>
            </a:pPr>
            <a:r>
              <a:rPr lang="en-US" sz="1200"/>
              <a:t>Etchant</a:t>
            </a:r>
            <a:endParaRPr lang="en-US"/>
          </a:p>
        </p:txBody>
      </p:sp>
      <p:sp>
        <p:nvSpPr>
          <p:cNvPr id="31" name="Text Box 27">
            <a:extLst>
              <a:ext uri="{FF2B5EF4-FFF2-40B4-BE49-F238E27FC236}">
                <a16:creationId xmlns:a16="http://schemas.microsoft.com/office/drawing/2014/main" id="{9BCE86DD-48BE-44D3-E3AA-A380E7A5B469}"/>
              </a:ext>
            </a:extLst>
          </p:cNvPr>
          <p:cNvSpPr txBox="1">
            <a:spLocks noChangeArrowheads="1"/>
          </p:cNvSpPr>
          <p:nvPr/>
        </p:nvSpPr>
        <p:spPr bwMode="auto">
          <a:xfrm>
            <a:off x="395536" y="182211"/>
            <a:ext cx="4608512" cy="415498"/>
          </a:xfrm>
          <a:prstGeom prst="rect">
            <a:avLst/>
          </a:prstGeom>
          <a:noFill/>
          <a:ln w="9525">
            <a:noFill/>
            <a:miter lim="800000"/>
            <a:headEnd/>
            <a:tailEnd/>
          </a:ln>
          <a:effectLst/>
        </p:spPr>
        <p:txBody>
          <a:bodyPr wrap="square">
            <a:spAutoFit/>
          </a:bodyPr>
          <a:lstStyle/>
          <a:p>
            <a:pPr eaLnBrk="0" hangingPunct="0">
              <a:spcBef>
                <a:spcPct val="50000"/>
              </a:spcBef>
            </a:pPr>
            <a:r>
              <a:rPr lang="el-GR" sz="2100" dirty="0">
                <a:solidFill>
                  <a:schemeClr val="bg1"/>
                </a:solidFill>
              </a:rPr>
              <a:t>Πορσελάνη Πρόσδεσης</a:t>
            </a:r>
            <a:endParaRPr lang="en-US" sz="3000" dirty="0">
              <a:solidFill>
                <a:srgbClr val="FF9900"/>
              </a:solidFill>
            </a:endParaRPr>
          </a:p>
        </p:txBody>
      </p:sp>
    </p:spTree>
    <p:extLst>
      <p:ext uri="{BB962C8B-B14F-4D97-AF65-F5344CB8AC3E}">
        <p14:creationId xmlns:p14="http://schemas.microsoft.com/office/powerpoint/2010/main" val="28536687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986E719-D842-478A-B342-2B0609D08908}"/>
              </a:ext>
            </a:extLst>
          </p:cNvPr>
          <p:cNvPicPr>
            <a:picLocks noChangeAspect="1"/>
          </p:cNvPicPr>
          <p:nvPr/>
        </p:nvPicPr>
        <p:blipFill>
          <a:blip r:embed="rId2"/>
          <a:stretch>
            <a:fillRect/>
          </a:stretch>
        </p:blipFill>
        <p:spPr>
          <a:xfrm>
            <a:off x="8456103" y="6248400"/>
            <a:ext cx="687897" cy="598747"/>
          </a:xfrm>
          <a:prstGeom prst="rect">
            <a:avLst/>
          </a:prstGeom>
        </p:spPr>
      </p:pic>
      <p:sp>
        <p:nvSpPr>
          <p:cNvPr id="2" name="1 - Θέση ημερομηνίας">
            <a:extLst>
              <a:ext uri="{FF2B5EF4-FFF2-40B4-BE49-F238E27FC236}">
                <a16:creationId xmlns:a16="http://schemas.microsoft.com/office/drawing/2014/main" id="{C8F1016C-9376-F00E-74E5-E0E271DB55BA}"/>
              </a:ext>
            </a:extLst>
          </p:cNvPr>
          <p:cNvSpPr txBox="1">
            <a:spLocks/>
          </p:cNvSpPr>
          <p:nvPr/>
        </p:nvSpPr>
        <p:spPr>
          <a:xfrm>
            <a:off x="1485900" y="5543550"/>
            <a:ext cx="1600200" cy="342900"/>
          </a:xfrm>
          <a:prstGeom prst="rect">
            <a:avLst/>
          </a:prstGeom>
        </p:spPr>
        <p:txBody>
          <a:bodyPr/>
          <a:lstStyle/>
          <a:p>
            <a:pPr>
              <a:defRPr/>
            </a:pPr>
            <a:fld id="{8FE299D2-AF70-4DE4-B943-FFEC9B7B7EAE}" type="datetime1">
              <a:rPr lang="en-US" sz="1350"/>
              <a:pPr>
                <a:defRPr/>
              </a:pPr>
              <a:t>2/25/25</a:t>
            </a:fld>
            <a:endParaRPr lang="en-US" altLang="en-US" sz="1350"/>
          </a:p>
        </p:txBody>
      </p:sp>
      <p:sp>
        <p:nvSpPr>
          <p:cNvPr id="3" name="3 - Θέση αριθμού διαφάνειας">
            <a:extLst>
              <a:ext uri="{FF2B5EF4-FFF2-40B4-BE49-F238E27FC236}">
                <a16:creationId xmlns:a16="http://schemas.microsoft.com/office/drawing/2014/main" id="{F634AB53-983B-6A60-B11E-412A9B8C1BAF}"/>
              </a:ext>
            </a:extLst>
          </p:cNvPr>
          <p:cNvSpPr txBox="1">
            <a:spLocks/>
          </p:cNvSpPr>
          <p:nvPr/>
        </p:nvSpPr>
        <p:spPr>
          <a:xfrm>
            <a:off x="6057900" y="5543550"/>
            <a:ext cx="1600200" cy="342900"/>
          </a:xfrm>
          <a:prstGeom prst="rect">
            <a:avLst/>
          </a:prstGeom>
        </p:spPr>
        <p:txBody>
          <a:bodyPr/>
          <a:lstStyle/>
          <a:p>
            <a:pPr>
              <a:defRPr/>
            </a:pPr>
            <a:fld id="{4E8979F5-75AB-41E5-B6A4-2FB6D43B5BF0}" type="slidenum">
              <a:rPr lang="en-US" altLang="en-US" sz="1350"/>
              <a:pPr>
                <a:defRPr/>
              </a:pPr>
              <a:t>48</a:t>
            </a:fld>
            <a:endParaRPr lang="en-US" altLang="en-US" sz="1350"/>
          </a:p>
        </p:txBody>
      </p:sp>
      <p:pic>
        <p:nvPicPr>
          <p:cNvPr id="4" name="Picture 2">
            <a:extLst>
              <a:ext uri="{FF2B5EF4-FFF2-40B4-BE49-F238E27FC236}">
                <a16:creationId xmlns:a16="http://schemas.microsoft.com/office/drawing/2014/main" id="{16EB2214-98AE-3F42-D614-8EF17EB41834}"/>
              </a:ext>
            </a:extLst>
          </p:cNvPr>
          <p:cNvPicPr>
            <a:picLocks noChangeAspect="1" noChangeArrowheads="1"/>
          </p:cNvPicPr>
          <p:nvPr/>
        </p:nvPicPr>
        <p:blipFill>
          <a:blip r:embed="rId3" cstate="print"/>
          <a:srcRect/>
          <a:stretch>
            <a:fillRect/>
          </a:stretch>
        </p:blipFill>
        <p:spPr bwMode="auto">
          <a:xfrm>
            <a:off x="1143000" y="857250"/>
            <a:ext cx="6858000" cy="5143500"/>
          </a:xfrm>
          <a:prstGeom prst="rect">
            <a:avLst/>
          </a:prstGeom>
          <a:noFill/>
        </p:spPr>
      </p:pic>
      <p:pic>
        <p:nvPicPr>
          <p:cNvPr id="5" name="Picture 3">
            <a:extLst>
              <a:ext uri="{FF2B5EF4-FFF2-40B4-BE49-F238E27FC236}">
                <a16:creationId xmlns:a16="http://schemas.microsoft.com/office/drawing/2014/main" id="{42961574-BECF-A5AC-AE18-4E64A73BB01F}"/>
              </a:ext>
            </a:extLst>
          </p:cNvPr>
          <p:cNvPicPr>
            <a:picLocks noChangeAspect="1" noChangeArrowheads="1"/>
          </p:cNvPicPr>
          <p:nvPr/>
        </p:nvPicPr>
        <p:blipFill>
          <a:blip r:embed="rId4" cstate="print"/>
          <a:srcRect b="1227"/>
          <a:stretch>
            <a:fillRect/>
          </a:stretch>
        </p:blipFill>
        <p:spPr bwMode="auto">
          <a:xfrm>
            <a:off x="2743200" y="1943100"/>
            <a:ext cx="3600450" cy="3543300"/>
          </a:xfrm>
          <a:prstGeom prst="rect">
            <a:avLst/>
          </a:prstGeom>
          <a:noFill/>
          <a:effectLst>
            <a:outerShdw dist="71842" dir="2700000" algn="ctr" rotWithShape="0">
              <a:schemeClr val="tx1"/>
            </a:outerShdw>
          </a:effectLst>
        </p:spPr>
      </p:pic>
      <p:sp>
        <p:nvSpPr>
          <p:cNvPr id="7" name="Text Box 4">
            <a:extLst>
              <a:ext uri="{FF2B5EF4-FFF2-40B4-BE49-F238E27FC236}">
                <a16:creationId xmlns:a16="http://schemas.microsoft.com/office/drawing/2014/main" id="{7BB3C176-4DCA-DDBD-B30F-CEEE7DF31C03}"/>
              </a:ext>
            </a:extLst>
          </p:cNvPr>
          <p:cNvSpPr txBox="1">
            <a:spLocks noChangeArrowheads="1"/>
          </p:cNvSpPr>
          <p:nvPr/>
        </p:nvSpPr>
        <p:spPr bwMode="auto">
          <a:xfrm>
            <a:off x="5853113" y="2571750"/>
            <a:ext cx="514350" cy="369332"/>
          </a:xfrm>
          <a:prstGeom prst="rect">
            <a:avLst/>
          </a:prstGeom>
          <a:noFill/>
          <a:ln w="9525">
            <a:noFill/>
            <a:miter lim="800000"/>
            <a:headEnd/>
            <a:tailEnd/>
          </a:ln>
          <a:effectLst/>
        </p:spPr>
        <p:txBody>
          <a:bodyPr>
            <a:spAutoFit/>
          </a:bodyPr>
          <a:lstStyle/>
          <a:p>
            <a:pPr eaLnBrk="0" hangingPunct="0">
              <a:spcBef>
                <a:spcPct val="50000"/>
              </a:spcBef>
            </a:pPr>
            <a:r>
              <a:rPr lang="en-US" sz="900"/>
              <a:t>Metal Crown </a:t>
            </a:r>
            <a:endParaRPr lang="en-US"/>
          </a:p>
        </p:txBody>
      </p:sp>
      <p:sp>
        <p:nvSpPr>
          <p:cNvPr id="8" name="Text Box 5">
            <a:extLst>
              <a:ext uri="{FF2B5EF4-FFF2-40B4-BE49-F238E27FC236}">
                <a16:creationId xmlns:a16="http://schemas.microsoft.com/office/drawing/2014/main" id="{1ECADEA8-8FA9-AB7B-FF4B-1561C924CC8C}"/>
              </a:ext>
            </a:extLst>
          </p:cNvPr>
          <p:cNvSpPr txBox="1">
            <a:spLocks noChangeArrowheads="1"/>
          </p:cNvSpPr>
          <p:nvPr/>
        </p:nvSpPr>
        <p:spPr bwMode="auto">
          <a:xfrm>
            <a:off x="2776537" y="2570560"/>
            <a:ext cx="652463" cy="369332"/>
          </a:xfrm>
          <a:prstGeom prst="rect">
            <a:avLst/>
          </a:prstGeom>
          <a:noFill/>
          <a:ln w="9525">
            <a:noFill/>
            <a:miter lim="800000"/>
            <a:headEnd/>
            <a:tailEnd/>
          </a:ln>
          <a:effectLst/>
        </p:spPr>
        <p:txBody>
          <a:bodyPr>
            <a:spAutoFit/>
          </a:bodyPr>
          <a:lstStyle/>
          <a:p>
            <a:pPr eaLnBrk="0" hangingPunct="0">
              <a:spcBef>
                <a:spcPct val="50000"/>
              </a:spcBef>
            </a:pPr>
            <a:r>
              <a:rPr lang="en-US" sz="900"/>
              <a:t>Metal Primer II</a:t>
            </a:r>
            <a:endParaRPr lang="en-US"/>
          </a:p>
        </p:txBody>
      </p:sp>
      <p:sp>
        <p:nvSpPr>
          <p:cNvPr id="9" name="Text Box 6">
            <a:extLst>
              <a:ext uri="{FF2B5EF4-FFF2-40B4-BE49-F238E27FC236}">
                <a16:creationId xmlns:a16="http://schemas.microsoft.com/office/drawing/2014/main" id="{607541BA-DD28-AFB0-F250-391F65B571B2}"/>
              </a:ext>
            </a:extLst>
          </p:cNvPr>
          <p:cNvSpPr txBox="1">
            <a:spLocks noChangeArrowheads="1"/>
          </p:cNvSpPr>
          <p:nvPr/>
        </p:nvSpPr>
        <p:spPr bwMode="auto">
          <a:xfrm>
            <a:off x="2726532" y="2994423"/>
            <a:ext cx="816769" cy="230832"/>
          </a:xfrm>
          <a:prstGeom prst="rect">
            <a:avLst/>
          </a:prstGeom>
          <a:noFill/>
          <a:ln w="9525">
            <a:noFill/>
            <a:miter lim="800000"/>
            <a:headEnd/>
            <a:tailEnd/>
          </a:ln>
          <a:effectLst/>
        </p:spPr>
        <p:txBody>
          <a:bodyPr>
            <a:spAutoFit/>
          </a:bodyPr>
          <a:lstStyle/>
          <a:p>
            <a:pPr eaLnBrk="0" hangingPunct="0">
              <a:spcBef>
                <a:spcPct val="50000"/>
              </a:spcBef>
            </a:pPr>
            <a:r>
              <a:rPr lang="en-US" sz="900"/>
              <a:t>LINKMAX </a:t>
            </a:r>
            <a:endParaRPr lang="en-US"/>
          </a:p>
        </p:txBody>
      </p:sp>
      <p:sp>
        <p:nvSpPr>
          <p:cNvPr id="10" name="Text Box 7">
            <a:extLst>
              <a:ext uri="{FF2B5EF4-FFF2-40B4-BE49-F238E27FC236}">
                <a16:creationId xmlns:a16="http://schemas.microsoft.com/office/drawing/2014/main" id="{F4D2760A-7F4D-4774-17D7-25B4461C3131}"/>
              </a:ext>
            </a:extLst>
          </p:cNvPr>
          <p:cNvSpPr txBox="1">
            <a:spLocks noChangeArrowheads="1"/>
          </p:cNvSpPr>
          <p:nvPr/>
        </p:nvSpPr>
        <p:spPr bwMode="auto">
          <a:xfrm>
            <a:off x="2817019" y="4000501"/>
            <a:ext cx="514350" cy="646331"/>
          </a:xfrm>
          <a:prstGeom prst="rect">
            <a:avLst/>
          </a:prstGeom>
          <a:noFill/>
          <a:ln w="9525">
            <a:noFill/>
            <a:miter lim="800000"/>
            <a:headEnd/>
            <a:tailEnd/>
          </a:ln>
          <a:effectLst/>
        </p:spPr>
        <p:txBody>
          <a:bodyPr>
            <a:spAutoFit/>
          </a:bodyPr>
          <a:lstStyle/>
          <a:p>
            <a:pPr eaLnBrk="0" hangingPunct="0">
              <a:spcBef>
                <a:spcPct val="50000"/>
              </a:spcBef>
            </a:pPr>
            <a:r>
              <a:rPr lang="en-US" sz="900"/>
              <a:t>Self-Etching Primer </a:t>
            </a:r>
            <a:endParaRPr lang="en-US"/>
          </a:p>
        </p:txBody>
      </p:sp>
      <p:sp>
        <p:nvSpPr>
          <p:cNvPr id="14" name="TextBox 13">
            <a:extLst>
              <a:ext uri="{FF2B5EF4-FFF2-40B4-BE49-F238E27FC236}">
                <a16:creationId xmlns:a16="http://schemas.microsoft.com/office/drawing/2014/main" id="{11D60C88-FB3E-9B66-F0CC-DA41FF8461B7}"/>
              </a:ext>
            </a:extLst>
          </p:cNvPr>
          <p:cNvSpPr txBox="1"/>
          <p:nvPr/>
        </p:nvSpPr>
        <p:spPr>
          <a:xfrm>
            <a:off x="467544" y="173593"/>
            <a:ext cx="7704856" cy="369332"/>
          </a:xfrm>
          <a:prstGeom prst="rect">
            <a:avLst/>
          </a:prstGeom>
          <a:noFill/>
        </p:spPr>
        <p:txBody>
          <a:bodyPr wrap="square">
            <a:spAutoFit/>
          </a:bodyPr>
          <a:lstStyle/>
          <a:p>
            <a:pPr eaLnBrk="0" hangingPunct="0">
              <a:spcBef>
                <a:spcPct val="50000"/>
              </a:spcBef>
            </a:pPr>
            <a:r>
              <a:rPr lang="el-GR" dirty="0">
                <a:solidFill>
                  <a:schemeClr val="bg1"/>
                </a:solidFill>
              </a:rPr>
              <a:t>ΣΥΝΔΕΣΗ ΜΕΤΑΛΛΙΚΟΥ ΠΡΟΣΘΕΤΟΥ ΣΕ ΟΔΟΝΤΙΚΗ ΚΑΤΑΣΚΕΥΗ</a:t>
            </a:r>
            <a:endParaRPr lang="en-US" dirty="0"/>
          </a:p>
        </p:txBody>
      </p:sp>
    </p:spTree>
    <p:extLst>
      <p:ext uri="{BB962C8B-B14F-4D97-AF65-F5344CB8AC3E}">
        <p14:creationId xmlns:p14="http://schemas.microsoft.com/office/powerpoint/2010/main" val="19297739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1485900" y="857250"/>
            <a:ext cx="5657850" cy="971550"/>
          </a:xfrm>
        </p:spPr>
        <p:txBody>
          <a:bodyPr>
            <a:normAutofit/>
          </a:bodyPr>
          <a:lstStyle/>
          <a:p>
            <a:r>
              <a:rPr lang="el-GR" sz="3000" b="1" dirty="0">
                <a:effectLst>
                  <a:outerShdw blurRad="38100" dist="38100" dir="2700000" algn="tl">
                    <a:srgbClr val="000000">
                      <a:alpha val="43137"/>
                    </a:srgbClr>
                  </a:outerShdw>
                </a:effectLst>
              </a:rPr>
              <a:t>Το Μέλλον</a:t>
            </a:r>
            <a:endParaRPr lang="en-GB" sz="3000"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1485900" y="2146697"/>
            <a:ext cx="6172200" cy="3308747"/>
          </a:xfrm>
          <a:prstGeom prst="rect">
            <a:avLst/>
          </a:prstGeom>
        </p:spPr>
        <p:txBody>
          <a:bodyPr vert="horz" lIns="68580" tIns="34290" rIns="68580" bIns="34290" rtlCol="0">
            <a:normAutofit/>
          </a:bodyPr>
          <a:lstStyle/>
          <a:p>
            <a:pPr marL="257175" indent="-257175">
              <a:lnSpc>
                <a:spcPct val="90000"/>
              </a:lnSpc>
              <a:spcBef>
                <a:spcPct val="20000"/>
              </a:spcBef>
              <a:buClr>
                <a:schemeClr val="tx2">
                  <a:lumMod val="75000"/>
                </a:schemeClr>
              </a:buClr>
              <a:buFont typeface="Wingdings" pitchFamily="2" charset="2"/>
              <a:buChar char="§"/>
              <a:defRPr/>
            </a:pPr>
            <a:r>
              <a:rPr lang="el-GR" sz="1950" dirty="0">
                <a:solidFill>
                  <a:schemeClr val="accent1"/>
                </a:solidFill>
              </a:rPr>
              <a:t>Συγκολλητική</a:t>
            </a:r>
            <a:r>
              <a:rPr lang="el-GR" sz="1950" dirty="0"/>
              <a:t> οδοντιατρική.</a:t>
            </a:r>
            <a:endParaRPr lang="en-GB" sz="1950" dirty="0"/>
          </a:p>
          <a:p>
            <a:pPr marL="557213" lvl="1" indent="-214313">
              <a:lnSpc>
                <a:spcPct val="90000"/>
              </a:lnSpc>
              <a:spcBef>
                <a:spcPct val="20000"/>
              </a:spcBef>
              <a:buClr>
                <a:schemeClr val="tx2">
                  <a:lumMod val="75000"/>
                </a:schemeClr>
              </a:buClr>
              <a:buFont typeface="Wingdings" pitchFamily="2" charset="2"/>
              <a:buChar char="§"/>
              <a:defRPr/>
            </a:pPr>
            <a:r>
              <a:rPr lang="el-GR" sz="1650" dirty="0"/>
              <a:t>Βελτιώνει τις ιδιότητες των συγκολλητικών υλικών δηλ. αντίσταση στη φθορά, δύναμη.</a:t>
            </a:r>
            <a:endParaRPr lang="en-GB" sz="1650" dirty="0"/>
          </a:p>
          <a:p>
            <a:pPr marL="257175" indent="-257175">
              <a:lnSpc>
                <a:spcPct val="90000"/>
              </a:lnSpc>
              <a:spcBef>
                <a:spcPct val="20000"/>
              </a:spcBef>
              <a:buClr>
                <a:schemeClr val="tx2">
                  <a:lumMod val="75000"/>
                </a:schemeClr>
              </a:buClr>
              <a:buFont typeface="Wingdings" pitchFamily="2" charset="2"/>
              <a:buChar char="§"/>
              <a:defRPr/>
            </a:pPr>
            <a:r>
              <a:rPr lang="el-GR" sz="1950" dirty="0">
                <a:solidFill>
                  <a:srgbClr val="C00000"/>
                </a:solidFill>
              </a:rPr>
              <a:t>Βιοσυμβατά</a:t>
            </a:r>
            <a:r>
              <a:rPr lang="el-GR" sz="1950" dirty="0"/>
              <a:t> υλικά.</a:t>
            </a:r>
            <a:endParaRPr lang="en-GB" sz="1950" dirty="0"/>
          </a:p>
          <a:p>
            <a:pPr marL="557213" lvl="1" indent="-214313">
              <a:lnSpc>
                <a:spcPct val="90000"/>
              </a:lnSpc>
              <a:spcBef>
                <a:spcPct val="20000"/>
              </a:spcBef>
              <a:buClr>
                <a:schemeClr val="tx2">
                  <a:lumMod val="75000"/>
                </a:schemeClr>
              </a:buClr>
              <a:buFont typeface="Wingdings" pitchFamily="2" charset="2"/>
              <a:buChar char="§"/>
              <a:defRPr/>
            </a:pPr>
            <a:r>
              <a:rPr lang="el-GR" sz="1650" dirty="0" err="1"/>
              <a:t>Αντιβακτηριακά</a:t>
            </a:r>
            <a:r>
              <a:rPr lang="el-GR" sz="1650" dirty="0"/>
              <a:t>, </a:t>
            </a:r>
            <a:r>
              <a:rPr lang="el-GR" sz="1650" dirty="0" err="1"/>
              <a:t>βιοενεργά</a:t>
            </a:r>
            <a:r>
              <a:rPr lang="el-GR" sz="1650" dirty="0"/>
              <a:t>, χορήγηση φαρμάκων</a:t>
            </a:r>
            <a:endParaRPr lang="en-GB" sz="1650" dirty="0"/>
          </a:p>
          <a:p>
            <a:pPr marL="257175" indent="-257175">
              <a:lnSpc>
                <a:spcPct val="90000"/>
              </a:lnSpc>
              <a:spcBef>
                <a:spcPct val="20000"/>
              </a:spcBef>
              <a:buClr>
                <a:schemeClr val="tx2">
                  <a:lumMod val="75000"/>
                </a:schemeClr>
              </a:buClr>
              <a:buFont typeface="Wingdings" pitchFamily="2" charset="2"/>
              <a:buChar char="§"/>
              <a:defRPr/>
            </a:pPr>
            <a:r>
              <a:rPr lang="el-GR" sz="1950" dirty="0"/>
              <a:t>Αύξηση χρήσης </a:t>
            </a:r>
            <a:r>
              <a:rPr lang="el-GR" sz="1950" dirty="0">
                <a:solidFill>
                  <a:schemeClr val="hlink"/>
                </a:solidFill>
              </a:rPr>
              <a:t>εμφυτευμάτων.</a:t>
            </a:r>
            <a:endParaRPr lang="en-GB" sz="1950" dirty="0">
              <a:solidFill>
                <a:schemeClr val="hlink"/>
              </a:solidFill>
            </a:endParaRPr>
          </a:p>
          <a:p>
            <a:pPr marL="557213" lvl="1" indent="-214313">
              <a:lnSpc>
                <a:spcPct val="90000"/>
              </a:lnSpc>
              <a:spcBef>
                <a:spcPct val="20000"/>
              </a:spcBef>
              <a:buClr>
                <a:schemeClr val="tx2">
                  <a:lumMod val="75000"/>
                </a:schemeClr>
              </a:buClr>
              <a:buFont typeface="Wingdings" pitchFamily="2" charset="2"/>
              <a:buChar char="§"/>
              <a:defRPr/>
            </a:pPr>
            <a:r>
              <a:rPr lang="el-GR" sz="1650" dirty="0"/>
              <a:t>Συντομότερες περίοδοι επούλωσης.</a:t>
            </a:r>
            <a:endParaRPr lang="en-GB" sz="1650" dirty="0"/>
          </a:p>
          <a:p>
            <a:pPr marL="557213" lvl="1" indent="-214313">
              <a:lnSpc>
                <a:spcPct val="90000"/>
              </a:lnSpc>
              <a:spcBef>
                <a:spcPct val="20000"/>
              </a:spcBef>
              <a:buClr>
                <a:schemeClr val="tx2">
                  <a:lumMod val="75000"/>
                </a:schemeClr>
              </a:buClr>
              <a:buFont typeface="Wingdings" pitchFamily="2" charset="2"/>
              <a:buChar char="§"/>
              <a:defRPr/>
            </a:pPr>
            <a:r>
              <a:rPr lang="el-GR" sz="1650" dirty="0"/>
              <a:t>Οστά χειρότερης ποιότητας.</a:t>
            </a:r>
            <a:endParaRPr lang="en-GB" sz="1650" dirty="0"/>
          </a:p>
          <a:p>
            <a:pPr marL="557213" lvl="1" indent="-214313">
              <a:lnSpc>
                <a:spcPct val="90000"/>
              </a:lnSpc>
              <a:spcBef>
                <a:spcPct val="20000"/>
              </a:spcBef>
              <a:buClr>
                <a:schemeClr val="tx2">
                  <a:lumMod val="75000"/>
                </a:schemeClr>
              </a:buClr>
              <a:buFont typeface="Wingdings" pitchFamily="2" charset="2"/>
              <a:buChar char="§"/>
              <a:defRPr/>
            </a:pPr>
            <a:r>
              <a:rPr lang="el-GR" sz="1650" dirty="0"/>
              <a:t>Λιγότερο οστό.</a:t>
            </a:r>
            <a:endParaRPr lang="en-GB" sz="1650" dirty="0"/>
          </a:p>
          <a:p>
            <a:pPr marL="257175" indent="-257175">
              <a:lnSpc>
                <a:spcPct val="90000"/>
              </a:lnSpc>
              <a:spcBef>
                <a:spcPct val="20000"/>
              </a:spcBef>
              <a:buClr>
                <a:schemeClr val="tx2">
                  <a:lumMod val="75000"/>
                </a:schemeClr>
              </a:buClr>
              <a:buFont typeface="Wingdings" pitchFamily="2" charset="2"/>
              <a:buChar char="§"/>
              <a:defRPr/>
            </a:pPr>
            <a:r>
              <a:rPr lang="el-GR" sz="1950" dirty="0"/>
              <a:t>Ανάπτυξη </a:t>
            </a:r>
            <a:r>
              <a:rPr lang="el-GR" sz="1950" b="1" dirty="0"/>
              <a:t>φυσικών </a:t>
            </a:r>
            <a:r>
              <a:rPr lang="el-GR" sz="1950" dirty="0"/>
              <a:t>δοντιών.</a:t>
            </a:r>
            <a:endParaRPr lang="en-GB" sz="1950" dirty="0"/>
          </a:p>
        </p:txBody>
      </p:sp>
      <p:sp>
        <p:nvSpPr>
          <p:cNvPr id="4" name="Στρογγυλεμένο ορθογώνιο 3"/>
          <p:cNvSpPr/>
          <p:nvPr/>
        </p:nvSpPr>
        <p:spPr>
          <a:xfrm>
            <a:off x="1223628" y="1109688"/>
            <a:ext cx="6666044" cy="432048"/>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p>
        </p:txBody>
      </p:sp>
      <p:pic>
        <p:nvPicPr>
          <p:cNvPr id="2" name="Picture 10">
            <a:extLst>
              <a:ext uri="{FF2B5EF4-FFF2-40B4-BE49-F238E27FC236}">
                <a16:creationId xmlns:a16="http://schemas.microsoft.com/office/drawing/2014/main" id="{C4E46C3E-A4A8-B61B-4A7A-B4542AE28231}"/>
              </a:ext>
            </a:extLst>
          </p:cNvPr>
          <p:cNvPicPr>
            <a:picLocks noChangeAspect="1"/>
          </p:cNvPicPr>
          <p:nvPr/>
        </p:nvPicPr>
        <p:blipFill>
          <a:blip r:embed="rId2"/>
          <a:stretch>
            <a:fillRect/>
          </a:stretch>
        </p:blipFill>
        <p:spPr>
          <a:xfrm>
            <a:off x="8456103" y="6248400"/>
            <a:ext cx="687897" cy="598747"/>
          </a:xfrm>
          <a:prstGeom prst="rect">
            <a:avLst/>
          </a:prstGeom>
          <a:pattFill prst="pct5">
            <a:fgClr>
              <a:schemeClr val="accent1"/>
            </a:fgClr>
            <a:bgClr>
              <a:schemeClr val="bg1"/>
            </a:bgClr>
          </a:patt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1655676" y="1107300"/>
            <a:ext cx="5657850" cy="971550"/>
          </a:xfrm>
        </p:spPr>
        <p:txBody>
          <a:bodyPr>
            <a:normAutofit fontScale="90000"/>
          </a:bodyPr>
          <a:lstStyle/>
          <a:p>
            <a:r>
              <a:rPr lang="el-GR" b="1" dirty="0">
                <a:effectLst>
                  <a:outerShdw blurRad="38100" dist="38100" dir="2700000" algn="tl">
                    <a:srgbClr val="000000">
                      <a:alpha val="43137"/>
                    </a:srgbClr>
                  </a:outerShdw>
                </a:effectLst>
              </a:rPr>
              <a:t>Αυτοκόλλητα και υλικά στεγανοποίησης</a:t>
            </a:r>
            <a:r>
              <a:rPr lang="en-US" b="1" dirty="0">
                <a:effectLst>
                  <a:outerShdw blurRad="38100" dist="38100" dir="2700000" algn="tl">
                    <a:srgbClr val="000000">
                      <a:alpha val="43137"/>
                    </a:srgbClr>
                  </a:outerShdw>
                </a:effectLst>
              </a:rPr>
              <a:t> </a:t>
            </a:r>
            <a:r>
              <a:rPr lang="el-GR" b="1" dirty="0">
                <a:effectLst>
                  <a:outerShdw blurRad="38100" dist="38100" dir="2700000" algn="tl">
                    <a:srgbClr val="000000">
                      <a:alpha val="43137"/>
                    </a:srgbClr>
                  </a:outerShdw>
                </a:effectLst>
              </a:rPr>
              <a:t>- </a:t>
            </a:r>
            <a:r>
              <a:rPr lang="el-GR" b="1" dirty="0" err="1">
                <a:effectLst>
                  <a:outerShdw blurRad="38100" dist="38100" dir="2700000" algn="tl">
                    <a:srgbClr val="000000">
                      <a:alpha val="43137"/>
                    </a:srgbClr>
                  </a:outerShdw>
                </a:effectLst>
              </a:rPr>
              <a:t>βιοϋλικά</a:t>
            </a:r>
            <a:endParaRPr lang="en-US"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1385646" y="2466191"/>
            <a:ext cx="6172200" cy="3308747"/>
          </a:xfrm>
          <a:prstGeom prst="rect">
            <a:avLst/>
          </a:prstGeom>
        </p:spPr>
        <p:txBody>
          <a:bodyPr vert="horz" lIns="68580" tIns="34290" rIns="68580" bIns="34290" rtlCol="0">
            <a:normAutofit/>
          </a:bodyPr>
          <a:lstStyle/>
          <a:p>
            <a:pPr marL="257175" indent="-257175">
              <a:spcBef>
                <a:spcPct val="20000"/>
              </a:spcBef>
              <a:buClr>
                <a:schemeClr val="tx2">
                  <a:lumMod val="75000"/>
                </a:schemeClr>
              </a:buClr>
              <a:buFont typeface="Wingdings" pitchFamily="2" charset="2"/>
              <a:buChar char="§"/>
              <a:defRPr/>
            </a:pPr>
            <a:r>
              <a:rPr lang="el-GR" dirty="0"/>
              <a:t>Ενώνουν τμήματα ιατρικών συσκευών –μηχανικά στερεώματα</a:t>
            </a:r>
            <a:r>
              <a:rPr lang="en-US" dirty="0"/>
              <a:t>.</a:t>
            </a:r>
          </a:p>
          <a:p>
            <a:pPr marL="257175" indent="-257175">
              <a:spcBef>
                <a:spcPct val="20000"/>
              </a:spcBef>
              <a:buClr>
                <a:schemeClr val="tx2">
                  <a:lumMod val="75000"/>
                </a:schemeClr>
              </a:buClr>
              <a:buFont typeface="Wingdings" pitchFamily="2" charset="2"/>
              <a:buChar char="§"/>
              <a:defRPr/>
            </a:pPr>
            <a:r>
              <a:rPr lang="el-GR" dirty="0"/>
              <a:t>Προλαβαίνουν τη διάβρωση</a:t>
            </a:r>
            <a:r>
              <a:rPr lang="en-US" dirty="0"/>
              <a:t>.</a:t>
            </a:r>
          </a:p>
          <a:p>
            <a:pPr marL="257175" indent="-257175">
              <a:spcBef>
                <a:spcPct val="20000"/>
              </a:spcBef>
              <a:buClr>
                <a:schemeClr val="tx2">
                  <a:lumMod val="75000"/>
                </a:schemeClr>
              </a:buClr>
              <a:buFont typeface="Wingdings" pitchFamily="2" charset="2"/>
              <a:buChar char="§"/>
              <a:defRPr/>
            </a:pPr>
            <a:r>
              <a:rPr lang="el-GR" dirty="0"/>
              <a:t>Αντιστέκονται στην καταπόνηση</a:t>
            </a:r>
            <a:r>
              <a:rPr lang="en-US" dirty="0"/>
              <a:t>.</a:t>
            </a:r>
          </a:p>
          <a:p>
            <a:pPr marL="257175" indent="-257175">
              <a:spcBef>
                <a:spcPct val="20000"/>
              </a:spcBef>
              <a:buClr>
                <a:schemeClr val="tx2">
                  <a:lumMod val="75000"/>
                </a:schemeClr>
              </a:buClr>
              <a:buFont typeface="Wingdings" pitchFamily="2" charset="2"/>
              <a:buChar char="§"/>
              <a:defRPr/>
            </a:pPr>
            <a:r>
              <a:rPr lang="el-GR" dirty="0"/>
              <a:t>Γεμίζουν κενά διαστήματα- ομαλοποιούν το περίγραμμα.</a:t>
            </a:r>
            <a:endParaRPr lang="en-US" dirty="0"/>
          </a:p>
          <a:p>
            <a:pPr marL="257175" indent="-257175">
              <a:spcBef>
                <a:spcPct val="20000"/>
              </a:spcBef>
              <a:buClr>
                <a:schemeClr val="tx2">
                  <a:lumMod val="75000"/>
                </a:schemeClr>
              </a:buClr>
              <a:buFont typeface="Wingdings" pitchFamily="2" charset="2"/>
              <a:buChar char="§"/>
              <a:defRPr/>
            </a:pPr>
            <a:r>
              <a:rPr lang="el-GR" dirty="0"/>
              <a:t>Κλείσιμο τραυμάτων</a:t>
            </a:r>
            <a:r>
              <a:rPr lang="en-US" dirty="0"/>
              <a:t>.</a:t>
            </a:r>
          </a:p>
          <a:p>
            <a:pPr marL="257175" indent="-257175">
              <a:spcBef>
                <a:spcPct val="20000"/>
              </a:spcBef>
              <a:buClr>
                <a:schemeClr val="tx2">
                  <a:lumMod val="75000"/>
                </a:schemeClr>
              </a:buClr>
              <a:buFont typeface="Wingdings" pitchFamily="2" charset="2"/>
              <a:buChar char="§"/>
              <a:defRPr/>
            </a:pPr>
            <a:endParaRPr lang="en-US" dirty="0"/>
          </a:p>
        </p:txBody>
      </p:sp>
      <p:pic>
        <p:nvPicPr>
          <p:cNvPr id="9" name="Picture 4" descr="0101e56a"/>
          <p:cNvPicPr>
            <a:picLocks noChangeAspect="1" noChangeArrowheads="1"/>
          </p:cNvPicPr>
          <p:nvPr/>
        </p:nvPicPr>
        <p:blipFill>
          <a:blip r:embed="rId2" cstate="print"/>
          <a:srcRect/>
          <a:stretch>
            <a:fillRect/>
          </a:stretch>
        </p:blipFill>
        <p:spPr bwMode="auto">
          <a:xfrm>
            <a:off x="5559624" y="4077072"/>
            <a:ext cx="1998222" cy="1332512"/>
          </a:xfrm>
          <a:prstGeom prst="rect">
            <a:avLst/>
          </a:prstGeom>
          <a:noFill/>
        </p:spPr>
      </p:pic>
      <p:sp>
        <p:nvSpPr>
          <p:cNvPr id="5" name="Στρογγυλεμένο ορθογώνιο 4"/>
          <p:cNvSpPr/>
          <p:nvPr/>
        </p:nvSpPr>
        <p:spPr>
          <a:xfrm>
            <a:off x="1223628" y="1109688"/>
            <a:ext cx="6666044" cy="969162"/>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p>
        </p:txBody>
      </p:sp>
      <p:pic>
        <p:nvPicPr>
          <p:cNvPr id="2" name="Picture 10">
            <a:extLst>
              <a:ext uri="{FF2B5EF4-FFF2-40B4-BE49-F238E27FC236}">
                <a16:creationId xmlns:a16="http://schemas.microsoft.com/office/drawing/2014/main" id="{9CF196B2-33B3-29FB-242B-6F02C70BEC9C}"/>
              </a:ext>
            </a:extLst>
          </p:cNvPr>
          <p:cNvPicPr>
            <a:picLocks noChangeAspect="1"/>
          </p:cNvPicPr>
          <p:nvPr/>
        </p:nvPicPr>
        <p:blipFill>
          <a:blip r:embed="rId3"/>
          <a:stretch>
            <a:fillRect/>
          </a:stretch>
        </p:blipFill>
        <p:spPr>
          <a:xfrm>
            <a:off x="8456103" y="6248400"/>
            <a:ext cx="687897" cy="598747"/>
          </a:xfrm>
          <a:prstGeom prst="rect">
            <a:avLst/>
          </a:prstGeom>
          <a:pattFill prst="pct5">
            <a:fgClr>
              <a:schemeClr val="accent1"/>
            </a:fgClr>
            <a:bgClr>
              <a:schemeClr val="bg1"/>
            </a:bgClr>
          </a:patt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897087"/>
            <a:ext cx="6172200" cy="857250"/>
          </a:xfrm>
        </p:spPr>
        <p:txBody>
          <a:bodyPr>
            <a:normAutofit/>
          </a:bodyPr>
          <a:lstStyle/>
          <a:p>
            <a:r>
              <a:rPr lang="el-GR" sz="3000" b="1" dirty="0">
                <a:effectLst>
                  <a:outerShdw blurRad="38100" dist="38100" dir="2700000" algn="tl">
                    <a:srgbClr val="000000">
                      <a:alpha val="43137"/>
                    </a:srgbClr>
                  </a:outerShdw>
                </a:effectLst>
              </a:rPr>
              <a:t>Βιβλιογραφικές αναφορές</a:t>
            </a:r>
            <a:endParaRPr lang="en-IN" sz="3000" b="1" dirty="0">
              <a:effectLst>
                <a:outerShdw blurRad="38100" dist="38100" dir="2700000" algn="tl">
                  <a:srgbClr val="000000">
                    <a:alpha val="43137"/>
                  </a:srgbClr>
                </a:outerShdw>
              </a:effectLs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65400363"/>
              </p:ext>
            </p:extLst>
          </p:nvPr>
        </p:nvGraphicFramePr>
        <p:xfrm>
          <a:off x="1493658" y="2132856"/>
          <a:ext cx="6172200" cy="4472940"/>
        </p:xfrm>
        <a:graphic>
          <a:graphicData uri="http://schemas.openxmlformats.org/drawingml/2006/table">
            <a:tbl>
              <a:tblPr/>
              <a:tblGrid>
                <a:gridCol w="6172200">
                  <a:extLst>
                    <a:ext uri="{9D8B030D-6E8A-4147-A177-3AD203B41FA5}">
                      <a16:colId xmlns:a16="http://schemas.microsoft.com/office/drawing/2014/main" val="20000"/>
                    </a:ext>
                  </a:extLst>
                </a:gridCol>
              </a:tblGrid>
              <a:tr h="3566160">
                <a:tc>
                  <a:txBody>
                    <a:bodyPr/>
                    <a:lstStyle/>
                    <a:p>
                      <a:pPr marL="342900" indent="-342900">
                        <a:buFont typeface="+mj-lt"/>
                        <a:buAutoNum type="arabicPeriod"/>
                      </a:pPr>
                      <a:r>
                        <a:rPr lang="en-US" sz="1400" dirty="0"/>
                        <a:t>J. Park and R.S. Lakes, Biomaterials an Introduction, 3rd Edition, Springer, New York, 2007. </a:t>
                      </a:r>
                      <a:endParaRPr lang="el-GR" sz="1400" dirty="0"/>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400" dirty="0"/>
                        <a:t>B.D. Ratner, A.S. Hoffman, Biomaterials Science, 2nd Edition: An Introduction to Materials in Medicine, Elsevier Academic Press, San Diego, 2004. </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400" dirty="0"/>
                        <a:t>Biomaterials, Edited by J.Y. Wang and J.D. </a:t>
                      </a:r>
                      <a:r>
                        <a:rPr lang="en-US" sz="1400" dirty="0" err="1"/>
                        <a:t>Bronzino</a:t>
                      </a:r>
                      <a:r>
                        <a:rPr lang="en-US" sz="1400" dirty="0"/>
                        <a:t>, CRC Press, Boca Raton, 2007.</a:t>
                      </a:r>
                      <a:endParaRPr lang="el-GR" sz="1400" dirty="0"/>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400" dirty="0" err="1"/>
                        <a:t>Patric</a:t>
                      </a:r>
                      <a:r>
                        <a:rPr lang="en-US" sz="1400" dirty="0"/>
                        <a:t> </a:t>
                      </a:r>
                      <a:r>
                        <a:rPr lang="en-US" sz="1400" dirty="0" err="1"/>
                        <a:t>Tresco</a:t>
                      </a:r>
                      <a:r>
                        <a:rPr lang="en-US" sz="1400" dirty="0"/>
                        <a:t>,  Biomaterials course,  University</a:t>
                      </a:r>
                      <a:r>
                        <a:rPr lang="en-US" sz="1400" baseline="0" dirty="0"/>
                        <a:t> of Utah</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400" dirty="0"/>
                        <a:t>Materials Science and Engineering - An Introduction, 4th </a:t>
                      </a:r>
                      <a:r>
                        <a:rPr lang="en-US" sz="1400" dirty="0" err="1"/>
                        <a:t>Ed,WD</a:t>
                      </a:r>
                      <a:r>
                        <a:rPr lang="en-US" sz="1400" dirty="0"/>
                        <a:t> </a:t>
                      </a:r>
                      <a:r>
                        <a:rPr lang="en-US" sz="1400" dirty="0" err="1"/>
                        <a:t>Callister</a:t>
                      </a:r>
                      <a:r>
                        <a:rPr lang="en-US" sz="1400" dirty="0"/>
                        <a:t>, Jr.</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400" dirty="0"/>
                        <a:t>www.ex-med.co.uk</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IN" sz="1400" dirty="0"/>
                        <a:t>kca.com.au</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IN" sz="1400" dirty="0"/>
                        <a:t>http://www.loosdental.com/sealants.htm</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IN" sz="1400" dirty="0"/>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IN" sz="1400" dirty="0"/>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IN" sz="1400" dirty="0"/>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400" dirty="0"/>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400" dirty="0"/>
                    </a:p>
                    <a:p>
                      <a:pPr marL="342900" indent="-342900">
                        <a:buFont typeface="+mj-lt"/>
                        <a:buAutoNum type="arabicPeriod"/>
                      </a:pPr>
                      <a:endParaRPr lang="en-US" sz="1400" dirty="0"/>
                    </a:p>
                    <a:p>
                      <a:pPr marL="342900" indent="-342900">
                        <a:buFont typeface="+mj-lt"/>
                        <a:buAutoNum type="arabicPeriod"/>
                      </a:pPr>
                      <a:endParaRPr lang="en-US" sz="1400" dirty="0"/>
                    </a:p>
                  </a:txBody>
                  <a:tcPr marL="68580" marR="68580" marT="34290" marB="34290" anchor="ctr">
                    <a:lnL>
                      <a:noFill/>
                    </a:lnL>
                    <a:lnR>
                      <a:noFill/>
                    </a:lnR>
                    <a:lnT>
                      <a:noFill/>
                    </a:lnT>
                    <a:lnB>
                      <a:noFill/>
                    </a:lnB>
                  </a:tcPr>
                </a:tc>
                <a:extLst>
                  <a:ext uri="{0D108BD9-81ED-4DB2-BD59-A6C34878D82A}">
                    <a16:rowId xmlns:a16="http://schemas.microsoft.com/office/drawing/2014/main" val="10000"/>
                  </a:ext>
                </a:extLst>
              </a:tr>
              <a:tr h="274320">
                <a:tc>
                  <a:txBody>
                    <a:bodyPr/>
                    <a:lstStyle/>
                    <a:p>
                      <a:pPr marL="0" indent="0">
                        <a:buFont typeface="+mj-lt"/>
                        <a:buNone/>
                      </a:pPr>
                      <a:endParaRPr lang="en-US" sz="1400" dirty="0"/>
                    </a:p>
                  </a:txBody>
                  <a:tcPr marL="68580" marR="68580" marT="34290" marB="34290" anchor="ctr">
                    <a:lnL>
                      <a:noFill/>
                    </a:lnL>
                    <a:lnR>
                      <a:noFill/>
                    </a:lnR>
                    <a:lnT>
                      <a:noFill/>
                    </a:lnT>
                    <a:lnB>
                      <a:noFill/>
                    </a:lnB>
                  </a:tcPr>
                </a:tc>
                <a:extLst>
                  <a:ext uri="{0D108BD9-81ED-4DB2-BD59-A6C34878D82A}">
                    <a16:rowId xmlns:a16="http://schemas.microsoft.com/office/drawing/2014/main" val="10001"/>
                  </a:ext>
                </a:extLst>
              </a:tr>
              <a:tr h="274320">
                <a:tc>
                  <a:txBody>
                    <a:bodyPr/>
                    <a:lstStyle/>
                    <a:p>
                      <a:pPr marL="342900" indent="-342900">
                        <a:buFont typeface="+mj-lt"/>
                        <a:buAutoNum type="arabicPeriod"/>
                      </a:pPr>
                      <a:endParaRPr lang="en-US" sz="1400" dirty="0"/>
                    </a:p>
                  </a:txBody>
                  <a:tcPr marL="68580" marR="68580" marT="34290" marB="34290" anchor="ctr">
                    <a:lnL>
                      <a:noFill/>
                    </a:lnL>
                    <a:lnR>
                      <a:noFill/>
                    </a:lnR>
                    <a:lnT>
                      <a:noFill/>
                    </a:lnT>
                    <a:lnB>
                      <a:noFill/>
                    </a:lnB>
                  </a:tcPr>
                </a:tc>
                <a:extLst>
                  <a:ext uri="{0D108BD9-81ED-4DB2-BD59-A6C34878D82A}">
                    <a16:rowId xmlns:a16="http://schemas.microsoft.com/office/drawing/2014/main" val="10002"/>
                  </a:ext>
                </a:extLst>
              </a:tr>
            </a:tbl>
          </a:graphicData>
        </a:graphic>
      </p:graphicFrame>
      <p:pic>
        <p:nvPicPr>
          <p:cNvPr id="8" name="Picture 7">
            <a:extLst>
              <a:ext uri="{FF2B5EF4-FFF2-40B4-BE49-F238E27FC236}">
                <a16:creationId xmlns:a16="http://schemas.microsoft.com/office/drawing/2014/main" id="{771BC81A-FC23-AA17-3C85-826F2BAA712E}"/>
              </a:ext>
            </a:extLst>
          </p:cNvPr>
          <p:cNvPicPr>
            <a:picLocks noChangeAspect="1"/>
          </p:cNvPicPr>
          <p:nvPr/>
        </p:nvPicPr>
        <p:blipFill>
          <a:blip r:embed="rId2"/>
          <a:stretch>
            <a:fillRect/>
          </a:stretch>
        </p:blipFill>
        <p:spPr>
          <a:xfrm>
            <a:off x="8439576" y="6197375"/>
            <a:ext cx="688908" cy="597460"/>
          </a:xfrm>
          <a:prstGeom prst="rect">
            <a:avLst/>
          </a:prstGeom>
        </p:spPr>
      </p:pic>
      <p:sp>
        <p:nvSpPr>
          <p:cNvPr id="6" name="Στρογγυλεμένο ορθογώνιο 5"/>
          <p:cNvSpPr/>
          <p:nvPr/>
        </p:nvSpPr>
        <p:spPr>
          <a:xfrm>
            <a:off x="1223628" y="1109688"/>
            <a:ext cx="6666044" cy="432048"/>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p>
        </p:txBody>
      </p:sp>
    </p:spTree>
    <p:extLst>
      <p:ext uri="{BB962C8B-B14F-4D97-AF65-F5344CB8AC3E}">
        <p14:creationId xmlns:p14="http://schemas.microsoft.com/office/powerpoint/2010/main" val="3364187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1026"/>
          <p:cNvSpPr>
            <a:spLocks noGrp="1" noChangeArrowheads="1"/>
          </p:cNvSpPr>
          <p:nvPr>
            <p:ph type="title"/>
          </p:nvPr>
        </p:nvSpPr>
        <p:spPr>
          <a:xfrm>
            <a:off x="1313616" y="1081491"/>
            <a:ext cx="6486070" cy="971550"/>
          </a:xfrm>
        </p:spPr>
        <p:txBody>
          <a:bodyPr>
            <a:noAutofit/>
          </a:bodyPr>
          <a:lstStyle/>
          <a:p>
            <a:r>
              <a:rPr lang="el-GR" sz="2700" b="1" dirty="0">
                <a:effectLst>
                  <a:outerShdw blurRad="38100" dist="38100" dir="2700000" algn="tl">
                    <a:srgbClr val="000000">
                      <a:alpha val="43137"/>
                    </a:srgbClr>
                  </a:outerShdw>
                </a:effectLst>
              </a:rPr>
              <a:t>Τα συγκολλητικά υλικά μπορούν να κατηγοριοποιηθούν με διάφορους τρόπους </a:t>
            </a:r>
            <a:endParaRPr lang="en-US" sz="2700" b="1" dirty="0">
              <a:effectLst>
                <a:outerShdw blurRad="38100" dist="38100" dir="2700000" algn="tl">
                  <a:srgbClr val="000000">
                    <a:alpha val="43137"/>
                  </a:srgbClr>
                </a:outerShdw>
              </a:effectLst>
            </a:endParaRPr>
          </a:p>
        </p:txBody>
      </p:sp>
      <p:sp>
        <p:nvSpPr>
          <p:cNvPr id="8" name="Rectangle 1027"/>
          <p:cNvSpPr txBox="1">
            <a:spLocks noChangeArrowheads="1"/>
          </p:cNvSpPr>
          <p:nvPr/>
        </p:nvSpPr>
        <p:spPr>
          <a:xfrm>
            <a:off x="1518026" y="2357430"/>
            <a:ext cx="6172200" cy="3308747"/>
          </a:xfrm>
          <a:prstGeom prst="rect">
            <a:avLst/>
          </a:prstGeom>
        </p:spPr>
        <p:txBody>
          <a:bodyPr vert="horz" lIns="68580" tIns="34290" rIns="68580" bIns="34290" rtlCol="0">
            <a:normAutofit/>
          </a:bodyPr>
          <a:lstStyle/>
          <a:p>
            <a:pPr marL="257175" indent="-257175">
              <a:spcBef>
                <a:spcPct val="20000"/>
              </a:spcBef>
              <a:buClr>
                <a:schemeClr val="tx2">
                  <a:lumMod val="75000"/>
                </a:schemeClr>
              </a:buClr>
              <a:buFont typeface="Wingdings" pitchFamily="2" charset="2"/>
              <a:buChar char="§"/>
              <a:defRPr/>
            </a:pPr>
            <a:r>
              <a:rPr lang="el-GR" dirty="0"/>
              <a:t>Βάση από συνθετικό ή φυσικό πολυμερές.</a:t>
            </a:r>
            <a:endParaRPr lang="en-US" dirty="0"/>
          </a:p>
          <a:p>
            <a:pPr marL="257175" indent="-257175">
              <a:spcBef>
                <a:spcPct val="20000"/>
              </a:spcBef>
              <a:buClr>
                <a:schemeClr val="tx2">
                  <a:lumMod val="75000"/>
                </a:schemeClr>
              </a:buClr>
              <a:buFont typeface="Wingdings" pitchFamily="2" charset="2"/>
              <a:buChar char="§"/>
              <a:defRPr/>
            </a:pPr>
            <a:r>
              <a:rPr lang="el-GR" dirty="0"/>
              <a:t>Θερμοπλαστικά ή διαμορφωμένα</a:t>
            </a:r>
            <a:r>
              <a:rPr lang="en-US" dirty="0"/>
              <a:t>.</a:t>
            </a:r>
          </a:p>
          <a:p>
            <a:pPr marL="257175" indent="-257175">
              <a:spcBef>
                <a:spcPct val="20000"/>
              </a:spcBef>
              <a:buClr>
                <a:schemeClr val="tx2">
                  <a:lumMod val="75000"/>
                </a:schemeClr>
              </a:buClr>
              <a:buFont typeface="Wingdings" pitchFamily="2" charset="2"/>
              <a:buChar char="§"/>
              <a:defRPr/>
            </a:pPr>
            <a:r>
              <a:rPr lang="el-GR" dirty="0"/>
              <a:t>Φυσική μορφή (ένα ή περισσότερα τμήματα)</a:t>
            </a:r>
            <a:r>
              <a:rPr lang="en-US" dirty="0"/>
              <a:t>.</a:t>
            </a:r>
          </a:p>
          <a:p>
            <a:pPr marL="257175" indent="-257175">
              <a:spcBef>
                <a:spcPct val="20000"/>
              </a:spcBef>
              <a:buClr>
                <a:schemeClr val="tx2">
                  <a:lumMod val="75000"/>
                </a:schemeClr>
              </a:buClr>
              <a:buFont typeface="Wingdings" pitchFamily="2" charset="2"/>
              <a:buChar char="§"/>
              <a:defRPr/>
            </a:pPr>
            <a:r>
              <a:rPr lang="el-GR" dirty="0"/>
              <a:t>Τύπος λειτουργικότητας (κατασκευαστική, ευαισθησία στην πίεση)</a:t>
            </a:r>
            <a:r>
              <a:rPr lang="en-US" dirty="0"/>
              <a:t>.</a:t>
            </a:r>
          </a:p>
          <a:p>
            <a:pPr marL="257175" indent="-257175">
              <a:spcBef>
                <a:spcPct val="20000"/>
              </a:spcBef>
              <a:buClr>
                <a:schemeClr val="tx2">
                  <a:lumMod val="75000"/>
                </a:schemeClr>
              </a:buClr>
              <a:buFont typeface="Wingdings" pitchFamily="2" charset="2"/>
              <a:buChar char="§"/>
              <a:defRPr/>
            </a:pPr>
            <a:r>
              <a:rPr lang="el-GR" dirty="0"/>
              <a:t>Χημικές οικογένειες (συγκολλητικές, σιλικόνη)</a:t>
            </a:r>
            <a:r>
              <a:rPr lang="en-US" dirty="0"/>
              <a:t>.</a:t>
            </a:r>
          </a:p>
        </p:txBody>
      </p:sp>
      <p:sp>
        <p:nvSpPr>
          <p:cNvPr id="4" name="Στρογγυλεμένο ορθογώνιο 3"/>
          <p:cNvSpPr/>
          <p:nvPr/>
        </p:nvSpPr>
        <p:spPr>
          <a:xfrm>
            <a:off x="1223628" y="1109688"/>
            <a:ext cx="6666044" cy="915156"/>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p>
        </p:txBody>
      </p:sp>
      <p:pic>
        <p:nvPicPr>
          <p:cNvPr id="2" name="Picture 10">
            <a:extLst>
              <a:ext uri="{FF2B5EF4-FFF2-40B4-BE49-F238E27FC236}">
                <a16:creationId xmlns:a16="http://schemas.microsoft.com/office/drawing/2014/main" id="{A6204F9E-1F48-B411-7EEB-9AE2F4ED0581}"/>
              </a:ext>
            </a:extLst>
          </p:cNvPr>
          <p:cNvPicPr>
            <a:picLocks noChangeAspect="1"/>
          </p:cNvPicPr>
          <p:nvPr/>
        </p:nvPicPr>
        <p:blipFill>
          <a:blip r:embed="rId2"/>
          <a:stretch>
            <a:fillRect/>
          </a:stretch>
        </p:blipFill>
        <p:spPr>
          <a:xfrm>
            <a:off x="8456103" y="6248400"/>
            <a:ext cx="687897" cy="598747"/>
          </a:xfrm>
          <a:prstGeom prst="rect">
            <a:avLst/>
          </a:prstGeom>
          <a:pattFill prst="pct5">
            <a:fgClr>
              <a:schemeClr val="accent1"/>
            </a:fgClr>
            <a:bgClr>
              <a:schemeClr val="bg1"/>
            </a:bgClr>
          </a:patt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1727725" y="1029308"/>
            <a:ext cx="5657850" cy="1021910"/>
          </a:xfrm>
        </p:spPr>
        <p:txBody>
          <a:bodyPr>
            <a:normAutofit/>
          </a:bodyPr>
          <a:lstStyle/>
          <a:p>
            <a:r>
              <a:rPr lang="el-GR" sz="2700" b="1" dirty="0">
                <a:effectLst>
                  <a:outerShdw blurRad="38100" dist="38100" dir="2700000" algn="tl">
                    <a:srgbClr val="000000">
                      <a:alpha val="43137"/>
                    </a:srgbClr>
                  </a:outerShdw>
                </a:effectLst>
              </a:rPr>
              <a:t>Γενικές αρχές στην εφαρμογή της συνδεσμολογίας με συγκόλληση</a:t>
            </a:r>
            <a:endParaRPr lang="en-US" sz="2700"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1485900" y="2146697"/>
            <a:ext cx="6172200" cy="3308747"/>
          </a:xfrm>
          <a:prstGeom prst="rect">
            <a:avLst/>
          </a:prstGeom>
        </p:spPr>
        <p:txBody>
          <a:bodyPr vert="horz" lIns="68580" tIns="34290" rIns="68580" bIns="34290" rtlCol="0">
            <a:normAutofit/>
          </a:bodyPr>
          <a:lstStyle/>
          <a:p>
            <a:pPr marL="257175" indent="-257175" algn="just">
              <a:spcBef>
                <a:spcPct val="20000"/>
              </a:spcBef>
              <a:buClr>
                <a:schemeClr val="tx2">
                  <a:lumMod val="75000"/>
                </a:schemeClr>
              </a:buClr>
              <a:buFont typeface="Wingdings" pitchFamily="2" charset="2"/>
              <a:buChar char="§"/>
              <a:defRPr/>
            </a:pPr>
            <a:r>
              <a:rPr lang="el-GR" dirty="0"/>
              <a:t>Όταν εφαρμόζονται τα συγκολλητικά θα πρέπει να «υγραίνουν» την επιφάνεια</a:t>
            </a:r>
            <a:r>
              <a:rPr lang="en-US" dirty="0"/>
              <a:t>.</a:t>
            </a:r>
          </a:p>
          <a:p>
            <a:pPr marL="257175" indent="-257175" algn="just">
              <a:spcBef>
                <a:spcPct val="20000"/>
              </a:spcBef>
              <a:buClr>
                <a:schemeClr val="tx2">
                  <a:lumMod val="75000"/>
                </a:schemeClr>
              </a:buClr>
              <a:buFont typeface="Wingdings" pitchFamily="2" charset="2"/>
              <a:buChar char="§"/>
              <a:defRPr/>
            </a:pPr>
            <a:r>
              <a:rPr lang="el-GR" dirty="0"/>
              <a:t>Πρέπει να μπορούν να κινούνται και να μπαίνουν σε όλα τα μικρά κοιλώματα και χαραμάδες του υποστρώματος.</a:t>
            </a:r>
            <a:endParaRPr lang="en-US" dirty="0"/>
          </a:p>
          <a:p>
            <a:pPr marL="257175" indent="-257175" algn="just">
              <a:spcBef>
                <a:spcPct val="20000"/>
              </a:spcBef>
              <a:buClr>
                <a:schemeClr val="tx2">
                  <a:lumMod val="75000"/>
                </a:schemeClr>
              </a:buClr>
              <a:buFont typeface="Wingdings" pitchFamily="2" charset="2"/>
              <a:buChar char="§"/>
              <a:defRPr/>
            </a:pPr>
            <a:r>
              <a:rPr lang="el-GR" dirty="0"/>
              <a:t>Αν το συγκολλητικό δεν υγραίνει την επιφάνεια, το πιθανότερο είναι η άσχημη συγκόλληση</a:t>
            </a:r>
            <a:r>
              <a:rPr lang="en-US" dirty="0"/>
              <a:t>.</a:t>
            </a:r>
          </a:p>
          <a:p>
            <a:pPr marL="257175" indent="-257175" algn="just">
              <a:spcBef>
                <a:spcPct val="20000"/>
              </a:spcBef>
              <a:buClr>
                <a:schemeClr val="tx2">
                  <a:lumMod val="75000"/>
                </a:schemeClr>
              </a:buClr>
              <a:buFont typeface="Wingdings" pitchFamily="2" charset="2"/>
              <a:buChar char="§"/>
              <a:defRPr/>
            </a:pPr>
            <a:r>
              <a:rPr lang="el-GR" dirty="0"/>
              <a:t>Αν υπάρχει επαρκής ύγρανση, το συγκολλητικό πρέπει να στερεοποιηθεί και να μην είναι καθόλου ρευστό. Η διαδικασία αυτή ονομάζεται τοποθέτηση (πολυμερισμός)</a:t>
            </a:r>
            <a:r>
              <a:rPr lang="en-US" dirty="0"/>
              <a:t>.</a:t>
            </a:r>
          </a:p>
          <a:p>
            <a:pPr marL="257175" indent="-257175" algn="just">
              <a:spcBef>
                <a:spcPct val="20000"/>
              </a:spcBef>
              <a:buClr>
                <a:schemeClr val="tx2">
                  <a:lumMod val="75000"/>
                </a:schemeClr>
              </a:buClr>
              <a:buFont typeface="Wingdings" pitchFamily="2" charset="2"/>
              <a:buChar char="§"/>
              <a:defRPr/>
            </a:pPr>
            <a:r>
              <a:rPr lang="el-GR" dirty="0"/>
              <a:t>Ένδειξη τοποθέτησης (</a:t>
            </a:r>
            <a:r>
              <a:rPr lang="en-US" dirty="0"/>
              <a:t>imaging).</a:t>
            </a:r>
          </a:p>
        </p:txBody>
      </p:sp>
      <p:sp>
        <p:nvSpPr>
          <p:cNvPr id="4" name="Στρογγυλεμένο ορθογώνιο 3"/>
          <p:cNvSpPr/>
          <p:nvPr/>
        </p:nvSpPr>
        <p:spPr>
          <a:xfrm>
            <a:off x="1223628" y="1109688"/>
            <a:ext cx="6666044" cy="861150"/>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p>
        </p:txBody>
      </p:sp>
      <p:pic>
        <p:nvPicPr>
          <p:cNvPr id="2" name="Picture 10">
            <a:extLst>
              <a:ext uri="{FF2B5EF4-FFF2-40B4-BE49-F238E27FC236}">
                <a16:creationId xmlns:a16="http://schemas.microsoft.com/office/drawing/2014/main" id="{F483821C-0E68-7215-E18E-7CCF93D9220A}"/>
              </a:ext>
            </a:extLst>
          </p:cNvPr>
          <p:cNvPicPr>
            <a:picLocks noChangeAspect="1"/>
          </p:cNvPicPr>
          <p:nvPr/>
        </p:nvPicPr>
        <p:blipFill>
          <a:blip r:embed="rId2"/>
          <a:stretch>
            <a:fillRect/>
          </a:stretch>
        </p:blipFill>
        <p:spPr>
          <a:xfrm>
            <a:off x="8456103" y="6248400"/>
            <a:ext cx="687897" cy="598747"/>
          </a:xfrm>
          <a:prstGeom prst="rect">
            <a:avLst/>
          </a:prstGeom>
          <a:pattFill prst="pct5">
            <a:fgClr>
              <a:schemeClr val="accent1"/>
            </a:fgClr>
            <a:bgClr>
              <a:schemeClr val="bg1"/>
            </a:bgClr>
          </a:patt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1601670" y="844904"/>
            <a:ext cx="5657850" cy="961616"/>
          </a:xfrm>
        </p:spPr>
        <p:txBody>
          <a:bodyPr>
            <a:normAutofit/>
          </a:bodyPr>
          <a:lstStyle/>
          <a:p>
            <a:r>
              <a:rPr lang="el-GR" sz="3000" b="1" dirty="0">
                <a:effectLst>
                  <a:outerShdw blurRad="38100" dist="38100" dir="2700000" algn="tl">
                    <a:srgbClr val="000000">
                      <a:alpha val="43137"/>
                    </a:srgbClr>
                  </a:outerShdw>
                </a:effectLst>
              </a:rPr>
              <a:t>Συγκολλητικοί αρμοί</a:t>
            </a:r>
            <a:endParaRPr lang="en-US" sz="3000"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1464447" y="2260997"/>
            <a:ext cx="6172200" cy="3308747"/>
          </a:xfrm>
          <a:prstGeom prst="rect">
            <a:avLst/>
          </a:prstGeom>
        </p:spPr>
        <p:txBody>
          <a:bodyPr vert="horz" lIns="68580" tIns="34290" rIns="68580" bIns="34290" rtlCol="0">
            <a:normAutofit/>
          </a:bodyPr>
          <a:lstStyle/>
          <a:p>
            <a:pPr marL="257175" indent="-257175">
              <a:spcBef>
                <a:spcPct val="20000"/>
              </a:spcBef>
              <a:buClr>
                <a:schemeClr val="tx2">
                  <a:lumMod val="75000"/>
                </a:schemeClr>
              </a:buClr>
              <a:defRPr/>
            </a:pPr>
            <a:r>
              <a:rPr lang="el-GR" sz="2100" dirty="0"/>
              <a:t>Η δύναμη διάσπασης καθορίζεται από</a:t>
            </a:r>
            <a:r>
              <a:rPr lang="en-US" sz="2100" dirty="0"/>
              <a:t>:</a:t>
            </a:r>
          </a:p>
          <a:p>
            <a:pPr marL="257175" indent="-257175">
              <a:spcBef>
                <a:spcPct val="20000"/>
              </a:spcBef>
              <a:buClr>
                <a:schemeClr val="tx2">
                  <a:lumMod val="75000"/>
                </a:schemeClr>
              </a:buClr>
              <a:buFont typeface="Wingdings" pitchFamily="2" charset="2"/>
              <a:buChar char="§"/>
              <a:defRPr/>
            </a:pPr>
            <a:r>
              <a:rPr lang="el-GR" sz="2100" dirty="0"/>
              <a:t>Μηχανικές ιδιότητες των υλικών της άρθρωσης</a:t>
            </a:r>
            <a:r>
              <a:rPr lang="en-US" sz="2100" dirty="0"/>
              <a:t>.</a:t>
            </a:r>
          </a:p>
          <a:p>
            <a:pPr marL="257175" indent="-257175">
              <a:spcBef>
                <a:spcPct val="20000"/>
              </a:spcBef>
              <a:buClr>
                <a:schemeClr val="tx2">
                  <a:lumMod val="75000"/>
                </a:schemeClr>
              </a:buClr>
              <a:buFont typeface="Wingdings" pitchFamily="2" charset="2"/>
              <a:buChar char="§"/>
              <a:defRPr/>
            </a:pPr>
            <a:r>
              <a:rPr lang="el-GR" sz="2100" dirty="0"/>
              <a:t>Έ</a:t>
            </a:r>
            <a:r>
              <a:rPr lang="el-GR" sz="2100" dirty="0" err="1"/>
              <a:t>κταση</a:t>
            </a:r>
            <a:r>
              <a:rPr lang="el-GR" sz="2100" dirty="0"/>
              <a:t> της επιφάνειας αλληλεπίδρασης (αριθμός, έκταση, τύπος και κατανομή των κενών).</a:t>
            </a:r>
            <a:endParaRPr lang="en-US" sz="2100" dirty="0"/>
          </a:p>
          <a:p>
            <a:pPr marL="257175" indent="-257175">
              <a:spcBef>
                <a:spcPct val="20000"/>
              </a:spcBef>
              <a:buClr>
                <a:schemeClr val="tx2">
                  <a:lumMod val="75000"/>
                </a:schemeClr>
              </a:buClr>
              <a:buFont typeface="Wingdings" pitchFamily="2" charset="2"/>
              <a:buChar char="§"/>
              <a:defRPr/>
            </a:pPr>
            <a:r>
              <a:rPr lang="el-GR" sz="2100" dirty="0"/>
              <a:t>Παρουσία εσωτερικών πιέσεων</a:t>
            </a:r>
            <a:r>
              <a:rPr lang="en-US" sz="2100" dirty="0"/>
              <a:t>.</a:t>
            </a:r>
          </a:p>
          <a:p>
            <a:pPr marL="257175" indent="-257175">
              <a:spcBef>
                <a:spcPct val="20000"/>
              </a:spcBef>
              <a:buClr>
                <a:schemeClr val="tx2">
                  <a:lumMod val="75000"/>
                </a:schemeClr>
              </a:buClr>
              <a:buFont typeface="Wingdings" pitchFamily="2" charset="2"/>
              <a:buChar char="§"/>
              <a:defRPr/>
            </a:pPr>
            <a:r>
              <a:rPr lang="el-GR" sz="2100" dirty="0"/>
              <a:t>Γεωμετρία της άρθρωσης</a:t>
            </a:r>
            <a:r>
              <a:rPr lang="en-US" sz="2100" dirty="0"/>
              <a:t>.</a:t>
            </a:r>
          </a:p>
          <a:p>
            <a:pPr marL="257175" indent="-257175">
              <a:spcBef>
                <a:spcPct val="20000"/>
              </a:spcBef>
              <a:buClr>
                <a:schemeClr val="tx2">
                  <a:lumMod val="75000"/>
                </a:schemeClr>
              </a:buClr>
              <a:buFont typeface="Wingdings" pitchFamily="2" charset="2"/>
              <a:buChar char="§"/>
              <a:defRPr/>
            </a:pPr>
            <a:r>
              <a:rPr lang="el-GR" sz="2100" dirty="0"/>
              <a:t>Λεπτομέρειες μηχανικού φορτίου.</a:t>
            </a:r>
            <a:endParaRPr lang="en-US" sz="2100" dirty="0"/>
          </a:p>
        </p:txBody>
      </p:sp>
      <p:grpSp>
        <p:nvGrpSpPr>
          <p:cNvPr id="9" name="Group 4"/>
          <p:cNvGrpSpPr>
            <a:grpSpLocks/>
          </p:cNvGrpSpPr>
          <p:nvPr/>
        </p:nvGrpSpPr>
        <p:grpSpPr bwMode="auto">
          <a:xfrm>
            <a:off x="6399028" y="3692786"/>
            <a:ext cx="1031480" cy="1173521"/>
            <a:chOff x="30" y="2460"/>
            <a:chExt cx="761" cy="1124"/>
          </a:xfrm>
        </p:grpSpPr>
        <p:sp>
          <p:nvSpPr>
            <p:cNvPr id="10" name="Rectangle 5"/>
            <p:cNvSpPr>
              <a:spLocks noChangeArrowheads="1"/>
            </p:cNvSpPr>
            <p:nvPr/>
          </p:nvSpPr>
          <p:spPr bwMode="invGray">
            <a:xfrm>
              <a:off x="30" y="2460"/>
              <a:ext cx="298" cy="1124"/>
            </a:xfrm>
            <a:prstGeom prst="rect">
              <a:avLst/>
            </a:prstGeom>
            <a:solidFill>
              <a:srgbClr val="FFFF66"/>
            </a:solidFill>
            <a:ln w="9525">
              <a:noFill/>
              <a:miter lim="800000"/>
              <a:headEnd/>
              <a:tailEnd/>
            </a:ln>
            <a:effectLst/>
          </p:spPr>
          <p:txBody>
            <a:bodyPr wrap="none" anchor="ctr"/>
            <a:lstStyle/>
            <a:p>
              <a:endParaRPr lang="el-GR" sz="1350"/>
            </a:p>
          </p:txBody>
        </p:sp>
        <p:sp>
          <p:nvSpPr>
            <p:cNvPr id="11" name="Rectangle 6"/>
            <p:cNvSpPr>
              <a:spLocks noChangeArrowheads="1"/>
            </p:cNvSpPr>
            <p:nvPr/>
          </p:nvSpPr>
          <p:spPr bwMode="invGray">
            <a:xfrm>
              <a:off x="493" y="2460"/>
              <a:ext cx="298" cy="1124"/>
            </a:xfrm>
            <a:prstGeom prst="rect">
              <a:avLst/>
            </a:prstGeom>
            <a:solidFill>
              <a:srgbClr val="FFFF66"/>
            </a:solidFill>
            <a:ln w="9525">
              <a:noFill/>
              <a:miter lim="800000"/>
              <a:headEnd/>
              <a:tailEnd/>
            </a:ln>
            <a:effectLst/>
          </p:spPr>
          <p:txBody>
            <a:bodyPr wrap="none" anchor="ctr"/>
            <a:lstStyle/>
            <a:p>
              <a:endParaRPr lang="el-GR" sz="1350"/>
            </a:p>
          </p:txBody>
        </p:sp>
        <p:sp>
          <p:nvSpPr>
            <p:cNvPr id="12" name="Rectangle 7"/>
            <p:cNvSpPr>
              <a:spLocks noChangeArrowheads="1"/>
            </p:cNvSpPr>
            <p:nvPr/>
          </p:nvSpPr>
          <p:spPr bwMode="invGray">
            <a:xfrm>
              <a:off x="328" y="2526"/>
              <a:ext cx="165" cy="992"/>
            </a:xfrm>
            <a:prstGeom prst="rect">
              <a:avLst/>
            </a:prstGeom>
            <a:solidFill>
              <a:schemeClr val="accent1"/>
            </a:solidFill>
            <a:ln w="9525">
              <a:noFill/>
              <a:miter lim="800000"/>
              <a:headEnd/>
              <a:tailEnd/>
            </a:ln>
            <a:effectLst/>
          </p:spPr>
          <p:txBody>
            <a:bodyPr wrap="none" anchor="ctr"/>
            <a:lstStyle/>
            <a:p>
              <a:endParaRPr lang="el-GR" sz="1350"/>
            </a:p>
          </p:txBody>
        </p:sp>
      </p:grpSp>
      <p:pic>
        <p:nvPicPr>
          <p:cNvPr id="2" name="Picture 10">
            <a:extLst>
              <a:ext uri="{FF2B5EF4-FFF2-40B4-BE49-F238E27FC236}">
                <a16:creationId xmlns:a16="http://schemas.microsoft.com/office/drawing/2014/main" id="{3B82E156-91A0-37DB-96BA-A8D30273832B}"/>
              </a:ext>
            </a:extLst>
          </p:cNvPr>
          <p:cNvPicPr>
            <a:picLocks noChangeAspect="1"/>
          </p:cNvPicPr>
          <p:nvPr/>
        </p:nvPicPr>
        <p:blipFill>
          <a:blip r:embed="rId2"/>
          <a:stretch>
            <a:fillRect/>
          </a:stretch>
        </p:blipFill>
        <p:spPr>
          <a:xfrm>
            <a:off x="8456103" y="6248400"/>
            <a:ext cx="687897" cy="598747"/>
          </a:xfrm>
          <a:prstGeom prst="rect">
            <a:avLst/>
          </a:prstGeom>
          <a:pattFill prst="pct5">
            <a:fgClr>
              <a:schemeClr val="accent1"/>
            </a:fgClr>
            <a:bgClr>
              <a:schemeClr val="bg1"/>
            </a:bgClr>
          </a:pattFill>
        </p:spPr>
      </p:pic>
      <p:sp>
        <p:nvSpPr>
          <p:cNvPr id="3" name="Στρογγυλεμένο ορθογώνιο 3">
            <a:extLst>
              <a:ext uri="{FF2B5EF4-FFF2-40B4-BE49-F238E27FC236}">
                <a16:creationId xmlns:a16="http://schemas.microsoft.com/office/drawing/2014/main" id="{5F76ED7C-E0BA-40C8-C38F-9B0AF05ABDDD}"/>
              </a:ext>
            </a:extLst>
          </p:cNvPr>
          <p:cNvSpPr/>
          <p:nvPr/>
        </p:nvSpPr>
        <p:spPr>
          <a:xfrm>
            <a:off x="1403648" y="1052736"/>
            <a:ext cx="6408712"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1727725" y="839937"/>
            <a:ext cx="5657850" cy="971550"/>
          </a:xfrm>
        </p:spPr>
        <p:txBody>
          <a:bodyPr>
            <a:normAutofit fontScale="90000"/>
          </a:bodyPr>
          <a:lstStyle/>
          <a:p>
            <a:r>
              <a:rPr lang="el-GR" b="1" dirty="0">
                <a:effectLst>
                  <a:outerShdw blurRad="38100" dist="38100" dir="2700000" algn="tl">
                    <a:srgbClr val="000000">
                      <a:alpha val="43137"/>
                    </a:srgbClr>
                  </a:outerShdw>
                </a:effectLst>
              </a:rPr>
              <a:t>Τα συγκολλητικά είναι πολυμερή</a:t>
            </a:r>
            <a:endParaRPr lang="en-US"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1485900" y="2146697"/>
            <a:ext cx="6172200" cy="3308747"/>
          </a:xfrm>
          <a:prstGeom prst="rect">
            <a:avLst/>
          </a:prstGeom>
        </p:spPr>
        <p:txBody>
          <a:bodyPr vert="horz" lIns="68580" tIns="34290" rIns="68580" bIns="34290" rtlCol="0">
            <a:normAutofit/>
          </a:bodyPr>
          <a:lstStyle/>
          <a:p>
            <a:pPr marL="257175" indent="-257175">
              <a:spcBef>
                <a:spcPct val="20000"/>
              </a:spcBef>
              <a:buClr>
                <a:schemeClr val="tx2">
                  <a:lumMod val="75000"/>
                </a:schemeClr>
              </a:buClr>
              <a:buFont typeface="Wingdings" pitchFamily="2" charset="2"/>
              <a:buChar char="§"/>
              <a:defRPr/>
            </a:pPr>
            <a:r>
              <a:rPr lang="el-GR" sz="2100" dirty="0"/>
              <a:t>Θερμοπλαστικά</a:t>
            </a:r>
            <a:endParaRPr lang="en-US" sz="2100" dirty="0"/>
          </a:p>
          <a:p>
            <a:pPr marL="257175" indent="-257175">
              <a:spcBef>
                <a:spcPct val="20000"/>
              </a:spcBef>
              <a:buClr>
                <a:schemeClr val="tx2">
                  <a:lumMod val="75000"/>
                </a:schemeClr>
              </a:buClr>
              <a:buFont typeface="Wingdings" pitchFamily="2" charset="2"/>
              <a:buChar char="§"/>
              <a:defRPr/>
            </a:pPr>
            <a:r>
              <a:rPr lang="el-GR" sz="2100" dirty="0" err="1"/>
              <a:t>Θερμοσέτ</a:t>
            </a:r>
            <a:endParaRPr lang="en-US" sz="2100" dirty="0"/>
          </a:p>
          <a:p>
            <a:pPr marL="257175" indent="-257175">
              <a:spcBef>
                <a:spcPct val="20000"/>
              </a:spcBef>
              <a:buClr>
                <a:schemeClr val="tx2">
                  <a:lumMod val="75000"/>
                </a:schemeClr>
              </a:buClr>
              <a:buFont typeface="Wingdings" pitchFamily="2" charset="2"/>
              <a:buChar char="§"/>
              <a:defRPr/>
            </a:pPr>
            <a:endParaRPr lang="en-US" sz="2100" dirty="0"/>
          </a:p>
          <a:p>
            <a:pPr indent="-257175" algn="just">
              <a:spcBef>
                <a:spcPct val="20000"/>
              </a:spcBef>
              <a:buClr>
                <a:schemeClr val="tx2">
                  <a:lumMod val="75000"/>
                </a:schemeClr>
              </a:buClr>
              <a:defRPr/>
            </a:pPr>
            <a:r>
              <a:rPr lang="el-GR" sz="2100" dirty="0"/>
              <a:t>Είναι διαθέσιμα σαν στερεά, υγρά και αλοιφές, ενώ τα περισσότερα μπορούν να υποστηριχθούν από μεμβράνες με διαφορετική πυκνότητα. </a:t>
            </a:r>
            <a:endParaRPr lang="en-US" sz="2100" dirty="0"/>
          </a:p>
        </p:txBody>
      </p:sp>
      <p:pic>
        <p:nvPicPr>
          <p:cNvPr id="2" name="Picture 10">
            <a:extLst>
              <a:ext uri="{FF2B5EF4-FFF2-40B4-BE49-F238E27FC236}">
                <a16:creationId xmlns:a16="http://schemas.microsoft.com/office/drawing/2014/main" id="{08D22B86-F8D0-C49D-1842-BED9991FAEBA}"/>
              </a:ext>
            </a:extLst>
          </p:cNvPr>
          <p:cNvPicPr>
            <a:picLocks noChangeAspect="1"/>
          </p:cNvPicPr>
          <p:nvPr/>
        </p:nvPicPr>
        <p:blipFill>
          <a:blip r:embed="rId2"/>
          <a:stretch>
            <a:fillRect/>
          </a:stretch>
        </p:blipFill>
        <p:spPr>
          <a:xfrm>
            <a:off x="8456103" y="6248400"/>
            <a:ext cx="687897" cy="598747"/>
          </a:xfrm>
          <a:prstGeom prst="rect">
            <a:avLst/>
          </a:prstGeom>
          <a:pattFill prst="pct5">
            <a:fgClr>
              <a:schemeClr val="accent1"/>
            </a:fgClr>
            <a:bgClr>
              <a:schemeClr val="bg1"/>
            </a:bgClr>
          </a:pattFill>
        </p:spPr>
      </p:pic>
      <p:sp>
        <p:nvSpPr>
          <p:cNvPr id="3" name="Στρογγυλεμένο ορθογώνιο 3">
            <a:extLst>
              <a:ext uri="{FF2B5EF4-FFF2-40B4-BE49-F238E27FC236}">
                <a16:creationId xmlns:a16="http://schemas.microsoft.com/office/drawing/2014/main" id="{144C9604-EC8E-2EA7-4B37-352FDE7D10FC}"/>
              </a:ext>
            </a:extLst>
          </p:cNvPr>
          <p:cNvSpPr/>
          <p:nvPr/>
        </p:nvSpPr>
        <p:spPr>
          <a:xfrm>
            <a:off x="1331640" y="944978"/>
            <a:ext cx="6666044" cy="915156"/>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ius template">
  <a:themeElements>
    <a:clrScheme name="Custom 347">
      <a:dk1>
        <a:srgbClr val="001F46"/>
      </a:dk1>
      <a:lt1>
        <a:srgbClr val="FFFFFF"/>
      </a:lt1>
      <a:dk2>
        <a:srgbClr val="748394"/>
      </a:dk2>
      <a:lt2>
        <a:srgbClr val="F0F3F7"/>
      </a:lt2>
      <a:accent1>
        <a:srgbClr val="4397EE"/>
      </a:accent1>
      <a:accent2>
        <a:srgbClr val="2170CC"/>
      </a:accent2>
      <a:accent3>
        <a:srgbClr val="154C8A"/>
      </a:accent3>
      <a:accent4>
        <a:srgbClr val="A9D039"/>
      </a:accent4>
      <a:accent5>
        <a:srgbClr val="14B9CA"/>
      </a:accent5>
      <a:accent6>
        <a:srgbClr val="DDE3EB"/>
      </a:accent6>
      <a:hlink>
        <a:srgbClr val="2170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1594</TotalTime>
  <Words>2274</Words>
  <Application>Microsoft Macintosh PowerPoint</Application>
  <PresentationFormat>On-screen Show (4:3)</PresentationFormat>
  <Paragraphs>343</Paragraphs>
  <Slides>50</Slides>
  <Notes>3</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2</vt:i4>
      </vt:variant>
      <vt:variant>
        <vt:lpstr>Slide Titles</vt:lpstr>
      </vt:variant>
      <vt:variant>
        <vt:i4>50</vt:i4>
      </vt:variant>
    </vt:vector>
  </HeadingPairs>
  <TitlesOfParts>
    <vt:vector size="64" baseType="lpstr">
      <vt:lpstr>75 Helvetica Bold</vt:lpstr>
      <vt:lpstr>Arial</vt:lpstr>
      <vt:lpstr>Barlow</vt:lpstr>
      <vt:lpstr>Barlow Light</vt:lpstr>
      <vt:lpstr>Barlow SemiBold</vt:lpstr>
      <vt:lpstr>Calibri</vt:lpstr>
      <vt:lpstr>Comic Sans MS</vt:lpstr>
      <vt:lpstr>Times</vt:lpstr>
      <vt:lpstr>Times New Roman</vt:lpstr>
      <vt:lpstr>Wingdings</vt:lpstr>
      <vt:lpstr>Θέμα του Office</vt:lpstr>
      <vt:lpstr>Caius template</vt:lpstr>
      <vt:lpstr>Bitmap Image</vt:lpstr>
      <vt:lpstr>HiJaak</vt:lpstr>
      <vt:lpstr>Ιατρικά Αυτοκόλλητα και Συγκολλητικά  </vt:lpstr>
      <vt:lpstr>Συγκόλληση</vt:lpstr>
      <vt:lpstr>Αυτοκόλλητα</vt:lpstr>
      <vt:lpstr>Υλικό στεγανοποίησης</vt:lpstr>
      <vt:lpstr>Αυτοκόλλητα και υλικά στεγανοποίησης - βιοϋλικά</vt:lpstr>
      <vt:lpstr>Τα συγκολλητικά υλικά μπορούν να κατηγοριοποιηθούν με διάφορους τρόπους </vt:lpstr>
      <vt:lpstr>Γενικές αρχές στην εφαρμογή της συνδεσμολογίας με συγκόλληση</vt:lpstr>
      <vt:lpstr>Συγκολλητικοί αρμοί</vt:lpstr>
      <vt:lpstr>Τα συγκολλητικά είναι πολυμερή</vt:lpstr>
      <vt:lpstr>Συγκολλητικά</vt:lpstr>
      <vt:lpstr>Μηχανισμοί δεσίματος</vt:lpstr>
      <vt:lpstr>Επεξεργασία επιφανειών</vt:lpstr>
      <vt:lpstr>Περιπτώσεις αποτυχίας</vt:lpstr>
      <vt:lpstr>Ουρεθάνες</vt:lpstr>
      <vt:lpstr>Poly (μεθυλ-μεθακρυλικό οξύ) PMMA</vt:lpstr>
      <vt:lpstr>Επιλογή αρχικών μονομερών</vt:lpstr>
      <vt:lpstr>Προφίλ συμπύκνωσης σε σχέση με επιπλέον πολυμερισμό</vt:lpstr>
      <vt:lpstr>PowerPoint Presentation</vt:lpstr>
      <vt:lpstr>PowerPoint Presentation</vt:lpstr>
      <vt:lpstr>Methyl 2-cyanopropanoate</vt:lpstr>
      <vt:lpstr>Methyl 2- cyanopropanoate</vt:lpstr>
      <vt:lpstr>Η αγορά</vt:lpstr>
      <vt:lpstr>Επιπλοκές</vt:lpstr>
      <vt:lpstr>Συστήματα ελαφρών τραυμάτων</vt:lpstr>
      <vt:lpstr>Συγκολλητικά ελαφρών τραυμάτων</vt:lpstr>
      <vt:lpstr>Τυπικές εφαρμογές</vt:lpstr>
      <vt:lpstr>Ευέλικτες συγκολλητικές εφαρμογές</vt:lpstr>
      <vt:lpstr>Συγκολλητικά ευαίσθητα στην πίεση </vt:lpstr>
      <vt:lpstr>Χειρουργικά καλύμματα</vt:lpstr>
      <vt:lpstr>PowerPoint Presentation</vt:lpstr>
      <vt:lpstr>Πλεονεκτήματα αυτοκόλλητων</vt:lpstr>
      <vt:lpstr>Μειονεκτήματα αυτοκόλλητων</vt:lpstr>
      <vt:lpstr>Συγκολλητική οδοντιατρική</vt:lpstr>
      <vt:lpstr>Ενδείξεις - Συνέχεια</vt:lpstr>
      <vt:lpstr>Στεγανοποιητικά</vt:lpstr>
      <vt:lpstr>Ιοντομερή  γυαλιού</vt:lpstr>
      <vt:lpstr>Σύσταση</vt:lpstr>
      <vt:lpstr>Συνηθέστερη οδοντική ρητίνη</vt:lpstr>
      <vt:lpstr>PowerPoint Presentation</vt:lpstr>
      <vt:lpstr>Σπασμένοι κοπτήρες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Το Μέλλον</vt:lpstr>
      <vt:lpstr>Βιβλιογραφικές αναφορές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Evi</dc:creator>
  <cp:lastModifiedBy>EFTERPI KARAPINTZOU</cp:lastModifiedBy>
  <cp:revision>190</cp:revision>
  <dcterms:created xsi:type="dcterms:W3CDTF">2009-09-28T08:22:44Z</dcterms:created>
  <dcterms:modified xsi:type="dcterms:W3CDTF">2025-02-25T11:32:28Z</dcterms:modified>
</cp:coreProperties>
</file>