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notesMasterIdLst>
    <p:notesMasterId r:id="rId29"/>
  </p:notesMasterIdLst>
  <p:sldIdLst>
    <p:sldId id="31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0" r:id="rId25"/>
    <p:sldId id="281" r:id="rId26"/>
    <p:sldId id="282" r:id="rId27"/>
    <p:sldId id="284" r:id="rId2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8" d="100"/>
          <a:sy n="148" d="100"/>
        </p:scale>
        <p:origin x="14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E2E6F0-39B4-4EA9-B369-14A2ED793C15}" type="datetimeFigureOut">
              <a:rPr lang="el-GR" smtClean="0"/>
              <a:pPr/>
              <a:t>14/3/2023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D8066C-F2C8-460C-A3D0-5699A1BA1F8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4192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1.bin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2.bin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2"/>
          <p:cNvGraphicFramePr>
            <a:graphicFrameLocks noChangeAspect="1"/>
          </p:cNvGraphicFramePr>
          <p:nvPr userDrawn="1"/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3048426" imgH="2029108" progId="PBrush">
                  <p:embed/>
                </p:oleObj>
              </mc:Choice>
              <mc:Fallback>
                <p:oleObj name="Bitmap Image" r:id="rId2" imgW="3048426" imgH="2029108" progId="PBrush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lum bright="70000" contrast="-70000"/>
                        <a:grayscl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07763" dir="2700000" algn="ctr" rotWithShape="0">
                          <a:srgbClr val="808080">
                            <a:alpha val="50000"/>
                          </a:srgbClr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8" descr="medlab_logo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950" y="6269038"/>
            <a:ext cx="1079500" cy="54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14"/>
          <p:cNvSpPr>
            <a:spLocks noChangeShapeType="1"/>
          </p:cNvSpPr>
          <p:nvPr userDrawn="1"/>
        </p:nvSpPr>
        <p:spPr bwMode="auto">
          <a:xfrm>
            <a:off x="179388" y="6237288"/>
            <a:ext cx="8964612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>
            <a:outerShdw dist="107763" dir="13500000" algn="ctr" rotWithShape="0">
              <a:schemeClr val="bg1">
                <a:lumMod val="75000"/>
                <a:alpha val="50000"/>
              </a:schemeClr>
            </a:outerShdw>
          </a:effectLst>
        </p:spPr>
        <p:txBody>
          <a:bodyPr/>
          <a:lstStyle/>
          <a:p>
            <a:pPr algn="l" rtl="0">
              <a:defRPr/>
            </a:pPr>
            <a:endParaRPr lang="el-GR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  <a:prstGeom prst="rect">
            <a:avLst/>
          </a:prstGeom>
        </p:spPr>
        <p:txBody>
          <a:bodyPr/>
          <a:lstStyle>
            <a:lvl1pPr algn="ctr">
              <a:defRPr sz="1100"/>
            </a:lvl1pPr>
          </a:lstStyle>
          <a:p>
            <a:pPr rtl="0"/>
            <a:endParaRPr lang="el-GR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9"/>
          <p:cNvGrpSpPr/>
          <p:nvPr/>
        </p:nvGrpSpPr>
        <p:grpSpPr>
          <a:xfrm>
            <a:off x="1" y="6349867"/>
            <a:ext cx="603997" cy="508133"/>
            <a:chOff x="0" y="4762400"/>
            <a:chExt cx="603997" cy="381100"/>
          </a:xfrm>
        </p:grpSpPr>
        <p:sp>
          <p:nvSpPr>
            <p:cNvPr id="107" name="Google Shape;107;p9"/>
            <p:cNvSpPr/>
            <p:nvPr/>
          </p:nvSpPr>
          <p:spPr>
            <a:xfrm>
              <a:off x="380497" y="4762400"/>
              <a:ext cx="223500" cy="3810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8" name="Google Shape;108;p9"/>
            <p:cNvSpPr/>
            <p:nvPr/>
          </p:nvSpPr>
          <p:spPr>
            <a:xfrm>
              <a:off x="0" y="4762500"/>
              <a:ext cx="381000" cy="381000"/>
            </a:xfrm>
            <a:prstGeom prst="rect">
              <a:avLst/>
            </a:prstGeom>
            <a:gradFill>
              <a:gsLst>
                <a:gs pos="0">
                  <a:schemeClr val="accent6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109" name="Google Shape;109;p9"/>
          <p:cNvGrpSpPr/>
          <p:nvPr/>
        </p:nvGrpSpPr>
        <p:grpSpPr>
          <a:xfrm>
            <a:off x="381001" y="0"/>
            <a:ext cx="8763111" cy="1747891"/>
            <a:chOff x="381000" y="0"/>
            <a:chExt cx="8763111" cy="1310918"/>
          </a:xfrm>
        </p:grpSpPr>
        <p:grpSp>
          <p:nvGrpSpPr>
            <p:cNvPr id="110" name="Google Shape;110;p9"/>
            <p:cNvGrpSpPr/>
            <p:nvPr/>
          </p:nvGrpSpPr>
          <p:grpSpPr>
            <a:xfrm>
              <a:off x="381000" y="0"/>
              <a:ext cx="8763111" cy="1310300"/>
              <a:chOff x="381000" y="0"/>
              <a:chExt cx="8763111" cy="1310300"/>
            </a:xfrm>
          </p:grpSpPr>
          <p:sp>
            <p:nvSpPr>
              <p:cNvPr id="111" name="Google Shape;111;p9"/>
              <p:cNvSpPr/>
              <p:nvPr/>
            </p:nvSpPr>
            <p:spPr>
              <a:xfrm>
                <a:off x="7371879" y="0"/>
                <a:ext cx="721985" cy="1310275"/>
              </a:xfrm>
              <a:custGeom>
                <a:avLst/>
                <a:gdLst/>
                <a:ahLst/>
                <a:cxnLst/>
                <a:rect l="l" t="t" r="r" b="b"/>
                <a:pathLst>
                  <a:path w="23660" h="52411" extrusionOk="0">
                    <a:moveTo>
                      <a:pt x="23655" y="0"/>
                    </a:moveTo>
                    <a:lnTo>
                      <a:pt x="0" y="15445"/>
                    </a:lnTo>
                    <a:lnTo>
                      <a:pt x="14" y="52411"/>
                    </a:lnTo>
                    <a:lnTo>
                      <a:pt x="23660" y="421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</p:sp>
          <p:sp>
            <p:nvSpPr>
              <p:cNvPr id="112" name="Google Shape;112;p9"/>
              <p:cNvSpPr/>
              <p:nvPr/>
            </p:nvSpPr>
            <p:spPr>
              <a:xfrm>
                <a:off x="8090211" y="0"/>
                <a:ext cx="1053900" cy="1053900"/>
              </a:xfrm>
              <a:prstGeom prst="rect">
                <a:avLst/>
              </a:prstGeom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113" name="Google Shape;113;p9"/>
              <p:cNvSpPr/>
              <p:nvPr/>
            </p:nvSpPr>
            <p:spPr>
              <a:xfrm>
                <a:off x="381000" y="384200"/>
                <a:ext cx="6990900" cy="926100"/>
              </a:xfrm>
              <a:prstGeom prst="rect">
                <a:avLst/>
              </a:prstGeom>
              <a:gradFill>
                <a:gsLst>
                  <a:gs pos="0">
                    <a:schemeClr val="accent2"/>
                  </a:gs>
                  <a:gs pos="73000">
                    <a:schemeClr val="accent2"/>
                  </a:gs>
                  <a:gs pos="100000">
                    <a:schemeClr val="accent3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grpSp>
          <p:nvGrpSpPr>
            <p:cNvPr id="114" name="Google Shape;114;p9"/>
            <p:cNvGrpSpPr/>
            <p:nvPr/>
          </p:nvGrpSpPr>
          <p:grpSpPr>
            <a:xfrm>
              <a:off x="381000" y="967217"/>
              <a:ext cx="8763100" cy="343701"/>
              <a:chOff x="381000" y="862358"/>
              <a:chExt cx="8763100" cy="576872"/>
            </a:xfrm>
          </p:grpSpPr>
          <p:sp>
            <p:nvSpPr>
              <p:cNvPr id="115" name="Google Shape;115;p9"/>
              <p:cNvSpPr/>
              <p:nvPr/>
            </p:nvSpPr>
            <p:spPr>
              <a:xfrm>
                <a:off x="7370250" y="863755"/>
                <a:ext cx="719800" cy="575475"/>
              </a:xfrm>
              <a:custGeom>
                <a:avLst/>
                <a:gdLst/>
                <a:ahLst/>
                <a:cxnLst/>
                <a:rect l="l" t="t" r="r" b="b"/>
                <a:pathLst>
                  <a:path w="28792" h="23019" extrusionOk="0">
                    <a:moveTo>
                      <a:pt x="28792" y="0"/>
                    </a:moveTo>
                    <a:lnTo>
                      <a:pt x="53" y="17878"/>
                    </a:lnTo>
                    <a:lnTo>
                      <a:pt x="0" y="23019"/>
                    </a:lnTo>
                    <a:lnTo>
                      <a:pt x="28792" y="5853"/>
                    </a:lnTo>
                    <a:close/>
                  </a:path>
                </a:pathLst>
              </a:custGeom>
              <a:solidFill>
                <a:srgbClr val="001F46">
                  <a:alpha val="20110"/>
                </a:srgbClr>
              </a:solidFill>
              <a:ln>
                <a:noFill/>
              </a:ln>
            </p:spPr>
          </p:sp>
          <p:sp>
            <p:nvSpPr>
              <p:cNvPr id="116" name="Google Shape;116;p9"/>
              <p:cNvSpPr/>
              <p:nvPr/>
            </p:nvSpPr>
            <p:spPr>
              <a:xfrm>
                <a:off x="8090200" y="862358"/>
                <a:ext cx="1053900" cy="145500"/>
              </a:xfrm>
              <a:prstGeom prst="rect">
                <a:avLst/>
              </a:prstGeom>
              <a:solidFill>
                <a:srgbClr val="001F46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117" name="Google Shape;117;p9"/>
              <p:cNvSpPr/>
              <p:nvPr/>
            </p:nvSpPr>
            <p:spPr>
              <a:xfrm>
                <a:off x="381000" y="1310303"/>
                <a:ext cx="6990900" cy="127800"/>
              </a:xfrm>
              <a:prstGeom prst="rect">
                <a:avLst/>
              </a:prstGeom>
              <a:solidFill>
                <a:srgbClr val="001F46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</p:grpSp>
      <p:sp>
        <p:nvSpPr>
          <p:cNvPr id="118" name="Google Shape;118;p9"/>
          <p:cNvSpPr txBox="1">
            <a:spLocks noGrp="1"/>
          </p:cNvSpPr>
          <p:nvPr>
            <p:ph type="title"/>
          </p:nvPr>
        </p:nvSpPr>
        <p:spPr>
          <a:xfrm>
            <a:off x="614975" y="521800"/>
            <a:ext cx="6757800" cy="1226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l-GR"/>
              <a:t>Κάντε κλικ για να επεξεργαστείτε τον τίτλο υποδείγματος</a:t>
            </a:r>
            <a:endParaRPr/>
          </a:p>
        </p:txBody>
      </p:sp>
      <p:sp>
        <p:nvSpPr>
          <p:cNvPr id="119" name="Google Shape;119;p9"/>
          <p:cNvSpPr txBox="1">
            <a:spLocks noGrp="1"/>
          </p:cNvSpPr>
          <p:nvPr>
            <p:ph type="sldNum" idx="12"/>
          </p:nvPr>
        </p:nvSpPr>
        <p:spPr>
          <a:xfrm>
            <a:off x="0" y="6349867"/>
            <a:ext cx="381000" cy="515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95763446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0"/>
          <p:cNvSpPr/>
          <p:nvPr/>
        </p:nvSpPr>
        <p:spPr>
          <a:xfrm rot="10800000">
            <a:off x="7365397" y="100"/>
            <a:ext cx="724800" cy="140760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grpSp>
        <p:nvGrpSpPr>
          <p:cNvPr id="122" name="Google Shape;122;p10"/>
          <p:cNvGrpSpPr/>
          <p:nvPr/>
        </p:nvGrpSpPr>
        <p:grpSpPr>
          <a:xfrm>
            <a:off x="9" y="6233073"/>
            <a:ext cx="8088217" cy="625073"/>
            <a:chOff x="8" y="4674804"/>
            <a:chExt cx="8088217" cy="468805"/>
          </a:xfrm>
        </p:grpSpPr>
        <p:sp>
          <p:nvSpPr>
            <p:cNvPr id="123" name="Google Shape;123;p10"/>
            <p:cNvSpPr/>
            <p:nvPr/>
          </p:nvSpPr>
          <p:spPr>
            <a:xfrm>
              <a:off x="8" y="4766509"/>
              <a:ext cx="377100" cy="377100"/>
            </a:xfrm>
            <a:prstGeom prst="rect">
              <a:avLst/>
            </a:prstGeom>
            <a:gradFill>
              <a:gsLst>
                <a:gs pos="0">
                  <a:schemeClr val="accent6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4" name="Google Shape;124;p10"/>
            <p:cNvSpPr/>
            <p:nvPr/>
          </p:nvSpPr>
          <p:spPr>
            <a:xfrm rot="10800000">
              <a:off x="375687" y="4674804"/>
              <a:ext cx="258249" cy="468685"/>
            </a:xfrm>
            <a:custGeom>
              <a:avLst/>
              <a:gdLst/>
              <a:ahLst/>
              <a:cxnLst/>
              <a:rect l="l" t="t" r="r" b="b"/>
              <a:pathLst>
                <a:path w="23660" h="52411" extrusionOk="0">
                  <a:moveTo>
                    <a:pt x="23655" y="0"/>
                  </a:moveTo>
                  <a:lnTo>
                    <a:pt x="0" y="15445"/>
                  </a:lnTo>
                  <a:lnTo>
                    <a:pt x="14" y="52411"/>
                  </a:lnTo>
                  <a:lnTo>
                    <a:pt x="23660" y="42172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125" name="Google Shape;125;p10"/>
            <p:cNvSpPr/>
            <p:nvPr/>
          </p:nvSpPr>
          <p:spPr>
            <a:xfrm rot="10800000">
              <a:off x="633825" y="4674850"/>
              <a:ext cx="7454400" cy="331200"/>
            </a:xfrm>
            <a:prstGeom prst="rect">
              <a:avLst/>
            </a:prstGeom>
            <a:gradFill>
              <a:gsLst>
                <a:gs pos="0">
                  <a:schemeClr val="accent6"/>
                </a:gs>
                <a:gs pos="73000">
                  <a:schemeClr val="accent6"/>
                </a:gs>
                <a:gs pos="100000">
                  <a:srgbClr val="C3CFDE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126" name="Google Shape;126;p10"/>
          <p:cNvSpPr txBox="1">
            <a:spLocks noGrp="1"/>
          </p:cNvSpPr>
          <p:nvPr>
            <p:ph type="sldNum" idx="12"/>
          </p:nvPr>
        </p:nvSpPr>
        <p:spPr>
          <a:xfrm>
            <a:off x="0" y="6349867"/>
            <a:ext cx="381000" cy="515200"/>
          </a:xfrm>
          <a:prstGeom prst="rect">
            <a:avLst/>
          </a:prstGeom>
          <a:noFill/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127" name="Google Shape;127;p10"/>
          <p:cNvGrpSpPr/>
          <p:nvPr/>
        </p:nvGrpSpPr>
        <p:grpSpPr>
          <a:xfrm>
            <a:off x="8090200" y="0"/>
            <a:ext cx="1053910" cy="1405208"/>
            <a:chOff x="8090200" y="0"/>
            <a:chExt cx="1053910" cy="1053906"/>
          </a:xfrm>
        </p:grpSpPr>
        <p:sp>
          <p:nvSpPr>
            <p:cNvPr id="128" name="Google Shape;128;p10"/>
            <p:cNvSpPr/>
            <p:nvPr/>
          </p:nvSpPr>
          <p:spPr>
            <a:xfrm>
              <a:off x="8090211" y="0"/>
              <a:ext cx="1053900" cy="1053900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9" name="Google Shape;129;p10"/>
            <p:cNvSpPr/>
            <p:nvPr/>
          </p:nvSpPr>
          <p:spPr>
            <a:xfrm>
              <a:off x="8090200" y="967217"/>
              <a:ext cx="1053900" cy="86689"/>
            </a:xfrm>
            <a:prstGeom prst="rect">
              <a:avLst/>
            </a:prstGeom>
            <a:solidFill>
              <a:srgbClr val="001F46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130" name="Google Shape;130;p10"/>
          <p:cNvSpPr txBox="1">
            <a:spLocks noGrp="1"/>
          </p:cNvSpPr>
          <p:nvPr>
            <p:ph type="body" idx="1"/>
          </p:nvPr>
        </p:nvSpPr>
        <p:spPr>
          <a:xfrm>
            <a:off x="814200" y="6233067"/>
            <a:ext cx="7104000" cy="435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31" name="Google Shape;131;p10"/>
          <p:cNvSpPr/>
          <p:nvPr/>
        </p:nvSpPr>
        <p:spPr>
          <a:xfrm>
            <a:off x="7366400" y="1"/>
            <a:ext cx="723250" cy="1401567"/>
          </a:xfrm>
          <a:custGeom>
            <a:avLst/>
            <a:gdLst/>
            <a:ahLst/>
            <a:cxnLst/>
            <a:rect l="l" t="t" r="r" b="b"/>
            <a:pathLst>
              <a:path w="28930" h="42047" extrusionOk="0">
                <a:moveTo>
                  <a:pt x="0" y="0"/>
                </a:moveTo>
                <a:lnTo>
                  <a:pt x="28930" y="42047"/>
                </a:lnTo>
                <a:lnTo>
                  <a:pt x="28930" y="38739"/>
                </a:lnTo>
                <a:lnTo>
                  <a:pt x="2908" y="74"/>
                </a:lnTo>
                <a:close/>
              </a:path>
            </a:pathLst>
          </a:custGeom>
          <a:solidFill>
            <a:srgbClr val="001F46">
              <a:alpha val="20110"/>
            </a:srgb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814314436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" name="Google Shape;133;p11"/>
          <p:cNvGrpSpPr/>
          <p:nvPr/>
        </p:nvGrpSpPr>
        <p:grpSpPr>
          <a:xfrm>
            <a:off x="1" y="6349867"/>
            <a:ext cx="603997" cy="508133"/>
            <a:chOff x="0" y="4762400"/>
            <a:chExt cx="603997" cy="381100"/>
          </a:xfrm>
        </p:grpSpPr>
        <p:sp>
          <p:nvSpPr>
            <p:cNvPr id="134" name="Google Shape;134;p11"/>
            <p:cNvSpPr/>
            <p:nvPr/>
          </p:nvSpPr>
          <p:spPr>
            <a:xfrm>
              <a:off x="380497" y="4762400"/>
              <a:ext cx="223500" cy="3810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5" name="Google Shape;135;p11"/>
            <p:cNvSpPr/>
            <p:nvPr/>
          </p:nvSpPr>
          <p:spPr>
            <a:xfrm>
              <a:off x="0" y="4762500"/>
              <a:ext cx="381000" cy="381000"/>
            </a:xfrm>
            <a:prstGeom prst="rect">
              <a:avLst/>
            </a:prstGeom>
            <a:gradFill>
              <a:gsLst>
                <a:gs pos="0">
                  <a:schemeClr val="accent6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136" name="Google Shape;136;p11"/>
          <p:cNvSpPr txBox="1">
            <a:spLocks noGrp="1"/>
          </p:cNvSpPr>
          <p:nvPr>
            <p:ph type="sldNum" idx="12"/>
          </p:nvPr>
        </p:nvSpPr>
        <p:spPr>
          <a:xfrm>
            <a:off x="0" y="6349867"/>
            <a:ext cx="381000" cy="515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137" name="Google Shape;137;p11"/>
          <p:cNvGrpSpPr/>
          <p:nvPr/>
        </p:nvGrpSpPr>
        <p:grpSpPr>
          <a:xfrm rot="10800000">
            <a:off x="125800" y="6"/>
            <a:ext cx="9018200" cy="625073"/>
            <a:chOff x="8" y="4674804"/>
            <a:chExt cx="9018200" cy="468805"/>
          </a:xfrm>
        </p:grpSpPr>
        <p:sp>
          <p:nvSpPr>
            <p:cNvPr id="138" name="Google Shape;138;p11"/>
            <p:cNvSpPr/>
            <p:nvPr/>
          </p:nvSpPr>
          <p:spPr>
            <a:xfrm rot="10800000">
              <a:off x="8" y="4766509"/>
              <a:ext cx="377100" cy="377100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9" name="Google Shape;139;p11"/>
            <p:cNvSpPr/>
            <p:nvPr/>
          </p:nvSpPr>
          <p:spPr>
            <a:xfrm rot="10800000">
              <a:off x="375687" y="4674804"/>
              <a:ext cx="258249" cy="468685"/>
            </a:xfrm>
            <a:custGeom>
              <a:avLst/>
              <a:gdLst/>
              <a:ahLst/>
              <a:cxnLst/>
              <a:rect l="l" t="t" r="r" b="b"/>
              <a:pathLst>
                <a:path w="23660" h="52411" extrusionOk="0">
                  <a:moveTo>
                    <a:pt x="23655" y="0"/>
                  </a:moveTo>
                  <a:lnTo>
                    <a:pt x="0" y="15445"/>
                  </a:lnTo>
                  <a:lnTo>
                    <a:pt x="14" y="52411"/>
                  </a:lnTo>
                  <a:lnTo>
                    <a:pt x="23660" y="4217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40" name="Google Shape;140;p11"/>
            <p:cNvSpPr/>
            <p:nvPr/>
          </p:nvSpPr>
          <p:spPr>
            <a:xfrm rot="10800000">
              <a:off x="633808" y="4674838"/>
              <a:ext cx="8384400" cy="3312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73000">
                  <a:schemeClr val="accent2"/>
                </a:gs>
                <a:gs pos="100000">
                  <a:schemeClr val="accent3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4130874678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ith ribbon">
  <p:cSld name="Blank with ribbon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2"/>
          <p:cNvGrpSpPr/>
          <p:nvPr/>
        </p:nvGrpSpPr>
        <p:grpSpPr>
          <a:xfrm>
            <a:off x="1" y="6349867"/>
            <a:ext cx="603997" cy="508133"/>
            <a:chOff x="0" y="4762400"/>
            <a:chExt cx="603997" cy="381100"/>
          </a:xfrm>
        </p:grpSpPr>
        <p:sp>
          <p:nvSpPr>
            <p:cNvPr id="143" name="Google Shape;143;p12"/>
            <p:cNvSpPr/>
            <p:nvPr/>
          </p:nvSpPr>
          <p:spPr>
            <a:xfrm>
              <a:off x="380497" y="4762400"/>
              <a:ext cx="223500" cy="3810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4" name="Google Shape;144;p12"/>
            <p:cNvSpPr/>
            <p:nvPr/>
          </p:nvSpPr>
          <p:spPr>
            <a:xfrm>
              <a:off x="0" y="4762500"/>
              <a:ext cx="381000" cy="381000"/>
            </a:xfrm>
            <a:prstGeom prst="rect">
              <a:avLst/>
            </a:prstGeom>
            <a:gradFill>
              <a:gsLst>
                <a:gs pos="0">
                  <a:schemeClr val="accent6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145" name="Google Shape;145;p12"/>
          <p:cNvSpPr txBox="1">
            <a:spLocks noGrp="1"/>
          </p:cNvSpPr>
          <p:nvPr>
            <p:ph type="sldNum" idx="12"/>
          </p:nvPr>
        </p:nvSpPr>
        <p:spPr>
          <a:xfrm>
            <a:off x="0" y="6349867"/>
            <a:ext cx="381000" cy="515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146" name="Google Shape;146;p12"/>
          <p:cNvGrpSpPr/>
          <p:nvPr/>
        </p:nvGrpSpPr>
        <p:grpSpPr>
          <a:xfrm rot="10800000">
            <a:off x="0" y="-63"/>
            <a:ext cx="9144000" cy="6876696"/>
            <a:chOff x="8" y="-13862"/>
            <a:chExt cx="9144000" cy="5157522"/>
          </a:xfrm>
        </p:grpSpPr>
        <p:sp>
          <p:nvSpPr>
            <p:cNvPr id="147" name="Google Shape;147;p12"/>
            <p:cNvSpPr/>
            <p:nvPr/>
          </p:nvSpPr>
          <p:spPr>
            <a:xfrm rot="10800000">
              <a:off x="8" y="160"/>
              <a:ext cx="377100" cy="5143500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8" name="Google Shape;148;p12"/>
            <p:cNvSpPr/>
            <p:nvPr/>
          </p:nvSpPr>
          <p:spPr>
            <a:xfrm>
              <a:off x="366508" y="-13862"/>
              <a:ext cx="267425" cy="5157350"/>
            </a:xfrm>
            <a:custGeom>
              <a:avLst/>
              <a:gdLst/>
              <a:ahLst/>
              <a:cxnLst/>
              <a:rect l="l" t="t" r="r" b="b"/>
              <a:pathLst>
                <a:path w="10697" h="206294" extrusionOk="0">
                  <a:moveTo>
                    <a:pt x="369" y="206294"/>
                  </a:moveTo>
                  <a:lnTo>
                    <a:pt x="10697" y="190844"/>
                  </a:lnTo>
                  <a:lnTo>
                    <a:pt x="10623" y="159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49" name="Google Shape;149;p12"/>
            <p:cNvSpPr/>
            <p:nvPr/>
          </p:nvSpPr>
          <p:spPr>
            <a:xfrm rot="10800000">
              <a:off x="633908" y="382913"/>
              <a:ext cx="8510100" cy="43764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73000">
                  <a:schemeClr val="accent2"/>
                </a:gs>
                <a:gs pos="100000">
                  <a:schemeClr val="accent3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3912986848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"/>
          <p:cNvGraphicFramePr>
            <a:graphicFrameLocks noChangeAspect="1"/>
          </p:cNvGraphicFramePr>
          <p:nvPr userDrawn="1"/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3048426" imgH="2029108" progId="PBrush">
                  <p:embed/>
                </p:oleObj>
              </mc:Choice>
              <mc:Fallback>
                <p:oleObj name="Bitmap Image" r:id="rId2" imgW="3048426" imgH="2029108" progId="PBrush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lum bright="70000" contrast="-70000"/>
                        <a:grayscl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07763" dir="2700000" algn="ctr" rotWithShape="0">
                          <a:srgbClr val="808080">
                            <a:alpha val="50000"/>
                          </a:srgbClr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8" descr="medlab_logo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950" y="6269038"/>
            <a:ext cx="1079500" cy="54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14"/>
          <p:cNvSpPr>
            <a:spLocks noChangeShapeType="1"/>
          </p:cNvSpPr>
          <p:nvPr userDrawn="1"/>
        </p:nvSpPr>
        <p:spPr bwMode="auto">
          <a:xfrm>
            <a:off x="179388" y="6237288"/>
            <a:ext cx="8964612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>
            <a:outerShdw dist="107763" dir="13500000" algn="ctr" rotWithShape="0">
              <a:schemeClr val="bg1">
                <a:lumMod val="75000"/>
                <a:alpha val="50000"/>
              </a:schemeClr>
            </a:outerShdw>
          </a:effectLst>
        </p:spPr>
        <p:txBody>
          <a:bodyPr/>
          <a:lstStyle/>
          <a:p>
            <a:pPr algn="l" rtl="0">
              <a:defRPr/>
            </a:pPr>
            <a:endParaRPr lang="el-GR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lvl1pPr>
            <a:lvl2pPr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lvl2pPr>
            <a:lvl3pPr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lvl3pPr>
            <a:lvl4pPr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lvl4pPr>
            <a:lvl5pPr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  <a:prstGeom prst="rect">
            <a:avLst/>
          </a:prstGeom>
        </p:spPr>
        <p:txBody>
          <a:bodyPr/>
          <a:lstStyle>
            <a:lvl1pPr algn="ctr">
              <a:defRPr sz="1100">
                <a:solidFill>
                  <a:srgbClr val="002060"/>
                </a:solidFill>
              </a:defRPr>
            </a:lvl1pPr>
          </a:lstStyle>
          <a:p>
            <a:pPr rtl="0"/>
            <a:endParaRPr lang="el-GR" kern="1200" dirty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FFFFFF">
                  <a:alpha val="0"/>
                  <a:alpha val="46370"/>
                </a:srgbClr>
              </a:gs>
              <a:gs pos="50000">
                <a:srgbClr val="FFFFFF">
                  <a:alpha val="0"/>
                  <a:alpha val="46370"/>
                </a:srgbClr>
              </a:gs>
              <a:gs pos="100000">
                <a:schemeClr val="lt1">
                  <a:alpha val="46370"/>
                </a:schemeClr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grpSp>
        <p:nvGrpSpPr>
          <p:cNvPr id="11" name="Google Shape;11;p2"/>
          <p:cNvGrpSpPr/>
          <p:nvPr/>
        </p:nvGrpSpPr>
        <p:grpSpPr>
          <a:xfrm rot="10800000" flipH="1">
            <a:off x="341404" y="4166472"/>
            <a:ext cx="8801751" cy="2691633"/>
            <a:chOff x="-4395163" y="751996"/>
            <a:chExt cx="13539073" cy="3105254"/>
          </a:xfrm>
        </p:grpSpPr>
        <p:sp>
          <p:nvSpPr>
            <p:cNvPr id="12" name="Google Shape;12;p2"/>
            <p:cNvSpPr/>
            <p:nvPr/>
          </p:nvSpPr>
          <p:spPr>
            <a:xfrm>
              <a:off x="5833150" y="752100"/>
              <a:ext cx="743025" cy="3102950"/>
            </a:xfrm>
            <a:custGeom>
              <a:avLst/>
              <a:gdLst/>
              <a:ahLst/>
              <a:cxnLst/>
              <a:rect l="l" t="t" r="r" b="b"/>
              <a:pathLst>
                <a:path w="29721" h="124118" extrusionOk="0">
                  <a:moveTo>
                    <a:pt x="29559" y="0"/>
                  </a:moveTo>
                  <a:lnTo>
                    <a:pt x="0" y="21343"/>
                  </a:lnTo>
                  <a:lnTo>
                    <a:pt x="0" y="124118"/>
                  </a:lnTo>
                  <a:lnTo>
                    <a:pt x="29721" y="10287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3" name="Google Shape;13;p2"/>
            <p:cNvSpPr/>
            <p:nvPr/>
          </p:nvSpPr>
          <p:spPr>
            <a:xfrm>
              <a:off x="6572309" y="752088"/>
              <a:ext cx="2571600" cy="2571900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-4395163" y="1285649"/>
              <a:ext cx="10228800" cy="25716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73000">
                  <a:schemeClr val="accent2"/>
                </a:gs>
                <a:gs pos="100000">
                  <a:schemeClr val="accent3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5833500" y="751996"/>
              <a:ext cx="738775" cy="745525"/>
            </a:xfrm>
            <a:custGeom>
              <a:avLst/>
              <a:gdLst/>
              <a:ahLst/>
              <a:cxnLst/>
              <a:rect l="l" t="t" r="r" b="b"/>
              <a:pathLst>
                <a:path w="29551" h="29821" extrusionOk="0">
                  <a:moveTo>
                    <a:pt x="29397" y="0"/>
                  </a:moveTo>
                  <a:lnTo>
                    <a:pt x="64" y="21385"/>
                  </a:lnTo>
                  <a:lnTo>
                    <a:pt x="0" y="29821"/>
                  </a:lnTo>
                  <a:lnTo>
                    <a:pt x="29551" y="8625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</p:sp>
        <p:sp>
          <p:nvSpPr>
            <p:cNvPr id="16" name="Google Shape;16;p2"/>
            <p:cNvSpPr/>
            <p:nvPr/>
          </p:nvSpPr>
          <p:spPr>
            <a:xfrm>
              <a:off x="6572284" y="752119"/>
              <a:ext cx="2571600" cy="211500"/>
            </a:xfrm>
            <a:prstGeom prst="rect">
              <a:avLst/>
            </a:pr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-4395163" y="1285742"/>
              <a:ext cx="10228800" cy="211800"/>
            </a:xfrm>
            <a:prstGeom prst="rect">
              <a:avLst/>
            </a:pr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614975" y="4166467"/>
            <a:ext cx="6058800" cy="2042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rPr lang="el-GR"/>
              <a:t>Κάντε κλικ για να επεξεργαστείτε τον τίτλο υποδείγματος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29137647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381001" y="1002785"/>
            <a:ext cx="8762909" cy="4141017"/>
            <a:chOff x="381000" y="752088"/>
            <a:chExt cx="8762909" cy="3105763"/>
          </a:xfrm>
        </p:grpSpPr>
        <p:sp>
          <p:nvSpPr>
            <p:cNvPr id="21" name="Google Shape;21;p3"/>
            <p:cNvSpPr/>
            <p:nvPr/>
          </p:nvSpPr>
          <p:spPr>
            <a:xfrm>
              <a:off x="5833150" y="752100"/>
              <a:ext cx="743025" cy="3102950"/>
            </a:xfrm>
            <a:custGeom>
              <a:avLst/>
              <a:gdLst/>
              <a:ahLst/>
              <a:cxnLst/>
              <a:rect l="l" t="t" r="r" b="b"/>
              <a:pathLst>
                <a:path w="29721" h="124118" extrusionOk="0">
                  <a:moveTo>
                    <a:pt x="29559" y="0"/>
                  </a:moveTo>
                  <a:lnTo>
                    <a:pt x="0" y="21343"/>
                  </a:lnTo>
                  <a:lnTo>
                    <a:pt x="0" y="124118"/>
                  </a:lnTo>
                  <a:lnTo>
                    <a:pt x="29721" y="10287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2" name="Google Shape;22;p3"/>
            <p:cNvSpPr/>
            <p:nvPr/>
          </p:nvSpPr>
          <p:spPr>
            <a:xfrm>
              <a:off x="6572309" y="752088"/>
              <a:ext cx="2571600" cy="2571900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" name="Google Shape;23;p3"/>
            <p:cNvSpPr/>
            <p:nvPr/>
          </p:nvSpPr>
          <p:spPr>
            <a:xfrm>
              <a:off x="381000" y="1285650"/>
              <a:ext cx="5452500" cy="25716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73000">
                  <a:schemeClr val="accent2"/>
                </a:gs>
                <a:gs pos="100000">
                  <a:schemeClr val="accent3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" name="Google Shape;24;p3"/>
            <p:cNvSpPr/>
            <p:nvPr/>
          </p:nvSpPr>
          <p:spPr>
            <a:xfrm>
              <a:off x="5833500" y="3112325"/>
              <a:ext cx="738775" cy="745525"/>
            </a:xfrm>
            <a:custGeom>
              <a:avLst/>
              <a:gdLst/>
              <a:ahLst/>
              <a:cxnLst/>
              <a:rect l="l" t="t" r="r" b="b"/>
              <a:pathLst>
                <a:path w="29551" h="29821" extrusionOk="0">
                  <a:moveTo>
                    <a:pt x="29397" y="0"/>
                  </a:moveTo>
                  <a:lnTo>
                    <a:pt x="64" y="21385"/>
                  </a:lnTo>
                  <a:lnTo>
                    <a:pt x="0" y="29821"/>
                  </a:lnTo>
                  <a:lnTo>
                    <a:pt x="29551" y="8625"/>
                  </a:lnTo>
                  <a:close/>
                </a:path>
              </a:pathLst>
            </a:custGeom>
            <a:solidFill>
              <a:srgbClr val="001F46">
                <a:alpha val="20110"/>
              </a:srgbClr>
            </a:solidFill>
            <a:ln>
              <a:noFill/>
            </a:ln>
          </p:spPr>
        </p:sp>
        <p:sp>
          <p:nvSpPr>
            <p:cNvPr id="25" name="Google Shape;25;p3"/>
            <p:cNvSpPr/>
            <p:nvPr/>
          </p:nvSpPr>
          <p:spPr>
            <a:xfrm>
              <a:off x="6572284" y="3112333"/>
              <a:ext cx="2571600" cy="211500"/>
            </a:xfrm>
            <a:prstGeom prst="rect">
              <a:avLst/>
            </a:prstGeom>
            <a:solidFill>
              <a:srgbClr val="001F46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" name="Google Shape;26;p3"/>
            <p:cNvSpPr/>
            <p:nvPr/>
          </p:nvSpPr>
          <p:spPr>
            <a:xfrm>
              <a:off x="381000" y="3645900"/>
              <a:ext cx="5452500" cy="211800"/>
            </a:xfrm>
            <a:prstGeom prst="rect">
              <a:avLst/>
            </a:prstGeom>
            <a:solidFill>
              <a:srgbClr val="001F46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27" name="Google Shape;27;p3"/>
          <p:cNvSpPr txBox="1">
            <a:spLocks noGrp="1"/>
          </p:cNvSpPr>
          <p:nvPr>
            <p:ph type="ctrTitle"/>
          </p:nvPr>
        </p:nvSpPr>
        <p:spPr>
          <a:xfrm>
            <a:off x="614975" y="2702200"/>
            <a:ext cx="4969500" cy="7516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r>
              <a:rPr lang="el-GR"/>
              <a:t>Κάντε κλικ για να επεξεργαστείτε τον τίτλο υποδείγματος</a:t>
            </a:r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subTitle" idx="1"/>
          </p:nvPr>
        </p:nvSpPr>
        <p:spPr>
          <a:xfrm>
            <a:off x="614975" y="3481433"/>
            <a:ext cx="4969500" cy="369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55679296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oogle Shape;30;p4"/>
          <p:cNvGrpSpPr/>
          <p:nvPr/>
        </p:nvGrpSpPr>
        <p:grpSpPr>
          <a:xfrm>
            <a:off x="381001" y="507933"/>
            <a:ext cx="8762909" cy="5845667"/>
            <a:chOff x="381000" y="380950"/>
            <a:chExt cx="8762909" cy="4384250"/>
          </a:xfrm>
        </p:grpSpPr>
        <p:sp>
          <p:nvSpPr>
            <p:cNvPr id="31" name="Google Shape;31;p4"/>
            <p:cNvSpPr/>
            <p:nvPr/>
          </p:nvSpPr>
          <p:spPr>
            <a:xfrm>
              <a:off x="5829300" y="380950"/>
              <a:ext cx="746875" cy="4382725"/>
            </a:xfrm>
            <a:custGeom>
              <a:avLst/>
              <a:gdLst/>
              <a:ahLst/>
              <a:cxnLst/>
              <a:rect l="l" t="t" r="r" b="b"/>
              <a:pathLst>
                <a:path w="29875" h="175309" extrusionOk="0">
                  <a:moveTo>
                    <a:pt x="29713" y="25517"/>
                  </a:moveTo>
                  <a:lnTo>
                    <a:pt x="0" y="0"/>
                  </a:lnTo>
                  <a:lnTo>
                    <a:pt x="100" y="175309"/>
                  </a:lnTo>
                  <a:lnTo>
                    <a:pt x="29875" y="12839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2" name="Google Shape;32;p4"/>
            <p:cNvSpPr/>
            <p:nvPr/>
          </p:nvSpPr>
          <p:spPr>
            <a:xfrm>
              <a:off x="5830600" y="3379100"/>
              <a:ext cx="741675" cy="1384575"/>
            </a:xfrm>
            <a:custGeom>
              <a:avLst/>
              <a:gdLst/>
              <a:ahLst/>
              <a:cxnLst/>
              <a:rect l="l" t="t" r="r" b="b"/>
              <a:pathLst>
                <a:path w="29667" h="55383" extrusionOk="0">
                  <a:moveTo>
                    <a:pt x="29513" y="0"/>
                  </a:moveTo>
                  <a:lnTo>
                    <a:pt x="0" y="46895"/>
                  </a:lnTo>
                  <a:lnTo>
                    <a:pt x="0" y="55383"/>
                  </a:lnTo>
                  <a:lnTo>
                    <a:pt x="29667" y="8625"/>
                  </a:lnTo>
                  <a:close/>
                </a:path>
              </a:pathLst>
            </a:custGeom>
            <a:solidFill>
              <a:srgbClr val="001F46">
                <a:alpha val="20110"/>
              </a:srgbClr>
            </a:solidFill>
            <a:ln>
              <a:noFill/>
            </a:ln>
          </p:spPr>
        </p:sp>
        <p:sp>
          <p:nvSpPr>
            <p:cNvPr id="33" name="Google Shape;33;p4"/>
            <p:cNvSpPr/>
            <p:nvPr/>
          </p:nvSpPr>
          <p:spPr>
            <a:xfrm rot="10800000">
              <a:off x="6572309" y="1017613"/>
              <a:ext cx="2571600" cy="25719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73000">
                  <a:schemeClr val="accent2"/>
                </a:gs>
                <a:gs pos="100000">
                  <a:schemeClr val="accent3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" name="Google Shape;34;p4"/>
            <p:cNvSpPr/>
            <p:nvPr/>
          </p:nvSpPr>
          <p:spPr>
            <a:xfrm rot="10800000">
              <a:off x="381000" y="381000"/>
              <a:ext cx="5452500" cy="4384200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" name="Google Shape;35;p4"/>
            <p:cNvSpPr/>
            <p:nvPr/>
          </p:nvSpPr>
          <p:spPr>
            <a:xfrm>
              <a:off x="6572284" y="3377858"/>
              <a:ext cx="2571600" cy="211500"/>
            </a:xfrm>
            <a:prstGeom prst="rect">
              <a:avLst/>
            </a:prstGeom>
            <a:solidFill>
              <a:srgbClr val="001F46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" name="Google Shape;36;p4"/>
            <p:cNvSpPr/>
            <p:nvPr/>
          </p:nvSpPr>
          <p:spPr>
            <a:xfrm>
              <a:off x="381000" y="4550600"/>
              <a:ext cx="5452500" cy="211800"/>
            </a:xfrm>
            <a:prstGeom prst="rect">
              <a:avLst/>
            </a:prstGeom>
            <a:solidFill>
              <a:srgbClr val="001F46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37" name="Google Shape;37;p4"/>
          <p:cNvGrpSpPr/>
          <p:nvPr/>
        </p:nvGrpSpPr>
        <p:grpSpPr>
          <a:xfrm>
            <a:off x="1" y="6349867"/>
            <a:ext cx="603997" cy="508133"/>
            <a:chOff x="0" y="4762400"/>
            <a:chExt cx="603997" cy="381100"/>
          </a:xfrm>
        </p:grpSpPr>
        <p:sp>
          <p:nvSpPr>
            <p:cNvPr id="38" name="Google Shape;38;p4"/>
            <p:cNvSpPr/>
            <p:nvPr/>
          </p:nvSpPr>
          <p:spPr>
            <a:xfrm>
              <a:off x="380497" y="4762400"/>
              <a:ext cx="223500" cy="3810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9" name="Google Shape;39;p4"/>
            <p:cNvSpPr/>
            <p:nvPr/>
          </p:nvSpPr>
          <p:spPr>
            <a:xfrm>
              <a:off x="0" y="4762500"/>
              <a:ext cx="381000" cy="381000"/>
            </a:xfrm>
            <a:prstGeom prst="rect">
              <a:avLst/>
            </a:prstGeom>
            <a:gradFill>
              <a:gsLst>
                <a:gs pos="0">
                  <a:schemeClr val="accent6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1105629" y="1386033"/>
            <a:ext cx="4055100" cy="3886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000"/>
              <a:buChar char="▸"/>
              <a:defRPr sz="3000">
                <a:solidFill>
                  <a:schemeClr val="lt1"/>
                </a:solidFill>
              </a:defRPr>
            </a:lvl1pPr>
            <a:lvl2pPr marL="914400" lvl="1" indent="-4191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▹"/>
              <a:defRPr sz="3000">
                <a:solidFill>
                  <a:schemeClr val="lt1"/>
                </a:solidFill>
              </a:defRPr>
            </a:lvl2pPr>
            <a:lvl3pPr marL="1371600" lvl="2" indent="-4191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■"/>
              <a:defRPr sz="3000">
                <a:solidFill>
                  <a:schemeClr val="lt1"/>
                </a:solidFill>
              </a:defRPr>
            </a:lvl3pPr>
            <a:lvl4pPr marL="1828800" lvl="3" indent="-4191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●"/>
              <a:defRPr sz="3000">
                <a:solidFill>
                  <a:schemeClr val="lt1"/>
                </a:solidFill>
              </a:defRPr>
            </a:lvl4pPr>
            <a:lvl5pPr marL="2286000" lvl="4" indent="-4191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○"/>
              <a:defRPr sz="3000">
                <a:solidFill>
                  <a:schemeClr val="lt1"/>
                </a:solidFill>
              </a:defRPr>
            </a:lvl5pPr>
            <a:lvl6pPr marL="2743200" lvl="5" indent="-4191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■"/>
              <a:defRPr sz="3000">
                <a:solidFill>
                  <a:schemeClr val="lt1"/>
                </a:solidFill>
              </a:defRPr>
            </a:lvl6pPr>
            <a:lvl7pPr marL="3200400" lvl="6" indent="-4191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●"/>
              <a:defRPr sz="3000">
                <a:solidFill>
                  <a:schemeClr val="lt1"/>
                </a:solidFill>
              </a:defRPr>
            </a:lvl7pPr>
            <a:lvl8pPr marL="3657600" lvl="7" indent="-4191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○"/>
              <a:defRPr sz="3000">
                <a:solidFill>
                  <a:schemeClr val="lt1"/>
                </a:solidFill>
              </a:defRPr>
            </a:lvl8pPr>
            <a:lvl9pPr marL="4114800" lvl="8" indent="-4191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■"/>
              <a:defRPr sz="3000">
                <a:solidFill>
                  <a:schemeClr val="lt1"/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1" name="Google Shape;41;p4"/>
          <p:cNvSpPr txBox="1"/>
          <p:nvPr/>
        </p:nvSpPr>
        <p:spPr>
          <a:xfrm>
            <a:off x="723450" y="960967"/>
            <a:ext cx="381000" cy="8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“</a:t>
            </a:r>
            <a:endParaRPr sz="96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42" name="Google Shape;42;p4"/>
          <p:cNvSpPr txBox="1">
            <a:spLocks noGrp="1"/>
          </p:cNvSpPr>
          <p:nvPr>
            <p:ph type="sldNum" idx="12"/>
          </p:nvPr>
        </p:nvSpPr>
        <p:spPr>
          <a:xfrm>
            <a:off x="0" y="6349867"/>
            <a:ext cx="381000" cy="515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86670783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oogle Shape;44;p5"/>
          <p:cNvGrpSpPr/>
          <p:nvPr/>
        </p:nvGrpSpPr>
        <p:grpSpPr>
          <a:xfrm>
            <a:off x="1" y="6349867"/>
            <a:ext cx="603997" cy="508133"/>
            <a:chOff x="0" y="4762400"/>
            <a:chExt cx="603997" cy="381100"/>
          </a:xfrm>
        </p:grpSpPr>
        <p:sp>
          <p:nvSpPr>
            <p:cNvPr id="45" name="Google Shape;45;p5"/>
            <p:cNvSpPr/>
            <p:nvPr/>
          </p:nvSpPr>
          <p:spPr>
            <a:xfrm>
              <a:off x="380497" y="4762400"/>
              <a:ext cx="223500" cy="3810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6" name="Google Shape;46;p5"/>
            <p:cNvSpPr/>
            <p:nvPr/>
          </p:nvSpPr>
          <p:spPr>
            <a:xfrm>
              <a:off x="0" y="4762500"/>
              <a:ext cx="381000" cy="381000"/>
            </a:xfrm>
            <a:prstGeom prst="rect">
              <a:avLst/>
            </a:prstGeom>
            <a:gradFill>
              <a:gsLst>
                <a:gs pos="0">
                  <a:schemeClr val="accent6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47" name="Google Shape;47;p5"/>
          <p:cNvGrpSpPr/>
          <p:nvPr/>
        </p:nvGrpSpPr>
        <p:grpSpPr>
          <a:xfrm>
            <a:off x="381001" y="0"/>
            <a:ext cx="8763111" cy="1747891"/>
            <a:chOff x="381000" y="0"/>
            <a:chExt cx="8763111" cy="1310918"/>
          </a:xfrm>
        </p:grpSpPr>
        <p:grpSp>
          <p:nvGrpSpPr>
            <p:cNvPr id="48" name="Google Shape;48;p5"/>
            <p:cNvGrpSpPr/>
            <p:nvPr/>
          </p:nvGrpSpPr>
          <p:grpSpPr>
            <a:xfrm>
              <a:off x="381000" y="0"/>
              <a:ext cx="8763111" cy="1310300"/>
              <a:chOff x="381000" y="0"/>
              <a:chExt cx="8763111" cy="1310300"/>
            </a:xfrm>
          </p:grpSpPr>
          <p:sp>
            <p:nvSpPr>
              <p:cNvPr id="49" name="Google Shape;49;p5"/>
              <p:cNvSpPr/>
              <p:nvPr/>
            </p:nvSpPr>
            <p:spPr>
              <a:xfrm>
                <a:off x="7371879" y="0"/>
                <a:ext cx="721985" cy="1310275"/>
              </a:xfrm>
              <a:custGeom>
                <a:avLst/>
                <a:gdLst/>
                <a:ahLst/>
                <a:cxnLst/>
                <a:rect l="l" t="t" r="r" b="b"/>
                <a:pathLst>
                  <a:path w="23660" h="52411" extrusionOk="0">
                    <a:moveTo>
                      <a:pt x="23655" y="0"/>
                    </a:moveTo>
                    <a:lnTo>
                      <a:pt x="0" y="15445"/>
                    </a:lnTo>
                    <a:lnTo>
                      <a:pt x="14" y="52411"/>
                    </a:lnTo>
                    <a:lnTo>
                      <a:pt x="23660" y="421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</p:sp>
          <p:sp>
            <p:nvSpPr>
              <p:cNvPr id="50" name="Google Shape;50;p5"/>
              <p:cNvSpPr/>
              <p:nvPr/>
            </p:nvSpPr>
            <p:spPr>
              <a:xfrm>
                <a:off x="8090211" y="0"/>
                <a:ext cx="1053900" cy="1053900"/>
              </a:xfrm>
              <a:prstGeom prst="rect">
                <a:avLst/>
              </a:prstGeom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51" name="Google Shape;51;p5"/>
              <p:cNvSpPr/>
              <p:nvPr/>
            </p:nvSpPr>
            <p:spPr>
              <a:xfrm>
                <a:off x="381000" y="384200"/>
                <a:ext cx="6990900" cy="926100"/>
              </a:xfrm>
              <a:prstGeom prst="rect">
                <a:avLst/>
              </a:prstGeom>
              <a:gradFill>
                <a:gsLst>
                  <a:gs pos="0">
                    <a:schemeClr val="accent2"/>
                  </a:gs>
                  <a:gs pos="73000">
                    <a:schemeClr val="accent2"/>
                  </a:gs>
                  <a:gs pos="100000">
                    <a:schemeClr val="accent3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grpSp>
          <p:nvGrpSpPr>
            <p:cNvPr id="52" name="Google Shape;52;p5"/>
            <p:cNvGrpSpPr/>
            <p:nvPr/>
          </p:nvGrpSpPr>
          <p:grpSpPr>
            <a:xfrm>
              <a:off x="381000" y="967217"/>
              <a:ext cx="8763100" cy="343701"/>
              <a:chOff x="381000" y="862358"/>
              <a:chExt cx="8763100" cy="576872"/>
            </a:xfrm>
          </p:grpSpPr>
          <p:sp>
            <p:nvSpPr>
              <p:cNvPr id="53" name="Google Shape;53;p5"/>
              <p:cNvSpPr/>
              <p:nvPr/>
            </p:nvSpPr>
            <p:spPr>
              <a:xfrm>
                <a:off x="7370250" y="863755"/>
                <a:ext cx="719800" cy="575475"/>
              </a:xfrm>
              <a:custGeom>
                <a:avLst/>
                <a:gdLst/>
                <a:ahLst/>
                <a:cxnLst/>
                <a:rect l="l" t="t" r="r" b="b"/>
                <a:pathLst>
                  <a:path w="28792" h="23019" extrusionOk="0">
                    <a:moveTo>
                      <a:pt x="28792" y="0"/>
                    </a:moveTo>
                    <a:lnTo>
                      <a:pt x="53" y="17878"/>
                    </a:lnTo>
                    <a:lnTo>
                      <a:pt x="0" y="23019"/>
                    </a:lnTo>
                    <a:lnTo>
                      <a:pt x="28792" y="5853"/>
                    </a:lnTo>
                    <a:close/>
                  </a:path>
                </a:pathLst>
              </a:custGeom>
              <a:solidFill>
                <a:srgbClr val="001F46">
                  <a:alpha val="20110"/>
                </a:srgbClr>
              </a:solidFill>
              <a:ln>
                <a:noFill/>
              </a:ln>
            </p:spPr>
          </p:sp>
          <p:sp>
            <p:nvSpPr>
              <p:cNvPr id="54" name="Google Shape;54;p5"/>
              <p:cNvSpPr/>
              <p:nvPr/>
            </p:nvSpPr>
            <p:spPr>
              <a:xfrm>
                <a:off x="8090200" y="862358"/>
                <a:ext cx="1053900" cy="145500"/>
              </a:xfrm>
              <a:prstGeom prst="rect">
                <a:avLst/>
              </a:prstGeom>
              <a:solidFill>
                <a:srgbClr val="001F46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55" name="Google Shape;55;p5"/>
              <p:cNvSpPr/>
              <p:nvPr/>
            </p:nvSpPr>
            <p:spPr>
              <a:xfrm>
                <a:off x="381000" y="1310303"/>
                <a:ext cx="6990900" cy="127800"/>
              </a:xfrm>
              <a:prstGeom prst="rect">
                <a:avLst/>
              </a:prstGeom>
              <a:solidFill>
                <a:srgbClr val="001F46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</p:grpSp>
      <p:sp>
        <p:nvSpPr>
          <p:cNvPr id="56" name="Google Shape;56;p5"/>
          <p:cNvSpPr txBox="1">
            <a:spLocks noGrp="1"/>
          </p:cNvSpPr>
          <p:nvPr>
            <p:ph type="title"/>
          </p:nvPr>
        </p:nvSpPr>
        <p:spPr>
          <a:xfrm>
            <a:off x="614975" y="521800"/>
            <a:ext cx="6757800" cy="1226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l-GR"/>
              <a:t>Κάντε κλικ για να επεξεργαστείτε τον τίτλο υποδείγματος</a:t>
            </a:r>
            <a:endParaRPr/>
          </a:p>
        </p:txBody>
      </p:sp>
      <p:sp>
        <p:nvSpPr>
          <p:cNvPr id="57" name="Google Shape;57;p5"/>
          <p:cNvSpPr txBox="1">
            <a:spLocks noGrp="1"/>
          </p:cNvSpPr>
          <p:nvPr>
            <p:ph type="body" idx="1"/>
          </p:nvPr>
        </p:nvSpPr>
        <p:spPr>
          <a:xfrm>
            <a:off x="614975" y="2273567"/>
            <a:ext cx="6757800" cy="3768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 rtl="0">
              <a:spcBef>
                <a:spcPts val="600"/>
              </a:spcBef>
              <a:spcAft>
                <a:spcPts val="0"/>
              </a:spcAft>
              <a:buSzPts val="2400"/>
              <a:buChar char="▸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▹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8" name="Google Shape;58;p5"/>
          <p:cNvSpPr txBox="1">
            <a:spLocks noGrp="1"/>
          </p:cNvSpPr>
          <p:nvPr>
            <p:ph type="sldNum" idx="12"/>
          </p:nvPr>
        </p:nvSpPr>
        <p:spPr>
          <a:xfrm>
            <a:off x="0" y="6349867"/>
            <a:ext cx="381000" cy="515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55031706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+ Image">
  <p:cSld name="Title + 1 column + Image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oogle Shape;60;p6"/>
          <p:cNvGrpSpPr/>
          <p:nvPr/>
        </p:nvGrpSpPr>
        <p:grpSpPr>
          <a:xfrm>
            <a:off x="1" y="6349867"/>
            <a:ext cx="603997" cy="508133"/>
            <a:chOff x="0" y="4762400"/>
            <a:chExt cx="603997" cy="381100"/>
          </a:xfrm>
        </p:grpSpPr>
        <p:sp>
          <p:nvSpPr>
            <p:cNvPr id="61" name="Google Shape;61;p6"/>
            <p:cNvSpPr/>
            <p:nvPr/>
          </p:nvSpPr>
          <p:spPr>
            <a:xfrm>
              <a:off x="380497" y="4762400"/>
              <a:ext cx="223500" cy="3810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2" name="Google Shape;62;p6"/>
            <p:cNvSpPr/>
            <p:nvPr/>
          </p:nvSpPr>
          <p:spPr>
            <a:xfrm>
              <a:off x="0" y="4762500"/>
              <a:ext cx="381000" cy="381000"/>
            </a:xfrm>
            <a:prstGeom prst="rect">
              <a:avLst/>
            </a:prstGeom>
            <a:gradFill>
              <a:gsLst>
                <a:gs pos="0">
                  <a:schemeClr val="accent6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63" name="Google Shape;63;p6"/>
          <p:cNvSpPr txBox="1">
            <a:spLocks noGrp="1"/>
          </p:cNvSpPr>
          <p:nvPr>
            <p:ph type="title"/>
          </p:nvPr>
        </p:nvSpPr>
        <p:spPr>
          <a:xfrm>
            <a:off x="614975" y="521800"/>
            <a:ext cx="3613200" cy="1226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>
                <a:solidFill>
                  <a:schemeClr val="accent1"/>
                </a:solidFill>
              </a:defRPr>
            </a:lvl9pPr>
          </a:lstStyle>
          <a:p>
            <a:r>
              <a:rPr lang="el-GR"/>
              <a:t>Κάντε κλικ για να επεξεργαστείτε τον τίτλο υποδείγματος</a:t>
            </a:r>
            <a:endParaRPr/>
          </a:p>
        </p:txBody>
      </p:sp>
      <p:sp>
        <p:nvSpPr>
          <p:cNvPr id="64" name="Google Shape;64;p6"/>
          <p:cNvSpPr txBox="1">
            <a:spLocks noGrp="1"/>
          </p:cNvSpPr>
          <p:nvPr>
            <p:ph type="body" idx="1"/>
          </p:nvPr>
        </p:nvSpPr>
        <p:spPr>
          <a:xfrm>
            <a:off x="614975" y="1968767"/>
            <a:ext cx="3613200" cy="3768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 rtl="0">
              <a:spcBef>
                <a:spcPts val="600"/>
              </a:spcBef>
              <a:spcAft>
                <a:spcPts val="0"/>
              </a:spcAft>
              <a:buSzPts val="2400"/>
              <a:buChar char="▸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▹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5" name="Google Shape;65;p6"/>
          <p:cNvSpPr txBox="1">
            <a:spLocks noGrp="1"/>
          </p:cNvSpPr>
          <p:nvPr>
            <p:ph type="sldNum" idx="12"/>
          </p:nvPr>
        </p:nvSpPr>
        <p:spPr>
          <a:xfrm>
            <a:off x="0" y="6349867"/>
            <a:ext cx="381000" cy="515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66" name="Google Shape;66;p6"/>
          <p:cNvGrpSpPr/>
          <p:nvPr/>
        </p:nvGrpSpPr>
        <p:grpSpPr>
          <a:xfrm rot="10800000">
            <a:off x="4572000" y="-63"/>
            <a:ext cx="4572000" cy="6876696"/>
            <a:chOff x="8" y="-13862"/>
            <a:chExt cx="4572000" cy="5157522"/>
          </a:xfrm>
        </p:grpSpPr>
        <p:sp>
          <p:nvSpPr>
            <p:cNvPr id="67" name="Google Shape;67;p6"/>
            <p:cNvSpPr/>
            <p:nvPr/>
          </p:nvSpPr>
          <p:spPr>
            <a:xfrm rot="10800000">
              <a:off x="8" y="160"/>
              <a:ext cx="377100" cy="5143500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8" name="Google Shape;68;p6"/>
            <p:cNvSpPr/>
            <p:nvPr/>
          </p:nvSpPr>
          <p:spPr>
            <a:xfrm>
              <a:off x="366508" y="-13862"/>
              <a:ext cx="267425" cy="5157350"/>
            </a:xfrm>
            <a:custGeom>
              <a:avLst/>
              <a:gdLst/>
              <a:ahLst/>
              <a:cxnLst/>
              <a:rect l="l" t="t" r="r" b="b"/>
              <a:pathLst>
                <a:path w="10697" h="206294" extrusionOk="0">
                  <a:moveTo>
                    <a:pt x="369" y="206294"/>
                  </a:moveTo>
                  <a:lnTo>
                    <a:pt x="10697" y="190844"/>
                  </a:lnTo>
                  <a:lnTo>
                    <a:pt x="10623" y="159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69" name="Google Shape;69;p6"/>
            <p:cNvSpPr/>
            <p:nvPr/>
          </p:nvSpPr>
          <p:spPr>
            <a:xfrm rot="10800000">
              <a:off x="633908" y="382913"/>
              <a:ext cx="3938100" cy="43764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73000">
                  <a:schemeClr val="accent2"/>
                </a:gs>
                <a:gs pos="100000">
                  <a:schemeClr val="accent3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1129938660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oogle Shape;71;p7"/>
          <p:cNvGrpSpPr/>
          <p:nvPr/>
        </p:nvGrpSpPr>
        <p:grpSpPr>
          <a:xfrm>
            <a:off x="1" y="6349867"/>
            <a:ext cx="603997" cy="508133"/>
            <a:chOff x="0" y="4762400"/>
            <a:chExt cx="603997" cy="381100"/>
          </a:xfrm>
        </p:grpSpPr>
        <p:sp>
          <p:nvSpPr>
            <p:cNvPr id="72" name="Google Shape;72;p7"/>
            <p:cNvSpPr/>
            <p:nvPr/>
          </p:nvSpPr>
          <p:spPr>
            <a:xfrm>
              <a:off x="380497" y="4762400"/>
              <a:ext cx="223500" cy="3810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3" name="Google Shape;73;p7"/>
            <p:cNvSpPr/>
            <p:nvPr/>
          </p:nvSpPr>
          <p:spPr>
            <a:xfrm>
              <a:off x="0" y="4762500"/>
              <a:ext cx="381000" cy="381000"/>
            </a:xfrm>
            <a:prstGeom prst="rect">
              <a:avLst/>
            </a:prstGeom>
            <a:gradFill>
              <a:gsLst>
                <a:gs pos="0">
                  <a:schemeClr val="accent6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74" name="Google Shape;74;p7"/>
          <p:cNvGrpSpPr/>
          <p:nvPr/>
        </p:nvGrpSpPr>
        <p:grpSpPr>
          <a:xfrm>
            <a:off x="381001" y="0"/>
            <a:ext cx="8763111" cy="1747891"/>
            <a:chOff x="381000" y="0"/>
            <a:chExt cx="8763111" cy="1310918"/>
          </a:xfrm>
        </p:grpSpPr>
        <p:grpSp>
          <p:nvGrpSpPr>
            <p:cNvPr id="75" name="Google Shape;75;p7"/>
            <p:cNvGrpSpPr/>
            <p:nvPr/>
          </p:nvGrpSpPr>
          <p:grpSpPr>
            <a:xfrm>
              <a:off x="381000" y="0"/>
              <a:ext cx="8763111" cy="1310300"/>
              <a:chOff x="381000" y="0"/>
              <a:chExt cx="8763111" cy="1310300"/>
            </a:xfrm>
          </p:grpSpPr>
          <p:sp>
            <p:nvSpPr>
              <p:cNvPr id="76" name="Google Shape;76;p7"/>
              <p:cNvSpPr/>
              <p:nvPr/>
            </p:nvSpPr>
            <p:spPr>
              <a:xfrm>
                <a:off x="7371879" y="0"/>
                <a:ext cx="721985" cy="1310275"/>
              </a:xfrm>
              <a:custGeom>
                <a:avLst/>
                <a:gdLst/>
                <a:ahLst/>
                <a:cxnLst/>
                <a:rect l="l" t="t" r="r" b="b"/>
                <a:pathLst>
                  <a:path w="23660" h="52411" extrusionOk="0">
                    <a:moveTo>
                      <a:pt x="23655" y="0"/>
                    </a:moveTo>
                    <a:lnTo>
                      <a:pt x="0" y="15445"/>
                    </a:lnTo>
                    <a:lnTo>
                      <a:pt x="14" y="52411"/>
                    </a:lnTo>
                    <a:lnTo>
                      <a:pt x="23660" y="421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</p:sp>
          <p:sp>
            <p:nvSpPr>
              <p:cNvPr id="77" name="Google Shape;77;p7"/>
              <p:cNvSpPr/>
              <p:nvPr/>
            </p:nvSpPr>
            <p:spPr>
              <a:xfrm>
                <a:off x="8090211" y="0"/>
                <a:ext cx="1053900" cy="1053900"/>
              </a:xfrm>
              <a:prstGeom prst="rect">
                <a:avLst/>
              </a:prstGeom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78" name="Google Shape;78;p7"/>
              <p:cNvSpPr/>
              <p:nvPr/>
            </p:nvSpPr>
            <p:spPr>
              <a:xfrm>
                <a:off x="381000" y="384200"/>
                <a:ext cx="6990900" cy="926100"/>
              </a:xfrm>
              <a:prstGeom prst="rect">
                <a:avLst/>
              </a:prstGeom>
              <a:gradFill>
                <a:gsLst>
                  <a:gs pos="0">
                    <a:schemeClr val="accent2"/>
                  </a:gs>
                  <a:gs pos="73000">
                    <a:schemeClr val="accent2"/>
                  </a:gs>
                  <a:gs pos="100000">
                    <a:schemeClr val="accent3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grpSp>
          <p:nvGrpSpPr>
            <p:cNvPr id="79" name="Google Shape;79;p7"/>
            <p:cNvGrpSpPr/>
            <p:nvPr/>
          </p:nvGrpSpPr>
          <p:grpSpPr>
            <a:xfrm>
              <a:off x="381000" y="967217"/>
              <a:ext cx="8763100" cy="343701"/>
              <a:chOff x="381000" y="862358"/>
              <a:chExt cx="8763100" cy="576872"/>
            </a:xfrm>
          </p:grpSpPr>
          <p:sp>
            <p:nvSpPr>
              <p:cNvPr id="80" name="Google Shape;80;p7"/>
              <p:cNvSpPr/>
              <p:nvPr/>
            </p:nvSpPr>
            <p:spPr>
              <a:xfrm>
                <a:off x="7370250" y="863755"/>
                <a:ext cx="719800" cy="575475"/>
              </a:xfrm>
              <a:custGeom>
                <a:avLst/>
                <a:gdLst/>
                <a:ahLst/>
                <a:cxnLst/>
                <a:rect l="l" t="t" r="r" b="b"/>
                <a:pathLst>
                  <a:path w="28792" h="23019" extrusionOk="0">
                    <a:moveTo>
                      <a:pt x="28792" y="0"/>
                    </a:moveTo>
                    <a:lnTo>
                      <a:pt x="53" y="17878"/>
                    </a:lnTo>
                    <a:lnTo>
                      <a:pt x="0" y="23019"/>
                    </a:lnTo>
                    <a:lnTo>
                      <a:pt x="28792" y="5853"/>
                    </a:lnTo>
                    <a:close/>
                  </a:path>
                </a:pathLst>
              </a:custGeom>
              <a:solidFill>
                <a:srgbClr val="001F46">
                  <a:alpha val="20110"/>
                </a:srgbClr>
              </a:solidFill>
              <a:ln>
                <a:noFill/>
              </a:ln>
            </p:spPr>
          </p:sp>
          <p:sp>
            <p:nvSpPr>
              <p:cNvPr id="81" name="Google Shape;81;p7"/>
              <p:cNvSpPr/>
              <p:nvPr/>
            </p:nvSpPr>
            <p:spPr>
              <a:xfrm>
                <a:off x="8090200" y="862358"/>
                <a:ext cx="1053900" cy="145500"/>
              </a:xfrm>
              <a:prstGeom prst="rect">
                <a:avLst/>
              </a:prstGeom>
              <a:solidFill>
                <a:srgbClr val="001F46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82" name="Google Shape;82;p7"/>
              <p:cNvSpPr/>
              <p:nvPr/>
            </p:nvSpPr>
            <p:spPr>
              <a:xfrm>
                <a:off x="381000" y="1310303"/>
                <a:ext cx="6990900" cy="127800"/>
              </a:xfrm>
              <a:prstGeom prst="rect">
                <a:avLst/>
              </a:prstGeom>
              <a:solidFill>
                <a:srgbClr val="001F46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</p:grpSp>
      <p:sp>
        <p:nvSpPr>
          <p:cNvPr id="83" name="Google Shape;83;p7"/>
          <p:cNvSpPr txBox="1">
            <a:spLocks noGrp="1"/>
          </p:cNvSpPr>
          <p:nvPr>
            <p:ph type="title"/>
          </p:nvPr>
        </p:nvSpPr>
        <p:spPr>
          <a:xfrm>
            <a:off x="614975" y="521800"/>
            <a:ext cx="6757800" cy="1226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l-GR"/>
              <a:t>Κάντε κλικ για να επεξεργαστείτε τον τίτλο υποδείγματος</a:t>
            </a:r>
            <a:endParaRPr/>
          </a:p>
        </p:txBody>
      </p:sp>
      <p:sp>
        <p:nvSpPr>
          <p:cNvPr id="84" name="Google Shape;84;p7"/>
          <p:cNvSpPr txBox="1">
            <a:spLocks noGrp="1"/>
          </p:cNvSpPr>
          <p:nvPr>
            <p:ph type="body" idx="1"/>
          </p:nvPr>
        </p:nvSpPr>
        <p:spPr>
          <a:xfrm>
            <a:off x="604000" y="2273567"/>
            <a:ext cx="3185400" cy="3620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8300" rtl="0">
              <a:spcBef>
                <a:spcPts val="600"/>
              </a:spcBef>
              <a:spcAft>
                <a:spcPts val="0"/>
              </a:spcAft>
              <a:buSzPts val="2200"/>
              <a:buChar char="▸"/>
              <a:defRPr sz="2200"/>
            </a:lvl1pPr>
            <a:lvl2pPr marL="914400" lvl="1" indent="-368300" rtl="0">
              <a:spcBef>
                <a:spcPts val="0"/>
              </a:spcBef>
              <a:spcAft>
                <a:spcPts val="0"/>
              </a:spcAft>
              <a:buSzPts val="2200"/>
              <a:buChar char="▹"/>
              <a:defRPr sz="2200"/>
            </a:lvl2pPr>
            <a:lvl3pPr marL="1371600" lvl="2" indent="-368300" rtl="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marL="1828800" lvl="3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marL="2286000" lvl="4" indent="-368300" rtl="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 rtl="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 rtl="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 rtl="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5" name="Google Shape;85;p7"/>
          <p:cNvSpPr txBox="1">
            <a:spLocks noGrp="1"/>
          </p:cNvSpPr>
          <p:nvPr>
            <p:ph type="body" idx="2"/>
          </p:nvPr>
        </p:nvSpPr>
        <p:spPr>
          <a:xfrm>
            <a:off x="4187378" y="2273567"/>
            <a:ext cx="3185400" cy="3620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8300" rtl="0">
              <a:spcBef>
                <a:spcPts val="600"/>
              </a:spcBef>
              <a:spcAft>
                <a:spcPts val="0"/>
              </a:spcAft>
              <a:buSzPts val="2200"/>
              <a:buChar char="▸"/>
              <a:defRPr sz="2200"/>
            </a:lvl1pPr>
            <a:lvl2pPr marL="914400" lvl="1" indent="-368300" rtl="0">
              <a:spcBef>
                <a:spcPts val="0"/>
              </a:spcBef>
              <a:spcAft>
                <a:spcPts val="0"/>
              </a:spcAft>
              <a:buSzPts val="2200"/>
              <a:buChar char="▹"/>
              <a:defRPr sz="2200"/>
            </a:lvl2pPr>
            <a:lvl3pPr marL="1371600" lvl="2" indent="-368300" rtl="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marL="1828800" lvl="3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marL="2286000" lvl="4" indent="-368300" rtl="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 rtl="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 rtl="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 rtl="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6" name="Google Shape;86;p7"/>
          <p:cNvSpPr txBox="1">
            <a:spLocks noGrp="1"/>
          </p:cNvSpPr>
          <p:nvPr>
            <p:ph type="sldNum" idx="12"/>
          </p:nvPr>
        </p:nvSpPr>
        <p:spPr>
          <a:xfrm>
            <a:off x="0" y="6349867"/>
            <a:ext cx="381000" cy="515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58262983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 + 3 columns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oogle Shape;88;p8"/>
          <p:cNvGrpSpPr/>
          <p:nvPr/>
        </p:nvGrpSpPr>
        <p:grpSpPr>
          <a:xfrm>
            <a:off x="1" y="6349867"/>
            <a:ext cx="603997" cy="508133"/>
            <a:chOff x="0" y="4762400"/>
            <a:chExt cx="603997" cy="381100"/>
          </a:xfrm>
        </p:grpSpPr>
        <p:sp>
          <p:nvSpPr>
            <p:cNvPr id="89" name="Google Shape;89;p8"/>
            <p:cNvSpPr/>
            <p:nvPr/>
          </p:nvSpPr>
          <p:spPr>
            <a:xfrm>
              <a:off x="380497" y="4762400"/>
              <a:ext cx="223500" cy="3810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0" name="Google Shape;90;p8"/>
            <p:cNvSpPr/>
            <p:nvPr/>
          </p:nvSpPr>
          <p:spPr>
            <a:xfrm>
              <a:off x="0" y="4762500"/>
              <a:ext cx="381000" cy="381000"/>
            </a:xfrm>
            <a:prstGeom prst="rect">
              <a:avLst/>
            </a:prstGeom>
            <a:gradFill>
              <a:gsLst>
                <a:gs pos="0">
                  <a:schemeClr val="accent6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91" name="Google Shape;91;p8"/>
          <p:cNvGrpSpPr/>
          <p:nvPr/>
        </p:nvGrpSpPr>
        <p:grpSpPr>
          <a:xfrm>
            <a:off x="381001" y="0"/>
            <a:ext cx="8763111" cy="1747891"/>
            <a:chOff x="381000" y="0"/>
            <a:chExt cx="8763111" cy="1310918"/>
          </a:xfrm>
        </p:grpSpPr>
        <p:grpSp>
          <p:nvGrpSpPr>
            <p:cNvPr id="92" name="Google Shape;92;p8"/>
            <p:cNvGrpSpPr/>
            <p:nvPr/>
          </p:nvGrpSpPr>
          <p:grpSpPr>
            <a:xfrm>
              <a:off x="381000" y="0"/>
              <a:ext cx="8763111" cy="1310300"/>
              <a:chOff x="381000" y="0"/>
              <a:chExt cx="8763111" cy="1310300"/>
            </a:xfrm>
          </p:grpSpPr>
          <p:sp>
            <p:nvSpPr>
              <p:cNvPr id="93" name="Google Shape;93;p8"/>
              <p:cNvSpPr/>
              <p:nvPr/>
            </p:nvSpPr>
            <p:spPr>
              <a:xfrm>
                <a:off x="7371879" y="0"/>
                <a:ext cx="721985" cy="1310275"/>
              </a:xfrm>
              <a:custGeom>
                <a:avLst/>
                <a:gdLst/>
                <a:ahLst/>
                <a:cxnLst/>
                <a:rect l="l" t="t" r="r" b="b"/>
                <a:pathLst>
                  <a:path w="23660" h="52411" extrusionOk="0">
                    <a:moveTo>
                      <a:pt x="23655" y="0"/>
                    </a:moveTo>
                    <a:lnTo>
                      <a:pt x="0" y="15445"/>
                    </a:lnTo>
                    <a:lnTo>
                      <a:pt x="14" y="52411"/>
                    </a:lnTo>
                    <a:lnTo>
                      <a:pt x="23660" y="421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</p:sp>
          <p:sp>
            <p:nvSpPr>
              <p:cNvPr id="94" name="Google Shape;94;p8"/>
              <p:cNvSpPr/>
              <p:nvPr/>
            </p:nvSpPr>
            <p:spPr>
              <a:xfrm>
                <a:off x="8090211" y="0"/>
                <a:ext cx="1053900" cy="1053900"/>
              </a:xfrm>
              <a:prstGeom prst="rect">
                <a:avLst/>
              </a:prstGeom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95" name="Google Shape;95;p8"/>
              <p:cNvSpPr/>
              <p:nvPr/>
            </p:nvSpPr>
            <p:spPr>
              <a:xfrm>
                <a:off x="381000" y="384200"/>
                <a:ext cx="6990900" cy="926100"/>
              </a:xfrm>
              <a:prstGeom prst="rect">
                <a:avLst/>
              </a:prstGeom>
              <a:gradFill>
                <a:gsLst>
                  <a:gs pos="0">
                    <a:schemeClr val="accent2"/>
                  </a:gs>
                  <a:gs pos="73000">
                    <a:schemeClr val="accent2"/>
                  </a:gs>
                  <a:gs pos="100000">
                    <a:schemeClr val="accent3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grpSp>
          <p:nvGrpSpPr>
            <p:cNvPr id="96" name="Google Shape;96;p8"/>
            <p:cNvGrpSpPr/>
            <p:nvPr/>
          </p:nvGrpSpPr>
          <p:grpSpPr>
            <a:xfrm>
              <a:off x="381000" y="967217"/>
              <a:ext cx="8763100" cy="343701"/>
              <a:chOff x="381000" y="862358"/>
              <a:chExt cx="8763100" cy="576872"/>
            </a:xfrm>
          </p:grpSpPr>
          <p:sp>
            <p:nvSpPr>
              <p:cNvPr id="97" name="Google Shape;97;p8"/>
              <p:cNvSpPr/>
              <p:nvPr/>
            </p:nvSpPr>
            <p:spPr>
              <a:xfrm>
                <a:off x="7370250" y="863755"/>
                <a:ext cx="719800" cy="575475"/>
              </a:xfrm>
              <a:custGeom>
                <a:avLst/>
                <a:gdLst/>
                <a:ahLst/>
                <a:cxnLst/>
                <a:rect l="l" t="t" r="r" b="b"/>
                <a:pathLst>
                  <a:path w="28792" h="23019" extrusionOk="0">
                    <a:moveTo>
                      <a:pt x="28792" y="0"/>
                    </a:moveTo>
                    <a:lnTo>
                      <a:pt x="53" y="17878"/>
                    </a:lnTo>
                    <a:lnTo>
                      <a:pt x="0" y="23019"/>
                    </a:lnTo>
                    <a:lnTo>
                      <a:pt x="28792" y="5853"/>
                    </a:lnTo>
                    <a:close/>
                  </a:path>
                </a:pathLst>
              </a:custGeom>
              <a:solidFill>
                <a:srgbClr val="001F46">
                  <a:alpha val="20110"/>
                </a:srgbClr>
              </a:solidFill>
              <a:ln>
                <a:noFill/>
              </a:ln>
            </p:spPr>
          </p:sp>
          <p:sp>
            <p:nvSpPr>
              <p:cNvPr id="98" name="Google Shape;98;p8"/>
              <p:cNvSpPr/>
              <p:nvPr/>
            </p:nvSpPr>
            <p:spPr>
              <a:xfrm>
                <a:off x="8090200" y="862358"/>
                <a:ext cx="1053900" cy="145500"/>
              </a:xfrm>
              <a:prstGeom prst="rect">
                <a:avLst/>
              </a:prstGeom>
              <a:solidFill>
                <a:srgbClr val="001F46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99" name="Google Shape;99;p8"/>
              <p:cNvSpPr/>
              <p:nvPr/>
            </p:nvSpPr>
            <p:spPr>
              <a:xfrm>
                <a:off x="381000" y="1310303"/>
                <a:ext cx="6990900" cy="127800"/>
              </a:xfrm>
              <a:prstGeom prst="rect">
                <a:avLst/>
              </a:prstGeom>
              <a:solidFill>
                <a:srgbClr val="001F46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</p:grpSp>
      <p:sp>
        <p:nvSpPr>
          <p:cNvPr id="100" name="Google Shape;100;p8"/>
          <p:cNvSpPr txBox="1">
            <a:spLocks noGrp="1"/>
          </p:cNvSpPr>
          <p:nvPr>
            <p:ph type="title"/>
          </p:nvPr>
        </p:nvSpPr>
        <p:spPr>
          <a:xfrm>
            <a:off x="614975" y="521800"/>
            <a:ext cx="6757800" cy="1226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l-GR"/>
              <a:t>Κάντε κλικ για να επεξεργαστείτε τον τίτλο υποδείγματος</a:t>
            </a:r>
            <a:endParaRPr/>
          </a:p>
        </p:txBody>
      </p:sp>
      <p:sp>
        <p:nvSpPr>
          <p:cNvPr id="101" name="Google Shape;101;p8"/>
          <p:cNvSpPr txBox="1">
            <a:spLocks noGrp="1"/>
          </p:cNvSpPr>
          <p:nvPr>
            <p:ph type="body" idx="1"/>
          </p:nvPr>
        </p:nvSpPr>
        <p:spPr>
          <a:xfrm>
            <a:off x="614975" y="2273567"/>
            <a:ext cx="2088600" cy="3620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▸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▹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2" name="Google Shape;102;p8"/>
          <p:cNvSpPr txBox="1">
            <a:spLocks noGrp="1"/>
          </p:cNvSpPr>
          <p:nvPr>
            <p:ph type="body" idx="2"/>
          </p:nvPr>
        </p:nvSpPr>
        <p:spPr>
          <a:xfrm>
            <a:off x="2949570" y="2273567"/>
            <a:ext cx="2088600" cy="3620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▸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▹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3" name="Google Shape;103;p8"/>
          <p:cNvSpPr txBox="1">
            <a:spLocks noGrp="1"/>
          </p:cNvSpPr>
          <p:nvPr>
            <p:ph type="body" idx="3"/>
          </p:nvPr>
        </p:nvSpPr>
        <p:spPr>
          <a:xfrm>
            <a:off x="5284165" y="2273567"/>
            <a:ext cx="2088600" cy="3620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▸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▹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4" name="Google Shape;104;p8"/>
          <p:cNvSpPr txBox="1">
            <a:spLocks noGrp="1"/>
          </p:cNvSpPr>
          <p:nvPr>
            <p:ph type="sldNum" idx="12"/>
          </p:nvPr>
        </p:nvSpPr>
        <p:spPr>
          <a:xfrm>
            <a:off x="0" y="6349867"/>
            <a:ext cx="381000" cy="515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91573483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0" y="6356350"/>
            <a:ext cx="9144000" cy="365125"/>
          </a:xfrm>
          <a:prstGeom prst="rect">
            <a:avLst/>
          </a:prstGeom>
        </p:spPr>
        <p:txBody>
          <a:bodyPr/>
          <a:lstStyle>
            <a:lvl1pPr algn="ctr">
              <a:defRPr sz="1100"/>
            </a:lvl1pPr>
          </a:lstStyle>
          <a:p>
            <a:pPr rtl="0"/>
            <a:r>
              <a:rPr lang="en-US" b="1" kern="120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31st Annual International IEEE EMBS Conference,</a:t>
            </a:r>
          </a:p>
          <a:p>
            <a:pPr rtl="0"/>
            <a:r>
              <a:rPr lang="en-US" b="1" kern="120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September, 2-6, 2009, Hilton Minneapolis, Minnesota, USA</a:t>
            </a:r>
            <a:endParaRPr lang="el-GR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0" y="6349867"/>
            <a:ext cx="381000" cy="51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buNone/>
              <a:defRPr sz="1100">
                <a:solidFill>
                  <a:schemeClr val="dk2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algn="ctr" rtl="0">
              <a:buNone/>
              <a:defRPr sz="1100">
                <a:solidFill>
                  <a:schemeClr val="dk2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2pPr>
            <a:lvl3pPr lvl="2" algn="ctr" rtl="0">
              <a:buNone/>
              <a:defRPr sz="1100">
                <a:solidFill>
                  <a:schemeClr val="dk2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3pPr>
            <a:lvl4pPr lvl="3" algn="ctr" rtl="0">
              <a:buNone/>
              <a:defRPr sz="1100">
                <a:solidFill>
                  <a:schemeClr val="dk2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4pPr>
            <a:lvl5pPr lvl="4" algn="ctr" rtl="0">
              <a:buNone/>
              <a:defRPr sz="1100">
                <a:solidFill>
                  <a:schemeClr val="dk2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5pPr>
            <a:lvl6pPr lvl="5" algn="ctr" rtl="0">
              <a:buNone/>
              <a:defRPr sz="1100">
                <a:solidFill>
                  <a:schemeClr val="dk2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6pPr>
            <a:lvl7pPr lvl="6" algn="ctr" rtl="0">
              <a:buNone/>
              <a:defRPr sz="1100">
                <a:solidFill>
                  <a:schemeClr val="dk2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7pPr>
            <a:lvl8pPr lvl="7" algn="ctr" rtl="0">
              <a:buNone/>
              <a:defRPr sz="1100">
                <a:solidFill>
                  <a:schemeClr val="dk2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8pPr>
            <a:lvl9pPr lvl="8" algn="ctr" rtl="0">
              <a:buNone/>
              <a:defRPr sz="1100">
                <a:solidFill>
                  <a:schemeClr val="dk2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614975" y="521800"/>
            <a:ext cx="6757800" cy="12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Barlow SemiBold"/>
              <a:buNone/>
              <a:defRPr sz="3000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Barlow SemiBold"/>
              <a:buNone/>
              <a:defRPr sz="3000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Barlow SemiBold"/>
              <a:buNone/>
              <a:defRPr sz="3000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Barlow SemiBold"/>
              <a:buNone/>
              <a:defRPr sz="3000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Barlow SemiBold"/>
              <a:buNone/>
              <a:defRPr sz="3000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Barlow SemiBold"/>
              <a:buNone/>
              <a:defRPr sz="3000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Barlow SemiBold"/>
              <a:buNone/>
              <a:defRPr sz="3000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Barlow SemiBold"/>
              <a:buNone/>
              <a:defRPr sz="3000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Barlow SemiBold"/>
              <a:buNone/>
              <a:defRPr sz="3000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614975" y="2273567"/>
            <a:ext cx="6757800" cy="37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Barlow Light"/>
              <a:buChar char="▸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▹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■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3pPr>
            <a:lvl4pPr marL="1828800" lvl="3" indent="-38100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●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4pPr>
            <a:lvl5pPr marL="2286000" lvl="4" indent="-38100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○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5pPr>
            <a:lvl6pPr marL="2743200" lvl="5" indent="-38100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■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6pPr>
            <a:lvl7pPr marL="3200400" lvl="6" indent="-38100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●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7pPr>
            <a:lvl8pPr marL="3657600" lvl="7" indent="-38100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○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8pPr>
            <a:lvl9pPr marL="4114800" lvl="8" indent="-38100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■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4475105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>
    <p:fade thruBlk="1"/>
  </p:transition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6.wmf"/><Relationship Id="rId7" Type="http://schemas.openxmlformats.org/officeDocument/2006/relationships/image" Target="../media/image8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7.wmf"/><Relationship Id="rId10" Type="http://schemas.openxmlformats.org/officeDocument/2006/relationships/image" Target="../media/image5.png"/><Relationship Id="rId4" Type="http://schemas.openxmlformats.org/officeDocument/2006/relationships/oleObject" Target="../embeddings/oleObject5.bin"/><Relationship Id="rId9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3.bin"/><Relationship Id="rId2" Type="http://schemas.openxmlformats.org/officeDocument/2006/relationships/oleObject" Target="../embeddings/oleObject8.bin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5" Type="http://schemas.openxmlformats.org/officeDocument/2006/relationships/image" Target="../media/image16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image" Target="../media/image17.wmf"/><Relationship Id="rId7" Type="http://schemas.openxmlformats.org/officeDocument/2006/relationships/image" Target="../media/image19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20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4F30610-1CD0-72D0-C690-9020A5603D40}"/>
              </a:ext>
            </a:extLst>
          </p:cNvPr>
          <p:cNvSpPr txBox="1"/>
          <p:nvPr/>
        </p:nvSpPr>
        <p:spPr>
          <a:xfrm>
            <a:off x="6804248" y="2492896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Μάθημα 13ο 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819FBE5E-4074-73BD-18D5-C4A314C200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568" y="3429000"/>
            <a:ext cx="4969500" cy="751600"/>
          </a:xfrm>
        </p:spPr>
        <p:txBody>
          <a:bodyPr/>
          <a:lstStyle/>
          <a:p>
            <a:r>
              <a:rPr lang="el-GR" dirty="0"/>
              <a:t>Βιοδιασπώμενα Πολυμερή: χημεία, διάσπαση και εφαρμογές</a:t>
            </a:r>
            <a:br>
              <a:rPr lang="el-G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703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88870" y="620688"/>
            <a:ext cx="8839200" cy="914400"/>
          </a:xfrm>
        </p:spPr>
        <p:txBody>
          <a:bodyPr>
            <a:noAutofit/>
          </a:bodyPr>
          <a:lstStyle/>
          <a:p>
            <a:r>
              <a:rPr lang="el-G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διάσπαση μπορεί να διαχωριστεί σε 4 βήματα:</a:t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20881" y="1634582"/>
            <a:ext cx="8713788" cy="4660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lang="el-GR" sz="2800" dirty="0"/>
              <a:t>Α</a:t>
            </a:r>
            <a:r>
              <a:rPr kumimoji="0" lang="el-GR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πορρόφηση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νερού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,				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μείωση μηχανικών ιδιοτήτων (δύναμη)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μείωση μοριακής μάζας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μείωση βάρους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4" name="Στρογγυλεμένο ορθογώνιο 3"/>
          <p:cNvSpPr/>
          <p:nvPr/>
        </p:nvSpPr>
        <p:spPr>
          <a:xfrm>
            <a:off x="107504" y="260648"/>
            <a:ext cx="8888058" cy="1152128"/>
          </a:xfrm>
          <a:prstGeom prst="roundRect">
            <a:avLst/>
          </a:prstGeom>
          <a:noFill/>
          <a:ln cmpd="dbl">
            <a:solidFill>
              <a:schemeClr val="tx2"/>
            </a:solidFill>
            <a:prstDash val="soli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" name="Picture 10">
            <a:extLst>
              <a:ext uri="{FF2B5EF4-FFF2-40B4-BE49-F238E27FC236}">
                <a16:creationId xmlns:a16="http://schemas.microsoft.com/office/drawing/2014/main" id="{9093453A-48AE-AB24-ED11-F1728A61C4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6103" y="6248400"/>
            <a:ext cx="687897" cy="59874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50"/>
          <p:cNvSpPr>
            <a:spLocks noGrp="1" noChangeArrowheads="1"/>
          </p:cNvSpPr>
          <p:nvPr>
            <p:ph type="title"/>
          </p:nvPr>
        </p:nvSpPr>
        <p:spPr>
          <a:xfrm>
            <a:off x="202839" y="167416"/>
            <a:ext cx="8839200" cy="914400"/>
          </a:xfrm>
        </p:spPr>
        <p:txBody>
          <a:bodyPr>
            <a:normAutofit/>
          </a:bodyPr>
          <a:lstStyle/>
          <a:p>
            <a:r>
              <a:rPr lang="el-G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Πλάνο διάβρωσης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2051"/>
          <p:cNvSpPr txBox="1">
            <a:spLocks noChangeArrowheads="1"/>
          </p:cNvSpPr>
          <p:nvPr/>
        </p:nvSpPr>
        <p:spPr>
          <a:xfrm>
            <a:off x="228600" y="1143000"/>
            <a:ext cx="8534400" cy="44291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Διάβρωση επιφάνειας (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πολυ(ορθο)εστέρες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και 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πολυανιδρίδια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):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το δείγμα διαβρώνεται από την επιφάνεια,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l-GR" sz="2400" dirty="0"/>
              <a:t>η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μείωση της μάζας είναι ταχύτερη από την</a:t>
            </a:r>
            <a:r>
              <a:rPr kumimoji="0" lang="el-GR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εισχώρηση νερού στο κυρίως σώμα.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Διάβρωση κυρίως σώματος (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PLA, PGA, PLGA, PCL)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l-GR" sz="2400" dirty="0"/>
              <a:t>δ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ιάβρωση</a:t>
            </a:r>
            <a:r>
              <a:rPr kumimoji="0" lang="el-GR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συμβαίνει σε όλο το δείγμα,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l-GR" sz="2400" dirty="0"/>
              <a:t>η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εισχώρηση του νερού είναι γρηγορότερη από το ρυθμό της διάβρωσης.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Στρογγυλεμένο ορθογώνιο 3"/>
          <p:cNvSpPr/>
          <p:nvPr/>
        </p:nvSpPr>
        <p:spPr>
          <a:xfrm>
            <a:off x="107504" y="336584"/>
            <a:ext cx="8888058" cy="576064"/>
          </a:xfrm>
          <a:prstGeom prst="roundRect">
            <a:avLst/>
          </a:prstGeom>
          <a:noFill/>
          <a:ln cmpd="dbl">
            <a:solidFill>
              <a:schemeClr val="tx2"/>
            </a:solidFill>
            <a:prstDash val="soli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" name="Picture 10">
            <a:extLst>
              <a:ext uri="{FF2B5EF4-FFF2-40B4-BE49-F238E27FC236}">
                <a16:creationId xmlns:a16="http://schemas.microsoft.com/office/drawing/2014/main" id="{8EA4D3F6-AF04-A6DF-C11A-E251F72C1E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6103" y="6248400"/>
            <a:ext cx="687897" cy="598747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11764" y="396016"/>
            <a:ext cx="878281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l-GR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Εκφυλισμός πολυμερούς μέσω διάβρωσης </a:t>
            </a:r>
            <a:endParaRPr lang="en-US" sz="3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2909" y="1052736"/>
            <a:ext cx="4680520" cy="5054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Ορθογώνιο 1"/>
          <p:cNvSpPr/>
          <p:nvPr/>
        </p:nvSpPr>
        <p:spPr>
          <a:xfrm>
            <a:off x="5004048" y="6457890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1000" dirty="0" err="1"/>
              <a:t>Patric</a:t>
            </a:r>
            <a:r>
              <a:rPr lang="en-US" sz="1000" dirty="0"/>
              <a:t> </a:t>
            </a:r>
            <a:r>
              <a:rPr lang="en-US" sz="1000" dirty="0" err="1"/>
              <a:t>Tresco</a:t>
            </a:r>
            <a:r>
              <a:rPr lang="en-US" sz="1000" dirty="0"/>
              <a:t>,  Biomaterials course,  University of Utah</a:t>
            </a:r>
          </a:p>
        </p:txBody>
      </p:sp>
      <p:sp>
        <p:nvSpPr>
          <p:cNvPr id="7" name="Στρογγυλεμένο ορθογώνιο 6"/>
          <p:cNvSpPr/>
          <p:nvPr/>
        </p:nvSpPr>
        <p:spPr>
          <a:xfrm>
            <a:off x="107504" y="336584"/>
            <a:ext cx="8888058" cy="576064"/>
          </a:xfrm>
          <a:prstGeom prst="roundRect">
            <a:avLst/>
          </a:prstGeom>
          <a:noFill/>
          <a:ln cmpd="dbl">
            <a:solidFill>
              <a:schemeClr val="tx2"/>
            </a:solidFill>
            <a:prstDash val="soli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4" name="Picture 10">
            <a:extLst>
              <a:ext uri="{FF2B5EF4-FFF2-40B4-BE49-F238E27FC236}">
                <a16:creationId xmlns:a16="http://schemas.microsoft.com/office/drawing/2014/main" id="{8D8A403E-FE87-CBB1-7817-DA10EB8239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6103" y="6248400"/>
            <a:ext cx="687897" cy="598747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50"/>
          <p:cNvSpPr>
            <a:spLocks noChangeArrowheads="1"/>
          </p:cNvSpPr>
          <p:nvPr/>
        </p:nvSpPr>
        <p:spPr bwMode="auto">
          <a:xfrm>
            <a:off x="-885071" y="243616"/>
            <a:ext cx="1087320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l-GR" sz="32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Διαβρώσιμες</a:t>
            </a:r>
            <a:r>
              <a:rPr lang="el-GR" sz="3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μεμβράνες ή </a:t>
            </a:r>
            <a:r>
              <a:rPr lang="el-GR" sz="32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Μικρο</a:t>
            </a:r>
            <a:r>
              <a:rPr lang="el-GR" sz="3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/</a:t>
            </a:r>
            <a:r>
              <a:rPr lang="el-GR" sz="32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Νανοσφαιρίδια</a:t>
            </a:r>
            <a:endParaRPr lang="en-US" sz="3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Rectangle 2051"/>
          <p:cNvSpPr>
            <a:spLocks noChangeArrowheads="1"/>
          </p:cNvSpPr>
          <p:nvPr/>
        </p:nvSpPr>
        <p:spPr bwMode="auto">
          <a:xfrm>
            <a:off x="4114800" y="1981200"/>
            <a:ext cx="4800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Arial" pitchFamily="34" charset="0"/>
              <a:buChar char="•"/>
            </a:pPr>
            <a:r>
              <a:rPr lang="en-US" sz="2400" dirty="0"/>
              <a:t>(a)</a:t>
            </a:r>
          </a:p>
          <a:p>
            <a:pPr marL="914400" lvl="1" indent="-45720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l-GR" sz="2800" dirty="0"/>
              <a:t>Σύστημα διάβρωσης κυρίως σώματος</a:t>
            </a:r>
            <a:endParaRPr lang="en-US" sz="2800" dirty="0"/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Arial" pitchFamily="34" charset="0"/>
              <a:buChar char="•"/>
            </a:pPr>
            <a:endParaRPr lang="en-US" sz="2000" dirty="0"/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Arial" pitchFamily="34" charset="0"/>
              <a:buChar char="•"/>
            </a:pPr>
            <a:endParaRPr lang="en-US" sz="2000" dirty="0"/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Arial" pitchFamily="34" charset="0"/>
              <a:buChar char="•"/>
            </a:pPr>
            <a:endParaRPr lang="en-US" sz="2000" dirty="0"/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Arial" pitchFamily="34" charset="0"/>
              <a:buChar char="•"/>
            </a:pPr>
            <a:r>
              <a:rPr lang="en-US" sz="2400" dirty="0"/>
              <a:t>(b)</a:t>
            </a:r>
          </a:p>
          <a:p>
            <a:pPr marL="914400" lvl="1" indent="-45720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l-GR" sz="2800" dirty="0"/>
              <a:t>Σύστημα επιφανειακής διάβρωσης</a:t>
            </a:r>
            <a:endParaRPr lang="en-US" sz="2800" dirty="0"/>
          </a:p>
        </p:txBody>
      </p:sp>
      <p:pic>
        <p:nvPicPr>
          <p:cNvPr id="7" name="Picture 2052" descr="PFigure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124744"/>
            <a:ext cx="4329112" cy="5733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Στρογγυλεμένο ορθογώνιο 7"/>
          <p:cNvSpPr/>
          <p:nvPr/>
        </p:nvSpPr>
        <p:spPr>
          <a:xfrm>
            <a:off x="107504" y="336584"/>
            <a:ext cx="8888058" cy="576064"/>
          </a:xfrm>
          <a:prstGeom prst="roundRect">
            <a:avLst/>
          </a:prstGeom>
          <a:noFill/>
          <a:ln cmpd="dbl">
            <a:solidFill>
              <a:schemeClr val="tx2"/>
            </a:solidFill>
            <a:prstDash val="soli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" name="Picture 10">
            <a:extLst>
              <a:ext uri="{FF2B5EF4-FFF2-40B4-BE49-F238E27FC236}">
                <a16:creationId xmlns:a16="http://schemas.microsoft.com/office/drawing/2014/main" id="{06C1C5D2-C2BB-57B6-3B4E-103F543919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6103" y="6248400"/>
            <a:ext cx="687897" cy="598747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57200" y="303048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l-GR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Γενικές Τεχνικές Κατασκευής</a:t>
            </a:r>
            <a:endParaRPr lang="en-US" sz="3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66800" y="1556792"/>
            <a:ext cx="7391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2800" dirty="0"/>
              <a:t>Molding (</a:t>
            </a:r>
            <a:r>
              <a:rPr lang="el-GR" sz="2800" dirty="0"/>
              <a:t>δημιουργία μεμβράνης φαρμάκων</a:t>
            </a:r>
            <a:r>
              <a:rPr lang="en-US" sz="2800" dirty="0"/>
              <a:t>)  </a:t>
            </a:r>
            <a:r>
              <a:rPr lang="el-GR" sz="2800" dirty="0"/>
              <a:t> </a:t>
            </a:r>
            <a:endParaRPr lang="en-US" sz="2800" dirty="0"/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600" dirty="0"/>
              <a:t>Molding</a:t>
            </a:r>
            <a:r>
              <a:rPr lang="el-GR" sz="2600" dirty="0"/>
              <a:t> συμπίεσης</a:t>
            </a:r>
            <a:endParaRPr lang="en-US" sz="2600" dirty="0"/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600" dirty="0"/>
              <a:t>Molding</a:t>
            </a:r>
            <a:r>
              <a:rPr lang="el-GR" sz="2600" dirty="0"/>
              <a:t> διάλυσης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600" dirty="0"/>
              <a:t>Molding </a:t>
            </a:r>
            <a:r>
              <a:rPr lang="el-GR" sz="2600" dirty="0"/>
              <a:t>διαλύτη</a:t>
            </a:r>
            <a:endParaRPr lang="en-US" sz="2600" dirty="0"/>
          </a:p>
        </p:txBody>
      </p:sp>
      <p:sp>
        <p:nvSpPr>
          <p:cNvPr id="4" name="Στρογγυλεμένο ορθογώνιο 3"/>
          <p:cNvSpPr/>
          <p:nvPr/>
        </p:nvSpPr>
        <p:spPr>
          <a:xfrm>
            <a:off x="107504" y="336584"/>
            <a:ext cx="8888058" cy="576064"/>
          </a:xfrm>
          <a:prstGeom prst="roundRect">
            <a:avLst/>
          </a:prstGeom>
          <a:noFill/>
          <a:ln cmpd="dbl">
            <a:solidFill>
              <a:schemeClr val="tx2"/>
            </a:solidFill>
            <a:prstDash val="soli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" name="Picture 10">
            <a:extLst>
              <a:ext uri="{FF2B5EF4-FFF2-40B4-BE49-F238E27FC236}">
                <a16:creationId xmlns:a16="http://schemas.microsoft.com/office/drawing/2014/main" id="{3EC152AE-59C6-1401-1CD5-5982D4D5CD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6103" y="6248400"/>
            <a:ext cx="687897" cy="598747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11088" y="53116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Molding (</a:t>
            </a:r>
            <a:r>
              <a:rPr lang="el-GR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συμπίεσης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85800" y="1412776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l-GR" sz="2400" dirty="0"/>
              <a:t>Τα σωματίδια του πολυμερούς και του φαρμάκου αλέθονται σε ένα μέγεθος σωματιδίων εύρους 90 με 150 μ</a:t>
            </a:r>
            <a:r>
              <a:rPr lang="en-US" sz="2400" dirty="0"/>
              <a:t>m</a:t>
            </a:r>
            <a:r>
              <a:rPr lang="el-GR" sz="2400" dirty="0"/>
              <a:t>.</a:t>
            </a:r>
            <a:endParaRPr lang="en-US" sz="2400" dirty="0"/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endParaRPr lang="en-US" sz="2400" dirty="0"/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l-GR" sz="2400" dirty="0"/>
              <a:t>Το μείγμα φαρμάκου/πολυμερούς είναι συμπιεσμένο στα ~30,000 </a:t>
            </a:r>
            <a:r>
              <a:rPr lang="en-US" sz="2400" dirty="0"/>
              <a:t>psi</a:t>
            </a:r>
            <a:r>
              <a:rPr lang="el-GR" sz="2400" dirty="0"/>
              <a:t>.</a:t>
            </a:r>
            <a:endParaRPr lang="en-US" sz="2400" dirty="0"/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endParaRPr lang="en-US" sz="2400" dirty="0"/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l-GR" sz="2400" dirty="0"/>
              <a:t>Δημιουργία κάποιων τύπων μεμβράνης.</a:t>
            </a:r>
            <a:endParaRPr lang="en-US" sz="2400" dirty="0"/>
          </a:p>
        </p:txBody>
      </p:sp>
      <p:sp>
        <p:nvSpPr>
          <p:cNvPr id="4" name="Στρογγυλεμένο ορθογώνιο 3"/>
          <p:cNvSpPr/>
          <p:nvPr/>
        </p:nvSpPr>
        <p:spPr>
          <a:xfrm>
            <a:off x="107504" y="336584"/>
            <a:ext cx="8888058" cy="576064"/>
          </a:xfrm>
          <a:prstGeom prst="roundRect">
            <a:avLst/>
          </a:prstGeom>
          <a:noFill/>
          <a:ln cmpd="dbl">
            <a:solidFill>
              <a:schemeClr val="tx2"/>
            </a:solidFill>
            <a:prstDash val="soli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" name="Picture 10">
            <a:extLst>
              <a:ext uri="{FF2B5EF4-FFF2-40B4-BE49-F238E27FC236}">
                <a16:creationId xmlns:a16="http://schemas.microsoft.com/office/drawing/2014/main" id="{5C6C391D-AEB3-41EC-80D8-BD9EE6ECA2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6103" y="6248400"/>
            <a:ext cx="687897" cy="598747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84333" y="53116"/>
            <a:ext cx="853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Molding (melt molding/casting)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85800" y="1700808"/>
            <a:ext cx="7772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l-GR" sz="2400" dirty="0"/>
              <a:t>Το πολυμερές θερμαίνεται </a:t>
            </a:r>
            <a:r>
              <a:rPr lang="en-US" sz="2400" dirty="0"/>
              <a:t>~10°C </a:t>
            </a:r>
            <a:r>
              <a:rPr lang="el-GR" sz="2400" dirty="0"/>
              <a:t>πάνω από το σημείο τήξεως </a:t>
            </a:r>
            <a:r>
              <a:rPr lang="en-US" sz="2400" dirty="0"/>
              <a:t>( T</a:t>
            </a:r>
            <a:r>
              <a:rPr lang="en-US" sz="2400" baseline="-25000" dirty="0"/>
              <a:t>m</a:t>
            </a:r>
            <a:r>
              <a:rPr lang="en-US" sz="2400" dirty="0"/>
              <a:t> ) </a:t>
            </a:r>
            <a:r>
              <a:rPr lang="el-GR" sz="2400" dirty="0"/>
              <a:t>για να δημιουργηθεί ένα ιξώδες μείγμα.</a:t>
            </a:r>
            <a:endParaRPr lang="en-US" sz="2400" dirty="0"/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endParaRPr lang="en-US" sz="2400" dirty="0"/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l-GR" sz="2400" dirty="0"/>
              <a:t>Αναμιγνύουμε το φάρμακο στο ιξώδες μείγμα πολυμερούς.</a:t>
            </a:r>
            <a:endParaRPr lang="en-US" sz="2400" dirty="0"/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endParaRPr lang="en-US" sz="2400" dirty="0"/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l-GR" sz="2400" dirty="0"/>
              <a:t>Σχηματίζεται με </a:t>
            </a:r>
            <a:r>
              <a:rPr lang="en-US" sz="2400" dirty="0"/>
              <a:t>injection molding</a:t>
            </a:r>
            <a:r>
              <a:rPr lang="el-GR" sz="2400" dirty="0"/>
              <a:t>.</a:t>
            </a:r>
            <a:endParaRPr lang="en-US" sz="2400" dirty="0"/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endParaRPr lang="en-US" sz="2400" dirty="0"/>
          </a:p>
        </p:txBody>
      </p:sp>
      <p:sp>
        <p:nvSpPr>
          <p:cNvPr id="4" name="Στρογγυλεμένο ορθογώνιο 3"/>
          <p:cNvSpPr/>
          <p:nvPr/>
        </p:nvSpPr>
        <p:spPr>
          <a:xfrm>
            <a:off x="107504" y="336584"/>
            <a:ext cx="8888058" cy="576064"/>
          </a:xfrm>
          <a:prstGeom prst="roundRect">
            <a:avLst/>
          </a:prstGeom>
          <a:noFill/>
          <a:ln cmpd="dbl">
            <a:solidFill>
              <a:schemeClr val="tx2"/>
            </a:solidFill>
            <a:prstDash val="soli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" name="Picture 10">
            <a:extLst>
              <a:ext uri="{FF2B5EF4-FFF2-40B4-BE49-F238E27FC236}">
                <a16:creationId xmlns:a16="http://schemas.microsoft.com/office/drawing/2014/main" id="{E19199EA-9224-06B5-8CD8-0C0AC959C1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6103" y="6248400"/>
            <a:ext cx="687897" cy="598747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051"/>
          <p:cNvSpPr>
            <a:spLocks noChangeArrowheads="1"/>
          </p:cNvSpPr>
          <p:nvPr/>
        </p:nvSpPr>
        <p:spPr bwMode="auto">
          <a:xfrm>
            <a:off x="685800" y="1556792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l-GR" sz="2400" dirty="0"/>
              <a:t>Πλεονεκτήματα </a:t>
            </a:r>
            <a:endParaRPr lang="en-US" sz="2400" dirty="0"/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l-GR" sz="2200" dirty="0"/>
              <a:t>Περισσότερη ενιαία κατανομή φαρμάκου στο πολυμερές.</a:t>
            </a:r>
            <a:endParaRPr lang="en-US" sz="2200" dirty="0"/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l-GR" sz="2200" dirty="0"/>
              <a:t>Εύρος από πιθανά σχήματα.</a:t>
            </a:r>
            <a:endParaRPr lang="en-US" sz="2200" dirty="0"/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endParaRPr lang="en-US" sz="2400" dirty="0"/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l-GR" sz="2400" dirty="0"/>
              <a:t>Μειονεκτήματα</a:t>
            </a:r>
            <a:endParaRPr lang="en-US" sz="2400" dirty="0"/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l-GR" sz="2200" dirty="0"/>
              <a:t>Θερμική αστάθεια φαρμάκων (απενεργοποίηση με θερμότητα).</a:t>
            </a:r>
            <a:endParaRPr lang="en-US" sz="2200" dirty="0"/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l-GR" sz="2200" dirty="0"/>
              <a:t>Αλληλεπίδραση φαρμάκου/πολυμερούς σε υψηλές θερμοκρασίες.</a:t>
            </a:r>
            <a:endParaRPr lang="en-US" sz="2200" dirty="0"/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l-GR" sz="2200" dirty="0"/>
              <a:t>Κόστος.</a:t>
            </a:r>
            <a:endParaRPr lang="en-US" sz="2200" dirty="0"/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endParaRPr lang="en-US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84333" y="53116"/>
            <a:ext cx="853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Molding (melt molding/casting)</a:t>
            </a:r>
          </a:p>
        </p:txBody>
      </p:sp>
      <p:sp>
        <p:nvSpPr>
          <p:cNvPr id="7" name="Στρογγυλεμένο ορθογώνιο 6"/>
          <p:cNvSpPr/>
          <p:nvPr/>
        </p:nvSpPr>
        <p:spPr>
          <a:xfrm>
            <a:off x="107504" y="336584"/>
            <a:ext cx="8888058" cy="576064"/>
          </a:xfrm>
          <a:prstGeom prst="roundRect">
            <a:avLst/>
          </a:prstGeom>
          <a:noFill/>
          <a:ln cmpd="dbl">
            <a:solidFill>
              <a:schemeClr val="tx2"/>
            </a:solidFill>
            <a:prstDash val="soli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" name="Picture 10">
            <a:extLst>
              <a:ext uri="{FF2B5EF4-FFF2-40B4-BE49-F238E27FC236}">
                <a16:creationId xmlns:a16="http://schemas.microsoft.com/office/drawing/2014/main" id="{B8FA0840-F469-53CD-F254-8C980EF140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6103" y="6248400"/>
            <a:ext cx="687897" cy="598747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90060" y="281716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Molding (Solvent casting) </a:t>
            </a:r>
            <a:r>
              <a:rPr lang="en-US" sz="3600" b="1" baseline="-25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(1)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65333" y="1412776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l-GR" sz="2400" dirty="0"/>
              <a:t>Συν – διάλυση φαρμάκου και πολυμερούς σε έναν οργανικό διαλύτη. </a:t>
            </a:r>
            <a:endParaRPr lang="en-US" sz="2400" dirty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endParaRPr lang="en-US" sz="2400" dirty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l-GR" sz="2400" dirty="0"/>
              <a:t>Το διάλυμα φαρμάκου/πολυμερούς ρέει σε ένα καλούπι που ψύχεται από ξηρό πάγο.</a:t>
            </a:r>
            <a:endParaRPr lang="en-US" sz="2400" dirty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endParaRPr lang="en-US" sz="2400" dirty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l-GR" sz="2400" dirty="0"/>
              <a:t>Αφήνουμε το διαλύτη να εξατμιστεί.</a:t>
            </a:r>
            <a:endParaRPr lang="en-US" sz="2400" dirty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endParaRPr lang="en-US" sz="2400" dirty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l-GR" sz="2400" dirty="0"/>
              <a:t>Δημιουργία μεμβράνης φαρμάκου/πολυμερούς.</a:t>
            </a:r>
            <a:endParaRPr lang="en-US" sz="2400" dirty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endParaRPr lang="en-US" sz="2400" dirty="0"/>
          </a:p>
        </p:txBody>
      </p:sp>
      <p:sp>
        <p:nvSpPr>
          <p:cNvPr id="8" name="Στρογγυλεμένο ορθογώνιο 7"/>
          <p:cNvSpPr/>
          <p:nvPr/>
        </p:nvSpPr>
        <p:spPr>
          <a:xfrm>
            <a:off x="107504" y="336584"/>
            <a:ext cx="8888058" cy="630932"/>
          </a:xfrm>
          <a:prstGeom prst="roundRect">
            <a:avLst/>
          </a:prstGeom>
          <a:noFill/>
          <a:ln cmpd="dbl">
            <a:solidFill>
              <a:schemeClr val="tx2"/>
            </a:solidFill>
            <a:prstDash val="soli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" name="Picture 10">
            <a:extLst>
              <a:ext uri="{FF2B5EF4-FFF2-40B4-BE49-F238E27FC236}">
                <a16:creationId xmlns:a16="http://schemas.microsoft.com/office/drawing/2014/main" id="{BD49888E-65D7-61DE-34D5-5453272543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6103" y="6248400"/>
            <a:ext cx="687897" cy="598747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09600" y="1343608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l-GR" sz="2400" dirty="0"/>
              <a:t>Πλεονεκτήματα</a:t>
            </a:r>
            <a:endParaRPr lang="en-US" sz="2400" dirty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l-GR" sz="2200" dirty="0"/>
              <a:t>Απλότητα.</a:t>
            </a:r>
            <a:endParaRPr lang="en-US" sz="2200" dirty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l-GR" sz="2200" dirty="0"/>
              <a:t>Διεργασίες σε θερμοκρασία δωματίου.</a:t>
            </a:r>
            <a:endParaRPr lang="en-US" sz="2200" dirty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l-GR" sz="2200" dirty="0"/>
              <a:t>Κατάλληλη για φάρμακα με ευαισθησία στη θερμότητα.</a:t>
            </a:r>
            <a:endParaRPr lang="en-US" sz="2200" dirty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endParaRPr lang="en-US" sz="2400" dirty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l-GR" sz="2400" dirty="0"/>
              <a:t>Μειονεκτήματα</a:t>
            </a:r>
            <a:endParaRPr lang="en-US" sz="2400" dirty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l-GR" sz="2200" dirty="0"/>
              <a:t>Πιθανή μη ομοιόμορφη κατανομή φαρμάκου.</a:t>
            </a:r>
            <a:endParaRPr lang="en-US" sz="2200" dirty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l-GR" sz="2200" dirty="0"/>
              <a:t>Κατάλληλοι διαλύτες για φάρμακα και πολυμερή.</a:t>
            </a:r>
            <a:endParaRPr lang="en-US" sz="2200" dirty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l-GR" sz="2200" dirty="0"/>
              <a:t>Εύθραυστο σύστημα.</a:t>
            </a:r>
            <a:endParaRPr lang="en-US" sz="2200" dirty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l-GR" sz="2200" dirty="0"/>
              <a:t>Παρουσία πόρων  που δε χρειάζονται στην μεμβράνη.</a:t>
            </a:r>
            <a:endParaRPr lang="en-US" sz="2200" dirty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l-GR" sz="2200" dirty="0"/>
              <a:t>Χρήση οργανικών διαλυτών/κατάλοιπα διαλυτών.</a:t>
            </a:r>
            <a:endParaRPr lang="en-US" sz="22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90060" y="281716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Molding (Solvent casting)</a:t>
            </a:r>
            <a:endParaRPr lang="en-US" sz="3600" b="1" baseline="-250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Στρογγυλεμένο ορθογώνιο 6"/>
          <p:cNvSpPr/>
          <p:nvPr/>
        </p:nvSpPr>
        <p:spPr>
          <a:xfrm>
            <a:off x="107504" y="336584"/>
            <a:ext cx="8888058" cy="572136"/>
          </a:xfrm>
          <a:prstGeom prst="roundRect">
            <a:avLst/>
          </a:prstGeom>
          <a:noFill/>
          <a:ln cmpd="dbl">
            <a:solidFill>
              <a:schemeClr val="tx2"/>
            </a:solidFill>
            <a:prstDash val="soli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" name="Picture 10">
            <a:extLst>
              <a:ext uri="{FF2B5EF4-FFF2-40B4-BE49-F238E27FC236}">
                <a16:creationId xmlns:a16="http://schemas.microsoft.com/office/drawing/2014/main" id="{F3C1C08A-2DCA-DC39-9251-106798CE8C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6103" y="6248400"/>
            <a:ext cx="687897" cy="59874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50"/>
          <p:cNvSpPr>
            <a:spLocks noGrp="1" noChangeArrowheads="1"/>
          </p:cNvSpPr>
          <p:nvPr>
            <p:ph type="title"/>
          </p:nvPr>
        </p:nvSpPr>
        <p:spPr>
          <a:xfrm>
            <a:off x="107504" y="135034"/>
            <a:ext cx="8839200" cy="914400"/>
          </a:xfrm>
        </p:spPr>
        <p:txBody>
          <a:bodyPr>
            <a:normAutofit/>
          </a:bodyPr>
          <a:lstStyle/>
          <a:p>
            <a:r>
              <a:rPr lang="el-G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είναι η διάσπαση του πολυμερούς;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2057"/>
          <p:cNvSpPr>
            <a:spLocks noChangeArrowheads="1"/>
          </p:cNvSpPr>
          <p:nvPr/>
        </p:nvSpPr>
        <p:spPr bwMode="auto">
          <a:xfrm>
            <a:off x="1089025" y="2209800"/>
            <a:ext cx="6965950" cy="2438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pic>
        <p:nvPicPr>
          <p:cNvPr id="9" name="Picture 2056" descr="D:\My Documents\wen\Class for Patrick\Synthetic Biodegradable Polymers as Medical Devices (MPB archive, Mar 98)_files\9803b30k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7480" y="1214534"/>
            <a:ext cx="4312920" cy="3594100"/>
          </a:xfrm>
          <a:prstGeom prst="rect">
            <a:avLst/>
          </a:prstGeom>
          <a:noFill/>
        </p:spPr>
      </p:pic>
      <p:sp>
        <p:nvSpPr>
          <p:cNvPr id="10" name="Text Box 2060"/>
          <p:cNvSpPr txBox="1">
            <a:spLocks noChangeArrowheads="1"/>
          </p:cNvSpPr>
          <p:nvPr/>
        </p:nvSpPr>
        <p:spPr bwMode="auto">
          <a:xfrm>
            <a:off x="642910" y="4811941"/>
            <a:ext cx="4865194" cy="1546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l-GR" sz="2000" dirty="0"/>
              <a:t>Τα πολυμερή δημιουργήθηκαν πρώτη φορά από </a:t>
            </a:r>
            <a:r>
              <a:rPr lang="el-GR" sz="2000" dirty="0" err="1"/>
              <a:t>γλυκολικό</a:t>
            </a:r>
            <a:r>
              <a:rPr lang="el-GR" sz="2000" dirty="0"/>
              <a:t> οξύ το </a:t>
            </a:r>
            <a:r>
              <a:rPr lang="el-GR" sz="2000" dirty="0">
                <a:solidFill>
                  <a:srgbClr val="FF0000"/>
                </a:solidFill>
              </a:rPr>
              <a:t>1920</a:t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el-GR" sz="1500" dirty="0"/>
              <a:t>Σε εκείνη την περίοδο η διάσπαση των πολυμερών αντιμετωπίζονταν αρνητικά σαν μια διαδικασία όπου οι ιδιότητες και οι επιδόσεις επιδεινώνονταν με το χρόνο.  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graphicFrame>
        <p:nvGraphicFramePr>
          <p:cNvPr id="11" name="Object 20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6066569"/>
              </p:ext>
            </p:extLst>
          </p:nvPr>
        </p:nvGraphicFramePr>
        <p:xfrm>
          <a:off x="5940152" y="4872291"/>
          <a:ext cx="2971800" cy="130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2190476" imgH="952129" progId="StaticDib">
                  <p:embed/>
                </p:oleObj>
              </mc:Choice>
              <mc:Fallback>
                <p:oleObj name="Picture" r:id="rId3" imgW="2190476" imgH="952129" progId="StaticDib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4872291"/>
                        <a:ext cx="2971800" cy="1303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Ορθογώνιο 1"/>
          <p:cNvSpPr/>
          <p:nvPr/>
        </p:nvSpPr>
        <p:spPr>
          <a:xfrm>
            <a:off x="2509810" y="6571426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en-US" sz="1000" dirty="0" err="1"/>
              <a:t>Patric</a:t>
            </a:r>
            <a:r>
              <a:rPr lang="en-US" sz="1000" dirty="0"/>
              <a:t> </a:t>
            </a:r>
            <a:r>
              <a:rPr lang="en-US" sz="1000" dirty="0" err="1"/>
              <a:t>Tresco</a:t>
            </a:r>
            <a:r>
              <a:rPr lang="en-US" sz="1000" dirty="0"/>
              <a:t>,  Biomaterials course,  University of Utah</a:t>
            </a:r>
          </a:p>
        </p:txBody>
      </p:sp>
      <p:sp>
        <p:nvSpPr>
          <p:cNvPr id="8" name="Στρογγυλεμένο ορθογώνιο 7"/>
          <p:cNvSpPr/>
          <p:nvPr/>
        </p:nvSpPr>
        <p:spPr>
          <a:xfrm>
            <a:off x="107504" y="336584"/>
            <a:ext cx="8888058" cy="576064"/>
          </a:xfrm>
          <a:prstGeom prst="roundRect">
            <a:avLst/>
          </a:prstGeom>
          <a:noFill/>
          <a:ln cmpd="dbl">
            <a:solidFill>
              <a:schemeClr val="tx2">
                <a:alpha val="98000"/>
              </a:schemeClr>
            </a:solidFill>
            <a:prstDash val="solid"/>
            <a:round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Picture 10">
            <a:extLst>
              <a:ext uri="{FF2B5EF4-FFF2-40B4-BE49-F238E27FC236}">
                <a16:creationId xmlns:a16="http://schemas.microsoft.com/office/drawing/2014/main" id="{572A5002-11FF-E134-537C-9C92F4E573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56103" y="6248400"/>
            <a:ext cx="687897" cy="5987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95536" y="287936"/>
            <a:ext cx="83248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 algn="ctr"/>
            <a:r>
              <a:rPr lang="el-GR" sz="4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Σύγκριση</a:t>
            </a:r>
            <a:endParaRPr lang="en-US" sz="4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Group 3"/>
          <p:cNvGraphicFramePr>
            <a:graphicFrameLocks noGrp="1"/>
          </p:cNvGraphicFramePr>
          <p:nvPr/>
        </p:nvGraphicFramePr>
        <p:xfrm>
          <a:off x="395288" y="2057400"/>
          <a:ext cx="8367712" cy="2421828"/>
        </p:xfrm>
        <a:graphic>
          <a:graphicData uri="http://schemas.openxmlformats.org/drawingml/2006/table">
            <a:tbl>
              <a:tblPr/>
              <a:tblGrid>
                <a:gridCol w="3109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n-lt"/>
                        </a:rPr>
                        <a:t>Ιδιότητες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+mn-lt"/>
                      </a:endParaRP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n-lt"/>
                        </a:rPr>
                        <a:t>PLA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n-lt"/>
                        </a:rPr>
                        <a:t>PS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n-lt"/>
                        </a:rPr>
                        <a:t>PVC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n-lt"/>
                        </a:rPr>
                        <a:t>PP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Τάση Διαρροής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MPa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kumimoji="0" lang="en-US" sz="14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Επιμήκυνση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% </a:t>
                      </a:r>
                      <a:endParaRPr kumimoji="0" lang="en-US" sz="14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2.5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2.5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Μέτρο εφελκυσμού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GPa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kumimoji="0" lang="en-US" sz="14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3.2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3.4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2.6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Καμπτική</a:t>
                      </a:r>
                      <a:r>
                        <a:rPr kumimoji="0" lang="el-G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αντοχή κατά την αστοχία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MPa</a:t>
                      </a:r>
                      <a:endParaRPr kumimoji="0" lang="en-US" sz="14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41"/>
          <p:cNvSpPr>
            <a:spLocks noChangeArrowheads="1"/>
          </p:cNvSpPr>
          <p:nvPr/>
        </p:nvSpPr>
        <p:spPr bwMode="auto">
          <a:xfrm>
            <a:off x="1245528" y="63246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</a:pPr>
            <a:r>
              <a:rPr lang="en-US" sz="1400" b="1" dirty="0"/>
              <a:t> </a:t>
            </a:r>
            <a:r>
              <a:rPr lang="en-US" sz="1200" dirty="0"/>
              <a:t>Mobley, D. P. Plastics from  Microbes. 1994</a:t>
            </a:r>
          </a:p>
        </p:txBody>
      </p:sp>
      <p:sp>
        <p:nvSpPr>
          <p:cNvPr id="8" name="Στρογγυλεμένο ορθογώνιο 7"/>
          <p:cNvSpPr/>
          <p:nvPr/>
        </p:nvSpPr>
        <p:spPr>
          <a:xfrm>
            <a:off x="107504" y="336584"/>
            <a:ext cx="8888058" cy="572136"/>
          </a:xfrm>
          <a:prstGeom prst="roundRect">
            <a:avLst/>
          </a:prstGeom>
          <a:noFill/>
          <a:ln cmpd="dbl">
            <a:solidFill>
              <a:schemeClr val="tx2"/>
            </a:solidFill>
            <a:prstDash val="soli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" name="Picture 10">
            <a:extLst>
              <a:ext uri="{FF2B5EF4-FFF2-40B4-BE49-F238E27FC236}">
                <a16:creationId xmlns:a16="http://schemas.microsoft.com/office/drawing/2014/main" id="{C5E3D845-A186-3402-F461-ADCDB90F7A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6103" y="6248400"/>
            <a:ext cx="687897" cy="598747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72431" y="63691"/>
            <a:ext cx="8270576" cy="914400"/>
          </a:xfrm>
        </p:spPr>
        <p:txBody>
          <a:bodyPr>
            <a:noAutofit/>
          </a:bodyPr>
          <a:lstStyle/>
          <a:p>
            <a:r>
              <a:rPr lang="el-GR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rPr>
              <a:t>Παράγοντες που ευνοούν την συμπεριφορά εκφυλισμού</a:t>
            </a:r>
            <a:endParaRPr lang="en-US" altLang="zh-C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宋体" pitchFamily="2" charset="-122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50825" y="1052736"/>
            <a:ext cx="8713788" cy="5543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l-GR" altLang="zh-CN" sz="1700" dirty="0">
                <a:ea typeface="宋体" pitchFamily="2" charset="-122"/>
              </a:rPr>
              <a:t>Χ</a:t>
            </a:r>
            <a:r>
              <a:rPr kumimoji="0" lang="el-GR" altLang="zh-CN" sz="1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itchFamily="2" charset="-122"/>
              </a:rPr>
              <a:t>ημική δομή και χημική σύσταση.</a:t>
            </a:r>
            <a:endParaRPr kumimoji="0" lang="en-US" altLang="zh-CN" sz="1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itchFamily="2" charset="-12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altLang="zh-CN" sz="1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itchFamily="2" charset="-122"/>
              </a:rPr>
              <a:t>Κατανομή</a:t>
            </a:r>
            <a:r>
              <a:rPr kumimoji="0" lang="el-GR" altLang="zh-CN" sz="17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itchFamily="2" charset="-122"/>
              </a:rPr>
              <a:t> επαναλαμβανόμενων μονάδων στα πολυμερή.</a:t>
            </a:r>
            <a:endParaRPr kumimoji="0" lang="en-US" altLang="zh-CN" sz="1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itchFamily="2" charset="-12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altLang="zh-CN" sz="1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itchFamily="2" charset="-122"/>
              </a:rPr>
              <a:t>Μοριακό Βάρος.</a:t>
            </a:r>
            <a:endParaRPr kumimoji="0" lang="en-US" altLang="zh-CN" sz="1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itchFamily="2" charset="-12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altLang="zh-CN" sz="1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itchFamily="2" charset="-122"/>
              </a:rPr>
              <a:t>Πολυδιασπορά.</a:t>
            </a:r>
            <a:endParaRPr kumimoji="0" lang="en-US" altLang="zh-CN" sz="1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itchFamily="2" charset="-12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altLang="zh-CN" sz="1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itchFamily="2" charset="-122"/>
              </a:rPr>
              <a:t>Παρουσία μορίων μικρού</a:t>
            </a:r>
            <a:r>
              <a:rPr kumimoji="0" lang="el-GR" altLang="zh-CN" sz="17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itchFamily="2" charset="-122"/>
              </a:rPr>
              <a:t> ΜΒ (μονομερή, ολιγομερή, διαλύτες κλπ).</a:t>
            </a:r>
            <a:endParaRPr kumimoji="0" lang="en-US" altLang="zh-CN" sz="1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itchFamily="2" charset="-12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altLang="zh-CN" sz="1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itchFamily="2" charset="-122"/>
              </a:rPr>
              <a:t>Παρουσία ιοντικών</a:t>
            </a:r>
            <a:r>
              <a:rPr kumimoji="0" lang="el-GR" altLang="zh-CN" sz="17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itchFamily="2" charset="-122"/>
              </a:rPr>
              <a:t> ομάδων.</a:t>
            </a:r>
            <a:endParaRPr kumimoji="0" lang="en-US" altLang="zh-CN" sz="1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itchFamily="2" charset="-12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altLang="zh-CN" sz="1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itchFamily="2" charset="-122"/>
              </a:rPr>
              <a:t>Παρουσία ατελειών</a:t>
            </a:r>
            <a:r>
              <a:rPr kumimoji="0" lang="el-GR" altLang="zh-CN" sz="17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itchFamily="2" charset="-122"/>
              </a:rPr>
              <a:t> αλυσίδας.</a:t>
            </a:r>
            <a:endParaRPr kumimoji="0" lang="en-US" altLang="zh-CN" sz="1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itchFamily="2" charset="-12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altLang="zh-CN" sz="1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itchFamily="2" charset="-122"/>
              </a:rPr>
              <a:t>Παρουσία ασυνήθιστων ομάδων.</a:t>
            </a:r>
            <a:endParaRPr kumimoji="0" lang="en-US" altLang="zh-CN" sz="1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itchFamily="2" charset="-12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altLang="zh-CN" sz="1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itchFamily="2" charset="-122"/>
              </a:rPr>
              <a:t>Διάταξη κατασκευής.</a:t>
            </a:r>
            <a:endParaRPr kumimoji="0" lang="en-US" altLang="zh-CN" sz="1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itchFamily="2" charset="-12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altLang="zh-CN" sz="1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itchFamily="2" charset="-122"/>
              </a:rPr>
              <a:t>Μορφολογία (κρυσταλλικότητα, παρουσία</a:t>
            </a:r>
            <a:r>
              <a:rPr kumimoji="0" lang="el-GR" altLang="zh-CN" sz="17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itchFamily="2" charset="-122"/>
              </a:rPr>
              <a:t> μικροδομών</a:t>
            </a:r>
            <a:r>
              <a:rPr lang="el-GR" altLang="zh-CN" sz="1700" dirty="0">
                <a:ea typeface="宋体" pitchFamily="2" charset="-122"/>
              </a:rPr>
              <a:t>).</a:t>
            </a:r>
            <a:endParaRPr kumimoji="0" lang="en-US" altLang="zh-CN" sz="1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itchFamily="2" charset="-12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altLang="zh-CN" sz="1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itchFamily="2" charset="-122"/>
              </a:rPr>
              <a:t>Μέθοδοι επεξεργασίας και συνθήκες.</a:t>
            </a:r>
            <a:endParaRPr kumimoji="0" lang="en-US" altLang="zh-CN" sz="1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itchFamily="2" charset="-12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altLang="zh-CN" sz="1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itchFamily="2" charset="-122"/>
              </a:rPr>
              <a:t>Μέθοδοι αποστείρωσης.</a:t>
            </a:r>
            <a:endParaRPr kumimoji="0" lang="en-US" altLang="zh-CN" sz="1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itchFamily="2" charset="-12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altLang="zh-CN" sz="1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itchFamily="2" charset="-122"/>
              </a:rPr>
              <a:t>Ισχυροποίηση</a:t>
            </a:r>
            <a:r>
              <a:rPr lang="el-GR" altLang="zh-CN" sz="1700" dirty="0">
                <a:ea typeface="宋体" pitchFamily="2" charset="-122"/>
              </a:rPr>
              <a:t>.</a:t>
            </a:r>
            <a:endParaRPr kumimoji="0" lang="en-US" altLang="zh-CN" sz="1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itchFamily="2" charset="-12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altLang="zh-CN" sz="1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itchFamily="2" charset="-122"/>
              </a:rPr>
              <a:t>Αποθήκευση.</a:t>
            </a:r>
            <a:endParaRPr kumimoji="0" lang="en-US" altLang="zh-CN" sz="1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itchFamily="2" charset="-12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altLang="zh-CN" sz="1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itchFamily="2" charset="-122"/>
              </a:rPr>
              <a:t>Μέρος εμφύτευσης.</a:t>
            </a:r>
            <a:endParaRPr kumimoji="0" lang="en-US" altLang="zh-CN" sz="1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itchFamily="2" charset="-12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altLang="zh-CN" sz="1700" dirty="0">
                <a:ea typeface="宋体" pitchFamily="2" charset="-122"/>
              </a:rPr>
              <a:t>Μόρια που προσροφούνται.</a:t>
            </a:r>
            <a:endParaRPr lang="en-US" altLang="zh-CN" sz="1700" dirty="0">
              <a:ea typeface="宋体" pitchFamily="2" charset="-12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altLang="zh-CN" sz="1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itchFamily="2" charset="-122"/>
              </a:rPr>
              <a:t>Φυσικοχημικοί</a:t>
            </a:r>
            <a:r>
              <a:rPr kumimoji="0" lang="el-GR" altLang="zh-CN" sz="17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itchFamily="2" charset="-122"/>
              </a:rPr>
              <a:t> παράγοντες (σχήμα, μέγεθος).</a:t>
            </a:r>
            <a:endParaRPr kumimoji="0" lang="en-US" altLang="zh-CN" sz="1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itchFamily="2" charset="-12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altLang="zh-CN" sz="1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itchFamily="2" charset="-122"/>
              </a:rPr>
              <a:t>Μηχανισμοί υδρόλυσης (ένζυμα εναντίον νερού).</a:t>
            </a:r>
            <a:endParaRPr kumimoji="0" lang="en-US" altLang="zh-CN" sz="1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itchFamily="2" charset="-12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</p:txBody>
      </p:sp>
      <p:sp>
        <p:nvSpPr>
          <p:cNvPr id="4" name="Στρογγυλεμένο ορθογώνιο 3"/>
          <p:cNvSpPr/>
          <p:nvPr/>
        </p:nvSpPr>
        <p:spPr>
          <a:xfrm>
            <a:off x="107504" y="44624"/>
            <a:ext cx="8888058" cy="1008112"/>
          </a:xfrm>
          <a:prstGeom prst="roundRect">
            <a:avLst/>
          </a:prstGeom>
          <a:noFill/>
          <a:ln cmpd="dbl">
            <a:solidFill>
              <a:schemeClr val="tx2"/>
            </a:solidFill>
            <a:prstDash val="soli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" name="Picture 10">
            <a:extLst>
              <a:ext uri="{FF2B5EF4-FFF2-40B4-BE49-F238E27FC236}">
                <a16:creationId xmlns:a16="http://schemas.microsoft.com/office/drawing/2014/main" id="{5D68408C-E4D2-0C9E-3643-FB1A8AC1C0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6103" y="6248400"/>
            <a:ext cx="687897" cy="598747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25288" y="282352"/>
            <a:ext cx="8839200" cy="9144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+mn-lt"/>
              </a:rPr>
              <a:t>Poly(</a:t>
            </a:r>
            <a:r>
              <a:rPr lang="en-US" sz="3200" dirty="0" err="1">
                <a:solidFill>
                  <a:schemeClr val="tx1"/>
                </a:solidFill>
                <a:latin typeface="+mn-lt"/>
              </a:rPr>
              <a:t>lactide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-co-</a:t>
            </a:r>
            <a:r>
              <a:rPr lang="en-US" sz="3200" dirty="0" err="1">
                <a:solidFill>
                  <a:schemeClr val="tx1"/>
                </a:solidFill>
                <a:latin typeface="+mn-lt"/>
              </a:rPr>
              <a:t>glycolide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) (PLGA)</a:t>
            </a:r>
          </a:p>
        </p:txBody>
      </p:sp>
      <p:pic>
        <p:nvPicPr>
          <p:cNvPr id="6" name="Picture 3" descr="9803b30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340768"/>
            <a:ext cx="6096000" cy="4572000"/>
          </a:xfrm>
          <a:prstGeom prst="rect">
            <a:avLst/>
          </a:prstGeom>
          <a:noFill/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754438" y="2362200"/>
            <a:ext cx="17954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(JBMR, 11:711, 1977)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4355976" y="6233440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00" dirty="0" err="1"/>
              <a:t>Patric</a:t>
            </a:r>
            <a:r>
              <a:rPr lang="en-US" sz="1000" dirty="0"/>
              <a:t> </a:t>
            </a:r>
            <a:r>
              <a:rPr lang="en-US" sz="1000" dirty="0" err="1"/>
              <a:t>Tresco</a:t>
            </a:r>
            <a:r>
              <a:rPr lang="en-US" sz="1000" dirty="0"/>
              <a:t>,  Biomaterials course,  University of Utah</a:t>
            </a:r>
          </a:p>
        </p:txBody>
      </p:sp>
      <p:pic>
        <p:nvPicPr>
          <p:cNvPr id="4" name="Picture 10">
            <a:extLst>
              <a:ext uri="{FF2B5EF4-FFF2-40B4-BE49-F238E27FC236}">
                <a16:creationId xmlns:a16="http://schemas.microsoft.com/office/drawing/2014/main" id="{E5C6CA98-0C84-5B40-A0F2-EE3438BD25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6103" y="6248400"/>
            <a:ext cx="687897" cy="598747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89332" y="620688"/>
            <a:ext cx="8839200" cy="914400"/>
          </a:xfrm>
        </p:spPr>
        <p:txBody>
          <a:bodyPr>
            <a:noAutofit/>
          </a:bodyPr>
          <a:lstStyle/>
          <a:p>
            <a:r>
              <a:rPr lang="el-G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rPr>
              <a:t>Παράγοντες που επιταχύνουν την διάσπαση του πολυμερούς</a:t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rPr>
            </a:b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宋体" pitchFamily="2" charset="-122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89332" y="1916832"/>
            <a:ext cx="8713788" cy="4195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</a:rPr>
              <a:t>Περισσότερο υδρόφιλη</a:t>
            </a:r>
            <a:r>
              <a:rPr kumimoji="0" lang="el-GR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</a:rPr>
              <a:t> αλυσίδα.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</a:rPr>
              <a:t>Περισσότερο υδρόφιλες</a:t>
            </a:r>
            <a:r>
              <a:rPr kumimoji="0" lang="el-GR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</a:rPr>
              <a:t> ομάδες.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</a:rPr>
              <a:t>Πιο ενεργές</a:t>
            </a:r>
            <a:r>
              <a:rPr kumimoji="0" lang="el-GR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</a:rPr>
              <a:t> ομάδες υδρόλυσης στη βασική αλυσίδα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</a:rPr>
              <a:t>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</a:rPr>
              <a:t>Λιγότερη κρυσταλλικότητα.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</a:rPr>
              <a:t>Περισσότεροι</a:t>
            </a:r>
            <a:r>
              <a:rPr kumimoji="0" lang="el-GR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</a:rPr>
              <a:t> πόροι.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</a:rPr>
              <a:t>Μικρότερο</a:t>
            </a:r>
            <a:r>
              <a:rPr kumimoji="0" lang="el-GR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</a:rPr>
              <a:t> μέγεθος συσκευής.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Στρογγυλεμένο ορθογώνιο 3"/>
          <p:cNvSpPr/>
          <p:nvPr/>
        </p:nvSpPr>
        <p:spPr>
          <a:xfrm>
            <a:off x="107504" y="260648"/>
            <a:ext cx="8888058" cy="1152128"/>
          </a:xfrm>
          <a:prstGeom prst="roundRect">
            <a:avLst/>
          </a:prstGeom>
          <a:noFill/>
          <a:ln cmpd="dbl">
            <a:solidFill>
              <a:schemeClr val="tx2"/>
            </a:solidFill>
            <a:prstDash val="soli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" name="Picture 10">
            <a:extLst>
              <a:ext uri="{FF2B5EF4-FFF2-40B4-BE49-F238E27FC236}">
                <a16:creationId xmlns:a16="http://schemas.microsoft.com/office/drawing/2014/main" id="{2D81FCEE-1CFE-9E3B-97A5-BD3F59C011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6103" y="6248400"/>
            <a:ext cx="687897" cy="598747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32106" y="165452"/>
            <a:ext cx="8839200" cy="914400"/>
          </a:xfrm>
        </p:spPr>
        <p:txBody>
          <a:bodyPr>
            <a:normAutofit/>
          </a:bodyPr>
          <a:lstStyle/>
          <a:p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Μέθοδοι μελέτης της διάσπασης πολυμερών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50825" y="1125538"/>
            <a:ext cx="8713788" cy="5543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Μορφολογικές αλλαγές  (αύξηση όγκου, παραμόρφωση, φυσαλίδες).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Μείωση βάρους.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Αλλαγές στη θερμική συμπεριφορά.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Differential Scanning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Calorimetry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(DSC)</a:t>
            </a:r>
            <a:r>
              <a:rPr lang="el-GR" sz="2200" dirty="0"/>
              <a:t>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Μοριακές αλλαγές βάρους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l-GR" sz="2200" dirty="0"/>
              <a:t>Ε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ξασθένησ</a:t>
            </a:r>
            <a:r>
              <a:rPr lang="el-GR" sz="2200" dirty="0"/>
              <a:t>η του ιξώδους του διαλύματος.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Size exclusion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chromatograpgy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(SEC)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Gel permeation chromatography(GPC)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MALDI mass spectroscopy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Αλλαγή στην χημεία 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Infared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spectroscopy (IR)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Nuclear Magnetic Resonance Spectroscopy (NMR)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TOF-SIMS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Στρογγυλεμένο ορθογώνιο 3"/>
          <p:cNvSpPr/>
          <p:nvPr/>
        </p:nvSpPr>
        <p:spPr>
          <a:xfrm>
            <a:off x="107504" y="336584"/>
            <a:ext cx="8888058" cy="572136"/>
          </a:xfrm>
          <a:prstGeom prst="roundRect">
            <a:avLst/>
          </a:prstGeom>
          <a:noFill/>
          <a:ln cmpd="dbl">
            <a:solidFill>
              <a:schemeClr val="tx2"/>
            </a:solidFill>
            <a:prstDash val="soli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" name="Picture 10">
            <a:extLst>
              <a:ext uri="{FF2B5EF4-FFF2-40B4-BE49-F238E27FC236}">
                <a16:creationId xmlns:a16="http://schemas.microsoft.com/office/drawing/2014/main" id="{3EC123EF-A906-4B9D-E754-F60F1DCAAC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6103" y="6248400"/>
            <a:ext cx="687897" cy="598747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Untitled-1 copy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1143000"/>
            <a:ext cx="2298700" cy="5638800"/>
          </a:xfrm>
          <a:prstGeom prst="rect">
            <a:avLst/>
          </a:prstGeom>
          <a:noFill/>
        </p:spPr>
      </p:pic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27558" y="165452"/>
            <a:ext cx="8839200" cy="914400"/>
          </a:xfrm>
        </p:spPr>
        <p:txBody>
          <a:bodyPr>
            <a:normAutofit/>
          </a:bodyPr>
          <a:lstStyle/>
          <a:p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Ιατρικές εφαρμογές βιοδιασπώμενων πολυμερών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571" y="1125538"/>
            <a:ext cx="4279900" cy="5543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Τραύματα: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Ραφές.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Συνδετήρες.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Clips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Συγκολλητικά.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Χειρουργικοί βρόγχοι.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Ορθοπαιδικές συσκευές: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Ακίδες.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Μοχλοί.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Βίδες.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Ραφές.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Σύνδεσμοι.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4886848" y="1120873"/>
            <a:ext cx="4139952" cy="554355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Οδοντικές εφαρμογές: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Μεμβράνη αναγέννησης ιστού.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Γεμίσματα κενών μετά από εξαγωγές.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Καρδιοαγγειακές εφαρμογές.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Εντερικές εφαρμογές: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Δακτύλιοι</a:t>
            </a:r>
            <a:r>
              <a:rPr kumimoji="0" lang="el-GR" sz="2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αναστόμωσης.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Συστήματα παροχής φαρμάκων.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Σχηματισμός</a:t>
            </a:r>
            <a:r>
              <a:rPr kumimoji="0" lang="el-GR" sz="2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ιστών.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Στρογγυλεμένο ορθογώνιο 8"/>
          <p:cNvSpPr/>
          <p:nvPr/>
        </p:nvSpPr>
        <p:spPr>
          <a:xfrm>
            <a:off x="107504" y="336584"/>
            <a:ext cx="8888058" cy="572136"/>
          </a:xfrm>
          <a:prstGeom prst="roundRect">
            <a:avLst/>
          </a:prstGeom>
          <a:noFill/>
          <a:ln cmpd="dbl">
            <a:solidFill>
              <a:schemeClr val="tx2"/>
            </a:solidFill>
            <a:prstDash val="soli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" name="Picture 10">
            <a:extLst>
              <a:ext uri="{FF2B5EF4-FFF2-40B4-BE49-F238E27FC236}">
                <a16:creationId xmlns:a16="http://schemas.microsoft.com/office/drawing/2014/main" id="{12B7ACA7-2912-5330-E550-064252D6B8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6103" y="6248400"/>
            <a:ext cx="687897" cy="598747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733" y="51152"/>
            <a:ext cx="8229600" cy="1143000"/>
          </a:xfrm>
        </p:spPr>
        <p:txBody>
          <a:bodyPr>
            <a:normAutofit/>
          </a:bodyPr>
          <a:lstStyle/>
          <a:p>
            <a:r>
              <a:rPr lang="el-G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Βιβλιογραφικές αναφορές</a:t>
            </a:r>
            <a:endParaRPr lang="en-IN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8834105"/>
              </p:ext>
            </p:extLst>
          </p:nvPr>
        </p:nvGraphicFramePr>
        <p:xfrm>
          <a:off x="467544" y="1700808"/>
          <a:ext cx="8229600" cy="548640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76811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/>
                        <a:t>J. Park and R.S. Lakes, Biomaterials an Introduction, 3rd Edition, Springer, New York, 2007. </a:t>
                      </a:r>
                      <a:endParaRPr lang="el-GR" dirty="0"/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dirty="0"/>
                        <a:t>B.D. Ratner, A.S. Hoffman, Biomaterials Science, 2nd Edition: An Introduction to Materials in Medicine, Elsevier Academic Press, San Diego, 2004.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dirty="0"/>
                        <a:t>Biomaterials, Edited by J.Y. Wang and J.D. </a:t>
                      </a:r>
                      <a:r>
                        <a:rPr lang="en-US" dirty="0" err="1"/>
                        <a:t>Bronzino</a:t>
                      </a:r>
                      <a:r>
                        <a:rPr lang="en-US" dirty="0"/>
                        <a:t>, CRC Press, Boca Raton, 2007.</a:t>
                      </a:r>
                      <a:endParaRPr lang="el-GR" dirty="0"/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800" dirty="0" err="1"/>
                        <a:t>Patric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Tresco</a:t>
                      </a:r>
                      <a:r>
                        <a:rPr lang="en-US" sz="1800" dirty="0"/>
                        <a:t>,  Biomaterials course,  University</a:t>
                      </a:r>
                      <a:r>
                        <a:rPr lang="en-US" sz="1800" baseline="0" dirty="0"/>
                        <a:t> of Utah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dirty="0"/>
                        <a:t>Materials Science and Engineering - An Introduction, 4th </a:t>
                      </a:r>
                      <a:r>
                        <a:rPr lang="en-US" dirty="0" err="1"/>
                        <a:t>Ed,WD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Callister</a:t>
                      </a:r>
                      <a:r>
                        <a:rPr lang="en-US" dirty="0"/>
                        <a:t>, Jr.</a:t>
                      </a:r>
                      <a:endParaRPr lang="en-IN" sz="1800" dirty="0"/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IN" sz="1800" dirty="0"/>
                        <a:t>http://www.mitr.p.lodz.pl/biomat/raport/1_radiation_hydrogels.html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l-GR" sz="1800" baseline="0" dirty="0"/>
                        <a:t> </a:t>
                      </a:r>
                      <a:r>
                        <a:rPr lang="en-US" sz="1800" baseline="0" dirty="0"/>
                        <a:t>http://</a:t>
                      </a:r>
                      <a:r>
                        <a:rPr lang="en-IN" sz="1800" dirty="0"/>
                        <a:t>mtse.unt.edu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IN" sz="1800" dirty="0"/>
                        <a:t>http://www.uib.no/rg/biomaterial/en/research/clinical-studies-of-oral-restorations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IN" dirty="0"/>
                        <a:t>http://biomaterials.org</a:t>
                      </a:r>
                      <a:endParaRPr lang="en-IN" sz="1800" dirty="0"/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IN" sz="1800" dirty="0"/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dirty="0"/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Στρογγυλεμένο ορθογώνιο 5"/>
          <p:cNvSpPr/>
          <p:nvPr/>
        </p:nvSpPr>
        <p:spPr>
          <a:xfrm>
            <a:off x="107504" y="336584"/>
            <a:ext cx="8888058" cy="572136"/>
          </a:xfrm>
          <a:prstGeom prst="roundRect">
            <a:avLst/>
          </a:prstGeom>
          <a:noFill/>
          <a:ln cmpd="dbl">
            <a:solidFill>
              <a:schemeClr val="tx2"/>
            </a:solidFill>
            <a:prstDash val="soli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" name="Picture 10">
            <a:extLst>
              <a:ext uri="{FF2B5EF4-FFF2-40B4-BE49-F238E27FC236}">
                <a16:creationId xmlns:a16="http://schemas.microsoft.com/office/drawing/2014/main" id="{ECEF9F1A-6CDB-C96C-40CE-F41E96E55D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6103" y="6248400"/>
            <a:ext cx="687897" cy="59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477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50"/>
          <p:cNvSpPr>
            <a:spLocks noGrp="1" noChangeArrowheads="1"/>
          </p:cNvSpPr>
          <p:nvPr>
            <p:ph type="title"/>
          </p:nvPr>
        </p:nvSpPr>
        <p:spPr>
          <a:xfrm>
            <a:off x="193104" y="354360"/>
            <a:ext cx="8915400" cy="914400"/>
          </a:xfrm>
        </p:spPr>
        <p:txBody>
          <a:bodyPr>
            <a:noAutofit/>
          </a:bodyPr>
          <a:lstStyle/>
          <a:p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Γιατί ένας γιατρός θα ήθελε να διασπάται κάποιο υλικό μέσα στο σώμα;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grpSp>
        <p:nvGrpSpPr>
          <p:cNvPr id="6" name="Group 2119"/>
          <p:cNvGrpSpPr>
            <a:grpSpLocks/>
          </p:cNvGrpSpPr>
          <p:nvPr/>
        </p:nvGrpSpPr>
        <p:grpSpPr bwMode="auto">
          <a:xfrm>
            <a:off x="3707904" y="1916832"/>
            <a:ext cx="5365750" cy="2817813"/>
            <a:chOff x="2208" y="1776"/>
            <a:chExt cx="3380" cy="1775"/>
          </a:xfrm>
        </p:grpSpPr>
        <p:grpSp>
          <p:nvGrpSpPr>
            <p:cNvPr id="7" name="Group 2053"/>
            <p:cNvGrpSpPr>
              <a:grpSpLocks/>
            </p:cNvGrpSpPr>
            <p:nvPr/>
          </p:nvGrpSpPr>
          <p:grpSpPr bwMode="auto">
            <a:xfrm>
              <a:off x="2800" y="1906"/>
              <a:ext cx="2788" cy="1409"/>
              <a:chOff x="1628" y="2736"/>
              <a:chExt cx="2788" cy="1302"/>
            </a:xfrm>
          </p:grpSpPr>
          <p:sp>
            <p:nvSpPr>
              <p:cNvPr id="17" name="Line 2054"/>
              <p:cNvSpPr>
                <a:spLocks noChangeShapeType="1"/>
              </p:cNvSpPr>
              <p:nvPr/>
            </p:nvSpPr>
            <p:spPr bwMode="auto">
              <a:xfrm>
                <a:off x="1632" y="2736"/>
                <a:ext cx="0" cy="12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8" name="Line 2055"/>
              <p:cNvSpPr>
                <a:spLocks noChangeShapeType="1"/>
              </p:cNvSpPr>
              <p:nvPr/>
            </p:nvSpPr>
            <p:spPr bwMode="auto">
              <a:xfrm>
                <a:off x="1632" y="4032"/>
                <a:ext cx="27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9" name="Line 2056"/>
              <p:cNvSpPr>
                <a:spLocks noChangeShapeType="1"/>
              </p:cNvSpPr>
              <p:nvPr/>
            </p:nvSpPr>
            <p:spPr bwMode="auto">
              <a:xfrm>
                <a:off x="1628" y="2880"/>
                <a:ext cx="27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0" name="Freeform 2057"/>
              <p:cNvSpPr>
                <a:spLocks/>
              </p:cNvSpPr>
              <p:nvPr/>
            </p:nvSpPr>
            <p:spPr bwMode="auto">
              <a:xfrm>
                <a:off x="1632" y="2864"/>
                <a:ext cx="2352" cy="1174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720" y="16"/>
                  </a:cxn>
                  <a:cxn ang="0">
                    <a:pos x="1104" y="112"/>
                  </a:cxn>
                  <a:cxn ang="0">
                    <a:pos x="1306" y="362"/>
                  </a:cxn>
                  <a:cxn ang="0">
                    <a:pos x="1430" y="563"/>
                  </a:cxn>
                  <a:cxn ang="0">
                    <a:pos x="1642" y="957"/>
                  </a:cxn>
                  <a:cxn ang="0">
                    <a:pos x="2006" y="1139"/>
                  </a:cxn>
                  <a:cxn ang="0">
                    <a:pos x="2352" y="1168"/>
                  </a:cxn>
                </a:cxnLst>
                <a:rect l="0" t="0" r="r" b="b"/>
                <a:pathLst>
                  <a:path w="2352" h="1174">
                    <a:moveTo>
                      <a:pt x="0" y="16"/>
                    </a:moveTo>
                    <a:cubicBezTo>
                      <a:pt x="268" y="8"/>
                      <a:pt x="536" y="0"/>
                      <a:pt x="720" y="16"/>
                    </a:cubicBezTo>
                    <a:cubicBezTo>
                      <a:pt x="904" y="32"/>
                      <a:pt x="1006" y="54"/>
                      <a:pt x="1104" y="112"/>
                    </a:cubicBezTo>
                    <a:cubicBezTo>
                      <a:pt x="1202" y="170"/>
                      <a:pt x="1252" y="287"/>
                      <a:pt x="1306" y="362"/>
                    </a:cubicBezTo>
                    <a:cubicBezTo>
                      <a:pt x="1360" y="437"/>
                      <a:pt x="1374" y="464"/>
                      <a:pt x="1430" y="563"/>
                    </a:cubicBezTo>
                    <a:cubicBezTo>
                      <a:pt x="1486" y="662"/>
                      <a:pt x="1546" y="861"/>
                      <a:pt x="1642" y="957"/>
                    </a:cubicBezTo>
                    <a:cubicBezTo>
                      <a:pt x="1738" y="1053"/>
                      <a:pt x="1888" y="1104"/>
                      <a:pt x="2006" y="1139"/>
                    </a:cubicBezTo>
                    <a:cubicBezTo>
                      <a:pt x="2124" y="1174"/>
                      <a:pt x="2280" y="1162"/>
                      <a:pt x="2352" y="1168"/>
                    </a:cubicBezTo>
                  </a:path>
                </a:pathLst>
              </a:custGeom>
              <a:noFill/>
              <a:ln w="28575" cmpd="sng">
                <a:solidFill>
                  <a:srgbClr val="0000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1" name="Freeform 2058"/>
              <p:cNvSpPr>
                <a:spLocks/>
              </p:cNvSpPr>
              <p:nvPr/>
            </p:nvSpPr>
            <p:spPr bwMode="auto">
              <a:xfrm>
                <a:off x="1632" y="2866"/>
                <a:ext cx="2352" cy="1166"/>
              </a:xfrm>
              <a:custGeom>
                <a:avLst/>
                <a:gdLst/>
                <a:ahLst/>
                <a:cxnLst>
                  <a:cxn ang="0">
                    <a:pos x="0" y="1166"/>
                  </a:cxn>
                  <a:cxn ang="0">
                    <a:pos x="614" y="1137"/>
                  </a:cxn>
                  <a:cxn ang="0">
                    <a:pos x="874" y="1080"/>
                  </a:cxn>
                  <a:cxn ang="0">
                    <a:pos x="1152" y="878"/>
                  </a:cxn>
                  <a:cxn ang="0">
                    <a:pos x="1450" y="388"/>
                  </a:cxn>
                  <a:cxn ang="0">
                    <a:pos x="1824" y="62"/>
                  </a:cxn>
                  <a:cxn ang="0">
                    <a:pos x="2256" y="14"/>
                  </a:cxn>
                  <a:cxn ang="0">
                    <a:pos x="2352" y="14"/>
                  </a:cxn>
                </a:cxnLst>
                <a:rect l="0" t="0" r="r" b="b"/>
                <a:pathLst>
                  <a:path w="2352" h="1166">
                    <a:moveTo>
                      <a:pt x="0" y="1166"/>
                    </a:moveTo>
                    <a:cubicBezTo>
                      <a:pt x="102" y="1161"/>
                      <a:pt x="468" y="1151"/>
                      <a:pt x="614" y="1137"/>
                    </a:cubicBezTo>
                    <a:cubicBezTo>
                      <a:pt x="760" y="1123"/>
                      <a:pt x="784" y="1123"/>
                      <a:pt x="874" y="1080"/>
                    </a:cubicBezTo>
                    <a:cubicBezTo>
                      <a:pt x="964" y="1037"/>
                      <a:pt x="1056" y="993"/>
                      <a:pt x="1152" y="878"/>
                    </a:cubicBezTo>
                    <a:cubicBezTo>
                      <a:pt x="1248" y="763"/>
                      <a:pt x="1338" y="524"/>
                      <a:pt x="1450" y="388"/>
                    </a:cubicBezTo>
                    <a:cubicBezTo>
                      <a:pt x="1562" y="252"/>
                      <a:pt x="1690" y="124"/>
                      <a:pt x="1824" y="62"/>
                    </a:cubicBezTo>
                    <a:cubicBezTo>
                      <a:pt x="1958" y="0"/>
                      <a:pt x="2168" y="22"/>
                      <a:pt x="2256" y="14"/>
                    </a:cubicBezTo>
                    <a:cubicBezTo>
                      <a:pt x="2344" y="6"/>
                      <a:pt x="2348" y="10"/>
                      <a:pt x="2352" y="14"/>
                    </a:cubicBezTo>
                  </a:path>
                </a:pathLst>
              </a:custGeom>
              <a:noFill/>
              <a:ln w="28575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8" name="Text Box 2059"/>
            <p:cNvSpPr txBox="1">
              <a:spLocks noChangeArrowheads="1"/>
            </p:cNvSpPr>
            <p:nvPr/>
          </p:nvSpPr>
          <p:spPr bwMode="auto">
            <a:xfrm>
              <a:off x="3206" y="1776"/>
              <a:ext cx="8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b="1" dirty="0">
                  <a:solidFill>
                    <a:srgbClr val="FF0000"/>
                  </a:solidFill>
                </a:rPr>
                <a:t>ΟΣΤΟ</a:t>
              </a:r>
              <a:r>
                <a:rPr lang="en-US" b="1" dirty="0"/>
                <a:t>+</a:t>
              </a:r>
              <a:r>
                <a:rPr lang="en-US" b="1" dirty="0">
                  <a:solidFill>
                    <a:srgbClr val="0000CC"/>
                  </a:solidFill>
                </a:rPr>
                <a:t>PLATE</a:t>
              </a:r>
            </a:p>
          </p:txBody>
        </p:sp>
        <p:sp>
          <p:nvSpPr>
            <p:cNvPr id="9" name="Text Box 2060"/>
            <p:cNvSpPr txBox="1">
              <a:spLocks noChangeArrowheads="1"/>
            </p:cNvSpPr>
            <p:nvPr/>
          </p:nvSpPr>
          <p:spPr bwMode="auto">
            <a:xfrm>
              <a:off x="2880" y="2850"/>
              <a:ext cx="44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b="1" dirty="0">
                  <a:solidFill>
                    <a:srgbClr val="FF0000"/>
                  </a:solidFill>
                </a:rPr>
                <a:t>ΟΣΤΟ</a:t>
              </a:r>
              <a:endParaRPr lang="en-US" b="1" dirty="0"/>
            </a:p>
          </p:txBody>
        </p:sp>
        <p:sp>
          <p:nvSpPr>
            <p:cNvPr id="10" name="Text Box 2061"/>
            <p:cNvSpPr txBox="1">
              <a:spLocks noChangeArrowheads="1"/>
            </p:cNvSpPr>
            <p:nvPr/>
          </p:nvSpPr>
          <p:spPr bwMode="auto">
            <a:xfrm>
              <a:off x="3840" y="2798"/>
              <a:ext cx="47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00CC"/>
                  </a:solidFill>
                </a:rPr>
                <a:t>PLATE</a:t>
              </a:r>
            </a:p>
          </p:txBody>
        </p:sp>
        <p:sp>
          <p:nvSpPr>
            <p:cNvPr id="11" name="Text Box 2062"/>
            <p:cNvSpPr txBox="1">
              <a:spLocks noChangeArrowheads="1"/>
            </p:cNvSpPr>
            <p:nvPr/>
          </p:nvSpPr>
          <p:spPr bwMode="auto">
            <a:xfrm>
              <a:off x="3408" y="3318"/>
              <a:ext cx="57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b="1" dirty="0"/>
                <a:t>Χρόνος</a:t>
              </a:r>
              <a:endParaRPr lang="en-US" b="1" dirty="0"/>
            </a:p>
          </p:txBody>
        </p:sp>
        <p:sp>
          <p:nvSpPr>
            <p:cNvPr id="12" name="Line 2063"/>
            <p:cNvSpPr>
              <a:spLocks noChangeShapeType="1"/>
            </p:cNvSpPr>
            <p:nvPr/>
          </p:nvSpPr>
          <p:spPr bwMode="auto">
            <a:xfrm>
              <a:off x="3994" y="344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3" name="Text Box 2064"/>
            <p:cNvSpPr txBox="1">
              <a:spLocks noChangeArrowheads="1"/>
            </p:cNvSpPr>
            <p:nvPr/>
          </p:nvSpPr>
          <p:spPr bwMode="auto">
            <a:xfrm rot="16200000">
              <a:off x="1708" y="2503"/>
              <a:ext cx="126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b="1" dirty="0"/>
                <a:t>Μηχανική Δύναμη</a:t>
              </a:r>
              <a:endParaRPr lang="en-US" b="1" dirty="0"/>
            </a:p>
          </p:txBody>
        </p:sp>
        <p:sp>
          <p:nvSpPr>
            <p:cNvPr id="14" name="Line 2065"/>
            <p:cNvSpPr>
              <a:spLocks noChangeShapeType="1"/>
            </p:cNvSpPr>
            <p:nvPr/>
          </p:nvSpPr>
          <p:spPr bwMode="auto">
            <a:xfrm flipV="1">
              <a:off x="2208" y="2374"/>
              <a:ext cx="0" cy="4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5" name="Text Box 2109"/>
            <p:cNvSpPr txBox="1">
              <a:spLocks noChangeArrowheads="1"/>
            </p:cNvSpPr>
            <p:nvPr/>
          </p:nvSpPr>
          <p:spPr bwMode="auto">
            <a:xfrm>
              <a:off x="3726" y="2248"/>
              <a:ext cx="1589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l-GR" b="1" dirty="0"/>
                <a:t>Διασπώμενο Πολυμερές</a:t>
              </a:r>
              <a:endParaRPr lang="en-US" b="1" dirty="0"/>
            </a:p>
            <a:p>
              <a:pPr algn="ctr"/>
              <a:r>
                <a:rPr lang="en-US" b="1" dirty="0"/>
                <a:t>Plate</a:t>
              </a:r>
            </a:p>
          </p:txBody>
        </p:sp>
        <p:sp>
          <p:nvSpPr>
            <p:cNvPr id="16" name="Line 2114"/>
            <p:cNvSpPr>
              <a:spLocks noChangeShapeType="1"/>
            </p:cNvSpPr>
            <p:nvPr/>
          </p:nvSpPr>
          <p:spPr bwMode="auto">
            <a:xfrm>
              <a:off x="2496" y="2462"/>
              <a:ext cx="26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2" name="Rectangle 2120"/>
          <p:cNvSpPr txBox="1">
            <a:spLocks noChangeArrowheads="1"/>
          </p:cNvSpPr>
          <p:nvPr/>
        </p:nvSpPr>
        <p:spPr>
          <a:xfrm>
            <a:off x="251521" y="1484239"/>
            <a:ext cx="3456384" cy="554355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Δεν χρειάζεται δεύτερη επέμβαση για την αφαίρεσή</a:t>
            </a:r>
            <a:r>
              <a:rPr kumimoji="0" lang="el-GR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του.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l-GR" sz="2400" dirty="0"/>
              <a:t>Αποφεύγεται το φαινόμενο μη φόρτισης του οστού.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Προσφέρει τεράστιες δυνατότητες</a:t>
            </a:r>
            <a:r>
              <a:rPr kumimoji="0" lang="el-GR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σαν βάση για ελεγχόμενη χορήγηση φαρμάκου.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23" name="Στρογγυλεμένο ορθογώνιο 22"/>
          <p:cNvSpPr/>
          <p:nvPr/>
        </p:nvSpPr>
        <p:spPr>
          <a:xfrm>
            <a:off x="107504" y="336583"/>
            <a:ext cx="8888058" cy="993061"/>
          </a:xfrm>
          <a:prstGeom prst="roundRect">
            <a:avLst/>
          </a:prstGeom>
          <a:noFill/>
          <a:ln cmpd="dbl">
            <a:solidFill>
              <a:schemeClr val="tx2"/>
            </a:solidFill>
            <a:prstDash val="soli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" name="Picture 10">
            <a:extLst>
              <a:ext uri="{FF2B5EF4-FFF2-40B4-BE49-F238E27FC236}">
                <a16:creationId xmlns:a16="http://schemas.microsoft.com/office/drawing/2014/main" id="{8FF2D4F3-8C8B-9C84-E1AB-AC377243AB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6103" y="6248400"/>
            <a:ext cx="687897" cy="59874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36569" y="419859"/>
            <a:ext cx="8839200" cy="914400"/>
          </a:xfrm>
        </p:spPr>
        <p:txBody>
          <a:bodyPr>
            <a:noAutofit/>
          </a:bodyPr>
          <a:lstStyle/>
          <a:p>
            <a:r>
              <a:rPr lang="el-GR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rPr>
              <a:t>Βιοδιασπώμενα πολυμερή</a:t>
            </a:r>
            <a:b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rPr>
            </a:br>
            <a:endParaRPr lang="en-US" altLang="zh-C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宋体" pitchFamily="2" charset="-122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50825" y="1125538"/>
            <a:ext cx="8713788" cy="5543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Καρβονύλιο</a:t>
            </a:r>
            <a:r>
              <a:rPr kumimoji="0" lang="el-GR" altLang="zh-CN" sz="20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 συνδέεται με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</p:txBody>
      </p:sp>
      <p:sp>
        <p:nvSpPr>
          <p:cNvPr id="7" name="AutoShape 6"/>
          <p:cNvSpPr>
            <a:spLocks/>
          </p:cNvSpPr>
          <p:nvPr/>
        </p:nvSpPr>
        <p:spPr bwMode="auto">
          <a:xfrm>
            <a:off x="3714744" y="1000108"/>
            <a:ext cx="76200" cy="685800"/>
          </a:xfrm>
          <a:prstGeom prst="leftBrace">
            <a:avLst>
              <a:gd name="adj1" fmla="val 7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000496" y="928670"/>
            <a:ext cx="339725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1700" dirty="0">
                <a:latin typeface="Times New Roman" pitchFamily="18" charset="0"/>
                <a:ea typeface="宋体" pitchFamily="2" charset="-122"/>
              </a:rPr>
              <a:t>O</a:t>
            </a:r>
          </a:p>
          <a:p>
            <a:r>
              <a:rPr lang="en-US" altLang="zh-CN" sz="1700" dirty="0">
                <a:latin typeface="Times New Roman" pitchFamily="18" charset="0"/>
                <a:ea typeface="宋体" pitchFamily="2" charset="-122"/>
              </a:rPr>
              <a:t>N</a:t>
            </a:r>
          </a:p>
          <a:p>
            <a:r>
              <a:rPr lang="en-US" altLang="zh-CN" sz="1700" dirty="0">
                <a:latin typeface="Times New Roman" pitchFamily="18" charset="0"/>
                <a:ea typeface="宋体" pitchFamily="2" charset="-122"/>
              </a:rPr>
              <a:t>S</a:t>
            </a:r>
          </a:p>
        </p:txBody>
      </p:sp>
      <p:graphicFrame>
        <p:nvGraphicFramePr>
          <p:cNvPr id="9" name="Object 2048"/>
          <p:cNvGraphicFramePr>
            <a:graphicFrameLocks noChangeAspect="1"/>
          </p:cNvGraphicFramePr>
          <p:nvPr/>
        </p:nvGraphicFramePr>
        <p:xfrm>
          <a:off x="228600" y="3032125"/>
          <a:ext cx="518160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emSketch" r:id="rId2" imgW="4639056" imgH="579120" progId="">
                  <p:embed/>
                </p:oleObj>
              </mc:Choice>
              <mc:Fallback>
                <p:oleObj name="ChemSketch" r:id="rId2" imgW="4639056" imgH="579120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032125"/>
                        <a:ext cx="5181600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Freeform 9"/>
          <p:cNvSpPr>
            <a:spLocks/>
          </p:cNvSpPr>
          <p:nvPr/>
        </p:nvSpPr>
        <p:spPr bwMode="auto">
          <a:xfrm>
            <a:off x="533400" y="2857500"/>
            <a:ext cx="974725" cy="1028700"/>
          </a:xfrm>
          <a:custGeom>
            <a:avLst/>
            <a:gdLst/>
            <a:ahLst/>
            <a:cxnLst>
              <a:cxn ang="0">
                <a:pos x="138" y="26"/>
              </a:cxn>
              <a:cxn ang="0">
                <a:pos x="6" y="314"/>
              </a:cxn>
              <a:cxn ang="0">
                <a:pos x="102" y="458"/>
              </a:cxn>
              <a:cxn ang="0">
                <a:pos x="438" y="458"/>
              </a:cxn>
              <a:cxn ang="0">
                <a:pos x="534" y="314"/>
              </a:cxn>
              <a:cxn ang="0">
                <a:pos x="534" y="170"/>
              </a:cxn>
              <a:cxn ang="0">
                <a:pos x="438" y="74"/>
              </a:cxn>
              <a:cxn ang="0">
                <a:pos x="300" y="8"/>
              </a:cxn>
              <a:cxn ang="0">
                <a:pos x="150" y="26"/>
              </a:cxn>
            </a:cxnLst>
            <a:rect l="0" t="0" r="r" b="b"/>
            <a:pathLst>
              <a:path w="550" h="482">
                <a:moveTo>
                  <a:pt x="138" y="26"/>
                </a:moveTo>
                <a:cubicBezTo>
                  <a:pt x="117" y="74"/>
                  <a:pt x="12" y="242"/>
                  <a:pt x="6" y="314"/>
                </a:cubicBezTo>
                <a:cubicBezTo>
                  <a:pt x="0" y="386"/>
                  <a:pt x="30" y="434"/>
                  <a:pt x="102" y="458"/>
                </a:cubicBezTo>
                <a:cubicBezTo>
                  <a:pt x="174" y="482"/>
                  <a:pt x="366" y="482"/>
                  <a:pt x="438" y="458"/>
                </a:cubicBezTo>
                <a:cubicBezTo>
                  <a:pt x="510" y="434"/>
                  <a:pt x="518" y="362"/>
                  <a:pt x="534" y="314"/>
                </a:cubicBezTo>
                <a:cubicBezTo>
                  <a:pt x="550" y="266"/>
                  <a:pt x="550" y="210"/>
                  <a:pt x="534" y="170"/>
                </a:cubicBezTo>
                <a:cubicBezTo>
                  <a:pt x="518" y="130"/>
                  <a:pt x="477" y="101"/>
                  <a:pt x="438" y="74"/>
                </a:cubicBezTo>
                <a:cubicBezTo>
                  <a:pt x="399" y="47"/>
                  <a:pt x="348" y="16"/>
                  <a:pt x="300" y="8"/>
                </a:cubicBezTo>
                <a:cubicBezTo>
                  <a:pt x="252" y="0"/>
                  <a:pt x="181" y="22"/>
                  <a:pt x="150" y="26"/>
                </a:cubicBezTo>
              </a:path>
            </a:pathLst>
          </a:custGeom>
          <a:noFill/>
          <a:ln w="9525" cap="rnd">
            <a:solidFill>
              <a:schemeClr val="hlink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457200" y="3886200"/>
            <a:ext cx="17155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altLang="zh-CN" i="1" dirty="0">
                <a:latin typeface="Times New Roman" pitchFamily="18" charset="0"/>
                <a:ea typeface="宋体" pitchFamily="2" charset="-122"/>
              </a:rPr>
              <a:t>όπου</a:t>
            </a:r>
            <a:r>
              <a:rPr lang="en-US" altLang="zh-CN" i="1" dirty="0">
                <a:latin typeface="Times New Roman" pitchFamily="18" charset="0"/>
                <a:ea typeface="宋体" pitchFamily="2" charset="-122"/>
              </a:rPr>
              <a:t> X= O, N, S</a:t>
            </a:r>
          </a:p>
        </p:txBody>
      </p:sp>
      <p:graphicFrame>
        <p:nvGraphicFramePr>
          <p:cNvPr id="12" name="Object 2049"/>
          <p:cNvGraphicFramePr>
            <a:graphicFrameLocks noChangeAspect="1"/>
          </p:cNvGraphicFramePr>
          <p:nvPr/>
        </p:nvGraphicFramePr>
        <p:xfrm>
          <a:off x="211138" y="4700588"/>
          <a:ext cx="1828800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emSketch" r:id="rId4" imgW="1335024" imgH="530352" progId="">
                  <p:embed/>
                </p:oleObj>
              </mc:Choice>
              <mc:Fallback>
                <p:oleObj name="ChemSketch" r:id="rId4" imgW="1335024" imgH="530352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138" y="4700588"/>
                        <a:ext cx="1828800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Freeform 12"/>
          <p:cNvSpPr>
            <a:spLocks/>
          </p:cNvSpPr>
          <p:nvPr/>
        </p:nvSpPr>
        <p:spPr bwMode="auto">
          <a:xfrm>
            <a:off x="674688" y="4510088"/>
            <a:ext cx="974725" cy="1028700"/>
          </a:xfrm>
          <a:custGeom>
            <a:avLst/>
            <a:gdLst/>
            <a:ahLst/>
            <a:cxnLst>
              <a:cxn ang="0">
                <a:pos x="138" y="26"/>
              </a:cxn>
              <a:cxn ang="0">
                <a:pos x="6" y="314"/>
              </a:cxn>
              <a:cxn ang="0">
                <a:pos x="102" y="458"/>
              </a:cxn>
              <a:cxn ang="0">
                <a:pos x="438" y="458"/>
              </a:cxn>
              <a:cxn ang="0">
                <a:pos x="534" y="314"/>
              </a:cxn>
              <a:cxn ang="0">
                <a:pos x="534" y="170"/>
              </a:cxn>
              <a:cxn ang="0">
                <a:pos x="438" y="74"/>
              </a:cxn>
              <a:cxn ang="0">
                <a:pos x="300" y="8"/>
              </a:cxn>
              <a:cxn ang="0">
                <a:pos x="150" y="26"/>
              </a:cxn>
            </a:cxnLst>
            <a:rect l="0" t="0" r="r" b="b"/>
            <a:pathLst>
              <a:path w="550" h="482">
                <a:moveTo>
                  <a:pt x="138" y="26"/>
                </a:moveTo>
                <a:cubicBezTo>
                  <a:pt x="117" y="74"/>
                  <a:pt x="12" y="242"/>
                  <a:pt x="6" y="314"/>
                </a:cubicBezTo>
                <a:cubicBezTo>
                  <a:pt x="0" y="386"/>
                  <a:pt x="30" y="434"/>
                  <a:pt x="102" y="458"/>
                </a:cubicBezTo>
                <a:cubicBezTo>
                  <a:pt x="174" y="482"/>
                  <a:pt x="366" y="482"/>
                  <a:pt x="438" y="458"/>
                </a:cubicBezTo>
                <a:cubicBezTo>
                  <a:pt x="510" y="434"/>
                  <a:pt x="518" y="362"/>
                  <a:pt x="534" y="314"/>
                </a:cubicBezTo>
                <a:cubicBezTo>
                  <a:pt x="550" y="266"/>
                  <a:pt x="550" y="210"/>
                  <a:pt x="534" y="170"/>
                </a:cubicBezTo>
                <a:cubicBezTo>
                  <a:pt x="518" y="130"/>
                  <a:pt x="477" y="101"/>
                  <a:pt x="438" y="74"/>
                </a:cubicBezTo>
                <a:cubicBezTo>
                  <a:pt x="399" y="47"/>
                  <a:pt x="348" y="16"/>
                  <a:pt x="300" y="8"/>
                </a:cubicBezTo>
                <a:cubicBezTo>
                  <a:pt x="252" y="0"/>
                  <a:pt x="181" y="22"/>
                  <a:pt x="150" y="26"/>
                </a:cubicBezTo>
              </a:path>
            </a:pathLst>
          </a:custGeom>
          <a:noFill/>
          <a:ln w="9525" cap="rnd">
            <a:solidFill>
              <a:schemeClr val="hlink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85800" y="5791200"/>
            <a:ext cx="93968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altLang="zh-CN" i="1" dirty="0">
                <a:latin typeface="Times New Roman" pitchFamily="18" charset="0"/>
                <a:ea typeface="宋体" pitchFamily="2" charset="-122"/>
              </a:rPr>
              <a:t>Εστέρας</a:t>
            </a:r>
            <a:endParaRPr lang="en-US" altLang="zh-CN" i="1" dirty="0">
              <a:latin typeface="Times New Roman" pitchFamily="18" charset="0"/>
              <a:ea typeface="宋体" pitchFamily="2" charset="-122"/>
            </a:endParaRPr>
          </a:p>
        </p:txBody>
      </p:sp>
      <p:graphicFrame>
        <p:nvGraphicFramePr>
          <p:cNvPr id="15" name="Object 2050"/>
          <p:cNvGraphicFramePr>
            <a:graphicFrameLocks noChangeAspect="1"/>
          </p:cNvGraphicFramePr>
          <p:nvPr/>
        </p:nvGraphicFramePr>
        <p:xfrm>
          <a:off x="3143250" y="4646613"/>
          <a:ext cx="1855788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emSketch" r:id="rId6" imgW="1341120" imgH="530352" progId="">
                  <p:embed/>
                </p:oleObj>
              </mc:Choice>
              <mc:Fallback>
                <p:oleObj name="ChemSketch" r:id="rId6" imgW="1341120" imgH="530352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0" y="4646613"/>
                        <a:ext cx="1855788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3803650" y="5791200"/>
            <a:ext cx="7922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altLang="zh-CN" i="1" dirty="0" err="1">
                <a:latin typeface="Times New Roman" pitchFamily="18" charset="0"/>
                <a:ea typeface="宋体" pitchFamily="2" charset="-122"/>
              </a:rPr>
              <a:t>Αμίδιο</a:t>
            </a:r>
            <a:endParaRPr lang="en-US" altLang="zh-CN" i="1" dirty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3654425" y="4595813"/>
            <a:ext cx="974725" cy="1028700"/>
          </a:xfrm>
          <a:custGeom>
            <a:avLst/>
            <a:gdLst/>
            <a:ahLst/>
            <a:cxnLst>
              <a:cxn ang="0">
                <a:pos x="138" y="26"/>
              </a:cxn>
              <a:cxn ang="0">
                <a:pos x="6" y="314"/>
              </a:cxn>
              <a:cxn ang="0">
                <a:pos x="102" y="458"/>
              </a:cxn>
              <a:cxn ang="0">
                <a:pos x="438" y="458"/>
              </a:cxn>
              <a:cxn ang="0">
                <a:pos x="534" y="314"/>
              </a:cxn>
              <a:cxn ang="0">
                <a:pos x="534" y="170"/>
              </a:cxn>
              <a:cxn ang="0">
                <a:pos x="438" y="74"/>
              </a:cxn>
              <a:cxn ang="0">
                <a:pos x="300" y="8"/>
              </a:cxn>
              <a:cxn ang="0">
                <a:pos x="150" y="26"/>
              </a:cxn>
            </a:cxnLst>
            <a:rect l="0" t="0" r="r" b="b"/>
            <a:pathLst>
              <a:path w="550" h="482">
                <a:moveTo>
                  <a:pt x="138" y="26"/>
                </a:moveTo>
                <a:cubicBezTo>
                  <a:pt x="117" y="74"/>
                  <a:pt x="12" y="242"/>
                  <a:pt x="6" y="314"/>
                </a:cubicBezTo>
                <a:cubicBezTo>
                  <a:pt x="0" y="386"/>
                  <a:pt x="30" y="434"/>
                  <a:pt x="102" y="458"/>
                </a:cubicBezTo>
                <a:cubicBezTo>
                  <a:pt x="174" y="482"/>
                  <a:pt x="366" y="482"/>
                  <a:pt x="438" y="458"/>
                </a:cubicBezTo>
                <a:cubicBezTo>
                  <a:pt x="510" y="434"/>
                  <a:pt x="518" y="362"/>
                  <a:pt x="534" y="314"/>
                </a:cubicBezTo>
                <a:cubicBezTo>
                  <a:pt x="550" y="266"/>
                  <a:pt x="550" y="210"/>
                  <a:pt x="534" y="170"/>
                </a:cubicBezTo>
                <a:cubicBezTo>
                  <a:pt x="518" y="130"/>
                  <a:pt x="477" y="101"/>
                  <a:pt x="438" y="74"/>
                </a:cubicBezTo>
                <a:cubicBezTo>
                  <a:pt x="399" y="47"/>
                  <a:pt x="348" y="16"/>
                  <a:pt x="300" y="8"/>
                </a:cubicBezTo>
                <a:cubicBezTo>
                  <a:pt x="252" y="0"/>
                  <a:pt x="181" y="22"/>
                  <a:pt x="150" y="26"/>
                </a:cubicBezTo>
              </a:path>
            </a:pathLst>
          </a:custGeom>
          <a:noFill/>
          <a:ln w="9525" cap="rnd">
            <a:solidFill>
              <a:schemeClr val="hlink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18" name="Object 2051"/>
          <p:cNvGraphicFramePr>
            <a:graphicFrameLocks noChangeAspect="1"/>
          </p:cNvGraphicFramePr>
          <p:nvPr/>
        </p:nvGraphicFramePr>
        <p:xfrm>
          <a:off x="6069013" y="4762500"/>
          <a:ext cx="1855787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emSketch" r:id="rId8" imgW="1341120" imgH="530352" progId="">
                  <p:embed/>
                </p:oleObj>
              </mc:Choice>
              <mc:Fallback>
                <p:oleObj name="ChemSketch" r:id="rId8" imgW="1341120" imgH="530352" progId="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9013" y="4762500"/>
                        <a:ext cx="1855787" cy="73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Freeform 18"/>
          <p:cNvSpPr>
            <a:spLocks/>
          </p:cNvSpPr>
          <p:nvPr/>
        </p:nvSpPr>
        <p:spPr bwMode="auto">
          <a:xfrm>
            <a:off x="6526213" y="4648200"/>
            <a:ext cx="974725" cy="1028700"/>
          </a:xfrm>
          <a:custGeom>
            <a:avLst/>
            <a:gdLst/>
            <a:ahLst/>
            <a:cxnLst>
              <a:cxn ang="0">
                <a:pos x="138" y="26"/>
              </a:cxn>
              <a:cxn ang="0">
                <a:pos x="6" y="314"/>
              </a:cxn>
              <a:cxn ang="0">
                <a:pos x="102" y="458"/>
              </a:cxn>
              <a:cxn ang="0">
                <a:pos x="438" y="458"/>
              </a:cxn>
              <a:cxn ang="0">
                <a:pos x="534" y="314"/>
              </a:cxn>
              <a:cxn ang="0">
                <a:pos x="534" y="170"/>
              </a:cxn>
              <a:cxn ang="0">
                <a:pos x="438" y="74"/>
              </a:cxn>
              <a:cxn ang="0">
                <a:pos x="300" y="8"/>
              </a:cxn>
              <a:cxn ang="0">
                <a:pos x="150" y="26"/>
              </a:cxn>
            </a:cxnLst>
            <a:rect l="0" t="0" r="r" b="b"/>
            <a:pathLst>
              <a:path w="550" h="482">
                <a:moveTo>
                  <a:pt x="138" y="26"/>
                </a:moveTo>
                <a:cubicBezTo>
                  <a:pt x="117" y="74"/>
                  <a:pt x="12" y="242"/>
                  <a:pt x="6" y="314"/>
                </a:cubicBezTo>
                <a:cubicBezTo>
                  <a:pt x="0" y="386"/>
                  <a:pt x="30" y="434"/>
                  <a:pt x="102" y="458"/>
                </a:cubicBezTo>
                <a:cubicBezTo>
                  <a:pt x="174" y="482"/>
                  <a:pt x="366" y="482"/>
                  <a:pt x="438" y="458"/>
                </a:cubicBezTo>
                <a:cubicBezTo>
                  <a:pt x="510" y="434"/>
                  <a:pt x="518" y="362"/>
                  <a:pt x="534" y="314"/>
                </a:cubicBezTo>
                <a:cubicBezTo>
                  <a:pt x="550" y="266"/>
                  <a:pt x="550" y="210"/>
                  <a:pt x="534" y="170"/>
                </a:cubicBezTo>
                <a:cubicBezTo>
                  <a:pt x="518" y="130"/>
                  <a:pt x="477" y="101"/>
                  <a:pt x="438" y="74"/>
                </a:cubicBezTo>
                <a:cubicBezTo>
                  <a:pt x="399" y="47"/>
                  <a:pt x="348" y="16"/>
                  <a:pt x="300" y="8"/>
                </a:cubicBezTo>
                <a:cubicBezTo>
                  <a:pt x="252" y="0"/>
                  <a:pt x="181" y="22"/>
                  <a:pt x="150" y="26"/>
                </a:cubicBezTo>
              </a:path>
            </a:pathLst>
          </a:custGeom>
          <a:noFill/>
          <a:ln w="9525" cap="rnd">
            <a:solidFill>
              <a:schemeClr val="hlink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288925" y="2251075"/>
            <a:ext cx="481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400">
                <a:latin typeface="Times New Roman" pitchFamily="18" charset="0"/>
                <a:ea typeface="宋体" pitchFamily="2" charset="-122"/>
              </a:rPr>
              <a:t>A.</a:t>
            </a:r>
          </a:p>
        </p:txBody>
      </p:sp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6400800" y="5805488"/>
            <a:ext cx="13276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altLang="zh-CN" i="1" dirty="0" err="1">
                <a:latin typeface="Times New Roman" pitchFamily="18" charset="0"/>
                <a:ea typeface="宋体" pitchFamily="2" charset="-122"/>
              </a:rPr>
              <a:t>Θειοεστέρας</a:t>
            </a:r>
            <a:endParaRPr lang="en-US" altLang="zh-CN" i="1" dirty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2" name="Στρογγυλεμένο ορθογώνιο 21"/>
          <p:cNvSpPr/>
          <p:nvPr/>
        </p:nvSpPr>
        <p:spPr>
          <a:xfrm>
            <a:off x="107504" y="336584"/>
            <a:ext cx="8888058" cy="576064"/>
          </a:xfrm>
          <a:prstGeom prst="roundRect">
            <a:avLst/>
          </a:prstGeom>
          <a:noFill/>
          <a:ln cmpd="dbl">
            <a:solidFill>
              <a:schemeClr val="tx2"/>
            </a:solidFill>
            <a:prstDash val="soli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" name="Picture 10">
            <a:extLst>
              <a:ext uri="{FF2B5EF4-FFF2-40B4-BE49-F238E27FC236}">
                <a16:creationId xmlns:a16="http://schemas.microsoft.com/office/drawing/2014/main" id="{0BA558D6-4F6E-F8ED-A592-09499C77AD4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456103" y="6248400"/>
            <a:ext cx="687897" cy="59874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048"/>
          <p:cNvGraphicFramePr>
            <a:graphicFrameLocks noChangeAspect="1"/>
          </p:cNvGraphicFramePr>
          <p:nvPr/>
        </p:nvGraphicFramePr>
        <p:xfrm>
          <a:off x="1066800" y="1481138"/>
          <a:ext cx="5638800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emSketch" r:id="rId2" imgW="5218176" imgH="576072" progId="">
                  <p:embed/>
                </p:oleObj>
              </mc:Choice>
              <mc:Fallback>
                <p:oleObj name="ChemSketch" r:id="rId2" imgW="5218176" imgH="576072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481138"/>
                        <a:ext cx="5638800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1029"/>
          <p:cNvSpPr txBox="1">
            <a:spLocks noChangeArrowheads="1"/>
          </p:cNvSpPr>
          <p:nvPr/>
        </p:nvSpPr>
        <p:spPr bwMode="auto">
          <a:xfrm>
            <a:off x="762000" y="2286000"/>
            <a:ext cx="23455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altLang="zh-CN" i="1" dirty="0">
                <a:latin typeface="Times New Roman" pitchFamily="18" charset="0"/>
                <a:ea typeface="宋体" pitchFamily="2" charset="-122"/>
              </a:rPr>
              <a:t>όπου</a:t>
            </a:r>
            <a:r>
              <a:rPr lang="en-US" altLang="zh-CN" i="1" dirty="0">
                <a:latin typeface="Times New Roman" pitchFamily="18" charset="0"/>
                <a:ea typeface="宋体" pitchFamily="2" charset="-122"/>
              </a:rPr>
              <a:t> X </a:t>
            </a:r>
            <a:r>
              <a:rPr lang="el-GR" altLang="zh-CN" i="1" dirty="0">
                <a:latin typeface="Times New Roman" pitchFamily="18" charset="0"/>
                <a:ea typeface="宋体" pitchFamily="2" charset="-122"/>
              </a:rPr>
              <a:t>και</a:t>
            </a:r>
            <a:r>
              <a:rPr lang="en-US" altLang="zh-CN" i="1" dirty="0">
                <a:latin typeface="Times New Roman" pitchFamily="18" charset="0"/>
                <a:ea typeface="宋体" pitchFamily="2" charset="-122"/>
              </a:rPr>
              <a:t> X’= O, N, S</a:t>
            </a:r>
          </a:p>
        </p:txBody>
      </p:sp>
      <p:sp>
        <p:nvSpPr>
          <p:cNvPr id="7" name="Text Box 1030"/>
          <p:cNvSpPr txBox="1">
            <a:spLocks noChangeArrowheads="1"/>
          </p:cNvSpPr>
          <p:nvPr/>
        </p:nvSpPr>
        <p:spPr bwMode="auto">
          <a:xfrm>
            <a:off x="288925" y="990600"/>
            <a:ext cx="463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400">
                <a:latin typeface="Times New Roman" pitchFamily="18" charset="0"/>
                <a:ea typeface="宋体" pitchFamily="2" charset="-122"/>
              </a:rPr>
              <a:t>B.</a:t>
            </a:r>
          </a:p>
        </p:txBody>
      </p:sp>
      <p:graphicFrame>
        <p:nvGraphicFramePr>
          <p:cNvPr id="8" name="Object 2049"/>
          <p:cNvGraphicFramePr>
            <a:graphicFrameLocks noChangeAspect="1"/>
          </p:cNvGraphicFramePr>
          <p:nvPr/>
        </p:nvGraphicFramePr>
        <p:xfrm>
          <a:off x="1127125" y="2667000"/>
          <a:ext cx="1614488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emSketch" r:id="rId4" imgW="1615440" imgH="530352" progId="">
                  <p:embed/>
                </p:oleObj>
              </mc:Choice>
              <mc:Fallback>
                <p:oleObj name="ChemSketch" r:id="rId4" imgW="1615440" imgH="530352" progId="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125" y="2667000"/>
                        <a:ext cx="1614488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050"/>
          <p:cNvGraphicFramePr>
            <a:graphicFrameLocks noChangeAspect="1"/>
          </p:cNvGraphicFramePr>
          <p:nvPr/>
        </p:nvGraphicFramePr>
        <p:xfrm>
          <a:off x="3763963" y="2667000"/>
          <a:ext cx="1614487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emSketch" r:id="rId6" imgW="1615440" imgH="530352" progId="">
                  <p:embed/>
                </p:oleObj>
              </mc:Choice>
              <mc:Fallback>
                <p:oleObj name="ChemSketch" r:id="rId6" imgW="1615440" imgH="530352" progId="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3963" y="2667000"/>
                        <a:ext cx="1614487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051"/>
          <p:cNvGraphicFramePr>
            <a:graphicFrameLocks noChangeAspect="1"/>
          </p:cNvGraphicFramePr>
          <p:nvPr/>
        </p:nvGraphicFramePr>
        <p:xfrm>
          <a:off x="6310313" y="2667000"/>
          <a:ext cx="1614487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emSketch" r:id="rId8" imgW="1615440" imgH="530352" progId="">
                  <p:embed/>
                </p:oleObj>
              </mc:Choice>
              <mc:Fallback>
                <p:oleObj name="ChemSketch" r:id="rId8" imgW="1615440" imgH="530352" progId="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0313" y="2667000"/>
                        <a:ext cx="1614487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34"/>
          <p:cNvSpPr>
            <a:spLocks noChangeArrowheads="1"/>
          </p:cNvSpPr>
          <p:nvPr/>
        </p:nvSpPr>
        <p:spPr bwMode="auto">
          <a:xfrm>
            <a:off x="1000100" y="3214686"/>
            <a:ext cx="20185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altLang="zh-CN" i="1" dirty="0">
                <a:latin typeface="Times New Roman" pitchFamily="18" charset="0"/>
                <a:ea typeface="宋体" pitchFamily="2" charset="-122"/>
              </a:rPr>
              <a:t>Ανθρακικός εστέρας</a:t>
            </a:r>
            <a:endParaRPr lang="en-US" altLang="zh-CN" i="1" dirty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2" name="Rectangle 1035"/>
          <p:cNvSpPr>
            <a:spLocks noChangeArrowheads="1"/>
          </p:cNvSpPr>
          <p:nvPr/>
        </p:nvSpPr>
        <p:spPr bwMode="auto">
          <a:xfrm>
            <a:off x="4057650" y="3160713"/>
            <a:ext cx="11112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altLang="zh-CN" i="1" dirty="0" err="1">
                <a:latin typeface="Times New Roman" pitchFamily="18" charset="0"/>
                <a:ea typeface="宋体" pitchFamily="2" charset="-122"/>
              </a:rPr>
              <a:t>Ουρεθάνη</a:t>
            </a:r>
            <a:endParaRPr lang="en-US" altLang="zh-CN" i="1" dirty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3" name="Rectangle 1036"/>
          <p:cNvSpPr>
            <a:spLocks noChangeArrowheads="1"/>
          </p:cNvSpPr>
          <p:nvPr/>
        </p:nvSpPr>
        <p:spPr bwMode="auto">
          <a:xfrm>
            <a:off x="6808788" y="3124200"/>
            <a:ext cx="7537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altLang="zh-CN" i="1" dirty="0">
                <a:latin typeface="Times New Roman" pitchFamily="18" charset="0"/>
                <a:ea typeface="宋体" pitchFamily="2" charset="-122"/>
              </a:rPr>
              <a:t>Ουρία</a:t>
            </a:r>
            <a:endParaRPr lang="en-US" altLang="zh-CN" i="1" dirty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4" name="Text Box 1037"/>
          <p:cNvSpPr txBox="1">
            <a:spLocks noChangeArrowheads="1"/>
          </p:cNvSpPr>
          <p:nvPr/>
        </p:nvSpPr>
        <p:spPr bwMode="auto">
          <a:xfrm>
            <a:off x="298450" y="4038600"/>
            <a:ext cx="463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400">
                <a:latin typeface="Times New Roman" pitchFamily="18" charset="0"/>
                <a:ea typeface="宋体" pitchFamily="2" charset="-122"/>
              </a:rPr>
              <a:t>C.</a:t>
            </a:r>
          </a:p>
        </p:txBody>
      </p:sp>
      <p:graphicFrame>
        <p:nvGraphicFramePr>
          <p:cNvPr id="15" name="Object 2052"/>
          <p:cNvGraphicFramePr>
            <a:graphicFrameLocks noChangeAspect="1"/>
          </p:cNvGraphicFramePr>
          <p:nvPr/>
        </p:nvGraphicFramePr>
        <p:xfrm>
          <a:off x="1219200" y="4038600"/>
          <a:ext cx="5383213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emSketch" r:id="rId10" imgW="5382768" imgH="615696" progId="">
                  <p:embed/>
                </p:oleObj>
              </mc:Choice>
              <mc:Fallback>
                <p:oleObj name="ChemSketch" r:id="rId10" imgW="5382768" imgH="615696" progId="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038600"/>
                        <a:ext cx="5383213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053"/>
          <p:cNvGraphicFramePr>
            <a:graphicFrameLocks noChangeAspect="1"/>
          </p:cNvGraphicFramePr>
          <p:nvPr/>
        </p:nvGraphicFramePr>
        <p:xfrm>
          <a:off x="2514600" y="4953000"/>
          <a:ext cx="15240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emSketch" r:id="rId12" imgW="1524000" imgH="530352" progId="">
                  <p:embed/>
                </p:oleObj>
              </mc:Choice>
              <mc:Fallback>
                <p:oleObj name="ChemSketch" r:id="rId12" imgW="1524000" imgH="530352" progId="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953000"/>
                        <a:ext cx="152400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054"/>
          <p:cNvGraphicFramePr>
            <a:graphicFrameLocks noChangeAspect="1"/>
          </p:cNvGraphicFramePr>
          <p:nvPr/>
        </p:nvGraphicFramePr>
        <p:xfrm>
          <a:off x="5181600" y="4956175"/>
          <a:ext cx="15240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emSketch" r:id="rId14" imgW="1524000" imgH="530352" progId="">
                  <p:embed/>
                </p:oleObj>
              </mc:Choice>
              <mc:Fallback>
                <p:oleObj name="ChemSketch" r:id="rId14" imgW="1524000" imgH="530352" progId="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956175"/>
                        <a:ext cx="152400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041"/>
          <p:cNvSpPr>
            <a:spLocks noChangeArrowheads="1"/>
          </p:cNvSpPr>
          <p:nvPr/>
        </p:nvSpPr>
        <p:spPr bwMode="auto">
          <a:xfrm>
            <a:off x="2724150" y="5576888"/>
            <a:ext cx="107875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altLang="zh-CN" i="1" dirty="0" err="1">
                <a:latin typeface="Times New Roman" pitchFamily="18" charset="0"/>
                <a:ea typeface="宋体" pitchFamily="2" charset="-122"/>
              </a:rPr>
              <a:t>Ιμιδαζόλη</a:t>
            </a:r>
            <a:endParaRPr lang="en-US" altLang="zh-CN" i="1" dirty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9" name="Rectangle 1042"/>
          <p:cNvSpPr>
            <a:spLocks noChangeArrowheads="1"/>
          </p:cNvSpPr>
          <p:nvPr/>
        </p:nvSpPr>
        <p:spPr bwMode="auto">
          <a:xfrm>
            <a:off x="5391150" y="5576888"/>
            <a:ext cx="11031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i="1" dirty="0" err="1">
                <a:latin typeface="Times New Roman" pitchFamily="18" charset="0"/>
                <a:ea typeface="宋体" pitchFamily="2" charset="-122"/>
              </a:rPr>
              <a:t>A</a:t>
            </a:r>
            <a:r>
              <a:rPr lang="el-GR" altLang="zh-CN" i="1" dirty="0" err="1">
                <a:latin typeface="Times New Roman" pitchFamily="18" charset="0"/>
                <a:ea typeface="宋体" pitchFamily="2" charset="-122"/>
              </a:rPr>
              <a:t>νυδρίδιο</a:t>
            </a:r>
            <a:endParaRPr lang="en-US" altLang="zh-CN" i="1" dirty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0" name="Text Box 1043"/>
          <p:cNvSpPr txBox="1">
            <a:spLocks noChangeArrowheads="1"/>
          </p:cNvSpPr>
          <p:nvPr/>
        </p:nvSpPr>
        <p:spPr bwMode="auto">
          <a:xfrm>
            <a:off x="830263" y="4586288"/>
            <a:ext cx="239681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altLang="zh-CN" i="1" dirty="0">
                <a:latin typeface="Times New Roman" pitchFamily="18" charset="0"/>
                <a:ea typeface="宋体" pitchFamily="2" charset="-122"/>
              </a:rPr>
              <a:t>Όπου </a:t>
            </a:r>
            <a:r>
              <a:rPr lang="en-US" altLang="zh-CN" i="1" dirty="0">
                <a:latin typeface="Times New Roman" pitchFamily="18" charset="0"/>
                <a:ea typeface="宋体" pitchFamily="2" charset="-122"/>
              </a:rPr>
              <a:t>X </a:t>
            </a:r>
            <a:r>
              <a:rPr lang="el-GR" altLang="zh-CN" i="1" dirty="0">
                <a:latin typeface="Times New Roman" pitchFamily="18" charset="0"/>
                <a:ea typeface="宋体" pitchFamily="2" charset="-122"/>
              </a:rPr>
              <a:t>και</a:t>
            </a:r>
            <a:r>
              <a:rPr lang="en-US" altLang="zh-CN" i="1" dirty="0">
                <a:latin typeface="Times New Roman" pitchFamily="18" charset="0"/>
                <a:ea typeface="宋体" pitchFamily="2" charset="-122"/>
              </a:rPr>
              <a:t> X’= O, N, S</a:t>
            </a:r>
          </a:p>
        </p:txBody>
      </p:sp>
      <p:sp>
        <p:nvSpPr>
          <p:cNvPr id="22" name="Στρογγυλεμένο ορθογώνιο 21"/>
          <p:cNvSpPr/>
          <p:nvPr/>
        </p:nvSpPr>
        <p:spPr>
          <a:xfrm>
            <a:off x="107504" y="336584"/>
            <a:ext cx="8888058" cy="576064"/>
          </a:xfrm>
          <a:prstGeom prst="roundRect">
            <a:avLst/>
          </a:prstGeom>
          <a:noFill/>
          <a:ln cmpd="dbl">
            <a:solidFill>
              <a:schemeClr val="tx2"/>
            </a:solidFill>
            <a:prstDash val="soli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>
          <a:xfrm>
            <a:off x="136569" y="419859"/>
            <a:ext cx="8839200" cy="914400"/>
          </a:xfrm>
        </p:spPr>
        <p:txBody>
          <a:bodyPr>
            <a:noAutofit/>
          </a:bodyPr>
          <a:lstStyle/>
          <a:p>
            <a:r>
              <a:rPr lang="el-GR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rPr>
              <a:t>Βιοδιασπώμενα πολυμερή</a:t>
            </a:r>
            <a:b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rPr>
            </a:br>
            <a:endParaRPr lang="en-US" altLang="zh-C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宋体" pitchFamily="2" charset="-122"/>
            </a:endParaRPr>
          </a:p>
        </p:txBody>
      </p:sp>
      <p:pic>
        <p:nvPicPr>
          <p:cNvPr id="3" name="Picture 10">
            <a:extLst>
              <a:ext uri="{FF2B5EF4-FFF2-40B4-BE49-F238E27FC236}">
                <a16:creationId xmlns:a16="http://schemas.microsoft.com/office/drawing/2014/main" id="{E983FFCA-F437-9B2A-E1A4-464D58FBF23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456103" y="6248400"/>
            <a:ext cx="687897" cy="59874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50825" y="1125538"/>
            <a:ext cx="8713788" cy="5543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Ακετικό</a:t>
            </a:r>
            <a:b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</a:br>
            <a:b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</a:br>
            <a:r>
              <a:rPr kumimoji="0" lang="el-GR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Ημιακετικό</a:t>
            </a:r>
            <a:b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</a:b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Αιθέρας</a:t>
            </a:r>
            <a:b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</a:b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Νιτρίλια</a:t>
            </a:r>
            <a:b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</a:b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Φωσφονικά</a:t>
            </a:r>
            <a:b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</a:b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Πολυκυανοακρυλικά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</p:txBody>
      </p:sp>
      <p:graphicFrame>
        <p:nvGraphicFramePr>
          <p:cNvPr id="7" name="Object 7"/>
          <p:cNvGraphicFramePr>
            <a:graphicFrameLocks noChangeAspect="1"/>
          </p:cNvGraphicFramePr>
          <p:nvPr/>
        </p:nvGraphicFramePr>
        <p:xfrm>
          <a:off x="3400425" y="1106488"/>
          <a:ext cx="4981575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emSketch" r:id="rId2" imgW="4980432" imgH="798576" progId="">
                  <p:embed/>
                </p:oleObj>
              </mc:Choice>
              <mc:Fallback>
                <p:oleObj name="ChemSketch" r:id="rId2" imgW="4980432" imgH="798576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0425" y="1106488"/>
                        <a:ext cx="4981575" cy="798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77"/>
          <p:cNvGrpSpPr>
            <a:grpSpLocks/>
          </p:cNvGrpSpPr>
          <p:nvPr/>
        </p:nvGrpSpPr>
        <p:grpSpPr bwMode="auto">
          <a:xfrm>
            <a:off x="3548063" y="1828800"/>
            <a:ext cx="4681537" cy="1338263"/>
            <a:chOff x="2235" y="1152"/>
            <a:chExt cx="2949" cy="843"/>
          </a:xfrm>
        </p:grpSpPr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496" y="139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2695" y="1315"/>
              <a:ext cx="18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1200">
                  <a:latin typeface="Times New Roman" pitchFamily="18" charset="0"/>
                  <a:ea typeface="宋体" pitchFamily="2" charset="-122"/>
                </a:rPr>
                <a:t>O</a:t>
              </a: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331" y="1393"/>
              <a:ext cx="118" cy="145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45"/>
                </a:cxn>
              </a:cxnLst>
              <a:rect l="0" t="0" r="r" b="b"/>
              <a:pathLst>
                <a:path w="118" h="145">
                  <a:moveTo>
                    <a:pt x="118" y="0"/>
                  </a:moveTo>
                  <a:lnTo>
                    <a:pt x="0" y="145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2352" y="1579"/>
              <a:ext cx="103" cy="1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3" y="135"/>
                </a:cxn>
              </a:cxnLst>
              <a:rect l="0" t="0" r="r" b="b"/>
              <a:pathLst>
                <a:path w="103" h="135">
                  <a:moveTo>
                    <a:pt x="0" y="0"/>
                  </a:moveTo>
                  <a:lnTo>
                    <a:pt x="103" y="135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2515" y="1721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2829" y="1591"/>
              <a:ext cx="99" cy="121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0" y="121"/>
                </a:cxn>
              </a:cxnLst>
              <a:rect l="0" t="0" r="r" b="b"/>
              <a:pathLst>
                <a:path w="99" h="121">
                  <a:moveTo>
                    <a:pt x="99" y="0"/>
                  </a:moveTo>
                  <a:lnTo>
                    <a:pt x="0" y="12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2819" y="1401"/>
              <a:ext cx="103" cy="1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3" y="135"/>
                </a:cxn>
              </a:cxnLst>
              <a:rect l="0" t="0" r="r" b="b"/>
              <a:pathLst>
                <a:path w="103" h="135">
                  <a:moveTo>
                    <a:pt x="0" y="0"/>
                  </a:moveTo>
                  <a:lnTo>
                    <a:pt x="103" y="135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2385" y="1308"/>
              <a:ext cx="1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1200">
                  <a:latin typeface="Times New Roman" pitchFamily="18" charset="0"/>
                  <a:ea typeface="宋体" pitchFamily="2" charset="-122"/>
                </a:rPr>
                <a:t>C</a:t>
              </a: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2235" y="1480"/>
              <a:ext cx="1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1200">
                  <a:latin typeface="Times New Roman" pitchFamily="18" charset="0"/>
                  <a:ea typeface="宋体" pitchFamily="2" charset="-122"/>
                </a:rPr>
                <a:t>C</a:t>
              </a: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2400" y="1631"/>
              <a:ext cx="1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1200">
                  <a:latin typeface="Times New Roman" pitchFamily="18" charset="0"/>
                  <a:ea typeface="宋体" pitchFamily="2" charset="-122"/>
                </a:rPr>
                <a:t>C</a:t>
              </a:r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2693" y="1630"/>
              <a:ext cx="1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1200">
                  <a:latin typeface="Times New Roman" pitchFamily="18" charset="0"/>
                  <a:ea typeface="宋体" pitchFamily="2" charset="-122"/>
                </a:rPr>
                <a:t>C</a:t>
              </a:r>
            </a:p>
          </p:txBody>
        </p:sp>
        <p:sp>
          <p:nvSpPr>
            <p:cNvPr id="20" name="Text Box 19"/>
            <p:cNvSpPr txBox="1">
              <a:spLocks noChangeArrowheads="1"/>
            </p:cNvSpPr>
            <p:nvPr/>
          </p:nvSpPr>
          <p:spPr bwMode="auto">
            <a:xfrm>
              <a:off x="2885" y="1474"/>
              <a:ext cx="1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1200">
                  <a:latin typeface="Times New Roman" pitchFamily="18" charset="0"/>
                  <a:ea typeface="宋体" pitchFamily="2" charset="-122"/>
                </a:rPr>
                <a:t>C</a:t>
              </a:r>
            </a:p>
          </p:txBody>
        </p:sp>
        <p:sp>
          <p:nvSpPr>
            <p:cNvPr id="21" name="Text Box 23"/>
            <p:cNvSpPr txBox="1">
              <a:spLocks noChangeArrowheads="1"/>
            </p:cNvSpPr>
            <p:nvPr/>
          </p:nvSpPr>
          <p:spPr bwMode="auto">
            <a:xfrm>
              <a:off x="2700" y="1786"/>
              <a:ext cx="25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1200">
                  <a:latin typeface="Times New Roman" pitchFamily="18" charset="0"/>
                  <a:ea typeface="宋体" pitchFamily="2" charset="-122"/>
                </a:rPr>
                <a:t>OH</a:t>
              </a:r>
            </a:p>
          </p:txBody>
        </p:sp>
        <p:sp>
          <p:nvSpPr>
            <p:cNvPr id="22" name="Text Box 24"/>
            <p:cNvSpPr txBox="1">
              <a:spLocks noChangeArrowheads="1"/>
            </p:cNvSpPr>
            <p:nvPr/>
          </p:nvSpPr>
          <p:spPr bwMode="auto">
            <a:xfrm>
              <a:off x="2400" y="1468"/>
              <a:ext cx="25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1200">
                  <a:latin typeface="Times New Roman" pitchFamily="18" charset="0"/>
                  <a:ea typeface="宋体" pitchFamily="2" charset="-122"/>
                </a:rPr>
                <a:t>OH</a:t>
              </a:r>
            </a:p>
          </p:txBody>
        </p:sp>
        <p:sp>
          <p:nvSpPr>
            <p:cNvPr id="23" name="Line 27"/>
            <p:cNvSpPr>
              <a:spLocks noChangeShapeType="1"/>
            </p:cNvSpPr>
            <p:nvPr/>
          </p:nvSpPr>
          <p:spPr bwMode="auto">
            <a:xfrm>
              <a:off x="2468" y="1269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" name="Line 28"/>
            <p:cNvSpPr>
              <a:spLocks noChangeShapeType="1"/>
            </p:cNvSpPr>
            <p:nvPr/>
          </p:nvSpPr>
          <p:spPr bwMode="auto">
            <a:xfrm>
              <a:off x="2317" y="1594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5" name="Text Box 29"/>
            <p:cNvSpPr txBox="1">
              <a:spLocks noChangeArrowheads="1"/>
            </p:cNvSpPr>
            <p:nvPr/>
          </p:nvSpPr>
          <p:spPr bwMode="auto">
            <a:xfrm>
              <a:off x="2235" y="1639"/>
              <a:ext cx="25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1200">
                  <a:latin typeface="Times New Roman" pitchFamily="18" charset="0"/>
                  <a:ea typeface="宋体" pitchFamily="2" charset="-122"/>
                </a:rPr>
                <a:t>OH</a:t>
              </a:r>
            </a:p>
          </p:txBody>
        </p:sp>
        <p:sp>
          <p:nvSpPr>
            <p:cNvPr id="26" name="Text Box 30"/>
            <p:cNvSpPr txBox="1">
              <a:spLocks noChangeArrowheads="1"/>
            </p:cNvSpPr>
            <p:nvPr/>
          </p:nvSpPr>
          <p:spPr bwMode="auto">
            <a:xfrm>
              <a:off x="2387" y="1158"/>
              <a:ext cx="25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1200">
                  <a:latin typeface="Times New Roman" pitchFamily="18" charset="0"/>
                  <a:ea typeface="宋体" pitchFamily="2" charset="-122"/>
                </a:rPr>
                <a:t>OH</a:t>
              </a:r>
            </a:p>
          </p:txBody>
        </p:sp>
        <p:sp>
          <p:nvSpPr>
            <p:cNvPr id="27" name="Line 31"/>
            <p:cNvSpPr>
              <a:spLocks noChangeShapeType="1"/>
            </p:cNvSpPr>
            <p:nvPr/>
          </p:nvSpPr>
          <p:spPr bwMode="auto">
            <a:xfrm>
              <a:off x="2480" y="1594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" name="Line 32"/>
            <p:cNvSpPr>
              <a:spLocks noChangeShapeType="1"/>
            </p:cNvSpPr>
            <p:nvPr/>
          </p:nvSpPr>
          <p:spPr bwMode="auto">
            <a:xfrm>
              <a:off x="2784" y="1739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" name="Line 33"/>
            <p:cNvSpPr>
              <a:spLocks noChangeShapeType="1"/>
            </p:cNvSpPr>
            <p:nvPr/>
          </p:nvSpPr>
          <p:spPr bwMode="auto">
            <a:xfrm>
              <a:off x="2969" y="1440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0" name="Text Box 34"/>
            <p:cNvSpPr txBox="1">
              <a:spLocks noChangeArrowheads="1"/>
            </p:cNvSpPr>
            <p:nvPr/>
          </p:nvSpPr>
          <p:spPr bwMode="auto">
            <a:xfrm>
              <a:off x="2873" y="1337"/>
              <a:ext cx="25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1200">
                  <a:latin typeface="Times New Roman" pitchFamily="18" charset="0"/>
                  <a:ea typeface="宋体" pitchFamily="2" charset="-122"/>
                </a:rPr>
                <a:t>OH</a:t>
              </a:r>
            </a:p>
          </p:txBody>
        </p:sp>
        <p:sp>
          <p:nvSpPr>
            <p:cNvPr id="31" name="Line 35"/>
            <p:cNvSpPr>
              <a:spLocks noChangeShapeType="1"/>
            </p:cNvSpPr>
            <p:nvPr/>
          </p:nvSpPr>
          <p:spPr bwMode="auto">
            <a:xfrm>
              <a:off x="2483" y="175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2" name="Line 36"/>
            <p:cNvSpPr>
              <a:spLocks noChangeShapeType="1"/>
            </p:cNvSpPr>
            <p:nvPr/>
          </p:nvSpPr>
          <p:spPr bwMode="auto">
            <a:xfrm>
              <a:off x="2785" y="1597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3" name="Line 37"/>
            <p:cNvSpPr>
              <a:spLocks noChangeShapeType="1"/>
            </p:cNvSpPr>
            <p:nvPr/>
          </p:nvSpPr>
          <p:spPr bwMode="auto">
            <a:xfrm>
              <a:off x="2317" y="1440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" name="Line 38"/>
            <p:cNvSpPr>
              <a:spLocks noChangeShapeType="1"/>
            </p:cNvSpPr>
            <p:nvPr/>
          </p:nvSpPr>
          <p:spPr bwMode="auto">
            <a:xfrm>
              <a:off x="2969" y="158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5" name="Line 39"/>
            <p:cNvSpPr>
              <a:spLocks noChangeShapeType="1"/>
            </p:cNvSpPr>
            <p:nvPr/>
          </p:nvSpPr>
          <p:spPr bwMode="auto">
            <a:xfrm>
              <a:off x="2475" y="1392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6" name="Line 40"/>
            <p:cNvSpPr>
              <a:spLocks noChangeShapeType="1"/>
            </p:cNvSpPr>
            <p:nvPr/>
          </p:nvSpPr>
          <p:spPr bwMode="auto">
            <a:xfrm>
              <a:off x="3977" y="138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" name="Text Box 41"/>
            <p:cNvSpPr txBox="1">
              <a:spLocks noChangeArrowheads="1"/>
            </p:cNvSpPr>
            <p:nvPr/>
          </p:nvSpPr>
          <p:spPr bwMode="auto">
            <a:xfrm>
              <a:off x="4176" y="1309"/>
              <a:ext cx="25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1200">
                  <a:latin typeface="Times New Roman" pitchFamily="18" charset="0"/>
                  <a:ea typeface="宋体" pitchFamily="2" charset="-122"/>
                </a:rPr>
                <a:t>OH</a:t>
              </a: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auto">
            <a:xfrm>
              <a:off x="3812" y="1387"/>
              <a:ext cx="118" cy="145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45"/>
                </a:cxn>
              </a:cxnLst>
              <a:rect l="0" t="0" r="r" b="b"/>
              <a:pathLst>
                <a:path w="118" h="145">
                  <a:moveTo>
                    <a:pt x="118" y="0"/>
                  </a:moveTo>
                  <a:lnTo>
                    <a:pt x="0" y="145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auto">
            <a:xfrm>
              <a:off x="3833" y="1573"/>
              <a:ext cx="103" cy="1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3" y="135"/>
                </a:cxn>
              </a:cxnLst>
              <a:rect l="0" t="0" r="r" b="b"/>
              <a:pathLst>
                <a:path w="103" h="135">
                  <a:moveTo>
                    <a:pt x="0" y="0"/>
                  </a:moveTo>
                  <a:lnTo>
                    <a:pt x="103" y="135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0" name="Line 44"/>
            <p:cNvSpPr>
              <a:spLocks noChangeShapeType="1"/>
            </p:cNvSpPr>
            <p:nvPr/>
          </p:nvSpPr>
          <p:spPr bwMode="auto">
            <a:xfrm>
              <a:off x="3996" y="1715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1" name="Text Box 47"/>
            <p:cNvSpPr txBox="1">
              <a:spLocks noChangeArrowheads="1"/>
            </p:cNvSpPr>
            <p:nvPr/>
          </p:nvSpPr>
          <p:spPr bwMode="auto">
            <a:xfrm>
              <a:off x="3866" y="1302"/>
              <a:ext cx="1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1200">
                  <a:latin typeface="Times New Roman" pitchFamily="18" charset="0"/>
                  <a:ea typeface="宋体" pitchFamily="2" charset="-122"/>
                </a:rPr>
                <a:t>C</a:t>
              </a:r>
            </a:p>
          </p:txBody>
        </p:sp>
        <p:sp>
          <p:nvSpPr>
            <p:cNvPr id="42" name="Text Box 48"/>
            <p:cNvSpPr txBox="1">
              <a:spLocks noChangeArrowheads="1"/>
            </p:cNvSpPr>
            <p:nvPr/>
          </p:nvSpPr>
          <p:spPr bwMode="auto">
            <a:xfrm>
              <a:off x="3716" y="1474"/>
              <a:ext cx="1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1200">
                  <a:latin typeface="Times New Roman" pitchFamily="18" charset="0"/>
                  <a:ea typeface="宋体" pitchFamily="2" charset="-122"/>
                </a:rPr>
                <a:t>C</a:t>
              </a:r>
            </a:p>
          </p:txBody>
        </p:sp>
        <p:sp>
          <p:nvSpPr>
            <p:cNvPr id="43" name="Text Box 49"/>
            <p:cNvSpPr txBox="1">
              <a:spLocks noChangeArrowheads="1"/>
            </p:cNvSpPr>
            <p:nvPr/>
          </p:nvSpPr>
          <p:spPr bwMode="auto">
            <a:xfrm>
              <a:off x="3881" y="1625"/>
              <a:ext cx="1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1200">
                  <a:latin typeface="Times New Roman" pitchFamily="18" charset="0"/>
                  <a:ea typeface="宋体" pitchFamily="2" charset="-122"/>
                </a:rPr>
                <a:t>C</a:t>
              </a:r>
            </a:p>
          </p:txBody>
        </p:sp>
        <p:sp>
          <p:nvSpPr>
            <p:cNvPr id="44" name="Text Box 50"/>
            <p:cNvSpPr txBox="1">
              <a:spLocks noChangeArrowheads="1"/>
            </p:cNvSpPr>
            <p:nvPr/>
          </p:nvSpPr>
          <p:spPr bwMode="auto">
            <a:xfrm>
              <a:off x="4174" y="1624"/>
              <a:ext cx="1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1200">
                  <a:latin typeface="Times New Roman" pitchFamily="18" charset="0"/>
                  <a:ea typeface="宋体" pitchFamily="2" charset="-122"/>
                </a:rPr>
                <a:t>C</a:t>
              </a:r>
            </a:p>
          </p:txBody>
        </p:sp>
        <p:sp>
          <p:nvSpPr>
            <p:cNvPr id="45" name="Text Box 52"/>
            <p:cNvSpPr txBox="1">
              <a:spLocks noChangeArrowheads="1"/>
            </p:cNvSpPr>
            <p:nvPr/>
          </p:nvSpPr>
          <p:spPr bwMode="auto">
            <a:xfrm>
              <a:off x="4181" y="1780"/>
              <a:ext cx="25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1200">
                  <a:latin typeface="Times New Roman" pitchFamily="18" charset="0"/>
                  <a:ea typeface="宋体" pitchFamily="2" charset="-122"/>
                </a:rPr>
                <a:t>OH</a:t>
              </a:r>
            </a:p>
          </p:txBody>
        </p:sp>
        <p:sp>
          <p:nvSpPr>
            <p:cNvPr id="46" name="Text Box 53"/>
            <p:cNvSpPr txBox="1">
              <a:spLocks noChangeArrowheads="1"/>
            </p:cNvSpPr>
            <p:nvPr/>
          </p:nvSpPr>
          <p:spPr bwMode="auto">
            <a:xfrm>
              <a:off x="3881" y="1462"/>
              <a:ext cx="25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1200">
                  <a:latin typeface="Times New Roman" pitchFamily="18" charset="0"/>
                  <a:ea typeface="宋体" pitchFamily="2" charset="-122"/>
                </a:rPr>
                <a:t>OH</a:t>
              </a:r>
            </a:p>
          </p:txBody>
        </p:sp>
        <p:sp>
          <p:nvSpPr>
            <p:cNvPr id="47" name="Line 54"/>
            <p:cNvSpPr>
              <a:spLocks noChangeShapeType="1"/>
            </p:cNvSpPr>
            <p:nvPr/>
          </p:nvSpPr>
          <p:spPr bwMode="auto">
            <a:xfrm>
              <a:off x="3949" y="12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" name="Line 55"/>
            <p:cNvSpPr>
              <a:spLocks noChangeShapeType="1"/>
            </p:cNvSpPr>
            <p:nvPr/>
          </p:nvSpPr>
          <p:spPr bwMode="auto">
            <a:xfrm>
              <a:off x="3798" y="1588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9" name="Text Box 56"/>
            <p:cNvSpPr txBox="1">
              <a:spLocks noChangeArrowheads="1"/>
            </p:cNvSpPr>
            <p:nvPr/>
          </p:nvSpPr>
          <p:spPr bwMode="auto">
            <a:xfrm>
              <a:off x="3716" y="1633"/>
              <a:ext cx="25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1200">
                  <a:latin typeface="Times New Roman" pitchFamily="18" charset="0"/>
                  <a:ea typeface="宋体" pitchFamily="2" charset="-122"/>
                </a:rPr>
                <a:t>OH</a:t>
              </a:r>
            </a:p>
          </p:txBody>
        </p:sp>
        <p:sp>
          <p:nvSpPr>
            <p:cNvPr id="50" name="Text Box 57"/>
            <p:cNvSpPr txBox="1">
              <a:spLocks noChangeArrowheads="1"/>
            </p:cNvSpPr>
            <p:nvPr/>
          </p:nvSpPr>
          <p:spPr bwMode="auto">
            <a:xfrm>
              <a:off x="3868" y="1152"/>
              <a:ext cx="25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1200">
                  <a:latin typeface="Times New Roman" pitchFamily="18" charset="0"/>
                  <a:ea typeface="宋体" pitchFamily="2" charset="-122"/>
                </a:rPr>
                <a:t>OH</a:t>
              </a:r>
            </a:p>
          </p:txBody>
        </p:sp>
        <p:sp>
          <p:nvSpPr>
            <p:cNvPr id="51" name="Line 58"/>
            <p:cNvSpPr>
              <a:spLocks noChangeShapeType="1"/>
            </p:cNvSpPr>
            <p:nvPr/>
          </p:nvSpPr>
          <p:spPr bwMode="auto">
            <a:xfrm>
              <a:off x="3961" y="1588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2" name="Line 59"/>
            <p:cNvSpPr>
              <a:spLocks noChangeShapeType="1"/>
            </p:cNvSpPr>
            <p:nvPr/>
          </p:nvSpPr>
          <p:spPr bwMode="auto">
            <a:xfrm>
              <a:off x="4265" y="173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" name="Line 62"/>
            <p:cNvSpPr>
              <a:spLocks noChangeShapeType="1"/>
            </p:cNvSpPr>
            <p:nvPr/>
          </p:nvSpPr>
          <p:spPr bwMode="auto">
            <a:xfrm>
              <a:off x="3964" y="1747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4" name="Line 63"/>
            <p:cNvSpPr>
              <a:spLocks noChangeShapeType="1"/>
            </p:cNvSpPr>
            <p:nvPr/>
          </p:nvSpPr>
          <p:spPr bwMode="auto">
            <a:xfrm>
              <a:off x="4266" y="1591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" name="Line 64"/>
            <p:cNvSpPr>
              <a:spLocks noChangeShapeType="1"/>
            </p:cNvSpPr>
            <p:nvPr/>
          </p:nvSpPr>
          <p:spPr bwMode="auto">
            <a:xfrm>
              <a:off x="3798" y="1434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" name="Line 66"/>
            <p:cNvSpPr>
              <a:spLocks noChangeShapeType="1"/>
            </p:cNvSpPr>
            <p:nvPr/>
          </p:nvSpPr>
          <p:spPr bwMode="auto">
            <a:xfrm>
              <a:off x="3956" y="1386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7" name="Line 67"/>
            <p:cNvSpPr>
              <a:spLocks noChangeShapeType="1"/>
            </p:cNvSpPr>
            <p:nvPr/>
          </p:nvSpPr>
          <p:spPr bwMode="auto">
            <a:xfrm>
              <a:off x="4306" y="1714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8" name="AutoShape 68"/>
            <p:cNvSpPr>
              <a:spLocks noChangeArrowheads="1"/>
            </p:cNvSpPr>
            <p:nvPr/>
          </p:nvSpPr>
          <p:spPr bwMode="auto">
            <a:xfrm>
              <a:off x="3168" y="1536"/>
              <a:ext cx="528" cy="48"/>
            </a:xfrm>
            <a:prstGeom prst="rightArrow">
              <a:avLst>
                <a:gd name="adj1" fmla="val 50000"/>
                <a:gd name="adj2" fmla="val 27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9" name="Text Box 69"/>
            <p:cNvSpPr txBox="1">
              <a:spLocks noChangeArrowheads="1"/>
            </p:cNvSpPr>
            <p:nvPr/>
          </p:nvSpPr>
          <p:spPr bwMode="auto">
            <a:xfrm>
              <a:off x="3298" y="1392"/>
              <a:ext cx="28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1200">
                  <a:latin typeface="Times New Roman" pitchFamily="18" charset="0"/>
                  <a:ea typeface="宋体" pitchFamily="2" charset="-122"/>
                </a:rPr>
                <a:t>H</a:t>
              </a:r>
              <a:r>
                <a:rPr lang="en-US" altLang="zh-CN" sz="1200" baseline="-25000">
                  <a:latin typeface="Times New Roman" pitchFamily="18" charset="0"/>
                  <a:ea typeface="宋体" pitchFamily="2" charset="-122"/>
                </a:rPr>
                <a:t>2</a:t>
              </a:r>
              <a:r>
                <a:rPr lang="en-US" altLang="zh-CN" sz="1200">
                  <a:latin typeface="Times New Roman" pitchFamily="18" charset="0"/>
                  <a:ea typeface="宋体" pitchFamily="2" charset="-122"/>
                </a:rPr>
                <a:t>O</a:t>
              </a:r>
            </a:p>
          </p:txBody>
        </p:sp>
        <p:sp>
          <p:nvSpPr>
            <p:cNvPr id="60" name="Text Box 70"/>
            <p:cNvSpPr txBox="1">
              <a:spLocks noChangeArrowheads="1"/>
            </p:cNvSpPr>
            <p:nvPr/>
          </p:nvSpPr>
          <p:spPr bwMode="auto">
            <a:xfrm>
              <a:off x="4773" y="1488"/>
              <a:ext cx="17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1200" b="1">
                  <a:latin typeface="Times New Roman" pitchFamily="18" charset="0"/>
                  <a:ea typeface="宋体" pitchFamily="2" charset="-122"/>
                </a:rPr>
                <a:t>+</a:t>
              </a:r>
            </a:p>
          </p:txBody>
        </p:sp>
        <p:sp>
          <p:nvSpPr>
            <p:cNvPr id="61" name="Text Box 71"/>
            <p:cNvSpPr txBox="1">
              <a:spLocks noChangeArrowheads="1"/>
            </p:cNvSpPr>
            <p:nvPr/>
          </p:nvSpPr>
          <p:spPr bwMode="auto">
            <a:xfrm>
              <a:off x="4498" y="1632"/>
              <a:ext cx="35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1200">
                  <a:latin typeface="Times New Roman" pitchFamily="18" charset="0"/>
                  <a:ea typeface="宋体" pitchFamily="2" charset="-122"/>
                </a:rPr>
                <a:t>C==O</a:t>
              </a:r>
            </a:p>
          </p:txBody>
        </p:sp>
        <p:sp>
          <p:nvSpPr>
            <p:cNvPr id="62" name="Text Box 72"/>
            <p:cNvSpPr txBox="1">
              <a:spLocks noChangeArrowheads="1"/>
            </p:cNvSpPr>
            <p:nvPr/>
          </p:nvSpPr>
          <p:spPr bwMode="auto">
            <a:xfrm>
              <a:off x="4499" y="1822"/>
              <a:ext cx="18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1200">
                  <a:latin typeface="Times New Roman" pitchFamily="18" charset="0"/>
                  <a:ea typeface="宋体" pitchFamily="2" charset="-122"/>
                </a:rPr>
                <a:t>H</a:t>
              </a:r>
            </a:p>
          </p:txBody>
        </p:sp>
        <p:sp>
          <p:nvSpPr>
            <p:cNvPr id="63" name="Line 73"/>
            <p:cNvSpPr>
              <a:spLocks noChangeShapeType="1"/>
            </p:cNvSpPr>
            <p:nvPr/>
          </p:nvSpPr>
          <p:spPr bwMode="auto">
            <a:xfrm>
              <a:off x="4583" y="1775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" name="Text Box 76"/>
            <p:cNvSpPr txBox="1">
              <a:spLocks noChangeArrowheads="1"/>
            </p:cNvSpPr>
            <p:nvPr/>
          </p:nvSpPr>
          <p:spPr bwMode="auto">
            <a:xfrm>
              <a:off x="4898" y="1488"/>
              <a:ext cx="28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1200">
                  <a:latin typeface="Times New Roman" pitchFamily="18" charset="0"/>
                  <a:ea typeface="宋体" pitchFamily="2" charset="-122"/>
                </a:rPr>
                <a:t>H</a:t>
              </a:r>
              <a:r>
                <a:rPr lang="en-US" altLang="zh-CN" sz="1200" baseline="-25000">
                  <a:latin typeface="Times New Roman" pitchFamily="18" charset="0"/>
                  <a:ea typeface="宋体" pitchFamily="2" charset="-122"/>
                </a:rPr>
                <a:t>2</a:t>
              </a:r>
              <a:r>
                <a:rPr lang="en-US" altLang="zh-CN" sz="1200">
                  <a:latin typeface="Times New Roman" pitchFamily="18" charset="0"/>
                  <a:ea typeface="宋体" pitchFamily="2" charset="-122"/>
                </a:rPr>
                <a:t>O</a:t>
              </a:r>
            </a:p>
          </p:txBody>
        </p:sp>
      </p:grpSp>
      <p:graphicFrame>
        <p:nvGraphicFramePr>
          <p:cNvPr id="65" name="Object 78"/>
          <p:cNvGraphicFramePr>
            <a:graphicFrameLocks noChangeAspect="1"/>
          </p:cNvGraphicFramePr>
          <p:nvPr/>
        </p:nvGraphicFramePr>
        <p:xfrm>
          <a:off x="3505200" y="3073400"/>
          <a:ext cx="4849813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emSketch" r:id="rId4" imgW="4849368" imgH="890016" progId="">
                  <p:embed/>
                </p:oleObj>
              </mc:Choice>
              <mc:Fallback>
                <p:oleObj name="ChemSketch" r:id="rId4" imgW="4849368" imgH="890016" progId="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073400"/>
                        <a:ext cx="4849813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79"/>
          <p:cNvGraphicFramePr>
            <a:graphicFrameLocks noChangeAspect="1"/>
          </p:cNvGraphicFramePr>
          <p:nvPr/>
        </p:nvGraphicFramePr>
        <p:xfrm>
          <a:off x="3429000" y="3981450"/>
          <a:ext cx="4891088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emSketch" r:id="rId6" imgW="4892040" imgH="896112" progId="">
                  <p:embed/>
                </p:oleObj>
              </mc:Choice>
              <mc:Fallback>
                <p:oleObj name="ChemSketch" r:id="rId6" imgW="4892040" imgH="896112" progId="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981450"/>
                        <a:ext cx="4891088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80"/>
          <p:cNvGraphicFramePr>
            <a:graphicFrameLocks noChangeAspect="1"/>
          </p:cNvGraphicFramePr>
          <p:nvPr/>
        </p:nvGraphicFramePr>
        <p:xfrm>
          <a:off x="3486150" y="4876800"/>
          <a:ext cx="497205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emSketch" r:id="rId8" imgW="4971288" imgH="722376" progId="">
                  <p:embed/>
                </p:oleObj>
              </mc:Choice>
              <mc:Fallback>
                <p:oleObj name="ChemSketch" r:id="rId8" imgW="4971288" imgH="722376" progId="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6150" y="4876800"/>
                        <a:ext cx="4972050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82"/>
          <p:cNvGraphicFramePr>
            <a:graphicFrameLocks noChangeAspect="1"/>
          </p:cNvGraphicFramePr>
          <p:nvPr/>
        </p:nvGraphicFramePr>
        <p:xfrm>
          <a:off x="3505200" y="5715000"/>
          <a:ext cx="5302250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emSketch" r:id="rId10" imgW="5300472" imgH="1085088" progId="">
                  <p:embed/>
                </p:oleObj>
              </mc:Choice>
              <mc:Fallback>
                <p:oleObj name="ChemSketch" r:id="rId10" imgW="5300472" imgH="1085088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5715000"/>
                        <a:ext cx="5302250" cy="1084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Rectangle 83"/>
          <p:cNvSpPr>
            <a:spLocks noChangeArrowheads="1"/>
          </p:cNvSpPr>
          <p:nvPr/>
        </p:nvSpPr>
        <p:spPr bwMode="auto">
          <a:xfrm>
            <a:off x="5791200" y="5029200"/>
            <a:ext cx="762000" cy="609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70" name="Στρογγυλεμένο ορθογώνιο 69"/>
          <p:cNvSpPr/>
          <p:nvPr/>
        </p:nvSpPr>
        <p:spPr>
          <a:xfrm>
            <a:off x="107504" y="336584"/>
            <a:ext cx="8888058" cy="576064"/>
          </a:xfrm>
          <a:prstGeom prst="roundRect">
            <a:avLst/>
          </a:prstGeom>
          <a:noFill/>
          <a:ln cmpd="dbl">
            <a:solidFill>
              <a:schemeClr val="tx2"/>
            </a:solidFill>
            <a:prstDash val="soli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1" name="Rectangle 2"/>
          <p:cNvSpPr>
            <a:spLocks noGrp="1" noChangeArrowheads="1"/>
          </p:cNvSpPr>
          <p:nvPr>
            <p:ph type="title"/>
          </p:nvPr>
        </p:nvSpPr>
        <p:spPr>
          <a:xfrm>
            <a:off x="136569" y="419859"/>
            <a:ext cx="8839200" cy="914400"/>
          </a:xfrm>
        </p:spPr>
        <p:txBody>
          <a:bodyPr>
            <a:noAutofit/>
          </a:bodyPr>
          <a:lstStyle/>
          <a:p>
            <a:r>
              <a:rPr lang="el-GR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rPr>
              <a:t>Βιοδιασπώμενα πολυμερή</a:t>
            </a:r>
            <a:b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rPr>
            </a:br>
            <a:endParaRPr lang="en-US" altLang="zh-C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79164" y="273464"/>
            <a:ext cx="8744737" cy="1130424"/>
          </a:xfrm>
        </p:spPr>
        <p:txBody>
          <a:bodyPr>
            <a:noAutofit/>
          </a:bodyPr>
          <a:lstStyle/>
          <a:p>
            <a:r>
              <a:rPr lang="el-GR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rPr>
              <a:t>Βιοδιασπώμενα πολυμερή που χρησιμοποιούνται για ιατρικές εφαρμογές</a:t>
            </a:r>
            <a:endParaRPr lang="en-US" altLang="zh-CN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宋体" pitchFamily="2" charset="-122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50825" y="1628800"/>
            <a:ext cx="8713788" cy="5543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itchFamily="2" charset="-122"/>
              </a:rPr>
              <a:t>Φυσικά Πολυμερή</a:t>
            </a:r>
            <a:endParaRPr kumimoji="0" lang="en-US" altLang="zh-CN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itchFamily="2" charset="-122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altLang="zh-CN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itchFamily="2" charset="-122"/>
              </a:rPr>
              <a:t>Φιμπρίνι.</a:t>
            </a:r>
            <a:endParaRPr kumimoji="0" lang="en-US" altLang="zh-CN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itchFamily="2" charset="-122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l-GR" altLang="zh-CN" dirty="0">
                <a:ea typeface="宋体" pitchFamily="2" charset="-122"/>
              </a:rPr>
              <a:t>Κολλαγόνο.</a:t>
            </a:r>
            <a:endParaRPr kumimoji="0" lang="en-US" altLang="zh-CN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itchFamily="2" charset="-122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itchFamily="2" charset="-122"/>
              </a:rPr>
              <a:t>Chitosan</a:t>
            </a:r>
            <a:r>
              <a:rPr lang="el-GR" altLang="zh-CN" dirty="0">
                <a:ea typeface="宋体" pitchFamily="2" charset="-122"/>
              </a:rPr>
              <a:t>.</a:t>
            </a:r>
            <a:endParaRPr kumimoji="0" lang="en-US" altLang="zh-CN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itchFamily="2" charset="-122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altLang="zh-CN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itchFamily="2" charset="-122"/>
              </a:rPr>
              <a:t>Ζελατίνη.</a:t>
            </a:r>
            <a:endParaRPr kumimoji="0" lang="en-US" altLang="zh-CN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itchFamily="2" charset="-122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altLang="zh-CN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itchFamily="2" charset="-122"/>
              </a:rPr>
              <a:t>Υαλουρονικό οξύ.</a:t>
            </a:r>
            <a:endParaRPr kumimoji="0" lang="en-US" altLang="zh-CN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itchFamily="2" charset="-12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itchFamily="2" charset="-122"/>
              </a:rPr>
              <a:t>Συνθετικά Πολυμερή</a:t>
            </a:r>
            <a:endParaRPr kumimoji="0" lang="en-US" altLang="zh-CN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itchFamily="2" charset="-122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itchFamily="2" charset="-122"/>
              </a:rPr>
              <a:t>PLA, PGA, PLGA, PCL, </a:t>
            </a:r>
            <a:r>
              <a:rPr kumimoji="0" lang="el-GR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Πολυορθοστέρες.</a:t>
            </a: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itchFamily="2" charset="-122"/>
              </a:rPr>
              <a:t> </a:t>
            </a:r>
            <a:endParaRPr kumimoji="0" lang="el-GR" altLang="zh-CN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itchFamily="2" charset="-122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Πολύ(διοξανόνη).</a:t>
            </a:r>
            <a:endParaRPr kumimoji="0" lang="en-US" altLang="zh-CN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itchFamily="2" charset="-122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altLang="zh-CN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itchFamily="2" charset="-122"/>
              </a:rPr>
              <a:t>Πολύ(ανυδρίδια).</a:t>
            </a:r>
            <a:endParaRPr kumimoji="0" lang="en-US" altLang="zh-CN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itchFamily="2" charset="-122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Πολύ(τριμεθυλ ανθρακικός εστέρας).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altLang="zh-CN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itchFamily="2" charset="-122"/>
              </a:rPr>
              <a:t>Πολυφωσφαζένια.</a:t>
            </a:r>
            <a:endParaRPr kumimoji="0" lang="en-US" altLang="zh-CN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itchFamily="2" charset="-12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itchFamily="2" charset="-122"/>
            </a:endParaRPr>
          </a:p>
        </p:txBody>
      </p:sp>
      <p:sp>
        <p:nvSpPr>
          <p:cNvPr id="4" name="Στρογγυλεμένο ορθογώνιο 3"/>
          <p:cNvSpPr/>
          <p:nvPr/>
        </p:nvSpPr>
        <p:spPr>
          <a:xfrm>
            <a:off x="107504" y="336584"/>
            <a:ext cx="8888058" cy="1004184"/>
          </a:xfrm>
          <a:prstGeom prst="roundRect">
            <a:avLst/>
          </a:prstGeom>
          <a:noFill/>
          <a:ln cmpd="dbl">
            <a:solidFill>
              <a:schemeClr val="tx2"/>
            </a:solidFill>
            <a:prstDash val="soli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" name="Picture 10">
            <a:extLst>
              <a:ext uri="{FF2B5EF4-FFF2-40B4-BE49-F238E27FC236}">
                <a16:creationId xmlns:a16="http://schemas.microsoft.com/office/drawing/2014/main" id="{E882E9C0-1E9B-7CA1-22C8-258BD753F1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6103" y="6248400"/>
            <a:ext cx="687897" cy="59874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336584"/>
            <a:ext cx="8964488" cy="914400"/>
          </a:xfrm>
        </p:spPr>
        <p:txBody>
          <a:bodyPr>
            <a:noAutofit/>
          </a:bodyPr>
          <a:lstStyle/>
          <a:p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Συνθετικά ή φυσικά βιοδιασπώμενα πολυμερή, γιατί προτιμούμε τα συνθετικά</a:t>
            </a:r>
            <a:r>
              <a:rPr lang="el-GR" sz="3200" dirty="0"/>
              <a:t>;</a:t>
            </a:r>
            <a:endParaRPr lang="en-US" sz="32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81774" y="1857364"/>
            <a:ext cx="8713788" cy="3571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Προσαρμόσιμες</a:t>
            </a:r>
            <a:r>
              <a:rPr kumimoji="0" lang="el-GR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ιδιότητες.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Προβλέψιμη ομοιομορφία.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Χωρίς προβλήματα</a:t>
            </a:r>
            <a:r>
              <a:rPr kumimoji="0" lang="el-GR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με την ανοσολογία.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Αξιόπιστη πηγή</a:t>
            </a:r>
            <a:r>
              <a:rPr kumimoji="0" lang="el-GR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υλικών.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Στρογγυλεμένο ορθογώνιο 3"/>
          <p:cNvSpPr/>
          <p:nvPr/>
        </p:nvSpPr>
        <p:spPr>
          <a:xfrm>
            <a:off x="107504" y="336584"/>
            <a:ext cx="8888058" cy="1004184"/>
          </a:xfrm>
          <a:prstGeom prst="roundRect">
            <a:avLst/>
          </a:prstGeom>
          <a:noFill/>
          <a:ln cmpd="dbl">
            <a:solidFill>
              <a:schemeClr val="tx2"/>
            </a:solidFill>
            <a:prstDash val="soli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" name="Picture 10">
            <a:extLst>
              <a:ext uri="{FF2B5EF4-FFF2-40B4-BE49-F238E27FC236}">
                <a16:creationId xmlns:a16="http://schemas.microsoft.com/office/drawing/2014/main" id="{66805CF8-82EE-2ADF-B470-E4096C6FF4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6103" y="6248400"/>
            <a:ext cx="687897" cy="59874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25288" y="152400"/>
            <a:ext cx="8839200" cy="914400"/>
          </a:xfrm>
        </p:spPr>
        <p:txBody>
          <a:bodyPr>
            <a:normAutofit/>
          </a:bodyPr>
          <a:lstStyle/>
          <a:p>
            <a:r>
              <a:rPr lang="el-G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Μηχανισμοί διάσπασης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50825" y="1125538"/>
            <a:ext cx="8713788" cy="5543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Ενζυμική</a:t>
            </a:r>
            <a:r>
              <a:rPr kumimoji="0" lang="el-GR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διάσπαση.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Υδρόλυση (εξαρτάται από την κύρια αλυσίδα: ανυδρίδιο&gt;εστέρας&gt;ανθρακικός εστέρας).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Ομογενής διάσπαση.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Ετερογενής διάσπαση.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 descr="hydrolysis"/>
          <p:cNvPicPr>
            <a:picLocks noChangeAspect="1" noChangeArrowheads="1"/>
          </p:cNvPicPr>
          <p:nvPr/>
        </p:nvPicPr>
        <p:blipFill>
          <a:blip r:embed="rId2" cstate="print"/>
          <a:srcRect l="1341"/>
          <a:stretch>
            <a:fillRect/>
          </a:stretch>
        </p:blipFill>
        <p:spPr bwMode="auto">
          <a:xfrm>
            <a:off x="642910" y="3000372"/>
            <a:ext cx="7705725" cy="1311275"/>
          </a:xfrm>
          <a:prstGeom prst="rect">
            <a:avLst/>
          </a:prstGeom>
          <a:noFill/>
        </p:spPr>
      </p:pic>
      <p:sp>
        <p:nvSpPr>
          <p:cNvPr id="8" name="Στρογγυλεμένο ορθογώνιο 7"/>
          <p:cNvSpPr/>
          <p:nvPr/>
        </p:nvSpPr>
        <p:spPr>
          <a:xfrm>
            <a:off x="107504" y="336584"/>
            <a:ext cx="8888058" cy="576064"/>
          </a:xfrm>
          <a:prstGeom prst="roundRect">
            <a:avLst/>
          </a:prstGeom>
          <a:noFill/>
          <a:ln cmpd="dbl">
            <a:solidFill>
              <a:schemeClr val="tx2"/>
            </a:solidFill>
            <a:prstDash val="soli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" name="Picture 10">
            <a:extLst>
              <a:ext uri="{FF2B5EF4-FFF2-40B4-BE49-F238E27FC236}">
                <a16:creationId xmlns:a16="http://schemas.microsoft.com/office/drawing/2014/main" id="{E9A2C283-3E00-22EE-559A-B63461156A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6103" y="6248400"/>
            <a:ext cx="687897" cy="59874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aius template">
  <a:themeElements>
    <a:clrScheme name="Custom 347">
      <a:dk1>
        <a:srgbClr val="001F46"/>
      </a:dk1>
      <a:lt1>
        <a:srgbClr val="FFFFFF"/>
      </a:lt1>
      <a:dk2>
        <a:srgbClr val="748394"/>
      </a:dk2>
      <a:lt2>
        <a:srgbClr val="F0F3F7"/>
      </a:lt2>
      <a:accent1>
        <a:srgbClr val="4397EE"/>
      </a:accent1>
      <a:accent2>
        <a:srgbClr val="2170CC"/>
      </a:accent2>
      <a:accent3>
        <a:srgbClr val="154C8A"/>
      </a:accent3>
      <a:accent4>
        <a:srgbClr val="A9D039"/>
      </a:accent4>
      <a:accent5>
        <a:srgbClr val="14B9CA"/>
      </a:accent5>
      <a:accent6>
        <a:srgbClr val="DDE3EB"/>
      </a:accent6>
      <a:hlink>
        <a:srgbClr val="2170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949</TotalTime>
  <Words>1173</Words>
  <Application>Microsoft Office PowerPoint</Application>
  <PresentationFormat>On-screen Show (4:3)</PresentationFormat>
  <Paragraphs>268</Paragraphs>
  <Slides>26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8" baseType="lpstr">
      <vt:lpstr>Arial</vt:lpstr>
      <vt:lpstr>Barlow</vt:lpstr>
      <vt:lpstr>Barlow Light</vt:lpstr>
      <vt:lpstr>Barlow SemiBold</vt:lpstr>
      <vt:lpstr>Calibri</vt:lpstr>
      <vt:lpstr>Times New Roman</vt:lpstr>
      <vt:lpstr>Wingdings</vt:lpstr>
      <vt:lpstr>Θέμα του Office</vt:lpstr>
      <vt:lpstr>Caius template</vt:lpstr>
      <vt:lpstr>Bitmap Image</vt:lpstr>
      <vt:lpstr>Picture</vt:lpstr>
      <vt:lpstr>ChemSketch</vt:lpstr>
      <vt:lpstr>Βιοδιασπώμενα Πολυμερή: χημεία, διάσπαση και εφαρμογές </vt:lpstr>
      <vt:lpstr>Τι είναι η διάσπαση του πολυμερούς;</vt:lpstr>
      <vt:lpstr>Γιατί ένας γιατρός θα ήθελε να διασπάται κάποιο υλικό μέσα στο σώμα; </vt:lpstr>
      <vt:lpstr>Βιοδιασπώμενα πολυμερή </vt:lpstr>
      <vt:lpstr>Βιοδιασπώμενα πολυμερή </vt:lpstr>
      <vt:lpstr>Βιοδιασπώμενα πολυμερή </vt:lpstr>
      <vt:lpstr>Βιοδιασπώμενα πολυμερή που χρησιμοποιούνται για ιατρικές εφαρμογές</vt:lpstr>
      <vt:lpstr>Συνθετικά ή φυσικά βιοδιασπώμενα πολυμερή, γιατί προτιμούμε τα συνθετικά;</vt:lpstr>
      <vt:lpstr>Μηχανισμοί διάσπασης</vt:lpstr>
      <vt:lpstr>Η διάσπαση μπορεί να διαχωριστεί σε 4 βήματα: </vt:lpstr>
      <vt:lpstr>Πλάνο διάβρωσης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Παράγοντες που ευνοούν την συμπεριφορά εκφυλισμού</vt:lpstr>
      <vt:lpstr>Poly(lactide-co-glycolide) (PLGA)</vt:lpstr>
      <vt:lpstr>Παράγοντες που επιταχύνουν την διάσπαση του πολυμερούς </vt:lpstr>
      <vt:lpstr>Μέθοδοι μελέτης της διάσπασης πολυμερών</vt:lpstr>
      <vt:lpstr>Ιατρικές εφαρμογές βιοδιασπώμενων πολυμερών</vt:lpstr>
      <vt:lpstr>Βιβλιογραφικές αναφορές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Evi</dc:creator>
  <cp:lastModifiedBy>ΑΝΤΖΕΛΑ ΚΟΛΟΙ</cp:lastModifiedBy>
  <cp:revision>105</cp:revision>
  <dcterms:created xsi:type="dcterms:W3CDTF">2009-09-28T08:22:44Z</dcterms:created>
  <dcterms:modified xsi:type="dcterms:W3CDTF">2023-03-14T13:29:57Z</dcterms:modified>
</cp:coreProperties>
</file>