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7" r:id="rId2"/>
  </p:sldMasterIdLst>
  <p:notesMasterIdLst>
    <p:notesMasterId r:id="rId41"/>
  </p:notesMasterIdLst>
  <p:handoutMasterIdLst>
    <p:handoutMasterId r:id="rId42"/>
  </p:handoutMasterIdLst>
  <p:sldIdLst>
    <p:sldId id="314" r:id="rId3"/>
    <p:sldId id="257" r:id="rId4"/>
    <p:sldId id="336" r:id="rId5"/>
    <p:sldId id="371" r:id="rId6"/>
    <p:sldId id="339" r:id="rId7"/>
    <p:sldId id="372" r:id="rId8"/>
    <p:sldId id="337" r:id="rId9"/>
    <p:sldId id="358" r:id="rId10"/>
    <p:sldId id="340" r:id="rId11"/>
    <p:sldId id="341" r:id="rId12"/>
    <p:sldId id="359" r:id="rId13"/>
    <p:sldId id="342" r:id="rId14"/>
    <p:sldId id="343" r:id="rId15"/>
    <p:sldId id="344" r:id="rId16"/>
    <p:sldId id="360" r:id="rId17"/>
    <p:sldId id="345" r:id="rId18"/>
    <p:sldId id="346" r:id="rId19"/>
    <p:sldId id="347" r:id="rId20"/>
    <p:sldId id="362" r:id="rId21"/>
    <p:sldId id="361" r:id="rId22"/>
    <p:sldId id="348" r:id="rId23"/>
    <p:sldId id="363" r:id="rId24"/>
    <p:sldId id="349" r:id="rId25"/>
    <p:sldId id="350" r:id="rId26"/>
    <p:sldId id="364" r:id="rId27"/>
    <p:sldId id="351" r:id="rId28"/>
    <p:sldId id="365" r:id="rId29"/>
    <p:sldId id="352" r:id="rId30"/>
    <p:sldId id="353" r:id="rId31"/>
    <p:sldId id="354" r:id="rId32"/>
    <p:sldId id="366" r:id="rId33"/>
    <p:sldId id="355" r:id="rId34"/>
    <p:sldId id="367" r:id="rId35"/>
    <p:sldId id="368" r:id="rId36"/>
    <p:sldId id="369" r:id="rId37"/>
    <p:sldId id="356" r:id="rId38"/>
    <p:sldId id="370" r:id="rId39"/>
    <p:sldId id="357" r:id="rId40"/>
  </p:sldIdLst>
  <p:sldSz cx="9144000" cy="6858000" type="screen4x3"/>
  <p:notesSz cx="67691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434"/>
    <a:srgbClr val="1F49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9892" autoAdjust="0"/>
  </p:normalViewPr>
  <p:slideViewPr>
    <p:cSldViewPr>
      <p:cViewPr varScale="1">
        <p:scale>
          <a:sx n="140" d="100"/>
          <a:sy n="140" d="100"/>
        </p:scale>
        <p:origin x="16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111" cy="495219"/>
          </a:xfrm>
          <a:prstGeom prst="rect">
            <a:avLst/>
          </a:prstGeom>
        </p:spPr>
        <p:txBody>
          <a:bodyPr vert="horz" lIns="91239" tIns="45619" rIns="91239" bIns="45619"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833426" y="0"/>
            <a:ext cx="2934111" cy="495219"/>
          </a:xfrm>
          <a:prstGeom prst="rect">
            <a:avLst/>
          </a:prstGeom>
        </p:spPr>
        <p:txBody>
          <a:bodyPr vert="horz" lIns="91239" tIns="45619" rIns="91239" bIns="45619" rtlCol="0"/>
          <a:lstStyle>
            <a:lvl1pPr algn="r">
              <a:defRPr sz="1200">
                <a:latin typeface="Arial" charset="0"/>
                <a:cs typeface="+mn-cs"/>
              </a:defRPr>
            </a:lvl1pPr>
          </a:lstStyle>
          <a:p>
            <a:pPr>
              <a:defRPr/>
            </a:pPr>
            <a:fld id="{002150D7-3419-4499-89D5-EF968D753B98}" type="datetimeFigureOut">
              <a:rPr lang="en-US"/>
              <a:pPr>
                <a:defRPr/>
              </a:pPr>
              <a:t>3/14/2023</a:t>
            </a:fld>
            <a:endParaRPr lang="en-US" dirty="0"/>
          </a:p>
        </p:txBody>
      </p:sp>
      <p:sp>
        <p:nvSpPr>
          <p:cNvPr id="4" name="Footer Placeholder 3"/>
          <p:cNvSpPr>
            <a:spLocks noGrp="1"/>
          </p:cNvSpPr>
          <p:nvPr>
            <p:ph type="ftr" sz="quarter" idx="2"/>
          </p:nvPr>
        </p:nvSpPr>
        <p:spPr>
          <a:xfrm>
            <a:off x="0" y="9409152"/>
            <a:ext cx="2934111" cy="495219"/>
          </a:xfrm>
          <a:prstGeom prst="rect">
            <a:avLst/>
          </a:prstGeom>
        </p:spPr>
        <p:txBody>
          <a:bodyPr vert="horz" lIns="91239" tIns="45619" rIns="91239" bIns="45619"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833426" y="9409152"/>
            <a:ext cx="2934111" cy="495219"/>
          </a:xfrm>
          <a:prstGeom prst="rect">
            <a:avLst/>
          </a:prstGeom>
        </p:spPr>
        <p:txBody>
          <a:bodyPr vert="horz" lIns="91239" tIns="45619" rIns="91239" bIns="45619" rtlCol="0" anchor="b"/>
          <a:lstStyle>
            <a:lvl1pPr algn="r">
              <a:defRPr sz="1200">
                <a:latin typeface="Arial" charset="0"/>
                <a:cs typeface="+mn-cs"/>
              </a:defRPr>
            </a:lvl1pPr>
          </a:lstStyle>
          <a:p>
            <a:pPr>
              <a:defRPr/>
            </a:pPr>
            <a:fld id="{1245F16C-0514-4A5C-A4D2-F7FFC78CF03D}" type="slidenum">
              <a:rPr lang="en-US"/>
              <a:pPr>
                <a:defRPr/>
              </a:pPr>
              <a:t>‹#›</a:t>
            </a:fld>
            <a:endParaRPr lang="en-US" dirty="0"/>
          </a:p>
        </p:txBody>
      </p:sp>
    </p:spTree>
    <p:extLst>
      <p:ext uri="{BB962C8B-B14F-4D97-AF65-F5344CB8AC3E}">
        <p14:creationId xmlns:p14="http://schemas.microsoft.com/office/powerpoint/2010/main" val="212830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4111" cy="495219"/>
          </a:xfrm>
          <a:prstGeom prst="rect">
            <a:avLst/>
          </a:prstGeom>
        </p:spPr>
        <p:txBody>
          <a:bodyPr vert="horz" lIns="92243" tIns="46121" rIns="92243" bIns="46121"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833426" y="0"/>
            <a:ext cx="2934111" cy="495219"/>
          </a:xfrm>
          <a:prstGeom prst="rect">
            <a:avLst/>
          </a:prstGeom>
        </p:spPr>
        <p:txBody>
          <a:bodyPr vert="horz" lIns="92243" tIns="46121" rIns="92243" bIns="46121" rtlCol="0"/>
          <a:lstStyle>
            <a:lvl1pPr algn="r">
              <a:defRPr sz="1200">
                <a:latin typeface="Arial" charset="0"/>
                <a:cs typeface="+mn-cs"/>
              </a:defRPr>
            </a:lvl1pPr>
          </a:lstStyle>
          <a:p>
            <a:pPr>
              <a:defRPr/>
            </a:pPr>
            <a:fld id="{54CEF8B9-997B-4074-BE27-B8A05D7BFDBD}" type="datetimeFigureOut">
              <a:rPr lang="en-US"/>
              <a:pPr>
                <a:defRPr/>
              </a:pPr>
              <a:t>3/14/2023</a:t>
            </a:fld>
            <a:endParaRPr lang="en-US" dirty="0"/>
          </a:p>
        </p:txBody>
      </p:sp>
      <p:sp>
        <p:nvSpPr>
          <p:cNvPr id="4" name="Slide Image Placeholder 3"/>
          <p:cNvSpPr>
            <a:spLocks noGrp="1" noRot="1" noChangeAspect="1"/>
          </p:cNvSpPr>
          <p:nvPr>
            <p:ph type="sldImg" idx="2"/>
          </p:nvPr>
        </p:nvSpPr>
        <p:spPr>
          <a:xfrm>
            <a:off x="911225" y="742950"/>
            <a:ext cx="4948238" cy="3713163"/>
          </a:xfrm>
          <a:prstGeom prst="rect">
            <a:avLst/>
          </a:prstGeom>
          <a:noFill/>
          <a:ln w="12700">
            <a:solidFill>
              <a:prstClr val="black"/>
            </a:solidFill>
          </a:ln>
        </p:spPr>
        <p:txBody>
          <a:bodyPr vert="horz" lIns="92243" tIns="46121" rIns="92243" bIns="46121" rtlCol="0" anchor="ctr"/>
          <a:lstStyle/>
          <a:p>
            <a:pPr lvl="0"/>
            <a:endParaRPr lang="en-US" noProof="0" dirty="0"/>
          </a:p>
        </p:txBody>
      </p:sp>
      <p:sp>
        <p:nvSpPr>
          <p:cNvPr id="5" name="Notes Placeholder 4"/>
          <p:cNvSpPr>
            <a:spLocks noGrp="1"/>
          </p:cNvSpPr>
          <p:nvPr>
            <p:ph type="body" sz="quarter" idx="3"/>
          </p:nvPr>
        </p:nvSpPr>
        <p:spPr>
          <a:xfrm>
            <a:off x="677224" y="4706206"/>
            <a:ext cx="5416218" cy="4456967"/>
          </a:xfrm>
          <a:prstGeom prst="rect">
            <a:avLst/>
          </a:prstGeom>
        </p:spPr>
        <p:txBody>
          <a:bodyPr vert="horz" lIns="92243" tIns="46121" rIns="92243" bIns="461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09152"/>
            <a:ext cx="2934111" cy="495219"/>
          </a:xfrm>
          <a:prstGeom prst="rect">
            <a:avLst/>
          </a:prstGeom>
        </p:spPr>
        <p:txBody>
          <a:bodyPr vert="horz" lIns="92243" tIns="46121" rIns="92243" bIns="46121"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833426" y="9409152"/>
            <a:ext cx="2934111" cy="495219"/>
          </a:xfrm>
          <a:prstGeom prst="rect">
            <a:avLst/>
          </a:prstGeom>
        </p:spPr>
        <p:txBody>
          <a:bodyPr vert="horz" lIns="92243" tIns="46121" rIns="92243" bIns="46121" rtlCol="0" anchor="b"/>
          <a:lstStyle>
            <a:lvl1pPr algn="r">
              <a:defRPr sz="1200">
                <a:latin typeface="Arial" charset="0"/>
                <a:cs typeface="+mn-cs"/>
              </a:defRPr>
            </a:lvl1pPr>
          </a:lstStyle>
          <a:p>
            <a:pPr>
              <a:defRPr/>
            </a:pPr>
            <a:fld id="{46E65F72-3467-4A08-B711-35B814BD57F0}" type="slidenum">
              <a:rPr lang="en-US"/>
              <a:pPr>
                <a:defRPr/>
              </a:pPr>
              <a:t>‹#›</a:t>
            </a:fld>
            <a:endParaRPr lang="en-US" dirty="0"/>
          </a:p>
        </p:txBody>
      </p:sp>
    </p:spTree>
    <p:extLst>
      <p:ext uri="{BB962C8B-B14F-4D97-AF65-F5344CB8AC3E}">
        <p14:creationId xmlns:p14="http://schemas.microsoft.com/office/powerpoint/2010/main" val="1782522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E65F72-3467-4A08-B711-35B814BD57F0}"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526BA49-1252-4C13-9986-ED8826C95DAD}"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BC3139-0265-4E34-9888-4E706DFC916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Vertical Text Placeholder 2"/>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81E87A-BD6E-421E-A0E2-BF653AE9A467}"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EF943A-5703-4930-8BE7-C9FC60D248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l-GR"/>
              <a:t>Kλικ για επεξεργασία του τίτλου</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EE2662-9856-4CB3-9AF3-4AD73913E291}"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A01A00-9EBF-4337-B6F6-CCCD4D6440A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Τίτλος, Κείμενο και 2 Αντικείμενα">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a:t>Kλικ για επεξεργασία του τίτλου</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0BAB2730-9BB1-4B32-A679-83CD9A7635BE}" type="datetimeFigureOut">
              <a:rPr lang="en-US"/>
              <a:pPr>
                <a:defRPr/>
              </a:pPr>
              <a:t>3/14/2023</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E539FC2-DE1E-4A1B-9AAB-265E9D950F4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Τίτλος, Κείμενο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a:t>Kλικ για επεξεργασία του τίτλου</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815E3DB-7322-4608-90DF-E1D90C908E4A}" type="datetimeFigureOut">
              <a:rPr lang="en-US"/>
              <a:pPr>
                <a:defRPr/>
              </a:pPr>
              <a:t>3/14/2023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194D27-2D7E-4DD8-9A86-E3DC6C7CF6D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fourObj" preserve="1">
  <p:cSld name="Τίτλος και 4 Αντικείμενα">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l-GR"/>
              <a:t>Kλικ για επεξεργασία του τίτλου</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6D91DE6-5A0A-482F-8CB4-AE78AC8BB753}" type="datetimeFigureOut">
              <a:rPr lang="en-US"/>
              <a:pPr>
                <a:defRPr/>
              </a:pPr>
              <a:t>3/14/2023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73E40F6-A118-4B65-BEA4-AEB63BC8C3E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68580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1" name="Google Shape;11;p2"/>
          <p:cNvGrpSpPr/>
          <p:nvPr/>
        </p:nvGrpSpPr>
        <p:grpSpPr>
          <a:xfrm rot="10800000" flipH="1">
            <a:off x="341404" y="4166472"/>
            <a:ext cx="8801751" cy="2691633"/>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8" name="Google Shape;18;p2"/>
          <p:cNvSpPr txBox="1">
            <a:spLocks noGrp="1"/>
          </p:cNvSpPr>
          <p:nvPr>
            <p:ph type="ctrTitle"/>
          </p:nvPr>
        </p:nvSpPr>
        <p:spPr>
          <a:xfrm>
            <a:off x="614975" y="4166467"/>
            <a:ext cx="6058800" cy="20428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l-GR"/>
              <a:t>Κάντε κλικ για να επεξεργαστείτε τον τίτλο υποδείγματος</a:t>
            </a:r>
            <a:endParaRPr/>
          </a:p>
        </p:txBody>
      </p:sp>
    </p:spTree>
    <p:extLst>
      <p:ext uri="{BB962C8B-B14F-4D97-AF65-F5344CB8AC3E}">
        <p14:creationId xmlns:p14="http://schemas.microsoft.com/office/powerpoint/2010/main" val="6738130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6"/>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381001" y="1002785"/>
            <a:ext cx="8762909" cy="4141017"/>
            <a:chOff x="381000" y="752088"/>
            <a:chExt cx="8762909" cy="3105763"/>
          </a:xfrm>
        </p:grpSpPr>
        <p:sp>
          <p:nvSpPr>
            <p:cNvPr id="21" name="Google Shape;21;p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22" name="Google Shape;22;p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a:off x="381000" y="1285650"/>
              <a:ext cx="54525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a:off x="5833500" y="3112325"/>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001F46">
                <a:alpha val="20110"/>
              </a:srgbClr>
            </a:solidFill>
            <a:ln>
              <a:noFill/>
            </a:ln>
          </p:spPr>
        </p:sp>
        <p:sp>
          <p:nvSpPr>
            <p:cNvPr id="25" name="Google Shape;25;p3"/>
            <p:cNvSpPr/>
            <p:nvPr/>
          </p:nvSpPr>
          <p:spPr>
            <a:xfrm>
              <a:off x="6572284" y="3112333"/>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3"/>
            <p:cNvSpPr/>
            <p:nvPr/>
          </p:nvSpPr>
          <p:spPr>
            <a:xfrm>
              <a:off x="381000" y="36459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3"/>
          <p:cNvSpPr txBox="1">
            <a:spLocks noGrp="1"/>
          </p:cNvSpPr>
          <p:nvPr>
            <p:ph type="ctrTitle"/>
          </p:nvPr>
        </p:nvSpPr>
        <p:spPr>
          <a:xfrm>
            <a:off x="614975" y="2702200"/>
            <a:ext cx="4969500" cy="7516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l-GR"/>
              <a:t>Κάντε κλικ για να επεξεργαστείτε τον τίτλο υποδείγματος</a:t>
            </a:r>
            <a:endParaRPr/>
          </a:p>
        </p:txBody>
      </p:sp>
      <p:sp>
        <p:nvSpPr>
          <p:cNvPr id="28" name="Google Shape;28;p3"/>
          <p:cNvSpPr txBox="1">
            <a:spLocks noGrp="1"/>
          </p:cNvSpPr>
          <p:nvPr>
            <p:ph type="subTitle" idx="1"/>
          </p:nvPr>
        </p:nvSpPr>
        <p:spPr>
          <a:xfrm>
            <a:off x="614975" y="3481433"/>
            <a:ext cx="4969500" cy="369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Clr>
                <a:schemeClr val="dk1"/>
              </a:buClr>
              <a:buSzPts val="1800"/>
              <a:buNone/>
              <a:defRPr sz="1800"/>
            </a:lvl4pPr>
            <a:lvl5pPr lvl="4" rtl="0">
              <a:spcBef>
                <a:spcPts val="0"/>
              </a:spcBef>
              <a:spcAft>
                <a:spcPts val="0"/>
              </a:spcAft>
              <a:buClr>
                <a:schemeClr val="dk1"/>
              </a:buClr>
              <a:buSzPts val="1800"/>
              <a:buNone/>
              <a:defRPr sz="1800"/>
            </a:lvl5pPr>
            <a:lvl6pPr lvl="5" rtl="0">
              <a:spcBef>
                <a:spcPts val="0"/>
              </a:spcBef>
              <a:spcAft>
                <a:spcPts val="0"/>
              </a:spcAft>
              <a:buClr>
                <a:schemeClr val="dk1"/>
              </a:buClr>
              <a:buSzPts val="1800"/>
              <a:buNone/>
              <a:defRPr sz="1800"/>
            </a:lvl6pPr>
            <a:lvl7pPr lvl="6" rtl="0">
              <a:spcBef>
                <a:spcPts val="0"/>
              </a:spcBef>
              <a:spcAft>
                <a:spcPts val="0"/>
              </a:spcAft>
              <a:buClr>
                <a:schemeClr val="dk1"/>
              </a:buClr>
              <a:buSzPts val="1800"/>
              <a:buNone/>
              <a:defRPr sz="1800"/>
            </a:lvl7pPr>
            <a:lvl8pPr lvl="7" rtl="0">
              <a:spcBef>
                <a:spcPts val="0"/>
              </a:spcBef>
              <a:spcAft>
                <a:spcPts val="0"/>
              </a:spcAft>
              <a:buClr>
                <a:schemeClr val="dk1"/>
              </a:buClr>
              <a:buSzPts val="1800"/>
              <a:buNone/>
              <a:defRPr sz="1800"/>
            </a:lvl8pPr>
            <a:lvl9pPr lvl="8" rtl="0">
              <a:spcBef>
                <a:spcPts val="0"/>
              </a:spcBef>
              <a:spcAft>
                <a:spcPts val="0"/>
              </a:spcAft>
              <a:buClr>
                <a:schemeClr val="dk1"/>
              </a:buClr>
              <a:buSzPts val="1800"/>
              <a:buNone/>
              <a:defRPr sz="1800"/>
            </a:lvl9pPr>
          </a:lstStyle>
          <a:p>
            <a:r>
              <a:rPr lang="el-GR"/>
              <a:t>Κάντε κλικ για να επεξεργαστείτε τον υπότιτλο του υποδείγματος</a:t>
            </a:r>
            <a:endParaRPr/>
          </a:p>
        </p:txBody>
      </p:sp>
    </p:spTree>
    <p:extLst>
      <p:ext uri="{BB962C8B-B14F-4D97-AF65-F5344CB8AC3E}">
        <p14:creationId xmlns:p14="http://schemas.microsoft.com/office/powerpoint/2010/main" val="418333430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grpSp>
        <p:nvGrpSpPr>
          <p:cNvPr id="30" name="Google Shape;30;p4"/>
          <p:cNvGrpSpPr/>
          <p:nvPr/>
        </p:nvGrpSpPr>
        <p:grpSpPr>
          <a:xfrm>
            <a:off x="381001" y="507933"/>
            <a:ext cx="8762909" cy="5845667"/>
            <a:chOff x="381000" y="380950"/>
            <a:chExt cx="8762909" cy="4384250"/>
          </a:xfrm>
        </p:grpSpPr>
        <p:sp>
          <p:nvSpPr>
            <p:cNvPr id="31" name="Google Shape;31;p4"/>
            <p:cNvSpPr/>
            <p:nvPr/>
          </p:nvSpPr>
          <p:spPr>
            <a:xfrm>
              <a:off x="5829300" y="380950"/>
              <a:ext cx="746875" cy="4382725"/>
            </a:xfrm>
            <a:custGeom>
              <a:avLst/>
              <a:gdLst/>
              <a:ahLst/>
              <a:cxnLst/>
              <a:rect l="l" t="t" r="r" b="b"/>
              <a:pathLst>
                <a:path w="29875" h="175309" extrusionOk="0">
                  <a:moveTo>
                    <a:pt x="29713" y="25517"/>
                  </a:moveTo>
                  <a:lnTo>
                    <a:pt x="0" y="0"/>
                  </a:lnTo>
                  <a:lnTo>
                    <a:pt x="100" y="175309"/>
                  </a:lnTo>
                  <a:lnTo>
                    <a:pt x="29875" y="128396"/>
                  </a:lnTo>
                  <a:close/>
                </a:path>
              </a:pathLst>
            </a:custGeom>
            <a:solidFill>
              <a:schemeClr val="accent2"/>
            </a:solidFill>
            <a:ln>
              <a:noFill/>
            </a:ln>
          </p:spPr>
        </p:sp>
        <p:sp>
          <p:nvSpPr>
            <p:cNvPr id="32" name="Google Shape;32;p4"/>
            <p:cNvSpPr/>
            <p:nvPr/>
          </p:nvSpPr>
          <p:spPr>
            <a:xfrm>
              <a:off x="5830600" y="3379100"/>
              <a:ext cx="741675" cy="1384575"/>
            </a:xfrm>
            <a:custGeom>
              <a:avLst/>
              <a:gdLst/>
              <a:ahLst/>
              <a:cxnLst/>
              <a:rect l="l" t="t" r="r" b="b"/>
              <a:pathLst>
                <a:path w="29667" h="55383" extrusionOk="0">
                  <a:moveTo>
                    <a:pt x="29513" y="0"/>
                  </a:moveTo>
                  <a:lnTo>
                    <a:pt x="0" y="46895"/>
                  </a:lnTo>
                  <a:lnTo>
                    <a:pt x="0" y="55383"/>
                  </a:lnTo>
                  <a:lnTo>
                    <a:pt x="29667" y="8625"/>
                  </a:lnTo>
                  <a:close/>
                </a:path>
              </a:pathLst>
            </a:custGeom>
            <a:solidFill>
              <a:srgbClr val="001F46">
                <a:alpha val="20110"/>
              </a:srgbClr>
            </a:solidFill>
            <a:ln>
              <a:noFill/>
            </a:ln>
          </p:spPr>
        </p:sp>
        <p:sp>
          <p:nvSpPr>
            <p:cNvPr id="33" name="Google Shape;33;p4"/>
            <p:cNvSpPr/>
            <p:nvPr/>
          </p:nvSpPr>
          <p:spPr>
            <a:xfrm rot="10800000">
              <a:off x="6572309" y="1017613"/>
              <a:ext cx="2571600" cy="25719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4"/>
            <p:cNvSpPr/>
            <p:nvPr/>
          </p:nvSpPr>
          <p:spPr>
            <a:xfrm rot="10800000">
              <a:off x="381000" y="381000"/>
              <a:ext cx="5452500" cy="43842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4"/>
            <p:cNvSpPr/>
            <p:nvPr/>
          </p:nvSpPr>
          <p:spPr>
            <a:xfrm>
              <a:off x="6572284" y="3377858"/>
              <a:ext cx="257160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4"/>
            <p:cNvSpPr/>
            <p:nvPr/>
          </p:nvSpPr>
          <p:spPr>
            <a:xfrm>
              <a:off x="381000" y="4550600"/>
              <a:ext cx="5452500"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 name="Google Shape;37;p4"/>
          <p:cNvGrpSpPr/>
          <p:nvPr/>
        </p:nvGrpSpPr>
        <p:grpSpPr>
          <a:xfrm>
            <a:off x="1" y="6349867"/>
            <a:ext cx="603997" cy="508133"/>
            <a:chOff x="0" y="4762400"/>
            <a:chExt cx="603997" cy="381100"/>
          </a:xfrm>
        </p:grpSpPr>
        <p:sp>
          <p:nvSpPr>
            <p:cNvPr id="38" name="Google Shape;38;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0" name="Google Shape;40;p4"/>
          <p:cNvSpPr txBox="1">
            <a:spLocks noGrp="1"/>
          </p:cNvSpPr>
          <p:nvPr>
            <p:ph type="body" idx="1"/>
          </p:nvPr>
        </p:nvSpPr>
        <p:spPr>
          <a:xfrm>
            <a:off x="1105629" y="1386033"/>
            <a:ext cx="4055100" cy="3886400"/>
          </a:xfrm>
          <a:prstGeom prst="rect">
            <a:avLst/>
          </a:prstGeom>
        </p:spPr>
        <p:txBody>
          <a:bodyPr spcFirstLastPara="1" wrap="square" lIns="0" tIns="0" rIns="0" bIns="0" anchor="t" anchorCtr="0">
            <a:noAutofit/>
          </a:bodyPr>
          <a:lstStyle>
            <a:lvl1pPr marL="457200" lvl="0" indent="-419100" rtl="0">
              <a:spcBef>
                <a:spcPts val="600"/>
              </a:spcBef>
              <a:spcAft>
                <a:spcPts val="0"/>
              </a:spcAft>
              <a:buClr>
                <a:schemeClr val="lt1"/>
              </a:buClr>
              <a:buSzPts val="3000"/>
              <a:buChar char="▸"/>
              <a:defRPr sz="3000">
                <a:solidFill>
                  <a:schemeClr val="lt1"/>
                </a:solidFill>
              </a:defRPr>
            </a:lvl1pPr>
            <a:lvl2pPr marL="914400" lvl="1" indent="-419100" rtl="0">
              <a:spcBef>
                <a:spcPts val="0"/>
              </a:spcBef>
              <a:spcAft>
                <a:spcPts val="0"/>
              </a:spcAft>
              <a:buClr>
                <a:schemeClr val="lt1"/>
              </a:buClr>
              <a:buSzPts val="3000"/>
              <a:buChar char="▹"/>
              <a:defRPr sz="3000">
                <a:solidFill>
                  <a:schemeClr val="lt1"/>
                </a:solidFill>
              </a:defRPr>
            </a:lvl2pPr>
            <a:lvl3pPr marL="1371600" lvl="2" indent="-419100" rtl="0">
              <a:spcBef>
                <a:spcPts val="0"/>
              </a:spcBef>
              <a:spcAft>
                <a:spcPts val="0"/>
              </a:spcAft>
              <a:buClr>
                <a:schemeClr val="lt1"/>
              </a:buClr>
              <a:buSzPts val="3000"/>
              <a:buChar char="■"/>
              <a:defRPr sz="3000">
                <a:solidFill>
                  <a:schemeClr val="lt1"/>
                </a:solidFill>
              </a:defRPr>
            </a:lvl3pPr>
            <a:lvl4pPr marL="1828800" lvl="3" indent="-419100" rtl="0">
              <a:spcBef>
                <a:spcPts val="0"/>
              </a:spcBef>
              <a:spcAft>
                <a:spcPts val="0"/>
              </a:spcAft>
              <a:buClr>
                <a:schemeClr val="lt1"/>
              </a:buClr>
              <a:buSzPts val="3000"/>
              <a:buChar char="●"/>
              <a:defRPr sz="3000">
                <a:solidFill>
                  <a:schemeClr val="lt1"/>
                </a:solidFill>
              </a:defRPr>
            </a:lvl4pPr>
            <a:lvl5pPr marL="2286000" lvl="4" indent="-419100" rtl="0">
              <a:spcBef>
                <a:spcPts val="0"/>
              </a:spcBef>
              <a:spcAft>
                <a:spcPts val="0"/>
              </a:spcAft>
              <a:buClr>
                <a:schemeClr val="lt1"/>
              </a:buClr>
              <a:buSzPts val="3000"/>
              <a:buChar char="○"/>
              <a:defRPr sz="3000">
                <a:solidFill>
                  <a:schemeClr val="lt1"/>
                </a:solidFill>
              </a:defRPr>
            </a:lvl5pPr>
            <a:lvl6pPr marL="2743200" lvl="5" indent="-419100" rtl="0">
              <a:spcBef>
                <a:spcPts val="0"/>
              </a:spcBef>
              <a:spcAft>
                <a:spcPts val="0"/>
              </a:spcAft>
              <a:buClr>
                <a:schemeClr val="lt1"/>
              </a:buClr>
              <a:buSzPts val="3000"/>
              <a:buChar char="■"/>
              <a:defRPr sz="3000">
                <a:solidFill>
                  <a:schemeClr val="lt1"/>
                </a:solidFill>
              </a:defRPr>
            </a:lvl6pPr>
            <a:lvl7pPr marL="3200400" lvl="6" indent="-419100" rtl="0">
              <a:spcBef>
                <a:spcPts val="0"/>
              </a:spcBef>
              <a:spcAft>
                <a:spcPts val="0"/>
              </a:spcAft>
              <a:buClr>
                <a:schemeClr val="lt1"/>
              </a:buClr>
              <a:buSzPts val="3000"/>
              <a:buChar char="●"/>
              <a:defRPr sz="3000">
                <a:solidFill>
                  <a:schemeClr val="lt1"/>
                </a:solidFill>
              </a:defRPr>
            </a:lvl7pPr>
            <a:lvl8pPr marL="3657600" lvl="7" indent="-419100" rtl="0">
              <a:spcBef>
                <a:spcPts val="0"/>
              </a:spcBef>
              <a:spcAft>
                <a:spcPts val="0"/>
              </a:spcAft>
              <a:buClr>
                <a:schemeClr val="lt1"/>
              </a:buClr>
              <a:buSzPts val="3000"/>
              <a:buChar char="○"/>
              <a:defRPr sz="3000">
                <a:solidFill>
                  <a:schemeClr val="lt1"/>
                </a:solidFill>
              </a:defRPr>
            </a:lvl8pPr>
            <a:lvl9pPr marL="4114800" lvl="8" indent="-419100" rtl="0">
              <a:spcBef>
                <a:spcPts val="0"/>
              </a:spcBef>
              <a:spcAft>
                <a:spcPts val="0"/>
              </a:spcAft>
              <a:buClr>
                <a:schemeClr val="lt1"/>
              </a:buClr>
              <a:buSzPts val="3000"/>
              <a:buChar char="■"/>
              <a:defRPr sz="3000">
                <a:solidFill>
                  <a:schemeClr val="lt1"/>
                </a:solidFill>
              </a:defRPr>
            </a:lvl9pPr>
          </a:lstStyle>
          <a:p>
            <a:pPr lvl="0"/>
            <a:r>
              <a:rPr lang="el-GR"/>
              <a:t>Στυλ κειμένου υποδείγματος</a:t>
            </a:r>
          </a:p>
        </p:txBody>
      </p:sp>
      <p:sp>
        <p:nvSpPr>
          <p:cNvPr id="41" name="Google Shape;41;p4"/>
          <p:cNvSpPr txBox="1"/>
          <p:nvPr/>
        </p:nvSpPr>
        <p:spPr>
          <a:xfrm>
            <a:off x="723450" y="960967"/>
            <a:ext cx="381000" cy="871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600">
                <a:solidFill>
                  <a:schemeClr val="dk1"/>
                </a:solidFill>
                <a:latin typeface="Barlow"/>
                <a:ea typeface="Barlow"/>
                <a:cs typeface="Barlow"/>
                <a:sym typeface="Barlow"/>
              </a:rPr>
              <a:t>“</a:t>
            </a:r>
            <a:endParaRPr sz="9600">
              <a:solidFill>
                <a:schemeClr val="dk1"/>
              </a:solidFill>
              <a:latin typeface="Barlow"/>
              <a:ea typeface="Barlow"/>
              <a:cs typeface="Barlow"/>
              <a:sym typeface="Barlow"/>
            </a:endParaRPr>
          </a:p>
        </p:txBody>
      </p:sp>
      <p:sp>
        <p:nvSpPr>
          <p:cNvPr id="42" name="Google Shape;42;p4"/>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4815286"/>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4" name="Google Shape;44;p5"/>
          <p:cNvGrpSpPr/>
          <p:nvPr/>
        </p:nvGrpSpPr>
        <p:grpSpPr>
          <a:xfrm>
            <a:off x="1" y="6349867"/>
            <a:ext cx="603997" cy="508133"/>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7" name="Google Shape;47;p5"/>
          <p:cNvGrpSpPr/>
          <p:nvPr/>
        </p:nvGrpSpPr>
        <p:grpSpPr>
          <a:xfrm>
            <a:off x="381001" y="0"/>
            <a:ext cx="8763111" cy="1747891"/>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56" name="Google Shape;56;p5"/>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57" name="Google Shape;57;p5"/>
          <p:cNvSpPr txBox="1">
            <a:spLocks noGrp="1"/>
          </p:cNvSpPr>
          <p:nvPr>
            <p:ph type="body" idx="1"/>
          </p:nvPr>
        </p:nvSpPr>
        <p:spPr>
          <a:xfrm>
            <a:off x="614975" y="2273567"/>
            <a:ext cx="67578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l-GR"/>
              <a:t>Στυλ κειμένου υποδείγματος</a:t>
            </a:r>
          </a:p>
        </p:txBody>
      </p:sp>
      <p:sp>
        <p:nvSpPr>
          <p:cNvPr id="58" name="Google Shape;58;p5"/>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4564429"/>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60" name="Google Shape;60;p6"/>
          <p:cNvGrpSpPr/>
          <p:nvPr/>
        </p:nvGrpSpPr>
        <p:grpSpPr>
          <a:xfrm>
            <a:off x="1" y="6349867"/>
            <a:ext cx="603997" cy="508133"/>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3" name="Google Shape;63;p6"/>
          <p:cNvSpPr txBox="1">
            <a:spLocks noGrp="1"/>
          </p:cNvSpPr>
          <p:nvPr>
            <p:ph type="title"/>
          </p:nvPr>
        </p:nvSpPr>
        <p:spPr>
          <a:xfrm>
            <a:off x="614975" y="521800"/>
            <a:ext cx="3613200" cy="12260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r>
              <a:rPr lang="el-GR"/>
              <a:t>Κάντε κλικ για να επεξεργαστείτε τον τίτλο υποδείγματος</a:t>
            </a:r>
            <a:endParaRPr/>
          </a:p>
        </p:txBody>
      </p:sp>
      <p:sp>
        <p:nvSpPr>
          <p:cNvPr id="64" name="Google Shape;64;p6"/>
          <p:cNvSpPr txBox="1">
            <a:spLocks noGrp="1"/>
          </p:cNvSpPr>
          <p:nvPr>
            <p:ph type="body" idx="1"/>
          </p:nvPr>
        </p:nvSpPr>
        <p:spPr>
          <a:xfrm>
            <a:off x="614975" y="1968767"/>
            <a:ext cx="3613200" cy="37688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l-GR"/>
              <a:t>Στυλ κειμένου υποδείγματος</a:t>
            </a:r>
          </a:p>
        </p:txBody>
      </p:sp>
      <p:sp>
        <p:nvSpPr>
          <p:cNvPr id="65" name="Google Shape;65;p6"/>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66" name="Google Shape;66;p6"/>
          <p:cNvGrpSpPr/>
          <p:nvPr/>
        </p:nvGrpSpPr>
        <p:grpSpPr>
          <a:xfrm rot="10800000">
            <a:off x="4572000" y="-63"/>
            <a:ext cx="4572000" cy="6876696"/>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4811836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848C02-E05B-4CBF-B6AB-D084C4AC11C7}"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D01C78-4D81-425F-9779-8A6B103A5A8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71" name="Google Shape;71;p7"/>
          <p:cNvGrpSpPr/>
          <p:nvPr/>
        </p:nvGrpSpPr>
        <p:grpSpPr>
          <a:xfrm>
            <a:off x="1" y="6349867"/>
            <a:ext cx="603997" cy="508133"/>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 name="Google Shape;74;p7"/>
          <p:cNvGrpSpPr/>
          <p:nvPr/>
        </p:nvGrpSpPr>
        <p:grpSpPr>
          <a:xfrm>
            <a:off x="381001" y="0"/>
            <a:ext cx="8763111" cy="1747891"/>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83" name="Google Shape;83;p7"/>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84" name="Google Shape;84;p7"/>
          <p:cNvSpPr txBox="1">
            <a:spLocks noGrp="1"/>
          </p:cNvSpPr>
          <p:nvPr>
            <p:ph type="body" idx="1"/>
          </p:nvPr>
        </p:nvSpPr>
        <p:spPr>
          <a:xfrm>
            <a:off x="604000"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l-GR"/>
              <a:t>Στυλ κειμένου υποδείγματος</a:t>
            </a:r>
          </a:p>
        </p:txBody>
      </p:sp>
      <p:sp>
        <p:nvSpPr>
          <p:cNvPr id="85" name="Google Shape;85;p7"/>
          <p:cNvSpPr txBox="1">
            <a:spLocks noGrp="1"/>
          </p:cNvSpPr>
          <p:nvPr>
            <p:ph type="body" idx="2"/>
          </p:nvPr>
        </p:nvSpPr>
        <p:spPr>
          <a:xfrm>
            <a:off x="4187378" y="2273567"/>
            <a:ext cx="3185400" cy="3620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pPr lvl="0"/>
            <a:r>
              <a:rPr lang="el-GR"/>
              <a:t>Στυλ κειμένου υποδείγματος</a:t>
            </a:r>
          </a:p>
        </p:txBody>
      </p:sp>
      <p:sp>
        <p:nvSpPr>
          <p:cNvPr id="86" name="Google Shape;86;p7"/>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117429"/>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8"/>
          <p:cNvGrpSpPr/>
          <p:nvPr/>
        </p:nvGrpSpPr>
        <p:grpSpPr>
          <a:xfrm>
            <a:off x="1" y="6349867"/>
            <a:ext cx="603997" cy="508133"/>
            <a:chOff x="0" y="4762400"/>
            <a:chExt cx="603997" cy="381100"/>
          </a:xfrm>
        </p:grpSpPr>
        <p:sp>
          <p:nvSpPr>
            <p:cNvPr id="89" name="Google Shape;89;p8"/>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8"/>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8"/>
          <p:cNvGrpSpPr/>
          <p:nvPr/>
        </p:nvGrpSpPr>
        <p:grpSpPr>
          <a:xfrm>
            <a:off x="381001" y="0"/>
            <a:ext cx="8763111" cy="1747891"/>
            <a:chOff x="381000" y="0"/>
            <a:chExt cx="8763111" cy="1310918"/>
          </a:xfrm>
        </p:grpSpPr>
        <p:grpSp>
          <p:nvGrpSpPr>
            <p:cNvPr id="92" name="Google Shape;92;p8"/>
            <p:cNvGrpSpPr/>
            <p:nvPr/>
          </p:nvGrpSpPr>
          <p:grpSpPr>
            <a:xfrm>
              <a:off x="381000" y="0"/>
              <a:ext cx="8763111" cy="1310300"/>
              <a:chOff x="381000" y="0"/>
              <a:chExt cx="8763111" cy="1310300"/>
            </a:xfrm>
          </p:grpSpPr>
          <p:sp>
            <p:nvSpPr>
              <p:cNvPr id="93" name="Google Shape;93;p8"/>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94" name="Google Shape;94;p8"/>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8"/>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 name="Google Shape;96;p8"/>
            <p:cNvGrpSpPr/>
            <p:nvPr/>
          </p:nvGrpSpPr>
          <p:grpSpPr>
            <a:xfrm>
              <a:off x="381000" y="967217"/>
              <a:ext cx="8763100" cy="343701"/>
              <a:chOff x="381000" y="862358"/>
              <a:chExt cx="8763100" cy="576872"/>
            </a:xfrm>
          </p:grpSpPr>
          <p:sp>
            <p:nvSpPr>
              <p:cNvPr id="97" name="Google Shape;97;p8"/>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98" name="Google Shape;98;p8"/>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8"/>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00" name="Google Shape;100;p8"/>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101" name="Google Shape;101;p8"/>
          <p:cNvSpPr txBox="1">
            <a:spLocks noGrp="1"/>
          </p:cNvSpPr>
          <p:nvPr>
            <p:ph type="body" idx="1"/>
          </p:nvPr>
        </p:nvSpPr>
        <p:spPr>
          <a:xfrm>
            <a:off x="61497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2" name="Google Shape;102;p8"/>
          <p:cNvSpPr txBox="1">
            <a:spLocks noGrp="1"/>
          </p:cNvSpPr>
          <p:nvPr>
            <p:ph type="body" idx="2"/>
          </p:nvPr>
        </p:nvSpPr>
        <p:spPr>
          <a:xfrm>
            <a:off x="2949570"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3" name="Google Shape;103;p8"/>
          <p:cNvSpPr txBox="1">
            <a:spLocks noGrp="1"/>
          </p:cNvSpPr>
          <p:nvPr>
            <p:ph type="body" idx="3"/>
          </p:nvPr>
        </p:nvSpPr>
        <p:spPr>
          <a:xfrm>
            <a:off x="5284165" y="2273567"/>
            <a:ext cx="2088600" cy="36208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l-GR"/>
              <a:t>Στυλ κειμένου υποδείγματος</a:t>
            </a:r>
          </a:p>
        </p:txBody>
      </p:sp>
      <p:sp>
        <p:nvSpPr>
          <p:cNvPr id="104" name="Google Shape;104;p8"/>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8337793"/>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9"/>
          <p:cNvGrpSpPr/>
          <p:nvPr/>
        </p:nvGrpSpPr>
        <p:grpSpPr>
          <a:xfrm>
            <a:off x="1" y="6349867"/>
            <a:ext cx="603997" cy="508133"/>
            <a:chOff x="0" y="4762400"/>
            <a:chExt cx="603997" cy="381100"/>
          </a:xfrm>
        </p:grpSpPr>
        <p:sp>
          <p:nvSpPr>
            <p:cNvPr id="107" name="Google Shape;107;p9"/>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9"/>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 name="Google Shape;109;p9"/>
          <p:cNvGrpSpPr/>
          <p:nvPr/>
        </p:nvGrpSpPr>
        <p:grpSpPr>
          <a:xfrm>
            <a:off x="381001" y="0"/>
            <a:ext cx="8763111" cy="1747891"/>
            <a:chOff x="381000" y="0"/>
            <a:chExt cx="8763111" cy="1310918"/>
          </a:xfrm>
        </p:grpSpPr>
        <p:grpSp>
          <p:nvGrpSpPr>
            <p:cNvPr id="110" name="Google Shape;110;p9"/>
            <p:cNvGrpSpPr/>
            <p:nvPr/>
          </p:nvGrpSpPr>
          <p:grpSpPr>
            <a:xfrm>
              <a:off x="381000" y="0"/>
              <a:ext cx="8763111" cy="1310300"/>
              <a:chOff x="381000" y="0"/>
              <a:chExt cx="8763111" cy="1310300"/>
            </a:xfrm>
          </p:grpSpPr>
          <p:sp>
            <p:nvSpPr>
              <p:cNvPr id="111" name="Google Shape;111;p9"/>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12" name="Google Shape;112;p9"/>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9"/>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 name="Google Shape;114;p9"/>
            <p:cNvGrpSpPr/>
            <p:nvPr/>
          </p:nvGrpSpPr>
          <p:grpSpPr>
            <a:xfrm>
              <a:off x="381000" y="967217"/>
              <a:ext cx="8763100" cy="343701"/>
              <a:chOff x="381000" y="862358"/>
              <a:chExt cx="8763100" cy="576872"/>
            </a:xfrm>
          </p:grpSpPr>
          <p:sp>
            <p:nvSpPr>
              <p:cNvPr id="115" name="Google Shape;115;p9"/>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116" name="Google Shape;116;p9"/>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9"/>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118" name="Google Shape;118;p9"/>
          <p:cNvSpPr txBox="1">
            <a:spLocks noGrp="1"/>
          </p:cNvSpPr>
          <p:nvPr>
            <p:ph type="title"/>
          </p:nvPr>
        </p:nvSpPr>
        <p:spPr>
          <a:xfrm>
            <a:off x="614975" y="521800"/>
            <a:ext cx="6757800" cy="12260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l-GR"/>
              <a:t>Κάντε κλικ για να επεξεργαστείτε τον τίτλο υποδείγματος</a:t>
            </a:r>
            <a:endParaRPr/>
          </a:p>
        </p:txBody>
      </p:sp>
      <p:sp>
        <p:nvSpPr>
          <p:cNvPr id="119" name="Google Shape;119;p9"/>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565283"/>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sp>
        <p:nvSpPr>
          <p:cNvPr id="121" name="Google Shape;121;p10"/>
          <p:cNvSpPr/>
          <p:nvPr/>
        </p:nvSpPr>
        <p:spPr>
          <a:xfrm rot="10800000">
            <a:off x="7365397" y="100"/>
            <a:ext cx="724800" cy="14076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22" name="Google Shape;122;p10"/>
          <p:cNvGrpSpPr/>
          <p:nvPr/>
        </p:nvGrpSpPr>
        <p:grpSpPr>
          <a:xfrm>
            <a:off x="9" y="6233073"/>
            <a:ext cx="8088217" cy="625073"/>
            <a:chOff x="8" y="4674804"/>
            <a:chExt cx="8088217" cy="468805"/>
          </a:xfrm>
        </p:grpSpPr>
        <p:sp>
          <p:nvSpPr>
            <p:cNvPr id="123" name="Google Shape;123;p10"/>
            <p:cNvSpPr/>
            <p:nvPr/>
          </p:nvSpPr>
          <p:spPr>
            <a:xfrm>
              <a:off x="8" y="4766509"/>
              <a:ext cx="377100" cy="3771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10"/>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6"/>
            </a:solidFill>
            <a:ln>
              <a:noFill/>
            </a:ln>
          </p:spPr>
        </p:sp>
        <p:sp>
          <p:nvSpPr>
            <p:cNvPr id="125" name="Google Shape;125;p10"/>
            <p:cNvSpPr/>
            <p:nvPr/>
          </p:nvSpPr>
          <p:spPr>
            <a:xfrm rot="10800000">
              <a:off x="633825" y="4674850"/>
              <a:ext cx="7454400" cy="331200"/>
            </a:xfrm>
            <a:prstGeom prst="rect">
              <a:avLst/>
            </a:prstGeom>
            <a:gradFill>
              <a:gsLst>
                <a:gs pos="0">
                  <a:schemeClr val="accent6"/>
                </a:gs>
                <a:gs pos="73000">
                  <a:schemeClr val="accent6"/>
                </a:gs>
                <a:gs pos="100000">
                  <a:srgbClr val="C3CFDE"/>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10"/>
          <p:cNvSpPr txBox="1">
            <a:spLocks noGrp="1"/>
          </p:cNvSpPr>
          <p:nvPr>
            <p:ph type="sldNum" idx="12"/>
          </p:nvPr>
        </p:nvSpPr>
        <p:spPr>
          <a:xfrm>
            <a:off x="0" y="6349867"/>
            <a:ext cx="381000" cy="515200"/>
          </a:xfrm>
          <a:prstGeom prst="rect">
            <a:avLst/>
          </a:prstGeom>
          <a:no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27" name="Google Shape;127;p10"/>
          <p:cNvGrpSpPr/>
          <p:nvPr/>
        </p:nvGrpSpPr>
        <p:grpSpPr>
          <a:xfrm>
            <a:off x="8090200" y="0"/>
            <a:ext cx="1053910" cy="1405208"/>
            <a:chOff x="8090200" y="0"/>
            <a:chExt cx="1053910" cy="1053906"/>
          </a:xfrm>
        </p:grpSpPr>
        <p:sp>
          <p:nvSpPr>
            <p:cNvPr id="128" name="Google Shape;128;p10"/>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10"/>
            <p:cNvSpPr/>
            <p:nvPr/>
          </p:nvSpPr>
          <p:spPr>
            <a:xfrm>
              <a:off x="8090200" y="967217"/>
              <a:ext cx="1053900" cy="86689"/>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0" name="Google Shape;130;p10"/>
          <p:cNvSpPr txBox="1">
            <a:spLocks noGrp="1"/>
          </p:cNvSpPr>
          <p:nvPr>
            <p:ph type="body" idx="1"/>
          </p:nvPr>
        </p:nvSpPr>
        <p:spPr>
          <a:xfrm>
            <a:off x="814200" y="6233067"/>
            <a:ext cx="7104000" cy="4356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400"/>
              <a:buNone/>
              <a:defRPr sz="1400"/>
            </a:lvl1pPr>
          </a:lstStyle>
          <a:p>
            <a:pPr lvl="0"/>
            <a:r>
              <a:rPr lang="el-GR"/>
              <a:t>Στυλ κειμένου υποδείγματος</a:t>
            </a:r>
          </a:p>
        </p:txBody>
      </p:sp>
      <p:sp>
        <p:nvSpPr>
          <p:cNvPr id="131" name="Google Shape;131;p10"/>
          <p:cNvSpPr/>
          <p:nvPr/>
        </p:nvSpPr>
        <p:spPr>
          <a:xfrm>
            <a:off x="7366400" y="1"/>
            <a:ext cx="723250" cy="1401567"/>
          </a:xfrm>
          <a:custGeom>
            <a:avLst/>
            <a:gdLst/>
            <a:ahLst/>
            <a:cxnLst/>
            <a:rect l="l" t="t" r="r" b="b"/>
            <a:pathLst>
              <a:path w="28930" h="42047" extrusionOk="0">
                <a:moveTo>
                  <a:pt x="0" y="0"/>
                </a:moveTo>
                <a:lnTo>
                  <a:pt x="28930" y="42047"/>
                </a:lnTo>
                <a:lnTo>
                  <a:pt x="28930" y="38739"/>
                </a:lnTo>
                <a:lnTo>
                  <a:pt x="2908" y="74"/>
                </a:lnTo>
                <a:close/>
              </a:path>
            </a:pathLst>
          </a:custGeom>
          <a:solidFill>
            <a:srgbClr val="001F46">
              <a:alpha val="20110"/>
            </a:srgbClr>
          </a:solidFill>
          <a:ln>
            <a:noFill/>
          </a:ln>
        </p:spPr>
      </p:sp>
    </p:spTree>
    <p:extLst>
      <p:ext uri="{BB962C8B-B14F-4D97-AF65-F5344CB8AC3E}">
        <p14:creationId xmlns:p14="http://schemas.microsoft.com/office/powerpoint/2010/main" val="185540132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2"/>
        <p:cNvGrpSpPr/>
        <p:nvPr/>
      </p:nvGrpSpPr>
      <p:grpSpPr>
        <a:xfrm>
          <a:off x="0" y="0"/>
          <a:ext cx="0" cy="0"/>
          <a:chOff x="0" y="0"/>
          <a:chExt cx="0" cy="0"/>
        </a:xfrm>
      </p:grpSpPr>
      <p:grpSp>
        <p:nvGrpSpPr>
          <p:cNvPr id="133" name="Google Shape;133;p11"/>
          <p:cNvGrpSpPr/>
          <p:nvPr/>
        </p:nvGrpSpPr>
        <p:grpSpPr>
          <a:xfrm>
            <a:off x="1" y="6349867"/>
            <a:ext cx="603997" cy="508133"/>
            <a:chOff x="0" y="4762400"/>
            <a:chExt cx="603997" cy="381100"/>
          </a:xfrm>
        </p:grpSpPr>
        <p:sp>
          <p:nvSpPr>
            <p:cNvPr id="134" name="Google Shape;134;p11"/>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11"/>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6" name="Google Shape;136;p11"/>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37" name="Google Shape;137;p11"/>
          <p:cNvGrpSpPr/>
          <p:nvPr/>
        </p:nvGrpSpPr>
        <p:grpSpPr>
          <a:xfrm rot="10800000">
            <a:off x="125800" y="6"/>
            <a:ext cx="9018200" cy="625073"/>
            <a:chOff x="8" y="4674804"/>
            <a:chExt cx="9018200" cy="468805"/>
          </a:xfrm>
        </p:grpSpPr>
        <p:sp>
          <p:nvSpPr>
            <p:cNvPr id="138" name="Google Shape;138;p11"/>
            <p:cNvSpPr/>
            <p:nvPr/>
          </p:nvSpPr>
          <p:spPr>
            <a:xfrm rot="10800000">
              <a:off x="8" y="4766509"/>
              <a:ext cx="377100" cy="3771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11"/>
            <p:cNvSpPr/>
            <p:nvPr/>
          </p:nvSpPr>
          <p:spPr>
            <a:xfrm rot="10800000">
              <a:off x="375687" y="4674804"/>
              <a:ext cx="258249" cy="46868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140" name="Google Shape;140;p11"/>
            <p:cNvSpPr/>
            <p:nvPr/>
          </p:nvSpPr>
          <p:spPr>
            <a:xfrm rot="10800000">
              <a:off x="633808" y="4674838"/>
              <a:ext cx="8384400" cy="3312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33807027"/>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with ribbon">
  <p:cSld name="Blank with ribbon">
    <p:spTree>
      <p:nvGrpSpPr>
        <p:cNvPr id="1" name="Shape 141"/>
        <p:cNvGrpSpPr/>
        <p:nvPr/>
      </p:nvGrpSpPr>
      <p:grpSpPr>
        <a:xfrm>
          <a:off x="0" y="0"/>
          <a:ext cx="0" cy="0"/>
          <a:chOff x="0" y="0"/>
          <a:chExt cx="0" cy="0"/>
        </a:xfrm>
      </p:grpSpPr>
      <p:grpSp>
        <p:nvGrpSpPr>
          <p:cNvPr id="142" name="Google Shape;142;p12"/>
          <p:cNvGrpSpPr/>
          <p:nvPr/>
        </p:nvGrpSpPr>
        <p:grpSpPr>
          <a:xfrm>
            <a:off x="1" y="6349867"/>
            <a:ext cx="603997" cy="508133"/>
            <a:chOff x="0" y="4762400"/>
            <a:chExt cx="603997" cy="381100"/>
          </a:xfrm>
        </p:grpSpPr>
        <p:sp>
          <p:nvSpPr>
            <p:cNvPr id="143" name="Google Shape;143;p12"/>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12"/>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45" name="Google Shape;145;p12"/>
          <p:cNvSpPr txBox="1">
            <a:spLocks noGrp="1"/>
          </p:cNvSpPr>
          <p:nvPr>
            <p:ph type="sldNum" idx="12"/>
          </p:nvPr>
        </p:nvSpPr>
        <p:spPr>
          <a:xfrm>
            <a:off x="0" y="6349867"/>
            <a:ext cx="381000" cy="515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146" name="Google Shape;146;p12"/>
          <p:cNvGrpSpPr/>
          <p:nvPr/>
        </p:nvGrpSpPr>
        <p:grpSpPr>
          <a:xfrm rot="10800000">
            <a:off x="0" y="-63"/>
            <a:ext cx="9144000" cy="6876696"/>
            <a:chOff x="8" y="-13862"/>
            <a:chExt cx="9144000" cy="5157522"/>
          </a:xfrm>
        </p:grpSpPr>
        <p:sp>
          <p:nvSpPr>
            <p:cNvPr id="147" name="Google Shape;147;p12"/>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12"/>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149" name="Google Shape;149;p12"/>
            <p:cNvSpPr/>
            <p:nvPr/>
          </p:nvSpPr>
          <p:spPr>
            <a:xfrm rot="10800000">
              <a:off x="633908" y="382913"/>
              <a:ext cx="8510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94386047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fld id="{207DA246-991A-4047-9A64-BD22A867D9CB}" type="datetimeFigureOut">
              <a:rPr lang="en-US"/>
              <a:pPr>
                <a:defRPr/>
              </a:pPr>
              <a:t>3/14/2023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02EF18-00BC-4D1F-828F-20E3D6FA82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5E70C15-A05C-4A6E-8497-84B223ECE28B}" type="datetimeFigureOut">
              <a:rPr lang="en-US"/>
              <a:pPr>
                <a:defRPr/>
              </a:pPr>
              <a:t>3/14/2023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211A21-22E5-4E14-A1E8-E622D5D1CD4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FAE4C43-8BAA-4E1C-A8B5-EBAEBFA6A036}" type="datetimeFigureOut">
              <a:rPr lang="en-US"/>
              <a:pPr>
                <a:defRPr/>
              </a:pPr>
              <a:t>3/14/2023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B8DBA02-767A-4551-ACD6-9D2425780A2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Kλικ για επεξεργασία του τίτλου</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28BB8D-A596-4126-88A2-9BECD05CAD55}" type="datetimeFigureOut">
              <a:rPr lang="en-US"/>
              <a:pPr>
                <a:defRPr/>
              </a:pPr>
              <a:t>3/14/2023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AEBF856-2B45-4B2A-A492-A445D1DB49F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50F6A8-D360-4A62-A9D4-DE5A6A3F7D87}" type="datetimeFigureOut">
              <a:rPr lang="en-US"/>
              <a:pPr>
                <a:defRPr/>
              </a:pPr>
              <a:t>3/14/2023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6363633-893F-4A34-BD71-04C20DA10E5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6DFEB4E4-6E6C-4927-B278-22A5AB8E611C}" type="datetimeFigureOut">
              <a:rPr lang="en-US"/>
              <a:pPr>
                <a:defRPr/>
              </a:pPr>
              <a:t>3/14/2023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0D7EA01-F88D-47D9-9884-95ED25D7E2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a:t>Κάντε κλικ στο εικονίδιο για να προσθέσετε μια εικόνα</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fld id="{F7326828-7A3C-4441-8B11-45D2458E9491}" type="datetimeFigureOut">
              <a:rPr lang="en-US"/>
              <a:pPr>
                <a:defRPr/>
              </a:pPr>
              <a:t>3/14/2023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EACA42-AF8A-418F-9C62-F8E013F4CD7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a:t>
            </a:r>
          </a:p>
        </p:txBody>
      </p:sp>
      <p:sp>
        <p:nvSpPr>
          <p:cNvPr id="103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DD7925BD-CC3B-47C9-94F4-B91AC0ADE2D9}" type="datetimeFigureOut">
              <a:rPr lang="en-US"/>
              <a:pPr>
                <a:defRPr/>
              </a:pPr>
              <a:t>3/14/2023</a:t>
            </a:fld>
            <a:endParaRPr lang="en-US" dirty="0"/>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dirty="0"/>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5F553D2B-9C30-40D3-90C4-AAE9B618968E}" type="slidenum">
              <a:rPr lang="en-US"/>
              <a:pPr>
                <a:defRPr/>
              </a:pPr>
              <a:t>‹#›</a:t>
            </a:fld>
            <a:endParaRPr lang="en-US" dirty="0"/>
          </a:p>
        </p:txBody>
      </p:sp>
      <p:graphicFrame>
        <p:nvGraphicFramePr>
          <p:cNvPr id="1026"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16" imgW="3048426" imgH="2029108" progId="PBrush">
                  <p:embed/>
                </p:oleObj>
              </mc:Choice>
              <mc:Fallback>
                <p:oleObj name="Bitmap Image" r:id="rId16" imgW="3048426" imgH="2029108" progId="PBrush">
                  <p:embed/>
                  <p:pic>
                    <p:nvPicPr>
                      <p:cNvPr id="0" name="Picture 310"/>
                      <p:cNvPicPr>
                        <a:picLocks noChangeAspect="1" noChangeArrowheads="1"/>
                      </p:cNvPicPr>
                      <p:nvPr/>
                    </p:nvPicPr>
                    <p:blipFill>
                      <a:blip r:embed="rId17">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8"/>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18" imgW="3048426" imgH="2029108" progId="PBrush">
                  <p:embed/>
                </p:oleObj>
              </mc:Choice>
              <mc:Fallback>
                <p:oleObj name="Bitmap Image" r:id="rId18" imgW="3048426" imgH="2029108" progId="PBrush">
                  <p:embed/>
                  <p:pic>
                    <p:nvPicPr>
                      <p:cNvPr id="0" name="Picture 311"/>
                      <p:cNvPicPr>
                        <a:picLocks noChangeAspect="1" noChangeArrowheads="1"/>
                      </p:cNvPicPr>
                      <p:nvPr/>
                    </p:nvPicPr>
                    <p:blipFill>
                      <a:blip r:embed="rId17">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34" name="Picture 9" descr="medlab_logo"/>
          <p:cNvPicPr>
            <a:picLocks noChangeAspect="1" noChangeArrowheads="1"/>
          </p:cNvPicPr>
          <p:nvPr/>
        </p:nvPicPr>
        <p:blipFill>
          <a:blip r:embed="rId19" cstate="print"/>
          <a:srcRect/>
          <a:stretch>
            <a:fillRect/>
          </a:stretch>
        </p:blipFill>
        <p:spPr bwMode="auto">
          <a:xfrm>
            <a:off x="107950" y="6269038"/>
            <a:ext cx="1079500" cy="544512"/>
          </a:xfrm>
          <a:prstGeom prst="rect">
            <a:avLst/>
          </a:prstGeom>
          <a:noFill/>
          <a:ln w="9525">
            <a:noFill/>
            <a:miter lim="800000"/>
            <a:headEnd/>
            <a:tailEnd/>
          </a:ln>
        </p:spPr>
      </p:pic>
      <p:cxnSp>
        <p:nvCxnSpPr>
          <p:cNvPr id="11" name="Straight Connector 10"/>
          <p:cNvCxnSpPr/>
          <p:nvPr/>
        </p:nvCxnSpPr>
        <p:spPr>
          <a:xfrm rot="10800000">
            <a:off x="0" y="6205538"/>
            <a:ext cx="9144000" cy="15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6349867"/>
            <a:ext cx="381000" cy="5152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fld id="{00000000-1234-1234-1234-123412341234}" type="slidenum">
              <a:rPr lang="en" smtClean="0"/>
              <a:pPr/>
              <a:t>‹#›</a:t>
            </a:fld>
            <a:endParaRPr lang="en"/>
          </a:p>
        </p:txBody>
      </p:sp>
      <p:sp>
        <p:nvSpPr>
          <p:cNvPr id="7" name="Google Shape;7;p1"/>
          <p:cNvSpPr txBox="1">
            <a:spLocks noGrp="1"/>
          </p:cNvSpPr>
          <p:nvPr>
            <p:ph type="title"/>
          </p:nvPr>
        </p:nvSpPr>
        <p:spPr>
          <a:xfrm>
            <a:off x="614975" y="521800"/>
            <a:ext cx="6757800" cy="1226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2273567"/>
            <a:ext cx="6757800" cy="37688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2624908183"/>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imgres?imgurl=http://upload.wikimedia.org/wikipedia/commons/b/b8/Contact_lens.JPG&amp;imgrefurl=http://commons.wikimedia.org/wiki/File:Contact_lens.JPG&amp;usg=__dFJmESxhHhyI-Aw7t2SPiOa69js=&amp;h=513&amp;w=635&amp;sz=98&amp;hl=en&amp;start=17&amp;tbnid=buZs10KbjgHPqM:&amp;tbnh=111&amp;tbnw=137&amp;prev=/images?q=contact+lens&amp;gbv=2&amp;hl=en&amp;sa=G" TargetMode="External"/><Relationship Id="rId13" Type="http://schemas.openxmlformats.org/officeDocument/2006/relationships/hyperlink" Target="http://images.google.com/imgres?imgurl=http://www.boston.com/business/ticker/Libertestent.JPG&amp;imgrefurl=http://www.boston.com/business/ticker/2008/04/boston_scientif_92.html&amp;usg=__cWP9ye9j8wYOwFuQ4SMP7AWyvCo=&amp;h=686&amp;w=737&amp;sz=241&amp;hl=en&amp;start=7&amp;tbnid=Qu0yoxc8gozk_M:&amp;tbnh=131&amp;tbnw=141&amp;prev=/images?q=drug+eluting+stent&amp;hl=en&amp;sa=G" TargetMode="External"/><Relationship Id="rId3" Type="http://schemas.openxmlformats.org/officeDocument/2006/relationships/image" Target="../media/image8.jpeg"/><Relationship Id="rId7" Type="http://schemas.openxmlformats.org/officeDocument/2006/relationships/image" Target="../media/image10.jpeg"/><Relationship Id="rId12" Type="http://schemas.openxmlformats.org/officeDocument/2006/relationships/image" Target="../media/image14.jpeg"/><Relationship Id="rId17" Type="http://schemas.openxmlformats.org/officeDocument/2006/relationships/image" Target="../media/image4.png"/><Relationship Id="rId2" Type="http://schemas.openxmlformats.org/officeDocument/2006/relationships/image" Target="../media/image7.jpe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images.google.com/imgres?imgurl=http://dclips.fundraw.com/zobo500dir/pansement_jean_victor_ba_.jpg&amp;imgrefurl=http://www.fundraw.com/clipart/clip-art/00001909/Adhesive-Bandage/&amp;usg=__Xnu6Jh1m4LMBRg5XlblfQtZ2bLI=&amp;h=453&amp;w=500&amp;sz=50&amp;hl=en&amp;start=4&amp;tbnid=9WNh1PMaQEIm7M:&amp;tbnh=118&amp;tbnw=130&amp;prev=/images?q=bandage&amp;gbv=2&amp;hl=en&amp;sa=G" TargetMode="External"/><Relationship Id="rId11" Type="http://schemas.openxmlformats.org/officeDocument/2006/relationships/image" Target="../media/image13.jpeg"/><Relationship Id="rId5" Type="http://schemas.openxmlformats.org/officeDocument/2006/relationships/image" Target="../media/image9.jpeg"/><Relationship Id="rId15" Type="http://schemas.openxmlformats.org/officeDocument/2006/relationships/image" Target="../media/image16.jpeg"/><Relationship Id="rId10" Type="http://schemas.openxmlformats.org/officeDocument/2006/relationships/image" Target="../media/image12.jpeg"/><Relationship Id="rId4" Type="http://schemas.openxmlformats.org/officeDocument/2006/relationships/hyperlink" Target="http://images.google.com/imgres?imgurl=http://www.northcoastmed.com/images/enlarge/select.jpg&amp;imgrefurl=http://www.northcoastmed.com/product.htm&amp;usg=__l1xOJDCW0yhEj9xm7Way_2xeXz4=&amp;h=593&amp;w=400&amp;sz=42&amp;hl=en&amp;start=19&amp;tbnid=z_O5umbihDSVnM:&amp;tbnh=135&amp;tbnw=91&amp;prev=/images?q=blood+glucose+monitor&amp;gbv=2&amp;hl=en&amp;sa=G" TargetMode="External"/><Relationship Id="rId9" Type="http://schemas.openxmlformats.org/officeDocument/2006/relationships/image" Target="../media/image11.jpeg"/><Relationship Id="rId1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AC5BFD-12D9-AD52-4F46-BAD15E56E117}"/>
              </a:ext>
            </a:extLst>
          </p:cNvPr>
          <p:cNvSpPr>
            <a:spLocks noGrp="1"/>
          </p:cNvSpPr>
          <p:nvPr>
            <p:ph type="ctrTitle"/>
          </p:nvPr>
        </p:nvSpPr>
        <p:spPr>
          <a:xfrm>
            <a:off x="618937" y="3861048"/>
            <a:ext cx="4969500" cy="751600"/>
          </a:xfrm>
        </p:spPr>
        <p:txBody>
          <a:bodyPr/>
          <a:lstStyle/>
          <a:p>
            <a:r>
              <a:rPr lang="en-US" sz="3200" dirty="0">
                <a:latin typeface="Calibri" panose="020F0502020204030204" pitchFamily="34" charset="0"/>
                <a:cs typeface="Calibri" panose="020F0502020204030204" pitchFamily="34" charset="0"/>
              </a:rPr>
              <a:t>FDA approval</a:t>
            </a:r>
            <a:br>
              <a:rPr lang="en-US" sz="3200" dirty="0">
                <a:latin typeface="Calibri" panose="020F0502020204030204" pitchFamily="34" charset="0"/>
                <a:cs typeface="Calibri" panose="020F0502020204030204" pitchFamily="34" charset="0"/>
              </a:rPr>
            </a:b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11" name="Subtitle 2">
            <a:extLst>
              <a:ext uri="{FF2B5EF4-FFF2-40B4-BE49-F238E27FC236}">
                <a16:creationId xmlns:a16="http://schemas.microsoft.com/office/drawing/2014/main" id="{4319BB82-2ECE-0F1E-C500-2375760B8444}"/>
              </a:ext>
            </a:extLst>
          </p:cNvPr>
          <p:cNvSpPr>
            <a:spLocks noGrp="1"/>
          </p:cNvSpPr>
          <p:nvPr>
            <p:ph type="subTitle" idx="1"/>
          </p:nvPr>
        </p:nvSpPr>
        <p:spPr>
          <a:xfrm>
            <a:off x="618937" y="2420888"/>
            <a:ext cx="4969500" cy="369600"/>
          </a:xfr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Μάθημα </a:t>
            </a:r>
            <a:r>
              <a:rPr kumimoji="0" lang="en-US"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1</a:t>
            </a: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4</a:t>
            </a:r>
            <a:r>
              <a:rPr kumimoji="0" lang="el-GR" sz="3200" i="0" u="none" strike="noStrike" kern="0" cap="none" spc="0" normalizeH="0" baseline="30000" noProof="0" dirty="0">
                <a:ln>
                  <a:noFill/>
                </a:ln>
                <a:solidFill>
                  <a:schemeClr val="bg1"/>
                </a:solidFill>
                <a:uLnTx/>
                <a:uFillTx/>
                <a:latin typeface="Calibri" panose="020F0502020204030204" pitchFamily="34" charset="0"/>
                <a:cs typeface="Calibri" panose="020F0502020204030204" pitchFamily="34" charset="0"/>
                <a:sym typeface="Arial"/>
              </a:rPr>
              <a:t>ο</a:t>
            </a:r>
            <a:r>
              <a:rPr kumimoji="0" lang="el-GR" sz="3200" i="0" u="none" strike="noStrike" kern="0" cap="none" spc="0" normalizeH="0" baseline="0" noProof="0" dirty="0">
                <a:ln>
                  <a:noFill/>
                </a:ln>
                <a:solidFill>
                  <a:schemeClr val="bg1"/>
                </a:solidFill>
                <a:uLnTx/>
                <a:uFillTx/>
                <a:latin typeface="Calibri" panose="020F0502020204030204" pitchFamily="34" charset="0"/>
                <a:cs typeface="Calibri" panose="020F0502020204030204" pitchFamily="34" charset="0"/>
                <a:sym typeface="Arial"/>
              </a:rPr>
              <a:t> </a:t>
            </a:r>
          </a:p>
          <a:p>
            <a:endParaRPr lang="en-US" dirty="0"/>
          </a:p>
        </p:txBody>
      </p:sp>
    </p:spTree>
    <p:extLst>
      <p:ext uri="{BB962C8B-B14F-4D97-AF65-F5344CB8AC3E}">
        <p14:creationId xmlns:p14="http://schemas.microsoft.com/office/powerpoint/2010/main" val="390230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Τα σημαντικά σημεία</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268760"/>
            <a:ext cx="7772400" cy="4539208"/>
          </a:xfrm>
        </p:spPr>
        <p:txBody>
          <a:bodyPr/>
          <a:lstStyle/>
          <a:p>
            <a:pPr marL="0">
              <a:buNone/>
            </a:pPr>
            <a:r>
              <a:rPr lang="el-GR" sz="2600" dirty="0"/>
              <a:t>Στον ορισμό της συσκευής εξαιρούνται τα προϊόντα που:</a:t>
            </a:r>
            <a:endParaRPr lang="en-US" sz="2600" dirty="0"/>
          </a:p>
          <a:p>
            <a:endParaRPr lang="el-GR" sz="2600" dirty="0"/>
          </a:p>
          <a:p>
            <a:r>
              <a:rPr lang="el-GR" sz="2600" dirty="0"/>
              <a:t>Επιτυγχάνουν τον κύριο στόχο τους μέσω χημικής δράσης μέσα στο σώμα.</a:t>
            </a:r>
          </a:p>
          <a:p>
            <a:endParaRPr lang="el-GR" sz="2600" dirty="0"/>
          </a:p>
          <a:p>
            <a:r>
              <a:rPr lang="el-GR" sz="2600" dirty="0"/>
              <a:t>Εξαρτώνται από το να μεταβολιστούν για την επίτευξη του βασικού προβλεπόμενου σκοπού τους. </a:t>
            </a:r>
            <a:endParaRPr lang="en-US" sz="2600" dirty="0"/>
          </a:p>
          <a:p>
            <a:endParaRPr lang="el-GR" sz="2400" dirty="0"/>
          </a:p>
          <a:p>
            <a:pPr>
              <a:buNone/>
            </a:pP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375B7414-1B94-F53C-31E5-7DCCD10BD202}"/>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09600"/>
            <a:ext cx="9361040" cy="1143000"/>
          </a:xfrm>
        </p:spPr>
        <p:txBody>
          <a:bodyPr/>
          <a:lstStyle/>
          <a:p>
            <a:pPr marL="0"/>
            <a:r>
              <a:rPr lang="el-GR" sz="4000" b="1" dirty="0">
                <a:effectLst>
                  <a:outerShdw blurRad="38100" dist="38100" dir="2700000" algn="tl">
                    <a:srgbClr val="000000">
                      <a:alpha val="43137"/>
                    </a:srgbClr>
                  </a:outerShdw>
                </a:effectLst>
              </a:rPr>
              <a:t>Τα ιατροτεχνολογικά προϊόντα κατατάσσονται με βάση την επικινδυνότητα!</a:t>
            </a:r>
            <a:endParaRPr lang="en-US" sz="4000" b="1" dirty="0">
              <a:effectLst>
                <a:outerShdw blurRad="38100" dist="38100" dir="2700000" algn="tl">
                  <a:srgbClr val="000000">
                    <a:alpha val="43137"/>
                  </a:srgbClr>
                </a:outerShdw>
              </a:effectLst>
            </a:endParaRPr>
          </a:p>
        </p:txBody>
      </p:sp>
      <p:pic>
        <p:nvPicPr>
          <p:cNvPr id="5" name="Picture 4" descr="iStock_000008363188XSmall"/>
          <p:cNvPicPr>
            <a:picLocks noChangeAspect="1" noChangeArrowheads="1"/>
          </p:cNvPicPr>
          <p:nvPr/>
        </p:nvPicPr>
        <p:blipFill>
          <a:blip r:embed="rId2" cstate="print"/>
          <a:srcRect/>
          <a:stretch>
            <a:fillRect/>
          </a:stretch>
        </p:blipFill>
        <p:spPr bwMode="auto">
          <a:xfrm>
            <a:off x="1331640" y="2348881"/>
            <a:ext cx="6840760" cy="3600400"/>
          </a:xfrm>
          <a:prstGeom prst="rect">
            <a:avLst/>
          </a:prstGeom>
          <a:noFill/>
          <a:ln w="57150" cmpd="thinThick">
            <a:solidFill>
              <a:srgbClr val="C0C0C0"/>
            </a:solidFill>
            <a:miter lim="800000"/>
            <a:headEnd/>
            <a:tailEnd/>
          </a:ln>
        </p:spPr>
      </p:pic>
      <p:pic>
        <p:nvPicPr>
          <p:cNvPr id="3" name="Picture 10">
            <a:extLst>
              <a:ext uri="{FF2B5EF4-FFF2-40B4-BE49-F238E27FC236}">
                <a16:creationId xmlns:a16="http://schemas.microsoft.com/office/drawing/2014/main" id="{F7504A7E-803D-32EB-5DA2-0BC59D899C2B}"/>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a:t>
            </a:r>
          </a:p>
        </p:txBody>
      </p:sp>
      <p:sp>
        <p:nvSpPr>
          <p:cNvPr id="3" name="Content Placeholder 2"/>
          <p:cNvSpPr>
            <a:spLocks noGrp="1"/>
          </p:cNvSpPr>
          <p:nvPr>
            <p:ph idx="1"/>
          </p:nvPr>
        </p:nvSpPr>
        <p:spPr>
          <a:xfrm>
            <a:off x="467544" y="1268760"/>
            <a:ext cx="5254352" cy="4539208"/>
          </a:xfrm>
        </p:spPr>
        <p:txBody>
          <a:bodyPr/>
          <a:lstStyle/>
          <a:p>
            <a:endParaRPr lang="el-GR" sz="2400" dirty="0"/>
          </a:p>
          <a:p>
            <a:r>
              <a:rPr lang="el-GR" sz="2400" dirty="0"/>
              <a:t>Οι γενικοί έλεγχοι είναι επαρκείς για την παροχή εγγυήσεων σχετικά με την ασφάλεια και την αποτελεσματικότητα τους.</a:t>
            </a:r>
            <a:endParaRPr lang="en-US" sz="2400" dirty="0"/>
          </a:p>
          <a:p>
            <a:endParaRPr lang="el-GR" sz="2400" dirty="0"/>
          </a:p>
          <a:p>
            <a:r>
              <a:rPr lang="el-GR" sz="2400" dirty="0"/>
              <a:t>Παραδείγματα: ελαστικοί επίδεσμοι, γάντια εξέτασης, και χειρουργικά εργαλεία χειρός.</a:t>
            </a:r>
          </a:p>
          <a:p>
            <a:pPr>
              <a:buNone/>
            </a:pPr>
            <a:endParaRPr lang="en-US" sz="2400" dirty="0"/>
          </a:p>
        </p:txBody>
      </p:sp>
      <p:pic>
        <p:nvPicPr>
          <p:cNvPr id="4" name="Picture 7" descr="iStock_000007567692XSmall"/>
          <p:cNvPicPr>
            <a:picLocks noChangeArrowheads="1"/>
          </p:cNvPicPr>
          <p:nvPr/>
        </p:nvPicPr>
        <p:blipFill>
          <a:blip r:embed="rId3" cstate="print"/>
          <a:srcRect/>
          <a:stretch>
            <a:fillRect/>
          </a:stretch>
        </p:blipFill>
        <p:spPr bwMode="auto">
          <a:xfrm>
            <a:off x="5940152" y="1412776"/>
            <a:ext cx="2664296" cy="4248472"/>
          </a:xfrm>
          <a:prstGeom prst="rect">
            <a:avLst/>
          </a:prstGeom>
          <a:noFill/>
          <a:ln w="57150" cmpd="thickThin">
            <a:solidFill>
              <a:srgbClr val="C0C0C0"/>
            </a:solidFill>
            <a:miter lim="800000"/>
            <a:headEnd/>
            <a:tailEnd/>
          </a:ln>
          <a:effectLst>
            <a:outerShdw dist="35921" dir="2700000" algn="ctr" rotWithShape="0">
              <a:srgbClr val="808080"/>
            </a:outerShdw>
          </a:effectLst>
        </p:spPr>
      </p:pic>
      <p:sp>
        <p:nvSpPr>
          <p:cNvPr id="5" name="Στρογγυλεμένο ορθογώνιο 4"/>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10">
            <a:extLst>
              <a:ext uri="{FF2B5EF4-FFF2-40B4-BE49-F238E27FC236}">
                <a16:creationId xmlns:a16="http://schemas.microsoft.com/office/drawing/2014/main" id="{5755D0B2-9552-60B1-F944-885F16BF75F9}"/>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333" y="1340768"/>
            <a:ext cx="7772400" cy="4539208"/>
          </a:xfrm>
        </p:spPr>
        <p:txBody>
          <a:bodyPr/>
          <a:lstStyle/>
          <a:p>
            <a:pPr marL="0">
              <a:buNone/>
            </a:pPr>
            <a:r>
              <a:rPr lang="el-GR" sz="2400" dirty="0"/>
              <a:t>Γενικά στοιχεία ελέγχου:</a:t>
            </a:r>
            <a:endParaRPr lang="en-US" sz="2400" dirty="0"/>
          </a:p>
          <a:p>
            <a:endParaRPr lang="el-GR" sz="2400" dirty="0"/>
          </a:p>
          <a:p>
            <a:r>
              <a:rPr lang="el-GR" sz="2400" dirty="0"/>
              <a:t>Απαγόρευση νοθευμένων ή με λανθασμένη επωνυμία συσκευών.</a:t>
            </a:r>
          </a:p>
          <a:p>
            <a:endParaRPr lang="el-GR" sz="2400" dirty="0"/>
          </a:p>
          <a:p>
            <a:r>
              <a:rPr lang="el-GR" sz="2400" dirty="0"/>
              <a:t>Κοινοποίηση των απαιτήσεων προτού η συσκευή εισέλθει στην αγορά (510(</a:t>
            </a:r>
            <a:r>
              <a:rPr lang="en-US" sz="2400" dirty="0"/>
              <a:t>k</a:t>
            </a:r>
            <a:r>
              <a:rPr lang="el-GR" sz="2400" dirty="0"/>
              <a:t>)).</a:t>
            </a:r>
          </a:p>
          <a:p>
            <a:endParaRPr lang="el-GR" sz="2400" dirty="0"/>
          </a:p>
          <a:p>
            <a:r>
              <a:rPr lang="el-GR" sz="2400" dirty="0"/>
              <a:t>Εφαρμογές καλής κατασκευής</a:t>
            </a:r>
            <a:r>
              <a:rPr lang="en-US" sz="2400" dirty="0"/>
              <a:t> (Good Manufacturing Practices (GMPs))</a:t>
            </a:r>
            <a:r>
              <a:rPr lang="el-GR" sz="2400" dirty="0"/>
              <a:t>.</a:t>
            </a:r>
            <a:endParaRPr lang="en-US" sz="2400" dirty="0"/>
          </a:p>
          <a:p>
            <a:endParaRPr lang="en-US" sz="2400" dirty="0"/>
          </a:p>
          <a:p>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0">
            <a:extLst>
              <a:ext uri="{FF2B5EF4-FFF2-40B4-BE49-F238E27FC236}">
                <a16:creationId xmlns:a16="http://schemas.microsoft.com/office/drawing/2014/main" id="{814FBD84-F076-0D7F-4D3F-B61AB6BA746F}"/>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333" y="1340768"/>
            <a:ext cx="7772400" cy="4539208"/>
          </a:xfrm>
        </p:spPr>
        <p:txBody>
          <a:bodyPr/>
          <a:lstStyle/>
          <a:p>
            <a:pPr marL="0">
              <a:buNone/>
            </a:pPr>
            <a:r>
              <a:rPr lang="el-GR" sz="2400" dirty="0"/>
              <a:t>Γενικά στοιχεία ελέγχου:</a:t>
            </a:r>
          </a:p>
          <a:p>
            <a:pPr marL="0">
              <a:buNone/>
            </a:pPr>
            <a:endParaRPr lang="el-GR" sz="2400" dirty="0"/>
          </a:p>
          <a:p>
            <a:pPr>
              <a:spcBef>
                <a:spcPts val="1200"/>
              </a:spcBef>
              <a:spcAft>
                <a:spcPts val="1200"/>
              </a:spcAft>
            </a:pPr>
            <a:r>
              <a:rPr lang="el-GR" sz="2400" dirty="0"/>
              <a:t>Επισήμανση.</a:t>
            </a:r>
            <a:endParaRPr lang="en-US" sz="2400" dirty="0"/>
          </a:p>
          <a:p>
            <a:pPr>
              <a:spcBef>
                <a:spcPts val="1200"/>
              </a:spcBef>
              <a:spcAft>
                <a:spcPts val="1200"/>
              </a:spcAft>
            </a:pPr>
            <a:r>
              <a:rPr lang="el-GR" sz="2400" dirty="0"/>
              <a:t>Εγγραφή των εγκαταστάσεων παραγωγής.</a:t>
            </a:r>
            <a:endParaRPr lang="en-US" sz="2400" dirty="0"/>
          </a:p>
          <a:p>
            <a:pPr>
              <a:spcBef>
                <a:spcPts val="1200"/>
              </a:spcBef>
              <a:spcAft>
                <a:spcPts val="1200"/>
              </a:spcAft>
            </a:pPr>
            <a:r>
              <a:rPr lang="el-GR" sz="2400" dirty="0"/>
              <a:t>Κατηγοριοποίηση των τύπων συσκευών.</a:t>
            </a:r>
            <a:endParaRPr lang="en-US" sz="2400" dirty="0"/>
          </a:p>
          <a:p>
            <a:pPr>
              <a:spcBef>
                <a:spcPts val="1200"/>
              </a:spcBef>
              <a:spcAft>
                <a:spcPts val="1200"/>
              </a:spcAft>
            </a:pPr>
            <a:r>
              <a:rPr lang="el-GR" sz="2400" dirty="0"/>
              <a:t>Τήρηση αρχείων.</a:t>
            </a:r>
            <a:endParaRPr lang="en-US" sz="2400" dirty="0"/>
          </a:p>
          <a:p>
            <a:pPr>
              <a:spcBef>
                <a:spcPts val="1200"/>
              </a:spcBef>
              <a:spcAft>
                <a:spcPts val="1200"/>
              </a:spcAft>
            </a:pPr>
            <a:r>
              <a:rPr lang="el-GR" sz="2400" dirty="0"/>
              <a:t>Επισκευή, αντικατάσταση ή επιστροφή χρημάτων.</a:t>
            </a:r>
            <a:endParaRPr lang="en-US" sz="2400" dirty="0"/>
          </a:p>
          <a:p>
            <a:pPr>
              <a:spcBef>
                <a:spcPts val="1200"/>
              </a:spcBef>
              <a:spcAft>
                <a:spcPts val="1200"/>
              </a:spcAft>
            </a:pP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0">
            <a:extLst>
              <a:ext uri="{FF2B5EF4-FFF2-40B4-BE49-F238E27FC236}">
                <a16:creationId xmlns:a16="http://schemas.microsoft.com/office/drawing/2014/main" id="{A7B72AA6-B6A3-BBB0-9AE4-9B9682D3DABA}"/>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8" descr="iStock_000005674102XSmall"/>
          <p:cNvPicPr>
            <a:picLocks noChangeArrowheads="1"/>
          </p:cNvPicPr>
          <p:nvPr/>
        </p:nvPicPr>
        <p:blipFill>
          <a:blip r:embed="rId2" cstate="print"/>
          <a:srcRect/>
          <a:stretch>
            <a:fillRect/>
          </a:stretch>
        </p:blipFill>
        <p:spPr bwMode="auto">
          <a:xfrm>
            <a:off x="2751333" y="1340768"/>
            <a:ext cx="3600400" cy="4608512"/>
          </a:xfrm>
          <a:prstGeom prst="rect">
            <a:avLst/>
          </a:prstGeom>
          <a:noFill/>
          <a:ln w="57150" cmpd="thinThick">
            <a:solidFill>
              <a:srgbClr val="C0C0C0"/>
            </a:solidFill>
            <a:miter lim="800000"/>
            <a:headEnd/>
            <a:tailEnd/>
          </a:ln>
        </p:spPr>
      </p:pic>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ΙΙ</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0">
            <a:extLst>
              <a:ext uri="{FF2B5EF4-FFF2-40B4-BE49-F238E27FC236}">
                <a16:creationId xmlns:a16="http://schemas.microsoft.com/office/drawing/2014/main" id="{BF09188A-D17E-5410-24A8-18F9925921EA}"/>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ΙΙ</a:t>
            </a:r>
          </a:p>
        </p:txBody>
      </p:sp>
      <p:sp>
        <p:nvSpPr>
          <p:cNvPr id="3" name="Content Placeholder 2"/>
          <p:cNvSpPr>
            <a:spLocks noGrp="1"/>
          </p:cNvSpPr>
          <p:nvPr>
            <p:ph idx="1"/>
          </p:nvPr>
        </p:nvSpPr>
        <p:spPr>
          <a:xfrm>
            <a:off x="665333" y="1412776"/>
            <a:ext cx="7772400" cy="4539208"/>
          </a:xfrm>
        </p:spPr>
        <p:txBody>
          <a:bodyPr/>
          <a:lstStyle/>
          <a:p>
            <a:pPr>
              <a:spcBef>
                <a:spcPts val="1800"/>
              </a:spcBef>
              <a:spcAft>
                <a:spcPts val="1800"/>
              </a:spcAft>
            </a:pPr>
            <a:r>
              <a:rPr lang="el-GR" sz="2600" dirty="0"/>
              <a:t>Οι γενικοί έλεγχοι από μόνοι τους είναι ανεπαρκείς για να εξασφαλίσουν την ασφάλεια και την αποτελεσματικότητα όπως και οι υπάρχουσες μέθοδοι που είναι διαθέσιμες για να δώσουν τις εγγυήσεις αυτές.</a:t>
            </a:r>
            <a:endParaRPr lang="en-US" sz="2600" dirty="0"/>
          </a:p>
          <a:p>
            <a:pPr>
              <a:spcBef>
                <a:spcPts val="1800"/>
              </a:spcBef>
              <a:spcAft>
                <a:spcPts val="1800"/>
              </a:spcAft>
            </a:pPr>
            <a:r>
              <a:rPr lang="el-GR" sz="2600" dirty="0"/>
              <a:t>Παραδείγματα: τροφοδοτούμενες αναπηρικές καρέκλες, αντλίες έγχυσης και χειρουργικά οθόνια.</a:t>
            </a:r>
          </a:p>
          <a:p>
            <a:pPr>
              <a:spcBef>
                <a:spcPts val="1200"/>
              </a:spcBef>
              <a:spcAft>
                <a:spcPts val="1200"/>
              </a:spcAft>
            </a:pPr>
            <a:endParaRPr lang="en-US" sz="26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593FE4D6-CA59-76CD-4223-D0FC4C9FDFE8}"/>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ΙΙ</a:t>
            </a:r>
          </a:p>
        </p:txBody>
      </p:sp>
      <p:sp>
        <p:nvSpPr>
          <p:cNvPr id="3" name="Content Placeholder 2"/>
          <p:cNvSpPr>
            <a:spLocks noGrp="1"/>
          </p:cNvSpPr>
          <p:nvPr>
            <p:ph idx="1"/>
          </p:nvPr>
        </p:nvSpPr>
        <p:spPr>
          <a:xfrm>
            <a:off x="755576" y="1412776"/>
            <a:ext cx="7772400" cy="4539208"/>
          </a:xfrm>
        </p:spPr>
        <p:txBody>
          <a:bodyPr/>
          <a:lstStyle/>
          <a:p>
            <a:pPr marL="0">
              <a:buNone/>
            </a:pPr>
            <a:r>
              <a:rPr lang="el-GR" sz="2400" dirty="0"/>
              <a:t>Γενικά στοιχεία ελέγχου:</a:t>
            </a:r>
          </a:p>
          <a:p>
            <a:pPr marL="0">
              <a:buNone/>
            </a:pPr>
            <a:endParaRPr lang="el-GR" sz="2400" dirty="0"/>
          </a:p>
          <a:p>
            <a:pPr>
              <a:spcBef>
                <a:spcPts val="1200"/>
              </a:spcBef>
              <a:spcAft>
                <a:spcPts val="1200"/>
              </a:spcAft>
            </a:pPr>
            <a:r>
              <a:rPr lang="el-GR" sz="2400" dirty="0"/>
              <a:t>Πρότυπα επιδόσεων (εθνικά ή διεθνή πρότυπα, αναγνωρισμένα από θέσπιση κανόνων).</a:t>
            </a:r>
            <a:endParaRPr lang="en-US" sz="2400" dirty="0"/>
          </a:p>
          <a:p>
            <a:pPr>
              <a:spcBef>
                <a:spcPts val="1200"/>
              </a:spcBef>
              <a:spcAft>
                <a:spcPts val="1200"/>
              </a:spcAft>
            </a:pPr>
            <a:r>
              <a:rPr lang="el-GR" sz="2400" dirty="0"/>
              <a:t>Συστήματα εποπτείας στην αγορά.</a:t>
            </a:r>
            <a:endParaRPr lang="en-US" sz="2400" dirty="0"/>
          </a:p>
          <a:p>
            <a:pPr>
              <a:spcBef>
                <a:spcPts val="1200"/>
              </a:spcBef>
              <a:spcAft>
                <a:spcPts val="1200"/>
              </a:spcAft>
            </a:pPr>
            <a:r>
              <a:rPr lang="el-GR" sz="2400" dirty="0"/>
              <a:t>Μητρώα ασθενών.</a:t>
            </a:r>
          </a:p>
          <a:p>
            <a:pPr>
              <a:spcBef>
                <a:spcPts val="1200"/>
              </a:spcBef>
              <a:spcAft>
                <a:spcPts val="1200"/>
              </a:spcAft>
            </a:pPr>
            <a:r>
              <a:rPr lang="el-GR" sz="2400" dirty="0"/>
              <a:t>Ανάπτυξη και διάδοση κατευθυντηρίων γραμμών.</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19268A3B-FF32-CC0C-0A45-6F3427B6240D}"/>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ΙΙ</a:t>
            </a:r>
          </a:p>
        </p:txBody>
      </p:sp>
      <p:sp>
        <p:nvSpPr>
          <p:cNvPr id="3" name="Content Placeholder 2"/>
          <p:cNvSpPr>
            <a:spLocks noGrp="1"/>
          </p:cNvSpPr>
          <p:nvPr>
            <p:ph idx="1"/>
          </p:nvPr>
        </p:nvSpPr>
        <p:spPr>
          <a:xfrm>
            <a:off x="685800" y="1556792"/>
            <a:ext cx="7772400" cy="4539208"/>
          </a:xfrm>
        </p:spPr>
        <p:txBody>
          <a:bodyPr/>
          <a:lstStyle/>
          <a:p>
            <a:pPr marL="0">
              <a:buNone/>
            </a:pPr>
            <a:r>
              <a:rPr lang="el-GR" sz="2400" dirty="0"/>
              <a:t>Γενικά στοιχεία ελέγχου:</a:t>
            </a:r>
          </a:p>
          <a:p>
            <a:pPr marL="0">
              <a:buNone/>
            </a:pPr>
            <a:endParaRPr lang="el-GR" sz="2400" dirty="0"/>
          </a:p>
          <a:p>
            <a:pPr>
              <a:spcBef>
                <a:spcPts val="1200"/>
              </a:spcBef>
              <a:spcAft>
                <a:spcPts val="1200"/>
              </a:spcAft>
            </a:pPr>
            <a:r>
              <a:rPr lang="el-GR" sz="2400" dirty="0"/>
              <a:t>Σχεδιασμός ελέγχων.</a:t>
            </a:r>
          </a:p>
          <a:p>
            <a:pPr>
              <a:spcBef>
                <a:spcPts val="1200"/>
              </a:spcBef>
              <a:spcAft>
                <a:spcPts val="1200"/>
              </a:spcAft>
            </a:pPr>
            <a:r>
              <a:rPr lang="el-GR" sz="2400" dirty="0"/>
              <a:t>Συστάσεις και άλλες κατάλληλες δράσεις.</a:t>
            </a:r>
            <a:endParaRPr lang="en-US" sz="2400" dirty="0"/>
          </a:p>
          <a:p>
            <a:pPr>
              <a:spcBef>
                <a:spcPts val="1200"/>
              </a:spcBef>
              <a:spcAft>
                <a:spcPts val="1200"/>
              </a:spcAft>
            </a:pPr>
            <a:r>
              <a:rPr lang="el-GR" sz="2400" dirty="0"/>
              <a:t>Απαιτήσεις παρακολούθησης.</a:t>
            </a:r>
            <a:endParaRPr lang="en-US" sz="2400" dirty="0"/>
          </a:p>
          <a:p>
            <a:pPr>
              <a:spcBef>
                <a:spcPts val="1200"/>
              </a:spcBef>
              <a:spcAft>
                <a:spcPts val="1200"/>
              </a:spcAft>
              <a:buNone/>
            </a:pPr>
            <a:r>
              <a:rPr lang="el-GR" sz="2400" dirty="0"/>
              <a:t> </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89C1C3F1-CA58-43D2-0033-5C43E84A654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ΙΙΙ</a:t>
            </a:r>
          </a:p>
        </p:txBody>
      </p:sp>
      <p:pic>
        <p:nvPicPr>
          <p:cNvPr id="6" name="Picture 5" descr="HeartMate XVE LVAD"/>
          <p:cNvPicPr>
            <a:picLocks noChangeArrowheads="1"/>
          </p:cNvPicPr>
          <p:nvPr/>
        </p:nvPicPr>
        <p:blipFill>
          <a:blip r:embed="rId2" cstate="print"/>
          <a:srcRect/>
          <a:stretch>
            <a:fillRect/>
          </a:stretch>
        </p:blipFill>
        <p:spPr bwMode="auto">
          <a:xfrm>
            <a:off x="2915816" y="1340768"/>
            <a:ext cx="3308747" cy="4654376"/>
          </a:xfrm>
          <a:prstGeom prst="rect">
            <a:avLst/>
          </a:prstGeom>
          <a:noFill/>
          <a:ln w="57150" cmpd="thinThick">
            <a:solidFill>
              <a:srgbClr val="C0C0C0"/>
            </a:solidFill>
            <a:miter lim="800000"/>
            <a:headEnd/>
            <a:tailEnd/>
          </a:ln>
          <a:effectLst>
            <a:outerShdw dist="35921" dir="2700000" algn="ctr" rotWithShape="0">
              <a:srgbClr val="808080"/>
            </a:outerShdw>
          </a:effectLst>
        </p:spPr>
      </p:pic>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0">
            <a:extLst>
              <a:ext uri="{FF2B5EF4-FFF2-40B4-BE49-F238E27FC236}">
                <a16:creationId xmlns:a16="http://schemas.microsoft.com/office/drawing/2014/main" id="{78512FFC-8199-A111-7224-107F640BFB6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25039"/>
            <a:ext cx="7772400" cy="1143000"/>
          </a:xfrm>
        </p:spPr>
        <p:txBody>
          <a:bodyPr/>
          <a:lstStyle/>
          <a:p>
            <a:r>
              <a:rPr lang="el-GR" sz="4000" b="1" dirty="0">
                <a:effectLst>
                  <a:outerShdw blurRad="38100" dist="38100" dir="2700000" algn="tl">
                    <a:srgbClr val="000000">
                      <a:alpha val="43137"/>
                    </a:srgbClr>
                  </a:outerShdw>
                </a:effectLst>
              </a:rPr>
              <a:t>Περιεχόμενα παρουσίασης</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628800"/>
            <a:ext cx="7772400" cy="4114800"/>
          </a:xfrm>
        </p:spPr>
        <p:txBody>
          <a:bodyPr/>
          <a:lstStyle/>
          <a:p>
            <a:pPr>
              <a:spcAft>
                <a:spcPts val="1200"/>
              </a:spcAft>
            </a:pPr>
            <a:r>
              <a:rPr lang="el-GR" sz="2800" dirty="0"/>
              <a:t>Εισαγωγή.</a:t>
            </a:r>
            <a:endParaRPr lang="en-US" sz="2800" dirty="0"/>
          </a:p>
          <a:p>
            <a:pPr>
              <a:spcAft>
                <a:spcPts val="1200"/>
              </a:spcAft>
            </a:pPr>
            <a:r>
              <a:rPr lang="el-GR" sz="2800" dirty="0"/>
              <a:t>Καθορισμός </a:t>
            </a:r>
            <a:r>
              <a:rPr lang="en-US" sz="2800" dirty="0" err="1"/>
              <a:t>ιατρ</a:t>
            </a:r>
            <a:r>
              <a:rPr lang="el-GR" sz="2800" dirty="0"/>
              <a:t>ικής</a:t>
            </a:r>
            <a:r>
              <a:rPr lang="en-US" sz="2800" dirty="0"/>
              <a:t> </a:t>
            </a:r>
            <a:r>
              <a:rPr lang="el-GR" sz="2800" dirty="0"/>
              <a:t>συσκευής.</a:t>
            </a:r>
          </a:p>
          <a:p>
            <a:pPr>
              <a:spcAft>
                <a:spcPts val="1200"/>
              </a:spcAft>
            </a:pPr>
            <a:r>
              <a:rPr lang="el-GR" sz="2800" dirty="0"/>
              <a:t>Περιγραφή της ταξινόμησης της συσκευής.</a:t>
            </a:r>
          </a:p>
          <a:p>
            <a:pPr>
              <a:spcAft>
                <a:spcPts val="1200"/>
              </a:spcAft>
            </a:pPr>
            <a:r>
              <a:rPr lang="el-GR" sz="2800" dirty="0"/>
              <a:t>Περιγραφή της διαδρομής που </a:t>
            </a:r>
            <a:r>
              <a:rPr lang="el-GR" sz="2800" dirty="0" err="1"/>
              <a:t>ακ</a:t>
            </a:r>
            <a:r>
              <a:rPr lang="en-US" sz="2800" dirty="0"/>
              <a:t>o</a:t>
            </a:r>
            <a:r>
              <a:rPr lang="el-GR" sz="2800" dirty="0"/>
              <a:t>λουθείται για την είσοδο της συσκευής στην αγορά.</a:t>
            </a:r>
            <a:endParaRPr lang="en-US" sz="2800" dirty="0"/>
          </a:p>
          <a:p>
            <a:pPr>
              <a:spcAft>
                <a:spcPts val="1200"/>
              </a:spcAft>
            </a:pPr>
            <a:r>
              <a:rPr lang="el-GR" sz="2800" dirty="0"/>
              <a:t>Περιγραφή της διαφοράς των πειραμάτων των</a:t>
            </a:r>
            <a:r>
              <a:rPr lang="en-US" sz="2800" dirty="0"/>
              <a:t> </a:t>
            </a:r>
            <a:r>
              <a:rPr lang="en-US" sz="2800" dirty="0" err="1"/>
              <a:t>ιατρ</a:t>
            </a:r>
            <a:r>
              <a:rPr lang="el-GR" sz="2800" dirty="0" err="1"/>
              <a:t>ικών</a:t>
            </a:r>
            <a:r>
              <a:rPr lang="en-US" sz="2800" dirty="0"/>
              <a:t> </a:t>
            </a:r>
            <a:r>
              <a:rPr lang="el-GR" sz="2800" dirty="0"/>
              <a:t>συσκευών από εκείνα των φαρμάκων.</a:t>
            </a:r>
            <a:endParaRPr lang="en-US" sz="28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BE39E57B-5747-51D9-595D-2B7B7E204B52}"/>
              </a:ext>
            </a:extLst>
          </p:cNvPr>
          <p:cNvPicPr>
            <a:picLocks noChangeAspect="1"/>
          </p:cNvPicPr>
          <p:nvPr/>
        </p:nvPicPr>
        <p:blipFill>
          <a:blip r:embed="rId2"/>
          <a:stretch>
            <a:fillRect/>
          </a:stretch>
        </p:blipFill>
        <p:spPr>
          <a:xfrm>
            <a:off x="8456103" y="6248400"/>
            <a:ext cx="687897" cy="59874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0768"/>
            <a:ext cx="8062664" cy="4539208"/>
          </a:xfrm>
        </p:spPr>
        <p:txBody>
          <a:bodyPr/>
          <a:lstStyle/>
          <a:p>
            <a:pPr marL="0">
              <a:spcBef>
                <a:spcPts val="1200"/>
              </a:spcBef>
              <a:spcAft>
                <a:spcPts val="1200"/>
              </a:spcAft>
              <a:buNone/>
            </a:pPr>
            <a:r>
              <a:rPr lang="el-GR" sz="2600" dirty="0"/>
              <a:t>Οι εξοπλισμοί αυτοί είναι σημαντικοί για την:</a:t>
            </a:r>
          </a:p>
          <a:p>
            <a:pPr>
              <a:spcBef>
                <a:spcPts val="1200"/>
              </a:spcBef>
              <a:spcAft>
                <a:spcPts val="1200"/>
              </a:spcAft>
            </a:pPr>
            <a:r>
              <a:rPr lang="el-GR" sz="2600" dirty="0"/>
              <a:t>Διατήρηση στη ζωή ή υποστήριξης της ζωής.</a:t>
            </a:r>
            <a:endParaRPr lang="en-US" sz="2600" dirty="0"/>
          </a:p>
          <a:p>
            <a:pPr>
              <a:spcBef>
                <a:spcPts val="1200"/>
              </a:spcBef>
              <a:spcAft>
                <a:spcPts val="1200"/>
              </a:spcAft>
            </a:pPr>
            <a:r>
              <a:rPr lang="el-GR" sz="2600" dirty="0"/>
              <a:t>Πρόληψη της εξασθένησης της ανθρώπινης υγείας ή αδικαιολόγητων κινδύνων ασθένειας ή τραυματισμού.</a:t>
            </a:r>
            <a:endParaRPr lang="en-US" sz="2600" dirty="0"/>
          </a:p>
          <a:p>
            <a:pPr>
              <a:spcBef>
                <a:spcPts val="1200"/>
              </a:spcBef>
              <a:spcAft>
                <a:spcPts val="1200"/>
              </a:spcAft>
            </a:pP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ΙΙΙ</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0">
            <a:extLst>
              <a:ext uri="{FF2B5EF4-FFF2-40B4-BE49-F238E27FC236}">
                <a16:creationId xmlns:a16="http://schemas.microsoft.com/office/drawing/2014/main" id="{123D4EE7-1623-5CC0-79BF-5EEC4E2B31C4}"/>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96752"/>
            <a:ext cx="8062664" cy="4539208"/>
          </a:xfrm>
        </p:spPr>
        <p:txBody>
          <a:bodyPr/>
          <a:lstStyle/>
          <a:p>
            <a:pPr>
              <a:spcBef>
                <a:spcPts val="1200"/>
              </a:spcBef>
              <a:spcAft>
                <a:spcPts val="1200"/>
              </a:spcAft>
            </a:pPr>
            <a:endParaRPr lang="el-GR" sz="2400" dirty="0"/>
          </a:p>
          <a:p>
            <a:pPr>
              <a:spcBef>
                <a:spcPts val="1200"/>
              </a:spcBef>
              <a:spcAft>
                <a:spcPts val="1200"/>
              </a:spcAft>
            </a:pPr>
            <a:r>
              <a:rPr lang="el-GR" sz="2400" dirty="0"/>
              <a:t>Η απαιτούμενη διαδικασία επιστημονικής επανεξέτασης είναι η έγκριση πριν την εμπορική διάθεση ώστε να εξασφαλιστεί ότι οι συσκευές κατηγορίας III είναι ασφαλείς και αποτελεσματικές.</a:t>
            </a:r>
          </a:p>
          <a:p>
            <a:pPr>
              <a:spcBef>
                <a:spcPts val="1200"/>
              </a:spcBef>
              <a:spcAft>
                <a:spcPts val="1200"/>
              </a:spcAft>
            </a:pPr>
            <a:r>
              <a:rPr lang="el-GR" sz="2400" dirty="0"/>
              <a:t>Παραδείγματα συσκευών κατηγορίας ΙΙΙ περιλαμβάνουν συσκευές κοιλιακής υποβοήθησης, καρδιακά stents, τεχνητά ισχία, κλπ..</a:t>
            </a:r>
            <a:endParaRPr lang="en-US" sz="2400" dirty="0"/>
          </a:p>
        </p:txBody>
      </p:sp>
      <p:sp>
        <p:nvSpPr>
          <p:cNvPr id="5"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Κατηγορία Συσκευών ΙΙΙ</a:t>
            </a: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0">
            <a:extLst>
              <a:ext uri="{FF2B5EF4-FFF2-40B4-BE49-F238E27FC236}">
                <a16:creationId xmlns:a16="http://schemas.microsoft.com/office/drawing/2014/main" id="{4E29D473-0803-BBCC-CFB2-C5AD00A8E355}"/>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a:effectLst>
                  <a:outerShdw blurRad="38100" dist="38100" dir="2700000" algn="tl">
                    <a:srgbClr val="000000">
                      <a:alpha val="43137"/>
                    </a:srgbClr>
                  </a:outerShdw>
                </a:effectLst>
              </a:rPr>
              <a:t>Εισάγοντας μια συσκευή στην αγορά</a:t>
            </a:r>
          </a:p>
        </p:txBody>
      </p:sp>
      <p:pic>
        <p:nvPicPr>
          <p:cNvPr id="3074" name="Picture 2" descr="http://www.biospectrumasia.com/IMG/345/21345/medical-devices-market-india-262x174.jpg"/>
          <p:cNvPicPr>
            <a:picLocks noChangeAspect="1" noChangeArrowheads="1"/>
          </p:cNvPicPr>
          <p:nvPr/>
        </p:nvPicPr>
        <p:blipFill>
          <a:blip r:embed="rId3" cstate="print"/>
          <a:srcRect/>
          <a:stretch>
            <a:fillRect/>
          </a:stretch>
        </p:blipFill>
        <p:spPr bwMode="auto">
          <a:xfrm>
            <a:off x="1475656" y="1700808"/>
            <a:ext cx="6552728" cy="4351814"/>
          </a:xfrm>
          <a:prstGeom prst="rect">
            <a:avLst/>
          </a:prstGeom>
          <a:noFill/>
        </p:spPr>
      </p:pic>
      <p:sp>
        <p:nvSpPr>
          <p:cNvPr id="4" name="Στρογγυλεμένο ορθογώνιο 3"/>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10">
            <a:extLst>
              <a:ext uri="{FF2B5EF4-FFF2-40B4-BE49-F238E27FC236}">
                <a16:creationId xmlns:a16="http://schemas.microsoft.com/office/drawing/2014/main" id="{14D2E609-59C9-80CD-6FD8-7BC536A4E32E}"/>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685800" y="1556792"/>
            <a:ext cx="7772400" cy="4539208"/>
          </a:xfrm>
        </p:spPr>
        <p:txBody>
          <a:bodyPr/>
          <a:lstStyle/>
          <a:p>
            <a:pPr marL="0">
              <a:buNone/>
            </a:pPr>
            <a:r>
              <a:rPr lang="el-GR" sz="2400" dirty="0"/>
              <a:t>Πριν την εμπορική διάθεση κοινοποίηση </a:t>
            </a:r>
            <a:r>
              <a:rPr lang="el-GR" sz="2400" b="1" dirty="0"/>
              <a:t>510(k)</a:t>
            </a:r>
            <a:r>
              <a:rPr lang="el-GR" sz="2400" dirty="0"/>
              <a:t>:</a:t>
            </a:r>
          </a:p>
          <a:p>
            <a:pPr marL="0">
              <a:buNone/>
            </a:pPr>
            <a:endParaRPr lang="el-GR" sz="2400" dirty="0"/>
          </a:p>
          <a:p>
            <a:pPr>
              <a:spcBef>
                <a:spcPts val="1200"/>
              </a:spcBef>
              <a:spcAft>
                <a:spcPts val="1200"/>
              </a:spcAft>
            </a:pPr>
            <a:r>
              <a:rPr lang="el-GR" sz="2400" dirty="0"/>
              <a:t>Ο κατασκευαστής ενημερώνει τον FDA 90 ημέρες πριν την εισαγωγή της συσκευής στην αγορά.</a:t>
            </a:r>
          </a:p>
          <a:p>
            <a:pPr>
              <a:spcBef>
                <a:spcPts val="1200"/>
              </a:spcBef>
              <a:spcAft>
                <a:spcPts val="1200"/>
              </a:spcAft>
            </a:pPr>
            <a:r>
              <a:rPr lang="el-GR" sz="2400" dirty="0"/>
              <a:t>Ο κατασκευαστής πρέπει να αποδείξει ότι η συσκευή θα είναι SE.</a:t>
            </a:r>
          </a:p>
        </p:txBody>
      </p:sp>
      <p:sp>
        <p:nvSpPr>
          <p:cNvPr id="4" name="Στρογγυλεμένο ορθογώνιο 3"/>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5DD014C9-E388-380A-1724-BC368E85DF3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685800" y="1556792"/>
            <a:ext cx="7772400" cy="4539208"/>
          </a:xfrm>
        </p:spPr>
        <p:txBody>
          <a:bodyPr/>
          <a:lstStyle/>
          <a:p>
            <a:pPr marL="0">
              <a:spcBef>
                <a:spcPts val="1200"/>
              </a:spcBef>
              <a:spcAft>
                <a:spcPts val="1200"/>
              </a:spcAft>
              <a:buNone/>
            </a:pPr>
            <a:r>
              <a:rPr lang="el-GR" sz="2400" dirty="0"/>
              <a:t>Αίτηση έγκρισης πριν την εμπορική διάθεση </a:t>
            </a:r>
            <a:r>
              <a:rPr lang="el-GR" sz="2400" b="1" dirty="0"/>
              <a:t>(</a:t>
            </a:r>
            <a:r>
              <a:rPr lang="en-US" sz="2400" b="1" dirty="0"/>
              <a:t>Premarket Approval Application</a:t>
            </a:r>
            <a:r>
              <a:rPr lang="el-GR" sz="2400" b="1" dirty="0"/>
              <a:t>-</a:t>
            </a:r>
            <a:r>
              <a:rPr lang="en-US" sz="2400" b="1" dirty="0"/>
              <a:t>PMA</a:t>
            </a:r>
            <a:r>
              <a:rPr lang="el-GR" sz="2400" b="1" dirty="0"/>
              <a:t>)</a:t>
            </a:r>
            <a:r>
              <a:rPr lang="el-GR" sz="2400" dirty="0"/>
              <a:t>:</a:t>
            </a:r>
          </a:p>
          <a:p>
            <a:pPr>
              <a:spcBef>
                <a:spcPts val="1200"/>
              </a:spcBef>
              <a:spcAft>
                <a:spcPts val="1200"/>
              </a:spcAft>
            </a:pPr>
            <a:r>
              <a:rPr lang="el-GR" sz="2400" dirty="0"/>
              <a:t>Προϊόντα της κατηγορίας III.</a:t>
            </a:r>
          </a:p>
          <a:p>
            <a:pPr>
              <a:spcBef>
                <a:spcPts val="1200"/>
              </a:spcBef>
              <a:spcAft>
                <a:spcPts val="1200"/>
              </a:spcAft>
            </a:pPr>
            <a:r>
              <a:rPr lang="el-GR" sz="2400" dirty="0"/>
              <a:t>Νέοι τύποι συσκευών.</a:t>
            </a:r>
          </a:p>
          <a:p>
            <a:pPr>
              <a:spcBef>
                <a:spcPts val="1200"/>
              </a:spcBef>
              <a:spcAft>
                <a:spcPts val="1200"/>
              </a:spcAft>
            </a:pPr>
            <a:r>
              <a:rPr lang="el-GR" sz="2400" dirty="0"/>
              <a:t>Προηγουμένως δεν έχουν βρεθεί SE.</a:t>
            </a:r>
          </a:p>
          <a:p>
            <a:pPr>
              <a:spcBef>
                <a:spcPts val="1200"/>
              </a:spcBef>
              <a:spcAft>
                <a:spcPts val="1200"/>
              </a:spcAft>
            </a:pPr>
            <a:r>
              <a:rPr lang="el-GR" sz="2400" dirty="0"/>
              <a:t>Μπορεί να χρειαστούν προ-κλινικά και κλινικά δεδομένα που προέρχονται από δοκιμαζόμενη συσκευή.</a:t>
            </a:r>
          </a:p>
        </p:txBody>
      </p:sp>
      <p:sp>
        <p:nvSpPr>
          <p:cNvPr id="4" name="Στρογγυλεμένο ορθογώνιο 3"/>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A2FE12D4-B2F5-C751-EC9A-1D929D105DC1}"/>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685800" y="1556792"/>
            <a:ext cx="7772400" cy="4539208"/>
          </a:xfrm>
        </p:spPr>
        <p:txBody>
          <a:bodyPr/>
          <a:lstStyle/>
          <a:p>
            <a:pPr marL="0">
              <a:spcBef>
                <a:spcPts val="1200"/>
              </a:spcBef>
              <a:spcAft>
                <a:spcPts val="1200"/>
              </a:spcAft>
              <a:buNone/>
            </a:pPr>
            <a:r>
              <a:rPr lang="el-GR" sz="2400" dirty="0"/>
              <a:t>Αίτηση έγκρισης πριν την εμπορική διάθεση </a:t>
            </a:r>
            <a:r>
              <a:rPr lang="el-GR" sz="2400" b="1" dirty="0"/>
              <a:t>(</a:t>
            </a:r>
            <a:r>
              <a:rPr lang="en-US" sz="2400" b="1" dirty="0"/>
              <a:t>Premarket Approval Application</a:t>
            </a:r>
            <a:r>
              <a:rPr lang="el-GR" sz="2400" b="1" dirty="0"/>
              <a:t>-</a:t>
            </a:r>
            <a:r>
              <a:rPr lang="en-US" sz="2400" b="1" dirty="0"/>
              <a:t>PMA</a:t>
            </a:r>
            <a:r>
              <a:rPr lang="el-GR" sz="2400" b="1" dirty="0"/>
              <a:t>)</a:t>
            </a:r>
            <a:r>
              <a:rPr lang="el-GR" sz="2400" dirty="0"/>
              <a:t>:</a:t>
            </a:r>
          </a:p>
          <a:p>
            <a:pPr>
              <a:spcBef>
                <a:spcPts val="1200"/>
              </a:spcBef>
              <a:spcAft>
                <a:spcPts val="1200"/>
              </a:spcAft>
            </a:pPr>
            <a:r>
              <a:rPr lang="el-GR" sz="2400" dirty="0"/>
              <a:t>Η διαδικασία PMA χρησιμοποιείται όχι μόνο για συσκευές κατηγορίας ΙΙΙ, αλλά και για νέα είδη και συσκευές που βρέθηκε ότι δεν ισοδυναμούν ουσιαστικά με κάποια κατηγορία συσκευής.</a:t>
            </a:r>
          </a:p>
          <a:p>
            <a:pPr>
              <a:spcBef>
                <a:spcPts val="1200"/>
              </a:spcBef>
              <a:spcAft>
                <a:spcPts val="1200"/>
              </a:spcAft>
            </a:pPr>
            <a:r>
              <a:rPr lang="el-GR" sz="2400" dirty="0"/>
              <a:t>Αν πρόκειται για πρωτότυπο συσκευής θα χρειαστεί ένα απαιτούμενο πλαίσιο απολογισμού πριν το FDA του χορηγήσει έγκριση για την αγορά.</a:t>
            </a:r>
          </a:p>
        </p:txBody>
      </p:sp>
      <p:sp>
        <p:nvSpPr>
          <p:cNvPr id="4" name="Στρογγυλεμένο ορθογώνιο 3"/>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85F8ADCE-21BF-35AD-6937-5BD2C43D9007}"/>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395536" y="1517282"/>
            <a:ext cx="7772400" cy="4539208"/>
          </a:xfrm>
        </p:spPr>
        <p:txBody>
          <a:bodyPr/>
          <a:lstStyle/>
          <a:p>
            <a:pPr marL="0">
              <a:spcBef>
                <a:spcPts val="1200"/>
              </a:spcBef>
              <a:spcAft>
                <a:spcPts val="1200"/>
              </a:spcAft>
              <a:buNone/>
            </a:pPr>
            <a:r>
              <a:rPr lang="el-GR" sz="2400" dirty="0"/>
              <a:t>Απαλλαγή των ανθρωπιστικών συσκευών (Humanitarian Device Exemption - </a:t>
            </a:r>
            <a:r>
              <a:rPr lang="el-GR" sz="2400" b="1" dirty="0"/>
              <a:t>HDE</a:t>
            </a:r>
            <a:r>
              <a:rPr lang="el-GR" sz="2400" dirty="0"/>
              <a:t>):</a:t>
            </a:r>
          </a:p>
          <a:p>
            <a:pPr>
              <a:spcBef>
                <a:spcPts val="1200"/>
              </a:spcBef>
              <a:spcAft>
                <a:spcPts val="1200"/>
              </a:spcAft>
            </a:pPr>
            <a:r>
              <a:rPr lang="el-GR" sz="2400" dirty="0"/>
              <a:t>Για συσκευές που θα ωφελήσουν τους                              ασθενείς με σπάνιες παθήσεις                                                (&lt; 4.000 ανά έτος).</a:t>
            </a:r>
          </a:p>
          <a:p>
            <a:pPr>
              <a:spcBef>
                <a:spcPts val="1200"/>
              </a:spcBef>
              <a:spcAft>
                <a:spcPts val="1200"/>
              </a:spcAft>
            </a:pPr>
            <a:r>
              <a:rPr lang="el-GR" sz="2400" dirty="0"/>
              <a:t>Η αίτηση για HDE θα πρέπει                                                   να αποδείξει το πιθανό όφελος.</a:t>
            </a:r>
          </a:p>
        </p:txBody>
      </p:sp>
      <p:pic>
        <p:nvPicPr>
          <p:cNvPr id="4" name="Picture 8" descr="VEPTR25"/>
          <p:cNvPicPr>
            <a:picLocks noChangeAspect="1" noChangeArrowheads="1"/>
          </p:cNvPicPr>
          <p:nvPr/>
        </p:nvPicPr>
        <p:blipFill>
          <a:blip r:embed="rId3" cstate="print"/>
          <a:srcRect/>
          <a:stretch>
            <a:fillRect/>
          </a:stretch>
        </p:blipFill>
        <p:spPr bwMode="auto">
          <a:xfrm>
            <a:off x="6012160" y="2492896"/>
            <a:ext cx="2810747" cy="3240360"/>
          </a:xfrm>
          <a:prstGeom prst="rect">
            <a:avLst/>
          </a:prstGeom>
          <a:noFill/>
          <a:ln w="57150" cmpd="thinThick">
            <a:solidFill>
              <a:srgbClr val="C0C0C0"/>
            </a:solidFill>
            <a:miter lim="800000"/>
            <a:headEnd/>
            <a:tailEnd/>
          </a:ln>
        </p:spPr>
      </p:pic>
      <p:sp>
        <p:nvSpPr>
          <p:cNvPr id="5" name="Στρογγυλεμένο ορθογώνιο 4"/>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10">
            <a:extLst>
              <a:ext uri="{FF2B5EF4-FFF2-40B4-BE49-F238E27FC236}">
                <a16:creationId xmlns:a16="http://schemas.microsoft.com/office/drawing/2014/main" id="{A4FB8517-654B-68B0-2183-8D4D28D436C3}"/>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a:effectLst>
                  <a:outerShdw blurRad="38100" dist="38100" dir="2700000" algn="tl">
                    <a:srgbClr val="000000">
                      <a:alpha val="43137"/>
                    </a:srgbClr>
                  </a:outerShdw>
                </a:effectLst>
              </a:rPr>
              <a:t>Εισάγοντας μια συσκευή στην αγορά</a:t>
            </a:r>
          </a:p>
        </p:txBody>
      </p:sp>
      <p:sp>
        <p:nvSpPr>
          <p:cNvPr id="3" name="Content Placeholder 2"/>
          <p:cNvSpPr>
            <a:spLocks noGrp="1"/>
          </p:cNvSpPr>
          <p:nvPr>
            <p:ph idx="1"/>
          </p:nvPr>
        </p:nvSpPr>
        <p:spPr>
          <a:xfrm>
            <a:off x="665333" y="1628800"/>
            <a:ext cx="7772400" cy="4539208"/>
          </a:xfrm>
        </p:spPr>
        <p:txBody>
          <a:bodyPr/>
          <a:lstStyle/>
          <a:p>
            <a:pPr marL="0">
              <a:spcBef>
                <a:spcPts val="1200"/>
              </a:spcBef>
              <a:spcAft>
                <a:spcPts val="1200"/>
              </a:spcAft>
              <a:buNone/>
            </a:pPr>
            <a:r>
              <a:rPr lang="el-GR" sz="2400" dirty="0"/>
              <a:t>Απαλλαγή των ανθρωπιστικών συσκευών (</a:t>
            </a:r>
            <a:r>
              <a:rPr lang="el-GR" sz="2400" dirty="0" err="1"/>
              <a:t>Humanitarian</a:t>
            </a:r>
            <a:r>
              <a:rPr lang="el-GR" sz="2400" dirty="0"/>
              <a:t> </a:t>
            </a:r>
            <a:r>
              <a:rPr lang="el-GR" sz="2400" dirty="0" err="1"/>
              <a:t>Device</a:t>
            </a:r>
            <a:r>
              <a:rPr lang="el-GR" sz="2400" dirty="0"/>
              <a:t> </a:t>
            </a:r>
            <a:r>
              <a:rPr lang="el-GR" sz="2400" dirty="0" err="1"/>
              <a:t>Exemption</a:t>
            </a:r>
            <a:r>
              <a:rPr lang="el-GR" sz="2400" dirty="0"/>
              <a:t> -</a:t>
            </a:r>
            <a:r>
              <a:rPr lang="el-GR" sz="2400" b="1" dirty="0"/>
              <a:t>HDE</a:t>
            </a:r>
            <a:r>
              <a:rPr lang="el-GR" sz="2400" dirty="0"/>
              <a:t>):</a:t>
            </a:r>
          </a:p>
          <a:p>
            <a:pPr>
              <a:spcBef>
                <a:spcPts val="1200"/>
              </a:spcBef>
              <a:spcAft>
                <a:spcPts val="1200"/>
              </a:spcAft>
            </a:pPr>
            <a:r>
              <a:rPr lang="el-GR" sz="2400" dirty="0"/>
              <a:t>Οι συσκευές θα πρέπει να χρησιμοποιούνται έπειτα από έγκριση του IRB (</a:t>
            </a:r>
            <a:r>
              <a:rPr lang="el-GR" sz="2400" dirty="0" err="1"/>
              <a:t>institutional</a:t>
            </a:r>
            <a:r>
              <a:rPr lang="el-GR" sz="2400" dirty="0"/>
              <a:t> </a:t>
            </a:r>
            <a:r>
              <a:rPr lang="el-GR" sz="2400" dirty="0" err="1"/>
              <a:t>review</a:t>
            </a:r>
            <a:r>
              <a:rPr lang="el-GR" sz="2400" dirty="0"/>
              <a:t> </a:t>
            </a:r>
            <a:r>
              <a:rPr lang="el-GR" sz="2400" dirty="0" err="1"/>
              <a:t>board</a:t>
            </a:r>
            <a:r>
              <a:rPr lang="el-GR" sz="2400" dirty="0"/>
              <a:t>-IRB). </a:t>
            </a:r>
          </a:p>
          <a:p>
            <a:pPr>
              <a:spcBef>
                <a:spcPts val="1200"/>
              </a:spcBef>
              <a:spcAft>
                <a:spcPts val="1200"/>
              </a:spcAft>
            </a:pPr>
            <a:r>
              <a:rPr lang="el-GR" sz="2400" dirty="0"/>
              <a:t>Η τιμή της συσκευής δεν μπορεί να υπερβαίνει το κόστος για την έρευνα, ανάπτυξη, κατασκευή, και διανομή</a:t>
            </a:r>
          </a:p>
          <a:p>
            <a:pPr>
              <a:spcBef>
                <a:spcPts val="1200"/>
              </a:spcBef>
              <a:spcAft>
                <a:spcPts val="1200"/>
              </a:spcAft>
            </a:pPr>
            <a:r>
              <a:rPr lang="el-GR" sz="2400" b="1" i="1" dirty="0"/>
              <a:t>Δηλαδή, δεν μπορεί να υπάρξει περιθώριο κέρδους</a:t>
            </a:r>
          </a:p>
        </p:txBody>
      </p:sp>
      <p:sp>
        <p:nvSpPr>
          <p:cNvPr id="5" name="Στρογγυλεμένο ορθογώνιο 4"/>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10">
            <a:extLst>
              <a:ext uri="{FF2B5EF4-FFF2-40B4-BE49-F238E27FC236}">
                <a16:creationId xmlns:a16="http://schemas.microsoft.com/office/drawing/2014/main" id="{5B124535-AF69-6643-570C-1FD7BE401A85}"/>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a:effectLst>
                  <a:outerShdw blurRad="38100" dist="38100" dir="2700000" algn="tl">
                    <a:srgbClr val="000000">
                      <a:alpha val="43137"/>
                    </a:srgbClr>
                  </a:outerShdw>
                </a:effectLst>
              </a:rPr>
              <a:t>Άλλοι τρόποι για εισαγωγή στην αγορά</a:t>
            </a:r>
          </a:p>
        </p:txBody>
      </p:sp>
      <p:sp>
        <p:nvSpPr>
          <p:cNvPr id="3" name="Content Placeholder 2"/>
          <p:cNvSpPr>
            <a:spLocks noGrp="1"/>
          </p:cNvSpPr>
          <p:nvPr>
            <p:ph idx="1"/>
          </p:nvPr>
        </p:nvSpPr>
        <p:spPr>
          <a:xfrm>
            <a:off x="685800" y="1556792"/>
            <a:ext cx="7772400" cy="4539208"/>
          </a:xfrm>
        </p:spPr>
        <p:txBody>
          <a:bodyPr/>
          <a:lstStyle/>
          <a:p>
            <a:pPr marL="0">
              <a:spcBef>
                <a:spcPts val="1200"/>
              </a:spcBef>
              <a:spcAft>
                <a:spcPts val="1200"/>
              </a:spcAft>
              <a:buNone/>
            </a:pPr>
            <a:r>
              <a:rPr lang="el-GR" sz="2400" dirty="0"/>
              <a:t>Πρωτόκολλο ανάπτυξης προϊόντων (</a:t>
            </a:r>
            <a:r>
              <a:rPr lang="en-US" sz="2400" dirty="0"/>
              <a:t>Product development protocol </a:t>
            </a:r>
            <a:r>
              <a:rPr lang="en-US" sz="2400" b="1" dirty="0"/>
              <a:t>PDP</a:t>
            </a:r>
            <a:r>
              <a:rPr lang="el-GR" sz="2400" dirty="0"/>
              <a:t>): </a:t>
            </a:r>
            <a:endParaRPr lang="en-US" sz="2400" dirty="0"/>
          </a:p>
          <a:p>
            <a:pPr>
              <a:spcBef>
                <a:spcPts val="1200"/>
              </a:spcBef>
              <a:spcAft>
                <a:spcPts val="1200"/>
              </a:spcAft>
            </a:pPr>
            <a:r>
              <a:rPr lang="el-GR" sz="2400" dirty="0"/>
              <a:t>Μια εναλλακτική λύση με την οποία η έρευνα μιας συσκευής και η ανάπτυξη των αναγκαίων πληροφοριών για την έγκριση συγχωνεύονται σε ένα ρυθμιστικό πλαίσιο.</a:t>
            </a:r>
          </a:p>
        </p:txBody>
      </p:sp>
      <p:sp>
        <p:nvSpPr>
          <p:cNvPr id="4" name="Στρογγυλεμένο ορθογώνιο 3"/>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8B311914-31E5-FA46-A2A2-135C1A84BBF6}"/>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l-GR" sz="4000" b="1" dirty="0">
                <a:effectLst>
                  <a:outerShdw blurRad="38100" dist="38100" dir="2700000" algn="tl">
                    <a:srgbClr val="000000">
                      <a:alpha val="43137"/>
                    </a:srgbClr>
                  </a:outerShdw>
                </a:effectLst>
              </a:rPr>
              <a:t>Άλλοι τρόποι για εισαγωγή στην αγορά</a:t>
            </a:r>
          </a:p>
        </p:txBody>
      </p:sp>
      <p:sp>
        <p:nvSpPr>
          <p:cNvPr id="3" name="Content Placeholder 2"/>
          <p:cNvSpPr>
            <a:spLocks noGrp="1"/>
          </p:cNvSpPr>
          <p:nvPr>
            <p:ph idx="1"/>
          </p:nvPr>
        </p:nvSpPr>
        <p:spPr>
          <a:xfrm>
            <a:off x="685800" y="1556792"/>
            <a:ext cx="7772400" cy="4539208"/>
          </a:xfrm>
        </p:spPr>
        <p:txBody>
          <a:bodyPr/>
          <a:lstStyle/>
          <a:p>
            <a:pPr marL="0">
              <a:spcBef>
                <a:spcPts val="1200"/>
              </a:spcBef>
              <a:spcAft>
                <a:spcPts val="1200"/>
              </a:spcAft>
              <a:buNone/>
            </a:pPr>
            <a:r>
              <a:rPr lang="en-US" sz="2400" b="1" dirty="0"/>
              <a:t>De Novo </a:t>
            </a:r>
            <a:r>
              <a:rPr lang="el-GR" sz="2400" dirty="0"/>
              <a:t>ταξινόμηση μονοπατιού </a:t>
            </a:r>
            <a:endParaRPr lang="en-US" sz="2400" dirty="0"/>
          </a:p>
          <a:p>
            <a:pPr>
              <a:spcBef>
                <a:spcPts val="1200"/>
              </a:spcBef>
              <a:spcAft>
                <a:spcPts val="1200"/>
              </a:spcAft>
            </a:pPr>
            <a:r>
              <a:rPr lang="el-GR" sz="2400" dirty="0"/>
              <a:t>Μια διαδικασία εξορθολογισμένης αναδιάρθρωσης για συσκευές που είναι χαμηλού κινδύνου αλλά δεν είναι SE:</a:t>
            </a:r>
          </a:p>
          <a:p>
            <a:pPr>
              <a:spcBef>
                <a:spcPts val="1200"/>
              </a:spcBef>
              <a:spcAft>
                <a:spcPts val="1200"/>
              </a:spcAft>
            </a:pPr>
            <a:r>
              <a:rPr lang="el-GR" sz="2400" dirty="0"/>
              <a:t> Αυτόματα θα ταξινομηθούν στην κατηγορία ΙΙΙ.</a:t>
            </a:r>
          </a:p>
          <a:p>
            <a:pPr>
              <a:spcBef>
                <a:spcPts val="1200"/>
              </a:spcBef>
              <a:spcAft>
                <a:spcPts val="1200"/>
              </a:spcAft>
            </a:pPr>
            <a:r>
              <a:rPr lang="el-GR" sz="2400" dirty="0"/>
              <a:t>Το </a:t>
            </a:r>
            <a:r>
              <a:rPr lang="en-US" sz="2400" dirty="0"/>
              <a:t>D</a:t>
            </a:r>
            <a:r>
              <a:rPr lang="el-GR" sz="2400" dirty="0"/>
              <a:t>e </a:t>
            </a:r>
            <a:r>
              <a:rPr lang="en-US" sz="2400" dirty="0"/>
              <a:t>N</a:t>
            </a:r>
            <a:r>
              <a:rPr lang="el-GR" sz="2400" dirty="0" err="1"/>
              <a:t>ovo</a:t>
            </a:r>
            <a:r>
              <a:rPr lang="el-GR" sz="2400" dirty="0"/>
              <a:t> μονοπάτι μπορεί να πάρει μια νέα συσκευή χαμηλού κινδύνου </a:t>
            </a:r>
            <a:r>
              <a:rPr lang="el-GR" sz="2400" dirty="0" err="1"/>
              <a:t>αναταξινομημένη</a:t>
            </a:r>
            <a:r>
              <a:rPr lang="el-GR" sz="2400" dirty="0"/>
              <a:t> στην κατηγορία I και II, αποφεύγοντας έτσι ένα PM.</a:t>
            </a:r>
          </a:p>
        </p:txBody>
      </p:sp>
      <p:sp>
        <p:nvSpPr>
          <p:cNvPr id="4" name="Στρογγυλεμένο ορθογώνιο 3"/>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28CA2636-DE9F-3315-410B-A6BDFA5AF851}"/>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solidFill>
                  <a:srgbClr val="1F497D"/>
                </a:solidFill>
                <a:effectLst>
                  <a:outerShdw blurRad="38100" dist="38100" dir="2700000" algn="tl">
                    <a:srgbClr val="000000">
                      <a:alpha val="43137"/>
                    </a:srgbClr>
                  </a:outerShdw>
                </a:effectLst>
              </a:rPr>
              <a:t>Εισαγωγή</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340768"/>
            <a:ext cx="7772400" cy="4035152"/>
          </a:xfrm>
        </p:spPr>
        <p:txBody>
          <a:bodyPr/>
          <a:lstStyle/>
          <a:p>
            <a:pPr>
              <a:spcBef>
                <a:spcPts val="1200"/>
              </a:spcBef>
              <a:spcAft>
                <a:spcPts val="1200"/>
              </a:spcAft>
            </a:pPr>
            <a:r>
              <a:rPr lang="el-GR" sz="2800" dirty="0"/>
              <a:t>Η Υπηρεσία Τροφίμων και Φαρμάκων (</a:t>
            </a:r>
            <a:r>
              <a:rPr lang="el-GR" sz="2800" b="1" dirty="0"/>
              <a:t>FD</a:t>
            </a:r>
            <a:r>
              <a:rPr lang="en-US" sz="2800" b="1" dirty="0"/>
              <a:t>A-Food and Drug Administration</a:t>
            </a:r>
            <a:r>
              <a:rPr lang="el-GR" sz="2800" dirty="0"/>
              <a:t>) είναι ένας οργανισμός των Ηνωμένων Πολιτειών.</a:t>
            </a:r>
            <a:endParaRPr lang="en-US" sz="2800" dirty="0"/>
          </a:p>
          <a:p>
            <a:pPr>
              <a:spcBef>
                <a:spcPts val="1200"/>
              </a:spcBef>
              <a:spcAft>
                <a:spcPts val="1200"/>
              </a:spcAft>
            </a:pPr>
            <a:r>
              <a:rPr lang="el-GR" sz="2800" dirty="0"/>
              <a:t>Είναι αρμόδια για την προστασία και προαγωγή της δημόσιας υγείας, μέσω της ρύθμισης και της εποπτείας της ασφάλειας των τροφίμων, των προϊόντων καπνού, συμπληρωμάτων διατροφής, φαρμάκων, εμβολίων, ιατρικών συσκευών, κτλ.</a:t>
            </a:r>
          </a:p>
          <a:p>
            <a:pPr>
              <a:spcBef>
                <a:spcPts val="1200"/>
              </a:spcBef>
              <a:spcAft>
                <a:spcPts val="1200"/>
              </a:spcAft>
            </a:pPr>
            <a:endParaRPr lang="el-GR"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263C10FE-D8C3-EAAA-C1F4-1ADCE5CAE14F}"/>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0"/>
            <a:ext cx="7772400" cy="1143000"/>
          </a:xfrm>
        </p:spPr>
        <p:txBody>
          <a:bodyPr/>
          <a:lstStyle/>
          <a:p>
            <a:r>
              <a:rPr lang="en-US" sz="4000" b="1" dirty="0" err="1">
                <a:effectLst>
                  <a:outerShdw blurRad="38100" dist="38100" dir="2700000" algn="tl">
                    <a:srgbClr val="000000">
                      <a:alpha val="43137"/>
                    </a:srgbClr>
                  </a:outerShdw>
                </a:effectLst>
              </a:rPr>
              <a:t>Προσαρμοσμέν</a:t>
            </a:r>
            <a:r>
              <a:rPr lang="el-GR" sz="4000" b="1" dirty="0">
                <a:effectLst>
                  <a:outerShdw blurRad="38100" dist="38100" dir="2700000" algn="tl">
                    <a:srgbClr val="000000">
                      <a:alpha val="43137"/>
                    </a:srgbClr>
                  </a:outerShdw>
                </a:effectLst>
              </a:rPr>
              <a:t>η</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συσκευή</a:t>
            </a:r>
            <a:endParaRPr lang="el-GR"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052736"/>
            <a:ext cx="7772400" cy="4539208"/>
          </a:xfrm>
        </p:spPr>
        <p:txBody>
          <a:bodyPr/>
          <a:lstStyle/>
          <a:p>
            <a:pPr>
              <a:spcBef>
                <a:spcPts val="1200"/>
              </a:spcBef>
              <a:spcAft>
                <a:spcPts val="1200"/>
              </a:spcAft>
            </a:pPr>
            <a:endParaRPr lang="el-GR" sz="2400" dirty="0"/>
          </a:p>
          <a:p>
            <a:pPr>
              <a:spcBef>
                <a:spcPts val="1200"/>
              </a:spcBef>
              <a:spcAft>
                <a:spcPts val="1200"/>
              </a:spcAft>
            </a:pPr>
            <a:r>
              <a:rPr lang="el-GR" sz="2400" dirty="0"/>
              <a:t>Προορίζεται για χρήση από συγκεκριμένο ασθενή που κατονομάζεται στην φόρμα παραγγελίας.</a:t>
            </a:r>
          </a:p>
          <a:p>
            <a:pPr>
              <a:spcBef>
                <a:spcPts val="1200"/>
              </a:spcBef>
              <a:spcAft>
                <a:spcPts val="1200"/>
              </a:spcAft>
            </a:pPr>
            <a:r>
              <a:rPr lang="el-GR" sz="2400" dirty="0"/>
              <a:t>Προορίζεται για τις ειδικές ανάγκες των γιατρών ή οδοντιάτρων (π.χ. εργαλεία)</a:t>
            </a: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FECEAC2D-F6EE-A550-29C3-61199B2C395D}"/>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0080" y="53116"/>
            <a:ext cx="7772400" cy="1143000"/>
          </a:xfrm>
        </p:spPr>
        <p:txBody>
          <a:bodyPr/>
          <a:lstStyle/>
          <a:p>
            <a:r>
              <a:rPr lang="el-GR" sz="4000" b="1" dirty="0">
                <a:effectLst>
                  <a:outerShdw blurRad="38100" dist="38100" dir="2700000" algn="tl">
                    <a:srgbClr val="000000">
                      <a:alpha val="43137"/>
                    </a:srgbClr>
                  </a:outerShdw>
                </a:effectLst>
              </a:rPr>
              <a:t>Ιατρικές συσκευές έρευνας </a:t>
            </a:r>
          </a:p>
        </p:txBody>
      </p:sp>
      <p:pic>
        <p:nvPicPr>
          <p:cNvPr id="5" name="Picture 6" descr="iStock_000005683380XSmall"/>
          <p:cNvPicPr>
            <a:picLocks noChangeArrowheads="1"/>
          </p:cNvPicPr>
          <p:nvPr/>
        </p:nvPicPr>
        <p:blipFill>
          <a:blip r:embed="rId3" cstate="print"/>
          <a:srcRect/>
          <a:stretch>
            <a:fillRect/>
          </a:stretch>
        </p:blipFill>
        <p:spPr bwMode="auto">
          <a:xfrm>
            <a:off x="888348" y="1484784"/>
            <a:ext cx="7452320" cy="4314056"/>
          </a:xfrm>
          <a:prstGeom prst="rect">
            <a:avLst/>
          </a:prstGeom>
          <a:noFill/>
          <a:ln w="57150" cmpd="thinThick">
            <a:solidFill>
              <a:srgbClr val="C0C0C0"/>
            </a:solidFill>
            <a:miter lim="800000"/>
            <a:headEnd/>
            <a:tailEnd/>
          </a:ln>
        </p:spPr>
      </p:pic>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10">
            <a:extLst>
              <a:ext uri="{FF2B5EF4-FFF2-40B4-BE49-F238E27FC236}">
                <a16:creationId xmlns:a16="http://schemas.microsoft.com/office/drawing/2014/main" id="{A1998B4C-CD06-DDF2-ADC9-A0B4E824A9E7}"/>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Ιατρικές συσκευές έρευνας </a:t>
            </a:r>
          </a:p>
        </p:txBody>
      </p:sp>
      <p:sp>
        <p:nvSpPr>
          <p:cNvPr id="3" name="Content Placeholder 2"/>
          <p:cNvSpPr>
            <a:spLocks noGrp="1"/>
          </p:cNvSpPr>
          <p:nvPr>
            <p:ph idx="1"/>
          </p:nvPr>
        </p:nvSpPr>
        <p:spPr>
          <a:xfrm>
            <a:off x="685800" y="1556792"/>
            <a:ext cx="7772400" cy="4539208"/>
          </a:xfrm>
        </p:spPr>
        <p:txBody>
          <a:bodyPr/>
          <a:lstStyle/>
          <a:p>
            <a:pPr>
              <a:spcBef>
                <a:spcPts val="1200"/>
              </a:spcBef>
              <a:spcAft>
                <a:spcPts val="1200"/>
              </a:spcAft>
            </a:pPr>
            <a:r>
              <a:rPr lang="el-GR" sz="2400" dirty="0"/>
              <a:t>Εφαρμογές της έρευνας.</a:t>
            </a:r>
          </a:p>
          <a:p>
            <a:pPr>
              <a:spcBef>
                <a:spcPts val="1200"/>
              </a:spcBef>
              <a:spcAft>
                <a:spcPts val="1200"/>
              </a:spcAft>
            </a:pPr>
            <a:r>
              <a:rPr lang="el-GR" sz="2400" dirty="0"/>
              <a:t>Συσκευή κλινικής έρευνας.</a:t>
            </a:r>
          </a:p>
          <a:p>
            <a:pPr>
              <a:spcBef>
                <a:spcPts val="1200"/>
              </a:spcBef>
              <a:spcAft>
                <a:spcPts val="1200"/>
              </a:spcAft>
            </a:pPr>
            <a:r>
              <a:rPr lang="el-GR" sz="2400" dirty="0"/>
              <a:t>SR εναντίον NSR.</a:t>
            </a:r>
          </a:p>
          <a:p>
            <a:pPr>
              <a:spcBef>
                <a:spcPts val="1200"/>
              </a:spcBef>
              <a:spcAft>
                <a:spcPts val="1200"/>
              </a:spcAft>
            </a:pPr>
            <a:r>
              <a:rPr lang="el-GR" sz="2400" dirty="0"/>
              <a:t>Ορισμός σημαντικού κίνδυνου.</a:t>
            </a:r>
          </a:p>
          <a:p>
            <a:pPr>
              <a:spcBef>
                <a:spcPts val="1200"/>
              </a:spcBef>
              <a:spcAft>
                <a:spcPts val="1200"/>
              </a:spcAft>
            </a:pPr>
            <a:r>
              <a:rPr lang="el-GR" sz="2400" dirty="0"/>
              <a:t>NSR καθορισμός.</a:t>
            </a:r>
          </a:p>
          <a:p>
            <a:pPr>
              <a:spcBef>
                <a:spcPts val="1200"/>
              </a:spcBef>
              <a:spcAft>
                <a:spcPts val="1200"/>
              </a:spcAft>
            </a:pPr>
            <a:r>
              <a:rPr lang="el-GR" sz="2400" dirty="0"/>
              <a:t>Συντομευμένες απαιτήσεις. </a:t>
            </a:r>
          </a:p>
          <a:p>
            <a:pPr>
              <a:spcBef>
                <a:spcPts val="1200"/>
              </a:spcBef>
              <a:spcAft>
                <a:spcPts val="1200"/>
              </a:spcAft>
            </a:pPr>
            <a:r>
              <a:rPr lang="el-GR" sz="2400" dirty="0"/>
              <a:t>Έρευνα απαλλαγής της συσκευής από IDE.</a:t>
            </a: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4C384126-937A-E2E4-D329-31723354DD44}"/>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Ιατρικές συσκευές έρευνας </a:t>
            </a:r>
          </a:p>
        </p:txBody>
      </p:sp>
      <p:sp>
        <p:nvSpPr>
          <p:cNvPr id="3" name="Content Placeholder 2"/>
          <p:cNvSpPr>
            <a:spLocks noGrp="1"/>
          </p:cNvSpPr>
          <p:nvPr>
            <p:ph idx="1"/>
          </p:nvPr>
        </p:nvSpPr>
        <p:spPr>
          <a:xfrm>
            <a:off x="665333" y="1196752"/>
            <a:ext cx="7772400" cy="4032448"/>
          </a:xfrm>
        </p:spPr>
        <p:txBody>
          <a:bodyPr/>
          <a:lstStyle/>
          <a:p>
            <a:pPr>
              <a:spcBef>
                <a:spcPts val="1200"/>
              </a:spcBef>
              <a:spcAft>
                <a:spcPts val="1200"/>
              </a:spcAft>
            </a:pPr>
            <a:r>
              <a:rPr lang="el-GR" sz="2400" dirty="0"/>
              <a:t>Παρόμοια με την προσέγγιση με βάση την επικινδυνότητα της FDA για την κατάταξη της συσκευής, η FDA χρησιμοποιεί μια προσέγγιση με βάση τον κίνδυνο και για τη ρύθμιση των κλινικών ερευνών.</a:t>
            </a:r>
            <a:endParaRPr lang="en-US" sz="2400" dirty="0"/>
          </a:p>
          <a:p>
            <a:pPr>
              <a:spcBef>
                <a:spcPts val="1200"/>
              </a:spcBef>
              <a:spcAft>
                <a:spcPts val="0"/>
              </a:spcAft>
            </a:pPr>
            <a:r>
              <a:rPr lang="el-GR" sz="2400" dirty="0"/>
              <a:t>Σοβαρός κίνδυνος (</a:t>
            </a:r>
            <a:r>
              <a:rPr lang="en-US" sz="2400" dirty="0"/>
              <a:t>Significant risk</a:t>
            </a:r>
            <a:r>
              <a:rPr lang="el-GR" sz="2400" dirty="0"/>
              <a:t>-SR) </a:t>
            </a:r>
          </a:p>
          <a:p>
            <a:pPr lvl="1">
              <a:spcBef>
                <a:spcPts val="1200"/>
              </a:spcBef>
              <a:spcAft>
                <a:spcPts val="0"/>
              </a:spcAft>
            </a:pPr>
            <a:r>
              <a:rPr lang="el-GR" sz="2400" dirty="0"/>
              <a:t>  υποβολή IDE. </a:t>
            </a:r>
          </a:p>
          <a:p>
            <a:pPr>
              <a:spcBef>
                <a:spcPts val="1200"/>
              </a:spcBef>
              <a:spcAft>
                <a:spcPts val="1200"/>
              </a:spcAft>
            </a:pPr>
            <a:r>
              <a:rPr lang="el-GR" sz="2400" dirty="0"/>
              <a:t>  Μη Σοβαρός κίνδυνος (</a:t>
            </a:r>
            <a:r>
              <a:rPr lang="en-US" sz="2400" dirty="0"/>
              <a:t>Non-significant risk </a:t>
            </a:r>
            <a:r>
              <a:rPr lang="el-GR" sz="2400" dirty="0"/>
              <a:t>NSR). </a:t>
            </a:r>
          </a:p>
          <a:p>
            <a:pPr>
              <a:spcBef>
                <a:spcPts val="1200"/>
              </a:spcBef>
              <a:spcAft>
                <a:spcPts val="1200"/>
              </a:spcAft>
            </a:pPr>
            <a:r>
              <a:rPr lang="el-GR" sz="2400" dirty="0"/>
              <a:t>  Συντετμημένες απαιτήσεις .</a:t>
            </a:r>
          </a:p>
          <a:p>
            <a:pPr>
              <a:spcBef>
                <a:spcPts val="1200"/>
              </a:spcBef>
              <a:spcAft>
                <a:spcPts val="1200"/>
              </a:spcAft>
            </a:pPr>
            <a:r>
              <a:rPr lang="el-GR" sz="2400" dirty="0"/>
              <a:t>   IDE απαλλάσσονται.</a:t>
            </a:r>
          </a:p>
        </p:txBody>
      </p:sp>
      <p:sp>
        <p:nvSpPr>
          <p:cNvPr id="4" name="Στρογγυλεμένο ορθογώνιο 3"/>
          <p:cNvSpPr/>
          <p:nvPr/>
        </p:nvSpPr>
        <p:spPr>
          <a:xfrm>
            <a:off x="107504" y="336584"/>
            <a:ext cx="8888058" cy="576064"/>
          </a:xfrm>
          <a:prstGeom prst="roundRect">
            <a:avLst/>
          </a:prstGeom>
          <a:noFill/>
          <a:ln cmpd="dbl">
            <a:solidFill>
              <a:srgbClr val="C00000"/>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FB8CA39F-7059-04FE-AB3E-6F3A21B293F3}"/>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Ιατρικές συσκευές έρευνας </a:t>
            </a:r>
          </a:p>
        </p:txBody>
      </p:sp>
      <p:sp>
        <p:nvSpPr>
          <p:cNvPr id="3" name="Content Placeholder 2"/>
          <p:cNvSpPr>
            <a:spLocks noGrp="1"/>
          </p:cNvSpPr>
          <p:nvPr>
            <p:ph idx="1"/>
          </p:nvPr>
        </p:nvSpPr>
        <p:spPr>
          <a:xfrm>
            <a:off x="665333" y="1268760"/>
            <a:ext cx="7772400" cy="4608512"/>
          </a:xfrm>
        </p:spPr>
        <p:txBody>
          <a:bodyPr/>
          <a:lstStyle/>
          <a:p>
            <a:pPr marL="0">
              <a:spcBef>
                <a:spcPts val="1200"/>
              </a:spcBef>
              <a:spcAft>
                <a:spcPts val="1200"/>
              </a:spcAft>
              <a:buNone/>
            </a:pPr>
            <a:r>
              <a:rPr lang="el-GR" sz="2400" dirty="0"/>
              <a:t>Καθορισμός</a:t>
            </a:r>
            <a:r>
              <a:rPr lang="el-GR" sz="2400" b="1" dirty="0"/>
              <a:t> </a:t>
            </a:r>
            <a:r>
              <a:rPr lang="el-GR" sz="2400" dirty="0"/>
              <a:t>SR εναντίον SΝR</a:t>
            </a:r>
            <a:endParaRPr lang="en-US" sz="2400" dirty="0"/>
          </a:p>
          <a:p>
            <a:pPr>
              <a:spcBef>
                <a:spcPts val="1200"/>
              </a:spcBef>
              <a:spcAft>
                <a:spcPts val="1200"/>
              </a:spcAft>
            </a:pPr>
            <a:r>
              <a:rPr lang="el-GR" sz="2400" dirty="0"/>
              <a:t>Το σημαντικό σημείο στην μελέτη μιας συσκευής έρευνας είναι να καθοριστεί αν η μελέτη έχει σημαντικό κίνδυνο ή όχι.</a:t>
            </a:r>
          </a:p>
          <a:p>
            <a:pPr>
              <a:spcBef>
                <a:spcPts val="1200"/>
              </a:spcBef>
              <a:spcAft>
                <a:spcPts val="1200"/>
              </a:spcAft>
            </a:pPr>
            <a:r>
              <a:rPr lang="el-GR" sz="2400" dirty="0"/>
              <a:t>Ο προσδιορισμός δεν βασίζεται στην κατάταξη της συσκευής, αλλά στο πώς η συσκευή χρησιμοποιείται στη μελέτη.</a:t>
            </a:r>
          </a:p>
          <a:p>
            <a:pPr>
              <a:spcBef>
                <a:spcPts val="1200"/>
              </a:spcBef>
              <a:spcAft>
                <a:spcPts val="1200"/>
              </a:spcAft>
            </a:pPr>
            <a:r>
              <a:rPr lang="el-GR" sz="2400" dirty="0"/>
              <a:t>Για παράδειγμα, μια συσκευή κατηγορίας II θα μπορούσε να χρησιμοποιηθεί με πιθανό σημαντικό κίνδυνο.</a:t>
            </a:r>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75338855-5863-8CED-D9A4-CBF8BEB2173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Ιατρικές συσκευές έρευνας </a:t>
            </a:r>
          </a:p>
        </p:txBody>
      </p:sp>
      <p:sp>
        <p:nvSpPr>
          <p:cNvPr id="3" name="Content Placeholder 2"/>
          <p:cNvSpPr>
            <a:spLocks noGrp="1"/>
          </p:cNvSpPr>
          <p:nvPr>
            <p:ph idx="1"/>
          </p:nvPr>
        </p:nvSpPr>
        <p:spPr>
          <a:xfrm>
            <a:off x="665333" y="1340768"/>
            <a:ext cx="7772400" cy="4608512"/>
          </a:xfrm>
        </p:spPr>
        <p:txBody>
          <a:bodyPr/>
          <a:lstStyle/>
          <a:p>
            <a:pPr marL="0">
              <a:spcBef>
                <a:spcPts val="1200"/>
              </a:spcBef>
              <a:spcAft>
                <a:spcPts val="1200"/>
              </a:spcAft>
              <a:buNone/>
            </a:pPr>
            <a:r>
              <a:rPr lang="el-GR" sz="2400" dirty="0"/>
              <a:t>Καθορισμός</a:t>
            </a:r>
            <a:r>
              <a:rPr lang="el-GR" sz="2400" b="1" dirty="0"/>
              <a:t> </a:t>
            </a:r>
            <a:r>
              <a:rPr lang="el-GR" sz="2400" dirty="0"/>
              <a:t>SR εναντίον SΝR</a:t>
            </a:r>
            <a:endParaRPr lang="en-US" sz="2400" dirty="0"/>
          </a:p>
          <a:p>
            <a:pPr>
              <a:spcBef>
                <a:spcPts val="1200"/>
              </a:spcBef>
              <a:spcAft>
                <a:spcPts val="1200"/>
              </a:spcAft>
            </a:pPr>
            <a:r>
              <a:rPr lang="el-GR" sz="2400" dirty="0"/>
              <a:t>Ο χορηγός κάνει την αρχική αξιολόγηση του κινδύνου, αλλά η IRB επιτρέπει τον προσδιορισμό.</a:t>
            </a:r>
            <a:endParaRPr lang="en-US" sz="2400" dirty="0"/>
          </a:p>
          <a:p>
            <a:pPr>
              <a:spcBef>
                <a:spcPts val="1200"/>
              </a:spcBef>
              <a:spcAft>
                <a:spcPts val="1200"/>
              </a:spcAft>
            </a:pPr>
            <a:r>
              <a:rPr lang="el-GR" sz="2400" dirty="0"/>
              <a:t>Εάν μια</a:t>
            </a:r>
            <a:r>
              <a:rPr lang="en-US" sz="2400" dirty="0"/>
              <a:t> </a:t>
            </a:r>
            <a:r>
              <a:rPr lang="el-GR" sz="2400" dirty="0"/>
              <a:t>μελέτη πολλαπλών περιοχών καθορίζει ότι θα προκύψει σημαντικός κίνδυνος, τότε αυτή ενέχει σημαντικό κίνδυνο σε κάθε περιοχή (ερευνητική).</a:t>
            </a:r>
          </a:p>
          <a:p>
            <a:pPr>
              <a:spcBef>
                <a:spcPts val="1200"/>
              </a:spcBef>
              <a:spcAft>
                <a:spcPts val="1200"/>
              </a:spcAft>
            </a:pPr>
            <a:r>
              <a:rPr lang="el-GR" sz="2400" dirty="0"/>
              <a:t>Το FDA είναι διαθέσιμο για τη διαβούλευση και οι χορηγοί μπορούν να ζητήσουν τον καθορισμό μιας συνάντησης.</a:t>
            </a:r>
            <a:endParaRPr lang="en-US"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6FD5BF63-420B-E492-2E4F-BE06603FD601}"/>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339184"/>
            <a:ext cx="7772400" cy="1143000"/>
          </a:xfrm>
        </p:spPr>
        <p:txBody>
          <a:bodyPr/>
          <a:lstStyle/>
          <a:p>
            <a:r>
              <a:rPr lang="el-GR" sz="4000" b="1" dirty="0">
                <a:effectLst>
                  <a:outerShdw blurRad="38100" dist="38100" dir="2700000" algn="tl">
                    <a:srgbClr val="000000">
                      <a:alpha val="43137"/>
                    </a:srgbClr>
                  </a:outerShdw>
                </a:effectLst>
              </a:rPr>
              <a:t>Πρόσβαση σε μη εγκεκριμένες συσκευές</a:t>
            </a:r>
          </a:p>
        </p:txBody>
      </p:sp>
      <p:sp>
        <p:nvSpPr>
          <p:cNvPr id="3" name="Content Placeholder 2"/>
          <p:cNvSpPr>
            <a:spLocks noGrp="1"/>
          </p:cNvSpPr>
          <p:nvPr>
            <p:ph idx="1"/>
          </p:nvPr>
        </p:nvSpPr>
        <p:spPr>
          <a:xfrm>
            <a:off x="665333" y="1772816"/>
            <a:ext cx="7772400" cy="4539208"/>
          </a:xfrm>
        </p:spPr>
        <p:txBody>
          <a:bodyPr/>
          <a:lstStyle/>
          <a:p>
            <a:pPr>
              <a:spcBef>
                <a:spcPts val="1200"/>
              </a:spcBef>
              <a:spcAft>
                <a:spcPts val="1200"/>
              </a:spcAft>
            </a:pPr>
            <a:r>
              <a:rPr lang="el-GR" sz="2400" dirty="0"/>
              <a:t>Αρχική/Επεκτεινόμενη πρόσβαση. </a:t>
            </a:r>
          </a:p>
          <a:p>
            <a:pPr>
              <a:spcBef>
                <a:spcPts val="1200"/>
              </a:spcBef>
              <a:spcAft>
                <a:spcPts val="1200"/>
              </a:spcAft>
            </a:pPr>
            <a:r>
              <a:rPr lang="el-GR" sz="2400" dirty="0"/>
              <a:t>Χρήση εκτάκτου ανάγκης.</a:t>
            </a:r>
          </a:p>
          <a:p>
            <a:pPr>
              <a:spcBef>
                <a:spcPts val="1200"/>
              </a:spcBef>
              <a:spcAft>
                <a:spcPts val="1200"/>
              </a:spcAft>
            </a:pPr>
            <a:r>
              <a:rPr lang="el-GR" sz="2400" dirty="0"/>
              <a:t>Χρήση λόγω πόνου.</a:t>
            </a:r>
          </a:p>
          <a:p>
            <a:pPr>
              <a:spcBef>
                <a:spcPts val="1200"/>
              </a:spcBef>
              <a:spcAft>
                <a:spcPts val="1200"/>
              </a:spcAft>
            </a:pPr>
            <a:r>
              <a:rPr lang="el-GR" sz="2400" dirty="0"/>
              <a:t>Χρήση θεραπείας.</a:t>
            </a:r>
          </a:p>
          <a:p>
            <a:pPr>
              <a:spcBef>
                <a:spcPts val="1200"/>
              </a:spcBef>
              <a:spcAft>
                <a:spcPts val="1200"/>
              </a:spcAft>
            </a:pPr>
            <a:r>
              <a:rPr lang="el-GR" sz="2400" dirty="0"/>
              <a:t>Συνεχιζόμενη πρόσβαση.</a:t>
            </a:r>
          </a:p>
        </p:txBody>
      </p:sp>
      <p:sp>
        <p:nvSpPr>
          <p:cNvPr id="4" name="Στρογγυλεμένο ορθογώνιο 3"/>
          <p:cNvSpPr/>
          <p:nvPr/>
        </p:nvSpPr>
        <p:spPr>
          <a:xfrm>
            <a:off x="107504" y="336584"/>
            <a:ext cx="8888058" cy="1148200"/>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D923BC5C-B5C5-2FA3-ABC1-36180BBF396B}"/>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3308" y="0"/>
            <a:ext cx="7772400" cy="1143000"/>
          </a:xfrm>
        </p:spPr>
        <p:txBody>
          <a:bodyPr/>
          <a:lstStyle/>
          <a:p>
            <a:r>
              <a:rPr lang="el-GR" sz="4000" b="1" dirty="0">
                <a:effectLst>
                  <a:outerShdw blurRad="38100" dist="38100" dir="2700000" algn="tl">
                    <a:srgbClr val="000000">
                      <a:alpha val="43137"/>
                    </a:srgbClr>
                  </a:outerShdw>
                </a:effectLst>
              </a:rPr>
              <a:t>Δοκιμές</a:t>
            </a:r>
          </a:p>
        </p:txBody>
      </p:sp>
      <p:pic>
        <p:nvPicPr>
          <p:cNvPr id="72706" name="Picture 2" descr="http://www.outsourcing-pharma.com/var/plain_site/storage/images/publications/pharmaceutical-science/outsourcing-pharma.com/clinical-development/theorem-looks-to-further-conquer-outsourced-med-device-trial-sector/8261242-1-eng-GB/Theorem-Looks-to-Further-Conquer-Outsourced-Med-Device-Trial-Sector_strict_xxl.jpg"/>
          <p:cNvPicPr>
            <a:picLocks noChangeAspect="1" noChangeArrowheads="1"/>
          </p:cNvPicPr>
          <p:nvPr/>
        </p:nvPicPr>
        <p:blipFill>
          <a:blip r:embed="rId3" cstate="print"/>
          <a:srcRect/>
          <a:stretch>
            <a:fillRect/>
          </a:stretch>
        </p:blipFill>
        <p:spPr bwMode="auto">
          <a:xfrm>
            <a:off x="611560" y="1412776"/>
            <a:ext cx="8195896" cy="4608512"/>
          </a:xfrm>
          <a:prstGeom prst="rect">
            <a:avLst/>
          </a:prstGeom>
          <a:noFill/>
        </p:spPr>
      </p:pic>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10">
            <a:extLst>
              <a:ext uri="{FF2B5EF4-FFF2-40B4-BE49-F238E27FC236}">
                <a16:creationId xmlns:a16="http://schemas.microsoft.com/office/drawing/2014/main" id="{93EE37ED-5BFA-87F3-C1FA-C45A69FD8143}"/>
              </a:ext>
            </a:extLst>
          </p:cNvPr>
          <p:cNvPicPr>
            <a:picLocks noChangeAspect="1"/>
          </p:cNvPicPr>
          <p:nvPr/>
        </p:nvPicPr>
        <p:blipFill>
          <a:blip r:embed="rId4"/>
          <a:stretch>
            <a:fillRect/>
          </a:stretch>
        </p:blipFill>
        <p:spPr>
          <a:xfrm>
            <a:off x="8456103" y="6248400"/>
            <a:ext cx="687897" cy="59874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effectLst>
                  <a:outerShdw blurRad="38100" dist="38100" dir="2700000" algn="tl">
                    <a:srgbClr val="000000">
                      <a:alpha val="43137"/>
                    </a:srgbClr>
                  </a:outerShdw>
                </a:effectLst>
              </a:rPr>
              <a:t>Δοκιμές</a:t>
            </a:r>
          </a:p>
        </p:txBody>
      </p:sp>
      <p:sp>
        <p:nvSpPr>
          <p:cNvPr id="3" name="Content Placeholder 2"/>
          <p:cNvSpPr>
            <a:spLocks noGrp="1"/>
          </p:cNvSpPr>
          <p:nvPr>
            <p:ph idx="1"/>
          </p:nvPr>
        </p:nvSpPr>
        <p:spPr>
          <a:xfrm>
            <a:off x="685800" y="1340768"/>
            <a:ext cx="7772400" cy="4539208"/>
          </a:xfrm>
        </p:spPr>
        <p:txBody>
          <a:bodyPr/>
          <a:lstStyle/>
          <a:p>
            <a:pPr marL="0">
              <a:spcBef>
                <a:spcPts val="1200"/>
              </a:spcBef>
              <a:spcAft>
                <a:spcPts val="1200"/>
              </a:spcAft>
              <a:buNone/>
            </a:pPr>
            <a:r>
              <a:rPr lang="el-GR" sz="2400" dirty="0"/>
              <a:t>Κανονιστικές διαφορές σε δοκιμές </a:t>
            </a:r>
          </a:p>
          <a:p>
            <a:pPr>
              <a:spcBef>
                <a:spcPts val="1200"/>
              </a:spcBef>
              <a:spcAft>
                <a:spcPts val="1200"/>
              </a:spcAft>
            </a:pPr>
            <a:r>
              <a:rPr lang="el-GR" sz="2400" dirty="0"/>
              <a:t>Συσκευές: "Συμφωνία ερευνητών" που δημιουργούνται από το χορηγό ανά 21 CFR 812.43(c)</a:t>
            </a:r>
          </a:p>
          <a:p>
            <a:pPr>
              <a:spcBef>
                <a:spcPts val="1200"/>
              </a:spcBef>
              <a:spcAft>
                <a:spcPts val="1200"/>
              </a:spcAft>
            </a:pPr>
            <a:r>
              <a:rPr lang="el-GR" sz="2400" dirty="0"/>
              <a:t>Φάρμακα: «δήλωση του ερευνητή» - Φόρμα 1572</a:t>
            </a:r>
          </a:p>
          <a:p>
            <a:pPr marL="0">
              <a:spcBef>
                <a:spcPts val="1200"/>
              </a:spcBef>
              <a:spcAft>
                <a:spcPts val="1200"/>
              </a:spcAft>
              <a:buNone/>
            </a:pPr>
            <a:r>
              <a:rPr lang="el-GR" sz="2400" dirty="0"/>
              <a:t>Σύμβαση με ερευνητικούς οργανισμούς (</a:t>
            </a:r>
            <a:r>
              <a:rPr lang="en-US" sz="2400" dirty="0"/>
              <a:t>Contract Research Organizations </a:t>
            </a:r>
            <a:r>
              <a:rPr lang="el-GR" sz="2400" dirty="0"/>
              <a:t>CRO): </a:t>
            </a:r>
            <a:endParaRPr lang="en-US" sz="2400" dirty="0"/>
          </a:p>
          <a:p>
            <a:pPr>
              <a:spcBef>
                <a:spcPts val="1200"/>
              </a:spcBef>
              <a:spcAft>
                <a:spcPts val="1200"/>
              </a:spcAft>
            </a:pPr>
            <a:r>
              <a:rPr lang="el-GR" sz="2400" dirty="0"/>
              <a:t>Οι κανονισμοί των συσκευών δεν τους αφορούν </a:t>
            </a:r>
            <a:endParaRPr lang="en-US" sz="2400" dirty="0"/>
          </a:p>
          <a:p>
            <a:pPr>
              <a:spcBef>
                <a:spcPts val="1200"/>
              </a:spcBef>
              <a:spcAft>
                <a:spcPts val="1200"/>
              </a:spcAft>
            </a:pPr>
            <a:r>
              <a:rPr lang="el-GR" sz="2400" dirty="0"/>
              <a:t>Οι κανονισμοί των φαρμάκων καθορίζουν την μεταφορά των υποχρεώσεων στους CRO</a:t>
            </a:r>
            <a:endParaRPr lang="en-US" sz="2400" dirty="0"/>
          </a:p>
          <a:p>
            <a:pPr>
              <a:spcBef>
                <a:spcPts val="1200"/>
              </a:spcBef>
              <a:spcAft>
                <a:spcPts val="1200"/>
              </a:spcAft>
            </a:pPr>
            <a:endParaRPr lang="el-GR" sz="24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B6DCFAE1-A3E2-1688-13A9-39C904BD1790}"/>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94" y="1412776"/>
            <a:ext cx="7358877"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665333" y="53116"/>
            <a:ext cx="7772400" cy="1143000"/>
          </a:xfrm>
        </p:spPr>
        <p:txBody>
          <a:bodyPr/>
          <a:lstStyle/>
          <a:p>
            <a:r>
              <a:rPr lang="el-GR" sz="4000" b="1" dirty="0">
                <a:solidFill>
                  <a:srgbClr val="1F497D"/>
                </a:solidFill>
                <a:effectLst>
                  <a:outerShdw blurRad="38100" dist="38100" dir="2700000" algn="tl">
                    <a:srgbClr val="000000">
                      <a:alpha val="43137"/>
                    </a:srgbClr>
                  </a:outerShdw>
                </a:effectLst>
              </a:rPr>
              <a:t>Εισαγωγή</a:t>
            </a:r>
            <a:endParaRPr lang="en-US" sz="4000" b="1" dirty="0">
              <a:solidFill>
                <a:srgbClr val="1F497D"/>
              </a:solidFill>
              <a:effectLst>
                <a:outerShdw blurRad="38100" dist="38100" dir="2700000" algn="tl">
                  <a:srgbClr val="000000">
                    <a:alpha val="43137"/>
                  </a:srgbClr>
                </a:outerShdw>
              </a:effectLst>
            </a:endParaRPr>
          </a:p>
        </p:txBody>
      </p:sp>
      <p:sp>
        <p:nvSpPr>
          <p:cNvPr id="7" name="Στρογγυλεμένο ορθογώνιο 6"/>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0">
            <a:extLst>
              <a:ext uri="{FF2B5EF4-FFF2-40B4-BE49-F238E27FC236}">
                <a16:creationId xmlns:a16="http://schemas.microsoft.com/office/drawing/2014/main" id="{E3E1C9F4-5A53-BB45-1032-DDE5ADEF7969}"/>
              </a:ext>
            </a:extLst>
          </p:cNvPr>
          <p:cNvPicPr>
            <a:picLocks noChangeAspect="1"/>
          </p:cNvPicPr>
          <p:nvPr/>
        </p:nvPicPr>
        <p:blipFill>
          <a:blip r:embed="rId3"/>
          <a:stretch>
            <a:fillRect/>
          </a:stretch>
        </p:blipFill>
        <p:spPr>
          <a:xfrm>
            <a:off x="8456103" y="6248400"/>
            <a:ext cx="687897" cy="598747"/>
          </a:xfrm>
          <a:prstGeom prst="rect">
            <a:avLst/>
          </a:prstGeom>
        </p:spPr>
      </p:pic>
    </p:spTree>
    <p:extLst>
      <p:ext uri="{BB962C8B-B14F-4D97-AF65-F5344CB8AC3E}">
        <p14:creationId xmlns:p14="http://schemas.microsoft.com/office/powerpoint/2010/main" val="44403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l-GR" sz="4000" b="1" dirty="0">
                <a:solidFill>
                  <a:srgbClr val="1F497D"/>
                </a:solidFill>
                <a:effectLst>
                  <a:outerShdw blurRad="38100" dist="38100" dir="2700000" algn="tl">
                    <a:srgbClr val="000000">
                      <a:alpha val="43137"/>
                    </a:srgbClr>
                  </a:outerShdw>
                </a:effectLst>
              </a:rPr>
              <a:t>Εισαγωγή</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196752"/>
            <a:ext cx="7992888" cy="4035152"/>
          </a:xfrm>
        </p:spPr>
        <p:txBody>
          <a:bodyPr/>
          <a:lstStyle/>
          <a:p>
            <a:pPr marL="342900" lvl="1" indent="-342900">
              <a:spcBef>
                <a:spcPts val="1200"/>
              </a:spcBef>
              <a:spcAft>
                <a:spcPts val="1200"/>
              </a:spcAft>
              <a:buFontTx/>
              <a:buChar char="•"/>
            </a:pPr>
            <a:r>
              <a:rPr lang="el-GR" dirty="0"/>
              <a:t>Το Κέντρο Συσκευών και Ακτινολογικής Υγείας (CDRH) είναι ο κλάδος του FDA που είναι υπεύθυνος για την έγκριση πριν την εμπορική διάθεση όλων των ιατρικών συσκευών, καθώς και την επίβλεψη της κατασκευής, τις επιδόσεις και την ασφάλεια των συσκευών αυτών. </a:t>
            </a:r>
          </a:p>
          <a:p>
            <a:pPr marL="342900" lvl="1" indent="-342900">
              <a:spcBef>
                <a:spcPts val="1200"/>
              </a:spcBef>
              <a:spcAft>
                <a:spcPts val="1200"/>
              </a:spcAft>
              <a:buFontTx/>
              <a:buChar char="•"/>
            </a:pPr>
            <a:r>
              <a:rPr lang="el-GR" dirty="0"/>
              <a:t>Ο ορισμός του ιατροτεχνολογικού προϊόντος περιλαμβάνει προϊόντα από την απλή οδοντόβουρτσα μέχρι πιο πολύπλοκες συσκευές, όπως οι βηματοδότες, κτλ.</a:t>
            </a:r>
            <a:endParaRPr lang="en-US"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3324E93D-8035-75D8-2AEF-1836F50484F7}"/>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00" y="1458628"/>
            <a:ext cx="7787323" cy="3291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65333" y="53116"/>
            <a:ext cx="7772400" cy="1143000"/>
          </a:xfrm>
        </p:spPr>
        <p:txBody>
          <a:bodyPr/>
          <a:lstStyle/>
          <a:p>
            <a:r>
              <a:rPr lang="el-GR" sz="4000" b="1" dirty="0">
                <a:solidFill>
                  <a:srgbClr val="1F497D"/>
                </a:solidFill>
                <a:effectLst>
                  <a:outerShdw blurRad="38100" dist="38100" dir="2700000" algn="tl">
                    <a:srgbClr val="000000">
                      <a:alpha val="43137"/>
                    </a:srgbClr>
                  </a:outerShdw>
                </a:effectLst>
              </a:rPr>
              <a:t>Εισαγωγή</a:t>
            </a:r>
            <a:endParaRPr lang="en-US" sz="4000" b="1" dirty="0">
              <a:solidFill>
                <a:srgbClr val="1F497D"/>
              </a:solidFill>
              <a:effectLst>
                <a:outerShdw blurRad="38100" dist="38100" dir="2700000" algn="tl">
                  <a:srgbClr val="000000">
                    <a:alpha val="43137"/>
                  </a:srgbClr>
                </a:outerShdw>
              </a:effectLst>
            </a:endParaRPr>
          </a:p>
        </p:txBody>
      </p:sp>
      <p:sp>
        <p:nvSpPr>
          <p:cNvPr id="6" name="Στρογγυλεμένο ορθογώνιο 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5751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9776"/>
            <a:ext cx="7772400" cy="1143000"/>
          </a:xfrm>
        </p:spPr>
        <p:txBody>
          <a:bodyPr/>
          <a:lstStyle/>
          <a:p>
            <a:r>
              <a:rPr lang="en-US" sz="4000" b="1" dirty="0" err="1">
                <a:effectLst>
                  <a:outerShdw blurRad="38100" dist="38100" dir="2700000" algn="tl">
                    <a:srgbClr val="000000">
                      <a:alpha val="43137"/>
                    </a:srgbClr>
                  </a:outerShdw>
                </a:effectLst>
              </a:rPr>
              <a:t>Ορισμό</a:t>
            </a:r>
            <a:r>
              <a:rPr lang="el-GR" sz="4000" b="1" dirty="0">
                <a:effectLst>
                  <a:outerShdw blurRad="38100" dist="38100" dir="2700000" algn="tl">
                    <a:srgbClr val="000000">
                      <a:alpha val="43137"/>
                    </a:srgbClr>
                  </a:outerShdw>
                </a:effectLst>
              </a:rPr>
              <a:t>ς</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του</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ιατροτεχνολογικού</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προϊόντος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700808"/>
            <a:ext cx="8227147" cy="4539208"/>
          </a:xfrm>
        </p:spPr>
        <p:txBody>
          <a:bodyPr/>
          <a:lstStyle/>
          <a:p>
            <a:pPr marL="0">
              <a:buNone/>
            </a:pPr>
            <a:r>
              <a:rPr lang="el-GR" sz="2600" dirty="0"/>
              <a:t>Ένα όργανο, συσκευή, εφαρμογή, επινόηση, εμφύτευμα, </a:t>
            </a:r>
            <a:r>
              <a:rPr lang="el-GR" sz="2600" i="1" dirty="0"/>
              <a:t>in vitro </a:t>
            </a:r>
            <a:r>
              <a:rPr lang="el-GR" sz="2600" dirty="0"/>
              <a:t>αντιδραστήριο ή οτιδήποτε παρόμοιο, συμπεριλαμβανομένου οποιουδήποτε στοιχείου, μέρους ή εξαρτήματος που:</a:t>
            </a:r>
            <a:endParaRPr lang="en-US" sz="2600" dirty="0"/>
          </a:p>
          <a:p>
            <a:pPr>
              <a:spcBef>
                <a:spcPts val="1200"/>
              </a:spcBef>
              <a:spcAft>
                <a:spcPts val="1200"/>
              </a:spcAft>
            </a:pPr>
            <a:r>
              <a:rPr lang="el-GR" sz="2600" dirty="0"/>
              <a:t>Είναι αναγνωρισμένο από την φαρμακοποιία των Ηνωμένων Πολιτειών.</a:t>
            </a:r>
          </a:p>
          <a:p>
            <a:pPr>
              <a:spcBef>
                <a:spcPts val="1200"/>
              </a:spcBef>
              <a:spcAft>
                <a:spcPts val="1200"/>
              </a:spcAft>
            </a:pPr>
            <a:r>
              <a:rPr lang="el-GR" sz="2600" dirty="0"/>
              <a:t>Προορίζεται για χρήση στη διάγνωση νόσου ή για την θεραπεία, περιορισμό ή πρόληψη νόσου στον άνθρωπο ή σε ζώα.</a:t>
            </a:r>
            <a:endParaRPr lang="en-US" sz="2600" dirty="0"/>
          </a:p>
          <a:p>
            <a:pPr>
              <a:spcBef>
                <a:spcPts val="1200"/>
              </a:spcBef>
              <a:spcAft>
                <a:spcPts val="1200"/>
              </a:spcAft>
            </a:pPr>
            <a:endParaRPr lang="en-US" sz="2600" dirty="0"/>
          </a:p>
          <a:p>
            <a:pPr>
              <a:spcBef>
                <a:spcPts val="1200"/>
              </a:spcBef>
              <a:spcAft>
                <a:spcPts val="1200"/>
              </a:spcAft>
            </a:pPr>
            <a:endParaRPr lang="en-US" sz="2600" dirty="0"/>
          </a:p>
        </p:txBody>
      </p:sp>
      <p:sp>
        <p:nvSpPr>
          <p:cNvPr id="4" name="Στρογγυλεμένο ορθογώνιο 3"/>
          <p:cNvSpPr/>
          <p:nvPr/>
        </p:nvSpPr>
        <p:spPr>
          <a:xfrm>
            <a:off x="107504" y="260648"/>
            <a:ext cx="8888058" cy="1224136"/>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A80A7401-BDC0-ABBA-4CD5-A4D6F4D1BC31}"/>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0007" y="0"/>
            <a:ext cx="7772400" cy="1143000"/>
          </a:xfrm>
        </p:spPr>
        <p:txBody>
          <a:bodyPr/>
          <a:lstStyle/>
          <a:p>
            <a:r>
              <a:rPr lang="el-GR" sz="4000" b="1" dirty="0">
                <a:effectLst>
                  <a:outerShdw blurRad="38100" dist="38100" dir="2700000" algn="tl">
                    <a:srgbClr val="000000">
                      <a:alpha val="43137"/>
                    </a:srgbClr>
                  </a:outerShdw>
                </a:effectLst>
              </a:rPr>
              <a:t>Ι</a:t>
            </a:r>
            <a:r>
              <a:rPr lang="en-US" sz="4000" b="1" dirty="0" err="1">
                <a:effectLst>
                  <a:outerShdw blurRad="38100" dist="38100" dir="2700000" algn="tl">
                    <a:srgbClr val="000000">
                      <a:alpha val="43137"/>
                    </a:srgbClr>
                  </a:outerShdw>
                </a:effectLst>
              </a:rPr>
              <a:t>ατ</a:t>
            </a:r>
            <a:r>
              <a:rPr lang="el-GR" sz="4000" b="1" dirty="0" err="1">
                <a:effectLst>
                  <a:outerShdw blurRad="38100" dist="38100" dir="2700000" algn="tl">
                    <a:srgbClr val="000000">
                      <a:alpha val="43137"/>
                    </a:srgbClr>
                  </a:outerShdw>
                </a:effectLst>
              </a:rPr>
              <a:t>ρικές</a:t>
            </a:r>
            <a:r>
              <a:rPr lang="el-GR" sz="4000" b="1" dirty="0">
                <a:effectLst>
                  <a:outerShdw blurRad="38100" dist="38100" dir="2700000" algn="tl">
                    <a:srgbClr val="000000">
                      <a:alpha val="43137"/>
                    </a:srgbClr>
                  </a:outerShdw>
                </a:effectLst>
              </a:rPr>
              <a:t> συσκευές</a:t>
            </a:r>
            <a:endParaRPr lang="en-US" sz="4000" b="1" dirty="0">
              <a:effectLst>
                <a:outerShdw blurRad="38100" dist="38100" dir="2700000" algn="tl">
                  <a:srgbClr val="000000">
                    <a:alpha val="43137"/>
                  </a:srgbClr>
                </a:outerShdw>
              </a:effectLst>
            </a:endParaRPr>
          </a:p>
        </p:txBody>
      </p:sp>
      <p:grpSp>
        <p:nvGrpSpPr>
          <p:cNvPr id="4" name="Group 15"/>
          <p:cNvGrpSpPr>
            <a:grpSpLocks/>
          </p:cNvGrpSpPr>
          <p:nvPr/>
        </p:nvGrpSpPr>
        <p:grpSpPr bwMode="auto">
          <a:xfrm>
            <a:off x="251520" y="1628800"/>
            <a:ext cx="8496944" cy="4176464"/>
            <a:chOff x="116" y="280"/>
            <a:chExt cx="5517" cy="3591"/>
          </a:xfrm>
        </p:grpSpPr>
        <p:pic>
          <p:nvPicPr>
            <p:cNvPr id="5" name="Picture 4" descr=" "/>
            <p:cNvPicPr>
              <a:picLocks noChangeAspect="1" noChangeArrowheads="1"/>
            </p:cNvPicPr>
            <p:nvPr/>
          </p:nvPicPr>
          <p:blipFill>
            <a:blip r:embed="rId2" cstate="print"/>
            <a:srcRect/>
            <a:stretch>
              <a:fillRect/>
            </a:stretch>
          </p:blipFill>
          <p:spPr bwMode="auto">
            <a:xfrm>
              <a:off x="183" y="289"/>
              <a:ext cx="1296" cy="1029"/>
            </a:xfrm>
            <a:prstGeom prst="rect">
              <a:avLst/>
            </a:prstGeom>
            <a:noFill/>
            <a:ln w="57150" cmpd="thinThick">
              <a:solidFill>
                <a:srgbClr val="C0C0C0"/>
              </a:solidFill>
              <a:miter lim="800000"/>
              <a:headEnd/>
              <a:tailEnd/>
            </a:ln>
          </p:spPr>
        </p:pic>
        <p:pic>
          <p:nvPicPr>
            <p:cNvPr id="6" name="Picture 5" descr=" "/>
            <p:cNvPicPr>
              <a:picLocks noChangeAspect="1" noChangeArrowheads="1"/>
            </p:cNvPicPr>
            <p:nvPr/>
          </p:nvPicPr>
          <p:blipFill>
            <a:blip r:embed="rId3" cstate="print"/>
            <a:srcRect/>
            <a:stretch>
              <a:fillRect/>
            </a:stretch>
          </p:blipFill>
          <p:spPr bwMode="auto">
            <a:xfrm>
              <a:off x="3822" y="280"/>
              <a:ext cx="1680" cy="1333"/>
            </a:xfrm>
            <a:prstGeom prst="rect">
              <a:avLst/>
            </a:prstGeom>
            <a:noFill/>
            <a:ln w="57150" cmpd="thinThick">
              <a:solidFill>
                <a:srgbClr val="C0C0C0"/>
              </a:solidFill>
              <a:miter lim="800000"/>
              <a:headEnd/>
              <a:tailEnd/>
            </a:ln>
          </p:spPr>
        </p:pic>
        <p:pic>
          <p:nvPicPr>
            <p:cNvPr id="7" name="Picture 6" descr="select">
              <a:hlinkClick r:id="rId4"/>
            </p:cNvPr>
            <p:cNvPicPr>
              <a:picLocks noChangeAspect="1" noChangeArrowheads="1"/>
            </p:cNvPicPr>
            <p:nvPr/>
          </p:nvPicPr>
          <p:blipFill>
            <a:blip r:embed="rId5" cstate="print"/>
            <a:srcRect/>
            <a:stretch>
              <a:fillRect/>
            </a:stretch>
          </p:blipFill>
          <p:spPr bwMode="auto">
            <a:xfrm>
              <a:off x="2873" y="281"/>
              <a:ext cx="874" cy="1296"/>
            </a:xfrm>
            <a:prstGeom prst="rect">
              <a:avLst/>
            </a:prstGeom>
            <a:noFill/>
            <a:ln w="57150" cmpd="thinThick">
              <a:solidFill>
                <a:srgbClr val="C0C0C0"/>
              </a:solidFill>
              <a:miter lim="800000"/>
              <a:headEnd/>
              <a:tailEnd/>
            </a:ln>
          </p:spPr>
        </p:pic>
        <p:pic>
          <p:nvPicPr>
            <p:cNvPr id="8" name="Picture 7" descr="pansement_jean_victor_ba_">
              <a:hlinkClick r:id="rId6"/>
            </p:cNvPr>
            <p:cNvPicPr>
              <a:picLocks noChangeAspect="1" noChangeArrowheads="1"/>
            </p:cNvPicPr>
            <p:nvPr/>
          </p:nvPicPr>
          <p:blipFill>
            <a:blip r:embed="rId7" cstate="print"/>
            <a:srcRect/>
            <a:stretch>
              <a:fillRect/>
            </a:stretch>
          </p:blipFill>
          <p:spPr bwMode="auto">
            <a:xfrm>
              <a:off x="4517" y="1766"/>
              <a:ext cx="780" cy="708"/>
            </a:xfrm>
            <a:prstGeom prst="rect">
              <a:avLst/>
            </a:prstGeom>
            <a:noFill/>
            <a:ln w="57150" cmpd="thinThick">
              <a:solidFill>
                <a:srgbClr val="C0C0C0"/>
              </a:solidFill>
              <a:miter lim="800000"/>
              <a:headEnd/>
              <a:tailEnd/>
            </a:ln>
          </p:spPr>
        </p:pic>
        <p:pic>
          <p:nvPicPr>
            <p:cNvPr id="9" name="Picture 8" descr="Contact_lens">
              <a:hlinkClick r:id="rId8"/>
            </p:cNvPr>
            <p:cNvPicPr>
              <a:picLocks noChangeAspect="1" noChangeArrowheads="1"/>
            </p:cNvPicPr>
            <p:nvPr/>
          </p:nvPicPr>
          <p:blipFill>
            <a:blip r:embed="rId9" cstate="print"/>
            <a:srcRect/>
            <a:stretch>
              <a:fillRect/>
            </a:stretch>
          </p:blipFill>
          <p:spPr bwMode="auto">
            <a:xfrm>
              <a:off x="268" y="1428"/>
              <a:ext cx="1110" cy="899"/>
            </a:xfrm>
            <a:prstGeom prst="rect">
              <a:avLst/>
            </a:prstGeom>
            <a:noFill/>
            <a:ln w="57150" cmpd="thinThick">
              <a:solidFill>
                <a:srgbClr val="C0C0C0"/>
              </a:solidFill>
              <a:miter lim="800000"/>
              <a:headEnd/>
              <a:tailEnd/>
            </a:ln>
          </p:spPr>
        </p:pic>
        <p:pic>
          <p:nvPicPr>
            <p:cNvPr id="10" name="Picture 9" descr="Image of Permobil Chairman 2K Lowrider"/>
            <p:cNvPicPr>
              <a:picLocks noChangeAspect="1" noChangeArrowheads="1"/>
            </p:cNvPicPr>
            <p:nvPr/>
          </p:nvPicPr>
          <p:blipFill>
            <a:blip r:embed="rId10" cstate="print"/>
            <a:srcRect/>
            <a:stretch>
              <a:fillRect/>
            </a:stretch>
          </p:blipFill>
          <p:spPr bwMode="auto">
            <a:xfrm>
              <a:off x="116" y="2504"/>
              <a:ext cx="1296" cy="1296"/>
            </a:xfrm>
            <a:prstGeom prst="rect">
              <a:avLst/>
            </a:prstGeom>
            <a:noFill/>
            <a:ln w="57150" cmpd="thinThick">
              <a:solidFill>
                <a:srgbClr val="C0C0C0"/>
              </a:solidFill>
              <a:miter lim="800000"/>
              <a:headEnd/>
              <a:tailEnd/>
            </a:ln>
          </p:spPr>
        </p:pic>
        <p:pic>
          <p:nvPicPr>
            <p:cNvPr id="11" name="Picture 10" descr="PathVysionKit"/>
            <p:cNvPicPr>
              <a:picLocks noChangeAspect="1" noChangeArrowheads="1"/>
            </p:cNvPicPr>
            <p:nvPr/>
          </p:nvPicPr>
          <p:blipFill>
            <a:blip r:embed="rId11" cstate="print"/>
            <a:srcRect/>
            <a:stretch>
              <a:fillRect/>
            </a:stretch>
          </p:blipFill>
          <p:spPr bwMode="auto">
            <a:xfrm>
              <a:off x="3935" y="2665"/>
              <a:ext cx="1698" cy="1206"/>
            </a:xfrm>
            <a:prstGeom prst="rect">
              <a:avLst/>
            </a:prstGeom>
            <a:noFill/>
            <a:ln w="57150" cmpd="thinThick">
              <a:solidFill>
                <a:srgbClr val="C0C0C0"/>
              </a:solidFill>
              <a:miter lim="800000"/>
              <a:headEnd/>
              <a:tailEnd/>
            </a:ln>
          </p:spPr>
        </p:pic>
        <p:pic>
          <p:nvPicPr>
            <p:cNvPr id="12" name="Picture 11" descr="amplichip"/>
            <p:cNvPicPr>
              <a:picLocks noChangeAspect="1" noChangeArrowheads="1"/>
            </p:cNvPicPr>
            <p:nvPr/>
          </p:nvPicPr>
          <p:blipFill>
            <a:blip r:embed="rId12" cstate="print"/>
            <a:srcRect l="4103" t="3429" r="4103" b="10286"/>
            <a:stretch>
              <a:fillRect/>
            </a:stretch>
          </p:blipFill>
          <p:spPr bwMode="auto">
            <a:xfrm>
              <a:off x="1525" y="1612"/>
              <a:ext cx="1245" cy="1401"/>
            </a:xfrm>
            <a:prstGeom prst="rect">
              <a:avLst/>
            </a:prstGeom>
            <a:noFill/>
            <a:ln w="57150" cmpd="thinThick">
              <a:solidFill>
                <a:srgbClr val="C0C0C0"/>
              </a:solidFill>
              <a:miter lim="800000"/>
              <a:headEnd/>
              <a:tailEnd/>
            </a:ln>
          </p:spPr>
        </p:pic>
        <p:pic>
          <p:nvPicPr>
            <p:cNvPr id="13" name="Picture 12" descr="Libertestent">
              <a:hlinkClick r:id="rId13"/>
            </p:cNvPr>
            <p:cNvPicPr>
              <a:picLocks noChangeAspect="1" noChangeArrowheads="1"/>
            </p:cNvPicPr>
            <p:nvPr/>
          </p:nvPicPr>
          <p:blipFill>
            <a:blip r:embed="rId14" cstate="print"/>
            <a:srcRect/>
            <a:stretch>
              <a:fillRect/>
            </a:stretch>
          </p:blipFill>
          <p:spPr bwMode="auto">
            <a:xfrm>
              <a:off x="1530" y="288"/>
              <a:ext cx="1296" cy="1204"/>
            </a:xfrm>
            <a:prstGeom prst="rect">
              <a:avLst/>
            </a:prstGeom>
            <a:noFill/>
            <a:ln w="57150" cmpd="thinThick">
              <a:solidFill>
                <a:srgbClr val="C0C0C0"/>
              </a:solidFill>
              <a:miter lim="800000"/>
              <a:headEnd/>
              <a:tailEnd/>
            </a:ln>
          </p:spPr>
        </p:pic>
        <p:pic>
          <p:nvPicPr>
            <p:cNvPr id="14" name="Picture 13" descr="tmp_image"/>
            <p:cNvPicPr>
              <a:picLocks noChangeAspect="1" noChangeArrowheads="1"/>
            </p:cNvPicPr>
            <p:nvPr/>
          </p:nvPicPr>
          <p:blipFill>
            <a:blip r:embed="rId15" cstate="print"/>
            <a:srcRect/>
            <a:stretch>
              <a:fillRect/>
            </a:stretch>
          </p:blipFill>
          <p:spPr bwMode="auto">
            <a:xfrm>
              <a:off x="2911" y="1764"/>
              <a:ext cx="1296" cy="1248"/>
            </a:xfrm>
            <a:prstGeom prst="rect">
              <a:avLst/>
            </a:prstGeom>
            <a:noFill/>
            <a:ln w="57150" cmpd="thinThick">
              <a:solidFill>
                <a:srgbClr val="C0C0C0"/>
              </a:solidFill>
              <a:miter lim="800000"/>
              <a:headEnd/>
              <a:tailEnd/>
            </a:ln>
          </p:spPr>
        </p:pic>
        <p:pic>
          <p:nvPicPr>
            <p:cNvPr id="15" name="Picture 14" descr="Injectable-Hyaluronic-Acid-Fill-for-Remove-Wrinkle"/>
            <p:cNvPicPr>
              <a:picLocks noChangeAspect="1" noChangeArrowheads="1"/>
            </p:cNvPicPr>
            <p:nvPr/>
          </p:nvPicPr>
          <p:blipFill>
            <a:blip r:embed="rId16" cstate="print"/>
            <a:srcRect l="5217" t="50087" r="5217" b="9392"/>
            <a:stretch>
              <a:fillRect/>
            </a:stretch>
          </p:blipFill>
          <p:spPr bwMode="auto">
            <a:xfrm>
              <a:off x="1542" y="3184"/>
              <a:ext cx="2208" cy="608"/>
            </a:xfrm>
            <a:prstGeom prst="rect">
              <a:avLst/>
            </a:prstGeom>
            <a:noFill/>
            <a:ln w="57150" cmpd="thinThick">
              <a:solidFill>
                <a:srgbClr val="C0C0C0"/>
              </a:solidFill>
              <a:miter lim="800000"/>
              <a:headEnd/>
              <a:tailEnd/>
            </a:ln>
          </p:spPr>
        </p:pic>
      </p:grpSp>
      <p:sp>
        <p:nvSpPr>
          <p:cNvPr id="16" name="Στρογγυλεμένο ορθογώνιο 15"/>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10">
            <a:extLst>
              <a:ext uri="{FF2B5EF4-FFF2-40B4-BE49-F238E27FC236}">
                <a16:creationId xmlns:a16="http://schemas.microsoft.com/office/drawing/2014/main" id="{D7184137-74A0-CE6B-92C5-15D01AB8FF2B}"/>
              </a:ext>
            </a:extLst>
          </p:cNvPr>
          <p:cNvPicPr>
            <a:picLocks noChangeAspect="1"/>
          </p:cNvPicPr>
          <p:nvPr/>
        </p:nvPicPr>
        <p:blipFill>
          <a:blip r:embed="rId17"/>
          <a:stretch>
            <a:fillRect/>
          </a:stretch>
        </p:blipFill>
        <p:spPr>
          <a:xfrm>
            <a:off x="8456103" y="6248400"/>
            <a:ext cx="687897" cy="5987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5333" y="53116"/>
            <a:ext cx="7772400" cy="1143000"/>
          </a:xfrm>
        </p:spPr>
        <p:txBody>
          <a:bodyPr/>
          <a:lstStyle/>
          <a:p>
            <a:r>
              <a:rPr lang="en-US" sz="4000" b="1" dirty="0" err="1">
                <a:effectLst>
                  <a:outerShdw blurRad="38100" dist="38100" dir="2700000" algn="tl">
                    <a:srgbClr val="000000">
                      <a:alpha val="43137"/>
                    </a:srgbClr>
                  </a:outerShdw>
                </a:effectLst>
              </a:rPr>
              <a:t>Ορισμό</a:t>
            </a:r>
            <a:r>
              <a:rPr lang="el-GR" sz="4000" b="1" dirty="0">
                <a:effectLst>
                  <a:outerShdw blurRad="38100" dist="38100" dir="2700000" algn="tl">
                    <a:srgbClr val="000000">
                      <a:alpha val="43137"/>
                    </a:srgbClr>
                  </a:outerShdw>
                </a:effectLst>
              </a:rPr>
              <a:t>ς</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ιατ</a:t>
            </a:r>
            <a:r>
              <a:rPr lang="el-GR" sz="4000" b="1" dirty="0" err="1">
                <a:effectLst>
                  <a:outerShdw blurRad="38100" dist="38100" dir="2700000" algn="tl">
                    <a:srgbClr val="000000">
                      <a:alpha val="43137"/>
                    </a:srgbClr>
                  </a:outerShdw>
                </a:effectLst>
              </a:rPr>
              <a:t>ρικής</a:t>
            </a:r>
            <a:r>
              <a:rPr lang="el-GR" sz="4000" b="1" dirty="0">
                <a:effectLst>
                  <a:outerShdw blurRad="38100" dist="38100" dir="2700000" algn="tl">
                    <a:srgbClr val="000000">
                      <a:alpha val="43137"/>
                    </a:srgbClr>
                  </a:outerShdw>
                </a:effectLst>
              </a:rPr>
              <a:t> συσκευής</a:t>
            </a:r>
            <a:endParaRPr lang="en-US" sz="4000" b="1" dirty="0">
              <a:solidFill>
                <a:srgbClr val="1F497D"/>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5333" y="1196752"/>
            <a:ext cx="7772400" cy="4539208"/>
          </a:xfrm>
        </p:spPr>
        <p:txBody>
          <a:bodyPr/>
          <a:lstStyle/>
          <a:p>
            <a:endParaRPr lang="el-GR" sz="2800" dirty="0"/>
          </a:p>
          <a:p>
            <a:r>
              <a:rPr lang="el-GR" sz="2800" dirty="0"/>
              <a:t>Έχει σκοπό να επηρεάσει τη δομή ή κάποια λειτουργία του σώματος του ανθρώπου ή των ζώων.</a:t>
            </a:r>
            <a:endParaRPr lang="en-US" sz="2800" dirty="0"/>
          </a:p>
          <a:p>
            <a:pPr>
              <a:spcBef>
                <a:spcPts val="1200"/>
              </a:spcBef>
              <a:spcAft>
                <a:spcPts val="1200"/>
              </a:spcAft>
            </a:pPr>
            <a:r>
              <a:rPr lang="el-GR" sz="2800" dirty="0"/>
              <a:t>Δεν δρα μέσω χημικών δράσεων εντός ή επί του σώματος του ανθρώπου ή κάποιου ζώου.</a:t>
            </a:r>
            <a:endParaRPr lang="en-US" sz="2800" dirty="0"/>
          </a:p>
          <a:p>
            <a:pPr>
              <a:spcBef>
                <a:spcPts val="1200"/>
              </a:spcBef>
              <a:spcAft>
                <a:spcPts val="1200"/>
              </a:spcAft>
            </a:pPr>
            <a:r>
              <a:rPr lang="el-GR" sz="2800" dirty="0"/>
              <a:t>Δεν εξαρτάται από το να μεταβολιστεί για την επίτευξη του προβλεπόμενου σκοπού του.</a:t>
            </a:r>
            <a:endParaRPr lang="en-US" sz="2800" dirty="0"/>
          </a:p>
          <a:p>
            <a:pPr>
              <a:spcBef>
                <a:spcPts val="1200"/>
              </a:spcBef>
              <a:spcAft>
                <a:spcPts val="1200"/>
              </a:spcAft>
            </a:pPr>
            <a:endParaRPr lang="en-US" sz="2800" dirty="0"/>
          </a:p>
          <a:p>
            <a:pPr>
              <a:spcBef>
                <a:spcPts val="1200"/>
              </a:spcBef>
              <a:spcAft>
                <a:spcPts val="1200"/>
              </a:spcAft>
            </a:pPr>
            <a:endParaRPr lang="en-US" sz="2800" dirty="0"/>
          </a:p>
        </p:txBody>
      </p:sp>
      <p:sp>
        <p:nvSpPr>
          <p:cNvPr id="4" name="Στρογγυλεμένο ορθογώνιο 3"/>
          <p:cNvSpPr/>
          <p:nvPr/>
        </p:nvSpPr>
        <p:spPr>
          <a:xfrm>
            <a:off x="107504" y="336584"/>
            <a:ext cx="8888058" cy="576064"/>
          </a:xfrm>
          <a:prstGeom prst="roundRect">
            <a:avLst/>
          </a:prstGeom>
          <a:noFill/>
          <a:ln cmpd="dbl">
            <a:solidFill>
              <a:schemeClr val="tx2"/>
            </a:solidFill>
            <a:prstDash val="solid"/>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10">
            <a:extLst>
              <a:ext uri="{FF2B5EF4-FFF2-40B4-BE49-F238E27FC236}">
                <a16:creationId xmlns:a16="http://schemas.microsoft.com/office/drawing/2014/main" id="{1417D604-0182-16EE-FE2B-8B1802E39B19}"/>
              </a:ext>
            </a:extLst>
          </p:cNvPr>
          <p:cNvPicPr>
            <a:picLocks noChangeAspect="1"/>
          </p:cNvPicPr>
          <p:nvPr/>
        </p:nvPicPr>
        <p:blipFill>
          <a:blip r:embed="rId3"/>
          <a:stretch>
            <a:fillRect/>
          </a:stretch>
        </p:blipFill>
        <p:spPr>
          <a:xfrm>
            <a:off x="8456103" y="6248400"/>
            <a:ext cx="687897" cy="598747"/>
          </a:xfrm>
          <a:prstGeom prst="rect">
            <a:avLst/>
          </a:prstGeom>
        </p:spPr>
      </p:pic>
    </p:spTree>
  </p:cSld>
  <p:clrMapOvr>
    <a:masterClrMapping/>
  </p:clrMapOvr>
</p:sld>
</file>

<file path=ppt/theme/theme1.xml><?xml version="1.0" encoding="utf-8"?>
<a:theme xmlns:a="http://schemas.openxmlformats.org/drawingml/2006/main" name="P_C_S_O_T_A_N_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sz="1600" b="0" i="0" u="none" strike="noStrike" cap="none" normalizeH="0" baseline="0" smtClean="0">
            <a:ln>
              <a:noFill/>
            </a:ln>
            <a:solidFill>
              <a:schemeClr val="tx1"/>
            </a:solidFill>
            <a:effectLst/>
            <a:latin typeface="Arial" charset="0"/>
          </a:defRPr>
        </a:defPPr>
      </a:lstStyle>
    </a:lnDef>
  </a:objectDefaults>
  <a:extraClrSchemeLst>
    <a:extraClrScheme>
      <a:clrScheme name="EMBE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E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E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E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E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E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E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7377</TotalTime>
  <Words>1363</Words>
  <Application>Microsoft Office PowerPoint</Application>
  <PresentationFormat>On-screen Show (4:3)</PresentationFormat>
  <Paragraphs>188</Paragraphs>
  <Slides>38</Slides>
  <Notes>30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7" baseType="lpstr">
      <vt:lpstr>Arial</vt:lpstr>
      <vt:lpstr>Barlow</vt:lpstr>
      <vt:lpstr>Barlow Light</vt:lpstr>
      <vt:lpstr>Barlow SemiBold</vt:lpstr>
      <vt:lpstr>Calibri</vt:lpstr>
      <vt:lpstr>Times New Roman</vt:lpstr>
      <vt:lpstr>P_C_S_O_T_A_N_A</vt:lpstr>
      <vt:lpstr>1_Caius template</vt:lpstr>
      <vt:lpstr>Bitmap Image</vt:lpstr>
      <vt:lpstr>FDA approval  </vt:lpstr>
      <vt:lpstr>Περιεχόμενα παρουσίασης</vt:lpstr>
      <vt:lpstr>Εισαγωγή</vt:lpstr>
      <vt:lpstr>Εισαγωγή</vt:lpstr>
      <vt:lpstr>Εισαγωγή</vt:lpstr>
      <vt:lpstr>Εισαγωγή</vt:lpstr>
      <vt:lpstr>Ορισμός του ιατροτεχνολογικού προϊόντος</vt:lpstr>
      <vt:lpstr>Ιατρικές συσκευές</vt:lpstr>
      <vt:lpstr>Ορισμός ιατρικής συσκευής</vt:lpstr>
      <vt:lpstr>Τα σημαντικά σημεία</vt:lpstr>
      <vt:lpstr>Τα ιατροτεχνολογικά προϊόντα κατατάσσονται με βάση την επικινδυνότητα!</vt:lpstr>
      <vt:lpstr>Κατηγορία Συσκευών Ι</vt:lpstr>
      <vt:lpstr>Κατηγορία Συσκευών Ι</vt:lpstr>
      <vt:lpstr>Κατηγορία Συσκευών Ι</vt:lpstr>
      <vt:lpstr>Κατηγορία Συσκευών ΙΙ</vt:lpstr>
      <vt:lpstr>Κατηγορία Συσκευών ΙΙ</vt:lpstr>
      <vt:lpstr>Κατηγορία Συσκευών ΙΙ</vt:lpstr>
      <vt:lpstr>Κατηγορία Συσκευών ΙΙ</vt:lpstr>
      <vt:lpstr>Κατηγορία Συσκευών ΙΙΙ</vt:lpstr>
      <vt:lpstr>Κατηγορία Συσκευών ΙΙΙ</vt:lpstr>
      <vt:lpstr>Κατηγορία Συσκευών ΙΙΙ</vt:lpstr>
      <vt:lpstr>Εισάγοντας μια συσκευή στην αγορά</vt:lpstr>
      <vt:lpstr>Εισάγοντας μια συσκευή στην αγορά</vt:lpstr>
      <vt:lpstr>Εισάγοντας μια συσκευή στην αγορά</vt:lpstr>
      <vt:lpstr>Εισάγοντας μια συσκευή στην αγορά</vt:lpstr>
      <vt:lpstr>Εισάγοντας μια συσκευή στην αγορά</vt:lpstr>
      <vt:lpstr>Εισάγοντας μια συσκευή στην αγορά</vt:lpstr>
      <vt:lpstr>Άλλοι τρόποι για εισαγωγή στην αγορά</vt:lpstr>
      <vt:lpstr>Άλλοι τρόποι για εισαγωγή στην αγορά</vt:lpstr>
      <vt:lpstr>Προσαρμοσμένη συσκευή</vt:lpstr>
      <vt:lpstr>Ιατρικές συσκευές έρευνας </vt:lpstr>
      <vt:lpstr>Ιατρικές συσκευές έρευνας </vt:lpstr>
      <vt:lpstr>Ιατρικές συσκευές έρευνας </vt:lpstr>
      <vt:lpstr>Ιατρικές συσκευές έρευνας </vt:lpstr>
      <vt:lpstr>Ιατρικές συσκευές έρευνας </vt:lpstr>
      <vt:lpstr>Πρόσβαση σε μη εγκεκριμένες συσκευές</vt:lpstr>
      <vt:lpstr>Δοκιμές</vt:lpstr>
      <vt:lpstr>Δοκιμές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Art Τεχνικές προσομοίωσης αρτηριών</dc:title>
  <dc:creator>Lambros Athanasiou</dc:creator>
  <cp:lastModifiedBy>ΑΝΤΖΕΛΑ ΚΟΛΟΙ</cp:lastModifiedBy>
  <cp:revision>740</cp:revision>
  <cp:lastPrinted>2013-03-11T12:36:31Z</cp:lastPrinted>
  <dcterms:created xsi:type="dcterms:W3CDTF">2009-09-21T11:54:15Z</dcterms:created>
  <dcterms:modified xsi:type="dcterms:W3CDTF">2023-03-14T13:56:25Z</dcterms:modified>
</cp:coreProperties>
</file>