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5" r:id="rId2"/>
  </p:sldMasterIdLst>
  <p:notesMasterIdLst>
    <p:notesMasterId r:id="rId45"/>
  </p:notesMasterIdLst>
  <p:handoutMasterIdLst>
    <p:handoutMasterId r:id="rId46"/>
  </p:handoutMasterIdLst>
  <p:sldIdLst>
    <p:sldId id="314" r:id="rId3"/>
    <p:sldId id="257" r:id="rId4"/>
    <p:sldId id="336" r:id="rId5"/>
    <p:sldId id="339" r:id="rId6"/>
    <p:sldId id="337" r:id="rId7"/>
    <p:sldId id="340" r:id="rId8"/>
    <p:sldId id="341" r:id="rId9"/>
    <p:sldId id="343" r:id="rId10"/>
    <p:sldId id="342" r:id="rId11"/>
    <p:sldId id="344" r:id="rId12"/>
    <p:sldId id="345" r:id="rId13"/>
    <p:sldId id="346" r:id="rId14"/>
    <p:sldId id="347" r:id="rId15"/>
    <p:sldId id="348" r:id="rId16"/>
    <p:sldId id="349" r:id="rId17"/>
    <p:sldId id="350" r:id="rId18"/>
    <p:sldId id="358" r:id="rId19"/>
    <p:sldId id="352" r:id="rId20"/>
    <p:sldId id="353" r:id="rId21"/>
    <p:sldId id="354" r:id="rId22"/>
    <p:sldId id="355" r:id="rId23"/>
    <p:sldId id="356" r:id="rId24"/>
    <p:sldId id="357" r:id="rId25"/>
    <p:sldId id="360" r:id="rId26"/>
    <p:sldId id="378" r:id="rId27"/>
    <p:sldId id="361" r:id="rId28"/>
    <p:sldId id="362" r:id="rId29"/>
    <p:sldId id="379" r:id="rId30"/>
    <p:sldId id="363" r:id="rId31"/>
    <p:sldId id="380" r:id="rId32"/>
    <p:sldId id="364" r:id="rId33"/>
    <p:sldId id="381" r:id="rId34"/>
    <p:sldId id="365" r:id="rId35"/>
    <p:sldId id="366" r:id="rId36"/>
    <p:sldId id="382" r:id="rId37"/>
    <p:sldId id="367" r:id="rId38"/>
    <p:sldId id="369" r:id="rId39"/>
    <p:sldId id="371" r:id="rId40"/>
    <p:sldId id="373" r:id="rId41"/>
    <p:sldId id="374" r:id="rId42"/>
    <p:sldId id="375" r:id="rId43"/>
    <p:sldId id="384" r:id="rId44"/>
  </p:sldIdLst>
  <p:sldSz cx="9144000" cy="6858000" type="screen4x3"/>
  <p:notesSz cx="67691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3434"/>
    <a:srgbClr val="1F49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9892" autoAdjust="0"/>
  </p:normalViewPr>
  <p:slideViewPr>
    <p:cSldViewPr>
      <p:cViewPr varScale="1">
        <p:scale>
          <a:sx n="140" d="100"/>
          <a:sy n="140" d="100"/>
        </p:scale>
        <p:origin x="16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111" cy="495219"/>
          </a:xfrm>
          <a:prstGeom prst="rect">
            <a:avLst/>
          </a:prstGeom>
        </p:spPr>
        <p:txBody>
          <a:bodyPr vert="horz" lIns="91239" tIns="45619" rIns="91239" bIns="45619"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833426" y="0"/>
            <a:ext cx="2934111" cy="495219"/>
          </a:xfrm>
          <a:prstGeom prst="rect">
            <a:avLst/>
          </a:prstGeom>
        </p:spPr>
        <p:txBody>
          <a:bodyPr vert="horz" lIns="91239" tIns="45619" rIns="91239" bIns="45619" rtlCol="0"/>
          <a:lstStyle>
            <a:lvl1pPr algn="r">
              <a:defRPr sz="1200">
                <a:latin typeface="Arial" charset="0"/>
                <a:cs typeface="+mn-cs"/>
              </a:defRPr>
            </a:lvl1pPr>
          </a:lstStyle>
          <a:p>
            <a:pPr>
              <a:defRPr/>
            </a:pPr>
            <a:fld id="{002150D7-3419-4499-89D5-EF968D753B98}" type="datetimeFigureOut">
              <a:rPr lang="en-US"/>
              <a:pPr>
                <a:defRPr/>
              </a:pPr>
              <a:t>3/14/2023</a:t>
            </a:fld>
            <a:endParaRPr lang="en-US" dirty="0"/>
          </a:p>
        </p:txBody>
      </p:sp>
      <p:sp>
        <p:nvSpPr>
          <p:cNvPr id="4" name="Footer Placeholder 3"/>
          <p:cNvSpPr>
            <a:spLocks noGrp="1"/>
          </p:cNvSpPr>
          <p:nvPr>
            <p:ph type="ftr" sz="quarter" idx="2"/>
          </p:nvPr>
        </p:nvSpPr>
        <p:spPr>
          <a:xfrm>
            <a:off x="0" y="9409152"/>
            <a:ext cx="2934111" cy="495219"/>
          </a:xfrm>
          <a:prstGeom prst="rect">
            <a:avLst/>
          </a:prstGeom>
        </p:spPr>
        <p:txBody>
          <a:bodyPr vert="horz" lIns="91239" tIns="45619" rIns="91239" bIns="45619"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833426" y="9409152"/>
            <a:ext cx="2934111" cy="495219"/>
          </a:xfrm>
          <a:prstGeom prst="rect">
            <a:avLst/>
          </a:prstGeom>
        </p:spPr>
        <p:txBody>
          <a:bodyPr vert="horz" lIns="91239" tIns="45619" rIns="91239" bIns="45619" rtlCol="0" anchor="b"/>
          <a:lstStyle>
            <a:lvl1pPr algn="r">
              <a:defRPr sz="1200">
                <a:latin typeface="Arial" charset="0"/>
                <a:cs typeface="+mn-cs"/>
              </a:defRPr>
            </a:lvl1pPr>
          </a:lstStyle>
          <a:p>
            <a:pPr>
              <a:defRPr/>
            </a:pPr>
            <a:fld id="{1245F16C-0514-4A5C-A4D2-F7FFC78CF03D}" type="slidenum">
              <a:rPr lang="en-US"/>
              <a:pPr>
                <a:defRPr/>
              </a:pPr>
              <a:t>‹#›</a:t>
            </a:fld>
            <a:endParaRPr lang="en-US" dirty="0"/>
          </a:p>
        </p:txBody>
      </p:sp>
    </p:spTree>
    <p:extLst>
      <p:ext uri="{BB962C8B-B14F-4D97-AF65-F5344CB8AC3E}">
        <p14:creationId xmlns:p14="http://schemas.microsoft.com/office/powerpoint/2010/main" val="212830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111" cy="495219"/>
          </a:xfrm>
          <a:prstGeom prst="rect">
            <a:avLst/>
          </a:prstGeom>
        </p:spPr>
        <p:txBody>
          <a:bodyPr vert="horz" lIns="92243" tIns="46121" rIns="92243" bIns="46121"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833426" y="0"/>
            <a:ext cx="2934111" cy="495219"/>
          </a:xfrm>
          <a:prstGeom prst="rect">
            <a:avLst/>
          </a:prstGeom>
        </p:spPr>
        <p:txBody>
          <a:bodyPr vert="horz" lIns="92243" tIns="46121" rIns="92243" bIns="46121" rtlCol="0"/>
          <a:lstStyle>
            <a:lvl1pPr algn="r">
              <a:defRPr sz="1200">
                <a:latin typeface="Arial" charset="0"/>
                <a:cs typeface="+mn-cs"/>
              </a:defRPr>
            </a:lvl1pPr>
          </a:lstStyle>
          <a:p>
            <a:pPr>
              <a:defRPr/>
            </a:pPr>
            <a:fld id="{54CEF8B9-997B-4074-BE27-B8A05D7BFDBD}" type="datetimeFigureOut">
              <a:rPr lang="en-US"/>
              <a:pPr>
                <a:defRPr/>
              </a:pPr>
              <a:t>3/14/2023</a:t>
            </a:fld>
            <a:endParaRPr lang="en-US" dirty="0"/>
          </a:p>
        </p:txBody>
      </p:sp>
      <p:sp>
        <p:nvSpPr>
          <p:cNvPr id="4" name="Slide Image Placeholder 3"/>
          <p:cNvSpPr>
            <a:spLocks noGrp="1" noRot="1" noChangeAspect="1"/>
          </p:cNvSpPr>
          <p:nvPr>
            <p:ph type="sldImg" idx="2"/>
          </p:nvPr>
        </p:nvSpPr>
        <p:spPr>
          <a:xfrm>
            <a:off x="911225" y="742950"/>
            <a:ext cx="4948238" cy="3713163"/>
          </a:xfrm>
          <a:prstGeom prst="rect">
            <a:avLst/>
          </a:prstGeom>
          <a:noFill/>
          <a:ln w="12700">
            <a:solidFill>
              <a:prstClr val="black"/>
            </a:solidFill>
          </a:ln>
        </p:spPr>
        <p:txBody>
          <a:bodyPr vert="horz" lIns="92243" tIns="46121" rIns="92243" bIns="46121" rtlCol="0" anchor="ctr"/>
          <a:lstStyle/>
          <a:p>
            <a:pPr lvl="0"/>
            <a:endParaRPr lang="en-US" noProof="0" dirty="0"/>
          </a:p>
        </p:txBody>
      </p:sp>
      <p:sp>
        <p:nvSpPr>
          <p:cNvPr id="5" name="Notes Placeholder 4"/>
          <p:cNvSpPr>
            <a:spLocks noGrp="1"/>
          </p:cNvSpPr>
          <p:nvPr>
            <p:ph type="body" sz="quarter" idx="3"/>
          </p:nvPr>
        </p:nvSpPr>
        <p:spPr>
          <a:xfrm>
            <a:off x="677224" y="4706206"/>
            <a:ext cx="5416218" cy="4456967"/>
          </a:xfrm>
          <a:prstGeom prst="rect">
            <a:avLst/>
          </a:prstGeom>
        </p:spPr>
        <p:txBody>
          <a:bodyPr vert="horz" lIns="92243" tIns="46121" rIns="92243" bIns="4612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09152"/>
            <a:ext cx="2934111" cy="495219"/>
          </a:xfrm>
          <a:prstGeom prst="rect">
            <a:avLst/>
          </a:prstGeom>
        </p:spPr>
        <p:txBody>
          <a:bodyPr vert="horz" lIns="92243" tIns="46121" rIns="92243" bIns="46121"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833426" y="9409152"/>
            <a:ext cx="2934111" cy="495219"/>
          </a:xfrm>
          <a:prstGeom prst="rect">
            <a:avLst/>
          </a:prstGeom>
        </p:spPr>
        <p:txBody>
          <a:bodyPr vert="horz" lIns="92243" tIns="46121" rIns="92243" bIns="46121" rtlCol="0" anchor="b"/>
          <a:lstStyle>
            <a:lvl1pPr algn="r">
              <a:defRPr sz="1200">
                <a:latin typeface="Arial" charset="0"/>
                <a:cs typeface="+mn-cs"/>
              </a:defRPr>
            </a:lvl1pPr>
          </a:lstStyle>
          <a:p>
            <a:pPr>
              <a:defRPr/>
            </a:pPr>
            <a:fld id="{46E65F72-3467-4A08-B711-35B814BD57F0}" type="slidenum">
              <a:rPr lang="en-US"/>
              <a:pPr>
                <a:defRPr/>
              </a:pPr>
              <a:t>‹#›</a:t>
            </a:fld>
            <a:endParaRPr lang="en-US" dirty="0"/>
          </a:p>
        </p:txBody>
      </p:sp>
    </p:spTree>
    <p:extLst>
      <p:ext uri="{BB962C8B-B14F-4D97-AF65-F5344CB8AC3E}">
        <p14:creationId xmlns:p14="http://schemas.microsoft.com/office/powerpoint/2010/main" val="1782522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526BA49-1252-4C13-9986-ED8826C95DAD}" type="datetimeFigureOut">
              <a:rPr lang="en-US"/>
              <a:pPr>
                <a:defRPr/>
              </a:pPr>
              <a:t>3/14/2023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BC3139-0265-4E34-9888-4E706DFC916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Vertical Text Placeholder 2"/>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081E87A-BD6E-421E-A0E2-BF653AE9A467}" type="datetimeFigureOut">
              <a:rPr lang="en-US"/>
              <a:pPr>
                <a:defRPr/>
              </a:pPr>
              <a:t>3/14/2023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EF943A-5703-4930-8BE7-C9FC60D248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l-GR"/>
              <a:t>Kλικ για επεξεργασία του τίτλου</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EE2662-9856-4CB3-9AF3-4AD73913E291}" type="datetimeFigureOut">
              <a:rPr lang="en-US"/>
              <a:pPr>
                <a:defRPr/>
              </a:pPr>
              <a:t>3/14/2023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A01A00-9EBF-4337-B6F6-CCCD4D6440A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Τίτλος, Κείμενο και 2 Αντικείμενα">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l-GR"/>
              <a:t>Kλικ για επεξεργασία του τίτλου</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0BAB2730-9BB1-4B32-A679-83CD9A7635BE}" type="datetimeFigureOut">
              <a:rPr lang="en-US"/>
              <a:pPr>
                <a:defRPr/>
              </a:pPr>
              <a:t>3/14/2023</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E539FC2-DE1E-4A1B-9AAB-265E9D950F4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l-GR"/>
              <a:t>Kλικ για επεξεργασία του τίτλου</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815E3DB-7322-4608-90DF-E1D90C908E4A}" type="datetimeFigureOut">
              <a:rPr lang="en-US"/>
              <a:pPr>
                <a:defRPr/>
              </a:pPr>
              <a:t>3/14/2023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194D27-2D7E-4DD8-9A86-E3DC6C7CF6D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fourObj" preserve="1">
  <p:cSld name="Τίτλος και 4 Αντικείμενα">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l-GR"/>
              <a:t>Kλικ για επεξεργασία του τίτλου</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6D91DE6-5A0A-482F-8CB4-AE78AC8BB753}" type="datetimeFigureOut">
              <a:rPr lang="en-US"/>
              <a:pPr>
                <a:defRPr/>
              </a:pPr>
              <a:t>3/14/2023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73E40F6-A118-4B65-BEA4-AEB63BC8C3E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68580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 name="Google Shape;11;p2"/>
          <p:cNvGrpSpPr/>
          <p:nvPr/>
        </p:nvGrpSpPr>
        <p:grpSpPr>
          <a:xfrm rot="10800000" flipH="1">
            <a:off x="341404" y="4166472"/>
            <a:ext cx="8801751" cy="2691633"/>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8" name="Google Shape;18;p2"/>
          <p:cNvSpPr txBox="1">
            <a:spLocks noGrp="1"/>
          </p:cNvSpPr>
          <p:nvPr>
            <p:ph type="ctrTitle"/>
          </p:nvPr>
        </p:nvSpPr>
        <p:spPr>
          <a:xfrm>
            <a:off x="614975" y="4166467"/>
            <a:ext cx="6058800" cy="2042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l-GR"/>
              <a:t>Κάντε κλικ για να επεξεργαστείτε τον τίτλο υποδείγματος</a:t>
            </a:r>
            <a:endParaRPr/>
          </a:p>
        </p:txBody>
      </p:sp>
    </p:spTree>
    <p:extLst>
      <p:ext uri="{BB962C8B-B14F-4D97-AF65-F5344CB8AC3E}">
        <p14:creationId xmlns:p14="http://schemas.microsoft.com/office/powerpoint/2010/main" val="391463384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6"/>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381001" y="1002785"/>
            <a:ext cx="876290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 name="Google Shape;27;p3"/>
          <p:cNvSpPr txBox="1">
            <a:spLocks noGrp="1"/>
          </p:cNvSpPr>
          <p:nvPr>
            <p:ph type="ctrTitle"/>
          </p:nvPr>
        </p:nvSpPr>
        <p:spPr>
          <a:xfrm>
            <a:off x="614975" y="2702200"/>
            <a:ext cx="49695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l-GR"/>
              <a:t>Κάντε κλικ για να επεξεργαστείτε τον τίτλο υποδείγματος</a:t>
            </a:r>
            <a:endParaRPr/>
          </a:p>
        </p:txBody>
      </p:sp>
      <p:sp>
        <p:nvSpPr>
          <p:cNvPr id="28" name="Google Shape;28;p3"/>
          <p:cNvSpPr txBox="1">
            <a:spLocks noGrp="1"/>
          </p:cNvSpPr>
          <p:nvPr>
            <p:ph type="subTitle" idx="1"/>
          </p:nvPr>
        </p:nvSpPr>
        <p:spPr>
          <a:xfrm>
            <a:off x="614975" y="3481433"/>
            <a:ext cx="49695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r>
              <a:rPr lang="el-GR"/>
              <a:t>Κάντε κλικ για να επεξεργαστείτε τον υπότιτλο του υποδείγματος</a:t>
            </a:r>
            <a:endParaRPr/>
          </a:p>
        </p:txBody>
      </p:sp>
    </p:spTree>
    <p:extLst>
      <p:ext uri="{BB962C8B-B14F-4D97-AF65-F5344CB8AC3E}">
        <p14:creationId xmlns:p14="http://schemas.microsoft.com/office/powerpoint/2010/main" val="3047691182"/>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grpSp>
        <p:nvGrpSpPr>
          <p:cNvPr id="30" name="Google Shape;30;p4"/>
          <p:cNvGrpSpPr/>
          <p:nvPr/>
        </p:nvGrpSpPr>
        <p:grpSpPr>
          <a:xfrm>
            <a:off x="381001" y="507933"/>
            <a:ext cx="8762909" cy="5845667"/>
            <a:chOff x="381000" y="380950"/>
            <a:chExt cx="8762909" cy="4384250"/>
          </a:xfrm>
        </p:grpSpPr>
        <p:sp>
          <p:nvSpPr>
            <p:cNvPr id="31" name="Google Shape;31;p4"/>
            <p:cNvSpPr/>
            <p:nvPr/>
          </p:nvSpPr>
          <p:spPr>
            <a:xfrm>
              <a:off x="5829300" y="380950"/>
              <a:ext cx="746875" cy="4382725"/>
            </a:xfrm>
            <a:custGeom>
              <a:avLst/>
              <a:gdLst/>
              <a:ahLst/>
              <a:cxnLst/>
              <a:rect l="l" t="t" r="r" b="b"/>
              <a:pathLst>
                <a:path w="29875" h="175309" extrusionOk="0">
                  <a:moveTo>
                    <a:pt x="29713" y="25517"/>
                  </a:moveTo>
                  <a:lnTo>
                    <a:pt x="0" y="0"/>
                  </a:lnTo>
                  <a:lnTo>
                    <a:pt x="100" y="175309"/>
                  </a:lnTo>
                  <a:lnTo>
                    <a:pt x="29875" y="128396"/>
                  </a:lnTo>
                  <a:close/>
                </a:path>
              </a:pathLst>
            </a:custGeom>
            <a:solidFill>
              <a:schemeClr val="accent2"/>
            </a:solidFill>
            <a:ln>
              <a:noFill/>
            </a:ln>
          </p:spPr>
        </p:sp>
        <p:sp>
          <p:nvSpPr>
            <p:cNvPr id="32" name="Google Shape;32;p4"/>
            <p:cNvSpPr/>
            <p:nvPr/>
          </p:nvSpPr>
          <p:spPr>
            <a:xfrm>
              <a:off x="5830600" y="3379100"/>
              <a:ext cx="741675" cy="1384575"/>
            </a:xfrm>
            <a:custGeom>
              <a:avLst/>
              <a:gdLst/>
              <a:ahLst/>
              <a:cxnLst/>
              <a:rect l="l" t="t" r="r" b="b"/>
              <a:pathLst>
                <a:path w="29667" h="55383" extrusionOk="0">
                  <a:moveTo>
                    <a:pt x="29513" y="0"/>
                  </a:moveTo>
                  <a:lnTo>
                    <a:pt x="0" y="46895"/>
                  </a:lnTo>
                  <a:lnTo>
                    <a:pt x="0" y="55383"/>
                  </a:lnTo>
                  <a:lnTo>
                    <a:pt x="29667" y="8625"/>
                  </a:lnTo>
                  <a:close/>
                </a:path>
              </a:pathLst>
            </a:custGeom>
            <a:solidFill>
              <a:srgbClr val="001F46">
                <a:alpha val="20110"/>
              </a:srgbClr>
            </a:solidFill>
            <a:ln>
              <a:noFill/>
            </a:ln>
          </p:spPr>
        </p:sp>
        <p:sp>
          <p:nvSpPr>
            <p:cNvPr id="33" name="Google Shape;33;p4"/>
            <p:cNvSpPr/>
            <p:nvPr/>
          </p:nvSpPr>
          <p:spPr>
            <a:xfrm rot="10800000">
              <a:off x="6572309" y="1017613"/>
              <a:ext cx="2571600" cy="25719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4"/>
            <p:cNvSpPr/>
            <p:nvPr/>
          </p:nvSpPr>
          <p:spPr>
            <a:xfrm rot="10800000">
              <a:off x="381000" y="381000"/>
              <a:ext cx="5452500" cy="43842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4"/>
            <p:cNvSpPr/>
            <p:nvPr/>
          </p:nvSpPr>
          <p:spPr>
            <a:xfrm>
              <a:off x="6572284" y="3377858"/>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4"/>
            <p:cNvSpPr/>
            <p:nvPr/>
          </p:nvSpPr>
          <p:spPr>
            <a:xfrm>
              <a:off x="381000" y="45506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 name="Google Shape;37;p4"/>
          <p:cNvGrpSpPr/>
          <p:nvPr/>
        </p:nvGrpSpPr>
        <p:grpSpPr>
          <a:xfrm>
            <a:off x="1" y="6349867"/>
            <a:ext cx="603997" cy="508133"/>
            <a:chOff x="0" y="4762400"/>
            <a:chExt cx="603997" cy="381100"/>
          </a:xfrm>
        </p:grpSpPr>
        <p:sp>
          <p:nvSpPr>
            <p:cNvPr id="38" name="Google Shape;38;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0" name="Google Shape;40;p4"/>
          <p:cNvSpPr txBox="1">
            <a:spLocks noGrp="1"/>
          </p:cNvSpPr>
          <p:nvPr>
            <p:ph type="body" idx="1"/>
          </p:nvPr>
        </p:nvSpPr>
        <p:spPr>
          <a:xfrm>
            <a:off x="1105629" y="1386033"/>
            <a:ext cx="4055100" cy="38864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chemeClr val="lt1"/>
              </a:buClr>
              <a:buSzPts val="3000"/>
              <a:buChar char="▸"/>
              <a:defRPr sz="3000">
                <a:solidFill>
                  <a:schemeClr val="lt1"/>
                </a:solidFill>
              </a:defRPr>
            </a:lvl1pPr>
            <a:lvl2pPr marL="914400" lvl="1" indent="-419100" rtl="0">
              <a:spcBef>
                <a:spcPts val="0"/>
              </a:spcBef>
              <a:spcAft>
                <a:spcPts val="0"/>
              </a:spcAft>
              <a:buClr>
                <a:schemeClr val="lt1"/>
              </a:buClr>
              <a:buSzPts val="3000"/>
              <a:buChar char="▹"/>
              <a:defRPr sz="3000">
                <a:solidFill>
                  <a:schemeClr val="lt1"/>
                </a:solidFill>
              </a:defRPr>
            </a:lvl2pPr>
            <a:lvl3pPr marL="1371600" lvl="2" indent="-419100" rtl="0">
              <a:spcBef>
                <a:spcPts val="0"/>
              </a:spcBef>
              <a:spcAft>
                <a:spcPts val="0"/>
              </a:spcAft>
              <a:buClr>
                <a:schemeClr val="lt1"/>
              </a:buClr>
              <a:buSzPts val="3000"/>
              <a:buChar char="■"/>
              <a:defRPr sz="3000">
                <a:solidFill>
                  <a:schemeClr val="lt1"/>
                </a:solidFill>
              </a:defRPr>
            </a:lvl3pPr>
            <a:lvl4pPr marL="1828800" lvl="3" indent="-419100" rtl="0">
              <a:spcBef>
                <a:spcPts val="0"/>
              </a:spcBef>
              <a:spcAft>
                <a:spcPts val="0"/>
              </a:spcAft>
              <a:buClr>
                <a:schemeClr val="lt1"/>
              </a:buClr>
              <a:buSzPts val="3000"/>
              <a:buChar char="●"/>
              <a:defRPr sz="3000">
                <a:solidFill>
                  <a:schemeClr val="lt1"/>
                </a:solidFill>
              </a:defRPr>
            </a:lvl4pPr>
            <a:lvl5pPr marL="2286000" lvl="4" indent="-419100" rtl="0">
              <a:spcBef>
                <a:spcPts val="0"/>
              </a:spcBef>
              <a:spcAft>
                <a:spcPts val="0"/>
              </a:spcAft>
              <a:buClr>
                <a:schemeClr val="lt1"/>
              </a:buClr>
              <a:buSzPts val="3000"/>
              <a:buChar char="○"/>
              <a:defRPr sz="3000">
                <a:solidFill>
                  <a:schemeClr val="lt1"/>
                </a:solidFill>
              </a:defRPr>
            </a:lvl5pPr>
            <a:lvl6pPr marL="2743200" lvl="5" indent="-419100" rtl="0">
              <a:spcBef>
                <a:spcPts val="0"/>
              </a:spcBef>
              <a:spcAft>
                <a:spcPts val="0"/>
              </a:spcAft>
              <a:buClr>
                <a:schemeClr val="lt1"/>
              </a:buClr>
              <a:buSzPts val="3000"/>
              <a:buChar char="■"/>
              <a:defRPr sz="3000">
                <a:solidFill>
                  <a:schemeClr val="lt1"/>
                </a:solidFill>
              </a:defRPr>
            </a:lvl6pPr>
            <a:lvl7pPr marL="3200400" lvl="6" indent="-419100" rtl="0">
              <a:spcBef>
                <a:spcPts val="0"/>
              </a:spcBef>
              <a:spcAft>
                <a:spcPts val="0"/>
              </a:spcAft>
              <a:buClr>
                <a:schemeClr val="lt1"/>
              </a:buClr>
              <a:buSzPts val="3000"/>
              <a:buChar char="●"/>
              <a:defRPr sz="3000">
                <a:solidFill>
                  <a:schemeClr val="lt1"/>
                </a:solidFill>
              </a:defRPr>
            </a:lvl7pPr>
            <a:lvl8pPr marL="3657600" lvl="7" indent="-419100" rtl="0">
              <a:spcBef>
                <a:spcPts val="0"/>
              </a:spcBef>
              <a:spcAft>
                <a:spcPts val="0"/>
              </a:spcAft>
              <a:buClr>
                <a:schemeClr val="lt1"/>
              </a:buClr>
              <a:buSzPts val="3000"/>
              <a:buChar char="○"/>
              <a:defRPr sz="3000">
                <a:solidFill>
                  <a:schemeClr val="lt1"/>
                </a:solidFill>
              </a:defRPr>
            </a:lvl8pPr>
            <a:lvl9pPr marL="4114800" lvl="8" indent="-419100" rtl="0">
              <a:spcBef>
                <a:spcPts val="0"/>
              </a:spcBef>
              <a:spcAft>
                <a:spcPts val="0"/>
              </a:spcAft>
              <a:buClr>
                <a:schemeClr val="lt1"/>
              </a:buClr>
              <a:buSzPts val="3000"/>
              <a:buChar char="■"/>
              <a:defRPr sz="3000">
                <a:solidFill>
                  <a:schemeClr val="lt1"/>
                </a:solidFill>
              </a:defRPr>
            </a:lvl9pPr>
          </a:lstStyle>
          <a:p>
            <a:pPr lvl="0"/>
            <a:r>
              <a:rPr lang="el-GR"/>
              <a:t>Στυλ κειμένου υποδείγματος</a:t>
            </a:r>
          </a:p>
        </p:txBody>
      </p:sp>
      <p:sp>
        <p:nvSpPr>
          <p:cNvPr id="41" name="Google Shape;41;p4"/>
          <p:cNvSpPr txBox="1"/>
          <p:nvPr/>
        </p:nvSpPr>
        <p:spPr>
          <a:xfrm>
            <a:off x="723450" y="960967"/>
            <a:ext cx="381000" cy="87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dk1"/>
                </a:solidFill>
                <a:latin typeface="Barlow"/>
                <a:ea typeface="Barlow"/>
                <a:cs typeface="Barlow"/>
                <a:sym typeface="Barlow"/>
              </a:rPr>
              <a:t>“</a:t>
            </a:r>
            <a:endParaRPr sz="9600">
              <a:solidFill>
                <a:schemeClr val="dk1"/>
              </a:solidFill>
              <a:latin typeface="Barlow"/>
              <a:ea typeface="Barlow"/>
              <a:cs typeface="Barlow"/>
              <a:sym typeface="Barlow"/>
            </a:endParaRPr>
          </a:p>
        </p:txBody>
      </p:sp>
      <p:sp>
        <p:nvSpPr>
          <p:cNvPr id="42" name="Google Shape;42;p4"/>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0315163"/>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603997"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7" name="Google Shape;47;p5"/>
          <p:cNvGrpSpPr/>
          <p:nvPr/>
        </p:nvGrpSpPr>
        <p:grpSpPr>
          <a:xfrm>
            <a:off x="381001" y="0"/>
            <a:ext cx="8763111"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6" name="Google Shape;56;p5"/>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57" name="Google Shape;57;p5"/>
          <p:cNvSpPr txBox="1">
            <a:spLocks noGrp="1"/>
          </p:cNvSpPr>
          <p:nvPr>
            <p:ph type="body" idx="1"/>
          </p:nvPr>
        </p:nvSpPr>
        <p:spPr>
          <a:xfrm>
            <a:off x="614975" y="2273567"/>
            <a:ext cx="6757800" cy="37688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l-GR"/>
              <a:t>Στυλ κειμένου υποδείγματος</a:t>
            </a:r>
          </a:p>
        </p:txBody>
      </p:sp>
      <p:sp>
        <p:nvSpPr>
          <p:cNvPr id="58" name="Google Shape;58;p5"/>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3049907"/>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603997"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3" name="Google Shape;63;p6"/>
          <p:cNvSpPr txBox="1">
            <a:spLocks noGrp="1"/>
          </p:cNvSpPr>
          <p:nvPr>
            <p:ph type="title"/>
          </p:nvPr>
        </p:nvSpPr>
        <p:spPr>
          <a:xfrm>
            <a:off x="614975" y="521800"/>
            <a:ext cx="36132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r>
              <a:rPr lang="el-GR"/>
              <a:t>Κάντε κλικ για να επεξεργαστείτε τον τίτλο υποδείγματος</a:t>
            </a:r>
            <a:endParaRPr/>
          </a:p>
        </p:txBody>
      </p:sp>
      <p:sp>
        <p:nvSpPr>
          <p:cNvPr id="64" name="Google Shape;64;p6"/>
          <p:cNvSpPr txBox="1">
            <a:spLocks noGrp="1"/>
          </p:cNvSpPr>
          <p:nvPr>
            <p:ph type="body" idx="1"/>
          </p:nvPr>
        </p:nvSpPr>
        <p:spPr>
          <a:xfrm>
            <a:off x="614975" y="1968767"/>
            <a:ext cx="3613200" cy="37688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l-GR"/>
              <a:t>Στυλ κειμένου υποδείγματος</a:t>
            </a:r>
          </a:p>
        </p:txBody>
      </p:sp>
      <p:sp>
        <p:nvSpPr>
          <p:cNvPr id="65" name="Google Shape;65;p6"/>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66" name="Google Shape;66;p6"/>
          <p:cNvGrpSpPr/>
          <p:nvPr/>
        </p:nvGrpSpPr>
        <p:grpSpPr>
          <a:xfrm rot="10800000">
            <a:off x="4572000" y="-63"/>
            <a:ext cx="4572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69287631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Content Placeholder 2"/>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848C02-E05B-4CBF-B6AB-D084C4AC11C7}" type="datetimeFigureOut">
              <a:rPr lang="en-US"/>
              <a:pPr>
                <a:defRPr/>
              </a:pPr>
              <a:t>3/14/2023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D01C78-4D81-425F-9779-8A6B103A5A8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603997"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 name="Google Shape;74;p7"/>
          <p:cNvGrpSpPr/>
          <p:nvPr/>
        </p:nvGrpSpPr>
        <p:grpSpPr>
          <a:xfrm>
            <a:off x="381001" y="0"/>
            <a:ext cx="8763111"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83" name="Google Shape;83;p7"/>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84" name="Google Shape;84;p7"/>
          <p:cNvSpPr txBox="1">
            <a:spLocks noGrp="1"/>
          </p:cNvSpPr>
          <p:nvPr>
            <p:ph type="body" idx="1"/>
          </p:nvPr>
        </p:nvSpPr>
        <p:spPr>
          <a:xfrm>
            <a:off x="604000"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l-GR"/>
              <a:t>Στυλ κειμένου υποδείγματος</a:t>
            </a:r>
          </a:p>
        </p:txBody>
      </p:sp>
      <p:sp>
        <p:nvSpPr>
          <p:cNvPr id="85" name="Google Shape;85;p7"/>
          <p:cNvSpPr txBox="1">
            <a:spLocks noGrp="1"/>
          </p:cNvSpPr>
          <p:nvPr>
            <p:ph type="body" idx="2"/>
          </p:nvPr>
        </p:nvSpPr>
        <p:spPr>
          <a:xfrm>
            <a:off x="4187378"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l-GR"/>
              <a:t>Στυλ κειμένου υποδείγματος</a:t>
            </a:r>
          </a:p>
        </p:txBody>
      </p:sp>
      <p:sp>
        <p:nvSpPr>
          <p:cNvPr id="86" name="Google Shape;86;p7"/>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0269132"/>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603997"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 name="Google Shape;91;p8"/>
          <p:cNvGrpSpPr/>
          <p:nvPr/>
        </p:nvGrpSpPr>
        <p:grpSpPr>
          <a:xfrm>
            <a:off x="381001" y="0"/>
            <a:ext cx="8763111"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00" name="Google Shape;100;p8"/>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101" name="Google Shape;101;p8"/>
          <p:cNvSpPr txBox="1">
            <a:spLocks noGrp="1"/>
          </p:cNvSpPr>
          <p:nvPr>
            <p:ph type="body" idx="1"/>
          </p:nvPr>
        </p:nvSpPr>
        <p:spPr>
          <a:xfrm>
            <a:off x="61497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2" name="Google Shape;102;p8"/>
          <p:cNvSpPr txBox="1">
            <a:spLocks noGrp="1"/>
          </p:cNvSpPr>
          <p:nvPr>
            <p:ph type="body" idx="2"/>
          </p:nvPr>
        </p:nvSpPr>
        <p:spPr>
          <a:xfrm>
            <a:off x="2949570"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3" name="Google Shape;103;p8"/>
          <p:cNvSpPr txBox="1">
            <a:spLocks noGrp="1"/>
          </p:cNvSpPr>
          <p:nvPr>
            <p:ph type="body" idx="3"/>
          </p:nvPr>
        </p:nvSpPr>
        <p:spPr>
          <a:xfrm>
            <a:off x="528416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4" name="Google Shape;104;p8"/>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4715174"/>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603997"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 name="Google Shape;109;p9"/>
          <p:cNvGrpSpPr/>
          <p:nvPr/>
        </p:nvGrpSpPr>
        <p:grpSpPr>
          <a:xfrm>
            <a:off x="381001" y="0"/>
            <a:ext cx="8763111"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18" name="Google Shape;118;p9"/>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119" name="Google Shape;119;p9"/>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42407290"/>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sp>
        <p:nvSpPr>
          <p:cNvPr id="121" name="Google Shape;121;p10"/>
          <p:cNvSpPr/>
          <p:nvPr/>
        </p:nvSpPr>
        <p:spPr>
          <a:xfrm rot="10800000">
            <a:off x="7365397" y="100"/>
            <a:ext cx="724800" cy="14076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22" name="Google Shape;122;p10"/>
          <p:cNvGrpSpPr/>
          <p:nvPr/>
        </p:nvGrpSpPr>
        <p:grpSpPr>
          <a:xfrm>
            <a:off x="9" y="6233073"/>
            <a:ext cx="8088217" cy="625073"/>
            <a:chOff x="8" y="4674804"/>
            <a:chExt cx="8088217" cy="468805"/>
          </a:xfrm>
        </p:grpSpPr>
        <p:sp>
          <p:nvSpPr>
            <p:cNvPr id="123" name="Google Shape;123;p10"/>
            <p:cNvSpPr/>
            <p:nvPr/>
          </p:nvSpPr>
          <p:spPr>
            <a:xfrm>
              <a:off x="8" y="4766509"/>
              <a:ext cx="377100" cy="3771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0"/>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6"/>
            </a:solidFill>
            <a:ln>
              <a:noFill/>
            </a:ln>
          </p:spPr>
        </p:sp>
        <p:sp>
          <p:nvSpPr>
            <p:cNvPr id="125" name="Google Shape;125;p10"/>
            <p:cNvSpPr/>
            <p:nvPr/>
          </p:nvSpPr>
          <p:spPr>
            <a:xfrm rot="10800000">
              <a:off x="633825" y="4674850"/>
              <a:ext cx="7454400" cy="331200"/>
            </a:xfrm>
            <a:prstGeom prst="rect">
              <a:avLst/>
            </a:prstGeom>
            <a:gradFill>
              <a:gsLst>
                <a:gs pos="0">
                  <a:schemeClr val="accent6"/>
                </a:gs>
                <a:gs pos="73000">
                  <a:schemeClr val="accent6"/>
                </a:gs>
                <a:gs pos="100000">
                  <a:srgbClr val="C3CFDE"/>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10"/>
          <p:cNvSpPr txBox="1">
            <a:spLocks noGrp="1"/>
          </p:cNvSpPr>
          <p:nvPr>
            <p:ph type="sldNum" idx="12"/>
          </p:nvPr>
        </p:nvSpPr>
        <p:spPr>
          <a:xfrm>
            <a:off x="0" y="6349867"/>
            <a:ext cx="381000" cy="515200"/>
          </a:xfrm>
          <a:prstGeom prst="rect">
            <a:avLst/>
          </a:prstGeom>
          <a:no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27" name="Google Shape;127;p10"/>
          <p:cNvGrpSpPr/>
          <p:nvPr/>
        </p:nvGrpSpPr>
        <p:grpSpPr>
          <a:xfrm>
            <a:off x="8090200" y="0"/>
            <a:ext cx="1053910" cy="1405208"/>
            <a:chOff x="8090200" y="0"/>
            <a:chExt cx="1053910" cy="1053906"/>
          </a:xfrm>
        </p:grpSpPr>
        <p:sp>
          <p:nvSpPr>
            <p:cNvPr id="128" name="Google Shape;128;p10"/>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10"/>
            <p:cNvSpPr/>
            <p:nvPr/>
          </p:nvSpPr>
          <p:spPr>
            <a:xfrm>
              <a:off x="8090200" y="967217"/>
              <a:ext cx="1053900" cy="86689"/>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0" name="Google Shape;130;p10"/>
          <p:cNvSpPr txBox="1">
            <a:spLocks noGrp="1"/>
          </p:cNvSpPr>
          <p:nvPr>
            <p:ph type="body" idx="1"/>
          </p:nvPr>
        </p:nvSpPr>
        <p:spPr>
          <a:xfrm>
            <a:off x="814200" y="6233067"/>
            <a:ext cx="7104000" cy="4356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400"/>
              <a:buNone/>
              <a:defRPr sz="1400"/>
            </a:lvl1pPr>
          </a:lstStyle>
          <a:p>
            <a:pPr lvl="0"/>
            <a:r>
              <a:rPr lang="el-GR"/>
              <a:t>Στυλ κειμένου υποδείγματος</a:t>
            </a:r>
          </a:p>
        </p:txBody>
      </p:sp>
      <p:sp>
        <p:nvSpPr>
          <p:cNvPr id="131" name="Google Shape;131;p10"/>
          <p:cNvSpPr/>
          <p:nvPr/>
        </p:nvSpPr>
        <p:spPr>
          <a:xfrm>
            <a:off x="7366400" y="1"/>
            <a:ext cx="723250" cy="1401567"/>
          </a:xfrm>
          <a:custGeom>
            <a:avLst/>
            <a:gdLst/>
            <a:ahLst/>
            <a:cxnLst/>
            <a:rect l="l" t="t" r="r" b="b"/>
            <a:pathLst>
              <a:path w="28930" h="42047" extrusionOk="0">
                <a:moveTo>
                  <a:pt x="0" y="0"/>
                </a:moveTo>
                <a:lnTo>
                  <a:pt x="28930" y="42047"/>
                </a:lnTo>
                <a:lnTo>
                  <a:pt x="28930" y="38739"/>
                </a:lnTo>
                <a:lnTo>
                  <a:pt x="2908" y="74"/>
                </a:lnTo>
                <a:close/>
              </a:path>
            </a:pathLst>
          </a:custGeom>
          <a:solidFill>
            <a:srgbClr val="001F46">
              <a:alpha val="20110"/>
            </a:srgbClr>
          </a:solidFill>
          <a:ln>
            <a:noFill/>
          </a:ln>
        </p:spPr>
      </p:sp>
    </p:spTree>
    <p:extLst>
      <p:ext uri="{BB962C8B-B14F-4D97-AF65-F5344CB8AC3E}">
        <p14:creationId xmlns:p14="http://schemas.microsoft.com/office/powerpoint/2010/main" val="347120056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grpSp>
        <p:nvGrpSpPr>
          <p:cNvPr id="133" name="Google Shape;133;p11"/>
          <p:cNvGrpSpPr/>
          <p:nvPr/>
        </p:nvGrpSpPr>
        <p:grpSpPr>
          <a:xfrm>
            <a:off x="1" y="6349867"/>
            <a:ext cx="603997" cy="508133"/>
            <a:chOff x="0" y="4762400"/>
            <a:chExt cx="603997" cy="381100"/>
          </a:xfrm>
        </p:grpSpPr>
        <p:sp>
          <p:nvSpPr>
            <p:cNvPr id="134" name="Google Shape;134;p11"/>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11"/>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6" name="Google Shape;136;p11"/>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37" name="Google Shape;137;p11"/>
          <p:cNvGrpSpPr/>
          <p:nvPr/>
        </p:nvGrpSpPr>
        <p:grpSpPr>
          <a:xfrm rot="10800000">
            <a:off x="125800" y="6"/>
            <a:ext cx="9018200" cy="625073"/>
            <a:chOff x="8" y="4674804"/>
            <a:chExt cx="9018200" cy="468805"/>
          </a:xfrm>
        </p:grpSpPr>
        <p:sp>
          <p:nvSpPr>
            <p:cNvPr id="138" name="Google Shape;138;p11"/>
            <p:cNvSpPr/>
            <p:nvPr/>
          </p:nvSpPr>
          <p:spPr>
            <a:xfrm rot="10800000">
              <a:off x="8" y="4766509"/>
              <a:ext cx="377100" cy="3771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11"/>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40" name="Google Shape;140;p11"/>
            <p:cNvSpPr/>
            <p:nvPr/>
          </p:nvSpPr>
          <p:spPr>
            <a:xfrm rot="10800000">
              <a:off x="633808" y="4674838"/>
              <a:ext cx="8384400" cy="3312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06929807"/>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with ribbon">
  <p:cSld name="Blank with ribbon">
    <p:spTree>
      <p:nvGrpSpPr>
        <p:cNvPr id="1" name="Shape 141"/>
        <p:cNvGrpSpPr/>
        <p:nvPr/>
      </p:nvGrpSpPr>
      <p:grpSpPr>
        <a:xfrm>
          <a:off x="0" y="0"/>
          <a:ext cx="0" cy="0"/>
          <a:chOff x="0" y="0"/>
          <a:chExt cx="0" cy="0"/>
        </a:xfrm>
      </p:grpSpPr>
      <p:grpSp>
        <p:nvGrpSpPr>
          <p:cNvPr id="142" name="Google Shape;142;p12"/>
          <p:cNvGrpSpPr/>
          <p:nvPr/>
        </p:nvGrpSpPr>
        <p:grpSpPr>
          <a:xfrm>
            <a:off x="1" y="6349867"/>
            <a:ext cx="603997" cy="508133"/>
            <a:chOff x="0" y="4762400"/>
            <a:chExt cx="603997" cy="381100"/>
          </a:xfrm>
        </p:grpSpPr>
        <p:sp>
          <p:nvSpPr>
            <p:cNvPr id="143" name="Google Shape;143;p12"/>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12"/>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5" name="Google Shape;145;p12"/>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46" name="Google Shape;146;p12"/>
          <p:cNvGrpSpPr/>
          <p:nvPr/>
        </p:nvGrpSpPr>
        <p:grpSpPr>
          <a:xfrm rot="10800000">
            <a:off x="0" y="-63"/>
            <a:ext cx="9144000" cy="6876696"/>
            <a:chOff x="8" y="-13862"/>
            <a:chExt cx="9144000" cy="5157522"/>
          </a:xfrm>
        </p:grpSpPr>
        <p:sp>
          <p:nvSpPr>
            <p:cNvPr id="147" name="Google Shape;147;p12"/>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12"/>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149" name="Google Shape;149;p12"/>
            <p:cNvSpPr/>
            <p:nvPr/>
          </p:nvSpPr>
          <p:spPr>
            <a:xfrm rot="10800000">
              <a:off x="633908" y="382913"/>
              <a:ext cx="8510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76441390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207DA246-991A-4047-9A64-BD22A867D9CB}" type="datetimeFigureOut">
              <a:rPr lang="en-US"/>
              <a:pPr>
                <a:defRPr/>
              </a:pPr>
              <a:t>3/14/2023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02EF18-00BC-4D1F-828F-20E3D6FA825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5E70C15-A05C-4A6E-8497-84B223ECE28B}" type="datetimeFigureOut">
              <a:rPr lang="en-US"/>
              <a:pPr>
                <a:defRPr/>
              </a:pPr>
              <a:t>3/14/2023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211A21-22E5-4E14-A1E8-E622D5D1CD4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FAE4C43-8BAA-4E1C-A8B5-EBAEBFA6A036}" type="datetimeFigureOut">
              <a:rPr lang="en-US"/>
              <a:pPr>
                <a:defRPr/>
              </a:pPr>
              <a:t>3/14/2023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B8DBA02-767A-4551-ACD6-9D2425780A2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28BB8D-A596-4126-88A2-9BECD05CAD55}" type="datetimeFigureOut">
              <a:rPr lang="en-US"/>
              <a:pPr>
                <a:defRPr/>
              </a:pPr>
              <a:t>3/14/2023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AEBF856-2B45-4B2A-A492-A445D1DB49F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F50F6A8-D360-4A62-A9D4-DE5A6A3F7D87}" type="datetimeFigureOut">
              <a:rPr lang="en-US"/>
              <a:pPr>
                <a:defRPr/>
              </a:pPr>
              <a:t>3/14/2023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6363633-893F-4A34-BD71-04C20DA10E5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6DFEB4E4-6E6C-4927-B278-22A5AB8E611C}" type="datetimeFigureOut">
              <a:rPr lang="en-US"/>
              <a:pPr>
                <a:defRPr/>
              </a:pPr>
              <a:t>3/14/2023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0D7EA01-F88D-47D9-9884-95ED25D7E2A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a:t>Κάντε κλικ στο εικονίδιο για να προσθέσετε μια εικόνα</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F7326828-7A3C-4441-8B11-45D2458E9491}" type="datetimeFigureOut">
              <a:rPr lang="en-US"/>
              <a:pPr>
                <a:defRPr/>
              </a:pPr>
              <a:t>3/14/2023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EACA42-AF8A-418F-9C62-F8E013F4CD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Κάντε κλικ για να επεξεργαστείτε τον τίτλο</a:t>
            </a:r>
          </a:p>
        </p:txBody>
      </p:sp>
      <p:sp>
        <p:nvSpPr>
          <p:cNvPr id="103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fld id="{DD7925BD-CC3B-47C9-94F4-B91AC0ADE2D9}" type="datetimeFigureOut">
              <a:rPr lang="en-US"/>
              <a:pPr>
                <a:defRPr/>
              </a:pPr>
              <a:t>3/14/2023</a:t>
            </a:fld>
            <a:endParaRPr lang="en-US" dirty="0"/>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dirty="0"/>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5F553D2B-9C30-40D3-90C4-AAE9B618968E}" type="slidenum">
              <a:rPr lang="en-US"/>
              <a:pPr>
                <a:defRPr/>
              </a:pPr>
              <a:t>‹#›</a:t>
            </a:fld>
            <a:endParaRPr lang="en-US" dirty="0"/>
          </a:p>
        </p:txBody>
      </p:sp>
      <p:graphicFrame>
        <p:nvGraphicFramePr>
          <p:cNvPr id="1026"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16" imgW="3048426" imgH="2029108" progId="PBrush">
                  <p:embed/>
                </p:oleObj>
              </mc:Choice>
              <mc:Fallback>
                <p:oleObj name="Bitmap Image" r:id="rId16" imgW="3048426" imgH="2029108" progId="PBrush">
                  <p:embed/>
                  <p:pic>
                    <p:nvPicPr>
                      <p:cNvPr id="0" name="Picture 310"/>
                      <p:cNvPicPr>
                        <a:picLocks noChangeAspect="1" noChangeArrowheads="1"/>
                      </p:cNvPicPr>
                      <p:nvPr/>
                    </p:nvPicPr>
                    <p:blipFill>
                      <a:blip r:embed="rId17">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8"/>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18" imgW="3048426" imgH="2029108" progId="PBrush">
                  <p:embed/>
                </p:oleObj>
              </mc:Choice>
              <mc:Fallback>
                <p:oleObj name="Bitmap Image" r:id="rId18" imgW="3048426" imgH="2029108" progId="PBrush">
                  <p:embed/>
                  <p:pic>
                    <p:nvPicPr>
                      <p:cNvPr id="0" name="Picture 311"/>
                      <p:cNvPicPr>
                        <a:picLocks noChangeAspect="1" noChangeArrowheads="1"/>
                      </p:cNvPicPr>
                      <p:nvPr/>
                    </p:nvPicPr>
                    <p:blipFill>
                      <a:blip r:embed="rId17">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34" name="Picture 9" descr="medlab_logo"/>
          <p:cNvPicPr>
            <a:picLocks noChangeAspect="1" noChangeArrowheads="1"/>
          </p:cNvPicPr>
          <p:nvPr/>
        </p:nvPicPr>
        <p:blipFill>
          <a:blip r:embed="rId19" cstate="print"/>
          <a:srcRect/>
          <a:stretch>
            <a:fillRect/>
          </a:stretch>
        </p:blipFill>
        <p:spPr bwMode="auto">
          <a:xfrm>
            <a:off x="107950" y="6269038"/>
            <a:ext cx="1079500" cy="544512"/>
          </a:xfrm>
          <a:prstGeom prst="rect">
            <a:avLst/>
          </a:prstGeom>
          <a:noFill/>
          <a:ln w="9525">
            <a:noFill/>
            <a:miter lim="800000"/>
            <a:headEnd/>
            <a:tailEnd/>
          </a:ln>
        </p:spPr>
      </p:pic>
      <p:cxnSp>
        <p:nvCxnSpPr>
          <p:cNvPr id="11" name="Straight Connector 10"/>
          <p:cNvCxnSpPr/>
          <p:nvPr/>
        </p:nvCxnSpPr>
        <p:spPr>
          <a:xfrm rot="10800000">
            <a:off x="0" y="6205538"/>
            <a:ext cx="9144000" cy="15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fld id="{00000000-1234-1234-1234-123412341234}" type="slidenum">
              <a:rPr lang="en" smtClean="0"/>
              <a:pPr/>
              <a:t>‹#›</a:t>
            </a:fld>
            <a:endParaRPr lang="en"/>
          </a:p>
        </p:txBody>
      </p:sp>
      <p:sp>
        <p:nvSpPr>
          <p:cNvPr id="7" name="Google Shape;7;p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3124337140"/>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thruBlk="1"/>
  </p:transition>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AC5BFD-12D9-AD52-4F46-BAD15E56E117}"/>
              </a:ext>
            </a:extLst>
          </p:cNvPr>
          <p:cNvSpPr>
            <a:spLocks noGrp="1"/>
          </p:cNvSpPr>
          <p:nvPr>
            <p:ph type="ctrTitle"/>
          </p:nvPr>
        </p:nvSpPr>
        <p:spPr>
          <a:xfrm>
            <a:off x="618937" y="3861048"/>
            <a:ext cx="4969500" cy="751600"/>
          </a:xfrm>
        </p:spPr>
        <p:txBody>
          <a:bodyPr/>
          <a:lstStyle/>
          <a:p>
            <a:r>
              <a:rPr lang="en-US" sz="3200" dirty="0">
                <a:latin typeface="Calibri" panose="020F0502020204030204" pitchFamily="34" charset="0"/>
                <a:cs typeface="Calibri" panose="020F0502020204030204" pitchFamily="34" charset="0"/>
              </a:rPr>
              <a:t>CE Marketing</a:t>
            </a:r>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sp>
        <p:nvSpPr>
          <p:cNvPr id="11" name="Subtitle 2">
            <a:extLst>
              <a:ext uri="{FF2B5EF4-FFF2-40B4-BE49-F238E27FC236}">
                <a16:creationId xmlns:a16="http://schemas.microsoft.com/office/drawing/2014/main" id="{4319BB82-2ECE-0F1E-C500-2375760B8444}"/>
              </a:ext>
            </a:extLst>
          </p:cNvPr>
          <p:cNvSpPr>
            <a:spLocks noGrp="1"/>
          </p:cNvSpPr>
          <p:nvPr>
            <p:ph type="subTitle" idx="1"/>
          </p:nvPr>
        </p:nvSpPr>
        <p:spPr>
          <a:xfrm>
            <a:off x="618937" y="2420888"/>
            <a:ext cx="4969500" cy="369600"/>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Μάθημα </a:t>
            </a:r>
            <a:r>
              <a:rPr kumimoji="0" lang="en-US"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1</a:t>
            </a:r>
            <a:r>
              <a:rPr kumimoji="0" lang="el-GR"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5</a:t>
            </a:r>
            <a:r>
              <a:rPr kumimoji="0" lang="el-GR" sz="3200" i="0" u="none" strike="noStrike" kern="0" cap="none" spc="0" normalizeH="0" baseline="30000" noProof="0" dirty="0">
                <a:ln>
                  <a:noFill/>
                </a:ln>
                <a:solidFill>
                  <a:schemeClr val="bg1"/>
                </a:solidFill>
                <a:uLnTx/>
                <a:uFillTx/>
                <a:latin typeface="Calibri" panose="020F0502020204030204" pitchFamily="34" charset="0"/>
                <a:cs typeface="Calibri" panose="020F0502020204030204" pitchFamily="34" charset="0"/>
                <a:sym typeface="Arial"/>
              </a:rPr>
              <a:t>ο</a:t>
            </a:r>
            <a:r>
              <a:rPr kumimoji="0" lang="el-GR"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 </a:t>
            </a:r>
          </a:p>
          <a:p>
            <a:endParaRPr lang="en-US" dirty="0"/>
          </a:p>
        </p:txBody>
      </p:sp>
    </p:spTree>
    <p:extLst>
      <p:ext uri="{BB962C8B-B14F-4D97-AF65-F5344CB8AC3E}">
        <p14:creationId xmlns:p14="http://schemas.microsoft.com/office/powerpoint/2010/main" val="390230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Κανόνες ταξινόμησης</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3081" y="1052736"/>
            <a:ext cx="8136904" cy="4971256"/>
          </a:xfrm>
        </p:spPr>
        <p:txBody>
          <a:bodyPr/>
          <a:lstStyle/>
          <a:p>
            <a:pPr>
              <a:spcBef>
                <a:spcPts val="1200"/>
              </a:spcBef>
              <a:spcAft>
                <a:spcPts val="1200"/>
              </a:spcAft>
              <a:buNone/>
            </a:pPr>
            <a:r>
              <a:rPr lang="el-GR" sz="2400" b="1" dirty="0"/>
              <a:t>Διάρκεια της επαφής με τον ασθενή </a:t>
            </a:r>
          </a:p>
          <a:p>
            <a:pPr>
              <a:spcBef>
                <a:spcPts val="1200"/>
              </a:spcBef>
              <a:spcAft>
                <a:spcPts val="1200"/>
              </a:spcAft>
            </a:pPr>
            <a:r>
              <a:rPr lang="el-GR" sz="2400" dirty="0"/>
              <a:t>Σε ορισμένες περιπτώσεις, ως διάρκεια του αποτελέσματος για ένα προϊόν πρέπει να ληφθεί υπόψη η διάρκεια της χρήσης.</a:t>
            </a:r>
          </a:p>
          <a:p>
            <a:pPr>
              <a:spcBef>
                <a:spcPts val="1200"/>
              </a:spcBef>
              <a:spcAft>
                <a:spcPts val="1200"/>
              </a:spcAft>
            </a:pPr>
            <a:r>
              <a:rPr lang="el-GR" sz="2400" dirty="0"/>
              <a:t>Για παράδειγμα, η εφαρμογή μιας τοπικής κρέμας στο δέρμα μπορεί να χρειαστεί μόνο δευτερόλεπτα αλλά η κρέμα μπορεί να παραμείνει επιτόπου για πολλές ώρες</a:t>
            </a:r>
          </a:p>
          <a:p>
            <a:pPr>
              <a:spcBef>
                <a:spcPts val="1200"/>
              </a:spcBef>
              <a:spcAft>
                <a:spcPts val="1200"/>
              </a:spcAft>
            </a:pPr>
            <a:r>
              <a:rPr lang="el-GR" sz="2400" dirty="0"/>
              <a:t>Η διάρκεια της χρήσης, δεν πρέπει να θεωρείται ως ο χρόνος που χρειάζεται για την εφαρμογή του προϊόντος, αλλά ως η διάρκεια κατά την οποία επιτυγχάνει τον στόχο του.</a:t>
            </a:r>
            <a:endParaRPr lang="en-US" sz="2000" dirty="0"/>
          </a:p>
          <a:p>
            <a:pPr>
              <a:spcBef>
                <a:spcPts val="1200"/>
              </a:spcBef>
              <a:spcAft>
                <a:spcPts val="1200"/>
              </a:spcAft>
              <a:buNone/>
            </a:pP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54110977-E984-9FBB-28B0-1020695922D8}"/>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3116"/>
            <a:ext cx="7772400" cy="1143000"/>
          </a:xfrm>
        </p:spPr>
        <p:txBody>
          <a:bodyPr/>
          <a:lstStyle/>
          <a:p>
            <a:r>
              <a:rPr lang="el-GR" sz="4000" b="1" dirty="0">
                <a:effectLst>
                  <a:outerShdw blurRad="38100" dist="38100" dir="2700000" algn="tl">
                    <a:srgbClr val="000000">
                      <a:alpha val="43137"/>
                    </a:srgbClr>
                  </a:outerShdw>
                </a:effectLst>
              </a:rPr>
              <a:t>Κανόνες ταξινόμησης</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194048"/>
            <a:ext cx="8136904" cy="4971256"/>
          </a:xfrm>
        </p:spPr>
        <p:txBody>
          <a:bodyPr/>
          <a:lstStyle/>
          <a:p>
            <a:pPr>
              <a:spcBef>
                <a:spcPts val="1200"/>
              </a:spcBef>
              <a:spcAft>
                <a:spcPts val="1200"/>
              </a:spcAft>
              <a:buNone/>
            </a:pPr>
            <a:r>
              <a:rPr lang="el-GR" sz="2400" b="1" dirty="0"/>
              <a:t>Ο βαθμός εισχώρησης </a:t>
            </a:r>
          </a:p>
          <a:p>
            <a:pPr>
              <a:spcBef>
                <a:spcPts val="1200"/>
              </a:spcBef>
              <a:spcAft>
                <a:spcPts val="1200"/>
              </a:spcAft>
            </a:pPr>
            <a:r>
              <a:rPr lang="el-GR" sz="2400" dirty="0"/>
              <a:t>Επεμβατική συσκευή:</a:t>
            </a:r>
          </a:p>
          <a:p>
            <a:pPr lvl="1">
              <a:spcBef>
                <a:spcPts val="1200"/>
              </a:spcBef>
              <a:spcAft>
                <a:spcPts val="1200"/>
              </a:spcAft>
            </a:pPr>
            <a:r>
              <a:rPr lang="el-GR" sz="2000" dirty="0"/>
              <a:t>μια συσκευή, η οποία πλήρως ή εν μέρει, διεισδύει στο εσωτερικό του σώματος.</a:t>
            </a:r>
          </a:p>
          <a:p>
            <a:pPr marL="342900" lvl="1" indent="-342900">
              <a:spcBef>
                <a:spcPts val="1200"/>
              </a:spcBef>
              <a:spcAft>
                <a:spcPts val="1200"/>
              </a:spcAft>
              <a:buChar char="•"/>
            </a:pPr>
            <a:r>
              <a:rPr lang="el-GR" sz="2400" dirty="0">
                <a:ea typeface="+mn-ea"/>
                <a:cs typeface="+mn-cs"/>
              </a:rPr>
              <a:t>Χειρουργικά προϊόντα:</a:t>
            </a:r>
          </a:p>
          <a:p>
            <a:pPr lvl="1">
              <a:spcBef>
                <a:spcPts val="1200"/>
              </a:spcBef>
              <a:spcAft>
                <a:spcPts val="1200"/>
              </a:spcAft>
            </a:pPr>
            <a:r>
              <a:rPr lang="el-GR" sz="2000" dirty="0"/>
              <a:t>Μια συσκευή που διεισδύει στο εσωτερικό του σώματος μέσω της επιφάνειάς του στο πλαίσιο μια χειρουργικής επέμβασης.</a:t>
            </a:r>
          </a:p>
          <a:p>
            <a:pPr marL="342900" lvl="1" indent="-342900">
              <a:spcBef>
                <a:spcPts val="1200"/>
              </a:spcBef>
              <a:spcAft>
                <a:spcPts val="1200"/>
              </a:spcAft>
              <a:buFontTx/>
              <a:buChar char="•"/>
            </a:pPr>
            <a:r>
              <a:rPr lang="el-GR" sz="2400" dirty="0"/>
              <a:t>Επαναχρησιμοποιούμενα χειρουργικά όργανα.</a:t>
            </a:r>
            <a:endParaRPr lang="en-US" sz="2000" dirty="0"/>
          </a:p>
          <a:p>
            <a:pPr marL="342900" lvl="1" indent="-342900">
              <a:spcBef>
                <a:spcPts val="1200"/>
              </a:spcBef>
              <a:spcAft>
                <a:spcPts val="1200"/>
              </a:spcAft>
              <a:buChar char="•"/>
            </a:pPr>
            <a:endParaRPr lang="el-GR" sz="2400" dirty="0">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2F427451-93BC-A846-3029-BAE327CED789}"/>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Κανόνες ταξινόμησης</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194048"/>
            <a:ext cx="8064896" cy="4971256"/>
          </a:xfrm>
        </p:spPr>
        <p:txBody>
          <a:bodyPr/>
          <a:lstStyle/>
          <a:p>
            <a:pPr marL="0" indent="0">
              <a:spcBef>
                <a:spcPts val="1200"/>
              </a:spcBef>
              <a:spcAft>
                <a:spcPts val="1200"/>
              </a:spcAft>
              <a:buNone/>
            </a:pPr>
            <a:r>
              <a:rPr lang="el-GR" sz="2400" dirty="0"/>
              <a:t>Ενεργά ιατρικά βοηθήματα </a:t>
            </a:r>
          </a:p>
          <a:p>
            <a:pPr>
              <a:spcBef>
                <a:spcPts val="1200"/>
              </a:spcBef>
              <a:spcAft>
                <a:spcPts val="1200"/>
              </a:spcAft>
            </a:pPr>
            <a:r>
              <a:rPr lang="el-GR" sz="2400" dirty="0"/>
              <a:t>Κάθε ιατρική συσκευή που εξαρτάται από μια πηγή ηλεκτρικής ενέργειας.</a:t>
            </a:r>
          </a:p>
          <a:p>
            <a:pPr>
              <a:spcBef>
                <a:spcPts val="1200"/>
              </a:spcBef>
              <a:spcAft>
                <a:spcPts val="1200"/>
              </a:spcAft>
            </a:pPr>
            <a:r>
              <a:rPr lang="el-GR" sz="2400" dirty="0"/>
              <a:t>Ιατρικές συσκευές που προορίζονται για τη μετάδοση ενέργειας, ουσίες ή άλλα στοιχεία μεταξύ ενεργού ιατρικού βοηθήματος και ασθενή, χωρίς οποιαδήποτε σημαντική αλλαγή, δεν θεωρούνται ως ενεργά ιατρικά βοηθήματα.</a:t>
            </a:r>
          </a:p>
          <a:p>
            <a:pPr>
              <a:spcBef>
                <a:spcPts val="1200"/>
              </a:spcBef>
              <a:spcAft>
                <a:spcPts val="1200"/>
              </a:spcAft>
            </a:pPr>
            <a:r>
              <a:rPr lang="el-GR" sz="2400" dirty="0"/>
              <a:t>Ένα </a:t>
            </a:r>
            <a:r>
              <a:rPr lang="en-US" sz="2400" dirty="0"/>
              <a:t>stand alone </a:t>
            </a:r>
            <a:r>
              <a:rPr lang="el-GR" sz="2400" dirty="0"/>
              <a:t>λογισμικό θεωρείται ως ένα ενεργό ιατρικό βοήθημα.</a:t>
            </a:r>
            <a:endParaRPr lang="el-GR" sz="2400" dirty="0">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582BE530-4675-941A-1866-645613630917}"/>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336584"/>
            <a:ext cx="7772400" cy="1143000"/>
          </a:xfrm>
        </p:spPr>
        <p:txBody>
          <a:bodyPr/>
          <a:lstStyle/>
          <a:p>
            <a:r>
              <a:rPr lang="en-US" sz="4000" b="1" dirty="0" err="1">
                <a:effectLst>
                  <a:outerShdw blurRad="38100" dist="38100" dir="2700000" algn="tl">
                    <a:srgbClr val="000000">
                      <a:alpha val="43137"/>
                    </a:srgbClr>
                  </a:outerShdw>
                </a:effectLst>
              </a:rPr>
              <a:t>Εφαρμογή</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των</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κανόνων</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ταξινόμησης</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772816"/>
            <a:ext cx="8136904" cy="4392488"/>
          </a:xfrm>
        </p:spPr>
        <p:txBody>
          <a:bodyPr/>
          <a:lstStyle/>
          <a:p>
            <a:pPr marL="0" indent="0">
              <a:spcBef>
                <a:spcPts val="1200"/>
              </a:spcBef>
              <a:spcAft>
                <a:spcPts val="1200"/>
              </a:spcAft>
              <a:buNone/>
            </a:pPr>
            <a:r>
              <a:rPr lang="el-GR" sz="2400" dirty="0"/>
              <a:t>Όσον αφορά την περαιτέρω ερμηνεία των κανόνων ταξινόμησης, πρέπει να θεωρείται</a:t>
            </a:r>
            <a:r>
              <a:rPr lang="en-US" sz="2400" dirty="0"/>
              <a:t> </a:t>
            </a:r>
            <a:r>
              <a:rPr lang="el-GR" sz="2400" dirty="0"/>
              <a:t>ότι</a:t>
            </a:r>
            <a:r>
              <a:rPr lang="en-US" sz="2400" dirty="0"/>
              <a:t>:</a:t>
            </a:r>
            <a:r>
              <a:rPr lang="el-GR" sz="2400" dirty="0"/>
              <a:t> </a:t>
            </a:r>
          </a:p>
          <a:p>
            <a:pPr lvl="0"/>
            <a:r>
              <a:rPr lang="el-GR" sz="2400" dirty="0"/>
              <a:t>πρόκειται για </a:t>
            </a:r>
            <a:r>
              <a:rPr lang="el-GR" sz="2400" b="1" dirty="0"/>
              <a:t>σκοπό που καθορίζει την κλάση της συσκευής και όχι τα ιδιαίτερα τεχνικά χαρακτηριστικά της</a:t>
            </a:r>
            <a:r>
              <a:rPr lang="el-GR" sz="2400" dirty="0"/>
              <a:t>, εκτός εάν αυτά έχουν άμεση σχέση στον προοριζόμενο σκοπό (π.χ. ενσωμάτωση βοηθητικών ουσιών, ιστών ζωικής προέλευσης κλπ),</a:t>
            </a:r>
          </a:p>
          <a:p>
            <a:pPr lvl="0"/>
            <a:r>
              <a:rPr lang="el-GR" sz="2400" dirty="0"/>
              <a:t>είναι </a:t>
            </a:r>
            <a:r>
              <a:rPr lang="el-GR" sz="2400" b="1" dirty="0"/>
              <a:t>η προβλεπόμενη και όχι η τυχαία χρήση της συσκευής </a:t>
            </a:r>
            <a:r>
              <a:rPr lang="el-GR" sz="2400" dirty="0"/>
              <a:t>που καθορίζει την κλάση της συσκευής,</a:t>
            </a:r>
            <a:endParaRPr lang="en-US" sz="2400" dirty="0"/>
          </a:p>
        </p:txBody>
      </p:sp>
      <p:sp>
        <p:nvSpPr>
          <p:cNvPr id="4" name="Στρογγυλεμένο ορθογώνιο 3"/>
          <p:cNvSpPr/>
          <p:nvPr/>
        </p:nvSpPr>
        <p:spPr>
          <a:xfrm>
            <a:off x="107504" y="336584"/>
            <a:ext cx="8888058" cy="122020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EF27D0E5-8058-D357-8FBC-D35C7DD6E130}"/>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336584"/>
            <a:ext cx="7772400" cy="1143000"/>
          </a:xfrm>
        </p:spPr>
        <p:txBody>
          <a:bodyPr/>
          <a:lstStyle/>
          <a:p>
            <a:r>
              <a:rPr lang="en-US" sz="4000" b="1" dirty="0" err="1">
                <a:effectLst>
                  <a:outerShdw blurRad="38100" dist="38100" dir="2700000" algn="tl">
                    <a:srgbClr val="000000">
                      <a:alpha val="43137"/>
                    </a:srgbClr>
                  </a:outerShdw>
                </a:effectLst>
              </a:rPr>
              <a:t>Εφαρμογή</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των</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κανόνων</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ταξινόμησης</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772816"/>
            <a:ext cx="8136904" cy="4392488"/>
          </a:xfrm>
        </p:spPr>
        <p:txBody>
          <a:bodyPr/>
          <a:lstStyle/>
          <a:p>
            <a:pPr lvl="0"/>
            <a:r>
              <a:rPr lang="el-GR" sz="2400" dirty="0"/>
              <a:t>πρόκειται για τον προορισμό που έχει ανατεθεί από τον κατασκευαστή στη συσκευή και καθορίζει την κλάση της συσκευής καθώς και την </a:t>
            </a:r>
            <a:r>
              <a:rPr lang="el-GR" sz="2400" b="1" dirty="0"/>
              <a:t>κατηγορία στην οποία έχει άλλα παρόμοια προϊόντα,</a:t>
            </a:r>
            <a:endParaRPr lang="en-US" sz="2400" b="1" dirty="0"/>
          </a:p>
          <a:p>
            <a:pPr marL="457200" lvl="1" indent="0">
              <a:buNone/>
            </a:pPr>
            <a:endParaRPr lang="el-GR" sz="2000" dirty="0"/>
          </a:p>
          <a:p>
            <a:r>
              <a:rPr lang="el-GR" sz="2400" b="1" dirty="0"/>
              <a:t>τα αξεσουάρ της συσκευής ταξινομούνται ξεχωριστά από τη συσκευή.</a:t>
            </a:r>
            <a:endParaRPr lang="en-US" sz="2400" dirty="0"/>
          </a:p>
        </p:txBody>
      </p:sp>
      <p:sp>
        <p:nvSpPr>
          <p:cNvPr id="4" name="Στρογγυλεμένο ορθογώνιο 3"/>
          <p:cNvSpPr/>
          <p:nvPr/>
        </p:nvSpPr>
        <p:spPr>
          <a:xfrm>
            <a:off x="107504" y="336584"/>
            <a:ext cx="8888058" cy="122020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DDC4E597-A384-3700-BE80-32353376C5F9}"/>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6584"/>
            <a:ext cx="7772400" cy="1143000"/>
          </a:xfrm>
        </p:spPr>
        <p:txBody>
          <a:bodyPr/>
          <a:lstStyle/>
          <a:p>
            <a:r>
              <a:rPr lang="en-US" sz="4000" b="1" dirty="0" err="1">
                <a:effectLst>
                  <a:outerShdw blurRad="38100" dist="38100" dir="2700000" algn="tl">
                    <a:srgbClr val="000000">
                      <a:alpha val="43137"/>
                    </a:srgbClr>
                  </a:outerShdw>
                </a:effectLst>
              </a:rPr>
              <a:t>Εφαρμογή</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των</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κανόνων</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ταξινόμησης</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3081" y="1844824"/>
            <a:ext cx="8136904" cy="4392488"/>
          </a:xfrm>
        </p:spPr>
        <p:txBody>
          <a:bodyPr/>
          <a:lstStyle/>
          <a:p>
            <a:pPr marL="342900" lvl="2" indent="-342900">
              <a:spcAft>
                <a:spcPts val="1200"/>
              </a:spcAft>
            </a:pPr>
            <a:r>
              <a:rPr lang="el-GR" dirty="0">
                <a:solidFill>
                  <a:prstClr val="black"/>
                </a:solidFill>
              </a:rPr>
              <a:t>Πολλαπλών εφαρμογών εξοπλισμοί δεν είναι </a:t>
            </a:r>
            <a:r>
              <a:rPr lang="el-GR" dirty="0" err="1">
                <a:solidFill>
                  <a:prstClr val="black"/>
                </a:solidFill>
              </a:rPr>
              <a:t>ιατροτεχνολογικά</a:t>
            </a:r>
            <a:r>
              <a:rPr lang="el-GR" dirty="0">
                <a:solidFill>
                  <a:prstClr val="black"/>
                </a:solidFill>
              </a:rPr>
              <a:t> προϊόντα (π.χ. εκτυπωτές λέιζερ και φωτογραφικές μηχανές, οι οποίες μπορεί να χρησιμοποιηθούν σε συνδυασμό με ιατρικές συσκευές).</a:t>
            </a:r>
            <a:endParaRPr lang="en-US" dirty="0">
              <a:solidFill>
                <a:prstClr val="black"/>
              </a:solidFill>
            </a:endParaRPr>
          </a:p>
          <a:p>
            <a:pPr marL="342900" lvl="2" indent="-342900">
              <a:spcAft>
                <a:spcPts val="1200"/>
              </a:spcAft>
            </a:pPr>
            <a:endParaRPr lang="el-GR" dirty="0">
              <a:solidFill>
                <a:prstClr val="black"/>
              </a:solidFill>
            </a:endParaRPr>
          </a:p>
          <a:p>
            <a:pPr marL="342900" lvl="2" indent="-342900">
              <a:spcAft>
                <a:spcPts val="1200"/>
              </a:spcAft>
            </a:pPr>
            <a:r>
              <a:rPr lang="el-GR" dirty="0">
                <a:solidFill>
                  <a:prstClr val="black"/>
                </a:solidFill>
              </a:rPr>
              <a:t>Εξαιρούνται οι εξοπλισμοί  που ο κατασκευαστής τους διαθέτει στην αγορά με συγκεκριμένο σκοπό ως ιατροτεχνολογικά προϊόντα.</a:t>
            </a:r>
            <a:endParaRPr lang="en-US" dirty="0">
              <a:solidFill>
                <a:prstClr val="black"/>
              </a:solidFill>
            </a:endParaRPr>
          </a:p>
        </p:txBody>
      </p:sp>
      <p:sp>
        <p:nvSpPr>
          <p:cNvPr id="4" name="Στρογγυλεμένο ορθογώνιο 3"/>
          <p:cNvSpPr/>
          <p:nvPr/>
        </p:nvSpPr>
        <p:spPr>
          <a:xfrm>
            <a:off x="107504" y="336584"/>
            <a:ext cx="8888058" cy="122020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E1D2F60E-EA26-13AF-C8FC-E6CE87D967CB}"/>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3116"/>
            <a:ext cx="7772400" cy="1143000"/>
          </a:xfrm>
        </p:spPr>
        <p:txBody>
          <a:bodyPr/>
          <a:lstStyle/>
          <a:p>
            <a:r>
              <a:rPr lang="en-US" sz="4000" b="1" dirty="0">
                <a:effectLst>
                  <a:outerShdw blurRad="38100" dist="38100" dir="2700000" algn="tl">
                    <a:srgbClr val="000000">
                      <a:alpha val="43137"/>
                    </a:srgbClr>
                  </a:outerShdw>
                </a:effectLst>
              </a:rPr>
              <a:t>Πρα</a:t>
            </a:r>
            <a:r>
              <a:rPr lang="en-US" sz="4000" b="1" dirty="0" err="1">
                <a:effectLst>
                  <a:outerShdw blurRad="38100" dist="38100" dir="2700000" algn="tl">
                    <a:srgbClr val="000000">
                      <a:alpha val="43137"/>
                    </a:srgbClr>
                  </a:outerShdw>
                </a:effectLst>
              </a:rPr>
              <a:t>κτικό</a:t>
            </a:r>
            <a:r>
              <a:rPr lang="en-US" sz="4000" b="1" dirty="0">
                <a:effectLst>
                  <a:outerShdw blurRad="38100" dist="38100" dir="2700000" algn="tl">
                    <a:srgbClr val="000000">
                      <a:alpha val="43137"/>
                    </a:srgbClr>
                  </a:outerShdw>
                </a:effectLst>
              </a:rPr>
              <a:t> πα</a:t>
            </a:r>
            <a:r>
              <a:rPr lang="en-US" sz="4000" b="1" dirty="0" err="1">
                <a:effectLst>
                  <a:outerShdw blurRad="38100" dist="38100" dir="2700000" algn="tl">
                    <a:srgbClr val="000000">
                      <a:alpha val="43137"/>
                    </a:srgbClr>
                  </a:outerShdw>
                </a:effectLst>
              </a:rPr>
              <a:t>ράδειγμα</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1560" y="1340768"/>
            <a:ext cx="8136904" cy="4392488"/>
          </a:xfrm>
        </p:spPr>
        <p:txBody>
          <a:bodyPr/>
          <a:lstStyle/>
          <a:p>
            <a:pPr marL="342900" lvl="2" indent="-342900">
              <a:spcAft>
                <a:spcPts val="1200"/>
              </a:spcAft>
            </a:pPr>
            <a:r>
              <a:rPr lang="el-GR" dirty="0">
                <a:solidFill>
                  <a:prstClr val="black"/>
                </a:solidFill>
              </a:rPr>
              <a:t>Μια απλή συσκευή αποστράγγισης πληγής έχει τρεις συνιστώσες που πρέπει να ληφθούν υπόψη: η κάνουλα, η σωλήνωση και η μονάδα του συλλέκτη</a:t>
            </a:r>
          </a:p>
          <a:p>
            <a:pPr marL="342900" lvl="2" indent="-342900">
              <a:spcAft>
                <a:spcPts val="1200"/>
              </a:spcAft>
            </a:pPr>
            <a:r>
              <a:rPr lang="el-GR" dirty="0">
                <a:solidFill>
                  <a:prstClr val="black"/>
                </a:solidFill>
              </a:rPr>
              <a:t>Εάν η συσκευή πωλείται χωρίς την κάνουλα, η ταξινόμηση της κάνουλας δεν θα πρέπει να ληφθεί υπόψη</a:t>
            </a:r>
          </a:p>
          <a:p>
            <a:pPr marL="342900" lvl="2" indent="-342900">
              <a:spcAft>
                <a:spcPts val="1200"/>
              </a:spcAft>
            </a:pPr>
            <a:r>
              <a:rPr lang="el-GR" dirty="0">
                <a:solidFill>
                  <a:prstClr val="black"/>
                </a:solidFill>
              </a:rPr>
              <a:t>Θεωρείται εδώ ότι η συσκευή χρησιμοποιείται για βραχυπρόθεσμη διάρκεια, δηλαδή η αδιάκοπη προβλεπόμενη χρήση είναι περισσότερη από 60 λεπτά και λιγότερη από 30 ημέρες</a:t>
            </a:r>
            <a:endParaRPr lang="en-US" dirty="0">
              <a:solidFill>
                <a:prstClr val="black"/>
              </a:solidFill>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578A1669-CD29-1490-1AC6-6D5B4C951EDA}"/>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7504" y="0"/>
            <a:ext cx="8620472" cy="1143000"/>
          </a:xfrm>
        </p:spPr>
        <p:txBody>
          <a:bodyPr/>
          <a:lstStyle/>
          <a:p>
            <a:r>
              <a:rPr lang="el-GR" sz="4000" dirty="0"/>
              <a:t> </a:t>
            </a:r>
            <a:r>
              <a:rPr lang="el-GR" sz="4000" b="1" dirty="0">
                <a:effectLst>
                  <a:outerShdw blurRad="38100" dist="38100" dir="2700000" algn="tl">
                    <a:srgbClr val="000000">
                      <a:alpha val="43137"/>
                    </a:srgbClr>
                  </a:outerShdw>
                </a:effectLst>
              </a:rPr>
              <a:t>Γραφική Αναπαράσταση ταξινόμησης </a:t>
            </a:r>
          </a:p>
        </p:txBody>
      </p:sp>
      <p:pic>
        <p:nvPicPr>
          <p:cNvPr id="2050" name="Picture 2"/>
          <p:cNvPicPr>
            <a:picLocks noChangeAspect="1" noChangeArrowheads="1"/>
          </p:cNvPicPr>
          <p:nvPr/>
        </p:nvPicPr>
        <p:blipFill>
          <a:blip r:embed="rId3" cstate="print"/>
          <a:srcRect/>
          <a:stretch>
            <a:fillRect/>
          </a:stretch>
        </p:blipFill>
        <p:spPr bwMode="auto">
          <a:xfrm>
            <a:off x="179512" y="1484784"/>
            <a:ext cx="8748464" cy="4732573"/>
          </a:xfrm>
          <a:prstGeom prst="rect">
            <a:avLst/>
          </a:prstGeom>
          <a:noFill/>
          <a:ln w="9525">
            <a:noFill/>
            <a:miter lim="800000"/>
            <a:headEnd/>
            <a:tailEnd/>
          </a:ln>
        </p:spPr>
      </p:pic>
      <p:sp>
        <p:nvSpPr>
          <p:cNvPr id="4" name="Rectangle 3"/>
          <p:cNvSpPr/>
          <p:nvPr/>
        </p:nvSpPr>
        <p:spPr bwMode="auto">
          <a:xfrm>
            <a:off x="3131840" y="1484784"/>
            <a:ext cx="2736304"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Arial" charset="0"/>
              </a:rPr>
              <a:t>Μη επεμβατικές συσκευές</a:t>
            </a:r>
            <a:endParaRPr kumimoji="0" lang="en-US" sz="1600" b="0" i="0" u="none" strike="noStrike" cap="none" normalizeH="0" baseline="0" dirty="0">
              <a:ln>
                <a:noFill/>
              </a:ln>
              <a:solidFill>
                <a:schemeClr val="tx1"/>
              </a:solidFill>
              <a:effectLst/>
              <a:latin typeface="Arial" charset="0"/>
            </a:endParaRPr>
          </a:p>
        </p:txBody>
      </p:sp>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Picture 2">
            <a:extLst>
              <a:ext uri="{FF2B5EF4-FFF2-40B4-BE49-F238E27FC236}">
                <a16:creationId xmlns:a16="http://schemas.microsoft.com/office/drawing/2014/main" id="{838C4CD7-BBE1-0B2A-FB32-7CD5A8300A12}"/>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331639" y="1340768"/>
            <a:ext cx="6619875" cy="4600575"/>
          </a:xfrm>
          <a:prstGeom prst="rect">
            <a:avLst/>
          </a:prstGeom>
          <a:noFill/>
          <a:ln w="9525">
            <a:noFill/>
            <a:miter lim="800000"/>
            <a:headEnd/>
            <a:tailEnd/>
          </a:ln>
        </p:spPr>
      </p:pic>
      <p:sp>
        <p:nvSpPr>
          <p:cNvPr id="7" name="Title 1"/>
          <p:cNvSpPr>
            <a:spLocks noGrp="1"/>
          </p:cNvSpPr>
          <p:nvPr>
            <p:ph type="title"/>
          </p:nvPr>
        </p:nvSpPr>
        <p:spPr>
          <a:xfrm>
            <a:off x="307504" y="0"/>
            <a:ext cx="8620472" cy="1143000"/>
          </a:xfrm>
        </p:spPr>
        <p:txBody>
          <a:bodyPr/>
          <a:lstStyle/>
          <a:p>
            <a:r>
              <a:rPr lang="el-GR" sz="4000" dirty="0"/>
              <a:t> </a:t>
            </a:r>
            <a:r>
              <a:rPr lang="el-GR" sz="4000" b="1" dirty="0">
                <a:effectLst>
                  <a:outerShdw blurRad="38100" dist="38100" dir="2700000" algn="tl">
                    <a:srgbClr val="000000">
                      <a:alpha val="43137"/>
                    </a:srgbClr>
                  </a:outerShdw>
                </a:effectLst>
              </a:rPr>
              <a:t>Γραφική Αναπαράσταση ταξινόμησης </a:t>
            </a:r>
          </a:p>
        </p:txBody>
      </p:sp>
      <p:sp>
        <p:nvSpPr>
          <p:cNvPr id="8" name="Στρογγυλεμένο ορθογώνιο 7"/>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E8B56843-9B07-A8D3-183F-184FC314545F}"/>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39264" y="1700808"/>
            <a:ext cx="8964488" cy="3456384"/>
          </a:xfrm>
          <a:prstGeom prst="rect">
            <a:avLst/>
          </a:prstGeom>
          <a:noFill/>
          <a:ln w="9525">
            <a:noFill/>
            <a:miter lim="800000"/>
            <a:headEnd/>
            <a:tailEnd/>
          </a:ln>
        </p:spPr>
      </p:pic>
      <p:sp>
        <p:nvSpPr>
          <p:cNvPr id="4" name="Rectangle 3"/>
          <p:cNvSpPr/>
          <p:nvPr/>
        </p:nvSpPr>
        <p:spPr bwMode="auto">
          <a:xfrm>
            <a:off x="3131840" y="4695408"/>
            <a:ext cx="2736304" cy="4617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8" name="Title 1"/>
          <p:cNvSpPr>
            <a:spLocks noGrp="1"/>
          </p:cNvSpPr>
          <p:nvPr>
            <p:ph type="title"/>
          </p:nvPr>
        </p:nvSpPr>
        <p:spPr>
          <a:xfrm>
            <a:off x="307504" y="0"/>
            <a:ext cx="8620472" cy="1143000"/>
          </a:xfrm>
        </p:spPr>
        <p:txBody>
          <a:bodyPr/>
          <a:lstStyle/>
          <a:p>
            <a:r>
              <a:rPr lang="el-GR" sz="4000" dirty="0"/>
              <a:t> </a:t>
            </a:r>
            <a:r>
              <a:rPr lang="el-GR" sz="4000" b="1" dirty="0">
                <a:effectLst>
                  <a:outerShdw blurRad="38100" dist="38100" dir="2700000" algn="tl">
                    <a:srgbClr val="000000">
                      <a:alpha val="43137"/>
                    </a:srgbClr>
                  </a:outerShdw>
                </a:effectLst>
              </a:rPr>
              <a:t>Γραφική Αναπαράσταση ταξινόμησης </a:t>
            </a:r>
          </a:p>
        </p:txBody>
      </p:sp>
      <p:sp>
        <p:nvSpPr>
          <p:cNvPr id="9" name="Στρογγυλεμένο ορθογώνιο 8"/>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BA4838B7-693F-3F31-A751-97A72E99A660}"/>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Περιεχόμενα παρουσίασης</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5333" y="1556792"/>
            <a:ext cx="7772400" cy="4114800"/>
          </a:xfrm>
        </p:spPr>
        <p:txBody>
          <a:bodyPr/>
          <a:lstStyle/>
          <a:p>
            <a:pPr>
              <a:spcAft>
                <a:spcPts val="1200"/>
              </a:spcAft>
            </a:pPr>
            <a:r>
              <a:rPr lang="el-GR" sz="2800" dirty="0"/>
              <a:t>Εισαγωγή.</a:t>
            </a:r>
            <a:endParaRPr lang="en-US" sz="2800" dirty="0"/>
          </a:p>
          <a:p>
            <a:pPr>
              <a:spcAft>
                <a:spcPts val="1200"/>
              </a:spcAft>
            </a:pPr>
            <a:r>
              <a:rPr lang="el-GR" sz="2800" dirty="0"/>
              <a:t>Ταξινόμηση ιατρικών συσκευών.</a:t>
            </a:r>
          </a:p>
          <a:p>
            <a:pPr>
              <a:spcAft>
                <a:spcPts val="1200"/>
              </a:spcAft>
            </a:pPr>
            <a:r>
              <a:rPr lang="el-GR" sz="2800" dirty="0"/>
              <a:t>Κανόνες ταξινόμησης.</a:t>
            </a:r>
          </a:p>
          <a:p>
            <a:pPr>
              <a:spcAft>
                <a:spcPts val="1200"/>
              </a:spcAft>
            </a:pPr>
            <a:r>
              <a:rPr lang="en-US" sz="2800" dirty="0" err="1"/>
              <a:t>Εφ</a:t>
            </a:r>
            <a:r>
              <a:rPr lang="en-US" sz="2800" dirty="0"/>
              <a:t>αρμογή των κανόνων ταξινόμησης</a:t>
            </a:r>
            <a:r>
              <a:rPr lang="el-GR" sz="2800" dirty="0"/>
              <a:t>.</a:t>
            </a:r>
          </a:p>
          <a:p>
            <a:pPr>
              <a:spcAft>
                <a:spcPts val="1200"/>
              </a:spcAft>
            </a:pPr>
            <a:r>
              <a:rPr lang="el-GR" sz="2800" dirty="0"/>
              <a:t>Γραφική αναπαράσταση ταξινόμησης. </a:t>
            </a:r>
            <a:endParaRPr lang="en-US" sz="2800" dirty="0"/>
          </a:p>
          <a:p>
            <a:pPr>
              <a:spcAft>
                <a:spcPts val="1200"/>
              </a:spcAft>
            </a:pPr>
            <a:r>
              <a:rPr lang="el-GR" sz="2800" dirty="0"/>
              <a:t>Γενική εξήγηση των κανόνων.</a:t>
            </a:r>
            <a:endParaRPr lang="en-US" sz="28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DBA04910-0432-BD1F-EAFC-9BD16FCA7933}"/>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l="16794" t="43109" r="16794" b="10626"/>
          <a:stretch>
            <a:fillRect/>
          </a:stretch>
        </p:blipFill>
        <p:spPr bwMode="auto">
          <a:xfrm>
            <a:off x="251520" y="1556792"/>
            <a:ext cx="8640960" cy="3600400"/>
          </a:xfrm>
          <a:prstGeom prst="rect">
            <a:avLst/>
          </a:prstGeom>
          <a:noFill/>
          <a:ln w="9525">
            <a:noFill/>
            <a:miter lim="800000"/>
            <a:headEnd/>
            <a:tailEnd/>
          </a:ln>
        </p:spPr>
      </p:pic>
      <p:sp>
        <p:nvSpPr>
          <p:cNvPr id="5" name="Title 1"/>
          <p:cNvSpPr>
            <a:spLocks noGrp="1"/>
          </p:cNvSpPr>
          <p:nvPr>
            <p:ph type="title"/>
          </p:nvPr>
        </p:nvSpPr>
        <p:spPr>
          <a:xfrm>
            <a:off x="307504" y="0"/>
            <a:ext cx="8620472" cy="1143000"/>
          </a:xfrm>
        </p:spPr>
        <p:txBody>
          <a:bodyPr/>
          <a:lstStyle/>
          <a:p>
            <a:r>
              <a:rPr lang="el-GR" sz="4000" dirty="0"/>
              <a:t> </a:t>
            </a:r>
            <a:r>
              <a:rPr lang="el-GR" sz="4000" b="1" dirty="0">
                <a:effectLst>
                  <a:outerShdw blurRad="38100" dist="38100" dir="2700000" algn="tl">
                    <a:srgbClr val="000000">
                      <a:alpha val="43137"/>
                    </a:srgbClr>
                  </a:outerShdw>
                </a:effectLst>
              </a:rPr>
              <a:t>Γραφική Αναπαράσταση ταξινόμησης </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768DFDB3-364B-BBC0-A2D0-D6AFE8AD1E0E}"/>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23528" y="2132856"/>
            <a:ext cx="8483626" cy="3672408"/>
          </a:xfrm>
          <a:prstGeom prst="rect">
            <a:avLst/>
          </a:prstGeom>
          <a:noFill/>
          <a:ln w="9525">
            <a:noFill/>
            <a:miter lim="800000"/>
            <a:headEnd/>
            <a:tailEnd/>
          </a:ln>
        </p:spPr>
      </p:pic>
      <p:sp>
        <p:nvSpPr>
          <p:cNvPr id="5" name="Title 1"/>
          <p:cNvSpPr>
            <a:spLocks noGrp="1"/>
          </p:cNvSpPr>
          <p:nvPr>
            <p:ph type="title"/>
          </p:nvPr>
        </p:nvSpPr>
        <p:spPr>
          <a:xfrm>
            <a:off x="307504" y="0"/>
            <a:ext cx="8620472" cy="1143000"/>
          </a:xfrm>
        </p:spPr>
        <p:txBody>
          <a:bodyPr/>
          <a:lstStyle/>
          <a:p>
            <a:r>
              <a:rPr lang="el-GR" sz="4000" dirty="0"/>
              <a:t> </a:t>
            </a:r>
            <a:r>
              <a:rPr lang="el-GR" sz="4000" b="1" dirty="0">
                <a:effectLst>
                  <a:outerShdw blurRad="38100" dist="38100" dir="2700000" algn="tl">
                    <a:srgbClr val="000000">
                      <a:alpha val="43137"/>
                    </a:srgbClr>
                  </a:outerShdw>
                </a:effectLst>
              </a:rPr>
              <a:t>Γραφική Αναπαράσταση ταξινόμησης </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679A5433-6E5B-9085-1EC0-9E98937BBBA3}"/>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755576" y="1484784"/>
            <a:ext cx="7620000" cy="4680520"/>
            <a:chOff x="755576" y="1484784"/>
            <a:chExt cx="7620000" cy="4680520"/>
          </a:xfrm>
        </p:grpSpPr>
        <p:pic>
          <p:nvPicPr>
            <p:cNvPr id="7170" name="Picture 2"/>
            <p:cNvPicPr>
              <a:picLocks noChangeAspect="1" noChangeArrowheads="1"/>
            </p:cNvPicPr>
            <p:nvPr/>
          </p:nvPicPr>
          <p:blipFill>
            <a:blip r:embed="rId3" cstate="print"/>
            <a:srcRect b="5631"/>
            <a:stretch>
              <a:fillRect/>
            </a:stretch>
          </p:blipFill>
          <p:spPr bwMode="auto">
            <a:xfrm>
              <a:off x="755576" y="1556792"/>
              <a:ext cx="7620000" cy="4608512"/>
            </a:xfrm>
            <a:prstGeom prst="rect">
              <a:avLst/>
            </a:prstGeom>
            <a:noFill/>
            <a:ln w="9525">
              <a:noFill/>
              <a:miter lim="800000"/>
              <a:headEnd/>
              <a:tailEnd/>
            </a:ln>
          </p:spPr>
        </p:pic>
        <p:sp>
          <p:nvSpPr>
            <p:cNvPr id="4" name="Rectangle 3"/>
            <p:cNvSpPr/>
            <p:nvPr/>
          </p:nvSpPr>
          <p:spPr bwMode="auto">
            <a:xfrm>
              <a:off x="3131840" y="1484784"/>
              <a:ext cx="2736304"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Arial" charset="0"/>
                </a:rPr>
                <a:t>Ενεργές συσκευές</a:t>
              </a:r>
              <a:endParaRPr kumimoji="0" lang="en-US" sz="1600" b="0" i="0" u="none" strike="noStrike" cap="none" normalizeH="0" baseline="0" dirty="0">
                <a:ln>
                  <a:noFill/>
                </a:ln>
                <a:solidFill>
                  <a:schemeClr val="tx1"/>
                </a:solidFill>
                <a:effectLst/>
                <a:latin typeface="Arial" charset="0"/>
              </a:endParaRPr>
            </a:p>
          </p:txBody>
        </p:sp>
      </p:grpSp>
      <p:sp>
        <p:nvSpPr>
          <p:cNvPr id="7" name="Title 1"/>
          <p:cNvSpPr>
            <a:spLocks noGrp="1"/>
          </p:cNvSpPr>
          <p:nvPr>
            <p:ph type="title"/>
          </p:nvPr>
        </p:nvSpPr>
        <p:spPr>
          <a:xfrm>
            <a:off x="307504" y="0"/>
            <a:ext cx="8620472" cy="1143000"/>
          </a:xfrm>
        </p:spPr>
        <p:txBody>
          <a:bodyPr/>
          <a:lstStyle/>
          <a:p>
            <a:r>
              <a:rPr lang="el-GR" sz="4000" dirty="0"/>
              <a:t> </a:t>
            </a:r>
            <a:r>
              <a:rPr lang="el-GR" sz="4000" b="1" dirty="0">
                <a:effectLst>
                  <a:outerShdw blurRad="38100" dist="38100" dir="2700000" algn="tl">
                    <a:srgbClr val="000000">
                      <a:alpha val="43137"/>
                    </a:srgbClr>
                  </a:outerShdw>
                </a:effectLst>
              </a:rPr>
              <a:t>Γραφική Αναπαράσταση ταξινόμησης </a:t>
            </a:r>
          </a:p>
        </p:txBody>
      </p:sp>
      <p:sp>
        <p:nvSpPr>
          <p:cNvPr id="8" name="Στρογγυλεμένο ορθογώνιο 7"/>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C8F535C0-918C-0AEC-431C-E72E7FE92AFD}"/>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251520" y="1556792"/>
            <a:ext cx="8699079" cy="4454649"/>
          </a:xfrm>
          <a:prstGeom prst="rect">
            <a:avLst/>
          </a:prstGeom>
          <a:noFill/>
          <a:ln w="9525">
            <a:noFill/>
            <a:miter lim="800000"/>
            <a:headEnd/>
            <a:tailEnd/>
          </a:ln>
        </p:spPr>
      </p:pic>
      <p:sp>
        <p:nvSpPr>
          <p:cNvPr id="4" name="Rectangle 3"/>
          <p:cNvSpPr/>
          <p:nvPr/>
        </p:nvSpPr>
        <p:spPr bwMode="auto">
          <a:xfrm>
            <a:off x="3131840" y="1556792"/>
            <a:ext cx="2736304"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Arial" charset="0"/>
              </a:rPr>
              <a:t>Ειδικοί</a:t>
            </a:r>
            <a:r>
              <a:rPr kumimoji="0" lang="el-GR" sz="1600" b="0" i="0" u="none" strike="noStrike" cap="none" normalizeH="0" dirty="0">
                <a:ln>
                  <a:noFill/>
                </a:ln>
                <a:solidFill>
                  <a:schemeClr val="tx1"/>
                </a:solidFill>
                <a:effectLst/>
                <a:latin typeface="Arial" charset="0"/>
              </a:rPr>
              <a:t> κανόνες</a:t>
            </a:r>
            <a:endParaRPr kumimoji="0" lang="en-US" sz="1600" b="0" i="0" u="none" strike="noStrike" cap="none" normalizeH="0" baseline="0" dirty="0">
              <a:ln>
                <a:noFill/>
              </a:ln>
              <a:solidFill>
                <a:schemeClr val="tx1"/>
              </a:solidFill>
              <a:effectLst/>
              <a:latin typeface="Arial" charset="0"/>
            </a:endParaRPr>
          </a:p>
        </p:txBody>
      </p:sp>
      <p:sp>
        <p:nvSpPr>
          <p:cNvPr id="6" name="Title 1"/>
          <p:cNvSpPr>
            <a:spLocks noGrp="1"/>
          </p:cNvSpPr>
          <p:nvPr>
            <p:ph type="title"/>
          </p:nvPr>
        </p:nvSpPr>
        <p:spPr>
          <a:xfrm>
            <a:off x="307504" y="0"/>
            <a:ext cx="8620472" cy="1143000"/>
          </a:xfrm>
        </p:spPr>
        <p:txBody>
          <a:bodyPr/>
          <a:lstStyle/>
          <a:p>
            <a:r>
              <a:rPr lang="el-GR" sz="4000" dirty="0"/>
              <a:t> </a:t>
            </a:r>
            <a:r>
              <a:rPr lang="el-GR" sz="4000" b="1" dirty="0">
                <a:effectLst>
                  <a:outerShdw blurRad="38100" dist="38100" dir="2700000" algn="tl">
                    <a:srgbClr val="000000">
                      <a:alpha val="43137"/>
                    </a:srgbClr>
                  </a:outerShdw>
                </a:effectLst>
              </a:rPr>
              <a:t>Γραφική Αναπαράσταση ταξινόμησης </a:t>
            </a:r>
          </a:p>
        </p:txBody>
      </p:sp>
      <p:sp>
        <p:nvSpPr>
          <p:cNvPr id="7" name="Στρογγυλεμένο ορθογώνιο 6"/>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9FF2CEEF-038E-564C-4CC8-DFCB469945C8}"/>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3" name="Content Placeholder 2"/>
          <p:cNvSpPr>
            <a:spLocks noGrp="1"/>
          </p:cNvSpPr>
          <p:nvPr>
            <p:ph idx="1"/>
          </p:nvPr>
        </p:nvSpPr>
        <p:spPr>
          <a:xfrm>
            <a:off x="483081" y="1340768"/>
            <a:ext cx="8136904" cy="4392488"/>
          </a:xfrm>
        </p:spPr>
        <p:txBody>
          <a:bodyPr/>
          <a:lstStyle/>
          <a:p>
            <a:pPr marL="0" indent="0">
              <a:spcBef>
                <a:spcPts val="1200"/>
              </a:spcBef>
              <a:spcAft>
                <a:spcPts val="1200"/>
              </a:spcAft>
              <a:buNone/>
            </a:pPr>
            <a:r>
              <a:rPr lang="el-GR" sz="2400" b="1" dirty="0"/>
              <a:t>Κανόνας 1 - Συσκευές που είτε δεν έρχονται σε επαφή με τον ασθενή ή έρχονται σε επαφή μόνο με το δέρμα</a:t>
            </a:r>
          </a:p>
          <a:p>
            <a:r>
              <a:rPr lang="el-GR" sz="2400" dirty="0"/>
              <a:t>Πρόκειται για έναν εφεδρικό κανόνα που εφαρμόζεται σε όλες τις συσκευές που δεν καλύπτονται από κάποιον ειδικότερο κανόνα.</a:t>
            </a:r>
          </a:p>
          <a:p>
            <a:endParaRPr lang="en-US" sz="2400" dirty="0"/>
          </a:p>
          <a:p>
            <a:r>
              <a:rPr lang="el-GR" sz="2400" dirty="0"/>
              <a:t>Είναι ένας κανόνας που ισχύει γενικά για συσκευές που έρχονται σε επαφή μόνο με το δέρμα ή που αγγίζουν τον ασθενή.</a:t>
            </a: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65ACF380-1868-2041-6290-7E73735B350D}"/>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3" name="Content Placeholder 2"/>
          <p:cNvSpPr>
            <a:spLocks noGrp="1"/>
          </p:cNvSpPr>
          <p:nvPr>
            <p:ph idx="1"/>
          </p:nvPr>
        </p:nvSpPr>
        <p:spPr>
          <a:xfrm>
            <a:off x="483081" y="1340768"/>
            <a:ext cx="8136904" cy="4392488"/>
          </a:xfrm>
        </p:spPr>
        <p:txBody>
          <a:bodyPr/>
          <a:lstStyle/>
          <a:p>
            <a:pPr marL="0" indent="0">
              <a:spcBef>
                <a:spcPts val="1200"/>
              </a:spcBef>
              <a:spcAft>
                <a:spcPts val="1200"/>
              </a:spcAft>
              <a:buNone/>
            </a:pPr>
            <a:r>
              <a:rPr lang="el-GR" sz="2400" b="1" dirty="0"/>
              <a:t>Κανόνας 1 - Συσκευές που είτε δεν έρχονται σε επαφή με τον ασθενή ή έρχονται σε επαφή μόνο με το δέρμα</a:t>
            </a:r>
          </a:p>
          <a:p>
            <a:r>
              <a:rPr lang="el-GR" sz="2400" dirty="0"/>
              <a:t>Ορισμένες μη-επεμβατικές συσκευές έρχονται έμμεσα σε επαφή με το σώμα και μπορούν να επηρεάσουν τις εσωτερικές φυσιολογικές διεργασίες αποθηκεύοντας, διοχετεύοντας ή θεραπεύοντας το αίμα ή άλλα υγρά του σώματος.</a:t>
            </a:r>
          </a:p>
          <a:p>
            <a:endParaRPr lang="el-GR" sz="2400" dirty="0"/>
          </a:p>
          <a:p>
            <a:pPr marL="0" indent="0">
              <a:buNone/>
            </a:pPr>
            <a:r>
              <a:rPr lang="el-GR" sz="2400" dirty="0"/>
              <a:t>-Αυτές πρέπει να εξαιρούνται από την εφαρμογή αυτού του κανόνα.</a:t>
            </a: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2DB72098-3EF6-FD42-BD2E-233B1683CCD6}"/>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19080"/>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3" name="Content Placeholder 2"/>
          <p:cNvSpPr>
            <a:spLocks noGrp="1"/>
          </p:cNvSpPr>
          <p:nvPr>
            <p:ph idx="1"/>
          </p:nvPr>
        </p:nvSpPr>
        <p:spPr>
          <a:xfrm>
            <a:off x="611560" y="1268760"/>
            <a:ext cx="8136904" cy="4392488"/>
          </a:xfrm>
        </p:spPr>
        <p:txBody>
          <a:bodyPr/>
          <a:lstStyle/>
          <a:p>
            <a:pPr marL="0" indent="0">
              <a:spcBef>
                <a:spcPts val="1200"/>
              </a:spcBef>
              <a:spcAft>
                <a:spcPts val="1200"/>
              </a:spcAft>
              <a:buNone/>
            </a:pPr>
            <a:r>
              <a:rPr lang="el-GR" sz="2400" b="1" dirty="0"/>
              <a:t>Κανόνας 2 - Διοχέτευση ή αποθήκευση για τελική διαχείριση</a:t>
            </a:r>
          </a:p>
          <a:p>
            <a:r>
              <a:rPr lang="el-GR" sz="2400" dirty="0"/>
              <a:t>Αυτοί οι τύποι συσκευών πρέπει να εξεταστούν χωριστά από τις συσκευές του Κανόνα 1 γιατί μπορεί να είναι έμμεσα επεμβατικές.</a:t>
            </a:r>
          </a:p>
          <a:p>
            <a:r>
              <a:rPr lang="el-GR" sz="2400" dirty="0"/>
              <a:t>Διοχετεύουν ή αποθηκεύουν ουσίες που τελικά θα πρέπει να χορηγηθούν στο σώμα.</a:t>
            </a:r>
          </a:p>
          <a:p>
            <a:r>
              <a:rPr lang="el-GR" sz="2400" dirty="0"/>
              <a:t>Συνήθως οι συσκευές αυτές χρησιμοποιούνται σε μετάγγιση, έγχυση, εξωσωματική κυκλοφορία και παράδοση αναισθητικών αερίων και οξυγόνου.</a:t>
            </a: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88656E9C-00E6-F614-FAA3-52EA421806BB}"/>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3" name="Content Placeholder 2"/>
          <p:cNvSpPr>
            <a:spLocks noGrp="1"/>
          </p:cNvSpPr>
          <p:nvPr>
            <p:ph idx="1"/>
          </p:nvPr>
        </p:nvSpPr>
        <p:spPr>
          <a:xfrm>
            <a:off x="539552" y="1268760"/>
            <a:ext cx="8136904" cy="4392488"/>
          </a:xfrm>
        </p:spPr>
        <p:txBody>
          <a:bodyPr/>
          <a:lstStyle/>
          <a:p>
            <a:pPr marL="0" indent="0">
              <a:spcBef>
                <a:spcPts val="1200"/>
              </a:spcBef>
              <a:spcAft>
                <a:spcPts val="1200"/>
              </a:spcAft>
              <a:buNone/>
            </a:pPr>
            <a:r>
              <a:rPr lang="el-GR" sz="2400" b="1" dirty="0"/>
              <a:t>Κανόνας 3 - Μη-επεμβατικές συσκευές που τροποποιούν τη βιολογική ή χημική σύνθεση του αίματος, υγρών του σώματος ή άλλων υγρών που προορίζονται για την έγχυση στο σώμα</a:t>
            </a:r>
            <a:endParaRPr lang="en-US" sz="2400" b="1" dirty="0"/>
          </a:p>
          <a:p>
            <a:r>
              <a:rPr lang="el-GR" sz="2400" dirty="0"/>
              <a:t>Αυτοί οι τύποι συσκευών πρέπει να εξεταστούν  χωριστά από τις συσκευές του Κανόνα 1 επειδή είναι έμμεσα επεμβατικές.</a:t>
            </a:r>
          </a:p>
          <a:p>
            <a:endParaRPr lang="el-GR" sz="2400" dirty="0"/>
          </a:p>
          <a:p>
            <a:r>
              <a:rPr lang="el-GR" sz="2400" dirty="0"/>
              <a:t>Τροποποιούν ουσίες που θα πρέπει τελικά να εμφυτευτούν  στο σώμα.</a:t>
            </a: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07F0D085-5615-553C-0C5B-ED1E662C1876}"/>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4784"/>
            <a:ext cx="8136904" cy="4392488"/>
          </a:xfrm>
        </p:spPr>
        <p:txBody>
          <a:bodyPr/>
          <a:lstStyle/>
          <a:p>
            <a:pPr marL="0" indent="0">
              <a:spcBef>
                <a:spcPts val="1200"/>
              </a:spcBef>
              <a:spcAft>
                <a:spcPts val="1200"/>
              </a:spcAft>
              <a:buNone/>
            </a:pPr>
            <a:r>
              <a:rPr lang="el-GR" sz="2400" b="1" dirty="0"/>
              <a:t>Κανόνας 3 - Μη-επεμβατικές συσκευές που τροποποιούν τη βιολογική ή χημική σύνθεση του αίματος, υγρών του σώματος ή άλλων υγρών που προορίζονται για την έγχυση στο σώμα</a:t>
            </a:r>
            <a:endParaRPr lang="en-US" sz="2400" b="1" dirty="0"/>
          </a:p>
          <a:p>
            <a:endParaRPr lang="el-GR" sz="2400" dirty="0"/>
          </a:p>
          <a:p>
            <a:r>
              <a:rPr lang="el-GR" sz="2400" dirty="0"/>
              <a:t>Ο κανόνας αυτός καλύπτει ως επί το πλείστον τα πιο εξελιγμένα στοιχεία των συσκευών εξωσωματικής κυκλοφορίας, συστημάτων αιμοκάθαρσης καθώς και συσκευών για εξωσωματική θεραπεία των υγρών του σώματος που μπορεί ή όχι να επανεγχυθούν στο σώμα.</a:t>
            </a:r>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99A029F9-0122-27FE-C2C0-EC1CA909B94E}"/>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81" y="1484784"/>
            <a:ext cx="8136904" cy="4392488"/>
          </a:xfrm>
        </p:spPr>
        <p:txBody>
          <a:bodyPr/>
          <a:lstStyle/>
          <a:p>
            <a:pPr marL="0" indent="0">
              <a:spcBef>
                <a:spcPts val="1200"/>
              </a:spcBef>
              <a:spcAft>
                <a:spcPts val="1200"/>
              </a:spcAft>
              <a:buNone/>
            </a:pPr>
            <a:r>
              <a:rPr lang="el-GR" sz="2400" b="1" dirty="0"/>
              <a:t>Κανόνας 4 - Μη επεμβατικές συσκευές που έρχονται σε επαφή με το τραυματισμένο δέρμα</a:t>
            </a:r>
          </a:p>
          <a:p>
            <a:r>
              <a:rPr lang="el-GR" sz="2400" dirty="0"/>
              <a:t>Ο κανόνας αυτός προορίζεται να καλύψει κυρίως επιδέσμους πληγών, ανεξάρτητα από το βάθος της πληγής</a:t>
            </a:r>
          </a:p>
          <a:p>
            <a:endParaRPr lang="el-GR" sz="2400" dirty="0"/>
          </a:p>
          <a:p>
            <a:r>
              <a:rPr lang="el-GR" sz="2400" dirty="0"/>
              <a:t>Τα παραδοσιακά είδη προϊόντων, όπως αυτά που χρησιμοποιούνται ως ένα μηχανικό φράγμα, δεν αποτελούν μεγάλο κίνδυνο για τον άνθρωπο</a:t>
            </a:r>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6B7BBA10-2641-B1F5-56AE-7484030A9E5F}"/>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solidFill>
                  <a:srgbClr val="1F497D"/>
                </a:solidFill>
                <a:effectLst>
                  <a:outerShdw blurRad="38100" dist="38100" dir="2700000" algn="tl">
                    <a:srgbClr val="000000">
                      <a:alpha val="43137"/>
                    </a:srgbClr>
                  </a:outerShdw>
                </a:effectLst>
              </a:rPr>
              <a:t>Εισαγωγή</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770112"/>
            <a:ext cx="7772400" cy="4035152"/>
          </a:xfrm>
        </p:spPr>
        <p:txBody>
          <a:bodyPr/>
          <a:lstStyle/>
          <a:p>
            <a:pPr>
              <a:spcBef>
                <a:spcPts val="1200"/>
              </a:spcBef>
              <a:spcAft>
                <a:spcPts val="1200"/>
              </a:spcAft>
            </a:pPr>
            <a:r>
              <a:rPr lang="el-GR" sz="2400" dirty="0"/>
              <a:t>Η </a:t>
            </a:r>
            <a:r>
              <a:rPr lang="el-GR" sz="2400" b="1" dirty="0"/>
              <a:t>σήμανση CE </a:t>
            </a:r>
            <a:r>
              <a:rPr lang="el-GR" sz="2400" dirty="0"/>
              <a:t>ή</a:t>
            </a:r>
            <a:r>
              <a:rPr lang="en-US" sz="2400" dirty="0"/>
              <a:t> (</a:t>
            </a:r>
            <a:r>
              <a:rPr lang="en-US" sz="2400" b="1" dirty="0"/>
              <a:t>CE marking</a:t>
            </a:r>
            <a:r>
              <a:rPr lang="en-US" sz="2400" dirty="0"/>
              <a:t>),</a:t>
            </a:r>
            <a:r>
              <a:rPr lang="el-GR" sz="2400" dirty="0"/>
              <a:t> τοποθετείται πριν από την κυκλοφορία ενός προϊόντος στην Ευρωπαϊκή αγορά. </a:t>
            </a:r>
          </a:p>
          <a:p>
            <a:pPr>
              <a:spcBef>
                <a:spcPts val="1200"/>
              </a:spcBef>
              <a:spcAft>
                <a:spcPts val="1200"/>
              </a:spcAft>
            </a:pPr>
            <a:r>
              <a:rPr lang="el-GR" sz="2400" dirty="0"/>
              <a:t>Είναι το αποτέλεσμα μιας επιτυχούς διαδικασίας αξιολόγησης που ολοκληρώνεται από τον κατασκευαστή.</a:t>
            </a:r>
          </a:p>
          <a:p>
            <a:pPr>
              <a:spcBef>
                <a:spcPts val="1200"/>
              </a:spcBef>
              <a:spcAft>
                <a:spcPts val="1200"/>
              </a:spcAft>
            </a:pPr>
            <a:r>
              <a:rPr lang="en-US" sz="2400" dirty="0"/>
              <a:t>H</a:t>
            </a:r>
            <a:r>
              <a:rPr lang="en-US" sz="2400" b="1" dirty="0"/>
              <a:t> </a:t>
            </a:r>
            <a:r>
              <a:rPr lang="el-GR" sz="2400" b="1" dirty="0"/>
              <a:t>σήμανση</a:t>
            </a:r>
            <a:r>
              <a:rPr lang="en-US" sz="2400" b="1" dirty="0"/>
              <a:t> CE</a:t>
            </a:r>
            <a:r>
              <a:rPr lang="el-GR" sz="2400" b="1" dirty="0"/>
              <a:t> </a:t>
            </a:r>
            <a:r>
              <a:rPr lang="el-GR" sz="2400" dirty="0"/>
              <a:t>είναι υποχρεωτική για προϊόντα που πωλούνται εντός της Ευρωπαϊκής Οικονομικής Κοινότητας (ΕΟΚ).</a:t>
            </a: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43D50F8B-74F1-EE03-357A-9E1CD400F1FC}"/>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56792"/>
            <a:ext cx="8136904" cy="4392488"/>
          </a:xfrm>
        </p:spPr>
        <p:txBody>
          <a:bodyPr/>
          <a:lstStyle/>
          <a:p>
            <a:pPr marL="0" indent="0">
              <a:spcBef>
                <a:spcPts val="1200"/>
              </a:spcBef>
              <a:spcAft>
                <a:spcPts val="1200"/>
              </a:spcAft>
              <a:buNone/>
            </a:pPr>
            <a:r>
              <a:rPr lang="el-GR" sz="2400" b="1" dirty="0"/>
              <a:t>Κανόνας 4 - Μη επεμβατικές συσκευές που έρχονται σε επαφή με το τραυματισμένο δέρμα</a:t>
            </a:r>
          </a:p>
          <a:p>
            <a:endParaRPr lang="el-GR" sz="2400" dirty="0"/>
          </a:p>
          <a:p>
            <a:r>
              <a:rPr lang="el-GR" sz="2400" dirty="0"/>
              <a:t>Υπήρξαν ραγδαίες τεχνολογικές εξελίξεις σε αυτόν τον τομέα, με την εμφάνιση νέων τύπων επιδέσμων τραυμάτων, για τους οποίους γίνονται αιτήσεις μη-παραδοσιακές, π.χ. διαχείριση του μικρο-περιβάλλοντος μιας πληγής για την ενίσχυση του φυσικού μηχανισμού επούλωσης.</a:t>
            </a:r>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7E8D7D69-C917-1F2B-94BF-78C0F616B56B}"/>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136904" cy="4392488"/>
          </a:xfrm>
        </p:spPr>
        <p:txBody>
          <a:bodyPr/>
          <a:lstStyle/>
          <a:p>
            <a:pPr marL="0" indent="0">
              <a:spcBef>
                <a:spcPts val="1200"/>
              </a:spcBef>
              <a:spcAft>
                <a:spcPts val="1200"/>
              </a:spcAft>
              <a:buNone/>
            </a:pPr>
            <a:r>
              <a:rPr lang="el-GR" sz="2400" b="1" dirty="0"/>
              <a:t>Κανόνας 5 - Επεμβατικές συσκευές σχετικές με φυσικά στόμια του σώματος</a:t>
            </a:r>
          </a:p>
          <a:p>
            <a:endParaRPr lang="el-GR" sz="2400" dirty="0"/>
          </a:p>
          <a:p>
            <a:r>
              <a:rPr lang="el-GR" sz="2400" dirty="0"/>
              <a:t>Επεμβατικές συσκευές σχετικές με φυσικά στόμια του σώματος (αυτιού, στόματος, μύτης, ματιού, πρωκτού, ουρήθρας και του κόλπου) πρέπει να θεωρούνται διαφορετικές επεμβατικές συσκευές που διεισδύουν μέσω σχισμής στις επιφάνειες του σώματος (χειρουργικής εισβολής).</a:t>
            </a:r>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BE930BB2-6443-185D-DA7F-2CF5B8AF6DCC}"/>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136904" cy="4392488"/>
          </a:xfrm>
        </p:spPr>
        <p:txBody>
          <a:bodyPr/>
          <a:lstStyle/>
          <a:p>
            <a:pPr marL="0" indent="0">
              <a:spcBef>
                <a:spcPts val="1200"/>
              </a:spcBef>
              <a:spcAft>
                <a:spcPts val="1200"/>
              </a:spcAft>
              <a:buNone/>
            </a:pPr>
            <a:r>
              <a:rPr lang="el-GR" sz="2400" b="1" dirty="0"/>
              <a:t>Κανόνας 5 - Επεμβατικές συσκευές σχετικές με φυσικά στόμια του σώματος</a:t>
            </a:r>
          </a:p>
          <a:p>
            <a:endParaRPr lang="el-GR" sz="2400" dirty="0"/>
          </a:p>
          <a:p>
            <a:r>
              <a:rPr lang="el-GR" sz="2400" dirty="0"/>
              <a:t>Για βραχυπρόθεσμη χρήση, περαιτέρω διάκριση πρέπει να γίνει μεταξύ διεισδυτικότητας σε σχέση με τα λιγότερο ευάλωτα πρόσθια μέρη του αυτιού, του στόματος  και της μύτης και τις άλλες ανατομικές περιοχές.</a:t>
            </a:r>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CB67B5A5-8FC8-F27B-48E2-DD287C44FEF8}"/>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352928" cy="4392488"/>
          </a:xfrm>
        </p:spPr>
        <p:txBody>
          <a:bodyPr/>
          <a:lstStyle/>
          <a:p>
            <a:pPr marL="0" indent="0">
              <a:spcBef>
                <a:spcPts val="1200"/>
              </a:spcBef>
              <a:spcAft>
                <a:spcPts val="1200"/>
              </a:spcAft>
              <a:buNone/>
            </a:pPr>
            <a:r>
              <a:rPr lang="el-GR" sz="2400" b="1" dirty="0"/>
              <a:t>Κανόνας 6 - Χειρουργικές επεμβατικές συσκευές που προορίζονται για παροδική χρήση (&lt; 60 λεπτά)</a:t>
            </a:r>
          </a:p>
          <a:p>
            <a:endParaRPr lang="el-GR" sz="2400" dirty="0"/>
          </a:p>
          <a:p>
            <a:r>
              <a:rPr lang="el-GR" sz="2400" dirty="0"/>
              <a:t>Ο κανόνας αυτός καλύπτει κυρίως τρεις μεγάλες κατηγορίες συσκευών: </a:t>
            </a:r>
          </a:p>
          <a:p>
            <a:pPr lvl="1"/>
            <a:r>
              <a:rPr lang="el-GR" sz="2000" dirty="0"/>
              <a:t>συσκευές που χρησιμοποιούνται για τη δημιουργία ενός καναλιού από το δέρμα (βελόνες, σωληνίσκοι, κλπ.),</a:t>
            </a:r>
          </a:p>
          <a:p>
            <a:pPr lvl="1"/>
            <a:r>
              <a:rPr lang="el-GR" sz="2000" dirty="0"/>
              <a:t>τα χειρουργικά εργαλεία (νυστέρια, πριόνια, κλπ.) ,</a:t>
            </a:r>
          </a:p>
          <a:p>
            <a:pPr lvl="1"/>
            <a:r>
              <a:rPr lang="el-GR" sz="2000" dirty="0"/>
              <a:t>διάφορα είδη καθετήρων, βεντούζες, κλπ.</a:t>
            </a:r>
            <a:endParaRPr lang="en-US" sz="2000" dirty="0"/>
          </a:p>
        </p:txBody>
      </p:sp>
      <p:sp>
        <p:nvSpPr>
          <p:cNvPr id="7"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8" name="Στρογγυλεμένο ορθογώνιο 7"/>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8FCD103C-9467-70FF-AC95-2EE056681BEA}"/>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412776"/>
            <a:ext cx="8136904" cy="4392488"/>
          </a:xfrm>
        </p:spPr>
        <p:txBody>
          <a:bodyPr/>
          <a:lstStyle/>
          <a:p>
            <a:pPr marL="0" indent="0">
              <a:spcBef>
                <a:spcPts val="1200"/>
              </a:spcBef>
              <a:spcAft>
                <a:spcPts val="1200"/>
              </a:spcAft>
              <a:buNone/>
            </a:pPr>
            <a:r>
              <a:rPr lang="el-GR" sz="2400" b="1" dirty="0"/>
              <a:t>Κανόνας 7 - Προϊόντα επεμβατικής τεχνολογίας που προορίζονται για βραχυπρόθεσμη χρήση (&gt; 60 λεπτά, &lt; 30 ημέρες)</a:t>
            </a:r>
          </a:p>
          <a:p>
            <a:r>
              <a:rPr lang="el-GR" sz="2400" dirty="0"/>
              <a:t>Είναι κατά κύριο λόγο οι συσκευές που χρησιμοποιούνται στο πλαίσιο των χειρουργικών επεμβάσεων ή μετεγχειρητικής φροντίδας (π.χ., σφιγκτήρες, αποχετεύσεις), συσκευές έγχυσης (σωληνίσκοι, βελόνες) και καθετήρες διαφόρων τύπων.</a:t>
            </a:r>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FC7C1E09-E7D5-0274-41C3-48762AC7BE1D}"/>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56792"/>
            <a:ext cx="8136904" cy="4392488"/>
          </a:xfrm>
        </p:spPr>
        <p:txBody>
          <a:bodyPr/>
          <a:lstStyle/>
          <a:p>
            <a:pPr marL="0" indent="0">
              <a:spcBef>
                <a:spcPts val="1200"/>
              </a:spcBef>
              <a:spcAft>
                <a:spcPts val="1200"/>
              </a:spcAft>
              <a:buNone/>
            </a:pPr>
            <a:r>
              <a:rPr lang="el-GR" sz="2400" b="1" dirty="0"/>
              <a:t>Κανόνας 8 - </a:t>
            </a:r>
            <a:r>
              <a:rPr lang="el-GR" sz="2400" b="1" dirty="0" err="1"/>
              <a:t>Εμφυτεύσιμα</a:t>
            </a:r>
            <a:r>
              <a:rPr lang="el-GR" sz="2400" b="1" dirty="0"/>
              <a:t> βοηθήματα και μακροπρόθεσμα προϊόντα επεμβατικής τεχνολογίας (&gt; 30 ημέρες)</a:t>
            </a:r>
          </a:p>
          <a:p>
            <a:pPr marL="0" indent="0">
              <a:spcBef>
                <a:spcPts val="1200"/>
              </a:spcBef>
              <a:spcAft>
                <a:spcPts val="1200"/>
              </a:spcAft>
              <a:buNone/>
            </a:pPr>
            <a:endParaRPr lang="el-GR" sz="2400" dirty="0"/>
          </a:p>
          <a:p>
            <a:r>
              <a:rPr lang="el-GR" sz="2400" dirty="0"/>
              <a:t>Αυτά είναι κυρίως ορθοπαιδικά, οδοντιατρικά, οφθαλμικά και καρδιαγγειακά εμφυτεύματα καθώς και μοσχεύματα μαλακών ιστών όπως εμφυτεύματα που χρησιμοποιούνται στην πλαστική χειρουργική.</a:t>
            </a:r>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F120C73C-9A4E-D7CF-3EBF-4105ED44486A}"/>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56792"/>
            <a:ext cx="8136904" cy="4392488"/>
          </a:xfrm>
        </p:spPr>
        <p:txBody>
          <a:bodyPr/>
          <a:lstStyle/>
          <a:p>
            <a:pPr marL="0" indent="0">
              <a:spcBef>
                <a:spcPts val="1200"/>
              </a:spcBef>
              <a:spcAft>
                <a:spcPts val="1200"/>
              </a:spcAft>
              <a:buNone/>
            </a:pPr>
            <a:r>
              <a:rPr lang="el-GR" sz="2400" b="1" dirty="0"/>
              <a:t>Κανόνας 9 - Ενεργά θεραπευτικές συσκευές που αποσκοπούν στην διαχείριση ή ανταλλαγή ενέργειας</a:t>
            </a:r>
          </a:p>
          <a:p>
            <a:r>
              <a:rPr lang="el-GR" sz="2400" dirty="0"/>
              <a:t>Οι συσκευές που ταξινομούνται από αυτόν τον κανόνα είναι κυρίως ηλεκτρικός εξοπλισμός που χρησιμοποιείται στην χειρουργική όπως λέιζερ και χειρουργικές γεννήτριες.</a:t>
            </a:r>
          </a:p>
          <a:p>
            <a:endParaRPr lang="el-GR" sz="2400" dirty="0"/>
          </a:p>
          <a:p>
            <a:r>
              <a:rPr lang="el-GR" sz="2400" dirty="0"/>
              <a:t>Επιπλέον υπάρχουν συσκευές για εξειδικευμένη θεραπεία, όπως η θεραπεία με ακτινοβολία. </a:t>
            </a:r>
          </a:p>
          <a:p>
            <a:endParaRPr lang="el-GR" sz="2400" dirty="0"/>
          </a:p>
          <a:p>
            <a:r>
              <a:rPr lang="el-GR" sz="2400" dirty="0"/>
              <a:t>Μια άλλη κατηγορία αποτελείται από συσκευές διέγερσης.</a:t>
            </a:r>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3CD12008-FF78-0074-77DA-EBA1D0EB8807}"/>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68760"/>
            <a:ext cx="8136904" cy="2376264"/>
          </a:xfrm>
        </p:spPr>
        <p:txBody>
          <a:bodyPr/>
          <a:lstStyle/>
          <a:p>
            <a:pPr marL="0" indent="0">
              <a:spcBef>
                <a:spcPts val="1200"/>
              </a:spcBef>
              <a:spcAft>
                <a:spcPts val="1200"/>
              </a:spcAft>
              <a:buNone/>
            </a:pPr>
            <a:r>
              <a:rPr lang="el-GR" sz="2400" b="1" dirty="0"/>
              <a:t>Κανόνας 10 - Ενεργά βοηθήματα για τη διάγνωση</a:t>
            </a:r>
          </a:p>
          <a:p>
            <a:r>
              <a:rPr lang="el-GR" sz="2400" dirty="0"/>
              <a:t>Ο κανόνας αυτός καλύπτει ένα ευρύ φάσμα εξοπλισμού που χρησιμοποιείται σε διάφορους τομείς όπως η υπερηχογραφική διάγνωση, η σύλληψη των φυσιολογικών σημάτων και η θεραπευτική και διαγνωστική ακτινολογία.</a:t>
            </a:r>
            <a:endParaRPr lang="en-US" sz="2400" dirty="0"/>
          </a:p>
        </p:txBody>
      </p:sp>
      <p:sp>
        <p:nvSpPr>
          <p:cNvPr id="6"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7" name="Στρογγυλεμένο ορθογώνιο 6"/>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Content Placeholder 2"/>
          <p:cNvSpPr txBox="1">
            <a:spLocks/>
          </p:cNvSpPr>
          <p:nvPr/>
        </p:nvSpPr>
        <p:spPr bwMode="auto">
          <a:xfrm>
            <a:off x="483081" y="3695184"/>
            <a:ext cx="8136904"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1200"/>
              </a:spcBef>
              <a:spcAft>
                <a:spcPts val="1200"/>
              </a:spcAft>
              <a:buFontTx/>
              <a:buNone/>
            </a:pPr>
            <a:r>
              <a:rPr lang="el-GR" sz="2400" b="1" kern="0" dirty="0"/>
              <a:t>Κανόνας 11 - Ενεργά βοηθήματα που προορίζονται για την διαχείριση και/ή την κατάργηση φάρμακων, υγρών σώματος ή άλλων ουσιών προς ή από το σώμα</a:t>
            </a:r>
          </a:p>
          <a:p>
            <a:r>
              <a:rPr lang="el-GR" sz="2400" kern="0" dirty="0"/>
              <a:t>Ο κανόνας αυτός έχει σκοπό να καλύψει κατά κύριο λόγο συστήματα χορήγησης φαρμάκων και αναισθητικών.</a:t>
            </a:r>
            <a:endParaRPr lang="en-US" sz="2400" kern="0" dirty="0"/>
          </a:p>
        </p:txBody>
      </p:sp>
      <p:pic>
        <p:nvPicPr>
          <p:cNvPr id="2" name="Picture 1">
            <a:extLst>
              <a:ext uri="{FF2B5EF4-FFF2-40B4-BE49-F238E27FC236}">
                <a16:creationId xmlns:a16="http://schemas.microsoft.com/office/drawing/2014/main" id="{C55A28BB-3E0C-E2F9-1647-2DF37D2693A2}"/>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488" y="1124744"/>
            <a:ext cx="8136904" cy="2304256"/>
          </a:xfrm>
        </p:spPr>
        <p:txBody>
          <a:bodyPr/>
          <a:lstStyle/>
          <a:p>
            <a:pPr marL="0" indent="0">
              <a:spcBef>
                <a:spcPts val="1200"/>
              </a:spcBef>
              <a:spcAft>
                <a:spcPts val="1200"/>
              </a:spcAft>
              <a:buNone/>
            </a:pPr>
            <a:r>
              <a:rPr lang="el-GR" sz="2300" b="1" dirty="0"/>
              <a:t>Κανόνας 12 - Όλες οι άλλες ενεργές συσκευές</a:t>
            </a:r>
            <a:endParaRPr lang="el-GR" sz="2300" dirty="0"/>
          </a:p>
          <a:p>
            <a:r>
              <a:rPr lang="el-GR" sz="2300" dirty="0"/>
              <a:t>Πρόκειται για έναν εφεδρικό κανόνα που καλύπτει όλες τις ενεργές συσκευές που δεν καλύπτονται από τους προηγούμενους κανόνες.</a:t>
            </a:r>
            <a:endParaRPr lang="en-US" sz="23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Content Placeholder 2"/>
          <p:cNvSpPr txBox="1">
            <a:spLocks/>
          </p:cNvSpPr>
          <p:nvPr/>
        </p:nvSpPr>
        <p:spPr bwMode="auto">
          <a:xfrm>
            <a:off x="395536" y="2996952"/>
            <a:ext cx="8136904"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1200"/>
              </a:spcBef>
              <a:spcAft>
                <a:spcPts val="1200"/>
              </a:spcAft>
              <a:buFontTx/>
              <a:buNone/>
            </a:pPr>
            <a:r>
              <a:rPr lang="el-GR" sz="2300" b="1" kern="0" dirty="0"/>
              <a:t>Κανόνας 13 – Συσκευές που ενσωματώνουν, ως αναπόσπαστο μέρος, ένα φαρμακευτικό προϊόν ή παράγωγο ανθρώπινου αίματος</a:t>
            </a:r>
          </a:p>
          <a:p>
            <a:r>
              <a:rPr lang="el-GR" sz="2300" kern="0" dirty="0"/>
              <a:t>Ο κανόνας αυτός δεν καλύπτει τα βοηθήματα που περιλαμβάνουν ουσίες που υπό άλλες συνθήκες μπορεί να θεωρηθούν ως φαρμακευτικές ουσίες που θα ενσωματωθούν στη συσκευή αποκλειστικά για το σκοπό αυτό.</a:t>
            </a:r>
            <a:endParaRPr lang="en-US" sz="2300" kern="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352928" cy="4392488"/>
          </a:xfrm>
        </p:spPr>
        <p:txBody>
          <a:bodyPr/>
          <a:lstStyle/>
          <a:p>
            <a:pPr marL="0" indent="0">
              <a:spcBef>
                <a:spcPts val="1200"/>
              </a:spcBef>
              <a:spcAft>
                <a:spcPts val="1200"/>
              </a:spcAft>
              <a:buNone/>
            </a:pPr>
            <a:r>
              <a:rPr lang="el-GR" sz="2400" b="1" dirty="0"/>
              <a:t>Κανόνας 14 - Συσκευές που χρησιμοποιούνται για την αντισύλληψη ή την πρόληψη των σεξουαλικώς μεταδιδόμενων νοσημάτων</a:t>
            </a:r>
            <a:endParaRPr lang="en-US" sz="2400" b="1" dirty="0"/>
          </a:p>
          <a:p>
            <a:r>
              <a:rPr lang="en-US" sz="2400" dirty="0"/>
              <a:t> </a:t>
            </a:r>
            <a:r>
              <a:rPr lang="el-GR" sz="2400" dirty="0"/>
              <a:t>Αυτές οι χρήσεις αφορούν ειδικές περιπτώσεις της ανθρώπινης ευπάθειας που δεν μπορούν να καλυφθούν από τα συνήθη κριτήρια του χρόνου, διεισδυτικότητας και οργανικής λειτουργίας.</a:t>
            </a:r>
          </a:p>
          <a:p>
            <a:r>
              <a:rPr lang="el-GR" sz="2400" dirty="0"/>
              <a:t>Αν και ο κανόνας αυτός καλύπτει δύο πολύ διαφορετικές εφαρμογές συσκευών, ορισμένες συσκευές μπορεί να εκτελέσουν δύο λειτουργίες, π.χ. τα προφυλακτικά.</a:t>
            </a:r>
            <a:endParaRPr lang="en-US" sz="2400" dirty="0"/>
          </a:p>
          <a:p>
            <a:endParaRPr lang="en-US" sz="2400" dirty="0"/>
          </a:p>
        </p:txBody>
      </p:sp>
      <p:sp>
        <p:nvSpPr>
          <p:cNvPr id="6"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7" name="Στρογγυλεμένο ορθογώνιο 6"/>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49732F66-816D-5392-22E3-8CEEAC08A7B4}"/>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solidFill>
                  <a:srgbClr val="1F497D"/>
                </a:solidFill>
                <a:effectLst>
                  <a:outerShdw blurRad="38100" dist="38100" dir="2700000" algn="tl">
                    <a:srgbClr val="000000">
                      <a:alpha val="43137"/>
                    </a:srgbClr>
                  </a:outerShdw>
                </a:effectLst>
              </a:rPr>
              <a:t>Εισαγωγή</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772816"/>
            <a:ext cx="7772400" cy="4035152"/>
          </a:xfrm>
        </p:spPr>
        <p:txBody>
          <a:bodyPr/>
          <a:lstStyle/>
          <a:p>
            <a:pPr marL="342900" lvl="1" indent="-342900">
              <a:spcBef>
                <a:spcPts val="1200"/>
              </a:spcBef>
              <a:spcAft>
                <a:spcPts val="1200"/>
              </a:spcAft>
              <a:buFontTx/>
              <a:buChar char="•"/>
            </a:pPr>
            <a:r>
              <a:rPr lang="el-GR" sz="2400" dirty="0"/>
              <a:t>Τα αρχικά </a:t>
            </a:r>
            <a:r>
              <a:rPr lang="en-US" sz="2400" b="1" dirty="0"/>
              <a:t>CE</a:t>
            </a:r>
            <a:r>
              <a:rPr lang="en-US" sz="2400" dirty="0"/>
              <a:t> </a:t>
            </a:r>
            <a:r>
              <a:rPr lang="el-GR" sz="2400" dirty="0"/>
              <a:t>προέρχονται από τη γαλλική φράση </a:t>
            </a:r>
            <a:r>
              <a:rPr lang="en-US" sz="2400" dirty="0"/>
              <a:t>'</a:t>
            </a:r>
            <a:r>
              <a:rPr lang="en-US" sz="2400" dirty="0" err="1"/>
              <a:t>Conformité</a:t>
            </a:r>
            <a:r>
              <a:rPr lang="en-US" sz="2400" dirty="0"/>
              <a:t> </a:t>
            </a:r>
            <a:r>
              <a:rPr lang="en-US" sz="2400" dirty="0" err="1"/>
              <a:t>Européene</a:t>
            </a:r>
            <a:r>
              <a:rPr lang="en-US" sz="2400" dirty="0"/>
              <a:t>‘</a:t>
            </a:r>
            <a:r>
              <a:rPr lang="el-GR" sz="2400" dirty="0"/>
              <a:t> που σημαίνει ‘Ευρωπαϊκή Συμμόρφωση’.</a:t>
            </a:r>
          </a:p>
          <a:p>
            <a:pPr>
              <a:spcBef>
                <a:spcPts val="1200"/>
              </a:spcBef>
              <a:spcAft>
                <a:spcPts val="1200"/>
              </a:spcAft>
            </a:pPr>
            <a:r>
              <a:rPr lang="el-GR" sz="2400" dirty="0"/>
              <a:t>Η υποχρεωτική αυτή σήμανση έχει καθιερωθεί από το 1985.</a:t>
            </a:r>
            <a:endParaRPr lang="en-US" sz="2400" dirty="0"/>
          </a:p>
          <a:p>
            <a:pPr marL="342900" lvl="1" indent="-342900">
              <a:spcBef>
                <a:spcPts val="1200"/>
              </a:spcBef>
              <a:spcAft>
                <a:spcPts val="1200"/>
              </a:spcAft>
              <a:buFontTx/>
              <a:buChar char="•"/>
            </a:pPr>
            <a:r>
              <a:rPr lang="el-GR" sz="2400" dirty="0"/>
              <a:t>Όσον αφορά τις ιατρικές συσκευές που πωλούνται στην Ευρώπη, η σήμανση είναι υποχρεωτική από το 1998.</a:t>
            </a:r>
          </a:p>
          <a:p>
            <a:pPr marL="342900" lvl="1" indent="-342900">
              <a:spcAft>
                <a:spcPts val="600"/>
              </a:spcAft>
              <a:buFontTx/>
              <a:buChar char="•"/>
            </a:pP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66AFA6B6-1C32-4DEC-FD7C-076A3E752A0D}"/>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8280920" cy="4392488"/>
          </a:xfrm>
        </p:spPr>
        <p:txBody>
          <a:bodyPr/>
          <a:lstStyle/>
          <a:p>
            <a:pPr marL="0" indent="0">
              <a:spcBef>
                <a:spcPts val="1200"/>
              </a:spcBef>
              <a:spcAft>
                <a:spcPts val="1200"/>
              </a:spcAft>
              <a:buNone/>
            </a:pPr>
            <a:r>
              <a:rPr lang="el-GR" sz="2400" b="1" dirty="0"/>
              <a:t>Κανόνας 15 – Ειδική απολύμανση, καθαρίζοντας και ξεπλένοντας συσκευές</a:t>
            </a:r>
          </a:p>
          <a:p>
            <a:r>
              <a:rPr lang="el-GR" sz="2400" dirty="0"/>
              <a:t>Ο κανόνας αυτός προορίζεται κυρίως για την κάλυψη διαφόρων υγρών φακών επαφής.</a:t>
            </a:r>
          </a:p>
          <a:p>
            <a:endParaRPr lang="en-US" sz="2400" dirty="0"/>
          </a:p>
          <a:p>
            <a:r>
              <a:rPr lang="el-GR" sz="2400" dirty="0"/>
              <a:t>Καλύπτει επίσης τις ουσίες και άλλα υλικά που χρησιμοποιούνται κυρίως σε ένα ιατρικό περιβάλλον για την απολύμανση ιατροτεχνολογικών προϊόντων.</a:t>
            </a:r>
            <a:endParaRPr lang="en-US" sz="2400" dirty="0"/>
          </a:p>
          <a:p>
            <a:pPr>
              <a:buNone/>
            </a:pPr>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F85473E7-C5FB-5531-F6AF-CB11E78B35C8}"/>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744042" cy="3600400"/>
          </a:xfrm>
        </p:spPr>
        <p:txBody>
          <a:bodyPr/>
          <a:lstStyle/>
          <a:p>
            <a:pPr marL="0" indent="0">
              <a:spcBef>
                <a:spcPts val="1200"/>
              </a:spcBef>
              <a:spcAft>
                <a:spcPts val="1200"/>
              </a:spcAft>
              <a:buNone/>
            </a:pPr>
            <a:r>
              <a:rPr lang="el-GR" sz="2200" b="1" dirty="0"/>
              <a:t>Κανόνας 16 - Συσκευές για την καταγραφή διαγνωστικών εικόνων </a:t>
            </a:r>
            <a:r>
              <a:rPr lang="el-GR" sz="2200" b="1" dirty="0" err="1"/>
              <a:t>ακτίνων</a:t>
            </a:r>
            <a:r>
              <a:rPr lang="el-GR" sz="2200" b="1" dirty="0"/>
              <a:t> Χ</a:t>
            </a:r>
          </a:p>
          <a:p>
            <a:r>
              <a:rPr lang="el-GR" sz="2200" dirty="0"/>
              <a:t>Συσκευές που προορίζονται ειδικά για την καταγραφή των διαγνωστικών εικόνων ακτίνων Χ. </a:t>
            </a:r>
          </a:p>
          <a:p>
            <a:pPr marL="0" indent="0">
              <a:spcBef>
                <a:spcPts val="1200"/>
              </a:spcBef>
              <a:spcAft>
                <a:spcPts val="1200"/>
              </a:spcAft>
              <a:buNone/>
            </a:pPr>
            <a:r>
              <a:rPr lang="el-GR" sz="2200" b="1" dirty="0"/>
              <a:t>Κανόνας 17 - Συσκευές που χρησιμοποιούν </a:t>
            </a:r>
            <a:r>
              <a:rPr lang="el-GR" sz="2200" b="1" dirty="0" err="1"/>
              <a:t>ζωϊκούς</a:t>
            </a:r>
            <a:r>
              <a:rPr lang="el-GR" sz="2200" b="1" dirty="0"/>
              <a:t> ιστούς ή παράγωγα</a:t>
            </a:r>
          </a:p>
          <a:p>
            <a:r>
              <a:rPr lang="el-GR" sz="2200" dirty="0"/>
              <a:t>Ο κανόνας αυτός καλύπτει τις συσκευές που περιέχουν ή αποτελούνται από τους ιστούς των ζώων που έχουν καταστεί μη βιώσιμοι ή παράγωγα τέτοιων ιστών.</a:t>
            </a:r>
            <a:endParaRPr lang="en-US" sz="22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Γενική εξήγηση των κανόνων</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Content Placeholder 2"/>
          <p:cNvSpPr txBox="1">
            <a:spLocks/>
          </p:cNvSpPr>
          <p:nvPr/>
        </p:nvSpPr>
        <p:spPr bwMode="auto">
          <a:xfrm>
            <a:off x="251520" y="4581128"/>
            <a:ext cx="8496944" cy="1728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1200"/>
              </a:spcBef>
              <a:spcAft>
                <a:spcPts val="1200"/>
              </a:spcAft>
              <a:buFontTx/>
              <a:buNone/>
            </a:pPr>
            <a:r>
              <a:rPr lang="el-GR" sz="2200" b="1" kern="0" dirty="0"/>
              <a:t>Κανόνας 18 - Φιάλες </a:t>
            </a:r>
            <a:r>
              <a:rPr lang="en-US" sz="2200" b="1" kern="0" dirty="0"/>
              <a:t>α</a:t>
            </a:r>
            <a:r>
              <a:rPr lang="en-US" sz="2200" b="1" kern="0" dirty="0" err="1"/>
              <a:t>ίμ</a:t>
            </a:r>
            <a:r>
              <a:rPr lang="en-US" sz="2200" b="1" kern="0" dirty="0"/>
              <a:t>ατος</a:t>
            </a:r>
          </a:p>
          <a:p>
            <a:r>
              <a:rPr lang="el-GR" sz="2200" kern="0" dirty="0"/>
              <a:t>Αυτός είναι ένας ειδικός κανόνας που καλύπτει μόνο τις φιάλες αίματος.</a:t>
            </a:r>
            <a:endParaRPr lang="en-US" sz="2200" kern="0" dirty="0"/>
          </a:p>
        </p:txBody>
      </p:sp>
      <p:pic>
        <p:nvPicPr>
          <p:cNvPr id="2" name="Picture 1">
            <a:extLst>
              <a:ext uri="{FF2B5EF4-FFF2-40B4-BE49-F238E27FC236}">
                <a16:creationId xmlns:a16="http://schemas.microsoft.com/office/drawing/2014/main" id="{A52D5856-7FAB-7D07-5DA1-F55729A027BB}"/>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2372" t="16360" r="26674" b="36391"/>
          <a:stretch>
            <a:fillRect/>
          </a:stretch>
        </p:blipFill>
        <p:spPr bwMode="auto">
          <a:xfrm>
            <a:off x="611560" y="548680"/>
            <a:ext cx="8064896" cy="5231284"/>
          </a:xfrm>
          <a:prstGeom prst="rect">
            <a:avLst/>
          </a:prstGeom>
          <a:noFill/>
          <a:ln w="9525">
            <a:noFill/>
            <a:miter lim="800000"/>
            <a:headEnd/>
            <a:tailEnd/>
          </a:ln>
        </p:spPr>
      </p:pic>
      <p:pic>
        <p:nvPicPr>
          <p:cNvPr id="2" name="Picture 1">
            <a:extLst>
              <a:ext uri="{FF2B5EF4-FFF2-40B4-BE49-F238E27FC236}">
                <a16:creationId xmlns:a16="http://schemas.microsoft.com/office/drawing/2014/main" id="{826F29EE-1F0D-57FA-80C4-8311BC4D4BD4}"/>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Ταξινόμηση ιατρικών συσκευών </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5576" y="1412776"/>
            <a:ext cx="7772400" cy="4539208"/>
          </a:xfrm>
        </p:spPr>
        <p:txBody>
          <a:bodyPr/>
          <a:lstStyle/>
          <a:p>
            <a:pPr>
              <a:spcBef>
                <a:spcPts val="1200"/>
              </a:spcBef>
              <a:spcAft>
                <a:spcPts val="1200"/>
              </a:spcAft>
            </a:pPr>
            <a:r>
              <a:rPr lang="el-GR" sz="2400" dirty="0"/>
              <a:t>Δεν είναι εφικτό ούτε οικονομικά αλλά ούτε πρακτικά να υποβληθούν όλα τα </a:t>
            </a:r>
            <a:r>
              <a:rPr lang="el-GR" sz="2400" dirty="0" err="1"/>
              <a:t>ιατροτεχνολογικά</a:t>
            </a:r>
            <a:r>
              <a:rPr lang="el-GR" sz="2400" dirty="0"/>
              <a:t> προϊόντα σε αυστηρές διαδικασίες αξιολόγησης</a:t>
            </a:r>
            <a:r>
              <a:rPr lang="en-US" sz="2400" dirty="0"/>
              <a:t> </a:t>
            </a:r>
            <a:r>
              <a:rPr lang="el-GR" sz="2400" dirty="0"/>
              <a:t>για την έγκριση του </a:t>
            </a:r>
            <a:r>
              <a:rPr lang="en-US" sz="2400" b="1" dirty="0"/>
              <a:t>CE</a:t>
            </a:r>
            <a:r>
              <a:rPr lang="el-GR" sz="2400" b="1" dirty="0"/>
              <a:t>.</a:t>
            </a:r>
            <a:endParaRPr lang="en-US" sz="2400" b="1" dirty="0"/>
          </a:p>
          <a:p>
            <a:pPr>
              <a:spcBef>
                <a:spcPts val="1200"/>
              </a:spcBef>
              <a:spcAft>
                <a:spcPts val="1200"/>
              </a:spcAft>
            </a:pPr>
            <a:r>
              <a:rPr lang="el-GR" sz="2400" dirty="0"/>
              <a:t>Ένα κλιμακωτό σύστημα ελέγχου είναι η καταλληλότερη λύση.</a:t>
            </a:r>
            <a:endParaRPr lang="en-US" sz="2400" dirty="0"/>
          </a:p>
          <a:p>
            <a:pPr>
              <a:spcBef>
                <a:spcPts val="1200"/>
              </a:spcBef>
              <a:spcAft>
                <a:spcPts val="1200"/>
              </a:spcAft>
            </a:pPr>
            <a:r>
              <a:rPr lang="el-GR" sz="2400" dirty="0"/>
              <a:t>Σε ένα τέτοιο σύστημα, το επίπεδο ελέγχου που αντιστοιχεί στο επίπεδο των δυνητικών κινδύνων του προϊόντος κληρονομείται στον τύπο της συσκευής.</a:t>
            </a: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37D75844-56F5-67F5-2BD4-DE57C7F118AE}"/>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Ταξινόμηση ιατρικών συσκευών </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3081" y="1268760"/>
            <a:ext cx="8136904" cy="4755232"/>
          </a:xfrm>
        </p:spPr>
        <p:txBody>
          <a:bodyPr/>
          <a:lstStyle/>
          <a:p>
            <a:pPr>
              <a:spcBef>
                <a:spcPts val="1200"/>
              </a:spcBef>
              <a:spcAft>
                <a:spcPts val="1200"/>
              </a:spcAft>
            </a:pPr>
            <a:r>
              <a:rPr lang="el-GR" sz="2400" dirty="0"/>
              <a:t>Απαιτείται επομένως ένα σύστημα ταξινόμησης του ιατροτεχνολογικού προϊόντος, προκειμένου να εφαρμόζεται στα προϊόντα μια κατάλληλη μέθοδος διαπίστωσης του </a:t>
            </a:r>
            <a:r>
              <a:rPr lang="en-US" sz="2400" b="1" dirty="0"/>
              <a:t>CE</a:t>
            </a:r>
            <a:r>
              <a:rPr lang="el-GR" sz="2400" b="1" dirty="0"/>
              <a:t>.</a:t>
            </a:r>
            <a:endParaRPr lang="en-US" sz="2400" b="1" dirty="0"/>
          </a:p>
          <a:p>
            <a:pPr>
              <a:spcBef>
                <a:spcPts val="1200"/>
              </a:spcBef>
              <a:spcAft>
                <a:spcPts val="1200"/>
              </a:spcAft>
            </a:pPr>
            <a:r>
              <a:rPr lang="el-GR" sz="2400" dirty="0"/>
              <a:t>Για να εξασφαλιστεί η αποτελεσματική συμμόρφωση με την οδηγία λειτουργίας ιατρικών συσκευών, οι κατασκευαστές πρέπει να είναι σε θέση να καθορίζουν την κατάταξη του προϊόντος όσο το δυνατόν πιο νωρίς. </a:t>
            </a:r>
            <a:endParaRPr lang="en-US" sz="2400" dirty="0"/>
          </a:p>
          <a:p>
            <a:pPr>
              <a:spcBef>
                <a:spcPts val="1200"/>
              </a:spcBef>
              <a:spcAft>
                <a:spcPts val="1200"/>
              </a:spcAft>
            </a:pPr>
            <a:r>
              <a:rPr lang="el-GR" sz="2400" dirty="0"/>
              <a:t>Ως εκ τούτου, αποφασίστηκε να δημιουργηθεί ένα σύστημα κανόνων ταξινόμησης στο πλαίσιο της οδηγίας (ντιρεκτίβας), έτσι ώστε κάθε κατασκευαστής να μπορεί να ταξινομήσει της συσκευές του.</a:t>
            </a: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43B82CD3-70CC-3332-C607-449A32BAF0A3}"/>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3116"/>
            <a:ext cx="7772400" cy="1143000"/>
          </a:xfrm>
        </p:spPr>
        <p:txBody>
          <a:bodyPr/>
          <a:lstStyle/>
          <a:p>
            <a:r>
              <a:rPr lang="el-GR" sz="4000" b="1" dirty="0">
                <a:effectLst>
                  <a:outerShdw blurRad="38100" dist="38100" dir="2700000" algn="tl">
                    <a:srgbClr val="000000">
                      <a:alpha val="43137"/>
                    </a:srgbClr>
                  </a:outerShdw>
                </a:effectLst>
              </a:rPr>
              <a:t>Ταξινόμηση ιατρικών συσκευών </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1560" y="1124744"/>
            <a:ext cx="8136904" cy="4755232"/>
          </a:xfrm>
        </p:spPr>
        <p:txBody>
          <a:bodyPr/>
          <a:lstStyle/>
          <a:p>
            <a:pPr>
              <a:spcBef>
                <a:spcPts val="1200"/>
              </a:spcBef>
              <a:spcAft>
                <a:spcPts val="1200"/>
              </a:spcAft>
            </a:pPr>
            <a:endParaRPr lang="el-GR" sz="1100" dirty="0"/>
          </a:p>
          <a:p>
            <a:pPr>
              <a:spcBef>
                <a:spcPts val="1200"/>
              </a:spcBef>
              <a:spcAft>
                <a:spcPts val="1200"/>
              </a:spcAft>
            </a:pPr>
            <a:r>
              <a:rPr lang="el-GR" sz="2400" dirty="0"/>
              <a:t>Η ταξινόμηση των </a:t>
            </a:r>
            <a:r>
              <a:rPr lang="el-GR" sz="2400" dirty="0" err="1"/>
              <a:t>ιατροτεχνολογικών</a:t>
            </a:r>
            <a:r>
              <a:rPr lang="el-GR" sz="2400" dirty="0"/>
              <a:t> προϊόντων είναι ένα </a:t>
            </a:r>
            <a:r>
              <a:rPr lang="en-US" sz="2400" dirty="0"/>
              <a:t>‘risk base</a:t>
            </a:r>
            <a:r>
              <a:rPr lang="el-GR" sz="2400" dirty="0"/>
              <a:t>’ σύστημα που βασίζεται στην ευπάθεια του ανθρώπινου σώματος, λαμβάνοντας υπόψη τους ενδεχόμενους κινδύνους που συνδέονται με τις συσκευές.</a:t>
            </a:r>
            <a:endParaRPr lang="en-US" sz="2400" dirty="0"/>
          </a:p>
          <a:p>
            <a:pPr>
              <a:spcBef>
                <a:spcPts val="1200"/>
              </a:spcBef>
              <a:spcAft>
                <a:spcPts val="1200"/>
              </a:spcAft>
            </a:pPr>
            <a:r>
              <a:rPr lang="el-GR" sz="2400" dirty="0"/>
              <a:t>Η προσέγγιση αυτή επιτρέπει τη χρήση ενός συνόλου από κριτήρια που μπορούν να συνδυαστούν με διάφορους τρόπους προκειμένου να καθοριστεί η ταξινόμηση, π.χ. η διάρκεια της επαφής με το σώμα, ο βαθμός εισχώρησης στο σώμα κτλ.</a:t>
            </a:r>
          </a:p>
          <a:p>
            <a:pPr>
              <a:spcBef>
                <a:spcPts val="1200"/>
              </a:spcBef>
              <a:spcAft>
                <a:spcPts val="1200"/>
              </a:spcAft>
              <a:buNone/>
            </a:pP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AF319751-4EC8-316D-79DB-6ED395AF3B74}"/>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3116"/>
            <a:ext cx="7772400" cy="1143000"/>
          </a:xfrm>
        </p:spPr>
        <p:txBody>
          <a:bodyPr/>
          <a:lstStyle/>
          <a:p>
            <a:r>
              <a:rPr lang="el-GR" sz="4000" b="1" dirty="0">
                <a:effectLst>
                  <a:outerShdw blurRad="38100" dist="38100" dir="2700000" algn="tl">
                    <a:srgbClr val="000000">
                      <a:alpha val="43137"/>
                    </a:srgbClr>
                  </a:outerShdw>
                </a:effectLst>
              </a:rPr>
              <a:t>Ταξινόμηση ιατρικών συσκευών </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268760"/>
            <a:ext cx="8136904" cy="4755232"/>
          </a:xfrm>
        </p:spPr>
        <p:txBody>
          <a:bodyPr/>
          <a:lstStyle/>
          <a:p>
            <a:pPr>
              <a:spcBef>
                <a:spcPts val="1200"/>
              </a:spcBef>
              <a:spcAft>
                <a:spcPts val="1200"/>
              </a:spcAft>
            </a:pPr>
            <a:r>
              <a:rPr lang="el-GR" sz="2400" dirty="0"/>
              <a:t>Τα κριτήρια αυτά μπορούν να εφαρμοστούν σε ένα ευρύ φάσμα διαφορετικών ιατρικών μηχανημάτων και τεχνολογιών.</a:t>
            </a:r>
          </a:p>
          <a:p>
            <a:pPr>
              <a:spcBef>
                <a:spcPts val="1200"/>
              </a:spcBef>
              <a:spcAft>
                <a:spcPts val="1200"/>
              </a:spcAft>
            </a:pPr>
            <a:r>
              <a:rPr lang="el-GR" sz="2400" dirty="0"/>
              <a:t>Παρά το γεγονός ότι οι υφιστάμενοι κανόνες ταξινομούν επαρκώς την συντριπτική πλειοψηφία των συσκευών, ένας μικρός αριθμός των προϊόντων μπορεί να είναι πιο δύσκολο να ταξινομηθεί.</a:t>
            </a:r>
          </a:p>
          <a:p>
            <a:pPr>
              <a:spcBef>
                <a:spcPts val="1200"/>
              </a:spcBef>
              <a:spcAft>
                <a:spcPts val="1200"/>
              </a:spcAft>
            </a:pPr>
            <a:r>
              <a:rPr lang="el-GR" sz="2400" dirty="0"/>
              <a:t>Τέτοιες περιπτώσεις μπορεί να περιλαμβάνουν</a:t>
            </a:r>
            <a:r>
              <a:rPr lang="en-US" sz="2400" dirty="0"/>
              <a:t> </a:t>
            </a:r>
            <a:r>
              <a:rPr lang="el-GR" sz="2400" dirty="0"/>
              <a:t>συσκευές που είναι οριακά μεταξύ δύο διαφορετικών κατηγοριών ιατροτεχνολογικών προϊόντων.</a:t>
            </a:r>
            <a:endParaRPr lang="en-US" sz="2400" dirty="0"/>
          </a:p>
          <a:p>
            <a:pPr>
              <a:spcBef>
                <a:spcPts val="1200"/>
              </a:spcBef>
              <a:spcAft>
                <a:spcPts val="1200"/>
              </a:spcAft>
            </a:pP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26D03E19-F547-5631-43C2-D1F1886D9AE3}"/>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3116"/>
            <a:ext cx="7772400" cy="1143000"/>
          </a:xfrm>
        </p:spPr>
        <p:txBody>
          <a:bodyPr/>
          <a:lstStyle/>
          <a:p>
            <a:r>
              <a:rPr lang="el-GR" sz="4000" b="1" dirty="0">
                <a:effectLst>
                  <a:outerShdw blurRad="38100" dist="38100" dir="2700000" algn="tl">
                    <a:srgbClr val="000000">
                      <a:alpha val="43137"/>
                    </a:srgbClr>
                  </a:outerShdw>
                </a:effectLst>
              </a:rPr>
              <a:t>Κανόνες ταξινόμησης</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410072"/>
            <a:ext cx="8136904" cy="4755232"/>
          </a:xfrm>
        </p:spPr>
        <p:txBody>
          <a:bodyPr/>
          <a:lstStyle/>
          <a:p>
            <a:pPr>
              <a:spcBef>
                <a:spcPts val="1200"/>
              </a:spcBef>
              <a:spcAft>
                <a:spcPts val="1200"/>
              </a:spcAft>
            </a:pPr>
            <a:r>
              <a:rPr lang="el-GR" sz="2400" dirty="0"/>
              <a:t>Οι κανόνες ταξινόμησης βασίζονται σε διάφορα κριτήρια, όπως:</a:t>
            </a:r>
          </a:p>
          <a:p>
            <a:pPr lvl="1">
              <a:spcBef>
                <a:spcPts val="1200"/>
              </a:spcBef>
              <a:spcAft>
                <a:spcPts val="1200"/>
              </a:spcAft>
            </a:pPr>
            <a:r>
              <a:rPr lang="el-GR" sz="2400" dirty="0"/>
              <a:t>η διάρκεια της επαφής με τον ασθενή,</a:t>
            </a:r>
          </a:p>
          <a:p>
            <a:pPr lvl="1">
              <a:spcBef>
                <a:spcPts val="1200"/>
              </a:spcBef>
              <a:spcAft>
                <a:spcPts val="1200"/>
              </a:spcAft>
            </a:pPr>
            <a:r>
              <a:rPr lang="el-GR" sz="2400" dirty="0"/>
              <a:t>ο βαθμός εισχώρησης και </a:t>
            </a:r>
          </a:p>
          <a:p>
            <a:pPr lvl="1">
              <a:spcBef>
                <a:spcPts val="1200"/>
              </a:spcBef>
              <a:spcAft>
                <a:spcPts val="1200"/>
              </a:spcAft>
            </a:pPr>
            <a:r>
              <a:rPr lang="el-GR" sz="2400" dirty="0"/>
              <a:t>το μέρος του σώματος που επηρεάζεται από τη χρήση της συσκευής.</a:t>
            </a:r>
            <a:endParaRPr lang="en-US" sz="2400" dirty="0"/>
          </a:p>
          <a:p>
            <a:pPr>
              <a:spcBef>
                <a:spcPts val="1200"/>
              </a:spcBef>
              <a:spcAft>
                <a:spcPts val="1200"/>
              </a:spcAft>
              <a:buNone/>
            </a:pP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0542EE7A-785C-D2E7-815F-AC26856CD929}"/>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theme/theme1.xml><?xml version="1.0" encoding="utf-8"?>
<a:theme xmlns:a="http://schemas.openxmlformats.org/drawingml/2006/main" name="P_C_S_O_T_A_N_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600" b="0" i="0" u="none" strike="noStrike" cap="none" normalizeH="0" baseline="0" smtClean="0">
            <a:ln>
              <a:noFill/>
            </a:ln>
            <a:solidFill>
              <a:schemeClr val="tx1"/>
            </a:solidFill>
            <a:effectLst/>
            <a:latin typeface="Arial" charset="0"/>
          </a:defRPr>
        </a:defPPr>
      </a:lstStyle>
    </a:lnDef>
  </a:objectDefaults>
  <a:extraClrSchemeLst>
    <a:extraClrScheme>
      <a:clrScheme name="EMBE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E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E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E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E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E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E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7230</TotalTime>
  <Words>2097</Words>
  <Application>Microsoft Office PowerPoint</Application>
  <PresentationFormat>On-screen Show (4:3)</PresentationFormat>
  <Paragraphs>208</Paragraphs>
  <Slides>42</Slides>
  <Notes>39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1" baseType="lpstr">
      <vt:lpstr>Arial</vt:lpstr>
      <vt:lpstr>Barlow</vt:lpstr>
      <vt:lpstr>Barlow Light</vt:lpstr>
      <vt:lpstr>Barlow SemiBold</vt:lpstr>
      <vt:lpstr>Calibri</vt:lpstr>
      <vt:lpstr>Times New Roman</vt:lpstr>
      <vt:lpstr>P_C_S_O_T_A_N_A</vt:lpstr>
      <vt:lpstr>Caius template</vt:lpstr>
      <vt:lpstr>Bitmap Image</vt:lpstr>
      <vt:lpstr>CE Marketing  </vt:lpstr>
      <vt:lpstr>Περιεχόμενα παρουσίασης</vt:lpstr>
      <vt:lpstr>Εισαγωγή</vt:lpstr>
      <vt:lpstr>Εισαγωγή</vt:lpstr>
      <vt:lpstr>Ταξινόμηση ιατρικών συσκευών </vt:lpstr>
      <vt:lpstr>Ταξινόμηση ιατρικών συσκευών </vt:lpstr>
      <vt:lpstr>Ταξινόμηση ιατρικών συσκευών </vt:lpstr>
      <vt:lpstr>Ταξινόμηση ιατρικών συσκευών </vt:lpstr>
      <vt:lpstr>Κανόνες ταξινόμησης</vt:lpstr>
      <vt:lpstr>Κανόνες ταξινόμησης</vt:lpstr>
      <vt:lpstr>Κανόνες ταξινόμησης</vt:lpstr>
      <vt:lpstr>Κανόνες ταξινόμησης</vt:lpstr>
      <vt:lpstr>Εφαρμογή των κανόνων ταξινόμησης</vt:lpstr>
      <vt:lpstr>Εφαρμογή των κανόνων ταξινόμησης</vt:lpstr>
      <vt:lpstr>Εφαρμογή των κανόνων ταξινόμησης</vt:lpstr>
      <vt:lpstr>Πρακτικό παράδειγμα</vt:lpstr>
      <vt:lpstr> Γραφική Αναπαράσταση ταξινόμησης </vt:lpstr>
      <vt:lpstr> Γραφική Αναπαράσταση ταξινόμησης </vt:lpstr>
      <vt:lpstr> Γραφική Αναπαράσταση ταξινόμησης </vt:lpstr>
      <vt:lpstr> Γραφική Αναπαράσταση ταξινόμησης </vt:lpstr>
      <vt:lpstr> Γραφική Αναπαράσταση ταξινόμησης </vt:lpstr>
      <vt:lpstr> Γραφική Αναπαράσταση ταξινόμησης </vt:lpstr>
      <vt:lpstr> Γραφική Αναπαράσταση ταξινόμησης </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Γενική εξήγηση των κανόνων</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Art Τεχνικές προσομοίωσης αρτηριών</dc:title>
  <dc:creator>Lambros Athanasiou</dc:creator>
  <cp:lastModifiedBy>ΑΝΤΖΕΛΑ ΚΟΛΟΙ</cp:lastModifiedBy>
  <cp:revision>700</cp:revision>
  <cp:lastPrinted>2013-03-11T12:36:31Z</cp:lastPrinted>
  <dcterms:created xsi:type="dcterms:W3CDTF">2009-09-21T11:54:15Z</dcterms:created>
  <dcterms:modified xsi:type="dcterms:W3CDTF">2023-03-14T14:07:07Z</dcterms:modified>
</cp:coreProperties>
</file>