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5" r:id="rId2"/>
  </p:sldMasterIdLst>
  <p:notesMasterIdLst>
    <p:notesMasterId r:id="rId68"/>
  </p:notesMasterIdLst>
  <p:handoutMasterIdLst>
    <p:handoutMasterId r:id="rId69"/>
  </p:handoutMasterIdLst>
  <p:sldIdLst>
    <p:sldId id="314" r:id="rId3"/>
    <p:sldId id="257" r:id="rId4"/>
    <p:sldId id="336" r:id="rId5"/>
    <p:sldId id="339" r:id="rId6"/>
    <p:sldId id="337" r:id="rId7"/>
    <p:sldId id="340" r:id="rId8"/>
    <p:sldId id="341" r:id="rId9"/>
    <p:sldId id="343" r:id="rId10"/>
    <p:sldId id="342" r:id="rId11"/>
    <p:sldId id="385" r:id="rId12"/>
    <p:sldId id="344" r:id="rId13"/>
    <p:sldId id="345" r:id="rId14"/>
    <p:sldId id="346" r:id="rId15"/>
    <p:sldId id="347" r:id="rId16"/>
    <p:sldId id="386" r:id="rId17"/>
    <p:sldId id="348" r:id="rId18"/>
    <p:sldId id="350" r:id="rId19"/>
    <p:sldId id="358" r:id="rId20"/>
    <p:sldId id="352" r:id="rId21"/>
    <p:sldId id="353" r:id="rId22"/>
    <p:sldId id="354" r:id="rId23"/>
    <p:sldId id="355" r:id="rId24"/>
    <p:sldId id="356" r:id="rId25"/>
    <p:sldId id="357" r:id="rId26"/>
    <p:sldId id="360" r:id="rId27"/>
    <p:sldId id="378" r:id="rId28"/>
    <p:sldId id="361" r:id="rId29"/>
    <p:sldId id="362" r:id="rId30"/>
    <p:sldId id="379" r:id="rId31"/>
    <p:sldId id="363" r:id="rId32"/>
    <p:sldId id="387" r:id="rId33"/>
    <p:sldId id="380" r:id="rId34"/>
    <p:sldId id="364" r:id="rId35"/>
    <p:sldId id="381" r:id="rId36"/>
    <p:sldId id="365" r:id="rId37"/>
    <p:sldId id="366" r:id="rId38"/>
    <p:sldId id="382" r:id="rId39"/>
    <p:sldId id="367" r:id="rId40"/>
    <p:sldId id="369" r:id="rId41"/>
    <p:sldId id="371" r:id="rId42"/>
    <p:sldId id="373" r:id="rId43"/>
    <p:sldId id="374" r:id="rId44"/>
    <p:sldId id="375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1" r:id="rId59"/>
    <p:sldId id="402" r:id="rId60"/>
    <p:sldId id="403" r:id="rId61"/>
    <p:sldId id="404" r:id="rId62"/>
    <p:sldId id="405" r:id="rId63"/>
    <p:sldId id="406" r:id="rId64"/>
    <p:sldId id="407" r:id="rId65"/>
    <p:sldId id="408" r:id="rId66"/>
    <p:sldId id="409" r:id="rId67"/>
  </p:sldIdLst>
  <p:sldSz cx="9144000" cy="6858000" type="screen4x3"/>
  <p:notesSz cx="67691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3434"/>
    <a:srgbClr val="1F497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Στυλ με θέμα 2 - Έμφαση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89892" autoAdjust="0"/>
  </p:normalViewPr>
  <p:slideViewPr>
    <p:cSldViewPr>
      <p:cViewPr varScale="1">
        <p:scale>
          <a:sx n="140" d="100"/>
          <a:sy n="140" d="100"/>
        </p:scale>
        <p:origin x="16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111" cy="495219"/>
          </a:xfrm>
          <a:prstGeom prst="rect">
            <a:avLst/>
          </a:prstGeom>
        </p:spPr>
        <p:txBody>
          <a:bodyPr vert="horz" lIns="91239" tIns="45619" rIns="91239" bIns="4561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3426" y="0"/>
            <a:ext cx="2934111" cy="495219"/>
          </a:xfrm>
          <a:prstGeom prst="rect">
            <a:avLst/>
          </a:prstGeom>
        </p:spPr>
        <p:txBody>
          <a:bodyPr vert="horz" lIns="91239" tIns="45619" rIns="91239" bIns="4561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02150D7-3419-4499-89D5-EF968D753B98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52"/>
            <a:ext cx="2934111" cy="495219"/>
          </a:xfrm>
          <a:prstGeom prst="rect">
            <a:avLst/>
          </a:prstGeom>
        </p:spPr>
        <p:txBody>
          <a:bodyPr vert="horz" lIns="91239" tIns="45619" rIns="91239" bIns="4561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3426" y="9409152"/>
            <a:ext cx="2934111" cy="495219"/>
          </a:xfrm>
          <a:prstGeom prst="rect">
            <a:avLst/>
          </a:prstGeom>
        </p:spPr>
        <p:txBody>
          <a:bodyPr vert="horz" lIns="91239" tIns="45619" rIns="91239" bIns="4561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245F16C-0514-4A5C-A4D2-F7FFC78CF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0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111" cy="495219"/>
          </a:xfrm>
          <a:prstGeom prst="rect">
            <a:avLst/>
          </a:prstGeom>
        </p:spPr>
        <p:txBody>
          <a:bodyPr vert="horz" lIns="92243" tIns="46121" rIns="92243" bIns="4612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426" y="0"/>
            <a:ext cx="2934111" cy="495219"/>
          </a:xfrm>
          <a:prstGeom prst="rect">
            <a:avLst/>
          </a:prstGeom>
        </p:spPr>
        <p:txBody>
          <a:bodyPr vert="horz" lIns="92243" tIns="46121" rIns="92243" bIns="4612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CEF8B9-997B-4074-BE27-B8A05D7BFDBD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48238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3" tIns="46121" rIns="92243" bIns="4612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224" y="4706206"/>
            <a:ext cx="5416218" cy="4456967"/>
          </a:xfrm>
          <a:prstGeom prst="rect">
            <a:avLst/>
          </a:prstGeom>
        </p:spPr>
        <p:txBody>
          <a:bodyPr vert="horz" lIns="92243" tIns="46121" rIns="92243" bIns="4612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52"/>
            <a:ext cx="2934111" cy="495219"/>
          </a:xfrm>
          <a:prstGeom prst="rect">
            <a:avLst/>
          </a:prstGeom>
        </p:spPr>
        <p:txBody>
          <a:bodyPr vert="horz" lIns="92243" tIns="46121" rIns="92243" bIns="4612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426" y="9409152"/>
            <a:ext cx="2934111" cy="495219"/>
          </a:xfrm>
          <a:prstGeom prst="rect">
            <a:avLst/>
          </a:prstGeom>
        </p:spPr>
        <p:txBody>
          <a:bodyPr vert="horz" lIns="92243" tIns="46121" rIns="92243" bIns="4612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E65F72-3467-4A08-B711-35B814BD5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22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65F72-3467-4A08-B711-35B814BD57F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6BA49-1252-4C13-9986-ED8826C95DAD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3139-0265-4E34-9888-4E706DFC9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E87A-BD6E-421E-A0E2-BF653AE9A467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943A-5703-4930-8BE7-C9FC60D24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E2662-9856-4CB3-9AF3-4AD73913E291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01A00-9EBF-4337-B6F6-CCCD4D644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2730-9BB1-4B32-A679-83CD9A7635BE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9FC2-DE1E-4A1B-9AAB-265E9D950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5E3DB-7322-4608-90DF-E1D90C908E4A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4D27-2D7E-4DD8-9A86-E3DC6C7CF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1DE6-5A0A-482F-8CB4-AE78AC8BB753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E40F6-A118-4B65-BEA4-AEB63BC8C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4" y="4166472"/>
            <a:ext cx="8801751" cy="2691633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4166467"/>
            <a:ext cx="6058800" cy="204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368606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1" y="1002785"/>
            <a:ext cx="876290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702200"/>
            <a:ext cx="49695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3481433"/>
            <a:ext cx="49695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5494963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381001" y="507933"/>
            <a:ext cx="8762909" cy="5845667"/>
            <a:chOff x="381000" y="380950"/>
            <a:chExt cx="8762909" cy="4384250"/>
          </a:xfrm>
        </p:grpSpPr>
        <p:sp>
          <p:nvSpPr>
            <p:cNvPr id="31" name="Google Shape;31;p4"/>
            <p:cNvSpPr/>
            <p:nvPr/>
          </p:nvSpPr>
          <p:spPr>
            <a:xfrm>
              <a:off x="5829300" y="380950"/>
              <a:ext cx="746875" cy="4382725"/>
            </a:xfrm>
            <a:custGeom>
              <a:avLst/>
              <a:gdLst/>
              <a:ahLst/>
              <a:cxnLst/>
              <a:rect l="l" t="t" r="r" b="b"/>
              <a:pathLst>
                <a:path w="29875" h="175309" extrusionOk="0">
                  <a:moveTo>
                    <a:pt x="29713" y="25517"/>
                  </a:moveTo>
                  <a:lnTo>
                    <a:pt x="0" y="0"/>
                  </a:lnTo>
                  <a:lnTo>
                    <a:pt x="100" y="175309"/>
                  </a:lnTo>
                  <a:lnTo>
                    <a:pt x="29875" y="1283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" name="Google Shape;32;p4"/>
            <p:cNvSpPr/>
            <p:nvPr/>
          </p:nvSpPr>
          <p:spPr>
            <a:xfrm>
              <a:off x="5830600" y="3379100"/>
              <a:ext cx="741675" cy="1384575"/>
            </a:xfrm>
            <a:custGeom>
              <a:avLst/>
              <a:gdLst/>
              <a:ahLst/>
              <a:cxnLst/>
              <a:rect l="l" t="t" r="r" b="b"/>
              <a:pathLst>
                <a:path w="29667" h="55383" extrusionOk="0">
                  <a:moveTo>
                    <a:pt x="29513" y="0"/>
                  </a:moveTo>
                  <a:lnTo>
                    <a:pt x="0" y="46895"/>
                  </a:lnTo>
                  <a:lnTo>
                    <a:pt x="0" y="55383"/>
                  </a:lnTo>
                  <a:lnTo>
                    <a:pt x="29667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33" name="Google Shape;33;p4"/>
            <p:cNvSpPr/>
            <p:nvPr/>
          </p:nvSpPr>
          <p:spPr>
            <a:xfrm rot="10800000">
              <a:off x="6572309" y="1017613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381000" y="381000"/>
              <a:ext cx="5452500" cy="4384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572284" y="3377858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81000" y="45506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7" name="Google Shape;37;p4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38" name="Google Shape;38;p4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1105629" y="1386033"/>
            <a:ext cx="4055100" cy="38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▸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▹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1" name="Google Shape;41;p4"/>
          <p:cNvSpPr txBox="1"/>
          <p:nvPr/>
        </p:nvSpPr>
        <p:spPr>
          <a:xfrm>
            <a:off x="723450" y="960967"/>
            <a:ext cx="381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</a:t>
            </a:r>
            <a:endParaRPr sz="9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4486138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9534067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36132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968767"/>
            <a:ext cx="36132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63"/>
            <a:ext cx="4572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92527805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48C02-E05B-4CBF-B6AB-D084C4AC11C7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01C78-4D81-425F-9779-8A6B103A5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2273567"/>
            <a:ext cx="31854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2273567"/>
            <a:ext cx="31854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6177438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2949570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5284165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7684800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1423536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/>
          <p:nvPr/>
        </p:nvSpPr>
        <p:spPr>
          <a:xfrm rot="10800000">
            <a:off x="7365397" y="100"/>
            <a:ext cx="724800" cy="1407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2" name="Google Shape;122;p10"/>
          <p:cNvGrpSpPr/>
          <p:nvPr/>
        </p:nvGrpSpPr>
        <p:grpSpPr>
          <a:xfrm>
            <a:off x="9" y="6233073"/>
            <a:ext cx="8088217" cy="625073"/>
            <a:chOff x="8" y="4674804"/>
            <a:chExt cx="8088217" cy="468805"/>
          </a:xfrm>
        </p:grpSpPr>
        <p:sp>
          <p:nvSpPr>
            <p:cNvPr id="123" name="Google Shape;123;p10"/>
            <p:cNvSpPr/>
            <p:nvPr/>
          </p:nvSpPr>
          <p:spPr>
            <a:xfrm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10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5" name="Google Shape;125;p10"/>
            <p:cNvSpPr/>
            <p:nvPr/>
          </p:nvSpPr>
          <p:spPr>
            <a:xfrm rot="10800000">
              <a:off x="633825" y="4674850"/>
              <a:ext cx="7454400" cy="3312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73000">
                  <a:schemeClr val="accent6"/>
                </a:gs>
                <a:gs pos="100000">
                  <a:srgbClr val="C3CFD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10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27" name="Google Shape;127;p10"/>
          <p:cNvGrpSpPr/>
          <p:nvPr/>
        </p:nvGrpSpPr>
        <p:grpSpPr>
          <a:xfrm>
            <a:off x="8090200" y="0"/>
            <a:ext cx="1053910" cy="1405208"/>
            <a:chOff x="8090200" y="0"/>
            <a:chExt cx="1053910" cy="1053906"/>
          </a:xfrm>
        </p:grpSpPr>
        <p:sp>
          <p:nvSpPr>
            <p:cNvPr id="128" name="Google Shape;128;p10"/>
            <p:cNvSpPr/>
            <p:nvPr/>
          </p:nvSpPr>
          <p:spPr>
            <a:xfrm>
              <a:off x="8090211" y="0"/>
              <a:ext cx="1053900" cy="1053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090200" y="967217"/>
              <a:ext cx="1053900" cy="86689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814200" y="6233067"/>
            <a:ext cx="7104000" cy="43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1" name="Google Shape;131;p10"/>
          <p:cNvSpPr/>
          <p:nvPr/>
        </p:nvSpPr>
        <p:spPr>
          <a:xfrm>
            <a:off x="7366400" y="1"/>
            <a:ext cx="723250" cy="1401567"/>
          </a:xfrm>
          <a:custGeom>
            <a:avLst/>
            <a:gdLst/>
            <a:ahLst/>
            <a:cxnLst/>
            <a:rect l="l" t="t" r="r" b="b"/>
            <a:pathLst>
              <a:path w="28930" h="42047" extrusionOk="0">
                <a:moveTo>
                  <a:pt x="0" y="0"/>
                </a:moveTo>
                <a:lnTo>
                  <a:pt x="28930" y="42047"/>
                </a:lnTo>
                <a:lnTo>
                  <a:pt x="28930" y="38739"/>
                </a:lnTo>
                <a:lnTo>
                  <a:pt x="2908" y="74"/>
                </a:lnTo>
                <a:close/>
              </a:path>
            </a:pathLst>
          </a:custGeom>
          <a:solidFill>
            <a:srgbClr val="001F46">
              <a:alpha val="2011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7712751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1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134" name="Google Shape;134;p11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37" name="Google Shape;137;p11"/>
          <p:cNvGrpSpPr/>
          <p:nvPr/>
        </p:nvGrpSpPr>
        <p:grpSpPr>
          <a:xfrm rot="10800000">
            <a:off x="125800" y="6"/>
            <a:ext cx="9018200" cy="625073"/>
            <a:chOff x="8" y="4674804"/>
            <a:chExt cx="9018200" cy="468805"/>
          </a:xfrm>
        </p:grpSpPr>
        <p:sp>
          <p:nvSpPr>
            <p:cNvPr id="138" name="Google Shape;138;p11"/>
            <p:cNvSpPr/>
            <p:nvPr/>
          </p:nvSpPr>
          <p:spPr>
            <a:xfrm rot="10800000"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11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0" name="Google Shape;140;p11"/>
            <p:cNvSpPr/>
            <p:nvPr/>
          </p:nvSpPr>
          <p:spPr>
            <a:xfrm rot="10800000">
              <a:off x="633808" y="4674838"/>
              <a:ext cx="8384400" cy="331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147827383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ribbon">
  <p:cSld name="Blank with ribb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2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143" name="Google Shape;143;p12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5" name="Google Shape;145;p12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46" name="Google Shape;146;p12"/>
          <p:cNvGrpSpPr/>
          <p:nvPr/>
        </p:nvGrpSpPr>
        <p:grpSpPr>
          <a:xfrm rot="10800000">
            <a:off x="0" y="-63"/>
            <a:ext cx="9144000" cy="6876696"/>
            <a:chOff x="8" y="-13862"/>
            <a:chExt cx="9144000" cy="5157522"/>
          </a:xfrm>
        </p:grpSpPr>
        <p:sp>
          <p:nvSpPr>
            <p:cNvPr id="147" name="Google Shape;147;p12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9" name="Google Shape;149;p12"/>
            <p:cNvSpPr/>
            <p:nvPr/>
          </p:nvSpPr>
          <p:spPr>
            <a:xfrm rot="10800000">
              <a:off x="633908" y="382913"/>
              <a:ext cx="8510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8366154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A246-991A-4047-9A64-BD22A867D9CB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2EF18-00BC-4D1F-828F-20E3D6FA8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70C15-A05C-4A6E-8497-84B223ECE28B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11A21-22E5-4E14-A1E8-E622D5D1C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E4C43-8BAA-4E1C-A8B5-EBAEBFA6A036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DBA02-767A-4551-ACD6-9D2425780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BB8D-A596-4126-88A2-9BECD05CAD55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BF856-2B45-4B2A-A492-A445D1DB4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0F6A8-D360-4A62-A9D4-DE5A6A3F7D87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3633-893F-4A34-BD71-04C20DA10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B4E4-6E6C-4927-B278-22A5AB8E611C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7EA01-F88D-47D9-9884-95ED25D7E2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6828-7A3C-4441-8B11-45D2458E9491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CA42-AF8A-418F-9C62-F8E013F4CD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D7925BD-CC3B-47C9-94F4-B91AC0ADE2D9}" type="datetimeFigureOut">
              <a:rPr lang="en-US"/>
              <a:pPr>
                <a:defRPr/>
              </a:pPr>
              <a:t>3/14/2023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F553D2B-9C30-40D3-90C4-AAE9B61896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6" imgW="3048426" imgH="2029108" progId="PBrush">
                  <p:embed/>
                </p:oleObj>
              </mc:Choice>
              <mc:Fallback>
                <p:oleObj name="Bitmap Image" r:id="rId16" imgW="3048426" imgH="2029108" progId="PBrush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8" imgW="3048426" imgH="2029108" progId="PBrush">
                  <p:embed/>
                </p:oleObj>
              </mc:Choice>
              <mc:Fallback>
                <p:oleObj name="Bitmap Image" r:id="rId18" imgW="3048426" imgH="2029108" progId="PBrush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9" descr="medlab_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950" y="6269038"/>
            <a:ext cx="10795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10800000">
            <a:off x="0" y="6205538"/>
            <a:ext cx="9144000" cy="15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737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fade thruBlk="1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1AC5BFD-12D9-AD52-4F46-BAD15E56E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937" y="3861048"/>
            <a:ext cx="4969500" cy="751600"/>
          </a:xfrm>
        </p:spPr>
        <p:txBody>
          <a:bodyPr/>
          <a:lstStyle/>
          <a:p>
            <a:r>
              <a:rPr lang="el-G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Βιοπληροφορική</a:t>
            </a:r>
            <a:b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19BB82-2ECE-0F1E-C500-2375760B8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937" y="2420888"/>
            <a:ext cx="4969500" cy="369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Μάθημα 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  <a:r>
              <a:rPr kumimoji="0" lang="el-GR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</a:t>
            </a:r>
            <a:r>
              <a:rPr kumimoji="0" lang="el-GR" sz="320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ο</a:t>
            </a:r>
            <a:r>
              <a:rPr kumimoji="0" lang="el-GR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0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947439" cy="506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B0AB7892-742F-D5E5-572F-00E1B0B03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2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Τι είναι το χρωμόσωμα</a:t>
            </a: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81" y="1052736"/>
            <a:ext cx="8136904" cy="2016224"/>
          </a:xfrm>
        </p:spPr>
        <p:txBody>
          <a:bodyPr/>
          <a:lstStyle/>
          <a:p>
            <a:pPr eaLnBrk="1" hangingPunct="1"/>
            <a:r>
              <a:rPr lang="el-GR" altLang="el-GR" sz="2400" dirty="0"/>
              <a:t>Το </a:t>
            </a:r>
            <a:r>
              <a:rPr lang="en-US" altLang="el-GR" sz="2400" dirty="0"/>
              <a:t>DNA </a:t>
            </a:r>
            <a:r>
              <a:rPr lang="el-GR" altLang="el-GR" sz="2400" dirty="0"/>
              <a:t>αποτελείται από χρωμοσώματα.</a:t>
            </a:r>
          </a:p>
          <a:p>
            <a:pPr eaLnBrk="1" hangingPunct="1"/>
            <a:r>
              <a:rPr lang="el-GR" altLang="el-GR" sz="2400" dirty="0"/>
              <a:t>Οι προκαρυώτες, μονοκύτταροι οργανισμοί χωρίς πυρήνα, έχουν μόνο ένα κυκλικό χρωμόσωμα.</a:t>
            </a:r>
          </a:p>
          <a:p>
            <a:pPr eaLnBrk="1" hangingPunct="1"/>
            <a:r>
              <a:rPr lang="el-GR" altLang="el-GR" sz="2400" dirty="0"/>
              <a:t>Οι ευκαρυώτες, οργανισμοί με πυρήνα, έχουν  αριθμό χρωμοσωμάτων ανάλογα με το είδος.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65333" y="300151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4000" b="1" kern="0" dirty="0"/>
              <a:t>Τι είναι το </a:t>
            </a:r>
            <a:r>
              <a:rPr lang="el-GR" altLang="el-GR" sz="4000" b="1" kern="0" dirty="0" err="1"/>
              <a:t>γονιδίωμα</a:t>
            </a:r>
            <a:endParaRPr lang="en-US" sz="4000" b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2849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505496" y="3963456"/>
            <a:ext cx="83529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  <a:cs typeface="+mn-cs"/>
              </a:rPr>
              <a:t>Είναι το σύνολο του </a:t>
            </a:r>
            <a:r>
              <a:rPr lang="en-US" altLang="el-GR" sz="2400" dirty="0">
                <a:latin typeface="+mn-lt"/>
                <a:cs typeface="+mn-cs"/>
              </a:rPr>
              <a:t>DNA </a:t>
            </a:r>
            <a:r>
              <a:rPr lang="el-GR" altLang="el-GR" sz="2400" dirty="0">
                <a:latin typeface="+mn-lt"/>
                <a:cs typeface="+mn-cs"/>
              </a:rPr>
              <a:t>για ένα δεδομένο είδος.</a:t>
            </a:r>
          </a:p>
          <a:p>
            <a:pPr marL="342900" indent="-342900" eaLnBrk="1" hangingPunct="1"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  <a:cs typeface="+mn-cs"/>
              </a:rPr>
              <a:t>Ο άνθρωπος έχει 46 χρωμοσώματα σε 23 ζεύγη.</a:t>
            </a:r>
          </a:p>
          <a:p>
            <a:pPr marL="342900" indent="-342900" eaLnBrk="1" hangingPunct="1"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  <a:cs typeface="+mn-cs"/>
              </a:rPr>
              <a:t>Κάθε κύτταρο περιέχει το πλήρες γονιδίωμα ενός οργανισμού εκτός από τα κύτταρα που καθορίζουν το φύλο και τα ερυθρά αιμοσφαίρια.</a:t>
            </a:r>
          </a:p>
          <a:p>
            <a:pPr marL="285750" indent="-285750" eaLnBrk="1" hangingPunct="1">
              <a:buSzPct val="130000"/>
              <a:buFont typeface="Arial" panose="020B0604020202020204" pitchFamily="34" charset="0"/>
              <a:buChar char="•"/>
            </a:pPr>
            <a:endParaRPr lang="el-GR" altLang="el-GR" sz="16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44719ED-A10B-59C0-DB08-D7FED271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3116"/>
            <a:ext cx="7772400" cy="1143000"/>
          </a:xfrm>
        </p:spPr>
        <p:txBody>
          <a:bodyPr/>
          <a:lstStyle/>
          <a:p>
            <a:r>
              <a:rPr lang="en-US" altLang="el-GR" sz="4000" b="1" dirty="0"/>
              <a:t>DNA </a:t>
            </a:r>
            <a:r>
              <a:rPr lang="el-GR" altLang="el-GR" sz="4000" b="1" dirty="0"/>
              <a:t>και </a:t>
            </a:r>
            <a:r>
              <a:rPr lang="en-US" altLang="el-GR" sz="4000" b="1" dirty="0"/>
              <a:t>RNA</a:t>
            </a: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4048"/>
            <a:ext cx="8136904" cy="4971256"/>
          </a:xfrm>
        </p:spPr>
        <p:txBody>
          <a:bodyPr/>
          <a:lstStyle/>
          <a:p>
            <a:pPr eaLnBrk="1" hangingPunct="1"/>
            <a:r>
              <a:rPr lang="en-US" altLang="el-GR" sz="2400" dirty="0"/>
              <a:t>DNA          </a:t>
            </a:r>
            <a:r>
              <a:rPr lang="el-GR" altLang="el-GR" sz="2400" dirty="0"/>
              <a:t>         </a:t>
            </a:r>
            <a:r>
              <a:rPr lang="el-GR" altLang="el-GR" sz="2400" dirty="0" err="1"/>
              <a:t>διοξυριβονουκλεϊκό</a:t>
            </a:r>
            <a:r>
              <a:rPr lang="el-GR" altLang="el-GR" sz="2400" dirty="0"/>
              <a:t> οξύ</a:t>
            </a:r>
          </a:p>
          <a:p>
            <a:pPr eaLnBrk="1" hangingPunct="1"/>
            <a:r>
              <a:rPr lang="en-US" altLang="el-GR" sz="2400" dirty="0"/>
              <a:t>RNA          </a:t>
            </a:r>
            <a:r>
              <a:rPr lang="el-GR" altLang="el-GR" sz="2400" dirty="0"/>
              <a:t>         </a:t>
            </a:r>
            <a:r>
              <a:rPr lang="el-GR" altLang="el-GR" sz="2400" dirty="0" err="1"/>
              <a:t>ριβονουκλεϊκό</a:t>
            </a:r>
            <a:r>
              <a:rPr lang="el-GR" altLang="el-GR" sz="2400" dirty="0"/>
              <a:t> οξύ</a:t>
            </a:r>
          </a:p>
          <a:p>
            <a:pPr eaLnBrk="1" hangingPunct="1"/>
            <a:r>
              <a:rPr lang="el-GR" altLang="el-GR" sz="2400" dirty="0"/>
              <a:t>Τα βιολογικά </a:t>
            </a:r>
            <a:r>
              <a:rPr lang="el-GR" altLang="el-GR" sz="2400" dirty="0" err="1"/>
              <a:t>μακρομόρια</a:t>
            </a:r>
            <a:r>
              <a:rPr lang="el-GR" altLang="el-GR" sz="2400" dirty="0"/>
              <a:t> αποτελούνται από μακριές γραμμικές αλυσίδες χημικών στοιχείων</a:t>
            </a:r>
            <a:r>
              <a:rPr lang="en-US" altLang="el-GR" sz="2400" dirty="0"/>
              <a:t>, </a:t>
            </a:r>
            <a:r>
              <a:rPr lang="el-GR" altLang="el-GR" sz="2400" dirty="0"/>
              <a:t>τα οποία ονομάζονται βάσεις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Char char="•"/>
            </a:pPr>
            <a:endParaRPr lang="el-GR" sz="2400" dirty="0"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690708" y="1412776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690708" y="1844824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12" y="3645024"/>
            <a:ext cx="3719552" cy="8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360473"/>
              </p:ext>
            </p:extLst>
          </p:nvPr>
        </p:nvGraphicFramePr>
        <p:xfrm>
          <a:off x="1978104" y="4653136"/>
          <a:ext cx="5146858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514286" imgH="1200318" progId="Paint.Picture">
                  <p:embed/>
                </p:oleObj>
              </mc:Choice>
              <mc:Fallback>
                <p:oleObj name="Bitmap Image" r:id="rId4" imgW="4514286" imgH="1200318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104" y="4653136"/>
                        <a:ext cx="5146858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>
            <a:extLst>
              <a:ext uri="{FF2B5EF4-FFF2-40B4-BE49-F238E27FC236}">
                <a16:creationId xmlns:a16="http://schemas.microsoft.com/office/drawing/2014/main" id="{4B547C80-635C-D687-0127-4E0B36D9CA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Διπλή έλικα </a:t>
            </a:r>
            <a:r>
              <a:rPr lang="en-US" altLang="el-GR" sz="4000" b="1" dirty="0"/>
              <a:t>DNA</a:t>
            </a: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6734" r="5167" b="8859"/>
          <a:stretch>
            <a:fillRect/>
          </a:stretch>
        </p:blipFill>
        <p:spPr bwMode="auto">
          <a:xfrm>
            <a:off x="576543" y="1607840"/>
            <a:ext cx="7949979" cy="408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60B65ECF-614F-5EE2-3179-4C530DEB0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728" y="25192"/>
            <a:ext cx="9073008" cy="1143000"/>
          </a:xfrm>
        </p:spPr>
        <p:txBody>
          <a:bodyPr/>
          <a:lstStyle/>
          <a:p>
            <a:r>
              <a:rPr lang="el-GR" altLang="el-GR" sz="4000" b="1" dirty="0"/>
              <a:t>Ροή πληροφορίας στη μοριακή βιολογία</a:t>
            </a: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2"/>
          <a:stretch>
            <a:fillRect/>
          </a:stretch>
        </p:blipFill>
        <p:spPr bwMode="auto">
          <a:xfrm>
            <a:off x="1043608" y="1628800"/>
            <a:ext cx="7155686" cy="396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D746CD11-0C3D-657B-D61A-A53705E82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728" y="25192"/>
            <a:ext cx="9073008" cy="1143000"/>
          </a:xfrm>
        </p:spPr>
        <p:txBody>
          <a:bodyPr/>
          <a:lstStyle/>
          <a:p>
            <a:r>
              <a:rPr lang="el-GR" altLang="el-GR" sz="4000" b="1" dirty="0"/>
              <a:t>Δομή αλυσίδας </a:t>
            </a:r>
            <a:r>
              <a:rPr lang="en-US" altLang="el-GR" sz="4000" b="1" dirty="0"/>
              <a:t>DNA</a:t>
            </a: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323528" y="1124743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l-GR" sz="2400" dirty="0">
                <a:latin typeface="Calibri" panose="020F0502020204030204" pitchFamily="34" charset="0"/>
              </a:rPr>
              <a:t>H </a:t>
            </a:r>
            <a:r>
              <a:rPr lang="el-GR" altLang="el-GR" sz="2400" dirty="0">
                <a:latin typeface="Calibri" panose="020F0502020204030204" pitchFamily="34" charset="0"/>
              </a:rPr>
              <a:t>αλυσίδα του </a:t>
            </a:r>
            <a:r>
              <a:rPr lang="en-US" altLang="el-GR" sz="2400" dirty="0">
                <a:latin typeface="Calibri" panose="020F0502020204030204" pitchFamily="34" charset="0"/>
              </a:rPr>
              <a:t>DNA </a:t>
            </a:r>
            <a:r>
              <a:rPr lang="el-GR" altLang="el-GR" sz="2400" dirty="0">
                <a:latin typeface="Calibri" panose="020F0502020204030204" pitchFamily="34" charset="0"/>
              </a:rPr>
              <a:t>αποτελείται από ζεύγη βάσεων που είναι συμπληρωματικές μεταξύ τους</a:t>
            </a:r>
            <a:r>
              <a:rPr lang="en-US" altLang="el-GR" sz="2400" dirty="0">
                <a:latin typeface="Calibri" panose="020F0502020204030204" pitchFamily="34" charset="0"/>
              </a:rPr>
              <a:t>:</a:t>
            </a:r>
            <a:endParaRPr lang="el-GR" altLang="el-GR" sz="2400" dirty="0">
              <a:latin typeface="Calibri" panose="020F0502020204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54704"/>
            <a:ext cx="5596886" cy="38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516216" y="5445224"/>
            <a:ext cx="792088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0EC68B28-8A5C-44E9-1116-6D8919C76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81" y="1484784"/>
            <a:ext cx="8136904" cy="4392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/>
              <a:t>Το </a:t>
            </a:r>
            <a:r>
              <a:rPr lang="en-US" altLang="el-GR" sz="2400" dirty="0"/>
              <a:t>DNA </a:t>
            </a:r>
            <a:r>
              <a:rPr lang="el-GR" altLang="el-GR" sz="2400" dirty="0"/>
              <a:t>διαφέρει ανάμεσα σε ανθρώπους κατά 0.2% (1 βάση σε κάθε 500).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/>
              <a:t>Το ανθρώπινο </a:t>
            </a:r>
            <a:r>
              <a:rPr lang="en-US" altLang="el-GR" sz="2400" dirty="0"/>
              <a:t>DNA </a:t>
            </a:r>
            <a:r>
              <a:rPr lang="el-GR" altLang="el-GR" sz="2400" dirty="0"/>
              <a:t>είναι κατά 98% πανομοιότυπο με αυτό των χιμπατζήδων.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/>
              <a:t>Το 97% του </a:t>
            </a:r>
            <a:r>
              <a:rPr lang="en-US" altLang="el-GR" sz="2400" dirty="0"/>
              <a:t>DNA </a:t>
            </a:r>
            <a:r>
              <a:rPr lang="el-GR" altLang="el-GR" sz="2400" dirty="0"/>
              <a:t>στο ανθρώπινο γονιδίωμα έχει άγνωστη λειτουργία .</a:t>
            </a:r>
            <a:endParaRPr lang="en-US" altLang="el-GR" sz="2400" dirty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/>
              <a:t>Υπάρχουν 10</a:t>
            </a:r>
            <a:r>
              <a:rPr lang="el-GR" altLang="el-GR" sz="2400" baseline="30000" dirty="0"/>
              <a:t>14 </a:t>
            </a:r>
            <a:r>
              <a:rPr lang="el-GR" altLang="el-GR" sz="2400" dirty="0"/>
              <a:t>κύτταρα στο σώμα.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/>
              <a:t>12000 γράμματα του </a:t>
            </a:r>
            <a:r>
              <a:rPr lang="en-US" altLang="el-GR" sz="2400" dirty="0"/>
              <a:t>DNA </a:t>
            </a:r>
            <a:r>
              <a:rPr lang="el-GR" altLang="el-GR" sz="2400" dirty="0"/>
              <a:t>αποκωδικοποιούσε κάθε δευτερόλεπτο το </a:t>
            </a:r>
            <a:r>
              <a:rPr lang="en-US" altLang="el-GR" sz="2400" dirty="0"/>
              <a:t>Human Genome Project</a:t>
            </a:r>
            <a:r>
              <a:rPr lang="el-GR" altLang="el-GR" sz="2400" dirty="0"/>
              <a:t>.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728" y="25192"/>
            <a:ext cx="9073008" cy="1143000"/>
          </a:xfrm>
        </p:spPr>
        <p:txBody>
          <a:bodyPr/>
          <a:lstStyle/>
          <a:p>
            <a:r>
              <a:rPr lang="el-GR" altLang="el-GR" sz="4000" b="1" dirty="0"/>
              <a:t>Ορισμένα γεγονότα</a:t>
            </a: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C32E0BF8-FBCC-164C-E06F-57823E0BF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3116"/>
            <a:ext cx="7772400" cy="1143000"/>
          </a:xfrm>
        </p:spPr>
        <p:txBody>
          <a:bodyPr/>
          <a:lstStyle/>
          <a:p>
            <a:r>
              <a:rPr lang="en-US" altLang="el-GR" sz="4000" b="1" dirty="0"/>
              <a:t>Human Genome Project</a:t>
            </a: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136904" cy="4392488"/>
          </a:xfrm>
        </p:spPr>
        <p:txBody>
          <a:bodyPr/>
          <a:lstStyle/>
          <a:p>
            <a:pPr eaLnBrk="1" hangingPunct="1"/>
            <a:r>
              <a:rPr lang="el-GR" altLang="el-GR" sz="2400" dirty="0"/>
              <a:t>Παγκόσμια προσπάθεια χαρτογράφησης του ανθρώπινου </a:t>
            </a:r>
            <a:r>
              <a:rPr lang="en-US" altLang="el-GR" sz="2400" dirty="0"/>
              <a:t>DNA</a:t>
            </a:r>
            <a:r>
              <a:rPr lang="el-GR" altLang="el-GR" sz="2400" dirty="0"/>
              <a:t>.</a:t>
            </a:r>
            <a:endParaRPr lang="en-US" altLang="el-GR" sz="2400" dirty="0"/>
          </a:p>
          <a:p>
            <a:pPr eaLnBrk="1" hangingPunct="1"/>
            <a:r>
              <a:rPr lang="en-US" altLang="el-GR" sz="2400" dirty="0"/>
              <a:t>To project </a:t>
            </a:r>
            <a:r>
              <a:rPr lang="el-GR" altLang="el-GR" sz="2400" dirty="0"/>
              <a:t>άρχισε το 1990 και ολοκληρώθηκε το 2003.</a:t>
            </a:r>
          </a:p>
          <a:p>
            <a:pPr eaLnBrk="1" hangingPunct="1"/>
            <a:r>
              <a:rPr lang="el-GR" altLang="el-GR" sz="2400" dirty="0"/>
              <a:t>Στόχος να αναγνωριστούν και τα 30000 περίπου γονίδια του ανθρώπινου οργανισμού και να διαβαστούν όλες οι ακολουθίες </a:t>
            </a:r>
            <a:r>
              <a:rPr lang="en-US" altLang="el-GR" sz="2400" dirty="0"/>
              <a:t>DNA</a:t>
            </a:r>
            <a:r>
              <a:rPr lang="el-GR" altLang="el-GR" sz="2400" dirty="0"/>
              <a:t>.</a:t>
            </a:r>
            <a:endParaRPr lang="en-US" altLang="el-GR" sz="2400" dirty="0"/>
          </a:p>
          <a:p>
            <a:pPr eaLnBrk="1" hangingPunct="1"/>
            <a:r>
              <a:rPr lang="el-GR" altLang="el-GR" sz="2400" dirty="0"/>
              <a:t>Στόχος να τοποθετηθεί όλη η πληροφορία σε βάσεις δεδομένων και να βελτιωθούν τα εργαλεία για την ανάλυσή της.</a:t>
            </a: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30F5E66C-CABC-94B3-5465-1290E5A50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97" y="53116"/>
            <a:ext cx="8620472" cy="1143000"/>
          </a:xfrm>
        </p:spPr>
        <p:txBody>
          <a:bodyPr/>
          <a:lstStyle/>
          <a:p>
            <a:r>
              <a:rPr lang="el-GR" sz="4000" dirty="0"/>
              <a:t> </a:t>
            </a:r>
            <a:r>
              <a:rPr lang="el-GR" sz="4000" b="1" dirty="0"/>
              <a:t>Α</a:t>
            </a:r>
            <a:r>
              <a:rPr lang="el-GR" altLang="el-GR" sz="4000" b="1" dirty="0"/>
              <a:t>κολουθία βάσεων </a:t>
            </a:r>
            <a:r>
              <a:rPr lang="en-US" altLang="el-GR" sz="4000" b="1" dirty="0"/>
              <a:t>DNA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40" y="1326952"/>
            <a:ext cx="6142699" cy="460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45196D4B-5AFD-BAA3-165E-0EE086F0A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1340" y="53116"/>
            <a:ext cx="8620472" cy="1143000"/>
          </a:xfrm>
        </p:spPr>
        <p:txBody>
          <a:bodyPr/>
          <a:lstStyle/>
          <a:p>
            <a:r>
              <a:rPr lang="el-GR" sz="4000" dirty="0"/>
              <a:t> </a:t>
            </a:r>
            <a:r>
              <a:rPr lang="el-GR" altLang="el-GR" sz="4000" b="1" dirty="0"/>
              <a:t>Σύγκριση μεγεθών ακολουθιών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4" r="14761" b="9843"/>
          <a:stretch>
            <a:fillRect/>
          </a:stretch>
        </p:blipFill>
        <p:spPr bwMode="auto">
          <a:xfrm>
            <a:off x="1691680" y="1530504"/>
            <a:ext cx="5511336" cy="394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5E677823-AFB2-DD3A-0925-6308AE0D8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Περιεχόμενα παρουσίασης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333" y="1556792"/>
            <a:ext cx="7772400" cy="4114800"/>
          </a:xfrm>
        </p:spPr>
        <p:txBody>
          <a:bodyPr/>
          <a:lstStyle/>
          <a:p>
            <a:pPr eaLnBrk="1" hangingPunct="1"/>
            <a:r>
              <a:rPr lang="el-GR" altLang="el-GR" sz="2800" dirty="0"/>
              <a:t>Βιολογικό υπόβαθρο.</a:t>
            </a:r>
          </a:p>
          <a:p>
            <a:pPr eaLnBrk="1" hangingPunct="1"/>
            <a:r>
              <a:rPr lang="el-GR" altLang="el-GR" sz="2800" dirty="0"/>
              <a:t>Το κεντρικό αξίωμα.</a:t>
            </a:r>
          </a:p>
          <a:p>
            <a:pPr eaLnBrk="1" hangingPunct="1"/>
            <a:r>
              <a:rPr lang="el-GR" altLang="el-GR" sz="2800" dirty="0"/>
              <a:t>Σύνοψη της Βιοπληροφορικής.</a:t>
            </a:r>
          </a:p>
          <a:p>
            <a:pPr eaLnBrk="1" hangingPunct="1"/>
            <a:r>
              <a:rPr lang="el-GR" altLang="el-GR" sz="2800" dirty="0"/>
              <a:t>Ερευνητικές περιοχές.</a:t>
            </a:r>
          </a:p>
          <a:p>
            <a:pPr eaLnBrk="1" hangingPunct="1"/>
            <a:r>
              <a:rPr lang="el-GR" altLang="el-GR" sz="2800" dirty="0"/>
              <a:t>Πηγές πληροφοριών.</a:t>
            </a: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35684B1D-D302-8981-2B90-EFF97AA35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292635" y="303976"/>
            <a:ext cx="9688336" cy="1222336"/>
          </a:xfrm>
        </p:spPr>
        <p:txBody>
          <a:bodyPr/>
          <a:lstStyle/>
          <a:p>
            <a:r>
              <a:rPr lang="el-GR" altLang="el-GR" sz="4000" b="1" dirty="0"/>
              <a:t>Ανθρώπινες γενετικές διαφοροποιήσεις (</a:t>
            </a:r>
            <a:r>
              <a:rPr lang="en-US" altLang="el-GR" sz="4000" b="1" dirty="0"/>
              <a:t>Single Nucleotide Polymorphisms)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107504" y="336584"/>
            <a:ext cx="8888058" cy="1220208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323528" y="1966000"/>
            <a:ext cx="83119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Οδηγούν στη γενετική μοναδικότητα κάθε ανθρώπου.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Κάνουν τους ανθρώπους λιγότερο ή περισσότερο ευάλωτους σε αρρώστιες.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Μπορεί να επηρεάσουν το αποτέλεσμα των φαρμακευτικών αγωγών.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13" y="4357072"/>
            <a:ext cx="4447544" cy="137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ECF0A33C-2026-8504-D9C9-C8D3A8750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6442" y="10160"/>
            <a:ext cx="8620472" cy="1143000"/>
          </a:xfrm>
        </p:spPr>
        <p:txBody>
          <a:bodyPr/>
          <a:lstStyle/>
          <a:p>
            <a:r>
              <a:rPr lang="el-GR" sz="4000" dirty="0"/>
              <a:t> </a:t>
            </a:r>
            <a:r>
              <a:rPr lang="el-GR" altLang="el-GR" sz="4000" b="1" dirty="0"/>
              <a:t>Ανθρώπινη ποικιλομορφία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"/>
          <a:stretch>
            <a:fillRect/>
          </a:stretch>
        </p:blipFill>
        <p:spPr bwMode="auto">
          <a:xfrm>
            <a:off x="484196" y="1470927"/>
            <a:ext cx="8134673" cy="407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07856D46-63C5-9315-510A-4CDCB6AF0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297" y="0"/>
            <a:ext cx="8620472" cy="1143000"/>
          </a:xfrm>
        </p:spPr>
        <p:txBody>
          <a:bodyPr/>
          <a:lstStyle/>
          <a:p>
            <a:r>
              <a:rPr lang="el-GR" sz="4000" dirty="0"/>
              <a:t> </a:t>
            </a:r>
            <a:r>
              <a:rPr lang="el-GR" altLang="el-GR" sz="4000" b="1" dirty="0"/>
              <a:t>Τι μπορεί να συμβεί στο </a:t>
            </a:r>
            <a:r>
              <a:rPr lang="en-US" altLang="el-GR" sz="4000" b="1" dirty="0"/>
              <a:t>DNA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755576" y="126876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Αντιγραφή.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Μεταγραφή στο </a:t>
            </a:r>
            <a:r>
              <a:rPr lang="en-US" altLang="el-GR" sz="2400" dirty="0">
                <a:latin typeface="Calibri" panose="020F0502020204030204" pitchFamily="34" charset="0"/>
              </a:rPr>
              <a:t>RNA</a:t>
            </a:r>
            <a:r>
              <a:rPr lang="el-GR" altLang="el-GR" sz="2400" dirty="0">
                <a:latin typeface="Calibri" panose="020F0502020204030204" pitchFamily="34" charset="0"/>
              </a:rPr>
              <a:t> και μετάφραση σε πρωτεΐνη.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9843"/>
          <a:stretch>
            <a:fillRect/>
          </a:stretch>
        </p:blipFill>
        <p:spPr bwMode="auto">
          <a:xfrm>
            <a:off x="2051720" y="2492896"/>
            <a:ext cx="5472608" cy="317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23CBE94A-213B-F0F2-5CE7-CA53E462A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35352"/>
            <a:ext cx="8620472" cy="1143000"/>
          </a:xfrm>
        </p:spPr>
        <p:txBody>
          <a:bodyPr/>
          <a:lstStyle/>
          <a:p>
            <a:r>
              <a:rPr lang="el-GR" sz="4000" dirty="0"/>
              <a:t> </a:t>
            </a:r>
            <a:r>
              <a:rPr lang="el-GR" altLang="el-GR" sz="4000" b="1" dirty="0"/>
              <a:t>Αναπαράσταση αντιγραφής </a:t>
            </a:r>
            <a:r>
              <a:rPr lang="en-US" altLang="el-GR" sz="4000" b="1" dirty="0"/>
              <a:t>DNA</a:t>
            </a:r>
            <a:r>
              <a:rPr lang="el-GR" altLang="el-GR" sz="4000" b="1" dirty="0"/>
              <a:t>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4922" r="2214" b="8859"/>
          <a:stretch>
            <a:fillRect/>
          </a:stretch>
        </p:blipFill>
        <p:spPr bwMode="auto">
          <a:xfrm>
            <a:off x="899592" y="1484109"/>
            <a:ext cx="7523989" cy="397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F6EB916F-B9FF-5DA2-D750-362B0899E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1297" y="7144"/>
            <a:ext cx="8620472" cy="1143000"/>
          </a:xfrm>
        </p:spPr>
        <p:txBody>
          <a:bodyPr/>
          <a:lstStyle/>
          <a:p>
            <a:r>
              <a:rPr lang="el-GR" sz="4000" dirty="0"/>
              <a:t> </a:t>
            </a:r>
            <a:r>
              <a:rPr lang="el-GR" altLang="el-GR" sz="4000" b="1" dirty="0"/>
              <a:t>Μεταγραφή και μετάφραση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556792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l-GR" altLang="el-GR" sz="2800" u="sng" kern="0" dirty="0"/>
              <a:t>Μεταγραφή</a:t>
            </a:r>
            <a:r>
              <a:rPr lang="en-US" altLang="el-GR" sz="2800" kern="0" dirty="0"/>
              <a:t>:    </a:t>
            </a:r>
            <a:endParaRPr lang="el-GR" altLang="el-GR" sz="2800" kern="0" dirty="0"/>
          </a:p>
          <a:p>
            <a:pPr marL="0" indent="0" eaLnBrk="1" hangingPunct="1">
              <a:buNone/>
            </a:pPr>
            <a:r>
              <a:rPr lang="el-GR" altLang="el-GR" sz="2800" kern="0" dirty="0"/>
              <a:t> </a:t>
            </a:r>
            <a:r>
              <a:rPr lang="en-US" altLang="el-GR" sz="2800" kern="0" dirty="0"/>
              <a:t>   H </a:t>
            </a:r>
            <a:r>
              <a:rPr lang="el-GR" altLang="el-GR" sz="2800" kern="0" dirty="0"/>
              <a:t>διαδικασία της αντιγραφής του </a:t>
            </a:r>
            <a:r>
              <a:rPr lang="en-US" altLang="el-GR" sz="2800" kern="0" dirty="0"/>
              <a:t>DNA </a:t>
            </a:r>
            <a:r>
              <a:rPr lang="el-GR" altLang="el-GR" sz="2800" kern="0" dirty="0"/>
              <a:t>στο </a:t>
            </a:r>
            <a:r>
              <a:rPr lang="en-US" altLang="el-GR" sz="2800" kern="0" dirty="0"/>
              <a:t>RNA</a:t>
            </a:r>
            <a:r>
              <a:rPr lang="el-GR" altLang="el-GR" sz="2800" kern="0" dirty="0"/>
              <a:t>.</a:t>
            </a:r>
            <a:endParaRPr lang="en-US" altLang="el-GR" sz="2800" kern="0" dirty="0"/>
          </a:p>
          <a:p>
            <a:pPr eaLnBrk="1" hangingPunct="1"/>
            <a:r>
              <a:rPr lang="el-GR" altLang="el-GR" sz="2800" u="sng" kern="0" dirty="0"/>
              <a:t>Μετάφραση</a:t>
            </a:r>
            <a:r>
              <a:rPr lang="en-US" altLang="el-GR" sz="2800" kern="0" dirty="0"/>
              <a:t>: </a:t>
            </a:r>
            <a:endParaRPr lang="el-GR" altLang="el-GR" sz="2800" kern="0" dirty="0"/>
          </a:p>
          <a:p>
            <a:pPr marL="0" indent="0" eaLnBrk="1" hangingPunct="1">
              <a:buNone/>
            </a:pPr>
            <a:r>
              <a:rPr lang="el-GR" altLang="el-GR" sz="2800" kern="0" dirty="0"/>
              <a:t>    Σύνθεση της πρωτεΐνης από το </a:t>
            </a:r>
            <a:r>
              <a:rPr lang="en-US" altLang="el-GR" sz="2800" kern="0" dirty="0"/>
              <a:t>mRNA</a:t>
            </a:r>
            <a:r>
              <a:rPr lang="el-GR" altLang="el-GR" sz="2800" kern="0" dirty="0"/>
              <a:t>.</a:t>
            </a:r>
            <a:endParaRPr lang="en-US" altLang="el-GR" sz="2800" kern="0" dirty="0"/>
          </a:p>
          <a:p>
            <a:pPr eaLnBrk="1" hangingPunct="1"/>
            <a:r>
              <a:rPr lang="el-GR" altLang="el-GR" sz="2800" kern="0" dirty="0"/>
              <a:t>Ριβοσώματα ονομάζονται τα σωματίδια του κυτταροπλάσματος που συνθέτουν πρωτεΐνες από το </a:t>
            </a:r>
            <a:r>
              <a:rPr lang="en-US" altLang="el-GR" sz="2800" kern="0" dirty="0"/>
              <a:t>mRNA</a:t>
            </a:r>
            <a:r>
              <a:rPr lang="el-GR" altLang="el-GR" sz="2800" kern="0" dirty="0"/>
              <a:t>.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879DACE2-B725-8AAA-EA39-A1277CBE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n-US" altLang="el-GR" sz="4000" b="1" dirty="0"/>
              <a:t>T</a:t>
            </a:r>
            <a:r>
              <a:rPr lang="el-GR" altLang="el-GR" sz="4000" b="1" dirty="0"/>
              <a:t>ι είναι γονίδιο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81" y="1124744"/>
            <a:ext cx="8136904" cy="1800200"/>
          </a:xfrm>
        </p:spPr>
        <p:txBody>
          <a:bodyPr/>
          <a:lstStyle/>
          <a:p>
            <a:pPr eaLnBrk="1" hangingPunct="1"/>
            <a:r>
              <a:rPr lang="el-GR" altLang="el-GR" sz="2400" dirty="0"/>
              <a:t>Βασική μονάδα κληρονομικότητας.</a:t>
            </a:r>
          </a:p>
          <a:p>
            <a:pPr eaLnBrk="1" hangingPunct="1"/>
            <a:r>
              <a:rPr lang="el-GR" altLang="el-GR" sz="2400" dirty="0"/>
              <a:t>Ακολουθία βάσεων η οποία μεταφέρει την πληροφορία που απαιτείται για να δημιουργηθεί μια συγκεκριμένη πρωτεΐνη.</a:t>
            </a:r>
          </a:p>
          <a:p>
            <a:pPr eaLnBrk="1" hangingPunct="1"/>
            <a:r>
              <a:rPr lang="el-GR" altLang="el-GR" sz="2400" dirty="0"/>
              <a:t>Ένα γονίδιο κωδικοποιεί μια πρωτεΐνη ή ένα μόριο </a:t>
            </a:r>
            <a:r>
              <a:rPr lang="en-US" altLang="el-GR" sz="2400" dirty="0"/>
              <a:t>RNA</a:t>
            </a:r>
            <a:r>
              <a:rPr lang="el-GR" altLang="el-GR" sz="2400" dirty="0"/>
              <a:t>.</a:t>
            </a:r>
            <a:endParaRPr lang="en-US" altLang="el-GR" sz="24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65333" y="29923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4000" b="1" dirty="0"/>
              <a:t>Αριθμοί γονιδίων</a:t>
            </a:r>
            <a:endParaRPr lang="el-GR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275856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331640" y="4149080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altLang="el-GR" sz="2400" dirty="0">
                <a:latin typeface="+mn-lt"/>
                <a:cs typeface="+mn-cs"/>
              </a:rPr>
              <a:t>Άνθρωποι και ποντίκια</a:t>
            </a:r>
            <a:r>
              <a:rPr lang="en-US" altLang="el-GR" sz="2400" dirty="0">
                <a:latin typeface="+mn-lt"/>
                <a:cs typeface="+mn-cs"/>
              </a:rPr>
              <a:t>: </a:t>
            </a:r>
            <a:r>
              <a:rPr lang="el-GR" altLang="el-GR" sz="2400" dirty="0">
                <a:latin typeface="+mn-lt"/>
                <a:cs typeface="+mn-cs"/>
              </a:rPr>
              <a:t> 30000</a:t>
            </a:r>
            <a:r>
              <a:rPr lang="en-US" altLang="el-GR" sz="2400" dirty="0">
                <a:latin typeface="+mn-lt"/>
                <a:cs typeface="+mn-cs"/>
              </a:rPr>
              <a:t> – 100000</a:t>
            </a:r>
          </a:p>
          <a:p>
            <a:pPr eaLnBrk="1" hangingPunct="1"/>
            <a:r>
              <a:rPr lang="en-US" altLang="el-GR" sz="2400" dirty="0" err="1">
                <a:latin typeface="+mn-lt"/>
                <a:cs typeface="+mn-cs"/>
              </a:rPr>
              <a:t>C.elegans</a:t>
            </a:r>
            <a:r>
              <a:rPr lang="en-US" altLang="el-GR" sz="2400" dirty="0">
                <a:latin typeface="+mn-lt"/>
                <a:cs typeface="+mn-cs"/>
              </a:rPr>
              <a:t> (worm</a:t>
            </a:r>
            <a:r>
              <a:rPr lang="el-GR" altLang="el-GR" sz="2400" dirty="0">
                <a:latin typeface="+mn-lt"/>
                <a:cs typeface="+mn-cs"/>
              </a:rPr>
              <a:t>)</a:t>
            </a:r>
            <a:r>
              <a:rPr lang="en-US" altLang="el-GR" sz="2400" dirty="0">
                <a:latin typeface="+mn-lt"/>
                <a:cs typeface="+mn-cs"/>
              </a:rPr>
              <a:t>:      </a:t>
            </a:r>
            <a:r>
              <a:rPr lang="el-GR" altLang="el-GR" sz="2400" dirty="0">
                <a:latin typeface="+mn-lt"/>
                <a:cs typeface="+mn-cs"/>
              </a:rPr>
              <a:t>     </a:t>
            </a:r>
            <a:r>
              <a:rPr lang="en-US" altLang="el-GR" sz="2400" dirty="0">
                <a:latin typeface="+mn-lt"/>
                <a:cs typeface="+mn-cs"/>
              </a:rPr>
              <a:t> 19000</a:t>
            </a:r>
            <a:endParaRPr lang="el-GR" altLang="el-GR" sz="2400" dirty="0">
              <a:latin typeface="+mn-lt"/>
              <a:cs typeface="+mn-cs"/>
            </a:endParaRPr>
          </a:p>
          <a:p>
            <a:pPr eaLnBrk="1" hangingPunct="1"/>
            <a:r>
              <a:rPr lang="en-US" altLang="el-GR" sz="2400" dirty="0" err="1">
                <a:latin typeface="+mn-lt"/>
                <a:cs typeface="+mn-cs"/>
              </a:rPr>
              <a:t>S.cerevisiae</a:t>
            </a:r>
            <a:r>
              <a:rPr lang="en-US" altLang="el-GR" sz="2400" dirty="0">
                <a:latin typeface="+mn-lt"/>
                <a:cs typeface="+mn-cs"/>
              </a:rPr>
              <a:t> (yeast):   </a:t>
            </a:r>
            <a:r>
              <a:rPr lang="el-GR" altLang="el-GR" sz="2400" dirty="0">
                <a:latin typeface="+mn-lt"/>
                <a:cs typeface="+mn-cs"/>
              </a:rPr>
              <a:t>      </a:t>
            </a:r>
            <a:r>
              <a:rPr lang="en-US" altLang="el-GR" sz="2400" dirty="0">
                <a:latin typeface="+mn-lt"/>
                <a:cs typeface="+mn-cs"/>
              </a:rPr>
              <a:t>6000</a:t>
            </a:r>
          </a:p>
          <a:p>
            <a:pPr eaLnBrk="1" hangingPunct="1"/>
            <a:r>
              <a:rPr lang="en-US" altLang="el-GR" sz="2400" dirty="0">
                <a:latin typeface="+mn-lt"/>
                <a:cs typeface="+mn-cs"/>
              </a:rPr>
              <a:t>Tuberculosis microbe:   </a:t>
            </a:r>
            <a:r>
              <a:rPr lang="el-GR" altLang="el-GR" sz="2400" dirty="0">
                <a:latin typeface="+mn-lt"/>
                <a:cs typeface="+mn-cs"/>
              </a:rPr>
              <a:t>  </a:t>
            </a:r>
            <a:r>
              <a:rPr lang="en-US" altLang="el-GR" sz="2400" dirty="0">
                <a:latin typeface="+mn-lt"/>
                <a:cs typeface="+mn-cs"/>
              </a:rPr>
              <a:t>4000</a:t>
            </a:r>
            <a:endParaRPr lang="el-GR" altLang="el-GR" sz="2400" dirty="0">
              <a:latin typeface="+mn-lt"/>
              <a:cs typeface="+mn-cs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5588BA96-B5FD-6799-AF71-04CFFB1EE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Πρωτεΐνες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81" y="1340768"/>
            <a:ext cx="8136904" cy="4392488"/>
          </a:xfrm>
        </p:spPr>
        <p:txBody>
          <a:bodyPr/>
          <a:lstStyle/>
          <a:p>
            <a:pPr eaLnBrk="1" hangingPunct="1"/>
            <a:r>
              <a:rPr lang="el-GR" altLang="el-GR" sz="2400" dirty="0"/>
              <a:t>Αποτελούν ~60% της μάζας ενός κυττάρου.</a:t>
            </a:r>
          </a:p>
          <a:p>
            <a:pPr eaLnBrk="1" hangingPunct="1"/>
            <a:r>
              <a:rPr lang="el-GR" altLang="el-GR" sz="2400" dirty="0"/>
              <a:t>Γραμμικά ετεροπολυμερή.</a:t>
            </a:r>
          </a:p>
          <a:p>
            <a:pPr eaLnBrk="1" hangingPunct="1"/>
            <a:r>
              <a:rPr lang="el-GR" altLang="el-GR" sz="2400" dirty="0"/>
              <a:t>Αποτελούνται από αλυσίδα αμινοξέων (20 διαφορετικά είδη).</a:t>
            </a:r>
          </a:p>
          <a:p>
            <a:pPr eaLnBrk="1" hangingPunct="1"/>
            <a:r>
              <a:rPr lang="el-GR" altLang="el-GR" sz="2400" dirty="0"/>
              <a:t>Η λειτουργία των πρωτεϊνών (και του </a:t>
            </a:r>
            <a:r>
              <a:rPr lang="en-US" altLang="el-GR" sz="2400" dirty="0"/>
              <a:t>RNA) </a:t>
            </a:r>
            <a:r>
              <a:rPr lang="el-GR" altLang="el-GR" sz="2400" dirty="0"/>
              <a:t>καθορίζεται από τη δομή τους.</a:t>
            </a:r>
          </a:p>
          <a:p>
            <a:pPr eaLnBrk="1" hangingPunct="1"/>
            <a:r>
              <a:rPr lang="el-GR" altLang="el-GR" sz="2400" dirty="0"/>
              <a:t>Η δομή καθορίζεται από την αλληλουχία των αμινοξέων (των νουκλεοτιδίων για το </a:t>
            </a:r>
            <a:r>
              <a:rPr lang="en-US" altLang="el-GR" sz="2400" dirty="0"/>
              <a:t>RNA)</a:t>
            </a:r>
            <a:r>
              <a:rPr lang="el-GR" altLang="el-GR" sz="2400" dirty="0"/>
              <a:t>.</a:t>
            </a: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3377534F-925A-7870-2123-0AC6AE9A9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33" y="19080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Ακολουθία αμινοξέων (πρωτεΐνη)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1"/>
          <a:stretch>
            <a:fillRect/>
          </a:stretch>
        </p:blipFill>
        <p:spPr bwMode="auto">
          <a:xfrm>
            <a:off x="515439" y="1772816"/>
            <a:ext cx="8072188" cy="387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Ορθογώνιο 6"/>
          <p:cNvSpPr/>
          <p:nvPr/>
        </p:nvSpPr>
        <p:spPr bwMode="auto">
          <a:xfrm>
            <a:off x="7380312" y="5157192"/>
            <a:ext cx="79208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09510090-D1C2-5375-F82A-981FD3CF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Γενετικός κώδικας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77" y="1412776"/>
            <a:ext cx="686011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Ορθογώνιο 6"/>
          <p:cNvSpPr/>
          <p:nvPr/>
        </p:nvSpPr>
        <p:spPr bwMode="auto">
          <a:xfrm>
            <a:off x="6876256" y="5085184"/>
            <a:ext cx="79208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C565597-4FF3-EF56-CDED-83B65A178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Από το γονίδιο στην πρωτεΐνη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2354"/>
            <a:ext cx="7225871" cy="439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974EC3BC-9A79-94B7-EBBE-B607CA5CD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Τι είναι η </a:t>
            </a:r>
            <a:r>
              <a:rPr lang="el-GR" altLang="el-GR" sz="4000" b="1" dirty="0" err="1"/>
              <a:t>Βιοπληροφορική</a:t>
            </a: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556792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l-GR" altLang="el-GR" sz="2400" kern="0" dirty="0"/>
          </a:p>
          <a:p>
            <a:pPr eaLnBrk="1" hangingPunct="1"/>
            <a:r>
              <a:rPr lang="el-GR" altLang="el-GR" sz="2800" kern="0" dirty="0" err="1"/>
              <a:t>Βιο</a:t>
            </a:r>
            <a:r>
              <a:rPr lang="el-GR" altLang="el-GR" sz="2800" kern="0" dirty="0"/>
              <a:t>                 μοριακή βιολογία</a:t>
            </a:r>
          </a:p>
          <a:p>
            <a:pPr eaLnBrk="1" hangingPunct="1"/>
            <a:r>
              <a:rPr lang="el-GR" altLang="el-GR" sz="2800" kern="0" dirty="0"/>
              <a:t>Πληροφορική                 επιστήμη των υπολογιστών</a:t>
            </a:r>
          </a:p>
          <a:p>
            <a:pPr eaLnBrk="1" hangingPunct="1"/>
            <a:r>
              <a:rPr lang="el-GR" altLang="el-GR" sz="2800" kern="0" dirty="0" err="1"/>
              <a:t>Βιοπληροφορική</a:t>
            </a:r>
            <a:r>
              <a:rPr lang="el-GR" altLang="el-GR" sz="2800" kern="0" dirty="0"/>
              <a:t>                 επιλύει προβλήματα που προκύπτουν από τη βιολογία χρησιμοποιώντας μεθοδολογία από την επιστήμη υπολογιστών</a:t>
            </a:r>
          </a:p>
          <a:p>
            <a:pPr eaLnBrk="1" hangingPunct="1"/>
            <a:endParaRPr lang="el-GR" altLang="el-GR" sz="2800" kern="0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763688" y="2267744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r>
              <a:rPr lang="el-GR" dirty="0"/>
              <a:t> 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275856" y="285091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733800" y="335699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A1804D84-D31F-2A75-4203-A67CEE4BD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Δομή πρωτεΐνης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67" y="1450752"/>
            <a:ext cx="7043620" cy="433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Ορθογώνιο 7"/>
          <p:cNvSpPr/>
          <p:nvPr/>
        </p:nvSpPr>
        <p:spPr bwMode="auto">
          <a:xfrm>
            <a:off x="7092280" y="5265204"/>
            <a:ext cx="79208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FA763EA-CAD3-2CC8-FF4D-52F54B72A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Δομή πρωτεΐνης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07619" cy="41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Ορθογώνιο 8"/>
          <p:cNvSpPr/>
          <p:nvPr/>
        </p:nvSpPr>
        <p:spPr bwMode="auto">
          <a:xfrm>
            <a:off x="6863836" y="5265204"/>
            <a:ext cx="79208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5BCDF7FA-8DC0-0114-2E07-E93660D1A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7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136904" cy="4392488"/>
          </a:xfrm>
        </p:spPr>
        <p:txBody>
          <a:bodyPr/>
          <a:lstStyle/>
          <a:p>
            <a:pPr eaLnBrk="1" hangingPunct="1"/>
            <a:r>
              <a:rPr lang="el-GR" altLang="el-GR" sz="2400" dirty="0"/>
              <a:t>Πρωτογενής δομή (γραμμική ακολουθία αμινοξέων) </a:t>
            </a:r>
          </a:p>
          <a:p>
            <a:pPr eaLnBrk="1" hangingPunct="1"/>
            <a:r>
              <a:rPr lang="el-GR" altLang="el-GR" sz="2400" dirty="0"/>
              <a:t>Δευτερογενής δομή                       δομές αμινοξέων στο </a:t>
            </a:r>
          </a:p>
          <a:p>
            <a:pPr eaLnBrk="1" hangingPunct="1"/>
            <a:r>
              <a:rPr lang="el-GR" altLang="el-GR" sz="2400" dirty="0"/>
              <a:t>Τριτογενής δομή                             χώρο ολοένα</a:t>
            </a:r>
          </a:p>
          <a:p>
            <a:pPr eaLnBrk="1" hangingPunct="1"/>
            <a:r>
              <a:rPr lang="el-GR" altLang="el-GR" sz="2400" dirty="0"/>
              <a:t>Τεταρτογενής δομή                        και πιο σύνθετες</a:t>
            </a:r>
          </a:p>
          <a:p>
            <a:pPr eaLnBrk="1" hangingPunct="1">
              <a:buFontTx/>
              <a:buNone/>
            </a:pPr>
            <a:r>
              <a:rPr lang="el-GR" altLang="el-GR" sz="2400" dirty="0"/>
              <a:t>                                                                 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Επίπεδα δομής πρωτεϊνών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635896" y="1916832"/>
            <a:ext cx="1143000" cy="7829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3250906" y="2287352"/>
            <a:ext cx="1527990" cy="6152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3712096" y="2636912"/>
            <a:ext cx="1066800" cy="144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" name="Αριστερό άγκιστρο 1"/>
          <p:cNvSpPr/>
          <p:nvPr/>
        </p:nvSpPr>
        <p:spPr bwMode="auto">
          <a:xfrm>
            <a:off x="4860032" y="1700808"/>
            <a:ext cx="117727" cy="108012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5" descr="http://www.soi.city.ac.uk/~drg/courses/P227/slides/slides6/img0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6720"/>
            <a:ext cx="2483768" cy="21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www.soi.city.ac.uk/~drg/courses/P227/slides/slides6/img0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29" y="4620218"/>
            <a:ext cx="2500804" cy="212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187567"/>
              </p:ext>
            </p:extLst>
          </p:nvPr>
        </p:nvGraphicFramePr>
        <p:xfrm>
          <a:off x="4355976" y="3213400"/>
          <a:ext cx="2664296" cy="1989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900952" imgH="2926334" progId="PBrush">
                  <p:embed/>
                </p:oleObj>
              </mc:Choice>
              <mc:Fallback>
                <p:oleObj name="Bitmap Image" r:id="rId5" imgW="3900952" imgH="2926334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213400"/>
                        <a:ext cx="2664296" cy="1989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Αντικείμενο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658420"/>
              </p:ext>
            </p:extLst>
          </p:nvPr>
        </p:nvGraphicFramePr>
        <p:xfrm>
          <a:off x="6444861" y="4869160"/>
          <a:ext cx="2699140" cy="198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3900952" imgH="2926334" progId="PBrush">
                  <p:embed/>
                </p:oleObj>
              </mc:Choice>
              <mc:Fallback>
                <p:oleObj name="Bitmap Image" r:id="rId7" imgW="3900952" imgH="2926334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861" y="4869160"/>
                        <a:ext cx="2699140" cy="1988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Ορθογώνιο 12"/>
          <p:cNvSpPr/>
          <p:nvPr/>
        </p:nvSpPr>
        <p:spPr bwMode="auto">
          <a:xfrm>
            <a:off x="4245496" y="6376196"/>
            <a:ext cx="144016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Ορθογώνιο 13"/>
          <p:cNvSpPr/>
          <p:nvPr/>
        </p:nvSpPr>
        <p:spPr bwMode="auto">
          <a:xfrm>
            <a:off x="8851546" y="6427688"/>
            <a:ext cx="144016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136815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l-GR" altLang="el-GR" sz="2400" dirty="0"/>
              <a:t>Η ακολουθία αμινοξέων που αποτελεί μια πρωτεΐνη  και επιπλέον προσδιορίζει τη δομή και τη λειτουργία της καθορίζεται από μεταγραφή του </a:t>
            </a:r>
            <a:r>
              <a:rPr lang="en-US" altLang="el-GR" sz="2400" dirty="0"/>
              <a:t>DNA </a:t>
            </a:r>
            <a:r>
              <a:rPr lang="el-GR" altLang="el-GR" sz="2400" dirty="0"/>
              <a:t>μέσω του </a:t>
            </a:r>
            <a:r>
              <a:rPr lang="en-US" altLang="el-GR" sz="2400" dirty="0"/>
              <a:t>R</a:t>
            </a:r>
            <a:r>
              <a:rPr lang="el-GR" altLang="el-GR" sz="2400" dirty="0"/>
              <a:t>ΝΑ.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336584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Κεντρικό αξίωμα ροής πληροφορίας στη βιολογία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1220208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65333" y="314553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4000" b="1" dirty="0"/>
              <a:t>Ένας σημαντικός στόχος</a:t>
            </a:r>
            <a:endParaRPr lang="el-GR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107504" y="3429000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323528" y="4365104"/>
            <a:ext cx="8210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altLang="el-GR" sz="2400" dirty="0">
                <a:latin typeface="+mn-lt"/>
                <a:cs typeface="+mn-cs"/>
              </a:rPr>
              <a:t>Ανάπτυξη υπολογιστικών μεθόδων ώστε να καθοριστεί η δομή των πρωτεϊνών από την αλληλουχία των αμινοξέων.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B4F574CE-518C-A1B1-A05A-8360C610B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81" y="1124744"/>
            <a:ext cx="8136904" cy="2880320"/>
          </a:xfrm>
        </p:spPr>
        <p:txBody>
          <a:bodyPr/>
          <a:lstStyle/>
          <a:p>
            <a:pPr eaLnBrk="1" hangingPunct="1"/>
            <a:r>
              <a:rPr lang="el-GR" altLang="el-GR" sz="2400" dirty="0"/>
              <a:t>Περιοχές σχετιζόμενες με το κεντρικό αξίωμα</a:t>
            </a:r>
            <a:r>
              <a:rPr lang="en-US" altLang="el-GR" sz="2400" dirty="0"/>
              <a:t>: </a:t>
            </a:r>
            <a:r>
              <a:rPr lang="el-GR" altLang="el-GR" sz="2400" dirty="0"/>
              <a:t>ακολουθία, δομή ή λειτουργία.</a:t>
            </a:r>
          </a:p>
          <a:p>
            <a:pPr eaLnBrk="1" hangingPunct="1"/>
            <a:r>
              <a:rPr lang="el-GR" altLang="el-GR" sz="2400" dirty="0"/>
              <a:t>Περιοχές σχετιζόμενες με τα δεδομένα</a:t>
            </a:r>
            <a:r>
              <a:rPr lang="en-US" altLang="el-GR" sz="2400" dirty="0"/>
              <a:t>: </a:t>
            </a:r>
            <a:r>
              <a:rPr lang="el-GR" altLang="el-GR" sz="2400" dirty="0"/>
              <a:t>αποθήκευση, ανάκτηση και ανάλυση (γιγάντωση της γνώσης στη μοριακή βιολογία).</a:t>
            </a:r>
          </a:p>
          <a:p>
            <a:pPr eaLnBrk="1" hangingPunct="1"/>
            <a:r>
              <a:rPr lang="el-GR" altLang="el-GR" sz="2400" dirty="0"/>
              <a:t>Περιοχές σχετιζόμενες με την προσομοίωση των βιολογικών διαδικασιών (</a:t>
            </a:r>
            <a:r>
              <a:rPr lang="en-US" altLang="el-GR" sz="2400" dirty="0"/>
              <a:t>protein folding or metabolic pathways)</a:t>
            </a:r>
            <a:r>
              <a:rPr lang="el-GR" altLang="el-GR" sz="2400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221" y="53116"/>
            <a:ext cx="8834285" cy="1143000"/>
          </a:xfrm>
        </p:spPr>
        <p:txBody>
          <a:bodyPr/>
          <a:lstStyle/>
          <a:p>
            <a:r>
              <a:rPr lang="el-GR" altLang="el-GR" sz="4000" b="1" dirty="0"/>
              <a:t>Κατηγορίες περιοχών προβλημάτων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519E5A49-26DC-7764-14CF-66A0F2304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80528" y="53116"/>
            <a:ext cx="9433048" cy="1143000"/>
          </a:xfrm>
        </p:spPr>
        <p:txBody>
          <a:bodyPr/>
          <a:lstStyle/>
          <a:p>
            <a:r>
              <a:rPr lang="el-GR" altLang="el-GR" sz="3900" b="1" dirty="0"/>
              <a:t>Ραγδαία αύξηση των βάσεων δεδομένων</a:t>
            </a:r>
            <a:endParaRPr lang="el-GR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265463" cy="423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Ορθογώνιο 8"/>
          <p:cNvSpPr/>
          <p:nvPr/>
        </p:nvSpPr>
        <p:spPr bwMode="auto">
          <a:xfrm>
            <a:off x="7236296" y="5301208"/>
            <a:ext cx="504056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AAA2DDEE-1C6C-AB4A-9316-FB8DB94AA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Μεγάλος όγκος δεδομένων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7" name="Group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677889"/>
              </p:ext>
            </p:extLst>
          </p:nvPr>
        </p:nvGraphicFramePr>
        <p:xfrm>
          <a:off x="492356" y="1484784"/>
          <a:ext cx="8118354" cy="40726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0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6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4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Βάση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δεδομένων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Καταχωρήσεις δεδομένων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Μέγεθος δεδομένων σε </a:t>
                      </a: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GB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EMBL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ακολουθίες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DNA)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15.242.454 ακολουθίες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(14/1/02)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l-GR" sz="20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ακολουθίες πρωτεϊνών) 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l-GR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250.417 ακολουθίες (30/9/01)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l-GR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PDB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ακολουθίες πρωτεϊνών)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l-GR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17.022 ακολουθίες (8/1/02)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l-GR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0">
            <a:extLst>
              <a:ext uri="{FF2B5EF4-FFF2-40B4-BE49-F238E27FC236}">
                <a16:creationId xmlns:a16="http://schemas.microsoft.com/office/drawing/2014/main" id="{E4169391-7E10-BEE8-330F-0591A0DDF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Αύξηση όγκου δεδομένων βάσης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36" y="1474440"/>
            <a:ext cx="648072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Ορθογώνιο 7"/>
          <p:cNvSpPr/>
          <p:nvPr/>
        </p:nvSpPr>
        <p:spPr bwMode="auto">
          <a:xfrm>
            <a:off x="6804248" y="5229200"/>
            <a:ext cx="36004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Ορθογώνιο 8"/>
          <p:cNvSpPr/>
          <p:nvPr/>
        </p:nvSpPr>
        <p:spPr bwMode="auto">
          <a:xfrm>
            <a:off x="7164288" y="2420888"/>
            <a:ext cx="501824" cy="3168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5ED52376-DF63-EA22-191E-7CE3E7C62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136904" cy="4392488"/>
          </a:xfrm>
        </p:spPr>
        <p:txBody>
          <a:bodyPr/>
          <a:lstStyle/>
          <a:p>
            <a:pPr eaLnBrk="1" hangingPunct="1"/>
            <a:r>
              <a:rPr lang="el-GR" altLang="el-GR" sz="2400" dirty="0"/>
              <a:t>Εκτός από την αποθήκευση μας ενδιαφέρει και η ανάλυση των δεδομένων.</a:t>
            </a:r>
          </a:p>
          <a:p>
            <a:pPr eaLnBrk="1" hangingPunct="1"/>
            <a:r>
              <a:rPr lang="el-GR" altLang="el-GR" sz="2400" dirty="0"/>
              <a:t>Με σύγκριση των ακολουθιών, προκύπτουν στοιχεία όπως τα παρακάτω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eaLnBrk="1" hangingPunct="1">
              <a:buSzPct val="70000"/>
              <a:buFont typeface="Courier New" panose="02070309020205020404" pitchFamily="49" charset="0"/>
              <a:buChar char="o"/>
            </a:pPr>
            <a:r>
              <a:rPr lang="el-GR" altLang="el-GR" sz="2400" dirty="0"/>
              <a:t>Πρόγονοι οργανισμών.</a:t>
            </a:r>
          </a:p>
          <a:p>
            <a:pPr eaLnBrk="1" hangingPunct="1">
              <a:buSzPct val="70000"/>
              <a:buFont typeface="Courier New" panose="02070309020205020404" pitchFamily="49" charset="0"/>
              <a:buChar char="o"/>
            </a:pPr>
            <a:r>
              <a:rPr lang="el-GR" altLang="el-GR" sz="2400" dirty="0"/>
              <a:t>Φυλογενετικά δέντρα.</a:t>
            </a:r>
          </a:p>
          <a:p>
            <a:pPr eaLnBrk="1" hangingPunct="1">
              <a:buSzPct val="70000"/>
              <a:buFont typeface="Courier New" panose="02070309020205020404" pitchFamily="49" charset="0"/>
              <a:buChar char="o"/>
            </a:pPr>
            <a:r>
              <a:rPr lang="el-GR" altLang="el-GR" sz="2400" dirty="0"/>
              <a:t>Δομές πρωτεϊνών.</a:t>
            </a:r>
          </a:p>
          <a:p>
            <a:pPr eaLnBrk="1" hangingPunct="1">
              <a:buSzPct val="70000"/>
              <a:buFont typeface="Courier New" panose="02070309020205020404" pitchFamily="49" charset="0"/>
              <a:buChar char="o"/>
            </a:pPr>
            <a:r>
              <a:rPr lang="el-GR" altLang="el-GR" sz="2400" dirty="0"/>
              <a:t>Λειτουργία πρωτεϊνών.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Ανάλυση του όγκου δεδομένων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6B15728-9E24-EEEA-C837-4B630183C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2376264"/>
          </a:xfrm>
        </p:spPr>
        <p:txBody>
          <a:bodyPr/>
          <a:lstStyle/>
          <a:p>
            <a:pPr eaLnBrk="1" hangingPunct="1"/>
            <a:r>
              <a:rPr lang="el-GR" altLang="el-GR" sz="2400" dirty="0"/>
              <a:t>Οπτικοποιούν την εξέλιξη από έναν κοινό πρόγονο. </a:t>
            </a:r>
          </a:p>
          <a:p>
            <a:pPr eaLnBrk="1" hangingPunct="1"/>
            <a:r>
              <a:rPr lang="el-GR" altLang="el-GR" sz="2400" dirty="0"/>
              <a:t>Η εξέλιξη προχωράει μέσω αναπαραγωγής και σταδιακής μετάλλαξης.</a:t>
            </a:r>
          </a:p>
          <a:p>
            <a:pPr eaLnBrk="1" hangingPunct="1"/>
            <a:r>
              <a:rPr lang="el-GR" altLang="el-GR" sz="2400" dirty="0"/>
              <a:t>Η Βιοπληροφορική ανιχνεύει μακρινές ομοιότητες ανάμεσα σε οργανισμούς 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Φυλογενετικά δέντρα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5722507" cy="220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Ορθογώνιο 9"/>
          <p:cNvSpPr/>
          <p:nvPr/>
        </p:nvSpPr>
        <p:spPr bwMode="auto">
          <a:xfrm>
            <a:off x="6690344" y="5632698"/>
            <a:ext cx="36004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8C85082F-4329-727C-D0ED-BAAEB915E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33" y="336584"/>
            <a:ext cx="7772400" cy="1143000"/>
          </a:xfrm>
        </p:spPr>
        <p:txBody>
          <a:bodyPr/>
          <a:lstStyle/>
          <a:p>
            <a:r>
              <a:rPr lang="el-GR" altLang="el-GR" sz="4000" b="1" dirty="0" err="1"/>
              <a:t>Βιοπληροφορική</a:t>
            </a:r>
            <a:br>
              <a:rPr lang="el-GR" altLang="el-GR" sz="4000" b="1" dirty="0"/>
            </a:br>
            <a:r>
              <a:rPr lang="el-GR" altLang="el-GR" sz="4000" b="1" dirty="0"/>
              <a:t>και  συναφείς επιστήμες </a:t>
            </a: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035152"/>
          </a:xfrm>
        </p:spPr>
        <p:txBody>
          <a:bodyPr/>
          <a:lstStyle/>
          <a:p>
            <a:pPr eaLnBrk="1" hangingPunct="1"/>
            <a:r>
              <a:rPr lang="el-GR" altLang="el-GR" sz="2800" dirty="0"/>
              <a:t>Επιστήμη των υπολογιστών.</a:t>
            </a:r>
          </a:p>
          <a:p>
            <a:pPr eaLnBrk="1" hangingPunct="1"/>
            <a:r>
              <a:rPr lang="el-GR" altLang="el-GR" sz="2800" dirty="0"/>
              <a:t>Μαθηματικά και Στατιστική.</a:t>
            </a:r>
          </a:p>
          <a:p>
            <a:pPr eaLnBrk="1" hangingPunct="1"/>
            <a:r>
              <a:rPr lang="el-GR" altLang="el-GR" sz="2800" dirty="0"/>
              <a:t>Βιολογία.</a:t>
            </a:r>
          </a:p>
          <a:p>
            <a:pPr eaLnBrk="1" hangingPunct="1"/>
            <a:r>
              <a:rPr lang="el-GR" altLang="el-GR" sz="2800" dirty="0"/>
              <a:t>Ιατρική.</a:t>
            </a:r>
          </a:p>
          <a:p>
            <a:pPr eaLnBrk="1" hangingPunct="1"/>
            <a:r>
              <a:rPr lang="el-GR" altLang="el-GR" sz="2800" dirty="0"/>
              <a:t>Χημεία.</a:t>
            </a:r>
          </a:p>
          <a:p>
            <a:pPr eaLnBrk="1" hangingPunct="1"/>
            <a:r>
              <a:rPr lang="el-GR" altLang="el-GR" sz="2800" dirty="0"/>
              <a:t>Φυσική.</a:t>
            </a:r>
          </a:p>
          <a:p>
            <a:pPr marL="0" lvl="1" indent="0">
              <a:spcAft>
                <a:spcPts val="600"/>
              </a:spcAft>
              <a:buNone/>
            </a:pPr>
            <a:endParaRPr lang="en-US" sz="24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1148200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DC7910EC-CF94-8B4A-D5C6-E11B5B8A4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136904" cy="27363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/>
              <a:t>Ακολουθία                    Δομή                 Λειτουργία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altLang="el-GR" sz="2400" dirty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/>
              <a:t>Προσεγγίσεις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eaLnBrk="1" hangingPunct="1">
              <a:lnSpc>
                <a:spcPct val="9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l-GR" altLang="el-GR" sz="2400" dirty="0"/>
              <a:t>Βιοχημική προσέγγιση.</a:t>
            </a:r>
            <a:endParaRPr lang="en-US" altLang="el-GR" sz="2400" dirty="0"/>
          </a:p>
          <a:p>
            <a:pPr eaLnBrk="1" hangingPunct="1">
              <a:lnSpc>
                <a:spcPct val="9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l-GR" altLang="el-GR" sz="2400" dirty="0"/>
              <a:t>Προσομοίωση (μοριακά δυναμικά).</a:t>
            </a:r>
          </a:p>
          <a:p>
            <a:pPr eaLnBrk="1" hangingPunct="1">
              <a:lnSpc>
                <a:spcPct val="9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l-GR" altLang="el-GR" sz="2400" dirty="0"/>
              <a:t>Πρόβλεψη με ευρεστικές μεθόδους/απλοποιημένα μοντέλα.</a:t>
            </a:r>
          </a:p>
          <a:p>
            <a:pPr eaLnBrk="1" hangingPunct="1">
              <a:lnSpc>
                <a:spcPct val="9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l-GR" altLang="el-GR" sz="2400" dirty="0"/>
              <a:t>Σχεδιασμός φαρμάκων και άλλες ιατρικές χρήσεις.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517" y="377760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Πρόβλεψη δομής πρωτεΐνης (</a:t>
            </a:r>
            <a:r>
              <a:rPr lang="en-US" altLang="el-GR" sz="4000" b="1" dirty="0"/>
              <a:t>protein folding problem)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688" y="377760"/>
            <a:ext cx="8888058" cy="1179032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627784" y="2204864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551717" y="2204864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433B1F2-09E9-006D-C773-3AB3EF88D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435090" cy="4392488"/>
          </a:xfrm>
        </p:spPr>
        <p:txBody>
          <a:bodyPr/>
          <a:lstStyle/>
          <a:p>
            <a:pPr eaLnBrk="1" hangingPunct="1"/>
            <a:r>
              <a:rPr lang="el-GR" altLang="el-GR" sz="2400" dirty="0"/>
              <a:t>Το πρόβλημα συνίσταται στην εύρεση της πιο σταθερής κατάστασης σύνδεσης μεταξύ δυο μορίων  πρωτεΐνης, ξεκινώντας από τις ατομικές συντεταγμένες των δυο πιο απομονωμένων στοιχείων.</a:t>
            </a:r>
          </a:p>
          <a:p>
            <a:pPr eaLnBrk="1" hangingPunct="1"/>
            <a:r>
              <a:rPr lang="el-GR" altLang="el-GR" sz="2400" dirty="0"/>
              <a:t>Στόχος είναι η ελαχιστοποίηση της ενέργειας λόγω της αλληλεπίδρασης  με το διαλυτικό μέσο.</a:t>
            </a:r>
          </a:p>
          <a:p>
            <a:pPr eaLnBrk="1" hangingPunct="1"/>
            <a:r>
              <a:rPr lang="el-GR" altLang="el-GR" sz="2400" dirty="0"/>
              <a:t>Υπάρχουν διάφορες προσεγγίσεις για να βρεθούν οι θέσεις σύνδεσης (</a:t>
            </a:r>
            <a:r>
              <a:rPr lang="en-US" altLang="el-GR" sz="2400" dirty="0"/>
              <a:t>binding sites)</a:t>
            </a:r>
            <a:r>
              <a:rPr lang="el-GR" altLang="el-GR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2402" y="0"/>
            <a:ext cx="8618261" cy="1143000"/>
          </a:xfrm>
        </p:spPr>
        <p:txBody>
          <a:bodyPr/>
          <a:lstStyle/>
          <a:p>
            <a:r>
              <a:rPr lang="el-GR" altLang="el-GR" sz="4000" b="1" dirty="0"/>
              <a:t>Ελαχιστοποίηση ενέργειας πρωτεΐνης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5ED5167-200C-3E26-1624-59284318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Θέσεις σύνδεσης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8816"/>
            <a:ext cx="7113800" cy="43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DAC67B2E-D27B-A9D0-A1B4-329712B17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35" y="912648"/>
            <a:ext cx="8744042" cy="2160240"/>
          </a:xfrm>
        </p:spPr>
        <p:txBody>
          <a:bodyPr/>
          <a:lstStyle/>
          <a:p>
            <a:pPr eaLnBrk="1" hangingPunct="1"/>
            <a:r>
              <a:rPr lang="el-GR" altLang="el-GR" sz="2400" dirty="0"/>
              <a:t>Έρευνα και ανακάλυψη προτύπων σε ακολουθίες.</a:t>
            </a:r>
          </a:p>
          <a:p>
            <a:pPr eaLnBrk="1" hangingPunct="1"/>
            <a:r>
              <a:rPr lang="el-GR" altLang="el-GR" sz="2400" dirty="0"/>
              <a:t>Βιολογικές προσομοιώσεις.</a:t>
            </a:r>
          </a:p>
          <a:p>
            <a:pPr eaLnBrk="1" hangingPunct="1"/>
            <a:r>
              <a:rPr lang="el-GR" altLang="el-GR" sz="2400" dirty="0"/>
              <a:t>Πίνακες γονιδιακής έκφρασης.</a:t>
            </a:r>
          </a:p>
          <a:p>
            <a:pPr eaLnBrk="1" hangingPunct="1"/>
            <a:r>
              <a:rPr lang="el-GR" altLang="el-GR" sz="2400" dirty="0"/>
              <a:t>Πηγές πληροφοριών και ανάγνωσης.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1352" y="2575243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Έρευνα και ανακάλυψη προτύπων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17237" y="5311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4000" b="1" kern="0" dirty="0"/>
              <a:t>Άλλα προβλήματα</a:t>
            </a:r>
            <a:endParaRPr lang="el-GR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107504" y="2858711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134635" y="3559552"/>
            <a:ext cx="89679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  <a:cs typeface="+mn-cs"/>
              </a:rPr>
              <a:t>Λειτουργικά σημαντικές περιοχές, που επαναλαμβάνονται σε διαφορετικές ακολουθίες, συνήθως περιγράφονται από πρότυπα.</a:t>
            </a:r>
          </a:p>
          <a:p>
            <a:pPr marL="342900" indent="-342900" eaLnBrk="1" hangingPunct="1"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  <a:cs typeface="+mn-cs"/>
              </a:rPr>
              <a:t>Μπορεί να γίνει έρευνα σε βάσεις δεδομένων για καταχωρήσεις που ταιριάζουν στο πρότυπο.</a:t>
            </a:r>
          </a:p>
          <a:p>
            <a:pPr marL="342900" indent="-342900" eaLnBrk="1" hangingPunct="1"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  <a:cs typeface="+mn-cs"/>
              </a:rPr>
              <a:t>Τα βιολογικά δεδομένα έχουν πολύ θόρυβο. Μπορούμε να χρησιμοποιήσουμε γλώσσες συμβολοσειρών ή στοχαστικές προσεγγίσεις.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C20AD502-3029-83A2-3BEC-96DCB6118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2402" y="336232"/>
            <a:ext cx="8618261" cy="1143000"/>
          </a:xfrm>
        </p:spPr>
        <p:txBody>
          <a:bodyPr/>
          <a:lstStyle/>
          <a:p>
            <a:r>
              <a:rPr lang="el-GR" altLang="el-GR" sz="4000" b="1" dirty="0"/>
              <a:t>Διερεύνηση ακολουθιών και ευθυγράμμιση (</a:t>
            </a:r>
            <a:r>
              <a:rPr lang="en-US" altLang="el-GR" sz="4000" b="1" dirty="0"/>
              <a:t>sequence alignment)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07504" y="336584"/>
            <a:ext cx="8888058" cy="1220208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33" y="2132856"/>
            <a:ext cx="5933200" cy="33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Ορθογώνιο 8"/>
          <p:cNvSpPr/>
          <p:nvPr/>
        </p:nvSpPr>
        <p:spPr bwMode="auto">
          <a:xfrm>
            <a:off x="6870364" y="5112504"/>
            <a:ext cx="36004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B4FDDEF-5E44-D1E6-1F42-72BE3B406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9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n-US" altLang="el-GR" sz="4000" b="1" dirty="0"/>
              <a:t>Multiple alignment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9" b="22272"/>
          <a:stretch>
            <a:fillRect/>
          </a:stretch>
        </p:blipFill>
        <p:spPr bwMode="auto">
          <a:xfrm>
            <a:off x="339065" y="1628800"/>
            <a:ext cx="8424936" cy="382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1CAEBF9F-7FAC-FB21-2F36-4770E900F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49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341784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Προγράμματα για συνδυαστική διερεύνηση (</a:t>
            </a:r>
            <a:r>
              <a:rPr lang="en-US" altLang="el-GR" sz="4000" b="1" dirty="0"/>
              <a:t>pair wise searching)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1220208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183515" y="1876128"/>
            <a:ext cx="29975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l-GR" sz="2200" dirty="0">
                <a:latin typeface="Calibri" panose="020F0502020204030204" pitchFamily="34" charset="0"/>
              </a:rPr>
              <a:t>FASTA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l-GR" sz="2200" dirty="0">
                <a:latin typeface="Calibri" panose="020F0502020204030204" pitchFamily="34" charset="0"/>
              </a:rPr>
              <a:t>BLAST (Basic Local Alignment Search Tool)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Calibri" panose="020F0502020204030204" pitchFamily="34" charset="0"/>
              </a:rPr>
              <a:t>Γίνεται διερεύνηση μία προς μία ακολουθιών σε βάσεις δεδομένων για να βρεθούν ποιες μοιάζουν με τη δεδομένη ακολουθία και σε ποιο βαθμό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243" y="2413402"/>
            <a:ext cx="5794319" cy="32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635896" y="1522120"/>
            <a:ext cx="48556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400" b="1" kern="0" dirty="0"/>
              <a:t>Εισαγωγή δεδομένων στο </a:t>
            </a:r>
            <a:r>
              <a:rPr lang="en-US" altLang="el-GR" sz="2400" b="1" kern="0" dirty="0"/>
              <a:t>BLAST</a:t>
            </a:r>
            <a:endParaRPr lang="el-GR" altLang="el-GR" sz="2400" b="1" kern="0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61555073-44DF-F343-DF19-90D61BE29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66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Αποτελέσματα </a:t>
            </a:r>
            <a:r>
              <a:rPr lang="en-US" altLang="el-GR" sz="4000" b="1" dirty="0"/>
              <a:t>BLAST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0432"/>
            <a:ext cx="7555165" cy="45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A6A84A86-2B8A-DB16-0CC5-C8CA54543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00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Αποτελέσματα </a:t>
            </a:r>
            <a:r>
              <a:rPr lang="en-US" altLang="el-GR" sz="4000" b="1" dirty="0"/>
              <a:t>BLAST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1304"/>
            <a:ext cx="7342584" cy="466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69660834-7430-C707-83CB-A112EDE60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93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Εισαγωγή δεδομένων στο </a:t>
            </a:r>
            <a:r>
              <a:rPr lang="en-US" altLang="el-GR" sz="4000" b="1" dirty="0"/>
              <a:t>FASTA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29" y="1196752"/>
            <a:ext cx="7272808" cy="483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C1E3F51E-8A2B-D1B6-238F-93B2CB2B6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3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Η </a:t>
            </a:r>
            <a:r>
              <a:rPr lang="el-GR" altLang="el-GR" sz="4000" b="1" dirty="0" err="1"/>
              <a:t>Βιοπληροφορική</a:t>
            </a:r>
            <a:r>
              <a:rPr lang="el-GR" altLang="el-GR" sz="4000" b="1" dirty="0"/>
              <a:t> σχετίζεται με</a:t>
            </a:r>
            <a:r>
              <a:rPr lang="en-US" altLang="el-GR" sz="4000" b="1" dirty="0"/>
              <a:t>:</a:t>
            </a: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772400" cy="4539208"/>
          </a:xfrm>
        </p:spPr>
        <p:txBody>
          <a:bodyPr/>
          <a:lstStyle/>
          <a:p>
            <a:pPr eaLnBrk="1" hangingPunct="1"/>
            <a:r>
              <a:rPr lang="el-GR" altLang="el-GR" sz="2400" dirty="0"/>
              <a:t>Την εξαγωγή ακολουθιών </a:t>
            </a:r>
            <a:r>
              <a:rPr lang="en-US" altLang="el-GR" sz="2400" dirty="0"/>
              <a:t>DNA </a:t>
            </a:r>
            <a:r>
              <a:rPr lang="el-GR" altLang="el-GR" sz="2400" dirty="0"/>
              <a:t>από το γενετικό υλικό.</a:t>
            </a:r>
          </a:p>
          <a:p>
            <a:pPr eaLnBrk="1" hangingPunct="1"/>
            <a:r>
              <a:rPr lang="el-GR" altLang="el-GR" sz="2400" dirty="0"/>
              <a:t>Τον σχολιασμό ακολουθιών (π.χ. με πληροφορίες από πειράματα).</a:t>
            </a:r>
          </a:p>
          <a:p>
            <a:pPr eaLnBrk="1" hangingPunct="1"/>
            <a:r>
              <a:rPr lang="el-GR" altLang="el-GR" sz="2400" dirty="0"/>
              <a:t>Την κατανόηση του ελέγχου της έκφρασης των γονιδίων (δηλαδή κάτω από ποιες συνθήκες δημιουργούνται οι πρωτεΐνες από το </a:t>
            </a:r>
            <a:r>
              <a:rPr lang="en-US" altLang="el-GR" sz="2400" dirty="0"/>
              <a:t>DNA</a:t>
            </a:r>
            <a:r>
              <a:rPr lang="el-GR" altLang="el-GR" sz="2400" dirty="0"/>
              <a:t>).</a:t>
            </a:r>
          </a:p>
          <a:p>
            <a:pPr eaLnBrk="1" hangingPunct="1"/>
            <a:r>
              <a:rPr lang="el-GR" altLang="el-GR" sz="2400" dirty="0"/>
              <a:t>Την σχέση μεταξύ της αλληλουχίας αμινοξέων των πρωτεϊνών και της δομή τους.</a:t>
            </a: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B40315B8-2ACD-6182-A3FD-642FAE386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Αποτελέσματα </a:t>
            </a:r>
            <a:r>
              <a:rPr lang="en-US" altLang="el-GR" sz="4000" b="1" dirty="0"/>
              <a:t>FASTA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67" y="1233629"/>
            <a:ext cx="7501531" cy="460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BB224DF8-25A7-2A5D-9B5F-1033E9A58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820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6458" y="336232"/>
            <a:ext cx="7610149" cy="1143000"/>
          </a:xfrm>
        </p:spPr>
        <p:txBody>
          <a:bodyPr/>
          <a:lstStyle/>
          <a:p>
            <a:r>
              <a:rPr lang="el-GR" altLang="el-GR" sz="4000" b="1" dirty="0"/>
              <a:t>Ανακάλυψη προτύπων σε βιολογικές ακολουθίες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1220208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388530" y="157221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altLang="el-GR" sz="2400" dirty="0">
                <a:latin typeface="Calibri" panose="020F0502020204030204" pitchFamily="34" charset="0"/>
              </a:rPr>
              <a:t>Κίνητρα</a:t>
            </a:r>
            <a:r>
              <a:rPr lang="en-US" altLang="el-GR" sz="2400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Πρόβλεψη λειτουργικής κατηγορίας γονιδίων.</a:t>
            </a: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Συγκόλληση </a:t>
            </a:r>
            <a:r>
              <a:rPr lang="en-US" altLang="el-GR" sz="2400" dirty="0">
                <a:latin typeface="Calibri" panose="020F0502020204030204" pitchFamily="34" charset="0"/>
              </a:rPr>
              <a:t>RNA</a:t>
            </a:r>
            <a:r>
              <a:rPr lang="el-GR" altLang="el-GR" sz="2400" dirty="0">
                <a:latin typeface="Calibri" panose="020F0502020204030204" pitchFamily="34" charset="0"/>
              </a:rPr>
              <a:t>.</a:t>
            </a:r>
            <a:endParaRPr lang="en-US" altLang="el-GR" sz="2400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Δομή και λειτουργία πρωτεΐνης.</a:t>
            </a: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Ρύθμιση γονιδίων (πρόβλεψη θέσης πρόσδεσης παράγοντα μεταγραφής).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78935" y="35970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4000" b="1" dirty="0"/>
              <a:t>Οικογένειες πρωτεϊνών</a:t>
            </a:r>
            <a:endParaRPr lang="el-GR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121106" y="3880540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64866" y="4509120"/>
            <a:ext cx="8537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SzPct val="120000"/>
              <a:buFont typeface="Arial" pitchFamily="34" charset="0"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Πρόβλεψη λειτουργίας πρωτεΐνης με βάση την ακολουθία της.</a:t>
            </a: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Διερεύνηση ομοιοτήτων σε βάσεις δεδομένων ακολουθιών.</a:t>
            </a: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Σύγκριση με περιγραφές οικογενειών.</a:t>
            </a: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Προγράμματα πρόβλεψης δομής.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9092B1F-931A-DEF7-174D-A5FB7C035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73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Ανάλυση οικογενειών πρωτεϊνών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899592" y="1052736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l-GR" altLang="el-GR" sz="2400" dirty="0">
                <a:latin typeface="Calibri" panose="020F0502020204030204" pitchFamily="34" charset="0"/>
              </a:rPr>
              <a:t>  Συλλογή ακολουθιών στην οικογένεια.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altLang="el-GR" sz="2400" dirty="0">
                <a:latin typeface="Calibri" panose="020F0502020204030204" pitchFamily="34" charset="0"/>
              </a:rPr>
              <a:t>  Ανάλυση.</a:t>
            </a: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Τοπικό</a:t>
            </a:r>
            <a:r>
              <a:rPr lang="en-US" altLang="el-GR" sz="2400" dirty="0">
                <a:latin typeface="Calibri" panose="020F0502020204030204" pitchFamily="34" charset="0"/>
              </a:rPr>
              <a:t> </a:t>
            </a:r>
            <a:r>
              <a:rPr lang="el-GR" altLang="el-GR" sz="2400" dirty="0">
                <a:latin typeface="Calibri" panose="020F0502020204030204" pitchFamily="34" charset="0"/>
              </a:rPr>
              <a:t>(</a:t>
            </a:r>
            <a:r>
              <a:rPr lang="en-US" altLang="el-GR" sz="2400" dirty="0">
                <a:latin typeface="Calibri" panose="020F0502020204030204" pitchFamily="34" charset="0"/>
              </a:rPr>
              <a:t>local)</a:t>
            </a:r>
            <a:r>
              <a:rPr lang="el-GR" altLang="el-GR" sz="2400" dirty="0">
                <a:latin typeface="Calibri" panose="020F0502020204030204" pitchFamily="34" charset="0"/>
              </a:rPr>
              <a:t> </a:t>
            </a:r>
            <a:r>
              <a:rPr lang="en-US" altLang="el-GR" sz="2400" dirty="0">
                <a:latin typeface="Calibri" panose="020F0502020204030204" pitchFamily="34" charset="0"/>
              </a:rPr>
              <a:t>multiple alignment</a:t>
            </a:r>
            <a:r>
              <a:rPr lang="el-GR" altLang="el-GR" sz="2400" dirty="0">
                <a:latin typeface="Calibri" panose="020F0502020204030204" pitchFamily="34" charset="0"/>
              </a:rPr>
              <a:t>.</a:t>
            </a:r>
            <a:endParaRPr lang="en-US" altLang="el-GR" sz="2400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Συνολικό</a:t>
            </a:r>
            <a:r>
              <a:rPr lang="en-US" altLang="el-GR" sz="2400" dirty="0">
                <a:latin typeface="Calibri" panose="020F0502020204030204" pitchFamily="34" charset="0"/>
              </a:rPr>
              <a:t> (global) multiple alignment</a:t>
            </a:r>
            <a:r>
              <a:rPr lang="el-GR" altLang="el-GR" sz="2400" dirty="0">
                <a:latin typeface="Calibri" panose="020F0502020204030204" pitchFamily="34" charset="0"/>
              </a:rPr>
              <a:t>.</a:t>
            </a:r>
            <a:endParaRPr lang="en-US" altLang="el-GR" sz="2400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Ανακάλυψη προτύπων.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altLang="el-GR" sz="2400" dirty="0">
                <a:latin typeface="Calibri" panose="020F0502020204030204" pitchFamily="34" charset="0"/>
              </a:rPr>
              <a:t>  Περιγραφή οικογένειας.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altLang="el-GR" sz="2400" dirty="0">
                <a:latin typeface="Calibri" panose="020F0502020204030204" pitchFamily="34" charset="0"/>
              </a:rPr>
              <a:t>  Επιλογή επιπλέον μελών για την οικογένεια.</a:t>
            </a: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82144" y="3802400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91086" y="3518932"/>
            <a:ext cx="852089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4000" b="1" dirty="0"/>
              <a:t>Πολλαπλή &amp; συνδυαστική σύγκριση </a:t>
            </a:r>
            <a:endParaRPr lang="el-GR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899592" y="450912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l-GR" sz="2400" dirty="0">
                <a:latin typeface="Calibri" panose="020F0502020204030204" pitchFamily="34" charset="0"/>
              </a:rPr>
              <a:t>H </a:t>
            </a:r>
            <a:r>
              <a:rPr lang="el-GR" altLang="el-GR" sz="2400" dirty="0">
                <a:latin typeface="Calibri" panose="020F0502020204030204" pitchFamily="34" charset="0"/>
              </a:rPr>
              <a:t>πολλαπλή σύγκριση ακολουθιών</a:t>
            </a:r>
            <a:r>
              <a:rPr lang="en-US" altLang="el-GR" sz="2400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Είναι πιο ευαίσθητη.</a:t>
            </a: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Δίνει περισσότερες πληροφορίες.</a:t>
            </a: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Είναι σαφώς πιο δύσκολη σε σχέση με τη συνδυαστική.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EEBB3E1E-AE86-FA3C-C975-B7C97C74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84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900608" y="336584"/>
            <a:ext cx="11161240" cy="1143000"/>
          </a:xfrm>
        </p:spPr>
        <p:txBody>
          <a:bodyPr/>
          <a:lstStyle/>
          <a:p>
            <a:r>
              <a:rPr lang="el-GR" altLang="el-GR" sz="4000" b="1" dirty="0"/>
              <a:t>Πρότυπα και εναλλακτικές </a:t>
            </a:r>
            <a:br>
              <a:rPr lang="el-GR" altLang="el-GR" sz="4000" b="1" dirty="0"/>
            </a:br>
            <a:r>
              <a:rPr lang="el-GR" altLang="el-GR" sz="4000" b="1" dirty="0"/>
              <a:t>αναπαραστάσεις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1206848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379408" y="1700808"/>
            <a:ext cx="86161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l-GR" altLang="el-GR" sz="2400" dirty="0">
                <a:latin typeface="Calibri" panose="020F0502020204030204" pitchFamily="34" charset="0"/>
              </a:rPr>
              <a:t>  Πρότυπα</a:t>
            </a: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ενότητες προτύπων,</a:t>
            </a: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δέντρα απόφασης,</a:t>
            </a:r>
          </a:p>
          <a:p>
            <a:pPr eaLnBrk="1" hangingPunct="1">
              <a:buFontTx/>
              <a:buChar char="•"/>
            </a:pPr>
            <a:r>
              <a:rPr lang="el-GR" altLang="el-GR" sz="2400" dirty="0">
                <a:latin typeface="Calibri" panose="020F0502020204030204" pitchFamily="34" charset="0"/>
              </a:rPr>
              <a:t>  ακριβής / προσεγγιστική αντιστοίχιση.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altLang="el-GR" sz="2400" dirty="0">
                <a:latin typeface="Calibri" panose="020F0502020204030204" pitchFamily="34" charset="0"/>
              </a:rPr>
              <a:t>  </a:t>
            </a:r>
            <a:r>
              <a:rPr lang="en-US" altLang="el-GR" sz="2400" dirty="0">
                <a:latin typeface="Calibri" panose="020F0502020204030204" pitchFamily="34" charset="0"/>
              </a:rPr>
              <a:t>Alignments, weight matrices, profiles, HMMs, neural networks,… </a:t>
            </a:r>
            <a:endParaRPr lang="el-GR" altLang="el-GR" sz="2400" dirty="0">
              <a:latin typeface="Calibri" panose="020F0502020204030204" pitchFamily="34" charset="0"/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07504" y="3851260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16446" y="3567792"/>
            <a:ext cx="852089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l-GR" sz="4000" b="1" dirty="0"/>
              <a:t>HMM profiles</a:t>
            </a:r>
            <a:endParaRPr lang="el-GR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41390" y="4581128"/>
            <a:ext cx="8263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l-GR" altLang="el-GR" sz="2400" dirty="0">
                <a:latin typeface="Calibri" panose="020F0502020204030204" pitchFamily="34" charset="0"/>
              </a:rPr>
              <a:t>Χρησιμοποιούν </a:t>
            </a:r>
            <a:r>
              <a:rPr lang="en-US" altLang="el-GR" sz="2400" dirty="0">
                <a:latin typeface="Calibri" panose="020F0502020204030204" pitchFamily="34" charset="0"/>
              </a:rPr>
              <a:t>Hidden Markov Models </a:t>
            </a:r>
            <a:r>
              <a:rPr lang="el-GR" altLang="el-GR" sz="2400" dirty="0">
                <a:latin typeface="Calibri" panose="020F0502020204030204" pitchFamily="34" charset="0"/>
              </a:rPr>
              <a:t>και μπορούν να χαρακτηρίσουν μια ολόκληρη οικογένεια ακολουθιών.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FA7908C7-B66A-F585-20B7-4E76428BC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00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n-US" altLang="el-GR" sz="4000" b="1" dirty="0"/>
              <a:t>HMM profiles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18393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539552" y="1124744"/>
            <a:ext cx="8263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l-GR" altLang="el-GR" sz="2400" dirty="0">
                <a:latin typeface="Calibri" panose="020F0502020204030204" pitchFamily="34" charset="0"/>
              </a:rPr>
              <a:t>Χρησιμοποιούν </a:t>
            </a:r>
            <a:r>
              <a:rPr lang="en-US" altLang="el-GR" sz="2400" dirty="0">
                <a:latin typeface="Calibri" panose="020F0502020204030204" pitchFamily="34" charset="0"/>
              </a:rPr>
              <a:t>Hidden Markov Models </a:t>
            </a:r>
            <a:r>
              <a:rPr lang="el-GR" altLang="el-GR" sz="2400" dirty="0">
                <a:latin typeface="Calibri" panose="020F0502020204030204" pitchFamily="34" charset="0"/>
              </a:rPr>
              <a:t>και μπορούν να χαρακτηρίσουν μια ολόκληρη οικογένεια ακολουθιών.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00C328D3-216C-89F9-F951-B9F8ECA5A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13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n-US" altLang="el-GR" sz="4000" b="1" dirty="0"/>
              <a:t>PROSITE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539552" y="1052736"/>
            <a:ext cx="8263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Βάση δεδομένων οικογενειών πρωτεϊνών.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Αποτελείται από σημαντικά βιολογικά πρότυπα που βοηθούν στο να αναγνωριστεί σε ποια γνωστή οικογένεια πρωτεϊνών ανήκει (αν ανήκει) μια νέα ακολουθία.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99592" y="3195072"/>
            <a:ext cx="8642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l-GR" sz="2000" kern="0" dirty="0"/>
              <a:t>‘x’ </a:t>
            </a:r>
            <a:r>
              <a:rPr lang="el-GR" altLang="el-GR" sz="2000" kern="0" dirty="0"/>
              <a:t>οποιοδήποτε </a:t>
            </a:r>
            <a:r>
              <a:rPr lang="el-GR" altLang="el-GR" sz="2000" kern="0" dirty="0" err="1"/>
              <a:t>αμινοξύ</a:t>
            </a:r>
            <a:endParaRPr lang="el-GR" altLang="el-GR" sz="2000" kern="0" dirty="0"/>
          </a:p>
          <a:p>
            <a:pPr eaLnBrk="1" hangingPunct="1"/>
            <a:r>
              <a:rPr lang="el-GR" altLang="el-GR" sz="2000" kern="0" dirty="0"/>
              <a:t>Ασάφειες</a:t>
            </a:r>
            <a:r>
              <a:rPr lang="en-US" altLang="el-GR" sz="2000" kern="0" dirty="0"/>
              <a:t>:</a:t>
            </a:r>
          </a:p>
          <a:p>
            <a:pPr eaLnBrk="1" hangingPunct="1">
              <a:buFontTx/>
              <a:buNone/>
            </a:pPr>
            <a:r>
              <a:rPr lang="en-US" altLang="el-GR" sz="2000" kern="0" dirty="0"/>
              <a:t>   [ALT] = Ala </a:t>
            </a:r>
            <a:r>
              <a:rPr lang="el-GR" altLang="el-GR" sz="2000" kern="0" dirty="0"/>
              <a:t>ή</a:t>
            </a:r>
            <a:r>
              <a:rPr lang="en-US" altLang="el-GR" sz="2000" kern="0" dirty="0"/>
              <a:t> </a:t>
            </a:r>
            <a:r>
              <a:rPr lang="en-US" altLang="el-GR" sz="2000" kern="0" dirty="0" err="1"/>
              <a:t>Leu</a:t>
            </a:r>
            <a:r>
              <a:rPr lang="en-US" altLang="el-GR" sz="2000" kern="0" dirty="0"/>
              <a:t> </a:t>
            </a:r>
            <a:r>
              <a:rPr lang="el-GR" altLang="el-GR" sz="2000" kern="0" dirty="0"/>
              <a:t>ή</a:t>
            </a:r>
            <a:r>
              <a:rPr lang="en-US" altLang="el-GR" sz="2000" kern="0" dirty="0"/>
              <a:t> </a:t>
            </a:r>
            <a:r>
              <a:rPr lang="en-US" altLang="el-GR" sz="2000" kern="0" dirty="0" err="1"/>
              <a:t>Thr</a:t>
            </a:r>
            <a:endParaRPr lang="en-US" altLang="el-GR" sz="2000" kern="0" dirty="0"/>
          </a:p>
          <a:p>
            <a:pPr eaLnBrk="1" hangingPunct="1">
              <a:buFontTx/>
              <a:buNone/>
            </a:pPr>
            <a:r>
              <a:rPr lang="en-US" altLang="el-GR" sz="2000" kern="0" dirty="0"/>
              <a:t>   {AM} = </a:t>
            </a:r>
            <a:r>
              <a:rPr lang="el-GR" altLang="el-GR" sz="2000" kern="0" dirty="0"/>
              <a:t>οποιοδήποτε </a:t>
            </a:r>
            <a:r>
              <a:rPr lang="el-GR" altLang="el-GR" sz="2000" kern="0" dirty="0" err="1"/>
              <a:t>αμινοξύ</a:t>
            </a:r>
            <a:r>
              <a:rPr lang="el-GR" altLang="el-GR" sz="2000" kern="0" dirty="0"/>
              <a:t> εκτός</a:t>
            </a:r>
            <a:r>
              <a:rPr lang="en-US" altLang="el-GR" sz="2000" kern="0" dirty="0"/>
              <a:t> </a:t>
            </a:r>
            <a:r>
              <a:rPr lang="el-GR" altLang="el-GR" sz="2000" kern="0" dirty="0"/>
              <a:t>από Α</a:t>
            </a:r>
            <a:r>
              <a:rPr lang="en-US" altLang="el-GR" sz="2000" kern="0" dirty="0"/>
              <a:t>la </a:t>
            </a:r>
            <a:r>
              <a:rPr lang="el-GR" altLang="el-GR" sz="2000" kern="0" dirty="0"/>
              <a:t>και </a:t>
            </a:r>
            <a:r>
              <a:rPr lang="en-US" altLang="el-GR" sz="2000" kern="0" dirty="0"/>
              <a:t>Met</a:t>
            </a:r>
            <a:endParaRPr lang="el-GR" altLang="el-GR" sz="2000" kern="0" dirty="0"/>
          </a:p>
          <a:p>
            <a:pPr eaLnBrk="1" hangingPunct="1"/>
            <a:r>
              <a:rPr lang="el-GR" altLang="el-GR" sz="2000" kern="0" dirty="0"/>
              <a:t>‘-’ διαχωριστικό, ‘&lt;‘ </a:t>
            </a:r>
            <a:r>
              <a:rPr lang="en-US" altLang="el-GR" sz="2000" kern="0" dirty="0"/>
              <a:t>N-terminal, ‘&gt;‘ C-terminal</a:t>
            </a:r>
          </a:p>
          <a:p>
            <a:pPr eaLnBrk="1" hangingPunct="1"/>
            <a:r>
              <a:rPr lang="en-US" altLang="el-GR" sz="2000" kern="0" dirty="0"/>
              <a:t>‘.’ </a:t>
            </a:r>
            <a:r>
              <a:rPr lang="el-GR" altLang="el-GR" sz="2000" kern="0" dirty="0"/>
              <a:t>τέλος προτύπου</a:t>
            </a:r>
          </a:p>
          <a:p>
            <a:pPr eaLnBrk="1" hangingPunct="1"/>
            <a:r>
              <a:rPr lang="el-GR" altLang="el-GR" sz="2000" kern="0" dirty="0"/>
              <a:t>Επανάληψη</a:t>
            </a:r>
            <a:r>
              <a:rPr lang="en-US" altLang="el-GR" sz="2000" kern="0" dirty="0"/>
              <a:t>: x(3) = x-x-x</a:t>
            </a:r>
          </a:p>
          <a:p>
            <a:pPr eaLnBrk="1" hangingPunct="1"/>
            <a:r>
              <a:rPr lang="en-US" altLang="el-GR" sz="2000" kern="0" dirty="0"/>
              <a:t>X(2,4) = x-x </a:t>
            </a:r>
            <a:r>
              <a:rPr lang="el-GR" altLang="el-GR" sz="2000" kern="0" dirty="0"/>
              <a:t>ή </a:t>
            </a:r>
            <a:r>
              <a:rPr lang="en-US" altLang="el-GR" sz="2000" kern="0" dirty="0"/>
              <a:t>x-x-x </a:t>
            </a:r>
            <a:r>
              <a:rPr lang="el-GR" altLang="el-GR" sz="2000" kern="0" dirty="0"/>
              <a:t>ή </a:t>
            </a:r>
            <a:r>
              <a:rPr lang="en-US" altLang="el-GR" sz="2000" kern="0" dirty="0"/>
              <a:t>x-x-x-x</a:t>
            </a:r>
            <a:r>
              <a:rPr lang="el-GR" altLang="el-GR" sz="2000" kern="0" dirty="0"/>
              <a:t>  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1072568" y="2348880"/>
            <a:ext cx="6408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2400" b="1" kern="0" dirty="0"/>
              <a:t>Πρότυπα </a:t>
            </a:r>
            <a:r>
              <a:rPr lang="en-US" altLang="el-GR" sz="2400" b="1" kern="0" dirty="0"/>
              <a:t>PROSITE</a:t>
            </a:r>
            <a:endParaRPr lang="en-US" sz="2400" b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60EFA238-EE0F-01F6-27CD-B44E36059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518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Παραδείγματα </a:t>
            </a:r>
            <a:r>
              <a:rPr lang="en-US" altLang="el-GR" sz="4000" b="1" dirty="0"/>
              <a:t>PROSITE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77" y="1340768"/>
            <a:ext cx="7272808" cy="451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9C66A1BF-D8D1-7CBE-FF32-3531C2A8B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59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Παραδείγματα </a:t>
            </a:r>
            <a:r>
              <a:rPr lang="en-US" altLang="el-GR" sz="4000" b="1" dirty="0"/>
              <a:t>PROSITE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79" y="1330112"/>
            <a:ext cx="7057107" cy="469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E018FAEF-EB9A-83F1-DCE7-D5B5E60C3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416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Παραδείγματα </a:t>
            </a:r>
            <a:r>
              <a:rPr lang="en-US" altLang="el-GR" sz="4000" b="1" dirty="0"/>
              <a:t>PROSITE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5" y="1232704"/>
            <a:ext cx="7352920" cy="461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D2390CC9-832A-7B91-1357-777F96A7A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083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Πρόβλημα μάθησης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528792" y="126876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Αυτόματη εύρεση του προτύπου δεδομένων κάποιων ακολουθιών.</a:t>
            </a:r>
            <a:endParaRPr lang="en-US" altLang="el-GR" sz="2400" dirty="0">
              <a:latin typeface="Calibri" panose="020F0502020204030204" pitchFamily="34" charset="0"/>
            </a:endParaRPr>
          </a:p>
          <a:p>
            <a:pPr eaLnBrk="1" hangingPunct="1"/>
            <a:endParaRPr lang="el-GR" altLang="el-GR" sz="2400" dirty="0"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l-GR" altLang="el-GR" sz="2400" u="sng" dirty="0">
                <a:latin typeface="Calibri" panose="020F0502020204030204" pitchFamily="34" charset="0"/>
              </a:rPr>
              <a:t>Χαρακτηρισμός</a:t>
            </a:r>
            <a:r>
              <a:rPr lang="el-GR" altLang="el-GR" sz="2400" dirty="0">
                <a:latin typeface="Calibri" panose="020F0502020204030204" pitchFamily="34" charset="0"/>
              </a:rPr>
              <a:t> προτύπων που περιγράφουν ιδιότητες που καθορίζουν μια οικογένεια.</a:t>
            </a:r>
            <a:endParaRPr lang="en-US" altLang="el-GR" sz="2400" dirty="0">
              <a:latin typeface="Calibri" panose="020F0502020204030204" pitchFamily="34" charset="0"/>
            </a:endParaRPr>
          </a:p>
          <a:p>
            <a:pPr eaLnBrk="1" hangingPunct="1"/>
            <a:endParaRPr lang="el-GR" altLang="el-GR" sz="2400" dirty="0"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l-GR" altLang="el-GR" sz="2400" u="sng" dirty="0">
                <a:latin typeface="Calibri" panose="020F0502020204030204" pitchFamily="34" charset="0"/>
              </a:rPr>
              <a:t>Κατάταξη </a:t>
            </a:r>
            <a:r>
              <a:rPr lang="el-GR" altLang="el-GR" sz="2400" dirty="0">
                <a:latin typeface="Calibri" panose="020F0502020204030204" pitchFamily="34" charset="0"/>
              </a:rPr>
              <a:t>ακολουθιών ανάλογα με την ύπαρξη ή μη του κατάλληλου προτύπου στην κατάλληλη οικογένεια και περιορισμός των σφαλμάτων.</a:t>
            </a:r>
            <a:endParaRPr lang="el-GR" altLang="el-GR" sz="2400" u="sng" dirty="0">
              <a:latin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CBE0B399-01AC-5BAB-FFBB-3700F8F9B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2759" y="53116"/>
            <a:ext cx="9828584" cy="1143000"/>
          </a:xfrm>
        </p:spPr>
        <p:txBody>
          <a:bodyPr/>
          <a:lstStyle/>
          <a:p>
            <a:r>
              <a:rPr lang="el-GR" altLang="el-GR" sz="3800" b="1" dirty="0"/>
              <a:t>Στόχοι της έρευνας στη </a:t>
            </a:r>
            <a:r>
              <a:rPr lang="el-GR" altLang="el-GR" sz="3800" b="1" dirty="0" err="1"/>
              <a:t>Βιοπληροφορική</a:t>
            </a:r>
            <a:endParaRPr lang="en-US" sz="3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30" y="1052736"/>
            <a:ext cx="8136904" cy="2808312"/>
          </a:xfrm>
        </p:spPr>
        <p:txBody>
          <a:bodyPr/>
          <a:lstStyle/>
          <a:p>
            <a:pPr eaLnBrk="1" hangingPunct="1"/>
            <a:r>
              <a:rPr lang="el-GR" altLang="el-GR" sz="2100" dirty="0"/>
              <a:t>Κατανόηση της λειτουργίας των ζωντανών όντων. </a:t>
            </a:r>
          </a:p>
          <a:p>
            <a:pPr eaLnBrk="1" hangingPunct="1"/>
            <a:r>
              <a:rPr lang="el-GR" altLang="el-GR" sz="2100" dirty="0"/>
              <a:t>Σχεδιασμός φαρμάκων.</a:t>
            </a:r>
          </a:p>
          <a:p>
            <a:pPr eaLnBrk="1" hangingPunct="1"/>
            <a:r>
              <a:rPr lang="el-GR" altLang="el-GR" sz="2100" dirty="0"/>
              <a:t>Αναγνώριση γενετικών παραγόντων κινδύνου.</a:t>
            </a:r>
          </a:p>
          <a:p>
            <a:pPr eaLnBrk="1" hangingPunct="1"/>
            <a:r>
              <a:rPr lang="el-GR" altLang="el-GR" sz="2100" dirty="0"/>
              <a:t>Γονιδιακή θεραπεία.</a:t>
            </a:r>
          </a:p>
          <a:p>
            <a:pPr eaLnBrk="1" hangingPunct="1"/>
            <a:r>
              <a:rPr lang="el-GR" altLang="el-GR" sz="2100" dirty="0"/>
              <a:t>Γενετική τροποποίηση φυτών και ζώων.</a:t>
            </a:r>
          </a:p>
          <a:p>
            <a:pPr eaLnBrk="1" hangingPunct="1"/>
            <a:r>
              <a:rPr lang="el-GR" altLang="el-GR" sz="2100" dirty="0"/>
              <a:t>Βελτίωση μέσων βιολογικού πολέμου.</a:t>
            </a:r>
          </a:p>
          <a:p>
            <a:pPr marL="0" indent="0" eaLnBrk="1" hangingPunct="1">
              <a:buNone/>
            </a:pPr>
            <a:endParaRPr lang="el-GR" altLang="el-GR" sz="24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3258" y="3933056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SzPct val="70000"/>
              <a:buFont typeface="Courier New" panose="02070309020205020404" pitchFamily="49" charset="0"/>
              <a:buChar char="o"/>
            </a:pPr>
            <a:r>
              <a:rPr lang="el-GR" altLang="el-GR" sz="2000" kern="0" dirty="0"/>
              <a:t>Πώς θα ωφεληθεί η ανθρωπότητα.</a:t>
            </a:r>
          </a:p>
          <a:p>
            <a:pPr eaLnBrk="1" hangingPunct="1">
              <a:buSzPct val="70000"/>
              <a:buFont typeface="Courier New" panose="02070309020205020404" pitchFamily="49" charset="0"/>
              <a:buChar char="o"/>
            </a:pPr>
            <a:r>
              <a:rPr lang="el-GR" altLang="el-GR" sz="2000" kern="0" dirty="0"/>
              <a:t>Γενετικά μεταλλαγμένα σπαρτά - αποφυγή μόλυνσης.</a:t>
            </a:r>
          </a:p>
          <a:p>
            <a:pPr eaLnBrk="1" hangingPunct="1">
              <a:buSzPct val="70000"/>
              <a:buFont typeface="Courier New" panose="02070309020205020404" pitchFamily="49" charset="0"/>
              <a:buChar char="o"/>
            </a:pPr>
            <a:r>
              <a:rPr lang="el-GR" altLang="el-GR" sz="2000" kern="0" dirty="0"/>
              <a:t>Γενετικά μεταλλαγμένη τροφή και επιπτώσεις.</a:t>
            </a:r>
          </a:p>
          <a:p>
            <a:pPr eaLnBrk="1" hangingPunct="1">
              <a:buSzPct val="70000"/>
              <a:buFont typeface="Courier New" panose="02070309020205020404" pitchFamily="49" charset="0"/>
              <a:buChar char="o"/>
            </a:pPr>
            <a:r>
              <a:rPr lang="el-GR" altLang="el-GR" sz="2000" kern="0" dirty="0"/>
              <a:t>Γονίδια και επιπτώσεις στη συμπεριφορά.</a:t>
            </a:r>
          </a:p>
          <a:p>
            <a:pPr eaLnBrk="1" hangingPunct="1">
              <a:buSzPct val="70000"/>
              <a:buFont typeface="Courier New" panose="02070309020205020404" pitchFamily="49" charset="0"/>
              <a:buChar char="o"/>
            </a:pPr>
            <a:r>
              <a:rPr lang="el-GR" altLang="el-GR" sz="2000" kern="0" dirty="0"/>
              <a:t>Όρια στις δοκιμές στα ζώα.</a:t>
            </a:r>
          </a:p>
          <a:p>
            <a:pPr eaLnBrk="1" hangingPunct="1">
              <a:buSzPct val="70000"/>
              <a:buFont typeface="Courier New" panose="02070309020205020404" pitchFamily="49" charset="0"/>
              <a:buChar char="o"/>
            </a:pPr>
            <a:r>
              <a:rPr lang="el-GR" altLang="el-GR" sz="2000" kern="0" dirty="0"/>
              <a:t>Γενετική θεραπεία – ξεπερνούν τα πλεονεκτήματα τους κινδύνους</a:t>
            </a:r>
            <a:r>
              <a:rPr lang="en-US" altLang="el-GR" sz="2000" kern="0" dirty="0"/>
              <a:t>;</a:t>
            </a:r>
            <a:r>
              <a:rPr lang="el-GR" altLang="el-GR" sz="2000" kern="0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116632" y="3068960"/>
            <a:ext cx="6408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2400" b="1" kern="0" dirty="0"/>
              <a:t>Βασικά ζητήματα</a:t>
            </a:r>
            <a:endParaRPr lang="en-US" sz="2400" b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5EFDF54A-60CE-2B28-3D26-2A4A758D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Ύπαρξη σφαλμάτων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5" descr="img0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80" y="1604928"/>
            <a:ext cx="5859306" cy="367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7AA4013B-AD00-1CF6-B2CC-652744F5C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571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n-US" altLang="el-GR" sz="4000" b="1" dirty="0"/>
              <a:t>Microarray technology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467544" y="1162368"/>
            <a:ext cx="81679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l-GR" sz="2400" dirty="0">
                <a:latin typeface="Calibri" panose="020F0502020204030204" pitchFamily="34" charset="0"/>
              </a:rPr>
              <a:t>H </a:t>
            </a:r>
            <a:r>
              <a:rPr lang="el-GR" altLang="el-GR" sz="2400" dirty="0">
                <a:latin typeface="Calibri" panose="020F0502020204030204" pitchFamily="34" charset="0"/>
              </a:rPr>
              <a:t>τεχνολογία </a:t>
            </a:r>
            <a:r>
              <a:rPr lang="en-US" altLang="el-GR" sz="2400" dirty="0">
                <a:latin typeface="Calibri" panose="020F0502020204030204" pitchFamily="34" charset="0"/>
              </a:rPr>
              <a:t>micro array </a:t>
            </a:r>
            <a:r>
              <a:rPr lang="el-GR" altLang="el-GR" sz="2400" dirty="0">
                <a:latin typeface="Calibri" panose="020F0502020204030204" pitchFamily="34" charset="0"/>
              </a:rPr>
              <a:t>έχει σκοπό να επιταχύνει τη γενετική ανάλυση  με τον ίδιο τρόπο που οι μικροεπεξεργαστές επιτάχυναν τους υπολογισμούς.</a:t>
            </a:r>
            <a:endParaRPr lang="en-US" altLang="el-GR" sz="2400" dirty="0">
              <a:latin typeface="Calibri" panose="020F0502020204030204" pitchFamily="34" charset="0"/>
            </a:endParaRPr>
          </a:p>
          <a:p>
            <a:pPr eaLnBrk="1" hangingPunct="1"/>
            <a:endParaRPr lang="el-GR" altLang="el-GR" sz="2400" dirty="0"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Πρόκειται για μικροσκοπικούς πίνακες (</a:t>
            </a:r>
            <a:r>
              <a:rPr lang="en-US" altLang="el-GR" sz="2400" dirty="0">
                <a:latin typeface="Calibri" panose="020F0502020204030204" pitchFamily="34" charset="0"/>
              </a:rPr>
              <a:t>arrays)</a:t>
            </a:r>
            <a:r>
              <a:rPr lang="el-GR" altLang="el-GR" sz="2400" dirty="0">
                <a:latin typeface="Calibri" panose="020F0502020204030204" pitchFamily="34" charset="0"/>
              </a:rPr>
              <a:t> από τμήματα του </a:t>
            </a:r>
            <a:r>
              <a:rPr lang="el-GR" altLang="el-GR" sz="2400" dirty="0" err="1">
                <a:latin typeface="Calibri" panose="020F0502020204030204" pitchFamily="34" charset="0"/>
              </a:rPr>
              <a:t>γονιδιώματος</a:t>
            </a:r>
            <a:r>
              <a:rPr lang="el-GR" altLang="el-GR" sz="2400" dirty="0">
                <a:latin typeface="Calibri" panose="020F0502020204030204" pitchFamily="34" charset="0"/>
              </a:rPr>
              <a:t> </a:t>
            </a:r>
            <a:r>
              <a:rPr lang="el-GR" altLang="el-GR" sz="2400" dirty="0" err="1">
                <a:latin typeface="Calibri" panose="020F0502020204030204" pitchFamily="34" charset="0"/>
              </a:rPr>
              <a:t>προσδεδεμένα</a:t>
            </a:r>
            <a:r>
              <a:rPr lang="el-GR" altLang="el-GR" sz="2400" dirty="0">
                <a:latin typeface="Calibri" panose="020F0502020204030204" pitchFamily="34" charset="0"/>
              </a:rPr>
              <a:t> σε </a:t>
            </a:r>
            <a:r>
              <a:rPr lang="en-US" altLang="el-GR" sz="2400" dirty="0">
                <a:latin typeface="Calibri" panose="020F0502020204030204" pitchFamily="34" charset="0"/>
              </a:rPr>
              <a:t> </a:t>
            </a:r>
            <a:r>
              <a:rPr lang="el-GR" altLang="el-GR" sz="2400" dirty="0">
                <a:latin typeface="Calibri" panose="020F0502020204030204" pitchFamily="34" charset="0"/>
              </a:rPr>
              <a:t>γυάλινα </a:t>
            </a:r>
            <a:r>
              <a:rPr lang="en-US" altLang="el-GR" sz="2400" dirty="0">
                <a:latin typeface="Calibri" panose="020F0502020204030204" pitchFamily="34" charset="0"/>
              </a:rPr>
              <a:t>chips. </a:t>
            </a:r>
            <a:endParaRPr lang="el-GR" altLang="el-GR" sz="2400" dirty="0">
              <a:latin typeface="Calibri" panose="020F0502020204030204" pitchFamily="34" charset="0"/>
            </a:endParaRPr>
          </a:p>
          <a:p>
            <a:pPr eaLnBrk="1" hangingPunct="1"/>
            <a:endParaRPr lang="el-GR" altLang="el-GR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sz="2400" dirty="0">
                <a:latin typeface="Calibri" panose="020F0502020204030204" pitchFamily="34" charset="0"/>
              </a:rPr>
              <a:t>     Με κατάλληλο τρόπο μπορεί να διαβαστεί το περιεχόμενο   </a:t>
            </a:r>
          </a:p>
          <a:p>
            <a:pPr eaLnBrk="1" hangingPunct="1"/>
            <a:r>
              <a:rPr lang="el-GR" altLang="el-GR" sz="2400" dirty="0">
                <a:latin typeface="Calibri" panose="020F0502020204030204" pitchFamily="34" charset="0"/>
              </a:rPr>
              <a:t>     των ακολουθιών </a:t>
            </a:r>
            <a:r>
              <a:rPr lang="en-US" altLang="el-GR" sz="2400" dirty="0">
                <a:latin typeface="Calibri" panose="020F0502020204030204" pitchFamily="34" charset="0"/>
              </a:rPr>
              <a:t>DNA </a:t>
            </a:r>
            <a:r>
              <a:rPr lang="el-GR" altLang="el-GR" sz="2400" dirty="0">
                <a:latin typeface="Calibri" panose="020F0502020204030204" pitchFamily="34" charset="0"/>
              </a:rPr>
              <a:t>και μετά να υποστεί επεξεργασία με </a:t>
            </a:r>
          </a:p>
          <a:p>
            <a:pPr eaLnBrk="1" hangingPunct="1"/>
            <a:r>
              <a:rPr lang="el-GR" altLang="el-GR" sz="2400" dirty="0">
                <a:latin typeface="Calibri" panose="020F0502020204030204" pitchFamily="34" charset="0"/>
              </a:rPr>
              <a:t>     εργαλεία της υπολογιστικής βιολογίας.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8CA59085-8807-2B07-A4FE-6540E9880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123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Α</a:t>
            </a:r>
            <a:r>
              <a:rPr lang="en-US" altLang="el-GR" sz="4000" b="1" dirty="0" err="1"/>
              <a:t>rray</a:t>
            </a:r>
            <a:r>
              <a:rPr lang="en-US" altLang="el-GR" sz="4000" b="1" dirty="0"/>
              <a:t> technology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21657" r="16975" b="2953"/>
          <a:stretch>
            <a:fillRect/>
          </a:stretch>
        </p:blipFill>
        <p:spPr bwMode="auto">
          <a:xfrm>
            <a:off x="1379437" y="1484784"/>
            <a:ext cx="6344192" cy="407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876AAF4A-3ACF-A1AA-6E51-BD7127A8B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164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333" y="53116"/>
            <a:ext cx="7772400" cy="1143000"/>
          </a:xfrm>
        </p:spPr>
        <p:txBody>
          <a:bodyPr/>
          <a:lstStyle/>
          <a:p>
            <a:r>
              <a:rPr lang="en-US" altLang="el-GR" sz="4000" b="1" dirty="0"/>
              <a:t>Yeast array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16" y="1268760"/>
            <a:ext cx="69127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4030956B-55C3-D830-00FD-618A22556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286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3085" y="53116"/>
            <a:ext cx="8618261" cy="1143000"/>
          </a:xfrm>
        </p:spPr>
        <p:txBody>
          <a:bodyPr/>
          <a:lstStyle/>
          <a:p>
            <a:r>
              <a:rPr lang="el-GR" altLang="el-GR" sz="4000" b="1" dirty="0"/>
              <a:t>Επιπλέον ζητήματα για τα δεδομένα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483081" y="119675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Σχεδιασμός βάσεων δεδομένων για βιολογικές πηγές.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Αναπαράσταση και οπτικοποίηση της βιολογικής γνώσης.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Εφαρμογή μεθόδων ανάλυσης δεδομένων.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43085" y="2481724"/>
            <a:ext cx="861826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4000" b="1" dirty="0"/>
              <a:t>Απαιτούμενη εμπειρία</a:t>
            </a:r>
            <a:endParaRPr lang="el-GR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107504" y="2765192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514032" y="3645024"/>
            <a:ext cx="8460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Συνδυασμένη προσπάθεια από ερευνητές και των δύο πεδίων.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Χρήση κοινής γλώσσας.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Μάθηση σχετικά με ζητήματα της άλλης πλευράς.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Εξειδικευμένη γνώση σε μαθηματικά και στατιστική.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Αποτελεσματικός σχεδιασμός αλγορίθμων.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B0D09071-4271-C4B9-B460-001D8397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107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3085" y="53116"/>
            <a:ext cx="8618261" cy="1143000"/>
          </a:xfrm>
        </p:spPr>
        <p:txBody>
          <a:bodyPr/>
          <a:lstStyle/>
          <a:p>
            <a:r>
              <a:rPr lang="el-GR" altLang="el-GR" sz="4000" b="1" dirty="0"/>
              <a:t>Στάδια ερευνητικής διαδικασίας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483081" y="119675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Συνεργασία με μοριακούς βιολόγους.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Διερεύνηση ως προς το τι έχει γίνει.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Επικύρωση αποτελεσμάτων.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Calibri" panose="020F0502020204030204" pitchFamily="34" charset="0"/>
              </a:rPr>
              <a:t>Επίτευξη ταχύτητας </a:t>
            </a:r>
            <a:r>
              <a:rPr lang="el-GR" altLang="el-GR" sz="2400">
                <a:latin typeface="Calibri" panose="020F0502020204030204" pitchFamily="34" charset="0"/>
              </a:rPr>
              <a:t>και ακρίβειας.</a:t>
            </a:r>
            <a:endParaRPr lang="el-GR" altLang="el-GR" sz="2400" dirty="0">
              <a:latin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434D58A6-1E96-4FB4-ADD6-6D9900B99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6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2429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Βασική αρχή της θεωρίας</a:t>
            </a:r>
            <a:br>
              <a:rPr lang="el-GR" altLang="el-GR" sz="4000" b="1" dirty="0"/>
            </a:br>
            <a:r>
              <a:rPr lang="el-GR" altLang="el-GR" sz="4000" b="1" dirty="0"/>
              <a:t>της εξέλιξης </a:t>
            </a: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273630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l-GR" sz="11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dirty="0"/>
              <a:t>     Όλοι οι οργανισμοί προήλθαν από  έναν κοινό πρόγονο μέσα από μια διαδικασία που συνεχίζεται και καθορίζεται από τρεις βασικούς παράγοντες</a:t>
            </a:r>
            <a:r>
              <a:rPr lang="en-US" altLang="el-GR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dirty="0"/>
              <a:t>     </a:t>
            </a:r>
            <a:r>
              <a:rPr lang="el-GR" altLang="el-GR" sz="2400" dirty="0">
                <a:cs typeface="Arial" charset="0"/>
              </a:rPr>
              <a:t>•</a:t>
            </a:r>
            <a:r>
              <a:rPr lang="el-GR" altLang="el-GR" sz="2400" dirty="0"/>
              <a:t> Κληρονομικότητα.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dirty="0"/>
              <a:t>     </a:t>
            </a:r>
            <a:r>
              <a:rPr lang="el-GR" altLang="el-GR" sz="2400" dirty="0">
                <a:cs typeface="Arial" charset="0"/>
              </a:rPr>
              <a:t>•</a:t>
            </a:r>
            <a:r>
              <a:rPr lang="el-GR" altLang="el-GR" sz="2400" dirty="0"/>
              <a:t> Διαφοροποίηση.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dirty="0"/>
              <a:t>     </a:t>
            </a:r>
            <a:r>
              <a:rPr lang="el-GR" altLang="el-GR" sz="2400" dirty="0">
                <a:cs typeface="Arial" charset="0"/>
              </a:rPr>
              <a:t>•</a:t>
            </a:r>
            <a:r>
              <a:rPr lang="el-GR" altLang="el-GR" sz="2400" dirty="0"/>
              <a:t> Επιλογή.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2400" b="1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1220208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899592" y="4618980"/>
            <a:ext cx="7781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SzPct val="70000"/>
              <a:buFont typeface="Courier New" panose="02070309020205020404" pitchFamily="49" charset="0"/>
              <a:buChar char="o"/>
            </a:pPr>
            <a:r>
              <a:rPr lang="el-GR" altLang="el-GR" sz="2100" dirty="0"/>
              <a:t>Όλα τα κληρονομικά χαρακτηριστικά ενός οργανισμού βρίσκονται στο γενετικό υλικό του μέσα σε κάθε κύτταρό του.</a:t>
            </a:r>
          </a:p>
          <a:p>
            <a:pPr marL="342900" indent="-342900" algn="just" eaLnBrk="1" hangingPunct="1">
              <a:buSzPct val="70000"/>
              <a:buFont typeface="Courier New" panose="02070309020205020404" pitchFamily="49" charset="0"/>
              <a:buChar char="o"/>
            </a:pPr>
            <a:r>
              <a:rPr lang="el-GR" altLang="el-GR" sz="2100" dirty="0"/>
              <a:t>Εκεί αναπαρίστανται σε έναν απλό κώδικα τεσσάρων στοιχείων </a:t>
            </a:r>
            <a:r>
              <a:rPr lang="en-US" altLang="el-GR" sz="2100" dirty="0"/>
              <a:t>(</a:t>
            </a:r>
            <a:r>
              <a:rPr lang="el-GR" altLang="el-GR" sz="2100" dirty="0"/>
              <a:t>γραμμάτων) που ονομάζεται γενετικός κώδικας.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51216" y="4005064"/>
            <a:ext cx="2484276" cy="5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2400" b="1" kern="0" dirty="0"/>
              <a:t>Γενετικό υλικό</a:t>
            </a:r>
            <a:endParaRPr lang="en-US" sz="2400" b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8EF7F1F3-0B7C-9275-2541-333712394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Κύτταρο και βασικά είδη ζωής</a:t>
            </a: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47552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/>
              <a:t>Το κύτταρο είναι η βασική μορφή ζωής.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altLang="el-GR" sz="2400" dirty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/>
              <a:t>Όλοι οι οργανισμοί αποτελούνται από κύτταρα.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altLang="el-GR" sz="2400" dirty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/>
              <a:t>Ανάλογα με τη δομή των κυττάρων τους, οι βασικές μορφές ζωής κατατάσσονται στις παρακάτω κατηγορίες</a:t>
            </a:r>
            <a:r>
              <a:rPr lang="en-US" altLang="el-GR" sz="2400" dirty="0"/>
              <a:t>:</a:t>
            </a:r>
          </a:p>
          <a:p>
            <a:pPr eaLnBrk="1" hangingPunct="1">
              <a:lnSpc>
                <a:spcPct val="9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l-GR" altLang="el-GR" sz="2400" dirty="0"/>
              <a:t>Ιοί.                        </a:t>
            </a:r>
          </a:p>
          <a:p>
            <a:pPr eaLnBrk="1" hangingPunct="1">
              <a:lnSpc>
                <a:spcPct val="9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l-GR" altLang="el-GR" sz="2400" dirty="0"/>
              <a:t>Αρχαία.</a:t>
            </a:r>
          </a:p>
          <a:p>
            <a:pPr eaLnBrk="1" hangingPunct="1">
              <a:lnSpc>
                <a:spcPct val="9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l-GR" altLang="el-GR" sz="2400" dirty="0"/>
              <a:t>Βακτήρια.</a:t>
            </a:r>
          </a:p>
          <a:p>
            <a:pPr eaLnBrk="1" hangingPunct="1">
              <a:lnSpc>
                <a:spcPct val="9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l-GR" altLang="el-GR" sz="2400" dirty="0"/>
              <a:t>Ευκάρυα (τα φυτά, τα ζώα και οι άνθρωποι είναι ευκάρυα).</a:t>
            </a:r>
            <a:endParaRPr lang="en-US" sz="24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132E33B3-298A-3445-EAFC-634B88122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3116"/>
            <a:ext cx="7772400" cy="1143000"/>
          </a:xfrm>
        </p:spPr>
        <p:txBody>
          <a:bodyPr/>
          <a:lstStyle/>
          <a:p>
            <a:r>
              <a:rPr lang="el-GR" altLang="el-GR" sz="4000" b="1" dirty="0"/>
              <a:t>Δομή του κυττάρου</a:t>
            </a: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5" y="1069112"/>
            <a:ext cx="8280921" cy="245097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SzPct val="120000"/>
              <a:buFont typeface="Arial" panose="020B0604020202020204" pitchFamily="34" charset="0"/>
              <a:buChar char="•"/>
            </a:pPr>
            <a:r>
              <a:rPr lang="el-GR" altLang="el-GR" sz="2200" dirty="0"/>
              <a:t>Όλα τα κύτταρα διαθέτουν εξωτερική μεμβράνη που τα χωρίζει από το περιβάλλον και εσωτερικό κυτταρόπλασμα.</a:t>
            </a:r>
          </a:p>
          <a:p>
            <a:pPr algn="just" eaLnBrk="1" hangingPunct="1">
              <a:lnSpc>
                <a:spcPct val="90000"/>
              </a:lnSpc>
              <a:buSzPct val="70000"/>
              <a:buFontTx/>
              <a:buNone/>
            </a:pPr>
            <a:r>
              <a:rPr lang="el-GR" altLang="el-GR" sz="2200" dirty="0">
                <a:cs typeface="Arial" charset="0"/>
              </a:rPr>
              <a:t>•</a:t>
            </a:r>
            <a:r>
              <a:rPr lang="el-GR" altLang="el-GR" sz="2200" dirty="0"/>
              <a:t>  Οι ευκαρυωτικοί οργανισμοί διαθέτουν πυρήνα ο οποίος περιέχει το γενετικό υλικό.</a:t>
            </a:r>
          </a:p>
          <a:p>
            <a:pPr algn="just" eaLnBrk="1" hangingPunct="1">
              <a:lnSpc>
                <a:spcPct val="90000"/>
              </a:lnSpc>
              <a:buSzPct val="70000"/>
              <a:buFontTx/>
              <a:buNone/>
            </a:pPr>
            <a:r>
              <a:rPr lang="el-GR" altLang="el-GR" sz="2200" dirty="0">
                <a:cs typeface="Arial" charset="0"/>
              </a:rPr>
              <a:t>•</a:t>
            </a:r>
            <a:r>
              <a:rPr lang="en-US" altLang="el-GR" sz="2200" dirty="0"/>
              <a:t> </a:t>
            </a:r>
            <a:r>
              <a:rPr lang="el-GR" altLang="el-GR" sz="2200" dirty="0"/>
              <a:t>Τα κύτταρα των πολυκύτταρων οργανισμών διαφοροποιούνται αποκτώντας πάνω από 200 είδη.</a:t>
            </a:r>
            <a:endParaRPr lang="en-US" sz="24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336584"/>
            <a:ext cx="8888058" cy="576064"/>
          </a:xfrm>
          <a:prstGeom prst="roundRect">
            <a:avLst/>
          </a:prstGeom>
          <a:noFill/>
          <a:ln cmpd="dbl">
            <a:solidFill>
              <a:schemeClr val="tx2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1968" b="7875"/>
          <a:stretch>
            <a:fillRect/>
          </a:stretch>
        </p:blipFill>
        <p:spPr bwMode="auto">
          <a:xfrm>
            <a:off x="2195736" y="3133562"/>
            <a:ext cx="5562443" cy="303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B595A01-4C50-51E1-4247-A0E3995A5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_C_S_O_T_A_N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MBE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BE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E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E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E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E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E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7456</TotalTime>
  <Words>1905</Words>
  <Application>Microsoft Office PowerPoint</Application>
  <PresentationFormat>On-screen Show (4:3)</PresentationFormat>
  <Paragraphs>353</Paragraphs>
  <Slides>65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Arial</vt:lpstr>
      <vt:lpstr>Barlow</vt:lpstr>
      <vt:lpstr>Barlow Light</vt:lpstr>
      <vt:lpstr>Barlow SemiBold</vt:lpstr>
      <vt:lpstr>Calibri</vt:lpstr>
      <vt:lpstr>Courier New</vt:lpstr>
      <vt:lpstr>Times New Roman</vt:lpstr>
      <vt:lpstr>Wingdings</vt:lpstr>
      <vt:lpstr>P_C_S_O_T_A_N_A</vt:lpstr>
      <vt:lpstr>Caius template</vt:lpstr>
      <vt:lpstr>Bitmap Image</vt:lpstr>
      <vt:lpstr>Βιοπληροφορική  </vt:lpstr>
      <vt:lpstr>Περιεχόμενα παρουσίασης</vt:lpstr>
      <vt:lpstr>Τι είναι η Βιοπληροφορική</vt:lpstr>
      <vt:lpstr>Βιοπληροφορική και  συναφείς επιστήμες </vt:lpstr>
      <vt:lpstr>Η Βιοπληροφορική σχετίζεται με:</vt:lpstr>
      <vt:lpstr>Στόχοι της έρευνας στη Βιοπληροφορική</vt:lpstr>
      <vt:lpstr>Βασική αρχή της θεωρίας της εξέλιξης </vt:lpstr>
      <vt:lpstr>Κύτταρο και βασικά είδη ζωής</vt:lpstr>
      <vt:lpstr>Δομή του κυττάρου</vt:lpstr>
      <vt:lpstr>PowerPoint Presentation</vt:lpstr>
      <vt:lpstr>Τι είναι το χρωμόσωμα</vt:lpstr>
      <vt:lpstr>DNA και RNA</vt:lpstr>
      <vt:lpstr>Διπλή έλικα DNA</vt:lpstr>
      <vt:lpstr>Ροή πληροφορίας στη μοριακή βιολογία</vt:lpstr>
      <vt:lpstr>Δομή αλυσίδας DNA</vt:lpstr>
      <vt:lpstr>Ορισμένα γεγονότα</vt:lpstr>
      <vt:lpstr>Human Genome Project</vt:lpstr>
      <vt:lpstr> Ακολουθία βάσεων DNA</vt:lpstr>
      <vt:lpstr> Σύγκριση μεγεθών ακολουθιών</vt:lpstr>
      <vt:lpstr>Ανθρώπινες γενετικές διαφοροποιήσεις (Single Nucleotide Polymorphisms)</vt:lpstr>
      <vt:lpstr> Ανθρώπινη ποικιλομορφία</vt:lpstr>
      <vt:lpstr> Τι μπορεί να συμβεί στο DNA</vt:lpstr>
      <vt:lpstr> Αναπαράσταση αντιγραφής DNA </vt:lpstr>
      <vt:lpstr> Μεταγραφή και μετάφραση</vt:lpstr>
      <vt:lpstr>Tι είναι γονίδιο </vt:lpstr>
      <vt:lpstr>Πρωτεΐνες</vt:lpstr>
      <vt:lpstr>Ακολουθία αμινοξέων (πρωτεΐνη)</vt:lpstr>
      <vt:lpstr>Γενετικός κώδικας</vt:lpstr>
      <vt:lpstr>Από το γονίδιο στην πρωτεΐνη</vt:lpstr>
      <vt:lpstr>Δομή πρωτεΐνης</vt:lpstr>
      <vt:lpstr>Δομή πρωτεΐνης</vt:lpstr>
      <vt:lpstr>Επίπεδα δομής πρωτεϊνών</vt:lpstr>
      <vt:lpstr>Κεντρικό αξίωμα ροής πληροφορίας στη βιολογία</vt:lpstr>
      <vt:lpstr>Κατηγορίες περιοχών προβλημάτων</vt:lpstr>
      <vt:lpstr>Ραγδαία αύξηση των βάσεων δεδομένων</vt:lpstr>
      <vt:lpstr>Μεγάλος όγκος δεδομένων</vt:lpstr>
      <vt:lpstr>Αύξηση όγκου δεδομένων βάσης </vt:lpstr>
      <vt:lpstr>Ανάλυση του όγκου δεδομένων</vt:lpstr>
      <vt:lpstr>Φυλογενετικά δέντρα</vt:lpstr>
      <vt:lpstr>Πρόβλεψη δομής πρωτεΐνης (protein folding problem)</vt:lpstr>
      <vt:lpstr>Ελαχιστοποίηση ενέργειας πρωτεΐνης</vt:lpstr>
      <vt:lpstr>Θέσεις σύνδεσης</vt:lpstr>
      <vt:lpstr>Έρευνα και ανακάλυψη προτύπων</vt:lpstr>
      <vt:lpstr>Διερεύνηση ακολουθιών και ευθυγράμμιση (sequence alignment)</vt:lpstr>
      <vt:lpstr>Multiple alignment</vt:lpstr>
      <vt:lpstr>Προγράμματα για συνδυαστική διερεύνηση (pair wise searching) </vt:lpstr>
      <vt:lpstr>Αποτελέσματα BLAST </vt:lpstr>
      <vt:lpstr>Αποτελέσματα BLAST </vt:lpstr>
      <vt:lpstr>Εισαγωγή δεδομένων στο FASTA</vt:lpstr>
      <vt:lpstr>Αποτελέσματα FASTA</vt:lpstr>
      <vt:lpstr>Ανακάλυψη προτύπων σε βιολογικές ακολουθίες </vt:lpstr>
      <vt:lpstr>Ανάλυση οικογενειών πρωτεϊνών</vt:lpstr>
      <vt:lpstr>Πρότυπα και εναλλακτικές  αναπαραστάσεις</vt:lpstr>
      <vt:lpstr>HMM profiles</vt:lpstr>
      <vt:lpstr>PROSITE</vt:lpstr>
      <vt:lpstr>Παραδείγματα PROSITE</vt:lpstr>
      <vt:lpstr>Παραδείγματα PROSITE</vt:lpstr>
      <vt:lpstr>Παραδείγματα PROSITE</vt:lpstr>
      <vt:lpstr>Πρόβλημα μάθησης</vt:lpstr>
      <vt:lpstr>Ύπαρξη σφαλμάτων</vt:lpstr>
      <vt:lpstr>Microarray technology</vt:lpstr>
      <vt:lpstr>Αrray technology</vt:lpstr>
      <vt:lpstr>Yeast array</vt:lpstr>
      <vt:lpstr>Επιπλέον ζητήματα για τα δεδομένα</vt:lpstr>
      <vt:lpstr>Στάδια ερευνητικής διαδικασίας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Art Τεχνικές προσομοίωσης αρτηριών</dc:title>
  <dc:creator>Lambros Athanasiou</dc:creator>
  <cp:lastModifiedBy>ΑΝΤΖΕΛΑ ΚΟΛΟΙ</cp:lastModifiedBy>
  <cp:revision>781</cp:revision>
  <cp:lastPrinted>2013-03-11T12:36:31Z</cp:lastPrinted>
  <dcterms:created xsi:type="dcterms:W3CDTF">2009-09-21T11:54:15Z</dcterms:created>
  <dcterms:modified xsi:type="dcterms:W3CDTF">2023-03-14T14:38:32Z</dcterms:modified>
</cp:coreProperties>
</file>