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3" r:id="rId1"/>
  </p:sldMasterIdLst>
  <p:notesMasterIdLst>
    <p:notesMasterId r:id="rId49"/>
  </p:notesMasterIdLst>
  <p:sldIdLst>
    <p:sldId id="343" r:id="rId2"/>
    <p:sldId id="261" r:id="rId3"/>
    <p:sldId id="346" r:id="rId4"/>
    <p:sldId id="262" r:id="rId5"/>
    <p:sldId id="358" r:id="rId6"/>
    <p:sldId id="359" r:id="rId7"/>
    <p:sldId id="360" r:id="rId8"/>
    <p:sldId id="361" r:id="rId9"/>
    <p:sldId id="362" r:id="rId10"/>
    <p:sldId id="363" r:id="rId11"/>
    <p:sldId id="364" r:id="rId12"/>
    <p:sldId id="365" r:id="rId13"/>
    <p:sldId id="366" r:id="rId14"/>
    <p:sldId id="367" r:id="rId15"/>
    <p:sldId id="368" r:id="rId16"/>
    <p:sldId id="369" r:id="rId17"/>
    <p:sldId id="370" r:id="rId18"/>
    <p:sldId id="374" r:id="rId19"/>
    <p:sldId id="375" r:id="rId20"/>
    <p:sldId id="376" r:id="rId21"/>
    <p:sldId id="377" r:id="rId22"/>
    <p:sldId id="378" r:id="rId23"/>
    <p:sldId id="379" r:id="rId24"/>
    <p:sldId id="380" r:id="rId25"/>
    <p:sldId id="381" r:id="rId26"/>
    <p:sldId id="382" r:id="rId27"/>
    <p:sldId id="383" r:id="rId28"/>
    <p:sldId id="385" r:id="rId29"/>
    <p:sldId id="386" r:id="rId30"/>
    <p:sldId id="388" r:id="rId31"/>
    <p:sldId id="389" r:id="rId32"/>
    <p:sldId id="390" r:id="rId33"/>
    <p:sldId id="391" r:id="rId34"/>
    <p:sldId id="392" r:id="rId35"/>
    <p:sldId id="393" r:id="rId36"/>
    <p:sldId id="394" r:id="rId37"/>
    <p:sldId id="395" r:id="rId38"/>
    <p:sldId id="396" r:id="rId39"/>
    <p:sldId id="397" r:id="rId40"/>
    <p:sldId id="398" r:id="rId41"/>
    <p:sldId id="399" r:id="rId42"/>
    <p:sldId id="400" r:id="rId43"/>
    <p:sldId id="401" r:id="rId44"/>
    <p:sldId id="402" r:id="rId45"/>
    <p:sldId id="405" r:id="rId46"/>
    <p:sldId id="404" r:id="rId47"/>
    <p:sldId id="339" r:id="rId4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Μεσαίο στυλ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Φωτεινό στυλ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autoAdjust="0"/>
    <p:restoredTop sz="87345" autoAdjust="0"/>
  </p:normalViewPr>
  <p:slideViewPr>
    <p:cSldViewPr>
      <p:cViewPr varScale="1">
        <p:scale>
          <a:sx n="110" d="100"/>
          <a:sy n="110" d="100"/>
        </p:scale>
        <p:origin x="824" y="168"/>
      </p:cViewPr>
      <p:guideLst>
        <p:guide orient="horz" pos="2160"/>
        <p:guide pos="3840"/>
      </p:guideLst>
    </p:cSldViewPr>
  </p:slideViewPr>
  <p:outlineViewPr>
    <p:cViewPr>
      <p:scale>
        <a:sx n="33" d="100"/>
        <a:sy n="33" d="100"/>
      </p:scale>
      <p:origin x="0" y="1083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EACE60-A70A-4987-9650-83362592AFB9}" type="datetimeFigureOut">
              <a:rPr lang="en-US" smtClean="0"/>
              <a:t>2/13/25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22917D-C43A-4CDB-B1ED-109607DAF983}" type="slidenum">
              <a:rPr lang="en-US" smtClean="0"/>
              <a:t>‹#›</a:t>
            </a:fld>
            <a:endParaRPr lang="en-US"/>
          </a:p>
        </p:txBody>
      </p:sp>
    </p:spTree>
    <p:extLst>
      <p:ext uri="{BB962C8B-B14F-4D97-AF65-F5344CB8AC3E}">
        <p14:creationId xmlns:p14="http://schemas.microsoft.com/office/powerpoint/2010/main" val="3780273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bf067c2c6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bf067c2c6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Η </a:t>
            </a:r>
            <a:r>
              <a:rPr lang="el-GR" dirty="0" err="1"/>
              <a:t>αλουμίνα</a:t>
            </a:r>
            <a:r>
              <a:rPr lang="el-GR" dirty="0"/>
              <a:t> χρησιμοποιείται ευρύτατα λόγω της υψηλής σκληρότητας, του χαμηλού συντελεστή τριβής και της αντίστασης στη διάβρωση, ιδιότητες οι οποίες την καθιστούν κατάλληλο </a:t>
            </a:r>
            <a:r>
              <a:rPr lang="el-GR" dirty="0" err="1"/>
              <a:t>βιοϋλικό</a:t>
            </a:r>
            <a:r>
              <a:rPr lang="el-GR" dirty="0"/>
              <a:t> στην </a:t>
            </a:r>
            <a:r>
              <a:rPr lang="el-GR" dirty="0" err="1"/>
              <a:t>ορθοπαιδική</a:t>
            </a:r>
            <a:r>
              <a:rPr lang="el-GR" dirty="0"/>
              <a:t> και οδοντιατρική</a:t>
            </a:r>
          </a:p>
          <a:p>
            <a:pPr algn="l"/>
            <a:r>
              <a:rPr lang="el-GR" b="0" i="0" dirty="0">
                <a:solidFill>
                  <a:srgbClr val="5A5D62"/>
                </a:solidFill>
                <a:effectLst/>
                <a:latin typeface="Open Sans" panose="020B0606030504020204" pitchFamily="34" charset="0"/>
              </a:rPr>
              <a:t>Ο </a:t>
            </a:r>
            <a:r>
              <a:rPr lang="el-GR" b="0" i="0" dirty="0" err="1">
                <a:solidFill>
                  <a:srgbClr val="5A5D62"/>
                </a:solidFill>
                <a:effectLst/>
                <a:latin typeface="Open Sans" panose="020B0606030504020204" pitchFamily="34" charset="0"/>
              </a:rPr>
              <a:t>υδροξυαπατίτης</a:t>
            </a:r>
            <a:r>
              <a:rPr lang="el-GR" b="0" i="0" dirty="0">
                <a:solidFill>
                  <a:srgbClr val="5A5D62"/>
                </a:solidFill>
                <a:effectLst/>
                <a:latin typeface="Open Sans" panose="020B0606030504020204" pitchFamily="34" charset="0"/>
              </a:rPr>
              <a:t> είναι φωσφορικό ορυκτό του ασβεστίου.</a:t>
            </a:r>
          </a:p>
          <a:p>
            <a:pPr algn="l"/>
            <a:r>
              <a:rPr lang="el-GR" b="0" i="0" dirty="0">
                <a:solidFill>
                  <a:srgbClr val="5A5D62"/>
                </a:solidFill>
                <a:effectLst/>
                <a:latin typeface="Open Sans" panose="020B0606030504020204" pitchFamily="34" charset="0"/>
              </a:rPr>
              <a:t>Είναι το κυριότερο συστατικό του σμάλτου των δοντιών και των οστών μας </a:t>
            </a:r>
            <a:r>
              <a:rPr lang="el-GR" b="0" i="0" dirty="0" err="1">
                <a:solidFill>
                  <a:srgbClr val="5A5D62"/>
                </a:solidFill>
                <a:effectLst/>
                <a:latin typeface="Open Sans" panose="020B0606030504020204" pitchFamily="34" charset="0"/>
              </a:rPr>
              <a:t>γι΄αυτό</a:t>
            </a:r>
            <a:r>
              <a:rPr lang="el-GR" b="0" i="0" dirty="0">
                <a:solidFill>
                  <a:srgbClr val="5A5D62"/>
                </a:solidFill>
                <a:effectLst/>
                <a:latin typeface="Open Sans" panose="020B0606030504020204" pitchFamily="34" charset="0"/>
              </a:rPr>
              <a:t> και είναι φιλικό με τους ιστούς του δέρματος.</a:t>
            </a:r>
          </a:p>
          <a:p>
            <a:endParaRPr lang="en-US" dirty="0"/>
          </a:p>
        </p:txBody>
      </p:sp>
      <p:sp>
        <p:nvSpPr>
          <p:cNvPr id="4" name="Slide Number Placeholder 3"/>
          <p:cNvSpPr>
            <a:spLocks noGrp="1"/>
          </p:cNvSpPr>
          <p:nvPr>
            <p:ph type="sldNum" sz="quarter" idx="5"/>
          </p:nvPr>
        </p:nvSpPr>
        <p:spPr/>
        <p:txBody>
          <a:bodyPr/>
          <a:lstStyle/>
          <a:p>
            <a:fld id="{9822917D-C43A-4CDB-B1ED-109607DAF983}" type="slidenum">
              <a:rPr lang="en-US" smtClean="0"/>
              <a:t>33</a:t>
            </a:fld>
            <a:endParaRPr lang="en-US"/>
          </a:p>
        </p:txBody>
      </p:sp>
    </p:spTree>
    <p:extLst>
      <p:ext uri="{BB962C8B-B14F-4D97-AF65-F5344CB8AC3E}">
        <p14:creationId xmlns:p14="http://schemas.microsoft.com/office/powerpoint/2010/main" val="316447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22917D-C43A-4CDB-B1ED-109607DAF983}" type="slidenum">
              <a:rPr lang="en-US" smtClean="0"/>
              <a:t>45</a:t>
            </a:fld>
            <a:endParaRPr lang="en-US"/>
          </a:p>
        </p:txBody>
      </p:sp>
    </p:spTree>
    <p:extLst>
      <p:ext uri="{BB962C8B-B14F-4D97-AF65-F5344CB8AC3E}">
        <p14:creationId xmlns:p14="http://schemas.microsoft.com/office/powerpoint/2010/main" val="3121623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22917D-C43A-4CDB-B1ED-109607DAF983}" type="slidenum">
              <a:rPr lang="en-US" smtClean="0"/>
              <a:t>47</a:t>
            </a:fld>
            <a:endParaRPr lang="en-US"/>
          </a:p>
        </p:txBody>
      </p:sp>
    </p:spTree>
    <p:extLst>
      <p:ext uri="{BB962C8B-B14F-4D97-AF65-F5344CB8AC3E}">
        <p14:creationId xmlns:p14="http://schemas.microsoft.com/office/powerpoint/2010/main" val="23142243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9"/>
        <p:cNvGrpSpPr/>
        <p:nvPr/>
      </p:nvGrpSpPr>
      <p:grpSpPr>
        <a:xfrm>
          <a:off x="0" y="0"/>
          <a:ext cx="0" cy="0"/>
          <a:chOff x="0" y="0"/>
          <a:chExt cx="0" cy="0"/>
        </a:xfrm>
      </p:grpSpPr>
      <p:grpSp>
        <p:nvGrpSpPr>
          <p:cNvPr id="30" name="Google Shape;30;p4"/>
          <p:cNvGrpSpPr/>
          <p:nvPr/>
        </p:nvGrpSpPr>
        <p:grpSpPr>
          <a:xfrm>
            <a:off x="508002" y="507934"/>
            <a:ext cx="11683879" cy="5845667"/>
            <a:chOff x="381000" y="380950"/>
            <a:chExt cx="8762909" cy="4384250"/>
          </a:xfrm>
        </p:grpSpPr>
        <p:sp>
          <p:nvSpPr>
            <p:cNvPr id="31" name="Google Shape;31;p4"/>
            <p:cNvSpPr/>
            <p:nvPr/>
          </p:nvSpPr>
          <p:spPr>
            <a:xfrm>
              <a:off x="5829300" y="380950"/>
              <a:ext cx="746875" cy="4382725"/>
            </a:xfrm>
            <a:custGeom>
              <a:avLst/>
              <a:gdLst/>
              <a:ahLst/>
              <a:cxnLst/>
              <a:rect l="l" t="t" r="r" b="b"/>
              <a:pathLst>
                <a:path w="29875" h="175309" extrusionOk="0">
                  <a:moveTo>
                    <a:pt x="29713" y="25517"/>
                  </a:moveTo>
                  <a:lnTo>
                    <a:pt x="0" y="0"/>
                  </a:lnTo>
                  <a:lnTo>
                    <a:pt x="100" y="175309"/>
                  </a:lnTo>
                  <a:lnTo>
                    <a:pt x="29875" y="128396"/>
                  </a:lnTo>
                  <a:close/>
                </a:path>
              </a:pathLst>
            </a:custGeom>
            <a:solidFill>
              <a:schemeClr val="accent2"/>
            </a:solidFill>
            <a:ln>
              <a:noFill/>
            </a:ln>
          </p:spPr>
        </p:sp>
        <p:sp>
          <p:nvSpPr>
            <p:cNvPr id="32" name="Google Shape;32;p4"/>
            <p:cNvSpPr/>
            <p:nvPr/>
          </p:nvSpPr>
          <p:spPr>
            <a:xfrm>
              <a:off x="5830600" y="3379100"/>
              <a:ext cx="741675" cy="1384575"/>
            </a:xfrm>
            <a:custGeom>
              <a:avLst/>
              <a:gdLst/>
              <a:ahLst/>
              <a:cxnLst/>
              <a:rect l="l" t="t" r="r" b="b"/>
              <a:pathLst>
                <a:path w="29667" h="55383" extrusionOk="0">
                  <a:moveTo>
                    <a:pt x="29513" y="0"/>
                  </a:moveTo>
                  <a:lnTo>
                    <a:pt x="0" y="46895"/>
                  </a:lnTo>
                  <a:lnTo>
                    <a:pt x="0" y="55383"/>
                  </a:lnTo>
                  <a:lnTo>
                    <a:pt x="29667" y="8625"/>
                  </a:lnTo>
                  <a:close/>
                </a:path>
              </a:pathLst>
            </a:custGeom>
            <a:solidFill>
              <a:srgbClr val="001F46">
                <a:alpha val="20110"/>
              </a:srgbClr>
            </a:solidFill>
            <a:ln>
              <a:noFill/>
            </a:ln>
          </p:spPr>
        </p:sp>
        <p:sp>
          <p:nvSpPr>
            <p:cNvPr id="33" name="Google Shape;33;p4"/>
            <p:cNvSpPr/>
            <p:nvPr/>
          </p:nvSpPr>
          <p:spPr>
            <a:xfrm rot="10800000">
              <a:off x="6572309" y="1017613"/>
              <a:ext cx="2571600" cy="2571900"/>
            </a:xfrm>
            <a:prstGeom prst="rect">
              <a:avLst/>
            </a:prstGeom>
            <a:gradFill>
              <a:gsLst>
                <a:gs pos="0">
                  <a:schemeClr val="accent2"/>
                </a:gs>
                <a:gs pos="73000">
                  <a:schemeClr val="accent2"/>
                </a:gs>
                <a:gs pos="100000">
                  <a:schemeClr val="accent3"/>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 name="Google Shape;34;p4"/>
            <p:cNvSpPr/>
            <p:nvPr/>
          </p:nvSpPr>
          <p:spPr>
            <a:xfrm rot="10800000">
              <a:off x="381000" y="381000"/>
              <a:ext cx="5452500" cy="4384200"/>
            </a:xfrm>
            <a:prstGeom prst="rect">
              <a:avLst/>
            </a:prstGeom>
            <a:gradFill>
              <a:gsLst>
                <a:gs pos="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 name="Google Shape;35;p4"/>
            <p:cNvSpPr/>
            <p:nvPr/>
          </p:nvSpPr>
          <p:spPr>
            <a:xfrm>
              <a:off x="6572284" y="3377858"/>
              <a:ext cx="2571600" cy="211500"/>
            </a:xfrm>
            <a:prstGeom prst="rect">
              <a:avLst/>
            </a:prstGeom>
            <a:solidFill>
              <a:srgbClr val="001F46">
                <a:alpha val="20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 name="Google Shape;36;p4"/>
            <p:cNvSpPr/>
            <p:nvPr/>
          </p:nvSpPr>
          <p:spPr>
            <a:xfrm>
              <a:off x="381000" y="4550600"/>
              <a:ext cx="5452500" cy="211800"/>
            </a:xfrm>
            <a:prstGeom prst="rect">
              <a:avLst/>
            </a:prstGeom>
            <a:solidFill>
              <a:srgbClr val="001F46">
                <a:alpha val="20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37" name="Google Shape;37;p4"/>
          <p:cNvGrpSpPr/>
          <p:nvPr/>
        </p:nvGrpSpPr>
        <p:grpSpPr>
          <a:xfrm>
            <a:off x="2" y="6349868"/>
            <a:ext cx="805329" cy="508133"/>
            <a:chOff x="0" y="4762400"/>
            <a:chExt cx="603997" cy="381100"/>
          </a:xfrm>
        </p:grpSpPr>
        <p:sp>
          <p:nvSpPr>
            <p:cNvPr id="38" name="Google Shape;38;p4"/>
            <p:cNvSpPr/>
            <p:nvPr/>
          </p:nvSpPr>
          <p:spPr>
            <a:xfrm>
              <a:off x="380497" y="4762400"/>
              <a:ext cx="223500" cy="3810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 name="Google Shape;39;p4"/>
            <p:cNvSpPr/>
            <p:nvPr/>
          </p:nvSpPr>
          <p:spPr>
            <a:xfrm>
              <a:off x="0" y="4762500"/>
              <a:ext cx="381000" cy="381000"/>
            </a:xfrm>
            <a:prstGeom prst="rect">
              <a:avLst/>
            </a:prstGeom>
            <a:gradFill>
              <a:gsLst>
                <a:gs pos="0">
                  <a:schemeClr val="accent6"/>
                </a:gs>
                <a:gs pos="100000">
                  <a:schemeClr val="l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40" name="Google Shape;40;p4"/>
          <p:cNvSpPr txBox="1">
            <a:spLocks noGrp="1"/>
          </p:cNvSpPr>
          <p:nvPr>
            <p:ph type="body" idx="1"/>
          </p:nvPr>
        </p:nvSpPr>
        <p:spPr>
          <a:xfrm>
            <a:off x="1474172" y="1386033"/>
            <a:ext cx="5406800" cy="3886400"/>
          </a:xfrm>
          <a:prstGeom prst="rect">
            <a:avLst/>
          </a:prstGeom>
        </p:spPr>
        <p:txBody>
          <a:bodyPr spcFirstLastPara="1" wrap="square" lIns="0" tIns="0" rIns="0" bIns="0" anchor="t" anchorCtr="0">
            <a:noAutofit/>
          </a:bodyPr>
          <a:lstStyle>
            <a:lvl1pPr marL="457200" lvl="0" indent="-419100" rtl="0">
              <a:spcBef>
                <a:spcPts val="600"/>
              </a:spcBef>
              <a:spcAft>
                <a:spcPts val="0"/>
              </a:spcAft>
              <a:buClr>
                <a:schemeClr val="lt1"/>
              </a:buClr>
              <a:buSzPts val="3000"/>
              <a:buChar char="▸"/>
              <a:defRPr sz="3000">
                <a:solidFill>
                  <a:schemeClr val="lt1"/>
                </a:solidFill>
              </a:defRPr>
            </a:lvl1pPr>
            <a:lvl2pPr marL="914400" lvl="1" indent="-419100" rtl="0">
              <a:spcBef>
                <a:spcPts val="0"/>
              </a:spcBef>
              <a:spcAft>
                <a:spcPts val="0"/>
              </a:spcAft>
              <a:buClr>
                <a:schemeClr val="lt1"/>
              </a:buClr>
              <a:buSzPts val="3000"/>
              <a:buChar char="▹"/>
              <a:defRPr sz="3000">
                <a:solidFill>
                  <a:schemeClr val="lt1"/>
                </a:solidFill>
              </a:defRPr>
            </a:lvl2pPr>
            <a:lvl3pPr marL="1371600" lvl="2" indent="-419100" rtl="0">
              <a:spcBef>
                <a:spcPts val="0"/>
              </a:spcBef>
              <a:spcAft>
                <a:spcPts val="0"/>
              </a:spcAft>
              <a:buClr>
                <a:schemeClr val="lt1"/>
              </a:buClr>
              <a:buSzPts val="3000"/>
              <a:buChar char="■"/>
              <a:defRPr sz="3000">
                <a:solidFill>
                  <a:schemeClr val="lt1"/>
                </a:solidFill>
              </a:defRPr>
            </a:lvl3pPr>
            <a:lvl4pPr marL="1828800" lvl="3" indent="-419100" rtl="0">
              <a:spcBef>
                <a:spcPts val="0"/>
              </a:spcBef>
              <a:spcAft>
                <a:spcPts val="0"/>
              </a:spcAft>
              <a:buClr>
                <a:schemeClr val="lt1"/>
              </a:buClr>
              <a:buSzPts val="3000"/>
              <a:buChar char="●"/>
              <a:defRPr sz="3000">
                <a:solidFill>
                  <a:schemeClr val="lt1"/>
                </a:solidFill>
              </a:defRPr>
            </a:lvl4pPr>
            <a:lvl5pPr marL="2286000" lvl="4" indent="-419100" rtl="0">
              <a:spcBef>
                <a:spcPts val="0"/>
              </a:spcBef>
              <a:spcAft>
                <a:spcPts val="0"/>
              </a:spcAft>
              <a:buClr>
                <a:schemeClr val="lt1"/>
              </a:buClr>
              <a:buSzPts val="3000"/>
              <a:buChar char="○"/>
              <a:defRPr sz="3000">
                <a:solidFill>
                  <a:schemeClr val="lt1"/>
                </a:solidFill>
              </a:defRPr>
            </a:lvl5pPr>
            <a:lvl6pPr marL="2743200" lvl="5" indent="-419100" rtl="0">
              <a:spcBef>
                <a:spcPts val="0"/>
              </a:spcBef>
              <a:spcAft>
                <a:spcPts val="0"/>
              </a:spcAft>
              <a:buClr>
                <a:schemeClr val="lt1"/>
              </a:buClr>
              <a:buSzPts val="3000"/>
              <a:buChar char="■"/>
              <a:defRPr sz="3000">
                <a:solidFill>
                  <a:schemeClr val="lt1"/>
                </a:solidFill>
              </a:defRPr>
            </a:lvl6pPr>
            <a:lvl7pPr marL="3200400" lvl="6" indent="-419100" rtl="0">
              <a:spcBef>
                <a:spcPts val="0"/>
              </a:spcBef>
              <a:spcAft>
                <a:spcPts val="0"/>
              </a:spcAft>
              <a:buClr>
                <a:schemeClr val="lt1"/>
              </a:buClr>
              <a:buSzPts val="3000"/>
              <a:buChar char="●"/>
              <a:defRPr sz="3000">
                <a:solidFill>
                  <a:schemeClr val="lt1"/>
                </a:solidFill>
              </a:defRPr>
            </a:lvl7pPr>
            <a:lvl8pPr marL="3657600" lvl="7" indent="-419100" rtl="0">
              <a:spcBef>
                <a:spcPts val="0"/>
              </a:spcBef>
              <a:spcAft>
                <a:spcPts val="0"/>
              </a:spcAft>
              <a:buClr>
                <a:schemeClr val="lt1"/>
              </a:buClr>
              <a:buSzPts val="3000"/>
              <a:buChar char="○"/>
              <a:defRPr sz="3000">
                <a:solidFill>
                  <a:schemeClr val="lt1"/>
                </a:solidFill>
              </a:defRPr>
            </a:lvl8pPr>
            <a:lvl9pPr marL="4114800" lvl="8" indent="-419100" rtl="0">
              <a:spcBef>
                <a:spcPts val="0"/>
              </a:spcBef>
              <a:spcAft>
                <a:spcPts val="0"/>
              </a:spcAft>
              <a:buClr>
                <a:schemeClr val="lt1"/>
              </a:buClr>
              <a:buSzPts val="3000"/>
              <a:buChar char="■"/>
              <a:defRPr sz="3000">
                <a:solidFill>
                  <a:schemeClr val="lt1"/>
                </a:solidFill>
              </a:defRPr>
            </a:lvl9pPr>
          </a:lstStyle>
          <a:p>
            <a:pPr lvl="0"/>
            <a:r>
              <a:rPr lang="en-US"/>
              <a:t>Click to edit Master text styles</a:t>
            </a:r>
          </a:p>
        </p:txBody>
      </p:sp>
      <p:sp>
        <p:nvSpPr>
          <p:cNvPr id="41" name="Google Shape;41;p4"/>
          <p:cNvSpPr txBox="1"/>
          <p:nvPr/>
        </p:nvSpPr>
        <p:spPr>
          <a:xfrm>
            <a:off x="964600" y="960967"/>
            <a:ext cx="508000" cy="871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9600">
                <a:solidFill>
                  <a:schemeClr val="dk1"/>
                </a:solidFill>
                <a:latin typeface="Barlow"/>
                <a:ea typeface="Barlow"/>
                <a:cs typeface="Barlow"/>
                <a:sym typeface="Barlow"/>
              </a:rPr>
              <a:t>“</a:t>
            </a:r>
            <a:endParaRPr sz="9600">
              <a:solidFill>
                <a:schemeClr val="dk1"/>
              </a:solidFill>
              <a:latin typeface="Barlow"/>
              <a:ea typeface="Barlow"/>
              <a:cs typeface="Barlow"/>
              <a:sym typeface="Barlow"/>
            </a:endParaRPr>
          </a:p>
        </p:txBody>
      </p:sp>
      <p:sp>
        <p:nvSpPr>
          <p:cNvPr id="42" name="Google Shape;42;p4"/>
          <p:cNvSpPr txBox="1">
            <a:spLocks noGrp="1"/>
          </p:cNvSpPr>
          <p:nvPr>
            <p:ph type="sldNum" idx="12"/>
          </p:nvPr>
        </p:nvSpPr>
        <p:spPr>
          <a:xfrm>
            <a:off x="0" y="6349867"/>
            <a:ext cx="508000" cy="5152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FE0AC6A8-A35B-4C64-BB40-EF8B4DC444AD}" type="slidenum">
              <a:rPr lang="en-US" smtClean="0"/>
              <a:t>‹#›</a:t>
            </a:fld>
            <a:endParaRPr lang="en-US"/>
          </a:p>
        </p:txBody>
      </p:sp>
      <p:pic>
        <p:nvPicPr>
          <p:cNvPr id="16" name="Picture 2" descr="Medlab – Unit of Medical Technology and Intelligent Information Systems">
            <a:extLst>
              <a:ext uri="{FF2B5EF4-FFF2-40B4-BE49-F238E27FC236}">
                <a16:creationId xmlns:a16="http://schemas.microsoft.com/office/drawing/2014/main" id="{C9D68E80-3FB2-4413-9BB2-F83102AF6FE8}"/>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52424"/>
          <a:stretch/>
        </p:blipFill>
        <p:spPr bwMode="auto">
          <a:xfrm>
            <a:off x="11516160" y="6172200"/>
            <a:ext cx="675839" cy="658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3263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70"/>
        <p:cNvGrpSpPr/>
        <p:nvPr/>
      </p:nvGrpSpPr>
      <p:grpSpPr>
        <a:xfrm>
          <a:off x="0" y="0"/>
          <a:ext cx="0" cy="0"/>
          <a:chOff x="0" y="0"/>
          <a:chExt cx="0" cy="0"/>
        </a:xfrm>
      </p:grpSpPr>
      <p:grpSp>
        <p:nvGrpSpPr>
          <p:cNvPr id="71" name="Google Shape;71;p7"/>
          <p:cNvGrpSpPr/>
          <p:nvPr/>
        </p:nvGrpSpPr>
        <p:grpSpPr>
          <a:xfrm>
            <a:off x="2" y="6349868"/>
            <a:ext cx="805329" cy="508133"/>
            <a:chOff x="0" y="4762400"/>
            <a:chExt cx="603997" cy="381100"/>
          </a:xfrm>
        </p:grpSpPr>
        <p:sp>
          <p:nvSpPr>
            <p:cNvPr id="72" name="Google Shape;72;p7"/>
            <p:cNvSpPr/>
            <p:nvPr/>
          </p:nvSpPr>
          <p:spPr>
            <a:xfrm>
              <a:off x="380497" y="4762400"/>
              <a:ext cx="223500" cy="3810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3" name="Google Shape;73;p7"/>
            <p:cNvSpPr/>
            <p:nvPr/>
          </p:nvSpPr>
          <p:spPr>
            <a:xfrm>
              <a:off x="0" y="4762500"/>
              <a:ext cx="381000" cy="381000"/>
            </a:xfrm>
            <a:prstGeom prst="rect">
              <a:avLst/>
            </a:prstGeom>
            <a:gradFill>
              <a:gsLst>
                <a:gs pos="0">
                  <a:schemeClr val="accent6"/>
                </a:gs>
                <a:gs pos="100000">
                  <a:schemeClr val="l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74" name="Google Shape;74;p7"/>
          <p:cNvGrpSpPr/>
          <p:nvPr/>
        </p:nvGrpSpPr>
        <p:grpSpPr>
          <a:xfrm>
            <a:off x="508002" y="0"/>
            <a:ext cx="11684148" cy="1747891"/>
            <a:chOff x="381000" y="0"/>
            <a:chExt cx="8763111" cy="1310918"/>
          </a:xfrm>
        </p:grpSpPr>
        <p:grpSp>
          <p:nvGrpSpPr>
            <p:cNvPr id="75" name="Google Shape;75;p7"/>
            <p:cNvGrpSpPr/>
            <p:nvPr/>
          </p:nvGrpSpPr>
          <p:grpSpPr>
            <a:xfrm>
              <a:off x="381000" y="0"/>
              <a:ext cx="8763111" cy="1310300"/>
              <a:chOff x="381000" y="0"/>
              <a:chExt cx="8763111" cy="1310300"/>
            </a:xfrm>
          </p:grpSpPr>
          <p:sp>
            <p:nvSpPr>
              <p:cNvPr id="76" name="Google Shape;76;p7"/>
              <p:cNvSpPr/>
              <p:nvPr/>
            </p:nvSpPr>
            <p:spPr>
              <a:xfrm>
                <a:off x="7371879" y="0"/>
                <a:ext cx="721985" cy="1310275"/>
              </a:xfrm>
              <a:custGeom>
                <a:avLst/>
                <a:gdLst/>
                <a:ahLst/>
                <a:cxnLst/>
                <a:rect l="l" t="t" r="r" b="b"/>
                <a:pathLst>
                  <a:path w="23660" h="52411" extrusionOk="0">
                    <a:moveTo>
                      <a:pt x="23655" y="0"/>
                    </a:moveTo>
                    <a:lnTo>
                      <a:pt x="0" y="15445"/>
                    </a:lnTo>
                    <a:lnTo>
                      <a:pt x="14" y="52411"/>
                    </a:lnTo>
                    <a:lnTo>
                      <a:pt x="23660" y="42172"/>
                    </a:lnTo>
                    <a:close/>
                  </a:path>
                </a:pathLst>
              </a:custGeom>
              <a:solidFill>
                <a:schemeClr val="accent2"/>
              </a:solidFill>
              <a:ln>
                <a:noFill/>
              </a:ln>
            </p:spPr>
          </p:sp>
          <p:sp>
            <p:nvSpPr>
              <p:cNvPr id="77" name="Google Shape;77;p7"/>
              <p:cNvSpPr/>
              <p:nvPr/>
            </p:nvSpPr>
            <p:spPr>
              <a:xfrm>
                <a:off x="8090211" y="0"/>
                <a:ext cx="1053900" cy="1053900"/>
              </a:xfrm>
              <a:prstGeom prst="rect">
                <a:avLst/>
              </a:prstGeom>
              <a:gradFill>
                <a:gsLst>
                  <a:gs pos="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8" name="Google Shape;78;p7"/>
              <p:cNvSpPr/>
              <p:nvPr/>
            </p:nvSpPr>
            <p:spPr>
              <a:xfrm>
                <a:off x="381000" y="384200"/>
                <a:ext cx="6990900" cy="926100"/>
              </a:xfrm>
              <a:prstGeom prst="rect">
                <a:avLst/>
              </a:prstGeom>
              <a:gradFill>
                <a:gsLst>
                  <a:gs pos="0">
                    <a:schemeClr val="accent2"/>
                  </a:gs>
                  <a:gs pos="73000">
                    <a:schemeClr val="accent2"/>
                  </a:gs>
                  <a:gs pos="100000">
                    <a:schemeClr val="accent3"/>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79" name="Google Shape;79;p7"/>
            <p:cNvGrpSpPr/>
            <p:nvPr/>
          </p:nvGrpSpPr>
          <p:grpSpPr>
            <a:xfrm>
              <a:off x="381000" y="967217"/>
              <a:ext cx="8763100" cy="343701"/>
              <a:chOff x="381000" y="862358"/>
              <a:chExt cx="8763100" cy="576872"/>
            </a:xfrm>
          </p:grpSpPr>
          <p:sp>
            <p:nvSpPr>
              <p:cNvPr id="80" name="Google Shape;80;p7"/>
              <p:cNvSpPr/>
              <p:nvPr/>
            </p:nvSpPr>
            <p:spPr>
              <a:xfrm>
                <a:off x="7370250" y="863755"/>
                <a:ext cx="719800" cy="575475"/>
              </a:xfrm>
              <a:custGeom>
                <a:avLst/>
                <a:gdLst/>
                <a:ahLst/>
                <a:cxnLst/>
                <a:rect l="l" t="t" r="r" b="b"/>
                <a:pathLst>
                  <a:path w="28792" h="23019" extrusionOk="0">
                    <a:moveTo>
                      <a:pt x="28792" y="0"/>
                    </a:moveTo>
                    <a:lnTo>
                      <a:pt x="53" y="17878"/>
                    </a:lnTo>
                    <a:lnTo>
                      <a:pt x="0" y="23019"/>
                    </a:lnTo>
                    <a:lnTo>
                      <a:pt x="28792" y="5853"/>
                    </a:lnTo>
                    <a:close/>
                  </a:path>
                </a:pathLst>
              </a:custGeom>
              <a:solidFill>
                <a:srgbClr val="001F46">
                  <a:alpha val="20110"/>
                </a:srgbClr>
              </a:solidFill>
              <a:ln>
                <a:noFill/>
              </a:ln>
            </p:spPr>
          </p:sp>
          <p:sp>
            <p:nvSpPr>
              <p:cNvPr id="81" name="Google Shape;81;p7"/>
              <p:cNvSpPr/>
              <p:nvPr/>
            </p:nvSpPr>
            <p:spPr>
              <a:xfrm>
                <a:off x="8090200" y="862358"/>
                <a:ext cx="1053900" cy="145500"/>
              </a:xfrm>
              <a:prstGeom prst="rect">
                <a:avLst/>
              </a:prstGeom>
              <a:solidFill>
                <a:srgbClr val="001F46">
                  <a:alpha val="20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2" name="Google Shape;82;p7"/>
              <p:cNvSpPr/>
              <p:nvPr/>
            </p:nvSpPr>
            <p:spPr>
              <a:xfrm>
                <a:off x="381000" y="1310303"/>
                <a:ext cx="6990900" cy="127800"/>
              </a:xfrm>
              <a:prstGeom prst="rect">
                <a:avLst/>
              </a:prstGeom>
              <a:solidFill>
                <a:srgbClr val="001F46">
                  <a:alpha val="20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sp>
        <p:nvSpPr>
          <p:cNvPr id="83" name="Google Shape;83;p7"/>
          <p:cNvSpPr txBox="1">
            <a:spLocks noGrp="1"/>
          </p:cNvSpPr>
          <p:nvPr>
            <p:ph type="title"/>
          </p:nvPr>
        </p:nvSpPr>
        <p:spPr>
          <a:xfrm>
            <a:off x="819967" y="521800"/>
            <a:ext cx="9010400" cy="12260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84" name="Google Shape;84;p7"/>
          <p:cNvSpPr txBox="1">
            <a:spLocks noGrp="1"/>
          </p:cNvSpPr>
          <p:nvPr>
            <p:ph type="body" idx="1"/>
          </p:nvPr>
        </p:nvSpPr>
        <p:spPr>
          <a:xfrm>
            <a:off x="805333" y="2273567"/>
            <a:ext cx="4247200" cy="3620800"/>
          </a:xfrm>
          <a:prstGeom prst="rect">
            <a:avLst/>
          </a:prstGeom>
        </p:spPr>
        <p:txBody>
          <a:bodyPr spcFirstLastPara="1" wrap="square" lIns="0" tIns="0" rIns="0" bIns="0" anchor="t" anchorCtr="0">
            <a:noAutofit/>
          </a:bodyPr>
          <a:lstStyle>
            <a:lvl1pPr marL="457200" lvl="0" indent="-368300" rtl="0">
              <a:spcBef>
                <a:spcPts val="600"/>
              </a:spcBef>
              <a:spcAft>
                <a:spcPts val="0"/>
              </a:spcAft>
              <a:buSzPts val="2200"/>
              <a:buChar char="▸"/>
              <a:defRPr sz="2200"/>
            </a:lvl1pPr>
            <a:lvl2pPr marL="914400" lvl="1" indent="-368300" rtl="0">
              <a:spcBef>
                <a:spcPts val="0"/>
              </a:spcBef>
              <a:spcAft>
                <a:spcPts val="0"/>
              </a:spcAft>
              <a:buSzPts val="2200"/>
              <a:buChar char="▹"/>
              <a:defRPr sz="2200"/>
            </a:lvl2pPr>
            <a:lvl3pPr marL="1371600" lvl="2" indent="-368300" rtl="0">
              <a:spcBef>
                <a:spcPts val="0"/>
              </a:spcBef>
              <a:spcAft>
                <a:spcPts val="0"/>
              </a:spcAft>
              <a:buSzPts val="2200"/>
              <a:buChar char="■"/>
              <a:defRPr sz="2200"/>
            </a:lvl3pPr>
            <a:lvl4pPr marL="1828800" lvl="3" indent="-368300" rtl="0">
              <a:spcBef>
                <a:spcPts val="0"/>
              </a:spcBef>
              <a:spcAft>
                <a:spcPts val="0"/>
              </a:spcAft>
              <a:buSzPts val="2200"/>
              <a:buChar char="●"/>
              <a:defRPr sz="2200"/>
            </a:lvl4pPr>
            <a:lvl5pPr marL="2286000" lvl="4" indent="-368300" rtl="0">
              <a:spcBef>
                <a:spcPts val="0"/>
              </a:spcBef>
              <a:spcAft>
                <a:spcPts val="0"/>
              </a:spcAft>
              <a:buSzPts val="2200"/>
              <a:buChar char="○"/>
              <a:defRPr sz="2200"/>
            </a:lvl5pPr>
            <a:lvl6pPr marL="2743200" lvl="5" indent="-368300" rtl="0">
              <a:spcBef>
                <a:spcPts val="0"/>
              </a:spcBef>
              <a:spcAft>
                <a:spcPts val="0"/>
              </a:spcAft>
              <a:buSzPts val="2200"/>
              <a:buChar char="■"/>
              <a:defRPr sz="2200"/>
            </a:lvl6pPr>
            <a:lvl7pPr marL="3200400" lvl="6" indent="-368300" rtl="0">
              <a:spcBef>
                <a:spcPts val="0"/>
              </a:spcBef>
              <a:spcAft>
                <a:spcPts val="0"/>
              </a:spcAft>
              <a:buSzPts val="2200"/>
              <a:buChar char="●"/>
              <a:defRPr sz="2200"/>
            </a:lvl7pPr>
            <a:lvl8pPr marL="3657600" lvl="7" indent="-368300" rtl="0">
              <a:spcBef>
                <a:spcPts val="0"/>
              </a:spcBef>
              <a:spcAft>
                <a:spcPts val="0"/>
              </a:spcAft>
              <a:buSzPts val="2200"/>
              <a:buChar char="○"/>
              <a:defRPr sz="2200"/>
            </a:lvl8pPr>
            <a:lvl9pPr marL="4114800" lvl="8" indent="-368300" rtl="0">
              <a:spcBef>
                <a:spcPts val="0"/>
              </a:spcBef>
              <a:spcAft>
                <a:spcPts val="0"/>
              </a:spcAft>
              <a:buSzPts val="2200"/>
              <a:buChar char="■"/>
              <a:defRPr sz="2200"/>
            </a:lvl9pPr>
          </a:lstStyle>
          <a:p>
            <a:pPr lvl="0"/>
            <a:r>
              <a:rPr lang="en-US"/>
              <a:t>Click to edit Master text styles</a:t>
            </a:r>
          </a:p>
        </p:txBody>
      </p:sp>
      <p:sp>
        <p:nvSpPr>
          <p:cNvPr id="85" name="Google Shape;85;p7"/>
          <p:cNvSpPr txBox="1">
            <a:spLocks noGrp="1"/>
          </p:cNvSpPr>
          <p:nvPr>
            <p:ph type="body" idx="2"/>
          </p:nvPr>
        </p:nvSpPr>
        <p:spPr>
          <a:xfrm>
            <a:off x="5583171" y="2273567"/>
            <a:ext cx="4247200" cy="3620800"/>
          </a:xfrm>
          <a:prstGeom prst="rect">
            <a:avLst/>
          </a:prstGeom>
        </p:spPr>
        <p:txBody>
          <a:bodyPr spcFirstLastPara="1" wrap="square" lIns="0" tIns="0" rIns="0" bIns="0" anchor="t" anchorCtr="0">
            <a:noAutofit/>
          </a:bodyPr>
          <a:lstStyle>
            <a:lvl1pPr marL="457200" lvl="0" indent="-368300" rtl="0">
              <a:spcBef>
                <a:spcPts val="600"/>
              </a:spcBef>
              <a:spcAft>
                <a:spcPts val="0"/>
              </a:spcAft>
              <a:buSzPts val="2200"/>
              <a:buChar char="▸"/>
              <a:defRPr sz="2200"/>
            </a:lvl1pPr>
            <a:lvl2pPr marL="914400" lvl="1" indent="-368300" rtl="0">
              <a:spcBef>
                <a:spcPts val="0"/>
              </a:spcBef>
              <a:spcAft>
                <a:spcPts val="0"/>
              </a:spcAft>
              <a:buSzPts val="2200"/>
              <a:buChar char="▹"/>
              <a:defRPr sz="2200"/>
            </a:lvl2pPr>
            <a:lvl3pPr marL="1371600" lvl="2" indent="-368300" rtl="0">
              <a:spcBef>
                <a:spcPts val="0"/>
              </a:spcBef>
              <a:spcAft>
                <a:spcPts val="0"/>
              </a:spcAft>
              <a:buSzPts val="2200"/>
              <a:buChar char="■"/>
              <a:defRPr sz="2200"/>
            </a:lvl3pPr>
            <a:lvl4pPr marL="1828800" lvl="3" indent="-368300" rtl="0">
              <a:spcBef>
                <a:spcPts val="0"/>
              </a:spcBef>
              <a:spcAft>
                <a:spcPts val="0"/>
              </a:spcAft>
              <a:buSzPts val="2200"/>
              <a:buChar char="●"/>
              <a:defRPr sz="2200"/>
            </a:lvl4pPr>
            <a:lvl5pPr marL="2286000" lvl="4" indent="-368300" rtl="0">
              <a:spcBef>
                <a:spcPts val="0"/>
              </a:spcBef>
              <a:spcAft>
                <a:spcPts val="0"/>
              </a:spcAft>
              <a:buSzPts val="2200"/>
              <a:buChar char="○"/>
              <a:defRPr sz="2200"/>
            </a:lvl5pPr>
            <a:lvl6pPr marL="2743200" lvl="5" indent="-368300" rtl="0">
              <a:spcBef>
                <a:spcPts val="0"/>
              </a:spcBef>
              <a:spcAft>
                <a:spcPts val="0"/>
              </a:spcAft>
              <a:buSzPts val="2200"/>
              <a:buChar char="■"/>
              <a:defRPr sz="2200"/>
            </a:lvl6pPr>
            <a:lvl7pPr marL="3200400" lvl="6" indent="-368300" rtl="0">
              <a:spcBef>
                <a:spcPts val="0"/>
              </a:spcBef>
              <a:spcAft>
                <a:spcPts val="0"/>
              </a:spcAft>
              <a:buSzPts val="2200"/>
              <a:buChar char="●"/>
              <a:defRPr sz="2200"/>
            </a:lvl7pPr>
            <a:lvl8pPr marL="3657600" lvl="7" indent="-368300" rtl="0">
              <a:spcBef>
                <a:spcPts val="0"/>
              </a:spcBef>
              <a:spcAft>
                <a:spcPts val="0"/>
              </a:spcAft>
              <a:buSzPts val="2200"/>
              <a:buChar char="○"/>
              <a:defRPr sz="2200"/>
            </a:lvl8pPr>
            <a:lvl9pPr marL="4114800" lvl="8" indent="-368300" rtl="0">
              <a:spcBef>
                <a:spcPts val="0"/>
              </a:spcBef>
              <a:spcAft>
                <a:spcPts val="0"/>
              </a:spcAft>
              <a:buSzPts val="2200"/>
              <a:buChar char="■"/>
              <a:defRPr sz="2200"/>
            </a:lvl9pPr>
          </a:lstStyle>
          <a:p>
            <a:pPr lvl="0"/>
            <a:r>
              <a:rPr lang="en-US"/>
              <a:t>Click to edit Master text styles</a:t>
            </a:r>
          </a:p>
        </p:txBody>
      </p:sp>
      <p:sp>
        <p:nvSpPr>
          <p:cNvPr id="86" name="Google Shape;86;p7"/>
          <p:cNvSpPr txBox="1">
            <a:spLocks noGrp="1"/>
          </p:cNvSpPr>
          <p:nvPr>
            <p:ph type="sldNum" idx="12"/>
          </p:nvPr>
        </p:nvSpPr>
        <p:spPr>
          <a:xfrm>
            <a:off x="0" y="6349867"/>
            <a:ext cx="508000" cy="5152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ctr"/>
            <a:fld id="{00000000-1234-1234-1234-123412341234}" type="slidenum">
              <a:rPr lang="en" smtClean="0"/>
              <a:pPr algn="ctr"/>
              <a:t>‹#›</a:t>
            </a:fld>
            <a:endParaRPr lang="en"/>
          </a:p>
        </p:txBody>
      </p:sp>
      <p:pic>
        <p:nvPicPr>
          <p:cNvPr id="19" name="Picture 2" descr="Medlab – Unit of Medical Technology and Intelligent Information Systems">
            <a:extLst>
              <a:ext uri="{FF2B5EF4-FFF2-40B4-BE49-F238E27FC236}">
                <a16:creationId xmlns:a16="http://schemas.microsoft.com/office/drawing/2014/main" id="{2DAA584C-1F93-479D-ACC0-C6C0123A48E1}"/>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52424"/>
          <a:stretch/>
        </p:blipFill>
        <p:spPr bwMode="auto">
          <a:xfrm>
            <a:off x="11516160" y="6172200"/>
            <a:ext cx="675839" cy="658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7487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87"/>
        <p:cNvGrpSpPr/>
        <p:nvPr/>
      </p:nvGrpSpPr>
      <p:grpSpPr>
        <a:xfrm>
          <a:off x="0" y="0"/>
          <a:ext cx="0" cy="0"/>
          <a:chOff x="0" y="0"/>
          <a:chExt cx="0" cy="0"/>
        </a:xfrm>
      </p:grpSpPr>
      <p:grpSp>
        <p:nvGrpSpPr>
          <p:cNvPr id="88" name="Google Shape;88;p8"/>
          <p:cNvGrpSpPr/>
          <p:nvPr/>
        </p:nvGrpSpPr>
        <p:grpSpPr>
          <a:xfrm>
            <a:off x="2" y="6349868"/>
            <a:ext cx="805329" cy="508133"/>
            <a:chOff x="0" y="4762400"/>
            <a:chExt cx="603997" cy="381100"/>
          </a:xfrm>
        </p:grpSpPr>
        <p:sp>
          <p:nvSpPr>
            <p:cNvPr id="89" name="Google Shape;89;p8"/>
            <p:cNvSpPr/>
            <p:nvPr/>
          </p:nvSpPr>
          <p:spPr>
            <a:xfrm>
              <a:off x="380497" y="4762400"/>
              <a:ext cx="223500" cy="3810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0" name="Google Shape;90;p8"/>
            <p:cNvSpPr/>
            <p:nvPr/>
          </p:nvSpPr>
          <p:spPr>
            <a:xfrm>
              <a:off x="0" y="4762500"/>
              <a:ext cx="381000" cy="381000"/>
            </a:xfrm>
            <a:prstGeom prst="rect">
              <a:avLst/>
            </a:prstGeom>
            <a:gradFill>
              <a:gsLst>
                <a:gs pos="0">
                  <a:schemeClr val="accent6"/>
                </a:gs>
                <a:gs pos="100000">
                  <a:schemeClr val="l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91" name="Google Shape;91;p8"/>
          <p:cNvGrpSpPr/>
          <p:nvPr/>
        </p:nvGrpSpPr>
        <p:grpSpPr>
          <a:xfrm>
            <a:off x="508002" y="0"/>
            <a:ext cx="11684148" cy="1747891"/>
            <a:chOff x="381000" y="0"/>
            <a:chExt cx="8763111" cy="1310918"/>
          </a:xfrm>
        </p:grpSpPr>
        <p:grpSp>
          <p:nvGrpSpPr>
            <p:cNvPr id="92" name="Google Shape;92;p8"/>
            <p:cNvGrpSpPr/>
            <p:nvPr/>
          </p:nvGrpSpPr>
          <p:grpSpPr>
            <a:xfrm>
              <a:off x="381000" y="0"/>
              <a:ext cx="8763111" cy="1310300"/>
              <a:chOff x="381000" y="0"/>
              <a:chExt cx="8763111" cy="1310300"/>
            </a:xfrm>
          </p:grpSpPr>
          <p:sp>
            <p:nvSpPr>
              <p:cNvPr id="93" name="Google Shape;93;p8"/>
              <p:cNvSpPr/>
              <p:nvPr/>
            </p:nvSpPr>
            <p:spPr>
              <a:xfrm>
                <a:off x="7371879" y="0"/>
                <a:ext cx="721985" cy="1310275"/>
              </a:xfrm>
              <a:custGeom>
                <a:avLst/>
                <a:gdLst/>
                <a:ahLst/>
                <a:cxnLst/>
                <a:rect l="l" t="t" r="r" b="b"/>
                <a:pathLst>
                  <a:path w="23660" h="52411" extrusionOk="0">
                    <a:moveTo>
                      <a:pt x="23655" y="0"/>
                    </a:moveTo>
                    <a:lnTo>
                      <a:pt x="0" y="15445"/>
                    </a:lnTo>
                    <a:lnTo>
                      <a:pt x="14" y="52411"/>
                    </a:lnTo>
                    <a:lnTo>
                      <a:pt x="23660" y="42172"/>
                    </a:lnTo>
                    <a:close/>
                  </a:path>
                </a:pathLst>
              </a:custGeom>
              <a:solidFill>
                <a:schemeClr val="accent2"/>
              </a:solidFill>
              <a:ln>
                <a:noFill/>
              </a:ln>
            </p:spPr>
          </p:sp>
          <p:sp>
            <p:nvSpPr>
              <p:cNvPr id="94" name="Google Shape;94;p8"/>
              <p:cNvSpPr/>
              <p:nvPr/>
            </p:nvSpPr>
            <p:spPr>
              <a:xfrm>
                <a:off x="8090211" y="0"/>
                <a:ext cx="1053900" cy="1053900"/>
              </a:xfrm>
              <a:prstGeom prst="rect">
                <a:avLst/>
              </a:prstGeom>
              <a:gradFill>
                <a:gsLst>
                  <a:gs pos="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5" name="Google Shape;95;p8"/>
              <p:cNvSpPr/>
              <p:nvPr/>
            </p:nvSpPr>
            <p:spPr>
              <a:xfrm>
                <a:off x="381000" y="384200"/>
                <a:ext cx="6990900" cy="926100"/>
              </a:xfrm>
              <a:prstGeom prst="rect">
                <a:avLst/>
              </a:prstGeom>
              <a:gradFill>
                <a:gsLst>
                  <a:gs pos="0">
                    <a:schemeClr val="accent2"/>
                  </a:gs>
                  <a:gs pos="73000">
                    <a:schemeClr val="accent2"/>
                  </a:gs>
                  <a:gs pos="100000">
                    <a:schemeClr val="accent3"/>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96" name="Google Shape;96;p8"/>
            <p:cNvGrpSpPr/>
            <p:nvPr/>
          </p:nvGrpSpPr>
          <p:grpSpPr>
            <a:xfrm>
              <a:off x="381000" y="967217"/>
              <a:ext cx="8763100" cy="343701"/>
              <a:chOff x="381000" y="862358"/>
              <a:chExt cx="8763100" cy="576872"/>
            </a:xfrm>
          </p:grpSpPr>
          <p:sp>
            <p:nvSpPr>
              <p:cNvPr id="97" name="Google Shape;97;p8"/>
              <p:cNvSpPr/>
              <p:nvPr/>
            </p:nvSpPr>
            <p:spPr>
              <a:xfrm>
                <a:off x="7370250" y="863755"/>
                <a:ext cx="719800" cy="575475"/>
              </a:xfrm>
              <a:custGeom>
                <a:avLst/>
                <a:gdLst/>
                <a:ahLst/>
                <a:cxnLst/>
                <a:rect l="l" t="t" r="r" b="b"/>
                <a:pathLst>
                  <a:path w="28792" h="23019" extrusionOk="0">
                    <a:moveTo>
                      <a:pt x="28792" y="0"/>
                    </a:moveTo>
                    <a:lnTo>
                      <a:pt x="53" y="17878"/>
                    </a:lnTo>
                    <a:lnTo>
                      <a:pt x="0" y="23019"/>
                    </a:lnTo>
                    <a:lnTo>
                      <a:pt x="28792" y="5853"/>
                    </a:lnTo>
                    <a:close/>
                  </a:path>
                </a:pathLst>
              </a:custGeom>
              <a:solidFill>
                <a:srgbClr val="001F46">
                  <a:alpha val="20110"/>
                </a:srgbClr>
              </a:solidFill>
              <a:ln>
                <a:noFill/>
              </a:ln>
            </p:spPr>
          </p:sp>
          <p:sp>
            <p:nvSpPr>
              <p:cNvPr id="98" name="Google Shape;98;p8"/>
              <p:cNvSpPr/>
              <p:nvPr/>
            </p:nvSpPr>
            <p:spPr>
              <a:xfrm>
                <a:off x="8090200" y="862358"/>
                <a:ext cx="1053900" cy="145500"/>
              </a:xfrm>
              <a:prstGeom prst="rect">
                <a:avLst/>
              </a:prstGeom>
              <a:solidFill>
                <a:srgbClr val="001F46">
                  <a:alpha val="20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9" name="Google Shape;99;p8"/>
              <p:cNvSpPr/>
              <p:nvPr/>
            </p:nvSpPr>
            <p:spPr>
              <a:xfrm>
                <a:off x="381000" y="1310303"/>
                <a:ext cx="6990900" cy="127800"/>
              </a:xfrm>
              <a:prstGeom prst="rect">
                <a:avLst/>
              </a:prstGeom>
              <a:solidFill>
                <a:srgbClr val="001F46">
                  <a:alpha val="20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sp>
        <p:nvSpPr>
          <p:cNvPr id="100" name="Google Shape;100;p8"/>
          <p:cNvSpPr txBox="1">
            <a:spLocks noGrp="1"/>
          </p:cNvSpPr>
          <p:nvPr>
            <p:ph type="title"/>
          </p:nvPr>
        </p:nvSpPr>
        <p:spPr>
          <a:xfrm>
            <a:off x="819967" y="521800"/>
            <a:ext cx="9010400" cy="12260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101" name="Google Shape;101;p8"/>
          <p:cNvSpPr txBox="1">
            <a:spLocks noGrp="1"/>
          </p:cNvSpPr>
          <p:nvPr>
            <p:ph type="body" idx="1"/>
          </p:nvPr>
        </p:nvSpPr>
        <p:spPr>
          <a:xfrm>
            <a:off x="819967" y="2273567"/>
            <a:ext cx="2784800" cy="3620800"/>
          </a:xfrm>
          <a:prstGeom prst="rect">
            <a:avLst/>
          </a:prstGeom>
        </p:spPr>
        <p:txBody>
          <a:bodyPr spcFirstLastPara="1" wrap="square" lIns="0" tIns="0" rIns="0" bIns="0"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pPr lvl="0"/>
            <a:r>
              <a:rPr lang="en-US"/>
              <a:t>Click to edit Master text styles</a:t>
            </a:r>
          </a:p>
        </p:txBody>
      </p:sp>
      <p:sp>
        <p:nvSpPr>
          <p:cNvPr id="102" name="Google Shape;102;p8"/>
          <p:cNvSpPr txBox="1">
            <a:spLocks noGrp="1"/>
          </p:cNvSpPr>
          <p:nvPr>
            <p:ph type="body" idx="2"/>
          </p:nvPr>
        </p:nvSpPr>
        <p:spPr>
          <a:xfrm>
            <a:off x="3932760" y="2273567"/>
            <a:ext cx="2784800" cy="3620800"/>
          </a:xfrm>
          <a:prstGeom prst="rect">
            <a:avLst/>
          </a:prstGeom>
        </p:spPr>
        <p:txBody>
          <a:bodyPr spcFirstLastPara="1" wrap="square" lIns="0" tIns="0" rIns="0" bIns="0"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pPr lvl="0"/>
            <a:r>
              <a:rPr lang="en-US"/>
              <a:t>Click to edit Master text styles</a:t>
            </a:r>
          </a:p>
        </p:txBody>
      </p:sp>
      <p:sp>
        <p:nvSpPr>
          <p:cNvPr id="103" name="Google Shape;103;p8"/>
          <p:cNvSpPr txBox="1">
            <a:spLocks noGrp="1"/>
          </p:cNvSpPr>
          <p:nvPr>
            <p:ph type="body" idx="3"/>
          </p:nvPr>
        </p:nvSpPr>
        <p:spPr>
          <a:xfrm>
            <a:off x="7045553" y="2273567"/>
            <a:ext cx="2784800" cy="3620800"/>
          </a:xfrm>
          <a:prstGeom prst="rect">
            <a:avLst/>
          </a:prstGeom>
        </p:spPr>
        <p:txBody>
          <a:bodyPr spcFirstLastPara="1" wrap="square" lIns="0" tIns="0" rIns="0" bIns="0"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pPr lvl="0"/>
            <a:r>
              <a:rPr lang="en-US"/>
              <a:t>Click to edit Master text styles</a:t>
            </a:r>
          </a:p>
        </p:txBody>
      </p:sp>
      <p:sp>
        <p:nvSpPr>
          <p:cNvPr id="104" name="Google Shape;104;p8"/>
          <p:cNvSpPr txBox="1">
            <a:spLocks noGrp="1"/>
          </p:cNvSpPr>
          <p:nvPr>
            <p:ph type="sldNum" idx="12"/>
          </p:nvPr>
        </p:nvSpPr>
        <p:spPr>
          <a:xfrm>
            <a:off x="0" y="6349867"/>
            <a:ext cx="508000" cy="5152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FE0AC6A8-A35B-4C64-BB40-EF8B4DC444AD}" type="slidenum">
              <a:rPr lang="en-US" smtClean="0"/>
              <a:t>‹#›</a:t>
            </a:fld>
            <a:endParaRPr lang="en-US"/>
          </a:p>
        </p:txBody>
      </p:sp>
      <p:pic>
        <p:nvPicPr>
          <p:cNvPr id="20" name="Picture 2" descr="Medlab – Unit of Medical Technology and Intelligent Information Systems">
            <a:extLst>
              <a:ext uri="{FF2B5EF4-FFF2-40B4-BE49-F238E27FC236}">
                <a16:creationId xmlns:a16="http://schemas.microsoft.com/office/drawing/2014/main" id="{FE86D0AF-DCB8-40CF-BDA7-4A14A15A82EA}"/>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52424"/>
          <a:stretch/>
        </p:blipFill>
        <p:spPr bwMode="auto">
          <a:xfrm>
            <a:off x="11516160" y="6172200"/>
            <a:ext cx="675839" cy="658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9663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5"/>
        <p:cNvGrpSpPr/>
        <p:nvPr/>
      </p:nvGrpSpPr>
      <p:grpSpPr>
        <a:xfrm>
          <a:off x="0" y="0"/>
          <a:ext cx="0" cy="0"/>
          <a:chOff x="0" y="0"/>
          <a:chExt cx="0" cy="0"/>
        </a:xfrm>
      </p:grpSpPr>
      <p:grpSp>
        <p:nvGrpSpPr>
          <p:cNvPr id="106" name="Google Shape;106;p9"/>
          <p:cNvGrpSpPr/>
          <p:nvPr/>
        </p:nvGrpSpPr>
        <p:grpSpPr>
          <a:xfrm>
            <a:off x="2" y="6349868"/>
            <a:ext cx="805329" cy="508133"/>
            <a:chOff x="0" y="4762400"/>
            <a:chExt cx="603997" cy="381100"/>
          </a:xfrm>
        </p:grpSpPr>
        <p:sp>
          <p:nvSpPr>
            <p:cNvPr id="107" name="Google Shape;107;p9"/>
            <p:cNvSpPr/>
            <p:nvPr/>
          </p:nvSpPr>
          <p:spPr>
            <a:xfrm>
              <a:off x="380497" y="4762400"/>
              <a:ext cx="223500" cy="3810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8" name="Google Shape;108;p9"/>
            <p:cNvSpPr/>
            <p:nvPr/>
          </p:nvSpPr>
          <p:spPr>
            <a:xfrm>
              <a:off x="0" y="4762500"/>
              <a:ext cx="381000" cy="381000"/>
            </a:xfrm>
            <a:prstGeom prst="rect">
              <a:avLst/>
            </a:prstGeom>
            <a:gradFill>
              <a:gsLst>
                <a:gs pos="0">
                  <a:schemeClr val="accent6"/>
                </a:gs>
                <a:gs pos="100000">
                  <a:schemeClr val="l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109" name="Google Shape;109;p9"/>
          <p:cNvGrpSpPr/>
          <p:nvPr/>
        </p:nvGrpSpPr>
        <p:grpSpPr>
          <a:xfrm>
            <a:off x="508002" y="0"/>
            <a:ext cx="11684148" cy="1747891"/>
            <a:chOff x="381000" y="0"/>
            <a:chExt cx="8763111" cy="1310918"/>
          </a:xfrm>
        </p:grpSpPr>
        <p:grpSp>
          <p:nvGrpSpPr>
            <p:cNvPr id="110" name="Google Shape;110;p9"/>
            <p:cNvGrpSpPr/>
            <p:nvPr/>
          </p:nvGrpSpPr>
          <p:grpSpPr>
            <a:xfrm>
              <a:off x="381000" y="0"/>
              <a:ext cx="8763111" cy="1310300"/>
              <a:chOff x="381000" y="0"/>
              <a:chExt cx="8763111" cy="1310300"/>
            </a:xfrm>
          </p:grpSpPr>
          <p:sp>
            <p:nvSpPr>
              <p:cNvPr id="111" name="Google Shape;111;p9"/>
              <p:cNvSpPr/>
              <p:nvPr/>
            </p:nvSpPr>
            <p:spPr>
              <a:xfrm>
                <a:off x="7371879" y="0"/>
                <a:ext cx="721985" cy="1310275"/>
              </a:xfrm>
              <a:custGeom>
                <a:avLst/>
                <a:gdLst/>
                <a:ahLst/>
                <a:cxnLst/>
                <a:rect l="l" t="t" r="r" b="b"/>
                <a:pathLst>
                  <a:path w="23660" h="52411" extrusionOk="0">
                    <a:moveTo>
                      <a:pt x="23655" y="0"/>
                    </a:moveTo>
                    <a:lnTo>
                      <a:pt x="0" y="15445"/>
                    </a:lnTo>
                    <a:lnTo>
                      <a:pt x="14" y="52411"/>
                    </a:lnTo>
                    <a:lnTo>
                      <a:pt x="23660" y="42172"/>
                    </a:lnTo>
                    <a:close/>
                  </a:path>
                </a:pathLst>
              </a:custGeom>
              <a:solidFill>
                <a:schemeClr val="accent2"/>
              </a:solidFill>
              <a:ln>
                <a:noFill/>
              </a:ln>
            </p:spPr>
          </p:sp>
          <p:sp>
            <p:nvSpPr>
              <p:cNvPr id="112" name="Google Shape;112;p9"/>
              <p:cNvSpPr/>
              <p:nvPr/>
            </p:nvSpPr>
            <p:spPr>
              <a:xfrm>
                <a:off x="8090211" y="0"/>
                <a:ext cx="1053900" cy="1053900"/>
              </a:xfrm>
              <a:prstGeom prst="rect">
                <a:avLst/>
              </a:prstGeom>
              <a:gradFill>
                <a:gsLst>
                  <a:gs pos="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3" name="Google Shape;113;p9"/>
              <p:cNvSpPr/>
              <p:nvPr/>
            </p:nvSpPr>
            <p:spPr>
              <a:xfrm>
                <a:off x="381000" y="384200"/>
                <a:ext cx="6990900" cy="926100"/>
              </a:xfrm>
              <a:prstGeom prst="rect">
                <a:avLst/>
              </a:prstGeom>
              <a:gradFill>
                <a:gsLst>
                  <a:gs pos="0">
                    <a:schemeClr val="accent2"/>
                  </a:gs>
                  <a:gs pos="73000">
                    <a:schemeClr val="accent2"/>
                  </a:gs>
                  <a:gs pos="100000">
                    <a:schemeClr val="accent3"/>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114" name="Google Shape;114;p9"/>
            <p:cNvGrpSpPr/>
            <p:nvPr/>
          </p:nvGrpSpPr>
          <p:grpSpPr>
            <a:xfrm>
              <a:off x="381000" y="967217"/>
              <a:ext cx="8763100" cy="343701"/>
              <a:chOff x="381000" y="862358"/>
              <a:chExt cx="8763100" cy="576872"/>
            </a:xfrm>
          </p:grpSpPr>
          <p:sp>
            <p:nvSpPr>
              <p:cNvPr id="115" name="Google Shape;115;p9"/>
              <p:cNvSpPr/>
              <p:nvPr/>
            </p:nvSpPr>
            <p:spPr>
              <a:xfrm>
                <a:off x="7370250" y="863755"/>
                <a:ext cx="719800" cy="575475"/>
              </a:xfrm>
              <a:custGeom>
                <a:avLst/>
                <a:gdLst/>
                <a:ahLst/>
                <a:cxnLst/>
                <a:rect l="l" t="t" r="r" b="b"/>
                <a:pathLst>
                  <a:path w="28792" h="23019" extrusionOk="0">
                    <a:moveTo>
                      <a:pt x="28792" y="0"/>
                    </a:moveTo>
                    <a:lnTo>
                      <a:pt x="53" y="17878"/>
                    </a:lnTo>
                    <a:lnTo>
                      <a:pt x="0" y="23019"/>
                    </a:lnTo>
                    <a:lnTo>
                      <a:pt x="28792" y="5853"/>
                    </a:lnTo>
                    <a:close/>
                  </a:path>
                </a:pathLst>
              </a:custGeom>
              <a:solidFill>
                <a:srgbClr val="001F46">
                  <a:alpha val="20110"/>
                </a:srgbClr>
              </a:solidFill>
              <a:ln>
                <a:noFill/>
              </a:ln>
            </p:spPr>
          </p:sp>
          <p:sp>
            <p:nvSpPr>
              <p:cNvPr id="116" name="Google Shape;116;p9"/>
              <p:cNvSpPr/>
              <p:nvPr/>
            </p:nvSpPr>
            <p:spPr>
              <a:xfrm>
                <a:off x="8090200" y="862358"/>
                <a:ext cx="1053900" cy="145500"/>
              </a:xfrm>
              <a:prstGeom prst="rect">
                <a:avLst/>
              </a:prstGeom>
              <a:solidFill>
                <a:srgbClr val="001F46">
                  <a:alpha val="20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7" name="Google Shape;117;p9"/>
              <p:cNvSpPr/>
              <p:nvPr/>
            </p:nvSpPr>
            <p:spPr>
              <a:xfrm>
                <a:off x="381000" y="1310303"/>
                <a:ext cx="6990900" cy="127800"/>
              </a:xfrm>
              <a:prstGeom prst="rect">
                <a:avLst/>
              </a:prstGeom>
              <a:solidFill>
                <a:srgbClr val="001F46">
                  <a:alpha val="20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sp>
        <p:nvSpPr>
          <p:cNvPr id="118" name="Google Shape;118;p9"/>
          <p:cNvSpPr txBox="1">
            <a:spLocks noGrp="1"/>
          </p:cNvSpPr>
          <p:nvPr>
            <p:ph type="title"/>
          </p:nvPr>
        </p:nvSpPr>
        <p:spPr>
          <a:xfrm>
            <a:off x="819967" y="521800"/>
            <a:ext cx="9010400" cy="1226000"/>
          </a:xfrm>
          <a:prstGeom prst="rect">
            <a:avLst/>
          </a:prstGeom>
        </p:spPr>
        <p:txBody>
          <a:bodyPr spcFirstLastPara="1" wrap="square" lIns="0" tIns="0" rIns="0" bIns="0"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en-US"/>
              <a:t>Click to edit Master title style</a:t>
            </a:r>
            <a:endParaRPr/>
          </a:p>
        </p:txBody>
      </p:sp>
      <p:sp>
        <p:nvSpPr>
          <p:cNvPr id="119" name="Google Shape;119;p9"/>
          <p:cNvSpPr txBox="1">
            <a:spLocks noGrp="1"/>
          </p:cNvSpPr>
          <p:nvPr>
            <p:ph type="sldNum" idx="12"/>
          </p:nvPr>
        </p:nvSpPr>
        <p:spPr>
          <a:xfrm>
            <a:off x="0" y="6349867"/>
            <a:ext cx="508000" cy="5152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FE0AC6A8-A35B-4C64-BB40-EF8B4DC444AD}" type="slidenum">
              <a:rPr lang="en-US" smtClean="0"/>
              <a:t>‹#›</a:t>
            </a:fld>
            <a:endParaRPr lang="en-US"/>
          </a:p>
        </p:txBody>
      </p:sp>
      <p:pic>
        <p:nvPicPr>
          <p:cNvPr id="16" name="Picture 2" descr="Medlab – Unit of Medical Technology and Intelligent Information Systems">
            <a:extLst>
              <a:ext uri="{FF2B5EF4-FFF2-40B4-BE49-F238E27FC236}">
                <a16:creationId xmlns:a16="http://schemas.microsoft.com/office/drawing/2014/main" id="{8A71DB26-2212-45E6-8276-9333EC4F9E90}"/>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52424"/>
          <a:stretch/>
        </p:blipFill>
        <p:spPr bwMode="auto">
          <a:xfrm>
            <a:off x="11516160" y="6172200"/>
            <a:ext cx="675839" cy="658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2785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with ribbon">
  <p:cSld name="Blank with ribbon">
    <p:spTree>
      <p:nvGrpSpPr>
        <p:cNvPr id="1" name="Shape 141"/>
        <p:cNvGrpSpPr/>
        <p:nvPr/>
      </p:nvGrpSpPr>
      <p:grpSpPr>
        <a:xfrm>
          <a:off x="0" y="0"/>
          <a:ext cx="0" cy="0"/>
          <a:chOff x="0" y="0"/>
          <a:chExt cx="0" cy="0"/>
        </a:xfrm>
      </p:grpSpPr>
      <p:grpSp>
        <p:nvGrpSpPr>
          <p:cNvPr id="142" name="Google Shape;142;p12"/>
          <p:cNvGrpSpPr/>
          <p:nvPr/>
        </p:nvGrpSpPr>
        <p:grpSpPr>
          <a:xfrm>
            <a:off x="2" y="6349868"/>
            <a:ext cx="805329" cy="508133"/>
            <a:chOff x="0" y="4762400"/>
            <a:chExt cx="603997" cy="381100"/>
          </a:xfrm>
        </p:grpSpPr>
        <p:sp>
          <p:nvSpPr>
            <p:cNvPr id="143" name="Google Shape;143;p12"/>
            <p:cNvSpPr/>
            <p:nvPr/>
          </p:nvSpPr>
          <p:spPr>
            <a:xfrm>
              <a:off x="380497" y="4762400"/>
              <a:ext cx="223500" cy="3810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4" name="Google Shape;144;p12"/>
            <p:cNvSpPr/>
            <p:nvPr/>
          </p:nvSpPr>
          <p:spPr>
            <a:xfrm>
              <a:off x="0" y="4762500"/>
              <a:ext cx="381000" cy="381000"/>
            </a:xfrm>
            <a:prstGeom prst="rect">
              <a:avLst/>
            </a:prstGeom>
            <a:gradFill>
              <a:gsLst>
                <a:gs pos="0">
                  <a:schemeClr val="accent6"/>
                </a:gs>
                <a:gs pos="100000">
                  <a:schemeClr val="l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145" name="Google Shape;145;p12"/>
          <p:cNvSpPr txBox="1">
            <a:spLocks noGrp="1"/>
          </p:cNvSpPr>
          <p:nvPr>
            <p:ph type="sldNum" idx="12"/>
          </p:nvPr>
        </p:nvSpPr>
        <p:spPr>
          <a:xfrm>
            <a:off x="0" y="6349867"/>
            <a:ext cx="508000" cy="5152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FE0AC6A8-A35B-4C64-BB40-EF8B4DC444AD}" type="slidenum">
              <a:rPr lang="en-US" smtClean="0"/>
              <a:t>‹#›</a:t>
            </a:fld>
            <a:endParaRPr lang="en-US"/>
          </a:p>
        </p:txBody>
      </p:sp>
      <p:grpSp>
        <p:nvGrpSpPr>
          <p:cNvPr id="146" name="Google Shape;146;p12"/>
          <p:cNvGrpSpPr/>
          <p:nvPr/>
        </p:nvGrpSpPr>
        <p:grpSpPr>
          <a:xfrm rot="10800000">
            <a:off x="0" y="-63"/>
            <a:ext cx="12192000" cy="6876696"/>
            <a:chOff x="8" y="-13862"/>
            <a:chExt cx="9144000" cy="5157522"/>
          </a:xfrm>
        </p:grpSpPr>
        <p:sp>
          <p:nvSpPr>
            <p:cNvPr id="147" name="Google Shape;147;p12"/>
            <p:cNvSpPr/>
            <p:nvPr/>
          </p:nvSpPr>
          <p:spPr>
            <a:xfrm rot="10800000">
              <a:off x="8" y="160"/>
              <a:ext cx="377100" cy="5143500"/>
            </a:xfrm>
            <a:prstGeom prst="rect">
              <a:avLst/>
            </a:prstGeom>
            <a:gradFill>
              <a:gsLst>
                <a:gs pos="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8" name="Google Shape;148;p12"/>
            <p:cNvSpPr/>
            <p:nvPr/>
          </p:nvSpPr>
          <p:spPr>
            <a:xfrm>
              <a:off x="366508" y="-13862"/>
              <a:ext cx="267425" cy="5157350"/>
            </a:xfrm>
            <a:custGeom>
              <a:avLst/>
              <a:gdLst/>
              <a:ahLst/>
              <a:cxnLst/>
              <a:rect l="l" t="t" r="r" b="b"/>
              <a:pathLst>
                <a:path w="10697" h="206294" extrusionOk="0">
                  <a:moveTo>
                    <a:pt x="369" y="206294"/>
                  </a:moveTo>
                  <a:lnTo>
                    <a:pt x="10697" y="190844"/>
                  </a:lnTo>
                  <a:lnTo>
                    <a:pt x="10623" y="15934"/>
                  </a:lnTo>
                  <a:lnTo>
                    <a:pt x="0" y="0"/>
                  </a:lnTo>
                  <a:close/>
                </a:path>
              </a:pathLst>
            </a:custGeom>
            <a:solidFill>
              <a:schemeClr val="accent2"/>
            </a:solidFill>
            <a:ln>
              <a:noFill/>
            </a:ln>
          </p:spPr>
        </p:sp>
        <p:sp>
          <p:nvSpPr>
            <p:cNvPr id="149" name="Google Shape;149;p12"/>
            <p:cNvSpPr/>
            <p:nvPr/>
          </p:nvSpPr>
          <p:spPr>
            <a:xfrm rot="10800000">
              <a:off x="633908" y="382913"/>
              <a:ext cx="8510100" cy="4376400"/>
            </a:xfrm>
            <a:prstGeom prst="rect">
              <a:avLst/>
            </a:prstGeom>
            <a:gradFill>
              <a:gsLst>
                <a:gs pos="0">
                  <a:schemeClr val="accent2"/>
                </a:gs>
                <a:gs pos="73000">
                  <a:schemeClr val="accent2"/>
                </a:gs>
                <a:gs pos="100000">
                  <a:schemeClr val="accent3"/>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Tree>
    <p:extLst>
      <p:ext uri="{BB962C8B-B14F-4D97-AF65-F5344CB8AC3E}">
        <p14:creationId xmlns:p14="http://schemas.microsoft.com/office/powerpoint/2010/main" val="545535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ubtitle">
  <p:cSld name="Subtitle">
    <p:bg>
      <p:bgPr>
        <a:solidFill>
          <a:schemeClr val="accent6"/>
        </a:solidFill>
        <a:effectLst/>
      </p:bgPr>
    </p:bg>
    <p:spTree>
      <p:nvGrpSpPr>
        <p:cNvPr id="1" name="Shape 19"/>
        <p:cNvGrpSpPr/>
        <p:nvPr/>
      </p:nvGrpSpPr>
      <p:grpSpPr>
        <a:xfrm>
          <a:off x="0" y="0"/>
          <a:ext cx="0" cy="0"/>
          <a:chOff x="0" y="0"/>
          <a:chExt cx="0" cy="0"/>
        </a:xfrm>
      </p:grpSpPr>
      <p:grpSp>
        <p:nvGrpSpPr>
          <p:cNvPr id="20" name="Google Shape;20;p3"/>
          <p:cNvGrpSpPr/>
          <p:nvPr/>
        </p:nvGrpSpPr>
        <p:grpSpPr>
          <a:xfrm>
            <a:off x="508002" y="1002786"/>
            <a:ext cx="11683879" cy="4141017"/>
            <a:chOff x="381000" y="752088"/>
            <a:chExt cx="8762909" cy="3105763"/>
          </a:xfrm>
        </p:grpSpPr>
        <p:sp>
          <p:nvSpPr>
            <p:cNvPr id="21" name="Google Shape;21;p3"/>
            <p:cNvSpPr/>
            <p:nvPr/>
          </p:nvSpPr>
          <p:spPr>
            <a:xfrm>
              <a:off x="5833150" y="752100"/>
              <a:ext cx="743025" cy="3102950"/>
            </a:xfrm>
            <a:custGeom>
              <a:avLst/>
              <a:gdLst/>
              <a:ahLst/>
              <a:cxnLst/>
              <a:rect l="l" t="t" r="r" b="b"/>
              <a:pathLst>
                <a:path w="29721" h="124118" extrusionOk="0">
                  <a:moveTo>
                    <a:pt x="29559" y="0"/>
                  </a:moveTo>
                  <a:lnTo>
                    <a:pt x="0" y="21343"/>
                  </a:lnTo>
                  <a:lnTo>
                    <a:pt x="0" y="124118"/>
                  </a:lnTo>
                  <a:lnTo>
                    <a:pt x="29721" y="102879"/>
                  </a:lnTo>
                  <a:close/>
                </a:path>
              </a:pathLst>
            </a:custGeom>
            <a:solidFill>
              <a:schemeClr val="accent2"/>
            </a:solidFill>
            <a:ln>
              <a:noFill/>
            </a:ln>
          </p:spPr>
        </p:sp>
        <p:sp>
          <p:nvSpPr>
            <p:cNvPr id="22" name="Google Shape;22;p3"/>
            <p:cNvSpPr/>
            <p:nvPr/>
          </p:nvSpPr>
          <p:spPr>
            <a:xfrm>
              <a:off x="6572309" y="752088"/>
              <a:ext cx="2571600" cy="2571900"/>
            </a:xfrm>
            <a:prstGeom prst="rect">
              <a:avLst/>
            </a:prstGeom>
            <a:gradFill>
              <a:gsLst>
                <a:gs pos="0">
                  <a:schemeClr val="accent1"/>
                </a:gs>
                <a:gs pos="100000">
                  <a:schemeClr val="accent2"/>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 name="Google Shape;23;p3"/>
            <p:cNvSpPr/>
            <p:nvPr/>
          </p:nvSpPr>
          <p:spPr>
            <a:xfrm>
              <a:off x="381000" y="1285650"/>
              <a:ext cx="5452500" cy="2571600"/>
            </a:xfrm>
            <a:prstGeom prst="rect">
              <a:avLst/>
            </a:prstGeom>
            <a:gradFill>
              <a:gsLst>
                <a:gs pos="0">
                  <a:schemeClr val="accent2"/>
                </a:gs>
                <a:gs pos="73000">
                  <a:schemeClr val="accent2"/>
                </a:gs>
                <a:gs pos="100000">
                  <a:schemeClr val="accent3"/>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 name="Google Shape;24;p3"/>
            <p:cNvSpPr/>
            <p:nvPr/>
          </p:nvSpPr>
          <p:spPr>
            <a:xfrm>
              <a:off x="5833500" y="3112325"/>
              <a:ext cx="738775" cy="745525"/>
            </a:xfrm>
            <a:custGeom>
              <a:avLst/>
              <a:gdLst/>
              <a:ahLst/>
              <a:cxnLst/>
              <a:rect l="l" t="t" r="r" b="b"/>
              <a:pathLst>
                <a:path w="29551" h="29821" extrusionOk="0">
                  <a:moveTo>
                    <a:pt x="29397" y="0"/>
                  </a:moveTo>
                  <a:lnTo>
                    <a:pt x="64" y="21385"/>
                  </a:lnTo>
                  <a:lnTo>
                    <a:pt x="0" y="29821"/>
                  </a:lnTo>
                  <a:lnTo>
                    <a:pt x="29551" y="8625"/>
                  </a:lnTo>
                  <a:close/>
                </a:path>
              </a:pathLst>
            </a:custGeom>
            <a:solidFill>
              <a:srgbClr val="001F46">
                <a:alpha val="20110"/>
              </a:srgbClr>
            </a:solidFill>
            <a:ln>
              <a:noFill/>
            </a:ln>
          </p:spPr>
        </p:sp>
        <p:sp>
          <p:nvSpPr>
            <p:cNvPr id="25" name="Google Shape;25;p3"/>
            <p:cNvSpPr/>
            <p:nvPr/>
          </p:nvSpPr>
          <p:spPr>
            <a:xfrm>
              <a:off x="6572284" y="3112333"/>
              <a:ext cx="2571600" cy="211500"/>
            </a:xfrm>
            <a:prstGeom prst="rect">
              <a:avLst/>
            </a:prstGeom>
            <a:solidFill>
              <a:srgbClr val="001F46">
                <a:alpha val="20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 name="Google Shape;26;p3"/>
            <p:cNvSpPr/>
            <p:nvPr/>
          </p:nvSpPr>
          <p:spPr>
            <a:xfrm>
              <a:off x="381000" y="3645900"/>
              <a:ext cx="5452500" cy="211800"/>
            </a:xfrm>
            <a:prstGeom prst="rect">
              <a:avLst/>
            </a:prstGeom>
            <a:solidFill>
              <a:srgbClr val="001F46">
                <a:alpha val="201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27" name="Google Shape;27;p3"/>
          <p:cNvSpPr txBox="1">
            <a:spLocks noGrp="1"/>
          </p:cNvSpPr>
          <p:nvPr>
            <p:ph type="ctrTitle"/>
          </p:nvPr>
        </p:nvSpPr>
        <p:spPr>
          <a:xfrm>
            <a:off x="819967" y="2702200"/>
            <a:ext cx="6626000" cy="751600"/>
          </a:xfrm>
          <a:prstGeom prst="rect">
            <a:avLst/>
          </a:prstGeom>
        </p:spPr>
        <p:txBody>
          <a:bodyPr spcFirstLastPara="1" wrap="square" lIns="0" tIns="0" rIns="0" bIns="0" anchor="b" anchorCtr="0">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28" name="Google Shape;28;p3"/>
          <p:cNvSpPr txBox="1">
            <a:spLocks noGrp="1"/>
          </p:cNvSpPr>
          <p:nvPr>
            <p:ph type="subTitle" idx="1"/>
          </p:nvPr>
        </p:nvSpPr>
        <p:spPr>
          <a:xfrm>
            <a:off x="819967" y="3481433"/>
            <a:ext cx="6626000" cy="3696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1800"/>
              <a:buNone/>
              <a:defRPr sz="1800"/>
            </a:lvl1pPr>
            <a:lvl2pPr lvl="1" rtl="0">
              <a:spcBef>
                <a:spcPts val="0"/>
              </a:spcBef>
              <a:spcAft>
                <a:spcPts val="0"/>
              </a:spcAft>
              <a:buClr>
                <a:schemeClr val="dk1"/>
              </a:buClr>
              <a:buSzPts val="1800"/>
              <a:buNone/>
              <a:defRPr sz="1800"/>
            </a:lvl2pPr>
            <a:lvl3pPr lvl="2" rtl="0">
              <a:spcBef>
                <a:spcPts val="0"/>
              </a:spcBef>
              <a:spcAft>
                <a:spcPts val="0"/>
              </a:spcAft>
              <a:buClr>
                <a:schemeClr val="dk1"/>
              </a:buClr>
              <a:buSzPts val="1800"/>
              <a:buNone/>
              <a:defRPr sz="1800"/>
            </a:lvl3pPr>
            <a:lvl4pPr lvl="3" rtl="0">
              <a:spcBef>
                <a:spcPts val="0"/>
              </a:spcBef>
              <a:spcAft>
                <a:spcPts val="0"/>
              </a:spcAft>
              <a:buClr>
                <a:schemeClr val="dk1"/>
              </a:buClr>
              <a:buSzPts val="1800"/>
              <a:buNone/>
              <a:defRPr sz="1800"/>
            </a:lvl4pPr>
            <a:lvl5pPr lvl="4" rtl="0">
              <a:spcBef>
                <a:spcPts val="0"/>
              </a:spcBef>
              <a:spcAft>
                <a:spcPts val="0"/>
              </a:spcAft>
              <a:buClr>
                <a:schemeClr val="dk1"/>
              </a:buClr>
              <a:buSzPts val="1800"/>
              <a:buNone/>
              <a:defRPr sz="1800"/>
            </a:lvl5pPr>
            <a:lvl6pPr lvl="5" rtl="0">
              <a:spcBef>
                <a:spcPts val="0"/>
              </a:spcBef>
              <a:spcAft>
                <a:spcPts val="0"/>
              </a:spcAft>
              <a:buClr>
                <a:schemeClr val="dk1"/>
              </a:buClr>
              <a:buSzPts val="1800"/>
              <a:buNone/>
              <a:defRPr sz="1800"/>
            </a:lvl6pPr>
            <a:lvl7pPr lvl="6" rtl="0">
              <a:spcBef>
                <a:spcPts val="0"/>
              </a:spcBef>
              <a:spcAft>
                <a:spcPts val="0"/>
              </a:spcAft>
              <a:buClr>
                <a:schemeClr val="dk1"/>
              </a:buClr>
              <a:buSzPts val="1800"/>
              <a:buNone/>
              <a:defRPr sz="1800"/>
            </a:lvl7pPr>
            <a:lvl8pPr lvl="7" rtl="0">
              <a:spcBef>
                <a:spcPts val="0"/>
              </a:spcBef>
              <a:spcAft>
                <a:spcPts val="0"/>
              </a:spcAft>
              <a:buClr>
                <a:schemeClr val="dk1"/>
              </a:buClr>
              <a:buSzPts val="1800"/>
              <a:buNone/>
              <a:defRPr sz="1800"/>
            </a:lvl8pPr>
            <a:lvl9pPr lvl="8" rtl="0">
              <a:spcBef>
                <a:spcPts val="0"/>
              </a:spcBef>
              <a:spcAft>
                <a:spcPts val="0"/>
              </a:spcAft>
              <a:buClr>
                <a:schemeClr val="dk1"/>
              </a:buClr>
              <a:buSzPts val="1800"/>
              <a:buNone/>
              <a:defRPr sz="1800"/>
            </a:lvl9pPr>
          </a:lstStyle>
          <a:p>
            <a:endParaRPr/>
          </a:p>
        </p:txBody>
      </p:sp>
      <p:pic>
        <p:nvPicPr>
          <p:cNvPr id="11" name="Picture 2" descr="Medlab – Unit of Medical Technology and Intelligent Information Systems">
            <a:extLst>
              <a:ext uri="{FF2B5EF4-FFF2-40B4-BE49-F238E27FC236}">
                <a16:creationId xmlns:a16="http://schemas.microsoft.com/office/drawing/2014/main" id="{7B459731-99B2-4B4A-A125-E082BEE186E4}"/>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52424"/>
          <a:stretch/>
        </p:blipFill>
        <p:spPr bwMode="auto">
          <a:xfrm>
            <a:off x="11516160" y="6172200"/>
            <a:ext cx="675839" cy="658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439233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0" y="6349867"/>
            <a:ext cx="508000" cy="515200"/>
          </a:xfrm>
          <a:prstGeom prst="rect">
            <a:avLst/>
          </a:prstGeom>
          <a:noFill/>
          <a:ln>
            <a:noFill/>
          </a:ln>
        </p:spPr>
        <p:txBody>
          <a:bodyPr spcFirstLastPara="1" wrap="square" lIns="0" tIns="0" rIns="0" bIns="0" anchor="ctr" anchorCtr="0">
            <a:noAutofit/>
          </a:bodyPr>
          <a:lstStyle>
            <a:lvl1pPr lvl="0" algn="ctr" rtl="0">
              <a:buNone/>
              <a:defRPr sz="1100">
                <a:solidFill>
                  <a:schemeClr val="dk2"/>
                </a:solidFill>
                <a:latin typeface="Barlow SemiBold"/>
                <a:ea typeface="Barlow SemiBold"/>
                <a:cs typeface="Barlow SemiBold"/>
                <a:sym typeface="Barlow SemiBold"/>
              </a:defRPr>
            </a:lvl1pPr>
            <a:lvl2pPr lvl="1" algn="ctr" rtl="0">
              <a:buNone/>
              <a:defRPr sz="1100">
                <a:solidFill>
                  <a:schemeClr val="dk2"/>
                </a:solidFill>
                <a:latin typeface="Barlow SemiBold"/>
                <a:ea typeface="Barlow SemiBold"/>
                <a:cs typeface="Barlow SemiBold"/>
                <a:sym typeface="Barlow SemiBold"/>
              </a:defRPr>
            </a:lvl2pPr>
            <a:lvl3pPr lvl="2" algn="ctr" rtl="0">
              <a:buNone/>
              <a:defRPr sz="1100">
                <a:solidFill>
                  <a:schemeClr val="dk2"/>
                </a:solidFill>
                <a:latin typeface="Barlow SemiBold"/>
                <a:ea typeface="Barlow SemiBold"/>
                <a:cs typeface="Barlow SemiBold"/>
                <a:sym typeface="Barlow SemiBold"/>
              </a:defRPr>
            </a:lvl3pPr>
            <a:lvl4pPr lvl="3" algn="ctr" rtl="0">
              <a:buNone/>
              <a:defRPr sz="1100">
                <a:solidFill>
                  <a:schemeClr val="dk2"/>
                </a:solidFill>
                <a:latin typeface="Barlow SemiBold"/>
                <a:ea typeface="Barlow SemiBold"/>
                <a:cs typeface="Barlow SemiBold"/>
                <a:sym typeface="Barlow SemiBold"/>
              </a:defRPr>
            </a:lvl4pPr>
            <a:lvl5pPr lvl="4" algn="ctr" rtl="0">
              <a:buNone/>
              <a:defRPr sz="1100">
                <a:solidFill>
                  <a:schemeClr val="dk2"/>
                </a:solidFill>
                <a:latin typeface="Barlow SemiBold"/>
                <a:ea typeface="Barlow SemiBold"/>
                <a:cs typeface="Barlow SemiBold"/>
                <a:sym typeface="Barlow SemiBold"/>
              </a:defRPr>
            </a:lvl5pPr>
            <a:lvl6pPr lvl="5" algn="ctr" rtl="0">
              <a:buNone/>
              <a:defRPr sz="1100">
                <a:solidFill>
                  <a:schemeClr val="dk2"/>
                </a:solidFill>
                <a:latin typeface="Barlow SemiBold"/>
                <a:ea typeface="Barlow SemiBold"/>
                <a:cs typeface="Barlow SemiBold"/>
                <a:sym typeface="Barlow SemiBold"/>
              </a:defRPr>
            </a:lvl6pPr>
            <a:lvl7pPr lvl="6" algn="ctr" rtl="0">
              <a:buNone/>
              <a:defRPr sz="1100">
                <a:solidFill>
                  <a:schemeClr val="dk2"/>
                </a:solidFill>
                <a:latin typeface="Barlow SemiBold"/>
                <a:ea typeface="Barlow SemiBold"/>
                <a:cs typeface="Barlow SemiBold"/>
                <a:sym typeface="Barlow SemiBold"/>
              </a:defRPr>
            </a:lvl7pPr>
            <a:lvl8pPr lvl="7" algn="ctr" rtl="0">
              <a:buNone/>
              <a:defRPr sz="1100">
                <a:solidFill>
                  <a:schemeClr val="dk2"/>
                </a:solidFill>
                <a:latin typeface="Barlow SemiBold"/>
                <a:ea typeface="Barlow SemiBold"/>
                <a:cs typeface="Barlow SemiBold"/>
                <a:sym typeface="Barlow SemiBold"/>
              </a:defRPr>
            </a:lvl8pPr>
            <a:lvl9pPr lvl="8" algn="ctr" rtl="0">
              <a:buNone/>
              <a:defRPr sz="1100">
                <a:solidFill>
                  <a:schemeClr val="dk2"/>
                </a:solidFill>
                <a:latin typeface="Barlow SemiBold"/>
                <a:ea typeface="Barlow SemiBold"/>
                <a:cs typeface="Barlow SemiBold"/>
                <a:sym typeface="Barlow SemiBold"/>
              </a:defRPr>
            </a:lvl9pPr>
          </a:lstStyle>
          <a:p>
            <a:fld id="{FE0AC6A8-A35B-4C64-BB40-EF8B4DC444AD}" type="slidenum">
              <a:rPr lang="en-US" smtClean="0"/>
              <a:t>‹#›</a:t>
            </a:fld>
            <a:endParaRPr lang="en-US"/>
          </a:p>
        </p:txBody>
      </p:sp>
      <p:sp>
        <p:nvSpPr>
          <p:cNvPr id="7" name="Google Shape;7;p1"/>
          <p:cNvSpPr txBox="1">
            <a:spLocks noGrp="1"/>
          </p:cNvSpPr>
          <p:nvPr>
            <p:ph type="title"/>
          </p:nvPr>
        </p:nvSpPr>
        <p:spPr>
          <a:xfrm>
            <a:off x="819967" y="521800"/>
            <a:ext cx="9010400" cy="1226000"/>
          </a:xfrm>
          <a:prstGeom prst="rect">
            <a:avLst/>
          </a:prstGeom>
          <a:noFill/>
          <a:ln>
            <a:noFill/>
          </a:ln>
        </p:spPr>
        <p:txBody>
          <a:bodyPr spcFirstLastPara="1" wrap="square" lIns="0" tIns="0" rIns="0" bIns="0" anchor="ctr" anchorCtr="0">
            <a:noAutofit/>
          </a:bodyPr>
          <a:lstStyle>
            <a:lvl1pPr lvl="0" rtl="0">
              <a:lnSpc>
                <a:spcPct val="90000"/>
              </a:lnSpc>
              <a:spcBef>
                <a:spcPts val="0"/>
              </a:spcBef>
              <a:spcAft>
                <a:spcPts val="0"/>
              </a:spcAft>
              <a:buClr>
                <a:schemeClr val="lt1"/>
              </a:buClr>
              <a:buSzPts val="3000"/>
              <a:buFont typeface="Barlow SemiBold"/>
              <a:buNone/>
              <a:defRPr sz="3000">
                <a:solidFill>
                  <a:schemeClr val="lt1"/>
                </a:solidFill>
                <a:latin typeface="Barlow SemiBold"/>
                <a:ea typeface="Barlow SemiBold"/>
                <a:cs typeface="Barlow SemiBold"/>
                <a:sym typeface="Barlow SemiBold"/>
              </a:defRPr>
            </a:lvl1pPr>
            <a:lvl2pPr lvl="1" rtl="0">
              <a:lnSpc>
                <a:spcPct val="90000"/>
              </a:lnSpc>
              <a:spcBef>
                <a:spcPts val="0"/>
              </a:spcBef>
              <a:spcAft>
                <a:spcPts val="0"/>
              </a:spcAft>
              <a:buClr>
                <a:schemeClr val="lt1"/>
              </a:buClr>
              <a:buSzPts val="3000"/>
              <a:buFont typeface="Barlow SemiBold"/>
              <a:buNone/>
              <a:defRPr sz="3000">
                <a:solidFill>
                  <a:schemeClr val="lt1"/>
                </a:solidFill>
                <a:latin typeface="Barlow SemiBold"/>
                <a:ea typeface="Barlow SemiBold"/>
                <a:cs typeface="Barlow SemiBold"/>
                <a:sym typeface="Barlow SemiBold"/>
              </a:defRPr>
            </a:lvl2pPr>
            <a:lvl3pPr lvl="2" rtl="0">
              <a:lnSpc>
                <a:spcPct val="90000"/>
              </a:lnSpc>
              <a:spcBef>
                <a:spcPts val="0"/>
              </a:spcBef>
              <a:spcAft>
                <a:spcPts val="0"/>
              </a:spcAft>
              <a:buClr>
                <a:schemeClr val="lt1"/>
              </a:buClr>
              <a:buSzPts val="3000"/>
              <a:buFont typeface="Barlow SemiBold"/>
              <a:buNone/>
              <a:defRPr sz="3000">
                <a:solidFill>
                  <a:schemeClr val="lt1"/>
                </a:solidFill>
                <a:latin typeface="Barlow SemiBold"/>
                <a:ea typeface="Barlow SemiBold"/>
                <a:cs typeface="Barlow SemiBold"/>
                <a:sym typeface="Barlow SemiBold"/>
              </a:defRPr>
            </a:lvl3pPr>
            <a:lvl4pPr lvl="3" rtl="0">
              <a:lnSpc>
                <a:spcPct val="90000"/>
              </a:lnSpc>
              <a:spcBef>
                <a:spcPts val="0"/>
              </a:spcBef>
              <a:spcAft>
                <a:spcPts val="0"/>
              </a:spcAft>
              <a:buClr>
                <a:schemeClr val="lt1"/>
              </a:buClr>
              <a:buSzPts val="3000"/>
              <a:buFont typeface="Barlow SemiBold"/>
              <a:buNone/>
              <a:defRPr sz="3000">
                <a:solidFill>
                  <a:schemeClr val="lt1"/>
                </a:solidFill>
                <a:latin typeface="Barlow SemiBold"/>
                <a:ea typeface="Barlow SemiBold"/>
                <a:cs typeface="Barlow SemiBold"/>
                <a:sym typeface="Barlow SemiBold"/>
              </a:defRPr>
            </a:lvl4pPr>
            <a:lvl5pPr lvl="4" rtl="0">
              <a:lnSpc>
                <a:spcPct val="90000"/>
              </a:lnSpc>
              <a:spcBef>
                <a:spcPts val="0"/>
              </a:spcBef>
              <a:spcAft>
                <a:spcPts val="0"/>
              </a:spcAft>
              <a:buClr>
                <a:schemeClr val="lt1"/>
              </a:buClr>
              <a:buSzPts val="3000"/>
              <a:buFont typeface="Barlow SemiBold"/>
              <a:buNone/>
              <a:defRPr sz="3000">
                <a:solidFill>
                  <a:schemeClr val="lt1"/>
                </a:solidFill>
                <a:latin typeface="Barlow SemiBold"/>
                <a:ea typeface="Barlow SemiBold"/>
                <a:cs typeface="Barlow SemiBold"/>
                <a:sym typeface="Barlow SemiBold"/>
              </a:defRPr>
            </a:lvl5pPr>
            <a:lvl6pPr lvl="5" rtl="0">
              <a:lnSpc>
                <a:spcPct val="90000"/>
              </a:lnSpc>
              <a:spcBef>
                <a:spcPts val="0"/>
              </a:spcBef>
              <a:spcAft>
                <a:spcPts val="0"/>
              </a:spcAft>
              <a:buClr>
                <a:schemeClr val="lt1"/>
              </a:buClr>
              <a:buSzPts val="3000"/>
              <a:buFont typeface="Barlow SemiBold"/>
              <a:buNone/>
              <a:defRPr sz="3000">
                <a:solidFill>
                  <a:schemeClr val="lt1"/>
                </a:solidFill>
                <a:latin typeface="Barlow SemiBold"/>
                <a:ea typeface="Barlow SemiBold"/>
                <a:cs typeface="Barlow SemiBold"/>
                <a:sym typeface="Barlow SemiBold"/>
              </a:defRPr>
            </a:lvl6pPr>
            <a:lvl7pPr lvl="6" rtl="0">
              <a:lnSpc>
                <a:spcPct val="90000"/>
              </a:lnSpc>
              <a:spcBef>
                <a:spcPts val="0"/>
              </a:spcBef>
              <a:spcAft>
                <a:spcPts val="0"/>
              </a:spcAft>
              <a:buClr>
                <a:schemeClr val="lt1"/>
              </a:buClr>
              <a:buSzPts val="3000"/>
              <a:buFont typeface="Barlow SemiBold"/>
              <a:buNone/>
              <a:defRPr sz="3000">
                <a:solidFill>
                  <a:schemeClr val="lt1"/>
                </a:solidFill>
                <a:latin typeface="Barlow SemiBold"/>
                <a:ea typeface="Barlow SemiBold"/>
                <a:cs typeface="Barlow SemiBold"/>
                <a:sym typeface="Barlow SemiBold"/>
              </a:defRPr>
            </a:lvl7pPr>
            <a:lvl8pPr lvl="7" rtl="0">
              <a:lnSpc>
                <a:spcPct val="90000"/>
              </a:lnSpc>
              <a:spcBef>
                <a:spcPts val="0"/>
              </a:spcBef>
              <a:spcAft>
                <a:spcPts val="0"/>
              </a:spcAft>
              <a:buClr>
                <a:schemeClr val="lt1"/>
              </a:buClr>
              <a:buSzPts val="3000"/>
              <a:buFont typeface="Barlow SemiBold"/>
              <a:buNone/>
              <a:defRPr sz="3000">
                <a:solidFill>
                  <a:schemeClr val="lt1"/>
                </a:solidFill>
                <a:latin typeface="Barlow SemiBold"/>
                <a:ea typeface="Barlow SemiBold"/>
                <a:cs typeface="Barlow SemiBold"/>
                <a:sym typeface="Barlow SemiBold"/>
              </a:defRPr>
            </a:lvl8pPr>
            <a:lvl9pPr lvl="8" rtl="0">
              <a:lnSpc>
                <a:spcPct val="90000"/>
              </a:lnSpc>
              <a:spcBef>
                <a:spcPts val="0"/>
              </a:spcBef>
              <a:spcAft>
                <a:spcPts val="0"/>
              </a:spcAft>
              <a:buClr>
                <a:schemeClr val="lt1"/>
              </a:buClr>
              <a:buSzPts val="3000"/>
              <a:buFont typeface="Barlow SemiBold"/>
              <a:buNone/>
              <a:defRPr sz="3000">
                <a:solidFill>
                  <a:schemeClr val="lt1"/>
                </a:solidFill>
                <a:latin typeface="Barlow SemiBold"/>
                <a:ea typeface="Barlow SemiBold"/>
                <a:cs typeface="Barlow SemiBold"/>
                <a:sym typeface="Barlow SemiBold"/>
              </a:defRPr>
            </a:lvl9pPr>
          </a:lstStyle>
          <a:p>
            <a:endParaRPr/>
          </a:p>
        </p:txBody>
      </p:sp>
      <p:sp>
        <p:nvSpPr>
          <p:cNvPr id="8" name="Google Shape;8;p1"/>
          <p:cNvSpPr txBox="1">
            <a:spLocks noGrp="1"/>
          </p:cNvSpPr>
          <p:nvPr>
            <p:ph type="body" idx="1"/>
          </p:nvPr>
        </p:nvSpPr>
        <p:spPr>
          <a:xfrm>
            <a:off x="819967" y="2273567"/>
            <a:ext cx="9010400" cy="3768800"/>
          </a:xfrm>
          <a:prstGeom prst="rect">
            <a:avLst/>
          </a:prstGeom>
          <a:noFill/>
          <a:ln>
            <a:noFill/>
          </a:ln>
        </p:spPr>
        <p:txBody>
          <a:bodyPr spcFirstLastPara="1" wrap="square" lIns="0" tIns="0" rIns="0" bIns="0" anchor="t" anchorCtr="0">
            <a:noAutofit/>
          </a:bodyPr>
          <a:lstStyle>
            <a:lvl1pPr marL="457200" lvl="0" indent="-381000" rtl="0">
              <a:spcBef>
                <a:spcPts val="600"/>
              </a:spcBef>
              <a:spcAft>
                <a:spcPts val="0"/>
              </a:spcAft>
              <a:buClr>
                <a:schemeClr val="accent1"/>
              </a:buClr>
              <a:buSzPts val="2400"/>
              <a:buFont typeface="Barlow Light"/>
              <a:buChar char="▸"/>
              <a:defRPr sz="2400">
                <a:solidFill>
                  <a:schemeClr val="dk1"/>
                </a:solidFill>
                <a:latin typeface="Barlow Light"/>
                <a:ea typeface="Barlow Light"/>
                <a:cs typeface="Barlow Light"/>
                <a:sym typeface="Barlow Light"/>
              </a:defRPr>
            </a:lvl1pPr>
            <a:lvl2pPr marL="914400" lvl="1" indent="-381000" rtl="0">
              <a:spcBef>
                <a:spcPts val="0"/>
              </a:spcBef>
              <a:spcAft>
                <a:spcPts val="0"/>
              </a:spcAft>
              <a:buClr>
                <a:schemeClr val="dk2"/>
              </a:buClr>
              <a:buSzPts val="2400"/>
              <a:buFont typeface="Barlow Light"/>
              <a:buChar char="▹"/>
              <a:defRPr sz="2400">
                <a:solidFill>
                  <a:schemeClr val="dk1"/>
                </a:solidFill>
                <a:latin typeface="Barlow Light"/>
                <a:ea typeface="Barlow Light"/>
                <a:cs typeface="Barlow Light"/>
                <a:sym typeface="Barlow Light"/>
              </a:defRPr>
            </a:lvl2pPr>
            <a:lvl3pPr marL="1371600" lvl="2" indent="-381000" rtl="0">
              <a:spcBef>
                <a:spcPts val="0"/>
              </a:spcBef>
              <a:spcAft>
                <a:spcPts val="0"/>
              </a:spcAft>
              <a:buClr>
                <a:schemeClr val="dk2"/>
              </a:buClr>
              <a:buSzPts val="2400"/>
              <a:buFont typeface="Barlow Light"/>
              <a:buChar char="■"/>
              <a:defRPr sz="2400">
                <a:solidFill>
                  <a:schemeClr val="dk1"/>
                </a:solidFill>
                <a:latin typeface="Barlow Light"/>
                <a:ea typeface="Barlow Light"/>
                <a:cs typeface="Barlow Light"/>
                <a:sym typeface="Barlow Light"/>
              </a:defRPr>
            </a:lvl3pPr>
            <a:lvl4pPr marL="1828800" lvl="3" indent="-381000" rtl="0">
              <a:spcBef>
                <a:spcPts val="0"/>
              </a:spcBef>
              <a:spcAft>
                <a:spcPts val="0"/>
              </a:spcAft>
              <a:buClr>
                <a:schemeClr val="dk2"/>
              </a:buClr>
              <a:buSzPts val="2400"/>
              <a:buFont typeface="Barlow Light"/>
              <a:buChar char="●"/>
              <a:defRPr sz="2400">
                <a:solidFill>
                  <a:schemeClr val="dk1"/>
                </a:solidFill>
                <a:latin typeface="Barlow Light"/>
                <a:ea typeface="Barlow Light"/>
                <a:cs typeface="Barlow Light"/>
                <a:sym typeface="Barlow Light"/>
              </a:defRPr>
            </a:lvl4pPr>
            <a:lvl5pPr marL="2286000" lvl="4" indent="-381000" rtl="0">
              <a:spcBef>
                <a:spcPts val="0"/>
              </a:spcBef>
              <a:spcAft>
                <a:spcPts val="0"/>
              </a:spcAft>
              <a:buClr>
                <a:schemeClr val="dk2"/>
              </a:buClr>
              <a:buSzPts val="2400"/>
              <a:buFont typeface="Barlow Light"/>
              <a:buChar char="○"/>
              <a:defRPr sz="2400">
                <a:solidFill>
                  <a:schemeClr val="dk1"/>
                </a:solidFill>
                <a:latin typeface="Barlow Light"/>
                <a:ea typeface="Barlow Light"/>
                <a:cs typeface="Barlow Light"/>
                <a:sym typeface="Barlow Light"/>
              </a:defRPr>
            </a:lvl5pPr>
            <a:lvl6pPr marL="2743200" lvl="5" indent="-381000" rtl="0">
              <a:spcBef>
                <a:spcPts val="0"/>
              </a:spcBef>
              <a:spcAft>
                <a:spcPts val="0"/>
              </a:spcAft>
              <a:buClr>
                <a:schemeClr val="dk2"/>
              </a:buClr>
              <a:buSzPts val="2400"/>
              <a:buFont typeface="Barlow Light"/>
              <a:buChar char="■"/>
              <a:defRPr sz="2400">
                <a:solidFill>
                  <a:schemeClr val="dk1"/>
                </a:solidFill>
                <a:latin typeface="Barlow Light"/>
                <a:ea typeface="Barlow Light"/>
                <a:cs typeface="Barlow Light"/>
                <a:sym typeface="Barlow Light"/>
              </a:defRPr>
            </a:lvl6pPr>
            <a:lvl7pPr marL="3200400" lvl="6" indent="-381000" rtl="0">
              <a:spcBef>
                <a:spcPts val="0"/>
              </a:spcBef>
              <a:spcAft>
                <a:spcPts val="0"/>
              </a:spcAft>
              <a:buClr>
                <a:schemeClr val="dk2"/>
              </a:buClr>
              <a:buSzPts val="2400"/>
              <a:buFont typeface="Barlow Light"/>
              <a:buChar char="●"/>
              <a:defRPr sz="2400">
                <a:solidFill>
                  <a:schemeClr val="dk1"/>
                </a:solidFill>
                <a:latin typeface="Barlow Light"/>
                <a:ea typeface="Barlow Light"/>
                <a:cs typeface="Barlow Light"/>
                <a:sym typeface="Barlow Light"/>
              </a:defRPr>
            </a:lvl7pPr>
            <a:lvl8pPr marL="3657600" lvl="7" indent="-381000" rtl="0">
              <a:spcBef>
                <a:spcPts val="0"/>
              </a:spcBef>
              <a:spcAft>
                <a:spcPts val="0"/>
              </a:spcAft>
              <a:buClr>
                <a:schemeClr val="dk2"/>
              </a:buClr>
              <a:buSzPts val="2400"/>
              <a:buFont typeface="Barlow Light"/>
              <a:buChar char="○"/>
              <a:defRPr sz="2400">
                <a:solidFill>
                  <a:schemeClr val="dk1"/>
                </a:solidFill>
                <a:latin typeface="Barlow Light"/>
                <a:ea typeface="Barlow Light"/>
                <a:cs typeface="Barlow Light"/>
                <a:sym typeface="Barlow Light"/>
              </a:defRPr>
            </a:lvl8pPr>
            <a:lvl9pPr marL="4114800" lvl="8" indent="-381000" rtl="0">
              <a:spcBef>
                <a:spcPts val="0"/>
              </a:spcBef>
              <a:spcAft>
                <a:spcPts val="0"/>
              </a:spcAft>
              <a:buClr>
                <a:schemeClr val="dk2"/>
              </a:buClr>
              <a:buSzPts val="2400"/>
              <a:buFont typeface="Barlow Light"/>
              <a:buChar char="■"/>
              <a:defRPr sz="2400">
                <a:solidFill>
                  <a:schemeClr val="dk1"/>
                </a:solidFill>
                <a:latin typeface="Barlow Light"/>
                <a:ea typeface="Barlow Light"/>
                <a:cs typeface="Barlow Light"/>
                <a:sym typeface="Barlow Light"/>
              </a:defRPr>
            </a:lvl9pPr>
          </a:lstStyle>
          <a:p>
            <a:endParaRPr/>
          </a:p>
        </p:txBody>
      </p:sp>
    </p:spTree>
    <p:extLst>
      <p:ext uri="{BB962C8B-B14F-4D97-AF65-F5344CB8AC3E}">
        <p14:creationId xmlns:p14="http://schemas.microsoft.com/office/powerpoint/2010/main" val="745300546"/>
      </p:ext>
    </p:extLst>
  </p:cSld>
  <p:clrMap bg1="lt1" tx1="dk1" bg2="dk2" tx2="lt2" accent1="accent1" accent2="accent2" accent3="accent3" accent4="accent4" accent5="accent5" accent6="accent6" hlink="hlink" folHlink="folHlink"/>
  <p:sldLayoutIdLst>
    <p:sldLayoutId id="2147483736" r:id="rId1"/>
    <p:sldLayoutId id="2147483739" r:id="rId2"/>
    <p:sldLayoutId id="2147483740" r:id="rId3"/>
    <p:sldLayoutId id="2147483741" r:id="rId4"/>
    <p:sldLayoutId id="2147483744" r:id="rId5"/>
    <p:sldLayoutId id="2147483747" r:id="rId6"/>
  </p:sldLayoutIdLst>
  <p:transition>
    <p:fade thruBlk="1"/>
  </p:transition>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devicelink.com/" TargetMode="External"/><Relationship Id="rId2" Type="http://schemas.openxmlformats.org/officeDocument/2006/relationships/hyperlink" Target="http://www.biomat.net/" TargetMode="External"/><Relationship Id="rId1" Type="http://schemas.openxmlformats.org/officeDocument/2006/relationships/slideLayout" Target="../slideLayouts/slideLayout2.xml"/><Relationship Id="rId6" Type="http://schemas.openxmlformats.org/officeDocument/2006/relationships/hyperlink" Target="http://www.google.com/" TargetMode="External"/><Relationship Id="rId5" Type="http://schemas.openxmlformats.org/officeDocument/2006/relationships/hyperlink" Target="http://www.uspto.gov/" TargetMode="External"/><Relationship Id="rId4" Type="http://schemas.openxmlformats.org/officeDocument/2006/relationships/hyperlink" Target="http://www.engineeringreference.com/"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jpeg"/></Relationships>
</file>

<file path=ppt/slides/_rels/slide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38"/>
          <p:cNvSpPr txBox="1">
            <a:spLocks noGrp="1"/>
          </p:cNvSpPr>
          <p:nvPr>
            <p:ph type="ctrTitle"/>
          </p:nvPr>
        </p:nvSpPr>
        <p:spPr>
          <a:prstGeom prst="rect">
            <a:avLst/>
          </a:prstGeom>
        </p:spPr>
        <p:txBody>
          <a:bodyPr spcFirstLastPara="1" wrap="square" lIns="0" tIns="0" rIns="0" bIns="0" anchor="b" anchorCtr="0">
            <a:noAutofit/>
          </a:bodyPr>
          <a:lstStyle/>
          <a:p>
            <a:r>
              <a:rPr lang="el-GR" b="1" dirty="0">
                <a:latin typeface="+mj-lt"/>
              </a:rPr>
              <a:t>Εισαγωγή στα Βιοϋλικά</a:t>
            </a:r>
          </a:p>
        </p:txBody>
      </p:sp>
      <p:sp>
        <p:nvSpPr>
          <p:cNvPr id="530" name="Google Shape;530;p38"/>
          <p:cNvSpPr txBox="1"/>
          <p:nvPr/>
        </p:nvSpPr>
        <p:spPr>
          <a:xfrm>
            <a:off x="8113900" y="1617200"/>
            <a:ext cx="2554200" cy="2561700"/>
          </a:xfrm>
          <a:prstGeom prst="rect">
            <a:avLst/>
          </a:prstGeom>
          <a:noFill/>
          <a:ln>
            <a:noFill/>
          </a:ln>
        </p:spPr>
        <p:txBody>
          <a:bodyPr spcFirstLastPara="1" wrap="square" lIns="91425" tIns="91425" rIns="91425" bIns="91425" anchor="ctr" anchorCtr="0">
            <a:noAutofit/>
          </a:bodyPr>
          <a:lstStyle/>
          <a:p>
            <a:pPr algn="ctr"/>
            <a:r>
              <a:rPr lang="en" sz="9600" dirty="0">
                <a:solidFill>
                  <a:schemeClr val="lt1"/>
                </a:solidFill>
                <a:latin typeface="Barlow SemiBold"/>
                <a:ea typeface="Barlow SemiBold"/>
                <a:cs typeface="Barlow SemiBold"/>
                <a:sym typeface="Barlow SemiBold"/>
              </a:rPr>
              <a:t>1</a:t>
            </a:r>
            <a:endParaRPr sz="9600" dirty="0">
              <a:solidFill>
                <a:schemeClr val="lt1"/>
              </a:solidFill>
              <a:latin typeface="Barlow SemiBold"/>
              <a:ea typeface="Barlow SemiBold"/>
              <a:cs typeface="Barlow SemiBold"/>
              <a:sym typeface="Barlow SemiBo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B8656-B957-4FE5-9D7B-4516B08EB67F}"/>
              </a:ext>
            </a:extLst>
          </p:cNvPr>
          <p:cNvSpPr>
            <a:spLocks noGrp="1"/>
          </p:cNvSpPr>
          <p:nvPr>
            <p:ph type="title"/>
          </p:nvPr>
        </p:nvSpPr>
        <p:spPr/>
        <p:txBody>
          <a:bodyPr/>
          <a:lstStyle/>
          <a:p>
            <a:r>
              <a:rPr lang="el-GR" b="1" dirty="0">
                <a:latin typeface="+mj-lt"/>
              </a:rPr>
              <a:t>Εφαρμογές στην Οφθαλμολογία</a:t>
            </a:r>
            <a:endParaRPr lang="en-US" b="1" dirty="0">
              <a:latin typeface="+mj-lt"/>
            </a:endParaRPr>
          </a:p>
        </p:txBody>
      </p:sp>
      <p:pic>
        <p:nvPicPr>
          <p:cNvPr id="3" name="Picture 12" descr="Contact lens">
            <a:extLst>
              <a:ext uri="{FF2B5EF4-FFF2-40B4-BE49-F238E27FC236}">
                <a16:creationId xmlns:a16="http://schemas.microsoft.com/office/drawing/2014/main" id="{70557F4D-3C42-4795-8DDB-D3170E8F265D}"/>
              </a:ext>
            </a:extLst>
          </p:cNvPr>
          <p:cNvPicPr>
            <a:picLocks noChangeAspect="1" noChangeArrowheads="1"/>
          </p:cNvPicPr>
          <p:nvPr/>
        </p:nvPicPr>
        <p:blipFill>
          <a:blip r:embed="rId2" cstate="print"/>
          <a:srcRect/>
          <a:stretch>
            <a:fillRect/>
          </a:stretch>
        </p:blipFill>
        <p:spPr>
          <a:xfrm>
            <a:off x="1992314" y="1920875"/>
            <a:ext cx="3889375" cy="3848100"/>
          </a:xfrm>
          <a:prstGeom prst="rect">
            <a:avLst/>
          </a:prstGeom>
          <a:noFill/>
          <a:ln>
            <a:noFill/>
          </a:ln>
        </p:spPr>
      </p:pic>
      <p:pic>
        <p:nvPicPr>
          <p:cNvPr id="4" name="Picture 15" descr="OpthalomolSCL-deposits">
            <a:extLst>
              <a:ext uri="{FF2B5EF4-FFF2-40B4-BE49-F238E27FC236}">
                <a16:creationId xmlns:a16="http://schemas.microsoft.com/office/drawing/2014/main" id="{84539F60-0DFE-430E-AAB9-CD2256F3192C}"/>
              </a:ext>
            </a:extLst>
          </p:cNvPr>
          <p:cNvPicPr>
            <a:picLocks noChangeAspect="1" noChangeArrowheads="1"/>
          </p:cNvPicPr>
          <p:nvPr/>
        </p:nvPicPr>
        <p:blipFill>
          <a:blip r:embed="rId3" cstate="print"/>
          <a:srcRect/>
          <a:stretch>
            <a:fillRect/>
          </a:stretch>
        </p:blipFill>
        <p:spPr>
          <a:xfrm>
            <a:off x="6059489" y="2384425"/>
            <a:ext cx="4319587" cy="2806700"/>
          </a:xfrm>
          <a:prstGeom prst="rect">
            <a:avLst/>
          </a:prstGeom>
        </p:spPr>
      </p:pic>
    </p:spTree>
    <p:extLst>
      <p:ext uri="{BB962C8B-B14F-4D97-AF65-F5344CB8AC3E}">
        <p14:creationId xmlns:p14="http://schemas.microsoft.com/office/powerpoint/2010/main" val="3308946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5CF63-2A8B-4908-B738-C0EC8C9EF95D}"/>
              </a:ext>
            </a:extLst>
          </p:cNvPr>
          <p:cNvSpPr>
            <a:spLocks noGrp="1"/>
          </p:cNvSpPr>
          <p:nvPr>
            <p:ph type="title"/>
          </p:nvPr>
        </p:nvSpPr>
        <p:spPr/>
        <p:txBody>
          <a:bodyPr/>
          <a:lstStyle/>
          <a:p>
            <a:r>
              <a:rPr lang="el-GR" b="1" dirty="0">
                <a:latin typeface="+mj-lt"/>
              </a:rPr>
              <a:t>Εφαρμογές στην Νεφρολογία</a:t>
            </a:r>
            <a:endParaRPr lang="en-US" b="1" dirty="0">
              <a:latin typeface="+mj-lt"/>
            </a:endParaRPr>
          </a:p>
        </p:txBody>
      </p:sp>
      <p:pic>
        <p:nvPicPr>
          <p:cNvPr id="3" name="Picture 11" descr="urine_system4">
            <a:extLst>
              <a:ext uri="{FF2B5EF4-FFF2-40B4-BE49-F238E27FC236}">
                <a16:creationId xmlns:a16="http://schemas.microsoft.com/office/drawing/2014/main" id="{CC1C3066-1357-47B5-8210-BDA27C227DAB}"/>
              </a:ext>
            </a:extLst>
          </p:cNvPr>
          <p:cNvPicPr>
            <a:picLocks noChangeAspect="1" noChangeArrowheads="1"/>
          </p:cNvPicPr>
          <p:nvPr/>
        </p:nvPicPr>
        <p:blipFill>
          <a:blip r:embed="rId2" cstate="print"/>
          <a:srcRect/>
          <a:stretch>
            <a:fillRect/>
          </a:stretch>
        </p:blipFill>
        <p:spPr>
          <a:xfrm>
            <a:off x="1752600" y="1905000"/>
            <a:ext cx="3281363" cy="4411662"/>
          </a:xfrm>
          <a:prstGeom prst="rect">
            <a:avLst/>
          </a:prstGeom>
          <a:ln/>
        </p:spPr>
      </p:pic>
      <p:pic>
        <p:nvPicPr>
          <p:cNvPr id="4" name="Picture 12" descr="Nephrology kidney dialysis">
            <a:extLst>
              <a:ext uri="{FF2B5EF4-FFF2-40B4-BE49-F238E27FC236}">
                <a16:creationId xmlns:a16="http://schemas.microsoft.com/office/drawing/2014/main" id="{41D72850-73ED-4505-A3BF-11520DDA3639}"/>
              </a:ext>
            </a:extLst>
          </p:cNvPr>
          <p:cNvPicPr>
            <a:picLocks noChangeAspect="1" noChangeArrowheads="1"/>
          </p:cNvPicPr>
          <p:nvPr/>
        </p:nvPicPr>
        <p:blipFill>
          <a:blip r:embed="rId3" cstate="print"/>
          <a:srcRect/>
          <a:stretch>
            <a:fillRect/>
          </a:stretch>
        </p:blipFill>
        <p:spPr>
          <a:xfrm>
            <a:off x="5822950" y="1905000"/>
            <a:ext cx="3522663" cy="4411662"/>
          </a:xfrm>
          <a:prstGeom prst="rect">
            <a:avLst/>
          </a:prstGeom>
        </p:spPr>
      </p:pic>
    </p:spTree>
    <p:extLst>
      <p:ext uri="{BB962C8B-B14F-4D97-AF65-F5344CB8AC3E}">
        <p14:creationId xmlns:p14="http://schemas.microsoft.com/office/powerpoint/2010/main" val="11429356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B789E-E69C-419B-A3ED-7B7D3184F3B4}"/>
              </a:ext>
            </a:extLst>
          </p:cNvPr>
          <p:cNvSpPr>
            <a:spLocks noGrp="1"/>
          </p:cNvSpPr>
          <p:nvPr>
            <p:ph type="title"/>
          </p:nvPr>
        </p:nvSpPr>
        <p:spPr/>
        <p:txBody>
          <a:bodyPr/>
          <a:lstStyle/>
          <a:p>
            <a:r>
              <a:rPr lang="el-GR" b="1" dirty="0">
                <a:latin typeface="+mj-lt"/>
              </a:rPr>
              <a:t>Εφαρμογές στην Φαρμακολογία</a:t>
            </a:r>
            <a:endParaRPr lang="en-US" b="1" dirty="0">
              <a:latin typeface="+mj-lt"/>
            </a:endParaRPr>
          </a:p>
        </p:txBody>
      </p:sp>
      <p:pic>
        <p:nvPicPr>
          <p:cNvPr id="3" name="Picture 3" descr="Drug deliveryEVAMbag">
            <a:extLst>
              <a:ext uri="{FF2B5EF4-FFF2-40B4-BE49-F238E27FC236}">
                <a16:creationId xmlns:a16="http://schemas.microsoft.com/office/drawing/2014/main" id="{ACB0C7A6-EF53-4AC8-BA7D-6ADB1456A21F}"/>
              </a:ext>
            </a:extLst>
          </p:cNvPr>
          <p:cNvPicPr>
            <a:picLocks noChangeAspect="1" noChangeArrowheads="1"/>
          </p:cNvPicPr>
          <p:nvPr/>
        </p:nvPicPr>
        <p:blipFill>
          <a:blip r:embed="rId2" cstate="print"/>
          <a:srcRect/>
          <a:stretch>
            <a:fillRect/>
          </a:stretch>
        </p:blipFill>
        <p:spPr>
          <a:xfrm>
            <a:off x="6324600" y="1909216"/>
            <a:ext cx="2228850" cy="1752600"/>
          </a:xfrm>
          <a:prstGeom prst="rect">
            <a:avLst/>
          </a:prstGeom>
          <a:noFill/>
          <a:ln>
            <a:noFill/>
          </a:ln>
        </p:spPr>
      </p:pic>
      <p:pic>
        <p:nvPicPr>
          <p:cNvPr id="4" name="Picture 5" descr="Multiple modes of drug delivery">
            <a:extLst>
              <a:ext uri="{FF2B5EF4-FFF2-40B4-BE49-F238E27FC236}">
                <a16:creationId xmlns:a16="http://schemas.microsoft.com/office/drawing/2014/main" id="{2231EF5B-1239-4E95-87D5-034B7F0FE739}"/>
              </a:ext>
            </a:extLst>
          </p:cNvPr>
          <p:cNvPicPr>
            <a:picLocks noChangeAspect="1" noChangeArrowheads="1"/>
          </p:cNvPicPr>
          <p:nvPr/>
        </p:nvPicPr>
        <p:blipFill>
          <a:blip r:embed="rId3" cstate="print"/>
          <a:srcRect/>
          <a:stretch>
            <a:fillRect/>
          </a:stretch>
        </p:blipFill>
        <p:spPr>
          <a:xfrm>
            <a:off x="1828800" y="1899460"/>
            <a:ext cx="3487737" cy="4411662"/>
          </a:xfrm>
          <a:prstGeom prst="rect">
            <a:avLst/>
          </a:prstGeom>
        </p:spPr>
      </p:pic>
      <p:pic>
        <p:nvPicPr>
          <p:cNvPr id="5" name="Picture 2">
            <a:extLst>
              <a:ext uri="{FF2B5EF4-FFF2-40B4-BE49-F238E27FC236}">
                <a16:creationId xmlns:a16="http://schemas.microsoft.com/office/drawing/2014/main" id="{A2BD5AC5-912C-4505-95E0-CA0B2F42F22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38247" y="3781425"/>
            <a:ext cx="2600325" cy="26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Ορθογώνιο 1">
            <a:extLst>
              <a:ext uri="{FF2B5EF4-FFF2-40B4-BE49-F238E27FC236}">
                <a16:creationId xmlns:a16="http://schemas.microsoft.com/office/drawing/2014/main" id="{8DDA51AD-D91C-44CA-8571-BB8C3B07551C}"/>
              </a:ext>
            </a:extLst>
          </p:cNvPr>
          <p:cNvSpPr/>
          <p:nvPr/>
        </p:nvSpPr>
        <p:spPr>
          <a:xfrm>
            <a:off x="762000" y="6611779"/>
            <a:ext cx="1037463" cy="246221"/>
          </a:xfrm>
          <a:prstGeom prst="rect">
            <a:avLst/>
          </a:prstGeom>
        </p:spPr>
        <p:txBody>
          <a:bodyPr wrap="none">
            <a:spAutoFit/>
          </a:bodyPr>
          <a:lstStyle/>
          <a:p>
            <a:r>
              <a:rPr lang="en-IN" sz="1000" dirty="0"/>
              <a:t>biomaterials.org</a:t>
            </a:r>
          </a:p>
        </p:txBody>
      </p:sp>
    </p:spTree>
    <p:extLst>
      <p:ext uri="{BB962C8B-B14F-4D97-AF65-F5344CB8AC3E}">
        <p14:creationId xmlns:p14="http://schemas.microsoft.com/office/powerpoint/2010/main" val="34160198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4FB8B-36BA-4063-A008-028C1E00B8DE}"/>
              </a:ext>
            </a:extLst>
          </p:cNvPr>
          <p:cNvSpPr>
            <a:spLocks noGrp="1"/>
          </p:cNvSpPr>
          <p:nvPr>
            <p:ph type="title"/>
          </p:nvPr>
        </p:nvSpPr>
        <p:spPr/>
        <p:txBody>
          <a:bodyPr/>
          <a:lstStyle/>
          <a:p>
            <a:r>
              <a:rPr lang="el-GR" b="1" dirty="0">
                <a:latin typeface="+mj-lt"/>
              </a:rPr>
              <a:t>Μελλοντικές Εφαρμογές - Μηχανική των Ιστών</a:t>
            </a:r>
            <a:endParaRPr lang="en-US" b="1" dirty="0">
              <a:latin typeface="+mj-lt"/>
            </a:endParaRPr>
          </a:p>
        </p:txBody>
      </p:sp>
      <p:pic>
        <p:nvPicPr>
          <p:cNvPr id="3" name="Picture 5" descr="TE-blood vessel">
            <a:extLst>
              <a:ext uri="{FF2B5EF4-FFF2-40B4-BE49-F238E27FC236}">
                <a16:creationId xmlns:a16="http://schemas.microsoft.com/office/drawing/2014/main" id="{609805FC-6F84-4BBD-B98F-EA9E31E9C5C0}"/>
              </a:ext>
            </a:extLst>
          </p:cNvPr>
          <p:cNvPicPr>
            <a:picLocks noChangeAspect="1" noChangeArrowheads="1"/>
          </p:cNvPicPr>
          <p:nvPr/>
        </p:nvPicPr>
        <p:blipFill>
          <a:blip r:embed="rId2" cstate="print"/>
          <a:srcRect/>
          <a:stretch>
            <a:fillRect/>
          </a:stretch>
        </p:blipFill>
        <p:spPr>
          <a:xfrm>
            <a:off x="1752600" y="4410075"/>
            <a:ext cx="3457575" cy="2219325"/>
          </a:xfrm>
          <a:prstGeom prst="rect">
            <a:avLst/>
          </a:prstGeom>
        </p:spPr>
      </p:pic>
      <p:pic>
        <p:nvPicPr>
          <p:cNvPr id="4" name="Picture 2">
            <a:extLst>
              <a:ext uri="{FF2B5EF4-FFF2-40B4-BE49-F238E27FC236}">
                <a16:creationId xmlns:a16="http://schemas.microsoft.com/office/drawing/2014/main" id="{E99495FF-D54D-4979-8D18-A189962BC36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96614" y="2062452"/>
            <a:ext cx="3703269"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id="{21FF59FE-D34C-4CA8-B001-594C3C6AC9F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4159" y="2278476"/>
            <a:ext cx="4698466" cy="4042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91673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01D19-1A80-4D7D-8418-DD278127CD47}"/>
              </a:ext>
            </a:extLst>
          </p:cNvPr>
          <p:cNvSpPr>
            <a:spLocks noGrp="1"/>
          </p:cNvSpPr>
          <p:nvPr>
            <p:ph type="title"/>
          </p:nvPr>
        </p:nvSpPr>
        <p:spPr/>
        <p:txBody>
          <a:bodyPr/>
          <a:lstStyle/>
          <a:p>
            <a:r>
              <a:rPr lang="el-GR" b="1" dirty="0">
                <a:latin typeface="+mj-lt"/>
              </a:rPr>
              <a:t>Πού βρίσκονται τα </a:t>
            </a:r>
            <a:r>
              <a:rPr lang="el-GR" b="1" dirty="0">
                <a:solidFill>
                  <a:schemeClr val="bg1"/>
                </a:solidFill>
                <a:effectLst>
                  <a:outerShdw blurRad="38100" dist="38100" dir="2700000" algn="tl">
                    <a:srgbClr val="000000">
                      <a:alpha val="43137"/>
                    </a:srgbClr>
                  </a:outerShdw>
                </a:effectLst>
                <a:latin typeface="+mj-lt"/>
                <a:ea typeface="+mj-ea"/>
                <a:cs typeface="+mj-cs"/>
              </a:rPr>
              <a:t>Βιοϋλικά;</a:t>
            </a:r>
            <a:endParaRPr lang="en-US" b="1" dirty="0">
              <a:solidFill>
                <a:schemeClr val="bg1"/>
              </a:solidFill>
              <a:latin typeface="+mj-lt"/>
            </a:endParaRPr>
          </a:p>
        </p:txBody>
      </p:sp>
      <p:pic>
        <p:nvPicPr>
          <p:cNvPr id="3" name="Picture 3" descr="operating theaterdrapesglovesetc">
            <a:extLst>
              <a:ext uri="{FF2B5EF4-FFF2-40B4-BE49-F238E27FC236}">
                <a16:creationId xmlns:a16="http://schemas.microsoft.com/office/drawing/2014/main" id="{DA6EC024-469C-4F64-966C-3539927F6F94}"/>
              </a:ext>
            </a:extLst>
          </p:cNvPr>
          <p:cNvPicPr>
            <a:picLocks noChangeAspect="1" noChangeArrowheads="1"/>
          </p:cNvPicPr>
          <p:nvPr/>
        </p:nvPicPr>
        <p:blipFill>
          <a:blip r:embed="rId2" cstate="print"/>
          <a:srcRect/>
          <a:stretch>
            <a:fillRect/>
          </a:stretch>
        </p:blipFill>
        <p:spPr>
          <a:xfrm>
            <a:off x="2057400" y="2141538"/>
            <a:ext cx="3608387" cy="4411662"/>
          </a:xfrm>
          <a:prstGeom prst="rect">
            <a:avLst/>
          </a:prstGeom>
        </p:spPr>
      </p:pic>
      <p:pic>
        <p:nvPicPr>
          <p:cNvPr id="4" name="Picture 4" descr="microbiology_2">
            <a:extLst>
              <a:ext uri="{FF2B5EF4-FFF2-40B4-BE49-F238E27FC236}">
                <a16:creationId xmlns:a16="http://schemas.microsoft.com/office/drawing/2014/main" id="{0F648D85-3742-497F-8A15-D86D9C8BAE92}"/>
              </a:ext>
            </a:extLst>
          </p:cNvPr>
          <p:cNvPicPr>
            <a:picLocks noChangeAspect="1" noChangeArrowheads="1"/>
          </p:cNvPicPr>
          <p:nvPr/>
        </p:nvPicPr>
        <p:blipFill>
          <a:blip r:embed="rId3" cstate="print"/>
          <a:srcRect/>
          <a:stretch>
            <a:fillRect/>
          </a:stretch>
        </p:blipFill>
        <p:spPr>
          <a:xfrm>
            <a:off x="6148386" y="3074989"/>
            <a:ext cx="3810000" cy="2543175"/>
          </a:xfrm>
          <a:prstGeom prst="rect">
            <a:avLst/>
          </a:prstGeom>
        </p:spPr>
      </p:pic>
    </p:spTree>
    <p:extLst>
      <p:ext uri="{BB962C8B-B14F-4D97-AF65-F5344CB8AC3E}">
        <p14:creationId xmlns:p14="http://schemas.microsoft.com/office/powerpoint/2010/main" val="9534425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FE967-F51A-4724-9AAE-22DA124154E0}"/>
              </a:ext>
            </a:extLst>
          </p:cNvPr>
          <p:cNvSpPr>
            <a:spLocks noGrp="1"/>
          </p:cNvSpPr>
          <p:nvPr>
            <p:ph type="title"/>
          </p:nvPr>
        </p:nvSpPr>
        <p:spPr/>
        <p:txBody>
          <a:bodyPr/>
          <a:lstStyle/>
          <a:p>
            <a:r>
              <a:rPr lang="el-GR" b="1" dirty="0">
                <a:effectLst>
                  <a:outerShdw blurRad="38100" dist="38100" dir="2700000" algn="tl">
                    <a:srgbClr val="000000">
                      <a:alpha val="43137"/>
                    </a:srgbClr>
                  </a:outerShdw>
                </a:effectLst>
                <a:latin typeface="+mj-lt"/>
              </a:rPr>
              <a:t>Γενικές </a:t>
            </a:r>
            <a:r>
              <a:rPr lang="en-US" b="1" dirty="0">
                <a:effectLst>
                  <a:outerShdw blurRad="38100" dist="38100" dir="2700000" algn="tl">
                    <a:srgbClr val="000000">
                      <a:alpha val="43137"/>
                    </a:srgbClr>
                  </a:outerShdw>
                </a:effectLst>
                <a:latin typeface="+mj-lt"/>
              </a:rPr>
              <a:t>A</a:t>
            </a:r>
            <a:r>
              <a:rPr lang="el-GR" b="1" dirty="0">
                <a:effectLst>
                  <a:outerShdw blurRad="38100" dist="38100" dir="2700000" algn="tl">
                    <a:srgbClr val="000000">
                      <a:alpha val="43137"/>
                    </a:srgbClr>
                  </a:outerShdw>
                </a:effectLst>
                <a:latin typeface="+mj-lt"/>
              </a:rPr>
              <a:t>ρχές</a:t>
            </a:r>
            <a:r>
              <a:rPr lang="en-US" b="1" dirty="0">
                <a:effectLst>
                  <a:outerShdw blurRad="38100" dist="38100" dir="2700000" algn="tl">
                    <a:srgbClr val="000000">
                      <a:alpha val="43137"/>
                    </a:srgbClr>
                  </a:outerShdw>
                </a:effectLst>
                <a:latin typeface="+mj-lt"/>
              </a:rPr>
              <a:t> </a:t>
            </a:r>
            <a:r>
              <a:rPr lang="el-GR" b="1" dirty="0">
                <a:effectLst>
                  <a:outerShdw blurRad="38100" dist="38100" dir="2700000" algn="tl">
                    <a:srgbClr val="000000">
                      <a:alpha val="43137"/>
                    </a:srgbClr>
                  </a:outerShdw>
                </a:effectLst>
                <a:latin typeface="+mj-lt"/>
              </a:rPr>
              <a:t>-</a:t>
            </a:r>
            <a:r>
              <a:rPr lang="en-US" b="1" dirty="0">
                <a:effectLst>
                  <a:outerShdw blurRad="38100" dist="38100" dir="2700000" algn="tl">
                    <a:srgbClr val="000000">
                      <a:alpha val="43137"/>
                    </a:srgbClr>
                  </a:outerShdw>
                </a:effectLst>
                <a:latin typeface="+mj-lt"/>
              </a:rPr>
              <a:t> E</a:t>
            </a:r>
            <a:r>
              <a:rPr lang="el-GR" b="1" dirty="0">
                <a:effectLst>
                  <a:outerShdw blurRad="38100" dist="38100" dir="2700000" algn="tl">
                    <a:srgbClr val="000000">
                      <a:alpha val="43137"/>
                    </a:srgbClr>
                  </a:outerShdw>
                </a:effectLst>
                <a:latin typeface="+mj-lt"/>
              </a:rPr>
              <a:t>φαρμογές </a:t>
            </a:r>
            <a:r>
              <a:rPr lang="en-US" b="1" dirty="0">
                <a:effectLst>
                  <a:outerShdw blurRad="38100" dist="38100" dir="2700000" algn="tl">
                    <a:srgbClr val="000000">
                      <a:alpha val="43137"/>
                    </a:srgbClr>
                  </a:outerShdw>
                </a:effectLst>
                <a:latin typeface="+mj-lt"/>
              </a:rPr>
              <a:t>B</a:t>
            </a:r>
            <a:r>
              <a:rPr lang="el-GR" b="1" dirty="0">
                <a:effectLst>
                  <a:outerShdw blurRad="38100" dist="38100" dir="2700000" algn="tl">
                    <a:srgbClr val="000000">
                      <a:alpha val="43137"/>
                    </a:srgbClr>
                  </a:outerShdw>
                </a:effectLst>
                <a:latin typeface="+mj-lt"/>
              </a:rPr>
              <a:t>ιοϋλικών</a:t>
            </a:r>
            <a:endParaRPr lang="en-US" dirty="0">
              <a:latin typeface="+mj-lt"/>
            </a:endParaRPr>
          </a:p>
        </p:txBody>
      </p:sp>
      <p:sp>
        <p:nvSpPr>
          <p:cNvPr id="3" name="Text Placeholder 2">
            <a:extLst>
              <a:ext uri="{FF2B5EF4-FFF2-40B4-BE49-F238E27FC236}">
                <a16:creationId xmlns:a16="http://schemas.microsoft.com/office/drawing/2014/main" id="{D81C2887-3D4F-4A96-BB50-3EB4B1996342}"/>
              </a:ext>
            </a:extLst>
          </p:cNvPr>
          <p:cNvSpPr>
            <a:spLocks noGrp="1"/>
          </p:cNvSpPr>
          <p:nvPr>
            <p:ph type="body" idx="1"/>
          </p:nvPr>
        </p:nvSpPr>
        <p:spPr>
          <a:xfrm>
            <a:off x="805332" y="2273567"/>
            <a:ext cx="9481668" cy="3620800"/>
          </a:xfrm>
        </p:spPr>
        <p:txBody>
          <a:bodyPr/>
          <a:lstStyle/>
          <a:p>
            <a:pPr marL="274320" indent="-274320">
              <a:spcAft>
                <a:spcPts val="1200"/>
              </a:spcAft>
              <a:buFont typeface="Wingdings" pitchFamily="2" charset="2"/>
              <a:buChar char="§"/>
            </a:pPr>
            <a:r>
              <a:rPr lang="el-GR" sz="2400" dirty="0">
                <a:latin typeface="+mj-lt"/>
              </a:rPr>
              <a:t>Αποθήκευση υγρών, ιστών και άλλων βιολογικών   προϊόντων.</a:t>
            </a:r>
          </a:p>
          <a:p>
            <a:pPr marL="274320" indent="-274320">
              <a:spcAft>
                <a:spcPts val="1200"/>
              </a:spcAft>
              <a:buFont typeface="Wingdings" pitchFamily="2" charset="2"/>
              <a:buChar char="§"/>
            </a:pPr>
            <a:r>
              <a:rPr lang="el-GR" sz="2400" dirty="0">
                <a:latin typeface="+mj-lt"/>
              </a:rPr>
              <a:t>Διάγνωση.</a:t>
            </a:r>
          </a:p>
          <a:p>
            <a:pPr marL="274320" indent="-274320">
              <a:spcAft>
                <a:spcPts val="1200"/>
              </a:spcAft>
              <a:buFont typeface="Wingdings" pitchFamily="2" charset="2"/>
              <a:buChar char="§"/>
            </a:pPr>
            <a:r>
              <a:rPr lang="el-GR" sz="2400" dirty="0">
                <a:latin typeface="+mj-lt"/>
              </a:rPr>
              <a:t>Παρακολούθηση.</a:t>
            </a:r>
          </a:p>
          <a:p>
            <a:pPr marL="274320" indent="-274320">
              <a:spcAft>
                <a:spcPts val="1200"/>
              </a:spcAft>
              <a:buFont typeface="Wingdings" pitchFamily="2" charset="2"/>
              <a:buChar char="§"/>
            </a:pPr>
            <a:r>
              <a:rPr lang="el-GR" sz="2400" dirty="0">
                <a:latin typeface="+mj-lt"/>
              </a:rPr>
              <a:t>Θεραπεία.</a:t>
            </a:r>
          </a:p>
        </p:txBody>
      </p:sp>
    </p:spTree>
    <p:extLst>
      <p:ext uri="{BB962C8B-B14F-4D97-AF65-F5344CB8AC3E}">
        <p14:creationId xmlns:p14="http://schemas.microsoft.com/office/powerpoint/2010/main" val="28551026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9F9C1-5DA2-4813-9859-A41A31C0BCB0}"/>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latin typeface="+mj-lt"/>
              </a:rPr>
              <a:t>Food and Drug Administration</a:t>
            </a:r>
            <a:r>
              <a:rPr lang="el-GR" b="1" dirty="0">
                <a:effectLst>
                  <a:outerShdw blurRad="38100" dist="38100" dir="2700000" algn="tl">
                    <a:srgbClr val="000000">
                      <a:alpha val="43137"/>
                    </a:srgbClr>
                  </a:outerShdw>
                </a:effectLst>
                <a:latin typeface="+mj-lt"/>
              </a:rPr>
              <a:t> (</a:t>
            </a:r>
            <a:r>
              <a:rPr lang="en-US" b="1" dirty="0">
                <a:effectLst>
                  <a:outerShdw blurRad="38100" dist="38100" dir="2700000" algn="tl">
                    <a:srgbClr val="000000">
                      <a:alpha val="43137"/>
                    </a:srgbClr>
                  </a:outerShdw>
                </a:effectLst>
                <a:latin typeface="+mj-lt"/>
              </a:rPr>
              <a:t>FDA)</a:t>
            </a:r>
            <a:endParaRPr lang="en-US" dirty="0">
              <a:latin typeface="+mj-lt"/>
            </a:endParaRPr>
          </a:p>
        </p:txBody>
      </p:sp>
      <p:sp>
        <p:nvSpPr>
          <p:cNvPr id="3" name="Text Placeholder 2">
            <a:extLst>
              <a:ext uri="{FF2B5EF4-FFF2-40B4-BE49-F238E27FC236}">
                <a16:creationId xmlns:a16="http://schemas.microsoft.com/office/drawing/2014/main" id="{E66D58A7-BF06-4A7E-A913-95D127A4F6E1}"/>
              </a:ext>
            </a:extLst>
          </p:cNvPr>
          <p:cNvSpPr>
            <a:spLocks noGrp="1"/>
          </p:cNvSpPr>
          <p:nvPr>
            <p:ph type="body" idx="1"/>
          </p:nvPr>
        </p:nvSpPr>
        <p:spPr>
          <a:xfrm>
            <a:off x="819967" y="1981200"/>
            <a:ext cx="8262468" cy="3620800"/>
          </a:xfrm>
        </p:spPr>
        <p:txBody>
          <a:bodyPr/>
          <a:lstStyle/>
          <a:p>
            <a:r>
              <a:rPr lang="el-GR" dirty="0">
                <a:latin typeface="+mn-lt"/>
              </a:rPr>
              <a:t>Συντονίζει:</a:t>
            </a:r>
          </a:p>
          <a:p>
            <a:endParaRPr lang="el-GR" dirty="0">
              <a:latin typeface="+mn-lt"/>
            </a:endParaRPr>
          </a:p>
          <a:p>
            <a:pPr marL="731520" lvl="1" indent="-274320">
              <a:spcAft>
                <a:spcPts val="600"/>
              </a:spcAft>
              <a:buFont typeface="Wingdings" pitchFamily="2" charset="2"/>
              <a:buChar char="§"/>
            </a:pPr>
            <a:r>
              <a:rPr lang="el-GR" dirty="0">
                <a:latin typeface="+mn-lt"/>
              </a:rPr>
              <a:t>Τροφή (διατροφικά  συμπληρώματα, διαιτητικά συμπληρώματα).</a:t>
            </a:r>
          </a:p>
          <a:p>
            <a:pPr marL="731520" lvl="1" indent="-274320">
              <a:spcAft>
                <a:spcPts val="600"/>
              </a:spcAft>
              <a:buFont typeface="Wingdings" pitchFamily="2" charset="2"/>
              <a:buChar char="§"/>
            </a:pPr>
            <a:r>
              <a:rPr lang="el-GR" dirty="0">
                <a:latin typeface="+mn-lt"/>
              </a:rPr>
              <a:t>Φάρμακα με συνταγή ή χωρίς συνταγή.</a:t>
            </a:r>
          </a:p>
          <a:p>
            <a:pPr marL="731520" lvl="1" indent="-274320">
              <a:spcAft>
                <a:spcPts val="600"/>
              </a:spcAft>
              <a:buFont typeface="Wingdings" pitchFamily="2" charset="2"/>
              <a:buChar char="§"/>
            </a:pPr>
            <a:r>
              <a:rPr lang="el-GR" dirty="0">
                <a:latin typeface="+mn-lt"/>
              </a:rPr>
              <a:t>Ιατρικές συσκευές, βηματοδότες, φακούς επαφής, ακουστικά βοηθήματα.</a:t>
            </a:r>
          </a:p>
          <a:p>
            <a:pPr marL="731520" lvl="1" indent="-274320">
              <a:spcAft>
                <a:spcPts val="600"/>
              </a:spcAft>
              <a:buFont typeface="Wingdings" pitchFamily="2" charset="2"/>
              <a:buChar char="§"/>
            </a:pPr>
            <a:r>
              <a:rPr lang="el-GR" dirty="0">
                <a:latin typeface="+mn-lt"/>
              </a:rPr>
              <a:t>Ζωοτροφές και φάρμακα για κατοικίδια.</a:t>
            </a:r>
          </a:p>
          <a:p>
            <a:pPr marL="731520" lvl="1" indent="-274320">
              <a:spcAft>
                <a:spcPts val="600"/>
              </a:spcAft>
              <a:buFont typeface="Wingdings" pitchFamily="2" charset="2"/>
              <a:buChar char="§"/>
            </a:pPr>
            <a:r>
              <a:rPr lang="el-GR" dirty="0">
                <a:latin typeface="+mn-lt"/>
              </a:rPr>
              <a:t>Καλλυντικά.</a:t>
            </a:r>
          </a:p>
          <a:p>
            <a:pPr marL="731520" lvl="1" indent="-274320">
              <a:spcAft>
                <a:spcPts val="600"/>
              </a:spcAft>
              <a:buFont typeface="Wingdings" pitchFamily="2" charset="2"/>
              <a:buChar char="§"/>
            </a:pPr>
            <a:r>
              <a:rPr lang="el-GR" dirty="0">
                <a:latin typeface="+mn-lt"/>
              </a:rPr>
              <a:t>Προϊόντα που εκπέμπουν ακτινοβολία όπως κινητά τηλέφωνα, </a:t>
            </a:r>
            <a:r>
              <a:rPr lang="en-US" dirty="0">
                <a:latin typeface="+mn-lt"/>
              </a:rPr>
              <a:t>lasers, </a:t>
            </a:r>
            <a:r>
              <a:rPr lang="el-GR" dirty="0">
                <a:latin typeface="+mn-lt"/>
              </a:rPr>
              <a:t>φούρνοι μικροκυμάτων</a:t>
            </a:r>
            <a:endParaRPr lang="en-US" dirty="0">
              <a:latin typeface="+mn-lt"/>
            </a:endParaRPr>
          </a:p>
        </p:txBody>
      </p:sp>
      <p:pic>
        <p:nvPicPr>
          <p:cNvPr id="9220" name="Picture 4" descr="U.S. Food and Drug Administration">
            <a:extLst>
              <a:ext uri="{FF2B5EF4-FFF2-40B4-BE49-F238E27FC236}">
                <a16:creationId xmlns:a16="http://schemas.microsoft.com/office/drawing/2014/main" id="{4CB50A70-1F9B-412C-BD91-0C3D840588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20200" y="2133600"/>
            <a:ext cx="2812586" cy="1575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0489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15948-5CD0-4108-ADDC-EAA82076325A}"/>
              </a:ext>
            </a:extLst>
          </p:cNvPr>
          <p:cNvSpPr>
            <a:spLocks noGrp="1"/>
          </p:cNvSpPr>
          <p:nvPr>
            <p:ph type="title"/>
          </p:nvPr>
        </p:nvSpPr>
        <p:spPr/>
        <p:txBody>
          <a:bodyPr/>
          <a:lstStyle/>
          <a:p>
            <a:r>
              <a:rPr lang="el-GR" b="1" dirty="0">
                <a:effectLst>
                  <a:outerShdw blurRad="38100" dist="38100" dir="2700000" algn="tl">
                    <a:srgbClr val="000000">
                      <a:alpha val="43137"/>
                    </a:srgbClr>
                  </a:outerShdw>
                </a:effectLst>
                <a:latin typeface="+mj-lt"/>
              </a:rPr>
              <a:t>Ορισμός </a:t>
            </a:r>
            <a:r>
              <a:rPr lang="en-US" b="1" dirty="0">
                <a:effectLst>
                  <a:outerShdw blurRad="38100" dist="38100" dir="2700000" algn="tl">
                    <a:srgbClr val="000000">
                      <a:alpha val="43137"/>
                    </a:srgbClr>
                  </a:outerShdw>
                </a:effectLst>
                <a:latin typeface="+mj-lt"/>
              </a:rPr>
              <a:t>B</a:t>
            </a:r>
            <a:r>
              <a:rPr lang="el-GR" b="1" dirty="0">
                <a:effectLst>
                  <a:outerShdw blurRad="38100" dist="38100" dir="2700000" algn="tl">
                    <a:srgbClr val="000000">
                      <a:alpha val="43137"/>
                    </a:srgbClr>
                  </a:outerShdw>
                </a:effectLst>
                <a:latin typeface="+mj-lt"/>
              </a:rPr>
              <a:t>ιοϋλικών (</a:t>
            </a:r>
            <a:r>
              <a:rPr lang="en-US" b="1" dirty="0">
                <a:effectLst>
                  <a:outerShdw blurRad="38100" dist="38100" dir="2700000" algn="tl">
                    <a:srgbClr val="000000">
                      <a:alpha val="43137"/>
                    </a:srgbClr>
                  </a:outerShdw>
                </a:effectLst>
                <a:latin typeface="+mj-lt"/>
              </a:rPr>
              <a:t>FDA)</a:t>
            </a:r>
            <a:endParaRPr lang="en-US" dirty="0">
              <a:latin typeface="+mj-lt"/>
            </a:endParaRPr>
          </a:p>
        </p:txBody>
      </p:sp>
      <p:sp>
        <p:nvSpPr>
          <p:cNvPr id="3" name="Text Placeholder 2">
            <a:extLst>
              <a:ext uri="{FF2B5EF4-FFF2-40B4-BE49-F238E27FC236}">
                <a16:creationId xmlns:a16="http://schemas.microsoft.com/office/drawing/2014/main" id="{F26E2374-A569-45DA-9318-A9794E0F1002}"/>
              </a:ext>
            </a:extLst>
          </p:cNvPr>
          <p:cNvSpPr>
            <a:spLocks noGrp="1"/>
          </p:cNvSpPr>
          <p:nvPr>
            <p:ph type="body" idx="1"/>
          </p:nvPr>
        </p:nvSpPr>
        <p:spPr>
          <a:xfrm>
            <a:off x="805332" y="2273567"/>
            <a:ext cx="7729068" cy="3620800"/>
          </a:xfrm>
        </p:spPr>
        <p:txBody>
          <a:bodyPr/>
          <a:lstStyle/>
          <a:p>
            <a:r>
              <a:rPr lang="el-GR" sz="2400" dirty="0">
                <a:latin typeface="+mn-lt"/>
              </a:rPr>
              <a:t>Ένα όργανο, συσκευή, μηχάνημα, επινόημα, εμφύτευμα ή οποιοδήποτε παρόμοιο αντικείμενο, συμπεριλαμβανομένου οποιουδήποτε μέρους ή εξαρτήματος που αναγνωρίζεται στο εθνικό συνταγολόγιο ή κάθε συμπλήρωμα αυτών που σκοπεύει να χρησιμοποιηθεί για τη διάγνωση ασθένειας ή άλλης κατάστασης ή στη θεραπεία, ανακούφιση ή παρεμπόδιση ασθένειας στον άνθρωπο ή σε ζώα.</a:t>
            </a:r>
          </a:p>
          <a:p>
            <a:endParaRPr lang="en-US" dirty="0"/>
          </a:p>
        </p:txBody>
      </p:sp>
      <p:pic>
        <p:nvPicPr>
          <p:cNvPr id="5" name="Picture 4" descr="U.S. Food and Drug Administration">
            <a:extLst>
              <a:ext uri="{FF2B5EF4-FFF2-40B4-BE49-F238E27FC236}">
                <a16:creationId xmlns:a16="http://schemas.microsoft.com/office/drawing/2014/main" id="{9B9496B2-570F-48C3-9DFF-23EE10F66E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20200" y="2133600"/>
            <a:ext cx="2812586" cy="1575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23540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025A5-1736-4C95-86D1-B30CC07160D3}"/>
              </a:ext>
            </a:extLst>
          </p:cNvPr>
          <p:cNvSpPr>
            <a:spLocks noGrp="1"/>
          </p:cNvSpPr>
          <p:nvPr>
            <p:ph type="title"/>
          </p:nvPr>
        </p:nvSpPr>
        <p:spPr/>
        <p:txBody>
          <a:bodyPr/>
          <a:lstStyle/>
          <a:p>
            <a:r>
              <a:rPr lang="el-GR" b="1" dirty="0">
                <a:effectLst>
                  <a:outerShdw blurRad="38100" dist="38100" dir="2700000" algn="tl">
                    <a:srgbClr val="000000">
                      <a:alpha val="43137"/>
                    </a:srgbClr>
                  </a:outerShdw>
                </a:effectLst>
                <a:latin typeface="+mj-lt"/>
              </a:rPr>
              <a:t>Κατηγορίες </a:t>
            </a:r>
            <a:r>
              <a:rPr lang="en-US" b="1" dirty="0">
                <a:effectLst>
                  <a:outerShdw blurRad="38100" dist="38100" dir="2700000" algn="tl">
                    <a:srgbClr val="000000">
                      <a:alpha val="43137"/>
                    </a:srgbClr>
                  </a:outerShdw>
                </a:effectLst>
                <a:latin typeface="+mj-lt"/>
              </a:rPr>
              <a:t>I</a:t>
            </a:r>
            <a:r>
              <a:rPr lang="el-GR" b="1" dirty="0">
                <a:effectLst>
                  <a:outerShdw blurRad="38100" dist="38100" dir="2700000" algn="tl">
                    <a:srgbClr val="000000">
                      <a:alpha val="43137"/>
                    </a:srgbClr>
                  </a:outerShdw>
                </a:effectLst>
                <a:latin typeface="+mj-lt"/>
              </a:rPr>
              <a:t>ατρικών Συσκευών</a:t>
            </a:r>
            <a:endParaRPr lang="en-US" dirty="0">
              <a:latin typeface="+mj-lt"/>
            </a:endParaRPr>
          </a:p>
        </p:txBody>
      </p:sp>
      <p:sp>
        <p:nvSpPr>
          <p:cNvPr id="3" name="Text Placeholder 2">
            <a:extLst>
              <a:ext uri="{FF2B5EF4-FFF2-40B4-BE49-F238E27FC236}">
                <a16:creationId xmlns:a16="http://schemas.microsoft.com/office/drawing/2014/main" id="{0DEA66F0-A4DA-4C4A-8908-F283508F096A}"/>
              </a:ext>
            </a:extLst>
          </p:cNvPr>
          <p:cNvSpPr>
            <a:spLocks noGrp="1"/>
          </p:cNvSpPr>
          <p:nvPr>
            <p:ph type="body" idx="1"/>
          </p:nvPr>
        </p:nvSpPr>
        <p:spPr>
          <a:xfrm>
            <a:off x="805332" y="2273567"/>
            <a:ext cx="10091268" cy="3620800"/>
          </a:xfrm>
        </p:spPr>
        <p:txBody>
          <a:bodyPr/>
          <a:lstStyle/>
          <a:p>
            <a:pPr marL="88900" indent="0" algn="just">
              <a:buNone/>
            </a:pPr>
            <a:r>
              <a:rPr lang="el-GR" dirty="0">
                <a:latin typeface="+mj-lt"/>
              </a:rPr>
              <a:t>Βασιζόμενοι στην διάρκεια χρήσης και το ποσοστό επικινδυνότητας για τον χρήστη, οι συσκευές ταξινομούνται στις ακόλουθες κλάσεις:</a:t>
            </a:r>
          </a:p>
          <a:p>
            <a:pPr marL="274320" indent="-274320" algn="just">
              <a:spcAft>
                <a:spcPts val="600"/>
              </a:spcAft>
              <a:buFont typeface="Wingdings" pitchFamily="2" charset="2"/>
              <a:buChar char="§"/>
            </a:pPr>
            <a:r>
              <a:rPr lang="el-GR" b="1" dirty="0">
                <a:latin typeface="+mj-lt"/>
              </a:rPr>
              <a:t>Κλάση Ι</a:t>
            </a:r>
            <a:r>
              <a:rPr lang="el-GR" dirty="0">
                <a:latin typeface="+mj-lt"/>
              </a:rPr>
              <a:t>: συσκευές που έρχονται σε άμεση επαφή με τον οργανισμό του χρήστη (π.χ. βοηθήματα βάδισης, αυτοκόλλητοι επίδεσμοι).</a:t>
            </a:r>
          </a:p>
          <a:p>
            <a:pPr marL="274320" indent="-274320" algn="just">
              <a:spcAft>
                <a:spcPts val="600"/>
              </a:spcAft>
              <a:buFont typeface="Wingdings" pitchFamily="2" charset="2"/>
              <a:buChar char="§"/>
            </a:pPr>
            <a:r>
              <a:rPr lang="el-GR" b="1" dirty="0">
                <a:latin typeface="+mj-lt"/>
              </a:rPr>
              <a:t>Κλάση ΙΙ</a:t>
            </a:r>
            <a:r>
              <a:rPr lang="el-GR" dirty="0">
                <a:latin typeface="+mj-lt"/>
              </a:rPr>
              <a:t>: συσκευές που απαιτούν μεγαλύτερη επεμβατικότητα στον χρήστη, μικρός χρόνος χρήσης (ακουστικά βοηθήματα, αντλίες αίματος, καθετήρες, φακοί επαφής, ηλεκτρόδια).</a:t>
            </a:r>
          </a:p>
          <a:p>
            <a:pPr marL="274320" indent="-274320" algn="just">
              <a:spcAft>
                <a:spcPts val="600"/>
              </a:spcAft>
              <a:buFont typeface="Wingdings" pitchFamily="2" charset="2"/>
              <a:buChar char="§"/>
            </a:pPr>
            <a:r>
              <a:rPr lang="el-GR" b="1" dirty="0">
                <a:latin typeface="+mj-lt"/>
              </a:rPr>
              <a:t>Κλάση ΙΙΙ</a:t>
            </a:r>
            <a:r>
              <a:rPr lang="el-GR" dirty="0">
                <a:latin typeface="+mj-lt"/>
              </a:rPr>
              <a:t>: επεμβατικά μέσα υψηλού κινδύνου με μεγάλο βαθμό αστοχίας (καρδιακοί βηματοδότες, εσωουρηθρικές συσκευές, καρδιακές βαλβίδες, ορθοπαιδικά εμφυτεύματα).</a:t>
            </a:r>
          </a:p>
          <a:p>
            <a:endParaRPr lang="en-US" dirty="0"/>
          </a:p>
        </p:txBody>
      </p:sp>
    </p:spTree>
    <p:extLst>
      <p:ext uri="{BB962C8B-B14F-4D97-AF65-F5344CB8AC3E}">
        <p14:creationId xmlns:p14="http://schemas.microsoft.com/office/powerpoint/2010/main" val="25517819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E8EE3-7E9C-4DD8-9FDA-8EF7C429717A}"/>
              </a:ext>
            </a:extLst>
          </p:cNvPr>
          <p:cNvSpPr>
            <a:spLocks noGrp="1"/>
          </p:cNvSpPr>
          <p:nvPr>
            <p:ph type="title"/>
          </p:nvPr>
        </p:nvSpPr>
        <p:spPr/>
        <p:txBody>
          <a:bodyPr/>
          <a:lstStyle/>
          <a:p>
            <a:r>
              <a:rPr lang="el-GR" sz="3200" b="1" dirty="0">
                <a:solidFill>
                  <a:schemeClr val="bg1"/>
                </a:solidFill>
                <a:effectLst>
                  <a:outerShdw blurRad="38100" dist="38100" dir="2700000" algn="tl">
                    <a:srgbClr val="000000">
                      <a:alpha val="43137"/>
                    </a:srgbClr>
                  </a:outerShdw>
                </a:effectLst>
                <a:latin typeface="+mj-lt"/>
                <a:ea typeface="+mj-ea"/>
                <a:cs typeface="+mj-cs"/>
              </a:rPr>
              <a:t>Βιοϋλικό ή </a:t>
            </a:r>
            <a:r>
              <a:rPr lang="en-US" sz="3200" b="1" dirty="0">
                <a:solidFill>
                  <a:schemeClr val="bg1"/>
                </a:solidFill>
                <a:effectLst>
                  <a:outerShdw blurRad="38100" dist="38100" dir="2700000" algn="tl">
                    <a:srgbClr val="000000">
                      <a:alpha val="43137"/>
                    </a:srgbClr>
                  </a:outerShdw>
                </a:effectLst>
                <a:latin typeface="+mj-lt"/>
                <a:ea typeface="+mj-ea"/>
                <a:cs typeface="+mj-cs"/>
              </a:rPr>
              <a:t>I</a:t>
            </a:r>
            <a:r>
              <a:rPr lang="el-GR" sz="3200" b="1" dirty="0">
                <a:solidFill>
                  <a:schemeClr val="bg1"/>
                </a:solidFill>
                <a:effectLst>
                  <a:outerShdw blurRad="38100" dist="38100" dir="2700000" algn="tl">
                    <a:srgbClr val="000000">
                      <a:alpha val="43137"/>
                    </a:srgbClr>
                  </a:outerShdw>
                </a:effectLst>
                <a:latin typeface="+mj-lt"/>
                <a:ea typeface="+mj-ea"/>
                <a:cs typeface="+mj-cs"/>
              </a:rPr>
              <a:t>ατρική Συσκευή</a:t>
            </a:r>
            <a:endParaRPr lang="en-US" dirty="0">
              <a:solidFill>
                <a:schemeClr val="bg1"/>
              </a:solidFill>
            </a:endParaRPr>
          </a:p>
        </p:txBody>
      </p:sp>
      <p:sp>
        <p:nvSpPr>
          <p:cNvPr id="3" name="Text Placeholder 2">
            <a:extLst>
              <a:ext uri="{FF2B5EF4-FFF2-40B4-BE49-F238E27FC236}">
                <a16:creationId xmlns:a16="http://schemas.microsoft.com/office/drawing/2014/main" id="{0531785F-419F-4F16-AACB-88879D211D46}"/>
              </a:ext>
            </a:extLst>
          </p:cNvPr>
          <p:cNvSpPr>
            <a:spLocks noGrp="1"/>
          </p:cNvSpPr>
          <p:nvPr>
            <p:ph type="body" idx="1"/>
          </p:nvPr>
        </p:nvSpPr>
        <p:spPr>
          <a:xfrm>
            <a:off x="805332" y="2273567"/>
            <a:ext cx="10700868" cy="3620800"/>
          </a:xfrm>
        </p:spPr>
        <p:txBody>
          <a:bodyPr/>
          <a:lstStyle/>
          <a:p>
            <a:pPr marL="274320" indent="-274320" algn="just">
              <a:spcAft>
                <a:spcPts val="600"/>
              </a:spcAft>
              <a:buFont typeface="Wingdings" pitchFamily="2" charset="2"/>
              <a:buChar char="§"/>
            </a:pPr>
            <a:r>
              <a:rPr lang="el-GR" sz="2000" dirty="0">
                <a:latin typeface="+mj-lt"/>
              </a:rPr>
              <a:t>Είναι σημαντικό να αναφερθεί ότι ο </a:t>
            </a:r>
            <a:r>
              <a:rPr lang="en-US" sz="2000" dirty="0">
                <a:latin typeface="+mj-lt"/>
              </a:rPr>
              <a:t>FDA </a:t>
            </a:r>
            <a:r>
              <a:rPr lang="el-GR" sz="2000" dirty="0">
                <a:latin typeface="+mj-lt"/>
              </a:rPr>
              <a:t>δεν είναι αρμόδιος για την έγκριση υλικών και δεν παρέχει λίστα με εγκεκριμένα υλικά.</a:t>
            </a:r>
          </a:p>
          <a:p>
            <a:pPr marL="274320" indent="-274320" algn="just">
              <a:spcAft>
                <a:spcPts val="600"/>
              </a:spcAft>
              <a:buFont typeface="Wingdings" pitchFamily="2" charset="2"/>
              <a:buChar char="§"/>
            </a:pPr>
            <a:r>
              <a:rPr lang="el-GR" sz="2000" dirty="0">
                <a:latin typeface="+mj-lt"/>
              </a:rPr>
              <a:t>Ο </a:t>
            </a:r>
            <a:r>
              <a:rPr lang="en-US" sz="2000" dirty="0">
                <a:latin typeface="+mj-lt"/>
              </a:rPr>
              <a:t>FDA </a:t>
            </a:r>
            <a:r>
              <a:rPr lang="el-GR" sz="2000" dirty="0">
                <a:latin typeface="+mj-lt"/>
              </a:rPr>
              <a:t>αναγνωρίζει ότι πολλά από τα υπάρχοντα βιοϋλικά έχουν μεγάλο μέρος στην κατασκευή ιατρικών υλικών.  Ωστόσο, οι ιδιότητες και η ασφάλεια αυτών θα πρέπει να αποτιμάται προσεκτικά σε σχέση με τη συγκεκριμένη εφαρμογή και την επαφή με το χρήστη.</a:t>
            </a:r>
          </a:p>
          <a:p>
            <a:pPr marL="274320" indent="-274320" algn="just">
              <a:spcAft>
                <a:spcPts val="600"/>
              </a:spcAft>
              <a:buFont typeface="Wingdings" pitchFamily="2" charset="2"/>
              <a:buChar char="§"/>
            </a:pPr>
            <a:r>
              <a:rPr lang="el-GR" sz="2000" dirty="0">
                <a:latin typeface="+mj-lt"/>
              </a:rPr>
              <a:t>Μία βασική αρχή για την ασφάλεια των ιατρικών συσκευών είναι ότι ένα υλικό το οποίο έχει κριθεί ασφαλές για μια συγκεκριμένη χρήση μπορεί να μην είναι ασφαλές για μια άλλη χρήση.</a:t>
            </a:r>
          </a:p>
          <a:p>
            <a:pPr marL="274320" indent="-274320" algn="just">
              <a:spcAft>
                <a:spcPts val="600"/>
              </a:spcAft>
              <a:buFont typeface="Wingdings" pitchFamily="2" charset="2"/>
              <a:buChar char="§"/>
            </a:pPr>
            <a:r>
              <a:rPr lang="el-GR" sz="2000" dirty="0">
                <a:latin typeface="+mj-lt"/>
              </a:rPr>
              <a:t>Ο ακριβής χαρακτηρισμός είναι ένα σημαντικό βήμα στην επιλογή ενός υλικού για μια ιατρική συσκευή, αλλά η τελική επιλογή πρέπει να γίνεται στο ολοκληρωμένο προϊόν, κάτω από πραγματικές συνθήκες χρήσης.</a:t>
            </a:r>
          </a:p>
          <a:p>
            <a:endParaRPr lang="en-US" dirty="0"/>
          </a:p>
        </p:txBody>
      </p:sp>
    </p:spTree>
    <p:extLst>
      <p:ext uri="{BB962C8B-B14F-4D97-AF65-F5344CB8AC3E}">
        <p14:creationId xmlns:p14="http://schemas.microsoft.com/office/powerpoint/2010/main" val="2609613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8"/>
          <p:cNvSpPr txBox="1">
            <a:spLocks noGrp="1"/>
          </p:cNvSpPr>
          <p:nvPr>
            <p:ph type="title"/>
          </p:nvPr>
        </p:nvSpPr>
        <p:spPr>
          <a:prstGeom prst="rect">
            <a:avLst/>
          </a:prstGeom>
        </p:spPr>
        <p:txBody>
          <a:bodyPr spcFirstLastPara="1" wrap="square" lIns="0" tIns="0" rIns="0" bIns="0" anchor="ctr" anchorCtr="0">
            <a:noAutofit/>
          </a:bodyPr>
          <a:lstStyle/>
          <a:p>
            <a:r>
              <a:rPr lang="el-GR" b="1" dirty="0">
                <a:effectLst>
                  <a:outerShdw blurRad="38100" dist="38100" dir="2700000" algn="tl">
                    <a:srgbClr val="000000">
                      <a:alpha val="43137"/>
                    </a:srgbClr>
                  </a:outerShdw>
                </a:effectLst>
                <a:latin typeface="+mj-lt"/>
              </a:rPr>
              <a:t>Τι είναι τα βιοϋλικά;</a:t>
            </a:r>
            <a:endParaRPr dirty="0">
              <a:solidFill>
                <a:schemeClr val="bg1"/>
              </a:solidFill>
              <a:latin typeface="+mj-lt"/>
            </a:endParaRPr>
          </a:p>
        </p:txBody>
      </p:sp>
      <p:sp>
        <p:nvSpPr>
          <p:cNvPr id="202" name="Google Shape;202;p18"/>
          <p:cNvSpPr txBox="1">
            <a:spLocks noGrp="1"/>
          </p:cNvSpPr>
          <p:nvPr>
            <p:ph type="body" idx="1"/>
          </p:nvPr>
        </p:nvSpPr>
        <p:spPr>
          <a:xfrm>
            <a:off x="819966" y="2273567"/>
            <a:ext cx="4590234" cy="3620800"/>
          </a:xfrm>
          <a:prstGeom prst="rect">
            <a:avLst/>
          </a:prstGeom>
        </p:spPr>
        <p:txBody>
          <a:bodyPr spcFirstLastPara="1" wrap="square" lIns="0" tIns="0" rIns="0" bIns="0" anchor="t" anchorCtr="0">
            <a:noAutofit/>
          </a:bodyPr>
          <a:lstStyle/>
          <a:p>
            <a:pPr marL="76200" indent="0">
              <a:buNone/>
            </a:pPr>
            <a:r>
              <a:rPr lang="el-GR" sz="2000" dirty="0">
                <a:latin typeface="+mj-lt"/>
              </a:rPr>
              <a:t>Με τον όρο «βιοϋλικά» αναφερόμαστε σε υλικά </a:t>
            </a:r>
            <a:r>
              <a:rPr lang="el-GR" sz="2000" b="1" dirty="0">
                <a:latin typeface="+mj-lt"/>
              </a:rPr>
              <a:t>φυσικής ή συνθετικής </a:t>
            </a:r>
            <a:r>
              <a:rPr lang="el-GR" sz="2000" dirty="0">
                <a:latin typeface="+mj-lt"/>
              </a:rPr>
              <a:t>προέλευσης που </a:t>
            </a:r>
            <a:r>
              <a:rPr lang="el-GR" sz="2000" b="1" dirty="0">
                <a:latin typeface="+mj-lt"/>
              </a:rPr>
              <a:t>έρχονται σε επαφή με ιστό, αίμα ή βιολογικά υγρά </a:t>
            </a:r>
            <a:r>
              <a:rPr lang="el-GR" sz="2000" dirty="0">
                <a:latin typeface="+mj-lt"/>
              </a:rPr>
              <a:t>και χρησιμοποιούνται σε προσθετικές, διαγνωστικές, θεραπευτικές ή αποθηκευτικές εφαρμογές χωρίς να επηρεάζουν εχθρικά τον ζωντανό οργανισμό και τα μέρη από τα οποία αποτελείται</a:t>
            </a:r>
            <a:r>
              <a:rPr lang="el-GR" dirty="0"/>
              <a:t>.</a:t>
            </a:r>
          </a:p>
          <a:p>
            <a:pPr marL="76200" indent="0">
              <a:buNone/>
            </a:pPr>
            <a:endParaRPr lang="en" dirty="0"/>
          </a:p>
        </p:txBody>
      </p:sp>
      <p:sp>
        <p:nvSpPr>
          <p:cNvPr id="203" name="Google Shape;203;p18"/>
          <p:cNvSpPr txBox="1">
            <a:spLocks noGrp="1"/>
          </p:cNvSpPr>
          <p:nvPr>
            <p:ph type="sldNum" idx="12"/>
          </p:nvPr>
        </p:nvSpPr>
        <p:spPr>
          <a:prstGeom prst="rect">
            <a:avLst/>
          </a:prstGeom>
        </p:spPr>
        <p:txBody>
          <a:bodyPr spcFirstLastPara="1" wrap="square" lIns="0" tIns="0" rIns="0" bIns="0" anchor="ctr" anchorCtr="0">
            <a:noAutofit/>
          </a:bodyPr>
          <a:lstStyle/>
          <a:p>
            <a:fld id="{00000000-1234-1234-1234-123412341234}" type="slidenum">
              <a:rPr lang="en"/>
              <a:pPr/>
              <a:t>2</a:t>
            </a:fld>
            <a:endParaRPr/>
          </a:p>
        </p:txBody>
      </p:sp>
      <p:pic>
        <p:nvPicPr>
          <p:cNvPr id="15" name="Picture 2">
            <a:extLst>
              <a:ext uri="{FF2B5EF4-FFF2-40B4-BE49-F238E27FC236}">
                <a16:creationId xmlns:a16="http://schemas.microsoft.com/office/drawing/2014/main" id="{1386657E-A868-4916-9F8E-93BA94EBE41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02" t="1393" r="1897" b="2249"/>
          <a:stretch/>
        </p:blipFill>
        <p:spPr bwMode="auto">
          <a:xfrm>
            <a:off x="5410200" y="2009999"/>
            <a:ext cx="5479488" cy="4191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Ορθογώνιο 2">
            <a:extLst>
              <a:ext uri="{FF2B5EF4-FFF2-40B4-BE49-F238E27FC236}">
                <a16:creationId xmlns:a16="http://schemas.microsoft.com/office/drawing/2014/main" id="{5C1C7FE5-179C-47B4-98C9-49A56761999E}"/>
              </a:ext>
            </a:extLst>
          </p:cNvPr>
          <p:cNvSpPr/>
          <p:nvPr/>
        </p:nvSpPr>
        <p:spPr>
          <a:xfrm>
            <a:off x="1143000" y="6553200"/>
            <a:ext cx="4572000" cy="246221"/>
          </a:xfrm>
          <a:prstGeom prst="rect">
            <a:avLst/>
          </a:prstGeom>
        </p:spPr>
        <p:txBody>
          <a:bodyPr>
            <a:spAutoFit/>
          </a:bodyPr>
          <a:lstStyle/>
          <a:p>
            <a:r>
              <a:rPr lang="en-IN" sz="1000" dirty="0"/>
              <a:t>http://www.mitr.p.lodz.pl/biomat/raport/1_radiation_hydrogels.html</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4206B-9E86-4A71-83AF-BF4F9399D3C8}"/>
              </a:ext>
            </a:extLst>
          </p:cNvPr>
          <p:cNvSpPr>
            <a:spLocks noGrp="1"/>
          </p:cNvSpPr>
          <p:nvPr>
            <p:ph type="title"/>
          </p:nvPr>
        </p:nvSpPr>
        <p:spPr/>
        <p:txBody>
          <a:bodyPr/>
          <a:lstStyle/>
          <a:p>
            <a:r>
              <a:rPr lang="el-GR" b="1" dirty="0">
                <a:effectLst>
                  <a:outerShdw blurRad="38100" dist="38100" dir="2700000" algn="tl">
                    <a:srgbClr val="000000">
                      <a:alpha val="43137"/>
                    </a:srgbClr>
                  </a:outerShdw>
                </a:effectLst>
                <a:latin typeface="Arial "/>
              </a:rPr>
              <a:t>Έρευνα </a:t>
            </a:r>
            <a:r>
              <a:rPr lang="en-US" b="1" dirty="0">
                <a:effectLst>
                  <a:outerShdw blurRad="38100" dist="38100" dir="2700000" algn="tl">
                    <a:srgbClr val="000000">
                      <a:alpha val="43137"/>
                    </a:srgbClr>
                  </a:outerShdw>
                </a:effectLst>
                <a:latin typeface="Arial "/>
              </a:rPr>
              <a:t>B</a:t>
            </a:r>
            <a:r>
              <a:rPr lang="el-GR" b="1" dirty="0">
                <a:effectLst>
                  <a:outerShdw blurRad="38100" dist="38100" dir="2700000" algn="tl">
                    <a:srgbClr val="000000">
                      <a:alpha val="43137"/>
                    </a:srgbClr>
                  </a:outerShdw>
                </a:effectLst>
                <a:latin typeface="Arial "/>
              </a:rPr>
              <a:t>ιοϋλικών στη </a:t>
            </a:r>
            <a:r>
              <a:rPr lang="en-US" b="1" dirty="0">
                <a:effectLst>
                  <a:outerShdw blurRad="38100" dist="38100" dir="2700000" algn="tl">
                    <a:srgbClr val="000000">
                      <a:alpha val="43137"/>
                    </a:srgbClr>
                  </a:outerShdw>
                </a:effectLst>
                <a:latin typeface="Arial "/>
              </a:rPr>
              <a:t>B</a:t>
            </a:r>
            <a:r>
              <a:rPr lang="el-GR" b="1" dirty="0">
                <a:effectLst>
                  <a:outerShdw blurRad="38100" dist="38100" dir="2700000" algn="tl">
                    <a:srgbClr val="000000">
                      <a:alpha val="43137"/>
                    </a:srgbClr>
                  </a:outerShdw>
                </a:effectLst>
                <a:latin typeface="Arial "/>
              </a:rPr>
              <a:t>ιομηχανία</a:t>
            </a:r>
            <a:endParaRPr lang="en-US" dirty="0">
              <a:latin typeface="Arial "/>
            </a:endParaRPr>
          </a:p>
        </p:txBody>
      </p:sp>
      <p:sp>
        <p:nvSpPr>
          <p:cNvPr id="3" name="Text Placeholder 2">
            <a:extLst>
              <a:ext uri="{FF2B5EF4-FFF2-40B4-BE49-F238E27FC236}">
                <a16:creationId xmlns:a16="http://schemas.microsoft.com/office/drawing/2014/main" id="{92E68F4C-23EF-47FF-93AC-78DD96C0B99A}"/>
              </a:ext>
            </a:extLst>
          </p:cNvPr>
          <p:cNvSpPr>
            <a:spLocks noGrp="1"/>
          </p:cNvSpPr>
          <p:nvPr>
            <p:ph type="body" idx="1"/>
          </p:nvPr>
        </p:nvSpPr>
        <p:spPr>
          <a:xfrm>
            <a:off x="805332" y="2273567"/>
            <a:ext cx="9481668" cy="3620800"/>
          </a:xfrm>
        </p:spPr>
        <p:txBody>
          <a:bodyPr/>
          <a:lstStyle/>
          <a:p>
            <a:pPr marL="274320" indent="-274320">
              <a:spcAft>
                <a:spcPts val="600"/>
              </a:spcAft>
              <a:buClrTx/>
            </a:pPr>
            <a:r>
              <a:rPr lang="el-GR" sz="2400" dirty="0">
                <a:latin typeface="+mj-lt"/>
              </a:rPr>
              <a:t>Προκειμένου να παραχθεί ένα βιοϋλικό-προϊόν ακολουθείται μία σειρά ενεργειών που οδηγεί στην έγκριση και την τυποποίηση.</a:t>
            </a:r>
          </a:p>
          <a:p>
            <a:pPr marL="274320" indent="-274320">
              <a:spcAft>
                <a:spcPts val="600"/>
              </a:spcAft>
              <a:buClrTx/>
            </a:pPr>
            <a:r>
              <a:rPr lang="el-GR" sz="2400" dirty="0">
                <a:latin typeface="+mj-lt"/>
              </a:rPr>
              <a:t>Βασίζεται σε καθορισμένες δοκιμές και αναλύσεις, σχετικά με τις φυσικές, βιολογικές και μηχανικές ιδιότητες των υλικών</a:t>
            </a:r>
            <a:br>
              <a:rPr lang="el-GR" sz="2400" dirty="0">
                <a:latin typeface="+mj-lt"/>
              </a:rPr>
            </a:br>
            <a:r>
              <a:rPr lang="el-GR" sz="2400" dirty="0">
                <a:latin typeface="+mj-lt"/>
              </a:rPr>
              <a:t>κατασκευών.</a:t>
            </a:r>
            <a:endParaRPr lang="en-US" sz="2400" dirty="0">
              <a:latin typeface="+mj-lt"/>
            </a:endParaRPr>
          </a:p>
        </p:txBody>
      </p:sp>
    </p:spTree>
    <p:extLst>
      <p:ext uri="{BB962C8B-B14F-4D97-AF65-F5344CB8AC3E}">
        <p14:creationId xmlns:p14="http://schemas.microsoft.com/office/powerpoint/2010/main" val="39941526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D3F78-E215-43AC-B2FC-FFE8E077741A}"/>
              </a:ext>
            </a:extLst>
          </p:cNvPr>
          <p:cNvSpPr>
            <a:spLocks noGrp="1"/>
          </p:cNvSpPr>
          <p:nvPr>
            <p:ph type="title"/>
          </p:nvPr>
        </p:nvSpPr>
        <p:spPr/>
        <p:txBody>
          <a:bodyPr/>
          <a:lstStyle/>
          <a:p>
            <a:r>
              <a:rPr lang="el-GR" b="1" dirty="0">
                <a:effectLst>
                  <a:outerShdw blurRad="38100" dist="38100" dir="2700000" algn="tl">
                    <a:srgbClr val="000000">
                      <a:alpha val="43137"/>
                    </a:srgbClr>
                  </a:outerShdw>
                </a:effectLst>
                <a:latin typeface="+mj-lt"/>
              </a:rPr>
              <a:t>Βιολογική </a:t>
            </a:r>
            <a:r>
              <a:rPr lang="en-US" b="1" dirty="0">
                <a:effectLst>
                  <a:outerShdw blurRad="38100" dist="38100" dir="2700000" algn="tl">
                    <a:srgbClr val="000000">
                      <a:alpha val="43137"/>
                    </a:srgbClr>
                  </a:outerShdw>
                </a:effectLst>
                <a:latin typeface="+mj-lt"/>
              </a:rPr>
              <a:t>A</a:t>
            </a:r>
            <a:r>
              <a:rPr lang="el-GR" b="1" dirty="0">
                <a:effectLst>
                  <a:outerShdw blurRad="38100" dist="38100" dir="2700000" algn="tl">
                    <a:srgbClr val="000000">
                      <a:alpha val="43137"/>
                    </a:srgbClr>
                  </a:outerShdw>
                </a:effectLst>
                <a:latin typeface="+mj-lt"/>
              </a:rPr>
              <a:t>πόκριση κατά την επαφή με τα </a:t>
            </a:r>
            <a:r>
              <a:rPr lang="en-US" b="1" dirty="0">
                <a:effectLst>
                  <a:outerShdw blurRad="38100" dist="38100" dir="2700000" algn="tl">
                    <a:srgbClr val="000000">
                      <a:alpha val="43137"/>
                    </a:srgbClr>
                  </a:outerShdw>
                </a:effectLst>
                <a:latin typeface="+mj-lt"/>
              </a:rPr>
              <a:t>Y</a:t>
            </a:r>
            <a:r>
              <a:rPr lang="el-GR" b="1" dirty="0">
                <a:effectLst>
                  <a:outerShdw blurRad="38100" dist="38100" dir="2700000" algn="tl">
                    <a:srgbClr val="000000">
                      <a:alpha val="43137"/>
                    </a:srgbClr>
                  </a:outerShdw>
                </a:effectLst>
                <a:latin typeface="+mj-lt"/>
              </a:rPr>
              <a:t>λικά</a:t>
            </a:r>
            <a:endParaRPr lang="en-US" dirty="0">
              <a:latin typeface="+mj-lt"/>
            </a:endParaRPr>
          </a:p>
        </p:txBody>
      </p:sp>
      <p:sp>
        <p:nvSpPr>
          <p:cNvPr id="3" name="Text Placeholder 2">
            <a:extLst>
              <a:ext uri="{FF2B5EF4-FFF2-40B4-BE49-F238E27FC236}">
                <a16:creationId xmlns:a16="http://schemas.microsoft.com/office/drawing/2014/main" id="{4A08D408-8F3E-4F45-B0BA-8F545ABBEDB7}"/>
              </a:ext>
            </a:extLst>
          </p:cNvPr>
          <p:cNvSpPr>
            <a:spLocks noGrp="1"/>
          </p:cNvSpPr>
          <p:nvPr>
            <p:ph type="body" idx="1"/>
          </p:nvPr>
        </p:nvSpPr>
        <p:spPr>
          <a:xfrm>
            <a:off x="805332" y="2273567"/>
            <a:ext cx="8948267" cy="3620800"/>
          </a:xfrm>
        </p:spPr>
        <p:txBody>
          <a:bodyPr/>
          <a:lstStyle/>
          <a:p>
            <a:pPr marL="274320" indent="-274320" algn="just">
              <a:spcBef>
                <a:spcPts val="0"/>
              </a:spcBef>
              <a:spcAft>
                <a:spcPts val="600"/>
              </a:spcAft>
              <a:buClrTx/>
            </a:pPr>
            <a:r>
              <a:rPr lang="el-GR" dirty="0">
                <a:latin typeface="Arial "/>
              </a:rPr>
              <a:t>Ο ανθρώπινος οργανισμός όταν έρθει σε επαφή με ένα υλικό</a:t>
            </a:r>
            <a:br>
              <a:rPr lang="el-GR" dirty="0">
                <a:latin typeface="Arial "/>
              </a:rPr>
            </a:br>
            <a:r>
              <a:rPr lang="el-GR" dirty="0">
                <a:latin typeface="Arial "/>
              </a:rPr>
              <a:t>«ξένο» ως προς το σώμα του, συμπεριφέρεται αμυντικά</a:t>
            </a:r>
            <a:br>
              <a:rPr lang="el-GR" dirty="0">
                <a:latin typeface="Arial "/>
              </a:rPr>
            </a:br>
            <a:r>
              <a:rPr lang="el-GR" dirty="0">
                <a:latin typeface="Arial "/>
              </a:rPr>
              <a:t>τείνοντας να το αποβάλλει.</a:t>
            </a:r>
          </a:p>
          <a:p>
            <a:pPr marL="274320" indent="-274320" algn="just">
              <a:spcBef>
                <a:spcPts val="0"/>
              </a:spcBef>
              <a:spcAft>
                <a:spcPts val="600"/>
              </a:spcAft>
              <a:buClrTx/>
            </a:pPr>
            <a:r>
              <a:rPr lang="el-GR" dirty="0">
                <a:latin typeface="Arial "/>
              </a:rPr>
              <a:t>Έτσι, είναι απαραίτητη μία εκτενής διερεύνηση των μοριακών και</a:t>
            </a:r>
            <a:br>
              <a:rPr lang="el-GR" dirty="0">
                <a:latin typeface="Arial "/>
              </a:rPr>
            </a:br>
            <a:r>
              <a:rPr lang="el-GR" dirty="0">
                <a:latin typeface="Arial "/>
              </a:rPr>
              <a:t>κυτταρικών γεγονότων που λαμβάνουν χώρα κατά την επαφή των</a:t>
            </a:r>
            <a:br>
              <a:rPr lang="el-GR" dirty="0">
                <a:latin typeface="Arial "/>
              </a:rPr>
            </a:br>
            <a:r>
              <a:rPr lang="el-GR" dirty="0">
                <a:latin typeface="Arial "/>
              </a:rPr>
              <a:t>ανθρώπινων ιστών με τα βιοϋλικά.</a:t>
            </a:r>
          </a:p>
          <a:p>
            <a:pPr marL="274320" indent="-274320" algn="just">
              <a:spcBef>
                <a:spcPts val="0"/>
              </a:spcBef>
              <a:spcAft>
                <a:spcPts val="600"/>
              </a:spcAft>
              <a:buClrTx/>
            </a:pPr>
            <a:r>
              <a:rPr lang="el-GR" dirty="0">
                <a:latin typeface="Arial "/>
              </a:rPr>
              <a:t>Αυτή η διερεύνηση πραγματοποιείται </a:t>
            </a:r>
            <a:r>
              <a:rPr lang="el-GR" i="1" dirty="0">
                <a:latin typeface="Arial "/>
              </a:rPr>
              <a:t>in vitro </a:t>
            </a:r>
            <a:r>
              <a:rPr lang="el-GR" dirty="0">
                <a:latin typeface="Arial "/>
              </a:rPr>
              <a:t>ή </a:t>
            </a:r>
            <a:r>
              <a:rPr lang="el-GR" i="1" dirty="0">
                <a:latin typeface="Arial "/>
              </a:rPr>
              <a:t>in vivo </a:t>
            </a:r>
            <a:r>
              <a:rPr lang="el-GR" dirty="0">
                <a:latin typeface="Arial "/>
              </a:rPr>
              <a:t>από την</a:t>
            </a:r>
            <a:br>
              <a:rPr lang="el-GR" dirty="0">
                <a:latin typeface="Arial "/>
              </a:rPr>
            </a:br>
            <a:r>
              <a:rPr lang="el-GR" dirty="0">
                <a:latin typeface="Arial "/>
              </a:rPr>
              <a:t>αρχική επαφή μέχρι την ενδεχόμενη απόκριση σε βάθος χρόνου</a:t>
            </a:r>
            <a:r>
              <a:rPr lang="el-GR" sz="2000" dirty="0"/>
              <a:t>.</a:t>
            </a:r>
            <a:br>
              <a:rPr lang="el-GR" sz="2000" dirty="0"/>
            </a:br>
            <a:endParaRPr lang="el-GR" sz="2000" dirty="0"/>
          </a:p>
          <a:p>
            <a:endParaRPr lang="en-US" dirty="0"/>
          </a:p>
        </p:txBody>
      </p:sp>
    </p:spTree>
    <p:extLst>
      <p:ext uri="{BB962C8B-B14F-4D97-AF65-F5344CB8AC3E}">
        <p14:creationId xmlns:p14="http://schemas.microsoft.com/office/powerpoint/2010/main" val="3495659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9926B-D29A-4023-9089-DE692C65F28D}"/>
              </a:ext>
            </a:extLst>
          </p:cNvPr>
          <p:cNvSpPr>
            <a:spLocks noGrp="1"/>
          </p:cNvSpPr>
          <p:nvPr>
            <p:ph type="title"/>
          </p:nvPr>
        </p:nvSpPr>
        <p:spPr/>
        <p:txBody>
          <a:bodyPr/>
          <a:lstStyle/>
          <a:p>
            <a:r>
              <a:rPr lang="el-GR" b="1" dirty="0">
                <a:effectLst>
                  <a:outerShdw blurRad="38100" dist="38100" dir="2700000" algn="tl">
                    <a:srgbClr val="000000">
                      <a:alpha val="43137"/>
                    </a:srgbClr>
                  </a:outerShdw>
                </a:effectLst>
                <a:latin typeface="+mj-lt"/>
              </a:rPr>
              <a:t>Βιοσυμβατότητα</a:t>
            </a:r>
            <a:endParaRPr lang="en-US" dirty="0">
              <a:latin typeface="+mj-lt"/>
            </a:endParaRPr>
          </a:p>
        </p:txBody>
      </p:sp>
      <p:sp>
        <p:nvSpPr>
          <p:cNvPr id="3" name="Text Placeholder 2">
            <a:extLst>
              <a:ext uri="{FF2B5EF4-FFF2-40B4-BE49-F238E27FC236}">
                <a16:creationId xmlns:a16="http://schemas.microsoft.com/office/drawing/2014/main" id="{FDF9932C-B862-453B-AD73-AEDB044E5B7A}"/>
              </a:ext>
            </a:extLst>
          </p:cNvPr>
          <p:cNvSpPr>
            <a:spLocks noGrp="1"/>
          </p:cNvSpPr>
          <p:nvPr>
            <p:ph type="body" idx="1"/>
          </p:nvPr>
        </p:nvSpPr>
        <p:spPr>
          <a:xfrm>
            <a:off x="805332" y="2273567"/>
            <a:ext cx="9481667" cy="3620800"/>
          </a:xfrm>
        </p:spPr>
        <p:txBody>
          <a:bodyPr/>
          <a:lstStyle/>
          <a:p>
            <a:pPr>
              <a:spcBef>
                <a:spcPts val="0"/>
              </a:spcBef>
              <a:spcAft>
                <a:spcPts val="600"/>
              </a:spcAft>
            </a:pPr>
            <a:r>
              <a:rPr lang="el-GR" sz="2400" dirty="0">
                <a:latin typeface="+mj-lt"/>
              </a:rPr>
              <a:t>Η ικανότητα ενός βιοϋλικού να αλληλεπιδρά με τον ανθρώπινο ιστό χωρίς την εκδήλωση αξιόλογων κλινικά αντιδράσεων</a:t>
            </a:r>
          </a:p>
          <a:p>
            <a:pPr>
              <a:spcBef>
                <a:spcPts val="0"/>
              </a:spcBef>
              <a:spcAft>
                <a:spcPts val="600"/>
              </a:spcAft>
            </a:pPr>
            <a:r>
              <a:rPr lang="el-GR" sz="2400" dirty="0">
                <a:latin typeface="+mj-lt"/>
              </a:rPr>
              <a:t>Είναι η ιδιότητα που χαρακτηρίζει ένα βιοϋλικό, μια συσκευή ή</a:t>
            </a:r>
            <a:br>
              <a:rPr lang="el-GR" sz="2400" dirty="0">
                <a:latin typeface="+mj-lt"/>
              </a:rPr>
            </a:br>
            <a:r>
              <a:rPr lang="el-GR" sz="2400" dirty="0">
                <a:latin typeface="+mj-lt"/>
              </a:rPr>
              <a:t>ένα κατασκεύασμα κατά την οποία η επαφή με ένα ζωντανό ιστό πραγματοποιείται χωρίς:</a:t>
            </a:r>
          </a:p>
          <a:p>
            <a:pPr lvl="1">
              <a:spcBef>
                <a:spcPts val="0"/>
              </a:spcBef>
              <a:spcAft>
                <a:spcPts val="600"/>
              </a:spcAft>
            </a:pPr>
            <a:r>
              <a:rPr lang="el-GR" sz="2000" dirty="0">
                <a:latin typeface="+mj-lt"/>
              </a:rPr>
              <a:t>να προκαλεί βλαβερή ιστολογική αντίδραση (πόνο, ερεθισμό</a:t>
            </a:r>
            <a:br>
              <a:rPr lang="el-GR" sz="2000" dirty="0">
                <a:latin typeface="+mj-lt"/>
              </a:rPr>
            </a:br>
            <a:r>
              <a:rPr lang="el-GR" sz="2000" dirty="0">
                <a:latin typeface="+mj-lt"/>
              </a:rPr>
              <a:t>ή νέκρωση),</a:t>
            </a:r>
          </a:p>
          <a:p>
            <a:pPr lvl="1">
              <a:spcBef>
                <a:spcPts val="0"/>
              </a:spcBef>
              <a:spcAft>
                <a:spcPts val="600"/>
              </a:spcAft>
            </a:pPr>
            <a:r>
              <a:rPr lang="el-GR" sz="2000" dirty="0">
                <a:latin typeface="+mj-lt"/>
              </a:rPr>
              <a:t>να προκαλεί τοξική αντίδραση στο σύστημα,</a:t>
            </a:r>
          </a:p>
          <a:p>
            <a:pPr lvl="1">
              <a:spcBef>
                <a:spcPts val="0"/>
              </a:spcBef>
              <a:spcAft>
                <a:spcPts val="600"/>
              </a:spcAft>
            </a:pPr>
            <a:r>
              <a:rPr lang="el-GR" sz="2000" dirty="0">
                <a:latin typeface="+mj-lt"/>
              </a:rPr>
              <a:t>να είναι δυνητικά εφικτή η καρκινογένεση.</a:t>
            </a:r>
            <a:endParaRPr lang="en-US" dirty="0">
              <a:latin typeface="+mj-lt"/>
            </a:endParaRPr>
          </a:p>
        </p:txBody>
      </p:sp>
    </p:spTree>
    <p:extLst>
      <p:ext uri="{BB962C8B-B14F-4D97-AF65-F5344CB8AC3E}">
        <p14:creationId xmlns:p14="http://schemas.microsoft.com/office/powerpoint/2010/main" val="31717416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CC6C4-4388-42BD-9A9E-C0526DE3F8C8}"/>
              </a:ext>
            </a:extLst>
          </p:cNvPr>
          <p:cNvSpPr>
            <a:spLocks noGrp="1"/>
          </p:cNvSpPr>
          <p:nvPr>
            <p:ph type="title"/>
          </p:nvPr>
        </p:nvSpPr>
        <p:spPr/>
        <p:txBody>
          <a:bodyPr/>
          <a:lstStyle/>
          <a:p>
            <a:r>
              <a:rPr lang="el-GR" b="1" dirty="0">
                <a:effectLst>
                  <a:outerShdw blurRad="38100" dist="38100" dir="2700000" algn="tl">
                    <a:srgbClr val="000000">
                      <a:alpha val="43137"/>
                    </a:srgbClr>
                  </a:outerShdw>
                </a:effectLst>
                <a:latin typeface="+mj-lt"/>
              </a:rPr>
              <a:t>Σχεδιασμός-</a:t>
            </a:r>
            <a:r>
              <a:rPr lang="en-US" b="1" dirty="0">
                <a:effectLst>
                  <a:outerShdw blurRad="38100" dist="38100" dir="2700000" algn="tl">
                    <a:srgbClr val="000000">
                      <a:alpha val="43137"/>
                    </a:srgbClr>
                  </a:outerShdw>
                </a:effectLst>
                <a:latin typeface="+mj-lt"/>
              </a:rPr>
              <a:t> K</a:t>
            </a:r>
            <a:r>
              <a:rPr lang="el-GR" b="1" dirty="0">
                <a:effectLst>
                  <a:outerShdw blurRad="38100" dist="38100" dir="2700000" algn="tl">
                    <a:srgbClr val="000000">
                      <a:alpha val="43137"/>
                    </a:srgbClr>
                  </a:outerShdw>
                </a:effectLst>
                <a:latin typeface="+mj-lt"/>
              </a:rPr>
              <a:t>ατασκευή μιας </a:t>
            </a:r>
            <a:r>
              <a:rPr lang="en-US" b="1" dirty="0">
                <a:effectLst>
                  <a:outerShdw blurRad="38100" dist="38100" dir="2700000" algn="tl">
                    <a:srgbClr val="000000">
                      <a:alpha val="43137"/>
                    </a:srgbClr>
                  </a:outerShdw>
                </a:effectLst>
                <a:latin typeface="+mj-lt"/>
              </a:rPr>
              <a:t>I</a:t>
            </a:r>
            <a:r>
              <a:rPr lang="el-GR" b="1" dirty="0">
                <a:effectLst>
                  <a:outerShdw blurRad="38100" dist="38100" dir="2700000" algn="tl">
                    <a:srgbClr val="000000">
                      <a:alpha val="43137"/>
                    </a:srgbClr>
                  </a:outerShdw>
                </a:effectLst>
                <a:latin typeface="+mj-lt"/>
              </a:rPr>
              <a:t>ατρικής Συσκευής</a:t>
            </a:r>
            <a:endParaRPr lang="en-US" dirty="0">
              <a:latin typeface="+mj-lt"/>
            </a:endParaRPr>
          </a:p>
        </p:txBody>
      </p:sp>
      <p:sp>
        <p:nvSpPr>
          <p:cNvPr id="3" name="Text Placeholder 2">
            <a:extLst>
              <a:ext uri="{FF2B5EF4-FFF2-40B4-BE49-F238E27FC236}">
                <a16:creationId xmlns:a16="http://schemas.microsoft.com/office/drawing/2014/main" id="{715CF1F4-967B-42A1-BC79-4C0ACA60B59A}"/>
              </a:ext>
            </a:extLst>
          </p:cNvPr>
          <p:cNvSpPr>
            <a:spLocks noGrp="1"/>
          </p:cNvSpPr>
          <p:nvPr>
            <p:ph type="body" idx="1"/>
          </p:nvPr>
        </p:nvSpPr>
        <p:spPr>
          <a:xfrm>
            <a:off x="797107" y="2171688"/>
            <a:ext cx="10929468" cy="2908033"/>
          </a:xfrm>
        </p:spPr>
        <p:txBody>
          <a:bodyPr/>
          <a:lstStyle/>
          <a:p>
            <a:pPr marL="274320" indent="-274320" algn="just">
              <a:spcBef>
                <a:spcPts val="0"/>
              </a:spcBef>
              <a:spcAft>
                <a:spcPts val="600"/>
              </a:spcAft>
              <a:buClrTx/>
            </a:pPr>
            <a:r>
              <a:rPr lang="el-GR" sz="2400" dirty="0">
                <a:latin typeface="+mj-lt"/>
              </a:rPr>
              <a:t>Το πρώτο στάδιο περιλαμβάνει την επιλογή </a:t>
            </a:r>
            <a:r>
              <a:rPr lang="el-GR" sz="2400" b="1" dirty="0">
                <a:latin typeface="+mj-lt"/>
              </a:rPr>
              <a:t>κατάλληλων βιοσυμβατών</a:t>
            </a:r>
            <a:br>
              <a:rPr lang="el-GR" sz="2400" b="1" dirty="0">
                <a:latin typeface="+mj-lt"/>
              </a:rPr>
            </a:br>
            <a:r>
              <a:rPr lang="el-GR" sz="2400" b="1" dirty="0">
                <a:latin typeface="+mj-lt"/>
              </a:rPr>
              <a:t>υλικών.</a:t>
            </a:r>
          </a:p>
          <a:p>
            <a:pPr marL="274320" indent="-274320" algn="just">
              <a:spcBef>
                <a:spcPts val="0"/>
              </a:spcBef>
              <a:spcAft>
                <a:spcPts val="600"/>
              </a:spcAft>
              <a:buClrTx/>
            </a:pPr>
            <a:r>
              <a:rPr lang="el-GR" sz="2400" dirty="0">
                <a:latin typeface="+mj-lt"/>
              </a:rPr>
              <a:t>Με τον όρο κατάλληλο, χαρακτηρίζεται το υλικό που έχει τη δυνατότητα</a:t>
            </a:r>
            <a:br>
              <a:rPr lang="el-GR" sz="2400" dirty="0">
                <a:latin typeface="+mj-lt"/>
              </a:rPr>
            </a:br>
            <a:r>
              <a:rPr lang="el-GR" sz="2400" dirty="0">
                <a:latin typeface="+mj-lt"/>
              </a:rPr>
              <a:t>να ανταποκριθεί σε </a:t>
            </a:r>
            <a:r>
              <a:rPr lang="el-GR" sz="2400" b="1" dirty="0">
                <a:latin typeface="+mj-lt"/>
              </a:rPr>
              <a:t>φυσικές, βιολογικές και μηχανικές δοκιμές</a:t>
            </a:r>
            <a:r>
              <a:rPr lang="el-GR" sz="2400" dirty="0">
                <a:latin typeface="+mj-lt"/>
              </a:rPr>
              <a:t>.</a:t>
            </a:r>
          </a:p>
          <a:p>
            <a:pPr marL="274320" indent="-274320" algn="just">
              <a:spcBef>
                <a:spcPts val="0"/>
              </a:spcBef>
              <a:spcAft>
                <a:spcPts val="600"/>
              </a:spcAft>
              <a:buClrTx/>
            </a:pPr>
            <a:r>
              <a:rPr lang="el-GR" sz="2400" dirty="0">
                <a:latin typeface="+mj-lt"/>
              </a:rPr>
              <a:t>Ένα συγκεκριμένο υλικό μπορεί να είναι κατάλληλο με βάση τις φυσικές του ιδιότητες, το κόστος και τη διαθεσιμότητα, αλλά θα πρέπει να εξετάζονται όλες οι παράμετροι (αν περιέχει για παράδειγμα τοξικά στοιχεία).</a:t>
            </a:r>
          </a:p>
          <a:p>
            <a:endParaRPr lang="en-US" dirty="0"/>
          </a:p>
        </p:txBody>
      </p:sp>
      <p:sp>
        <p:nvSpPr>
          <p:cNvPr id="8" name="TextBox 7">
            <a:extLst>
              <a:ext uri="{FF2B5EF4-FFF2-40B4-BE49-F238E27FC236}">
                <a16:creationId xmlns:a16="http://schemas.microsoft.com/office/drawing/2014/main" id="{D0E6825B-BD77-4E53-9B04-0619B797D848}"/>
              </a:ext>
            </a:extLst>
          </p:cNvPr>
          <p:cNvSpPr txBox="1"/>
          <p:nvPr/>
        </p:nvSpPr>
        <p:spPr>
          <a:xfrm>
            <a:off x="1676400" y="4876800"/>
            <a:ext cx="9372600" cy="1831271"/>
          </a:xfrm>
          <a:prstGeom prst="rect">
            <a:avLst/>
          </a:prstGeom>
          <a:noFill/>
        </p:spPr>
        <p:txBody>
          <a:bodyPr wrap="square">
            <a:spAutoFit/>
          </a:bodyPr>
          <a:lstStyle/>
          <a:p>
            <a:pPr marL="285750" indent="-285750" algn="just">
              <a:spcBef>
                <a:spcPts val="0"/>
              </a:spcBef>
              <a:spcAft>
                <a:spcPts val="600"/>
              </a:spcAft>
              <a:buClrTx/>
              <a:buFont typeface="Arial" panose="020B0604020202020204" pitchFamily="34" charset="0"/>
              <a:buChar char="•"/>
            </a:pPr>
            <a:r>
              <a:rPr lang="el-GR" sz="1800" dirty="0"/>
              <a:t>Η μελέτη της </a:t>
            </a:r>
            <a:r>
              <a:rPr lang="el-GR" sz="1800" dirty="0" err="1"/>
              <a:t>καταλληλότητας</a:t>
            </a:r>
            <a:r>
              <a:rPr lang="el-GR" sz="1800" dirty="0"/>
              <a:t> των </a:t>
            </a:r>
            <a:r>
              <a:rPr lang="el-GR" sz="1800" dirty="0" err="1"/>
              <a:t>βιοϋλικών</a:t>
            </a:r>
            <a:r>
              <a:rPr lang="el-GR" sz="1800" dirty="0"/>
              <a:t> διαφέρει από αυτή των</a:t>
            </a:r>
            <a:br>
              <a:rPr lang="el-GR" sz="1800" dirty="0"/>
            </a:br>
            <a:r>
              <a:rPr lang="el-GR" sz="1800" dirty="0"/>
              <a:t>συμβατικών υλικών, καθώς λαμβάνεται υπόψη η </a:t>
            </a:r>
            <a:r>
              <a:rPr lang="el-GR" sz="1800" b="1" dirty="0"/>
              <a:t>τοξικότητα</a:t>
            </a:r>
            <a:r>
              <a:rPr lang="el-GR" sz="1800" dirty="0"/>
              <a:t> και η</a:t>
            </a:r>
            <a:br>
              <a:rPr lang="el-GR" sz="1800" dirty="0"/>
            </a:br>
            <a:r>
              <a:rPr lang="el-GR" sz="1800" b="1" dirty="0" err="1"/>
              <a:t>βιοσυμβατότητα</a:t>
            </a:r>
            <a:r>
              <a:rPr lang="el-GR" sz="1800" dirty="0"/>
              <a:t> για την προτεινόμενη χρήση.</a:t>
            </a:r>
          </a:p>
          <a:p>
            <a:pPr marL="285750" indent="-285750" algn="just">
              <a:spcBef>
                <a:spcPts val="0"/>
              </a:spcBef>
              <a:spcAft>
                <a:spcPts val="600"/>
              </a:spcAft>
              <a:buClrTx/>
              <a:buFont typeface="Arial" panose="020B0604020202020204" pitchFamily="34" charset="0"/>
              <a:buChar char="•"/>
            </a:pPr>
            <a:r>
              <a:rPr lang="el-GR" sz="1800" dirty="0"/>
              <a:t>Τα χημικά συστατικά και η εν δυνάμει ποσότητα μάζας που απορρίπτεται</a:t>
            </a:r>
            <a:br>
              <a:rPr lang="el-GR" sz="1800" dirty="0"/>
            </a:br>
            <a:r>
              <a:rPr lang="el-GR" sz="1800" dirty="0"/>
              <a:t>(π.χ. προϊόντα διάβρωσης) θα πρέπει να </a:t>
            </a:r>
            <a:r>
              <a:rPr lang="el-GR" sz="1800" dirty="0" err="1"/>
              <a:t>προεκτιμούνται</a:t>
            </a:r>
            <a:r>
              <a:rPr lang="el-GR" sz="1800" dirty="0"/>
              <a:t> και να μετρούνται ποσοτικά για τη γενικότερη ασφάλεια της συσκευής</a:t>
            </a:r>
            <a:endParaRPr lang="en-US" sz="1800" dirty="0"/>
          </a:p>
        </p:txBody>
      </p:sp>
    </p:spTree>
    <p:extLst>
      <p:ext uri="{BB962C8B-B14F-4D97-AF65-F5344CB8AC3E}">
        <p14:creationId xmlns:p14="http://schemas.microsoft.com/office/powerpoint/2010/main" val="40640891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50CED-B5A1-4E8F-9B89-C301889FFD93}"/>
              </a:ext>
            </a:extLst>
          </p:cNvPr>
          <p:cNvSpPr>
            <a:spLocks noGrp="1"/>
          </p:cNvSpPr>
          <p:nvPr>
            <p:ph type="title"/>
          </p:nvPr>
        </p:nvSpPr>
        <p:spPr/>
        <p:txBody>
          <a:bodyPr/>
          <a:lstStyle/>
          <a:p>
            <a:r>
              <a:rPr lang="el-GR" b="1" dirty="0">
                <a:effectLst>
                  <a:outerShdw blurRad="38100" dist="38100" dir="2700000" algn="tl">
                    <a:srgbClr val="000000">
                      <a:alpha val="43137"/>
                    </a:srgbClr>
                  </a:outerShdw>
                </a:effectLst>
                <a:latin typeface="+mj-lt"/>
              </a:rPr>
              <a:t>Εξέταση </a:t>
            </a:r>
            <a:r>
              <a:rPr lang="en-US" b="1" dirty="0">
                <a:effectLst>
                  <a:outerShdw blurRad="38100" dist="38100" dir="2700000" algn="tl">
                    <a:srgbClr val="000000">
                      <a:alpha val="43137"/>
                    </a:srgbClr>
                  </a:outerShdw>
                </a:effectLst>
                <a:latin typeface="+mj-lt"/>
              </a:rPr>
              <a:t>B</a:t>
            </a:r>
            <a:r>
              <a:rPr lang="el-GR" b="1" dirty="0">
                <a:effectLst>
                  <a:outerShdw blurRad="38100" dist="38100" dir="2700000" algn="tl">
                    <a:srgbClr val="000000">
                      <a:alpha val="43137"/>
                    </a:srgbClr>
                  </a:outerShdw>
                </a:effectLst>
                <a:latin typeface="+mj-lt"/>
              </a:rPr>
              <a:t>ιοσυμβατότητας</a:t>
            </a:r>
            <a:endParaRPr lang="en-US" b="1" dirty="0">
              <a:latin typeface="+mj-lt"/>
            </a:endParaRPr>
          </a:p>
        </p:txBody>
      </p:sp>
      <p:sp>
        <p:nvSpPr>
          <p:cNvPr id="3" name="Text Placeholder 2">
            <a:extLst>
              <a:ext uri="{FF2B5EF4-FFF2-40B4-BE49-F238E27FC236}">
                <a16:creationId xmlns:a16="http://schemas.microsoft.com/office/drawing/2014/main" id="{ACD72DB4-4C05-4AC2-809B-DDEA679432F2}"/>
              </a:ext>
            </a:extLst>
          </p:cNvPr>
          <p:cNvSpPr>
            <a:spLocks noGrp="1"/>
          </p:cNvSpPr>
          <p:nvPr>
            <p:ph type="body" idx="1"/>
          </p:nvPr>
        </p:nvSpPr>
        <p:spPr>
          <a:xfrm>
            <a:off x="805333" y="2273567"/>
            <a:ext cx="10396068" cy="3620800"/>
          </a:xfrm>
        </p:spPr>
        <p:txBody>
          <a:bodyPr/>
          <a:lstStyle/>
          <a:p>
            <a:pPr marL="274320" indent="-274320" algn="just">
              <a:spcAft>
                <a:spcPts val="600"/>
              </a:spcAft>
              <a:buFont typeface="Wingdings" pitchFamily="2" charset="2"/>
              <a:buChar char="§"/>
            </a:pPr>
            <a:r>
              <a:rPr lang="el-GR" sz="2000" dirty="0">
                <a:latin typeface="+mj-lt"/>
              </a:rPr>
              <a:t>Πραγματοποιείται για να προσδιοριστεί η ενδεχόμενη τοξικότητα η οποία πηγάζει από την επαφή της συσκευής με το δέρμα.</a:t>
            </a:r>
          </a:p>
          <a:p>
            <a:pPr marL="274320" indent="-274320" algn="just">
              <a:spcAft>
                <a:spcPts val="600"/>
              </a:spcAft>
              <a:buFont typeface="Wingdings" pitchFamily="2" charset="2"/>
              <a:buChar char="§"/>
            </a:pPr>
            <a:r>
              <a:rPr lang="el-GR" sz="2000" dirty="0">
                <a:latin typeface="+mj-lt"/>
              </a:rPr>
              <a:t>Τα υλικά της συσκευής δεν θα πρέπει:</a:t>
            </a:r>
            <a:endParaRPr lang="en-US" sz="2000" dirty="0">
              <a:latin typeface="+mj-lt"/>
            </a:endParaRPr>
          </a:p>
          <a:p>
            <a:pPr marL="731520" lvl="1" indent="-274320" algn="just">
              <a:spcAft>
                <a:spcPts val="600"/>
              </a:spcAft>
              <a:buFont typeface="Wingdings" pitchFamily="2" charset="2"/>
              <a:buChar char="§"/>
            </a:pPr>
            <a:r>
              <a:rPr lang="el-GR" sz="2000" dirty="0">
                <a:latin typeface="+mj-lt"/>
              </a:rPr>
              <a:t> </a:t>
            </a:r>
            <a:r>
              <a:rPr lang="el-GR" sz="2000" b="1" dirty="0">
                <a:latin typeface="+mj-lt"/>
              </a:rPr>
              <a:t>α) </a:t>
            </a:r>
            <a:r>
              <a:rPr lang="el-GR" sz="2000" dirty="0">
                <a:latin typeface="+mj-lt"/>
              </a:rPr>
              <a:t>να προκαλούν ανεπιθύμητες ενέργειες τοπικά ή σε όλο το σύστημα,</a:t>
            </a:r>
            <a:endParaRPr lang="en-US" sz="2000" dirty="0">
              <a:latin typeface="+mj-lt"/>
            </a:endParaRPr>
          </a:p>
          <a:p>
            <a:pPr marL="731520" lvl="1" indent="-274320" algn="just">
              <a:spcAft>
                <a:spcPts val="600"/>
              </a:spcAft>
              <a:buFont typeface="Wingdings" pitchFamily="2" charset="2"/>
              <a:buChar char="§"/>
            </a:pPr>
            <a:r>
              <a:rPr lang="el-GR" sz="2000" dirty="0">
                <a:latin typeface="+mj-lt"/>
              </a:rPr>
              <a:t> </a:t>
            </a:r>
            <a:r>
              <a:rPr lang="el-GR" sz="2000" b="1" dirty="0">
                <a:latin typeface="+mj-lt"/>
              </a:rPr>
              <a:t>β) </a:t>
            </a:r>
            <a:r>
              <a:rPr lang="el-GR" sz="2000" dirty="0">
                <a:latin typeface="+mj-lt"/>
              </a:rPr>
              <a:t>να είναι καρκινογόνα, </a:t>
            </a:r>
            <a:endParaRPr lang="en-US" sz="2000" dirty="0">
              <a:latin typeface="+mj-lt"/>
            </a:endParaRPr>
          </a:p>
          <a:p>
            <a:pPr marL="731520" lvl="1" indent="-274320" algn="just">
              <a:spcAft>
                <a:spcPts val="600"/>
              </a:spcAft>
              <a:buFont typeface="Wingdings" pitchFamily="2" charset="2"/>
              <a:buChar char="§"/>
            </a:pPr>
            <a:r>
              <a:rPr lang="el-GR" sz="2000" b="1" dirty="0">
                <a:latin typeface="+mj-lt"/>
              </a:rPr>
              <a:t>γ) </a:t>
            </a:r>
            <a:r>
              <a:rPr lang="el-GR" sz="2000" dirty="0">
                <a:latin typeface="+mj-lt"/>
              </a:rPr>
              <a:t>να προκαλούν ανεπιθύμητες ενέργειες στην αναπαραγωγή και ανάπτυξη.</a:t>
            </a:r>
          </a:p>
          <a:p>
            <a:pPr marL="274320" indent="-274320" algn="just">
              <a:spcAft>
                <a:spcPts val="600"/>
              </a:spcAft>
              <a:buFont typeface="Wingdings" pitchFamily="2" charset="2"/>
              <a:buChar char="§"/>
            </a:pPr>
            <a:r>
              <a:rPr lang="el-GR" sz="2000" dirty="0">
                <a:latin typeface="+mj-lt"/>
              </a:rPr>
              <a:t>Επομένως, η αποτίμηση κάθε νέας συσκευής που προορίζεται για ανθρώπινη χρήση χρειάζεται δεδομένα από συστηματικούς ελέγχους για να διασφαλιστεί ότι τα οφέλη τα οποία εξασφαλίζει υπερτερούν κάθε πιθανού ρίσκου που προέρχεται από τα υλικά της συσκευής.</a:t>
            </a:r>
          </a:p>
          <a:p>
            <a:endParaRPr lang="en-US" dirty="0"/>
          </a:p>
        </p:txBody>
      </p:sp>
    </p:spTree>
    <p:extLst>
      <p:ext uri="{BB962C8B-B14F-4D97-AF65-F5344CB8AC3E}">
        <p14:creationId xmlns:p14="http://schemas.microsoft.com/office/powerpoint/2010/main" val="4218046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84C6B-F00A-43FF-940C-49F888840700}"/>
              </a:ext>
            </a:extLst>
          </p:cNvPr>
          <p:cNvSpPr>
            <a:spLocks noGrp="1"/>
          </p:cNvSpPr>
          <p:nvPr>
            <p:ph type="title"/>
          </p:nvPr>
        </p:nvSpPr>
        <p:spPr/>
        <p:txBody>
          <a:bodyPr/>
          <a:lstStyle/>
          <a:p>
            <a:r>
              <a:rPr lang="el-GR" b="1" dirty="0">
                <a:latin typeface="+mj-lt"/>
              </a:rPr>
              <a:t>Δοκιμές Βιοσυμβατότητας</a:t>
            </a:r>
            <a:endParaRPr lang="en-US" b="1" dirty="0">
              <a:latin typeface="+mj-lt"/>
            </a:endParaRPr>
          </a:p>
        </p:txBody>
      </p:sp>
      <p:sp>
        <p:nvSpPr>
          <p:cNvPr id="3" name="Text Placeholder 2">
            <a:extLst>
              <a:ext uri="{FF2B5EF4-FFF2-40B4-BE49-F238E27FC236}">
                <a16:creationId xmlns:a16="http://schemas.microsoft.com/office/drawing/2014/main" id="{0C8A3F6B-BD00-4550-912E-B8DA16C38395}"/>
              </a:ext>
            </a:extLst>
          </p:cNvPr>
          <p:cNvSpPr>
            <a:spLocks noGrp="1"/>
          </p:cNvSpPr>
          <p:nvPr>
            <p:ph type="body" idx="1"/>
          </p:nvPr>
        </p:nvSpPr>
        <p:spPr>
          <a:xfrm>
            <a:off x="805332" y="2273567"/>
            <a:ext cx="9938867" cy="3620800"/>
          </a:xfrm>
        </p:spPr>
        <p:txBody>
          <a:bodyPr/>
          <a:lstStyle/>
          <a:p>
            <a:pPr marL="88900" indent="0" algn="just">
              <a:spcAft>
                <a:spcPts val="600"/>
              </a:spcAft>
              <a:buClr>
                <a:schemeClr val="tx2">
                  <a:lumMod val="75000"/>
                </a:schemeClr>
              </a:buClr>
              <a:buNone/>
            </a:pPr>
            <a:r>
              <a:rPr lang="el-GR" sz="2000" dirty="0">
                <a:latin typeface="+mj-lt"/>
              </a:rPr>
              <a:t>Οι δοκιμές βιοσυμβατότητας συμπεριλαμβάνουν διαδικασίες με στόχο να ελέγξουν τους παρακάτω παράγοντες:</a:t>
            </a:r>
          </a:p>
          <a:p>
            <a:pPr marL="731520" lvl="1" indent="-274320" algn="just">
              <a:spcAft>
                <a:spcPts val="600"/>
              </a:spcAft>
              <a:buClr>
                <a:schemeClr val="tx2">
                  <a:lumMod val="50000"/>
                </a:schemeClr>
              </a:buClr>
              <a:buFont typeface="Wingdings" pitchFamily="2" charset="2"/>
              <a:buChar char="§"/>
            </a:pPr>
            <a:r>
              <a:rPr lang="el-GR" sz="2000" dirty="0">
                <a:latin typeface="+mj-lt"/>
              </a:rPr>
              <a:t>κυτταροτοξικότητα,</a:t>
            </a:r>
          </a:p>
          <a:p>
            <a:pPr marL="731520" lvl="1" indent="-274320" algn="just">
              <a:spcAft>
                <a:spcPts val="600"/>
              </a:spcAft>
              <a:buClr>
                <a:schemeClr val="tx2">
                  <a:lumMod val="50000"/>
                </a:schemeClr>
              </a:buClr>
              <a:buFont typeface="Wingdings" pitchFamily="2" charset="2"/>
              <a:buChar char="§"/>
            </a:pPr>
            <a:r>
              <a:rPr lang="el-GR" sz="2000" dirty="0">
                <a:latin typeface="+mj-lt"/>
              </a:rPr>
              <a:t>οξεία, χρόνια τοξικότητα,</a:t>
            </a:r>
          </a:p>
          <a:p>
            <a:pPr marL="731520" lvl="1" indent="-274320" algn="just">
              <a:spcAft>
                <a:spcPts val="600"/>
              </a:spcAft>
              <a:buClr>
                <a:schemeClr val="tx2">
                  <a:lumMod val="50000"/>
                </a:schemeClr>
              </a:buClr>
              <a:buFont typeface="Wingdings" pitchFamily="2" charset="2"/>
              <a:buChar char="§"/>
            </a:pPr>
            <a:r>
              <a:rPr lang="el-GR" sz="2000" dirty="0">
                <a:latin typeface="+mj-lt"/>
              </a:rPr>
              <a:t>ερεθισμός σε δέρμα, μάτια και βλεννογόνους,</a:t>
            </a:r>
          </a:p>
          <a:p>
            <a:pPr marL="731520" lvl="1" indent="-274320" algn="just">
              <a:spcAft>
                <a:spcPts val="600"/>
              </a:spcAft>
              <a:buClr>
                <a:schemeClr val="tx2">
                  <a:lumMod val="50000"/>
                </a:schemeClr>
              </a:buClr>
              <a:buFont typeface="Wingdings" pitchFamily="2" charset="2"/>
              <a:buChar char="§"/>
            </a:pPr>
            <a:r>
              <a:rPr lang="el-GR" sz="2000" dirty="0">
                <a:latin typeface="+mj-lt"/>
              </a:rPr>
              <a:t>ευαισθητοποίηση,</a:t>
            </a:r>
          </a:p>
          <a:p>
            <a:pPr marL="731520" lvl="1" indent="-274320" algn="just">
              <a:spcAft>
                <a:spcPts val="600"/>
              </a:spcAft>
              <a:buClr>
                <a:schemeClr val="tx2">
                  <a:lumMod val="50000"/>
                </a:schemeClr>
              </a:buClr>
              <a:buFont typeface="Wingdings" pitchFamily="2" charset="2"/>
              <a:buChar char="§"/>
            </a:pPr>
            <a:r>
              <a:rPr lang="el-GR" sz="2000" dirty="0">
                <a:latin typeface="+mj-lt"/>
              </a:rPr>
              <a:t>συμβατότητα στο αίμα,</a:t>
            </a:r>
          </a:p>
          <a:p>
            <a:pPr marL="731520" lvl="1" indent="-274320" algn="just">
              <a:spcAft>
                <a:spcPts val="600"/>
              </a:spcAft>
              <a:buClr>
                <a:schemeClr val="tx2">
                  <a:lumMod val="50000"/>
                </a:schemeClr>
              </a:buClr>
              <a:buFont typeface="Wingdings" pitchFamily="2" charset="2"/>
              <a:buChar char="§"/>
            </a:pPr>
            <a:r>
              <a:rPr lang="el-GR" sz="2000" dirty="0">
                <a:latin typeface="+mj-lt"/>
              </a:rPr>
              <a:t>επιπλοκές λόγω εμφύτευσης,</a:t>
            </a:r>
          </a:p>
          <a:p>
            <a:pPr marL="731520" lvl="1" indent="-274320" algn="just">
              <a:spcAft>
                <a:spcPts val="600"/>
              </a:spcAft>
              <a:buClr>
                <a:schemeClr val="tx2">
                  <a:lumMod val="50000"/>
                </a:schemeClr>
              </a:buClr>
              <a:buFont typeface="Wingdings" pitchFamily="2" charset="2"/>
              <a:buChar char="§"/>
            </a:pPr>
            <a:r>
              <a:rPr lang="el-GR" sz="2000" dirty="0">
                <a:latin typeface="+mj-lt"/>
              </a:rPr>
              <a:t>καρκινογένεση, επίδραση στην αναπαραγωγή, επίδραση στην ανάπτυξη</a:t>
            </a:r>
          </a:p>
          <a:p>
            <a:endParaRPr lang="en-US" dirty="0"/>
          </a:p>
        </p:txBody>
      </p:sp>
    </p:spTree>
    <p:extLst>
      <p:ext uri="{BB962C8B-B14F-4D97-AF65-F5344CB8AC3E}">
        <p14:creationId xmlns:p14="http://schemas.microsoft.com/office/powerpoint/2010/main" val="7877057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FC9EA-CFD0-420F-A8A6-9D1B60F90337}"/>
              </a:ext>
            </a:extLst>
          </p:cNvPr>
          <p:cNvSpPr>
            <a:spLocks noGrp="1"/>
          </p:cNvSpPr>
          <p:nvPr>
            <p:ph type="title"/>
          </p:nvPr>
        </p:nvSpPr>
        <p:spPr/>
        <p:txBody>
          <a:bodyPr/>
          <a:lstStyle/>
          <a:p>
            <a:r>
              <a:rPr lang="el-GR" b="1" dirty="0">
                <a:effectLst>
                  <a:outerShdw blurRad="38100" dist="38100" dir="2700000" algn="tl">
                    <a:srgbClr val="000000">
                      <a:alpha val="43137"/>
                    </a:srgbClr>
                  </a:outerShdw>
                </a:effectLst>
                <a:latin typeface="+mj-lt"/>
              </a:rPr>
              <a:t>Η Επιστήμη των Βιοϋλικών έχει Διεπιστημονικό Χαρακτήρα</a:t>
            </a:r>
            <a:endParaRPr lang="en-US" dirty="0">
              <a:latin typeface="+mj-lt"/>
            </a:endParaRPr>
          </a:p>
        </p:txBody>
      </p:sp>
      <p:sp>
        <p:nvSpPr>
          <p:cNvPr id="3" name="Text Placeholder 2">
            <a:extLst>
              <a:ext uri="{FF2B5EF4-FFF2-40B4-BE49-F238E27FC236}">
                <a16:creationId xmlns:a16="http://schemas.microsoft.com/office/drawing/2014/main" id="{9CF1863A-F83E-451B-9F17-6ED818EFEEAE}"/>
              </a:ext>
            </a:extLst>
          </p:cNvPr>
          <p:cNvSpPr>
            <a:spLocks noGrp="1"/>
          </p:cNvSpPr>
          <p:nvPr>
            <p:ph type="body" idx="1"/>
          </p:nvPr>
        </p:nvSpPr>
        <p:spPr>
          <a:xfrm>
            <a:off x="805332" y="2273567"/>
            <a:ext cx="4452467" cy="3620800"/>
          </a:xfrm>
        </p:spPr>
        <p:txBody>
          <a:bodyPr/>
          <a:lstStyle/>
          <a:p>
            <a:r>
              <a:rPr lang="el-GR" sz="2400" b="1" dirty="0">
                <a:latin typeface="+mj-lt"/>
              </a:rPr>
              <a:t>Επιστήμονες των βιοϋλικών</a:t>
            </a:r>
            <a:r>
              <a:rPr lang="el-GR" sz="2400" dirty="0">
                <a:latin typeface="+mj-lt"/>
              </a:rPr>
              <a:t>: φυσικοί, μηχανικοί, οδοντίατροι, βιολόγοι, χειρουργοί, κτηνίατροι, ακαδημαϊκοί, χημικοί, κ.α.</a:t>
            </a:r>
          </a:p>
        </p:txBody>
      </p:sp>
      <p:sp>
        <p:nvSpPr>
          <p:cNvPr id="4" name="Text Placeholder 3">
            <a:extLst>
              <a:ext uri="{FF2B5EF4-FFF2-40B4-BE49-F238E27FC236}">
                <a16:creationId xmlns:a16="http://schemas.microsoft.com/office/drawing/2014/main" id="{C2EC277E-E902-4216-B952-C2D992069E20}"/>
              </a:ext>
            </a:extLst>
          </p:cNvPr>
          <p:cNvSpPr>
            <a:spLocks noGrp="1"/>
          </p:cNvSpPr>
          <p:nvPr>
            <p:ph type="body" idx="2"/>
          </p:nvPr>
        </p:nvSpPr>
        <p:spPr>
          <a:xfrm>
            <a:off x="5583170" y="2273567"/>
            <a:ext cx="4780029" cy="3620800"/>
          </a:xfrm>
        </p:spPr>
        <p:txBody>
          <a:bodyPr/>
          <a:lstStyle/>
          <a:p>
            <a:r>
              <a:rPr lang="el-GR" sz="2400" dirty="0">
                <a:latin typeface="+mj-lt"/>
              </a:rPr>
              <a:t>Μελέτη των αλληλεπιδράσεων των φυσικών και συνθετικών ουσιών και των εμφυτευμένων συσκευών με ζωντανά κύτταρα, τα συστατικά των κυττάρων και σύνθετες κατασκευές όπως ιστοί και όργανα.</a:t>
            </a:r>
          </a:p>
        </p:txBody>
      </p:sp>
    </p:spTree>
    <p:extLst>
      <p:ext uri="{BB962C8B-B14F-4D97-AF65-F5344CB8AC3E}">
        <p14:creationId xmlns:p14="http://schemas.microsoft.com/office/powerpoint/2010/main" val="42529079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B14DF-45CE-48F9-A7AE-B155C6EE0B58}"/>
              </a:ext>
            </a:extLst>
          </p:cNvPr>
          <p:cNvSpPr>
            <a:spLocks noGrp="1"/>
          </p:cNvSpPr>
          <p:nvPr>
            <p:ph type="title"/>
          </p:nvPr>
        </p:nvSpPr>
        <p:spPr/>
        <p:txBody>
          <a:bodyPr/>
          <a:lstStyle/>
          <a:p>
            <a:r>
              <a:rPr lang="en-US" sz="3200" b="1" dirty="0">
                <a:effectLst>
                  <a:outerShdw blurRad="38100" dist="38100" dir="2700000" algn="tl">
                    <a:srgbClr val="000000">
                      <a:alpha val="43137"/>
                    </a:srgbClr>
                  </a:outerShdw>
                </a:effectLst>
                <a:latin typeface="+mj-lt"/>
              </a:rPr>
              <a:t>E</a:t>
            </a:r>
            <a:r>
              <a:rPr lang="el-GR" sz="3200" b="1" dirty="0">
                <a:effectLst>
                  <a:outerShdw blurRad="38100" dist="38100" dir="2700000" algn="tl">
                    <a:srgbClr val="000000">
                      <a:alpha val="43137"/>
                    </a:srgbClr>
                  </a:outerShdw>
                </a:effectLst>
                <a:latin typeface="+mj-lt"/>
              </a:rPr>
              <a:t>πιστημονική </a:t>
            </a:r>
            <a:r>
              <a:rPr lang="en-US" sz="3200" b="1" dirty="0">
                <a:effectLst>
                  <a:outerShdw blurRad="38100" dist="38100" dir="2700000" algn="tl">
                    <a:srgbClr val="000000">
                      <a:alpha val="43137"/>
                    </a:srgbClr>
                  </a:outerShdw>
                </a:effectLst>
                <a:latin typeface="+mj-lt"/>
              </a:rPr>
              <a:t>K</a:t>
            </a:r>
            <a:r>
              <a:rPr lang="el-GR" sz="3200" b="1" dirty="0">
                <a:effectLst>
                  <a:outerShdw blurRad="38100" dist="38100" dir="2700000" algn="tl">
                    <a:srgbClr val="000000">
                      <a:alpha val="43137"/>
                    </a:srgbClr>
                  </a:outerShdw>
                </a:effectLst>
                <a:latin typeface="+mj-lt"/>
              </a:rPr>
              <a:t>οινότητα των </a:t>
            </a:r>
            <a:r>
              <a:rPr lang="en-US" sz="3200" b="1" dirty="0">
                <a:effectLst>
                  <a:outerShdw blurRad="38100" dist="38100" dir="2700000" algn="tl">
                    <a:srgbClr val="000000">
                      <a:alpha val="43137"/>
                    </a:srgbClr>
                  </a:outerShdw>
                </a:effectLst>
                <a:latin typeface="+mj-lt"/>
              </a:rPr>
              <a:t>B</a:t>
            </a:r>
            <a:r>
              <a:rPr lang="el-GR" sz="3200" b="1" dirty="0">
                <a:effectLst>
                  <a:outerShdw blurRad="38100" dist="38100" dir="2700000" algn="tl">
                    <a:srgbClr val="000000">
                      <a:alpha val="43137"/>
                    </a:srgbClr>
                  </a:outerShdw>
                </a:effectLst>
                <a:latin typeface="+mj-lt"/>
              </a:rPr>
              <a:t>ιοϋλικών</a:t>
            </a:r>
            <a:endParaRPr lang="en-US" dirty="0">
              <a:latin typeface="+mj-lt"/>
            </a:endParaRPr>
          </a:p>
        </p:txBody>
      </p:sp>
      <p:sp>
        <p:nvSpPr>
          <p:cNvPr id="3" name="Text Placeholder 2">
            <a:extLst>
              <a:ext uri="{FF2B5EF4-FFF2-40B4-BE49-F238E27FC236}">
                <a16:creationId xmlns:a16="http://schemas.microsoft.com/office/drawing/2014/main" id="{7EF4AB38-B475-49B0-8213-8B6FE0F569B8}"/>
              </a:ext>
            </a:extLst>
          </p:cNvPr>
          <p:cNvSpPr>
            <a:spLocks noGrp="1"/>
          </p:cNvSpPr>
          <p:nvPr>
            <p:ph type="body" idx="1"/>
          </p:nvPr>
        </p:nvSpPr>
        <p:spPr>
          <a:xfrm>
            <a:off x="805333" y="2273567"/>
            <a:ext cx="4452468" cy="3620800"/>
          </a:xfrm>
        </p:spPr>
        <p:txBody>
          <a:bodyPr/>
          <a:lstStyle/>
          <a:p>
            <a:r>
              <a:rPr lang="el-GR" sz="2400" dirty="0">
                <a:latin typeface="+mj-lt"/>
              </a:rPr>
              <a:t>Μια επιστημονική κοινότητα από ειδικούς που προάγει εξελίξεις σε όλες τις φάσεις της έρευνας και ανάπτυξης των βιοϋλικών ενθαρρύνοντας συνεργατικά επιμορφωτικά προγράμματα και κλινικές εφαρμογές. </a:t>
            </a:r>
          </a:p>
          <a:p>
            <a:endParaRPr lang="en-US" dirty="0"/>
          </a:p>
        </p:txBody>
      </p:sp>
      <p:sp>
        <p:nvSpPr>
          <p:cNvPr id="4" name="Text Placeholder 3">
            <a:extLst>
              <a:ext uri="{FF2B5EF4-FFF2-40B4-BE49-F238E27FC236}">
                <a16:creationId xmlns:a16="http://schemas.microsoft.com/office/drawing/2014/main" id="{ACA736E0-7FF0-4DE3-AE7C-944FD69D48BF}"/>
              </a:ext>
            </a:extLst>
          </p:cNvPr>
          <p:cNvSpPr>
            <a:spLocks noGrp="1"/>
          </p:cNvSpPr>
          <p:nvPr>
            <p:ph type="body" idx="2"/>
          </p:nvPr>
        </p:nvSpPr>
        <p:spPr>
          <a:xfrm>
            <a:off x="5583170" y="2273567"/>
            <a:ext cx="5694430" cy="3620800"/>
          </a:xfrm>
        </p:spPr>
        <p:txBody>
          <a:bodyPr/>
          <a:lstStyle/>
          <a:p>
            <a:r>
              <a:rPr lang="el-GR" sz="2400" b="1" dirty="0">
                <a:effectLst>
                  <a:outerShdw blurRad="38100" dist="38100" dir="2700000" algn="tl">
                    <a:srgbClr val="000000">
                      <a:alpha val="43137"/>
                    </a:srgbClr>
                  </a:outerShdw>
                </a:effectLst>
                <a:latin typeface="+mj-lt"/>
              </a:rPr>
              <a:t>Μηχανικοί βιοϋλικών</a:t>
            </a:r>
            <a:endParaRPr lang="en-US" sz="2400" b="1" dirty="0">
              <a:effectLst>
                <a:outerShdw blurRad="38100" dist="38100" dir="2700000" algn="tl">
                  <a:srgbClr val="000000">
                    <a:alpha val="43137"/>
                  </a:srgbClr>
                </a:outerShdw>
              </a:effectLst>
              <a:latin typeface="+mj-lt"/>
            </a:endParaRPr>
          </a:p>
          <a:p>
            <a:pPr marL="731520" lvl="1" indent="-274320" algn="just">
              <a:spcBef>
                <a:spcPct val="20000"/>
              </a:spcBef>
              <a:spcAft>
                <a:spcPts val="600"/>
              </a:spcAft>
              <a:buClr>
                <a:schemeClr val="tx2">
                  <a:lumMod val="75000"/>
                </a:schemeClr>
              </a:buClr>
              <a:buFont typeface="Wingdings" pitchFamily="2" charset="2"/>
              <a:buChar char="§"/>
            </a:pPr>
            <a:r>
              <a:rPr lang="el-GR" sz="2400" dirty="0">
                <a:latin typeface="+mj-lt"/>
              </a:rPr>
              <a:t>Αναπτύσσουν και χαρακτηρίζουν τα υλικά που χρησιμοποιούνται στην Βιοϊατρική Τεχνολογία.</a:t>
            </a:r>
          </a:p>
          <a:p>
            <a:pPr marL="731520" lvl="1" indent="-274320" algn="just">
              <a:spcBef>
                <a:spcPct val="20000"/>
              </a:spcBef>
              <a:spcAft>
                <a:spcPts val="600"/>
              </a:spcAft>
              <a:buClr>
                <a:schemeClr val="tx2">
                  <a:lumMod val="75000"/>
                </a:schemeClr>
              </a:buClr>
              <a:buFont typeface="Wingdings" pitchFamily="2" charset="2"/>
              <a:buChar char="§"/>
            </a:pPr>
            <a:r>
              <a:rPr lang="el-GR" sz="2400" dirty="0">
                <a:latin typeface="+mj-lt"/>
              </a:rPr>
              <a:t>Επιδιώκουν να ανακτήσουν και να βελτιώσουν τη φυσιολογική λειτουργία και να ενισχύσουν την βιωσιμότητα και την ποιότητα ζωής</a:t>
            </a:r>
            <a:r>
              <a:rPr lang="el-GR" sz="2400" dirty="0"/>
              <a:t>.</a:t>
            </a:r>
          </a:p>
          <a:p>
            <a:endParaRPr lang="en-US" dirty="0"/>
          </a:p>
        </p:txBody>
      </p:sp>
    </p:spTree>
    <p:extLst>
      <p:ext uri="{BB962C8B-B14F-4D97-AF65-F5344CB8AC3E}">
        <p14:creationId xmlns:p14="http://schemas.microsoft.com/office/powerpoint/2010/main" val="14058425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F3AFF-F2E1-4D97-B41A-1253BCA343E3}"/>
              </a:ext>
            </a:extLst>
          </p:cNvPr>
          <p:cNvSpPr>
            <a:spLocks noGrp="1"/>
          </p:cNvSpPr>
          <p:nvPr>
            <p:ph type="title"/>
          </p:nvPr>
        </p:nvSpPr>
        <p:spPr/>
        <p:txBody>
          <a:bodyPr/>
          <a:lstStyle/>
          <a:p>
            <a:r>
              <a:rPr lang="el-GR" b="1" dirty="0">
                <a:effectLst>
                  <a:outerShdw blurRad="38100" dist="38100" dir="2700000" algn="tl">
                    <a:srgbClr val="000000">
                      <a:alpha val="43137"/>
                    </a:srgbClr>
                  </a:outerShdw>
                </a:effectLst>
                <a:latin typeface="+mj-lt"/>
              </a:rPr>
              <a:t>Επιστημονικό Υλικό σχετικό με τα Βιοϋλικά</a:t>
            </a:r>
            <a:endParaRPr lang="en-US" dirty="0"/>
          </a:p>
        </p:txBody>
      </p:sp>
      <p:sp>
        <p:nvSpPr>
          <p:cNvPr id="3" name="Text Placeholder 2">
            <a:extLst>
              <a:ext uri="{FF2B5EF4-FFF2-40B4-BE49-F238E27FC236}">
                <a16:creationId xmlns:a16="http://schemas.microsoft.com/office/drawing/2014/main" id="{6953EA65-8C83-4353-8457-33BC12B948A9}"/>
              </a:ext>
            </a:extLst>
          </p:cNvPr>
          <p:cNvSpPr>
            <a:spLocks noGrp="1"/>
          </p:cNvSpPr>
          <p:nvPr>
            <p:ph type="body" idx="1"/>
          </p:nvPr>
        </p:nvSpPr>
        <p:spPr/>
        <p:txBody>
          <a:bodyPr/>
          <a:lstStyle/>
          <a:p>
            <a:pPr marL="88900" indent="0">
              <a:buNone/>
            </a:pPr>
            <a:r>
              <a:rPr lang="el-GR" b="1" dirty="0">
                <a:effectLst>
                  <a:outerShdw blurRad="38100" dist="38100" dir="2700000" algn="tl">
                    <a:srgbClr val="000000">
                      <a:alpha val="43137"/>
                    </a:srgbClr>
                  </a:outerShdw>
                </a:effectLst>
                <a:latin typeface="+mj-lt"/>
              </a:rPr>
              <a:t>Επιστημονικά περιοδικά</a:t>
            </a:r>
            <a:endParaRPr lang="en-US" b="1" dirty="0">
              <a:effectLst>
                <a:outerShdw blurRad="38100" dist="38100" dir="2700000" algn="tl">
                  <a:srgbClr val="000000">
                    <a:alpha val="43137"/>
                  </a:srgbClr>
                </a:outerShdw>
              </a:effectLst>
              <a:latin typeface="+mj-lt"/>
            </a:endParaRPr>
          </a:p>
          <a:p>
            <a:pPr marL="274320" indent="-274320">
              <a:spcAft>
                <a:spcPts val="600"/>
              </a:spcAft>
              <a:buFont typeface="Wingdings" pitchFamily="2" charset="2"/>
              <a:buChar char="§"/>
              <a:defRPr/>
            </a:pPr>
            <a:r>
              <a:rPr lang="en-US" sz="2000" dirty="0">
                <a:latin typeface="+mj-lt"/>
              </a:rPr>
              <a:t>Journal of Biomedical Materials Research</a:t>
            </a:r>
            <a:r>
              <a:rPr lang="el-GR" sz="2000" dirty="0">
                <a:latin typeface="+mj-lt"/>
              </a:rPr>
              <a:t>.</a:t>
            </a:r>
            <a:endParaRPr lang="en-US" sz="2000" dirty="0">
              <a:latin typeface="+mj-lt"/>
            </a:endParaRPr>
          </a:p>
          <a:p>
            <a:pPr marL="274320" indent="-274320">
              <a:spcAft>
                <a:spcPts val="600"/>
              </a:spcAft>
              <a:buFont typeface="Wingdings" pitchFamily="2" charset="2"/>
              <a:buChar char="§"/>
              <a:defRPr/>
            </a:pPr>
            <a:r>
              <a:rPr lang="en-US" sz="2000" dirty="0">
                <a:latin typeface="+mj-lt"/>
              </a:rPr>
              <a:t>Biomaterials</a:t>
            </a:r>
            <a:r>
              <a:rPr lang="el-GR" sz="2000" dirty="0">
                <a:latin typeface="+mj-lt"/>
              </a:rPr>
              <a:t>.</a:t>
            </a:r>
            <a:endParaRPr lang="en-US" sz="2000" dirty="0">
              <a:latin typeface="+mj-lt"/>
            </a:endParaRPr>
          </a:p>
          <a:p>
            <a:pPr marL="274320" indent="-274320">
              <a:spcAft>
                <a:spcPts val="600"/>
              </a:spcAft>
              <a:buFont typeface="Wingdings" pitchFamily="2" charset="2"/>
              <a:buChar char="§"/>
              <a:defRPr/>
            </a:pPr>
            <a:r>
              <a:rPr lang="en-US" sz="2000" dirty="0">
                <a:latin typeface="+mj-lt"/>
              </a:rPr>
              <a:t>Journal of Biomaterials Science. Polymer Edition</a:t>
            </a:r>
            <a:r>
              <a:rPr lang="el-GR" sz="2000" dirty="0">
                <a:latin typeface="+mj-lt"/>
              </a:rPr>
              <a:t>.</a:t>
            </a:r>
            <a:endParaRPr lang="en-US" sz="2000" dirty="0">
              <a:latin typeface="+mj-lt"/>
            </a:endParaRPr>
          </a:p>
          <a:p>
            <a:pPr marL="274320" indent="-274320">
              <a:spcAft>
                <a:spcPts val="600"/>
              </a:spcAft>
              <a:buFont typeface="Wingdings" pitchFamily="2" charset="2"/>
              <a:buChar char="§"/>
              <a:defRPr/>
            </a:pPr>
            <a:r>
              <a:rPr lang="en-US" sz="2000" dirty="0">
                <a:latin typeface="+mj-lt"/>
              </a:rPr>
              <a:t>Journal of Biomaterials Applications</a:t>
            </a:r>
            <a:r>
              <a:rPr lang="el-GR" sz="2000" dirty="0">
                <a:latin typeface="+mj-lt"/>
              </a:rPr>
              <a:t>.</a:t>
            </a:r>
            <a:r>
              <a:rPr lang="en-US" sz="2000" dirty="0">
                <a:latin typeface="+mj-lt"/>
              </a:rPr>
              <a:t> </a:t>
            </a:r>
          </a:p>
          <a:p>
            <a:pPr marL="274320" indent="-274320">
              <a:spcAft>
                <a:spcPts val="600"/>
              </a:spcAft>
              <a:buFont typeface="Wingdings" pitchFamily="2" charset="2"/>
              <a:buChar char="§"/>
              <a:defRPr/>
            </a:pPr>
            <a:r>
              <a:rPr lang="en-US" sz="2000" dirty="0">
                <a:latin typeface="+mj-lt"/>
              </a:rPr>
              <a:t>Journal of Materials Science: Materials in Medicine</a:t>
            </a:r>
            <a:endParaRPr lang="en-US" dirty="0">
              <a:latin typeface="+mj-lt"/>
            </a:endParaRPr>
          </a:p>
        </p:txBody>
      </p:sp>
      <p:sp>
        <p:nvSpPr>
          <p:cNvPr id="4" name="Text Placeholder 3">
            <a:extLst>
              <a:ext uri="{FF2B5EF4-FFF2-40B4-BE49-F238E27FC236}">
                <a16:creationId xmlns:a16="http://schemas.microsoft.com/office/drawing/2014/main" id="{ED4E5CB7-3E22-464A-8F65-7A1237F19499}"/>
              </a:ext>
            </a:extLst>
          </p:cNvPr>
          <p:cNvSpPr>
            <a:spLocks noGrp="1"/>
          </p:cNvSpPr>
          <p:nvPr>
            <p:ph type="body" idx="2"/>
          </p:nvPr>
        </p:nvSpPr>
        <p:spPr>
          <a:xfrm>
            <a:off x="5583170" y="2273567"/>
            <a:ext cx="5084829" cy="3620800"/>
          </a:xfrm>
        </p:spPr>
        <p:txBody>
          <a:bodyPr/>
          <a:lstStyle/>
          <a:p>
            <a:pPr marL="88900" indent="0">
              <a:buNone/>
            </a:pPr>
            <a:r>
              <a:rPr lang="el-GR" sz="2400" b="1" dirty="0">
                <a:effectLst>
                  <a:outerShdw blurRad="38100" dist="38100" dir="2700000" algn="tl">
                    <a:srgbClr val="000000">
                      <a:alpha val="43137"/>
                    </a:srgbClr>
                  </a:outerShdw>
                </a:effectLst>
                <a:latin typeface="+mj-lt"/>
              </a:rPr>
              <a:t>Σχετικές ιστοσελίδες</a:t>
            </a:r>
            <a:endParaRPr lang="en-US" sz="2400" b="1" dirty="0">
              <a:effectLst>
                <a:outerShdw blurRad="38100" dist="38100" dir="2700000" algn="tl">
                  <a:srgbClr val="000000">
                    <a:alpha val="43137"/>
                  </a:srgbClr>
                </a:outerShdw>
              </a:effectLst>
              <a:latin typeface="+mj-lt"/>
            </a:endParaRPr>
          </a:p>
          <a:p>
            <a:pPr marL="274320" indent="-274320">
              <a:spcAft>
                <a:spcPts val="600"/>
              </a:spcAft>
              <a:buFont typeface="Wingdings" pitchFamily="2" charset="2"/>
              <a:buChar char="§"/>
              <a:defRPr/>
            </a:pPr>
            <a:r>
              <a:rPr lang="en-US" sz="2000" dirty="0">
                <a:latin typeface="+mj-lt"/>
              </a:rPr>
              <a:t>Biomaterials Network (</a:t>
            </a:r>
            <a:r>
              <a:rPr lang="en-US" sz="2000" dirty="0">
                <a:latin typeface="+mj-lt"/>
                <a:hlinkClick r:id="rId2"/>
              </a:rPr>
              <a:t>www.biomat.net</a:t>
            </a:r>
            <a:r>
              <a:rPr lang="en-US" sz="2000" dirty="0">
                <a:latin typeface="+mj-lt"/>
              </a:rPr>
              <a:t>)</a:t>
            </a:r>
          </a:p>
          <a:p>
            <a:pPr marL="274320" indent="-274320">
              <a:spcAft>
                <a:spcPts val="600"/>
              </a:spcAft>
              <a:buFont typeface="Wingdings" pitchFamily="2" charset="2"/>
              <a:buChar char="§"/>
              <a:defRPr/>
            </a:pPr>
            <a:r>
              <a:rPr lang="en-US" sz="2000" dirty="0">
                <a:latin typeface="+mj-lt"/>
              </a:rPr>
              <a:t>Medical Device Information (</a:t>
            </a:r>
            <a:r>
              <a:rPr lang="en-US" sz="2000" dirty="0">
                <a:latin typeface="+mj-lt"/>
                <a:hlinkClick r:id="rId3"/>
              </a:rPr>
              <a:t>www.devicelink.com</a:t>
            </a:r>
            <a:r>
              <a:rPr lang="en-US" sz="2000" dirty="0">
                <a:latin typeface="+mj-lt"/>
              </a:rPr>
              <a:t>)</a:t>
            </a:r>
          </a:p>
          <a:p>
            <a:pPr marL="274320" indent="-274320">
              <a:spcAft>
                <a:spcPts val="600"/>
              </a:spcAft>
              <a:buFont typeface="Wingdings" pitchFamily="2" charset="2"/>
              <a:buChar char="§"/>
              <a:defRPr/>
            </a:pPr>
            <a:r>
              <a:rPr lang="en-US" sz="2000" dirty="0">
                <a:latin typeface="+mj-lt"/>
              </a:rPr>
              <a:t>Medical Materials Engineering reference</a:t>
            </a:r>
            <a:r>
              <a:rPr lang="el-GR" sz="2000" dirty="0">
                <a:latin typeface="+mj-lt"/>
              </a:rPr>
              <a:t> </a:t>
            </a:r>
            <a:r>
              <a:rPr lang="en-US" sz="2000" dirty="0">
                <a:latin typeface="+mj-lt"/>
              </a:rPr>
              <a:t>(</a:t>
            </a:r>
            <a:r>
              <a:rPr lang="en-US" sz="2000" dirty="0">
                <a:latin typeface="+mj-lt"/>
                <a:hlinkClick r:id="rId4"/>
              </a:rPr>
              <a:t>www.engineeringreference.com</a:t>
            </a:r>
            <a:r>
              <a:rPr lang="en-US" sz="2000" dirty="0">
                <a:latin typeface="+mj-lt"/>
              </a:rPr>
              <a:t>)</a:t>
            </a:r>
          </a:p>
          <a:p>
            <a:pPr marL="274320" indent="-274320">
              <a:spcAft>
                <a:spcPts val="600"/>
              </a:spcAft>
              <a:buFont typeface="Wingdings" pitchFamily="2" charset="2"/>
              <a:buChar char="§"/>
              <a:defRPr/>
            </a:pPr>
            <a:r>
              <a:rPr lang="en-US" sz="2000" dirty="0">
                <a:latin typeface="+mj-lt"/>
              </a:rPr>
              <a:t>United States Patents and Trademarks Office (</a:t>
            </a:r>
            <a:r>
              <a:rPr lang="en-US" sz="2000" dirty="0">
                <a:latin typeface="+mj-lt"/>
                <a:hlinkClick r:id="rId5"/>
              </a:rPr>
              <a:t>www.uspto.gov</a:t>
            </a:r>
            <a:r>
              <a:rPr lang="en-US" sz="2000" dirty="0">
                <a:latin typeface="+mj-lt"/>
              </a:rPr>
              <a:t>)</a:t>
            </a:r>
          </a:p>
          <a:p>
            <a:pPr marL="274320" indent="-274320">
              <a:spcAft>
                <a:spcPts val="600"/>
              </a:spcAft>
              <a:buFont typeface="Wingdings" pitchFamily="2" charset="2"/>
              <a:buChar char="§"/>
              <a:defRPr/>
            </a:pPr>
            <a:r>
              <a:rPr lang="en-US" sz="2000" dirty="0">
                <a:latin typeface="+mj-lt"/>
              </a:rPr>
              <a:t>General search-Google (</a:t>
            </a:r>
            <a:r>
              <a:rPr lang="en-US" sz="2000" dirty="0">
                <a:latin typeface="+mj-lt"/>
                <a:hlinkClick r:id="rId6"/>
              </a:rPr>
              <a:t>www.google.com</a:t>
            </a:r>
            <a:r>
              <a:rPr lang="en-US" sz="2000" dirty="0">
                <a:latin typeface="+mj-lt"/>
              </a:rPr>
              <a:t>)</a:t>
            </a:r>
          </a:p>
          <a:p>
            <a:endParaRPr lang="en-US" dirty="0"/>
          </a:p>
        </p:txBody>
      </p:sp>
    </p:spTree>
    <p:extLst>
      <p:ext uri="{BB962C8B-B14F-4D97-AF65-F5344CB8AC3E}">
        <p14:creationId xmlns:p14="http://schemas.microsoft.com/office/powerpoint/2010/main" val="16133677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685D9C-0F40-4897-82D3-29DF6B735312}"/>
              </a:ext>
            </a:extLst>
          </p:cNvPr>
          <p:cNvSpPr>
            <a:spLocks noGrp="1"/>
          </p:cNvSpPr>
          <p:nvPr>
            <p:ph type="body" idx="1"/>
          </p:nvPr>
        </p:nvSpPr>
        <p:spPr/>
        <p:txBody>
          <a:bodyPr/>
          <a:lstStyle/>
          <a:p>
            <a:r>
              <a:rPr lang="el-GR" sz="3600" b="1" dirty="0">
                <a:effectLst>
                  <a:outerShdw blurRad="38100" dist="38100" dir="2700000" algn="tl">
                    <a:srgbClr val="000000">
                      <a:alpha val="43137"/>
                    </a:srgbClr>
                  </a:outerShdw>
                </a:effectLst>
                <a:latin typeface="+mj-lt"/>
              </a:rPr>
              <a:t>Τύποι </a:t>
            </a:r>
            <a:r>
              <a:rPr lang="en-US" sz="3600" b="1" dirty="0">
                <a:effectLst>
                  <a:outerShdw blurRad="38100" dist="38100" dir="2700000" algn="tl">
                    <a:srgbClr val="000000">
                      <a:alpha val="43137"/>
                    </a:srgbClr>
                  </a:outerShdw>
                </a:effectLst>
                <a:latin typeface="+mj-lt"/>
              </a:rPr>
              <a:t>Y</a:t>
            </a:r>
            <a:r>
              <a:rPr lang="el-GR" sz="3600" b="1" dirty="0">
                <a:effectLst>
                  <a:outerShdw blurRad="38100" dist="38100" dir="2700000" algn="tl">
                    <a:srgbClr val="000000">
                      <a:alpha val="43137"/>
                    </a:srgbClr>
                  </a:outerShdw>
                </a:effectLst>
                <a:latin typeface="+mj-lt"/>
              </a:rPr>
              <a:t>λικών που χρησιμοποιούνται στην </a:t>
            </a:r>
            <a:r>
              <a:rPr lang="en-US" sz="3600" b="1" dirty="0">
                <a:effectLst>
                  <a:outerShdw blurRad="38100" dist="38100" dir="2700000" algn="tl">
                    <a:srgbClr val="000000">
                      <a:alpha val="43137"/>
                    </a:srgbClr>
                  </a:outerShdw>
                </a:effectLst>
                <a:latin typeface="+mj-lt"/>
              </a:rPr>
              <a:t>I</a:t>
            </a:r>
            <a:r>
              <a:rPr lang="el-GR" sz="3600" b="1" dirty="0">
                <a:effectLst>
                  <a:outerShdw blurRad="38100" dist="38100" dir="2700000" algn="tl">
                    <a:srgbClr val="000000">
                      <a:alpha val="43137"/>
                    </a:srgbClr>
                  </a:outerShdw>
                </a:effectLst>
                <a:latin typeface="+mj-lt"/>
              </a:rPr>
              <a:t>ατρική</a:t>
            </a:r>
            <a:endParaRPr lang="en-US" sz="3600" dirty="0">
              <a:latin typeface="+mj-lt"/>
            </a:endParaRPr>
          </a:p>
        </p:txBody>
      </p:sp>
      <p:pic>
        <p:nvPicPr>
          <p:cNvPr id="3" name="Picture 4" descr="polymers diagram">
            <a:extLst>
              <a:ext uri="{FF2B5EF4-FFF2-40B4-BE49-F238E27FC236}">
                <a16:creationId xmlns:a16="http://schemas.microsoft.com/office/drawing/2014/main" id="{39B5385F-FD2A-43EA-B4C6-34E7384281F5}"/>
              </a:ext>
            </a:extLst>
          </p:cNvPr>
          <p:cNvPicPr>
            <a:picLocks noChangeAspect="1" noChangeArrowheads="1"/>
          </p:cNvPicPr>
          <p:nvPr/>
        </p:nvPicPr>
        <p:blipFill>
          <a:blip r:embed="rId2" cstate="print"/>
          <a:srcRect/>
          <a:stretch>
            <a:fillRect/>
          </a:stretch>
        </p:blipFill>
        <p:spPr>
          <a:xfrm>
            <a:off x="8707342" y="1219200"/>
            <a:ext cx="3484658" cy="3745192"/>
          </a:xfrm>
          <a:prstGeom prst="rect">
            <a:avLst/>
          </a:prstGeom>
          <a:noFill/>
          <a:ln>
            <a:noFill/>
          </a:ln>
        </p:spPr>
      </p:pic>
      <p:sp>
        <p:nvSpPr>
          <p:cNvPr id="5" name="TextBox 4">
            <a:extLst>
              <a:ext uri="{FF2B5EF4-FFF2-40B4-BE49-F238E27FC236}">
                <a16:creationId xmlns:a16="http://schemas.microsoft.com/office/drawing/2014/main" id="{A0E9C0F0-7904-4734-8AFB-EB9810E44873}"/>
              </a:ext>
            </a:extLst>
          </p:cNvPr>
          <p:cNvSpPr txBox="1"/>
          <p:nvPr/>
        </p:nvSpPr>
        <p:spPr>
          <a:xfrm>
            <a:off x="1294728" y="3429000"/>
            <a:ext cx="5765688" cy="2154436"/>
          </a:xfrm>
          <a:prstGeom prst="rect">
            <a:avLst/>
          </a:prstGeom>
          <a:noFill/>
        </p:spPr>
        <p:txBody>
          <a:bodyPr wrap="square">
            <a:spAutoFit/>
          </a:bodyPr>
          <a:lstStyle/>
          <a:p>
            <a:r>
              <a:rPr lang="el-GR" sz="2000" b="1" dirty="0">
                <a:solidFill>
                  <a:schemeClr val="bg1"/>
                </a:solidFill>
                <a:effectLst>
                  <a:outerShdw blurRad="38100" dist="38100" dir="2700000" algn="tl">
                    <a:srgbClr val="000000">
                      <a:alpha val="43137"/>
                    </a:srgbClr>
                  </a:outerShdw>
                </a:effectLst>
              </a:rPr>
              <a:t>Πόσοι διαφορετικοί τύποι βιοϋλικών χρησιμοποιούνται σήμερα;</a:t>
            </a:r>
            <a:endParaRPr lang="en-US" sz="2000" b="1" dirty="0">
              <a:solidFill>
                <a:schemeClr val="bg1"/>
              </a:solidFill>
              <a:effectLst>
                <a:outerShdw blurRad="38100" dist="38100" dir="2700000" algn="tl">
                  <a:srgbClr val="000000">
                    <a:alpha val="43137"/>
                  </a:srgbClr>
                </a:outerShdw>
              </a:effectLst>
            </a:endParaRPr>
          </a:p>
          <a:p>
            <a:endParaRPr lang="en-US" sz="2000" b="1" dirty="0">
              <a:solidFill>
                <a:schemeClr val="bg1"/>
              </a:solidFill>
              <a:effectLst>
                <a:outerShdw blurRad="38100" dist="38100" dir="2700000" algn="tl">
                  <a:srgbClr val="000000">
                    <a:alpha val="43137"/>
                  </a:srgbClr>
                </a:outerShdw>
              </a:effectLst>
            </a:endParaRPr>
          </a:p>
          <a:p>
            <a:r>
              <a:rPr lang="el-GR" sz="2000" dirty="0">
                <a:solidFill>
                  <a:schemeClr val="bg1"/>
                </a:solidFill>
              </a:rPr>
              <a:t>Το </a:t>
            </a:r>
            <a:r>
              <a:rPr lang="en-US" sz="2000" dirty="0">
                <a:solidFill>
                  <a:schemeClr val="bg1"/>
                </a:solidFill>
              </a:rPr>
              <a:t>FDA </a:t>
            </a:r>
            <a:r>
              <a:rPr lang="el-GR" sz="2000" dirty="0">
                <a:solidFill>
                  <a:schemeClr val="bg1"/>
                </a:solidFill>
              </a:rPr>
              <a:t>ρυθμίζει 100.000 διαφορετικά προϊόντα που αντιπροσωπεύουν τουλάχιστον 1700 διαφορετικούς τύπους Βιοϊατρικών Συσκευών</a:t>
            </a:r>
          </a:p>
          <a:p>
            <a:endParaRPr lang="en-US" dirty="0"/>
          </a:p>
        </p:txBody>
      </p:sp>
    </p:spTree>
    <p:extLst>
      <p:ext uri="{BB962C8B-B14F-4D97-AF65-F5344CB8AC3E}">
        <p14:creationId xmlns:p14="http://schemas.microsoft.com/office/powerpoint/2010/main" val="2092108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CAE48-5CA4-4B80-8C5F-4A8373924A5E}"/>
              </a:ext>
            </a:extLst>
          </p:cNvPr>
          <p:cNvSpPr>
            <a:spLocks noGrp="1"/>
          </p:cNvSpPr>
          <p:nvPr>
            <p:ph type="title"/>
          </p:nvPr>
        </p:nvSpPr>
        <p:spPr/>
        <p:txBody>
          <a:bodyPr/>
          <a:lstStyle/>
          <a:p>
            <a:r>
              <a:rPr lang="el-GR" b="1" dirty="0">
                <a:effectLst>
                  <a:outerShdw blurRad="38100" dist="38100" dir="2700000" algn="tl">
                    <a:srgbClr val="000000">
                      <a:alpha val="43137"/>
                    </a:srgbClr>
                  </a:outerShdw>
                </a:effectLst>
                <a:latin typeface="+mj-lt"/>
              </a:rPr>
              <a:t>Θεραπευτικές συσκευές στην ορθοπαιδική</a:t>
            </a:r>
            <a:endParaRPr lang="en-US" dirty="0">
              <a:latin typeface="+mj-lt"/>
            </a:endParaRPr>
          </a:p>
        </p:txBody>
      </p:sp>
      <p:pic>
        <p:nvPicPr>
          <p:cNvPr id="12" name="Picture 11">
            <a:extLst>
              <a:ext uri="{FF2B5EF4-FFF2-40B4-BE49-F238E27FC236}">
                <a16:creationId xmlns:a16="http://schemas.microsoft.com/office/drawing/2014/main" id="{C241D466-A9DE-4374-A113-F276BD5111C2}"/>
              </a:ext>
            </a:extLst>
          </p:cNvPr>
          <p:cNvPicPr>
            <a:picLocks noChangeAspect="1"/>
          </p:cNvPicPr>
          <p:nvPr/>
        </p:nvPicPr>
        <p:blipFill rotWithShape="1">
          <a:blip r:embed="rId2"/>
          <a:srcRect l="35825" t="23400" r="46850" b="45800"/>
          <a:stretch/>
        </p:blipFill>
        <p:spPr>
          <a:xfrm>
            <a:off x="457200" y="2991272"/>
            <a:ext cx="2952328" cy="2952328"/>
          </a:xfrm>
          <a:prstGeom prst="rect">
            <a:avLst/>
          </a:prstGeom>
        </p:spPr>
      </p:pic>
      <p:pic>
        <p:nvPicPr>
          <p:cNvPr id="13" name="Picture 12">
            <a:extLst>
              <a:ext uri="{FF2B5EF4-FFF2-40B4-BE49-F238E27FC236}">
                <a16:creationId xmlns:a16="http://schemas.microsoft.com/office/drawing/2014/main" id="{0DC7D72A-A54F-4DD5-AA04-B0E89CF444C7}"/>
              </a:ext>
            </a:extLst>
          </p:cNvPr>
          <p:cNvPicPr>
            <a:picLocks noChangeAspect="1"/>
          </p:cNvPicPr>
          <p:nvPr/>
        </p:nvPicPr>
        <p:blipFill rotWithShape="1">
          <a:blip r:embed="rId3"/>
          <a:srcRect l="35235" t="57350" r="46456" b="7315"/>
          <a:stretch/>
        </p:blipFill>
        <p:spPr>
          <a:xfrm>
            <a:off x="3914222" y="2971800"/>
            <a:ext cx="2376264" cy="2579637"/>
          </a:xfrm>
          <a:prstGeom prst="rect">
            <a:avLst/>
          </a:prstGeom>
        </p:spPr>
      </p:pic>
      <p:pic>
        <p:nvPicPr>
          <p:cNvPr id="14" name="Picture 13">
            <a:extLst>
              <a:ext uri="{FF2B5EF4-FFF2-40B4-BE49-F238E27FC236}">
                <a16:creationId xmlns:a16="http://schemas.microsoft.com/office/drawing/2014/main" id="{7B421157-5629-40CA-A812-229E91684121}"/>
              </a:ext>
            </a:extLst>
          </p:cNvPr>
          <p:cNvPicPr>
            <a:picLocks noChangeAspect="1"/>
          </p:cNvPicPr>
          <p:nvPr/>
        </p:nvPicPr>
        <p:blipFill rotWithShape="1">
          <a:blip r:embed="rId3"/>
          <a:srcRect l="54337" t="36292" r="29716" b="15409"/>
          <a:stretch/>
        </p:blipFill>
        <p:spPr>
          <a:xfrm>
            <a:off x="6974102" y="2667000"/>
            <a:ext cx="1944216" cy="3312368"/>
          </a:xfrm>
          <a:prstGeom prst="rect">
            <a:avLst/>
          </a:prstGeom>
        </p:spPr>
      </p:pic>
      <p:pic>
        <p:nvPicPr>
          <p:cNvPr id="15" name="Picture 14">
            <a:extLst>
              <a:ext uri="{FF2B5EF4-FFF2-40B4-BE49-F238E27FC236}">
                <a16:creationId xmlns:a16="http://schemas.microsoft.com/office/drawing/2014/main" id="{2174C18F-D59E-4D20-91F8-5672519F7EBF}"/>
              </a:ext>
            </a:extLst>
          </p:cNvPr>
          <p:cNvPicPr>
            <a:picLocks noChangeAspect="1"/>
          </p:cNvPicPr>
          <p:nvPr/>
        </p:nvPicPr>
        <p:blipFill rotWithShape="1">
          <a:blip r:embed="rId3"/>
          <a:srcRect l="71853" t="36350" r="12201" b="40550"/>
          <a:stretch/>
        </p:blipFill>
        <p:spPr>
          <a:xfrm>
            <a:off x="9448800" y="4114800"/>
            <a:ext cx="1944216" cy="1584176"/>
          </a:xfrm>
          <a:prstGeom prst="rect">
            <a:avLst/>
          </a:prstGeom>
        </p:spPr>
      </p:pic>
      <p:sp>
        <p:nvSpPr>
          <p:cNvPr id="16" name="TextBox 15">
            <a:extLst>
              <a:ext uri="{FF2B5EF4-FFF2-40B4-BE49-F238E27FC236}">
                <a16:creationId xmlns:a16="http://schemas.microsoft.com/office/drawing/2014/main" id="{F9D94DDE-832C-4610-A54A-B7650B6096DD}"/>
              </a:ext>
            </a:extLst>
          </p:cNvPr>
          <p:cNvSpPr txBox="1"/>
          <p:nvPr/>
        </p:nvSpPr>
        <p:spPr>
          <a:xfrm>
            <a:off x="889886" y="2057400"/>
            <a:ext cx="4063114" cy="400110"/>
          </a:xfrm>
          <a:prstGeom prst="rect">
            <a:avLst/>
          </a:prstGeom>
          <a:noFill/>
        </p:spPr>
        <p:txBody>
          <a:bodyPr wrap="square" rtlCol="0">
            <a:spAutoFit/>
          </a:bodyPr>
          <a:lstStyle/>
          <a:p>
            <a:r>
              <a:rPr lang="el-GR" sz="2000" b="1" dirty="0"/>
              <a:t>Αρθροπλαστική Ισχύου</a:t>
            </a:r>
            <a:endParaRPr lang="en-US" sz="2000" b="1" dirty="0"/>
          </a:p>
        </p:txBody>
      </p:sp>
    </p:spTree>
    <p:extLst>
      <p:ext uri="{BB962C8B-B14F-4D97-AF65-F5344CB8AC3E}">
        <p14:creationId xmlns:p14="http://schemas.microsoft.com/office/powerpoint/2010/main" val="2821099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39ECB-BBB7-421D-A1AA-EEEE1B9A2B21}"/>
              </a:ext>
            </a:extLst>
          </p:cNvPr>
          <p:cNvSpPr>
            <a:spLocks noGrp="1"/>
          </p:cNvSpPr>
          <p:nvPr>
            <p:ph type="title"/>
          </p:nvPr>
        </p:nvSpPr>
        <p:spPr/>
        <p:txBody>
          <a:bodyPr/>
          <a:lstStyle/>
          <a:p>
            <a:r>
              <a:rPr lang="el-GR" b="1" dirty="0">
                <a:effectLst>
                  <a:outerShdw blurRad="38100" dist="38100" dir="2700000" algn="tl">
                    <a:srgbClr val="000000">
                      <a:alpha val="43137"/>
                    </a:srgbClr>
                  </a:outerShdw>
                </a:effectLst>
                <a:latin typeface="+mj-lt"/>
              </a:rPr>
              <a:t>Γενική Κατηγοριοποίηση – Τύποι Βιοϋλικών</a:t>
            </a:r>
            <a:endParaRPr lang="en-US" dirty="0">
              <a:latin typeface="+mj-lt"/>
            </a:endParaRPr>
          </a:p>
        </p:txBody>
      </p:sp>
      <p:sp>
        <p:nvSpPr>
          <p:cNvPr id="3" name="Text Placeholder 2">
            <a:extLst>
              <a:ext uri="{FF2B5EF4-FFF2-40B4-BE49-F238E27FC236}">
                <a16:creationId xmlns:a16="http://schemas.microsoft.com/office/drawing/2014/main" id="{A43AAA8D-BACD-4510-B8A5-FFB833E6FCA0}"/>
              </a:ext>
            </a:extLst>
          </p:cNvPr>
          <p:cNvSpPr>
            <a:spLocks noGrp="1"/>
          </p:cNvSpPr>
          <p:nvPr>
            <p:ph type="body" idx="1"/>
          </p:nvPr>
        </p:nvSpPr>
        <p:spPr>
          <a:xfrm>
            <a:off x="805332" y="2273567"/>
            <a:ext cx="8491067" cy="3620800"/>
          </a:xfrm>
        </p:spPr>
        <p:txBody>
          <a:bodyPr/>
          <a:lstStyle/>
          <a:p>
            <a:pPr marL="274320" indent="-274320">
              <a:spcAft>
                <a:spcPts val="600"/>
              </a:spcAft>
              <a:buClr>
                <a:schemeClr val="tx2">
                  <a:lumMod val="75000"/>
                </a:schemeClr>
              </a:buClr>
              <a:buFont typeface="Wingdings" pitchFamily="2" charset="2"/>
              <a:buChar char="§"/>
              <a:defRPr/>
            </a:pPr>
            <a:r>
              <a:rPr lang="el-GR" sz="3000" dirty="0">
                <a:latin typeface="+mj-lt"/>
              </a:rPr>
              <a:t>Κεραμικά</a:t>
            </a:r>
          </a:p>
          <a:p>
            <a:pPr marL="274320" indent="-274320">
              <a:spcAft>
                <a:spcPts val="600"/>
              </a:spcAft>
              <a:buClr>
                <a:schemeClr val="tx2">
                  <a:lumMod val="75000"/>
                </a:schemeClr>
              </a:buClr>
              <a:buFont typeface="Wingdings" pitchFamily="2" charset="2"/>
              <a:buChar char="§"/>
              <a:defRPr/>
            </a:pPr>
            <a:r>
              <a:rPr lang="el-GR" sz="3000" dirty="0">
                <a:latin typeface="+mj-lt"/>
              </a:rPr>
              <a:t>Μέταλλα</a:t>
            </a:r>
          </a:p>
          <a:p>
            <a:pPr marL="274320" indent="-274320">
              <a:spcAft>
                <a:spcPts val="600"/>
              </a:spcAft>
              <a:buClr>
                <a:schemeClr val="tx2">
                  <a:lumMod val="75000"/>
                </a:schemeClr>
              </a:buClr>
              <a:buFont typeface="Wingdings" pitchFamily="2" charset="2"/>
              <a:buChar char="§"/>
              <a:defRPr/>
            </a:pPr>
            <a:r>
              <a:rPr lang="el-GR" sz="3000" dirty="0">
                <a:latin typeface="+mj-lt"/>
              </a:rPr>
              <a:t>Πολυμερή</a:t>
            </a:r>
          </a:p>
          <a:p>
            <a:pPr marL="274320" indent="-274320">
              <a:spcAft>
                <a:spcPts val="600"/>
              </a:spcAft>
              <a:buClr>
                <a:schemeClr val="tx2">
                  <a:lumMod val="75000"/>
                </a:schemeClr>
              </a:buClr>
              <a:buFont typeface="Wingdings" pitchFamily="2" charset="2"/>
              <a:buChar char="§"/>
              <a:defRPr/>
            </a:pPr>
            <a:r>
              <a:rPr lang="el-GR" sz="3000" dirty="0">
                <a:latin typeface="+mj-lt"/>
              </a:rPr>
              <a:t>Συνθετικά και υβριδικά υλικά</a:t>
            </a:r>
          </a:p>
          <a:p>
            <a:endParaRPr lang="en-US" dirty="0"/>
          </a:p>
        </p:txBody>
      </p:sp>
    </p:spTree>
    <p:extLst>
      <p:ext uri="{BB962C8B-B14F-4D97-AF65-F5344CB8AC3E}">
        <p14:creationId xmlns:p14="http://schemas.microsoft.com/office/powerpoint/2010/main" val="36197899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06498-A3A7-4B21-B640-B585B6AE6DFF}"/>
              </a:ext>
            </a:extLst>
          </p:cNvPr>
          <p:cNvSpPr>
            <a:spLocks noGrp="1"/>
          </p:cNvSpPr>
          <p:nvPr>
            <p:ph type="title"/>
          </p:nvPr>
        </p:nvSpPr>
        <p:spPr/>
        <p:txBody>
          <a:bodyPr/>
          <a:lstStyle/>
          <a:p>
            <a:r>
              <a:rPr lang="el-GR" b="1" dirty="0">
                <a:latin typeface="+mj-lt"/>
              </a:rPr>
              <a:t>Κεραμικά Υλικά </a:t>
            </a:r>
            <a:endParaRPr lang="en-US" b="1" dirty="0">
              <a:latin typeface="+mj-lt"/>
            </a:endParaRPr>
          </a:p>
        </p:txBody>
      </p:sp>
      <p:sp>
        <p:nvSpPr>
          <p:cNvPr id="3" name="Text Placeholder 2">
            <a:extLst>
              <a:ext uri="{FF2B5EF4-FFF2-40B4-BE49-F238E27FC236}">
                <a16:creationId xmlns:a16="http://schemas.microsoft.com/office/drawing/2014/main" id="{C6EC23CF-861E-4B0A-8F47-23FCE5C7094B}"/>
              </a:ext>
            </a:extLst>
          </p:cNvPr>
          <p:cNvSpPr>
            <a:spLocks noGrp="1"/>
          </p:cNvSpPr>
          <p:nvPr>
            <p:ph type="body" idx="1"/>
          </p:nvPr>
        </p:nvSpPr>
        <p:spPr>
          <a:xfrm>
            <a:off x="805332" y="2273566"/>
            <a:ext cx="10396068" cy="3670033"/>
          </a:xfrm>
        </p:spPr>
        <p:txBody>
          <a:bodyPr/>
          <a:lstStyle/>
          <a:p>
            <a:pPr marL="274320" indent="-274320" algn="just">
              <a:spcAft>
                <a:spcPts val="600"/>
              </a:spcAft>
              <a:buFont typeface="Wingdings" pitchFamily="2" charset="2"/>
              <a:buChar char="§"/>
              <a:defRPr/>
            </a:pPr>
            <a:r>
              <a:rPr lang="el-GR" sz="2000" dirty="0">
                <a:latin typeface="+mj-lt"/>
              </a:rPr>
              <a:t>Ανόργανα μείγματα τα οποία περιέχουν μεταλλικά και μη μεταλλικά στοιχεία, των οποίων ο δεσμός μεταξύ των ατόμων τους είναι ιοντικός ή ομοιοπολικός, και τα οποία γενικά δημιουργούνται σε υψηλές θερμοκρασίες.</a:t>
            </a:r>
          </a:p>
          <a:p>
            <a:pPr marL="274320" indent="-274320" algn="just">
              <a:spcAft>
                <a:spcPts val="600"/>
              </a:spcAft>
              <a:buFont typeface="Wingdings" pitchFamily="2" charset="2"/>
              <a:buChar char="§"/>
              <a:defRPr/>
            </a:pPr>
            <a:r>
              <a:rPr lang="el-GR" sz="2000" dirty="0">
                <a:latin typeface="+mj-lt"/>
              </a:rPr>
              <a:t>Ορισμός: από την ελληνική λέξη «κέραμος» που σημαίνει η τέχνη και η επιστήμη της κατασκευής στερεών αντικειμένων με την εφαρμογή θερμότητας.</a:t>
            </a:r>
          </a:p>
          <a:p>
            <a:pPr marL="274320" indent="-274320" algn="just">
              <a:spcAft>
                <a:spcPts val="600"/>
              </a:spcAft>
              <a:buFont typeface="Wingdings" pitchFamily="2" charset="2"/>
              <a:buChar char="§"/>
              <a:defRPr/>
            </a:pPr>
            <a:r>
              <a:rPr lang="el-GR" sz="2000" dirty="0">
                <a:latin typeface="+mj-lt"/>
              </a:rPr>
              <a:t>Τα περισσότερα βρίσκονται στη φύση σαν ορυκτά:</a:t>
            </a:r>
          </a:p>
          <a:p>
            <a:pPr marL="1828800" lvl="4" indent="0" algn="just">
              <a:spcAft>
                <a:spcPts val="600"/>
              </a:spcAft>
              <a:buNone/>
              <a:defRPr/>
            </a:pPr>
            <a:r>
              <a:rPr lang="en-US" sz="2000" dirty="0">
                <a:latin typeface="+mj-lt"/>
              </a:rPr>
              <a:t>O = 50% Fe = 5% K = 2.5%</a:t>
            </a:r>
          </a:p>
          <a:p>
            <a:pPr marL="1828800" lvl="4" indent="0" algn="just">
              <a:spcAft>
                <a:spcPts val="600"/>
              </a:spcAft>
              <a:buNone/>
              <a:defRPr/>
            </a:pPr>
            <a:r>
              <a:rPr lang="en-US" sz="2000" dirty="0">
                <a:latin typeface="+mj-lt"/>
              </a:rPr>
              <a:t>Si = 26% Ca = 3% Mg = 2%</a:t>
            </a:r>
          </a:p>
          <a:p>
            <a:pPr marL="1828800" lvl="4" indent="0" algn="just">
              <a:spcAft>
                <a:spcPts val="600"/>
              </a:spcAft>
              <a:buNone/>
              <a:defRPr/>
            </a:pPr>
            <a:r>
              <a:rPr lang="en-US" sz="2000" dirty="0">
                <a:latin typeface="+mj-lt"/>
              </a:rPr>
              <a:t>Al = 8% Na = 2.5% H = 1%</a:t>
            </a:r>
          </a:p>
          <a:p>
            <a:pPr marL="457200" lvl="1" indent="0" algn="just">
              <a:spcAft>
                <a:spcPts val="600"/>
              </a:spcAft>
              <a:buNone/>
              <a:defRPr/>
            </a:pPr>
            <a:r>
              <a:rPr lang="el-GR" sz="1800" i="1" dirty="0">
                <a:latin typeface="+mj-lt"/>
              </a:rPr>
              <a:t>Σύσταση του φλοιού της γης: </a:t>
            </a:r>
            <a:r>
              <a:rPr lang="en-US" sz="1800" i="1" dirty="0">
                <a:latin typeface="+mj-lt"/>
              </a:rPr>
              <a:t>[84% = O + Si + Al]</a:t>
            </a:r>
            <a:endParaRPr lang="el-GR" sz="1800" i="1" dirty="0">
              <a:latin typeface="+mj-lt"/>
            </a:endParaRPr>
          </a:p>
          <a:p>
            <a:pPr marL="1828800" lvl="4" indent="0" algn="just">
              <a:spcAft>
                <a:spcPts val="600"/>
              </a:spcAft>
              <a:buNone/>
              <a:defRPr/>
            </a:pPr>
            <a:endParaRPr lang="el-GR" sz="2000" dirty="0">
              <a:latin typeface="+mj-lt"/>
            </a:endParaRPr>
          </a:p>
          <a:p>
            <a:endParaRPr lang="en-US" dirty="0"/>
          </a:p>
        </p:txBody>
      </p:sp>
    </p:spTree>
    <p:extLst>
      <p:ext uri="{BB962C8B-B14F-4D97-AF65-F5344CB8AC3E}">
        <p14:creationId xmlns:p14="http://schemas.microsoft.com/office/powerpoint/2010/main" val="28637687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06498-A3A7-4B21-B640-B585B6AE6DFF}"/>
              </a:ext>
            </a:extLst>
          </p:cNvPr>
          <p:cNvSpPr>
            <a:spLocks noGrp="1"/>
          </p:cNvSpPr>
          <p:nvPr>
            <p:ph type="title"/>
          </p:nvPr>
        </p:nvSpPr>
        <p:spPr/>
        <p:txBody>
          <a:bodyPr/>
          <a:lstStyle/>
          <a:p>
            <a:r>
              <a:rPr lang="el-GR" b="1" dirty="0">
                <a:latin typeface="+mj-lt"/>
              </a:rPr>
              <a:t>Κεραμικά Υλικά </a:t>
            </a:r>
            <a:endParaRPr lang="en-US" b="1" dirty="0">
              <a:latin typeface="+mj-lt"/>
            </a:endParaRPr>
          </a:p>
        </p:txBody>
      </p:sp>
      <p:sp>
        <p:nvSpPr>
          <p:cNvPr id="3" name="Text Placeholder 2">
            <a:extLst>
              <a:ext uri="{FF2B5EF4-FFF2-40B4-BE49-F238E27FC236}">
                <a16:creationId xmlns:a16="http://schemas.microsoft.com/office/drawing/2014/main" id="{C6EC23CF-861E-4B0A-8F47-23FCE5C7094B}"/>
              </a:ext>
            </a:extLst>
          </p:cNvPr>
          <p:cNvSpPr>
            <a:spLocks noGrp="1"/>
          </p:cNvSpPr>
          <p:nvPr>
            <p:ph type="body" idx="1"/>
          </p:nvPr>
        </p:nvSpPr>
        <p:spPr>
          <a:xfrm>
            <a:off x="805332" y="2273566"/>
            <a:ext cx="6433668" cy="3670033"/>
          </a:xfrm>
        </p:spPr>
        <p:txBody>
          <a:bodyPr/>
          <a:lstStyle/>
          <a:p>
            <a:pPr marL="274320" indent="-274320">
              <a:spcAft>
                <a:spcPts val="600"/>
              </a:spcAft>
              <a:buFont typeface="Wingdings" pitchFamily="2" charset="2"/>
              <a:buChar char="§"/>
              <a:defRPr/>
            </a:pPr>
            <a:r>
              <a:rPr lang="el-GR" b="1" dirty="0">
                <a:latin typeface="+mj-lt"/>
              </a:rPr>
              <a:t>Πλεονεκτήματα:</a:t>
            </a:r>
          </a:p>
          <a:p>
            <a:pPr marL="742950" lvl="1" indent="-285750">
              <a:spcBef>
                <a:spcPct val="20000"/>
              </a:spcBef>
              <a:buFont typeface="Arial" pitchFamily="34" charset="0"/>
              <a:buChar char="–"/>
              <a:defRPr/>
            </a:pPr>
            <a:r>
              <a:rPr lang="el-GR" dirty="0">
                <a:latin typeface="+mj-lt"/>
              </a:rPr>
              <a:t>Αδρανή στο σώμα (ή βιοενεργά στο σώμα).</a:t>
            </a:r>
          </a:p>
          <a:p>
            <a:pPr marL="742950" lvl="1" indent="-285750">
              <a:spcBef>
                <a:spcPct val="20000"/>
              </a:spcBef>
              <a:buFont typeface="Arial" pitchFamily="34" charset="0"/>
              <a:buChar char="–"/>
              <a:defRPr/>
            </a:pPr>
            <a:r>
              <a:rPr lang="el-GR" dirty="0">
                <a:latin typeface="+mj-lt"/>
              </a:rPr>
              <a:t>Υψηλή αντίσταση στη φθορά.</a:t>
            </a:r>
          </a:p>
          <a:p>
            <a:pPr marL="742950" lvl="1" indent="-285750">
              <a:spcBef>
                <a:spcPct val="20000"/>
              </a:spcBef>
              <a:buFont typeface="Arial" pitchFamily="34" charset="0"/>
              <a:buChar char="–"/>
              <a:defRPr/>
            </a:pPr>
            <a:r>
              <a:rPr lang="el-GR" dirty="0">
                <a:latin typeface="+mj-lt"/>
              </a:rPr>
              <a:t>Υψηλή δυσκαμψία.</a:t>
            </a:r>
          </a:p>
          <a:p>
            <a:pPr marL="742950" lvl="1" indent="-285750">
              <a:spcBef>
                <a:spcPct val="20000"/>
              </a:spcBef>
              <a:buFont typeface="Arial" pitchFamily="34" charset="0"/>
              <a:buChar char="–"/>
              <a:defRPr/>
            </a:pPr>
            <a:r>
              <a:rPr lang="el-GR" dirty="0">
                <a:latin typeface="+mj-lt"/>
              </a:rPr>
              <a:t>Υψηλή αισθητική για οδοντιατρικές εφαρμογές.</a:t>
            </a:r>
          </a:p>
          <a:p>
            <a:pPr marL="274320" indent="-274320">
              <a:spcBef>
                <a:spcPct val="20000"/>
              </a:spcBef>
              <a:spcAft>
                <a:spcPts val="600"/>
              </a:spcAft>
              <a:buFont typeface="Wingdings" pitchFamily="2" charset="2"/>
              <a:buChar char="§"/>
              <a:defRPr/>
            </a:pPr>
            <a:r>
              <a:rPr lang="el-GR" b="1" dirty="0">
                <a:latin typeface="+mj-lt"/>
              </a:rPr>
              <a:t>Μειονεκτήματα:</a:t>
            </a:r>
          </a:p>
          <a:p>
            <a:pPr marL="742950" lvl="1" indent="-285750">
              <a:spcBef>
                <a:spcPct val="20000"/>
              </a:spcBef>
              <a:buFont typeface="Arial" pitchFamily="34" charset="0"/>
              <a:buChar char="–"/>
              <a:defRPr/>
            </a:pPr>
            <a:r>
              <a:rPr lang="el-GR" dirty="0">
                <a:latin typeface="+mj-lt"/>
              </a:rPr>
              <a:t>Εύθραυστα (μικρή αντίσταση στην θραύση).</a:t>
            </a:r>
          </a:p>
          <a:p>
            <a:pPr marL="742950" lvl="1" indent="-285750">
              <a:spcBef>
                <a:spcPct val="20000"/>
              </a:spcBef>
              <a:buFont typeface="Arial" pitchFamily="34" charset="0"/>
              <a:buChar char="–"/>
              <a:defRPr/>
            </a:pPr>
            <a:r>
              <a:rPr lang="el-GR" dirty="0">
                <a:latin typeface="+mj-lt"/>
              </a:rPr>
              <a:t>Χαμηλή ελατότητα (εξαίρεση οι ίνες).</a:t>
            </a:r>
          </a:p>
          <a:p>
            <a:pPr marL="742950" lvl="1" indent="-285750">
              <a:spcBef>
                <a:spcPct val="20000"/>
              </a:spcBef>
              <a:buFont typeface="Arial" pitchFamily="34" charset="0"/>
              <a:buChar char="–"/>
              <a:defRPr/>
            </a:pPr>
            <a:r>
              <a:rPr lang="el-GR" dirty="0">
                <a:latin typeface="+mj-lt"/>
              </a:rPr>
              <a:t>Χαμηλή αντίσταση στην καταπόνηση</a:t>
            </a:r>
            <a:r>
              <a:rPr lang="el-GR" dirty="0"/>
              <a:t>.</a:t>
            </a:r>
          </a:p>
          <a:p>
            <a:pPr marL="1828800" lvl="4" indent="0" algn="just">
              <a:spcAft>
                <a:spcPts val="600"/>
              </a:spcAft>
              <a:buNone/>
              <a:defRPr/>
            </a:pPr>
            <a:endParaRPr lang="el-GR" sz="2000" dirty="0">
              <a:latin typeface="+mj-lt"/>
            </a:endParaRPr>
          </a:p>
          <a:p>
            <a:endParaRPr lang="en-US" dirty="0"/>
          </a:p>
        </p:txBody>
      </p:sp>
      <p:pic>
        <p:nvPicPr>
          <p:cNvPr id="4" name="Picture 2">
            <a:extLst>
              <a:ext uri="{FF2B5EF4-FFF2-40B4-BE49-F238E27FC236}">
                <a16:creationId xmlns:a16="http://schemas.microsoft.com/office/drawing/2014/main" id="{BD0F8CF3-BE6B-4CD4-B3C2-8000B1D436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2514600"/>
            <a:ext cx="5101748" cy="3670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9339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06498-A3A7-4B21-B640-B585B6AE6DFF}"/>
              </a:ext>
            </a:extLst>
          </p:cNvPr>
          <p:cNvSpPr>
            <a:spLocks noGrp="1"/>
          </p:cNvSpPr>
          <p:nvPr>
            <p:ph type="title"/>
          </p:nvPr>
        </p:nvSpPr>
        <p:spPr/>
        <p:txBody>
          <a:bodyPr/>
          <a:lstStyle/>
          <a:p>
            <a:r>
              <a:rPr lang="el-GR" b="1" dirty="0">
                <a:latin typeface="+mj-lt"/>
              </a:rPr>
              <a:t>Κεραμικά Υλικά </a:t>
            </a:r>
            <a:endParaRPr lang="en-US" b="1" dirty="0">
              <a:latin typeface="+mj-lt"/>
            </a:endParaRPr>
          </a:p>
        </p:txBody>
      </p:sp>
      <p:sp>
        <p:nvSpPr>
          <p:cNvPr id="3" name="Text Placeholder 2">
            <a:extLst>
              <a:ext uri="{FF2B5EF4-FFF2-40B4-BE49-F238E27FC236}">
                <a16:creationId xmlns:a16="http://schemas.microsoft.com/office/drawing/2014/main" id="{C6EC23CF-861E-4B0A-8F47-23FCE5C7094B}"/>
              </a:ext>
            </a:extLst>
          </p:cNvPr>
          <p:cNvSpPr>
            <a:spLocks noGrp="1"/>
          </p:cNvSpPr>
          <p:nvPr>
            <p:ph type="body" idx="1"/>
          </p:nvPr>
        </p:nvSpPr>
        <p:spPr>
          <a:xfrm>
            <a:off x="805332" y="2273567"/>
            <a:ext cx="10624668" cy="3517634"/>
          </a:xfrm>
        </p:spPr>
        <p:txBody>
          <a:bodyPr/>
          <a:lstStyle/>
          <a:p>
            <a:pPr marL="88900" indent="0" algn="just">
              <a:spcBef>
                <a:spcPct val="20000"/>
              </a:spcBef>
              <a:spcAft>
                <a:spcPts val="600"/>
              </a:spcAft>
              <a:buNone/>
              <a:defRPr/>
            </a:pPr>
            <a:r>
              <a:rPr lang="el-GR" sz="2400" b="1" dirty="0">
                <a:latin typeface="+mj-lt"/>
              </a:rPr>
              <a:t>Αλουμίνα (ή οξείδιο του αργιλίου), ζιρκόνιο, φωσφορικό ασβέστιο, διοξείδιο του πυριτίου, πυρολυτικός άνθρακας, υδροξυαπατίτης. </a:t>
            </a:r>
          </a:p>
          <a:p>
            <a:pPr marL="274320" indent="-274320" algn="just">
              <a:spcBef>
                <a:spcPct val="20000"/>
              </a:spcBef>
              <a:spcAft>
                <a:spcPts val="600"/>
              </a:spcAft>
              <a:buFont typeface="Wingdings" pitchFamily="2" charset="2"/>
              <a:buChar char="§"/>
              <a:defRPr/>
            </a:pPr>
            <a:r>
              <a:rPr lang="el-GR" sz="2400" dirty="0">
                <a:latin typeface="+mj-lt"/>
              </a:rPr>
              <a:t>Τα πορώδη κεραμικά υλικά προσφέρουν πολύ χαμηλότερη ανθεκτικότητα αλλά έχει βρεθεί ότι είναι πολύ χρήσιμα σαν επικάλυψη για μεταλλικά εμφυτεύματα.</a:t>
            </a:r>
          </a:p>
          <a:p>
            <a:pPr marL="274320" indent="-274320" algn="just">
              <a:spcBef>
                <a:spcPct val="20000"/>
              </a:spcBef>
              <a:spcAft>
                <a:spcPts val="600"/>
              </a:spcAft>
              <a:buFont typeface="Wingdings" pitchFamily="2" charset="2"/>
              <a:buChar char="§"/>
              <a:defRPr/>
            </a:pPr>
            <a:r>
              <a:rPr lang="el-GR" sz="2400" dirty="0">
                <a:latin typeface="+mj-lt"/>
              </a:rPr>
              <a:t>Η επικάλυψη  βοηθάει στην επούλωση των ιστών προσφέροντας μία πορώδη επιφάνεια για να εξαπλωθεί ο περιβάλλοντας ιστός και να αλληλοσυνδεθεί με τον υπάρχοντα.</a:t>
            </a:r>
          </a:p>
          <a:p>
            <a:pPr marL="274320" indent="-274320" algn="just">
              <a:spcBef>
                <a:spcPct val="20000"/>
              </a:spcBef>
              <a:spcAft>
                <a:spcPts val="600"/>
              </a:spcAft>
              <a:buFont typeface="Wingdings" pitchFamily="2" charset="2"/>
              <a:buChar char="§"/>
              <a:defRPr/>
            </a:pPr>
            <a:r>
              <a:rPr lang="el-GR" sz="2400" dirty="0">
                <a:latin typeface="+mj-lt"/>
              </a:rPr>
              <a:t>Ορισμένα κεραμικά υλικά θεωρούνται βιοενεργά κεραμικά υλικά αν δημιουργήσουν δεσμούς με οστίτη ιστό.</a:t>
            </a:r>
          </a:p>
          <a:p>
            <a:pPr marL="1828800" lvl="4" indent="0" algn="just">
              <a:spcAft>
                <a:spcPts val="600"/>
              </a:spcAft>
              <a:buNone/>
              <a:defRPr/>
            </a:pPr>
            <a:endParaRPr lang="el-GR" sz="2000" dirty="0">
              <a:latin typeface="+mj-lt"/>
            </a:endParaRPr>
          </a:p>
          <a:p>
            <a:endParaRPr lang="en-US" dirty="0"/>
          </a:p>
        </p:txBody>
      </p:sp>
    </p:spTree>
    <p:extLst>
      <p:ext uri="{BB962C8B-B14F-4D97-AF65-F5344CB8AC3E}">
        <p14:creationId xmlns:p14="http://schemas.microsoft.com/office/powerpoint/2010/main" val="11982118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930FF-3C46-4E81-8828-840A5411A607}"/>
              </a:ext>
            </a:extLst>
          </p:cNvPr>
          <p:cNvSpPr>
            <a:spLocks noGrp="1"/>
          </p:cNvSpPr>
          <p:nvPr>
            <p:ph type="title"/>
          </p:nvPr>
        </p:nvSpPr>
        <p:spPr/>
        <p:txBody>
          <a:bodyPr/>
          <a:lstStyle/>
          <a:p>
            <a:r>
              <a:rPr lang="el-GR" b="1" dirty="0">
                <a:latin typeface="+mj-lt"/>
              </a:rPr>
              <a:t>Εφαρμογές Κεραμικών Υλικών </a:t>
            </a:r>
            <a:endParaRPr lang="en-US" dirty="0"/>
          </a:p>
        </p:txBody>
      </p:sp>
      <p:sp>
        <p:nvSpPr>
          <p:cNvPr id="3" name="Text Placeholder 2">
            <a:extLst>
              <a:ext uri="{FF2B5EF4-FFF2-40B4-BE49-F238E27FC236}">
                <a16:creationId xmlns:a16="http://schemas.microsoft.com/office/drawing/2014/main" id="{5E3FC44B-7A66-4F9E-8F58-6B09A9ED6802}"/>
              </a:ext>
            </a:extLst>
          </p:cNvPr>
          <p:cNvSpPr>
            <a:spLocks noGrp="1"/>
          </p:cNvSpPr>
          <p:nvPr>
            <p:ph type="body" idx="1"/>
          </p:nvPr>
        </p:nvSpPr>
        <p:spPr>
          <a:xfrm>
            <a:off x="805332" y="2273567"/>
            <a:ext cx="5824067" cy="3620800"/>
          </a:xfrm>
        </p:spPr>
        <p:txBody>
          <a:bodyPr/>
          <a:lstStyle/>
          <a:p>
            <a:pPr marL="342900" indent="-342900" algn="just">
              <a:spcBef>
                <a:spcPct val="20000"/>
              </a:spcBef>
              <a:buClr>
                <a:schemeClr val="tx2">
                  <a:lumMod val="75000"/>
                </a:schemeClr>
              </a:buClr>
              <a:buFont typeface="Wingdings" panose="05000000000000000000" pitchFamily="2" charset="2"/>
              <a:buChar char="§"/>
              <a:defRPr/>
            </a:pPr>
            <a:r>
              <a:rPr lang="el-GR" sz="2400" dirty="0">
                <a:latin typeface="+mj-lt"/>
              </a:rPr>
              <a:t>Μηριαίες κεφαλές και προσθετικά.</a:t>
            </a:r>
          </a:p>
          <a:p>
            <a:pPr marL="342900" indent="-342900" algn="just">
              <a:spcBef>
                <a:spcPct val="20000"/>
              </a:spcBef>
              <a:buClr>
                <a:schemeClr val="tx2">
                  <a:lumMod val="75000"/>
                </a:schemeClr>
              </a:buClr>
              <a:buFont typeface="Wingdings" panose="05000000000000000000" pitchFamily="2" charset="2"/>
              <a:buChar char="§"/>
              <a:defRPr/>
            </a:pPr>
            <a:r>
              <a:rPr lang="el-GR" sz="2400" dirty="0">
                <a:latin typeface="+mj-lt"/>
              </a:rPr>
              <a:t>Επίστρωση στην άρθρωση γόνατος.</a:t>
            </a:r>
          </a:p>
          <a:p>
            <a:pPr marL="342900" indent="-342900" algn="just">
              <a:spcBef>
                <a:spcPct val="20000"/>
              </a:spcBef>
              <a:buClr>
                <a:schemeClr val="tx2">
                  <a:lumMod val="75000"/>
                </a:schemeClr>
              </a:buClr>
              <a:buFont typeface="Wingdings" panose="05000000000000000000" pitchFamily="2" charset="2"/>
              <a:buChar char="§"/>
              <a:defRPr/>
            </a:pPr>
            <a:r>
              <a:rPr lang="el-GR" sz="2400" dirty="0">
                <a:latin typeface="+mj-lt"/>
              </a:rPr>
              <a:t>Συσκευές ένωσης σπονδύλων.</a:t>
            </a:r>
          </a:p>
          <a:p>
            <a:pPr marL="342900" indent="-342900" algn="just">
              <a:spcBef>
                <a:spcPct val="20000"/>
              </a:spcBef>
              <a:buClr>
                <a:schemeClr val="tx2">
                  <a:lumMod val="75000"/>
                </a:schemeClr>
              </a:buClr>
              <a:buFont typeface="Wingdings" panose="05000000000000000000" pitchFamily="2" charset="2"/>
              <a:buChar char="§"/>
              <a:defRPr/>
            </a:pPr>
            <a:r>
              <a:rPr lang="el-GR" sz="2400" dirty="0">
                <a:latin typeface="+mj-lt"/>
              </a:rPr>
              <a:t>Προσθετικά δοντιών.</a:t>
            </a:r>
          </a:p>
          <a:p>
            <a:pPr marL="342900" indent="-342900" algn="just">
              <a:spcBef>
                <a:spcPct val="20000"/>
              </a:spcBef>
              <a:buClr>
                <a:schemeClr val="tx2">
                  <a:lumMod val="75000"/>
                </a:schemeClr>
              </a:buClr>
              <a:buFont typeface="Wingdings" panose="05000000000000000000" pitchFamily="2" charset="2"/>
              <a:buChar char="§"/>
              <a:defRPr/>
            </a:pPr>
            <a:r>
              <a:rPr lang="el-GR" sz="2400" dirty="0">
                <a:latin typeface="+mj-lt"/>
              </a:rPr>
              <a:t>Εμφυτεύματα για το έσω τμήμα του αυτιού (εμφυτεύματα κοχλία).</a:t>
            </a:r>
          </a:p>
          <a:p>
            <a:pPr marL="342900" indent="-342900" algn="just">
              <a:spcBef>
                <a:spcPct val="20000"/>
              </a:spcBef>
              <a:buClr>
                <a:schemeClr val="tx2">
                  <a:lumMod val="75000"/>
                </a:schemeClr>
              </a:buClr>
              <a:buFont typeface="Wingdings" panose="05000000000000000000" pitchFamily="2" charset="2"/>
              <a:buChar char="§"/>
              <a:defRPr/>
            </a:pPr>
            <a:r>
              <a:rPr lang="el-GR" sz="2400" dirty="0">
                <a:latin typeface="+mj-lt"/>
              </a:rPr>
              <a:t>Συσκευές για χορήγηση φαρμάκων</a:t>
            </a:r>
            <a:endParaRPr lang="en-US" dirty="0">
              <a:latin typeface="+mj-lt"/>
            </a:endParaRPr>
          </a:p>
        </p:txBody>
      </p:sp>
      <p:pic>
        <p:nvPicPr>
          <p:cNvPr id="5" name="Picture 20" descr="Ceramic hipEndoHeads">
            <a:extLst>
              <a:ext uri="{FF2B5EF4-FFF2-40B4-BE49-F238E27FC236}">
                <a16:creationId xmlns:a16="http://schemas.microsoft.com/office/drawing/2014/main" id="{D9D8B1B7-1B99-499E-8DA0-77A973AC4BFA}"/>
              </a:ext>
            </a:extLst>
          </p:cNvPr>
          <p:cNvPicPr>
            <a:picLocks noChangeAspect="1" noChangeArrowheads="1"/>
          </p:cNvPicPr>
          <p:nvPr/>
        </p:nvPicPr>
        <p:blipFill rotWithShape="1">
          <a:blip r:embed="rId2" cstate="print"/>
          <a:srcRect l="6268" t="6163" r="5878" b="6420"/>
          <a:stretch/>
        </p:blipFill>
        <p:spPr>
          <a:xfrm>
            <a:off x="7239000" y="2133600"/>
            <a:ext cx="2514600" cy="1676400"/>
          </a:xfrm>
          <a:prstGeom prst="rect">
            <a:avLst/>
          </a:prstGeom>
          <a:noFill/>
          <a:ln/>
        </p:spPr>
      </p:pic>
      <p:sp>
        <p:nvSpPr>
          <p:cNvPr id="6" name="Ορθογώνιο 1">
            <a:extLst>
              <a:ext uri="{FF2B5EF4-FFF2-40B4-BE49-F238E27FC236}">
                <a16:creationId xmlns:a16="http://schemas.microsoft.com/office/drawing/2014/main" id="{0368EC06-C290-4267-AD56-3AF905BDE6AE}"/>
              </a:ext>
            </a:extLst>
          </p:cNvPr>
          <p:cNvSpPr/>
          <p:nvPr/>
        </p:nvSpPr>
        <p:spPr>
          <a:xfrm>
            <a:off x="914400" y="6553200"/>
            <a:ext cx="4572000" cy="246221"/>
          </a:xfrm>
          <a:prstGeom prst="rect">
            <a:avLst/>
          </a:prstGeom>
        </p:spPr>
        <p:txBody>
          <a:bodyPr>
            <a:spAutoFit/>
          </a:bodyPr>
          <a:lstStyle/>
          <a:p>
            <a:pPr algn="ctr">
              <a:defRPr/>
            </a:pPr>
            <a:r>
              <a:rPr lang="en-US" sz="1000" dirty="0" err="1"/>
              <a:t>Patric</a:t>
            </a:r>
            <a:r>
              <a:rPr lang="en-US" sz="1000" dirty="0"/>
              <a:t> </a:t>
            </a:r>
            <a:r>
              <a:rPr lang="en-US" sz="1000" dirty="0" err="1"/>
              <a:t>Tresco</a:t>
            </a:r>
            <a:r>
              <a:rPr lang="en-US" sz="1000" dirty="0"/>
              <a:t>,  Biomaterials course,  University of Utah</a:t>
            </a:r>
          </a:p>
        </p:txBody>
      </p:sp>
      <p:pic>
        <p:nvPicPr>
          <p:cNvPr id="7" name="Picture 2">
            <a:extLst>
              <a:ext uri="{FF2B5EF4-FFF2-40B4-BE49-F238E27FC236}">
                <a16:creationId xmlns:a16="http://schemas.microsoft.com/office/drawing/2014/main" id="{E080D082-20C1-45D9-983E-8DB9E97F01B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189" t="10811" r="5338" b="13514"/>
          <a:stretch/>
        </p:blipFill>
        <p:spPr bwMode="auto">
          <a:xfrm>
            <a:off x="7279669" y="3962400"/>
            <a:ext cx="4129859"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26476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034CB-5D97-4B98-9148-F02CADDD7896}"/>
              </a:ext>
            </a:extLst>
          </p:cNvPr>
          <p:cNvSpPr>
            <a:spLocks noGrp="1"/>
          </p:cNvSpPr>
          <p:nvPr>
            <p:ph type="title"/>
          </p:nvPr>
        </p:nvSpPr>
        <p:spPr/>
        <p:txBody>
          <a:bodyPr/>
          <a:lstStyle/>
          <a:p>
            <a:r>
              <a:rPr lang="el-GR" sz="3200" b="1" dirty="0">
                <a:solidFill>
                  <a:schemeClr val="bg1"/>
                </a:solidFill>
                <a:effectLst>
                  <a:outerShdw blurRad="38100" dist="38100" dir="2700000" algn="tl">
                    <a:srgbClr val="000000">
                      <a:alpha val="43137"/>
                    </a:srgbClr>
                  </a:outerShdw>
                </a:effectLst>
                <a:latin typeface="Arial "/>
                <a:ea typeface="+mj-ea"/>
                <a:cs typeface="+mj-cs"/>
              </a:rPr>
              <a:t>Μέταλλα</a:t>
            </a:r>
            <a:endParaRPr lang="en-US" dirty="0">
              <a:solidFill>
                <a:schemeClr val="bg1"/>
              </a:solidFill>
              <a:latin typeface="Arial "/>
            </a:endParaRPr>
          </a:p>
        </p:txBody>
      </p:sp>
      <p:sp>
        <p:nvSpPr>
          <p:cNvPr id="3" name="Text Placeholder 2">
            <a:extLst>
              <a:ext uri="{FF2B5EF4-FFF2-40B4-BE49-F238E27FC236}">
                <a16:creationId xmlns:a16="http://schemas.microsoft.com/office/drawing/2014/main" id="{EE2D6EE8-268D-4410-BFE8-A10CE77387F3}"/>
              </a:ext>
            </a:extLst>
          </p:cNvPr>
          <p:cNvSpPr>
            <a:spLocks noGrp="1"/>
          </p:cNvSpPr>
          <p:nvPr>
            <p:ph type="body" idx="1"/>
          </p:nvPr>
        </p:nvSpPr>
        <p:spPr>
          <a:xfrm>
            <a:off x="805332" y="2273567"/>
            <a:ext cx="10929468" cy="3365233"/>
          </a:xfrm>
        </p:spPr>
        <p:txBody>
          <a:bodyPr/>
          <a:lstStyle/>
          <a:p>
            <a:pPr marL="274320" indent="-274320" algn="just">
              <a:spcBef>
                <a:spcPct val="20000"/>
              </a:spcBef>
              <a:spcAft>
                <a:spcPts val="600"/>
              </a:spcAft>
              <a:buFont typeface="Wingdings" pitchFamily="2" charset="2"/>
              <a:buChar char="§"/>
              <a:defRPr/>
            </a:pPr>
            <a:r>
              <a:rPr lang="el-GR" sz="2000" dirty="0">
                <a:latin typeface="+mj-lt"/>
              </a:rPr>
              <a:t>Ο τύπος του δεσμού στα μέταλλα και στα μεταλλικά κράματα τα καθιστά χρήσιμα σαν υλικά πλήρωσης εμφυτευμάτων (ορθοπαιδικές εφαρμογές, οδοντικά εμφυτεύματα).</a:t>
            </a:r>
          </a:p>
          <a:p>
            <a:pPr marL="274320" indent="-274320" algn="just">
              <a:spcBef>
                <a:spcPct val="20000"/>
              </a:spcBef>
              <a:spcAft>
                <a:spcPts val="600"/>
              </a:spcAft>
              <a:buFont typeface="Wingdings" pitchFamily="2" charset="2"/>
              <a:buChar char="§"/>
              <a:defRPr/>
            </a:pPr>
            <a:r>
              <a:rPr lang="el-GR" sz="2000" dirty="0">
                <a:latin typeface="+mj-lt"/>
              </a:rPr>
              <a:t>Η κατάλληλη επεξεργασία τους συνεισφέρει στην ελαστικότητα, σκληρότητα και ολκιμότητα. </a:t>
            </a:r>
          </a:p>
          <a:p>
            <a:pPr marL="274320" indent="-274320" algn="just">
              <a:spcBef>
                <a:spcPct val="20000"/>
              </a:spcBef>
              <a:spcAft>
                <a:spcPts val="600"/>
              </a:spcAft>
              <a:buFont typeface="Wingdings" pitchFamily="2" charset="2"/>
              <a:buChar char="§"/>
              <a:defRPr/>
            </a:pPr>
            <a:r>
              <a:rPr lang="el-GR" sz="2000" dirty="0">
                <a:latin typeface="+mj-lt"/>
              </a:rPr>
              <a:t>Χαρακτηρίζονται από χαμηλή αντίδραση και υψηλή πλαστικότητα ως στελέχη εμφυτευμάτων ισχίου.</a:t>
            </a:r>
          </a:p>
          <a:p>
            <a:pPr marL="274320" indent="-274320" algn="just">
              <a:spcBef>
                <a:spcPct val="20000"/>
              </a:spcBef>
              <a:spcAft>
                <a:spcPts val="600"/>
              </a:spcAft>
              <a:buFont typeface="Wingdings" pitchFamily="2" charset="2"/>
              <a:buChar char="§"/>
              <a:defRPr/>
            </a:pPr>
            <a:r>
              <a:rPr lang="el-GR" sz="2000" dirty="0">
                <a:latin typeface="+mj-lt"/>
              </a:rPr>
              <a:t>Οι ιδιότητες τους εξαρτώνται από την διαδικασία επεξεργασίας και την καθαρότητα του μετάλλου, όπως επίσης και από την επιλογή του υλικού ανάλογα με τη προβλεπόμενη χρήση</a:t>
            </a:r>
            <a:r>
              <a:rPr lang="el-GR" sz="2000" dirty="0"/>
              <a:t>.</a:t>
            </a:r>
          </a:p>
          <a:p>
            <a:endParaRPr lang="en-US" dirty="0"/>
          </a:p>
        </p:txBody>
      </p:sp>
      <p:pic>
        <p:nvPicPr>
          <p:cNvPr id="5" name="Picture 7" descr="Metal forging">
            <a:extLst>
              <a:ext uri="{FF2B5EF4-FFF2-40B4-BE49-F238E27FC236}">
                <a16:creationId xmlns:a16="http://schemas.microsoft.com/office/drawing/2014/main" id="{047203D9-D688-42A9-9790-734E2C717DFE}"/>
              </a:ext>
            </a:extLst>
          </p:cNvPr>
          <p:cNvPicPr>
            <a:picLocks noChangeAspect="1" noChangeArrowheads="1"/>
          </p:cNvPicPr>
          <p:nvPr/>
        </p:nvPicPr>
        <p:blipFill>
          <a:blip r:embed="rId2" cstate="print"/>
          <a:srcRect/>
          <a:stretch>
            <a:fillRect/>
          </a:stretch>
        </p:blipFill>
        <p:spPr>
          <a:xfrm>
            <a:off x="3886200" y="5029200"/>
            <a:ext cx="7191756" cy="1512168"/>
          </a:xfrm>
          <a:prstGeom prst="rect">
            <a:avLst/>
          </a:prstGeom>
          <a:noFill/>
          <a:ln/>
        </p:spPr>
      </p:pic>
      <p:sp>
        <p:nvSpPr>
          <p:cNvPr id="6" name="Ορθογώνιο 9">
            <a:extLst>
              <a:ext uri="{FF2B5EF4-FFF2-40B4-BE49-F238E27FC236}">
                <a16:creationId xmlns:a16="http://schemas.microsoft.com/office/drawing/2014/main" id="{13673F7F-EE34-4CAA-8BFB-ED21B51A0232}"/>
              </a:ext>
            </a:extLst>
          </p:cNvPr>
          <p:cNvSpPr/>
          <p:nvPr/>
        </p:nvSpPr>
        <p:spPr>
          <a:xfrm>
            <a:off x="609600" y="6541368"/>
            <a:ext cx="3886200" cy="246221"/>
          </a:xfrm>
          <a:prstGeom prst="rect">
            <a:avLst/>
          </a:prstGeom>
        </p:spPr>
        <p:txBody>
          <a:bodyPr wrap="square">
            <a:spAutoFit/>
          </a:bodyPr>
          <a:lstStyle/>
          <a:p>
            <a:pPr algn="ctr">
              <a:defRPr/>
            </a:pPr>
            <a:r>
              <a:rPr lang="en-US" sz="1000" dirty="0" err="1"/>
              <a:t>Patric</a:t>
            </a:r>
            <a:r>
              <a:rPr lang="en-US" sz="1000" dirty="0"/>
              <a:t> </a:t>
            </a:r>
            <a:r>
              <a:rPr lang="en-US" sz="1000" dirty="0" err="1"/>
              <a:t>Tresco</a:t>
            </a:r>
            <a:r>
              <a:rPr lang="en-US" sz="1000" dirty="0"/>
              <a:t>,  Biomaterials course,  University of Utah</a:t>
            </a:r>
          </a:p>
        </p:txBody>
      </p:sp>
      <p:sp>
        <p:nvSpPr>
          <p:cNvPr id="7" name="Ορθογώνιο 9">
            <a:extLst>
              <a:ext uri="{FF2B5EF4-FFF2-40B4-BE49-F238E27FC236}">
                <a16:creationId xmlns:a16="http://schemas.microsoft.com/office/drawing/2014/main" id="{B304D10A-8B05-466D-ACCA-D8D2CD1B7424}"/>
              </a:ext>
            </a:extLst>
          </p:cNvPr>
          <p:cNvSpPr/>
          <p:nvPr/>
        </p:nvSpPr>
        <p:spPr>
          <a:xfrm>
            <a:off x="5840412" y="6436204"/>
            <a:ext cx="4572000" cy="246221"/>
          </a:xfrm>
          <a:prstGeom prst="rect">
            <a:avLst/>
          </a:prstGeom>
        </p:spPr>
        <p:txBody>
          <a:bodyPr>
            <a:spAutoFit/>
          </a:bodyPr>
          <a:lstStyle/>
          <a:p>
            <a:pPr algn="ctr">
              <a:defRPr/>
            </a:pPr>
            <a:r>
              <a:rPr lang="en-US" sz="1000" dirty="0" err="1"/>
              <a:t>Patric</a:t>
            </a:r>
            <a:r>
              <a:rPr lang="en-US" sz="1000" dirty="0"/>
              <a:t> </a:t>
            </a:r>
            <a:r>
              <a:rPr lang="en-US" sz="1000" dirty="0" err="1"/>
              <a:t>Tresco</a:t>
            </a:r>
            <a:r>
              <a:rPr lang="en-US" sz="1000" dirty="0"/>
              <a:t>,  Biomaterials course,  University of Utah</a:t>
            </a:r>
          </a:p>
        </p:txBody>
      </p:sp>
    </p:spTree>
    <p:extLst>
      <p:ext uri="{BB962C8B-B14F-4D97-AF65-F5344CB8AC3E}">
        <p14:creationId xmlns:p14="http://schemas.microsoft.com/office/powerpoint/2010/main" val="11771698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034CB-5D97-4B98-9148-F02CADDD7896}"/>
              </a:ext>
            </a:extLst>
          </p:cNvPr>
          <p:cNvSpPr>
            <a:spLocks noGrp="1"/>
          </p:cNvSpPr>
          <p:nvPr>
            <p:ph type="title"/>
          </p:nvPr>
        </p:nvSpPr>
        <p:spPr/>
        <p:txBody>
          <a:bodyPr/>
          <a:lstStyle/>
          <a:p>
            <a:r>
              <a:rPr lang="el-GR" sz="3200" b="1" dirty="0">
                <a:solidFill>
                  <a:schemeClr val="bg1"/>
                </a:solidFill>
                <a:effectLst>
                  <a:outerShdw blurRad="38100" dist="38100" dir="2700000" algn="tl">
                    <a:srgbClr val="000000">
                      <a:alpha val="43137"/>
                    </a:srgbClr>
                  </a:outerShdw>
                </a:effectLst>
                <a:latin typeface="Arial "/>
                <a:ea typeface="+mj-ea"/>
                <a:cs typeface="+mj-cs"/>
              </a:rPr>
              <a:t>Μέταλλα</a:t>
            </a:r>
            <a:endParaRPr lang="en-US" dirty="0">
              <a:solidFill>
                <a:schemeClr val="bg1"/>
              </a:solidFill>
              <a:latin typeface="Arial "/>
            </a:endParaRPr>
          </a:p>
        </p:txBody>
      </p:sp>
      <p:sp>
        <p:nvSpPr>
          <p:cNvPr id="6" name="Ορθογώνιο 9">
            <a:extLst>
              <a:ext uri="{FF2B5EF4-FFF2-40B4-BE49-F238E27FC236}">
                <a16:creationId xmlns:a16="http://schemas.microsoft.com/office/drawing/2014/main" id="{13673F7F-EE34-4CAA-8BFB-ED21B51A0232}"/>
              </a:ext>
            </a:extLst>
          </p:cNvPr>
          <p:cNvSpPr/>
          <p:nvPr/>
        </p:nvSpPr>
        <p:spPr>
          <a:xfrm>
            <a:off x="609600" y="6541368"/>
            <a:ext cx="3886200" cy="246221"/>
          </a:xfrm>
          <a:prstGeom prst="rect">
            <a:avLst/>
          </a:prstGeom>
        </p:spPr>
        <p:txBody>
          <a:bodyPr wrap="square">
            <a:spAutoFit/>
          </a:bodyPr>
          <a:lstStyle/>
          <a:p>
            <a:pPr algn="ctr">
              <a:defRPr/>
            </a:pPr>
            <a:r>
              <a:rPr lang="en-US" sz="1000" dirty="0" err="1"/>
              <a:t>Patric</a:t>
            </a:r>
            <a:r>
              <a:rPr lang="en-US" sz="1000" dirty="0"/>
              <a:t> </a:t>
            </a:r>
            <a:r>
              <a:rPr lang="en-US" sz="1000" dirty="0" err="1"/>
              <a:t>Tresco</a:t>
            </a:r>
            <a:r>
              <a:rPr lang="en-US" sz="1000" dirty="0"/>
              <a:t>,  Biomaterials course,  University of Utah</a:t>
            </a:r>
          </a:p>
        </p:txBody>
      </p:sp>
      <p:sp>
        <p:nvSpPr>
          <p:cNvPr id="8" name="Text Placeholder 7">
            <a:extLst>
              <a:ext uri="{FF2B5EF4-FFF2-40B4-BE49-F238E27FC236}">
                <a16:creationId xmlns:a16="http://schemas.microsoft.com/office/drawing/2014/main" id="{E63F94E6-FB55-46D3-989B-8134D9F6D74F}"/>
              </a:ext>
            </a:extLst>
          </p:cNvPr>
          <p:cNvSpPr>
            <a:spLocks noGrp="1"/>
          </p:cNvSpPr>
          <p:nvPr>
            <p:ph type="body" idx="1"/>
          </p:nvPr>
        </p:nvSpPr>
        <p:spPr>
          <a:xfrm>
            <a:off x="381000" y="1816367"/>
            <a:ext cx="6433667" cy="393433"/>
          </a:xfrm>
        </p:spPr>
        <p:txBody>
          <a:bodyPr/>
          <a:lstStyle/>
          <a:p>
            <a:r>
              <a:rPr lang="el-GR" sz="2400" b="1" dirty="0">
                <a:solidFill>
                  <a:schemeClr val="tx1"/>
                </a:solidFill>
                <a:effectLst>
                  <a:outerShdw blurRad="38100" dist="38100" dir="2700000" algn="tl">
                    <a:srgbClr val="000000">
                      <a:alpha val="43137"/>
                    </a:srgbClr>
                  </a:outerShdw>
                </a:effectLst>
                <a:latin typeface="+mj-lt"/>
                <a:ea typeface="+mj-ea"/>
                <a:cs typeface="+mj-cs"/>
              </a:rPr>
              <a:t>Κατασκευή μεταλλικών εμφυτευμάτων</a:t>
            </a:r>
          </a:p>
          <a:p>
            <a:endParaRPr lang="en-US" dirty="0"/>
          </a:p>
        </p:txBody>
      </p:sp>
      <p:pic>
        <p:nvPicPr>
          <p:cNvPr id="9" name="Picture 9" descr="Metalsolidmodeltotalkneesystem">
            <a:extLst>
              <a:ext uri="{FF2B5EF4-FFF2-40B4-BE49-F238E27FC236}">
                <a16:creationId xmlns:a16="http://schemas.microsoft.com/office/drawing/2014/main" id="{4E7AFE8B-86D8-4A0C-B2BA-3050EFED3552}"/>
              </a:ext>
            </a:extLst>
          </p:cNvPr>
          <p:cNvPicPr>
            <a:picLocks noChangeAspect="1" noChangeArrowheads="1"/>
          </p:cNvPicPr>
          <p:nvPr/>
        </p:nvPicPr>
        <p:blipFill>
          <a:blip r:embed="rId2" cstate="print"/>
          <a:srcRect/>
          <a:stretch>
            <a:fillRect/>
          </a:stretch>
        </p:blipFill>
        <p:spPr>
          <a:xfrm>
            <a:off x="7162800" y="4811712"/>
            <a:ext cx="4038600" cy="1785938"/>
          </a:xfrm>
          <a:prstGeom prst="rect">
            <a:avLst/>
          </a:prstGeom>
        </p:spPr>
      </p:pic>
      <p:pic>
        <p:nvPicPr>
          <p:cNvPr id="10" name="Picture 15" descr="metalreconstructuve hip systems">
            <a:extLst>
              <a:ext uri="{FF2B5EF4-FFF2-40B4-BE49-F238E27FC236}">
                <a16:creationId xmlns:a16="http://schemas.microsoft.com/office/drawing/2014/main" id="{BAC0D473-1437-469A-A4FA-4DD1818CBC41}"/>
              </a:ext>
            </a:extLst>
          </p:cNvPr>
          <p:cNvPicPr>
            <a:picLocks noChangeAspect="1" noChangeArrowheads="1"/>
          </p:cNvPicPr>
          <p:nvPr/>
        </p:nvPicPr>
        <p:blipFill>
          <a:blip r:embed="rId3" cstate="print"/>
          <a:srcRect/>
          <a:stretch>
            <a:fillRect/>
          </a:stretch>
        </p:blipFill>
        <p:spPr>
          <a:xfrm>
            <a:off x="544471" y="2828606"/>
            <a:ext cx="3210989" cy="1990725"/>
          </a:xfrm>
          <a:prstGeom prst="rect">
            <a:avLst/>
          </a:prstGeom>
        </p:spPr>
      </p:pic>
      <p:pic>
        <p:nvPicPr>
          <p:cNvPr id="11" name="Picture 16" descr="Metalreconstructive knee systems">
            <a:extLst>
              <a:ext uri="{FF2B5EF4-FFF2-40B4-BE49-F238E27FC236}">
                <a16:creationId xmlns:a16="http://schemas.microsoft.com/office/drawing/2014/main" id="{08606F02-2FB1-4F68-8494-867B4B3DACA6}"/>
              </a:ext>
            </a:extLst>
          </p:cNvPr>
          <p:cNvPicPr>
            <a:picLocks noChangeAspect="1" noChangeArrowheads="1"/>
          </p:cNvPicPr>
          <p:nvPr/>
        </p:nvPicPr>
        <p:blipFill>
          <a:blip r:embed="rId4" cstate="print"/>
          <a:srcRect/>
          <a:stretch>
            <a:fillRect/>
          </a:stretch>
        </p:blipFill>
        <p:spPr>
          <a:xfrm>
            <a:off x="3763080" y="3816349"/>
            <a:ext cx="3392100" cy="1990725"/>
          </a:xfrm>
          <a:prstGeom prst="rect">
            <a:avLst/>
          </a:prstGeom>
        </p:spPr>
      </p:pic>
      <p:pic>
        <p:nvPicPr>
          <p:cNvPr id="12" name="Picture 3">
            <a:extLst>
              <a:ext uri="{FF2B5EF4-FFF2-40B4-BE49-F238E27FC236}">
                <a16:creationId xmlns:a16="http://schemas.microsoft.com/office/drawing/2014/main" id="{2C52FD4B-C348-404E-8894-0F697359D65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9160" y="1881048"/>
            <a:ext cx="3907552" cy="2930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03163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034CB-5D97-4B98-9148-F02CADDD7896}"/>
              </a:ext>
            </a:extLst>
          </p:cNvPr>
          <p:cNvSpPr>
            <a:spLocks noGrp="1"/>
          </p:cNvSpPr>
          <p:nvPr>
            <p:ph type="title"/>
          </p:nvPr>
        </p:nvSpPr>
        <p:spPr/>
        <p:txBody>
          <a:bodyPr/>
          <a:lstStyle/>
          <a:p>
            <a:r>
              <a:rPr lang="el-GR" sz="3200" b="1" dirty="0">
                <a:solidFill>
                  <a:schemeClr val="bg1"/>
                </a:solidFill>
                <a:effectLst>
                  <a:outerShdw blurRad="38100" dist="38100" dir="2700000" algn="tl">
                    <a:srgbClr val="000000">
                      <a:alpha val="43137"/>
                    </a:srgbClr>
                  </a:outerShdw>
                </a:effectLst>
                <a:latin typeface="Arial "/>
                <a:ea typeface="+mj-ea"/>
                <a:cs typeface="+mj-cs"/>
              </a:rPr>
              <a:t>Μέταλλα</a:t>
            </a:r>
            <a:endParaRPr lang="en-US" dirty="0">
              <a:solidFill>
                <a:schemeClr val="bg1"/>
              </a:solidFill>
              <a:latin typeface="Arial "/>
            </a:endParaRPr>
          </a:p>
        </p:txBody>
      </p:sp>
      <p:sp>
        <p:nvSpPr>
          <p:cNvPr id="8" name="Text Placeholder 7">
            <a:extLst>
              <a:ext uri="{FF2B5EF4-FFF2-40B4-BE49-F238E27FC236}">
                <a16:creationId xmlns:a16="http://schemas.microsoft.com/office/drawing/2014/main" id="{E63F94E6-FB55-46D3-989B-8134D9F6D74F}"/>
              </a:ext>
            </a:extLst>
          </p:cNvPr>
          <p:cNvSpPr>
            <a:spLocks noGrp="1"/>
          </p:cNvSpPr>
          <p:nvPr>
            <p:ph type="body" idx="1"/>
          </p:nvPr>
        </p:nvSpPr>
        <p:spPr>
          <a:xfrm>
            <a:off x="457200" y="1828800"/>
            <a:ext cx="9010400" cy="4736833"/>
          </a:xfrm>
        </p:spPr>
        <p:txBody>
          <a:bodyPr/>
          <a:lstStyle/>
          <a:p>
            <a:pPr marL="88900" indent="0">
              <a:buNone/>
            </a:pPr>
            <a:r>
              <a:rPr lang="el-GR" sz="2400" b="1" dirty="0">
                <a:solidFill>
                  <a:schemeClr val="tx1"/>
                </a:solidFill>
                <a:effectLst>
                  <a:outerShdw blurRad="38100" dist="38100" dir="2700000" algn="tl">
                    <a:srgbClr val="000000">
                      <a:alpha val="43137"/>
                    </a:srgbClr>
                  </a:outerShdw>
                </a:effectLst>
                <a:latin typeface="+mj-lt"/>
                <a:ea typeface="+mj-ea"/>
                <a:cs typeface="+mj-cs"/>
              </a:rPr>
              <a:t>Επιπλοκές από μεταλλικά εμφυτεύματα</a:t>
            </a:r>
            <a:endParaRPr lang="en-US" sz="2400" b="1" dirty="0">
              <a:solidFill>
                <a:schemeClr val="tx1"/>
              </a:solidFill>
              <a:effectLst>
                <a:outerShdw blurRad="38100" dist="38100" dir="2700000" algn="tl">
                  <a:srgbClr val="000000">
                    <a:alpha val="43137"/>
                  </a:srgbClr>
                </a:outerShdw>
              </a:effectLst>
              <a:latin typeface="+mj-lt"/>
              <a:ea typeface="+mj-ea"/>
              <a:cs typeface="+mj-cs"/>
            </a:endParaRPr>
          </a:p>
          <a:p>
            <a:pPr marL="274320" indent="-274320" algn="just">
              <a:spcAft>
                <a:spcPts val="600"/>
              </a:spcAft>
              <a:buClr>
                <a:schemeClr val="tx2">
                  <a:lumMod val="50000"/>
                </a:schemeClr>
              </a:buClr>
              <a:buFont typeface="Wingdings" pitchFamily="2" charset="2"/>
              <a:buChar char="§"/>
              <a:defRPr/>
            </a:pPr>
            <a:r>
              <a:rPr lang="el-GR" sz="2200" dirty="0">
                <a:latin typeface="+mj-lt"/>
              </a:rPr>
              <a:t>Μία επιπλοκή που μπορεί να συμβεί από τη χρήση μετάλλων σε ορθοπαιδικές εφαρμογές είναι το φαινόμενο της </a:t>
            </a:r>
            <a:r>
              <a:rPr lang="el-GR" sz="2200" b="1" dirty="0">
                <a:latin typeface="+mj-lt"/>
              </a:rPr>
              <a:t>έλλειψης φόρτισης του οστού (</a:t>
            </a:r>
            <a:r>
              <a:rPr lang="en-US" sz="2200" b="1" dirty="0">
                <a:latin typeface="+mj-lt"/>
              </a:rPr>
              <a:t>stress shielding)</a:t>
            </a:r>
            <a:r>
              <a:rPr lang="el-GR" sz="2200" dirty="0">
                <a:latin typeface="+mj-lt"/>
              </a:rPr>
              <a:t>.</a:t>
            </a:r>
          </a:p>
          <a:p>
            <a:pPr marL="274320" indent="-274320" algn="just">
              <a:spcAft>
                <a:spcPts val="600"/>
              </a:spcAft>
              <a:buClr>
                <a:schemeClr val="tx2">
                  <a:lumMod val="50000"/>
                </a:schemeClr>
              </a:buClr>
              <a:buFont typeface="Wingdings" pitchFamily="2" charset="2"/>
              <a:buChar char="§"/>
              <a:defRPr/>
            </a:pPr>
            <a:r>
              <a:rPr lang="el-GR" sz="2200" dirty="0">
                <a:latin typeface="+mj-lt"/>
              </a:rPr>
              <a:t>Σε ορισμένες περιπτώσεις όπως η εμφύτευση στο ισχίο, η ύπαρξη του μετάλλου στο εμφύτευμα επιφέρει μεγάλη φόρτιση στο συγκεκριμένο σημείο.</a:t>
            </a:r>
          </a:p>
          <a:p>
            <a:pPr marL="274320" indent="-274320" algn="just">
              <a:spcAft>
                <a:spcPts val="600"/>
              </a:spcAft>
              <a:buClr>
                <a:schemeClr val="tx2">
                  <a:lumMod val="50000"/>
                </a:schemeClr>
              </a:buClr>
              <a:buFont typeface="Wingdings" pitchFamily="2" charset="2"/>
              <a:buChar char="§"/>
              <a:defRPr/>
            </a:pPr>
            <a:r>
              <a:rPr lang="el-GR" sz="2200" dirty="0">
                <a:latin typeface="+mj-lt"/>
              </a:rPr>
              <a:t>Αυτό προκαλεί μείωση της φόρτισης στον παρακείμενο ιστό (</a:t>
            </a:r>
            <a:r>
              <a:rPr lang="en-US" sz="2200" dirty="0">
                <a:latin typeface="+mj-lt"/>
              </a:rPr>
              <a:t>shield from stress).</a:t>
            </a:r>
          </a:p>
          <a:p>
            <a:pPr marL="274320" indent="-274320" algn="just">
              <a:spcAft>
                <a:spcPts val="600"/>
              </a:spcAft>
              <a:buClr>
                <a:schemeClr val="tx2">
                  <a:lumMod val="50000"/>
                </a:schemeClr>
              </a:buClr>
              <a:buFont typeface="Wingdings" pitchFamily="2" charset="2"/>
              <a:buChar char="§"/>
              <a:defRPr/>
            </a:pPr>
            <a:r>
              <a:rPr lang="en-US" sz="2200" dirty="0">
                <a:latin typeface="+mj-lt"/>
              </a:rPr>
              <a:t>H </a:t>
            </a:r>
            <a:r>
              <a:rPr lang="el-GR" sz="2200" dirty="0">
                <a:latin typeface="+mj-lt"/>
              </a:rPr>
              <a:t>έλλειψη φόρτισης προκαλεί τη μείωση της πυκνότητας του οστού καθώς ο οστίτης ιστός  απορροφάται εκ νέου, προκαλώντας τελικά επιπλοκές στην αλληλεπίδραση εμφυτεύματος/ιστού.</a:t>
            </a:r>
          </a:p>
          <a:p>
            <a:endParaRPr lang="en-US" dirty="0">
              <a:solidFill>
                <a:schemeClr val="tx1"/>
              </a:solidFill>
            </a:endParaRPr>
          </a:p>
        </p:txBody>
      </p:sp>
      <p:pic>
        <p:nvPicPr>
          <p:cNvPr id="13" name="Picture 7" descr="Ortho humoral components1">
            <a:extLst>
              <a:ext uri="{FF2B5EF4-FFF2-40B4-BE49-F238E27FC236}">
                <a16:creationId xmlns:a16="http://schemas.microsoft.com/office/drawing/2014/main" id="{7ABA3813-4ABC-4D57-A1C9-2F3E1A4EF30A}"/>
              </a:ext>
            </a:extLst>
          </p:cNvPr>
          <p:cNvPicPr>
            <a:picLocks noChangeAspect="1" noChangeArrowheads="1"/>
          </p:cNvPicPr>
          <p:nvPr/>
        </p:nvPicPr>
        <p:blipFill>
          <a:blip r:embed="rId2" cstate="print"/>
          <a:srcRect/>
          <a:stretch>
            <a:fillRect/>
          </a:stretch>
        </p:blipFill>
        <p:spPr>
          <a:xfrm>
            <a:off x="9829056" y="2132785"/>
            <a:ext cx="1296144" cy="3048815"/>
          </a:xfrm>
          <a:prstGeom prst="rect">
            <a:avLst/>
          </a:prstGeom>
        </p:spPr>
      </p:pic>
    </p:spTree>
    <p:extLst>
      <p:ext uri="{BB962C8B-B14F-4D97-AF65-F5344CB8AC3E}">
        <p14:creationId xmlns:p14="http://schemas.microsoft.com/office/powerpoint/2010/main" val="24101636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034CB-5D97-4B98-9148-F02CADDD7896}"/>
              </a:ext>
            </a:extLst>
          </p:cNvPr>
          <p:cNvSpPr>
            <a:spLocks noGrp="1"/>
          </p:cNvSpPr>
          <p:nvPr>
            <p:ph type="title"/>
          </p:nvPr>
        </p:nvSpPr>
        <p:spPr/>
        <p:txBody>
          <a:bodyPr/>
          <a:lstStyle/>
          <a:p>
            <a:r>
              <a:rPr lang="el-GR" sz="3200" b="1" dirty="0">
                <a:solidFill>
                  <a:schemeClr val="bg1"/>
                </a:solidFill>
                <a:effectLst>
                  <a:outerShdw blurRad="38100" dist="38100" dir="2700000" algn="tl">
                    <a:srgbClr val="000000">
                      <a:alpha val="43137"/>
                    </a:srgbClr>
                  </a:outerShdw>
                </a:effectLst>
                <a:latin typeface="Arial "/>
                <a:ea typeface="+mj-ea"/>
                <a:cs typeface="+mj-cs"/>
              </a:rPr>
              <a:t>Μέταλλα</a:t>
            </a:r>
            <a:endParaRPr lang="en-US" dirty="0">
              <a:solidFill>
                <a:schemeClr val="bg1"/>
              </a:solidFill>
              <a:latin typeface="Arial "/>
            </a:endParaRPr>
          </a:p>
        </p:txBody>
      </p:sp>
      <p:sp>
        <p:nvSpPr>
          <p:cNvPr id="8" name="Text Placeholder 7">
            <a:extLst>
              <a:ext uri="{FF2B5EF4-FFF2-40B4-BE49-F238E27FC236}">
                <a16:creationId xmlns:a16="http://schemas.microsoft.com/office/drawing/2014/main" id="{E63F94E6-FB55-46D3-989B-8134D9F6D74F}"/>
              </a:ext>
            </a:extLst>
          </p:cNvPr>
          <p:cNvSpPr>
            <a:spLocks noGrp="1"/>
          </p:cNvSpPr>
          <p:nvPr>
            <p:ph type="body" idx="1"/>
          </p:nvPr>
        </p:nvSpPr>
        <p:spPr>
          <a:xfrm>
            <a:off x="457200" y="1828800"/>
            <a:ext cx="9010400" cy="4736833"/>
          </a:xfrm>
        </p:spPr>
        <p:txBody>
          <a:bodyPr/>
          <a:lstStyle/>
          <a:p>
            <a:pPr marL="88900" indent="0">
              <a:buNone/>
            </a:pPr>
            <a:r>
              <a:rPr lang="el-GR" sz="2400" b="1" dirty="0">
                <a:solidFill>
                  <a:schemeClr val="tx1"/>
                </a:solidFill>
                <a:effectLst>
                  <a:outerShdw blurRad="38100" dist="38100" dir="2700000" algn="tl">
                    <a:srgbClr val="000000">
                      <a:alpha val="43137"/>
                    </a:srgbClr>
                  </a:outerShdw>
                </a:effectLst>
                <a:latin typeface="+mj-lt"/>
                <a:ea typeface="+mj-ea"/>
                <a:cs typeface="+mj-cs"/>
              </a:rPr>
              <a:t>Άλλες χρήσεις μεταλλικών εμφυτευμάτων</a:t>
            </a:r>
          </a:p>
          <a:p>
            <a:endParaRPr lang="en-US" dirty="0">
              <a:solidFill>
                <a:schemeClr val="tx1"/>
              </a:solidFill>
            </a:endParaRPr>
          </a:p>
        </p:txBody>
      </p:sp>
      <p:pic>
        <p:nvPicPr>
          <p:cNvPr id="5" name="Picture 7" descr="metal -hoses_01">
            <a:extLst>
              <a:ext uri="{FF2B5EF4-FFF2-40B4-BE49-F238E27FC236}">
                <a16:creationId xmlns:a16="http://schemas.microsoft.com/office/drawing/2014/main" id="{F9F2F642-C96A-4B31-B7F4-083CBA93B1E7}"/>
              </a:ext>
            </a:extLst>
          </p:cNvPr>
          <p:cNvPicPr>
            <a:picLocks noChangeAspect="1" noChangeArrowheads="1"/>
          </p:cNvPicPr>
          <p:nvPr/>
        </p:nvPicPr>
        <p:blipFill>
          <a:blip r:embed="rId2" cstate="print"/>
          <a:srcRect/>
          <a:stretch>
            <a:fillRect/>
          </a:stretch>
        </p:blipFill>
        <p:spPr>
          <a:xfrm>
            <a:off x="819967" y="3077772"/>
            <a:ext cx="1728119" cy="2163905"/>
          </a:xfrm>
          <a:prstGeom prst="rect">
            <a:avLst/>
          </a:prstGeom>
        </p:spPr>
      </p:pic>
      <p:pic>
        <p:nvPicPr>
          <p:cNvPr id="6" name="Picture 8" descr="Cardiolintravascular retrieval">
            <a:extLst>
              <a:ext uri="{FF2B5EF4-FFF2-40B4-BE49-F238E27FC236}">
                <a16:creationId xmlns:a16="http://schemas.microsoft.com/office/drawing/2014/main" id="{AB424ACB-3C44-4F43-8AEC-B220B368BC1A}"/>
              </a:ext>
            </a:extLst>
          </p:cNvPr>
          <p:cNvPicPr>
            <a:picLocks noChangeAspect="1" noChangeArrowheads="1"/>
          </p:cNvPicPr>
          <p:nvPr/>
        </p:nvPicPr>
        <p:blipFill>
          <a:blip r:embed="rId3" cstate="print"/>
          <a:srcRect/>
          <a:stretch>
            <a:fillRect/>
          </a:stretch>
        </p:blipFill>
        <p:spPr>
          <a:xfrm>
            <a:off x="7467600" y="2971800"/>
            <a:ext cx="4335093" cy="2269877"/>
          </a:xfrm>
          <a:prstGeom prst="rect">
            <a:avLst/>
          </a:prstGeom>
          <a:noFill/>
          <a:ln/>
        </p:spPr>
      </p:pic>
      <p:pic>
        <p:nvPicPr>
          <p:cNvPr id="7" name="Picture 2">
            <a:extLst>
              <a:ext uri="{FF2B5EF4-FFF2-40B4-BE49-F238E27FC236}">
                <a16:creationId xmlns:a16="http://schemas.microsoft.com/office/drawing/2014/main" id="{12005712-E726-400B-B6D2-C9236437A3F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8346"/>
          <a:stretch/>
        </p:blipFill>
        <p:spPr bwMode="auto">
          <a:xfrm>
            <a:off x="3252650" y="2633577"/>
            <a:ext cx="3833950" cy="2700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46224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034CB-5D97-4B98-9148-F02CADDD7896}"/>
              </a:ext>
            </a:extLst>
          </p:cNvPr>
          <p:cNvSpPr>
            <a:spLocks noGrp="1"/>
          </p:cNvSpPr>
          <p:nvPr>
            <p:ph type="title"/>
          </p:nvPr>
        </p:nvSpPr>
        <p:spPr/>
        <p:txBody>
          <a:bodyPr/>
          <a:lstStyle/>
          <a:p>
            <a:r>
              <a:rPr lang="el-GR" sz="3200" b="1" dirty="0">
                <a:solidFill>
                  <a:schemeClr val="bg1"/>
                </a:solidFill>
                <a:effectLst>
                  <a:outerShdw blurRad="38100" dist="38100" dir="2700000" algn="tl">
                    <a:srgbClr val="000000">
                      <a:alpha val="43137"/>
                    </a:srgbClr>
                  </a:outerShdw>
                </a:effectLst>
                <a:latin typeface="Arial "/>
                <a:ea typeface="+mj-ea"/>
                <a:cs typeface="+mj-cs"/>
              </a:rPr>
              <a:t>Πολυμερή</a:t>
            </a:r>
            <a:endParaRPr lang="en-US" dirty="0">
              <a:solidFill>
                <a:schemeClr val="bg1"/>
              </a:solidFill>
              <a:latin typeface="Arial "/>
            </a:endParaRPr>
          </a:p>
        </p:txBody>
      </p:sp>
      <p:sp>
        <p:nvSpPr>
          <p:cNvPr id="8" name="Text Placeholder 7">
            <a:extLst>
              <a:ext uri="{FF2B5EF4-FFF2-40B4-BE49-F238E27FC236}">
                <a16:creationId xmlns:a16="http://schemas.microsoft.com/office/drawing/2014/main" id="{E63F94E6-FB55-46D3-989B-8134D9F6D74F}"/>
              </a:ext>
            </a:extLst>
          </p:cNvPr>
          <p:cNvSpPr>
            <a:spLocks noGrp="1"/>
          </p:cNvSpPr>
          <p:nvPr>
            <p:ph type="body" idx="1"/>
          </p:nvPr>
        </p:nvSpPr>
        <p:spPr>
          <a:xfrm>
            <a:off x="457200" y="1828800"/>
            <a:ext cx="8839200" cy="4736833"/>
          </a:xfrm>
        </p:spPr>
        <p:txBody>
          <a:bodyPr/>
          <a:lstStyle/>
          <a:p>
            <a:pPr marL="274320" indent="-274320" algn="just">
              <a:spcAft>
                <a:spcPts val="600"/>
              </a:spcAft>
              <a:buFont typeface="Wingdings" pitchFamily="2" charset="2"/>
              <a:buChar char="§"/>
              <a:defRPr/>
            </a:pPr>
            <a:r>
              <a:rPr lang="el-GR" sz="2000" dirty="0">
                <a:latin typeface="+mj-lt"/>
              </a:rPr>
              <a:t>Αποτελούνται από μικρές επαναλαμβανόμενες μονάδες ενωμένες μεταξύ τους σχηματίζοντας μεγάλες αλυσίδες.</a:t>
            </a:r>
          </a:p>
          <a:p>
            <a:pPr marL="274320" indent="-274320" algn="just">
              <a:spcAft>
                <a:spcPts val="600"/>
              </a:spcAft>
              <a:buFont typeface="Wingdings" pitchFamily="2" charset="2"/>
              <a:buChar char="§"/>
              <a:defRPr/>
            </a:pPr>
            <a:r>
              <a:rPr lang="el-GR" sz="2000" dirty="0">
                <a:latin typeface="+mj-lt"/>
              </a:rPr>
              <a:t>Οι εύκαμπτες κατασκευές από πολυμερή έχουν επιτρέψει τη χρήση αυτής της ομάδας των υλικών σε διάφορες εφαρμογές, από πλαστικές σακούλες μέχρι λάστιχα.</a:t>
            </a:r>
          </a:p>
          <a:p>
            <a:pPr marL="274320" indent="-274320" algn="just">
              <a:spcAft>
                <a:spcPts val="600"/>
              </a:spcAft>
              <a:buFont typeface="Wingdings" pitchFamily="2" charset="2"/>
              <a:buChar char="§"/>
              <a:defRPr/>
            </a:pPr>
            <a:r>
              <a:rPr lang="el-GR" sz="2000" dirty="0">
                <a:latin typeface="+mj-lt"/>
              </a:rPr>
              <a:t>Μέχρι και το </a:t>
            </a:r>
            <a:r>
              <a:rPr lang="en-US" sz="2000" dirty="0">
                <a:latin typeface="+mj-lt"/>
              </a:rPr>
              <a:t>DNA</a:t>
            </a:r>
            <a:r>
              <a:rPr lang="el-GR" sz="2000" dirty="0">
                <a:latin typeface="+mj-lt"/>
              </a:rPr>
              <a:t> αξιοποιεί αυτό το χαρακτηριστικό αποθηκεύοντας γενετικές πληροφορίες σε χιλιάδες χιλιάδων επαναλαμβανόμενων αλληλουχιών πολυμερών!</a:t>
            </a:r>
          </a:p>
          <a:p>
            <a:pPr marL="274320" indent="-274320" algn="just">
              <a:spcAft>
                <a:spcPts val="600"/>
              </a:spcAft>
              <a:buFont typeface="Wingdings" pitchFamily="2" charset="2"/>
              <a:buChar char="§"/>
              <a:defRPr/>
            </a:pPr>
            <a:r>
              <a:rPr lang="el-GR" sz="2000" dirty="0">
                <a:latin typeface="+mj-lt"/>
              </a:rPr>
              <a:t>Ανάλογα με τις συνθήκες επεξεργασίας οι αλυσίδες πολυμερών μπορούν να παράγουν μια μεγάλη γκάμα από μηχανικές ιδιότητες.</a:t>
            </a:r>
          </a:p>
          <a:p>
            <a:pPr marL="274320" indent="-274320" algn="just">
              <a:spcAft>
                <a:spcPts val="600"/>
              </a:spcAft>
              <a:buFont typeface="Wingdings" pitchFamily="2" charset="2"/>
              <a:buChar char="§"/>
              <a:defRPr/>
            </a:pPr>
            <a:r>
              <a:rPr lang="el-GR" sz="2000" dirty="0">
                <a:latin typeface="+mj-lt"/>
              </a:rPr>
              <a:t>Αυτές οι παράμετροι αλλάζουν εύκολα ώστε να ικανοποιήσουν τις τρέχουσες βιοϊατρικές εφαρμογές.</a:t>
            </a:r>
          </a:p>
          <a:p>
            <a:pPr marL="88900" indent="0">
              <a:buNone/>
            </a:pPr>
            <a:endParaRPr lang="el-GR" sz="2400" b="1" dirty="0">
              <a:solidFill>
                <a:schemeClr val="tx1"/>
              </a:solidFill>
              <a:effectLst>
                <a:outerShdw blurRad="38100" dist="38100" dir="2700000" algn="tl">
                  <a:srgbClr val="000000">
                    <a:alpha val="43137"/>
                  </a:srgbClr>
                </a:outerShdw>
              </a:effectLst>
              <a:latin typeface="+mj-lt"/>
              <a:ea typeface="+mj-ea"/>
              <a:cs typeface="+mj-cs"/>
            </a:endParaRPr>
          </a:p>
          <a:p>
            <a:endParaRPr lang="en-US" dirty="0">
              <a:solidFill>
                <a:schemeClr val="tx1"/>
              </a:solidFill>
            </a:endParaRPr>
          </a:p>
        </p:txBody>
      </p:sp>
    </p:spTree>
    <p:extLst>
      <p:ext uri="{BB962C8B-B14F-4D97-AF65-F5344CB8AC3E}">
        <p14:creationId xmlns:p14="http://schemas.microsoft.com/office/powerpoint/2010/main" val="3957118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 - Τίτλος"/>
          <p:cNvSpPr>
            <a:spLocks noGrp="1"/>
          </p:cNvSpPr>
          <p:nvPr>
            <p:ph type="title"/>
          </p:nvPr>
        </p:nvSpPr>
        <p:spPr/>
        <p:txBody>
          <a:bodyPr/>
          <a:lstStyle/>
          <a:p>
            <a:r>
              <a:rPr lang="el-GR" b="1" dirty="0">
                <a:effectLst>
                  <a:outerShdw blurRad="38100" dist="38100" dir="2700000" algn="tl">
                    <a:srgbClr val="000000">
                      <a:alpha val="43137"/>
                    </a:srgbClr>
                  </a:outerShdw>
                </a:effectLst>
                <a:latin typeface="+mj-lt"/>
              </a:rPr>
              <a:t>Θεραπευτικές συσκευές στην ορθοπαιδική</a:t>
            </a:r>
          </a:p>
        </p:txBody>
      </p:sp>
      <p:pic>
        <p:nvPicPr>
          <p:cNvPr id="10" name="Picture 14" descr="artificial hip">
            <a:extLst>
              <a:ext uri="{FF2B5EF4-FFF2-40B4-BE49-F238E27FC236}">
                <a16:creationId xmlns:a16="http://schemas.microsoft.com/office/drawing/2014/main" id="{6F5F0565-AEC5-4946-8684-7B4A2A99F6CC}"/>
              </a:ext>
            </a:extLst>
          </p:cNvPr>
          <p:cNvPicPr>
            <a:picLocks noChangeAspect="1" noChangeArrowheads="1"/>
          </p:cNvPicPr>
          <p:nvPr/>
        </p:nvPicPr>
        <p:blipFill>
          <a:blip r:embed="rId2" cstate="print"/>
          <a:srcRect/>
          <a:stretch>
            <a:fillRect/>
          </a:stretch>
        </p:blipFill>
        <p:spPr>
          <a:xfrm>
            <a:off x="6172200" y="1976439"/>
            <a:ext cx="4038600" cy="3895725"/>
          </a:xfrm>
          <a:prstGeom prst="rect">
            <a:avLst/>
          </a:prstGeom>
          <a:noFill/>
          <a:ln>
            <a:noFill/>
          </a:ln>
        </p:spPr>
      </p:pic>
      <p:pic>
        <p:nvPicPr>
          <p:cNvPr id="12" name="Picture 2">
            <a:extLst>
              <a:ext uri="{FF2B5EF4-FFF2-40B4-BE49-F238E27FC236}">
                <a16:creationId xmlns:a16="http://schemas.microsoft.com/office/drawing/2014/main" id="{2AAE31DB-A932-46C6-B8F0-9369325148E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2564904"/>
            <a:ext cx="4405764" cy="3150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Ορθογώνιο 2">
            <a:extLst>
              <a:ext uri="{FF2B5EF4-FFF2-40B4-BE49-F238E27FC236}">
                <a16:creationId xmlns:a16="http://schemas.microsoft.com/office/drawing/2014/main" id="{D929AE5D-FB97-42A7-8434-E7A9B4FD06F4}"/>
              </a:ext>
            </a:extLst>
          </p:cNvPr>
          <p:cNvSpPr/>
          <p:nvPr/>
        </p:nvSpPr>
        <p:spPr>
          <a:xfrm>
            <a:off x="990600" y="6459379"/>
            <a:ext cx="885179" cy="246221"/>
          </a:xfrm>
          <a:prstGeom prst="rect">
            <a:avLst/>
          </a:prstGeom>
        </p:spPr>
        <p:txBody>
          <a:bodyPr wrap="none">
            <a:spAutoFit/>
          </a:bodyPr>
          <a:lstStyle/>
          <a:p>
            <a:r>
              <a:rPr lang="en-IN" sz="1000" dirty="0"/>
              <a:t>mtse.unt.edu</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034CB-5D97-4B98-9148-F02CADDD7896}"/>
              </a:ext>
            </a:extLst>
          </p:cNvPr>
          <p:cNvSpPr>
            <a:spLocks noGrp="1"/>
          </p:cNvSpPr>
          <p:nvPr>
            <p:ph type="title"/>
          </p:nvPr>
        </p:nvSpPr>
        <p:spPr/>
        <p:txBody>
          <a:bodyPr/>
          <a:lstStyle/>
          <a:p>
            <a:r>
              <a:rPr lang="el-GR" sz="3200" b="1" dirty="0">
                <a:solidFill>
                  <a:schemeClr val="bg1"/>
                </a:solidFill>
                <a:effectLst>
                  <a:outerShdw blurRad="38100" dist="38100" dir="2700000" algn="tl">
                    <a:srgbClr val="000000">
                      <a:alpha val="43137"/>
                    </a:srgbClr>
                  </a:outerShdw>
                </a:effectLst>
                <a:latin typeface="Arial "/>
                <a:ea typeface="+mj-ea"/>
                <a:cs typeface="+mj-cs"/>
              </a:rPr>
              <a:t>Πολυμερή</a:t>
            </a:r>
            <a:endParaRPr lang="en-US" dirty="0">
              <a:solidFill>
                <a:schemeClr val="bg1"/>
              </a:solidFill>
              <a:latin typeface="Arial "/>
            </a:endParaRPr>
          </a:p>
        </p:txBody>
      </p:sp>
      <p:sp>
        <p:nvSpPr>
          <p:cNvPr id="8" name="Text Placeholder 7">
            <a:extLst>
              <a:ext uri="{FF2B5EF4-FFF2-40B4-BE49-F238E27FC236}">
                <a16:creationId xmlns:a16="http://schemas.microsoft.com/office/drawing/2014/main" id="{E63F94E6-FB55-46D3-989B-8134D9F6D74F}"/>
              </a:ext>
            </a:extLst>
          </p:cNvPr>
          <p:cNvSpPr>
            <a:spLocks noGrp="1"/>
          </p:cNvSpPr>
          <p:nvPr>
            <p:ph type="body" idx="1"/>
          </p:nvPr>
        </p:nvSpPr>
        <p:spPr>
          <a:xfrm>
            <a:off x="819967" y="1905000"/>
            <a:ext cx="8305800" cy="4736833"/>
          </a:xfrm>
        </p:spPr>
        <p:txBody>
          <a:bodyPr/>
          <a:lstStyle/>
          <a:p>
            <a:pPr marL="274320" indent="-274320">
              <a:spcAft>
                <a:spcPts val="600"/>
              </a:spcAft>
              <a:buFont typeface="Wingdings" pitchFamily="2" charset="2"/>
              <a:buChar char="§"/>
              <a:defRPr/>
            </a:pPr>
            <a:r>
              <a:rPr lang="el-GR" sz="2400" dirty="0">
                <a:latin typeface="+mj-lt"/>
              </a:rPr>
              <a:t>Υδρόφιλα</a:t>
            </a:r>
          </a:p>
          <a:p>
            <a:pPr marL="274320" indent="-274320">
              <a:spcAft>
                <a:spcPts val="600"/>
              </a:spcAft>
              <a:buFont typeface="Wingdings" pitchFamily="2" charset="2"/>
              <a:buChar char="§"/>
              <a:defRPr/>
            </a:pPr>
            <a:r>
              <a:rPr lang="el-GR" sz="2400" dirty="0">
                <a:latin typeface="+mj-lt"/>
              </a:rPr>
              <a:t>Υδρόφοβα</a:t>
            </a:r>
          </a:p>
          <a:p>
            <a:pPr marL="274320" indent="-274320">
              <a:spcAft>
                <a:spcPts val="600"/>
              </a:spcAft>
              <a:buFont typeface="Wingdings" pitchFamily="2" charset="2"/>
              <a:buChar char="§"/>
              <a:defRPr/>
            </a:pPr>
            <a:r>
              <a:rPr lang="el-GR" sz="2400" dirty="0">
                <a:latin typeface="+mj-lt"/>
              </a:rPr>
              <a:t>Βιοσταθερά</a:t>
            </a:r>
          </a:p>
          <a:p>
            <a:pPr marL="274320" indent="-274320">
              <a:spcAft>
                <a:spcPts val="600"/>
              </a:spcAft>
              <a:buFont typeface="Wingdings" pitchFamily="2" charset="2"/>
              <a:buChar char="§"/>
              <a:defRPr/>
            </a:pPr>
            <a:r>
              <a:rPr lang="el-GR" sz="2400" dirty="0">
                <a:latin typeface="+mj-lt"/>
              </a:rPr>
              <a:t>Βιοδιασπώμενα</a:t>
            </a:r>
          </a:p>
          <a:p>
            <a:pPr marL="274320" indent="-274320">
              <a:spcAft>
                <a:spcPts val="600"/>
              </a:spcAft>
              <a:buFont typeface="Wingdings" pitchFamily="2" charset="2"/>
              <a:buChar char="§"/>
              <a:defRPr/>
            </a:pPr>
            <a:r>
              <a:rPr lang="el-GR" sz="2400" dirty="0">
                <a:latin typeface="+mj-lt"/>
              </a:rPr>
              <a:t>Φυσικά</a:t>
            </a:r>
          </a:p>
          <a:p>
            <a:pPr marL="274320" indent="-274320">
              <a:spcAft>
                <a:spcPts val="600"/>
              </a:spcAft>
              <a:buFont typeface="Wingdings" pitchFamily="2" charset="2"/>
              <a:buChar char="§"/>
              <a:defRPr/>
            </a:pPr>
            <a:r>
              <a:rPr lang="el-GR" sz="2400" dirty="0">
                <a:latin typeface="+mj-lt"/>
              </a:rPr>
              <a:t>Συνθετικά </a:t>
            </a:r>
          </a:p>
          <a:p>
            <a:pPr marL="274320" indent="-274320">
              <a:spcAft>
                <a:spcPts val="600"/>
              </a:spcAft>
              <a:buFont typeface="Wingdings" pitchFamily="2" charset="2"/>
              <a:buChar char="§"/>
              <a:defRPr/>
            </a:pPr>
            <a:r>
              <a:rPr lang="el-GR" sz="2400" dirty="0">
                <a:latin typeface="+mj-lt"/>
              </a:rPr>
              <a:t>Υψηλής επεξεργασίας</a:t>
            </a:r>
          </a:p>
          <a:p>
            <a:pPr marL="88900" indent="0">
              <a:buNone/>
            </a:pPr>
            <a:endParaRPr lang="el-GR" sz="2400" b="1" dirty="0">
              <a:solidFill>
                <a:schemeClr val="tx1"/>
              </a:solidFill>
              <a:effectLst>
                <a:outerShdw blurRad="38100" dist="38100" dir="2700000" algn="tl">
                  <a:srgbClr val="000000">
                    <a:alpha val="43137"/>
                  </a:srgbClr>
                </a:outerShdw>
              </a:effectLst>
              <a:latin typeface="+mj-lt"/>
              <a:ea typeface="+mj-ea"/>
              <a:cs typeface="+mj-cs"/>
            </a:endParaRPr>
          </a:p>
          <a:p>
            <a:endParaRPr lang="en-US" dirty="0">
              <a:solidFill>
                <a:schemeClr val="tx1"/>
              </a:solidFill>
            </a:endParaRPr>
          </a:p>
        </p:txBody>
      </p:sp>
    </p:spTree>
    <p:extLst>
      <p:ext uri="{BB962C8B-B14F-4D97-AF65-F5344CB8AC3E}">
        <p14:creationId xmlns:p14="http://schemas.microsoft.com/office/powerpoint/2010/main" val="32122537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AEDC6-7481-4F61-AF10-2F931094E634}"/>
              </a:ext>
            </a:extLst>
          </p:cNvPr>
          <p:cNvSpPr>
            <a:spLocks noGrp="1"/>
          </p:cNvSpPr>
          <p:nvPr>
            <p:ph type="title"/>
          </p:nvPr>
        </p:nvSpPr>
        <p:spPr/>
        <p:txBody>
          <a:bodyPr/>
          <a:lstStyle/>
          <a:p>
            <a:r>
              <a:rPr lang="el-GR" b="1" dirty="0">
                <a:latin typeface="+mj-lt"/>
              </a:rPr>
              <a:t>Σύνθετα</a:t>
            </a:r>
            <a:endParaRPr lang="en-US" b="1" dirty="0">
              <a:latin typeface="+mj-lt"/>
            </a:endParaRPr>
          </a:p>
        </p:txBody>
      </p:sp>
      <p:sp>
        <p:nvSpPr>
          <p:cNvPr id="3" name="Text Placeholder 2">
            <a:extLst>
              <a:ext uri="{FF2B5EF4-FFF2-40B4-BE49-F238E27FC236}">
                <a16:creationId xmlns:a16="http://schemas.microsoft.com/office/drawing/2014/main" id="{FE694147-6E03-4190-A0F1-B14274403948}"/>
              </a:ext>
            </a:extLst>
          </p:cNvPr>
          <p:cNvSpPr>
            <a:spLocks noGrp="1"/>
          </p:cNvSpPr>
          <p:nvPr>
            <p:ph type="body" idx="1"/>
          </p:nvPr>
        </p:nvSpPr>
        <p:spPr>
          <a:xfrm>
            <a:off x="805332" y="2273567"/>
            <a:ext cx="10472268" cy="3620800"/>
          </a:xfrm>
        </p:spPr>
        <p:txBody>
          <a:bodyPr/>
          <a:lstStyle/>
          <a:p>
            <a:pPr marL="274320" indent="-274320" algn="just">
              <a:spcAft>
                <a:spcPts val="600"/>
              </a:spcAft>
              <a:buClr>
                <a:schemeClr val="tx2">
                  <a:lumMod val="75000"/>
                </a:schemeClr>
              </a:buClr>
              <a:buFont typeface="Wingdings" pitchFamily="2" charset="2"/>
              <a:buChar char="§"/>
              <a:defRPr/>
            </a:pPr>
            <a:r>
              <a:rPr lang="el-GR" dirty="0">
                <a:latin typeface="+mj-lt"/>
              </a:rPr>
              <a:t>Ένα σύνθετο υλικό ενσωματώνει τα επιθυμητά χαρακτηριστικά διαφορετικών υλικών ώστε να ανταποκρίνεται στις απαιτήσεις του ζωντανού ιστού.</a:t>
            </a:r>
            <a:endParaRPr lang="en-US" dirty="0">
              <a:latin typeface="+mj-lt"/>
            </a:endParaRPr>
          </a:p>
          <a:p>
            <a:pPr marL="274320" indent="-274320" algn="just">
              <a:spcAft>
                <a:spcPts val="600"/>
              </a:spcAft>
              <a:buClr>
                <a:schemeClr val="tx2">
                  <a:lumMod val="75000"/>
                </a:schemeClr>
              </a:buClr>
              <a:buFont typeface="Wingdings" pitchFamily="2" charset="2"/>
              <a:buChar char="§"/>
              <a:defRPr/>
            </a:pPr>
            <a:r>
              <a:rPr lang="el-GR" dirty="0">
                <a:latin typeface="+mj-lt"/>
              </a:rPr>
              <a:t>Τα μειονεκτήματα των πολυμερών, κεραμικών και μετάλλων στις ιατρικές εφαρμογές οδηγούν στον συνδυασμό τους.</a:t>
            </a:r>
          </a:p>
          <a:p>
            <a:pPr marL="274320" indent="-274320" algn="just">
              <a:spcAft>
                <a:spcPts val="600"/>
              </a:spcAft>
              <a:buClr>
                <a:schemeClr val="tx2">
                  <a:lumMod val="75000"/>
                </a:schemeClr>
              </a:buClr>
              <a:buFont typeface="Wingdings" pitchFamily="2" charset="2"/>
              <a:buChar char="§"/>
              <a:defRPr/>
            </a:pPr>
            <a:r>
              <a:rPr lang="el-GR" dirty="0">
                <a:latin typeface="+mj-lt"/>
              </a:rPr>
              <a:t>Για παράδειγμα, η παρουσία πόρων και η σκληρότητα των κεραμικών υλικών υποστηρίζει την ενσωμάτωση ιστών στην αλληλεπίδραση ιστού/εμφυτεύματος. Ωστόσο, αυτές οι ιδιότητες δεν είναι επιθυμητές για ένα υποκατάστατο συνδέσμου.</a:t>
            </a:r>
          </a:p>
          <a:p>
            <a:pPr marL="274320" indent="-274320" algn="just">
              <a:spcAft>
                <a:spcPts val="600"/>
              </a:spcAft>
              <a:buClr>
                <a:schemeClr val="tx2">
                  <a:lumMod val="75000"/>
                </a:schemeClr>
              </a:buClr>
              <a:buFont typeface="Wingdings" pitchFamily="2" charset="2"/>
              <a:buChar char="§"/>
              <a:defRPr/>
            </a:pPr>
            <a:r>
              <a:rPr lang="el-GR" dirty="0">
                <a:latin typeface="+mj-lt"/>
              </a:rPr>
              <a:t>Τα περισσότερα σύνθετα υλικά συνδυάζουν αντοχή και ελαστικότητα ενώ σε κάποιες περιπτώσεις μπορεί να είναι διασπάσιμα ώστε να ενθαρρύνουν την ενσωμάτωση στον ιστό</a:t>
            </a:r>
            <a:endParaRPr lang="en-US" dirty="0">
              <a:latin typeface="+mj-lt"/>
            </a:endParaRPr>
          </a:p>
        </p:txBody>
      </p:sp>
    </p:spTree>
    <p:extLst>
      <p:ext uri="{BB962C8B-B14F-4D97-AF65-F5344CB8AC3E}">
        <p14:creationId xmlns:p14="http://schemas.microsoft.com/office/powerpoint/2010/main" val="11017753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A4855-DBD5-4475-9692-FA58A6FD809F}"/>
              </a:ext>
            </a:extLst>
          </p:cNvPr>
          <p:cNvSpPr>
            <a:spLocks noGrp="1"/>
          </p:cNvSpPr>
          <p:nvPr>
            <p:ph type="title"/>
          </p:nvPr>
        </p:nvSpPr>
        <p:spPr/>
        <p:txBody>
          <a:bodyPr/>
          <a:lstStyle/>
          <a:p>
            <a:r>
              <a:rPr lang="el-GR" b="1" dirty="0">
                <a:latin typeface="+mj-lt"/>
              </a:rPr>
              <a:t>Βιοσυμβατότητα</a:t>
            </a:r>
            <a:r>
              <a:rPr lang="en-US" b="1" dirty="0">
                <a:latin typeface="+mj-lt"/>
              </a:rPr>
              <a:t> </a:t>
            </a:r>
            <a:r>
              <a:rPr lang="el-GR" b="1" dirty="0">
                <a:latin typeface="+mj-lt"/>
              </a:rPr>
              <a:t>-</a:t>
            </a:r>
            <a:r>
              <a:rPr lang="en-US" b="1" dirty="0">
                <a:latin typeface="+mj-lt"/>
              </a:rPr>
              <a:t> </a:t>
            </a:r>
            <a:r>
              <a:rPr lang="el-GR" b="1" dirty="0">
                <a:latin typeface="+mj-lt"/>
              </a:rPr>
              <a:t>Βιοδραστικότητα</a:t>
            </a:r>
            <a:endParaRPr lang="en-US" b="1" dirty="0">
              <a:latin typeface="+mj-lt"/>
            </a:endParaRPr>
          </a:p>
        </p:txBody>
      </p:sp>
      <p:sp>
        <p:nvSpPr>
          <p:cNvPr id="3" name="Text Placeholder 2">
            <a:extLst>
              <a:ext uri="{FF2B5EF4-FFF2-40B4-BE49-F238E27FC236}">
                <a16:creationId xmlns:a16="http://schemas.microsoft.com/office/drawing/2014/main" id="{977EA46D-1F82-4BB3-A1D3-51C6F4D60D13}"/>
              </a:ext>
            </a:extLst>
          </p:cNvPr>
          <p:cNvSpPr>
            <a:spLocks noGrp="1"/>
          </p:cNvSpPr>
          <p:nvPr>
            <p:ph type="body" idx="1"/>
          </p:nvPr>
        </p:nvSpPr>
        <p:spPr>
          <a:xfrm>
            <a:off x="805333" y="2273567"/>
            <a:ext cx="3995267" cy="3620800"/>
          </a:xfrm>
        </p:spPr>
        <p:txBody>
          <a:bodyPr/>
          <a:lstStyle/>
          <a:p>
            <a:pPr marL="457200" indent="-457200" algn="just">
              <a:buClr>
                <a:schemeClr val="tx2">
                  <a:lumMod val="75000"/>
                </a:schemeClr>
              </a:buClr>
              <a:buFont typeface="Wingdings" panose="05000000000000000000" pitchFamily="2" charset="2"/>
              <a:buChar char="§"/>
            </a:pPr>
            <a:r>
              <a:rPr lang="el-GR" sz="2000" dirty="0">
                <a:latin typeface="+mj-lt"/>
              </a:rPr>
              <a:t>Με τον όρο «βιοδραστικά» αναφερόμαστε σε υλικά τα οποία παίζουν έναν πιο ενεργό ρόλο στο σώμα. </a:t>
            </a:r>
          </a:p>
          <a:p>
            <a:pPr marL="457200" indent="-457200" algn="just">
              <a:buClr>
                <a:schemeClr val="tx2">
                  <a:lumMod val="75000"/>
                </a:schemeClr>
              </a:buClr>
              <a:buFont typeface="Wingdings" panose="05000000000000000000" pitchFamily="2" charset="2"/>
              <a:buChar char="§"/>
            </a:pPr>
            <a:r>
              <a:rPr lang="el-GR" sz="2000" dirty="0">
                <a:latin typeface="+mj-lt"/>
              </a:rPr>
              <a:t>Ενώ τα βιοσυμβατά υλικά μπορούν να επηρεάσουν την ισορροπία του σώματος σε περιορισμένο βαθμό, τα βιοδραστικά υλικά προκαλούν συγκεκριμένες αντιδράσεις μεταξύ υλικού και περιβάλλοντα ιστού.</a:t>
            </a:r>
          </a:p>
          <a:p>
            <a:endParaRPr lang="en-US" dirty="0"/>
          </a:p>
        </p:txBody>
      </p:sp>
      <p:sp>
        <p:nvSpPr>
          <p:cNvPr id="4" name="Text Placeholder 3">
            <a:extLst>
              <a:ext uri="{FF2B5EF4-FFF2-40B4-BE49-F238E27FC236}">
                <a16:creationId xmlns:a16="http://schemas.microsoft.com/office/drawing/2014/main" id="{22A148ED-9AF2-40AB-BBF4-AE3914E5F446}"/>
              </a:ext>
            </a:extLst>
          </p:cNvPr>
          <p:cNvSpPr>
            <a:spLocks noGrp="1"/>
          </p:cNvSpPr>
          <p:nvPr>
            <p:ph type="body" idx="2"/>
          </p:nvPr>
        </p:nvSpPr>
        <p:spPr>
          <a:xfrm>
            <a:off x="5105400" y="1981200"/>
            <a:ext cx="6934200" cy="3620800"/>
          </a:xfrm>
        </p:spPr>
        <p:txBody>
          <a:bodyPr/>
          <a:lstStyle/>
          <a:p>
            <a:pPr marL="88900" indent="0">
              <a:spcAft>
                <a:spcPts val="600"/>
              </a:spcAft>
              <a:buNone/>
            </a:pPr>
            <a:r>
              <a:rPr lang="el-GR" sz="2400" b="1" dirty="0">
                <a:latin typeface="+mj-lt"/>
              </a:rPr>
              <a:t>Προδιαγραφές Βιοϋλικών</a:t>
            </a:r>
            <a:endParaRPr lang="en-US" sz="2400" b="1" dirty="0">
              <a:latin typeface="+mj-lt"/>
            </a:endParaRPr>
          </a:p>
          <a:p>
            <a:pPr marL="88900" indent="0">
              <a:spcAft>
                <a:spcPts val="600"/>
              </a:spcAft>
              <a:buNone/>
            </a:pPr>
            <a:r>
              <a:rPr lang="el-GR" dirty="0">
                <a:latin typeface="+mj-lt"/>
              </a:rPr>
              <a:t>Συμπερασματικά, κάθε βιοϋλικό πρέπει να είναι:</a:t>
            </a:r>
          </a:p>
          <a:p>
            <a:pPr marL="274320" indent="-274320" algn="just">
              <a:spcAft>
                <a:spcPts val="600"/>
              </a:spcAft>
              <a:buFont typeface="Wingdings" pitchFamily="2" charset="2"/>
              <a:buChar char="§"/>
              <a:defRPr/>
            </a:pPr>
            <a:r>
              <a:rPr lang="el-GR" dirty="0">
                <a:latin typeface="+mj-lt"/>
              </a:rPr>
              <a:t>αδρανές ή να αλληλεπιδρά ανάλογα με τις απαιτήσεις της εφαρμογής του,</a:t>
            </a:r>
          </a:p>
          <a:p>
            <a:pPr marL="274320" indent="-274320" algn="just">
              <a:spcAft>
                <a:spcPts val="600"/>
              </a:spcAft>
              <a:buFont typeface="Wingdings" pitchFamily="2" charset="2"/>
              <a:buChar char="§"/>
              <a:defRPr/>
            </a:pPr>
            <a:r>
              <a:rPr lang="el-GR" dirty="0">
                <a:latin typeface="+mj-lt"/>
              </a:rPr>
              <a:t>βιοσυμβατό,</a:t>
            </a:r>
          </a:p>
          <a:p>
            <a:pPr marL="274320" indent="-274320" algn="just">
              <a:spcAft>
                <a:spcPts val="600"/>
              </a:spcAft>
              <a:buFont typeface="Wingdings" pitchFamily="2" charset="2"/>
              <a:buChar char="§"/>
              <a:defRPr/>
            </a:pPr>
            <a:r>
              <a:rPr lang="el-GR" dirty="0">
                <a:latin typeface="+mj-lt"/>
              </a:rPr>
              <a:t>μηχανικά και χημικά σταθερό,</a:t>
            </a:r>
          </a:p>
          <a:p>
            <a:pPr marL="274320" indent="-274320" algn="just">
              <a:spcAft>
                <a:spcPts val="600"/>
              </a:spcAft>
              <a:buFont typeface="Wingdings" pitchFamily="2" charset="2"/>
              <a:buChar char="§"/>
              <a:defRPr/>
            </a:pPr>
            <a:r>
              <a:rPr lang="el-GR" dirty="0">
                <a:latin typeface="+mj-lt"/>
              </a:rPr>
              <a:t>βιοαποικοδομήσιμο,</a:t>
            </a:r>
          </a:p>
          <a:p>
            <a:pPr marL="274320" indent="-274320" algn="just">
              <a:spcAft>
                <a:spcPts val="600"/>
              </a:spcAft>
              <a:buFont typeface="Wingdings" pitchFamily="2" charset="2"/>
              <a:buChar char="§"/>
              <a:defRPr/>
            </a:pPr>
            <a:r>
              <a:rPr lang="el-GR" dirty="0">
                <a:latin typeface="+mj-lt"/>
              </a:rPr>
              <a:t>επεξεργάσιμο,</a:t>
            </a:r>
          </a:p>
          <a:p>
            <a:pPr marL="274320" indent="-274320" algn="just">
              <a:spcAft>
                <a:spcPts val="600"/>
              </a:spcAft>
              <a:buFont typeface="Wingdings" pitchFamily="2" charset="2"/>
              <a:buChar char="§"/>
              <a:defRPr/>
            </a:pPr>
            <a:r>
              <a:rPr lang="el-GR" dirty="0">
                <a:latin typeface="+mj-lt"/>
              </a:rPr>
              <a:t>μη θρομβογενές (αν έρχεται σε επαφή με το αίμα),</a:t>
            </a:r>
          </a:p>
          <a:p>
            <a:pPr marL="274320" indent="-274320" algn="just">
              <a:spcAft>
                <a:spcPts val="600"/>
              </a:spcAft>
              <a:buFont typeface="Wingdings" pitchFamily="2" charset="2"/>
              <a:buChar char="§"/>
              <a:defRPr/>
            </a:pPr>
            <a:r>
              <a:rPr lang="el-GR" dirty="0">
                <a:latin typeface="+mj-lt"/>
              </a:rPr>
              <a:t>αποστειρωμένο.</a:t>
            </a:r>
          </a:p>
          <a:p>
            <a:endParaRPr lang="en-US" dirty="0"/>
          </a:p>
        </p:txBody>
      </p:sp>
    </p:spTree>
    <p:extLst>
      <p:ext uri="{BB962C8B-B14F-4D97-AF65-F5344CB8AC3E}">
        <p14:creationId xmlns:p14="http://schemas.microsoft.com/office/powerpoint/2010/main" val="42353566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D885B-DE24-46D9-90D5-E41BD34216BB}"/>
              </a:ext>
            </a:extLst>
          </p:cNvPr>
          <p:cNvSpPr>
            <a:spLocks noGrp="1"/>
          </p:cNvSpPr>
          <p:nvPr>
            <p:ph type="title"/>
          </p:nvPr>
        </p:nvSpPr>
        <p:spPr/>
        <p:txBody>
          <a:bodyPr/>
          <a:lstStyle/>
          <a:p>
            <a:r>
              <a:rPr lang="el-GR" b="1" dirty="0">
                <a:solidFill>
                  <a:schemeClr val="bg1"/>
                </a:solidFill>
                <a:effectLst>
                  <a:outerShdw blurRad="38100" dist="38100" dir="2700000" algn="tl">
                    <a:srgbClr val="000000">
                      <a:alpha val="43137"/>
                    </a:srgbClr>
                  </a:outerShdw>
                </a:effectLst>
                <a:latin typeface="+mj-lt"/>
                <a:ea typeface="+mj-ea"/>
                <a:cs typeface="+mj-cs"/>
              </a:rPr>
              <a:t>Βιοδραστικά</a:t>
            </a:r>
            <a:r>
              <a:rPr lang="en-US" b="1" dirty="0">
                <a:solidFill>
                  <a:schemeClr val="bg1"/>
                </a:solidFill>
                <a:effectLst>
                  <a:outerShdw blurRad="38100" dist="38100" dir="2700000" algn="tl">
                    <a:srgbClr val="000000">
                      <a:alpha val="43137"/>
                    </a:srgbClr>
                  </a:outerShdw>
                </a:effectLst>
                <a:latin typeface="+mj-lt"/>
                <a:ea typeface="+mj-ea"/>
                <a:cs typeface="+mj-cs"/>
              </a:rPr>
              <a:t> - </a:t>
            </a:r>
            <a:r>
              <a:rPr lang="el-GR" b="1" dirty="0">
                <a:solidFill>
                  <a:schemeClr val="bg1"/>
                </a:solidFill>
                <a:effectLst>
                  <a:outerShdw blurRad="38100" dist="38100" dir="2700000" algn="tl">
                    <a:srgbClr val="000000">
                      <a:alpha val="43137"/>
                    </a:srgbClr>
                  </a:outerShdw>
                </a:effectLst>
                <a:latin typeface="+mj-lt"/>
                <a:ea typeface="+mj-ea"/>
                <a:cs typeface="+mj-cs"/>
              </a:rPr>
              <a:t>Βιοενεργά </a:t>
            </a:r>
            <a:r>
              <a:rPr lang="en-US" b="1" dirty="0">
                <a:solidFill>
                  <a:schemeClr val="bg1"/>
                </a:solidFill>
                <a:effectLst>
                  <a:outerShdw blurRad="38100" dist="38100" dir="2700000" algn="tl">
                    <a:srgbClr val="000000">
                      <a:alpha val="43137"/>
                    </a:srgbClr>
                  </a:outerShdw>
                </a:effectLst>
                <a:latin typeface="+mj-lt"/>
                <a:ea typeface="+mj-ea"/>
                <a:cs typeface="+mj-cs"/>
              </a:rPr>
              <a:t>Y</a:t>
            </a:r>
            <a:r>
              <a:rPr lang="el-GR" b="1" dirty="0">
                <a:solidFill>
                  <a:schemeClr val="bg1"/>
                </a:solidFill>
                <a:effectLst>
                  <a:outerShdw blurRad="38100" dist="38100" dir="2700000" algn="tl">
                    <a:srgbClr val="000000">
                      <a:alpha val="43137"/>
                    </a:srgbClr>
                  </a:outerShdw>
                </a:effectLst>
                <a:latin typeface="+mj-lt"/>
                <a:ea typeface="+mj-ea"/>
                <a:cs typeface="+mj-cs"/>
              </a:rPr>
              <a:t>λικά</a:t>
            </a:r>
            <a:endParaRPr lang="en-US" dirty="0">
              <a:solidFill>
                <a:schemeClr val="bg1"/>
              </a:solidFill>
            </a:endParaRPr>
          </a:p>
        </p:txBody>
      </p:sp>
      <p:sp>
        <p:nvSpPr>
          <p:cNvPr id="3" name="Text Placeholder 2">
            <a:extLst>
              <a:ext uri="{FF2B5EF4-FFF2-40B4-BE49-F238E27FC236}">
                <a16:creationId xmlns:a16="http://schemas.microsoft.com/office/drawing/2014/main" id="{2DC6F1A9-27F4-4AB6-A54D-A247F066F051}"/>
              </a:ext>
            </a:extLst>
          </p:cNvPr>
          <p:cNvSpPr>
            <a:spLocks noGrp="1"/>
          </p:cNvSpPr>
          <p:nvPr>
            <p:ph type="body" idx="1"/>
          </p:nvPr>
        </p:nvSpPr>
        <p:spPr>
          <a:xfrm>
            <a:off x="805332" y="2273567"/>
            <a:ext cx="10167468" cy="3620800"/>
          </a:xfrm>
        </p:spPr>
        <p:txBody>
          <a:bodyPr/>
          <a:lstStyle/>
          <a:p>
            <a:pPr marL="274320" indent="-274320" algn="just">
              <a:spcAft>
                <a:spcPts val="600"/>
              </a:spcAft>
              <a:buClr>
                <a:schemeClr val="tx2">
                  <a:lumMod val="75000"/>
                </a:schemeClr>
              </a:buClr>
              <a:buFont typeface="Wingdings" pitchFamily="2" charset="2"/>
              <a:buChar char="§"/>
              <a:defRPr/>
            </a:pPr>
            <a:r>
              <a:rPr lang="el-GR" sz="2000" dirty="0">
                <a:latin typeface="+mj-lt"/>
              </a:rPr>
              <a:t>Προωθούν την ενσωμάτωση ιστών ώστε να μην απορριφθεί ένα εμφύτευμα από το σώμα. Πολλές επεμβάσεις ολικών εμφυτευμάτων ισχίου βασίζονται εν μέρει σε ένα πορώδες στρώμα επικάλυψης υδροξυαπατίτη, που είναι κανονικό συστατικό του οστού, και συμβάλλει στη μόνιμη σταθεροποίηση του τμήματος του εμφυτεύματος που έρχεται σε επαφή με το οστό. </a:t>
            </a:r>
          </a:p>
          <a:p>
            <a:pPr marL="274320" indent="-274320" algn="just">
              <a:spcAft>
                <a:spcPts val="600"/>
              </a:spcAft>
              <a:buClr>
                <a:schemeClr val="tx2">
                  <a:lumMod val="75000"/>
                </a:schemeClr>
              </a:buClr>
              <a:buFont typeface="Wingdings" pitchFamily="2" charset="2"/>
              <a:buChar char="§"/>
              <a:defRPr/>
            </a:pPr>
            <a:endParaRPr lang="el-GR" sz="2000" dirty="0">
              <a:latin typeface="+mj-lt"/>
            </a:endParaRPr>
          </a:p>
          <a:p>
            <a:pPr marL="274320" indent="-274320" algn="just">
              <a:spcAft>
                <a:spcPts val="600"/>
              </a:spcAft>
              <a:buClr>
                <a:schemeClr val="tx2">
                  <a:lumMod val="75000"/>
                </a:schemeClr>
              </a:buClr>
              <a:buFont typeface="Wingdings" pitchFamily="2" charset="2"/>
              <a:buChar char="§"/>
              <a:defRPr/>
            </a:pPr>
            <a:r>
              <a:rPr lang="el-GR" sz="2000" dirty="0">
                <a:latin typeface="+mj-lt"/>
              </a:rPr>
              <a:t>Η επικάλυψη προωθεί την εσωτερική αύξηση του γύρω ιστού η οποία αλληλοσυνδέεται με τους πόρους όπως τα κομμάτια ενός παζλ μεταξύ τους. Αν και πολλές σημερινές ιατρικές επεμβάσεις απαιτούν αδρανή βιοσυμβατά υλικά, η αυξανόμενη κατανόηση της αλληλεπίδρασης των ιστών προωθεί την υλοποίηση εφαρμογών που βασίζονται σε δραστικά - βιοενεργά υλικά.</a:t>
            </a:r>
          </a:p>
        </p:txBody>
      </p:sp>
    </p:spTree>
    <p:extLst>
      <p:ext uri="{BB962C8B-B14F-4D97-AF65-F5344CB8AC3E}">
        <p14:creationId xmlns:p14="http://schemas.microsoft.com/office/powerpoint/2010/main" val="24519148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EBA8C-1F4C-45E3-B4FD-8B0CE795D723}"/>
              </a:ext>
            </a:extLst>
          </p:cNvPr>
          <p:cNvSpPr>
            <a:spLocks noGrp="1"/>
          </p:cNvSpPr>
          <p:nvPr>
            <p:ph type="title"/>
          </p:nvPr>
        </p:nvSpPr>
        <p:spPr/>
        <p:txBody>
          <a:bodyPr/>
          <a:lstStyle/>
          <a:p>
            <a:r>
              <a:rPr lang="el-GR" b="1" dirty="0">
                <a:solidFill>
                  <a:schemeClr val="bg1"/>
                </a:solidFill>
                <a:effectLst>
                  <a:outerShdw blurRad="38100" dist="38100" dir="2700000" algn="tl">
                    <a:srgbClr val="000000">
                      <a:alpha val="43137"/>
                    </a:srgbClr>
                  </a:outerShdw>
                </a:effectLst>
                <a:latin typeface="+mj-lt"/>
                <a:ea typeface="+mj-ea"/>
                <a:cs typeface="+mj-cs"/>
              </a:rPr>
              <a:t>Βιοϋλικά με συχνή </a:t>
            </a:r>
            <a:r>
              <a:rPr lang="en-US" b="1" dirty="0">
                <a:solidFill>
                  <a:schemeClr val="bg1"/>
                </a:solidFill>
                <a:effectLst>
                  <a:outerShdw blurRad="38100" dist="38100" dir="2700000" algn="tl">
                    <a:srgbClr val="000000">
                      <a:alpha val="43137"/>
                    </a:srgbClr>
                  </a:outerShdw>
                </a:effectLst>
                <a:latin typeface="+mj-lt"/>
                <a:ea typeface="+mj-ea"/>
                <a:cs typeface="+mj-cs"/>
              </a:rPr>
              <a:t>X</a:t>
            </a:r>
            <a:r>
              <a:rPr lang="el-GR" b="1" dirty="0">
                <a:solidFill>
                  <a:schemeClr val="bg1"/>
                </a:solidFill>
                <a:effectLst>
                  <a:outerShdw blurRad="38100" dist="38100" dir="2700000" algn="tl">
                    <a:srgbClr val="000000">
                      <a:alpha val="43137"/>
                    </a:srgbClr>
                  </a:outerShdw>
                </a:effectLst>
                <a:latin typeface="+mj-lt"/>
                <a:ea typeface="+mj-ea"/>
                <a:cs typeface="+mj-cs"/>
              </a:rPr>
              <a:t>ρήση</a:t>
            </a:r>
            <a:endParaRPr lang="en-US" dirty="0">
              <a:solidFill>
                <a:schemeClr val="bg1"/>
              </a:solidFill>
            </a:endParaRPr>
          </a:p>
        </p:txBody>
      </p:sp>
      <p:graphicFrame>
        <p:nvGraphicFramePr>
          <p:cNvPr id="7" name="Table 6">
            <a:extLst>
              <a:ext uri="{FF2B5EF4-FFF2-40B4-BE49-F238E27FC236}">
                <a16:creationId xmlns:a16="http://schemas.microsoft.com/office/drawing/2014/main" id="{71CD2D78-AB04-47D5-93B8-53ED29BDF331}"/>
              </a:ext>
            </a:extLst>
          </p:cNvPr>
          <p:cNvGraphicFramePr>
            <a:graphicFrameLocks noGrp="1"/>
          </p:cNvGraphicFramePr>
          <p:nvPr>
            <p:extLst>
              <p:ext uri="{D42A27DB-BD31-4B8C-83A1-F6EECF244321}">
                <p14:modId xmlns:p14="http://schemas.microsoft.com/office/powerpoint/2010/main" val="156809654"/>
              </p:ext>
            </p:extLst>
          </p:nvPr>
        </p:nvGraphicFramePr>
        <p:xfrm>
          <a:off x="819967" y="2133600"/>
          <a:ext cx="7104062" cy="4421092"/>
        </p:xfrm>
        <a:graphic>
          <a:graphicData uri="http://schemas.openxmlformats.org/drawingml/2006/table">
            <a:tbl>
              <a:tblPr firstRow="1" bandRow="1">
                <a:tableStyleId>{1FECB4D8-DB02-4DC6-A0A2-4F2EBAE1DC90}</a:tableStyleId>
              </a:tblPr>
              <a:tblGrid>
                <a:gridCol w="3552031">
                  <a:extLst>
                    <a:ext uri="{9D8B030D-6E8A-4147-A177-3AD203B41FA5}">
                      <a16:colId xmlns:a16="http://schemas.microsoft.com/office/drawing/2014/main" val="3437869439"/>
                    </a:ext>
                  </a:extLst>
                </a:gridCol>
                <a:gridCol w="3552031">
                  <a:extLst>
                    <a:ext uri="{9D8B030D-6E8A-4147-A177-3AD203B41FA5}">
                      <a16:colId xmlns:a16="http://schemas.microsoft.com/office/drawing/2014/main" val="300177572"/>
                    </a:ext>
                  </a:extLst>
                </a:gridCol>
              </a:tblGrid>
              <a:tr h="724746">
                <a:tc>
                  <a:txBody>
                    <a:bodyPr/>
                    <a:lstStyle/>
                    <a:p>
                      <a:pPr algn="l"/>
                      <a:r>
                        <a:rPr lang="el-GR" sz="2400" b="1" dirty="0"/>
                        <a:t>Υλικό </a:t>
                      </a:r>
                    </a:p>
                  </a:txBody>
                  <a:tcPr/>
                </a:tc>
                <a:tc>
                  <a:txBody>
                    <a:bodyPr/>
                    <a:lstStyle/>
                    <a:p>
                      <a:pPr algn="l"/>
                      <a:r>
                        <a:rPr lang="el-GR" sz="2400" b="1" dirty="0"/>
                        <a:t>Εφαρμογή</a:t>
                      </a:r>
                    </a:p>
                  </a:txBody>
                  <a:tcPr/>
                </a:tc>
                <a:extLst>
                  <a:ext uri="{0D108BD9-81ED-4DB2-BD59-A6C34878D82A}">
                    <a16:rowId xmlns:a16="http://schemas.microsoft.com/office/drawing/2014/main" val="4096225794"/>
                  </a:ext>
                </a:extLst>
              </a:tr>
              <a:tr h="587849">
                <a:tc>
                  <a:txBody>
                    <a:bodyPr/>
                    <a:lstStyle/>
                    <a:p>
                      <a:pPr algn="l"/>
                      <a:r>
                        <a:rPr lang="el-GR" sz="2000" dirty="0"/>
                        <a:t>Σιλικόνη</a:t>
                      </a:r>
                    </a:p>
                  </a:txBody>
                  <a:tcPr>
                    <a:noFill/>
                  </a:tcPr>
                </a:tc>
                <a:tc>
                  <a:txBody>
                    <a:bodyPr/>
                    <a:lstStyle/>
                    <a:p>
                      <a:pPr algn="l"/>
                      <a:r>
                        <a:rPr lang="el-GR" sz="2000" dirty="0"/>
                        <a:t>Καθετήρες, σωλήνες</a:t>
                      </a:r>
                    </a:p>
                  </a:txBody>
                  <a:tcPr>
                    <a:noFill/>
                  </a:tcPr>
                </a:tc>
                <a:extLst>
                  <a:ext uri="{0D108BD9-81ED-4DB2-BD59-A6C34878D82A}">
                    <a16:rowId xmlns:a16="http://schemas.microsoft.com/office/drawing/2014/main" val="3666967616"/>
                  </a:ext>
                </a:extLst>
              </a:tr>
              <a:tr h="587849">
                <a:tc>
                  <a:txBody>
                    <a:bodyPr/>
                    <a:lstStyle/>
                    <a:p>
                      <a:pPr algn="l"/>
                      <a:r>
                        <a:rPr lang="en-US" sz="2000" dirty="0"/>
                        <a:t>Dacron</a:t>
                      </a:r>
                      <a:endParaRPr lang="el-GR" sz="2000" dirty="0"/>
                    </a:p>
                  </a:txBody>
                  <a:tcPr>
                    <a:noFill/>
                  </a:tcPr>
                </a:tc>
                <a:tc>
                  <a:txBody>
                    <a:bodyPr/>
                    <a:lstStyle/>
                    <a:p>
                      <a:pPr algn="l"/>
                      <a:r>
                        <a:rPr lang="el-GR" sz="2000" dirty="0"/>
                        <a:t>Αγγειακά</a:t>
                      </a:r>
                      <a:r>
                        <a:rPr lang="el-GR" sz="2000" baseline="0" dirty="0"/>
                        <a:t> μοσχεύματα</a:t>
                      </a:r>
                    </a:p>
                  </a:txBody>
                  <a:tcPr>
                    <a:noFill/>
                  </a:tcPr>
                </a:tc>
                <a:extLst>
                  <a:ext uri="{0D108BD9-81ED-4DB2-BD59-A6C34878D82A}">
                    <a16:rowId xmlns:a16="http://schemas.microsoft.com/office/drawing/2014/main" val="555497381"/>
                  </a:ext>
                </a:extLst>
              </a:tr>
              <a:tr h="5878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a:solidFill>
                            <a:schemeClr val="tx1"/>
                          </a:solidFill>
                        </a:rPr>
                        <a:t>Poly(methyl </a:t>
                      </a:r>
                      <a:r>
                        <a:rPr lang="en-US" sz="2000" kern="1200" dirty="0" err="1">
                          <a:solidFill>
                            <a:schemeClr val="tx1"/>
                          </a:solidFill>
                        </a:rPr>
                        <a:t>methacrylate</a:t>
                      </a:r>
                      <a:r>
                        <a:rPr lang="en-US" sz="2000" kern="1200" dirty="0">
                          <a:solidFill>
                            <a:schemeClr val="tx1"/>
                          </a:solidFill>
                        </a:rPr>
                        <a:t>) </a:t>
                      </a:r>
                      <a:endParaRPr lang="el-GR" sz="2000" kern="1200" dirty="0">
                        <a:solidFill>
                          <a:schemeClr val="tx1"/>
                        </a:solidFill>
                        <a:latin typeface="+mn-lt"/>
                        <a:ea typeface="+mn-ea"/>
                        <a:cs typeface="+mn-cs"/>
                      </a:endParaRPr>
                    </a:p>
                  </a:txBody>
                  <a:tcPr>
                    <a:noFill/>
                  </a:tcPr>
                </a:tc>
                <a:tc>
                  <a:txBody>
                    <a:bodyPr/>
                    <a:lstStyle/>
                    <a:p>
                      <a:pPr algn="l"/>
                      <a:r>
                        <a:rPr lang="el-GR" sz="2000" baseline="0" dirty="0"/>
                        <a:t>Φακοί επαφής, κόλα οστού</a:t>
                      </a:r>
                    </a:p>
                  </a:txBody>
                  <a:tcPr>
                    <a:noFill/>
                  </a:tcPr>
                </a:tc>
                <a:extLst>
                  <a:ext uri="{0D108BD9-81ED-4DB2-BD59-A6C34878D82A}">
                    <a16:rowId xmlns:a16="http://schemas.microsoft.com/office/drawing/2014/main" val="1764854456"/>
                  </a:ext>
                </a:extLst>
              </a:tr>
              <a:tr h="5878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2000" dirty="0" err="1"/>
                        <a:t>Πολυουρεθάνη</a:t>
                      </a:r>
                      <a:endParaRPr lang="el-GR" sz="2000" dirty="0"/>
                    </a:p>
                  </a:txBody>
                  <a:tcPr>
                    <a:noFill/>
                  </a:tcPr>
                </a:tc>
                <a:tc>
                  <a:txBody>
                    <a:bodyPr/>
                    <a:lstStyle/>
                    <a:p>
                      <a:pPr algn="l"/>
                      <a:r>
                        <a:rPr lang="el-GR" sz="2000" baseline="0" dirty="0"/>
                        <a:t>Καθετήρες, βηματοδότες</a:t>
                      </a:r>
                    </a:p>
                  </a:txBody>
                  <a:tcPr>
                    <a:noFill/>
                  </a:tcPr>
                </a:tc>
                <a:extLst>
                  <a:ext uri="{0D108BD9-81ED-4DB2-BD59-A6C34878D82A}">
                    <a16:rowId xmlns:a16="http://schemas.microsoft.com/office/drawing/2014/main" val="3773224520"/>
                  </a:ext>
                </a:extLst>
              </a:tr>
              <a:tr h="5878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2000" kern="1200" dirty="0">
                          <a:solidFill>
                            <a:schemeClr val="tx1"/>
                          </a:solidFill>
                        </a:rPr>
                        <a:t>Ανοξείδωτος χάλυβας</a:t>
                      </a:r>
                      <a:endParaRPr lang="el-GR" sz="2000" kern="1200" dirty="0">
                        <a:solidFill>
                          <a:schemeClr val="tx1"/>
                        </a:solidFill>
                        <a:latin typeface="+mn-lt"/>
                        <a:ea typeface="+mn-ea"/>
                        <a:cs typeface="+mn-cs"/>
                      </a:endParaRPr>
                    </a:p>
                  </a:txBody>
                  <a:tcPr>
                    <a:noFill/>
                  </a:tcPr>
                </a:tc>
                <a:tc>
                  <a:txBody>
                    <a:bodyPr/>
                    <a:lstStyle/>
                    <a:p>
                      <a:pPr algn="l"/>
                      <a:r>
                        <a:rPr lang="el-GR" sz="2000" baseline="0" dirty="0"/>
                        <a:t>Ορθοπαιδικές συσκευές</a:t>
                      </a:r>
                    </a:p>
                  </a:txBody>
                  <a:tcPr>
                    <a:noFill/>
                  </a:tcPr>
                </a:tc>
                <a:extLst>
                  <a:ext uri="{0D108BD9-81ED-4DB2-BD59-A6C34878D82A}">
                    <a16:rowId xmlns:a16="http://schemas.microsoft.com/office/drawing/2014/main" val="856486161"/>
                  </a:ext>
                </a:extLst>
              </a:tr>
              <a:tr h="7571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2000" dirty="0"/>
                        <a:t>Τεχνητό</a:t>
                      </a:r>
                      <a:r>
                        <a:rPr lang="el-GR" sz="2000" baseline="0" dirty="0"/>
                        <a:t> κ</a:t>
                      </a:r>
                      <a:r>
                        <a:rPr lang="el-GR" sz="2000" dirty="0"/>
                        <a:t>ολλαγόνο</a:t>
                      </a:r>
                    </a:p>
                  </a:txBody>
                  <a:tcPr>
                    <a:noFill/>
                  </a:tcPr>
                </a:tc>
                <a:tc>
                  <a:txBody>
                    <a:bodyPr/>
                    <a:lstStyle/>
                    <a:p>
                      <a:pPr algn="l"/>
                      <a:r>
                        <a:rPr lang="el-GR" sz="2000" baseline="0" dirty="0"/>
                        <a:t>Πλαστική χειρουργική, επίδεσμοι τραυμάτων</a:t>
                      </a:r>
                    </a:p>
                  </a:txBody>
                  <a:tcPr>
                    <a:noFill/>
                  </a:tcPr>
                </a:tc>
                <a:extLst>
                  <a:ext uri="{0D108BD9-81ED-4DB2-BD59-A6C34878D82A}">
                    <a16:rowId xmlns:a16="http://schemas.microsoft.com/office/drawing/2014/main" val="2805431692"/>
                  </a:ext>
                </a:extLst>
              </a:tr>
            </a:tbl>
          </a:graphicData>
        </a:graphic>
      </p:graphicFrame>
    </p:spTree>
    <p:extLst>
      <p:ext uri="{BB962C8B-B14F-4D97-AF65-F5344CB8AC3E}">
        <p14:creationId xmlns:p14="http://schemas.microsoft.com/office/powerpoint/2010/main" val="11751148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FFBEE0CD-27E1-4752-8907-C1FABFAAE516}"/>
              </a:ext>
            </a:extLst>
          </p:cNvPr>
          <p:cNvSpPr>
            <a:spLocks noGrp="1"/>
          </p:cNvSpPr>
          <p:nvPr>
            <p:ph type="body" idx="1"/>
          </p:nvPr>
        </p:nvSpPr>
        <p:spPr/>
        <p:txBody>
          <a:bodyPr/>
          <a:lstStyle/>
          <a:p>
            <a:endParaRPr lang="en-US"/>
          </a:p>
        </p:txBody>
      </p:sp>
      <p:pic>
        <p:nvPicPr>
          <p:cNvPr id="8" name="Picture 7">
            <a:extLst>
              <a:ext uri="{FF2B5EF4-FFF2-40B4-BE49-F238E27FC236}">
                <a16:creationId xmlns:a16="http://schemas.microsoft.com/office/drawing/2014/main" id="{C123CF50-BC7D-4AD0-8B8C-37EE6E99B139}"/>
              </a:ext>
            </a:extLst>
          </p:cNvPr>
          <p:cNvPicPr>
            <a:picLocks noChangeAspect="1"/>
          </p:cNvPicPr>
          <p:nvPr/>
        </p:nvPicPr>
        <p:blipFill>
          <a:blip r:embed="rId3"/>
          <a:stretch>
            <a:fillRect/>
          </a:stretch>
        </p:blipFill>
        <p:spPr>
          <a:xfrm>
            <a:off x="990600" y="692009"/>
            <a:ext cx="6039160" cy="54739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a:extLst>
              <a:ext uri="{FF2B5EF4-FFF2-40B4-BE49-F238E27FC236}">
                <a16:creationId xmlns:a16="http://schemas.microsoft.com/office/drawing/2014/main" id="{9E16020D-D6E7-4C24-A137-11E5348CC820}"/>
              </a:ext>
            </a:extLst>
          </p:cNvPr>
          <p:cNvSpPr txBox="1"/>
          <p:nvPr/>
        </p:nvSpPr>
        <p:spPr>
          <a:xfrm>
            <a:off x="9067800" y="2362200"/>
            <a:ext cx="2973114" cy="1384995"/>
          </a:xfrm>
          <a:prstGeom prst="rect">
            <a:avLst/>
          </a:prstGeom>
          <a:noFill/>
        </p:spPr>
        <p:txBody>
          <a:bodyPr wrap="square">
            <a:spAutoFit/>
          </a:bodyPr>
          <a:lstStyle/>
          <a:p>
            <a:r>
              <a:rPr lang="el-GR" sz="2800" dirty="0">
                <a:solidFill>
                  <a:schemeClr val="bg1"/>
                </a:solidFill>
              </a:rPr>
              <a:t>Χαρακτηριστικές εφαρμογές </a:t>
            </a:r>
            <a:r>
              <a:rPr lang="el-GR" sz="2800" dirty="0" err="1">
                <a:solidFill>
                  <a:schemeClr val="bg1"/>
                </a:solidFill>
              </a:rPr>
              <a:t>βιοϋλικών</a:t>
            </a:r>
            <a:endParaRPr lang="en-US" sz="2800" dirty="0">
              <a:solidFill>
                <a:schemeClr val="bg1"/>
              </a:solidFill>
            </a:endParaRPr>
          </a:p>
        </p:txBody>
      </p:sp>
    </p:spTree>
    <p:extLst>
      <p:ext uri="{BB962C8B-B14F-4D97-AF65-F5344CB8AC3E}">
        <p14:creationId xmlns:p14="http://schemas.microsoft.com/office/powerpoint/2010/main" val="40472197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DCBCA-98FE-4EC7-BC62-E8FCE6557F9C}"/>
              </a:ext>
            </a:extLst>
          </p:cNvPr>
          <p:cNvSpPr>
            <a:spLocks noGrp="1"/>
          </p:cNvSpPr>
          <p:nvPr>
            <p:ph type="title"/>
          </p:nvPr>
        </p:nvSpPr>
        <p:spPr/>
        <p:txBody>
          <a:bodyPr/>
          <a:lstStyle/>
          <a:p>
            <a:r>
              <a:rPr lang="el-GR" dirty="0"/>
              <a:t>Συμπερασματικά…</a:t>
            </a:r>
            <a:endParaRPr lang="en-US" dirty="0"/>
          </a:p>
        </p:txBody>
      </p:sp>
      <p:sp>
        <p:nvSpPr>
          <p:cNvPr id="5" name="Text Placeholder 4">
            <a:extLst>
              <a:ext uri="{FF2B5EF4-FFF2-40B4-BE49-F238E27FC236}">
                <a16:creationId xmlns:a16="http://schemas.microsoft.com/office/drawing/2014/main" id="{460C0D35-E2ED-47DF-B489-448B2A2EC88C}"/>
              </a:ext>
            </a:extLst>
          </p:cNvPr>
          <p:cNvSpPr>
            <a:spLocks noGrp="1"/>
          </p:cNvSpPr>
          <p:nvPr>
            <p:ph type="body" idx="1"/>
          </p:nvPr>
        </p:nvSpPr>
        <p:spPr/>
        <p:txBody>
          <a:bodyPr/>
          <a:lstStyle/>
          <a:p>
            <a:pPr marL="114300" indent="0">
              <a:buNone/>
            </a:pPr>
            <a:r>
              <a:rPr lang="el-GR" sz="1600" b="1" dirty="0" err="1"/>
              <a:t>Βιοπολυμερή</a:t>
            </a:r>
            <a:r>
              <a:rPr lang="en-US" sz="1600" dirty="0"/>
              <a:t>: </a:t>
            </a:r>
            <a:r>
              <a:rPr lang="el-GR" sz="1600" dirty="0"/>
              <a:t> </a:t>
            </a:r>
            <a:r>
              <a:rPr lang="en-US" sz="1600" dirty="0"/>
              <a:t>PMMA PE, PP, PUR</a:t>
            </a:r>
            <a:r>
              <a:rPr lang="el-GR" sz="1600" dirty="0"/>
              <a:t>,</a:t>
            </a:r>
            <a:r>
              <a:rPr lang="en-US" sz="1600" dirty="0"/>
              <a:t> PET</a:t>
            </a:r>
            <a:r>
              <a:rPr lang="el-GR" sz="1600" dirty="0"/>
              <a:t>, </a:t>
            </a:r>
            <a:r>
              <a:rPr lang="en-US" sz="1600" dirty="0"/>
              <a:t>Silicones </a:t>
            </a:r>
          </a:p>
          <a:p>
            <a:pPr marL="114300" indent="0">
              <a:buNone/>
            </a:pPr>
            <a:r>
              <a:rPr lang="el-GR" sz="1600" b="1" dirty="0"/>
              <a:t>Πλεονεκτήματα </a:t>
            </a:r>
            <a:endParaRPr lang="en-US" sz="1600" b="1" dirty="0"/>
          </a:p>
          <a:p>
            <a:r>
              <a:rPr lang="el-GR" sz="1600" dirty="0"/>
              <a:t>Εύκολα προσαρμόσιμες φυσικές και μηχανικές ιδιότητες </a:t>
            </a:r>
            <a:endParaRPr lang="en-US" sz="1600" dirty="0"/>
          </a:p>
          <a:p>
            <a:r>
              <a:rPr lang="el-GR" sz="1600" dirty="0"/>
              <a:t>Επεξεργασία επιφάνειας  </a:t>
            </a:r>
          </a:p>
          <a:p>
            <a:r>
              <a:rPr lang="el-GR" sz="1600" dirty="0" err="1"/>
              <a:t>Βιο-απορροφήσιμα</a:t>
            </a:r>
            <a:r>
              <a:rPr lang="el-GR" sz="1600" dirty="0"/>
              <a:t> </a:t>
            </a:r>
            <a:endParaRPr lang="en-US" sz="1600" dirty="0"/>
          </a:p>
          <a:p>
            <a:pPr marL="114300" indent="0">
              <a:buNone/>
            </a:pPr>
            <a:r>
              <a:rPr lang="el-GR" sz="1600" b="1" dirty="0"/>
              <a:t>Μειονεκτήματα </a:t>
            </a:r>
            <a:endParaRPr lang="en-US" sz="1600" b="1" dirty="0"/>
          </a:p>
          <a:p>
            <a:r>
              <a:rPr lang="el-GR" sz="1600" dirty="0"/>
              <a:t>Χρονική υποβάθμιση ιδιοτήτων </a:t>
            </a:r>
            <a:endParaRPr lang="en-US" sz="1600" dirty="0"/>
          </a:p>
          <a:p>
            <a:r>
              <a:rPr lang="el-GR" sz="1600" dirty="0"/>
              <a:t> Απορρόφηση νερού – πρωτεϊνών – κυττάρων  Μικρή αντίσταση σε τριβή</a:t>
            </a:r>
            <a:endParaRPr lang="en-US" dirty="0"/>
          </a:p>
        </p:txBody>
      </p:sp>
      <p:sp>
        <p:nvSpPr>
          <p:cNvPr id="6" name="Text Placeholder 5">
            <a:extLst>
              <a:ext uri="{FF2B5EF4-FFF2-40B4-BE49-F238E27FC236}">
                <a16:creationId xmlns:a16="http://schemas.microsoft.com/office/drawing/2014/main" id="{BE17AEF6-835B-4F56-B1FB-2E92638D3878}"/>
              </a:ext>
            </a:extLst>
          </p:cNvPr>
          <p:cNvSpPr>
            <a:spLocks noGrp="1"/>
          </p:cNvSpPr>
          <p:nvPr>
            <p:ph type="body" idx="2"/>
          </p:nvPr>
        </p:nvSpPr>
        <p:spPr/>
        <p:txBody>
          <a:bodyPr/>
          <a:lstStyle/>
          <a:p>
            <a:pPr marL="114300" indent="0">
              <a:buNone/>
            </a:pPr>
            <a:r>
              <a:rPr lang="el-GR" b="1" dirty="0" err="1"/>
              <a:t>Βιοκεραμικά</a:t>
            </a:r>
            <a:r>
              <a:rPr lang="el-GR" dirty="0"/>
              <a:t> </a:t>
            </a:r>
            <a:r>
              <a:rPr lang="en-US" dirty="0"/>
              <a:t>Al2O3</a:t>
            </a:r>
            <a:r>
              <a:rPr lang="el-GR" dirty="0"/>
              <a:t>,</a:t>
            </a:r>
            <a:r>
              <a:rPr lang="en-US" dirty="0"/>
              <a:t> YSZ, ZrO2</a:t>
            </a:r>
            <a:r>
              <a:rPr lang="el-GR" dirty="0"/>
              <a:t>,</a:t>
            </a:r>
            <a:r>
              <a:rPr lang="en-US" dirty="0"/>
              <a:t> Calcium phosphate, Calcium carbonate</a:t>
            </a:r>
          </a:p>
          <a:p>
            <a:pPr marL="114300" indent="0">
              <a:buNone/>
            </a:pPr>
            <a:r>
              <a:rPr lang="el-GR" sz="1600" b="1" dirty="0"/>
              <a:t>Πλεονεκτήματα</a:t>
            </a:r>
          </a:p>
          <a:p>
            <a:r>
              <a:rPr lang="el-GR" sz="1600" dirty="0"/>
              <a:t>Μικρή συμπιεστότητα</a:t>
            </a:r>
          </a:p>
          <a:p>
            <a:r>
              <a:rPr lang="el-GR" sz="1600" dirty="0"/>
              <a:t>Αντίσταση σε τριβή –</a:t>
            </a:r>
          </a:p>
          <a:p>
            <a:pPr marL="114300" indent="0">
              <a:buNone/>
            </a:pPr>
            <a:r>
              <a:rPr lang="el-GR" sz="1600" dirty="0"/>
              <a:t>διάβρωση</a:t>
            </a:r>
          </a:p>
          <a:p>
            <a:r>
              <a:rPr lang="el-GR" sz="1600" dirty="0"/>
              <a:t>Μικρή τραχύτητα</a:t>
            </a:r>
          </a:p>
          <a:p>
            <a:r>
              <a:rPr lang="el-GR" sz="1600" dirty="0" err="1"/>
              <a:t>Βιοαδρανή</a:t>
            </a:r>
            <a:r>
              <a:rPr lang="el-GR" sz="1600" dirty="0"/>
              <a:t>/</a:t>
            </a:r>
            <a:r>
              <a:rPr lang="el-GR" sz="1600" dirty="0" err="1"/>
              <a:t>βιοενεργά</a:t>
            </a:r>
            <a:endParaRPr lang="en-US" sz="1600" dirty="0"/>
          </a:p>
          <a:p>
            <a:pPr marL="114300" indent="0">
              <a:buNone/>
            </a:pPr>
            <a:r>
              <a:rPr lang="el-GR" sz="1600" b="1" dirty="0"/>
              <a:t>Μειονεκτήματα </a:t>
            </a:r>
            <a:endParaRPr lang="en-US" sz="1600" b="1" dirty="0"/>
          </a:p>
          <a:p>
            <a:r>
              <a:rPr lang="el-GR" sz="1600" dirty="0"/>
              <a:t>Θραύση </a:t>
            </a:r>
            <a:endParaRPr lang="en-US" sz="1600" dirty="0"/>
          </a:p>
          <a:p>
            <a:r>
              <a:rPr lang="el-GR" sz="1600" dirty="0"/>
              <a:t>Δυσκολία παρασκευής </a:t>
            </a:r>
            <a:endParaRPr lang="en-US" sz="1600" dirty="0"/>
          </a:p>
          <a:p>
            <a:r>
              <a:rPr lang="el-GR" sz="1600" dirty="0"/>
              <a:t>Μικρή αντοχή σε κάμψη - εφελκυσμό </a:t>
            </a:r>
            <a:endParaRPr lang="en-US" sz="1600" dirty="0"/>
          </a:p>
        </p:txBody>
      </p:sp>
      <p:sp>
        <p:nvSpPr>
          <p:cNvPr id="7" name="Text Placeholder 6">
            <a:extLst>
              <a:ext uri="{FF2B5EF4-FFF2-40B4-BE49-F238E27FC236}">
                <a16:creationId xmlns:a16="http://schemas.microsoft.com/office/drawing/2014/main" id="{D6831A30-18DC-438C-AD7D-414A3CD54507}"/>
              </a:ext>
            </a:extLst>
          </p:cNvPr>
          <p:cNvSpPr>
            <a:spLocks noGrp="1"/>
          </p:cNvSpPr>
          <p:nvPr>
            <p:ph type="body" idx="3"/>
          </p:nvPr>
        </p:nvSpPr>
        <p:spPr>
          <a:xfrm>
            <a:off x="7543800" y="2273567"/>
            <a:ext cx="2784800" cy="3620800"/>
          </a:xfrm>
        </p:spPr>
        <p:txBody>
          <a:bodyPr/>
          <a:lstStyle/>
          <a:p>
            <a:pPr marL="114300" indent="0">
              <a:buNone/>
            </a:pPr>
            <a:r>
              <a:rPr lang="el-GR" b="1" dirty="0"/>
              <a:t>Μέταλλα</a:t>
            </a:r>
            <a:r>
              <a:rPr lang="en-US" b="1" dirty="0"/>
              <a:t>:</a:t>
            </a:r>
            <a:r>
              <a:rPr lang="el-GR" b="1" dirty="0"/>
              <a:t> </a:t>
            </a:r>
            <a:r>
              <a:rPr lang="en-US" dirty="0"/>
              <a:t>SS 316, </a:t>
            </a:r>
            <a:r>
              <a:rPr lang="el-GR" dirty="0"/>
              <a:t>Κράματα </a:t>
            </a:r>
            <a:r>
              <a:rPr lang="en-US" dirty="0"/>
              <a:t>Co-Cr </a:t>
            </a:r>
            <a:r>
              <a:rPr lang="el-GR" dirty="0"/>
              <a:t>Τιτάνιο, </a:t>
            </a:r>
            <a:r>
              <a:rPr lang="en-US" dirty="0"/>
              <a:t>Ni - </a:t>
            </a:r>
            <a:r>
              <a:rPr lang="en-US" dirty="0" err="1"/>
              <a:t>Ti</a:t>
            </a:r>
            <a:r>
              <a:rPr lang="en-US" dirty="0"/>
              <a:t> Amalgam </a:t>
            </a:r>
          </a:p>
          <a:p>
            <a:pPr marL="114300" indent="0">
              <a:buNone/>
            </a:pPr>
            <a:r>
              <a:rPr lang="el-GR" sz="1600" b="1" dirty="0"/>
              <a:t>Πλεονεκτήματα </a:t>
            </a:r>
            <a:endParaRPr lang="en-US" sz="1600" b="1" dirty="0"/>
          </a:p>
          <a:p>
            <a:r>
              <a:rPr lang="el-GR" sz="1600" dirty="0"/>
              <a:t>Ευκολία παρασκευής </a:t>
            </a:r>
            <a:endParaRPr lang="en-US" sz="1600" dirty="0"/>
          </a:p>
          <a:p>
            <a:r>
              <a:rPr lang="el-GR" sz="1600" dirty="0"/>
              <a:t>Αντίσταση σε τριβή  Μικρή τραχύτητα  </a:t>
            </a:r>
            <a:endParaRPr lang="en-US" sz="1600" dirty="0"/>
          </a:p>
          <a:p>
            <a:r>
              <a:rPr lang="el-GR" sz="1600" dirty="0" err="1"/>
              <a:t>Βιοαδρανή</a:t>
            </a:r>
            <a:r>
              <a:rPr lang="el-GR" sz="1600" dirty="0"/>
              <a:t>/</a:t>
            </a:r>
            <a:r>
              <a:rPr lang="el-GR" sz="1600" dirty="0" err="1"/>
              <a:t>βιοενεργά</a:t>
            </a:r>
            <a:endParaRPr lang="en-US" sz="1600" dirty="0"/>
          </a:p>
          <a:p>
            <a:pPr marL="114300" indent="0">
              <a:buNone/>
            </a:pPr>
            <a:endParaRPr lang="en-US" sz="1600" dirty="0"/>
          </a:p>
          <a:p>
            <a:pPr marL="114300" indent="0">
              <a:buNone/>
            </a:pPr>
            <a:r>
              <a:rPr lang="el-GR" sz="1600" b="1" dirty="0"/>
              <a:t>Μειονεκτήματα </a:t>
            </a:r>
            <a:endParaRPr lang="en-US" sz="1600" b="1" dirty="0"/>
          </a:p>
          <a:p>
            <a:r>
              <a:rPr lang="el-GR" sz="1600" dirty="0"/>
              <a:t>Διάβρωση </a:t>
            </a:r>
            <a:endParaRPr lang="en-US" sz="1600" dirty="0"/>
          </a:p>
          <a:p>
            <a:r>
              <a:rPr lang="el-GR" sz="1600" dirty="0"/>
              <a:t>Αλλεργικές δράσεις </a:t>
            </a:r>
            <a:endParaRPr lang="en-US" sz="1600" dirty="0"/>
          </a:p>
          <a:p>
            <a:r>
              <a:rPr lang="el-GR" sz="1600" dirty="0"/>
              <a:t>Ακαμψία </a:t>
            </a:r>
            <a:endParaRPr lang="en-US" sz="1600" dirty="0"/>
          </a:p>
        </p:txBody>
      </p:sp>
    </p:spTree>
    <p:extLst>
      <p:ext uri="{BB962C8B-B14F-4D97-AF65-F5344CB8AC3E}">
        <p14:creationId xmlns:p14="http://schemas.microsoft.com/office/powerpoint/2010/main" val="8763400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l-GR" sz="4000" b="1" dirty="0">
                <a:effectLst>
                  <a:outerShdw blurRad="38100" dist="38100" dir="2700000" algn="tl">
                    <a:srgbClr val="000000">
                      <a:alpha val="43137"/>
                    </a:srgbClr>
                  </a:outerShdw>
                </a:effectLst>
              </a:rPr>
              <a:t>Βιβλιογραφικές αναφορές</a:t>
            </a:r>
            <a:endParaRPr lang="en-IN" sz="4000" b="1" dirty="0">
              <a:effectLst>
                <a:outerShdw blurRad="38100" dist="38100" dir="2700000" algn="tl">
                  <a:srgbClr val="000000">
                    <a:alpha val="43137"/>
                  </a:srgbClr>
                </a:outerShdw>
              </a:effectLst>
            </a:endParaRPr>
          </a:p>
        </p:txBody>
      </p:sp>
      <p:sp>
        <p:nvSpPr>
          <p:cNvPr id="4" name="Content Placeholder 3"/>
          <p:cNvSpPr>
            <a:spLocks noGrp="1"/>
          </p:cNvSpPr>
          <p:nvPr>
            <p:ph idx="4294967295"/>
          </p:nvPr>
        </p:nvSpPr>
        <p:spPr>
          <a:xfrm>
            <a:off x="914400" y="2057400"/>
            <a:ext cx="10287000" cy="4525963"/>
          </a:xfrm>
        </p:spPr>
        <p:txBody>
          <a:bodyPr>
            <a:normAutofit/>
          </a:bodyPr>
          <a:lstStyle/>
          <a:p>
            <a:pPr>
              <a:spcBef>
                <a:spcPts val="0"/>
              </a:spcBef>
              <a:spcAft>
                <a:spcPts val="600"/>
              </a:spcAft>
              <a:buClr>
                <a:schemeClr val="tx1"/>
              </a:buClr>
              <a:buSzPts val="1800"/>
            </a:pPr>
            <a:r>
              <a:rPr lang="en-US" sz="2200" dirty="0">
                <a:latin typeface="+mj-lt"/>
              </a:rPr>
              <a:t>Joon B. Park, Joseph D. </a:t>
            </a:r>
            <a:r>
              <a:rPr lang="en-US" sz="2200" dirty="0" err="1">
                <a:latin typeface="+mj-lt"/>
              </a:rPr>
              <a:t>Bronzino</a:t>
            </a:r>
            <a:r>
              <a:rPr lang="en-US" sz="2200" dirty="0">
                <a:latin typeface="+mj-lt"/>
              </a:rPr>
              <a:t>, Biomaterials, Principles and Application, 1st Edition, First Published 2002.</a:t>
            </a:r>
          </a:p>
          <a:p>
            <a:pPr>
              <a:spcBef>
                <a:spcPts val="0"/>
              </a:spcBef>
              <a:spcAft>
                <a:spcPts val="600"/>
              </a:spcAft>
              <a:buClr>
                <a:schemeClr val="tx1"/>
              </a:buClr>
              <a:buSzPts val="1800"/>
            </a:pPr>
            <a:r>
              <a:rPr lang="en-US" sz="2200" dirty="0">
                <a:latin typeface="+mj-lt"/>
              </a:rPr>
              <a:t>J. Park and R.S. Lakes, Biomaterials an Introduction, 3rd Edition, Springer, New York, 2007. </a:t>
            </a:r>
            <a:endParaRPr lang="el-GR" sz="2200" dirty="0">
              <a:latin typeface="+mj-lt"/>
            </a:endParaRPr>
          </a:p>
          <a:p>
            <a:pPr>
              <a:spcBef>
                <a:spcPts val="0"/>
              </a:spcBef>
              <a:spcAft>
                <a:spcPts val="600"/>
              </a:spcAft>
              <a:buClr>
                <a:schemeClr val="tx1"/>
              </a:buClr>
            </a:pPr>
            <a:r>
              <a:rPr lang="en-US" sz="2200" dirty="0">
                <a:latin typeface="+mj-lt"/>
              </a:rPr>
              <a:t>B.D. Ratner, A.S. Hoffman, Biomaterials Science, 2nd Edition: An Introduction to Materials in Medicine, Elsevier Academic Press, San Diego, 2004. </a:t>
            </a:r>
          </a:p>
          <a:p>
            <a:pPr>
              <a:spcBef>
                <a:spcPts val="0"/>
              </a:spcBef>
              <a:spcAft>
                <a:spcPts val="600"/>
              </a:spcAft>
              <a:buClr>
                <a:schemeClr val="tx1"/>
              </a:buClr>
            </a:pPr>
            <a:r>
              <a:rPr lang="en-US" sz="2200" dirty="0">
                <a:latin typeface="+mj-lt"/>
              </a:rPr>
              <a:t>Biomaterials, Edited by J.Y. Wang and J.D. </a:t>
            </a:r>
            <a:r>
              <a:rPr lang="en-US" sz="2200" dirty="0" err="1">
                <a:latin typeface="+mj-lt"/>
              </a:rPr>
              <a:t>Bronzino</a:t>
            </a:r>
            <a:r>
              <a:rPr lang="en-US" sz="2200" dirty="0">
                <a:latin typeface="+mj-lt"/>
              </a:rPr>
              <a:t>, CRC Press, Boca Raton, 2007.</a:t>
            </a:r>
            <a:endParaRPr lang="el-GR" sz="2200" dirty="0">
              <a:latin typeface="+mj-lt"/>
            </a:endParaRPr>
          </a:p>
          <a:p>
            <a:pPr>
              <a:spcBef>
                <a:spcPts val="0"/>
              </a:spcBef>
              <a:spcAft>
                <a:spcPts val="600"/>
              </a:spcAft>
              <a:buClr>
                <a:schemeClr val="tx1"/>
              </a:buClr>
            </a:pPr>
            <a:r>
              <a:rPr lang="en-US" sz="2200" dirty="0" err="1">
                <a:latin typeface="+mj-lt"/>
              </a:rPr>
              <a:t>Patric</a:t>
            </a:r>
            <a:r>
              <a:rPr lang="en-US" sz="2200" dirty="0">
                <a:latin typeface="+mj-lt"/>
              </a:rPr>
              <a:t> </a:t>
            </a:r>
            <a:r>
              <a:rPr lang="en-US" sz="2200" dirty="0" err="1">
                <a:latin typeface="+mj-lt"/>
              </a:rPr>
              <a:t>Tresco</a:t>
            </a:r>
            <a:r>
              <a:rPr lang="en-US" sz="2200" dirty="0">
                <a:latin typeface="+mj-lt"/>
              </a:rPr>
              <a:t>,  Biomaterials course,  University of Utah</a:t>
            </a:r>
          </a:p>
          <a:p>
            <a:pPr>
              <a:spcBef>
                <a:spcPts val="0"/>
              </a:spcBef>
              <a:spcAft>
                <a:spcPts val="600"/>
              </a:spcAft>
              <a:buClr>
                <a:schemeClr val="tx1"/>
              </a:buClr>
            </a:pPr>
            <a:r>
              <a:rPr lang="en-US" sz="2200" dirty="0">
                <a:latin typeface="+mj-lt"/>
              </a:rPr>
              <a:t>Materials Science and Engineering - An Introduction, 4th </a:t>
            </a:r>
            <a:r>
              <a:rPr lang="en-US" sz="2200" dirty="0" err="1">
                <a:latin typeface="+mj-lt"/>
              </a:rPr>
              <a:t>Ed,WD</a:t>
            </a:r>
            <a:r>
              <a:rPr lang="en-US" sz="2200" dirty="0">
                <a:latin typeface="+mj-lt"/>
              </a:rPr>
              <a:t> Callister, Jr.</a:t>
            </a:r>
            <a:endParaRPr lang="en-IN" sz="2200" dirty="0">
              <a:latin typeface="+mj-lt"/>
            </a:endParaRPr>
          </a:p>
        </p:txBody>
      </p:sp>
    </p:spTree>
    <p:extLst>
      <p:ext uri="{BB962C8B-B14F-4D97-AF65-F5344CB8AC3E}">
        <p14:creationId xmlns:p14="http://schemas.microsoft.com/office/powerpoint/2010/main" val="13485236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0C16C-ADF3-42A5-8E4C-CFFA1D027A63}"/>
              </a:ext>
            </a:extLst>
          </p:cNvPr>
          <p:cNvSpPr>
            <a:spLocks noGrp="1"/>
          </p:cNvSpPr>
          <p:nvPr>
            <p:ph type="title"/>
          </p:nvPr>
        </p:nvSpPr>
        <p:spPr/>
        <p:txBody>
          <a:bodyPr/>
          <a:lstStyle/>
          <a:p>
            <a:r>
              <a:rPr lang="el-GR" b="1" dirty="0">
                <a:effectLst>
                  <a:outerShdw blurRad="38100" dist="38100" dir="2700000" algn="tl">
                    <a:srgbClr val="000000">
                      <a:alpha val="43137"/>
                    </a:srgbClr>
                  </a:outerShdw>
                </a:effectLst>
                <a:latin typeface="+mj-lt"/>
              </a:rPr>
              <a:t>Εφαρμογές στην οδοντιατρική</a:t>
            </a:r>
            <a:endParaRPr lang="en-US" dirty="0">
              <a:latin typeface="+mj-lt"/>
            </a:endParaRPr>
          </a:p>
        </p:txBody>
      </p:sp>
      <p:pic>
        <p:nvPicPr>
          <p:cNvPr id="3" name="Picture 11" descr="Dental implant">
            <a:extLst>
              <a:ext uri="{FF2B5EF4-FFF2-40B4-BE49-F238E27FC236}">
                <a16:creationId xmlns:a16="http://schemas.microsoft.com/office/drawing/2014/main" id="{DF1B7CEC-B520-4360-A6A7-9142FF1FC5B5}"/>
              </a:ext>
            </a:extLst>
          </p:cNvPr>
          <p:cNvPicPr>
            <a:picLocks noChangeAspect="1" noChangeArrowheads="1"/>
          </p:cNvPicPr>
          <p:nvPr/>
        </p:nvPicPr>
        <p:blipFill>
          <a:blip r:embed="rId2" cstate="print"/>
          <a:srcRect/>
          <a:stretch>
            <a:fillRect/>
          </a:stretch>
        </p:blipFill>
        <p:spPr>
          <a:xfrm>
            <a:off x="3144839" y="2150540"/>
            <a:ext cx="1709737" cy="2128837"/>
          </a:xfrm>
          <a:prstGeom prst="rect">
            <a:avLst/>
          </a:prstGeom>
        </p:spPr>
      </p:pic>
      <p:pic>
        <p:nvPicPr>
          <p:cNvPr id="4" name="Picture 12" descr="Dental implants">
            <a:extLst>
              <a:ext uri="{FF2B5EF4-FFF2-40B4-BE49-F238E27FC236}">
                <a16:creationId xmlns:a16="http://schemas.microsoft.com/office/drawing/2014/main" id="{01C70ED0-10B9-42D7-93FD-BEAD6C07251D}"/>
              </a:ext>
            </a:extLst>
          </p:cNvPr>
          <p:cNvPicPr>
            <a:picLocks noChangeAspect="1" noChangeArrowheads="1"/>
          </p:cNvPicPr>
          <p:nvPr/>
        </p:nvPicPr>
        <p:blipFill>
          <a:blip r:embed="rId3" cstate="print"/>
          <a:srcRect/>
          <a:stretch>
            <a:fillRect/>
          </a:stretch>
        </p:blipFill>
        <p:spPr>
          <a:xfrm>
            <a:off x="1955800" y="4633389"/>
            <a:ext cx="3708400" cy="1566862"/>
          </a:xfrm>
          <a:prstGeom prst="rect">
            <a:avLst/>
          </a:prstGeom>
        </p:spPr>
      </p:pic>
      <p:pic>
        <p:nvPicPr>
          <p:cNvPr id="5" name="Picture 16" descr="Dental implant rearview">
            <a:extLst>
              <a:ext uri="{FF2B5EF4-FFF2-40B4-BE49-F238E27FC236}">
                <a16:creationId xmlns:a16="http://schemas.microsoft.com/office/drawing/2014/main" id="{86C4491C-3783-4365-B0E2-671641576300}"/>
              </a:ext>
            </a:extLst>
          </p:cNvPr>
          <p:cNvPicPr>
            <a:picLocks noChangeAspect="1" noChangeArrowheads="1"/>
          </p:cNvPicPr>
          <p:nvPr/>
        </p:nvPicPr>
        <p:blipFill>
          <a:blip r:embed="rId4" cstate="print"/>
          <a:srcRect/>
          <a:stretch>
            <a:fillRect/>
          </a:stretch>
        </p:blipFill>
        <p:spPr>
          <a:xfrm>
            <a:off x="6348414" y="2312465"/>
            <a:ext cx="3635375" cy="1577975"/>
          </a:xfrm>
          <a:prstGeom prst="rect">
            <a:avLst/>
          </a:prstGeom>
        </p:spPr>
      </p:pic>
      <p:pic>
        <p:nvPicPr>
          <p:cNvPr id="6" name="Picture 2">
            <a:extLst>
              <a:ext uri="{FF2B5EF4-FFF2-40B4-BE49-F238E27FC236}">
                <a16:creationId xmlns:a16="http://schemas.microsoft.com/office/drawing/2014/main" id="{204D50E0-BF40-4C7C-AD72-56ABCD26A4F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63654" y="4148307"/>
            <a:ext cx="2404893" cy="2404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Ορθογώνιο 1">
            <a:extLst>
              <a:ext uri="{FF2B5EF4-FFF2-40B4-BE49-F238E27FC236}">
                <a16:creationId xmlns:a16="http://schemas.microsoft.com/office/drawing/2014/main" id="{D2144130-164C-4DB7-A2BF-AD4F049B3A4F}"/>
              </a:ext>
            </a:extLst>
          </p:cNvPr>
          <p:cNvSpPr/>
          <p:nvPr/>
        </p:nvSpPr>
        <p:spPr>
          <a:xfrm>
            <a:off x="1066800" y="6611779"/>
            <a:ext cx="5257800" cy="246221"/>
          </a:xfrm>
          <a:prstGeom prst="rect">
            <a:avLst/>
          </a:prstGeom>
        </p:spPr>
        <p:txBody>
          <a:bodyPr wrap="square">
            <a:spAutoFit/>
          </a:bodyPr>
          <a:lstStyle/>
          <a:p>
            <a:r>
              <a:rPr lang="en-IN" sz="1000" dirty="0"/>
              <a:t>http://www.uib.no/rg/biomaterial/en/research/clinical-studies-of-oral-restorations</a:t>
            </a:r>
          </a:p>
        </p:txBody>
      </p:sp>
    </p:spTree>
    <p:extLst>
      <p:ext uri="{BB962C8B-B14F-4D97-AF65-F5344CB8AC3E}">
        <p14:creationId xmlns:p14="http://schemas.microsoft.com/office/powerpoint/2010/main" val="2430743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E6903-35F4-4F0E-B523-8DBBCFDDFF14}"/>
              </a:ext>
            </a:extLst>
          </p:cNvPr>
          <p:cNvSpPr>
            <a:spLocks noGrp="1"/>
          </p:cNvSpPr>
          <p:nvPr>
            <p:ph type="title"/>
          </p:nvPr>
        </p:nvSpPr>
        <p:spPr/>
        <p:txBody>
          <a:bodyPr/>
          <a:lstStyle/>
          <a:p>
            <a:r>
              <a:rPr lang="el-GR" b="1" dirty="0">
                <a:effectLst>
                  <a:outerShdw blurRad="38100" dist="38100" dir="2700000" algn="tl">
                    <a:srgbClr val="000000">
                      <a:alpha val="43137"/>
                    </a:srgbClr>
                  </a:outerShdw>
                </a:effectLst>
                <a:latin typeface="+mj-lt"/>
              </a:rPr>
              <a:t>Εφαρμογές στην οδοντιατρική</a:t>
            </a:r>
            <a:endParaRPr lang="en-US" dirty="0">
              <a:latin typeface="+mj-lt"/>
            </a:endParaRPr>
          </a:p>
        </p:txBody>
      </p:sp>
      <p:pic>
        <p:nvPicPr>
          <p:cNvPr id="9" name="Picture 8">
            <a:extLst>
              <a:ext uri="{FF2B5EF4-FFF2-40B4-BE49-F238E27FC236}">
                <a16:creationId xmlns:a16="http://schemas.microsoft.com/office/drawing/2014/main" id="{A1A8D281-FFA0-4DE6-A3CA-32737F45776D}"/>
              </a:ext>
            </a:extLst>
          </p:cNvPr>
          <p:cNvPicPr>
            <a:picLocks noChangeAspect="1"/>
          </p:cNvPicPr>
          <p:nvPr/>
        </p:nvPicPr>
        <p:blipFill rotWithShape="1">
          <a:blip r:embed="rId2"/>
          <a:srcRect l="1644" r="11379"/>
          <a:stretch/>
        </p:blipFill>
        <p:spPr>
          <a:xfrm>
            <a:off x="1075929" y="3005383"/>
            <a:ext cx="2402508" cy="1657350"/>
          </a:xfrm>
          <a:prstGeom prst="rect">
            <a:avLst/>
          </a:prstGeom>
        </p:spPr>
      </p:pic>
      <p:sp>
        <p:nvSpPr>
          <p:cNvPr id="10" name="TextBox 9">
            <a:extLst>
              <a:ext uri="{FF2B5EF4-FFF2-40B4-BE49-F238E27FC236}">
                <a16:creationId xmlns:a16="http://schemas.microsoft.com/office/drawing/2014/main" id="{428F55C6-4392-4745-A500-C80891423D64}"/>
              </a:ext>
            </a:extLst>
          </p:cNvPr>
          <p:cNvSpPr txBox="1"/>
          <p:nvPr/>
        </p:nvSpPr>
        <p:spPr>
          <a:xfrm>
            <a:off x="762000" y="2133600"/>
            <a:ext cx="2971800" cy="400110"/>
          </a:xfrm>
          <a:prstGeom prst="rect">
            <a:avLst/>
          </a:prstGeom>
          <a:noFill/>
        </p:spPr>
        <p:txBody>
          <a:bodyPr wrap="square" rtlCol="0">
            <a:spAutoFit/>
          </a:bodyPr>
          <a:lstStyle/>
          <a:p>
            <a:r>
              <a:rPr lang="el-GR" sz="2000" dirty="0"/>
              <a:t>Οδοντιατρικό Αμάλγαμα</a:t>
            </a:r>
            <a:endParaRPr lang="en-US" sz="2000" dirty="0"/>
          </a:p>
        </p:txBody>
      </p:sp>
      <p:pic>
        <p:nvPicPr>
          <p:cNvPr id="11" name="Picture 10">
            <a:extLst>
              <a:ext uri="{FF2B5EF4-FFF2-40B4-BE49-F238E27FC236}">
                <a16:creationId xmlns:a16="http://schemas.microsoft.com/office/drawing/2014/main" id="{F0E1B385-9C38-4CBB-A901-903E5D96329D}"/>
              </a:ext>
            </a:extLst>
          </p:cNvPr>
          <p:cNvPicPr>
            <a:picLocks noChangeAspect="1"/>
          </p:cNvPicPr>
          <p:nvPr/>
        </p:nvPicPr>
        <p:blipFill rotWithShape="1">
          <a:blip r:embed="rId3"/>
          <a:srcRect l="74374" t="62222" r="16251" b="24445"/>
          <a:stretch/>
        </p:blipFill>
        <p:spPr>
          <a:xfrm>
            <a:off x="4812404" y="4134559"/>
            <a:ext cx="1962305" cy="1569844"/>
          </a:xfrm>
          <a:prstGeom prst="rect">
            <a:avLst/>
          </a:prstGeom>
        </p:spPr>
      </p:pic>
      <p:pic>
        <p:nvPicPr>
          <p:cNvPr id="12" name="Picture 11">
            <a:extLst>
              <a:ext uri="{FF2B5EF4-FFF2-40B4-BE49-F238E27FC236}">
                <a16:creationId xmlns:a16="http://schemas.microsoft.com/office/drawing/2014/main" id="{F9F7245A-7D46-4315-9DA0-6777B8B78F49}"/>
              </a:ext>
            </a:extLst>
          </p:cNvPr>
          <p:cNvPicPr>
            <a:picLocks noChangeAspect="1"/>
          </p:cNvPicPr>
          <p:nvPr/>
        </p:nvPicPr>
        <p:blipFill rotWithShape="1">
          <a:blip r:embed="rId3"/>
          <a:srcRect l="61875" t="62223" r="26091" b="27022"/>
          <a:stretch/>
        </p:blipFill>
        <p:spPr>
          <a:xfrm>
            <a:off x="4803321" y="2819400"/>
            <a:ext cx="1978479" cy="994654"/>
          </a:xfrm>
          <a:prstGeom prst="rect">
            <a:avLst/>
          </a:prstGeom>
        </p:spPr>
      </p:pic>
      <p:pic>
        <p:nvPicPr>
          <p:cNvPr id="13" name="Picture 12">
            <a:extLst>
              <a:ext uri="{FF2B5EF4-FFF2-40B4-BE49-F238E27FC236}">
                <a16:creationId xmlns:a16="http://schemas.microsoft.com/office/drawing/2014/main" id="{60CAEDC8-69A7-4C02-85FB-860C610C432B}"/>
              </a:ext>
            </a:extLst>
          </p:cNvPr>
          <p:cNvPicPr>
            <a:picLocks noChangeAspect="1"/>
          </p:cNvPicPr>
          <p:nvPr/>
        </p:nvPicPr>
        <p:blipFill rotWithShape="1">
          <a:blip r:embed="rId3"/>
          <a:srcRect l="56875" t="76832" r="33750" b="11111"/>
          <a:stretch/>
        </p:blipFill>
        <p:spPr>
          <a:xfrm>
            <a:off x="8156143" y="2833333"/>
            <a:ext cx="2711195" cy="1961442"/>
          </a:xfrm>
          <a:prstGeom prst="rect">
            <a:avLst/>
          </a:prstGeom>
        </p:spPr>
      </p:pic>
      <p:pic>
        <p:nvPicPr>
          <p:cNvPr id="14" name="Picture 13">
            <a:extLst>
              <a:ext uri="{FF2B5EF4-FFF2-40B4-BE49-F238E27FC236}">
                <a16:creationId xmlns:a16="http://schemas.microsoft.com/office/drawing/2014/main" id="{9DF10949-CFF3-4663-B7B5-E9F085B3CA26}"/>
              </a:ext>
            </a:extLst>
          </p:cNvPr>
          <p:cNvPicPr>
            <a:picLocks noChangeAspect="1"/>
          </p:cNvPicPr>
          <p:nvPr/>
        </p:nvPicPr>
        <p:blipFill rotWithShape="1">
          <a:blip r:embed="rId3"/>
          <a:srcRect l="66875" t="77289" r="22500" b="9999"/>
          <a:stretch/>
        </p:blipFill>
        <p:spPr>
          <a:xfrm>
            <a:off x="8222311" y="5004866"/>
            <a:ext cx="2079042" cy="1399074"/>
          </a:xfrm>
          <a:prstGeom prst="rect">
            <a:avLst/>
          </a:prstGeom>
        </p:spPr>
      </p:pic>
      <p:sp>
        <p:nvSpPr>
          <p:cNvPr id="15" name="TextBox 14">
            <a:extLst>
              <a:ext uri="{FF2B5EF4-FFF2-40B4-BE49-F238E27FC236}">
                <a16:creationId xmlns:a16="http://schemas.microsoft.com/office/drawing/2014/main" id="{173E5E53-9895-4492-B9E5-2EA79CEA9785}"/>
              </a:ext>
            </a:extLst>
          </p:cNvPr>
          <p:cNvSpPr txBox="1"/>
          <p:nvPr/>
        </p:nvSpPr>
        <p:spPr>
          <a:xfrm>
            <a:off x="8001000" y="2121781"/>
            <a:ext cx="3072078" cy="400110"/>
          </a:xfrm>
          <a:prstGeom prst="rect">
            <a:avLst/>
          </a:prstGeom>
          <a:noFill/>
        </p:spPr>
        <p:txBody>
          <a:bodyPr wrap="square" rtlCol="0">
            <a:spAutoFit/>
          </a:bodyPr>
          <a:lstStyle/>
          <a:p>
            <a:r>
              <a:rPr lang="el-GR" sz="2000" dirty="0"/>
              <a:t>Κράματα Ορθοδοντικής</a:t>
            </a:r>
            <a:endParaRPr lang="en-US" sz="2000" dirty="0"/>
          </a:p>
        </p:txBody>
      </p:sp>
      <p:sp>
        <p:nvSpPr>
          <p:cNvPr id="16" name="TextBox 15">
            <a:extLst>
              <a:ext uri="{FF2B5EF4-FFF2-40B4-BE49-F238E27FC236}">
                <a16:creationId xmlns:a16="http://schemas.microsoft.com/office/drawing/2014/main" id="{BEEE4412-6937-44CB-BA1E-B0881A1038B1}"/>
              </a:ext>
            </a:extLst>
          </p:cNvPr>
          <p:cNvSpPr txBox="1"/>
          <p:nvPr/>
        </p:nvSpPr>
        <p:spPr>
          <a:xfrm>
            <a:off x="4419600" y="2133600"/>
            <a:ext cx="2971800" cy="400110"/>
          </a:xfrm>
          <a:prstGeom prst="rect">
            <a:avLst/>
          </a:prstGeom>
          <a:noFill/>
        </p:spPr>
        <p:txBody>
          <a:bodyPr wrap="square" rtlCol="0">
            <a:spAutoFit/>
          </a:bodyPr>
          <a:lstStyle/>
          <a:p>
            <a:r>
              <a:rPr lang="el-GR" sz="2000" dirty="0"/>
              <a:t>Εμφυτεύσιμα Κράματα</a:t>
            </a:r>
            <a:endParaRPr lang="en-US" sz="2000" dirty="0"/>
          </a:p>
        </p:txBody>
      </p:sp>
    </p:spTree>
    <p:extLst>
      <p:ext uri="{BB962C8B-B14F-4D97-AF65-F5344CB8AC3E}">
        <p14:creationId xmlns:p14="http://schemas.microsoft.com/office/powerpoint/2010/main" val="23288024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4D814-4650-4E52-8C98-D6AA89CA8F6E}"/>
              </a:ext>
            </a:extLst>
          </p:cNvPr>
          <p:cNvSpPr>
            <a:spLocks noGrp="1"/>
          </p:cNvSpPr>
          <p:nvPr>
            <p:ph type="title"/>
          </p:nvPr>
        </p:nvSpPr>
        <p:spPr/>
        <p:txBody>
          <a:bodyPr/>
          <a:lstStyle/>
          <a:p>
            <a:r>
              <a:rPr lang="el-GR" b="1" dirty="0">
                <a:effectLst>
                  <a:outerShdw blurRad="38100" dist="38100" dir="2700000" algn="tl">
                    <a:srgbClr val="000000">
                      <a:alpha val="43137"/>
                    </a:srgbClr>
                  </a:outerShdw>
                </a:effectLst>
                <a:latin typeface="+mj-lt"/>
              </a:rPr>
              <a:t>Εφαρμογές στην οδοντιατρική</a:t>
            </a:r>
            <a:endParaRPr lang="en-US" dirty="0">
              <a:latin typeface="+mj-lt"/>
            </a:endParaRPr>
          </a:p>
        </p:txBody>
      </p:sp>
      <p:pic>
        <p:nvPicPr>
          <p:cNvPr id="4" name="Picture 3">
            <a:extLst>
              <a:ext uri="{FF2B5EF4-FFF2-40B4-BE49-F238E27FC236}">
                <a16:creationId xmlns:a16="http://schemas.microsoft.com/office/drawing/2014/main" id="{261FEF88-BA0E-4532-8277-907501E8F7C1}"/>
              </a:ext>
            </a:extLst>
          </p:cNvPr>
          <p:cNvPicPr>
            <a:picLocks noChangeAspect="1"/>
          </p:cNvPicPr>
          <p:nvPr/>
        </p:nvPicPr>
        <p:blipFill rotWithShape="1">
          <a:blip r:embed="rId2"/>
          <a:srcRect l="53426" t="33873" r="30949" b="45724"/>
          <a:stretch/>
        </p:blipFill>
        <p:spPr>
          <a:xfrm>
            <a:off x="4953000" y="2607090"/>
            <a:ext cx="3047590" cy="2238472"/>
          </a:xfrm>
          <a:prstGeom prst="rect">
            <a:avLst/>
          </a:prstGeom>
        </p:spPr>
      </p:pic>
      <p:pic>
        <p:nvPicPr>
          <p:cNvPr id="5" name="Picture 4">
            <a:extLst>
              <a:ext uri="{FF2B5EF4-FFF2-40B4-BE49-F238E27FC236}">
                <a16:creationId xmlns:a16="http://schemas.microsoft.com/office/drawing/2014/main" id="{D58FFA95-256D-4C47-8741-BD174EF624D0}"/>
              </a:ext>
            </a:extLst>
          </p:cNvPr>
          <p:cNvPicPr>
            <a:picLocks noChangeAspect="1"/>
          </p:cNvPicPr>
          <p:nvPr/>
        </p:nvPicPr>
        <p:blipFill rotWithShape="1">
          <a:blip r:embed="rId2"/>
          <a:srcRect l="41800" t="56484" r="40700" b="26127"/>
          <a:stretch/>
        </p:blipFill>
        <p:spPr>
          <a:xfrm>
            <a:off x="1066800" y="4114800"/>
            <a:ext cx="2971800" cy="1661013"/>
          </a:xfrm>
          <a:prstGeom prst="rect">
            <a:avLst/>
          </a:prstGeom>
        </p:spPr>
      </p:pic>
      <p:pic>
        <p:nvPicPr>
          <p:cNvPr id="6" name="Picture 5">
            <a:extLst>
              <a:ext uri="{FF2B5EF4-FFF2-40B4-BE49-F238E27FC236}">
                <a16:creationId xmlns:a16="http://schemas.microsoft.com/office/drawing/2014/main" id="{22666CD4-975E-448C-9E79-7DAA87A405D9}"/>
              </a:ext>
            </a:extLst>
          </p:cNvPr>
          <p:cNvPicPr>
            <a:picLocks noChangeAspect="1"/>
          </p:cNvPicPr>
          <p:nvPr/>
        </p:nvPicPr>
        <p:blipFill rotWithShape="1">
          <a:blip r:embed="rId2"/>
          <a:srcRect l="61174" t="56095" r="19560" b="27069"/>
          <a:stretch/>
        </p:blipFill>
        <p:spPr>
          <a:xfrm>
            <a:off x="6858000" y="5110201"/>
            <a:ext cx="3243707" cy="1594450"/>
          </a:xfrm>
          <a:prstGeom prst="rect">
            <a:avLst/>
          </a:prstGeom>
        </p:spPr>
      </p:pic>
      <p:sp>
        <p:nvSpPr>
          <p:cNvPr id="7" name="TextBox 6">
            <a:extLst>
              <a:ext uri="{FF2B5EF4-FFF2-40B4-BE49-F238E27FC236}">
                <a16:creationId xmlns:a16="http://schemas.microsoft.com/office/drawing/2014/main" id="{372BB6EC-68ED-4B62-BD84-A2876F9A905D}"/>
              </a:ext>
            </a:extLst>
          </p:cNvPr>
          <p:cNvSpPr txBox="1"/>
          <p:nvPr/>
        </p:nvSpPr>
        <p:spPr>
          <a:xfrm>
            <a:off x="762000" y="1981200"/>
            <a:ext cx="6019800" cy="400110"/>
          </a:xfrm>
          <a:prstGeom prst="rect">
            <a:avLst/>
          </a:prstGeom>
          <a:noFill/>
        </p:spPr>
        <p:txBody>
          <a:bodyPr wrap="square" rtlCol="0">
            <a:spAutoFit/>
          </a:bodyPr>
          <a:lstStyle/>
          <a:p>
            <a:r>
              <a:rPr lang="el-GR" sz="2000" dirty="0"/>
              <a:t>Μεταλλοκεραμικές Ακίνητες Προσθετικές Εργασίες</a:t>
            </a:r>
            <a:endParaRPr lang="en-US" sz="2000" dirty="0"/>
          </a:p>
        </p:txBody>
      </p:sp>
      <p:sp>
        <p:nvSpPr>
          <p:cNvPr id="8" name="TextBox 7">
            <a:extLst>
              <a:ext uri="{FF2B5EF4-FFF2-40B4-BE49-F238E27FC236}">
                <a16:creationId xmlns:a16="http://schemas.microsoft.com/office/drawing/2014/main" id="{BECEDDF0-12F9-4052-8AAB-D6DE08FD2CA2}"/>
              </a:ext>
            </a:extLst>
          </p:cNvPr>
          <p:cNvSpPr txBox="1"/>
          <p:nvPr/>
        </p:nvSpPr>
        <p:spPr>
          <a:xfrm>
            <a:off x="670561" y="3176636"/>
            <a:ext cx="5181600" cy="400110"/>
          </a:xfrm>
          <a:prstGeom prst="rect">
            <a:avLst/>
          </a:prstGeom>
          <a:noFill/>
        </p:spPr>
        <p:txBody>
          <a:bodyPr wrap="square" rtlCol="0">
            <a:spAutoFit/>
          </a:bodyPr>
          <a:lstStyle/>
          <a:p>
            <a:r>
              <a:rPr lang="el-GR" sz="2000" dirty="0"/>
              <a:t>Μεταλλοκεραμική Γέφυρα</a:t>
            </a:r>
            <a:endParaRPr lang="en-US" sz="2000" dirty="0"/>
          </a:p>
        </p:txBody>
      </p:sp>
    </p:spTree>
    <p:extLst>
      <p:ext uri="{BB962C8B-B14F-4D97-AF65-F5344CB8AC3E}">
        <p14:creationId xmlns:p14="http://schemas.microsoft.com/office/powerpoint/2010/main" val="17116494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057D2-07D9-4B2A-B296-66CFC14A4EC5}"/>
              </a:ext>
            </a:extLst>
          </p:cNvPr>
          <p:cNvSpPr>
            <a:spLocks noGrp="1"/>
          </p:cNvSpPr>
          <p:nvPr>
            <p:ph type="title"/>
          </p:nvPr>
        </p:nvSpPr>
        <p:spPr/>
        <p:txBody>
          <a:bodyPr/>
          <a:lstStyle/>
          <a:p>
            <a:r>
              <a:rPr lang="el-GR" b="1" dirty="0">
                <a:effectLst>
                  <a:outerShdw blurRad="38100" dist="38100" dir="2700000" algn="tl">
                    <a:srgbClr val="000000">
                      <a:alpha val="43137"/>
                    </a:srgbClr>
                  </a:outerShdw>
                </a:effectLst>
                <a:latin typeface="+mj-lt"/>
              </a:rPr>
              <a:t>Καθετήρες</a:t>
            </a:r>
            <a:endParaRPr lang="en-US" dirty="0">
              <a:latin typeface="+mj-lt"/>
            </a:endParaRPr>
          </a:p>
        </p:txBody>
      </p:sp>
      <p:pic>
        <p:nvPicPr>
          <p:cNvPr id="3" name="Picture 1038" descr="Cardiolballoon angiocathinflated">
            <a:extLst>
              <a:ext uri="{FF2B5EF4-FFF2-40B4-BE49-F238E27FC236}">
                <a16:creationId xmlns:a16="http://schemas.microsoft.com/office/drawing/2014/main" id="{F0A66473-BD13-4657-A998-04FA4B098444}"/>
              </a:ext>
            </a:extLst>
          </p:cNvPr>
          <p:cNvPicPr>
            <a:picLocks noChangeAspect="1" noChangeArrowheads="1"/>
          </p:cNvPicPr>
          <p:nvPr/>
        </p:nvPicPr>
        <p:blipFill>
          <a:blip r:embed="rId2" cstate="print"/>
          <a:srcRect/>
          <a:stretch>
            <a:fillRect/>
          </a:stretch>
        </p:blipFill>
        <p:spPr>
          <a:xfrm>
            <a:off x="4724400" y="4102642"/>
            <a:ext cx="3406775" cy="1925055"/>
          </a:xfrm>
          <a:prstGeom prst="rect">
            <a:avLst/>
          </a:prstGeom>
        </p:spPr>
      </p:pic>
      <p:pic>
        <p:nvPicPr>
          <p:cNvPr id="4" name="Picture 1040" descr="cardiovenacavafemoralembolism filter">
            <a:extLst>
              <a:ext uri="{FF2B5EF4-FFF2-40B4-BE49-F238E27FC236}">
                <a16:creationId xmlns:a16="http://schemas.microsoft.com/office/drawing/2014/main" id="{1EEE736C-DE7D-467B-B82B-87A777A01FD6}"/>
              </a:ext>
            </a:extLst>
          </p:cNvPr>
          <p:cNvPicPr>
            <a:picLocks noChangeAspect="1" noChangeArrowheads="1"/>
          </p:cNvPicPr>
          <p:nvPr/>
        </p:nvPicPr>
        <p:blipFill>
          <a:blip r:embed="rId3" cstate="print"/>
          <a:srcRect/>
          <a:stretch>
            <a:fillRect/>
          </a:stretch>
        </p:blipFill>
        <p:spPr>
          <a:xfrm>
            <a:off x="8484574" y="4066939"/>
            <a:ext cx="3406775" cy="1996459"/>
          </a:xfrm>
          <a:prstGeom prst="rect">
            <a:avLst/>
          </a:prstGeom>
        </p:spPr>
      </p:pic>
      <p:pic>
        <p:nvPicPr>
          <p:cNvPr id="5" name="Picture 2">
            <a:extLst>
              <a:ext uri="{FF2B5EF4-FFF2-40B4-BE49-F238E27FC236}">
                <a16:creationId xmlns:a16="http://schemas.microsoft.com/office/drawing/2014/main" id="{B9291AA6-B74B-487C-B161-BA05E9FD56D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9253" b="17998"/>
          <a:stretch/>
        </p:blipFill>
        <p:spPr bwMode="auto">
          <a:xfrm>
            <a:off x="6673933" y="2040595"/>
            <a:ext cx="2914483"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extLst>
              <a:ext uri="{FF2B5EF4-FFF2-40B4-BE49-F238E27FC236}">
                <a16:creationId xmlns:a16="http://schemas.microsoft.com/office/drawing/2014/main" id="{0E23A249-D821-4F8D-9376-E7756120CF9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1544" y="2362200"/>
            <a:ext cx="3609740" cy="3405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Ορθογώνιο 2">
            <a:extLst>
              <a:ext uri="{FF2B5EF4-FFF2-40B4-BE49-F238E27FC236}">
                <a16:creationId xmlns:a16="http://schemas.microsoft.com/office/drawing/2014/main" id="{95BF9174-1408-494E-8082-49D867098507}"/>
              </a:ext>
            </a:extLst>
          </p:cNvPr>
          <p:cNvSpPr/>
          <p:nvPr/>
        </p:nvSpPr>
        <p:spPr>
          <a:xfrm>
            <a:off x="914400" y="6477000"/>
            <a:ext cx="1037463" cy="246221"/>
          </a:xfrm>
          <a:prstGeom prst="rect">
            <a:avLst/>
          </a:prstGeom>
        </p:spPr>
        <p:txBody>
          <a:bodyPr wrap="none">
            <a:spAutoFit/>
          </a:bodyPr>
          <a:lstStyle/>
          <a:p>
            <a:r>
              <a:rPr lang="en-IN" sz="1000" dirty="0"/>
              <a:t>biomaterials.org</a:t>
            </a:r>
          </a:p>
        </p:txBody>
      </p:sp>
    </p:spTree>
    <p:extLst>
      <p:ext uri="{BB962C8B-B14F-4D97-AF65-F5344CB8AC3E}">
        <p14:creationId xmlns:p14="http://schemas.microsoft.com/office/powerpoint/2010/main" val="25270609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6091D-8B53-4B86-B0A7-5F657B79FCD5}"/>
              </a:ext>
            </a:extLst>
          </p:cNvPr>
          <p:cNvSpPr>
            <a:spLocks noGrp="1"/>
          </p:cNvSpPr>
          <p:nvPr>
            <p:ph type="title"/>
          </p:nvPr>
        </p:nvSpPr>
        <p:spPr/>
        <p:txBody>
          <a:bodyPr/>
          <a:lstStyle/>
          <a:p>
            <a:r>
              <a:rPr lang="el-GR" b="1" dirty="0">
                <a:latin typeface="+mj-lt"/>
              </a:rPr>
              <a:t>Αγγειακά Εμφυτεύματα- </a:t>
            </a:r>
            <a:r>
              <a:rPr lang="en-US" b="1" dirty="0">
                <a:latin typeface="+mj-lt"/>
              </a:rPr>
              <a:t>Stents</a:t>
            </a:r>
          </a:p>
        </p:txBody>
      </p:sp>
      <p:pic>
        <p:nvPicPr>
          <p:cNvPr id="3" name="Picture 2">
            <a:extLst>
              <a:ext uri="{FF2B5EF4-FFF2-40B4-BE49-F238E27FC236}">
                <a16:creationId xmlns:a16="http://schemas.microsoft.com/office/drawing/2014/main" id="{484A45FD-9951-413C-AE56-55DB6345BED7}"/>
              </a:ext>
            </a:extLst>
          </p:cNvPr>
          <p:cNvPicPr>
            <a:picLocks noChangeAspect="1"/>
          </p:cNvPicPr>
          <p:nvPr/>
        </p:nvPicPr>
        <p:blipFill rotWithShape="1">
          <a:blip r:embed="rId2"/>
          <a:srcRect l="59375" t="46983" r="22343" b="26351"/>
          <a:stretch/>
        </p:blipFill>
        <p:spPr>
          <a:xfrm>
            <a:off x="8001000" y="2209800"/>
            <a:ext cx="3962400" cy="3251200"/>
          </a:xfrm>
          <a:prstGeom prst="rect">
            <a:avLst/>
          </a:prstGeom>
        </p:spPr>
      </p:pic>
      <p:pic>
        <p:nvPicPr>
          <p:cNvPr id="6" name="Picture 5">
            <a:extLst>
              <a:ext uri="{FF2B5EF4-FFF2-40B4-BE49-F238E27FC236}">
                <a16:creationId xmlns:a16="http://schemas.microsoft.com/office/drawing/2014/main" id="{21706B34-EF55-4114-9739-F73982E4B7D3}"/>
              </a:ext>
            </a:extLst>
          </p:cNvPr>
          <p:cNvPicPr>
            <a:picLocks noChangeAspect="1"/>
          </p:cNvPicPr>
          <p:nvPr/>
        </p:nvPicPr>
        <p:blipFill rotWithShape="1">
          <a:blip r:embed="rId2"/>
          <a:srcRect l="41812" t="46983" r="41968" b="26360"/>
          <a:stretch/>
        </p:blipFill>
        <p:spPr>
          <a:xfrm>
            <a:off x="4038601" y="2138934"/>
            <a:ext cx="3505201" cy="3240211"/>
          </a:xfrm>
          <a:prstGeom prst="rect">
            <a:avLst/>
          </a:prstGeom>
        </p:spPr>
      </p:pic>
      <p:pic>
        <p:nvPicPr>
          <p:cNvPr id="8194" name="Picture 2" descr="Stents">
            <a:extLst>
              <a:ext uri="{FF2B5EF4-FFF2-40B4-BE49-F238E27FC236}">
                <a16:creationId xmlns:a16="http://schemas.microsoft.com/office/drawing/2014/main" id="{780CE499-A70E-4AF7-AB29-5AFB4DB08A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440" y="4455220"/>
            <a:ext cx="246697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Στεντ - Βικιπαίδεια">
            <a:extLst>
              <a:ext uri="{FF2B5EF4-FFF2-40B4-BE49-F238E27FC236}">
                <a16:creationId xmlns:a16="http://schemas.microsoft.com/office/drawing/2014/main" id="{2A908898-E207-41C8-BDB4-D8E19C3B9D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727" y="2058255"/>
            <a:ext cx="2796378" cy="2094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9048120"/>
      </p:ext>
    </p:extLst>
  </p:cSld>
  <p:clrMapOvr>
    <a:masterClrMapping/>
  </p:clrMapOvr>
</p:sld>
</file>

<file path=ppt/theme/theme1.xml><?xml version="1.0" encoding="utf-8"?>
<a:theme xmlns:a="http://schemas.openxmlformats.org/drawingml/2006/main" name="Caius template">
  <a:themeElements>
    <a:clrScheme name="Custom 347">
      <a:dk1>
        <a:srgbClr val="001F46"/>
      </a:dk1>
      <a:lt1>
        <a:srgbClr val="FFFFFF"/>
      </a:lt1>
      <a:dk2>
        <a:srgbClr val="748394"/>
      </a:dk2>
      <a:lt2>
        <a:srgbClr val="F0F3F7"/>
      </a:lt2>
      <a:accent1>
        <a:srgbClr val="4397EE"/>
      </a:accent1>
      <a:accent2>
        <a:srgbClr val="2170CC"/>
      </a:accent2>
      <a:accent3>
        <a:srgbClr val="154C8A"/>
      </a:accent3>
      <a:accent4>
        <a:srgbClr val="A9D039"/>
      </a:accent4>
      <a:accent5>
        <a:srgbClr val="14B9CA"/>
      </a:accent5>
      <a:accent6>
        <a:srgbClr val="DDE3EB"/>
      </a:accent6>
      <a:hlink>
        <a:srgbClr val="2170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4567</TotalTime>
  <Words>2521</Words>
  <Application>Microsoft Macintosh PowerPoint</Application>
  <PresentationFormat>Widescreen</PresentationFormat>
  <Paragraphs>262</Paragraphs>
  <Slides>47</Slides>
  <Notes>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47</vt:i4>
      </vt:variant>
    </vt:vector>
  </HeadingPairs>
  <TitlesOfParts>
    <vt:vector size="56" baseType="lpstr">
      <vt:lpstr>Arial</vt:lpstr>
      <vt:lpstr>Arial </vt:lpstr>
      <vt:lpstr>Barlow</vt:lpstr>
      <vt:lpstr>Barlow Light</vt:lpstr>
      <vt:lpstr>Barlow SemiBold</vt:lpstr>
      <vt:lpstr>Calibri</vt:lpstr>
      <vt:lpstr>Open Sans</vt:lpstr>
      <vt:lpstr>Wingdings</vt:lpstr>
      <vt:lpstr>Caius template</vt:lpstr>
      <vt:lpstr>Εισαγωγή στα Βιοϋλικά</vt:lpstr>
      <vt:lpstr>Τι είναι τα βιοϋλικά;</vt:lpstr>
      <vt:lpstr>Θεραπευτικές συσκευές στην ορθοπαιδική</vt:lpstr>
      <vt:lpstr>Θεραπευτικές συσκευές στην ορθοπαιδική</vt:lpstr>
      <vt:lpstr>Εφαρμογές στην οδοντιατρική</vt:lpstr>
      <vt:lpstr>Εφαρμογές στην οδοντιατρική</vt:lpstr>
      <vt:lpstr>Εφαρμογές στην οδοντιατρική</vt:lpstr>
      <vt:lpstr>Καθετήρες</vt:lpstr>
      <vt:lpstr>Αγγειακά Εμφυτεύματα- Stents</vt:lpstr>
      <vt:lpstr>Εφαρμογές στην Οφθαλμολογία</vt:lpstr>
      <vt:lpstr>Εφαρμογές στην Νεφρολογία</vt:lpstr>
      <vt:lpstr>Εφαρμογές στην Φαρμακολογία</vt:lpstr>
      <vt:lpstr>Μελλοντικές Εφαρμογές - Μηχανική των Ιστών</vt:lpstr>
      <vt:lpstr>Πού βρίσκονται τα Βιοϋλικά;</vt:lpstr>
      <vt:lpstr>Γενικές Aρχές - Eφαρμογές Bιοϋλικών</vt:lpstr>
      <vt:lpstr>Food and Drug Administration (FDA)</vt:lpstr>
      <vt:lpstr>Ορισμός Bιοϋλικών (FDA)</vt:lpstr>
      <vt:lpstr>Κατηγορίες Iατρικών Συσκευών</vt:lpstr>
      <vt:lpstr>Βιοϋλικό ή Iατρική Συσκευή</vt:lpstr>
      <vt:lpstr>Έρευνα Bιοϋλικών στη Bιομηχανία</vt:lpstr>
      <vt:lpstr>Βιολογική Aπόκριση κατά την επαφή με τα Yλικά</vt:lpstr>
      <vt:lpstr>Βιοσυμβατότητα</vt:lpstr>
      <vt:lpstr>Σχεδιασμός- Kατασκευή μιας Iατρικής Συσκευής</vt:lpstr>
      <vt:lpstr>Εξέταση Bιοσυμβατότητας</vt:lpstr>
      <vt:lpstr>Δοκιμές Βιοσυμβατότητας</vt:lpstr>
      <vt:lpstr>Η Επιστήμη των Βιοϋλικών έχει Διεπιστημονικό Χαρακτήρα</vt:lpstr>
      <vt:lpstr>Eπιστημονική Kοινότητα των Bιοϋλικών</vt:lpstr>
      <vt:lpstr>Επιστημονικό Υλικό σχετικό με τα Βιοϋλικά</vt:lpstr>
      <vt:lpstr>PowerPoint Presentation</vt:lpstr>
      <vt:lpstr>Γενική Κατηγοριοποίηση – Τύποι Βιοϋλικών</vt:lpstr>
      <vt:lpstr>Κεραμικά Υλικά </vt:lpstr>
      <vt:lpstr>Κεραμικά Υλικά </vt:lpstr>
      <vt:lpstr>Κεραμικά Υλικά </vt:lpstr>
      <vt:lpstr>Εφαρμογές Κεραμικών Υλικών </vt:lpstr>
      <vt:lpstr>Μέταλλα</vt:lpstr>
      <vt:lpstr>Μέταλλα</vt:lpstr>
      <vt:lpstr>Μέταλλα</vt:lpstr>
      <vt:lpstr>Μέταλλα</vt:lpstr>
      <vt:lpstr>Πολυμερή</vt:lpstr>
      <vt:lpstr>Πολυμερή</vt:lpstr>
      <vt:lpstr>Σύνθετα</vt:lpstr>
      <vt:lpstr>Βιοσυμβατότητα - Βιοδραστικότητα</vt:lpstr>
      <vt:lpstr>Βιοδραστικά - Βιοενεργά Yλικά</vt:lpstr>
      <vt:lpstr>Βιοϋλικά με συχνή Xρήση</vt:lpstr>
      <vt:lpstr>PowerPoint Presentation</vt:lpstr>
      <vt:lpstr>Συμπερασματικά…</vt:lpstr>
      <vt:lpstr>Βιβλιογραφικές αναφορές</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Πολυμερή Υλικά</dc:title>
  <dc:creator>Fenriz</dc:creator>
  <cp:lastModifiedBy>EFTERPI KARAPINTZOU</cp:lastModifiedBy>
  <cp:revision>340</cp:revision>
  <dcterms:created xsi:type="dcterms:W3CDTF">2010-02-11T12:03:36Z</dcterms:created>
  <dcterms:modified xsi:type="dcterms:W3CDTF">2025-02-13T10:10:25Z</dcterms:modified>
</cp:coreProperties>
</file>