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notesMasterIdLst>
    <p:notesMasterId r:id="rId45"/>
  </p:notesMasterIdLst>
  <p:sldIdLst>
    <p:sldId id="343" r:id="rId2"/>
    <p:sldId id="257" r:id="rId3"/>
    <p:sldId id="341" r:id="rId4"/>
    <p:sldId id="340" r:id="rId5"/>
    <p:sldId id="261" r:id="rId6"/>
    <p:sldId id="346" r:id="rId7"/>
    <p:sldId id="262" r:id="rId8"/>
    <p:sldId id="263" r:id="rId9"/>
    <p:sldId id="344" r:id="rId10"/>
    <p:sldId id="345" r:id="rId11"/>
    <p:sldId id="269" r:id="rId12"/>
    <p:sldId id="350" r:id="rId13"/>
    <p:sldId id="267" r:id="rId14"/>
    <p:sldId id="297" r:id="rId15"/>
    <p:sldId id="347" r:id="rId16"/>
    <p:sldId id="348" r:id="rId17"/>
    <p:sldId id="349" r:id="rId18"/>
    <p:sldId id="277" r:id="rId19"/>
    <p:sldId id="352" r:id="rId20"/>
    <p:sldId id="258" r:id="rId21"/>
    <p:sldId id="288" r:id="rId22"/>
    <p:sldId id="356" r:id="rId23"/>
    <p:sldId id="355" r:id="rId24"/>
    <p:sldId id="305" r:id="rId25"/>
    <p:sldId id="307" r:id="rId26"/>
    <p:sldId id="296" r:id="rId27"/>
    <p:sldId id="310" r:id="rId28"/>
    <p:sldId id="351" r:id="rId29"/>
    <p:sldId id="316" r:id="rId30"/>
    <p:sldId id="317" r:id="rId31"/>
    <p:sldId id="318" r:id="rId32"/>
    <p:sldId id="320" r:id="rId33"/>
    <p:sldId id="321" r:id="rId34"/>
    <p:sldId id="324" r:id="rId35"/>
    <p:sldId id="357" r:id="rId36"/>
    <p:sldId id="326" r:id="rId37"/>
    <p:sldId id="327" r:id="rId38"/>
    <p:sldId id="328" r:id="rId39"/>
    <p:sldId id="332" r:id="rId40"/>
    <p:sldId id="331" r:id="rId41"/>
    <p:sldId id="333" r:id="rId42"/>
    <p:sldId id="334" r:id="rId43"/>
    <p:sldId id="339" r:id="rId4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Μεσαίο στυ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Φωτεινό στυλ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 autoAdjust="0"/>
    <p:restoredTop sz="94603" autoAdjust="0"/>
  </p:normalViewPr>
  <p:slideViewPr>
    <p:cSldViewPr>
      <p:cViewPr varScale="1">
        <p:scale>
          <a:sx n="127" d="100"/>
          <a:sy n="127" d="100"/>
        </p:scale>
        <p:origin x="144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83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EACE60-A70A-4987-9650-83362592AFB9}" type="datetimeFigureOut">
              <a:rPr lang="en-US" smtClean="0"/>
              <a:t>2/12/25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2917D-C43A-4CDB-B1ED-109607DAF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273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bf067c2c6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bf067c2c6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bf067c2c6a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bf067c2c6a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bf067c2c6a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bf067c2c6a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1314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30;p4"/>
          <p:cNvGrpSpPr/>
          <p:nvPr/>
        </p:nvGrpSpPr>
        <p:grpSpPr>
          <a:xfrm>
            <a:off x="381001" y="507933"/>
            <a:ext cx="8762909" cy="5845667"/>
            <a:chOff x="381000" y="380950"/>
            <a:chExt cx="8762909" cy="4384250"/>
          </a:xfrm>
        </p:grpSpPr>
        <p:sp>
          <p:nvSpPr>
            <p:cNvPr id="31" name="Google Shape;31;p4"/>
            <p:cNvSpPr/>
            <p:nvPr/>
          </p:nvSpPr>
          <p:spPr>
            <a:xfrm>
              <a:off x="5829300" y="380950"/>
              <a:ext cx="746875" cy="4382725"/>
            </a:xfrm>
            <a:custGeom>
              <a:avLst/>
              <a:gdLst/>
              <a:ahLst/>
              <a:cxnLst/>
              <a:rect l="l" t="t" r="r" b="b"/>
              <a:pathLst>
                <a:path w="29875" h="175309" extrusionOk="0">
                  <a:moveTo>
                    <a:pt x="29713" y="25517"/>
                  </a:moveTo>
                  <a:lnTo>
                    <a:pt x="0" y="0"/>
                  </a:lnTo>
                  <a:lnTo>
                    <a:pt x="100" y="175309"/>
                  </a:lnTo>
                  <a:lnTo>
                    <a:pt x="29875" y="1283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2" name="Google Shape;32;p4"/>
            <p:cNvSpPr/>
            <p:nvPr/>
          </p:nvSpPr>
          <p:spPr>
            <a:xfrm>
              <a:off x="5830600" y="3379100"/>
              <a:ext cx="741675" cy="1384575"/>
            </a:xfrm>
            <a:custGeom>
              <a:avLst/>
              <a:gdLst/>
              <a:ahLst/>
              <a:cxnLst/>
              <a:rect l="l" t="t" r="r" b="b"/>
              <a:pathLst>
                <a:path w="29667" h="55383" extrusionOk="0">
                  <a:moveTo>
                    <a:pt x="29513" y="0"/>
                  </a:moveTo>
                  <a:lnTo>
                    <a:pt x="0" y="46895"/>
                  </a:lnTo>
                  <a:lnTo>
                    <a:pt x="0" y="55383"/>
                  </a:lnTo>
                  <a:lnTo>
                    <a:pt x="29667" y="8625"/>
                  </a:lnTo>
                  <a:close/>
                </a:path>
              </a:pathLst>
            </a:custGeom>
            <a:solidFill>
              <a:srgbClr val="001F46">
                <a:alpha val="20110"/>
              </a:srgbClr>
            </a:solidFill>
            <a:ln>
              <a:noFill/>
            </a:ln>
          </p:spPr>
        </p:sp>
        <p:sp>
          <p:nvSpPr>
            <p:cNvPr id="33" name="Google Shape;33;p4"/>
            <p:cNvSpPr/>
            <p:nvPr/>
          </p:nvSpPr>
          <p:spPr>
            <a:xfrm rot="10800000">
              <a:off x="6572309" y="1017613"/>
              <a:ext cx="2571600" cy="25719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4" name="Google Shape;34;p4"/>
            <p:cNvSpPr/>
            <p:nvPr/>
          </p:nvSpPr>
          <p:spPr>
            <a:xfrm rot="10800000">
              <a:off x="381000" y="381000"/>
              <a:ext cx="5452500" cy="43842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6572284" y="3377858"/>
              <a:ext cx="2571600" cy="211500"/>
            </a:xfrm>
            <a:prstGeom prst="rect">
              <a:avLst/>
            </a:prstGeom>
            <a:solidFill>
              <a:srgbClr val="001F46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381000" y="4550600"/>
              <a:ext cx="5452500" cy="211800"/>
            </a:xfrm>
            <a:prstGeom prst="rect">
              <a:avLst/>
            </a:prstGeom>
            <a:solidFill>
              <a:srgbClr val="001F46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37" name="Google Shape;37;p4"/>
          <p:cNvGrpSpPr/>
          <p:nvPr/>
        </p:nvGrpSpPr>
        <p:grpSpPr>
          <a:xfrm>
            <a:off x="1" y="6349867"/>
            <a:ext cx="603997" cy="508133"/>
            <a:chOff x="0" y="4762400"/>
            <a:chExt cx="603997" cy="381100"/>
          </a:xfrm>
        </p:grpSpPr>
        <p:sp>
          <p:nvSpPr>
            <p:cNvPr id="38" name="Google Shape;38;p4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40" name="Google Shape;40;p4"/>
          <p:cNvSpPr txBox="1">
            <a:spLocks noGrp="1"/>
          </p:cNvSpPr>
          <p:nvPr>
            <p:ph type="body" idx="1"/>
          </p:nvPr>
        </p:nvSpPr>
        <p:spPr>
          <a:xfrm>
            <a:off x="1105629" y="1386033"/>
            <a:ext cx="4055100" cy="388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Char char="▸"/>
              <a:defRPr sz="3000">
                <a:solidFill>
                  <a:schemeClr val="lt1"/>
                </a:solidFill>
              </a:defRPr>
            </a:lvl1pPr>
            <a:lvl2pPr marL="914400" lvl="1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▹"/>
              <a:defRPr sz="3000">
                <a:solidFill>
                  <a:schemeClr val="lt1"/>
                </a:solidFill>
              </a:defRPr>
            </a:lvl2pPr>
            <a:lvl3pPr marL="1371600" lvl="2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■"/>
              <a:defRPr sz="3000">
                <a:solidFill>
                  <a:schemeClr val="lt1"/>
                </a:solidFill>
              </a:defRPr>
            </a:lvl3pPr>
            <a:lvl4pPr marL="1828800" lvl="3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  <a:defRPr sz="3000">
                <a:solidFill>
                  <a:schemeClr val="lt1"/>
                </a:solidFill>
              </a:defRPr>
            </a:lvl4pPr>
            <a:lvl5pPr marL="2286000" lvl="4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  <a:defRPr sz="3000">
                <a:solidFill>
                  <a:schemeClr val="lt1"/>
                </a:solidFill>
              </a:defRPr>
            </a:lvl5pPr>
            <a:lvl6pPr marL="2743200" lvl="5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■"/>
              <a:defRPr sz="3000">
                <a:solidFill>
                  <a:schemeClr val="lt1"/>
                </a:solidFill>
              </a:defRPr>
            </a:lvl6pPr>
            <a:lvl7pPr marL="3200400" lvl="6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  <a:defRPr sz="3000">
                <a:solidFill>
                  <a:schemeClr val="lt1"/>
                </a:solidFill>
              </a:defRPr>
            </a:lvl7pPr>
            <a:lvl8pPr marL="3657600" lvl="7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  <a:defRPr sz="3000">
                <a:solidFill>
                  <a:schemeClr val="lt1"/>
                </a:solidFill>
              </a:defRPr>
            </a:lvl8pPr>
            <a:lvl9pPr marL="4114800" lvl="8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■"/>
              <a:defRPr sz="3000">
                <a:solidFill>
                  <a:schemeClr val="l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Google Shape;41;p4"/>
          <p:cNvSpPr txBox="1"/>
          <p:nvPr/>
        </p:nvSpPr>
        <p:spPr>
          <a:xfrm>
            <a:off x="723450" y="960967"/>
            <a:ext cx="3810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“</a:t>
            </a:r>
            <a:endParaRPr sz="96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2" name="Google Shape;42;p4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381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FE0AC6A8-A35B-4C64-BB40-EF8B4DC44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263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accent6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381001" y="1002785"/>
            <a:ext cx="8762909" cy="4141017"/>
            <a:chOff x="381000" y="752088"/>
            <a:chExt cx="8762909" cy="3105763"/>
          </a:xfrm>
        </p:grpSpPr>
        <p:sp>
          <p:nvSpPr>
            <p:cNvPr id="21" name="Google Shape;21;p3"/>
            <p:cNvSpPr/>
            <p:nvPr/>
          </p:nvSpPr>
          <p:spPr>
            <a:xfrm>
              <a:off x="5833150" y="752100"/>
              <a:ext cx="743025" cy="3102950"/>
            </a:xfrm>
            <a:custGeom>
              <a:avLst/>
              <a:gdLst/>
              <a:ahLst/>
              <a:cxnLst/>
              <a:rect l="l" t="t" r="r" b="b"/>
              <a:pathLst>
                <a:path w="29721" h="124118" extrusionOk="0">
                  <a:moveTo>
                    <a:pt x="29559" y="0"/>
                  </a:moveTo>
                  <a:lnTo>
                    <a:pt x="0" y="21343"/>
                  </a:lnTo>
                  <a:lnTo>
                    <a:pt x="0" y="124118"/>
                  </a:lnTo>
                  <a:lnTo>
                    <a:pt x="29721" y="10287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2" name="Google Shape;22;p3"/>
            <p:cNvSpPr/>
            <p:nvPr/>
          </p:nvSpPr>
          <p:spPr>
            <a:xfrm>
              <a:off x="6572309" y="752088"/>
              <a:ext cx="2571600" cy="25719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381000" y="1285650"/>
              <a:ext cx="5452500" cy="25716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5833500" y="3112325"/>
              <a:ext cx="738775" cy="745525"/>
            </a:xfrm>
            <a:custGeom>
              <a:avLst/>
              <a:gdLst/>
              <a:ahLst/>
              <a:cxnLst/>
              <a:rect l="l" t="t" r="r" b="b"/>
              <a:pathLst>
                <a:path w="29551" h="29821" extrusionOk="0">
                  <a:moveTo>
                    <a:pt x="29397" y="0"/>
                  </a:moveTo>
                  <a:lnTo>
                    <a:pt x="64" y="21385"/>
                  </a:lnTo>
                  <a:lnTo>
                    <a:pt x="0" y="29821"/>
                  </a:lnTo>
                  <a:lnTo>
                    <a:pt x="29551" y="8625"/>
                  </a:lnTo>
                  <a:close/>
                </a:path>
              </a:pathLst>
            </a:custGeom>
            <a:solidFill>
              <a:srgbClr val="001F46">
                <a:alpha val="20110"/>
              </a:srgbClr>
            </a:solidFill>
            <a:ln>
              <a:noFill/>
            </a:ln>
          </p:spPr>
        </p:sp>
        <p:sp>
          <p:nvSpPr>
            <p:cNvPr id="25" name="Google Shape;25;p3"/>
            <p:cNvSpPr/>
            <p:nvPr/>
          </p:nvSpPr>
          <p:spPr>
            <a:xfrm>
              <a:off x="6572284" y="3112333"/>
              <a:ext cx="2571600" cy="211500"/>
            </a:xfrm>
            <a:prstGeom prst="rect">
              <a:avLst/>
            </a:prstGeom>
            <a:solidFill>
              <a:srgbClr val="001F46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381000" y="3645900"/>
              <a:ext cx="5452500" cy="211800"/>
            </a:xfrm>
            <a:prstGeom prst="rect">
              <a:avLst/>
            </a:prstGeom>
            <a:solidFill>
              <a:srgbClr val="001F46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27" name="Google Shape;27;p3"/>
          <p:cNvSpPr txBox="1">
            <a:spLocks noGrp="1"/>
          </p:cNvSpPr>
          <p:nvPr>
            <p:ph type="ctrTitle"/>
          </p:nvPr>
        </p:nvSpPr>
        <p:spPr>
          <a:xfrm>
            <a:off x="614975" y="2702200"/>
            <a:ext cx="4969500" cy="751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614975" y="3481433"/>
            <a:ext cx="4969500" cy="36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4392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 + 1 column + Imag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6"/>
          <p:cNvGrpSpPr/>
          <p:nvPr/>
        </p:nvGrpSpPr>
        <p:grpSpPr>
          <a:xfrm>
            <a:off x="1" y="6349867"/>
            <a:ext cx="603997" cy="508133"/>
            <a:chOff x="0" y="4762400"/>
            <a:chExt cx="603997" cy="381100"/>
          </a:xfrm>
        </p:grpSpPr>
        <p:sp>
          <p:nvSpPr>
            <p:cNvPr id="61" name="Google Shape;61;p6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63" name="Google Shape;63;p6"/>
          <p:cNvSpPr txBox="1">
            <a:spLocks noGrp="1"/>
          </p:cNvSpPr>
          <p:nvPr>
            <p:ph type="title"/>
          </p:nvPr>
        </p:nvSpPr>
        <p:spPr>
          <a:xfrm>
            <a:off x="614975" y="521800"/>
            <a:ext cx="3613200" cy="122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body" idx="1"/>
          </p:nvPr>
        </p:nvSpPr>
        <p:spPr>
          <a:xfrm>
            <a:off x="614975" y="1968767"/>
            <a:ext cx="3613200" cy="376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▸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Google Shape;65;p6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381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FE0AC6A8-A35B-4C64-BB40-EF8B4DC444AD}" type="slidenum">
              <a:rPr lang="en-US" smtClean="0"/>
              <a:t>‹#›</a:t>
            </a:fld>
            <a:endParaRPr lang="en-US"/>
          </a:p>
        </p:txBody>
      </p:sp>
      <p:grpSp>
        <p:nvGrpSpPr>
          <p:cNvPr id="66" name="Google Shape;66;p6"/>
          <p:cNvGrpSpPr/>
          <p:nvPr/>
        </p:nvGrpSpPr>
        <p:grpSpPr>
          <a:xfrm rot="10800000">
            <a:off x="4572000" y="-63"/>
            <a:ext cx="4572000" cy="6876696"/>
            <a:chOff x="8" y="-13862"/>
            <a:chExt cx="4572000" cy="5157522"/>
          </a:xfrm>
        </p:grpSpPr>
        <p:sp>
          <p:nvSpPr>
            <p:cNvPr id="67" name="Google Shape;67;p6"/>
            <p:cNvSpPr/>
            <p:nvPr/>
          </p:nvSpPr>
          <p:spPr>
            <a:xfrm rot="10800000">
              <a:off x="8" y="160"/>
              <a:ext cx="377100" cy="51435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8" name="Google Shape;68;p6"/>
            <p:cNvSpPr/>
            <p:nvPr/>
          </p:nvSpPr>
          <p:spPr>
            <a:xfrm>
              <a:off x="366508" y="-13862"/>
              <a:ext cx="267425" cy="5157350"/>
            </a:xfrm>
            <a:custGeom>
              <a:avLst/>
              <a:gdLst/>
              <a:ahLst/>
              <a:cxnLst/>
              <a:rect l="l" t="t" r="r" b="b"/>
              <a:pathLst>
                <a:path w="10697" h="206294" extrusionOk="0">
                  <a:moveTo>
                    <a:pt x="369" y="206294"/>
                  </a:moveTo>
                  <a:lnTo>
                    <a:pt x="10697" y="190844"/>
                  </a:lnTo>
                  <a:lnTo>
                    <a:pt x="10623" y="159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9" name="Google Shape;69;p6"/>
            <p:cNvSpPr/>
            <p:nvPr/>
          </p:nvSpPr>
          <p:spPr>
            <a:xfrm rot="10800000">
              <a:off x="633908" y="382913"/>
              <a:ext cx="3938100" cy="43764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</p:spTree>
    <p:extLst>
      <p:ext uri="{BB962C8B-B14F-4D97-AF65-F5344CB8AC3E}">
        <p14:creationId xmlns:p14="http://schemas.microsoft.com/office/powerpoint/2010/main" val="1162543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7"/>
          <p:cNvGrpSpPr/>
          <p:nvPr/>
        </p:nvGrpSpPr>
        <p:grpSpPr>
          <a:xfrm>
            <a:off x="1" y="6349867"/>
            <a:ext cx="603997" cy="508133"/>
            <a:chOff x="0" y="4762400"/>
            <a:chExt cx="603997" cy="381100"/>
          </a:xfrm>
        </p:grpSpPr>
        <p:sp>
          <p:nvSpPr>
            <p:cNvPr id="72" name="Google Shape;72;p7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74" name="Google Shape;74;p7"/>
          <p:cNvGrpSpPr/>
          <p:nvPr/>
        </p:nvGrpSpPr>
        <p:grpSpPr>
          <a:xfrm>
            <a:off x="381001" y="0"/>
            <a:ext cx="8763111" cy="1747891"/>
            <a:chOff x="381000" y="0"/>
            <a:chExt cx="8763111" cy="1310918"/>
          </a:xfrm>
        </p:grpSpPr>
        <p:grpSp>
          <p:nvGrpSpPr>
            <p:cNvPr id="75" name="Google Shape;75;p7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76" name="Google Shape;76;p7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77" name="Google Shape;77;p7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8" name="Google Shape;78;p7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79" name="Google Shape;79;p7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80" name="Google Shape;80;p7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81" name="Google Shape;81;p7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2" name="Google Shape;82;p7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sp>
        <p:nvSpPr>
          <p:cNvPr id="83" name="Google Shape;83;p7"/>
          <p:cNvSpPr txBox="1">
            <a:spLocks noGrp="1"/>
          </p:cNvSpPr>
          <p:nvPr>
            <p:ph type="title"/>
          </p:nvPr>
        </p:nvSpPr>
        <p:spPr>
          <a:xfrm>
            <a:off x="614975" y="521800"/>
            <a:ext cx="67578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4" name="Google Shape;84;p7"/>
          <p:cNvSpPr txBox="1">
            <a:spLocks noGrp="1"/>
          </p:cNvSpPr>
          <p:nvPr>
            <p:ph type="body" idx="1"/>
          </p:nvPr>
        </p:nvSpPr>
        <p:spPr>
          <a:xfrm>
            <a:off x="604000" y="2273567"/>
            <a:ext cx="31854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▸"/>
              <a:defRPr sz="22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2200"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5" name="Google Shape;85;p7"/>
          <p:cNvSpPr txBox="1">
            <a:spLocks noGrp="1"/>
          </p:cNvSpPr>
          <p:nvPr>
            <p:ph type="body" idx="2"/>
          </p:nvPr>
        </p:nvSpPr>
        <p:spPr>
          <a:xfrm>
            <a:off x="4187378" y="2273567"/>
            <a:ext cx="31854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▸"/>
              <a:defRPr sz="22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2200"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6" name="Google Shape;86;p7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381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ctr"/>
            <a:fld id="{00000000-1234-1234-1234-123412341234}" type="slidenum">
              <a:rPr lang="en" smtClean="0"/>
              <a:pPr algn="ct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17487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8"/>
          <p:cNvGrpSpPr/>
          <p:nvPr/>
        </p:nvGrpSpPr>
        <p:grpSpPr>
          <a:xfrm>
            <a:off x="1" y="6349867"/>
            <a:ext cx="603997" cy="508133"/>
            <a:chOff x="0" y="4762400"/>
            <a:chExt cx="603997" cy="381100"/>
          </a:xfrm>
        </p:grpSpPr>
        <p:sp>
          <p:nvSpPr>
            <p:cNvPr id="89" name="Google Shape;89;p8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91" name="Google Shape;91;p8"/>
          <p:cNvGrpSpPr/>
          <p:nvPr/>
        </p:nvGrpSpPr>
        <p:grpSpPr>
          <a:xfrm>
            <a:off x="381001" y="0"/>
            <a:ext cx="8763111" cy="1747891"/>
            <a:chOff x="381000" y="0"/>
            <a:chExt cx="8763111" cy="1310918"/>
          </a:xfrm>
        </p:grpSpPr>
        <p:grpSp>
          <p:nvGrpSpPr>
            <p:cNvPr id="92" name="Google Shape;92;p8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93" name="Google Shape;93;p8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94" name="Google Shape;94;p8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5" name="Google Shape;95;p8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96" name="Google Shape;96;p8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97" name="Google Shape;97;p8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98" name="Google Shape;98;p8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9" name="Google Shape;99;p8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sp>
        <p:nvSpPr>
          <p:cNvPr id="100" name="Google Shape;100;p8"/>
          <p:cNvSpPr txBox="1">
            <a:spLocks noGrp="1"/>
          </p:cNvSpPr>
          <p:nvPr>
            <p:ph type="title"/>
          </p:nvPr>
        </p:nvSpPr>
        <p:spPr>
          <a:xfrm>
            <a:off x="614975" y="521800"/>
            <a:ext cx="67578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1" name="Google Shape;101;p8"/>
          <p:cNvSpPr txBox="1">
            <a:spLocks noGrp="1"/>
          </p:cNvSpPr>
          <p:nvPr>
            <p:ph type="body" idx="1"/>
          </p:nvPr>
        </p:nvSpPr>
        <p:spPr>
          <a:xfrm>
            <a:off x="614975" y="2273567"/>
            <a:ext cx="20886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2" name="Google Shape;102;p8"/>
          <p:cNvSpPr txBox="1">
            <a:spLocks noGrp="1"/>
          </p:cNvSpPr>
          <p:nvPr>
            <p:ph type="body" idx="2"/>
          </p:nvPr>
        </p:nvSpPr>
        <p:spPr>
          <a:xfrm>
            <a:off x="2949570" y="2273567"/>
            <a:ext cx="20886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Google Shape;103;p8"/>
          <p:cNvSpPr txBox="1">
            <a:spLocks noGrp="1"/>
          </p:cNvSpPr>
          <p:nvPr>
            <p:ph type="body" idx="3"/>
          </p:nvPr>
        </p:nvSpPr>
        <p:spPr>
          <a:xfrm>
            <a:off x="5284165" y="2273567"/>
            <a:ext cx="20886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" name="Google Shape;104;p8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381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FE0AC6A8-A35B-4C64-BB40-EF8B4DC44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63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9"/>
          <p:cNvGrpSpPr/>
          <p:nvPr/>
        </p:nvGrpSpPr>
        <p:grpSpPr>
          <a:xfrm>
            <a:off x="1" y="6349867"/>
            <a:ext cx="603997" cy="508133"/>
            <a:chOff x="0" y="4762400"/>
            <a:chExt cx="603997" cy="381100"/>
          </a:xfrm>
        </p:grpSpPr>
        <p:sp>
          <p:nvSpPr>
            <p:cNvPr id="107" name="Google Shape;107;p9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08" name="Google Shape;108;p9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109" name="Google Shape;109;p9"/>
          <p:cNvGrpSpPr/>
          <p:nvPr/>
        </p:nvGrpSpPr>
        <p:grpSpPr>
          <a:xfrm>
            <a:off x="381001" y="0"/>
            <a:ext cx="8763111" cy="1747891"/>
            <a:chOff x="381000" y="0"/>
            <a:chExt cx="8763111" cy="1310918"/>
          </a:xfrm>
        </p:grpSpPr>
        <p:grpSp>
          <p:nvGrpSpPr>
            <p:cNvPr id="110" name="Google Shape;110;p9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111" name="Google Shape;111;p9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112" name="Google Shape;112;p9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13" name="Google Shape;113;p9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114" name="Google Shape;114;p9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115" name="Google Shape;115;p9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116" name="Google Shape;116;p9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17" name="Google Shape;117;p9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sp>
        <p:nvSpPr>
          <p:cNvPr id="118" name="Google Shape;118;p9"/>
          <p:cNvSpPr txBox="1">
            <a:spLocks noGrp="1"/>
          </p:cNvSpPr>
          <p:nvPr>
            <p:ph type="title"/>
          </p:nvPr>
        </p:nvSpPr>
        <p:spPr>
          <a:xfrm>
            <a:off x="614975" y="521800"/>
            <a:ext cx="67578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9" name="Google Shape;119;p9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381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FE0AC6A8-A35B-4C64-BB40-EF8B4DC44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785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0"/>
          <p:cNvSpPr/>
          <p:nvPr/>
        </p:nvSpPr>
        <p:spPr>
          <a:xfrm rot="10800000">
            <a:off x="7365397" y="100"/>
            <a:ext cx="724800" cy="14076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122" name="Google Shape;122;p10"/>
          <p:cNvGrpSpPr/>
          <p:nvPr/>
        </p:nvGrpSpPr>
        <p:grpSpPr>
          <a:xfrm>
            <a:off x="9" y="6233073"/>
            <a:ext cx="8088217" cy="625073"/>
            <a:chOff x="8" y="4674804"/>
            <a:chExt cx="8088217" cy="468805"/>
          </a:xfrm>
        </p:grpSpPr>
        <p:sp>
          <p:nvSpPr>
            <p:cNvPr id="123" name="Google Shape;123;p10"/>
            <p:cNvSpPr/>
            <p:nvPr/>
          </p:nvSpPr>
          <p:spPr>
            <a:xfrm>
              <a:off x="8" y="4766509"/>
              <a:ext cx="377100" cy="3771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4" name="Google Shape;124;p10"/>
            <p:cNvSpPr/>
            <p:nvPr/>
          </p:nvSpPr>
          <p:spPr>
            <a:xfrm rot="10800000">
              <a:off x="375687" y="4674804"/>
              <a:ext cx="258249" cy="468685"/>
            </a:xfrm>
            <a:custGeom>
              <a:avLst/>
              <a:gdLst/>
              <a:ahLst/>
              <a:cxnLst/>
              <a:rect l="l" t="t" r="r" b="b"/>
              <a:pathLst>
                <a:path w="23660" h="52411" extrusionOk="0">
                  <a:moveTo>
                    <a:pt x="23655" y="0"/>
                  </a:moveTo>
                  <a:lnTo>
                    <a:pt x="0" y="15445"/>
                  </a:lnTo>
                  <a:lnTo>
                    <a:pt x="14" y="52411"/>
                  </a:lnTo>
                  <a:lnTo>
                    <a:pt x="23660" y="4217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25" name="Google Shape;125;p10"/>
            <p:cNvSpPr/>
            <p:nvPr/>
          </p:nvSpPr>
          <p:spPr>
            <a:xfrm rot="10800000">
              <a:off x="633825" y="4674850"/>
              <a:ext cx="7454400" cy="3312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73000">
                  <a:schemeClr val="accent6"/>
                </a:gs>
                <a:gs pos="100000">
                  <a:srgbClr val="C3CFDE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126" name="Google Shape;126;p10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381000" cy="5152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FE0AC6A8-A35B-4C64-BB40-EF8B4DC444AD}" type="slidenum">
              <a:rPr lang="en-US" smtClean="0"/>
              <a:t>‹#›</a:t>
            </a:fld>
            <a:endParaRPr lang="en-US"/>
          </a:p>
        </p:txBody>
      </p:sp>
      <p:grpSp>
        <p:nvGrpSpPr>
          <p:cNvPr id="127" name="Google Shape;127;p10"/>
          <p:cNvGrpSpPr/>
          <p:nvPr/>
        </p:nvGrpSpPr>
        <p:grpSpPr>
          <a:xfrm>
            <a:off x="8090200" y="0"/>
            <a:ext cx="1053910" cy="1405208"/>
            <a:chOff x="8090200" y="0"/>
            <a:chExt cx="1053910" cy="1053906"/>
          </a:xfrm>
        </p:grpSpPr>
        <p:sp>
          <p:nvSpPr>
            <p:cNvPr id="128" name="Google Shape;128;p10"/>
            <p:cNvSpPr/>
            <p:nvPr/>
          </p:nvSpPr>
          <p:spPr>
            <a:xfrm>
              <a:off x="8090211" y="0"/>
              <a:ext cx="1053900" cy="10539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9" name="Google Shape;129;p10"/>
            <p:cNvSpPr/>
            <p:nvPr/>
          </p:nvSpPr>
          <p:spPr>
            <a:xfrm>
              <a:off x="8090200" y="967217"/>
              <a:ext cx="1053900" cy="86689"/>
            </a:xfrm>
            <a:prstGeom prst="rect">
              <a:avLst/>
            </a:prstGeom>
            <a:solidFill>
              <a:srgbClr val="001F46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130" name="Google Shape;130;p10"/>
          <p:cNvSpPr txBox="1">
            <a:spLocks noGrp="1"/>
          </p:cNvSpPr>
          <p:nvPr>
            <p:ph type="body" idx="1"/>
          </p:nvPr>
        </p:nvSpPr>
        <p:spPr>
          <a:xfrm>
            <a:off x="814200" y="6233067"/>
            <a:ext cx="7104000" cy="43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1" name="Google Shape;131;p10"/>
          <p:cNvSpPr/>
          <p:nvPr/>
        </p:nvSpPr>
        <p:spPr>
          <a:xfrm>
            <a:off x="7366400" y="1"/>
            <a:ext cx="723250" cy="1401567"/>
          </a:xfrm>
          <a:custGeom>
            <a:avLst/>
            <a:gdLst/>
            <a:ahLst/>
            <a:cxnLst/>
            <a:rect l="l" t="t" r="r" b="b"/>
            <a:pathLst>
              <a:path w="28930" h="42047" extrusionOk="0">
                <a:moveTo>
                  <a:pt x="0" y="0"/>
                </a:moveTo>
                <a:lnTo>
                  <a:pt x="28930" y="42047"/>
                </a:lnTo>
                <a:lnTo>
                  <a:pt x="28930" y="38739"/>
                </a:lnTo>
                <a:lnTo>
                  <a:pt x="2908" y="74"/>
                </a:lnTo>
                <a:close/>
              </a:path>
            </a:pathLst>
          </a:custGeom>
          <a:solidFill>
            <a:srgbClr val="001F46">
              <a:alpha val="20110"/>
            </a:srgb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87697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ribbon">
  <p:cSld name="Blank with ribbon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2"/>
          <p:cNvGrpSpPr/>
          <p:nvPr/>
        </p:nvGrpSpPr>
        <p:grpSpPr>
          <a:xfrm>
            <a:off x="1" y="6349867"/>
            <a:ext cx="603997" cy="508133"/>
            <a:chOff x="0" y="4762400"/>
            <a:chExt cx="603997" cy="381100"/>
          </a:xfrm>
        </p:grpSpPr>
        <p:sp>
          <p:nvSpPr>
            <p:cNvPr id="143" name="Google Shape;143;p12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4" name="Google Shape;144;p12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145" name="Google Shape;145;p12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381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FE0AC6A8-A35B-4C64-BB40-EF8B4DC444AD}" type="slidenum">
              <a:rPr lang="en-US" smtClean="0"/>
              <a:t>‹#›</a:t>
            </a:fld>
            <a:endParaRPr lang="en-US"/>
          </a:p>
        </p:txBody>
      </p:sp>
      <p:grpSp>
        <p:nvGrpSpPr>
          <p:cNvPr id="146" name="Google Shape;146;p12"/>
          <p:cNvGrpSpPr/>
          <p:nvPr/>
        </p:nvGrpSpPr>
        <p:grpSpPr>
          <a:xfrm rot="10800000">
            <a:off x="0" y="-63"/>
            <a:ext cx="9144000" cy="6876696"/>
            <a:chOff x="8" y="-13862"/>
            <a:chExt cx="9144000" cy="5157522"/>
          </a:xfrm>
        </p:grpSpPr>
        <p:sp>
          <p:nvSpPr>
            <p:cNvPr id="147" name="Google Shape;147;p12"/>
            <p:cNvSpPr/>
            <p:nvPr/>
          </p:nvSpPr>
          <p:spPr>
            <a:xfrm rot="10800000">
              <a:off x="8" y="160"/>
              <a:ext cx="377100" cy="51435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8" name="Google Shape;148;p12"/>
            <p:cNvSpPr/>
            <p:nvPr/>
          </p:nvSpPr>
          <p:spPr>
            <a:xfrm>
              <a:off x="366508" y="-13862"/>
              <a:ext cx="267425" cy="5157350"/>
            </a:xfrm>
            <a:custGeom>
              <a:avLst/>
              <a:gdLst/>
              <a:ahLst/>
              <a:cxnLst/>
              <a:rect l="l" t="t" r="r" b="b"/>
              <a:pathLst>
                <a:path w="10697" h="206294" extrusionOk="0">
                  <a:moveTo>
                    <a:pt x="369" y="206294"/>
                  </a:moveTo>
                  <a:lnTo>
                    <a:pt x="10697" y="190844"/>
                  </a:lnTo>
                  <a:lnTo>
                    <a:pt x="10623" y="159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49" name="Google Shape;149;p12"/>
            <p:cNvSpPr/>
            <p:nvPr/>
          </p:nvSpPr>
          <p:spPr>
            <a:xfrm rot="10800000">
              <a:off x="633908" y="382913"/>
              <a:ext cx="8510100" cy="43764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</p:spTree>
    <p:extLst>
      <p:ext uri="{BB962C8B-B14F-4D97-AF65-F5344CB8AC3E}">
        <p14:creationId xmlns:p14="http://schemas.microsoft.com/office/powerpoint/2010/main" val="545535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A9007-5F9D-4CF9-9D97-68D4760FD5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51F393-06C7-4BAB-BBB0-F4FA3D5C39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A059D1-F297-4DA0-BAEA-BA6615E5C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944B-3702-49AC-BAC2-E18284AC5E93}" type="datetimeFigureOut">
              <a:rPr lang="en-US" smtClean="0"/>
              <a:t>2/12/25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79A78-8AB4-4115-8135-AADAE095C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3698E-A60E-4CE2-8D69-81419844B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AC6A8-A35B-4C64-BB40-EF8B4DC44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38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8740C-30DC-480C-A14D-3791DE833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81741-5C69-4D6E-9111-374134E982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770D55-F76A-43E2-B816-499146140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944B-3702-49AC-BAC2-E18284AC5E93}" type="datetimeFigureOut">
              <a:rPr lang="en-US" smtClean="0"/>
              <a:t>2/12/25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E900A8-27B6-46E4-BD3E-5435E1C26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A8040-1BF0-4C4C-958F-F9A2F78C8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AC6A8-A35B-4C64-BB40-EF8B4DC44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006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381000" cy="5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fld id="{FE0AC6A8-A35B-4C64-BB40-EF8B4DC444A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614975" y="521800"/>
            <a:ext cx="6757800" cy="12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614975" y="2273567"/>
            <a:ext cx="6757800" cy="37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▸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▹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530054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6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4" r:id="rId7"/>
    <p:sldLayoutId id="2147483745" r:id="rId8"/>
    <p:sldLayoutId id="2147483746" r:id="rId9"/>
    <p:sldLayoutId id="2147483747" r:id="rId10"/>
  </p:sldLayoutIdLst>
  <p:transition>
    <p:fade thruBlk="1"/>
  </p:transition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image" Target="../media/image10.wmf"/><Relationship Id="rId4" Type="http://schemas.openxmlformats.org/officeDocument/2006/relationships/oleObject" Target="../embeddings/oleObject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image" Target="../media/image14.wmf"/><Relationship Id="rId4" Type="http://schemas.openxmlformats.org/officeDocument/2006/relationships/oleObject" Target="../embeddings/oleObject4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freedictionary.com/polymer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38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l-GR" sz="3600" dirty="0"/>
              <a:t>Πολυμερή Υλικά</a:t>
            </a:r>
            <a:endParaRPr dirty="0"/>
          </a:p>
        </p:txBody>
      </p:sp>
      <p:sp>
        <p:nvSpPr>
          <p:cNvPr id="530" name="Google Shape;530;p38"/>
          <p:cNvSpPr txBox="1"/>
          <p:nvPr/>
        </p:nvSpPr>
        <p:spPr>
          <a:xfrm>
            <a:off x="6589900" y="1617200"/>
            <a:ext cx="2554200" cy="25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9600" dirty="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2</a:t>
            </a:r>
            <a:endParaRPr sz="9600" dirty="0">
              <a:solidFill>
                <a:schemeClr val="lt1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B77810-1CAA-410B-AFDA-8F292E2841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6103" y="6248400"/>
            <a:ext cx="687897" cy="59874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l-GR" dirty="0"/>
              <a:t>Πολυμερισμός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F154C0-D1CC-432A-92E4-614527BC39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4000" y="2273567"/>
            <a:ext cx="7092200" cy="3620800"/>
          </a:xfrm>
        </p:spPr>
        <p:txBody>
          <a:bodyPr/>
          <a:lstStyle/>
          <a:p>
            <a:r>
              <a:rPr lang="el-GR" sz="2000" dirty="0"/>
              <a:t>Κεντρικός πυλώνας της επιστήμης και της τεχνολογίας των πολυμερών είναι η μοριακή δομή.</a:t>
            </a:r>
            <a:endParaRPr lang="en-US" sz="2000" dirty="0"/>
          </a:p>
          <a:p>
            <a:r>
              <a:rPr lang="el-GR" sz="2000" dirty="0"/>
              <a:t>Η δομή δεν υπαγορεύει μόνο τις τελικές ιδιότητες του προϊόντος, αλλά και τον τύπο σύνθεσης του πολυμερούς και τις πιθανές μεθόδους επεξεργασίας</a:t>
            </a:r>
            <a:r>
              <a:rPr lang="en-US" sz="2000" dirty="0"/>
              <a:t>.</a:t>
            </a:r>
            <a:endParaRPr lang="el-GR" sz="2000" dirty="0"/>
          </a:p>
          <a:p>
            <a:pPr marL="76200" indent="0">
              <a:buNone/>
            </a:pPr>
            <a:endParaRPr lang="el-GR" sz="2000" dirty="0"/>
          </a:p>
          <a:p>
            <a:endParaRPr lang="en-US" dirty="0"/>
          </a:p>
        </p:txBody>
      </p:sp>
      <p:sp>
        <p:nvSpPr>
          <p:cNvPr id="618" name="Google Shape;618;p4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10</a:t>
            </a:fld>
            <a:endParaRPr/>
          </a:p>
        </p:txBody>
      </p:sp>
      <p:sp>
        <p:nvSpPr>
          <p:cNvPr id="627" name="Google Shape;627;p42"/>
          <p:cNvSpPr/>
          <p:nvPr/>
        </p:nvSpPr>
        <p:spPr>
          <a:xfrm>
            <a:off x="3180531" y="3674927"/>
            <a:ext cx="321776" cy="44220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endParaRPr b="1" dirty="0">
              <a:solidFill>
                <a:schemeClr val="lt1"/>
              </a:solidFill>
              <a:latin typeface="Barlow"/>
            </a:endParaRPr>
          </a:p>
        </p:txBody>
      </p:sp>
      <p:sp>
        <p:nvSpPr>
          <p:cNvPr id="628" name="Google Shape;628;p42"/>
          <p:cNvSpPr/>
          <p:nvPr/>
        </p:nvSpPr>
        <p:spPr>
          <a:xfrm>
            <a:off x="4176086" y="3682647"/>
            <a:ext cx="513236" cy="43232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endParaRPr b="1" dirty="0">
              <a:solidFill>
                <a:schemeClr val="lt1"/>
              </a:solidFill>
              <a:latin typeface="Barlow"/>
            </a:endParaRPr>
          </a:p>
        </p:txBody>
      </p:sp>
      <p:sp>
        <p:nvSpPr>
          <p:cNvPr id="629" name="Google Shape;629;p42"/>
          <p:cNvSpPr/>
          <p:nvPr/>
        </p:nvSpPr>
        <p:spPr>
          <a:xfrm>
            <a:off x="3145945" y="4781302"/>
            <a:ext cx="325482" cy="44405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endParaRPr b="1" dirty="0">
              <a:solidFill>
                <a:schemeClr val="lt1"/>
              </a:solidFill>
              <a:latin typeface="Barlow"/>
            </a:endParaRPr>
          </a:p>
        </p:txBody>
      </p:sp>
      <p:sp>
        <p:nvSpPr>
          <p:cNvPr id="630" name="Google Shape;630;p42"/>
          <p:cNvSpPr/>
          <p:nvPr/>
        </p:nvSpPr>
        <p:spPr>
          <a:xfrm>
            <a:off x="4290346" y="4789022"/>
            <a:ext cx="326099" cy="43232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endParaRPr b="1" dirty="0">
              <a:solidFill>
                <a:schemeClr val="lt1"/>
              </a:solidFill>
              <a:latin typeface="Barlow"/>
            </a:endParaRPr>
          </a:p>
        </p:txBody>
      </p:sp>
      <p:grpSp>
        <p:nvGrpSpPr>
          <p:cNvPr id="38" name="Google Shape;168;p14">
            <a:extLst>
              <a:ext uri="{FF2B5EF4-FFF2-40B4-BE49-F238E27FC236}">
                <a16:creationId xmlns:a16="http://schemas.microsoft.com/office/drawing/2014/main" id="{F155D769-F0C6-45F0-90C2-2C3148751FD9}"/>
              </a:ext>
            </a:extLst>
          </p:cNvPr>
          <p:cNvGrpSpPr/>
          <p:nvPr/>
        </p:nvGrpSpPr>
        <p:grpSpPr>
          <a:xfrm>
            <a:off x="8458200" y="381000"/>
            <a:ext cx="450753" cy="450708"/>
            <a:chOff x="3277794" y="2969995"/>
            <a:chExt cx="457200" cy="457200"/>
          </a:xfrm>
        </p:grpSpPr>
        <p:sp>
          <p:nvSpPr>
            <p:cNvPr id="39" name="Google Shape;169;p14">
              <a:extLst>
                <a:ext uri="{FF2B5EF4-FFF2-40B4-BE49-F238E27FC236}">
                  <a16:creationId xmlns:a16="http://schemas.microsoft.com/office/drawing/2014/main" id="{1BB1AD4A-4F6C-42BD-98BF-68163FDCAF91}"/>
                </a:ext>
              </a:extLst>
            </p:cNvPr>
            <p:cNvSpPr/>
            <p:nvPr/>
          </p:nvSpPr>
          <p:spPr>
            <a:xfrm>
              <a:off x="3277794" y="2969995"/>
              <a:ext cx="457200" cy="171450"/>
            </a:xfrm>
            <a:custGeom>
              <a:avLst/>
              <a:gdLst/>
              <a:ahLst/>
              <a:cxnLst/>
              <a:rect l="l" t="t" r="r" b="b"/>
              <a:pathLst>
                <a:path w="457200" h="171450" extrusionOk="0">
                  <a:moveTo>
                    <a:pt x="19050" y="104775"/>
                  </a:moveTo>
                  <a:lnTo>
                    <a:pt x="40005" y="104775"/>
                  </a:lnTo>
                  <a:cubicBezTo>
                    <a:pt x="48578" y="142875"/>
                    <a:pt x="82868" y="171450"/>
                    <a:pt x="123825" y="171450"/>
                  </a:cubicBezTo>
                  <a:cubicBezTo>
                    <a:pt x="164783" y="171450"/>
                    <a:pt x="199073" y="142875"/>
                    <a:pt x="207645" y="104775"/>
                  </a:cubicBezTo>
                  <a:lnTo>
                    <a:pt x="250508" y="104775"/>
                  </a:lnTo>
                  <a:cubicBezTo>
                    <a:pt x="259080" y="142875"/>
                    <a:pt x="293370" y="171450"/>
                    <a:pt x="334328" y="171450"/>
                  </a:cubicBezTo>
                  <a:cubicBezTo>
                    <a:pt x="375285" y="171450"/>
                    <a:pt x="409575" y="142875"/>
                    <a:pt x="418148" y="104775"/>
                  </a:cubicBezTo>
                  <a:lnTo>
                    <a:pt x="438150" y="104775"/>
                  </a:lnTo>
                  <a:cubicBezTo>
                    <a:pt x="448628" y="104775"/>
                    <a:pt x="457200" y="96203"/>
                    <a:pt x="457200" y="85725"/>
                  </a:cubicBezTo>
                  <a:cubicBezTo>
                    <a:pt x="457200" y="75248"/>
                    <a:pt x="448628" y="66675"/>
                    <a:pt x="438150" y="66675"/>
                  </a:cubicBezTo>
                  <a:lnTo>
                    <a:pt x="417195" y="66675"/>
                  </a:lnTo>
                  <a:cubicBezTo>
                    <a:pt x="408623" y="28575"/>
                    <a:pt x="374333" y="0"/>
                    <a:pt x="333375" y="0"/>
                  </a:cubicBezTo>
                  <a:cubicBezTo>
                    <a:pt x="292418" y="0"/>
                    <a:pt x="258128" y="28575"/>
                    <a:pt x="249555" y="66675"/>
                  </a:cubicBezTo>
                  <a:lnTo>
                    <a:pt x="206693" y="66675"/>
                  </a:lnTo>
                  <a:cubicBezTo>
                    <a:pt x="198120" y="28575"/>
                    <a:pt x="163830" y="0"/>
                    <a:pt x="122873" y="0"/>
                  </a:cubicBezTo>
                  <a:cubicBezTo>
                    <a:pt x="81915" y="0"/>
                    <a:pt x="48578" y="28575"/>
                    <a:pt x="40005" y="66675"/>
                  </a:cubicBezTo>
                  <a:lnTo>
                    <a:pt x="19050" y="66675"/>
                  </a:lnTo>
                  <a:cubicBezTo>
                    <a:pt x="8573" y="66675"/>
                    <a:pt x="0" y="75248"/>
                    <a:pt x="0" y="85725"/>
                  </a:cubicBezTo>
                  <a:cubicBezTo>
                    <a:pt x="0" y="96203"/>
                    <a:pt x="8573" y="104775"/>
                    <a:pt x="19050" y="104775"/>
                  </a:cubicBezTo>
                  <a:close/>
                  <a:moveTo>
                    <a:pt x="289560" y="66675"/>
                  </a:moveTo>
                  <a:cubicBezTo>
                    <a:pt x="297180" y="49530"/>
                    <a:pt x="314325" y="38100"/>
                    <a:pt x="333375" y="38100"/>
                  </a:cubicBezTo>
                  <a:cubicBezTo>
                    <a:pt x="352425" y="38100"/>
                    <a:pt x="369570" y="49530"/>
                    <a:pt x="377190" y="66675"/>
                  </a:cubicBezTo>
                  <a:cubicBezTo>
                    <a:pt x="379095" y="72390"/>
                    <a:pt x="381000" y="79058"/>
                    <a:pt x="381000" y="85725"/>
                  </a:cubicBezTo>
                  <a:cubicBezTo>
                    <a:pt x="381000" y="92393"/>
                    <a:pt x="379095" y="99060"/>
                    <a:pt x="377190" y="104775"/>
                  </a:cubicBezTo>
                  <a:cubicBezTo>
                    <a:pt x="369570" y="121920"/>
                    <a:pt x="353378" y="133350"/>
                    <a:pt x="333375" y="133350"/>
                  </a:cubicBezTo>
                  <a:cubicBezTo>
                    <a:pt x="313373" y="133350"/>
                    <a:pt x="297180" y="121920"/>
                    <a:pt x="289560" y="104775"/>
                  </a:cubicBezTo>
                  <a:cubicBezTo>
                    <a:pt x="287655" y="99060"/>
                    <a:pt x="285750" y="92393"/>
                    <a:pt x="285750" y="85725"/>
                  </a:cubicBezTo>
                  <a:cubicBezTo>
                    <a:pt x="285750" y="79058"/>
                    <a:pt x="287655" y="72390"/>
                    <a:pt x="289560" y="66675"/>
                  </a:cubicBezTo>
                  <a:close/>
                  <a:moveTo>
                    <a:pt x="80010" y="66675"/>
                  </a:moveTo>
                  <a:cubicBezTo>
                    <a:pt x="87630" y="49530"/>
                    <a:pt x="104775" y="38100"/>
                    <a:pt x="123825" y="38100"/>
                  </a:cubicBezTo>
                  <a:cubicBezTo>
                    <a:pt x="142875" y="38100"/>
                    <a:pt x="160020" y="49530"/>
                    <a:pt x="167640" y="66675"/>
                  </a:cubicBezTo>
                  <a:cubicBezTo>
                    <a:pt x="169545" y="72390"/>
                    <a:pt x="171450" y="79058"/>
                    <a:pt x="171450" y="85725"/>
                  </a:cubicBezTo>
                  <a:cubicBezTo>
                    <a:pt x="171450" y="92393"/>
                    <a:pt x="169545" y="99060"/>
                    <a:pt x="167640" y="104775"/>
                  </a:cubicBezTo>
                  <a:cubicBezTo>
                    <a:pt x="160020" y="121920"/>
                    <a:pt x="143828" y="133350"/>
                    <a:pt x="123825" y="133350"/>
                  </a:cubicBezTo>
                  <a:cubicBezTo>
                    <a:pt x="103823" y="133350"/>
                    <a:pt x="87630" y="121920"/>
                    <a:pt x="80010" y="104775"/>
                  </a:cubicBezTo>
                  <a:cubicBezTo>
                    <a:pt x="78105" y="99060"/>
                    <a:pt x="76200" y="92393"/>
                    <a:pt x="76200" y="85725"/>
                  </a:cubicBezTo>
                  <a:cubicBezTo>
                    <a:pt x="76200" y="79058"/>
                    <a:pt x="78105" y="72390"/>
                    <a:pt x="80010" y="666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170;p14">
              <a:extLst>
                <a:ext uri="{FF2B5EF4-FFF2-40B4-BE49-F238E27FC236}">
                  <a16:creationId xmlns:a16="http://schemas.microsoft.com/office/drawing/2014/main" id="{E266B4B6-0E4C-4F76-B270-889173522421}"/>
                </a:ext>
              </a:extLst>
            </p:cNvPr>
            <p:cNvSpPr/>
            <p:nvPr/>
          </p:nvSpPr>
          <p:spPr>
            <a:xfrm>
              <a:off x="3430194" y="3189070"/>
              <a:ext cx="304800" cy="238125"/>
            </a:xfrm>
            <a:custGeom>
              <a:avLst/>
              <a:gdLst/>
              <a:ahLst/>
              <a:cxnLst/>
              <a:rect l="l" t="t" r="r" b="b"/>
              <a:pathLst>
                <a:path w="304800" h="238125" extrusionOk="0">
                  <a:moveTo>
                    <a:pt x="295275" y="0"/>
                  </a:moveTo>
                  <a:lnTo>
                    <a:pt x="9525" y="0"/>
                  </a:lnTo>
                  <a:cubicBezTo>
                    <a:pt x="4763" y="0"/>
                    <a:pt x="0" y="4763"/>
                    <a:pt x="0" y="9525"/>
                  </a:cubicBezTo>
                  <a:lnTo>
                    <a:pt x="0" y="47625"/>
                  </a:lnTo>
                  <a:lnTo>
                    <a:pt x="142875" y="47625"/>
                  </a:lnTo>
                  <a:cubicBezTo>
                    <a:pt x="159068" y="47625"/>
                    <a:pt x="171450" y="60007"/>
                    <a:pt x="171450" y="76200"/>
                  </a:cubicBezTo>
                  <a:lnTo>
                    <a:pt x="171450" y="238125"/>
                  </a:lnTo>
                  <a:lnTo>
                    <a:pt x="304800" y="238125"/>
                  </a:lnTo>
                  <a:lnTo>
                    <a:pt x="304800" y="9525"/>
                  </a:lnTo>
                  <a:cubicBezTo>
                    <a:pt x="304800" y="4763"/>
                    <a:pt x="300038" y="0"/>
                    <a:pt x="295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171;p14">
              <a:extLst>
                <a:ext uri="{FF2B5EF4-FFF2-40B4-BE49-F238E27FC236}">
                  <a16:creationId xmlns:a16="http://schemas.microsoft.com/office/drawing/2014/main" id="{9BAFB06F-8798-4607-8B21-988DC0E3C099}"/>
                </a:ext>
              </a:extLst>
            </p:cNvPr>
            <p:cNvSpPr/>
            <p:nvPr/>
          </p:nvSpPr>
          <p:spPr>
            <a:xfrm>
              <a:off x="3277794" y="3255745"/>
              <a:ext cx="304800" cy="171450"/>
            </a:xfrm>
            <a:custGeom>
              <a:avLst/>
              <a:gdLst/>
              <a:ahLst/>
              <a:cxnLst/>
              <a:rect l="l" t="t" r="r" b="b"/>
              <a:pathLst>
                <a:path w="304800" h="171450" extrusionOk="0">
                  <a:moveTo>
                    <a:pt x="285750" y="0"/>
                  </a:move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lnTo>
                    <a:pt x="0" y="170498"/>
                  </a:lnTo>
                  <a:cubicBezTo>
                    <a:pt x="0" y="170498"/>
                    <a:pt x="0" y="170498"/>
                    <a:pt x="953" y="171450"/>
                  </a:cubicBezTo>
                  <a:lnTo>
                    <a:pt x="304800" y="171450"/>
                  </a:lnTo>
                  <a:lnTo>
                    <a:pt x="304800" y="171450"/>
                  </a:lnTo>
                  <a:lnTo>
                    <a:pt x="304800" y="19050"/>
                  </a:lnTo>
                  <a:cubicBezTo>
                    <a:pt x="304800" y="8572"/>
                    <a:pt x="296228" y="0"/>
                    <a:pt x="285750" y="0"/>
                  </a:cubicBezTo>
                  <a:close/>
                  <a:moveTo>
                    <a:pt x="242888" y="142875"/>
                  </a:moveTo>
                  <a:lnTo>
                    <a:pt x="61913" y="142875"/>
                  </a:lnTo>
                  <a:cubicBezTo>
                    <a:pt x="54293" y="142875"/>
                    <a:pt x="47625" y="136208"/>
                    <a:pt x="47625" y="128588"/>
                  </a:cubicBezTo>
                  <a:cubicBezTo>
                    <a:pt x="47625" y="120968"/>
                    <a:pt x="54293" y="114300"/>
                    <a:pt x="61913" y="114300"/>
                  </a:cubicBezTo>
                  <a:lnTo>
                    <a:pt x="242888" y="114300"/>
                  </a:lnTo>
                  <a:cubicBezTo>
                    <a:pt x="250508" y="114300"/>
                    <a:pt x="257175" y="120968"/>
                    <a:pt x="257175" y="128588"/>
                  </a:cubicBezTo>
                  <a:cubicBezTo>
                    <a:pt x="257175" y="136208"/>
                    <a:pt x="250508" y="142875"/>
                    <a:pt x="242888" y="142875"/>
                  </a:cubicBezTo>
                  <a:close/>
                  <a:moveTo>
                    <a:pt x="242888" y="85725"/>
                  </a:moveTo>
                  <a:lnTo>
                    <a:pt x="61913" y="85725"/>
                  </a:lnTo>
                  <a:cubicBezTo>
                    <a:pt x="54293" y="85725"/>
                    <a:pt x="47625" y="79057"/>
                    <a:pt x="47625" y="71438"/>
                  </a:cubicBezTo>
                  <a:cubicBezTo>
                    <a:pt x="47625" y="63818"/>
                    <a:pt x="54293" y="57150"/>
                    <a:pt x="61913" y="57150"/>
                  </a:cubicBezTo>
                  <a:lnTo>
                    <a:pt x="242888" y="57150"/>
                  </a:lnTo>
                  <a:cubicBezTo>
                    <a:pt x="250508" y="57150"/>
                    <a:pt x="257175" y="63818"/>
                    <a:pt x="257175" y="71438"/>
                  </a:cubicBezTo>
                  <a:cubicBezTo>
                    <a:pt x="257175" y="79057"/>
                    <a:pt x="250508" y="85725"/>
                    <a:pt x="242888" y="857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A503CE4-869C-4E5D-9BC1-C4B6C1FCE2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4219950"/>
            <a:ext cx="5620039" cy="15812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1FA4A80-4F15-4DE0-9335-99F9E98810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6103" y="6248400"/>
            <a:ext cx="687897" cy="59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321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1431925" algn="l"/>
              </a:tabLst>
            </a:pP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δομή των πολυμερών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71FAA55-D4EC-4DA9-8AD3-4667B2A2AD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2000" dirty="0"/>
              <a:t>Το πιο απλό σε δομή πολυμερές είναι το πολυαιθυλένιο</a:t>
            </a:r>
            <a:r>
              <a:rPr lang="en-US" sz="2000" dirty="0"/>
              <a:t>.</a:t>
            </a:r>
            <a:endParaRPr lang="el-GR" sz="2000" dirty="0"/>
          </a:p>
          <a:p>
            <a:r>
              <a:rPr lang="el-GR" sz="2000" dirty="0"/>
              <a:t>Υπάρχουν πολυμερή που περιέχουν μόνο άνθρακα και υδρογόνο</a:t>
            </a:r>
            <a:r>
              <a:rPr lang="en-US" sz="2000" dirty="0"/>
              <a:t>.</a:t>
            </a:r>
            <a:endParaRPr lang="el-GR" sz="2000" dirty="0"/>
          </a:p>
          <a:p>
            <a:r>
              <a:rPr lang="el-GR" sz="2000" dirty="0"/>
              <a:t>Αυτά ονομάζονται υδρογονάνθρακες (π.χ. πολυπροπυλένιο, </a:t>
            </a:r>
            <a:r>
              <a:rPr lang="el-GR" sz="2000" dirty="0" err="1"/>
              <a:t>πολυβουτυλένιο</a:t>
            </a:r>
            <a:r>
              <a:rPr lang="el-GR" sz="2000" dirty="0"/>
              <a:t>, </a:t>
            </a:r>
            <a:r>
              <a:rPr lang="el-GR" sz="2000" dirty="0" err="1"/>
              <a:t>πολυστυρένιο</a:t>
            </a:r>
            <a:r>
              <a:rPr lang="el-GR" sz="2000" dirty="0"/>
              <a:t>, </a:t>
            </a:r>
            <a:r>
              <a:rPr lang="el-GR" sz="2000" dirty="0" err="1"/>
              <a:t>πολυμεθυλπεντένιο</a:t>
            </a:r>
            <a:r>
              <a:rPr lang="el-GR" sz="2000" dirty="0"/>
              <a:t>)</a:t>
            </a:r>
            <a:r>
              <a:rPr lang="en-US" sz="2000" dirty="0"/>
              <a:t>.</a:t>
            </a:r>
            <a:endParaRPr lang="el-GR" sz="2000" dirty="0"/>
          </a:p>
          <a:p>
            <a:endParaRPr lang="el-GR" sz="2000" dirty="0"/>
          </a:p>
          <a:p>
            <a:endParaRPr lang="el-GR" sz="2000" dirty="0"/>
          </a:p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1FE3310-281B-4156-9DF3-BA9FD535C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3276600"/>
            <a:ext cx="3429000" cy="1676400"/>
          </a:xfrm>
          <a:prstGeom prst="rect">
            <a:avLst/>
          </a:prstGeom>
        </p:spPr>
      </p:pic>
      <p:grpSp>
        <p:nvGrpSpPr>
          <p:cNvPr id="14" name="Google Shape;168;p14">
            <a:extLst>
              <a:ext uri="{FF2B5EF4-FFF2-40B4-BE49-F238E27FC236}">
                <a16:creationId xmlns:a16="http://schemas.microsoft.com/office/drawing/2014/main" id="{15FFEF8A-9B53-48C1-8046-EA33C3D616F3}"/>
              </a:ext>
            </a:extLst>
          </p:cNvPr>
          <p:cNvGrpSpPr/>
          <p:nvPr/>
        </p:nvGrpSpPr>
        <p:grpSpPr>
          <a:xfrm>
            <a:off x="8458200" y="381000"/>
            <a:ext cx="450753" cy="450708"/>
            <a:chOff x="3277794" y="2969995"/>
            <a:chExt cx="457200" cy="457200"/>
          </a:xfrm>
        </p:grpSpPr>
        <p:sp>
          <p:nvSpPr>
            <p:cNvPr id="15" name="Google Shape;169;p14">
              <a:extLst>
                <a:ext uri="{FF2B5EF4-FFF2-40B4-BE49-F238E27FC236}">
                  <a16:creationId xmlns:a16="http://schemas.microsoft.com/office/drawing/2014/main" id="{5C1260C3-548A-49EF-89EA-1BA97C480DD9}"/>
                </a:ext>
              </a:extLst>
            </p:cNvPr>
            <p:cNvSpPr/>
            <p:nvPr/>
          </p:nvSpPr>
          <p:spPr>
            <a:xfrm>
              <a:off x="3277794" y="2969995"/>
              <a:ext cx="457200" cy="171450"/>
            </a:xfrm>
            <a:custGeom>
              <a:avLst/>
              <a:gdLst/>
              <a:ahLst/>
              <a:cxnLst/>
              <a:rect l="l" t="t" r="r" b="b"/>
              <a:pathLst>
                <a:path w="457200" h="171450" extrusionOk="0">
                  <a:moveTo>
                    <a:pt x="19050" y="104775"/>
                  </a:moveTo>
                  <a:lnTo>
                    <a:pt x="40005" y="104775"/>
                  </a:lnTo>
                  <a:cubicBezTo>
                    <a:pt x="48578" y="142875"/>
                    <a:pt x="82868" y="171450"/>
                    <a:pt x="123825" y="171450"/>
                  </a:cubicBezTo>
                  <a:cubicBezTo>
                    <a:pt x="164783" y="171450"/>
                    <a:pt x="199073" y="142875"/>
                    <a:pt x="207645" y="104775"/>
                  </a:cubicBezTo>
                  <a:lnTo>
                    <a:pt x="250508" y="104775"/>
                  </a:lnTo>
                  <a:cubicBezTo>
                    <a:pt x="259080" y="142875"/>
                    <a:pt x="293370" y="171450"/>
                    <a:pt x="334328" y="171450"/>
                  </a:cubicBezTo>
                  <a:cubicBezTo>
                    <a:pt x="375285" y="171450"/>
                    <a:pt x="409575" y="142875"/>
                    <a:pt x="418148" y="104775"/>
                  </a:cubicBezTo>
                  <a:lnTo>
                    <a:pt x="438150" y="104775"/>
                  </a:lnTo>
                  <a:cubicBezTo>
                    <a:pt x="448628" y="104775"/>
                    <a:pt x="457200" y="96203"/>
                    <a:pt x="457200" y="85725"/>
                  </a:cubicBezTo>
                  <a:cubicBezTo>
                    <a:pt x="457200" y="75248"/>
                    <a:pt x="448628" y="66675"/>
                    <a:pt x="438150" y="66675"/>
                  </a:cubicBezTo>
                  <a:lnTo>
                    <a:pt x="417195" y="66675"/>
                  </a:lnTo>
                  <a:cubicBezTo>
                    <a:pt x="408623" y="28575"/>
                    <a:pt x="374333" y="0"/>
                    <a:pt x="333375" y="0"/>
                  </a:cubicBezTo>
                  <a:cubicBezTo>
                    <a:pt x="292418" y="0"/>
                    <a:pt x="258128" y="28575"/>
                    <a:pt x="249555" y="66675"/>
                  </a:cubicBezTo>
                  <a:lnTo>
                    <a:pt x="206693" y="66675"/>
                  </a:lnTo>
                  <a:cubicBezTo>
                    <a:pt x="198120" y="28575"/>
                    <a:pt x="163830" y="0"/>
                    <a:pt x="122873" y="0"/>
                  </a:cubicBezTo>
                  <a:cubicBezTo>
                    <a:pt x="81915" y="0"/>
                    <a:pt x="48578" y="28575"/>
                    <a:pt x="40005" y="66675"/>
                  </a:cubicBezTo>
                  <a:lnTo>
                    <a:pt x="19050" y="66675"/>
                  </a:lnTo>
                  <a:cubicBezTo>
                    <a:pt x="8573" y="66675"/>
                    <a:pt x="0" y="75248"/>
                    <a:pt x="0" y="85725"/>
                  </a:cubicBezTo>
                  <a:cubicBezTo>
                    <a:pt x="0" y="96203"/>
                    <a:pt x="8573" y="104775"/>
                    <a:pt x="19050" y="104775"/>
                  </a:cubicBezTo>
                  <a:close/>
                  <a:moveTo>
                    <a:pt x="289560" y="66675"/>
                  </a:moveTo>
                  <a:cubicBezTo>
                    <a:pt x="297180" y="49530"/>
                    <a:pt x="314325" y="38100"/>
                    <a:pt x="333375" y="38100"/>
                  </a:cubicBezTo>
                  <a:cubicBezTo>
                    <a:pt x="352425" y="38100"/>
                    <a:pt x="369570" y="49530"/>
                    <a:pt x="377190" y="66675"/>
                  </a:cubicBezTo>
                  <a:cubicBezTo>
                    <a:pt x="379095" y="72390"/>
                    <a:pt x="381000" y="79058"/>
                    <a:pt x="381000" y="85725"/>
                  </a:cubicBezTo>
                  <a:cubicBezTo>
                    <a:pt x="381000" y="92393"/>
                    <a:pt x="379095" y="99060"/>
                    <a:pt x="377190" y="104775"/>
                  </a:cubicBezTo>
                  <a:cubicBezTo>
                    <a:pt x="369570" y="121920"/>
                    <a:pt x="353378" y="133350"/>
                    <a:pt x="333375" y="133350"/>
                  </a:cubicBezTo>
                  <a:cubicBezTo>
                    <a:pt x="313373" y="133350"/>
                    <a:pt x="297180" y="121920"/>
                    <a:pt x="289560" y="104775"/>
                  </a:cubicBezTo>
                  <a:cubicBezTo>
                    <a:pt x="287655" y="99060"/>
                    <a:pt x="285750" y="92393"/>
                    <a:pt x="285750" y="85725"/>
                  </a:cubicBezTo>
                  <a:cubicBezTo>
                    <a:pt x="285750" y="79058"/>
                    <a:pt x="287655" y="72390"/>
                    <a:pt x="289560" y="66675"/>
                  </a:cubicBezTo>
                  <a:close/>
                  <a:moveTo>
                    <a:pt x="80010" y="66675"/>
                  </a:moveTo>
                  <a:cubicBezTo>
                    <a:pt x="87630" y="49530"/>
                    <a:pt x="104775" y="38100"/>
                    <a:pt x="123825" y="38100"/>
                  </a:cubicBezTo>
                  <a:cubicBezTo>
                    <a:pt x="142875" y="38100"/>
                    <a:pt x="160020" y="49530"/>
                    <a:pt x="167640" y="66675"/>
                  </a:cubicBezTo>
                  <a:cubicBezTo>
                    <a:pt x="169545" y="72390"/>
                    <a:pt x="171450" y="79058"/>
                    <a:pt x="171450" y="85725"/>
                  </a:cubicBezTo>
                  <a:cubicBezTo>
                    <a:pt x="171450" y="92393"/>
                    <a:pt x="169545" y="99060"/>
                    <a:pt x="167640" y="104775"/>
                  </a:cubicBezTo>
                  <a:cubicBezTo>
                    <a:pt x="160020" y="121920"/>
                    <a:pt x="143828" y="133350"/>
                    <a:pt x="123825" y="133350"/>
                  </a:cubicBezTo>
                  <a:cubicBezTo>
                    <a:pt x="103823" y="133350"/>
                    <a:pt x="87630" y="121920"/>
                    <a:pt x="80010" y="104775"/>
                  </a:cubicBezTo>
                  <a:cubicBezTo>
                    <a:pt x="78105" y="99060"/>
                    <a:pt x="76200" y="92393"/>
                    <a:pt x="76200" y="85725"/>
                  </a:cubicBezTo>
                  <a:cubicBezTo>
                    <a:pt x="76200" y="79058"/>
                    <a:pt x="78105" y="72390"/>
                    <a:pt x="80010" y="666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70;p14">
              <a:extLst>
                <a:ext uri="{FF2B5EF4-FFF2-40B4-BE49-F238E27FC236}">
                  <a16:creationId xmlns:a16="http://schemas.microsoft.com/office/drawing/2014/main" id="{35E81F21-0B18-4EE1-AACA-2526DB1CFD2F}"/>
                </a:ext>
              </a:extLst>
            </p:cNvPr>
            <p:cNvSpPr/>
            <p:nvPr/>
          </p:nvSpPr>
          <p:spPr>
            <a:xfrm>
              <a:off x="3430194" y="3189070"/>
              <a:ext cx="304800" cy="238125"/>
            </a:xfrm>
            <a:custGeom>
              <a:avLst/>
              <a:gdLst/>
              <a:ahLst/>
              <a:cxnLst/>
              <a:rect l="l" t="t" r="r" b="b"/>
              <a:pathLst>
                <a:path w="304800" h="238125" extrusionOk="0">
                  <a:moveTo>
                    <a:pt x="295275" y="0"/>
                  </a:moveTo>
                  <a:lnTo>
                    <a:pt x="9525" y="0"/>
                  </a:lnTo>
                  <a:cubicBezTo>
                    <a:pt x="4763" y="0"/>
                    <a:pt x="0" y="4763"/>
                    <a:pt x="0" y="9525"/>
                  </a:cubicBezTo>
                  <a:lnTo>
                    <a:pt x="0" y="47625"/>
                  </a:lnTo>
                  <a:lnTo>
                    <a:pt x="142875" y="47625"/>
                  </a:lnTo>
                  <a:cubicBezTo>
                    <a:pt x="159068" y="47625"/>
                    <a:pt x="171450" y="60007"/>
                    <a:pt x="171450" y="76200"/>
                  </a:cubicBezTo>
                  <a:lnTo>
                    <a:pt x="171450" y="238125"/>
                  </a:lnTo>
                  <a:lnTo>
                    <a:pt x="304800" y="238125"/>
                  </a:lnTo>
                  <a:lnTo>
                    <a:pt x="304800" y="9525"/>
                  </a:lnTo>
                  <a:cubicBezTo>
                    <a:pt x="304800" y="4763"/>
                    <a:pt x="300038" y="0"/>
                    <a:pt x="295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1;p14">
              <a:extLst>
                <a:ext uri="{FF2B5EF4-FFF2-40B4-BE49-F238E27FC236}">
                  <a16:creationId xmlns:a16="http://schemas.microsoft.com/office/drawing/2014/main" id="{33930133-1AA6-4FAF-A2F9-DE97EB4794A4}"/>
                </a:ext>
              </a:extLst>
            </p:cNvPr>
            <p:cNvSpPr/>
            <p:nvPr/>
          </p:nvSpPr>
          <p:spPr>
            <a:xfrm>
              <a:off x="3277794" y="3255745"/>
              <a:ext cx="304800" cy="171450"/>
            </a:xfrm>
            <a:custGeom>
              <a:avLst/>
              <a:gdLst/>
              <a:ahLst/>
              <a:cxnLst/>
              <a:rect l="l" t="t" r="r" b="b"/>
              <a:pathLst>
                <a:path w="304800" h="171450" extrusionOk="0">
                  <a:moveTo>
                    <a:pt x="285750" y="0"/>
                  </a:move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lnTo>
                    <a:pt x="0" y="170498"/>
                  </a:lnTo>
                  <a:cubicBezTo>
                    <a:pt x="0" y="170498"/>
                    <a:pt x="0" y="170498"/>
                    <a:pt x="953" y="171450"/>
                  </a:cubicBezTo>
                  <a:lnTo>
                    <a:pt x="304800" y="171450"/>
                  </a:lnTo>
                  <a:lnTo>
                    <a:pt x="304800" y="171450"/>
                  </a:lnTo>
                  <a:lnTo>
                    <a:pt x="304800" y="19050"/>
                  </a:lnTo>
                  <a:cubicBezTo>
                    <a:pt x="304800" y="8572"/>
                    <a:pt x="296228" y="0"/>
                    <a:pt x="285750" y="0"/>
                  </a:cubicBezTo>
                  <a:close/>
                  <a:moveTo>
                    <a:pt x="242888" y="142875"/>
                  </a:moveTo>
                  <a:lnTo>
                    <a:pt x="61913" y="142875"/>
                  </a:lnTo>
                  <a:cubicBezTo>
                    <a:pt x="54293" y="142875"/>
                    <a:pt x="47625" y="136208"/>
                    <a:pt x="47625" y="128588"/>
                  </a:cubicBezTo>
                  <a:cubicBezTo>
                    <a:pt x="47625" y="120968"/>
                    <a:pt x="54293" y="114300"/>
                    <a:pt x="61913" y="114300"/>
                  </a:cubicBezTo>
                  <a:lnTo>
                    <a:pt x="242888" y="114300"/>
                  </a:lnTo>
                  <a:cubicBezTo>
                    <a:pt x="250508" y="114300"/>
                    <a:pt x="257175" y="120968"/>
                    <a:pt x="257175" y="128588"/>
                  </a:cubicBezTo>
                  <a:cubicBezTo>
                    <a:pt x="257175" y="136208"/>
                    <a:pt x="250508" y="142875"/>
                    <a:pt x="242888" y="142875"/>
                  </a:cubicBezTo>
                  <a:close/>
                  <a:moveTo>
                    <a:pt x="242888" y="85725"/>
                  </a:moveTo>
                  <a:lnTo>
                    <a:pt x="61913" y="85725"/>
                  </a:lnTo>
                  <a:cubicBezTo>
                    <a:pt x="54293" y="85725"/>
                    <a:pt x="47625" y="79057"/>
                    <a:pt x="47625" y="71438"/>
                  </a:cubicBezTo>
                  <a:cubicBezTo>
                    <a:pt x="47625" y="63818"/>
                    <a:pt x="54293" y="57150"/>
                    <a:pt x="61913" y="57150"/>
                  </a:cubicBezTo>
                  <a:lnTo>
                    <a:pt x="242888" y="57150"/>
                  </a:lnTo>
                  <a:cubicBezTo>
                    <a:pt x="250508" y="57150"/>
                    <a:pt x="257175" y="63818"/>
                    <a:pt x="257175" y="71438"/>
                  </a:cubicBezTo>
                  <a:cubicBezTo>
                    <a:pt x="257175" y="79057"/>
                    <a:pt x="250508" y="85725"/>
                    <a:pt x="242888" y="857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8B42C2C8-5815-4D76-B9A7-F9D597452F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6103" y="6248400"/>
            <a:ext cx="687897" cy="59874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ED6DC-5064-4806-B63D-BFDD3F4D2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δομή των πολυμερών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FD6F41-E4C6-44BC-B6C0-E0BD36978E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2000" dirty="0"/>
              <a:t>Αν και οι κύριες βασικές μονάδες των πολυμερών είναι ο άνθρακας και το υδρογόνο, μπορεί να περιλαμβάνονται και άλλα χημικά στοιχεία</a:t>
            </a:r>
            <a:r>
              <a:rPr lang="en-US" sz="2000" dirty="0"/>
              <a:t>.</a:t>
            </a:r>
          </a:p>
          <a:p>
            <a:r>
              <a:rPr lang="el-GR" sz="2000" dirty="0"/>
              <a:t>Οξυγόνο, χλώριο, φθόριο, άζωτο, σιλικόνη, φώσφορος και θείο είναι μερικά από τα υλικά που συναντάμε στη μοριακή δομή των πολυμερών</a:t>
            </a:r>
            <a:r>
              <a:rPr lang="en-US" sz="2000" dirty="0"/>
              <a:t>.</a:t>
            </a:r>
            <a:endParaRPr lang="el-GR" sz="2000" dirty="0"/>
          </a:p>
          <a:p>
            <a:endParaRPr lang="el-GR" sz="2000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AC743A-B8E5-4E61-94B4-D3F7A64D277A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l-GR" sz="1800" dirty="0"/>
              <a:t>Το </a:t>
            </a:r>
            <a:r>
              <a:rPr lang="en-US" sz="1800" dirty="0"/>
              <a:t>PVC</a:t>
            </a:r>
            <a:r>
              <a:rPr lang="el-GR" sz="1800" i="1" dirty="0"/>
              <a:t> </a:t>
            </a:r>
            <a:r>
              <a:rPr lang="en-US" sz="1800" dirty="0"/>
              <a:t>(</a:t>
            </a:r>
            <a:r>
              <a:rPr lang="el-GR" sz="1800" dirty="0" err="1"/>
              <a:t>πολυβινυλοχλωρίδιο</a:t>
            </a:r>
            <a:r>
              <a:rPr lang="el-GR" sz="1800" dirty="0"/>
              <a:t>) περιέχει χλώριο</a:t>
            </a:r>
            <a:r>
              <a:rPr lang="en-US" sz="1800" dirty="0"/>
              <a:t>.</a:t>
            </a:r>
          </a:p>
          <a:p>
            <a:r>
              <a:rPr lang="el-GR" sz="1800" dirty="0"/>
              <a:t>Το νάιλον περιέχει άζωτο</a:t>
            </a:r>
            <a:r>
              <a:rPr lang="en-US" sz="1800" dirty="0"/>
              <a:t>.</a:t>
            </a:r>
          </a:p>
          <a:p>
            <a:r>
              <a:rPr lang="el-GR" sz="1800" dirty="0"/>
              <a:t>Το </a:t>
            </a:r>
            <a:r>
              <a:rPr lang="el-GR" sz="1800" dirty="0" err="1"/>
              <a:t>τεφλόν</a:t>
            </a:r>
            <a:r>
              <a:rPr lang="el-GR" sz="1800" dirty="0"/>
              <a:t> περιέχει χλώριο</a:t>
            </a:r>
            <a:r>
              <a:rPr lang="en-US" sz="1800" dirty="0"/>
              <a:t>.</a:t>
            </a:r>
          </a:p>
          <a:p>
            <a:r>
              <a:rPr lang="el-GR" sz="1800" dirty="0"/>
              <a:t>Ο πολυεστέρας και οι </a:t>
            </a:r>
            <a:r>
              <a:rPr lang="el-GR" sz="1800" dirty="0" err="1"/>
              <a:t>πολυάνθρακες</a:t>
            </a:r>
            <a:r>
              <a:rPr lang="el-GR" sz="1800" dirty="0"/>
              <a:t> περιέχουν οξυγόνο</a:t>
            </a:r>
            <a:r>
              <a:rPr lang="en-US" sz="1800" dirty="0"/>
              <a:t>.</a:t>
            </a:r>
          </a:p>
          <a:p>
            <a:r>
              <a:rPr lang="el-GR" sz="1800" dirty="0"/>
              <a:t>Τέλος, ανόργανα πολυμερή όπως </a:t>
            </a:r>
            <a:r>
              <a:rPr lang="el-GR" sz="1800" dirty="0" err="1"/>
              <a:t>σιλικόνες</a:t>
            </a:r>
            <a:r>
              <a:rPr lang="el-GR" sz="1800" dirty="0"/>
              <a:t> (</a:t>
            </a:r>
            <a:r>
              <a:rPr lang="el-GR" sz="1800" dirty="0" err="1"/>
              <a:t>πολυσυλοξάνες</a:t>
            </a:r>
            <a:r>
              <a:rPr lang="el-GR" sz="1800" dirty="0"/>
              <a:t>) και </a:t>
            </a:r>
            <a:r>
              <a:rPr lang="el-GR" sz="1800" dirty="0" err="1"/>
              <a:t>πολυφωσφαζένια</a:t>
            </a:r>
            <a:r>
              <a:rPr lang="el-GR" sz="1800" dirty="0"/>
              <a:t>.</a:t>
            </a:r>
          </a:p>
          <a:p>
            <a:endParaRPr lang="el-GR" sz="1800" dirty="0"/>
          </a:p>
          <a:p>
            <a:endParaRPr lang="el-GR" sz="1800" dirty="0"/>
          </a:p>
          <a:p>
            <a:endParaRPr lang="el-GR" sz="1800" dirty="0"/>
          </a:p>
          <a:p>
            <a:endParaRPr lang="en-US" sz="2000" dirty="0"/>
          </a:p>
        </p:txBody>
      </p:sp>
      <p:grpSp>
        <p:nvGrpSpPr>
          <p:cNvPr id="5" name="Google Shape;168;p14">
            <a:extLst>
              <a:ext uri="{FF2B5EF4-FFF2-40B4-BE49-F238E27FC236}">
                <a16:creationId xmlns:a16="http://schemas.microsoft.com/office/drawing/2014/main" id="{1EF1E6F6-D0E8-4D7E-B953-7EA6B0FC7410}"/>
              </a:ext>
            </a:extLst>
          </p:cNvPr>
          <p:cNvGrpSpPr/>
          <p:nvPr/>
        </p:nvGrpSpPr>
        <p:grpSpPr>
          <a:xfrm>
            <a:off x="8458200" y="381000"/>
            <a:ext cx="450753" cy="450708"/>
            <a:chOff x="3277794" y="2969995"/>
            <a:chExt cx="457200" cy="457200"/>
          </a:xfrm>
        </p:grpSpPr>
        <p:sp>
          <p:nvSpPr>
            <p:cNvPr id="6" name="Google Shape;169;p14">
              <a:extLst>
                <a:ext uri="{FF2B5EF4-FFF2-40B4-BE49-F238E27FC236}">
                  <a16:creationId xmlns:a16="http://schemas.microsoft.com/office/drawing/2014/main" id="{75B37872-56CB-4D6B-85BF-13B8EAED82B6}"/>
                </a:ext>
              </a:extLst>
            </p:cNvPr>
            <p:cNvSpPr/>
            <p:nvPr/>
          </p:nvSpPr>
          <p:spPr>
            <a:xfrm>
              <a:off x="3277794" y="2969995"/>
              <a:ext cx="457200" cy="171450"/>
            </a:xfrm>
            <a:custGeom>
              <a:avLst/>
              <a:gdLst/>
              <a:ahLst/>
              <a:cxnLst/>
              <a:rect l="l" t="t" r="r" b="b"/>
              <a:pathLst>
                <a:path w="457200" h="171450" extrusionOk="0">
                  <a:moveTo>
                    <a:pt x="19050" y="104775"/>
                  </a:moveTo>
                  <a:lnTo>
                    <a:pt x="40005" y="104775"/>
                  </a:lnTo>
                  <a:cubicBezTo>
                    <a:pt x="48578" y="142875"/>
                    <a:pt x="82868" y="171450"/>
                    <a:pt x="123825" y="171450"/>
                  </a:cubicBezTo>
                  <a:cubicBezTo>
                    <a:pt x="164783" y="171450"/>
                    <a:pt x="199073" y="142875"/>
                    <a:pt x="207645" y="104775"/>
                  </a:cubicBezTo>
                  <a:lnTo>
                    <a:pt x="250508" y="104775"/>
                  </a:lnTo>
                  <a:cubicBezTo>
                    <a:pt x="259080" y="142875"/>
                    <a:pt x="293370" y="171450"/>
                    <a:pt x="334328" y="171450"/>
                  </a:cubicBezTo>
                  <a:cubicBezTo>
                    <a:pt x="375285" y="171450"/>
                    <a:pt x="409575" y="142875"/>
                    <a:pt x="418148" y="104775"/>
                  </a:cubicBezTo>
                  <a:lnTo>
                    <a:pt x="438150" y="104775"/>
                  </a:lnTo>
                  <a:cubicBezTo>
                    <a:pt x="448628" y="104775"/>
                    <a:pt x="457200" y="96203"/>
                    <a:pt x="457200" y="85725"/>
                  </a:cubicBezTo>
                  <a:cubicBezTo>
                    <a:pt x="457200" y="75248"/>
                    <a:pt x="448628" y="66675"/>
                    <a:pt x="438150" y="66675"/>
                  </a:cubicBezTo>
                  <a:lnTo>
                    <a:pt x="417195" y="66675"/>
                  </a:lnTo>
                  <a:cubicBezTo>
                    <a:pt x="408623" y="28575"/>
                    <a:pt x="374333" y="0"/>
                    <a:pt x="333375" y="0"/>
                  </a:cubicBezTo>
                  <a:cubicBezTo>
                    <a:pt x="292418" y="0"/>
                    <a:pt x="258128" y="28575"/>
                    <a:pt x="249555" y="66675"/>
                  </a:cubicBezTo>
                  <a:lnTo>
                    <a:pt x="206693" y="66675"/>
                  </a:lnTo>
                  <a:cubicBezTo>
                    <a:pt x="198120" y="28575"/>
                    <a:pt x="163830" y="0"/>
                    <a:pt x="122873" y="0"/>
                  </a:cubicBezTo>
                  <a:cubicBezTo>
                    <a:pt x="81915" y="0"/>
                    <a:pt x="48578" y="28575"/>
                    <a:pt x="40005" y="66675"/>
                  </a:cubicBezTo>
                  <a:lnTo>
                    <a:pt x="19050" y="66675"/>
                  </a:lnTo>
                  <a:cubicBezTo>
                    <a:pt x="8573" y="66675"/>
                    <a:pt x="0" y="75248"/>
                    <a:pt x="0" y="85725"/>
                  </a:cubicBezTo>
                  <a:cubicBezTo>
                    <a:pt x="0" y="96203"/>
                    <a:pt x="8573" y="104775"/>
                    <a:pt x="19050" y="104775"/>
                  </a:cubicBezTo>
                  <a:close/>
                  <a:moveTo>
                    <a:pt x="289560" y="66675"/>
                  </a:moveTo>
                  <a:cubicBezTo>
                    <a:pt x="297180" y="49530"/>
                    <a:pt x="314325" y="38100"/>
                    <a:pt x="333375" y="38100"/>
                  </a:cubicBezTo>
                  <a:cubicBezTo>
                    <a:pt x="352425" y="38100"/>
                    <a:pt x="369570" y="49530"/>
                    <a:pt x="377190" y="66675"/>
                  </a:cubicBezTo>
                  <a:cubicBezTo>
                    <a:pt x="379095" y="72390"/>
                    <a:pt x="381000" y="79058"/>
                    <a:pt x="381000" y="85725"/>
                  </a:cubicBezTo>
                  <a:cubicBezTo>
                    <a:pt x="381000" y="92393"/>
                    <a:pt x="379095" y="99060"/>
                    <a:pt x="377190" y="104775"/>
                  </a:cubicBezTo>
                  <a:cubicBezTo>
                    <a:pt x="369570" y="121920"/>
                    <a:pt x="353378" y="133350"/>
                    <a:pt x="333375" y="133350"/>
                  </a:cubicBezTo>
                  <a:cubicBezTo>
                    <a:pt x="313373" y="133350"/>
                    <a:pt x="297180" y="121920"/>
                    <a:pt x="289560" y="104775"/>
                  </a:cubicBezTo>
                  <a:cubicBezTo>
                    <a:pt x="287655" y="99060"/>
                    <a:pt x="285750" y="92393"/>
                    <a:pt x="285750" y="85725"/>
                  </a:cubicBezTo>
                  <a:cubicBezTo>
                    <a:pt x="285750" y="79058"/>
                    <a:pt x="287655" y="72390"/>
                    <a:pt x="289560" y="66675"/>
                  </a:cubicBezTo>
                  <a:close/>
                  <a:moveTo>
                    <a:pt x="80010" y="66675"/>
                  </a:moveTo>
                  <a:cubicBezTo>
                    <a:pt x="87630" y="49530"/>
                    <a:pt x="104775" y="38100"/>
                    <a:pt x="123825" y="38100"/>
                  </a:cubicBezTo>
                  <a:cubicBezTo>
                    <a:pt x="142875" y="38100"/>
                    <a:pt x="160020" y="49530"/>
                    <a:pt x="167640" y="66675"/>
                  </a:cubicBezTo>
                  <a:cubicBezTo>
                    <a:pt x="169545" y="72390"/>
                    <a:pt x="171450" y="79058"/>
                    <a:pt x="171450" y="85725"/>
                  </a:cubicBezTo>
                  <a:cubicBezTo>
                    <a:pt x="171450" y="92393"/>
                    <a:pt x="169545" y="99060"/>
                    <a:pt x="167640" y="104775"/>
                  </a:cubicBezTo>
                  <a:cubicBezTo>
                    <a:pt x="160020" y="121920"/>
                    <a:pt x="143828" y="133350"/>
                    <a:pt x="123825" y="133350"/>
                  </a:cubicBezTo>
                  <a:cubicBezTo>
                    <a:pt x="103823" y="133350"/>
                    <a:pt x="87630" y="121920"/>
                    <a:pt x="80010" y="104775"/>
                  </a:cubicBezTo>
                  <a:cubicBezTo>
                    <a:pt x="78105" y="99060"/>
                    <a:pt x="76200" y="92393"/>
                    <a:pt x="76200" y="85725"/>
                  </a:cubicBezTo>
                  <a:cubicBezTo>
                    <a:pt x="76200" y="79058"/>
                    <a:pt x="78105" y="72390"/>
                    <a:pt x="80010" y="666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170;p14">
              <a:extLst>
                <a:ext uri="{FF2B5EF4-FFF2-40B4-BE49-F238E27FC236}">
                  <a16:creationId xmlns:a16="http://schemas.microsoft.com/office/drawing/2014/main" id="{99899BF4-02D2-43A5-864E-AB4C3170D91B}"/>
                </a:ext>
              </a:extLst>
            </p:cNvPr>
            <p:cNvSpPr/>
            <p:nvPr/>
          </p:nvSpPr>
          <p:spPr>
            <a:xfrm>
              <a:off x="3430194" y="3189070"/>
              <a:ext cx="304800" cy="238125"/>
            </a:xfrm>
            <a:custGeom>
              <a:avLst/>
              <a:gdLst/>
              <a:ahLst/>
              <a:cxnLst/>
              <a:rect l="l" t="t" r="r" b="b"/>
              <a:pathLst>
                <a:path w="304800" h="238125" extrusionOk="0">
                  <a:moveTo>
                    <a:pt x="295275" y="0"/>
                  </a:moveTo>
                  <a:lnTo>
                    <a:pt x="9525" y="0"/>
                  </a:lnTo>
                  <a:cubicBezTo>
                    <a:pt x="4763" y="0"/>
                    <a:pt x="0" y="4763"/>
                    <a:pt x="0" y="9525"/>
                  </a:cubicBezTo>
                  <a:lnTo>
                    <a:pt x="0" y="47625"/>
                  </a:lnTo>
                  <a:lnTo>
                    <a:pt x="142875" y="47625"/>
                  </a:lnTo>
                  <a:cubicBezTo>
                    <a:pt x="159068" y="47625"/>
                    <a:pt x="171450" y="60007"/>
                    <a:pt x="171450" y="76200"/>
                  </a:cubicBezTo>
                  <a:lnTo>
                    <a:pt x="171450" y="238125"/>
                  </a:lnTo>
                  <a:lnTo>
                    <a:pt x="304800" y="238125"/>
                  </a:lnTo>
                  <a:lnTo>
                    <a:pt x="304800" y="9525"/>
                  </a:lnTo>
                  <a:cubicBezTo>
                    <a:pt x="304800" y="4763"/>
                    <a:pt x="300038" y="0"/>
                    <a:pt x="295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171;p14">
              <a:extLst>
                <a:ext uri="{FF2B5EF4-FFF2-40B4-BE49-F238E27FC236}">
                  <a16:creationId xmlns:a16="http://schemas.microsoft.com/office/drawing/2014/main" id="{B51DA71C-C096-43EC-B44C-3FB44FC720CE}"/>
                </a:ext>
              </a:extLst>
            </p:cNvPr>
            <p:cNvSpPr/>
            <p:nvPr/>
          </p:nvSpPr>
          <p:spPr>
            <a:xfrm>
              <a:off x="3277794" y="3255745"/>
              <a:ext cx="304800" cy="171450"/>
            </a:xfrm>
            <a:custGeom>
              <a:avLst/>
              <a:gdLst/>
              <a:ahLst/>
              <a:cxnLst/>
              <a:rect l="l" t="t" r="r" b="b"/>
              <a:pathLst>
                <a:path w="304800" h="171450" extrusionOk="0">
                  <a:moveTo>
                    <a:pt x="285750" y="0"/>
                  </a:move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lnTo>
                    <a:pt x="0" y="170498"/>
                  </a:lnTo>
                  <a:cubicBezTo>
                    <a:pt x="0" y="170498"/>
                    <a:pt x="0" y="170498"/>
                    <a:pt x="953" y="171450"/>
                  </a:cubicBezTo>
                  <a:lnTo>
                    <a:pt x="304800" y="171450"/>
                  </a:lnTo>
                  <a:lnTo>
                    <a:pt x="304800" y="171450"/>
                  </a:lnTo>
                  <a:lnTo>
                    <a:pt x="304800" y="19050"/>
                  </a:lnTo>
                  <a:cubicBezTo>
                    <a:pt x="304800" y="8572"/>
                    <a:pt x="296228" y="0"/>
                    <a:pt x="285750" y="0"/>
                  </a:cubicBezTo>
                  <a:close/>
                  <a:moveTo>
                    <a:pt x="242888" y="142875"/>
                  </a:moveTo>
                  <a:lnTo>
                    <a:pt x="61913" y="142875"/>
                  </a:lnTo>
                  <a:cubicBezTo>
                    <a:pt x="54293" y="142875"/>
                    <a:pt x="47625" y="136208"/>
                    <a:pt x="47625" y="128588"/>
                  </a:cubicBezTo>
                  <a:cubicBezTo>
                    <a:pt x="47625" y="120968"/>
                    <a:pt x="54293" y="114300"/>
                    <a:pt x="61913" y="114300"/>
                  </a:cubicBezTo>
                  <a:lnTo>
                    <a:pt x="242888" y="114300"/>
                  </a:lnTo>
                  <a:cubicBezTo>
                    <a:pt x="250508" y="114300"/>
                    <a:pt x="257175" y="120968"/>
                    <a:pt x="257175" y="128588"/>
                  </a:cubicBezTo>
                  <a:cubicBezTo>
                    <a:pt x="257175" y="136208"/>
                    <a:pt x="250508" y="142875"/>
                    <a:pt x="242888" y="142875"/>
                  </a:cubicBezTo>
                  <a:close/>
                  <a:moveTo>
                    <a:pt x="242888" y="85725"/>
                  </a:moveTo>
                  <a:lnTo>
                    <a:pt x="61913" y="85725"/>
                  </a:lnTo>
                  <a:cubicBezTo>
                    <a:pt x="54293" y="85725"/>
                    <a:pt x="47625" y="79057"/>
                    <a:pt x="47625" y="71438"/>
                  </a:cubicBezTo>
                  <a:cubicBezTo>
                    <a:pt x="47625" y="63818"/>
                    <a:pt x="54293" y="57150"/>
                    <a:pt x="61913" y="57150"/>
                  </a:cubicBezTo>
                  <a:lnTo>
                    <a:pt x="242888" y="57150"/>
                  </a:lnTo>
                  <a:cubicBezTo>
                    <a:pt x="250508" y="57150"/>
                    <a:pt x="257175" y="63818"/>
                    <a:pt x="257175" y="71438"/>
                  </a:cubicBezTo>
                  <a:cubicBezTo>
                    <a:pt x="257175" y="79057"/>
                    <a:pt x="250508" y="85725"/>
                    <a:pt x="242888" y="857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BE582799-A5D9-4088-AB4A-9C0290264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6103" y="6248400"/>
            <a:ext cx="687897" cy="59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184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" name="Google Shape;270;p24"/>
          <p:cNvGrpSpPr/>
          <p:nvPr/>
        </p:nvGrpSpPr>
        <p:grpSpPr>
          <a:xfrm>
            <a:off x="8458200" y="521800"/>
            <a:ext cx="420375" cy="420813"/>
            <a:chOff x="5125608" y="2966278"/>
            <a:chExt cx="457676" cy="458152"/>
          </a:xfrm>
        </p:grpSpPr>
        <p:sp>
          <p:nvSpPr>
            <p:cNvPr id="271" name="Google Shape;271;p24"/>
            <p:cNvSpPr/>
            <p:nvPr/>
          </p:nvSpPr>
          <p:spPr>
            <a:xfrm>
              <a:off x="5192521" y="3091055"/>
              <a:ext cx="323373" cy="208597"/>
            </a:xfrm>
            <a:custGeom>
              <a:avLst/>
              <a:gdLst/>
              <a:ahLst/>
              <a:cxnLst/>
              <a:rect l="l" t="t" r="r" b="b"/>
              <a:pathLst>
                <a:path w="323373" h="208597" extrusionOk="0">
                  <a:moveTo>
                    <a:pt x="319802" y="118110"/>
                  </a:moveTo>
                  <a:cubicBezTo>
                    <a:pt x="324564" y="109538"/>
                    <a:pt x="324564" y="99060"/>
                    <a:pt x="319802" y="90488"/>
                  </a:cubicBezTo>
                  <a:cubicBezTo>
                    <a:pt x="286464" y="33338"/>
                    <a:pt x="226457" y="0"/>
                    <a:pt x="161687" y="0"/>
                  </a:cubicBezTo>
                  <a:cubicBezTo>
                    <a:pt x="96917" y="0"/>
                    <a:pt x="36909" y="34290"/>
                    <a:pt x="3572" y="90488"/>
                  </a:cubicBezTo>
                  <a:cubicBezTo>
                    <a:pt x="-1191" y="99060"/>
                    <a:pt x="-1191" y="109538"/>
                    <a:pt x="3572" y="118110"/>
                  </a:cubicBezTo>
                  <a:cubicBezTo>
                    <a:pt x="36909" y="175260"/>
                    <a:pt x="96917" y="208598"/>
                    <a:pt x="161687" y="208598"/>
                  </a:cubicBezTo>
                  <a:cubicBezTo>
                    <a:pt x="226457" y="208598"/>
                    <a:pt x="286464" y="174308"/>
                    <a:pt x="319802" y="118110"/>
                  </a:cubicBezTo>
                  <a:close/>
                  <a:moveTo>
                    <a:pt x="161687" y="160973"/>
                  </a:moveTo>
                  <a:cubicBezTo>
                    <a:pt x="130254" y="160973"/>
                    <a:pt x="104537" y="135255"/>
                    <a:pt x="104537" y="103823"/>
                  </a:cubicBezTo>
                  <a:cubicBezTo>
                    <a:pt x="104537" y="72390"/>
                    <a:pt x="130254" y="46672"/>
                    <a:pt x="161687" y="46672"/>
                  </a:cubicBezTo>
                  <a:cubicBezTo>
                    <a:pt x="193119" y="46672"/>
                    <a:pt x="218837" y="72390"/>
                    <a:pt x="218837" y="103823"/>
                  </a:cubicBezTo>
                  <a:cubicBezTo>
                    <a:pt x="218837" y="135255"/>
                    <a:pt x="193119" y="160973"/>
                    <a:pt x="161687" y="16097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24"/>
            <p:cNvSpPr/>
            <p:nvPr/>
          </p:nvSpPr>
          <p:spPr>
            <a:xfrm>
              <a:off x="5458983" y="2966278"/>
              <a:ext cx="123825" cy="123825"/>
            </a:xfrm>
            <a:custGeom>
              <a:avLst/>
              <a:gdLst/>
              <a:ahLst/>
              <a:cxnLst/>
              <a:rect l="l" t="t" r="r" b="b"/>
              <a:pathLst>
                <a:path w="123825" h="123825" extrusionOk="0">
                  <a:moveTo>
                    <a:pt x="14288" y="123825"/>
                  </a:moveTo>
                  <a:lnTo>
                    <a:pt x="109538" y="123825"/>
                  </a:lnTo>
                  <a:cubicBezTo>
                    <a:pt x="117157" y="123825"/>
                    <a:pt x="123825" y="117158"/>
                    <a:pt x="123825" y="109538"/>
                  </a:cubicBezTo>
                  <a:cubicBezTo>
                    <a:pt x="123825" y="101918"/>
                    <a:pt x="117157" y="95250"/>
                    <a:pt x="109538" y="95250"/>
                  </a:cubicBezTo>
                  <a:lnTo>
                    <a:pt x="48577" y="95250"/>
                  </a:lnTo>
                  <a:lnTo>
                    <a:pt x="119063" y="24765"/>
                  </a:lnTo>
                  <a:cubicBezTo>
                    <a:pt x="124777" y="19050"/>
                    <a:pt x="124777" y="10478"/>
                    <a:pt x="119063" y="4763"/>
                  </a:cubicBezTo>
                  <a:cubicBezTo>
                    <a:pt x="113348" y="-953"/>
                    <a:pt x="104775" y="-953"/>
                    <a:pt x="99060" y="4763"/>
                  </a:cubicBezTo>
                  <a:lnTo>
                    <a:pt x="28575" y="75248"/>
                  </a:lnTo>
                  <a:lnTo>
                    <a:pt x="28575" y="14288"/>
                  </a:lnTo>
                  <a:cubicBezTo>
                    <a:pt x="28575" y="6668"/>
                    <a:pt x="21907" y="0"/>
                    <a:pt x="14288" y="0"/>
                  </a:cubicBezTo>
                  <a:cubicBezTo>
                    <a:pt x="6668" y="0"/>
                    <a:pt x="0" y="6668"/>
                    <a:pt x="0" y="14288"/>
                  </a:cubicBezTo>
                  <a:lnTo>
                    <a:pt x="0" y="109538"/>
                  </a:lnTo>
                  <a:cubicBezTo>
                    <a:pt x="0" y="117158"/>
                    <a:pt x="6668" y="123825"/>
                    <a:pt x="14288" y="1238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24"/>
            <p:cNvSpPr/>
            <p:nvPr/>
          </p:nvSpPr>
          <p:spPr>
            <a:xfrm>
              <a:off x="5125608" y="2966278"/>
              <a:ext cx="123825" cy="123825"/>
            </a:xfrm>
            <a:custGeom>
              <a:avLst/>
              <a:gdLst/>
              <a:ahLst/>
              <a:cxnLst/>
              <a:rect l="l" t="t" r="r" b="b"/>
              <a:pathLst>
                <a:path w="123825" h="123825" extrusionOk="0">
                  <a:moveTo>
                    <a:pt x="0" y="109538"/>
                  </a:moveTo>
                  <a:cubicBezTo>
                    <a:pt x="0" y="117158"/>
                    <a:pt x="6668" y="123825"/>
                    <a:pt x="14288" y="123825"/>
                  </a:cubicBezTo>
                  <a:lnTo>
                    <a:pt x="109538" y="123825"/>
                  </a:lnTo>
                  <a:cubicBezTo>
                    <a:pt x="117158" y="123825"/>
                    <a:pt x="123825" y="117158"/>
                    <a:pt x="123825" y="109538"/>
                  </a:cubicBezTo>
                  <a:lnTo>
                    <a:pt x="123825" y="14288"/>
                  </a:lnTo>
                  <a:cubicBezTo>
                    <a:pt x="123825" y="6668"/>
                    <a:pt x="117158" y="0"/>
                    <a:pt x="109538" y="0"/>
                  </a:cubicBezTo>
                  <a:cubicBezTo>
                    <a:pt x="101918" y="0"/>
                    <a:pt x="95250" y="6668"/>
                    <a:pt x="95250" y="14288"/>
                  </a:cubicBezTo>
                  <a:lnTo>
                    <a:pt x="95250" y="75248"/>
                  </a:lnTo>
                  <a:lnTo>
                    <a:pt x="24765" y="4763"/>
                  </a:lnTo>
                  <a:cubicBezTo>
                    <a:pt x="19050" y="-953"/>
                    <a:pt x="10478" y="-953"/>
                    <a:pt x="4763" y="4763"/>
                  </a:cubicBezTo>
                  <a:cubicBezTo>
                    <a:pt x="-953" y="10478"/>
                    <a:pt x="-953" y="19050"/>
                    <a:pt x="4763" y="24765"/>
                  </a:cubicBezTo>
                  <a:lnTo>
                    <a:pt x="75248" y="95250"/>
                  </a:lnTo>
                  <a:lnTo>
                    <a:pt x="14288" y="95250"/>
                  </a:lnTo>
                  <a:cubicBezTo>
                    <a:pt x="6668" y="95250"/>
                    <a:pt x="0" y="101918"/>
                    <a:pt x="0" y="10953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24"/>
            <p:cNvSpPr/>
            <p:nvPr/>
          </p:nvSpPr>
          <p:spPr>
            <a:xfrm>
              <a:off x="5458983" y="3299653"/>
              <a:ext cx="124301" cy="123825"/>
            </a:xfrm>
            <a:custGeom>
              <a:avLst/>
              <a:gdLst/>
              <a:ahLst/>
              <a:cxnLst/>
              <a:rect l="l" t="t" r="r" b="b"/>
              <a:pathLst>
                <a:path w="124301" h="123825" extrusionOk="0">
                  <a:moveTo>
                    <a:pt x="123825" y="14288"/>
                  </a:moveTo>
                  <a:cubicBezTo>
                    <a:pt x="123825" y="6668"/>
                    <a:pt x="117157" y="0"/>
                    <a:pt x="109538" y="0"/>
                  </a:cubicBezTo>
                  <a:lnTo>
                    <a:pt x="14288" y="0"/>
                  </a:lnTo>
                  <a:cubicBezTo>
                    <a:pt x="6668" y="0"/>
                    <a:pt x="0" y="6668"/>
                    <a:pt x="0" y="14288"/>
                  </a:cubicBezTo>
                  <a:lnTo>
                    <a:pt x="0" y="109538"/>
                  </a:lnTo>
                  <a:cubicBezTo>
                    <a:pt x="0" y="117157"/>
                    <a:pt x="6668" y="123825"/>
                    <a:pt x="14288" y="123825"/>
                  </a:cubicBezTo>
                  <a:cubicBezTo>
                    <a:pt x="21907" y="123825"/>
                    <a:pt x="28575" y="117157"/>
                    <a:pt x="28575" y="109538"/>
                  </a:cubicBezTo>
                  <a:lnTo>
                    <a:pt x="28575" y="48577"/>
                  </a:lnTo>
                  <a:lnTo>
                    <a:pt x="99060" y="119063"/>
                  </a:lnTo>
                  <a:cubicBezTo>
                    <a:pt x="101918" y="121920"/>
                    <a:pt x="105727" y="122873"/>
                    <a:pt x="109538" y="122873"/>
                  </a:cubicBezTo>
                  <a:cubicBezTo>
                    <a:pt x="113348" y="122873"/>
                    <a:pt x="117157" y="121920"/>
                    <a:pt x="120015" y="119063"/>
                  </a:cubicBezTo>
                  <a:cubicBezTo>
                    <a:pt x="125730" y="113348"/>
                    <a:pt x="125730" y="104775"/>
                    <a:pt x="120015" y="99060"/>
                  </a:cubicBezTo>
                  <a:lnTo>
                    <a:pt x="48577" y="28575"/>
                  </a:lnTo>
                  <a:lnTo>
                    <a:pt x="109538" y="28575"/>
                  </a:lnTo>
                  <a:cubicBezTo>
                    <a:pt x="117157" y="28575"/>
                    <a:pt x="123825" y="21907"/>
                    <a:pt x="123825" y="142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24"/>
            <p:cNvSpPr/>
            <p:nvPr/>
          </p:nvSpPr>
          <p:spPr>
            <a:xfrm>
              <a:off x="5125608" y="3299653"/>
              <a:ext cx="123825" cy="124777"/>
            </a:xfrm>
            <a:custGeom>
              <a:avLst/>
              <a:gdLst/>
              <a:ahLst/>
              <a:cxnLst/>
              <a:rect l="l" t="t" r="r" b="b"/>
              <a:pathLst>
                <a:path w="123825" h="124777" extrusionOk="0">
                  <a:moveTo>
                    <a:pt x="109538" y="0"/>
                  </a:moveTo>
                  <a:lnTo>
                    <a:pt x="14288" y="0"/>
                  </a:lnTo>
                  <a:cubicBezTo>
                    <a:pt x="6668" y="0"/>
                    <a:pt x="0" y="6668"/>
                    <a:pt x="0" y="14288"/>
                  </a:cubicBezTo>
                  <a:cubicBezTo>
                    <a:pt x="0" y="21907"/>
                    <a:pt x="6668" y="28575"/>
                    <a:pt x="14288" y="28575"/>
                  </a:cubicBezTo>
                  <a:lnTo>
                    <a:pt x="75248" y="28575"/>
                  </a:lnTo>
                  <a:lnTo>
                    <a:pt x="4763" y="99060"/>
                  </a:lnTo>
                  <a:cubicBezTo>
                    <a:pt x="-953" y="104775"/>
                    <a:pt x="-953" y="113348"/>
                    <a:pt x="4763" y="119063"/>
                  </a:cubicBezTo>
                  <a:cubicBezTo>
                    <a:pt x="7620" y="121920"/>
                    <a:pt x="10478" y="123825"/>
                    <a:pt x="14288" y="123825"/>
                  </a:cubicBezTo>
                  <a:cubicBezTo>
                    <a:pt x="18098" y="123825"/>
                    <a:pt x="21908" y="122873"/>
                    <a:pt x="24765" y="120015"/>
                  </a:cubicBezTo>
                  <a:lnTo>
                    <a:pt x="95250" y="49530"/>
                  </a:lnTo>
                  <a:lnTo>
                    <a:pt x="95250" y="110490"/>
                  </a:lnTo>
                  <a:cubicBezTo>
                    <a:pt x="95250" y="118110"/>
                    <a:pt x="101918" y="124777"/>
                    <a:pt x="109538" y="124777"/>
                  </a:cubicBezTo>
                  <a:cubicBezTo>
                    <a:pt x="117158" y="124777"/>
                    <a:pt x="123825" y="118110"/>
                    <a:pt x="123825" y="110490"/>
                  </a:cubicBezTo>
                  <a:lnTo>
                    <a:pt x="123825" y="15240"/>
                  </a:lnTo>
                  <a:cubicBezTo>
                    <a:pt x="123825" y="6668"/>
                    <a:pt x="117158" y="0"/>
                    <a:pt x="109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6" name="Google Shape;276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δομή των πολυμερών</a:t>
            </a:r>
            <a:endParaRPr dirty="0"/>
          </a:p>
        </p:txBody>
      </p:sp>
      <p:sp>
        <p:nvSpPr>
          <p:cNvPr id="277" name="Google Shape;277;p2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13</a:t>
            </a:fld>
            <a:endParaRPr/>
          </a:p>
        </p:txBody>
      </p:sp>
      <p:grpSp>
        <p:nvGrpSpPr>
          <p:cNvPr id="278" name="Google Shape;278;p24"/>
          <p:cNvGrpSpPr/>
          <p:nvPr/>
        </p:nvGrpSpPr>
        <p:grpSpPr>
          <a:xfrm>
            <a:off x="388823" y="4389764"/>
            <a:ext cx="5021377" cy="754312"/>
            <a:chOff x="1593000" y="2322567"/>
            <a:chExt cx="5957975" cy="643501"/>
          </a:xfrm>
        </p:grpSpPr>
        <p:sp>
          <p:nvSpPr>
            <p:cNvPr id="279" name="Google Shape;279;p24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0" name="Google Shape;280;p24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1" name="Google Shape;281;p24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2" name="Google Shape;282;p24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el-GR" sz="1200" dirty="0">
                  <a:solidFill>
                    <a:schemeClr val="lt1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Αν X = </a:t>
              </a:r>
              <a:r>
                <a:rPr lang="el-GR" sz="1200" dirty="0" err="1">
                  <a:solidFill>
                    <a:schemeClr val="lt1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Cl</a:t>
              </a:r>
              <a:endParaRPr lang="el-GR" sz="1200" dirty="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endParaRPr>
            </a:p>
          </p:txBody>
        </p:sp>
        <p:sp>
          <p:nvSpPr>
            <p:cNvPr id="283" name="Google Shape;283;p24"/>
            <p:cNvSpPr/>
            <p:nvPr/>
          </p:nvSpPr>
          <p:spPr>
            <a:xfrm>
              <a:off x="1593000" y="2322567"/>
              <a:ext cx="690000" cy="642300"/>
            </a:xfrm>
            <a:prstGeom prst="rect">
              <a:avLst/>
            </a:prstGeom>
            <a:solidFill>
              <a:srgbClr val="B02C20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4" name="Google Shape;284;p24"/>
            <p:cNvSpPr/>
            <p:nvPr/>
          </p:nvSpPr>
          <p:spPr>
            <a:xfrm>
              <a:off x="1593000" y="2322574"/>
              <a:ext cx="690000" cy="64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2600" dirty="0">
                  <a:solidFill>
                    <a:srgbClr val="FFFFFF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03</a:t>
              </a:r>
              <a:endParaRPr sz="2600" dirty="0">
                <a:solidFill>
                  <a:srgbClr val="FFFFFF"/>
                </a:solidFill>
                <a:latin typeface="Barlow Light"/>
                <a:ea typeface="Barlow Light"/>
                <a:cs typeface="Barlow Light"/>
                <a:sym typeface="Barlow Light"/>
              </a:endParaRPr>
            </a:p>
          </p:txBody>
        </p:sp>
        <p:sp>
          <p:nvSpPr>
            <p:cNvPr id="285" name="Google Shape;285;p24"/>
            <p:cNvSpPr/>
            <p:nvPr/>
          </p:nvSpPr>
          <p:spPr>
            <a:xfrm>
              <a:off x="4452856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320040" indent="-154940">
                <a:lnSpc>
                  <a:spcPct val="115000"/>
                </a:lnSpc>
                <a:buClr>
                  <a:schemeClr val="accent2"/>
                </a:buClr>
                <a:buSzPts val="1000"/>
                <a:buFont typeface="Barlow"/>
                <a:buChar char="✔"/>
              </a:pPr>
              <a:r>
                <a:rPr kumimoji="0" lang="el-GR" sz="1200" b="0" i="0" u="none" strike="noStrike" kern="1200" cap="none" spc="0" normalizeH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πολυβινυλοχλωρίδιο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20040" indent="-154940">
                <a:lnSpc>
                  <a:spcPct val="115000"/>
                </a:lnSpc>
                <a:buClr>
                  <a:schemeClr val="accent2"/>
                </a:buClr>
                <a:buSzPts val="1000"/>
                <a:buFont typeface="Barlow"/>
                <a:buChar char="✔"/>
              </a:pPr>
              <a:endParaRPr sz="1000" dirty="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286" name="Google Shape;286;p24"/>
          <p:cNvGrpSpPr/>
          <p:nvPr/>
        </p:nvGrpSpPr>
        <p:grpSpPr>
          <a:xfrm>
            <a:off x="388823" y="3621830"/>
            <a:ext cx="5021377" cy="754313"/>
            <a:chOff x="1593000" y="2322567"/>
            <a:chExt cx="5957975" cy="643502"/>
          </a:xfrm>
        </p:grpSpPr>
        <p:sp>
          <p:nvSpPr>
            <p:cNvPr id="287" name="Google Shape;287;p24"/>
            <p:cNvSpPr/>
            <p:nvPr/>
          </p:nvSpPr>
          <p:spPr>
            <a:xfrm>
              <a:off x="3728375" y="2322569"/>
              <a:ext cx="3822600" cy="6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8" name="Google Shape;288;p24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9" name="Google Shape;289;p24"/>
            <p:cNvSpPr/>
            <p:nvPr/>
          </p:nvSpPr>
          <p:spPr>
            <a:xfrm rot="16200000">
              <a:off x="3501574" y="1934670"/>
              <a:ext cx="643356" cy="1419149"/>
            </a:xfrm>
            <a:prstGeom prst="flowChartOffpageConnector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0" name="Google Shape;290;p24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el-GR" sz="1200" dirty="0">
                  <a:solidFill>
                    <a:schemeClr val="lt1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Αν X = CH3</a:t>
              </a:r>
            </a:p>
          </p:txBody>
        </p:sp>
        <p:sp>
          <p:nvSpPr>
            <p:cNvPr id="291" name="Google Shape;291;p24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02C20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2" name="Google Shape;292;p24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2600">
                  <a:solidFill>
                    <a:srgbClr val="FFFFFF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02</a:t>
              </a:r>
              <a:endParaRPr sz="2600">
                <a:solidFill>
                  <a:srgbClr val="FFFFFF"/>
                </a:solidFill>
                <a:latin typeface="Barlow Light"/>
                <a:ea typeface="Barlow Light"/>
                <a:cs typeface="Barlow Light"/>
                <a:sym typeface="Barlow Light"/>
              </a:endParaRPr>
            </a:p>
          </p:txBody>
        </p:sp>
        <p:sp>
          <p:nvSpPr>
            <p:cNvPr id="293" name="Google Shape;293;p24"/>
            <p:cNvSpPr/>
            <p:nvPr/>
          </p:nvSpPr>
          <p:spPr>
            <a:xfrm>
              <a:off x="4452856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320040" indent="-154940">
                <a:lnSpc>
                  <a:spcPct val="115000"/>
                </a:lnSpc>
                <a:buClr>
                  <a:schemeClr val="accent2"/>
                </a:buClr>
                <a:buSzPts val="1000"/>
                <a:buFont typeface="Barlow"/>
                <a:buChar char="✔"/>
              </a:pPr>
              <a:r>
                <a:rPr lang="el-GR" sz="1200" dirty="0">
                  <a:solidFill>
                    <a:schemeClr val="tx1"/>
                  </a:solidFill>
                  <a:latin typeface="+mn-lt"/>
                  <a:sym typeface="Barlow"/>
                </a:rPr>
                <a:t>πολυπροπυλένιο</a:t>
              </a:r>
              <a:endParaRPr lang="en-US" sz="1000" dirty="0">
                <a:solidFill>
                  <a:schemeClr val="tx1"/>
                </a:solidFill>
                <a:latin typeface="+mn-lt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294" name="Google Shape;294;p24"/>
          <p:cNvGrpSpPr/>
          <p:nvPr/>
        </p:nvGrpSpPr>
        <p:grpSpPr>
          <a:xfrm>
            <a:off x="388824" y="2853888"/>
            <a:ext cx="5021376" cy="754312"/>
            <a:chOff x="1593000" y="2322568"/>
            <a:chExt cx="5957974" cy="643501"/>
          </a:xfrm>
        </p:grpSpPr>
        <p:sp>
          <p:nvSpPr>
            <p:cNvPr id="295" name="Google Shape;295;p24"/>
            <p:cNvSpPr/>
            <p:nvPr/>
          </p:nvSpPr>
          <p:spPr>
            <a:xfrm>
              <a:off x="3728374" y="2322569"/>
              <a:ext cx="3822600" cy="6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6" name="Google Shape;296;p24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7" name="Google Shape;297;p24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8" name="Google Shape;298;p24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el-GR" sz="1200" dirty="0">
                  <a:solidFill>
                    <a:schemeClr val="lt1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Αν X=H τότε πολυαιθυλένιο</a:t>
              </a:r>
              <a:endParaRPr lang="da-DK" sz="1200" dirty="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99" name="Google Shape;299;p24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02C20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0" name="Google Shape;300;p24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2600" dirty="0">
                  <a:solidFill>
                    <a:srgbClr val="FFFFFF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01</a:t>
              </a:r>
              <a:endParaRPr sz="2600" dirty="0">
                <a:solidFill>
                  <a:srgbClr val="FFFFFF"/>
                </a:solidFill>
                <a:latin typeface="Barlow Light"/>
                <a:ea typeface="Barlow Light"/>
                <a:cs typeface="Barlow Light"/>
                <a:sym typeface="Barlow Light"/>
              </a:endParaRPr>
            </a:p>
          </p:txBody>
        </p:sp>
        <p:sp>
          <p:nvSpPr>
            <p:cNvPr id="301" name="Google Shape;301;p24"/>
            <p:cNvSpPr/>
            <p:nvPr/>
          </p:nvSpPr>
          <p:spPr>
            <a:xfrm>
              <a:off x="4452856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320040" indent="-154940">
                <a:lnSpc>
                  <a:spcPct val="115000"/>
                </a:lnSpc>
                <a:buClr>
                  <a:schemeClr val="accent2"/>
                </a:buClr>
                <a:buSzPts val="1000"/>
                <a:buFont typeface="Barlow"/>
                <a:buChar char="✔"/>
              </a:pPr>
              <a:r>
                <a:rPr kumimoji="0" lang="el-GR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πολυαιθυλένιο</a:t>
              </a:r>
              <a:endParaRPr sz="1000" dirty="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E68CB8B9-E900-465B-B108-E5B2B9F378FF}"/>
              </a:ext>
            </a:extLst>
          </p:cNvPr>
          <p:cNvSpPr txBox="1"/>
          <p:nvPr/>
        </p:nvSpPr>
        <p:spPr>
          <a:xfrm>
            <a:off x="388823" y="2437578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Ομο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πολυμερές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6" name="Google Shape;278;p24">
            <a:extLst>
              <a:ext uri="{FF2B5EF4-FFF2-40B4-BE49-F238E27FC236}">
                <a16:creationId xmlns:a16="http://schemas.microsoft.com/office/drawing/2014/main" id="{4FC945FA-C0A2-49D9-813F-A1C6391D75DE}"/>
              </a:ext>
            </a:extLst>
          </p:cNvPr>
          <p:cNvGrpSpPr/>
          <p:nvPr/>
        </p:nvGrpSpPr>
        <p:grpSpPr>
          <a:xfrm>
            <a:off x="388824" y="5157876"/>
            <a:ext cx="5021376" cy="754311"/>
            <a:chOff x="1593000" y="2322566"/>
            <a:chExt cx="5957974" cy="643500"/>
          </a:xfrm>
        </p:grpSpPr>
        <p:sp>
          <p:nvSpPr>
            <p:cNvPr id="37" name="Google Shape;279;p24">
              <a:extLst>
                <a:ext uri="{FF2B5EF4-FFF2-40B4-BE49-F238E27FC236}">
                  <a16:creationId xmlns:a16="http://schemas.microsoft.com/office/drawing/2014/main" id="{E0120C34-B6F2-4B34-94A7-4700014989A6}"/>
                </a:ext>
              </a:extLst>
            </p:cNvPr>
            <p:cNvSpPr/>
            <p:nvPr/>
          </p:nvSpPr>
          <p:spPr>
            <a:xfrm>
              <a:off x="3728374" y="2322566"/>
              <a:ext cx="3822600" cy="6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Google Shape;280;p24">
              <a:extLst>
                <a:ext uri="{FF2B5EF4-FFF2-40B4-BE49-F238E27FC236}">
                  <a16:creationId xmlns:a16="http://schemas.microsoft.com/office/drawing/2014/main" id="{6B296EA5-0295-424B-BF11-471E653A563A}"/>
                </a:ext>
              </a:extLst>
            </p:cNvPr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Google Shape;281;p24">
              <a:extLst>
                <a:ext uri="{FF2B5EF4-FFF2-40B4-BE49-F238E27FC236}">
                  <a16:creationId xmlns:a16="http://schemas.microsoft.com/office/drawing/2014/main" id="{C295F369-F062-4F59-8977-833753901EFB}"/>
                </a:ext>
              </a:extLst>
            </p:cNvPr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" name="Google Shape;282;p24">
              <a:extLst>
                <a:ext uri="{FF2B5EF4-FFF2-40B4-BE49-F238E27FC236}">
                  <a16:creationId xmlns:a16="http://schemas.microsoft.com/office/drawing/2014/main" id="{DB4E4E6D-D8C9-48CC-8C12-3F240FCF1DDF}"/>
                </a:ext>
              </a:extLst>
            </p:cNvPr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el-GR" sz="1200" dirty="0">
                  <a:solidFill>
                    <a:schemeClr val="lt1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Αν X = δακτύλιος </a:t>
              </a:r>
              <a:r>
                <a:rPr lang="el-GR" sz="1200" dirty="0" err="1">
                  <a:solidFill>
                    <a:schemeClr val="lt1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βενζενίου</a:t>
              </a:r>
              <a:endParaRPr lang="el-GR" sz="1200" dirty="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endParaRPr>
            </a:p>
          </p:txBody>
        </p:sp>
        <p:sp>
          <p:nvSpPr>
            <p:cNvPr id="41" name="Google Shape;283;p24">
              <a:extLst>
                <a:ext uri="{FF2B5EF4-FFF2-40B4-BE49-F238E27FC236}">
                  <a16:creationId xmlns:a16="http://schemas.microsoft.com/office/drawing/2014/main" id="{3CBF957F-6C9B-4BC0-B223-22EEF4B6B45E}"/>
                </a:ext>
              </a:extLst>
            </p:cNvPr>
            <p:cNvSpPr/>
            <p:nvPr/>
          </p:nvSpPr>
          <p:spPr>
            <a:xfrm>
              <a:off x="1593000" y="2322567"/>
              <a:ext cx="690000" cy="642300"/>
            </a:xfrm>
            <a:prstGeom prst="rect">
              <a:avLst/>
            </a:prstGeom>
            <a:solidFill>
              <a:srgbClr val="B02C20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Google Shape;284;p24">
              <a:extLst>
                <a:ext uri="{FF2B5EF4-FFF2-40B4-BE49-F238E27FC236}">
                  <a16:creationId xmlns:a16="http://schemas.microsoft.com/office/drawing/2014/main" id="{E0D4C316-17F1-4145-A810-BD1E0AE2D9E2}"/>
                </a:ext>
              </a:extLst>
            </p:cNvPr>
            <p:cNvSpPr/>
            <p:nvPr/>
          </p:nvSpPr>
          <p:spPr>
            <a:xfrm>
              <a:off x="1593000" y="2322574"/>
              <a:ext cx="690000" cy="64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2600" dirty="0">
                  <a:solidFill>
                    <a:srgbClr val="FFFFFF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04</a:t>
              </a:r>
              <a:endParaRPr sz="2600" dirty="0">
                <a:solidFill>
                  <a:srgbClr val="FFFFFF"/>
                </a:solidFill>
                <a:latin typeface="Barlow Light"/>
                <a:ea typeface="Barlow Light"/>
                <a:cs typeface="Barlow Light"/>
                <a:sym typeface="Barlow Light"/>
              </a:endParaRPr>
            </a:p>
          </p:txBody>
        </p:sp>
        <p:sp>
          <p:nvSpPr>
            <p:cNvPr id="43" name="Google Shape;285;p24">
              <a:extLst>
                <a:ext uri="{FF2B5EF4-FFF2-40B4-BE49-F238E27FC236}">
                  <a16:creationId xmlns:a16="http://schemas.microsoft.com/office/drawing/2014/main" id="{7868429A-2FF0-416E-AEE7-7BC5987A7FCB}"/>
                </a:ext>
              </a:extLst>
            </p:cNvPr>
            <p:cNvSpPr/>
            <p:nvPr/>
          </p:nvSpPr>
          <p:spPr>
            <a:xfrm>
              <a:off x="4452856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165100">
                <a:lnSpc>
                  <a:spcPct val="115000"/>
                </a:lnSpc>
                <a:buClr>
                  <a:schemeClr val="accent2"/>
                </a:buClr>
                <a:buSzPts val="1000"/>
              </a:pP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20040" indent="-154940">
                <a:lnSpc>
                  <a:spcPct val="115000"/>
                </a:lnSpc>
                <a:buClr>
                  <a:schemeClr val="accent2"/>
                </a:buClr>
                <a:buSzPts val="1000"/>
                <a:buFont typeface="Barlow"/>
                <a:buChar char="✔"/>
              </a:pPr>
              <a:r>
                <a:rPr kumimoji="0" lang="el-GR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πολυστηρένιο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20040" indent="-154940">
                <a:lnSpc>
                  <a:spcPct val="115000"/>
                </a:lnSpc>
                <a:buClr>
                  <a:schemeClr val="accent2"/>
                </a:buClr>
                <a:buSzPts val="1000"/>
                <a:buFont typeface="Barlow"/>
                <a:buChar char="✔"/>
              </a:pPr>
              <a:endParaRPr sz="1000" dirty="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44" name="Group 5">
            <a:extLst>
              <a:ext uri="{FF2B5EF4-FFF2-40B4-BE49-F238E27FC236}">
                <a16:creationId xmlns:a16="http://schemas.microsoft.com/office/drawing/2014/main" id="{8179E5F3-07E6-4C9C-9730-12C754D7112F}"/>
              </a:ext>
            </a:extLst>
          </p:cNvPr>
          <p:cNvGrpSpPr>
            <a:grpSpLocks/>
          </p:cNvGrpSpPr>
          <p:nvPr/>
        </p:nvGrpSpPr>
        <p:grpSpPr bwMode="auto">
          <a:xfrm>
            <a:off x="6314742" y="3311522"/>
            <a:ext cx="1871663" cy="2484438"/>
            <a:chOff x="3810" y="1888"/>
            <a:chExt cx="1179" cy="1565"/>
          </a:xfrm>
        </p:grpSpPr>
        <p:grpSp>
          <p:nvGrpSpPr>
            <p:cNvPr id="45" name="Group 6">
              <a:extLst>
                <a:ext uri="{FF2B5EF4-FFF2-40B4-BE49-F238E27FC236}">
                  <a16:creationId xmlns:a16="http://schemas.microsoft.com/office/drawing/2014/main" id="{7DA39BD0-51F2-4CE4-9EDB-8A39C847B9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0" y="1933"/>
              <a:ext cx="113" cy="1383"/>
              <a:chOff x="3515" y="1979"/>
              <a:chExt cx="113" cy="1383"/>
            </a:xfrm>
          </p:grpSpPr>
          <p:sp>
            <p:nvSpPr>
              <p:cNvPr id="60" name="Line 7">
                <a:extLst>
                  <a:ext uri="{FF2B5EF4-FFF2-40B4-BE49-F238E27FC236}">
                    <a16:creationId xmlns:a16="http://schemas.microsoft.com/office/drawing/2014/main" id="{FA4D2EFF-F6A7-4DAE-81E0-8C6C9DDD65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15" y="1979"/>
                <a:ext cx="0" cy="13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1" name="Line 8">
                <a:extLst>
                  <a:ext uri="{FF2B5EF4-FFF2-40B4-BE49-F238E27FC236}">
                    <a16:creationId xmlns:a16="http://schemas.microsoft.com/office/drawing/2014/main" id="{EF143686-4F4E-47BF-9F08-ED12A72E13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15" y="3362"/>
                <a:ext cx="11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2" name="Line 9">
                <a:extLst>
                  <a:ext uri="{FF2B5EF4-FFF2-40B4-BE49-F238E27FC236}">
                    <a16:creationId xmlns:a16="http://schemas.microsoft.com/office/drawing/2014/main" id="{71F0407C-90C0-4545-836D-F9CF24E824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15" y="1979"/>
                <a:ext cx="11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6" name="Group 10">
              <a:extLst>
                <a:ext uri="{FF2B5EF4-FFF2-40B4-BE49-F238E27FC236}">
                  <a16:creationId xmlns:a16="http://schemas.microsoft.com/office/drawing/2014/main" id="{C7B337F8-87E1-4F7F-BD96-39495BD80A18}"/>
                </a:ext>
              </a:extLst>
            </p:cNvPr>
            <p:cNvGrpSpPr>
              <a:grpSpLocks/>
            </p:cNvGrpSpPr>
            <p:nvPr/>
          </p:nvGrpSpPr>
          <p:grpSpPr bwMode="auto">
            <a:xfrm rot="-10800000">
              <a:off x="4672" y="1888"/>
              <a:ext cx="113" cy="1383"/>
              <a:chOff x="3628" y="2092"/>
              <a:chExt cx="113" cy="1383"/>
            </a:xfrm>
          </p:grpSpPr>
          <p:sp>
            <p:nvSpPr>
              <p:cNvPr id="57" name="Line 11">
                <a:extLst>
                  <a:ext uri="{FF2B5EF4-FFF2-40B4-BE49-F238E27FC236}">
                    <a16:creationId xmlns:a16="http://schemas.microsoft.com/office/drawing/2014/main" id="{628FF476-8C36-4F38-A5B2-DA3E31C126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28" y="2092"/>
                <a:ext cx="0" cy="13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8" name="Line 12">
                <a:extLst>
                  <a:ext uri="{FF2B5EF4-FFF2-40B4-BE49-F238E27FC236}">
                    <a16:creationId xmlns:a16="http://schemas.microsoft.com/office/drawing/2014/main" id="{422C2059-82FF-44CF-B5CF-C4FE36137A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28" y="3475"/>
                <a:ext cx="11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9" name="Line 13">
                <a:extLst>
                  <a:ext uri="{FF2B5EF4-FFF2-40B4-BE49-F238E27FC236}">
                    <a16:creationId xmlns:a16="http://schemas.microsoft.com/office/drawing/2014/main" id="{98DC020A-B3C7-4B86-8227-5932374E88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28" y="2092"/>
                <a:ext cx="11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47" name="Text Box 14">
              <a:extLst>
                <a:ext uri="{FF2B5EF4-FFF2-40B4-BE49-F238E27FC236}">
                  <a16:creationId xmlns:a16="http://schemas.microsoft.com/office/drawing/2014/main" id="{F585623A-62C0-4ACB-B0C5-762DD95975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3" y="2500"/>
              <a:ext cx="77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- C – C -</a:t>
              </a:r>
            </a:p>
          </p:txBody>
        </p:sp>
        <p:sp>
          <p:nvSpPr>
            <p:cNvPr id="48" name="Line 15">
              <a:extLst>
                <a:ext uri="{FF2B5EF4-FFF2-40B4-BE49-F238E27FC236}">
                  <a16:creationId xmlns:a16="http://schemas.microsoft.com/office/drawing/2014/main" id="{5733E17E-2073-4FDA-B42B-CAE2125054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36" y="2387"/>
              <a:ext cx="0" cy="1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49" name="Line 16">
              <a:extLst>
                <a:ext uri="{FF2B5EF4-FFF2-40B4-BE49-F238E27FC236}">
                  <a16:creationId xmlns:a16="http://schemas.microsoft.com/office/drawing/2014/main" id="{72C53A1F-5660-4068-81D3-26078B54C8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22" y="2387"/>
              <a:ext cx="0" cy="1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50" name="Line 17">
              <a:extLst>
                <a:ext uri="{FF2B5EF4-FFF2-40B4-BE49-F238E27FC236}">
                  <a16:creationId xmlns:a16="http://schemas.microsoft.com/office/drawing/2014/main" id="{19EED296-E78E-4B2F-A7FF-F39ADBECB9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45" y="2722"/>
              <a:ext cx="0" cy="1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51" name="Line 18">
              <a:extLst>
                <a:ext uri="{FF2B5EF4-FFF2-40B4-BE49-F238E27FC236}">
                  <a16:creationId xmlns:a16="http://schemas.microsoft.com/office/drawing/2014/main" id="{7A8FC45A-4E1F-472D-AF74-AD0FC7ECA2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31" y="2722"/>
              <a:ext cx="0" cy="1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52" name="Text Box 19">
              <a:extLst>
                <a:ext uri="{FF2B5EF4-FFF2-40B4-BE49-F238E27FC236}">
                  <a16:creationId xmlns:a16="http://schemas.microsoft.com/office/drawing/2014/main" id="{0E763551-E3E5-4B21-AFC7-474C2D57F7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30" y="2845"/>
              <a:ext cx="25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X</a:t>
              </a:r>
            </a:p>
          </p:txBody>
        </p:sp>
        <p:sp>
          <p:nvSpPr>
            <p:cNvPr id="53" name="Text Box 20">
              <a:extLst>
                <a:ext uri="{FF2B5EF4-FFF2-40B4-BE49-F238E27FC236}">
                  <a16:creationId xmlns:a16="http://schemas.microsoft.com/office/drawing/2014/main" id="{515A8427-7CC7-45A3-807E-641DDC6889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6" y="2831"/>
              <a:ext cx="25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H</a:t>
              </a:r>
            </a:p>
          </p:txBody>
        </p:sp>
        <p:sp>
          <p:nvSpPr>
            <p:cNvPr id="54" name="Text Box 21">
              <a:extLst>
                <a:ext uri="{FF2B5EF4-FFF2-40B4-BE49-F238E27FC236}">
                  <a16:creationId xmlns:a16="http://schemas.microsoft.com/office/drawing/2014/main" id="{F07730AD-0BC1-4D09-871C-EE557D62D1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7" y="2115"/>
              <a:ext cx="25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H</a:t>
              </a:r>
            </a:p>
          </p:txBody>
        </p:sp>
        <p:sp>
          <p:nvSpPr>
            <p:cNvPr id="55" name="Text Box 22">
              <a:extLst>
                <a:ext uri="{FF2B5EF4-FFF2-40B4-BE49-F238E27FC236}">
                  <a16:creationId xmlns:a16="http://schemas.microsoft.com/office/drawing/2014/main" id="{4945E8CA-FF01-4AFF-865F-6AE2D97B2B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9" y="2115"/>
              <a:ext cx="25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H</a:t>
              </a:r>
            </a:p>
          </p:txBody>
        </p:sp>
        <p:sp>
          <p:nvSpPr>
            <p:cNvPr id="56" name="Text Box 23">
              <a:extLst>
                <a:ext uri="{FF2B5EF4-FFF2-40B4-BE49-F238E27FC236}">
                  <a16:creationId xmlns:a16="http://schemas.microsoft.com/office/drawing/2014/main" id="{D51722A7-9734-4A1F-A95C-E6290F1113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5" y="3203"/>
              <a:ext cx="20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n</a:t>
              </a:r>
            </a:p>
          </p:txBody>
        </p:sp>
      </p:grpSp>
      <p:pic>
        <p:nvPicPr>
          <p:cNvPr id="63" name="Picture 62">
            <a:extLst>
              <a:ext uri="{FF2B5EF4-FFF2-40B4-BE49-F238E27FC236}">
                <a16:creationId xmlns:a16="http://schemas.microsoft.com/office/drawing/2014/main" id="{294B6DE2-A15E-42F2-89CF-57E70A2915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6103" y="6248400"/>
            <a:ext cx="687897" cy="59874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Σύνδεση και δομή των πολυμερών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685900" y="2438400"/>
            <a:ext cx="8434503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l-GR" sz="2800" dirty="0"/>
              <a:t>Δεσμοί στην αλυσίδα: ομοιοπολικοί</a:t>
            </a:r>
            <a:r>
              <a:rPr lang="en-US" sz="2800" dirty="0"/>
              <a:t>.</a:t>
            </a:r>
            <a:endParaRPr lang="el-GR" sz="2800" dirty="0"/>
          </a:p>
          <a:p>
            <a:pPr marL="274320" indent="-274320"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l-GR" sz="2800" dirty="0"/>
              <a:t>Μοριακοί δεσμοί:</a:t>
            </a:r>
          </a:p>
          <a:p>
            <a:pPr lvl="1">
              <a:buFont typeface="Wingdings" pitchFamily="2" charset="2"/>
              <a:buChar char="ü"/>
            </a:pPr>
            <a:r>
              <a:rPr lang="el-GR" sz="2400" dirty="0"/>
              <a:t> </a:t>
            </a:r>
            <a:r>
              <a:rPr lang="el-GR" sz="2800" dirty="0"/>
              <a:t>Μόνιμο δίπολο</a:t>
            </a:r>
          </a:p>
          <a:p>
            <a:pPr lvl="1">
              <a:buFont typeface="Wingdings" pitchFamily="2" charset="2"/>
              <a:buChar char="ü"/>
            </a:pPr>
            <a:r>
              <a:rPr lang="el-GR" sz="2800" dirty="0"/>
              <a:t> Δυνάμεις επαγωγής: επαγωγικό δίπολο</a:t>
            </a:r>
          </a:p>
          <a:p>
            <a:pPr lvl="1">
              <a:buFont typeface="Wingdings" pitchFamily="2" charset="2"/>
              <a:buChar char="ü"/>
            </a:pPr>
            <a:r>
              <a:rPr lang="el-GR" sz="2800" dirty="0"/>
              <a:t> Δεσμοί υδρογόνου</a:t>
            </a:r>
          </a:p>
          <a:p>
            <a:pPr lvl="1">
              <a:buFont typeface="Wingdings" pitchFamily="2" charset="2"/>
              <a:buChar char="ü"/>
            </a:pPr>
            <a:r>
              <a:rPr lang="el-GR" sz="2800" dirty="0"/>
              <a:t> Απωθητικές δυνάμεις (αρχή </a:t>
            </a:r>
            <a:r>
              <a:rPr lang="en-US" sz="2800" dirty="0"/>
              <a:t>Pauli)</a:t>
            </a:r>
          </a:p>
          <a:p>
            <a:pPr lvl="1">
              <a:buFont typeface="Wingdings" pitchFamily="2" charset="2"/>
              <a:buChar char="ü"/>
            </a:pPr>
            <a:r>
              <a:rPr lang="el-GR" sz="2800" dirty="0"/>
              <a:t> Αλληλεπίδραση </a:t>
            </a:r>
            <a:r>
              <a:rPr lang="en-US" sz="2800" dirty="0"/>
              <a:t>Van </a:t>
            </a:r>
            <a:r>
              <a:rPr lang="en-US" sz="2800" dirty="0" err="1"/>
              <a:t>der</a:t>
            </a:r>
            <a:r>
              <a:rPr lang="en-US" sz="2800" dirty="0"/>
              <a:t> Waals</a:t>
            </a:r>
            <a:endParaRPr lang="el-GR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D570E7-084C-4B5A-9C26-7C2A33BCD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6103" y="6248400"/>
            <a:ext cx="687897" cy="59874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CFF03C-F6E3-4C4A-9908-C3ACD801F1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Synthetic Polymers Used as Biomaterials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67F203-2DFF-49ED-B6AD-B670B70FF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6103" y="6248400"/>
            <a:ext cx="687897" cy="59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16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1ACCDB4-0483-4640-90BE-B4F216F48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Synthetic Polymers Used as Biomaterials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6A624B-EEF7-4131-8B7E-733C9C7DD9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8900" indent="0">
              <a:buNone/>
            </a:pPr>
            <a:r>
              <a:rPr lang="en-US" b="1" dirty="0"/>
              <a:t>Polyvinylchloride (PVC)</a:t>
            </a:r>
          </a:p>
          <a:p>
            <a:r>
              <a:rPr lang="en-US" dirty="0"/>
              <a:t>Amorphous &amp; rigid polymer</a:t>
            </a:r>
          </a:p>
          <a:p>
            <a:r>
              <a:rPr lang="en-US" dirty="0"/>
              <a:t>High melt viscosity</a:t>
            </a:r>
          </a:p>
          <a:p>
            <a:r>
              <a:rPr lang="en-US" dirty="0"/>
              <a:t>Made flexible and soft by the addition of plasticizers</a:t>
            </a:r>
          </a:p>
          <a:p>
            <a:r>
              <a:rPr lang="en-US" dirty="0"/>
              <a:t>For: blood and solution bag, surgical packaging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76D3640-D727-4662-A733-1F6FB1348738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Polymethyl </a:t>
            </a:r>
            <a:r>
              <a:rPr lang="en-US" dirty="0" err="1"/>
              <a:t>metacrylate</a:t>
            </a:r>
            <a:r>
              <a:rPr lang="en-US" dirty="0"/>
              <a:t>(PMMA)</a:t>
            </a:r>
          </a:p>
          <a:p>
            <a:r>
              <a:rPr lang="en-US" dirty="0"/>
              <a:t>Resistant to inorganic solutions</a:t>
            </a:r>
          </a:p>
          <a:p>
            <a:r>
              <a:rPr lang="en-US" dirty="0"/>
              <a:t>Excellent optical properties </a:t>
            </a:r>
          </a:p>
          <a:p>
            <a:r>
              <a:rPr lang="en-US" dirty="0"/>
              <a:t>For: Blood pump and reservoir, implantable ocular lenses, bone cement</a:t>
            </a:r>
          </a:p>
        </p:txBody>
      </p:sp>
      <p:grpSp>
        <p:nvGrpSpPr>
          <p:cNvPr id="7" name="Google Shape;168;p14">
            <a:extLst>
              <a:ext uri="{FF2B5EF4-FFF2-40B4-BE49-F238E27FC236}">
                <a16:creationId xmlns:a16="http://schemas.microsoft.com/office/drawing/2014/main" id="{12D8AA6E-C315-492A-818A-4763A7C473FF}"/>
              </a:ext>
            </a:extLst>
          </p:cNvPr>
          <p:cNvGrpSpPr/>
          <p:nvPr/>
        </p:nvGrpSpPr>
        <p:grpSpPr>
          <a:xfrm>
            <a:off x="8458200" y="381000"/>
            <a:ext cx="450753" cy="450708"/>
            <a:chOff x="3277794" y="2969995"/>
            <a:chExt cx="457200" cy="457200"/>
          </a:xfrm>
        </p:grpSpPr>
        <p:sp>
          <p:nvSpPr>
            <p:cNvPr id="8" name="Google Shape;169;p14">
              <a:extLst>
                <a:ext uri="{FF2B5EF4-FFF2-40B4-BE49-F238E27FC236}">
                  <a16:creationId xmlns:a16="http://schemas.microsoft.com/office/drawing/2014/main" id="{0241D1A6-1085-429E-9B8B-A7E7635525C0}"/>
                </a:ext>
              </a:extLst>
            </p:cNvPr>
            <p:cNvSpPr/>
            <p:nvPr/>
          </p:nvSpPr>
          <p:spPr>
            <a:xfrm>
              <a:off x="3277794" y="2969995"/>
              <a:ext cx="457200" cy="171450"/>
            </a:xfrm>
            <a:custGeom>
              <a:avLst/>
              <a:gdLst/>
              <a:ahLst/>
              <a:cxnLst/>
              <a:rect l="l" t="t" r="r" b="b"/>
              <a:pathLst>
                <a:path w="457200" h="171450" extrusionOk="0">
                  <a:moveTo>
                    <a:pt x="19050" y="104775"/>
                  </a:moveTo>
                  <a:lnTo>
                    <a:pt x="40005" y="104775"/>
                  </a:lnTo>
                  <a:cubicBezTo>
                    <a:pt x="48578" y="142875"/>
                    <a:pt x="82868" y="171450"/>
                    <a:pt x="123825" y="171450"/>
                  </a:cubicBezTo>
                  <a:cubicBezTo>
                    <a:pt x="164783" y="171450"/>
                    <a:pt x="199073" y="142875"/>
                    <a:pt x="207645" y="104775"/>
                  </a:cubicBezTo>
                  <a:lnTo>
                    <a:pt x="250508" y="104775"/>
                  </a:lnTo>
                  <a:cubicBezTo>
                    <a:pt x="259080" y="142875"/>
                    <a:pt x="293370" y="171450"/>
                    <a:pt x="334328" y="171450"/>
                  </a:cubicBezTo>
                  <a:cubicBezTo>
                    <a:pt x="375285" y="171450"/>
                    <a:pt x="409575" y="142875"/>
                    <a:pt x="418148" y="104775"/>
                  </a:cubicBezTo>
                  <a:lnTo>
                    <a:pt x="438150" y="104775"/>
                  </a:lnTo>
                  <a:cubicBezTo>
                    <a:pt x="448628" y="104775"/>
                    <a:pt x="457200" y="96203"/>
                    <a:pt x="457200" y="85725"/>
                  </a:cubicBezTo>
                  <a:cubicBezTo>
                    <a:pt x="457200" y="75248"/>
                    <a:pt x="448628" y="66675"/>
                    <a:pt x="438150" y="66675"/>
                  </a:cubicBezTo>
                  <a:lnTo>
                    <a:pt x="417195" y="66675"/>
                  </a:lnTo>
                  <a:cubicBezTo>
                    <a:pt x="408623" y="28575"/>
                    <a:pt x="374333" y="0"/>
                    <a:pt x="333375" y="0"/>
                  </a:cubicBezTo>
                  <a:cubicBezTo>
                    <a:pt x="292418" y="0"/>
                    <a:pt x="258128" y="28575"/>
                    <a:pt x="249555" y="66675"/>
                  </a:cubicBezTo>
                  <a:lnTo>
                    <a:pt x="206693" y="66675"/>
                  </a:lnTo>
                  <a:cubicBezTo>
                    <a:pt x="198120" y="28575"/>
                    <a:pt x="163830" y="0"/>
                    <a:pt x="122873" y="0"/>
                  </a:cubicBezTo>
                  <a:cubicBezTo>
                    <a:pt x="81915" y="0"/>
                    <a:pt x="48578" y="28575"/>
                    <a:pt x="40005" y="66675"/>
                  </a:cubicBezTo>
                  <a:lnTo>
                    <a:pt x="19050" y="66675"/>
                  </a:lnTo>
                  <a:cubicBezTo>
                    <a:pt x="8573" y="66675"/>
                    <a:pt x="0" y="75248"/>
                    <a:pt x="0" y="85725"/>
                  </a:cubicBezTo>
                  <a:cubicBezTo>
                    <a:pt x="0" y="96203"/>
                    <a:pt x="8573" y="104775"/>
                    <a:pt x="19050" y="104775"/>
                  </a:cubicBezTo>
                  <a:close/>
                  <a:moveTo>
                    <a:pt x="289560" y="66675"/>
                  </a:moveTo>
                  <a:cubicBezTo>
                    <a:pt x="297180" y="49530"/>
                    <a:pt x="314325" y="38100"/>
                    <a:pt x="333375" y="38100"/>
                  </a:cubicBezTo>
                  <a:cubicBezTo>
                    <a:pt x="352425" y="38100"/>
                    <a:pt x="369570" y="49530"/>
                    <a:pt x="377190" y="66675"/>
                  </a:cubicBezTo>
                  <a:cubicBezTo>
                    <a:pt x="379095" y="72390"/>
                    <a:pt x="381000" y="79058"/>
                    <a:pt x="381000" y="85725"/>
                  </a:cubicBezTo>
                  <a:cubicBezTo>
                    <a:pt x="381000" y="92393"/>
                    <a:pt x="379095" y="99060"/>
                    <a:pt x="377190" y="104775"/>
                  </a:cubicBezTo>
                  <a:cubicBezTo>
                    <a:pt x="369570" y="121920"/>
                    <a:pt x="353378" y="133350"/>
                    <a:pt x="333375" y="133350"/>
                  </a:cubicBezTo>
                  <a:cubicBezTo>
                    <a:pt x="313373" y="133350"/>
                    <a:pt x="297180" y="121920"/>
                    <a:pt x="289560" y="104775"/>
                  </a:cubicBezTo>
                  <a:cubicBezTo>
                    <a:pt x="287655" y="99060"/>
                    <a:pt x="285750" y="92393"/>
                    <a:pt x="285750" y="85725"/>
                  </a:cubicBezTo>
                  <a:cubicBezTo>
                    <a:pt x="285750" y="79058"/>
                    <a:pt x="287655" y="72390"/>
                    <a:pt x="289560" y="66675"/>
                  </a:cubicBezTo>
                  <a:close/>
                  <a:moveTo>
                    <a:pt x="80010" y="66675"/>
                  </a:moveTo>
                  <a:cubicBezTo>
                    <a:pt x="87630" y="49530"/>
                    <a:pt x="104775" y="38100"/>
                    <a:pt x="123825" y="38100"/>
                  </a:cubicBezTo>
                  <a:cubicBezTo>
                    <a:pt x="142875" y="38100"/>
                    <a:pt x="160020" y="49530"/>
                    <a:pt x="167640" y="66675"/>
                  </a:cubicBezTo>
                  <a:cubicBezTo>
                    <a:pt x="169545" y="72390"/>
                    <a:pt x="171450" y="79058"/>
                    <a:pt x="171450" y="85725"/>
                  </a:cubicBezTo>
                  <a:cubicBezTo>
                    <a:pt x="171450" y="92393"/>
                    <a:pt x="169545" y="99060"/>
                    <a:pt x="167640" y="104775"/>
                  </a:cubicBezTo>
                  <a:cubicBezTo>
                    <a:pt x="160020" y="121920"/>
                    <a:pt x="143828" y="133350"/>
                    <a:pt x="123825" y="133350"/>
                  </a:cubicBezTo>
                  <a:cubicBezTo>
                    <a:pt x="103823" y="133350"/>
                    <a:pt x="87630" y="121920"/>
                    <a:pt x="80010" y="104775"/>
                  </a:cubicBezTo>
                  <a:cubicBezTo>
                    <a:pt x="78105" y="99060"/>
                    <a:pt x="76200" y="92393"/>
                    <a:pt x="76200" y="85725"/>
                  </a:cubicBezTo>
                  <a:cubicBezTo>
                    <a:pt x="76200" y="79058"/>
                    <a:pt x="78105" y="72390"/>
                    <a:pt x="80010" y="666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70;p14">
              <a:extLst>
                <a:ext uri="{FF2B5EF4-FFF2-40B4-BE49-F238E27FC236}">
                  <a16:creationId xmlns:a16="http://schemas.microsoft.com/office/drawing/2014/main" id="{196CA0DB-C658-406A-9D73-8F3F6ED23746}"/>
                </a:ext>
              </a:extLst>
            </p:cNvPr>
            <p:cNvSpPr/>
            <p:nvPr/>
          </p:nvSpPr>
          <p:spPr>
            <a:xfrm>
              <a:off x="3430194" y="3189070"/>
              <a:ext cx="304800" cy="238125"/>
            </a:xfrm>
            <a:custGeom>
              <a:avLst/>
              <a:gdLst/>
              <a:ahLst/>
              <a:cxnLst/>
              <a:rect l="l" t="t" r="r" b="b"/>
              <a:pathLst>
                <a:path w="304800" h="238125" extrusionOk="0">
                  <a:moveTo>
                    <a:pt x="295275" y="0"/>
                  </a:moveTo>
                  <a:lnTo>
                    <a:pt x="9525" y="0"/>
                  </a:lnTo>
                  <a:cubicBezTo>
                    <a:pt x="4763" y="0"/>
                    <a:pt x="0" y="4763"/>
                    <a:pt x="0" y="9525"/>
                  </a:cubicBezTo>
                  <a:lnTo>
                    <a:pt x="0" y="47625"/>
                  </a:lnTo>
                  <a:lnTo>
                    <a:pt x="142875" y="47625"/>
                  </a:lnTo>
                  <a:cubicBezTo>
                    <a:pt x="159068" y="47625"/>
                    <a:pt x="171450" y="60007"/>
                    <a:pt x="171450" y="76200"/>
                  </a:cubicBezTo>
                  <a:lnTo>
                    <a:pt x="171450" y="238125"/>
                  </a:lnTo>
                  <a:lnTo>
                    <a:pt x="304800" y="238125"/>
                  </a:lnTo>
                  <a:lnTo>
                    <a:pt x="304800" y="9525"/>
                  </a:lnTo>
                  <a:cubicBezTo>
                    <a:pt x="304800" y="4763"/>
                    <a:pt x="300038" y="0"/>
                    <a:pt x="295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71;p14">
              <a:extLst>
                <a:ext uri="{FF2B5EF4-FFF2-40B4-BE49-F238E27FC236}">
                  <a16:creationId xmlns:a16="http://schemas.microsoft.com/office/drawing/2014/main" id="{C1ED1B5D-E28B-4E64-A32A-72D71BD0FE7F}"/>
                </a:ext>
              </a:extLst>
            </p:cNvPr>
            <p:cNvSpPr/>
            <p:nvPr/>
          </p:nvSpPr>
          <p:spPr>
            <a:xfrm>
              <a:off x="3277794" y="3255745"/>
              <a:ext cx="304800" cy="171450"/>
            </a:xfrm>
            <a:custGeom>
              <a:avLst/>
              <a:gdLst/>
              <a:ahLst/>
              <a:cxnLst/>
              <a:rect l="l" t="t" r="r" b="b"/>
              <a:pathLst>
                <a:path w="304800" h="171450" extrusionOk="0">
                  <a:moveTo>
                    <a:pt x="285750" y="0"/>
                  </a:move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lnTo>
                    <a:pt x="0" y="170498"/>
                  </a:lnTo>
                  <a:cubicBezTo>
                    <a:pt x="0" y="170498"/>
                    <a:pt x="0" y="170498"/>
                    <a:pt x="953" y="171450"/>
                  </a:cubicBezTo>
                  <a:lnTo>
                    <a:pt x="304800" y="171450"/>
                  </a:lnTo>
                  <a:lnTo>
                    <a:pt x="304800" y="171450"/>
                  </a:lnTo>
                  <a:lnTo>
                    <a:pt x="304800" y="19050"/>
                  </a:lnTo>
                  <a:cubicBezTo>
                    <a:pt x="304800" y="8572"/>
                    <a:pt x="296228" y="0"/>
                    <a:pt x="285750" y="0"/>
                  </a:cubicBezTo>
                  <a:close/>
                  <a:moveTo>
                    <a:pt x="242888" y="142875"/>
                  </a:moveTo>
                  <a:lnTo>
                    <a:pt x="61913" y="142875"/>
                  </a:lnTo>
                  <a:cubicBezTo>
                    <a:pt x="54293" y="142875"/>
                    <a:pt x="47625" y="136208"/>
                    <a:pt x="47625" y="128588"/>
                  </a:cubicBezTo>
                  <a:cubicBezTo>
                    <a:pt x="47625" y="120968"/>
                    <a:pt x="54293" y="114300"/>
                    <a:pt x="61913" y="114300"/>
                  </a:cubicBezTo>
                  <a:lnTo>
                    <a:pt x="242888" y="114300"/>
                  </a:lnTo>
                  <a:cubicBezTo>
                    <a:pt x="250508" y="114300"/>
                    <a:pt x="257175" y="120968"/>
                    <a:pt x="257175" y="128588"/>
                  </a:cubicBezTo>
                  <a:cubicBezTo>
                    <a:pt x="257175" y="136208"/>
                    <a:pt x="250508" y="142875"/>
                    <a:pt x="242888" y="142875"/>
                  </a:cubicBezTo>
                  <a:close/>
                  <a:moveTo>
                    <a:pt x="242888" y="85725"/>
                  </a:moveTo>
                  <a:lnTo>
                    <a:pt x="61913" y="85725"/>
                  </a:lnTo>
                  <a:cubicBezTo>
                    <a:pt x="54293" y="85725"/>
                    <a:pt x="47625" y="79057"/>
                    <a:pt x="47625" y="71438"/>
                  </a:cubicBezTo>
                  <a:cubicBezTo>
                    <a:pt x="47625" y="63818"/>
                    <a:pt x="54293" y="57150"/>
                    <a:pt x="61913" y="57150"/>
                  </a:cubicBezTo>
                  <a:lnTo>
                    <a:pt x="242888" y="57150"/>
                  </a:lnTo>
                  <a:cubicBezTo>
                    <a:pt x="250508" y="57150"/>
                    <a:pt x="257175" y="63818"/>
                    <a:pt x="257175" y="71438"/>
                  </a:cubicBezTo>
                  <a:cubicBezTo>
                    <a:pt x="257175" y="79057"/>
                    <a:pt x="250508" y="85725"/>
                    <a:pt x="242888" y="857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6FE371B-77B0-401F-8B64-E31C1158C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6103" y="6248400"/>
            <a:ext cx="687897" cy="59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857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CD9E2-F942-4E9A-9AE7-AAFC7504D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Synthetic Polymers Used as Biomaterials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8F79CD-025B-4E87-A813-8C2DAD7A67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8900" indent="0">
              <a:buNone/>
            </a:pPr>
            <a:r>
              <a:rPr lang="en-US" b="1" dirty="0"/>
              <a:t>Polypropylene (PP)</a:t>
            </a:r>
          </a:p>
          <a:p>
            <a:r>
              <a:rPr lang="en-US" dirty="0"/>
              <a:t>High tensile </a:t>
            </a:r>
          </a:p>
          <a:p>
            <a:r>
              <a:rPr lang="en-US" dirty="0"/>
              <a:t>Excellent stress- cracking resistant</a:t>
            </a:r>
          </a:p>
          <a:p>
            <a:r>
              <a:rPr lang="en-US" dirty="0"/>
              <a:t>For: Disposable syringes, blood oxygenator membrane, artificial vascular grafts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68E28-4C29-4691-B6C3-BA0CDB51D6FC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187378" y="2273567"/>
            <a:ext cx="3813622" cy="3620800"/>
          </a:xfrm>
        </p:spPr>
        <p:txBody>
          <a:bodyPr/>
          <a:lstStyle/>
          <a:p>
            <a:pPr marL="88900" indent="0">
              <a:buNone/>
            </a:pPr>
            <a:r>
              <a:rPr lang="en-US" b="1" dirty="0"/>
              <a:t>Polystyrene (PS)</a:t>
            </a:r>
          </a:p>
          <a:p>
            <a:r>
              <a:rPr lang="en-US" dirty="0"/>
              <a:t>Unmodified General Purpose Polystyrene (GPPS)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Good transparency, ease of fabrication, thermal stability, relatively high modulus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Used in tissue culture flasks, vacuum canisters, </a:t>
            </a:r>
            <a:r>
              <a:rPr lang="en-US" dirty="0" err="1"/>
              <a:t>filterwave</a:t>
            </a:r>
            <a:r>
              <a:rPr lang="en-US" dirty="0"/>
              <a:t>.</a:t>
            </a:r>
          </a:p>
        </p:txBody>
      </p:sp>
      <p:grpSp>
        <p:nvGrpSpPr>
          <p:cNvPr id="5" name="Google Shape;168;p14">
            <a:extLst>
              <a:ext uri="{FF2B5EF4-FFF2-40B4-BE49-F238E27FC236}">
                <a16:creationId xmlns:a16="http://schemas.microsoft.com/office/drawing/2014/main" id="{5F42833E-C39E-400B-82B8-453876F4DA41}"/>
              </a:ext>
            </a:extLst>
          </p:cNvPr>
          <p:cNvGrpSpPr/>
          <p:nvPr/>
        </p:nvGrpSpPr>
        <p:grpSpPr>
          <a:xfrm>
            <a:off x="8458200" y="381000"/>
            <a:ext cx="450753" cy="450708"/>
            <a:chOff x="3277794" y="2969995"/>
            <a:chExt cx="457200" cy="457200"/>
          </a:xfrm>
        </p:grpSpPr>
        <p:sp>
          <p:nvSpPr>
            <p:cNvPr id="6" name="Google Shape;169;p14">
              <a:extLst>
                <a:ext uri="{FF2B5EF4-FFF2-40B4-BE49-F238E27FC236}">
                  <a16:creationId xmlns:a16="http://schemas.microsoft.com/office/drawing/2014/main" id="{4F8DEC49-33B7-4D19-96B2-ABA506C24C03}"/>
                </a:ext>
              </a:extLst>
            </p:cNvPr>
            <p:cNvSpPr/>
            <p:nvPr/>
          </p:nvSpPr>
          <p:spPr>
            <a:xfrm>
              <a:off x="3277794" y="2969995"/>
              <a:ext cx="457200" cy="171450"/>
            </a:xfrm>
            <a:custGeom>
              <a:avLst/>
              <a:gdLst/>
              <a:ahLst/>
              <a:cxnLst/>
              <a:rect l="l" t="t" r="r" b="b"/>
              <a:pathLst>
                <a:path w="457200" h="171450" extrusionOk="0">
                  <a:moveTo>
                    <a:pt x="19050" y="104775"/>
                  </a:moveTo>
                  <a:lnTo>
                    <a:pt x="40005" y="104775"/>
                  </a:lnTo>
                  <a:cubicBezTo>
                    <a:pt x="48578" y="142875"/>
                    <a:pt x="82868" y="171450"/>
                    <a:pt x="123825" y="171450"/>
                  </a:cubicBezTo>
                  <a:cubicBezTo>
                    <a:pt x="164783" y="171450"/>
                    <a:pt x="199073" y="142875"/>
                    <a:pt x="207645" y="104775"/>
                  </a:cubicBezTo>
                  <a:lnTo>
                    <a:pt x="250508" y="104775"/>
                  </a:lnTo>
                  <a:cubicBezTo>
                    <a:pt x="259080" y="142875"/>
                    <a:pt x="293370" y="171450"/>
                    <a:pt x="334328" y="171450"/>
                  </a:cubicBezTo>
                  <a:cubicBezTo>
                    <a:pt x="375285" y="171450"/>
                    <a:pt x="409575" y="142875"/>
                    <a:pt x="418148" y="104775"/>
                  </a:cubicBezTo>
                  <a:lnTo>
                    <a:pt x="438150" y="104775"/>
                  </a:lnTo>
                  <a:cubicBezTo>
                    <a:pt x="448628" y="104775"/>
                    <a:pt x="457200" y="96203"/>
                    <a:pt x="457200" y="85725"/>
                  </a:cubicBezTo>
                  <a:cubicBezTo>
                    <a:pt x="457200" y="75248"/>
                    <a:pt x="448628" y="66675"/>
                    <a:pt x="438150" y="66675"/>
                  </a:cubicBezTo>
                  <a:lnTo>
                    <a:pt x="417195" y="66675"/>
                  </a:lnTo>
                  <a:cubicBezTo>
                    <a:pt x="408623" y="28575"/>
                    <a:pt x="374333" y="0"/>
                    <a:pt x="333375" y="0"/>
                  </a:cubicBezTo>
                  <a:cubicBezTo>
                    <a:pt x="292418" y="0"/>
                    <a:pt x="258128" y="28575"/>
                    <a:pt x="249555" y="66675"/>
                  </a:cubicBezTo>
                  <a:lnTo>
                    <a:pt x="206693" y="66675"/>
                  </a:lnTo>
                  <a:cubicBezTo>
                    <a:pt x="198120" y="28575"/>
                    <a:pt x="163830" y="0"/>
                    <a:pt x="122873" y="0"/>
                  </a:cubicBezTo>
                  <a:cubicBezTo>
                    <a:pt x="81915" y="0"/>
                    <a:pt x="48578" y="28575"/>
                    <a:pt x="40005" y="66675"/>
                  </a:cubicBezTo>
                  <a:lnTo>
                    <a:pt x="19050" y="66675"/>
                  </a:lnTo>
                  <a:cubicBezTo>
                    <a:pt x="8573" y="66675"/>
                    <a:pt x="0" y="75248"/>
                    <a:pt x="0" y="85725"/>
                  </a:cubicBezTo>
                  <a:cubicBezTo>
                    <a:pt x="0" y="96203"/>
                    <a:pt x="8573" y="104775"/>
                    <a:pt x="19050" y="104775"/>
                  </a:cubicBezTo>
                  <a:close/>
                  <a:moveTo>
                    <a:pt x="289560" y="66675"/>
                  </a:moveTo>
                  <a:cubicBezTo>
                    <a:pt x="297180" y="49530"/>
                    <a:pt x="314325" y="38100"/>
                    <a:pt x="333375" y="38100"/>
                  </a:cubicBezTo>
                  <a:cubicBezTo>
                    <a:pt x="352425" y="38100"/>
                    <a:pt x="369570" y="49530"/>
                    <a:pt x="377190" y="66675"/>
                  </a:cubicBezTo>
                  <a:cubicBezTo>
                    <a:pt x="379095" y="72390"/>
                    <a:pt x="381000" y="79058"/>
                    <a:pt x="381000" y="85725"/>
                  </a:cubicBezTo>
                  <a:cubicBezTo>
                    <a:pt x="381000" y="92393"/>
                    <a:pt x="379095" y="99060"/>
                    <a:pt x="377190" y="104775"/>
                  </a:cubicBezTo>
                  <a:cubicBezTo>
                    <a:pt x="369570" y="121920"/>
                    <a:pt x="353378" y="133350"/>
                    <a:pt x="333375" y="133350"/>
                  </a:cubicBezTo>
                  <a:cubicBezTo>
                    <a:pt x="313373" y="133350"/>
                    <a:pt x="297180" y="121920"/>
                    <a:pt x="289560" y="104775"/>
                  </a:cubicBezTo>
                  <a:cubicBezTo>
                    <a:pt x="287655" y="99060"/>
                    <a:pt x="285750" y="92393"/>
                    <a:pt x="285750" y="85725"/>
                  </a:cubicBezTo>
                  <a:cubicBezTo>
                    <a:pt x="285750" y="79058"/>
                    <a:pt x="287655" y="72390"/>
                    <a:pt x="289560" y="66675"/>
                  </a:cubicBezTo>
                  <a:close/>
                  <a:moveTo>
                    <a:pt x="80010" y="66675"/>
                  </a:moveTo>
                  <a:cubicBezTo>
                    <a:pt x="87630" y="49530"/>
                    <a:pt x="104775" y="38100"/>
                    <a:pt x="123825" y="38100"/>
                  </a:cubicBezTo>
                  <a:cubicBezTo>
                    <a:pt x="142875" y="38100"/>
                    <a:pt x="160020" y="49530"/>
                    <a:pt x="167640" y="66675"/>
                  </a:cubicBezTo>
                  <a:cubicBezTo>
                    <a:pt x="169545" y="72390"/>
                    <a:pt x="171450" y="79058"/>
                    <a:pt x="171450" y="85725"/>
                  </a:cubicBezTo>
                  <a:cubicBezTo>
                    <a:pt x="171450" y="92393"/>
                    <a:pt x="169545" y="99060"/>
                    <a:pt x="167640" y="104775"/>
                  </a:cubicBezTo>
                  <a:cubicBezTo>
                    <a:pt x="160020" y="121920"/>
                    <a:pt x="143828" y="133350"/>
                    <a:pt x="123825" y="133350"/>
                  </a:cubicBezTo>
                  <a:cubicBezTo>
                    <a:pt x="103823" y="133350"/>
                    <a:pt x="87630" y="121920"/>
                    <a:pt x="80010" y="104775"/>
                  </a:cubicBezTo>
                  <a:cubicBezTo>
                    <a:pt x="78105" y="99060"/>
                    <a:pt x="76200" y="92393"/>
                    <a:pt x="76200" y="85725"/>
                  </a:cubicBezTo>
                  <a:cubicBezTo>
                    <a:pt x="76200" y="79058"/>
                    <a:pt x="78105" y="72390"/>
                    <a:pt x="80010" y="666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170;p14">
              <a:extLst>
                <a:ext uri="{FF2B5EF4-FFF2-40B4-BE49-F238E27FC236}">
                  <a16:creationId xmlns:a16="http://schemas.microsoft.com/office/drawing/2014/main" id="{509C45D6-B6C1-47BD-9398-F7DDB6235F86}"/>
                </a:ext>
              </a:extLst>
            </p:cNvPr>
            <p:cNvSpPr/>
            <p:nvPr/>
          </p:nvSpPr>
          <p:spPr>
            <a:xfrm>
              <a:off x="3430194" y="3189070"/>
              <a:ext cx="304800" cy="238125"/>
            </a:xfrm>
            <a:custGeom>
              <a:avLst/>
              <a:gdLst/>
              <a:ahLst/>
              <a:cxnLst/>
              <a:rect l="l" t="t" r="r" b="b"/>
              <a:pathLst>
                <a:path w="304800" h="238125" extrusionOk="0">
                  <a:moveTo>
                    <a:pt x="295275" y="0"/>
                  </a:moveTo>
                  <a:lnTo>
                    <a:pt x="9525" y="0"/>
                  </a:lnTo>
                  <a:cubicBezTo>
                    <a:pt x="4763" y="0"/>
                    <a:pt x="0" y="4763"/>
                    <a:pt x="0" y="9525"/>
                  </a:cubicBezTo>
                  <a:lnTo>
                    <a:pt x="0" y="47625"/>
                  </a:lnTo>
                  <a:lnTo>
                    <a:pt x="142875" y="47625"/>
                  </a:lnTo>
                  <a:cubicBezTo>
                    <a:pt x="159068" y="47625"/>
                    <a:pt x="171450" y="60007"/>
                    <a:pt x="171450" y="76200"/>
                  </a:cubicBezTo>
                  <a:lnTo>
                    <a:pt x="171450" y="238125"/>
                  </a:lnTo>
                  <a:lnTo>
                    <a:pt x="304800" y="238125"/>
                  </a:lnTo>
                  <a:lnTo>
                    <a:pt x="304800" y="9525"/>
                  </a:lnTo>
                  <a:cubicBezTo>
                    <a:pt x="304800" y="4763"/>
                    <a:pt x="300038" y="0"/>
                    <a:pt x="295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171;p14">
              <a:extLst>
                <a:ext uri="{FF2B5EF4-FFF2-40B4-BE49-F238E27FC236}">
                  <a16:creationId xmlns:a16="http://schemas.microsoft.com/office/drawing/2014/main" id="{BA5F1C7E-87A6-474C-A7FC-9C1DF16FF8A1}"/>
                </a:ext>
              </a:extLst>
            </p:cNvPr>
            <p:cNvSpPr/>
            <p:nvPr/>
          </p:nvSpPr>
          <p:spPr>
            <a:xfrm>
              <a:off x="3277794" y="3255745"/>
              <a:ext cx="304800" cy="171450"/>
            </a:xfrm>
            <a:custGeom>
              <a:avLst/>
              <a:gdLst/>
              <a:ahLst/>
              <a:cxnLst/>
              <a:rect l="l" t="t" r="r" b="b"/>
              <a:pathLst>
                <a:path w="304800" h="171450" extrusionOk="0">
                  <a:moveTo>
                    <a:pt x="285750" y="0"/>
                  </a:move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lnTo>
                    <a:pt x="0" y="170498"/>
                  </a:lnTo>
                  <a:cubicBezTo>
                    <a:pt x="0" y="170498"/>
                    <a:pt x="0" y="170498"/>
                    <a:pt x="953" y="171450"/>
                  </a:cubicBezTo>
                  <a:lnTo>
                    <a:pt x="304800" y="171450"/>
                  </a:lnTo>
                  <a:lnTo>
                    <a:pt x="304800" y="171450"/>
                  </a:lnTo>
                  <a:lnTo>
                    <a:pt x="304800" y="19050"/>
                  </a:lnTo>
                  <a:cubicBezTo>
                    <a:pt x="304800" y="8572"/>
                    <a:pt x="296228" y="0"/>
                    <a:pt x="285750" y="0"/>
                  </a:cubicBezTo>
                  <a:close/>
                  <a:moveTo>
                    <a:pt x="242888" y="142875"/>
                  </a:moveTo>
                  <a:lnTo>
                    <a:pt x="61913" y="142875"/>
                  </a:lnTo>
                  <a:cubicBezTo>
                    <a:pt x="54293" y="142875"/>
                    <a:pt x="47625" y="136208"/>
                    <a:pt x="47625" y="128588"/>
                  </a:cubicBezTo>
                  <a:cubicBezTo>
                    <a:pt x="47625" y="120968"/>
                    <a:pt x="54293" y="114300"/>
                    <a:pt x="61913" y="114300"/>
                  </a:cubicBezTo>
                  <a:lnTo>
                    <a:pt x="242888" y="114300"/>
                  </a:lnTo>
                  <a:cubicBezTo>
                    <a:pt x="250508" y="114300"/>
                    <a:pt x="257175" y="120968"/>
                    <a:pt x="257175" y="128588"/>
                  </a:cubicBezTo>
                  <a:cubicBezTo>
                    <a:pt x="257175" y="136208"/>
                    <a:pt x="250508" y="142875"/>
                    <a:pt x="242888" y="142875"/>
                  </a:cubicBezTo>
                  <a:close/>
                  <a:moveTo>
                    <a:pt x="242888" y="85725"/>
                  </a:moveTo>
                  <a:lnTo>
                    <a:pt x="61913" y="85725"/>
                  </a:lnTo>
                  <a:cubicBezTo>
                    <a:pt x="54293" y="85725"/>
                    <a:pt x="47625" y="79057"/>
                    <a:pt x="47625" y="71438"/>
                  </a:cubicBezTo>
                  <a:cubicBezTo>
                    <a:pt x="47625" y="63818"/>
                    <a:pt x="54293" y="57150"/>
                    <a:pt x="61913" y="57150"/>
                  </a:cubicBezTo>
                  <a:lnTo>
                    <a:pt x="242888" y="57150"/>
                  </a:lnTo>
                  <a:cubicBezTo>
                    <a:pt x="250508" y="57150"/>
                    <a:pt x="257175" y="63818"/>
                    <a:pt x="257175" y="71438"/>
                  </a:cubicBezTo>
                  <a:cubicBezTo>
                    <a:pt x="257175" y="79057"/>
                    <a:pt x="250508" y="85725"/>
                    <a:pt x="242888" y="857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3690F722-1E20-4E44-BEDA-DB633E950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6103" y="6248400"/>
            <a:ext cx="687897" cy="59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9506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F1AC06-4DA3-4254-9333-042B0BA3D2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J. Park and R.S. Lakes, Biomaterials an Introduction, 3rd Edition, Springer, New York, 2007. </a:t>
            </a:r>
          </a:p>
        </p:txBody>
      </p:sp>
      <p:sp>
        <p:nvSpPr>
          <p:cNvPr id="2" name="1 - Τίτλος"/>
          <p:cNvSpPr>
            <a:spLocks noGrp="1"/>
          </p:cNvSpPr>
          <p:nvPr>
            <p:ph type="title" idx="4294967295"/>
          </p:nvPr>
        </p:nvSpPr>
        <p:spPr>
          <a:xfrm>
            <a:off x="914400" y="52388"/>
            <a:ext cx="8229600" cy="1143000"/>
          </a:xfrm>
        </p:spPr>
        <p:txBody>
          <a:bodyPr>
            <a:normAutofit/>
          </a:bodyPr>
          <a:lstStyle/>
          <a:p>
            <a:r>
              <a:rPr lang="el-GR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Πολυμερή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FF2BB9B-361E-4DE2-A623-E875A3DD37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95400"/>
            <a:ext cx="7172325" cy="4643437"/>
          </a:xfrm>
          <a:prstGeom prst="rect">
            <a:avLst/>
          </a:prstGeom>
        </p:spPr>
      </p:pic>
      <p:grpSp>
        <p:nvGrpSpPr>
          <p:cNvPr id="20" name="Google Shape;168;p14">
            <a:extLst>
              <a:ext uri="{FF2B5EF4-FFF2-40B4-BE49-F238E27FC236}">
                <a16:creationId xmlns:a16="http://schemas.microsoft.com/office/drawing/2014/main" id="{4A47F2B1-F2D3-4779-AE1C-FACAB1BF869E}"/>
              </a:ext>
            </a:extLst>
          </p:cNvPr>
          <p:cNvGrpSpPr/>
          <p:nvPr/>
        </p:nvGrpSpPr>
        <p:grpSpPr>
          <a:xfrm>
            <a:off x="8458200" y="381000"/>
            <a:ext cx="450753" cy="450708"/>
            <a:chOff x="3277794" y="2969995"/>
            <a:chExt cx="457200" cy="457200"/>
          </a:xfrm>
        </p:grpSpPr>
        <p:sp>
          <p:nvSpPr>
            <p:cNvPr id="21" name="Google Shape;169;p14">
              <a:extLst>
                <a:ext uri="{FF2B5EF4-FFF2-40B4-BE49-F238E27FC236}">
                  <a16:creationId xmlns:a16="http://schemas.microsoft.com/office/drawing/2014/main" id="{5DD503E3-1307-4605-8769-F6D0FCF63B34}"/>
                </a:ext>
              </a:extLst>
            </p:cNvPr>
            <p:cNvSpPr/>
            <p:nvPr/>
          </p:nvSpPr>
          <p:spPr>
            <a:xfrm>
              <a:off x="3277794" y="2969995"/>
              <a:ext cx="457200" cy="171450"/>
            </a:xfrm>
            <a:custGeom>
              <a:avLst/>
              <a:gdLst/>
              <a:ahLst/>
              <a:cxnLst/>
              <a:rect l="l" t="t" r="r" b="b"/>
              <a:pathLst>
                <a:path w="457200" h="171450" extrusionOk="0">
                  <a:moveTo>
                    <a:pt x="19050" y="104775"/>
                  </a:moveTo>
                  <a:lnTo>
                    <a:pt x="40005" y="104775"/>
                  </a:lnTo>
                  <a:cubicBezTo>
                    <a:pt x="48578" y="142875"/>
                    <a:pt x="82868" y="171450"/>
                    <a:pt x="123825" y="171450"/>
                  </a:cubicBezTo>
                  <a:cubicBezTo>
                    <a:pt x="164783" y="171450"/>
                    <a:pt x="199073" y="142875"/>
                    <a:pt x="207645" y="104775"/>
                  </a:cubicBezTo>
                  <a:lnTo>
                    <a:pt x="250508" y="104775"/>
                  </a:lnTo>
                  <a:cubicBezTo>
                    <a:pt x="259080" y="142875"/>
                    <a:pt x="293370" y="171450"/>
                    <a:pt x="334328" y="171450"/>
                  </a:cubicBezTo>
                  <a:cubicBezTo>
                    <a:pt x="375285" y="171450"/>
                    <a:pt x="409575" y="142875"/>
                    <a:pt x="418148" y="104775"/>
                  </a:cubicBezTo>
                  <a:lnTo>
                    <a:pt x="438150" y="104775"/>
                  </a:lnTo>
                  <a:cubicBezTo>
                    <a:pt x="448628" y="104775"/>
                    <a:pt x="457200" y="96203"/>
                    <a:pt x="457200" y="85725"/>
                  </a:cubicBezTo>
                  <a:cubicBezTo>
                    <a:pt x="457200" y="75248"/>
                    <a:pt x="448628" y="66675"/>
                    <a:pt x="438150" y="66675"/>
                  </a:cubicBezTo>
                  <a:lnTo>
                    <a:pt x="417195" y="66675"/>
                  </a:lnTo>
                  <a:cubicBezTo>
                    <a:pt x="408623" y="28575"/>
                    <a:pt x="374333" y="0"/>
                    <a:pt x="333375" y="0"/>
                  </a:cubicBezTo>
                  <a:cubicBezTo>
                    <a:pt x="292418" y="0"/>
                    <a:pt x="258128" y="28575"/>
                    <a:pt x="249555" y="66675"/>
                  </a:cubicBezTo>
                  <a:lnTo>
                    <a:pt x="206693" y="66675"/>
                  </a:lnTo>
                  <a:cubicBezTo>
                    <a:pt x="198120" y="28575"/>
                    <a:pt x="163830" y="0"/>
                    <a:pt x="122873" y="0"/>
                  </a:cubicBezTo>
                  <a:cubicBezTo>
                    <a:pt x="81915" y="0"/>
                    <a:pt x="48578" y="28575"/>
                    <a:pt x="40005" y="66675"/>
                  </a:cubicBezTo>
                  <a:lnTo>
                    <a:pt x="19050" y="66675"/>
                  </a:lnTo>
                  <a:cubicBezTo>
                    <a:pt x="8573" y="66675"/>
                    <a:pt x="0" y="75248"/>
                    <a:pt x="0" y="85725"/>
                  </a:cubicBezTo>
                  <a:cubicBezTo>
                    <a:pt x="0" y="96203"/>
                    <a:pt x="8573" y="104775"/>
                    <a:pt x="19050" y="104775"/>
                  </a:cubicBezTo>
                  <a:close/>
                  <a:moveTo>
                    <a:pt x="289560" y="66675"/>
                  </a:moveTo>
                  <a:cubicBezTo>
                    <a:pt x="297180" y="49530"/>
                    <a:pt x="314325" y="38100"/>
                    <a:pt x="333375" y="38100"/>
                  </a:cubicBezTo>
                  <a:cubicBezTo>
                    <a:pt x="352425" y="38100"/>
                    <a:pt x="369570" y="49530"/>
                    <a:pt x="377190" y="66675"/>
                  </a:cubicBezTo>
                  <a:cubicBezTo>
                    <a:pt x="379095" y="72390"/>
                    <a:pt x="381000" y="79058"/>
                    <a:pt x="381000" y="85725"/>
                  </a:cubicBezTo>
                  <a:cubicBezTo>
                    <a:pt x="381000" y="92393"/>
                    <a:pt x="379095" y="99060"/>
                    <a:pt x="377190" y="104775"/>
                  </a:cubicBezTo>
                  <a:cubicBezTo>
                    <a:pt x="369570" y="121920"/>
                    <a:pt x="353378" y="133350"/>
                    <a:pt x="333375" y="133350"/>
                  </a:cubicBezTo>
                  <a:cubicBezTo>
                    <a:pt x="313373" y="133350"/>
                    <a:pt x="297180" y="121920"/>
                    <a:pt x="289560" y="104775"/>
                  </a:cubicBezTo>
                  <a:cubicBezTo>
                    <a:pt x="287655" y="99060"/>
                    <a:pt x="285750" y="92393"/>
                    <a:pt x="285750" y="85725"/>
                  </a:cubicBezTo>
                  <a:cubicBezTo>
                    <a:pt x="285750" y="79058"/>
                    <a:pt x="287655" y="72390"/>
                    <a:pt x="289560" y="66675"/>
                  </a:cubicBezTo>
                  <a:close/>
                  <a:moveTo>
                    <a:pt x="80010" y="66675"/>
                  </a:moveTo>
                  <a:cubicBezTo>
                    <a:pt x="87630" y="49530"/>
                    <a:pt x="104775" y="38100"/>
                    <a:pt x="123825" y="38100"/>
                  </a:cubicBezTo>
                  <a:cubicBezTo>
                    <a:pt x="142875" y="38100"/>
                    <a:pt x="160020" y="49530"/>
                    <a:pt x="167640" y="66675"/>
                  </a:cubicBezTo>
                  <a:cubicBezTo>
                    <a:pt x="169545" y="72390"/>
                    <a:pt x="171450" y="79058"/>
                    <a:pt x="171450" y="85725"/>
                  </a:cubicBezTo>
                  <a:cubicBezTo>
                    <a:pt x="171450" y="92393"/>
                    <a:pt x="169545" y="99060"/>
                    <a:pt x="167640" y="104775"/>
                  </a:cubicBezTo>
                  <a:cubicBezTo>
                    <a:pt x="160020" y="121920"/>
                    <a:pt x="143828" y="133350"/>
                    <a:pt x="123825" y="133350"/>
                  </a:cubicBezTo>
                  <a:cubicBezTo>
                    <a:pt x="103823" y="133350"/>
                    <a:pt x="87630" y="121920"/>
                    <a:pt x="80010" y="104775"/>
                  </a:cubicBezTo>
                  <a:cubicBezTo>
                    <a:pt x="78105" y="99060"/>
                    <a:pt x="76200" y="92393"/>
                    <a:pt x="76200" y="85725"/>
                  </a:cubicBezTo>
                  <a:cubicBezTo>
                    <a:pt x="76200" y="79058"/>
                    <a:pt x="78105" y="72390"/>
                    <a:pt x="80010" y="666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70;p14">
              <a:extLst>
                <a:ext uri="{FF2B5EF4-FFF2-40B4-BE49-F238E27FC236}">
                  <a16:creationId xmlns:a16="http://schemas.microsoft.com/office/drawing/2014/main" id="{9798DC66-A9AE-4A7A-B651-81500B11F523}"/>
                </a:ext>
              </a:extLst>
            </p:cNvPr>
            <p:cNvSpPr/>
            <p:nvPr/>
          </p:nvSpPr>
          <p:spPr>
            <a:xfrm>
              <a:off x="3430194" y="3189070"/>
              <a:ext cx="304800" cy="238125"/>
            </a:xfrm>
            <a:custGeom>
              <a:avLst/>
              <a:gdLst/>
              <a:ahLst/>
              <a:cxnLst/>
              <a:rect l="l" t="t" r="r" b="b"/>
              <a:pathLst>
                <a:path w="304800" h="238125" extrusionOk="0">
                  <a:moveTo>
                    <a:pt x="295275" y="0"/>
                  </a:moveTo>
                  <a:lnTo>
                    <a:pt x="9525" y="0"/>
                  </a:lnTo>
                  <a:cubicBezTo>
                    <a:pt x="4763" y="0"/>
                    <a:pt x="0" y="4763"/>
                    <a:pt x="0" y="9525"/>
                  </a:cubicBezTo>
                  <a:lnTo>
                    <a:pt x="0" y="47625"/>
                  </a:lnTo>
                  <a:lnTo>
                    <a:pt x="142875" y="47625"/>
                  </a:lnTo>
                  <a:cubicBezTo>
                    <a:pt x="159068" y="47625"/>
                    <a:pt x="171450" y="60007"/>
                    <a:pt x="171450" y="76200"/>
                  </a:cubicBezTo>
                  <a:lnTo>
                    <a:pt x="171450" y="238125"/>
                  </a:lnTo>
                  <a:lnTo>
                    <a:pt x="304800" y="238125"/>
                  </a:lnTo>
                  <a:lnTo>
                    <a:pt x="304800" y="9525"/>
                  </a:lnTo>
                  <a:cubicBezTo>
                    <a:pt x="304800" y="4763"/>
                    <a:pt x="300038" y="0"/>
                    <a:pt x="295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71;p14">
              <a:extLst>
                <a:ext uri="{FF2B5EF4-FFF2-40B4-BE49-F238E27FC236}">
                  <a16:creationId xmlns:a16="http://schemas.microsoft.com/office/drawing/2014/main" id="{2F546E45-2291-4F97-8280-C467176602EC}"/>
                </a:ext>
              </a:extLst>
            </p:cNvPr>
            <p:cNvSpPr/>
            <p:nvPr/>
          </p:nvSpPr>
          <p:spPr>
            <a:xfrm>
              <a:off x="3277794" y="3255745"/>
              <a:ext cx="304800" cy="171450"/>
            </a:xfrm>
            <a:custGeom>
              <a:avLst/>
              <a:gdLst/>
              <a:ahLst/>
              <a:cxnLst/>
              <a:rect l="l" t="t" r="r" b="b"/>
              <a:pathLst>
                <a:path w="304800" h="171450" extrusionOk="0">
                  <a:moveTo>
                    <a:pt x="285750" y="0"/>
                  </a:move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lnTo>
                    <a:pt x="0" y="170498"/>
                  </a:lnTo>
                  <a:cubicBezTo>
                    <a:pt x="0" y="170498"/>
                    <a:pt x="0" y="170498"/>
                    <a:pt x="953" y="171450"/>
                  </a:cubicBezTo>
                  <a:lnTo>
                    <a:pt x="304800" y="171450"/>
                  </a:lnTo>
                  <a:lnTo>
                    <a:pt x="304800" y="171450"/>
                  </a:lnTo>
                  <a:lnTo>
                    <a:pt x="304800" y="19050"/>
                  </a:lnTo>
                  <a:cubicBezTo>
                    <a:pt x="304800" y="8572"/>
                    <a:pt x="296228" y="0"/>
                    <a:pt x="285750" y="0"/>
                  </a:cubicBezTo>
                  <a:close/>
                  <a:moveTo>
                    <a:pt x="242888" y="142875"/>
                  </a:moveTo>
                  <a:lnTo>
                    <a:pt x="61913" y="142875"/>
                  </a:lnTo>
                  <a:cubicBezTo>
                    <a:pt x="54293" y="142875"/>
                    <a:pt x="47625" y="136208"/>
                    <a:pt x="47625" y="128588"/>
                  </a:cubicBezTo>
                  <a:cubicBezTo>
                    <a:pt x="47625" y="120968"/>
                    <a:pt x="54293" y="114300"/>
                    <a:pt x="61913" y="114300"/>
                  </a:cubicBezTo>
                  <a:lnTo>
                    <a:pt x="242888" y="114300"/>
                  </a:lnTo>
                  <a:cubicBezTo>
                    <a:pt x="250508" y="114300"/>
                    <a:pt x="257175" y="120968"/>
                    <a:pt x="257175" y="128588"/>
                  </a:cubicBezTo>
                  <a:cubicBezTo>
                    <a:pt x="257175" y="136208"/>
                    <a:pt x="250508" y="142875"/>
                    <a:pt x="242888" y="142875"/>
                  </a:cubicBezTo>
                  <a:close/>
                  <a:moveTo>
                    <a:pt x="242888" y="85725"/>
                  </a:moveTo>
                  <a:lnTo>
                    <a:pt x="61913" y="85725"/>
                  </a:lnTo>
                  <a:cubicBezTo>
                    <a:pt x="54293" y="85725"/>
                    <a:pt x="47625" y="79057"/>
                    <a:pt x="47625" y="71438"/>
                  </a:cubicBezTo>
                  <a:cubicBezTo>
                    <a:pt x="47625" y="63818"/>
                    <a:pt x="54293" y="57150"/>
                    <a:pt x="61913" y="57150"/>
                  </a:cubicBezTo>
                  <a:lnTo>
                    <a:pt x="242888" y="57150"/>
                  </a:lnTo>
                  <a:cubicBezTo>
                    <a:pt x="250508" y="57150"/>
                    <a:pt x="257175" y="63818"/>
                    <a:pt x="257175" y="71438"/>
                  </a:cubicBezTo>
                  <a:cubicBezTo>
                    <a:pt x="257175" y="79057"/>
                    <a:pt x="250508" y="85725"/>
                    <a:pt x="242888" y="857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A5EE36DE-1EE6-4FF1-910B-0F2E764810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6103" y="6248400"/>
            <a:ext cx="687897" cy="59874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A00B63D-21E1-4A94-BDE9-4EBAD614C1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4974" y="2702200"/>
            <a:ext cx="5176225" cy="1031600"/>
          </a:xfrm>
        </p:spPr>
        <p:txBody>
          <a:bodyPr/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Κατηγορίες </a:t>
            </a:r>
            <a:r>
              <a:rPr lang="el-G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πολυμερών</a:t>
            </a:r>
            <a:br>
              <a:rPr lang="el-G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55E1B4-69ED-41FC-B670-CFB7353B25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6103" y="6248400"/>
            <a:ext cx="687897" cy="59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577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2123"/>
            <a:ext cx="8229600" cy="1143000"/>
          </a:xfrm>
        </p:spPr>
        <p:txBody>
          <a:bodyPr>
            <a:normAutofit/>
          </a:bodyPr>
          <a:lstStyle/>
          <a:p>
            <a:r>
              <a:rPr lang="el-GR" sz="4000" b="1" dirty="0"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Τι είναι ένα πολυμερές </a:t>
            </a:r>
            <a:r>
              <a:rPr lang="el-GR" sz="4000" b="1" dirty="0" err="1"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βιοϋλικό</a:t>
            </a:r>
            <a:r>
              <a:rPr lang="el-GR" sz="4000" b="1" dirty="0"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F41FC55-0315-4A13-AA30-A3A692B9AB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066800"/>
            <a:ext cx="4949227" cy="452596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24A2FF0-1D03-4733-86E9-6BBB402E8A50}"/>
              </a:ext>
            </a:extLst>
          </p:cNvPr>
          <p:cNvSpPr txBox="1"/>
          <p:nvPr/>
        </p:nvSpPr>
        <p:spPr>
          <a:xfrm>
            <a:off x="838200" y="6189546"/>
            <a:ext cx="6781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900" dirty="0"/>
              <a:t>H. K. Raut, R. Das, Z. Liu, X. Liu, and S. Ramakrishna, “Biocompatibility of Biomaterials for Tissue Regeneration or Replacement,” Biotechnology Journal, vol. 15, no. 12, p. 2000160, 2020.</a:t>
            </a:r>
          </a:p>
          <a:p>
            <a:pPr algn="just"/>
            <a:r>
              <a:rPr lang="en-US" sz="900" dirty="0"/>
              <a:t>C. </a:t>
            </a:r>
            <a:r>
              <a:rPr lang="en-US" sz="900" dirty="0" err="1"/>
              <a:t>Kalirajan</a:t>
            </a:r>
            <a:r>
              <a:rPr lang="en-US" sz="900" dirty="0"/>
              <a:t>, A. </a:t>
            </a:r>
            <a:r>
              <a:rPr lang="en-US" sz="900" dirty="0" err="1"/>
              <a:t>Dukle</a:t>
            </a:r>
            <a:r>
              <a:rPr lang="en-US" sz="900" dirty="0"/>
              <a:t>, A. J. Nathanael, T.-H. Oh, and G. </a:t>
            </a:r>
            <a:r>
              <a:rPr lang="en-US" sz="900" dirty="0" err="1"/>
              <a:t>Manivasagam</a:t>
            </a:r>
            <a:r>
              <a:rPr lang="en-US" sz="900" dirty="0"/>
              <a:t>, “A Critical Review on Polymeric Biomaterials for Biomedical Applications,” Polymers, vol. 13, no. 17, Art. no. 17, Jan. 2021, </a:t>
            </a:r>
            <a:r>
              <a:rPr lang="en-US" sz="900" dirty="0" err="1"/>
              <a:t>doi</a:t>
            </a:r>
            <a:r>
              <a:rPr lang="en-US" sz="900" dirty="0"/>
              <a:t>: 10.3390/polym13173015.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C9FD7D-B546-49DB-AB96-08EF8376606A}"/>
              </a:ext>
            </a:extLst>
          </p:cNvPr>
          <p:cNvSpPr txBox="1"/>
          <p:nvPr/>
        </p:nvSpPr>
        <p:spPr>
          <a:xfrm>
            <a:off x="457200" y="5698794"/>
            <a:ext cx="461034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b="0" i="0" dirty="0">
                <a:solidFill>
                  <a:srgbClr val="1C1D1E"/>
                </a:solidFill>
                <a:effectLst/>
              </a:rPr>
              <a:t>A schematic of recent biomaterials developed for application in a variety of tissue engineering applications.</a:t>
            </a:r>
            <a:endParaRPr lang="en-US" sz="1100" dirty="0"/>
          </a:p>
        </p:txBody>
      </p:sp>
      <p:pic>
        <p:nvPicPr>
          <p:cNvPr id="1030" name="Picture 6" descr="Polymers | Free Full-Text | A Critical Review on Polymeric Biomaterials for  Biomedical Applications | HTML">
            <a:extLst>
              <a:ext uri="{FF2B5EF4-FFF2-40B4-BE49-F238E27FC236}">
                <a16:creationId xmlns:a16="http://schemas.microsoft.com/office/drawing/2014/main" id="{2B6CEB3E-9EFA-4DBC-A5E8-E0FE01171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133600"/>
            <a:ext cx="34290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6F993B6-1CD9-49C2-818D-AD4E69BAC89D}"/>
              </a:ext>
            </a:extLst>
          </p:cNvPr>
          <p:cNvSpPr txBox="1"/>
          <p:nvPr/>
        </p:nvSpPr>
        <p:spPr>
          <a:xfrm>
            <a:off x="5448054" y="5105400"/>
            <a:ext cx="3429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100" dirty="0"/>
              <a:t>Schematic illustrating the applications of polymeric biomaterials in different biomedical field.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B9B3F4-BF78-4654-A035-20D4698A7C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6103" y="6248400"/>
            <a:ext cx="687897" cy="59874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5"/>
          <p:cNvSpPr>
            <a:spLocks noChangeArrowheads="1"/>
          </p:cNvSpPr>
          <p:nvPr/>
        </p:nvSpPr>
        <p:spPr bwMode="auto">
          <a:xfrm>
            <a:off x="263525" y="1806537"/>
            <a:ext cx="856932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l-GR" sz="1600" b="1" dirty="0" err="1">
                <a:cs typeface="Times New Roman" pitchFamily="18" charset="0"/>
              </a:rPr>
              <a:t>Ομοπολυμερή</a:t>
            </a:r>
            <a:r>
              <a:rPr lang="el-GR" sz="1600" b="1" dirty="0">
                <a:cs typeface="Times New Roman" pitchFamily="18" charset="0"/>
              </a:rPr>
              <a:t> </a:t>
            </a:r>
            <a:r>
              <a:rPr lang="el-GR" sz="1600" dirty="0">
                <a:cs typeface="Times New Roman" pitchFamily="18" charset="0"/>
              </a:rPr>
              <a:t>που προέρχονται από επανάληψη της ίδιας δομικής μονάδας</a:t>
            </a:r>
            <a:r>
              <a:rPr lang="en-US" sz="1600" dirty="0">
                <a:cs typeface="Times New Roman" pitchFamily="18" charset="0"/>
              </a:rPr>
              <a:t>.</a:t>
            </a:r>
            <a:endParaRPr lang="el-GR" sz="1600" dirty="0">
              <a:cs typeface="Times New Roman" pitchFamily="18" charset="0"/>
            </a:endParaRPr>
          </a:p>
        </p:txBody>
      </p:sp>
      <p:graphicFrame>
        <p:nvGraphicFramePr>
          <p:cNvPr id="2560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9208270"/>
              </p:ext>
            </p:extLst>
          </p:nvPr>
        </p:nvGraphicFramePr>
        <p:xfrm>
          <a:off x="457200" y="2971800"/>
          <a:ext cx="4248150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2628900" imgH="200025" progId="ChemWindow.Document">
                  <p:embed/>
                </p:oleObj>
              </mc:Choice>
              <mc:Fallback>
                <p:oleObj name="Document" r:id="rId2" imgW="2628900" imgH="200025" progId="ChemWindow.Document">
                  <p:embed/>
                  <p:pic>
                    <p:nvPicPr>
                      <p:cNvPr id="2560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971800"/>
                        <a:ext cx="4248150" cy="32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9016221"/>
              </p:ext>
            </p:extLst>
          </p:nvPr>
        </p:nvGraphicFramePr>
        <p:xfrm>
          <a:off x="192088" y="4419600"/>
          <a:ext cx="8640762" cy="153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5657850" imgH="1009650" progId="ChemWindow.Document">
                  <p:embed/>
                </p:oleObj>
              </mc:Choice>
              <mc:Fallback>
                <p:oleObj name="Document" r:id="rId4" imgW="5657850" imgH="1009650" progId="ChemWindow.Document">
                  <p:embed/>
                  <p:pic>
                    <p:nvPicPr>
                      <p:cNvPr id="2560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88" y="4419600"/>
                        <a:ext cx="8640762" cy="153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7" name="Rectangle 9"/>
          <p:cNvSpPr>
            <a:spLocks noChangeArrowheads="1"/>
          </p:cNvSpPr>
          <p:nvPr/>
        </p:nvSpPr>
        <p:spPr bwMode="auto">
          <a:xfrm>
            <a:off x="5257800" y="3009911"/>
            <a:ext cx="37068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l-GR" sz="1600" dirty="0">
                <a:cs typeface="Times New Roman" pitchFamily="18" charset="0"/>
              </a:rPr>
              <a:t>γραμμικό </a:t>
            </a:r>
            <a:r>
              <a:rPr lang="el-GR" sz="1600" dirty="0" err="1">
                <a:cs typeface="Times New Roman" pitchFamily="18" charset="0"/>
              </a:rPr>
              <a:t>ομοπολυμερές</a:t>
            </a:r>
            <a:r>
              <a:rPr lang="el-GR" sz="1600" dirty="0">
                <a:cs typeface="Times New Roman" pitchFamily="18" charset="0"/>
              </a:rPr>
              <a:t> (</a:t>
            </a:r>
            <a:r>
              <a:rPr lang="en-US" sz="1600" dirty="0">
                <a:cs typeface="Times New Roman" pitchFamily="18" charset="0"/>
              </a:rPr>
              <a:t>linear)</a:t>
            </a:r>
            <a:endParaRPr lang="el-GR" sz="1600" dirty="0">
              <a:cs typeface="Times New Roman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D3C3EF-D5CE-40D1-949B-22C981616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Κατηγορίες </a:t>
            </a:r>
            <a:r>
              <a:rPr lang="el-G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πολυμερών</a:t>
            </a:r>
            <a:br>
              <a:rPr lang="el-G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b="1" dirty="0"/>
              <a:t>Ανάλογα με την Χημική τους Δομή</a:t>
            </a:r>
            <a:br>
              <a:rPr lang="el-GR" b="1" dirty="0"/>
            </a:br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118D68-22C1-4969-8144-C6B4766935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6103" y="6248400"/>
            <a:ext cx="687897" cy="59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8135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HDPE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LDPE</a:t>
            </a:r>
          </a:p>
        </p:txBody>
      </p:sp>
      <p:pic>
        <p:nvPicPr>
          <p:cNvPr id="5" name="Picture 3" descr="linear polymer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3243263"/>
            <a:ext cx="4038600" cy="1363662"/>
          </a:xfrm>
        </p:spPr>
      </p:pic>
      <p:pic>
        <p:nvPicPr>
          <p:cNvPr id="6" name="Picture 4" descr="Branched Polym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360613"/>
            <a:ext cx="4038600" cy="3127375"/>
          </a:xfrm>
          <a:prstGeom prst="rect">
            <a:avLst/>
          </a:prstGeom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835944" y="1963738"/>
            <a:ext cx="10080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HDPE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163468" y="1900789"/>
            <a:ext cx="1008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LDPE</a:t>
            </a:r>
          </a:p>
        </p:txBody>
      </p:sp>
      <p:sp>
        <p:nvSpPr>
          <p:cNvPr id="9" name="8 - TextBox"/>
          <p:cNvSpPr txBox="1"/>
          <p:nvPr/>
        </p:nvSpPr>
        <p:spPr>
          <a:xfrm>
            <a:off x="533400" y="5712788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Οι διακλαδώσεις αυξάνουν τον όγκο και επομένως μειώνουν την πυκνότητα του πολυμερούς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6C7A364-FF85-424D-956A-401FC9182D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6103" y="6248400"/>
            <a:ext cx="687897" cy="598747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3C3EF-D5CE-40D1-949B-22C981616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Κατηγορίες </a:t>
            </a:r>
            <a:r>
              <a:rPr lang="el-G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πολυμερών</a:t>
            </a:r>
            <a:br>
              <a:rPr lang="el-G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b="1" dirty="0"/>
              <a:t>Ανάλογα με την Χημική τους Δομή</a:t>
            </a:r>
            <a:br>
              <a:rPr lang="el-GR" b="1" dirty="0"/>
            </a:br>
            <a:endParaRPr lang="en-US" b="1" dirty="0"/>
          </a:p>
        </p:txBody>
      </p:sp>
      <p:graphicFrame>
        <p:nvGraphicFramePr>
          <p:cNvPr id="7" name="Object 4">
            <a:extLst>
              <a:ext uri="{FF2B5EF4-FFF2-40B4-BE49-F238E27FC236}">
                <a16:creationId xmlns:a16="http://schemas.microsoft.com/office/drawing/2014/main" id="{FD06F7F2-1FA5-4402-AA15-2C833790F4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5633404"/>
              </p:ext>
            </p:extLst>
          </p:nvPr>
        </p:nvGraphicFramePr>
        <p:xfrm>
          <a:off x="838200" y="2223831"/>
          <a:ext cx="7773987" cy="122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210175" imgH="819150" progId="ChemWindow.Document">
                  <p:embed/>
                </p:oleObj>
              </mc:Choice>
              <mc:Fallback>
                <p:oleObj name="Document" r:id="rId2" imgW="5210175" imgH="819150" progId="ChemWindow.Document">
                  <p:embed/>
                  <p:pic>
                    <p:nvPicPr>
                      <p:cNvPr id="2662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223831"/>
                        <a:ext cx="7773987" cy="1222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>
            <a:extLst>
              <a:ext uri="{FF2B5EF4-FFF2-40B4-BE49-F238E27FC236}">
                <a16:creationId xmlns:a16="http://schemas.microsoft.com/office/drawing/2014/main" id="{7F35A229-88E7-4F28-ABB1-663C67E2FB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5093271"/>
              </p:ext>
            </p:extLst>
          </p:nvPr>
        </p:nvGraphicFramePr>
        <p:xfrm>
          <a:off x="1676400" y="3635211"/>
          <a:ext cx="5946775" cy="280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3952875" imgH="1866900" progId="ChemWindow.Document">
                  <p:embed/>
                </p:oleObj>
              </mc:Choice>
              <mc:Fallback>
                <p:oleObj name="Document" r:id="rId4" imgW="3952875" imgH="1866900" progId="ChemWindow.Document">
                  <p:embed/>
                  <p:pic>
                    <p:nvPicPr>
                      <p:cNvPr id="2662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635211"/>
                        <a:ext cx="5946775" cy="2808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7205854-8C00-4C1C-A540-4C8F246865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6103" y="6248400"/>
            <a:ext cx="687897" cy="59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9439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ChangeArrowheads="1"/>
          </p:cNvSpPr>
          <p:nvPr/>
        </p:nvSpPr>
        <p:spPr bwMode="auto">
          <a:xfrm>
            <a:off x="609600" y="685800"/>
            <a:ext cx="6978069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l-GR" sz="2800" b="1" dirty="0">
              <a:cs typeface="Times New Roman" pitchFamily="18" charset="0"/>
            </a:endParaRPr>
          </a:p>
        </p:txBody>
      </p:sp>
      <p:sp>
        <p:nvSpPr>
          <p:cNvPr id="30723" name="Rectangle 6"/>
          <p:cNvSpPr>
            <a:spLocks noChangeArrowheads="1"/>
          </p:cNvSpPr>
          <p:nvPr/>
        </p:nvSpPr>
        <p:spPr bwMode="auto">
          <a:xfrm>
            <a:off x="0" y="196322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l-GR">
              <a:cs typeface="Times New Roman" pitchFamily="18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F871C75-D841-49C2-B995-C459AD78D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Κατηγορίες  πολυμερών</a:t>
            </a:r>
            <a:br>
              <a:rPr lang="el-GR" dirty="0"/>
            </a:br>
            <a:r>
              <a:rPr lang="el-GR" dirty="0"/>
              <a:t>Ανάλογα με την Συμπεριφορά τους στην Θέρμανση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6E86F36-19FA-4CE9-A2A3-6A313E6DCD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4975" y="2273567"/>
            <a:ext cx="6972694" cy="3620800"/>
          </a:xfrm>
        </p:spPr>
        <p:txBody>
          <a:bodyPr/>
          <a:lstStyle/>
          <a:p>
            <a:pPr marL="274320" indent="-274320" algn="just"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l-GR" sz="1600" b="1" dirty="0"/>
              <a:t>Θερμοπλαστικά</a:t>
            </a:r>
            <a:r>
              <a:rPr lang="en-US" sz="1600" b="1" dirty="0"/>
              <a:t> </a:t>
            </a:r>
            <a:r>
              <a:rPr lang="el-GR" sz="1600" dirty="0"/>
              <a:t>πολυμερή ορίζονται ως υλικά τα οποία μαλακώνουν, τήκονται και ρέουν όταν εφαρμόζεται ζέστη. Τα κολλώδη στερεοποιούνται όταν κρυώνουν. Η πλειοψηφία των γνωστών πλαστικών μπορούν να επεξεργαστούν εκ νέου (</a:t>
            </a:r>
            <a:r>
              <a:rPr lang="el-GR" sz="1600" dirty="0" err="1"/>
              <a:t>πολυστυρένιο</a:t>
            </a:r>
            <a:r>
              <a:rPr lang="el-GR" sz="1600" dirty="0"/>
              <a:t>, </a:t>
            </a:r>
            <a:r>
              <a:rPr lang="el-GR" sz="1600" dirty="0" err="1"/>
              <a:t>πολυβινυλοχλωρίδιο</a:t>
            </a:r>
            <a:r>
              <a:rPr lang="el-GR" sz="1600" dirty="0"/>
              <a:t>).</a:t>
            </a:r>
          </a:p>
          <a:p>
            <a:pPr marL="274320" indent="-274320" algn="just">
              <a:spcBef>
                <a:spcPts val="0"/>
              </a:spcBef>
              <a:spcAft>
                <a:spcPts val="600"/>
              </a:spcAft>
            </a:pPr>
            <a:r>
              <a:rPr lang="el-GR" sz="1600" b="1" dirty="0" err="1">
                <a:cs typeface="Times New Roman" pitchFamily="18" charset="0"/>
              </a:rPr>
              <a:t>Θερμοσκληρυνόμενα</a:t>
            </a:r>
            <a:r>
              <a:rPr lang="el-GR" sz="1600" dirty="0">
                <a:cs typeface="Times New Roman" pitchFamily="18" charset="0"/>
              </a:rPr>
              <a:t> είναι τα πολυμερή </a:t>
            </a:r>
            <a:r>
              <a:rPr lang="el-GR" sz="1600" dirty="0"/>
              <a:t>μόνιμης διαμόρφωσης θερμοκρασίας, διαμορφώνεται μέσα σε ένα δεδομένο δίκτυο μέσω της δράσης ενός καταλύτη – ζέστη, ακτινοβολία ή συνδυασμός αυτών των παραγόντων – κατά τη διάρκεια διασταύρωσης ατόμων. η διαδικασία έχει σαν αποτέλεσμα τα </a:t>
            </a:r>
            <a:r>
              <a:rPr lang="el-GR" sz="1600" dirty="0" err="1"/>
              <a:t>θερμοσκληρυνόμενα</a:t>
            </a:r>
            <a:r>
              <a:rPr lang="el-GR" sz="1600" dirty="0"/>
              <a:t> να μην τήκονται εύκολα και να μην διαλύονται εύκολα.</a:t>
            </a:r>
          </a:p>
          <a:p>
            <a:pPr marL="274320" indent="-274320" algn="just"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l-GR" sz="1600" dirty="0"/>
              <a:t>Πολυμερή που έχουν την δυνατότητα κρυστάλλωσης λέγονται </a:t>
            </a:r>
            <a:r>
              <a:rPr lang="el-GR" sz="1600" b="1" dirty="0"/>
              <a:t>κρυσταλλικά</a:t>
            </a:r>
            <a:r>
              <a:rPr lang="el-GR" sz="1600" dirty="0"/>
              <a:t>, ενώ εκείνα χωρίς κρυσταλλικότητα λέγονται </a:t>
            </a:r>
            <a:r>
              <a:rPr lang="el-GR" sz="1600" b="1" dirty="0"/>
              <a:t>άμορφα</a:t>
            </a:r>
            <a:r>
              <a:rPr lang="el-GR" sz="1600" dirty="0"/>
              <a:t>. Όταν συνυπάρχουν κρυσταλλικές και άμορφες περιοχές το υλικό λέγεται </a:t>
            </a:r>
            <a:r>
              <a:rPr lang="el-GR" sz="1600" b="1" dirty="0" err="1"/>
              <a:t>ημικρυσταλλικό</a:t>
            </a:r>
            <a:r>
              <a:rPr lang="el-GR" sz="1600" dirty="0"/>
              <a:t>.</a:t>
            </a:r>
          </a:p>
          <a:p>
            <a:endParaRPr lang="en-GB" sz="1200" dirty="0">
              <a:cs typeface="Times New Roman" pitchFamily="18" charset="0"/>
            </a:endParaRPr>
          </a:p>
          <a:p>
            <a:endParaRPr lang="el-GR" sz="1200" dirty="0"/>
          </a:p>
          <a:p>
            <a:endParaRPr 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BDF30B-379D-4C5F-A09D-4A90D9A1C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6103" y="6248400"/>
            <a:ext cx="687897" cy="59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1930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Θερμοπλαστικά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B12CFE5-4574-4770-BA00-0D2D9CD35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0874" y="2057400"/>
            <a:ext cx="3499825" cy="3620800"/>
          </a:xfrm>
        </p:spPr>
        <p:txBody>
          <a:bodyPr/>
          <a:lstStyle/>
          <a:p>
            <a:pPr marL="114300" indent="0">
              <a:spcAft>
                <a:spcPts val="600"/>
              </a:spcAft>
              <a:buNone/>
            </a:pPr>
            <a:r>
              <a:rPr lang="el-GR" dirty="0"/>
              <a:t>Ιδιότητες</a:t>
            </a:r>
            <a:r>
              <a:rPr lang="en-US" dirty="0"/>
              <a:t>:</a:t>
            </a:r>
            <a:endParaRPr lang="en-US" sz="1800" dirty="0"/>
          </a:p>
          <a:p>
            <a:pPr marL="285750" indent="-285750"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l-GR" sz="1800" dirty="0"/>
              <a:t>Τυχαία δομή.</a:t>
            </a:r>
            <a:endParaRPr lang="en-US" sz="1800" dirty="0"/>
          </a:p>
          <a:p>
            <a:pPr marL="285750" indent="-285750"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l-GR" sz="1800" dirty="0"/>
              <a:t>Άμορφα</a:t>
            </a:r>
          </a:p>
          <a:p>
            <a:pPr marL="285750" indent="-285750"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l-GR" sz="1800" dirty="0"/>
              <a:t>Καλή διαύγεια.</a:t>
            </a:r>
          </a:p>
          <a:p>
            <a:pPr marL="285750" indent="-285750"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l-GR" sz="1800" dirty="0"/>
              <a:t>Ευρεία θερμοκρασία τήξεως.</a:t>
            </a:r>
          </a:p>
          <a:p>
            <a:pPr marL="285750" indent="-285750"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l-GR" sz="1800" dirty="0"/>
              <a:t>Χαμηλή ελάττωση καλουπιού </a:t>
            </a:r>
            <a:r>
              <a:rPr lang="en-US" sz="1800" dirty="0"/>
              <a:t>(&lt;0.005 in./in.)</a:t>
            </a:r>
            <a:r>
              <a:rPr lang="el-GR" sz="1800" dirty="0"/>
              <a:t>.</a:t>
            </a:r>
          </a:p>
          <a:p>
            <a:pPr marL="285750" indent="-285750"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l-GR" sz="1800" dirty="0"/>
              <a:t>Ακρυλικά, </a:t>
            </a:r>
            <a:r>
              <a:rPr lang="el-GR" sz="1800" dirty="0" err="1"/>
              <a:t>πολυακρυλικά</a:t>
            </a:r>
            <a:r>
              <a:rPr lang="el-GR" sz="1800" dirty="0"/>
              <a:t>, </a:t>
            </a:r>
            <a:r>
              <a:rPr lang="en-US" sz="1800" dirty="0"/>
              <a:t>PETG,</a:t>
            </a:r>
            <a:r>
              <a:rPr lang="el-GR" sz="1800" dirty="0" err="1"/>
              <a:t>πολυστυρένια</a:t>
            </a:r>
            <a:r>
              <a:rPr lang="en-US" sz="1800" dirty="0"/>
              <a:t>, PVC, TPU</a:t>
            </a:r>
            <a:r>
              <a:rPr lang="el-GR" sz="1800" dirty="0"/>
              <a:t>.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2F6538-F91D-402A-A3DF-296F847C599B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4953000" y="2299480"/>
            <a:ext cx="3402635" cy="3620800"/>
          </a:xfrm>
        </p:spPr>
        <p:txBody>
          <a:bodyPr/>
          <a:lstStyle/>
          <a:p>
            <a:r>
              <a:rPr lang="el-GR" dirty="0"/>
              <a:t>Μετάπτωση σε γυαλί στο </a:t>
            </a:r>
            <a:r>
              <a:rPr lang="el-GR" dirty="0" err="1"/>
              <a:t>Tg</a:t>
            </a:r>
            <a:r>
              <a:rPr lang="el-GR" dirty="0"/>
              <a:t> : αρχικό σημείο μεγάλης κινητικότητας της αλυσίδας.</a:t>
            </a:r>
          </a:p>
          <a:p>
            <a:r>
              <a:rPr lang="el-GR" dirty="0"/>
              <a:t>Αν τα πλαστικά είναι </a:t>
            </a:r>
            <a:r>
              <a:rPr lang="el-GR" dirty="0" err="1"/>
              <a:t>ημικρυσταλλικά</a:t>
            </a:r>
            <a:r>
              <a:rPr lang="el-GR" dirty="0"/>
              <a:t>: σημείο τήξεως των κρυστάλλων στο </a:t>
            </a:r>
            <a:r>
              <a:rPr lang="el-GR" dirty="0" err="1"/>
              <a:t>Tm</a:t>
            </a:r>
            <a:r>
              <a:rPr lang="el-GR" dirty="0"/>
              <a:t>.</a:t>
            </a:r>
          </a:p>
          <a:p>
            <a:r>
              <a:rPr lang="el-GR" dirty="0"/>
              <a:t>- T &gt; </a:t>
            </a:r>
            <a:r>
              <a:rPr lang="el-GR" dirty="0" err="1"/>
              <a:t>Tg</a:t>
            </a:r>
            <a:r>
              <a:rPr lang="el-GR" dirty="0"/>
              <a:t>: μπορεί να πάρει οποιοδήποτε σχήμα.</a:t>
            </a:r>
          </a:p>
          <a:p>
            <a:r>
              <a:rPr lang="el-GR" dirty="0"/>
              <a:t>- T &lt; </a:t>
            </a:r>
            <a:r>
              <a:rPr lang="el-GR" dirty="0" err="1"/>
              <a:t>Tg</a:t>
            </a:r>
            <a:r>
              <a:rPr lang="el-GR" dirty="0"/>
              <a:t>: εύρος χρήσεων.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83B7B4-F8E0-46E2-BF13-6FD05991C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6103" y="6248400"/>
            <a:ext cx="687897" cy="598747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Θερμοσκληρυνόμενα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- Θέση περιεχομένου"/>
          <p:cNvSpPr txBox="1">
            <a:spLocks noGrp="1"/>
          </p:cNvSpPr>
          <p:nvPr>
            <p:ph type="body" idx="1"/>
          </p:nvPr>
        </p:nvSpPr>
        <p:spPr>
          <a:xfrm>
            <a:off x="4724402" y="2590800"/>
            <a:ext cx="3185400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 algn="just">
              <a:spcBef>
                <a:spcPts val="0"/>
              </a:spcBef>
              <a:spcAft>
                <a:spcPts val="600"/>
              </a:spcAft>
            </a:pPr>
            <a:r>
              <a:rPr lang="el-GR" sz="1600" dirty="0"/>
              <a:t>Οι ρητίνες της κατηγορίας αυτής (</a:t>
            </a:r>
            <a:r>
              <a:rPr lang="el-GR" sz="1600" dirty="0" err="1"/>
              <a:t>εποξικές</a:t>
            </a:r>
            <a:r>
              <a:rPr lang="el-GR" sz="1600" dirty="0"/>
              <a:t> κόλες, πολυεστέρες και </a:t>
            </a:r>
            <a:r>
              <a:rPr lang="el-GR" sz="1600" dirty="0" err="1"/>
              <a:t>φαινολικές</a:t>
            </a:r>
            <a:r>
              <a:rPr lang="en-US" sz="1600" dirty="0"/>
              <a:t> </a:t>
            </a:r>
            <a:r>
              <a:rPr lang="el-GR" sz="1600" dirty="0"/>
              <a:t>ενώσεις) είναι βασικά στοιχεία πολλών δομικών συγκολλητικών ουσιών για ιατρικές εφαρμογές που δέχονται μεγάλη καταπόνηση καθώς και για την σύνδεση ακριβείας ηλεκτρονικών μερών.</a:t>
            </a:r>
          </a:p>
          <a:p>
            <a:pPr marL="274320" indent="-274320" algn="just">
              <a:spcBef>
                <a:spcPts val="0"/>
              </a:spcBef>
              <a:spcAft>
                <a:spcPts val="600"/>
              </a:spcAft>
            </a:pPr>
            <a:endParaRPr lang="el-GR" sz="21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DE7E32-F083-4553-B577-526917142268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85800" y="1981200"/>
            <a:ext cx="3733800" cy="3620800"/>
          </a:xfrm>
        </p:spPr>
        <p:txBody>
          <a:bodyPr/>
          <a:lstStyle/>
          <a:p>
            <a:pPr marL="0" indent="0">
              <a:spcAft>
                <a:spcPts val="600"/>
              </a:spcAft>
              <a:buClr>
                <a:schemeClr val="tx2">
                  <a:lumMod val="75000"/>
                </a:schemeClr>
              </a:buClr>
              <a:buNone/>
            </a:pPr>
            <a:r>
              <a:rPr lang="el-GR" sz="1600" dirty="0"/>
              <a:t>Ιδιότητες</a:t>
            </a:r>
            <a:r>
              <a:rPr lang="en-US" sz="1200" dirty="0"/>
              <a:t>:</a:t>
            </a:r>
            <a:endParaRPr lang="el-GR" sz="1200" dirty="0"/>
          </a:p>
          <a:p>
            <a:pPr marL="274320" indent="-274320"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1200" dirty="0"/>
              <a:t>Σκληρά, ανθεκτικά, άκαμπτα.</a:t>
            </a:r>
          </a:p>
          <a:p>
            <a:pPr marL="274320" indent="-274320"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1200" dirty="0"/>
              <a:t>Εξαιρετικά ανθεκτικά στις υψηλές θερμοκρασίες.</a:t>
            </a:r>
          </a:p>
          <a:p>
            <a:pPr marL="274320" indent="-274320"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1200" dirty="0"/>
              <a:t>Δεν μπορούν να επεξεργαστούν εκ νέου.</a:t>
            </a:r>
          </a:p>
          <a:p>
            <a:pPr marL="274320" indent="-274320"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1200" dirty="0"/>
              <a:t>Κρυσταλλικά.</a:t>
            </a:r>
          </a:p>
          <a:p>
            <a:pPr marL="274320" indent="-274320"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1200" dirty="0"/>
              <a:t>Συγκολλητικά, </a:t>
            </a:r>
            <a:r>
              <a:rPr lang="el-GR" sz="1200" dirty="0" err="1"/>
              <a:t>φαινολικά</a:t>
            </a:r>
            <a:r>
              <a:rPr lang="el-GR" sz="1200" dirty="0"/>
              <a:t>, πολυεστέρας.</a:t>
            </a:r>
          </a:p>
          <a:p>
            <a:pPr marL="274320" indent="-274320"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1200" dirty="0"/>
              <a:t>Άμορφα.</a:t>
            </a:r>
          </a:p>
          <a:p>
            <a:pPr marL="274320" indent="-274320"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1200" dirty="0"/>
              <a:t>Λάστιχο, σιλικόνη, </a:t>
            </a:r>
            <a:r>
              <a:rPr lang="el-GR" sz="1200" dirty="0" err="1"/>
              <a:t>πολυουρεθάνη</a:t>
            </a:r>
            <a:r>
              <a:rPr lang="el-GR" sz="1200" dirty="0"/>
              <a:t>.</a:t>
            </a:r>
          </a:p>
          <a:p>
            <a:pPr marL="274320" indent="-274320"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1200" dirty="0"/>
              <a:t>Δεν τήκονται.</a:t>
            </a:r>
          </a:p>
          <a:p>
            <a:pPr marL="274320" indent="-274320"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1200" dirty="0"/>
              <a:t>Δεν διαλύονται.</a:t>
            </a:r>
          </a:p>
          <a:p>
            <a:pPr marL="274320" indent="-274320"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1200" dirty="0"/>
              <a:t>Δεν διακυμαίνεται ο όγκος τους.</a:t>
            </a:r>
          </a:p>
          <a:p>
            <a:pPr marL="274320" indent="-274320"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1200" dirty="0"/>
              <a:t>Η επεξεργασία γίνεται συνήθως πριν την διασταύρωση των ατόμων.</a:t>
            </a:r>
          </a:p>
          <a:p>
            <a:pPr marL="274320" indent="-274320"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l-GR" sz="2400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8B3C4A-326C-49CF-A837-ABFA9C21C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6103" y="6248400"/>
            <a:ext cx="687897" cy="598747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BC470F-AD0E-4258-85B7-E41E3A93F0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5741" y="1447800"/>
            <a:ext cx="3613200" cy="3768800"/>
          </a:xfrm>
        </p:spPr>
        <p:txBody>
          <a:bodyPr/>
          <a:lstStyle/>
          <a:p>
            <a:r>
              <a:rPr lang="el-GR" sz="2400" dirty="0"/>
              <a:t>Τα θερμοπλαστικά μπορεί να είναι άμορφα ή να έχουν μια δομή παρόμοια με τα </a:t>
            </a:r>
            <a:r>
              <a:rPr lang="el-GR" sz="2400" dirty="0" err="1"/>
              <a:t>θερμοσκληρυνόμενα</a:t>
            </a:r>
            <a:r>
              <a:rPr lang="el-GR" sz="2400" dirty="0"/>
              <a:t> αλλά με χαμηλότερη πυκνότητα εσωτερικών δεσμών.</a:t>
            </a:r>
          </a:p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876801" y="1905000"/>
            <a:ext cx="3581400" cy="2971800"/>
          </a:xfrm>
          <a:noFill/>
          <a:ln/>
        </p:spPr>
      </p:pic>
      <p:sp>
        <p:nvSpPr>
          <p:cNvPr id="5" name="Ορθογώνιο 4"/>
          <p:cNvSpPr/>
          <p:nvPr/>
        </p:nvSpPr>
        <p:spPr>
          <a:xfrm>
            <a:off x="1026641" y="6585894"/>
            <a:ext cx="63246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J. Park and R.S. Lakes, Biomaterials an Introduction, 3rd Edition, Springer, New York, 2007. </a:t>
            </a:r>
            <a:endParaRPr lang="el-GR" sz="105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708172-ABB6-49A4-9D6F-A6CE4AB958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6103" y="6248400"/>
            <a:ext cx="687897" cy="598747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Ελαστομερή</a:t>
            </a:r>
            <a:endParaRPr lang="el-G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E9D9F1-E9C0-4FBC-BF85-78C27E1A7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6000"/>
            <a:ext cx="7386025" cy="3620800"/>
          </a:xfrm>
        </p:spPr>
        <p:txBody>
          <a:bodyPr/>
          <a:lstStyle/>
          <a:p>
            <a:pPr marL="274320" indent="-274320"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l-GR" sz="1800" dirty="0"/>
              <a:t>Δεν τήκονται.</a:t>
            </a:r>
          </a:p>
          <a:p>
            <a:pPr marL="274320" indent="-274320"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l-GR" sz="1800" dirty="0"/>
              <a:t>Δεν διαλύονται.</a:t>
            </a:r>
          </a:p>
          <a:p>
            <a:pPr marL="274320" indent="-274320"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l-GR" sz="1800" dirty="0"/>
              <a:t>Αλλάζουν οι διαστάσεις τους.</a:t>
            </a:r>
          </a:p>
          <a:p>
            <a:pPr marL="274320" indent="-274320"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l-GR" sz="1800" dirty="0"/>
              <a:t>Χρησιμοποιούνται σε </a:t>
            </a:r>
            <a:r>
              <a:rPr lang="en-US" sz="1800" i="1" dirty="0"/>
              <a:t>T </a:t>
            </a:r>
            <a:r>
              <a:rPr lang="en-US" sz="1800" dirty="0"/>
              <a:t>&gt; </a:t>
            </a:r>
            <a:r>
              <a:rPr lang="en-US" sz="1800" i="1" dirty="0" err="1"/>
              <a:t>T</a:t>
            </a:r>
            <a:r>
              <a:rPr lang="en-US" sz="1800" dirty="0" err="1"/>
              <a:t>g</a:t>
            </a:r>
            <a:r>
              <a:rPr lang="en-US" sz="1800" dirty="0"/>
              <a:t> (</a:t>
            </a:r>
            <a:r>
              <a:rPr lang="en-US" sz="1800" i="1" dirty="0" err="1"/>
              <a:t>T</a:t>
            </a:r>
            <a:r>
              <a:rPr lang="en-US" sz="1800" dirty="0" err="1"/>
              <a:t>g</a:t>
            </a:r>
            <a:r>
              <a:rPr lang="el-GR" sz="1800" dirty="0"/>
              <a:t> συχνά μειώνεται από πλαστικοποιητές</a:t>
            </a:r>
            <a:r>
              <a:rPr lang="en-US" sz="1800" dirty="0"/>
              <a:t>).</a:t>
            </a:r>
            <a:endParaRPr lang="el-GR" sz="18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C2CA71-4C4E-4D69-A4BE-0EB55CD198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6103" y="6248400"/>
            <a:ext cx="687897" cy="598747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A00B63D-21E1-4A94-BDE9-4EBAD614C1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Πολυμερισμός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2DE2D7-AC0B-4182-888C-EF6D57DC7D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6103" y="6248400"/>
            <a:ext cx="687897" cy="59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5035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Πολυμερισμός Προσθήκης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381000" y="1981200"/>
            <a:ext cx="3810000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l-GR" sz="2400" dirty="0"/>
              <a:t>Πολυμερισμός όπου ολόκληρο το μόριο του μονομερούς γίνεται μέρος του πολυμερούς.</a:t>
            </a:r>
          </a:p>
          <a:p>
            <a:pPr marL="274320" indent="-274320"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l-GR" sz="2400" dirty="0"/>
              <a:t>Το αιθυλένιο </a:t>
            </a:r>
            <a:r>
              <a:rPr lang="el-GR" sz="2400" dirty="0" err="1"/>
              <a:t>πολυμερίζεται</a:t>
            </a:r>
            <a:r>
              <a:rPr lang="el-GR" sz="2400" dirty="0"/>
              <a:t> και δημιουργεί το πολυαιθυλένιο.</a:t>
            </a:r>
          </a:p>
        </p:txBody>
      </p:sp>
      <p:sp>
        <p:nvSpPr>
          <p:cNvPr id="6" name="Ορθογώνιο 5"/>
          <p:cNvSpPr/>
          <p:nvPr/>
        </p:nvSpPr>
        <p:spPr>
          <a:xfrm>
            <a:off x="914400" y="6334780"/>
            <a:ext cx="8229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J. Park and R.S. Lakes, Biomaterials an Introduction, 3rd Edition, Springer, New York, 2007. </a:t>
            </a:r>
            <a:endParaRPr lang="el-GR" sz="1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B1A0EA-5B3B-455F-B810-5DEEBF7F7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7762" y="2939348"/>
            <a:ext cx="3429000" cy="1676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D08A08-2B89-4A51-9BCB-D256CF8268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6103" y="6248400"/>
            <a:ext cx="687897" cy="59874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8F66E2A-3556-4975-A627-89C0200AF3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700" dirty="0"/>
          </a:p>
          <a:p>
            <a:r>
              <a:rPr lang="en-US" sz="700" dirty="0"/>
              <a:t>H. K. Raut, R. Das, Z. Liu, X. Liu, and S. Ramakrishna, “Biocompatibility of Biomaterials for Tissue Regeneration or Replacement,” Biotechnology Journal, vol. 15, no. 12, p. 2000160, 2020.</a:t>
            </a:r>
          </a:p>
          <a:p>
            <a:r>
              <a:rPr lang="en-US" sz="700" dirty="0"/>
              <a:t>C. </a:t>
            </a:r>
            <a:r>
              <a:rPr lang="en-US" sz="700" dirty="0" err="1"/>
              <a:t>Kalirajan</a:t>
            </a:r>
            <a:r>
              <a:rPr lang="en-US" sz="700" dirty="0"/>
              <a:t>, A. </a:t>
            </a:r>
            <a:r>
              <a:rPr lang="en-US" sz="700" dirty="0" err="1"/>
              <a:t>Dukle</a:t>
            </a:r>
            <a:r>
              <a:rPr lang="en-US" sz="700" dirty="0"/>
              <a:t>, A. J. Nathanael, T.-H. Oh, and G. </a:t>
            </a:r>
            <a:r>
              <a:rPr lang="en-US" sz="700" dirty="0" err="1"/>
              <a:t>Manivasagam</a:t>
            </a:r>
            <a:r>
              <a:rPr lang="en-US" sz="700" dirty="0"/>
              <a:t>, “A Critical Review on Polymeric Biomaterials for Biomedical Applications,” Polymers, vol. 13, no. 17, Art. no. 17, Jan. 2021, </a:t>
            </a:r>
            <a:r>
              <a:rPr lang="en-US" sz="700" dirty="0" err="1"/>
              <a:t>doi</a:t>
            </a:r>
            <a:r>
              <a:rPr lang="en-US" sz="700" dirty="0"/>
              <a:t>: 10.3390/polym13173015.</a:t>
            </a:r>
          </a:p>
          <a:p>
            <a:endParaRPr lang="en-US" sz="700" dirty="0"/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45A28164-B53B-4C18-B207-0D294F47E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066800"/>
            <a:ext cx="4949227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BFEC34A-FEC6-49C0-9097-A73625211A70}"/>
              </a:ext>
            </a:extLst>
          </p:cNvPr>
          <p:cNvSpPr txBox="1"/>
          <p:nvPr/>
        </p:nvSpPr>
        <p:spPr>
          <a:xfrm>
            <a:off x="457200" y="5698794"/>
            <a:ext cx="461034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b="0" i="0" dirty="0">
                <a:solidFill>
                  <a:srgbClr val="1C1D1E"/>
                </a:solidFill>
                <a:effectLst/>
              </a:rPr>
              <a:t>A schematic of recent biomaterials developed for application in a variety of tissue engineering applications.</a:t>
            </a:r>
            <a:endParaRPr lang="en-US" sz="1100" dirty="0"/>
          </a:p>
        </p:txBody>
      </p:sp>
      <p:pic>
        <p:nvPicPr>
          <p:cNvPr id="10" name="Picture 6" descr="Polymers | Free Full-Text | A Critical Review on Polymeric Biomaterials for  Biomedical Applications | HTML">
            <a:extLst>
              <a:ext uri="{FF2B5EF4-FFF2-40B4-BE49-F238E27FC236}">
                <a16:creationId xmlns:a16="http://schemas.microsoft.com/office/drawing/2014/main" id="{78B850EE-94BA-4096-A84A-977D53548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133600"/>
            <a:ext cx="34290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E108EBD-AA1F-457A-B455-EA2F30663371}"/>
              </a:ext>
            </a:extLst>
          </p:cNvPr>
          <p:cNvSpPr txBox="1"/>
          <p:nvPr/>
        </p:nvSpPr>
        <p:spPr>
          <a:xfrm>
            <a:off x="5448054" y="5105400"/>
            <a:ext cx="3429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100" dirty="0"/>
              <a:t>Schematic illustrating the applications of polymeric biomaterials in different biomedical field.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D32407-2984-4ED9-84F5-37D07407045D}"/>
              </a:ext>
            </a:extLst>
          </p:cNvPr>
          <p:cNvSpPr txBox="1"/>
          <p:nvPr/>
        </p:nvSpPr>
        <p:spPr>
          <a:xfrm>
            <a:off x="228600" y="256745"/>
            <a:ext cx="52194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Τι είναι ένα πολυμερές </a:t>
            </a:r>
            <a:r>
              <a:rPr lang="el-GR" sz="2400" b="1" dirty="0" err="1"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βιοϋλικό</a:t>
            </a:r>
            <a:r>
              <a:rPr lang="el-GR" sz="2400" b="1" dirty="0"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;</a:t>
            </a:r>
            <a:endParaRPr lang="en-US" sz="2400" dirty="0">
              <a:latin typeface="+mj-lt"/>
            </a:endParaRPr>
          </a:p>
        </p:txBody>
      </p:sp>
      <p:grpSp>
        <p:nvGrpSpPr>
          <p:cNvPr id="14" name="Google Shape;204;p18">
            <a:extLst>
              <a:ext uri="{FF2B5EF4-FFF2-40B4-BE49-F238E27FC236}">
                <a16:creationId xmlns:a16="http://schemas.microsoft.com/office/drawing/2014/main" id="{D54CBEF8-915E-4C87-8762-01763EF9A1A4}"/>
              </a:ext>
            </a:extLst>
          </p:cNvPr>
          <p:cNvGrpSpPr/>
          <p:nvPr/>
        </p:nvGrpSpPr>
        <p:grpSpPr>
          <a:xfrm>
            <a:off x="8529025" y="457200"/>
            <a:ext cx="361474" cy="477145"/>
            <a:chOff x="4276825" y="487236"/>
            <a:chExt cx="317500" cy="419100"/>
          </a:xfrm>
        </p:grpSpPr>
        <p:sp>
          <p:nvSpPr>
            <p:cNvPr id="15" name="Google Shape;205;p18">
              <a:extLst>
                <a:ext uri="{FF2B5EF4-FFF2-40B4-BE49-F238E27FC236}">
                  <a16:creationId xmlns:a16="http://schemas.microsoft.com/office/drawing/2014/main" id="{21E1C2D7-6C19-41C7-96C4-4EEA08EC4D68}"/>
                </a:ext>
              </a:extLst>
            </p:cNvPr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206;p18">
              <a:extLst>
                <a:ext uri="{FF2B5EF4-FFF2-40B4-BE49-F238E27FC236}">
                  <a16:creationId xmlns:a16="http://schemas.microsoft.com/office/drawing/2014/main" id="{B4FB5FD3-54A3-4329-B24B-18A4F37AAC9C}"/>
                </a:ext>
              </a:extLst>
            </p:cNvPr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28470FC1-0C28-4F3F-AAEE-750430D562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6703" y="6260540"/>
            <a:ext cx="688908" cy="5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9643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Πολυμερισμός συμπύκνωσης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354748" y="2133600"/>
            <a:ext cx="8434503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l-GR" sz="2400" dirty="0"/>
              <a:t>Αντίδραση κατά την οποία μέρος του πολυμερούς αποβάλλεται όταν το μονομερές γίνεται μέρος του πολυμερούς.</a:t>
            </a:r>
          </a:p>
          <a:p>
            <a:pPr marL="274320" indent="-274320"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l-GR" sz="2400" dirty="0"/>
              <a:t>Το μέρος το οποίο αποβάλλεται είναι συνήθως ένα μικρό μόριο, όπως νερό, αέριο </a:t>
            </a:r>
            <a:r>
              <a:rPr lang="en-US" sz="2400" dirty="0" err="1"/>
              <a:t>HCl</a:t>
            </a:r>
            <a:r>
              <a:rPr lang="el-GR" sz="2400" dirty="0"/>
              <a:t>.</a:t>
            </a:r>
          </a:p>
          <a:p>
            <a:pPr marL="274320" indent="-274320"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l-GR" sz="2400" dirty="0"/>
              <a:t>Πολυμερισμός του </a:t>
            </a:r>
            <a:r>
              <a:rPr lang="en-US" sz="2400" dirty="0"/>
              <a:t>Nylon 6,6</a:t>
            </a:r>
            <a:r>
              <a:rPr lang="el-GR" sz="2400" dirty="0"/>
              <a:t>.</a:t>
            </a:r>
            <a:endParaRPr lang="en-US" sz="2400" dirty="0"/>
          </a:p>
          <a:p>
            <a:pPr marL="274320" indent="-274320"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l-GR" sz="2400" dirty="0"/>
              <a:t>Επειδή υπάρχει λιγότερη μάζα στο πολυμερές από τα συνολικά μονομερή στην αρχική τους μορφή λέμε ότι το πολυμερές συμπυκνώθηκε</a:t>
            </a:r>
            <a:r>
              <a:rPr lang="el-GR" sz="2400" i="1" dirty="0"/>
              <a:t> </a:t>
            </a:r>
            <a:r>
              <a:rPr lang="el-GR" sz="2400" dirty="0"/>
              <a:t>σε σχέση με το μονομερές.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66EEED-6FA5-4D05-8103-88D2B442D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6103" y="6248400"/>
            <a:ext cx="687897" cy="598747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Nylon 6,6 </a:t>
            </a:r>
            <a:r>
              <a:rPr lang="el-G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φτιάχνεται από </a:t>
            </a:r>
            <a:r>
              <a:rPr lang="el-GR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εξαμεθυλενοδιαμίνης</a:t>
            </a:r>
            <a:r>
              <a:rPr lang="el-G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και </a:t>
            </a:r>
            <a:r>
              <a:rPr lang="el-GR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αδιπικό</a:t>
            </a:r>
            <a:r>
              <a:rPr lang="el-G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οξύ</a:t>
            </a:r>
          </a:p>
        </p:txBody>
      </p:sp>
      <p:pic>
        <p:nvPicPr>
          <p:cNvPr id="4" name="Content Placeholder 3" descr="condensation reaction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762000" y="2362200"/>
            <a:ext cx="7810500" cy="3135313"/>
          </a:xfrm>
          <a:noFill/>
          <a:ln/>
        </p:spPr>
      </p:pic>
      <p:sp>
        <p:nvSpPr>
          <p:cNvPr id="5" name="Ορθογώνιο 4"/>
          <p:cNvSpPr/>
          <p:nvPr/>
        </p:nvSpPr>
        <p:spPr>
          <a:xfrm>
            <a:off x="762000" y="6334780"/>
            <a:ext cx="8382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J. Park and R.S. Lakes, Biomaterials an Introduction, 3rd Edition, Springer, New York, 2007. </a:t>
            </a:r>
            <a:endParaRPr lang="el-GR" sz="1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566D75-CFED-46B6-B9AD-CF4411AC79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6103" y="6248400"/>
            <a:ext cx="687897" cy="598747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olystyre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2133600"/>
            <a:ext cx="5105829" cy="3893892"/>
          </a:xfrm>
          <a:prstGeom prst="rect">
            <a:avLst/>
          </a:prstGeom>
          <a:noFill/>
        </p:spPr>
      </p:pic>
      <p:sp>
        <p:nvSpPr>
          <p:cNvPr id="3" name="Ορθογώνιο 2"/>
          <p:cNvSpPr/>
          <p:nvPr/>
        </p:nvSpPr>
        <p:spPr>
          <a:xfrm>
            <a:off x="1143000" y="6413292"/>
            <a:ext cx="73152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J. Park and R.S. Lakes, Biomaterials an Introduction, 3rd Edition, Springer, New York, 2007. </a:t>
            </a:r>
            <a:endParaRPr lang="el-GR" sz="1000" dirty="0"/>
          </a:p>
        </p:txBody>
      </p:sp>
      <p:sp>
        <p:nvSpPr>
          <p:cNvPr id="5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Πολυμερισμοί αύξησης αλυσίδας</a:t>
            </a:r>
          </a:p>
        </p:txBody>
      </p:sp>
      <p:sp>
        <p:nvSpPr>
          <p:cNvPr id="7" name="2 - Θέση περιεχομένου"/>
          <p:cNvSpPr>
            <a:spLocks noGrp="1"/>
          </p:cNvSpPr>
          <p:nvPr>
            <p:ph idx="4294967295"/>
          </p:nvPr>
        </p:nvSpPr>
        <p:spPr>
          <a:xfrm>
            <a:off x="130364" y="2743200"/>
            <a:ext cx="2984500" cy="1106488"/>
          </a:xfrm>
        </p:spPr>
        <p:txBody>
          <a:bodyPr>
            <a:normAutofit/>
          </a:bodyPr>
          <a:lstStyle/>
          <a:p>
            <a:pPr marL="274320" indent="-274320" algn="just"/>
            <a:r>
              <a:rPr lang="el-GR" sz="2200" dirty="0"/>
              <a:t>Τα μονομερή γίνονται μέρη της αλυσίδας (ένα κάθε φορά).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D98EF5-E3BA-4526-9FBA-6456995155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6103" y="6248400"/>
            <a:ext cx="687897" cy="598747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Πολυμερισμοί βαθμιαίας αύξησης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408992" y="1828800"/>
            <a:ext cx="8397990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 algn="just"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l-GR" sz="2400" dirty="0"/>
              <a:t>Αυτή η περίπτωση είναι πιο πολύπλοκη. Ενώ στον πολυμερισμό αύξησης αλυσίδας προστίθεται ένα μονομερές κάθε φορά, υπάρχει πιθανότητα πολλαπλών </a:t>
            </a:r>
            <a:r>
              <a:rPr lang="en-US" sz="2400" dirty="0"/>
              <a:t> </a:t>
            </a:r>
            <a:r>
              <a:rPr lang="el-GR" sz="2400" dirty="0"/>
              <a:t>προϊόντων αντίδρασης.</a:t>
            </a:r>
          </a:p>
          <a:p>
            <a:pPr marL="274320" indent="-274320" algn="just"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l-GR" sz="2400" dirty="0"/>
              <a:t>Παρακάτω περιγράφεται ο πολυμερισμός βαθμιαίας αύξησης δύο μονομερών, </a:t>
            </a:r>
            <a:r>
              <a:rPr lang="el-GR" sz="2400" dirty="0" err="1"/>
              <a:t>τερεφθαλικό</a:t>
            </a:r>
            <a:r>
              <a:rPr lang="el-GR" sz="2400" dirty="0"/>
              <a:t> χλωρίδιο και </a:t>
            </a:r>
            <a:r>
              <a:rPr lang="el-GR" sz="2400" dirty="0" err="1"/>
              <a:t>αιθυλενογλυκόλη</a:t>
            </a:r>
            <a:r>
              <a:rPr lang="el-GR" sz="2400" dirty="0"/>
              <a:t>, για να κατασκευάσουν έναν πολυεστέρα που ονομάζεται </a:t>
            </a:r>
            <a:r>
              <a:rPr lang="el-GR" sz="2400" dirty="0" err="1"/>
              <a:t>αιθυλενικό</a:t>
            </a:r>
            <a:r>
              <a:rPr lang="el-GR" sz="2400" dirty="0"/>
              <a:t> άλας </a:t>
            </a:r>
            <a:r>
              <a:rPr lang="el-GR" sz="2400" dirty="0" err="1"/>
              <a:t>τερεφθαλικού</a:t>
            </a:r>
            <a:r>
              <a:rPr lang="el-GR" sz="2400" dirty="0"/>
              <a:t> οξέος.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918C0F-A0BF-41B2-A8C3-1EB5C99D2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6103" y="6248400"/>
            <a:ext cx="687897" cy="598747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ynth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905000"/>
            <a:ext cx="7405688" cy="3074987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F2FCD3E-1BAC-461B-9F59-5EF37320D9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6103" y="6248400"/>
            <a:ext cx="687897" cy="598747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A00B63D-21E1-4A94-BDE9-4EBAD614C1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971800"/>
            <a:ext cx="4969500" cy="751600"/>
          </a:xfrm>
        </p:spPr>
        <p:txBody>
          <a:bodyPr/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Μοριακό Βάρος</a:t>
            </a:r>
            <a:b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Διασπορά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55B897-486D-4C92-AB91-522DF1BB02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6103" y="6248400"/>
            <a:ext cx="687897" cy="59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6395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Μοριακό Βάρος</a:t>
            </a:r>
          </a:p>
        </p:txBody>
      </p:sp>
      <p:pic>
        <p:nvPicPr>
          <p:cNvPr id="4" name="Picture 4" descr="weight0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35463" y="1981200"/>
            <a:ext cx="4808537" cy="2825750"/>
          </a:xfrm>
          <a:prstGeom prst="rect">
            <a:avLst/>
          </a:prstGeom>
        </p:spPr>
      </p:pic>
      <p:sp>
        <p:nvSpPr>
          <p:cNvPr id="5" name="4 - TextBox"/>
          <p:cNvSpPr txBox="1"/>
          <p:nvPr/>
        </p:nvSpPr>
        <p:spPr>
          <a:xfrm>
            <a:off x="321036" y="1828800"/>
            <a:ext cx="3657599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l-GR" sz="2400" dirty="0"/>
              <a:t>Ας θεωρήσουμε ένα μικρό μόριο, το </a:t>
            </a:r>
            <a:r>
              <a:rPr lang="el-GR" sz="2400" dirty="0" err="1"/>
              <a:t>εξάνιο</a:t>
            </a:r>
            <a:r>
              <a:rPr lang="el-GR" sz="2400" dirty="0"/>
              <a:t>.</a:t>
            </a:r>
          </a:p>
          <a:p>
            <a:pPr marL="274320" indent="-274320"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l-GR" sz="2400" dirty="0"/>
              <a:t>Κάθε μόριο </a:t>
            </a:r>
            <a:r>
              <a:rPr lang="el-GR" sz="2400" dirty="0" err="1"/>
              <a:t>εξανίου</a:t>
            </a:r>
            <a:r>
              <a:rPr lang="el-GR" sz="2400" dirty="0"/>
              <a:t> έχει μοριακό βάρος 86.</a:t>
            </a:r>
          </a:p>
          <a:p>
            <a:pPr marL="274320" indent="-274320"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l-GR" sz="2400" dirty="0"/>
              <a:t>Αν τώρα προστεθεί στην αλυσίδα ακόμα ένας άνθρακας και ο κατάλληλος αριθμός ατόμων υδρογόνου, αυξάνουμε το μοριακό βάρος σε 100.</a:t>
            </a:r>
          </a:p>
        </p:txBody>
      </p:sp>
      <p:sp>
        <p:nvSpPr>
          <p:cNvPr id="6" name="Ορθογώνιο 5"/>
          <p:cNvSpPr/>
          <p:nvPr/>
        </p:nvSpPr>
        <p:spPr>
          <a:xfrm>
            <a:off x="838200" y="6334781"/>
            <a:ext cx="8305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J. Park and R.S. Lakes, Biomaterials an Introduction, 3rd Edition, Springer, New York, 2007. </a:t>
            </a:r>
            <a:endParaRPr lang="el-GR" sz="1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985E3E-638C-4B90-8DFB-443D78A86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6103" y="6248400"/>
            <a:ext cx="687897" cy="598747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Μοριακό Βάρος</a:t>
            </a:r>
          </a:p>
        </p:txBody>
      </p:sp>
      <p:pic>
        <p:nvPicPr>
          <p:cNvPr id="4" name="Picture 4" descr="weight0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r="47170" b="51839"/>
          <a:stretch>
            <a:fillRect/>
          </a:stretch>
        </p:blipFill>
        <p:spPr>
          <a:xfrm>
            <a:off x="5765800" y="1905000"/>
            <a:ext cx="3073400" cy="1646238"/>
          </a:xfrm>
          <a:prstGeom prst="rect">
            <a:avLst/>
          </a:prstGeom>
          <a:ln/>
        </p:spPr>
      </p:pic>
      <p:sp>
        <p:nvSpPr>
          <p:cNvPr id="5" name="4 - TextBox"/>
          <p:cNvSpPr txBox="1"/>
          <p:nvPr/>
        </p:nvSpPr>
        <p:spPr>
          <a:xfrm>
            <a:off x="304800" y="1905000"/>
            <a:ext cx="46482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l-GR" sz="2400" dirty="0"/>
              <a:t>Το μοριακό βάρος άλλαξε, αλλά το μόριο δεν είναι πια </a:t>
            </a:r>
            <a:r>
              <a:rPr lang="el-GR" sz="2400" dirty="0" err="1"/>
              <a:t>εξάνιο</a:t>
            </a:r>
            <a:r>
              <a:rPr lang="el-GR" sz="2400" dirty="0"/>
              <a:t>, είναι </a:t>
            </a:r>
            <a:r>
              <a:rPr lang="el-GR" sz="2400" dirty="0" err="1"/>
              <a:t>επτάνιο</a:t>
            </a:r>
            <a:r>
              <a:rPr lang="el-GR" sz="2400" dirty="0"/>
              <a:t>.</a:t>
            </a:r>
          </a:p>
          <a:p>
            <a:pPr marL="274320" indent="-274320"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l-GR" sz="2400" dirty="0"/>
              <a:t>Αν έχουμε ένα μείγμα κάποιων μορίων </a:t>
            </a:r>
            <a:r>
              <a:rPr lang="el-GR" sz="2400" dirty="0" err="1"/>
              <a:t>εξανίου</a:t>
            </a:r>
            <a:r>
              <a:rPr lang="el-GR" sz="2400" dirty="0"/>
              <a:t> και </a:t>
            </a:r>
            <a:r>
              <a:rPr lang="el-GR" sz="2400" dirty="0" err="1"/>
              <a:t>επτανίου</a:t>
            </a:r>
            <a:r>
              <a:rPr lang="el-GR" sz="2400" dirty="0"/>
              <a:t>, το μείγμα δεν θα δρα ούτε σαν </a:t>
            </a:r>
            <a:r>
              <a:rPr lang="el-GR" sz="2400" dirty="0" err="1"/>
              <a:t>εξάνιο</a:t>
            </a:r>
            <a:r>
              <a:rPr lang="el-GR" sz="2400" dirty="0"/>
              <a:t> ούτε σαν </a:t>
            </a:r>
            <a:r>
              <a:rPr lang="el-GR" sz="2400" dirty="0" err="1"/>
              <a:t>επτάνιο</a:t>
            </a:r>
            <a:r>
              <a:rPr lang="el-GR" sz="2400" dirty="0"/>
              <a:t>.</a:t>
            </a:r>
          </a:p>
          <a:p>
            <a:pPr marL="274320" indent="-274320"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l-GR" sz="2400" dirty="0"/>
              <a:t>Οι ιδιότητες του μείγματος  (το σημείο βρασμού, η πίεση, κλπ) δεν θα είναι αυτές του καθαρού </a:t>
            </a:r>
            <a:r>
              <a:rPr lang="el-GR" sz="2400" dirty="0" err="1"/>
              <a:t>εξανίου</a:t>
            </a:r>
            <a:r>
              <a:rPr lang="el-GR" sz="2400" dirty="0"/>
              <a:t> ή του καθαρού </a:t>
            </a:r>
            <a:r>
              <a:rPr lang="el-GR" sz="2400" dirty="0" err="1"/>
              <a:t>επτανίου</a:t>
            </a:r>
            <a:r>
              <a:rPr lang="el-GR" sz="2400" dirty="0"/>
              <a:t>.</a:t>
            </a:r>
          </a:p>
        </p:txBody>
      </p:sp>
      <p:pic>
        <p:nvPicPr>
          <p:cNvPr id="6" name="Picture 4" descr="weight01"/>
          <p:cNvPicPr>
            <a:picLocks noChangeAspect="1" noChangeArrowheads="1"/>
          </p:cNvPicPr>
          <p:nvPr/>
        </p:nvPicPr>
        <p:blipFill>
          <a:blip r:embed="rId2" cstate="print"/>
          <a:srcRect l="45283" t="41739"/>
          <a:stretch>
            <a:fillRect/>
          </a:stretch>
        </p:blipFill>
        <p:spPr>
          <a:xfrm>
            <a:off x="5562600" y="3810000"/>
            <a:ext cx="3166282" cy="1981200"/>
          </a:xfrm>
          <a:prstGeom prst="rect">
            <a:avLst/>
          </a:prstGeom>
          <a:ln/>
        </p:spPr>
      </p:pic>
      <p:sp>
        <p:nvSpPr>
          <p:cNvPr id="9" name="Ορθογώνιο 5">
            <a:extLst>
              <a:ext uri="{FF2B5EF4-FFF2-40B4-BE49-F238E27FC236}">
                <a16:creationId xmlns:a16="http://schemas.microsoft.com/office/drawing/2014/main" id="{469D7FBA-F6EA-42D8-8757-7C978068BB15}"/>
              </a:ext>
            </a:extLst>
          </p:cNvPr>
          <p:cNvSpPr/>
          <p:nvPr/>
        </p:nvSpPr>
        <p:spPr>
          <a:xfrm>
            <a:off x="838200" y="6600519"/>
            <a:ext cx="8305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J. Park and R.S. Lakes, Biomaterials an Introduction, 3rd Edition, Springer, New York, 2007. </a:t>
            </a:r>
            <a:endParaRPr lang="el-GR" sz="1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7D55BD-2612-43A2-8C6A-A662BD9B5B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6103" y="6248400"/>
            <a:ext cx="687897" cy="598747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Διασπορά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304800" y="1755420"/>
            <a:ext cx="8305800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 algn="just"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l-GR" sz="2400" dirty="0"/>
              <a:t>Μια πρωτεΐνη είναι ένα πολυμερές αμινοξέων που συνδέονται μεταξύ τους με μια γραμμική αλληλουχία, και όπως όλα τα μικρά μόρια έχει συγκεκριμένο μοριακό βάρος και θεωρείται </a:t>
            </a:r>
            <a:r>
              <a:rPr lang="el-GR" sz="2400" dirty="0" err="1"/>
              <a:t>μονοδιασπαρτικό</a:t>
            </a:r>
            <a:r>
              <a:rPr lang="el-GR" sz="2400" dirty="0"/>
              <a:t>.</a:t>
            </a:r>
          </a:p>
          <a:p>
            <a:pPr marL="274320" indent="-274320" algn="just"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l-GR" sz="2400" dirty="0"/>
              <a:t>Όμως, τα εμπορικά συνθετικά πολυμερή όπως το </a:t>
            </a:r>
            <a:r>
              <a:rPr lang="en-US" sz="2400" dirty="0"/>
              <a:t>HDPE, </a:t>
            </a:r>
            <a:r>
              <a:rPr lang="el-GR" sz="2400" dirty="0"/>
              <a:t>σχηματίζονται από μόρια διαφορετικού μοριακού βάρους.</a:t>
            </a:r>
          </a:p>
          <a:p>
            <a:pPr marL="274320" indent="-274320" algn="just"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l-GR" sz="2400" dirty="0"/>
              <a:t>Ο αριθμός που αντιστοιχεί στο </a:t>
            </a:r>
            <a:r>
              <a:rPr lang="en-US" sz="2400" dirty="0"/>
              <a:t>n, </a:t>
            </a:r>
            <a:r>
              <a:rPr lang="el-GR" sz="2400" dirty="0"/>
              <a:t>είναι ο βαθμός πολυμερισμού (</a:t>
            </a:r>
            <a:r>
              <a:rPr lang="en-US" sz="2400" dirty="0"/>
              <a:t>DP)</a:t>
            </a:r>
            <a:r>
              <a:rPr lang="el-GR" sz="2400" dirty="0"/>
              <a:t>.</a:t>
            </a:r>
          </a:p>
          <a:p>
            <a:pPr marL="274320" indent="-274320" algn="just"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l-GR" sz="2400" dirty="0"/>
              <a:t>Έτσι, το μέσο μοριακό βάρος ενός </a:t>
            </a:r>
            <a:r>
              <a:rPr lang="el-GR" sz="2400" dirty="0" err="1"/>
              <a:t>πολυδιασπαρτικού</a:t>
            </a:r>
            <a:r>
              <a:rPr lang="el-GR" sz="2400" dirty="0"/>
              <a:t> πολυμερούς είναι ίσο με το προϊόν του </a:t>
            </a:r>
            <a:r>
              <a:rPr lang="en-US" sz="2400" dirty="0"/>
              <a:t>DP </a:t>
            </a:r>
            <a:r>
              <a:rPr lang="el-GR" sz="2400" dirty="0"/>
              <a:t>και του ΜΒ  του μονομερούς.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D43DE0-329A-48A7-89C3-590C6B988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6103" y="6248400"/>
            <a:ext cx="687897" cy="598747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240756" y="1882754"/>
            <a:ext cx="4494213" cy="1190625"/>
            <a:chOff x="800" y="1152"/>
            <a:chExt cx="2831" cy="750"/>
          </a:xfrm>
        </p:grpSpPr>
        <p:sp>
          <p:nvSpPr>
            <p:cNvPr id="45078" name="Rectangle 4"/>
            <p:cNvSpPr>
              <a:spLocks noChangeArrowheads="1"/>
            </p:cNvSpPr>
            <p:nvPr/>
          </p:nvSpPr>
          <p:spPr bwMode="auto">
            <a:xfrm>
              <a:off x="800" y="1152"/>
              <a:ext cx="2831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000" dirty="0"/>
                <a:t>1. </a:t>
              </a:r>
              <a:r>
                <a:rPr lang="el-GR" sz="2000" dirty="0"/>
                <a:t>Αριθμητικό Μέσο Μοριακό Βάρος</a:t>
              </a:r>
              <a:r>
                <a:rPr lang="en-US" sz="2000" dirty="0"/>
                <a:t>(</a:t>
              </a:r>
              <a:r>
                <a:rPr lang="en-US" sz="2000" dirty="0" err="1"/>
                <a:t>Mn</a:t>
              </a:r>
              <a:r>
                <a:rPr lang="en-US" sz="2000" dirty="0"/>
                <a:t>)</a:t>
              </a:r>
            </a:p>
          </p:txBody>
        </p:sp>
        <p:sp>
          <p:nvSpPr>
            <p:cNvPr id="45079" name="Rectangle 5"/>
            <p:cNvSpPr>
              <a:spLocks noChangeArrowheads="1"/>
            </p:cNvSpPr>
            <p:nvPr/>
          </p:nvSpPr>
          <p:spPr bwMode="auto">
            <a:xfrm>
              <a:off x="1143" y="1556"/>
              <a:ext cx="492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000" dirty="0"/>
                <a:t>Mn = </a:t>
              </a:r>
            </a:p>
          </p:txBody>
        </p:sp>
        <p:sp>
          <p:nvSpPr>
            <p:cNvPr id="45080" name="Rectangle 6"/>
            <p:cNvSpPr>
              <a:spLocks noChangeArrowheads="1"/>
            </p:cNvSpPr>
            <p:nvPr/>
          </p:nvSpPr>
          <p:spPr bwMode="auto">
            <a:xfrm>
              <a:off x="1575" y="1412"/>
              <a:ext cx="52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l-GR" sz="2000" dirty="0"/>
                <a:t>βάρος</a:t>
              </a:r>
              <a:endParaRPr lang="en-US" sz="2000" dirty="0"/>
            </a:p>
          </p:txBody>
        </p:sp>
        <p:sp>
          <p:nvSpPr>
            <p:cNvPr id="45081" name="Line 7"/>
            <p:cNvSpPr>
              <a:spLocks noChangeShapeType="1"/>
            </p:cNvSpPr>
            <p:nvPr/>
          </p:nvSpPr>
          <p:spPr bwMode="auto">
            <a:xfrm>
              <a:off x="1637" y="1632"/>
              <a:ext cx="61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sz="2000"/>
            </a:p>
          </p:txBody>
        </p:sp>
        <p:sp>
          <p:nvSpPr>
            <p:cNvPr id="45082" name="Rectangle 8"/>
            <p:cNvSpPr>
              <a:spLocks noChangeArrowheads="1"/>
            </p:cNvSpPr>
            <p:nvPr/>
          </p:nvSpPr>
          <p:spPr bwMode="auto">
            <a:xfrm>
              <a:off x="1637" y="1639"/>
              <a:ext cx="50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l-GR" sz="2000" dirty="0"/>
                <a:t>μόρια</a:t>
              </a:r>
              <a:endParaRPr lang="en-US" sz="2000" dirty="0"/>
            </a:p>
          </p:txBody>
        </p:sp>
        <p:sp>
          <p:nvSpPr>
            <p:cNvPr id="45083" name="Rectangle 9"/>
            <p:cNvSpPr>
              <a:spLocks noChangeArrowheads="1"/>
            </p:cNvSpPr>
            <p:nvPr/>
          </p:nvSpPr>
          <p:spPr bwMode="auto">
            <a:xfrm>
              <a:off x="2391" y="1508"/>
              <a:ext cx="19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000"/>
                <a:t>=</a:t>
              </a:r>
            </a:p>
          </p:txBody>
        </p:sp>
        <p:sp>
          <p:nvSpPr>
            <p:cNvPr id="45084" name="Rectangle 10"/>
            <p:cNvSpPr>
              <a:spLocks noChangeArrowheads="1"/>
            </p:cNvSpPr>
            <p:nvPr/>
          </p:nvSpPr>
          <p:spPr bwMode="auto">
            <a:xfrm>
              <a:off x="2631" y="1412"/>
              <a:ext cx="612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000">
                  <a:latin typeface="Symbol" pitchFamily="18" charset="2"/>
                </a:rPr>
                <a:t>å</a:t>
              </a:r>
              <a:r>
                <a:rPr lang="en-US" sz="2000"/>
                <a:t>NxMx</a:t>
              </a:r>
            </a:p>
          </p:txBody>
        </p:sp>
        <p:sp>
          <p:nvSpPr>
            <p:cNvPr id="45085" name="Line 11"/>
            <p:cNvSpPr>
              <a:spLocks noChangeShapeType="1"/>
            </p:cNvSpPr>
            <p:nvPr/>
          </p:nvSpPr>
          <p:spPr bwMode="auto">
            <a:xfrm>
              <a:off x="2693" y="1632"/>
              <a:ext cx="61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sz="2000"/>
            </a:p>
          </p:txBody>
        </p:sp>
        <p:sp>
          <p:nvSpPr>
            <p:cNvPr id="45086" name="Rectangle 12"/>
            <p:cNvSpPr>
              <a:spLocks noChangeArrowheads="1"/>
            </p:cNvSpPr>
            <p:nvPr/>
          </p:nvSpPr>
          <p:spPr bwMode="auto">
            <a:xfrm>
              <a:off x="2775" y="1652"/>
              <a:ext cx="404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000" dirty="0" err="1">
                  <a:latin typeface="Symbol" pitchFamily="18" charset="2"/>
                </a:rPr>
                <a:t>å</a:t>
              </a:r>
              <a:r>
                <a:rPr lang="en-US" sz="2000" dirty="0" err="1"/>
                <a:t>Nx</a:t>
              </a:r>
              <a:endParaRPr lang="en-US" sz="2000" dirty="0"/>
            </a:p>
          </p:txBody>
        </p:sp>
      </p:grpSp>
      <p:sp>
        <p:nvSpPr>
          <p:cNvPr id="45062" name="Rectangle 13"/>
          <p:cNvSpPr>
            <a:spLocks noChangeArrowheads="1"/>
          </p:cNvSpPr>
          <p:nvPr/>
        </p:nvSpPr>
        <p:spPr bwMode="auto">
          <a:xfrm>
            <a:off x="2230889" y="3271503"/>
            <a:ext cx="4322787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dirty="0"/>
              <a:t>2. </a:t>
            </a:r>
            <a:r>
              <a:rPr lang="el-GR" sz="2000" dirty="0"/>
              <a:t>Σταθμικό Μέσο Μοριακό Βάρος</a:t>
            </a:r>
            <a:r>
              <a:rPr lang="en-US" sz="2000" dirty="0"/>
              <a:t>(Mw)</a:t>
            </a:r>
          </a:p>
        </p:txBody>
      </p:sp>
      <p:sp>
        <p:nvSpPr>
          <p:cNvPr id="45063" name="Rectangle 14"/>
          <p:cNvSpPr>
            <a:spLocks noChangeArrowheads="1"/>
          </p:cNvSpPr>
          <p:nvPr/>
        </p:nvSpPr>
        <p:spPr bwMode="auto">
          <a:xfrm>
            <a:off x="2027237" y="3975100"/>
            <a:ext cx="828754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dirty="0"/>
              <a:t>Mw = </a:t>
            </a:r>
          </a:p>
        </p:txBody>
      </p:sp>
      <p:sp>
        <p:nvSpPr>
          <p:cNvPr id="45064" name="Rectangle 15"/>
          <p:cNvSpPr>
            <a:spLocks noChangeArrowheads="1"/>
          </p:cNvSpPr>
          <p:nvPr/>
        </p:nvSpPr>
        <p:spPr bwMode="auto">
          <a:xfrm>
            <a:off x="2865437" y="3746500"/>
            <a:ext cx="942567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dirty="0" err="1">
                <a:latin typeface="Symbol" pitchFamily="18" charset="2"/>
              </a:rPr>
              <a:t>å</a:t>
            </a:r>
            <a:r>
              <a:rPr lang="en-US" sz="2000" dirty="0" err="1"/>
              <a:t>CxMx</a:t>
            </a:r>
            <a:endParaRPr lang="en-US" sz="2000" dirty="0"/>
          </a:p>
        </p:txBody>
      </p:sp>
      <p:sp>
        <p:nvSpPr>
          <p:cNvPr id="45065" name="Line 16"/>
          <p:cNvSpPr>
            <a:spLocks noChangeShapeType="1"/>
          </p:cNvSpPr>
          <p:nvPr/>
        </p:nvSpPr>
        <p:spPr bwMode="auto">
          <a:xfrm>
            <a:off x="2887662" y="4095750"/>
            <a:ext cx="9763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 sz="2000"/>
          </a:p>
        </p:txBody>
      </p:sp>
      <p:sp>
        <p:nvSpPr>
          <p:cNvPr id="45066" name="Rectangle 17"/>
          <p:cNvSpPr>
            <a:spLocks noChangeArrowheads="1"/>
          </p:cNvSpPr>
          <p:nvPr/>
        </p:nvSpPr>
        <p:spPr bwMode="auto">
          <a:xfrm>
            <a:off x="3017837" y="4127500"/>
            <a:ext cx="612348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dirty="0" err="1">
                <a:latin typeface="Symbol" pitchFamily="18" charset="2"/>
              </a:rPr>
              <a:t>å</a:t>
            </a:r>
            <a:r>
              <a:rPr lang="en-US" sz="2000" dirty="0" err="1"/>
              <a:t>Cx</a:t>
            </a:r>
            <a:endParaRPr lang="en-US" sz="2000" dirty="0"/>
          </a:p>
        </p:txBody>
      </p:sp>
      <p:sp>
        <p:nvSpPr>
          <p:cNvPr id="45067" name="Rectangle 18"/>
          <p:cNvSpPr>
            <a:spLocks noChangeArrowheads="1"/>
          </p:cNvSpPr>
          <p:nvPr/>
        </p:nvSpPr>
        <p:spPr bwMode="auto">
          <a:xfrm>
            <a:off x="2230889" y="4721895"/>
            <a:ext cx="2019721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dirty="0"/>
              <a:t>3. </a:t>
            </a:r>
            <a:r>
              <a:rPr lang="el-GR" sz="2000" dirty="0" err="1"/>
              <a:t>Πολυδιασπορά</a:t>
            </a:r>
            <a:endParaRPr lang="en-US" sz="2000" dirty="0"/>
          </a:p>
        </p:txBody>
      </p:sp>
      <p:sp>
        <p:nvSpPr>
          <p:cNvPr id="45068" name="Rectangle 19"/>
          <p:cNvSpPr>
            <a:spLocks noChangeArrowheads="1"/>
          </p:cNvSpPr>
          <p:nvPr/>
        </p:nvSpPr>
        <p:spPr bwMode="auto">
          <a:xfrm>
            <a:off x="3111952" y="5346117"/>
            <a:ext cx="2867709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l-GR" sz="2000" dirty="0" err="1"/>
              <a:t>Πολυδιασπορά</a:t>
            </a:r>
            <a:r>
              <a:rPr lang="en-US" sz="2000" dirty="0"/>
              <a:t> = Mw/</a:t>
            </a:r>
            <a:r>
              <a:rPr lang="en-US" sz="2000" dirty="0" err="1"/>
              <a:t>Mn</a:t>
            </a:r>
            <a:endParaRPr lang="en-US" sz="2000" dirty="0"/>
          </a:p>
        </p:txBody>
      </p:sp>
      <p:sp>
        <p:nvSpPr>
          <p:cNvPr id="45069" name="Rectangle 20"/>
          <p:cNvSpPr>
            <a:spLocks noChangeArrowheads="1"/>
          </p:cNvSpPr>
          <p:nvPr/>
        </p:nvSpPr>
        <p:spPr bwMode="auto">
          <a:xfrm>
            <a:off x="3932237" y="3898900"/>
            <a:ext cx="310984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/>
              <a:t>=</a:t>
            </a:r>
          </a:p>
        </p:txBody>
      </p:sp>
      <p:sp>
        <p:nvSpPr>
          <p:cNvPr id="45070" name="Rectangle 21"/>
          <p:cNvSpPr>
            <a:spLocks noChangeArrowheads="1"/>
          </p:cNvSpPr>
          <p:nvPr/>
        </p:nvSpPr>
        <p:spPr bwMode="auto">
          <a:xfrm>
            <a:off x="4313237" y="3746500"/>
            <a:ext cx="162224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latin typeface="Symbol" pitchFamily="18" charset="2"/>
              </a:rPr>
              <a:t>å(</a:t>
            </a:r>
            <a:r>
              <a:rPr lang="en-US" sz="2000"/>
              <a:t>NxMx)(Mx)</a:t>
            </a:r>
          </a:p>
        </p:txBody>
      </p:sp>
      <p:sp>
        <p:nvSpPr>
          <p:cNvPr id="45071" name="Line 22"/>
          <p:cNvSpPr>
            <a:spLocks noChangeShapeType="1"/>
          </p:cNvSpPr>
          <p:nvPr/>
        </p:nvSpPr>
        <p:spPr bwMode="auto">
          <a:xfrm>
            <a:off x="4487862" y="4095750"/>
            <a:ext cx="14335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 sz="2000"/>
          </a:p>
        </p:txBody>
      </p:sp>
      <p:sp>
        <p:nvSpPr>
          <p:cNvPr id="45072" name="Rectangle 23"/>
          <p:cNvSpPr>
            <a:spLocks noChangeArrowheads="1"/>
          </p:cNvSpPr>
          <p:nvPr/>
        </p:nvSpPr>
        <p:spPr bwMode="auto">
          <a:xfrm>
            <a:off x="4694237" y="4127500"/>
            <a:ext cx="971421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latin typeface="Symbol" pitchFamily="18" charset="2"/>
              </a:rPr>
              <a:t>å</a:t>
            </a:r>
            <a:r>
              <a:rPr lang="en-US" sz="2000"/>
              <a:t>NxMx</a:t>
            </a:r>
          </a:p>
        </p:txBody>
      </p:sp>
      <p:sp>
        <p:nvSpPr>
          <p:cNvPr id="45073" name="Rectangle 24"/>
          <p:cNvSpPr>
            <a:spLocks noChangeArrowheads="1"/>
          </p:cNvSpPr>
          <p:nvPr/>
        </p:nvSpPr>
        <p:spPr bwMode="auto">
          <a:xfrm>
            <a:off x="5913437" y="3898900"/>
            <a:ext cx="341313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000"/>
              <a:t>=</a:t>
            </a:r>
          </a:p>
        </p:txBody>
      </p:sp>
      <p:sp>
        <p:nvSpPr>
          <p:cNvPr id="45074" name="Rectangle 25"/>
          <p:cNvSpPr>
            <a:spLocks noChangeArrowheads="1"/>
          </p:cNvSpPr>
          <p:nvPr/>
        </p:nvSpPr>
        <p:spPr bwMode="auto">
          <a:xfrm>
            <a:off x="6294437" y="3746500"/>
            <a:ext cx="365486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latin typeface="Symbol" pitchFamily="18" charset="2"/>
              </a:rPr>
              <a:t>å</a:t>
            </a:r>
          </a:p>
        </p:txBody>
      </p:sp>
      <p:sp>
        <p:nvSpPr>
          <p:cNvPr id="45075" name="Rectangle 26"/>
          <p:cNvSpPr>
            <a:spLocks noChangeArrowheads="1"/>
          </p:cNvSpPr>
          <p:nvPr/>
        </p:nvSpPr>
        <p:spPr bwMode="auto">
          <a:xfrm>
            <a:off x="6523037" y="3746500"/>
            <a:ext cx="875241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dirty="0"/>
              <a:t>NxMx</a:t>
            </a:r>
            <a:r>
              <a:rPr lang="en-US" sz="2000" baseline="30000" dirty="0"/>
              <a:t>2</a:t>
            </a:r>
          </a:p>
        </p:txBody>
      </p:sp>
      <p:sp>
        <p:nvSpPr>
          <p:cNvPr id="45076" name="Line 27"/>
          <p:cNvSpPr>
            <a:spLocks noChangeShapeType="1"/>
          </p:cNvSpPr>
          <p:nvPr/>
        </p:nvSpPr>
        <p:spPr bwMode="auto">
          <a:xfrm>
            <a:off x="6392862" y="4095750"/>
            <a:ext cx="9763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 sz="2000"/>
          </a:p>
        </p:txBody>
      </p:sp>
      <p:sp>
        <p:nvSpPr>
          <p:cNvPr id="45077" name="Rectangle 28"/>
          <p:cNvSpPr>
            <a:spLocks noChangeArrowheads="1"/>
          </p:cNvSpPr>
          <p:nvPr/>
        </p:nvSpPr>
        <p:spPr bwMode="auto">
          <a:xfrm>
            <a:off x="6446837" y="4127500"/>
            <a:ext cx="971421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latin typeface="Symbol" pitchFamily="18" charset="2"/>
              </a:rPr>
              <a:t>å</a:t>
            </a:r>
            <a:r>
              <a:rPr lang="en-US" sz="2000"/>
              <a:t>NxMx</a:t>
            </a:r>
          </a:p>
        </p:txBody>
      </p:sp>
      <p:sp>
        <p:nvSpPr>
          <p:cNvPr id="30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Μοριακό Βάρος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4A27E558-A359-45F7-86D3-DD406ABC9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6103" y="6248400"/>
            <a:ext cx="687897" cy="59874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l-G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Τι είναι το πολυμερές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dirty="0"/>
          </a:p>
        </p:txBody>
      </p:sp>
      <p:sp>
        <p:nvSpPr>
          <p:cNvPr id="165" name="Google Shape;165;p14"/>
          <p:cNvSpPr txBox="1">
            <a:spLocks noGrp="1"/>
          </p:cNvSpPr>
          <p:nvPr>
            <p:ph type="body" idx="1"/>
          </p:nvPr>
        </p:nvSpPr>
        <p:spPr>
          <a:xfrm>
            <a:off x="628249" y="2750206"/>
            <a:ext cx="3185400" cy="36208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274320" indent="-274320" algn="just"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l-GR" sz="1400" dirty="0"/>
              <a:t>Πολυμερή</a:t>
            </a:r>
            <a:r>
              <a:rPr lang="en-US" sz="1400" dirty="0"/>
              <a:t> </a:t>
            </a:r>
            <a:r>
              <a:rPr lang="el-GR" sz="1400" dirty="0"/>
              <a:t>ονομάζονται οι χημικές ενώσεις με μεγάλα μόρια, τα</a:t>
            </a:r>
            <a:r>
              <a:rPr lang="en-US" sz="1400" dirty="0"/>
              <a:t> </a:t>
            </a:r>
            <a:r>
              <a:rPr lang="el-GR" sz="1400" dirty="0" err="1"/>
              <a:t>μακρομόρια</a:t>
            </a:r>
            <a:r>
              <a:rPr lang="el-GR" sz="1400" dirty="0"/>
              <a:t>, που σχηματίζονται από τη σύνδεση πολλών όμοιων μικρών μορίων που λέγονται "μονομερή"</a:t>
            </a:r>
            <a:r>
              <a:rPr lang="en-US" sz="1400" dirty="0"/>
              <a:t>.</a:t>
            </a:r>
          </a:p>
          <a:p>
            <a:pPr marL="0" indent="0" algn="just">
              <a:spcAft>
                <a:spcPts val="600"/>
              </a:spcAft>
              <a:buClr>
                <a:schemeClr val="tx2">
                  <a:lumMod val="75000"/>
                </a:schemeClr>
              </a:buClr>
              <a:buNone/>
            </a:pPr>
            <a:endParaRPr lang="el-GR" sz="1200" dirty="0"/>
          </a:p>
          <a:p>
            <a:pPr marL="0" indent="0">
              <a:buClr>
                <a:schemeClr val="dk1"/>
              </a:buClr>
              <a:buSzPts val="1100"/>
              <a:buNone/>
            </a:pPr>
            <a:endParaRPr dirty="0"/>
          </a:p>
        </p:txBody>
      </p:sp>
      <p:sp>
        <p:nvSpPr>
          <p:cNvPr id="164" name="Google Shape;164;p14"/>
          <p:cNvSpPr txBox="1">
            <a:spLocks noGrp="1"/>
          </p:cNvSpPr>
          <p:nvPr>
            <p:ph type="body" idx="2"/>
          </p:nvPr>
        </p:nvSpPr>
        <p:spPr>
          <a:xfrm>
            <a:off x="4267200" y="2768810"/>
            <a:ext cx="3185400" cy="36208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274320" indent="-274320" algn="just"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l-GR" sz="1400" dirty="0"/>
              <a:t>Αν κάποιος παραβλέψει τις τελικές χρήσεις οι διαφορές, μεταξύ όλων των πολυμερών καθορίζονται από τις </a:t>
            </a:r>
            <a:r>
              <a:rPr lang="el-GR" sz="1400" b="1" dirty="0" err="1"/>
              <a:t>διαμοριακές</a:t>
            </a:r>
            <a:r>
              <a:rPr lang="el-GR" sz="1400" dirty="0"/>
              <a:t> και </a:t>
            </a:r>
            <a:r>
              <a:rPr lang="el-GR" sz="1400" b="1" dirty="0" err="1"/>
              <a:t>ενδομοριακές</a:t>
            </a:r>
            <a:r>
              <a:rPr lang="el-GR" sz="1400" dirty="0"/>
              <a:t> δυνάμεις μεταξύ των μορίων και των λειτουργικών ομάδων τους.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endParaRPr lang="en-US" sz="1200" b="1" dirty="0"/>
          </a:p>
        </p:txBody>
      </p:sp>
      <p:sp>
        <p:nvSpPr>
          <p:cNvPr id="167" name="Google Shape;167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 algn="ctr"/>
            <a:fld id="{00000000-1234-1234-1234-123412341234}" type="slidenum">
              <a:rPr lang="en"/>
              <a:pPr algn="ctr"/>
              <a:t>4</a:t>
            </a:fld>
            <a:endParaRPr dirty="0"/>
          </a:p>
        </p:txBody>
      </p:sp>
      <p:sp>
        <p:nvSpPr>
          <p:cNvPr id="166" name="Google Shape;166;p14"/>
          <p:cNvSpPr txBox="1">
            <a:spLocks noGrp="1"/>
          </p:cNvSpPr>
          <p:nvPr>
            <p:ph type="body" idx="4294967295"/>
          </p:nvPr>
        </p:nvSpPr>
        <p:spPr>
          <a:xfrm>
            <a:off x="0" y="6100763"/>
            <a:ext cx="6757988" cy="576262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</a:rPr>
              <a:t>“polymer,” </a:t>
            </a:r>
            <a:r>
              <a:rPr lang="en-US" sz="1200" i="1" dirty="0">
                <a:effectLst/>
              </a:rPr>
              <a:t>The Free Dictionary</a:t>
            </a:r>
            <a:r>
              <a:rPr lang="en-US" sz="1200" dirty="0">
                <a:effectLst/>
              </a:rPr>
              <a:t>. Available: </a:t>
            </a:r>
            <a:r>
              <a:rPr lang="en-US" sz="1200" dirty="0">
                <a:effectLst/>
                <a:hlinkClick r:id="rId3"/>
              </a:rPr>
              <a:t>https://www.thefreedictionary.com/polymer</a:t>
            </a:r>
            <a:endParaRPr lang="en-US" sz="1200" dirty="0">
              <a:effectLst/>
            </a:endParaRP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endParaRPr sz="1200" dirty="0">
              <a:solidFill>
                <a:schemeClr val="accent2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sz="1200" dirty="0">
              <a:solidFill>
                <a:schemeClr val="accent2"/>
              </a:solidFill>
            </a:endParaRPr>
          </a:p>
        </p:txBody>
      </p:sp>
      <p:grpSp>
        <p:nvGrpSpPr>
          <p:cNvPr id="168" name="Google Shape;168;p14"/>
          <p:cNvGrpSpPr/>
          <p:nvPr/>
        </p:nvGrpSpPr>
        <p:grpSpPr>
          <a:xfrm>
            <a:off x="8458200" y="381000"/>
            <a:ext cx="450753" cy="450708"/>
            <a:chOff x="3277794" y="2969995"/>
            <a:chExt cx="457200" cy="457200"/>
          </a:xfrm>
        </p:grpSpPr>
        <p:sp>
          <p:nvSpPr>
            <p:cNvPr id="169" name="Google Shape;169;p14"/>
            <p:cNvSpPr/>
            <p:nvPr/>
          </p:nvSpPr>
          <p:spPr>
            <a:xfrm>
              <a:off x="3277794" y="2969995"/>
              <a:ext cx="457200" cy="171450"/>
            </a:xfrm>
            <a:custGeom>
              <a:avLst/>
              <a:gdLst/>
              <a:ahLst/>
              <a:cxnLst/>
              <a:rect l="l" t="t" r="r" b="b"/>
              <a:pathLst>
                <a:path w="457200" h="171450" extrusionOk="0">
                  <a:moveTo>
                    <a:pt x="19050" y="104775"/>
                  </a:moveTo>
                  <a:lnTo>
                    <a:pt x="40005" y="104775"/>
                  </a:lnTo>
                  <a:cubicBezTo>
                    <a:pt x="48578" y="142875"/>
                    <a:pt x="82868" y="171450"/>
                    <a:pt x="123825" y="171450"/>
                  </a:cubicBezTo>
                  <a:cubicBezTo>
                    <a:pt x="164783" y="171450"/>
                    <a:pt x="199073" y="142875"/>
                    <a:pt x="207645" y="104775"/>
                  </a:cubicBezTo>
                  <a:lnTo>
                    <a:pt x="250508" y="104775"/>
                  </a:lnTo>
                  <a:cubicBezTo>
                    <a:pt x="259080" y="142875"/>
                    <a:pt x="293370" y="171450"/>
                    <a:pt x="334328" y="171450"/>
                  </a:cubicBezTo>
                  <a:cubicBezTo>
                    <a:pt x="375285" y="171450"/>
                    <a:pt x="409575" y="142875"/>
                    <a:pt x="418148" y="104775"/>
                  </a:cubicBezTo>
                  <a:lnTo>
                    <a:pt x="438150" y="104775"/>
                  </a:lnTo>
                  <a:cubicBezTo>
                    <a:pt x="448628" y="104775"/>
                    <a:pt x="457200" y="96203"/>
                    <a:pt x="457200" y="85725"/>
                  </a:cubicBezTo>
                  <a:cubicBezTo>
                    <a:pt x="457200" y="75248"/>
                    <a:pt x="448628" y="66675"/>
                    <a:pt x="438150" y="66675"/>
                  </a:cubicBezTo>
                  <a:lnTo>
                    <a:pt x="417195" y="66675"/>
                  </a:lnTo>
                  <a:cubicBezTo>
                    <a:pt x="408623" y="28575"/>
                    <a:pt x="374333" y="0"/>
                    <a:pt x="333375" y="0"/>
                  </a:cubicBezTo>
                  <a:cubicBezTo>
                    <a:pt x="292418" y="0"/>
                    <a:pt x="258128" y="28575"/>
                    <a:pt x="249555" y="66675"/>
                  </a:cubicBezTo>
                  <a:lnTo>
                    <a:pt x="206693" y="66675"/>
                  </a:lnTo>
                  <a:cubicBezTo>
                    <a:pt x="198120" y="28575"/>
                    <a:pt x="163830" y="0"/>
                    <a:pt x="122873" y="0"/>
                  </a:cubicBezTo>
                  <a:cubicBezTo>
                    <a:pt x="81915" y="0"/>
                    <a:pt x="48578" y="28575"/>
                    <a:pt x="40005" y="66675"/>
                  </a:cubicBezTo>
                  <a:lnTo>
                    <a:pt x="19050" y="66675"/>
                  </a:lnTo>
                  <a:cubicBezTo>
                    <a:pt x="8573" y="66675"/>
                    <a:pt x="0" y="75248"/>
                    <a:pt x="0" y="85725"/>
                  </a:cubicBezTo>
                  <a:cubicBezTo>
                    <a:pt x="0" y="96203"/>
                    <a:pt x="8573" y="104775"/>
                    <a:pt x="19050" y="104775"/>
                  </a:cubicBezTo>
                  <a:close/>
                  <a:moveTo>
                    <a:pt x="289560" y="66675"/>
                  </a:moveTo>
                  <a:cubicBezTo>
                    <a:pt x="297180" y="49530"/>
                    <a:pt x="314325" y="38100"/>
                    <a:pt x="333375" y="38100"/>
                  </a:cubicBezTo>
                  <a:cubicBezTo>
                    <a:pt x="352425" y="38100"/>
                    <a:pt x="369570" y="49530"/>
                    <a:pt x="377190" y="66675"/>
                  </a:cubicBezTo>
                  <a:cubicBezTo>
                    <a:pt x="379095" y="72390"/>
                    <a:pt x="381000" y="79058"/>
                    <a:pt x="381000" y="85725"/>
                  </a:cubicBezTo>
                  <a:cubicBezTo>
                    <a:pt x="381000" y="92393"/>
                    <a:pt x="379095" y="99060"/>
                    <a:pt x="377190" y="104775"/>
                  </a:cubicBezTo>
                  <a:cubicBezTo>
                    <a:pt x="369570" y="121920"/>
                    <a:pt x="353378" y="133350"/>
                    <a:pt x="333375" y="133350"/>
                  </a:cubicBezTo>
                  <a:cubicBezTo>
                    <a:pt x="313373" y="133350"/>
                    <a:pt x="297180" y="121920"/>
                    <a:pt x="289560" y="104775"/>
                  </a:cubicBezTo>
                  <a:cubicBezTo>
                    <a:pt x="287655" y="99060"/>
                    <a:pt x="285750" y="92393"/>
                    <a:pt x="285750" y="85725"/>
                  </a:cubicBezTo>
                  <a:cubicBezTo>
                    <a:pt x="285750" y="79058"/>
                    <a:pt x="287655" y="72390"/>
                    <a:pt x="289560" y="66675"/>
                  </a:cubicBezTo>
                  <a:close/>
                  <a:moveTo>
                    <a:pt x="80010" y="66675"/>
                  </a:moveTo>
                  <a:cubicBezTo>
                    <a:pt x="87630" y="49530"/>
                    <a:pt x="104775" y="38100"/>
                    <a:pt x="123825" y="38100"/>
                  </a:cubicBezTo>
                  <a:cubicBezTo>
                    <a:pt x="142875" y="38100"/>
                    <a:pt x="160020" y="49530"/>
                    <a:pt x="167640" y="66675"/>
                  </a:cubicBezTo>
                  <a:cubicBezTo>
                    <a:pt x="169545" y="72390"/>
                    <a:pt x="171450" y="79058"/>
                    <a:pt x="171450" y="85725"/>
                  </a:cubicBezTo>
                  <a:cubicBezTo>
                    <a:pt x="171450" y="92393"/>
                    <a:pt x="169545" y="99060"/>
                    <a:pt x="167640" y="104775"/>
                  </a:cubicBezTo>
                  <a:cubicBezTo>
                    <a:pt x="160020" y="121920"/>
                    <a:pt x="143828" y="133350"/>
                    <a:pt x="123825" y="133350"/>
                  </a:cubicBezTo>
                  <a:cubicBezTo>
                    <a:pt x="103823" y="133350"/>
                    <a:pt x="87630" y="121920"/>
                    <a:pt x="80010" y="104775"/>
                  </a:cubicBezTo>
                  <a:cubicBezTo>
                    <a:pt x="78105" y="99060"/>
                    <a:pt x="76200" y="92393"/>
                    <a:pt x="76200" y="85725"/>
                  </a:cubicBezTo>
                  <a:cubicBezTo>
                    <a:pt x="76200" y="79058"/>
                    <a:pt x="78105" y="72390"/>
                    <a:pt x="80010" y="666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14"/>
            <p:cNvSpPr/>
            <p:nvPr/>
          </p:nvSpPr>
          <p:spPr>
            <a:xfrm>
              <a:off x="3430194" y="3189070"/>
              <a:ext cx="304800" cy="238125"/>
            </a:xfrm>
            <a:custGeom>
              <a:avLst/>
              <a:gdLst/>
              <a:ahLst/>
              <a:cxnLst/>
              <a:rect l="l" t="t" r="r" b="b"/>
              <a:pathLst>
                <a:path w="304800" h="238125" extrusionOk="0">
                  <a:moveTo>
                    <a:pt x="295275" y="0"/>
                  </a:moveTo>
                  <a:lnTo>
                    <a:pt x="9525" y="0"/>
                  </a:lnTo>
                  <a:cubicBezTo>
                    <a:pt x="4763" y="0"/>
                    <a:pt x="0" y="4763"/>
                    <a:pt x="0" y="9525"/>
                  </a:cubicBezTo>
                  <a:lnTo>
                    <a:pt x="0" y="47625"/>
                  </a:lnTo>
                  <a:lnTo>
                    <a:pt x="142875" y="47625"/>
                  </a:lnTo>
                  <a:cubicBezTo>
                    <a:pt x="159068" y="47625"/>
                    <a:pt x="171450" y="60007"/>
                    <a:pt x="171450" y="76200"/>
                  </a:cubicBezTo>
                  <a:lnTo>
                    <a:pt x="171450" y="238125"/>
                  </a:lnTo>
                  <a:lnTo>
                    <a:pt x="304800" y="238125"/>
                  </a:lnTo>
                  <a:lnTo>
                    <a:pt x="304800" y="9525"/>
                  </a:lnTo>
                  <a:cubicBezTo>
                    <a:pt x="304800" y="4763"/>
                    <a:pt x="300038" y="0"/>
                    <a:pt x="295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14"/>
            <p:cNvSpPr/>
            <p:nvPr/>
          </p:nvSpPr>
          <p:spPr>
            <a:xfrm>
              <a:off x="3277794" y="3255745"/>
              <a:ext cx="304800" cy="171450"/>
            </a:xfrm>
            <a:custGeom>
              <a:avLst/>
              <a:gdLst/>
              <a:ahLst/>
              <a:cxnLst/>
              <a:rect l="l" t="t" r="r" b="b"/>
              <a:pathLst>
                <a:path w="304800" h="171450" extrusionOk="0">
                  <a:moveTo>
                    <a:pt x="285750" y="0"/>
                  </a:move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lnTo>
                    <a:pt x="0" y="170498"/>
                  </a:lnTo>
                  <a:cubicBezTo>
                    <a:pt x="0" y="170498"/>
                    <a:pt x="0" y="170498"/>
                    <a:pt x="953" y="171450"/>
                  </a:cubicBezTo>
                  <a:lnTo>
                    <a:pt x="304800" y="171450"/>
                  </a:lnTo>
                  <a:lnTo>
                    <a:pt x="304800" y="171450"/>
                  </a:lnTo>
                  <a:lnTo>
                    <a:pt x="304800" y="19050"/>
                  </a:lnTo>
                  <a:cubicBezTo>
                    <a:pt x="304800" y="8572"/>
                    <a:pt x="296228" y="0"/>
                    <a:pt x="285750" y="0"/>
                  </a:cubicBezTo>
                  <a:close/>
                  <a:moveTo>
                    <a:pt x="242888" y="142875"/>
                  </a:moveTo>
                  <a:lnTo>
                    <a:pt x="61913" y="142875"/>
                  </a:lnTo>
                  <a:cubicBezTo>
                    <a:pt x="54293" y="142875"/>
                    <a:pt x="47625" y="136208"/>
                    <a:pt x="47625" y="128588"/>
                  </a:cubicBezTo>
                  <a:cubicBezTo>
                    <a:pt x="47625" y="120968"/>
                    <a:pt x="54293" y="114300"/>
                    <a:pt x="61913" y="114300"/>
                  </a:cubicBezTo>
                  <a:lnTo>
                    <a:pt x="242888" y="114300"/>
                  </a:lnTo>
                  <a:cubicBezTo>
                    <a:pt x="250508" y="114300"/>
                    <a:pt x="257175" y="120968"/>
                    <a:pt x="257175" y="128588"/>
                  </a:cubicBezTo>
                  <a:cubicBezTo>
                    <a:pt x="257175" y="136208"/>
                    <a:pt x="250508" y="142875"/>
                    <a:pt x="242888" y="142875"/>
                  </a:cubicBezTo>
                  <a:close/>
                  <a:moveTo>
                    <a:pt x="242888" y="85725"/>
                  </a:moveTo>
                  <a:lnTo>
                    <a:pt x="61913" y="85725"/>
                  </a:lnTo>
                  <a:cubicBezTo>
                    <a:pt x="54293" y="85725"/>
                    <a:pt x="47625" y="79057"/>
                    <a:pt x="47625" y="71438"/>
                  </a:cubicBezTo>
                  <a:cubicBezTo>
                    <a:pt x="47625" y="63818"/>
                    <a:pt x="54293" y="57150"/>
                    <a:pt x="61913" y="57150"/>
                  </a:cubicBezTo>
                  <a:lnTo>
                    <a:pt x="242888" y="57150"/>
                  </a:lnTo>
                  <a:cubicBezTo>
                    <a:pt x="250508" y="57150"/>
                    <a:pt x="257175" y="63818"/>
                    <a:pt x="257175" y="71438"/>
                  </a:cubicBezTo>
                  <a:cubicBezTo>
                    <a:pt x="257175" y="79057"/>
                    <a:pt x="250508" y="85725"/>
                    <a:pt x="242888" y="857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87EC5A29-85A4-4A92-B0A5-D4E6D3CA6C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6103" y="6248400"/>
            <a:ext cx="687897" cy="598747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Επίδραση αυξανόμενης μοριακής μάζας στις ιδιότητες</a:t>
            </a:r>
          </a:p>
        </p:txBody>
      </p:sp>
      <p:graphicFrame>
        <p:nvGraphicFramePr>
          <p:cNvPr id="4" name="3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8916359"/>
              </p:ext>
            </p:extLst>
          </p:nvPr>
        </p:nvGraphicFramePr>
        <p:xfrm>
          <a:off x="1447800" y="1981200"/>
          <a:ext cx="6096000" cy="457200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84166">
                <a:tc>
                  <a:txBody>
                    <a:bodyPr/>
                    <a:lstStyle/>
                    <a:p>
                      <a:r>
                        <a:rPr lang="el-GR" dirty="0"/>
                        <a:t>Αυξανόμενη μοριακή μάζα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0906">
                <a:tc>
                  <a:txBody>
                    <a:bodyPr/>
                    <a:lstStyle/>
                    <a:p>
                      <a:r>
                        <a:rPr lang="el-GR" dirty="0"/>
                        <a:t>Αυξημένη</a:t>
                      </a:r>
                      <a:r>
                        <a:rPr lang="el-GR" baseline="0" dirty="0"/>
                        <a:t> Δύναμη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Αυξημένη</a:t>
                      </a:r>
                      <a:r>
                        <a:rPr lang="el-GR" baseline="0" dirty="0"/>
                        <a:t> δύναμη </a:t>
                      </a:r>
                      <a:r>
                        <a:rPr lang="el-GR" baseline="0" dirty="0" err="1"/>
                        <a:t>πρόκρουσης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Υψηλή αντίσταση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Μείωση της ροής και αντίσταση</a:t>
                      </a:r>
                      <a:r>
                        <a:rPr lang="el-GR" baseline="0" dirty="0"/>
                        <a:t> στην τήξη και το σπάσιμο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727">
                <a:tc>
                  <a:txBody>
                    <a:bodyPr/>
                    <a:lstStyle/>
                    <a:p>
                      <a:r>
                        <a:rPr lang="el-GR" b="1" dirty="0"/>
                        <a:t>Αίτια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99201">
                <a:tc>
                  <a:txBody>
                    <a:bodyPr/>
                    <a:lstStyle/>
                    <a:p>
                      <a:r>
                        <a:rPr lang="el-GR" dirty="0"/>
                        <a:t>Υψηλότερες δυνάμεις μέσα στην αλυσίδα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Χαμηλός βαθμός κρυστάλλωσης</a:t>
                      </a:r>
                      <a:r>
                        <a:rPr lang="el-GR" baseline="0" dirty="0"/>
                        <a:t> σε αλυσίδες μεγάλου μήκους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Ισχυρότερες δυνάμεις αλυσίδας,</a:t>
                      </a:r>
                      <a:r>
                        <a:rPr lang="el-GR" baseline="0" dirty="0"/>
                        <a:t> όχι επιζήμια η διάσπαση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Περισσότερο μπλέξιμο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BDAAFAA0-BDD9-40AF-93B3-E3C86BD1A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6103" y="6248400"/>
            <a:ext cx="687897" cy="598747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0B49D64-3F89-46EC-93CF-CF43504EE4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Επίδραση του μοριακού βάρους στις μηχανικές ιδιότητες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724400" y="1968767"/>
            <a:ext cx="3722554" cy="3539320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304800" y="647700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00" dirty="0" err="1"/>
              <a:t>Patric</a:t>
            </a:r>
            <a:r>
              <a:rPr lang="en-US" sz="1000" dirty="0"/>
              <a:t> </a:t>
            </a:r>
            <a:r>
              <a:rPr lang="en-US" sz="1000" dirty="0" err="1"/>
              <a:t>Tresco</a:t>
            </a:r>
            <a:r>
              <a:rPr lang="en-US" sz="1000" dirty="0"/>
              <a:t>,  Biomaterials course,  University of Utah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FA1842-B1E4-4363-AE56-D43195D026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6103" y="6259952"/>
            <a:ext cx="687897" cy="598747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Πειραματικός προσδιορισμός μοριακού βάρους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150B3C-DDD2-41EC-8757-AC83F95449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438400"/>
            <a:ext cx="7320800" cy="3620800"/>
          </a:xfrm>
        </p:spPr>
        <p:txBody>
          <a:bodyPr/>
          <a:lstStyle/>
          <a:p>
            <a:pPr marL="274320" indent="-274320">
              <a:spcBef>
                <a:spcPts val="60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2400" dirty="0"/>
              <a:t>Gel Permeation Chromatography</a:t>
            </a:r>
            <a:r>
              <a:rPr lang="el-GR" sz="2400" dirty="0"/>
              <a:t>.</a:t>
            </a:r>
            <a:endParaRPr lang="en-US" sz="2400" dirty="0"/>
          </a:p>
          <a:p>
            <a:pPr marL="274320" indent="-274320">
              <a:spcBef>
                <a:spcPts val="60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l-GR" sz="2400" dirty="0"/>
              <a:t> </a:t>
            </a:r>
            <a:r>
              <a:rPr lang="en-US" sz="2400" dirty="0"/>
              <a:t>Laser Light Scattering</a:t>
            </a:r>
            <a:r>
              <a:rPr lang="el-GR" sz="2400" dirty="0"/>
              <a:t>.</a:t>
            </a:r>
            <a:endParaRPr lang="en-US" sz="2400" dirty="0"/>
          </a:p>
          <a:p>
            <a:pPr marL="274320" indent="-274320">
              <a:spcBef>
                <a:spcPts val="60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2400" dirty="0"/>
              <a:t> Viscometry</a:t>
            </a:r>
            <a:r>
              <a:rPr lang="el-GR" sz="2400" dirty="0"/>
              <a:t>.</a:t>
            </a:r>
            <a:endParaRPr lang="en-US" sz="24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DA467D-BC85-4872-AA4B-87B9199CB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6103" y="6248400"/>
            <a:ext cx="687897" cy="598747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Βιβλιογραφικές αναφορές</a:t>
            </a:r>
            <a:endParaRPr lang="en-I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614975" y="1981200"/>
            <a:ext cx="8229600" cy="4525963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sz="2400" dirty="0"/>
              <a:t>J. Park and R.S. Lakes, Biomaterials an Introduction, 3rd Edition, Springer, New York, 2007. </a:t>
            </a:r>
            <a:endParaRPr lang="el-GR" sz="2400" dirty="0"/>
          </a:p>
          <a:p>
            <a:pPr>
              <a:spcBef>
                <a:spcPts val="0"/>
              </a:spcBef>
              <a:buClrTx/>
              <a:buFont typeface="+mj-lt"/>
              <a:buAutoNum type="arabicPeriod"/>
              <a:defRPr/>
            </a:pPr>
            <a:r>
              <a:rPr lang="en-US" sz="2400" dirty="0"/>
              <a:t>B.D. </a:t>
            </a:r>
            <a:r>
              <a:rPr lang="en-US" sz="2400" dirty="0" err="1"/>
              <a:t>Ratner</a:t>
            </a:r>
            <a:r>
              <a:rPr lang="en-US" sz="2400" dirty="0"/>
              <a:t>, A.S. Hoffman, Biomaterials Science, 2nd Edition: An Introduction to Materials in Medicine, Elsevier Academic Press, San Diego, 2004. </a:t>
            </a:r>
          </a:p>
          <a:p>
            <a:pPr>
              <a:spcBef>
                <a:spcPts val="0"/>
              </a:spcBef>
              <a:buClrTx/>
              <a:buFont typeface="+mj-lt"/>
              <a:buAutoNum type="arabicPeriod"/>
              <a:defRPr/>
            </a:pPr>
            <a:r>
              <a:rPr lang="en-US" sz="2400" dirty="0"/>
              <a:t>Biomaterials, Edited by J.Y. Wang and J.D. </a:t>
            </a:r>
            <a:r>
              <a:rPr lang="en-US" sz="2400" dirty="0" err="1"/>
              <a:t>Bronzino</a:t>
            </a:r>
            <a:r>
              <a:rPr lang="en-US" sz="2400" dirty="0"/>
              <a:t>, CRC Press, Boca Raton, 2007.</a:t>
            </a:r>
            <a:endParaRPr lang="el-GR" sz="2400" dirty="0"/>
          </a:p>
          <a:p>
            <a:pPr>
              <a:spcBef>
                <a:spcPts val="0"/>
              </a:spcBef>
              <a:buClrTx/>
              <a:buFont typeface="+mj-lt"/>
              <a:buAutoNum type="arabicPeriod"/>
              <a:defRPr/>
            </a:pPr>
            <a:r>
              <a:rPr lang="en-US" sz="2400" dirty="0" err="1"/>
              <a:t>Patric</a:t>
            </a:r>
            <a:r>
              <a:rPr lang="en-US" sz="2400" dirty="0"/>
              <a:t> </a:t>
            </a:r>
            <a:r>
              <a:rPr lang="en-US" sz="2400" dirty="0" err="1"/>
              <a:t>Tresco</a:t>
            </a:r>
            <a:r>
              <a:rPr lang="en-US" sz="2400" dirty="0"/>
              <a:t>,  Biomaterials course,  University of Utah</a:t>
            </a:r>
          </a:p>
          <a:p>
            <a:pPr>
              <a:spcBef>
                <a:spcPts val="0"/>
              </a:spcBef>
              <a:buClrTx/>
              <a:buFont typeface="+mj-lt"/>
              <a:buAutoNum type="arabicPeriod"/>
              <a:defRPr/>
            </a:pPr>
            <a:r>
              <a:rPr lang="en-US" sz="2400" dirty="0"/>
              <a:t>Materials Science and Engineering - An Introduction, 4th </a:t>
            </a:r>
            <a:r>
              <a:rPr lang="en-US" sz="2400" dirty="0" err="1"/>
              <a:t>Ed,WD</a:t>
            </a:r>
            <a:r>
              <a:rPr lang="en-US" sz="2400" dirty="0"/>
              <a:t> </a:t>
            </a:r>
            <a:r>
              <a:rPr lang="en-US" sz="2400" dirty="0" err="1"/>
              <a:t>Callister</a:t>
            </a:r>
            <a:r>
              <a:rPr lang="en-US" sz="2400" dirty="0"/>
              <a:t>, Jr.</a:t>
            </a:r>
            <a:endParaRPr lang="en-IN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96CA84-7A08-445A-828B-F9CE80F22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6103" y="6248400"/>
            <a:ext cx="687897" cy="59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523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l-G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Πολυμερή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76200" indent="0">
              <a:buNone/>
            </a:pPr>
            <a:r>
              <a:rPr lang="el-GR" b="1" dirty="0"/>
              <a:t>Διάκριση</a:t>
            </a:r>
            <a:endParaRPr lang="en-US" dirty="0"/>
          </a:p>
          <a:p>
            <a:pPr marL="76200" indent="0">
              <a:buNone/>
            </a:pPr>
            <a:r>
              <a:rPr lang="el-GR" dirty="0"/>
              <a:t>Τα πολυμερή διακρίνονται εκ της προέλευσής τους σε φυσικά πολυμερή και συνθετικά πολυμερή. </a:t>
            </a:r>
            <a:endParaRPr lang="en-US" dirty="0"/>
          </a:p>
          <a:p>
            <a:pPr marL="76200" indent="0">
              <a:buNone/>
            </a:pPr>
            <a:endParaRPr lang="en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0B3EDB-ABC4-41C3-9A3A-34B44794F2F4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285750" indent="-285750"/>
            <a:r>
              <a:rPr lang="el-GR" b="1" dirty="0"/>
              <a:t>Φυσικά</a:t>
            </a:r>
            <a:endParaRPr lang="en-US" b="1" dirty="0"/>
          </a:p>
          <a:p>
            <a:pPr marL="0" indent="0">
              <a:buNone/>
            </a:pPr>
            <a:r>
              <a:rPr lang="el-GR" dirty="0"/>
              <a:t>Φυσικά πολυμερή είναι για παράδειγμα το DNA, το καουτσούκ, το άμυλο, η κυτταρίνη, οι πρωτεΐνες κ.λπ.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D112E6-A840-421E-954C-A39F353B3E0C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5262225" y="2273567"/>
            <a:ext cx="2110550" cy="3620800"/>
          </a:xfrm>
        </p:spPr>
        <p:txBody>
          <a:bodyPr/>
          <a:lstStyle/>
          <a:p>
            <a:pPr marL="285750" indent="-285750"/>
            <a:r>
              <a:rPr lang="el-GR" b="1" dirty="0"/>
              <a:t>Συνθετικά</a:t>
            </a:r>
          </a:p>
          <a:p>
            <a:pPr marL="0" indent="0">
              <a:buNone/>
            </a:pPr>
            <a:r>
              <a:rPr lang="el-GR" dirty="0"/>
              <a:t>Συνθετικά πολυμερή είναι αυτά που παράγονται με τη βοήθεια της χημείας, και περιλαμβάνουν: τα πλαστικά,</a:t>
            </a:r>
            <a:r>
              <a:rPr lang="en-US" dirty="0"/>
              <a:t> </a:t>
            </a:r>
            <a:r>
              <a:rPr lang="el-GR" dirty="0"/>
              <a:t>πολυαιθυλένιο, πολυπροπυλένιο, </a:t>
            </a:r>
            <a:r>
              <a:rPr lang="el-GR" dirty="0" err="1"/>
              <a:t>πολυστυρόλιο</a:t>
            </a:r>
            <a:r>
              <a:rPr lang="el-GR" dirty="0"/>
              <a:t>, σιλικόνη και πολλά άλλα.</a:t>
            </a:r>
          </a:p>
          <a:p>
            <a:endParaRPr lang="en-US" dirty="0"/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5</a:t>
            </a:fld>
            <a:endParaRPr/>
          </a:p>
        </p:txBody>
      </p:sp>
      <p:grpSp>
        <p:nvGrpSpPr>
          <p:cNvPr id="10" name="Google Shape;168;p14">
            <a:extLst>
              <a:ext uri="{FF2B5EF4-FFF2-40B4-BE49-F238E27FC236}">
                <a16:creationId xmlns:a16="http://schemas.microsoft.com/office/drawing/2014/main" id="{CF9AF445-DB77-4E7B-A8D5-9E75F8EE6C83}"/>
              </a:ext>
            </a:extLst>
          </p:cNvPr>
          <p:cNvGrpSpPr/>
          <p:nvPr/>
        </p:nvGrpSpPr>
        <p:grpSpPr>
          <a:xfrm>
            <a:off x="8458200" y="381000"/>
            <a:ext cx="450753" cy="450708"/>
            <a:chOff x="3277794" y="2969995"/>
            <a:chExt cx="457200" cy="457200"/>
          </a:xfrm>
        </p:grpSpPr>
        <p:sp>
          <p:nvSpPr>
            <p:cNvPr id="11" name="Google Shape;169;p14">
              <a:extLst>
                <a:ext uri="{FF2B5EF4-FFF2-40B4-BE49-F238E27FC236}">
                  <a16:creationId xmlns:a16="http://schemas.microsoft.com/office/drawing/2014/main" id="{65A71E15-4974-4FCB-B1CE-198E52ADAAB8}"/>
                </a:ext>
              </a:extLst>
            </p:cNvPr>
            <p:cNvSpPr/>
            <p:nvPr/>
          </p:nvSpPr>
          <p:spPr>
            <a:xfrm>
              <a:off x="3277794" y="2969995"/>
              <a:ext cx="457200" cy="171450"/>
            </a:xfrm>
            <a:custGeom>
              <a:avLst/>
              <a:gdLst/>
              <a:ahLst/>
              <a:cxnLst/>
              <a:rect l="l" t="t" r="r" b="b"/>
              <a:pathLst>
                <a:path w="457200" h="171450" extrusionOk="0">
                  <a:moveTo>
                    <a:pt x="19050" y="104775"/>
                  </a:moveTo>
                  <a:lnTo>
                    <a:pt x="40005" y="104775"/>
                  </a:lnTo>
                  <a:cubicBezTo>
                    <a:pt x="48578" y="142875"/>
                    <a:pt x="82868" y="171450"/>
                    <a:pt x="123825" y="171450"/>
                  </a:cubicBezTo>
                  <a:cubicBezTo>
                    <a:pt x="164783" y="171450"/>
                    <a:pt x="199073" y="142875"/>
                    <a:pt x="207645" y="104775"/>
                  </a:cubicBezTo>
                  <a:lnTo>
                    <a:pt x="250508" y="104775"/>
                  </a:lnTo>
                  <a:cubicBezTo>
                    <a:pt x="259080" y="142875"/>
                    <a:pt x="293370" y="171450"/>
                    <a:pt x="334328" y="171450"/>
                  </a:cubicBezTo>
                  <a:cubicBezTo>
                    <a:pt x="375285" y="171450"/>
                    <a:pt x="409575" y="142875"/>
                    <a:pt x="418148" y="104775"/>
                  </a:cubicBezTo>
                  <a:lnTo>
                    <a:pt x="438150" y="104775"/>
                  </a:lnTo>
                  <a:cubicBezTo>
                    <a:pt x="448628" y="104775"/>
                    <a:pt x="457200" y="96203"/>
                    <a:pt x="457200" y="85725"/>
                  </a:cubicBezTo>
                  <a:cubicBezTo>
                    <a:pt x="457200" y="75248"/>
                    <a:pt x="448628" y="66675"/>
                    <a:pt x="438150" y="66675"/>
                  </a:cubicBezTo>
                  <a:lnTo>
                    <a:pt x="417195" y="66675"/>
                  </a:lnTo>
                  <a:cubicBezTo>
                    <a:pt x="408623" y="28575"/>
                    <a:pt x="374333" y="0"/>
                    <a:pt x="333375" y="0"/>
                  </a:cubicBezTo>
                  <a:cubicBezTo>
                    <a:pt x="292418" y="0"/>
                    <a:pt x="258128" y="28575"/>
                    <a:pt x="249555" y="66675"/>
                  </a:cubicBezTo>
                  <a:lnTo>
                    <a:pt x="206693" y="66675"/>
                  </a:lnTo>
                  <a:cubicBezTo>
                    <a:pt x="198120" y="28575"/>
                    <a:pt x="163830" y="0"/>
                    <a:pt x="122873" y="0"/>
                  </a:cubicBezTo>
                  <a:cubicBezTo>
                    <a:pt x="81915" y="0"/>
                    <a:pt x="48578" y="28575"/>
                    <a:pt x="40005" y="66675"/>
                  </a:cubicBezTo>
                  <a:lnTo>
                    <a:pt x="19050" y="66675"/>
                  </a:lnTo>
                  <a:cubicBezTo>
                    <a:pt x="8573" y="66675"/>
                    <a:pt x="0" y="75248"/>
                    <a:pt x="0" y="85725"/>
                  </a:cubicBezTo>
                  <a:cubicBezTo>
                    <a:pt x="0" y="96203"/>
                    <a:pt x="8573" y="104775"/>
                    <a:pt x="19050" y="104775"/>
                  </a:cubicBezTo>
                  <a:close/>
                  <a:moveTo>
                    <a:pt x="289560" y="66675"/>
                  </a:moveTo>
                  <a:cubicBezTo>
                    <a:pt x="297180" y="49530"/>
                    <a:pt x="314325" y="38100"/>
                    <a:pt x="333375" y="38100"/>
                  </a:cubicBezTo>
                  <a:cubicBezTo>
                    <a:pt x="352425" y="38100"/>
                    <a:pt x="369570" y="49530"/>
                    <a:pt x="377190" y="66675"/>
                  </a:cubicBezTo>
                  <a:cubicBezTo>
                    <a:pt x="379095" y="72390"/>
                    <a:pt x="381000" y="79058"/>
                    <a:pt x="381000" y="85725"/>
                  </a:cubicBezTo>
                  <a:cubicBezTo>
                    <a:pt x="381000" y="92393"/>
                    <a:pt x="379095" y="99060"/>
                    <a:pt x="377190" y="104775"/>
                  </a:cubicBezTo>
                  <a:cubicBezTo>
                    <a:pt x="369570" y="121920"/>
                    <a:pt x="353378" y="133350"/>
                    <a:pt x="333375" y="133350"/>
                  </a:cubicBezTo>
                  <a:cubicBezTo>
                    <a:pt x="313373" y="133350"/>
                    <a:pt x="297180" y="121920"/>
                    <a:pt x="289560" y="104775"/>
                  </a:cubicBezTo>
                  <a:cubicBezTo>
                    <a:pt x="287655" y="99060"/>
                    <a:pt x="285750" y="92393"/>
                    <a:pt x="285750" y="85725"/>
                  </a:cubicBezTo>
                  <a:cubicBezTo>
                    <a:pt x="285750" y="79058"/>
                    <a:pt x="287655" y="72390"/>
                    <a:pt x="289560" y="66675"/>
                  </a:cubicBezTo>
                  <a:close/>
                  <a:moveTo>
                    <a:pt x="80010" y="66675"/>
                  </a:moveTo>
                  <a:cubicBezTo>
                    <a:pt x="87630" y="49530"/>
                    <a:pt x="104775" y="38100"/>
                    <a:pt x="123825" y="38100"/>
                  </a:cubicBezTo>
                  <a:cubicBezTo>
                    <a:pt x="142875" y="38100"/>
                    <a:pt x="160020" y="49530"/>
                    <a:pt x="167640" y="66675"/>
                  </a:cubicBezTo>
                  <a:cubicBezTo>
                    <a:pt x="169545" y="72390"/>
                    <a:pt x="171450" y="79058"/>
                    <a:pt x="171450" y="85725"/>
                  </a:cubicBezTo>
                  <a:cubicBezTo>
                    <a:pt x="171450" y="92393"/>
                    <a:pt x="169545" y="99060"/>
                    <a:pt x="167640" y="104775"/>
                  </a:cubicBezTo>
                  <a:cubicBezTo>
                    <a:pt x="160020" y="121920"/>
                    <a:pt x="143828" y="133350"/>
                    <a:pt x="123825" y="133350"/>
                  </a:cubicBezTo>
                  <a:cubicBezTo>
                    <a:pt x="103823" y="133350"/>
                    <a:pt x="87630" y="121920"/>
                    <a:pt x="80010" y="104775"/>
                  </a:cubicBezTo>
                  <a:cubicBezTo>
                    <a:pt x="78105" y="99060"/>
                    <a:pt x="76200" y="92393"/>
                    <a:pt x="76200" y="85725"/>
                  </a:cubicBezTo>
                  <a:cubicBezTo>
                    <a:pt x="76200" y="79058"/>
                    <a:pt x="78105" y="72390"/>
                    <a:pt x="80010" y="666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70;p14">
              <a:extLst>
                <a:ext uri="{FF2B5EF4-FFF2-40B4-BE49-F238E27FC236}">
                  <a16:creationId xmlns:a16="http://schemas.microsoft.com/office/drawing/2014/main" id="{59B365A7-4643-4C18-92CD-21324670F9F3}"/>
                </a:ext>
              </a:extLst>
            </p:cNvPr>
            <p:cNvSpPr/>
            <p:nvPr/>
          </p:nvSpPr>
          <p:spPr>
            <a:xfrm>
              <a:off x="3430194" y="3189070"/>
              <a:ext cx="304800" cy="238125"/>
            </a:xfrm>
            <a:custGeom>
              <a:avLst/>
              <a:gdLst/>
              <a:ahLst/>
              <a:cxnLst/>
              <a:rect l="l" t="t" r="r" b="b"/>
              <a:pathLst>
                <a:path w="304800" h="238125" extrusionOk="0">
                  <a:moveTo>
                    <a:pt x="295275" y="0"/>
                  </a:moveTo>
                  <a:lnTo>
                    <a:pt x="9525" y="0"/>
                  </a:lnTo>
                  <a:cubicBezTo>
                    <a:pt x="4763" y="0"/>
                    <a:pt x="0" y="4763"/>
                    <a:pt x="0" y="9525"/>
                  </a:cubicBezTo>
                  <a:lnTo>
                    <a:pt x="0" y="47625"/>
                  </a:lnTo>
                  <a:lnTo>
                    <a:pt x="142875" y="47625"/>
                  </a:lnTo>
                  <a:cubicBezTo>
                    <a:pt x="159068" y="47625"/>
                    <a:pt x="171450" y="60007"/>
                    <a:pt x="171450" y="76200"/>
                  </a:cubicBezTo>
                  <a:lnTo>
                    <a:pt x="171450" y="238125"/>
                  </a:lnTo>
                  <a:lnTo>
                    <a:pt x="304800" y="238125"/>
                  </a:lnTo>
                  <a:lnTo>
                    <a:pt x="304800" y="9525"/>
                  </a:lnTo>
                  <a:cubicBezTo>
                    <a:pt x="304800" y="4763"/>
                    <a:pt x="300038" y="0"/>
                    <a:pt x="295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71;p14">
              <a:extLst>
                <a:ext uri="{FF2B5EF4-FFF2-40B4-BE49-F238E27FC236}">
                  <a16:creationId xmlns:a16="http://schemas.microsoft.com/office/drawing/2014/main" id="{7F22F4FB-34EF-49BE-9396-F8A115A8C1B6}"/>
                </a:ext>
              </a:extLst>
            </p:cNvPr>
            <p:cNvSpPr/>
            <p:nvPr/>
          </p:nvSpPr>
          <p:spPr>
            <a:xfrm>
              <a:off x="3277794" y="3255745"/>
              <a:ext cx="304800" cy="171450"/>
            </a:xfrm>
            <a:custGeom>
              <a:avLst/>
              <a:gdLst/>
              <a:ahLst/>
              <a:cxnLst/>
              <a:rect l="l" t="t" r="r" b="b"/>
              <a:pathLst>
                <a:path w="304800" h="171450" extrusionOk="0">
                  <a:moveTo>
                    <a:pt x="285750" y="0"/>
                  </a:move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lnTo>
                    <a:pt x="0" y="170498"/>
                  </a:lnTo>
                  <a:cubicBezTo>
                    <a:pt x="0" y="170498"/>
                    <a:pt x="0" y="170498"/>
                    <a:pt x="953" y="171450"/>
                  </a:cubicBezTo>
                  <a:lnTo>
                    <a:pt x="304800" y="171450"/>
                  </a:lnTo>
                  <a:lnTo>
                    <a:pt x="304800" y="171450"/>
                  </a:lnTo>
                  <a:lnTo>
                    <a:pt x="304800" y="19050"/>
                  </a:lnTo>
                  <a:cubicBezTo>
                    <a:pt x="304800" y="8572"/>
                    <a:pt x="296228" y="0"/>
                    <a:pt x="285750" y="0"/>
                  </a:cubicBezTo>
                  <a:close/>
                  <a:moveTo>
                    <a:pt x="242888" y="142875"/>
                  </a:moveTo>
                  <a:lnTo>
                    <a:pt x="61913" y="142875"/>
                  </a:lnTo>
                  <a:cubicBezTo>
                    <a:pt x="54293" y="142875"/>
                    <a:pt x="47625" y="136208"/>
                    <a:pt x="47625" y="128588"/>
                  </a:cubicBezTo>
                  <a:cubicBezTo>
                    <a:pt x="47625" y="120968"/>
                    <a:pt x="54293" y="114300"/>
                    <a:pt x="61913" y="114300"/>
                  </a:cubicBezTo>
                  <a:lnTo>
                    <a:pt x="242888" y="114300"/>
                  </a:lnTo>
                  <a:cubicBezTo>
                    <a:pt x="250508" y="114300"/>
                    <a:pt x="257175" y="120968"/>
                    <a:pt x="257175" y="128588"/>
                  </a:cubicBezTo>
                  <a:cubicBezTo>
                    <a:pt x="257175" y="136208"/>
                    <a:pt x="250508" y="142875"/>
                    <a:pt x="242888" y="142875"/>
                  </a:cubicBezTo>
                  <a:close/>
                  <a:moveTo>
                    <a:pt x="242888" y="85725"/>
                  </a:moveTo>
                  <a:lnTo>
                    <a:pt x="61913" y="85725"/>
                  </a:lnTo>
                  <a:cubicBezTo>
                    <a:pt x="54293" y="85725"/>
                    <a:pt x="47625" y="79057"/>
                    <a:pt x="47625" y="71438"/>
                  </a:cubicBezTo>
                  <a:cubicBezTo>
                    <a:pt x="47625" y="63818"/>
                    <a:pt x="54293" y="57150"/>
                    <a:pt x="61913" y="57150"/>
                  </a:cubicBezTo>
                  <a:lnTo>
                    <a:pt x="242888" y="57150"/>
                  </a:lnTo>
                  <a:cubicBezTo>
                    <a:pt x="250508" y="57150"/>
                    <a:pt x="257175" y="63818"/>
                    <a:pt x="257175" y="71438"/>
                  </a:cubicBezTo>
                  <a:cubicBezTo>
                    <a:pt x="257175" y="79057"/>
                    <a:pt x="250508" y="85725"/>
                    <a:pt x="242888" y="857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77C9169C-CEF9-43F9-A84D-6C6BA12310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6103" y="6248400"/>
            <a:ext cx="687897" cy="59874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CAE48-5CA4-4B80-8C5F-4A8373924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Συνθετικά Πολυμερή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09A817-C39D-4CC1-9DC5-69F84A662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4974" y="2273567"/>
            <a:ext cx="2280625" cy="3620800"/>
          </a:xfrm>
        </p:spPr>
        <p:txBody>
          <a:bodyPr/>
          <a:lstStyle/>
          <a:p>
            <a:pPr marL="88900" indent="0">
              <a:buNone/>
            </a:pPr>
            <a:r>
              <a:rPr lang="el-GR" dirty="0"/>
              <a:t>Πλεονεκτήματα συνθετικών πολυμερών</a:t>
            </a:r>
          </a:p>
          <a:p>
            <a:r>
              <a:rPr lang="en-US" dirty="0"/>
              <a:t>Ease of manufacturability</a:t>
            </a:r>
          </a:p>
          <a:p>
            <a:r>
              <a:rPr lang="en-US" dirty="0"/>
              <a:t>Process ability</a:t>
            </a:r>
          </a:p>
          <a:p>
            <a:r>
              <a:rPr lang="en-US" dirty="0"/>
              <a:t>Reasonable cost</a:t>
            </a:r>
            <a:endParaRPr lang="el-GR" dirty="0"/>
          </a:p>
          <a:p>
            <a:endParaRPr lang="el-GR" b="1" dirty="0"/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2BD5085-75DE-45C2-9C69-7D5D0F496285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949570" y="2273567"/>
            <a:ext cx="2384430" cy="3620800"/>
          </a:xfrm>
        </p:spPr>
        <p:txBody>
          <a:bodyPr/>
          <a:lstStyle/>
          <a:p>
            <a:pPr marL="88900" indent="0">
              <a:buNone/>
            </a:pPr>
            <a:r>
              <a:rPr lang="el-GR" dirty="0"/>
              <a:t>Απαιτούμενες ιδιότητες</a:t>
            </a:r>
          </a:p>
          <a:p>
            <a:r>
              <a:rPr lang="en-US" dirty="0"/>
              <a:t>Biocompatibility</a:t>
            </a:r>
          </a:p>
          <a:p>
            <a:r>
              <a:rPr lang="en-US" dirty="0"/>
              <a:t>Sterilizability</a:t>
            </a:r>
          </a:p>
          <a:p>
            <a:r>
              <a:rPr lang="en-US" dirty="0"/>
              <a:t>Physical Property</a:t>
            </a:r>
          </a:p>
          <a:p>
            <a:r>
              <a:rPr lang="en-US" dirty="0"/>
              <a:t>Manufacturability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8439D8-3498-4519-9AAF-0AEB7C58AA91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5507390" y="2273567"/>
            <a:ext cx="3021635" cy="3620800"/>
          </a:xfrm>
        </p:spPr>
        <p:txBody>
          <a:bodyPr/>
          <a:lstStyle/>
          <a:p>
            <a:pPr marL="114300" indent="0">
              <a:buNone/>
            </a:pPr>
            <a:r>
              <a:rPr lang="el-GR" dirty="0"/>
              <a:t>Εφαρμογές</a:t>
            </a:r>
          </a:p>
          <a:p>
            <a:r>
              <a:rPr lang="en-US" dirty="0"/>
              <a:t>Medical disposable supplies,</a:t>
            </a:r>
          </a:p>
          <a:p>
            <a:r>
              <a:rPr lang="en-US" dirty="0"/>
              <a:t>Prosthetic materials,</a:t>
            </a:r>
          </a:p>
          <a:p>
            <a:r>
              <a:rPr lang="en-US" dirty="0"/>
              <a:t>Dental materials,</a:t>
            </a:r>
          </a:p>
          <a:p>
            <a:r>
              <a:rPr lang="en-US" dirty="0"/>
              <a:t>Implants,</a:t>
            </a:r>
          </a:p>
          <a:p>
            <a:r>
              <a:rPr lang="en-US" dirty="0"/>
              <a:t>Polymeric drug delivery, </a:t>
            </a:r>
          </a:p>
          <a:p>
            <a:r>
              <a:rPr lang="en-US" dirty="0"/>
              <a:t>Tissue engineering products.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D70DC9-444F-4200-BC90-FE58D564A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6103" y="6248400"/>
            <a:ext cx="687897" cy="59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09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Πλαστικά υλικά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9133A5-FE8D-4198-99B6-225D3A90A2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2000" dirty="0"/>
              <a:t>Η χρήση πλαστικών στον τομέα της υγείας περιλαμβάνει αρκετά ξεχωριστά </a:t>
            </a:r>
            <a:r>
              <a:rPr lang="el-GR" sz="2000" dirty="0" err="1"/>
              <a:t>βιοϋλικά</a:t>
            </a:r>
            <a:r>
              <a:rPr lang="el-GR" sz="2000" dirty="0"/>
              <a:t> συμπεριλαμβανομένων υλικών μιας χρήσης</a:t>
            </a:r>
            <a:r>
              <a:rPr lang="en-US" sz="2000" dirty="0"/>
              <a:t>.</a:t>
            </a:r>
          </a:p>
          <a:p>
            <a:r>
              <a:rPr lang="el-GR" sz="2000" dirty="0"/>
              <a:t>Χρησιμοποιούνται κυρίως σε ιατρικές συσκευές και σχετικά προϊόντα ή συσκευασίες τους</a:t>
            </a:r>
            <a:r>
              <a:rPr lang="en-US" sz="2000" dirty="0"/>
              <a:t>.</a:t>
            </a:r>
            <a:endParaRPr lang="el-GR" sz="2000" dirty="0"/>
          </a:p>
          <a:p>
            <a:endParaRPr lang="en-US" sz="2000" dirty="0"/>
          </a:p>
          <a:p>
            <a:pPr marL="76200" indent="0">
              <a:buNone/>
            </a:pPr>
            <a:endParaRPr lang="el-GR" sz="2000" dirty="0"/>
          </a:p>
          <a:p>
            <a:endParaRPr lang="en-US" dirty="0"/>
          </a:p>
        </p:txBody>
      </p:sp>
      <p:pic>
        <p:nvPicPr>
          <p:cNvPr id="4100" name="Picture 4" descr="Free picture: medicine, medical, healthcare, health, equipment, hospital,  treatment, care, still life, plastic">
            <a:extLst>
              <a:ext uri="{FF2B5EF4-FFF2-40B4-BE49-F238E27FC236}">
                <a16:creationId xmlns:a16="http://schemas.microsoft.com/office/drawing/2014/main" id="{A6D53260-C91A-4C15-9E54-18E1BFCE5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384927"/>
            <a:ext cx="4629150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oogle Shape;168;p14">
            <a:extLst>
              <a:ext uri="{FF2B5EF4-FFF2-40B4-BE49-F238E27FC236}">
                <a16:creationId xmlns:a16="http://schemas.microsoft.com/office/drawing/2014/main" id="{315773B4-BC6F-404F-AF31-6A26576D18E9}"/>
              </a:ext>
            </a:extLst>
          </p:cNvPr>
          <p:cNvGrpSpPr/>
          <p:nvPr/>
        </p:nvGrpSpPr>
        <p:grpSpPr>
          <a:xfrm>
            <a:off x="8458200" y="381000"/>
            <a:ext cx="450753" cy="450708"/>
            <a:chOff x="3277794" y="2969995"/>
            <a:chExt cx="457200" cy="457200"/>
          </a:xfrm>
        </p:grpSpPr>
        <p:sp>
          <p:nvSpPr>
            <p:cNvPr id="15" name="Google Shape;169;p14">
              <a:extLst>
                <a:ext uri="{FF2B5EF4-FFF2-40B4-BE49-F238E27FC236}">
                  <a16:creationId xmlns:a16="http://schemas.microsoft.com/office/drawing/2014/main" id="{9CF7463F-6110-4C83-B84C-87DBAE693450}"/>
                </a:ext>
              </a:extLst>
            </p:cNvPr>
            <p:cNvSpPr/>
            <p:nvPr/>
          </p:nvSpPr>
          <p:spPr>
            <a:xfrm>
              <a:off x="3277794" y="2969995"/>
              <a:ext cx="457200" cy="171450"/>
            </a:xfrm>
            <a:custGeom>
              <a:avLst/>
              <a:gdLst/>
              <a:ahLst/>
              <a:cxnLst/>
              <a:rect l="l" t="t" r="r" b="b"/>
              <a:pathLst>
                <a:path w="457200" h="171450" extrusionOk="0">
                  <a:moveTo>
                    <a:pt x="19050" y="104775"/>
                  </a:moveTo>
                  <a:lnTo>
                    <a:pt x="40005" y="104775"/>
                  </a:lnTo>
                  <a:cubicBezTo>
                    <a:pt x="48578" y="142875"/>
                    <a:pt x="82868" y="171450"/>
                    <a:pt x="123825" y="171450"/>
                  </a:cubicBezTo>
                  <a:cubicBezTo>
                    <a:pt x="164783" y="171450"/>
                    <a:pt x="199073" y="142875"/>
                    <a:pt x="207645" y="104775"/>
                  </a:cubicBezTo>
                  <a:lnTo>
                    <a:pt x="250508" y="104775"/>
                  </a:lnTo>
                  <a:cubicBezTo>
                    <a:pt x="259080" y="142875"/>
                    <a:pt x="293370" y="171450"/>
                    <a:pt x="334328" y="171450"/>
                  </a:cubicBezTo>
                  <a:cubicBezTo>
                    <a:pt x="375285" y="171450"/>
                    <a:pt x="409575" y="142875"/>
                    <a:pt x="418148" y="104775"/>
                  </a:cubicBezTo>
                  <a:lnTo>
                    <a:pt x="438150" y="104775"/>
                  </a:lnTo>
                  <a:cubicBezTo>
                    <a:pt x="448628" y="104775"/>
                    <a:pt x="457200" y="96203"/>
                    <a:pt x="457200" y="85725"/>
                  </a:cubicBezTo>
                  <a:cubicBezTo>
                    <a:pt x="457200" y="75248"/>
                    <a:pt x="448628" y="66675"/>
                    <a:pt x="438150" y="66675"/>
                  </a:cubicBezTo>
                  <a:lnTo>
                    <a:pt x="417195" y="66675"/>
                  </a:lnTo>
                  <a:cubicBezTo>
                    <a:pt x="408623" y="28575"/>
                    <a:pt x="374333" y="0"/>
                    <a:pt x="333375" y="0"/>
                  </a:cubicBezTo>
                  <a:cubicBezTo>
                    <a:pt x="292418" y="0"/>
                    <a:pt x="258128" y="28575"/>
                    <a:pt x="249555" y="66675"/>
                  </a:cubicBezTo>
                  <a:lnTo>
                    <a:pt x="206693" y="66675"/>
                  </a:lnTo>
                  <a:cubicBezTo>
                    <a:pt x="198120" y="28575"/>
                    <a:pt x="163830" y="0"/>
                    <a:pt x="122873" y="0"/>
                  </a:cubicBezTo>
                  <a:cubicBezTo>
                    <a:pt x="81915" y="0"/>
                    <a:pt x="48578" y="28575"/>
                    <a:pt x="40005" y="66675"/>
                  </a:cubicBezTo>
                  <a:lnTo>
                    <a:pt x="19050" y="66675"/>
                  </a:lnTo>
                  <a:cubicBezTo>
                    <a:pt x="8573" y="66675"/>
                    <a:pt x="0" y="75248"/>
                    <a:pt x="0" y="85725"/>
                  </a:cubicBezTo>
                  <a:cubicBezTo>
                    <a:pt x="0" y="96203"/>
                    <a:pt x="8573" y="104775"/>
                    <a:pt x="19050" y="104775"/>
                  </a:cubicBezTo>
                  <a:close/>
                  <a:moveTo>
                    <a:pt x="289560" y="66675"/>
                  </a:moveTo>
                  <a:cubicBezTo>
                    <a:pt x="297180" y="49530"/>
                    <a:pt x="314325" y="38100"/>
                    <a:pt x="333375" y="38100"/>
                  </a:cubicBezTo>
                  <a:cubicBezTo>
                    <a:pt x="352425" y="38100"/>
                    <a:pt x="369570" y="49530"/>
                    <a:pt x="377190" y="66675"/>
                  </a:cubicBezTo>
                  <a:cubicBezTo>
                    <a:pt x="379095" y="72390"/>
                    <a:pt x="381000" y="79058"/>
                    <a:pt x="381000" y="85725"/>
                  </a:cubicBezTo>
                  <a:cubicBezTo>
                    <a:pt x="381000" y="92393"/>
                    <a:pt x="379095" y="99060"/>
                    <a:pt x="377190" y="104775"/>
                  </a:cubicBezTo>
                  <a:cubicBezTo>
                    <a:pt x="369570" y="121920"/>
                    <a:pt x="353378" y="133350"/>
                    <a:pt x="333375" y="133350"/>
                  </a:cubicBezTo>
                  <a:cubicBezTo>
                    <a:pt x="313373" y="133350"/>
                    <a:pt x="297180" y="121920"/>
                    <a:pt x="289560" y="104775"/>
                  </a:cubicBezTo>
                  <a:cubicBezTo>
                    <a:pt x="287655" y="99060"/>
                    <a:pt x="285750" y="92393"/>
                    <a:pt x="285750" y="85725"/>
                  </a:cubicBezTo>
                  <a:cubicBezTo>
                    <a:pt x="285750" y="79058"/>
                    <a:pt x="287655" y="72390"/>
                    <a:pt x="289560" y="66675"/>
                  </a:cubicBezTo>
                  <a:close/>
                  <a:moveTo>
                    <a:pt x="80010" y="66675"/>
                  </a:moveTo>
                  <a:cubicBezTo>
                    <a:pt x="87630" y="49530"/>
                    <a:pt x="104775" y="38100"/>
                    <a:pt x="123825" y="38100"/>
                  </a:cubicBezTo>
                  <a:cubicBezTo>
                    <a:pt x="142875" y="38100"/>
                    <a:pt x="160020" y="49530"/>
                    <a:pt x="167640" y="66675"/>
                  </a:cubicBezTo>
                  <a:cubicBezTo>
                    <a:pt x="169545" y="72390"/>
                    <a:pt x="171450" y="79058"/>
                    <a:pt x="171450" y="85725"/>
                  </a:cubicBezTo>
                  <a:cubicBezTo>
                    <a:pt x="171450" y="92393"/>
                    <a:pt x="169545" y="99060"/>
                    <a:pt x="167640" y="104775"/>
                  </a:cubicBezTo>
                  <a:cubicBezTo>
                    <a:pt x="160020" y="121920"/>
                    <a:pt x="143828" y="133350"/>
                    <a:pt x="123825" y="133350"/>
                  </a:cubicBezTo>
                  <a:cubicBezTo>
                    <a:pt x="103823" y="133350"/>
                    <a:pt x="87630" y="121920"/>
                    <a:pt x="80010" y="104775"/>
                  </a:cubicBezTo>
                  <a:cubicBezTo>
                    <a:pt x="78105" y="99060"/>
                    <a:pt x="76200" y="92393"/>
                    <a:pt x="76200" y="85725"/>
                  </a:cubicBezTo>
                  <a:cubicBezTo>
                    <a:pt x="76200" y="79058"/>
                    <a:pt x="78105" y="72390"/>
                    <a:pt x="80010" y="666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70;p14">
              <a:extLst>
                <a:ext uri="{FF2B5EF4-FFF2-40B4-BE49-F238E27FC236}">
                  <a16:creationId xmlns:a16="http://schemas.microsoft.com/office/drawing/2014/main" id="{A4D06A70-8ECA-4EBA-A76F-59D9C12DE883}"/>
                </a:ext>
              </a:extLst>
            </p:cNvPr>
            <p:cNvSpPr/>
            <p:nvPr/>
          </p:nvSpPr>
          <p:spPr>
            <a:xfrm>
              <a:off x="3430194" y="3189070"/>
              <a:ext cx="304800" cy="238125"/>
            </a:xfrm>
            <a:custGeom>
              <a:avLst/>
              <a:gdLst/>
              <a:ahLst/>
              <a:cxnLst/>
              <a:rect l="l" t="t" r="r" b="b"/>
              <a:pathLst>
                <a:path w="304800" h="238125" extrusionOk="0">
                  <a:moveTo>
                    <a:pt x="295275" y="0"/>
                  </a:moveTo>
                  <a:lnTo>
                    <a:pt x="9525" y="0"/>
                  </a:lnTo>
                  <a:cubicBezTo>
                    <a:pt x="4763" y="0"/>
                    <a:pt x="0" y="4763"/>
                    <a:pt x="0" y="9525"/>
                  </a:cubicBezTo>
                  <a:lnTo>
                    <a:pt x="0" y="47625"/>
                  </a:lnTo>
                  <a:lnTo>
                    <a:pt x="142875" y="47625"/>
                  </a:lnTo>
                  <a:cubicBezTo>
                    <a:pt x="159068" y="47625"/>
                    <a:pt x="171450" y="60007"/>
                    <a:pt x="171450" y="76200"/>
                  </a:cubicBezTo>
                  <a:lnTo>
                    <a:pt x="171450" y="238125"/>
                  </a:lnTo>
                  <a:lnTo>
                    <a:pt x="304800" y="238125"/>
                  </a:lnTo>
                  <a:lnTo>
                    <a:pt x="304800" y="9525"/>
                  </a:lnTo>
                  <a:cubicBezTo>
                    <a:pt x="304800" y="4763"/>
                    <a:pt x="300038" y="0"/>
                    <a:pt x="295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1;p14">
              <a:extLst>
                <a:ext uri="{FF2B5EF4-FFF2-40B4-BE49-F238E27FC236}">
                  <a16:creationId xmlns:a16="http://schemas.microsoft.com/office/drawing/2014/main" id="{8B4F9FBC-3778-4678-BF1B-1A634A15E28D}"/>
                </a:ext>
              </a:extLst>
            </p:cNvPr>
            <p:cNvSpPr/>
            <p:nvPr/>
          </p:nvSpPr>
          <p:spPr>
            <a:xfrm>
              <a:off x="3277794" y="3255745"/>
              <a:ext cx="304800" cy="171450"/>
            </a:xfrm>
            <a:custGeom>
              <a:avLst/>
              <a:gdLst/>
              <a:ahLst/>
              <a:cxnLst/>
              <a:rect l="l" t="t" r="r" b="b"/>
              <a:pathLst>
                <a:path w="304800" h="171450" extrusionOk="0">
                  <a:moveTo>
                    <a:pt x="285750" y="0"/>
                  </a:move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lnTo>
                    <a:pt x="0" y="170498"/>
                  </a:lnTo>
                  <a:cubicBezTo>
                    <a:pt x="0" y="170498"/>
                    <a:pt x="0" y="170498"/>
                    <a:pt x="953" y="171450"/>
                  </a:cubicBezTo>
                  <a:lnTo>
                    <a:pt x="304800" y="171450"/>
                  </a:lnTo>
                  <a:lnTo>
                    <a:pt x="304800" y="171450"/>
                  </a:lnTo>
                  <a:lnTo>
                    <a:pt x="304800" y="19050"/>
                  </a:lnTo>
                  <a:cubicBezTo>
                    <a:pt x="304800" y="8572"/>
                    <a:pt x="296228" y="0"/>
                    <a:pt x="285750" y="0"/>
                  </a:cubicBezTo>
                  <a:close/>
                  <a:moveTo>
                    <a:pt x="242888" y="142875"/>
                  </a:moveTo>
                  <a:lnTo>
                    <a:pt x="61913" y="142875"/>
                  </a:lnTo>
                  <a:cubicBezTo>
                    <a:pt x="54293" y="142875"/>
                    <a:pt x="47625" y="136208"/>
                    <a:pt x="47625" y="128588"/>
                  </a:cubicBezTo>
                  <a:cubicBezTo>
                    <a:pt x="47625" y="120968"/>
                    <a:pt x="54293" y="114300"/>
                    <a:pt x="61913" y="114300"/>
                  </a:cubicBezTo>
                  <a:lnTo>
                    <a:pt x="242888" y="114300"/>
                  </a:lnTo>
                  <a:cubicBezTo>
                    <a:pt x="250508" y="114300"/>
                    <a:pt x="257175" y="120968"/>
                    <a:pt x="257175" y="128588"/>
                  </a:cubicBezTo>
                  <a:cubicBezTo>
                    <a:pt x="257175" y="136208"/>
                    <a:pt x="250508" y="142875"/>
                    <a:pt x="242888" y="142875"/>
                  </a:cubicBezTo>
                  <a:close/>
                  <a:moveTo>
                    <a:pt x="242888" y="85725"/>
                  </a:moveTo>
                  <a:lnTo>
                    <a:pt x="61913" y="85725"/>
                  </a:lnTo>
                  <a:cubicBezTo>
                    <a:pt x="54293" y="85725"/>
                    <a:pt x="47625" y="79057"/>
                    <a:pt x="47625" y="71438"/>
                  </a:cubicBezTo>
                  <a:cubicBezTo>
                    <a:pt x="47625" y="63818"/>
                    <a:pt x="54293" y="57150"/>
                    <a:pt x="61913" y="57150"/>
                  </a:cubicBezTo>
                  <a:lnTo>
                    <a:pt x="242888" y="57150"/>
                  </a:lnTo>
                  <a:cubicBezTo>
                    <a:pt x="250508" y="57150"/>
                    <a:pt x="257175" y="63818"/>
                    <a:pt x="257175" y="71438"/>
                  </a:cubicBezTo>
                  <a:cubicBezTo>
                    <a:pt x="257175" y="79057"/>
                    <a:pt x="250508" y="85725"/>
                    <a:pt x="242888" y="857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D49A6BD9-3C4C-4C04-8F01-D4F08AC9D5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6103" y="6248400"/>
            <a:ext cx="687897" cy="59874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>
            <a:extLst>
              <a:ext uri="{FF2B5EF4-FFF2-40B4-BE49-F238E27FC236}">
                <a16:creationId xmlns:a16="http://schemas.microsoft.com/office/drawing/2014/main" id="{3883FB53-2E1E-415D-BA59-6E9644700E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9200" y="2286000"/>
            <a:ext cx="6858000" cy="1655762"/>
          </a:xfrm>
        </p:spPr>
        <p:txBody>
          <a:bodyPr/>
          <a:lstStyle/>
          <a:p>
            <a:pPr marL="274320" indent="-274320" algn="just"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l-GR" sz="1800" dirty="0"/>
              <a:t>Τα αντικείμενα για περισσότερες της μιας χρήσης αποτελούν το 50% του συνόλου</a:t>
            </a:r>
            <a:r>
              <a:rPr lang="en-US" sz="1800" dirty="0"/>
              <a:t>.</a:t>
            </a:r>
            <a:endParaRPr lang="el-GR" sz="1800" dirty="0"/>
          </a:p>
          <a:p>
            <a:pPr algn="just">
              <a:spcAft>
                <a:spcPts val="600"/>
              </a:spcAft>
              <a:buClr>
                <a:schemeClr val="tx2">
                  <a:lumMod val="75000"/>
                </a:schemeClr>
              </a:buClr>
            </a:pPr>
            <a:endParaRPr lang="el-GR" sz="1800" dirty="0"/>
          </a:p>
          <a:p>
            <a:pPr marL="274320" indent="-274320" algn="just"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l-GR" sz="1800" dirty="0"/>
              <a:t>Τα θερμοπλαστικά κυριαρχούν προς το παρών στην αγορά με ποσοστό λίγο μικρότερο του 50%</a:t>
            </a:r>
            <a:r>
              <a:rPr lang="en-US" sz="1800" dirty="0"/>
              <a:t>.</a:t>
            </a:r>
            <a:endParaRPr lang="el-GR" sz="1800" dirty="0"/>
          </a:p>
          <a:p>
            <a:pPr algn="just">
              <a:spcAft>
                <a:spcPts val="600"/>
              </a:spcAft>
              <a:buClr>
                <a:schemeClr val="tx2">
                  <a:lumMod val="75000"/>
                </a:schemeClr>
              </a:buClr>
            </a:pPr>
            <a:endParaRPr lang="el-GR" sz="1800" dirty="0"/>
          </a:p>
          <a:p>
            <a:pPr marL="274320" indent="-274320" algn="just"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l-GR" sz="1800" dirty="0"/>
              <a:t>Περίπου 80% των πολυμερών που χρησιμοποιούνται στην ιατρική βιομηχανία είναι </a:t>
            </a:r>
            <a:r>
              <a:rPr lang="en-US" sz="1800" dirty="0"/>
              <a:t>PVC, </a:t>
            </a:r>
            <a:r>
              <a:rPr lang="el-GR" sz="1800" dirty="0"/>
              <a:t>πολυπροπυλένιο και </a:t>
            </a:r>
            <a:r>
              <a:rPr lang="el-GR" sz="1800" dirty="0" err="1"/>
              <a:t>πολυστυρένιο</a:t>
            </a:r>
            <a:r>
              <a:rPr lang="en-US" sz="1800" dirty="0"/>
              <a:t>.</a:t>
            </a:r>
            <a:endParaRPr lang="el-GR" sz="1800" dirty="0"/>
          </a:p>
          <a:p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770E9414-E45A-46E3-81C8-2F0D2E1293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200" y="263495"/>
            <a:ext cx="6858000" cy="1350962"/>
          </a:xfrm>
        </p:spPr>
        <p:txBody>
          <a:bodyPr/>
          <a:lstStyle/>
          <a:p>
            <a:r>
              <a:rPr lang="el-GR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Αγορά πλαστικών υλικών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794154-F636-4081-A1C0-199AAC6FB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6103" y="6248400"/>
            <a:ext cx="687897" cy="59874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l-GR" dirty="0"/>
              <a:t>Η επιστήμη των πολυμερών και η τεχνολογία της επεξεργασίας τους</a:t>
            </a:r>
            <a:endParaRPr lang="en-US" dirty="0"/>
          </a:p>
        </p:txBody>
      </p:sp>
      <p:sp>
        <p:nvSpPr>
          <p:cNvPr id="618" name="Google Shape;618;p4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9</a:t>
            </a:fld>
            <a:endParaRPr/>
          </a:p>
        </p:txBody>
      </p:sp>
      <p:sp>
        <p:nvSpPr>
          <p:cNvPr id="619" name="Google Shape;619;p42"/>
          <p:cNvSpPr/>
          <p:nvPr/>
        </p:nvSpPr>
        <p:spPr>
          <a:xfrm>
            <a:off x="411920" y="2743200"/>
            <a:ext cx="3425100" cy="1635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1371600" bIns="91425" anchor="t" anchorCtr="0">
            <a:noAutofit/>
          </a:bodyPr>
          <a:lstStyle/>
          <a:p>
            <a:pPr lvl="1">
              <a:spcAft>
                <a:spcPts val="600"/>
              </a:spcAft>
              <a:buClr>
                <a:schemeClr val="tx2">
                  <a:lumMod val="75000"/>
                </a:schemeClr>
              </a:buClr>
            </a:pPr>
            <a:r>
              <a:rPr lang="el-GR" sz="1400" dirty="0"/>
              <a:t>Τις απαιτήσεις του τελικού προϊόντος</a:t>
            </a:r>
            <a:r>
              <a:rPr lang="en-US" sz="1400" dirty="0"/>
              <a:t>.</a:t>
            </a:r>
            <a:endParaRPr lang="el-GR" sz="1400" dirty="0"/>
          </a:p>
        </p:txBody>
      </p:sp>
      <p:sp>
        <p:nvSpPr>
          <p:cNvPr id="620" name="Google Shape;620;p42"/>
          <p:cNvSpPr/>
          <p:nvPr/>
        </p:nvSpPr>
        <p:spPr>
          <a:xfrm>
            <a:off x="3978647" y="2743200"/>
            <a:ext cx="3425100" cy="1635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371600" tIns="91425" rIns="91425" bIns="91425" anchor="t" anchorCtr="0">
            <a:noAutofit/>
          </a:bodyPr>
          <a:lstStyle/>
          <a:p>
            <a:pPr lvl="1">
              <a:spcAft>
                <a:spcPts val="600"/>
              </a:spcAft>
              <a:buClr>
                <a:schemeClr val="tx2">
                  <a:lumMod val="75000"/>
                </a:schemeClr>
              </a:buClr>
            </a:pPr>
            <a:r>
              <a:rPr lang="el-GR" sz="1400" dirty="0"/>
              <a:t>Την τεχνολογία επεξεργασίας των εμπορικών πολυμερών</a:t>
            </a:r>
            <a:r>
              <a:rPr lang="en-US" sz="1400" dirty="0"/>
              <a:t>.</a:t>
            </a:r>
            <a:endParaRPr lang="el-GR" sz="1400" dirty="0"/>
          </a:p>
        </p:txBody>
      </p:sp>
      <p:sp>
        <p:nvSpPr>
          <p:cNvPr id="621" name="Google Shape;621;p42"/>
          <p:cNvSpPr/>
          <p:nvPr/>
        </p:nvSpPr>
        <p:spPr>
          <a:xfrm>
            <a:off x="411920" y="4558744"/>
            <a:ext cx="3425100" cy="1635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1371600" bIns="91425" anchor="b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endParaRPr b="1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lvl="1">
              <a:spcAft>
                <a:spcPts val="600"/>
              </a:spcAft>
              <a:buClr>
                <a:schemeClr val="tx2">
                  <a:lumMod val="75000"/>
                </a:schemeClr>
              </a:buClr>
            </a:pPr>
            <a:r>
              <a:rPr lang="el-GR" sz="1400" dirty="0"/>
              <a:t>Τη συμπεριφορά των πολυμερών</a:t>
            </a:r>
            <a:r>
              <a:rPr lang="en-US" sz="1400" dirty="0"/>
              <a:t>.</a:t>
            </a:r>
            <a:endParaRPr lang="el-GR" sz="1400" dirty="0"/>
          </a:p>
        </p:txBody>
      </p:sp>
      <p:sp>
        <p:nvSpPr>
          <p:cNvPr id="622" name="Google Shape;622;p42"/>
          <p:cNvSpPr/>
          <p:nvPr/>
        </p:nvSpPr>
        <p:spPr>
          <a:xfrm>
            <a:off x="3978647" y="4558744"/>
            <a:ext cx="3425100" cy="1635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371600" tIns="91425" rIns="91425" bIns="91425" anchor="b" anchorCtr="0">
            <a:noAutofit/>
          </a:bodyPr>
          <a:lstStyle/>
          <a:p>
            <a:pPr algn="r">
              <a:buClr>
                <a:schemeClr val="dk1"/>
              </a:buClr>
              <a:buSzPts val="1100"/>
            </a:pPr>
            <a:r>
              <a:rPr lang="el-GR" sz="1400" dirty="0"/>
              <a:t>Το σχετικό κόστος και τους παράγοντες της αγοράς</a:t>
            </a:r>
            <a:r>
              <a:rPr lang="en-US" sz="1400" dirty="0"/>
              <a:t>.</a:t>
            </a:r>
            <a:endParaRPr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23" name="Google Shape;623;p42"/>
          <p:cNvSpPr/>
          <p:nvPr/>
        </p:nvSpPr>
        <p:spPr>
          <a:xfrm>
            <a:off x="2624056" y="3170739"/>
            <a:ext cx="2417100" cy="24171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24" name="Google Shape;624;p42"/>
          <p:cNvSpPr/>
          <p:nvPr/>
        </p:nvSpPr>
        <p:spPr>
          <a:xfrm rot="10800000">
            <a:off x="2762512" y="3346356"/>
            <a:ext cx="2417100" cy="24171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srgbClr val="FF0000"/>
              </a:solidFill>
            </a:endParaRPr>
          </a:p>
        </p:txBody>
      </p:sp>
      <p:sp>
        <p:nvSpPr>
          <p:cNvPr id="625" name="Google Shape;625;p42"/>
          <p:cNvSpPr/>
          <p:nvPr/>
        </p:nvSpPr>
        <p:spPr>
          <a:xfrm rot="5400000">
            <a:off x="2787654" y="3170550"/>
            <a:ext cx="2417100" cy="24171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626" name="Google Shape;626;p42"/>
          <p:cNvSpPr/>
          <p:nvPr/>
        </p:nvSpPr>
        <p:spPr>
          <a:xfrm rot="-5400000">
            <a:off x="2624056" y="3346356"/>
            <a:ext cx="2417100" cy="24171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27" name="Google Shape;627;p42"/>
          <p:cNvSpPr/>
          <p:nvPr/>
        </p:nvSpPr>
        <p:spPr>
          <a:xfrm>
            <a:off x="3180531" y="3674927"/>
            <a:ext cx="321776" cy="44220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endParaRPr b="1" dirty="0">
              <a:solidFill>
                <a:schemeClr val="lt1"/>
              </a:solidFill>
              <a:latin typeface="Barlow"/>
            </a:endParaRPr>
          </a:p>
        </p:txBody>
      </p:sp>
      <p:sp>
        <p:nvSpPr>
          <p:cNvPr id="628" name="Google Shape;628;p42"/>
          <p:cNvSpPr/>
          <p:nvPr/>
        </p:nvSpPr>
        <p:spPr>
          <a:xfrm>
            <a:off x="4176086" y="3682647"/>
            <a:ext cx="513236" cy="43232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endParaRPr b="1" dirty="0">
              <a:solidFill>
                <a:schemeClr val="lt1"/>
              </a:solidFill>
              <a:latin typeface="Barlow"/>
            </a:endParaRPr>
          </a:p>
        </p:txBody>
      </p:sp>
      <p:sp>
        <p:nvSpPr>
          <p:cNvPr id="629" name="Google Shape;629;p42"/>
          <p:cNvSpPr/>
          <p:nvPr/>
        </p:nvSpPr>
        <p:spPr>
          <a:xfrm>
            <a:off x="3145945" y="4781302"/>
            <a:ext cx="325482" cy="44405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endParaRPr b="1" dirty="0">
              <a:solidFill>
                <a:schemeClr val="lt1"/>
              </a:solidFill>
              <a:latin typeface="Barlow"/>
            </a:endParaRPr>
          </a:p>
        </p:txBody>
      </p:sp>
      <p:sp>
        <p:nvSpPr>
          <p:cNvPr id="630" name="Google Shape;630;p42"/>
          <p:cNvSpPr/>
          <p:nvPr/>
        </p:nvSpPr>
        <p:spPr>
          <a:xfrm>
            <a:off x="4290346" y="4789022"/>
            <a:ext cx="326099" cy="43232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endParaRPr b="1" dirty="0">
              <a:solidFill>
                <a:schemeClr val="lt1"/>
              </a:solidFill>
              <a:latin typeface="Barlow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2B6B74-DE71-420E-95D0-DE4E79EB08C5}"/>
              </a:ext>
            </a:extLst>
          </p:cNvPr>
          <p:cNvSpPr txBox="1"/>
          <p:nvPr/>
        </p:nvSpPr>
        <p:spPr>
          <a:xfrm>
            <a:off x="381000" y="2073792"/>
            <a:ext cx="6858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l-GR" sz="1800" dirty="0"/>
              <a:t>Η επιτυχία του σχεδιασμού των προϊόντων απαιτεί γνώσεις σχετικές με:</a:t>
            </a:r>
          </a:p>
        </p:txBody>
      </p:sp>
      <p:sp>
        <p:nvSpPr>
          <p:cNvPr id="18" name="Google Shape;865;p49">
            <a:extLst>
              <a:ext uri="{FF2B5EF4-FFF2-40B4-BE49-F238E27FC236}">
                <a16:creationId xmlns:a16="http://schemas.microsoft.com/office/drawing/2014/main" id="{9096760D-EC3C-4BCB-A47C-E6CF4DD72857}"/>
              </a:ext>
            </a:extLst>
          </p:cNvPr>
          <p:cNvSpPr/>
          <p:nvPr/>
        </p:nvSpPr>
        <p:spPr>
          <a:xfrm>
            <a:off x="4169006" y="3704795"/>
            <a:ext cx="402994" cy="477422"/>
          </a:xfrm>
          <a:custGeom>
            <a:avLst/>
            <a:gdLst/>
            <a:ahLst/>
            <a:cxnLst/>
            <a:rect l="l" t="t" r="r" b="b"/>
            <a:pathLst>
              <a:path w="393699" h="457199" extrusionOk="0">
                <a:moveTo>
                  <a:pt x="393700" y="423863"/>
                </a:moveTo>
                <a:cubicBezTo>
                  <a:pt x="393700" y="442274"/>
                  <a:pt x="379012" y="457200"/>
                  <a:pt x="360893" y="457200"/>
                </a:cubicBezTo>
                <a:cubicBezTo>
                  <a:pt x="360893" y="457200"/>
                  <a:pt x="360892" y="457200"/>
                  <a:pt x="360892" y="457200"/>
                </a:cubicBezTo>
                <a:lnTo>
                  <a:pt x="32808" y="457200"/>
                </a:lnTo>
                <a:cubicBezTo>
                  <a:pt x="14689" y="457200"/>
                  <a:pt x="0" y="442274"/>
                  <a:pt x="0" y="423863"/>
                </a:cubicBezTo>
                <a:cubicBezTo>
                  <a:pt x="0" y="405451"/>
                  <a:pt x="14689" y="390525"/>
                  <a:pt x="32808" y="390525"/>
                </a:cubicBezTo>
                <a:lnTo>
                  <a:pt x="273534" y="390525"/>
                </a:lnTo>
                <a:cubicBezTo>
                  <a:pt x="324697" y="333222"/>
                  <a:pt x="322668" y="245222"/>
                  <a:pt x="268921" y="190416"/>
                </a:cubicBezTo>
                <a:lnTo>
                  <a:pt x="302058" y="156744"/>
                </a:lnTo>
                <a:cubicBezTo>
                  <a:pt x="362964" y="218855"/>
                  <a:pt x="374997" y="314887"/>
                  <a:pt x="331351" y="390525"/>
                </a:cubicBezTo>
                <a:lnTo>
                  <a:pt x="360892" y="390525"/>
                </a:lnTo>
                <a:cubicBezTo>
                  <a:pt x="379011" y="390525"/>
                  <a:pt x="393700" y="405450"/>
                  <a:pt x="393700" y="423862"/>
                </a:cubicBezTo>
                <a:cubicBezTo>
                  <a:pt x="393700" y="423862"/>
                  <a:pt x="393700" y="423863"/>
                  <a:pt x="393700" y="423863"/>
                </a:cubicBezTo>
                <a:close/>
                <a:moveTo>
                  <a:pt x="200910" y="237469"/>
                </a:moveTo>
                <a:lnTo>
                  <a:pt x="346673" y="89355"/>
                </a:lnTo>
                <a:cubicBezTo>
                  <a:pt x="352046" y="83896"/>
                  <a:pt x="352046" y="75044"/>
                  <a:pt x="346673" y="69585"/>
                </a:cubicBezTo>
                <a:lnTo>
                  <a:pt x="304297" y="26526"/>
                </a:lnTo>
                <a:cubicBezTo>
                  <a:pt x="298925" y="21067"/>
                  <a:pt x="290214" y="21067"/>
                  <a:pt x="284841" y="26526"/>
                </a:cubicBezTo>
                <a:lnTo>
                  <a:pt x="139078" y="174640"/>
                </a:lnTo>
                <a:cubicBezTo>
                  <a:pt x="133706" y="180100"/>
                  <a:pt x="133706" y="188951"/>
                  <a:pt x="139078" y="194410"/>
                </a:cubicBezTo>
                <a:lnTo>
                  <a:pt x="181454" y="237469"/>
                </a:lnTo>
                <a:cubicBezTo>
                  <a:pt x="186827" y="242928"/>
                  <a:pt x="195538" y="242928"/>
                  <a:pt x="200910" y="237469"/>
                </a:cubicBezTo>
                <a:close/>
                <a:moveTo>
                  <a:pt x="368660" y="44780"/>
                </a:moveTo>
                <a:lnTo>
                  <a:pt x="368660" y="44780"/>
                </a:lnTo>
                <a:cubicBezTo>
                  <a:pt x="374151" y="39200"/>
                  <a:pt x="374151" y="30154"/>
                  <a:pt x="368660" y="24574"/>
                </a:cubicBezTo>
                <a:lnTo>
                  <a:pt x="348594" y="4185"/>
                </a:lnTo>
                <a:cubicBezTo>
                  <a:pt x="343103" y="-1395"/>
                  <a:pt x="334200" y="-1395"/>
                  <a:pt x="328710" y="4185"/>
                </a:cubicBezTo>
                <a:lnTo>
                  <a:pt x="328710" y="4185"/>
                </a:lnTo>
                <a:cubicBezTo>
                  <a:pt x="323218" y="9764"/>
                  <a:pt x="323218" y="18811"/>
                  <a:pt x="328710" y="24390"/>
                </a:cubicBezTo>
                <a:lnTo>
                  <a:pt x="348775" y="44780"/>
                </a:lnTo>
                <a:cubicBezTo>
                  <a:pt x="354266" y="50359"/>
                  <a:pt x="363169" y="50359"/>
                  <a:pt x="368660" y="44780"/>
                </a:cubicBezTo>
                <a:close/>
                <a:moveTo>
                  <a:pt x="156555" y="260306"/>
                </a:moveTo>
                <a:lnTo>
                  <a:pt x="156555" y="260306"/>
                </a:lnTo>
                <a:cubicBezTo>
                  <a:pt x="162046" y="254726"/>
                  <a:pt x="162046" y="245680"/>
                  <a:pt x="156555" y="240100"/>
                </a:cubicBezTo>
                <a:lnTo>
                  <a:pt x="136489" y="219711"/>
                </a:lnTo>
                <a:cubicBezTo>
                  <a:pt x="130998" y="214132"/>
                  <a:pt x="122095" y="214132"/>
                  <a:pt x="116604" y="219711"/>
                </a:cubicBezTo>
                <a:lnTo>
                  <a:pt x="116604" y="219711"/>
                </a:lnTo>
                <a:cubicBezTo>
                  <a:pt x="111113" y="225290"/>
                  <a:pt x="111113" y="234337"/>
                  <a:pt x="116604" y="239917"/>
                </a:cubicBezTo>
                <a:lnTo>
                  <a:pt x="136670" y="260306"/>
                </a:lnTo>
                <a:cubicBezTo>
                  <a:pt x="142161" y="265885"/>
                  <a:pt x="151064" y="265885"/>
                  <a:pt x="156555" y="260306"/>
                </a:cubicBezTo>
                <a:close/>
                <a:moveTo>
                  <a:pt x="196850" y="357188"/>
                </a:moveTo>
                <a:lnTo>
                  <a:pt x="196850" y="357188"/>
                </a:lnTo>
                <a:cubicBezTo>
                  <a:pt x="196850" y="349297"/>
                  <a:pt x="190555" y="342900"/>
                  <a:pt x="182789" y="342900"/>
                </a:cubicBezTo>
                <a:lnTo>
                  <a:pt x="14061" y="342900"/>
                </a:lnTo>
                <a:cubicBezTo>
                  <a:pt x="6295" y="342900"/>
                  <a:pt x="0" y="349297"/>
                  <a:pt x="0" y="357188"/>
                </a:cubicBezTo>
                <a:lnTo>
                  <a:pt x="0" y="357188"/>
                </a:lnTo>
                <a:cubicBezTo>
                  <a:pt x="0" y="365078"/>
                  <a:pt x="6295" y="371475"/>
                  <a:pt x="14061" y="371475"/>
                </a:cubicBezTo>
                <a:lnTo>
                  <a:pt x="182789" y="371475"/>
                </a:lnTo>
                <a:cubicBezTo>
                  <a:pt x="190555" y="371475"/>
                  <a:pt x="196850" y="365078"/>
                  <a:pt x="196850" y="35718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" name="Google Shape;1585;p51">
            <a:extLst>
              <a:ext uri="{FF2B5EF4-FFF2-40B4-BE49-F238E27FC236}">
                <a16:creationId xmlns:a16="http://schemas.microsoft.com/office/drawing/2014/main" id="{2A92E1B4-9977-4594-AB45-F67CEDEDB4D4}"/>
              </a:ext>
            </a:extLst>
          </p:cNvPr>
          <p:cNvGrpSpPr/>
          <p:nvPr/>
        </p:nvGrpSpPr>
        <p:grpSpPr>
          <a:xfrm>
            <a:off x="4195425" y="4735759"/>
            <a:ext cx="421020" cy="445825"/>
            <a:chOff x="655600" y="3183978"/>
            <a:chExt cx="490627" cy="720234"/>
          </a:xfrm>
        </p:grpSpPr>
        <p:sp>
          <p:nvSpPr>
            <p:cNvPr id="20" name="Google Shape;1586;p51">
              <a:extLst>
                <a:ext uri="{FF2B5EF4-FFF2-40B4-BE49-F238E27FC236}">
                  <a16:creationId xmlns:a16="http://schemas.microsoft.com/office/drawing/2014/main" id="{C5B5A057-2904-4719-BB4D-19BB30C8A2A9}"/>
                </a:ext>
              </a:extLst>
            </p:cNvPr>
            <p:cNvSpPr/>
            <p:nvPr/>
          </p:nvSpPr>
          <p:spPr>
            <a:xfrm>
              <a:off x="781315" y="3461564"/>
              <a:ext cx="274086" cy="162243"/>
            </a:xfrm>
            <a:custGeom>
              <a:avLst/>
              <a:gdLst/>
              <a:ahLst/>
              <a:cxnLst/>
              <a:rect l="l" t="t" r="r" b="b"/>
              <a:pathLst>
                <a:path w="513" h="302" extrusionOk="0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587;p51">
              <a:extLst>
                <a:ext uri="{FF2B5EF4-FFF2-40B4-BE49-F238E27FC236}">
                  <a16:creationId xmlns:a16="http://schemas.microsoft.com/office/drawing/2014/main" id="{107781CA-A315-4F52-B1BE-9FBAB7C3D391}"/>
                </a:ext>
              </a:extLst>
            </p:cNvPr>
            <p:cNvSpPr/>
            <p:nvPr/>
          </p:nvSpPr>
          <p:spPr>
            <a:xfrm>
              <a:off x="850087" y="3183978"/>
              <a:ext cx="259850" cy="244775"/>
            </a:xfrm>
            <a:custGeom>
              <a:avLst/>
              <a:gdLst/>
              <a:ahLst/>
              <a:cxnLst/>
              <a:rect l="l" t="t" r="r" b="b"/>
              <a:pathLst>
                <a:path w="486" h="456" extrusionOk="0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588;p51">
              <a:extLst>
                <a:ext uri="{FF2B5EF4-FFF2-40B4-BE49-F238E27FC236}">
                  <a16:creationId xmlns:a16="http://schemas.microsoft.com/office/drawing/2014/main" id="{0456665A-84CC-4105-BBBD-206BBB322AC1}"/>
                </a:ext>
              </a:extLst>
            </p:cNvPr>
            <p:cNvSpPr/>
            <p:nvPr/>
          </p:nvSpPr>
          <p:spPr>
            <a:xfrm>
              <a:off x="655600" y="3264496"/>
              <a:ext cx="213333" cy="294294"/>
            </a:xfrm>
            <a:custGeom>
              <a:avLst/>
              <a:gdLst/>
              <a:ahLst/>
              <a:cxnLst/>
              <a:rect l="l" t="t" r="r" b="b"/>
              <a:pathLst>
                <a:path w="399" h="548" extrusionOk="0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589;p51">
              <a:extLst>
                <a:ext uri="{FF2B5EF4-FFF2-40B4-BE49-F238E27FC236}">
                  <a16:creationId xmlns:a16="http://schemas.microsoft.com/office/drawing/2014/main" id="{027208D7-2233-4D07-96EA-9F9C84FFFB7F}"/>
                </a:ext>
              </a:extLst>
            </p:cNvPr>
            <p:cNvSpPr/>
            <p:nvPr/>
          </p:nvSpPr>
          <p:spPr>
            <a:xfrm>
              <a:off x="673846" y="3654405"/>
              <a:ext cx="303960" cy="249807"/>
            </a:xfrm>
            <a:custGeom>
              <a:avLst/>
              <a:gdLst/>
              <a:ahLst/>
              <a:cxnLst/>
              <a:rect l="l" t="t" r="r" b="b"/>
              <a:pathLst>
                <a:path w="569" h="465" extrusionOk="0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590;p51">
              <a:extLst>
                <a:ext uri="{FF2B5EF4-FFF2-40B4-BE49-F238E27FC236}">
                  <a16:creationId xmlns:a16="http://schemas.microsoft.com/office/drawing/2014/main" id="{E7AACA8C-F02C-42FF-BFB1-D73E0E111BF8}"/>
                </a:ext>
              </a:extLst>
            </p:cNvPr>
            <p:cNvSpPr/>
            <p:nvPr/>
          </p:nvSpPr>
          <p:spPr>
            <a:xfrm>
              <a:off x="959159" y="3535238"/>
              <a:ext cx="187068" cy="287248"/>
            </a:xfrm>
            <a:custGeom>
              <a:avLst/>
              <a:gdLst/>
              <a:ahLst/>
              <a:cxnLst/>
              <a:rect l="l" t="t" r="r" b="b"/>
              <a:pathLst>
                <a:path w="350" h="535" extrusionOk="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" name="Google Shape;1230;p50">
            <a:extLst>
              <a:ext uri="{FF2B5EF4-FFF2-40B4-BE49-F238E27FC236}">
                <a16:creationId xmlns:a16="http://schemas.microsoft.com/office/drawing/2014/main" id="{064DA85B-011A-48E8-B83A-51DAA866E81C}"/>
              </a:ext>
            </a:extLst>
          </p:cNvPr>
          <p:cNvGrpSpPr/>
          <p:nvPr/>
        </p:nvGrpSpPr>
        <p:grpSpPr>
          <a:xfrm>
            <a:off x="3145945" y="3751902"/>
            <a:ext cx="500041" cy="383207"/>
            <a:chOff x="5300400" y="3670175"/>
            <a:chExt cx="421300" cy="399325"/>
          </a:xfrm>
        </p:grpSpPr>
        <p:sp>
          <p:nvSpPr>
            <p:cNvPr id="44" name="Google Shape;1231;p50">
              <a:extLst>
                <a:ext uri="{FF2B5EF4-FFF2-40B4-BE49-F238E27FC236}">
                  <a16:creationId xmlns:a16="http://schemas.microsoft.com/office/drawing/2014/main" id="{AD5D646D-74DE-45A4-9407-DD27A516AAD0}"/>
                </a:ext>
              </a:extLst>
            </p:cNvPr>
            <p:cNvSpPr/>
            <p:nvPr/>
          </p:nvSpPr>
          <p:spPr>
            <a:xfrm>
              <a:off x="5300400" y="3708025"/>
              <a:ext cx="421300" cy="267450"/>
            </a:xfrm>
            <a:custGeom>
              <a:avLst/>
              <a:gdLst/>
              <a:ahLst/>
              <a:cxnLst/>
              <a:rect l="l" t="t" r="r" b="b"/>
              <a:pathLst>
                <a:path w="16852" h="10698" extrusionOk="0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" name="Google Shape;1232;p50">
              <a:extLst>
                <a:ext uri="{FF2B5EF4-FFF2-40B4-BE49-F238E27FC236}">
                  <a16:creationId xmlns:a16="http://schemas.microsoft.com/office/drawing/2014/main" id="{88DC05BE-316A-4FC4-BA3A-F92FBF8C41A1}"/>
                </a:ext>
              </a:extLst>
            </p:cNvPr>
            <p:cNvSpPr/>
            <p:nvPr/>
          </p:nvSpPr>
          <p:spPr>
            <a:xfrm>
              <a:off x="5498825" y="3670175"/>
              <a:ext cx="24450" cy="25650"/>
            </a:xfrm>
            <a:custGeom>
              <a:avLst/>
              <a:gdLst/>
              <a:ahLst/>
              <a:cxnLst/>
              <a:rect l="l" t="t" r="r" b="b"/>
              <a:pathLst>
                <a:path w="978" h="102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" name="Google Shape;1233;p50">
              <a:extLst>
                <a:ext uri="{FF2B5EF4-FFF2-40B4-BE49-F238E27FC236}">
                  <a16:creationId xmlns:a16="http://schemas.microsoft.com/office/drawing/2014/main" id="{1B769F43-685C-4054-9A05-970FA6865F40}"/>
                </a:ext>
              </a:extLst>
            </p:cNvPr>
            <p:cNvSpPr/>
            <p:nvPr/>
          </p:nvSpPr>
          <p:spPr>
            <a:xfrm>
              <a:off x="5366325" y="3987675"/>
              <a:ext cx="61100" cy="81825"/>
            </a:xfrm>
            <a:custGeom>
              <a:avLst/>
              <a:gdLst/>
              <a:ahLst/>
              <a:cxnLst/>
              <a:rect l="l" t="t" r="r" b="b"/>
              <a:pathLst>
                <a:path w="2444" h="3273" extrusionOk="0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" name="Google Shape;1234;p50">
              <a:extLst>
                <a:ext uri="{FF2B5EF4-FFF2-40B4-BE49-F238E27FC236}">
                  <a16:creationId xmlns:a16="http://schemas.microsoft.com/office/drawing/2014/main" id="{3CAFE5D2-02DC-4A72-97D4-AD9586C7A359}"/>
                </a:ext>
              </a:extLst>
            </p:cNvPr>
            <p:cNvSpPr/>
            <p:nvPr/>
          </p:nvSpPr>
          <p:spPr>
            <a:xfrm>
              <a:off x="5594700" y="3987675"/>
              <a:ext cx="61075" cy="81825"/>
            </a:xfrm>
            <a:custGeom>
              <a:avLst/>
              <a:gdLst/>
              <a:ahLst/>
              <a:cxnLst/>
              <a:rect l="l" t="t" r="r" b="b"/>
              <a:pathLst>
                <a:path w="2443" h="3273" extrusionOk="0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" name="Google Shape;1235;p50">
              <a:extLst>
                <a:ext uri="{FF2B5EF4-FFF2-40B4-BE49-F238E27FC236}">
                  <a16:creationId xmlns:a16="http://schemas.microsoft.com/office/drawing/2014/main" id="{6A7B667B-F877-4E6A-BAA6-F0341A5F65A9}"/>
                </a:ext>
              </a:extLst>
            </p:cNvPr>
            <p:cNvSpPr/>
            <p:nvPr/>
          </p:nvSpPr>
          <p:spPr>
            <a:xfrm>
              <a:off x="5324825" y="3732450"/>
              <a:ext cx="372475" cy="218600"/>
            </a:xfrm>
            <a:custGeom>
              <a:avLst/>
              <a:gdLst/>
              <a:ahLst/>
              <a:cxnLst/>
              <a:rect l="l" t="t" r="r" b="b"/>
              <a:pathLst>
                <a:path w="14899" h="8744" extrusionOk="0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9" name="Google Shape;1628;p51">
            <a:extLst>
              <a:ext uri="{FF2B5EF4-FFF2-40B4-BE49-F238E27FC236}">
                <a16:creationId xmlns:a16="http://schemas.microsoft.com/office/drawing/2014/main" id="{60EBF884-D458-4FE3-882E-B2401EB5C21C}"/>
              </a:ext>
            </a:extLst>
          </p:cNvPr>
          <p:cNvGrpSpPr/>
          <p:nvPr/>
        </p:nvGrpSpPr>
        <p:grpSpPr>
          <a:xfrm>
            <a:off x="3163981" y="4804190"/>
            <a:ext cx="445901" cy="413282"/>
            <a:chOff x="1570037" y="1341437"/>
            <a:chExt cx="4943475" cy="4576762"/>
          </a:xfrm>
        </p:grpSpPr>
        <p:sp>
          <p:nvSpPr>
            <p:cNvPr id="50" name="Google Shape;1629;p51">
              <a:extLst>
                <a:ext uri="{FF2B5EF4-FFF2-40B4-BE49-F238E27FC236}">
                  <a16:creationId xmlns:a16="http://schemas.microsoft.com/office/drawing/2014/main" id="{D4562771-207F-4FF4-A69D-81CFED00CA59}"/>
                </a:ext>
              </a:extLst>
            </p:cNvPr>
            <p:cNvSpPr/>
            <p:nvPr/>
          </p:nvSpPr>
          <p:spPr>
            <a:xfrm>
              <a:off x="4814887" y="3284537"/>
              <a:ext cx="1673225" cy="1187450"/>
            </a:xfrm>
            <a:custGeom>
              <a:avLst/>
              <a:gdLst/>
              <a:ahLst/>
              <a:cxnLst/>
              <a:rect l="l" t="t" r="r" b="b"/>
              <a:pathLst>
                <a:path w="381" h="270" extrusionOk="0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1630;p51">
              <a:extLst>
                <a:ext uri="{FF2B5EF4-FFF2-40B4-BE49-F238E27FC236}">
                  <a16:creationId xmlns:a16="http://schemas.microsoft.com/office/drawing/2014/main" id="{E4B9ECCC-2B95-4AEE-83DB-71CCB1E824E1}"/>
                </a:ext>
              </a:extLst>
            </p:cNvPr>
            <p:cNvSpPr/>
            <p:nvPr/>
          </p:nvSpPr>
          <p:spPr>
            <a:xfrm>
              <a:off x="2355850" y="4164012"/>
              <a:ext cx="1208087" cy="1560512"/>
            </a:xfrm>
            <a:custGeom>
              <a:avLst/>
              <a:gdLst/>
              <a:ahLst/>
              <a:cxnLst/>
              <a:rect l="l" t="t" r="r" b="b"/>
              <a:pathLst>
                <a:path w="275" h="355" extrusionOk="0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1631;p51">
              <a:extLst>
                <a:ext uri="{FF2B5EF4-FFF2-40B4-BE49-F238E27FC236}">
                  <a16:creationId xmlns:a16="http://schemas.microsoft.com/office/drawing/2014/main" id="{F95C9738-0392-466B-B1E1-94C9D716B9B0}"/>
                </a:ext>
              </a:extLst>
            </p:cNvPr>
            <p:cNvSpPr/>
            <p:nvPr/>
          </p:nvSpPr>
          <p:spPr>
            <a:xfrm>
              <a:off x="2636837" y="1443037"/>
              <a:ext cx="1581150" cy="1635125"/>
            </a:xfrm>
            <a:custGeom>
              <a:avLst/>
              <a:gdLst/>
              <a:ahLst/>
              <a:cxnLst/>
              <a:rect l="l" t="t" r="r" b="b"/>
              <a:pathLst>
                <a:path w="360" h="372" extrusionOk="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1632;p51">
              <a:extLst>
                <a:ext uri="{FF2B5EF4-FFF2-40B4-BE49-F238E27FC236}">
                  <a16:creationId xmlns:a16="http://schemas.microsoft.com/office/drawing/2014/main" id="{45595251-CB33-4873-B296-2BC868510B72}"/>
                </a:ext>
              </a:extLst>
            </p:cNvPr>
            <p:cNvSpPr/>
            <p:nvPr/>
          </p:nvSpPr>
          <p:spPr>
            <a:xfrm>
              <a:off x="1570037" y="3162300"/>
              <a:ext cx="1800225" cy="2562225"/>
            </a:xfrm>
            <a:custGeom>
              <a:avLst/>
              <a:gdLst/>
              <a:ahLst/>
              <a:cxnLst/>
              <a:rect l="l" t="t" r="r" b="b"/>
              <a:pathLst>
                <a:path w="410" h="583" extrusionOk="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1633;p51">
              <a:extLst>
                <a:ext uri="{FF2B5EF4-FFF2-40B4-BE49-F238E27FC236}">
                  <a16:creationId xmlns:a16="http://schemas.microsoft.com/office/drawing/2014/main" id="{0F52CE99-1097-4530-9A41-6B8EF5B2E9CD}"/>
                </a:ext>
              </a:extLst>
            </p:cNvPr>
            <p:cNvSpPr/>
            <p:nvPr/>
          </p:nvSpPr>
          <p:spPr>
            <a:xfrm>
              <a:off x="3101975" y="1341437"/>
              <a:ext cx="2481262" cy="1855787"/>
            </a:xfrm>
            <a:custGeom>
              <a:avLst/>
              <a:gdLst/>
              <a:ahLst/>
              <a:cxnLst/>
              <a:rect l="l" t="t" r="r" b="b"/>
              <a:pathLst>
                <a:path w="565" h="422" extrusionOk="0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1634;p51">
              <a:extLst>
                <a:ext uri="{FF2B5EF4-FFF2-40B4-BE49-F238E27FC236}">
                  <a16:creationId xmlns:a16="http://schemas.microsoft.com/office/drawing/2014/main" id="{83169E14-92C4-4C42-8F8A-1477310FFD3E}"/>
                </a:ext>
              </a:extLst>
            </p:cNvPr>
            <p:cNvSpPr/>
            <p:nvPr/>
          </p:nvSpPr>
          <p:spPr>
            <a:xfrm>
              <a:off x="4019550" y="4094162"/>
              <a:ext cx="2493962" cy="1824037"/>
            </a:xfrm>
            <a:custGeom>
              <a:avLst/>
              <a:gdLst/>
              <a:ahLst/>
              <a:cxnLst/>
              <a:rect l="l" t="t" r="r" b="b"/>
              <a:pathLst>
                <a:path w="568" h="415" extrusionOk="0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" name="Google Shape;168;p14">
            <a:extLst>
              <a:ext uri="{FF2B5EF4-FFF2-40B4-BE49-F238E27FC236}">
                <a16:creationId xmlns:a16="http://schemas.microsoft.com/office/drawing/2014/main" id="{02921C90-7ACA-422D-A5D5-2BDA9C9D703A}"/>
              </a:ext>
            </a:extLst>
          </p:cNvPr>
          <p:cNvGrpSpPr/>
          <p:nvPr/>
        </p:nvGrpSpPr>
        <p:grpSpPr>
          <a:xfrm>
            <a:off x="8458200" y="381000"/>
            <a:ext cx="450753" cy="450708"/>
            <a:chOff x="3277794" y="2969995"/>
            <a:chExt cx="457200" cy="457200"/>
          </a:xfrm>
        </p:grpSpPr>
        <p:sp>
          <p:nvSpPr>
            <p:cNvPr id="57" name="Google Shape;169;p14">
              <a:extLst>
                <a:ext uri="{FF2B5EF4-FFF2-40B4-BE49-F238E27FC236}">
                  <a16:creationId xmlns:a16="http://schemas.microsoft.com/office/drawing/2014/main" id="{04BCEA82-8F23-41B6-9E8C-00F99B2380CC}"/>
                </a:ext>
              </a:extLst>
            </p:cNvPr>
            <p:cNvSpPr/>
            <p:nvPr/>
          </p:nvSpPr>
          <p:spPr>
            <a:xfrm>
              <a:off x="3277794" y="2969995"/>
              <a:ext cx="457200" cy="171450"/>
            </a:xfrm>
            <a:custGeom>
              <a:avLst/>
              <a:gdLst/>
              <a:ahLst/>
              <a:cxnLst/>
              <a:rect l="l" t="t" r="r" b="b"/>
              <a:pathLst>
                <a:path w="457200" h="171450" extrusionOk="0">
                  <a:moveTo>
                    <a:pt x="19050" y="104775"/>
                  </a:moveTo>
                  <a:lnTo>
                    <a:pt x="40005" y="104775"/>
                  </a:lnTo>
                  <a:cubicBezTo>
                    <a:pt x="48578" y="142875"/>
                    <a:pt x="82868" y="171450"/>
                    <a:pt x="123825" y="171450"/>
                  </a:cubicBezTo>
                  <a:cubicBezTo>
                    <a:pt x="164783" y="171450"/>
                    <a:pt x="199073" y="142875"/>
                    <a:pt x="207645" y="104775"/>
                  </a:cubicBezTo>
                  <a:lnTo>
                    <a:pt x="250508" y="104775"/>
                  </a:lnTo>
                  <a:cubicBezTo>
                    <a:pt x="259080" y="142875"/>
                    <a:pt x="293370" y="171450"/>
                    <a:pt x="334328" y="171450"/>
                  </a:cubicBezTo>
                  <a:cubicBezTo>
                    <a:pt x="375285" y="171450"/>
                    <a:pt x="409575" y="142875"/>
                    <a:pt x="418148" y="104775"/>
                  </a:cubicBezTo>
                  <a:lnTo>
                    <a:pt x="438150" y="104775"/>
                  </a:lnTo>
                  <a:cubicBezTo>
                    <a:pt x="448628" y="104775"/>
                    <a:pt x="457200" y="96203"/>
                    <a:pt x="457200" y="85725"/>
                  </a:cubicBezTo>
                  <a:cubicBezTo>
                    <a:pt x="457200" y="75248"/>
                    <a:pt x="448628" y="66675"/>
                    <a:pt x="438150" y="66675"/>
                  </a:cubicBezTo>
                  <a:lnTo>
                    <a:pt x="417195" y="66675"/>
                  </a:lnTo>
                  <a:cubicBezTo>
                    <a:pt x="408623" y="28575"/>
                    <a:pt x="374333" y="0"/>
                    <a:pt x="333375" y="0"/>
                  </a:cubicBezTo>
                  <a:cubicBezTo>
                    <a:pt x="292418" y="0"/>
                    <a:pt x="258128" y="28575"/>
                    <a:pt x="249555" y="66675"/>
                  </a:cubicBezTo>
                  <a:lnTo>
                    <a:pt x="206693" y="66675"/>
                  </a:lnTo>
                  <a:cubicBezTo>
                    <a:pt x="198120" y="28575"/>
                    <a:pt x="163830" y="0"/>
                    <a:pt x="122873" y="0"/>
                  </a:cubicBezTo>
                  <a:cubicBezTo>
                    <a:pt x="81915" y="0"/>
                    <a:pt x="48578" y="28575"/>
                    <a:pt x="40005" y="66675"/>
                  </a:cubicBezTo>
                  <a:lnTo>
                    <a:pt x="19050" y="66675"/>
                  </a:lnTo>
                  <a:cubicBezTo>
                    <a:pt x="8573" y="66675"/>
                    <a:pt x="0" y="75248"/>
                    <a:pt x="0" y="85725"/>
                  </a:cubicBezTo>
                  <a:cubicBezTo>
                    <a:pt x="0" y="96203"/>
                    <a:pt x="8573" y="104775"/>
                    <a:pt x="19050" y="104775"/>
                  </a:cubicBezTo>
                  <a:close/>
                  <a:moveTo>
                    <a:pt x="289560" y="66675"/>
                  </a:moveTo>
                  <a:cubicBezTo>
                    <a:pt x="297180" y="49530"/>
                    <a:pt x="314325" y="38100"/>
                    <a:pt x="333375" y="38100"/>
                  </a:cubicBezTo>
                  <a:cubicBezTo>
                    <a:pt x="352425" y="38100"/>
                    <a:pt x="369570" y="49530"/>
                    <a:pt x="377190" y="66675"/>
                  </a:cubicBezTo>
                  <a:cubicBezTo>
                    <a:pt x="379095" y="72390"/>
                    <a:pt x="381000" y="79058"/>
                    <a:pt x="381000" y="85725"/>
                  </a:cubicBezTo>
                  <a:cubicBezTo>
                    <a:pt x="381000" y="92393"/>
                    <a:pt x="379095" y="99060"/>
                    <a:pt x="377190" y="104775"/>
                  </a:cubicBezTo>
                  <a:cubicBezTo>
                    <a:pt x="369570" y="121920"/>
                    <a:pt x="353378" y="133350"/>
                    <a:pt x="333375" y="133350"/>
                  </a:cubicBezTo>
                  <a:cubicBezTo>
                    <a:pt x="313373" y="133350"/>
                    <a:pt x="297180" y="121920"/>
                    <a:pt x="289560" y="104775"/>
                  </a:cubicBezTo>
                  <a:cubicBezTo>
                    <a:pt x="287655" y="99060"/>
                    <a:pt x="285750" y="92393"/>
                    <a:pt x="285750" y="85725"/>
                  </a:cubicBezTo>
                  <a:cubicBezTo>
                    <a:pt x="285750" y="79058"/>
                    <a:pt x="287655" y="72390"/>
                    <a:pt x="289560" y="66675"/>
                  </a:cubicBezTo>
                  <a:close/>
                  <a:moveTo>
                    <a:pt x="80010" y="66675"/>
                  </a:moveTo>
                  <a:cubicBezTo>
                    <a:pt x="87630" y="49530"/>
                    <a:pt x="104775" y="38100"/>
                    <a:pt x="123825" y="38100"/>
                  </a:cubicBezTo>
                  <a:cubicBezTo>
                    <a:pt x="142875" y="38100"/>
                    <a:pt x="160020" y="49530"/>
                    <a:pt x="167640" y="66675"/>
                  </a:cubicBezTo>
                  <a:cubicBezTo>
                    <a:pt x="169545" y="72390"/>
                    <a:pt x="171450" y="79058"/>
                    <a:pt x="171450" y="85725"/>
                  </a:cubicBezTo>
                  <a:cubicBezTo>
                    <a:pt x="171450" y="92393"/>
                    <a:pt x="169545" y="99060"/>
                    <a:pt x="167640" y="104775"/>
                  </a:cubicBezTo>
                  <a:cubicBezTo>
                    <a:pt x="160020" y="121920"/>
                    <a:pt x="143828" y="133350"/>
                    <a:pt x="123825" y="133350"/>
                  </a:cubicBezTo>
                  <a:cubicBezTo>
                    <a:pt x="103823" y="133350"/>
                    <a:pt x="87630" y="121920"/>
                    <a:pt x="80010" y="104775"/>
                  </a:cubicBezTo>
                  <a:cubicBezTo>
                    <a:pt x="78105" y="99060"/>
                    <a:pt x="76200" y="92393"/>
                    <a:pt x="76200" y="85725"/>
                  </a:cubicBezTo>
                  <a:cubicBezTo>
                    <a:pt x="76200" y="79058"/>
                    <a:pt x="78105" y="72390"/>
                    <a:pt x="80010" y="666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170;p14">
              <a:extLst>
                <a:ext uri="{FF2B5EF4-FFF2-40B4-BE49-F238E27FC236}">
                  <a16:creationId xmlns:a16="http://schemas.microsoft.com/office/drawing/2014/main" id="{2C24657A-52CC-4FD8-9F03-B4A046089340}"/>
                </a:ext>
              </a:extLst>
            </p:cNvPr>
            <p:cNvSpPr/>
            <p:nvPr/>
          </p:nvSpPr>
          <p:spPr>
            <a:xfrm>
              <a:off x="3430194" y="3189070"/>
              <a:ext cx="304800" cy="238125"/>
            </a:xfrm>
            <a:custGeom>
              <a:avLst/>
              <a:gdLst/>
              <a:ahLst/>
              <a:cxnLst/>
              <a:rect l="l" t="t" r="r" b="b"/>
              <a:pathLst>
                <a:path w="304800" h="238125" extrusionOk="0">
                  <a:moveTo>
                    <a:pt x="295275" y="0"/>
                  </a:moveTo>
                  <a:lnTo>
                    <a:pt x="9525" y="0"/>
                  </a:lnTo>
                  <a:cubicBezTo>
                    <a:pt x="4763" y="0"/>
                    <a:pt x="0" y="4763"/>
                    <a:pt x="0" y="9525"/>
                  </a:cubicBezTo>
                  <a:lnTo>
                    <a:pt x="0" y="47625"/>
                  </a:lnTo>
                  <a:lnTo>
                    <a:pt x="142875" y="47625"/>
                  </a:lnTo>
                  <a:cubicBezTo>
                    <a:pt x="159068" y="47625"/>
                    <a:pt x="171450" y="60007"/>
                    <a:pt x="171450" y="76200"/>
                  </a:cubicBezTo>
                  <a:lnTo>
                    <a:pt x="171450" y="238125"/>
                  </a:lnTo>
                  <a:lnTo>
                    <a:pt x="304800" y="238125"/>
                  </a:lnTo>
                  <a:lnTo>
                    <a:pt x="304800" y="9525"/>
                  </a:lnTo>
                  <a:cubicBezTo>
                    <a:pt x="304800" y="4763"/>
                    <a:pt x="300038" y="0"/>
                    <a:pt x="295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171;p14">
              <a:extLst>
                <a:ext uri="{FF2B5EF4-FFF2-40B4-BE49-F238E27FC236}">
                  <a16:creationId xmlns:a16="http://schemas.microsoft.com/office/drawing/2014/main" id="{DCD5F995-3361-4BB2-84EE-03AB42CE640A}"/>
                </a:ext>
              </a:extLst>
            </p:cNvPr>
            <p:cNvSpPr/>
            <p:nvPr/>
          </p:nvSpPr>
          <p:spPr>
            <a:xfrm>
              <a:off x="3277794" y="3255745"/>
              <a:ext cx="304800" cy="171450"/>
            </a:xfrm>
            <a:custGeom>
              <a:avLst/>
              <a:gdLst/>
              <a:ahLst/>
              <a:cxnLst/>
              <a:rect l="l" t="t" r="r" b="b"/>
              <a:pathLst>
                <a:path w="304800" h="171450" extrusionOk="0">
                  <a:moveTo>
                    <a:pt x="285750" y="0"/>
                  </a:move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lnTo>
                    <a:pt x="0" y="170498"/>
                  </a:lnTo>
                  <a:cubicBezTo>
                    <a:pt x="0" y="170498"/>
                    <a:pt x="0" y="170498"/>
                    <a:pt x="953" y="171450"/>
                  </a:cubicBezTo>
                  <a:lnTo>
                    <a:pt x="304800" y="171450"/>
                  </a:lnTo>
                  <a:lnTo>
                    <a:pt x="304800" y="171450"/>
                  </a:lnTo>
                  <a:lnTo>
                    <a:pt x="304800" y="19050"/>
                  </a:lnTo>
                  <a:cubicBezTo>
                    <a:pt x="304800" y="8572"/>
                    <a:pt x="296228" y="0"/>
                    <a:pt x="285750" y="0"/>
                  </a:cubicBezTo>
                  <a:close/>
                  <a:moveTo>
                    <a:pt x="242888" y="142875"/>
                  </a:moveTo>
                  <a:lnTo>
                    <a:pt x="61913" y="142875"/>
                  </a:lnTo>
                  <a:cubicBezTo>
                    <a:pt x="54293" y="142875"/>
                    <a:pt x="47625" y="136208"/>
                    <a:pt x="47625" y="128588"/>
                  </a:cubicBezTo>
                  <a:cubicBezTo>
                    <a:pt x="47625" y="120968"/>
                    <a:pt x="54293" y="114300"/>
                    <a:pt x="61913" y="114300"/>
                  </a:cubicBezTo>
                  <a:lnTo>
                    <a:pt x="242888" y="114300"/>
                  </a:lnTo>
                  <a:cubicBezTo>
                    <a:pt x="250508" y="114300"/>
                    <a:pt x="257175" y="120968"/>
                    <a:pt x="257175" y="128588"/>
                  </a:cubicBezTo>
                  <a:cubicBezTo>
                    <a:pt x="257175" y="136208"/>
                    <a:pt x="250508" y="142875"/>
                    <a:pt x="242888" y="142875"/>
                  </a:cubicBezTo>
                  <a:close/>
                  <a:moveTo>
                    <a:pt x="242888" y="85725"/>
                  </a:moveTo>
                  <a:lnTo>
                    <a:pt x="61913" y="85725"/>
                  </a:lnTo>
                  <a:cubicBezTo>
                    <a:pt x="54293" y="85725"/>
                    <a:pt x="47625" y="79057"/>
                    <a:pt x="47625" y="71438"/>
                  </a:cubicBezTo>
                  <a:cubicBezTo>
                    <a:pt x="47625" y="63818"/>
                    <a:pt x="54293" y="57150"/>
                    <a:pt x="61913" y="57150"/>
                  </a:cubicBezTo>
                  <a:lnTo>
                    <a:pt x="242888" y="57150"/>
                  </a:lnTo>
                  <a:cubicBezTo>
                    <a:pt x="250508" y="57150"/>
                    <a:pt x="257175" y="63818"/>
                    <a:pt x="257175" y="71438"/>
                  </a:cubicBezTo>
                  <a:cubicBezTo>
                    <a:pt x="257175" y="79057"/>
                    <a:pt x="250508" y="85725"/>
                    <a:pt x="242888" y="857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51D4BA06-59AA-49B6-B6CD-8D2EE8497C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6103" y="6248400"/>
            <a:ext cx="687897" cy="59874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aius template">
  <a:themeElements>
    <a:clrScheme name="Custom 347">
      <a:dk1>
        <a:srgbClr val="001F46"/>
      </a:dk1>
      <a:lt1>
        <a:srgbClr val="FFFFFF"/>
      </a:lt1>
      <a:dk2>
        <a:srgbClr val="748394"/>
      </a:dk2>
      <a:lt2>
        <a:srgbClr val="F0F3F7"/>
      </a:lt2>
      <a:accent1>
        <a:srgbClr val="4397EE"/>
      </a:accent1>
      <a:accent2>
        <a:srgbClr val="2170CC"/>
      </a:accent2>
      <a:accent3>
        <a:srgbClr val="154C8A"/>
      </a:accent3>
      <a:accent4>
        <a:srgbClr val="A9D039"/>
      </a:accent4>
      <a:accent5>
        <a:srgbClr val="14B9CA"/>
      </a:accent5>
      <a:accent6>
        <a:srgbClr val="DDE3EB"/>
      </a:accent6>
      <a:hlink>
        <a:srgbClr val="2170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4024</TotalTime>
  <Words>2169</Words>
  <Application>Microsoft Macintosh PowerPoint</Application>
  <PresentationFormat>On-screen Show (4:3)</PresentationFormat>
  <Paragraphs>257</Paragraphs>
  <Slides>43</Slides>
  <Notes>6</Notes>
  <HiddenSlides>1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5" baseType="lpstr">
      <vt:lpstr>Arial</vt:lpstr>
      <vt:lpstr>Barlow</vt:lpstr>
      <vt:lpstr>Barlow Light</vt:lpstr>
      <vt:lpstr>Barlow Medium</vt:lpstr>
      <vt:lpstr>Barlow SemiBold</vt:lpstr>
      <vt:lpstr>Calibri</vt:lpstr>
      <vt:lpstr>Courier New</vt:lpstr>
      <vt:lpstr>Symbol</vt:lpstr>
      <vt:lpstr>Times New Roman</vt:lpstr>
      <vt:lpstr>Wingdings</vt:lpstr>
      <vt:lpstr>Caius template</vt:lpstr>
      <vt:lpstr>Document</vt:lpstr>
      <vt:lpstr>Πολυμερή Υλικά</vt:lpstr>
      <vt:lpstr>Τι είναι ένα πολυμερές βιοϋλικό;</vt:lpstr>
      <vt:lpstr>PowerPoint Presentation</vt:lpstr>
      <vt:lpstr>Τι είναι το πολυμερές;</vt:lpstr>
      <vt:lpstr>Πολυμερή</vt:lpstr>
      <vt:lpstr>Συνθετικά Πολυμερή</vt:lpstr>
      <vt:lpstr>Πλαστικά υλικά</vt:lpstr>
      <vt:lpstr>Αγορά πλαστικών υλικών</vt:lpstr>
      <vt:lpstr>Η επιστήμη των πολυμερών και η τεχνολογία της επεξεργασίας τους</vt:lpstr>
      <vt:lpstr>Πολυμερισμός</vt:lpstr>
      <vt:lpstr>Η δομή των πολυμερών</vt:lpstr>
      <vt:lpstr>Η δομή των πολυμερών</vt:lpstr>
      <vt:lpstr>Η δομή των πολυμερών</vt:lpstr>
      <vt:lpstr>Σύνδεση και δομή των πολυμερών</vt:lpstr>
      <vt:lpstr>Synthetic Polymers Used as Biomaterials</vt:lpstr>
      <vt:lpstr>Synthetic Polymers Used as Biomaterials</vt:lpstr>
      <vt:lpstr>Synthetic Polymers Used as Biomaterials</vt:lpstr>
      <vt:lpstr>Πολυμερή</vt:lpstr>
      <vt:lpstr>Κατηγορίες  πολυμερών </vt:lpstr>
      <vt:lpstr>Κατηγορίες  πολυμερών Ανάλογα με την Χημική τους Δομή </vt:lpstr>
      <vt:lpstr>HDPE vs LDPE</vt:lpstr>
      <vt:lpstr>Κατηγορίες  πολυμερών Ανάλογα με την Χημική τους Δομή </vt:lpstr>
      <vt:lpstr>Κατηγορίες  πολυμερών Ανάλογα με την Συμπεριφορά τους στην Θέρμανση</vt:lpstr>
      <vt:lpstr>Θερμοπλαστικά</vt:lpstr>
      <vt:lpstr>Θερμοσκληρυνόμενα</vt:lpstr>
      <vt:lpstr>PowerPoint Presentation</vt:lpstr>
      <vt:lpstr>Ελαστομερή</vt:lpstr>
      <vt:lpstr>Πολυμερισμός</vt:lpstr>
      <vt:lpstr>Πολυμερισμός Προσθήκης</vt:lpstr>
      <vt:lpstr>Πολυμερισμός συμπύκνωσης</vt:lpstr>
      <vt:lpstr>Το Nylon 6,6 φτιάχνεται από εξαμεθυλενοδιαμίνης και αδιπικό οξύ</vt:lpstr>
      <vt:lpstr>Πολυμερισμοί αύξησης αλυσίδας</vt:lpstr>
      <vt:lpstr>Πολυμερισμοί βαθμιαίας αύξησης</vt:lpstr>
      <vt:lpstr>PowerPoint Presentation</vt:lpstr>
      <vt:lpstr>Μοριακό Βάρος Διασπορά</vt:lpstr>
      <vt:lpstr>Μοριακό Βάρος</vt:lpstr>
      <vt:lpstr>Μοριακό Βάρος</vt:lpstr>
      <vt:lpstr>Διασπορά</vt:lpstr>
      <vt:lpstr>Μοριακό Βάρος</vt:lpstr>
      <vt:lpstr>Επίδραση αυξανόμενης μοριακής μάζας στις ιδιότητες</vt:lpstr>
      <vt:lpstr>PowerPoint Presentation</vt:lpstr>
      <vt:lpstr>Πειραματικός προσδιορισμός μοριακού βάρους</vt:lpstr>
      <vt:lpstr>Βιβλιογραφικές αναφορές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Πολυμερή Υλικά</dc:title>
  <dc:creator>Fenriz</dc:creator>
  <cp:lastModifiedBy>EFTERPI KARAPINTZOU</cp:lastModifiedBy>
  <cp:revision>330</cp:revision>
  <dcterms:created xsi:type="dcterms:W3CDTF">2010-02-11T12:03:36Z</dcterms:created>
  <dcterms:modified xsi:type="dcterms:W3CDTF">2025-02-12T12:25:13Z</dcterms:modified>
</cp:coreProperties>
</file>