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0"/>
  </p:notesMasterIdLst>
  <p:sldIdLst>
    <p:sldId id="343" r:id="rId2"/>
    <p:sldId id="261" r:id="rId3"/>
    <p:sldId id="368" r:id="rId4"/>
    <p:sldId id="405" r:id="rId5"/>
    <p:sldId id="369" r:id="rId6"/>
    <p:sldId id="406" r:id="rId7"/>
    <p:sldId id="407" r:id="rId8"/>
    <p:sldId id="408" r:id="rId9"/>
    <p:sldId id="409" r:id="rId10"/>
    <p:sldId id="421" r:id="rId11"/>
    <p:sldId id="423" r:id="rId12"/>
    <p:sldId id="425" r:id="rId13"/>
    <p:sldId id="437" r:id="rId14"/>
    <p:sldId id="438" r:id="rId15"/>
    <p:sldId id="439" r:id="rId16"/>
    <p:sldId id="411" r:id="rId17"/>
    <p:sldId id="412" r:id="rId18"/>
    <p:sldId id="413" r:id="rId19"/>
    <p:sldId id="424" r:id="rId20"/>
    <p:sldId id="414" r:id="rId21"/>
    <p:sldId id="433" r:id="rId22"/>
    <p:sldId id="435" r:id="rId23"/>
    <p:sldId id="415" r:id="rId24"/>
    <p:sldId id="416" r:id="rId25"/>
    <p:sldId id="417" r:id="rId26"/>
    <p:sldId id="418" r:id="rId27"/>
    <p:sldId id="404" r:id="rId28"/>
    <p:sldId id="436" r:id="rId29"/>
    <p:sldId id="419" r:id="rId30"/>
    <p:sldId id="420" r:id="rId31"/>
    <p:sldId id="426" r:id="rId32"/>
    <p:sldId id="422" r:id="rId33"/>
    <p:sldId id="427" r:id="rId34"/>
    <p:sldId id="428" r:id="rId35"/>
    <p:sldId id="429" r:id="rId36"/>
    <p:sldId id="431" r:id="rId37"/>
    <p:sldId id="432" r:id="rId38"/>
    <p:sldId id="339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77923" autoAdjust="0"/>
  </p:normalViewPr>
  <p:slideViewPr>
    <p:cSldViewPr>
      <p:cViewPr varScale="1">
        <p:scale>
          <a:sx n="97" d="100"/>
          <a:sy n="97" d="100"/>
        </p:scale>
        <p:origin x="140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AA48E-F42B-4832-8748-6F5EE7C2102D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07C2C0-58F2-4CDB-836F-F8698C7BAEA3}">
      <dgm:prSet phldrT="[Text]"/>
      <dgm:spPr/>
      <dgm:t>
        <a:bodyPr/>
        <a:lstStyle/>
        <a:p>
          <a:r>
            <a:rPr lang="el-GR" dirty="0">
              <a:latin typeface="+mn-lt"/>
            </a:rPr>
            <a:t>Νέκρωση</a:t>
          </a:r>
          <a:endParaRPr lang="en-US" dirty="0"/>
        </a:p>
      </dgm:t>
    </dgm:pt>
    <dgm:pt modelId="{893F490C-47A4-41A0-8E25-0CC8DE485EA7}" type="parTrans" cxnId="{7E0E920E-5DE0-4688-ADEA-282CB95FC6D2}">
      <dgm:prSet/>
      <dgm:spPr/>
      <dgm:t>
        <a:bodyPr/>
        <a:lstStyle/>
        <a:p>
          <a:endParaRPr lang="en-US"/>
        </a:p>
      </dgm:t>
    </dgm:pt>
    <dgm:pt modelId="{594CA45A-F672-443C-842F-B6C6550205BE}" type="sibTrans" cxnId="{7E0E920E-5DE0-4688-ADEA-282CB95FC6D2}">
      <dgm:prSet/>
      <dgm:spPr/>
      <dgm:t>
        <a:bodyPr/>
        <a:lstStyle/>
        <a:p>
          <a:endParaRPr lang="en-US"/>
        </a:p>
      </dgm:t>
    </dgm:pt>
    <dgm:pt modelId="{79DC88CF-208E-4D4F-B6C9-9B016FBF0F8E}">
      <dgm:prSet phldrT="[Text]"/>
      <dgm:spPr/>
      <dgm:t>
        <a:bodyPr/>
        <a:lstStyle/>
        <a:p>
          <a:r>
            <a:rPr lang="el-GR" dirty="0">
              <a:latin typeface="+mn-lt"/>
            </a:rPr>
            <a:t>Απόπτωση</a:t>
          </a:r>
          <a:endParaRPr lang="en-US" dirty="0"/>
        </a:p>
      </dgm:t>
    </dgm:pt>
    <dgm:pt modelId="{1640EA54-D15E-4AC4-9647-D5CD7FBCC465}" type="parTrans" cxnId="{C333A040-C795-4584-A6A7-7C58715AEA3D}">
      <dgm:prSet/>
      <dgm:spPr/>
      <dgm:t>
        <a:bodyPr/>
        <a:lstStyle/>
        <a:p>
          <a:endParaRPr lang="en-US"/>
        </a:p>
      </dgm:t>
    </dgm:pt>
    <dgm:pt modelId="{DCD04FEA-1624-4606-A0C3-DED0B2E4854D}" type="sibTrans" cxnId="{C333A040-C795-4584-A6A7-7C58715AEA3D}">
      <dgm:prSet/>
      <dgm:spPr/>
      <dgm:t>
        <a:bodyPr/>
        <a:lstStyle/>
        <a:p>
          <a:endParaRPr lang="en-US"/>
        </a:p>
      </dgm:t>
    </dgm:pt>
    <dgm:pt modelId="{F9FD8461-3E40-4736-919C-0856E9D1B879}">
      <dgm:prSet phldrT="[Text]"/>
      <dgm:spPr/>
      <dgm:t>
        <a:bodyPr/>
        <a:lstStyle/>
        <a:p>
          <a:r>
            <a:rPr lang="el-GR" dirty="0">
              <a:latin typeface="+mn-lt"/>
            </a:rPr>
            <a:t>Ατροφία </a:t>
          </a:r>
          <a:endParaRPr lang="en-US" dirty="0"/>
        </a:p>
      </dgm:t>
    </dgm:pt>
    <dgm:pt modelId="{21098B9A-FC82-40A0-B367-F90B850BEA4D}" type="parTrans" cxnId="{4B1B3241-6F92-4BA3-9D01-F12A3F1261C6}">
      <dgm:prSet/>
      <dgm:spPr/>
      <dgm:t>
        <a:bodyPr/>
        <a:lstStyle/>
        <a:p>
          <a:endParaRPr lang="en-US"/>
        </a:p>
      </dgm:t>
    </dgm:pt>
    <dgm:pt modelId="{D76EC871-813C-48EE-85B7-F4B994CAC49B}" type="sibTrans" cxnId="{4B1B3241-6F92-4BA3-9D01-F12A3F1261C6}">
      <dgm:prSet/>
      <dgm:spPr/>
      <dgm:t>
        <a:bodyPr/>
        <a:lstStyle/>
        <a:p>
          <a:endParaRPr lang="en-US"/>
        </a:p>
      </dgm:t>
    </dgm:pt>
    <dgm:pt modelId="{2910419B-3BA5-4A47-B498-0556261553B1}">
      <dgm:prSet phldrT="[Text]"/>
      <dgm:spPr/>
      <dgm:t>
        <a:bodyPr/>
        <a:lstStyle/>
        <a:p>
          <a:r>
            <a:rPr lang="el-GR" dirty="0">
              <a:latin typeface="+mn-lt"/>
            </a:rPr>
            <a:t>Υπερτροφία</a:t>
          </a:r>
          <a:endParaRPr lang="en-US" dirty="0"/>
        </a:p>
      </dgm:t>
    </dgm:pt>
    <dgm:pt modelId="{4E258B8B-5823-47F3-98BF-A63C429DF139}" type="parTrans" cxnId="{C54B9DB0-4B66-4CE7-8F7A-84C6BF2D2C1C}">
      <dgm:prSet/>
      <dgm:spPr/>
      <dgm:t>
        <a:bodyPr/>
        <a:lstStyle/>
        <a:p>
          <a:endParaRPr lang="en-US"/>
        </a:p>
      </dgm:t>
    </dgm:pt>
    <dgm:pt modelId="{77BBD034-93D2-45B4-B007-F83C2B2C027A}" type="sibTrans" cxnId="{C54B9DB0-4B66-4CE7-8F7A-84C6BF2D2C1C}">
      <dgm:prSet/>
      <dgm:spPr/>
      <dgm:t>
        <a:bodyPr/>
        <a:lstStyle/>
        <a:p>
          <a:endParaRPr lang="en-US"/>
        </a:p>
      </dgm:t>
    </dgm:pt>
    <dgm:pt modelId="{094C953A-9A94-4CFC-9C39-DC895996D251}">
      <dgm:prSet phldrT="[Text]"/>
      <dgm:spPr/>
      <dgm:t>
        <a:bodyPr/>
        <a:lstStyle/>
        <a:p>
          <a:r>
            <a:rPr lang="el-GR" dirty="0">
              <a:latin typeface="+mn-lt"/>
            </a:rPr>
            <a:t>Υπερπλασία</a:t>
          </a:r>
          <a:endParaRPr lang="en-US" dirty="0"/>
        </a:p>
      </dgm:t>
    </dgm:pt>
    <dgm:pt modelId="{E610C30F-5C44-46FA-B83D-9FAF8108AFB7}" type="parTrans" cxnId="{A5698378-B6E2-48AA-861E-8C0D5794DE08}">
      <dgm:prSet/>
      <dgm:spPr/>
      <dgm:t>
        <a:bodyPr/>
        <a:lstStyle/>
        <a:p>
          <a:endParaRPr lang="en-US"/>
        </a:p>
      </dgm:t>
    </dgm:pt>
    <dgm:pt modelId="{4E24D07D-1544-4F78-9DEE-A3CA43CA62E4}" type="sibTrans" cxnId="{A5698378-B6E2-48AA-861E-8C0D5794DE08}">
      <dgm:prSet/>
      <dgm:spPr/>
      <dgm:t>
        <a:bodyPr/>
        <a:lstStyle/>
        <a:p>
          <a:endParaRPr lang="en-US"/>
        </a:p>
      </dgm:t>
    </dgm:pt>
    <dgm:pt modelId="{02B814E9-3FCF-4894-8E16-29F39D5273FC}">
      <dgm:prSet/>
      <dgm:spPr/>
      <dgm:t>
        <a:bodyPr/>
        <a:lstStyle/>
        <a:p>
          <a:r>
            <a:rPr lang="el-GR" dirty="0">
              <a:latin typeface="+mn-lt"/>
            </a:rPr>
            <a:t>Μεταπλασία</a:t>
          </a:r>
          <a:endParaRPr lang="en-US" dirty="0"/>
        </a:p>
      </dgm:t>
    </dgm:pt>
    <dgm:pt modelId="{E9027BED-A059-4ABE-8EAD-CC271BBDE294}" type="parTrans" cxnId="{BF9DA680-FFD6-4152-8F3B-0395EA7FF09C}">
      <dgm:prSet/>
      <dgm:spPr/>
      <dgm:t>
        <a:bodyPr/>
        <a:lstStyle/>
        <a:p>
          <a:endParaRPr lang="en-US"/>
        </a:p>
      </dgm:t>
    </dgm:pt>
    <dgm:pt modelId="{0684C135-BCE2-42B5-A01E-5C59AFDF8381}" type="sibTrans" cxnId="{BF9DA680-FFD6-4152-8F3B-0395EA7FF09C}">
      <dgm:prSet/>
      <dgm:spPr/>
      <dgm:t>
        <a:bodyPr/>
        <a:lstStyle/>
        <a:p>
          <a:endParaRPr lang="en-US"/>
        </a:p>
      </dgm:t>
    </dgm:pt>
    <dgm:pt modelId="{F304B769-07CF-4A5B-AE42-16D6F0044DC8}">
      <dgm:prSet/>
      <dgm:spPr/>
      <dgm:t>
        <a:bodyPr/>
        <a:lstStyle/>
        <a:p>
          <a:r>
            <a:rPr lang="el-GR" dirty="0">
              <a:latin typeface="+mn-lt"/>
            </a:rPr>
            <a:t>Αλλαγή στον φαινότυπο </a:t>
          </a:r>
          <a:endParaRPr lang="en-US" dirty="0"/>
        </a:p>
      </dgm:t>
    </dgm:pt>
    <dgm:pt modelId="{E7A4FC38-1C9E-4F19-91CC-C0F25B52870C}" type="parTrans" cxnId="{801871F8-3353-4E27-AC53-AD50DD714635}">
      <dgm:prSet/>
      <dgm:spPr/>
      <dgm:t>
        <a:bodyPr/>
        <a:lstStyle/>
        <a:p>
          <a:endParaRPr lang="en-US"/>
        </a:p>
      </dgm:t>
    </dgm:pt>
    <dgm:pt modelId="{1FA055B8-3764-44C8-9348-A77C1E2BE0B4}" type="sibTrans" cxnId="{801871F8-3353-4E27-AC53-AD50DD714635}">
      <dgm:prSet/>
      <dgm:spPr/>
      <dgm:t>
        <a:bodyPr/>
        <a:lstStyle/>
        <a:p>
          <a:endParaRPr lang="en-US"/>
        </a:p>
      </dgm:t>
    </dgm:pt>
    <dgm:pt modelId="{4CC3A7EF-050F-4356-BF92-136FF1C36E18}" type="pres">
      <dgm:prSet presAssocID="{920AA48E-F42B-4832-8748-6F5EE7C2102D}" presName="diagram" presStyleCnt="0">
        <dgm:presLayoutVars>
          <dgm:dir/>
          <dgm:resizeHandles val="exact"/>
        </dgm:presLayoutVars>
      </dgm:prSet>
      <dgm:spPr/>
    </dgm:pt>
    <dgm:pt modelId="{B1A8618E-1C82-49DB-B5DC-2D43AFB7AB84}" type="pres">
      <dgm:prSet presAssocID="{D407C2C0-58F2-4CDB-836F-F8698C7BAEA3}" presName="node" presStyleLbl="node1" presStyleIdx="0" presStyleCnt="7">
        <dgm:presLayoutVars>
          <dgm:bulletEnabled val="1"/>
        </dgm:presLayoutVars>
      </dgm:prSet>
      <dgm:spPr/>
    </dgm:pt>
    <dgm:pt modelId="{849AE172-BF4C-4F05-83F7-7560DADC5E23}" type="pres">
      <dgm:prSet presAssocID="{594CA45A-F672-443C-842F-B6C6550205BE}" presName="sibTrans" presStyleCnt="0"/>
      <dgm:spPr/>
    </dgm:pt>
    <dgm:pt modelId="{78C85D35-76AE-4A5E-9279-194BC4799C4E}" type="pres">
      <dgm:prSet presAssocID="{79DC88CF-208E-4D4F-B6C9-9B016FBF0F8E}" presName="node" presStyleLbl="node1" presStyleIdx="1" presStyleCnt="7">
        <dgm:presLayoutVars>
          <dgm:bulletEnabled val="1"/>
        </dgm:presLayoutVars>
      </dgm:prSet>
      <dgm:spPr/>
    </dgm:pt>
    <dgm:pt modelId="{70239727-CA8C-4309-940B-01020690A6A1}" type="pres">
      <dgm:prSet presAssocID="{DCD04FEA-1624-4606-A0C3-DED0B2E4854D}" presName="sibTrans" presStyleCnt="0"/>
      <dgm:spPr/>
    </dgm:pt>
    <dgm:pt modelId="{CA806337-6F1F-4134-917C-16A555DAD086}" type="pres">
      <dgm:prSet presAssocID="{F9FD8461-3E40-4736-919C-0856E9D1B879}" presName="node" presStyleLbl="node1" presStyleIdx="2" presStyleCnt="7">
        <dgm:presLayoutVars>
          <dgm:bulletEnabled val="1"/>
        </dgm:presLayoutVars>
      </dgm:prSet>
      <dgm:spPr/>
    </dgm:pt>
    <dgm:pt modelId="{F5C17BF5-BC75-4B9A-B394-2E597F5B9383}" type="pres">
      <dgm:prSet presAssocID="{D76EC871-813C-48EE-85B7-F4B994CAC49B}" presName="sibTrans" presStyleCnt="0"/>
      <dgm:spPr/>
    </dgm:pt>
    <dgm:pt modelId="{1EE7C020-7DA3-4E86-B62D-A934857CF8F8}" type="pres">
      <dgm:prSet presAssocID="{2910419B-3BA5-4A47-B498-0556261553B1}" presName="node" presStyleLbl="node1" presStyleIdx="3" presStyleCnt="7">
        <dgm:presLayoutVars>
          <dgm:bulletEnabled val="1"/>
        </dgm:presLayoutVars>
      </dgm:prSet>
      <dgm:spPr/>
    </dgm:pt>
    <dgm:pt modelId="{EB03CAB1-A347-4431-92A6-F7A788B8A72A}" type="pres">
      <dgm:prSet presAssocID="{77BBD034-93D2-45B4-B007-F83C2B2C027A}" presName="sibTrans" presStyleCnt="0"/>
      <dgm:spPr/>
    </dgm:pt>
    <dgm:pt modelId="{C4FAC9BD-D800-495D-B62E-6DEDB17A05DB}" type="pres">
      <dgm:prSet presAssocID="{02B814E9-3FCF-4894-8E16-29F39D5273FC}" presName="node" presStyleLbl="node1" presStyleIdx="4" presStyleCnt="7">
        <dgm:presLayoutVars>
          <dgm:bulletEnabled val="1"/>
        </dgm:presLayoutVars>
      </dgm:prSet>
      <dgm:spPr/>
    </dgm:pt>
    <dgm:pt modelId="{91CED9F4-EBD5-469B-B23D-D05FE457C0B5}" type="pres">
      <dgm:prSet presAssocID="{0684C135-BCE2-42B5-A01E-5C59AFDF8381}" presName="sibTrans" presStyleCnt="0"/>
      <dgm:spPr/>
    </dgm:pt>
    <dgm:pt modelId="{B9FE2FA6-1EF4-4911-8A83-27EE6A287795}" type="pres">
      <dgm:prSet presAssocID="{F304B769-07CF-4A5B-AE42-16D6F0044DC8}" presName="node" presStyleLbl="node1" presStyleIdx="5" presStyleCnt="7">
        <dgm:presLayoutVars>
          <dgm:bulletEnabled val="1"/>
        </dgm:presLayoutVars>
      </dgm:prSet>
      <dgm:spPr/>
    </dgm:pt>
    <dgm:pt modelId="{CD7A3DA1-D322-489B-9C49-792268E209F9}" type="pres">
      <dgm:prSet presAssocID="{1FA055B8-3764-44C8-9348-A77C1E2BE0B4}" presName="sibTrans" presStyleCnt="0"/>
      <dgm:spPr/>
    </dgm:pt>
    <dgm:pt modelId="{67A88B91-09CD-49E5-8A2B-BA020ECB3380}" type="pres">
      <dgm:prSet presAssocID="{094C953A-9A94-4CFC-9C39-DC895996D251}" presName="node" presStyleLbl="node1" presStyleIdx="6" presStyleCnt="7">
        <dgm:presLayoutVars>
          <dgm:bulletEnabled val="1"/>
        </dgm:presLayoutVars>
      </dgm:prSet>
      <dgm:spPr/>
    </dgm:pt>
  </dgm:ptLst>
  <dgm:cxnLst>
    <dgm:cxn modelId="{D8595507-47BE-4CA2-B630-95D491EBDC5A}" type="presOf" srcId="{D407C2C0-58F2-4CDB-836F-F8698C7BAEA3}" destId="{B1A8618E-1C82-49DB-B5DC-2D43AFB7AB84}" srcOrd="0" destOrd="0" presId="urn:microsoft.com/office/officeart/2005/8/layout/default"/>
    <dgm:cxn modelId="{7E0E920E-5DE0-4688-ADEA-282CB95FC6D2}" srcId="{920AA48E-F42B-4832-8748-6F5EE7C2102D}" destId="{D407C2C0-58F2-4CDB-836F-F8698C7BAEA3}" srcOrd="0" destOrd="0" parTransId="{893F490C-47A4-41A0-8E25-0CC8DE485EA7}" sibTransId="{594CA45A-F672-443C-842F-B6C6550205BE}"/>
    <dgm:cxn modelId="{C333A040-C795-4584-A6A7-7C58715AEA3D}" srcId="{920AA48E-F42B-4832-8748-6F5EE7C2102D}" destId="{79DC88CF-208E-4D4F-B6C9-9B016FBF0F8E}" srcOrd="1" destOrd="0" parTransId="{1640EA54-D15E-4AC4-9647-D5CD7FBCC465}" sibTransId="{DCD04FEA-1624-4606-A0C3-DED0B2E4854D}"/>
    <dgm:cxn modelId="{4B1B3241-6F92-4BA3-9D01-F12A3F1261C6}" srcId="{920AA48E-F42B-4832-8748-6F5EE7C2102D}" destId="{F9FD8461-3E40-4736-919C-0856E9D1B879}" srcOrd="2" destOrd="0" parTransId="{21098B9A-FC82-40A0-B367-F90B850BEA4D}" sibTransId="{D76EC871-813C-48EE-85B7-F4B994CAC49B}"/>
    <dgm:cxn modelId="{1D90CA47-7117-45C1-B951-5238609FFA04}" type="presOf" srcId="{920AA48E-F42B-4832-8748-6F5EE7C2102D}" destId="{4CC3A7EF-050F-4356-BF92-136FF1C36E18}" srcOrd="0" destOrd="0" presId="urn:microsoft.com/office/officeart/2005/8/layout/default"/>
    <dgm:cxn modelId="{D0FAE15F-6400-4774-8FCA-CEE24EBB0931}" type="presOf" srcId="{094C953A-9A94-4CFC-9C39-DC895996D251}" destId="{67A88B91-09CD-49E5-8A2B-BA020ECB3380}" srcOrd="0" destOrd="0" presId="urn:microsoft.com/office/officeart/2005/8/layout/default"/>
    <dgm:cxn modelId="{A5698378-B6E2-48AA-861E-8C0D5794DE08}" srcId="{920AA48E-F42B-4832-8748-6F5EE7C2102D}" destId="{094C953A-9A94-4CFC-9C39-DC895996D251}" srcOrd="6" destOrd="0" parTransId="{E610C30F-5C44-46FA-B83D-9FAF8108AFB7}" sibTransId="{4E24D07D-1544-4F78-9DEE-A3CA43CA62E4}"/>
    <dgm:cxn modelId="{BF9DA680-FFD6-4152-8F3B-0395EA7FF09C}" srcId="{920AA48E-F42B-4832-8748-6F5EE7C2102D}" destId="{02B814E9-3FCF-4894-8E16-29F39D5273FC}" srcOrd="4" destOrd="0" parTransId="{E9027BED-A059-4ABE-8EAD-CC271BBDE294}" sibTransId="{0684C135-BCE2-42B5-A01E-5C59AFDF8381}"/>
    <dgm:cxn modelId="{9FCBB894-9A64-4EB1-B8A0-F58D6118BD57}" type="presOf" srcId="{F9FD8461-3E40-4736-919C-0856E9D1B879}" destId="{CA806337-6F1F-4134-917C-16A555DAD086}" srcOrd="0" destOrd="0" presId="urn:microsoft.com/office/officeart/2005/8/layout/default"/>
    <dgm:cxn modelId="{293E5AAB-A331-4020-98FC-33981D1676F1}" type="presOf" srcId="{02B814E9-3FCF-4894-8E16-29F39D5273FC}" destId="{C4FAC9BD-D800-495D-B62E-6DEDB17A05DB}" srcOrd="0" destOrd="0" presId="urn:microsoft.com/office/officeart/2005/8/layout/default"/>
    <dgm:cxn modelId="{C54B9DB0-4B66-4CE7-8F7A-84C6BF2D2C1C}" srcId="{920AA48E-F42B-4832-8748-6F5EE7C2102D}" destId="{2910419B-3BA5-4A47-B498-0556261553B1}" srcOrd="3" destOrd="0" parTransId="{4E258B8B-5823-47F3-98BF-A63C429DF139}" sibTransId="{77BBD034-93D2-45B4-B007-F83C2B2C027A}"/>
    <dgm:cxn modelId="{009948B4-B638-47C5-B23E-7A44FF33649C}" type="presOf" srcId="{F304B769-07CF-4A5B-AE42-16D6F0044DC8}" destId="{B9FE2FA6-1EF4-4911-8A83-27EE6A287795}" srcOrd="0" destOrd="0" presId="urn:microsoft.com/office/officeart/2005/8/layout/default"/>
    <dgm:cxn modelId="{C2257FF6-81BD-424D-85AE-5B741C09E053}" type="presOf" srcId="{2910419B-3BA5-4A47-B498-0556261553B1}" destId="{1EE7C020-7DA3-4E86-B62D-A934857CF8F8}" srcOrd="0" destOrd="0" presId="urn:microsoft.com/office/officeart/2005/8/layout/default"/>
    <dgm:cxn modelId="{F29EADF7-6679-44B0-A200-C15B36DEC05F}" type="presOf" srcId="{79DC88CF-208E-4D4F-B6C9-9B016FBF0F8E}" destId="{78C85D35-76AE-4A5E-9279-194BC4799C4E}" srcOrd="0" destOrd="0" presId="urn:microsoft.com/office/officeart/2005/8/layout/default"/>
    <dgm:cxn modelId="{801871F8-3353-4E27-AC53-AD50DD714635}" srcId="{920AA48E-F42B-4832-8748-6F5EE7C2102D}" destId="{F304B769-07CF-4A5B-AE42-16D6F0044DC8}" srcOrd="5" destOrd="0" parTransId="{E7A4FC38-1C9E-4F19-91CC-C0F25B52870C}" sibTransId="{1FA055B8-3764-44C8-9348-A77C1E2BE0B4}"/>
    <dgm:cxn modelId="{CE33E4E5-20F0-443B-8A38-C7FD70E7B89E}" type="presParOf" srcId="{4CC3A7EF-050F-4356-BF92-136FF1C36E18}" destId="{B1A8618E-1C82-49DB-B5DC-2D43AFB7AB84}" srcOrd="0" destOrd="0" presId="urn:microsoft.com/office/officeart/2005/8/layout/default"/>
    <dgm:cxn modelId="{274CF273-D57D-44D5-A978-BEA04197C2C3}" type="presParOf" srcId="{4CC3A7EF-050F-4356-BF92-136FF1C36E18}" destId="{849AE172-BF4C-4F05-83F7-7560DADC5E23}" srcOrd="1" destOrd="0" presId="urn:microsoft.com/office/officeart/2005/8/layout/default"/>
    <dgm:cxn modelId="{8EC31E38-BE4A-45E2-9FDA-5146C4CED86C}" type="presParOf" srcId="{4CC3A7EF-050F-4356-BF92-136FF1C36E18}" destId="{78C85D35-76AE-4A5E-9279-194BC4799C4E}" srcOrd="2" destOrd="0" presId="urn:microsoft.com/office/officeart/2005/8/layout/default"/>
    <dgm:cxn modelId="{6AE4E9A9-5A82-4C22-9FDD-4D1F7B1599E2}" type="presParOf" srcId="{4CC3A7EF-050F-4356-BF92-136FF1C36E18}" destId="{70239727-CA8C-4309-940B-01020690A6A1}" srcOrd="3" destOrd="0" presId="urn:microsoft.com/office/officeart/2005/8/layout/default"/>
    <dgm:cxn modelId="{AF26675E-CE7C-40DD-8D43-DCFDD6E1D169}" type="presParOf" srcId="{4CC3A7EF-050F-4356-BF92-136FF1C36E18}" destId="{CA806337-6F1F-4134-917C-16A555DAD086}" srcOrd="4" destOrd="0" presId="urn:microsoft.com/office/officeart/2005/8/layout/default"/>
    <dgm:cxn modelId="{CE178197-F0E5-417D-9CCB-FA069715A8FA}" type="presParOf" srcId="{4CC3A7EF-050F-4356-BF92-136FF1C36E18}" destId="{F5C17BF5-BC75-4B9A-B394-2E597F5B9383}" srcOrd="5" destOrd="0" presId="urn:microsoft.com/office/officeart/2005/8/layout/default"/>
    <dgm:cxn modelId="{55BC6B7D-0A8F-41AA-9CF8-D3DC594DC31B}" type="presParOf" srcId="{4CC3A7EF-050F-4356-BF92-136FF1C36E18}" destId="{1EE7C020-7DA3-4E86-B62D-A934857CF8F8}" srcOrd="6" destOrd="0" presId="urn:microsoft.com/office/officeart/2005/8/layout/default"/>
    <dgm:cxn modelId="{D1AC254D-9646-4A22-AB60-3AACF5A48B27}" type="presParOf" srcId="{4CC3A7EF-050F-4356-BF92-136FF1C36E18}" destId="{EB03CAB1-A347-4431-92A6-F7A788B8A72A}" srcOrd="7" destOrd="0" presId="urn:microsoft.com/office/officeart/2005/8/layout/default"/>
    <dgm:cxn modelId="{746B20EA-CFC9-4A92-842C-B77A2D83CA65}" type="presParOf" srcId="{4CC3A7EF-050F-4356-BF92-136FF1C36E18}" destId="{C4FAC9BD-D800-495D-B62E-6DEDB17A05DB}" srcOrd="8" destOrd="0" presId="urn:microsoft.com/office/officeart/2005/8/layout/default"/>
    <dgm:cxn modelId="{06B7AAFD-24BE-4535-A5B1-ECFE28BDA790}" type="presParOf" srcId="{4CC3A7EF-050F-4356-BF92-136FF1C36E18}" destId="{91CED9F4-EBD5-469B-B23D-D05FE457C0B5}" srcOrd="9" destOrd="0" presId="urn:microsoft.com/office/officeart/2005/8/layout/default"/>
    <dgm:cxn modelId="{5030B84A-B919-47B9-A036-118D2BD4B4FA}" type="presParOf" srcId="{4CC3A7EF-050F-4356-BF92-136FF1C36E18}" destId="{B9FE2FA6-1EF4-4911-8A83-27EE6A287795}" srcOrd="10" destOrd="0" presId="urn:microsoft.com/office/officeart/2005/8/layout/default"/>
    <dgm:cxn modelId="{DE618EBF-7E49-4790-910A-8F81D4108E49}" type="presParOf" srcId="{4CC3A7EF-050F-4356-BF92-136FF1C36E18}" destId="{CD7A3DA1-D322-489B-9C49-792268E209F9}" srcOrd="11" destOrd="0" presId="urn:microsoft.com/office/officeart/2005/8/layout/default"/>
    <dgm:cxn modelId="{3D03A9B2-5A33-498C-9CF5-7689114C5F6B}" type="presParOf" srcId="{4CC3A7EF-050F-4356-BF92-136FF1C36E18}" destId="{67A88B91-09CD-49E5-8A2B-BA020ECB338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AA48E-F42B-4832-8748-6F5EE7C2102D}" type="doc">
      <dgm:prSet loTypeId="urn:microsoft.com/office/officeart/2008/layout/Lined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07C2C0-58F2-4CDB-836F-F8698C7BAEA3}">
      <dgm:prSet phldrT="[Text]" custT="1"/>
      <dgm:spPr/>
      <dgm:t>
        <a:bodyPr/>
        <a:lstStyle/>
        <a:p>
          <a:r>
            <a:rPr lang="el-GR" altLang="zh-CN" sz="1600" dirty="0"/>
            <a:t>Μια σειρά από χρονικά εξαρτώμενες αντιδράσεις που καταλήγουν στη δημιουργία μιας ουλής.</a:t>
          </a:r>
          <a:endParaRPr lang="en-US" sz="1600" dirty="0"/>
        </a:p>
      </dgm:t>
    </dgm:pt>
    <dgm:pt modelId="{893F490C-47A4-41A0-8E25-0CC8DE485EA7}" type="parTrans" cxnId="{7E0E920E-5DE0-4688-ADEA-282CB95FC6D2}">
      <dgm:prSet/>
      <dgm:spPr/>
      <dgm:t>
        <a:bodyPr/>
        <a:lstStyle/>
        <a:p>
          <a:endParaRPr lang="en-US" sz="1600"/>
        </a:p>
      </dgm:t>
    </dgm:pt>
    <dgm:pt modelId="{594CA45A-F672-443C-842F-B6C6550205BE}" type="sibTrans" cxnId="{7E0E920E-5DE0-4688-ADEA-282CB95FC6D2}">
      <dgm:prSet/>
      <dgm:spPr/>
      <dgm:t>
        <a:bodyPr/>
        <a:lstStyle/>
        <a:p>
          <a:endParaRPr lang="en-US" sz="1600"/>
        </a:p>
      </dgm:t>
    </dgm:pt>
    <dgm:pt modelId="{79DC88CF-208E-4D4F-B6C9-9B016FBF0F8E}">
      <dgm:prSet phldrT="[Text]" custT="1"/>
      <dgm:spPr/>
      <dgm:t>
        <a:bodyPr/>
        <a:lstStyle/>
        <a:p>
          <a:r>
            <a:rPr lang="el-GR" altLang="zh-CN" sz="1600" dirty="0"/>
            <a:t>Κάθε γεγονός ακολουθεί ένα προβλεπόμενο χρονολογικά μοτίβο.</a:t>
          </a:r>
          <a:endParaRPr lang="en-US" sz="1600" dirty="0"/>
        </a:p>
      </dgm:t>
    </dgm:pt>
    <dgm:pt modelId="{1640EA54-D15E-4AC4-9647-D5CD7FBCC465}" type="parTrans" cxnId="{C333A040-C795-4584-A6A7-7C58715AEA3D}">
      <dgm:prSet/>
      <dgm:spPr/>
      <dgm:t>
        <a:bodyPr/>
        <a:lstStyle/>
        <a:p>
          <a:endParaRPr lang="en-US" sz="1600"/>
        </a:p>
      </dgm:t>
    </dgm:pt>
    <dgm:pt modelId="{DCD04FEA-1624-4606-A0C3-DED0B2E4854D}" type="sibTrans" cxnId="{C333A040-C795-4584-A6A7-7C58715AEA3D}">
      <dgm:prSet/>
      <dgm:spPr/>
      <dgm:t>
        <a:bodyPr/>
        <a:lstStyle/>
        <a:p>
          <a:endParaRPr lang="en-US" sz="1600"/>
        </a:p>
      </dgm:t>
    </dgm:pt>
    <dgm:pt modelId="{F9FD8461-3E40-4736-919C-0856E9D1B879}">
      <dgm:prSet phldrT="[Text]" custT="1"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zh-CN" sz="1600" dirty="0"/>
            <a:t>Επιπλοκές σε οποιοδήποτε γεγονός της αλυσίδας επιμηκύνουν το χρόνο που απαιτείται για φυσιολογική επούλωση.</a:t>
          </a:r>
          <a:endParaRPr lang="en-US" sz="1600" dirty="0"/>
        </a:p>
      </dgm:t>
    </dgm:pt>
    <dgm:pt modelId="{21098B9A-FC82-40A0-B367-F90B850BEA4D}" type="parTrans" cxnId="{4B1B3241-6F92-4BA3-9D01-F12A3F1261C6}">
      <dgm:prSet/>
      <dgm:spPr/>
      <dgm:t>
        <a:bodyPr/>
        <a:lstStyle/>
        <a:p>
          <a:endParaRPr lang="en-US" sz="1600"/>
        </a:p>
      </dgm:t>
    </dgm:pt>
    <dgm:pt modelId="{D76EC871-813C-48EE-85B7-F4B994CAC49B}" type="sibTrans" cxnId="{4B1B3241-6F92-4BA3-9D01-F12A3F1261C6}">
      <dgm:prSet/>
      <dgm:spPr/>
      <dgm:t>
        <a:bodyPr/>
        <a:lstStyle/>
        <a:p>
          <a:endParaRPr lang="en-US" sz="1600"/>
        </a:p>
      </dgm:t>
    </dgm:pt>
    <dgm:pt modelId="{2910419B-3BA5-4A47-B498-0556261553B1}">
      <dgm:prSet phldrT="[Text]" custT="1"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zh-CN" sz="1600" dirty="0"/>
            <a:t>Τέτοιες επιπλοκές συμπεριλαμβάνουν το μέγεθος του τραύματος, το βαθμό της μόλυνσης, το βαθμό αγγειοποίησης του ιστού, την ύπαρξη ξένου σώματος, την γενική υγεία και ηλικία του ασθενή.</a:t>
          </a:r>
          <a:endParaRPr lang="en-US" sz="1600" dirty="0"/>
        </a:p>
      </dgm:t>
    </dgm:pt>
    <dgm:pt modelId="{4E258B8B-5823-47F3-98BF-A63C429DF139}" type="parTrans" cxnId="{C54B9DB0-4B66-4CE7-8F7A-84C6BF2D2C1C}">
      <dgm:prSet/>
      <dgm:spPr/>
      <dgm:t>
        <a:bodyPr/>
        <a:lstStyle/>
        <a:p>
          <a:endParaRPr lang="en-US" sz="1600"/>
        </a:p>
      </dgm:t>
    </dgm:pt>
    <dgm:pt modelId="{77BBD034-93D2-45B4-B007-F83C2B2C027A}" type="sibTrans" cxnId="{C54B9DB0-4B66-4CE7-8F7A-84C6BF2D2C1C}">
      <dgm:prSet/>
      <dgm:spPr/>
      <dgm:t>
        <a:bodyPr/>
        <a:lstStyle/>
        <a:p>
          <a:endParaRPr lang="en-US" sz="1600"/>
        </a:p>
      </dgm:t>
    </dgm:pt>
    <dgm:pt modelId="{02B814E9-3FCF-4894-8E16-29F39D5273FC}">
      <dgm:prSet custT="1"/>
      <dgm:spPr/>
      <dgm:t>
        <a:bodyPr/>
        <a:lstStyle/>
        <a:p>
          <a:r>
            <a:rPr lang="el-GR" altLang="zh-CN" sz="1600" dirty="0"/>
            <a:t>Η διαδικασία μπορεί να γίνει αντιληπτή με ένα σύνολο διαδικασιών των οποίων το μαθηματικό βεληνεκές μπορεί να μετρηθεί και να μοντελοποιηθεί με βάση το χρόνο.</a:t>
          </a:r>
          <a:endParaRPr lang="en-US" sz="1600" dirty="0"/>
        </a:p>
      </dgm:t>
    </dgm:pt>
    <dgm:pt modelId="{E9027BED-A059-4ABE-8EAD-CC271BBDE294}" type="parTrans" cxnId="{BF9DA680-FFD6-4152-8F3B-0395EA7FF09C}">
      <dgm:prSet/>
      <dgm:spPr/>
      <dgm:t>
        <a:bodyPr/>
        <a:lstStyle/>
        <a:p>
          <a:endParaRPr lang="en-US" sz="1600"/>
        </a:p>
      </dgm:t>
    </dgm:pt>
    <dgm:pt modelId="{0684C135-BCE2-42B5-A01E-5C59AFDF8381}" type="sibTrans" cxnId="{BF9DA680-FFD6-4152-8F3B-0395EA7FF09C}">
      <dgm:prSet/>
      <dgm:spPr/>
      <dgm:t>
        <a:bodyPr/>
        <a:lstStyle/>
        <a:p>
          <a:endParaRPr lang="en-US" sz="1600"/>
        </a:p>
      </dgm:t>
    </dgm:pt>
    <dgm:pt modelId="{40037CB2-3D32-488F-AE6F-39EC57D3DA83}" type="pres">
      <dgm:prSet presAssocID="{920AA48E-F42B-4832-8748-6F5EE7C2102D}" presName="vert0" presStyleCnt="0">
        <dgm:presLayoutVars>
          <dgm:dir/>
          <dgm:animOne val="branch"/>
          <dgm:animLvl val="lvl"/>
        </dgm:presLayoutVars>
      </dgm:prSet>
      <dgm:spPr/>
    </dgm:pt>
    <dgm:pt modelId="{562A4809-5D86-45EE-B97C-81B296AE483A}" type="pres">
      <dgm:prSet presAssocID="{D407C2C0-58F2-4CDB-836F-F8698C7BAEA3}" presName="thickLine" presStyleLbl="alignNode1" presStyleIdx="0" presStyleCnt="5"/>
      <dgm:spPr/>
    </dgm:pt>
    <dgm:pt modelId="{1744660B-9ABA-44C7-AD0B-969B1FD26884}" type="pres">
      <dgm:prSet presAssocID="{D407C2C0-58F2-4CDB-836F-F8698C7BAEA3}" presName="horz1" presStyleCnt="0"/>
      <dgm:spPr/>
    </dgm:pt>
    <dgm:pt modelId="{A114378A-C0D3-4139-8675-1C2ABD670152}" type="pres">
      <dgm:prSet presAssocID="{D407C2C0-58F2-4CDB-836F-F8698C7BAEA3}" presName="tx1" presStyleLbl="revTx" presStyleIdx="0" presStyleCnt="5"/>
      <dgm:spPr/>
    </dgm:pt>
    <dgm:pt modelId="{0211CBA3-9BB0-4506-9115-FD7D5AD2DBD0}" type="pres">
      <dgm:prSet presAssocID="{D407C2C0-58F2-4CDB-836F-F8698C7BAEA3}" presName="vert1" presStyleCnt="0"/>
      <dgm:spPr/>
    </dgm:pt>
    <dgm:pt modelId="{F0C9FA35-1AF5-436A-AD42-D20D8236D0D8}" type="pres">
      <dgm:prSet presAssocID="{79DC88CF-208E-4D4F-B6C9-9B016FBF0F8E}" presName="thickLine" presStyleLbl="alignNode1" presStyleIdx="1" presStyleCnt="5"/>
      <dgm:spPr/>
    </dgm:pt>
    <dgm:pt modelId="{D33FE080-31B3-45F3-BBA1-D38390B3F033}" type="pres">
      <dgm:prSet presAssocID="{79DC88CF-208E-4D4F-B6C9-9B016FBF0F8E}" presName="horz1" presStyleCnt="0"/>
      <dgm:spPr/>
    </dgm:pt>
    <dgm:pt modelId="{970B03D5-6A6D-4D12-BF5F-2E5B0C608DBB}" type="pres">
      <dgm:prSet presAssocID="{79DC88CF-208E-4D4F-B6C9-9B016FBF0F8E}" presName="tx1" presStyleLbl="revTx" presStyleIdx="1" presStyleCnt="5"/>
      <dgm:spPr/>
    </dgm:pt>
    <dgm:pt modelId="{0F38883F-4180-44CE-88AA-4290DE15F7A7}" type="pres">
      <dgm:prSet presAssocID="{79DC88CF-208E-4D4F-B6C9-9B016FBF0F8E}" presName="vert1" presStyleCnt="0"/>
      <dgm:spPr/>
    </dgm:pt>
    <dgm:pt modelId="{4516F88F-E61E-42BD-826D-E0600F1D18A5}" type="pres">
      <dgm:prSet presAssocID="{F9FD8461-3E40-4736-919C-0856E9D1B879}" presName="thickLine" presStyleLbl="alignNode1" presStyleIdx="2" presStyleCnt="5"/>
      <dgm:spPr/>
    </dgm:pt>
    <dgm:pt modelId="{44212277-F4F3-46B7-9553-3DECBEC2A493}" type="pres">
      <dgm:prSet presAssocID="{F9FD8461-3E40-4736-919C-0856E9D1B879}" presName="horz1" presStyleCnt="0"/>
      <dgm:spPr/>
    </dgm:pt>
    <dgm:pt modelId="{D4A7479E-05FB-4D14-807E-D78D9AA5F0C5}" type="pres">
      <dgm:prSet presAssocID="{F9FD8461-3E40-4736-919C-0856E9D1B879}" presName="tx1" presStyleLbl="revTx" presStyleIdx="2" presStyleCnt="5"/>
      <dgm:spPr/>
    </dgm:pt>
    <dgm:pt modelId="{DA52F5C9-65C2-4D8E-A7FF-892878F62E9E}" type="pres">
      <dgm:prSet presAssocID="{F9FD8461-3E40-4736-919C-0856E9D1B879}" presName="vert1" presStyleCnt="0"/>
      <dgm:spPr/>
    </dgm:pt>
    <dgm:pt modelId="{4696C893-39FE-4BB5-AB34-44FEB2828A21}" type="pres">
      <dgm:prSet presAssocID="{2910419B-3BA5-4A47-B498-0556261553B1}" presName="thickLine" presStyleLbl="alignNode1" presStyleIdx="3" presStyleCnt="5"/>
      <dgm:spPr/>
    </dgm:pt>
    <dgm:pt modelId="{5FC8C496-DD20-4177-BCE2-D040207F0F03}" type="pres">
      <dgm:prSet presAssocID="{2910419B-3BA5-4A47-B498-0556261553B1}" presName="horz1" presStyleCnt="0"/>
      <dgm:spPr/>
    </dgm:pt>
    <dgm:pt modelId="{803C5DC0-FD17-4417-8D6C-67C52CFA102B}" type="pres">
      <dgm:prSet presAssocID="{2910419B-3BA5-4A47-B498-0556261553B1}" presName="tx1" presStyleLbl="revTx" presStyleIdx="3" presStyleCnt="5"/>
      <dgm:spPr/>
    </dgm:pt>
    <dgm:pt modelId="{4ADFC2E0-47D5-4388-86E4-B96C16AD11D6}" type="pres">
      <dgm:prSet presAssocID="{2910419B-3BA5-4A47-B498-0556261553B1}" presName="vert1" presStyleCnt="0"/>
      <dgm:spPr/>
    </dgm:pt>
    <dgm:pt modelId="{E82A2884-CAB5-44C3-945D-0957F7837FE9}" type="pres">
      <dgm:prSet presAssocID="{02B814E9-3FCF-4894-8E16-29F39D5273FC}" presName="thickLine" presStyleLbl="alignNode1" presStyleIdx="4" presStyleCnt="5"/>
      <dgm:spPr/>
    </dgm:pt>
    <dgm:pt modelId="{6D321265-39D3-4643-9DFB-0C4F9E324031}" type="pres">
      <dgm:prSet presAssocID="{02B814E9-3FCF-4894-8E16-29F39D5273FC}" presName="horz1" presStyleCnt="0"/>
      <dgm:spPr/>
    </dgm:pt>
    <dgm:pt modelId="{69B7BDAC-E0FE-4F70-BECB-14D373C6E49E}" type="pres">
      <dgm:prSet presAssocID="{02B814E9-3FCF-4894-8E16-29F39D5273FC}" presName="tx1" presStyleLbl="revTx" presStyleIdx="4" presStyleCnt="5"/>
      <dgm:spPr/>
    </dgm:pt>
    <dgm:pt modelId="{6F9C7202-9B73-42AE-B7A4-E1BC61E4C798}" type="pres">
      <dgm:prSet presAssocID="{02B814E9-3FCF-4894-8E16-29F39D5273FC}" presName="vert1" presStyleCnt="0"/>
      <dgm:spPr/>
    </dgm:pt>
  </dgm:ptLst>
  <dgm:cxnLst>
    <dgm:cxn modelId="{7E0E920E-5DE0-4688-ADEA-282CB95FC6D2}" srcId="{920AA48E-F42B-4832-8748-6F5EE7C2102D}" destId="{D407C2C0-58F2-4CDB-836F-F8698C7BAEA3}" srcOrd="0" destOrd="0" parTransId="{893F490C-47A4-41A0-8E25-0CC8DE485EA7}" sibTransId="{594CA45A-F672-443C-842F-B6C6550205BE}"/>
    <dgm:cxn modelId="{14E3F528-9C1E-42E5-8DA4-7D93D5571B26}" type="presOf" srcId="{79DC88CF-208E-4D4F-B6C9-9B016FBF0F8E}" destId="{970B03D5-6A6D-4D12-BF5F-2E5B0C608DBB}" srcOrd="0" destOrd="0" presId="urn:microsoft.com/office/officeart/2008/layout/LinedList"/>
    <dgm:cxn modelId="{A7B2FC36-7737-46FD-BFE0-42A8062822F3}" type="presOf" srcId="{920AA48E-F42B-4832-8748-6F5EE7C2102D}" destId="{40037CB2-3D32-488F-AE6F-39EC57D3DA83}" srcOrd="0" destOrd="0" presId="urn:microsoft.com/office/officeart/2008/layout/LinedList"/>
    <dgm:cxn modelId="{C333A040-C795-4584-A6A7-7C58715AEA3D}" srcId="{920AA48E-F42B-4832-8748-6F5EE7C2102D}" destId="{79DC88CF-208E-4D4F-B6C9-9B016FBF0F8E}" srcOrd="1" destOrd="0" parTransId="{1640EA54-D15E-4AC4-9647-D5CD7FBCC465}" sibTransId="{DCD04FEA-1624-4606-A0C3-DED0B2E4854D}"/>
    <dgm:cxn modelId="{4B1B3241-6F92-4BA3-9D01-F12A3F1261C6}" srcId="{920AA48E-F42B-4832-8748-6F5EE7C2102D}" destId="{F9FD8461-3E40-4736-919C-0856E9D1B879}" srcOrd="2" destOrd="0" parTransId="{21098B9A-FC82-40A0-B367-F90B850BEA4D}" sibTransId="{D76EC871-813C-48EE-85B7-F4B994CAC49B}"/>
    <dgm:cxn modelId="{BDF7C36E-132F-48E4-8A9E-509C36658712}" type="presOf" srcId="{2910419B-3BA5-4A47-B498-0556261553B1}" destId="{803C5DC0-FD17-4417-8D6C-67C52CFA102B}" srcOrd="0" destOrd="0" presId="urn:microsoft.com/office/officeart/2008/layout/LinedList"/>
    <dgm:cxn modelId="{D0F07473-4967-4712-9C7E-9715619C1CFC}" type="presOf" srcId="{F9FD8461-3E40-4736-919C-0856E9D1B879}" destId="{D4A7479E-05FB-4D14-807E-D78D9AA5F0C5}" srcOrd="0" destOrd="0" presId="urn:microsoft.com/office/officeart/2008/layout/LinedList"/>
    <dgm:cxn modelId="{E47E3D7B-9A24-4605-A394-1638094567CD}" type="presOf" srcId="{D407C2C0-58F2-4CDB-836F-F8698C7BAEA3}" destId="{A114378A-C0D3-4139-8675-1C2ABD670152}" srcOrd="0" destOrd="0" presId="urn:microsoft.com/office/officeart/2008/layout/LinedList"/>
    <dgm:cxn modelId="{BF9DA680-FFD6-4152-8F3B-0395EA7FF09C}" srcId="{920AA48E-F42B-4832-8748-6F5EE7C2102D}" destId="{02B814E9-3FCF-4894-8E16-29F39D5273FC}" srcOrd="4" destOrd="0" parTransId="{E9027BED-A059-4ABE-8EAD-CC271BBDE294}" sibTransId="{0684C135-BCE2-42B5-A01E-5C59AFDF8381}"/>
    <dgm:cxn modelId="{C54B9DB0-4B66-4CE7-8F7A-84C6BF2D2C1C}" srcId="{920AA48E-F42B-4832-8748-6F5EE7C2102D}" destId="{2910419B-3BA5-4A47-B498-0556261553B1}" srcOrd="3" destOrd="0" parTransId="{4E258B8B-5823-47F3-98BF-A63C429DF139}" sibTransId="{77BBD034-93D2-45B4-B007-F83C2B2C027A}"/>
    <dgm:cxn modelId="{80CB2AD9-448B-4509-8424-4ADB5EE149D6}" type="presOf" srcId="{02B814E9-3FCF-4894-8E16-29F39D5273FC}" destId="{69B7BDAC-E0FE-4F70-BECB-14D373C6E49E}" srcOrd="0" destOrd="0" presId="urn:microsoft.com/office/officeart/2008/layout/LinedList"/>
    <dgm:cxn modelId="{7BE73377-96B9-422B-A893-A204ACDC72B4}" type="presParOf" srcId="{40037CB2-3D32-488F-AE6F-39EC57D3DA83}" destId="{562A4809-5D86-45EE-B97C-81B296AE483A}" srcOrd="0" destOrd="0" presId="urn:microsoft.com/office/officeart/2008/layout/LinedList"/>
    <dgm:cxn modelId="{1AC8432D-D344-4311-B637-76D8454969D9}" type="presParOf" srcId="{40037CB2-3D32-488F-AE6F-39EC57D3DA83}" destId="{1744660B-9ABA-44C7-AD0B-969B1FD26884}" srcOrd="1" destOrd="0" presId="urn:microsoft.com/office/officeart/2008/layout/LinedList"/>
    <dgm:cxn modelId="{A5EC1E61-77BB-4E83-B1CD-525E6641B019}" type="presParOf" srcId="{1744660B-9ABA-44C7-AD0B-969B1FD26884}" destId="{A114378A-C0D3-4139-8675-1C2ABD670152}" srcOrd="0" destOrd="0" presId="urn:microsoft.com/office/officeart/2008/layout/LinedList"/>
    <dgm:cxn modelId="{0B034931-D8D2-40C7-A41E-C43599BAE129}" type="presParOf" srcId="{1744660B-9ABA-44C7-AD0B-969B1FD26884}" destId="{0211CBA3-9BB0-4506-9115-FD7D5AD2DBD0}" srcOrd="1" destOrd="0" presId="urn:microsoft.com/office/officeart/2008/layout/LinedList"/>
    <dgm:cxn modelId="{D2A9FC43-5999-417F-BCDC-0EB47D9DAA60}" type="presParOf" srcId="{40037CB2-3D32-488F-AE6F-39EC57D3DA83}" destId="{F0C9FA35-1AF5-436A-AD42-D20D8236D0D8}" srcOrd="2" destOrd="0" presId="urn:microsoft.com/office/officeart/2008/layout/LinedList"/>
    <dgm:cxn modelId="{BFE5FD3D-843B-461F-BA88-D40AB2B322EF}" type="presParOf" srcId="{40037CB2-3D32-488F-AE6F-39EC57D3DA83}" destId="{D33FE080-31B3-45F3-BBA1-D38390B3F033}" srcOrd="3" destOrd="0" presId="urn:microsoft.com/office/officeart/2008/layout/LinedList"/>
    <dgm:cxn modelId="{F640D698-C972-44B8-A1E2-40F1BA9A3DE7}" type="presParOf" srcId="{D33FE080-31B3-45F3-BBA1-D38390B3F033}" destId="{970B03D5-6A6D-4D12-BF5F-2E5B0C608DBB}" srcOrd="0" destOrd="0" presId="urn:microsoft.com/office/officeart/2008/layout/LinedList"/>
    <dgm:cxn modelId="{F8E52831-3808-4735-B9F4-D1B3BD15510D}" type="presParOf" srcId="{D33FE080-31B3-45F3-BBA1-D38390B3F033}" destId="{0F38883F-4180-44CE-88AA-4290DE15F7A7}" srcOrd="1" destOrd="0" presId="urn:microsoft.com/office/officeart/2008/layout/LinedList"/>
    <dgm:cxn modelId="{00AB9749-FF78-4740-A746-DB9E36157AC6}" type="presParOf" srcId="{40037CB2-3D32-488F-AE6F-39EC57D3DA83}" destId="{4516F88F-E61E-42BD-826D-E0600F1D18A5}" srcOrd="4" destOrd="0" presId="urn:microsoft.com/office/officeart/2008/layout/LinedList"/>
    <dgm:cxn modelId="{A428D4E9-FE53-479B-9353-00973C35E2BF}" type="presParOf" srcId="{40037CB2-3D32-488F-AE6F-39EC57D3DA83}" destId="{44212277-F4F3-46B7-9553-3DECBEC2A493}" srcOrd="5" destOrd="0" presId="urn:microsoft.com/office/officeart/2008/layout/LinedList"/>
    <dgm:cxn modelId="{64405A2A-0350-4EE4-9324-785A455B9870}" type="presParOf" srcId="{44212277-F4F3-46B7-9553-3DECBEC2A493}" destId="{D4A7479E-05FB-4D14-807E-D78D9AA5F0C5}" srcOrd="0" destOrd="0" presId="urn:microsoft.com/office/officeart/2008/layout/LinedList"/>
    <dgm:cxn modelId="{8F9A314B-58DF-4FDA-B81D-76385C81095B}" type="presParOf" srcId="{44212277-F4F3-46B7-9553-3DECBEC2A493}" destId="{DA52F5C9-65C2-4D8E-A7FF-892878F62E9E}" srcOrd="1" destOrd="0" presId="urn:microsoft.com/office/officeart/2008/layout/LinedList"/>
    <dgm:cxn modelId="{733EDAD3-9EF3-473D-A1F3-F8D8CB4B63F7}" type="presParOf" srcId="{40037CB2-3D32-488F-AE6F-39EC57D3DA83}" destId="{4696C893-39FE-4BB5-AB34-44FEB2828A21}" srcOrd="6" destOrd="0" presId="urn:microsoft.com/office/officeart/2008/layout/LinedList"/>
    <dgm:cxn modelId="{97ACA0D9-6069-4CD1-8D1D-F0EA9F51785E}" type="presParOf" srcId="{40037CB2-3D32-488F-AE6F-39EC57D3DA83}" destId="{5FC8C496-DD20-4177-BCE2-D040207F0F03}" srcOrd="7" destOrd="0" presId="urn:microsoft.com/office/officeart/2008/layout/LinedList"/>
    <dgm:cxn modelId="{A7C739F4-C345-4C7A-B461-CE47E2217855}" type="presParOf" srcId="{5FC8C496-DD20-4177-BCE2-D040207F0F03}" destId="{803C5DC0-FD17-4417-8D6C-67C52CFA102B}" srcOrd="0" destOrd="0" presId="urn:microsoft.com/office/officeart/2008/layout/LinedList"/>
    <dgm:cxn modelId="{A58461A8-3084-4475-AF32-51206691B0FE}" type="presParOf" srcId="{5FC8C496-DD20-4177-BCE2-D040207F0F03}" destId="{4ADFC2E0-47D5-4388-86E4-B96C16AD11D6}" srcOrd="1" destOrd="0" presId="urn:microsoft.com/office/officeart/2008/layout/LinedList"/>
    <dgm:cxn modelId="{B1AD5286-7CBC-4B17-AA40-01C6669B6A61}" type="presParOf" srcId="{40037CB2-3D32-488F-AE6F-39EC57D3DA83}" destId="{E82A2884-CAB5-44C3-945D-0957F7837FE9}" srcOrd="8" destOrd="0" presId="urn:microsoft.com/office/officeart/2008/layout/LinedList"/>
    <dgm:cxn modelId="{B711B56A-F76B-449C-8532-813B4C442398}" type="presParOf" srcId="{40037CB2-3D32-488F-AE6F-39EC57D3DA83}" destId="{6D321265-39D3-4643-9DFB-0C4F9E324031}" srcOrd="9" destOrd="0" presId="urn:microsoft.com/office/officeart/2008/layout/LinedList"/>
    <dgm:cxn modelId="{3E2E1C20-A8CC-4307-9A01-A5A07AC00FD0}" type="presParOf" srcId="{6D321265-39D3-4643-9DFB-0C4F9E324031}" destId="{69B7BDAC-E0FE-4F70-BECB-14D373C6E49E}" srcOrd="0" destOrd="0" presId="urn:microsoft.com/office/officeart/2008/layout/LinedList"/>
    <dgm:cxn modelId="{41CDA448-7C35-4287-B871-AB872A7DAD19}" type="presParOf" srcId="{6D321265-39D3-4643-9DFB-0C4F9E324031}" destId="{6F9C7202-9B73-42AE-B7A4-E1BC61E4C7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AA48E-F42B-4832-8748-6F5EE7C2102D}" type="doc">
      <dgm:prSet loTypeId="urn:microsoft.com/office/officeart/2005/8/layout/hList6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407C2C0-58F2-4CDB-836F-F8698C7BAEA3}">
      <dgm:prSet phldrT="[Text]" custT="1"/>
      <dgm:spPr/>
      <dgm:t>
        <a:bodyPr/>
        <a:lstStyle/>
        <a:p>
          <a:r>
            <a:rPr lang="el-GR" altLang="zh-CN" sz="1600" b="1" dirty="0"/>
            <a:t>Τραύμα</a:t>
          </a:r>
        </a:p>
        <a:p>
          <a:endParaRPr lang="el-GR" altLang="zh-CN" sz="1600" b="1" dirty="0"/>
        </a:p>
        <a:p>
          <a:r>
            <a:rPr lang="el-GR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έγχυση, εμφύτευση, ζημιά αιμοφόρων αγγείων</a:t>
          </a:r>
          <a:endParaRPr lang="en-US" altLang="zh-CN" sz="1600" b="1" dirty="0"/>
        </a:p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zh-CN" sz="1600" dirty="0"/>
            <a:t>.</a:t>
          </a:r>
          <a:endParaRPr lang="en-US" sz="1600" dirty="0"/>
        </a:p>
      </dgm:t>
    </dgm:pt>
    <dgm:pt modelId="{893F490C-47A4-41A0-8E25-0CC8DE485EA7}" type="parTrans" cxnId="{7E0E920E-5DE0-4688-ADEA-282CB95FC6D2}">
      <dgm:prSet/>
      <dgm:spPr/>
      <dgm:t>
        <a:bodyPr/>
        <a:lstStyle/>
        <a:p>
          <a:endParaRPr lang="en-US" sz="1600"/>
        </a:p>
      </dgm:t>
    </dgm:pt>
    <dgm:pt modelId="{594CA45A-F672-443C-842F-B6C6550205BE}" type="sibTrans" cxnId="{7E0E920E-5DE0-4688-ADEA-282CB95FC6D2}">
      <dgm:prSet/>
      <dgm:spPr/>
      <dgm:t>
        <a:bodyPr/>
        <a:lstStyle/>
        <a:p>
          <a:endParaRPr lang="en-US" sz="1600"/>
        </a:p>
      </dgm:t>
    </dgm:pt>
    <dgm:pt modelId="{79DC88CF-208E-4D4F-B6C9-9B016FBF0F8E}">
      <dgm:prSet phldrT="[Text]" custT="1"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zh-CN" sz="1600" b="1" dirty="0"/>
            <a:t>Οξεία φλεγμονή</a:t>
          </a:r>
        </a:p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endParaRPr lang="el-GR" sz="1600" b="1" dirty="0"/>
        </a:p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Πολυμορφοπύρηνα</a:t>
          </a:r>
          <a:r>
            <a:rPr lang="el-GR" altLang="ko-KR" sz="1600" dirty="0">
              <a:solidFill>
                <a:schemeClr val="tx1"/>
              </a:solidFill>
              <a:ea typeface="굴림" pitchFamily="34" charset="-127"/>
            </a:rPr>
            <a:t> λευκά αιμοσφαίρια</a:t>
          </a:r>
          <a:endParaRPr lang="en-US" sz="1600" b="1" dirty="0">
            <a:solidFill>
              <a:schemeClr val="tx1"/>
            </a:solidFill>
          </a:endParaRPr>
        </a:p>
      </dgm:t>
    </dgm:pt>
    <dgm:pt modelId="{1640EA54-D15E-4AC4-9647-D5CD7FBCC465}" type="parTrans" cxnId="{C333A040-C795-4584-A6A7-7C58715AEA3D}">
      <dgm:prSet/>
      <dgm:spPr/>
      <dgm:t>
        <a:bodyPr/>
        <a:lstStyle/>
        <a:p>
          <a:endParaRPr lang="en-US" sz="1600"/>
        </a:p>
      </dgm:t>
    </dgm:pt>
    <dgm:pt modelId="{DCD04FEA-1624-4606-A0C3-DED0B2E4854D}" type="sibTrans" cxnId="{C333A040-C795-4584-A6A7-7C58715AEA3D}">
      <dgm:prSet/>
      <dgm:spPr/>
      <dgm:t>
        <a:bodyPr/>
        <a:lstStyle/>
        <a:p>
          <a:endParaRPr lang="en-US" sz="1600"/>
        </a:p>
      </dgm:t>
    </dgm:pt>
    <dgm:pt modelId="{F9FD8461-3E40-4736-919C-0856E9D1B879}">
      <dgm:prSet phldrT="[Text]" custT="1"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zh-CN" sz="1600" b="1" dirty="0"/>
            <a:t>Χρόνια φλεγμονή</a:t>
          </a:r>
        </a:p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endParaRPr lang="el-GR" sz="1600" b="1" dirty="0"/>
        </a:p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Μονοκύτταρα και μακροφάγα</a:t>
          </a:r>
          <a:endParaRPr lang="en-US" sz="1600" b="1" dirty="0"/>
        </a:p>
      </dgm:t>
    </dgm:pt>
    <dgm:pt modelId="{21098B9A-FC82-40A0-B367-F90B850BEA4D}" type="parTrans" cxnId="{4B1B3241-6F92-4BA3-9D01-F12A3F1261C6}">
      <dgm:prSet/>
      <dgm:spPr/>
      <dgm:t>
        <a:bodyPr/>
        <a:lstStyle/>
        <a:p>
          <a:endParaRPr lang="en-US" sz="1600"/>
        </a:p>
      </dgm:t>
    </dgm:pt>
    <dgm:pt modelId="{D76EC871-813C-48EE-85B7-F4B994CAC49B}" type="sibTrans" cxnId="{4B1B3241-6F92-4BA3-9D01-F12A3F1261C6}">
      <dgm:prSet/>
      <dgm:spPr/>
      <dgm:t>
        <a:bodyPr/>
        <a:lstStyle/>
        <a:p>
          <a:endParaRPr lang="en-US" sz="1600"/>
        </a:p>
      </dgm:t>
    </dgm:pt>
    <dgm:pt modelId="{2910419B-3BA5-4A47-B498-0556261553B1}">
      <dgm:prSet phldrT="[Text]" custT="1"/>
      <dgm:spPr/>
      <dgm:t>
        <a:bodyPr/>
        <a:lstStyle/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zh-CN" sz="1500" b="1" dirty="0"/>
            <a:t>Κοκκοποιημένος Ιστός</a:t>
          </a:r>
        </a:p>
        <a:p>
          <a:pPr>
            <a:buClr>
              <a:schemeClr val="tx2">
                <a:lumMod val="75000"/>
              </a:schemeClr>
            </a:buClr>
            <a:buFont typeface="Wingdings" pitchFamily="2" charset="2"/>
            <a:buChar char="§"/>
          </a:pPr>
          <a:r>
            <a:rPr lang="el-GR" altLang="ko-KR" sz="15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Κύτταρα συνεκτικού ιστού (</a:t>
          </a:r>
          <a:r>
            <a:rPr lang="en-US" altLang="ko-KR" sz="15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fibroblasts) </a:t>
          </a:r>
          <a:r>
            <a:rPr lang="el-GR" altLang="ko-KR" sz="15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και καινούρια αιμοφόρα τριχοειδή.</a:t>
          </a:r>
          <a:endParaRPr lang="en-US" sz="1500" b="1" dirty="0"/>
        </a:p>
      </dgm:t>
    </dgm:pt>
    <dgm:pt modelId="{4E258B8B-5823-47F3-98BF-A63C429DF139}" type="parTrans" cxnId="{C54B9DB0-4B66-4CE7-8F7A-84C6BF2D2C1C}">
      <dgm:prSet/>
      <dgm:spPr/>
      <dgm:t>
        <a:bodyPr/>
        <a:lstStyle/>
        <a:p>
          <a:endParaRPr lang="en-US" sz="1600"/>
        </a:p>
      </dgm:t>
    </dgm:pt>
    <dgm:pt modelId="{77BBD034-93D2-45B4-B007-F83C2B2C027A}" type="sibTrans" cxnId="{C54B9DB0-4B66-4CE7-8F7A-84C6BF2D2C1C}">
      <dgm:prSet/>
      <dgm:spPr/>
      <dgm:t>
        <a:bodyPr/>
        <a:lstStyle/>
        <a:p>
          <a:endParaRPr lang="en-US" sz="1600"/>
        </a:p>
      </dgm:t>
    </dgm:pt>
    <dgm:pt modelId="{02B814E9-3FCF-4894-8E16-29F39D5273FC}">
      <dgm:prSet custT="1"/>
      <dgm:spPr/>
      <dgm:t>
        <a:bodyPr/>
        <a:lstStyle/>
        <a:p>
          <a:r>
            <a:rPr lang="el-GR" altLang="zh-CN" sz="1600" b="1" dirty="0"/>
            <a:t>Αντίδραση ξένου σώματος</a:t>
          </a:r>
        </a:p>
        <a:p>
          <a:endParaRPr lang="el-GR" sz="1600" b="1" dirty="0"/>
        </a:p>
        <a:p>
          <a:r>
            <a:rPr lang="el-GR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Μακροφάγα και </a:t>
          </a:r>
          <a:r>
            <a:rPr lang="en-US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FBGCs </a:t>
          </a:r>
          <a:r>
            <a:rPr lang="el-GR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στην αλληλεπίδραση υλικού – ιστού</a:t>
          </a:r>
          <a:endParaRPr lang="en-US" sz="1600" b="1" dirty="0"/>
        </a:p>
      </dgm:t>
    </dgm:pt>
    <dgm:pt modelId="{E9027BED-A059-4ABE-8EAD-CC271BBDE294}" type="parTrans" cxnId="{BF9DA680-FFD6-4152-8F3B-0395EA7FF09C}">
      <dgm:prSet/>
      <dgm:spPr/>
      <dgm:t>
        <a:bodyPr/>
        <a:lstStyle/>
        <a:p>
          <a:endParaRPr lang="en-US" sz="1600"/>
        </a:p>
      </dgm:t>
    </dgm:pt>
    <dgm:pt modelId="{0684C135-BCE2-42B5-A01E-5C59AFDF8381}" type="sibTrans" cxnId="{BF9DA680-FFD6-4152-8F3B-0395EA7FF09C}">
      <dgm:prSet/>
      <dgm:spPr/>
      <dgm:t>
        <a:bodyPr/>
        <a:lstStyle/>
        <a:p>
          <a:endParaRPr lang="en-US" sz="1600"/>
        </a:p>
      </dgm:t>
    </dgm:pt>
    <dgm:pt modelId="{2059F0BD-DFA6-4283-B115-FDF0F22DD411}">
      <dgm:prSet custT="1"/>
      <dgm:spPr/>
      <dgm:t>
        <a:bodyPr/>
        <a:lstStyle/>
        <a:p>
          <a:r>
            <a:rPr lang="el-GR" altLang="zh-CN" sz="1600" b="1" dirty="0"/>
            <a:t>Ινώδης συμπύκνωση</a:t>
          </a:r>
        </a:p>
        <a:p>
          <a:endParaRPr lang="el-GR" sz="1600" b="1" dirty="0"/>
        </a:p>
        <a:p>
          <a:r>
            <a:rPr lang="el-GR" altLang="ko-KR" sz="16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Ινώδης κύστη</a:t>
          </a:r>
          <a:endParaRPr lang="en-US" sz="1600" b="1" dirty="0"/>
        </a:p>
      </dgm:t>
    </dgm:pt>
    <dgm:pt modelId="{B7122514-B4E9-41B0-A55F-85A4EA650C0F}" type="parTrans" cxnId="{F4CADF2D-978F-43BF-87EA-30431C4F13D6}">
      <dgm:prSet/>
      <dgm:spPr/>
      <dgm:t>
        <a:bodyPr/>
        <a:lstStyle/>
        <a:p>
          <a:endParaRPr lang="en-US"/>
        </a:p>
      </dgm:t>
    </dgm:pt>
    <dgm:pt modelId="{0D36F453-E70F-4FBE-8033-B004500CE1C3}" type="sibTrans" cxnId="{F4CADF2D-978F-43BF-87EA-30431C4F13D6}">
      <dgm:prSet/>
      <dgm:spPr/>
      <dgm:t>
        <a:bodyPr/>
        <a:lstStyle/>
        <a:p>
          <a:endParaRPr lang="en-US"/>
        </a:p>
      </dgm:t>
    </dgm:pt>
    <dgm:pt modelId="{B57BD92E-DC34-4A43-95E8-1CF63E32B456}" type="pres">
      <dgm:prSet presAssocID="{920AA48E-F42B-4832-8748-6F5EE7C2102D}" presName="Name0" presStyleCnt="0">
        <dgm:presLayoutVars>
          <dgm:dir/>
          <dgm:resizeHandles val="exact"/>
        </dgm:presLayoutVars>
      </dgm:prSet>
      <dgm:spPr/>
    </dgm:pt>
    <dgm:pt modelId="{530BB7C5-1516-4DC6-8722-0627DB9EEA03}" type="pres">
      <dgm:prSet presAssocID="{D407C2C0-58F2-4CDB-836F-F8698C7BAEA3}" presName="node" presStyleLbl="node1" presStyleIdx="0" presStyleCnt="6">
        <dgm:presLayoutVars>
          <dgm:bulletEnabled val="1"/>
        </dgm:presLayoutVars>
      </dgm:prSet>
      <dgm:spPr/>
    </dgm:pt>
    <dgm:pt modelId="{E4336340-ECB8-493C-8F54-835217382FCA}" type="pres">
      <dgm:prSet presAssocID="{594CA45A-F672-443C-842F-B6C6550205BE}" presName="sibTrans" presStyleCnt="0"/>
      <dgm:spPr/>
    </dgm:pt>
    <dgm:pt modelId="{3E2C52B9-C544-49AB-A62D-EE21931C9017}" type="pres">
      <dgm:prSet presAssocID="{79DC88CF-208E-4D4F-B6C9-9B016FBF0F8E}" presName="node" presStyleLbl="node1" presStyleIdx="1" presStyleCnt="6">
        <dgm:presLayoutVars>
          <dgm:bulletEnabled val="1"/>
        </dgm:presLayoutVars>
      </dgm:prSet>
      <dgm:spPr/>
    </dgm:pt>
    <dgm:pt modelId="{96EAB67D-FE60-4D51-8497-D945809C3FC7}" type="pres">
      <dgm:prSet presAssocID="{DCD04FEA-1624-4606-A0C3-DED0B2E4854D}" presName="sibTrans" presStyleCnt="0"/>
      <dgm:spPr/>
    </dgm:pt>
    <dgm:pt modelId="{491AB9F0-1EEE-4046-809A-F02C118C856C}" type="pres">
      <dgm:prSet presAssocID="{F9FD8461-3E40-4736-919C-0856E9D1B879}" presName="node" presStyleLbl="node1" presStyleIdx="2" presStyleCnt="6">
        <dgm:presLayoutVars>
          <dgm:bulletEnabled val="1"/>
        </dgm:presLayoutVars>
      </dgm:prSet>
      <dgm:spPr/>
    </dgm:pt>
    <dgm:pt modelId="{3AE06CE0-2A25-4469-99FF-DD7CA0CE5CF7}" type="pres">
      <dgm:prSet presAssocID="{D76EC871-813C-48EE-85B7-F4B994CAC49B}" presName="sibTrans" presStyleCnt="0"/>
      <dgm:spPr/>
    </dgm:pt>
    <dgm:pt modelId="{8EB06D6C-3CDB-4140-AEDC-86942A61BE95}" type="pres">
      <dgm:prSet presAssocID="{2910419B-3BA5-4A47-B498-0556261553B1}" presName="node" presStyleLbl="node1" presStyleIdx="3" presStyleCnt="6" custScaleX="102087">
        <dgm:presLayoutVars>
          <dgm:bulletEnabled val="1"/>
        </dgm:presLayoutVars>
      </dgm:prSet>
      <dgm:spPr/>
    </dgm:pt>
    <dgm:pt modelId="{6E6A269B-796E-4990-B66C-4C64D92B1BF9}" type="pres">
      <dgm:prSet presAssocID="{77BBD034-93D2-45B4-B007-F83C2B2C027A}" presName="sibTrans" presStyleCnt="0"/>
      <dgm:spPr/>
    </dgm:pt>
    <dgm:pt modelId="{ED19C4D0-EE38-4D07-A961-45A9FE0CE6D3}" type="pres">
      <dgm:prSet presAssocID="{02B814E9-3FCF-4894-8E16-29F39D5273FC}" presName="node" presStyleLbl="node1" presStyleIdx="4" presStyleCnt="6">
        <dgm:presLayoutVars>
          <dgm:bulletEnabled val="1"/>
        </dgm:presLayoutVars>
      </dgm:prSet>
      <dgm:spPr/>
    </dgm:pt>
    <dgm:pt modelId="{FA151345-FBC4-4BF6-88F6-15688844696F}" type="pres">
      <dgm:prSet presAssocID="{0684C135-BCE2-42B5-A01E-5C59AFDF8381}" presName="sibTrans" presStyleCnt="0"/>
      <dgm:spPr/>
    </dgm:pt>
    <dgm:pt modelId="{8C55458B-FE7C-4F09-854B-6127077DB84D}" type="pres">
      <dgm:prSet presAssocID="{2059F0BD-DFA6-4283-B115-FDF0F22DD411}" presName="node" presStyleLbl="node1" presStyleIdx="5" presStyleCnt="6" custLinFactX="34525" custLinFactNeighborX="100000" custLinFactNeighborY="7958">
        <dgm:presLayoutVars>
          <dgm:bulletEnabled val="1"/>
        </dgm:presLayoutVars>
      </dgm:prSet>
      <dgm:spPr/>
    </dgm:pt>
  </dgm:ptLst>
  <dgm:cxnLst>
    <dgm:cxn modelId="{A71C2005-D97E-4D74-9BA3-10FCDD2003FC}" type="presOf" srcId="{79DC88CF-208E-4D4F-B6C9-9B016FBF0F8E}" destId="{3E2C52B9-C544-49AB-A62D-EE21931C9017}" srcOrd="0" destOrd="0" presId="urn:microsoft.com/office/officeart/2005/8/layout/hList6"/>
    <dgm:cxn modelId="{7E0E920E-5DE0-4688-ADEA-282CB95FC6D2}" srcId="{920AA48E-F42B-4832-8748-6F5EE7C2102D}" destId="{D407C2C0-58F2-4CDB-836F-F8698C7BAEA3}" srcOrd="0" destOrd="0" parTransId="{893F490C-47A4-41A0-8E25-0CC8DE485EA7}" sibTransId="{594CA45A-F672-443C-842F-B6C6550205BE}"/>
    <dgm:cxn modelId="{741FE714-1945-465C-A682-CC46862A9985}" type="presOf" srcId="{02B814E9-3FCF-4894-8E16-29F39D5273FC}" destId="{ED19C4D0-EE38-4D07-A961-45A9FE0CE6D3}" srcOrd="0" destOrd="0" presId="urn:microsoft.com/office/officeart/2005/8/layout/hList6"/>
    <dgm:cxn modelId="{E7502629-F73C-47D9-BA9E-F57085B2DC65}" type="presOf" srcId="{F9FD8461-3E40-4736-919C-0856E9D1B879}" destId="{491AB9F0-1EEE-4046-809A-F02C118C856C}" srcOrd="0" destOrd="0" presId="urn:microsoft.com/office/officeart/2005/8/layout/hList6"/>
    <dgm:cxn modelId="{F4CADF2D-978F-43BF-87EA-30431C4F13D6}" srcId="{920AA48E-F42B-4832-8748-6F5EE7C2102D}" destId="{2059F0BD-DFA6-4283-B115-FDF0F22DD411}" srcOrd="5" destOrd="0" parTransId="{B7122514-B4E9-41B0-A55F-85A4EA650C0F}" sibTransId="{0D36F453-E70F-4FBE-8033-B004500CE1C3}"/>
    <dgm:cxn modelId="{C333A040-C795-4584-A6A7-7C58715AEA3D}" srcId="{920AA48E-F42B-4832-8748-6F5EE7C2102D}" destId="{79DC88CF-208E-4D4F-B6C9-9B016FBF0F8E}" srcOrd="1" destOrd="0" parTransId="{1640EA54-D15E-4AC4-9647-D5CD7FBCC465}" sibTransId="{DCD04FEA-1624-4606-A0C3-DED0B2E4854D}"/>
    <dgm:cxn modelId="{4B1B3241-6F92-4BA3-9D01-F12A3F1261C6}" srcId="{920AA48E-F42B-4832-8748-6F5EE7C2102D}" destId="{F9FD8461-3E40-4736-919C-0856E9D1B879}" srcOrd="2" destOrd="0" parTransId="{21098B9A-FC82-40A0-B367-F90B850BEA4D}" sibTransId="{D76EC871-813C-48EE-85B7-F4B994CAC49B}"/>
    <dgm:cxn modelId="{061CED5E-0AC4-4AFD-9460-2C35123EFA8D}" type="presOf" srcId="{920AA48E-F42B-4832-8748-6F5EE7C2102D}" destId="{B57BD92E-DC34-4A43-95E8-1CF63E32B456}" srcOrd="0" destOrd="0" presId="urn:microsoft.com/office/officeart/2005/8/layout/hList6"/>
    <dgm:cxn modelId="{4B173675-F065-4057-889B-BDBE69390B08}" type="presOf" srcId="{2059F0BD-DFA6-4283-B115-FDF0F22DD411}" destId="{8C55458B-FE7C-4F09-854B-6127077DB84D}" srcOrd="0" destOrd="0" presId="urn:microsoft.com/office/officeart/2005/8/layout/hList6"/>
    <dgm:cxn modelId="{F5EDAA79-EF41-4DD5-AE76-DBC0DA35289E}" type="presOf" srcId="{2910419B-3BA5-4A47-B498-0556261553B1}" destId="{8EB06D6C-3CDB-4140-AEDC-86942A61BE95}" srcOrd="0" destOrd="0" presId="urn:microsoft.com/office/officeart/2005/8/layout/hList6"/>
    <dgm:cxn modelId="{BF9DA680-FFD6-4152-8F3B-0395EA7FF09C}" srcId="{920AA48E-F42B-4832-8748-6F5EE7C2102D}" destId="{02B814E9-3FCF-4894-8E16-29F39D5273FC}" srcOrd="4" destOrd="0" parTransId="{E9027BED-A059-4ABE-8EAD-CC271BBDE294}" sibTransId="{0684C135-BCE2-42B5-A01E-5C59AFDF8381}"/>
    <dgm:cxn modelId="{C54B9DB0-4B66-4CE7-8F7A-84C6BF2D2C1C}" srcId="{920AA48E-F42B-4832-8748-6F5EE7C2102D}" destId="{2910419B-3BA5-4A47-B498-0556261553B1}" srcOrd="3" destOrd="0" parTransId="{4E258B8B-5823-47F3-98BF-A63C429DF139}" sibTransId="{77BBD034-93D2-45B4-B007-F83C2B2C027A}"/>
    <dgm:cxn modelId="{49AC2DE0-DF53-43C5-9B83-FA5F68FF5FA2}" type="presOf" srcId="{D407C2C0-58F2-4CDB-836F-F8698C7BAEA3}" destId="{530BB7C5-1516-4DC6-8722-0627DB9EEA03}" srcOrd="0" destOrd="0" presId="urn:microsoft.com/office/officeart/2005/8/layout/hList6"/>
    <dgm:cxn modelId="{47AA0A73-FC80-4979-BC93-6CCDDA539991}" type="presParOf" srcId="{B57BD92E-DC34-4A43-95E8-1CF63E32B456}" destId="{530BB7C5-1516-4DC6-8722-0627DB9EEA03}" srcOrd="0" destOrd="0" presId="urn:microsoft.com/office/officeart/2005/8/layout/hList6"/>
    <dgm:cxn modelId="{E33130DC-84CF-4710-A93A-AA6617E6A448}" type="presParOf" srcId="{B57BD92E-DC34-4A43-95E8-1CF63E32B456}" destId="{E4336340-ECB8-493C-8F54-835217382FCA}" srcOrd="1" destOrd="0" presId="urn:microsoft.com/office/officeart/2005/8/layout/hList6"/>
    <dgm:cxn modelId="{4D9575A7-3F71-4086-9E8B-5B68D2E346C9}" type="presParOf" srcId="{B57BD92E-DC34-4A43-95E8-1CF63E32B456}" destId="{3E2C52B9-C544-49AB-A62D-EE21931C9017}" srcOrd="2" destOrd="0" presId="urn:microsoft.com/office/officeart/2005/8/layout/hList6"/>
    <dgm:cxn modelId="{B05204AC-9CC6-486B-BEE5-B550C48EAFE6}" type="presParOf" srcId="{B57BD92E-DC34-4A43-95E8-1CF63E32B456}" destId="{96EAB67D-FE60-4D51-8497-D945809C3FC7}" srcOrd="3" destOrd="0" presId="urn:microsoft.com/office/officeart/2005/8/layout/hList6"/>
    <dgm:cxn modelId="{99F0AE1E-FB5A-4789-9DDE-D9B5A03592B4}" type="presParOf" srcId="{B57BD92E-DC34-4A43-95E8-1CF63E32B456}" destId="{491AB9F0-1EEE-4046-809A-F02C118C856C}" srcOrd="4" destOrd="0" presId="urn:microsoft.com/office/officeart/2005/8/layout/hList6"/>
    <dgm:cxn modelId="{CE0FB3EC-D6ED-4D7B-9C7E-0F3D9E90CEE8}" type="presParOf" srcId="{B57BD92E-DC34-4A43-95E8-1CF63E32B456}" destId="{3AE06CE0-2A25-4469-99FF-DD7CA0CE5CF7}" srcOrd="5" destOrd="0" presId="urn:microsoft.com/office/officeart/2005/8/layout/hList6"/>
    <dgm:cxn modelId="{19755295-EDBD-4DF3-9504-83027B06AC2E}" type="presParOf" srcId="{B57BD92E-DC34-4A43-95E8-1CF63E32B456}" destId="{8EB06D6C-3CDB-4140-AEDC-86942A61BE95}" srcOrd="6" destOrd="0" presId="urn:microsoft.com/office/officeart/2005/8/layout/hList6"/>
    <dgm:cxn modelId="{44F009F7-700B-4D21-93DE-9A2AC1BACFD3}" type="presParOf" srcId="{B57BD92E-DC34-4A43-95E8-1CF63E32B456}" destId="{6E6A269B-796E-4990-B66C-4C64D92B1BF9}" srcOrd="7" destOrd="0" presId="urn:microsoft.com/office/officeart/2005/8/layout/hList6"/>
    <dgm:cxn modelId="{DA1475A6-480E-4433-9C29-4FC254434FE8}" type="presParOf" srcId="{B57BD92E-DC34-4A43-95E8-1CF63E32B456}" destId="{ED19C4D0-EE38-4D07-A961-45A9FE0CE6D3}" srcOrd="8" destOrd="0" presId="urn:microsoft.com/office/officeart/2005/8/layout/hList6"/>
    <dgm:cxn modelId="{6E26FD9D-EDC7-4E0A-8066-E222F03CE1AB}" type="presParOf" srcId="{B57BD92E-DC34-4A43-95E8-1CF63E32B456}" destId="{FA151345-FBC4-4BF6-88F6-15688844696F}" srcOrd="9" destOrd="0" presId="urn:microsoft.com/office/officeart/2005/8/layout/hList6"/>
    <dgm:cxn modelId="{946870F4-DC63-45F6-9A59-BF697E137309}" type="presParOf" srcId="{B57BD92E-DC34-4A43-95E8-1CF63E32B456}" destId="{8C55458B-FE7C-4F09-854B-6127077DB84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8618E-1C82-49DB-B5DC-2D43AFB7AB84}">
      <dsp:nvSpPr>
        <dsp:cNvPr id="0" name=""/>
        <dsp:cNvSpPr/>
      </dsp:nvSpPr>
      <dsp:spPr>
        <a:xfrm>
          <a:off x="0" y="146579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Νέκρωση</a:t>
          </a:r>
          <a:endParaRPr lang="en-US" sz="2500" kern="1200" dirty="0"/>
        </a:p>
      </dsp:txBody>
      <dsp:txXfrm>
        <a:off x="0" y="146579"/>
        <a:ext cx="2008187" cy="1204912"/>
      </dsp:txXfrm>
    </dsp:sp>
    <dsp:sp modelId="{78C85D35-76AE-4A5E-9279-194BC4799C4E}">
      <dsp:nvSpPr>
        <dsp:cNvPr id="0" name=""/>
        <dsp:cNvSpPr/>
      </dsp:nvSpPr>
      <dsp:spPr>
        <a:xfrm>
          <a:off x="2209006" y="146579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Απόπτωση</a:t>
          </a:r>
          <a:endParaRPr lang="en-US" sz="2500" kern="1200" dirty="0"/>
        </a:p>
      </dsp:txBody>
      <dsp:txXfrm>
        <a:off x="2209006" y="146579"/>
        <a:ext cx="2008187" cy="1204912"/>
      </dsp:txXfrm>
    </dsp:sp>
    <dsp:sp modelId="{CA806337-6F1F-4134-917C-16A555DAD086}">
      <dsp:nvSpPr>
        <dsp:cNvPr id="0" name=""/>
        <dsp:cNvSpPr/>
      </dsp:nvSpPr>
      <dsp:spPr>
        <a:xfrm>
          <a:off x="4418012" y="146579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Ατροφία </a:t>
          </a:r>
          <a:endParaRPr lang="en-US" sz="2500" kern="1200" dirty="0"/>
        </a:p>
      </dsp:txBody>
      <dsp:txXfrm>
        <a:off x="4418012" y="146579"/>
        <a:ext cx="2008187" cy="1204912"/>
      </dsp:txXfrm>
    </dsp:sp>
    <dsp:sp modelId="{1EE7C020-7DA3-4E86-B62D-A934857CF8F8}">
      <dsp:nvSpPr>
        <dsp:cNvPr id="0" name=""/>
        <dsp:cNvSpPr/>
      </dsp:nvSpPr>
      <dsp:spPr>
        <a:xfrm>
          <a:off x="0" y="1552310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Υπερτροφία</a:t>
          </a:r>
          <a:endParaRPr lang="en-US" sz="2500" kern="1200" dirty="0"/>
        </a:p>
      </dsp:txBody>
      <dsp:txXfrm>
        <a:off x="0" y="1552310"/>
        <a:ext cx="2008187" cy="1204912"/>
      </dsp:txXfrm>
    </dsp:sp>
    <dsp:sp modelId="{C4FAC9BD-D800-495D-B62E-6DEDB17A05DB}">
      <dsp:nvSpPr>
        <dsp:cNvPr id="0" name=""/>
        <dsp:cNvSpPr/>
      </dsp:nvSpPr>
      <dsp:spPr>
        <a:xfrm>
          <a:off x="2209006" y="1552310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Μεταπλασία</a:t>
          </a:r>
          <a:endParaRPr lang="en-US" sz="2500" kern="1200" dirty="0"/>
        </a:p>
      </dsp:txBody>
      <dsp:txXfrm>
        <a:off x="2209006" y="1552310"/>
        <a:ext cx="2008187" cy="1204912"/>
      </dsp:txXfrm>
    </dsp:sp>
    <dsp:sp modelId="{B9FE2FA6-1EF4-4911-8A83-27EE6A287795}">
      <dsp:nvSpPr>
        <dsp:cNvPr id="0" name=""/>
        <dsp:cNvSpPr/>
      </dsp:nvSpPr>
      <dsp:spPr>
        <a:xfrm>
          <a:off x="4418012" y="1552310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Αλλαγή στον φαινότυπο </a:t>
          </a:r>
          <a:endParaRPr lang="en-US" sz="2500" kern="1200" dirty="0"/>
        </a:p>
      </dsp:txBody>
      <dsp:txXfrm>
        <a:off x="4418012" y="1552310"/>
        <a:ext cx="2008187" cy="1204912"/>
      </dsp:txXfrm>
    </dsp:sp>
    <dsp:sp modelId="{67A88B91-09CD-49E5-8A2B-BA020ECB3380}">
      <dsp:nvSpPr>
        <dsp:cNvPr id="0" name=""/>
        <dsp:cNvSpPr/>
      </dsp:nvSpPr>
      <dsp:spPr>
        <a:xfrm>
          <a:off x="2209006" y="2958041"/>
          <a:ext cx="2008187" cy="120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>
              <a:latin typeface="+mn-lt"/>
            </a:rPr>
            <a:t>Υπερπλασία</a:t>
          </a:r>
          <a:endParaRPr lang="en-US" sz="2500" kern="1200" dirty="0"/>
        </a:p>
      </dsp:txBody>
      <dsp:txXfrm>
        <a:off x="2209006" y="2958041"/>
        <a:ext cx="2008187" cy="120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A4809-5D86-45EE-B97C-81B296AE483A}">
      <dsp:nvSpPr>
        <dsp:cNvPr id="0" name=""/>
        <dsp:cNvSpPr/>
      </dsp:nvSpPr>
      <dsp:spPr>
        <a:xfrm>
          <a:off x="0" y="572"/>
          <a:ext cx="83058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14378A-C0D3-4139-8675-1C2ABD670152}">
      <dsp:nvSpPr>
        <dsp:cNvPr id="0" name=""/>
        <dsp:cNvSpPr/>
      </dsp:nvSpPr>
      <dsp:spPr>
        <a:xfrm>
          <a:off x="0" y="572"/>
          <a:ext cx="8305800" cy="93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600" kern="1200" dirty="0"/>
            <a:t>Μια σειρά από χρονικά εξαρτώμενες αντιδράσεις που καταλήγουν στη δημιουργία μιας ουλής.</a:t>
          </a:r>
          <a:endParaRPr lang="en-US" sz="1600" kern="1200" dirty="0"/>
        </a:p>
      </dsp:txBody>
      <dsp:txXfrm>
        <a:off x="0" y="572"/>
        <a:ext cx="8305800" cy="937877"/>
      </dsp:txXfrm>
    </dsp:sp>
    <dsp:sp modelId="{F0C9FA35-1AF5-436A-AD42-D20D8236D0D8}">
      <dsp:nvSpPr>
        <dsp:cNvPr id="0" name=""/>
        <dsp:cNvSpPr/>
      </dsp:nvSpPr>
      <dsp:spPr>
        <a:xfrm>
          <a:off x="0" y="938450"/>
          <a:ext cx="83058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0B03D5-6A6D-4D12-BF5F-2E5B0C608DBB}">
      <dsp:nvSpPr>
        <dsp:cNvPr id="0" name=""/>
        <dsp:cNvSpPr/>
      </dsp:nvSpPr>
      <dsp:spPr>
        <a:xfrm>
          <a:off x="0" y="938450"/>
          <a:ext cx="8305800" cy="93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600" kern="1200" dirty="0"/>
            <a:t>Κάθε γεγονός ακολουθεί ένα προβλεπόμενο χρονολογικά μοτίβο.</a:t>
          </a:r>
          <a:endParaRPr lang="en-US" sz="1600" kern="1200" dirty="0"/>
        </a:p>
      </dsp:txBody>
      <dsp:txXfrm>
        <a:off x="0" y="938450"/>
        <a:ext cx="8305800" cy="937877"/>
      </dsp:txXfrm>
    </dsp:sp>
    <dsp:sp modelId="{4516F88F-E61E-42BD-826D-E0600F1D18A5}">
      <dsp:nvSpPr>
        <dsp:cNvPr id="0" name=""/>
        <dsp:cNvSpPr/>
      </dsp:nvSpPr>
      <dsp:spPr>
        <a:xfrm>
          <a:off x="0" y="1876328"/>
          <a:ext cx="83058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A7479E-05FB-4D14-807E-D78D9AA5F0C5}">
      <dsp:nvSpPr>
        <dsp:cNvPr id="0" name=""/>
        <dsp:cNvSpPr/>
      </dsp:nvSpPr>
      <dsp:spPr>
        <a:xfrm>
          <a:off x="0" y="1876328"/>
          <a:ext cx="8305800" cy="93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zh-CN" sz="1600" kern="1200" dirty="0"/>
            <a:t>Επιπλοκές σε οποιοδήποτε γεγονός της αλυσίδας επιμηκύνουν το χρόνο που απαιτείται για φυσιολογική επούλωση.</a:t>
          </a:r>
          <a:endParaRPr lang="en-US" sz="1600" kern="1200" dirty="0"/>
        </a:p>
      </dsp:txBody>
      <dsp:txXfrm>
        <a:off x="0" y="1876328"/>
        <a:ext cx="8305800" cy="937877"/>
      </dsp:txXfrm>
    </dsp:sp>
    <dsp:sp modelId="{4696C893-39FE-4BB5-AB34-44FEB2828A21}">
      <dsp:nvSpPr>
        <dsp:cNvPr id="0" name=""/>
        <dsp:cNvSpPr/>
      </dsp:nvSpPr>
      <dsp:spPr>
        <a:xfrm>
          <a:off x="0" y="2814205"/>
          <a:ext cx="83058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C5DC0-FD17-4417-8D6C-67C52CFA102B}">
      <dsp:nvSpPr>
        <dsp:cNvPr id="0" name=""/>
        <dsp:cNvSpPr/>
      </dsp:nvSpPr>
      <dsp:spPr>
        <a:xfrm>
          <a:off x="0" y="2814205"/>
          <a:ext cx="8305800" cy="93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zh-CN" sz="1600" kern="1200" dirty="0"/>
            <a:t>Τέτοιες επιπλοκές συμπεριλαμβάνουν το μέγεθος του τραύματος, το βαθμό της μόλυνσης, το βαθμό αγγειοποίησης του ιστού, την ύπαρξη ξένου σώματος, την γενική υγεία και ηλικία του ασθενή.</a:t>
          </a:r>
          <a:endParaRPr lang="en-US" sz="1600" kern="1200" dirty="0"/>
        </a:p>
      </dsp:txBody>
      <dsp:txXfrm>
        <a:off x="0" y="2814205"/>
        <a:ext cx="8305800" cy="937877"/>
      </dsp:txXfrm>
    </dsp:sp>
    <dsp:sp modelId="{E82A2884-CAB5-44C3-945D-0957F7837FE9}">
      <dsp:nvSpPr>
        <dsp:cNvPr id="0" name=""/>
        <dsp:cNvSpPr/>
      </dsp:nvSpPr>
      <dsp:spPr>
        <a:xfrm>
          <a:off x="0" y="3752083"/>
          <a:ext cx="83058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B7BDAC-E0FE-4F70-BECB-14D373C6E49E}">
      <dsp:nvSpPr>
        <dsp:cNvPr id="0" name=""/>
        <dsp:cNvSpPr/>
      </dsp:nvSpPr>
      <dsp:spPr>
        <a:xfrm>
          <a:off x="0" y="3752083"/>
          <a:ext cx="8305800" cy="93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600" kern="1200" dirty="0"/>
            <a:t>Η διαδικασία μπορεί να γίνει αντιληπτή με ένα σύνολο διαδικασιών των οποίων το μαθηματικό βεληνεκές μπορεί να μετρηθεί και να μοντελοποιηθεί με βάση το χρόνο.</a:t>
          </a:r>
          <a:endParaRPr lang="en-US" sz="1600" kern="1200" dirty="0"/>
        </a:p>
      </dsp:txBody>
      <dsp:txXfrm>
        <a:off x="0" y="3752083"/>
        <a:ext cx="8305800" cy="937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BB7C5-1516-4DC6-8722-0627DB9EEA03}">
      <dsp:nvSpPr>
        <dsp:cNvPr id="0" name=""/>
        <dsp:cNvSpPr/>
      </dsp:nvSpPr>
      <dsp:spPr>
        <a:xfrm rot="16200000">
          <a:off x="-1569054" y="1572570"/>
          <a:ext cx="4847734" cy="170259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600" b="1" kern="1200" dirty="0"/>
            <a:t>Τραύμα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altLang="zh-C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έγχυση, εμφύτευση, ζημιά αιμοφόρων αγγείων</a:t>
          </a:r>
          <a:endParaRPr lang="en-US" altLang="zh-C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zh-CN" sz="1600" kern="1200" dirty="0"/>
            <a:t>.</a:t>
          </a:r>
          <a:endParaRPr lang="en-US" sz="1600" kern="1200" dirty="0"/>
        </a:p>
      </dsp:txBody>
      <dsp:txXfrm rot="5400000">
        <a:off x="3516" y="969547"/>
        <a:ext cx="1702593" cy="2908640"/>
      </dsp:txXfrm>
    </dsp:sp>
    <dsp:sp modelId="{3E2C52B9-C544-49AB-A62D-EE21931C9017}">
      <dsp:nvSpPr>
        <dsp:cNvPr id="0" name=""/>
        <dsp:cNvSpPr/>
      </dsp:nvSpPr>
      <dsp:spPr>
        <a:xfrm rot="16200000">
          <a:off x="261234" y="1572570"/>
          <a:ext cx="4847734" cy="170259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zh-CN" sz="1600" b="1" kern="1200" dirty="0"/>
            <a:t>Οξεία φλεγμονή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endParaRPr lang="el-G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Πολυμορφοπύρηνα</a:t>
          </a:r>
          <a:r>
            <a:rPr lang="el-GR" altLang="ko-KR" sz="1600" kern="1200" dirty="0">
              <a:solidFill>
                <a:schemeClr val="tx1"/>
              </a:solidFill>
              <a:ea typeface="굴림" pitchFamily="34" charset="-127"/>
            </a:rPr>
            <a:t> λευκά αιμοσφαίρια</a:t>
          </a:r>
          <a:endParaRPr lang="en-US" sz="1600" b="1" kern="1200" dirty="0">
            <a:solidFill>
              <a:schemeClr val="tx1"/>
            </a:solidFill>
          </a:endParaRPr>
        </a:p>
      </dsp:txBody>
      <dsp:txXfrm rot="5400000">
        <a:off x="1833804" y="969547"/>
        <a:ext cx="1702593" cy="2908640"/>
      </dsp:txXfrm>
    </dsp:sp>
    <dsp:sp modelId="{491AB9F0-1EEE-4046-809A-F02C118C856C}">
      <dsp:nvSpPr>
        <dsp:cNvPr id="0" name=""/>
        <dsp:cNvSpPr/>
      </dsp:nvSpPr>
      <dsp:spPr>
        <a:xfrm rot="16200000">
          <a:off x="2091522" y="1572570"/>
          <a:ext cx="4847734" cy="170259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zh-CN" sz="1600" b="1" kern="1200" dirty="0"/>
            <a:t>Χρόνια φλεγμονή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endParaRPr lang="el-G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Μονοκύτταρα και μακροφάγα</a:t>
          </a:r>
          <a:endParaRPr lang="en-US" sz="1600" b="1" kern="1200" dirty="0"/>
        </a:p>
      </dsp:txBody>
      <dsp:txXfrm rot="5400000">
        <a:off x="3664092" y="969547"/>
        <a:ext cx="1702593" cy="2908640"/>
      </dsp:txXfrm>
    </dsp:sp>
    <dsp:sp modelId="{8EB06D6C-3CDB-4140-AEDC-86942A61BE95}">
      <dsp:nvSpPr>
        <dsp:cNvPr id="0" name=""/>
        <dsp:cNvSpPr/>
      </dsp:nvSpPr>
      <dsp:spPr>
        <a:xfrm rot="16200000">
          <a:off x="3939577" y="1554803"/>
          <a:ext cx="4847734" cy="173812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zh-CN" sz="1500" b="1" kern="1200" dirty="0"/>
            <a:t>Κοκκοποιημένος Ιστός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>
                <a:lumMod val="75000"/>
              </a:schemeClr>
            </a:buClr>
            <a:buFont typeface="Wingdings" pitchFamily="2" charset="2"/>
            <a:buNone/>
          </a:pPr>
          <a:r>
            <a:rPr lang="el-GR" altLang="ko-KR" sz="15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Κύτταρα συνεκτικού ιστού (</a:t>
          </a:r>
          <a:r>
            <a:rPr lang="en-US" altLang="ko-KR" sz="15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fibroblasts) </a:t>
          </a:r>
          <a:r>
            <a:rPr lang="el-GR" altLang="ko-KR" sz="15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και καινούρια αιμοφόρα τριχοειδή.</a:t>
          </a:r>
          <a:endParaRPr lang="en-US" sz="1500" b="1" kern="1200" dirty="0"/>
        </a:p>
      </dsp:txBody>
      <dsp:txXfrm rot="5400000">
        <a:off x="5494381" y="969546"/>
        <a:ext cx="1738126" cy="2908640"/>
      </dsp:txXfrm>
    </dsp:sp>
    <dsp:sp modelId="{ED19C4D0-EE38-4D07-A961-45A9FE0CE6D3}">
      <dsp:nvSpPr>
        <dsp:cNvPr id="0" name=""/>
        <dsp:cNvSpPr/>
      </dsp:nvSpPr>
      <dsp:spPr>
        <a:xfrm rot="16200000">
          <a:off x="5787631" y="1572570"/>
          <a:ext cx="4847734" cy="170259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600" b="1" kern="1200" dirty="0"/>
            <a:t>Αντίδραση ξένου σώματος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Μακροφάγα και </a:t>
          </a:r>
          <a:r>
            <a:rPr lang="en-US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FBGCs </a:t>
          </a:r>
          <a:r>
            <a:rPr lang="el-GR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στην αλληλεπίδραση υλικού – ιστού</a:t>
          </a:r>
          <a:endParaRPr lang="en-US" sz="1600" b="1" kern="1200" dirty="0"/>
        </a:p>
      </dsp:txBody>
      <dsp:txXfrm rot="5400000">
        <a:off x="7360201" y="969547"/>
        <a:ext cx="1702593" cy="2908640"/>
      </dsp:txXfrm>
    </dsp:sp>
    <dsp:sp modelId="{8C55458B-FE7C-4F09-854B-6127077DB84D}">
      <dsp:nvSpPr>
        <dsp:cNvPr id="0" name=""/>
        <dsp:cNvSpPr/>
      </dsp:nvSpPr>
      <dsp:spPr>
        <a:xfrm rot="16200000">
          <a:off x="7621436" y="1572570"/>
          <a:ext cx="4847734" cy="170259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600" b="1" kern="1200" dirty="0"/>
            <a:t>Ινώδης συμπύκνωση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ko-KR" sz="1600" kern="1200" dirty="0">
              <a:solidFill>
                <a:schemeClr val="tx1"/>
              </a:solidFill>
              <a:latin typeface="+mn-lt"/>
              <a:ea typeface="굴림" pitchFamily="34" charset="-127"/>
              <a:cs typeface="+mn-cs"/>
            </a:rPr>
            <a:t>Ινώδης κύστη</a:t>
          </a:r>
          <a:endParaRPr lang="en-US" sz="1600" b="1" kern="1200" dirty="0"/>
        </a:p>
      </dsp:txBody>
      <dsp:txXfrm rot="5400000">
        <a:off x="9194006" y="969547"/>
        <a:ext cx="1702593" cy="290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CE60-A70A-4987-9650-83362592AFB9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917D-C43A-4CDB-B1ED-109607DA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f067c2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bf067c2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5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2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8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82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0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6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5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6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9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917D-C43A-4CDB-B1ED-109607DAF9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5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2" y="6349868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2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19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2DAA584C-1F93-479D-ACC0-C6C0123A48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11516160" y="6172200"/>
            <a:ext cx="67583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8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2" y="6349868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2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FE86D0AF-DCB8-40CF-BDA7-4A14A15A82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11516160" y="6172200"/>
            <a:ext cx="67583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2" y="6349868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2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8A71DB26-2212-45E6-8276-9333EC4F9E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11516160" y="6172200"/>
            <a:ext cx="67583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2" y="6349868"/>
            <a:ext cx="805329" cy="508133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63"/>
            <a:ext cx="12192000" cy="6876696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54553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2" y="1002786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Picture 2" descr="Medlab – Unit of Medical Technology and Intelligent Information Systems">
            <a:extLst>
              <a:ext uri="{FF2B5EF4-FFF2-40B4-BE49-F238E27FC236}">
                <a16:creationId xmlns:a16="http://schemas.microsoft.com/office/drawing/2014/main" id="{7B459731-99B2-4B4A-A125-E082BEE1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4"/>
          <a:stretch/>
        </p:blipFill>
        <p:spPr bwMode="auto">
          <a:xfrm>
            <a:off x="11516160" y="6172200"/>
            <a:ext cx="675839" cy="6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9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FE0AC6A8-A35B-4C64-BB40-EF8B4DC444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300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4" r:id="rId4"/>
    <p:sldLayoutId id="2147483747" r:id="rId5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l-GR" b="1" dirty="0">
                <a:latin typeface="+mj-lt"/>
              </a:rPr>
              <a:t>Επούλωση τραυμάτων</a:t>
            </a:r>
          </a:p>
        </p:txBody>
      </p:sp>
      <p:sp>
        <p:nvSpPr>
          <p:cNvPr id="530" name="Google Shape;530;p38"/>
          <p:cNvSpPr txBox="1"/>
          <p:nvPr/>
        </p:nvSpPr>
        <p:spPr>
          <a:xfrm>
            <a:off x="8113900" y="161720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363200" cy="1600200"/>
          </a:xfrm>
        </p:spPr>
        <p:txBody>
          <a:bodyPr/>
          <a:lstStyle/>
          <a:p>
            <a:r>
              <a:rPr lang="el-GR" sz="1800" dirty="0">
                <a:latin typeface="+mn-lt"/>
              </a:rPr>
              <a:t>Έναρξη με μηχανική ζημιά/τραύμα σε αγγειώσεις οργάνων.</a:t>
            </a:r>
          </a:p>
          <a:p>
            <a:r>
              <a:rPr lang="el-GR" sz="1800" dirty="0">
                <a:latin typeface="+mn-lt"/>
              </a:rPr>
              <a:t>Δημιουργία θρόμβου – θρόμβωση αίματος.</a:t>
            </a:r>
          </a:p>
          <a:p>
            <a:r>
              <a:rPr lang="el-GR" sz="1800" dirty="0">
                <a:latin typeface="+mn-lt"/>
              </a:rPr>
              <a:t>Ενεργοποίηση αιμοπεταλίων και αποκκοκοποίηση.</a:t>
            </a:r>
          </a:p>
          <a:p>
            <a:r>
              <a:rPr lang="el-GR" sz="1800" dirty="0">
                <a:latin typeface="+mn-lt"/>
              </a:rPr>
              <a:t>Φλεγμονή – Οίδημα.</a:t>
            </a:r>
          </a:p>
          <a:p>
            <a:r>
              <a:rPr lang="el-GR" sz="1800" dirty="0">
                <a:latin typeface="+mn-lt"/>
              </a:rPr>
              <a:t>Αφαίρεση κατεστραμμένου ιστού και απενεργοποιημένων κυτταρικών στοιχείων.</a:t>
            </a:r>
          </a:p>
          <a:p>
            <a:r>
              <a:rPr lang="el-GR" sz="1800" dirty="0">
                <a:latin typeface="+mn-lt"/>
              </a:rPr>
              <a:t>Πολλαπλασιασμός κυττάρων και στρατολόγηση ενδοθηλιακών, επιθηλιακών και κυττάρων φλεγμονής.</a:t>
            </a:r>
          </a:p>
          <a:p>
            <a:r>
              <a:rPr lang="el-GR" sz="1800" dirty="0">
                <a:latin typeface="+mn-lt"/>
              </a:rPr>
              <a:t>Συνεχιζόμενη αφαίρεση κυτταρικής μεμβράνης.</a:t>
            </a:r>
          </a:p>
          <a:p>
            <a:r>
              <a:rPr lang="el-GR" sz="1800" dirty="0">
                <a:latin typeface="+mn-lt"/>
              </a:rPr>
              <a:t>Αγγειογέννεση.</a:t>
            </a:r>
          </a:p>
          <a:p>
            <a:r>
              <a:rPr lang="el-GR" sz="1800" dirty="0">
                <a:latin typeface="+mn-lt"/>
              </a:rPr>
              <a:t>Σύνθεση κυτταρικής μεμβράνης και απόθεσή της.</a:t>
            </a:r>
          </a:p>
          <a:p>
            <a:r>
              <a:rPr lang="el-GR" sz="1800" dirty="0">
                <a:latin typeface="+mn-lt"/>
              </a:rPr>
              <a:t>Επιθηλιασμός και σύσφιξη τραύματος.</a:t>
            </a:r>
          </a:p>
          <a:p>
            <a:r>
              <a:rPr lang="el-GR" sz="1800" dirty="0">
                <a:latin typeface="+mn-lt"/>
              </a:rPr>
              <a:t>Μονοπάτι απόπτωσης.</a:t>
            </a:r>
          </a:p>
          <a:p>
            <a:r>
              <a:rPr lang="el-GR" sz="1800" dirty="0">
                <a:latin typeface="+mn-lt"/>
              </a:rPr>
              <a:t>Ανακατασκευή ιστών – σύνθεση ελαστίνης.</a:t>
            </a:r>
          </a:p>
          <a:p>
            <a:pPr marL="88900" indent="0">
              <a:buNone/>
            </a:pP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89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9220767" cy="1600200"/>
          </a:xfrm>
        </p:spPr>
        <p:txBody>
          <a:bodyPr/>
          <a:lstStyle/>
          <a:p>
            <a:pPr marL="88900" indent="0">
              <a:buNone/>
            </a:pPr>
            <a:r>
              <a:rPr lang="el-GR" b="1" dirty="0">
                <a:latin typeface="+mn-lt"/>
              </a:rPr>
              <a:t>Ρόλος Φαγοκυττάρων</a:t>
            </a:r>
          </a:p>
          <a:p>
            <a:r>
              <a:rPr lang="el-GR" dirty="0">
                <a:latin typeface="+mn-lt"/>
              </a:rPr>
              <a:t>Κολλάνε στο ενδοθήλιο των τριχοειδών αγγείων, διαχέονται ανάμεσα στα ενδοθηλιακά κύτταρα και κινούνται στον γύρω κατεστραμμένο ιστό.</a:t>
            </a:r>
          </a:p>
          <a:p>
            <a:r>
              <a:rPr lang="el-GR" dirty="0">
                <a:latin typeface="+mn-lt"/>
              </a:rPr>
              <a:t>Η μετανάστευση των φαγοκυττάρων (διαπίδυση) ξεκινάει μερικά λεπτά μέχρι μερικές ώρες μετά το τραύμα και μπορεί να συνεχιστεί μέχρι και 24 ώρες μετά.</a:t>
            </a:r>
          </a:p>
          <a:p>
            <a:r>
              <a:rPr lang="el-GR" dirty="0">
                <a:latin typeface="+mn-lt"/>
              </a:rPr>
              <a:t>Ενεργοποιούνται όταν έρχονται σε επαφή με ένα κύτταρο που έχει υποστεί ζημιά, ένα αντιγόνο, μια κατεστραμμένη κυτταρική μεμβράνη ή ένα βιοϋλικό.</a:t>
            </a:r>
          </a:p>
          <a:p>
            <a:r>
              <a:rPr lang="el-GR" dirty="0">
                <a:latin typeface="+mn-lt"/>
              </a:rPr>
              <a:t>Κατόπιν, εκκρίνουν την ιντερλευκίνη 1 και τον παράγοντα νέκρωσης όγκων (TNF – alpha) -προφλεγμονώδεις κυττοκίνες</a:t>
            </a:r>
          </a:p>
        </p:txBody>
      </p:sp>
    </p:spTree>
    <p:extLst>
      <p:ext uri="{BB962C8B-B14F-4D97-AF65-F5344CB8AC3E}">
        <p14:creationId xmlns:p14="http://schemas.microsoft.com/office/powerpoint/2010/main" val="371947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1600200"/>
          </a:xfrm>
        </p:spPr>
        <p:txBody>
          <a:bodyPr/>
          <a:lstStyle/>
          <a:p>
            <a:pPr marL="88900" indent="0">
              <a:buNone/>
            </a:pPr>
            <a:r>
              <a:rPr lang="el-GR" b="1" dirty="0">
                <a:latin typeface="+mn-lt"/>
              </a:rPr>
              <a:t>Ρόλος Ινοβλαστών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Μετανάστευση κυττάρων στην περιοχή του τραύματος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Προσκόλληση στην κυτταρική μεμβράνη μέσω ιντεγκρινών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Ενεργοποίηση από τους παράγοντες PDGF, FGF και TGF-beta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Παραγωγή εξωκυτταρικού υλικού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Προάγουν την αγγειογέννεση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Διαφοροποίηση σε μυοινοβλάστες – λείες μυϊκές ίνες που ενισχύουν τη συστολική κίνηση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Συστολή του τραύματος.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Εξαφανίζονται με την απόπτωση μετά την επούλωση του τραύματος</a:t>
            </a:r>
          </a:p>
        </p:txBody>
      </p:sp>
    </p:spTree>
    <p:extLst>
      <p:ext uri="{BB962C8B-B14F-4D97-AF65-F5344CB8AC3E}">
        <p14:creationId xmlns:p14="http://schemas.microsoft.com/office/powerpoint/2010/main" val="424610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1600200"/>
          </a:xfrm>
        </p:spPr>
        <p:txBody>
          <a:bodyPr/>
          <a:lstStyle/>
          <a:p>
            <a:pPr marL="88900" indent="0">
              <a:buNone/>
            </a:pPr>
            <a:r>
              <a:rPr lang="el-GR" sz="2000" b="1" dirty="0">
                <a:latin typeface="+mn-lt"/>
              </a:rPr>
              <a:t>Αγγειογέννεση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Προκαλείται από χαμηλά επίπεδα οξυγόνου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Προκαλείται από χαμηλό 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Προκαλείται από αύξηση σε κυτοκίνες.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Τα καινούρια αιμοφόρα αγγεία μεταφέρουν οξυγόνο, θρεπτικά συστατικά και κύτταρα φλεγμονής στο σημείο του τραυματισμού και ρυθμίζουν την απαγωγή άχρηστων συστατικών.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Αύξηση στο οξυγόνο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l-GR" sz="2000" dirty="0">
                <a:latin typeface="+mn-lt"/>
              </a:rPr>
              <a:t>σύνθεση κολλαγόνου και έτσι θεωρούμε ότι η αγγειογέννεση προηγείται της ωρίμανσης του εξωκυτταρικού υλικού.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000" dirty="0">
              <a:latin typeface="+mn-lt"/>
            </a:endParaRPr>
          </a:p>
          <a:p>
            <a:pPr marL="88900" indent="0">
              <a:buNone/>
            </a:pPr>
            <a:r>
              <a:rPr lang="el-GR" sz="2000" i="1" dirty="0">
                <a:latin typeface="+mn-lt"/>
              </a:rPr>
              <a:t>Φυσιολογικά </a:t>
            </a:r>
          </a:p>
          <a:p>
            <a:r>
              <a:rPr lang="el-GR" sz="2000" i="1" dirty="0">
                <a:latin typeface="+mn-lt"/>
              </a:rPr>
              <a:t>η αγγειογέννεση παραμένει αδρανής στον ενήλικο </a:t>
            </a:r>
          </a:p>
          <a:p>
            <a:r>
              <a:rPr lang="el-GR" sz="2000" i="1" dirty="0">
                <a:latin typeface="+mn-lt"/>
              </a:rPr>
              <a:t> η ανάπτυξη νέων αιμοφόρων αγγείων θεωρείται ότι προέρχεται από μια αλλοίωση στην τοπική ισορροπία των αγγειογεννετικών και αντι-αγγειογεννετικών αυξητικών παραγόντων</a:t>
            </a:r>
          </a:p>
        </p:txBody>
      </p:sp>
    </p:spTree>
    <p:extLst>
      <p:ext uri="{BB962C8B-B14F-4D97-AF65-F5344CB8AC3E}">
        <p14:creationId xmlns:p14="http://schemas.microsoft.com/office/powerpoint/2010/main" val="129783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7A031-83E5-4ABC-95DA-22D534F191F0}"/>
              </a:ext>
            </a:extLst>
          </p:cNvPr>
          <p:cNvSpPr txBox="1"/>
          <p:nvPr/>
        </p:nvSpPr>
        <p:spPr>
          <a:xfrm>
            <a:off x="650221" y="2514600"/>
            <a:ext cx="4674946" cy="35363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el-GR" sz="1800" b="1" dirty="0"/>
              <a:t>Αγγειογεννετικοί παράγοντες</a:t>
            </a:r>
          </a:p>
          <a:p>
            <a:pPr marL="274320" lvl="1" indent="-27432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dirty="0"/>
              <a:t>VEGF-vascular endothelial growth factor</a:t>
            </a:r>
            <a:r>
              <a:rPr lang="el-GR" sz="1800" dirty="0"/>
              <a:t> αγγειακός ενδοθηλιακός αυξητικός παράγοντας, βρίσκεται στη μεγαλύτερη συγκέντρωσή του αρκετές μέρες μετά από τον τραυματισμό</a:t>
            </a:r>
            <a:endParaRPr lang="en-US" sz="1800" dirty="0"/>
          </a:p>
          <a:p>
            <a:pPr marL="274320" lvl="1" indent="-27432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dirty="0" err="1"/>
              <a:t>bFGF</a:t>
            </a:r>
            <a:r>
              <a:rPr lang="en-US" sz="1800" dirty="0"/>
              <a:t>-basic fibroblastic growth factor</a:t>
            </a:r>
            <a:r>
              <a:rPr lang="el-GR" sz="1800" dirty="0"/>
              <a:t> βασικός ινοβλαστικός αυξητικός παράγοντας.</a:t>
            </a:r>
            <a:endParaRPr lang="en-US" sz="1800" dirty="0"/>
          </a:p>
          <a:p>
            <a:pPr marL="274320" lvl="1" indent="-27432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800" dirty="0" err="1"/>
              <a:t>bFGF</a:t>
            </a:r>
            <a:r>
              <a:rPr lang="el-GR" sz="1800" dirty="0"/>
              <a:t> - αρχικά αυξάνεται και μετά από 48 ώρες μειώνεται σε </a:t>
            </a:r>
            <a:r>
              <a:rPr lang="en-US" sz="1800" dirty="0"/>
              <a:t>baseline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D4FE9-CCFE-4C9A-A34C-2C7CBA73CB2F}"/>
              </a:ext>
            </a:extLst>
          </p:cNvPr>
          <p:cNvSpPr txBox="1"/>
          <p:nvPr/>
        </p:nvSpPr>
        <p:spPr>
          <a:xfrm>
            <a:off x="6553200" y="2632509"/>
            <a:ext cx="4190999" cy="33916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  <a:spcAft>
                <a:spcPts val="600"/>
              </a:spcAft>
              <a:buClrTx/>
              <a:defRPr/>
            </a:pPr>
            <a:r>
              <a:rPr lang="el-GR" sz="1800" b="1" dirty="0"/>
              <a:t>Κοκκώδης Ιστός- Μυοϊνοβλάστες</a:t>
            </a:r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sz="1800" dirty="0"/>
              <a:t>Βασικός κυτταρικός τύπος σε κοκκώδη ιστό</a:t>
            </a:r>
            <a:endParaRPr lang="en-US" sz="1800" dirty="0"/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sz="1800" dirty="0"/>
              <a:t>Ελέγχουν την υπερβολική ένταση των λείων μυϊκών ινών </a:t>
            </a:r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sz="1800" dirty="0"/>
              <a:t>Συνδέονται μεταξύ τους με διασταυρώσεις κενών.</a:t>
            </a:r>
            <a:endParaRPr lang="en-US" sz="1800" dirty="0"/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sz="1800" dirty="0"/>
              <a:t>Ο κυριότερος κυτταρικός τύπος που εμπλέκεται στην εναπόθεση εξωκυτταρικού υλικού.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79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9753600" cy="1600200"/>
          </a:xfrm>
        </p:spPr>
        <p:txBody>
          <a:bodyPr/>
          <a:lstStyle/>
          <a:p>
            <a:pPr marL="88900" indent="0">
              <a:buNone/>
            </a:pPr>
            <a:r>
              <a:rPr lang="el-GR" sz="2000" b="1" dirty="0">
                <a:latin typeface="+mn-lt"/>
              </a:rPr>
              <a:t>Συστολή τραύματος και σχηματισμός ουλών</a:t>
            </a:r>
          </a:p>
          <a:p>
            <a:pPr marL="88900" indent="0">
              <a:buNone/>
            </a:pPr>
            <a:endParaRPr lang="el-GR" sz="2000" b="1" dirty="0">
              <a:latin typeface="+mn-lt"/>
            </a:endParaRPr>
          </a:p>
          <a:p>
            <a:r>
              <a:rPr lang="el-GR" sz="2000" dirty="0">
                <a:latin typeface="+mn-lt"/>
              </a:rPr>
              <a:t>Διαδικασία στα τελευταία στάδια του τραύματος.</a:t>
            </a:r>
          </a:p>
          <a:p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Τα κύτταρα στο σημείο τραυματισμού σχηματίζουν δυνάμεις έλξης και συστολής σε μόρια που εκκρίνονται από το κύτταρο για να βοηθήσουν στην επούλωση της πληγής.</a:t>
            </a:r>
          </a:p>
          <a:p>
            <a:endParaRPr lang="el-GR" sz="2000" dirty="0">
              <a:latin typeface="+mn-lt"/>
            </a:endParaRPr>
          </a:p>
          <a:p>
            <a:r>
              <a:rPr lang="el-GR" sz="2000" dirty="0">
                <a:latin typeface="+mn-lt"/>
              </a:rPr>
              <a:t>Ο αριθμός των κυττάρων, η ποσότητα του κυτταροπλάσματος που εναποτίθεται και οι δυνάμεις που ασκούνται καθορίζουν αν το τραύμα θα κλείσει όπως πρέπει καθώς και αν εμφανιστεί ουλή ή όχι.</a:t>
            </a:r>
          </a:p>
          <a:p>
            <a:endParaRPr lang="el-G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17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Αιμόσταση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751" y="1981200"/>
            <a:ext cx="8229600" cy="1600200"/>
          </a:xfrm>
        </p:spPr>
        <p:txBody>
          <a:bodyPr/>
          <a:lstStyle/>
          <a:p>
            <a:r>
              <a:rPr lang="el-GR" sz="1700" b="1" dirty="0">
                <a:latin typeface="+mn-lt"/>
              </a:rPr>
              <a:t>Διαδικασία της πήξης του αίματος και η επακόλουθη διάλυση του θρόμβου η οποία συμβαίνει κατά την επιδιόρθωση του τραυματισμένου ιστού</a:t>
            </a:r>
            <a:r>
              <a:rPr lang="el-GR" sz="1700" dirty="0">
                <a:latin typeface="+mn-lt"/>
              </a:rPr>
              <a:t>.</a:t>
            </a:r>
          </a:p>
          <a:p>
            <a:r>
              <a:rPr lang="el-GR" sz="1700" dirty="0">
                <a:latin typeface="+mn-lt"/>
              </a:rPr>
              <a:t>1) Αγγειοσυστολή</a:t>
            </a:r>
            <a:r>
              <a:rPr lang="el-GR" sz="17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l-GR" sz="1700" dirty="0">
                <a:latin typeface="+mn-lt"/>
              </a:rPr>
              <a:t> Περιορίζει τη ροή του αίματος στην περιοχή του τραύματος.</a:t>
            </a:r>
          </a:p>
          <a:p>
            <a:r>
              <a:rPr lang="el-GR" sz="1700" dirty="0">
                <a:latin typeface="+mn-lt"/>
              </a:rPr>
              <a:t>2) Τα αιμοπετάλια ενεργοποιούνται από τη θρομβίνη και συναθροίζονται στο σημείο του τραύματος, σχηματίζοντας μια χαλαρή πλάκα από αιμοπετάλια.</a:t>
            </a:r>
          </a:p>
          <a:p>
            <a:r>
              <a:rPr lang="el-GR" sz="1700" dirty="0">
                <a:latin typeface="+mn-lt"/>
              </a:rPr>
              <a:t>3) Η πρωτεΐνη γκλομπουλίνη είναι κυρίως υπεύθυνη για τη διέγερση του σχηματισμού μιας συμπαγούς μάζας από αιμοπετάλια. </a:t>
            </a:r>
          </a:p>
          <a:p>
            <a:r>
              <a:rPr lang="el-GR" sz="1700" dirty="0">
                <a:latin typeface="+mn-lt"/>
              </a:rPr>
              <a:t>4) Τα αιμοπετάλια συσσωματώνονται όταν προσδεθούν στο κολλαγόνο που εκτίθεται από τη ρήξη του ενδοθηλιακού τοιχώματος των αγγείων.</a:t>
            </a:r>
          </a:p>
          <a:p>
            <a:r>
              <a:rPr lang="el-GR" sz="1700" dirty="0">
                <a:latin typeface="+mn-lt"/>
              </a:rPr>
              <a:t>5) Για να διασφαλιστεί η σταθερότητα του αρχικά χαλαρού καλύμματος, ένα δίχτυ γκλομπουλίνης (ονομάζεται και θρόμβος) σχηματίζει και ακινητοποιεί το κάλυμμα.</a:t>
            </a:r>
          </a:p>
          <a:p>
            <a:r>
              <a:rPr lang="el-GR" sz="1700" dirty="0">
                <a:latin typeface="+mn-lt"/>
              </a:rPr>
              <a:t>6) Ο θρόμβος πρέπει να διαλυθεί ώστε να ξαναρχίσει η πραγματική ροή αίματος για να εξακολουθήσει η επιδιόρθωση του ιστού. Η διάλυση του θρόμβου γίνεται με τη δράση της πλασμίνης.</a:t>
            </a:r>
          </a:p>
          <a:p>
            <a:pPr marL="88900" indent="0">
              <a:buNone/>
            </a:pPr>
            <a:endParaRPr lang="el-GR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530EBA-EB32-4A22-8781-90E6C085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28800"/>
            <a:ext cx="3182379" cy="435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2">
            <a:extLst>
              <a:ext uri="{FF2B5EF4-FFF2-40B4-BE49-F238E27FC236}">
                <a16:creationId xmlns:a16="http://schemas.microsoft.com/office/drawing/2014/main" id="{DC4C3D34-91FC-4ED8-80DF-ED0A51FE6591}"/>
              </a:ext>
            </a:extLst>
          </p:cNvPr>
          <p:cNvSpPr/>
          <p:nvPr/>
        </p:nvSpPr>
        <p:spPr>
          <a:xfrm>
            <a:off x="8839200" y="6420628"/>
            <a:ext cx="26292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http://www.irvingcrowley.com/cls/hemo.htm</a:t>
            </a:r>
          </a:p>
        </p:txBody>
      </p:sp>
    </p:spTree>
    <p:extLst>
      <p:ext uri="{BB962C8B-B14F-4D97-AF65-F5344CB8AC3E}">
        <p14:creationId xmlns:p14="http://schemas.microsoft.com/office/powerpoint/2010/main" val="6411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Αιμόσταση</a:t>
            </a:r>
            <a:endParaRPr lang="en-US" dirty="0">
              <a:latin typeface="+mj-lt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B639C0E-8406-45E6-BAA9-DE1B3C91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55" t="679" r="16486" b="3548"/>
          <a:stretch>
            <a:fillRect/>
          </a:stretch>
        </p:blipFill>
        <p:spPr bwMode="auto">
          <a:xfrm>
            <a:off x="990600" y="1824241"/>
            <a:ext cx="5170488" cy="4957763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B202B4C-6C32-4512-AF2E-3C8103B1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3046"/>
            <a:ext cx="3733800" cy="45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Ορθογώνιο 2">
            <a:extLst>
              <a:ext uri="{FF2B5EF4-FFF2-40B4-BE49-F238E27FC236}">
                <a16:creationId xmlns:a16="http://schemas.microsoft.com/office/drawing/2014/main" id="{885350B7-EE5A-4D53-99BD-75FF4613C7AB}"/>
              </a:ext>
            </a:extLst>
          </p:cNvPr>
          <p:cNvSpPr/>
          <p:nvPr/>
        </p:nvSpPr>
        <p:spPr>
          <a:xfrm>
            <a:off x="9948092" y="6553200"/>
            <a:ext cx="14398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physiologymodels.info</a:t>
            </a:r>
          </a:p>
        </p:txBody>
      </p:sp>
    </p:spTree>
    <p:extLst>
      <p:ext uri="{BB962C8B-B14F-4D97-AF65-F5344CB8AC3E}">
        <p14:creationId xmlns:p14="http://schemas.microsoft.com/office/powerpoint/2010/main" val="225286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Ενεργοποίηση Αιμοπεταλίων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715000" cy="1600200"/>
          </a:xfrm>
        </p:spPr>
        <p:txBody>
          <a:bodyPr/>
          <a:lstStyle/>
          <a:p>
            <a:r>
              <a:rPr lang="el-GR" sz="1700" dirty="0">
                <a:latin typeface="+mn-lt"/>
              </a:rPr>
              <a:t>Τα αιμοπετάλια προσάπτονται στον ιστό για να καλύψουν την επιφάνεια που έχει πάθει ζημιά και αθροίζονται για να σχηματίσουν το προσωρινό κάλυμμα.</a:t>
            </a:r>
          </a:p>
          <a:p>
            <a:r>
              <a:rPr lang="el-GR" sz="1700" dirty="0">
                <a:latin typeface="+mn-lt"/>
              </a:rPr>
              <a:t>Διαδικασία επούλωσης του τραύματος </a:t>
            </a:r>
          </a:p>
          <a:p>
            <a:pPr lvl="1"/>
            <a:r>
              <a:rPr lang="el-GR" sz="1700" dirty="0">
                <a:latin typeface="+mn-lt"/>
              </a:rPr>
              <a:t>έκκριση μικρών ευδιάλυτων μορίων (αυξητικοί παράγοντες και κυτοκίνες, φιμπρονεκτίνες, παράγοντας von Willebr</a:t>
            </a:r>
            <a:r>
              <a:rPr lang="en-US" sz="1700" dirty="0">
                <a:latin typeface="+mn-lt"/>
              </a:rPr>
              <a:t>a</a:t>
            </a:r>
            <a:r>
              <a:rPr lang="el-GR" sz="1700" dirty="0">
                <a:latin typeface="+mn-lt"/>
              </a:rPr>
              <a:t>n</a:t>
            </a:r>
            <a:r>
              <a:rPr lang="en-US" sz="1700" dirty="0">
                <a:latin typeface="+mn-lt"/>
              </a:rPr>
              <a:t>d</a:t>
            </a:r>
            <a:r>
              <a:rPr lang="el-GR" sz="1700" dirty="0">
                <a:latin typeface="+mn-lt"/>
              </a:rPr>
              <a:t>, και μεταμορφωτικοί αυξητικοί παράγοντες βήτα (TGf-b)) από μικρούς, κυτταροπλασματικούς κόκκους</a:t>
            </a:r>
          </a:p>
          <a:p>
            <a:pPr lvl="1"/>
            <a:r>
              <a:rPr lang="el-GR" sz="1700" dirty="0">
                <a:latin typeface="+mn-lt"/>
              </a:rPr>
              <a:t>οι ουσίες</a:t>
            </a:r>
            <a:r>
              <a:rPr lang="en-US" sz="1700" dirty="0">
                <a:latin typeface="+mn-lt"/>
              </a:rPr>
              <a:t> </a:t>
            </a:r>
            <a:r>
              <a:rPr lang="el-GR" sz="1700" dirty="0">
                <a:latin typeface="+mn-lt"/>
              </a:rPr>
              <a:t>αυτές είναι κολλώδεις και προσαρτώνται στον ιστό χημειοτακτικά (προσελκύοντας κύτταρα με τη βοήθεια της συγκέντρωσης που αυξομειώνεται) και/ή με μιτογενετικούς παράγοντες για λευκοκύτταρα, ενδοθηλιακά κύτταρα και ινοβλάστες</a:t>
            </a:r>
            <a:endParaRPr lang="el-GR" dirty="0">
              <a:latin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C11318-EA02-48CD-87EF-19CCBD31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01186"/>
            <a:ext cx="4891201" cy="36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555E3AB4-D336-4B69-A62A-27AB014B89AC}"/>
              </a:ext>
            </a:extLst>
          </p:cNvPr>
          <p:cNvSpPr/>
          <p:nvPr/>
        </p:nvSpPr>
        <p:spPr>
          <a:xfrm>
            <a:off x="9429750" y="6324601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jci.org</a:t>
            </a:r>
          </a:p>
        </p:txBody>
      </p:sp>
    </p:spTree>
    <p:extLst>
      <p:ext uri="{BB962C8B-B14F-4D97-AF65-F5344CB8AC3E}">
        <p14:creationId xmlns:p14="http://schemas.microsoft.com/office/powerpoint/2010/main" val="241922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Παράγοντας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Von Willebrand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9144000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Μεγάλη κολλώδης γλυκοπρωτεΐνη.</a:t>
            </a:r>
          </a:p>
          <a:p>
            <a:r>
              <a:rPr lang="el-GR" dirty="0">
                <a:latin typeface="+mn-lt"/>
              </a:rPr>
              <a:t>Παράγεται από ενδοθηλιακά κύτταρα.</a:t>
            </a:r>
          </a:p>
          <a:p>
            <a:r>
              <a:rPr lang="el-GR" dirty="0">
                <a:latin typeface="+mn-lt"/>
              </a:rPr>
              <a:t>Πολυπεπτιδική αλυσίδα: 220.000 MB.</a:t>
            </a:r>
          </a:p>
          <a:p>
            <a:r>
              <a:rPr lang="el-GR" dirty="0">
                <a:latin typeface="+mn-lt"/>
              </a:rPr>
              <a:t>Βασική δομή: διμερής, μπορεί να έχει μέχρι και 20 συνδεδεμένα διμερή.</a:t>
            </a:r>
          </a:p>
          <a:p>
            <a:r>
              <a:rPr lang="el-GR" dirty="0">
                <a:latin typeface="+mn-lt"/>
              </a:rPr>
              <a:t>Συνθέτονται σε ενδοθηλιακά κύτταρα και μεγακαρυοκύτταρα.</a:t>
            </a:r>
          </a:p>
          <a:p>
            <a:r>
              <a:rPr lang="el-GR" dirty="0">
                <a:latin typeface="+mn-lt"/>
              </a:rPr>
              <a:t>Δομική και διεγερτική έκκριση.</a:t>
            </a:r>
          </a:p>
          <a:p>
            <a:r>
              <a:rPr lang="el-GR" dirty="0">
                <a:latin typeface="+mn-lt"/>
              </a:rPr>
              <a:t>Μεγάλα πολυμερή που αποθηκεύονται στα σώματα Weibel – Palade.</a:t>
            </a:r>
          </a:p>
          <a:p>
            <a:r>
              <a:rPr lang="el-GR" dirty="0">
                <a:latin typeface="+mn-lt"/>
              </a:rPr>
              <a:t>Λειτουργίες:</a:t>
            </a:r>
          </a:p>
          <a:p>
            <a:pPr lvl="1"/>
            <a:r>
              <a:rPr lang="el-GR" dirty="0">
                <a:latin typeface="+mn-lt"/>
              </a:rPr>
              <a:t>Σταθεροποίση του Παράγοντα VII</a:t>
            </a:r>
          </a:p>
          <a:p>
            <a:pPr lvl="1"/>
            <a:r>
              <a:rPr lang="el-GR" dirty="0">
                <a:latin typeface="+mn-lt"/>
              </a:rPr>
              <a:t>Θεμελιώδης για την προσκόλληση των αιμοπεταλίων</a:t>
            </a:r>
          </a:p>
        </p:txBody>
      </p:sp>
    </p:spTree>
    <p:extLst>
      <p:ext uri="{BB962C8B-B14F-4D97-AF65-F5344CB8AC3E}">
        <p14:creationId xmlns:p14="http://schemas.microsoft.com/office/powerpoint/2010/main" val="335556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Γιατί μελετούμε την επούλωση τραυμάτων;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819966" y="2273567"/>
            <a:ext cx="9314634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19100"/>
            <a:r>
              <a:rPr lang="el-GR" sz="2000" dirty="0">
                <a:latin typeface="+mj-lt"/>
              </a:rPr>
              <a:t>50 εκατομμύρια χειρουργικές επεμβάσεις κάθε χρόνο στις ΗΠΑ</a:t>
            </a:r>
            <a:endParaRPr lang="en-US" sz="2000" dirty="0">
              <a:latin typeface="+mj-lt"/>
            </a:endParaRPr>
          </a:p>
          <a:p>
            <a:pPr marL="419100"/>
            <a:r>
              <a:rPr lang="el-GR" sz="2000" dirty="0">
                <a:latin typeface="+mj-lt"/>
              </a:rPr>
              <a:t>Η ανάρρωση απαιτεί δισεκατομμύρια δολάρια. </a:t>
            </a:r>
            <a:endParaRPr lang="en-US" sz="2000" dirty="0">
              <a:latin typeface="+mj-lt"/>
            </a:endParaRPr>
          </a:p>
          <a:p>
            <a:pPr marL="419100"/>
            <a:r>
              <a:rPr lang="el-GR" sz="2000" dirty="0">
                <a:latin typeface="+mj-lt"/>
              </a:rPr>
              <a:t>Παρά τις τεχνολογικές προόδους, οι επιπλοκές συνεχίζουν να υπάρχουν κατά τη διάρκεια επεμβάσεων και δεν έχουν μειωθεί τα τελευταία 50 χρόνια.</a:t>
            </a:r>
            <a:endParaRPr lang="en-US" sz="2000" dirty="0">
              <a:latin typeface="+mj-lt"/>
            </a:endParaRPr>
          </a:p>
          <a:p>
            <a:pPr marL="419100"/>
            <a:r>
              <a:rPr lang="el-GR" sz="2000" dirty="0">
                <a:latin typeface="+mj-lt"/>
              </a:rPr>
              <a:t>Η ανταπόκριση στην επούλωση του τραύματος επηρεάζει την απόδοση του εμφυτεύματος:</a:t>
            </a:r>
            <a:endParaRPr lang="en-US" sz="2000" dirty="0">
              <a:latin typeface="+mj-lt"/>
            </a:endParaRPr>
          </a:p>
          <a:p>
            <a:pPr marL="876300" lvl="1"/>
            <a:r>
              <a:rPr lang="el-GR" sz="2000" dirty="0">
                <a:latin typeface="+mj-lt"/>
              </a:rPr>
              <a:t>Εμποδίζει τη ροή στους καθετήρες, κάνουλες και αντλίες εκχύλισης</a:t>
            </a:r>
            <a:endParaRPr lang="en-US" sz="2000" dirty="0">
              <a:latin typeface="+mj-lt"/>
            </a:endParaRPr>
          </a:p>
          <a:p>
            <a:pPr marL="876300" lvl="1"/>
            <a:r>
              <a:rPr lang="el-GR" sz="2000" dirty="0">
                <a:latin typeface="+mj-lt"/>
              </a:rPr>
              <a:t>Δημιουργεί φραγμούς αντίστασης γύρω από τους ηλεκτρολύτες, συστήματα λήψης φαρμάκου</a:t>
            </a:r>
            <a:endParaRPr lang="en-US" sz="2000" dirty="0">
              <a:latin typeface="+mj-lt"/>
            </a:endParaRPr>
          </a:p>
          <a:p>
            <a:pPr marL="876300" lvl="1"/>
            <a:r>
              <a:rPr lang="el-GR" sz="2000" dirty="0">
                <a:latin typeface="+mj-lt"/>
              </a:rPr>
              <a:t>Αποδομεί πολυμερή υλικά</a:t>
            </a:r>
            <a:endParaRPr lang="en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Θρομβογένεση-Καταρράκτης Πήξεως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715000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Δύο βασικά μονοπάτια με το ίδιο τελικό προϊόν – ινογέννεση → θρόμβος αίματος.</a:t>
            </a:r>
          </a:p>
          <a:p>
            <a:r>
              <a:rPr lang="el-GR" b="1" dirty="0">
                <a:latin typeface="+mn-lt"/>
              </a:rPr>
              <a:t>Εσωτερικό μονοπάτι</a:t>
            </a:r>
          </a:p>
          <a:p>
            <a:pPr lvl="1"/>
            <a:r>
              <a:rPr lang="el-GR" dirty="0">
                <a:latin typeface="+mn-lt"/>
              </a:rPr>
              <a:t>δημιουργία θρόμβου αν δεν υπάρχει τραύμα στον ιστό</a:t>
            </a:r>
          </a:p>
          <a:p>
            <a:r>
              <a:rPr lang="el-GR" b="1" dirty="0">
                <a:latin typeface="+mn-lt"/>
              </a:rPr>
              <a:t>Εξωτερικό μονοπάτι</a:t>
            </a:r>
          </a:p>
          <a:p>
            <a:pPr lvl="1"/>
            <a:r>
              <a:rPr lang="el-GR" dirty="0">
                <a:latin typeface="+mn-lt"/>
              </a:rPr>
              <a:t>δημιουργία θρόμβου από τραυματισμό ιστού με πραγματική ρήξη αιμοφόρων αγγείων</a:t>
            </a:r>
          </a:p>
          <a:p>
            <a:r>
              <a:rPr lang="el-GR" dirty="0">
                <a:latin typeface="+mn-lt"/>
              </a:rPr>
              <a:t>Και τα δύο μονοπάτια είναι πολύπλοκα και περιλαμβάνουν προτεολυτικά ένζυμα που ονομάζονται παράγοντες θρόμβωσης</a:t>
            </a:r>
          </a:p>
        </p:txBody>
      </p:sp>
      <p:pic>
        <p:nvPicPr>
          <p:cNvPr id="6" name="Picture 5" descr="clot-pathway">
            <a:extLst>
              <a:ext uri="{FF2B5EF4-FFF2-40B4-BE49-F238E27FC236}">
                <a16:creationId xmlns:a16="http://schemas.microsoft.com/office/drawing/2014/main" id="{C5129C7D-641F-499A-BEE0-1AC4AF7E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53082"/>
            <a:ext cx="4753476" cy="498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4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Ρύθμιση Καταρράκτη Πήξεως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9220767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Για κάθε πρωτεάση υπάρχει  ένας αντίστοιχος πρωτεϊνικός αναστολέας.</a:t>
            </a:r>
          </a:p>
          <a:p>
            <a:r>
              <a:rPr lang="el-GR" dirty="0">
                <a:latin typeface="+mn-lt"/>
              </a:rPr>
              <a:t>Κατά τη διάρκεια της καταστροφής του ιστού τα κύτταρα του συνδετικού ιστού απελευθερώνουν ηπαρίνη, έναν πολυσακχαρίτη που ενισχύει τη δράση της αντιθρομβίνης ΙΙΙ. </a:t>
            </a:r>
          </a:p>
          <a:p>
            <a:r>
              <a:rPr lang="el-GR" dirty="0">
                <a:latin typeface="+mn-lt"/>
              </a:rPr>
              <a:t>Όμως, δεν είναι αποτελεσματική απέναντι στη θρομβίνη, επομένως ο ρόλος της είναι να περιορίζει τη δράση της θρομβίνης σε περιοχές μακριά από το τραύμα.</a:t>
            </a:r>
          </a:p>
          <a:p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96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Ρύθμιση Καταρράκτη Πήξεως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9220767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Η θρομβίνη ξεκινάει τη δημιουργία του θρόμβου όμως επίσης ενεργοποιεί την πρωτεΐνη C. </a:t>
            </a:r>
          </a:p>
          <a:p>
            <a:r>
              <a:rPr lang="el-GR" dirty="0">
                <a:latin typeface="+mn-lt"/>
              </a:rPr>
              <a:t>Αυτό είναι το αρχικό βήμα που ξεδιπλώνει τον καταρράκτη της δημιουργίας θρόμβου.</a:t>
            </a:r>
          </a:p>
          <a:p>
            <a:r>
              <a:rPr lang="el-GR" dirty="0">
                <a:latin typeface="+mn-lt"/>
              </a:rPr>
              <a:t>Η πρωτεΐνη C είναι επίσης μια σερινική πρωτεάση. Στοχεύει τα μη ενζυμικά συνένζυμα του καταρράκτη δημιουργίας θρόμβου, παράγοντες V και VIII.</a:t>
            </a:r>
          </a:p>
          <a:p>
            <a:r>
              <a:rPr lang="el-GR" dirty="0">
                <a:latin typeface="+mn-lt"/>
              </a:rPr>
              <a:t>Απενεργοποιώντας τα συνένζυμα επιβραδύνεται η ανάπτυξη ενός νέου θρόμβου και σταδιακά σταματάει.</a:t>
            </a:r>
          </a:p>
          <a:p>
            <a:r>
              <a:rPr lang="el-GR" dirty="0">
                <a:latin typeface="+mn-lt"/>
              </a:rPr>
              <a:t>* Γενετικές ανωμαλίες στη δράση της Βιταμίνης C έχουν σαν αποτέλεσμα τη θρόμβωση. </a:t>
            </a:r>
          </a:p>
        </p:txBody>
      </p:sp>
    </p:spTree>
    <p:extLst>
      <p:ext uri="{BB962C8B-B14F-4D97-AF65-F5344CB8AC3E}">
        <p14:creationId xmlns:p14="http://schemas.microsoft.com/office/powerpoint/2010/main" val="362113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Αιμόσταση</a:t>
            </a:r>
            <a:endParaRPr lang="en-US" dirty="0">
              <a:latin typeface="+mj-lt"/>
            </a:endParaRPr>
          </a:p>
        </p:txBody>
      </p:sp>
      <p:pic>
        <p:nvPicPr>
          <p:cNvPr id="5" name="Picture 2" descr="blood">
            <a:extLst>
              <a:ext uri="{FF2B5EF4-FFF2-40B4-BE49-F238E27FC236}">
                <a16:creationId xmlns:a16="http://schemas.microsoft.com/office/drawing/2014/main" id="{A48B7836-EF43-429C-B1CE-C799E9081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47800"/>
            <a:ext cx="6181442" cy="4343400"/>
          </a:xfrm>
          <a:prstGeom prst="rect">
            <a:avLst/>
          </a:prstGeom>
          <a:noFill/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4E29D20-F44D-44AE-8457-43A9A052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16609"/>
              </p:ext>
            </p:extLst>
          </p:nvPr>
        </p:nvGraphicFramePr>
        <p:xfrm>
          <a:off x="219358" y="1825691"/>
          <a:ext cx="5800442" cy="5041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776">
                  <a:extLst>
                    <a:ext uri="{9D8B030D-6E8A-4147-A177-3AD203B41FA5}">
                      <a16:colId xmlns:a16="http://schemas.microsoft.com/office/drawing/2014/main" val="1297039421"/>
                    </a:ext>
                  </a:extLst>
                </a:gridCol>
                <a:gridCol w="3330666">
                  <a:extLst>
                    <a:ext uri="{9D8B030D-6E8A-4147-A177-3AD203B41FA5}">
                      <a16:colId xmlns:a16="http://schemas.microsoft.com/office/drawing/2014/main" val="92935152"/>
                    </a:ext>
                  </a:extLst>
                </a:gridCol>
              </a:tblGrid>
              <a:tr h="597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</a:rPr>
                        <a:t>Εσωτερικό Μονοπάτι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</a:rPr>
                        <a:t>Εξωτερικό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</a:rPr>
                        <a:t>Μονοπάτι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779303"/>
                  </a:ext>
                </a:extLst>
              </a:tr>
              <a:tr h="4127392">
                <a:tc>
                  <a:txBody>
                    <a:bodyPr/>
                    <a:lstStyle/>
                    <a:p>
                      <a:pPr marL="731520" lvl="1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dirty="0">
                          <a:sym typeface="Wingdings" pitchFamily="2" charset="2"/>
                        </a:rPr>
                        <a:t>μεγαλύτερο και πιο αργό </a:t>
                      </a:r>
                    </a:p>
                    <a:p>
                      <a:pPr marL="731520" lvl="1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dirty="0">
                          <a:sym typeface="Wingdings" pitchFamily="2" charset="2"/>
                        </a:rPr>
                        <a:t>παράγεται περισσότερος παράγοντας 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1520" marR="0" lvl="0" indent="-274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l-GR" altLang="zh-CN" sz="1800" b="0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πιο γρήγορο</a:t>
                      </a:r>
                    </a:p>
                    <a:p>
                      <a:pPr marL="731520" lvl="1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dirty="0">
                          <a:sym typeface="Wingdings" pitchFamily="2" charset="2"/>
                        </a:rPr>
                        <a:t>ενισχύει το εσωτερικό μονοπάτι επιβραδύνοντας την κυκλοφορία του αίματος έξω από το αγγείο παράγοντας σε μικρή ποσότητα και γρήγορα παράγοντα Χ</a:t>
                      </a:r>
                    </a:p>
                    <a:p>
                      <a:pPr marL="731520" lvl="1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dirty="0">
                          <a:sym typeface="Wingdings" pitchFamily="2" charset="2"/>
                        </a:rPr>
                        <a:t>ολοκληρώνει τον θρόμβο </a:t>
                      </a:r>
                    </a:p>
                    <a:p>
                      <a:pPr marL="731520" lvl="1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sz="1800" dirty="0">
                          <a:sym typeface="Wingdings" pitchFamily="2" charset="2"/>
                        </a:rPr>
                        <a:t>επιτρέπει την επισκευή του αγγείου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5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43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Αιμόσταση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486400" cy="1600200"/>
          </a:xfrm>
        </p:spPr>
        <p:txBody>
          <a:bodyPr/>
          <a:lstStyle/>
          <a:p>
            <a:r>
              <a:rPr lang="el-GR" b="1" dirty="0">
                <a:latin typeface="+mn-lt"/>
              </a:rPr>
              <a:t>Δημιουργία και διατήρηση του θρόμβου</a:t>
            </a:r>
            <a:endParaRPr lang="el-GR" dirty="0">
              <a:latin typeface="+mn-lt"/>
            </a:endParaRPr>
          </a:p>
          <a:p>
            <a:pPr lvl="1"/>
            <a:r>
              <a:rPr lang="el-GR" dirty="0">
                <a:latin typeface="+mn-lt"/>
              </a:rPr>
              <a:t>Προθρομβίνη.</a:t>
            </a:r>
          </a:p>
          <a:p>
            <a:pPr lvl="1"/>
            <a:r>
              <a:rPr lang="el-GR" dirty="0">
                <a:latin typeface="+mn-lt"/>
              </a:rPr>
              <a:t>Ca++.</a:t>
            </a:r>
          </a:p>
          <a:p>
            <a:pPr lvl="1"/>
            <a:r>
              <a:rPr lang="el-GR" dirty="0">
                <a:latin typeface="+mn-lt"/>
              </a:rPr>
              <a:t>Θρομβογένεση.</a:t>
            </a:r>
          </a:p>
          <a:p>
            <a:pPr lvl="1"/>
            <a:r>
              <a:rPr lang="el-GR" dirty="0">
                <a:latin typeface="+mn-lt"/>
              </a:rPr>
              <a:t>Θρόμβος.</a:t>
            </a:r>
          </a:p>
          <a:p>
            <a:pPr lvl="1"/>
            <a:r>
              <a:rPr lang="el-GR" dirty="0">
                <a:latin typeface="+mn-lt"/>
              </a:rPr>
              <a:t>Πολυμερισμός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99FF5B2-6AF4-466D-A42D-055E06A1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957" t="710" r="14714" b="3075"/>
          <a:stretch>
            <a:fillRect/>
          </a:stretch>
        </p:blipFill>
        <p:spPr bwMode="auto">
          <a:xfrm>
            <a:off x="6172200" y="1934660"/>
            <a:ext cx="5106974" cy="4923340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23301CB-7097-4747-BAC0-368D3FC5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7542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A6EBE-EC61-441F-B5D2-598EC9FCE2EB}"/>
              </a:ext>
            </a:extLst>
          </p:cNvPr>
          <p:cNvSpPr txBox="1"/>
          <p:nvPr/>
        </p:nvSpPr>
        <p:spPr>
          <a:xfrm>
            <a:off x="3467100" y="65502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δημιουργία θρόμβου</a:t>
            </a:r>
            <a:endParaRPr lang="en-US" i="1" dirty="0"/>
          </a:p>
        </p:txBody>
      </p:sp>
      <p:sp>
        <p:nvSpPr>
          <p:cNvPr id="8" name="Ορθογώνιο 5">
            <a:extLst>
              <a:ext uri="{FF2B5EF4-FFF2-40B4-BE49-F238E27FC236}">
                <a16:creationId xmlns:a16="http://schemas.microsoft.com/office/drawing/2014/main" id="{A533E884-7663-4F5D-AD0D-EB1D33F5AC3E}"/>
              </a:ext>
            </a:extLst>
          </p:cNvPr>
          <p:cNvSpPr/>
          <p:nvPr/>
        </p:nvSpPr>
        <p:spPr>
          <a:xfrm>
            <a:off x="838200" y="6611779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asiancraftinc.com/</a:t>
            </a:r>
            <a:r>
              <a:rPr lang="en-IN" sz="1000" dirty="0" err="1"/>
              <a:t>bloodclots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83936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Διάλυση Θρόμβου &amp; Αντιπηκτικά</a:t>
            </a:r>
            <a:endParaRPr lang="en-US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D4F10-5BC7-4A6F-99EB-37B3ADBA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74" t="37777" r="20001" b="22223"/>
          <a:stretch/>
        </p:blipFill>
        <p:spPr>
          <a:xfrm>
            <a:off x="1752600" y="1905000"/>
            <a:ext cx="8305800" cy="40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Ενεργοποίηση Συμπληρώματος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9448800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Αίμα – αλληλεπιδράσεις υλικών – απορρόφηση πρωτεϊνών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Τα σύστημα του συμπληρώματος είναι ένας πολύπλοκος καταρράκτης που συμπεριλαμβάνει 30 γλυκοπρωτεΐνες που βρίσκονται στον ορό και υποδοχείς στην επιφάνεια των κυττάρων.</a:t>
            </a: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Ενεργοποίηση της φλεγμονής και δράση σχετική με ανοσοποίηση</a:t>
            </a:r>
          </a:p>
        </p:txBody>
      </p:sp>
      <p:sp>
        <p:nvSpPr>
          <p:cNvPr id="8" name="Ορθογώνιο 5">
            <a:extLst>
              <a:ext uri="{FF2B5EF4-FFF2-40B4-BE49-F238E27FC236}">
                <a16:creationId xmlns:a16="http://schemas.microsoft.com/office/drawing/2014/main" id="{A533E884-7663-4F5D-AD0D-EB1D33F5AC3E}"/>
              </a:ext>
            </a:extLst>
          </p:cNvPr>
          <p:cNvSpPr/>
          <p:nvPr/>
        </p:nvSpPr>
        <p:spPr>
          <a:xfrm>
            <a:off x="838200" y="6611779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asiancraftinc.com/</a:t>
            </a:r>
            <a:r>
              <a:rPr lang="en-IN" sz="1000" dirty="0" err="1"/>
              <a:t>bloodclots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240604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D15B-4A4D-48F1-A2C1-E5AEA7C1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Παράγοντες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E862F6-7065-4422-A03D-14E214F1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33488"/>
              </p:ext>
            </p:extLst>
          </p:nvPr>
        </p:nvGraphicFramePr>
        <p:xfrm>
          <a:off x="685800" y="2097219"/>
          <a:ext cx="10668000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61268">
                  <a:extLst>
                    <a:ext uri="{9D8B030D-6E8A-4147-A177-3AD203B41FA5}">
                      <a16:colId xmlns:a16="http://schemas.microsoft.com/office/drawing/2014/main" val="1297039421"/>
                    </a:ext>
                  </a:extLst>
                </a:gridCol>
                <a:gridCol w="3420355">
                  <a:extLst>
                    <a:ext uri="{9D8B030D-6E8A-4147-A177-3AD203B41FA5}">
                      <a16:colId xmlns:a16="http://schemas.microsoft.com/office/drawing/2014/main" val="92935152"/>
                    </a:ext>
                  </a:extLst>
                </a:gridCol>
                <a:gridCol w="3986377">
                  <a:extLst>
                    <a:ext uri="{9D8B030D-6E8A-4147-A177-3AD203B41FA5}">
                      <a16:colId xmlns:a16="http://schemas.microsoft.com/office/drawing/2014/main" val="1336517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tx1"/>
                          </a:solidFill>
                        </a:rPr>
                        <a:t>Κυτοκίνες και αυξητικοί παράγοντες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TGF-b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Κυτταρική Ορολογία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77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l-GR" sz="1800" dirty="0"/>
                        <a:t>Αυτοκρινείς</a:t>
                      </a:r>
                      <a:r>
                        <a:rPr lang="el-GR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l-GR" sz="1800" dirty="0"/>
                        <a:t>επηρεάζουν το κύτταρο από το οποίο απελευθερώνονται)</a:t>
                      </a:r>
                      <a:endParaRPr lang="en-US" sz="1800" dirty="0"/>
                    </a:p>
                    <a:p>
                      <a:pPr marL="274320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  <a:defRPr/>
                      </a:pPr>
                      <a:r>
                        <a:rPr lang="el-GR" sz="1800" dirty="0"/>
                        <a:t>Παρακρινείς</a:t>
                      </a:r>
                      <a:r>
                        <a:rPr lang="el-GR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l-GR" sz="1800" dirty="0"/>
                        <a:t>επηρεάζουν τη λειτουργία παρακείμενων κυττάρων του ίδιου ή διαφορετικού φαινότυπου</a:t>
                      </a:r>
                      <a:endParaRPr lang="en-US" sz="1800" dirty="0"/>
                    </a:p>
                    <a:p>
                      <a:pPr marL="731520" lvl="2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0" indent="-285750" algn="just">
                        <a:spcBef>
                          <a:spcPct val="2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l-GR" sz="18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Ρυθμίζει τον πολλαπλασιασμό των ινοβλαστών</a:t>
                      </a:r>
                      <a:endParaRPr lang="el-G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0" indent="-285750" algn="just">
                        <a:spcBef>
                          <a:spcPct val="2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Ρυθμίζει τις εκκρίσεις των ινοβλαστών (κολλαγόνο,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fibronectin, </a:t>
                      </a: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γλυκοσαμινογλυκάνες)</a:t>
                      </a: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επούλωση</a:t>
                      </a:r>
                    </a:p>
                    <a:p>
                      <a:pPr marL="742950" lvl="0" indent="-285750" algn="just">
                        <a:spcBef>
                          <a:spcPct val="20000"/>
                        </a:spcBef>
                        <a:buClr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Ρυθμίζει την αγγειογέννεση</a:t>
                      </a:r>
                      <a:r>
                        <a:rPr lang="el-GR" sz="180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l-GR" sz="1800" dirty="0"/>
                        <a:t>Κοκκώδες κύτταρο: κάθε κύτταρο αίματος που έχει εμφανείς κόκκους (π.χ. φαγοκύτταρα, ηωσινόφιλα, βασόφιλα).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l-GR" sz="1800" dirty="0"/>
                        <a:t>Λευκό αιμοσφαίριο: ένα άχρωμο κύτταρο αίματος που κινείται με αμοιβαδοειδή τρόπο (π.χ. λεμφοκύτταρα, μονοκύτταρα, κοκκώδη κύτταρα).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l-GR" sz="1800" dirty="0"/>
                        <a:t>Μακροφάγα: μεγάλα φαγοκυτταρικά μονοπύρηνα κύτταρα.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5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1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Σημαντικότερα Κύτταρα και ο Ρόλος τους</a:t>
            </a:r>
            <a:endParaRPr lang="en-US" dirty="0">
              <a:latin typeface="+mj-lt"/>
            </a:endParaRPr>
          </a:p>
        </p:txBody>
      </p:sp>
      <p:pic>
        <p:nvPicPr>
          <p:cNvPr id="6" name="Picture 3" descr="24-04_1.jpg                                                    00003AF0Sarah                          B9D5FA8B:">
            <a:extLst>
              <a:ext uri="{FF2B5EF4-FFF2-40B4-BE49-F238E27FC236}">
                <a16:creationId xmlns:a16="http://schemas.microsoft.com/office/drawing/2014/main" id="{F5B35D2E-6E7E-42CB-8BF0-760477B4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104"/>
          <a:stretch>
            <a:fillRect/>
          </a:stretch>
        </p:blipFill>
        <p:spPr bwMode="auto">
          <a:xfrm>
            <a:off x="1447800" y="1775515"/>
            <a:ext cx="8382000" cy="4800599"/>
          </a:xfrm>
          <a:prstGeom prst="rect">
            <a:avLst/>
          </a:prstGeom>
          <a:noFill/>
        </p:spPr>
      </p:pic>
      <p:sp>
        <p:nvSpPr>
          <p:cNvPr id="7" name="Ορθογώνιο 3">
            <a:extLst>
              <a:ext uri="{FF2B5EF4-FFF2-40B4-BE49-F238E27FC236}">
                <a16:creationId xmlns:a16="http://schemas.microsoft.com/office/drawing/2014/main" id="{0B28D06F-68B3-439A-BAE5-FB5BE6E01EE6}"/>
              </a:ext>
            </a:extLst>
          </p:cNvPr>
          <p:cNvSpPr/>
          <p:nvPr/>
        </p:nvSpPr>
        <p:spPr>
          <a:xfrm>
            <a:off x="6324600" y="65761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/>
              <a:t>Patric</a:t>
            </a:r>
            <a:r>
              <a:rPr lang="en-US" sz="1000" dirty="0"/>
              <a:t> </a:t>
            </a:r>
            <a:r>
              <a:rPr lang="en-US" sz="1000" dirty="0" err="1"/>
              <a:t>Tresco</a:t>
            </a:r>
            <a:r>
              <a:rPr lang="en-US" sz="1000" dirty="0"/>
              <a:t>,  Biomaterials course,  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287888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Φλεγμονή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10591800" cy="1600200"/>
          </a:xfrm>
        </p:spPr>
        <p:txBody>
          <a:bodyPr/>
          <a:lstStyle/>
          <a:p>
            <a:pPr marL="88900" indent="0">
              <a:buNone/>
            </a:pPr>
            <a:r>
              <a:rPr lang="el-GR" b="1" dirty="0">
                <a:latin typeface="+mn-lt"/>
              </a:rPr>
              <a:t>Κλινική Εκδήλωση</a:t>
            </a:r>
          </a:p>
          <a:p>
            <a:r>
              <a:rPr lang="el-GR" sz="2000" dirty="0">
                <a:latin typeface="+mn-lt"/>
              </a:rPr>
              <a:t>Ερυθρότητα , πρήξιμο, πόνος, αύξηση θερμοκρασίας.</a:t>
            </a:r>
          </a:p>
          <a:p>
            <a:r>
              <a:rPr lang="el-GR" sz="2000" dirty="0">
                <a:latin typeface="+mn-lt"/>
              </a:rPr>
              <a:t>Γιατί κοκκίνισμα; Ερυθρά αιμοσφαίρια.</a:t>
            </a:r>
          </a:p>
          <a:p>
            <a:r>
              <a:rPr lang="el-GR" sz="2000" dirty="0">
                <a:latin typeface="+mn-lt"/>
              </a:rPr>
              <a:t>Γιατί πρήξιμο; Διαπερατότητα:</a:t>
            </a:r>
          </a:p>
          <a:p>
            <a:r>
              <a:rPr lang="el-GR" sz="2000" dirty="0">
                <a:latin typeface="+mn-lt"/>
              </a:rPr>
              <a:t>διαφορά πίεσης μεταξύ τριχοειδών αγγείων και εξωτερικού ιστού</a:t>
            </a:r>
          </a:p>
          <a:p>
            <a:r>
              <a:rPr lang="el-GR" sz="2000" dirty="0">
                <a:latin typeface="+mn-lt"/>
              </a:rPr>
              <a:t>πυκνό ενδοθήλιο </a:t>
            </a:r>
            <a:r>
              <a:rPr lang="el-GR" sz="20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+mn-lt"/>
              </a:rPr>
              <a:t>πολύ αργή κυκλοφορία νερού και μικρών μορίων στον παρακείμενο ιστό.</a:t>
            </a:r>
          </a:p>
          <a:p>
            <a:r>
              <a:rPr lang="el-GR" sz="2000" dirty="0">
                <a:latin typeface="+mn-lt"/>
              </a:rPr>
              <a:t>Φυσιολογικά: τα λεμφαγγεία απορροφούν υγρό διατηρώντας σταθερό τον όγκο του ιστού.</a:t>
            </a:r>
          </a:p>
          <a:p>
            <a:r>
              <a:rPr lang="el-GR" sz="2000" dirty="0">
                <a:latin typeface="+mn-lt"/>
              </a:rPr>
              <a:t>Φλεγμονή: η διαπερατότητα αυξάνεται και περνούν στον ιστό και μεγαλύτερα μόρια</a:t>
            </a:r>
          </a:p>
          <a:p>
            <a:r>
              <a:rPr lang="el-GR" sz="2000" dirty="0">
                <a:latin typeface="+mn-lt"/>
              </a:rPr>
              <a:t>αυξημένη ροή υγρού που δεν μπορεί να εξισορροπηθεί από το λεμφικό σύστημα</a:t>
            </a:r>
          </a:p>
        </p:txBody>
      </p:sp>
    </p:spTree>
    <p:extLst>
      <p:ext uri="{BB962C8B-B14F-4D97-AF65-F5344CB8AC3E}">
        <p14:creationId xmlns:p14="http://schemas.microsoft.com/office/powerpoint/2010/main" val="355710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E967-F51A-4724-9AAE-22DA1241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τραυμάτων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C2887-3D4F-4A96-BB50-3EB4B1996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332" y="2273567"/>
            <a:ext cx="9481668" cy="3620800"/>
          </a:xfrm>
        </p:spPr>
        <p:txBody>
          <a:bodyPr/>
          <a:lstStyle/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Διαδικασία επούλωσης αποτελείται από πολλαπλά γεγονότα </a:t>
            </a:r>
          </a:p>
          <a:p>
            <a:pPr marL="731520" lvl="1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αλληλεπιδράσεις διαφόρων κυτταρικών και μοριακών συνιστωσών </a:t>
            </a:r>
          </a:p>
          <a:p>
            <a:pPr marL="731520" lvl="1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ταυτόχρονη δράση με το κλείσιμο του τραύματος</a:t>
            </a:r>
          </a:p>
          <a:p>
            <a:pPr marL="731520" lvl="1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δημιουργία νέου ιστού</a:t>
            </a:r>
          </a:p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Η διαδικασία μπορεί να γίνει κατανοητή σαν μία σειρά βημάτων αλλά στην πραγματικότητα είναι συνεχής</a:t>
            </a:r>
          </a:p>
        </p:txBody>
      </p:sp>
    </p:spTree>
    <p:extLst>
      <p:ext uri="{BB962C8B-B14F-4D97-AF65-F5344CB8AC3E}">
        <p14:creationId xmlns:p14="http://schemas.microsoft.com/office/powerpoint/2010/main" val="285510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Οξεία Φλεγμονή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9906000" cy="1600200"/>
          </a:xfrm>
        </p:spPr>
        <p:txBody>
          <a:bodyPr/>
          <a:lstStyle/>
          <a:p>
            <a:r>
              <a:rPr lang="el-GR" sz="2000" dirty="0">
                <a:latin typeface="+mn-lt"/>
              </a:rPr>
              <a:t>Διαρκεί από λεπτά μέχρι μέρες ανάλογα με το τραύμα</a:t>
            </a:r>
          </a:p>
          <a:p>
            <a:r>
              <a:rPr lang="el-GR" sz="2000" b="1" dirty="0">
                <a:latin typeface="+mn-lt"/>
              </a:rPr>
              <a:t>Αρχικά στάδια</a:t>
            </a:r>
          </a:p>
          <a:p>
            <a:pPr lvl="1"/>
            <a:r>
              <a:rPr lang="el-GR" sz="2000" dirty="0">
                <a:latin typeface="+mn-lt"/>
              </a:rPr>
              <a:t>ταχεία διεύρυνση τοπικών τριχοειδών αγγείων</a:t>
            </a:r>
          </a:p>
          <a:p>
            <a:pPr lvl="1"/>
            <a:r>
              <a:rPr lang="el-GR" sz="2000" dirty="0">
                <a:latin typeface="+mn-lt"/>
              </a:rPr>
              <a:t>αύξηση στην διαπερατότητα του τοιχώματος του ενδοθηλίου</a:t>
            </a:r>
          </a:p>
          <a:p>
            <a:r>
              <a:rPr lang="el-GR" sz="2000" b="1" dirty="0">
                <a:latin typeface="+mn-lt"/>
              </a:rPr>
              <a:t>Διεύρυνση</a:t>
            </a:r>
          </a:p>
          <a:p>
            <a:pPr lvl="1"/>
            <a:r>
              <a:rPr lang="el-GR" sz="2000" dirty="0">
                <a:latin typeface="+mn-lt"/>
              </a:rPr>
              <a:t>παράγοντας θρόμβωσης (ΧΙΙ) ξένων πρωτεϊνών και υλικών</a:t>
            </a:r>
          </a:p>
          <a:p>
            <a:r>
              <a:rPr lang="el-GR" sz="2000" dirty="0">
                <a:latin typeface="+mn-lt"/>
              </a:rPr>
              <a:t>Η διαστολή οδηγεί σε αύξηση της εισροής αίματος μέσω των τοιχωμάτων των τριχοειδών αγγείων:</a:t>
            </a:r>
          </a:p>
          <a:p>
            <a:pPr lvl="1"/>
            <a:r>
              <a:rPr lang="el-GR" sz="2000" dirty="0">
                <a:latin typeface="+mn-lt"/>
              </a:rPr>
              <a:t>διαρροή πλάσματος μέσω των τοιχωμάτων των τριχοειδών αγγείων</a:t>
            </a:r>
          </a:p>
          <a:p>
            <a:pPr lvl="1"/>
            <a:r>
              <a:rPr lang="el-GR" sz="2000" dirty="0">
                <a:latin typeface="+mn-lt"/>
              </a:rPr>
              <a:t>τα αιμοπετάλια και τα ερυθρά αιμοσφαίρα γίνονται κολλώδη</a:t>
            </a:r>
          </a:p>
          <a:p>
            <a:pPr lvl="1"/>
            <a:r>
              <a:rPr lang="el-GR" sz="2000" dirty="0">
                <a:latin typeface="+mn-lt"/>
              </a:rPr>
              <a:t>η ροή του αίματος γίνεται πιο αργή και πηκτή</a:t>
            </a:r>
          </a:p>
        </p:txBody>
      </p:sp>
    </p:spTree>
    <p:extLst>
      <p:ext uri="{BB962C8B-B14F-4D97-AF65-F5344CB8AC3E}">
        <p14:creationId xmlns:p14="http://schemas.microsoft.com/office/powerpoint/2010/main" val="252018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Αποτελέσματα Οξείας Φλεγμονής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9906000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Περιορισμένη καταστροφή ιστού ή φλεγμονή ήπιας μορφής.</a:t>
            </a:r>
          </a:p>
          <a:p>
            <a:r>
              <a:rPr lang="el-GR" dirty="0">
                <a:latin typeface="+mn-lt"/>
              </a:rPr>
              <a:t>Σε ιστό με </a:t>
            </a:r>
            <a:r>
              <a:rPr lang="el-GR" u="sng" dirty="0">
                <a:latin typeface="+mn-lt"/>
              </a:rPr>
              <a:t>μεγάλη ικανότητα αναγέννησης</a:t>
            </a:r>
            <a:r>
              <a:rPr lang="el-GR" dirty="0">
                <a:latin typeface="+mn-lt"/>
              </a:rPr>
              <a:t>:</a:t>
            </a:r>
          </a:p>
          <a:p>
            <a:pPr lvl="1"/>
            <a:r>
              <a:rPr lang="el-GR" dirty="0">
                <a:latin typeface="+mn-lt"/>
              </a:rPr>
              <a:t>Αφαίρεση χημικών μεσολαβητών</a:t>
            </a:r>
          </a:p>
          <a:p>
            <a:pPr lvl="1"/>
            <a:r>
              <a:rPr lang="el-GR" dirty="0">
                <a:latin typeface="+mn-lt"/>
              </a:rPr>
              <a:t>Κανονικοποίηση της αγγειακής διαπερατότητας</a:t>
            </a:r>
          </a:p>
          <a:p>
            <a:pPr lvl="1"/>
            <a:r>
              <a:rPr lang="el-GR" dirty="0">
                <a:latin typeface="+mn-lt"/>
              </a:rPr>
              <a:t>Σταμάτημα της μετανάστευσης των λευκοκυττάρων</a:t>
            </a:r>
          </a:p>
          <a:p>
            <a:pPr lvl="1"/>
            <a:r>
              <a:rPr lang="el-GR" dirty="0">
                <a:latin typeface="+mn-lt"/>
              </a:rPr>
              <a:t>Διοχέτευση λέμφου (καθαρίζει το οίδημα, τα κύτταρα και τον κατεστραμμένο ιστό)</a:t>
            </a:r>
          </a:p>
          <a:p>
            <a:r>
              <a:rPr lang="el-GR" dirty="0">
                <a:latin typeface="+mn-lt"/>
              </a:rPr>
              <a:t>Ουλή ή ίνωση</a:t>
            </a:r>
          </a:p>
          <a:p>
            <a:r>
              <a:rPr lang="el-GR" dirty="0">
                <a:latin typeface="+mn-lt"/>
              </a:rPr>
              <a:t>Δημιουργία οιδήματος</a:t>
            </a:r>
          </a:p>
          <a:p>
            <a:r>
              <a:rPr lang="el-GR" dirty="0">
                <a:latin typeface="+mn-lt"/>
              </a:rPr>
              <a:t>Σταδιακή εμφάνιση χρόνιας φλεγμονής</a:t>
            </a:r>
          </a:p>
        </p:txBody>
      </p:sp>
    </p:spTree>
    <p:extLst>
      <p:ext uri="{BB962C8B-B14F-4D97-AF65-F5344CB8AC3E}">
        <p14:creationId xmlns:p14="http://schemas.microsoft.com/office/powerpoint/2010/main" val="392203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Χρόνια Φλεγμονή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7391400" cy="1600200"/>
          </a:xfrm>
        </p:spPr>
        <p:txBody>
          <a:bodyPr/>
          <a:lstStyle/>
          <a:p>
            <a:r>
              <a:rPr lang="el-GR" sz="2000" dirty="0">
                <a:latin typeface="+mn-lt"/>
              </a:rPr>
              <a:t>Τα μακροφάγα παράγουν έναν μεγάλο αριθμό βιολογικά ενεργών προϊόντων:</a:t>
            </a:r>
          </a:p>
          <a:p>
            <a:pPr lvl="1"/>
            <a:r>
              <a:rPr lang="el-GR" sz="2000" dirty="0">
                <a:latin typeface="+mn-lt"/>
              </a:rPr>
              <a:t>πρωτεάσες</a:t>
            </a:r>
          </a:p>
          <a:p>
            <a:pPr lvl="1"/>
            <a:r>
              <a:rPr lang="el-GR" sz="2000" dirty="0">
                <a:latin typeface="+mn-lt"/>
              </a:rPr>
              <a:t>χημειοτακτικοί παράγοντες</a:t>
            </a:r>
          </a:p>
          <a:p>
            <a:pPr lvl="1"/>
            <a:r>
              <a:rPr lang="el-GR" sz="2000" dirty="0">
                <a:latin typeface="+mn-lt"/>
              </a:rPr>
              <a:t>παράγοντες πήξεως</a:t>
            </a:r>
          </a:p>
          <a:p>
            <a:pPr lvl="1"/>
            <a:r>
              <a:rPr lang="el-GR" sz="2000" dirty="0">
                <a:latin typeface="+mn-lt"/>
              </a:rPr>
              <a:t>αυξητικούς παράγοντες</a:t>
            </a:r>
          </a:p>
          <a:p>
            <a:pPr lvl="1"/>
            <a:r>
              <a:rPr lang="el-GR" sz="2000" dirty="0">
                <a:latin typeface="+mn-lt"/>
              </a:rPr>
              <a:t>κυτοκίνες</a:t>
            </a:r>
          </a:p>
          <a:p>
            <a:r>
              <a:rPr lang="el-GR" sz="2000" dirty="0">
                <a:latin typeface="+mn-lt"/>
              </a:rPr>
              <a:t>Οι αυξητικοί παράγοντες (π.χ. PDGF, FGF, TGF-b, IL-1, TNF, VEGF) είναι απαραίτητοι για: </a:t>
            </a:r>
          </a:p>
          <a:p>
            <a:pPr lvl="1"/>
            <a:r>
              <a:rPr lang="el-GR" sz="2000" dirty="0">
                <a:latin typeface="+mn-lt"/>
              </a:rPr>
              <a:t>ανάπτυξη των ινοβλαστών και αιμοφόρων </a:t>
            </a:r>
          </a:p>
          <a:p>
            <a:pPr lvl="1"/>
            <a:r>
              <a:rPr lang="el-GR" sz="2000" dirty="0">
                <a:latin typeface="+mn-lt"/>
              </a:rPr>
              <a:t>αναγέννηση επιθηλιακών κυττάρων: </a:t>
            </a:r>
          </a:p>
          <a:p>
            <a:pPr lvl="1"/>
            <a:r>
              <a:rPr lang="el-GR" sz="2000" dirty="0">
                <a:latin typeface="+mn-lt"/>
              </a:rPr>
              <a:t>διέγερση της παραγωγής ποικιλίας κυττάρων,</a:t>
            </a:r>
          </a:p>
          <a:p>
            <a:pPr lvl="1"/>
            <a:r>
              <a:rPr lang="el-GR" sz="2000" dirty="0">
                <a:latin typeface="+mn-lt"/>
              </a:rPr>
              <a:t>έναρξη κυτταρικής μετανάστευσης και διαφοροποίησης,</a:t>
            </a:r>
          </a:p>
          <a:p>
            <a:pPr lvl="1"/>
            <a:r>
              <a:rPr lang="el-GR" sz="2000" dirty="0">
                <a:latin typeface="+mn-lt"/>
              </a:rPr>
              <a:t>ανασχηματισμό ιστού και θεραπεία τραυμάτων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67E54-F138-4027-B815-5454F224082D}"/>
              </a:ext>
            </a:extLst>
          </p:cNvPr>
          <p:cNvSpPr txBox="1"/>
          <p:nvPr/>
        </p:nvSpPr>
        <p:spPr>
          <a:xfrm>
            <a:off x="8229600" y="2072539"/>
            <a:ext cx="3872069" cy="310546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Tx/>
              <a:defRPr/>
            </a:pPr>
            <a:r>
              <a:rPr lang="el-GR" altLang="en-US" sz="1800" dirty="0"/>
              <a:t>Ανθεκτικά σώματα που προκαλούν φλεγμονή όπως ξένα υλικά ή βιοϋλικά οδηγούν σε χρόνια φλεγμονή:</a:t>
            </a:r>
            <a:endParaRPr lang="en-US" altLang="en-US" sz="1800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altLang="en-US" sz="1800" dirty="0"/>
              <a:t>χημικές και φυσικές ιδιότητες των βιουλικών </a:t>
            </a:r>
            <a:endParaRPr lang="en-US" altLang="en-US" sz="1800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altLang="en-US" sz="1800" dirty="0"/>
              <a:t>κίνηση στο σημείο του εμφυτεύματος</a:t>
            </a:r>
            <a:endParaRPr lang="en-US" altLang="en-US" sz="1800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altLang="en-US" sz="1800" dirty="0"/>
              <a:t>περιορισμός στο σημείο του εμφυτεύματος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59691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Αντίδραση σε ξένο σώμα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4724400" cy="1600200"/>
          </a:xfrm>
        </p:spPr>
        <p:txBody>
          <a:bodyPr/>
          <a:lstStyle/>
          <a:p>
            <a:r>
              <a:rPr lang="el-GR" sz="2000" dirty="0">
                <a:latin typeface="+mn-lt"/>
              </a:rPr>
              <a:t>Αποτελείται από:</a:t>
            </a:r>
          </a:p>
          <a:p>
            <a:pPr lvl="1"/>
            <a:r>
              <a:rPr lang="el-GR" sz="2000" dirty="0">
                <a:latin typeface="+mn-lt"/>
              </a:rPr>
              <a:t>Πολυπύρηνα ξένα σώματα με γιγαντιαία κύτταρα</a:t>
            </a:r>
          </a:p>
          <a:p>
            <a:pPr lvl="1"/>
            <a:r>
              <a:rPr lang="el-GR" sz="2000" dirty="0">
                <a:latin typeface="+mn-lt"/>
              </a:rPr>
              <a:t>Μακροφάγα</a:t>
            </a:r>
          </a:p>
          <a:p>
            <a:pPr lvl="1"/>
            <a:r>
              <a:rPr lang="el-GR" sz="2000" dirty="0">
                <a:latin typeface="+mn-lt"/>
              </a:rPr>
              <a:t>Ινοβλάστες</a:t>
            </a:r>
          </a:p>
          <a:p>
            <a:pPr lvl="1"/>
            <a:r>
              <a:rPr lang="el-GR" sz="2000" dirty="0">
                <a:latin typeface="+mn-lt"/>
              </a:rPr>
              <a:t>Τριχοειδή αγγεία</a:t>
            </a:r>
          </a:p>
          <a:p>
            <a:r>
              <a:rPr lang="el-GR" sz="2000" dirty="0">
                <a:latin typeface="+mn-lt"/>
              </a:rPr>
              <a:t>Τα πολυπύρηνα γιγαντιαία κύτταρα των ξένων σωμάτων δημιουργούνται πάνω σε συνονθυλεύματα μακροφάγων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D6868F5-09E9-4837-94F9-C90AAC67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76986" y="4199998"/>
            <a:ext cx="3306762" cy="204787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3D9EDF3-08C8-4806-BB38-D66FC9F8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77205"/>
            <a:ext cx="3124200" cy="1797050"/>
          </a:xfrm>
          <a:prstGeom prst="rect">
            <a:avLst/>
          </a:prstGeom>
          <a:noFill/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ED2E02B-D559-4E19-AF44-BC249902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800" y="2275846"/>
            <a:ext cx="2971800" cy="1798410"/>
          </a:xfrm>
          <a:prstGeom prst="rect">
            <a:avLst/>
          </a:prstGeom>
          <a:noFill/>
        </p:spPr>
      </p:pic>
      <p:sp>
        <p:nvSpPr>
          <p:cNvPr id="9" name="Ορθογώνιο 6">
            <a:extLst>
              <a:ext uri="{FF2B5EF4-FFF2-40B4-BE49-F238E27FC236}">
                <a16:creationId xmlns:a16="http://schemas.microsoft.com/office/drawing/2014/main" id="{20E506A0-E6AF-4F9E-B45B-0F80102249B4}"/>
              </a:ext>
            </a:extLst>
          </p:cNvPr>
          <p:cNvSpPr/>
          <p:nvPr/>
        </p:nvSpPr>
        <p:spPr>
          <a:xfrm>
            <a:off x="7239000" y="6553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/>
              <a:t>Patric</a:t>
            </a:r>
            <a:r>
              <a:rPr lang="en-US" sz="1000" dirty="0"/>
              <a:t> </a:t>
            </a:r>
            <a:r>
              <a:rPr lang="en-US" sz="1000" dirty="0" err="1"/>
              <a:t>Tresco</a:t>
            </a:r>
            <a:r>
              <a:rPr lang="en-US" sz="1000" dirty="0"/>
              <a:t>,  Biomaterials course,  University of Utah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6B26A-4A3D-48A0-A43C-8C76D21011D6}"/>
              </a:ext>
            </a:extLst>
          </p:cNvPr>
          <p:cNvSpPr txBox="1"/>
          <p:nvPr/>
        </p:nvSpPr>
        <p:spPr>
          <a:xfrm>
            <a:off x="5814786" y="511020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Γιγάντια κύτταρα ξένων σωμάτων</a:t>
            </a:r>
          </a:p>
          <a:p>
            <a:r>
              <a:rPr lang="el-GR" i="1" dirty="0"/>
              <a:t>εκατοντάδες μακροφάγα και μονοκύτταρα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079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Αντίδραση σε ξένο σώμα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7467600" cy="1600200"/>
          </a:xfrm>
        </p:spPr>
        <p:txBody>
          <a:bodyPr/>
          <a:lstStyle/>
          <a:p>
            <a:r>
              <a:rPr lang="el-GR" sz="2000" dirty="0">
                <a:latin typeface="+mn-lt"/>
              </a:rPr>
              <a:t>Εξαρτάται από τη </a:t>
            </a:r>
            <a:r>
              <a:rPr lang="el-GR" sz="2000" b="1" dirty="0">
                <a:latin typeface="+mn-lt"/>
              </a:rPr>
              <a:t>γεωμετρία</a:t>
            </a:r>
            <a:r>
              <a:rPr lang="el-GR" sz="2000" dirty="0">
                <a:latin typeface="+mn-lt"/>
              </a:rPr>
              <a:t> και τη </a:t>
            </a:r>
            <a:r>
              <a:rPr lang="el-GR" sz="2000" b="1" dirty="0">
                <a:latin typeface="+mn-lt"/>
              </a:rPr>
              <a:t>μορφή</a:t>
            </a:r>
            <a:r>
              <a:rPr lang="el-GR" sz="2000" dirty="0">
                <a:latin typeface="+mn-lt"/>
              </a:rPr>
              <a:t> του εμφυτεύματος</a:t>
            </a:r>
          </a:p>
          <a:p>
            <a:r>
              <a:rPr lang="el-GR" sz="2000" b="1" dirty="0">
                <a:latin typeface="+mn-lt"/>
              </a:rPr>
              <a:t>Επίπεδες και λείες επιφάνειες  </a:t>
            </a:r>
            <a:r>
              <a:rPr lang="el-GR" sz="2000" dirty="0">
                <a:latin typeface="+mn-lt"/>
              </a:rPr>
              <a:t>(π.χ. προσθετικά μέλη στις επεμβάσεις στήθους)</a:t>
            </a:r>
          </a:p>
          <a:p>
            <a:pPr lvl="1"/>
            <a:r>
              <a:rPr lang="el-GR" sz="2000" dirty="0">
                <a:latin typeface="+mn-lt"/>
              </a:rPr>
              <a:t>αποτελείται από ένα επίπεδο μακροφάγων με πάχος ένα ή δυο κύτταρα</a:t>
            </a:r>
          </a:p>
          <a:p>
            <a:r>
              <a:rPr lang="el-GR" sz="2000" b="1" dirty="0">
                <a:latin typeface="+mn-lt"/>
              </a:rPr>
              <a:t>Σχετικά ανώμαλες επιφάνειες </a:t>
            </a:r>
            <a:r>
              <a:rPr lang="el-GR" sz="2000" dirty="0">
                <a:latin typeface="+mn-lt"/>
              </a:rPr>
              <a:t>(π.χ. αυτές που βρίσκονται στις εξωτερικές επιφάνειες των τεχνητών αγγείων) </a:t>
            </a:r>
          </a:p>
          <a:p>
            <a:pPr lvl="1"/>
            <a:r>
              <a:rPr lang="el-GR" sz="2000" dirty="0">
                <a:latin typeface="+mn-lt"/>
              </a:rPr>
              <a:t>αποτελείται από πολλαπλά επίπεδα από μακροφάγα και γιγάντια κύτταρα ξένου σώματος στην επιφάνεια</a:t>
            </a:r>
          </a:p>
          <a:p>
            <a:r>
              <a:rPr lang="el-GR" sz="2000" b="1" dirty="0">
                <a:latin typeface="+mn-lt"/>
              </a:rPr>
              <a:t>Ανώμαλες επιφάνειες </a:t>
            </a:r>
            <a:r>
              <a:rPr lang="el-GR" sz="2000" dirty="0">
                <a:latin typeface="+mn-lt"/>
              </a:rPr>
              <a:t>(π.χ. υλικά τύπου υφάσματος)</a:t>
            </a:r>
          </a:p>
          <a:p>
            <a:pPr lvl="1"/>
            <a:r>
              <a:rPr lang="el-GR" sz="2000" dirty="0">
                <a:latin typeface="+mn-lt"/>
              </a:rPr>
              <a:t>αποτελείται από μακροφάγα και γιγάντια κύτταρα ξένων σωμάτων με διαφορετικούς τύπους κοκκώδους ιστού</a:t>
            </a:r>
          </a:p>
          <a:p>
            <a:endParaRPr lang="el-GR" sz="2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BD9AC-8A18-419D-9288-A88F8E8C31FD}"/>
              </a:ext>
            </a:extLst>
          </p:cNvPr>
          <p:cNvSpPr txBox="1"/>
          <p:nvPr/>
        </p:nvSpPr>
        <p:spPr>
          <a:xfrm>
            <a:off x="8153400" y="2514600"/>
            <a:ext cx="3810505" cy="32531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altLang="en-US" sz="1400" dirty="0"/>
              <a:t>αποτελείται κυρίως από μακροφάγα και γιγάντια κύτταρα ξένου σώματος </a:t>
            </a:r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altLang="en-US" sz="1400" dirty="0"/>
              <a:t>μπορεί να παραμείνει στο σημείο αλληλεπίδρασης του ιστού με το εμφύτευμα για όλη τη διάρκεια ζωής του εμφυτεύματος</a:t>
            </a:r>
            <a:endParaRPr lang="el-GR" altLang="en-US" dirty="0"/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altLang="en-US" sz="1400" dirty="0"/>
              <a:t>περικλείεται από ινώδη ιστό που απομονώνει το εμφύτευμα από το περιβάλλον του τοπικού ιστού</a:t>
            </a:r>
            <a:endParaRPr lang="en-US" altLang="en-US" sz="1400" dirty="0"/>
          </a:p>
          <a:p>
            <a:pPr marL="274320" lvl="1" indent="-274320" algn="just">
              <a:spcBef>
                <a:spcPct val="2000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el-GR" altLang="en-US" sz="1400" dirty="0"/>
              <a:t>Δεν είναι γνωστό αν παραμένουν ενεργοποιημένα όταν απελευθερώσουν το λυσοσωμικό περιεχόμενό τους ή απενεργοποιούνται.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5169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Δημιουργία ινώδους σάκου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896601" cy="1600200"/>
          </a:xfrm>
        </p:spPr>
        <p:txBody>
          <a:bodyPr/>
          <a:lstStyle/>
          <a:p>
            <a:r>
              <a:rPr lang="el-GR" dirty="0">
                <a:latin typeface="+mn-lt"/>
              </a:rPr>
              <a:t>Τελικό στάδιο της θεραπείας.</a:t>
            </a:r>
          </a:p>
          <a:p>
            <a:r>
              <a:rPr lang="el-GR" dirty="0">
                <a:latin typeface="+mn-lt"/>
              </a:rPr>
              <a:t>Συμβαίνει &gt;4 εβδομάδες μετά την εμφύτευση.</a:t>
            </a:r>
          </a:p>
          <a:p>
            <a:r>
              <a:rPr lang="el-GR" dirty="0">
                <a:latin typeface="+mn-lt"/>
              </a:rPr>
              <a:t>Περίβλημα ινώδους ιστού:</a:t>
            </a:r>
          </a:p>
          <a:p>
            <a:pPr lvl="1"/>
            <a:r>
              <a:rPr lang="el-GR" dirty="0">
                <a:latin typeface="+mn-lt"/>
              </a:rPr>
              <a:t>πλεγμένοι ινοβλάστες,</a:t>
            </a:r>
          </a:p>
          <a:p>
            <a:pPr lvl="1"/>
            <a:r>
              <a:rPr lang="el-GR" dirty="0">
                <a:latin typeface="+mn-lt"/>
              </a:rPr>
              <a:t>μικρός αριθμός από μακροφάγα.</a:t>
            </a:r>
          </a:p>
          <a:p>
            <a:r>
              <a:rPr lang="el-GR" dirty="0">
                <a:latin typeface="+mn-lt"/>
              </a:rPr>
              <a:t>Η παρουσία φαγοκυττάρων αίματος προϋποθέτει την ύπαρξη φλεγμονής.</a:t>
            </a:r>
          </a:p>
          <a:p>
            <a:r>
              <a:rPr lang="el-GR" dirty="0">
                <a:latin typeface="+mn-lt"/>
              </a:rPr>
              <a:t>Η παρουσία μακροφάγων προϋποθέτει την παραγωγή μικρών σωματιδίων που προέρχονται από διάβρωση, αποπολυμερισμό, διάλυση ή φθορά.</a:t>
            </a:r>
          </a:p>
          <a:p>
            <a:r>
              <a:rPr lang="el-GR" dirty="0">
                <a:latin typeface="+mn-lt"/>
              </a:rPr>
              <a:t>Η παρουσία λεμφοκυττάρων υποδηλώνει εξειδικευμένη ανοσολογική απάντηση.</a:t>
            </a:r>
          </a:p>
        </p:txBody>
      </p:sp>
    </p:spTree>
    <p:extLst>
      <p:ext uri="{BB962C8B-B14F-4D97-AF65-F5344CB8AC3E}">
        <p14:creationId xmlns:p14="http://schemas.microsoft.com/office/powerpoint/2010/main" val="3577077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Δημιουργία ινώδους σάκου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896601" cy="1600200"/>
          </a:xfrm>
        </p:spPr>
        <p:txBody>
          <a:bodyPr/>
          <a:lstStyle/>
          <a:p>
            <a:r>
              <a:rPr lang="el-GR" sz="2400" dirty="0">
                <a:latin typeface="+mn-lt"/>
              </a:rPr>
              <a:t>Το πάχος του σάκου εξαρτάται από το ρυθμό έγχυσης του υλικού:</a:t>
            </a:r>
          </a:p>
          <a:p>
            <a:pPr lvl="1"/>
            <a:r>
              <a:rPr lang="el-GR" sz="2400" dirty="0">
                <a:latin typeface="+mn-lt"/>
              </a:rPr>
              <a:t>μέταλλα τα οποία διαβρώνονται ελεύθερα</a:t>
            </a:r>
          </a:p>
          <a:p>
            <a:pPr lvl="1"/>
            <a:r>
              <a:rPr lang="el-GR" sz="2400" dirty="0">
                <a:latin typeface="+mn-lt"/>
              </a:rPr>
              <a:t>πολυμερή με διηθητά μέρη</a:t>
            </a:r>
          </a:p>
          <a:p>
            <a:r>
              <a:rPr lang="el-GR" sz="2400" dirty="0">
                <a:latin typeface="+mn-lt"/>
              </a:rPr>
              <a:t>Το πάχος του σάκου θα αυξάνεται με τη σχετική κίνηση μεταξύ του εμφυτεύματος και του ιστού.</a:t>
            </a:r>
          </a:p>
          <a:p>
            <a:r>
              <a:rPr lang="el-GR" sz="2400" dirty="0">
                <a:latin typeface="+mn-lt"/>
              </a:rPr>
              <a:t>Σχήμα του εμφυτεύματος</a:t>
            </a:r>
          </a:p>
          <a:p>
            <a:pPr lvl="1"/>
            <a:r>
              <a:rPr lang="el-GR" sz="2400" dirty="0">
                <a:latin typeface="+mn-lt"/>
              </a:rPr>
              <a:t> ο σάκος θα είναι παχύτερος πάνω από αιχμηρές επιφάνειες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22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Πιθανές εκβάσεις για ένα εμφύτευμα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210801" cy="1600200"/>
          </a:xfrm>
        </p:spPr>
        <p:txBody>
          <a:bodyPr/>
          <a:lstStyle/>
          <a:p>
            <a:r>
              <a:rPr lang="el-GR" sz="2400" b="1" dirty="0">
                <a:latin typeface="+mn-lt"/>
              </a:rPr>
              <a:t>Αναρρόφηση</a:t>
            </a:r>
          </a:p>
          <a:p>
            <a:pPr lvl="1"/>
            <a:r>
              <a:rPr lang="el-GR" sz="2400" dirty="0">
                <a:latin typeface="+mn-lt"/>
              </a:rPr>
              <a:t>εμφύτευμα αναρροφούμενο</a:t>
            </a:r>
            <a:r>
              <a:rPr lang="el-GR" sz="24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l-GR" sz="2400" dirty="0">
                <a:latin typeface="+mn-lt"/>
              </a:rPr>
              <a:t> σταδιακά παίρνει τη μορφή μιας ουλής </a:t>
            </a:r>
          </a:p>
          <a:p>
            <a:pPr lvl="1"/>
            <a:r>
              <a:rPr lang="el-GR" sz="2400" dirty="0">
                <a:latin typeface="+mn-lt"/>
              </a:rPr>
              <a:t>εμφύτευμα προσαρτημένο σε οστό</a:t>
            </a:r>
            <a:r>
              <a:rPr lang="el-GR" sz="24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l-GR" sz="2400" dirty="0">
                <a:latin typeface="+mn-lt"/>
              </a:rPr>
              <a:t> μπορεί να εξαφανιστεί τελείως</a:t>
            </a:r>
          </a:p>
          <a:p>
            <a:r>
              <a:rPr lang="el-GR" sz="2400" b="1" dirty="0">
                <a:latin typeface="+mn-lt"/>
              </a:rPr>
              <a:t>Ενσωμάτωση</a:t>
            </a:r>
          </a:p>
          <a:p>
            <a:pPr lvl="1"/>
            <a:r>
              <a:rPr lang="el-GR" sz="2400" dirty="0">
                <a:latin typeface="+mn-lt"/>
              </a:rPr>
              <a:t>εμφανίζεται σπάνια, πολύ καλή προσέγγιση του περιβάλλοντος ιστού από το εμφύτευμα χωρίς να παρεμβάλλεται σάκος ινώδους ιστού.</a:t>
            </a:r>
          </a:p>
          <a:p>
            <a:r>
              <a:rPr lang="el-GR" sz="2400" b="1" dirty="0">
                <a:latin typeface="+mn-lt"/>
              </a:rPr>
              <a:t>Δημιουργία σάκου ινώδους ιστού</a:t>
            </a:r>
            <a:r>
              <a:rPr lang="el-GR" sz="2400" dirty="0">
                <a:latin typeface="+mn-lt"/>
              </a:rPr>
              <a:t>: η συχνότερη αντίδραση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554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Βιβλιογραφικές αναφορές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14400" y="2057400"/>
            <a:ext cx="102870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J. Park and R.S. Lakes, Biomaterials an Introduction, 3rd Edition, Springer, New York, 2007.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B.D. Ratner, A.S. Hoffman, Biomaterials Science, 2nd Edition: An Introduction to Materials in Medicine, Elsevier Academic Press, San Diego, 2004.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Biomaterials, Edited by J.Y. Wang and J.D. </a:t>
            </a:r>
            <a:r>
              <a:rPr lang="en-US" sz="2200" dirty="0" err="1">
                <a:latin typeface="+mj-lt"/>
              </a:rPr>
              <a:t>Bronzino</a:t>
            </a:r>
            <a:r>
              <a:rPr lang="en-US" sz="2200" dirty="0">
                <a:latin typeface="+mj-lt"/>
              </a:rPr>
              <a:t>, CRC Press, Boca Raton, 2007.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 err="1">
                <a:latin typeface="+mj-lt"/>
              </a:rPr>
              <a:t>Patric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Tresco</a:t>
            </a:r>
            <a:r>
              <a:rPr lang="en-US" sz="2200" dirty="0">
                <a:latin typeface="+mj-lt"/>
              </a:rPr>
              <a:t>,  Biomaterials course,  University of Utah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Materials Science and Engineering - An Introduction, 4th </a:t>
            </a:r>
            <a:r>
              <a:rPr lang="en-US" sz="2200" dirty="0" err="1">
                <a:latin typeface="+mj-lt"/>
              </a:rPr>
              <a:t>Ed,WD</a:t>
            </a:r>
            <a:r>
              <a:rPr lang="en-US" sz="2200" dirty="0">
                <a:latin typeface="+mj-lt"/>
              </a:rPr>
              <a:t> Callister, Jr.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www.natural-health-information-centre.com.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www.physiologymodels.info.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www.jci.org.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www.asiancraftic.com/bloodclots.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</a:pPr>
            <a:r>
              <a:rPr lang="en-US" sz="2200" dirty="0">
                <a:latin typeface="+mj-lt"/>
              </a:rPr>
              <a:t>www.aacc.org</a:t>
            </a:r>
            <a:endParaRPr lang="en-IN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52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E967-F51A-4724-9AAE-22DA1241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Φυσιολογικός Ιστός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C2887-3D4F-4A96-BB50-3EB4B1996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332" y="2273567"/>
            <a:ext cx="6357468" cy="3620800"/>
          </a:xfrm>
        </p:spPr>
        <p:txBody>
          <a:bodyPr/>
          <a:lstStyle/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Πολύκυτταρική</a:t>
            </a:r>
          </a:p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D</a:t>
            </a:r>
            <a:r>
              <a:rPr lang="el-GR" sz="2400" dirty="0">
                <a:latin typeface="+mj-lt"/>
              </a:rPr>
              <a:t> δομές</a:t>
            </a:r>
          </a:p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Εξωκυτταρικό δίκτυο</a:t>
            </a:r>
          </a:p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Πολλαπλές λειτουργίες</a:t>
            </a:r>
          </a:p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400" dirty="0">
                <a:latin typeface="+mj-lt"/>
              </a:rPr>
              <a:t>Αλληλεπίδραση με το περιβάλλον</a:t>
            </a:r>
          </a:p>
        </p:txBody>
      </p:sp>
      <p:pic>
        <p:nvPicPr>
          <p:cNvPr id="4" name="Picture 6" descr="1">
            <a:extLst>
              <a:ext uri="{FF2B5EF4-FFF2-40B4-BE49-F238E27FC236}">
                <a16:creationId xmlns:a16="http://schemas.microsoft.com/office/drawing/2014/main" id="{05AB567E-2AEA-468A-82BF-B39BC359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448800" y="1902481"/>
            <a:ext cx="2030984" cy="95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1A6C1D2-4796-490B-93DB-0C0111A5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0513" y="2975598"/>
            <a:ext cx="2134637" cy="22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1DE0C9-D562-494D-8277-A0DC355F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86" y="4591681"/>
            <a:ext cx="1566660" cy="150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36D8CC3-6D15-457B-94E2-542F7BC5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1066"/>
            <a:ext cx="2219554" cy="203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76A91F-F054-468F-AEA4-0D116D59293E}"/>
              </a:ext>
            </a:extLst>
          </p:cNvPr>
          <p:cNvSpPr/>
          <p:nvPr/>
        </p:nvSpPr>
        <p:spPr>
          <a:xfrm>
            <a:off x="8765081" y="6420134"/>
            <a:ext cx="271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natural-health-information-centre.com</a:t>
            </a:r>
          </a:p>
        </p:txBody>
      </p:sp>
    </p:spTree>
    <p:extLst>
      <p:ext uri="{BB962C8B-B14F-4D97-AF65-F5344CB8AC3E}">
        <p14:creationId xmlns:p14="http://schemas.microsoft.com/office/powerpoint/2010/main" val="309093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Τραυματισμός Ιστών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6" y="1981200"/>
            <a:ext cx="10457633" cy="3620800"/>
          </a:xfrm>
        </p:spPr>
        <p:txBody>
          <a:bodyPr/>
          <a:lstStyle/>
          <a:p>
            <a:pPr marL="88900" indent="0">
              <a:buNone/>
            </a:pPr>
            <a:r>
              <a:rPr lang="el-GR" dirty="0">
                <a:latin typeface="+mn-lt"/>
              </a:rPr>
              <a:t>Έχει σαν επακόλουθο μία ποικιλία κυτταρικών αποκρίσεων συμπεριλαμβανομένων: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E1D18F-900B-48EE-8068-77C3C0270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820266"/>
              </p:ext>
            </p:extLst>
          </p:nvPr>
        </p:nvGraphicFramePr>
        <p:xfrm>
          <a:off x="2362200" y="2362200"/>
          <a:ext cx="6426200" cy="43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04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1981200"/>
            <a:ext cx="8857434" cy="3620800"/>
          </a:xfrm>
        </p:spPr>
        <p:txBody>
          <a:bodyPr/>
          <a:lstStyle/>
          <a:p>
            <a:pPr marL="88900" indent="0">
              <a:buNone/>
            </a:pPr>
            <a:r>
              <a:rPr lang="el-GR" b="1" dirty="0">
                <a:latin typeface="+mn-lt"/>
              </a:rPr>
              <a:t>Διαφορετικοί ιστοί έχουν διαφορετικές δυνατότητες για επούλωση</a:t>
            </a:r>
          </a:p>
          <a:p>
            <a:pPr marL="88900" indent="0">
              <a:buNone/>
            </a:pPr>
            <a:endParaRPr lang="el-GR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DF30EF7-259C-4403-9AF9-4E3E2E5D1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61948"/>
              </p:ext>
            </p:extLst>
          </p:nvPr>
        </p:nvGraphicFramePr>
        <p:xfrm>
          <a:off x="753167" y="3100891"/>
          <a:ext cx="9144000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129703942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2935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2000" kern="1200" dirty="0">
                          <a:solidFill>
                            <a:schemeClr val="tx1"/>
                          </a:solidFill>
                        </a:rPr>
                        <a:t>Υψηλή δυνατότητα επούλωσης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Χαμηλή δυνατότητα επούλωσης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779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31520" lvl="2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altLang="zh-CN" sz="2000" dirty="0"/>
                        <a:t>Επιθηλιακοί ιστοί</a:t>
                      </a:r>
                    </a:p>
                    <a:p>
                      <a:pPr marL="731520" lvl="2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altLang="zh-CN" sz="2000" dirty="0"/>
                        <a:t>Λεμφοειδείς ιστοί</a:t>
                      </a:r>
                    </a:p>
                    <a:p>
                      <a:pPr marL="731520" lvl="2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altLang="zh-CN" sz="2000" dirty="0"/>
                        <a:t>Αιμοποιητικοί ιστοί</a:t>
                      </a:r>
                    </a:p>
                    <a:p>
                      <a:pPr marL="731520" lvl="2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altLang="zh-CN" sz="2000" dirty="0"/>
                        <a:t>Μεσεγχυματικοί ιστοί</a:t>
                      </a:r>
                    </a:p>
                    <a:p>
                      <a:pPr marL="731520" lvl="2" indent="-274320" algn="just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  <a:defRPr/>
                      </a:pPr>
                      <a:r>
                        <a:rPr lang="el-GR" altLang="zh-CN" sz="2000" dirty="0"/>
                        <a:t>Ιστοί με υψηλή αγγειοποίηση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1520" marR="0" lvl="2" indent="-274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l-GR" altLang="zh-CN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Νεύρα</a:t>
                      </a:r>
                    </a:p>
                    <a:p>
                      <a:pPr marL="731520" marR="0" lvl="2" indent="-274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l-GR" altLang="zh-CN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Σκελετικοί Μύες</a:t>
                      </a:r>
                    </a:p>
                    <a:p>
                      <a:pPr marL="731520" marR="0" lvl="2" indent="-274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l-GR" altLang="zh-CN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Καρδιακοί Μύες </a:t>
                      </a:r>
                    </a:p>
                    <a:p>
                      <a:pPr marL="731520" marR="0" lvl="2" indent="-27432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l-GR" altLang="zh-CN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Χόνδροι</a:t>
                      </a:r>
                      <a:endParaRPr lang="en-US" altLang="zh-CN" sz="2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5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7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967" y="1981200"/>
            <a:ext cx="4697721" cy="3620800"/>
          </a:xfrm>
        </p:spPr>
        <p:txBody>
          <a:bodyPr/>
          <a:lstStyle/>
          <a:p>
            <a:pPr marL="88900" indent="0">
              <a:buNone/>
            </a:pPr>
            <a:r>
              <a:rPr lang="el-GR" b="1" dirty="0">
                <a:latin typeface="+mn-lt"/>
              </a:rPr>
              <a:t>Βιολογική</a:t>
            </a:r>
            <a:r>
              <a:rPr lang="en-US" b="1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Σκοπιά</a:t>
            </a:r>
          </a:p>
          <a:p>
            <a:r>
              <a:rPr lang="el-GR" dirty="0">
                <a:latin typeface="+mn-lt"/>
              </a:rPr>
              <a:t>Μελέτες σε δέρμα ζωικών ειδών</a:t>
            </a:r>
          </a:p>
          <a:p>
            <a:r>
              <a:rPr lang="el-GR" dirty="0">
                <a:latin typeface="+mn-lt"/>
              </a:rPr>
              <a:t>Γενικά αργή επούλωση των τραυμάτων</a:t>
            </a:r>
          </a:p>
          <a:p>
            <a:r>
              <a:rPr lang="el-GR" dirty="0">
                <a:latin typeface="+mn-lt"/>
              </a:rPr>
              <a:t>Δημιουργία ουλής </a:t>
            </a:r>
          </a:p>
          <a:p>
            <a:endParaRPr lang="el-GR" dirty="0">
              <a:latin typeface="+mn-lt"/>
            </a:endParaRPr>
          </a:p>
          <a:p>
            <a:pPr marL="88900" indent="0">
              <a:buNone/>
            </a:pPr>
            <a:endParaRPr lang="el-GR" dirty="0">
              <a:latin typeface="+mn-lt"/>
            </a:endParaRPr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18C274EC-B7E4-490A-BD9E-A6EB63BA2F25}"/>
              </a:ext>
            </a:extLst>
          </p:cNvPr>
          <p:cNvSpPr/>
          <p:nvPr/>
        </p:nvSpPr>
        <p:spPr>
          <a:xfrm>
            <a:off x="8245349" y="6588511"/>
            <a:ext cx="23134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natural-health-information-centre.com</a:t>
            </a:r>
          </a:p>
        </p:txBody>
      </p:sp>
      <p:pic>
        <p:nvPicPr>
          <p:cNvPr id="2052" name="Picture 4" descr="Current concepts in the physiology of adult wound healing">
            <a:extLst>
              <a:ext uri="{FF2B5EF4-FFF2-40B4-BE49-F238E27FC236}">
                <a16:creationId xmlns:a16="http://schemas.microsoft.com/office/drawing/2014/main" id="{02BA198F-2E31-4947-B960-16A78891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88" y="1760921"/>
            <a:ext cx="6279883" cy="4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D6B498-8DE5-491A-BE74-5B655E06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339682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2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58A7-BF06-4A7E-A913-95D127A4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981200"/>
            <a:ext cx="2438399" cy="1600200"/>
          </a:xfrm>
        </p:spPr>
        <p:txBody>
          <a:bodyPr/>
          <a:lstStyle/>
          <a:p>
            <a:pPr marL="88900" indent="0">
              <a:buNone/>
            </a:pPr>
            <a:r>
              <a:rPr lang="el-GR" b="1" dirty="0">
                <a:latin typeface="+mn-lt"/>
              </a:rPr>
              <a:t>Με την σκοπιά ενός </a:t>
            </a:r>
            <a:r>
              <a:rPr lang="en-US" b="1" dirty="0">
                <a:latin typeface="+mn-lt"/>
              </a:rPr>
              <a:t>Bioengineer </a:t>
            </a:r>
            <a:endParaRPr lang="el-GR" b="1" dirty="0">
              <a:latin typeface="+mn-lt"/>
            </a:endParaRPr>
          </a:p>
          <a:p>
            <a:endParaRPr lang="el-GR" dirty="0">
              <a:latin typeface="+mn-lt"/>
            </a:endParaRPr>
          </a:p>
          <a:p>
            <a:pPr marL="88900" indent="0">
              <a:buNone/>
            </a:pPr>
            <a:endParaRPr lang="el-GR" dirty="0">
              <a:latin typeface="+mn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589DA6-A4C0-45E3-BD30-31EFEC853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450172"/>
              </p:ext>
            </p:extLst>
          </p:nvPr>
        </p:nvGraphicFramePr>
        <p:xfrm>
          <a:off x="3048000" y="1905000"/>
          <a:ext cx="83058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54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F9C1-5DA2-4813-9859-A41A31C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Επούλωση Τραύματος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589DA6-A4C0-45E3-BD30-31EFEC853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553061"/>
              </p:ext>
            </p:extLst>
          </p:nvPr>
        </p:nvGraphicFramePr>
        <p:xfrm>
          <a:off x="685800" y="1747800"/>
          <a:ext cx="10896600" cy="4847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Ορθογώνιο 2">
            <a:extLst>
              <a:ext uri="{FF2B5EF4-FFF2-40B4-BE49-F238E27FC236}">
                <a16:creationId xmlns:a16="http://schemas.microsoft.com/office/drawing/2014/main" id="{60D89446-1277-4EBD-A24A-E4C2C6204973}"/>
              </a:ext>
            </a:extLst>
          </p:cNvPr>
          <p:cNvSpPr/>
          <p:nvPr/>
        </p:nvSpPr>
        <p:spPr>
          <a:xfrm>
            <a:off x="7696200" y="65532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/>
              <a:t>B.D. Ratner, A.S. Hoffman, Biomaterials Science, 2nd Edition: An Introduction to Materials in Medicine, Elsevier Academic Press, San Diego, 20</a:t>
            </a:r>
            <a:r>
              <a:rPr lang="el-GR" sz="800" dirty="0"/>
              <a:t>12</a:t>
            </a:r>
            <a:r>
              <a:rPr lang="el-GR" sz="1000" dirty="0"/>
              <a:t>.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31655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2463</Words>
  <Application>Microsoft Macintosh PowerPoint</Application>
  <PresentationFormat>Widescreen</PresentationFormat>
  <Paragraphs>348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굴림</vt:lpstr>
      <vt:lpstr>Aptos</vt:lpstr>
      <vt:lpstr>Arial</vt:lpstr>
      <vt:lpstr>Barlow Light</vt:lpstr>
      <vt:lpstr>Barlow SemiBold</vt:lpstr>
      <vt:lpstr>Calibri</vt:lpstr>
      <vt:lpstr>Wingdings</vt:lpstr>
      <vt:lpstr>Caius template</vt:lpstr>
      <vt:lpstr>Επούλωση τραυμάτων</vt:lpstr>
      <vt:lpstr>Γιατί μελετούμε την επούλωση τραυμάτων;</vt:lpstr>
      <vt:lpstr>Επούλωση τραυμάτων</vt:lpstr>
      <vt:lpstr>Φυσιολογικός Ιστός</vt:lpstr>
      <vt:lpstr>Τραυματισμός Ιστών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Επούλωση Τραύματος</vt:lpstr>
      <vt:lpstr>Αιμόσταση</vt:lpstr>
      <vt:lpstr>Αιμόσταση</vt:lpstr>
      <vt:lpstr>Ενεργοποίηση Αιμοπεταλίων</vt:lpstr>
      <vt:lpstr>Παράγοντας Von Willebrand</vt:lpstr>
      <vt:lpstr>Θρομβογένεση-Καταρράκτης Πήξεως</vt:lpstr>
      <vt:lpstr>Ρύθμιση Καταρράκτη Πήξεως</vt:lpstr>
      <vt:lpstr>Ρύθμιση Καταρράκτη Πήξεως</vt:lpstr>
      <vt:lpstr>Αιμόσταση</vt:lpstr>
      <vt:lpstr>Αιμόσταση</vt:lpstr>
      <vt:lpstr>Διάλυση Θρόμβου &amp; Αντιπηκτικά</vt:lpstr>
      <vt:lpstr>Ενεργοποίηση Συμπληρώματος</vt:lpstr>
      <vt:lpstr>Παράγοντες</vt:lpstr>
      <vt:lpstr>Σημαντικότερα Κύτταρα και ο Ρόλος τους</vt:lpstr>
      <vt:lpstr>Φλεγμονή</vt:lpstr>
      <vt:lpstr>Οξεία Φλεγμονή</vt:lpstr>
      <vt:lpstr>Αποτελέσματα Οξείας Φλεγμονής</vt:lpstr>
      <vt:lpstr>Χρόνια Φλεγμονή</vt:lpstr>
      <vt:lpstr>Αντίδραση σε ξένο σώμα</vt:lpstr>
      <vt:lpstr>Αντίδραση σε ξένο σώμα</vt:lpstr>
      <vt:lpstr>Δημιουργία ινώδους σάκου</vt:lpstr>
      <vt:lpstr>Δημιουργία ινώδους σάκου</vt:lpstr>
      <vt:lpstr>Πιθανές εκβάσεις για ένα εμφύτευμα</vt:lpstr>
      <vt:lpstr>Βιβλιογραφικές αναφορές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Πολυμερή Υλικά</dc:title>
  <dc:creator>Fenriz</dc:creator>
  <cp:lastModifiedBy>EFTERPI KARAPINTZOU</cp:lastModifiedBy>
  <cp:revision>344</cp:revision>
  <dcterms:created xsi:type="dcterms:W3CDTF">2010-02-11T12:03:36Z</dcterms:created>
  <dcterms:modified xsi:type="dcterms:W3CDTF">2025-02-25T09:12:07Z</dcterms:modified>
</cp:coreProperties>
</file>